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53"/>
  </p:notesMasterIdLst>
  <p:handoutMasterIdLst>
    <p:handoutMasterId r:id="rId54"/>
  </p:handoutMasterIdLst>
  <p:sldIdLst>
    <p:sldId id="291" r:id="rId5"/>
    <p:sldId id="333" r:id="rId6"/>
    <p:sldId id="349" r:id="rId7"/>
    <p:sldId id="334" r:id="rId8"/>
    <p:sldId id="320" r:id="rId9"/>
    <p:sldId id="322" r:id="rId10"/>
    <p:sldId id="323" r:id="rId11"/>
    <p:sldId id="324" r:id="rId12"/>
    <p:sldId id="321" r:id="rId13"/>
    <p:sldId id="341" r:id="rId14"/>
    <p:sldId id="350" r:id="rId15"/>
    <p:sldId id="335" r:id="rId16"/>
    <p:sldId id="342" r:id="rId17"/>
    <p:sldId id="297" r:id="rId18"/>
    <p:sldId id="343" r:id="rId19"/>
    <p:sldId id="344" r:id="rId20"/>
    <p:sldId id="336" r:id="rId21"/>
    <p:sldId id="345" r:id="rId22"/>
    <p:sldId id="346" r:id="rId23"/>
    <p:sldId id="368" r:id="rId24"/>
    <p:sldId id="364" r:id="rId25"/>
    <p:sldId id="337" r:id="rId26"/>
    <p:sldId id="347" r:id="rId27"/>
    <p:sldId id="348" r:id="rId28"/>
    <p:sldId id="366" r:id="rId29"/>
    <p:sldId id="338" r:id="rId30"/>
    <p:sldId id="352" r:id="rId31"/>
    <p:sldId id="261" r:id="rId32"/>
    <p:sldId id="353" r:id="rId33"/>
    <p:sldId id="365" r:id="rId34"/>
    <p:sldId id="339" r:id="rId35"/>
    <p:sldId id="340" r:id="rId36"/>
    <p:sldId id="259" r:id="rId37"/>
    <p:sldId id="275" r:id="rId38"/>
    <p:sldId id="267" r:id="rId39"/>
    <p:sldId id="311" r:id="rId40"/>
    <p:sldId id="269" r:id="rId41"/>
    <p:sldId id="272" r:id="rId42"/>
    <p:sldId id="278" r:id="rId43"/>
    <p:sldId id="280" r:id="rId44"/>
    <p:sldId id="283" r:id="rId45"/>
    <p:sldId id="284" r:id="rId46"/>
    <p:sldId id="362" r:id="rId47"/>
    <p:sldId id="360" r:id="rId48"/>
    <p:sldId id="361" r:id="rId49"/>
    <p:sldId id="270" r:id="rId50"/>
    <p:sldId id="294" r:id="rId51"/>
    <p:sldId id="29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 Amy J. (JSC-EC511)" initials="RAJ(E" lastIdx="4" clrIdx="0">
    <p:extLst>
      <p:ext uri="{19B8F6BF-5375-455C-9EA6-DF929625EA0E}">
        <p15:presenceInfo xmlns:p15="http://schemas.microsoft.com/office/powerpoint/2012/main" userId="S::ajross1@ndc.nasa.gov::4a6414e9-eef3-4df3-a7b0-959ff87844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7192" autoAdjust="0"/>
  </p:normalViewPr>
  <p:slideViewPr>
    <p:cSldViewPr snapToGrid="0">
      <p:cViewPr varScale="1">
        <p:scale>
          <a:sx n="31" d="100"/>
          <a:sy n="31" d="100"/>
        </p:scale>
        <p:origin x="940" y="32"/>
      </p:cViewPr>
      <p:guideLst/>
    </p:cSldViewPr>
  </p:slideViewPr>
  <p:outlineViewPr>
    <p:cViewPr>
      <p:scale>
        <a:sx n="33" d="100"/>
        <a:sy n="33" d="100"/>
      </p:scale>
      <p:origin x="0" y="-15592"/>
    </p:cViewPr>
  </p:outlineViewPr>
  <p:notesTextViewPr>
    <p:cViewPr>
      <p:scale>
        <a:sx n="1" d="1"/>
        <a:sy n="1" d="1"/>
      </p:scale>
      <p:origin x="0" y="0"/>
    </p:cViewPr>
  </p:notesTextViewPr>
  <p:sorterViewPr>
    <p:cViewPr>
      <p:scale>
        <a:sx n="100" d="100"/>
        <a:sy n="100" d="100"/>
      </p:scale>
      <p:origin x="0" y="-17352"/>
    </p:cViewPr>
  </p:sorterViewPr>
  <p:notesViewPr>
    <p:cSldViewPr snapToGrid="0">
      <p:cViewPr varScale="1">
        <p:scale>
          <a:sx n="89" d="100"/>
          <a:sy n="89" d="100"/>
        </p:scale>
        <p:origin x="305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10A6E0-B994-45CF-98E9-B9F9C1BA953C}" type="datetimeFigureOut">
              <a:rPr lang="en-US" smtClean="0"/>
              <a:t>9/28/2022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05484A-FEE7-4FD0-89E1-56C4306E9609}" type="slidenum">
              <a:rPr lang="en-US" smtClean="0"/>
              <a:t>‹#›</a:t>
            </a:fld>
            <a:endParaRPr lang="en-US"/>
          </a:p>
        </p:txBody>
      </p:sp>
    </p:spTree>
    <p:extLst>
      <p:ext uri="{BB962C8B-B14F-4D97-AF65-F5344CB8AC3E}">
        <p14:creationId xmlns:p14="http://schemas.microsoft.com/office/powerpoint/2010/main" val="3951050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82642-D544-40C9-ABC3-0EE979AD6B72}"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D6D15-B52C-4BE6-88E7-2465FB82726B}" type="slidenum">
              <a:rPr lang="en-US" smtClean="0"/>
              <a:t>‹#›</a:t>
            </a:fld>
            <a:endParaRPr lang="en-US"/>
          </a:p>
        </p:txBody>
      </p:sp>
    </p:spTree>
    <p:extLst>
      <p:ext uri="{BB962C8B-B14F-4D97-AF65-F5344CB8AC3E}">
        <p14:creationId xmlns:p14="http://schemas.microsoft.com/office/powerpoint/2010/main" val="175574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D6D15-B52C-4BE6-88E7-2465FB82726B}" type="slidenum">
              <a:rPr lang="en-US" smtClean="0"/>
              <a:t>8</a:t>
            </a:fld>
            <a:endParaRPr lang="en-US"/>
          </a:p>
        </p:txBody>
      </p:sp>
    </p:spTree>
    <p:extLst>
      <p:ext uri="{BB962C8B-B14F-4D97-AF65-F5344CB8AC3E}">
        <p14:creationId xmlns:p14="http://schemas.microsoft.com/office/powerpoint/2010/main" val="2504536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Levels of requirements</a:t>
            </a:r>
          </a:p>
        </p:txBody>
      </p:sp>
      <p:sp>
        <p:nvSpPr>
          <p:cNvPr id="4" name="Slide Number Placeholder 3"/>
          <p:cNvSpPr>
            <a:spLocks noGrp="1"/>
          </p:cNvSpPr>
          <p:nvPr>
            <p:ph type="sldNum" sz="quarter" idx="5"/>
          </p:nvPr>
        </p:nvSpPr>
        <p:spPr/>
        <p:txBody>
          <a:bodyPr/>
          <a:lstStyle/>
          <a:p>
            <a:fld id="{4A5D6D15-B52C-4BE6-88E7-2465FB82726B}" type="slidenum">
              <a:rPr lang="en-US" smtClean="0"/>
              <a:t>19</a:t>
            </a:fld>
            <a:endParaRPr lang="en-US"/>
          </a:p>
        </p:txBody>
      </p:sp>
    </p:spTree>
    <p:extLst>
      <p:ext uri="{BB962C8B-B14F-4D97-AF65-F5344CB8AC3E}">
        <p14:creationId xmlns:p14="http://schemas.microsoft.com/office/powerpoint/2010/main" val="9678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D6D15-B52C-4BE6-88E7-2465FB82726B}" type="slidenum">
              <a:rPr lang="en-US" smtClean="0"/>
              <a:t>20</a:t>
            </a:fld>
            <a:endParaRPr lang="en-US"/>
          </a:p>
        </p:txBody>
      </p:sp>
    </p:spTree>
    <p:extLst>
      <p:ext uri="{BB962C8B-B14F-4D97-AF65-F5344CB8AC3E}">
        <p14:creationId xmlns:p14="http://schemas.microsoft.com/office/powerpoint/2010/main" val="257565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vs Group brainstorming</a:t>
            </a:r>
          </a:p>
          <a:p>
            <a:r>
              <a:rPr lang="en-US" dirty="0"/>
              <a:t>Talk about Pete and his sailing experience; Ben and his car racing; Edward and his model making; hockey</a:t>
            </a:r>
          </a:p>
          <a:p>
            <a:r>
              <a:rPr lang="en-US" dirty="0"/>
              <a:t>Interns</a:t>
            </a:r>
          </a:p>
        </p:txBody>
      </p:sp>
      <p:sp>
        <p:nvSpPr>
          <p:cNvPr id="4" name="Slide Number Placeholder 3"/>
          <p:cNvSpPr>
            <a:spLocks noGrp="1"/>
          </p:cNvSpPr>
          <p:nvPr>
            <p:ph type="sldNum" sz="quarter" idx="5"/>
          </p:nvPr>
        </p:nvSpPr>
        <p:spPr/>
        <p:txBody>
          <a:bodyPr/>
          <a:lstStyle/>
          <a:p>
            <a:fld id="{4A5D6D15-B52C-4BE6-88E7-2465FB82726B}" type="slidenum">
              <a:rPr lang="en-US" smtClean="0"/>
              <a:t>22</a:t>
            </a:fld>
            <a:endParaRPr lang="en-US"/>
          </a:p>
        </p:txBody>
      </p:sp>
    </p:spTree>
    <p:extLst>
      <p:ext uri="{BB962C8B-B14F-4D97-AF65-F5344CB8AC3E}">
        <p14:creationId xmlns:p14="http://schemas.microsoft.com/office/powerpoint/2010/main" val="367218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Engineers are good at jumping at why something won’t work.  Focusing on the negative stifles.</a:t>
            </a:r>
          </a:p>
          <a:p>
            <a:r>
              <a:rPr lang="en-US" dirty="0"/>
              <a:t>There are studies that say beginning with individual brainstorming before meeting in a group is more productive.</a:t>
            </a:r>
          </a:p>
        </p:txBody>
      </p:sp>
      <p:sp>
        <p:nvSpPr>
          <p:cNvPr id="4" name="Slide Number Placeholder 3"/>
          <p:cNvSpPr>
            <a:spLocks noGrp="1"/>
          </p:cNvSpPr>
          <p:nvPr>
            <p:ph type="sldNum" sz="quarter" idx="5"/>
          </p:nvPr>
        </p:nvSpPr>
        <p:spPr/>
        <p:txBody>
          <a:bodyPr/>
          <a:lstStyle/>
          <a:p>
            <a:fld id="{4A5D6D15-B52C-4BE6-88E7-2465FB82726B}" type="slidenum">
              <a:rPr lang="en-US" smtClean="0"/>
              <a:t>24</a:t>
            </a:fld>
            <a:endParaRPr lang="en-US"/>
          </a:p>
        </p:txBody>
      </p:sp>
    </p:spTree>
    <p:extLst>
      <p:ext uri="{BB962C8B-B14F-4D97-AF65-F5344CB8AC3E}">
        <p14:creationId xmlns:p14="http://schemas.microsoft.com/office/powerpoint/2010/main" val="99543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Meat on bones</a:t>
            </a:r>
          </a:p>
        </p:txBody>
      </p:sp>
      <p:sp>
        <p:nvSpPr>
          <p:cNvPr id="4" name="Slide Number Placeholder 3"/>
          <p:cNvSpPr>
            <a:spLocks noGrp="1"/>
          </p:cNvSpPr>
          <p:nvPr>
            <p:ph type="sldNum" sz="quarter" idx="5"/>
          </p:nvPr>
        </p:nvSpPr>
        <p:spPr/>
        <p:txBody>
          <a:bodyPr/>
          <a:lstStyle/>
          <a:p>
            <a:fld id="{4A5D6D15-B52C-4BE6-88E7-2465FB82726B}" type="slidenum">
              <a:rPr lang="en-US" smtClean="0"/>
              <a:t>26</a:t>
            </a:fld>
            <a:endParaRPr lang="en-US"/>
          </a:p>
        </p:txBody>
      </p:sp>
    </p:spTree>
    <p:extLst>
      <p:ext uri="{BB962C8B-B14F-4D97-AF65-F5344CB8AC3E}">
        <p14:creationId xmlns:p14="http://schemas.microsoft.com/office/powerpoint/2010/main" val="127272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 getting off the dime</a:t>
            </a:r>
          </a:p>
        </p:txBody>
      </p:sp>
      <p:sp>
        <p:nvSpPr>
          <p:cNvPr id="4" name="Slide Number Placeholder 3"/>
          <p:cNvSpPr>
            <a:spLocks noGrp="1"/>
          </p:cNvSpPr>
          <p:nvPr>
            <p:ph type="sldNum" sz="quarter" idx="5"/>
          </p:nvPr>
        </p:nvSpPr>
        <p:spPr/>
        <p:txBody>
          <a:bodyPr/>
          <a:lstStyle/>
          <a:p>
            <a:fld id="{4A5D6D15-B52C-4BE6-88E7-2465FB82726B}" type="slidenum">
              <a:rPr lang="en-US" smtClean="0"/>
              <a:t>27</a:t>
            </a:fld>
            <a:endParaRPr lang="en-US"/>
          </a:p>
        </p:txBody>
      </p:sp>
    </p:spTree>
    <p:extLst>
      <p:ext uri="{BB962C8B-B14F-4D97-AF65-F5344CB8AC3E}">
        <p14:creationId xmlns:p14="http://schemas.microsoft.com/office/powerpoint/2010/main" val="2857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fly a suit until I have customer buy-in</a:t>
            </a:r>
          </a:p>
        </p:txBody>
      </p:sp>
      <p:sp>
        <p:nvSpPr>
          <p:cNvPr id="4" name="Slide Number Placeholder 3"/>
          <p:cNvSpPr>
            <a:spLocks noGrp="1"/>
          </p:cNvSpPr>
          <p:nvPr>
            <p:ph type="sldNum" sz="quarter" idx="5"/>
          </p:nvPr>
        </p:nvSpPr>
        <p:spPr/>
        <p:txBody>
          <a:bodyPr/>
          <a:lstStyle/>
          <a:p>
            <a:fld id="{4A5D6D15-B52C-4BE6-88E7-2465FB82726B}" type="slidenum">
              <a:rPr lang="en-US" smtClean="0"/>
              <a:t>31</a:t>
            </a:fld>
            <a:endParaRPr lang="en-US"/>
          </a:p>
        </p:txBody>
      </p:sp>
    </p:spTree>
    <p:extLst>
      <p:ext uri="{BB962C8B-B14F-4D97-AF65-F5344CB8AC3E}">
        <p14:creationId xmlns:p14="http://schemas.microsoft.com/office/powerpoint/2010/main" val="464418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You’d think we’d have figured</a:t>
            </a:r>
            <a:r>
              <a:rPr lang="en-US" baseline="0" dirty="0"/>
              <a:t> out HITL testing, but it is complicated.  </a:t>
            </a:r>
            <a:endParaRPr lang="en-US" dirty="0"/>
          </a:p>
          <a:p>
            <a:endParaRPr lang="en-US" dirty="0"/>
          </a:p>
          <a:p>
            <a:r>
              <a:rPr lang="en-US" dirty="0"/>
              <a:t>Suit is a combination of all of the accumulated knowledge from 20 years of suit prototypes and mobility joint concepts</a:t>
            </a:r>
          </a:p>
          <a:p>
            <a:pPr lvl="1"/>
            <a:r>
              <a:rPr lang="en-US" dirty="0"/>
              <a:t>Hard Upper Torso – Used for advanced interfaces and accurate structure, EMU and Mark III</a:t>
            </a:r>
          </a:p>
          <a:p>
            <a:pPr lvl="1"/>
            <a:r>
              <a:rPr lang="en-US" dirty="0"/>
              <a:t>Shoulder – External Link Rolling Convolute shoulder, previously used on ZPS and Mark III</a:t>
            </a:r>
          </a:p>
          <a:p>
            <a:pPr lvl="1"/>
            <a:r>
              <a:rPr lang="en-US" dirty="0"/>
              <a:t>Helmet – Elliptical Dome Helmet for increased shoulder mobility and downward visibility, previously used on REI-suit</a:t>
            </a:r>
          </a:p>
          <a:p>
            <a:pPr lvl="1"/>
            <a:r>
              <a:rPr lang="en-US" dirty="0"/>
              <a:t>Waist – Rolling Convolute waist, previously used on Mark III</a:t>
            </a:r>
          </a:p>
          <a:p>
            <a:pPr lvl="1"/>
            <a:r>
              <a:rPr lang="en-US" dirty="0"/>
              <a:t>Hip - Two bearing hip with Ad-ab convolute used to create a natural gait, previously used on Z-1</a:t>
            </a:r>
          </a:p>
          <a:p>
            <a:pPr lvl="1"/>
            <a:r>
              <a:rPr lang="en-US" dirty="0"/>
              <a:t>Boots – Wolverine over-boot with dual adjustable indexing features, new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21E38-10B7-43E3-B1A1-8D1B01C953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67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429C5-2D6C-485D-926D-C39AEF5FD4C0}"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73218" name="Rectangle 2"/>
          <p:cNvSpPr>
            <a:spLocks noGrp="1" noRot="1" noChangeAspect="1" noChangeArrowheads="1" noTextEdit="1"/>
          </p:cNvSpPr>
          <p:nvPr>
            <p:ph type="sldImg"/>
          </p:nvPr>
        </p:nvSpPr>
        <p:spPr>
          <a:ln/>
        </p:spPr>
      </p:sp>
      <p:sp>
        <p:nvSpPr>
          <p:cNvPr id="1673219" name="Rectangle 3"/>
          <p:cNvSpPr>
            <a:spLocks noGrp="1" noChangeArrowheads="1"/>
          </p:cNvSpPr>
          <p:nvPr>
            <p:ph type="body" idx="1"/>
          </p:nvPr>
        </p:nvSpPr>
        <p:spPr/>
        <p:txBody>
          <a:bodyPr/>
          <a:lstStyle/>
          <a:p>
            <a:r>
              <a:rPr lang="en-US" altLang="en-US" dirty="0"/>
              <a:t>Lots of testing—has</a:t>
            </a:r>
            <a:r>
              <a:rPr lang="en-US" altLang="en-US" baseline="0" dirty="0"/>
              <a:t> to work</a:t>
            </a:r>
            <a:endParaRPr lang="en-US" altLang="en-US" dirty="0"/>
          </a:p>
        </p:txBody>
      </p:sp>
    </p:spTree>
    <p:extLst>
      <p:ext uri="{BB962C8B-B14F-4D97-AF65-F5344CB8AC3E}">
        <p14:creationId xmlns:p14="http://schemas.microsoft.com/office/powerpoint/2010/main" val="3092790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runs</a:t>
            </a:r>
          </a:p>
        </p:txBody>
      </p:sp>
      <p:sp>
        <p:nvSpPr>
          <p:cNvPr id="4" name="Slide Number Placeholder 3"/>
          <p:cNvSpPr>
            <a:spLocks noGrp="1"/>
          </p:cNvSpPr>
          <p:nvPr>
            <p:ph type="sldNum" sz="quarter" idx="10"/>
          </p:nvPr>
        </p:nvSpPr>
        <p:spPr/>
        <p:txBody>
          <a:bodyPr/>
          <a:lstStyle/>
          <a:p>
            <a:fld id="{4A5D6D15-B52C-4BE6-88E7-2465FB82726B}" type="slidenum">
              <a:rPr lang="en-US" smtClean="0"/>
              <a:t>41</a:t>
            </a:fld>
            <a:endParaRPr lang="en-US"/>
          </a:p>
        </p:txBody>
      </p:sp>
    </p:spTree>
    <p:extLst>
      <p:ext uri="{BB962C8B-B14F-4D97-AF65-F5344CB8AC3E}">
        <p14:creationId xmlns:p14="http://schemas.microsoft.com/office/powerpoint/2010/main" val="199871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Overtime, as different emphases have come and gone, I’ve found that this basic design approaches is open to incorporating:</a:t>
            </a:r>
          </a:p>
          <a:p>
            <a:pPr lvl="1"/>
            <a:r>
              <a:rPr lang="en-US" dirty="0"/>
              <a:t>e.g. Human-centered design</a:t>
            </a:r>
          </a:p>
          <a:p>
            <a:pPr lvl="1"/>
            <a:r>
              <a:rPr lang="en-US" dirty="0"/>
              <a:t> </a:t>
            </a:r>
          </a:p>
          <a:p>
            <a:endParaRPr lang="en-US" dirty="0"/>
          </a:p>
        </p:txBody>
      </p:sp>
      <p:sp>
        <p:nvSpPr>
          <p:cNvPr id="4" name="Slide Number Placeholder 3"/>
          <p:cNvSpPr>
            <a:spLocks noGrp="1"/>
          </p:cNvSpPr>
          <p:nvPr>
            <p:ph type="sldNum" sz="quarter" idx="5"/>
          </p:nvPr>
        </p:nvSpPr>
        <p:spPr/>
        <p:txBody>
          <a:bodyPr/>
          <a:lstStyle/>
          <a:p>
            <a:fld id="{4A5D6D15-B52C-4BE6-88E7-2465FB82726B}" type="slidenum">
              <a:rPr lang="en-US" smtClean="0"/>
              <a:t>9</a:t>
            </a:fld>
            <a:endParaRPr lang="en-US"/>
          </a:p>
        </p:txBody>
      </p:sp>
    </p:spTree>
    <p:extLst>
      <p:ext uri="{BB962C8B-B14F-4D97-AF65-F5344CB8AC3E}">
        <p14:creationId xmlns:p14="http://schemas.microsoft.com/office/powerpoint/2010/main" val="491583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D6D15-B52C-4BE6-88E7-2465FB82726B}" type="slidenum">
              <a:rPr lang="en-US" smtClean="0"/>
              <a:t>42</a:t>
            </a:fld>
            <a:endParaRPr lang="en-US"/>
          </a:p>
        </p:txBody>
      </p:sp>
    </p:spTree>
    <p:extLst>
      <p:ext uri="{BB962C8B-B14F-4D97-AF65-F5344CB8AC3E}">
        <p14:creationId xmlns:p14="http://schemas.microsoft.com/office/powerpoint/2010/main" val="3509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D6D15-B52C-4BE6-88E7-2465FB82726B}" type="slidenum">
              <a:rPr lang="en-US" smtClean="0"/>
              <a:t>44</a:t>
            </a:fld>
            <a:endParaRPr lang="en-US"/>
          </a:p>
        </p:txBody>
      </p:sp>
    </p:spTree>
    <p:extLst>
      <p:ext uri="{BB962C8B-B14F-4D97-AF65-F5344CB8AC3E}">
        <p14:creationId xmlns:p14="http://schemas.microsoft.com/office/powerpoint/2010/main" val="119011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D6D15-B52C-4BE6-88E7-2465FB82726B}" type="slidenum">
              <a:rPr lang="en-US" smtClean="0"/>
              <a:t>45</a:t>
            </a:fld>
            <a:endParaRPr lang="en-US"/>
          </a:p>
        </p:txBody>
      </p:sp>
    </p:spTree>
    <p:extLst>
      <p:ext uri="{BB962C8B-B14F-4D97-AF65-F5344CB8AC3E}">
        <p14:creationId xmlns:p14="http://schemas.microsoft.com/office/powerpoint/2010/main" val="134549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F43D6E1-AF2D-463C-938C-4E93ED008F5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rPr>
              <a:t>Why I have a job</a:t>
            </a:r>
          </a:p>
        </p:txBody>
      </p:sp>
    </p:spTree>
    <p:extLst>
      <p:ext uri="{BB962C8B-B14F-4D97-AF65-F5344CB8AC3E}">
        <p14:creationId xmlns:p14="http://schemas.microsoft.com/office/powerpoint/2010/main" val="131532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there is no other way to design space suits, so I made it the culture of the team.  Many of us want to fly in space anyway, so this isn’t hard to get space suit engineers to do.</a:t>
            </a:r>
          </a:p>
        </p:txBody>
      </p:sp>
      <p:sp>
        <p:nvSpPr>
          <p:cNvPr id="4" name="Slide Number Placeholder 3"/>
          <p:cNvSpPr>
            <a:spLocks noGrp="1"/>
          </p:cNvSpPr>
          <p:nvPr>
            <p:ph type="sldNum" sz="quarter" idx="5"/>
          </p:nvPr>
        </p:nvSpPr>
        <p:spPr/>
        <p:txBody>
          <a:bodyPr/>
          <a:lstStyle/>
          <a:p>
            <a:fld id="{4A5D6D15-B52C-4BE6-88E7-2465FB82726B}" type="slidenum">
              <a:rPr lang="en-US" smtClean="0"/>
              <a:t>10</a:t>
            </a:fld>
            <a:endParaRPr lang="en-US"/>
          </a:p>
        </p:txBody>
      </p:sp>
    </p:spTree>
    <p:extLst>
      <p:ext uri="{BB962C8B-B14F-4D97-AF65-F5344CB8AC3E}">
        <p14:creationId xmlns:p14="http://schemas.microsoft.com/office/powerpoint/2010/main" val="311150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crew members are our customers</a:t>
            </a:r>
          </a:p>
        </p:txBody>
      </p:sp>
      <p:sp>
        <p:nvSpPr>
          <p:cNvPr id="4" name="Slide Number Placeholder 3"/>
          <p:cNvSpPr>
            <a:spLocks noGrp="1"/>
          </p:cNvSpPr>
          <p:nvPr>
            <p:ph type="sldNum" sz="quarter" idx="5"/>
          </p:nvPr>
        </p:nvSpPr>
        <p:spPr/>
        <p:txBody>
          <a:bodyPr/>
          <a:lstStyle/>
          <a:p>
            <a:fld id="{4A5D6D15-B52C-4BE6-88E7-2465FB82726B}" type="slidenum">
              <a:rPr lang="en-US" smtClean="0"/>
              <a:t>12</a:t>
            </a:fld>
            <a:endParaRPr lang="en-US"/>
          </a:p>
        </p:txBody>
      </p:sp>
    </p:spTree>
    <p:extLst>
      <p:ext uri="{BB962C8B-B14F-4D97-AF65-F5344CB8AC3E}">
        <p14:creationId xmlns:p14="http://schemas.microsoft.com/office/powerpoint/2010/main" val="84863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005588A-114C-4F2B-8FED-2F460895A0D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465183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took Field Geology training, like they provide for the astronauts.</a:t>
            </a:r>
          </a:p>
          <a:p>
            <a:r>
              <a:rPr lang="en-US" dirty="0"/>
              <a:t>This can be a lot more simple.  If trying to design better gloves, wear winter gloves to take away some of your tactility and attempt to do a task.  If trying to understand what your computer system needs to do</a:t>
            </a:r>
          </a:p>
          <a:p>
            <a:r>
              <a:rPr lang="en-US" dirty="0"/>
              <a:t>Lower fi empathy exercises </a:t>
            </a:r>
          </a:p>
          <a:p>
            <a:r>
              <a:rPr lang="en-US" dirty="0"/>
              <a:t>I have hundreds of pages of reports, subjects notes, observations, recommendations, evaluations…</a:t>
            </a:r>
          </a:p>
        </p:txBody>
      </p:sp>
      <p:sp>
        <p:nvSpPr>
          <p:cNvPr id="4" name="Slide Number Placeholder 3"/>
          <p:cNvSpPr>
            <a:spLocks noGrp="1"/>
          </p:cNvSpPr>
          <p:nvPr>
            <p:ph type="sldNum" sz="quarter" idx="5"/>
          </p:nvPr>
        </p:nvSpPr>
        <p:spPr/>
        <p:txBody>
          <a:bodyPr/>
          <a:lstStyle/>
          <a:p>
            <a:fld id="{4A5D6D15-B52C-4BE6-88E7-2465FB82726B}" type="slidenum">
              <a:rPr lang="en-US" smtClean="0"/>
              <a:t>15</a:t>
            </a:fld>
            <a:endParaRPr lang="en-US"/>
          </a:p>
        </p:txBody>
      </p:sp>
    </p:spTree>
    <p:extLst>
      <p:ext uri="{BB962C8B-B14F-4D97-AF65-F5344CB8AC3E}">
        <p14:creationId xmlns:p14="http://schemas.microsoft.com/office/powerpoint/2010/main" val="258483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get better at understanding geologist in the office.</a:t>
            </a:r>
          </a:p>
        </p:txBody>
      </p:sp>
      <p:sp>
        <p:nvSpPr>
          <p:cNvPr id="4" name="Slide Number Placeholder 3"/>
          <p:cNvSpPr>
            <a:spLocks noGrp="1"/>
          </p:cNvSpPr>
          <p:nvPr>
            <p:ph type="sldNum" sz="quarter" idx="5"/>
          </p:nvPr>
        </p:nvSpPr>
        <p:spPr/>
        <p:txBody>
          <a:bodyPr/>
          <a:lstStyle/>
          <a:p>
            <a:fld id="{4A5D6D15-B52C-4BE6-88E7-2465FB82726B}" type="slidenum">
              <a:rPr lang="en-US" smtClean="0"/>
              <a:t>16</a:t>
            </a:fld>
            <a:endParaRPr lang="en-US"/>
          </a:p>
        </p:txBody>
      </p:sp>
    </p:spTree>
    <p:extLst>
      <p:ext uri="{BB962C8B-B14F-4D97-AF65-F5344CB8AC3E}">
        <p14:creationId xmlns:p14="http://schemas.microsoft.com/office/powerpoint/2010/main" val="230456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talk about what degree you are solving the problem – gold plating</a:t>
            </a:r>
          </a:p>
        </p:txBody>
      </p:sp>
      <p:sp>
        <p:nvSpPr>
          <p:cNvPr id="4" name="Slide Number Placeholder 3"/>
          <p:cNvSpPr>
            <a:spLocks noGrp="1"/>
          </p:cNvSpPr>
          <p:nvPr>
            <p:ph type="sldNum" sz="quarter" idx="5"/>
          </p:nvPr>
        </p:nvSpPr>
        <p:spPr/>
        <p:txBody>
          <a:bodyPr/>
          <a:lstStyle/>
          <a:p>
            <a:fld id="{4A5D6D15-B52C-4BE6-88E7-2465FB82726B}" type="slidenum">
              <a:rPr lang="en-US" smtClean="0"/>
              <a:t>17</a:t>
            </a:fld>
            <a:endParaRPr lang="en-US"/>
          </a:p>
        </p:txBody>
      </p:sp>
    </p:spTree>
    <p:extLst>
      <p:ext uri="{BB962C8B-B14F-4D97-AF65-F5344CB8AC3E}">
        <p14:creationId xmlns:p14="http://schemas.microsoft.com/office/powerpoint/2010/main" val="423310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what you learned from empathy</a:t>
            </a:r>
          </a:p>
          <a:p>
            <a:r>
              <a:rPr lang="en-US" dirty="0"/>
              <a:t>Suit design is predicated on where you are going and what you are doing  (crew survival vs planetary vs. micro g)</a:t>
            </a:r>
          </a:p>
        </p:txBody>
      </p:sp>
      <p:sp>
        <p:nvSpPr>
          <p:cNvPr id="4" name="Slide Number Placeholder 3"/>
          <p:cNvSpPr>
            <a:spLocks noGrp="1"/>
          </p:cNvSpPr>
          <p:nvPr>
            <p:ph type="sldNum" sz="quarter" idx="5"/>
          </p:nvPr>
        </p:nvSpPr>
        <p:spPr/>
        <p:txBody>
          <a:bodyPr/>
          <a:lstStyle/>
          <a:p>
            <a:fld id="{4A5D6D15-B52C-4BE6-88E7-2465FB82726B}" type="slidenum">
              <a:rPr lang="en-US" smtClean="0"/>
              <a:t>18</a:t>
            </a:fld>
            <a:endParaRPr lang="en-US"/>
          </a:p>
        </p:txBody>
      </p:sp>
    </p:spTree>
    <p:extLst>
      <p:ext uri="{BB962C8B-B14F-4D97-AF65-F5344CB8AC3E}">
        <p14:creationId xmlns:p14="http://schemas.microsoft.com/office/powerpoint/2010/main" val="2478321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196" descr="Speakers Bureau"/>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406400" y="990600"/>
            <a:ext cx="8229600" cy="2667000"/>
          </a:xfrm>
        </p:spPr>
        <p:txBody>
          <a:bodyPr/>
          <a:lstStyle>
            <a:lvl1pPr>
              <a:defRPr>
                <a:solidFill>
                  <a:schemeClr val="tx2">
                    <a:lumMod val="20000"/>
                    <a:lumOff val="8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06400" y="3962400"/>
            <a:ext cx="8229600" cy="1752600"/>
          </a:xfrm>
        </p:spPr>
        <p:txBody>
          <a:bodyPr/>
          <a:lstStyle>
            <a:lvl1pPr marL="0" indent="0" algn="ctr">
              <a:buNone/>
              <a:defRPr>
                <a:solidFill>
                  <a:schemeClr val="tx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b="1">
                <a:solidFill>
                  <a:schemeClr val="bg1"/>
                </a:solidFill>
              </a:defRPr>
            </a:lvl1pPr>
          </a:lstStyle>
          <a:p>
            <a:endParaRPr lang="en-US" dirty="0">
              <a:solidFill>
                <a:prstClr val="white"/>
              </a:solidFill>
            </a:endParaRPr>
          </a:p>
        </p:txBody>
      </p:sp>
      <p:pic>
        <p:nvPicPr>
          <p:cNvPr id="13" name="Picture 72" descr="NASA insignia 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7241" y="46288"/>
            <a:ext cx="914400" cy="568325"/>
          </a:xfrm>
          <a:prstGeom prst="rect">
            <a:avLst/>
          </a:prstGeom>
          <a:noFill/>
          <a:ln w="9525">
            <a:noFill/>
            <a:miter lim="800000"/>
            <a:headEnd/>
            <a:tailEnd/>
          </a:ln>
        </p:spPr>
      </p:pic>
      <p:pic>
        <p:nvPicPr>
          <p:cNvPr id="11" name="Picture 196" descr="Speakers Bureau"/>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pic>
        <p:nvPicPr>
          <p:cNvPr id="17" name="Picture 72" descr="NASA insignia 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46944" y="46287"/>
            <a:ext cx="994697" cy="824489"/>
          </a:xfrm>
          <a:prstGeom prst="rect">
            <a:avLst/>
          </a:prstGeom>
          <a:noFill/>
          <a:ln w="9525">
            <a:noFill/>
            <a:miter lim="800000"/>
            <a:headEnd/>
            <a:tailEnd/>
          </a:ln>
        </p:spPr>
      </p:pic>
      <p:grpSp>
        <p:nvGrpSpPr>
          <p:cNvPr id="9" name="Group 8"/>
          <p:cNvGrpSpPr/>
          <p:nvPr userDrawn="1"/>
        </p:nvGrpSpPr>
        <p:grpSpPr>
          <a:xfrm>
            <a:off x="3902253" y="4876800"/>
            <a:ext cx="1822449" cy="1981200"/>
            <a:chOff x="2926688" y="4876800"/>
            <a:chExt cx="1366837" cy="1981200"/>
          </a:xfrm>
        </p:grpSpPr>
        <p:sp>
          <p:nvSpPr>
            <p:cNvPr id="10" name="Line 43"/>
            <p:cNvSpPr>
              <a:spLocks noChangeShapeType="1"/>
            </p:cNvSpPr>
            <p:nvPr/>
          </p:nvSpPr>
          <p:spPr bwMode="auto">
            <a:xfrm rot="16200000">
              <a:off x="3722818" y="6515100"/>
              <a:ext cx="6858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2" name="Line 44"/>
            <p:cNvSpPr>
              <a:spLocks noChangeShapeType="1"/>
            </p:cNvSpPr>
            <p:nvPr/>
          </p:nvSpPr>
          <p:spPr bwMode="auto">
            <a:xfrm rot="16200000">
              <a:off x="3418812" y="6438900"/>
              <a:ext cx="8382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4" name="Line 45"/>
            <p:cNvSpPr>
              <a:spLocks noChangeShapeType="1"/>
            </p:cNvSpPr>
            <p:nvPr/>
          </p:nvSpPr>
          <p:spPr bwMode="auto">
            <a:xfrm rot="16200000">
              <a:off x="2354394" y="6057900"/>
              <a:ext cx="16002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5" name="Line 46"/>
            <p:cNvSpPr>
              <a:spLocks noChangeShapeType="1"/>
            </p:cNvSpPr>
            <p:nvPr/>
          </p:nvSpPr>
          <p:spPr bwMode="auto">
            <a:xfrm rot="16200000">
              <a:off x="2772700" y="6248400"/>
              <a:ext cx="12192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6" name="Line 47"/>
            <p:cNvSpPr>
              <a:spLocks noChangeShapeType="1"/>
            </p:cNvSpPr>
            <p:nvPr/>
          </p:nvSpPr>
          <p:spPr bwMode="auto">
            <a:xfrm rot="16200000">
              <a:off x="3114806" y="6362700"/>
              <a:ext cx="9906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8" name="Line 48"/>
            <p:cNvSpPr>
              <a:spLocks noChangeShapeType="1"/>
            </p:cNvSpPr>
            <p:nvPr/>
          </p:nvSpPr>
          <p:spPr bwMode="auto">
            <a:xfrm rot="16200000">
              <a:off x="1936088" y="5867400"/>
              <a:ext cx="19812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9" name="Line 113"/>
            <p:cNvSpPr>
              <a:spLocks noChangeShapeType="1"/>
            </p:cNvSpPr>
            <p:nvPr/>
          </p:nvSpPr>
          <p:spPr bwMode="auto">
            <a:xfrm rot="16200000">
              <a:off x="4026825" y="6591300"/>
              <a:ext cx="53340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grpSp>
      <p:grpSp>
        <p:nvGrpSpPr>
          <p:cNvPr id="20" name="Group 19"/>
          <p:cNvGrpSpPr/>
          <p:nvPr userDrawn="1"/>
        </p:nvGrpSpPr>
        <p:grpSpPr>
          <a:xfrm>
            <a:off x="240128" y="618082"/>
            <a:ext cx="7608361" cy="5797529"/>
            <a:chOff x="180094" y="418579"/>
            <a:chExt cx="5706271" cy="5797529"/>
          </a:xfrm>
        </p:grpSpPr>
        <p:sp>
          <p:nvSpPr>
            <p:cNvPr id="21" name="Line 60"/>
            <p:cNvSpPr>
              <a:spLocks noChangeShapeType="1"/>
            </p:cNvSpPr>
            <p:nvPr userDrawn="1"/>
          </p:nvSpPr>
          <p:spPr bwMode="auto">
            <a:xfrm rot="16200000">
              <a:off x="-2714712" y="3314963"/>
              <a:ext cx="57912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2" name="Line 39"/>
            <p:cNvSpPr>
              <a:spLocks noChangeShapeType="1"/>
            </p:cNvSpPr>
            <p:nvPr userDrawn="1"/>
          </p:nvSpPr>
          <p:spPr bwMode="auto">
            <a:xfrm rot="16200000">
              <a:off x="4396826" y="1000587"/>
              <a:ext cx="1159184"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3" name="Line 41"/>
            <p:cNvSpPr>
              <a:spLocks noChangeShapeType="1"/>
            </p:cNvSpPr>
            <p:nvPr userDrawn="1"/>
          </p:nvSpPr>
          <p:spPr bwMode="auto">
            <a:xfrm rot="16200000">
              <a:off x="3904013" y="1036006"/>
              <a:ext cx="123485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4" name="Line 42"/>
            <p:cNvSpPr>
              <a:spLocks noChangeShapeType="1"/>
            </p:cNvSpPr>
            <p:nvPr userDrawn="1"/>
          </p:nvSpPr>
          <p:spPr bwMode="auto">
            <a:xfrm rot="16200000">
              <a:off x="4130697" y="1039226"/>
              <a:ext cx="123646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5" name="Line 49"/>
            <p:cNvSpPr>
              <a:spLocks noChangeShapeType="1"/>
            </p:cNvSpPr>
            <p:nvPr userDrawn="1"/>
          </p:nvSpPr>
          <p:spPr bwMode="auto">
            <a:xfrm rot="16200000">
              <a:off x="-655379"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6" name="Line 50"/>
            <p:cNvSpPr>
              <a:spLocks noChangeShapeType="1"/>
            </p:cNvSpPr>
            <p:nvPr userDrawn="1"/>
          </p:nvSpPr>
          <p:spPr bwMode="auto">
            <a:xfrm rot="16200000">
              <a:off x="-426302"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7" name="Line 51"/>
            <p:cNvSpPr>
              <a:spLocks noChangeShapeType="1"/>
            </p:cNvSpPr>
            <p:nvPr userDrawn="1"/>
          </p:nvSpPr>
          <p:spPr bwMode="auto">
            <a:xfrm rot="16200000">
              <a:off x="-197225"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8" name="Line 52"/>
            <p:cNvSpPr>
              <a:spLocks noChangeShapeType="1"/>
            </p:cNvSpPr>
            <p:nvPr userDrawn="1"/>
          </p:nvSpPr>
          <p:spPr bwMode="auto">
            <a:xfrm rot="16200000">
              <a:off x="-884456"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9" name="Line 53"/>
            <p:cNvSpPr>
              <a:spLocks noChangeShapeType="1"/>
            </p:cNvSpPr>
            <p:nvPr userDrawn="1"/>
          </p:nvSpPr>
          <p:spPr bwMode="auto">
            <a:xfrm rot="16200000">
              <a:off x="-1571687"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0" name="Line 54"/>
            <p:cNvSpPr>
              <a:spLocks noChangeShapeType="1"/>
            </p:cNvSpPr>
            <p:nvPr userDrawn="1"/>
          </p:nvSpPr>
          <p:spPr bwMode="auto">
            <a:xfrm rot="16200000">
              <a:off x="-1342610"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1" name="Line 55"/>
            <p:cNvSpPr>
              <a:spLocks noChangeShapeType="1"/>
            </p:cNvSpPr>
            <p:nvPr userDrawn="1"/>
          </p:nvSpPr>
          <p:spPr bwMode="auto">
            <a:xfrm rot="16200000">
              <a:off x="-1113533"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2" name="Line 56"/>
            <p:cNvSpPr>
              <a:spLocks noChangeShapeType="1"/>
            </p:cNvSpPr>
            <p:nvPr userDrawn="1"/>
          </p:nvSpPr>
          <p:spPr bwMode="auto">
            <a:xfrm rot="16200000">
              <a:off x="-1800764"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3" name="Line 57"/>
            <p:cNvSpPr>
              <a:spLocks noChangeShapeType="1"/>
            </p:cNvSpPr>
            <p:nvPr userDrawn="1"/>
          </p:nvSpPr>
          <p:spPr bwMode="auto">
            <a:xfrm rot="16200000">
              <a:off x="-2487995"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4" name="Line 58"/>
            <p:cNvSpPr>
              <a:spLocks noChangeShapeType="1"/>
            </p:cNvSpPr>
            <p:nvPr userDrawn="1"/>
          </p:nvSpPr>
          <p:spPr bwMode="auto">
            <a:xfrm rot="16200000">
              <a:off x="-2258918"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5" name="Line 59"/>
            <p:cNvSpPr>
              <a:spLocks noChangeShapeType="1"/>
            </p:cNvSpPr>
            <p:nvPr userDrawn="1"/>
          </p:nvSpPr>
          <p:spPr bwMode="auto">
            <a:xfrm rot="16200000">
              <a:off x="-2029841" y="3317355"/>
              <a:ext cx="5795918"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6" name="Line 112"/>
            <p:cNvSpPr>
              <a:spLocks noChangeShapeType="1"/>
            </p:cNvSpPr>
            <p:nvPr userDrawn="1"/>
          </p:nvSpPr>
          <p:spPr bwMode="auto">
            <a:xfrm rot="16200000">
              <a:off x="3637080" y="1077866"/>
              <a:ext cx="1313741"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7" name="Line 114"/>
            <p:cNvSpPr>
              <a:spLocks noChangeShapeType="1"/>
            </p:cNvSpPr>
            <p:nvPr userDrawn="1"/>
          </p:nvSpPr>
          <p:spPr bwMode="auto">
            <a:xfrm rot="16200000">
              <a:off x="3332312" y="1155145"/>
              <a:ext cx="1468299"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8" name="Line 115"/>
            <p:cNvSpPr>
              <a:spLocks noChangeShapeType="1"/>
            </p:cNvSpPr>
            <p:nvPr userDrawn="1"/>
          </p:nvSpPr>
          <p:spPr bwMode="auto">
            <a:xfrm rot="16200000">
              <a:off x="2988905" y="1271063"/>
              <a:ext cx="170013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9" name="Line 116"/>
            <p:cNvSpPr>
              <a:spLocks noChangeShapeType="1"/>
            </p:cNvSpPr>
            <p:nvPr userDrawn="1"/>
          </p:nvSpPr>
          <p:spPr bwMode="auto">
            <a:xfrm rot="16200000">
              <a:off x="2684137" y="1348342"/>
              <a:ext cx="1854694"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0" name="Line 117"/>
            <p:cNvSpPr>
              <a:spLocks noChangeShapeType="1"/>
            </p:cNvSpPr>
            <p:nvPr userDrawn="1"/>
          </p:nvSpPr>
          <p:spPr bwMode="auto">
            <a:xfrm rot="16200000">
              <a:off x="2302090" y="1502900"/>
              <a:ext cx="2163809"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1" name="Line 118"/>
            <p:cNvSpPr>
              <a:spLocks noChangeShapeType="1"/>
            </p:cNvSpPr>
            <p:nvPr userDrawn="1"/>
          </p:nvSpPr>
          <p:spPr bwMode="auto">
            <a:xfrm rot="16200000">
              <a:off x="1997322" y="1580179"/>
              <a:ext cx="2318367"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2" name="Line 119"/>
            <p:cNvSpPr>
              <a:spLocks noChangeShapeType="1"/>
            </p:cNvSpPr>
            <p:nvPr userDrawn="1"/>
          </p:nvSpPr>
          <p:spPr bwMode="auto">
            <a:xfrm rot="16200000">
              <a:off x="1653915" y="1696097"/>
              <a:ext cx="2550204"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3" name="Line 120"/>
            <p:cNvSpPr>
              <a:spLocks noChangeShapeType="1"/>
            </p:cNvSpPr>
            <p:nvPr userDrawn="1"/>
          </p:nvSpPr>
          <p:spPr bwMode="auto">
            <a:xfrm rot="16200000">
              <a:off x="5004752" y="846029"/>
              <a:ext cx="853288"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4" name="Line 122"/>
            <p:cNvSpPr>
              <a:spLocks noChangeShapeType="1"/>
            </p:cNvSpPr>
            <p:nvPr userDrawn="1"/>
          </p:nvSpPr>
          <p:spPr bwMode="auto">
            <a:xfrm rot="16200000">
              <a:off x="4662954" y="961947"/>
              <a:ext cx="1081905"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5" name="Line 153"/>
            <p:cNvSpPr>
              <a:spLocks noChangeShapeType="1"/>
            </p:cNvSpPr>
            <p:nvPr userDrawn="1"/>
          </p:nvSpPr>
          <p:spPr bwMode="auto">
            <a:xfrm rot="16200000">
              <a:off x="5349769" y="730111"/>
              <a:ext cx="618231"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6" name="Line 156"/>
            <p:cNvSpPr>
              <a:spLocks noChangeShapeType="1"/>
            </p:cNvSpPr>
            <p:nvPr userDrawn="1"/>
          </p:nvSpPr>
          <p:spPr bwMode="auto">
            <a:xfrm rot="16200000">
              <a:off x="5693167" y="614192"/>
              <a:ext cx="386395"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grpSp>
      <p:grpSp>
        <p:nvGrpSpPr>
          <p:cNvPr id="47" name="Group 46"/>
          <p:cNvGrpSpPr/>
          <p:nvPr userDrawn="1"/>
        </p:nvGrpSpPr>
        <p:grpSpPr>
          <a:xfrm>
            <a:off x="-487691" y="1139825"/>
            <a:ext cx="8229600" cy="5037138"/>
            <a:chOff x="0" y="1139825"/>
            <a:chExt cx="6172200" cy="5037138"/>
          </a:xfrm>
        </p:grpSpPr>
        <p:sp>
          <p:nvSpPr>
            <p:cNvPr id="48" name="Line 34"/>
            <p:cNvSpPr>
              <a:spLocks noChangeShapeType="1"/>
            </p:cNvSpPr>
            <p:nvPr/>
          </p:nvSpPr>
          <p:spPr bwMode="auto">
            <a:xfrm>
              <a:off x="0" y="1597603"/>
              <a:ext cx="57912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9" name="Line 35"/>
            <p:cNvSpPr>
              <a:spLocks noChangeShapeType="1"/>
            </p:cNvSpPr>
            <p:nvPr/>
          </p:nvSpPr>
          <p:spPr bwMode="auto">
            <a:xfrm>
              <a:off x="0" y="1826492"/>
              <a:ext cx="55626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0" name="Line 36"/>
            <p:cNvSpPr>
              <a:spLocks noChangeShapeType="1"/>
            </p:cNvSpPr>
            <p:nvPr/>
          </p:nvSpPr>
          <p:spPr bwMode="auto">
            <a:xfrm>
              <a:off x="0" y="2055381"/>
              <a:ext cx="54102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1" name="Line 37"/>
            <p:cNvSpPr>
              <a:spLocks noChangeShapeType="1"/>
            </p:cNvSpPr>
            <p:nvPr/>
          </p:nvSpPr>
          <p:spPr bwMode="auto">
            <a:xfrm>
              <a:off x="0" y="1368714"/>
              <a:ext cx="60198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2" name="Line 123"/>
            <p:cNvSpPr>
              <a:spLocks noChangeShapeType="1"/>
            </p:cNvSpPr>
            <p:nvPr/>
          </p:nvSpPr>
          <p:spPr bwMode="auto">
            <a:xfrm>
              <a:off x="0" y="2284269"/>
              <a:ext cx="50292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3" name="Line 124"/>
            <p:cNvSpPr>
              <a:spLocks noChangeShapeType="1"/>
            </p:cNvSpPr>
            <p:nvPr/>
          </p:nvSpPr>
          <p:spPr bwMode="auto">
            <a:xfrm>
              <a:off x="0" y="2513157"/>
              <a:ext cx="41910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4" name="Line 125"/>
            <p:cNvSpPr>
              <a:spLocks noChangeShapeType="1"/>
            </p:cNvSpPr>
            <p:nvPr/>
          </p:nvSpPr>
          <p:spPr bwMode="auto">
            <a:xfrm>
              <a:off x="0" y="2742045"/>
              <a:ext cx="39624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5" name="Line 127"/>
            <p:cNvSpPr>
              <a:spLocks noChangeShapeType="1"/>
            </p:cNvSpPr>
            <p:nvPr/>
          </p:nvSpPr>
          <p:spPr bwMode="auto">
            <a:xfrm>
              <a:off x="0" y="2970934"/>
              <a:ext cx="37338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6" name="Line 128"/>
            <p:cNvSpPr>
              <a:spLocks noChangeShapeType="1"/>
            </p:cNvSpPr>
            <p:nvPr/>
          </p:nvSpPr>
          <p:spPr bwMode="auto">
            <a:xfrm>
              <a:off x="0" y="3199823"/>
              <a:ext cx="35052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7" name="Line 129"/>
            <p:cNvSpPr>
              <a:spLocks noChangeShapeType="1"/>
            </p:cNvSpPr>
            <p:nvPr/>
          </p:nvSpPr>
          <p:spPr bwMode="auto">
            <a:xfrm>
              <a:off x="0" y="3428712"/>
              <a:ext cx="32766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8" name="Line 131"/>
            <p:cNvSpPr>
              <a:spLocks noChangeShapeType="1"/>
            </p:cNvSpPr>
            <p:nvPr/>
          </p:nvSpPr>
          <p:spPr bwMode="auto">
            <a:xfrm>
              <a:off x="0" y="3657600"/>
              <a:ext cx="30480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59" name="Line 132"/>
            <p:cNvSpPr>
              <a:spLocks noChangeShapeType="1"/>
            </p:cNvSpPr>
            <p:nvPr/>
          </p:nvSpPr>
          <p:spPr bwMode="auto">
            <a:xfrm>
              <a:off x="0" y="3886488"/>
              <a:ext cx="28956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0" name="Line 133"/>
            <p:cNvSpPr>
              <a:spLocks noChangeShapeType="1"/>
            </p:cNvSpPr>
            <p:nvPr/>
          </p:nvSpPr>
          <p:spPr bwMode="auto">
            <a:xfrm>
              <a:off x="0" y="4115376"/>
              <a:ext cx="27432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1" name="Line 134"/>
            <p:cNvSpPr>
              <a:spLocks noChangeShapeType="1"/>
            </p:cNvSpPr>
            <p:nvPr/>
          </p:nvSpPr>
          <p:spPr bwMode="auto">
            <a:xfrm>
              <a:off x="0" y="4344265"/>
              <a:ext cx="27432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2" name="Line 135"/>
            <p:cNvSpPr>
              <a:spLocks noChangeShapeType="1"/>
            </p:cNvSpPr>
            <p:nvPr/>
          </p:nvSpPr>
          <p:spPr bwMode="auto">
            <a:xfrm>
              <a:off x="0" y="4573153"/>
              <a:ext cx="28956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3" name="Line 136"/>
            <p:cNvSpPr>
              <a:spLocks noChangeShapeType="1"/>
            </p:cNvSpPr>
            <p:nvPr/>
          </p:nvSpPr>
          <p:spPr bwMode="auto">
            <a:xfrm>
              <a:off x="0" y="4802041"/>
              <a:ext cx="30480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4" name="Line 138"/>
            <p:cNvSpPr>
              <a:spLocks noChangeShapeType="1"/>
            </p:cNvSpPr>
            <p:nvPr/>
          </p:nvSpPr>
          <p:spPr bwMode="auto">
            <a:xfrm>
              <a:off x="0" y="5030930"/>
              <a:ext cx="30480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5" name="Line 139"/>
            <p:cNvSpPr>
              <a:spLocks noChangeShapeType="1"/>
            </p:cNvSpPr>
            <p:nvPr/>
          </p:nvSpPr>
          <p:spPr bwMode="auto">
            <a:xfrm>
              <a:off x="0" y="5259819"/>
              <a:ext cx="33528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6" name="Line 140"/>
            <p:cNvSpPr>
              <a:spLocks noChangeShapeType="1"/>
            </p:cNvSpPr>
            <p:nvPr/>
          </p:nvSpPr>
          <p:spPr bwMode="auto">
            <a:xfrm>
              <a:off x="0" y="5488708"/>
              <a:ext cx="33528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7" name="Line 141"/>
            <p:cNvSpPr>
              <a:spLocks noChangeShapeType="1"/>
            </p:cNvSpPr>
            <p:nvPr/>
          </p:nvSpPr>
          <p:spPr bwMode="auto">
            <a:xfrm>
              <a:off x="0" y="5717596"/>
              <a:ext cx="35814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8" name="Line 142"/>
            <p:cNvSpPr>
              <a:spLocks noChangeShapeType="1"/>
            </p:cNvSpPr>
            <p:nvPr/>
          </p:nvSpPr>
          <p:spPr bwMode="auto">
            <a:xfrm>
              <a:off x="0" y="5946484"/>
              <a:ext cx="3810000" cy="1587"/>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69" name="Line 143"/>
            <p:cNvSpPr>
              <a:spLocks noChangeShapeType="1"/>
            </p:cNvSpPr>
            <p:nvPr/>
          </p:nvSpPr>
          <p:spPr bwMode="auto">
            <a:xfrm>
              <a:off x="0" y="6175375"/>
              <a:ext cx="41910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70" name="Line 180"/>
            <p:cNvSpPr>
              <a:spLocks noChangeShapeType="1"/>
            </p:cNvSpPr>
            <p:nvPr userDrawn="1"/>
          </p:nvSpPr>
          <p:spPr bwMode="auto">
            <a:xfrm>
              <a:off x="0" y="1139825"/>
              <a:ext cx="6172200" cy="1588"/>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grpSp>
      <p:sp>
        <p:nvSpPr>
          <p:cNvPr id="71" name="Rectangle 76"/>
          <p:cNvSpPr>
            <a:spLocks noGrp="1" noChangeArrowheads="1"/>
          </p:cNvSpPr>
          <p:nvPr>
            <p:ph type="ctrTitle"/>
          </p:nvPr>
        </p:nvSpPr>
        <p:spPr>
          <a:xfrm>
            <a:off x="611717" y="3457575"/>
            <a:ext cx="10930467" cy="1090612"/>
          </a:xfrm>
          <a:effectLst>
            <a:outerShdw blurRad="63500" dist="17961" dir="2700000" algn="ctr" rotWithShape="0">
              <a:schemeClr val="tx1">
                <a:alpha val="74998"/>
              </a:schemeClr>
            </a:outerShdw>
          </a:effectLst>
        </p:spPr>
        <p:txBody>
          <a:bodyPr/>
          <a:lstStyle>
            <a:lvl1pPr>
              <a:defRPr sz="3600"/>
            </a:lvl1pPr>
          </a:lstStyle>
          <a:p>
            <a:r>
              <a:rPr lang="en-US"/>
              <a:t>Click to edit Master title style</a:t>
            </a:r>
          </a:p>
        </p:txBody>
      </p:sp>
      <p:sp>
        <p:nvSpPr>
          <p:cNvPr id="72" name="Rectangle 189"/>
          <p:cNvSpPr>
            <a:spLocks noGrp="1" noChangeArrowheads="1"/>
          </p:cNvSpPr>
          <p:nvPr>
            <p:ph type="subTitle" sz="quarter" idx="1"/>
          </p:nvPr>
        </p:nvSpPr>
        <p:spPr>
          <a:xfrm>
            <a:off x="611717" y="4543425"/>
            <a:ext cx="9751483" cy="1376362"/>
          </a:xfrm>
          <a:effectLst>
            <a:outerShdw blurRad="63500" dist="17961" dir="2700000" algn="ctr" rotWithShape="0">
              <a:schemeClr val="tx1">
                <a:alpha val="74998"/>
              </a:schemeClr>
            </a:outerShdw>
          </a:effectLst>
        </p:spPr>
        <p:txBody>
          <a:bodyPr/>
          <a:lstStyle>
            <a:lvl1pPr marL="0" indent="0">
              <a:buFontTx/>
              <a:buNone/>
              <a:defRPr b="1">
                <a:solidFill>
                  <a:schemeClr val="bg1"/>
                </a:solidFill>
                <a:latin typeface="Helvetica" pitchFamily="-112" charset="0"/>
              </a:defRPr>
            </a:lvl1pPr>
          </a:lstStyle>
          <a:p>
            <a:r>
              <a:rPr lang="en-US"/>
              <a:t>Click to edit Master subtitle style</a:t>
            </a:r>
          </a:p>
        </p:txBody>
      </p:sp>
    </p:spTree>
    <p:extLst>
      <p:ext uri="{BB962C8B-B14F-4D97-AF65-F5344CB8AC3E}">
        <p14:creationId xmlns:p14="http://schemas.microsoft.com/office/powerpoint/2010/main" val="52987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21D6C87-AE47-F44C-8C30-1FB16567EBD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1268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66800"/>
            <a:ext cx="30480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066800"/>
            <a:ext cx="8331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6047588-2ABA-0B4C-87F8-F304B098E2C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702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Box 74"/>
          <p:cNvSpPr txBox="1">
            <a:spLocks noChangeArrowheads="1"/>
          </p:cNvSpPr>
          <p:nvPr userDrawn="1"/>
        </p:nvSpPr>
        <p:spPr bwMode="auto">
          <a:xfrm>
            <a:off x="10363202" y="724251"/>
            <a:ext cx="2832100" cy="161583"/>
          </a:xfrm>
          <a:prstGeom prst="rect">
            <a:avLst/>
          </a:prstGeom>
          <a:noFill/>
          <a:ln w="9525">
            <a:noFill/>
            <a:miter lim="800000"/>
            <a:headEnd/>
            <a:tailEnd/>
          </a:ln>
        </p:spPr>
        <p:txBody>
          <a:bodyPr>
            <a:prstTxWarp prst="textNoShape">
              <a:avLst/>
            </a:prstTxWarp>
            <a:spAutoFit/>
          </a:bodyPr>
          <a:lstStyle/>
          <a:p>
            <a:pPr defTabSz="342892" eaLnBrk="0" fontAlgn="base" hangingPunct="0">
              <a:spcBef>
                <a:spcPct val="50000"/>
              </a:spcBef>
              <a:spcAft>
                <a:spcPct val="0"/>
              </a:spcAft>
              <a:defRPr/>
            </a:pPr>
            <a:r>
              <a:rPr lang="en-US" sz="45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611719" y="885834"/>
            <a:ext cx="6489700" cy="1090613"/>
          </a:xfrm>
          <a:ln>
            <a:noFill/>
          </a:ln>
        </p:spPr>
        <p:txBody>
          <a:bodyPr/>
          <a:lstStyle/>
          <a:p>
            <a:pPr eaLnBrk="1" hangingPunct="1"/>
            <a:r>
              <a:rPr lang="en-US" sz="2700" dirty="0"/>
              <a:t>[Title]</a:t>
            </a:r>
          </a:p>
        </p:txBody>
      </p:sp>
      <p:sp>
        <p:nvSpPr>
          <p:cNvPr id="9" name="Rectangle 163"/>
          <p:cNvSpPr>
            <a:spLocks noGrp="1" noChangeArrowheads="1"/>
          </p:cNvSpPr>
          <p:nvPr userDrawn="1">
            <p:ph type="subTitle" idx="1"/>
          </p:nvPr>
        </p:nvSpPr>
        <p:spPr>
          <a:xfrm>
            <a:off x="611717" y="2162175"/>
            <a:ext cx="9751483" cy="2551906"/>
          </a:xfrm>
          <a:ln>
            <a:noFill/>
          </a:ln>
        </p:spPr>
        <p:txBody>
          <a:bodyPr/>
          <a:lstStyle>
            <a:lvl1pPr>
              <a:buNone/>
              <a:defRPr/>
            </a:lvl1pPr>
          </a:lstStyle>
          <a:p>
            <a:pPr eaLnBrk="1" hangingPunct="1"/>
            <a:r>
              <a:rPr lang="en-US" sz="1350" dirty="0">
                <a:solidFill>
                  <a:schemeClr val="bg1"/>
                </a:solidFill>
              </a:rPr>
              <a:t>[Presenter]</a:t>
            </a:r>
          </a:p>
          <a:p>
            <a:pPr eaLnBrk="1" hangingPunct="1"/>
            <a:r>
              <a:rPr lang="en-US" sz="1350" dirty="0">
                <a:solidFill>
                  <a:schemeClr val="bg1"/>
                </a:solidFill>
              </a:rPr>
              <a:t>[Date]</a:t>
            </a:r>
          </a:p>
        </p:txBody>
      </p:sp>
      <p:pic>
        <p:nvPicPr>
          <p:cNvPr id="1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4690" y="1"/>
            <a:ext cx="12177311"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38807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609600" y="1233496"/>
            <a:ext cx="10972800" cy="5122863"/>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
        <p:nvSpPr>
          <p:cNvPr id="5" name="Rectangle 4"/>
          <p:cNvSpPr/>
          <p:nvPr userDrawn="1"/>
        </p:nvSpPr>
        <p:spPr>
          <a:xfrm>
            <a:off x="0" y="846142"/>
            <a:ext cx="12192000" cy="6011858"/>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Tree>
    <p:extLst>
      <p:ext uri="{BB962C8B-B14F-4D97-AF65-F5344CB8AC3E}">
        <p14:creationId xmlns:p14="http://schemas.microsoft.com/office/powerpoint/2010/main" val="1535187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9463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800"/>
            </a:lvl1pPr>
            <a:lvl2pPr>
              <a:defRPr sz="14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p:spPr>
        <p:txBody>
          <a:bodyPr/>
          <a:lstStyle>
            <a:lvl1pPr>
              <a:defRPr sz="1800"/>
            </a:lvl1pPr>
            <a:lvl2pPr>
              <a:defRPr sz="14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2403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79375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23636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25308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4284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90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2158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96466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1964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687263"/>
            <a:ext cx="10363200" cy="1500187"/>
          </a:xfrm>
        </p:spPr>
        <p:txBody>
          <a:bodyPr anchor="ctr"/>
          <a:lstStyle>
            <a:lvl1pPr marL="0" indent="0" algn="ctr">
              <a:buNone/>
              <a:defRPr sz="2400" b="1"/>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dirty="0"/>
              <a:t>Click to edit Master text styles</a:t>
            </a:r>
          </a:p>
        </p:txBody>
      </p:sp>
    </p:spTree>
    <p:extLst>
      <p:ext uri="{BB962C8B-B14F-4D97-AF65-F5344CB8AC3E}">
        <p14:creationId xmlns:p14="http://schemas.microsoft.com/office/powerpoint/2010/main" val="3200052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6F3752BF-8346-41D3-A3DA-2E4096A3069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75790694"/>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B9A3DF3-F64F-4820-9B33-F23E66D456F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60357026"/>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5F02253C-B3D8-4B39-AF04-BD721075B41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91244763"/>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960438"/>
            <a:ext cx="5588000" cy="54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60438"/>
            <a:ext cx="5588000" cy="54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915DBF9D-41E7-498B-AFAC-CE07AFAC05A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41171985"/>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318C095F-B6C1-461C-977F-C99686F112D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4083329"/>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75AB4251-C9E1-498D-985E-24C6804E16D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24374724"/>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BB2A98A-875D-914A-A592-0A21CC6FC0F2}" type="slidenum">
              <a:rPr lang="en-US" smtClean="0">
                <a:solidFill>
                  <a:prstClr val="black">
                    <a:tint val="75000"/>
                  </a:prstClr>
                </a:solidFill>
              </a:rPr>
              <a:pPr>
                <a:defRPr/>
              </a:pPr>
              <a:t>‹#›</a:t>
            </a:fld>
            <a:endParaRPr lang="en-US" dirty="0">
              <a:solidFill>
                <a:prstClr val="black">
                  <a:tint val="75000"/>
                </a:prstClr>
              </a:solidFill>
            </a:endParaRPr>
          </a:p>
        </p:txBody>
      </p:sp>
      <p:grpSp>
        <p:nvGrpSpPr>
          <p:cNvPr id="7" name="Group 158"/>
          <p:cNvGrpSpPr>
            <a:grpSpLocks/>
          </p:cNvGrpSpPr>
          <p:nvPr userDrawn="1"/>
        </p:nvGrpSpPr>
        <p:grpSpPr bwMode="auto">
          <a:xfrm flipH="1">
            <a:off x="4561711" y="-179041"/>
            <a:ext cx="7609416" cy="5791200"/>
            <a:chOff x="149" y="672"/>
            <a:chExt cx="3595" cy="3648"/>
          </a:xfrm>
          <a:effectLst>
            <a:outerShdw blurRad="50800" dist="38100" dir="5400000" algn="t" rotWithShape="0">
              <a:prstClr val="black">
                <a:alpha val="40000"/>
              </a:prstClr>
            </a:outerShdw>
          </a:effectLst>
        </p:grpSpPr>
        <p:sp>
          <p:nvSpPr>
            <p:cNvPr id="8" name="Line 60"/>
            <p:cNvSpPr>
              <a:spLocks noChangeShapeType="1"/>
            </p:cNvSpPr>
            <p:nvPr userDrawn="1"/>
          </p:nvSpPr>
          <p:spPr bwMode="auto">
            <a:xfrm rot="-5400000">
              <a:off x="-1674" y="2495"/>
              <a:ext cx="3648"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grpSp>
          <p:nvGrpSpPr>
            <p:cNvPr id="9" name="Group 157"/>
            <p:cNvGrpSpPr>
              <a:grpSpLocks/>
            </p:cNvGrpSpPr>
            <p:nvPr userDrawn="1"/>
          </p:nvGrpSpPr>
          <p:grpSpPr bwMode="auto">
            <a:xfrm>
              <a:off x="268" y="670"/>
              <a:ext cx="3476" cy="3653"/>
              <a:chOff x="268" y="718"/>
              <a:chExt cx="3476" cy="3602"/>
            </a:xfrm>
          </p:grpSpPr>
          <p:sp>
            <p:nvSpPr>
              <p:cNvPr id="10" name="Line 39"/>
              <p:cNvSpPr>
                <a:spLocks noChangeShapeType="1"/>
              </p:cNvSpPr>
              <p:nvPr userDrawn="1"/>
            </p:nvSpPr>
            <p:spPr bwMode="auto">
              <a:xfrm rot="-5400000">
                <a:off x="2814" y="1080"/>
                <a:ext cx="72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1" name="Line 41"/>
              <p:cNvSpPr>
                <a:spLocks noChangeShapeType="1"/>
              </p:cNvSpPr>
              <p:nvPr userDrawn="1"/>
            </p:nvSpPr>
            <p:spPr bwMode="auto">
              <a:xfrm rot="-5400000">
                <a:off x="2507" y="1102"/>
                <a:ext cx="767"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2" name="Line 42"/>
              <p:cNvSpPr>
                <a:spLocks noChangeShapeType="1"/>
              </p:cNvSpPr>
              <p:nvPr userDrawn="1"/>
            </p:nvSpPr>
            <p:spPr bwMode="auto">
              <a:xfrm rot="-5400000">
                <a:off x="2647" y="1104"/>
                <a:ext cx="768"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3" name="Line 49"/>
              <p:cNvSpPr>
                <a:spLocks noChangeShapeType="1"/>
              </p:cNvSpPr>
              <p:nvPr userDrawn="1"/>
            </p:nvSpPr>
            <p:spPr bwMode="auto">
              <a:xfrm rot="-5400000">
                <a:off x="-381"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4" name="Line 50"/>
              <p:cNvSpPr>
                <a:spLocks noChangeShapeType="1"/>
              </p:cNvSpPr>
              <p:nvPr userDrawn="1"/>
            </p:nvSpPr>
            <p:spPr bwMode="auto">
              <a:xfrm rot="-5400000">
                <a:off x="-239"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5" name="Line 51"/>
              <p:cNvSpPr>
                <a:spLocks noChangeShapeType="1"/>
              </p:cNvSpPr>
              <p:nvPr userDrawn="1"/>
            </p:nvSpPr>
            <p:spPr bwMode="auto">
              <a:xfrm rot="-5400000">
                <a:off x="-97"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6" name="Line 52"/>
              <p:cNvSpPr>
                <a:spLocks noChangeShapeType="1"/>
              </p:cNvSpPr>
              <p:nvPr userDrawn="1"/>
            </p:nvSpPr>
            <p:spPr bwMode="auto">
              <a:xfrm rot="-5400000">
                <a:off x="-525"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7" name="Line 53"/>
              <p:cNvSpPr>
                <a:spLocks noChangeShapeType="1"/>
              </p:cNvSpPr>
              <p:nvPr userDrawn="1"/>
            </p:nvSpPr>
            <p:spPr bwMode="auto">
              <a:xfrm rot="-5400000">
                <a:off x="-957"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8" name="Line 54"/>
              <p:cNvSpPr>
                <a:spLocks noChangeShapeType="1"/>
              </p:cNvSpPr>
              <p:nvPr userDrawn="1"/>
            </p:nvSpPr>
            <p:spPr bwMode="auto">
              <a:xfrm rot="-5400000">
                <a:off x="-811"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9" name="Line 55"/>
              <p:cNvSpPr>
                <a:spLocks noChangeShapeType="1"/>
              </p:cNvSpPr>
              <p:nvPr userDrawn="1"/>
            </p:nvSpPr>
            <p:spPr bwMode="auto">
              <a:xfrm rot="-5400000">
                <a:off x="-669"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0" name="Line 56"/>
              <p:cNvSpPr>
                <a:spLocks noChangeShapeType="1"/>
              </p:cNvSpPr>
              <p:nvPr userDrawn="1"/>
            </p:nvSpPr>
            <p:spPr bwMode="auto">
              <a:xfrm rot="-5400000">
                <a:off x="-1103"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1" name="Line 57"/>
              <p:cNvSpPr>
                <a:spLocks noChangeShapeType="1"/>
              </p:cNvSpPr>
              <p:nvPr userDrawn="1"/>
            </p:nvSpPr>
            <p:spPr bwMode="auto">
              <a:xfrm rot="-5400000">
                <a:off x="-1531"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2" name="Line 58"/>
              <p:cNvSpPr>
                <a:spLocks noChangeShapeType="1"/>
              </p:cNvSpPr>
              <p:nvPr userDrawn="1"/>
            </p:nvSpPr>
            <p:spPr bwMode="auto">
              <a:xfrm rot="-5400000">
                <a:off x="-1389"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3" name="Line 59"/>
              <p:cNvSpPr>
                <a:spLocks noChangeShapeType="1"/>
              </p:cNvSpPr>
              <p:nvPr userDrawn="1"/>
            </p:nvSpPr>
            <p:spPr bwMode="auto">
              <a:xfrm rot="-5400000">
                <a:off x="-1247" y="2519"/>
                <a:ext cx="3600"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4" name="Line 112"/>
              <p:cNvSpPr>
                <a:spLocks noChangeShapeType="1"/>
              </p:cNvSpPr>
              <p:nvPr userDrawn="1"/>
            </p:nvSpPr>
            <p:spPr bwMode="auto">
              <a:xfrm rot="-5400000">
                <a:off x="2334" y="1128"/>
                <a:ext cx="8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5" name="Line 114"/>
              <p:cNvSpPr>
                <a:spLocks noChangeShapeType="1"/>
              </p:cNvSpPr>
              <p:nvPr userDrawn="1"/>
            </p:nvSpPr>
            <p:spPr bwMode="auto">
              <a:xfrm rot="-5400000">
                <a:off x="2137" y="1176"/>
                <a:ext cx="912"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6" name="Line 115"/>
              <p:cNvSpPr>
                <a:spLocks noChangeShapeType="1"/>
              </p:cNvSpPr>
              <p:nvPr userDrawn="1"/>
            </p:nvSpPr>
            <p:spPr bwMode="auto">
              <a:xfrm rot="-5400000">
                <a:off x="1921" y="1248"/>
                <a:ext cx="105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7" name="Line 116"/>
              <p:cNvSpPr>
                <a:spLocks noChangeShapeType="1"/>
              </p:cNvSpPr>
              <p:nvPr userDrawn="1"/>
            </p:nvSpPr>
            <p:spPr bwMode="auto">
              <a:xfrm rot="-5400000">
                <a:off x="1729" y="1296"/>
                <a:ext cx="1152"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8" name="Line 117"/>
              <p:cNvSpPr>
                <a:spLocks noChangeShapeType="1"/>
              </p:cNvSpPr>
              <p:nvPr userDrawn="1"/>
            </p:nvSpPr>
            <p:spPr bwMode="auto">
              <a:xfrm rot="-5400000">
                <a:off x="1489" y="1392"/>
                <a:ext cx="1344"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9" name="Line 118"/>
              <p:cNvSpPr>
                <a:spLocks noChangeShapeType="1"/>
              </p:cNvSpPr>
              <p:nvPr userDrawn="1"/>
            </p:nvSpPr>
            <p:spPr bwMode="auto">
              <a:xfrm rot="-5400000">
                <a:off x="1297" y="1440"/>
                <a:ext cx="144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0" name="Line 119"/>
              <p:cNvSpPr>
                <a:spLocks noChangeShapeType="1"/>
              </p:cNvSpPr>
              <p:nvPr userDrawn="1"/>
            </p:nvSpPr>
            <p:spPr bwMode="auto">
              <a:xfrm rot="-5400000">
                <a:off x="1081" y="1512"/>
                <a:ext cx="1584"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1" name="Line 120"/>
              <p:cNvSpPr>
                <a:spLocks noChangeShapeType="1"/>
              </p:cNvSpPr>
              <p:nvPr userDrawn="1"/>
            </p:nvSpPr>
            <p:spPr bwMode="auto">
              <a:xfrm rot="-5400000">
                <a:off x="3192" y="984"/>
                <a:ext cx="53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2" name="Line 122"/>
              <p:cNvSpPr>
                <a:spLocks noChangeShapeType="1"/>
              </p:cNvSpPr>
              <p:nvPr userDrawn="1"/>
            </p:nvSpPr>
            <p:spPr bwMode="auto">
              <a:xfrm rot="-5400000">
                <a:off x="2977" y="1056"/>
                <a:ext cx="672"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3" name="Line 153"/>
              <p:cNvSpPr>
                <a:spLocks noChangeShapeType="1"/>
              </p:cNvSpPr>
              <p:nvPr userDrawn="1"/>
            </p:nvSpPr>
            <p:spPr bwMode="auto">
              <a:xfrm rot="-5400000">
                <a:off x="3408" y="912"/>
                <a:ext cx="384"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4" name="Line 156"/>
              <p:cNvSpPr>
                <a:spLocks noChangeShapeType="1"/>
              </p:cNvSpPr>
              <p:nvPr userDrawn="1"/>
            </p:nvSpPr>
            <p:spPr bwMode="auto">
              <a:xfrm rot="-5400000">
                <a:off x="3624" y="840"/>
                <a:ext cx="24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grpSp>
      </p:grpSp>
      <p:pic>
        <p:nvPicPr>
          <p:cNvPr id="35" name="Picture 34" descr="Proposal_Cover_starFade-01.png"/>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5033011" cy="6878780"/>
          </a:xfrm>
          <a:prstGeom prst="rect">
            <a:avLst/>
          </a:prstGeom>
        </p:spPr>
      </p:pic>
    </p:spTree>
    <p:extLst>
      <p:ext uri="{BB962C8B-B14F-4D97-AF65-F5344CB8AC3E}">
        <p14:creationId xmlns:p14="http://schemas.microsoft.com/office/powerpoint/2010/main" val="636029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088C1A2-B9EA-4A9C-9387-4ED7D6646BA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72940840"/>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F4D033B6-9FB9-448B-8F5A-82010FB488D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64826149"/>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CD958C9A-0688-47D0-95F4-31A6F1B5C2E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95058169"/>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D4392B9-84B3-48B7-A069-CD59D748435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86689767"/>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0"/>
            <a:ext cx="2844800" cy="6459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0"/>
            <a:ext cx="8331200" cy="6459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08BB6414-3350-4894-8FA6-FEFD814D1A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99349691"/>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63414" y="0"/>
            <a:ext cx="12255415" cy="6858000"/>
          </a:xfrm>
          <a:prstGeom prst="rect">
            <a:avLst/>
          </a:prstGeom>
        </p:spPr>
      </p:pic>
      <p:sp>
        <p:nvSpPr>
          <p:cNvPr id="2" name="Title 1"/>
          <p:cNvSpPr>
            <a:spLocks noGrp="1"/>
          </p:cNvSpPr>
          <p:nvPr>
            <p:ph type="ctrTitle"/>
          </p:nvPr>
        </p:nvSpPr>
        <p:spPr>
          <a:xfrm>
            <a:off x="2532185" y="3026981"/>
            <a:ext cx="9598195" cy="1809811"/>
          </a:xfrm>
          <a:noFill/>
        </p:spPr>
        <p:txBody>
          <a:bodyPr anchor="b">
            <a:noAutofit/>
          </a:bodyPr>
          <a:lstStyle>
            <a:lvl1pPr algn="l">
              <a:defRPr sz="2700">
                <a:solidFill>
                  <a:srgbClr val="FFC000"/>
                </a:solidFill>
                <a:latin typeface="Alien League"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532184" y="4998520"/>
            <a:ext cx="9659816" cy="393289"/>
          </a:xfrm>
          <a:solidFill>
            <a:srgbClr val="0D8BB3">
              <a:alpha val="41176"/>
            </a:srgbClr>
          </a:solidFill>
        </p:spPr>
        <p:txBody>
          <a:bodyPr anchor="ctr">
            <a:normAutofit/>
          </a:bodyPr>
          <a:lstStyle>
            <a:lvl1pPr marL="0" indent="0" algn="l">
              <a:buNone/>
              <a:defRPr sz="1350" b="1">
                <a:solidFill>
                  <a:schemeClr val="accent4">
                    <a:lumMod val="20000"/>
                    <a:lumOff val="80000"/>
                  </a:schemeClr>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solidFill>
                <a:srgbClr val="FFC000">
                  <a:lumMod val="50000"/>
                </a:srgbClr>
              </a:solidFill>
            </a:endParaRPr>
          </a:p>
        </p:txBody>
      </p:sp>
    </p:spTree>
    <p:extLst>
      <p:ext uri="{BB962C8B-B14F-4D97-AF65-F5344CB8AC3E}">
        <p14:creationId xmlns:p14="http://schemas.microsoft.com/office/powerpoint/2010/main" val="1304393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accent4">
                    <a:lumMod val="75000"/>
                  </a:schemeClr>
                </a:solidFill>
              </a:defRPr>
            </a:lvl1pPr>
          </a:lstStyle>
          <a:p>
            <a:fld id="{81039272-7D62-4211-B20C-6FB64D82DF4F}" type="datetime1">
              <a:rPr lang="en-US" smtClean="0">
                <a:solidFill>
                  <a:srgbClr val="FFC000">
                    <a:lumMod val="75000"/>
                  </a:srgbClr>
                </a:solidFill>
              </a:rPr>
              <a:pPr/>
              <a:t>9/28/2022</a:t>
            </a:fld>
            <a:endParaRPr lang="en-US" dirty="0">
              <a:solidFill>
                <a:srgbClr val="FFC000">
                  <a:lumMod val="75000"/>
                </a:srgbClr>
              </a:solidFill>
            </a:endParaRPr>
          </a:p>
        </p:txBody>
      </p:sp>
      <p:sp>
        <p:nvSpPr>
          <p:cNvPr id="5" name="Footer Placeholder 4"/>
          <p:cNvSpPr>
            <a:spLocks noGrp="1"/>
          </p:cNvSpPr>
          <p:nvPr>
            <p:ph type="ftr" sz="quarter" idx="11"/>
          </p:nvPr>
        </p:nvSpPr>
        <p:spPr/>
        <p:txBody>
          <a:bodyPr/>
          <a:lstStyle>
            <a:lvl1pPr>
              <a:defRPr>
                <a:solidFill>
                  <a:schemeClr val="accent4">
                    <a:lumMod val="75000"/>
                  </a:schemeClr>
                </a:solidFill>
              </a:defRPr>
            </a:lvl1pPr>
          </a:lstStyle>
          <a:p>
            <a:endParaRPr lang="en-US" dirty="0">
              <a:solidFill>
                <a:srgbClr val="FFC000">
                  <a:lumMod val="75000"/>
                </a:srgbClr>
              </a:solidFill>
            </a:endParaRPr>
          </a:p>
        </p:txBody>
      </p:sp>
      <p:sp>
        <p:nvSpPr>
          <p:cNvPr id="6" name="Slide Number Placeholder 5"/>
          <p:cNvSpPr>
            <a:spLocks noGrp="1"/>
          </p:cNvSpPr>
          <p:nvPr>
            <p:ph type="sldNum" sz="quarter" idx="12"/>
          </p:nvPr>
        </p:nvSpPr>
        <p:spPr/>
        <p:txBody>
          <a:bodyPr/>
          <a:lstStyle>
            <a:lvl1pPr>
              <a:defRPr>
                <a:solidFill>
                  <a:schemeClr val="accent4">
                    <a:lumMod val="75000"/>
                  </a:schemeClr>
                </a:solidFill>
              </a:defRPr>
            </a:lvl1pPr>
          </a:lstStyle>
          <a:p>
            <a:fld id="{4B2887BA-A4B1-486A-AD9B-824F50E0A607}" type="slidenum">
              <a:rPr lang="en-US" smtClean="0">
                <a:solidFill>
                  <a:srgbClr val="FFC000">
                    <a:lumMod val="75000"/>
                  </a:srgbClr>
                </a:solidFill>
              </a:rPr>
              <a:pPr/>
              <a:t>‹#›</a:t>
            </a:fld>
            <a:endParaRPr lang="en-US" dirty="0">
              <a:solidFill>
                <a:srgbClr val="FFC000">
                  <a:lumMod val="75000"/>
                </a:srgbClr>
              </a:solidFill>
            </a:endParaRPr>
          </a:p>
        </p:txBody>
      </p:sp>
    </p:spTree>
    <p:extLst>
      <p:ext uri="{BB962C8B-B14F-4D97-AF65-F5344CB8AC3E}">
        <p14:creationId xmlns:p14="http://schemas.microsoft.com/office/powerpoint/2010/main" val="1159839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2" y="-858"/>
            <a:ext cx="12164151" cy="6844046"/>
          </a:xfrm>
          <a:prstGeom prst="rect">
            <a:avLst/>
          </a:prstGeom>
        </p:spPr>
      </p:pic>
      <p:sp>
        <p:nvSpPr>
          <p:cNvPr id="2" name="Title 1"/>
          <p:cNvSpPr>
            <a:spLocks noGrp="1"/>
          </p:cNvSpPr>
          <p:nvPr>
            <p:ph type="title"/>
          </p:nvPr>
        </p:nvSpPr>
        <p:spPr bwMode="blackWhite">
          <a:xfrm>
            <a:off x="458268" y="1009446"/>
            <a:ext cx="9589477" cy="1235593"/>
          </a:xfrm>
          <a:solidFill>
            <a:srgbClr val="0D8BB3">
              <a:alpha val="16078"/>
            </a:srgbClr>
          </a:solidFill>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bwMode="blackGray">
          <a:xfrm>
            <a:off x="458269" y="2329120"/>
            <a:ext cx="9589479" cy="666278"/>
          </a:xfrm>
          <a:solidFill>
            <a:srgbClr val="0D8BB3">
              <a:alpha val="41176"/>
            </a:srgbClr>
          </a:solidFill>
        </p:spPr>
        <p:txBody>
          <a:bodyPr anchor="ctr">
            <a:normAutofit/>
          </a:bodyPr>
          <a:lstStyle>
            <a:lvl1pPr marL="0" indent="0">
              <a:buNone/>
              <a:defRPr sz="21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7A02DA1-6267-4F5F-A154-4E2522E1B6E9}" type="datetime1">
              <a:rPr lang="en-US" smtClean="0">
                <a:solidFill>
                  <a:srgbClr val="FFC000">
                    <a:lumMod val="50000"/>
                  </a:srgbClr>
                </a:solidFill>
              </a:rPr>
              <a:pPr/>
              <a:t>9/28/2022</a:t>
            </a:fld>
            <a:endParaRPr lang="en-US">
              <a:solidFill>
                <a:srgbClr val="FFC000">
                  <a:lumMod val="50000"/>
                </a:srgbClr>
              </a:solidFill>
            </a:endParaRPr>
          </a:p>
        </p:txBody>
      </p:sp>
      <p:sp>
        <p:nvSpPr>
          <p:cNvPr id="5" name="Footer Placeholder 4"/>
          <p:cNvSpPr>
            <a:spLocks noGrp="1"/>
          </p:cNvSpPr>
          <p:nvPr>
            <p:ph type="ftr" sz="quarter" idx="11"/>
          </p:nvPr>
        </p:nvSpPr>
        <p:spPr/>
        <p:txBody>
          <a:bodyPr/>
          <a:lstStyle/>
          <a:p>
            <a:endParaRPr lang="en-US">
              <a:solidFill>
                <a:srgbClr val="FFC000">
                  <a:lumMod val="50000"/>
                </a:srgbClr>
              </a:solidFill>
            </a:endParaRPr>
          </a:p>
        </p:txBody>
      </p:sp>
      <p:sp>
        <p:nvSpPr>
          <p:cNvPr id="6" name="Slide Number Placeholder 5"/>
          <p:cNvSpPr>
            <a:spLocks noGrp="1"/>
          </p:cNvSpPr>
          <p:nvPr>
            <p:ph type="sldNum" sz="quarter" idx="12"/>
          </p:nvPr>
        </p:nvSpPr>
        <p:spPr>
          <a:xfrm>
            <a:off x="0" y="48986"/>
            <a:ext cx="381000" cy="365125"/>
          </a:xfrm>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590786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15671"/>
            <a:ext cx="5181600" cy="47612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15671"/>
            <a:ext cx="5181600" cy="47612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A39C502-D45A-494B-B791-23DF5875F0CA}" type="datetime1">
              <a:rPr lang="en-US" smtClean="0">
                <a:solidFill>
                  <a:srgbClr val="FFC000">
                    <a:lumMod val="50000"/>
                  </a:srgbClr>
                </a:solidFill>
              </a:rPr>
              <a:pPr/>
              <a:t>9/28/2022</a:t>
            </a:fld>
            <a:endParaRPr lang="en-US">
              <a:solidFill>
                <a:srgbClr val="FFC000">
                  <a:lumMod val="50000"/>
                </a:srgbClr>
              </a:solidFill>
            </a:endParaRPr>
          </a:p>
        </p:txBody>
      </p:sp>
      <p:sp>
        <p:nvSpPr>
          <p:cNvPr id="6" name="Footer Placeholder 5"/>
          <p:cNvSpPr>
            <a:spLocks noGrp="1"/>
          </p:cNvSpPr>
          <p:nvPr>
            <p:ph type="ftr" sz="quarter" idx="11"/>
          </p:nvPr>
        </p:nvSpPr>
        <p:spPr/>
        <p:txBody>
          <a:bodyPr/>
          <a:lstStyle/>
          <a:p>
            <a:endParaRPr lang="en-US">
              <a:solidFill>
                <a:srgbClr val="FFC000">
                  <a:lumMod val="50000"/>
                </a:srgbClr>
              </a:solidFill>
            </a:endParaRPr>
          </a:p>
        </p:txBody>
      </p:sp>
      <p:sp>
        <p:nvSpPr>
          <p:cNvPr id="7" name="Slide Number Placeholder 6"/>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559585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88184"/>
            <a:ext cx="10972800" cy="1214319"/>
          </a:xfrm>
        </p:spPr>
        <p:txBody>
          <a:bodyPr/>
          <a:lstStyle/>
          <a:p>
            <a:r>
              <a:rPr lang="en-US" dirty="0"/>
              <a:t>Click to edit Master title style</a:t>
            </a:r>
          </a:p>
        </p:txBody>
      </p:sp>
      <p:sp>
        <p:nvSpPr>
          <p:cNvPr id="3" name="Text Placeholder 2"/>
          <p:cNvSpPr>
            <a:spLocks noGrp="1"/>
          </p:cNvSpPr>
          <p:nvPr>
            <p:ph type="body" idx="1"/>
          </p:nvPr>
        </p:nvSpPr>
        <p:spPr>
          <a:xfrm>
            <a:off x="838201" y="1415672"/>
            <a:ext cx="5157787" cy="64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176965"/>
            <a:ext cx="5157787" cy="42672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0613" y="1415672"/>
            <a:ext cx="5183188" cy="64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2176965"/>
            <a:ext cx="5183188" cy="42672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A0FE1DF-5DC5-4875-995E-CCAA6A803194}" type="datetime1">
              <a:rPr lang="en-US" smtClean="0">
                <a:solidFill>
                  <a:srgbClr val="FFC000">
                    <a:lumMod val="50000"/>
                  </a:srgbClr>
                </a:solidFill>
              </a:rPr>
              <a:pPr/>
              <a:t>9/28/2022</a:t>
            </a:fld>
            <a:endParaRPr lang="en-US">
              <a:solidFill>
                <a:srgbClr val="FFC000">
                  <a:lumMod val="50000"/>
                </a:srgbClr>
              </a:solidFill>
            </a:endParaRPr>
          </a:p>
        </p:txBody>
      </p:sp>
      <p:sp>
        <p:nvSpPr>
          <p:cNvPr id="8" name="Footer Placeholder 7"/>
          <p:cNvSpPr>
            <a:spLocks noGrp="1"/>
          </p:cNvSpPr>
          <p:nvPr>
            <p:ph type="ftr" sz="quarter" idx="11"/>
          </p:nvPr>
        </p:nvSpPr>
        <p:spPr/>
        <p:txBody>
          <a:bodyPr/>
          <a:lstStyle/>
          <a:p>
            <a:endParaRPr lang="en-US">
              <a:solidFill>
                <a:srgbClr val="FFC000">
                  <a:lumMod val="50000"/>
                </a:srgbClr>
              </a:solidFill>
            </a:endParaRPr>
          </a:p>
        </p:txBody>
      </p:sp>
      <p:sp>
        <p:nvSpPr>
          <p:cNvPr id="9" name="Slide Number Placeholder 8"/>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403696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143000"/>
            <a:ext cx="5689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689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4E83F03-6DA3-1E4D-93DF-DF6DCE273E9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4087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071CDC5-CC06-48C1-966B-364B6DF4EBDE}" type="datetime1">
              <a:rPr lang="en-US" smtClean="0">
                <a:solidFill>
                  <a:srgbClr val="FFC000">
                    <a:lumMod val="50000"/>
                  </a:srgbClr>
                </a:solidFill>
              </a:rPr>
              <a:pPr/>
              <a:t>9/28/2022</a:t>
            </a:fld>
            <a:endParaRPr lang="en-US">
              <a:solidFill>
                <a:srgbClr val="FFC000">
                  <a:lumMod val="50000"/>
                </a:srgbClr>
              </a:solidFill>
            </a:endParaRPr>
          </a:p>
        </p:txBody>
      </p:sp>
      <p:sp>
        <p:nvSpPr>
          <p:cNvPr id="4" name="Footer Placeholder 3"/>
          <p:cNvSpPr>
            <a:spLocks noGrp="1"/>
          </p:cNvSpPr>
          <p:nvPr>
            <p:ph type="ftr" sz="quarter" idx="11"/>
          </p:nvPr>
        </p:nvSpPr>
        <p:spPr/>
        <p:txBody>
          <a:bodyPr/>
          <a:lstStyle/>
          <a:p>
            <a:endParaRPr lang="en-US">
              <a:solidFill>
                <a:srgbClr val="FFC000">
                  <a:lumMod val="50000"/>
                </a:srgbClr>
              </a:solidFill>
            </a:endParaRPr>
          </a:p>
        </p:txBody>
      </p:sp>
      <p:sp>
        <p:nvSpPr>
          <p:cNvPr id="5" name="Slide Number Placeholder 4"/>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3017754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invGray">
          <a:xfrm>
            <a:off x="-19050" y="-1"/>
            <a:ext cx="12265479" cy="6858001"/>
          </a:xfrm>
          <a:prstGeom prst="rect">
            <a:avLst/>
          </a:prstGeom>
        </p:spPr>
      </p:pic>
      <p:sp>
        <p:nvSpPr>
          <p:cNvPr id="2" name="Date Placeholder 1"/>
          <p:cNvSpPr>
            <a:spLocks noGrp="1"/>
          </p:cNvSpPr>
          <p:nvPr>
            <p:ph type="dt" sz="half" idx="10"/>
          </p:nvPr>
        </p:nvSpPr>
        <p:spPr/>
        <p:txBody>
          <a:bodyPr/>
          <a:lstStyle/>
          <a:p>
            <a:fld id="{9FD4C883-17B3-4D60-BBBC-F3BB8019E052}" type="datetime1">
              <a:rPr lang="en-US" smtClean="0">
                <a:solidFill>
                  <a:srgbClr val="FFC000">
                    <a:lumMod val="50000"/>
                  </a:srgbClr>
                </a:solidFill>
              </a:rPr>
              <a:pPr/>
              <a:t>9/28/2022</a:t>
            </a:fld>
            <a:endParaRPr lang="en-US">
              <a:solidFill>
                <a:srgbClr val="FFC000">
                  <a:lumMod val="50000"/>
                </a:srgbClr>
              </a:solidFill>
            </a:endParaRPr>
          </a:p>
        </p:txBody>
      </p:sp>
      <p:sp>
        <p:nvSpPr>
          <p:cNvPr id="3" name="Footer Placeholder 2"/>
          <p:cNvSpPr>
            <a:spLocks noGrp="1"/>
          </p:cNvSpPr>
          <p:nvPr>
            <p:ph type="ftr" sz="quarter" idx="11"/>
          </p:nvPr>
        </p:nvSpPr>
        <p:spPr/>
        <p:txBody>
          <a:bodyPr/>
          <a:lstStyle/>
          <a:p>
            <a:endParaRPr lang="en-US">
              <a:solidFill>
                <a:srgbClr val="FFC000">
                  <a:lumMod val="50000"/>
                </a:srgbClr>
              </a:solidFill>
            </a:endParaRPr>
          </a:p>
        </p:txBody>
      </p:sp>
      <p:sp>
        <p:nvSpPr>
          <p:cNvPr id="4" name="Slide Number Placeholder 3"/>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3341643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839789" y="142024"/>
            <a:ext cx="10080460" cy="1200022"/>
          </a:xfrm>
          <a:solidFill>
            <a:srgbClr val="14181E">
              <a:alpha val="56863"/>
            </a:srgbClr>
          </a:solidFill>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bwMode="invGray">
          <a:xfrm>
            <a:off x="5183188" y="1492469"/>
            <a:ext cx="6172200" cy="472526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bwMode="invGray">
          <a:xfrm>
            <a:off x="839788" y="1492469"/>
            <a:ext cx="3932237" cy="4733200"/>
          </a:xfrm>
          <a:solidFill>
            <a:srgbClr val="14181E">
              <a:alpha val="56863"/>
            </a:srgbClr>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5147F42-B272-4682-B357-3B6C812CE121}" type="datetime1">
              <a:rPr lang="en-US" smtClean="0">
                <a:solidFill>
                  <a:srgbClr val="FFC000">
                    <a:lumMod val="50000"/>
                  </a:srgbClr>
                </a:solidFill>
              </a:rPr>
              <a:pPr/>
              <a:t>9/28/2022</a:t>
            </a:fld>
            <a:endParaRPr lang="en-US">
              <a:solidFill>
                <a:srgbClr val="FFC000">
                  <a:lumMod val="50000"/>
                </a:srgbClr>
              </a:solidFill>
            </a:endParaRPr>
          </a:p>
        </p:txBody>
      </p:sp>
      <p:sp>
        <p:nvSpPr>
          <p:cNvPr id="6" name="Footer Placeholder 5"/>
          <p:cNvSpPr>
            <a:spLocks noGrp="1"/>
          </p:cNvSpPr>
          <p:nvPr>
            <p:ph type="ftr" sz="quarter" idx="11"/>
          </p:nvPr>
        </p:nvSpPr>
        <p:spPr/>
        <p:txBody>
          <a:bodyPr/>
          <a:lstStyle/>
          <a:p>
            <a:endParaRPr lang="en-US">
              <a:solidFill>
                <a:srgbClr val="FFC000">
                  <a:lumMod val="50000"/>
                </a:srgbClr>
              </a:solidFill>
            </a:endParaRPr>
          </a:p>
        </p:txBody>
      </p:sp>
      <p:sp>
        <p:nvSpPr>
          <p:cNvPr id="7" name="Slide Number Placeholder 6"/>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4271733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839789" y="180596"/>
            <a:ext cx="9744129" cy="1101666"/>
          </a:xfrm>
          <a:solidFill>
            <a:srgbClr val="14181E">
              <a:alpha val="56863"/>
            </a:srgbClr>
          </a:solidFill>
        </p:spPr>
        <p:txBody>
          <a:bodyPr vert="horz" lIns="91440" tIns="45720" rIns="91440" bIns="45720" rtlCol="0" anchor="b">
            <a:normAutofit/>
          </a:bodyPr>
          <a:lstStyle>
            <a:lvl1pPr>
              <a:defRPr lang="en-US"/>
            </a:lvl1pPr>
          </a:lstStyle>
          <a:p>
            <a:pPr lvl="0"/>
            <a:r>
              <a:rPr lang="en-US" dirty="0"/>
              <a:t>Click to edit Master title style</a:t>
            </a:r>
          </a:p>
        </p:txBody>
      </p:sp>
      <p:sp>
        <p:nvSpPr>
          <p:cNvPr id="3" name="Picture Placeholder 2"/>
          <p:cNvSpPr>
            <a:spLocks noGrp="1"/>
          </p:cNvSpPr>
          <p:nvPr>
            <p:ph type="pic" idx="1"/>
          </p:nvPr>
        </p:nvSpPr>
        <p:spPr bwMode="invGray">
          <a:xfrm>
            <a:off x="5183188" y="1415671"/>
            <a:ext cx="6172200" cy="484754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bwMode="invGray">
          <a:xfrm>
            <a:off x="839788" y="1415673"/>
            <a:ext cx="3932237" cy="4855487"/>
          </a:xfrm>
          <a:solidFill>
            <a:srgbClr val="14181E">
              <a:alpha val="56863"/>
            </a:srgbClr>
          </a:solidFill>
        </p:spPr>
        <p:txBody>
          <a:bodyPr vert="horz" lIns="91440" tIns="45720" rIns="91440" bIns="45720" rtlCol="0">
            <a:normAutofit/>
          </a:bodyPr>
          <a:lstStyle>
            <a:lvl1pPr>
              <a:defRPr lang="en-US" sz="1200" dirty="0" smtClean="0"/>
            </a:lvl1pPr>
          </a:lstStyle>
          <a:p>
            <a:pPr marL="0" lvl="0" indent="0">
              <a:buNone/>
            </a:pPr>
            <a:r>
              <a:rPr lang="en-US" dirty="0"/>
              <a:t>Click to edit Master text styles</a:t>
            </a:r>
          </a:p>
        </p:txBody>
      </p:sp>
      <p:sp>
        <p:nvSpPr>
          <p:cNvPr id="5" name="Date Placeholder 4"/>
          <p:cNvSpPr>
            <a:spLocks noGrp="1"/>
          </p:cNvSpPr>
          <p:nvPr>
            <p:ph type="dt" sz="half" idx="10"/>
          </p:nvPr>
        </p:nvSpPr>
        <p:spPr/>
        <p:txBody>
          <a:bodyPr/>
          <a:lstStyle/>
          <a:p>
            <a:fld id="{9714CB38-02EC-4B19-B5EB-27F7F33C6F62}" type="datetime1">
              <a:rPr lang="en-US" smtClean="0">
                <a:solidFill>
                  <a:srgbClr val="FFC000">
                    <a:lumMod val="50000"/>
                  </a:srgbClr>
                </a:solidFill>
              </a:rPr>
              <a:pPr/>
              <a:t>9/28/2022</a:t>
            </a:fld>
            <a:endParaRPr lang="en-US">
              <a:solidFill>
                <a:srgbClr val="FFC000">
                  <a:lumMod val="50000"/>
                </a:srgbClr>
              </a:solidFill>
            </a:endParaRPr>
          </a:p>
        </p:txBody>
      </p:sp>
      <p:sp>
        <p:nvSpPr>
          <p:cNvPr id="6" name="Footer Placeholder 5"/>
          <p:cNvSpPr>
            <a:spLocks noGrp="1"/>
          </p:cNvSpPr>
          <p:nvPr>
            <p:ph type="ftr" sz="quarter" idx="11"/>
          </p:nvPr>
        </p:nvSpPr>
        <p:spPr/>
        <p:txBody>
          <a:bodyPr/>
          <a:lstStyle/>
          <a:p>
            <a:endParaRPr lang="en-US">
              <a:solidFill>
                <a:srgbClr val="FFC000">
                  <a:lumMod val="50000"/>
                </a:srgbClr>
              </a:solidFill>
            </a:endParaRPr>
          </a:p>
        </p:txBody>
      </p:sp>
      <p:sp>
        <p:nvSpPr>
          <p:cNvPr id="7" name="Slide Number Placeholder 6"/>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1250774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bwMode="invGray"/>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E754D91-55EC-4314-8002-7A2CB3979CB2}" type="datetime1">
              <a:rPr lang="en-US" smtClean="0">
                <a:solidFill>
                  <a:srgbClr val="FFC000">
                    <a:lumMod val="50000"/>
                  </a:srgbClr>
                </a:solidFill>
              </a:rPr>
              <a:pPr/>
              <a:t>9/28/2022</a:t>
            </a:fld>
            <a:endParaRPr lang="en-US">
              <a:solidFill>
                <a:srgbClr val="FFC000">
                  <a:lumMod val="50000"/>
                </a:srgbClr>
              </a:solidFill>
            </a:endParaRPr>
          </a:p>
        </p:txBody>
      </p:sp>
      <p:sp>
        <p:nvSpPr>
          <p:cNvPr id="5" name="Footer Placeholder 4"/>
          <p:cNvSpPr>
            <a:spLocks noGrp="1"/>
          </p:cNvSpPr>
          <p:nvPr>
            <p:ph type="ftr" sz="quarter" idx="11"/>
          </p:nvPr>
        </p:nvSpPr>
        <p:spPr/>
        <p:txBody>
          <a:bodyPr/>
          <a:lstStyle/>
          <a:p>
            <a:endParaRPr lang="en-US">
              <a:solidFill>
                <a:srgbClr val="FFC000">
                  <a:lumMod val="50000"/>
                </a:srgbClr>
              </a:solidFill>
            </a:endParaRPr>
          </a:p>
        </p:txBody>
      </p:sp>
      <p:sp>
        <p:nvSpPr>
          <p:cNvPr id="6" name="Slide Number Placeholder 5"/>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218427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985365"/>
            <a:ext cx="2628900" cy="51915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985365"/>
            <a:ext cx="7734300" cy="5191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A6F33A0-C802-456D-A07B-894D69F5EF74}" type="datetime1">
              <a:rPr lang="en-US" smtClean="0">
                <a:solidFill>
                  <a:srgbClr val="FFC000">
                    <a:lumMod val="50000"/>
                  </a:srgbClr>
                </a:solidFill>
              </a:rPr>
              <a:pPr/>
              <a:t>9/28/2022</a:t>
            </a:fld>
            <a:endParaRPr lang="en-US">
              <a:solidFill>
                <a:srgbClr val="FFC000">
                  <a:lumMod val="50000"/>
                </a:srgbClr>
              </a:solidFill>
            </a:endParaRPr>
          </a:p>
        </p:txBody>
      </p:sp>
      <p:sp>
        <p:nvSpPr>
          <p:cNvPr id="5" name="Footer Placeholder 4"/>
          <p:cNvSpPr>
            <a:spLocks noGrp="1"/>
          </p:cNvSpPr>
          <p:nvPr>
            <p:ph type="ftr" sz="quarter" idx="11"/>
          </p:nvPr>
        </p:nvSpPr>
        <p:spPr/>
        <p:txBody>
          <a:bodyPr/>
          <a:lstStyle/>
          <a:p>
            <a:endParaRPr lang="en-US">
              <a:solidFill>
                <a:srgbClr val="FFC000">
                  <a:lumMod val="50000"/>
                </a:srgbClr>
              </a:solidFill>
            </a:endParaRPr>
          </a:p>
        </p:txBody>
      </p:sp>
      <p:sp>
        <p:nvSpPr>
          <p:cNvPr id="6" name="Slide Number Placeholder 5"/>
          <p:cNvSpPr>
            <a:spLocks noGrp="1"/>
          </p:cNvSpPr>
          <p:nvPr>
            <p:ph type="sldNum" sz="quarter" idx="12"/>
          </p:nvPr>
        </p:nvSpPr>
        <p:spPr/>
        <p:txBody>
          <a:bodyPr/>
          <a:lstStyle/>
          <a:p>
            <a:fld id="{4B2887BA-A4B1-486A-AD9B-824F50E0A607}" type="slidenum">
              <a:rPr lang="en-US" smtClean="0">
                <a:solidFill>
                  <a:srgbClr val="FFC000">
                    <a:lumMod val="50000"/>
                  </a:srgbClr>
                </a:solidFill>
              </a:rPr>
              <a:pPr/>
              <a:t>‹#›</a:t>
            </a:fld>
            <a:endParaRPr lang="en-US">
              <a:solidFill>
                <a:srgbClr val="FFC000">
                  <a:lumMod val="50000"/>
                </a:srgbClr>
              </a:solidFill>
            </a:endParaRPr>
          </a:p>
        </p:txBody>
      </p:sp>
    </p:spTree>
    <p:extLst>
      <p:ext uri="{BB962C8B-B14F-4D97-AF65-F5344CB8AC3E}">
        <p14:creationId xmlns:p14="http://schemas.microsoft.com/office/powerpoint/2010/main" val="152860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66800"/>
            <a:ext cx="56917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752600"/>
            <a:ext cx="5691717" cy="4648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066800"/>
            <a:ext cx="56938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752600"/>
            <a:ext cx="5693833" cy="4648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3C334C-4C19-4E40-8A3B-96E9DE3B0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086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9615845-C46D-7543-AC1F-35745EA236F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787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FAA9C5C-EB97-B64F-A778-88AB6963A04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338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066800"/>
            <a:ext cx="4315884" cy="990600"/>
          </a:xfrm>
        </p:spPr>
        <p:txBody>
          <a:bodyPr anchor="b"/>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1066800"/>
            <a:ext cx="7120467" cy="5410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2" y="2057400"/>
            <a:ext cx="4315884"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FCFF446-FE41-444F-84C2-9611B5B175F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102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43002"/>
            <a:ext cx="73152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FD2CB-B995-4389-A047-D33585496CDC}" type="datetimeFigureOut">
              <a:rPr lang="en-US" smtClean="0">
                <a:solidFill>
                  <a:prstClr val="black">
                    <a:tint val="75000"/>
                  </a:prstClr>
                </a:solidFill>
              </a:rPr>
              <a:pPr/>
              <a:t>9/28/2022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04AF104-A71F-A544-8AA8-672A3C5AEE1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609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7.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1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0" descr="Speakers Bureau_Header"/>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flipH="1">
            <a:off x="0" y="0"/>
            <a:ext cx="12192000" cy="914400"/>
          </a:xfrm>
          <a:prstGeom prst="rect">
            <a:avLst/>
          </a:prstGeom>
          <a:noFill/>
          <a:ln w="9525">
            <a:noFill/>
            <a:miter lim="800000"/>
            <a:headEnd/>
            <a:tailEnd/>
          </a:ln>
        </p:spPr>
      </p:pic>
      <p:pic>
        <p:nvPicPr>
          <p:cNvPr id="11" name="Picture 2"/>
          <p:cNvPicPr preferRelativeResize="0">
            <a:picLocks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0" y="914400"/>
            <a:ext cx="12192000" cy="5943600"/>
          </a:xfrm>
          <a:prstGeom prst="rect">
            <a:avLst/>
          </a:prstGeom>
          <a:noFill/>
          <a:ln w="9525" cmpd="sng">
            <a:noFill/>
            <a:miter lim="800000"/>
            <a:headEnd/>
            <a:tailEnd/>
          </a:ln>
          <a:effectLst/>
          <a:extLst>
            <a:ext uri="{909E8E84-426E-40dd-AFC4-6F175D3DCCD1}">
              <a14:hiddenFill xmlns:a14="http://schemas.microsoft.com/office/drawing/2010/main" xmlns="">
                <a:solidFill>
                  <a:schemeClr val="accent1"/>
                </a:solidFill>
              </a14:hiddenFill>
            </a:ext>
          </a:extLst>
        </p:spPr>
      </p:pic>
      <p:pic>
        <p:nvPicPr>
          <p:cNvPr id="8" name="Picture 90" descr="Speakers Bureau_Header"/>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flipH="1">
            <a:off x="0" y="0"/>
            <a:ext cx="12192000" cy="914400"/>
          </a:xfrm>
          <a:prstGeom prst="rect">
            <a:avLst/>
          </a:prstGeom>
          <a:noFill/>
          <a:ln w="9525">
            <a:noFill/>
            <a:miter lim="800000"/>
            <a:headEnd/>
            <a:tailEnd/>
          </a:ln>
        </p:spPr>
      </p:pic>
      <p:pic>
        <p:nvPicPr>
          <p:cNvPr id="7" name="Picture 2"/>
          <p:cNvPicPr preferRelativeResize="0">
            <a:picLocks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0" y="914400"/>
            <a:ext cx="12192000" cy="5943600"/>
          </a:xfrm>
          <a:prstGeom prst="rect">
            <a:avLst/>
          </a:prstGeom>
          <a:noFill/>
          <a:ln w="9525" cmpd="sng">
            <a:noFill/>
            <a:miter lim="800000"/>
            <a:headEnd/>
            <a:tailEnd/>
          </a:ln>
          <a:effectLst/>
          <a:extLst>
            <a:ext uri="{909E8E84-426E-40dd-AFC4-6F175D3DCCD1}">
              <a14:hiddenFill xmlns:a14="http://schemas.microsoft.com/office/drawing/2010/main" xmlns="">
                <a:solidFill>
                  <a:schemeClr val="accent1"/>
                </a:solidFill>
              </a14:hiddenFill>
            </a:ext>
          </a:extLst>
        </p:spPr>
      </p:pic>
      <p:sp>
        <p:nvSpPr>
          <p:cNvPr id="2" name="Title Placeholder 1"/>
          <p:cNvSpPr>
            <a:spLocks noGrp="1"/>
          </p:cNvSpPr>
          <p:nvPr>
            <p:ph type="title"/>
          </p:nvPr>
        </p:nvSpPr>
        <p:spPr>
          <a:xfrm>
            <a:off x="101600" y="76200"/>
            <a:ext cx="11074400" cy="762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143000"/>
            <a:ext cx="1158240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4928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FBCFD2CB-B995-4389-A047-D33585496CDC}" type="datetimeFigureOut">
              <a:rPr lang="en-US" smtClean="0">
                <a:solidFill>
                  <a:prstClr val="black">
                    <a:tint val="75000"/>
                  </a:prstClr>
                </a:solidFill>
                <a:latin typeface="Arial" charset="0"/>
              </a:rPr>
              <a:pPr defTabSz="457200" fontAlgn="base">
                <a:spcBef>
                  <a:spcPct val="0"/>
                </a:spcBef>
                <a:spcAft>
                  <a:spcPct val="0"/>
                </a:spcAft>
              </a:pPr>
              <a:t>9/28/2022</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4165600" y="647962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endParaRPr>
          </a:p>
        </p:txBody>
      </p:sp>
      <p:sp>
        <p:nvSpPr>
          <p:cNvPr id="6" name="Slide Number Placeholder 5"/>
          <p:cNvSpPr>
            <a:spLocks noGrp="1"/>
          </p:cNvSpPr>
          <p:nvPr>
            <p:ph type="sldNum" sz="quarter" idx="4"/>
          </p:nvPr>
        </p:nvSpPr>
        <p:spPr>
          <a:xfrm>
            <a:off x="9337481" y="649287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1A8F1C9B-42E0-4A6F-87F5-4D3E3C2C3CFE}" type="slidenum">
              <a:rPr lang="en-US" smtClean="0">
                <a:solidFill>
                  <a:prstClr val="black">
                    <a:tint val="75000"/>
                  </a:prstClr>
                </a:solidFill>
                <a:latin typeface="Arial" charset="0"/>
              </a:rPr>
              <a:pPr defTabSz="457200" fontAlgn="base">
                <a:spcBef>
                  <a:spcPct val="0"/>
                </a:spcBef>
                <a:spcAft>
                  <a:spcPct val="0"/>
                </a:spcAft>
              </a:pPr>
              <a:t>‹#›</a:t>
            </a:fld>
            <a:endParaRPr lang="en-US" dirty="0">
              <a:solidFill>
                <a:prstClr val="black">
                  <a:tint val="75000"/>
                </a:prstClr>
              </a:solidFill>
              <a:latin typeface="Arial" charset="0"/>
            </a:endParaRPr>
          </a:p>
        </p:txBody>
      </p:sp>
      <p:pic>
        <p:nvPicPr>
          <p:cNvPr id="12" name="Picture 72" descr="NASA insignia RGB"/>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1260666" y="88907"/>
            <a:ext cx="914400" cy="720719"/>
          </a:xfrm>
          <a:prstGeom prst="rect">
            <a:avLst/>
          </a:prstGeom>
          <a:noFill/>
          <a:ln w="9525">
            <a:noFill/>
            <a:miter lim="800000"/>
            <a:headEnd/>
            <a:tailEnd/>
          </a:ln>
        </p:spPr>
      </p:pic>
      <p:grpSp>
        <p:nvGrpSpPr>
          <p:cNvPr id="13" name="Group 37"/>
          <p:cNvGrpSpPr>
            <a:grpSpLocks/>
          </p:cNvGrpSpPr>
          <p:nvPr userDrawn="1"/>
        </p:nvGrpSpPr>
        <p:grpSpPr bwMode="auto">
          <a:xfrm>
            <a:off x="0" y="0"/>
            <a:ext cx="7315200" cy="819150"/>
            <a:chOff x="0" y="112"/>
            <a:chExt cx="3456" cy="516"/>
          </a:xfrm>
        </p:grpSpPr>
        <p:sp>
          <p:nvSpPr>
            <p:cNvPr id="14" name="Line 38"/>
            <p:cNvSpPr>
              <a:spLocks noChangeShapeType="1"/>
            </p:cNvSpPr>
            <p:nvPr userDrawn="1"/>
          </p:nvSpPr>
          <p:spPr bwMode="auto">
            <a:xfrm>
              <a:off x="0" y="290"/>
              <a:ext cx="3456"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5" name="Line 39"/>
            <p:cNvSpPr>
              <a:spLocks noChangeShapeType="1"/>
            </p:cNvSpPr>
            <p:nvPr userDrawn="1"/>
          </p:nvSpPr>
          <p:spPr bwMode="auto">
            <a:xfrm>
              <a:off x="0" y="436"/>
              <a:ext cx="3456"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6" name="Line 40"/>
            <p:cNvSpPr>
              <a:spLocks noChangeShapeType="1"/>
            </p:cNvSpPr>
            <p:nvPr userDrawn="1"/>
          </p:nvSpPr>
          <p:spPr bwMode="auto">
            <a:xfrm>
              <a:off x="0" y="579"/>
              <a:ext cx="3456"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7" name="Line 41"/>
            <p:cNvSpPr>
              <a:spLocks noChangeShapeType="1"/>
            </p:cNvSpPr>
            <p:nvPr userDrawn="1"/>
          </p:nvSpPr>
          <p:spPr bwMode="auto">
            <a:xfrm>
              <a:off x="0" y="144"/>
              <a:ext cx="3456" cy="1"/>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8" name="Line 42"/>
            <p:cNvSpPr>
              <a:spLocks noChangeShapeType="1"/>
            </p:cNvSpPr>
            <p:nvPr userDrawn="1"/>
          </p:nvSpPr>
          <p:spPr bwMode="auto">
            <a:xfrm rot="16200000">
              <a:off x="3062" y="367"/>
              <a:ext cx="51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19" name="Line 43"/>
            <p:cNvSpPr>
              <a:spLocks noChangeShapeType="1"/>
            </p:cNvSpPr>
            <p:nvPr userDrawn="1"/>
          </p:nvSpPr>
          <p:spPr bwMode="auto">
            <a:xfrm rot="16200000">
              <a:off x="2918" y="367"/>
              <a:ext cx="51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0" name="Line 44"/>
            <p:cNvSpPr>
              <a:spLocks noChangeShapeType="1"/>
            </p:cNvSpPr>
            <p:nvPr userDrawn="1"/>
          </p:nvSpPr>
          <p:spPr bwMode="auto">
            <a:xfrm rot="16200000">
              <a:off x="2485"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1" name="Line 45"/>
            <p:cNvSpPr>
              <a:spLocks noChangeShapeType="1"/>
            </p:cNvSpPr>
            <p:nvPr userDrawn="1"/>
          </p:nvSpPr>
          <p:spPr bwMode="auto">
            <a:xfrm rot="16200000">
              <a:off x="2631"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2" name="Line 46"/>
            <p:cNvSpPr>
              <a:spLocks noChangeShapeType="1"/>
            </p:cNvSpPr>
            <p:nvPr userDrawn="1"/>
          </p:nvSpPr>
          <p:spPr bwMode="auto">
            <a:xfrm rot="16200000">
              <a:off x="2774"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3" name="Line 47"/>
            <p:cNvSpPr>
              <a:spLocks noChangeShapeType="1"/>
            </p:cNvSpPr>
            <p:nvPr userDrawn="1"/>
          </p:nvSpPr>
          <p:spPr bwMode="auto">
            <a:xfrm rot="16200000">
              <a:off x="2338"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4" name="Line 48"/>
            <p:cNvSpPr>
              <a:spLocks noChangeShapeType="1"/>
            </p:cNvSpPr>
            <p:nvPr userDrawn="1"/>
          </p:nvSpPr>
          <p:spPr bwMode="auto">
            <a:xfrm rot="16200000">
              <a:off x="2197"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5" name="Line 49"/>
            <p:cNvSpPr>
              <a:spLocks noChangeShapeType="1"/>
            </p:cNvSpPr>
            <p:nvPr userDrawn="1"/>
          </p:nvSpPr>
          <p:spPr bwMode="auto">
            <a:xfrm rot="16200000">
              <a:off x="1764"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6" name="Line 50"/>
            <p:cNvSpPr>
              <a:spLocks noChangeShapeType="1"/>
            </p:cNvSpPr>
            <p:nvPr userDrawn="1"/>
          </p:nvSpPr>
          <p:spPr bwMode="auto">
            <a:xfrm rot="16200000">
              <a:off x="1910"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7" name="Line 51"/>
            <p:cNvSpPr>
              <a:spLocks noChangeShapeType="1"/>
            </p:cNvSpPr>
            <p:nvPr userDrawn="1"/>
          </p:nvSpPr>
          <p:spPr bwMode="auto">
            <a:xfrm rot="16200000">
              <a:off x="2055" y="367"/>
              <a:ext cx="51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8" name="Line 52"/>
            <p:cNvSpPr>
              <a:spLocks noChangeShapeType="1"/>
            </p:cNvSpPr>
            <p:nvPr userDrawn="1"/>
          </p:nvSpPr>
          <p:spPr bwMode="auto">
            <a:xfrm rot="16200000">
              <a:off x="1618"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29" name="Line 53"/>
            <p:cNvSpPr>
              <a:spLocks noChangeShapeType="1"/>
            </p:cNvSpPr>
            <p:nvPr userDrawn="1"/>
          </p:nvSpPr>
          <p:spPr bwMode="auto">
            <a:xfrm rot="16200000">
              <a:off x="1188" y="367"/>
              <a:ext cx="51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0" name="Line 54"/>
            <p:cNvSpPr>
              <a:spLocks noChangeShapeType="1"/>
            </p:cNvSpPr>
            <p:nvPr userDrawn="1"/>
          </p:nvSpPr>
          <p:spPr bwMode="auto">
            <a:xfrm rot="16200000">
              <a:off x="1329"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1" name="Line 55"/>
            <p:cNvSpPr>
              <a:spLocks noChangeShapeType="1"/>
            </p:cNvSpPr>
            <p:nvPr userDrawn="1"/>
          </p:nvSpPr>
          <p:spPr bwMode="auto">
            <a:xfrm rot="16200000">
              <a:off x="1472"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2" name="Line 56"/>
            <p:cNvSpPr>
              <a:spLocks noChangeShapeType="1"/>
            </p:cNvSpPr>
            <p:nvPr userDrawn="1"/>
          </p:nvSpPr>
          <p:spPr bwMode="auto">
            <a:xfrm rot="16200000">
              <a:off x="1042"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3" name="Line 57"/>
            <p:cNvSpPr>
              <a:spLocks noChangeShapeType="1"/>
            </p:cNvSpPr>
            <p:nvPr userDrawn="1"/>
          </p:nvSpPr>
          <p:spPr bwMode="auto">
            <a:xfrm rot="16200000">
              <a:off x="610"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4" name="Line 58"/>
            <p:cNvSpPr>
              <a:spLocks noChangeShapeType="1"/>
            </p:cNvSpPr>
            <p:nvPr userDrawn="1"/>
          </p:nvSpPr>
          <p:spPr bwMode="auto">
            <a:xfrm rot="16200000">
              <a:off x="758" y="367"/>
              <a:ext cx="51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5" name="Line 59"/>
            <p:cNvSpPr>
              <a:spLocks noChangeShapeType="1"/>
            </p:cNvSpPr>
            <p:nvPr userDrawn="1"/>
          </p:nvSpPr>
          <p:spPr bwMode="auto">
            <a:xfrm rot="16200000">
              <a:off x="899"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6" name="Line 60"/>
            <p:cNvSpPr>
              <a:spLocks noChangeShapeType="1"/>
            </p:cNvSpPr>
            <p:nvPr userDrawn="1"/>
          </p:nvSpPr>
          <p:spPr bwMode="auto">
            <a:xfrm rot="16200000">
              <a:off x="464"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7" name="Line 61"/>
            <p:cNvSpPr>
              <a:spLocks noChangeShapeType="1"/>
            </p:cNvSpPr>
            <p:nvPr userDrawn="1"/>
          </p:nvSpPr>
          <p:spPr bwMode="auto">
            <a:xfrm rot="16200000">
              <a:off x="38" y="367"/>
              <a:ext cx="510"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8" name="Line 62"/>
            <p:cNvSpPr>
              <a:spLocks noChangeShapeType="1"/>
            </p:cNvSpPr>
            <p:nvPr userDrawn="1"/>
          </p:nvSpPr>
          <p:spPr bwMode="auto">
            <a:xfrm rot="16200000">
              <a:off x="179"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39" name="Line 63"/>
            <p:cNvSpPr>
              <a:spLocks noChangeShapeType="1"/>
            </p:cNvSpPr>
            <p:nvPr userDrawn="1"/>
          </p:nvSpPr>
          <p:spPr bwMode="auto">
            <a:xfrm rot="16200000">
              <a:off x="321" y="370"/>
              <a:ext cx="516"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sp>
          <p:nvSpPr>
            <p:cNvPr id="40" name="Line 64"/>
            <p:cNvSpPr>
              <a:spLocks noChangeShapeType="1"/>
            </p:cNvSpPr>
            <p:nvPr userDrawn="1"/>
          </p:nvSpPr>
          <p:spPr bwMode="auto">
            <a:xfrm rot="16200000">
              <a:off x="-107" y="369"/>
              <a:ext cx="513" cy="0"/>
            </a:xfrm>
            <a:prstGeom prst="line">
              <a:avLst/>
            </a:prstGeom>
            <a:noFill/>
            <a:ln w="3175">
              <a:solidFill>
                <a:schemeClr val="bg1">
                  <a:alpha val="14999"/>
                </a:schemeClr>
              </a:solidFill>
              <a:round/>
              <a:headEnd/>
              <a:tailEnd/>
            </a:ln>
            <a:effectLst/>
          </p:spPr>
          <p:txBody>
            <a:bodyPr wrap="none" anchor="ctr">
              <a:prstTxWarp prst="textNoShape">
                <a:avLst/>
              </a:prstTxWarp>
            </a:bodyPr>
            <a:lstStyle/>
            <a:p>
              <a:pPr defTabSz="457200">
                <a:defRPr/>
              </a:pPr>
              <a:endParaRPr lang="en-US" sz="1800" dirty="0">
                <a:solidFill>
                  <a:prstClr val="black"/>
                </a:solidFill>
                <a:latin typeface="Helvetica Neue Black Condensed" pitchFamily="-112" charset="0"/>
              </a:endParaRPr>
            </a:p>
          </p:txBody>
        </p:sp>
      </p:grpSp>
    </p:spTree>
    <p:extLst>
      <p:ext uri="{BB962C8B-B14F-4D97-AF65-F5344CB8AC3E}">
        <p14:creationId xmlns:p14="http://schemas.microsoft.com/office/powerpoint/2010/main" val="2358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accent1">
              <a:lumMod val="40000"/>
              <a:lumOff val="60000"/>
            </a:schemeClr>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 descr="Mars.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userDrawn="1"/>
        </p:nvSpPr>
        <p:spPr bwMode="auto">
          <a:xfrm>
            <a:off x="0" y="0"/>
            <a:ext cx="12192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342892" fontAlgn="base">
              <a:spcBef>
                <a:spcPct val="20000"/>
              </a:spcBef>
              <a:spcAft>
                <a:spcPct val="0"/>
              </a:spcAft>
              <a:defRPr/>
            </a:pPr>
            <a:endParaRPr lang="en-US" sz="1350" dirty="0">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316440" y="102499"/>
            <a:ext cx="10768544"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472" y="1003306"/>
            <a:ext cx="109728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1" name="Picture 67" descr="NASA insignia RGB"/>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11084984" y="158752"/>
            <a:ext cx="956733" cy="593725"/>
          </a:xfrm>
          <a:prstGeom prst="rect">
            <a:avLst/>
          </a:prstGeom>
          <a:noFill/>
          <a:ln w="9525">
            <a:noFill/>
            <a:miter lim="800000"/>
            <a:headEnd/>
            <a:tailEnd/>
          </a:ln>
        </p:spPr>
      </p:pic>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Arial"/>
                <a:ea typeface="+mn-ea"/>
                <a:cs typeface="Arial"/>
              </a:defRPr>
            </a:lvl1pPr>
          </a:lstStyle>
          <a:p>
            <a:pPr defTabSz="342892">
              <a:defRPr/>
            </a:pPr>
            <a:fld id="{A26BEA9D-585B-4D4D-9321-5B86E97EB13F}" type="slidenum">
              <a:rPr lang="en-US" smtClean="0">
                <a:solidFill>
                  <a:prstClr val="white"/>
                </a:solidFill>
              </a:rPr>
              <a:pPr defTabSz="342892">
                <a:defRPr/>
              </a:pPr>
              <a:t>‹#›</a:t>
            </a:fld>
            <a:endParaRPr lang="en-US" dirty="0">
              <a:solidFill>
                <a:prstClr val="white"/>
              </a:solidFill>
            </a:endParaRPr>
          </a:p>
        </p:txBody>
      </p:sp>
    </p:spTree>
    <p:extLst>
      <p:ext uri="{BB962C8B-B14F-4D97-AF65-F5344CB8AC3E}">
        <p14:creationId xmlns:p14="http://schemas.microsoft.com/office/powerpoint/2010/main" val="1922200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342892"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ctr" defTabSz="342892"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2pPr>
      <a:lvl3pPr algn="ctr" defTabSz="342892"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3pPr>
      <a:lvl4pPr algn="ctr" defTabSz="342892"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4pPr>
      <a:lvl5pPr algn="ctr" defTabSz="342892"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5pPr>
      <a:lvl6pPr marL="342892" algn="ctr" defTabSz="342892" rtl="0" fontAlgn="base">
        <a:spcBef>
          <a:spcPct val="0"/>
        </a:spcBef>
        <a:spcAft>
          <a:spcPct val="0"/>
        </a:spcAft>
        <a:defRPr sz="3300">
          <a:solidFill>
            <a:schemeClr val="tx1"/>
          </a:solidFill>
          <a:latin typeface="Calibri" charset="0"/>
          <a:ea typeface="ヒラギノ角ゴ Pro W3" charset="-128"/>
          <a:cs typeface="ヒラギノ角ゴ Pro W3" charset="-128"/>
        </a:defRPr>
      </a:lvl6pPr>
      <a:lvl7pPr marL="685783" algn="ctr" defTabSz="342892" rtl="0" fontAlgn="base">
        <a:spcBef>
          <a:spcPct val="0"/>
        </a:spcBef>
        <a:spcAft>
          <a:spcPct val="0"/>
        </a:spcAft>
        <a:defRPr sz="3300">
          <a:solidFill>
            <a:schemeClr val="tx1"/>
          </a:solidFill>
          <a:latin typeface="Calibri" charset="0"/>
          <a:ea typeface="ヒラギノ角ゴ Pro W3" charset="-128"/>
          <a:cs typeface="ヒラギノ角ゴ Pro W3" charset="-128"/>
        </a:defRPr>
      </a:lvl7pPr>
      <a:lvl8pPr marL="1028675" algn="ctr" defTabSz="342892" rtl="0" fontAlgn="base">
        <a:spcBef>
          <a:spcPct val="0"/>
        </a:spcBef>
        <a:spcAft>
          <a:spcPct val="0"/>
        </a:spcAft>
        <a:defRPr sz="3300">
          <a:solidFill>
            <a:schemeClr val="tx1"/>
          </a:solidFill>
          <a:latin typeface="Calibri" charset="0"/>
          <a:ea typeface="ヒラギノ角ゴ Pro W3" charset="-128"/>
          <a:cs typeface="ヒラギノ角ゴ Pro W3" charset="-128"/>
        </a:defRPr>
      </a:lvl8pPr>
      <a:lvl9pPr marL="1371566" algn="ctr" defTabSz="342892" rtl="0" fontAlgn="base">
        <a:spcBef>
          <a:spcPct val="0"/>
        </a:spcBef>
        <a:spcAft>
          <a:spcPct val="0"/>
        </a:spcAft>
        <a:defRPr sz="3300">
          <a:solidFill>
            <a:schemeClr val="tx1"/>
          </a:solidFill>
          <a:latin typeface="Calibri" charset="0"/>
          <a:ea typeface="ヒラギノ角ゴ Pro W3" charset="-128"/>
          <a:cs typeface="ヒラギノ角ゴ Pro W3" charset="-128"/>
        </a:defRPr>
      </a:lvl9pPr>
    </p:titleStyle>
    <p:bodyStyle>
      <a:lvl1pPr marL="257168" indent="-257168" algn="l" defTabSz="342892" rtl="0" eaLnBrk="0" fontAlgn="base" hangingPunct="0">
        <a:spcBef>
          <a:spcPct val="20000"/>
        </a:spcBef>
        <a:spcAft>
          <a:spcPct val="0"/>
        </a:spcAft>
        <a:buFont typeface="Arial" charset="0"/>
        <a:buChar char="•"/>
        <a:defRPr sz="1600" b="0" kern="1200">
          <a:solidFill>
            <a:schemeClr val="bg1"/>
          </a:solidFill>
          <a:latin typeface="Arial"/>
          <a:ea typeface="ヒラギノ角ゴ Pro W3" charset="-128"/>
          <a:cs typeface="Arial"/>
        </a:defRPr>
      </a:lvl1pPr>
      <a:lvl2pPr marL="557199" indent="-214308" algn="l" defTabSz="342892" rtl="0" eaLnBrk="0" fontAlgn="base" hangingPunct="0">
        <a:spcBef>
          <a:spcPct val="20000"/>
        </a:spcBef>
        <a:spcAft>
          <a:spcPct val="0"/>
        </a:spcAft>
        <a:buFont typeface="Arial" charset="0"/>
        <a:buChar char="–"/>
        <a:defRPr sz="1600" kern="1200">
          <a:solidFill>
            <a:schemeClr val="bg1"/>
          </a:solidFill>
          <a:latin typeface="Arial"/>
          <a:ea typeface="ヒラギノ角ゴ Pro W3" charset="-128"/>
          <a:cs typeface="Arial"/>
        </a:defRPr>
      </a:lvl2pPr>
      <a:lvl3pPr marL="857228" indent="-171446" algn="l" defTabSz="342892" rtl="0" eaLnBrk="0" fontAlgn="base" hangingPunct="0">
        <a:spcBef>
          <a:spcPct val="20000"/>
        </a:spcBef>
        <a:spcAft>
          <a:spcPct val="0"/>
        </a:spcAft>
        <a:buFont typeface="Arial" charset="0"/>
        <a:buChar char="•"/>
        <a:defRPr sz="1600" kern="1200">
          <a:solidFill>
            <a:schemeClr val="bg1"/>
          </a:solidFill>
          <a:latin typeface="Arial"/>
          <a:ea typeface="ヒラギノ角ゴ Pro W3" charset="-128"/>
          <a:cs typeface="Arial"/>
        </a:defRPr>
      </a:lvl3pPr>
      <a:lvl4pPr marL="1200120" indent="-171446" algn="l" defTabSz="342892" rtl="0" eaLnBrk="0" fontAlgn="base" hangingPunct="0">
        <a:spcBef>
          <a:spcPct val="20000"/>
        </a:spcBef>
        <a:spcAft>
          <a:spcPct val="0"/>
        </a:spcAft>
        <a:buFont typeface="Arial" charset="0"/>
        <a:buChar char="–"/>
        <a:defRPr sz="1600" kern="1200">
          <a:solidFill>
            <a:schemeClr val="bg1"/>
          </a:solidFill>
          <a:latin typeface="Arial"/>
          <a:ea typeface="ヒラギノ角ゴ Pro W3" charset="-128"/>
          <a:cs typeface="Arial"/>
        </a:defRPr>
      </a:lvl4pPr>
      <a:lvl5pPr marL="1543012" indent="-171446" algn="l" defTabSz="342892" rtl="0" eaLnBrk="0" fontAlgn="base" hangingPunct="0">
        <a:spcBef>
          <a:spcPct val="20000"/>
        </a:spcBef>
        <a:spcAft>
          <a:spcPct val="0"/>
        </a:spcAft>
        <a:buFont typeface="Arial" charset="0"/>
        <a:buChar char="»"/>
        <a:defRPr sz="1600" kern="1200">
          <a:solidFill>
            <a:schemeClr val="bg1"/>
          </a:solidFill>
          <a:latin typeface="Arial"/>
          <a:ea typeface="ヒラギノ角ゴ Pro W3" charset="-128"/>
          <a:cs typeface="Arial"/>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bwMode="auto">
          <a:xfrm>
            <a:off x="406400" y="960438"/>
            <a:ext cx="1137920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6172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43" name="Rectangle 3"/>
          <p:cNvSpPr>
            <a:spLocks noGrp="1" noChangeArrowheads="1"/>
          </p:cNvSpPr>
          <p:nvPr>
            <p:ph type="sldNum" sz="quarter" idx="4"/>
          </p:nvPr>
        </p:nvSpPr>
        <p:spPr bwMode="auto">
          <a:xfrm>
            <a:off x="9652000" y="6632576"/>
            <a:ext cx="25400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fontAlgn="base">
              <a:spcBef>
                <a:spcPct val="0"/>
              </a:spcBef>
              <a:spcAft>
                <a:spcPct val="0"/>
              </a:spcAft>
            </a:pPr>
            <a:fld id="{2CE7F2FE-083B-4AB0-9EDE-6772F373E3C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
        <p:nvSpPr>
          <p:cNvPr id="61452" name="Rectangle 12"/>
          <p:cNvSpPr>
            <a:spLocks noGrp="1" noChangeArrowheads="1"/>
          </p:cNvSpPr>
          <p:nvPr>
            <p:ph type="title"/>
          </p:nvPr>
        </p:nvSpPr>
        <p:spPr bwMode="auto">
          <a:xfrm>
            <a:off x="1274233" y="1"/>
            <a:ext cx="9764184"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60" name="Rectangle 20"/>
          <p:cNvSpPr>
            <a:spLocks noChangeArrowheads="1"/>
          </p:cNvSpPr>
          <p:nvPr userDrawn="1"/>
        </p:nvSpPr>
        <p:spPr bwMode="auto">
          <a:xfrm>
            <a:off x="1020233" y="788988"/>
            <a:ext cx="10058400" cy="76200"/>
          </a:xfrm>
          <a:prstGeom prst="rect">
            <a:avLst/>
          </a:prstGeom>
          <a:gradFill rotWithShape="0">
            <a:gsLst>
              <a:gs pos="0">
                <a:srgbClr val="0E12E6"/>
              </a:gs>
              <a:gs pos="100000">
                <a:srgbClr val="EEF2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400" dirty="0">
              <a:solidFill>
                <a:srgbClr val="000000"/>
              </a:solidFill>
            </a:endParaRPr>
          </a:p>
        </p:txBody>
      </p:sp>
      <p:pic>
        <p:nvPicPr>
          <p:cNvPr id="61462" name="Picture 6" descr="4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040533" y="1"/>
            <a:ext cx="1151467"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5" name="Picture 25" descr="logo"/>
          <p:cNvPicPr>
            <a:picLocks noChangeAspect="1" noChangeArrowheads="1"/>
          </p:cNvPicPr>
          <p:nvPr userDrawn="1"/>
        </p:nvPicPr>
        <p:blipFill>
          <a:blip r:embed="rId14" cstate="print">
            <a:lum bright="14000"/>
            <a:extLst>
              <a:ext uri="{28A0092B-C50C-407E-A947-70E740481C1C}">
                <a14:useLocalDpi xmlns:a14="http://schemas.microsoft.com/office/drawing/2010/main" val="0"/>
              </a:ext>
            </a:extLst>
          </a:blip>
          <a:srcRect/>
          <a:stretch>
            <a:fillRect/>
          </a:stretch>
        </p:blipFill>
        <p:spPr bwMode="auto">
          <a:xfrm>
            <a:off x="1" y="0"/>
            <a:ext cx="127635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00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advClick="0"/>
  <p:hf hdr="0" ftr="0" dt="0"/>
  <p:txStyles>
    <p:titleStyle>
      <a:lvl1pPr algn="ctr" rtl="0" fontAlgn="base">
        <a:spcBef>
          <a:spcPct val="0"/>
        </a:spcBef>
        <a:spcAft>
          <a:spcPct val="0"/>
        </a:spcAft>
        <a:defRPr sz="2800" b="1" kern="1200">
          <a:solidFill>
            <a:schemeClr val="accent2"/>
          </a:solidFill>
          <a:latin typeface="+mj-lt"/>
          <a:ea typeface="+mj-ea"/>
          <a:cs typeface="+mj-cs"/>
        </a:defRPr>
      </a:lvl1pPr>
      <a:lvl2pPr algn="ctr" rtl="0" fontAlgn="base">
        <a:spcBef>
          <a:spcPct val="0"/>
        </a:spcBef>
        <a:spcAft>
          <a:spcPct val="0"/>
        </a:spcAft>
        <a:defRPr sz="2800" b="1">
          <a:solidFill>
            <a:schemeClr val="accent2"/>
          </a:solidFill>
          <a:latin typeface="Arial" panose="020B0604020202020204" pitchFamily="34" charset="0"/>
        </a:defRPr>
      </a:lvl2pPr>
      <a:lvl3pPr algn="ctr" rtl="0" fontAlgn="base">
        <a:spcBef>
          <a:spcPct val="0"/>
        </a:spcBef>
        <a:spcAft>
          <a:spcPct val="0"/>
        </a:spcAft>
        <a:defRPr sz="2800" b="1">
          <a:solidFill>
            <a:schemeClr val="accent2"/>
          </a:solidFill>
          <a:latin typeface="Arial" panose="020B0604020202020204" pitchFamily="34" charset="0"/>
        </a:defRPr>
      </a:lvl3pPr>
      <a:lvl4pPr algn="ctr" rtl="0" fontAlgn="base">
        <a:spcBef>
          <a:spcPct val="0"/>
        </a:spcBef>
        <a:spcAft>
          <a:spcPct val="0"/>
        </a:spcAft>
        <a:defRPr sz="2800" b="1">
          <a:solidFill>
            <a:schemeClr val="accent2"/>
          </a:solidFill>
          <a:latin typeface="Arial" panose="020B0604020202020204" pitchFamily="34" charset="0"/>
        </a:defRPr>
      </a:lvl4pPr>
      <a:lvl5pPr algn="ctr" rtl="0" fontAlgn="base">
        <a:spcBef>
          <a:spcPct val="0"/>
        </a:spcBef>
        <a:spcAft>
          <a:spcPct val="0"/>
        </a:spcAft>
        <a:defRPr sz="2800" b="1">
          <a:solidFill>
            <a:schemeClr val="accent2"/>
          </a:solidFill>
          <a:latin typeface="Arial" panose="020B0604020202020204" pitchFamily="34" charset="0"/>
        </a:defRPr>
      </a:lvl5pPr>
      <a:lvl6pPr marL="457200" algn="ctr" rtl="0" fontAlgn="base">
        <a:spcBef>
          <a:spcPct val="0"/>
        </a:spcBef>
        <a:spcAft>
          <a:spcPct val="0"/>
        </a:spcAft>
        <a:defRPr sz="2800" b="1">
          <a:solidFill>
            <a:schemeClr val="accent2"/>
          </a:solidFill>
          <a:latin typeface="Arial" panose="020B0604020202020204" pitchFamily="34" charset="0"/>
        </a:defRPr>
      </a:lvl6pPr>
      <a:lvl7pPr marL="914400" algn="ctr" rtl="0" fontAlgn="base">
        <a:spcBef>
          <a:spcPct val="0"/>
        </a:spcBef>
        <a:spcAft>
          <a:spcPct val="0"/>
        </a:spcAft>
        <a:defRPr sz="2800" b="1">
          <a:solidFill>
            <a:schemeClr val="accent2"/>
          </a:solidFill>
          <a:latin typeface="Arial" panose="020B0604020202020204" pitchFamily="34" charset="0"/>
        </a:defRPr>
      </a:lvl7pPr>
      <a:lvl8pPr marL="1371600" algn="ctr" rtl="0" fontAlgn="base">
        <a:spcBef>
          <a:spcPct val="0"/>
        </a:spcBef>
        <a:spcAft>
          <a:spcPct val="0"/>
        </a:spcAft>
        <a:defRPr sz="2800" b="1">
          <a:solidFill>
            <a:schemeClr val="accent2"/>
          </a:solidFill>
          <a:latin typeface="Arial" panose="020B0604020202020204" pitchFamily="34" charset="0"/>
        </a:defRPr>
      </a:lvl8pPr>
      <a:lvl9pPr marL="1828800" algn="ctr" rtl="0" fontAlgn="base">
        <a:spcBef>
          <a:spcPct val="0"/>
        </a:spcBef>
        <a:spcAft>
          <a:spcPct val="0"/>
        </a:spcAft>
        <a:defRPr sz="2800" b="1">
          <a:solidFill>
            <a:schemeClr val="accent2"/>
          </a:solidFill>
          <a:latin typeface="Arial" panose="020B0604020202020204" pitchFamily="34" charset="0"/>
        </a:defRPr>
      </a:lvl9pPr>
    </p:titleStyle>
    <p:bodyStyle>
      <a:lvl1pPr marL="342900" indent="-342900" algn="l" rtl="0" fontAlgn="base">
        <a:spcBef>
          <a:spcPct val="30000"/>
        </a:spcBef>
        <a:spcAft>
          <a:spcPct val="0"/>
        </a:spcAft>
        <a:buClr>
          <a:srgbClr val="D30C07"/>
        </a:buClr>
        <a:buSzPct val="85000"/>
        <a:buFont typeface="Symbol" panose="05050102010706020507" pitchFamily="18" charset="2"/>
        <a:buChar char="¨"/>
        <a:defRPr sz="2000" b="1" kern="1200">
          <a:solidFill>
            <a:schemeClr val="tx1"/>
          </a:solidFill>
          <a:latin typeface="+mn-lt"/>
          <a:ea typeface="+mn-ea"/>
          <a:cs typeface="+mn-cs"/>
        </a:defRPr>
      </a:lvl1pPr>
      <a:lvl2pPr marL="742950" indent="-285750" algn="l" rtl="0" fontAlgn="base">
        <a:spcBef>
          <a:spcPct val="30000"/>
        </a:spcBef>
        <a:spcAft>
          <a:spcPct val="0"/>
        </a:spcAft>
        <a:buClr>
          <a:srgbClr val="7993AC"/>
        </a:buClr>
        <a:buSzPct val="100000"/>
        <a:buFont typeface="Symbol" panose="05050102010706020507" pitchFamily="18" charset="2"/>
        <a:buChar char="·"/>
        <a:defRPr kern="1200">
          <a:solidFill>
            <a:schemeClr val="tx1"/>
          </a:solidFill>
          <a:latin typeface="+mn-lt"/>
          <a:ea typeface="+mn-ea"/>
          <a:cs typeface="+mn-cs"/>
        </a:defRPr>
      </a:lvl2pPr>
      <a:lvl3pPr marL="1143000" indent="-228600" algn="l" rtl="0" fontAlgn="base">
        <a:spcBef>
          <a:spcPct val="30000"/>
        </a:spcBef>
        <a:spcAft>
          <a:spcPct val="0"/>
        </a:spcAft>
        <a:buSzPct val="70000"/>
        <a:buFont typeface="Symbol" panose="05050102010706020507" pitchFamily="18" charset="2"/>
        <a:buChar char="¾"/>
        <a:defRPr sz="1600" kern="1200">
          <a:solidFill>
            <a:schemeClr val="tx1"/>
          </a:solidFill>
          <a:latin typeface="+mn-lt"/>
          <a:ea typeface="+mn-ea"/>
          <a:cs typeface="+mn-cs"/>
        </a:defRPr>
      </a:lvl3pPr>
      <a:lvl4pPr marL="1600200" indent="-228600" algn="l" rtl="0" fontAlgn="base">
        <a:spcBef>
          <a:spcPct val="30000"/>
        </a:spcBef>
        <a:spcAft>
          <a:spcPct val="0"/>
        </a:spcAft>
        <a:buFont typeface="Symbol" panose="05050102010706020507" pitchFamily="18" charset="2"/>
        <a:buChar char="·"/>
        <a:defRPr sz="1400" kern="1200">
          <a:solidFill>
            <a:schemeClr val="tx1"/>
          </a:solidFill>
          <a:latin typeface="+mn-lt"/>
          <a:ea typeface="+mn-ea"/>
          <a:cs typeface="+mn-cs"/>
        </a:defRPr>
      </a:lvl4pPr>
      <a:lvl5pPr marL="2057400" indent="-228600" algn="l" rtl="0" fontAlgn="base">
        <a:spcBef>
          <a:spcPct val="30000"/>
        </a:spcBef>
        <a:spcAft>
          <a:spcPct val="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email">
            <a:extLst>
              <a:ext uri="{28A0092B-C50C-407E-A947-70E740481C1C}">
                <a14:useLocalDpi xmlns:a14="http://schemas.microsoft.com/office/drawing/2010/main"/>
              </a:ext>
            </a:extLst>
          </a:blip>
          <a:srcRect l="623" t="558" r="282" b="1"/>
          <a:stretch/>
        </p:blipFill>
        <p:spPr bwMode="invGray">
          <a:xfrm>
            <a:off x="0" y="-3794"/>
            <a:ext cx="12196917" cy="6883917"/>
          </a:xfrm>
          <a:prstGeom prst="rect">
            <a:avLst/>
          </a:prstGeom>
        </p:spPr>
      </p:pic>
      <p:sp>
        <p:nvSpPr>
          <p:cNvPr id="2" name="Title Placeholder 1"/>
          <p:cNvSpPr>
            <a:spLocks noGrp="1"/>
          </p:cNvSpPr>
          <p:nvPr>
            <p:ph type="title"/>
          </p:nvPr>
        </p:nvSpPr>
        <p:spPr>
          <a:xfrm>
            <a:off x="381000" y="80175"/>
            <a:ext cx="10667104" cy="125300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bwMode="black">
          <a:xfrm>
            <a:off x="1015552" y="1400952"/>
            <a:ext cx="10338248" cy="5009345"/>
          </a:xfrm>
          <a:prstGeom prst="rect">
            <a:avLst/>
          </a:prstGeom>
          <a:solidFill>
            <a:srgbClr val="0D8BB3">
              <a:alpha val="20000"/>
            </a:srgbClr>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15552" y="6444184"/>
            <a:ext cx="2743200" cy="365125"/>
          </a:xfrm>
          <a:prstGeom prst="rect">
            <a:avLst/>
          </a:prstGeom>
        </p:spPr>
        <p:txBody>
          <a:bodyPr vert="horz" lIns="91440" tIns="45720" rIns="91440" bIns="45720" rtlCol="0" anchor="ctr"/>
          <a:lstStyle>
            <a:lvl1pPr algn="l">
              <a:defRPr sz="900">
                <a:solidFill>
                  <a:schemeClr val="accent4">
                    <a:lumMod val="50000"/>
                  </a:schemeClr>
                </a:solidFill>
                <a:latin typeface="Agency FB" panose="020B0503020202020204" pitchFamily="34" charset="0"/>
              </a:defRPr>
            </a:lvl1pPr>
          </a:lstStyle>
          <a:p>
            <a:pPr defTabSz="685800"/>
            <a:fld id="{C40F9111-0A71-4F1E-8BDB-8CF24126C48B}" type="datetime1">
              <a:rPr lang="en-US" smtClean="0">
                <a:solidFill>
                  <a:srgbClr val="FFC000">
                    <a:lumMod val="50000"/>
                  </a:srgbClr>
                </a:solidFill>
              </a:rPr>
              <a:pPr defTabSz="685800"/>
              <a:t>9/28/2022</a:t>
            </a:fld>
            <a:endParaRPr lang="en-US" dirty="0">
              <a:solidFill>
                <a:srgbClr val="FFC000">
                  <a:lumMod val="50000"/>
                </a:srgbClr>
              </a:solidFill>
            </a:endParaRPr>
          </a:p>
        </p:txBody>
      </p:sp>
      <p:sp>
        <p:nvSpPr>
          <p:cNvPr id="5" name="Footer Placeholder 4"/>
          <p:cNvSpPr>
            <a:spLocks noGrp="1"/>
          </p:cNvSpPr>
          <p:nvPr>
            <p:ph type="ftr" sz="quarter" idx="3"/>
          </p:nvPr>
        </p:nvSpPr>
        <p:spPr>
          <a:xfrm>
            <a:off x="7239000" y="6478071"/>
            <a:ext cx="4114800" cy="365125"/>
          </a:xfrm>
          <a:prstGeom prst="rect">
            <a:avLst/>
          </a:prstGeom>
        </p:spPr>
        <p:txBody>
          <a:bodyPr vert="horz" lIns="91440" tIns="45720" rIns="91440" bIns="45720" rtlCol="0" anchor="ctr"/>
          <a:lstStyle>
            <a:lvl1pPr algn="r">
              <a:defRPr sz="900">
                <a:solidFill>
                  <a:schemeClr val="accent4">
                    <a:lumMod val="50000"/>
                  </a:schemeClr>
                </a:solidFill>
                <a:latin typeface="Agency FB" panose="020B0503020202020204" pitchFamily="34" charset="0"/>
              </a:defRPr>
            </a:lvl1pPr>
          </a:lstStyle>
          <a:p>
            <a:pPr defTabSz="685800"/>
            <a:endParaRPr lang="en-US">
              <a:solidFill>
                <a:srgbClr val="FFC000">
                  <a:lumMod val="50000"/>
                </a:srgbClr>
              </a:solidFill>
            </a:endParaRPr>
          </a:p>
        </p:txBody>
      </p:sp>
      <p:sp>
        <p:nvSpPr>
          <p:cNvPr id="6" name="Slide Number Placeholder 5"/>
          <p:cNvSpPr>
            <a:spLocks noGrp="1"/>
          </p:cNvSpPr>
          <p:nvPr>
            <p:ph type="sldNum" sz="quarter" idx="4"/>
          </p:nvPr>
        </p:nvSpPr>
        <p:spPr>
          <a:xfrm>
            <a:off x="0" y="1415673"/>
            <a:ext cx="381000" cy="365125"/>
          </a:xfrm>
          <a:prstGeom prst="rect">
            <a:avLst/>
          </a:prstGeom>
        </p:spPr>
        <p:txBody>
          <a:bodyPr vert="horz" lIns="91440" tIns="45720" rIns="91440" bIns="45720" rtlCol="0" anchor="ctr"/>
          <a:lstStyle>
            <a:lvl1pPr algn="r">
              <a:defRPr sz="900">
                <a:solidFill>
                  <a:schemeClr val="accent4">
                    <a:lumMod val="50000"/>
                  </a:schemeClr>
                </a:solidFill>
                <a:latin typeface="Agency FB" panose="020B0503020202020204" pitchFamily="34" charset="0"/>
              </a:defRPr>
            </a:lvl1pPr>
          </a:lstStyle>
          <a:p>
            <a:pPr defTabSz="685800"/>
            <a:fld id="{4B2887BA-A4B1-486A-AD9B-824F50E0A607}" type="slidenum">
              <a:rPr lang="en-US" smtClean="0">
                <a:solidFill>
                  <a:srgbClr val="FFC000">
                    <a:lumMod val="50000"/>
                  </a:srgbClr>
                </a:solidFill>
              </a:rPr>
              <a:pPr defTabSz="685800"/>
              <a:t>‹#›</a:t>
            </a:fld>
            <a:endParaRPr lang="en-US">
              <a:solidFill>
                <a:srgbClr val="FFC000">
                  <a:lumMod val="50000"/>
                </a:srgbClr>
              </a:solidFill>
            </a:endParaRPr>
          </a:p>
        </p:txBody>
      </p:sp>
    </p:spTree>
    <p:extLst>
      <p:ext uri="{BB962C8B-B14F-4D97-AF65-F5344CB8AC3E}">
        <p14:creationId xmlns:p14="http://schemas.microsoft.com/office/powerpoint/2010/main" val="353755816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685800" rtl="0" eaLnBrk="1" latinLnBrk="0" hangingPunct="1">
        <a:lnSpc>
          <a:spcPct val="90000"/>
        </a:lnSpc>
        <a:spcBef>
          <a:spcPct val="0"/>
        </a:spcBef>
        <a:buNone/>
        <a:defRPr sz="2400" b="1" kern="1200" spc="450">
          <a:solidFill>
            <a:srgbClr val="FFC000"/>
          </a:solidFill>
          <a:effectLst>
            <a:outerShdw blurRad="38100" dist="38100" dir="2700000" algn="tl">
              <a:srgbClr val="000000">
                <a:alpha val="43137"/>
              </a:srgbClr>
            </a:outerShdw>
          </a:effectLst>
          <a:latin typeface="Agency FB" panose="020B0503020202020204" pitchFamily="34" charset="0"/>
          <a:ea typeface="+mj-ea"/>
          <a:cs typeface="+mj-cs"/>
        </a:defRPr>
      </a:lvl1pPr>
    </p:titleStyle>
    <p:bodyStyle>
      <a:lvl1pPr marL="347663" indent="-347663" algn="l" defTabSz="685800" rtl="0" eaLnBrk="1" latinLnBrk="0" hangingPunct="1">
        <a:lnSpc>
          <a:spcPct val="90000"/>
        </a:lnSpc>
        <a:spcBef>
          <a:spcPts val="750"/>
        </a:spcBef>
        <a:spcAft>
          <a:spcPts val="900"/>
        </a:spcAft>
        <a:buSzPct val="150000"/>
        <a:buFontTx/>
        <a:buBlip>
          <a:blip r:embed="rId14"/>
        </a:buBlip>
        <a:defRPr sz="2100" kern="1200">
          <a:solidFill>
            <a:schemeClr val="tx1"/>
          </a:solidFill>
          <a:effectLst>
            <a:outerShdw blurRad="38100" dist="38100" dir="2700000" algn="tl">
              <a:srgbClr val="000000">
                <a:alpha val="43137"/>
              </a:srgbClr>
            </a:outerShdw>
          </a:effectLst>
          <a:latin typeface="+mj-lt"/>
          <a:ea typeface="+mn-ea"/>
          <a:cs typeface="+mn-cs"/>
        </a:defRPr>
      </a:lvl1pPr>
      <a:lvl2pPr marL="685800" indent="-342900" algn="l" defTabSz="685800" rtl="0" eaLnBrk="1" latinLnBrk="0" hangingPunct="1">
        <a:lnSpc>
          <a:spcPct val="90000"/>
        </a:lnSpc>
        <a:spcBef>
          <a:spcPts val="375"/>
        </a:spcBef>
        <a:spcAft>
          <a:spcPts val="900"/>
        </a:spcAft>
        <a:buSzPct val="150000"/>
        <a:buFontTx/>
        <a:buBlip>
          <a:blip r:embed="rId15"/>
        </a:buBlip>
        <a:defRPr sz="1800" kern="1200">
          <a:solidFill>
            <a:schemeClr val="tx1"/>
          </a:solidFill>
          <a:effectLst>
            <a:outerShdw blurRad="38100" dist="38100" dir="2700000" algn="tl">
              <a:srgbClr val="000000">
                <a:alpha val="43137"/>
              </a:srgbClr>
            </a:outerShdw>
          </a:effectLst>
          <a:latin typeface="+mj-lt"/>
          <a:ea typeface="+mn-ea"/>
          <a:cs typeface="+mn-cs"/>
        </a:defRPr>
      </a:lvl2pPr>
      <a:lvl3pPr marL="945356" indent="-259556" algn="l" defTabSz="685800" rtl="0" eaLnBrk="1" latinLnBrk="0" hangingPunct="1">
        <a:lnSpc>
          <a:spcPct val="90000"/>
        </a:lnSpc>
        <a:spcBef>
          <a:spcPts val="375"/>
        </a:spcBef>
        <a:spcAft>
          <a:spcPts val="900"/>
        </a:spcAft>
        <a:buSzPct val="150000"/>
        <a:buFontTx/>
        <a:buBlip>
          <a:blip r:embed="rId16"/>
        </a:buBlip>
        <a:defRPr sz="1500" kern="1200">
          <a:solidFill>
            <a:schemeClr val="tx1"/>
          </a:solidFill>
          <a:effectLst>
            <a:outerShdw blurRad="38100" dist="38100" dir="2700000" algn="tl">
              <a:srgbClr val="000000">
                <a:alpha val="43137"/>
              </a:srgbClr>
            </a:outerShdw>
          </a:effectLst>
          <a:latin typeface="+mj-lt"/>
          <a:ea typeface="+mn-ea"/>
          <a:cs typeface="+mn-cs"/>
        </a:defRPr>
      </a:lvl3pPr>
      <a:lvl4pPr marL="1202531" indent="-173831" algn="l" defTabSz="685800" rtl="0" eaLnBrk="1" latinLnBrk="0" hangingPunct="1">
        <a:lnSpc>
          <a:spcPct val="90000"/>
        </a:lnSpc>
        <a:spcBef>
          <a:spcPts val="375"/>
        </a:spcBef>
        <a:spcAft>
          <a:spcPts val="900"/>
        </a:spcAft>
        <a:buClr>
          <a:schemeClr val="accent4"/>
        </a:buClr>
        <a:buFont typeface="Wingdings" panose="05000000000000000000" pitchFamily="2" charset="2"/>
        <a:buChar char="Ø"/>
        <a:defRPr sz="1350" kern="1200">
          <a:solidFill>
            <a:schemeClr val="tx1"/>
          </a:solidFill>
          <a:effectLst>
            <a:outerShdw blurRad="38100" dist="38100" dir="2700000" algn="tl">
              <a:srgbClr val="000000">
                <a:alpha val="43137"/>
              </a:srgbClr>
            </a:outerShdw>
          </a:effectLst>
          <a:latin typeface="+mj-lt"/>
          <a:ea typeface="+mn-ea"/>
          <a:cs typeface="+mn-cs"/>
        </a:defRPr>
      </a:lvl4pPr>
      <a:lvl5pPr marL="1497806" indent="-126206" algn="l" defTabSz="685800" rtl="0" eaLnBrk="1" latinLnBrk="0" hangingPunct="1">
        <a:lnSpc>
          <a:spcPct val="90000"/>
        </a:lnSpc>
        <a:spcBef>
          <a:spcPts val="375"/>
        </a:spcBef>
        <a:spcAft>
          <a:spcPts val="900"/>
        </a:spcAft>
        <a:buClr>
          <a:schemeClr val="accent4">
            <a:lumMod val="60000"/>
            <a:lumOff val="40000"/>
          </a:schemeClr>
        </a:buClr>
        <a:buFont typeface="Arial" panose="020B0604020202020204" pitchFamily="34" charset="0"/>
        <a:buChar char="•"/>
        <a:defRPr sz="1350" kern="1200">
          <a:solidFill>
            <a:schemeClr val="tx1"/>
          </a:solidFill>
          <a:effectLst>
            <a:outerShdw blurRad="38100" dist="38100" dir="2700000" algn="tl">
              <a:srgbClr val="000000">
                <a:alpha val="43137"/>
              </a:srgbClr>
            </a:outerShdw>
          </a:effectLst>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3.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notesSlide" Target="../notesSlides/notesSlide17.xml"/><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hyperlink" Target="https://www.interaction-design.org/literature/topics/design-thinkin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hyperlink" Target="https://www.interaction-design.org/literature/topics/design-thinking"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teraction-design.org/literature/topics/design-thinki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nteraction-design.org/literature/topics/design-thinkin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interaction-design.org/literature/topics/design-think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3358" y="762000"/>
            <a:ext cx="11948053" cy="2667000"/>
          </a:xfrm>
        </p:spPr>
        <p:txBody>
          <a:bodyPr/>
          <a:lstStyle/>
          <a:p>
            <a:r>
              <a:rPr lang="en-US" dirty="0"/>
              <a:t>You need a plan to make </a:t>
            </a:r>
            <a:r>
              <a:rPr lang="en-US" u="sng" dirty="0"/>
              <a:t>Space Suits</a:t>
            </a:r>
          </a:p>
        </p:txBody>
      </p:sp>
      <p:sp>
        <p:nvSpPr>
          <p:cNvPr id="8" name="Subtitle 7"/>
          <p:cNvSpPr>
            <a:spLocks noGrp="1"/>
          </p:cNvSpPr>
          <p:nvPr>
            <p:ph type="subTitle" sz="quarter" idx="1"/>
          </p:nvPr>
        </p:nvSpPr>
        <p:spPr>
          <a:xfrm>
            <a:off x="611717" y="4135995"/>
            <a:ext cx="9751483" cy="2004412"/>
          </a:xfrm>
        </p:spPr>
        <p:txBody>
          <a:bodyPr>
            <a:normAutofit/>
          </a:bodyPr>
          <a:lstStyle/>
          <a:p>
            <a:r>
              <a:rPr lang="en-US" dirty="0"/>
              <a:t>September 2022</a:t>
            </a:r>
            <a:endParaRPr lang="en-US" b="0" dirty="0"/>
          </a:p>
          <a:p>
            <a:r>
              <a:rPr lang="en-US" b="0" dirty="0"/>
              <a:t>Launch Point Leadership</a:t>
            </a:r>
          </a:p>
          <a:p>
            <a:r>
              <a:rPr lang="en-US" b="0" dirty="0"/>
              <a:t>Amy Ross, NASA Johnson Space Center</a:t>
            </a:r>
          </a:p>
        </p:txBody>
      </p:sp>
      <p:sp>
        <p:nvSpPr>
          <p:cNvPr id="4" name="Slide Number Placeholder 3"/>
          <p:cNvSpPr>
            <a:spLocks noGrp="1"/>
          </p:cNvSpPr>
          <p:nvPr>
            <p:ph type="sldNum" sz="quarter" idx="4294967295"/>
          </p:nvPr>
        </p:nvSpPr>
        <p:spPr>
          <a:xfrm>
            <a:off x="9347200" y="6492875"/>
            <a:ext cx="2844800" cy="365125"/>
          </a:xfrm>
        </p:spPr>
        <p:txBody>
          <a:bodyPr/>
          <a:lstStyle/>
          <a:p>
            <a:pPr>
              <a:defRPr/>
            </a:pPr>
            <a:fld id="{D76E6DF2-67EC-F445-804A-D61A238A05B4}" type="slidenum">
              <a:rPr lang="en-US" smtClean="0">
                <a:solidFill>
                  <a:prstClr val="black">
                    <a:tint val="75000"/>
                  </a:prstClr>
                </a:solidFill>
              </a:rPr>
              <a:pPr>
                <a:defRPr/>
              </a:pPr>
              <a:t>1</a:t>
            </a:fld>
            <a:endParaRPr lang="en-US" dirty="0">
              <a:solidFill>
                <a:prstClr val="black">
                  <a:tint val="75000"/>
                </a:prstClr>
              </a:solidFill>
            </a:endParaRPr>
          </a:p>
        </p:txBody>
      </p:sp>
    </p:spTree>
    <p:extLst>
      <p:ext uri="{BB962C8B-B14F-4D97-AF65-F5344CB8AC3E}">
        <p14:creationId xmlns:p14="http://schemas.microsoft.com/office/powerpoint/2010/main" val="14126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2EF16-68E9-4FBB-A0D9-467402E802B7}"/>
              </a:ext>
            </a:extLst>
          </p:cNvPr>
          <p:cNvSpPr>
            <a:spLocks noGrp="1"/>
          </p:cNvSpPr>
          <p:nvPr>
            <p:ph type="title"/>
          </p:nvPr>
        </p:nvSpPr>
        <p:spPr/>
        <p:txBody>
          <a:bodyPr/>
          <a:lstStyle/>
          <a:p>
            <a:r>
              <a:rPr lang="en-US" dirty="0"/>
              <a:t>The Power of Having a Plan</a:t>
            </a:r>
          </a:p>
        </p:txBody>
      </p:sp>
      <p:sp>
        <p:nvSpPr>
          <p:cNvPr id="3" name="Content Placeholder 2">
            <a:extLst>
              <a:ext uri="{FF2B5EF4-FFF2-40B4-BE49-F238E27FC236}">
                <a16:creationId xmlns:a16="http://schemas.microsoft.com/office/drawing/2014/main" id="{A7221462-AB59-4F48-8644-F300BDB184C3}"/>
              </a:ext>
            </a:extLst>
          </p:cNvPr>
          <p:cNvSpPr>
            <a:spLocks noGrp="1"/>
          </p:cNvSpPr>
          <p:nvPr>
            <p:ph idx="1"/>
          </p:nvPr>
        </p:nvSpPr>
        <p:spPr>
          <a:xfrm>
            <a:off x="304800" y="1143000"/>
            <a:ext cx="11582400" cy="5638800"/>
          </a:xfrm>
        </p:spPr>
        <p:txBody>
          <a:bodyPr>
            <a:normAutofit fontScale="92500" lnSpcReduction="10000"/>
          </a:bodyPr>
          <a:lstStyle/>
          <a:p>
            <a:r>
              <a:rPr lang="en-US" dirty="0"/>
              <a:t>It is easy to get lost when attempting to solve</a:t>
            </a:r>
          </a:p>
          <a:p>
            <a:pPr lvl="1"/>
            <a:r>
              <a:rPr lang="en-US" dirty="0"/>
              <a:t>a hard problem</a:t>
            </a:r>
          </a:p>
          <a:p>
            <a:pPr lvl="1"/>
            <a:r>
              <a:rPr lang="en-US" dirty="0"/>
              <a:t>a big problem</a:t>
            </a:r>
          </a:p>
          <a:p>
            <a:pPr lvl="1"/>
            <a:r>
              <a:rPr lang="en-US" dirty="0"/>
              <a:t>a big, hard problem</a:t>
            </a:r>
          </a:p>
          <a:p>
            <a:pPr lvl="1"/>
            <a:endParaRPr lang="en-US" dirty="0"/>
          </a:p>
          <a:p>
            <a:r>
              <a:rPr lang="en-US" dirty="0"/>
              <a:t>Both of these visualizations give you a plan </a:t>
            </a:r>
          </a:p>
          <a:p>
            <a:endParaRPr lang="en-US" dirty="0"/>
          </a:p>
          <a:p>
            <a:r>
              <a:rPr lang="en-US" dirty="0"/>
              <a:t>The plan is a tool for you to use as best meets your needs</a:t>
            </a:r>
          </a:p>
          <a:p>
            <a:pPr lvl="1"/>
            <a:r>
              <a:rPr lang="en-US" dirty="0"/>
              <a:t>It is flexible, not rigid</a:t>
            </a:r>
          </a:p>
          <a:p>
            <a:endParaRPr lang="en-US" dirty="0"/>
          </a:p>
          <a:p>
            <a:r>
              <a:rPr lang="en-US" dirty="0"/>
              <a:t>No matter what model you are using, it is human-centered if you make it that way</a:t>
            </a:r>
          </a:p>
          <a:p>
            <a:pPr marL="457200" lvl="1" indent="0">
              <a:buNone/>
            </a:pPr>
            <a:endParaRPr lang="en-US" dirty="0"/>
          </a:p>
        </p:txBody>
      </p:sp>
      <p:sp>
        <p:nvSpPr>
          <p:cNvPr id="4" name="Slide Number Placeholder 3">
            <a:extLst>
              <a:ext uri="{FF2B5EF4-FFF2-40B4-BE49-F238E27FC236}">
                <a16:creationId xmlns:a16="http://schemas.microsoft.com/office/drawing/2014/main" id="{30FFF00F-0297-49AB-AA47-95AD3D0FD2E5}"/>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10</a:t>
            </a:fld>
            <a:endParaRPr lang="en-US" dirty="0">
              <a:solidFill>
                <a:prstClr val="black">
                  <a:tint val="75000"/>
                </a:prstClr>
              </a:solidFill>
            </a:endParaRPr>
          </a:p>
        </p:txBody>
      </p:sp>
      <p:pic>
        <p:nvPicPr>
          <p:cNvPr id="5" name="Graphic 4" descr="Treasure Map with solid fill">
            <a:extLst>
              <a:ext uri="{FF2B5EF4-FFF2-40B4-BE49-F238E27FC236}">
                <a16:creationId xmlns:a16="http://schemas.microsoft.com/office/drawing/2014/main" id="{3414C2B8-B4F7-40AC-9E4D-11FD30EDD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45211" y="838200"/>
            <a:ext cx="3689529" cy="3689529"/>
          </a:xfrm>
          <a:prstGeom prst="rect">
            <a:avLst/>
          </a:prstGeom>
        </p:spPr>
      </p:pic>
    </p:spTree>
    <p:extLst>
      <p:ext uri="{BB962C8B-B14F-4D97-AF65-F5344CB8AC3E}">
        <p14:creationId xmlns:p14="http://schemas.microsoft.com/office/powerpoint/2010/main" val="158896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3AC9C-1D49-4648-86DE-95246A0426AD}"/>
              </a:ext>
            </a:extLst>
          </p:cNvPr>
          <p:cNvSpPr>
            <a:spLocks noGrp="1"/>
          </p:cNvSpPr>
          <p:nvPr>
            <p:ph idx="1"/>
          </p:nvPr>
        </p:nvSpPr>
        <p:spPr>
          <a:xfrm>
            <a:off x="304800" y="979370"/>
            <a:ext cx="11582400" cy="5257800"/>
          </a:xfrm>
        </p:spPr>
        <p:txBody>
          <a:bodyPr/>
          <a:lstStyle/>
          <a:p>
            <a:pPr marL="0" indent="0">
              <a:buNone/>
            </a:pPr>
            <a:r>
              <a:rPr lang="en-US" dirty="0"/>
              <a:t>I’m going to share examples of how I’ve used the steps of Design Thinking at NASA for space suit design</a:t>
            </a:r>
          </a:p>
          <a:p>
            <a:endParaRPr lang="en-US" dirty="0"/>
          </a:p>
          <a:p>
            <a:endParaRPr lang="en-US" dirty="0"/>
          </a:p>
        </p:txBody>
      </p:sp>
      <p:sp>
        <p:nvSpPr>
          <p:cNvPr id="4" name="Slide Number Placeholder 3">
            <a:extLst>
              <a:ext uri="{FF2B5EF4-FFF2-40B4-BE49-F238E27FC236}">
                <a16:creationId xmlns:a16="http://schemas.microsoft.com/office/drawing/2014/main" id="{67AAE0AC-2266-48D6-AD8B-7C3420619399}"/>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49BEB603-8591-48DA-8509-3E9DFE12E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303" y="2153621"/>
            <a:ext cx="11168514" cy="4704379"/>
          </a:xfrm>
          <a:prstGeom prst="rect">
            <a:avLst/>
          </a:prstGeom>
        </p:spPr>
      </p:pic>
    </p:spTree>
    <p:extLst>
      <p:ext uri="{BB962C8B-B14F-4D97-AF65-F5344CB8AC3E}">
        <p14:creationId xmlns:p14="http://schemas.microsoft.com/office/powerpoint/2010/main" val="2012763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DD8A-C708-4E63-AE7A-4AA54E67F38D}"/>
              </a:ext>
            </a:extLst>
          </p:cNvPr>
          <p:cNvSpPr>
            <a:spLocks noGrp="1"/>
          </p:cNvSpPr>
          <p:nvPr>
            <p:ph type="title"/>
          </p:nvPr>
        </p:nvSpPr>
        <p:spPr/>
        <p:txBody>
          <a:bodyPr/>
          <a:lstStyle/>
          <a:p>
            <a:r>
              <a:rPr lang="en-US" dirty="0"/>
              <a:t>Empathize</a:t>
            </a:r>
          </a:p>
        </p:txBody>
      </p:sp>
      <p:sp>
        <p:nvSpPr>
          <p:cNvPr id="3" name="Content Placeholder 2">
            <a:extLst>
              <a:ext uri="{FF2B5EF4-FFF2-40B4-BE49-F238E27FC236}">
                <a16:creationId xmlns:a16="http://schemas.microsoft.com/office/drawing/2014/main" id="{19BF78E9-C24C-4DE1-AE30-0AD45659BE5D}"/>
              </a:ext>
            </a:extLst>
          </p:cNvPr>
          <p:cNvSpPr>
            <a:spLocks noGrp="1"/>
          </p:cNvSpPr>
          <p:nvPr>
            <p:ph idx="1"/>
          </p:nvPr>
        </p:nvSpPr>
        <p:spPr/>
        <p:txBody>
          <a:bodyPr/>
          <a:lstStyle/>
          <a:p>
            <a:r>
              <a:rPr lang="en-US" dirty="0"/>
              <a:t>What’s the need from the user’s perspective?</a:t>
            </a:r>
          </a:p>
        </p:txBody>
      </p:sp>
      <p:sp>
        <p:nvSpPr>
          <p:cNvPr id="4" name="Slide Number Placeholder 3">
            <a:extLst>
              <a:ext uri="{FF2B5EF4-FFF2-40B4-BE49-F238E27FC236}">
                <a16:creationId xmlns:a16="http://schemas.microsoft.com/office/drawing/2014/main" id="{49890787-51C9-448A-8116-0F99BBA7056B}"/>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12</a:t>
            </a:fld>
            <a:endParaRPr lang="en-US" dirty="0">
              <a:solidFill>
                <a:prstClr val="black">
                  <a:tint val="75000"/>
                </a:prstClr>
              </a:solidFill>
            </a:endParaRPr>
          </a:p>
        </p:txBody>
      </p:sp>
    </p:spTree>
    <p:extLst>
      <p:ext uri="{BB962C8B-B14F-4D97-AF65-F5344CB8AC3E}">
        <p14:creationId xmlns:p14="http://schemas.microsoft.com/office/powerpoint/2010/main" val="162015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0194-C188-4F22-8D3C-F778C53E05B6}"/>
              </a:ext>
            </a:extLst>
          </p:cNvPr>
          <p:cNvSpPr>
            <a:spLocks noGrp="1"/>
          </p:cNvSpPr>
          <p:nvPr>
            <p:ph type="title"/>
          </p:nvPr>
        </p:nvSpPr>
        <p:spPr/>
        <p:txBody>
          <a:bodyPr/>
          <a:lstStyle/>
          <a:p>
            <a:r>
              <a:rPr lang="en-US" dirty="0"/>
              <a:t>An Example of Empathizing</a:t>
            </a:r>
          </a:p>
        </p:txBody>
      </p:sp>
      <p:sp>
        <p:nvSpPr>
          <p:cNvPr id="3" name="Content Placeholder 2">
            <a:extLst>
              <a:ext uri="{FF2B5EF4-FFF2-40B4-BE49-F238E27FC236}">
                <a16:creationId xmlns:a16="http://schemas.microsoft.com/office/drawing/2014/main" id="{F8614C3C-35BD-48C2-A8B0-C7DCEF7559DC}"/>
              </a:ext>
            </a:extLst>
          </p:cNvPr>
          <p:cNvSpPr>
            <a:spLocks noGrp="1"/>
          </p:cNvSpPr>
          <p:nvPr>
            <p:ph idx="1"/>
          </p:nvPr>
        </p:nvSpPr>
        <p:spPr>
          <a:xfrm>
            <a:off x="304799" y="1143000"/>
            <a:ext cx="6163377" cy="5638800"/>
          </a:xfrm>
        </p:spPr>
        <p:txBody>
          <a:bodyPr/>
          <a:lstStyle/>
          <a:p>
            <a:r>
              <a:rPr lang="en-US" dirty="0"/>
              <a:t>I am an engineer, not a geologist.</a:t>
            </a:r>
          </a:p>
          <a:p>
            <a:endParaRPr lang="en-US" dirty="0"/>
          </a:p>
          <a:p>
            <a:r>
              <a:rPr lang="en-US" dirty="0"/>
              <a:t>When astronauts go to the Moon and  Mars they will do </a:t>
            </a:r>
            <a:r>
              <a:rPr lang="en-US" dirty="0" err="1"/>
              <a:t>geology..in</a:t>
            </a:r>
            <a:r>
              <a:rPr lang="en-US" dirty="0"/>
              <a:t> a space suit.</a:t>
            </a:r>
          </a:p>
          <a:p>
            <a:pPr marL="0" indent="0">
              <a:buNone/>
            </a:pPr>
            <a:endParaRPr lang="en-US" dirty="0"/>
          </a:p>
          <a:p>
            <a:r>
              <a:rPr lang="en-US" dirty="0"/>
              <a:t>I needed to learn to think more like a geologist . . in a space suit.</a:t>
            </a:r>
          </a:p>
        </p:txBody>
      </p:sp>
      <p:sp>
        <p:nvSpPr>
          <p:cNvPr id="4" name="Slide Number Placeholder 3">
            <a:extLst>
              <a:ext uri="{FF2B5EF4-FFF2-40B4-BE49-F238E27FC236}">
                <a16:creationId xmlns:a16="http://schemas.microsoft.com/office/drawing/2014/main" id="{4ABA8798-DA87-460F-A510-AF02E32759D9}"/>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13</a:t>
            </a:fld>
            <a:endParaRPr lang="en-US" dirty="0">
              <a:solidFill>
                <a:prstClr val="black">
                  <a:tint val="75000"/>
                </a:prstClr>
              </a:solidFill>
            </a:endParaRPr>
          </a:p>
        </p:txBody>
      </p:sp>
      <p:pic>
        <p:nvPicPr>
          <p:cNvPr id="5" name="Picture 8">
            <a:extLst>
              <a:ext uri="{FF2B5EF4-FFF2-40B4-BE49-F238E27FC236}">
                <a16:creationId xmlns:a16="http://schemas.microsoft.com/office/drawing/2014/main" id="{F030EECE-5AB1-4DA6-963D-B9282B3916AA}"/>
              </a:ext>
            </a:extLst>
          </p:cNvPr>
          <p:cNvPicPr>
            <a:picLocks noChangeAspect="1"/>
          </p:cNvPicPr>
          <p:nvPr/>
        </p:nvPicPr>
        <p:blipFill>
          <a:blip r:embed="rId2" cstate="email">
            <a:extLst>
              <a:ext uri="{28A0092B-C50C-407E-A947-70E740481C1C}">
                <a14:useLocalDpi xmlns:a14="http://schemas.microsoft.com/office/drawing/2010/main"/>
              </a:ext>
            </a:extLst>
          </a:blip>
          <a:srcRect t="-2"/>
          <a:stretch>
            <a:fillRect/>
          </a:stretch>
        </p:blipFill>
        <p:spPr bwMode="auto">
          <a:xfrm>
            <a:off x="6768162" y="838200"/>
            <a:ext cx="3973444" cy="599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10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6" descr="jsc2005e3829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63238"/>
            <a:ext cx="6564301" cy="59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defTabSz="457200" fontAlgn="base">
              <a:spcBef>
                <a:spcPct val="0"/>
              </a:spcBef>
              <a:spcAft>
                <a:spcPct val="0"/>
              </a:spcAft>
            </a:pPr>
            <a:fld id="{FF2E1D3E-FADE-42A8-B1A7-EA808DF82B6B}" type="datetime1">
              <a:rPr lang="en-US">
                <a:solidFill>
                  <a:srgbClr val="FFC000">
                    <a:lumMod val="50000"/>
                  </a:srgbClr>
                </a:solidFill>
              </a:rPr>
              <a:pPr defTabSz="457200" fontAlgn="base">
                <a:spcBef>
                  <a:spcPct val="0"/>
                </a:spcBef>
                <a:spcAft>
                  <a:spcPct val="0"/>
                </a:spcAft>
              </a:pPr>
              <a:t>9/28/2022</a:t>
            </a:fld>
            <a:endParaRPr lang="en-US">
              <a:solidFill>
                <a:srgbClr val="FFC000">
                  <a:lumMod val="50000"/>
                </a:srgbClr>
              </a:solidFill>
            </a:endParaRP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4B2887BA-A4B1-486A-AD9B-824F50E0A607}" type="slidenum">
              <a:rPr lang="en-US">
                <a:solidFill>
                  <a:srgbClr val="FFC000">
                    <a:lumMod val="50000"/>
                  </a:srgbClr>
                </a:solidFill>
              </a:rPr>
              <a:pPr defTabSz="457200" fontAlgn="base">
                <a:spcBef>
                  <a:spcPct val="0"/>
                </a:spcBef>
                <a:spcAft>
                  <a:spcPct val="0"/>
                </a:spcAft>
              </a:pPr>
              <a:t>14</a:t>
            </a:fld>
            <a:endParaRPr lang="en-US">
              <a:solidFill>
                <a:srgbClr val="FFC000">
                  <a:lumMod val="50000"/>
                </a:srgbClr>
              </a:solidFill>
            </a:endParaRPr>
          </a:p>
        </p:txBody>
      </p:sp>
      <p:pic>
        <p:nvPicPr>
          <p:cNvPr id="8" name="Picture 11" descr="S99-03976">
            <a:extLst>
              <a:ext uri="{FF2B5EF4-FFF2-40B4-BE49-F238E27FC236}">
                <a16:creationId xmlns:a16="http://schemas.microsoft.com/office/drawing/2014/main" id="{5AF7162E-8B0C-4842-B653-77459EED7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754" y="0"/>
            <a:ext cx="5731934" cy="386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7"/>
          <p:cNvSpPr>
            <a:spLocks noChangeArrowheads="1"/>
          </p:cNvSpPr>
          <p:nvPr/>
        </p:nvSpPr>
        <p:spPr bwMode="auto">
          <a:xfrm>
            <a:off x="1" y="175448"/>
            <a:ext cx="8277726" cy="584775"/>
          </a:xfrm>
          <a:prstGeom prst="rect">
            <a:avLst/>
          </a:prstGeom>
          <a:solidFill>
            <a:srgbClr val="333333">
              <a:alpha val="49804"/>
            </a:srgbClr>
          </a:solidFill>
          <a:ln>
            <a:noFill/>
          </a:ln>
        </p:spPr>
        <p:txBody>
          <a:bodyPr wrap="square">
            <a:spAutoFit/>
          </a:bodyPr>
          <a:lstStyle/>
          <a:p>
            <a:pPr defTabSz="457200" fontAlgn="base">
              <a:spcBef>
                <a:spcPct val="0"/>
              </a:spcBef>
              <a:spcAft>
                <a:spcPct val="0"/>
              </a:spcAft>
            </a:pP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rPr>
              <a:t>Geologists being </a:t>
            </a:r>
            <a:r>
              <a:rPr lang="en-US" altLang="en-US" sz="3200" dirty="0" err="1">
                <a:solidFill>
                  <a:prstClr val="white"/>
                </a:solidFill>
                <a:effectLst>
                  <a:outerShdw blurRad="38100" dist="38100" dir="2700000" algn="tl">
                    <a:srgbClr val="000000">
                      <a:alpha val="43137"/>
                    </a:srgbClr>
                  </a:outerShdw>
                </a:effectLst>
                <a:latin typeface="Arial" panose="020B0604020202020204" pitchFamily="34" charset="0"/>
              </a:rPr>
              <a:t>geologists..in</a:t>
            </a: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rPr>
              <a:t> space suits.</a:t>
            </a:r>
          </a:p>
        </p:txBody>
      </p:sp>
      <p:pic>
        <p:nvPicPr>
          <p:cNvPr id="5837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1079" y="3618508"/>
            <a:ext cx="2526050" cy="31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85065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B10A-F211-4648-BA6C-8FB5178FE855}"/>
              </a:ext>
            </a:extLst>
          </p:cNvPr>
          <p:cNvSpPr>
            <a:spLocks noGrp="1"/>
          </p:cNvSpPr>
          <p:nvPr>
            <p:ph type="title"/>
          </p:nvPr>
        </p:nvSpPr>
        <p:spPr/>
        <p:txBody>
          <a:bodyPr/>
          <a:lstStyle/>
          <a:p>
            <a:r>
              <a:rPr lang="en-US" dirty="0"/>
              <a:t>The Rewards of Actively Empathizing </a:t>
            </a:r>
          </a:p>
        </p:txBody>
      </p:sp>
      <p:sp>
        <p:nvSpPr>
          <p:cNvPr id="3" name="Content Placeholder 2">
            <a:extLst>
              <a:ext uri="{FF2B5EF4-FFF2-40B4-BE49-F238E27FC236}">
                <a16:creationId xmlns:a16="http://schemas.microsoft.com/office/drawing/2014/main" id="{2FC0D7C1-7BA2-4D1D-9105-7F9E002DAC40}"/>
              </a:ext>
            </a:extLst>
          </p:cNvPr>
          <p:cNvSpPr>
            <a:spLocks noGrp="1"/>
          </p:cNvSpPr>
          <p:nvPr>
            <p:ph idx="1"/>
          </p:nvPr>
        </p:nvSpPr>
        <p:spPr>
          <a:xfrm>
            <a:off x="304800" y="1143000"/>
            <a:ext cx="11582400" cy="5638800"/>
          </a:xfrm>
        </p:spPr>
        <p:txBody>
          <a:bodyPr>
            <a:normAutofit lnSpcReduction="10000"/>
          </a:bodyPr>
          <a:lstStyle/>
          <a:p>
            <a:r>
              <a:rPr lang="en-US" sz="2800" dirty="0"/>
              <a:t>We learned about when mobility geologist want and the suits didn’t provide</a:t>
            </a:r>
          </a:p>
          <a:p>
            <a:r>
              <a:rPr lang="en-US" sz="2800" dirty="0"/>
              <a:t>We learned about what tools they use and how some of them needed to be modified (hand straps, carrying tools on a rover/robot)</a:t>
            </a:r>
          </a:p>
          <a:p>
            <a:r>
              <a:rPr lang="en-US" sz="2800" dirty="0"/>
              <a:t>We learned about how geologists take data and that we needed to develop new strategies.</a:t>
            </a:r>
          </a:p>
          <a:p>
            <a:r>
              <a:rPr lang="en-US" sz="2800" dirty="0"/>
              <a:t>We learned that robots need to move faster and listen better.</a:t>
            </a:r>
          </a:p>
          <a:p>
            <a:r>
              <a:rPr lang="en-US" sz="2800" dirty="0"/>
              <a:t>We learned that lights that illuminate where you are about to step are the most important when walking in the dark.</a:t>
            </a:r>
          </a:p>
          <a:p>
            <a:pPr marL="0" indent="0">
              <a:buNone/>
            </a:pPr>
            <a:r>
              <a:rPr lang="en-US" sz="2800" dirty="0"/>
              <a:t>					.</a:t>
            </a:r>
          </a:p>
          <a:p>
            <a:pPr marL="0" indent="0">
              <a:buNone/>
            </a:pPr>
            <a:r>
              <a:rPr lang="en-US" sz="2800" dirty="0"/>
              <a:t>					.</a:t>
            </a:r>
          </a:p>
          <a:p>
            <a:pPr marL="0" indent="0">
              <a:buNone/>
            </a:pPr>
            <a:r>
              <a:rPr lang="en-US" u="sng" dirty="0"/>
              <a:t>BOTTOM LINE</a:t>
            </a:r>
            <a:r>
              <a:rPr lang="en-US" dirty="0"/>
              <a:t>:  We now understood our goal and objectives as requirements MUCH better!</a:t>
            </a:r>
          </a:p>
        </p:txBody>
      </p:sp>
      <p:sp>
        <p:nvSpPr>
          <p:cNvPr id="4" name="Slide Number Placeholder 3">
            <a:extLst>
              <a:ext uri="{FF2B5EF4-FFF2-40B4-BE49-F238E27FC236}">
                <a16:creationId xmlns:a16="http://schemas.microsoft.com/office/drawing/2014/main" id="{FEA429F2-390C-4BB2-9904-73A754CDCB0D}"/>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15</a:t>
            </a:fld>
            <a:endParaRPr lang="en-US" dirty="0">
              <a:solidFill>
                <a:prstClr val="black">
                  <a:tint val="75000"/>
                </a:prstClr>
              </a:solidFill>
            </a:endParaRPr>
          </a:p>
        </p:txBody>
      </p:sp>
    </p:spTree>
    <p:extLst>
      <p:ext uri="{BB962C8B-B14F-4D97-AF65-F5344CB8AC3E}">
        <p14:creationId xmlns:p14="http://schemas.microsoft.com/office/powerpoint/2010/main" val="102469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D7B8-E4C9-464D-998C-07AE33E9475D}"/>
              </a:ext>
            </a:extLst>
          </p:cNvPr>
          <p:cNvSpPr>
            <a:spLocks noGrp="1"/>
          </p:cNvSpPr>
          <p:nvPr>
            <p:ph type="title"/>
          </p:nvPr>
        </p:nvSpPr>
        <p:spPr/>
        <p:txBody>
          <a:bodyPr/>
          <a:lstStyle/>
          <a:p>
            <a:r>
              <a:rPr lang="en-US" dirty="0"/>
              <a:t>Take </a:t>
            </a:r>
            <a:r>
              <a:rPr lang="en-US" dirty="0" err="1"/>
              <a:t>Aways</a:t>
            </a:r>
            <a:r>
              <a:rPr lang="en-US" dirty="0"/>
              <a:t> About Empathy</a:t>
            </a:r>
          </a:p>
        </p:txBody>
      </p:sp>
      <p:sp>
        <p:nvSpPr>
          <p:cNvPr id="3" name="Content Placeholder 2">
            <a:extLst>
              <a:ext uri="{FF2B5EF4-FFF2-40B4-BE49-F238E27FC236}">
                <a16:creationId xmlns:a16="http://schemas.microsoft.com/office/drawing/2014/main" id="{0C12CD34-E644-4E70-B4EE-B1D803DEC7E2}"/>
              </a:ext>
            </a:extLst>
          </p:cNvPr>
          <p:cNvSpPr>
            <a:spLocks noGrp="1"/>
          </p:cNvSpPr>
          <p:nvPr>
            <p:ph idx="1"/>
          </p:nvPr>
        </p:nvSpPr>
        <p:spPr>
          <a:xfrm>
            <a:off x="304800" y="1142999"/>
            <a:ext cx="11582400" cy="5825691"/>
          </a:xfrm>
        </p:spPr>
        <p:txBody>
          <a:bodyPr>
            <a:normAutofit fontScale="92500" lnSpcReduction="20000"/>
          </a:bodyPr>
          <a:lstStyle/>
          <a:p>
            <a:r>
              <a:rPr lang="en-US" dirty="0"/>
              <a:t>Be active and concrete about being empathetic</a:t>
            </a:r>
          </a:p>
          <a:p>
            <a:pPr lvl="1"/>
            <a:r>
              <a:rPr lang="en-US" dirty="0"/>
              <a:t>Sitting in a conference room and talking only gets you so far, which isn’t very far</a:t>
            </a:r>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a:p>
            <a:r>
              <a:rPr lang="en-US" dirty="0"/>
              <a:t>Bringing in others (e.g. your customer or people closer to their experience) can be beneficial</a:t>
            </a:r>
          </a:p>
          <a:p>
            <a:r>
              <a:rPr lang="en-US" dirty="0"/>
              <a:t>Empathy helps you understand what you are trying to really do</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FDA7443E-C64E-40A6-8F5A-826474BC456D}"/>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16</a:t>
            </a:fld>
            <a:endParaRPr lang="en-US" dirty="0">
              <a:solidFill>
                <a:prstClr val="black">
                  <a:tint val="75000"/>
                </a:prstClr>
              </a:solidFill>
            </a:endParaRPr>
          </a:p>
        </p:txBody>
      </p:sp>
      <p:pic>
        <p:nvPicPr>
          <p:cNvPr id="6" name="Graphic 5" descr="Meeting outline">
            <a:extLst>
              <a:ext uri="{FF2B5EF4-FFF2-40B4-BE49-F238E27FC236}">
                <a16:creationId xmlns:a16="http://schemas.microsoft.com/office/drawing/2014/main" id="{06CB20AD-2F19-4946-AE03-B1BE6986A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8802" y="2236270"/>
            <a:ext cx="2964581" cy="2964581"/>
          </a:xfrm>
          <a:prstGeom prst="rect">
            <a:avLst/>
          </a:prstGeom>
        </p:spPr>
      </p:pic>
      <p:sp>
        <p:nvSpPr>
          <p:cNvPr id="7" name="&quot;Not Allowed&quot; Symbol 6">
            <a:extLst>
              <a:ext uri="{FF2B5EF4-FFF2-40B4-BE49-F238E27FC236}">
                <a16:creationId xmlns:a16="http://schemas.microsoft.com/office/drawing/2014/main" id="{E9210E82-C16D-4CBF-B233-3DAF885209CF}"/>
              </a:ext>
            </a:extLst>
          </p:cNvPr>
          <p:cNvSpPr/>
          <p:nvPr/>
        </p:nvSpPr>
        <p:spPr>
          <a:xfrm>
            <a:off x="4138860" y="2387065"/>
            <a:ext cx="3224463" cy="2964581"/>
          </a:xfrm>
          <a:prstGeom prst="noSmoking">
            <a:avLst>
              <a:gd name="adj" fmla="val 8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6499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B02A-55CA-4311-918F-B3D371CA9011}"/>
              </a:ext>
            </a:extLst>
          </p:cNvPr>
          <p:cNvSpPr>
            <a:spLocks noGrp="1"/>
          </p:cNvSpPr>
          <p:nvPr>
            <p:ph type="title"/>
          </p:nvPr>
        </p:nvSpPr>
        <p:spPr/>
        <p:txBody>
          <a:bodyPr/>
          <a:lstStyle/>
          <a:p>
            <a:r>
              <a:rPr lang="en-US" dirty="0"/>
              <a:t>Define</a:t>
            </a:r>
          </a:p>
        </p:txBody>
      </p:sp>
      <p:sp>
        <p:nvSpPr>
          <p:cNvPr id="3" name="Content Placeholder 2">
            <a:extLst>
              <a:ext uri="{FF2B5EF4-FFF2-40B4-BE49-F238E27FC236}">
                <a16:creationId xmlns:a16="http://schemas.microsoft.com/office/drawing/2014/main" id="{E391B649-A61D-411C-ABD7-E584E87E021C}"/>
              </a:ext>
            </a:extLst>
          </p:cNvPr>
          <p:cNvSpPr>
            <a:spLocks noGrp="1"/>
          </p:cNvSpPr>
          <p:nvPr>
            <p:ph idx="1"/>
          </p:nvPr>
        </p:nvSpPr>
        <p:spPr/>
        <p:txBody>
          <a:bodyPr/>
          <a:lstStyle/>
          <a:p>
            <a:r>
              <a:rPr lang="en-US" dirty="0"/>
              <a:t>Let’s agree on what we are trying to accomplish</a:t>
            </a:r>
          </a:p>
        </p:txBody>
      </p:sp>
      <p:sp>
        <p:nvSpPr>
          <p:cNvPr id="4" name="Slide Number Placeholder 3">
            <a:extLst>
              <a:ext uri="{FF2B5EF4-FFF2-40B4-BE49-F238E27FC236}">
                <a16:creationId xmlns:a16="http://schemas.microsoft.com/office/drawing/2014/main" id="{3DEDF070-00E0-4FA2-951C-82EAAD54DFF9}"/>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17</a:t>
            </a:fld>
            <a:endParaRPr lang="en-US" dirty="0">
              <a:solidFill>
                <a:prstClr val="black">
                  <a:tint val="75000"/>
                </a:prstClr>
              </a:solidFill>
            </a:endParaRPr>
          </a:p>
        </p:txBody>
      </p:sp>
    </p:spTree>
    <p:extLst>
      <p:ext uri="{BB962C8B-B14F-4D97-AF65-F5344CB8AC3E}">
        <p14:creationId xmlns:p14="http://schemas.microsoft.com/office/powerpoint/2010/main" val="169747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F88F-59C5-46ED-B983-975937368CB8}"/>
              </a:ext>
            </a:extLst>
          </p:cNvPr>
          <p:cNvSpPr>
            <a:spLocks noGrp="1"/>
          </p:cNvSpPr>
          <p:nvPr>
            <p:ph type="title"/>
          </p:nvPr>
        </p:nvSpPr>
        <p:spPr/>
        <p:txBody>
          <a:bodyPr/>
          <a:lstStyle/>
          <a:p>
            <a:r>
              <a:rPr lang="en-US" dirty="0"/>
              <a:t>Personal Example of Define</a:t>
            </a:r>
          </a:p>
        </p:txBody>
      </p:sp>
      <p:sp>
        <p:nvSpPr>
          <p:cNvPr id="3" name="Content Placeholder 2">
            <a:extLst>
              <a:ext uri="{FF2B5EF4-FFF2-40B4-BE49-F238E27FC236}">
                <a16:creationId xmlns:a16="http://schemas.microsoft.com/office/drawing/2014/main" id="{F31EEF0B-3573-4F6B-99AE-8F52294CB1E3}"/>
              </a:ext>
            </a:extLst>
          </p:cNvPr>
          <p:cNvSpPr>
            <a:spLocks noGrp="1"/>
          </p:cNvSpPr>
          <p:nvPr>
            <p:ph idx="1"/>
          </p:nvPr>
        </p:nvSpPr>
        <p:spPr>
          <a:xfrm>
            <a:off x="304800" y="1143000"/>
            <a:ext cx="11582400" cy="5535592"/>
          </a:xfrm>
        </p:spPr>
        <p:txBody>
          <a:bodyPr>
            <a:normAutofit/>
          </a:bodyPr>
          <a:lstStyle/>
          <a:p>
            <a:r>
              <a:rPr lang="en-US" dirty="0"/>
              <a:t>3 friends and I agreed to go on ‘vacation’ together</a:t>
            </a:r>
          </a:p>
          <a:p>
            <a:r>
              <a:rPr lang="en-US" dirty="0"/>
              <a:t>The surprise came when we began planning our ‘vacation’</a:t>
            </a:r>
          </a:p>
          <a:p>
            <a:r>
              <a:rPr lang="en-US" dirty="0"/>
              <a:t>So what does ‘vacation’ mean to you?</a:t>
            </a:r>
          </a:p>
          <a:p>
            <a:pPr lvl="1"/>
            <a:r>
              <a:rPr lang="en-US" dirty="0"/>
              <a:t>Friend 1 – local and budget conscious</a:t>
            </a:r>
          </a:p>
          <a:p>
            <a:pPr lvl="1"/>
            <a:r>
              <a:rPr lang="en-US" dirty="0"/>
              <a:t>Friend 2 – luxury hotel/resort, room service</a:t>
            </a:r>
          </a:p>
          <a:p>
            <a:pPr lvl="1"/>
            <a:r>
              <a:rPr lang="en-US" dirty="0"/>
              <a:t>Friend 3 – road trip to see sights</a:t>
            </a:r>
          </a:p>
          <a:p>
            <a:pPr lvl="1"/>
            <a:r>
              <a:rPr lang="en-US" dirty="0"/>
              <a:t>Me 	  – DISNEY!</a:t>
            </a:r>
          </a:p>
          <a:p>
            <a:pPr lvl="1"/>
            <a:endParaRPr lang="en-US" dirty="0"/>
          </a:p>
          <a:p>
            <a:r>
              <a:rPr lang="en-US" dirty="0"/>
              <a:t>Documenting your requirements and getting stakeholder consensus, gets everyone on the same page</a:t>
            </a:r>
          </a:p>
          <a:p>
            <a:pPr marL="457200" lvl="1" indent="0">
              <a:buNone/>
            </a:pPr>
            <a:endParaRPr lang="en-US" dirty="0"/>
          </a:p>
        </p:txBody>
      </p:sp>
      <p:sp>
        <p:nvSpPr>
          <p:cNvPr id="4" name="Slide Number Placeholder 3">
            <a:extLst>
              <a:ext uri="{FF2B5EF4-FFF2-40B4-BE49-F238E27FC236}">
                <a16:creationId xmlns:a16="http://schemas.microsoft.com/office/drawing/2014/main" id="{D240DA87-9DA1-4B11-8F55-5D0624998F08}"/>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18</a:t>
            </a:fld>
            <a:endParaRPr lang="en-US" dirty="0">
              <a:solidFill>
                <a:prstClr val="black">
                  <a:tint val="75000"/>
                </a:prstClr>
              </a:solidFill>
            </a:endParaRPr>
          </a:p>
        </p:txBody>
      </p:sp>
      <p:pic>
        <p:nvPicPr>
          <p:cNvPr id="9" name="Graphic 8" descr="Slippery Road with solid fill">
            <a:extLst>
              <a:ext uri="{FF2B5EF4-FFF2-40B4-BE49-F238E27FC236}">
                <a16:creationId xmlns:a16="http://schemas.microsoft.com/office/drawing/2014/main" id="{6B868FE8-85AC-40A1-8371-17C0B15E4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302" y="2145889"/>
            <a:ext cx="2848897" cy="2848897"/>
          </a:xfrm>
          <a:prstGeom prst="rect">
            <a:avLst/>
          </a:prstGeom>
        </p:spPr>
      </p:pic>
    </p:spTree>
    <p:extLst>
      <p:ext uri="{BB962C8B-B14F-4D97-AF65-F5344CB8AC3E}">
        <p14:creationId xmlns:p14="http://schemas.microsoft.com/office/powerpoint/2010/main" val="411950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1716-554F-4918-B67B-4432DE6AF3CB}"/>
              </a:ext>
            </a:extLst>
          </p:cNvPr>
          <p:cNvSpPr>
            <a:spLocks noGrp="1"/>
          </p:cNvSpPr>
          <p:nvPr>
            <p:ph type="title"/>
          </p:nvPr>
        </p:nvSpPr>
        <p:spPr/>
        <p:txBody>
          <a:bodyPr/>
          <a:lstStyle/>
          <a:p>
            <a:r>
              <a:rPr lang="en-US" dirty="0"/>
              <a:t>Define</a:t>
            </a:r>
          </a:p>
        </p:txBody>
      </p:sp>
      <p:sp>
        <p:nvSpPr>
          <p:cNvPr id="3" name="Content Placeholder 2">
            <a:extLst>
              <a:ext uri="{FF2B5EF4-FFF2-40B4-BE49-F238E27FC236}">
                <a16:creationId xmlns:a16="http://schemas.microsoft.com/office/drawing/2014/main" id="{7AD2B769-DBB6-4D66-9BE3-270CB5113938}"/>
              </a:ext>
            </a:extLst>
          </p:cNvPr>
          <p:cNvSpPr>
            <a:spLocks noGrp="1"/>
          </p:cNvSpPr>
          <p:nvPr>
            <p:ph idx="1"/>
          </p:nvPr>
        </p:nvSpPr>
        <p:spPr>
          <a:xfrm>
            <a:off x="304800" y="1036639"/>
            <a:ext cx="11582400" cy="5257800"/>
          </a:xfrm>
        </p:spPr>
        <p:txBody>
          <a:bodyPr/>
          <a:lstStyle/>
          <a:p>
            <a:r>
              <a:rPr lang="en-US" dirty="0"/>
              <a:t>NASA manages the requirements</a:t>
            </a:r>
          </a:p>
          <a:p>
            <a:pPr lvl="1"/>
            <a:r>
              <a:rPr lang="en-US" dirty="0"/>
              <a:t>Changes from the baseline are agreed to by the group managed so there is 1 version everyone uses.</a:t>
            </a:r>
          </a:p>
          <a:p>
            <a:pPr algn="ctr"/>
            <a:r>
              <a:rPr lang="en-US" dirty="0"/>
              <a:t>Industry may have different strategies, but the goal is the same</a:t>
            </a:r>
            <a:r>
              <a:rPr lang="en-US" dirty="0">
                <a:sym typeface="Wingdings" panose="05000000000000000000" pitchFamily="2" charset="2"/>
              </a:rPr>
              <a:t></a:t>
            </a:r>
            <a:r>
              <a:rPr lang="en-US" dirty="0"/>
              <a:t>  Everyone needs to be working to the same vision</a:t>
            </a:r>
          </a:p>
          <a:p>
            <a:endParaRPr lang="en-US" dirty="0"/>
          </a:p>
          <a:p>
            <a:endParaRPr lang="en-US" dirty="0"/>
          </a:p>
        </p:txBody>
      </p:sp>
      <p:sp>
        <p:nvSpPr>
          <p:cNvPr id="4" name="Slide Number Placeholder 3">
            <a:extLst>
              <a:ext uri="{FF2B5EF4-FFF2-40B4-BE49-F238E27FC236}">
                <a16:creationId xmlns:a16="http://schemas.microsoft.com/office/drawing/2014/main" id="{E3B74251-6EB5-4F57-9692-26544B73FE14}"/>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19</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0867FEB1-85B8-43FA-9DB0-966F25FA8E2C}"/>
              </a:ext>
            </a:extLst>
          </p:cNvPr>
          <p:cNvPicPr>
            <a:picLocks noChangeAspect="1"/>
          </p:cNvPicPr>
          <p:nvPr/>
        </p:nvPicPr>
        <p:blipFill>
          <a:blip r:embed="rId3"/>
          <a:stretch>
            <a:fillRect/>
          </a:stretch>
        </p:blipFill>
        <p:spPr>
          <a:xfrm>
            <a:off x="934576" y="3764974"/>
            <a:ext cx="4022435" cy="3016826"/>
          </a:xfrm>
          <a:prstGeom prst="rect">
            <a:avLst/>
          </a:prstGeom>
        </p:spPr>
      </p:pic>
      <p:pic>
        <p:nvPicPr>
          <p:cNvPr id="8" name="Picture 7">
            <a:extLst>
              <a:ext uri="{FF2B5EF4-FFF2-40B4-BE49-F238E27FC236}">
                <a16:creationId xmlns:a16="http://schemas.microsoft.com/office/drawing/2014/main" id="{BDA15CF3-34C3-43F7-8E99-D3C3402A254F}"/>
              </a:ext>
            </a:extLst>
          </p:cNvPr>
          <p:cNvPicPr>
            <a:picLocks noChangeAspect="1"/>
          </p:cNvPicPr>
          <p:nvPr/>
        </p:nvPicPr>
        <p:blipFill>
          <a:blip r:embed="rId4"/>
          <a:stretch>
            <a:fillRect/>
          </a:stretch>
        </p:blipFill>
        <p:spPr>
          <a:xfrm>
            <a:off x="5824889" y="3762375"/>
            <a:ext cx="4537387" cy="3019425"/>
          </a:xfrm>
          <a:prstGeom prst="rect">
            <a:avLst/>
          </a:prstGeom>
        </p:spPr>
      </p:pic>
    </p:spTree>
    <p:extLst>
      <p:ext uri="{BB962C8B-B14F-4D97-AF65-F5344CB8AC3E}">
        <p14:creationId xmlns:p14="http://schemas.microsoft.com/office/powerpoint/2010/main" val="42933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DA66-7E86-4490-9DF4-E0DD2E05B014}"/>
              </a:ext>
            </a:extLst>
          </p:cNvPr>
          <p:cNvSpPr>
            <a:spLocks noGrp="1"/>
          </p:cNvSpPr>
          <p:nvPr>
            <p:ph type="title"/>
          </p:nvPr>
        </p:nvSpPr>
        <p:spPr/>
        <p:txBody>
          <a:bodyPr/>
          <a:lstStyle/>
          <a:p>
            <a:r>
              <a:rPr lang="en-US" dirty="0"/>
              <a:t>Context</a:t>
            </a:r>
          </a:p>
        </p:txBody>
      </p:sp>
      <p:sp>
        <p:nvSpPr>
          <p:cNvPr id="4" name="Slide Number Placeholder 3">
            <a:extLst>
              <a:ext uri="{FF2B5EF4-FFF2-40B4-BE49-F238E27FC236}">
                <a16:creationId xmlns:a16="http://schemas.microsoft.com/office/drawing/2014/main" id="{CB5B3DD3-C2F1-4793-A24B-05A174F1E259}"/>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a:t>
            </a:fld>
            <a:endParaRPr lang="en-US" dirty="0">
              <a:solidFill>
                <a:prstClr val="black">
                  <a:tint val="75000"/>
                </a:prstClr>
              </a:solidFill>
            </a:endParaRPr>
          </a:p>
        </p:txBody>
      </p:sp>
      <p:pic>
        <p:nvPicPr>
          <p:cNvPr id="5" name="Picture 2">
            <a:extLst>
              <a:ext uri="{FF2B5EF4-FFF2-40B4-BE49-F238E27FC236}">
                <a16:creationId xmlns:a16="http://schemas.microsoft.com/office/drawing/2014/main" id="{E8B0036C-BBCD-4AE6-874B-60980391AC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1220" y="1704474"/>
            <a:ext cx="5630780" cy="373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06F21A6-618F-4C3A-9EFA-443E05875E2E}"/>
              </a:ext>
            </a:extLst>
          </p:cNvPr>
          <p:cNvSpPr>
            <a:spLocks noGrp="1"/>
          </p:cNvSpPr>
          <p:nvPr>
            <p:ph idx="1"/>
          </p:nvPr>
        </p:nvSpPr>
        <p:spPr>
          <a:xfrm>
            <a:off x="-67377" y="1011455"/>
            <a:ext cx="6766560" cy="6019800"/>
          </a:xfrm>
        </p:spPr>
        <p:txBody>
          <a:bodyPr>
            <a:normAutofit fontScale="92500" lnSpcReduction="20000"/>
          </a:bodyPr>
          <a:lstStyle/>
          <a:p>
            <a:r>
              <a:rPr lang="en-US" dirty="0"/>
              <a:t>Design Thinking from inside space suits:</a:t>
            </a:r>
          </a:p>
          <a:p>
            <a:pPr lvl="1"/>
            <a:r>
              <a:rPr lang="en-US" dirty="0"/>
              <a:t>31 years at NASA Johnson Space Center</a:t>
            </a:r>
          </a:p>
          <a:p>
            <a:pPr lvl="2"/>
            <a:r>
              <a:rPr lang="en-US" dirty="0"/>
              <a:t>Most of that on the Advanced Space Suit Development team</a:t>
            </a:r>
          </a:p>
          <a:p>
            <a:pPr lvl="3"/>
            <a:r>
              <a:rPr lang="en-US" dirty="0"/>
              <a:t>Led the team for 16 years</a:t>
            </a:r>
          </a:p>
          <a:p>
            <a:pPr lvl="1"/>
            <a:r>
              <a:rPr lang="en-US" dirty="0"/>
              <a:t>Certified the current series of gloves (Phase VI) being used for Extra-Vehicular Activity (EVA)</a:t>
            </a:r>
          </a:p>
          <a:p>
            <a:pPr lvl="1"/>
            <a:r>
              <a:rPr lang="en-US" dirty="0"/>
              <a:t>Have been in 12+ different suits</a:t>
            </a:r>
          </a:p>
          <a:p>
            <a:pPr lvl="2"/>
            <a:r>
              <a:rPr lang="en-US" dirty="0"/>
              <a:t>1-g, 1/6th-g, 1/3</a:t>
            </a:r>
            <a:r>
              <a:rPr lang="en-US" baseline="30000" dirty="0"/>
              <a:t>rd</a:t>
            </a:r>
            <a:r>
              <a:rPr lang="en-US" dirty="0"/>
              <a:t>-g</a:t>
            </a:r>
          </a:p>
          <a:p>
            <a:pPr lvl="2"/>
            <a:r>
              <a:rPr lang="en-US" dirty="0"/>
              <a:t>Neutral Buoyancy Laboratory (NBL), Reduced Gravity Aircraft</a:t>
            </a:r>
          </a:p>
          <a:p>
            <a:pPr lvl="1"/>
            <a:r>
              <a:rPr lang="en-US" dirty="0"/>
              <a:t>Lead suit engineer for a decade of desert analog suit test</a:t>
            </a:r>
          </a:p>
          <a:p>
            <a:pPr lvl="1"/>
            <a:r>
              <a:rPr lang="en-US" dirty="0"/>
              <a:t>First person to do a lunar gravity suit run in the NBL</a:t>
            </a:r>
          </a:p>
          <a:p>
            <a:pPr marL="457200" lvl="1" indent="0">
              <a:buNone/>
            </a:pPr>
            <a:endParaRPr lang="en-US" dirty="0"/>
          </a:p>
        </p:txBody>
      </p:sp>
    </p:spTree>
    <p:extLst>
      <p:ext uri="{BB962C8B-B14F-4D97-AF65-F5344CB8AC3E}">
        <p14:creationId xmlns:p14="http://schemas.microsoft.com/office/powerpoint/2010/main" val="172645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There are different Space Suits for a Reason</a:t>
            </a:r>
          </a:p>
        </p:txBody>
      </p:sp>
      <p:pic>
        <p:nvPicPr>
          <p:cNvPr id="5" name="Picture 2" descr="out_CEV 6 sui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6429" y="861770"/>
            <a:ext cx="9036772" cy="599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363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9A84-B8B0-4206-9272-32B5E2A2EAA3}"/>
              </a:ext>
            </a:extLst>
          </p:cNvPr>
          <p:cNvSpPr>
            <a:spLocks noGrp="1"/>
          </p:cNvSpPr>
          <p:nvPr>
            <p:ph type="title"/>
          </p:nvPr>
        </p:nvSpPr>
        <p:spPr/>
        <p:txBody>
          <a:bodyPr/>
          <a:lstStyle/>
          <a:p>
            <a:r>
              <a:rPr lang="en-US" dirty="0"/>
              <a:t>Ideate</a:t>
            </a:r>
          </a:p>
        </p:txBody>
      </p:sp>
      <p:sp>
        <p:nvSpPr>
          <p:cNvPr id="3" name="Content Placeholder 2">
            <a:extLst>
              <a:ext uri="{FF2B5EF4-FFF2-40B4-BE49-F238E27FC236}">
                <a16:creationId xmlns:a16="http://schemas.microsoft.com/office/drawing/2014/main" id="{5A666B1E-003F-420F-973C-359B6F8CBEF4}"/>
              </a:ext>
            </a:extLst>
          </p:cNvPr>
          <p:cNvSpPr>
            <a:spLocks noGrp="1"/>
          </p:cNvSpPr>
          <p:nvPr>
            <p:ph idx="1"/>
          </p:nvPr>
        </p:nvSpPr>
        <p:spPr/>
        <p:txBody>
          <a:bodyPr/>
          <a:lstStyle/>
          <a:p>
            <a:r>
              <a:rPr lang="en-US" dirty="0"/>
              <a:t>What are we going to create?</a:t>
            </a:r>
          </a:p>
        </p:txBody>
      </p:sp>
      <p:sp>
        <p:nvSpPr>
          <p:cNvPr id="4" name="Slide Number Placeholder 3">
            <a:extLst>
              <a:ext uri="{FF2B5EF4-FFF2-40B4-BE49-F238E27FC236}">
                <a16:creationId xmlns:a16="http://schemas.microsoft.com/office/drawing/2014/main" id="{8B37C832-C795-4537-9880-250854DA2977}"/>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21</a:t>
            </a:fld>
            <a:endParaRPr lang="en-US" dirty="0">
              <a:solidFill>
                <a:prstClr val="black">
                  <a:tint val="75000"/>
                </a:prstClr>
              </a:solidFill>
            </a:endParaRPr>
          </a:p>
        </p:txBody>
      </p:sp>
    </p:spTree>
    <p:extLst>
      <p:ext uri="{BB962C8B-B14F-4D97-AF65-F5344CB8AC3E}">
        <p14:creationId xmlns:p14="http://schemas.microsoft.com/office/powerpoint/2010/main" val="292997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1F18-E258-41FC-93BE-0CD3B88BF7BC}"/>
              </a:ext>
            </a:extLst>
          </p:cNvPr>
          <p:cNvSpPr>
            <a:spLocks noGrp="1"/>
          </p:cNvSpPr>
          <p:nvPr>
            <p:ph type="title"/>
          </p:nvPr>
        </p:nvSpPr>
        <p:spPr/>
        <p:txBody>
          <a:bodyPr/>
          <a:lstStyle/>
          <a:p>
            <a:r>
              <a:rPr lang="en-US" dirty="0"/>
              <a:t>Ideate</a:t>
            </a:r>
          </a:p>
        </p:txBody>
      </p:sp>
      <p:sp>
        <p:nvSpPr>
          <p:cNvPr id="4" name="Slide Number Placeholder 3">
            <a:extLst>
              <a:ext uri="{FF2B5EF4-FFF2-40B4-BE49-F238E27FC236}">
                <a16:creationId xmlns:a16="http://schemas.microsoft.com/office/drawing/2014/main" id="{D79687B8-717C-43E6-A034-8EBDD55C32F9}"/>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22</a:t>
            </a:fld>
            <a:endParaRPr lang="en-US" dirty="0">
              <a:solidFill>
                <a:prstClr val="black">
                  <a:tint val="75000"/>
                </a:prstClr>
              </a:solidFill>
            </a:endParaRPr>
          </a:p>
        </p:txBody>
      </p:sp>
      <p:pic>
        <p:nvPicPr>
          <p:cNvPr id="2052" name="Picture 4" descr="See the source image">
            <a:extLst>
              <a:ext uri="{FF2B5EF4-FFF2-40B4-BE49-F238E27FC236}">
                <a16:creationId xmlns:a16="http://schemas.microsoft.com/office/drawing/2014/main" id="{7E901B38-0CD1-4C6C-9690-FD71C6EA5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34" y="3626110"/>
            <a:ext cx="5750694" cy="32318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C1AF06C-5AEC-44C3-90AB-7153DFA63612}"/>
              </a:ext>
            </a:extLst>
          </p:cNvPr>
          <p:cNvSpPr>
            <a:spLocks noGrp="1"/>
          </p:cNvSpPr>
          <p:nvPr>
            <p:ph idx="1"/>
          </p:nvPr>
        </p:nvSpPr>
        <p:spPr>
          <a:xfrm>
            <a:off x="240632" y="1010653"/>
            <a:ext cx="7392201" cy="5847347"/>
          </a:xfrm>
        </p:spPr>
        <p:txBody>
          <a:bodyPr>
            <a:normAutofit fontScale="85000" lnSpcReduction="20000"/>
          </a:bodyPr>
          <a:lstStyle/>
          <a:p>
            <a:r>
              <a:rPr lang="en-US" dirty="0"/>
              <a:t>This can come in a lot of forms, such as:</a:t>
            </a:r>
          </a:p>
          <a:p>
            <a:pPr lvl="1"/>
            <a:r>
              <a:rPr lang="en-US" dirty="0"/>
              <a:t>Brainstorming</a:t>
            </a:r>
          </a:p>
          <a:p>
            <a:pPr lvl="1"/>
            <a:r>
              <a:rPr lang="en-US" dirty="0"/>
              <a:t>Trade Studies</a:t>
            </a:r>
          </a:p>
          <a:p>
            <a:pPr lvl="1"/>
            <a:r>
              <a:rPr lang="en-US" dirty="0"/>
              <a:t>Market surveys </a:t>
            </a:r>
          </a:p>
          <a:p>
            <a:pPr lvl="1"/>
            <a:r>
              <a:rPr lang="en-US" dirty="0"/>
              <a:t>Observation of nature and other fields</a:t>
            </a:r>
          </a:p>
          <a:p>
            <a:pPr lvl="1"/>
            <a:endParaRPr lang="en-US" dirty="0"/>
          </a:p>
          <a:p>
            <a:r>
              <a:rPr lang="en-US" dirty="0"/>
              <a:t>Utilize your diversity  </a:t>
            </a:r>
          </a:p>
          <a:p>
            <a:pPr lvl="1"/>
            <a:r>
              <a:rPr lang="en-US" dirty="0"/>
              <a:t>A variety of backgrounds and experiences helps  </a:t>
            </a:r>
          </a:p>
          <a:p>
            <a:r>
              <a:rPr lang="en-US" dirty="0"/>
              <a:t>The ‘idea’ people in your company </a:t>
            </a:r>
          </a:p>
          <a:p>
            <a:pPr marL="0" indent="0">
              <a:buNone/>
            </a:pPr>
            <a:r>
              <a:rPr lang="en-US" dirty="0"/>
              <a:t>   can excel here</a:t>
            </a:r>
          </a:p>
          <a:p>
            <a:r>
              <a:rPr lang="en-US" dirty="0"/>
              <a:t>Listen to your introverts</a:t>
            </a:r>
          </a:p>
          <a:p>
            <a:r>
              <a:rPr lang="en-US" dirty="0"/>
              <a:t>An open mind is required  </a:t>
            </a:r>
          </a:p>
          <a:p>
            <a:endParaRPr lang="en-US" dirty="0"/>
          </a:p>
          <a:p>
            <a:r>
              <a:rPr lang="en-US" dirty="0"/>
              <a:t>This is iterative with Prototyping</a:t>
            </a:r>
          </a:p>
        </p:txBody>
      </p:sp>
      <p:pic>
        <p:nvPicPr>
          <p:cNvPr id="6" name="Graphic 5" descr="Brainstorm with solid fill">
            <a:extLst>
              <a:ext uri="{FF2B5EF4-FFF2-40B4-BE49-F238E27FC236}">
                <a16:creationId xmlns:a16="http://schemas.microsoft.com/office/drawing/2014/main" id="{35A6F65C-10F7-4E90-A499-F1EABF57EA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0207" y="934453"/>
            <a:ext cx="2494547" cy="2494547"/>
          </a:xfrm>
          <a:prstGeom prst="rect">
            <a:avLst/>
          </a:prstGeom>
        </p:spPr>
      </p:pic>
    </p:spTree>
    <p:extLst>
      <p:ext uri="{BB962C8B-B14F-4D97-AF65-F5344CB8AC3E}">
        <p14:creationId xmlns:p14="http://schemas.microsoft.com/office/powerpoint/2010/main" val="421325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6D18-AC15-4A8C-A9E9-E67EC22558FD}"/>
              </a:ext>
            </a:extLst>
          </p:cNvPr>
          <p:cNvSpPr>
            <a:spLocks noGrp="1"/>
          </p:cNvSpPr>
          <p:nvPr>
            <p:ph type="title"/>
          </p:nvPr>
        </p:nvSpPr>
        <p:spPr/>
        <p:txBody>
          <a:bodyPr/>
          <a:lstStyle/>
          <a:p>
            <a:r>
              <a:rPr lang="en-US" dirty="0"/>
              <a:t>Ideate as Brainstorming</a:t>
            </a:r>
          </a:p>
        </p:txBody>
      </p:sp>
      <p:sp>
        <p:nvSpPr>
          <p:cNvPr id="3" name="Content Placeholder 2">
            <a:extLst>
              <a:ext uri="{FF2B5EF4-FFF2-40B4-BE49-F238E27FC236}">
                <a16:creationId xmlns:a16="http://schemas.microsoft.com/office/drawing/2014/main" id="{A834F7AA-2297-4FA1-A8EE-5458DE464602}"/>
              </a:ext>
            </a:extLst>
          </p:cNvPr>
          <p:cNvSpPr>
            <a:spLocks noGrp="1"/>
          </p:cNvSpPr>
          <p:nvPr>
            <p:ph idx="1"/>
          </p:nvPr>
        </p:nvSpPr>
        <p:spPr/>
        <p:txBody>
          <a:bodyPr/>
          <a:lstStyle/>
          <a:p>
            <a:r>
              <a:rPr lang="en-US" dirty="0"/>
              <a:t>What does ‘Brainstorming’ mean to you?</a:t>
            </a:r>
          </a:p>
        </p:txBody>
      </p:sp>
      <p:sp>
        <p:nvSpPr>
          <p:cNvPr id="4" name="Slide Number Placeholder 3">
            <a:extLst>
              <a:ext uri="{FF2B5EF4-FFF2-40B4-BE49-F238E27FC236}">
                <a16:creationId xmlns:a16="http://schemas.microsoft.com/office/drawing/2014/main" id="{4B3CCDBA-6C96-40E1-A884-591B59258C17}"/>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23</a:t>
            </a:fld>
            <a:endParaRPr lang="en-US" dirty="0">
              <a:solidFill>
                <a:prstClr val="black">
                  <a:tint val="75000"/>
                </a:prstClr>
              </a:solidFill>
            </a:endParaRPr>
          </a:p>
        </p:txBody>
      </p:sp>
    </p:spTree>
    <p:extLst>
      <p:ext uri="{BB962C8B-B14F-4D97-AF65-F5344CB8AC3E}">
        <p14:creationId xmlns:p14="http://schemas.microsoft.com/office/powerpoint/2010/main" val="3205376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8B95-6FD4-4CCF-8746-6137DF0755CD}"/>
              </a:ext>
            </a:extLst>
          </p:cNvPr>
          <p:cNvSpPr>
            <a:spLocks noGrp="1"/>
          </p:cNvSpPr>
          <p:nvPr>
            <p:ph type="title"/>
          </p:nvPr>
        </p:nvSpPr>
        <p:spPr/>
        <p:txBody>
          <a:bodyPr/>
          <a:lstStyle/>
          <a:p>
            <a:r>
              <a:rPr lang="en-US" dirty="0"/>
              <a:t>My Brainstorming Lessons Learned</a:t>
            </a:r>
          </a:p>
        </p:txBody>
      </p:sp>
      <p:sp>
        <p:nvSpPr>
          <p:cNvPr id="3" name="Content Placeholder 2">
            <a:extLst>
              <a:ext uri="{FF2B5EF4-FFF2-40B4-BE49-F238E27FC236}">
                <a16:creationId xmlns:a16="http://schemas.microsoft.com/office/drawing/2014/main" id="{5A29B32D-ABF9-4366-8079-9411377CAC9D}"/>
              </a:ext>
            </a:extLst>
          </p:cNvPr>
          <p:cNvSpPr>
            <a:spLocks noGrp="1"/>
          </p:cNvSpPr>
          <p:nvPr>
            <p:ph idx="1"/>
          </p:nvPr>
        </p:nvSpPr>
        <p:spPr>
          <a:xfrm>
            <a:off x="304801" y="1143000"/>
            <a:ext cx="7039276" cy="5638800"/>
          </a:xfrm>
        </p:spPr>
        <p:txBody>
          <a:bodyPr>
            <a:normAutofit/>
          </a:bodyPr>
          <a:lstStyle/>
          <a:p>
            <a:r>
              <a:rPr lang="en-US" dirty="0"/>
              <a:t>When I think of brainstorming:</a:t>
            </a:r>
          </a:p>
          <a:p>
            <a:pPr lvl="1"/>
            <a:r>
              <a:rPr lang="en-US" dirty="0"/>
              <a:t>You want to first diverge  </a:t>
            </a:r>
          </a:p>
          <a:p>
            <a:pPr lvl="2"/>
            <a:r>
              <a:rPr lang="en-US" dirty="0"/>
              <a:t>You put off converging to later</a:t>
            </a:r>
          </a:p>
          <a:p>
            <a:pPr lvl="1"/>
            <a:r>
              <a:rPr lang="en-US" dirty="0"/>
              <a:t>There is a place for identifying the negatives, but it isn’t the first step in evaluating concepts</a:t>
            </a:r>
          </a:p>
          <a:p>
            <a:pPr marL="457200" lvl="1" indent="0">
              <a:buNone/>
            </a:pPr>
            <a:endParaRPr lang="en-US" dirty="0"/>
          </a:p>
          <a:p>
            <a:r>
              <a:rPr lang="en-US" dirty="0"/>
              <a:t>Brainstorming requires a respectful and open environment best done with a skilled facilitator</a:t>
            </a:r>
          </a:p>
          <a:p>
            <a:r>
              <a:rPr lang="en-US" dirty="0"/>
              <a:t>The goal is to get thoughts on the table.</a:t>
            </a:r>
          </a:p>
        </p:txBody>
      </p:sp>
      <p:sp>
        <p:nvSpPr>
          <p:cNvPr id="4" name="Slide Number Placeholder 3">
            <a:extLst>
              <a:ext uri="{FF2B5EF4-FFF2-40B4-BE49-F238E27FC236}">
                <a16:creationId xmlns:a16="http://schemas.microsoft.com/office/drawing/2014/main" id="{5D920A89-77D2-41CE-8523-05EF6A0FE700}"/>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24</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55D23E64-89F3-4255-BF28-CF8AF8353224}"/>
              </a:ext>
            </a:extLst>
          </p:cNvPr>
          <p:cNvSpPr txBox="1"/>
          <p:nvPr/>
        </p:nvSpPr>
        <p:spPr>
          <a:xfrm>
            <a:off x="8952972" y="5874285"/>
            <a:ext cx="3239028" cy="923330"/>
          </a:xfrm>
          <a:prstGeom prst="rect">
            <a:avLst/>
          </a:prstGeom>
          <a:noFill/>
        </p:spPr>
        <p:txBody>
          <a:bodyPr wrap="none" rtlCol="0">
            <a:spAutoFit/>
          </a:bodyPr>
          <a:lstStyle/>
          <a:p>
            <a:r>
              <a:rPr lang="en-US" dirty="0"/>
              <a:t>Note: NASA does not endorse</a:t>
            </a:r>
          </a:p>
          <a:p>
            <a:r>
              <a:rPr lang="en-US" dirty="0"/>
              <a:t>this book or method.  I’m stating</a:t>
            </a:r>
          </a:p>
          <a:p>
            <a:r>
              <a:rPr lang="en-US" dirty="0"/>
              <a:t>that I have used it.</a:t>
            </a:r>
          </a:p>
        </p:txBody>
      </p:sp>
      <p:pic>
        <p:nvPicPr>
          <p:cNvPr id="1026" name="Picture 2" descr="See the source image">
            <a:extLst>
              <a:ext uri="{FF2B5EF4-FFF2-40B4-BE49-F238E27FC236}">
                <a16:creationId xmlns:a16="http://schemas.microsoft.com/office/drawing/2014/main" id="{993828F2-D702-404B-B232-0DF77DFECF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8904" y="1010184"/>
            <a:ext cx="3388320" cy="26157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233121-8D97-44EA-A925-A805958E20FA}"/>
              </a:ext>
            </a:extLst>
          </p:cNvPr>
          <p:cNvPicPr>
            <a:picLocks noChangeAspect="1"/>
          </p:cNvPicPr>
          <p:nvPr/>
        </p:nvPicPr>
        <p:blipFill>
          <a:blip r:embed="rId4"/>
          <a:stretch>
            <a:fillRect/>
          </a:stretch>
        </p:blipFill>
        <p:spPr>
          <a:xfrm>
            <a:off x="10257493" y="2927301"/>
            <a:ext cx="1837013" cy="2819305"/>
          </a:xfrm>
          <a:prstGeom prst="rect">
            <a:avLst/>
          </a:prstGeom>
        </p:spPr>
      </p:pic>
    </p:spTree>
    <p:extLst>
      <p:ext uri="{BB962C8B-B14F-4D97-AF65-F5344CB8AC3E}">
        <p14:creationId xmlns:p14="http://schemas.microsoft.com/office/powerpoint/2010/main" val="1641266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CC06-9A22-40AC-AFEC-ED8D9167E679}"/>
              </a:ext>
            </a:extLst>
          </p:cNvPr>
          <p:cNvSpPr>
            <a:spLocks noGrp="1"/>
          </p:cNvSpPr>
          <p:nvPr>
            <p:ph type="title"/>
          </p:nvPr>
        </p:nvSpPr>
        <p:spPr/>
        <p:txBody>
          <a:bodyPr/>
          <a:lstStyle/>
          <a:p>
            <a:r>
              <a:rPr lang="en-US" dirty="0"/>
              <a:t>Prototyping</a:t>
            </a:r>
          </a:p>
        </p:txBody>
      </p:sp>
      <p:sp>
        <p:nvSpPr>
          <p:cNvPr id="3" name="Content Placeholder 2">
            <a:extLst>
              <a:ext uri="{FF2B5EF4-FFF2-40B4-BE49-F238E27FC236}">
                <a16:creationId xmlns:a16="http://schemas.microsoft.com/office/drawing/2014/main" id="{0B84D6FB-1B30-4F74-BDC7-274601D5F80E}"/>
              </a:ext>
            </a:extLst>
          </p:cNvPr>
          <p:cNvSpPr>
            <a:spLocks noGrp="1"/>
          </p:cNvSpPr>
          <p:nvPr>
            <p:ph idx="1"/>
          </p:nvPr>
        </p:nvSpPr>
        <p:spPr/>
        <p:txBody>
          <a:bodyPr/>
          <a:lstStyle/>
          <a:p>
            <a:r>
              <a:rPr lang="en-US" dirty="0"/>
              <a:t>What does our idea look like when we make it?</a:t>
            </a:r>
          </a:p>
        </p:txBody>
      </p:sp>
      <p:sp>
        <p:nvSpPr>
          <p:cNvPr id="4" name="Slide Number Placeholder 3">
            <a:extLst>
              <a:ext uri="{FF2B5EF4-FFF2-40B4-BE49-F238E27FC236}">
                <a16:creationId xmlns:a16="http://schemas.microsoft.com/office/drawing/2014/main" id="{8CF3E17F-ED9B-44D3-AEBF-A09A03922F52}"/>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25</a:t>
            </a:fld>
            <a:endParaRPr lang="en-US" dirty="0">
              <a:solidFill>
                <a:prstClr val="black">
                  <a:tint val="75000"/>
                </a:prstClr>
              </a:solidFill>
            </a:endParaRPr>
          </a:p>
        </p:txBody>
      </p:sp>
    </p:spTree>
    <p:extLst>
      <p:ext uri="{BB962C8B-B14F-4D97-AF65-F5344CB8AC3E}">
        <p14:creationId xmlns:p14="http://schemas.microsoft.com/office/powerpoint/2010/main" val="926590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E030-8CF3-430F-B055-2B47F839D7E9}"/>
              </a:ext>
            </a:extLst>
          </p:cNvPr>
          <p:cNvSpPr>
            <a:spLocks noGrp="1"/>
          </p:cNvSpPr>
          <p:nvPr>
            <p:ph type="title"/>
          </p:nvPr>
        </p:nvSpPr>
        <p:spPr/>
        <p:txBody>
          <a:bodyPr/>
          <a:lstStyle/>
          <a:p>
            <a:r>
              <a:rPr lang="en-US" dirty="0"/>
              <a:t>Prototyping</a:t>
            </a:r>
          </a:p>
        </p:txBody>
      </p:sp>
      <p:sp>
        <p:nvSpPr>
          <p:cNvPr id="3" name="Content Placeholder 2">
            <a:extLst>
              <a:ext uri="{FF2B5EF4-FFF2-40B4-BE49-F238E27FC236}">
                <a16:creationId xmlns:a16="http://schemas.microsoft.com/office/drawing/2014/main" id="{2408C0BF-5018-4426-B2D0-2AE9AC6BC2DA}"/>
              </a:ext>
            </a:extLst>
          </p:cNvPr>
          <p:cNvSpPr>
            <a:spLocks noGrp="1"/>
          </p:cNvSpPr>
          <p:nvPr>
            <p:ph idx="1"/>
          </p:nvPr>
        </p:nvSpPr>
        <p:spPr>
          <a:xfrm>
            <a:off x="304800" y="1142999"/>
            <a:ext cx="5152724" cy="5527307"/>
          </a:xfrm>
        </p:spPr>
        <p:txBody>
          <a:bodyPr/>
          <a:lstStyle/>
          <a:p>
            <a:r>
              <a:rPr lang="en-US" dirty="0"/>
              <a:t>This is iterative with Ideate</a:t>
            </a:r>
          </a:p>
          <a:p>
            <a:endParaRPr lang="en-US" dirty="0"/>
          </a:p>
          <a:p>
            <a:pPr marL="0" indent="0">
              <a:buNone/>
            </a:pPr>
            <a:endParaRPr lang="en-US" dirty="0"/>
          </a:p>
          <a:p>
            <a:endParaRPr lang="en-US" dirty="0"/>
          </a:p>
          <a:p>
            <a:r>
              <a:rPr lang="en-US" dirty="0"/>
              <a:t>At NASA this leads to the preliminary and final design phases</a:t>
            </a:r>
          </a:p>
        </p:txBody>
      </p:sp>
      <p:sp>
        <p:nvSpPr>
          <p:cNvPr id="4" name="Slide Number Placeholder 3">
            <a:extLst>
              <a:ext uri="{FF2B5EF4-FFF2-40B4-BE49-F238E27FC236}">
                <a16:creationId xmlns:a16="http://schemas.microsoft.com/office/drawing/2014/main" id="{C8DFBCCB-CAD7-4E3B-B45B-CC8071A8E094}"/>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26</a:t>
            </a:fld>
            <a:endParaRPr lang="en-US" dirty="0">
              <a:solidFill>
                <a:prstClr val="black">
                  <a:tint val="75000"/>
                </a:prstClr>
              </a:solidFill>
            </a:endParaRPr>
          </a:p>
        </p:txBody>
      </p:sp>
      <p:pic>
        <p:nvPicPr>
          <p:cNvPr id="6" name="Picture 2" descr="https://io.jsc.nasa.gov/photos/10172/hires/jsc2007e07778.jpg">
            <a:extLst>
              <a:ext uri="{FF2B5EF4-FFF2-40B4-BE49-F238E27FC236}">
                <a16:creationId xmlns:a16="http://schemas.microsoft.com/office/drawing/2014/main" id="{298C8FDD-7445-430C-819A-90D639AD6E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6990" y="896155"/>
            <a:ext cx="3834396" cy="577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03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6BEA-7810-4E15-9F2C-47A7DD9BEA26}"/>
              </a:ext>
            </a:extLst>
          </p:cNvPr>
          <p:cNvSpPr>
            <a:spLocks noGrp="1"/>
          </p:cNvSpPr>
          <p:nvPr>
            <p:ph type="title"/>
          </p:nvPr>
        </p:nvSpPr>
        <p:spPr/>
        <p:txBody>
          <a:bodyPr/>
          <a:lstStyle/>
          <a:p>
            <a:r>
              <a:rPr lang="en-US" dirty="0"/>
              <a:t>Making Your Ideas Real</a:t>
            </a:r>
          </a:p>
        </p:txBody>
      </p:sp>
      <p:sp>
        <p:nvSpPr>
          <p:cNvPr id="4" name="Slide Number Placeholder 3">
            <a:extLst>
              <a:ext uri="{FF2B5EF4-FFF2-40B4-BE49-F238E27FC236}">
                <a16:creationId xmlns:a16="http://schemas.microsoft.com/office/drawing/2014/main" id="{EA14EE3D-4788-43A0-8834-4F45DE23CE1F}"/>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27</a:t>
            </a:fld>
            <a:endParaRPr lang="en-US" dirty="0">
              <a:solidFill>
                <a:prstClr val="black">
                  <a:tint val="75000"/>
                </a:prstClr>
              </a:solidFill>
            </a:endParaRPr>
          </a:p>
        </p:txBody>
      </p:sp>
      <p:sp>
        <p:nvSpPr>
          <p:cNvPr id="6" name="Content Placeholder 2">
            <a:extLst>
              <a:ext uri="{FF2B5EF4-FFF2-40B4-BE49-F238E27FC236}">
                <a16:creationId xmlns:a16="http://schemas.microsoft.com/office/drawing/2014/main" id="{A74F7966-C4E5-47A4-B29C-51126E90A0E4}"/>
              </a:ext>
            </a:extLst>
          </p:cNvPr>
          <p:cNvSpPr>
            <a:spLocks noGrp="1"/>
          </p:cNvSpPr>
          <p:nvPr>
            <p:ph idx="1"/>
          </p:nvPr>
        </p:nvSpPr>
        <p:spPr>
          <a:xfrm>
            <a:off x="304800" y="1143000"/>
            <a:ext cx="11582400" cy="5257800"/>
          </a:xfrm>
        </p:spPr>
        <p:txBody>
          <a:bodyPr/>
          <a:lstStyle/>
          <a:p>
            <a:r>
              <a:rPr lang="en-US" dirty="0"/>
              <a:t>Prototyping let’s you move from the ‘thinking’ phase to the ‘making’ phase</a:t>
            </a:r>
          </a:p>
          <a:p>
            <a:r>
              <a:rPr lang="en-US" dirty="0"/>
              <a:t>Crawl before you walk prototyping</a:t>
            </a:r>
          </a:p>
          <a:p>
            <a:pPr lvl="1"/>
            <a:r>
              <a:rPr lang="en-US" dirty="0"/>
              <a:t>Start with prototypes that are quick, easy, and inexpensive</a:t>
            </a:r>
          </a:p>
          <a:p>
            <a:pPr lvl="1"/>
            <a:r>
              <a:rPr lang="en-US" dirty="0"/>
              <a:t>I’ve started with cardboard or foam core before moving to plywood</a:t>
            </a:r>
          </a:p>
          <a:p>
            <a:pPr lvl="1"/>
            <a:r>
              <a:rPr lang="en-US" dirty="0"/>
              <a:t>You can just look at one aspect versus the entire system if that helps to make a decision</a:t>
            </a:r>
          </a:p>
          <a:p>
            <a:r>
              <a:rPr lang="en-US" dirty="0"/>
              <a:t>If you are having trouble picking between options, evaluating a prototype can give you a first cut idea of which is the better performer</a:t>
            </a:r>
          </a:p>
        </p:txBody>
      </p:sp>
    </p:spTree>
    <p:extLst>
      <p:ext uri="{BB962C8B-B14F-4D97-AF65-F5344CB8AC3E}">
        <p14:creationId xmlns:p14="http://schemas.microsoft.com/office/powerpoint/2010/main" val="1673409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Suit Prototypes</a:t>
            </a:r>
          </a:p>
        </p:txBody>
      </p:sp>
      <p:grpSp>
        <p:nvGrpSpPr>
          <p:cNvPr id="7" name="Group 6"/>
          <p:cNvGrpSpPr/>
          <p:nvPr/>
        </p:nvGrpSpPr>
        <p:grpSpPr>
          <a:xfrm>
            <a:off x="151390" y="1083958"/>
            <a:ext cx="11893255" cy="5686235"/>
            <a:chOff x="178110" y="2438400"/>
            <a:chExt cx="8670834" cy="3868979"/>
          </a:xfrm>
        </p:grpSpPr>
        <p:pic>
          <p:nvPicPr>
            <p:cNvPr id="2052" name="Picture 4" descr="http://screencrush.com/442/files/2012/12/buzz-nasa.jpg?w=720&amp;cdnnode=1"/>
            <p:cNvPicPr>
              <a:picLocks noChangeAspect="1" noChangeArrowheads="1"/>
            </p:cNvPicPr>
            <p:nvPr/>
          </p:nvPicPr>
          <p:blipFill rotWithShape="1">
            <a:blip r:embed="rId2">
              <a:extLst>
                <a:ext uri="{28A0092B-C50C-407E-A947-70E740481C1C}">
                  <a14:useLocalDpi xmlns:a14="http://schemas.microsoft.com/office/drawing/2010/main" val="0"/>
                </a:ext>
              </a:extLst>
            </a:blip>
            <a:srcRect l="5729" t="-1" r="56118" b="-1527"/>
            <a:stretch/>
          </p:blipFill>
          <p:spPr bwMode="auto">
            <a:xfrm>
              <a:off x="5537477" y="2781466"/>
              <a:ext cx="1686772" cy="299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rei spaces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348" y="2781466"/>
              <a:ext cx="1509652" cy="299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REI-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2438400"/>
              <a:ext cx="1813677" cy="2947225"/>
            </a:xfrm>
            <a:prstGeom prst="rect">
              <a:avLst/>
            </a:prstGeom>
            <a:ln>
              <a:noFill/>
            </a:ln>
            <a:effectLst>
              <a:outerShdw blurRad="292100" dist="139700" dir="2700000" algn="tl" rotWithShape="0">
                <a:srgbClr val="333333">
                  <a:alpha val="65000"/>
                </a:srgbClr>
              </a:outerShdw>
            </a:effectLst>
          </p:spPr>
        </p:pic>
        <p:pic>
          <p:nvPicPr>
            <p:cNvPr id="14" name="Picture 7" descr="jsc2005e38285"/>
            <p:cNvPicPr>
              <a:picLocks noChangeAspect="1" noChangeArrowheads="1"/>
            </p:cNvPicPr>
            <p:nvPr/>
          </p:nvPicPr>
          <p:blipFill>
            <a:blip r:embed="rId5" cstate="print">
              <a:lum bright="12000" contrast="18000"/>
              <a:extLst>
                <a:ext uri="{28A0092B-C50C-407E-A947-70E740481C1C}">
                  <a14:useLocalDpi xmlns:a14="http://schemas.microsoft.com/office/drawing/2010/main" val="0"/>
                </a:ext>
              </a:extLst>
            </a:blip>
            <a:srcRect/>
            <a:stretch>
              <a:fillRect/>
            </a:stretch>
          </p:blipFill>
          <p:spPr bwMode="auto">
            <a:xfrm>
              <a:off x="178110" y="2438400"/>
              <a:ext cx="1588964" cy="287431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7852" y="2438400"/>
              <a:ext cx="1391092" cy="294722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21186" y="5404600"/>
              <a:ext cx="902811" cy="369332"/>
            </a:xfrm>
            <a:prstGeom prst="rect">
              <a:avLst/>
            </a:prstGeom>
            <a:noFill/>
          </p:spPr>
          <p:txBody>
            <a:bodyPr wrap="none" rtlCol="0">
              <a:spAutoFit/>
            </a:bodyPr>
            <a:lstStyle/>
            <a:p>
              <a:r>
                <a:rPr lang="en-US" dirty="0">
                  <a:solidFill>
                    <a:prstClr val="black"/>
                  </a:solidFill>
                  <a:latin typeface="Calibri"/>
                </a:rPr>
                <a:t>Mark III</a:t>
              </a:r>
            </a:p>
          </p:txBody>
        </p:sp>
        <p:sp>
          <p:nvSpPr>
            <p:cNvPr id="4" name="TextBox 3"/>
            <p:cNvSpPr txBox="1"/>
            <p:nvPr/>
          </p:nvSpPr>
          <p:spPr>
            <a:xfrm>
              <a:off x="2162396" y="5938047"/>
              <a:ext cx="987771" cy="369332"/>
            </a:xfrm>
            <a:prstGeom prst="rect">
              <a:avLst/>
            </a:prstGeom>
            <a:noFill/>
          </p:spPr>
          <p:txBody>
            <a:bodyPr wrap="none" rtlCol="0">
              <a:spAutoFit/>
            </a:bodyPr>
            <a:lstStyle/>
            <a:p>
              <a:r>
                <a:rPr lang="en-US" dirty="0">
                  <a:solidFill>
                    <a:prstClr val="black"/>
                  </a:solidFill>
                  <a:latin typeface="Calibri"/>
                </a:rPr>
                <a:t>WEI-Suit</a:t>
              </a:r>
            </a:p>
          </p:txBody>
        </p:sp>
        <p:sp>
          <p:nvSpPr>
            <p:cNvPr id="5" name="TextBox 4"/>
            <p:cNvSpPr txBox="1"/>
            <p:nvPr/>
          </p:nvSpPr>
          <p:spPr>
            <a:xfrm>
              <a:off x="3980286" y="5541005"/>
              <a:ext cx="907621" cy="369332"/>
            </a:xfrm>
            <a:prstGeom prst="rect">
              <a:avLst/>
            </a:prstGeom>
            <a:noFill/>
          </p:spPr>
          <p:txBody>
            <a:bodyPr wrap="none" rtlCol="0">
              <a:spAutoFit/>
            </a:bodyPr>
            <a:lstStyle/>
            <a:p>
              <a:r>
                <a:rPr lang="en-US" dirty="0">
                  <a:solidFill>
                    <a:prstClr val="black"/>
                  </a:solidFill>
                  <a:latin typeface="Calibri"/>
                </a:rPr>
                <a:t>REI-Suit</a:t>
              </a:r>
            </a:p>
          </p:txBody>
        </p:sp>
        <p:sp>
          <p:nvSpPr>
            <p:cNvPr id="6" name="TextBox 5"/>
            <p:cNvSpPr txBox="1"/>
            <p:nvPr/>
          </p:nvSpPr>
          <p:spPr>
            <a:xfrm>
              <a:off x="6164642" y="5938047"/>
              <a:ext cx="479618" cy="369332"/>
            </a:xfrm>
            <a:prstGeom prst="rect">
              <a:avLst/>
            </a:prstGeom>
            <a:noFill/>
          </p:spPr>
          <p:txBody>
            <a:bodyPr wrap="none" rtlCol="0">
              <a:spAutoFit/>
            </a:bodyPr>
            <a:lstStyle/>
            <a:p>
              <a:r>
                <a:rPr lang="en-US" dirty="0">
                  <a:solidFill>
                    <a:prstClr val="black"/>
                  </a:solidFill>
                  <a:latin typeface="Calibri"/>
                </a:rPr>
                <a:t>Z-1</a:t>
              </a:r>
            </a:p>
          </p:txBody>
        </p:sp>
        <p:sp>
          <p:nvSpPr>
            <p:cNvPr id="12" name="TextBox 11"/>
            <p:cNvSpPr txBox="1"/>
            <p:nvPr/>
          </p:nvSpPr>
          <p:spPr>
            <a:xfrm>
              <a:off x="7913589" y="5541005"/>
              <a:ext cx="479618" cy="369332"/>
            </a:xfrm>
            <a:prstGeom prst="rect">
              <a:avLst/>
            </a:prstGeom>
            <a:noFill/>
          </p:spPr>
          <p:txBody>
            <a:bodyPr wrap="none" rtlCol="0">
              <a:spAutoFit/>
            </a:bodyPr>
            <a:lstStyle/>
            <a:p>
              <a:r>
                <a:rPr lang="en-US" dirty="0">
                  <a:solidFill>
                    <a:prstClr val="black"/>
                  </a:solidFill>
                  <a:latin typeface="Calibri"/>
                </a:rPr>
                <a:t>Z-2</a:t>
              </a:r>
            </a:p>
          </p:txBody>
        </p:sp>
      </p:grpSp>
    </p:spTree>
    <p:extLst>
      <p:ext uri="{BB962C8B-B14F-4D97-AF65-F5344CB8AC3E}">
        <p14:creationId xmlns:p14="http://schemas.microsoft.com/office/powerpoint/2010/main" val="1019029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C2D0-6550-41B5-95C9-DC3CEA21B993}"/>
              </a:ext>
            </a:extLst>
          </p:cNvPr>
          <p:cNvSpPr>
            <a:spLocks noGrp="1"/>
          </p:cNvSpPr>
          <p:nvPr>
            <p:ph type="title"/>
          </p:nvPr>
        </p:nvSpPr>
        <p:spPr/>
        <p:txBody>
          <a:bodyPr/>
          <a:lstStyle/>
          <a:p>
            <a:r>
              <a:rPr lang="en-US" dirty="0"/>
              <a:t>Not a Prototype, but..</a:t>
            </a:r>
          </a:p>
        </p:txBody>
      </p:sp>
      <p:sp>
        <p:nvSpPr>
          <p:cNvPr id="3" name="Content Placeholder 2">
            <a:extLst>
              <a:ext uri="{FF2B5EF4-FFF2-40B4-BE49-F238E27FC236}">
                <a16:creationId xmlns:a16="http://schemas.microsoft.com/office/drawing/2014/main" id="{75D85839-29E9-4EBB-8F0F-823FD50D6CD7}"/>
              </a:ext>
            </a:extLst>
          </p:cNvPr>
          <p:cNvSpPr>
            <a:spLocks noGrp="1"/>
          </p:cNvSpPr>
          <p:nvPr>
            <p:ph idx="1"/>
          </p:nvPr>
        </p:nvSpPr>
        <p:spPr>
          <a:xfrm>
            <a:off x="128012" y="1119257"/>
            <a:ext cx="4891315" cy="5556183"/>
          </a:xfrm>
        </p:spPr>
        <p:txBody>
          <a:bodyPr/>
          <a:lstStyle/>
          <a:p>
            <a:r>
              <a:rPr lang="en-US" dirty="0"/>
              <a:t>Phase VI Glove came from:</a:t>
            </a:r>
          </a:p>
          <a:p>
            <a:pPr lvl="1"/>
            <a:r>
              <a:rPr lang="en-US" dirty="0"/>
              <a:t>10 years of development</a:t>
            </a:r>
          </a:p>
          <a:p>
            <a:pPr lvl="1"/>
            <a:r>
              <a:rPr lang="en-US" dirty="0"/>
              <a:t>2 vendors</a:t>
            </a:r>
          </a:p>
          <a:p>
            <a:pPr lvl="1"/>
            <a:r>
              <a:rPr lang="en-US" dirty="0"/>
              <a:t>A dozen + prototypes</a:t>
            </a:r>
          </a:p>
          <a:p>
            <a:pPr lvl="1"/>
            <a:r>
              <a:rPr lang="en-US" dirty="0"/>
              <a:t>Iteration between prototyping and test</a:t>
            </a:r>
          </a:p>
        </p:txBody>
      </p:sp>
      <p:sp>
        <p:nvSpPr>
          <p:cNvPr id="4" name="Slide Number Placeholder 3">
            <a:extLst>
              <a:ext uri="{FF2B5EF4-FFF2-40B4-BE49-F238E27FC236}">
                <a16:creationId xmlns:a16="http://schemas.microsoft.com/office/drawing/2014/main" id="{A9E20AB3-50CE-428B-8766-857B00630ABE}"/>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29</a:t>
            </a:fld>
            <a:endParaRPr lang="en-US" dirty="0">
              <a:solidFill>
                <a:prstClr val="black">
                  <a:tint val="75000"/>
                </a:prstClr>
              </a:solidFill>
            </a:endParaRPr>
          </a:p>
        </p:txBody>
      </p:sp>
      <p:pic>
        <p:nvPicPr>
          <p:cNvPr id="5" name="Picture 2">
            <a:extLst>
              <a:ext uri="{FF2B5EF4-FFF2-40B4-BE49-F238E27FC236}">
                <a16:creationId xmlns:a16="http://schemas.microsoft.com/office/drawing/2014/main" id="{E9CA4AB8-4488-410D-99ED-924F912AC8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00"/>
          <a:stretch/>
        </p:blipFill>
        <p:spPr bwMode="auto">
          <a:xfrm>
            <a:off x="5273117" y="1150401"/>
            <a:ext cx="6790871" cy="503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45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3655-5961-4DC0-86E9-08C56683CA67}"/>
              </a:ext>
            </a:extLst>
          </p:cNvPr>
          <p:cNvSpPr>
            <a:spLocks noGrp="1"/>
          </p:cNvSpPr>
          <p:nvPr>
            <p:ph type="title"/>
          </p:nvPr>
        </p:nvSpPr>
        <p:spPr/>
        <p:txBody>
          <a:bodyPr/>
          <a:lstStyle/>
          <a:p>
            <a:r>
              <a:rPr lang="en-US" dirty="0"/>
              <a:t>Inherently Human-centered System</a:t>
            </a:r>
          </a:p>
        </p:txBody>
      </p:sp>
      <p:sp>
        <p:nvSpPr>
          <p:cNvPr id="3" name="Content Placeholder 2">
            <a:extLst>
              <a:ext uri="{FF2B5EF4-FFF2-40B4-BE49-F238E27FC236}">
                <a16:creationId xmlns:a16="http://schemas.microsoft.com/office/drawing/2014/main" id="{D3F2B0D7-72BF-491C-B49F-8DBDFCE0D693}"/>
              </a:ext>
            </a:extLst>
          </p:cNvPr>
          <p:cNvSpPr>
            <a:spLocks noGrp="1"/>
          </p:cNvSpPr>
          <p:nvPr>
            <p:ph idx="1"/>
          </p:nvPr>
        </p:nvSpPr>
        <p:spPr>
          <a:xfrm>
            <a:off x="1090646" y="2443812"/>
            <a:ext cx="2830905" cy="5522976"/>
          </a:xfrm>
        </p:spPr>
        <p:txBody>
          <a:bodyPr/>
          <a:lstStyle/>
          <a:p>
            <a:pPr marL="0" indent="0">
              <a:buNone/>
            </a:pPr>
            <a:r>
              <a:rPr lang="en-US" dirty="0"/>
              <a:t>Literally, the human is in the</a:t>
            </a:r>
          </a:p>
          <a:p>
            <a:pPr marL="0" indent="0" algn="ctr">
              <a:buNone/>
            </a:pPr>
            <a:r>
              <a:rPr lang="en-US" dirty="0"/>
              <a:t> center </a:t>
            </a:r>
          </a:p>
          <a:p>
            <a:pPr marL="0" indent="0">
              <a:buNone/>
            </a:pPr>
            <a:r>
              <a:rPr lang="en-US" dirty="0"/>
              <a:t>of the system!</a:t>
            </a:r>
          </a:p>
        </p:txBody>
      </p:sp>
      <p:sp>
        <p:nvSpPr>
          <p:cNvPr id="4" name="Slide Number Placeholder 3">
            <a:extLst>
              <a:ext uri="{FF2B5EF4-FFF2-40B4-BE49-F238E27FC236}">
                <a16:creationId xmlns:a16="http://schemas.microsoft.com/office/drawing/2014/main" id="{89550B26-5764-4F3D-B2E1-9016323313A5}"/>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3</a:t>
            </a:fld>
            <a:endParaRPr lang="en-US" dirty="0">
              <a:solidFill>
                <a:prstClr val="black">
                  <a:tint val="75000"/>
                </a:prstClr>
              </a:solidFill>
            </a:endParaRPr>
          </a:p>
        </p:txBody>
      </p:sp>
      <p:pic>
        <p:nvPicPr>
          <p:cNvPr id="6" name="Picture 5" descr="A picture containing person, snow, outdoor, sledding&#10;&#10;Description automatically generated">
            <a:extLst>
              <a:ext uri="{FF2B5EF4-FFF2-40B4-BE49-F238E27FC236}">
                <a16:creationId xmlns:a16="http://schemas.microsoft.com/office/drawing/2014/main" id="{E17EAEA9-37AE-401F-8626-C54EED01BF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014" y="940542"/>
            <a:ext cx="4758571" cy="5946819"/>
          </a:xfrm>
          <a:prstGeom prst="rect">
            <a:avLst/>
          </a:prstGeom>
        </p:spPr>
      </p:pic>
    </p:spTree>
    <p:extLst>
      <p:ext uri="{BB962C8B-B14F-4D97-AF65-F5344CB8AC3E}">
        <p14:creationId xmlns:p14="http://schemas.microsoft.com/office/powerpoint/2010/main" val="3921212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A440-9D3C-4F95-A698-36AD3E35E50B}"/>
              </a:ext>
            </a:extLst>
          </p:cNvPr>
          <p:cNvSpPr>
            <a:spLocks noGrp="1"/>
          </p:cNvSpPr>
          <p:nvPr>
            <p:ph type="title"/>
          </p:nvPr>
        </p:nvSpPr>
        <p:spPr/>
        <p:txBody>
          <a:bodyPr/>
          <a:lstStyle/>
          <a:p>
            <a:r>
              <a:rPr lang="en-US" dirty="0"/>
              <a:t>Test</a:t>
            </a:r>
          </a:p>
        </p:txBody>
      </p:sp>
      <p:sp>
        <p:nvSpPr>
          <p:cNvPr id="3" name="Content Placeholder 2">
            <a:extLst>
              <a:ext uri="{FF2B5EF4-FFF2-40B4-BE49-F238E27FC236}">
                <a16:creationId xmlns:a16="http://schemas.microsoft.com/office/drawing/2014/main" id="{8927ABD2-1FEC-4843-8144-CA95352997C1}"/>
              </a:ext>
            </a:extLst>
          </p:cNvPr>
          <p:cNvSpPr>
            <a:spLocks noGrp="1"/>
          </p:cNvSpPr>
          <p:nvPr>
            <p:ph idx="1"/>
          </p:nvPr>
        </p:nvSpPr>
        <p:spPr/>
        <p:txBody>
          <a:bodyPr/>
          <a:lstStyle/>
          <a:p>
            <a:r>
              <a:rPr lang="en-US" dirty="0"/>
              <a:t>Did what we create accomplish what we intended to accomplish?</a:t>
            </a:r>
          </a:p>
        </p:txBody>
      </p:sp>
      <p:sp>
        <p:nvSpPr>
          <p:cNvPr id="4" name="Slide Number Placeholder 3">
            <a:extLst>
              <a:ext uri="{FF2B5EF4-FFF2-40B4-BE49-F238E27FC236}">
                <a16:creationId xmlns:a16="http://schemas.microsoft.com/office/drawing/2014/main" id="{DD11DF03-5AD8-4412-AFE6-EDC2713A5A17}"/>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30</a:t>
            </a:fld>
            <a:endParaRPr lang="en-US" dirty="0">
              <a:solidFill>
                <a:prstClr val="black">
                  <a:tint val="75000"/>
                </a:prstClr>
              </a:solidFill>
            </a:endParaRPr>
          </a:p>
        </p:txBody>
      </p:sp>
    </p:spTree>
    <p:extLst>
      <p:ext uri="{BB962C8B-B14F-4D97-AF65-F5344CB8AC3E}">
        <p14:creationId xmlns:p14="http://schemas.microsoft.com/office/powerpoint/2010/main" val="696300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DB7E-BC0D-4C5F-A5DB-ECBE4703D4D7}"/>
              </a:ext>
            </a:extLst>
          </p:cNvPr>
          <p:cNvSpPr>
            <a:spLocks noGrp="1"/>
          </p:cNvSpPr>
          <p:nvPr>
            <p:ph type="title"/>
          </p:nvPr>
        </p:nvSpPr>
        <p:spPr/>
        <p:txBody>
          <a:bodyPr/>
          <a:lstStyle/>
          <a:p>
            <a:r>
              <a:rPr lang="en-US" dirty="0"/>
              <a:t>Test</a:t>
            </a:r>
          </a:p>
        </p:txBody>
      </p:sp>
      <p:sp>
        <p:nvSpPr>
          <p:cNvPr id="3" name="Content Placeholder 2">
            <a:extLst>
              <a:ext uri="{FF2B5EF4-FFF2-40B4-BE49-F238E27FC236}">
                <a16:creationId xmlns:a16="http://schemas.microsoft.com/office/drawing/2014/main" id="{24FEA118-AEB9-4310-AFE9-B31600F0844B}"/>
              </a:ext>
            </a:extLst>
          </p:cNvPr>
          <p:cNvSpPr>
            <a:spLocks noGrp="1"/>
          </p:cNvSpPr>
          <p:nvPr>
            <p:ph idx="1"/>
          </p:nvPr>
        </p:nvSpPr>
        <p:spPr>
          <a:xfrm>
            <a:off x="304800" y="1143000"/>
            <a:ext cx="11582400" cy="5638800"/>
          </a:xfrm>
        </p:spPr>
        <p:txBody>
          <a:bodyPr>
            <a:normAutofit fontScale="92500" lnSpcReduction="20000"/>
          </a:bodyPr>
          <a:lstStyle/>
          <a:p>
            <a:r>
              <a:rPr lang="en-US" dirty="0"/>
              <a:t>Personally, I find testing to be a tool across all stages of the design process as I’ve used it.  </a:t>
            </a:r>
          </a:p>
          <a:p>
            <a:pPr lvl="1"/>
            <a:r>
              <a:rPr lang="en-US" dirty="0"/>
              <a:t>As the design matures, you want to keep checking, via test, that you are being successful </a:t>
            </a:r>
          </a:p>
          <a:p>
            <a:endParaRPr lang="en-US" dirty="0"/>
          </a:p>
          <a:p>
            <a:r>
              <a:rPr lang="en-US" dirty="0"/>
              <a:t>However, qualification [will this thing do the job I meant it to do and the user needs it to do?] testing comes at the end of both NASA’s and the Design Thinking process.  </a:t>
            </a:r>
          </a:p>
          <a:p>
            <a:endParaRPr lang="en-US" dirty="0"/>
          </a:p>
          <a:p>
            <a:r>
              <a:rPr lang="en-US" dirty="0"/>
              <a:t>Before fielding a design/product, you need to be confident it works.</a:t>
            </a:r>
          </a:p>
          <a:p>
            <a:endParaRPr lang="en-US" dirty="0"/>
          </a:p>
          <a:p>
            <a:r>
              <a:rPr lang="en-US" dirty="0"/>
              <a:t>For space suits, and most products, I’m not successful until I have customer buy-in</a:t>
            </a:r>
          </a:p>
          <a:p>
            <a:endParaRPr lang="en-US" dirty="0"/>
          </a:p>
          <a:p>
            <a:endParaRPr lang="en-US" dirty="0"/>
          </a:p>
        </p:txBody>
      </p:sp>
      <p:sp>
        <p:nvSpPr>
          <p:cNvPr id="4" name="Slide Number Placeholder 3">
            <a:extLst>
              <a:ext uri="{FF2B5EF4-FFF2-40B4-BE49-F238E27FC236}">
                <a16:creationId xmlns:a16="http://schemas.microsoft.com/office/drawing/2014/main" id="{913CFA54-B6BD-4476-A1F2-6B2E07595C8A}"/>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31</a:t>
            </a:fld>
            <a:endParaRPr lang="en-US" dirty="0">
              <a:solidFill>
                <a:prstClr val="black">
                  <a:tint val="75000"/>
                </a:prstClr>
              </a:solidFill>
            </a:endParaRPr>
          </a:p>
        </p:txBody>
      </p:sp>
    </p:spTree>
    <p:extLst>
      <p:ext uri="{BB962C8B-B14F-4D97-AF65-F5344CB8AC3E}">
        <p14:creationId xmlns:p14="http://schemas.microsoft.com/office/powerpoint/2010/main" val="2087756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E2F6-7486-4C22-B75C-D7D95E2BD2EE}"/>
              </a:ext>
            </a:extLst>
          </p:cNvPr>
          <p:cNvSpPr>
            <a:spLocks noGrp="1"/>
          </p:cNvSpPr>
          <p:nvPr>
            <p:ph type="title"/>
          </p:nvPr>
        </p:nvSpPr>
        <p:spPr>
          <a:xfrm>
            <a:off x="0" y="2667000"/>
            <a:ext cx="11074400" cy="762000"/>
          </a:xfrm>
        </p:spPr>
        <p:txBody>
          <a:bodyPr/>
          <a:lstStyle/>
          <a:p>
            <a:r>
              <a:rPr lang="en-US" dirty="0">
                <a:solidFill>
                  <a:schemeClr val="tx1"/>
                </a:solidFill>
              </a:rPr>
              <a:t>We do </a:t>
            </a:r>
            <a:r>
              <a:rPr lang="en-US" b="1" u="sng" dirty="0">
                <a:solidFill>
                  <a:schemeClr val="tx1"/>
                </a:solidFill>
              </a:rPr>
              <a:t>A LOT </a:t>
            </a:r>
            <a:r>
              <a:rPr lang="en-US" dirty="0">
                <a:solidFill>
                  <a:schemeClr val="tx1"/>
                </a:solidFill>
              </a:rPr>
              <a:t>of testing!</a:t>
            </a:r>
          </a:p>
        </p:txBody>
      </p:sp>
      <p:sp>
        <p:nvSpPr>
          <p:cNvPr id="4" name="Slide Number Placeholder 3">
            <a:extLst>
              <a:ext uri="{FF2B5EF4-FFF2-40B4-BE49-F238E27FC236}">
                <a16:creationId xmlns:a16="http://schemas.microsoft.com/office/drawing/2014/main" id="{726CD11D-0D75-4894-9ADE-5872C6ABDDD4}"/>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32</a:t>
            </a:fld>
            <a:endParaRPr lang="en-US" dirty="0">
              <a:solidFill>
                <a:prstClr val="black">
                  <a:tint val="75000"/>
                </a:prstClr>
              </a:solidFill>
            </a:endParaRPr>
          </a:p>
        </p:txBody>
      </p:sp>
    </p:spTree>
    <p:extLst>
      <p:ext uri="{BB962C8B-B14F-4D97-AF65-F5344CB8AC3E}">
        <p14:creationId xmlns:p14="http://schemas.microsoft.com/office/powerpoint/2010/main" val="331910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Extensive Space Suit Testing</a:t>
            </a: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3379" y="4127943"/>
            <a:ext cx="2084384" cy="1381707"/>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280" y="1071085"/>
            <a:ext cx="1798216" cy="1876888"/>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954" b="7830"/>
          <a:stretch/>
        </p:blipFill>
        <p:spPr bwMode="auto">
          <a:xfrm>
            <a:off x="6351740" y="1927026"/>
            <a:ext cx="2281383" cy="2059388"/>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4688" y="3018738"/>
            <a:ext cx="990600" cy="2643423"/>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Right Arrow 5"/>
          <p:cNvSpPr/>
          <p:nvPr/>
        </p:nvSpPr>
        <p:spPr bwMode="auto">
          <a:xfrm>
            <a:off x="8643316" y="3121523"/>
            <a:ext cx="572765" cy="1690511"/>
          </a:xfrm>
          <a:prstGeom prst="rightArrow">
            <a:avLst/>
          </a:prstGeom>
          <a:solidFill>
            <a:srgbClr val="C00000"/>
          </a:solidFill>
          <a:ln>
            <a:noFill/>
          </a:ln>
        </p:spPr>
        <p:txBody>
          <a:bodyPr vert="horz" lIns="91440" tIns="45720" rIns="91440" bIns="45720" rtlCol="0" anchor="t">
            <a:normAutofit/>
          </a:bodyPr>
          <a:lstStyle/>
          <a:p>
            <a:pPr algn="ctr" eaLnBrk="0" hangingPunct="0">
              <a:spcBef>
                <a:spcPct val="20000"/>
              </a:spcBef>
              <a:buClr>
                <a:srgbClr val="09406D"/>
              </a:buClr>
            </a:pPr>
            <a:endParaRPr lang="en-US" sz="1600" dirty="0">
              <a:solidFill>
                <a:srgbClr val="CCECFF"/>
              </a:solidFill>
              <a:latin typeface="Century Gothic" pitchFamily="34" charset="0"/>
              <a:cs typeface="Century Gothic" pitchFamily="34" charset="0"/>
            </a:endParaRPr>
          </a:p>
        </p:txBody>
      </p:sp>
      <p:sp>
        <p:nvSpPr>
          <p:cNvPr id="4" name="Right Arrow 3"/>
          <p:cNvSpPr/>
          <p:nvPr/>
        </p:nvSpPr>
        <p:spPr>
          <a:xfrm>
            <a:off x="1761331" y="6159067"/>
            <a:ext cx="8372628" cy="295791"/>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TextBox 4"/>
          <p:cNvSpPr txBox="1"/>
          <p:nvPr/>
        </p:nvSpPr>
        <p:spPr>
          <a:xfrm>
            <a:off x="5842567" y="6445529"/>
            <a:ext cx="685800" cy="369332"/>
          </a:xfrm>
          <a:prstGeom prst="rect">
            <a:avLst/>
          </a:prstGeom>
          <a:noFill/>
        </p:spPr>
        <p:txBody>
          <a:bodyPr wrap="square" rtlCol="0">
            <a:spAutoFit/>
          </a:bodyPr>
          <a:lstStyle/>
          <a:p>
            <a:r>
              <a:rPr lang="en-US" dirty="0">
                <a:solidFill>
                  <a:prstClr val="white"/>
                </a:solidFill>
                <a:latin typeface="Calibri"/>
              </a:rPr>
              <a:t>Time</a:t>
            </a:r>
          </a:p>
        </p:txBody>
      </p:sp>
      <p:cxnSp>
        <p:nvCxnSpPr>
          <p:cNvPr id="8" name="Straight Connector 7"/>
          <p:cNvCxnSpPr>
            <a:endCxn id="4" idx="1"/>
          </p:cNvCxnSpPr>
          <p:nvPr/>
        </p:nvCxnSpPr>
        <p:spPr>
          <a:xfrm>
            <a:off x="1761331" y="3515718"/>
            <a:ext cx="1" cy="279124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05083" y="5912751"/>
            <a:ext cx="572225" cy="369332"/>
          </a:xfrm>
          <a:prstGeom prst="rect">
            <a:avLst/>
          </a:prstGeom>
          <a:noFill/>
        </p:spPr>
        <p:txBody>
          <a:bodyPr wrap="square" rtlCol="0">
            <a:spAutoFit/>
          </a:bodyPr>
          <a:lstStyle/>
          <a:p>
            <a:r>
              <a:rPr lang="en-US" dirty="0">
                <a:solidFill>
                  <a:prstClr val="white"/>
                </a:solidFill>
                <a:latin typeface="Calibri"/>
              </a:rPr>
              <a:t>60’s</a:t>
            </a:r>
          </a:p>
        </p:txBody>
      </p:sp>
      <p:cxnSp>
        <p:nvCxnSpPr>
          <p:cNvPr id="11" name="Straight Connector 10"/>
          <p:cNvCxnSpPr/>
          <p:nvPr/>
        </p:nvCxnSpPr>
        <p:spPr>
          <a:xfrm>
            <a:off x="5655288" y="2850000"/>
            <a:ext cx="11734" cy="338121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57158" y="5702525"/>
            <a:ext cx="609600" cy="369332"/>
          </a:xfrm>
          <a:prstGeom prst="rect">
            <a:avLst/>
          </a:prstGeom>
          <a:noFill/>
        </p:spPr>
        <p:txBody>
          <a:bodyPr wrap="square" rtlCol="0">
            <a:spAutoFit/>
          </a:bodyPr>
          <a:lstStyle/>
          <a:p>
            <a:r>
              <a:rPr lang="en-US" dirty="0">
                <a:solidFill>
                  <a:prstClr val="white"/>
                </a:solidFill>
                <a:latin typeface="Calibri"/>
              </a:rPr>
              <a:t>90’s</a:t>
            </a:r>
          </a:p>
        </p:txBody>
      </p:sp>
      <p:cxnSp>
        <p:nvCxnSpPr>
          <p:cNvPr id="14" name="Straight Connector 13"/>
          <p:cNvCxnSpPr/>
          <p:nvPr/>
        </p:nvCxnSpPr>
        <p:spPr>
          <a:xfrm>
            <a:off x="8526922" y="3995251"/>
            <a:ext cx="6836" cy="2267717"/>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18284" y="5666577"/>
            <a:ext cx="649465" cy="369332"/>
          </a:xfrm>
          <a:prstGeom prst="rect">
            <a:avLst/>
          </a:prstGeom>
          <a:noFill/>
        </p:spPr>
        <p:txBody>
          <a:bodyPr wrap="square" rtlCol="0">
            <a:spAutoFit/>
          </a:bodyPr>
          <a:lstStyle/>
          <a:p>
            <a:r>
              <a:rPr lang="en-US" dirty="0">
                <a:solidFill>
                  <a:prstClr val="white"/>
                </a:solidFill>
                <a:latin typeface="Calibri"/>
              </a:rPr>
              <a:t>10’s</a:t>
            </a:r>
          </a:p>
        </p:txBody>
      </p:sp>
      <p:cxnSp>
        <p:nvCxnSpPr>
          <p:cNvPr id="17" name="Straight Connector 16"/>
          <p:cNvCxnSpPr/>
          <p:nvPr/>
        </p:nvCxnSpPr>
        <p:spPr>
          <a:xfrm>
            <a:off x="6933558" y="5492436"/>
            <a:ext cx="0" cy="738781"/>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33041" y="5693196"/>
            <a:ext cx="649465" cy="369332"/>
          </a:xfrm>
          <a:prstGeom prst="rect">
            <a:avLst/>
          </a:prstGeom>
          <a:noFill/>
        </p:spPr>
        <p:txBody>
          <a:bodyPr wrap="square" rtlCol="0">
            <a:spAutoFit/>
          </a:bodyPr>
          <a:lstStyle/>
          <a:p>
            <a:r>
              <a:rPr lang="en-US" dirty="0">
                <a:solidFill>
                  <a:prstClr val="white"/>
                </a:solidFill>
                <a:latin typeface="Calibri"/>
              </a:rPr>
              <a:t>00’s</a:t>
            </a:r>
          </a:p>
        </p:txBody>
      </p:sp>
      <p:cxnSp>
        <p:nvCxnSpPr>
          <p:cNvPr id="20" name="Straight Connector 19"/>
          <p:cNvCxnSpPr/>
          <p:nvPr/>
        </p:nvCxnSpPr>
        <p:spPr>
          <a:xfrm>
            <a:off x="9332594" y="5629475"/>
            <a:ext cx="0" cy="633492"/>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381484" y="5780899"/>
            <a:ext cx="649465" cy="369332"/>
          </a:xfrm>
          <a:prstGeom prst="rect">
            <a:avLst/>
          </a:prstGeom>
          <a:noFill/>
        </p:spPr>
        <p:txBody>
          <a:bodyPr wrap="square" rtlCol="0">
            <a:spAutoFit/>
          </a:bodyPr>
          <a:lstStyle/>
          <a:p>
            <a:r>
              <a:rPr lang="en-US" dirty="0">
                <a:solidFill>
                  <a:prstClr val="white"/>
                </a:solidFill>
                <a:latin typeface="Calibri"/>
              </a:rPr>
              <a:t>2016</a:t>
            </a:r>
          </a:p>
        </p:txBody>
      </p:sp>
      <p:pic>
        <p:nvPicPr>
          <p:cNvPr id="24" name="Apollo 17 Downlink TV Lunar EVA 2 Part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87360" y="1156659"/>
            <a:ext cx="3145412" cy="2359059"/>
          </a:xfrm>
          <a:prstGeom prst="rect">
            <a:avLst/>
          </a:prstGeom>
        </p:spPr>
      </p:pic>
      <p:pic>
        <p:nvPicPr>
          <p:cNvPr id="2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7465" y="3927655"/>
            <a:ext cx="1277666" cy="2183142"/>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2767864" y="5766183"/>
            <a:ext cx="609600" cy="369332"/>
          </a:xfrm>
          <a:prstGeom prst="rect">
            <a:avLst/>
          </a:prstGeom>
          <a:noFill/>
        </p:spPr>
        <p:txBody>
          <a:bodyPr wrap="square" rtlCol="0">
            <a:spAutoFit/>
          </a:bodyPr>
          <a:lstStyle/>
          <a:p>
            <a:r>
              <a:rPr lang="en-US" dirty="0">
                <a:solidFill>
                  <a:prstClr val="white"/>
                </a:solidFill>
                <a:latin typeface="Calibri"/>
              </a:rPr>
              <a:t>80’s</a:t>
            </a:r>
          </a:p>
        </p:txBody>
      </p:sp>
      <p:pic>
        <p:nvPicPr>
          <p:cNvPr id="31" name="Picture 2" descr="https://upload.wikimedia.org/wikipedia/commons/thumb/3/3d/NASA_Z-2_spacesuit_prototype.jpg/800px-NASA_Z-2_spacesuit_prototyp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9216080" y="2212951"/>
            <a:ext cx="1442720" cy="341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622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61992D8F-8526-4FF2-8885-04DA2D933CFC}" type="slidenum">
              <a:rPr lang="en-US" altLang="en-US">
                <a:solidFill>
                  <a:srgbClr val="000000"/>
                </a:solidFill>
                <a:latin typeface="Arial"/>
              </a:rPr>
              <a:pPr/>
              <a:t>34</a:t>
            </a:fld>
            <a:endParaRPr lang="en-US" altLang="en-US" dirty="0">
              <a:solidFill>
                <a:srgbClr val="000000"/>
              </a:solidFill>
              <a:latin typeface="Arial"/>
            </a:endParaRPr>
          </a:p>
        </p:txBody>
      </p:sp>
      <p:sp>
        <p:nvSpPr>
          <p:cNvPr id="1651714" name="Rectangle 2"/>
          <p:cNvSpPr>
            <a:spLocks noGrp="1" noChangeArrowheads="1"/>
          </p:cNvSpPr>
          <p:nvPr>
            <p:ph type="title"/>
          </p:nvPr>
        </p:nvSpPr>
        <p:spPr/>
        <p:txBody>
          <a:bodyPr/>
          <a:lstStyle/>
          <a:p>
            <a:r>
              <a:rPr lang="en-US" altLang="en-US" dirty="0"/>
              <a:t>2007 Test Timeline</a:t>
            </a:r>
          </a:p>
        </p:txBody>
      </p:sp>
      <p:pic>
        <p:nvPicPr>
          <p:cNvPr id="1651766" name="Picture 54" descr="CSSE2007testing_schedule"/>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t="3352"/>
          <a:stretch>
            <a:fillRect/>
          </a:stretch>
        </p:blipFill>
        <p:spPr bwMode="auto">
          <a:xfrm>
            <a:off x="1105644" y="791422"/>
            <a:ext cx="9932773" cy="606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56203"/>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Motion Photogrammetry</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35</a:t>
            </a:fld>
            <a:endParaRPr lang="en-US" dirty="0">
              <a:solidFill>
                <a:prstClr val="black">
                  <a:tint val="75000"/>
                </a:prstClr>
              </a:solidFill>
              <a:latin typeface="Calibri"/>
            </a:endParaRPr>
          </a:p>
        </p:txBody>
      </p:sp>
      <p:pic>
        <p:nvPicPr>
          <p:cNvPr id="16386" name="Picture 2" descr="https://io.jsc.nasa.gov/photos/10274/hires/S99-080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05819" y="981330"/>
            <a:ext cx="5876673" cy="587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71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97465"/>
            <a:ext cx="11466623" cy="762000"/>
          </a:xfrm>
        </p:spPr>
        <p:txBody>
          <a:bodyPr>
            <a:normAutofit/>
          </a:bodyPr>
          <a:lstStyle/>
          <a:p>
            <a:r>
              <a:rPr lang="en-US" dirty="0"/>
              <a:t>Reduced Gravity Aircraft = Partial Gravity Testing</a:t>
            </a:r>
          </a:p>
        </p:txBody>
      </p:sp>
      <p:sp>
        <p:nvSpPr>
          <p:cNvPr id="5" name="Slide Number Placeholder 4"/>
          <p:cNvSpPr>
            <a:spLocks noGrp="1"/>
          </p:cNvSpPr>
          <p:nvPr>
            <p:ph type="sldNum" sz="quarter" idx="4294967295"/>
          </p:nvPr>
        </p:nvSpPr>
        <p:spPr>
          <a:xfrm>
            <a:off x="9347200" y="6492875"/>
            <a:ext cx="2844800" cy="365125"/>
          </a:xfrm>
        </p:spPr>
        <p:txBody>
          <a:bodyPr/>
          <a:lstStyle/>
          <a:p>
            <a:fld id="{70C76A40-D09A-421D-A54D-7E5633A0F610}" type="slidenum">
              <a:rPr lang="en-US" altLang="en-US" smtClean="0"/>
              <a:pPr/>
              <a:t>36</a:t>
            </a:fld>
            <a:endParaRPr lang="en-US" altLang="en-US"/>
          </a:p>
        </p:txBody>
      </p:sp>
      <p:pic>
        <p:nvPicPr>
          <p:cNvPr id="1026" name="Picture 2" descr="Image result for vomit com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723" y="990198"/>
            <a:ext cx="8629116" cy="586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20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Partial Gravity Translation and Mobility</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37</a:t>
            </a:fld>
            <a:endParaRPr lang="en-US" dirty="0">
              <a:solidFill>
                <a:prstClr val="black">
                  <a:tint val="75000"/>
                </a:prstClr>
              </a:solidFill>
              <a:latin typeface="Calibri"/>
            </a:endParaRPr>
          </a:p>
        </p:txBody>
      </p:sp>
      <p:pic>
        <p:nvPicPr>
          <p:cNvPr id="4098" name="Picture 2" descr="https://io.jsc.nasa.gov/photos/10272/hires/S96-1425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57377" y="1053983"/>
            <a:ext cx="5762261" cy="58040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3" cstate="print"/>
          <a:srcRect l="13750" r="5907"/>
          <a:stretch>
            <a:fillRect/>
          </a:stretch>
        </p:blipFill>
        <p:spPr bwMode="auto">
          <a:xfrm>
            <a:off x="787802" y="986854"/>
            <a:ext cx="3272442" cy="5871146"/>
          </a:xfrm>
          <a:prstGeom prst="rect">
            <a:avLst/>
          </a:prstGeom>
          <a:noFill/>
          <a:ln w="9525">
            <a:noFill/>
            <a:miter lim="800000"/>
            <a:headEnd/>
            <a:tailEnd/>
          </a:ln>
        </p:spPr>
      </p:pic>
    </p:spTree>
    <p:extLst>
      <p:ext uri="{BB962C8B-B14F-4D97-AF65-F5344CB8AC3E}">
        <p14:creationId xmlns:p14="http://schemas.microsoft.com/office/powerpoint/2010/main" val="3293467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Desert RATS</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38</a:t>
            </a:fld>
            <a:endParaRPr lang="en-US" dirty="0">
              <a:solidFill>
                <a:prstClr val="black">
                  <a:tint val="75000"/>
                </a:prstClr>
              </a:solidFill>
              <a:latin typeface="Calibri"/>
            </a:endParaRPr>
          </a:p>
        </p:txBody>
      </p:sp>
      <p:pic>
        <p:nvPicPr>
          <p:cNvPr id="2050"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8929" y="2951970"/>
            <a:ext cx="5877889" cy="390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JSC2000-0639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26114" r="14799" b="34770"/>
          <a:stretch>
            <a:fillRect/>
          </a:stretch>
        </p:blipFill>
        <p:spPr bwMode="auto">
          <a:xfrm>
            <a:off x="3595092" y="917322"/>
            <a:ext cx="5931191" cy="271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srcRect/>
          <a:stretch>
            <a:fillRect/>
          </a:stretch>
        </p:blipFill>
        <p:spPr bwMode="auto">
          <a:xfrm>
            <a:off x="189658" y="973216"/>
            <a:ext cx="3607453" cy="5884784"/>
          </a:xfrm>
          <a:prstGeom prst="rect">
            <a:avLst/>
          </a:prstGeom>
          <a:noFill/>
          <a:ln w="9525">
            <a:noFill/>
            <a:miter lim="800000"/>
            <a:headEnd/>
            <a:tailEnd/>
          </a:ln>
        </p:spPr>
      </p:pic>
    </p:spTree>
    <p:extLst>
      <p:ext uri="{BB962C8B-B14F-4D97-AF65-F5344CB8AC3E}">
        <p14:creationId xmlns:p14="http://schemas.microsoft.com/office/powerpoint/2010/main" val="2967963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39</a:t>
            </a:fld>
            <a:endParaRPr lang="en-US" dirty="0">
              <a:solidFill>
                <a:prstClr val="black">
                  <a:tint val="75000"/>
                </a:prstClr>
              </a:solidFill>
              <a:latin typeface="Calibri"/>
            </a:endParaRPr>
          </a:p>
        </p:txBody>
      </p:sp>
      <p:pic>
        <p:nvPicPr>
          <p:cNvPr id="9218" name="Picture 2" descr="https://io.jsc.nasa.gov/photos/10175/hires/jsc2007e1457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95601" y="838202"/>
            <a:ext cx="906511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8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A053-7575-4323-9B94-7612B04E7BAC}"/>
              </a:ext>
            </a:extLst>
          </p:cNvPr>
          <p:cNvSpPr>
            <a:spLocks noGrp="1"/>
          </p:cNvSpPr>
          <p:nvPr>
            <p:ph type="title"/>
          </p:nvPr>
        </p:nvSpPr>
        <p:spPr/>
        <p:txBody>
          <a:bodyPr/>
          <a:lstStyle/>
          <a:p>
            <a:r>
              <a:rPr lang="en-US" dirty="0"/>
              <a:t>Full Disclosure</a:t>
            </a:r>
          </a:p>
        </p:txBody>
      </p:sp>
      <p:sp>
        <p:nvSpPr>
          <p:cNvPr id="3" name="Content Placeholder 2">
            <a:extLst>
              <a:ext uri="{FF2B5EF4-FFF2-40B4-BE49-F238E27FC236}">
                <a16:creationId xmlns:a16="http://schemas.microsoft.com/office/drawing/2014/main" id="{2C0071F2-E587-4FCC-A9C2-DC8BFEDB7FED}"/>
              </a:ext>
            </a:extLst>
          </p:cNvPr>
          <p:cNvSpPr>
            <a:spLocks noGrp="1"/>
          </p:cNvSpPr>
          <p:nvPr>
            <p:ph idx="1"/>
          </p:nvPr>
        </p:nvSpPr>
        <p:spPr/>
        <p:txBody>
          <a:bodyPr/>
          <a:lstStyle/>
          <a:p>
            <a:r>
              <a:rPr lang="en-US" dirty="0"/>
              <a:t>Design Thinking is a new term to me, but I’ve used the concept behind it over my entire career</a:t>
            </a:r>
          </a:p>
          <a:p>
            <a:r>
              <a:rPr lang="en-US" dirty="0"/>
              <a:t>Human-centered/centric design was a new term to be at one point</a:t>
            </a:r>
          </a:p>
          <a:p>
            <a:endParaRPr lang="en-US" dirty="0"/>
          </a:p>
          <a:p>
            <a:pPr marL="0" indent="0">
              <a:buNone/>
            </a:pPr>
            <a:r>
              <a:rPr lang="en-US" dirty="0"/>
              <a:t>The design process that I’ve used at NASA, when done appropriately for EVA equipment, works the same way.  Let me explain..</a:t>
            </a:r>
          </a:p>
        </p:txBody>
      </p:sp>
      <p:sp>
        <p:nvSpPr>
          <p:cNvPr id="4" name="Slide Number Placeholder 3">
            <a:extLst>
              <a:ext uri="{FF2B5EF4-FFF2-40B4-BE49-F238E27FC236}">
                <a16:creationId xmlns:a16="http://schemas.microsoft.com/office/drawing/2014/main" id="{542C105F-081A-484E-B198-CA7362077CFB}"/>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4</a:t>
            </a:fld>
            <a:endParaRPr lang="en-US" dirty="0">
              <a:solidFill>
                <a:prstClr val="black">
                  <a:tint val="75000"/>
                </a:prstClr>
              </a:solidFill>
            </a:endParaRPr>
          </a:p>
        </p:txBody>
      </p:sp>
    </p:spTree>
    <p:extLst>
      <p:ext uri="{BB962C8B-B14F-4D97-AF65-F5344CB8AC3E}">
        <p14:creationId xmlns:p14="http://schemas.microsoft.com/office/powerpoint/2010/main" val="3823174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40</a:t>
            </a:fld>
            <a:endParaRPr lang="en-US" dirty="0">
              <a:solidFill>
                <a:prstClr val="black">
                  <a:tint val="75000"/>
                </a:prstClr>
              </a:solidFill>
              <a:latin typeface="Calibri"/>
            </a:endParaRPr>
          </a:p>
        </p:txBody>
      </p:sp>
      <p:pic>
        <p:nvPicPr>
          <p:cNvPr id="5122" name="Picture 2" descr="https://io.jsc.nasa.gov/photos/11350/hires/jsc2014e092955_al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838200"/>
            <a:ext cx="901842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11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Z-2 NBL Runs</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41</a:t>
            </a:fld>
            <a:endParaRPr lang="en-US" dirty="0">
              <a:solidFill>
                <a:prstClr val="black">
                  <a:tint val="75000"/>
                </a:prstClr>
              </a:solidFill>
              <a:latin typeface="Calibri"/>
            </a:endParaRP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0" y="1197864"/>
            <a:ext cx="6889898" cy="5295014"/>
          </a:xfrm>
          <a:prstGeom prst="rect">
            <a:avLst/>
          </a:prstGeom>
        </p:spPr>
      </p:pic>
      <p:pic>
        <p:nvPicPr>
          <p:cNvPr id="9" name="Picture 8"/>
          <p:cNvPicPr/>
          <p:nvPr/>
        </p:nvPicPr>
        <p:blipFill>
          <a:blip r:embed="rId4" cstate="screen">
            <a:extLst>
              <a:ext uri="{28A0092B-C50C-407E-A947-70E740481C1C}">
                <a14:useLocalDpi xmlns:a14="http://schemas.microsoft.com/office/drawing/2010/main"/>
              </a:ext>
            </a:extLst>
          </a:blip>
          <a:stretch>
            <a:fillRect/>
          </a:stretch>
        </p:blipFill>
        <p:spPr>
          <a:xfrm>
            <a:off x="6608300" y="1699915"/>
            <a:ext cx="5583700" cy="3931247"/>
          </a:xfrm>
          <a:prstGeom prst="rect">
            <a:avLst/>
          </a:prstGeom>
        </p:spPr>
      </p:pic>
    </p:spTree>
    <p:extLst>
      <p:ext uri="{BB962C8B-B14F-4D97-AF65-F5344CB8AC3E}">
        <p14:creationId xmlns:p14="http://schemas.microsoft.com/office/powerpoint/2010/main" val="299511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o.jsc.nasa.gov/photos/11973/hires/jsc2016e18342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5016" t="12800" r="20058" b="-969"/>
          <a:stretch/>
        </p:blipFill>
        <p:spPr bwMode="auto">
          <a:xfrm>
            <a:off x="0" y="984667"/>
            <a:ext cx="5547565" cy="59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Z-2 NBL Runs</a:t>
            </a:r>
          </a:p>
        </p:txBody>
      </p:sp>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42</a:t>
            </a:fld>
            <a:endParaRPr lang="en-US" dirty="0">
              <a:solidFill>
                <a:prstClr val="black">
                  <a:tint val="75000"/>
                </a:prstClr>
              </a:solidFill>
              <a:latin typeface="Calibri"/>
            </a:endParaRPr>
          </a:p>
        </p:txBody>
      </p:sp>
      <p:pic>
        <p:nvPicPr>
          <p:cNvPr id="6" name="Content Placeholder 4"/>
          <p:cNvPicPr>
            <a:picLocks noChangeAspect="1"/>
          </p:cNvPicPr>
          <p:nvPr/>
        </p:nvPicPr>
        <p:blipFill>
          <a:blip r:embed="rId4"/>
          <a:stretch>
            <a:fillRect/>
          </a:stretch>
        </p:blipFill>
        <p:spPr>
          <a:xfrm>
            <a:off x="5021106" y="1454580"/>
            <a:ext cx="7170894" cy="5007935"/>
          </a:xfrm>
          <a:prstGeom prst="rect">
            <a:avLst/>
          </a:prstGeom>
        </p:spPr>
      </p:pic>
    </p:spTree>
    <p:extLst>
      <p:ext uri="{BB962C8B-B14F-4D97-AF65-F5344CB8AC3E}">
        <p14:creationId xmlns:p14="http://schemas.microsoft.com/office/powerpoint/2010/main" val="1552160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BB47-A3CA-425B-B876-10FD515E9D51}"/>
              </a:ext>
            </a:extLst>
          </p:cNvPr>
          <p:cNvSpPr>
            <a:spLocks noGrp="1"/>
          </p:cNvSpPr>
          <p:nvPr>
            <p:ph type="title"/>
          </p:nvPr>
        </p:nvSpPr>
        <p:spPr/>
        <p:txBody>
          <a:bodyPr/>
          <a:lstStyle/>
          <a:p>
            <a:r>
              <a:rPr lang="en-US" dirty="0"/>
              <a:t>Design Thinking</a:t>
            </a:r>
          </a:p>
        </p:txBody>
      </p:sp>
      <p:sp>
        <p:nvSpPr>
          <p:cNvPr id="3" name="Content Placeholder 2">
            <a:extLst>
              <a:ext uri="{FF2B5EF4-FFF2-40B4-BE49-F238E27FC236}">
                <a16:creationId xmlns:a16="http://schemas.microsoft.com/office/drawing/2014/main" id="{63361CF3-FE5A-432B-9200-F1412C0D944E}"/>
              </a:ext>
            </a:extLst>
          </p:cNvPr>
          <p:cNvSpPr>
            <a:spLocks noGrp="1"/>
          </p:cNvSpPr>
          <p:nvPr>
            <p:ph idx="1"/>
          </p:nvPr>
        </p:nvSpPr>
        <p:spPr>
          <a:xfrm>
            <a:off x="0" y="1002535"/>
            <a:ext cx="12041436" cy="3390023"/>
          </a:xfrm>
        </p:spPr>
        <p:txBody>
          <a:bodyPr/>
          <a:lstStyle/>
          <a:p>
            <a:r>
              <a:rPr lang="en-US" dirty="0"/>
              <a:t>The steps of Design Thinking provide a framework to approach design challenges</a:t>
            </a:r>
          </a:p>
          <a:p>
            <a:pPr lvl="1"/>
            <a:r>
              <a:rPr lang="en-US" dirty="0"/>
              <a:t>There is power in having a plan!</a:t>
            </a:r>
          </a:p>
          <a:p>
            <a:r>
              <a:rPr lang="en-US" dirty="0"/>
              <a:t>Starting with understanding your customer and their needs helps you to stay focused on your customer as a priority</a:t>
            </a:r>
          </a:p>
          <a:p>
            <a:r>
              <a:rPr lang="en-US" dirty="0"/>
              <a:t>Through human-centered design NASA has created..</a:t>
            </a:r>
          </a:p>
        </p:txBody>
      </p:sp>
      <p:sp>
        <p:nvSpPr>
          <p:cNvPr id="4" name="Slide Number Placeholder 3">
            <a:extLst>
              <a:ext uri="{FF2B5EF4-FFF2-40B4-BE49-F238E27FC236}">
                <a16:creationId xmlns:a16="http://schemas.microsoft.com/office/drawing/2014/main" id="{4F2F7BA9-298A-4F45-BE08-0EF3CB7359EB}"/>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43</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D4B2919F-DD14-4651-8961-88BE6D863E28}"/>
              </a:ext>
            </a:extLst>
          </p:cNvPr>
          <p:cNvPicPr>
            <a:picLocks noChangeAspect="1"/>
          </p:cNvPicPr>
          <p:nvPr/>
        </p:nvPicPr>
        <p:blipFill>
          <a:blip r:embed="rId2"/>
          <a:stretch>
            <a:fillRect/>
          </a:stretch>
        </p:blipFill>
        <p:spPr>
          <a:xfrm>
            <a:off x="6289333" y="4242447"/>
            <a:ext cx="5902667" cy="2615553"/>
          </a:xfrm>
          <a:prstGeom prst="rect">
            <a:avLst/>
          </a:prstGeom>
        </p:spPr>
      </p:pic>
      <p:sp>
        <p:nvSpPr>
          <p:cNvPr id="7" name="TextBox 6">
            <a:extLst>
              <a:ext uri="{FF2B5EF4-FFF2-40B4-BE49-F238E27FC236}">
                <a16:creationId xmlns:a16="http://schemas.microsoft.com/office/drawing/2014/main" id="{786C09E5-1635-4161-B473-BAF9DEBF9930}"/>
              </a:ext>
            </a:extLst>
          </p:cNvPr>
          <p:cNvSpPr txBox="1"/>
          <p:nvPr/>
        </p:nvSpPr>
        <p:spPr>
          <a:xfrm>
            <a:off x="-15338" y="6492878"/>
            <a:ext cx="6169444" cy="369332"/>
          </a:xfrm>
          <a:prstGeom prst="rect">
            <a:avLst/>
          </a:prstGeom>
          <a:noFill/>
        </p:spPr>
        <p:txBody>
          <a:bodyPr wrap="square">
            <a:spAutoFit/>
          </a:bodyPr>
          <a:lstStyle/>
          <a:p>
            <a:r>
              <a:rPr lang="en-US" b="0" i="1" dirty="0">
                <a:solidFill>
                  <a:srgbClr val="6A6A6A"/>
                </a:solidFill>
                <a:effectLst/>
                <a:latin typeface="Merriweather" panose="00000500000000000000" pitchFamily="2" charset="0"/>
              </a:rPr>
              <a:t>© Interaction Design Foundation, CC BY-SA 3.0</a:t>
            </a:r>
            <a:endParaRPr lang="en-US" dirty="0"/>
          </a:p>
        </p:txBody>
      </p:sp>
      <p:sp>
        <p:nvSpPr>
          <p:cNvPr id="9" name="TextBox 8">
            <a:extLst>
              <a:ext uri="{FF2B5EF4-FFF2-40B4-BE49-F238E27FC236}">
                <a16:creationId xmlns:a16="http://schemas.microsoft.com/office/drawing/2014/main" id="{5C081984-BA7B-4B66-9CAE-8971A312416B}"/>
              </a:ext>
            </a:extLst>
          </p:cNvPr>
          <p:cNvSpPr txBox="1"/>
          <p:nvPr/>
        </p:nvSpPr>
        <p:spPr>
          <a:xfrm>
            <a:off x="101600" y="5758145"/>
            <a:ext cx="6169444" cy="646331"/>
          </a:xfrm>
          <a:prstGeom prst="rect">
            <a:avLst/>
          </a:prstGeom>
          <a:noFill/>
        </p:spPr>
        <p:txBody>
          <a:bodyPr wrap="square">
            <a:spAutoFit/>
          </a:bodyPr>
          <a:lstStyle/>
          <a:p>
            <a:r>
              <a:rPr lang="en-US" dirty="0">
                <a:hlinkClick r:id="rId3"/>
              </a:rPr>
              <a:t>What is Design Thinking? | Interaction Design Foundation (</a:t>
            </a:r>
            <a:r>
              <a:rPr lang="en-US" dirty="0" err="1">
                <a:hlinkClick r:id="rId3"/>
              </a:rPr>
              <a:t>IxDF</a:t>
            </a:r>
            <a:r>
              <a:rPr lang="en-US" dirty="0">
                <a:hlinkClick r:id="rId3"/>
              </a:rPr>
              <a:t>) (interaction-design.org)</a:t>
            </a:r>
            <a:endParaRPr lang="en-US" dirty="0"/>
          </a:p>
        </p:txBody>
      </p:sp>
    </p:spTree>
    <p:extLst>
      <p:ext uri="{BB962C8B-B14F-4D97-AF65-F5344CB8AC3E}">
        <p14:creationId xmlns:p14="http://schemas.microsoft.com/office/powerpoint/2010/main" val="2606640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03FA-7E3E-45C8-BED4-C3DFAD4C430D}"/>
              </a:ext>
            </a:extLst>
          </p:cNvPr>
          <p:cNvSpPr>
            <a:spLocks noGrp="1"/>
          </p:cNvSpPr>
          <p:nvPr>
            <p:ph type="title"/>
          </p:nvPr>
        </p:nvSpPr>
        <p:spPr>
          <a:xfrm>
            <a:off x="101600" y="76200"/>
            <a:ext cx="5356088" cy="762000"/>
          </a:xfrm>
        </p:spPr>
        <p:txBody>
          <a:bodyPr/>
          <a:lstStyle/>
          <a:p>
            <a:r>
              <a:rPr lang="en-US" dirty="0" err="1"/>
              <a:t>xEMU</a:t>
            </a:r>
            <a:endParaRPr lang="en-US" dirty="0"/>
          </a:p>
        </p:txBody>
      </p:sp>
      <p:pic>
        <p:nvPicPr>
          <p:cNvPr id="6" name="Content Placeholder 5" descr="A person in a space suit&#10;&#10;Description automatically generated">
            <a:extLst>
              <a:ext uri="{FF2B5EF4-FFF2-40B4-BE49-F238E27FC236}">
                <a16:creationId xmlns:a16="http://schemas.microsoft.com/office/drawing/2014/main" id="{1F5E8F21-33E6-4FC5-A21A-633DB70AA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73159" y="41324"/>
            <a:ext cx="4493651" cy="6740476"/>
          </a:xfrm>
        </p:spPr>
      </p:pic>
      <p:sp>
        <p:nvSpPr>
          <p:cNvPr id="4" name="Slide Number Placeholder 3">
            <a:extLst>
              <a:ext uri="{FF2B5EF4-FFF2-40B4-BE49-F238E27FC236}">
                <a16:creationId xmlns:a16="http://schemas.microsoft.com/office/drawing/2014/main" id="{D938928A-08CD-4327-A6EA-15CF5E6B8BAE}"/>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44</a:t>
            </a:fld>
            <a:endParaRPr lang="en-US" dirty="0">
              <a:solidFill>
                <a:prstClr val="black">
                  <a:tint val="75000"/>
                </a:prstClr>
              </a:solidFill>
            </a:endParaRPr>
          </a:p>
        </p:txBody>
      </p:sp>
      <p:pic>
        <p:nvPicPr>
          <p:cNvPr id="3074" name="Picture 2">
            <a:extLst>
              <a:ext uri="{FF2B5EF4-FFF2-40B4-BE49-F238E27FC236}">
                <a16:creationId xmlns:a16="http://schemas.microsoft.com/office/drawing/2014/main" id="{29A2AF0E-196A-4D3C-9B66-6A0FDA568F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68" y="873076"/>
            <a:ext cx="4934857" cy="597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07" y="0"/>
            <a:ext cx="4953000" cy="609600"/>
          </a:xfrm>
        </p:spPr>
        <p:txBody>
          <a:bodyPr>
            <a:noAutofit/>
          </a:bodyPr>
          <a:lstStyle/>
          <a:p>
            <a:r>
              <a:rPr lang="en-US" dirty="0"/>
              <a:t>What’s next?</a:t>
            </a:r>
          </a:p>
        </p:txBody>
      </p:sp>
      <p:sp>
        <p:nvSpPr>
          <p:cNvPr id="4" name="Slide Number Placeholder 3"/>
          <p:cNvSpPr>
            <a:spLocks noGrp="1"/>
          </p:cNvSpPr>
          <p:nvPr>
            <p:ph type="sldNum" sz="quarter" idx="12"/>
          </p:nvPr>
        </p:nvSpPr>
        <p:spPr/>
        <p:txBody>
          <a:bodyPr/>
          <a:lstStyle/>
          <a:p>
            <a:fld id="{14C3CD2D-1AAF-49B0-8963-F11B0C71E2F0}" type="slidenum">
              <a:rPr lang="en-US" smtClean="0"/>
              <a:t>45</a:t>
            </a:fld>
            <a:endParaRPr lang="en-US"/>
          </a:p>
        </p:txBody>
      </p:sp>
      <p:pic>
        <p:nvPicPr>
          <p:cNvPr id="7" name="Content Placeholder 6"/>
          <p:cNvPicPr>
            <a:picLocks noGrp="1" noChangeAspect="1"/>
          </p:cNvPicPr>
          <p:nvPr>
            <p:ph idx="1"/>
          </p:nvPr>
        </p:nvPicPr>
        <p:blipFill>
          <a:blip r:embed="rId3"/>
          <a:stretch>
            <a:fillRect/>
          </a:stretch>
        </p:blipFill>
        <p:spPr>
          <a:xfrm>
            <a:off x="449225" y="129274"/>
            <a:ext cx="10658282" cy="6892356"/>
          </a:xfrm>
          <a:prstGeom prst="rect">
            <a:avLst/>
          </a:prstGeom>
        </p:spPr>
      </p:pic>
    </p:spTree>
    <p:extLst>
      <p:ext uri="{BB962C8B-B14F-4D97-AF65-F5344CB8AC3E}">
        <p14:creationId xmlns:p14="http://schemas.microsoft.com/office/powerpoint/2010/main" val="1994618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76E6DF2-67EC-F445-804A-D61A238A05B4}" type="slidenum">
              <a:rPr lang="en-US">
                <a:solidFill>
                  <a:prstClr val="black">
                    <a:tint val="75000"/>
                  </a:prstClr>
                </a:solidFill>
                <a:latin typeface="Calibri"/>
              </a:rPr>
              <a:pPr>
                <a:defRPr/>
              </a:pPr>
              <a:t>46</a:t>
            </a:fld>
            <a:endParaRPr lang="en-US" dirty="0">
              <a:solidFill>
                <a:prstClr val="black">
                  <a:tint val="75000"/>
                </a:prstClr>
              </a:solidFill>
              <a:latin typeface="Calibri"/>
            </a:endParaRPr>
          </a:p>
        </p:txBody>
      </p:sp>
      <p:pic>
        <p:nvPicPr>
          <p:cNvPr id="5" name="Picture 2" descr="99e117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2222204" y="938326"/>
            <a:ext cx="7892903" cy="59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256066" y="78724"/>
            <a:ext cx="9764184" cy="765175"/>
          </a:xfrm>
        </p:spPr>
        <p:txBody>
          <a:bodyPr>
            <a:normAutofit/>
          </a:bodyPr>
          <a:lstStyle/>
          <a:p>
            <a:pPr eaLnBrk="1" hangingPunct="1"/>
            <a:r>
              <a:rPr lang="en-US" altLang="en-US" dirty="0"/>
              <a:t>Questions?</a:t>
            </a:r>
          </a:p>
        </p:txBody>
      </p:sp>
    </p:spTree>
    <p:extLst>
      <p:ext uri="{BB962C8B-B14F-4D97-AF65-F5344CB8AC3E}">
        <p14:creationId xmlns:p14="http://schemas.microsoft.com/office/powerpoint/2010/main" val="344296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215" y="1468215"/>
            <a:ext cx="2609198" cy="1956899"/>
          </a:xfrm>
          <a:prstGeom prst="rect">
            <a:avLst/>
          </a:prstGeom>
        </p:spPr>
      </p:pic>
      <p:sp>
        <p:nvSpPr>
          <p:cNvPr id="52227" name="Rectangle 3"/>
          <p:cNvSpPr>
            <a:spLocks noGrp="1" noChangeArrowheads="1"/>
          </p:cNvSpPr>
          <p:nvPr>
            <p:ph type="title"/>
          </p:nvPr>
        </p:nvSpPr>
        <p:spPr>
          <a:xfrm>
            <a:off x="1809750" y="80175"/>
            <a:ext cx="8000328" cy="862138"/>
          </a:xfrm>
        </p:spPr>
        <p:txBody>
          <a:bodyPr>
            <a:normAutofit/>
          </a:bodyPr>
          <a:lstStyle/>
          <a:p>
            <a:r>
              <a:rPr lang="en-US" altLang="en-US" sz="3200" dirty="0"/>
              <a:t>A Space Suit is.. </a:t>
            </a:r>
          </a:p>
        </p:txBody>
      </p:sp>
      <p:sp>
        <p:nvSpPr>
          <p:cNvPr id="52230" name="Rectangle 6"/>
          <p:cNvSpPr>
            <a:spLocks noChangeArrowheads="1"/>
          </p:cNvSpPr>
          <p:nvPr/>
        </p:nvSpPr>
        <p:spPr bwMode="auto">
          <a:xfrm>
            <a:off x="1811826" y="1363085"/>
            <a:ext cx="709077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80000"/>
              </a:lnSpc>
              <a:spcBef>
                <a:spcPct val="20000"/>
              </a:spcBef>
              <a:buNone/>
            </a:pPr>
            <a:r>
              <a:rPr lang="en-US" altLang="en-US" sz="2400" b="1" kern="3200" spc="75" dirty="0">
                <a:solidFill>
                  <a:srgbClr val="FFC000">
                    <a:lumMod val="60000"/>
                    <a:lumOff val="40000"/>
                  </a:srgbClr>
                </a:solidFill>
                <a:latin typeface="Agency FB" panose="020B0503020202020204" pitchFamily="34" charset="0"/>
              </a:rPr>
              <a:t>Space Suits Provide 3 Basic Functions For EVA Astronauts</a:t>
            </a:r>
            <a:r>
              <a:rPr lang="en-US" altLang="en-US" sz="2400" b="1" kern="2300" dirty="0">
                <a:solidFill>
                  <a:srgbClr val="FFC000">
                    <a:lumMod val="60000"/>
                    <a:lumOff val="40000"/>
                  </a:srgbClr>
                </a:solidFill>
                <a:latin typeface="Agency FB" panose="020B0503020202020204" pitchFamily="34" charset="0"/>
              </a:rPr>
              <a:t>: </a:t>
            </a:r>
          </a:p>
        </p:txBody>
      </p:sp>
      <p:sp>
        <p:nvSpPr>
          <p:cNvPr id="52231" name="Text Box 7"/>
          <p:cNvSpPr txBox="1">
            <a:spLocks noChangeArrowheads="1"/>
          </p:cNvSpPr>
          <p:nvPr/>
        </p:nvSpPr>
        <p:spPr bwMode="ltGray">
          <a:xfrm>
            <a:off x="2428901" y="1720234"/>
            <a:ext cx="800219" cy="120032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a:r>
              <a:rPr lang="en-US" altLang="en-US" sz="7200" dirty="0">
                <a:solidFill>
                  <a:srgbClr val="FFC000"/>
                </a:solidFill>
                <a:latin typeface="Arial Black" panose="020B0A04020102020204" pitchFamily="34" charset="0"/>
              </a:rPr>
              <a:t>1</a:t>
            </a:r>
          </a:p>
        </p:txBody>
      </p:sp>
      <p:sp>
        <p:nvSpPr>
          <p:cNvPr id="52232" name="Text Box 8"/>
          <p:cNvSpPr txBox="1">
            <a:spLocks noChangeArrowheads="1"/>
          </p:cNvSpPr>
          <p:nvPr/>
        </p:nvSpPr>
        <p:spPr bwMode="ltGray">
          <a:xfrm>
            <a:off x="3358642" y="3179972"/>
            <a:ext cx="800219" cy="120032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a:r>
              <a:rPr lang="en-US" altLang="en-US" sz="7200" dirty="0">
                <a:solidFill>
                  <a:srgbClr val="FFC000"/>
                </a:solidFill>
                <a:latin typeface="Arial Black" panose="020B0A04020102020204" pitchFamily="34" charset="0"/>
              </a:rPr>
              <a:t>2</a:t>
            </a:r>
          </a:p>
        </p:txBody>
      </p:sp>
      <p:sp>
        <p:nvSpPr>
          <p:cNvPr id="52233" name="Text Box 9"/>
          <p:cNvSpPr txBox="1">
            <a:spLocks noChangeArrowheads="1"/>
          </p:cNvSpPr>
          <p:nvPr/>
        </p:nvSpPr>
        <p:spPr bwMode="ltGray">
          <a:xfrm>
            <a:off x="4069989" y="4789835"/>
            <a:ext cx="800219" cy="120032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685800"/>
            <a:r>
              <a:rPr lang="en-US" altLang="en-US" sz="7200" dirty="0">
                <a:solidFill>
                  <a:srgbClr val="FFC000"/>
                </a:solidFill>
                <a:latin typeface="Arial Black" panose="020B0A04020102020204" pitchFamily="34" charset="0"/>
              </a:rPr>
              <a:t>3</a:t>
            </a:r>
          </a:p>
        </p:txBody>
      </p:sp>
      <p:sp>
        <p:nvSpPr>
          <p:cNvPr id="52234" name="Rectangle 10"/>
          <p:cNvSpPr>
            <a:spLocks noChangeArrowheads="1"/>
          </p:cNvSpPr>
          <p:nvPr/>
        </p:nvSpPr>
        <p:spPr bwMode="auto">
          <a:xfrm>
            <a:off x="5241164" y="6022839"/>
            <a:ext cx="487779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a:lnSpc>
                <a:spcPct val="80000"/>
              </a:lnSpc>
              <a:spcBef>
                <a:spcPct val="20000"/>
              </a:spcBef>
            </a:pPr>
            <a:r>
              <a:rPr lang="en-US" altLang="en-US" sz="2400" b="1" kern="3200" spc="75" dirty="0">
                <a:solidFill>
                  <a:srgbClr val="FFC000">
                    <a:lumMod val="60000"/>
                    <a:lumOff val="40000"/>
                  </a:srgbClr>
                </a:solidFill>
                <a:latin typeface="Agency FB" panose="020B0503020202020204" pitchFamily="34" charset="0"/>
              </a:rPr>
              <a:t>In essence, the space suit is a </a:t>
            </a:r>
          </a:p>
          <a:p>
            <a:pPr defTabSz="685800">
              <a:lnSpc>
                <a:spcPct val="80000"/>
              </a:lnSpc>
              <a:spcBef>
                <a:spcPct val="20000"/>
              </a:spcBef>
            </a:pPr>
            <a:r>
              <a:rPr lang="en-US" altLang="en-US" sz="2400" b="1" kern="3200" spc="75" dirty="0">
                <a:solidFill>
                  <a:schemeClr val="accent4">
                    <a:lumMod val="75000"/>
                  </a:schemeClr>
                </a:solidFill>
                <a:latin typeface="Agency FB" panose="020B0503020202020204" pitchFamily="34" charset="0"/>
              </a:rPr>
              <a:t>small spacecraft </a:t>
            </a:r>
            <a:r>
              <a:rPr lang="en-US" altLang="en-US" sz="2400" b="1" kern="3200" spc="75" dirty="0">
                <a:solidFill>
                  <a:srgbClr val="FFC000">
                    <a:lumMod val="60000"/>
                    <a:lumOff val="40000"/>
                  </a:srgbClr>
                </a:solidFill>
                <a:latin typeface="Agency FB" panose="020B0503020202020204" pitchFamily="34" charset="0"/>
              </a:rPr>
              <a:t>in itself</a:t>
            </a:r>
          </a:p>
        </p:txBody>
      </p:sp>
      <p:sp>
        <p:nvSpPr>
          <p:cNvPr id="52235" name="Rectangle 11"/>
          <p:cNvSpPr>
            <a:spLocks noChangeArrowheads="1"/>
          </p:cNvSpPr>
          <p:nvPr/>
        </p:nvSpPr>
        <p:spPr bwMode="auto">
          <a:xfrm>
            <a:off x="4298630" y="3156741"/>
            <a:ext cx="400405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231775" indent="-1174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pPr>
            <a:r>
              <a:rPr lang="en-US" altLang="en-US" sz="1400" b="1" dirty="0">
                <a:solidFill>
                  <a:prstClr val="white"/>
                </a:solidFill>
                <a:effectLst>
                  <a:outerShdw blurRad="38100" dist="38100" dir="2700000" algn="tl">
                    <a:srgbClr val="000000">
                      <a:alpha val="43137"/>
                    </a:srgbClr>
                  </a:outerShdw>
                </a:effectLst>
                <a:latin typeface="Arial" panose="020B0604020202020204" pitchFamily="34" charset="0"/>
              </a:rPr>
              <a:t>Secondly, the space suit provides </a:t>
            </a:r>
            <a:r>
              <a:rPr lang="en-US" altLang="en-US" sz="1400" b="1" dirty="0">
                <a:solidFill>
                  <a:srgbClr val="FFC000"/>
                </a:solidFill>
                <a:effectLst>
                  <a:outerShdw blurRad="38100" dist="38100" dir="2700000" algn="tl">
                    <a:srgbClr val="000000">
                      <a:alpha val="43137"/>
                    </a:srgbClr>
                  </a:outerShdw>
                </a:effectLst>
                <a:latin typeface="Arial" panose="020B0604020202020204" pitchFamily="34" charset="0"/>
              </a:rPr>
              <a:t>protection </a:t>
            </a:r>
            <a:r>
              <a:rPr lang="en-US" altLang="en-US" sz="1400" b="1" dirty="0">
                <a:solidFill>
                  <a:prstClr val="white"/>
                </a:solidFill>
                <a:effectLst>
                  <a:outerShdw blurRad="38100" dist="38100" dir="2700000" algn="tl">
                    <a:srgbClr val="000000">
                      <a:alpha val="43137"/>
                    </a:srgbClr>
                  </a:outerShdw>
                </a:effectLst>
                <a:latin typeface="Arial" panose="020B0604020202020204" pitchFamily="34" charset="0"/>
              </a:rPr>
              <a:t>against the hazards of the particular EVA environment</a:t>
            </a:r>
          </a:p>
          <a:p>
            <a:pPr lvl="1" defTabSz="685800">
              <a:lnSpc>
                <a:spcPct val="100000"/>
              </a:lnSpc>
              <a:spcBef>
                <a:spcPct val="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Thermal extremes </a:t>
            </a:r>
          </a:p>
          <a:p>
            <a:pPr lvl="1" defTabSz="685800">
              <a:lnSpc>
                <a:spcPct val="100000"/>
              </a:lnSpc>
              <a:spcBef>
                <a:spcPct val="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Meteoroid and orbital debris</a:t>
            </a:r>
          </a:p>
          <a:p>
            <a:pPr lvl="1" defTabSz="685800">
              <a:lnSpc>
                <a:spcPct val="100000"/>
              </a:lnSpc>
              <a:spcBef>
                <a:spcPct val="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Radiation conditions </a:t>
            </a:r>
          </a:p>
          <a:p>
            <a:pPr lvl="1" defTabSz="685800">
              <a:lnSpc>
                <a:spcPct val="100000"/>
              </a:lnSpc>
              <a:spcBef>
                <a:spcPct val="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Abrasion and sharp edges </a:t>
            </a:r>
          </a:p>
          <a:p>
            <a:pPr lvl="1" defTabSz="685800">
              <a:lnSpc>
                <a:spcPct val="100000"/>
              </a:lnSpc>
              <a:spcBef>
                <a:spcPct val="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Sand, dust, and rocks </a:t>
            </a:r>
          </a:p>
        </p:txBody>
      </p:sp>
      <p:sp>
        <p:nvSpPr>
          <p:cNvPr id="52236" name="Rectangle 12"/>
          <p:cNvSpPr>
            <a:spLocks noChangeArrowheads="1"/>
          </p:cNvSpPr>
          <p:nvPr/>
        </p:nvSpPr>
        <p:spPr bwMode="auto">
          <a:xfrm>
            <a:off x="4870208" y="4866918"/>
            <a:ext cx="4887228"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231775" indent="-1174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pPr>
            <a:r>
              <a:rPr lang="en-US" altLang="en-US" sz="1400" b="1" dirty="0">
                <a:solidFill>
                  <a:prstClr val="white"/>
                </a:solidFill>
                <a:effectLst>
                  <a:outerShdw blurRad="38100" dist="38100" dir="2700000" algn="tl">
                    <a:srgbClr val="000000">
                      <a:alpha val="43137"/>
                    </a:srgbClr>
                  </a:outerShdw>
                </a:effectLst>
                <a:latin typeface="Arial" panose="020B0604020202020204" pitchFamily="34" charset="0"/>
              </a:rPr>
              <a:t>Finally, the space suit incorporates various </a:t>
            </a:r>
            <a:r>
              <a:rPr lang="en-US" altLang="en-US" sz="1400" b="1" dirty="0">
                <a:solidFill>
                  <a:srgbClr val="FFC000"/>
                </a:solidFill>
                <a:effectLst>
                  <a:outerShdw blurRad="38100" dist="38100" dir="2700000" algn="tl">
                    <a:srgbClr val="000000">
                      <a:alpha val="43137"/>
                    </a:srgbClr>
                  </a:outerShdw>
                </a:effectLst>
                <a:latin typeface="Arial" panose="020B0604020202020204" pitchFamily="34" charset="0"/>
              </a:rPr>
              <a:t>mobility joint systems</a:t>
            </a:r>
            <a:r>
              <a:rPr lang="en-US" altLang="en-US" sz="1400" b="1" dirty="0">
                <a:solidFill>
                  <a:prstClr val="white"/>
                </a:solidFill>
                <a:effectLst>
                  <a:outerShdw blurRad="38100" dist="38100" dir="2700000" algn="tl">
                    <a:srgbClr val="000000">
                      <a:alpha val="43137"/>
                    </a:srgbClr>
                  </a:outerShdw>
                </a:effectLst>
                <a:latin typeface="Arial" panose="020B0604020202020204" pitchFamily="34" charset="0"/>
              </a:rPr>
              <a:t> to enable the astronaut to perform EVA tasks in the pressurized condition</a:t>
            </a:r>
          </a:p>
          <a:p>
            <a:pPr lvl="1" defTabSz="685800">
              <a:lnSpc>
                <a:spcPct val="100000"/>
              </a:lnSpc>
              <a:spcBef>
                <a:spcPct val="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Includes both dual-axis and single axis joints and bearings</a:t>
            </a:r>
          </a:p>
        </p:txBody>
      </p:sp>
      <p:sp>
        <p:nvSpPr>
          <p:cNvPr id="52237" name="Rectangle 13"/>
          <p:cNvSpPr>
            <a:spLocks noChangeArrowheads="1"/>
          </p:cNvSpPr>
          <p:nvPr/>
        </p:nvSpPr>
        <p:spPr bwMode="auto">
          <a:xfrm>
            <a:off x="3081635" y="1902360"/>
            <a:ext cx="4456067" cy="119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231775" indent="-1174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pPr>
            <a:r>
              <a:rPr lang="en-US" altLang="en-US" sz="1400" b="1" dirty="0">
                <a:solidFill>
                  <a:prstClr val="white"/>
                </a:solidFill>
                <a:effectLst>
                  <a:outerShdw blurRad="38100" dist="38100" dir="2700000" algn="tl">
                    <a:srgbClr val="000000">
                      <a:alpha val="43137"/>
                    </a:srgbClr>
                  </a:outerShdw>
                </a:effectLst>
                <a:latin typeface="Arial" panose="020B0604020202020204" pitchFamily="34" charset="0"/>
              </a:rPr>
              <a:t>First, in conjunction with a portable life support system, the space suit maintains the </a:t>
            </a:r>
            <a:r>
              <a:rPr lang="en-US" altLang="en-US" sz="1400" b="1" dirty="0">
                <a:solidFill>
                  <a:srgbClr val="FFC000"/>
                </a:solidFill>
                <a:effectLst>
                  <a:outerShdw blurRad="38100" dist="38100" dir="2700000" algn="tl">
                    <a:srgbClr val="000000">
                      <a:alpha val="43137"/>
                    </a:srgbClr>
                  </a:outerShdw>
                </a:effectLst>
                <a:latin typeface="Arial" panose="020B0604020202020204" pitchFamily="34" charset="0"/>
              </a:rPr>
              <a:t>physiological well-being </a:t>
            </a:r>
            <a:r>
              <a:rPr lang="en-US" altLang="en-US" sz="1400" b="1" dirty="0">
                <a:solidFill>
                  <a:prstClr val="white"/>
                </a:solidFill>
                <a:effectLst>
                  <a:outerShdw blurRad="38100" dist="38100" dir="2700000" algn="tl">
                    <a:srgbClr val="000000">
                      <a:alpha val="43137"/>
                    </a:srgbClr>
                  </a:outerShdw>
                </a:effectLst>
                <a:latin typeface="Arial" panose="020B0604020202020204" pitchFamily="34" charset="0"/>
              </a:rPr>
              <a:t>of the astronaut</a:t>
            </a:r>
          </a:p>
          <a:p>
            <a:pPr lvl="1" defTabSz="685800">
              <a:spcBef>
                <a:spcPct val="5000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Supplying oxygen for pressurization, breathing, and ventilation</a:t>
            </a:r>
          </a:p>
          <a:p>
            <a:pPr lvl="1" defTabSz="685800">
              <a:spcBef>
                <a:spcPct val="50000"/>
              </a:spcBef>
              <a:buFontTx/>
              <a:buChar char="•"/>
            </a:pPr>
            <a:r>
              <a:rPr lang="en-US" altLang="en-US" sz="1050" dirty="0">
                <a:solidFill>
                  <a:prstClr val="white"/>
                </a:solidFill>
                <a:effectLst>
                  <a:outerShdw blurRad="38100" dist="38100" dir="2700000" algn="tl">
                    <a:srgbClr val="000000">
                      <a:alpha val="43137"/>
                    </a:srgbClr>
                  </a:outerShdw>
                </a:effectLst>
                <a:latin typeface="Arial" panose="020B0604020202020204" pitchFamily="34" charset="0"/>
              </a:rPr>
              <a:t>Provide carbon dioxide and metabolic heat removal</a:t>
            </a:r>
          </a:p>
        </p:txBody>
      </p:sp>
      <p:sp>
        <p:nvSpPr>
          <p:cNvPr id="2" name="Date Placeholder 1"/>
          <p:cNvSpPr>
            <a:spLocks noGrp="1"/>
          </p:cNvSpPr>
          <p:nvPr>
            <p:ph type="dt" sz="half" idx="10"/>
          </p:nvPr>
        </p:nvSpPr>
        <p:spPr/>
        <p:txBody>
          <a:bodyPr/>
          <a:lstStyle/>
          <a:p>
            <a:pPr defTabSz="457200" fontAlgn="base">
              <a:spcBef>
                <a:spcPct val="0"/>
              </a:spcBef>
              <a:spcAft>
                <a:spcPct val="0"/>
              </a:spcAft>
            </a:pPr>
            <a:fld id="{5CEE1C19-61C4-463F-9E5D-57A8CC7F319C}" type="datetime1">
              <a:rPr lang="en-US">
                <a:solidFill>
                  <a:srgbClr val="FFC000">
                    <a:lumMod val="50000"/>
                  </a:srgbClr>
                </a:solidFill>
              </a:rPr>
              <a:pPr defTabSz="457200" fontAlgn="base">
                <a:spcBef>
                  <a:spcPct val="0"/>
                </a:spcBef>
                <a:spcAft>
                  <a:spcPct val="0"/>
                </a:spcAft>
              </a:pPr>
              <a:t>9/28/2022</a:t>
            </a:fld>
            <a:endParaRPr lang="en-US">
              <a:solidFill>
                <a:srgbClr val="FFC000">
                  <a:lumMod val="50000"/>
                </a:srgbClr>
              </a:solidFill>
            </a:endParaRP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4B2887BA-A4B1-486A-AD9B-824F50E0A607}" type="slidenum">
              <a:rPr lang="en-US">
                <a:solidFill>
                  <a:srgbClr val="FFC000">
                    <a:lumMod val="50000"/>
                  </a:srgbClr>
                </a:solidFill>
              </a:rPr>
              <a:pPr defTabSz="457200" fontAlgn="base">
                <a:spcBef>
                  <a:spcPct val="0"/>
                </a:spcBef>
                <a:spcAft>
                  <a:spcPct val="0"/>
                </a:spcAft>
              </a:pPr>
              <a:t>47</a:t>
            </a:fld>
            <a:endParaRPr lang="en-US">
              <a:solidFill>
                <a:srgbClr val="FFC000">
                  <a:lumMod val="50000"/>
                </a:srgbClr>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468" y="1810086"/>
            <a:ext cx="5065566" cy="4816660"/>
          </a:xfrm>
          <a:prstGeom prst="rect">
            <a:avLst/>
          </a:prstGeom>
        </p:spPr>
      </p:pic>
    </p:spTree>
    <p:extLst>
      <p:ext uri="{BB962C8B-B14F-4D97-AF65-F5344CB8AC3E}">
        <p14:creationId xmlns:p14="http://schemas.microsoft.com/office/powerpoint/2010/main" val="3202437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99999"/>
            <a:ext cx="6245678" cy="939752"/>
          </a:xfrm>
        </p:spPr>
        <p:txBody>
          <a:bodyPr>
            <a:noAutofit/>
          </a:bodyPr>
          <a:lstStyle/>
          <a:p>
            <a:r>
              <a:rPr lang="en-US" altLang="en-US" sz="3200" dirty="0"/>
              <a:t>What Does a Planetary Walking Suit Look Like?</a:t>
            </a:r>
            <a:endParaRPr lang="en-US" sz="3200" dirty="0"/>
          </a:p>
        </p:txBody>
      </p:sp>
      <p:sp>
        <p:nvSpPr>
          <p:cNvPr id="3" name="Content Placeholder 2"/>
          <p:cNvSpPr>
            <a:spLocks noGrp="1"/>
          </p:cNvSpPr>
          <p:nvPr>
            <p:ph idx="1"/>
          </p:nvPr>
        </p:nvSpPr>
        <p:spPr>
          <a:xfrm>
            <a:off x="295843" y="1354955"/>
            <a:ext cx="5953566" cy="5384960"/>
          </a:xfrm>
        </p:spPr>
        <p:txBody>
          <a:bodyPr>
            <a:normAutofit/>
          </a:bodyPr>
          <a:lstStyle/>
          <a:p>
            <a:pPr>
              <a:spcAft>
                <a:spcPts val="0"/>
              </a:spcAft>
            </a:pPr>
            <a:r>
              <a:rPr lang="en-US" altLang="en-US" sz="2200" dirty="0"/>
              <a:t>Rear-entry</a:t>
            </a:r>
          </a:p>
          <a:p>
            <a:pPr>
              <a:spcAft>
                <a:spcPts val="0"/>
              </a:spcAft>
            </a:pPr>
            <a:r>
              <a:rPr lang="en-US" altLang="en-US" sz="2200" dirty="0"/>
              <a:t>Helmet angled and shaped for wide field view, including downward visibility</a:t>
            </a:r>
          </a:p>
          <a:p>
            <a:pPr>
              <a:spcAft>
                <a:spcPts val="0"/>
              </a:spcAft>
            </a:pPr>
            <a:r>
              <a:rPr lang="en-US" altLang="en-US" sz="2200" dirty="0"/>
              <a:t>Hard or soft torso, briefs and hip</a:t>
            </a:r>
          </a:p>
          <a:p>
            <a:pPr>
              <a:spcAft>
                <a:spcPts val="0"/>
              </a:spcAft>
            </a:pPr>
            <a:r>
              <a:rPr lang="en-US" altLang="en-US" sz="2200" dirty="0"/>
              <a:t>Waist bearing and flexion/extension joints</a:t>
            </a:r>
          </a:p>
          <a:p>
            <a:pPr>
              <a:spcAft>
                <a:spcPts val="0"/>
              </a:spcAft>
            </a:pPr>
            <a:r>
              <a:rPr lang="en-US" altLang="en-US" sz="2200" dirty="0"/>
              <a:t>Hip mobility joint system with 2 or more bearings and features for adduction/abduction</a:t>
            </a:r>
          </a:p>
          <a:p>
            <a:pPr>
              <a:spcAft>
                <a:spcPts val="0"/>
              </a:spcAft>
            </a:pPr>
            <a:r>
              <a:rPr lang="en-US" altLang="en-US" sz="2200" dirty="0" err="1"/>
              <a:t>Softgood</a:t>
            </a:r>
            <a:r>
              <a:rPr lang="en-US" altLang="en-US" sz="2200" dirty="0"/>
              <a:t> arms and knees</a:t>
            </a:r>
          </a:p>
          <a:p>
            <a:pPr>
              <a:spcAft>
                <a:spcPts val="0"/>
              </a:spcAft>
            </a:pPr>
            <a:r>
              <a:rPr lang="en-US" altLang="en-US" sz="2200" dirty="0"/>
              <a:t>Walking boots with an ankle flexion/extension joint and ankle bearing</a:t>
            </a:r>
          </a:p>
          <a:p>
            <a:pPr>
              <a:spcAft>
                <a:spcPts val="0"/>
              </a:spcAft>
            </a:pPr>
            <a:r>
              <a:rPr lang="en-US" altLang="en-US" sz="2200" dirty="0"/>
              <a:t>Environmental protection garment that addresses dust, </a:t>
            </a:r>
          </a:p>
          <a:p>
            <a:pPr lvl="1">
              <a:spcAft>
                <a:spcPts val="0"/>
              </a:spcAft>
            </a:pPr>
            <a:r>
              <a:rPr lang="en-US" altLang="en-US" sz="1700" dirty="0"/>
              <a:t>Durability with UV radiation exposure, </a:t>
            </a:r>
          </a:p>
          <a:p>
            <a:pPr lvl="1">
              <a:spcAft>
                <a:spcPts val="0"/>
              </a:spcAft>
            </a:pPr>
            <a:r>
              <a:rPr lang="en-US" altLang="en-US" sz="1700" dirty="0"/>
              <a:t>Thermal protection in a low atmospheric pressure, </a:t>
            </a:r>
          </a:p>
          <a:p>
            <a:pPr lvl="1">
              <a:spcAft>
                <a:spcPts val="0"/>
              </a:spcAft>
            </a:pPr>
            <a:r>
              <a:rPr lang="en-US" altLang="en-US" sz="1700" dirty="0"/>
              <a:t>Durability with exposure to products of chemical react</a:t>
            </a:r>
          </a:p>
        </p:txBody>
      </p:sp>
      <p:pic>
        <p:nvPicPr>
          <p:cNvPr id="55298"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742111" y="-97735"/>
            <a:ext cx="3558514" cy="720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half" idx="10"/>
          </p:nvPr>
        </p:nvSpPr>
        <p:spPr/>
        <p:txBody>
          <a:bodyPr/>
          <a:lstStyle/>
          <a:p>
            <a:fld id="{8F588768-E0FF-48A3-A876-E403ECA0BDBA}" type="datetime1">
              <a:rPr lang="en-US" smtClean="0"/>
              <a:t>9/28/2022</a:t>
            </a:fld>
            <a:endParaRPr lang="en-US" dirty="0"/>
          </a:p>
        </p:txBody>
      </p:sp>
      <p:sp>
        <p:nvSpPr>
          <p:cNvPr id="8" name="Slide Number Placeholder 7"/>
          <p:cNvSpPr>
            <a:spLocks noGrp="1"/>
          </p:cNvSpPr>
          <p:nvPr>
            <p:ph type="sldNum" sz="quarter" idx="12"/>
          </p:nvPr>
        </p:nvSpPr>
        <p:spPr/>
        <p:txBody>
          <a:bodyPr/>
          <a:lstStyle/>
          <a:p>
            <a:fld id="{4B2887BA-A4B1-486A-AD9B-824F50E0A607}" type="slidenum">
              <a:rPr lang="en-US" smtClean="0"/>
              <a:pPr/>
              <a:t>48</a:t>
            </a:fld>
            <a:endParaRPr lang="en-US" dirty="0"/>
          </a:p>
        </p:txBody>
      </p:sp>
    </p:spTree>
    <p:extLst>
      <p:ext uri="{BB962C8B-B14F-4D97-AF65-F5344CB8AC3E}">
        <p14:creationId xmlns:p14="http://schemas.microsoft.com/office/powerpoint/2010/main" val="873730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75CB-5F83-413F-99A3-370A66D20349}"/>
              </a:ext>
            </a:extLst>
          </p:cNvPr>
          <p:cNvSpPr>
            <a:spLocks noGrp="1"/>
          </p:cNvSpPr>
          <p:nvPr>
            <p:ph type="title"/>
          </p:nvPr>
        </p:nvSpPr>
        <p:spPr/>
        <p:txBody>
          <a:bodyPr/>
          <a:lstStyle/>
          <a:p>
            <a:r>
              <a:rPr lang="en-US" dirty="0"/>
              <a:t>Design Learning</a:t>
            </a:r>
          </a:p>
        </p:txBody>
      </p:sp>
      <p:sp>
        <p:nvSpPr>
          <p:cNvPr id="3" name="Content Placeholder 2">
            <a:extLst>
              <a:ext uri="{FF2B5EF4-FFF2-40B4-BE49-F238E27FC236}">
                <a16:creationId xmlns:a16="http://schemas.microsoft.com/office/drawing/2014/main" id="{68BDA8E1-B15E-413C-ADD8-22C22CF2C63D}"/>
              </a:ext>
            </a:extLst>
          </p:cNvPr>
          <p:cNvSpPr>
            <a:spLocks noGrp="1"/>
          </p:cNvSpPr>
          <p:nvPr>
            <p:ph idx="1"/>
          </p:nvPr>
        </p:nvSpPr>
        <p:spPr>
          <a:xfrm>
            <a:off x="304800" y="933680"/>
            <a:ext cx="11582400" cy="5257800"/>
          </a:xfrm>
        </p:spPr>
        <p:txBody>
          <a:bodyPr>
            <a:normAutofit/>
          </a:bodyPr>
          <a:lstStyle/>
          <a:p>
            <a:pPr marL="0" indent="0">
              <a:buNone/>
            </a:pPr>
            <a:r>
              <a:rPr lang="en-US" sz="2800" b="0" i="0" dirty="0">
                <a:solidFill>
                  <a:srgbClr val="2B2B2B"/>
                </a:solidFill>
                <a:effectLst/>
                <a:latin typeface="Merriweather" panose="00000500000000000000" pitchFamily="2" charset="0"/>
              </a:rPr>
              <a:t>Design thinking is a non-linear, iterative process that teams use to understand users, challenge assumptions, redefine problems and create innovative solutions to prototype and test. Involving five phases—Empathize, Define, Ideate, Prototype and Test—it is most useful to tackle problems that are ill-defined or unknown</a:t>
            </a:r>
            <a:endParaRPr lang="en-US" sz="2800" dirty="0"/>
          </a:p>
        </p:txBody>
      </p:sp>
      <p:sp>
        <p:nvSpPr>
          <p:cNvPr id="4" name="Slide Number Placeholder 3">
            <a:extLst>
              <a:ext uri="{FF2B5EF4-FFF2-40B4-BE49-F238E27FC236}">
                <a16:creationId xmlns:a16="http://schemas.microsoft.com/office/drawing/2014/main" id="{0F605EED-809F-4F5A-AD63-4E1B7413598E}"/>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5</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69B44BF4-59E2-4FC0-AEB1-F2D3E2822DF7}"/>
              </a:ext>
            </a:extLst>
          </p:cNvPr>
          <p:cNvPicPr>
            <a:picLocks noChangeAspect="1"/>
          </p:cNvPicPr>
          <p:nvPr/>
        </p:nvPicPr>
        <p:blipFill>
          <a:blip r:embed="rId2"/>
          <a:stretch>
            <a:fillRect/>
          </a:stretch>
        </p:blipFill>
        <p:spPr>
          <a:xfrm>
            <a:off x="2255416" y="3142744"/>
            <a:ext cx="8217322" cy="3206915"/>
          </a:xfrm>
          <a:prstGeom prst="rect">
            <a:avLst/>
          </a:prstGeom>
        </p:spPr>
      </p:pic>
      <p:sp>
        <p:nvSpPr>
          <p:cNvPr id="7" name="TextBox 6">
            <a:extLst>
              <a:ext uri="{FF2B5EF4-FFF2-40B4-BE49-F238E27FC236}">
                <a16:creationId xmlns:a16="http://schemas.microsoft.com/office/drawing/2014/main" id="{B6BB4178-936F-45C6-9DAB-23FD471F5C1A}"/>
              </a:ext>
            </a:extLst>
          </p:cNvPr>
          <p:cNvSpPr txBox="1"/>
          <p:nvPr/>
        </p:nvSpPr>
        <p:spPr>
          <a:xfrm>
            <a:off x="-1836" y="6507838"/>
            <a:ext cx="6097836" cy="369332"/>
          </a:xfrm>
          <a:prstGeom prst="rect">
            <a:avLst/>
          </a:prstGeom>
          <a:noFill/>
        </p:spPr>
        <p:txBody>
          <a:bodyPr wrap="square">
            <a:spAutoFit/>
          </a:bodyPr>
          <a:lstStyle/>
          <a:p>
            <a:r>
              <a:rPr lang="en-US" b="0" i="1" dirty="0">
                <a:solidFill>
                  <a:srgbClr val="6A6A6A"/>
                </a:solidFill>
                <a:effectLst/>
                <a:latin typeface="Merriweather" panose="00000500000000000000" pitchFamily="2" charset="0"/>
              </a:rPr>
              <a:t>© Interaction Design Foundation, CC BY-SA 3.0</a:t>
            </a:r>
            <a:endParaRPr lang="en-US" dirty="0"/>
          </a:p>
        </p:txBody>
      </p:sp>
      <p:sp>
        <p:nvSpPr>
          <p:cNvPr id="11" name="TextBox 10">
            <a:extLst>
              <a:ext uri="{FF2B5EF4-FFF2-40B4-BE49-F238E27FC236}">
                <a16:creationId xmlns:a16="http://schemas.microsoft.com/office/drawing/2014/main" id="{59341223-87D1-412C-BBC5-AC9433F3F91D}"/>
              </a:ext>
            </a:extLst>
          </p:cNvPr>
          <p:cNvSpPr txBox="1"/>
          <p:nvPr/>
        </p:nvSpPr>
        <p:spPr>
          <a:xfrm>
            <a:off x="5761822" y="6286960"/>
            <a:ext cx="6125378" cy="646331"/>
          </a:xfrm>
          <a:prstGeom prst="rect">
            <a:avLst/>
          </a:prstGeom>
          <a:noFill/>
        </p:spPr>
        <p:txBody>
          <a:bodyPr wrap="square">
            <a:spAutoFit/>
          </a:bodyPr>
          <a:lstStyle/>
          <a:p>
            <a:r>
              <a:rPr lang="en-US" dirty="0">
                <a:hlinkClick r:id="rId3"/>
              </a:rPr>
              <a:t>What is Design Thinking? | Interaction Design Foundation (</a:t>
            </a:r>
            <a:r>
              <a:rPr lang="en-US" dirty="0" err="1">
                <a:hlinkClick r:id="rId3"/>
              </a:rPr>
              <a:t>IxDF</a:t>
            </a:r>
            <a:r>
              <a:rPr lang="en-US" dirty="0">
                <a:hlinkClick r:id="rId3"/>
              </a:rPr>
              <a:t>) (interaction-design.org)</a:t>
            </a:r>
            <a:endParaRPr lang="en-US" dirty="0"/>
          </a:p>
        </p:txBody>
      </p:sp>
    </p:spTree>
    <p:extLst>
      <p:ext uri="{BB962C8B-B14F-4D97-AF65-F5344CB8AC3E}">
        <p14:creationId xmlns:p14="http://schemas.microsoft.com/office/powerpoint/2010/main" val="3830395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4C02-9297-4CA4-A23C-31DCCF5B73C2}"/>
              </a:ext>
            </a:extLst>
          </p:cNvPr>
          <p:cNvSpPr>
            <a:spLocks noGrp="1"/>
          </p:cNvSpPr>
          <p:nvPr>
            <p:ph type="title"/>
          </p:nvPr>
        </p:nvSpPr>
        <p:spPr/>
        <p:txBody>
          <a:bodyPr/>
          <a:lstStyle/>
          <a:p>
            <a:r>
              <a:rPr lang="en-US" dirty="0"/>
              <a:t>Design Thinking</a:t>
            </a:r>
          </a:p>
        </p:txBody>
      </p:sp>
      <p:sp>
        <p:nvSpPr>
          <p:cNvPr id="4" name="Slide Number Placeholder 3">
            <a:extLst>
              <a:ext uri="{FF2B5EF4-FFF2-40B4-BE49-F238E27FC236}">
                <a16:creationId xmlns:a16="http://schemas.microsoft.com/office/drawing/2014/main" id="{BBCAF701-205F-4755-BDC1-774EFA9D29B3}"/>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6</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D623B2CF-68A5-4BDC-A916-95555D4C2315}"/>
              </a:ext>
            </a:extLst>
          </p:cNvPr>
          <p:cNvSpPr txBox="1"/>
          <p:nvPr/>
        </p:nvSpPr>
        <p:spPr>
          <a:xfrm>
            <a:off x="236863" y="6211669"/>
            <a:ext cx="6136394" cy="646331"/>
          </a:xfrm>
          <a:prstGeom prst="rect">
            <a:avLst/>
          </a:prstGeom>
          <a:noFill/>
        </p:spPr>
        <p:txBody>
          <a:bodyPr wrap="square">
            <a:spAutoFit/>
          </a:bodyPr>
          <a:lstStyle/>
          <a:p>
            <a:r>
              <a:rPr lang="en-US" dirty="0">
                <a:hlinkClick r:id="rId2"/>
              </a:rPr>
              <a:t>What is Design Thinking? | Interaction Design Foundation (</a:t>
            </a:r>
            <a:r>
              <a:rPr lang="en-US" dirty="0" err="1">
                <a:hlinkClick r:id="rId2"/>
              </a:rPr>
              <a:t>IxDF</a:t>
            </a:r>
            <a:r>
              <a:rPr lang="en-US" dirty="0">
                <a:hlinkClick r:id="rId2"/>
              </a:rPr>
              <a:t>) (interaction-design.org)</a:t>
            </a:r>
            <a:endParaRPr lang="en-US" dirty="0"/>
          </a:p>
        </p:txBody>
      </p:sp>
      <p:pic>
        <p:nvPicPr>
          <p:cNvPr id="11" name="Picture 10">
            <a:extLst>
              <a:ext uri="{FF2B5EF4-FFF2-40B4-BE49-F238E27FC236}">
                <a16:creationId xmlns:a16="http://schemas.microsoft.com/office/drawing/2014/main" id="{765307C6-2FBA-4334-A18A-CA4CC1292359}"/>
              </a:ext>
            </a:extLst>
          </p:cNvPr>
          <p:cNvPicPr>
            <a:picLocks noChangeAspect="1"/>
          </p:cNvPicPr>
          <p:nvPr/>
        </p:nvPicPr>
        <p:blipFill>
          <a:blip r:embed="rId3"/>
          <a:stretch>
            <a:fillRect/>
          </a:stretch>
        </p:blipFill>
        <p:spPr>
          <a:xfrm>
            <a:off x="716102" y="1503984"/>
            <a:ext cx="10454477" cy="4092584"/>
          </a:xfrm>
          <a:prstGeom prst="rect">
            <a:avLst/>
          </a:prstGeom>
        </p:spPr>
      </p:pic>
      <p:sp>
        <p:nvSpPr>
          <p:cNvPr id="8" name="TextBox 7">
            <a:extLst>
              <a:ext uri="{FF2B5EF4-FFF2-40B4-BE49-F238E27FC236}">
                <a16:creationId xmlns:a16="http://schemas.microsoft.com/office/drawing/2014/main" id="{6CD345CB-0316-425E-A67B-8D2633008232}"/>
              </a:ext>
            </a:extLst>
          </p:cNvPr>
          <p:cNvSpPr txBox="1"/>
          <p:nvPr/>
        </p:nvSpPr>
        <p:spPr>
          <a:xfrm>
            <a:off x="6563299" y="6350168"/>
            <a:ext cx="6097836" cy="369332"/>
          </a:xfrm>
          <a:prstGeom prst="rect">
            <a:avLst/>
          </a:prstGeom>
          <a:noFill/>
        </p:spPr>
        <p:txBody>
          <a:bodyPr wrap="square">
            <a:spAutoFit/>
          </a:bodyPr>
          <a:lstStyle/>
          <a:p>
            <a:r>
              <a:rPr lang="en-US" b="0" i="1" dirty="0">
                <a:solidFill>
                  <a:srgbClr val="6A6A6A"/>
                </a:solidFill>
                <a:effectLst/>
                <a:latin typeface="Merriweather" panose="00000500000000000000" pitchFamily="2" charset="0"/>
              </a:rPr>
              <a:t>© Interaction Design Foundation, CC BY-SA 3.0</a:t>
            </a:r>
            <a:endParaRPr lang="en-US" dirty="0"/>
          </a:p>
        </p:txBody>
      </p:sp>
    </p:spTree>
    <p:extLst>
      <p:ext uri="{BB962C8B-B14F-4D97-AF65-F5344CB8AC3E}">
        <p14:creationId xmlns:p14="http://schemas.microsoft.com/office/powerpoint/2010/main" val="178068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84E4-5BE7-449F-AC6A-EB70A08E83C8}"/>
              </a:ext>
            </a:extLst>
          </p:cNvPr>
          <p:cNvSpPr>
            <a:spLocks noGrp="1"/>
          </p:cNvSpPr>
          <p:nvPr>
            <p:ph type="title"/>
          </p:nvPr>
        </p:nvSpPr>
        <p:spPr/>
        <p:txBody>
          <a:bodyPr/>
          <a:lstStyle/>
          <a:p>
            <a:r>
              <a:rPr lang="en-US" dirty="0"/>
              <a:t>Compare/contrast this:</a:t>
            </a:r>
          </a:p>
        </p:txBody>
      </p:sp>
      <p:sp>
        <p:nvSpPr>
          <p:cNvPr id="4" name="Slide Number Placeholder 3">
            <a:extLst>
              <a:ext uri="{FF2B5EF4-FFF2-40B4-BE49-F238E27FC236}">
                <a16:creationId xmlns:a16="http://schemas.microsoft.com/office/drawing/2014/main" id="{C2F30CE3-A0C6-41DC-9BEE-6BD2189B9A49}"/>
              </a:ext>
            </a:extLst>
          </p:cNvPr>
          <p:cNvSpPr>
            <a:spLocks noGrp="1"/>
          </p:cNvSpPr>
          <p:nvPr>
            <p:ph type="sldNum" sz="quarter" idx="12"/>
          </p:nvPr>
        </p:nvSpPr>
        <p:spPr/>
        <p:txBody>
          <a:bodyPr/>
          <a:lstStyle/>
          <a:p>
            <a:pPr>
              <a:defRPr/>
            </a:pPr>
            <a:fld id="{D76E6DF2-67EC-F445-804A-D61A238A05B4}" type="slidenum">
              <a:rPr lang="en-US" smtClean="0">
                <a:solidFill>
                  <a:prstClr val="black">
                    <a:tint val="75000"/>
                  </a:prstClr>
                </a:solidFill>
              </a:rPr>
              <a:pPr>
                <a:defRPr/>
              </a:pPr>
              <a:t>7</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4EC84597-F338-4087-95F0-09B8CC42601D}"/>
              </a:ext>
            </a:extLst>
          </p:cNvPr>
          <p:cNvPicPr>
            <a:picLocks noChangeAspect="1"/>
          </p:cNvPicPr>
          <p:nvPr/>
        </p:nvPicPr>
        <p:blipFill>
          <a:blip r:embed="rId2"/>
          <a:stretch>
            <a:fillRect/>
          </a:stretch>
        </p:blipFill>
        <p:spPr>
          <a:xfrm>
            <a:off x="898634" y="1388518"/>
            <a:ext cx="10277366" cy="4554042"/>
          </a:xfrm>
          <a:prstGeom prst="rect">
            <a:avLst/>
          </a:prstGeom>
        </p:spPr>
      </p:pic>
      <p:sp>
        <p:nvSpPr>
          <p:cNvPr id="8" name="TextBox 7">
            <a:extLst>
              <a:ext uri="{FF2B5EF4-FFF2-40B4-BE49-F238E27FC236}">
                <a16:creationId xmlns:a16="http://schemas.microsoft.com/office/drawing/2014/main" id="{439CA8D1-9A8D-4417-8515-04C16AC88938}"/>
              </a:ext>
            </a:extLst>
          </p:cNvPr>
          <p:cNvSpPr txBox="1"/>
          <p:nvPr/>
        </p:nvSpPr>
        <p:spPr>
          <a:xfrm>
            <a:off x="101600" y="6135469"/>
            <a:ext cx="6097836" cy="646331"/>
          </a:xfrm>
          <a:prstGeom prst="rect">
            <a:avLst/>
          </a:prstGeom>
          <a:noFill/>
        </p:spPr>
        <p:txBody>
          <a:bodyPr wrap="square">
            <a:spAutoFit/>
          </a:bodyPr>
          <a:lstStyle/>
          <a:p>
            <a:r>
              <a:rPr lang="en-US" dirty="0">
                <a:hlinkClick r:id="rId3"/>
              </a:rPr>
              <a:t>What is Design Thinking? | Interaction Design Foundation (</a:t>
            </a:r>
            <a:r>
              <a:rPr lang="en-US" dirty="0" err="1">
                <a:hlinkClick r:id="rId3"/>
              </a:rPr>
              <a:t>IxDF</a:t>
            </a:r>
            <a:r>
              <a:rPr lang="en-US" dirty="0">
                <a:hlinkClick r:id="rId3"/>
              </a:rPr>
              <a:t>) (interaction-design.org)</a:t>
            </a:r>
            <a:endParaRPr lang="en-US" dirty="0"/>
          </a:p>
        </p:txBody>
      </p:sp>
      <p:sp>
        <p:nvSpPr>
          <p:cNvPr id="7" name="TextBox 6">
            <a:extLst>
              <a:ext uri="{FF2B5EF4-FFF2-40B4-BE49-F238E27FC236}">
                <a16:creationId xmlns:a16="http://schemas.microsoft.com/office/drawing/2014/main" id="{EC123D79-9FBD-46A4-ABF1-F0F834E64E57}"/>
              </a:ext>
            </a:extLst>
          </p:cNvPr>
          <p:cNvSpPr txBox="1"/>
          <p:nvPr/>
        </p:nvSpPr>
        <p:spPr>
          <a:xfrm>
            <a:off x="6288563" y="6412468"/>
            <a:ext cx="6097836" cy="369332"/>
          </a:xfrm>
          <a:prstGeom prst="rect">
            <a:avLst/>
          </a:prstGeom>
          <a:noFill/>
        </p:spPr>
        <p:txBody>
          <a:bodyPr wrap="square">
            <a:spAutoFit/>
          </a:bodyPr>
          <a:lstStyle/>
          <a:p>
            <a:r>
              <a:rPr lang="en-US" b="0" i="1" dirty="0">
                <a:solidFill>
                  <a:srgbClr val="6A6A6A"/>
                </a:solidFill>
                <a:effectLst/>
                <a:latin typeface="Merriweather" panose="00000500000000000000" pitchFamily="2" charset="0"/>
              </a:rPr>
              <a:t>© Interaction Design Foundation, CC BY-SA 3.0</a:t>
            </a:r>
            <a:endParaRPr lang="en-US" dirty="0"/>
          </a:p>
        </p:txBody>
      </p:sp>
    </p:spTree>
    <p:extLst>
      <p:ext uri="{BB962C8B-B14F-4D97-AF65-F5344CB8AC3E}">
        <p14:creationId xmlns:p14="http://schemas.microsoft.com/office/powerpoint/2010/main" val="4122148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0168"/>
            <a:ext cx="10667104" cy="1253003"/>
          </a:xfrm>
        </p:spPr>
        <p:txBody>
          <a:bodyPr/>
          <a:lstStyle/>
          <a:p>
            <a:r>
              <a:rPr lang="en-US" dirty="0"/>
              <a:t>..with the NASA model</a:t>
            </a:r>
          </a:p>
        </p:txBody>
      </p:sp>
      <p:sp>
        <p:nvSpPr>
          <p:cNvPr id="6" name="Slide Number Placeholder 5"/>
          <p:cNvSpPr>
            <a:spLocks noGrp="1"/>
          </p:cNvSpPr>
          <p:nvPr>
            <p:ph type="sldNum" sz="quarter" idx="12"/>
          </p:nvPr>
        </p:nvSpPr>
        <p:spPr>
          <a:xfrm>
            <a:off x="1959270" y="6492875"/>
            <a:ext cx="381000" cy="365125"/>
          </a:xfrm>
        </p:spPr>
        <p:txBody>
          <a:bodyPr/>
          <a:lstStyle/>
          <a:p>
            <a:fld id="{4B2887BA-A4B1-486A-AD9B-824F50E0A607}" type="slidenum">
              <a:rPr lang="en-US" smtClean="0">
                <a:solidFill>
                  <a:srgbClr val="FFC000">
                    <a:lumMod val="75000"/>
                  </a:srgbClr>
                </a:solidFill>
              </a:rPr>
              <a:pPr/>
              <a:t>8</a:t>
            </a:fld>
            <a:endParaRPr lang="en-US" dirty="0">
              <a:solidFill>
                <a:srgbClr val="FFC000">
                  <a:lumMod val="75000"/>
                </a:srgbClr>
              </a:solidFill>
            </a:endParaRPr>
          </a:p>
        </p:txBody>
      </p:sp>
      <p:grpSp>
        <p:nvGrpSpPr>
          <p:cNvPr id="3" name="Group 2"/>
          <p:cNvGrpSpPr/>
          <p:nvPr/>
        </p:nvGrpSpPr>
        <p:grpSpPr>
          <a:xfrm>
            <a:off x="0" y="1735155"/>
            <a:ext cx="12026037" cy="3855905"/>
            <a:chOff x="13081" y="1389133"/>
            <a:chExt cx="11860075" cy="4181417"/>
          </a:xfrm>
        </p:grpSpPr>
        <p:sp>
          <p:nvSpPr>
            <p:cNvPr id="7" name="Explosion 2 6"/>
            <p:cNvSpPr/>
            <p:nvPr/>
          </p:nvSpPr>
          <p:spPr>
            <a:xfrm>
              <a:off x="13081" y="2588701"/>
              <a:ext cx="1698536" cy="1476752"/>
            </a:xfrm>
            <a:prstGeom prst="irregularSeal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rved Down Arrow 7"/>
            <p:cNvSpPr/>
            <p:nvPr/>
          </p:nvSpPr>
          <p:spPr>
            <a:xfrm>
              <a:off x="3000357" y="1977210"/>
              <a:ext cx="1765748" cy="888346"/>
            </a:xfrm>
            <a:prstGeom prst="curved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flipH="1">
              <a:off x="2921733" y="3946494"/>
              <a:ext cx="1714268" cy="927165"/>
            </a:xfrm>
            <a:prstGeom prst="curved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Decision 9"/>
            <p:cNvSpPr/>
            <p:nvPr/>
          </p:nvSpPr>
          <p:spPr>
            <a:xfrm rot="5400000">
              <a:off x="4464254" y="2580031"/>
              <a:ext cx="1724938" cy="1381443"/>
            </a:xfrm>
            <a:prstGeom prst="flowChartDecisi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16202" y="2813552"/>
              <a:ext cx="2209800" cy="9144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662053" y="2813552"/>
              <a:ext cx="1459399" cy="9144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6997252" y="4565838"/>
              <a:ext cx="3219450" cy="456471"/>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10216702" y="2488199"/>
              <a:ext cx="1656454" cy="14801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14911" y="3142411"/>
              <a:ext cx="676933" cy="400511"/>
            </a:xfrm>
            <a:prstGeom prst="rect">
              <a:avLst/>
            </a:prstGeom>
            <a:noFill/>
          </p:spPr>
          <p:txBody>
            <a:bodyPr wrap="none" rtlCol="0">
              <a:spAutoFit/>
            </a:bodyPr>
            <a:lstStyle/>
            <a:p>
              <a:r>
                <a:rPr lang="en-US" dirty="0">
                  <a:solidFill>
                    <a:srgbClr val="0070C0"/>
                  </a:solidFill>
                </a:rPr>
                <a:t>Need</a:t>
              </a:r>
            </a:p>
          </p:txBody>
        </p:sp>
        <p:sp>
          <p:nvSpPr>
            <p:cNvPr id="16" name="TextBox 15"/>
            <p:cNvSpPr txBox="1"/>
            <p:nvPr/>
          </p:nvSpPr>
          <p:spPr>
            <a:xfrm>
              <a:off x="3262500" y="1389133"/>
              <a:ext cx="1184404" cy="461665"/>
            </a:xfrm>
            <a:prstGeom prst="rect">
              <a:avLst/>
            </a:prstGeom>
            <a:noFill/>
          </p:spPr>
          <p:txBody>
            <a:bodyPr wrap="square" rtlCol="0">
              <a:spAutoFit/>
            </a:bodyPr>
            <a:lstStyle/>
            <a:p>
              <a:r>
                <a:rPr lang="en-US" sz="2400" b="1" dirty="0">
                  <a:solidFill>
                    <a:schemeClr val="accent6">
                      <a:lumMod val="60000"/>
                      <a:lumOff val="40000"/>
                    </a:schemeClr>
                  </a:solidFill>
                </a:rPr>
                <a:t>Design</a:t>
              </a:r>
            </a:p>
          </p:txBody>
        </p:sp>
        <p:sp>
          <p:nvSpPr>
            <p:cNvPr id="17" name="TextBox 16"/>
            <p:cNvSpPr txBox="1"/>
            <p:nvPr/>
          </p:nvSpPr>
          <p:spPr>
            <a:xfrm>
              <a:off x="3499976" y="5108885"/>
              <a:ext cx="709452" cy="461665"/>
            </a:xfrm>
            <a:prstGeom prst="rect">
              <a:avLst/>
            </a:prstGeom>
            <a:noFill/>
          </p:spPr>
          <p:txBody>
            <a:bodyPr wrap="square" rtlCol="0">
              <a:spAutoFit/>
            </a:bodyPr>
            <a:lstStyle/>
            <a:p>
              <a:r>
                <a:rPr lang="en-US" sz="2400" b="1" dirty="0">
                  <a:solidFill>
                    <a:schemeClr val="accent6">
                      <a:lumMod val="75000"/>
                    </a:schemeClr>
                  </a:solidFill>
                </a:rPr>
                <a:t>Test</a:t>
              </a:r>
            </a:p>
          </p:txBody>
        </p:sp>
        <p:sp>
          <p:nvSpPr>
            <p:cNvPr id="18" name="TextBox 17"/>
            <p:cNvSpPr txBox="1"/>
            <p:nvPr/>
          </p:nvSpPr>
          <p:spPr>
            <a:xfrm>
              <a:off x="4883995" y="3086086"/>
              <a:ext cx="856388" cy="369332"/>
            </a:xfrm>
            <a:prstGeom prst="rect">
              <a:avLst/>
            </a:prstGeom>
            <a:noFill/>
          </p:spPr>
          <p:txBody>
            <a:bodyPr wrap="none" rtlCol="0">
              <a:spAutoFit/>
            </a:bodyPr>
            <a:lstStyle/>
            <a:p>
              <a:r>
                <a:rPr lang="en-US" dirty="0">
                  <a:solidFill>
                    <a:schemeClr val="accent2">
                      <a:lumMod val="75000"/>
                    </a:schemeClr>
                  </a:solidFill>
                </a:rPr>
                <a:t>Review</a:t>
              </a:r>
            </a:p>
          </p:txBody>
        </p:sp>
        <p:sp>
          <p:nvSpPr>
            <p:cNvPr id="19" name="TextBox 18"/>
            <p:cNvSpPr txBox="1"/>
            <p:nvPr/>
          </p:nvSpPr>
          <p:spPr>
            <a:xfrm>
              <a:off x="6539604" y="2936099"/>
              <a:ext cx="1687641" cy="646331"/>
            </a:xfrm>
            <a:prstGeom prst="rect">
              <a:avLst/>
            </a:prstGeom>
            <a:noFill/>
          </p:spPr>
          <p:txBody>
            <a:bodyPr wrap="none" rtlCol="0">
              <a:spAutoFit/>
            </a:bodyPr>
            <a:lstStyle/>
            <a:p>
              <a:r>
                <a:rPr lang="en-US" dirty="0">
                  <a:solidFill>
                    <a:schemeClr val="bg1">
                      <a:lumMod val="65000"/>
                      <a:lumOff val="35000"/>
                    </a:schemeClr>
                  </a:solidFill>
                </a:rPr>
                <a:t>Fabrication and </a:t>
              </a:r>
            </a:p>
            <a:p>
              <a:r>
                <a:rPr lang="en-US" dirty="0">
                  <a:solidFill>
                    <a:schemeClr val="bg1">
                      <a:lumMod val="65000"/>
                      <a:lumOff val="35000"/>
                    </a:schemeClr>
                  </a:solidFill>
                </a:rPr>
                <a:t>Certification</a:t>
              </a:r>
            </a:p>
          </p:txBody>
        </p:sp>
        <p:sp>
          <p:nvSpPr>
            <p:cNvPr id="20" name="TextBox 19"/>
            <p:cNvSpPr txBox="1"/>
            <p:nvPr/>
          </p:nvSpPr>
          <p:spPr>
            <a:xfrm>
              <a:off x="8700152" y="2889932"/>
              <a:ext cx="1178015" cy="646331"/>
            </a:xfrm>
            <a:prstGeom prst="rect">
              <a:avLst/>
            </a:prstGeom>
            <a:noFill/>
          </p:spPr>
          <p:txBody>
            <a:bodyPr wrap="none" rtlCol="0">
              <a:spAutoFit/>
            </a:bodyPr>
            <a:lstStyle/>
            <a:p>
              <a:r>
                <a:rPr lang="en-US" dirty="0">
                  <a:solidFill>
                    <a:schemeClr val="bg1">
                      <a:lumMod val="85000"/>
                      <a:lumOff val="15000"/>
                    </a:schemeClr>
                  </a:solidFill>
                </a:rPr>
                <a:t>Flt </a:t>
              </a:r>
            </a:p>
            <a:p>
              <a:r>
                <a:rPr lang="en-US" dirty="0">
                  <a:solidFill>
                    <a:schemeClr val="bg1">
                      <a:lumMod val="85000"/>
                      <a:lumOff val="15000"/>
                    </a:schemeClr>
                  </a:solidFill>
                </a:rPr>
                <a:t>Processing</a:t>
              </a:r>
            </a:p>
          </p:txBody>
        </p:sp>
        <p:sp>
          <p:nvSpPr>
            <p:cNvPr id="21" name="TextBox 20"/>
            <p:cNvSpPr txBox="1"/>
            <p:nvPr/>
          </p:nvSpPr>
          <p:spPr>
            <a:xfrm>
              <a:off x="10656297" y="3086086"/>
              <a:ext cx="777264" cy="369333"/>
            </a:xfrm>
            <a:prstGeom prst="rect">
              <a:avLst/>
            </a:prstGeom>
            <a:noFill/>
          </p:spPr>
          <p:txBody>
            <a:bodyPr wrap="none" rtlCol="0">
              <a:spAutoFit/>
            </a:bodyPr>
            <a:lstStyle/>
            <a:p>
              <a:r>
                <a:rPr lang="en-US" dirty="0">
                  <a:solidFill>
                    <a:schemeClr val="bg1"/>
                  </a:solidFill>
                </a:rPr>
                <a:t>Flight!</a:t>
              </a:r>
            </a:p>
          </p:txBody>
        </p:sp>
        <p:sp>
          <p:nvSpPr>
            <p:cNvPr id="22" name="TextBox 21"/>
            <p:cNvSpPr txBox="1"/>
            <p:nvPr/>
          </p:nvSpPr>
          <p:spPr>
            <a:xfrm>
              <a:off x="8081559" y="4609407"/>
              <a:ext cx="1693375" cy="369332"/>
            </a:xfrm>
            <a:prstGeom prst="rect">
              <a:avLst/>
            </a:prstGeom>
            <a:noFill/>
          </p:spPr>
          <p:txBody>
            <a:bodyPr wrap="square" rtlCol="0">
              <a:spAutoFit/>
            </a:bodyPr>
            <a:lstStyle/>
            <a:p>
              <a:r>
                <a:rPr lang="en-US" dirty="0">
                  <a:solidFill>
                    <a:schemeClr val="accent4">
                      <a:lumMod val="75000"/>
                    </a:schemeClr>
                  </a:solidFill>
                </a:rPr>
                <a:t>Training</a:t>
              </a:r>
            </a:p>
          </p:txBody>
        </p:sp>
        <p:sp>
          <p:nvSpPr>
            <p:cNvPr id="25" name="Oval 24"/>
            <p:cNvSpPr/>
            <p:nvPr/>
          </p:nvSpPr>
          <p:spPr>
            <a:xfrm>
              <a:off x="1650109" y="2813552"/>
              <a:ext cx="1380323" cy="1132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79750" y="3142411"/>
              <a:ext cx="1496372" cy="369332"/>
            </a:xfrm>
            <a:prstGeom prst="rect">
              <a:avLst/>
            </a:prstGeom>
            <a:noFill/>
          </p:spPr>
          <p:txBody>
            <a:bodyPr wrap="none" rtlCol="0">
              <a:spAutoFit/>
            </a:bodyPr>
            <a:lstStyle/>
            <a:p>
              <a:r>
                <a:rPr lang="en-US" dirty="0"/>
                <a:t>Requirements</a:t>
              </a:r>
            </a:p>
          </p:txBody>
        </p:sp>
      </p:grpSp>
    </p:spTree>
    <p:extLst>
      <p:ext uri="{BB962C8B-B14F-4D97-AF65-F5344CB8AC3E}">
        <p14:creationId xmlns:p14="http://schemas.microsoft.com/office/powerpoint/2010/main" val="3070341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0168"/>
            <a:ext cx="10667104" cy="1253003"/>
          </a:xfrm>
        </p:spPr>
        <p:txBody>
          <a:bodyPr/>
          <a:lstStyle/>
          <a:p>
            <a:r>
              <a:rPr lang="en-US" dirty="0"/>
              <a:t>Design Thinking compared with </a:t>
            </a:r>
          </a:p>
        </p:txBody>
      </p:sp>
      <p:sp>
        <p:nvSpPr>
          <p:cNvPr id="6" name="Slide Number Placeholder 5"/>
          <p:cNvSpPr>
            <a:spLocks noGrp="1"/>
          </p:cNvSpPr>
          <p:nvPr>
            <p:ph type="sldNum" sz="quarter" idx="12"/>
          </p:nvPr>
        </p:nvSpPr>
        <p:spPr>
          <a:xfrm>
            <a:off x="1959270" y="6492875"/>
            <a:ext cx="381000" cy="365125"/>
          </a:xfrm>
        </p:spPr>
        <p:txBody>
          <a:bodyPr/>
          <a:lstStyle/>
          <a:p>
            <a:fld id="{4B2887BA-A4B1-486A-AD9B-824F50E0A607}" type="slidenum">
              <a:rPr lang="en-US" smtClean="0">
                <a:solidFill>
                  <a:srgbClr val="FFC000">
                    <a:lumMod val="75000"/>
                  </a:srgbClr>
                </a:solidFill>
              </a:rPr>
              <a:pPr/>
              <a:t>9</a:t>
            </a:fld>
            <a:endParaRPr lang="en-US" dirty="0">
              <a:solidFill>
                <a:srgbClr val="FFC000">
                  <a:lumMod val="75000"/>
                </a:srgbClr>
              </a:solidFill>
            </a:endParaRPr>
          </a:p>
        </p:txBody>
      </p:sp>
      <p:grpSp>
        <p:nvGrpSpPr>
          <p:cNvPr id="3" name="Group 2"/>
          <p:cNvGrpSpPr/>
          <p:nvPr/>
        </p:nvGrpSpPr>
        <p:grpSpPr>
          <a:xfrm>
            <a:off x="1" y="2853369"/>
            <a:ext cx="10667104" cy="4024149"/>
            <a:chOff x="13081" y="1389133"/>
            <a:chExt cx="11860075" cy="4201797"/>
          </a:xfrm>
        </p:grpSpPr>
        <p:sp>
          <p:nvSpPr>
            <p:cNvPr id="7" name="Explosion 2 6"/>
            <p:cNvSpPr/>
            <p:nvPr/>
          </p:nvSpPr>
          <p:spPr>
            <a:xfrm>
              <a:off x="13081" y="2588701"/>
              <a:ext cx="1698536" cy="1476752"/>
            </a:xfrm>
            <a:prstGeom prst="irregularSeal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rved Down Arrow 7"/>
            <p:cNvSpPr/>
            <p:nvPr/>
          </p:nvSpPr>
          <p:spPr>
            <a:xfrm>
              <a:off x="3000357" y="1977210"/>
              <a:ext cx="1765748" cy="888346"/>
            </a:xfrm>
            <a:prstGeom prst="curved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flipH="1">
              <a:off x="2921733" y="3946494"/>
              <a:ext cx="1714268" cy="927165"/>
            </a:xfrm>
            <a:prstGeom prst="curved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Decision 9"/>
            <p:cNvSpPr/>
            <p:nvPr/>
          </p:nvSpPr>
          <p:spPr>
            <a:xfrm rot="5400000">
              <a:off x="4464254" y="2580031"/>
              <a:ext cx="1724938" cy="1381443"/>
            </a:xfrm>
            <a:prstGeom prst="flowChartDecisi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16202" y="2813552"/>
              <a:ext cx="2209800" cy="9144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662053" y="2813552"/>
              <a:ext cx="1459399" cy="9144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6997252" y="4565838"/>
              <a:ext cx="3219450" cy="456471"/>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10216702" y="2488199"/>
              <a:ext cx="1656454" cy="14801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0009" y="3142411"/>
              <a:ext cx="763171" cy="385636"/>
            </a:xfrm>
            <a:prstGeom prst="rect">
              <a:avLst/>
            </a:prstGeom>
            <a:noFill/>
          </p:spPr>
          <p:txBody>
            <a:bodyPr wrap="none" rtlCol="0">
              <a:spAutoFit/>
            </a:bodyPr>
            <a:lstStyle/>
            <a:p>
              <a:r>
                <a:rPr lang="en-US" dirty="0">
                  <a:solidFill>
                    <a:srgbClr val="0070C0"/>
                  </a:solidFill>
                </a:rPr>
                <a:t>Need</a:t>
              </a:r>
            </a:p>
          </p:txBody>
        </p:sp>
        <p:sp>
          <p:nvSpPr>
            <p:cNvPr id="16" name="TextBox 15"/>
            <p:cNvSpPr txBox="1"/>
            <p:nvPr/>
          </p:nvSpPr>
          <p:spPr>
            <a:xfrm>
              <a:off x="3262500" y="1389133"/>
              <a:ext cx="1184404" cy="461665"/>
            </a:xfrm>
            <a:prstGeom prst="rect">
              <a:avLst/>
            </a:prstGeom>
            <a:noFill/>
          </p:spPr>
          <p:txBody>
            <a:bodyPr wrap="square" rtlCol="0">
              <a:spAutoFit/>
            </a:bodyPr>
            <a:lstStyle/>
            <a:p>
              <a:r>
                <a:rPr lang="en-US" sz="2400" b="1" dirty="0">
                  <a:solidFill>
                    <a:schemeClr val="accent6">
                      <a:lumMod val="60000"/>
                      <a:lumOff val="40000"/>
                    </a:schemeClr>
                  </a:solidFill>
                </a:rPr>
                <a:t>Design</a:t>
              </a:r>
            </a:p>
          </p:txBody>
        </p:sp>
        <p:sp>
          <p:nvSpPr>
            <p:cNvPr id="17" name="TextBox 16"/>
            <p:cNvSpPr txBox="1"/>
            <p:nvPr/>
          </p:nvSpPr>
          <p:spPr>
            <a:xfrm>
              <a:off x="3499975" y="5108885"/>
              <a:ext cx="775741" cy="482045"/>
            </a:xfrm>
            <a:prstGeom prst="rect">
              <a:avLst/>
            </a:prstGeom>
            <a:noFill/>
          </p:spPr>
          <p:txBody>
            <a:bodyPr wrap="square" rtlCol="0">
              <a:spAutoFit/>
            </a:bodyPr>
            <a:lstStyle/>
            <a:p>
              <a:r>
                <a:rPr lang="en-US" sz="2400" b="1" dirty="0">
                  <a:solidFill>
                    <a:schemeClr val="accent6">
                      <a:lumMod val="75000"/>
                    </a:schemeClr>
                  </a:solidFill>
                </a:rPr>
                <a:t>Test</a:t>
              </a:r>
            </a:p>
          </p:txBody>
        </p:sp>
        <p:sp>
          <p:nvSpPr>
            <p:cNvPr id="18" name="TextBox 17"/>
            <p:cNvSpPr txBox="1"/>
            <p:nvPr/>
          </p:nvSpPr>
          <p:spPr>
            <a:xfrm>
              <a:off x="4883995" y="3086086"/>
              <a:ext cx="856388" cy="369332"/>
            </a:xfrm>
            <a:prstGeom prst="rect">
              <a:avLst/>
            </a:prstGeom>
            <a:noFill/>
          </p:spPr>
          <p:txBody>
            <a:bodyPr wrap="none" rtlCol="0">
              <a:spAutoFit/>
            </a:bodyPr>
            <a:lstStyle/>
            <a:p>
              <a:r>
                <a:rPr lang="en-US" dirty="0">
                  <a:solidFill>
                    <a:schemeClr val="accent2">
                      <a:lumMod val="75000"/>
                    </a:schemeClr>
                  </a:solidFill>
                </a:rPr>
                <a:t>Review</a:t>
              </a:r>
            </a:p>
          </p:txBody>
        </p:sp>
        <p:sp>
          <p:nvSpPr>
            <p:cNvPr id="19" name="TextBox 18"/>
            <p:cNvSpPr txBox="1"/>
            <p:nvPr/>
          </p:nvSpPr>
          <p:spPr>
            <a:xfrm>
              <a:off x="6539604" y="2936099"/>
              <a:ext cx="1687641" cy="646331"/>
            </a:xfrm>
            <a:prstGeom prst="rect">
              <a:avLst/>
            </a:prstGeom>
            <a:noFill/>
          </p:spPr>
          <p:txBody>
            <a:bodyPr wrap="none" rtlCol="0">
              <a:spAutoFit/>
            </a:bodyPr>
            <a:lstStyle/>
            <a:p>
              <a:r>
                <a:rPr lang="en-US" dirty="0">
                  <a:solidFill>
                    <a:schemeClr val="bg1">
                      <a:lumMod val="65000"/>
                      <a:lumOff val="35000"/>
                    </a:schemeClr>
                  </a:solidFill>
                </a:rPr>
                <a:t>Fabrication and </a:t>
              </a:r>
            </a:p>
            <a:p>
              <a:r>
                <a:rPr lang="en-US" dirty="0">
                  <a:solidFill>
                    <a:schemeClr val="bg1">
                      <a:lumMod val="65000"/>
                      <a:lumOff val="35000"/>
                    </a:schemeClr>
                  </a:solidFill>
                </a:rPr>
                <a:t>Certification</a:t>
              </a:r>
            </a:p>
          </p:txBody>
        </p:sp>
        <p:sp>
          <p:nvSpPr>
            <p:cNvPr id="20" name="TextBox 19"/>
            <p:cNvSpPr txBox="1"/>
            <p:nvPr/>
          </p:nvSpPr>
          <p:spPr>
            <a:xfrm>
              <a:off x="8700152" y="2889932"/>
              <a:ext cx="1178015" cy="646331"/>
            </a:xfrm>
            <a:prstGeom prst="rect">
              <a:avLst/>
            </a:prstGeom>
            <a:noFill/>
          </p:spPr>
          <p:txBody>
            <a:bodyPr wrap="none" rtlCol="0">
              <a:spAutoFit/>
            </a:bodyPr>
            <a:lstStyle/>
            <a:p>
              <a:r>
                <a:rPr lang="en-US" dirty="0">
                  <a:solidFill>
                    <a:schemeClr val="bg1">
                      <a:lumMod val="85000"/>
                      <a:lumOff val="15000"/>
                    </a:schemeClr>
                  </a:solidFill>
                </a:rPr>
                <a:t>Flt </a:t>
              </a:r>
            </a:p>
            <a:p>
              <a:r>
                <a:rPr lang="en-US" dirty="0">
                  <a:solidFill>
                    <a:schemeClr val="bg1">
                      <a:lumMod val="85000"/>
                      <a:lumOff val="15000"/>
                    </a:schemeClr>
                  </a:solidFill>
                </a:rPr>
                <a:t>Processing</a:t>
              </a:r>
            </a:p>
          </p:txBody>
        </p:sp>
        <p:sp>
          <p:nvSpPr>
            <p:cNvPr id="21" name="TextBox 20"/>
            <p:cNvSpPr txBox="1"/>
            <p:nvPr/>
          </p:nvSpPr>
          <p:spPr>
            <a:xfrm>
              <a:off x="10656297" y="3028431"/>
              <a:ext cx="864190" cy="385636"/>
            </a:xfrm>
            <a:prstGeom prst="rect">
              <a:avLst/>
            </a:prstGeom>
            <a:noFill/>
          </p:spPr>
          <p:txBody>
            <a:bodyPr wrap="none" rtlCol="0">
              <a:spAutoFit/>
            </a:bodyPr>
            <a:lstStyle/>
            <a:p>
              <a:r>
                <a:rPr lang="en-US" dirty="0"/>
                <a:t>Flight!</a:t>
              </a:r>
            </a:p>
          </p:txBody>
        </p:sp>
        <p:sp>
          <p:nvSpPr>
            <p:cNvPr id="22" name="TextBox 21"/>
            <p:cNvSpPr txBox="1"/>
            <p:nvPr/>
          </p:nvSpPr>
          <p:spPr>
            <a:xfrm>
              <a:off x="8081559" y="4609407"/>
              <a:ext cx="1693375" cy="369332"/>
            </a:xfrm>
            <a:prstGeom prst="rect">
              <a:avLst/>
            </a:prstGeom>
            <a:noFill/>
          </p:spPr>
          <p:txBody>
            <a:bodyPr wrap="square" rtlCol="0">
              <a:spAutoFit/>
            </a:bodyPr>
            <a:lstStyle/>
            <a:p>
              <a:r>
                <a:rPr lang="en-US" dirty="0">
                  <a:solidFill>
                    <a:schemeClr val="accent4">
                      <a:lumMod val="75000"/>
                    </a:schemeClr>
                  </a:solidFill>
                </a:rPr>
                <a:t>Training</a:t>
              </a:r>
            </a:p>
          </p:txBody>
        </p:sp>
        <p:sp>
          <p:nvSpPr>
            <p:cNvPr id="25" name="Oval 24"/>
            <p:cNvSpPr/>
            <p:nvPr/>
          </p:nvSpPr>
          <p:spPr>
            <a:xfrm>
              <a:off x="1650109" y="2813552"/>
              <a:ext cx="1380323" cy="1132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79750" y="3142411"/>
              <a:ext cx="1496372" cy="369332"/>
            </a:xfrm>
            <a:prstGeom prst="rect">
              <a:avLst/>
            </a:prstGeom>
            <a:noFill/>
          </p:spPr>
          <p:txBody>
            <a:bodyPr wrap="none" rtlCol="0">
              <a:spAutoFit/>
            </a:bodyPr>
            <a:lstStyle/>
            <a:p>
              <a:r>
                <a:rPr lang="en-US" dirty="0"/>
                <a:t>Requirements</a:t>
              </a:r>
            </a:p>
          </p:txBody>
        </p:sp>
      </p:grpSp>
      <p:pic>
        <p:nvPicPr>
          <p:cNvPr id="27" name="Picture 26">
            <a:extLst>
              <a:ext uri="{FF2B5EF4-FFF2-40B4-BE49-F238E27FC236}">
                <a16:creationId xmlns:a16="http://schemas.microsoft.com/office/drawing/2014/main" id="{52ABB28A-80A0-4F52-BD76-2CE4255A2886}"/>
              </a:ext>
            </a:extLst>
          </p:cNvPr>
          <p:cNvPicPr>
            <a:picLocks noChangeAspect="1"/>
          </p:cNvPicPr>
          <p:nvPr/>
        </p:nvPicPr>
        <p:blipFill>
          <a:blip r:embed="rId3"/>
          <a:stretch>
            <a:fillRect/>
          </a:stretch>
        </p:blipFill>
        <p:spPr>
          <a:xfrm>
            <a:off x="5714553" y="880619"/>
            <a:ext cx="6477448" cy="2935715"/>
          </a:xfrm>
          <a:prstGeom prst="rect">
            <a:avLst/>
          </a:prstGeom>
        </p:spPr>
      </p:pic>
      <p:sp>
        <p:nvSpPr>
          <p:cNvPr id="28" name="TextBox 27">
            <a:extLst>
              <a:ext uri="{FF2B5EF4-FFF2-40B4-BE49-F238E27FC236}">
                <a16:creationId xmlns:a16="http://schemas.microsoft.com/office/drawing/2014/main" id="{241BE1E5-175A-4D98-B610-98238AEAC30F}"/>
              </a:ext>
            </a:extLst>
          </p:cNvPr>
          <p:cNvSpPr txBox="1"/>
          <p:nvPr/>
        </p:nvSpPr>
        <p:spPr>
          <a:xfrm>
            <a:off x="307783" y="978169"/>
            <a:ext cx="6158428" cy="369332"/>
          </a:xfrm>
          <a:prstGeom prst="rect">
            <a:avLst/>
          </a:prstGeom>
          <a:noFill/>
        </p:spPr>
        <p:txBody>
          <a:bodyPr wrap="square">
            <a:spAutoFit/>
          </a:bodyPr>
          <a:lstStyle/>
          <a:p>
            <a:r>
              <a:rPr lang="en-US" b="0" i="1" dirty="0">
                <a:solidFill>
                  <a:srgbClr val="6A6A6A"/>
                </a:solidFill>
                <a:effectLst/>
                <a:latin typeface="Merriweather" panose="00000500000000000000" pitchFamily="2" charset="0"/>
              </a:rPr>
              <a:t>© Interaction Design Foundation, CC BY-SA 3.0</a:t>
            </a:r>
            <a:endParaRPr lang="en-US" dirty="0"/>
          </a:p>
        </p:txBody>
      </p:sp>
      <p:sp>
        <p:nvSpPr>
          <p:cNvPr id="29" name="TextBox 28">
            <a:extLst>
              <a:ext uri="{FF2B5EF4-FFF2-40B4-BE49-F238E27FC236}">
                <a16:creationId xmlns:a16="http://schemas.microsoft.com/office/drawing/2014/main" id="{A008434B-845E-4C38-B8CB-C6652F09EE5F}"/>
              </a:ext>
            </a:extLst>
          </p:cNvPr>
          <p:cNvSpPr txBox="1"/>
          <p:nvPr/>
        </p:nvSpPr>
        <p:spPr>
          <a:xfrm>
            <a:off x="174090" y="1316133"/>
            <a:ext cx="6103344" cy="646331"/>
          </a:xfrm>
          <a:prstGeom prst="rect">
            <a:avLst/>
          </a:prstGeom>
          <a:noFill/>
        </p:spPr>
        <p:txBody>
          <a:bodyPr wrap="square">
            <a:spAutoFit/>
          </a:bodyPr>
          <a:lstStyle/>
          <a:p>
            <a:r>
              <a:rPr lang="en-US" dirty="0">
                <a:hlinkClick r:id="rId4"/>
              </a:rPr>
              <a:t>What is Design Thinking? | Interaction Design Foundation (</a:t>
            </a:r>
            <a:r>
              <a:rPr lang="en-US" dirty="0" err="1">
                <a:hlinkClick r:id="rId4"/>
              </a:rPr>
              <a:t>IxDF</a:t>
            </a:r>
            <a:r>
              <a:rPr lang="en-US" dirty="0">
                <a:hlinkClick r:id="rId4"/>
              </a:rPr>
              <a:t>) (interaction-design.org)</a:t>
            </a:r>
            <a:endParaRPr lang="en-US" dirty="0"/>
          </a:p>
        </p:txBody>
      </p:sp>
    </p:spTree>
    <p:extLst>
      <p:ext uri="{BB962C8B-B14F-4D97-AF65-F5344CB8AC3E}">
        <p14:creationId xmlns:p14="http://schemas.microsoft.com/office/powerpoint/2010/main" val="3885872270"/>
      </p:ext>
    </p:extLst>
  </p:cSld>
  <p:clrMapOvr>
    <a:masterClrMapping/>
  </p:clrMapOvr>
</p:sld>
</file>

<file path=ppt/theme/theme1.xml><?xml version="1.0" encoding="utf-8"?>
<a:theme xmlns:a="http://schemas.openxmlformats.org/drawingml/2006/main" name="EV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6659_Constell_Copy_10">
  <a:themeElements>
    <a:clrScheme name="1_6659_Constell_Copy_10 9">
      <a:dk1>
        <a:srgbClr val="000000"/>
      </a:dk1>
      <a:lt1>
        <a:srgbClr val="FFFFFF"/>
      </a:lt1>
      <a:dk2>
        <a:srgbClr val="000000"/>
      </a:dk2>
      <a:lt2>
        <a:srgbClr val="808080"/>
      </a:lt2>
      <a:accent1>
        <a:srgbClr val="99CCFF"/>
      </a:accent1>
      <a:accent2>
        <a:srgbClr val="3333CC"/>
      </a:accent2>
      <a:accent3>
        <a:srgbClr val="FFFFFF"/>
      </a:accent3>
      <a:accent4>
        <a:srgbClr val="000000"/>
      </a:accent4>
      <a:accent5>
        <a:srgbClr val="CAE2FF"/>
      </a:accent5>
      <a:accent6>
        <a:srgbClr val="2D2DB9"/>
      </a:accent6>
      <a:hlink>
        <a:srgbClr val="CCCCFF"/>
      </a:hlink>
      <a:folHlink>
        <a:srgbClr val="B2B2B2"/>
      </a:folHlink>
    </a:clrScheme>
    <a:fontScheme name="1_6659_Constell_Copy_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6659_Constell_Copy_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6659_Constell_Copy_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6659_Constell_Copy_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6659_Constell_Copy_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6659_Constell_Copy_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6659_Constell_Copy_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6659_Constell_Copy_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6659_Constell_Copy_10 8">
        <a:dk1>
          <a:srgbClr val="000000"/>
        </a:dk1>
        <a:lt1>
          <a:srgbClr val="FFFFFF"/>
        </a:lt1>
        <a:dk2>
          <a:srgbClr val="000000"/>
        </a:dk2>
        <a:lt2>
          <a:srgbClr val="808080"/>
        </a:lt2>
        <a:accent1>
          <a:srgbClr val="373873"/>
        </a:accent1>
        <a:accent2>
          <a:srgbClr val="DAE6FB"/>
        </a:accent2>
        <a:accent3>
          <a:srgbClr val="FFFFFF"/>
        </a:accent3>
        <a:accent4>
          <a:srgbClr val="000000"/>
        </a:accent4>
        <a:accent5>
          <a:srgbClr val="AEAEBC"/>
        </a:accent5>
        <a:accent6>
          <a:srgbClr val="C5D0E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6659_Constell_Copy_10 9">
        <a:dk1>
          <a:srgbClr val="000000"/>
        </a:dk1>
        <a:lt1>
          <a:srgbClr val="FFFFFF"/>
        </a:lt1>
        <a:dk2>
          <a:srgbClr val="000000"/>
        </a:dk2>
        <a:lt2>
          <a:srgbClr val="808080"/>
        </a:lt2>
        <a:accent1>
          <a:srgbClr val="99CCFF"/>
        </a:accent1>
        <a:accent2>
          <a:srgbClr val="3333CC"/>
        </a:accent2>
        <a:accent3>
          <a:srgbClr val="FFFFFF"/>
        </a:accent3>
        <a:accent4>
          <a:srgbClr val="000000"/>
        </a:accent4>
        <a:accent5>
          <a:srgbClr val="CAE2F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15036</TotalTime>
  <Words>2166</Words>
  <Application>Microsoft Office PowerPoint</Application>
  <PresentationFormat>Widescreen</PresentationFormat>
  <Paragraphs>353</Paragraphs>
  <Slides>48</Slides>
  <Notes>23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48</vt:i4>
      </vt:variant>
    </vt:vector>
  </HeadingPairs>
  <TitlesOfParts>
    <vt:vector size="64" baseType="lpstr">
      <vt:lpstr>Agency FB</vt:lpstr>
      <vt:lpstr>Alien League</vt:lpstr>
      <vt:lpstr>Arial</vt:lpstr>
      <vt:lpstr>Arial Black</vt:lpstr>
      <vt:lpstr>Calibri</vt:lpstr>
      <vt:lpstr>Calibri Light</vt:lpstr>
      <vt:lpstr>Century Gothic</vt:lpstr>
      <vt:lpstr>Helvetica</vt:lpstr>
      <vt:lpstr>Helvetica Neue Black Condensed</vt:lpstr>
      <vt:lpstr>Merriweather</vt:lpstr>
      <vt:lpstr>Symbol</vt:lpstr>
      <vt:lpstr>Wingdings</vt:lpstr>
      <vt:lpstr>EVA1</vt:lpstr>
      <vt:lpstr>5_ExplorationScenario-Updated</vt:lpstr>
      <vt:lpstr>1_6659_Constell_Copy_10</vt:lpstr>
      <vt:lpstr>Office Theme</vt:lpstr>
      <vt:lpstr>You need a plan to make Space Suits</vt:lpstr>
      <vt:lpstr>Context</vt:lpstr>
      <vt:lpstr>Inherently Human-centered System</vt:lpstr>
      <vt:lpstr>Full Disclosure</vt:lpstr>
      <vt:lpstr>Design Learning</vt:lpstr>
      <vt:lpstr>Design Thinking</vt:lpstr>
      <vt:lpstr>Compare/contrast this:</vt:lpstr>
      <vt:lpstr>..with the NASA model</vt:lpstr>
      <vt:lpstr>Design Thinking compared with </vt:lpstr>
      <vt:lpstr>The Power of Having a Plan</vt:lpstr>
      <vt:lpstr>PowerPoint Presentation</vt:lpstr>
      <vt:lpstr>Empathize</vt:lpstr>
      <vt:lpstr>An Example of Empathizing</vt:lpstr>
      <vt:lpstr>PowerPoint Presentation</vt:lpstr>
      <vt:lpstr>The Rewards of Actively Empathizing </vt:lpstr>
      <vt:lpstr>Take Aways About Empathy</vt:lpstr>
      <vt:lpstr>Define</vt:lpstr>
      <vt:lpstr>Personal Example of Define</vt:lpstr>
      <vt:lpstr>Define</vt:lpstr>
      <vt:lpstr>There are different Space Suits for a Reason</vt:lpstr>
      <vt:lpstr>Ideate</vt:lpstr>
      <vt:lpstr>Ideate</vt:lpstr>
      <vt:lpstr>Ideate as Brainstorming</vt:lpstr>
      <vt:lpstr>My Brainstorming Lessons Learned</vt:lpstr>
      <vt:lpstr>Prototyping</vt:lpstr>
      <vt:lpstr>Prototyping</vt:lpstr>
      <vt:lpstr>Making Your Ideas Real</vt:lpstr>
      <vt:lpstr>Space Suit Prototypes</vt:lpstr>
      <vt:lpstr>Not a Prototype, but..</vt:lpstr>
      <vt:lpstr>Test</vt:lpstr>
      <vt:lpstr>Test</vt:lpstr>
      <vt:lpstr>We do A LOT of testing!</vt:lpstr>
      <vt:lpstr>Extensive Space Suit Testing</vt:lpstr>
      <vt:lpstr>2007 Test Timeline</vt:lpstr>
      <vt:lpstr>Range of Motion Photogrammetry</vt:lpstr>
      <vt:lpstr>Reduced Gravity Aircraft = Partial Gravity Testing</vt:lpstr>
      <vt:lpstr>Partial Gravity Translation and Mobility</vt:lpstr>
      <vt:lpstr>Desert RATS</vt:lpstr>
      <vt:lpstr>Testing</vt:lpstr>
      <vt:lpstr>Testing</vt:lpstr>
      <vt:lpstr>Z-2 NBL Runs</vt:lpstr>
      <vt:lpstr>Z-2 NBL Runs</vt:lpstr>
      <vt:lpstr>Design Thinking</vt:lpstr>
      <vt:lpstr>xEMU</vt:lpstr>
      <vt:lpstr>What’s next?</vt:lpstr>
      <vt:lpstr>Questions?</vt:lpstr>
      <vt:lpstr>A Space Suit is.. </vt:lpstr>
      <vt:lpstr>What Does a Planetary Walking Suit Look Like?</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 Development History</dc:title>
  <dc:creator>Ross, Amy J. (JSC-EC511)</dc:creator>
  <cp:lastModifiedBy>Ross, Amy J. (JSC-EC511)</cp:lastModifiedBy>
  <cp:revision>133</cp:revision>
  <dcterms:created xsi:type="dcterms:W3CDTF">2018-03-02T18:48:12Z</dcterms:created>
  <dcterms:modified xsi:type="dcterms:W3CDTF">2022-09-28T15:17:58Z</dcterms:modified>
</cp:coreProperties>
</file>