
<file path=[Content_Types].xml><?xml version="1.0" encoding="utf-8"?>
<Types xmlns="http://schemas.openxmlformats.org/package/2006/content-types">
  <Default Extension="avi" ContentType="video/x-msvideo"/>
  <Default Extension="bin" ContentType="image/x-wmf"/>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2"/>
  </p:notesMasterIdLst>
  <p:sldIdLst>
    <p:sldId id="4168" r:id="rId5"/>
    <p:sldId id="4165" r:id="rId6"/>
    <p:sldId id="4176" r:id="rId7"/>
    <p:sldId id="4179" r:id="rId8"/>
    <p:sldId id="4169" r:id="rId9"/>
    <p:sldId id="4182" r:id="rId10"/>
    <p:sldId id="4184" r:id="rId11"/>
    <p:sldId id="4195" r:id="rId12"/>
    <p:sldId id="4177" r:id="rId13"/>
    <p:sldId id="4178" r:id="rId14"/>
    <p:sldId id="4194" r:id="rId15"/>
    <p:sldId id="4191" r:id="rId16"/>
    <p:sldId id="4196" r:id="rId17"/>
    <p:sldId id="4185" r:id="rId18"/>
    <p:sldId id="4172" r:id="rId19"/>
    <p:sldId id="4170" r:id="rId20"/>
    <p:sldId id="4187" r:id="rId21"/>
    <p:sldId id="4186" r:id="rId22"/>
    <p:sldId id="4197" r:id="rId23"/>
    <p:sldId id="4171" r:id="rId24"/>
    <p:sldId id="4183" r:id="rId25"/>
    <p:sldId id="4175" r:id="rId26"/>
    <p:sldId id="4192" r:id="rId27"/>
    <p:sldId id="4180" r:id="rId28"/>
    <p:sldId id="4188" r:id="rId29"/>
    <p:sldId id="4193" r:id="rId30"/>
    <p:sldId id="4198"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7" autoAdjust="0"/>
    <p:restoredTop sz="84229" autoAdjust="0"/>
  </p:normalViewPr>
  <p:slideViewPr>
    <p:cSldViewPr snapToGrid="0" snapToObjects="1">
      <p:cViewPr varScale="1">
        <p:scale>
          <a:sx n="101" d="100"/>
          <a:sy n="101" d="100"/>
        </p:scale>
        <p:origin x="5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bell, Randolph H. (LARC-D321)" userId="513f5e3d-dadf-4425-9809-7016b34a98ed" providerId="ADAL" clId="{41351C7E-2915-481E-B351-D04AA1021D89}"/>
    <pc:docChg chg="modSld">
      <pc:chgData name="Cabell, Randolph H. (LARC-D321)" userId="513f5e3d-dadf-4425-9809-7016b34a98ed" providerId="ADAL" clId="{41351C7E-2915-481E-B351-D04AA1021D89}" dt="2022-10-03T15:37:43.009" v="3" actId="20577"/>
      <pc:docMkLst>
        <pc:docMk/>
      </pc:docMkLst>
      <pc:sldChg chg="modSp mod">
        <pc:chgData name="Cabell, Randolph H. (LARC-D321)" userId="513f5e3d-dadf-4425-9809-7016b34a98ed" providerId="ADAL" clId="{41351C7E-2915-481E-B351-D04AA1021D89}" dt="2022-10-03T15:37:43.009" v="3" actId="20577"/>
        <pc:sldMkLst>
          <pc:docMk/>
          <pc:sldMk cId="3712831693" sldId="4193"/>
        </pc:sldMkLst>
        <pc:spChg chg="mod">
          <ac:chgData name="Cabell, Randolph H. (LARC-D321)" userId="513f5e3d-dadf-4425-9809-7016b34a98ed" providerId="ADAL" clId="{41351C7E-2915-481E-B351-D04AA1021D89}" dt="2022-10-03T15:37:43.009" v="3" actId="20577"/>
          <ac:spMkLst>
            <pc:docMk/>
            <pc:sldMk cId="3712831693" sldId="4193"/>
            <ac:spMk id="11" creationId="{9447B43E-57A4-4C1B-885D-B14EFC50C1BB}"/>
          </ac:spMkLst>
        </pc:spChg>
      </pc:sldChg>
      <pc:sldChg chg="modSp mod">
        <pc:chgData name="Cabell, Randolph H. (LARC-D321)" userId="513f5e3d-dadf-4425-9809-7016b34a98ed" providerId="ADAL" clId="{41351C7E-2915-481E-B351-D04AA1021D89}" dt="2022-10-03T15:09:38.483" v="0" actId="20577"/>
        <pc:sldMkLst>
          <pc:docMk/>
          <pc:sldMk cId="2483596594" sldId="4194"/>
        </pc:sldMkLst>
        <pc:spChg chg="mod">
          <ac:chgData name="Cabell, Randolph H. (LARC-D321)" userId="513f5e3d-dadf-4425-9809-7016b34a98ed" providerId="ADAL" clId="{41351C7E-2915-481E-B351-D04AA1021D89}" dt="2022-10-03T15:09:38.483" v="0" actId="20577"/>
          <ac:spMkLst>
            <pc:docMk/>
            <pc:sldMk cId="2483596594" sldId="4194"/>
            <ac:spMk id="26" creationId="{02867944-9DB5-4794-8A44-611C3B314E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A6D21C7-D638-5440-AAAA-D3815C0F706B}" type="datetimeFigureOut">
              <a:rPr lang="en-US" smtClean="0"/>
              <a:t>10/3/2022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F0B2FED-59F0-BF43-944F-93B53363EEBF}" type="slidenum">
              <a:rPr lang="en-US" smtClean="0"/>
              <a:t>‹#›</a:t>
            </a:fld>
            <a:endParaRPr lang="en-US" dirty="0"/>
          </a:p>
        </p:txBody>
      </p:sp>
    </p:spTree>
    <p:extLst>
      <p:ext uri="{BB962C8B-B14F-4D97-AF65-F5344CB8AC3E}">
        <p14:creationId xmlns:p14="http://schemas.microsoft.com/office/powerpoint/2010/main" val="26812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2236200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r>
              <a:rPr lang="en-US" dirty="0"/>
              <a:t> C:\Users\mrafaelo\Documents\SAP 2022\SAP II work\dprime_2022.m </a:t>
            </a:r>
          </a:p>
          <a:p>
            <a:pPr defTabSz="948507">
              <a:defRPr/>
            </a:pPr>
            <a:r>
              <a:rPr lang="en-US" sz="1900" dirty="0">
                <a:latin typeface="Menlo"/>
              </a:rPr>
              <a:t>Selected_case = 1, 2 &amp; 3</a:t>
            </a:r>
          </a:p>
          <a:p>
            <a:pPr defTabSz="948507">
              <a:defRPr/>
            </a:pPr>
            <a:r>
              <a:rPr lang="en-US" sz="1900" dirty="0">
                <a:latin typeface="Menlo"/>
              </a:rPr>
              <a:t>AmbiantNoise = 0</a:t>
            </a:r>
          </a:p>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10</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367146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r>
              <a:rPr lang="en-US" dirty="0"/>
              <a:t>Note the BW of the masker</a:t>
            </a:r>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11</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68845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r>
              <a:rPr lang="en-US" dirty="0"/>
              <a:t>'C:\Users\mrafaelo\Documents\SAP 2022\SAP II work\</a:t>
            </a:r>
            <a:r>
              <a:rPr lang="en-US" sz="1100" dirty="0"/>
              <a:t>dprime_2022.m </a:t>
            </a:r>
          </a:p>
          <a:p>
            <a:r>
              <a:rPr lang="en-US" sz="1100" dirty="0"/>
              <a:t>	Run four times for each seat recordings. Save predictions</a:t>
            </a:r>
            <a:endParaRPr lang="en-US" dirty="0"/>
          </a:p>
          <a:p>
            <a:r>
              <a:rPr lang="en-US" dirty="0"/>
              <a:t>	for plot uses</a:t>
            </a:r>
          </a:p>
          <a:p>
            <a:r>
              <a:rPr lang="en-US" dirty="0">
                <a:latin typeface="Menlo"/>
              </a:rPr>
              <a:t>		plot_with_confInterval</a:t>
            </a:r>
            <a:r>
              <a:rPr lang="en-US" dirty="0">
                <a:solidFill>
                  <a:srgbClr val="0E00FF"/>
                </a:solidFill>
                <a:latin typeface="Menlo"/>
              </a:rPr>
              <a:t>() for SAP predictions</a:t>
            </a:r>
            <a:endParaRPr lang="en-US" dirty="0">
              <a:latin typeface="Menlo"/>
            </a:endParaRPr>
          </a:p>
          <a:p>
            <a:r>
              <a:rPr lang="en-US" dirty="0">
                <a:latin typeface="Menlo"/>
              </a:rPr>
              <a:t>		plot_responses_with_confInterval </a:t>
            </a:r>
            <a:r>
              <a:rPr lang="en-US" dirty="0">
                <a:solidFill>
                  <a:srgbClr val="0E00FF"/>
                </a:solidFill>
                <a:latin typeface="Menlo"/>
              </a:rPr>
              <a:t>() for subject response data</a:t>
            </a:r>
          </a:p>
          <a:p>
            <a:r>
              <a:rPr lang="en-US" dirty="0">
                <a:solidFill>
                  <a:srgbClr val="0E00FF"/>
                </a:solidFill>
                <a:latin typeface="Menlo"/>
              </a:rPr>
              <a:t>	used 3msec averaging of seat recording data</a:t>
            </a:r>
            <a:endParaRPr lang="en-US" dirty="0">
              <a:latin typeface="Menlo"/>
            </a:endParaRPr>
          </a:p>
          <a:p>
            <a:r>
              <a:rPr lang="en-US" dirty="0"/>
              <a:t>Run</a:t>
            </a:r>
          </a:p>
          <a:p>
            <a:r>
              <a:rPr lang="en-US" dirty="0"/>
              <a:t>C:\Users\mrafaelo\Documents\SAP 2022\SAP II work\ICHIN3a_complex_tone_AS350\plot d' resutls\PlotAS350.m</a:t>
            </a:r>
          </a:p>
          <a:p>
            <a:r>
              <a:rPr lang="en-US" dirty="0"/>
              <a:t>To merge seat data and to include subject response data</a:t>
            </a:r>
          </a:p>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12</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4074913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13</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344271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14</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939300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r>
              <a:rPr lang="en-US" dirty="0"/>
              <a:t>'C:\Users\mrafaelo\Documents\SAP 2022\Mask Threshold Project’</a:t>
            </a:r>
          </a:p>
          <a:p>
            <a:r>
              <a:rPr lang="en-US" dirty="0"/>
              <a:t>Compute_dprime_MTs_SAP.m</a:t>
            </a:r>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16</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332764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17</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883099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19</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2956245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20</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84663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C:\Users\mrafaelo\Documents\SAP 2022\AES 2022 talk</a:t>
            </a:r>
          </a:p>
        </p:txBody>
      </p:sp>
      <p:sp>
        <p:nvSpPr>
          <p:cNvPr id="4" name="Slide Number Placeholder 3"/>
          <p:cNvSpPr>
            <a:spLocks noGrp="1"/>
          </p:cNvSpPr>
          <p:nvPr>
            <p:ph type="sldNum" sz="quarter" idx="5"/>
          </p:nvPr>
        </p:nvSpPr>
        <p:spPr/>
        <p:txBody>
          <a:bodyPr/>
          <a:lstStyle/>
          <a:p>
            <a:fld id="{AF0B2FED-59F0-BF43-944F-93B53363EEBF}" type="slidenum">
              <a:rPr lang="en-US" smtClean="0"/>
              <a:t>21</a:t>
            </a:fld>
            <a:endParaRPr lang="en-US" dirty="0"/>
          </a:p>
        </p:txBody>
      </p:sp>
    </p:spTree>
    <p:extLst>
      <p:ext uri="{BB962C8B-B14F-4D97-AF65-F5344CB8AC3E}">
        <p14:creationId xmlns:p14="http://schemas.microsoft.com/office/powerpoint/2010/main" val="329649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r>
              <a:rPr lang="en-US" dirty="0"/>
              <a:t>Publication in JAES</a:t>
            </a:r>
          </a:p>
          <a:p>
            <a:r>
              <a:rPr lang="en-US" dirty="0"/>
              <a:t>Patent pending</a:t>
            </a:r>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2</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2010629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0B2FED-59F0-BF43-944F-93B53363EEBF}" type="slidenum">
              <a:rPr lang="en-US" smtClean="0"/>
              <a:t>25</a:t>
            </a:fld>
            <a:endParaRPr lang="en-US" dirty="0"/>
          </a:p>
        </p:txBody>
      </p:sp>
    </p:spTree>
    <p:extLst>
      <p:ext uri="{BB962C8B-B14F-4D97-AF65-F5344CB8AC3E}">
        <p14:creationId xmlns:p14="http://schemas.microsoft.com/office/powerpoint/2010/main" val="189574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3</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427433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pPr fontAlgn="base">
              <a:buFont typeface="+mj-lt"/>
              <a:buAutoNum type="arabicPeriod"/>
            </a:pPr>
            <a:r>
              <a:rPr lang="en-US" dirty="0">
                <a:solidFill>
                  <a:srgbClr val="000000"/>
                </a:solidFill>
                <a:latin typeface="Arial" panose="020B0604020202020204" pitchFamily="34" charset="0"/>
              </a:rPr>
              <a:t>The impact of the BW of masker above CB BW.</a:t>
            </a:r>
          </a:p>
          <a:p>
            <a:pPr fontAlgn="base">
              <a:buFont typeface="+mj-lt"/>
              <a:buAutoNum type="arabicPeriod"/>
            </a:pPr>
            <a:r>
              <a:rPr lang="en-US" dirty="0">
                <a:solidFill>
                  <a:srgbClr val="000000"/>
                </a:solidFill>
                <a:latin typeface="Arial" panose="020B0604020202020204" pitchFamily="34" charset="0"/>
              </a:rPr>
              <a:t>Binaural attributes/cues</a:t>
            </a:r>
          </a:p>
          <a:p>
            <a:r>
              <a:rPr lang="en-US" dirty="0">
                <a:solidFill>
                  <a:srgbClr val="000000"/>
                </a:solidFill>
                <a:latin typeface="Arial" panose="020B0604020202020204" pitchFamily="34" charset="0"/>
              </a:rPr>
              <a:t>	Signal and masker locations</a:t>
            </a:r>
            <a:endParaRPr lang="en-US" b="0" dirty="0">
              <a:effectLst/>
            </a:endParaRPr>
          </a:p>
          <a:p>
            <a:r>
              <a:rPr lang="en-US" dirty="0">
                <a:solidFill>
                  <a:srgbClr val="000000"/>
                </a:solidFill>
                <a:latin typeface="Arial" panose="020B0604020202020204" pitchFamily="34" charset="0"/>
              </a:rPr>
              <a:t>	Redundancy vs. recruitment</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4</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229867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r>
              <a:rPr lang="en-US" dirty="0"/>
              <a:t>Must explain AFs</a:t>
            </a:r>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5</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81226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6</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92827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7</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201848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8</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208587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3265">
              <a:defRPr/>
            </a:pPr>
            <a:fld id="{0FBD67EB-9466-844A-BEE3-2330DB2F9BD2}" type="slidenum">
              <a:rPr lang="en-US">
                <a:solidFill>
                  <a:prstClr val="black"/>
                </a:solidFill>
                <a:latin typeface="Calibri"/>
                <a:ea typeface="ヒラギノ角ゴ Pro W3" charset="-128"/>
              </a:rPr>
              <a:pPr defTabSz="483265">
                <a:defRPr/>
              </a:pPr>
              <a:t>9</a:t>
            </a:fld>
            <a:endParaRPr lang="en-US" dirty="0">
              <a:solidFill>
                <a:prstClr val="black"/>
              </a:solidFill>
              <a:latin typeface="Calibri"/>
              <a:ea typeface="ヒラギノ角ゴ Pro W3" charset="-128"/>
            </a:endParaRPr>
          </a:p>
        </p:txBody>
      </p:sp>
    </p:spTree>
    <p:extLst>
      <p:ext uri="{BB962C8B-B14F-4D97-AF65-F5344CB8AC3E}">
        <p14:creationId xmlns:p14="http://schemas.microsoft.com/office/powerpoint/2010/main" val="115141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11" y="3886200"/>
            <a:ext cx="8534400" cy="1752600"/>
          </a:xfrm>
        </p:spPr>
        <p:txBody>
          <a:bodyPr/>
          <a:lstStyle>
            <a:lvl1pPr marL="0" indent="0" algn="ctr">
              <a:buNone/>
              <a:defRPr/>
            </a:lvl1pPr>
            <a:lvl2pPr marL="604894" indent="0" algn="ctr">
              <a:buNone/>
              <a:defRPr/>
            </a:lvl2pPr>
            <a:lvl3pPr marL="1209806" indent="0" algn="ctr">
              <a:buNone/>
              <a:defRPr/>
            </a:lvl3pPr>
            <a:lvl4pPr marL="1814699" indent="0" algn="ctr">
              <a:buNone/>
              <a:defRPr/>
            </a:lvl4pPr>
            <a:lvl5pPr marL="2419610" indent="0" algn="ctr">
              <a:buNone/>
              <a:defRPr/>
            </a:lvl5pPr>
            <a:lvl6pPr marL="3024488" indent="0" algn="ctr">
              <a:buNone/>
              <a:defRPr/>
            </a:lvl6pPr>
            <a:lvl7pPr marL="3629397" indent="0" algn="ctr">
              <a:buNone/>
              <a:defRPr/>
            </a:lvl7pPr>
            <a:lvl8pPr marL="4234292" indent="0" algn="ctr">
              <a:buNone/>
              <a:defRPr/>
            </a:lvl8pPr>
            <a:lvl9pPr marL="4839192" indent="0" algn="ctr">
              <a:buNone/>
              <a:defRPr/>
            </a:lvl9pPr>
          </a:lstStyle>
          <a:p>
            <a:r>
              <a:rPr lang="en-US"/>
              <a:t>Click to edit Master subtitle style</a:t>
            </a:r>
          </a:p>
        </p:txBody>
      </p:sp>
    </p:spTree>
    <p:extLst>
      <p:ext uri="{BB962C8B-B14F-4D97-AF65-F5344CB8AC3E}">
        <p14:creationId xmlns:p14="http://schemas.microsoft.com/office/powerpoint/2010/main" val="330095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5" name="Rectangle 15"/>
          <p:cNvSpPr>
            <a:spLocks noGrp="1" noChangeArrowheads="1"/>
          </p:cNvSpPr>
          <p:nvPr>
            <p:ph type="sldNum" sz="quarter" idx="11"/>
          </p:nvPr>
        </p:nvSpPr>
        <p:spPr>
          <a:ln/>
        </p:spPr>
        <p:txBody>
          <a:bodyPr/>
          <a:lstStyle>
            <a:lvl1pPr>
              <a:defRPr/>
            </a:lvl1pPr>
          </a:lstStyle>
          <a:p>
            <a:fld id="{709FFB2B-FD0D-8B41-AC6D-A2F9170935E9}"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222405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599" y="266700"/>
            <a:ext cx="2895601" cy="5995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4" y="266700"/>
            <a:ext cx="8483600" cy="5995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5" name="Rectangle 15"/>
          <p:cNvSpPr>
            <a:spLocks noGrp="1" noChangeArrowheads="1"/>
          </p:cNvSpPr>
          <p:nvPr>
            <p:ph type="sldNum" sz="quarter" idx="11"/>
          </p:nvPr>
        </p:nvSpPr>
        <p:spPr>
          <a:ln/>
        </p:spPr>
        <p:txBody>
          <a:bodyPr/>
          <a:lstStyle>
            <a:lvl1pPr>
              <a:defRPr/>
            </a:lvl1pPr>
          </a:lstStyle>
          <a:p>
            <a:fld id="{DB43A637-C021-8447-B1B4-A260698D7966}"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2697436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946" y="266700"/>
            <a:ext cx="11580283" cy="622300"/>
          </a:xfrm>
        </p:spPr>
        <p:txBody>
          <a:bodyPr/>
          <a:lstStyle/>
          <a:p>
            <a:r>
              <a:rPr lang="en-US"/>
              <a:t>Click to edit Master title style</a:t>
            </a:r>
          </a:p>
        </p:txBody>
      </p:sp>
      <p:sp>
        <p:nvSpPr>
          <p:cNvPr id="3" name="Table Placeholder 2"/>
          <p:cNvSpPr>
            <a:spLocks noGrp="1"/>
          </p:cNvSpPr>
          <p:nvPr>
            <p:ph type="tbl" idx="1"/>
          </p:nvPr>
        </p:nvSpPr>
        <p:spPr>
          <a:xfrm>
            <a:off x="304800" y="4114800"/>
            <a:ext cx="11571818" cy="2147888"/>
          </a:xfrm>
        </p:spPr>
        <p:txBody>
          <a:bodyPr/>
          <a:lstStyle/>
          <a:p>
            <a:pPr lvl="0"/>
            <a:endParaRPr lang="en-US" noProof="0" dirty="0"/>
          </a:p>
        </p:txBody>
      </p:sp>
      <p:sp>
        <p:nvSpPr>
          <p:cNvPr id="4"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5" name="Rectangle 15"/>
          <p:cNvSpPr>
            <a:spLocks noGrp="1" noChangeArrowheads="1"/>
          </p:cNvSpPr>
          <p:nvPr>
            <p:ph type="sldNum" sz="quarter" idx="11"/>
          </p:nvPr>
        </p:nvSpPr>
        <p:spPr>
          <a:ln/>
        </p:spPr>
        <p:txBody>
          <a:bodyPr/>
          <a:lstStyle>
            <a:lvl1pPr>
              <a:defRPr/>
            </a:lvl1pPr>
          </a:lstStyle>
          <a:p>
            <a:fld id="{76AA620F-7163-B540-B882-CCD3F9ED1BE6}"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4089729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46" y="266700"/>
            <a:ext cx="11580283" cy="622300"/>
          </a:xfrm>
        </p:spPr>
        <p:txBody>
          <a:bodyPr/>
          <a:lstStyle/>
          <a:p>
            <a:r>
              <a:rPr lang="en-US"/>
              <a:t>Click to edit Master title style</a:t>
            </a:r>
          </a:p>
        </p:txBody>
      </p:sp>
      <p:sp>
        <p:nvSpPr>
          <p:cNvPr id="3" name="Text Placeholder 2"/>
          <p:cNvSpPr>
            <a:spLocks noGrp="1"/>
          </p:cNvSpPr>
          <p:nvPr>
            <p:ph type="body" sz="half" idx="1"/>
          </p:nvPr>
        </p:nvSpPr>
        <p:spPr>
          <a:xfrm>
            <a:off x="304802" y="4114800"/>
            <a:ext cx="568325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556" y="4114800"/>
            <a:ext cx="5685366"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6" name="Rectangle 15"/>
          <p:cNvSpPr>
            <a:spLocks noGrp="1" noChangeArrowheads="1"/>
          </p:cNvSpPr>
          <p:nvPr>
            <p:ph type="sldNum" sz="quarter" idx="11"/>
          </p:nvPr>
        </p:nvSpPr>
        <p:spPr>
          <a:ln/>
        </p:spPr>
        <p:txBody>
          <a:bodyPr/>
          <a:lstStyle>
            <a:lvl1pPr>
              <a:defRPr/>
            </a:lvl1pPr>
          </a:lstStyle>
          <a:p>
            <a:fld id="{0A6EF288-B007-E449-8221-94830817FDCD}"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4084326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190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510" y="6245628"/>
            <a:ext cx="2845649" cy="476289"/>
          </a:xfrm>
          <a:prstGeom prst="rect">
            <a:avLst/>
          </a:prstGeom>
          <a:ln/>
        </p:spPr>
        <p:txBody>
          <a:bodyPr lIns="89825" tIns="44923" rIns="89825" bIns="44923"/>
          <a:lstStyle>
            <a:lvl1pPr>
              <a:defRPr/>
            </a:lvl1pPr>
          </a:lstStyle>
          <a:p>
            <a:pPr>
              <a:defRPr/>
            </a:pPr>
            <a:endParaRPr lang="en-US" dirty="0"/>
          </a:p>
        </p:txBody>
      </p:sp>
      <p:sp>
        <p:nvSpPr>
          <p:cNvPr id="3" name="Rectangle 5"/>
          <p:cNvSpPr>
            <a:spLocks noGrp="1" noChangeArrowheads="1"/>
          </p:cNvSpPr>
          <p:nvPr>
            <p:ph type="ftr" sz="quarter" idx="11"/>
          </p:nvPr>
        </p:nvSpPr>
        <p:spPr>
          <a:xfrm>
            <a:off x="4166566" y="6245628"/>
            <a:ext cx="3858873" cy="476289"/>
          </a:xfrm>
          <a:prstGeom prst="rect">
            <a:avLst/>
          </a:prstGeom>
          <a:ln/>
        </p:spPr>
        <p:txBody>
          <a:bodyPr lIns="89825" tIns="44923" rIns="89825" bIns="44923"/>
          <a:lstStyle>
            <a:lvl1pPr>
              <a:defRPr/>
            </a:lvl1pPr>
          </a:lstStyle>
          <a:p>
            <a:pPr>
              <a:defRPr/>
            </a:pPr>
            <a:r>
              <a:rPr lang="en-US" dirty="0"/>
              <a:t>M. Rafaelof</a:t>
            </a:r>
          </a:p>
        </p:txBody>
      </p:sp>
      <p:sp>
        <p:nvSpPr>
          <p:cNvPr id="4" name="Rectangle 6"/>
          <p:cNvSpPr>
            <a:spLocks noGrp="1" noChangeArrowheads="1"/>
          </p:cNvSpPr>
          <p:nvPr>
            <p:ph type="sldNum" sz="quarter" idx="12"/>
          </p:nvPr>
        </p:nvSpPr>
        <p:spPr>
          <a:ln/>
        </p:spPr>
        <p:txBody>
          <a:bodyPr/>
          <a:lstStyle>
            <a:lvl1pPr>
              <a:defRPr/>
            </a:lvl1pPr>
          </a:lstStyle>
          <a:p>
            <a:pPr>
              <a:defRPr/>
            </a:pPr>
            <a:fld id="{8414A082-4C99-4D36-9219-AB13C3235DA7}" type="slidenum">
              <a:rPr lang="en-US"/>
              <a:pPr>
                <a:defRPr/>
              </a:pPr>
              <a:t>‹#›</a:t>
            </a:fld>
            <a:endParaRPr lang="en-US" dirty="0"/>
          </a:p>
        </p:txBody>
      </p:sp>
    </p:spTree>
    <p:extLst>
      <p:ext uri="{BB962C8B-B14F-4D97-AF65-F5344CB8AC3E}">
        <p14:creationId xmlns:p14="http://schemas.microsoft.com/office/powerpoint/2010/main" val="21443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No title">
    <p:spTree>
      <p:nvGrpSpPr>
        <p:cNvPr id="1" name=""/>
        <p:cNvGrpSpPr/>
        <p:nvPr/>
      </p:nvGrpSpPr>
      <p:grpSpPr>
        <a:xfrm>
          <a:off x="0" y="0"/>
          <a:ext cx="0" cy="0"/>
          <a:chOff x="0" y="0"/>
          <a:chExt cx="0" cy="0"/>
        </a:xfrm>
      </p:grpSpPr>
      <p:sp>
        <p:nvSpPr>
          <p:cNvPr id="3" name="Rectangle 2"/>
          <p:cNvSpPr/>
          <p:nvPr userDrawn="1"/>
        </p:nvSpPr>
        <p:spPr bwMode="auto">
          <a:xfrm>
            <a:off x="0" y="1"/>
            <a:ext cx="12192000" cy="63254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492" tIns="60745" rIns="121492" bIns="60745" numCol="1" rtlCol="0" anchor="t" anchorCtr="0" compatLnSpc="1">
            <a:prstTxWarp prst="textNoShape">
              <a:avLst/>
            </a:prstTxWarp>
          </a:bodyPr>
          <a:lstStyle/>
          <a:p>
            <a:pPr defTabSz="1214995" eaLnBrk="0" fontAlgn="base" hangingPunct="0">
              <a:spcBef>
                <a:spcPct val="0"/>
              </a:spcBef>
              <a:spcAft>
                <a:spcPct val="0"/>
              </a:spcAft>
            </a:pPr>
            <a:endParaRPr lang="en-US" sz="1333" dirty="0">
              <a:solidFill>
                <a:srgbClr val="000000"/>
              </a:solidFill>
              <a:latin typeface="Arial Black"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639842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lide Number Placeholder 7"/>
          <p:cNvSpPr>
            <a:spLocks noGrp="1"/>
          </p:cNvSpPr>
          <p:nvPr>
            <p:ph type="sldNum" sz="quarter" idx="4"/>
          </p:nvPr>
        </p:nvSpPr>
        <p:spPr>
          <a:xfrm>
            <a:off x="7416800" y="6356350"/>
            <a:ext cx="4165600" cy="365125"/>
          </a:xfrm>
          <a:prstGeom prst="rect">
            <a:avLst/>
          </a:prstGeom>
        </p:spPr>
        <p:txBody>
          <a:bodyPr vert="horz" lIns="91431" tIns="45715" rIns="91431" bIns="45715" rtlCol="0" anchor="ctr"/>
          <a:lstStyle>
            <a:lvl1pPr algn="r">
              <a:defRPr sz="1333">
                <a:solidFill>
                  <a:schemeClr val="bg1">
                    <a:lumMod val="50000"/>
                  </a:schemeClr>
                </a:solidFill>
                <a:latin typeface="Arial"/>
                <a:cs typeface="Arial"/>
              </a:defRPr>
            </a:lvl1pPr>
          </a:lstStyle>
          <a:p>
            <a:pPr defTabSz="606933">
              <a:buFont typeface="Symbol" pitchFamily="18" charset="2"/>
              <a:buNone/>
            </a:pPr>
            <a:fld id="{0EA6A641-A084-B24E-A170-10DE1C3C576E}" type="slidenum">
              <a:rPr lang="en-US" smtClean="0">
                <a:solidFill>
                  <a:srgbClr val="FFFFFF">
                    <a:lumMod val="50000"/>
                  </a:srgbClr>
                </a:solidFill>
                <a:ea typeface="ＭＳ Ｐゴシック"/>
              </a:rPr>
              <a:pPr defTabSz="606933">
                <a:buFont typeface="Symbol" pitchFamily="18" charset="2"/>
                <a:buNone/>
              </a:pPr>
              <a:t>‹#›</a:t>
            </a:fld>
            <a:endParaRPr lang="en-US" dirty="0">
              <a:solidFill>
                <a:srgbClr val="FFFFFF">
                  <a:lumMod val="50000"/>
                </a:srgbClr>
              </a:solidFill>
              <a:ea typeface="ＭＳ Ｐゴシック"/>
            </a:endParaRPr>
          </a:p>
        </p:txBody>
      </p:sp>
      <p:sp>
        <p:nvSpPr>
          <p:cNvPr id="4" name="Slide Number Placeholder 7"/>
          <p:cNvSpPr txBox="1">
            <a:spLocks/>
          </p:cNvSpPr>
          <p:nvPr userDrawn="1"/>
        </p:nvSpPr>
        <p:spPr>
          <a:xfrm>
            <a:off x="306918" y="6356350"/>
            <a:ext cx="6297082" cy="365125"/>
          </a:xfrm>
          <a:prstGeom prst="rect">
            <a:avLst/>
          </a:prstGeom>
        </p:spPr>
        <p:txBody>
          <a:bodyPr vert="horz" lIns="121908" tIns="60954" rIns="121908" bIns="60954" rtlCol="0" anchor="ctr"/>
          <a:lstStyle>
            <a:lvl1pPr algn="r">
              <a:defRPr sz="1000">
                <a:solidFill>
                  <a:schemeClr val="bg1">
                    <a:lumMod val="50000"/>
                  </a:schemeClr>
                </a:solidFill>
                <a:latin typeface="Arial"/>
                <a:cs typeface="Arial"/>
              </a:defRPr>
            </a:lvl1pPr>
          </a:lstStyle>
          <a:p>
            <a:pPr algn="l" defTabSz="1219007" fontAlgn="base">
              <a:spcBef>
                <a:spcPct val="0"/>
              </a:spcBef>
              <a:spcAft>
                <a:spcPct val="0"/>
              </a:spcAft>
              <a:defRPr/>
            </a:pPr>
            <a:endParaRPr lang="en-US" sz="1333" b="1" dirty="0">
              <a:solidFill>
                <a:srgbClr val="FF0000"/>
              </a:solidFill>
              <a:ea typeface="ＭＳ Ｐゴシック" pitchFamily="-65" charset="-128"/>
            </a:endParaRPr>
          </a:p>
        </p:txBody>
      </p:sp>
    </p:spTree>
    <p:extLst>
      <p:ext uri="{BB962C8B-B14F-4D97-AF65-F5344CB8AC3E}">
        <p14:creationId xmlns:p14="http://schemas.microsoft.com/office/powerpoint/2010/main" val="322954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sldNum" sz="quarter" idx="11"/>
          </p:nvPr>
        </p:nvSpPr>
        <p:spPr>
          <a:ln/>
        </p:spPr>
        <p:txBody>
          <a:bodyPr/>
          <a:lstStyle>
            <a:lvl1pPr>
              <a:defRPr/>
            </a:lvl1pPr>
          </a:lstStyle>
          <a:p>
            <a:fld id="{28707350-F0F2-2A4C-979B-A25996C232F4}"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270049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5432" b="1" cap="all"/>
            </a:lvl1pPr>
          </a:lstStyle>
          <a:p>
            <a:r>
              <a:rPr lang="en-US"/>
              <a:t>Click to edit Master title style</a:t>
            </a:r>
          </a:p>
        </p:txBody>
      </p:sp>
      <p:sp>
        <p:nvSpPr>
          <p:cNvPr id="3" name="Text Placeholder 2"/>
          <p:cNvSpPr>
            <a:spLocks noGrp="1"/>
          </p:cNvSpPr>
          <p:nvPr>
            <p:ph type="body" idx="1"/>
          </p:nvPr>
        </p:nvSpPr>
        <p:spPr>
          <a:xfrm>
            <a:off x="963084" y="2906961"/>
            <a:ext cx="10363200" cy="1500187"/>
          </a:xfrm>
        </p:spPr>
        <p:txBody>
          <a:bodyPr anchor="b"/>
          <a:lstStyle>
            <a:lvl1pPr marL="0" indent="0">
              <a:buNone/>
              <a:defRPr sz="2716"/>
            </a:lvl1pPr>
            <a:lvl2pPr marL="604894" indent="0">
              <a:buNone/>
              <a:defRPr sz="2469"/>
            </a:lvl2pPr>
            <a:lvl3pPr marL="1209806" indent="0">
              <a:buNone/>
              <a:defRPr sz="2222"/>
            </a:lvl3pPr>
            <a:lvl4pPr marL="1814699" indent="0">
              <a:buNone/>
              <a:defRPr sz="1852"/>
            </a:lvl4pPr>
            <a:lvl5pPr marL="2419610" indent="0">
              <a:buNone/>
              <a:defRPr sz="1852"/>
            </a:lvl5pPr>
            <a:lvl6pPr marL="3024488" indent="0">
              <a:buNone/>
              <a:defRPr sz="1852"/>
            </a:lvl6pPr>
            <a:lvl7pPr marL="3629397" indent="0">
              <a:buNone/>
              <a:defRPr sz="1852"/>
            </a:lvl7pPr>
            <a:lvl8pPr marL="4234292" indent="0">
              <a:buNone/>
              <a:defRPr sz="1852"/>
            </a:lvl8pPr>
            <a:lvl9pPr marL="4839192" indent="0">
              <a:buNone/>
              <a:defRPr sz="1852"/>
            </a:lvl9pPr>
          </a:lstStyle>
          <a:p>
            <a:pPr lvl="0"/>
            <a:r>
              <a:rPr lang="en-US"/>
              <a:t>Click to edit Master text styles</a:t>
            </a:r>
          </a:p>
        </p:txBody>
      </p:sp>
      <p:sp>
        <p:nvSpPr>
          <p:cNvPr id="4"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5" name="Rectangle 15"/>
          <p:cNvSpPr>
            <a:spLocks noGrp="1" noChangeArrowheads="1"/>
          </p:cNvSpPr>
          <p:nvPr>
            <p:ph type="sldNum" sz="quarter" idx="11"/>
          </p:nvPr>
        </p:nvSpPr>
        <p:spPr>
          <a:ln/>
        </p:spPr>
        <p:txBody>
          <a:bodyPr/>
          <a:lstStyle>
            <a:lvl1pPr>
              <a:defRPr/>
            </a:lvl1pPr>
          </a:lstStyle>
          <a:p>
            <a:fld id="{B39977BF-AC85-E444-9C2A-74E1CB47E221}"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83305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2" y="4114800"/>
            <a:ext cx="5683250" cy="2147888"/>
          </a:xfrm>
        </p:spPr>
        <p:txBody>
          <a:bodyPr/>
          <a:lstStyle>
            <a:lvl1pPr>
              <a:defRPr sz="3827"/>
            </a:lvl1pPr>
            <a:lvl2pPr>
              <a:defRPr sz="3210"/>
            </a:lvl2pPr>
            <a:lvl3pPr>
              <a:defRPr sz="2716"/>
            </a:lvl3pPr>
            <a:lvl4pPr>
              <a:defRPr sz="2469"/>
            </a:lvl4pPr>
            <a:lvl5pPr>
              <a:defRPr sz="2469"/>
            </a:lvl5pPr>
            <a:lvl6pPr>
              <a:defRPr sz="2469"/>
            </a:lvl6pPr>
            <a:lvl7pPr>
              <a:defRPr sz="2469"/>
            </a:lvl7pPr>
            <a:lvl8pPr>
              <a:defRPr sz="2469"/>
            </a:lvl8pPr>
            <a:lvl9pPr>
              <a:defRPr sz="24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556" y="4114800"/>
            <a:ext cx="5685366" cy="2147888"/>
          </a:xfrm>
        </p:spPr>
        <p:txBody>
          <a:bodyPr/>
          <a:lstStyle>
            <a:lvl1pPr>
              <a:defRPr sz="3827"/>
            </a:lvl1pPr>
            <a:lvl2pPr>
              <a:defRPr sz="3210"/>
            </a:lvl2pPr>
            <a:lvl3pPr>
              <a:defRPr sz="2716"/>
            </a:lvl3pPr>
            <a:lvl4pPr>
              <a:defRPr sz="2469"/>
            </a:lvl4pPr>
            <a:lvl5pPr>
              <a:defRPr sz="2469"/>
            </a:lvl5pPr>
            <a:lvl6pPr>
              <a:defRPr sz="2469"/>
            </a:lvl6pPr>
            <a:lvl7pPr>
              <a:defRPr sz="2469"/>
            </a:lvl7pPr>
            <a:lvl8pPr>
              <a:defRPr sz="2469"/>
            </a:lvl8pPr>
            <a:lvl9pPr>
              <a:defRPr sz="24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6" name="Rectangle 15"/>
          <p:cNvSpPr>
            <a:spLocks noGrp="1" noChangeArrowheads="1"/>
          </p:cNvSpPr>
          <p:nvPr>
            <p:ph type="sldNum" sz="quarter" idx="11"/>
          </p:nvPr>
        </p:nvSpPr>
        <p:spPr>
          <a:ln/>
        </p:spPr>
        <p:txBody>
          <a:bodyPr/>
          <a:lstStyle>
            <a:lvl1pPr>
              <a:defRPr/>
            </a:lvl1pPr>
          </a:lstStyle>
          <a:p>
            <a:fld id="{C9BB3868-D039-884F-A347-05448ED2D146}"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164944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3210" b="1"/>
            </a:lvl1pPr>
            <a:lvl2pPr marL="604894" indent="0">
              <a:buNone/>
              <a:defRPr sz="2716" b="1"/>
            </a:lvl2pPr>
            <a:lvl3pPr marL="1209806" indent="0">
              <a:buNone/>
              <a:defRPr sz="2469" b="1"/>
            </a:lvl3pPr>
            <a:lvl4pPr marL="1814699" indent="0">
              <a:buNone/>
              <a:defRPr sz="2222" b="1"/>
            </a:lvl4pPr>
            <a:lvl5pPr marL="2419610" indent="0">
              <a:buNone/>
              <a:defRPr sz="2222" b="1"/>
            </a:lvl5pPr>
            <a:lvl6pPr marL="3024488" indent="0">
              <a:buNone/>
              <a:defRPr sz="2222" b="1"/>
            </a:lvl6pPr>
            <a:lvl7pPr marL="3629397" indent="0">
              <a:buNone/>
              <a:defRPr sz="2222" b="1"/>
            </a:lvl7pPr>
            <a:lvl8pPr marL="4234292" indent="0">
              <a:buNone/>
              <a:defRPr sz="2222" b="1"/>
            </a:lvl8pPr>
            <a:lvl9pPr marL="4839192" indent="0">
              <a:buNone/>
              <a:defRPr sz="2222"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10"/>
            </a:lvl1pPr>
            <a:lvl2pPr>
              <a:defRPr sz="2716"/>
            </a:lvl2pPr>
            <a:lvl3pPr>
              <a:defRPr sz="2469"/>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4" cy="639762"/>
          </a:xfrm>
        </p:spPr>
        <p:txBody>
          <a:bodyPr anchor="b"/>
          <a:lstStyle>
            <a:lvl1pPr marL="0" indent="0">
              <a:buNone/>
              <a:defRPr sz="3210" b="1"/>
            </a:lvl1pPr>
            <a:lvl2pPr marL="604894" indent="0">
              <a:buNone/>
              <a:defRPr sz="2716" b="1"/>
            </a:lvl2pPr>
            <a:lvl3pPr marL="1209806" indent="0">
              <a:buNone/>
              <a:defRPr sz="2469" b="1"/>
            </a:lvl3pPr>
            <a:lvl4pPr marL="1814699" indent="0">
              <a:buNone/>
              <a:defRPr sz="2222" b="1"/>
            </a:lvl4pPr>
            <a:lvl5pPr marL="2419610" indent="0">
              <a:buNone/>
              <a:defRPr sz="2222" b="1"/>
            </a:lvl5pPr>
            <a:lvl6pPr marL="3024488" indent="0">
              <a:buNone/>
              <a:defRPr sz="2222" b="1"/>
            </a:lvl6pPr>
            <a:lvl7pPr marL="3629397" indent="0">
              <a:buNone/>
              <a:defRPr sz="2222" b="1"/>
            </a:lvl7pPr>
            <a:lvl8pPr marL="4234292" indent="0">
              <a:buNone/>
              <a:defRPr sz="2222" b="1"/>
            </a:lvl8pPr>
            <a:lvl9pPr marL="4839192" indent="0">
              <a:buNone/>
              <a:defRPr sz="2222"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3210"/>
            </a:lvl1pPr>
            <a:lvl2pPr>
              <a:defRPr sz="2716"/>
            </a:lvl2pPr>
            <a:lvl3pPr>
              <a:defRPr sz="2469"/>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8" name="Rectangle 15"/>
          <p:cNvSpPr>
            <a:spLocks noGrp="1" noChangeArrowheads="1"/>
          </p:cNvSpPr>
          <p:nvPr>
            <p:ph type="sldNum" sz="quarter" idx="11"/>
          </p:nvPr>
        </p:nvSpPr>
        <p:spPr>
          <a:ln/>
        </p:spPr>
        <p:txBody>
          <a:bodyPr/>
          <a:lstStyle>
            <a:lvl1pPr>
              <a:defRPr/>
            </a:lvl1pPr>
          </a:lstStyle>
          <a:p>
            <a:fld id="{9D9DF849-484D-D54D-8894-607A1AB61C54}"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54576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sz="1200">
                <a:solidFill>
                  <a:schemeClr val="bg2">
                    <a:lumMod val="75000"/>
                  </a:schemeClr>
                </a:solidFill>
              </a:defRPr>
            </a:lvl1pPr>
          </a:lstStyle>
          <a:p>
            <a:pPr defTabSz="604894">
              <a:buFont typeface="Symbol" pitchFamily="18" charset="2"/>
              <a:buNone/>
              <a:defRPr/>
            </a:pPr>
            <a:r>
              <a:rPr lang="en-US" dirty="0"/>
              <a:t>M. Rafaelof</a:t>
            </a:r>
          </a:p>
        </p:txBody>
      </p:sp>
      <p:sp>
        <p:nvSpPr>
          <p:cNvPr id="4" name="Rectangle 15"/>
          <p:cNvSpPr>
            <a:spLocks noGrp="1" noChangeArrowheads="1"/>
          </p:cNvSpPr>
          <p:nvPr>
            <p:ph type="sldNum" sz="quarter" idx="11"/>
          </p:nvPr>
        </p:nvSpPr>
        <p:spPr>
          <a:ln/>
        </p:spPr>
        <p:txBody>
          <a:bodyPr/>
          <a:lstStyle>
            <a:lvl1pPr>
              <a:defRPr>
                <a:solidFill>
                  <a:schemeClr val="bg2">
                    <a:lumMod val="75000"/>
                  </a:schemeClr>
                </a:solidFill>
              </a:defRPr>
            </a:lvl1pPr>
          </a:lstStyle>
          <a:p>
            <a:fld id="{BF27D1A0-D52E-D344-9C0E-FDFA74C467B8}" type="slidenum">
              <a:rPr lang="en-US" smtClean="0"/>
              <a:pPr/>
              <a:t>‹#›</a:t>
            </a:fld>
            <a:endParaRPr lang="en-US" dirty="0"/>
          </a:p>
        </p:txBody>
      </p:sp>
    </p:spTree>
    <p:extLst>
      <p:ext uri="{BB962C8B-B14F-4D97-AF65-F5344CB8AC3E}">
        <p14:creationId xmlns:p14="http://schemas.microsoft.com/office/powerpoint/2010/main" val="188883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3" name="Rectangle 15"/>
          <p:cNvSpPr>
            <a:spLocks noGrp="1" noChangeArrowheads="1"/>
          </p:cNvSpPr>
          <p:nvPr>
            <p:ph type="sldNum" sz="quarter" idx="11"/>
          </p:nvPr>
        </p:nvSpPr>
        <p:spPr>
          <a:ln/>
        </p:spPr>
        <p:txBody>
          <a:bodyPr/>
          <a:lstStyle>
            <a:lvl1pPr>
              <a:defRPr/>
            </a:lvl1pPr>
          </a:lstStyle>
          <a:p>
            <a:fld id="{A8526697-58CA-AD47-8490-B5A8BC4ACF59}"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407258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07" y="273050"/>
            <a:ext cx="4011084" cy="1162050"/>
          </a:xfrm>
        </p:spPr>
        <p:txBody>
          <a:bodyPr anchor="b"/>
          <a:lstStyle>
            <a:lvl1pPr algn="l">
              <a:defRPr sz="2716" b="1"/>
            </a:lvl1pPr>
          </a:lstStyle>
          <a:p>
            <a:r>
              <a:rPr lang="en-US"/>
              <a:t>Click to edit Master title style</a:t>
            </a:r>
          </a:p>
        </p:txBody>
      </p:sp>
      <p:sp>
        <p:nvSpPr>
          <p:cNvPr id="3" name="Content Placeholder 2"/>
          <p:cNvSpPr>
            <a:spLocks noGrp="1"/>
          </p:cNvSpPr>
          <p:nvPr>
            <p:ph idx="1"/>
          </p:nvPr>
        </p:nvSpPr>
        <p:spPr>
          <a:xfrm>
            <a:off x="4766733" y="273298"/>
            <a:ext cx="6815667" cy="5853113"/>
          </a:xfrm>
        </p:spPr>
        <p:txBody>
          <a:bodyPr/>
          <a:lstStyle>
            <a:lvl1pPr>
              <a:defRPr sz="4321"/>
            </a:lvl1pPr>
            <a:lvl2pPr>
              <a:defRPr sz="3827"/>
            </a:lvl2pPr>
            <a:lvl3pPr>
              <a:defRPr sz="3210"/>
            </a:lvl3pPr>
            <a:lvl4pPr>
              <a:defRPr sz="2716"/>
            </a:lvl4pPr>
            <a:lvl5pPr>
              <a:defRPr sz="2716"/>
            </a:lvl5pPr>
            <a:lvl6pPr>
              <a:defRPr sz="2716"/>
            </a:lvl6pPr>
            <a:lvl7pPr>
              <a:defRPr sz="2716"/>
            </a:lvl7pPr>
            <a:lvl8pPr>
              <a:defRPr sz="2716"/>
            </a:lvl8pPr>
            <a:lvl9pPr>
              <a:defRPr sz="27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07" y="1435102"/>
            <a:ext cx="4011084" cy="4691063"/>
          </a:xfrm>
        </p:spPr>
        <p:txBody>
          <a:bodyPr/>
          <a:lstStyle>
            <a:lvl1pPr marL="0" indent="0">
              <a:buNone/>
              <a:defRPr sz="1852"/>
            </a:lvl1pPr>
            <a:lvl2pPr marL="604894" indent="0">
              <a:buNone/>
              <a:defRPr sz="1605"/>
            </a:lvl2pPr>
            <a:lvl3pPr marL="1209806" indent="0">
              <a:buNone/>
              <a:defRPr sz="1358"/>
            </a:lvl3pPr>
            <a:lvl4pPr marL="1814699" indent="0">
              <a:buNone/>
              <a:defRPr sz="1235"/>
            </a:lvl4pPr>
            <a:lvl5pPr marL="2419610" indent="0">
              <a:buNone/>
              <a:defRPr sz="1235"/>
            </a:lvl5pPr>
            <a:lvl6pPr marL="3024488" indent="0">
              <a:buNone/>
              <a:defRPr sz="1235"/>
            </a:lvl6pPr>
            <a:lvl7pPr marL="3629397" indent="0">
              <a:buNone/>
              <a:defRPr sz="1235"/>
            </a:lvl7pPr>
            <a:lvl8pPr marL="4234292" indent="0">
              <a:buNone/>
              <a:defRPr sz="1235"/>
            </a:lvl8pPr>
            <a:lvl9pPr marL="4839192" indent="0">
              <a:buNone/>
              <a:defRPr sz="1235"/>
            </a:lvl9pPr>
          </a:lstStyle>
          <a:p>
            <a:pPr lvl="0"/>
            <a:r>
              <a:rPr lang="en-US"/>
              <a:t>Click to edit Master text styles</a:t>
            </a:r>
          </a:p>
        </p:txBody>
      </p:sp>
      <p:sp>
        <p:nvSpPr>
          <p:cNvPr id="5"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6" name="Rectangle 15"/>
          <p:cNvSpPr>
            <a:spLocks noGrp="1" noChangeArrowheads="1"/>
          </p:cNvSpPr>
          <p:nvPr>
            <p:ph type="sldNum" sz="quarter" idx="11"/>
          </p:nvPr>
        </p:nvSpPr>
        <p:spPr>
          <a:ln/>
        </p:spPr>
        <p:txBody>
          <a:bodyPr/>
          <a:lstStyle>
            <a:lvl1pPr>
              <a:defRPr/>
            </a:lvl1pPr>
          </a:lstStyle>
          <a:p>
            <a:fld id="{287A04A1-8337-1741-859D-C1275333A3A4}"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37288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0"/>
            <a:ext cx="7315200" cy="566738"/>
          </a:xfrm>
        </p:spPr>
        <p:txBody>
          <a:bodyPr anchor="b"/>
          <a:lstStyle>
            <a:lvl1pPr algn="l">
              <a:defRPr sz="2716"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321"/>
            </a:lvl1pPr>
            <a:lvl2pPr marL="604894" indent="0">
              <a:buNone/>
              <a:defRPr sz="3827"/>
            </a:lvl2pPr>
            <a:lvl3pPr marL="1209806" indent="0">
              <a:buNone/>
              <a:defRPr sz="3210"/>
            </a:lvl3pPr>
            <a:lvl4pPr marL="1814699" indent="0">
              <a:buNone/>
              <a:defRPr sz="2716"/>
            </a:lvl4pPr>
            <a:lvl5pPr marL="2419610" indent="0">
              <a:buNone/>
              <a:defRPr sz="2716"/>
            </a:lvl5pPr>
            <a:lvl6pPr marL="3024488" indent="0">
              <a:buNone/>
              <a:defRPr sz="2716"/>
            </a:lvl6pPr>
            <a:lvl7pPr marL="3629397" indent="0">
              <a:buNone/>
              <a:defRPr sz="2716"/>
            </a:lvl7pPr>
            <a:lvl8pPr marL="4234292" indent="0">
              <a:buNone/>
              <a:defRPr sz="2716"/>
            </a:lvl8pPr>
            <a:lvl9pPr marL="4839192" indent="0">
              <a:buNone/>
              <a:defRPr sz="2716"/>
            </a:lvl9pPr>
          </a:lstStyle>
          <a:p>
            <a:pPr lvl="0"/>
            <a:endParaRPr lang="en-US" noProof="0" dirty="0"/>
          </a:p>
        </p:txBody>
      </p:sp>
      <p:sp>
        <p:nvSpPr>
          <p:cNvPr id="4" name="Text Placeholder 3"/>
          <p:cNvSpPr>
            <a:spLocks noGrp="1"/>
          </p:cNvSpPr>
          <p:nvPr>
            <p:ph type="body" sz="half" idx="2"/>
          </p:nvPr>
        </p:nvSpPr>
        <p:spPr>
          <a:xfrm>
            <a:off x="2389720" y="5367342"/>
            <a:ext cx="7315200" cy="804862"/>
          </a:xfrm>
        </p:spPr>
        <p:txBody>
          <a:bodyPr/>
          <a:lstStyle>
            <a:lvl1pPr marL="0" indent="0">
              <a:buNone/>
              <a:defRPr sz="1852"/>
            </a:lvl1pPr>
            <a:lvl2pPr marL="604894" indent="0">
              <a:buNone/>
              <a:defRPr sz="1605"/>
            </a:lvl2pPr>
            <a:lvl3pPr marL="1209806" indent="0">
              <a:buNone/>
              <a:defRPr sz="1358"/>
            </a:lvl3pPr>
            <a:lvl4pPr marL="1814699" indent="0">
              <a:buNone/>
              <a:defRPr sz="1235"/>
            </a:lvl4pPr>
            <a:lvl5pPr marL="2419610" indent="0">
              <a:buNone/>
              <a:defRPr sz="1235"/>
            </a:lvl5pPr>
            <a:lvl6pPr marL="3024488" indent="0">
              <a:buNone/>
              <a:defRPr sz="1235"/>
            </a:lvl6pPr>
            <a:lvl7pPr marL="3629397" indent="0">
              <a:buNone/>
              <a:defRPr sz="1235"/>
            </a:lvl7pPr>
            <a:lvl8pPr marL="4234292" indent="0">
              <a:buNone/>
              <a:defRPr sz="1235"/>
            </a:lvl8pPr>
            <a:lvl9pPr marL="4839192" indent="0">
              <a:buNone/>
              <a:defRPr sz="1235"/>
            </a:lvl9pPr>
          </a:lstStyle>
          <a:p>
            <a:pPr lvl="0"/>
            <a:r>
              <a:rPr lang="en-US"/>
              <a:t>Click to edit Master text styles</a:t>
            </a:r>
          </a:p>
        </p:txBody>
      </p:sp>
      <p:sp>
        <p:nvSpPr>
          <p:cNvPr id="5" name="Rectangle 14"/>
          <p:cNvSpPr>
            <a:spLocks noGrp="1" noChangeArrowheads="1"/>
          </p:cNvSpPr>
          <p:nvPr>
            <p:ph type="ftr" sz="quarter" idx="10"/>
          </p:nvPr>
        </p:nvSpPr>
        <p:spPr>
          <a:xfrm>
            <a:off x="5486400" y="6248648"/>
            <a:ext cx="5700184" cy="403225"/>
          </a:xfrm>
          <a:prstGeom prst="rect">
            <a:avLst/>
          </a:prstGeom>
          <a:ln/>
        </p:spPr>
        <p:txBody>
          <a:bodyPr lIns="97941" tIns="48962" rIns="97941" bIns="48962"/>
          <a:lstStyle>
            <a:lvl1pPr>
              <a:defRPr/>
            </a:lvl1pPr>
          </a:lstStyle>
          <a:p>
            <a:pPr defTabSz="604894" eaLnBrk="1" fontAlgn="auto" hangingPunct="1">
              <a:spcBef>
                <a:spcPts val="0"/>
              </a:spcBef>
              <a:spcAft>
                <a:spcPts val="0"/>
              </a:spcAft>
              <a:buFont typeface="Symbol" pitchFamily="18" charset="2"/>
              <a:buNone/>
              <a:defRPr/>
            </a:pPr>
            <a:r>
              <a:rPr lang="en-US" sz="2469" dirty="0">
                <a:solidFill>
                  <a:srgbClr val="000000"/>
                </a:solidFill>
                <a:latin typeface="Helvetica"/>
                <a:ea typeface="ＭＳ Ｐゴシック"/>
              </a:rPr>
              <a:t>M. Rafaelof</a:t>
            </a:r>
          </a:p>
        </p:txBody>
      </p:sp>
      <p:sp>
        <p:nvSpPr>
          <p:cNvPr id="6" name="Rectangle 15"/>
          <p:cNvSpPr>
            <a:spLocks noGrp="1" noChangeArrowheads="1"/>
          </p:cNvSpPr>
          <p:nvPr>
            <p:ph type="sldNum" sz="quarter" idx="11"/>
          </p:nvPr>
        </p:nvSpPr>
        <p:spPr>
          <a:ln/>
        </p:spPr>
        <p:txBody>
          <a:bodyPr/>
          <a:lstStyle>
            <a:lvl1pPr>
              <a:defRPr/>
            </a:lvl1pPr>
          </a:lstStyle>
          <a:p>
            <a:fld id="{0EBC8107-22D0-A746-A961-D1F0E5542D9A}" type="slidenum">
              <a:rPr lang="en-US">
                <a:ea typeface="ＭＳ Ｐゴシック"/>
                <a:cs typeface="ＭＳ Ｐゴシック"/>
              </a:rPr>
              <a:pPr/>
              <a:t>‹#›</a:t>
            </a:fld>
            <a:endParaRPr lang="en-US" dirty="0">
              <a:ea typeface="ＭＳ Ｐゴシック"/>
              <a:cs typeface="ＭＳ Ｐゴシック"/>
            </a:endParaRPr>
          </a:p>
        </p:txBody>
      </p:sp>
    </p:spTree>
    <p:extLst>
      <p:ext uri="{BB962C8B-B14F-4D97-AF65-F5344CB8AC3E}">
        <p14:creationId xmlns:p14="http://schemas.microsoft.com/office/powerpoint/2010/main" val="17260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Grp="1" noChangeArrowheads="1"/>
          </p:cNvSpPr>
          <p:nvPr>
            <p:ph type="title"/>
          </p:nvPr>
        </p:nvSpPr>
        <p:spPr bwMode="auto">
          <a:xfrm>
            <a:off x="306946" y="266700"/>
            <a:ext cx="11580283" cy="622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9215" tIns="54605" rIns="109215" bIns="54605" numCol="1" anchor="ctr" anchorCtr="0" compatLnSpc="1">
            <a:prstTxWarp prst="textNoShape">
              <a:avLst/>
            </a:prstTxWarp>
          </a:bodyPr>
          <a:lstStyle/>
          <a:p>
            <a:pPr lvl="0"/>
            <a:r>
              <a:rPr lang="en-US"/>
              <a:t>Click to edit Master title style</a:t>
            </a:r>
          </a:p>
        </p:txBody>
      </p:sp>
      <p:sp>
        <p:nvSpPr>
          <p:cNvPr id="1027" name="Rectangle 13"/>
          <p:cNvSpPr>
            <a:spLocks noGrp="1" noChangeArrowheads="1"/>
          </p:cNvSpPr>
          <p:nvPr>
            <p:ph type="body" idx="1"/>
          </p:nvPr>
        </p:nvSpPr>
        <p:spPr bwMode="auto">
          <a:xfrm>
            <a:off x="304800" y="1219200"/>
            <a:ext cx="11571818" cy="50434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9215" tIns="54605" rIns="109215" bIns="546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 name="Rectangle 15"/>
          <p:cNvSpPr>
            <a:spLocks noGrp="1" noChangeArrowheads="1"/>
          </p:cNvSpPr>
          <p:nvPr>
            <p:ph type="sldNum" sz="quarter" idx="4"/>
          </p:nvPr>
        </p:nvSpPr>
        <p:spPr bwMode="auto">
          <a:xfrm>
            <a:off x="11023637" y="6262936"/>
            <a:ext cx="804333" cy="388937"/>
          </a:xfrm>
          <a:prstGeom prst="rect">
            <a:avLst/>
          </a:prstGeom>
          <a:noFill/>
          <a:ln w="9525">
            <a:noFill/>
            <a:miter lim="800000"/>
            <a:headEnd/>
            <a:tailEnd/>
          </a:ln>
          <a:effectLst/>
        </p:spPr>
        <p:txBody>
          <a:bodyPr vert="horz" wrap="square" lIns="109215" tIns="54605" rIns="109215" bIns="54605" numCol="1" anchor="b" anchorCtr="0" compatLnSpc="1">
            <a:prstTxWarp prst="textNoShape">
              <a:avLst/>
            </a:prstTxWarp>
          </a:bodyPr>
          <a:lstStyle>
            <a:lvl1pPr algn="r">
              <a:defRPr>
                <a:solidFill>
                  <a:srgbClr val="677085"/>
                </a:solidFill>
                <a:latin typeface="75 Helvetica Bold" charset="0"/>
              </a:defRPr>
            </a:lvl1pPr>
          </a:lstStyle>
          <a:p>
            <a:pPr defTabSz="1209806" eaLnBrk="1" hangingPunct="1">
              <a:buFont typeface="Symbol" pitchFamily="18" charset="2"/>
              <a:buNone/>
            </a:pPr>
            <a:fld id="{17A4640C-8FEA-6040-9E7E-D63128E284E6}" type="slidenum">
              <a:rPr lang="en-US" sz="1358" smtClean="0">
                <a:ea typeface="ＭＳ Ｐゴシック" charset="0"/>
              </a:rPr>
              <a:pPr defTabSz="1209806" eaLnBrk="1" hangingPunct="1">
                <a:buFont typeface="Symbol" pitchFamily="18" charset="2"/>
                <a:buNone/>
              </a:pPr>
              <a:t>‹#›</a:t>
            </a:fld>
            <a:endParaRPr lang="en-US" sz="1358" dirty="0">
              <a:ea typeface="ＭＳ Ｐゴシック" charset="0"/>
            </a:endParaRPr>
          </a:p>
        </p:txBody>
      </p:sp>
      <p:cxnSp>
        <p:nvCxnSpPr>
          <p:cNvPr id="7" name="Straight Connector 6"/>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1031" name="Picture 13" descr="NASA insigniaCMYK"/>
          <p:cNvPicPr preferRelativeResize="0">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11023637" y="266700"/>
            <a:ext cx="852982"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56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rtl="0" eaLnBrk="0" fontAlgn="base" hangingPunct="0">
        <a:spcBef>
          <a:spcPct val="0"/>
        </a:spcBef>
        <a:spcAft>
          <a:spcPct val="0"/>
        </a:spcAft>
        <a:defRPr sz="3827" b="1">
          <a:solidFill>
            <a:schemeClr val="tx1"/>
          </a:solidFill>
          <a:latin typeface="+mj-lt"/>
          <a:ea typeface="+mj-ea"/>
          <a:cs typeface="+mj-cs"/>
        </a:defRPr>
      </a:lvl1pPr>
      <a:lvl2pPr algn="l" rtl="0" eaLnBrk="0" fontAlgn="base" hangingPunct="0">
        <a:spcBef>
          <a:spcPct val="0"/>
        </a:spcBef>
        <a:spcAft>
          <a:spcPct val="0"/>
        </a:spcAft>
        <a:defRPr sz="3827" b="1">
          <a:solidFill>
            <a:schemeClr val="tx1"/>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827" b="1">
          <a:solidFill>
            <a:schemeClr val="tx1"/>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827" b="1">
          <a:solidFill>
            <a:schemeClr val="tx1"/>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827" b="1">
          <a:solidFill>
            <a:schemeClr val="tx1"/>
          </a:solidFill>
          <a:latin typeface="Helvetica" pitchFamily="-108" charset="0"/>
          <a:ea typeface="ＭＳ Ｐゴシック" pitchFamily="-108" charset="-128"/>
          <a:cs typeface="ＭＳ Ｐゴシック" pitchFamily="-108" charset="-128"/>
        </a:defRPr>
      </a:lvl5pPr>
      <a:lvl6pPr marL="604894" algn="l" rtl="0" fontAlgn="base">
        <a:spcBef>
          <a:spcPct val="0"/>
        </a:spcBef>
        <a:spcAft>
          <a:spcPct val="0"/>
        </a:spcAft>
        <a:defRPr sz="3827">
          <a:solidFill>
            <a:schemeClr val="tx1"/>
          </a:solidFill>
          <a:latin typeface="Helvetica" pitchFamily="-108" charset="0"/>
          <a:ea typeface="ＭＳ Ｐゴシック" pitchFamily="-108" charset="-128"/>
          <a:cs typeface="ＭＳ Ｐゴシック" pitchFamily="-108" charset="-128"/>
        </a:defRPr>
      </a:lvl6pPr>
      <a:lvl7pPr marL="1209806" algn="l" rtl="0" fontAlgn="base">
        <a:spcBef>
          <a:spcPct val="0"/>
        </a:spcBef>
        <a:spcAft>
          <a:spcPct val="0"/>
        </a:spcAft>
        <a:defRPr sz="3827">
          <a:solidFill>
            <a:schemeClr val="tx1"/>
          </a:solidFill>
          <a:latin typeface="Helvetica" pitchFamily="-108" charset="0"/>
          <a:ea typeface="ＭＳ Ｐゴシック" pitchFamily="-108" charset="-128"/>
          <a:cs typeface="ＭＳ Ｐゴシック" pitchFamily="-108" charset="-128"/>
        </a:defRPr>
      </a:lvl7pPr>
      <a:lvl8pPr marL="1814699" algn="l" rtl="0" fontAlgn="base">
        <a:spcBef>
          <a:spcPct val="0"/>
        </a:spcBef>
        <a:spcAft>
          <a:spcPct val="0"/>
        </a:spcAft>
        <a:defRPr sz="3827">
          <a:solidFill>
            <a:schemeClr val="tx1"/>
          </a:solidFill>
          <a:latin typeface="Helvetica" pitchFamily="-108" charset="0"/>
          <a:ea typeface="ＭＳ Ｐゴシック" pitchFamily="-108" charset="-128"/>
          <a:cs typeface="ＭＳ Ｐゴシック" pitchFamily="-108" charset="-128"/>
        </a:defRPr>
      </a:lvl8pPr>
      <a:lvl9pPr marL="2419610" algn="l" rtl="0" fontAlgn="base">
        <a:spcBef>
          <a:spcPct val="0"/>
        </a:spcBef>
        <a:spcAft>
          <a:spcPct val="0"/>
        </a:spcAft>
        <a:defRPr sz="3827">
          <a:solidFill>
            <a:schemeClr val="tx1"/>
          </a:solidFill>
          <a:latin typeface="Helvetica" pitchFamily="-108" charset="0"/>
          <a:ea typeface="ＭＳ Ｐゴシック" pitchFamily="-108" charset="-128"/>
          <a:cs typeface="ＭＳ Ｐゴシック" pitchFamily="-108" charset="-128"/>
        </a:defRPr>
      </a:lvl9pPr>
    </p:titleStyle>
    <p:bodyStyle>
      <a:lvl1pPr marL="453674" indent="-453674" algn="l" rtl="0" eaLnBrk="0" fontAlgn="base" hangingPunct="0">
        <a:spcBef>
          <a:spcPct val="20000"/>
        </a:spcBef>
        <a:spcAft>
          <a:spcPct val="0"/>
        </a:spcAft>
        <a:buChar char="•"/>
        <a:defRPr>
          <a:solidFill>
            <a:schemeClr val="tx1"/>
          </a:solidFill>
          <a:latin typeface="+mn-lt"/>
          <a:ea typeface="+mn-ea"/>
          <a:cs typeface="+mn-cs"/>
        </a:defRPr>
      </a:lvl1pPr>
      <a:lvl2pPr marL="982960" indent="-378051" algn="l" rtl="0" eaLnBrk="0" fontAlgn="base" hangingPunct="0">
        <a:spcBef>
          <a:spcPct val="20000"/>
        </a:spcBef>
        <a:spcAft>
          <a:spcPct val="0"/>
        </a:spcAft>
        <a:buChar char="–"/>
        <a:defRPr sz="2222">
          <a:solidFill>
            <a:schemeClr val="tx1"/>
          </a:solidFill>
          <a:latin typeface="+mn-lt"/>
          <a:ea typeface="+mn-ea"/>
        </a:defRPr>
      </a:lvl2pPr>
      <a:lvl3pPr marL="1512248" indent="-302457" algn="l" rtl="0" eaLnBrk="0" fontAlgn="base" hangingPunct="0">
        <a:spcBef>
          <a:spcPct val="20000"/>
        </a:spcBef>
        <a:spcAft>
          <a:spcPct val="0"/>
        </a:spcAft>
        <a:buChar char="•"/>
        <a:defRPr sz="2222">
          <a:solidFill>
            <a:schemeClr val="tx1"/>
          </a:solidFill>
          <a:latin typeface="+mn-lt"/>
          <a:ea typeface="ヒラギノ角ゴ Pro W3" charset="-128"/>
          <a:cs typeface="ヒラギノ角ゴ Pro W3" pitchFamily="-105" charset="-128"/>
        </a:defRPr>
      </a:lvl3pPr>
      <a:lvl4pPr marL="2117118" indent="-302457" algn="l" rtl="0" eaLnBrk="0" fontAlgn="base" hangingPunct="0">
        <a:spcBef>
          <a:spcPct val="20000"/>
        </a:spcBef>
        <a:spcAft>
          <a:spcPct val="0"/>
        </a:spcAft>
        <a:buChar char="–"/>
        <a:defRPr sz="2222">
          <a:solidFill>
            <a:schemeClr val="tx1"/>
          </a:solidFill>
          <a:latin typeface="+mn-lt"/>
          <a:ea typeface="ヒラギノ角ゴ Pro W3" charset="-128"/>
          <a:cs typeface="ヒラギノ角ゴ Pro W3" pitchFamily="-105" charset="-128"/>
        </a:defRPr>
      </a:lvl4pPr>
      <a:lvl5pPr marL="2722048" indent="-302457" algn="l" rtl="0" eaLnBrk="0" fontAlgn="base" hangingPunct="0">
        <a:spcBef>
          <a:spcPct val="20000"/>
        </a:spcBef>
        <a:spcAft>
          <a:spcPct val="0"/>
        </a:spcAft>
        <a:buChar char="»"/>
        <a:defRPr sz="2222">
          <a:solidFill>
            <a:schemeClr val="tx1"/>
          </a:solidFill>
          <a:latin typeface="+mn-lt"/>
          <a:ea typeface="ヒラギノ角ゴ Pro W3" charset="-128"/>
          <a:cs typeface="ヒラギノ角ゴ Pro W3" pitchFamily="-105" charset="-128"/>
        </a:defRPr>
      </a:lvl5pPr>
      <a:lvl6pPr marL="3326939" indent="-302457" algn="l" rtl="0" fontAlgn="base">
        <a:spcBef>
          <a:spcPct val="20000"/>
        </a:spcBef>
        <a:spcAft>
          <a:spcPct val="0"/>
        </a:spcAft>
        <a:buChar char="»"/>
        <a:defRPr sz="2222">
          <a:solidFill>
            <a:schemeClr val="tx1"/>
          </a:solidFill>
          <a:latin typeface="+mn-lt"/>
          <a:ea typeface="+mn-ea"/>
        </a:defRPr>
      </a:lvl6pPr>
      <a:lvl7pPr marL="3931853" indent="-302457" algn="l" rtl="0" fontAlgn="base">
        <a:spcBef>
          <a:spcPct val="20000"/>
        </a:spcBef>
        <a:spcAft>
          <a:spcPct val="0"/>
        </a:spcAft>
        <a:buChar char="»"/>
        <a:defRPr sz="2222">
          <a:solidFill>
            <a:schemeClr val="tx1"/>
          </a:solidFill>
          <a:latin typeface="+mn-lt"/>
          <a:ea typeface="+mn-ea"/>
        </a:defRPr>
      </a:lvl7pPr>
      <a:lvl8pPr marL="4536744" indent="-302457" algn="l" rtl="0" fontAlgn="base">
        <a:spcBef>
          <a:spcPct val="20000"/>
        </a:spcBef>
        <a:spcAft>
          <a:spcPct val="0"/>
        </a:spcAft>
        <a:buChar char="»"/>
        <a:defRPr sz="2222">
          <a:solidFill>
            <a:schemeClr val="tx1"/>
          </a:solidFill>
          <a:latin typeface="+mn-lt"/>
          <a:ea typeface="+mn-ea"/>
        </a:defRPr>
      </a:lvl8pPr>
      <a:lvl9pPr marL="5141642" indent="-302457" algn="l" rtl="0" fontAlgn="base">
        <a:spcBef>
          <a:spcPct val="20000"/>
        </a:spcBef>
        <a:spcAft>
          <a:spcPct val="0"/>
        </a:spcAft>
        <a:buChar char="»"/>
        <a:defRPr sz="2222">
          <a:solidFill>
            <a:schemeClr val="tx1"/>
          </a:solidFill>
          <a:latin typeface="+mn-lt"/>
          <a:ea typeface="+mn-ea"/>
        </a:defRPr>
      </a:lvl9pPr>
    </p:bodyStyle>
    <p:otherStyle>
      <a:defPPr>
        <a:defRPr lang="en-US"/>
      </a:defPPr>
      <a:lvl1pPr marL="0" algn="l" defTabSz="604894" rtl="0" eaLnBrk="1" latinLnBrk="0" hangingPunct="1">
        <a:defRPr sz="2469" kern="1200">
          <a:solidFill>
            <a:schemeClr val="tx1"/>
          </a:solidFill>
          <a:latin typeface="+mn-lt"/>
          <a:ea typeface="+mn-ea"/>
          <a:cs typeface="+mn-cs"/>
        </a:defRPr>
      </a:lvl1pPr>
      <a:lvl2pPr marL="604894" algn="l" defTabSz="604894" rtl="0" eaLnBrk="1" latinLnBrk="0" hangingPunct="1">
        <a:defRPr sz="2469" kern="1200">
          <a:solidFill>
            <a:schemeClr val="tx1"/>
          </a:solidFill>
          <a:latin typeface="+mn-lt"/>
          <a:ea typeface="+mn-ea"/>
          <a:cs typeface="+mn-cs"/>
        </a:defRPr>
      </a:lvl2pPr>
      <a:lvl3pPr marL="1209806" algn="l" defTabSz="604894" rtl="0" eaLnBrk="1" latinLnBrk="0" hangingPunct="1">
        <a:defRPr sz="2469" kern="1200">
          <a:solidFill>
            <a:schemeClr val="tx1"/>
          </a:solidFill>
          <a:latin typeface="+mn-lt"/>
          <a:ea typeface="+mn-ea"/>
          <a:cs typeface="+mn-cs"/>
        </a:defRPr>
      </a:lvl3pPr>
      <a:lvl4pPr marL="1814699" algn="l" defTabSz="604894" rtl="0" eaLnBrk="1" latinLnBrk="0" hangingPunct="1">
        <a:defRPr sz="2469" kern="1200">
          <a:solidFill>
            <a:schemeClr val="tx1"/>
          </a:solidFill>
          <a:latin typeface="+mn-lt"/>
          <a:ea typeface="+mn-ea"/>
          <a:cs typeface="+mn-cs"/>
        </a:defRPr>
      </a:lvl4pPr>
      <a:lvl5pPr marL="2419610" algn="l" defTabSz="604894" rtl="0" eaLnBrk="1" latinLnBrk="0" hangingPunct="1">
        <a:defRPr sz="2469" kern="1200">
          <a:solidFill>
            <a:schemeClr val="tx1"/>
          </a:solidFill>
          <a:latin typeface="+mn-lt"/>
          <a:ea typeface="+mn-ea"/>
          <a:cs typeface="+mn-cs"/>
        </a:defRPr>
      </a:lvl5pPr>
      <a:lvl6pPr marL="3024488" algn="l" defTabSz="604894" rtl="0" eaLnBrk="1" latinLnBrk="0" hangingPunct="1">
        <a:defRPr sz="2469" kern="1200">
          <a:solidFill>
            <a:schemeClr val="tx1"/>
          </a:solidFill>
          <a:latin typeface="+mn-lt"/>
          <a:ea typeface="+mn-ea"/>
          <a:cs typeface="+mn-cs"/>
        </a:defRPr>
      </a:lvl6pPr>
      <a:lvl7pPr marL="3629397" algn="l" defTabSz="604894" rtl="0" eaLnBrk="1" latinLnBrk="0" hangingPunct="1">
        <a:defRPr sz="2469" kern="1200">
          <a:solidFill>
            <a:schemeClr val="tx1"/>
          </a:solidFill>
          <a:latin typeface="+mn-lt"/>
          <a:ea typeface="+mn-ea"/>
          <a:cs typeface="+mn-cs"/>
        </a:defRPr>
      </a:lvl7pPr>
      <a:lvl8pPr marL="4234292" algn="l" defTabSz="604894" rtl="0" eaLnBrk="1" latinLnBrk="0" hangingPunct="1">
        <a:defRPr sz="2469" kern="1200">
          <a:solidFill>
            <a:schemeClr val="tx1"/>
          </a:solidFill>
          <a:latin typeface="+mn-lt"/>
          <a:ea typeface="+mn-ea"/>
          <a:cs typeface="+mn-cs"/>
        </a:defRPr>
      </a:lvl8pPr>
      <a:lvl9pPr marL="4839192" algn="l" defTabSz="604894" rtl="0" eaLnBrk="1" latinLnBrk="0" hangingPunct="1">
        <a:defRPr sz="24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wav"/><Relationship Id="rId7" Type="http://schemas.openxmlformats.org/officeDocument/2006/relationships/image" Target="../media/image2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8.xml"/><Relationship Id="rId5" Type="http://schemas.openxmlformats.org/officeDocument/2006/relationships/slideLayout" Target="../slideLayouts/slideLayout6.xml"/><Relationship Id="rId4" Type="http://schemas.openxmlformats.org/officeDocument/2006/relationships/audio" Target="../media/media2.wav"/><Relationship Id="rId9"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5.wav"/><Relationship Id="rId7" Type="http://schemas.openxmlformats.org/officeDocument/2006/relationships/image" Target="../media/image33.bin"/><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2.bin"/><Relationship Id="rId5" Type="http://schemas.openxmlformats.org/officeDocument/2006/relationships/slideLayout" Target="../slideLayouts/slideLayout6.xml"/><Relationship Id="rId4" Type="http://schemas.openxmlformats.org/officeDocument/2006/relationships/audio" Target="../media/media5.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35.emf"/><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8.wav"/><Relationship Id="rId7" Type="http://schemas.openxmlformats.org/officeDocument/2006/relationships/image" Target="../media/image37.em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6.emf"/><Relationship Id="rId5" Type="http://schemas.openxmlformats.org/officeDocument/2006/relationships/slideLayout" Target="../slideLayouts/slideLayout6.xml"/><Relationship Id="rId4" Type="http://schemas.openxmlformats.org/officeDocument/2006/relationships/audio" Target="../media/media8.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avi"/><Relationship Id="rId1" Type="http://schemas.microsoft.com/office/2007/relationships/media" Target="../media/media9.avi"/><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emf"/><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emf"/><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24BDDA1-2F3F-4628-81A0-9BEDA86BAECA}"/>
              </a:ext>
            </a:extLst>
          </p:cNvPr>
          <p:cNvSpPr txBox="1"/>
          <p:nvPr/>
        </p:nvSpPr>
        <p:spPr>
          <a:xfrm>
            <a:off x="625642" y="1793176"/>
            <a:ext cx="11231578" cy="4801314"/>
          </a:xfrm>
          <a:prstGeom prst="rect">
            <a:avLst/>
          </a:prstGeom>
          <a:noFill/>
        </p:spPr>
        <p:txBody>
          <a:bodyPr wrap="square">
            <a:spAutoFit/>
          </a:bodyPr>
          <a:lstStyle/>
          <a:p>
            <a:pPr marL="0" marR="0">
              <a:spcBef>
                <a:spcPts val="0"/>
              </a:spcBef>
              <a:spcAft>
                <a:spcPts val="0"/>
              </a:spcAft>
            </a:pPr>
            <a:r>
              <a:rPr lang="en-US" sz="2400" b="1" dirty="0">
                <a:effectLst/>
                <a:latin typeface="Helvetica-Bold"/>
                <a:ea typeface="Calibri" panose="020F0502020204030204" pitchFamily="34" charset="0"/>
                <a:cs typeface="Helvetica-Bold"/>
              </a:rPr>
              <a:t>An Algorithm for Statistical Audibility Prediction (SAP) of an Arbitrary Signal in the Presence of Noise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Helvetica-Bold"/>
              <a:ea typeface="Calibri" panose="020F0502020204030204" pitchFamily="34" charset="0"/>
              <a:cs typeface="Helvetica-Bold"/>
            </a:endParaRPr>
          </a:p>
          <a:p>
            <a:pPr marL="0" marR="0">
              <a:spcBef>
                <a:spcPts val="0"/>
              </a:spcBef>
              <a:spcAft>
                <a:spcPts val="0"/>
              </a:spcAft>
            </a:pPr>
            <a:r>
              <a:rPr lang="en-US" b="1" dirty="0">
                <a:effectLst/>
                <a:ea typeface="Calibri" panose="020F0502020204030204" pitchFamily="34" charset="0"/>
                <a:cs typeface="Helvetica-Bold"/>
              </a:rPr>
              <a:t>Menachem Rafaelof</a:t>
            </a:r>
          </a:p>
          <a:p>
            <a:pPr marL="0" marR="0">
              <a:spcBef>
                <a:spcPts val="0"/>
              </a:spcBef>
              <a:spcAft>
                <a:spcPts val="0"/>
              </a:spcAft>
            </a:pPr>
            <a:r>
              <a:rPr lang="en-US" dirty="0">
                <a:ea typeface="Calibri" panose="020F0502020204030204" pitchFamily="34" charset="0"/>
                <a:cs typeface="Times New Roman" panose="02020603050405020304" pitchFamily="18" charset="0"/>
              </a:rPr>
              <a:t>National Institute of Aerospace at NASA Langley Research Center</a:t>
            </a:r>
          </a:p>
          <a:p>
            <a:pPr marL="0" marR="0">
              <a:spcBef>
                <a:spcPts val="0"/>
              </a:spcBef>
              <a:spcAft>
                <a:spcPts val="0"/>
              </a:spcAft>
            </a:pPr>
            <a:endParaRPr lang="en-US" sz="1400" u="sng" dirty="0">
              <a:solidFill>
                <a:srgbClr val="0563C1"/>
              </a:solidFill>
              <a:effectLst/>
              <a:ea typeface="Calibri" panose="020F0502020204030204" pitchFamily="34" charset="0"/>
              <a:cs typeface="Times-Roman"/>
            </a:endParaRPr>
          </a:p>
          <a:p>
            <a:pPr marL="0" marR="0">
              <a:spcBef>
                <a:spcPts val="0"/>
              </a:spcBef>
              <a:spcAft>
                <a:spcPts val="0"/>
              </a:spcAft>
            </a:pPr>
            <a:endParaRPr lang="en-US" sz="14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400" dirty="0">
              <a:effectLst/>
              <a:ea typeface="Calibri" panose="020F0502020204030204" pitchFamily="34" charset="0"/>
              <a:cs typeface="Helvetica-Bold"/>
            </a:endParaRPr>
          </a:p>
          <a:p>
            <a:pPr marL="0" marR="0">
              <a:spcBef>
                <a:spcPts val="0"/>
              </a:spcBef>
              <a:spcAft>
                <a:spcPts val="0"/>
              </a:spcAft>
            </a:pPr>
            <a:endParaRPr lang="en-US" sz="1400" dirty="0">
              <a:effectLst/>
              <a:ea typeface="Calibri" panose="020F0502020204030204" pitchFamily="34" charset="0"/>
              <a:cs typeface="Helvetica-Bold"/>
            </a:endParaRPr>
          </a:p>
          <a:p>
            <a:pPr marL="0" marR="0">
              <a:spcBef>
                <a:spcPts val="0"/>
              </a:spcBef>
              <a:spcAft>
                <a:spcPts val="0"/>
              </a:spcAft>
            </a:pPr>
            <a:r>
              <a:rPr lang="en-US" sz="1400" dirty="0">
                <a:effectLst/>
                <a:ea typeface="Calibri" panose="020F0502020204030204" pitchFamily="34" charset="0"/>
                <a:cs typeface="Helvetica-Bold"/>
              </a:rPr>
              <a:t>Contributors</a:t>
            </a:r>
            <a:endParaRPr lang="en-US" sz="1400" dirty="0">
              <a:ea typeface="Calibri" panose="020F0502020204030204" pitchFamily="34" charset="0"/>
              <a:cs typeface="Helvetica-Bold"/>
            </a:endParaRPr>
          </a:p>
          <a:p>
            <a:pPr marL="0" marR="0">
              <a:spcBef>
                <a:spcPts val="0"/>
              </a:spcBef>
              <a:spcAft>
                <a:spcPts val="0"/>
              </a:spcAft>
            </a:pPr>
            <a:r>
              <a:rPr lang="en-US" sz="1600" dirty="0">
                <a:effectLst/>
                <a:ea typeface="Calibri" panose="020F0502020204030204" pitchFamily="34" charset="0"/>
                <a:cs typeface="Helvetica-Bold"/>
              </a:rPr>
              <a:t>Andrew Christian</a:t>
            </a:r>
            <a:r>
              <a:rPr lang="en-US" sz="1600" dirty="0">
                <a:ea typeface="Calibri" panose="020F0502020204030204" pitchFamily="34" charset="0"/>
                <a:cs typeface="Times New Roman" panose="02020603050405020304" pitchFamily="18" charset="0"/>
              </a:rPr>
              <a:t> and Matthew Boucher</a:t>
            </a:r>
          </a:p>
          <a:p>
            <a:r>
              <a:rPr lang="en-US" sz="1600" dirty="0">
                <a:ea typeface="Calibri" panose="020F0502020204030204" pitchFamily="34" charset="0"/>
                <a:cs typeface="Times New Roman" panose="02020603050405020304" pitchFamily="18" charset="0"/>
              </a:rPr>
              <a:t>NASA Langley Research Center</a:t>
            </a:r>
            <a:endParaRPr lang="en-US" sz="1600" dirty="0">
              <a:effectLst/>
              <a:ea typeface="Calibri" panose="020F0502020204030204" pitchFamily="34" charset="0"/>
              <a:cs typeface="Times New Roman" panose="02020603050405020304" pitchFamily="18" charset="0"/>
            </a:endParaRPr>
          </a:p>
          <a:p>
            <a:endParaRPr lang="en-US" sz="1400" dirty="0"/>
          </a:p>
          <a:p>
            <a:endParaRPr lang="en-US" sz="1400" dirty="0"/>
          </a:p>
          <a:p>
            <a:endParaRPr lang="en-US" sz="1400" dirty="0"/>
          </a:p>
          <a:p>
            <a:r>
              <a:rPr lang="en-US" dirty="0"/>
              <a:t>Audio Engineering Society (AES)</a:t>
            </a:r>
          </a:p>
          <a:p>
            <a:r>
              <a:rPr lang="en-US" sz="1400" b="0" i="0" dirty="0">
                <a:effectLst/>
              </a:rPr>
              <a:t>153rd Convention, New York </a:t>
            </a:r>
          </a:p>
          <a:p>
            <a:r>
              <a:rPr lang="en-US" sz="1400" dirty="0"/>
              <a:t>October 19-20, 2022</a:t>
            </a:r>
            <a:endParaRPr lang="en-US" sz="1400" b="0" i="0" dirty="0">
              <a:effectLst/>
            </a:endParaRPr>
          </a:p>
          <a:p>
            <a:r>
              <a:rPr lang="en-US" sz="1400" dirty="0"/>
              <a:t>Workshop #13 </a:t>
            </a:r>
          </a:p>
        </p:txBody>
      </p:sp>
      <p:sp>
        <p:nvSpPr>
          <p:cNvPr id="6" name="Slide Number Placeholder 5">
            <a:extLst>
              <a:ext uri="{FF2B5EF4-FFF2-40B4-BE49-F238E27FC236}">
                <a16:creationId xmlns:a16="http://schemas.microsoft.com/office/drawing/2014/main" id="{7CFBD904-BC5F-4FE8-BFD8-0FD3219F8A41}"/>
              </a:ext>
            </a:extLst>
          </p:cNvPr>
          <p:cNvSpPr>
            <a:spLocks noGrp="1"/>
          </p:cNvSpPr>
          <p:nvPr>
            <p:ph type="sldNum" sz="quarter" idx="11"/>
          </p:nvPr>
        </p:nvSpPr>
        <p:spPr/>
        <p:txBody>
          <a:bodyPr/>
          <a:lstStyle/>
          <a:p>
            <a:fld id="{BF27D1A0-D52E-D344-9C0E-FDFA74C467B8}" type="slidenum">
              <a:rPr lang="en-US" smtClean="0"/>
              <a:pPr/>
              <a:t>1</a:t>
            </a:fld>
            <a:endParaRPr lang="en-US" dirty="0"/>
          </a:p>
        </p:txBody>
      </p:sp>
    </p:spTree>
    <p:extLst>
      <p:ext uri="{BB962C8B-B14F-4D97-AF65-F5344CB8AC3E}">
        <p14:creationId xmlns:p14="http://schemas.microsoft.com/office/powerpoint/2010/main" val="1402155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4" y="312668"/>
            <a:ext cx="6096000" cy="461665"/>
          </a:xfrm>
          <a:prstGeom prst="rect">
            <a:avLst/>
          </a:prstGeom>
          <a:noFill/>
        </p:spPr>
        <p:txBody>
          <a:bodyPr wrap="square">
            <a:spAutoFit/>
          </a:bodyPr>
          <a:lstStyle/>
          <a:p>
            <a:r>
              <a:rPr lang="en-US" sz="2400" b="1" dirty="0">
                <a:latin typeface="+mj-lt"/>
              </a:rPr>
              <a:t>Performance Validation (pure tones)</a:t>
            </a:r>
            <a:endParaRPr lang="en-US" sz="2400" dirty="0">
              <a:latin typeface="+mj-lt"/>
            </a:endParaRPr>
          </a:p>
        </p:txBody>
      </p:sp>
      <p:pic>
        <p:nvPicPr>
          <p:cNvPr id="38" name="Picture 37">
            <a:extLst>
              <a:ext uri="{FF2B5EF4-FFF2-40B4-BE49-F238E27FC236}">
                <a16:creationId xmlns:a16="http://schemas.microsoft.com/office/drawing/2014/main" id="{10B20D12-4F33-42E3-9D97-8E8955D5F035}"/>
              </a:ext>
            </a:extLst>
          </p:cNvPr>
          <p:cNvPicPr>
            <a:picLocks noChangeAspect="1"/>
          </p:cNvPicPr>
          <p:nvPr/>
        </p:nvPicPr>
        <p:blipFill>
          <a:blip r:embed="rId3"/>
          <a:stretch>
            <a:fillRect/>
          </a:stretch>
        </p:blipFill>
        <p:spPr>
          <a:xfrm>
            <a:off x="0" y="1282065"/>
            <a:ext cx="4450095" cy="3589020"/>
          </a:xfrm>
          <a:prstGeom prst="rect">
            <a:avLst/>
          </a:prstGeom>
        </p:spPr>
      </p:pic>
      <p:pic>
        <p:nvPicPr>
          <p:cNvPr id="40" name="Picture 39">
            <a:extLst>
              <a:ext uri="{FF2B5EF4-FFF2-40B4-BE49-F238E27FC236}">
                <a16:creationId xmlns:a16="http://schemas.microsoft.com/office/drawing/2014/main" id="{6E8FD8B7-7646-48B5-8F59-AD73C1DB9343}"/>
              </a:ext>
            </a:extLst>
          </p:cNvPr>
          <p:cNvPicPr>
            <a:picLocks noChangeAspect="1"/>
          </p:cNvPicPr>
          <p:nvPr/>
        </p:nvPicPr>
        <p:blipFill>
          <a:blip r:embed="rId4"/>
          <a:stretch>
            <a:fillRect/>
          </a:stretch>
        </p:blipFill>
        <p:spPr>
          <a:xfrm>
            <a:off x="3915229" y="1282065"/>
            <a:ext cx="4663440" cy="3589020"/>
          </a:xfrm>
          <a:prstGeom prst="rect">
            <a:avLst/>
          </a:prstGeom>
        </p:spPr>
      </p:pic>
      <p:pic>
        <p:nvPicPr>
          <p:cNvPr id="42" name="Picture 41">
            <a:extLst>
              <a:ext uri="{FF2B5EF4-FFF2-40B4-BE49-F238E27FC236}">
                <a16:creationId xmlns:a16="http://schemas.microsoft.com/office/drawing/2014/main" id="{78D6CEFC-5F85-4F29-A11A-B5E05FF7FA5F}"/>
              </a:ext>
            </a:extLst>
          </p:cNvPr>
          <p:cNvPicPr>
            <a:picLocks noChangeAspect="1"/>
          </p:cNvPicPr>
          <p:nvPr/>
        </p:nvPicPr>
        <p:blipFill>
          <a:blip r:embed="rId5"/>
          <a:stretch>
            <a:fillRect/>
          </a:stretch>
        </p:blipFill>
        <p:spPr>
          <a:xfrm>
            <a:off x="7979044" y="1339215"/>
            <a:ext cx="4572000" cy="3474720"/>
          </a:xfrm>
          <a:prstGeom prst="rect">
            <a:avLst/>
          </a:prstGeom>
        </p:spPr>
      </p:pic>
      <p:sp>
        <p:nvSpPr>
          <p:cNvPr id="6" name="Slide Number Placeholder 5">
            <a:extLst>
              <a:ext uri="{FF2B5EF4-FFF2-40B4-BE49-F238E27FC236}">
                <a16:creationId xmlns:a16="http://schemas.microsoft.com/office/drawing/2014/main" id="{D1AF7ADA-482F-4C00-93D5-90BB16DA7A00}"/>
              </a:ext>
            </a:extLst>
          </p:cNvPr>
          <p:cNvSpPr>
            <a:spLocks noGrp="1"/>
          </p:cNvSpPr>
          <p:nvPr>
            <p:ph type="sldNum" sz="quarter" idx="11"/>
          </p:nvPr>
        </p:nvSpPr>
        <p:spPr/>
        <p:txBody>
          <a:bodyPr/>
          <a:lstStyle/>
          <a:p>
            <a:fld id="{BF27D1A0-D52E-D344-9C0E-FDFA74C467B8}" type="slidenum">
              <a:rPr lang="en-US" smtClean="0"/>
              <a:pPr/>
              <a:t>10</a:t>
            </a:fld>
            <a:endParaRPr lang="en-US" dirty="0"/>
          </a:p>
        </p:txBody>
      </p:sp>
      <p:sp>
        <p:nvSpPr>
          <p:cNvPr id="7" name="TextBox 6">
            <a:extLst>
              <a:ext uri="{FF2B5EF4-FFF2-40B4-BE49-F238E27FC236}">
                <a16:creationId xmlns:a16="http://schemas.microsoft.com/office/drawing/2014/main" id="{A2F103D0-0824-4074-855B-38DD3DFE9FDC}"/>
              </a:ext>
            </a:extLst>
          </p:cNvPr>
          <p:cNvSpPr txBox="1"/>
          <p:nvPr/>
        </p:nvSpPr>
        <p:spPr>
          <a:xfrm>
            <a:off x="207264" y="5112990"/>
            <a:ext cx="8820748" cy="1723549"/>
          </a:xfrm>
          <a:prstGeom prst="rect">
            <a:avLst/>
          </a:prstGeom>
          <a:noFill/>
        </p:spPr>
        <p:txBody>
          <a:bodyPr wrap="none" rtlCol="0">
            <a:spAutoFit/>
          </a:bodyPr>
          <a:lstStyle/>
          <a:p>
            <a:r>
              <a:rPr lang="en-US" sz="1400" dirty="0"/>
              <a:t>See common legend</a:t>
            </a:r>
          </a:p>
          <a:p>
            <a:r>
              <a:rPr lang="en-US" sz="1400" dirty="0"/>
              <a:t>	SAP predictions:</a:t>
            </a:r>
          </a:p>
          <a:p>
            <a:r>
              <a:rPr lang="en-US" dirty="0"/>
              <a:t>		</a:t>
            </a:r>
            <a:r>
              <a:rPr lang="en-US" sz="1200" dirty="0"/>
              <a:t>Dark blue trace is the mean value of d’</a:t>
            </a:r>
          </a:p>
          <a:p>
            <a:r>
              <a:rPr lang="en-US" sz="1200" dirty="0"/>
              <a:t>		Light blue traces represent the upper and lower %95 limits of the mean = mean -/+ z*SE</a:t>
            </a:r>
          </a:p>
          <a:p>
            <a:r>
              <a:rPr lang="en-US" sz="1200" dirty="0"/>
              <a:t>			assuming normally distributed d’ and computing variance for 1sec long moving window</a:t>
            </a:r>
          </a:p>
          <a:p>
            <a:r>
              <a:rPr lang="en-US" sz="1200" dirty="0"/>
              <a:t>			SE = sqrt(variance) </a:t>
            </a:r>
          </a:p>
          <a:p>
            <a:r>
              <a:rPr lang="en-US" sz="1200" dirty="0"/>
              <a:t>			z = 1.96, the 97.5 percental point of the normal distribution </a:t>
            </a:r>
          </a:p>
          <a:p>
            <a:r>
              <a:rPr lang="en-US" sz="1200" dirty="0"/>
              <a:t>		Shaded lighter blue represent the range to the upper and lower %95 limits of the mean </a:t>
            </a:r>
          </a:p>
        </p:txBody>
      </p:sp>
    </p:spTree>
    <p:extLst>
      <p:ext uri="{BB962C8B-B14F-4D97-AF65-F5344CB8AC3E}">
        <p14:creationId xmlns:p14="http://schemas.microsoft.com/office/powerpoint/2010/main" val="252095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4" y="197535"/>
            <a:ext cx="6096000" cy="461665"/>
          </a:xfrm>
          <a:prstGeom prst="rect">
            <a:avLst/>
          </a:prstGeom>
          <a:noFill/>
        </p:spPr>
        <p:txBody>
          <a:bodyPr wrap="square">
            <a:spAutoFit/>
          </a:bodyPr>
          <a:lstStyle/>
          <a:p>
            <a:r>
              <a:rPr lang="en-US" sz="2400" b="1" dirty="0">
                <a:latin typeface="+mj-lt"/>
              </a:rPr>
              <a:t>Performance Validation (complex tone)</a:t>
            </a:r>
            <a:endParaRPr lang="en-US" sz="2400" dirty="0">
              <a:latin typeface="+mj-lt"/>
            </a:endParaRPr>
          </a:p>
        </p:txBody>
      </p:sp>
      <p:sp>
        <p:nvSpPr>
          <p:cNvPr id="23" name="Title 1">
            <a:extLst>
              <a:ext uri="{FF2B5EF4-FFF2-40B4-BE49-F238E27FC236}">
                <a16:creationId xmlns:a16="http://schemas.microsoft.com/office/drawing/2014/main" id="{A5A6599F-04D3-4223-B90C-F8CAC79A73C5}"/>
              </a:ext>
            </a:extLst>
          </p:cNvPr>
          <p:cNvSpPr txBox="1">
            <a:spLocks/>
          </p:cNvSpPr>
          <p:nvPr/>
        </p:nvSpPr>
        <p:spPr>
          <a:xfrm>
            <a:off x="176741" y="1038249"/>
            <a:ext cx="7657912" cy="16342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latin typeface="+mn-lt"/>
              </a:rPr>
              <a:t>Signal: fly-in noise by a civilian helicopter</a:t>
            </a:r>
          </a:p>
          <a:p>
            <a:r>
              <a:rPr lang="en-US" sz="1400" dirty="0">
                <a:latin typeface="+mn-lt"/>
              </a:rPr>
              <a:t>Masker: urban environment ambient noise </a:t>
            </a:r>
          </a:p>
          <a:p>
            <a:r>
              <a:rPr lang="en-US" sz="1400" dirty="0">
                <a:latin typeface="+mn-lt"/>
              </a:rPr>
              <a:t>Test method: 3-Alternative Forced Choice</a:t>
            </a:r>
          </a:p>
          <a:p>
            <a:r>
              <a:rPr lang="en-US" sz="1400" dirty="0">
                <a:latin typeface="+mn-lt"/>
              </a:rPr>
              <a:t>Test subjects: 40</a:t>
            </a:r>
          </a:p>
          <a:p>
            <a:r>
              <a:rPr lang="en-US" sz="1400" dirty="0">
                <a:latin typeface="+mn-lt"/>
              </a:rPr>
              <a:t>Test location: four seats, Exterior Effects Room (EER)  </a:t>
            </a:r>
          </a:p>
          <a:p>
            <a:endParaRPr lang="en-US" sz="2400" dirty="0">
              <a:latin typeface="+mn-lt"/>
            </a:endParaRPr>
          </a:p>
          <a:p>
            <a:endParaRPr lang="en-US" sz="1800" dirty="0">
              <a:latin typeface="+mn-lt"/>
            </a:endParaRPr>
          </a:p>
        </p:txBody>
      </p:sp>
      <p:sp>
        <p:nvSpPr>
          <p:cNvPr id="25" name="Rectangle 24">
            <a:extLst>
              <a:ext uri="{FF2B5EF4-FFF2-40B4-BE49-F238E27FC236}">
                <a16:creationId xmlns:a16="http://schemas.microsoft.com/office/drawing/2014/main" id="{F1353724-FFDA-4AD7-A460-5BC26DF07188}"/>
              </a:ext>
            </a:extLst>
          </p:cNvPr>
          <p:cNvSpPr/>
          <p:nvPr/>
        </p:nvSpPr>
        <p:spPr>
          <a:xfrm>
            <a:off x="271038" y="6151259"/>
            <a:ext cx="3956587" cy="738664"/>
          </a:xfrm>
          <a:prstGeom prst="rect">
            <a:avLst/>
          </a:prstGeom>
        </p:spPr>
        <p:txBody>
          <a:bodyPr wrap="square">
            <a:spAutoFit/>
          </a:bodyPr>
          <a:lstStyle/>
          <a:p>
            <a:pPr>
              <a:spcBef>
                <a:spcPts val="600"/>
              </a:spcBef>
              <a:spcAft>
                <a:spcPts val="1800"/>
              </a:spcAft>
            </a:pPr>
            <a:r>
              <a:rPr lang="en-US" sz="1400" dirty="0">
                <a:ea typeface="Times New Roman" panose="02020603050405020304" pitchFamily="18" charset="0"/>
              </a:rPr>
              <a:t>3AFC intervals: green represents the source snippet sound randomly presented over persisting masker (gray). </a:t>
            </a:r>
          </a:p>
        </p:txBody>
      </p:sp>
      <p:sp>
        <p:nvSpPr>
          <p:cNvPr id="26" name="Rectangle 25">
            <a:extLst>
              <a:ext uri="{FF2B5EF4-FFF2-40B4-BE49-F238E27FC236}">
                <a16:creationId xmlns:a16="http://schemas.microsoft.com/office/drawing/2014/main" id="{02867944-9DB5-4794-8A44-611C3B314E7B}"/>
              </a:ext>
            </a:extLst>
          </p:cNvPr>
          <p:cNvSpPr/>
          <p:nvPr/>
        </p:nvSpPr>
        <p:spPr>
          <a:xfrm>
            <a:off x="207264" y="2558530"/>
            <a:ext cx="4623582" cy="1446550"/>
          </a:xfrm>
          <a:prstGeom prst="rect">
            <a:avLst/>
          </a:prstGeom>
        </p:spPr>
        <p:txBody>
          <a:bodyPr wrap="square">
            <a:spAutoFit/>
          </a:bodyPr>
          <a:lstStyle/>
          <a:p>
            <a:r>
              <a:rPr lang="en-US" sz="1400" dirty="0"/>
              <a:t>Approach: Source fly-in noise has been sampled 150 times throughout its range; i.e., from completely inaudible to fully audible. This sampling resulted in 150 snippets (800msec in duration) which were presented randomly to subjects over the ambient noise as part of 3AFC test process</a:t>
            </a:r>
            <a:r>
              <a:rPr lang="en-US" dirty="0"/>
              <a:t>.</a:t>
            </a:r>
          </a:p>
        </p:txBody>
      </p:sp>
      <p:grpSp>
        <p:nvGrpSpPr>
          <p:cNvPr id="16" name="Group 15">
            <a:extLst>
              <a:ext uri="{FF2B5EF4-FFF2-40B4-BE49-F238E27FC236}">
                <a16:creationId xmlns:a16="http://schemas.microsoft.com/office/drawing/2014/main" id="{D7C0768E-B1A4-4A80-92CA-D0178FFB14C9}"/>
              </a:ext>
            </a:extLst>
          </p:cNvPr>
          <p:cNvGrpSpPr/>
          <p:nvPr/>
        </p:nvGrpSpPr>
        <p:grpSpPr>
          <a:xfrm>
            <a:off x="418017" y="5131825"/>
            <a:ext cx="11773983" cy="1068753"/>
            <a:chOff x="418017" y="4941325"/>
            <a:chExt cx="11773983" cy="1068753"/>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F71C076-A4B6-446F-A037-62ADA3B0DCE4}"/>
                    </a:ext>
                  </a:extLst>
                </p:cNvPr>
                <p:cNvSpPr txBox="1"/>
                <p:nvPr/>
              </p:nvSpPr>
              <p:spPr>
                <a:xfrm>
                  <a:off x="4520544" y="5148677"/>
                  <a:ext cx="2809872" cy="445828"/>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latin typeface="Cambria Math" panose="02040503050406030204" pitchFamily="18" charset="0"/>
                              </a:rPr>
                            </m:ctrlPr>
                          </m:sSubPr>
                          <m:e>
                            <m:r>
                              <m:rPr>
                                <m:nor/>
                              </m:rPr>
                              <a:rPr lang="en-US" sz="1400" dirty="0"/>
                              <m:t>P</m:t>
                            </m:r>
                            <m:r>
                              <m:rPr>
                                <m:nor/>
                              </m:rPr>
                              <a:rPr lang="en-US" sz="1400" dirty="0"/>
                              <m:t>(</m:t>
                            </m:r>
                            <m:r>
                              <m:rPr>
                                <m:nor/>
                              </m:rPr>
                              <a:rPr lang="en-US" sz="1400" dirty="0"/>
                              <m:t>c</m:t>
                            </m:r>
                            <m:r>
                              <m:rPr>
                                <m:nor/>
                              </m:rPr>
                              <a:rPr lang="en-US" sz="1400" dirty="0"/>
                              <m:t>)</m:t>
                            </m:r>
                          </m:e>
                          <m:sub>
                            <m:r>
                              <a:rPr lang="en-US" sz="1400" b="0" i="1" dirty="0" smtClean="0">
                                <a:latin typeface="Cambria Math" panose="02040503050406030204" pitchFamily="18" charset="0"/>
                              </a:rPr>
                              <m:t>𝑠𝑛𝑖𝑝𝑝𝑒𝑡</m:t>
                            </m:r>
                          </m:sub>
                        </m:sSub>
                        <m:r>
                          <a:rPr lang="en-US" sz="1400" i="1" smtClean="0">
                            <a:latin typeface="Cambria Math" panose="02040503050406030204" pitchFamily="18" charset="0"/>
                          </a:rPr>
                          <m:t>=</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 </m:t>
                            </m:r>
                            <m:r>
                              <m:rPr>
                                <m:sty m:val="p"/>
                              </m:rPr>
                              <a:rPr lang="en-US" sz="1400" b="0" i="0" smtClean="0">
                                <a:latin typeface="Cambria Math" panose="02040503050406030204" pitchFamily="18" charset="0"/>
                              </a:rPr>
                              <m:t>of</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correct</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responses</m:t>
                            </m:r>
                          </m:num>
                          <m:den>
                            <m:r>
                              <m:rPr>
                                <m:sty m:val="p"/>
                              </m:rPr>
                              <a:rPr lang="en-US" sz="1400" b="0" i="0" smtClean="0">
                                <a:latin typeface="Cambria Math" panose="02040503050406030204" pitchFamily="18" charset="0"/>
                              </a:rPr>
                              <m:t>total</m:t>
                            </m:r>
                            <m:r>
                              <a:rPr lang="en-US" sz="1400" b="0" i="0" smtClean="0">
                                <a:latin typeface="Cambria Math" panose="02040503050406030204" pitchFamily="18" charset="0"/>
                              </a:rPr>
                              <m:t> # </m:t>
                            </m:r>
                            <m:r>
                              <m:rPr>
                                <m:sty m:val="p"/>
                              </m:rPr>
                              <a:rPr lang="en-US" sz="1400" b="0" i="0" smtClean="0">
                                <a:latin typeface="Cambria Math" panose="02040503050406030204" pitchFamily="18" charset="0"/>
                              </a:rPr>
                              <m:t>of</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responses</m:t>
                            </m:r>
                          </m:den>
                        </m:f>
                      </m:oMath>
                    </m:oMathPara>
                  </a14:m>
                  <a:endParaRPr lang="en-US" sz="1400" dirty="0"/>
                </a:p>
              </p:txBody>
            </p:sp>
          </mc:Choice>
          <mc:Fallback xmlns="">
            <p:sp>
              <p:nvSpPr>
                <p:cNvPr id="27" name="TextBox 26">
                  <a:extLst>
                    <a:ext uri="{FF2B5EF4-FFF2-40B4-BE49-F238E27FC236}">
                      <a16:creationId xmlns:a16="http://schemas.microsoft.com/office/drawing/2014/main" id="{BF71C076-A4B6-446F-A037-62ADA3B0DCE4}"/>
                    </a:ext>
                  </a:extLst>
                </p:cNvPr>
                <p:cNvSpPr txBox="1">
                  <a:spLocks noRot="1" noChangeAspect="1" noMove="1" noResize="1" noEditPoints="1" noAdjustHandles="1" noChangeArrowheads="1" noChangeShapeType="1" noTextEdit="1"/>
                </p:cNvSpPr>
                <p:nvPr/>
              </p:nvSpPr>
              <p:spPr>
                <a:xfrm>
                  <a:off x="4520544" y="5148677"/>
                  <a:ext cx="2809872" cy="445828"/>
                </a:xfrm>
                <a:prstGeom prst="rect">
                  <a:avLst/>
                </a:prstGeom>
                <a:blipFill>
                  <a:blip r:embed="rId3"/>
                  <a:stretch>
                    <a:fillRect l="-2381" r="-1299" b="-10667"/>
                  </a:stretch>
                </a:blipFill>
                <a:ln>
                  <a:solidFill>
                    <a:schemeClr val="tx1"/>
                  </a:solidFill>
                </a:ln>
              </p:spPr>
              <p:txBody>
                <a:bodyPr/>
                <a:lstStyle/>
                <a:p>
                  <a:r>
                    <a:rPr lang="en-US">
                      <a:noFill/>
                    </a:rPr>
                    <a:t> </a:t>
                  </a:r>
                </a:p>
              </p:txBody>
            </p:sp>
          </mc:Fallback>
        </mc:AlternateContent>
        <p:sp>
          <p:nvSpPr>
            <p:cNvPr id="28" name="Right Arrow 13">
              <a:extLst>
                <a:ext uri="{FF2B5EF4-FFF2-40B4-BE49-F238E27FC236}">
                  <a16:creationId xmlns:a16="http://schemas.microsoft.com/office/drawing/2014/main" id="{B2606B4C-CB07-4278-8E79-66B5E63B48AE}"/>
                </a:ext>
              </a:extLst>
            </p:cNvPr>
            <p:cNvSpPr/>
            <p:nvPr/>
          </p:nvSpPr>
          <p:spPr>
            <a:xfrm>
              <a:off x="3661222" y="5150226"/>
              <a:ext cx="56640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9" name="Right Arrow 14">
              <a:extLst>
                <a:ext uri="{FF2B5EF4-FFF2-40B4-BE49-F238E27FC236}">
                  <a16:creationId xmlns:a16="http://schemas.microsoft.com/office/drawing/2014/main" id="{2AB6AF17-9D6F-41E9-95A7-AA9EE314E457}"/>
                </a:ext>
              </a:extLst>
            </p:cNvPr>
            <p:cNvSpPr/>
            <p:nvPr/>
          </p:nvSpPr>
          <p:spPr>
            <a:xfrm>
              <a:off x="7846570" y="5090103"/>
              <a:ext cx="53716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Rectangle 29">
              <a:extLst>
                <a:ext uri="{FF2B5EF4-FFF2-40B4-BE49-F238E27FC236}">
                  <a16:creationId xmlns:a16="http://schemas.microsoft.com/office/drawing/2014/main" id="{1E1D78C3-40E0-4A5F-AFF8-9503634FA746}"/>
                </a:ext>
              </a:extLst>
            </p:cNvPr>
            <p:cNvSpPr/>
            <p:nvPr/>
          </p:nvSpPr>
          <p:spPr>
            <a:xfrm>
              <a:off x="8760062" y="5077354"/>
              <a:ext cx="1622739" cy="523220"/>
            </a:xfrm>
            <a:prstGeom prst="rect">
              <a:avLst/>
            </a:prstGeom>
            <a:ln>
              <a:solidFill>
                <a:schemeClr val="tx1"/>
              </a:solidFill>
            </a:ln>
          </p:spPr>
          <p:txBody>
            <a:bodyPr wrap="square">
              <a:spAutoFit/>
            </a:bodyPr>
            <a:lstStyle/>
            <a:p>
              <a:r>
                <a:rPr lang="en-US" sz="1400" dirty="0">
                  <a:ea typeface="Times New Roman" panose="02020603050405020304" pitchFamily="18" charset="0"/>
                </a:rPr>
                <a:t>Hacker and Ratcliff tables</a:t>
              </a:r>
              <a:endParaRPr lang="en-US" sz="1400" dirty="0"/>
            </a:p>
          </p:txBody>
        </p:sp>
        <p:sp>
          <p:nvSpPr>
            <p:cNvPr id="31" name="Right Arrow 17">
              <a:extLst>
                <a:ext uri="{FF2B5EF4-FFF2-40B4-BE49-F238E27FC236}">
                  <a16:creationId xmlns:a16="http://schemas.microsoft.com/office/drawing/2014/main" id="{3CB63246-1480-41AA-AAAF-688FCC99D618}"/>
                </a:ext>
              </a:extLst>
            </p:cNvPr>
            <p:cNvSpPr/>
            <p:nvPr/>
          </p:nvSpPr>
          <p:spPr>
            <a:xfrm>
              <a:off x="10582562" y="5067744"/>
              <a:ext cx="56640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2" name="Group 11">
              <a:extLst>
                <a:ext uri="{FF2B5EF4-FFF2-40B4-BE49-F238E27FC236}">
                  <a16:creationId xmlns:a16="http://schemas.microsoft.com/office/drawing/2014/main" id="{CC21F8D8-5166-419D-96C4-67DFB34D904C}"/>
                </a:ext>
              </a:extLst>
            </p:cNvPr>
            <p:cNvGrpSpPr/>
            <p:nvPr/>
          </p:nvGrpSpPr>
          <p:grpSpPr>
            <a:xfrm>
              <a:off x="901598" y="5599275"/>
              <a:ext cx="408123" cy="410803"/>
              <a:chOff x="1154624" y="5243016"/>
              <a:chExt cx="408123" cy="410803"/>
            </a:xfrm>
          </p:grpSpPr>
          <p:grpSp>
            <p:nvGrpSpPr>
              <p:cNvPr id="8" name="Group 7">
                <a:extLst>
                  <a:ext uri="{FF2B5EF4-FFF2-40B4-BE49-F238E27FC236}">
                    <a16:creationId xmlns:a16="http://schemas.microsoft.com/office/drawing/2014/main" id="{7944CFE5-A33E-43E6-B869-C2B3E3A8AC8D}"/>
                  </a:ext>
                </a:extLst>
              </p:cNvPr>
              <p:cNvGrpSpPr/>
              <p:nvPr/>
            </p:nvGrpSpPr>
            <p:grpSpPr>
              <a:xfrm>
                <a:off x="1154624" y="5243016"/>
                <a:ext cx="408123" cy="287692"/>
                <a:chOff x="1154624" y="5243016"/>
                <a:chExt cx="408123" cy="290098"/>
              </a:xfrm>
            </p:grpSpPr>
            <p:cxnSp>
              <p:nvCxnSpPr>
                <p:cNvPr id="6" name="Straight Connector 5">
                  <a:extLst>
                    <a:ext uri="{FF2B5EF4-FFF2-40B4-BE49-F238E27FC236}">
                      <a16:creationId xmlns:a16="http://schemas.microsoft.com/office/drawing/2014/main" id="{860BA715-4653-4B53-A83D-BE54207609A0}"/>
                    </a:ext>
                  </a:extLst>
                </p:cNvPr>
                <p:cNvCxnSpPr>
                  <a:cxnSpLocks/>
                </p:cNvCxnSpPr>
                <p:nvPr/>
              </p:nvCxnSpPr>
              <p:spPr bwMode="auto">
                <a:xfrm>
                  <a:off x="1154624" y="5243016"/>
                  <a:ext cx="0" cy="287692"/>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54" name="Straight Connector 53">
                  <a:extLst>
                    <a:ext uri="{FF2B5EF4-FFF2-40B4-BE49-F238E27FC236}">
                      <a16:creationId xmlns:a16="http://schemas.microsoft.com/office/drawing/2014/main" id="{E2065CA8-54E8-489D-A18B-8CC00206A298}"/>
                    </a:ext>
                  </a:extLst>
                </p:cNvPr>
                <p:cNvCxnSpPr>
                  <a:cxnSpLocks/>
                </p:cNvCxnSpPr>
                <p:nvPr/>
              </p:nvCxnSpPr>
              <p:spPr bwMode="auto">
                <a:xfrm>
                  <a:off x="1562747" y="5245422"/>
                  <a:ext cx="0" cy="287692"/>
                </a:xfrm>
                <a:prstGeom prst="line">
                  <a:avLst/>
                </a:prstGeom>
                <a:solidFill>
                  <a:schemeClr val="accent1"/>
                </a:solidFill>
                <a:ln w="12700" cap="flat" cmpd="sng" algn="ctr">
                  <a:solidFill>
                    <a:schemeClr val="tx1"/>
                  </a:solidFill>
                  <a:prstDash val="dash"/>
                  <a:round/>
                  <a:headEnd type="none" w="med" len="med"/>
                  <a:tailEnd type="none" w="med" len="med"/>
                </a:ln>
                <a:effectLst/>
              </p:spPr>
            </p:cxnSp>
          </p:grpSp>
          <p:cxnSp>
            <p:nvCxnSpPr>
              <p:cNvPr id="10" name="Straight Connector 9">
                <a:extLst>
                  <a:ext uri="{FF2B5EF4-FFF2-40B4-BE49-F238E27FC236}">
                    <a16:creationId xmlns:a16="http://schemas.microsoft.com/office/drawing/2014/main" id="{4DFBDB33-BD55-43B9-B6F6-F84C2965D2F5}"/>
                  </a:ext>
                </a:extLst>
              </p:cNvPr>
              <p:cNvCxnSpPr/>
              <p:nvPr/>
            </p:nvCxnSpPr>
            <p:spPr bwMode="auto">
              <a:xfrm>
                <a:off x="1154624" y="5382901"/>
                <a:ext cx="408123" cy="0"/>
              </a:xfrm>
              <a:prstGeom prst="line">
                <a:avLst/>
              </a:prstGeom>
              <a:solidFill>
                <a:schemeClr val="accent1"/>
              </a:solidFill>
              <a:ln w="9525" cap="flat" cmpd="sng" algn="ctr">
                <a:solidFill>
                  <a:schemeClr val="tx1"/>
                </a:solidFill>
                <a:prstDash val="solid"/>
                <a:round/>
                <a:headEnd type="stealth" w="med" len="med"/>
                <a:tailEnd type="stealth" w="med" len="med"/>
              </a:ln>
              <a:effectLst/>
            </p:spPr>
          </p:cxnSp>
          <p:sp>
            <p:nvSpPr>
              <p:cNvPr id="11" name="TextBox 10">
                <a:extLst>
                  <a:ext uri="{FF2B5EF4-FFF2-40B4-BE49-F238E27FC236}">
                    <a16:creationId xmlns:a16="http://schemas.microsoft.com/office/drawing/2014/main" id="{20243321-FF2D-4720-A720-4B68AF4C736E}"/>
                  </a:ext>
                </a:extLst>
              </p:cNvPr>
              <p:cNvSpPr txBox="1"/>
              <p:nvPr/>
            </p:nvSpPr>
            <p:spPr>
              <a:xfrm>
                <a:off x="1206239" y="5346042"/>
                <a:ext cx="314510" cy="307777"/>
              </a:xfrm>
              <a:prstGeom prst="rect">
                <a:avLst/>
              </a:prstGeom>
              <a:noFill/>
            </p:spPr>
            <p:txBody>
              <a:bodyPr wrap="none" rtlCol="0">
                <a:spAutoFit/>
              </a:bodyPr>
              <a:lstStyle/>
              <a:p>
                <a:r>
                  <a:rPr lang="en-US" sz="1400" b="1" dirty="0"/>
                  <a:t>A</a:t>
                </a:r>
              </a:p>
            </p:txBody>
          </p:sp>
        </p:grpSp>
        <p:grpSp>
          <p:nvGrpSpPr>
            <p:cNvPr id="56" name="Group 55">
              <a:extLst>
                <a:ext uri="{FF2B5EF4-FFF2-40B4-BE49-F238E27FC236}">
                  <a16:creationId xmlns:a16="http://schemas.microsoft.com/office/drawing/2014/main" id="{88B4D4AF-EAAA-4C1A-9EDD-6FA323E50F81}"/>
                </a:ext>
              </a:extLst>
            </p:cNvPr>
            <p:cNvGrpSpPr/>
            <p:nvPr/>
          </p:nvGrpSpPr>
          <p:grpSpPr>
            <a:xfrm>
              <a:off x="1543795" y="5596890"/>
              <a:ext cx="408123" cy="410803"/>
              <a:chOff x="1154624" y="5243016"/>
              <a:chExt cx="408123" cy="410803"/>
            </a:xfrm>
          </p:grpSpPr>
          <p:grpSp>
            <p:nvGrpSpPr>
              <p:cNvPr id="57" name="Group 56">
                <a:extLst>
                  <a:ext uri="{FF2B5EF4-FFF2-40B4-BE49-F238E27FC236}">
                    <a16:creationId xmlns:a16="http://schemas.microsoft.com/office/drawing/2014/main" id="{1BD61269-E790-4638-AA19-16994E1C74D8}"/>
                  </a:ext>
                </a:extLst>
              </p:cNvPr>
              <p:cNvGrpSpPr/>
              <p:nvPr/>
            </p:nvGrpSpPr>
            <p:grpSpPr>
              <a:xfrm>
                <a:off x="1154624" y="5243016"/>
                <a:ext cx="408123" cy="287692"/>
                <a:chOff x="1154624" y="5243016"/>
                <a:chExt cx="408123" cy="290098"/>
              </a:xfrm>
            </p:grpSpPr>
            <p:cxnSp>
              <p:nvCxnSpPr>
                <p:cNvPr id="60" name="Straight Connector 59">
                  <a:extLst>
                    <a:ext uri="{FF2B5EF4-FFF2-40B4-BE49-F238E27FC236}">
                      <a16:creationId xmlns:a16="http://schemas.microsoft.com/office/drawing/2014/main" id="{D03F3A4E-A048-4E13-A836-E4B7976E7BB0}"/>
                    </a:ext>
                  </a:extLst>
                </p:cNvPr>
                <p:cNvCxnSpPr>
                  <a:cxnSpLocks/>
                </p:cNvCxnSpPr>
                <p:nvPr/>
              </p:nvCxnSpPr>
              <p:spPr bwMode="auto">
                <a:xfrm>
                  <a:off x="1154624" y="5243016"/>
                  <a:ext cx="0" cy="287692"/>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AFCE91CC-9D30-428C-A6E4-E950BBDA0885}"/>
                    </a:ext>
                  </a:extLst>
                </p:cNvPr>
                <p:cNvCxnSpPr>
                  <a:cxnSpLocks/>
                </p:cNvCxnSpPr>
                <p:nvPr/>
              </p:nvCxnSpPr>
              <p:spPr bwMode="auto">
                <a:xfrm>
                  <a:off x="1562747" y="5245422"/>
                  <a:ext cx="0" cy="287692"/>
                </a:xfrm>
                <a:prstGeom prst="line">
                  <a:avLst/>
                </a:prstGeom>
                <a:solidFill>
                  <a:schemeClr val="accent1"/>
                </a:solidFill>
                <a:ln w="12700" cap="flat" cmpd="sng" algn="ctr">
                  <a:solidFill>
                    <a:schemeClr val="tx1"/>
                  </a:solidFill>
                  <a:prstDash val="dash"/>
                  <a:round/>
                  <a:headEnd type="none" w="med" len="med"/>
                  <a:tailEnd type="none" w="med" len="med"/>
                </a:ln>
                <a:effectLst/>
              </p:spPr>
            </p:cxnSp>
          </p:grpSp>
          <p:cxnSp>
            <p:nvCxnSpPr>
              <p:cNvPr id="58" name="Straight Connector 57">
                <a:extLst>
                  <a:ext uri="{FF2B5EF4-FFF2-40B4-BE49-F238E27FC236}">
                    <a16:creationId xmlns:a16="http://schemas.microsoft.com/office/drawing/2014/main" id="{50EBBEAD-ACAC-409B-BD91-A52CEA8E2B2E}"/>
                  </a:ext>
                </a:extLst>
              </p:cNvPr>
              <p:cNvCxnSpPr/>
              <p:nvPr/>
            </p:nvCxnSpPr>
            <p:spPr bwMode="auto">
              <a:xfrm>
                <a:off x="1154624" y="5382901"/>
                <a:ext cx="408123" cy="0"/>
              </a:xfrm>
              <a:prstGeom prst="line">
                <a:avLst/>
              </a:prstGeom>
              <a:solidFill>
                <a:schemeClr val="accent1"/>
              </a:solidFill>
              <a:ln w="9525" cap="flat" cmpd="sng" algn="ctr">
                <a:solidFill>
                  <a:schemeClr val="tx1"/>
                </a:solidFill>
                <a:prstDash val="solid"/>
                <a:round/>
                <a:headEnd type="stealth" w="med" len="med"/>
                <a:tailEnd type="stealth" w="med" len="med"/>
              </a:ln>
              <a:effectLst/>
            </p:spPr>
          </p:cxnSp>
          <p:sp>
            <p:nvSpPr>
              <p:cNvPr id="59" name="TextBox 58">
                <a:extLst>
                  <a:ext uri="{FF2B5EF4-FFF2-40B4-BE49-F238E27FC236}">
                    <a16:creationId xmlns:a16="http://schemas.microsoft.com/office/drawing/2014/main" id="{E02D12BA-0B12-478D-A764-A58EA21CA7C9}"/>
                  </a:ext>
                </a:extLst>
              </p:cNvPr>
              <p:cNvSpPr txBox="1"/>
              <p:nvPr/>
            </p:nvSpPr>
            <p:spPr>
              <a:xfrm>
                <a:off x="1206239" y="5346042"/>
                <a:ext cx="314510" cy="307777"/>
              </a:xfrm>
              <a:prstGeom prst="rect">
                <a:avLst/>
              </a:prstGeom>
              <a:noFill/>
            </p:spPr>
            <p:txBody>
              <a:bodyPr wrap="none" rtlCol="0">
                <a:spAutoFit/>
              </a:bodyPr>
              <a:lstStyle/>
              <a:p>
                <a:r>
                  <a:rPr lang="en-US" sz="1400" b="1" dirty="0"/>
                  <a:t>B</a:t>
                </a:r>
              </a:p>
            </p:txBody>
          </p:sp>
        </p:grpSp>
        <p:grpSp>
          <p:nvGrpSpPr>
            <p:cNvPr id="62" name="Group 61">
              <a:extLst>
                <a:ext uri="{FF2B5EF4-FFF2-40B4-BE49-F238E27FC236}">
                  <a16:creationId xmlns:a16="http://schemas.microsoft.com/office/drawing/2014/main" id="{B0B1C870-70FB-4A16-B780-6E7365C6045B}"/>
                </a:ext>
              </a:extLst>
            </p:cNvPr>
            <p:cNvGrpSpPr/>
            <p:nvPr/>
          </p:nvGrpSpPr>
          <p:grpSpPr>
            <a:xfrm>
              <a:off x="2185992" y="5594505"/>
              <a:ext cx="408123" cy="410803"/>
              <a:chOff x="1154624" y="5243016"/>
              <a:chExt cx="408123" cy="410803"/>
            </a:xfrm>
          </p:grpSpPr>
          <p:grpSp>
            <p:nvGrpSpPr>
              <p:cNvPr id="63" name="Group 62">
                <a:extLst>
                  <a:ext uri="{FF2B5EF4-FFF2-40B4-BE49-F238E27FC236}">
                    <a16:creationId xmlns:a16="http://schemas.microsoft.com/office/drawing/2014/main" id="{C30C4EBA-360E-4124-A45F-533B81C5094E}"/>
                  </a:ext>
                </a:extLst>
              </p:cNvPr>
              <p:cNvGrpSpPr/>
              <p:nvPr/>
            </p:nvGrpSpPr>
            <p:grpSpPr>
              <a:xfrm>
                <a:off x="1154624" y="5243016"/>
                <a:ext cx="408123" cy="287692"/>
                <a:chOff x="1154624" y="5243016"/>
                <a:chExt cx="408123" cy="290098"/>
              </a:xfrm>
            </p:grpSpPr>
            <p:cxnSp>
              <p:nvCxnSpPr>
                <p:cNvPr id="66" name="Straight Connector 65">
                  <a:extLst>
                    <a:ext uri="{FF2B5EF4-FFF2-40B4-BE49-F238E27FC236}">
                      <a16:creationId xmlns:a16="http://schemas.microsoft.com/office/drawing/2014/main" id="{33787570-21C0-47E7-A86F-1F520FC7D33F}"/>
                    </a:ext>
                  </a:extLst>
                </p:cNvPr>
                <p:cNvCxnSpPr>
                  <a:cxnSpLocks/>
                </p:cNvCxnSpPr>
                <p:nvPr/>
              </p:nvCxnSpPr>
              <p:spPr bwMode="auto">
                <a:xfrm>
                  <a:off x="1154624" y="5243016"/>
                  <a:ext cx="0" cy="287692"/>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67" name="Straight Connector 66">
                  <a:extLst>
                    <a:ext uri="{FF2B5EF4-FFF2-40B4-BE49-F238E27FC236}">
                      <a16:creationId xmlns:a16="http://schemas.microsoft.com/office/drawing/2014/main" id="{BAC30C48-AD8C-458C-9B8E-8237F5F2F178}"/>
                    </a:ext>
                  </a:extLst>
                </p:cNvPr>
                <p:cNvCxnSpPr>
                  <a:cxnSpLocks/>
                </p:cNvCxnSpPr>
                <p:nvPr/>
              </p:nvCxnSpPr>
              <p:spPr bwMode="auto">
                <a:xfrm>
                  <a:off x="1562747" y="5245422"/>
                  <a:ext cx="0" cy="287692"/>
                </a:xfrm>
                <a:prstGeom prst="line">
                  <a:avLst/>
                </a:prstGeom>
                <a:solidFill>
                  <a:schemeClr val="accent1"/>
                </a:solidFill>
                <a:ln w="12700" cap="flat" cmpd="sng" algn="ctr">
                  <a:solidFill>
                    <a:schemeClr val="tx1"/>
                  </a:solidFill>
                  <a:prstDash val="dash"/>
                  <a:round/>
                  <a:headEnd type="none" w="med" len="med"/>
                  <a:tailEnd type="none" w="med" len="med"/>
                </a:ln>
                <a:effectLst/>
              </p:spPr>
            </p:cxnSp>
          </p:grpSp>
          <p:cxnSp>
            <p:nvCxnSpPr>
              <p:cNvPr id="64" name="Straight Connector 63">
                <a:extLst>
                  <a:ext uri="{FF2B5EF4-FFF2-40B4-BE49-F238E27FC236}">
                    <a16:creationId xmlns:a16="http://schemas.microsoft.com/office/drawing/2014/main" id="{8A22545B-2D11-4920-BA4B-1E0B92C7AA15}"/>
                  </a:ext>
                </a:extLst>
              </p:cNvPr>
              <p:cNvCxnSpPr/>
              <p:nvPr/>
            </p:nvCxnSpPr>
            <p:spPr bwMode="auto">
              <a:xfrm>
                <a:off x="1154624" y="5382901"/>
                <a:ext cx="408123" cy="0"/>
              </a:xfrm>
              <a:prstGeom prst="line">
                <a:avLst/>
              </a:prstGeom>
              <a:solidFill>
                <a:schemeClr val="accent1"/>
              </a:solidFill>
              <a:ln w="9525" cap="flat" cmpd="sng" algn="ctr">
                <a:solidFill>
                  <a:schemeClr val="tx1"/>
                </a:solidFill>
                <a:prstDash val="solid"/>
                <a:round/>
                <a:headEnd type="stealth" w="med" len="med"/>
                <a:tailEnd type="stealth" w="med" len="med"/>
              </a:ln>
              <a:effectLst/>
            </p:spPr>
          </p:cxnSp>
          <p:sp>
            <p:nvSpPr>
              <p:cNvPr id="65" name="TextBox 64">
                <a:extLst>
                  <a:ext uri="{FF2B5EF4-FFF2-40B4-BE49-F238E27FC236}">
                    <a16:creationId xmlns:a16="http://schemas.microsoft.com/office/drawing/2014/main" id="{16F86449-8982-4AC6-9158-5D1FCD3A0555}"/>
                  </a:ext>
                </a:extLst>
              </p:cNvPr>
              <p:cNvSpPr txBox="1"/>
              <p:nvPr/>
            </p:nvSpPr>
            <p:spPr>
              <a:xfrm>
                <a:off x="1206239" y="5346042"/>
                <a:ext cx="314510" cy="307777"/>
              </a:xfrm>
              <a:prstGeom prst="rect">
                <a:avLst/>
              </a:prstGeom>
              <a:noFill/>
            </p:spPr>
            <p:txBody>
              <a:bodyPr wrap="none" rtlCol="0">
                <a:spAutoFit/>
              </a:bodyPr>
              <a:lstStyle/>
              <a:p>
                <a:r>
                  <a:rPr lang="en-US" sz="1400" b="1" dirty="0"/>
                  <a:t>C</a:t>
                </a:r>
              </a:p>
            </p:txBody>
          </p:sp>
        </p:grpSp>
        <p:sp>
          <p:nvSpPr>
            <p:cNvPr id="13" name="Freeform: Shape 12">
              <a:extLst>
                <a:ext uri="{FF2B5EF4-FFF2-40B4-BE49-F238E27FC236}">
                  <a16:creationId xmlns:a16="http://schemas.microsoft.com/office/drawing/2014/main" id="{1D680EAA-63E3-4F4C-BD01-FC86CCB5B424}"/>
                </a:ext>
              </a:extLst>
            </p:cNvPr>
            <p:cNvSpPr/>
            <p:nvPr/>
          </p:nvSpPr>
          <p:spPr bwMode="auto">
            <a:xfrm>
              <a:off x="545137" y="5067744"/>
              <a:ext cx="2433234" cy="542440"/>
            </a:xfrm>
            <a:custGeom>
              <a:avLst/>
              <a:gdLst>
                <a:gd name="connsiteX0" fmla="*/ 162732 w 2433234"/>
                <a:gd name="connsiteY0" fmla="*/ 519193 h 542440"/>
                <a:gd name="connsiteX1" fmla="*/ 0 w 2433234"/>
                <a:gd name="connsiteY1" fmla="*/ 364210 h 542440"/>
                <a:gd name="connsiteX2" fmla="*/ 46495 w 2433234"/>
                <a:gd name="connsiteY2" fmla="*/ 201478 h 542440"/>
                <a:gd name="connsiteX3" fmla="*/ 178230 w 2433234"/>
                <a:gd name="connsiteY3" fmla="*/ 92990 h 542440"/>
                <a:gd name="connsiteX4" fmla="*/ 348712 w 2433234"/>
                <a:gd name="connsiteY4" fmla="*/ 7749 h 542440"/>
                <a:gd name="connsiteX5" fmla="*/ 2255003 w 2433234"/>
                <a:gd name="connsiteY5" fmla="*/ 0 h 542440"/>
                <a:gd name="connsiteX6" fmla="*/ 2433234 w 2433234"/>
                <a:gd name="connsiteY6" fmla="*/ 240223 h 542440"/>
                <a:gd name="connsiteX7" fmla="*/ 2286000 w 2433234"/>
                <a:gd name="connsiteY7" fmla="*/ 348712 h 542440"/>
                <a:gd name="connsiteX8" fmla="*/ 2309247 w 2433234"/>
                <a:gd name="connsiteY8" fmla="*/ 542440 h 542440"/>
                <a:gd name="connsiteX9" fmla="*/ 162732 w 2433234"/>
                <a:gd name="connsiteY9" fmla="*/ 519193 h 54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3234" h="542440">
                  <a:moveTo>
                    <a:pt x="162732" y="519193"/>
                  </a:moveTo>
                  <a:lnTo>
                    <a:pt x="0" y="364210"/>
                  </a:lnTo>
                  <a:lnTo>
                    <a:pt x="46495" y="201478"/>
                  </a:lnTo>
                  <a:lnTo>
                    <a:pt x="178230" y="92990"/>
                  </a:lnTo>
                  <a:lnTo>
                    <a:pt x="348712" y="7749"/>
                  </a:lnTo>
                  <a:lnTo>
                    <a:pt x="2255003" y="0"/>
                  </a:lnTo>
                  <a:lnTo>
                    <a:pt x="2433234" y="240223"/>
                  </a:lnTo>
                  <a:lnTo>
                    <a:pt x="2286000" y="348712"/>
                  </a:lnTo>
                  <a:lnTo>
                    <a:pt x="2309247" y="542440"/>
                  </a:lnTo>
                  <a:lnTo>
                    <a:pt x="162732" y="519193"/>
                  </a:lnTo>
                  <a:close/>
                </a:path>
              </a:pathLst>
            </a:cu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4" name="Rectangle 13">
              <a:extLst>
                <a:ext uri="{FF2B5EF4-FFF2-40B4-BE49-F238E27FC236}">
                  <a16:creationId xmlns:a16="http://schemas.microsoft.com/office/drawing/2014/main" id="{9EB73D19-1A73-4711-B3B0-862825F94B6C}"/>
                </a:ext>
              </a:extLst>
            </p:cNvPr>
            <p:cNvSpPr/>
            <p:nvPr/>
          </p:nvSpPr>
          <p:spPr bwMode="auto">
            <a:xfrm>
              <a:off x="1543795" y="4941325"/>
              <a:ext cx="408122" cy="13560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5" name="TextBox 14">
              <a:extLst>
                <a:ext uri="{FF2B5EF4-FFF2-40B4-BE49-F238E27FC236}">
                  <a16:creationId xmlns:a16="http://schemas.microsoft.com/office/drawing/2014/main" id="{121C6F86-1ED9-4E8F-A1A7-536D715DE167}"/>
                </a:ext>
              </a:extLst>
            </p:cNvPr>
            <p:cNvSpPr txBox="1"/>
            <p:nvPr/>
          </p:nvSpPr>
          <p:spPr>
            <a:xfrm>
              <a:off x="2928297" y="5298286"/>
              <a:ext cx="243978" cy="307777"/>
            </a:xfrm>
            <a:prstGeom prst="rect">
              <a:avLst/>
            </a:prstGeom>
            <a:noFill/>
          </p:spPr>
          <p:txBody>
            <a:bodyPr wrap="none" rtlCol="0">
              <a:spAutoFit/>
            </a:bodyPr>
            <a:lstStyle/>
            <a:p>
              <a:r>
                <a:rPr lang="en-US" sz="1400" b="1" dirty="0"/>
                <a:t>t</a:t>
              </a:r>
            </a:p>
          </p:txBody>
        </p:sp>
        <p:cxnSp>
          <p:nvCxnSpPr>
            <p:cNvPr id="4" name="Straight Arrow Connector 3">
              <a:extLst>
                <a:ext uri="{FF2B5EF4-FFF2-40B4-BE49-F238E27FC236}">
                  <a16:creationId xmlns:a16="http://schemas.microsoft.com/office/drawing/2014/main" id="{96604B21-C1AA-4909-94DF-A754685174FA}"/>
                </a:ext>
              </a:extLst>
            </p:cNvPr>
            <p:cNvCxnSpPr>
              <a:cxnSpLocks/>
            </p:cNvCxnSpPr>
            <p:nvPr/>
          </p:nvCxnSpPr>
          <p:spPr bwMode="auto">
            <a:xfrm>
              <a:off x="418017" y="5594505"/>
              <a:ext cx="2709652" cy="178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68" name="TextBox 67">
              <a:extLst>
                <a:ext uri="{FF2B5EF4-FFF2-40B4-BE49-F238E27FC236}">
                  <a16:creationId xmlns:a16="http://schemas.microsoft.com/office/drawing/2014/main" id="{45EB6286-515E-4B87-9DE9-4EC18BBAF132}"/>
                </a:ext>
              </a:extLst>
            </p:cNvPr>
            <p:cNvSpPr txBox="1"/>
            <p:nvPr/>
          </p:nvSpPr>
          <p:spPr>
            <a:xfrm>
              <a:off x="11279576" y="5162807"/>
              <a:ext cx="912424" cy="307777"/>
            </a:xfrm>
            <a:prstGeom prst="rect">
              <a:avLst/>
            </a:prstGeom>
            <a:noFill/>
          </p:spPr>
          <p:txBody>
            <a:bodyPr wrap="square" rtlCol="0">
              <a:spAutoFit/>
            </a:bodyPr>
            <a:lstStyle/>
            <a:p>
              <a:r>
                <a:rPr lang="en-US" sz="1400" dirty="0"/>
                <a:t>d’</a:t>
              </a:r>
              <a:r>
                <a:rPr lang="en-US" sz="1400" baseline="-25000" dirty="0"/>
                <a:t>snippet</a:t>
              </a:r>
            </a:p>
          </p:txBody>
        </p:sp>
      </p:grpSp>
      <p:pic>
        <p:nvPicPr>
          <p:cNvPr id="76" name="Picture 75">
            <a:extLst>
              <a:ext uri="{FF2B5EF4-FFF2-40B4-BE49-F238E27FC236}">
                <a16:creationId xmlns:a16="http://schemas.microsoft.com/office/drawing/2014/main" id="{40A23A7D-7ED1-4FE0-B0BE-96762B4EA3DA}"/>
              </a:ext>
            </a:extLst>
          </p:cNvPr>
          <p:cNvPicPr>
            <a:picLocks noChangeAspect="1"/>
          </p:cNvPicPr>
          <p:nvPr/>
        </p:nvPicPr>
        <p:blipFill>
          <a:blip r:embed="rId4"/>
          <a:stretch>
            <a:fillRect/>
          </a:stretch>
        </p:blipFill>
        <p:spPr>
          <a:xfrm>
            <a:off x="4782910" y="1038249"/>
            <a:ext cx="5284503" cy="3842518"/>
          </a:xfrm>
          <a:prstGeom prst="rect">
            <a:avLst/>
          </a:prstGeom>
        </p:spPr>
      </p:pic>
      <p:sp>
        <p:nvSpPr>
          <p:cNvPr id="9" name="Slide Number Placeholder 8">
            <a:extLst>
              <a:ext uri="{FF2B5EF4-FFF2-40B4-BE49-F238E27FC236}">
                <a16:creationId xmlns:a16="http://schemas.microsoft.com/office/drawing/2014/main" id="{063DEF01-6909-4299-B3A0-1285AB6EE06A}"/>
              </a:ext>
            </a:extLst>
          </p:cNvPr>
          <p:cNvSpPr>
            <a:spLocks noGrp="1"/>
          </p:cNvSpPr>
          <p:nvPr>
            <p:ph type="sldNum" sz="quarter" idx="11"/>
          </p:nvPr>
        </p:nvSpPr>
        <p:spPr/>
        <p:txBody>
          <a:bodyPr/>
          <a:lstStyle/>
          <a:p>
            <a:fld id="{BF27D1A0-D52E-D344-9C0E-FDFA74C467B8}" type="slidenum">
              <a:rPr lang="en-US" smtClean="0"/>
              <a:pPr/>
              <a:t>11</a:t>
            </a:fld>
            <a:endParaRPr lang="en-US" dirty="0"/>
          </a:p>
        </p:txBody>
      </p:sp>
      <p:grpSp>
        <p:nvGrpSpPr>
          <p:cNvPr id="21" name="Group 20">
            <a:extLst>
              <a:ext uri="{FF2B5EF4-FFF2-40B4-BE49-F238E27FC236}">
                <a16:creationId xmlns:a16="http://schemas.microsoft.com/office/drawing/2014/main" id="{1DB342B1-7184-4323-8335-71577F11418A}"/>
              </a:ext>
            </a:extLst>
          </p:cNvPr>
          <p:cNvGrpSpPr/>
          <p:nvPr/>
        </p:nvGrpSpPr>
        <p:grpSpPr>
          <a:xfrm>
            <a:off x="9030998" y="1698962"/>
            <a:ext cx="3132427" cy="2088285"/>
            <a:chOff x="7903246" y="941551"/>
            <a:chExt cx="3132427" cy="2088285"/>
          </a:xfrm>
        </p:grpSpPr>
        <p:pic>
          <p:nvPicPr>
            <p:cNvPr id="19" name="Picture 18" descr="A picture containing ceiling, indoor&#10;&#10;Description automatically generated">
              <a:extLst>
                <a:ext uri="{FF2B5EF4-FFF2-40B4-BE49-F238E27FC236}">
                  <a16:creationId xmlns:a16="http://schemas.microsoft.com/office/drawing/2014/main" id="{C13F2C2D-7DEF-464D-A850-190E2D34389B}"/>
                </a:ext>
              </a:extLst>
            </p:cNvPr>
            <p:cNvPicPr>
              <a:picLocks noChangeAspect="1"/>
            </p:cNvPicPr>
            <p:nvPr/>
          </p:nvPicPr>
          <p:blipFill>
            <a:blip r:embed="rId5"/>
            <a:stretch>
              <a:fillRect/>
            </a:stretch>
          </p:blipFill>
          <p:spPr>
            <a:xfrm>
              <a:off x="7903246" y="941551"/>
              <a:ext cx="3132427" cy="2088285"/>
            </a:xfrm>
            <a:prstGeom prst="rect">
              <a:avLst/>
            </a:prstGeom>
          </p:spPr>
        </p:pic>
        <p:sp>
          <p:nvSpPr>
            <p:cNvPr id="72" name="Star: 5 Points 71">
              <a:extLst>
                <a:ext uri="{FF2B5EF4-FFF2-40B4-BE49-F238E27FC236}">
                  <a16:creationId xmlns:a16="http://schemas.microsoft.com/office/drawing/2014/main" id="{C108C24C-0C1A-4EF3-9AFB-8A7DF0495A08}"/>
                </a:ext>
              </a:extLst>
            </p:cNvPr>
            <p:cNvSpPr/>
            <p:nvPr/>
          </p:nvSpPr>
          <p:spPr bwMode="auto">
            <a:xfrm>
              <a:off x="9658112" y="2189495"/>
              <a:ext cx="81447" cy="6218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73" name="Star: 5 Points 72">
              <a:extLst>
                <a:ext uri="{FF2B5EF4-FFF2-40B4-BE49-F238E27FC236}">
                  <a16:creationId xmlns:a16="http://schemas.microsoft.com/office/drawing/2014/main" id="{9180509F-1AD9-44AF-A33D-D90CC07D7131}"/>
                </a:ext>
              </a:extLst>
            </p:cNvPr>
            <p:cNvSpPr/>
            <p:nvPr/>
          </p:nvSpPr>
          <p:spPr bwMode="auto">
            <a:xfrm>
              <a:off x="9188252" y="2189494"/>
              <a:ext cx="81447" cy="6218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74" name="Star: 5 Points 73">
              <a:extLst>
                <a:ext uri="{FF2B5EF4-FFF2-40B4-BE49-F238E27FC236}">
                  <a16:creationId xmlns:a16="http://schemas.microsoft.com/office/drawing/2014/main" id="{714F39B0-E3CE-4675-8183-E60B30BD9B5C}"/>
                </a:ext>
              </a:extLst>
            </p:cNvPr>
            <p:cNvSpPr/>
            <p:nvPr/>
          </p:nvSpPr>
          <p:spPr bwMode="auto">
            <a:xfrm>
              <a:off x="9112647" y="2359023"/>
              <a:ext cx="81447" cy="6218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75" name="Star: 5 Points 74">
              <a:extLst>
                <a:ext uri="{FF2B5EF4-FFF2-40B4-BE49-F238E27FC236}">
                  <a16:creationId xmlns:a16="http://schemas.microsoft.com/office/drawing/2014/main" id="{41C9E877-1CBF-4C9C-BF8B-AD164F5E5AE3}"/>
                </a:ext>
              </a:extLst>
            </p:cNvPr>
            <p:cNvSpPr/>
            <p:nvPr/>
          </p:nvSpPr>
          <p:spPr bwMode="auto">
            <a:xfrm>
              <a:off x="9738176" y="2347428"/>
              <a:ext cx="81447" cy="6218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248359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A67255-C234-42F6-B4F5-265A69F24002}"/>
              </a:ext>
            </a:extLst>
          </p:cNvPr>
          <p:cNvPicPr>
            <a:picLocks noChangeAspect="1"/>
          </p:cNvPicPr>
          <p:nvPr/>
        </p:nvPicPr>
        <p:blipFill>
          <a:blip r:embed="rId3"/>
          <a:stretch>
            <a:fillRect/>
          </a:stretch>
        </p:blipFill>
        <p:spPr>
          <a:xfrm>
            <a:off x="2269802" y="812489"/>
            <a:ext cx="7399479" cy="5536172"/>
          </a:xfrm>
          <a:prstGeom prst="rect">
            <a:avLst/>
          </a:prstGeom>
        </p:spPr>
      </p:pic>
      <p:sp>
        <p:nvSpPr>
          <p:cNvPr id="6" name="TextBox 5">
            <a:extLst>
              <a:ext uri="{FF2B5EF4-FFF2-40B4-BE49-F238E27FC236}">
                <a16:creationId xmlns:a16="http://schemas.microsoft.com/office/drawing/2014/main" id="{0F5CC129-67F5-4A65-859A-13DB00F724E2}"/>
              </a:ext>
            </a:extLst>
          </p:cNvPr>
          <p:cNvSpPr txBox="1"/>
          <p:nvPr/>
        </p:nvSpPr>
        <p:spPr>
          <a:xfrm>
            <a:off x="207264" y="197535"/>
            <a:ext cx="6096000" cy="461665"/>
          </a:xfrm>
          <a:prstGeom prst="rect">
            <a:avLst/>
          </a:prstGeom>
          <a:noFill/>
        </p:spPr>
        <p:txBody>
          <a:bodyPr wrap="square">
            <a:spAutoFit/>
          </a:bodyPr>
          <a:lstStyle/>
          <a:p>
            <a:r>
              <a:rPr lang="en-US" sz="2400" b="1" dirty="0">
                <a:latin typeface="+mj-lt"/>
              </a:rPr>
              <a:t>Performance Validation (complex tone)</a:t>
            </a:r>
            <a:endParaRPr lang="en-US" sz="2400" dirty="0">
              <a:latin typeface="+mj-lt"/>
            </a:endParaRPr>
          </a:p>
        </p:txBody>
      </p:sp>
      <p:sp>
        <p:nvSpPr>
          <p:cNvPr id="2" name="TextBox 1">
            <a:extLst>
              <a:ext uri="{FF2B5EF4-FFF2-40B4-BE49-F238E27FC236}">
                <a16:creationId xmlns:a16="http://schemas.microsoft.com/office/drawing/2014/main" id="{D708EE6E-4BDA-4975-9EAF-D395A97AF684}"/>
              </a:ext>
            </a:extLst>
          </p:cNvPr>
          <p:cNvSpPr txBox="1"/>
          <p:nvPr/>
        </p:nvSpPr>
        <p:spPr>
          <a:xfrm>
            <a:off x="101837" y="6168453"/>
            <a:ext cx="3153427" cy="646331"/>
          </a:xfrm>
          <a:prstGeom prst="rect">
            <a:avLst/>
          </a:prstGeom>
          <a:noFill/>
        </p:spPr>
        <p:txBody>
          <a:bodyPr wrap="none" rtlCol="0">
            <a:spAutoFit/>
          </a:bodyPr>
          <a:lstStyle/>
          <a:p>
            <a:r>
              <a:rPr lang="en-US" sz="1200" dirty="0"/>
              <a:t>Mean subject response data for 36 subjects</a:t>
            </a:r>
          </a:p>
          <a:p>
            <a:r>
              <a:rPr lang="en-US" sz="1200" dirty="0"/>
              <a:t>Front row: seat 1 and 2</a:t>
            </a:r>
          </a:p>
          <a:p>
            <a:r>
              <a:rPr lang="en-US" sz="1200" dirty="0">
                <a:solidFill>
                  <a:srgbClr val="0070C0"/>
                </a:solidFill>
              </a:rPr>
              <a:t>Back row: seat 3 and 4</a:t>
            </a:r>
          </a:p>
        </p:txBody>
      </p:sp>
      <p:sp>
        <p:nvSpPr>
          <p:cNvPr id="8" name="Slide Number Placeholder 7">
            <a:extLst>
              <a:ext uri="{FF2B5EF4-FFF2-40B4-BE49-F238E27FC236}">
                <a16:creationId xmlns:a16="http://schemas.microsoft.com/office/drawing/2014/main" id="{71034BEC-2686-477F-8D66-5B22391D593D}"/>
              </a:ext>
            </a:extLst>
          </p:cNvPr>
          <p:cNvSpPr>
            <a:spLocks noGrp="1"/>
          </p:cNvSpPr>
          <p:nvPr>
            <p:ph type="sldNum" sz="quarter" idx="11"/>
          </p:nvPr>
        </p:nvSpPr>
        <p:spPr/>
        <p:txBody>
          <a:bodyPr/>
          <a:lstStyle/>
          <a:p>
            <a:fld id="{BF27D1A0-D52E-D344-9C0E-FDFA74C467B8}" type="slidenum">
              <a:rPr lang="en-US" smtClean="0"/>
              <a:pPr/>
              <a:t>12</a:t>
            </a:fld>
            <a:endParaRPr lang="en-US" dirty="0"/>
          </a:p>
        </p:txBody>
      </p:sp>
    </p:spTree>
    <p:extLst>
      <p:ext uri="{BB962C8B-B14F-4D97-AF65-F5344CB8AC3E}">
        <p14:creationId xmlns:p14="http://schemas.microsoft.com/office/powerpoint/2010/main" val="340503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63411" y="240478"/>
            <a:ext cx="6096000" cy="461665"/>
          </a:xfrm>
          <a:prstGeom prst="rect">
            <a:avLst/>
          </a:prstGeom>
          <a:noFill/>
        </p:spPr>
        <p:txBody>
          <a:bodyPr wrap="square">
            <a:spAutoFit/>
          </a:bodyPr>
          <a:lstStyle/>
          <a:p>
            <a:pPr rtl="0">
              <a:spcBef>
                <a:spcPts val="0"/>
              </a:spcBef>
              <a:spcAft>
                <a:spcPts val="0"/>
              </a:spcAft>
            </a:pPr>
            <a:r>
              <a:rPr lang="en-US" sz="2400" b="1" dirty="0">
                <a:solidFill>
                  <a:srgbClr val="000000"/>
                </a:solidFill>
                <a:latin typeface="+mj-lt"/>
              </a:rPr>
              <a:t>Ongoing Work</a:t>
            </a:r>
            <a:endParaRPr lang="en-US" sz="2400" b="1" dirty="0">
              <a:effectLst/>
              <a:latin typeface="+mj-lt"/>
            </a:endParaRPr>
          </a:p>
        </p:txBody>
      </p:sp>
      <p:sp>
        <p:nvSpPr>
          <p:cNvPr id="27" name="TextBox 26">
            <a:extLst>
              <a:ext uri="{FF2B5EF4-FFF2-40B4-BE49-F238E27FC236}">
                <a16:creationId xmlns:a16="http://schemas.microsoft.com/office/drawing/2014/main" id="{D3C19B78-40E4-4EB6-8607-7698F697CC73}"/>
              </a:ext>
            </a:extLst>
          </p:cNvPr>
          <p:cNvSpPr txBox="1"/>
          <p:nvPr/>
        </p:nvSpPr>
        <p:spPr>
          <a:xfrm>
            <a:off x="343375" y="1750640"/>
            <a:ext cx="11919778" cy="2246769"/>
          </a:xfrm>
          <a:prstGeom prst="rect">
            <a:avLst/>
          </a:prstGeom>
          <a:noFill/>
        </p:spPr>
        <p:txBody>
          <a:bodyPr wrap="square">
            <a:spAutoFit/>
          </a:bodyPr>
          <a:lstStyle/>
          <a:p>
            <a:pPr marL="342900" indent="-342900" rtl="0" fontAlgn="base">
              <a:spcBef>
                <a:spcPts val="0"/>
              </a:spcBef>
              <a:spcAft>
                <a:spcPts val="0"/>
              </a:spcAft>
              <a:buFont typeface="+mj-lt"/>
              <a:buAutoNum type="arabicPeriod"/>
            </a:pPr>
            <a:r>
              <a:rPr lang="en-US" sz="2000" dirty="0">
                <a:solidFill>
                  <a:srgbClr val="000000"/>
                </a:solidFill>
              </a:rPr>
              <a:t> Accounting for the detection of the signal below the level of the masking noise</a:t>
            </a:r>
          </a:p>
          <a:p>
            <a:pPr marL="342900" indent="-342900" rtl="0" fontAlgn="base">
              <a:spcBef>
                <a:spcPts val="0"/>
              </a:spcBef>
              <a:spcAft>
                <a:spcPts val="0"/>
              </a:spcAft>
              <a:buFont typeface="+mj-lt"/>
              <a:buAutoNum type="arabicPeriod"/>
            </a:pPr>
            <a:r>
              <a:rPr lang="en-US" sz="2000" dirty="0">
                <a:solidFill>
                  <a:schemeClr val="accent2">
                    <a:lumMod val="40000"/>
                    <a:lumOff val="60000"/>
                  </a:schemeClr>
                </a:solidFill>
              </a:rPr>
              <a:t> Binaural hearing </a:t>
            </a:r>
          </a:p>
          <a:p>
            <a:pPr marL="742950" lvl="1" indent="-285750" fontAlgn="base">
              <a:buFont typeface="Arial" panose="020B0604020202020204" pitchFamily="34" charset="0"/>
              <a:buChar char="•"/>
            </a:pPr>
            <a:r>
              <a:rPr lang="en-US" sz="2000" dirty="0">
                <a:solidFill>
                  <a:schemeClr val="accent2">
                    <a:lumMod val="40000"/>
                    <a:lumOff val="60000"/>
                  </a:schemeClr>
                </a:solidFill>
              </a:rPr>
              <a:t>Potential improvement due to binaural redundancy vs. current assumption of recruitment </a:t>
            </a:r>
          </a:p>
          <a:p>
            <a:pPr marL="742950" lvl="1" indent="-285750" fontAlgn="base">
              <a:buFont typeface="Arial" panose="020B0604020202020204" pitchFamily="34" charset="0"/>
              <a:buChar char="•"/>
            </a:pPr>
            <a:r>
              <a:rPr lang="en-US" sz="2000" dirty="0">
                <a:solidFill>
                  <a:schemeClr val="accent2">
                    <a:lumMod val="40000"/>
                    <a:lumOff val="60000"/>
                  </a:schemeClr>
                </a:solidFill>
              </a:rPr>
              <a:t>The introduction of phase difference (Binaural Masking Level Differences) below 1600Hz</a:t>
            </a:r>
          </a:p>
          <a:p>
            <a:pPr marL="342900" indent="-342900" rtl="0" fontAlgn="base">
              <a:spcBef>
                <a:spcPts val="0"/>
              </a:spcBef>
              <a:spcAft>
                <a:spcPts val="0"/>
              </a:spcAft>
              <a:buFont typeface="+mj-lt"/>
              <a:buAutoNum type="arabicPeriod"/>
            </a:pPr>
            <a:r>
              <a:rPr lang="en-US" sz="2000" dirty="0">
                <a:solidFill>
                  <a:schemeClr val="accent2">
                    <a:lumMod val="40000"/>
                    <a:lumOff val="60000"/>
                  </a:schemeClr>
                </a:solidFill>
              </a:rPr>
              <a:t>Increase in MT due to increased masker bandwidth past the bandwidth of CB</a:t>
            </a:r>
          </a:p>
          <a:p>
            <a:pPr marL="342900" indent="-342900" rtl="0" fontAlgn="base">
              <a:spcBef>
                <a:spcPts val="0"/>
              </a:spcBef>
              <a:spcAft>
                <a:spcPts val="0"/>
              </a:spcAft>
              <a:buFont typeface="+mj-lt"/>
              <a:buAutoNum type="arabicPeriod"/>
            </a:pPr>
            <a:r>
              <a:rPr lang="en-US" sz="2000" dirty="0">
                <a:solidFill>
                  <a:schemeClr val="accent2">
                    <a:lumMod val="40000"/>
                    <a:lumOff val="60000"/>
                  </a:schemeClr>
                </a:solidFill>
              </a:rPr>
              <a:t>Higher frequency signals (2023) </a:t>
            </a:r>
          </a:p>
          <a:p>
            <a:pPr marL="742950" lvl="1" indent="-285750" fontAlgn="base">
              <a:buFont typeface="Arial" panose="020B0604020202020204" pitchFamily="34" charset="0"/>
              <a:buChar char="•"/>
            </a:pPr>
            <a:r>
              <a:rPr lang="en-US" sz="2000" dirty="0">
                <a:solidFill>
                  <a:schemeClr val="accent2">
                    <a:lumMod val="40000"/>
                    <a:lumOff val="60000"/>
                  </a:schemeClr>
                </a:solidFill>
              </a:rPr>
              <a:t>Head shadow effect; i.e., different SNRs at ears</a:t>
            </a:r>
          </a:p>
        </p:txBody>
      </p:sp>
      <p:sp>
        <p:nvSpPr>
          <p:cNvPr id="4" name="TextBox 3">
            <a:extLst>
              <a:ext uri="{FF2B5EF4-FFF2-40B4-BE49-F238E27FC236}">
                <a16:creationId xmlns:a16="http://schemas.microsoft.com/office/drawing/2014/main" id="{6583E8EB-1401-4D53-BE86-DAD38B00D7A3}"/>
              </a:ext>
            </a:extLst>
          </p:cNvPr>
          <p:cNvSpPr txBox="1"/>
          <p:nvPr/>
        </p:nvSpPr>
        <p:spPr>
          <a:xfrm>
            <a:off x="460353" y="5408695"/>
            <a:ext cx="6853158" cy="369332"/>
          </a:xfrm>
          <a:prstGeom prst="rect">
            <a:avLst/>
          </a:prstGeom>
          <a:noFill/>
        </p:spPr>
        <p:txBody>
          <a:bodyPr wrap="none" rtlCol="0">
            <a:spAutoFit/>
          </a:bodyPr>
          <a:lstStyle/>
          <a:p>
            <a:r>
              <a:rPr lang="en-US" dirty="0"/>
              <a:t>1, 2 &amp; 3 : Potential factors explaining earlier detection by subjects</a:t>
            </a:r>
          </a:p>
        </p:txBody>
      </p:sp>
      <p:sp>
        <p:nvSpPr>
          <p:cNvPr id="7" name="Slide Number Placeholder 6">
            <a:extLst>
              <a:ext uri="{FF2B5EF4-FFF2-40B4-BE49-F238E27FC236}">
                <a16:creationId xmlns:a16="http://schemas.microsoft.com/office/drawing/2014/main" id="{36FE42C6-1927-4263-91DC-C1C81E58FB38}"/>
              </a:ext>
            </a:extLst>
          </p:cNvPr>
          <p:cNvSpPr>
            <a:spLocks noGrp="1"/>
          </p:cNvSpPr>
          <p:nvPr>
            <p:ph type="sldNum" sz="quarter" idx="11"/>
          </p:nvPr>
        </p:nvSpPr>
        <p:spPr/>
        <p:txBody>
          <a:bodyPr/>
          <a:lstStyle/>
          <a:p>
            <a:fld id="{BF27D1A0-D52E-D344-9C0E-FDFA74C467B8}" type="slidenum">
              <a:rPr lang="en-US" smtClean="0"/>
              <a:pPr/>
              <a:t>13</a:t>
            </a:fld>
            <a:endParaRPr lang="en-US" dirty="0"/>
          </a:p>
        </p:txBody>
      </p:sp>
    </p:spTree>
    <p:extLst>
      <p:ext uri="{BB962C8B-B14F-4D97-AF65-F5344CB8AC3E}">
        <p14:creationId xmlns:p14="http://schemas.microsoft.com/office/powerpoint/2010/main" val="235534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3" y="312668"/>
            <a:ext cx="9401431" cy="461665"/>
          </a:xfrm>
          <a:prstGeom prst="rect">
            <a:avLst/>
          </a:prstGeom>
          <a:noFill/>
        </p:spPr>
        <p:txBody>
          <a:bodyPr wrap="square">
            <a:spAutoFit/>
          </a:bodyPr>
          <a:lstStyle/>
          <a:p>
            <a:pPr rtl="0">
              <a:spcBef>
                <a:spcPts val="0"/>
              </a:spcBef>
              <a:spcAft>
                <a:spcPts val="0"/>
              </a:spcAft>
            </a:pPr>
            <a:r>
              <a:rPr lang="en-US" sz="2400" b="1" dirty="0">
                <a:solidFill>
                  <a:srgbClr val="000000"/>
                </a:solidFill>
                <a:latin typeface="+mj-lt"/>
              </a:rPr>
              <a:t>Detection of the signal below the level of the masking noise</a:t>
            </a:r>
            <a:endParaRPr lang="en-US" sz="2400" b="1" dirty="0">
              <a:effectLst/>
              <a:latin typeface="+mj-lt"/>
            </a:endParaRPr>
          </a:p>
        </p:txBody>
      </p:sp>
      <p:sp>
        <p:nvSpPr>
          <p:cNvPr id="27" name="TextBox 26">
            <a:extLst>
              <a:ext uri="{FF2B5EF4-FFF2-40B4-BE49-F238E27FC236}">
                <a16:creationId xmlns:a16="http://schemas.microsoft.com/office/drawing/2014/main" id="{D3C19B78-40E4-4EB6-8607-7698F697CC73}"/>
              </a:ext>
            </a:extLst>
          </p:cNvPr>
          <p:cNvSpPr txBox="1"/>
          <p:nvPr/>
        </p:nvSpPr>
        <p:spPr>
          <a:xfrm>
            <a:off x="430797" y="1565974"/>
            <a:ext cx="10294665" cy="1754326"/>
          </a:xfrm>
          <a:prstGeom prst="rect">
            <a:avLst/>
          </a:prstGeom>
          <a:noFill/>
        </p:spPr>
        <p:txBody>
          <a:bodyPr wrap="square">
            <a:spAutoFit/>
          </a:bodyPr>
          <a:lstStyle/>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Approach: </a:t>
            </a: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Rely on audibility data in literature for pure tones to check predictions</a:t>
            </a:r>
          </a:p>
          <a:p>
            <a:pPr marL="285750" indent="-285750" rtl="0">
              <a:spcBef>
                <a:spcPts val="0"/>
              </a:spcBef>
              <a:spcAft>
                <a:spcPts val="0"/>
              </a:spcAft>
              <a:buFont typeface="Arial" panose="020B0604020202020204" pitchFamily="34" charset="0"/>
              <a:buChar char="•"/>
            </a:pPr>
            <a:r>
              <a:rPr lang="en-US" dirty="0">
                <a:solidFill>
                  <a:srgbClr val="000000"/>
                </a:solidFill>
                <a:latin typeface="Arial" panose="020B0604020202020204" pitchFamily="34" charset="0"/>
              </a:rPr>
              <a:t>Establish a correction to account for the ability for detection below the level of the masking noise</a:t>
            </a:r>
            <a:endParaRPr lang="en-US" b="0" dirty="0">
              <a:effectLst/>
            </a:endParaRPr>
          </a:p>
          <a:p>
            <a:br>
              <a:rPr lang="en-US" dirty="0"/>
            </a:br>
            <a:endParaRPr lang="en-US" dirty="0"/>
          </a:p>
        </p:txBody>
      </p:sp>
      <p:sp>
        <p:nvSpPr>
          <p:cNvPr id="6" name="Slide Number Placeholder 5">
            <a:extLst>
              <a:ext uri="{FF2B5EF4-FFF2-40B4-BE49-F238E27FC236}">
                <a16:creationId xmlns:a16="http://schemas.microsoft.com/office/drawing/2014/main" id="{A196AD52-1780-423E-9E98-3CABDB545E5E}"/>
              </a:ext>
            </a:extLst>
          </p:cNvPr>
          <p:cNvSpPr>
            <a:spLocks noGrp="1"/>
          </p:cNvSpPr>
          <p:nvPr>
            <p:ph type="sldNum" sz="quarter" idx="11"/>
          </p:nvPr>
        </p:nvSpPr>
        <p:spPr/>
        <p:txBody>
          <a:bodyPr/>
          <a:lstStyle/>
          <a:p>
            <a:fld id="{BF27D1A0-D52E-D344-9C0E-FDFA74C467B8}" type="slidenum">
              <a:rPr lang="en-US" smtClean="0"/>
              <a:pPr/>
              <a:t>14</a:t>
            </a:fld>
            <a:endParaRPr lang="en-US" dirty="0"/>
          </a:p>
        </p:txBody>
      </p:sp>
    </p:spTree>
    <p:extLst>
      <p:ext uri="{BB962C8B-B14F-4D97-AF65-F5344CB8AC3E}">
        <p14:creationId xmlns:p14="http://schemas.microsoft.com/office/powerpoint/2010/main" val="1416657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8F42-1BAC-465D-8D43-2048280757E0}"/>
              </a:ext>
            </a:extLst>
          </p:cNvPr>
          <p:cNvSpPr>
            <a:spLocks noGrp="1"/>
          </p:cNvSpPr>
          <p:nvPr>
            <p:ph type="title"/>
          </p:nvPr>
        </p:nvSpPr>
        <p:spPr/>
        <p:txBody>
          <a:bodyPr/>
          <a:lstStyle/>
          <a:p>
            <a:r>
              <a:rPr lang="en-US" sz="2400" dirty="0"/>
              <a:t>Hearing below the level of the masker</a:t>
            </a:r>
          </a:p>
        </p:txBody>
      </p:sp>
      <p:sp>
        <p:nvSpPr>
          <p:cNvPr id="4" name="TextBox 3">
            <a:extLst>
              <a:ext uri="{FF2B5EF4-FFF2-40B4-BE49-F238E27FC236}">
                <a16:creationId xmlns:a16="http://schemas.microsoft.com/office/drawing/2014/main" id="{2CF9B9D8-9A61-44E4-A3F8-4BB34E90B932}"/>
              </a:ext>
            </a:extLst>
          </p:cNvPr>
          <p:cNvSpPr txBox="1"/>
          <p:nvPr/>
        </p:nvSpPr>
        <p:spPr>
          <a:xfrm>
            <a:off x="306945" y="1545800"/>
            <a:ext cx="4429442" cy="3416320"/>
          </a:xfrm>
          <a:prstGeom prst="rect">
            <a:avLst/>
          </a:prstGeom>
          <a:noFill/>
        </p:spPr>
        <p:txBody>
          <a:bodyPr wrap="square" rtlCol="0">
            <a:spAutoFit/>
          </a:bodyPr>
          <a:lstStyle/>
          <a:p>
            <a:r>
              <a:rPr lang="en-US" sz="2400" b="1" dirty="0"/>
              <a:t>Subject test data*</a:t>
            </a:r>
          </a:p>
          <a:p>
            <a:r>
              <a:rPr lang="en-US" sz="2400" dirty="0"/>
              <a:t>Masked Threshold (MT) data gathered for pure tones with different frequencies in presence white noise.</a:t>
            </a:r>
          </a:p>
          <a:p>
            <a:endParaRPr lang="en-US" sz="2400" dirty="0"/>
          </a:p>
          <a:p>
            <a:r>
              <a:rPr lang="en-US" sz="2400" dirty="0"/>
              <a:t>Seven curves for seven different noise levels</a:t>
            </a:r>
          </a:p>
          <a:p>
            <a:endParaRPr lang="en-US" sz="2400" dirty="0"/>
          </a:p>
        </p:txBody>
      </p:sp>
      <p:sp>
        <p:nvSpPr>
          <p:cNvPr id="6" name="TextBox 5">
            <a:extLst>
              <a:ext uri="{FF2B5EF4-FFF2-40B4-BE49-F238E27FC236}">
                <a16:creationId xmlns:a16="http://schemas.microsoft.com/office/drawing/2014/main" id="{84F3B505-0C85-4F04-ACC9-B42032F64033}"/>
              </a:ext>
            </a:extLst>
          </p:cNvPr>
          <p:cNvSpPr txBox="1"/>
          <p:nvPr/>
        </p:nvSpPr>
        <p:spPr>
          <a:xfrm>
            <a:off x="266311" y="6513373"/>
            <a:ext cx="7591425" cy="276999"/>
          </a:xfrm>
          <a:prstGeom prst="rect">
            <a:avLst/>
          </a:prstGeom>
          <a:noFill/>
          <a:ln>
            <a:noFill/>
          </a:ln>
        </p:spPr>
        <p:txBody>
          <a:bodyPr wrap="square" rtlCol="0">
            <a:spAutoFit/>
          </a:bodyPr>
          <a:lstStyle/>
          <a:p>
            <a:r>
              <a:rPr lang="en-US" sz="1200" dirty="0"/>
              <a:t>*source: </a:t>
            </a:r>
            <a:r>
              <a:rPr lang="en-US" sz="1200" b="1" dirty="0"/>
              <a:t>Figure 4.1 </a:t>
            </a:r>
            <a:r>
              <a:rPr lang="en-US" sz="1200" dirty="0"/>
              <a:t>(pp. 62), Psychoacoustics Facts and Models Hugo Fastl and Eberhard Zwicker 3rd edition </a:t>
            </a:r>
          </a:p>
        </p:txBody>
      </p:sp>
      <p:sp>
        <p:nvSpPr>
          <p:cNvPr id="11" name="TextBox 10">
            <a:extLst>
              <a:ext uri="{FF2B5EF4-FFF2-40B4-BE49-F238E27FC236}">
                <a16:creationId xmlns:a16="http://schemas.microsoft.com/office/drawing/2014/main" id="{0AA3F2C9-032C-4B19-9141-46BBD58F0CCE}"/>
              </a:ext>
            </a:extLst>
          </p:cNvPr>
          <p:cNvSpPr txBox="1"/>
          <p:nvPr/>
        </p:nvSpPr>
        <p:spPr>
          <a:xfrm>
            <a:off x="4691836" y="6104498"/>
            <a:ext cx="7500164" cy="276999"/>
          </a:xfrm>
          <a:prstGeom prst="rect">
            <a:avLst/>
          </a:prstGeom>
          <a:noFill/>
        </p:spPr>
        <p:txBody>
          <a:bodyPr wrap="square">
            <a:spAutoFit/>
          </a:bodyPr>
          <a:lstStyle/>
          <a:p>
            <a:r>
              <a:rPr lang="en-US" sz="1200" dirty="0"/>
              <a:t>The level of test tone just masked by white noise of different density levels as function of test-tone frequency. </a:t>
            </a:r>
          </a:p>
        </p:txBody>
      </p:sp>
      <p:sp>
        <p:nvSpPr>
          <p:cNvPr id="22" name="Arrow: Right 21">
            <a:extLst>
              <a:ext uri="{FF2B5EF4-FFF2-40B4-BE49-F238E27FC236}">
                <a16:creationId xmlns:a16="http://schemas.microsoft.com/office/drawing/2014/main" id="{30E4C876-E7BB-478C-987F-80F8C636AFE1}"/>
              </a:ext>
            </a:extLst>
          </p:cNvPr>
          <p:cNvSpPr/>
          <p:nvPr/>
        </p:nvSpPr>
        <p:spPr bwMode="auto">
          <a:xfrm>
            <a:off x="3757979" y="3793903"/>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pic>
        <p:nvPicPr>
          <p:cNvPr id="26" name="Picture 25">
            <a:extLst>
              <a:ext uri="{FF2B5EF4-FFF2-40B4-BE49-F238E27FC236}">
                <a16:creationId xmlns:a16="http://schemas.microsoft.com/office/drawing/2014/main" id="{B130BCE1-A2F5-409D-B079-8BA8A53C2231}"/>
              </a:ext>
            </a:extLst>
          </p:cNvPr>
          <p:cNvPicPr>
            <a:picLocks noChangeAspect="1"/>
          </p:cNvPicPr>
          <p:nvPr/>
        </p:nvPicPr>
        <p:blipFill>
          <a:blip r:embed="rId2"/>
          <a:stretch>
            <a:fillRect/>
          </a:stretch>
        </p:blipFill>
        <p:spPr>
          <a:xfrm>
            <a:off x="4556936" y="540683"/>
            <a:ext cx="7260970" cy="5835721"/>
          </a:xfrm>
          <a:prstGeom prst="rect">
            <a:avLst/>
          </a:prstGeom>
        </p:spPr>
      </p:pic>
      <p:sp>
        <p:nvSpPr>
          <p:cNvPr id="9" name="Slide Number Placeholder 8">
            <a:extLst>
              <a:ext uri="{FF2B5EF4-FFF2-40B4-BE49-F238E27FC236}">
                <a16:creationId xmlns:a16="http://schemas.microsoft.com/office/drawing/2014/main" id="{A8E9463E-8199-4233-9CBD-0AF0D129711E}"/>
              </a:ext>
            </a:extLst>
          </p:cNvPr>
          <p:cNvSpPr>
            <a:spLocks noGrp="1"/>
          </p:cNvSpPr>
          <p:nvPr>
            <p:ph type="sldNum" sz="quarter" idx="11"/>
          </p:nvPr>
        </p:nvSpPr>
        <p:spPr/>
        <p:txBody>
          <a:bodyPr/>
          <a:lstStyle/>
          <a:p>
            <a:fld id="{BF27D1A0-D52E-D344-9C0E-FDFA74C467B8}" type="slidenum">
              <a:rPr lang="en-US" smtClean="0"/>
              <a:pPr/>
              <a:t>15</a:t>
            </a:fld>
            <a:endParaRPr lang="en-US" dirty="0"/>
          </a:p>
        </p:txBody>
      </p:sp>
    </p:spTree>
    <p:extLst>
      <p:ext uri="{BB962C8B-B14F-4D97-AF65-F5344CB8AC3E}">
        <p14:creationId xmlns:p14="http://schemas.microsoft.com/office/powerpoint/2010/main" val="3394102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47DD06-6500-424E-A52B-B5CBCAEC94D5}"/>
              </a:ext>
            </a:extLst>
          </p:cNvPr>
          <p:cNvSpPr txBox="1"/>
          <p:nvPr/>
        </p:nvSpPr>
        <p:spPr>
          <a:xfrm>
            <a:off x="425669" y="6183567"/>
            <a:ext cx="3121367" cy="369332"/>
          </a:xfrm>
          <a:prstGeom prst="rect">
            <a:avLst/>
          </a:prstGeom>
          <a:noFill/>
        </p:spPr>
        <p:txBody>
          <a:bodyPr wrap="none" rtlCol="0">
            <a:spAutoFit/>
          </a:bodyPr>
          <a:lstStyle/>
          <a:p>
            <a:r>
              <a:rPr lang="en-US" baseline="30000" dirty="0"/>
              <a:t>*</a:t>
            </a:r>
            <a:r>
              <a:rPr lang="en-US" dirty="0"/>
              <a:t>39 test tones for each curve</a:t>
            </a:r>
          </a:p>
        </p:txBody>
      </p:sp>
      <p:sp>
        <p:nvSpPr>
          <p:cNvPr id="10" name="TextBox 9">
            <a:extLst>
              <a:ext uri="{FF2B5EF4-FFF2-40B4-BE49-F238E27FC236}">
                <a16:creationId xmlns:a16="http://schemas.microsoft.com/office/drawing/2014/main" id="{E6028824-1936-416E-8F74-32829D736DC2}"/>
              </a:ext>
            </a:extLst>
          </p:cNvPr>
          <p:cNvSpPr txBox="1"/>
          <p:nvPr/>
        </p:nvSpPr>
        <p:spPr>
          <a:xfrm>
            <a:off x="324327" y="1350024"/>
            <a:ext cx="4844561" cy="1569660"/>
          </a:xfrm>
          <a:prstGeom prst="rect">
            <a:avLst/>
          </a:prstGeom>
          <a:noFill/>
        </p:spPr>
        <p:txBody>
          <a:bodyPr wrap="square">
            <a:spAutoFit/>
          </a:bodyPr>
          <a:lstStyle/>
          <a:p>
            <a:r>
              <a:rPr lang="en-US" sz="2400" dirty="0"/>
              <a:t>Difference between empirical data in Figure 4.1 and predictions by SAP assuming d’ = 1 for many pure tones*.  </a:t>
            </a:r>
          </a:p>
        </p:txBody>
      </p:sp>
      <p:sp>
        <p:nvSpPr>
          <p:cNvPr id="9" name="TextBox 8">
            <a:extLst>
              <a:ext uri="{FF2B5EF4-FFF2-40B4-BE49-F238E27FC236}">
                <a16:creationId xmlns:a16="http://schemas.microsoft.com/office/drawing/2014/main" id="{2012CE80-E828-49CE-876D-D9B134294C3F}"/>
              </a:ext>
            </a:extLst>
          </p:cNvPr>
          <p:cNvSpPr txBox="1"/>
          <p:nvPr/>
        </p:nvSpPr>
        <p:spPr>
          <a:xfrm>
            <a:off x="1870631" y="3237346"/>
            <a:ext cx="2920736" cy="646331"/>
          </a:xfrm>
          <a:prstGeom prst="rect">
            <a:avLst/>
          </a:prstGeom>
          <a:noFill/>
        </p:spPr>
        <p:txBody>
          <a:bodyPr wrap="none" rtlCol="0">
            <a:spAutoFit/>
          </a:bodyPr>
          <a:lstStyle/>
          <a:p>
            <a:r>
              <a:rPr lang="en-US" dirty="0"/>
              <a:t>difference (dB) =</a:t>
            </a:r>
          </a:p>
          <a:p>
            <a:r>
              <a:rPr lang="en-US" dirty="0"/>
              <a:t>Tone MT –  SAP prediction</a:t>
            </a:r>
          </a:p>
        </p:txBody>
      </p:sp>
      <p:sp>
        <p:nvSpPr>
          <p:cNvPr id="11" name="Title 1">
            <a:extLst>
              <a:ext uri="{FF2B5EF4-FFF2-40B4-BE49-F238E27FC236}">
                <a16:creationId xmlns:a16="http://schemas.microsoft.com/office/drawing/2014/main" id="{20C8045D-AC3F-4395-85B6-7BCF3811C224}"/>
              </a:ext>
            </a:extLst>
          </p:cNvPr>
          <p:cNvSpPr>
            <a:spLocks noGrp="1"/>
          </p:cNvSpPr>
          <p:nvPr>
            <p:ph type="title"/>
          </p:nvPr>
        </p:nvSpPr>
        <p:spPr>
          <a:xfrm>
            <a:off x="305858" y="177944"/>
            <a:ext cx="11580283" cy="622300"/>
          </a:xfrm>
        </p:spPr>
        <p:txBody>
          <a:bodyPr/>
          <a:lstStyle/>
          <a:p>
            <a:r>
              <a:rPr lang="en-US" sz="2400" dirty="0"/>
              <a:t>Hearing below the level of the masker</a:t>
            </a:r>
          </a:p>
        </p:txBody>
      </p:sp>
      <p:pic>
        <p:nvPicPr>
          <p:cNvPr id="17" name="Picture 16">
            <a:extLst>
              <a:ext uri="{FF2B5EF4-FFF2-40B4-BE49-F238E27FC236}">
                <a16:creationId xmlns:a16="http://schemas.microsoft.com/office/drawing/2014/main" id="{945DB4AA-BD74-46B8-9C23-4DC859A34E6D}"/>
              </a:ext>
            </a:extLst>
          </p:cNvPr>
          <p:cNvPicPr>
            <a:picLocks noChangeAspect="1"/>
          </p:cNvPicPr>
          <p:nvPr/>
        </p:nvPicPr>
        <p:blipFill>
          <a:blip r:embed="rId3"/>
          <a:stretch>
            <a:fillRect/>
          </a:stretch>
        </p:blipFill>
        <p:spPr>
          <a:xfrm>
            <a:off x="4699550" y="588646"/>
            <a:ext cx="7641545" cy="5461571"/>
          </a:xfrm>
          <a:prstGeom prst="rect">
            <a:avLst/>
          </a:prstGeom>
        </p:spPr>
      </p:pic>
      <p:sp>
        <p:nvSpPr>
          <p:cNvPr id="2" name="TextBox 1">
            <a:extLst>
              <a:ext uri="{FF2B5EF4-FFF2-40B4-BE49-F238E27FC236}">
                <a16:creationId xmlns:a16="http://schemas.microsoft.com/office/drawing/2014/main" id="{03EDB771-C50E-474F-8B27-BB0459A6821E}"/>
              </a:ext>
            </a:extLst>
          </p:cNvPr>
          <p:cNvSpPr txBox="1"/>
          <p:nvPr/>
        </p:nvSpPr>
        <p:spPr>
          <a:xfrm>
            <a:off x="5409374" y="5864189"/>
            <a:ext cx="6782626" cy="584775"/>
          </a:xfrm>
          <a:prstGeom prst="rect">
            <a:avLst/>
          </a:prstGeom>
          <a:noFill/>
        </p:spPr>
        <p:txBody>
          <a:bodyPr wrap="none" rtlCol="0">
            <a:spAutoFit/>
          </a:bodyPr>
          <a:lstStyle/>
          <a:p>
            <a:r>
              <a:rPr lang="en-US" sz="1600" b="1" dirty="0"/>
              <a:t>This data points to nonlinear sensitivity of detection with frequency</a:t>
            </a:r>
          </a:p>
          <a:p>
            <a:r>
              <a:rPr lang="en-US" sz="1600" b="1" dirty="0"/>
              <a:t>However, mostly, independent of the level.</a:t>
            </a:r>
          </a:p>
        </p:txBody>
      </p:sp>
      <p:sp>
        <p:nvSpPr>
          <p:cNvPr id="7" name="Slide Number Placeholder 6">
            <a:extLst>
              <a:ext uri="{FF2B5EF4-FFF2-40B4-BE49-F238E27FC236}">
                <a16:creationId xmlns:a16="http://schemas.microsoft.com/office/drawing/2014/main" id="{AD209823-0970-426A-B897-9E070974CE77}"/>
              </a:ext>
            </a:extLst>
          </p:cNvPr>
          <p:cNvSpPr>
            <a:spLocks noGrp="1"/>
          </p:cNvSpPr>
          <p:nvPr>
            <p:ph type="sldNum" sz="quarter" idx="11"/>
          </p:nvPr>
        </p:nvSpPr>
        <p:spPr/>
        <p:txBody>
          <a:bodyPr/>
          <a:lstStyle/>
          <a:p>
            <a:fld id="{BF27D1A0-D52E-D344-9C0E-FDFA74C467B8}" type="slidenum">
              <a:rPr lang="en-US" smtClean="0"/>
              <a:pPr/>
              <a:t>16</a:t>
            </a:fld>
            <a:endParaRPr lang="en-US" dirty="0"/>
          </a:p>
        </p:txBody>
      </p:sp>
    </p:spTree>
    <p:extLst>
      <p:ext uri="{BB962C8B-B14F-4D97-AF65-F5344CB8AC3E}">
        <p14:creationId xmlns:p14="http://schemas.microsoft.com/office/powerpoint/2010/main" val="388133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0C8045D-AC3F-4395-85B6-7BCF3811C224}"/>
              </a:ext>
            </a:extLst>
          </p:cNvPr>
          <p:cNvSpPr>
            <a:spLocks noGrp="1"/>
          </p:cNvSpPr>
          <p:nvPr>
            <p:ph type="title"/>
          </p:nvPr>
        </p:nvSpPr>
        <p:spPr>
          <a:xfrm>
            <a:off x="305858" y="177944"/>
            <a:ext cx="11580283" cy="622300"/>
          </a:xfrm>
        </p:spPr>
        <p:txBody>
          <a:bodyPr/>
          <a:lstStyle/>
          <a:p>
            <a:r>
              <a:rPr lang="en-US" sz="2400" dirty="0"/>
              <a:t>Hearing below the level of the masker</a:t>
            </a:r>
          </a:p>
        </p:txBody>
      </p:sp>
      <p:sp>
        <p:nvSpPr>
          <p:cNvPr id="13" name="TextBox 12">
            <a:extLst>
              <a:ext uri="{FF2B5EF4-FFF2-40B4-BE49-F238E27FC236}">
                <a16:creationId xmlns:a16="http://schemas.microsoft.com/office/drawing/2014/main" id="{379F54F3-14AF-402F-B4AF-1C9DDA7C989D}"/>
              </a:ext>
            </a:extLst>
          </p:cNvPr>
          <p:cNvSpPr txBox="1"/>
          <p:nvPr/>
        </p:nvSpPr>
        <p:spPr>
          <a:xfrm>
            <a:off x="138738" y="2189885"/>
            <a:ext cx="5225360" cy="2492990"/>
          </a:xfrm>
          <a:prstGeom prst="rect">
            <a:avLst/>
          </a:prstGeom>
          <a:noFill/>
        </p:spPr>
        <p:txBody>
          <a:bodyPr wrap="square">
            <a:spAutoFit/>
          </a:bodyPr>
          <a:lstStyle/>
          <a:p>
            <a:r>
              <a:rPr lang="en-US" sz="2400" dirty="0"/>
              <a:t>Difference between empirical data in Figure 4.1 and predictions by SAP method expressed as a change in d’.</a:t>
            </a:r>
          </a:p>
          <a:p>
            <a:endParaRPr lang="en-US" dirty="0"/>
          </a:p>
          <a:p>
            <a:endParaRPr lang="en-US" dirty="0"/>
          </a:p>
          <a:p>
            <a:r>
              <a:rPr lang="en-US" sz="2400" dirty="0"/>
              <a:t>A single d’ correction curve, independent of level, vs. frequency.</a:t>
            </a:r>
          </a:p>
        </p:txBody>
      </p:sp>
      <p:pic>
        <p:nvPicPr>
          <p:cNvPr id="3" name="Picture 2">
            <a:extLst>
              <a:ext uri="{FF2B5EF4-FFF2-40B4-BE49-F238E27FC236}">
                <a16:creationId xmlns:a16="http://schemas.microsoft.com/office/drawing/2014/main" id="{5A51DDDB-18A1-4663-BABE-5074BDC9EEF0}"/>
              </a:ext>
            </a:extLst>
          </p:cNvPr>
          <p:cNvPicPr>
            <a:picLocks noChangeAspect="1"/>
          </p:cNvPicPr>
          <p:nvPr/>
        </p:nvPicPr>
        <p:blipFill>
          <a:blip r:embed="rId3"/>
          <a:stretch>
            <a:fillRect/>
          </a:stretch>
        </p:blipFill>
        <p:spPr>
          <a:xfrm>
            <a:off x="4927814" y="748110"/>
            <a:ext cx="7537169" cy="5509891"/>
          </a:xfrm>
          <a:prstGeom prst="rect">
            <a:avLst/>
          </a:prstGeom>
        </p:spPr>
      </p:pic>
      <p:sp>
        <p:nvSpPr>
          <p:cNvPr id="6" name="Slide Number Placeholder 5">
            <a:extLst>
              <a:ext uri="{FF2B5EF4-FFF2-40B4-BE49-F238E27FC236}">
                <a16:creationId xmlns:a16="http://schemas.microsoft.com/office/drawing/2014/main" id="{A95130B7-1FEC-4E31-9A9F-D9C1E2E14512}"/>
              </a:ext>
            </a:extLst>
          </p:cNvPr>
          <p:cNvSpPr>
            <a:spLocks noGrp="1"/>
          </p:cNvSpPr>
          <p:nvPr>
            <p:ph type="sldNum" sz="quarter" idx="11"/>
          </p:nvPr>
        </p:nvSpPr>
        <p:spPr/>
        <p:txBody>
          <a:bodyPr/>
          <a:lstStyle/>
          <a:p>
            <a:fld id="{BF27D1A0-D52E-D344-9C0E-FDFA74C467B8}" type="slidenum">
              <a:rPr lang="en-US" smtClean="0"/>
              <a:pPr/>
              <a:t>17</a:t>
            </a:fld>
            <a:endParaRPr lang="en-US" dirty="0"/>
          </a:p>
        </p:txBody>
      </p:sp>
    </p:spTree>
    <p:extLst>
      <p:ext uri="{BB962C8B-B14F-4D97-AF65-F5344CB8AC3E}">
        <p14:creationId xmlns:p14="http://schemas.microsoft.com/office/powerpoint/2010/main" val="3248791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8F42-1BAC-465D-8D43-2048280757E0}"/>
              </a:ext>
            </a:extLst>
          </p:cNvPr>
          <p:cNvSpPr>
            <a:spLocks noGrp="1"/>
          </p:cNvSpPr>
          <p:nvPr>
            <p:ph type="title"/>
          </p:nvPr>
        </p:nvSpPr>
        <p:spPr/>
        <p:txBody>
          <a:bodyPr/>
          <a:lstStyle/>
          <a:p>
            <a:r>
              <a:rPr lang="en-US" sz="2400" dirty="0"/>
              <a:t>Hearing below the level of the masker</a:t>
            </a:r>
          </a:p>
        </p:txBody>
      </p:sp>
      <p:sp>
        <p:nvSpPr>
          <p:cNvPr id="4" name="TextBox 3">
            <a:extLst>
              <a:ext uri="{FF2B5EF4-FFF2-40B4-BE49-F238E27FC236}">
                <a16:creationId xmlns:a16="http://schemas.microsoft.com/office/drawing/2014/main" id="{2CF9B9D8-9A61-44E4-A3F8-4BB34E90B932}"/>
              </a:ext>
            </a:extLst>
          </p:cNvPr>
          <p:cNvSpPr txBox="1"/>
          <p:nvPr/>
        </p:nvSpPr>
        <p:spPr>
          <a:xfrm>
            <a:off x="141434" y="2177169"/>
            <a:ext cx="4436384" cy="923330"/>
          </a:xfrm>
          <a:prstGeom prst="rect">
            <a:avLst/>
          </a:prstGeom>
          <a:noFill/>
        </p:spPr>
        <p:txBody>
          <a:bodyPr wrap="square" rtlCol="0">
            <a:spAutoFit/>
          </a:bodyPr>
          <a:lstStyle/>
          <a:p>
            <a:r>
              <a:rPr lang="en-US" dirty="0"/>
              <a:t>SAP Mask Threshold predictions with different ramping-level tones (*) in presence of the same maskers as before.</a:t>
            </a:r>
          </a:p>
        </p:txBody>
      </p:sp>
      <p:sp>
        <p:nvSpPr>
          <p:cNvPr id="6" name="TextBox 5">
            <a:extLst>
              <a:ext uri="{FF2B5EF4-FFF2-40B4-BE49-F238E27FC236}">
                <a16:creationId xmlns:a16="http://schemas.microsoft.com/office/drawing/2014/main" id="{84F3B505-0C85-4F04-ACC9-B42032F64033}"/>
              </a:ext>
            </a:extLst>
          </p:cNvPr>
          <p:cNvSpPr txBox="1"/>
          <p:nvPr/>
        </p:nvSpPr>
        <p:spPr>
          <a:xfrm>
            <a:off x="73970" y="6559931"/>
            <a:ext cx="8204867" cy="276999"/>
          </a:xfrm>
          <a:prstGeom prst="rect">
            <a:avLst/>
          </a:prstGeom>
          <a:noFill/>
        </p:spPr>
        <p:txBody>
          <a:bodyPr wrap="square" rtlCol="0">
            <a:spAutoFit/>
          </a:bodyPr>
          <a:lstStyle/>
          <a:p>
            <a:r>
              <a:rPr lang="en-US" sz="1200" dirty="0"/>
              <a:t>*source: Figure 4.1 (pp. 62), Psychoacoustics Facts and Models Hugo Fastl and Eberhard Zwicker 3rd edition </a:t>
            </a:r>
          </a:p>
        </p:txBody>
      </p:sp>
      <p:pic>
        <p:nvPicPr>
          <p:cNvPr id="10" name="Picture 9">
            <a:extLst>
              <a:ext uri="{FF2B5EF4-FFF2-40B4-BE49-F238E27FC236}">
                <a16:creationId xmlns:a16="http://schemas.microsoft.com/office/drawing/2014/main" id="{0888376B-D4CB-4423-89A1-46ABD4387DDA}"/>
              </a:ext>
            </a:extLst>
          </p:cNvPr>
          <p:cNvPicPr>
            <a:picLocks noChangeAspect="1"/>
          </p:cNvPicPr>
          <p:nvPr/>
        </p:nvPicPr>
        <p:blipFill>
          <a:blip r:embed="rId2"/>
          <a:stretch>
            <a:fillRect/>
          </a:stretch>
        </p:blipFill>
        <p:spPr>
          <a:xfrm>
            <a:off x="4412305" y="624078"/>
            <a:ext cx="7705725" cy="6200775"/>
          </a:xfrm>
          <a:prstGeom prst="rect">
            <a:avLst/>
          </a:prstGeom>
        </p:spPr>
      </p:pic>
      <p:sp>
        <p:nvSpPr>
          <p:cNvPr id="5" name="TextBox 4">
            <a:extLst>
              <a:ext uri="{FF2B5EF4-FFF2-40B4-BE49-F238E27FC236}">
                <a16:creationId xmlns:a16="http://schemas.microsoft.com/office/drawing/2014/main" id="{30B9C8CA-8EB3-4F77-9A87-093FF4F6EA9D}"/>
              </a:ext>
            </a:extLst>
          </p:cNvPr>
          <p:cNvSpPr txBox="1"/>
          <p:nvPr/>
        </p:nvSpPr>
        <p:spPr>
          <a:xfrm>
            <a:off x="612183" y="457974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718EBA41-84BD-4AD1-AF8F-AFF940C94BB0}"/>
              </a:ext>
            </a:extLst>
          </p:cNvPr>
          <p:cNvSpPr txBox="1"/>
          <p:nvPr/>
        </p:nvSpPr>
        <p:spPr>
          <a:xfrm>
            <a:off x="141434" y="4276217"/>
            <a:ext cx="3903633" cy="369332"/>
          </a:xfrm>
          <a:prstGeom prst="rect">
            <a:avLst/>
          </a:prstGeom>
          <a:noFill/>
        </p:spPr>
        <p:txBody>
          <a:bodyPr wrap="none" rtlCol="0">
            <a:spAutoFit/>
          </a:bodyPr>
          <a:lstStyle/>
          <a:p>
            <a:r>
              <a:rPr lang="en-US" b="1" dirty="0"/>
              <a:t>Pending validation with real data. </a:t>
            </a:r>
          </a:p>
        </p:txBody>
      </p:sp>
      <p:sp>
        <p:nvSpPr>
          <p:cNvPr id="12" name="Slide Number Placeholder 11">
            <a:extLst>
              <a:ext uri="{FF2B5EF4-FFF2-40B4-BE49-F238E27FC236}">
                <a16:creationId xmlns:a16="http://schemas.microsoft.com/office/drawing/2014/main" id="{46381744-AD8D-4DE4-9270-532FDBC60239}"/>
              </a:ext>
            </a:extLst>
          </p:cNvPr>
          <p:cNvSpPr>
            <a:spLocks noGrp="1"/>
          </p:cNvSpPr>
          <p:nvPr>
            <p:ph type="sldNum" sz="quarter" idx="11"/>
          </p:nvPr>
        </p:nvSpPr>
        <p:spPr/>
        <p:txBody>
          <a:bodyPr/>
          <a:lstStyle/>
          <a:p>
            <a:fld id="{BF27D1A0-D52E-D344-9C0E-FDFA74C467B8}" type="slidenum">
              <a:rPr lang="en-US" smtClean="0"/>
              <a:pPr/>
              <a:t>18</a:t>
            </a:fld>
            <a:endParaRPr lang="en-US" dirty="0"/>
          </a:p>
        </p:txBody>
      </p:sp>
    </p:spTree>
    <p:extLst>
      <p:ext uri="{BB962C8B-B14F-4D97-AF65-F5344CB8AC3E}">
        <p14:creationId xmlns:p14="http://schemas.microsoft.com/office/powerpoint/2010/main" val="3147278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3" y="312668"/>
            <a:ext cx="9401431" cy="461665"/>
          </a:xfrm>
          <a:prstGeom prst="rect">
            <a:avLst/>
          </a:prstGeom>
          <a:noFill/>
        </p:spPr>
        <p:txBody>
          <a:bodyPr wrap="square">
            <a:spAutoFit/>
          </a:bodyPr>
          <a:lstStyle/>
          <a:p>
            <a:pPr>
              <a:spcBef>
                <a:spcPts val="0"/>
              </a:spcBef>
            </a:pPr>
            <a:r>
              <a:rPr lang="en-US" sz="2400" b="1" dirty="0">
                <a:ea typeface="Calibri" panose="020F0502020204030204" pitchFamily="34" charset="0"/>
              </a:rPr>
              <a:t>Demonstration</a:t>
            </a:r>
            <a:endParaRPr lang="en-US" sz="2400" b="1" dirty="0">
              <a:effectLst/>
              <a:ea typeface="Calibri" panose="020F0502020204030204" pitchFamily="34" charset="0"/>
            </a:endParaRPr>
          </a:p>
        </p:txBody>
      </p:sp>
      <p:sp>
        <p:nvSpPr>
          <p:cNvPr id="2" name="TextBox 1">
            <a:extLst>
              <a:ext uri="{FF2B5EF4-FFF2-40B4-BE49-F238E27FC236}">
                <a16:creationId xmlns:a16="http://schemas.microsoft.com/office/drawing/2014/main" id="{13C176A7-F734-46E4-9400-CD6C4C518B9C}"/>
              </a:ext>
            </a:extLst>
          </p:cNvPr>
          <p:cNvSpPr txBox="1"/>
          <p:nvPr/>
        </p:nvSpPr>
        <p:spPr>
          <a:xfrm>
            <a:off x="280736" y="3413088"/>
            <a:ext cx="11470106" cy="1077218"/>
          </a:xfrm>
          <a:prstGeom prst="rect">
            <a:avLst/>
          </a:prstGeom>
          <a:noFill/>
        </p:spPr>
        <p:txBody>
          <a:bodyPr wrap="square" rtlCol="0">
            <a:spAutoFit/>
          </a:bodyPr>
          <a:lstStyle/>
          <a:p>
            <a:r>
              <a:rPr lang="en-US" sz="2400" b="1" dirty="0"/>
              <a:t>A task for this audience:</a:t>
            </a:r>
          </a:p>
          <a:p>
            <a:r>
              <a:rPr lang="en-US" sz="2000" dirty="0"/>
              <a:t>Try to consider d’ as a simple noise metric that could gauge intrusiveness or annoyance.</a:t>
            </a:r>
          </a:p>
          <a:p>
            <a:r>
              <a:rPr lang="en-US" sz="2000" dirty="0"/>
              <a:t>Please provide comments.</a:t>
            </a:r>
          </a:p>
        </p:txBody>
      </p:sp>
      <p:sp>
        <p:nvSpPr>
          <p:cNvPr id="5" name="TextBox 4">
            <a:extLst>
              <a:ext uri="{FF2B5EF4-FFF2-40B4-BE49-F238E27FC236}">
                <a16:creationId xmlns:a16="http://schemas.microsoft.com/office/drawing/2014/main" id="{C1F1533A-B18B-43FD-A074-74234C8C0E8E}"/>
              </a:ext>
            </a:extLst>
          </p:cNvPr>
          <p:cNvSpPr txBox="1"/>
          <p:nvPr/>
        </p:nvSpPr>
        <p:spPr>
          <a:xfrm>
            <a:off x="280736" y="5581750"/>
            <a:ext cx="10603672" cy="954107"/>
          </a:xfrm>
          <a:prstGeom prst="rect">
            <a:avLst/>
          </a:prstGeom>
          <a:noFill/>
        </p:spPr>
        <p:txBody>
          <a:bodyPr wrap="square" rtlCol="0">
            <a:spAutoFit/>
          </a:bodyPr>
          <a:lstStyle/>
          <a:p>
            <a:r>
              <a:rPr lang="en-US" sz="2000" b="1" dirty="0"/>
              <a:t>d’ as a noise metric:</a:t>
            </a:r>
            <a:r>
              <a:rPr lang="en-US" sz="2000" dirty="0"/>
              <a:t> derived from instantaneous value of d’ vs. time. </a:t>
            </a:r>
          </a:p>
          <a:p>
            <a:pPr marL="742950" lvl="1" indent="-285750">
              <a:buFont typeface="Arial" panose="020B0604020202020204" pitchFamily="34" charset="0"/>
              <a:buChar char="•"/>
            </a:pPr>
            <a:r>
              <a:rPr lang="en-US" dirty="0"/>
              <a:t>Peak or rms value of d’ or log(d’) for single events</a:t>
            </a:r>
          </a:p>
          <a:p>
            <a:pPr marL="742950" lvl="1" indent="-285750">
              <a:buFont typeface="Arial" panose="020B0604020202020204" pitchFamily="34" charset="0"/>
              <a:buChar char="•"/>
            </a:pPr>
            <a:r>
              <a:rPr lang="en-US" dirty="0"/>
              <a:t>Integrated value of d’ or log(d’) with respect to time for cumulative effects</a:t>
            </a:r>
          </a:p>
        </p:txBody>
      </p:sp>
      <p:sp>
        <p:nvSpPr>
          <p:cNvPr id="8" name="Slide Number Placeholder 7">
            <a:extLst>
              <a:ext uri="{FF2B5EF4-FFF2-40B4-BE49-F238E27FC236}">
                <a16:creationId xmlns:a16="http://schemas.microsoft.com/office/drawing/2014/main" id="{164AB1B3-C618-47B1-9CFD-3B53D18AC508}"/>
              </a:ext>
            </a:extLst>
          </p:cNvPr>
          <p:cNvSpPr>
            <a:spLocks noGrp="1"/>
          </p:cNvSpPr>
          <p:nvPr>
            <p:ph type="sldNum" sz="quarter" idx="11"/>
          </p:nvPr>
        </p:nvSpPr>
        <p:spPr/>
        <p:txBody>
          <a:bodyPr/>
          <a:lstStyle/>
          <a:p>
            <a:fld id="{BF27D1A0-D52E-D344-9C0E-FDFA74C467B8}" type="slidenum">
              <a:rPr lang="en-US" smtClean="0"/>
              <a:pPr/>
              <a:t>19</a:t>
            </a:fld>
            <a:endParaRPr lang="en-US" dirty="0"/>
          </a:p>
        </p:txBody>
      </p:sp>
      <p:graphicFrame>
        <p:nvGraphicFramePr>
          <p:cNvPr id="9" name="Object 8">
            <a:extLst>
              <a:ext uri="{FF2B5EF4-FFF2-40B4-BE49-F238E27FC236}">
                <a16:creationId xmlns:a16="http://schemas.microsoft.com/office/drawing/2014/main" id="{C92E279D-CF96-44EB-B195-975AD6D69341}"/>
              </a:ext>
            </a:extLst>
          </p:cNvPr>
          <p:cNvGraphicFramePr>
            <a:graphicFrameLocks noChangeAspect="1"/>
          </p:cNvGraphicFramePr>
          <p:nvPr>
            <p:extLst>
              <p:ext uri="{D42A27DB-BD31-4B8C-83A1-F6EECF244321}">
                <p14:modId xmlns:p14="http://schemas.microsoft.com/office/powerpoint/2010/main" val="650287554"/>
              </p:ext>
            </p:extLst>
          </p:nvPr>
        </p:nvGraphicFramePr>
        <p:xfrm>
          <a:off x="395288" y="1640458"/>
          <a:ext cx="8677275" cy="1247775"/>
        </p:xfrm>
        <a:graphic>
          <a:graphicData uri="http://schemas.openxmlformats.org/presentationml/2006/ole">
            <mc:AlternateContent xmlns:mc="http://schemas.openxmlformats.org/markup-compatibility/2006">
              <mc:Choice xmlns:v="urn:schemas-microsoft-com:vml" Requires="v">
                <p:oleObj name="Worksheet" r:id="rId3" imgW="6696000" imgH="961883" progId="Excel.Sheet.12">
                  <p:embed/>
                </p:oleObj>
              </mc:Choice>
              <mc:Fallback>
                <p:oleObj name="Worksheet" r:id="rId3" imgW="6696000" imgH="961883" progId="Excel.Sheet.12">
                  <p:embed/>
                  <p:pic>
                    <p:nvPicPr>
                      <p:cNvPr id="9" name="Object 8">
                        <a:extLst>
                          <a:ext uri="{FF2B5EF4-FFF2-40B4-BE49-F238E27FC236}">
                            <a16:creationId xmlns:a16="http://schemas.microsoft.com/office/drawing/2014/main" id="{C92E279D-CF96-44EB-B195-975AD6D69341}"/>
                          </a:ext>
                        </a:extLst>
                      </p:cNvPr>
                      <p:cNvPicPr/>
                      <p:nvPr/>
                    </p:nvPicPr>
                    <p:blipFill>
                      <a:blip r:embed="rId4"/>
                      <a:stretch>
                        <a:fillRect/>
                      </a:stretch>
                    </p:blipFill>
                    <p:spPr>
                      <a:xfrm>
                        <a:off x="395288" y="1640458"/>
                        <a:ext cx="8677275" cy="1247775"/>
                      </a:xfrm>
                      <a:prstGeom prst="rect">
                        <a:avLst/>
                      </a:prstGeom>
                    </p:spPr>
                  </p:pic>
                </p:oleObj>
              </mc:Fallback>
            </mc:AlternateContent>
          </a:graphicData>
        </a:graphic>
      </p:graphicFrame>
    </p:spTree>
    <p:extLst>
      <p:ext uri="{BB962C8B-B14F-4D97-AF65-F5344CB8AC3E}">
        <p14:creationId xmlns:p14="http://schemas.microsoft.com/office/powerpoint/2010/main" val="197270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24BDDA1-2F3F-4628-81A0-9BEDA86BAECA}"/>
              </a:ext>
            </a:extLst>
          </p:cNvPr>
          <p:cNvSpPr txBox="1"/>
          <p:nvPr/>
        </p:nvSpPr>
        <p:spPr>
          <a:xfrm>
            <a:off x="290767" y="1141105"/>
            <a:ext cx="11610465" cy="4093428"/>
          </a:xfrm>
          <a:prstGeom prst="rect">
            <a:avLst/>
          </a:prstGeom>
          <a:noFill/>
        </p:spPr>
        <p:txBody>
          <a:bodyPr wrap="square">
            <a:spAutoFit/>
          </a:bodyPr>
          <a:lstStyle/>
          <a:p>
            <a:pPr marL="342900" indent="-342900">
              <a:spcBef>
                <a:spcPts val="0"/>
              </a:spcBef>
              <a:buFont typeface="Arial" panose="020B0604020202020204" pitchFamily="34" charset="0"/>
              <a:buChar char="•"/>
            </a:pPr>
            <a:r>
              <a:rPr lang="en-US" sz="2400" dirty="0">
                <a:ea typeface="Calibri" panose="020F0502020204030204" pitchFamily="34" charset="0"/>
              </a:rPr>
              <a:t>The need for predicting audibility</a:t>
            </a:r>
          </a:p>
          <a:p>
            <a:pPr marL="342900" indent="-342900">
              <a:spcBef>
                <a:spcPts val="0"/>
              </a:spcBef>
              <a:buFont typeface="Arial" panose="020B0604020202020204" pitchFamily="34" charset="0"/>
              <a:buChar char="•"/>
            </a:pPr>
            <a:r>
              <a:rPr lang="en-US" sz="2400" dirty="0">
                <a:ea typeface="Calibri" panose="020F0502020204030204" pitchFamily="34" charset="0"/>
              </a:rPr>
              <a:t>Challenges and Basic Approach</a:t>
            </a:r>
          </a:p>
          <a:p>
            <a:pPr marL="342900" indent="-342900">
              <a:spcBef>
                <a:spcPts val="0"/>
              </a:spcBef>
              <a:buFont typeface="Arial" panose="020B0604020202020204" pitchFamily="34" charset="0"/>
              <a:buChar char="•"/>
            </a:pPr>
            <a:r>
              <a:rPr lang="en-US" sz="2400" dirty="0">
                <a:ea typeface="Calibri" panose="020F0502020204030204" pitchFamily="34" charset="0"/>
              </a:rPr>
              <a:t>SAP </a:t>
            </a:r>
          </a:p>
          <a:p>
            <a:pPr marL="800100" lvl="1" indent="-342900">
              <a:buFont typeface="Arial" panose="020B0604020202020204" pitchFamily="34" charset="0"/>
              <a:buChar char="•"/>
            </a:pPr>
            <a:r>
              <a:rPr lang="en-US" sz="1600" dirty="0">
                <a:ea typeface="Calibri" panose="020F0502020204030204" pitchFamily="34" charset="0"/>
              </a:rPr>
              <a:t>Basics (</a:t>
            </a:r>
            <a:r>
              <a:rPr lang="en-US" sz="1600" dirty="0">
                <a:effectLst/>
                <a:ea typeface="Calibri" panose="020F0502020204030204" pitchFamily="34" charset="0"/>
              </a:rPr>
              <a:t>specific loudness and </a:t>
            </a:r>
            <a:r>
              <a:rPr lang="en-US" sz="1600" dirty="0">
                <a:ea typeface="Calibri" panose="020F0502020204030204" pitchFamily="34" charset="0"/>
              </a:rPr>
              <a:t>d-</a:t>
            </a:r>
            <a:r>
              <a:rPr lang="en-US" sz="1600" dirty="0">
                <a:effectLst/>
                <a:ea typeface="Calibri" panose="020F0502020204030204" pitchFamily="34" charset="0"/>
              </a:rPr>
              <a:t>prime)</a:t>
            </a:r>
          </a:p>
          <a:p>
            <a:pPr marL="800100" lvl="1" indent="-342900">
              <a:buFont typeface="Arial" panose="020B0604020202020204" pitchFamily="34" charset="0"/>
              <a:buChar char="•"/>
            </a:pPr>
            <a:r>
              <a:rPr lang="en-US" sz="1600" dirty="0">
                <a:ea typeface="Calibri" panose="020F0502020204030204" pitchFamily="34" charset="0"/>
              </a:rPr>
              <a:t>A</a:t>
            </a:r>
            <a:r>
              <a:rPr lang="en-US" sz="1600" dirty="0">
                <a:effectLst/>
                <a:ea typeface="Calibri" panose="020F0502020204030204" pitchFamily="34" charset="0"/>
              </a:rPr>
              <a:t>lgorithm steps</a:t>
            </a:r>
          </a:p>
          <a:p>
            <a:pPr marL="342900" indent="-342900">
              <a:buFont typeface="Arial" panose="020B0604020202020204" pitchFamily="34" charset="0"/>
              <a:buChar char="•"/>
            </a:pPr>
            <a:r>
              <a:rPr lang="en-US" sz="2400" dirty="0">
                <a:effectLst/>
                <a:ea typeface="Calibri" panose="020F0502020204030204" pitchFamily="34" charset="0"/>
              </a:rPr>
              <a:t>Performance validation at low frequencies</a:t>
            </a:r>
          </a:p>
          <a:p>
            <a:pPr marL="342900" indent="-342900">
              <a:buFont typeface="Arial" panose="020B0604020202020204" pitchFamily="34" charset="0"/>
              <a:buChar char="•"/>
            </a:pPr>
            <a:r>
              <a:rPr lang="en-US" sz="2400" dirty="0">
                <a:effectLst/>
                <a:ea typeface="Calibri" panose="020F0502020204030204" pitchFamily="34" charset="0"/>
              </a:rPr>
              <a:t>Ongoing</a:t>
            </a:r>
          </a:p>
          <a:p>
            <a:pPr marL="800100" lvl="1" indent="-342900">
              <a:buFont typeface="Arial" panose="020B0604020202020204" pitchFamily="34" charset="0"/>
              <a:buChar char="•"/>
            </a:pPr>
            <a:r>
              <a:rPr lang="en-US" sz="1600" dirty="0">
                <a:effectLst/>
                <a:ea typeface="Calibri" panose="020F0502020204030204" pitchFamily="34" charset="0"/>
              </a:rPr>
              <a:t>Hearing below the level of the masker, </a:t>
            </a:r>
            <a:r>
              <a:rPr lang="en-US" sz="1600" dirty="0">
                <a:ea typeface="Calibri" panose="020F0502020204030204" pitchFamily="34" charset="0"/>
              </a:rPr>
              <a:t>high frequency signals and binaural hearing </a:t>
            </a:r>
          </a:p>
          <a:p>
            <a:pPr marL="342900" indent="-342900">
              <a:spcBef>
                <a:spcPts val="0"/>
              </a:spcBef>
              <a:buFont typeface="Arial" panose="020B0604020202020204" pitchFamily="34" charset="0"/>
              <a:buChar char="•"/>
            </a:pPr>
            <a:r>
              <a:rPr lang="en-US" sz="2400" dirty="0">
                <a:ea typeface="Calibri" panose="020F0502020204030204" pitchFamily="34" charset="0"/>
              </a:rPr>
              <a:t>Demonstration and a task for this audience</a:t>
            </a:r>
            <a:endParaRPr lang="en-US" sz="2400" dirty="0">
              <a:effectLst/>
              <a:ea typeface="Calibri" panose="020F0502020204030204" pitchFamily="34" charset="0"/>
            </a:endParaRPr>
          </a:p>
          <a:p>
            <a:pPr marL="800100" lvl="1" indent="-342900">
              <a:buFont typeface="Arial" panose="020B0604020202020204" pitchFamily="34" charset="0"/>
              <a:buChar char="•"/>
            </a:pPr>
            <a:r>
              <a:rPr lang="en-US" sz="1600" dirty="0">
                <a:ea typeface="Calibri" panose="020F0502020204030204" pitchFamily="34" charset="0"/>
              </a:rPr>
              <a:t>Helicopter over NYC</a:t>
            </a:r>
          </a:p>
          <a:p>
            <a:pPr marL="800100" lvl="1" indent="-342900">
              <a:buFont typeface="Arial" panose="020B0604020202020204" pitchFamily="34" charset="0"/>
              <a:buChar char="•"/>
            </a:pPr>
            <a:r>
              <a:rPr lang="en-US" sz="1600" dirty="0">
                <a:ea typeface="Calibri" panose="020F0502020204030204" pitchFamily="34" charset="0"/>
              </a:rPr>
              <a:t>SUI drone over UPS truck</a:t>
            </a:r>
          </a:p>
          <a:p>
            <a:pPr marL="800100" lvl="1" indent="-342900">
              <a:buFont typeface="Arial" panose="020B0604020202020204" pitchFamily="34" charset="0"/>
              <a:buChar char="•"/>
            </a:pPr>
            <a:r>
              <a:rPr lang="en-US" sz="1600" dirty="0">
                <a:ea typeface="Calibri" panose="020F0502020204030204" pitchFamily="34" charset="0"/>
              </a:rPr>
              <a:t>Distributed Electric Propulsion (DEP) vehicle over box truck</a:t>
            </a:r>
            <a:endParaRPr lang="en-US" sz="1600" dirty="0">
              <a:effectLst/>
              <a:ea typeface="Calibri" panose="020F0502020204030204" pitchFamily="34" charset="0"/>
            </a:endParaRPr>
          </a:p>
          <a:p>
            <a:pPr marL="800100" lvl="1" indent="-342900">
              <a:buFont typeface="Arial" panose="020B0604020202020204" pitchFamily="34" charset="0"/>
              <a:buChar char="•"/>
            </a:pPr>
            <a:endParaRPr lang="en-US" sz="2000" dirty="0">
              <a:effectLst/>
              <a:ea typeface="Calibri" panose="020F0502020204030204" pitchFamily="34" charset="0"/>
            </a:endParaRPr>
          </a:p>
        </p:txBody>
      </p:sp>
      <p:sp>
        <p:nvSpPr>
          <p:cNvPr id="17" name="TextBox 16">
            <a:extLst>
              <a:ext uri="{FF2B5EF4-FFF2-40B4-BE49-F238E27FC236}">
                <a16:creationId xmlns:a16="http://schemas.microsoft.com/office/drawing/2014/main" id="{5216548C-C777-4F12-8920-BFC74930F3B9}"/>
              </a:ext>
            </a:extLst>
          </p:cNvPr>
          <p:cNvSpPr txBox="1"/>
          <p:nvPr/>
        </p:nvSpPr>
        <p:spPr>
          <a:xfrm>
            <a:off x="207264" y="306062"/>
            <a:ext cx="6096000" cy="461665"/>
          </a:xfrm>
          <a:prstGeom prst="rect">
            <a:avLst/>
          </a:prstGeom>
          <a:noFill/>
        </p:spPr>
        <p:txBody>
          <a:bodyPr wrap="square">
            <a:spAutoFit/>
          </a:bodyPr>
          <a:lstStyle/>
          <a:p>
            <a:r>
              <a:rPr lang="en-US" sz="2400" b="1" dirty="0">
                <a:latin typeface="+mj-lt"/>
              </a:rPr>
              <a:t>Outline</a:t>
            </a:r>
            <a:endParaRPr lang="en-US" sz="2400" dirty="0">
              <a:latin typeface="+mj-lt"/>
            </a:endParaRPr>
          </a:p>
        </p:txBody>
      </p:sp>
      <p:sp>
        <p:nvSpPr>
          <p:cNvPr id="6" name="Rectangle 5">
            <a:extLst>
              <a:ext uri="{FF2B5EF4-FFF2-40B4-BE49-F238E27FC236}">
                <a16:creationId xmlns:a16="http://schemas.microsoft.com/office/drawing/2014/main" id="{E74EAE4A-43D5-4BD4-A02C-E006E5CFD1C0}"/>
              </a:ext>
            </a:extLst>
          </p:cNvPr>
          <p:cNvSpPr/>
          <p:nvPr/>
        </p:nvSpPr>
        <p:spPr>
          <a:xfrm>
            <a:off x="509850" y="6493648"/>
            <a:ext cx="2745414" cy="276999"/>
          </a:xfrm>
          <a:prstGeom prst="rect">
            <a:avLst/>
          </a:prstGeom>
          <a:ln>
            <a:solidFill>
              <a:schemeClr val="tx1"/>
            </a:solidFill>
          </a:ln>
        </p:spPr>
        <p:txBody>
          <a:bodyPr wrap="square">
            <a:spAutoFit/>
          </a:bodyPr>
          <a:lstStyle/>
          <a:p>
            <a:pPr algn="just"/>
            <a:r>
              <a:rPr lang="en-US" altLang="en-US" sz="1200" dirty="0"/>
              <a:t>NASA LAR-19736-1: patent pending </a:t>
            </a:r>
          </a:p>
        </p:txBody>
      </p:sp>
      <p:sp>
        <p:nvSpPr>
          <p:cNvPr id="7" name="TextBox 6">
            <a:extLst>
              <a:ext uri="{FF2B5EF4-FFF2-40B4-BE49-F238E27FC236}">
                <a16:creationId xmlns:a16="http://schemas.microsoft.com/office/drawing/2014/main" id="{5DEC0DE5-CCB9-4233-80E7-E9D50DAB7416}"/>
              </a:ext>
            </a:extLst>
          </p:cNvPr>
          <p:cNvSpPr txBox="1"/>
          <p:nvPr/>
        </p:nvSpPr>
        <p:spPr>
          <a:xfrm>
            <a:off x="519155" y="5965308"/>
            <a:ext cx="10834645" cy="461665"/>
          </a:xfrm>
          <a:prstGeom prst="rect">
            <a:avLst/>
          </a:prstGeom>
          <a:noFill/>
          <a:ln>
            <a:solidFill>
              <a:schemeClr val="tx1"/>
            </a:solidFill>
          </a:ln>
        </p:spPr>
        <p:txBody>
          <a:bodyPr wrap="square">
            <a:spAutoFit/>
          </a:bodyPr>
          <a:lstStyle/>
          <a:p>
            <a:pPr algn="l"/>
            <a:r>
              <a:rPr lang="en-US" sz="1200" b="0" i="0" u="none" strike="noStrike" baseline="0" dirty="0">
                <a:latin typeface="Helvetica" panose="020B0604020202020204" pitchFamily="34" charset="0"/>
              </a:rPr>
              <a:t>M. Rafaelof and K. Wendling, “An Algorithm for Statistical Audibility Prediction (SAP) of an Arbitrary Signal in the Presence of Noise” </a:t>
            </a:r>
            <a:r>
              <a:rPr lang="en-US" sz="1200" b="0" i="1" u="none" strike="noStrike" baseline="0" dirty="0">
                <a:latin typeface="Helvetica-Oblique"/>
              </a:rPr>
              <a:t>J. Audio Eng. Soc.</a:t>
            </a:r>
            <a:r>
              <a:rPr lang="en-US" sz="1200" b="0" i="0" u="none" strike="noStrike" baseline="0" dirty="0">
                <a:latin typeface="Helvetica" panose="020B0604020202020204" pitchFamily="34" charset="0"/>
              </a:rPr>
              <a:t>, vol. 69, no. 9, pp. 672–682, (2021 September). </a:t>
            </a:r>
            <a:r>
              <a:rPr lang="pt-BR" sz="1200" b="0" i="0" u="none" strike="noStrike" baseline="0" dirty="0">
                <a:latin typeface="Helvetica" panose="020B0604020202020204" pitchFamily="34" charset="0"/>
              </a:rPr>
              <a:t>DOI: https://doi.org/10.17743/jaes.2021.0021</a:t>
            </a:r>
            <a:endParaRPr lang="en-US" sz="1200" dirty="0"/>
          </a:p>
        </p:txBody>
      </p:sp>
      <p:sp>
        <p:nvSpPr>
          <p:cNvPr id="5" name="Slide Number Placeholder 4">
            <a:extLst>
              <a:ext uri="{FF2B5EF4-FFF2-40B4-BE49-F238E27FC236}">
                <a16:creationId xmlns:a16="http://schemas.microsoft.com/office/drawing/2014/main" id="{88B79300-157C-4791-B3D2-BC3CE27FA3C0}"/>
              </a:ext>
            </a:extLst>
          </p:cNvPr>
          <p:cNvSpPr>
            <a:spLocks noGrp="1"/>
          </p:cNvSpPr>
          <p:nvPr>
            <p:ph type="sldNum" sz="quarter" idx="11"/>
          </p:nvPr>
        </p:nvSpPr>
        <p:spPr/>
        <p:txBody>
          <a:bodyPr/>
          <a:lstStyle/>
          <a:p>
            <a:fld id="{BF27D1A0-D52E-D344-9C0E-FDFA74C467B8}" type="slidenum">
              <a:rPr lang="en-US" smtClean="0"/>
              <a:pPr/>
              <a:t>2</a:t>
            </a:fld>
            <a:endParaRPr lang="en-US" dirty="0"/>
          </a:p>
        </p:txBody>
      </p:sp>
    </p:spTree>
    <p:extLst>
      <p:ext uri="{BB962C8B-B14F-4D97-AF65-F5344CB8AC3E}">
        <p14:creationId xmlns:p14="http://schemas.microsoft.com/office/powerpoint/2010/main" val="3676103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69799" y="-49969"/>
            <a:ext cx="6096000" cy="461665"/>
          </a:xfrm>
          <a:prstGeom prst="rect">
            <a:avLst/>
          </a:prstGeom>
          <a:noFill/>
        </p:spPr>
        <p:txBody>
          <a:bodyPr wrap="square">
            <a:spAutoFit/>
          </a:bodyPr>
          <a:lstStyle/>
          <a:p>
            <a:r>
              <a:rPr lang="en-US" sz="2400" b="1" dirty="0"/>
              <a:t>Helicopter --- NYC   </a:t>
            </a:r>
            <a:endParaRPr lang="en-US" sz="2400" dirty="0"/>
          </a:p>
        </p:txBody>
      </p:sp>
      <p:pic>
        <p:nvPicPr>
          <p:cNvPr id="6" name="Picture 5">
            <a:extLst>
              <a:ext uri="{FF2B5EF4-FFF2-40B4-BE49-F238E27FC236}">
                <a16:creationId xmlns:a16="http://schemas.microsoft.com/office/drawing/2014/main" id="{3353DCEA-C8B3-4F2E-8B4B-7FFA3B761C9E}"/>
              </a:ext>
            </a:extLst>
          </p:cNvPr>
          <p:cNvPicPr>
            <a:picLocks noChangeAspect="1"/>
          </p:cNvPicPr>
          <p:nvPr/>
        </p:nvPicPr>
        <p:blipFill>
          <a:blip r:embed="rId7"/>
          <a:stretch>
            <a:fillRect/>
          </a:stretch>
        </p:blipFill>
        <p:spPr>
          <a:xfrm>
            <a:off x="28232" y="852570"/>
            <a:ext cx="11948982" cy="3076715"/>
          </a:xfrm>
          <a:prstGeom prst="rect">
            <a:avLst/>
          </a:prstGeom>
        </p:spPr>
      </p:pic>
      <p:pic>
        <p:nvPicPr>
          <p:cNvPr id="9" name="Hel_mask">
            <a:hlinkClick r:id="" action="ppaction://media"/>
            <a:extLst>
              <a:ext uri="{FF2B5EF4-FFF2-40B4-BE49-F238E27FC236}">
                <a16:creationId xmlns:a16="http://schemas.microsoft.com/office/drawing/2014/main" id="{50A5B1D3-FA86-4956-8134-80F59D874F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99" y="2360702"/>
            <a:ext cx="487362" cy="487362"/>
          </a:xfrm>
          <a:prstGeom prst="rect">
            <a:avLst/>
          </a:prstGeom>
        </p:spPr>
      </p:pic>
      <p:pic>
        <p:nvPicPr>
          <p:cNvPr id="13" name="Picture 12">
            <a:extLst>
              <a:ext uri="{FF2B5EF4-FFF2-40B4-BE49-F238E27FC236}">
                <a16:creationId xmlns:a16="http://schemas.microsoft.com/office/drawing/2014/main" id="{FCDCB54E-0883-4928-AC72-6CFD428FC691}"/>
              </a:ext>
            </a:extLst>
          </p:cNvPr>
          <p:cNvPicPr>
            <a:picLocks noChangeAspect="1"/>
          </p:cNvPicPr>
          <p:nvPr/>
        </p:nvPicPr>
        <p:blipFill>
          <a:blip r:embed="rId9"/>
          <a:stretch>
            <a:fillRect/>
          </a:stretch>
        </p:blipFill>
        <p:spPr>
          <a:xfrm>
            <a:off x="28232" y="3509703"/>
            <a:ext cx="11986260" cy="3558540"/>
          </a:xfrm>
          <a:prstGeom prst="rect">
            <a:avLst/>
          </a:prstGeom>
        </p:spPr>
      </p:pic>
      <p:sp>
        <p:nvSpPr>
          <p:cNvPr id="2" name="Oval 1">
            <a:extLst>
              <a:ext uri="{FF2B5EF4-FFF2-40B4-BE49-F238E27FC236}">
                <a16:creationId xmlns:a16="http://schemas.microsoft.com/office/drawing/2014/main" id="{3A27E619-FA2C-4772-99F4-4F94B652F71E}"/>
              </a:ext>
            </a:extLst>
          </p:cNvPr>
          <p:cNvSpPr/>
          <p:nvPr/>
        </p:nvSpPr>
        <p:spPr bwMode="auto">
          <a:xfrm>
            <a:off x="723218" y="2212258"/>
            <a:ext cx="11160092" cy="1216742"/>
          </a:xfrm>
          <a:prstGeom prst="ellipse">
            <a:avLst/>
          </a:prstGeom>
          <a:noFill/>
          <a:ln w="1905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pic>
        <p:nvPicPr>
          <p:cNvPr id="10" name="Hel_0.25gain">
            <a:hlinkClick r:id="" action="ppaction://media"/>
            <a:extLst>
              <a:ext uri="{FF2B5EF4-FFF2-40B4-BE49-F238E27FC236}">
                <a16:creationId xmlns:a16="http://schemas.microsoft.com/office/drawing/2014/main" id="{16AE50BA-B9D5-443A-B3F2-8D10E96972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0975" y="4670425"/>
            <a:ext cx="487363" cy="487363"/>
          </a:xfrm>
          <a:prstGeom prst="rect">
            <a:avLst/>
          </a:prstGeom>
        </p:spPr>
      </p:pic>
      <p:sp>
        <p:nvSpPr>
          <p:cNvPr id="11" name="Oval 10">
            <a:extLst>
              <a:ext uri="{FF2B5EF4-FFF2-40B4-BE49-F238E27FC236}">
                <a16:creationId xmlns:a16="http://schemas.microsoft.com/office/drawing/2014/main" id="{FBEB3AEB-8083-4F03-BF15-831346F87D99}"/>
              </a:ext>
            </a:extLst>
          </p:cNvPr>
          <p:cNvSpPr/>
          <p:nvPr/>
        </p:nvSpPr>
        <p:spPr bwMode="auto">
          <a:xfrm>
            <a:off x="821081" y="3812458"/>
            <a:ext cx="10360265" cy="2739480"/>
          </a:xfrm>
          <a:prstGeom prst="ellipse">
            <a:avLst/>
          </a:prstGeom>
          <a:noFill/>
          <a:ln w="1905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cxnSp>
        <p:nvCxnSpPr>
          <p:cNvPr id="15" name="Straight Arrow Connector 14">
            <a:extLst>
              <a:ext uri="{FF2B5EF4-FFF2-40B4-BE49-F238E27FC236}">
                <a16:creationId xmlns:a16="http://schemas.microsoft.com/office/drawing/2014/main" id="{9E6F0509-8BDC-4A94-B2F3-EAD9ADE8915F}"/>
              </a:ext>
            </a:extLst>
          </p:cNvPr>
          <p:cNvCxnSpPr>
            <a:cxnSpLocks/>
          </p:cNvCxnSpPr>
          <p:nvPr/>
        </p:nvCxnSpPr>
        <p:spPr bwMode="auto">
          <a:xfrm flipH="1">
            <a:off x="3546988" y="767727"/>
            <a:ext cx="479322" cy="8250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F71F907D-EC19-44AF-8B86-C3EB05FAFC4E}"/>
              </a:ext>
            </a:extLst>
          </p:cNvPr>
          <p:cNvSpPr txBox="1"/>
          <p:nvPr/>
        </p:nvSpPr>
        <p:spPr>
          <a:xfrm>
            <a:off x="3649346" y="438747"/>
            <a:ext cx="1031051" cy="369332"/>
          </a:xfrm>
          <a:prstGeom prst="rect">
            <a:avLst/>
          </a:prstGeom>
          <a:noFill/>
        </p:spPr>
        <p:txBody>
          <a:bodyPr wrap="none" rtlCol="0">
            <a:spAutoFit/>
          </a:bodyPr>
          <a:lstStyle/>
          <a:p>
            <a:r>
              <a:rPr lang="en-US" dirty="0"/>
              <a:t>car horn</a:t>
            </a:r>
          </a:p>
        </p:txBody>
      </p:sp>
      <p:sp>
        <p:nvSpPr>
          <p:cNvPr id="18" name="TextBox 17">
            <a:extLst>
              <a:ext uri="{FF2B5EF4-FFF2-40B4-BE49-F238E27FC236}">
                <a16:creationId xmlns:a16="http://schemas.microsoft.com/office/drawing/2014/main" id="{582EE622-099E-417B-BD06-1DC1A8946B00}"/>
              </a:ext>
            </a:extLst>
          </p:cNvPr>
          <p:cNvSpPr txBox="1"/>
          <p:nvPr/>
        </p:nvSpPr>
        <p:spPr>
          <a:xfrm>
            <a:off x="9084145" y="431683"/>
            <a:ext cx="1774845" cy="369332"/>
          </a:xfrm>
          <a:prstGeom prst="rect">
            <a:avLst/>
          </a:prstGeom>
          <a:noFill/>
        </p:spPr>
        <p:txBody>
          <a:bodyPr wrap="none" rtlCol="0">
            <a:spAutoFit/>
          </a:bodyPr>
          <a:lstStyle/>
          <a:p>
            <a:r>
              <a:rPr lang="en-US" dirty="0"/>
              <a:t>banging events</a:t>
            </a:r>
          </a:p>
        </p:txBody>
      </p:sp>
      <p:sp>
        <p:nvSpPr>
          <p:cNvPr id="19" name="Right Brace 18">
            <a:extLst>
              <a:ext uri="{FF2B5EF4-FFF2-40B4-BE49-F238E27FC236}">
                <a16:creationId xmlns:a16="http://schemas.microsoft.com/office/drawing/2014/main" id="{E11EE07A-3D08-40BC-BEA8-7387F1311BFF}"/>
              </a:ext>
            </a:extLst>
          </p:cNvPr>
          <p:cNvSpPr/>
          <p:nvPr/>
        </p:nvSpPr>
        <p:spPr bwMode="auto">
          <a:xfrm rot="16200000">
            <a:off x="9893536" y="-533941"/>
            <a:ext cx="161054" cy="2764389"/>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cxnSp>
        <p:nvCxnSpPr>
          <p:cNvPr id="20" name="Straight Arrow Connector 19">
            <a:extLst>
              <a:ext uri="{FF2B5EF4-FFF2-40B4-BE49-F238E27FC236}">
                <a16:creationId xmlns:a16="http://schemas.microsoft.com/office/drawing/2014/main" id="{25B76765-D282-4F13-AE44-019256D44965}"/>
              </a:ext>
            </a:extLst>
          </p:cNvPr>
          <p:cNvCxnSpPr>
            <a:cxnSpLocks/>
          </p:cNvCxnSpPr>
          <p:nvPr/>
        </p:nvCxnSpPr>
        <p:spPr bwMode="auto">
          <a:xfrm>
            <a:off x="7604454" y="623413"/>
            <a:ext cx="2460467" cy="10862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75A91085-B883-4069-8203-F99CE5DC416C}"/>
              </a:ext>
            </a:extLst>
          </p:cNvPr>
          <p:cNvSpPr txBox="1"/>
          <p:nvPr/>
        </p:nvSpPr>
        <p:spPr>
          <a:xfrm>
            <a:off x="7047375" y="247017"/>
            <a:ext cx="928459" cy="369332"/>
          </a:xfrm>
          <a:prstGeom prst="rect">
            <a:avLst/>
          </a:prstGeom>
          <a:noFill/>
        </p:spPr>
        <p:txBody>
          <a:bodyPr wrap="none" rtlCol="0">
            <a:spAutoFit/>
          </a:bodyPr>
          <a:lstStyle/>
          <a:p>
            <a:r>
              <a:rPr lang="en-US" dirty="0"/>
              <a:t>speech</a:t>
            </a:r>
          </a:p>
        </p:txBody>
      </p:sp>
      <p:cxnSp>
        <p:nvCxnSpPr>
          <p:cNvPr id="26" name="Straight Arrow Connector 25">
            <a:extLst>
              <a:ext uri="{FF2B5EF4-FFF2-40B4-BE49-F238E27FC236}">
                <a16:creationId xmlns:a16="http://schemas.microsoft.com/office/drawing/2014/main" id="{84CE1AF3-8781-4032-87B9-0EE4A352E73D}"/>
              </a:ext>
            </a:extLst>
          </p:cNvPr>
          <p:cNvCxnSpPr>
            <a:cxnSpLocks/>
          </p:cNvCxnSpPr>
          <p:nvPr/>
        </p:nvCxnSpPr>
        <p:spPr bwMode="auto">
          <a:xfrm>
            <a:off x="7604454" y="623413"/>
            <a:ext cx="3391161" cy="10234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Slide Number Placeholder 7">
            <a:extLst>
              <a:ext uri="{FF2B5EF4-FFF2-40B4-BE49-F238E27FC236}">
                <a16:creationId xmlns:a16="http://schemas.microsoft.com/office/drawing/2014/main" id="{02676A5D-E05B-458B-BE65-380CFB1F4193}"/>
              </a:ext>
            </a:extLst>
          </p:cNvPr>
          <p:cNvSpPr>
            <a:spLocks noGrp="1"/>
          </p:cNvSpPr>
          <p:nvPr>
            <p:ph type="sldNum" sz="quarter" idx="11"/>
          </p:nvPr>
        </p:nvSpPr>
        <p:spPr/>
        <p:txBody>
          <a:bodyPr/>
          <a:lstStyle/>
          <a:p>
            <a:fld id="{BF27D1A0-D52E-D344-9C0E-FDFA74C467B8}" type="slidenum">
              <a:rPr lang="en-US" smtClean="0"/>
              <a:pPr/>
              <a:t>20</a:t>
            </a:fld>
            <a:endParaRPr lang="en-US" dirty="0"/>
          </a:p>
        </p:txBody>
      </p:sp>
    </p:spTree>
    <p:extLst>
      <p:ext uri="{BB962C8B-B14F-4D97-AF65-F5344CB8AC3E}">
        <p14:creationId xmlns:p14="http://schemas.microsoft.com/office/powerpoint/2010/main" val="182613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el_plus_NYC_with_audio">
            <a:hlinkClick r:id="" action="ppaction://media"/>
            <a:extLst>
              <a:ext uri="{FF2B5EF4-FFF2-40B4-BE49-F238E27FC236}">
                <a16:creationId xmlns:a16="http://schemas.microsoft.com/office/drawing/2014/main" id="{6E6D955C-E1AA-4336-834A-E8B63CCAEC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529" y="3800911"/>
            <a:ext cx="10965416" cy="2462025"/>
          </a:xfrm>
          <a:prstGeom prst="rect">
            <a:avLst/>
          </a:prstGeom>
        </p:spPr>
      </p:pic>
      <p:sp>
        <p:nvSpPr>
          <p:cNvPr id="8" name="Title 7">
            <a:extLst>
              <a:ext uri="{FF2B5EF4-FFF2-40B4-BE49-F238E27FC236}">
                <a16:creationId xmlns:a16="http://schemas.microsoft.com/office/drawing/2014/main" id="{1C558F6F-2D31-4C8A-B204-0B95B3CE458B}"/>
              </a:ext>
            </a:extLst>
          </p:cNvPr>
          <p:cNvSpPr txBox="1">
            <a:spLocks noGrp="1"/>
          </p:cNvSpPr>
          <p:nvPr>
            <p:ph type="title"/>
          </p:nvPr>
        </p:nvSpPr>
        <p:spPr>
          <a:xfrm>
            <a:off x="306388" y="338046"/>
            <a:ext cx="11580812" cy="479608"/>
          </a:xfrm>
          <a:prstGeom prst="rect">
            <a:avLst/>
          </a:prstGeom>
          <a:noFill/>
        </p:spPr>
        <p:txBody>
          <a:bodyPr wrap="square">
            <a:spAutoFit/>
          </a:bodyPr>
          <a:lstStyle/>
          <a:p>
            <a:r>
              <a:rPr lang="en-US" sz="2400" b="1" dirty="0"/>
              <a:t>Helicopter </a:t>
            </a:r>
            <a:r>
              <a:rPr lang="en-US" sz="2400" dirty="0"/>
              <a:t>---</a:t>
            </a:r>
            <a:r>
              <a:rPr lang="en-US" sz="2400" b="1" dirty="0"/>
              <a:t> NYC</a:t>
            </a:r>
            <a:endParaRPr lang="en-US" sz="2400" dirty="0"/>
          </a:p>
        </p:txBody>
      </p:sp>
      <p:pic>
        <p:nvPicPr>
          <p:cNvPr id="11" name="Picture 10">
            <a:extLst>
              <a:ext uri="{FF2B5EF4-FFF2-40B4-BE49-F238E27FC236}">
                <a16:creationId xmlns:a16="http://schemas.microsoft.com/office/drawing/2014/main" id="{2471B5B1-813E-4D88-B151-4E87EE86B87D}"/>
              </a:ext>
            </a:extLst>
          </p:cNvPr>
          <p:cNvPicPr>
            <a:picLocks noChangeAspect="1"/>
          </p:cNvPicPr>
          <p:nvPr/>
        </p:nvPicPr>
        <p:blipFill>
          <a:blip r:embed="rId6"/>
          <a:stretch>
            <a:fillRect/>
          </a:stretch>
        </p:blipFill>
        <p:spPr>
          <a:xfrm>
            <a:off x="306388" y="889000"/>
            <a:ext cx="11460891" cy="3074244"/>
          </a:xfrm>
          <a:prstGeom prst="rect">
            <a:avLst/>
          </a:prstGeom>
        </p:spPr>
      </p:pic>
      <p:sp>
        <p:nvSpPr>
          <p:cNvPr id="7" name="Slide Number Placeholder 6">
            <a:extLst>
              <a:ext uri="{FF2B5EF4-FFF2-40B4-BE49-F238E27FC236}">
                <a16:creationId xmlns:a16="http://schemas.microsoft.com/office/drawing/2014/main" id="{1DA37386-50A4-492A-9D89-B47673BBC55F}"/>
              </a:ext>
            </a:extLst>
          </p:cNvPr>
          <p:cNvSpPr>
            <a:spLocks noGrp="1"/>
          </p:cNvSpPr>
          <p:nvPr>
            <p:ph type="sldNum" sz="quarter" idx="11"/>
          </p:nvPr>
        </p:nvSpPr>
        <p:spPr/>
        <p:txBody>
          <a:bodyPr/>
          <a:lstStyle/>
          <a:p>
            <a:fld id="{BF27D1A0-D52E-D344-9C0E-FDFA74C467B8}" type="slidenum">
              <a:rPr lang="en-US" smtClean="0"/>
              <a:pPr/>
              <a:t>21</a:t>
            </a:fld>
            <a:endParaRPr lang="en-US" dirty="0"/>
          </a:p>
        </p:txBody>
      </p:sp>
    </p:spTree>
    <p:extLst>
      <p:ext uri="{BB962C8B-B14F-4D97-AF65-F5344CB8AC3E}">
        <p14:creationId xmlns:p14="http://schemas.microsoft.com/office/powerpoint/2010/main" val="19360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878E-9387-4A95-820E-B7BA3A57C50D}"/>
              </a:ext>
            </a:extLst>
          </p:cNvPr>
          <p:cNvSpPr>
            <a:spLocks noGrp="1"/>
          </p:cNvSpPr>
          <p:nvPr>
            <p:ph type="title"/>
          </p:nvPr>
        </p:nvSpPr>
        <p:spPr/>
        <p:txBody>
          <a:bodyPr/>
          <a:lstStyle/>
          <a:p>
            <a:r>
              <a:rPr lang="en-US" sz="2400" dirty="0"/>
              <a:t>SUI drone --- UPS truck</a:t>
            </a:r>
          </a:p>
        </p:txBody>
      </p:sp>
      <p:pic>
        <p:nvPicPr>
          <p:cNvPr id="9" name="Chart Content 2">
            <a:extLst>
              <a:ext uri="{FF2B5EF4-FFF2-40B4-BE49-F238E27FC236}">
                <a16:creationId xmlns:a16="http://schemas.microsoft.com/office/drawing/2014/main" id="{97A1C0B9-C65D-49F5-ADF6-91E1DE5A3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50" y="949221"/>
            <a:ext cx="11523376" cy="2886075"/>
          </a:xfrm>
          <a:prstGeom prst="rect">
            <a:avLst/>
          </a:prstGeom>
        </p:spPr>
      </p:pic>
      <p:pic>
        <p:nvPicPr>
          <p:cNvPr id="10" name="Chart Content 2">
            <a:extLst>
              <a:ext uri="{FF2B5EF4-FFF2-40B4-BE49-F238E27FC236}">
                <a16:creationId xmlns:a16="http://schemas.microsoft.com/office/drawing/2014/main" id="{7E343DE0-A5BB-46FD-ADF1-0E63FA6CB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030" y="3895517"/>
            <a:ext cx="11635596" cy="2886075"/>
          </a:xfrm>
          <a:prstGeom prst="rect">
            <a:avLst/>
          </a:prstGeom>
        </p:spPr>
      </p:pic>
      <p:pic>
        <p:nvPicPr>
          <p:cNvPr id="5" name="SUI_sig">
            <a:hlinkClick r:id="" action="ppaction://media"/>
            <a:extLst>
              <a:ext uri="{FF2B5EF4-FFF2-40B4-BE49-F238E27FC236}">
                <a16:creationId xmlns:a16="http://schemas.microsoft.com/office/drawing/2014/main" id="{A72E77C9-B8B9-424D-B71D-2A87AE3440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3850" y="5030788"/>
            <a:ext cx="487363" cy="487362"/>
          </a:xfrm>
          <a:prstGeom prst="rect">
            <a:avLst/>
          </a:prstGeom>
        </p:spPr>
      </p:pic>
      <p:pic>
        <p:nvPicPr>
          <p:cNvPr id="6" name="UPS_mask">
            <a:hlinkClick r:id="" action="ppaction://media"/>
            <a:extLst>
              <a:ext uri="{FF2B5EF4-FFF2-40B4-BE49-F238E27FC236}">
                <a16:creationId xmlns:a16="http://schemas.microsoft.com/office/drawing/2014/main" id="{460B7B15-2101-4E42-A80C-D32A7D5D8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8788" y="2271713"/>
            <a:ext cx="487362" cy="487362"/>
          </a:xfrm>
          <a:prstGeom prst="rect">
            <a:avLst/>
          </a:prstGeom>
        </p:spPr>
      </p:pic>
      <p:sp>
        <p:nvSpPr>
          <p:cNvPr id="8" name="Oval 7">
            <a:extLst>
              <a:ext uri="{FF2B5EF4-FFF2-40B4-BE49-F238E27FC236}">
                <a16:creationId xmlns:a16="http://schemas.microsoft.com/office/drawing/2014/main" id="{0CD006A2-DDF8-48AE-AA66-54CAC879EC7D}"/>
              </a:ext>
            </a:extLst>
          </p:cNvPr>
          <p:cNvSpPr/>
          <p:nvPr/>
        </p:nvSpPr>
        <p:spPr bwMode="auto">
          <a:xfrm>
            <a:off x="3613484" y="1074821"/>
            <a:ext cx="4965032" cy="2248609"/>
          </a:xfrm>
          <a:prstGeom prst="ellipse">
            <a:avLst/>
          </a:prstGeom>
          <a:noFill/>
          <a:ln w="1905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1" name="Oval 10">
            <a:extLst>
              <a:ext uri="{FF2B5EF4-FFF2-40B4-BE49-F238E27FC236}">
                <a16:creationId xmlns:a16="http://schemas.microsoft.com/office/drawing/2014/main" id="{EEE1DDC6-5CEC-45CD-B757-CC6637545785}"/>
              </a:ext>
            </a:extLst>
          </p:cNvPr>
          <p:cNvSpPr/>
          <p:nvPr/>
        </p:nvSpPr>
        <p:spPr bwMode="auto">
          <a:xfrm>
            <a:off x="4916905" y="4211053"/>
            <a:ext cx="4764506" cy="2051883"/>
          </a:xfrm>
          <a:prstGeom prst="ellipse">
            <a:avLst/>
          </a:prstGeom>
          <a:noFill/>
          <a:ln w="1905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3" name="Slide Number Placeholder 12">
            <a:extLst>
              <a:ext uri="{FF2B5EF4-FFF2-40B4-BE49-F238E27FC236}">
                <a16:creationId xmlns:a16="http://schemas.microsoft.com/office/drawing/2014/main" id="{9496445F-919D-4BCA-A76E-F9EE1EF7E1D7}"/>
              </a:ext>
            </a:extLst>
          </p:cNvPr>
          <p:cNvSpPr>
            <a:spLocks noGrp="1"/>
          </p:cNvSpPr>
          <p:nvPr>
            <p:ph type="sldNum" sz="quarter" idx="11"/>
          </p:nvPr>
        </p:nvSpPr>
        <p:spPr/>
        <p:txBody>
          <a:bodyPr/>
          <a:lstStyle/>
          <a:p>
            <a:fld id="{BF27D1A0-D52E-D344-9C0E-FDFA74C467B8}" type="slidenum">
              <a:rPr lang="en-US" smtClean="0"/>
              <a:pPr/>
              <a:t>22</a:t>
            </a:fld>
            <a:endParaRPr lang="en-US" dirty="0"/>
          </a:p>
        </p:txBody>
      </p:sp>
    </p:spTree>
    <p:extLst>
      <p:ext uri="{BB962C8B-B14F-4D97-AF65-F5344CB8AC3E}">
        <p14:creationId xmlns:p14="http://schemas.microsoft.com/office/powerpoint/2010/main" val="32765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I_plus_UPS_with_audio">
            <a:hlinkClick r:id="" action="ppaction://media"/>
            <a:extLst>
              <a:ext uri="{FF2B5EF4-FFF2-40B4-BE49-F238E27FC236}">
                <a16:creationId xmlns:a16="http://schemas.microsoft.com/office/drawing/2014/main" id="{A241952D-3681-48E3-AFD5-9F596326B2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380" y="3723486"/>
            <a:ext cx="11201849" cy="2583253"/>
          </a:xfrm>
          <a:prstGeom prst="rect">
            <a:avLst/>
          </a:prstGeom>
        </p:spPr>
      </p:pic>
      <p:pic>
        <p:nvPicPr>
          <p:cNvPr id="12" name="Picture 11">
            <a:extLst>
              <a:ext uri="{FF2B5EF4-FFF2-40B4-BE49-F238E27FC236}">
                <a16:creationId xmlns:a16="http://schemas.microsoft.com/office/drawing/2014/main" id="{15523653-DE2B-410B-8C3C-9EF6B151C6DF}"/>
              </a:ext>
            </a:extLst>
          </p:cNvPr>
          <p:cNvPicPr>
            <a:picLocks noChangeAspect="1"/>
          </p:cNvPicPr>
          <p:nvPr/>
        </p:nvPicPr>
        <p:blipFill>
          <a:blip r:embed="rId5"/>
          <a:stretch>
            <a:fillRect/>
          </a:stretch>
        </p:blipFill>
        <p:spPr>
          <a:xfrm>
            <a:off x="59961" y="765342"/>
            <a:ext cx="11768009" cy="3001947"/>
          </a:xfrm>
          <a:prstGeom prst="rect">
            <a:avLst/>
          </a:prstGeom>
        </p:spPr>
      </p:pic>
      <p:sp>
        <p:nvSpPr>
          <p:cNvPr id="8" name="Title 1">
            <a:extLst>
              <a:ext uri="{FF2B5EF4-FFF2-40B4-BE49-F238E27FC236}">
                <a16:creationId xmlns:a16="http://schemas.microsoft.com/office/drawing/2014/main" id="{E55EDC49-AB6F-45E6-B832-3A2895AF4C47}"/>
              </a:ext>
            </a:extLst>
          </p:cNvPr>
          <p:cNvSpPr>
            <a:spLocks noGrp="1"/>
          </p:cNvSpPr>
          <p:nvPr>
            <p:ph type="title"/>
          </p:nvPr>
        </p:nvSpPr>
        <p:spPr>
          <a:xfrm>
            <a:off x="306946" y="266700"/>
            <a:ext cx="11580283" cy="622300"/>
          </a:xfrm>
        </p:spPr>
        <p:txBody>
          <a:bodyPr/>
          <a:lstStyle/>
          <a:p>
            <a:r>
              <a:rPr lang="en-US" sz="2400" dirty="0"/>
              <a:t>SUI drone --- UPS truck</a:t>
            </a:r>
          </a:p>
        </p:txBody>
      </p:sp>
      <p:sp>
        <p:nvSpPr>
          <p:cNvPr id="7" name="Slide Number Placeholder 6">
            <a:extLst>
              <a:ext uri="{FF2B5EF4-FFF2-40B4-BE49-F238E27FC236}">
                <a16:creationId xmlns:a16="http://schemas.microsoft.com/office/drawing/2014/main" id="{60AAC2A4-F769-46DE-A1B2-5A39DAC67EDF}"/>
              </a:ext>
            </a:extLst>
          </p:cNvPr>
          <p:cNvSpPr>
            <a:spLocks noGrp="1"/>
          </p:cNvSpPr>
          <p:nvPr>
            <p:ph type="sldNum" sz="quarter" idx="11"/>
          </p:nvPr>
        </p:nvSpPr>
        <p:spPr/>
        <p:txBody>
          <a:bodyPr/>
          <a:lstStyle/>
          <a:p>
            <a:fld id="{BF27D1A0-D52E-D344-9C0E-FDFA74C467B8}" type="slidenum">
              <a:rPr lang="en-US" smtClean="0"/>
              <a:pPr/>
              <a:t>23</a:t>
            </a:fld>
            <a:endParaRPr lang="en-US" dirty="0"/>
          </a:p>
        </p:txBody>
      </p:sp>
    </p:spTree>
    <p:extLst>
      <p:ext uri="{BB962C8B-B14F-4D97-AF65-F5344CB8AC3E}">
        <p14:creationId xmlns:p14="http://schemas.microsoft.com/office/powerpoint/2010/main" val="35212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878E-9387-4A95-820E-B7BA3A57C50D}"/>
              </a:ext>
            </a:extLst>
          </p:cNvPr>
          <p:cNvSpPr>
            <a:spLocks noGrp="1"/>
          </p:cNvSpPr>
          <p:nvPr>
            <p:ph type="title"/>
          </p:nvPr>
        </p:nvSpPr>
        <p:spPr>
          <a:xfrm>
            <a:off x="247687" y="0"/>
            <a:ext cx="11580283" cy="622300"/>
          </a:xfrm>
        </p:spPr>
        <p:txBody>
          <a:bodyPr/>
          <a:lstStyle/>
          <a:p>
            <a:r>
              <a:rPr lang="en-US" sz="2400" dirty="0"/>
              <a:t>Distributed Electric Propulsion (DEP) --- box truck</a:t>
            </a:r>
          </a:p>
        </p:txBody>
      </p:sp>
      <p:pic>
        <p:nvPicPr>
          <p:cNvPr id="9" name="Picture 8">
            <a:extLst>
              <a:ext uri="{FF2B5EF4-FFF2-40B4-BE49-F238E27FC236}">
                <a16:creationId xmlns:a16="http://schemas.microsoft.com/office/drawing/2014/main" id="{C723558A-E8B6-4C92-A614-CBFC51BEE6FE}"/>
              </a:ext>
            </a:extLst>
          </p:cNvPr>
          <p:cNvPicPr>
            <a:picLocks noChangeAspect="1"/>
          </p:cNvPicPr>
          <p:nvPr/>
        </p:nvPicPr>
        <p:blipFill>
          <a:blip r:embed="rId6"/>
          <a:stretch>
            <a:fillRect/>
          </a:stretch>
        </p:blipFill>
        <p:spPr>
          <a:xfrm>
            <a:off x="1210009" y="889000"/>
            <a:ext cx="10598075" cy="3335059"/>
          </a:xfrm>
          <a:prstGeom prst="rect">
            <a:avLst/>
          </a:prstGeom>
        </p:spPr>
      </p:pic>
      <p:pic>
        <p:nvPicPr>
          <p:cNvPr id="11" name="Picture 10">
            <a:extLst>
              <a:ext uri="{FF2B5EF4-FFF2-40B4-BE49-F238E27FC236}">
                <a16:creationId xmlns:a16="http://schemas.microsoft.com/office/drawing/2014/main" id="{AAAE61ED-5A7E-47FD-BE56-3BA7C07B6AE1}"/>
              </a:ext>
            </a:extLst>
          </p:cNvPr>
          <p:cNvPicPr>
            <a:picLocks noChangeAspect="1"/>
          </p:cNvPicPr>
          <p:nvPr/>
        </p:nvPicPr>
        <p:blipFill>
          <a:blip r:embed="rId7"/>
          <a:stretch>
            <a:fillRect/>
          </a:stretch>
        </p:blipFill>
        <p:spPr>
          <a:xfrm>
            <a:off x="827729" y="3429000"/>
            <a:ext cx="10598078" cy="3335059"/>
          </a:xfrm>
          <a:prstGeom prst="rect">
            <a:avLst/>
          </a:prstGeom>
        </p:spPr>
      </p:pic>
      <p:pic>
        <p:nvPicPr>
          <p:cNvPr id="13" name="Picture 12">
            <a:extLst>
              <a:ext uri="{FF2B5EF4-FFF2-40B4-BE49-F238E27FC236}">
                <a16:creationId xmlns:a16="http://schemas.microsoft.com/office/drawing/2014/main" id="{5DE6916D-5659-4385-AD82-D8A08C776CBD}"/>
              </a:ext>
            </a:extLst>
          </p:cNvPr>
          <p:cNvPicPr>
            <a:picLocks noChangeAspect="1"/>
          </p:cNvPicPr>
          <p:nvPr/>
        </p:nvPicPr>
        <p:blipFill>
          <a:blip r:embed="rId7"/>
          <a:stretch>
            <a:fillRect/>
          </a:stretch>
        </p:blipFill>
        <p:spPr>
          <a:xfrm>
            <a:off x="1210009" y="3428999"/>
            <a:ext cx="10617961" cy="3335059"/>
          </a:xfrm>
          <a:prstGeom prst="rect">
            <a:avLst/>
          </a:prstGeom>
        </p:spPr>
      </p:pic>
      <p:pic>
        <p:nvPicPr>
          <p:cNvPr id="14" name="Box_mask">
            <a:hlinkClick r:id="" action="ppaction://media"/>
            <a:extLst>
              <a:ext uri="{FF2B5EF4-FFF2-40B4-BE49-F238E27FC236}">
                <a16:creationId xmlns:a16="http://schemas.microsoft.com/office/drawing/2014/main" id="{2E305782-6D05-49F6-8259-BC38F25384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3400" y="2166938"/>
            <a:ext cx="487363" cy="487362"/>
          </a:xfrm>
          <a:prstGeom prst="rect">
            <a:avLst/>
          </a:prstGeom>
        </p:spPr>
      </p:pic>
      <p:pic>
        <p:nvPicPr>
          <p:cNvPr id="15" name="DEP_sig">
            <a:hlinkClick r:id="" action="ppaction://media"/>
            <a:extLst>
              <a:ext uri="{FF2B5EF4-FFF2-40B4-BE49-F238E27FC236}">
                <a16:creationId xmlns:a16="http://schemas.microsoft.com/office/drawing/2014/main" id="{7D24AB4C-76E0-4108-A3BF-C0CF75B94A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5300" y="4737100"/>
            <a:ext cx="487363" cy="487363"/>
          </a:xfrm>
          <a:prstGeom prst="rect">
            <a:avLst/>
          </a:prstGeom>
        </p:spPr>
      </p:pic>
      <p:sp>
        <p:nvSpPr>
          <p:cNvPr id="10" name="Oval 9">
            <a:extLst>
              <a:ext uri="{FF2B5EF4-FFF2-40B4-BE49-F238E27FC236}">
                <a16:creationId xmlns:a16="http://schemas.microsoft.com/office/drawing/2014/main" id="{BA8CFA49-969A-47E0-990D-38D1C786BB1D}"/>
              </a:ext>
            </a:extLst>
          </p:cNvPr>
          <p:cNvSpPr/>
          <p:nvPr/>
        </p:nvSpPr>
        <p:spPr bwMode="auto">
          <a:xfrm>
            <a:off x="5606716" y="1074821"/>
            <a:ext cx="4997116" cy="2354179"/>
          </a:xfrm>
          <a:prstGeom prst="ellipse">
            <a:avLst/>
          </a:prstGeom>
          <a:noFill/>
          <a:ln w="1905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2" name="Oval 11">
            <a:extLst>
              <a:ext uri="{FF2B5EF4-FFF2-40B4-BE49-F238E27FC236}">
                <a16:creationId xmlns:a16="http://schemas.microsoft.com/office/drawing/2014/main" id="{050CE3FC-9E19-4A02-83BA-DD0B1D2B4725}"/>
              </a:ext>
            </a:extLst>
          </p:cNvPr>
          <p:cNvSpPr/>
          <p:nvPr/>
        </p:nvSpPr>
        <p:spPr bwMode="auto">
          <a:xfrm>
            <a:off x="2967789" y="4490759"/>
            <a:ext cx="8396481" cy="787705"/>
          </a:xfrm>
          <a:prstGeom prst="ellipse">
            <a:avLst/>
          </a:prstGeom>
          <a:noFill/>
          <a:ln w="19050"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4" name="TextBox 3">
            <a:extLst>
              <a:ext uri="{FF2B5EF4-FFF2-40B4-BE49-F238E27FC236}">
                <a16:creationId xmlns:a16="http://schemas.microsoft.com/office/drawing/2014/main" id="{203A17F8-8560-4F8E-A6F9-FC1C358B32E9}"/>
              </a:ext>
            </a:extLst>
          </p:cNvPr>
          <p:cNvSpPr txBox="1"/>
          <p:nvPr/>
        </p:nvSpPr>
        <p:spPr>
          <a:xfrm>
            <a:off x="396221" y="6180405"/>
            <a:ext cx="1282723" cy="276999"/>
          </a:xfrm>
          <a:prstGeom prst="rect">
            <a:avLst/>
          </a:prstGeom>
          <a:noFill/>
        </p:spPr>
        <p:txBody>
          <a:bodyPr wrap="none" rtlCol="0">
            <a:spAutoFit/>
          </a:bodyPr>
          <a:lstStyle/>
          <a:p>
            <a:r>
              <a:rPr lang="en-US" sz="1200" dirty="0"/>
              <a:t>Notice envelope</a:t>
            </a:r>
          </a:p>
        </p:txBody>
      </p:sp>
      <p:sp>
        <p:nvSpPr>
          <p:cNvPr id="8" name="Slide Number Placeholder 7">
            <a:extLst>
              <a:ext uri="{FF2B5EF4-FFF2-40B4-BE49-F238E27FC236}">
                <a16:creationId xmlns:a16="http://schemas.microsoft.com/office/drawing/2014/main" id="{31B4A0C0-8A4F-42F8-BFC2-B1E67D9D40C1}"/>
              </a:ext>
            </a:extLst>
          </p:cNvPr>
          <p:cNvSpPr>
            <a:spLocks noGrp="1"/>
          </p:cNvSpPr>
          <p:nvPr>
            <p:ph type="sldNum" sz="quarter" idx="11"/>
          </p:nvPr>
        </p:nvSpPr>
        <p:spPr/>
        <p:txBody>
          <a:bodyPr/>
          <a:lstStyle/>
          <a:p>
            <a:fld id="{BF27D1A0-D52E-D344-9C0E-FDFA74C467B8}" type="slidenum">
              <a:rPr lang="en-US" smtClean="0"/>
              <a:pPr/>
              <a:t>24</a:t>
            </a:fld>
            <a:endParaRPr lang="en-US" dirty="0"/>
          </a:p>
        </p:txBody>
      </p:sp>
    </p:spTree>
    <p:extLst>
      <p:ext uri="{BB962C8B-B14F-4D97-AF65-F5344CB8AC3E}">
        <p14:creationId xmlns:p14="http://schemas.microsoft.com/office/powerpoint/2010/main" val="408570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E393E-7D1A-4FD9-8470-4BD85B1A33E5}"/>
              </a:ext>
            </a:extLst>
          </p:cNvPr>
          <p:cNvSpPr>
            <a:spLocks noGrp="1"/>
          </p:cNvSpPr>
          <p:nvPr>
            <p:ph type="title"/>
          </p:nvPr>
        </p:nvSpPr>
        <p:spPr/>
        <p:txBody>
          <a:bodyPr/>
          <a:lstStyle/>
          <a:p>
            <a:r>
              <a:rPr lang="en-US" sz="2400" dirty="0"/>
              <a:t>Distributed Electric Propulsion (DEP) --- box truck</a:t>
            </a:r>
          </a:p>
        </p:txBody>
      </p:sp>
      <p:pic>
        <p:nvPicPr>
          <p:cNvPr id="11" name="DEP_plus_Box_with_audio">
            <a:hlinkClick r:id="" action="ppaction://media"/>
            <a:extLst>
              <a:ext uri="{FF2B5EF4-FFF2-40B4-BE49-F238E27FC236}">
                <a16:creationId xmlns:a16="http://schemas.microsoft.com/office/drawing/2014/main" id="{BF9C40BA-07CD-43D7-911A-9B56CB59D7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6577" y="4632444"/>
            <a:ext cx="10368366" cy="1824960"/>
          </a:xfrm>
          <a:prstGeom prst="rect">
            <a:avLst/>
          </a:prstGeom>
        </p:spPr>
      </p:pic>
      <p:pic>
        <p:nvPicPr>
          <p:cNvPr id="7" name="Picture 6">
            <a:extLst>
              <a:ext uri="{FF2B5EF4-FFF2-40B4-BE49-F238E27FC236}">
                <a16:creationId xmlns:a16="http://schemas.microsoft.com/office/drawing/2014/main" id="{B49376DF-4801-452F-AD73-8688B0242332}"/>
              </a:ext>
            </a:extLst>
          </p:cNvPr>
          <p:cNvPicPr>
            <a:picLocks noChangeAspect="1"/>
          </p:cNvPicPr>
          <p:nvPr/>
        </p:nvPicPr>
        <p:blipFill>
          <a:blip r:embed="rId6"/>
          <a:stretch>
            <a:fillRect/>
          </a:stretch>
        </p:blipFill>
        <p:spPr>
          <a:xfrm>
            <a:off x="306946" y="1349056"/>
            <a:ext cx="11047749" cy="2823332"/>
          </a:xfrm>
          <a:prstGeom prst="rect">
            <a:avLst/>
          </a:prstGeom>
        </p:spPr>
      </p:pic>
      <p:sp>
        <p:nvSpPr>
          <p:cNvPr id="8" name="Slide Number Placeholder 7">
            <a:extLst>
              <a:ext uri="{FF2B5EF4-FFF2-40B4-BE49-F238E27FC236}">
                <a16:creationId xmlns:a16="http://schemas.microsoft.com/office/drawing/2014/main" id="{3950B0D7-7AB9-4EA0-BD01-A3F1CCAC4F7B}"/>
              </a:ext>
            </a:extLst>
          </p:cNvPr>
          <p:cNvSpPr>
            <a:spLocks noGrp="1"/>
          </p:cNvSpPr>
          <p:nvPr>
            <p:ph type="sldNum" sz="quarter" idx="11"/>
          </p:nvPr>
        </p:nvSpPr>
        <p:spPr/>
        <p:txBody>
          <a:bodyPr/>
          <a:lstStyle/>
          <a:p>
            <a:fld id="{BF27D1A0-D52E-D344-9C0E-FDFA74C467B8}" type="slidenum">
              <a:rPr lang="en-US" smtClean="0"/>
              <a:pPr/>
              <a:t>25</a:t>
            </a:fld>
            <a:endParaRPr lang="en-US" dirty="0"/>
          </a:p>
        </p:txBody>
      </p:sp>
    </p:spTree>
    <p:extLst>
      <p:ext uri="{BB962C8B-B14F-4D97-AF65-F5344CB8AC3E}">
        <p14:creationId xmlns:p14="http://schemas.microsoft.com/office/powerpoint/2010/main" val="1723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63C80B-5234-4F6F-AAEC-2DEC415AC8B2}"/>
              </a:ext>
            </a:extLst>
          </p:cNvPr>
          <p:cNvSpPr>
            <a:spLocks noGrp="1"/>
          </p:cNvSpPr>
          <p:nvPr>
            <p:ph type="title"/>
          </p:nvPr>
        </p:nvSpPr>
        <p:spPr>
          <a:xfrm>
            <a:off x="305858" y="266700"/>
            <a:ext cx="11580283" cy="622300"/>
          </a:xfrm>
        </p:spPr>
        <p:txBody>
          <a:bodyPr/>
          <a:lstStyle/>
          <a:p>
            <a:r>
              <a:rPr lang="en-US" sz="2400" dirty="0"/>
              <a:t>Conclusions</a:t>
            </a:r>
          </a:p>
        </p:txBody>
      </p:sp>
      <p:sp>
        <p:nvSpPr>
          <p:cNvPr id="8" name="Slide Number Placeholder 7">
            <a:extLst>
              <a:ext uri="{FF2B5EF4-FFF2-40B4-BE49-F238E27FC236}">
                <a16:creationId xmlns:a16="http://schemas.microsoft.com/office/drawing/2014/main" id="{3BB19717-297C-4E93-977E-F8E082F9E6F5}"/>
              </a:ext>
            </a:extLst>
          </p:cNvPr>
          <p:cNvSpPr>
            <a:spLocks noGrp="1"/>
          </p:cNvSpPr>
          <p:nvPr>
            <p:ph type="sldNum" sz="quarter" idx="11"/>
          </p:nvPr>
        </p:nvSpPr>
        <p:spPr/>
        <p:txBody>
          <a:bodyPr/>
          <a:lstStyle/>
          <a:p>
            <a:fld id="{BF27D1A0-D52E-D344-9C0E-FDFA74C467B8}" type="slidenum">
              <a:rPr lang="en-US" smtClean="0"/>
              <a:pPr/>
              <a:t>26</a:t>
            </a:fld>
            <a:endParaRPr lang="en-US" dirty="0"/>
          </a:p>
        </p:txBody>
      </p:sp>
      <p:sp>
        <p:nvSpPr>
          <p:cNvPr id="11" name="TextBox 10">
            <a:extLst>
              <a:ext uri="{FF2B5EF4-FFF2-40B4-BE49-F238E27FC236}">
                <a16:creationId xmlns:a16="http://schemas.microsoft.com/office/drawing/2014/main" id="{9447B43E-57A4-4C1B-885D-B14EFC50C1BB}"/>
              </a:ext>
            </a:extLst>
          </p:cNvPr>
          <p:cNvSpPr txBox="1"/>
          <p:nvPr/>
        </p:nvSpPr>
        <p:spPr>
          <a:xfrm>
            <a:off x="434426" y="1628998"/>
            <a:ext cx="10589211" cy="3693319"/>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A new modeling approach has been developed based on the hypothesis that audibility is more</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accurately discerned within individual auditory filters.</a:t>
            </a:r>
            <a:endParaRPr lang="en-US" sz="2400" dirty="0">
              <a:effectLst/>
              <a:ea typeface="Calibri" panose="020F0502020204030204" pitchFamily="34" charset="0"/>
              <a:cs typeface="Times New Roman" panose="02020603050405020304" pitchFamily="18" charset="0"/>
            </a:endParaRPr>
          </a:p>
          <a:p>
            <a:pPr marR="0">
              <a:spcBef>
                <a:spcPts val="0"/>
              </a:spcBef>
              <a:spcAft>
                <a:spcPts val="0"/>
              </a:spcAft>
            </a:pPr>
            <a:endParaRPr lang="en-US" sz="2400" dirty="0">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The main attributes of this approach are the prediction of</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audibility vs. time and frequency, which is essential for</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achieving high prediction accuracy while enabling the user</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to identify root cause(s) for audibility. Another attribute of</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SAP is the ability to predict audibility at a desired probability</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or sensitivity (</a:t>
            </a:r>
            <a:r>
              <a:rPr lang="en-US" sz="1800" dirty="0"/>
              <a:t>d’</a:t>
            </a:r>
            <a:r>
              <a:rPr lang="en-US" sz="1800" dirty="0">
                <a:effectLst/>
                <a:ea typeface="Calibri" panose="020F0502020204030204" pitchFamily="34" charset="0"/>
                <a:cs typeface="Times New Roman" panose="02020603050405020304" pitchFamily="18" charset="0"/>
              </a:rPr>
              <a:t>).</a:t>
            </a:r>
            <a:endParaRPr lang="en-US" sz="2400" dirty="0">
              <a:effectLst/>
              <a:ea typeface="Calibri" panose="020F0502020204030204" pitchFamily="34" charset="0"/>
              <a:cs typeface="Times New Roman" panose="02020603050405020304" pitchFamily="18" charset="0"/>
            </a:endParaRPr>
          </a:p>
          <a:p>
            <a:pPr marR="0">
              <a:spcBef>
                <a:spcPts val="0"/>
              </a:spcBef>
              <a:spcAft>
                <a:spcPts val="0"/>
              </a:spcAft>
            </a:pPr>
            <a:r>
              <a:rPr lang="en-US" sz="1800" dirty="0">
                <a:effectLst/>
                <a:ea typeface="Calibri" panose="020F0502020204030204" pitchFamily="34" charset="0"/>
                <a:cs typeface="Times New Roman" panose="02020603050405020304" pitchFamily="18" charset="0"/>
              </a:rPr>
              <a:t> </a:t>
            </a:r>
            <a:endParaRPr lang="en-US" sz="2400" dirty="0">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cs typeface="Times New Roman" panose="02020603050405020304" pitchFamily="18" charset="0"/>
              </a:rPr>
              <a:t>While validation samples were restricted to low-frequency sound, existing data for both discrete tones</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and complex </a:t>
            </a:r>
            <a:r>
              <a:rPr lang="en-US" dirty="0">
                <a:ea typeface="Calibri" panose="020F0502020204030204" pitchFamily="34" charset="0"/>
                <a:cs typeface="Times New Roman" panose="02020603050405020304" pitchFamily="18" charset="0"/>
              </a:rPr>
              <a:t>tones</a:t>
            </a:r>
            <a:r>
              <a:rPr lang="en-US" sz="1800" dirty="0">
                <a:effectLst/>
                <a:ea typeface="Calibri" panose="020F0502020204030204" pitchFamily="34" charset="0"/>
                <a:cs typeface="Times New Roman" panose="02020603050405020304" pitchFamily="18" charset="0"/>
              </a:rPr>
              <a:t> with changing spectrum illustrate the</a:t>
            </a:r>
            <a:r>
              <a:rPr lang="en-US" sz="2400"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performance of SAP in terms of its prediction accuracy.</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2831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70374FA-C70B-4067-87A2-F1F349181E99}"/>
              </a:ext>
            </a:extLst>
          </p:cNvPr>
          <p:cNvSpPr txBox="1"/>
          <p:nvPr/>
        </p:nvSpPr>
        <p:spPr>
          <a:xfrm>
            <a:off x="335521" y="1532750"/>
            <a:ext cx="11145568" cy="707886"/>
          </a:xfrm>
          <a:prstGeom prst="rect">
            <a:avLst/>
          </a:prstGeom>
          <a:noFill/>
        </p:spPr>
        <p:txBody>
          <a:bodyPr wrap="square">
            <a:spAutoFit/>
          </a:bodyPr>
          <a:lstStyle/>
          <a:p>
            <a:r>
              <a:rPr lang="en-US" sz="2000" b="1" i="0" u="none" strike="noStrike" baseline="0" dirty="0">
                <a:solidFill>
                  <a:srgbClr val="000000"/>
                </a:solidFill>
                <a:latin typeface="Calibri" panose="020F0502020204030204" pitchFamily="34" charset="0"/>
              </a:rPr>
              <a:t>Thanks to NASA’s Revolutionary Vertical Lift Technology</a:t>
            </a:r>
            <a:r>
              <a:rPr lang="en-US" sz="2000" b="1" dirty="0">
                <a:solidFill>
                  <a:srgbClr val="000000"/>
                </a:solidFill>
                <a:latin typeface="Calibri" panose="020F0502020204030204" pitchFamily="34" charset="0"/>
              </a:rPr>
              <a:t> (</a:t>
            </a:r>
            <a:r>
              <a:rPr lang="en-US" sz="2000" b="1" i="0" u="none" strike="noStrike" baseline="0" dirty="0">
                <a:solidFill>
                  <a:srgbClr val="000000"/>
                </a:solidFill>
                <a:latin typeface="Calibri" panose="020F0502020204030204" pitchFamily="34" charset="0"/>
              </a:rPr>
              <a:t>RVLT) project for supporting this work </a:t>
            </a:r>
            <a:r>
              <a:rPr lang="en-US" sz="2000" b="0" i="0" u="none" strike="noStrike" baseline="0" dirty="0">
                <a:solidFill>
                  <a:srgbClr val="000000"/>
                </a:solidFill>
                <a:latin typeface="Calibri" panose="020F0502020204030204" pitchFamily="34" charset="0"/>
              </a:rPr>
              <a:t>https://www.nasa.gov/aeroresearch/programs/aavp/rvlt</a:t>
            </a:r>
            <a:endParaRPr lang="en-US" sz="2000" dirty="0"/>
          </a:p>
        </p:txBody>
      </p:sp>
      <p:sp>
        <p:nvSpPr>
          <p:cNvPr id="2" name="TextBox 1">
            <a:extLst>
              <a:ext uri="{FF2B5EF4-FFF2-40B4-BE49-F238E27FC236}">
                <a16:creationId xmlns:a16="http://schemas.microsoft.com/office/drawing/2014/main" id="{C6FC853A-A5BB-4554-B18A-8F2D2B8975CB}"/>
              </a:ext>
            </a:extLst>
          </p:cNvPr>
          <p:cNvSpPr txBox="1"/>
          <p:nvPr/>
        </p:nvSpPr>
        <p:spPr>
          <a:xfrm>
            <a:off x="4025987" y="5325250"/>
            <a:ext cx="2754985" cy="707886"/>
          </a:xfrm>
          <a:prstGeom prst="rect">
            <a:avLst/>
          </a:prstGeom>
          <a:noFill/>
        </p:spPr>
        <p:txBody>
          <a:bodyPr wrap="none" rtlCol="0">
            <a:spAutoFit/>
          </a:bodyPr>
          <a:lstStyle/>
          <a:p>
            <a:r>
              <a:rPr lang="en-US" sz="4000" b="1" dirty="0"/>
              <a:t>Thank You</a:t>
            </a:r>
          </a:p>
        </p:txBody>
      </p:sp>
      <p:sp>
        <p:nvSpPr>
          <p:cNvPr id="5" name="Title 1">
            <a:extLst>
              <a:ext uri="{FF2B5EF4-FFF2-40B4-BE49-F238E27FC236}">
                <a16:creationId xmlns:a16="http://schemas.microsoft.com/office/drawing/2014/main" id="{6A63C80B-5234-4F6F-AAEC-2DEC415AC8B2}"/>
              </a:ext>
            </a:extLst>
          </p:cNvPr>
          <p:cNvSpPr>
            <a:spLocks noGrp="1"/>
          </p:cNvSpPr>
          <p:nvPr>
            <p:ph type="title"/>
          </p:nvPr>
        </p:nvSpPr>
        <p:spPr>
          <a:xfrm>
            <a:off x="305858" y="266700"/>
            <a:ext cx="11580283" cy="622300"/>
          </a:xfrm>
        </p:spPr>
        <p:txBody>
          <a:bodyPr/>
          <a:lstStyle/>
          <a:p>
            <a:r>
              <a:rPr lang="en-US" sz="2400" dirty="0"/>
              <a:t>Acknowledgment</a:t>
            </a:r>
          </a:p>
        </p:txBody>
      </p:sp>
      <p:sp>
        <p:nvSpPr>
          <p:cNvPr id="8" name="Slide Number Placeholder 7">
            <a:extLst>
              <a:ext uri="{FF2B5EF4-FFF2-40B4-BE49-F238E27FC236}">
                <a16:creationId xmlns:a16="http://schemas.microsoft.com/office/drawing/2014/main" id="{3BB19717-297C-4E93-977E-F8E082F9E6F5}"/>
              </a:ext>
            </a:extLst>
          </p:cNvPr>
          <p:cNvSpPr>
            <a:spLocks noGrp="1"/>
          </p:cNvSpPr>
          <p:nvPr>
            <p:ph type="sldNum" sz="quarter" idx="11"/>
          </p:nvPr>
        </p:nvSpPr>
        <p:spPr/>
        <p:txBody>
          <a:bodyPr/>
          <a:lstStyle/>
          <a:p>
            <a:fld id="{BF27D1A0-D52E-D344-9C0E-FDFA74C467B8}" type="slidenum">
              <a:rPr lang="en-US" smtClean="0"/>
              <a:pPr/>
              <a:t>27</a:t>
            </a:fld>
            <a:endParaRPr lang="en-US" dirty="0"/>
          </a:p>
        </p:txBody>
      </p:sp>
    </p:spTree>
    <p:extLst>
      <p:ext uri="{BB962C8B-B14F-4D97-AF65-F5344CB8AC3E}">
        <p14:creationId xmlns:p14="http://schemas.microsoft.com/office/powerpoint/2010/main" val="510786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4" y="306062"/>
            <a:ext cx="6096000" cy="830997"/>
          </a:xfrm>
          <a:prstGeom prst="rect">
            <a:avLst/>
          </a:prstGeom>
          <a:noFill/>
        </p:spPr>
        <p:txBody>
          <a:bodyPr wrap="square">
            <a:spAutoFit/>
          </a:bodyPr>
          <a:lstStyle/>
          <a:p>
            <a:pPr>
              <a:spcBef>
                <a:spcPts val="0"/>
              </a:spcBef>
            </a:pPr>
            <a:r>
              <a:rPr lang="en-US" sz="2400" b="1" dirty="0">
                <a:latin typeface="+mj-lt"/>
                <a:ea typeface="Calibri" panose="020F0502020204030204" pitchFamily="34" charset="0"/>
              </a:rPr>
              <a:t>The need for predicting audibility</a:t>
            </a:r>
          </a:p>
          <a:p>
            <a:r>
              <a:rPr lang="en-US" sz="2400" b="1" dirty="0"/>
              <a:t> </a:t>
            </a:r>
            <a:endParaRPr lang="en-US" sz="2400" dirty="0"/>
          </a:p>
        </p:txBody>
      </p:sp>
      <p:pic>
        <p:nvPicPr>
          <p:cNvPr id="10" name="Picture 9">
            <a:extLst>
              <a:ext uri="{FF2B5EF4-FFF2-40B4-BE49-F238E27FC236}">
                <a16:creationId xmlns:a16="http://schemas.microsoft.com/office/drawing/2014/main" id="{8AD80E03-7669-45C5-8544-5298C604C3DF}"/>
              </a:ext>
            </a:extLst>
          </p:cNvPr>
          <p:cNvPicPr>
            <a:picLocks noChangeAspect="1"/>
          </p:cNvPicPr>
          <p:nvPr/>
        </p:nvPicPr>
        <p:blipFill>
          <a:blip r:embed="rId3"/>
          <a:stretch>
            <a:fillRect/>
          </a:stretch>
        </p:blipFill>
        <p:spPr>
          <a:xfrm>
            <a:off x="458047" y="1358314"/>
            <a:ext cx="2082299" cy="1522620"/>
          </a:xfrm>
          <a:prstGeom prst="rect">
            <a:avLst/>
          </a:prstGeom>
        </p:spPr>
      </p:pic>
      <p:pic>
        <p:nvPicPr>
          <p:cNvPr id="12" name="Picture 11">
            <a:extLst>
              <a:ext uri="{FF2B5EF4-FFF2-40B4-BE49-F238E27FC236}">
                <a16:creationId xmlns:a16="http://schemas.microsoft.com/office/drawing/2014/main" id="{5E8FD587-58E7-4EBF-B4ED-27CE4EECBA85}"/>
              </a:ext>
            </a:extLst>
          </p:cNvPr>
          <p:cNvPicPr>
            <a:picLocks noChangeAspect="1"/>
          </p:cNvPicPr>
          <p:nvPr/>
        </p:nvPicPr>
        <p:blipFill>
          <a:blip r:embed="rId4"/>
          <a:stretch>
            <a:fillRect/>
          </a:stretch>
        </p:blipFill>
        <p:spPr>
          <a:xfrm>
            <a:off x="225296" y="2620690"/>
            <a:ext cx="1740137" cy="1276314"/>
          </a:xfrm>
          <a:prstGeom prst="rect">
            <a:avLst/>
          </a:prstGeom>
        </p:spPr>
      </p:pic>
      <p:pic>
        <p:nvPicPr>
          <p:cNvPr id="14" name="Picture 13">
            <a:extLst>
              <a:ext uri="{FF2B5EF4-FFF2-40B4-BE49-F238E27FC236}">
                <a16:creationId xmlns:a16="http://schemas.microsoft.com/office/drawing/2014/main" id="{564780AE-DCDB-4659-9CFB-DE7612B6C93F}"/>
              </a:ext>
            </a:extLst>
          </p:cNvPr>
          <p:cNvPicPr>
            <a:picLocks noChangeAspect="1"/>
          </p:cNvPicPr>
          <p:nvPr/>
        </p:nvPicPr>
        <p:blipFill>
          <a:blip r:embed="rId5"/>
          <a:stretch>
            <a:fillRect/>
          </a:stretch>
        </p:blipFill>
        <p:spPr>
          <a:xfrm>
            <a:off x="1893346" y="2456510"/>
            <a:ext cx="1570623" cy="1188185"/>
          </a:xfrm>
          <a:prstGeom prst="rect">
            <a:avLst/>
          </a:prstGeom>
        </p:spPr>
      </p:pic>
      <p:pic>
        <p:nvPicPr>
          <p:cNvPr id="17" name="Picture 16">
            <a:extLst>
              <a:ext uri="{FF2B5EF4-FFF2-40B4-BE49-F238E27FC236}">
                <a16:creationId xmlns:a16="http://schemas.microsoft.com/office/drawing/2014/main" id="{63973743-499E-4B79-BA4F-D314FB68A231}"/>
              </a:ext>
            </a:extLst>
          </p:cNvPr>
          <p:cNvPicPr>
            <a:picLocks noChangeAspect="1"/>
          </p:cNvPicPr>
          <p:nvPr/>
        </p:nvPicPr>
        <p:blipFill>
          <a:blip r:embed="rId6"/>
          <a:stretch>
            <a:fillRect/>
          </a:stretch>
        </p:blipFill>
        <p:spPr>
          <a:xfrm>
            <a:off x="2311581" y="1358314"/>
            <a:ext cx="1694321" cy="1188185"/>
          </a:xfrm>
          <a:prstGeom prst="rect">
            <a:avLst/>
          </a:prstGeom>
        </p:spPr>
      </p:pic>
      <p:pic>
        <p:nvPicPr>
          <p:cNvPr id="25" name="Picture 24">
            <a:extLst>
              <a:ext uri="{FF2B5EF4-FFF2-40B4-BE49-F238E27FC236}">
                <a16:creationId xmlns:a16="http://schemas.microsoft.com/office/drawing/2014/main" id="{4CC31261-E701-4AE2-A463-6E25600BFF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0" t="20434" r="7629" b="11592"/>
          <a:stretch/>
        </p:blipFill>
        <p:spPr bwMode="auto">
          <a:xfrm>
            <a:off x="5236650" y="2365237"/>
            <a:ext cx="2798543" cy="1188186"/>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F646F9F3-8AA6-4CFB-8EE5-E8B5BE1CC9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141" b="10647"/>
          <a:stretch/>
        </p:blipFill>
        <p:spPr bwMode="auto">
          <a:xfrm>
            <a:off x="5870095" y="1571610"/>
            <a:ext cx="1866356" cy="850555"/>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B6EA53A8-D4C7-4722-9916-AC960801E065}"/>
              </a:ext>
            </a:extLst>
          </p:cNvPr>
          <p:cNvSpPr txBox="1"/>
          <p:nvPr/>
        </p:nvSpPr>
        <p:spPr>
          <a:xfrm>
            <a:off x="712246" y="5145633"/>
            <a:ext cx="7340656" cy="338554"/>
          </a:xfrm>
          <a:prstGeom prst="rect">
            <a:avLst/>
          </a:prstGeom>
          <a:noFill/>
        </p:spPr>
        <p:txBody>
          <a:bodyPr wrap="square" rtlCol="0">
            <a:spAutoFit/>
          </a:bodyPr>
          <a:lstStyle/>
          <a:p>
            <a:r>
              <a:rPr lang="en-US" sz="1600" dirty="0"/>
              <a:t>Alarms, telephone ring tone, speech, music over a given ambient noise. etc. </a:t>
            </a:r>
          </a:p>
        </p:txBody>
      </p:sp>
      <p:pic>
        <p:nvPicPr>
          <p:cNvPr id="31" name="Picture 30">
            <a:extLst>
              <a:ext uri="{FF2B5EF4-FFF2-40B4-BE49-F238E27FC236}">
                <a16:creationId xmlns:a16="http://schemas.microsoft.com/office/drawing/2014/main" id="{3B97BC57-A56D-47B8-A813-5C194D5229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8635" y="1564072"/>
            <a:ext cx="1341460" cy="905485"/>
          </a:xfrm>
          <a:prstGeom prst="rect">
            <a:avLst/>
          </a:prstGeom>
        </p:spPr>
      </p:pic>
      <p:sp>
        <p:nvSpPr>
          <p:cNvPr id="32" name="TextBox 31">
            <a:extLst>
              <a:ext uri="{FF2B5EF4-FFF2-40B4-BE49-F238E27FC236}">
                <a16:creationId xmlns:a16="http://schemas.microsoft.com/office/drawing/2014/main" id="{1176030A-7DE7-46AC-8AB9-D92B607BF4D7}"/>
              </a:ext>
            </a:extLst>
          </p:cNvPr>
          <p:cNvSpPr txBox="1"/>
          <p:nvPr/>
        </p:nvSpPr>
        <p:spPr>
          <a:xfrm>
            <a:off x="776251" y="4148901"/>
            <a:ext cx="2664255" cy="307777"/>
          </a:xfrm>
          <a:prstGeom prst="rect">
            <a:avLst/>
          </a:prstGeom>
          <a:noFill/>
        </p:spPr>
        <p:txBody>
          <a:bodyPr wrap="none" rtlCol="0">
            <a:spAutoFit/>
          </a:bodyPr>
          <a:lstStyle/>
          <a:p>
            <a:r>
              <a:rPr lang="en-US" sz="1400" dirty="0"/>
              <a:t>Unmanned Arial vehicles (UAs)</a:t>
            </a:r>
          </a:p>
        </p:txBody>
      </p:sp>
      <p:sp>
        <p:nvSpPr>
          <p:cNvPr id="33" name="TextBox 32">
            <a:extLst>
              <a:ext uri="{FF2B5EF4-FFF2-40B4-BE49-F238E27FC236}">
                <a16:creationId xmlns:a16="http://schemas.microsoft.com/office/drawing/2014/main" id="{BE871E07-EFB7-494B-BFF7-DFBEC25FE139}"/>
              </a:ext>
            </a:extLst>
          </p:cNvPr>
          <p:cNvSpPr txBox="1"/>
          <p:nvPr/>
        </p:nvSpPr>
        <p:spPr>
          <a:xfrm>
            <a:off x="4681505" y="4148900"/>
            <a:ext cx="2853410" cy="307777"/>
          </a:xfrm>
          <a:prstGeom prst="rect">
            <a:avLst/>
          </a:prstGeom>
          <a:noFill/>
        </p:spPr>
        <p:txBody>
          <a:bodyPr wrap="none" rtlCol="0">
            <a:spAutoFit/>
          </a:bodyPr>
          <a:lstStyle/>
          <a:p>
            <a:r>
              <a:rPr lang="en-US" sz="1400" dirty="0"/>
              <a:t>Urban Air Mobility (UAM) vehicles</a:t>
            </a:r>
          </a:p>
        </p:txBody>
      </p:sp>
      <p:sp>
        <p:nvSpPr>
          <p:cNvPr id="15" name="TextBox 14">
            <a:extLst>
              <a:ext uri="{FF2B5EF4-FFF2-40B4-BE49-F238E27FC236}">
                <a16:creationId xmlns:a16="http://schemas.microsoft.com/office/drawing/2014/main" id="{908D7CB0-DEFA-447E-9139-D05CD849A490}"/>
              </a:ext>
            </a:extLst>
          </p:cNvPr>
          <p:cNvSpPr txBox="1"/>
          <p:nvPr/>
        </p:nvSpPr>
        <p:spPr>
          <a:xfrm>
            <a:off x="222243" y="871655"/>
            <a:ext cx="5142616" cy="369332"/>
          </a:xfrm>
          <a:prstGeom prst="rect">
            <a:avLst/>
          </a:prstGeom>
          <a:noFill/>
        </p:spPr>
        <p:txBody>
          <a:bodyPr wrap="square">
            <a:spAutoFit/>
          </a:bodyPr>
          <a:lstStyle/>
          <a:p>
            <a:r>
              <a:rPr lang="en-US" b="1" dirty="0"/>
              <a:t>Avoid i</a:t>
            </a:r>
            <a:r>
              <a:rPr lang="en-US" sz="1800" b="1" dirty="0"/>
              <a:t>ntrusive or annoying sounds </a:t>
            </a:r>
          </a:p>
        </p:txBody>
      </p:sp>
      <p:sp>
        <p:nvSpPr>
          <p:cNvPr id="16" name="TextBox 15">
            <a:extLst>
              <a:ext uri="{FF2B5EF4-FFF2-40B4-BE49-F238E27FC236}">
                <a16:creationId xmlns:a16="http://schemas.microsoft.com/office/drawing/2014/main" id="{E3E7EC86-9FDE-4332-ADAA-B8389011EC80}"/>
              </a:ext>
            </a:extLst>
          </p:cNvPr>
          <p:cNvSpPr txBox="1"/>
          <p:nvPr/>
        </p:nvSpPr>
        <p:spPr>
          <a:xfrm>
            <a:off x="9264208" y="4131381"/>
            <a:ext cx="1308371" cy="307777"/>
          </a:xfrm>
          <a:prstGeom prst="rect">
            <a:avLst/>
          </a:prstGeom>
          <a:noFill/>
        </p:spPr>
        <p:txBody>
          <a:bodyPr wrap="none" rtlCol="0">
            <a:spAutoFit/>
          </a:bodyPr>
          <a:lstStyle/>
          <a:p>
            <a:r>
              <a:rPr lang="en-US" sz="1400" dirty="0"/>
              <a:t>Other sources</a:t>
            </a:r>
          </a:p>
        </p:txBody>
      </p:sp>
      <p:sp>
        <p:nvSpPr>
          <p:cNvPr id="18" name="TextBox 17">
            <a:extLst>
              <a:ext uri="{FF2B5EF4-FFF2-40B4-BE49-F238E27FC236}">
                <a16:creationId xmlns:a16="http://schemas.microsoft.com/office/drawing/2014/main" id="{209E6024-E344-4922-9468-1D6891149FD2}"/>
              </a:ext>
            </a:extLst>
          </p:cNvPr>
          <p:cNvSpPr txBox="1"/>
          <p:nvPr/>
        </p:nvSpPr>
        <p:spPr>
          <a:xfrm>
            <a:off x="263011" y="4849646"/>
            <a:ext cx="5050669" cy="369332"/>
          </a:xfrm>
          <a:prstGeom prst="rect">
            <a:avLst/>
          </a:prstGeom>
          <a:noFill/>
        </p:spPr>
        <p:txBody>
          <a:bodyPr wrap="square">
            <a:spAutoFit/>
          </a:bodyPr>
          <a:lstStyle/>
          <a:p>
            <a:r>
              <a:rPr lang="en-US" b="1" dirty="0"/>
              <a:t>A</a:t>
            </a:r>
            <a:r>
              <a:rPr lang="en-US" sz="1800" b="1" dirty="0"/>
              <a:t>ssure audibility</a:t>
            </a:r>
          </a:p>
        </p:txBody>
      </p:sp>
      <p:pic>
        <p:nvPicPr>
          <p:cNvPr id="1026" name="Picture 2" descr="Noisy or disruptive neighbours? Know your property rights - Lendi">
            <a:extLst>
              <a:ext uri="{FF2B5EF4-FFF2-40B4-BE49-F238E27FC236}">
                <a16:creationId xmlns:a16="http://schemas.microsoft.com/office/drawing/2014/main" id="{7DE8E707-E4E9-4B17-BF87-D251DC457A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8536" y="1193443"/>
            <a:ext cx="2082299" cy="1385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77 Noisy machinery Stock Photos, Images &amp; Photography | Shutterstock">
            <a:extLst>
              <a:ext uri="{FF2B5EF4-FFF2-40B4-BE49-F238E27FC236}">
                <a16:creationId xmlns:a16="http://schemas.microsoft.com/office/drawing/2014/main" id="{76F6BA3B-0C11-4520-9B4D-C4D3C49D0C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7825" y="1753689"/>
            <a:ext cx="1679316" cy="1204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8,022 Industrial Noise Stock Photos and Images - 123RF">
            <a:extLst>
              <a:ext uri="{FF2B5EF4-FFF2-40B4-BE49-F238E27FC236}">
                <a16:creationId xmlns:a16="http://schemas.microsoft.com/office/drawing/2014/main" id="{418B3C2D-ACF8-4714-A22E-B0AD25334B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6545" y="2590990"/>
            <a:ext cx="1842266" cy="12759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uncil to phase out noisy, polluting, gas-fuelled garden tools in Oak Bay,  B.C. | The Star">
            <a:extLst>
              <a:ext uri="{FF2B5EF4-FFF2-40B4-BE49-F238E27FC236}">
                <a16:creationId xmlns:a16="http://schemas.microsoft.com/office/drawing/2014/main" id="{2D0F38F9-4CA2-4263-9BC2-B004A90554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34400" y="2834005"/>
            <a:ext cx="1459617" cy="11688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471CDC8-6075-4490-B704-25F70EE7E12D}"/>
              </a:ext>
            </a:extLst>
          </p:cNvPr>
          <p:cNvSpPr txBox="1"/>
          <p:nvPr/>
        </p:nvSpPr>
        <p:spPr>
          <a:xfrm>
            <a:off x="-92176" y="5830943"/>
            <a:ext cx="10583081" cy="954107"/>
          </a:xfrm>
          <a:prstGeom prst="rect">
            <a:avLst/>
          </a:prstGeom>
          <a:noFill/>
        </p:spPr>
        <p:txBody>
          <a:bodyPr wrap="square">
            <a:spAutoFit/>
          </a:bodyPr>
          <a:lstStyle/>
          <a:p>
            <a:pPr marL="457200" rtl="0" fontAlgn="base">
              <a:spcBef>
                <a:spcPts val="0"/>
              </a:spcBef>
              <a:spcAft>
                <a:spcPts val="0"/>
              </a:spcAft>
            </a:pPr>
            <a:r>
              <a:rPr lang="en-US" sz="1400" dirty="0">
                <a:solidFill>
                  <a:srgbClr val="000000"/>
                </a:solidFill>
              </a:rPr>
              <a:t>Some benefits:</a:t>
            </a:r>
          </a:p>
          <a:p>
            <a:pPr marL="628650" indent="-171450" rtl="0" fontAlgn="base">
              <a:spcBef>
                <a:spcPts val="0"/>
              </a:spcBef>
              <a:spcAft>
                <a:spcPts val="0"/>
              </a:spcAft>
              <a:buFont typeface="Arial" panose="020B0604020202020204" pitchFamily="34" charset="0"/>
              <a:buChar char="•"/>
            </a:pPr>
            <a:r>
              <a:rPr lang="en-US" sz="1400" dirty="0">
                <a:solidFill>
                  <a:srgbClr val="000000"/>
                </a:solidFill>
              </a:rPr>
              <a:t>A common method for v</a:t>
            </a:r>
            <a:r>
              <a:rPr lang="en-US" sz="1400" b="0" i="0" u="none" strike="noStrike" dirty="0">
                <a:solidFill>
                  <a:srgbClr val="000000"/>
                </a:solidFill>
                <a:effectLst/>
              </a:rPr>
              <a:t>irtual assessment of any sound in presence of another sound</a:t>
            </a:r>
          </a:p>
          <a:p>
            <a:pPr marL="628650" indent="-1714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rPr>
              <a:t>Explaining root cause for audibility vs. time and/or frequency</a:t>
            </a:r>
          </a:p>
          <a:p>
            <a:pPr marL="628650" indent="-171450" rtl="0" fontAlgn="base">
              <a:spcBef>
                <a:spcPts val="0"/>
              </a:spcBef>
              <a:spcAft>
                <a:spcPts val="0"/>
              </a:spcAft>
              <a:buFont typeface="Arial" panose="020B0604020202020204" pitchFamily="34" charset="0"/>
              <a:buChar char="•"/>
            </a:pPr>
            <a:r>
              <a:rPr lang="en-US" sz="1400" b="1" dirty="0">
                <a:solidFill>
                  <a:srgbClr val="000000"/>
                </a:solidFill>
              </a:rPr>
              <a:t>As an effective noise metric (hot topic – e.g., AES standards </a:t>
            </a:r>
            <a:r>
              <a:rPr lang="en-US" sz="1400" b="1" dirty="0">
                <a:effectLst/>
                <a:ea typeface="Calibri" panose="020F0502020204030204" pitchFamily="34" charset="0"/>
                <a:cs typeface="Times New Roman" panose="02020603050405020304" pitchFamily="18" charset="0"/>
              </a:rPr>
              <a:t>SC-04-09 </a:t>
            </a:r>
            <a:r>
              <a:rPr lang="en-US" sz="1400" b="1" dirty="0">
                <a:solidFill>
                  <a:srgbClr val="000000"/>
                </a:solidFill>
              </a:rPr>
              <a:t>) </a:t>
            </a:r>
            <a:endParaRPr lang="en-US" sz="1400" b="1" i="0" u="none" strike="noStrike" dirty="0">
              <a:solidFill>
                <a:srgbClr val="000000"/>
              </a:solidFill>
              <a:effectLst/>
            </a:endParaRPr>
          </a:p>
        </p:txBody>
      </p:sp>
      <p:sp>
        <p:nvSpPr>
          <p:cNvPr id="6" name="Slide Number Placeholder 5">
            <a:extLst>
              <a:ext uri="{FF2B5EF4-FFF2-40B4-BE49-F238E27FC236}">
                <a16:creationId xmlns:a16="http://schemas.microsoft.com/office/drawing/2014/main" id="{0AA81BEC-279B-4822-A3B9-C8A3535F5F77}"/>
              </a:ext>
            </a:extLst>
          </p:cNvPr>
          <p:cNvSpPr>
            <a:spLocks noGrp="1"/>
          </p:cNvSpPr>
          <p:nvPr>
            <p:ph type="sldNum" sz="quarter" idx="11"/>
          </p:nvPr>
        </p:nvSpPr>
        <p:spPr/>
        <p:txBody>
          <a:bodyPr/>
          <a:lstStyle/>
          <a:p>
            <a:fld id="{BF27D1A0-D52E-D344-9C0E-FDFA74C467B8}" type="slidenum">
              <a:rPr lang="en-US" smtClean="0"/>
              <a:pPr/>
              <a:t>3</a:t>
            </a:fld>
            <a:endParaRPr lang="en-US" dirty="0"/>
          </a:p>
        </p:txBody>
      </p:sp>
    </p:spTree>
    <p:extLst>
      <p:ext uri="{BB962C8B-B14F-4D97-AF65-F5344CB8AC3E}">
        <p14:creationId xmlns:p14="http://schemas.microsoft.com/office/powerpoint/2010/main" val="653787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112568" y="249792"/>
            <a:ext cx="9558969" cy="461665"/>
          </a:xfrm>
          <a:prstGeom prst="rect">
            <a:avLst/>
          </a:prstGeom>
          <a:noFill/>
        </p:spPr>
        <p:txBody>
          <a:bodyPr wrap="square">
            <a:spAutoFit/>
          </a:bodyPr>
          <a:lstStyle/>
          <a:p>
            <a:r>
              <a:rPr lang="en-US" sz="2400" b="1" dirty="0">
                <a:latin typeface="+mj-lt"/>
                <a:ea typeface="Calibri" panose="020F0502020204030204" pitchFamily="34" charset="0"/>
              </a:rPr>
              <a:t>Challenges and Basic Approach</a:t>
            </a:r>
          </a:p>
        </p:txBody>
      </p:sp>
      <p:sp>
        <p:nvSpPr>
          <p:cNvPr id="5" name="Rectangle 4">
            <a:extLst>
              <a:ext uri="{FF2B5EF4-FFF2-40B4-BE49-F238E27FC236}">
                <a16:creationId xmlns:a16="http://schemas.microsoft.com/office/drawing/2014/main" id="{E1D53B8C-739E-4A47-BDB1-B293B8F7ED75}"/>
              </a:ext>
            </a:extLst>
          </p:cNvPr>
          <p:cNvSpPr/>
          <p:nvPr/>
        </p:nvSpPr>
        <p:spPr>
          <a:xfrm>
            <a:off x="254367" y="926590"/>
            <a:ext cx="12007587" cy="1138773"/>
          </a:xfrm>
          <a:prstGeom prst="rect">
            <a:avLst/>
          </a:prstGeom>
        </p:spPr>
        <p:txBody>
          <a:bodyPr wrap="square">
            <a:spAutoFit/>
          </a:bodyPr>
          <a:lstStyle/>
          <a:p>
            <a:r>
              <a:rPr lang="en-US" sz="2000" dirty="0"/>
              <a:t>A flexible algorithm to predict the audibility of a given signal in presence of masker. </a:t>
            </a:r>
            <a:endParaRPr lang="en-US" sz="2000" b="1" dirty="0">
              <a:ea typeface="Times New Roman" panose="02020603050405020304" pitchFamily="18" charset="0"/>
            </a:endParaRPr>
          </a:p>
          <a:p>
            <a:r>
              <a:rPr lang="en-US" sz="3200" b="1" dirty="0">
                <a:ea typeface="Times New Roman" panose="02020603050405020304" pitchFamily="18" charset="0"/>
              </a:rPr>
              <a:t>	</a:t>
            </a:r>
            <a:r>
              <a:rPr lang="en-US" sz="1600" dirty="0">
                <a:solidFill>
                  <a:srgbClr val="000000"/>
                </a:solidFill>
                <a:latin typeface="Arial" panose="020B0604020202020204" pitchFamily="34" charset="0"/>
              </a:rPr>
              <a:t>Deal with any combination of a signal and a masker:</a:t>
            </a:r>
          </a:p>
          <a:p>
            <a:r>
              <a:rPr lang="en-US" sz="1600" dirty="0">
                <a:solidFill>
                  <a:srgbClr val="000000"/>
                </a:solidFill>
                <a:latin typeface="Arial" panose="020B0604020202020204" pitchFamily="34" charset="0"/>
              </a:rPr>
              <a:t>		</a:t>
            </a:r>
            <a:r>
              <a:rPr lang="en-US" sz="1600" dirty="0"/>
              <a:t>Variation with time, level, frequency, bandwidth, envelope, modulation, etc.</a:t>
            </a:r>
          </a:p>
        </p:txBody>
      </p:sp>
      <p:sp>
        <p:nvSpPr>
          <p:cNvPr id="6" name="TextBox 5">
            <a:extLst>
              <a:ext uri="{FF2B5EF4-FFF2-40B4-BE49-F238E27FC236}">
                <a16:creationId xmlns:a16="http://schemas.microsoft.com/office/drawing/2014/main" id="{F485B2B2-D2D4-4C9D-BD26-C382F2F8CB0F}"/>
              </a:ext>
            </a:extLst>
          </p:cNvPr>
          <p:cNvSpPr txBox="1"/>
          <p:nvPr/>
        </p:nvSpPr>
        <p:spPr>
          <a:xfrm>
            <a:off x="254366" y="2149198"/>
            <a:ext cx="12007587" cy="1908215"/>
          </a:xfrm>
          <a:prstGeom prst="rect">
            <a:avLst/>
          </a:prstGeom>
          <a:noFill/>
        </p:spPr>
        <p:txBody>
          <a:bodyPr wrap="square">
            <a:spAutoFit/>
          </a:bodyPr>
          <a:lstStyle/>
          <a:p>
            <a:r>
              <a:rPr lang="en-US" dirty="0">
                <a:solidFill>
                  <a:srgbClr val="000000"/>
                </a:solidFill>
                <a:latin typeface="Arial" panose="020B0604020202020204" pitchFamily="34" charset="0"/>
              </a:rPr>
              <a:t>	The model must capture the complex function of the auditory system at the periphery and higher levels</a:t>
            </a:r>
          </a:p>
          <a:p>
            <a:r>
              <a:rPr lang="en-US" dirty="0">
                <a:solidFill>
                  <a:srgbClr val="000000"/>
                </a:solidFill>
                <a:latin typeface="Arial" panose="020B0604020202020204" pitchFamily="34" charset="0"/>
              </a:rPr>
              <a:t>		</a:t>
            </a:r>
            <a:r>
              <a:rPr lang="en-US" sz="1600" dirty="0">
                <a:solidFill>
                  <a:srgbClr val="000000"/>
                </a:solidFill>
                <a:latin typeface="Arial" panose="020B0604020202020204" pitchFamily="34" charset="0"/>
              </a:rPr>
              <a:t>Nonlinear with both level and frequency</a:t>
            </a:r>
          </a:p>
          <a:p>
            <a:r>
              <a:rPr lang="en-US" sz="1600" dirty="0">
                <a:solidFill>
                  <a:srgbClr val="000000"/>
                </a:solidFill>
                <a:latin typeface="Arial" panose="020B0604020202020204" pitchFamily="34" charset="0"/>
              </a:rPr>
              <a:t>		Frequency masking</a:t>
            </a:r>
          </a:p>
          <a:p>
            <a:r>
              <a:rPr lang="en-US" sz="1600" dirty="0">
                <a:solidFill>
                  <a:srgbClr val="000000"/>
                </a:solidFill>
                <a:latin typeface="Arial" panose="020B0604020202020204" pitchFamily="34" charset="0"/>
              </a:rPr>
              <a:t>		Feedback and focus and tracking of the signal </a:t>
            </a:r>
          </a:p>
          <a:p>
            <a:r>
              <a:rPr lang="en-US" sz="1600" dirty="0">
                <a:solidFill>
                  <a:srgbClr val="000000"/>
                </a:solidFill>
                <a:latin typeface="Arial" panose="020B0604020202020204" pitchFamily="34" charset="0"/>
              </a:rPr>
              <a:t>		Detection below the level of the masker</a:t>
            </a:r>
          </a:p>
          <a:p>
            <a:r>
              <a:rPr lang="en-US" sz="1600" dirty="0">
                <a:solidFill>
                  <a:srgbClr val="000000"/>
                </a:solidFill>
                <a:latin typeface="Arial" panose="020B0604020202020204" pitchFamily="34" charset="0"/>
              </a:rPr>
              <a:t>		Uncertainty</a:t>
            </a:r>
          </a:p>
          <a:p>
            <a:r>
              <a:rPr lang="en-US" dirty="0">
                <a:solidFill>
                  <a:srgbClr val="000000"/>
                </a:solidFill>
                <a:latin typeface="Arial" panose="020B0604020202020204" pitchFamily="34" charset="0"/>
              </a:rPr>
              <a:t>		Binaural hearing </a:t>
            </a:r>
            <a:r>
              <a:rPr lang="en-US" dirty="0">
                <a:latin typeface="Arial" panose="020B0604020202020204" pitchFamily="34" charset="0"/>
              </a:rPr>
              <a:t>attributes</a:t>
            </a:r>
          </a:p>
        </p:txBody>
      </p:sp>
      <p:sp>
        <p:nvSpPr>
          <p:cNvPr id="7" name="Arrow: Right 6">
            <a:extLst>
              <a:ext uri="{FF2B5EF4-FFF2-40B4-BE49-F238E27FC236}">
                <a16:creationId xmlns:a16="http://schemas.microsoft.com/office/drawing/2014/main" id="{78A929A8-AE60-494F-8885-D8E60E5216BF}"/>
              </a:ext>
            </a:extLst>
          </p:cNvPr>
          <p:cNvSpPr/>
          <p:nvPr/>
        </p:nvSpPr>
        <p:spPr bwMode="auto">
          <a:xfrm>
            <a:off x="6258160" y="5181208"/>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grpSp>
        <p:nvGrpSpPr>
          <p:cNvPr id="20" name="Group 19">
            <a:extLst>
              <a:ext uri="{FF2B5EF4-FFF2-40B4-BE49-F238E27FC236}">
                <a16:creationId xmlns:a16="http://schemas.microsoft.com/office/drawing/2014/main" id="{0D90FA16-B019-4BD9-9D5F-82B3A05FDC83}"/>
              </a:ext>
            </a:extLst>
          </p:cNvPr>
          <p:cNvGrpSpPr/>
          <p:nvPr/>
        </p:nvGrpSpPr>
        <p:grpSpPr>
          <a:xfrm>
            <a:off x="7446464" y="3336577"/>
            <a:ext cx="4115949" cy="3521423"/>
            <a:chOff x="8076051" y="2488392"/>
            <a:chExt cx="4115949" cy="3521423"/>
          </a:xfrm>
        </p:grpSpPr>
        <p:pic>
          <p:nvPicPr>
            <p:cNvPr id="4" name="Picture 3">
              <a:extLst>
                <a:ext uri="{FF2B5EF4-FFF2-40B4-BE49-F238E27FC236}">
                  <a16:creationId xmlns:a16="http://schemas.microsoft.com/office/drawing/2014/main" id="{6B31AD29-411C-49B8-9229-29337F70B3B8}"/>
                </a:ext>
              </a:extLst>
            </p:cNvPr>
            <p:cNvPicPr>
              <a:picLocks noChangeAspect="1"/>
            </p:cNvPicPr>
            <p:nvPr/>
          </p:nvPicPr>
          <p:blipFill>
            <a:blip r:embed="rId3"/>
            <a:stretch>
              <a:fillRect/>
            </a:stretch>
          </p:blipFill>
          <p:spPr>
            <a:xfrm>
              <a:off x="8076051" y="2488392"/>
              <a:ext cx="4115949" cy="3521423"/>
            </a:xfrm>
            <a:prstGeom prst="rect">
              <a:avLst/>
            </a:prstGeom>
          </p:spPr>
        </p:pic>
        <p:grpSp>
          <p:nvGrpSpPr>
            <p:cNvPr id="15" name="Group 14">
              <a:extLst>
                <a:ext uri="{FF2B5EF4-FFF2-40B4-BE49-F238E27FC236}">
                  <a16:creationId xmlns:a16="http://schemas.microsoft.com/office/drawing/2014/main" id="{522FAE34-CE50-43BE-8AC5-5D858585D4CE}"/>
                </a:ext>
              </a:extLst>
            </p:cNvPr>
            <p:cNvGrpSpPr/>
            <p:nvPr/>
          </p:nvGrpSpPr>
          <p:grpSpPr>
            <a:xfrm>
              <a:off x="8722483" y="3526335"/>
              <a:ext cx="325730" cy="276999"/>
              <a:chOff x="8722483" y="3526335"/>
              <a:chExt cx="325730" cy="276999"/>
            </a:xfrm>
          </p:grpSpPr>
          <p:cxnSp>
            <p:nvCxnSpPr>
              <p:cNvPr id="9" name="Straight Connector 8">
                <a:extLst>
                  <a:ext uri="{FF2B5EF4-FFF2-40B4-BE49-F238E27FC236}">
                    <a16:creationId xmlns:a16="http://schemas.microsoft.com/office/drawing/2014/main" id="{8892F72E-FF30-4B9A-8EB5-82202A3BFDDF}"/>
                  </a:ext>
                </a:extLst>
              </p:cNvPr>
              <p:cNvCxnSpPr>
                <a:cxnSpLocks/>
              </p:cNvCxnSpPr>
              <p:nvPr/>
            </p:nvCxnSpPr>
            <p:spPr bwMode="auto">
              <a:xfrm flipH="1" flipV="1">
                <a:off x="8966672" y="3749580"/>
                <a:ext cx="81541" cy="1"/>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864CF770-9A5F-40F2-9B92-3CD429C5226D}"/>
                  </a:ext>
                </a:extLst>
              </p:cNvPr>
              <p:cNvCxnSpPr>
                <a:cxnSpLocks/>
              </p:cNvCxnSpPr>
              <p:nvPr/>
            </p:nvCxnSpPr>
            <p:spPr bwMode="auto">
              <a:xfrm flipH="1" flipV="1">
                <a:off x="8966672" y="3664834"/>
                <a:ext cx="81541" cy="1"/>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B4EC42E3-F838-4B60-85C8-3D8CB917C538}"/>
                  </a:ext>
                </a:extLst>
              </p:cNvPr>
              <p:cNvSpPr txBox="1"/>
              <p:nvPr/>
            </p:nvSpPr>
            <p:spPr>
              <a:xfrm>
                <a:off x="8722483" y="3526335"/>
                <a:ext cx="325730" cy="276999"/>
              </a:xfrm>
              <a:prstGeom prst="rect">
                <a:avLst/>
              </a:prstGeom>
              <a:noFill/>
            </p:spPr>
            <p:txBody>
              <a:bodyPr wrap="square" rtlCol="0">
                <a:spAutoFit/>
              </a:bodyPr>
              <a:lstStyle/>
              <a:p>
                <a:r>
                  <a:rPr lang="en-US" sz="1200" dirty="0">
                    <a:solidFill>
                      <a:srgbClr val="FF0000"/>
                    </a:solidFill>
                    <a:latin typeface="Symbol" panose="05050102010706020507" pitchFamily="18" charset="2"/>
                  </a:rPr>
                  <a:t>D</a:t>
                </a:r>
              </a:p>
            </p:txBody>
          </p:sp>
        </p:grpSp>
        <p:cxnSp>
          <p:nvCxnSpPr>
            <p:cNvPr id="17" name="Straight Connector 16">
              <a:extLst>
                <a:ext uri="{FF2B5EF4-FFF2-40B4-BE49-F238E27FC236}">
                  <a16:creationId xmlns:a16="http://schemas.microsoft.com/office/drawing/2014/main" id="{25A4C328-1EB8-4DBD-9D12-D239907FDD20}"/>
                </a:ext>
              </a:extLst>
            </p:cNvPr>
            <p:cNvCxnSpPr>
              <a:cxnSpLocks/>
            </p:cNvCxnSpPr>
            <p:nvPr/>
          </p:nvCxnSpPr>
          <p:spPr bwMode="auto">
            <a:xfrm flipH="1" flipV="1">
              <a:off x="10645947" y="4703978"/>
              <a:ext cx="81541" cy="1"/>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ABEAEC83-E17B-47AA-B602-AB1DD6061D0B}"/>
                </a:ext>
              </a:extLst>
            </p:cNvPr>
            <p:cNvCxnSpPr>
              <a:cxnSpLocks/>
            </p:cNvCxnSpPr>
            <p:nvPr/>
          </p:nvCxnSpPr>
          <p:spPr bwMode="auto">
            <a:xfrm flipH="1" flipV="1">
              <a:off x="10632912" y="4551017"/>
              <a:ext cx="81541" cy="1"/>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0DE01394-9AAC-42D5-9886-129ECB7253BF}"/>
                </a:ext>
              </a:extLst>
            </p:cNvPr>
            <p:cNvSpPr txBox="1"/>
            <p:nvPr/>
          </p:nvSpPr>
          <p:spPr>
            <a:xfrm>
              <a:off x="10467422" y="4490398"/>
              <a:ext cx="325730" cy="276999"/>
            </a:xfrm>
            <a:prstGeom prst="rect">
              <a:avLst/>
            </a:prstGeom>
            <a:noFill/>
          </p:spPr>
          <p:txBody>
            <a:bodyPr wrap="square" rtlCol="0">
              <a:spAutoFit/>
            </a:bodyPr>
            <a:lstStyle/>
            <a:p>
              <a:r>
                <a:rPr lang="en-US" sz="1200" dirty="0">
                  <a:solidFill>
                    <a:srgbClr val="FF0000"/>
                  </a:solidFill>
                  <a:latin typeface="Symbol" panose="05050102010706020507" pitchFamily="18" charset="2"/>
                </a:rPr>
                <a:t>D</a:t>
              </a:r>
            </a:p>
          </p:txBody>
        </p:sp>
      </p:grpSp>
      <p:sp>
        <p:nvSpPr>
          <p:cNvPr id="22" name="TextBox 21">
            <a:extLst>
              <a:ext uri="{FF2B5EF4-FFF2-40B4-BE49-F238E27FC236}">
                <a16:creationId xmlns:a16="http://schemas.microsoft.com/office/drawing/2014/main" id="{B4C88D1A-587E-4AB6-842C-B2CDE0B590C8}"/>
              </a:ext>
            </a:extLst>
          </p:cNvPr>
          <p:cNvSpPr txBox="1"/>
          <p:nvPr/>
        </p:nvSpPr>
        <p:spPr>
          <a:xfrm>
            <a:off x="364030" y="5279364"/>
            <a:ext cx="7176117" cy="1477328"/>
          </a:xfrm>
          <a:prstGeom prst="rect">
            <a:avLst/>
          </a:prstGeom>
          <a:noFill/>
        </p:spPr>
        <p:txBody>
          <a:bodyPr wrap="square">
            <a:spAutoFit/>
          </a:bodyPr>
          <a:lstStyle/>
          <a:p>
            <a:r>
              <a:rPr lang="en-US" b="1" dirty="0">
                <a:ea typeface="Times New Roman" panose="02020603050405020304" pitchFamily="18" charset="0"/>
              </a:rPr>
              <a:t>Basic Approach: Reliance on the model of loudness </a:t>
            </a:r>
            <a:r>
              <a:rPr lang="en-US" dirty="0">
                <a:ea typeface="Times New Roman" panose="02020603050405020304" pitchFamily="18" charset="0"/>
              </a:rPr>
              <a:t>	</a:t>
            </a:r>
          </a:p>
          <a:p>
            <a:r>
              <a:rPr lang="en-US" dirty="0">
                <a:ea typeface="Times New Roman" panose="02020603050405020304" pitchFamily="18" charset="0"/>
              </a:rPr>
              <a:t>	Nonlinear sensitivity with level and frequency</a:t>
            </a:r>
          </a:p>
          <a:p>
            <a:r>
              <a:rPr lang="en-US" dirty="0">
                <a:ea typeface="Times New Roman" panose="02020603050405020304" pitchFamily="18" charset="0"/>
              </a:rPr>
              <a:t>	Nonlinear to change in level (</a:t>
            </a:r>
            <a:r>
              <a:rPr lang="en-US" sz="1800" dirty="0">
                <a:solidFill>
                  <a:srgbClr val="FF0000"/>
                </a:solidFill>
                <a:latin typeface="Symbol" panose="05050102010706020507" pitchFamily="18" charset="2"/>
              </a:rPr>
              <a:t>D</a:t>
            </a:r>
            <a:r>
              <a:rPr lang="en-US" sz="1800" dirty="0">
                <a:latin typeface="Symbol" panose="05050102010706020507" pitchFamily="18" charset="2"/>
              </a:rPr>
              <a:t>)</a:t>
            </a:r>
          </a:p>
          <a:p>
            <a:r>
              <a:rPr lang="en-US" dirty="0">
                <a:latin typeface="Symbol" panose="05050102010706020507" pitchFamily="18" charset="2"/>
                <a:ea typeface="Times New Roman" panose="02020603050405020304" pitchFamily="18" charset="0"/>
              </a:rPr>
              <a:t>	</a:t>
            </a:r>
            <a:r>
              <a:rPr lang="en-US" dirty="0">
                <a:ea typeface="Times New Roman" panose="02020603050405020304" pitchFamily="18" charset="0"/>
              </a:rPr>
              <a:t>Absolute threshold of hearing</a:t>
            </a:r>
          </a:p>
          <a:p>
            <a:r>
              <a:rPr lang="en-US" dirty="0">
                <a:ea typeface="Times New Roman" panose="02020603050405020304" pitchFamily="18" charset="0"/>
              </a:rPr>
              <a:t>	</a:t>
            </a:r>
          </a:p>
        </p:txBody>
      </p:sp>
      <p:sp>
        <p:nvSpPr>
          <p:cNvPr id="11" name="Slide Number Placeholder 10">
            <a:extLst>
              <a:ext uri="{FF2B5EF4-FFF2-40B4-BE49-F238E27FC236}">
                <a16:creationId xmlns:a16="http://schemas.microsoft.com/office/drawing/2014/main" id="{0920E146-0147-4798-8DDB-008BDD24E264}"/>
              </a:ext>
            </a:extLst>
          </p:cNvPr>
          <p:cNvSpPr>
            <a:spLocks noGrp="1"/>
          </p:cNvSpPr>
          <p:nvPr>
            <p:ph type="sldNum" sz="quarter" idx="11"/>
          </p:nvPr>
        </p:nvSpPr>
        <p:spPr/>
        <p:txBody>
          <a:bodyPr/>
          <a:lstStyle/>
          <a:p>
            <a:fld id="{BF27D1A0-D52E-D344-9C0E-FDFA74C467B8}" type="slidenum">
              <a:rPr lang="en-US" smtClean="0"/>
              <a:pPr/>
              <a:t>4</a:t>
            </a:fld>
            <a:endParaRPr lang="en-US" dirty="0"/>
          </a:p>
        </p:txBody>
      </p:sp>
    </p:spTree>
    <p:extLst>
      <p:ext uri="{BB962C8B-B14F-4D97-AF65-F5344CB8AC3E}">
        <p14:creationId xmlns:p14="http://schemas.microsoft.com/office/powerpoint/2010/main" val="80039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48198" y="174665"/>
            <a:ext cx="9558969" cy="461665"/>
          </a:xfrm>
          <a:prstGeom prst="rect">
            <a:avLst/>
          </a:prstGeom>
          <a:noFill/>
        </p:spPr>
        <p:txBody>
          <a:bodyPr wrap="square">
            <a:spAutoFit/>
          </a:bodyPr>
          <a:lstStyle/>
          <a:p>
            <a:r>
              <a:rPr lang="en-US" sz="2400" b="1" dirty="0">
                <a:solidFill>
                  <a:srgbClr val="000000"/>
                </a:solidFill>
                <a:latin typeface="Arial" panose="020B0604020202020204" pitchFamily="34" charset="0"/>
              </a:rPr>
              <a:t>Specific Loudness</a:t>
            </a:r>
            <a:endParaRPr lang="en-US" sz="2400" b="1" dirty="0">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5D11955B-0435-4575-B73E-F7786DEB9FFC}"/>
              </a:ext>
            </a:extLst>
          </p:cNvPr>
          <p:cNvSpPr txBox="1"/>
          <p:nvPr/>
        </p:nvSpPr>
        <p:spPr>
          <a:xfrm>
            <a:off x="189967" y="3054002"/>
            <a:ext cx="8433184" cy="1077218"/>
          </a:xfrm>
          <a:prstGeom prst="rect">
            <a:avLst/>
          </a:prstGeom>
          <a:noFill/>
        </p:spPr>
        <p:txBody>
          <a:bodyPr wrap="square" rtlCol="0">
            <a:spAutoFit/>
          </a:bodyPr>
          <a:lstStyle/>
          <a:p>
            <a:r>
              <a:rPr lang="en-US" sz="1600" dirty="0"/>
              <a:t>FF/DF – Free/Diffuse Field</a:t>
            </a:r>
          </a:p>
          <a:p>
            <a:r>
              <a:rPr lang="en-US" sz="1600" dirty="0"/>
              <a:t>H</a:t>
            </a:r>
            <a:r>
              <a:rPr lang="en-US" sz="1600" baseline="-25000" dirty="0"/>
              <a:t>outer</a:t>
            </a:r>
            <a:r>
              <a:rPr lang="en-US" sz="1600" dirty="0"/>
              <a:t> – Transfer function to eardrum </a:t>
            </a:r>
          </a:p>
          <a:p>
            <a:r>
              <a:rPr lang="en-US" sz="1600" dirty="0"/>
              <a:t>H</a:t>
            </a:r>
            <a:r>
              <a:rPr lang="en-US" sz="1600" baseline="-25000" dirty="0"/>
              <a:t>METF</a:t>
            </a:r>
            <a:r>
              <a:rPr lang="en-US" sz="1600" dirty="0"/>
              <a:t> – Transfer function, eardrum to differential pressure across Basilar Membrane (BM)</a:t>
            </a:r>
          </a:p>
          <a:p>
            <a:r>
              <a:rPr lang="en-US" sz="1600" dirty="0"/>
              <a:t>H</a:t>
            </a:r>
            <a:r>
              <a:rPr lang="en-US" sz="1600" baseline="-25000" dirty="0"/>
              <a:t>AF</a:t>
            </a:r>
            <a:r>
              <a:rPr lang="en-US" sz="1600" dirty="0"/>
              <a:t> – Auditory Filter (AF) bank</a:t>
            </a:r>
          </a:p>
        </p:txBody>
      </p:sp>
      <p:sp>
        <p:nvSpPr>
          <p:cNvPr id="12" name="TextBox 11">
            <a:extLst>
              <a:ext uri="{FF2B5EF4-FFF2-40B4-BE49-F238E27FC236}">
                <a16:creationId xmlns:a16="http://schemas.microsoft.com/office/drawing/2014/main" id="{23F4CD93-BC6D-44F6-872D-AE9120792787}"/>
              </a:ext>
            </a:extLst>
          </p:cNvPr>
          <p:cNvSpPr txBox="1"/>
          <p:nvPr/>
        </p:nvSpPr>
        <p:spPr>
          <a:xfrm>
            <a:off x="9233940" y="5269187"/>
            <a:ext cx="2958060" cy="461665"/>
          </a:xfrm>
          <a:prstGeom prst="rect">
            <a:avLst/>
          </a:prstGeom>
          <a:noFill/>
        </p:spPr>
        <p:txBody>
          <a:bodyPr wrap="square" rtlCol="0">
            <a:spAutoFit/>
          </a:bodyPr>
          <a:lstStyle/>
          <a:p>
            <a:r>
              <a:rPr lang="en-US" sz="1200" dirty="0"/>
              <a:t>specific loudness at two different time instances for a sample sound</a:t>
            </a:r>
          </a:p>
        </p:txBody>
      </p:sp>
      <p:pic>
        <p:nvPicPr>
          <p:cNvPr id="13" name="Picture 12">
            <a:extLst>
              <a:ext uri="{FF2B5EF4-FFF2-40B4-BE49-F238E27FC236}">
                <a16:creationId xmlns:a16="http://schemas.microsoft.com/office/drawing/2014/main" id="{38A63F5F-EEC3-40A8-A462-00D471D4E134}"/>
              </a:ext>
            </a:extLst>
          </p:cNvPr>
          <p:cNvPicPr>
            <a:picLocks noChangeAspect="1"/>
          </p:cNvPicPr>
          <p:nvPr/>
        </p:nvPicPr>
        <p:blipFill>
          <a:blip r:embed="rId3"/>
          <a:stretch>
            <a:fillRect/>
          </a:stretch>
        </p:blipFill>
        <p:spPr>
          <a:xfrm>
            <a:off x="8687073" y="2594298"/>
            <a:ext cx="3433121" cy="2692093"/>
          </a:xfrm>
          <a:prstGeom prst="rect">
            <a:avLst/>
          </a:prstGeom>
        </p:spPr>
      </p:pic>
      <p:sp>
        <p:nvSpPr>
          <p:cNvPr id="14" name="Rectangle 13">
            <a:extLst>
              <a:ext uri="{FF2B5EF4-FFF2-40B4-BE49-F238E27FC236}">
                <a16:creationId xmlns:a16="http://schemas.microsoft.com/office/drawing/2014/main" id="{8342350A-7704-4333-87DA-48FE4C14224D}"/>
              </a:ext>
            </a:extLst>
          </p:cNvPr>
          <p:cNvSpPr/>
          <p:nvPr/>
        </p:nvSpPr>
        <p:spPr>
          <a:xfrm>
            <a:off x="8039943" y="3815713"/>
            <a:ext cx="359281" cy="78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BB185541-698D-4567-95E0-39859161E05B}"/>
              </a:ext>
            </a:extLst>
          </p:cNvPr>
          <p:cNvGrpSpPr/>
          <p:nvPr/>
        </p:nvGrpSpPr>
        <p:grpSpPr>
          <a:xfrm>
            <a:off x="187487" y="1090687"/>
            <a:ext cx="11938111" cy="1751862"/>
            <a:chOff x="0" y="1389140"/>
            <a:chExt cx="11938111" cy="1751862"/>
          </a:xfrm>
        </p:grpSpPr>
        <p:sp>
          <p:nvSpPr>
            <p:cNvPr id="15" name="Down Arrow 9">
              <a:extLst>
                <a:ext uri="{FF2B5EF4-FFF2-40B4-BE49-F238E27FC236}">
                  <a16:creationId xmlns:a16="http://schemas.microsoft.com/office/drawing/2014/main" id="{126BB62B-3988-4A22-AF96-C0F543288FA6}"/>
                </a:ext>
              </a:extLst>
            </p:cNvPr>
            <p:cNvSpPr/>
            <p:nvPr/>
          </p:nvSpPr>
          <p:spPr>
            <a:xfrm rot="21600000">
              <a:off x="8371742" y="2275566"/>
              <a:ext cx="359281" cy="86543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95EC077-E297-46AE-9E4B-ED22E80D5051}"/>
                </a:ext>
              </a:extLst>
            </p:cNvPr>
            <p:cNvSpPr txBox="1"/>
            <p:nvPr/>
          </p:nvSpPr>
          <p:spPr>
            <a:xfrm>
              <a:off x="1215004" y="1719694"/>
              <a:ext cx="902460" cy="461665"/>
            </a:xfrm>
            <a:prstGeom prst="rect">
              <a:avLst/>
            </a:prstGeom>
            <a:noFill/>
            <a:ln>
              <a:solidFill>
                <a:schemeClr val="tx1"/>
              </a:solidFill>
            </a:ln>
          </p:spPr>
          <p:txBody>
            <a:bodyPr wrap="square" rtlCol="0">
              <a:spAutoFit/>
            </a:bodyPr>
            <a:lstStyle/>
            <a:p>
              <a:r>
                <a:rPr lang="en-US" sz="2400" dirty="0"/>
                <a:t>H</a:t>
              </a:r>
              <a:r>
                <a:rPr lang="en-US" sz="2400" baseline="-25000" dirty="0"/>
                <a:t>outer</a:t>
              </a:r>
            </a:p>
          </p:txBody>
        </p:sp>
        <p:sp>
          <p:nvSpPr>
            <p:cNvPr id="19" name="TextBox 18">
              <a:extLst>
                <a:ext uri="{FF2B5EF4-FFF2-40B4-BE49-F238E27FC236}">
                  <a16:creationId xmlns:a16="http://schemas.microsoft.com/office/drawing/2014/main" id="{14ECE06C-B20C-4D86-80F1-D0677B292FB1}"/>
                </a:ext>
              </a:extLst>
            </p:cNvPr>
            <p:cNvSpPr txBox="1"/>
            <p:nvPr/>
          </p:nvSpPr>
          <p:spPr>
            <a:xfrm>
              <a:off x="2418718" y="1716751"/>
              <a:ext cx="987923" cy="461665"/>
            </a:xfrm>
            <a:prstGeom prst="rect">
              <a:avLst/>
            </a:prstGeom>
            <a:noFill/>
            <a:ln>
              <a:solidFill>
                <a:schemeClr val="tx1"/>
              </a:solidFill>
            </a:ln>
          </p:spPr>
          <p:txBody>
            <a:bodyPr wrap="square" rtlCol="0">
              <a:spAutoFit/>
            </a:bodyPr>
            <a:lstStyle/>
            <a:p>
              <a:r>
                <a:rPr lang="en-US" sz="2400" dirty="0"/>
                <a:t>H</a:t>
              </a:r>
              <a:r>
                <a:rPr lang="en-US" sz="2400" baseline="-25000" dirty="0"/>
                <a:t>METF</a:t>
              </a:r>
            </a:p>
          </p:txBody>
        </p:sp>
        <p:sp>
          <p:nvSpPr>
            <p:cNvPr id="20" name="TextBox 19">
              <a:extLst>
                <a:ext uri="{FF2B5EF4-FFF2-40B4-BE49-F238E27FC236}">
                  <a16:creationId xmlns:a16="http://schemas.microsoft.com/office/drawing/2014/main" id="{4F26DE09-DFB7-443C-BF3D-420B4BA1F8A3}"/>
                </a:ext>
              </a:extLst>
            </p:cNvPr>
            <p:cNvSpPr txBox="1"/>
            <p:nvPr/>
          </p:nvSpPr>
          <p:spPr>
            <a:xfrm>
              <a:off x="3799574" y="1716751"/>
              <a:ext cx="902460" cy="461665"/>
            </a:xfrm>
            <a:prstGeom prst="rect">
              <a:avLst/>
            </a:prstGeom>
            <a:noFill/>
            <a:ln>
              <a:solidFill>
                <a:schemeClr val="tx1"/>
              </a:solidFill>
            </a:ln>
          </p:spPr>
          <p:txBody>
            <a:bodyPr wrap="square" rtlCol="0">
              <a:spAutoFit/>
            </a:bodyPr>
            <a:lstStyle/>
            <a:p>
              <a:pPr algn="ctr"/>
              <a:r>
                <a:rPr lang="en-US" sz="2400" dirty="0"/>
                <a:t>H</a:t>
              </a:r>
              <a:r>
                <a:rPr lang="en-US" sz="2400" baseline="-25000" dirty="0"/>
                <a:t>AF</a:t>
              </a:r>
            </a:p>
          </p:txBody>
        </p:sp>
        <p:cxnSp>
          <p:nvCxnSpPr>
            <p:cNvPr id="21" name="Straight Arrow Connector 20">
              <a:extLst>
                <a:ext uri="{FF2B5EF4-FFF2-40B4-BE49-F238E27FC236}">
                  <a16:creationId xmlns:a16="http://schemas.microsoft.com/office/drawing/2014/main" id="{AC1B532B-1A88-42CA-BD0E-71DE9C51540E}"/>
                </a:ext>
              </a:extLst>
            </p:cNvPr>
            <p:cNvCxnSpPr>
              <a:cxnSpLocks/>
              <a:endCxn id="19" idx="1"/>
            </p:cNvCxnSpPr>
            <p:nvPr/>
          </p:nvCxnSpPr>
          <p:spPr>
            <a:xfrm>
              <a:off x="2117464" y="1947584"/>
              <a:ext cx="30125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5FD4B39-D055-43B6-B3F2-AD1BE25070FE}"/>
                </a:ext>
              </a:extLst>
            </p:cNvPr>
            <p:cNvCxnSpPr/>
            <p:nvPr/>
          </p:nvCxnSpPr>
          <p:spPr>
            <a:xfrm flipV="1">
              <a:off x="4903592" y="1965642"/>
              <a:ext cx="626837"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3EAB3C7-6EA3-4540-8483-83777E96378D}"/>
                </a:ext>
              </a:extLst>
            </p:cNvPr>
            <p:cNvCxnSpPr/>
            <p:nvPr/>
          </p:nvCxnSpPr>
          <p:spPr>
            <a:xfrm flipV="1">
              <a:off x="4891052" y="1748172"/>
              <a:ext cx="626837"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0FE0DDC-F412-4D38-8815-675F13F21F9C}"/>
                </a:ext>
              </a:extLst>
            </p:cNvPr>
            <p:cNvCxnSpPr/>
            <p:nvPr/>
          </p:nvCxnSpPr>
          <p:spPr>
            <a:xfrm flipV="1">
              <a:off x="4889260" y="1849200"/>
              <a:ext cx="626837"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20F8E9-80CE-42CE-A156-C9005EDB3A41}"/>
                </a:ext>
              </a:extLst>
            </p:cNvPr>
            <p:cNvCxnSpPr/>
            <p:nvPr/>
          </p:nvCxnSpPr>
          <p:spPr>
            <a:xfrm flipV="1">
              <a:off x="4885676" y="2174547"/>
              <a:ext cx="626837"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289B5BB-2E7A-484D-80AB-4D429BE47DB1}"/>
                </a:ext>
              </a:extLst>
            </p:cNvPr>
            <p:cNvSpPr txBox="1"/>
            <p:nvPr/>
          </p:nvSpPr>
          <p:spPr>
            <a:xfrm>
              <a:off x="5518455" y="1624417"/>
              <a:ext cx="1474857" cy="646331"/>
            </a:xfrm>
            <a:prstGeom prst="rect">
              <a:avLst/>
            </a:prstGeom>
            <a:noFill/>
            <a:ln>
              <a:solidFill>
                <a:schemeClr val="tx1"/>
              </a:solidFill>
            </a:ln>
          </p:spPr>
          <p:txBody>
            <a:bodyPr wrap="square" rtlCol="0">
              <a:spAutoFit/>
            </a:bodyPr>
            <a:lstStyle/>
            <a:p>
              <a:pPr algn="ctr"/>
              <a:r>
                <a:rPr lang="en-US" dirty="0"/>
                <a:t>Excitation Pattern</a:t>
              </a:r>
            </a:p>
          </p:txBody>
        </p:sp>
        <p:cxnSp>
          <p:nvCxnSpPr>
            <p:cNvPr id="27" name="Straight Arrow Connector 26">
              <a:extLst>
                <a:ext uri="{FF2B5EF4-FFF2-40B4-BE49-F238E27FC236}">
                  <a16:creationId xmlns:a16="http://schemas.microsoft.com/office/drawing/2014/main" id="{2294F10B-D603-41D6-80BA-23E1C396C9A7}"/>
                </a:ext>
              </a:extLst>
            </p:cNvPr>
            <p:cNvCxnSpPr/>
            <p:nvPr/>
          </p:nvCxnSpPr>
          <p:spPr>
            <a:xfrm>
              <a:off x="4700601" y="1965642"/>
              <a:ext cx="185632" cy="318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C71187-826F-4894-B4E1-3CFD2C840161}"/>
                </a:ext>
              </a:extLst>
            </p:cNvPr>
            <p:cNvCxnSpPr/>
            <p:nvPr/>
          </p:nvCxnSpPr>
          <p:spPr>
            <a:xfrm>
              <a:off x="4885676" y="1748172"/>
              <a:ext cx="0" cy="42637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Up Arrow 59">
              <a:extLst>
                <a:ext uri="{FF2B5EF4-FFF2-40B4-BE49-F238E27FC236}">
                  <a16:creationId xmlns:a16="http://schemas.microsoft.com/office/drawing/2014/main" id="{DA9B8763-404C-44C1-8B4F-1109524947AF}"/>
                </a:ext>
              </a:extLst>
            </p:cNvPr>
            <p:cNvSpPr/>
            <p:nvPr/>
          </p:nvSpPr>
          <p:spPr>
            <a:xfrm>
              <a:off x="4959605" y="2281718"/>
              <a:ext cx="380639" cy="406222"/>
            </a:xfrm>
            <a:prstGeom prst="upArrow">
              <a:avLst/>
            </a:prstGeom>
            <a:solidFill>
              <a:schemeClr val="accent3">
                <a:lumMod val="85000"/>
              </a:schemeClr>
            </a:solid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4F9BE14C-9E0A-400C-97C9-9F674994EA42}"/>
                </a:ext>
              </a:extLst>
            </p:cNvPr>
            <p:cNvSpPr txBox="1"/>
            <p:nvPr/>
          </p:nvSpPr>
          <p:spPr>
            <a:xfrm>
              <a:off x="4122495" y="2666810"/>
              <a:ext cx="2054861" cy="307777"/>
            </a:xfrm>
            <a:prstGeom prst="rect">
              <a:avLst/>
            </a:prstGeom>
            <a:noFill/>
          </p:spPr>
          <p:txBody>
            <a:bodyPr wrap="none" rtlCol="0">
              <a:spAutoFit/>
            </a:bodyPr>
            <a:lstStyle/>
            <a:p>
              <a:r>
                <a:rPr lang="en-US" sz="1400" dirty="0"/>
                <a:t>internal noise/excitation</a:t>
              </a:r>
            </a:p>
          </p:txBody>
        </p:sp>
        <p:grpSp>
          <p:nvGrpSpPr>
            <p:cNvPr id="32" name="Group 31">
              <a:extLst>
                <a:ext uri="{FF2B5EF4-FFF2-40B4-BE49-F238E27FC236}">
                  <a16:creationId xmlns:a16="http://schemas.microsoft.com/office/drawing/2014/main" id="{B54F4CB6-7BC9-41F5-A166-BB984AD69803}"/>
                </a:ext>
              </a:extLst>
            </p:cNvPr>
            <p:cNvGrpSpPr/>
            <p:nvPr/>
          </p:nvGrpSpPr>
          <p:grpSpPr>
            <a:xfrm>
              <a:off x="6984938" y="1716751"/>
              <a:ext cx="569269" cy="464608"/>
              <a:chOff x="5295006" y="2634968"/>
              <a:chExt cx="946161" cy="464608"/>
            </a:xfrm>
          </p:grpSpPr>
          <p:cxnSp>
            <p:nvCxnSpPr>
              <p:cNvPr id="40" name="Straight Arrow Connector 39">
                <a:extLst>
                  <a:ext uri="{FF2B5EF4-FFF2-40B4-BE49-F238E27FC236}">
                    <a16:creationId xmlns:a16="http://schemas.microsoft.com/office/drawing/2014/main" id="{BB55D85F-B30F-44BB-BFBC-A2BFE20E22F0}"/>
                  </a:ext>
                </a:extLst>
              </p:cNvPr>
              <p:cNvCxnSpPr>
                <a:endCxn id="33" idx="1"/>
              </p:cNvCxnSpPr>
              <p:nvPr/>
            </p:nvCxnSpPr>
            <p:spPr>
              <a:xfrm>
                <a:off x="5295006" y="2857927"/>
                <a:ext cx="946161"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2F7A9F4-A3D7-43FA-A63A-DD17BB0E8F41}"/>
                  </a:ext>
                </a:extLst>
              </p:cNvPr>
              <p:cNvCxnSpPr/>
              <p:nvPr/>
            </p:nvCxnSpPr>
            <p:spPr>
              <a:xfrm>
                <a:off x="5308915" y="2634968"/>
                <a:ext cx="932252"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8245D9E-5AD2-4F0A-9A38-C5863F989D93}"/>
                  </a:ext>
                </a:extLst>
              </p:cNvPr>
              <p:cNvCxnSpPr/>
              <p:nvPr/>
            </p:nvCxnSpPr>
            <p:spPr>
              <a:xfrm>
                <a:off x="5338015" y="2741485"/>
                <a:ext cx="903152" cy="160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DE36076-85D9-4AAC-B216-E56EF37A2DA5}"/>
                  </a:ext>
                </a:extLst>
              </p:cNvPr>
              <p:cNvCxnSpPr/>
              <p:nvPr/>
            </p:nvCxnSpPr>
            <p:spPr>
              <a:xfrm>
                <a:off x="5338015" y="3099576"/>
                <a:ext cx="843948" cy="0"/>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6BE5112-0232-4B55-8A9C-0637B625AF00}"/>
                </a:ext>
              </a:extLst>
            </p:cNvPr>
            <p:cNvSpPr txBox="1"/>
            <p:nvPr/>
          </p:nvSpPr>
          <p:spPr>
            <a:xfrm>
              <a:off x="7554208" y="1616544"/>
              <a:ext cx="2019536" cy="646331"/>
            </a:xfrm>
            <a:prstGeom prst="rect">
              <a:avLst/>
            </a:prstGeom>
            <a:noFill/>
            <a:ln>
              <a:solidFill>
                <a:schemeClr val="tx1"/>
              </a:solidFill>
            </a:ln>
          </p:spPr>
          <p:txBody>
            <a:bodyPr wrap="square" rtlCol="0">
              <a:spAutoFit/>
            </a:bodyPr>
            <a:lstStyle/>
            <a:p>
              <a:pPr algn="ctr"/>
              <a:r>
                <a:rPr lang="en-US" dirty="0"/>
                <a:t>Compression &amp;</a:t>
              </a:r>
            </a:p>
            <a:p>
              <a:pPr algn="ctr"/>
              <a:r>
                <a:rPr lang="en-US" b="1" dirty="0">
                  <a:solidFill>
                    <a:srgbClr val="00B0F0"/>
                  </a:solidFill>
                </a:rPr>
                <a:t>Spec. Loudness</a:t>
              </a:r>
            </a:p>
          </p:txBody>
        </p:sp>
        <p:sp>
          <p:nvSpPr>
            <p:cNvPr id="35" name="TextBox 34">
              <a:extLst>
                <a:ext uri="{FF2B5EF4-FFF2-40B4-BE49-F238E27FC236}">
                  <a16:creationId xmlns:a16="http://schemas.microsoft.com/office/drawing/2014/main" id="{FF4EE939-4144-4F50-8BA0-2B1C8F6DFF89}"/>
                </a:ext>
              </a:extLst>
            </p:cNvPr>
            <p:cNvSpPr txBox="1"/>
            <p:nvPr/>
          </p:nvSpPr>
          <p:spPr>
            <a:xfrm>
              <a:off x="9843857" y="1642476"/>
              <a:ext cx="2094254" cy="646331"/>
            </a:xfrm>
            <a:prstGeom prst="rect">
              <a:avLst/>
            </a:prstGeom>
            <a:noFill/>
            <a:ln>
              <a:solidFill>
                <a:schemeClr val="tx1"/>
              </a:solidFill>
            </a:ln>
          </p:spPr>
          <p:txBody>
            <a:bodyPr wrap="square" rtlCol="0">
              <a:spAutoFit/>
            </a:bodyPr>
            <a:lstStyle/>
            <a:p>
              <a:pPr algn="ctr"/>
              <a:r>
                <a:rPr lang="en-US" dirty="0"/>
                <a:t>Total</a:t>
              </a:r>
            </a:p>
            <a:p>
              <a:pPr algn="ctr"/>
              <a:r>
                <a:rPr lang="en-US" dirty="0"/>
                <a:t>Loudness vs. time</a:t>
              </a:r>
            </a:p>
          </p:txBody>
        </p:sp>
        <p:cxnSp>
          <p:nvCxnSpPr>
            <p:cNvPr id="36" name="Straight Arrow Connector 35">
              <a:extLst>
                <a:ext uri="{FF2B5EF4-FFF2-40B4-BE49-F238E27FC236}">
                  <a16:creationId xmlns:a16="http://schemas.microsoft.com/office/drawing/2014/main" id="{92EBFA20-707E-48B7-A28A-233638B6F95B}"/>
                </a:ext>
              </a:extLst>
            </p:cNvPr>
            <p:cNvCxnSpPr/>
            <p:nvPr/>
          </p:nvCxnSpPr>
          <p:spPr>
            <a:xfrm>
              <a:off x="854031" y="1958637"/>
              <a:ext cx="349047" cy="57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ED7B9B1-D293-4358-A641-FA03D7EE5B46}"/>
                </a:ext>
              </a:extLst>
            </p:cNvPr>
            <p:cNvCxnSpPr>
              <a:stCxn id="33" idx="3"/>
              <a:endCxn id="35" idx="1"/>
            </p:cNvCxnSpPr>
            <p:nvPr/>
          </p:nvCxnSpPr>
          <p:spPr>
            <a:xfrm>
              <a:off x="9573745" y="1939710"/>
              <a:ext cx="270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EAEFA3E-8E5C-4103-B7B6-4AEAD8BF7231}"/>
                </a:ext>
              </a:extLst>
            </p:cNvPr>
            <p:cNvCxnSpPr>
              <a:cxnSpLocks/>
            </p:cNvCxnSpPr>
            <p:nvPr/>
          </p:nvCxnSpPr>
          <p:spPr>
            <a:xfrm flipV="1">
              <a:off x="3406641" y="1932509"/>
              <a:ext cx="386717"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6C89F53-D772-4FC5-A3AC-3E8EDBDE443A}"/>
                </a:ext>
              </a:extLst>
            </p:cNvPr>
            <p:cNvSpPr txBox="1"/>
            <p:nvPr/>
          </p:nvSpPr>
          <p:spPr>
            <a:xfrm>
              <a:off x="0" y="1389140"/>
              <a:ext cx="890540" cy="1015663"/>
            </a:xfrm>
            <a:prstGeom prst="rect">
              <a:avLst/>
            </a:prstGeom>
            <a:noFill/>
          </p:spPr>
          <p:txBody>
            <a:bodyPr wrap="square" rtlCol="0">
              <a:spAutoFit/>
            </a:bodyPr>
            <a:lstStyle/>
            <a:p>
              <a:endParaRPr lang="en-US" sz="1200" dirty="0"/>
            </a:p>
            <a:p>
              <a:r>
                <a:rPr lang="en-US" sz="1200" dirty="0"/>
                <a:t>Sound Pressures vs. time</a:t>
              </a:r>
            </a:p>
            <a:p>
              <a:r>
                <a:rPr lang="en-US" sz="1200" dirty="0"/>
                <a:t>(FF/DF)</a:t>
              </a:r>
            </a:p>
          </p:txBody>
        </p:sp>
      </p:grpSp>
      <p:sp>
        <p:nvSpPr>
          <p:cNvPr id="10" name="TextBox 9">
            <a:extLst>
              <a:ext uri="{FF2B5EF4-FFF2-40B4-BE49-F238E27FC236}">
                <a16:creationId xmlns:a16="http://schemas.microsoft.com/office/drawing/2014/main" id="{8B334EF4-C4A8-4C10-BF0D-4E99F9C37D49}"/>
              </a:ext>
            </a:extLst>
          </p:cNvPr>
          <p:cNvSpPr txBox="1"/>
          <p:nvPr/>
        </p:nvSpPr>
        <p:spPr>
          <a:xfrm>
            <a:off x="0" y="5928023"/>
            <a:ext cx="11200438"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Specific loudness is the estimate of the strength of sound perceived through different AFs. </a:t>
            </a:r>
          </a:p>
          <a:p>
            <a:pPr marL="285750" indent="-285750">
              <a:buFont typeface="Arial" panose="020B0604020202020204" pitchFamily="34" charset="0"/>
              <a:buChar char="•"/>
            </a:pPr>
            <a:r>
              <a:rPr lang="en-US" sz="1400" dirty="0"/>
              <a:t>SAP method relies on the specific loudness of the signal and the masker to estimate audibility as it occurs; i.e., with time and frequency. </a:t>
            </a:r>
          </a:p>
        </p:txBody>
      </p:sp>
      <p:sp>
        <p:nvSpPr>
          <p:cNvPr id="6" name="Slide Number Placeholder 5">
            <a:extLst>
              <a:ext uri="{FF2B5EF4-FFF2-40B4-BE49-F238E27FC236}">
                <a16:creationId xmlns:a16="http://schemas.microsoft.com/office/drawing/2014/main" id="{7264F627-0A1B-4992-AEF3-BD2380C97A9F}"/>
              </a:ext>
            </a:extLst>
          </p:cNvPr>
          <p:cNvSpPr>
            <a:spLocks noGrp="1"/>
          </p:cNvSpPr>
          <p:nvPr>
            <p:ph type="sldNum" sz="quarter" idx="11"/>
          </p:nvPr>
        </p:nvSpPr>
        <p:spPr/>
        <p:txBody>
          <a:bodyPr/>
          <a:lstStyle/>
          <a:p>
            <a:fld id="{BF27D1A0-D52E-D344-9C0E-FDFA74C467B8}" type="slidenum">
              <a:rPr lang="en-US" smtClean="0"/>
              <a:pPr/>
              <a:t>5</a:t>
            </a:fld>
            <a:endParaRPr lang="en-US" dirty="0"/>
          </a:p>
        </p:txBody>
      </p:sp>
    </p:spTree>
    <p:extLst>
      <p:ext uri="{BB962C8B-B14F-4D97-AF65-F5344CB8AC3E}">
        <p14:creationId xmlns:p14="http://schemas.microsoft.com/office/powerpoint/2010/main" val="976063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22412" y="166936"/>
            <a:ext cx="9558969" cy="461665"/>
          </a:xfrm>
          <a:prstGeom prst="rect">
            <a:avLst/>
          </a:prstGeom>
          <a:noFill/>
        </p:spPr>
        <p:txBody>
          <a:bodyPr wrap="square">
            <a:spAutoFit/>
          </a:bodyPr>
          <a:lstStyle/>
          <a:p>
            <a:r>
              <a:rPr lang="en-US" sz="2400" b="1" dirty="0">
                <a:latin typeface="+mj-lt"/>
                <a:ea typeface="Calibri" panose="020F0502020204030204" pitchFamily="34" charset="0"/>
              </a:rPr>
              <a:t>d-prime or sensitivity</a:t>
            </a:r>
          </a:p>
        </p:txBody>
      </p:sp>
      <p:sp>
        <p:nvSpPr>
          <p:cNvPr id="5" name="Rectangle 4">
            <a:extLst>
              <a:ext uri="{FF2B5EF4-FFF2-40B4-BE49-F238E27FC236}">
                <a16:creationId xmlns:a16="http://schemas.microsoft.com/office/drawing/2014/main" id="{F49FA769-7A22-40D3-82FD-6087E10DC990}"/>
              </a:ext>
            </a:extLst>
          </p:cNvPr>
          <p:cNvSpPr/>
          <p:nvPr/>
        </p:nvSpPr>
        <p:spPr>
          <a:xfrm>
            <a:off x="222412" y="947243"/>
            <a:ext cx="11456798" cy="1631216"/>
          </a:xfrm>
          <a:prstGeom prst="rect">
            <a:avLst/>
          </a:prstGeom>
        </p:spPr>
        <p:txBody>
          <a:bodyPr wrap="square">
            <a:spAutoFit/>
          </a:bodyPr>
          <a:lstStyle/>
          <a:p>
            <a:pPr algn="just"/>
            <a:r>
              <a:rPr lang="en-US" sz="2000" dirty="0">
                <a:ea typeface="Times New Roman" panose="02020603050405020304" pitchFamily="18" charset="0"/>
              </a:rPr>
              <a:t>Specific loudness* is assumed to capture “observations” </a:t>
            </a:r>
            <a:r>
              <a:rPr lang="en-US" sz="2000" dirty="0"/>
              <a:t>through individual auditory filters. As such, observations arise with a specific probability from either the signal or the masker. </a:t>
            </a:r>
            <a:r>
              <a:rPr lang="en-US" sz="2000" dirty="0">
                <a:ea typeface="Times New Roman" panose="02020603050405020304" pitchFamily="18" charset="0"/>
              </a:rPr>
              <a:t>According to Signal Detection Theory (SDT), </a:t>
            </a:r>
            <a:r>
              <a:rPr lang="en-US" sz="2000" dirty="0"/>
              <a:t>the problem of discrimination (or detection) is a statistical question which relies on testing of statistical hypotheses.</a:t>
            </a:r>
          </a:p>
          <a:p>
            <a:pPr algn="just"/>
            <a:r>
              <a:rPr lang="en-US" sz="2000" dirty="0"/>
              <a:t>Define sensitivity as:</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5A08670-785A-48C0-9267-BB24219168BC}"/>
                  </a:ext>
                </a:extLst>
              </p:cNvPr>
              <p:cNvSpPr/>
              <p:nvPr/>
            </p:nvSpPr>
            <p:spPr>
              <a:xfrm>
                <a:off x="1796765" y="3056599"/>
                <a:ext cx="3799488" cy="1020023"/>
              </a:xfrm>
              <a:prstGeom prst="rect">
                <a:avLst/>
              </a:prstGeom>
            </p:spPr>
            <p:txBody>
              <a:bodyPr wrap="square">
                <a:spAutoFit/>
              </a:bodyPr>
              <a:lstStyle/>
              <a:p>
                <a14:m>
                  <m:oMath xmlns:m="http://schemas.openxmlformats.org/officeDocument/2006/math">
                    <m:sSup>
                      <m:sSupPr>
                        <m:ctrlPr>
                          <a:rPr lang="en-US" sz="2800" i="1">
                            <a:latin typeface="Cambria Math" panose="02040503050406030204" pitchFamily="18" charset="0"/>
                            <a:ea typeface="Times New Roman" panose="02020603050405020304" pitchFamily="18" charset="0"/>
                            <a:cs typeface="Calibri" panose="020F0502020204030204" pitchFamily="34" charset="0"/>
                          </a:rPr>
                        </m:ctrlPr>
                      </m:sSupPr>
                      <m:e>
                        <m:r>
                          <a:rPr lang="en-US" sz="2800" i="1">
                            <a:latin typeface="Cambria Math" panose="02040503050406030204" pitchFamily="18" charset="0"/>
                            <a:ea typeface="Times New Roman" panose="02020603050405020304" pitchFamily="18" charset="0"/>
                            <a:cs typeface="Calibri" panose="020F0502020204030204" pitchFamily="34" charset="0"/>
                          </a:rPr>
                          <m:t>𝑑</m:t>
                        </m:r>
                      </m:e>
                      <m:sup>
                        <m:r>
                          <a:rPr lang="en-US" sz="2800" i="1">
                            <a:latin typeface="Cambria Math" panose="02040503050406030204" pitchFamily="18" charset="0"/>
                            <a:ea typeface="Times New Roman" panose="02020603050405020304" pitchFamily="18" charset="0"/>
                            <a:cs typeface="Calibri" panose="020F0502020204030204" pitchFamily="34" charset="0"/>
                          </a:rPr>
                          <m:t>′</m:t>
                        </m:r>
                      </m:sup>
                    </m:sSup>
                    <m:r>
                      <a:rPr lang="en-US" sz="2800" i="1">
                        <a:latin typeface="Cambria Math" panose="02040503050406030204" pitchFamily="18" charset="0"/>
                        <a:ea typeface="Times New Roman" panose="02020603050405020304" pitchFamily="18" charset="0"/>
                        <a:cs typeface="Calibri" panose="020F0502020204030204" pitchFamily="34" charset="0"/>
                      </a:rPr>
                      <m:t>= </m:t>
                    </m:r>
                    <m:f>
                      <m:fPr>
                        <m:ctrlPr>
                          <a:rPr lang="en-US" sz="2800" i="1">
                            <a:latin typeface="Cambria Math" panose="02040503050406030204" pitchFamily="18" charset="0"/>
                            <a:ea typeface="Times New Roman" panose="02020603050405020304" pitchFamily="18" charset="0"/>
                            <a:cs typeface="Calibri" panose="020F0502020204030204" pitchFamily="34" charset="0"/>
                          </a:rPr>
                        </m:ctrlPr>
                      </m:fPr>
                      <m:num>
                        <m:sSub>
                          <m:sSubPr>
                            <m:ctrlPr>
                              <a:rPr lang="en-US" sz="2800" i="1">
                                <a:latin typeface="Cambria Math" panose="02040503050406030204" pitchFamily="18" charset="0"/>
                                <a:ea typeface="Times New Roman" panose="02020603050405020304" pitchFamily="18" charset="0"/>
                                <a:cs typeface="Calibri" panose="020F0502020204030204" pitchFamily="34" charset="0"/>
                              </a:rPr>
                            </m:ctrlPr>
                          </m:sSubPr>
                          <m:e>
                            <m:r>
                              <a:rPr lang="en-US" sz="2800" i="1">
                                <a:latin typeface="Cambria Math" panose="02040503050406030204" pitchFamily="18" charset="0"/>
                                <a:ea typeface="Times New Roman" panose="02020603050405020304" pitchFamily="18" charset="0"/>
                                <a:cs typeface="Calibri" panose="020F0502020204030204" pitchFamily="34" charset="0"/>
                              </a:rPr>
                              <m:t>𝑢</m:t>
                            </m:r>
                          </m:e>
                          <m:sub>
                            <m:r>
                              <a:rPr lang="en-US" sz="2800" i="1">
                                <a:latin typeface="Cambria Math" panose="02040503050406030204" pitchFamily="18" charset="0"/>
                                <a:ea typeface="Times New Roman" panose="02020603050405020304" pitchFamily="18" charset="0"/>
                                <a:cs typeface="Calibri" panose="020F0502020204030204" pitchFamily="34" charset="0"/>
                              </a:rPr>
                              <m:t>𝑠</m:t>
                            </m:r>
                          </m:sub>
                        </m:sSub>
                        <m:sSub>
                          <m:sSubPr>
                            <m:ctrlPr>
                              <a:rPr lang="en-US" sz="2800" i="1">
                                <a:latin typeface="Cambria Math" panose="02040503050406030204" pitchFamily="18" charset="0"/>
                                <a:ea typeface="Times New Roman" panose="02020603050405020304" pitchFamily="18" charset="0"/>
                                <a:cs typeface="Calibri" panose="020F0502020204030204" pitchFamily="34" charset="0"/>
                              </a:rPr>
                            </m:ctrlPr>
                          </m:sSubPr>
                          <m:e>
                            <m:r>
                              <a:rPr lang="en-US" sz="2800" i="1">
                                <a:latin typeface="Cambria Math" panose="02040503050406030204" pitchFamily="18" charset="0"/>
                                <a:ea typeface="Times New Roman" panose="02020603050405020304" pitchFamily="18" charset="0"/>
                                <a:cs typeface="Calibri" panose="020F0502020204030204" pitchFamily="34" charset="0"/>
                              </a:rPr>
                              <m:t>− </m:t>
                            </m:r>
                            <m:r>
                              <a:rPr lang="en-US" sz="2800" i="1">
                                <a:latin typeface="Cambria Math" panose="02040503050406030204" pitchFamily="18" charset="0"/>
                                <a:ea typeface="Times New Roman" panose="02020603050405020304" pitchFamily="18" charset="0"/>
                                <a:cs typeface="Calibri" panose="020F0502020204030204" pitchFamily="34" charset="0"/>
                              </a:rPr>
                              <m:t>𝑢</m:t>
                            </m:r>
                          </m:e>
                          <m:sub>
                            <m:r>
                              <a:rPr lang="en-US" sz="2800" i="1">
                                <a:latin typeface="Cambria Math" panose="02040503050406030204" pitchFamily="18" charset="0"/>
                                <a:ea typeface="Times New Roman" panose="02020603050405020304" pitchFamily="18" charset="0"/>
                                <a:cs typeface="Calibri" panose="020F0502020204030204" pitchFamily="34" charset="0"/>
                              </a:rPr>
                              <m:t>𝑛</m:t>
                            </m:r>
                          </m:sub>
                        </m:sSub>
                      </m:num>
                      <m:den>
                        <m:rad>
                          <m:radPr>
                            <m:degHide m:val="on"/>
                            <m:ctrlPr>
                              <a:rPr lang="en-US" sz="2800" i="1">
                                <a:latin typeface="Cambria Math" panose="02040503050406030204" pitchFamily="18" charset="0"/>
                                <a:ea typeface="Times New Roman" panose="02020603050405020304" pitchFamily="18" charset="0"/>
                                <a:cs typeface="Calibri" panose="020F0502020204030204" pitchFamily="34" charset="0"/>
                              </a:rPr>
                            </m:ctrlPr>
                          </m:radPr>
                          <m:deg/>
                          <m:e>
                            <m:r>
                              <a:rPr lang="en-US" sz="2800" i="1">
                                <a:latin typeface="Cambria Math" panose="02040503050406030204" pitchFamily="18" charset="0"/>
                                <a:ea typeface="Times New Roman" panose="02020603050405020304" pitchFamily="18" charset="0"/>
                                <a:cs typeface="Calibri" panose="020F0502020204030204" pitchFamily="34" charset="0"/>
                              </a:rPr>
                              <m:t>0.5(</m:t>
                            </m:r>
                            <m:sSubSup>
                              <m:sSubSupPr>
                                <m:ctrlPr>
                                  <a:rPr lang="en-US" sz="2800" i="1">
                                    <a:latin typeface="Cambria Math" panose="02040503050406030204" pitchFamily="18" charset="0"/>
                                    <a:ea typeface="Times New Roman" panose="02020603050405020304" pitchFamily="18" charset="0"/>
                                    <a:cs typeface="Calibri" panose="020F0502020204030204" pitchFamily="34" charset="0"/>
                                  </a:rPr>
                                </m:ctrlPr>
                              </m:sSubSupPr>
                              <m:e>
                                <m:r>
                                  <a:rPr lang="en-US" sz="2800" i="1">
                                    <a:latin typeface="Cambria Math" panose="02040503050406030204" pitchFamily="18" charset="0"/>
                                    <a:ea typeface="Times New Roman" panose="02020603050405020304" pitchFamily="18" charset="0"/>
                                    <a:cs typeface="Calibri" panose="020F0502020204030204" pitchFamily="34" charset="0"/>
                                  </a:rPr>
                                  <m:t>𝜎</m:t>
                                </m:r>
                              </m:e>
                              <m:sub>
                                <m:r>
                                  <a:rPr lang="en-US" sz="2800" i="1">
                                    <a:latin typeface="Cambria Math" panose="02040503050406030204" pitchFamily="18" charset="0"/>
                                    <a:ea typeface="Times New Roman" panose="02020603050405020304" pitchFamily="18" charset="0"/>
                                    <a:cs typeface="Calibri" panose="020F0502020204030204" pitchFamily="34" charset="0"/>
                                  </a:rPr>
                                  <m:t>𝑛</m:t>
                                </m:r>
                              </m:sub>
                              <m:sup>
                                <m:r>
                                  <a:rPr lang="en-US" sz="2800" i="1">
                                    <a:latin typeface="Cambria Math" panose="02040503050406030204" pitchFamily="18" charset="0"/>
                                    <a:ea typeface="Times New Roman" panose="02020603050405020304" pitchFamily="18" charset="0"/>
                                    <a:cs typeface="Calibri" panose="020F0502020204030204" pitchFamily="34" charset="0"/>
                                  </a:rPr>
                                  <m:t>2</m:t>
                                </m:r>
                              </m:sup>
                            </m:sSubSup>
                            <m:sSubSup>
                              <m:sSubSupPr>
                                <m:ctrlPr>
                                  <a:rPr lang="en-US" sz="2800" i="1">
                                    <a:latin typeface="Cambria Math" panose="02040503050406030204" pitchFamily="18" charset="0"/>
                                    <a:ea typeface="Times New Roman" panose="02020603050405020304" pitchFamily="18" charset="0"/>
                                    <a:cs typeface="Calibri" panose="020F0502020204030204" pitchFamily="34" charset="0"/>
                                  </a:rPr>
                                </m:ctrlPr>
                              </m:sSubSupPr>
                              <m:e>
                                <m:r>
                                  <a:rPr lang="en-US" sz="2800" i="1">
                                    <a:latin typeface="Cambria Math" panose="02040503050406030204" pitchFamily="18" charset="0"/>
                                    <a:ea typeface="Times New Roman" panose="02020603050405020304" pitchFamily="18" charset="0"/>
                                    <a:cs typeface="Calibri" panose="020F0502020204030204" pitchFamily="34" charset="0"/>
                                  </a:rPr>
                                  <m:t> + </m:t>
                                </m:r>
                                <m:r>
                                  <a:rPr lang="en-US" sz="2800" i="1">
                                    <a:latin typeface="Cambria Math" panose="02040503050406030204" pitchFamily="18" charset="0"/>
                                    <a:ea typeface="Times New Roman" panose="02020603050405020304" pitchFamily="18" charset="0"/>
                                    <a:cs typeface="Calibri" panose="020F0502020204030204" pitchFamily="34" charset="0"/>
                                  </a:rPr>
                                  <m:t>𝜎</m:t>
                                </m:r>
                              </m:e>
                              <m:sub>
                                <m:r>
                                  <a:rPr lang="en-US" sz="2800" i="1">
                                    <a:latin typeface="Cambria Math" panose="02040503050406030204" pitchFamily="18" charset="0"/>
                                    <a:ea typeface="Times New Roman" panose="02020603050405020304" pitchFamily="18" charset="0"/>
                                    <a:cs typeface="Calibri" panose="020F0502020204030204" pitchFamily="34" charset="0"/>
                                  </a:rPr>
                                  <m:t>𝑠</m:t>
                                </m:r>
                              </m:sub>
                              <m:sup>
                                <m:r>
                                  <a:rPr lang="en-US" sz="2800" i="1">
                                    <a:latin typeface="Cambria Math" panose="02040503050406030204" pitchFamily="18" charset="0"/>
                                    <a:ea typeface="Times New Roman" panose="02020603050405020304" pitchFamily="18" charset="0"/>
                                    <a:cs typeface="Calibri" panose="020F0502020204030204" pitchFamily="34" charset="0"/>
                                  </a:rPr>
                                  <m:t>2</m:t>
                                </m:r>
                              </m:sup>
                            </m:sSubSup>
                            <m:r>
                              <a:rPr lang="en-US" sz="2800" i="1">
                                <a:latin typeface="Cambria Math" panose="02040503050406030204" pitchFamily="18" charset="0"/>
                                <a:ea typeface="Times New Roman" panose="02020603050405020304" pitchFamily="18" charset="0"/>
                                <a:cs typeface="Calibri" panose="020F0502020204030204" pitchFamily="34" charset="0"/>
                              </a:rPr>
                              <m:t>)</m:t>
                            </m:r>
                          </m:e>
                        </m:rad>
                      </m:den>
                    </m:f>
                  </m:oMath>
                </a14:m>
                <a:r>
                  <a:rPr lang="en-US" sz="2800" dirty="0">
                    <a:latin typeface="Times New Roman" panose="02020603050405020304" pitchFamily="18" charset="0"/>
                    <a:ea typeface="Times New Roman" panose="02020603050405020304" pitchFamily="18" charset="0"/>
                    <a:cs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15A08670-785A-48C0-9267-BB24219168BC}"/>
                  </a:ext>
                </a:extLst>
              </p:cNvPr>
              <p:cNvSpPr>
                <a:spLocks noRot="1" noChangeAspect="1" noMove="1" noResize="1" noEditPoints="1" noAdjustHandles="1" noChangeArrowheads="1" noChangeShapeType="1" noTextEdit="1"/>
              </p:cNvSpPr>
              <p:nvPr/>
            </p:nvSpPr>
            <p:spPr>
              <a:xfrm>
                <a:off x="1796765" y="3056599"/>
                <a:ext cx="3799488" cy="1020023"/>
              </a:xfrm>
              <a:prstGeom prst="rect">
                <a:avLst/>
              </a:prstGeom>
              <a:blipFill>
                <a:blip r:embed="rId3"/>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F038FB88-D342-40CA-A820-3CFB83D70F77}"/>
              </a:ext>
            </a:extLst>
          </p:cNvPr>
          <p:cNvSpPr/>
          <p:nvPr/>
        </p:nvSpPr>
        <p:spPr>
          <a:xfrm>
            <a:off x="1729022" y="4252995"/>
            <a:ext cx="7636062" cy="923330"/>
          </a:xfrm>
          <a:prstGeom prst="rect">
            <a:avLst/>
          </a:prstGeom>
        </p:spPr>
        <p:txBody>
          <a:bodyPr wrap="square">
            <a:spAutoFit/>
          </a:bodyPr>
          <a:lstStyle/>
          <a:p>
            <a:pPr algn="just"/>
            <a:r>
              <a:rPr lang="en-US" dirty="0">
                <a:ea typeface="Times New Roman" panose="02020603050405020304" pitchFamily="18" charset="0"/>
              </a:rPr>
              <a:t>with</a:t>
            </a:r>
          </a:p>
          <a:p>
            <a:pPr algn="just"/>
            <a:r>
              <a:rPr lang="en-US" i="1" dirty="0">
                <a:ea typeface="Times New Roman" panose="02020603050405020304" pitchFamily="18" charset="0"/>
                <a:cs typeface="Calibri" panose="020F0502020204030204" pitchFamily="34" charset="0"/>
              </a:rPr>
              <a:t>u</a:t>
            </a:r>
            <a:r>
              <a:rPr lang="en-US" baseline="-25000" dirty="0">
                <a:ea typeface="Times New Roman" panose="02020603050405020304" pitchFamily="18" charset="0"/>
                <a:cs typeface="Calibri" panose="020F0502020204030204" pitchFamily="34" charset="0"/>
              </a:rPr>
              <a:t>s</a:t>
            </a:r>
            <a:r>
              <a:rPr lang="en-US" dirty="0">
                <a:ea typeface="Times New Roman" panose="02020603050405020304" pitchFamily="18" charset="0"/>
                <a:cs typeface="Calibri" panose="020F0502020204030204" pitchFamily="34" charset="0"/>
              </a:rPr>
              <a:t> and </a:t>
            </a:r>
            <a:r>
              <a:rPr lang="en-US" i="1" dirty="0">
                <a:ea typeface="Times New Roman" panose="02020603050405020304" pitchFamily="18" charset="0"/>
                <a:cs typeface="Calibri" panose="020F0502020204030204" pitchFamily="34" charset="0"/>
              </a:rPr>
              <a:t>u</a:t>
            </a:r>
            <a:r>
              <a:rPr lang="en-US" baseline="-25000" dirty="0">
                <a:ea typeface="Times New Roman" panose="02020603050405020304" pitchFamily="18" charset="0"/>
                <a:cs typeface="Calibri" panose="020F0502020204030204" pitchFamily="34" charset="0"/>
              </a:rPr>
              <a:t>n</a:t>
            </a:r>
            <a:r>
              <a:rPr lang="en-US" dirty="0">
                <a:ea typeface="Times New Roman" panose="02020603050405020304" pitchFamily="18" charset="0"/>
                <a:cs typeface="Calibri" panose="020F0502020204030204" pitchFamily="34" charset="0"/>
              </a:rPr>
              <a:t> - mean of AF response for signal and noise </a:t>
            </a:r>
            <a:endParaRPr lang="en-US" dirty="0">
              <a:ea typeface="Times New Roman" panose="02020603050405020304" pitchFamily="18" charset="0"/>
            </a:endParaRPr>
          </a:p>
          <a:p>
            <a:pPr algn="just"/>
            <a:r>
              <a:rPr lang="en-US" dirty="0">
                <a:latin typeface="Symbol" panose="05050102010706020507" pitchFamily="18" charset="2"/>
              </a:rPr>
              <a:t>s</a:t>
            </a:r>
            <a:r>
              <a:rPr lang="en-US" baseline="-25000" dirty="0"/>
              <a:t>s</a:t>
            </a:r>
            <a:r>
              <a:rPr lang="en-US" dirty="0"/>
              <a:t> and </a:t>
            </a:r>
            <a:r>
              <a:rPr lang="en-US" dirty="0">
                <a:latin typeface="Symbol" panose="05050102010706020507" pitchFamily="18" charset="2"/>
              </a:rPr>
              <a:t>s</a:t>
            </a:r>
            <a:r>
              <a:rPr lang="en-US" baseline="-25000" dirty="0"/>
              <a:t>n</a:t>
            </a:r>
            <a:r>
              <a:rPr lang="en-US" dirty="0"/>
              <a:t> </a:t>
            </a:r>
            <a:r>
              <a:rPr lang="en-US" dirty="0">
                <a:cs typeface="Calibri" panose="020F0502020204030204" pitchFamily="34" charset="0"/>
              </a:rPr>
              <a:t>- </a:t>
            </a:r>
            <a:r>
              <a:rPr lang="en-US" dirty="0">
                <a:ea typeface="Times New Roman" panose="02020603050405020304" pitchFamily="18" charset="0"/>
                <a:cs typeface="Calibri" panose="020F0502020204030204" pitchFamily="34" charset="0"/>
              </a:rPr>
              <a:t>standard deviation of response for signal and noise</a:t>
            </a:r>
            <a:endParaRPr lang="en-US" dirty="0">
              <a:ea typeface="Times New Roman" panose="02020603050405020304" pitchFamily="18" charset="0"/>
            </a:endParaRPr>
          </a:p>
        </p:txBody>
      </p:sp>
      <p:sp>
        <p:nvSpPr>
          <p:cNvPr id="10" name="TextBox 9">
            <a:extLst>
              <a:ext uri="{FF2B5EF4-FFF2-40B4-BE49-F238E27FC236}">
                <a16:creationId xmlns:a16="http://schemas.microsoft.com/office/drawing/2014/main" id="{EA085650-D872-4EB9-92E8-046B6DEEAA98}"/>
              </a:ext>
            </a:extLst>
          </p:cNvPr>
          <p:cNvSpPr txBox="1"/>
          <p:nvPr/>
        </p:nvSpPr>
        <p:spPr>
          <a:xfrm>
            <a:off x="300757" y="5513152"/>
            <a:ext cx="11590485" cy="369332"/>
          </a:xfrm>
          <a:prstGeom prst="rect">
            <a:avLst/>
          </a:prstGeom>
          <a:noFill/>
        </p:spPr>
        <p:txBody>
          <a:bodyPr wrap="square" rtlCol="0">
            <a:spAutoFit/>
          </a:bodyPr>
          <a:lstStyle/>
          <a:p>
            <a:r>
              <a:rPr lang="en-US" b="1" dirty="0"/>
              <a:t>d’ measures the mean difference of two distributions normalized to their common standard deviations</a:t>
            </a:r>
          </a:p>
        </p:txBody>
      </p:sp>
      <p:sp>
        <p:nvSpPr>
          <p:cNvPr id="12" name="AutoShape 3">
            <a:extLst>
              <a:ext uri="{FF2B5EF4-FFF2-40B4-BE49-F238E27FC236}">
                <a16:creationId xmlns:a16="http://schemas.microsoft.com/office/drawing/2014/main" id="{44350E00-7ED0-4629-92AA-531BA4FA29E7}"/>
              </a:ext>
            </a:extLst>
          </p:cNvPr>
          <p:cNvSpPr>
            <a:spLocks noChangeAspect="1" noChangeArrowheads="1" noTextEdit="1"/>
          </p:cNvSpPr>
          <p:nvPr/>
        </p:nvSpPr>
        <p:spPr bwMode="auto">
          <a:xfrm>
            <a:off x="7820819" y="2311728"/>
            <a:ext cx="36528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DD3D9CC4-FB53-473D-AF45-B1EE16D13BFC}"/>
              </a:ext>
            </a:extLst>
          </p:cNvPr>
          <p:cNvSpPr>
            <a:spLocks/>
          </p:cNvSpPr>
          <p:nvPr/>
        </p:nvSpPr>
        <p:spPr bwMode="auto">
          <a:xfrm>
            <a:off x="8032750" y="2935288"/>
            <a:ext cx="2316163" cy="1171575"/>
          </a:xfrm>
          <a:custGeom>
            <a:avLst/>
            <a:gdLst>
              <a:gd name="T0" fmla="*/ 0 w 1459"/>
              <a:gd name="T1" fmla="*/ 718 h 738"/>
              <a:gd name="T2" fmla="*/ 107 w 1459"/>
              <a:gd name="T3" fmla="*/ 724 h 738"/>
              <a:gd name="T4" fmla="*/ 267 w 1459"/>
              <a:gd name="T5" fmla="*/ 691 h 738"/>
              <a:gd name="T6" fmla="*/ 380 w 1459"/>
              <a:gd name="T7" fmla="*/ 504 h 738"/>
              <a:gd name="T8" fmla="*/ 467 w 1459"/>
              <a:gd name="T9" fmla="*/ 237 h 738"/>
              <a:gd name="T10" fmla="*/ 534 w 1459"/>
              <a:gd name="T11" fmla="*/ 63 h 738"/>
              <a:gd name="T12" fmla="*/ 720 w 1459"/>
              <a:gd name="T13" fmla="*/ 3 h 738"/>
              <a:gd name="T14" fmla="*/ 854 w 1459"/>
              <a:gd name="T15" fmla="*/ 83 h 738"/>
              <a:gd name="T16" fmla="*/ 900 w 1459"/>
              <a:gd name="T17" fmla="*/ 190 h 738"/>
              <a:gd name="T18" fmla="*/ 947 w 1459"/>
              <a:gd name="T19" fmla="*/ 264 h 738"/>
              <a:gd name="T20" fmla="*/ 974 w 1459"/>
              <a:gd name="T21" fmla="*/ 431 h 738"/>
              <a:gd name="T22" fmla="*/ 1014 w 1459"/>
              <a:gd name="T23" fmla="*/ 544 h 738"/>
              <a:gd name="T24" fmla="*/ 1100 w 1459"/>
              <a:gd name="T25" fmla="*/ 698 h 738"/>
              <a:gd name="T26" fmla="*/ 1287 w 1459"/>
              <a:gd name="T27" fmla="*/ 731 h 738"/>
              <a:gd name="T28" fmla="*/ 1434 w 1459"/>
              <a:gd name="T29" fmla="*/ 731 h 738"/>
              <a:gd name="T30" fmla="*/ 1440 w 1459"/>
              <a:gd name="T31" fmla="*/ 724 h 738"/>
              <a:gd name="T32" fmla="*/ 1440 w 1459"/>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9" h="738">
                <a:moveTo>
                  <a:pt x="0" y="718"/>
                </a:moveTo>
                <a:cubicBezTo>
                  <a:pt x="31" y="723"/>
                  <a:pt x="62" y="729"/>
                  <a:pt x="107" y="724"/>
                </a:cubicBezTo>
                <a:cubicBezTo>
                  <a:pt x="151" y="720"/>
                  <a:pt x="221" y="728"/>
                  <a:pt x="267" y="691"/>
                </a:cubicBezTo>
                <a:cubicBezTo>
                  <a:pt x="312" y="654"/>
                  <a:pt x="347" y="580"/>
                  <a:pt x="380" y="504"/>
                </a:cubicBezTo>
                <a:cubicBezTo>
                  <a:pt x="413" y="428"/>
                  <a:pt x="441" y="310"/>
                  <a:pt x="467" y="237"/>
                </a:cubicBezTo>
                <a:cubicBezTo>
                  <a:pt x="492" y="164"/>
                  <a:pt x="491" y="102"/>
                  <a:pt x="534" y="63"/>
                </a:cubicBezTo>
                <a:cubicBezTo>
                  <a:pt x="576" y="24"/>
                  <a:pt x="667" y="0"/>
                  <a:pt x="720" y="3"/>
                </a:cubicBezTo>
                <a:cubicBezTo>
                  <a:pt x="774" y="7"/>
                  <a:pt x="824" y="52"/>
                  <a:pt x="854" y="83"/>
                </a:cubicBezTo>
                <a:cubicBezTo>
                  <a:pt x="884" y="115"/>
                  <a:pt x="885" y="160"/>
                  <a:pt x="900" y="190"/>
                </a:cubicBezTo>
                <a:cubicBezTo>
                  <a:pt x="916" y="220"/>
                  <a:pt x="935" y="224"/>
                  <a:pt x="947" y="264"/>
                </a:cubicBezTo>
                <a:cubicBezTo>
                  <a:pt x="959" y="304"/>
                  <a:pt x="963" y="384"/>
                  <a:pt x="974" y="431"/>
                </a:cubicBezTo>
                <a:cubicBezTo>
                  <a:pt x="985" y="477"/>
                  <a:pt x="992" y="500"/>
                  <a:pt x="1014" y="544"/>
                </a:cubicBezTo>
                <a:cubicBezTo>
                  <a:pt x="1035" y="589"/>
                  <a:pt x="1055" y="667"/>
                  <a:pt x="1100" y="698"/>
                </a:cubicBezTo>
                <a:cubicBezTo>
                  <a:pt x="1146" y="729"/>
                  <a:pt x="1231" y="725"/>
                  <a:pt x="1287" y="731"/>
                </a:cubicBezTo>
                <a:cubicBezTo>
                  <a:pt x="1343" y="737"/>
                  <a:pt x="1408" y="732"/>
                  <a:pt x="1434" y="731"/>
                </a:cubicBezTo>
                <a:cubicBezTo>
                  <a:pt x="1459" y="730"/>
                  <a:pt x="1439" y="723"/>
                  <a:pt x="1440" y="724"/>
                </a:cubicBezTo>
                <a:cubicBezTo>
                  <a:pt x="1441" y="725"/>
                  <a:pt x="1441" y="732"/>
                  <a:pt x="1440" y="738"/>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8">
            <a:extLst>
              <a:ext uri="{FF2B5EF4-FFF2-40B4-BE49-F238E27FC236}">
                <a16:creationId xmlns:a16="http://schemas.microsoft.com/office/drawing/2014/main" id="{09C40D69-F7FF-4462-9505-5CF09E4E62BF}"/>
              </a:ext>
            </a:extLst>
          </p:cNvPr>
          <p:cNvSpPr>
            <a:spLocks noChangeShapeType="1"/>
          </p:cNvSpPr>
          <p:nvPr/>
        </p:nvSpPr>
        <p:spPr bwMode="auto">
          <a:xfrm flipV="1">
            <a:off x="9982200" y="4113213"/>
            <a:ext cx="0" cy="1588"/>
          </a:xfrm>
          <a:prstGeom prst="line">
            <a:avLst/>
          </a:prstGeom>
          <a:noFill/>
          <a:ln w="4763" cap="flat">
            <a:solidFill>
              <a:srgbClr val="5B9BD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a:extLst>
              <a:ext uri="{FF2B5EF4-FFF2-40B4-BE49-F238E27FC236}">
                <a16:creationId xmlns:a16="http://schemas.microsoft.com/office/drawing/2014/main" id="{9C67F572-40E9-4DBE-AF28-E58EBD833496}"/>
              </a:ext>
            </a:extLst>
          </p:cNvPr>
          <p:cNvSpPr>
            <a:spLocks noEditPoints="1"/>
          </p:cNvSpPr>
          <p:nvPr/>
        </p:nvSpPr>
        <p:spPr bwMode="auto">
          <a:xfrm>
            <a:off x="9951608" y="2555875"/>
            <a:ext cx="3175" cy="1539875"/>
          </a:xfrm>
          <a:custGeom>
            <a:avLst/>
            <a:gdLst>
              <a:gd name="T0" fmla="*/ 0 w 2"/>
              <a:gd name="T1" fmla="*/ 970 h 970"/>
              <a:gd name="T2" fmla="*/ 0 w 2"/>
              <a:gd name="T3" fmla="*/ 938 h 970"/>
              <a:gd name="T4" fmla="*/ 2 w 2"/>
              <a:gd name="T5" fmla="*/ 918 h 970"/>
              <a:gd name="T6" fmla="*/ 2 w 2"/>
              <a:gd name="T7" fmla="*/ 910 h 970"/>
              <a:gd name="T8" fmla="*/ 2 w 2"/>
              <a:gd name="T9" fmla="*/ 910 h 970"/>
              <a:gd name="T10" fmla="*/ 0 w 2"/>
              <a:gd name="T11" fmla="*/ 890 h 970"/>
              <a:gd name="T12" fmla="*/ 0 w 2"/>
              <a:gd name="T13" fmla="*/ 858 h 970"/>
              <a:gd name="T14" fmla="*/ 2 w 2"/>
              <a:gd name="T15" fmla="*/ 839 h 970"/>
              <a:gd name="T16" fmla="*/ 2 w 2"/>
              <a:gd name="T17" fmla="*/ 830 h 970"/>
              <a:gd name="T18" fmla="*/ 2 w 2"/>
              <a:gd name="T19" fmla="*/ 830 h 970"/>
              <a:gd name="T20" fmla="*/ 0 w 2"/>
              <a:gd name="T21" fmla="*/ 810 h 970"/>
              <a:gd name="T22" fmla="*/ 0 w 2"/>
              <a:gd name="T23" fmla="*/ 779 h 970"/>
              <a:gd name="T24" fmla="*/ 2 w 2"/>
              <a:gd name="T25" fmla="*/ 759 h 970"/>
              <a:gd name="T26" fmla="*/ 2 w 2"/>
              <a:gd name="T27" fmla="*/ 750 h 970"/>
              <a:gd name="T28" fmla="*/ 2 w 2"/>
              <a:gd name="T29" fmla="*/ 750 h 970"/>
              <a:gd name="T30" fmla="*/ 0 w 2"/>
              <a:gd name="T31" fmla="*/ 730 h 970"/>
              <a:gd name="T32" fmla="*/ 0 w 2"/>
              <a:gd name="T33" fmla="*/ 699 h 970"/>
              <a:gd name="T34" fmla="*/ 2 w 2"/>
              <a:gd name="T35" fmla="*/ 679 h 970"/>
              <a:gd name="T36" fmla="*/ 2 w 2"/>
              <a:gd name="T37" fmla="*/ 670 h 970"/>
              <a:gd name="T38" fmla="*/ 2 w 2"/>
              <a:gd name="T39" fmla="*/ 670 h 970"/>
              <a:gd name="T40" fmla="*/ 0 w 2"/>
              <a:gd name="T41" fmla="*/ 650 h 970"/>
              <a:gd name="T42" fmla="*/ 0 w 2"/>
              <a:gd name="T43" fmla="*/ 619 h 970"/>
              <a:gd name="T44" fmla="*/ 2 w 2"/>
              <a:gd name="T45" fmla="*/ 599 h 970"/>
              <a:gd name="T46" fmla="*/ 2 w 2"/>
              <a:gd name="T47" fmla="*/ 590 h 970"/>
              <a:gd name="T48" fmla="*/ 2 w 2"/>
              <a:gd name="T49" fmla="*/ 590 h 970"/>
              <a:gd name="T50" fmla="*/ 0 w 2"/>
              <a:gd name="T51" fmla="*/ 570 h 970"/>
              <a:gd name="T52" fmla="*/ 0 w 2"/>
              <a:gd name="T53" fmla="*/ 539 h 970"/>
              <a:gd name="T54" fmla="*/ 2 w 2"/>
              <a:gd name="T55" fmla="*/ 519 h 970"/>
              <a:gd name="T56" fmla="*/ 2 w 2"/>
              <a:gd name="T57" fmla="*/ 510 h 970"/>
              <a:gd name="T58" fmla="*/ 2 w 2"/>
              <a:gd name="T59" fmla="*/ 510 h 970"/>
              <a:gd name="T60" fmla="*/ 0 w 2"/>
              <a:gd name="T61" fmla="*/ 490 h 970"/>
              <a:gd name="T62" fmla="*/ 0 w 2"/>
              <a:gd name="T63" fmla="*/ 459 h 970"/>
              <a:gd name="T64" fmla="*/ 2 w 2"/>
              <a:gd name="T65" fmla="*/ 439 h 970"/>
              <a:gd name="T66" fmla="*/ 2 w 2"/>
              <a:gd name="T67" fmla="*/ 430 h 970"/>
              <a:gd name="T68" fmla="*/ 2 w 2"/>
              <a:gd name="T69" fmla="*/ 430 h 970"/>
              <a:gd name="T70" fmla="*/ 0 w 2"/>
              <a:gd name="T71" fmla="*/ 411 h 970"/>
              <a:gd name="T72" fmla="*/ 0 w 2"/>
              <a:gd name="T73" fmla="*/ 379 h 970"/>
              <a:gd name="T74" fmla="*/ 2 w 2"/>
              <a:gd name="T75" fmla="*/ 359 h 970"/>
              <a:gd name="T76" fmla="*/ 2 w 2"/>
              <a:gd name="T77" fmla="*/ 351 h 970"/>
              <a:gd name="T78" fmla="*/ 2 w 2"/>
              <a:gd name="T79" fmla="*/ 351 h 970"/>
              <a:gd name="T80" fmla="*/ 0 w 2"/>
              <a:gd name="T81" fmla="*/ 331 h 970"/>
              <a:gd name="T82" fmla="*/ 0 w 2"/>
              <a:gd name="T83" fmla="*/ 299 h 970"/>
              <a:gd name="T84" fmla="*/ 2 w 2"/>
              <a:gd name="T85" fmla="*/ 279 h 970"/>
              <a:gd name="T86" fmla="*/ 2 w 2"/>
              <a:gd name="T87" fmla="*/ 271 h 970"/>
              <a:gd name="T88" fmla="*/ 2 w 2"/>
              <a:gd name="T89" fmla="*/ 271 h 970"/>
              <a:gd name="T90" fmla="*/ 0 w 2"/>
              <a:gd name="T91" fmla="*/ 251 h 970"/>
              <a:gd name="T92" fmla="*/ 0 w 2"/>
              <a:gd name="T93" fmla="*/ 219 h 970"/>
              <a:gd name="T94" fmla="*/ 2 w 2"/>
              <a:gd name="T95" fmla="*/ 199 h 970"/>
              <a:gd name="T96" fmla="*/ 2 w 2"/>
              <a:gd name="T97" fmla="*/ 191 h 970"/>
              <a:gd name="T98" fmla="*/ 2 w 2"/>
              <a:gd name="T99" fmla="*/ 191 h 970"/>
              <a:gd name="T100" fmla="*/ 0 w 2"/>
              <a:gd name="T101" fmla="*/ 171 h 970"/>
              <a:gd name="T102" fmla="*/ 0 w 2"/>
              <a:gd name="T103" fmla="*/ 139 h 970"/>
              <a:gd name="T104" fmla="*/ 2 w 2"/>
              <a:gd name="T105" fmla="*/ 119 h 970"/>
              <a:gd name="T106" fmla="*/ 2 w 2"/>
              <a:gd name="T107" fmla="*/ 111 h 970"/>
              <a:gd name="T108" fmla="*/ 2 w 2"/>
              <a:gd name="T109" fmla="*/ 111 h 970"/>
              <a:gd name="T110" fmla="*/ 0 w 2"/>
              <a:gd name="T111" fmla="*/ 91 h 970"/>
              <a:gd name="T112" fmla="*/ 0 w 2"/>
              <a:gd name="T113" fmla="*/ 60 h 970"/>
              <a:gd name="T114" fmla="*/ 2 w 2"/>
              <a:gd name="T115" fmla="*/ 40 h 970"/>
              <a:gd name="T116" fmla="*/ 2 w 2"/>
              <a:gd name="T117" fmla="*/ 31 h 970"/>
              <a:gd name="T118" fmla="*/ 2 w 2"/>
              <a:gd name="T119" fmla="*/ 31 h 970"/>
              <a:gd name="T120" fmla="*/ 0 w 2"/>
              <a:gd name="T121" fmla="*/ 11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 h="970">
                <a:moveTo>
                  <a:pt x="2" y="970"/>
                </a:moveTo>
                <a:lnTo>
                  <a:pt x="2" y="958"/>
                </a:lnTo>
                <a:lnTo>
                  <a:pt x="0" y="958"/>
                </a:lnTo>
                <a:lnTo>
                  <a:pt x="0" y="970"/>
                </a:lnTo>
                <a:lnTo>
                  <a:pt x="2" y="970"/>
                </a:lnTo>
                <a:close/>
                <a:moveTo>
                  <a:pt x="2" y="950"/>
                </a:moveTo>
                <a:lnTo>
                  <a:pt x="2" y="938"/>
                </a:lnTo>
                <a:lnTo>
                  <a:pt x="0" y="938"/>
                </a:lnTo>
                <a:lnTo>
                  <a:pt x="0" y="950"/>
                </a:lnTo>
                <a:lnTo>
                  <a:pt x="2" y="950"/>
                </a:lnTo>
                <a:close/>
                <a:moveTo>
                  <a:pt x="2" y="930"/>
                </a:moveTo>
                <a:lnTo>
                  <a:pt x="2" y="918"/>
                </a:lnTo>
                <a:lnTo>
                  <a:pt x="0" y="918"/>
                </a:lnTo>
                <a:lnTo>
                  <a:pt x="0" y="930"/>
                </a:lnTo>
                <a:lnTo>
                  <a:pt x="2" y="930"/>
                </a:lnTo>
                <a:close/>
                <a:moveTo>
                  <a:pt x="2" y="910"/>
                </a:moveTo>
                <a:lnTo>
                  <a:pt x="2" y="898"/>
                </a:lnTo>
                <a:lnTo>
                  <a:pt x="0" y="898"/>
                </a:lnTo>
                <a:lnTo>
                  <a:pt x="0" y="910"/>
                </a:lnTo>
                <a:lnTo>
                  <a:pt x="2" y="910"/>
                </a:lnTo>
                <a:close/>
                <a:moveTo>
                  <a:pt x="2" y="890"/>
                </a:moveTo>
                <a:lnTo>
                  <a:pt x="2" y="878"/>
                </a:lnTo>
                <a:lnTo>
                  <a:pt x="0" y="878"/>
                </a:lnTo>
                <a:lnTo>
                  <a:pt x="0" y="890"/>
                </a:lnTo>
                <a:lnTo>
                  <a:pt x="2" y="890"/>
                </a:lnTo>
                <a:close/>
                <a:moveTo>
                  <a:pt x="2" y="870"/>
                </a:moveTo>
                <a:lnTo>
                  <a:pt x="2" y="858"/>
                </a:lnTo>
                <a:lnTo>
                  <a:pt x="0" y="858"/>
                </a:lnTo>
                <a:lnTo>
                  <a:pt x="0" y="870"/>
                </a:lnTo>
                <a:lnTo>
                  <a:pt x="2" y="870"/>
                </a:lnTo>
                <a:close/>
                <a:moveTo>
                  <a:pt x="2" y="850"/>
                </a:moveTo>
                <a:lnTo>
                  <a:pt x="2" y="839"/>
                </a:lnTo>
                <a:lnTo>
                  <a:pt x="0" y="839"/>
                </a:lnTo>
                <a:lnTo>
                  <a:pt x="0" y="850"/>
                </a:lnTo>
                <a:lnTo>
                  <a:pt x="2" y="850"/>
                </a:lnTo>
                <a:close/>
                <a:moveTo>
                  <a:pt x="2" y="830"/>
                </a:moveTo>
                <a:lnTo>
                  <a:pt x="2" y="819"/>
                </a:lnTo>
                <a:lnTo>
                  <a:pt x="0" y="819"/>
                </a:lnTo>
                <a:lnTo>
                  <a:pt x="0" y="830"/>
                </a:lnTo>
                <a:lnTo>
                  <a:pt x="2" y="830"/>
                </a:lnTo>
                <a:close/>
                <a:moveTo>
                  <a:pt x="2" y="810"/>
                </a:moveTo>
                <a:lnTo>
                  <a:pt x="2" y="799"/>
                </a:lnTo>
                <a:lnTo>
                  <a:pt x="0" y="799"/>
                </a:lnTo>
                <a:lnTo>
                  <a:pt x="0" y="810"/>
                </a:lnTo>
                <a:lnTo>
                  <a:pt x="2" y="810"/>
                </a:lnTo>
                <a:close/>
                <a:moveTo>
                  <a:pt x="2" y="790"/>
                </a:moveTo>
                <a:lnTo>
                  <a:pt x="2" y="779"/>
                </a:lnTo>
                <a:lnTo>
                  <a:pt x="0" y="779"/>
                </a:lnTo>
                <a:lnTo>
                  <a:pt x="0" y="790"/>
                </a:lnTo>
                <a:lnTo>
                  <a:pt x="2" y="790"/>
                </a:lnTo>
                <a:close/>
                <a:moveTo>
                  <a:pt x="2" y="770"/>
                </a:moveTo>
                <a:lnTo>
                  <a:pt x="2" y="759"/>
                </a:lnTo>
                <a:lnTo>
                  <a:pt x="0" y="759"/>
                </a:lnTo>
                <a:lnTo>
                  <a:pt x="0" y="770"/>
                </a:lnTo>
                <a:lnTo>
                  <a:pt x="2" y="770"/>
                </a:lnTo>
                <a:close/>
                <a:moveTo>
                  <a:pt x="2" y="750"/>
                </a:moveTo>
                <a:lnTo>
                  <a:pt x="2" y="739"/>
                </a:lnTo>
                <a:lnTo>
                  <a:pt x="0" y="739"/>
                </a:lnTo>
                <a:lnTo>
                  <a:pt x="0" y="750"/>
                </a:lnTo>
                <a:lnTo>
                  <a:pt x="2" y="750"/>
                </a:lnTo>
                <a:close/>
                <a:moveTo>
                  <a:pt x="2" y="730"/>
                </a:moveTo>
                <a:lnTo>
                  <a:pt x="2" y="719"/>
                </a:lnTo>
                <a:lnTo>
                  <a:pt x="0" y="719"/>
                </a:lnTo>
                <a:lnTo>
                  <a:pt x="0" y="730"/>
                </a:lnTo>
                <a:lnTo>
                  <a:pt x="2" y="730"/>
                </a:lnTo>
                <a:close/>
                <a:moveTo>
                  <a:pt x="2" y="710"/>
                </a:moveTo>
                <a:lnTo>
                  <a:pt x="2" y="699"/>
                </a:lnTo>
                <a:lnTo>
                  <a:pt x="0" y="699"/>
                </a:lnTo>
                <a:lnTo>
                  <a:pt x="0" y="710"/>
                </a:lnTo>
                <a:lnTo>
                  <a:pt x="2" y="710"/>
                </a:lnTo>
                <a:close/>
                <a:moveTo>
                  <a:pt x="2" y="690"/>
                </a:moveTo>
                <a:lnTo>
                  <a:pt x="2" y="679"/>
                </a:lnTo>
                <a:lnTo>
                  <a:pt x="0" y="679"/>
                </a:lnTo>
                <a:lnTo>
                  <a:pt x="0" y="690"/>
                </a:lnTo>
                <a:lnTo>
                  <a:pt x="2" y="690"/>
                </a:lnTo>
                <a:close/>
                <a:moveTo>
                  <a:pt x="2" y="670"/>
                </a:moveTo>
                <a:lnTo>
                  <a:pt x="2" y="659"/>
                </a:lnTo>
                <a:lnTo>
                  <a:pt x="0" y="659"/>
                </a:lnTo>
                <a:lnTo>
                  <a:pt x="0" y="670"/>
                </a:lnTo>
                <a:lnTo>
                  <a:pt x="2" y="670"/>
                </a:lnTo>
                <a:close/>
                <a:moveTo>
                  <a:pt x="2" y="650"/>
                </a:moveTo>
                <a:lnTo>
                  <a:pt x="2" y="639"/>
                </a:lnTo>
                <a:lnTo>
                  <a:pt x="0" y="639"/>
                </a:lnTo>
                <a:lnTo>
                  <a:pt x="0" y="650"/>
                </a:lnTo>
                <a:lnTo>
                  <a:pt x="2" y="650"/>
                </a:lnTo>
                <a:close/>
                <a:moveTo>
                  <a:pt x="2" y="630"/>
                </a:moveTo>
                <a:lnTo>
                  <a:pt x="2" y="619"/>
                </a:lnTo>
                <a:lnTo>
                  <a:pt x="0" y="619"/>
                </a:lnTo>
                <a:lnTo>
                  <a:pt x="0" y="630"/>
                </a:lnTo>
                <a:lnTo>
                  <a:pt x="2" y="630"/>
                </a:lnTo>
                <a:close/>
                <a:moveTo>
                  <a:pt x="2" y="610"/>
                </a:moveTo>
                <a:lnTo>
                  <a:pt x="2" y="599"/>
                </a:lnTo>
                <a:lnTo>
                  <a:pt x="0" y="599"/>
                </a:lnTo>
                <a:lnTo>
                  <a:pt x="0" y="610"/>
                </a:lnTo>
                <a:lnTo>
                  <a:pt x="2" y="610"/>
                </a:lnTo>
                <a:close/>
                <a:moveTo>
                  <a:pt x="2" y="590"/>
                </a:moveTo>
                <a:lnTo>
                  <a:pt x="2" y="579"/>
                </a:lnTo>
                <a:lnTo>
                  <a:pt x="0" y="579"/>
                </a:lnTo>
                <a:lnTo>
                  <a:pt x="0" y="590"/>
                </a:lnTo>
                <a:lnTo>
                  <a:pt x="2" y="590"/>
                </a:lnTo>
                <a:close/>
                <a:moveTo>
                  <a:pt x="2" y="570"/>
                </a:moveTo>
                <a:lnTo>
                  <a:pt x="2" y="559"/>
                </a:lnTo>
                <a:lnTo>
                  <a:pt x="0" y="559"/>
                </a:lnTo>
                <a:lnTo>
                  <a:pt x="0" y="570"/>
                </a:lnTo>
                <a:lnTo>
                  <a:pt x="2" y="570"/>
                </a:lnTo>
                <a:close/>
                <a:moveTo>
                  <a:pt x="2" y="550"/>
                </a:moveTo>
                <a:lnTo>
                  <a:pt x="2" y="539"/>
                </a:lnTo>
                <a:lnTo>
                  <a:pt x="0" y="539"/>
                </a:lnTo>
                <a:lnTo>
                  <a:pt x="0" y="550"/>
                </a:lnTo>
                <a:lnTo>
                  <a:pt x="2" y="550"/>
                </a:lnTo>
                <a:close/>
                <a:moveTo>
                  <a:pt x="2" y="530"/>
                </a:moveTo>
                <a:lnTo>
                  <a:pt x="2" y="519"/>
                </a:lnTo>
                <a:lnTo>
                  <a:pt x="0" y="519"/>
                </a:lnTo>
                <a:lnTo>
                  <a:pt x="0" y="530"/>
                </a:lnTo>
                <a:lnTo>
                  <a:pt x="2" y="530"/>
                </a:lnTo>
                <a:close/>
                <a:moveTo>
                  <a:pt x="2" y="510"/>
                </a:moveTo>
                <a:lnTo>
                  <a:pt x="2" y="499"/>
                </a:lnTo>
                <a:lnTo>
                  <a:pt x="0" y="499"/>
                </a:lnTo>
                <a:lnTo>
                  <a:pt x="0" y="510"/>
                </a:lnTo>
                <a:lnTo>
                  <a:pt x="2" y="510"/>
                </a:lnTo>
                <a:close/>
                <a:moveTo>
                  <a:pt x="2" y="490"/>
                </a:moveTo>
                <a:lnTo>
                  <a:pt x="2" y="479"/>
                </a:lnTo>
                <a:lnTo>
                  <a:pt x="0" y="479"/>
                </a:lnTo>
                <a:lnTo>
                  <a:pt x="0" y="490"/>
                </a:lnTo>
                <a:lnTo>
                  <a:pt x="2" y="490"/>
                </a:lnTo>
                <a:close/>
                <a:moveTo>
                  <a:pt x="2" y="470"/>
                </a:moveTo>
                <a:lnTo>
                  <a:pt x="2" y="459"/>
                </a:lnTo>
                <a:lnTo>
                  <a:pt x="0" y="459"/>
                </a:lnTo>
                <a:lnTo>
                  <a:pt x="0" y="470"/>
                </a:lnTo>
                <a:lnTo>
                  <a:pt x="2" y="470"/>
                </a:lnTo>
                <a:close/>
                <a:moveTo>
                  <a:pt x="2" y="450"/>
                </a:moveTo>
                <a:lnTo>
                  <a:pt x="2" y="439"/>
                </a:lnTo>
                <a:lnTo>
                  <a:pt x="0" y="439"/>
                </a:lnTo>
                <a:lnTo>
                  <a:pt x="0" y="450"/>
                </a:lnTo>
                <a:lnTo>
                  <a:pt x="2" y="450"/>
                </a:lnTo>
                <a:close/>
                <a:moveTo>
                  <a:pt x="2" y="430"/>
                </a:moveTo>
                <a:lnTo>
                  <a:pt x="2" y="419"/>
                </a:lnTo>
                <a:lnTo>
                  <a:pt x="0" y="419"/>
                </a:lnTo>
                <a:lnTo>
                  <a:pt x="0" y="430"/>
                </a:lnTo>
                <a:lnTo>
                  <a:pt x="2" y="430"/>
                </a:lnTo>
                <a:close/>
                <a:moveTo>
                  <a:pt x="2" y="411"/>
                </a:moveTo>
                <a:lnTo>
                  <a:pt x="2" y="399"/>
                </a:lnTo>
                <a:lnTo>
                  <a:pt x="0" y="399"/>
                </a:lnTo>
                <a:lnTo>
                  <a:pt x="0" y="411"/>
                </a:lnTo>
                <a:lnTo>
                  <a:pt x="2" y="411"/>
                </a:lnTo>
                <a:close/>
                <a:moveTo>
                  <a:pt x="2" y="391"/>
                </a:moveTo>
                <a:lnTo>
                  <a:pt x="2" y="379"/>
                </a:lnTo>
                <a:lnTo>
                  <a:pt x="0" y="379"/>
                </a:lnTo>
                <a:lnTo>
                  <a:pt x="0" y="391"/>
                </a:lnTo>
                <a:lnTo>
                  <a:pt x="2" y="391"/>
                </a:lnTo>
                <a:close/>
                <a:moveTo>
                  <a:pt x="2" y="371"/>
                </a:moveTo>
                <a:lnTo>
                  <a:pt x="2" y="359"/>
                </a:lnTo>
                <a:lnTo>
                  <a:pt x="0" y="359"/>
                </a:lnTo>
                <a:lnTo>
                  <a:pt x="0" y="371"/>
                </a:lnTo>
                <a:lnTo>
                  <a:pt x="2" y="371"/>
                </a:lnTo>
                <a:close/>
                <a:moveTo>
                  <a:pt x="2" y="351"/>
                </a:moveTo>
                <a:lnTo>
                  <a:pt x="2" y="339"/>
                </a:lnTo>
                <a:lnTo>
                  <a:pt x="0" y="339"/>
                </a:lnTo>
                <a:lnTo>
                  <a:pt x="0" y="351"/>
                </a:lnTo>
                <a:lnTo>
                  <a:pt x="2" y="351"/>
                </a:lnTo>
                <a:close/>
                <a:moveTo>
                  <a:pt x="2" y="331"/>
                </a:moveTo>
                <a:lnTo>
                  <a:pt x="2" y="319"/>
                </a:lnTo>
                <a:lnTo>
                  <a:pt x="0" y="319"/>
                </a:lnTo>
                <a:lnTo>
                  <a:pt x="0" y="331"/>
                </a:lnTo>
                <a:lnTo>
                  <a:pt x="2" y="331"/>
                </a:lnTo>
                <a:close/>
                <a:moveTo>
                  <a:pt x="2" y="311"/>
                </a:moveTo>
                <a:lnTo>
                  <a:pt x="2" y="299"/>
                </a:lnTo>
                <a:lnTo>
                  <a:pt x="0" y="299"/>
                </a:lnTo>
                <a:lnTo>
                  <a:pt x="0" y="311"/>
                </a:lnTo>
                <a:lnTo>
                  <a:pt x="2" y="311"/>
                </a:lnTo>
                <a:close/>
                <a:moveTo>
                  <a:pt x="2" y="291"/>
                </a:moveTo>
                <a:lnTo>
                  <a:pt x="2" y="279"/>
                </a:lnTo>
                <a:lnTo>
                  <a:pt x="0" y="279"/>
                </a:lnTo>
                <a:lnTo>
                  <a:pt x="0" y="291"/>
                </a:lnTo>
                <a:lnTo>
                  <a:pt x="2" y="291"/>
                </a:lnTo>
                <a:close/>
                <a:moveTo>
                  <a:pt x="2" y="271"/>
                </a:moveTo>
                <a:lnTo>
                  <a:pt x="2" y="259"/>
                </a:lnTo>
                <a:lnTo>
                  <a:pt x="0" y="259"/>
                </a:lnTo>
                <a:lnTo>
                  <a:pt x="0" y="271"/>
                </a:lnTo>
                <a:lnTo>
                  <a:pt x="2" y="271"/>
                </a:lnTo>
                <a:close/>
                <a:moveTo>
                  <a:pt x="2" y="251"/>
                </a:moveTo>
                <a:lnTo>
                  <a:pt x="2" y="239"/>
                </a:lnTo>
                <a:lnTo>
                  <a:pt x="0" y="239"/>
                </a:lnTo>
                <a:lnTo>
                  <a:pt x="0" y="251"/>
                </a:lnTo>
                <a:lnTo>
                  <a:pt x="2" y="251"/>
                </a:lnTo>
                <a:close/>
                <a:moveTo>
                  <a:pt x="2" y="231"/>
                </a:moveTo>
                <a:lnTo>
                  <a:pt x="2" y="219"/>
                </a:lnTo>
                <a:lnTo>
                  <a:pt x="0" y="219"/>
                </a:lnTo>
                <a:lnTo>
                  <a:pt x="0" y="231"/>
                </a:lnTo>
                <a:lnTo>
                  <a:pt x="2" y="231"/>
                </a:lnTo>
                <a:close/>
                <a:moveTo>
                  <a:pt x="2" y="211"/>
                </a:moveTo>
                <a:lnTo>
                  <a:pt x="2" y="199"/>
                </a:lnTo>
                <a:lnTo>
                  <a:pt x="0" y="199"/>
                </a:lnTo>
                <a:lnTo>
                  <a:pt x="0" y="211"/>
                </a:lnTo>
                <a:lnTo>
                  <a:pt x="2" y="211"/>
                </a:lnTo>
                <a:close/>
                <a:moveTo>
                  <a:pt x="2" y="191"/>
                </a:moveTo>
                <a:lnTo>
                  <a:pt x="2" y="179"/>
                </a:lnTo>
                <a:lnTo>
                  <a:pt x="0" y="179"/>
                </a:lnTo>
                <a:lnTo>
                  <a:pt x="0" y="191"/>
                </a:lnTo>
                <a:lnTo>
                  <a:pt x="2" y="191"/>
                </a:lnTo>
                <a:close/>
                <a:moveTo>
                  <a:pt x="2" y="171"/>
                </a:moveTo>
                <a:lnTo>
                  <a:pt x="2" y="159"/>
                </a:lnTo>
                <a:lnTo>
                  <a:pt x="0" y="159"/>
                </a:lnTo>
                <a:lnTo>
                  <a:pt x="0" y="171"/>
                </a:lnTo>
                <a:lnTo>
                  <a:pt x="2" y="171"/>
                </a:lnTo>
                <a:close/>
                <a:moveTo>
                  <a:pt x="2" y="151"/>
                </a:moveTo>
                <a:lnTo>
                  <a:pt x="2" y="139"/>
                </a:lnTo>
                <a:lnTo>
                  <a:pt x="0" y="139"/>
                </a:lnTo>
                <a:lnTo>
                  <a:pt x="0" y="151"/>
                </a:lnTo>
                <a:lnTo>
                  <a:pt x="2" y="151"/>
                </a:lnTo>
                <a:close/>
                <a:moveTo>
                  <a:pt x="2" y="131"/>
                </a:moveTo>
                <a:lnTo>
                  <a:pt x="2" y="119"/>
                </a:lnTo>
                <a:lnTo>
                  <a:pt x="0" y="119"/>
                </a:lnTo>
                <a:lnTo>
                  <a:pt x="0" y="131"/>
                </a:lnTo>
                <a:lnTo>
                  <a:pt x="2" y="131"/>
                </a:lnTo>
                <a:close/>
                <a:moveTo>
                  <a:pt x="2" y="111"/>
                </a:moveTo>
                <a:lnTo>
                  <a:pt x="2" y="100"/>
                </a:lnTo>
                <a:lnTo>
                  <a:pt x="0" y="100"/>
                </a:lnTo>
                <a:lnTo>
                  <a:pt x="0" y="111"/>
                </a:lnTo>
                <a:lnTo>
                  <a:pt x="2" y="111"/>
                </a:lnTo>
                <a:close/>
                <a:moveTo>
                  <a:pt x="2" y="91"/>
                </a:moveTo>
                <a:lnTo>
                  <a:pt x="2" y="80"/>
                </a:lnTo>
                <a:lnTo>
                  <a:pt x="0" y="80"/>
                </a:lnTo>
                <a:lnTo>
                  <a:pt x="0" y="91"/>
                </a:lnTo>
                <a:lnTo>
                  <a:pt x="2" y="91"/>
                </a:lnTo>
                <a:close/>
                <a:moveTo>
                  <a:pt x="2" y="71"/>
                </a:moveTo>
                <a:lnTo>
                  <a:pt x="2" y="60"/>
                </a:lnTo>
                <a:lnTo>
                  <a:pt x="0" y="60"/>
                </a:lnTo>
                <a:lnTo>
                  <a:pt x="0" y="71"/>
                </a:lnTo>
                <a:lnTo>
                  <a:pt x="2" y="71"/>
                </a:lnTo>
                <a:close/>
                <a:moveTo>
                  <a:pt x="2" y="51"/>
                </a:moveTo>
                <a:lnTo>
                  <a:pt x="2" y="40"/>
                </a:lnTo>
                <a:lnTo>
                  <a:pt x="0" y="40"/>
                </a:lnTo>
                <a:lnTo>
                  <a:pt x="0" y="51"/>
                </a:lnTo>
                <a:lnTo>
                  <a:pt x="2" y="51"/>
                </a:lnTo>
                <a:close/>
                <a:moveTo>
                  <a:pt x="2" y="31"/>
                </a:moveTo>
                <a:lnTo>
                  <a:pt x="2" y="20"/>
                </a:lnTo>
                <a:lnTo>
                  <a:pt x="0" y="20"/>
                </a:lnTo>
                <a:lnTo>
                  <a:pt x="0" y="31"/>
                </a:lnTo>
                <a:lnTo>
                  <a:pt x="2" y="31"/>
                </a:lnTo>
                <a:close/>
                <a:moveTo>
                  <a:pt x="2" y="11"/>
                </a:moveTo>
                <a:lnTo>
                  <a:pt x="2" y="0"/>
                </a:lnTo>
                <a:lnTo>
                  <a:pt x="0" y="0"/>
                </a:lnTo>
                <a:lnTo>
                  <a:pt x="0" y="11"/>
                </a:lnTo>
                <a:lnTo>
                  <a:pt x="2" y="11"/>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0">
            <a:extLst>
              <a:ext uri="{FF2B5EF4-FFF2-40B4-BE49-F238E27FC236}">
                <a16:creationId xmlns:a16="http://schemas.microsoft.com/office/drawing/2014/main" id="{AB30E712-3A12-4157-AF09-FA55FB9A16F6}"/>
              </a:ext>
            </a:extLst>
          </p:cNvPr>
          <p:cNvSpPr>
            <a:spLocks noEditPoints="1"/>
          </p:cNvSpPr>
          <p:nvPr/>
        </p:nvSpPr>
        <p:spPr bwMode="auto">
          <a:xfrm>
            <a:off x="9107488" y="2573338"/>
            <a:ext cx="4763" cy="1539875"/>
          </a:xfrm>
          <a:custGeom>
            <a:avLst/>
            <a:gdLst>
              <a:gd name="T0" fmla="*/ 0 w 3"/>
              <a:gd name="T1" fmla="*/ 970 h 970"/>
              <a:gd name="T2" fmla="*/ 0 w 3"/>
              <a:gd name="T3" fmla="*/ 938 h 970"/>
              <a:gd name="T4" fmla="*/ 3 w 3"/>
              <a:gd name="T5" fmla="*/ 918 h 970"/>
              <a:gd name="T6" fmla="*/ 3 w 3"/>
              <a:gd name="T7" fmla="*/ 910 h 970"/>
              <a:gd name="T8" fmla="*/ 3 w 3"/>
              <a:gd name="T9" fmla="*/ 910 h 970"/>
              <a:gd name="T10" fmla="*/ 0 w 3"/>
              <a:gd name="T11" fmla="*/ 890 h 970"/>
              <a:gd name="T12" fmla="*/ 0 w 3"/>
              <a:gd name="T13" fmla="*/ 858 h 970"/>
              <a:gd name="T14" fmla="*/ 3 w 3"/>
              <a:gd name="T15" fmla="*/ 839 h 970"/>
              <a:gd name="T16" fmla="*/ 3 w 3"/>
              <a:gd name="T17" fmla="*/ 830 h 970"/>
              <a:gd name="T18" fmla="*/ 3 w 3"/>
              <a:gd name="T19" fmla="*/ 830 h 970"/>
              <a:gd name="T20" fmla="*/ 0 w 3"/>
              <a:gd name="T21" fmla="*/ 810 h 970"/>
              <a:gd name="T22" fmla="*/ 0 w 3"/>
              <a:gd name="T23" fmla="*/ 779 h 970"/>
              <a:gd name="T24" fmla="*/ 3 w 3"/>
              <a:gd name="T25" fmla="*/ 759 h 970"/>
              <a:gd name="T26" fmla="*/ 3 w 3"/>
              <a:gd name="T27" fmla="*/ 750 h 970"/>
              <a:gd name="T28" fmla="*/ 3 w 3"/>
              <a:gd name="T29" fmla="*/ 750 h 970"/>
              <a:gd name="T30" fmla="*/ 0 w 3"/>
              <a:gd name="T31" fmla="*/ 730 h 970"/>
              <a:gd name="T32" fmla="*/ 0 w 3"/>
              <a:gd name="T33" fmla="*/ 699 h 970"/>
              <a:gd name="T34" fmla="*/ 3 w 3"/>
              <a:gd name="T35" fmla="*/ 679 h 970"/>
              <a:gd name="T36" fmla="*/ 3 w 3"/>
              <a:gd name="T37" fmla="*/ 670 h 970"/>
              <a:gd name="T38" fmla="*/ 3 w 3"/>
              <a:gd name="T39" fmla="*/ 670 h 970"/>
              <a:gd name="T40" fmla="*/ 0 w 3"/>
              <a:gd name="T41" fmla="*/ 650 h 970"/>
              <a:gd name="T42" fmla="*/ 0 w 3"/>
              <a:gd name="T43" fmla="*/ 619 h 970"/>
              <a:gd name="T44" fmla="*/ 3 w 3"/>
              <a:gd name="T45" fmla="*/ 599 h 970"/>
              <a:gd name="T46" fmla="*/ 3 w 3"/>
              <a:gd name="T47" fmla="*/ 590 h 970"/>
              <a:gd name="T48" fmla="*/ 3 w 3"/>
              <a:gd name="T49" fmla="*/ 590 h 970"/>
              <a:gd name="T50" fmla="*/ 0 w 3"/>
              <a:gd name="T51" fmla="*/ 570 h 970"/>
              <a:gd name="T52" fmla="*/ 0 w 3"/>
              <a:gd name="T53" fmla="*/ 539 h 970"/>
              <a:gd name="T54" fmla="*/ 3 w 3"/>
              <a:gd name="T55" fmla="*/ 519 h 970"/>
              <a:gd name="T56" fmla="*/ 3 w 3"/>
              <a:gd name="T57" fmla="*/ 510 h 970"/>
              <a:gd name="T58" fmla="*/ 3 w 3"/>
              <a:gd name="T59" fmla="*/ 510 h 970"/>
              <a:gd name="T60" fmla="*/ 0 w 3"/>
              <a:gd name="T61" fmla="*/ 490 h 970"/>
              <a:gd name="T62" fmla="*/ 0 w 3"/>
              <a:gd name="T63" fmla="*/ 459 h 970"/>
              <a:gd name="T64" fmla="*/ 3 w 3"/>
              <a:gd name="T65" fmla="*/ 439 h 970"/>
              <a:gd name="T66" fmla="*/ 3 w 3"/>
              <a:gd name="T67" fmla="*/ 430 h 970"/>
              <a:gd name="T68" fmla="*/ 3 w 3"/>
              <a:gd name="T69" fmla="*/ 430 h 970"/>
              <a:gd name="T70" fmla="*/ 0 w 3"/>
              <a:gd name="T71" fmla="*/ 411 h 970"/>
              <a:gd name="T72" fmla="*/ 0 w 3"/>
              <a:gd name="T73" fmla="*/ 379 h 970"/>
              <a:gd name="T74" fmla="*/ 3 w 3"/>
              <a:gd name="T75" fmla="*/ 359 h 970"/>
              <a:gd name="T76" fmla="*/ 3 w 3"/>
              <a:gd name="T77" fmla="*/ 351 h 970"/>
              <a:gd name="T78" fmla="*/ 3 w 3"/>
              <a:gd name="T79" fmla="*/ 351 h 970"/>
              <a:gd name="T80" fmla="*/ 0 w 3"/>
              <a:gd name="T81" fmla="*/ 331 h 970"/>
              <a:gd name="T82" fmla="*/ 0 w 3"/>
              <a:gd name="T83" fmla="*/ 299 h 970"/>
              <a:gd name="T84" fmla="*/ 3 w 3"/>
              <a:gd name="T85" fmla="*/ 279 h 970"/>
              <a:gd name="T86" fmla="*/ 3 w 3"/>
              <a:gd name="T87" fmla="*/ 271 h 970"/>
              <a:gd name="T88" fmla="*/ 3 w 3"/>
              <a:gd name="T89" fmla="*/ 271 h 970"/>
              <a:gd name="T90" fmla="*/ 0 w 3"/>
              <a:gd name="T91" fmla="*/ 251 h 970"/>
              <a:gd name="T92" fmla="*/ 0 w 3"/>
              <a:gd name="T93" fmla="*/ 219 h 970"/>
              <a:gd name="T94" fmla="*/ 3 w 3"/>
              <a:gd name="T95" fmla="*/ 199 h 970"/>
              <a:gd name="T96" fmla="*/ 3 w 3"/>
              <a:gd name="T97" fmla="*/ 191 h 970"/>
              <a:gd name="T98" fmla="*/ 3 w 3"/>
              <a:gd name="T99" fmla="*/ 191 h 970"/>
              <a:gd name="T100" fmla="*/ 0 w 3"/>
              <a:gd name="T101" fmla="*/ 171 h 970"/>
              <a:gd name="T102" fmla="*/ 0 w 3"/>
              <a:gd name="T103" fmla="*/ 139 h 970"/>
              <a:gd name="T104" fmla="*/ 3 w 3"/>
              <a:gd name="T105" fmla="*/ 119 h 970"/>
              <a:gd name="T106" fmla="*/ 3 w 3"/>
              <a:gd name="T107" fmla="*/ 111 h 970"/>
              <a:gd name="T108" fmla="*/ 3 w 3"/>
              <a:gd name="T109" fmla="*/ 111 h 970"/>
              <a:gd name="T110" fmla="*/ 0 w 3"/>
              <a:gd name="T111" fmla="*/ 91 h 970"/>
              <a:gd name="T112" fmla="*/ 0 w 3"/>
              <a:gd name="T113" fmla="*/ 60 h 970"/>
              <a:gd name="T114" fmla="*/ 3 w 3"/>
              <a:gd name="T115" fmla="*/ 40 h 970"/>
              <a:gd name="T116" fmla="*/ 3 w 3"/>
              <a:gd name="T117" fmla="*/ 31 h 970"/>
              <a:gd name="T118" fmla="*/ 3 w 3"/>
              <a:gd name="T119" fmla="*/ 31 h 970"/>
              <a:gd name="T120" fmla="*/ 0 w 3"/>
              <a:gd name="T121" fmla="*/ 11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 h="970">
                <a:moveTo>
                  <a:pt x="3" y="970"/>
                </a:moveTo>
                <a:lnTo>
                  <a:pt x="3" y="958"/>
                </a:lnTo>
                <a:lnTo>
                  <a:pt x="0" y="958"/>
                </a:lnTo>
                <a:lnTo>
                  <a:pt x="0" y="970"/>
                </a:lnTo>
                <a:lnTo>
                  <a:pt x="3" y="970"/>
                </a:lnTo>
                <a:close/>
                <a:moveTo>
                  <a:pt x="3" y="950"/>
                </a:moveTo>
                <a:lnTo>
                  <a:pt x="3" y="938"/>
                </a:lnTo>
                <a:lnTo>
                  <a:pt x="0" y="938"/>
                </a:lnTo>
                <a:lnTo>
                  <a:pt x="0" y="950"/>
                </a:lnTo>
                <a:lnTo>
                  <a:pt x="3" y="950"/>
                </a:lnTo>
                <a:close/>
                <a:moveTo>
                  <a:pt x="3" y="930"/>
                </a:moveTo>
                <a:lnTo>
                  <a:pt x="3" y="918"/>
                </a:lnTo>
                <a:lnTo>
                  <a:pt x="0" y="918"/>
                </a:lnTo>
                <a:lnTo>
                  <a:pt x="0" y="930"/>
                </a:lnTo>
                <a:lnTo>
                  <a:pt x="3" y="930"/>
                </a:lnTo>
                <a:close/>
                <a:moveTo>
                  <a:pt x="3" y="910"/>
                </a:moveTo>
                <a:lnTo>
                  <a:pt x="3" y="898"/>
                </a:lnTo>
                <a:lnTo>
                  <a:pt x="0" y="898"/>
                </a:lnTo>
                <a:lnTo>
                  <a:pt x="0" y="910"/>
                </a:lnTo>
                <a:lnTo>
                  <a:pt x="3" y="910"/>
                </a:lnTo>
                <a:close/>
                <a:moveTo>
                  <a:pt x="3" y="890"/>
                </a:moveTo>
                <a:lnTo>
                  <a:pt x="3" y="878"/>
                </a:lnTo>
                <a:lnTo>
                  <a:pt x="0" y="878"/>
                </a:lnTo>
                <a:lnTo>
                  <a:pt x="0" y="890"/>
                </a:lnTo>
                <a:lnTo>
                  <a:pt x="3" y="890"/>
                </a:lnTo>
                <a:close/>
                <a:moveTo>
                  <a:pt x="3" y="870"/>
                </a:moveTo>
                <a:lnTo>
                  <a:pt x="3" y="858"/>
                </a:lnTo>
                <a:lnTo>
                  <a:pt x="0" y="858"/>
                </a:lnTo>
                <a:lnTo>
                  <a:pt x="0" y="870"/>
                </a:lnTo>
                <a:lnTo>
                  <a:pt x="3" y="870"/>
                </a:lnTo>
                <a:close/>
                <a:moveTo>
                  <a:pt x="3" y="850"/>
                </a:moveTo>
                <a:lnTo>
                  <a:pt x="3" y="839"/>
                </a:lnTo>
                <a:lnTo>
                  <a:pt x="0" y="839"/>
                </a:lnTo>
                <a:lnTo>
                  <a:pt x="0" y="850"/>
                </a:lnTo>
                <a:lnTo>
                  <a:pt x="3" y="850"/>
                </a:lnTo>
                <a:close/>
                <a:moveTo>
                  <a:pt x="3" y="830"/>
                </a:moveTo>
                <a:lnTo>
                  <a:pt x="3" y="819"/>
                </a:lnTo>
                <a:lnTo>
                  <a:pt x="0" y="819"/>
                </a:lnTo>
                <a:lnTo>
                  <a:pt x="0" y="830"/>
                </a:lnTo>
                <a:lnTo>
                  <a:pt x="3" y="830"/>
                </a:lnTo>
                <a:close/>
                <a:moveTo>
                  <a:pt x="3" y="810"/>
                </a:moveTo>
                <a:lnTo>
                  <a:pt x="3" y="799"/>
                </a:lnTo>
                <a:lnTo>
                  <a:pt x="0" y="799"/>
                </a:lnTo>
                <a:lnTo>
                  <a:pt x="0" y="810"/>
                </a:lnTo>
                <a:lnTo>
                  <a:pt x="3" y="810"/>
                </a:lnTo>
                <a:close/>
                <a:moveTo>
                  <a:pt x="3" y="790"/>
                </a:moveTo>
                <a:lnTo>
                  <a:pt x="3" y="779"/>
                </a:lnTo>
                <a:lnTo>
                  <a:pt x="0" y="779"/>
                </a:lnTo>
                <a:lnTo>
                  <a:pt x="0" y="790"/>
                </a:lnTo>
                <a:lnTo>
                  <a:pt x="3" y="790"/>
                </a:lnTo>
                <a:close/>
                <a:moveTo>
                  <a:pt x="3" y="770"/>
                </a:moveTo>
                <a:lnTo>
                  <a:pt x="3" y="759"/>
                </a:lnTo>
                <a:lnTo>
                  <a:pt x="0" y="759"/>
                </a:lnTo>
                <a:lnTo>
                  <a:pt x="0" y="770"/>
                </a:lnTo>
                <a:lnTo>
                  <a:pt x="3" y="770"/>
                </a:lnTo>
                <a:close/>
                <a:moveTo>
                  <a:pt x="3" y="750"/>
                </a:moveTo>
                <a:lnTo>
                  <a:pt x="3" y="739"/>
                </a:lnTo>
                <a:lnTo>
                  <a:pt x="0" y="739"/>
                </a:lnTo>
                <a:lnTo>
                  <a:pt x="0" y="750"/>
                </a:lnTo>
                <a:lnTo>
                  <a:pt x="3" y="750"/>
                </a:lnTo>
                <a:close/>
                <a:moveTo>
                  <a:pt x="3" y="730"/>
                </a:moveTo>
                <a:lnTo>
                  <a:pt x="3" y="719"/>
                </a:lnTo>
                <a:lnTo>
                  <a:pt x="0" y="719"/>
                </a:lnTo>
                <a:lnTo>
                  <a:pt x="0" y="730"/>
                </a:lnTo>
                <a:lnTo>
                  <a:pt x="3" y="730"/>
                </a:lnTo>
                <a:close/>
                <a:moveTo>
                  <a:pt x="3" y="710"/>
                </a:moveTo>
                <a:lnTo>
                  <a:pt x="3" y="699"/>
                </a:lnTo>
                <a:lnTo>
                  <a:pt x="0" y="699"/>
                </a:lnTo>
                <a:lnTo>
                  <a:pt x="0" y="710"/>
                </a:lnTo>
                <a:lnTo>
                  <a:pt x="3" y="710"/>
                </a:lnTo>
                <a:close/>
                <a:moveTo>
                  <a:pt x="3" y="690"/>
                </a:moveTo>
                <a:lnTo>
                  <a:pt x="3" y="679"/>
                </a:lnTo>
                <a:lnTo>
                  <a:pt x="0" y="679"/>
                </a:lnTo>
                <a:lnTo>
                  <a:pt x="0" y="690"/>
                </a:lnTo>
                <a:lnTo>
                  <a:pt x="3" y="690"/>
                </a:lnTo>
                <a:close/>
                <a:moveTo>
                  <a:pt x="3" y="670"/>
                </a:moveTo>
                <a:lnTo>
                  <a:pt x="3" y="659"/>
                </a:lnTo>
                <a:lnTo>
                  <a:pt x="0" y="659"/>
                </a:lnTo>
                <a:lnTo>
                  <a:pt x="0" y="670"/>
                </a:lnTo>
                <a:lnTo>
                  <a:pt x="3" y="670"/>
                </a:lnTo>
                <a:close/>
                <a:moveTo>
                  <a:pt x="3" y="650"/>
                </a:moveTo>
                <a:lnTo>
                  <a:pt x="3" y="639"/>
                </a:lnTo>
                <a:lnTo>
                  <a:pt x="0" y="639"/>
                </a:lnTo>
                <a:lnTo>
                  <a:pt x="0" y="650"/>
                </a:lnTo>
                <a:lnTo>
                  <a:pt x="3" y="650"/>
                </a:lnTo>
                <a:close/>
                <a:moveTo>
                  <a:pt x="3" y="630"/>
                </a:moveTo>
                <a:lnTo>
                  <a:pt x="3" y="619"/>
                </a:lnTo>
                <a:lnTo>
                  <a:pt x="0" y="619"/>
                </a:lnTo>
                <a:lnTo>
                  <a:pt x="0" y="630"/>
                </a:lnTo>
                <a:lnTo>
                  <a:pt x="3" y="630"/>
                </a:lnTo>
                <a:close/>
                <a:moveTo>
                  <a:pt x="3" y="610"/>
                </a:moveTo>
                <a:lnTo>
                  <a:pt x="3" y="599"/>
                </a:lnTo>
                <a:lnTo>
                  <a:pt x="0" y="599"/>
                </a:lnTo>
                <a:lnTo>
                  <a:pt x="0" y="610"/>
                </a:lnTo>
                <a:lnTo>
                  <a:pt x="3" y="610"/>
                </a:lnTo>
                <a:close/>
                <a:moveTo>
                  <a:pt x="3" y="590"/>
                </a:moveTo>
                <a:lnTo>
                  <a:pt x="3" y="579"/>
                </a:lnTo>
                <a:lnTo>
                  <a:pt x="0" y="579"/>
                </a:lnTo>
                <a:lnTo>
                  <a:pt x="0" y="590"/>
                </a:lnTo>
                <a:lnTo>
                  <a:pt x="3" y="590"/>
                </a:lnTo>
                <a:close/>
                <a:moveTo>
                  <a:pt x="3" y="570"/>
                </a:moveTo>
                <a:lnTo>
                  <a:pt x="3" y="559"/>
                </a:lnTo>
                <a:lnTo>
                  <a:pt x="0" y="559"/>
                </a:lnTo>
                <a:lnTo>
                  <a:pt x="0" y="570"/>
                </a:lnTo>
                <a:lnTo>
                  <a:pt x="3" y="570"/>
                </a:lnTo>
                <a:close/>
                <a:moveTo>
                  <a:pt x="3" y="550"/>
                </a:moveTo>
                <a:lnTo>
                  <a:pt x="3" y="539"/>
                </a:lnTo>
                <a:lnTo>
                  <a:pt x="0" y="539"/>
                </a:lnTo>
                <a:lnTo>
                  <a:pt x="0" y="550"/>
                </a:lnTo>
                <a:lnTo>
                  <a:pt x="3" y="550"/>
                </a:lnTo>
                <a:close/>
                <a:moveTo>
                  <a:pt x="3" y="530"/>
                </a:moveTo>
                <a:lnTo>
                  <a:pt x="3" y="519"/>
                </a:lnTo>
                <a:lnTo>
                  <a:pt x="0" y="519"/>
                </a:lnTo>
                <a:lnTo>
                  <a:pt x="0" y="530"/>
                </a:lnTo>
                <a:lnTo>
                  <a:pt x="3" y="530"/>
                </a:lnTo>
                <a:close/>
                <a:moveTo>
                  <a:pt x="3" y="510"/>
                </a:moveTo>
                <a:lnTo>
                  <a:pt x="3" y="499"/>
                </a:lnTo>
                <a:lnTo>
                  <a:pt x="0" y="499"/>
                </a:lnTo>
                <a:lnTo>
                  <a:pt x="0" y="510"/>
                </a:lnTo>
                <a:lnTo>
                  <a:pt x="3" y="510"/>
                </a:lnTo>
                <a:close/>
                <a:moveTo>
                  <a:pt x="3" y="490"/>
                </a:moveTo>
                <a:lnTo>
                  <a:pt x="3" y="479"/>
                </a:lnTo>
                <a:lnTo>
                  <a:pt x="0" y="479"/>
                </a:lnTo>
                <a:lnTo>
                  <a:pt x="0" y="490"/>
                </a:lnTo>
                <a:lnTo>
                  <a:pt x="3" y="490"/>
                </a:lnTo>
                <a:close/>
                <a:moveTo>
                  <a:pt x="3" y="470"/>
                </a:moveTo>
                <a:lnTo>
                  <a:pt x="3" y="459"/>
                </a:lnTo>
                <a:lnTo>
                  <a:pt x="0" y="459"/>
                </a:lnTo>
                <a:lnTo>
                  <a:pt x="0" y="470"/>
                </a:lnTo>
                <a:lnTo>
                  <a:pt x="3" y="470"/>
                </a:lnTo>
                <a:close/>
                <a:moveTo>
                  <a:pt x="3" y="450"/>
                </a:moveTo>
                <a:lnTo>
                  <a:pt x="3" y="439"/>
                </a:lnTo>
                <a:lnTo>
                  <a:pt x="0" y="439"/>
                </a:lnTo>
                <a:lnTo>
                  <a:pt x="0" y="450"/>
                </a:lnTo>
                <a:lnTo>
                  <a:pt x="3" y="450"/>
                </a:lnTo>
                <a:close/>
                <a:moveTo>
                  <a:pt x="3" y="430"/>
                </a:moveTo>
                <a:lnTo>
                  <a:pt x="3" y="419"/>
                </a:lnTo>
                <a:lnTo>
                  <a:pt x="0" y="419"/>
                </a:lnTo>
                <a:lnTo>
                  <a:pt x="0" y="430"/>
                </a:lnTo>
                <a:lnTo>
                  <a:pt x="3" y="430"/>
                </a:lnTo>
                <a:close/>
                <a:moveTo>
                  <a:pt x="3" y="411"/>
                </a:moveTo>
                <a:lnTo>
                  <a:pt x="3" y="399"/>
                </a:lnTo>
                <a:lnTo>
                  <a:pt x="0" y="399"/>
                </a:lnTo>
                <a:lnTo>
                  <a:pt x="0" y="411"/>
                </a:lnTo>
                <a:lnTo>
                  <a:pt x="3" y="411"/>
                </a:lnTo>
                <a:close/>
                <a:moveTo>
                  <a:pt x="3" y="391"/>
                </a:moveTo>
                <a:lnTo>
                  <a:pt x="3" y="379"/>
                </a:lnTo>
                <a:lnTo>
                  <a:pt x="0" y="379"/>
                </a:lnTo>
                <a:lnTo>
                  <a:pt x="0" y="391"/>
                </a:lnTo>
                <a:lnTo>
                  <a:pt x="3" y="391"/>
                </a:lnTo>
                <a:close/>
                <a:moveTo>
                  <a:pt x="3" y="371"/>
                </a:moveTo>
                <a:lnTo>
                  <a:pt x="3" y="359"/>
                </a:lnTo>
                <a:lnTo>
                  <a:pt x="0" y="359"/>
                </a:lnTo>
                <a:lnTo>
                  <a:pt x="0" y="371"/>
                </a:lnTo>
                <a:lnTo>
                  <a:pt x="3" y="371"/>
                </a:lnTo>
                <a:close/>
                <a:moveTo>
                  <a:pt x="3" y="351"/>
                </a:moveTo>
                <a:lnTo>
                  <a:pt x="3" y="339"/>
                </a:lnTo>
                <a:lnTo>
                  <a:pt x="0" y="339"/>
                </a:lnTo>
                <a:lnTo>
                  <a:pt x="0" y="351"/>
                </a:lnTo>
                <a:lnTo>
                  <a:pt x="3" y="351"/>
                </a:lnTo>
                <a:close/>
                <a:moveTo>
                  <a:pt x="3" y="331"/>
                </a:moveTo>
                <a:lnTo>
                  <a:pt x="3" y="319"/>
                </a:lnTo>
                <a:lnTo>
                  <a:pt x="0" y="319"/>
                </a:lnTo>
                <a:lnTo>
                  <a:pt x="0" y="331"/>
                </a:lnTo>
                <a:lnTo>
                  <a:pt x="3" y="331"/>
                </a:lnTo>
                <a:close/>
                <a:moveTo>
                  <a:pt x="3" y="311"/>
                </a:moveTo>
                <a:lnTo>
                  <a:pt x="3" y="299"/>
                </a:lnTo>
                <a:lnTo>
                  <a:pt x="0" y="299"/>
                </a:lnTo>
                <a:lnTo>
                  <a:pt x="0" y="311"/>
                </a:lnTo>
                <a:lnTo>
                  <a:pt x="3" y="311"/>
                </a:lnTo>
                <a:close/>
                <a:moveTo>
                  <a:pt x="3" y="291"/>
                </a:moveTo>
                <a:lnTo>
                  <a:pt x="3" y="279"/>
                </a:lnTo>
                <a:lnTo>
                  <a:pt x="0" y="279"/>
                </a:lnTo>
                <a:lnTo>
                  <a:pt x="0" y="291"/>
                </a:lnTo>
                <a:lnTo>
                  <a:pt x="3" y="291"/>
                </a:lnTo>
                <a:close/>
                <a:moveTo>
                  <a:pt x="3" y="271"/>
                </a:moveTo>
                <a:lnTo>
                  <a:pt x="3" y="259"/>
                </a:lnTo>
                <a:lnTo>
                  <a:pt x="0" y="259"/>
                </a:lnTo>
                <a:lnTo>
                  <a:pt x="0" y="271"/>
                </a:lnTo>
                <a:lnTo>
                  <a:pt x="3" y="271"/>
                </a:lnTo>
                <a:close/>
                <a:moveTo>
                  <a:pt x="3" y="251"/>
                </a:moveTo>
                <a:lnTo>
                  <a:pt x="3" y="239"/>
                </a:lnTo>
                <a:lnTo>
                  <a:pt x="0" y="239"/>
                </a:lnTo>
                <a:lnTo>
                  <a:pt x="0" y="251"/>
                </a:lnTo>
                <a:lnTo>
                  <a:pt x="3" y="251"/>
                </a:lnTo>
                <a:close/>
                <a:moveTo>
                  <a:pt x="3" y="231"/>
                </a:moveTo>
                <a:lnTo>
                  <a:pt x="3" y="219"/>
                </a:lnTo>
                <a:lnTo>
                  <a:pt x="0" y="219"/>
                </a:lnTo>
                <a:lnTo>
                  <a:pt x="0" y="231"/>
                </a:lnTo>
                <a:lnTo>
                  <a:pt x="3" y="231"/>
                </a:lnTo>
                <a:close/>
                <a:moveTo>
                  <a:pt x="3" y="211"/>
                </a:moveTo>
                <a:lnTo>
                  <a:pt x="3" y="199"/>
                </a:lnTo>
                <a:lnTo>
                  <a:pt x="0" y="199"/>
                </a:lnTo>
                <a:lnTo>
                  <a:pt x="0" y="211"/>
                </a:lnTo>
                <a:lnTo>
                  <a:pt x="3" y="211"/>
                </a:lnTo>
                <a:close/>
                <a:moveTo>
                  <a:pt x="3" y="191"/>
                </a:moveTo>
                <a:lnTo>
                  <a:pt x="3" y="179"/>
                </a:lnTo>
                <a:lnTo>
                  <a:pt x="0" y="179"/>
                </a:lnTo>
                <a:lnTo>
                  <a:pt x="0" y="191"/>
                </a:lnTo>
                <a:lnTo>
                  <a:pt x="3" y="191"/>
                </a:lnTo>
                <a:close/>
                <a:moveTo>
                  <a:pt x="3" y="171"/>
                </a:moveTo>
                <a:lnTo>
                  <a:pt x="3" y="159"/>
                </a:lnTo>
                <a:lnTo>
                  <a:pt x="0" y="159"/>
                </a:lnTo>
                <a:lnTo>
                  <a:pt x="0" y="171"/>
                </a:lnTo>
                <a:lnTo>
                  <a:pt x="3" y="171"/>
                </a:lnTo>
                <a:close/>
                <a:moveTo>
                  <a:pt x="3" y="151"/>
                </a:moveTo>
                <a:lnTo>
                  <a:pt x="3" y="139"/>
                </a:lnTo>
                <a:lnTo>
                  <a:pt x="0" y="139"/>
                </a:lnTo>
                <a:lnTo>
                  <a:pt x="0" y="151"/>
                </a:lnTo>
                <a:lnTo>
                  <a:pt x="3" y="151"/>
                </a:lnTo>
                <a:close/>
                <a:moveTo>
                  <a:pt x="3" y="131"/>
                </a:moveTo>
                <a:lnTo>
                  <a:pt x="3" y="119"/>
                </a:lnTo>
                <a:lnTo>
                  <a:pt x="0" y="119"/>
                </a:lnTo>
                <a:lnTo>
                  <a:pt x="0" y="131"/>
                </a:lnTo>
                <a:lnTo>
                  <a:pt x="3" y="131"/>
                </a:lnTo>
                <a:close/>
                <a:moveTo>
                  <a:pt x="3" y="111"/>
                </a:moveTo>
                <a:lnTo>
                  <a:pt x="3" y="100"/>
                </a:lnTo>
                <a:lnTo>
                  <a:pt x="0" y="100"/>
                </a:lnTo>
                <a:lnTo>
                  <a:pt x="0" y="111"/>
                </a:lnTo>
                <a:lnTo>
                  <a:pt x="3" y="111"/>
                </a:lnTo>
                <a:close/>
                <a:moveTo>
                  <a:pt x="3" y="91"/>
                </a:moveTo>
                <a:lnTo>
                  <a:pt x="3" y="80"/>
                </a:lnTo>
                <a:lnTo>
                  <a:pt x="0" y="80"/>
                </a:lnTo>
                <a:lnTo>
                  <a:pt x="0" y="91"/>
                </a:lnTo>
                <a:lnTo>
                  <a:pt x="3" y="91"/>
                </a:lnTo>
                <a:close/>
                <a:moveTo>
                  <a:pt x="3" y="71"/>
                </a:moveTo>
                <a:lnTo>
                  <a:pt x="3" y="60"/>
                </a:lnTo>
                <a:lnTo>
                  <a:pt x="0" y="60"/>
                </a:lnTo>
                <a:lnTo>
                  <a:pt x="0" y="71"/>
                </a:lnTo>
                <a:lnTo>
                  <a:pt x="3" y="71"/>
                </a:lnTo>
                <a:close/>
                <a:moveTo>
                  <a:pt x="3" y="51"/>
                </a:moveTo>
                <a:lnTo>
                  <a:pt x="3" y="40"/>
                </a:lnTo>
                <a:lnTo>
                  <a:pt x="0" y="40"/>
                </a:lnTo>
                <a:lnTo>
                  <a:pt x="0" y="51"/>
                </a:lnTo>
                <a:lnTo>
                  <a:pt x="3" y="51"/>
                </a:lnTo>
                <a:close/>
                <a:moveTo>
                  <a:pt x="3" y="31"/>
                </a:moveTo>
                <a:lnTo>
                  <a:pt x="3" y="20"/>
                </a:lnTo>
                <a:lnTo>
                  <a:pt x="0" y="20"/>
                </a:lnTo>
                <a:lnTo>
                  <a:pt x="0" y="31"/>
                </a:lnTo>
                <a:lnTo>
                  <a:pt x="3" y="31"/>
                </a:lnTo>
                <a:close/>
                <a:moveTo>
                  <a:pt x="3" y="11"/>
                </a:moveTo>
                <a:lnTo>
                  <a:pt x="3" y="0"/>
                </a:lnTo>
                <a:lnTo>
                  <a:pt x="0" y="0"/>
                </a:lnTo>
                <a:lnTo>
                  <a:pt x="0" y="11"/>
                </a:lnTo>
                <a:lnTo>
                  <a:pt x="3" y="11"/>
                </a:lnTo>
                <a:close/>
              </a:path>
            </a:pathLst>
          </a:custGeom>
          <a:solidFill>
            <a:srgbClr val="5B9BD5"/>
          </a:solidFill>
          <a:ln w="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1">
            <a:extLst>
              <a:ext uri="{FF2B5EF4-FFF2-40B4-BE49-F238E27FC236}">
                <a16:creationId xmlns:a16="http://schemas.microsoft.com/office/drawing/2014/main" id="{5D76BC85-6E54-46FE-9160-04E4AB61B025}"/>
              </a:ext>
            </a:extLst>
          </p:cNvPr>
          <p:cNvSpPr>
            <a:spLocks noEditPoints="1"/>
          </p:cNvSpPr>
          <p:nvPr/>
        </p:nvSpPr>
        <p:spPr bwMode="auto">
          <a:xfrm>
            <a:off x="9953195" y="3338952"/>
            <a:ext cx="256018" cy="45719"/>
          </a:xfrm>
          <a:custGeom>
            <a:avLst/>
            <a:gdLst>
              <a:gd name="T0" fmla="*/ 0 w 198"/>
              <a:gd name="T1" fmla="*/ 15 h 35"/>
              <a:gd name="T2" fmla="*/ 169 w 198"/>
              <a:gd name="T3" fmla="*/ 16 h 35"/>
              <a:gd name="T4" fmla="*/ 169 w 198"/>
              <a:gd name="T5" fmla="*/ 19 h 35"/>
              <a:gd name="T6" fmla="*/ 0 w 198"/>
              <a:gd name="T7" fmla="*/ 18 h 35"/>
              <a:gd name="T8" fmla="*/ 0 w 198"/>
              <a:gd name="T9" fmla="*/ 15 h 35"/>
              <a:gd name="T10" fmla="*/ 163 w 198"/>
              <a:gd name="T11" fmla="*/ 0 h 35"/>
              <a:gd name="T12" fmla="*/ 198 w 198"/>
              <a:gd name="T13" fmla="*/ 18 h 35"/>
              <a:gd name="T14" fmla="*/ 163 w 198"/>
              <a:gd name="T15" fmla="*/ 35 h 35"/>
              <a:gd name="T16" fmla="*/ 163 w 198"/>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35">
                <a:moveTo>
                  <a:pt x="0" y="15"/>
                </a:moveTo>
                <a:lnTo>
                  <a:pt x="169" y="16"/>
                </a:lnTo>
                <a:lnTo>
                  <a:pt x="169" y="19"/>
                </a:lnTo>
                <a:lnTo>
                  <a:pt x="0" y="18"/>
                </a:lnTo>
                <a:lnTo>
                  <a:pt x="0" y="15"/>
                </a:lnTo>
                <a:close/>
                <a:moveTo>
                  <a:pt x="163" y="0"/>
                </a:moveTo>
                <a:lnTo>
                  <a:pt x="198" y="18"/>
                </a:lnTo>
                <a:lnTo>
                  <a:pt x="163" y="35"/>
                </a:lnTo>
                <a:lnTo>
                  <a:pt x="163"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2">
            <a:extLst>
              <a:ext uri="{FF2B5EF4-FFF2-40B4-BE49-F238E27FC236}">
                <a16:creationId xmlns:a16="http://schemas.microsoft.com/office/drawing/2014/main" id="{63DBF462-1628-4FE8-BB3F-C60629CAE0CE}"/>
              </a:ext>
            </a:extLst>
          </p:cNvPr>
          <p:cNvSpPr>
            <a:spLocks noEditPoints="1"/>
          </p:cNvSpPr>
          <p:nvPr/>
        </p:nvSpPr>
        <p:spPr bwMode="auto">
          <a:xfrm>
            <a:off x="9126538" y="3224213"/>
            <a:ext cx="314325" cy="57150"/>
          </a:xfrm>
          <a:custGeom>
            <a:avLst/>
            <a:gdLst>
              <a:gd name="T0" fmla="*/ 0 w 198"/>
              <a:gd name="T1" fmla="*/ 16 h 36"/>
              <a:gd name="T2" fmla="*/ 169 w 198"/>
              <a:gd name="T3" fmla="*/ 17 h 36"/>
              <a:gd name="T4" fmla="*/ 169 w 198"/>
              <a:gd name="T5" fmla="*/ 19 h 36"/>
              <a:gd name="T6" fmla="*/ 0 w 198"/>
              <a:gd name="T7" fmla="*/ 19 h 36"/>
              <a:gd name="T8" fmla="*/ 0 w 198"/>
              <a:gd name="T9" fmla="*/ 16 h 36"/>
              <a:gd name="T10" fmla="*/ 163 w 198"/>
              <a:gd name="T11" fmla="*/ 0 h 36"/>
              <a:gd name="T12" fmla="*/ 198 w 198"/>
              <a:gd name="T13" fmla="*/ 18 h 36"/>
              <a:gd name="T14" fmla="*/ 163 w 198"/>
              <a:gd name="T15" fmla="*/ 36 h 36"/>
              <a:gd name="T16" fmla="*/ 163 w 19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36">
                <a:moveTo>
                  <a:pt x="0" y="16"/>
                </a:moveTo>
                <a:lnTo>
                  <a:pt x="169" y="17"/>
                </a:lnTo>
                <a:lnTo>
                  <a:pt x="169" y="19"/>
                </a:lnTo>
                <a:lnTo>
                  <a:pt x="0" y="19"/>
                </a:lnTo>
                <a:lnTo>
                  <a:pt x="0" y="16"/>
                </a:lnTo>
                <a:close/>
                <a:moveTo>
                  <a:pt x="163" y="0"/>
                </a:moveTo>
                <a:lnTo>
                  <a:pt x="198" y="18"/>
                </a:lnTo>
                <a:lnTo>
                  <a:pt x="163" y="36"/>
                </a:lnTo>
                <a:lnTo>
                  <a:pt x="163" y="0"/>
                </a:lnTo>
                <a:close/>
              </a:path>
            </a:pathLst>
          </a:custGeom>
          <a:solidFill>
            <a:srgbClr val="5B9BD5"/>
          </a:solidFill>
          <a:ln w="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Rectangle 13">
            <a:extLst>
              <a:ext uri="{FF2B5EF4-FFF2-40B4-BE49-F238E27FC236}">
                <a16:creationId xmlns:a16="http://schemas.microsoft.com/office/drawing/2014/main" id="{8C8B37B8-8A51-4485-B95A-62ECA96A263B}"/>
              </a:ext>
            </a:extLst>
          </p:cNvPr>
          <p:cNvSpPr>
            <a:spLocks noChangeArrowheads="1"/>
          </p:cNvSpPr>
          <p:nvPr/>
        </p:nvSpPr>
        <p:spPr bwMode="auto">
          <a:xfrm>
            <a:off x="9945688" y="4095750"/>
            <a:ext cx="2349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1" u="none" strike="noStrike" cap="none" normalizeH="0" baseline="0" dirty="0">
                <a:ln>
                  <a:noFill/>
                </a:ln>
                <a:solidFill>
                  <a:srgbClr val="000000"/>
                </a:solidFill>
                <a:effectLst/>
                <a:latin typeface="Times New Roman" panose="02020603050405020304" pitchFamily="18" charset="0"/>
              </a:rPr>
              <a:t>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14">
            <a:extLst>
              <a:ext uri="{FF2B5EF4-FFF2-40B4-BE49-F238E27FC236}">
                <a16:creationId xmlns:a16="http://schemas.microsoft.com/office/drawing/2014/main" id="{90A23E79-D435-4D3A-964C-D8F546896374}"/>
              </a:ext>
            </a:extLst>
          </p:cNvPr>
          <p:cNvSpPr>
            <a:spLocks noChangeArrowheads="1"/>
          </p:cNvSpPr>
          <p:nvPr/>
        </p:nvSpPr>
        <p:spPr bwMode="auto">
          <a:xfrm>
            <a:off x="10074275" y="4238625"/>
            <a:ext cx="138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15">
            <a:extLst>
              <a:ext uri="{FF2B5EF4-FFF2-40B4-BE49-F238E27FC236}">
                <a16:creationId xmlns:a16="http://schemas.microsoft.com/office/drawing/2014/main" id="{1AFA97AF-F8E3-49C9-8202-496502736217}"/>
              </a:ext>
            </a:extLst>
          </p:cNvPr>
          <p:cNvSpPr>
            <a:spLocks noChangeArrowheads="1"/>
          </p:cNvSpPr>
          <p:nvPr/>
        </p:nvSpPr>
        <p:spPr bwMode="auto">
          <a:xfrm>
            <a:off x="9051925" y="4095750"/>
            <a:ext cx="2349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1" u="none" strike="noStrike" cap="none" normalizeH="0" baseline="0" dirty="0">
                <a:ln>
                  <a:noFill/>
                </a:ln>
                <a:solidFill>
                  <a:srgbClr val="000000"/>
                </a:solidFill>
                <a:effectLst/>
                <a:latin typeface="Times New Roman" panose="02020603050405020304" pitchFamily="18" charset="0"/>
              </a:rPr>
              <a:t>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16">
            <a:extLst>
              <a:ext uri="{FF2B5EF4-FFF2-40B4-BE49-F238E27FC236}">
                <a16:creationId xmlns:a16="http://schemas.microsoft.com/office/drawing/2014/main" id="{2F2D3CFC-1D9B-4E96-B39C-7D5E0ACCFC80}"/>
              </a:ext>
            </a:extLst>
          </p:cNvPr>
          <p:cNvSpPr>
            <a:spLocks noChangeArrowheads="1"/>
          </p:cNvSpPr>
          <p:nvPr/>
        </p:nvSpPr>
        <p:spPr bwMode="auto">
          <a:xfrm>
            <a:off x="9182100" y="4238625"/>
            <a:ext cx="157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17">
            <a:extLst>
              <a:ext uri="{FF2B5EF4-FFF2-40B4-BE49-F238E27FC236}">
                <a16:creationId xmlns:a16="http://schemas.microsoft.com/office/drawing/2014/main" id="{2D7152DF-DD2F-4685-9993-6298084E63D1}"/>
              </a:ext>
            </a:extLst>
          </p:cNvPr>
          <p:cNvSpPr>
            <a:spLocks noChangeArrowheads="1"/>
          </p:cNvSpPr>
          <p:nvPr/>
        </p:nvSpPr>
        <p:spPr bwMode="auto">
          <a:xfrm>
            <a:off x="9976777" y="3285720"/>
            <a:ext cx="2324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1" u="none" strike="noStrike" cap="none" normalizeH="0" baseline="0" dirty="0">
                <a:ln>
                  <a:noFill/>
                </a:ln>
                <a:solidFill>
                  <a:srgbClr val="000000"/>
                </a:solidFill>
                <a:effectLst/>
                <a:latin typeface="Symbol" panose="05050102010706020507" pitchFamily="18" charset="2"/>
              </a:rPr>
              <a:t>s</a:t>
            </a:r>
            <a:r>
              <a:rPr kumimoji="0" lang="en-US" altLang="en-US" sz="2100" b="0" i="1" u="none" strike="noStrike" cap="none" normalizeH="0" baseline="-25000" dirty="0">
                <a:ln>
                  <a:noFill/>
                </a:ln>
                <a:solidFill>
                  <a:srgbClr val="000000"/>
                </a:solidFill>
                <a:effectLst/>
                <a:latin typeface="Times New Roman" panose="02020603050405020304" pitchFamily="18" charset="0"/>
                <a:cs typeface="Times New Roman" panose="02020603050405020304" pitchFamily="18" charset="0"/>
              </a:rPr>
              <a:t>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Freeform 21">
            <a:extLst>
              <a:ext uri="{FF2B5EF4-FFF2-40B4-BE49-F238E27FC236}">
                <a16:creationId xmlns:a16="http://schemas.microsoft.com/office/drawing/2014/main" id="{390AC1D5-922C-4101-8971-59C86A411D5A}"/>
              </a:ext>
            </a:extLst>
          </p:cNvPr>
          <p:cNvSpPr>
            <a:spLocks noEditPoints="1"/>
          </p:cNvSpPr>
          <p:nvPr/>
        </p:nvSpPr>
        <p:spPr bwMode="auto">
          <a:xfrm>
            <a:off x="9159875" y="2655888"/>
            <a:ext cx="737018" cy="45719"/>
          </a:xfrm>
          <a:custGeom>
            <a:avLst/>
            <a:gdLst>
              <a:gd name="T0" fmla="*/ 24 w 468"/>
              <a:gd name="T1" fmla="*/ 19 h 36"/>
              <a:gd name="T2" fmla="*/ 438 w 468"/>
              <a:gd name="T3" fmla="*/ 19 h 36"/>
              <a:gd name="T4" fmla="*/ 438 w 468"/>
              <a:gd name="T5" fmla="*/ 16 h 36"/>
              <a:gd name="T6" fmla="*/ 24 w 468"/>
              <a:gd name="T7" fmla="*/ 16 h 36"/>
              <a:gd name="T8" fmla="*/ 24 w 468"/>
              <a:gd name="T9" fmla="*/ 19 h 36"/>
              <a:gd name="T10" fmla="*/ 24 w 468"/>
              <a:gd name="T11" fmla="*/ 18 h 36"/>
              <a:gd name="T12" fmla="*/ 35 w 468"/>
              <a:gd name="T13" fmla="*/ 0 h 36"/>
              <a:gd name="T14" fmla="*/ 0 w 468"/>
              <a:gd name="T15" fmla="*/ 18 h 36"/>
              <a:gd name="T16" fmla="*/ 35 w 468"/>
              <a:gd name="T17" fmla="*/ 36 h 36"/>
              <a:gd name="T18" fmla="*/ 24 w 468"/>
              <a:gd name="T19" fmla="*/ 18 h 36"/>
              <a:gd name="T20" fmla="*/ 433 w 468"/>
              <a:gd name="T21" fmla="*/ 36 h 36"/>
              <a:gd name="T22" fmla="*/ 468 w 468"/>
              <a:gd name="T23" fmla="*/ 18 h 36"/>
              <a:gd name="T24" fmla="*/ 433 w 468"/>
              <a:gd name="T25" fmla="*/ 0 h 36"/>
              <a:gd name="T26" fmla="*/ 433 w 468"/>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8" h="36">
                <a:moveTo>
                  <a:pt x="24" y="19"/>
                </a:moveTo>
                <a:lnTo>
                  <a:pt x="438" y="19"/>
                </a:lnTo>
                <a:lnTo>
                  <a:pt x="438" y="16"/>
                </a:lnTo>
                <a:lnTo>
                  <a:pt x="24" y="16"/>
                </a:lnTo>
                <a:lnTo>
                  <a:pt x="24" y="19"/>
                </a:lnTo>
                <a:close/>
                <a:moveTo>
                  <a:pt x="24" y="18"/>
                </a:moveTo>
                <a:lnTo>
                  <a:pt x="35" y="0"/>
                </a:lnTo>
                <a:lnTo>
                  <a:pt x="0" y="18"/>
                </a:lnTo>
                <a:lnTo>
                  <a:pt x="35" y="36"/>
                </a:lnTo>
                <a:lnTo>
                  <a:pt x="24" y="18"/>
                </a:lnTo>
                <a:close/>
                <a:moveTo>
                  <a:pt x="433" y="36"/>
                </a:moveTo>
                <a:lnTo>
                  <a:pt x="468" y="18"/>
                </a:lnTo>
                <a:lnTo>
                  <a:pt x="433" y="0"/>
                </a:lnTo>
                <a:lnTo>
                  <a:pt x="433" y="36"/>
                </a:lnTo>
                <a:close/>
              </a:path>
            </a:pathLst>
          </a:custGeom>
          <a:solidFill>
            <a:srgbClr val="000000"/>
          </a:solidFill>
          <a:ln w="0"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22">
            <a:extLst>
              <a:ext uri="{FF2B5EF4-FFF2-40B4-BE49-F238E27FC236}">
                <a16:creationId xmlns:a16="http://schemas.microsoft.com/office/drawing/2014/main" id="{7EE74DAD-C926-4B14-A2CB-506BE3BE5D0E}"/>
              </a:ext>
            </a:extLst>
          </p:cNvPr>
          <p:cNvSpPr>
            <a:spLocks/>
          </p:cNvSpPr>
          <p:nvPr/>
        </p:nvSpPr>
        <p:spPr bwMode="auto">
          <a:xfrm>
            <a:off x="9285288" y="2446338"/>
            <a:ext cx="92075" cy="80963"/>
          </a:xfrm>
          <a:custGeom>
            <a:avLst/>
            <a:gdLst>
              <a:gd name="T0" fmla="*/ 350 w 1321"/>
              <a:gd name="T1" fmla="*/ 0 h 1159"/>
              <a:gd name="T2" fmla="*/ 469 w 1321"/>
              <a:gd name="T3" fmla="*/ 51 h 1159"/>
              <a:gd name="T4" fmla="*/ 512 w 1321"/>
              <a:gd name="T5" fmla="*/ 187 h 1159"/>
              <a:gd name="T6" fmla="*/ 476 w 1321"/>
              <a:gd name="T7" fmla="*/ 418 h 1159"/>
              <a:gd name="T8" fmla="*/ 424 w 1321"/>
              <a:gd name="T9" fmla="*/ 620 h 1159"/>
              <a:gd name="T10" fmla="*/ 395 w 1321"/>
              <a:gd name="T11" fmla="*/ 741 h 1159"/>
              <a:gd name="T12" fmla="*/ 382 w 1321"/>
              <a:gd name="T13" fmla="*/ 816 h 1159"/>
              <a:gd name="T14" fmla="*/ 378 w 1321"/>
              <a:gd name="T15" fmla="*/ 869 h 1159"/>
              <a:gd name="T16" fmla="*/ 405 w 1321"/>
              <a:gd name="T17" fmla="*/ 985 h 1159"/>
              <a:gd name="T18" fmla="*/ 493 w 1321"/>
              <a:gd name="T19" fmla="*/ 1021 h 1159"/>
              <a:gd name="T20" fmla="*/ 599 w 1321"/>
              <a:gd name="T21" fmla="*/ 982 h 1159"/>
              <a:gd name="T22" fmla="*/ 720 w 1321"/>
              <a:gd name="T23" fmla="*/ 863 h 1159"/>
              <a:gd name="T24" fmla="*/ 822 w 1321"/>
              <a:gd name="T25" fmla="*/ 710 h 1159"/>
              <a:gd name="T26" fmla="*/ 886 w 1321"/>
              <a:gd name="T27" fmla="*/ 526 h 1159"/>
              <a:gd name="T28" fmla="*/ 997 w 1321"/>
              <a:gd name="T29" fmla="*/ 19 h 1159"/>
              <a:gd name="T30" fmla="*/ 1200 w 1321"/>
              <a:gd name="T31" fmla="*/ 19 h 1159"/>
              <a:gd name="T32" fmla="*/ 1029 w 1321"/>
              <a:gd name="T33" fmla="*/ 762 h 1159"/>
              <a:gd name="T34" fmla="*/ 1003 w 1321"/>
              <a:gd name="T35" fmla="*/ 935 h 1159"/>
              <a:gd name="T36" fmla="*/ 1018 w 1321"/>
              <a:gd name="T37" fmla="*/ 1003 h 1159"/>
              <a:gd name="T38" fmla="*/ 1066 w 1321"/>
              <a:gd name="T39" fmla="*/ 1025 h 1159"/>
              <a:gd name="T40" fmla="*/ 1141 w 1321"/>
              <a:gd name="T41" fmla="*/ 996 h 1159"/>
              <a:gd name="T42" fmla="*/ 1254 w 1321"/>
              <a:gd name="T43" fmla="*/ 886 h 1159"/>
              <a:gd name="T44" fmla="*/ 1321 w 1321"/>
              <a:gd name="T45" fmla="*/ 952 h 1159"/>
              <a:gd name="T46" fmla="*/ 1139 w 1321"/>
              <a:gd name="T47" fmla="*/ 1112 h 1159"/>
              <a:gd name="T48" fmla="*/ 980 w 1321"/>
              <a:gd name="T49" fmla="*/ 1159 h 1159"/>
              <a:gd name="T50" fmla="*/ 864 w 1321"/>
              <a:gd name="T51" fmla="*/ 1111 h 1159"/>
              <a:gd name="T52" fmla="*/ 820 w 1321"/>
              <a:gd name="T53" fmla="*/ 984 h 1159"/>
              <a:gd name="T54" fmla="*/ 848 w 1321"/>
              <a:gd name="T55" fmla="*/ 845 h 1159"/>
              <a:gd name="T56" fmla="*/ 834 w 1321"/>
              <a:gd name="T57" fmla="*/ 841 h 1159"/>
              <a:gd name="T58" fmla="*/ 614 w 1321"/>
              <a:gd name="T59" fmla="*/ 1081 h 1159"/>
              <a:gd name="T60" fmla="*/ 402 w 1321"/>
              <a:gd name="T61" fmla="*/ 1158 h 1159"/>
              <a:gd name="T62" fmla="*/ 234 w 1321"/>
              <a:gd name="T63" fmla="*/ 1095 h 1159"/>
              <a:gd name="T64" fmla="*/ 176 w 1321"/>
              <a:gd name="T65" fmla="*/ 921 h 1159"/>
              <a:gd name="T66" fmla="*/ 210 w 1321"/>
              <a:gd name="T67" fmla="*/ 712 h 1159"/>
              <a:gd name="T68" fmla="*/ 286 w 1321"/>
              <a:gd name="T69" fmla="*/ 405 h 1159"/>
              <a:gd name="T70" fmla="*/ 317 w 1321"/>
              <a:gd name="T71" fmla="*/ 224 h 1159"/>
              <a:gd name="T72" fmla="*/ 302 w 1321"/>
              <a:gd name="T73" fmla="*/ 156 h 1159"/>
              <a:gd name="T74" fmla="*/ 254 w 1321"/>
              <a:gd name="T75" fmla="*/ 135 h 1159"/>
              <a:gd name="T76" fmla="*/ 177 w 1321"/>
              <a:gd name="T77" fmla="*/ 165 h 1159"/>
              <a:gd name="T78" fmla="*/ 67 w 1321"/>
              <a:gd name="T79" fmla="*/ 273 h 1159"/>
              <a:gd name="T80" fmla="*/ 0 w 1321"/>
              <a:gd name="T81" fmla="*/ 208 h 1159"/>
              <a:gd name="T82" fmla="*/ 150 w 1321"/>
              <a:gd name="T83" fmla="*/ 69 h 1159"/>
              <a:gd name="T84" fmla="*/ 247 w 1321"/>
              <a:gd name="T85" fmla="*/ 16 h 1159"/>
              <a:gd name="T86" fmla="*/ 350 w 1321"/>
              <a:gd name="T87"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1" h="1159">
                <a:moveTo>
                  <a:pt x="350" y="0"/>
                </a:moveTo>
                <a:cubicBezTo>
                  <a:pt x="400" y="0"/>
                  <a:pt x="440" y="17"/>
                  <a:pt x="469" y="51"/>
                </a:cubicBezTo>
                <a:cubicBezTo>
                  <a:pt x="497" y="84"/>
                  <a:pt x="512" y="130"/>
                  <a:pt x="512" y="187"/>
                </a:cubicBezTo>
                <a:cubicBezTo>
                  <a:pt x="512" y="248"/>
                  <a:pt x="500" y="325"/>
                  <a:pt x="476" y="418"/>
                </a:cubicBezTo>
                <a:lnTo>
                  <a:pt x="424" y="620"/>
                </a:lnTo>
                <a:cubicBezTo>
                  <a:pt x="411" y="672"/>
                  <a:pt x="401" y="712"/>
                  <a:pt x="395" y="741"/>
                </a:cubicBezTo>
                <a:cubicBezTo>
                  <a:pt x="389" y="770"/>
                  <a:pt x="385" y="795"/>
                  <a:pt x="382" y="816"/>
                </a:cubicBezTo>
                <a:cubicBezTo>
                  <a:pt x="380" y="837"/>
                  <a:pt x="378" y="855"/>
                  <a:pt x="378" y="869"/>
                </a:cubicBezTo>
                <a:cubicBezTo>
                  <a:pt x="378" y="923"/>
                  <a:pt x="387" y="961"/>
                  <a:pt x="405" y="985"/>
                </a:cubicBezTo>
                <a:cubicBezTo>
                  <a:pt x="423" y="1009"/>
                  <a:pt x="453" y="1021"/>
                  <a:pt x="493" y="1021"/>
                </a:cubicBezTo>
                <a:cubicBezTo>
                  <a:pt x="526" y="1021"/>
                  <a:pt x="561" y="1008"/>
                  <a:pt x="599" y="982"/>
                </a:cubicBezTo>
                <a:cubicBezTo>
                  <a:pt x="637" y="956"/>
                  <a:pt x="677" y="916"/>
                  <a:pt x="720" y="863"/>
                </a:cubicBezTo>
                <a:cubicBezTo>
                  <a:pt x="763" y="811"/>
                  <a:pt x="797" y="759"/>
                  <a:pt x="822" y="710"/>
                </a:cubicBezTo>
                <a:cubicBezTo>
                  <a:pt x="848" y="660"/>
                  <a:pt x="869" y="599"/>
                  <a:pt x="886" y="526"/>
                </a:cubicBezTo>
                <a:lnTo>
                  <a:pt x="997" y="19"/>
                </a:lnTo>
                <a:lnTo>
                  <a:pt x="1200" y="19"/>
                </a:lnTo>
                <a:lnTo>
                  <a:pt x="1029" y="762"/>
                </a:lnTo>
                <a:cubicBezTo>
                  <a:pt x="1012" y="837"/>
                  <a:pt x="1003" y="895"/>
                  <a:pt x="1003" y="935"/>
                </a:cubicBezTo>
                <a:cubicBezTo>
                  <a:pt x="1003" y="967"/>
                  <a:pt x="1008" y="989"/>
                  <a:pt x="1018" y="1003"/>
                </a:cubicBezTo>
                <a:cubicBezTo>
                  <a:pt x="1028" y="1018"/>
                  <a:pt x="1044" y="1025"/>
                  <a:pt x="1066" y="1025"/>
                </a:cubicBezTo>
                <a:cubicBezTo>
                  <a:pt x="1090" y="1025"/>
                  <a:pt x="1115" y="1015"/>
                  <a:pt x="1141" y="996"/>
                </a:cubicBezTo>
                <a:cubicBezTo>
                  <a:pt x="1168" y="977"/>
                  <a:pt x="1205" y="940"/>
                  <a:pt x="1254" y="886"/>
                </a:cubicBezTo>
                <a:lnTo>
                  <a:pt x="1321" y="952"/>
                </a:lnTo>
                <a:cubicBezTo>
                  <a:pt x="1249" y="1028"/>
                  <a:pt x="1189" y="1081"/>
                  <a:pt x="1139" y="1112"/>
                </a:cubicBezTo>
                <a:cubicBezTo>
                  <a:pt x="1089" y="1144"/>
                  <a:pt x="1036" y="1159"/>
                  <a:pt x="980" y="1159"/>
                </a:cubicBezTo>
                <a:cubicBezTo>
                  <a:pt x="931" y="1159"/>
                  <a:pt x="892" y="1143"/>
                  <a:pt x="864" y="1111"/>
                </a:cubicBezTo>
                <a:cubicBezTo>
                  <a:pt x="835" y="1079"/>
                  <a:pt x="820" y="1037"/>
                  <a:pt x="820" y="984"/>
                </a:cubicBezTo>
                <a:cubicBezTo>
                  <a:pt x="820" y="941"/>
                  <a:pt x="830" y="895"/>
                  <a:pt x="848" y="845"/>
                </a:cubicBezTo>
                <a:lnTo>
                  <a:pt x="834" y="841"/>
                </a:lnTo>
                <a:cubicBezTo>
                  <a:pt x="757" y="949"/>
                  <a:pt x="684" y="1029"/>
                  <a:pt x="614" y="1081"/>
                </a:cubicBezTo>
                <a:cubicBezTo>
                  <a:pt x="545" y="1132"/>
                  <a:pt x="474" y="1158"/>
                  <a:pt x="402" y="1158"/>
                </a:cubicBezTo>
                <a:cubicBezTo>
                  <a:pt x="329" y="1158"/>
                  <a:pt x="273" y="1137"/>
                  <a:pt x="234" y="1095"/>
                </a:cubicBezTo>
                <a:cubicBezTo>
                  <a:pt x="195" y="1054"/>
                  <a:pt x="176" y="996"/>
                  <a:pt x="176" y="921"/>
                </a:cubicBezTo>
                <a:cubicBezTo>
                  <a:pt x="176" y="872"/>
                  <a:pt x="187" y="802"/>
                  <a:pt x="210" y="712"/>
                </a:cubicBezTo>
                <a:lnTo>
                  <a:pt x="286" y="405"/>
                </a:lnTo>
                <a:cubicBezTo>
                  <a:pt x="307" y="319"/>
                  <a:pt x="317" y="259"/>
                  <a:pt x="317" y="224"/>
                </a:cubicBezTo>
                <a:cubicBezTo>
                  <a:pt x="317" y="193"/>
                  <a:pt x="312" y="170"/>
                  <a:pt x="302" y="156"/>
                </a:cubicBezTo>
                <a:cubicBezTo>
                  <a:pt x="292" y="142"/>
                  <a:pt x="276" y="135"/>
                  <a:pt x="254" y="135"/>
                </a:cubicBezTo>
                <a:cubicBezTo>
                  <a:pt x="230" y="135"/>
                  <a:pt x="204" y="145"/>
                  <a:pt x="177" y="165"/>
                </a:cubicBezTo>
                <a:cubicBezTo>
                  <a:pt x="150" y="185"/>
                  <a:pt x="114" y="221"/>
                  <a:pt x="67" y="273"/>
                </a:cubicBezTo>
                <a:lnTo>
                  <a:pt x="0" y="208"/>
                </a:lnTo>
                <a:cubicBezTo>
                  <a:pt x="66" y="141"/>
                  <a:pt x="116" y="94"/>
                  <a:pt x="150" y="69"/>
                </a:cubicBezTo>
                <a:cubicBezTo>
                  <a:pt x="183" y="44"/>
                  <a:pt x="216" y="27"/>
                  <a:pt x="247" y="16"/>
                </a:cubicBezTo>
                <a:cubicBezTo>
                  <a:pt x="277" y="6"/>
                  <a:pt x="312" y="0"/>
                  <a:pt x="35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23">
            <a:extLst>
              <a:ext uri="{FF2B5EF4-FFF2-40B4-BE49-F238E27FC236}">
                <a16:creationId xmlns:a16="http://schemas.microsoft.com/office/drawing/2014/main" id="{1E3D1206-BC6F-4ED6-B8E9-002CACEB9656}"/>
              </a:ext>
            </a:extLst>
          </p:cNvPr>
          <p:cNvSpPr>
            <a:spLocks/>
          </p:cNvSpPr>
          <p:nvPr/>
        </p:nvSpPr>
        <p:spPr bwMode="auto">
          <a:xfrm>
            <a:off x="9382125" y="2498725"/>
            <a:ext cx="52388" cy="63500"/>
          </a:xfrm>
          <a:custGeom>
            <a:avLst/>
            <a:gdLst>
              <a:gd name="T0" fmla="*/ 468 w 758"/>
              <a:gd name="T1" fmla="*/ 0 h 893"/>
              <a:gd name="T2" fmla="*/ 622 w 758"/>
              <a:gd name="T3" fmla="*/ 10 h 893"/>
              <a:gd name="T4" fmla="*/ 758 w 758"/>
              <a:gd name="T5" fmla="*/ 41 h 893"/>
              <a:gd name="T6" fmla="*/ 717 w 758"/>
              <a:gd name="T7" fmla="*/ 235 h 893"/>
              <a:gd name="T8" fmla="*/ 640 w 758"/>
              <a:gd name="T9" fmla="*/ 235 h 893"/>
              <a:gd name="T10" fmla="*/ 589 w 758"/>
              <a:gd name="T11" fmla="*/ 120 h 893"/>
              <a:gd name="T12" fmla="*/ 460 w 758"/>
              <a:gd name="T13" fmla="*/ 83 h 893"/>
              <a:gd name="T14" fmla="*/ 394 w 758"/>
              <a:gd name="T15" fmla="*/ 93 h 893"/>
              <a:gd name="T16" fmla="*/ 343 w 758"/>
              <a:gd name="T17" fmla="*/ 119 h 893"/>
              <a:gd name="T18" fmla="*/ 309 w 758"/>
              <a:gd name="T19" fmla="*/ 159 h 893"/>
              <a:gd name="T20" fmla="*/ 297 w 758"/>
              <a:gd name="T21" fmla="*/ 210 h 893"/>
              <a:gd name="T22" fmla="*/ 303 w 758"/>
              <a:gd name="T23" fmla="*/ 255 h 893"/>
              <a:gd name="T24" fmla="*/ 327 w 758"/>
              <a:gd name="T25" fmla="*/ 296 h 893"/>
              <a:gd name="T26" fmla="*/ 377 w 758"/>
              <a:gd name="T27" fmla="*/ 337 h 893"/>
              <a:gd name="T28" fmla="*/ 461 w 758"/>
              <a:gd name="T29" fmla="*/ 386 h 893"/>
              <a:gd name="T30" fmla="*/ 553 w 758"/>
              <a:gd name="T31" fmla="*/ 444 h 893"/>
              <a:gd name="T32" fmla="*/ 611 w 758"/>
              <a:gd name="T33" fmla="*/ 499 h 893"/>
              <a:gd name="T34" fmla="*/ 641 w 758"/>
              <a:gd name="T35" fmla="*/ 560 h 893"/>
              <a:gd name="T36" fmla="*/ 650 w 758"/>
              <a:gd name="T37" fmla="*/ 632 h 893"/>
              <a:gd name="T38" fmla="*/ 625 w 758"/>
              <a:gd name="T39" fmla="*/ 741 h 893"/>
              <a:gd name="T40" fmla="*/ 555 w 758"/>
              <a:gd name="T41" fmla="*/ 823 h 893"/>
              <a:gd name="T42" fmla="*/ 450 w 758"/>
              <a:gd name="T43" fmla="*/ 875 h 893"/>
              <a:gd name="T44" fmla="*/ 317 w 758"/>
              <a:gd name="T45" fmla="*/ 893 h 893"/>
              <a:gd name="T46" fmla="*/ 161 w 758"/>
              <a:gd name="T47" fmla="*/ 883 h 893"/>
              <a:gd name="T48" fmla="*/ 0 w 758"/>
              <a:gd name="T49" fmla="*/ 847 h 893"/>
              <a:gd name="T50" fmla="*/ 45 w 758"/>
              <a:gd name="T51" fmla="*/ 652 h 893"/>
              <a:gd name="T52" fmla="*/ 119 w 758"/>
              <a:gd name="T53" fmla="*/ 652 h 893"/>
              <a:gd name="T54" fmla="*/ 170 w 758"/>
              <a:gd name="T55" fmla="*/ 771 h 893"/>
              <a:gd name="T56" fmla="*/ 312 w 758"/>
              <a:gd name="T57" fmla="*/ 811 h 893"/>
              <a:gd name="T58" fmla="*/ 447 w 758"/>
              <a:gd name="T59" fmla="*/ 774 h 893"/>
              <a:gd name="T60" fmla="*/ 497 w 758"/>
              <a:gd name="T61" fmla="*/ 671 h 893"/>
              <a:gd name="T62" fmla="*/ 491 w 758"/>
              <a:gd name="T63" fmla="*/ 619 h 893"/>
              <a:gd name="T64" fmla="*/ 467 w 758"/>
              <a:gd name="T65" fmla="*/ 578 h 893"/>
              <a:gd name="T66" fmla="*/ 419 w 758"/>
              <a:gd name="T67" fmla="*/ 537 h 893"/>
              <a:gd name="T68" fmla="*/ 339 w 758"/>
              <a:gd name="T69" fmla="*/ 488 h 893"/>
              <a:gd name="T70" fmla="*/ 252 w 758"/>
              <a:gd name="T71" fmla="*/ 432 h 893"/>
              <a:gd name="T72" fmla="*/ 192 w 758"/>
              <a:gd name="T73" fmla="*/ 377 h 893"/>
              <a:gd name="T74" fmla="*/ 157 w 758"/>
              <a:gd name="T75" fmla="*/ 317 h 893"/>
              <a:gd name="T76" fmla="*/ 146 w 758"/>
              <a:gd name="T77" fmla="*/ 251 h 893"/>
              <a:gd name="T78" fmla="*/ 169 w 758"/>
              <a:gd name="T79" fmla="*/ 151 h 893"/>
              <a:gd name="T80" fmla="*/ 234 w 758"/>
              <a:gd name="T81" fmla="*/ 71 h 893"/>
              <a:gd name="T82" fmla="*/ 335 w 758"/>
              <a:gd name="T83" fmla="*/ 19 h 893"/>
              <a:gd name="T84" fmla="*/ 468 w 758"/>
              <a:gd name="T85"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8" h="893">
                <a:moveTo>
                  <a:pt x="468" y="0"/>
                </a:moveTo>
                <a:cubicBezTo>
                  <a:pt x="524" y="0"/>
                  <a:pt x="575" y="4"/>
                  <a:pt x="622" y="10"/>
                </a:cubicBezTo>
                <a:cubicBezTo>
                  <a:pt x="668" y="17"/>
                  <a:pt x="714" y="27"/>
                  <a:pt x="758" y="41"/>
                </a:cubicBezTo>
                <a:lnTo>
                  <a:pt x="717" y="235"/>
                </a:lnTo>
                <a:lnTo>
                  <a:pt x="640" y="235"/>
                </a:lnTo>
                <a:cubicBezTo>
                  <a:pt x="634" y="183"/>
                  <a:pt x="617" y="145"/>
                  <a:pt x="589" y="120"/>
                </a:cubicBezTo>
                <a:cubicBezTo>
                  <a:pt x="561" y="96"/>
                  <a:pt x="518" y="83"/>
                  <a:pt x="460" y="83"/>
                </a:cubicBezTo>
                <a:cubicBezTo>
                  <a:pt x="436" y="83"/>
                  <a:pt x="414" y="87"/>
                  <a:pt x="394" y="93"/>
                </a:cubicBezTo>
                <a:cubicBezTo>
                  <a:pt x="374" y="99"/>
                  <a:pt x="357" y="108"/>
                  <a:pt x="343" y="119"/>
                </a:cubicBezTo>
                <a:cubicBezTo>
                  <a:pt x="328" y="130"/>
                  <a:pt x="317" y="144"/>
                  <a:pt x="309" y="159"/>
                </a:cubicBezTo>
                <a:cubicBezTo>
                  <a:pt x="301" y="175"/>
                  <a:pt x="297" y="191"/>
                  <a:pt x="297" y="210"/>
                </a:cubicBezTo>
                <a:cubicBezTo>
                  <a:pt x="297" y="226"/>
                  <a:pt x="299" y="242"/>
                  <a:pt x="303" y="255"/>
                </a:cubicBezTo>
                <a:cubicBezTo>
                  <a:pt x="307" y="269"/>
                  <a:pt x="315" y="283"/>
                  <a:pt x="327" y="296"/>
                </a:cubicBezTo>
                <a:cubicBezTo>
                  <a:pt x="339" y="309"/>
                  <a:pt x="355" y="323"/>
                  <a:pt x="377" y="337"/>
                </a:cubicBezTo>
                <a:cubicBezTo>
                  <a:pt x="398" y="351"/>
                  <a:pt x="426" y="368"/>
                  <a:pt x="461" y="386"/>
                </a:cubicBezTo>
                <a:cubicBezTo>
                  <a:pt x="498" y="406"/>
                  <a:pt x="528" y="425"/>
                  <a:pt x="553" y="444"/>
                </a:cubicBezTo>
                <a:cubicBezTo>
                  <a:pt x="577" y="462"/>
                  <a:pt x="597" y="481"/>
                  <a:pt x="611" y="499"/>
                </a:cubicBezTo>
                <a:cubicBezTo>
                  <a:pt x="625" y="518"/>
                  <a:pt x="635" y="539"/>
                  <a:pt x="641" y="560"/>
                </a:cubicBezTo>
                <a:cubicBezTo>
                  <a:pt x="647" y="581"/>
                  <a:pt x="650" y="605"/>
                  <a:pt x="650" y="632"/>
                </a:cubicBezTo>
                <a:cubicBezTo>
                  <a:pt x="650" y="672"/>
                  <a:pt x="641" y="709"/>
                  <a:pt x="625" y="741"/>
                </a:cubicBezTo>
                <a:cubicBezTo>
                  <a:pt x="608" y="774"/>
                  <a:pt x="585" y="801"/>
                  <a:pt x="555" y="823"/>
                </a:cubicBezTo>
                <a:cubicBezTo>
                  <a:pt x="525" y="846"/>
                  <a:pt x="490" y="863"/>
                  <a:pt x="450" y="875"/>
                </a:cubicBezTo>
                <a:cubicBezTo>
                  <a:pt x="409" y="887"/>
                  <a:pt x="365" y="893"/>
                  <a:pt x="317" y="893"/>
                </a:cubicBezTo>
                <a:cubicBezTo>
                  <a:pt x="264" y="893"/>
                  <a:pt x="212" y="890"/>
                  <a:pt x="161" y="883"/>
                </a:cubicBezTo>
                <a:cubicBezTo>
                  <a:pt x="110" y="876"/>
                  <a:pt x="57" y="864"/>
                  <a:pt x="0" y="847"/>
                </a:cubicBezTo>
                <a:lnTo>
                  <a:pt x="45" y="652"/>
                </a:lnTo>
                <a:lnTo>
                  <a:pt x="119" y="652"/>
                </a:lnTo>
                <a:cubicBezTo>
                  <a:pt x="122" y="705"/>
                  <a:pt x="139" y="745"/>
                  <a:pt x="170" y="771"/>
                </a:cubicBezTo>
                <a:cubicBezTo>
                  <a:pt x="200" y="798"/>
                  <a:pt x="248" y="811"/>
                  <a:pt x="312" y="811"/>
                </a:cubicBezTo>
                <a:cubicBezTo>
                  <a:pt x="369" y="811"/>
                  <a:pt x="414" y="799"/>
                  <a:pt x="447" y="774"/>
                </a:cubicBezTo>
                <a:cubicBezTo>
                  <a:pt x="480" y="750"/>
                  <a:pt x="497" y="715"/>
                  <a:pt x="497" y="671"/>
                </a:cubicBezTo>
                <a:cubicBezTo>
                  <a:pt x="497" y="651"/>
                  <a:pt x="495" y="634"/>
                  <a:pt x="491" y="619"/>
                </a:cubicBezTo>
                <a:cubicBezTo>
                  <a:pt x="487" y="605"/>
                  <a:pt x="479" y="591"/>
                  <a:pt x="467" y="578"/>
                </a:cubicBezTo>
                <a:cubicBezTo>
                  <a:pt x="455" y="564"/>
                  <a:pt x="439" y="551"/>
                  <a:pt x="419" y="537"/>
                </a:cubicBezTo>
                <a:cubicBezTo>
                  <a:pt x="398" y="523"/>
                  <a:pt x="372" y="507"/>
                  <a:pt x="339" y="488"/>
                </a:cubicBezTo>
                <a:cubicBezTo>
                  <a:pt x="305" y="469"/>
                  <a:pt x="276" y="451"/>
                  <a:pt x="252" y="432"/>
                </a:cubicBezTo>
                <a:cubicBezTo>
                  <a:pt x="228" y="414"/>
                  <a:pt x="208" y="395"/>
                  <a:pt x="192" y="377"/>
                </a:cubicBezTo>
                <a:cubicBezTo>
                  <a:pt x="176" y="358"/>
                  <a:pt x="165" y="338"/>
                  <a:pt x="157" y="317"/>
                </a:cubicBezTo>
                <a:cubicBezTo>
                  <a:pt x="150" y="297"/>
                  <a:pt x="146" y="275"/>
                  <a:pt x="146" y="251"/>
                </a:cubicBezTo>
                <a:cubicBezTo>
                  <a:pt x="146" y="215"/>
                  <a:pt x="154" y="182"/>
                  <a:pt x="169" y="151"/>
                </a:cubicBezTo>
                <a:cubicBezTo>
                  <a:pt x="184" y="120"/>
                  <a:pt x="205" y="94"/>
                  <a:pt x="234" y="71"/>
                </a:cubicBezTo>
                <a:cubicBezTo>
                  <a:pt x="262" y="49"/>
                  <a:pt x="295" y="32"/>
                  <a:pt x="335" y="19"/>
                </a:cubicBezTo>
                <a:cubicBezTo>
                  <a:pt x="375" y="6"/>
                  <a:pt x="419" y="0"/>
                  <a:pt x="46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Rectangle 24">
            <a:extLst>
              <a:ext uri="{FF2B5EF4-FFF2-40B4-BE49-F238E27FC236}">
                <a16:creationId xmlns:a16="http://schemas.microsoft.com/office/drawing/2014/main" id="{5FB209FB-78E0-4E4D-85BD-1D9A596AC21D}"/>
              </a:ext>
            </a:extLst>
          </p:cNvPr>
          <p:cNvSpPr>
            <a:spLocks noChangeArrowheads="1"/>
          </p:cNvSpPr>
          <p:nvPr/>
        </p:nvSpPr>
        <p:spPr bwMode="auto">
          <a:xfrm>
            <a:off x="9496425" y="2471738"/>
            <a:ext cx="100013"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5">
            <a:extLst>
              <a:ext uri="{FF2B5EF4-FFF2-40B4-BE49-F238E27FC236}">
                <a16:creationId xmlns:a16="http://schemas.microsoft.com/office/drawing/2014/main" id="{ACDFD760-6F6D-444E-AC0F-4E8B98B17316}"/>
              </a:ext>
            </a:extLst>
          </p:cNvPr>
          <p:cNvSpPr>
            <a:spLocks/>
          </p:cNvSpPr>
          <p:nvPr/>
        </p:nvSpPr>
        <p:spPr bwMode="auto">
          <a:xfrm>
            <a:off x="9647238" y="2446338"/>
            <a:ext cx="92075" cy="80963"/>
          </a:xfrm>
          <a:custGeom>
            <a:avLst/>
            <a:gdLst>
              <a:gd name="T0" fmla="*/ 350 w 1321"/>
              <a:gd name="T1" fmla="*/ 0 h 1159"/>
              <a:gd name="T2" fmla="*/ 469 w 1321"/>
              <a:gd name="T3" fmla="*/ 51 h 1159"/>
              <a:gd name="T4" fmla="*/ 512 w 1321"/>
              <a:gd name="T5" fmla="*/ 187 h 1159"/>
              <a:gd name="T6" fmla="*/ 476 w 1321"/>
              <a:gd name="T7" fmla="*/ 418 h 1159"/>
              <a:gd name="T8" fmla="*/ 424 w 1321"/>
              <a:gd name="T9" fmla="*/ 620 h 1159"/>
              <a:gd name="T10" fmla="*/ 395 w 1321"/>
              <a:gd name="T11" fmla="*/ 741 h 1159"/>
              <a:gd name="T12" fmla="*/ 382 w 1321"/>
              <a:gd name="T13" fmla="*/ 816 h 1159"/>
              <a:gd name="T14" fmla="*/ 378 w 1321"/>
              <a:gd name="T15" fmla="*/ 869 h 1159"/>
              <a:gd name="T16" fmla="*/ 405 w 1321"/>
              <a:gd name="T17" fmla="*/ 985 h 1159"/>
              <a:gd name="T18" fmla="*/ 493 w 1321"/>
              <a:gd name="T19" fmla="*/ 1021 h 1159"/>
              <a:gd name="T20" fmla="*/ 599 w 1321"/>
              <a:gd name="T21" fmla="*/ 982 h 1159"/>
              <a:gd name="T22" fmla="*/ 720 w 1321"/>
              <a:gd name="T23" fmla="*/ 863 h 1159"/>
              <a:gd name="T24" fmla="*/ 822 w 1321"/>
              <a:gd name="T25" fmla="*/ 710 h 1159"/>
              <a:gd name="T26" fmla="*/ 886 w 1321"/>
              <a:gd name="T27" fmla="*/ 526 h 1159"/>
              <a:gd name="T28" fmla="*/ 997 w 1321"/>
              <a:gd name="T29" fmla="*/ 19 h 1159"/>
              <a:gd name="T30" fmla="*/ 1200 w 1321"/>
              <a:gd name="T31" fmla="*/ 19 h 1159"/>
              <a:gd name="T32" fmla="*/ 1029 w 1321"/>
              <a:gd name="T33" fmla="*/ 762 h 1159"/>
              <a:gd name="T34" fmla="*/ 1003 w 1321"/>
              <a:gd name="T35" fmla="*/ 935 h 1159"/>
              <a:gd name="T36" fmla="*/ 1018 w 1321"/>
              <a:gd name="T37" fmla="*/ 1003 h 1159"/>
              <a:gd name="T38" fmla="*/ 1066 w 1321"/>
              <a:gd name="T39" fmla="*/ 1025 h 1159"/>
              <a:gd name="T40" fmla="*/ 1141 w 1321"/>
              <a:gd name="T41" fmla="*/ 996 h 1159"/>
              <a:gd name="T42" fmla="*/ 1254 w 1321"/>
              <a:gd name="T43" fmla="*/ 886 h 1159"/>
              <a:gd name="T44" fmla="*/ 1321 w 1321"/>
              <a:gd name="T45" fmla="*/ 952 h 1159"/>
              <a:gd name="T46" fmla="*/ 1139 w 1321"/>
              <a:gd name="T47" fmla="*/ 1112 h 1159"/>
              <a:gd name="T48" fmla="*/ 980 w 1321"/>
              <a:gd name="T49" fmla="*/ 1159 h 1159"/>
              <a:gd name="T50" fmla="*/ 864 w 1321"/>
              <a:gd name="T51" fmla="*/ 1111 h 1159"/>
              <a:gd name="T52" fmla="*/ 820 w 1321"/>
              <a:gd name="T53" fmla="*/ 984 h 1159"/>
              <a:gd name="T54" fmla="*/ 848 w 1321"/>
              <a:gd name="T55" fmla="*/ 845 h 1159"/>
              <a:gd name="T56" fmla="*/ 834 w 1321"/>
              <a:gd name="T57" fmla="*/ 841 h 1159"/>
              <a:gd name="T58" fmla="*/ 614 w 1321"/>
              <a:gd name="T59" fmla="*/ 1081 h 1159"/>
              <a:gd name="T60" fmla="*/ 402 w 1321"/>
              <a:gd name="T61" fmla="*/ 1158 h 1159"/>
              <a:gd name="T62" fmla="*/ 234 w 1321"/>
              <a:gd name="T63" fmla="*/ 1095 h 1159"/>
              <a:gd name="T64" fmla="*/ 176 w 1321"/>
              <a:gd name="T65" fmla="*/ 921 h 1159"/>
              <a:gd name="T66" fmla="*/ 210 w 1321"/>
              <a:gd name="T67" fmla="*/ 712 h 1159"/>
              <a:gd name="T68" fmla="*/ 286 w 1321"/>
              <a:gd name="T69" fmla="*/ 405 h 1159"/>
              <a:gd name="T70" fmla="*/ 317 w 1321"/>
              <a:gd name="T71" fmla="*/ 224 h 1159"/>
              <a:gd name="T72" fmla="*/ 302 w 1321"/>
              <a:gd name="T73" fmla="*/ 156 h 1159"/>
              <a:gd name="T74" fmla="*/ 254 w 1321"/>
              <a:gd name="T75" fmla="*/ 135 h 1159"/>
              <a:gd name="T76" fmla="*/ 177 w 1321"/>
              <a:gd name="T77" fmla="*/ 165 h 1159"/>
              <a:gd name="T78" fmla="*/ 67 w 1321"/>
              <a:gd name="T79" fmla="*/ 273 h 1159"/>
              <a:gd name="T80" fmla="*/ 0 w 1321"/>
              <a:gd name="T81" fmla="*/ 208 h 1159"/>
              <a:gd name="T82" fmla="*/ 150 w 1321"/>
              <a:gd name="T83" fmla="*/ 69 h 1159"/>
              <a:gd name="T84" fmla="*/ 247 w 1321"/>
              <a:gd name="T85" fmla="*/ 16 h 1159"/>
              <a:gd name="T86" fmla="*/ 350 w 1321"/>
              <a:gd name="T87"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1" h="1159">
                <a:moveTo>
                  <a:pt x="350" y="0"/>
                </a:moveTo>
                <a:cubicBezTo>
                  <a:pt x="400" y="0"/>
                  <a:pt x="440" y="17"/>
                  <a:pt x="469" y="51"/>
                </a:cubicBezTo>
                <a:cubicBezTo>
                  <a:pt x="497" y="84"/>
                  <a:pt x="512" y="130"/>
                  <a:pt x="512" y="187"/>
                </a:cubicBezTo>
                <a:cubicBezTo>
                  <a:pt x="512" y="248"/>
                  <a:pt x="500" y="325"/>
                  <a:pt x="476" y="418"/>
                </a:cubicBezTo>
                <a:lnTo>
                  <a:pt x="424" y="620"/>
                </a:lnTo>
                <a:cubicBezTo>
                  <a:pt x="411" y="672"/>
                  <a:pt x="401" y="712"/>
                  <a:pt x="395" y="741"/>
                </a:cubicBezTo>
                <a:cubicBezTo>
                  <a:pt x="389" y="770"/>
                  <a:pt x="385" y="795"/>
                  <a:pt x="382" y="816"/>
                </a:cubicBezTo>
                <a:cubicBezTo>
                  <a:pt x="380" y="837"/>
                  <a:pt x="378" y="855"/>
                  <a:pt x="378" y="869"/>
                </a:cubicBezTo>
                <a:cubicBezTo>
                  <a:pt x="378" y="923"/>
                  <a:pt x="387" y="961"/>
                  <a:pt x="405" y="985"/>
                </a:cubicBezTo>
                <a:cubicBezTo>
                  <a:pt x="423" y="1009"/>
                  <a:pt x="453" y="1021"/>
                  <a:pt x="493" y="1021"/>
                </a:cubicBezTo>
                <a:cubicBezTo>
                  <a:pt x="526" y="1021"/>
                  <a:pt x="561" y="1008"/>
                  <a:pt x="599" y="982"/>
                </a:cubicBezTo>
                <a:cubicBezTo>
                  <a:pt x="637" y="956"/>
                  <a:pt x="677" y="916"/>
                  <a:pt x="720" y="863"/>
                </a:cubicBezTo>
                <a:cubicBezTo>
                  <a:pt x="763" y="811"/>
                  <a:pt x="797" y="759"/>
                  <a:pt x="822" y="710"/>
                </a:cubicBezTo>
                <a:cubicBezTo>
                  <a:pt x="848" y="660"/>
                  <a:pt x="869" y="599"/>
                  <a:pt x="886" y="526"/>
                </a:cubicBezTo>
                <a:lnTo>
                  <a:pt x="997" y="19"/>
                </a:lnTo>
                <a:lnTo>
                  <a:pt x="1200" y="19"/>
                </a:lnTo>
                <a:lnTo>
                  <a:pt x="1029" y="762"/>
                </a:lnTo>
                <a:cubicBezTo>
                  <a:pt x="1012" y="837"/>
                  <a:pt x="1003" y="895"/>
                  <a:pt x="1003" y="935"/>
                </a:cubicBezTo>
                <a:cubicBezTo>
                  <a:pt x="1003" y="967"/>
                  <a:pt x="1008" y="989"/>
                  <a:pt x="1018" y="1003"/>
                </a:cubicBezTo>
                <a:cubicBezTo>
                  <a:pt x="1028" y="1018"/>
                  <a:pt x="1044" y="1025"/>
                  <a:pt x="1066" y="1025"/>
                </a:cubicBezTo>
                <a:cubicBezTo>
                  <a:pt x="1090" y="1025"/>
                  <a:pt x="1115" y="1015"/>
                  <a:pt x="1141" y="996"/>
                </a:cubicBezTo>
                <a:cubicBezTo>
                  <a:pt x="1168" y="977"/>
                  <a:pt x="1205" y="940"/>
                  <a:pt x="1254" y="886"/>
                </a:cubicBezTo>
                <a:lnTo>
                  <a:pt x="1321" y="952"/>
                </a:lnTo>
                <a:cubicBezTo>
                  <a:pt x="1249" y="1028"/>
                  <a:pt x="1189" y="1081"/>
                  <a:pt x="1139" y="1112"/>
                </a:cubicBezTo>
                <a:cubicBezTo>
                  <a:pt x="1089" y="1144"/>
                  <a:pt x="1036" y="1159"/>
                  <a:pt x="980" y="1159"/>
                </a:cubicBezTo>
                <a:cubicBezTo>
                  <a:pt x="931" y="1159"/>
                  <a:pt x="892" y="1143"/>
                  <a:pt x="864" y="1111"/>
                </a:cubicBezTo>
                <a:cubicBezTo>
                  <a:pt x="835" y="1079"/>
                  <a:pt x="820" y="1037"/>
                  <a:pt x="820" y="984"/>
                </a:cubicBezTo>
                <a:cubicBezTo>
                  <a:pt x="820" y="941"/>
                  <a:pt x="830" y="895"/>
                  <a:pt x="848" y="845"/>
                </a:cubicBezTo>
                <a:lnTo>
                  <a:pt x="834" y="841"/>
                </a:lnTo>
                <a:cubicBezTo>
                  <a:pt x="757" y="949"/>
                  <a:pt x="684" y="1029"/>
                  <a:pt x="614" y="1081"/>
                </a:cubicBezTo>
                <a:cubicBezTo>
                  <a:pt x="545" y="1132"/>
                  <a:pt x="474" y="1158"/>
                  <a:pt x="402" y="1158"/>
                </a:cubicBezTo>
                <a:cubicBezTo>
                  <a:pt x="329" y="1158"/>
                  <a:pt x="273" y="1137"/>
                  <a:pt x="234" y="1095"/>
                </a:cubicBezTo>
                <a:cubicBezTo>
                  <a:pt x="195" y="1054"/>
                  <a:pt x="176" y="996"/>
                  <a:pt x="176" y="921"/>
                </a:cubicBezTo>
                <a:cubicBezTo>
                  <a:pt x="176" y="872"/>
                  <a:pt x="187" y="802"/>
                  <a:pt x="210" y="712"/>
                </a:cubicBezTo>
                <a:lnTo>
                  <a:pt x="286" y="405"/>
                </a:lnTo>
                <a:cubicBezTo>
                  <a:pt x="307" y="319"/>
                  <a:pt x="317" y="259"/>
                  <a:pt x="317" y="224"/>
                </a:cubicBezTo>
                <a:cubicBezTo>
                  <a:pt x="317" y="193"/>
                  <a:pt x="312" y="170"/>
                  <a:pt x="302" y="156"/>
                </a:cubicBezTo>
                <a:cubicBezTo>
                  <a:pt x="292" y="142"/>
                  <a:pt x="276" y="135"/>
                  <a:pt x="254" y="135"/>
                </a:cubicBezTo>
                <a:cubicBezTo>
                  <a:pt x="230" y="135"/>
                  <a:pt x="204" y="145"/>
                  <a:pt x="177" y="165"/>
                </a:cubicBezTo>
                <a:cubicBezTo>
                  <a:pt x="150" y="185"/>
                  <a:pt x="114" y="221"/>
                  <a:pt x="67" y="273"/>
                </a:cubicBezTo>
                <a:lnTo>
                  <a:pt x="0" y="208"/>
                </a:lnTo>
                <a:cubicBezTo>
                  <a:pt x="66" y="141"/>
                  <a:pt x="116" y="94"/>
                  <a:pt x="150" y="69"/>
                </a:cubicBezTo>
                <a:cubicBezTo>
                  <a:pt x="183" y="44"/>
                  <a:pt x="216" y="27"/>
                  <a:pt x="247" y="16"/>
                </a:cubicBezTo>
                <a:cubicBezTo>
                  <a:pt x="277" y="6"/>
                  <a:pt x="312" y="0"/>
                  <a:pt x="35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26">
            <a:extLst>
              <a:ext uri="{FF2B5EF4-FFF2-40B4-BE49-F238E27FC236}">
                <a16:creationId xmlns:a16="http://schemas.microsoft.com/office/drawing/2014/main" id="{6B2C5D44-DB36-4CB9-8AA6-91730BD75780}"/>
              </a:ext>
            </a:extLst>
          </p:cNvPr>
          <p:cNvSpPr>
            <a:spLocks/>
          </p:cNvSpPr>
          <p:nvPr/>
        </p:nvSpPr>
        <p:spPr bwMode="auto">
          <a:xfrm>
            <a:off x="9744075" y="2498725"/>
            <a:ext cx="74613" cy="63500"/>
          </a:xfrm>
          <a:custGeom>
            <a:avLst/>
            <a:gdLst>
              <a:gd name="T0" fmla="*/ 278 w 1076"/>
              <a:gd name="T1" fmla="*/ 0 h 893"/>
              <a:gd name="T2" fmla="*/ 376 w 1076"/>
              <a:gd name="T3" fmla="*/ 42 h 893"/>
              <a:gd name="T4" fmla="*/ 411 w 1076"/>
              <a:gd name="T5" fmla="*/ 151 h 893"/>
              <a:gd name="T6" fmla="*/ 408 w 1076"/>
              <a:gd name="T7" fmla="*/ 187 h 893"/>
              <a:gd name="T8" fmla="*/ 397 w 1076"/>
              <a:gd name="T9" fmla="*/ 224 h 893"/>
              <a:gd name="T10" fmla="*/ 409 w 1076"/>
              <a:gd name="T11" fmla="*/ 228 h 893"/>
              <a:gd name="T12" fmla="*/ 574 w 1076"/>
              <a:gd name="T13" fmla="*/ 57 h 893"/>
              <a:gd name="T14" fmla="*/ 742 w 1076"/>
              <a:gd name="T15" fmla="*/ 0 h 893"/>
              <a:gd name="T16" fmla="*/ 878 w 1076"/>
              <a:gd name="T17" fmla="*/ 49 h 893"/>
              <a:gd name="T18" fmla="*/ 923 w 1076"/>
              <a:gd name="T19" fmla="*/ 187 h 893"/>
              <a:gd name="T20" fmla="*/ 915 w 1076"/>
              <a:gd name="T21" fmla="*/ 261 h 893"/>
              <a:gd name="T22" fmla="*/ 895 w 1076"/>
              <a:gd name="T23" fmla="*/ 364 h 893"/>
              <a:gd name="T24" fmla="*/ 870 w 1076"/>
              <a:gd name="T25" fmla="*/ 478 h 893"/>
              <a:gd name="T26" fmla="*/ 844 w 1076"/>
              <a:gd name="T27" fmla="*/ 587 h 893"/>
              <a:gd name="T28" fmla="*/ 824 w 1076"/>
              <a:gd name="T29" fmla="*/ 672 h 893"/>
              <a:gd name="T30" fmla="*/ 816 w 1076"/>
              <a:gd name="T31" fmla="*/ 716 h 893"/>
              <a:gd name="T32" fmla="*/ 828 w 1076"/>
              <a:gd name="T33" fmla="*/ 763 h 893"/>
              <a:gd name="T34" fmla="*/ 867 w 1076"/>
              <a:gd name="T35" fmla="*/ 778 h 893"/>
              <a:gd name="T36" fmla="*/ 899 w 1076"/>
              <a:gd name="T37" fmla="*/ 772 h 893"/>
              <a:gd name="T38" fmla="*/ 932 w 1076"/>
              <a:gd name="T39" fmla="*/ 753 h 893"/>
              <a:gd name="T40" fmla="*/ 970 w 1076"/>
              <a:gd name="T41" fmla="*/ 720 h 893"/>
              <a:gd name="T42" fmla="*/ 1017 w 1076"/>
              <a:gd name="T43" fmla="*/ 671 h 893"/>
              <a:gd name="T44" fmla="*/ 1076 w 1076"/>
              <a:gd name="T45" fmla="*/ 728 h 893"/>
              <a:gd name="T46" fmla="*/ 999 w 1076"/>
              <a:gd name="T47" fmla="*/ 802 h 893"/>
              <a:gd name="T48" fmla="*/ 930 w 1076"/>
              <a:gd name="T49" fmla="*/ 853 h 893"/>
              <a:gd name="T50" fmla="*/ 864 w 1076"/>
              <a:gd name="T51" fmla="*/ 883 h 893"/>
              <a:gd name="T52" fmla="*/ 795 w 1076"/>
              <a:gd name="T53" fmla="*/ 893 h 893"/>
              <a:gd name="T54" fmla="*/ 738 w 1076"/>
              <a:gd name="T55" fmla="*/ 881 h 893"/>
              <a:gd name="T56" fmla="*/ 693 w 1076"/>
              <a:gd name="T57" fmla="*/ 848 h 893"/>
              <a:gd name="T58" fmla="*/ 663 w 1076"/>
              <a:gd name="T59" fmla="*/ 798 h 893"/>
              <a:gd name="T60" fmla="*/ 653 w 1076"/>
              <a:gd name="T61" fmla="*/ 735 h 893"/>
              <a:gd name="T62" fmla="*/ 660 w 1076"/>
              <a:gd name="T63" fmla="*/ 655 h 893"/>
              <a:gd name="T64" fmla="*/ 682 w 1076"/>
              <a:gd name="T65" fmla="*/ 554 h 893"/>
              <a:gd name="T66" fmla="*/ 711 w 1076"/>
              <a:gd name="T67" fmla="*/ 447 h 893"/>
              <a:gd name="T68" fmla="*/ 734 w 1076"/>
              <a:gd name="T69" fmla="*/ 352 h 893"/>
              <a:gd name="T70" fmla="*/ 750 w 1076"/>
              <a:gd name="T71" fmla="*/ 275 h 893"/>
              <a:gd name="T72" fmla="*/ 755 w 1076"/>
              <a:gd name="T73" fmla="*/ 218 h 893"/>
              <a:gd name="T74" fmla="*/ 735 w 1076"/>
              <a:gd name="T75" fmla="*/ 140 h 893"/>
              <a:gd name="T76" fmla="*/ 670 w 1076"/>
              <a:gd name="T77" fmla="*/ 115 h 893"/>
              <a:gd name="T78" fmla="*/ 615 w 1076"/>
              <a:gd name="T79" fmla="*/ 129 h 893"/>
              <a:gd name="T80" fmla="*/ 555 w 1076"/>
              <a:gd name="T81" fmla="*/ 166 h 893"/>
              <a:gd name="T82" fmla="*/ 496 w 1076"/>
              <a:gd name="T83" fmla="*/ 221 h 893"/>
              <a:gd name="T84" fmla="*/ 443 w 1076"/>
              <a:gd name="T85" fmla="*/ 290 h 893"/>
              <a:gd name="T86" fmla="*/ 401 w 1076"/>
              <a:gd name="T87" fmla="*/ 367 h 893"/>
              <a:gd name="T88" fmla="*/ 374 w 1076"/>
              <a:gd name="T89" fmla="*/ 446 h 893"/>
              <a:gd name="T90" fmla="*/ 278 w 1076"/>
              <a:gd name="T91" fmla="*/ 878 h 893"/>
              <a:gd name="T92" fmla="*/ 109 w 1076"/>
              <a:gd name="T93" fmla="*/ 878 h 893"/>
              <a:gd name="T94" fmla="*/ 238 w 1076"/>
              <a:gd name="T95" fmla="*/ 317 h 893"/>
              <a:gd name="T96" fmla="*/ 254 w 1076"/>
              <a:gd name="T97" fmla="*/ 237 h 893"/>
              <a:gd name="T98" fmla="*/ 259 w 1076"/>
              <a:gd name="T99" fmla="*/ 180 h 893"/>
              <a:gd name="T100" fmla="*/ 209 w 1076"/>
              <a:gd name="T101" fmla="*/ 117 h 893"/>
              <a:gd name="T102" fmla="*/ 177 w 1076"/>
              <a:gd name="T103" fmla="*/ 123 h 893"/>
              <a:gd name="T104" fmla="*/ 144 w 1076"/>
              <a:gd name="T105" fmla="*/ 143 h 893"/>
              <a:gd name="T106" fmla="*/ 106 w 1076"/>
              <a:gd name="T107" fmla="*/ 175 h 893"/>
              <a:gd name="T108" fmla="*/ 59 w 1076"/>
              <a:gd name="T109" fmla="*/ 222 h 893"/>
              <a:gd name="T110" fmla="*/ 0 w 1076"/>
              <a:gd name="T111" fmla="*/ 166 h 893"/>
              <a:gd name="T112" fmla="*/ 79 w 1076"/>
              <a:gd name="T113" fmla="*/ 91 h 893"/>
              <a:gd name="T114" fmla="*/ 146 w 1076"/>
              <a:gd name="T115" fmla="*/ 39 h 893"/>
              <a:gd name="T116" fmla="*/ 210 w 1076"/>
              <a:gd name="T117" fmla="*/ 10 h 893"/>
              <a:gd name="T118" fmla="*/ 278 w 1076"/>
              <a:gd name="T119"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6" h="893">
                <a:moveTo>
                  <a:pt x="278" y="0"/>
                </a:moveTo>
                <a:cubicBezTo>
                  <a:pt x="320" y="0"/>
                  <a:pt x="353" y="14"/>
                  <a:pt x="376" y="42"/>
                </a:cubicBezTo>
                <a:cubicBezTo>
                  <a:pt x="399" y="70"/>
                  <a:pt x="411" y="106"/>
                  <a:pt x="411" y="151"/>
                </a:cubicBezTo>
                <a:cubicBezTo>
                  <a:pt x="411" y="163"/>
                  <a:pt x="410" y="175"/>
                  <a:pt x="408" y="187"/>
                </a:cubicBezTo>
                <a:cubicBezTo>
                  <a:pt x="406" y="200"/>
                  <a:pt x="402" y="212"/>
                  <a:pt x="397" y="224"/>
                </a:cubicBezTo>
                <a:lnTo>
                  <a:pt x="409" y="228"/>
                </a:lnTo>
                <a:cubicBezTo>
                  <a:pt x="465" y="152"/>
                  <a:pt x="519" y="95"/>
                  <a:pt x="574" y="57"/>
                </a:cubicBezTo>
                <a:cubicBezTo>
                  <a:pt x="628" y="19"/>
                  <a:pt x="684" y="0"/>
                  <a:pt x="742" y="0"/>
                </a:cubicBezTo>
                <a:cubicBezTo>
                  <a:pt x="802" y="0"/>
                  <a:pt x="848" y="16"/>
                  <a:pt x="878" y="49"/>
                </a:cubicBezTo>
                <a:cubicBezTo>
                  <a:pt x="908" y="82"/>
                  <a:pt x="923" y="128"/>
                  <a:pt x="923" y="187"/>
                </a:cubicBezTo>
                <a:cubicBezTo>
                  <a:pt x="923" y="204"/>
                  <a:pt x="920" y="229"/>
                  <a:pt x="915" y="261"/>
                </a:cubicBezTo>
                <a:cubicBezTo>
                  <a:pt x="910" y="292"/>
                  <a:pt x="903" y="326"/>
                  <a:pt x="895" y="364"/>
                </a:cubicBezTo>
                <a:cubicBezTo>
                  <a:pt x="887" y="401"/>
                  <a:pt x="879" y="439"/>
                  <a:pt x="870" y="478"/>
                </a:cubicBezTo>
                <a:cubicBezTo>
                  <a:pt x="860" y="518"/>
                  <a:pt x="852" y="554"/>
                  <a:pt x="844" y="587"/>
                </a:cubicBezTo>
                <a:cubicBezTo>
                  <a:pt x="836" y="620"/>
                  <a:pt x="829" y="649"/>
                  <a:pt x="824" y="672"/>
                </a:cubicBezTo>
                <a:cubicBezTo>
                  <a:pt x="819" y="696"/>
                  <a:pt x="816" y="710"/>
                  <a:pt x="816" y="716"/>
                </a:cubicBezTo>
                <a:cubicBezTo>
                  <a:pt x="816" y="738"/>
                  <a:pt x="820" y="754"/>
                  <a:pt x="828" y="763"/>
                </a:cubicBezTo>
                <a:cubicBezTo>
                  <a:pt x="836" y="773"/>
                  <a:pt x="849" y="778"/>
                  <a:pt x="867" y="778"/>
                </a:cubicBezTo>
                <a:cubicBezTo>
                  <a:pt x="878" y="778"/>
                  <a:pt x="889" y="776"/>
                  <a:pt x="899" y="772"/>
                </a:cubicBezTo>
                <a:cubicBezTo>
                  <a:pt x="910" y="768"/>
                  <a:pt x="921" y="762"/>
                  <a:pt x="932" y="753"/>
                </a:cubicBezTo>
                <a:cubicBezTo>
                  <a:pt x="944" y="744"/>
                  <a:pt x="956" y="733"/>
                  <a:pt x="970" y="720"/>
                </a:cubicBezTo>
                <a:cubicBezTo>
                  <a:pt x="984" y="706"/>
                  <a:pt x="999" y="690"/>
                  <a:pt x="1017" y="671"/>
                </a:cubicBezTo>
                <a:lnTo>
                  <a:pt x="1076" y="728"/>
                </a:lnTo>
                <a:cubicBezTo>
                  <a:pt x="1048" y="757"/>
                  <a:pt x="1022" y="781"/>
                  <a:pt x="999" y="802"/>
                </a:cubicBezTo>
                <a:cubicBezTo>
                  <a:pt x="975" y="823"/>
                  <a:pt x="952" y="840"/>
                  <a:pt x="930" y="853"/>
                </a:cubicBezTo>
                <a:cubicBezTo>
                  <a:pt x="908" y="867"/>
                  <a:pt x="886" y="877"/>
                  <a:pt x="864" y="883"/>
                </a:cubicBezTo>
                <a:cubicBezTo>
                  <a:pt x="843" y="890"/>
                  <a:pt x="820" y="893"/>
                  <a:pt x="795" y="893"/>
                </a:cubicBezTo>
                <a:cubicBezTo>
                  <a:pt x="774" y="893"/>
                  <a:pt x="755" y="889"/>
                  <a:pt x="738" y="881"/>
                </a:cubicBezTo>
                <a:cubicBezTo>
                  <a:pt x="720" y="873"/>
                  <a:pt x="705" y="862"/>
                  <a:pt x="693" y="848"/>
                </a:cubicBezTo>
                <a:cubicBezTo>
                  <a:pt x="680" y="834"/>
                  <a:pt x="670" y="817"/>
                  <a:pt x="663" y="798"/>
                </a:cubicBezTo>
                <a:cubicBezTo>
                  <a:pt x="657" y="779"/>
                  <a:pt x="653" y="758"/>
                  <a:pt x="653" y="735"/>
                </a:cubicBezTo>
                <a:cubicBezTo>
                  <a:pt x="653" y="712"/>
                  <a:pt x="656" y="685"/>
                  <a:pt x="660" y="655"/>
                </a:cubicBezTo>
                <a:cubicBezTo>
                  <a:pt x="665" y="624"/>
                  <a:pt x="673" y="590"/>
                  <a:pt x="682" y="554"/>
                </a:cubicBezTo>
                <a:cubicBezTo>
                  <a:pt x="693" y="516"/>
                  <a:pt x="702" y="481"/>
                  <a:pt x="711" y="447"/>
                </a:cubicBezTo>
                <a:cubicBezTo>
                  <a:pt x="720" y="412"/>
                  <a:pt x="728" y="381"/>
                  <a:pt x="734" y="352"/>
                </a:cubicBezTo>
                <a:cubicBezTo>
                  <a:pt x="741" y="323"/>
                  <a:pt x="746" y="297"/>
                  <a:pt x="750" y="275"/>
                </a:cubicBezTo>
                <a:cubicBezTo>
                  <a:pt x="753" y="252"/>
                  <a:pt x="755" y="233"/>
                  <a:pt x="755" y="218"/>
                </a:cubicBezTo>
                <a:cubicBezTo>
                  <a:pt x="755" y="183"/>
                  <a:pt x="749" y="157"/>
                  <a:pt x="735" y="140"/>
                </a:cubicBezTo>
                <a:cubicBezTo>
                  <a:pt x="722" y="124"/>
                  <a:pt x="700" y="115"/>
                  <a:pt x="670" y="115"/>
                </a:cubicBezTo>
                <a:cubicBezTo>
                  <a:pt x="653" y="115"/>
                  <a:pt x="635" y="120"/>
                  <a:pt x="615" y="129"/>
                </a:cubicBezTo>
                <a:cubicBezTo>
                  <a:pt x="595" y="137"/>
                  <a:pt x="575" y="150"/>
                  <a:pt x="555" y="166"/>
                </a:cubicBezTo>
                <a:cubicBezTo>
                  <a:pt x="535" y="181"/>
                  <a:pt x="515" y="200"/>
                  <a:pt x="496" y="221"/>
                </a:cubicBezTo>
                <a:cubicBezTo>
                  <a:pt x="477" y="243"/>
                  <a:pt x="459" y="266"/>
                  <a:pt x="443" y="290"/>
                </a:cubicBezTo>
                <a:cubicBezTo>
                  <a:pt x="427" y="315"/>
                  <a:pt x="413" y="340"/>
                  <a:pt x="401" y="367"/>
                </a:cubicBezTo>
                <a:cubicBezTo>
                  <a:pt x="389" y="393"/>
                  <a:pt x="380" y="420"/>
                  <a:pt x="374" y="446"/>
                </a:cubicBezTo>
                <a:lnTo>
                  <a:pt x="278" y="878"/>
                </a:lnTo>
                <a:lnTo>
                  <a:pt x="109" y="878"/>
                </a:lnTo>
                <a:lnTo>
                  <a:pt x="238" y="317"/>
                </a:lnTo>
                <a:cubicBezTo>
                  <a:pt x="245" y="287"/>
                  <a:pt x="251" y="261"/>
                  <a:pt x="254" y="237"/>
                </a:cubicBezTo>
                <a:cubicBezTo>
                  <a:pt x="258" y="214"/>
                  <a:pt x="259" y="195"/>
                  <a:pt x="259" y="180"/>
                </a:cubicBezTo>
                <a:cubicBezTo>
                  <a:pt x="259" y="138"/>
                  <a:pt x="243" y="117"/>
                  <a:pt x="209" y="117"/>
                </a:cubicBezTo>
                <a:cubicBezTo>
                  <a:pt x="198" y="117"/>
                  <a:pt x="188" y="119"/>
                  <a:pt x="177" y="123"/>
                </a:cubicBezTo>
                <a:cubicBezTo>
                  <a:pt x="167" y="128"/>
                  <a:pt x="156" y="134"/>
                  <a:pt x="144" y="143"/>
                </a:cubicBezTo>
                <a:cubicBezTo>
                  <a:pt x="132" y="151"/>
                  <a:pt x="119" y="162"/>
                  <a:pt x="106" y="175"/>
                </a:cubicBezTo>
                <a:cubicBezTo>
                  <a:pt x="92" y="189"/>
                  <a:pt x="76" y="204"/>
                  <a:pt x="59" y="222"/>
                </a:cubicBezTo>
                <a:lnTo>
                  <a:pt x="0" y="166"/>
                </a:lnTo>
                <a:cubicBezTo>
                  <a:pt x="29" y="137"/>
                  <a:pt x="55" y="112"/>
                  <a:pt x="79" y="91"/>
                </a:cubicBezTo>
                <a:cubicBezTo>
                  <a:pt x="102" y="70"/>
                  <a:pt x="125" y="53"/>
                  <a:pt x="146" y="39"/>
                </a:cubicBezTo>
                <a:cubicBezTo>
                  <a:pt x="168" y="26"/>
                  <a:pt x="189" y="16"/>
                  <a:pt x="210" y="10"/>
                </a:cubicBezTo>
                <a:cubicBezTo>
                  <a:pt x="232" y="3"/>
                  <a:pt x="254" y="0"/>
                  <a:pt x="27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27">
            <a:extLst>
              <a:ext uri="{FF2B5EF4-FFF2-40B4-BE49-F238E27FC236}">
                <a16:creationId xmlns:a16="http://schemas.microsoft.com/office/drawing/2014/main" id="{EC5B10DF-DCCA-4232-A2BF-8F341B7F1793}"/>
              </a:ext>
            </a:extLst>
          </p:cNvPr>
          <p:cNvSpPr>
            <a:spLocks noChangeArrowheads="1"/>
          </p:cNvSpPr>
          <p:nvPr/>
        </p:nvSpPr>
        <p:spPr bwMode="auto">
          <a:xfrm>
            <a:off x="11518216" y="4061027"/>
            <a:ext cx="1682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rPr>
              <a:t>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Freeform 3">
            <a:extLst>
              <a:ext uri="{FF2B5EF4-FFF2-40B4-BE49-F238E27FC236}">
                <a16:creationId xmlns:a16="http://schemas.microsoft.com/office/drawing/2014/main" id="{E09E8805-795C-4419-B09E-5CFCCA22AC6E}"/>
              </a:ext>
            </a:extLst>
          </p:cNvPr>
          <p:cNvSpPr/>
          <p:nvPr/>
        </p:nvSpPr>
        <p:spPr>
          <a:xfrm>
            <a:off x="9229807" y="2866698"/>
            <a:ext cx="1394471" cy="1235402"/>
          </a:xfrm>
          <a:custGeom>
            <a:avLst/>
            <a:gdLst>
              <a:gd name="connsiteX0" fmla="*/ 0 w 2308860"/>
              <a:gd name="connsiteY0" fmla="*/ 1211580 h 1223010"/>
              <a:gd name="connsiteX1" fmla="*/ 72390 w 2308860"/>
              <a:gd name="connsiteY1" fmla="*/ 1207770 h 1223010"/>
              <a:gd name="connsiteX2" fmla="*/ 83820 w 2308860"/>
              <a:gd name="connsiteY2" fmla="*/ 1203960 h 1223010"/>
              <a:gd name="connsiteX3" fmla="*/ 106680 w 2308860"/>
              <a:gd name="connsiteY3" fmla="*/ 1200150 h 1223010"/>
              <a:gd name="connsiteX4" fmla="*/ 121920 w 2308860"/>
              <a:gd name="connsiteY4" fmla="*/ 1196340 h 1223010"/>
              <a:gd name="connsiteX5" fmla="*/ 133350 w 2308860"/>
              <a:gd name="connsiteY5" fmla="*/ 1192530 h 1223010"/>
              <a:gd name="connsiteX6" fmla="*/ 179070 w 2308860"/>
              <a:gd name="connsiteY6" fmla="*/ 1184910 h 1223010"/>
              <a:gd name="connsiteX7" fmla="*/ 201930 w 2308860"/>
              <a:gd name="connsiteY7" fmla="*/ 1177290 h 1223010"/>
              <a:gd name="connsiteX8" fmla="*/ 213360 w 2308860"/>
              <a:gd name="connsiteY8" fmla="*/ 1173480 h 1223010"/>
              <a:gd name="connsiteX9" fmla="*/ 232410 w 2308860"/>
              <a:gd name="connsiteY9" fmla="*/ 1169670 h 1223010"/>
              <a:gd name="connsiteX10" fmla="*/ 266700 w 2308860"/>
              <a:gd name="connsiteY10" fmla="*/ 1158240 h 1223010"/>
              <a:gd name="connsiteX11" fmla="*/ 278130 w 2308860"/>
              <a:gd name="connsiteY11" fmla="*/ 1154430 h 1223010"/>
              <a:gd name="connsiteX12" fmla="*/ 297180 w 2308860"/>
              <a:gd name="connsiteY12" fmla="*/ 1150620 h 1223010"/>
              <a:gd name="connsiteX13" fmla="*/ 312420 w 2308860"/>
              <a:gd name="connsiteY13" fmla="*/ 1146810 h 1223010"/>
              <a:gd name="connsiteX14" fmla="*/ 342900 w 2308860"/>
              <a:gd name="connsiteY14" fmla="*/ 1143000 h 1223010"/>
              <a:gd name="connsiteX15" fmla="*/ 365760 w 2308860"/>
              <a:gd name="connsiteY15" fmla="*/ 1135380 h 1223010"/>
              <a:gd name="connsiteX16" fmla="*/ 396240 w 2308860"/>
              <a:gd name="connsiteY16" fmla="*/ 1127760 h 1223010"/>
              <a:gd name="connsiteX17" fmla="*/ 419100 w 2308860"/>
              <a:gd name="connsiteY17" fmla="*/ 1112520 h 1223010"/>
              <a:gd name="connsiteX18" fmla="*/ 430530 w 2308860"/>
              <a:gd name="connsiteY18" fmla="*/ 1104900 h 1223010"/>
              <a:gd name="connsiteX19" fmla="*/ 449580 w 2308860"/>
              <a:gd name="connsiteY19" fmla="*/ 1085850 h 1223010"/>
              <a:gd name="connsiteX20" fmla="*/ 468630 w 2308860"/>
              <a:gd name="connsiteY20" fmla="*/ 1066800 h 1223010"/>
              <a:gd name="connsiteX21" fmla="*/ 476250 w 2308860"/>
              <a:gd name="connsiteY21" fmla="*/ 1055370 h 1223010"/>
              <a:gd name="connsiteX22" fmla="*/ 487680 w 2308860"/>
              <a:gd name="connsiteY22" fmla="*/ 1051560 h 1223010"/>
              <a:gd name="connsiteX23" fmla="*/ 499110 w 2308860"/>
              <a:gd name="connsiteY23" fmla="*/ 1043940 h 1223010"/>
              <a:gd name="connsiteX24" fmla="*/ 525780 w 2308860"/>
              <a:gd name="connsiteY24" fmla="*/ 1024890 h 1223010"/>
              <a:gd name="connsiteX25" fmla="*/ 537210 w 2308860"/>
              <a:gd name="connsiteY25" fmla="*/ 1021080 h 1223010"/>
              <a:gd name="connsiteX26" fmla="*/ 560070 w 2308860"/>
              <a:gd name="connsiteY26" fmla="*/ 1009650 h 1223010"/>
              <a:gd name="connsiteX27" fmla="*/ 586740 w 2308860"/>
              <a:gd name="connsiteY27" fmla="*/ 990600 h 1223010"/>
              <a:gd name="connsiteX28" fmla="*/ 598170 w 2308860"/>
              <a:gd name="connsiteY28" fmla="*/ 986790 h 1223010"/>
              <a:gd name="connsiteX29" fmla="*/ 605790 w 2308860"/>
              <a:gd name="connsiteY29" fmla="*/ 925830 h 1223010"/>
              <a:gd name="connsiteX30" fmla="*/ 609600 w 2308860"/>
              <a:gd name="connsiteY30" fmla="*/ 914400 h 1223010"/>
              <a:gd name="connsiteX31" fmla="*/ 632460 w 2308860"/>
              <a:gd name="connsiteY31" fmla="*/ 883920 h 1223010"/>
              <a:gd name="connsiteX32" fmla="*/ 636270 w 2308860"/>
              <a:gd name="connsiteY32" fmla="*/ 872490 h 1223010"/>
              <a:gd name="connsiteX33" fmla="*/ 643890 w 2308860"/>
              <a:gd name="connsiteY33" fmla="*/ 861060 h 1223010"/>
              <a:gd name="connsiteX34" fmla="*/ 655320 w 2308860"/>
              <a:gd name="connsiteY34" fmla="*/ 838200 h 1223010"/>
              <a:gd name="connsiteX35" fmla="*/ 666750 w 2308860"/>
              <a:gd name="connsiteY35" fmla="*/ 796290 h 1223010"/>
              <a:gd name="connsiteX36" fmla="*/ 670560 w 2308860"/>
              <a:gd name="connsiteY36" fmla="*/ 784860 h 1223010"/>
              <a:gd name="connsiteX37" fmla="*/ 681990 w 2308860"/>
              <a:gd name="connsiteY37" fmla="*/ 773430 h 1223010"/>
              <a:gd name="connsiteX38" fmla="*/ 693420 w 2308860"/>
              <a:gd name="connsiteY38" fmla="*/ 750570 h 1223010"/>
              <a:gd name="connsiteX39" fmla="*/ 697230 w 2308860"/>
              <a:gd name="connsiteY39" fmla="*/ 739140 h 1223010"/>
              <a:gd name="connsiteX40" fmla="*/ 708660 w 2308860"/>
              <a:gd name="connsiteY40" fmla="*/ 716280 h 1223010"/>
              <a:gd name="connsiteX41" fmla="*/ 712470 w 2308860"/>
              <a:gd name="connsiteY41" fmla="*/ 674370 h 1223010"/>
              <a:gd name="connsiteX42" fmla="*/ 720090 w 2308860"/>
              <a:gd name="connsiteY42" fmla="*/ 624840 h 1223010"/>
              <a:gd name="connsiteX43" fmla="*/ 723900 w 2308860"/>
              <a:gd name="connsiteY43" fmla="*/ 609600 h 1223010"/>
              <a:gd name="connsiteX44" fmla="*/ 731520 w 2308860"/>
              <a:gd name="connsiteY44" fmla="*/ 556260 h 1223010"/>
              <a:gd name="connsiteX45" fmla="*/ 739140 w 2308860"/>
              <a:gd name="connsiteY45" fmla="*/ 529590 h 1223010"/>
              <a:gd name="connsiteX46" fmla="*/ 746760 w 2308860"/>
              <a:gd name="connsiteY46" fmla="*/ 518160 h 1223010"/>
              <a:gd name="connsiteX47" fmla="*/ 750570 w 2308860"/>
              <a:gd name="connsiteY47" fmla="*/ 506730 h 1223010"/>
              <a:gd name="connsiteX48" fmla="*/ 765810 w 2308860"/>
              <a:gd name="connsiteY48" fmla="*/ 483870 h 1223010"/>
              <a:gd name="connsiteX49" fmla="*/ 777240 w 2308860"/>
              <a:gd name="connsiteY49" fmla="*/ 461010 h 1223010"/>
              <a:gd name="connsiteX50" fmla="*/ 800100 w 2308860"/>
              <a:gd name="connsiteY50" fmla="*/ 415290 h 1223010"/>
              <a:gd name="connsiteX51" fmla="*/ 811530 w 2308860"/>
              <a:gd name="connsiteY51" fmla="*/ 392430 h 1223010"/>
              <a:gd name="connsiteX52" fmla="*/ 815340 w 2308860"/>
              <a:gd name="connsiteY52" fmla="*/ 377190 h 1223010"/>
              <a:gd name="connsiteX53" fmla="*/ 826770 w 2308860"/>
              <a:gd name="connsiteY53" fmla="*/ 369570 h 1223010"/>
              <a:gd name="connsiteX54" fmla="*/ 834390 w 2308860"/>
              <a:gd name="connsiteY54" fmla="*/ 346710 h 1223010"/>
              <a:gd name="connsiteX55" fmla="*/ 838200 w 2308860"/>
              <a:gd name="connsiteY55" fmla="*/ 335280 h 1223010"/>
              <a:gd name="connsiteX56" fmla="*/ 845820 w 2308860"/>
              <a:gd name="connsiteY56" fmla="*/ 320040 h 1223010"/>
              <a:gd name="connsiteX57" fmla="*/ 853440 w 2308860"/>
              <a:gd name="connsiteY57" fmla="*/ 278130 h 1223010"/>
              <a:gd name="connsiteX58" fmla="*/ 861060 w 2308860"/>
              <a:gd name="connsiteY58" fmla="*/ 243840 h 1223010"/>
              <a:gd name="connsiteX59" fmla="*/ 872490 w 2308860"/>
              <a:gd name="connsiteY59" fmla="*/ 190500 h 1223010"/>
              <a:gd name="connsiteX60" fmla="*/ 899160 w 2308860"/>
              <a:gd name="connsiteY60" fmla="*/ 152400 h 1223010"/>
              <a:gd name="connsiteX61" fmla="*/ 910590 w 2308860"/>
              <a:gd name="connsiteY61" fmla="*/ 129540 h 1223010"/>
              <a:gd name="connsiteX62" fmla="*/ 922020 w 2308860"/>
              <a:gd name="connsiteY62" fmla="*/ 125730 h 1223010"/>
              <a:gd name="connsiteX63" fmla="*/ 941070 w 2308860"/>
              <a:gd name="connsiteY63" fmla="*/ 102870 h 1223010"/>
              <a:gd name="connsiteX64" fmla="*/ 971550 w 2308860"/>
              <a:gd name="connsiteY64" fmla="*/ 76200 h 1223010"/>
              <a:gd name="connsiteX65" fmla="*/ 986790 w 2308860"/>
              <a:gd name="connsiteY65" fmla="*/ 72390 h 1223010"/>
              <a:gd name="connsiteX66" fmla="*/ 998220 w 2308860"/>
              <a:gd name="connsiteY66" fmla="*/ 64770 h 1223010"/>
              <a:gd name="connsiteX67" fmla="*/ 1036320 w 2308860"/>
              <a:gd name="connsiteY67" fmla="*/ 53340 h 1223010"/>
              <a:gd name="connsiteX68" fmla="*/ 1055370 w 2308860"/>
              <a:gd name="connsiteY68" fmla="*/ 49530 h 1223010"/>
              <a:gd name="connsiteX69" fmla="*/ 1066800 w 2308860"/>
              <a:gd name="connsiteY69" fmla="*/ 45720 h 1223010"/>
              <a:gd name="connsiteX70" fmla="*/ 1097280 w 2308860"/>
              <a:gd name="connsiteY70" fmla="*/ 38100 h 1223010"/>
              <a:gd name="connsiteX71" fmla="*/ 1097280 w 2308860"/>
              <a:gd name="connsiteY71" fmla="*/ 38100 h 1223010"/>
              <a:gd name="connsiteX72" fmla="*/ 1116330 w 2308860"/>
              <a:gd name="connsiteY72" fmla="*/ 34290 h 1223010"/>
              <a:gd name="connsiteX73" fmla="*/ 1162050 w 2308860"/>
              <a:gd name="connsiteY73" fmla="*/ 26670 h 1223010"/>
              <a:gd name="connsiteX74" fmla="*/ 1177290 w 2308860"/>
              <a:gd name="connsiteY74" fmla="*/ 22860 h 1223010"/>
              <a:gd name="connsiteX75" fmla="*/ 1192530 w 2308860"/>
              <a:gd name="connsiteY75" fmla="*/ 11430 h 1223010"/>
              <a:gd name="connsiteX76" fmla="*/ 1230630 w 2308860"/>
              <a:gd name="connsiteY76" fmla="*/ 0 h 1223010"/>
              <a:gd name="connsiteX77" fmla="*/ 1303020 w 2308860"/>
              <a:gd name="connsiteY77" fmla="*/ 7620 h 1223010"/>
              <a:gd name="connsiteX78" fmla="*/ 1314450 w 2308860"/>
              <a:gd name="connsiteY78" fmla="*/ 11430 h 1223010"/>
              <a:gd name="connsiteX79" fmla="*/ 1341120 w 2308860"/>
              <a:gd name="connsiteY79" fmla="*/ 41910 h 1223010"/>
              <a:gd name="connsiteX80" fmla="*/ 1356360 w 2308860"/>
              <a:gd name="connsiteY80" fmla="*/ 60960 h 1223010"/>
              <a:gd name="connsiteX81" fmla="*/ 1360170 w 2308860"/>
              <a:gd name="connsiteY81" fmla="*/ 72390 h 1223010"/>
              <a:gd name="connsiteX82" fmla="*/ 1394460 w 2308860"/>
              <a:gd name="connsiteY82" fmla="*/ 99060 h 1223010"/>
              <a:gd name="connsiteX83" fmla="*/ 1405890 w 2308860"/>
              <a:gd name="connsiteY83" fmla="*/ 121920 h 1223010"/>
              <a:gd name="connsiteX84" fmla="*/ 1417320 w 2308860"/>
              <a:gd name="connsiteY84" fmla="*/ 133350 h 1223010"/>
              <a:gd name="connsiteX85" fmla="*/ 1436370 w 2308860"/>
              <a:gd name="connsiteY85" fmla="*/ 156210 h 1223010"/>
              <a:gd name="connsiteX86" fmla="*/ 1463040 w 2308860"/>
              <a:gd name="connsiteY86" fmla="*/ 190500 h 1223010"/>
              <a:gd name="connsiteX87" fmla="*/ 1482090 w 2308860"/>
              <a:gd name="connsiteY87" fmla="*/ 209550 h 1223010"/>
              <a:gd name="connsiteX88" fmla="*/ 1501140 w 2308860"/>
              <a:gd name="connsiteY88" fmla="*/ 232410 h 1223010"/>
              <a:gd name="connsiteX89" fmla="*/ 1508760 w 2308860"/>
              <a:gd name="connsiteY89" fmla="*/ 243840 h 1223010"/>
              <a:gd name="connsiteX90" fmla="*/ 1520190 w 2308860"/>
              <a:gd name="connsiteY90" fmla="*/ 259080 h 1223010"/>
              <a:gd name="connsiteX91" fmla="*/ 1539240 w 2308860"/>
              <a:gd name="connsiteY91" fmla="*/ 293370 h 1223010"/>
              <a:gd name="connsiteX92" fmla="*/ 1543050 w 2308860"/>
              <a:gd name="connsiteY92" fmla="*/ 308610 h 1223010"/>
              <a:gd name="connsiteX93" fmla="*/ 1550670 w 2308860"/>
              <a:gd name="connsiteY93" fmla="*/ 320040 h 1223010"/>
              <a:gd name="connsiteX94" fmla="*/ 1554480 w 2308860"/>
              <a:gd name="connsiteY94" fmla="*/ 342900 h 1223010"/>
              <a:gd name="connsiteX95" fmla="*/ 1562100 w 2308860"/>
              <a:gd name="connsiteY95" fmla="*/ 354330 h 1223010"/>
              <a:gd name="connsiteX96" fmla="*/ 1573530 w 2308860"/>
              <a:gd name="connsiteY96" fmla="*/ 377190 h 1223010"/>
              <a:gd name="connsiteX97" fmla="*/ 1588770 w 2308860"/>
              <a:gd name="connsiteY97" fmla="*/ 415290 h 1223010"/>
              <a:gd name="connsiteX98" fmla="*/ 1623060 w 2308860"/>
              <a:gd name="connsiteY98" fmla="*/ 445770 h 1223010"/>
              <a:gd name="connsiteX99" fmla="*/ 1638300 w 2308860"/>
              <a:gd name="connsiteY99" fmla="*/ 472440 h 1223010"/>
              <a:gd name="connsiteX100" fmla="*/ 1653540 w 2308860"/>
              <a:gd name="connsiteY100" fmla="*/ 495300 h 1223010"/>
              <a:gd name="connsiteX101" fmla="*/ 1661160 w 2308860"/>
              <a:gd name="connsiteY101" fmla="*/ 506730 h 1223010"/>
              <a:gd name="connsiteX102" fmla="*/ 1668780 w 2308860"/>
              <a:gd name="connsiteY102" fmla="*/ 529590 h 1223010"/>
              <a:gd name="connsiteX103" fmla="*/ 1672590 w 2308860"/>
              <a:gd name="connsiteY103" fmla="*/ 541020 h 1223010"/>
              <a:gd name="connsiteX104" fmla="*/ 1680210 w 2308860"/>
              <a:gd name="connsiteY104" fmla="*/ 552450 h 1223010"/>
              <a:gd name="connsiteX105" fmla="*/ 1687830 w 2308860"/>
              <a:gd name="connsiteY105" fmla="*/ 579120 h 1223010"/>
              <a:gd name="connsiteX106" fmla="*/ 1691640 w 2308860"/>
              <a:gd name="connsiteY106" fmla="*/ 594360 h 1223010"/>
              <a:gd name="connsiteX107" fmla="*/ 1706880 w 2308860"/>
              <a:gd name="connsiteY107" fmla="*/ 621030 h 1223010"/>
              <a:gd name="connsiteX108" fmla="*/ 1710690 w 2308860"/>
              <a:gd name="connsiteY108" fmla="*/ 632460 h 1223010"/>
              <a:gd name="connsiteX109" fmla="*/ 1729740 w 2308860"/>
              <a:gd name="connsiteY109" fmla="*/ 659130 h 1223010"/>
              <a:gd name="connsiteX110" fmla="*/ 1744980 w 2308860"/>
              <a:gd name="connsiteY110" fmla="*/ 681990 h 1223010"/>
              <a:gd name="connsiteX111" fmla="*/ 1771650 w 2308860"/>
              <a:gd name="connsiteY111" fmla="*/ 731520 h 1223010"/>
              <a:gd name="connsiteX112" fmla="*/ 1775460 w 2308860"/>
              <a:gd name="connsiteY112" fmla="*/ 742950 h 1223010"/>
              <a:gd name="connsiteX113" fmla="*/ 1786890 w 2308860"/>
              <a:gd name="connsiteY113" fmla="*/ 754380 h 1223010"/>
              <a:gd name="connsiteX114" fmla="*/ 1790700 w 2308860"/>
              <a:gd name="connsiteY114" fmla="*/ 781050 h 1223010"/>
              <a:gd name="connsiteX115" fmla="*/ 1805940 w 2308860"/>
              <a:gd name="connsiteY115" fmla="*/ 815340 h 1223010"/>
              <a:gd name="connsiteX116" fmla="*/ 1809750 w 2308860"/>
              <a:gd name="connsiteY116" fmla="*/ 830580 h 1223010"/>
              <a:gd name="connsiteX117" fmla="*/ 1821180 w 2308860"/>
              <a:gd name="connsiteY117" fmla="*/ 864870 h 1223010"/>
              <a:gd name="connsiteX118" fmla="*/ 1824990 w 2308860"/>
              <a:gd name="connsiteY118" fmla="*/ 876300 h 1223010"/>
              <a:gd name="connsiteX119" fmla="*/ 1836420 w 2308860"/>
              <a:gd name="connsiteY119" fmla="*/ 899160 h 1223010"/>
              <a:gd name="connsiteX120" fmla="*/ 1844040 w 2308860"/>
              <a:gd name="connsiteY120" fmla="*/ 910590 h 1223010"/>
              <a:gd name="connsiteX121" fmla="*/ 1847850 w 2308860"/>
              <a:gd name="connsiteY121" fmla="*/ 922020 h 1223010"/>
              <a:gd name="connsiteX122" fmla="*/ 1863090 w 2308860"/>
              <a:gd name="connsiteY122" fmla="*/ 944880 h 1223010"/>
              <a:gd name="connsiteX123" fmla="*/ 1878330 w 2308860"/>
              <a:gd name="connsiteY123" fmla="*/ 979170 h 1223010"/>
              <a:gd name="connsiteX124" fmla="*/ 1882140 w 2308860"/>
              <a:gd name="connsiteY124" fmla="*/ 990600 h 1223010"/>
              <a:gd name="connsiteX125" fmla="*/ 1893570 w 2308860"/>
              <a:gd name="connsiteY125" fmla="*/ 1002030 h 1223010"/>
              <a:gd name="connsiteX126" fmla="*/ 1901190 w 2308860"/>
              <a:gd name="connsiteY126" fmla="*/ 1017270 h 1223010"/>
              <a:gd name="connsiteX127" fmla="*/ 1916430 w 2308860"/>
              <a:gd name="connsiteY127" fmla="*/ 1040130 h 1223010"/>
              <a:gd name="connsiteX128" fmla="*/ 1920240 w 2308860"/>
              <a:gd name="connsiteY128" fmla="*/ 1051560 h 1223010"/>
              <a:gd name="connsiteX129" fmla="*/ 1931670 w 2308860"/>
              <a:gd name="connsiteY129" fmla="*/ 1062990 h 1223010"/>
              <a:gd name="connsiteX130" fmla="*/ 1943100 w 2308860"/>
              <a:gd name="connsiteY130" fmla="*/ 1085850 h 1223010"/>
              <a:gd name="connsiteX131" fmla="*/ 1954530 w 2308860"/>
              <a:gd name="connsiteY131" fmla="*/ 1093470 h 1223010"/>
              <a:gd name="connsiteX132" fmla="*/ 1981200 w 2308860"/>
              <a:gd name="connsiteY132" fmla="*/ 1127760 h 1223010"/>
              <a:gd name="connsiteX133" fmla="*/ 2004060 w 2308860"/>
              <a:gd name="connsiteY133" fmla="*/ 1146810 h 1223010"/>
              <a:gd name="connsiteX134" fmla="*/ 2023110 w 2308860"/>
              <a:gd name="connsiteY134" fmla="*/ 1165860 h 1223010"/>
              <a:gd name="connsiteX135" fmla="*/ 2030730 w 2308860"/>
              <a:gd name="connsiteY135" fmla="*/ 1177290 h 1223010"/>
              <a:gd name="connsiteX136" fmla="*/ 2053590 w 2308860"/>
              <a:gd name="connsiteY136" fmla="*/ 1192530 h 1223010"/>
              <a:gd name="connsiteX137" fmla="*/ 2061210 w 2308860"/>
              <a:gd name="connsiteY137" fmla="*/ 1203960 h 1223010"/>
              <a:gd name="connsiteX138" fmla="*/ 2084070 w 2308860"/>
              <a:gd name="connsiteY138" fmla="*/ 1211580 h 1223010"/>
              <a:gd name="connsiteX139" fmla="*/ 2106930 w 2308860"/>
              <a:gd name="connsiteY139" fmla="*/ 1223010 h 1223010"/>
              <a:gd name="connsiteX140" fmla="*/ 2194560 w 2308860"/>
              <a:gd name="connsiteY140" fmla="*/ 1219200 h 1223010"/>
              <a:gd name="connsiteX141" fmla="*/ 2205990 w 2308860"/>
              <a:gd name="connsiteY141" fmla="*/ 1215390 h 1223010"/>
              <a:gd name="connsiteX142" fmla="*/ 2221230 w 2308860"/>
              <a:gd name="connsiteY142" fmla="*/ 1203960 h 1223010"/>
              <a:gd name="connsiteX143" fmla="*/ 2308860 w 2308860"/>
              <a:gd name="connsiteY143" fmla="*/ 1203960 h 122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308860" h="1223010">
                <a:moveTo>
                  <a:pt x="0" y="1211580"/>
                </a:moveTo>
                <a:cubicBezTo>
                  <a:pt x="24130" y="1210310"/>
                  <a:pt x="48326" y="1209958"/>
                  <a:pt x="72390" y="1207770"/>
                </a:cubicBezTo>
                <a:cubicBezTo>
                  <a:pt x="76390" y="1207406"/>
                  <a:pt x="79900" y="1204831"/>
                  <a:pt x="83820" y="1203960"/>
                </a:cubicBezTo>
                <a:cubicBezTo>
                  <a:pt x="91361" y="1202284"/>
                  <a:pt x="99105" y="1201665"/>
                  <a:pt x="106680" y="1200150"/>
                </a:cubicBezTo>
                <a:cubicBezTo>
                  <a:pt x="111815" y="1199123"/>
                  <a:pt x="116885" y="1197779"/>
                  <a:pt x="121920" y="1196340"/>
                </a:cubicBezTo>
                <a:cubicBezTo>
                  <a:pt x="125782" y="1195237"/>
                  <a:pt x="129412" y="1193318"/>
                  <a:pt x="133350" y="1192530"/>
                </a:cubicBezTo>
                <a:cubicBezTo>
                  <a:pt x="153793" y="1188441"/>
                  <a:pt x="160327" y="1190022"/>
                  <a:pt x="179070" y="1184910"/>
                </a:cubicBezTo>
                <a:cubicBezTo>
                  <a:pt x="186819" y="1182797"/>
                  <a:pt x="194310" y="1179830"/>
                  <a:pt x="201930" y="1177290"/>
                </a:cubicBezTo>
                <a:cubicBezTo>
                  <a:pt x="205740" y="1176020"/>
                  <a:pt x="209422" y="1174268"/>
                  <a:pt x="213360" y="1173480"/>
                </a:cubicBezTo>
                <a:cubicBezTo>
                  <a:pt x="219710" y="1172210"/>
                  <a:pt x="226162" y="1171374"/>
                  <a:pt x="232410" y="1169670"/>
                </a:cubicBezTo>
                <a:lnTo>
                  <a:pt x="266700" y="1158240"/>
                </a:lnTo>
                <a:cubicBezTo>
                  <a:pt x="270510" y="1156970"/>
                  <a:pt x="274192" y="1155218"/>
                  <a:pt x="278130" y="1154430"/>
                </a:cubicBezTo>
                <a:cubicBezTo>
                  <a:pt x="284480" y="1153160"/>
                  <a:pt x="290858" y="1152025"/>
                  <a:pt x="297180" y="1150620"/>
                </a:cubicBezTo>
                <a:cubicBezTo>
                  <a:pt x="302292" y="1149484"/>
                  <a:pt x="307255" y="1147671"/>
                  <a:pt x="312420" y="1146810"/>
                </a:cubicBezTo>
                <a:cubicBezTo>
                  <a:pt x="322520" y="1145127"/>
                  <a:pt x="332740" y="1144270"/>
                  <a:pt x="342900" y="1143000"/>
                </a:cubicBezTo>
                <a:cubicBezTo>
                  <a:pt x="350520" y="1140460"/>
                  <a:pt x="357884" y="1136955"/>
                  <a:pt x="365760" y="1135380"/>
                </a:cubicBezTo>
                <a:cubicBezTo>
                  <a:pt x="371038" y="1134324"/>
                  <a:pt x="389650" y="1131421"/>
                  <a:pt x="396240" y="1127760"/>
                </a:cubicBezTo>
                <a:cubicBezTo>
                  <a:pt x="404246" y="1123312"/>
                  <a:pt x="411480" y="1117600"/>
                  <a:pt x="419100" y="1112520"/>
                </a:cubicBezTo>
                <a:lnTo>
                  <a:pt x="430530" y="1104900"/>
                </a:lnTo>
                <a:cubicBezTo>
                  <a:pt x="450850" y="1074420"/>
                  <a:pt x="424180" y="1111250"/>
                  <a:pt x="449580" y="1085850"/>
                </a:cubicBezTo>
                <a:cubicBezTo>
                  <a:pt x="474980" y="1060450"/>
                  <a:pt x="438150" y="1087120"/>
                  <a:pt x="468630" y="1066800"/>
                </a:cubicBezTo>
                <a:cubicBezTo>
                  <a:pt x="471170" y="1062990"/>
                  <a:pt x="472674" y="1058231"/>
                  <a:pt x="476250" y="1055370"/>
                </a:cubicBezTo>
                <a:cubicBezTo>
                  <a:pt x="479386" y="1052861"/>
                  <a:pt x="484088" y="1053356"/>
                  <a:pt x="487680" y="1051560"/>
                </a:cubicBezTo>
                <a:cubicBezTo>
                  <a:pt x="491776" y="1049512"/>
                  <a:pt x="495384" y="1046602"/>
                  <a:pt x="499110" y="1043940"/>
                </a:cubicBezTo>
                <a:cubicBezTo>
                  <a:pt x="503137" y="1041064"/>
                  <a:pt x="519794" y="1027883"/>
                  <a:pt x="525780" y="1024890"/>
                </a:cubicBezTo>
                <a:cubicBezTo>
                  <a:pt x="529372" y="1023094"/>
                  <a:pt x="533618" y="1022876"/>
                  <a:pt x="537210" y="1021080"/>
                </a:cubicBezTo>
                <a:cubicBezTo>
                  <a:pt x="566753" y="1006308"/>
                  <a:pt x="531340" y="1019227"/>
                  <a:pt x="560070" y="1009650"/>
                </a:cubicBezTo>
                <a:cubicBezTo>
                  <a:pt x="563522" y="1007061"/>
                  <a:pt x="581169" y="993386"/>
                  <a:pt x="586740" y="990600"/>
                </a:cubicBezTo>
                <a:cubicBezTo>
                  <a:pt x="590332" y="988804"/>
                  <a:pt x="594360" y="988060"/>
                  <a:pt x="598170" y="986790"/>
                </a:cubicBezTo>
                <a:cubicBezTo>
                  <a:pt x="601123" y="951353"/>
                  <a:pt x="598713" y="950599"/>
                  <a:pt x="605790" y="925830"/>
                </a:cubicBezTo>
                <a:cubicBezTo>
                  <a:pt x="606893" y="921968"/>
                  <a:pt x="607471" y="917806"/>
                  <a:pt x="609600" y="914400"/>
                </a:cubicBezTo>
                <a:cubicBezTo>
                  <a:pt x="616609" y="903185"/>
                  <a:pt x="626574" y="895691"/>
                  <a:pt x="632460" y="883920"/>
                </a:cubicBezTo>
                <a:cubicBezTo>
                  <a:pt x="634256" y="880328"/>
                  <a:pt x="634474" y="876082"/>
                  <a:pt x="636270" y="872490"/>
                </a:cubicBezTo>
                <a:cubicBezTo>
                  <a:pt x="638318" y="868394"/>
                  <a:pt x="641842" y="865156"/>
                  <a:pt x="643890" y="861060"/>
                </a:cubicBezTo>
                <a:cubicBezTo>
                  <a:pt x="659664" y="829512"/>
                  <a:pt x="633482" y="870957"/>
                  <a:pt x="655320" y="838200"/>
                </a:cubicBezTo>
                <a:cubicBezTo>
                  <a:pt x="660705" y="811274"/>
                  <a:pt x="657082" y="825293"/>
                  <a:pt x="666750" y="796290"/>
                </a:cubicBezTo>
                <a:cubicBezTo>
                  <a:pt x="668020" y="792480"/>
                  <a:pt x="667720" y="787700"/>
                  <a:pt x="670560" y="784860"/>
                </a:cubicBezTo>
                <a:lnTo>
                  <a:pt x="681990" y="773430"/>
                </a:lnTo>
                <a:cubicBezTo>
                  <a:pt x="691567" y="744700"/>
                  <a:pt x="678648" y="780113"/>
                  <a:pt x="693420" y="750570"/>
                </a:cubicBezTo>
                <a:cubicBezTo>
                  <a:pt x="695216" y="746978"/>
                  <a:pt x="695434" y="742732"/>
                  <a:pt x="697230" y="739140"/>
                </a:cubicBezTo>
                <a:cubicBezTo>
                  <a:pt x="712002" y="709597"/>
                  <a:pt x="699083" y="745010"/>
                  <a:pt x="708660" y="716280"/>
                </a:cubicBezTo>
                <a:cubicBezTo>
                  <a:pt x="709930" y="702310"/>
                  <a:pt x="710921" y="688312"/>
                  <a:pt x="712470" y="674370"/>
                </a:cubicBezTo>
                <a:cubicBezTo>
                  <a:pt x="713385" y="666136"/>
                  <a:pt x="718234" y="634121"/>
                  <a:pt x="720090" y="624840"/>
                </a:cubicBezTo>
                <a:cubicBezTo>
                  <a:pt x="721117" y="619705"/>
                  <a:pt x="722630" y="614680"/>
                  <a:pt x="723900" y="609600"/>
                </a:cubicBezTo>
                <a:cubicBezTo>
                  <a:pt x="729994" y="542569"/>
                  <a:pt x="722724" y="587045"/>
                  <a:pt x="731520" y="556260"/>
                </a:cubicBezTo>
                <a:cubicBezTo>
                  <a:pt x="733148" y="550563"/>
                  <a:pt x="736095" y="535680"/>
                  <a:pt x="739140" y="529590"/>
                </a:cubicBezTo>
                <a:cubicBezTo>
                  <a:pt x="741188" y="525494"/>
                  <a:pt x="744712" y="522256"/>
                  <a:pt x="746760" y="518160"/>
                </a:cubicBezTo>
                <a:cubicBezTo>
                  <a:pt x="748556" y="514568"/>
                  <a:pt x="748620" y="510241"/>
                  <a:pt x="750570" y="506730"/>
                </a:cubicBezTo>
                <a:cubicBezTo>
                  <a:pt x="755018" y="498724"/>
                  <a:pt x="762914" y="492558"/>
                  <a:pt x="765810" y="483870"/>
                </a:cubicBezTo>
                <a:cubicBezTo>
                  <a:pt x="779705" y="442185"/>
                  <a:pt x="757545" y="505325"/>
                  <a:pt x="777240" y="461010"/>
                </a:cubicBezTo>
                <a:cubicBezTo>
                  <a:pt x="798272" y="413688"/>
                  <a:pt x="768414" y="462818"/>
                  <a:pt x="800100" y="415290"/>
                </a:cubicBezTo>
                <a:cubicBezTo>
                  <a:pt x="808449" y="402767"/>
                  <a:pt x="807586" y="406232"/>
                  <a:pt x="811530" y="392430"/>
                </a:cubicBezTo>
                <a:cubicBezTo>
                  <a:pt x="812969" y="387395"/>
                  <a:pt x="812435" y="381547"/>
                  <a:pt x="815340" y="377190"/>
                </a:cubicBezTo>
                <a:cubicBezTo>
                  <a:pt x="817880" y="373380"/>
                  <a:pt x="822960" y="372110"/>
                  <a:pt x="826770" y="369570"/>
                </a:cubicBezTo>
                <a:lnTo>
                  <a:pt x="834390" y="346710"/>
                </a:lnTo>
                <a:cubicBezTo>
                  <a:pt x="835660" y="342900"/>
                  <a:pt x="836404" y="338872"/>
                  <a:pt x="838200" y="335280"/>
                </a:cubicBezTo>
                <a:lnTo>
                  <a:pt x="845820" y="320040"/>
                </a:lnTo>
                <a:cubicBezTo>
                  <a:pt x="848577" y="303497"/>
                  <a:pt x="849890" y="294105"/>
                  <a:pt x="853440" y="278130"/>
                </a:cubicBezTo>
                <a:cubicBezTo>
                  <a:pt x="857232" y="261064"/>
                  <a:pt x="858187" y="262513"/>
                  <a:pt x="861060" y="243840"/>
                </a:cubicBezTo>
                <a:cubicBezTo>
                  <a:pt x="863156" y="230217"/>
                  <a:pt x="863758" y="203597"/>
                  <a:pt x="872490" y="190500"/>
                </a:cubicBezTo>
                <a:cubicBezTo>
                  <a:pt x="891252" y="162356"/>
                  <a:pt x="882235" y="174966"/>
                  <a:pt x="899160" y="152400"/>
                </a:cubicBezTo>
                <a:cubicBezTo>
                  <a:pt x="901670" y="144870"/>
                  <a:pt x="903876" y="134911"/>
                  <a:pt x="910590" y="129540"/>
                </a:cubicBezTo>
                <a:cubicBezTo>
                  <a:pt x="913726" y="127031"/>
                  <a:pt x="918210" y="127000"/>
                  <a:pt x="922020" y="125730"/>
                </a:cubicBezTo>
                <a:cubicBezTo>
                  <a:pt x="940939" y="97351"/>
                  <a:pt x="916624" y="132206"/>
                  <a:pt x="941070" y="102870"/>
                </a:cubicBezTo>
                <a:cubicBezTo>
                  <a:pt x="951932" y="89836"/>
                  <a:pt x="948556" y="81948"/>
                  <a:pt x="971550" y="76200"/>
                </a:cubicBezTo>
                <a:lnTo>
                  <a:pt x="986790" y="72390"/>
                </a:lnTo>
                <a:cubicBezTo>
                  <a:pt x="990600" y="69850"/>
                  <a:pt x="994036" y="66630"/>
                  <a:pt x="998220" y="64770"/>
                </a:cubicBezTo>
                <a:cubicBezTo>
                  <a:pt x="1007718" y="60549"/>
                  <a:pt x="1025237" y="55803"/>
                  <a:pt x="1036320" y="53340"/>
                </a:cubicBezTo>
                <a:cubicBezTo>
                  <a:pt x="1042642" y="51935"/>
                  <a:pt x="1049088" y="51101"/>
                  <a:pt x="1055370" y="49530"/>
                </a:cubicBezTo>
                <a:cubicBezTo>
                  <a:pt x="1059266" y="48556"/>
                  <a:pt x="1062925" y="46777"/>
                  <a:pt x="1066800" y="45720"/>
                </a:cubicBezTo>
                <a:cubicBezTo>
                  <a:pt x="1076904" y="42964"/>
                  <a:pt x="1087120" y="40640"/>
                  <a:pt x="1097280" y="38100"/>
                </a:cubicBezTo>
                <a:lnTo>
                  <a:pt x="1097280" y="38100"/>
                </a:lnTo>
                <a:cubicBezTo>
                  <a:pt x="1103630" y="36830"/>
                  <a:pt x="1109953" y="35415"/>
                  <a:pt x="1116330" y="34290"/>
                </a:cubicBezTo>
                <a:cubicBezTo>
                  <a:pt x="1131545" y="31605"/>
                  <a:pt x="1147061" y="30417"/>
                  <a:pt x="1162050" y="26670"/>
                </a:cubicBezTo>
                <a:lnTo>
                  <a:pt x="1177290" y="22860"/>
                </a:lnTo>
                <a:cubicBezTo>
                  <a:pt x="1182370" y="19050"/>
                  <a:pt x="1186850" y="14270"/>
                  <a:pt x="1192530" y="11430"/>
                </a:cubicBezTo>
                <a:cubicBezTo>
                  <a:pt x="1201806" y="6792"/>
                  <a:pt x="1219692" y="2735"/>
                  <a:pt x="1230630" y="0"/>
                </a:cubicBezTo>
                <a:cubicBezTo>
                  <a:pt x="1250427" y="1650"/>
                  <a:pt x="1281689" y="3354"/>
                  <a:pt x="1303020" y="7620"/>
                </a:cubicBezTo>
                <a:cubicBezTo>
                  <a:pt x="1306958" y="8408"/>
                  <a:pt x="1310640" y="10160"/>
                  <a:pt x="1314450" y="11430"/>
                </a:cubicBezTo>
                <a:cubicBezTo>
                  <a:pt x="1332230" y="38100"/>
                  <a:pt x="1322070" y="29210"/>
                  <a:pt x="1341120" y="41910"/>
                </a:cubicBezTo>
                <a:cubicBezTo>
                  <a:pt x="1350697" y="70640"/>
                  <a:pt x="1336665" y="36341"/>
                  <a:pt x="1356360" y="60960"/>
                </a:cubicBezTo>
                <a:cubicBezTo>
                  <a:pt x="1358869" y="64096"/>
                  <a:pt x="1357330" y="69550"/>
                  <a:pt x="1360170" y="72390"/>
                </a:cubicBezTo>
                <a:cubicBezTo>
                  <a:pt x="1402651" y="114871"/>
                  <a:pt x="1367648" y="66885"/>
                  <a:pt x="1394460" y="99060"/>
                </a:cubicBezTo>
                <a:cubicBezTo>
                  <a:pt x="1424435" y="135030"/>
                  <a:pt x="1382979" y="87553"/>
                  <a:pt x="1405890" y="121920"/>
                </a:cubicBezTo>
                <a:cubicBezTo>
                  <a:pt x="1408879" y="126403"/>
                  <a:pt x="1414188" y="128965"/>
                  <a:pt x="1417320" y="133350"/>
                </a:cubicBezTo>
                <a:cubicBezTo>
                  <a:pt x="1434898" y="157959"/>
                  <a:pt x="1413837" y="141188"/>
                  <a:pt x="1436370" y="156210"/>
                </a:cubicBezTo>
                <a:cubicBezTo>
                  <a:pt x="1446780" y="187441"/>
                  <a:pt x="1428774" y="139100"/>
                  <a:pt x="1463040" y="190500"/>
                </a:cubicBezTo>
                <a:cubicBezTo>
                  <a:pt x="1473200" y="205740"/>
                  <a:pt x="1466850" y="199390"/>
                  <a:pt x="1482090" y="209550"/>
                </a:cubicBezTo>
                <a:cubicBezTo>
                  <a:pt x="1501009" y="237929"/>
                  <a:pt x="1476694" y="203074"/>
                  <a:pt x="1501140" y="232410"/>
                </a:cubicBezTo>
                <a:cubicBezTo>
                  <a:pt x="1504071" y="235928"/>
                  <a:pt x="1506098" y="240114"/>
                  <a:pt x="1508760" y="243840"/>
                </a:cubicBezTo>
                <a:cubicBezTo>
                  <a:pt x="1512451" y="249007"/>
                  <a:pt x="1517106" y="253529"/>
                  <a:pt x="1520190" y="259080"/>
                </a:cubicBezTo>
                <a:cubicBezTo>
                  <a:pt x="1545136" y="303982"/>
                  <a:pt x="1509810" y="254129"/>
                  <a:pt x="1539240" y="293370"/>
                </a:cubicBezTo>
                <a:cubicBezTo>
                  <a:pt x="1540510" y="298450"/>
                  <a:pt x="1540987" y="303797"/>
                  <a:pt x="1543050" y="308610"/>
                </a:cubicBezTo>
                <a:cubicBezTo>
                  <a:pt x="1544854" y="312819"/>
                  <a:pt x="1549222" y="315696"/>
                  <a:pt x="1550670" y="320040"/>
                </a:cubicBezTo>
                <a:cubicBezTo>
                  <a:pt x="1553113" y="327369"/>
                  <a:pt x="1552037" y="335571"/>
                  <a:pt x="1554480" y="342900"/>
                </a:cubicBezTo>
                <a:cubicBezTo>
                  <a:pt x="1555928" y="347244"/>
                  <a:pt x="1560052" y="350234"/>
                  <a:pt x="1562100" y="354330"/>
                </a:cubicBezTo>
                <a:cubicBezTo>
                  <a:pt x="1577874" y="385878"/>
                  <a:pt x="1551692" y="344433"/>
                  <a:pt x="1573530" y="377190"/>
                </a:cubicBezTo>
                <a:cubicBezTo>
                  <a:pt x="1576684" y="389805"/>
                  <a:pt x="1579064" y="405584"/>
                  <a:pt x="1588770" y="415290"/>
                </a:cubicBezTo>
                <a:cubicBezTo>
                  <a:pt x="1604316" y="430836"/>
                  <a:pt x="1610838" y="431104"/>
                  <a:pt x="1623060" y="445770"/>
                </a:cubicBezTo>
                <a:cubicBezTo>
                  <a:pt x="1632474" y="457067"/>
                  <a:pt x="1630315" y="459131"/>
                  <a:pt x="1638300" y="472440"/>
                </a:cubicBezTo>
                <a:cubicBezTo>
                  <a:pt x="1643012" y="480293"/>
                  <a:pt x="1648460" y="487680"/>
                  <a:pt x="1653540" y="495300"/>
                </a:cubicBezTo>
                <a:cubicBezTo>
                  <a:pt x="1656080" y="499110"/>
                  <a:pt x="1659712" y="502386"/>
                  <a:pt x="1661160" y="506730"/>
                </a:cubicBezTo>
                <a:lnTo>
                  <a:pt x="1668780" y="529590"/>
                </a:lnTo>
                <a:cubicBezTo>
                  <a:pt x="1670050" y="533400"/>
                  <a:pt x="1670362" y="537678"/>
                  <a:pt x="1672590" y="541020"/>
                </a:cubicBezTo>
                <a:lnTo>
                  <a:pt x="1680210" y="552450"/>
                </a:lnTo>
                <a:cubicBezTo>
                  <a:pt x="1692121" y="600093"/>
                  <a:pt x="1676898" y="540859"/>
                  <a:pt x="1687830" y="579120"/>
                </a:cubicBezTo>
                <a:cubicBezTo>
                  <a:pt x="1689269" y="584155"/>
                  <a:pt x="1689801" y="589457"/>
                  <a:pt x="1691640" y="594360"/>
                </a:cubicBezTo>
                <a:cubicBezTo>
                  <a:pt x="1701659" y="621078"/>
                  <a:pt x="1695826" y="598922"/>
                  <a:pt x="1706880" y="621030"/>
                </a:cubicBezTo>
                <a:cubicBezTo>
                  <a:pt x="1708676" y="624622"/>
                  <a:pt x="1708894" y="628868"/>
                  <a:pt x="1710690" y="632460"/>
                </a:cubicBezTo>
                <a:cubicBezTo>
                  <a:pt x="1713787" y="638653"/>
                  <a:pt x="1726720" y="654816"/>
                  <a:pt x="1729740" y="659130"/>
                </a:cubicBezTo>
                <a:cubicBezTo>
                  <a:pt x="1734992" y="666633"/>
                  <a:pt x="1741764" y="673415"/>
                  <a:pt x="1744980" y="681990"/>
                </a:cubicBezTo>
                <a:cubicBezTo>
                  <a:pt x="1759265" y="720084"/>
                  <a:pt x="1749632" y="703997"/>
                  <a:pt x="1771650" y="731520"/>
                </a:cubicBezTo>
                <a:cubicBezTo>
                  <a:pt x="1772920" y="735330"/>
                  <a:pt x="1773232" y="739608"/>
                  <a:pt x="1775460" y="742950"/>
                </a:cubicBezTo>
                <a:cubicBezTo>
                  <a:pt x="1778449" y="747433"/>
                  <a:pt x="1784889" y="749377"/>
                  <a:pt x="1786890" y="754380"/>
                </a:cubicBezTo>
                <a:cubicBezTo>
                  <a:pt x="1790225" y="762718"/>
                  <a:pt x="1788522" y="772338"/>
                  <a:pt x="1790700" y="781050"/>
                </a:cubicBezTo>
                <a:cubicBezTo>
                  <a:pt x="1795913" y="801903"/>
                  <a:pt x="1799012" y="796865"/>
                  <a:pt x="1805940" y="815340"/>
                </a:cubicBezTo>
                <a:cubicBezTo>
                  <a:pt x="1807779" y="820243"/>
                  <a:pt x="1808245" y="825564"/>
                  <a:pt x="1809750" y="830580"/>
                </a:cubicBezTo>
                <a:lnTo>
                  <a:pt x="1821180" y="864870"/>
                </a:lnTo>
                <a:cubicBezTo>
                  <a:pt x="1822450" y="868680"/>
                  <a:pt x="1822762" y="872958"/>
                  <a:pt x="1824990" y="876300"/>
                </a:cubicBezTo>
                <a:cubicBezTo>
                  <a:pt x="1846828" y="909057"/>
                  <a:pt x="1820646" y="867612"/>
                  <a:pt x="1836420" y="899160"/>
                </a:cubicBezTo>
                <a:cubicBezTo>
                  <a:pt x="1838468" y="903256"/>
                  <a:pt x="1841992" y="906494"/>
                  <a:pt x="1844040" y="910590"/>
                </a:cubicBezTo>
                <a:cubicBezTo>
                  <a:pt x="1845836" y="914182"/>
                  <a:pt x="1845900" y="918509"/>
                  <a:pt x="1847850" y="922020"/>
                </a:cubicBezTo>
                <a:cubicBezTo>
                  <a:pt x="1852298" y="930026"/>
                  <a:pt x="1860194" y="936192"/>
                  <a:pt x="1863090" y="944880"/>
                </a:cubicBezTo>
                <a:cubicBezTo>
                  <a:pt x="1882749" y="1003857"/>
                  <a:pt x="1860217" y="942944"/>
                  <a:pt x="1878330" y="979170"/>
                </a:cubicBezTo>
                <a:cubicBezTo>
                  <a:pt x="1880126" y="982762"/>
                  <a:pt x="1879912" y="987258"/>
                  <a:pt x="1882140" y="990600"/>
                </a:cubicBezTo>
                <a:cubicBezTo>
                  <a:pt x="1885129" y="995083"/>
                  <a:pt x="1890438" y="997645"/>
                  <a:pt x="1893570" y="1002030"/>
                </a:cubicBezTo>
                <a:cubicBezTo>
                  <a:pt x="1896871" y="1006652"/>
                  <a:pt x="1898268" y="1012400"/>
                  <a:pt x="1901190" y="1017270"/>
                </a:cubicBezTo>
                <a:cubicBezTo>
                  <a:pt x="1905902" y="1025123"/>
                  <a:pt x="1913534" y="1031442"/>
                  <a:pt x="1916430" y="1040130"/>
                </a:cubicBezTo>
                <a:cubicBezTo>
                  <a:pt x="1917700" y="1043940"/>
                  <a:pt x="1918012" y="1048218"/>
                  <a:pt x="1920240" y="1051560"/>
                </a:cubicBezTo>
                <a:cubicBezTo>
                  <a:pt x="1923229" y="1056043"/>
                  <a:pt x="1927860" y="1059180"/>
                  <a:pt x="1931670" y="1062990"/>
                </a:cubicBezTo>
                <a:cubicBezTo>
                  <a:pt x="1934769" y="1072286"/>
                  <a:pt x="1935714" y="1078464"/>
                  <a:pt x="1943100" y="1085850"/>
                </a:cubicBezTo>
                <a:cubicBezTo>
                  <a:pt x="1946338" y="1089088"/>
                  <a:pt x="1951450" y="1090082"/>
                  <a:pt x="1954530" y="1093470"/>
                </a:cubicBezTo>
                <a:cubicBezTo>
                  <a:pt x="1964270" y="1104185"/>
                  <a:pt x="1969152" y="1119728"/>
                  <a:pt x="1981200" y="1127760"/>
                </a:cubicBezTo>
                <a:cubicBezTo>
                  <a:pt x="1992439" y="1135252"/>
                  <a:pt x="1994893" y="1135809"/>
                  <a:pt x="2004060" y="1146810"/>
                </a:cubicBezTo>
                <a:cubicBezTo>
                  <a:pt x="2019935" y="1165860"/>
                  <a:pt x="2002155" y="1151890"/>
                  <a:pt x="2023110" y="1165860"/>
                </a:cubicBezTo>
                <a:cubicBezTo>
                  <a:pt x="2025650" y="1169670"/>
                  <a:pt x="2027284" y="1174275"/>
                  <a:pt x="2030730" y="1177290"/>
                </a:cubicBezTo>
                <a:cubicBezTo>
                  <a:pt x="2037622" y="1183321"/>
                  <a:pt x="2053590" y="1192530"/>
                  <a:pt x="2053590" y="1192530"/>
                </a:cubicBezTo>
                <a:cubicBezTo>
                  <a:pt x="2056130" y="1196340"/>
                  <a:pt x="2057327" y="1201533"/>
                  <a:pt x="2061210" y="1203960"/>
                </a:cubicBezTo>
                <a:cubicBezTo>
                  <a:pt x="2068021" y="1208217"/>
                  <a:pt x="2077387" y="1207125"/>
                  <a:pt x="2084070" y="1211580"/>
                </a:cubicBezTo>
                <a:cubicBezTo>
                  <a:pt x="2098842" y="1221428"/>
                  <a:pt x="2091156" y="1217752"/>
                  <a:pt x="2106930" y="1223010"/>
                </a:cubicBezTo>
                <a:cubicBezTo>
                  <a:pt x="2136140" y="1221740"/>
                  <a:pt x="2165409" y="1221442"/>
                  <a:pt x="2194560" y="1219200"/>
                </a:cubicBezTo>
                <a:cubicBezTo>
                  <a:pt x="2198564" y="1218892"/>
                  <a:pt x="2202503" y="1217383"/>
                  <a:pt x="2205990" y="1215390"/>
                </a:cubicBezTo>
                <a:cubicBezTo>
                  <a:pt x="2211503" y="1212240"/>
                  <a:pt x="2214919" y="1204661"/>
                  <a:pt x="2221230" y="1203960"/>
                </a:cubicBezTo>
                <a:cubicBezTo>
                  <a:pt x="2250261" y="1200734"/>
                  <a:pt x="2279650" y="1203960"/>
                  <a:pt x="2308860" y="120396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17">
            <a:extLst>
              <a:ext uri="{FF2B5EF4-FFF2-40B4-BE49-F238E27FC236}">
                <a16:creationId xmlns:a16="http://schemas.microsoft.com/office/drawing/2014/main" id="{934FDA7F-4B11-46EC-B64E-2A91B9D74E0A}"/>
              </a:ext>
            </a:extLst>
          </p:cNvPr>
          <p:cNvSpPr>
            <a:spLocks noChangeArrowheads="1"/>
          </p:cNvSpPr>
          <p:nvPr/>
        </p:nvSpPr>
        <p:spPr bwMode="auto">
          <a:xfrm>
            <a:off x="9159129" y="3170429"/>
            <a:ext cx="2516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1" u="none" strike="noStrike" cap="none" normalizeH="0" baseline="0" dirty="0">
                <a:ln>
                  <a:noFill/>
                </a:ln>
                <a:solidFill>
                  <a:srgbClr val="000000"/>
                </a:solidFill>
                <a:effectLst/>
                <a:latin typeface="Symbol" panose="05050102010706020507" pitchFamily="18" charset="2"/>
              </a:rPr>
              <a:t>s</a:t>
            </a:r>
            <a:r>
              <a:rPr kumimoji="0" lang="en-US" altLang="en-US" sz="2100" b="0" i="1" u="none" strike="noStrike" cap="none" normalizeH="0" baseline="-25000" dirty="0">
                <a:ln>
                  <a:noFill/>
                </a:ln>
                <a:solidFill>
                  <a:srgbClr val="000000"/>
                </a:solidFill>
                <a:effectLst/>
                <a:latin typeface="Times New Roman" panose="02020603050405020304" pitchFamily="18" charset="0"/>
                <a:cs typeface="Times New Roman" panose="02020603050405020304" pitchFamily="18" charset="0"/>
              </a:rPr>
              <a:t>n</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6B7B2CCD-25EE-437F-A5E4-55157DD969B1}"/>
              </a:ext>
            </a:extLst>
          </p:cNvPr>
          <p:cNvCxnSpPr/>
          <p:nvPr/>
        </p:nvCxnSpPr>
        <p:spPr bwMode="auto">
          <a:xfrm flipV="1">
            <a:off x="10872430" y="4714660"/>
            <a:ext cx="307975" cy="943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2768B60-66E7-4E66-9AFE-7041B9D36205}"/>
              </a:ext>
            </a:extLst>
          </p:cNvPr>
          <p:cNvCxnSpPr/>
          <p:nvPr/>
        </p:nvCxnSpPr>
        <p:spPr bwMode="auto">
          <a:xfrm flipV="1">
            <a:off x="10860470" y="4945090"/>
            <a:ext cx="307975" cy="9437"/>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84187191-6B2D-440A-81A2-6FBC06A8AF1F}"/>
              </a:ext>
            </a:extLst>
          </p:cNvPr>
          <p:cNvSpPr txBox="1"/>
          <p:nvPr/>
        </p:nvSpPr>
        <p:spPr>
          <a:xfrm>
            <a:off x="11250613" y="4527878"/>
            <a:ext cx="771365" cy="307777"/>
          </a:xfrm>
          <a:prstGeom prst="rect">
            <a:avLst/>
          </a:prstGeom>
          <a:noFill/>
        </p:spPr>
        <p:txBody>
          <a:bodyPr wrap="none" rtlCol="0">
            <a:spAutoFit/>
          </a:bodyPr>
          <a:lstStyle/>
          <a:p>
            <a:r>
              <a:rPr lang="en-US" sz="1400" dirty="0"/>
              <a:t>masker</a:t>
            </a:r>
          </a:p>
        </p:txBody>
      </p:sp>
      <p:sp>
        <p:nvSpPr>
          <p:cNvPr id="38" name="TextBox 37">
            <a:extLst>
              <a:ext uri="{FF2B5EF4-FFF2-40B4-BE49-F238E27FC236}">
                <a16:creationId xmlns:a16="http://schemas.microsoft.com/office/drawing/2014/main" id="{BC0BF060-26B9-48A8-9ECE-DEC0635E81FA}"/>
              </a:ext>
            </a:extLst>
          </p:cNvPr>
          <p:cNvSpPr txBox="1"/>
          <p:nvPr/>
        </p:nvSpPr>
        <p:spPr>
          <a:xfrm>
            <a:off x="11285257" y="4773631"/>
            <a:ext cx="652743" cy="307777"/>
          </a:xfrm>
          <a:prstGeom prst="rect">
            <a:avLst/>
          </a:prstGeom>
          <a:noFill/>
        </p:spPr>
        <p:txBody>
          <a:bodyPr wrap="none" rtlCol="0">
            <a:spAutoFit/>
          </a:bodyPr>
          <a:lstStyle/>
          <a:p>
            <a:r>
              <a:rPr lang="en-US" sz="1400" dirty="0"/>
              <a:t>signal</a:t>
            </a:r>
          </a:p>
        </p:txBody>
      </p:sp>
      <p:cxnSp>
        <p:nvCxnSpPr>
          <p:cNvPr id="25" name="Straight Connector 24">
            <a:extLst>
              <a:ext uri="{FF2B5EF4-FFF2-40B4-BE49-F238E27FC236}">
                <a16:creationId xmlns:a16="http://schemas.microsoft.com/office/drawing/2014/main" id="{4CF10990-C39C-45FD-9431-801095A0FB70}"/>
              </a:ext>
            </a:extLst>
          </p:cNvPr>
          <p:cNvCxnSpPr>
            <a:cxnSpLocks/>
          </p:cNvCxnSpPr>
          <p:nvPr/>
        </p:nvCxnSpPr>
        <p:spPr bwMode="auto">
          <a:xfrm flipV="1">
            <a:off x="7769225" y="2446338"/>
            <a:ext cx="0" cy="1663700"/>
          </a:xfrm>
          <a:prstGeom prst="line">
            <a:avLst/>
          </a:prstGeom>
          <a:solidFill>
            <a:schemeClr val="accent1"/>
          </a:solidFill>
          <a:ln w="12700" cap="flat" cmpd="sng" algn="ctr">
            <a:solidFill>
              <a:srgbClr val="0070C0"/>
            </a:solidFill>
            <a:prstDash val="solid"/>
            <a:round/>
            <a:headEnd type="none" w="med" len="med"/>
            <a:tailEnd type="stealth" w="med" len="med"/>
          </a:ln>
          <a:effectLst/>
        </p:spPr>
      </p:cxnSp>
      <p:sp>
        <p:nvSpPr>
          <p:cNvPr id="39" name="Rectangle 27">
            <a:extLst>
              <a:ext uri="{FF2B5EF4-FFF2-40B4-BE49-F238E27FC236}">
                <a16:creationId xmlns:a16="http://schemas.microsoft.com/office/drawing/2014/main" id="{CD15DCF4-8E31-4D1F-8593-A3DF86732D7E}"/>
              </a:ext>
            </a:extLst>
          </p:cNvPr>
          <p:cNvSpPr>
            <a:spLocks noChangeArrowheads="1"/>
          </p:cNvSpPr>
          <p:nvPr/>
        </p:nvSpPr>
        <p:spPr bwMode="auto">
          <a:xfrm>
            <a:off x="7535959" y="2521361"/>
            <a:ext cx="1442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rPr>
              <a:t>Pr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40" name="Straight Connector 39">
            <a:extLst>
              <a:ext uri="{FF2B5EF4-FFF2-40B4-BE49-F238E27FC236}">
                <a16:creationId xmlns:a16="http://schemas.microsoft.com/office/drawing/2014/main" id="{2BD4ACE1-0B09-4991-803D-8707C78C8B85}"/>
              </a:ext>
            </a:extLst>
          </p:cNvPr>
          <p:cNvCxnSpPr>
            <a:cxnSpLocks/>
          </p:cNvCxnSpPr>
          <p:nvPr/>
        </p:nvCxnSpPr>
        <p:spPr bwMode="auto">
          <a:xfrm>
            <a:off x="7769225" y="4102100"/>
            <a:ext cx="3704432" cy="33338"/>
          </a:xfrm>
          <a:prstGeom prst="line">
            <a:avLst/>
          </a:prstGeom>
          <a:solidFill>
            <a:schemeClr val="accent1"/>
          </a:solidFill>
          <a:ln w="12700" cap="flat" cmpd="sng" algn="ctr">
            <a:solidFill>
              <a:srgbClr val="0070C0"/>
            </a:solidFill>
            <a:prstDash val="solid"/>
            <a:round/>
            <a:headEnd type="none" w="med" len="med"/>
            <a:tailEnd type="stealth" w="med" len="med"/>
          </a:ln>
          <a:effectLst/>
        </p:spPr>
      </p:cxnSp>
      <p:sp>
        <p:nvSpPr>
          <p:cNvPr id="13" name="Slide Number Placeholder 12">
            <a:extLst>
              <a:ext uri="{FF2B5EF4-FFF2-40B4-BE49-F238E27FC236}">
                <a16:creationId xmlns:a16="http://schemas.microsoft.com/office/drawing/2014/main" id="{4DC5ABE4-3DD1-4496-A4DF-701C42C48879}"/>
              </a:ext>
            </a:extLst>
          </p:cNvPr>
          <p:cNvSpPr>
            <a:spLocks noGrp="1"/>
          </p:cNvSpPr>
          <p:nvPr>
            <p:ph type="sldNum" sz="quarter" idx="11"/>
          </p:nvPr>
        </p:nvSpPr>
        <p:spPr/>
        <p:txBody>
          <a:bodyPr/>
          <a:lstStyle/>
          <a:p>
            <a:fld id="{BF27D1A0-D52E-D344-9C0E-FDFA74C467B8}" type="slidenum">
              <a:rPr lang="en-US" smtClean="0"/>
              <a:pPr/>
              <a:t>6</a:t>
            </a:fld>
            <a:endParaRPr lang="en-US" dirty="0"/>
          </a:p>
        </p:txBody>
      </p:sp>
      <p:sp>
        <p:nvSpPr>
          <p:cNvPr id="26" name="TextBox 25">
            <a:extLst>
              <a:ext uri="{FF2B5EF4-FFF2-40B4-BE49-F238E27FC236}">
                <a16:creationId xmlns:a16="http://schemas.microsoft.com/office/drawing/2014/main" id="{BA967D79-0C18-45C3-9642-FECF1B3F4780}"/>
              </a:ext>
            </a:extLst>
          </p:cNvPr>
          <p:cNvSpPr txBox="1"/>
          <p:nvPr/>
        </p:nvSpPr>
        <p:spPr>
          <a:xfrm>
            <a:off x="222412" y="6384167"/>
            <a:ext cx="3457998" cy="307777"/>
          </a:xfrm>
          <a:prstGeom prst="rect">
            <a:avLst/>
          </a:prstGeom>
          <a:noFill/>
        </p:spPr>
        <p:txBody>
          <a:bodyPr wrap="none" rtlCol="0">
            <a:spAutoFit/>
          </a:bodyPr>
          <a:lstStyle/>
          <a:p>
            <a:r>
              <a:rPr lang="en-US" sz="1400" dirty="0"/>
              <a:t>* viewed </a:t>
            </a:r>
            <a:r>
              <a:rPr lang="en-US" sz="1400" dirty="0">
                <a:ea typeface="Times New Roman" panose="02020603050405020304" pitchFamily="18" charset="0"/>
              </a:rPr>
              <a:t>as capturing </a:t>
            </a:r>
            <a:r>
              <a:rPr lang="en-US" sz="1400" dirty="0"/>
              <a:t>internal response </a:t>
            </a:r>
          </a:p>
        </p:txBody>
      </p:sp>
    </p:spTree>
    <p:extLst>
      <p:ext uri="{BB962C8B-B14F-4D97-AF65-F5344CB8AC3E}">
        <p14:creationId xmlns:p14="http://schemas.microsoft.com/office/powerpoint/2010/main" val="150183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22412" y="166936"/>
            <a:ext cx="9558969" cy="461665"/>
          </a:xfrm>
          <a:prstGeom prst="rect">
            <a:avLst/>
          </a:prstGeom>
          <a:noFill/>
        </p:spPr>
        <p:txBody>
          <a:bodyPr wrap="square">
            <a:spAutoFit/>
          </a:bodyPr>
          <a:lstStyle/>
          <a:p>
            <a:r>
              <a:rPr lang="en-US" sz="2400" b="1" dirty="0">
                <a:latin typeface="+mj-lt"/>
                <a:ea typeface="Calibri" panose="020F0502020204030204" pitchFamily="34" charset="0"/>
              </a:rPr>
              <a:t>SAP Model</a:t>
            </a:r>
          </a:p>
        </p:txBody>
      </p:sp>
      <p:cxnSp>
        <p:nvCxnSpPr>
          <p:cNvPr id="37" name="Straight Connector 36">
            <a:extLst>
              <a:ext uri="{FF2B5EF4-FFF2-40B4-BE49-F238E27FC236}">
                <a16:creationId xmlns:a16="http://schemas.microsoft.com/office/drawing/2014/main" id="{CC3E9F18-336E-4335-BA93-2BF2C3F1B814}"/>
              </a:ext>
            </a:extLst>
          </p:cNvPr>
          <p:cNvCxnSpPr/>
          <p:nvPr/>
        </p:nvCxnSpPr>
        <p:spPr>
          <a:xfrm>
            <a:off x="9706152" y="3407013"/>
            <a:ext cx="0" cy="15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E6D383-3764-4829-8029-50A310523B43}"/>
              </a:ext>
            </a:extLst>
          </p:cNvPr>
          <p:cNvCxnSpPr/>
          <p:nvPr/>
        </p:nvCxnSpPr>
        <p:spPr>
          <a:xfrm>
            <a:off x="8648700" y="2320481"/>
            <a:ext cx="0" cy="1674919"/>
          </a:xfrm>
          <a:prstGeom prst="line">
            <a:avLst/>
          </a:prstGeom>
          <a:ln w="6350">
            <a:solidFill>
              <a:schemeClr val="accent3">
                <a:lumMod val="50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A94D4A-5ED3-4026-8B13-A78742B83569}"/>
              </a:ext>
            </a:extLst>
          </p:cNvPr>
          <p:cNvCxnSpPr/>
          <p:nvPr/>
        </p:nvCxnSpPr>
        <p:spPr>
          <a:xfrm flipV="1">
            <a:off x="8648700" y="3982918"/>
            <a:ext cx="3376025" cy="11884"/>
          </a:xfrm>
          <a:prstGeom prst="line">
            <a:avLst/>
          </a:prstGeom>
          <a:ln w="6350">
            <a:solidFill>
              <a:schemeClr val="accent3">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9FAEF97-7233-4F47-BD76-2B309A34D39C}"/>
              </a:ext>
            </a:extLst>
          </p:cNvPr>
          <p:cNvCxnSpPr/>
          <p:nvPr/>
        </p:nvCxnSpPr>
        <p:spPr>
          <a:xfrm flipV="1">
            <a:off x="8648700" y="2732141"/>
            <a:ext cx="1953486" cy="1250777"/>
          </a:xfrm>
          <a:prstGeom prst="line">
            <a:avLst/>
          </a:prstGeom>
          <a:ln w="6350">
            <a:solidFill>
              <a:schemeClr val="accent3">
                <a:lumMod val="50000"/>
              </a:schemeClr>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2FAAA75-5CE3-4B9B-BBBF-F212215236E5}"/>
              </a:ext>
            </a:extLst>
          </p:cNvPr>
          <p:cNvSpPr txBox="1"/>
          <p:nvPr/>
        </p:nvSpPr>
        <p:spPr>
          <a:xfrm>
            <a:off x="10995969" y="3978882"/>
            <a:ext cx="857927" cy="276999"/>
          </a:xfrm>
          <a:prstGeom prst="rect">
            <a:avLst/>
          </a:prstGeom>
          <a:noFill/>
        </p:spPr>
        <p:txBody>
          <a:bodyPr wrap="none" rtlCol="0">
            <a:spAutoFit/>
          </a:bodyPr>
          <a:lstStyle/>
          <a:p>
            <a:r>
              <a:rPr lang="en-US" sz="1200" dirty="0"/>
              <a:t>frequency</a:t>
            </a:r>
          </a:p>
        </p:txBody>
      </p:sp>
      <p:sp>
        <p:nvSpPr>
          <p:cNvPr id="42" name="TextBox 41">
            <a:extLst>
              <a:ext uri="{FF2B5EF4-FFF2-40B4-BE49-F238E27FC236}">
                <a16:creationId xmlns:a16="http://schemas.microsoft.com/office/drawing/2014/main" id="{0800047B-D81E-4E87-AFF4-D06FF9A86ED0}"/>
              </a:ext>
            </a:extLst>
          </p:cNvPr>
          <p:cNvSpPr txBox="1"/>
          <p:nvPr/>
        </p:nvSpPr>
        <p:spPr>
          <a:xfrm>
            <a:off x="8605612" y="1774255"/>
            <a:ext cx="797013" cy="461665"/>
          </a:xfrm>
          <a:prstGeom prst="rect">
            <a:avLst/>
          </a:prstGeom>
          <a:noFill/>
        </p:spPr>
        <p:txBody>
          <a:bodyPr wrap="none" rtlCol="0">
            <a:spAutoFit/>
          </a:bodyPr>
          <a:lstStyle/>
          <a:p>
            <a:r>
              <a:rPr lang="en-US" sz="1200" dirty="0"/>
              <a:t>specific </a:t>
            </a:r>
          </a:p>
          <a:p>
            <a:r>
              <a:rPr lang="en-US" sz="1200" dirty="0"/>
              <a:t>loudness</a:t>
            </a:r>
          </a:p>
        </p:txBody>
      </p:sp>
      <p:sp>
        <p:nvSpPr>
          <p:cNvPr id="43" name="TextBox 42">
            <a:extLst>
              <a:ext uri="{FF2B5EF4-FFF2-40B4-BE49-F238E27FC236}">
                <a16:creationId xmlns:a16="http://schemas.microsoft.com/office/drawing/2014/main" id="{E251BEDF-AB76-4038-9A37-9E303C7D74C4}"/>
              </a:ext>
            </a:extLst>
          </p:cNvPr>
          <p:cNvSpPr txBox="1"/>
          <p:nvPr/>
        </p:nvSpPr>
        <p:spPr>
          <a:xfrm>
            <a:off x="10430128" y="2370362"/>
            <a:ext cx="474810" cy="276999"/>
          </a:xfrm>
          <a:prstGeom prst="rect">
            <a:avLst/>
          </a:prstGeom>
          <a:noFill/>
        </p:spPr>
        <p:txBody>
          <a:bodyPr wrap="none" rtlCol="0">
            <a:spAutoFit/>
          </a:bodyPr>
          <a:lstStyle/>
          <a:p>
            <a:r>
              <a:rPr lang="en-US" sz="1200" dirty="0"/>
              <a:t>time</a:t>
            </a:r>
          </a:p>
        </p:txBody>
      </p:sp>
      <p:sp>
        <p:nvSpPr>
          <p:cNvPr id="44" name="Freeform 11">
            <a:extLst>
              <a:ext uri="{FF2B5EF4-FFF2-40B4-BE49-F238E27FC236}">
                <a16:creationId xmlns:a16="http://schemas.microsoft.com/office/drawing/2014/main" id="{AF55138F-8E9C-4C3B-B650-76A76CBD7D54}"/>
              </a:ext>
            </a:extLst>
          </p:cNvPr>
          <p:cNvSpPr/>
          <p:nvPr/>
        </p:nvSpPr>
        <p:spPr>
          <a:xfrm>
            <a:off x="8674100" y="3686774"/>
            <a:ext cx="2159000" cy="306711"/>
          </a:xfrm>
          <a:custGeom>
            <a:avLst/>
            <a:gdLst>
              <a:gd name="connsiteX0" fmla="*/ 0 w 2159000"/>
              <a:gd name="connsiteY0" fmla="*/ 279400 h 306711"/>
              <a:gd name="connsiteX1" fmla="*/ 63500 w 2159000"/>
              <a:gd name="connsiteY1" fmla="*/ 266700 h 306711"/>
              <a:gd name="connsiteX2" fmla="*/ 381000 w 2159000"/>
              <a:gd name="connsiteY2" fmla="*/ 241300 h 306711"/>
              <a:gd name="connsiteX3" fmla="*/ 419100 w 2159000"/>
              <a:gd name="connsiteY3" fmla="*/ 228600 h 306711"/>
              <a:gd name="connsiteX4" fmla="*/ 495300 w 2159000"/>
              <a:gd name="connsiteY4" fmla="*/ 165100 h 306711"/>
              <a:gd name="connsiteX5" fmla="*/ 571500 w 2159000"/>
              <a:gd name="connsiteY5" fmla="*/ 114300 h 306711"/>
              <a:gd name="connsiteX6" fmla="*/ 609600 w 2159000"/>
              <a:gd name="connsiteY6" fmla="*/ 88900 h 306711"/>
              <a:gd name="connsiteX7" fmla="*/ 685800 w 2159000"/>
              <a:gd name="connsiteY7" fmla="*/ 63500 h 306711"/>
              <a:gd name="connsiteX8" fmla="*/ 774700 w 2159000"/>
              <a:gd name="connsiteY8" fmla="*/ 165100 h 306711"/>
              <a:gd name="connsiteX9" fmla="*/ 800100 w 2159000"/>
              <a:gd name="connsiteY9" fmla="*/ 203200 h 306711"/>
              <a:gd name="connsiteX10" fmla="*/ 838200 w 2159000"/>
              <a:gd name="connsiteY10" fmla="*/ 279400 h 306711"/>
              <a:gd name="connsiteX11" fmla="*/ 927100 w 2159000"/>
              <a:gd name="connsiteY11" fmla="*/ 304800 h 306711"/>
              <a:gd name="connsiteX12" fmla="*/ 1092200 w 2159000"/>
              <a:gd name="connsiteY12" fmla="*/ 292100 h 306711"/>
              <a:gd name="connsiteX13" fmla="*/ 1168400 w 2159000"/>
              <a:gd name="connsiteY13" fmla="*/ 241300 h 306711"/>
              <a:gd name="connsiteX14" fmla="*/ 1206500 w 2159000"/>
              <a:gd name="connsiteY14" fmla="*/ 228600 h 306711"/>
              <a:gd name="connsiteX15" fmla="*/ 1257300 w 2159000"/>
              <a:gd name="connsiteY15" fmla="*/ 165100 h 306711"/>
              <a:gd name="connsiteX16" fmla="*/ 1320800 w 2159000"/>
              <a:gd name="connsiteY16" fmla="*/ 114300 h 306711"/>
              <a:gd name="connsiteX17" fmla="*/ 1358900 w 2159000"/>
              <a:gd name="connsiteY17" fmla="*/ 76200 h 306711"/>
              <a:gd name="connsiteX18" fmla="*/ 1384300 w 2159000"/>
              <a:gd name="connsiteY18" fmla="*/ 38100 h 306711"/>
              <a:gd name="connsiteX19" fmla="*/ 1460500 w 2159000"/>
              <a:gd name="connsiteY19" fmla="*/ 12700 h 306711"/>
              <a:gd name="connsiteX20" fmla="*/ 1498600 w 2159000"/>
              <a:gd name="connsiteY20" fmla="*/ 0 h 306711"/>
              <a:gd name="connsiteX21" fmla="*/ 1524000 w 2159000"/>
              <a:gd name="connsiteY21" fmla="*/ 38100 h 306711"/>
              <a:gd name="connsiteX22" fmla="*/ 1536700 w 2159000"/>
              <a:gd name="connsiteY22" fmla="*/ 76200 h 306711"/>
              <a:gd name="connsiteX23" fmla="*/ 1574800 w 2159000"/>
              <a:gd name="connsiteY23" fmla="*/ 114300 h 306711"/>
              <a:gd name="connsiteX24" fmla="*/ 1600200 w 2159000"/>
              <a:gd name="connsiteY24" fmla="*/ 152400 h 306711"/>
              <a:gd name="connsiteX25" fmla="*/ 1689100 w 2159000"/>
              <a:gd name="connsiteY25" fmla="*/ 177800 h 306711"/>
              <a:gd name="connsiteX26" fmla="*/ 1752600 w 2159000"/>
              <a:gd name="connsiteY26" fmla="*/ 266700 h 306711"/>
              <a:gd name="connsiteX27" fmla="*/ 1803400 w 2159000"/>
              <a:gd name="connsiteY27" fmla="*/ 304800 h 306711"/>
              <a:gd name="connsiteX28" fmla="*/ 1943100 w 2159000"/>
              <a:gd name="connsiteY28" fmla="*/ 279400 h 306711"/>
              <a:gd name="connsiteX29" fmla="*/ 1968500 w 2159000"/>
              <a:gd name="connsiteY29" fmla="*/ 241300 h 306711"/>
              <a:gd name="connsiteX30" fmla="*/ 2044700 w 2159000"/>
              <a:gd name="connsiteY30" fmla="*/ 266700 h 306711"/>
              <a:gd name="connsiteX31" fmla="*/ 2120900 w 2159000"/>
              <a:gd name="connsiteY31" fmla="*/ 228600 h 306711"/>
              <a:gd name="connsiteX32" fmla="*/ 2159000 w 2159000"/>
              <a:gd name="connsiteY32" fmla="*/ 292100 h 30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000" h="306711">
                <a:moveTo>
                  <a:pt x="0" y="279400"/>
                </a:moveTo>
                <a:cubicBezTo>
                  <a:pt x="21167" y="275167"/>
                  <a:pt x="41978" y="268356"/>
                  <a:pt x="63500" y="266700"/>
                </a:cubicBezTo>
                <a:cubicBezTo>
                  <a:pt x="267897" y="250977"/>
                  <a:pt x="259495" y="276016"/>
                  <a:pt x="381000" y="241300"/>
                </a:cubicBezTo>
                <a:cubicBezTo>
                  <a:pt x="393872" y="237622"/>
                  <a:pt x="407126" y="234587"/>
                  <a:pt x="419100" y="228600"/>
                </a:cubicBezTo>
                <a:cubicBezTo>
                  <a:pt x="473558" y="201371"/>
                  <a:pt x="444743" y="204422"/>
                  <a:pt x="495300" y="165100"/>
                </a:cubicBezTo>
                <a:cubicBezTo>
                  <a:pt x="519397" y="146358"/>
                  <a:pt x="546100" y="131233"/>
                  <a:pt x="571500" y="114300"/>
                </a:cubicBezTo>
                <a:cubicBezTo>
                  <a:pt x="584200" y="105833"/>
                  <a:pt x="595120" y="93727"/>
                  <a:pt x="609600" y="88900"/>
                </a:cubicBezTo>
                <a:lnTo>
                  <a:pt x="685800" y="63500"/>
                </a:lnTo>
                <a:cubicBezTo>
                  <a:pt x="749300" y="105833"/>
                  <a:pt x="715433" y="76200"/>
                  <a:pt x="774700" y="165100"/>
                </a:cubicBezTo>
                <a:cubicBezTo>
                  <a:pt x="783167" y="177800"/>
                  <a:pt x="795273" y="188720"/>
                  <a:pt x="800100" y="203200"/>
                </a:cubicBezTo>
                <a:cubicBezTo>
                  <a:pt x="808466" y="228299"/>
                  <a:pt x="815819" y="261495"/>
                  <a:pt x="838200" y="279400"/>
                </a:cubicBezTo>
                <a:cubicBezTo>
                  <a:pt x="846482" y="286025"/>
                  <a:pt x="923781" y="303970"/>
                  <a:pt x="927100" y="304800"/>
                </a:cubicBezTo>
                <a:cubicBezTo>
                  <a:pt x="982133" y="300567"/>
                  <a:pt x="1038821" y="306147"/>
                  <a:pt x="1092200" y="292100"/>
                </a:cubicBezTo>
                <a:cubicBezTo>
                  <a:pt x="1121722" y="284331"/>
                  <a:pt x="1139440" y="250953"/>
                  <a:pt x="1168400" y="241300"/>
                </a:cubicBezTo>
                <a:lnTo>
                  <a:pt x="1206500" y="228600"/>
                </a:lnTo>
                <a:cubicBezTo>
                  <a:pt x="1231224" y="154427"/>
                  <a:pt x="1199855" y="222545"/>
                  <a:pt x="1257300" y="165100"/>
                </a:cubicBezTo>
                <a:cubicBezTo>
                  <a:pt x="1314745" y="107655"/>
                  <a:pt x="1246627" y="139024"/>
                  <a:pt x="1320800" y="114300"/>
                </a:cubicBezTo>
                <a:cubicBezTo>
                  <a:pt x="1333500" y="101600"/>
                  <a:pt x="1347402" y="89998"/>
                  <a:pt x="1358900" y="76200"/>
                </a:cubicBezTo>
                <a:cubicBezTo>
                  <a:pt x="1368671" y="64474"/>
                  <a:pt x="1371357" y="46190"/>
                  <a:pt x="1384300" y="38100"/>
                </a:cubicBezTo>
                <a:cubicBezTo>
                  <a:pt x="1407004" y="23910"/>
                  <a:pt x="1435100" y="21167"/>
                  <a:pt x="1460500" y="12700"/>
                </a:cubicBezTo>
                <a:lnTo>
                  <a:pt x="1498600" y="0"/>
                </a:lnTo>
                <a:cubicBezTo>
                  <a:pt x="1507067" y="12700"/>
                  <a:pt x="1517174" y="24448"/>
                  <a:pt x="1524000" y="38100"/>
                </a:cubicBezTo>
                <a:cubicBezTo>
                  <a:pt x="1529987" y="50074"/>
                  <a:pt x="1529274" y="65061"/>
                  <a:pt x="1536700" y="76200"/>
                </a:cubicBezTo>
                <a:cubicBezTo>
                  <a:pt x="1546663" y="91144"/>
                  <a:pt x="1563302" y="100502"/>
                  <a:pt x="1574800" y="114300"/>
                </a:cubicBezTo>
                <a:cubicBezTo>
                  <a:pt x="1584571" y="126026"/>
                  <a:pt x="1588281" y="142865"/>
                  <a:pt x="1600200" y="152400"/>
                </a:cubicBezTo>
                <a:cubicBezTo>
                  <a:pt x="1608482" y="159025"/>
                  <a:pt x="1685781" y="176970"/>
                  <a:pt x="1689100" y="177800"/>
                </a:cubicBezTo>
                <a:cubicBezTo>
                  <a:pt x="1718733" y="266700"/>
                  <a:pt x="1689100" y="245533"/>
                  <a:pt x="1752600" y="266700"/>
                </a:cubicBezTo>
                <a:cubicBezTo>
                  <a:pt x="1769533" y="279400"/>
                  <a:pt x="1782521" y="301320"/>
                  <a:pt x="1803400" y="304800"/>
                </a:cubicBezTo>
                <a:cubicBezTo>
                  <a:pt x="1851268" y="312778"/>
                  <a:pt x="1898907" y="294131"/>
                  <a:pt x="1943100" y="279400"/>
                </a:cubicBezTo>
                <a:cubicBezTo>
                  <a:pt x="1951567" y="266700"/>
                  <a:pt x="1953354" y="243193"/>
                  <a:pt x="1968500" y="241300"/>
                </a:cubicBezTo>
                <a:cubicBezTo>
                  <a:pt x="1995067" y="237979"/>
                  <a:pt x="2044700" y="266700"/>
                  <a:pt x="2044700" y="266700"/>
                </a:cubicBezTo>
                <a:cubicBezTo>
                  <a:pt x="2052723" y="261352"/>
                  <a:pt x="2104469" y="222027"/>
                  <a:pt x="2120900" y="228600"/>
                </a:cubicBezTo>
                <a:cubicBezTo>
                  <a:pt x="2130478" y="232431"/>
                  <a:pt x="2152543" y="279185"/>
                  <a:pt x="2159000" y="2921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5" name="Freeform 12">
            <a:extLst>
              <a:ext uri="{FF2B5EF4-FFF2-40B4-BE49-F238E27FC236}">
                <a16:creationId xmlns:a16="http://schemas.microsoft.com/office/drawing/2014/main" id="{D5454667-A388-456F-8146-6AB2185BD250}"/>
              </a:ext>
            </a:extLst>
          </p:cNvPr>
          <p:cNvSpPr/>
          <p:nvPr/>
        </p:nvSpPr>
        <p:spPr>
          <a:xfrm>
            <a:off x="9232900" y="3405927"/>
            <a:ext cx="2159000" cy="228472"/>
          </a:xfrm>
          <a:custGeom>
            <a:avLst/>
            <a:gdLst>
              <a:gd name="connsiteX0" fmla="*/ 0 w 2159000"/>
              <a:gd name="connsiteY0" fmla="*/ 279400 h 306711"/>
              <a:gd name="connsiteX1" fmla="*/ 63500 w 2159000"/>
              <a:gd name="connsiteY1" fmla="*/ 266700 h 306711"/>
              <a:gd name="connsiteX2" fmla="*/ 381000 w 2159000"/>
              <a:gd name="connsiteY2" fmla="*/ 241300 h 306711"/>
              <a:gd name="connsiteX3" fmla="*/ 419100 w 2159000"/>
              <a:gd name="connsiteY3" fmla="*/ 228600 h 306711"/>
              <a:gd name="connsiteX4" fmla="*/ 495300 w 2159000"/>
              <a:gd name="connsiteY4" fmla="*/ 165100 h 306711"/>
              <a:gd name="connsiteX5" fmla="*/ 571500 w 2159000"/>
              <a:gd name="connsiteY5" fmla="*/ 114300 h 306711"/>
              <a:gd name="connsiteX6" fmla="*/ 609600 w 2159000"/>
              <a:gd name="connsiteY6" fmla="*/ 88900 h 306711"/>
              <a:gd name="connsiteX7" fmla="*/ 685800 w 2159000"/>
              <a:gd name="connsiteY7" fmla="*/ 63500 h 306711"/>
              <a:gd name="connsiteX8" fmla="*/ 774700 w 2159000"/>
              <a:gd name="connsiteY8" fmla="*/ 165100 h 306711"/>
              <a:gd name="connsiteX9" fmla="*/ 800100 w 2159000"/>
              <a:gd name="connsiteY9" fmla="*/ 203200 h 306711"/>
              <a:gd name="connsiteX10" fmla="*/ 838200 w 2159000"/>
              <a:gd name="connsiteY10" fmla="*/ 279400 h 306711"/>
              <a:gd name="connsiteX11" fmla="*/ 927100 w 2159000"/>
              <a:gd name="connsiteY11" fmla="*/ 304800 h 306711"/>
              <a:gd name="connsiteX12" fmla="*/ 1092200 w 2159000"/>
              <a:gd name="connsiteY12" fmla="*/ 292100 h 306711"/>
              <a:gd name="connsiteX13" fmla="*/ 1168400 w 2159000"/>
              <a:gd name="connsiteY13" fmla="*/ 241300 h 306711"/>
              <a:gd name="connsiteX14" fmla="*/ 1206500 w 2159000"/>
              <a:gd name="connsiteY14" fmla="*/ 228600 h 306711"/>
              <a:gd name="connsiteX15" fmla="*/ 1257300 w 2159000"/>
              <a:gd name="connsiteY15" fmla="*/ 165100 h 306711"/>
              <a:gd name="connsiteX16" fmla="*/ 1320800 w 2159000"/>
              <a:gd name="connsiteY16" fmla="*/ 114300 h 306711"/>
              <a:gd name="connsiteX17" fmla="*/ 1358900 w 2159000"/>
              <a:gd name="connsiteY17" fmla="*/ 76200 h 306711"/>
              <a:gd name="connsiteX18" fmla="*/ 1384300 w 2159000"/>
              <a:gd name="connsiteY18" fmla="*/ 38100 h 306711"/>
              <a:gd name="connsiteX19" fmla="*/ 1460500 w 2159000"/>
              <a:gd name="connsiteY19" fmla="*/ 12700 h 306711"/>
              <a:gd name="connsiteX20" fmla="*/ 1498600 w 2159000"/>
              <a:gd name="connsiteY20" fmla="*/ 0 h 306711"/>
              <a:gd name="connsiteX21" fmla="*/ 1524000 w 2159000"/>
              <a:gd name="connsiteY21" fmla="*/ 38100 h 306711"/>
              <a:gd name="connsiteX22" fmla="*/ 1536700 w 2159000"/>
              <a:gd name="connsiteY22" fmla="*/ 76200 h 306711"/>
              <a:gd name="connsiteX23" fmla="*/ 1574800 w 2159000"/>
              <a:gd name="connsiteY23" fmla="*/ 114300 h 306711"/>
              <a:gd name="connsiteX24" fmla="*/ 1600200 w 2159000"/>
              <a:gd name="connsiteY24" fmla="*/ 152400 h 306711"/>
              <a:gd name="connsiteX25" fmla="*/ 1689100 w 2159000"/>
              <a:gd name="connsiteY25" fmla="*/ 177800 h 306711"/>
              <a:gd name="connsiteX26" fmla="*/ 1752600 w 2159000"/>
              <a:gd name="connsiteY26" fmla="*/ 266700 h 306711"/>
              <a:gd name="connsiteX27" fmla="*/ 1803400 w 2159000"/>
              <a:gd name="connsiteY27" fmla="*/ 304800 h 306711"/>
              <a:gd name="connsiteX28" fmla="*/ 1943100 w 2159000"/>
              <a:gd name="connsiteY28" fmla="*/ 279400 h 306711"/>
              <a:gd name="connsiteX29" fmla="*/ 1968500 w 2159000"/>
              <a:gd name="connsiteY29" fmla="*/ 241300 h 306711"/>
              <a:gd name="connsiteX30" fmla="*/ 2044700 w 2159000"/>
              <a:gd name="connsiteY30" fmla="*/ 266700 h 306711"/>
              <a:gd name="connsiteX31" fmla="*/ 2120900 w 2159000"/>
              <a:gd name="connsiteY31" fmla="*/ 228600 h 306711"/>
              <a:gd name="connsiteX32" fmla="*/ 2159000 w 2159000"/>
              <a:gd name="connsiteY32" fmla="*/ 292100 h 30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000" h="306711">
                <a:moveTo>
                  <a:pt x="0" y="279400"/>
                </a:moveTo>
                <a:cubicBezTo>
                  <a:pt x="21167" y="275167"/>
                  <a:pt x="41978" y="268356"/>
                  <a:pt x="63500" y="266700"/>
                </a:cubicBezTo>
                <a:cubicBezTo>
                  <a:pt x="267897" y="250977"/>
                  <a:pt x="259495" y="276016"/>
                  <a:pt x="381000" y="241300"/>
                </a:cubicBezTo>
                <a:cubicBezTo>
                  <a:pt x="393872" y="237622"/>
                  <a:pt x="407126" y="234587"/>
                  <a:pt x="419100" y="228600"/>
                </a:cubicBezTo>
                <a:cubicBezTo>
                  <a:pt x="473558" y="201371"/>
                  <a:pt x="444743" y="204422"/>
                  <a:pt x="495300" y="165100"/>
                </a:cubicBezTo>
                <a:cubicBezTo>
                  <a:pt x="519397" y="146358"/>
                  <a:pt x="546100" y="131233"/>
                  <a:pt x="571500" y="114300"/>
                </a:cubicBezTo>
                <a:cubicBezTo>
                  <a:pt x="584200" y="105833"/>
                  <a:pt x="595120" y="93727"/>
                  <a:pt x="609600" y="88900"/>
                </a:cubicBezTo>
                <a:lnTo>
                  <a:pt x="685800" y="63500"/>
                </a:lnTo>
                <a:cubicBezTo>
                  <a:pt x="749300" y="105833"/>
                  <a:pt x="715433" y="76200"/>
                  <a:pt x="774700" y="165100"/>
                </a:cubicBezTo>
                <a:cubicBezTo>
                  <a:pt x="783167" y="177800"/>
                  <a:pt x="795273" y="188720"/>
                  <a:pt x="800100" y="203200"/>
                </a:cubicBezTo>
                <a:cubicBezTo>
                  <a:pt x="808466" y="228299"/>
                  <a:pt x="815819" y="261495"/>
                  <a:pt x="838200" y="279400"/>
                </a:cubicBezTo>
                <a:cubicBezTo>
                  <a:pt x="846482" y="286025"/>
                  <a:pt x="923781" y="303970"/>
                  <a:pt x="927100" y="304800"/>
                </a:cubicBezTo>
                <a:cubicBezTo>
                  <a:pt x="982133" y="300567"/>
                  <a:pt x="1038821" y="306147"/>
                  <a:pt x="1092200" y="292100"/>
                </a:cubicBezTo>
                <a:cubicBezTo>
                  <a:pt x="1121722" y="284331"/>
                  <a:pt x="1139440" y="250953"/>
                  <a:pt x="1168400" y="241300"/>
                </a:cubicBezTo>
                <a:lnTo>
                  <a:pt x="1206500" y="228600"/>
                </a:lnTo>
                <a:cubicBezTo>
                  <a:pt x="1231224" y="154427"/>
                  <a:pt x="1199855" y="222545"/>
                  <a:pt x="1257300" y="165100"/>
                </a:cubicBezTo>
                <a:cubicBezTo>
                  <a:pt x="1314745" y="107655"/>
                  <a:pt x="1246627" y="139024"/>
                  <a:pt x="1320800" y="114300"/>
                </a:cubicBezTo>
                <a:cubicBezTo>
                  <a:pt x="1333500" y="101600"/>
                  <a:pt x="1347402" y="89998"/>
                  <a:pt x="1358900" y="76200"/>
                </a:cubicBezTo>
                <a:cubicBezTo>
                  <a:pt x="1368671" y="64474"/>
                  <a:pt x="1371357" y="46190"/>
                  <a:pt x="1384300" y="38100"/>
                </a:cubicBezTo>
                <a:cubicBezTo>
                  <a:pt x="1407004" y="23910"/>
                  <a:pt x="1435100" y="21167"/>
                  <a:pt x="1460500" y="12700"/>
                </a:cubicBezTo>
                <a:lnTo>
                  <a:pt x="1498600" y="0"/>
                </a:lnTo>
                <a:cubicBezTo>
                  <a:pt x="1507067" y="12700"/>
                  <a:pt x="1517174" y="24448"/>
                  <a:pt x="1524000" y="38100"/>
                </a:cubicBezTo>
                <a:cubicBezTo>
                  <a:pt x="1529987" y="50074"/>
                  <a:pt x="1529274" y="65061"/>
                  <a:pt x="1536700" y="76200"/>
                </a:cubicBezTo>
                <a:cubicBezTo>
                  <a:pt x="1546663" y="91144"/>
                  <a:pt x="1563302" y="100502"/>
                  <a:pt x="1574800" y="114300"/>
                </a:cubicBezTo>
                <a:cubicBezTo>
                  <a:pt x="1584571" y="126026"/>
                  <a:pt x="1588281" y="142865"/>
                  <a:pt x="1600200" y="152400"/>
                </a:cubicBezTo>
                <a:cubicBezTo>
                  <a:pt x="1608482" y="159025"/>
                  <a:pt x="1685781" y="176970"/>
                  <a:pt x="1689100" y="177800"/>
                </a:cubicBezTo>
                <a:cubicBezTo>
                  <a:pt x="1718733" y="266700"/>
                  <a:pt x="1689100" y="245533"/>
                  <a:pt x="1752600" y="266700"/>
                </a:cubicBezTo>
                <a:cubicBezTo>
                  <a:pt x="1769533" y="279400"/>
                  <a:pt x="1782521" y="301320"/>
                  <a:pt x="1803400" y="304800"/>
                </a:cubicBezTo>
                <a:cubicBezTo>
                  <a:pt x="1851268" y="312778"/>
                  <a:pt x="1898907" y="294131"/>
                  <a:pt x="1943100" y="279400"/>
                </a:cubicBezTo>
                <a:cubicBezTo>
                  <a:pt x="1951567" y="266700"/>
                  <a:pt x="1953354" y="243193"/>
                  <a:pt x="1968500" y="241300"/>
                </a:cubicBezTo>
                <a:cubicBezTo>
                  <a:pt x="1995067" y="237979"/>
                  <a:pt x="2044700" y="266700"/>
                  <a:pt x="2044700" y="266700"/>
                </a:cubicBezTo>
                <a:cubicBezTo>
                  <a:pt x="2052723" y="261352"/>
                  <a:pt x="2104469" y="222027"/>
                  <a:pt x="2120900" y="228600"/>
                </a:cubicBezTo>
                <a:cubicBezTo>
                  <a:pt x="2130478" y="232431"/>
                  <a:pt x="2152543" y="279185"/>
                  <a:pt x="2159000" y="2921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Freeform 13">
            <a:extLst>
              <a:ext uri="{FF2B5EF4-FFF2-40B4-BE49-F238E27FC236}">
                <a16:creationId xmlns:a16="http://schemas.microsoft.com/office/drawing/2014/main" id="{45E96AEB-B335-4A83-8285-793B0582997A}"/>
              </a:ext>
            </a:extLst>
          </p:cNvPr>
          <p:cNvSpPr/>
          <p:nvPr/>
        </p:nvSpPr>
        <p:spPr>
          <a:xfrm>
            <a:off x="9753600" y="2948107"/>
            <a:ext cx="2159000" cy="369748"/>
          </a:xfrm>
          <a:custGeom>
            <a:avLst/>
            <a:gdLst>
              <a:gd name="connsiteX0" fmla="*/ 0 w 2159000"/>
              <a:gd name="connsiteY0" fmla="*/ 279400 h 306711"/>
              <a:gd name="connsiteX1" fmla="*/ 63500 w 2159000"/>
              <a:gd name="connsiteY1" fmla="*/ 266700 h 306711"/>
              <a:gd name="connsiteX2" fmla="*/ 381000 w 2159000"/>
              <a:gd name="connsiteY2" fmla="*/ 241300 h 306711"/>
              <a:gd name="connsiteX3" fmla="*/ 419100 w 2159000"/>
              <a:gd name="connsiteY3" fmla="*/ 228600 h 306711"/>
              <a:gd name="connsiteX4" fmla="*/ 495300 w 2159000"/>
              <a:gd name="connsiteY4" fmla="*/ 165100 h 306711"/>
              <a:gd name="connsiteX5" fmla="*/ 571500 w 2159000"/>
              <a:gd name="connsiteY5" fmla="*/ 114300 h 306711"/>
              <a:gd name="connsiteX6" fmla="*/ 609600 w 2159000"/>
              <a:gd name="connsiteY6" fmla="*/ 88900 h 306711"/>
              <a:gd name="connsiteX7" fmla="*/ 685800 w 2159000"/>
              <a:gd name="connsiteY7" fmla="*/ 63500 h 306711"/>
              <a:gd name="connsiteX8" fmla="*/ 774700 w 2159000"/>
              <a:gd name="connsiteY8" fmla="*/ 165100 h 306711"/>
              <a:gd name="connsiteX9" fmla="*/ 800100 w 2159000"/>
              <a:gd name="connsiteY9" fmla="*/ 203200 h 306711"/>
              <a:gd name="connsiteX10" fmla="*/ 838200 w 2159000"/>
              <a:gd name="connsiteY10" fmla="*/ 279400 h 306711"/>
              <a:gd name="connsiteX11" fmla="*/ 927100 w 2159000"/>
              <a:gd name="connsiteY11" fmla="*/ 304800 h 306711"/>
              <a:gd name="connsiteX12" fmla="*/ 1092200 w 2159000"/>
              <a:gd name="connsiteY12" fmla="*/ 292100 h 306711"/>
              <a:gd name="connsiteX13" fmla="*/ 1168400 w 2159000"/>
              <a:gd name="connsiteY13" fmla="*/ 241300 h 306711"/>
              <a:gd name="connsiteX14" fmla="*/ 1206500 w 2159000"/>
              <a:gd name="connsiteY14" fmla="*/ 228600 h 306711"/>
              <a:gd name="connsiteX15" fmla="*/ 1257300 w 2159000"/>
              <a:gd name="connsiteY15" fmla="*/ 165100 h 306711"/>
              <a:gd name="connsiteX16" fmla="*/ 1320800 w 2159000"/>
              <a:gd name="connsiteY16" fmla="*/ 114300 h 306711"/>
              <a:gd name="connsiteX17" fmla="*/ 1358900 w 2159000"/>
              <a:gd name="connsiteY17" fmla="*/ 76200 h 306711"/>
              <a:gd name="connsiteX18" fmla="*/ 1384300 w 2159000"/>
              <a:gd name="connsiteY18" fmla="*/ 38100 h 306711"/>
              <a:gd name="connsiteX19" fmla="*/ 1460500 w 2159000"/>
              <a:gd name="connsiteY19" fmla="*/ 12700 h 306711"/>
              <a:gd name="connsiteX20" fmla="*/ 1498600 w 2159000"/>
              <a:gd name="connsiteY20" fmla="*/ 0 h 306711"/>
              <a:gd name="connsiteX21" fmla="*/ 1524000 w 2159000"/>
              <a:gd name="connsiteY21" fmla="*/ 38100 h 306711"/>
              <a:gd name="connsiteX22" fmla="*/ 1536700 w 2159000"/>
              <a:gd name="connsiteY22" fmla="*/ 76200 h 306711"/>
              <a:gd name="connsiteX23" fmla="*/ 1574800 w 2159000"/>
              <a:gd name="connsiteY23" fmla="*/ 114300 h 306711"/>
              <a:gd name="connsiteX24" fmla="*/ 1600200 w 2159000"/>
              <a:gd name="connsiteY24" fmla="*/ 152400 h 306711"/>
              <a:gd name="connsiteX25" fmla="*/ 1689100 w 2159000"/>
              <a:gd name="connsiteY25" fmla="*/ 177800 h 306711"/>
              <a:gd name="connsiteX26" fmla="*/ 1752600 w 2159000"/>
              <a:gd name="connsiteY26" fmla="*/ 266700 h 306711"/>
              <a:gd name="connsiteX27" fmla="*/ 1803400 w 2159000"/>
              <a:gd name="connsiteY27" fmla="*/ 304800 h 306711"/>
              <a:gd name="connsiteX28" fmla="*/ 1943100 w 2159000"/>
              <a:gd name="connsiteY28" fmla="*/ 279400 h 306711"/>
              <a:gd name="connsiteX29" fmla="*/ 1968500 w 2159000"/>
              <a:gd name="connsiteY29" fmla="*/ 241300 h 306711"/>
              <a:gd name="connsiteX30" fmla="*/ 2044700 w 2159000"/>
              <a:gd name="connsiteY30" fmla="*/ 266700 h 306711"/>
              <a:gd name="connsiteX31" fmla="*/ 2120900 w 2159000"/>
              <a:gd name="connsiteY31" fmla="*/ 228600 h 306711"/>
              <a:gd name="connsiteX32" fmla="*/ 2159000 w 2159000"/>
              <a:gd name="connsiteY32" fmla="*/ 292100 h 30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9000" h="306711">
                <a:moveTo>
                  <a:pt x="0" y="279400"/>
                </a:moveTo>
                <a:cubicBezTo>
                  <a:pt x="21167" y="275167"/>
                  <a:pt x="41978" y="268356"/>
                  <a:pt x="63500" y="266700"/>
                </a:cubicBezTo>
                <a:cubicBezTo>
                  <a:pt x="267897" y="250977"/>
                  <a:pt x="259495" y="276016"/>
                  <a:pt x="381000" y="241300"/>
                </a:cubicBezTo>
                <a:cubicBezTo>
                  <a:pt x="393872" y="237622"/>
                  <a:pt x="407126" y="234587"/>
                  <a:pt x="419100" y="228600"/>
                </a:cubicBezTo>
                <a:cubicBezTo>
                  <a:pt x="473558" y="201371"/>
                  <a:pt x="444743" y="204422"/>
                  <a:pt x="495300" y="165100"/>
                </a:cubicBezTo>
                <a:cubicBezTo>
                  <a:pt x="519397" y="146358"/>
                  <a:pt x="546100" y="131233"/>
                  <a:pt x="571500" y="114300"/>
                </a:cubicBezTo>
                <a:cubicBezTo>
                  <a:pt x="584200" y="105833"/>
                  <a:pt x="595120" y="93727"/>
                  <a:pt x="609600" y="88900"/>
                </a:cubicBezTo>
                <a:lnTo>
                  <a:pt x="685800" y="63500"/>
                </a:lnTo>
                <a:cubicBezTo>
                  <a:pt x="749300" y="105833"/>
                  <a:pt x="715433" y="76200"/>
                  <a:pt x="774700" y="165100"/>
                </a:cubicBezTo>
                <a:cubicBezTo>
                  <a:pt x="783167" y="177800"/>
                  <a:pt x="795273" y="188720"/>
                  <a:pt x="800100" y="203200"/>
                </a:cubicBezTo>
                <a:cubicBezTo>
                  <a:pt x="808466" y="228299"/>
                  <a:pt x="815819" y="261495"/>
                  <a:pt x="838200" y="279400"/>
                </a:cubicBezTo>
                <a:cubicBezTo>
                  <a:pt x="846482" y="286025"/>
                  <a:pt x="923781" y="303970"/>
                  <a:pt x="927100" y="304800"/>
                </a:cubicBezTo>
                <a:cubicBezTo>
                  <a:pt x="982133" y="300567"/>
                  <a:pt x="1038821" y="306147"/>
                  <a:pt x="1092200" y="292100"/>
                </a:cubicBezTo>
                <a:cubicBezTo>
                  <a:pt x="1121722" y="284331"/>
                  <a:pt x="1139440" y="250953"/>
                  <a:pt x="1168400" y="241300"/>
                </a:cubicBezTo>
                <a:lnTo>
                  <a:pt x="1206500" y="228600"/>
                </a:lnTo>
                <a:cubicBezTo>
                  <a:pt x="1231224" y="154427"/>
                  <a:pt x="1199855" y="222545"/>
                  <a:pt x="1257300" y="165100"/>
                </a:cubicBezTo>
                <a:cubicBezTo>
                  <a:pt x="1314745" y="107655"/>
                  <a:pt x="1246627" y="139024"/>
                  <a:pt x="1320800" y="114300"/>
                </a:cubicBezTo>
                <a:cubicBezTo>
                  <a:pt x="1333500" y="101600"/>
                  <a:pt x="1347402" y="89998"/>
                  <a:pt x="1358900" y="76200"/>
                </a:cubicBezTo>
                <a:cubicBezTo>
                  <a:pt x="1368671" y="64474"/>
                  <a:pt x="1371357" y="46190"/>
                  <a:pt x="1384300" y="38100"/>
                </a:cubicBezTo>
                <a:cubicBezTo>
                  <a:pt x="1407004" y="23910"/>
                  <a:pt x="1435100" y="21167"/>
                  <a:pt x="1460500" y="12700"/>
                </a:cubicBezTo>
                <a:lnTo>
                  <a:pt x="1498600" y="0"/>
                </a:lnTo>
                <a:cubicBezTo>
                  <a:pt x="1507067" y="12700"/>
                  <a:pt x="1517174" y="24448"/>
                  <a:pt x="1524000" y="38100"/>
                </a:cubicBezTo>
                <a:cubicBezTo>
                  <a:pt x="1529987" y="50074"/>
                  <a:pt x="1529274" y="65061"/>
                  <a:pt x="1536700" y="76200"/>
                </a:cubicBezTo>
                <a:cubicBezTo>
                  <a:pt x="1546663" y="91144"/>
                  <a:pt x="1563302" y="100502"/>
                  <a:pt x="1574800" y="114300"/>
                </a:cubicBezTo>
                <a:cubicBezTo>
                  <a:pt x="1584571" y="126026"/>
                  <a:pt x="1588281" y="142865"/>
                  <a:pt x="1600200" y="152400"/>
                </a:cubicBezTo>
                <a:cubicBezTo>
                  <a:pt x="1608482" y="159025"/>
                  <a:pt x="1685781" y="176970"/>
                  <a:pt x="1689100" y="177800"/>
                </a:cubicBezTo>
                <a:cubicBezTo>
                  <a:pt x="1718733" y="266700"/>
                  <a:pt x="1689100" y="245533"/>
                  <a:pt x="1752600" y="266700"/>
                </a:cubicBezTo>
                <a:cubicBezTo>
                  <a:pt x="1769533" y="279400"/>
                  <a:pt x="1782521" y="301320"/>
                  <a:pt x="1803400" y="304800"/>
                </a:cubicBezTo>
                <a:cubicBezTo>
                  <a:pt x="1851268" y="312778"/>
                  <a:pt x="1898907" y="294131"/>
                  <a:pt x="1943100" y="279400"/>
                </a:cubicBezTo>
                <a:cubicBezTo>
                  <a:pt x="1951567" y="266700"/>
                  <a:pt x="1953354" y="243193"/>
                  <a:pt x="1968500" y="241300"/>
                </a:cubicBezTo>
                <a:cubicBezTo>
                  <a:pt x="1995067" y="237979"/>
                  <a:pt x="2044700" y="266700"/>
                  <a:pt x="2044700" y="266700"/>
                </a:cubicBezTo>
                <a:cubicBezTo>
                  <a:pt x="2052723" y="261352"/>
                  <a:pt x="2104469" y="222027"/>
                  <a:pt x="2120900" y="228600"/>
                </a:cubicBezTo>
                <a:cubicBezTo>
                  <a:pt x="2130478" y="232431"/>
                  <a:pt x="2152543" y="279185"/>
                  <a:pt x="2159000" y="2921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7" name="Straight Connector 46">
            <a:extLst>
              <a:ext uri="{FF2B5EF4-FFF2-40B4-BE49-F238E27FC236}">
                <a16:creationId xmlns:a16="http://schemas.microsoft.com/office/drawing/2014/main" id="{AA02CC5F-0AE4-4709-8C0A-44C71D1E5D3A}"/>
              </a:ext>
            </a:extLst>
          </p:cNvPr>
          <p:cNvCxnSpPr/>
          <p:nvPr/>
        </p:nvCxnSpPr>
        <p:spPr>
          <a:xfrm flipV="1">
            <a:off x="9052906" y="3132810"/>
            <a:ext cx="1619136" cy="1078522"/>
          </a:xfrm>
          <a:prstGeom prst="line">
            <a:avLst/>
          </a:prstGeom>
          <a:ln>
            <a:solidFill>
              <a:srgbClr val="00B05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D6F75DA-5B2A-4AB2-A18D-FECBA0103856}"/>
              </a:ext>
            </a:extLst>
          </p:cNvPr>
          <p:cNvCxnSpPr/>
          <p:nvPr/>
        </p:nvCxnSpPr>
        <p:spPr>
          <a:xfrm flipV="1">
            <a:off x="8942458" y="3109455"/>
            <a:ext cx="1692998" cy="1101877"/>
          </a:xfrm>
          <a:prstGeom prst="line">
            <a:avLst/>
          </a:prstGeom>
          <a:ln>
            <a:solidFill>
              <a:srgbClr val="00B05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3DEAEF9-F76A-4AD2-9867-D91BF44712D8}"/>
              </a:ext>
            </a:extLst>
          </p:cNvPr>
          <p:cNvCxnSpPr/>
          <p:nvPr/>
        </p:nvCxnSpPr>
        <p:spPr>
          <a:xfrm>
            <a:off x="9270481" y="3783173"/>
            <a:ext cx="0" cy="210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8EB27FD-86C4-43AA-A9CD-8157AC3C260B}"/>
              </a:ext>
            </a:extLst>
          </p:cNvPr>
          <p:cNvCxnSpPr/>
          <p:nvPr/>
        </p:nvCxnSpPr>
        <p:spPr>
          <a:xfrm flipH="1">
            <a:off x="9384273" y="3760167"/>
            <a:ext cx="1588"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15CF73-BB0E-44A4-AACD-58FC340F24B7}"/>
              </a:ext>
            </a:extLst>
          </p:cNvPr>
          <p:cNvCxnSpPr/>
          <p:nvPr/>
        </p:nvCxnSpPr>
        <p:spPr>
          <a:xfrm>
            <a:off x="9868369" y="3466070"/>
            <a:ext cx="0" cy="137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25F9FB0-9535-4C1E-B0A8-7FED59429E9C}"/>
              </a:ext>
            </a:extLst>
          </p:cNvPr>
          <p:cNvCxnSpPr/>
          <p:nvPr/>
        </p:nvCxnSpPr>
        <p:spPr>
          <a:xfrm flipH="1">
            <a:off x="9960634" y="3480980"/>
            <a:ext cx="1588" cy="128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5F43F39-A423-4E01-9F08-8BBD23F57247}"/>
              </a:ext>
            </a:extLst>
          </p:cNvPr>
          <p:cNvCxnSpPr/>
          <p:nvPr/>
        </p:nvCxnSpPr>
        <p:spPr>
          <a:xfrm>
            <a:off x="10430128" y="3035314"/>
            <a:ext cx="0" cy="210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E8F2B9A-AF1E-4751-A2AD-FFA6B669214B}"/>
              </a:ext>
            </a:extLst>
          </p:cNvPr>
          <p:cNvCxnSpPr/>
          <p:nvPr/>
        </p:nvCxnSpPr>
        <p:spPr>
          <a:xfrm flipH="1">
            <a:off x="10512768" y="3117610"/>
            <a:ext cx="1588" cy="128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53430CCD-BE0A-43CA-9D47-AF17432A2CA9}"/>
                  </a:ext>
                </a:extLst>
              </p:cNvPr>
              <p:cNvSpPr/>
              <p:nvPr/>
            </p:nvSpPr>
            <p:spPr>
              <a:xfrm>
                <a:off x="228441" y="5394305"/>
                <a:ext cx="3948389" cy="831959"/>
              </a:xfrm>
              <a:prstGeom prst="rect">
                <a:avLst/>
              </a:prstGeom>
            </p:spPr>
            <p:txBody>
              <a:bodyPr wrap="none">
                <a:spAutoFit/>
              </a:bodyPr>
              <a:lstStyle/>
              <a:p>
                <a:pPr marL="584200" marR="0" indent="0" algn="just">
                  <a:spcBef>
                    <a:spcPts val="0"/>
                  </a:spcBef>
                  <a:spcAft>
                    <a:spcPts val="0"/>
                  </a:spcAft>
                </a:pPr>
                <a14:m>
                  <m:oMath xmlns:m="http://schemas.openxmlformats.org/officeDocument/2006/math">
                    <m:sSub>
                      <m:sSubPr>
                        <m:ctrlPr>
                          <a:rPr lang="en-US" sz="2400" i="1">
                            <a:latin typeface="Cambria Math" panose="02040503050406030204" pitchFamily="18" charset="0"/>
                            <a:ea typeface="Cambria Math" panose="02040503050406030204" pitchFamily="18" charset="0"/>
                            <a:cs typeface="Cambria Math" panose="02040503050406030204" pitchFamily="18" charset="0"/>
                          </a:rPr>
                        </m:ctrlPr>
                      </m:sSubPr>
                      <m:e>
                        <m:sSup>
                          <m:sSupPr>
                            <m:ctrlPr>
                              <a:rPr lang="en-US" sz="2400" i="1">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latin typeface="Cambria Math" panose="02040503050406030204" pitchFamily="18" charset="0"/>
                                <a:ea typeface="Cambria Math" panose="02040503050406030204" pitchFamily="18" charset="0"/>
                                <a:cs typeface="Cambria Math" panose="02040503050406030204" pitchFamily="18" charset="0"/>
                              </a:rPr>
                              <m:t>𝑑</m:t>
                            </m:r>
                          </m:e>
                          <m:sup>
                            <m:r>
                              <a:rPr lang="en-US" sz="2400" i="1">
                                <a:latin typeface="Cambria Math" panose="02040503050406030204" pitchFamily="18" charset="0"/>
                                <a:ea typeface="Cambria Math" panose="02040503050406030204" pitchFamily="18" charset="0"/>
                                <a:cs typeface="Cambria Math" panose="02040503050406030204" pitchFamily="18" charset="0"/>
                              </a:rPr>
                              <m:t>′</m:t>
                            </m:r>
                          </m:sup>
                        </m:sSup>
                      </m:e>
                      <m:sub>
                        <m:r>
                          <a:rPr lang="en-US" sz="2400" i="1">
                            <a:latin typeface="Cambria Math" panose="02040503050406030204" pitchFamily="18" charset="0"/>
                            <a:ea typeface="Cambria Math" panose="02040503050406030204" pitchFamily="18" charset="0"/>
                            <a:cs typeface="Cambria Math" panose="02040503050406030204" pitchFamily="18" charset="0"/>
                          </a:rPr>
                          <m:t>𝑡</m:t>
                        </m:r>
                      </m:sub>
                    </m:sSub>
                    <m:r>
                      <a:rPr lang="en-US" sz="2400">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2400" i="1">
                            <a:latin typeface="Cambria Math" panose="02040503050406030204" pitchFamily="18" charset="0"/>
                            <a:ea typeface="Times New Roman" panose="02020603050405020304" pitchFamily="18" charset="0"/>
                          </a:rPr>
                        </m:ctrlPr>
                      </m:sSupPr>
                      <m:e>
                        <m:d>
                          <m:dPr>
                            <m:ctrlPr>
                              <a:rPr lang="en-US" sz="2400" i="1">
                                <a:latin typeface="Cambria Math" panose="02040503050406030204" pitchFamily="18" charset="0"/>
                                <a:ea typeface="Cambria Math" panose="02040503050406030204" pitchFamily="18" charset="0"/>
                                <a:cs typeface="Cambria Math" panose="02040503050406030204" pitchFamily="18" charset="0"/>
                              </a:rPr>
                            </m:ctrlPr>
                          </m:dPr>
                          <m:e>
                            <m:nary>
                              <m:naryPr>
                                <m:chr m:val="∑"/>
                                <m:limLoc m:val="undOvr"/>
                                <m:ctrlPr>
                                  <a:rPr lang="en-US" sz="2400" i="1">
                                    <a:latin typeface="Cambria Math" panose="02040503050406030204" pitchFamily="18" charset="0"/>
                                    <a:ea typeface="Cambria Math" panose="02040503050406030204" pitchFamily="18" charset="0"/>
                                    <a:cs typeface="Cambria Math" panose="02040503050406030204" pitchFamily="18" charset="0"/>
                                  </a:rPr>
                                </m:ctrlPr>
                              </m:naryPr>
                              <m:sub>
                                <m:r>
                                  <a:rPr lang="en-US" sz="2400" i="1">
                                    <a:latin typeface="Cambria Math" panose="02040503050406030204" pitchFamily="18" charset="0"/>
                                    <a:ea typeface="Cambria Math" panose="02040503050406030204" pitchFamily="18" charset="0"/>
                                    <a:cs typeface="Cambria Math" panose="02040503050406030204" pitchFamily="18" charset="0"/>
                                  </a:rPr>
                                  <m:t>𝑖</m:t>
                                </m:r>
                                <m:r>
                                  <a:rPr lang="en-US" sz="2400" i="1">
                                    <a:latin typeface="Cambria Math" panose="02040503050406030204" pitchFamily="18" charset="0"/>
                                    <a:ea typeface="Cambria Math" panose="02040503050406030204" pitchFamily="18" charset="0"/>
                                    <a:cs typeface="Cambria Math" panose="02040503050406030204" pitchFamily="18" charset="0"/>
                                  </a:rPr>
                                  <m:t>=1</m:t>
                                </m:r>
                              </m:sub>
                              <m:sup>
                                <m:r>
                                  <a:rPr lang="en-US" sz="2400" i="1">
                                    <a:latin typeface="Cambria Math" panose="02040503050406030204" pitchFamily="18" charset="0"/>
                                    <a:ea typeface="Cambria Math" panose="02040503050406030204" pitchFamily="18" charset="0"/>
                                    <a:cs typeface="Cambria Math" panose="02040503050406030204" pitchFamily="18" charset="0"/>
                                  </a:rPr>
                                  <m:t>𝑖</m:t>
                                </m:r>
                                <m:r>
                                  <a:rPr lang="en-US" sz="2400" i="1">
                                    <a:latin typeface="Cambria Math" panose="02040503050406030204" pitchFamily="18" charset="0"/>
                                    <a:ea typeface="Cambria Math" panose="02040503050406030204" pitchFamily="18" charset="0"/>
                                    <a:cs typeface="Cambria Math" panose="02040503050406030204" pitchFamily="18" charset="0"/>
                                  </a:rPr>
                                  <m:t>=</m:t>
                                </m:r>
                                <m:r>
                                  <a:rPr lang="en-US" sz="2400" i="1">
                                    <a:latin typeface="Cambria Math" panose="02040503050406030204" pitchFamily="18" charset="0"/>
                                    <a:ea typeface="Cambria Math" panose="02040503050406030204" pitchFamily="18" charset="0"/>
                                    <a:cs typeface="Cambria Math" panose="02040503050406030204" pitchFamily="18" charset="0"/>
                                  </a:rPr>
                                  <m:t>𝑛</m:t>
                                </m:r>
                              </m:sup>
                              <m:e>
                                <m:sSup>
                                  <m:sSupPr>
                                    <m:ctrlPr>
                                      <a:rPr lang="en-US" sz="2400" i="1">
                                        <a:latin typeface="Cambria Math" panose="02040503050406030204" pitchFamily="18" charset="0"/>
                                        <a:ea typeface="Cambria Math" panose="02040503050406030204" pitchFamily="18" charset="0"/>
                                        <a:cs typeface="Cambria Math" panose="02040503050406030204" pitchFamily="18" charset="0"/>
                                      </a:rPr>
                                    </m:ctrlPr>
                                  </m:sSupPr>
                                  <m:e>
                                    <m:sSub>
                                      <m:sSubPr>
                                        <m:ctrlPr>
                                          <a:rPr lang="en-US" sz="2400" i="1">
                                            <a:latin typeface="Cambria Math" panose="02040503050406030204" pitchFamily="18" charset="0"/>
                                            <a:ea typeface="Cambria Math" panose="02040503050406030204" pitchFamily="18" charset="0"/>
                                            <a:cs typeface="Cambria Math" panose="02040503050406030204" pitchFamily="18" charset="0"/>
                                          </a:rPr>
                                        </m:ctrlPr>
                                      </m:sSubPr>
                                      <m:e>
                                        <m:sSup>
                                          <m:sSupPr>
                                            <m:ctrlPr>
                                              <a:rPr lang="en-US" sz="2400" i="1">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latin typeface="Cambria Math" panose="02040503050406030204" pitchFamily="18" charset="0"/>
                                                <a:ea typeface="Cambria Math" panose="02040503050406030204" pitchFamily="18" charset="0"/>
                                                <a:cs typeface="Cambria Math" panose="02040503050406030204" pitchFamily="18" charset="0"/>
                                              </a:rPr>
                                              <m:t>(</m:t>
                                            </m:r>
                                            <m:r>
                                              <a:rPr lang="en-US" sz="2400" i="1">
                                                <a:latin typeface="Cambria Math" panose="02040503050406030204" pitchFamily="18" charset="0"/>
                                                <a:ea typeface="Cambria Math" panose="02040503050406030204" pitchFamily="18" charset="0"/>
                                                <a:cs typeface="Cambria Math" panose="02040503050406030204" pitchFamily="18" charset="0"/>
                                              </a:rPr>
                                              <m:t>𝑑</m:t>
                                            </m:r>
                                          </m:e>
                                          <m:sup>
                                            <m:r>
                                              <a:rPr lang="en-US" sz="2400" i="1">
                                                <a:latin typeface="Cambria Math" panose="02040503050406030204" pitchFamily="18" charset="0"/>
                                                <a:ea typeface="Cambria Math" panose="02040503050406030204" pitchFamily="18" charset="0"/>
                                                <a:cs typeface="Cambria Math" panose="02040503050406030204" pitchFamily="18" charset="0"/>
                                              </a:rPr>
                                              <m:t>′</m:t>
                                            </m:r>
                                          </m:sup>
                                        </m:sSup>
                                      </m:e>
                                      <m:sub>
                                        <m:r>
                                          <a:rPr lang="en-US" sz="2400" i="1">
                                            <a:latin typeface="Cambria Math" panose="02040503050406030204" pitchFamily="18" charset="0"/>
                                            <a:ea typeface="Cambria Math" panose="02040503050406030204" pitchFamily="18" charset="0"/>
                                            <a:cs typeface="Cambria Math" panose="02040503050406030204" pitchFamily="18" charset="0"/>
                                          </a:rPr>
                                          <m:t>𝑡</m:t>
                                        </m:r>
                                        <m:r>
                                          <a:rPr lang="en-US" sz="2400" i="1">
                                            <a:latin typeface="Cambria Math" panose="02040503050406030204" pitchFamily="18" charset="0"/>
                                            <a:ea typeface="Cambria Math" panose="02040503050406030204" pitchFamily="18" charset="0"/>
                                            <a:cs typeface="Cambria Math" panose="02040503050406030204" pitchFamily="18" charset="0"/>
                                          </a:rPr>
                                          <m:t>,</m:t>
                                        </m:r>
                                        <m:r>
                                          <a:rPr lang="en-US" sz="2400" i="1">
                                            <a:latin typeface="Cambria Math" panose="02040503050406030204" pitchFamily="18" charset="0"/>
                                            <a:ea typeface="Cambria Math" panose="02040503050406030204" pitchFamily="18" charset="0"/>
                                            <a:cs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cs typeface="Cambria Math" panose="02040503050406030204" pitchFamily="18" charset="0"/>
                                      </a:rPr>
                                      <m:t>)</m:t>
                                    </m:r>
                                  </m:e>
                                  <m:sup>
                                    <m:r>
                                      <a:rPr lang="en-US" sz="2400" i="1">
                                        <a:latin typeface="Cambria Math" panose="02040503050406030204" pitchFamily="18" charset="0"/>
                                        <a:ea typeface="Cambria Math" panose="02040503050406030204" pitchFamily="18" charset="0"/>
                                        <a:cs typeface="Cambria Math" panose="02040503050406030204" pitchFamily="18" charset="0"/>
                                      </a:rPr>
                                      <m:t>2</m:t>
                                    </m:r>
                                  </m:sup>
                                </m:sSup>
                              </m:e>
                            </m:nary>
                          </m:e>
                        </m:d>
                      </m:e>
                      <m:sup>
                        <m:f>
                          <m:fPr>
                            <m:ctrlPr>
                              <a:rPr lang="en-US" sz="2400" i="1">
                                <a:latin typeface="Cambria Math" panose="02040503050406030204" pitchFamily="18" charset="0"/>
                                <a:ea typeface="Times New Roman" panose="02020603050405020304" pitchFamily="18" charset="0"/>
                              </a:rPr>
                            </m:ctrlPr>
                          </m:fPr>
                          <m:num>
                            <m:r>
                              <a:rPr lang="en-US" sz="2400">
                                <a:latin typeface="Cambria Math" panose="02040503050406030204" pitchFamily="18" charset="0"/>
                                <a:ea typeface="Times New Roman" panose="02020603050405020304" pitchFamily="18" charset="0"/>
                              </a:rPr>
                              <m:t>1</m:t>
                            </m:r>
                          </m:num>
                          <m:den>
                            <m:r>
                              <a:rPr lang="en-US" sz="2400">
                                <a:latin typeface="Cambria Math" panose="02040503050406030204" pitchFamily="18" charset="0"/>
                                <a:ea typeface="Times New Roman" panose="02020603050405020304" pitchFamily="18" charset="0"/>
                              </a:rPr>
                              <m:t>2</m:t>
                            </m:r>
                          </m:den>
                        </m:f>
                      </m:sup>
                    </m:sSup>
                  </m:oMath>
                </a14:m>
                <a:r>
                  <a:rPr lang="en-US" dirty="0">
                    <a:ea typeface="Times New Roman" panose="02020603050405020304" pitchFamily="18" charset="0"/>
                  </a:rPr>
                  <a:t>        </a:t>
                </a:r>
                <a:endParaRPr lang="en-US" sz="1100" dirty="0">
                  <a:effectLst/>
                  <a:ea typeface="Times New Roman" panose="02020603050405020304" pitchFamily="18" charset="0"/>
                </a:endParaRPr>
              </a:p>
            </p:txBody>
          </p:sp>
        </mc:Choice>
        <mc:Fallback xmlns="">
          <p:sp>
            <p:nvSpPr>
              <p:cNvPr id="55" name="Rectangle 54">
                <a:extLst>
                  <a:ext uri="{FF2B5EF4-FFF2-40B4-BE49-F238E27FC236}">
                    <a16:creationId xmlns:a16="http://schemas.microsoft.com/office/drawing/2014/main" id="{53430CCD-BE0A-43CA-9D47-AF17432A2CA9}"/>
                  </a:ext>
                </a:extLst>
              </p:cNvPr>
              <p:cNvSpPr>
                <a:spLocks noRot="1" noChangeAspect="1" noMove="1" noResize="1" noEditPoints="1" noAdjustHandles="1" noChangeArrowheads="1" noChangeShapeType="1" noTextEdit="1"/>
              </p:cNvSpPr>
              <p:nvPr/>
            </p:nvSpPr>
            <p:spPr>
              <a:xfrm>
                <a:off x="228441" y="5394305"/>
                <a:ext cx="3948389" cy="83195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1F2E59DD-5022-4406-9E5D-C020E3DE749E}"/>
                  </a:ext>
                </a:extLst>
              </p:cNvPr>
              <p:cNvSpPr/>
              <p:nvPr/>
            </p:nvSpPr>
            <p:spPr>
              <a:xfrm>
                <a:off x="380581" y="1747595"/>
                <a:ext cx="5270610" cy="13265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sSup>
                            <m:sSupPr>
                              <m:ctrlPr>
                                <a:rPr lang="en-US" sz="2400" i="1">
                                  <a:latin typeface="Cambria Math" panose="02040503050406030204" pitchFamily="18" charset="0"/>
                                </a:rPr>
                              </m:ctrlPr>
                            </m:sSupPr>
                            <m:e>
                              <m:r>
                                <a:rPr lang="en-US" sz="2400" i="1">
                                  <a:latin typeface="Cambria Math" panose="02040503050406030204" pitchFamily="18" charset="0"/>
                                </a:rPr>
                                <m:t>𝑑</m:t>
                              </m:r>
                            </m:e>
                            <m:sup>
                              <m:r>
                                <a:rPr lang="en-US" sz="2400" i="0">
                                  <a:latin typeface="Cambria Math" panose="02040503050406030204" pitchFamily="18" charset="0"/>
                                </a:rPr>
                                <m:t>′</m:t>
                              </m:r>
                            </m:sup>
                          </m:sSup>
                        </m:e>
                        <m:sub>
                          <m:r>
                            <a:rPr lang="en-US" sz="2400" i="1">
                              <a:latin typeface="Cambria Math" panose="02040503050406030204" pitchFamily="18" charset="0"/>
                            </a:rPr>
                            <m:t>𝑡</m:t>
                          </m:r>
                          <m:r>
                            <a:rPr lang="en-US" sz="2400" i="0">
                              <a:latin typeface="Cambria Math" panose="02040503050406030204" pitchFamily="18" charset="0"/>
                            </a:rPr>
                            <m:t>,</m:t>
                          </m:r>
                          <m:r>
                            <a:rPr lang="en-US" sz="2400" i="1">
                              <a:latin typeface="Cambria Math" panose="02040503050406030204" pitchFamily="18" charset="0"/>
                            </a:rPr>
                            <m:t>𝑖</m:t>
                          </m:r>
                        </m:sub>
                      </m:sSub>
                      <m:r>
                        <a:rPr lang="en-US" sz="2400" b="0" i="1" smtClean="0">
                          <a:latin typeface="Cambria Math" panose="02040503050406030204" pitchFamily="18" charset="0"/>
                        </a:rPr>
                        <m:t>= </m:t>
                      </m:r>
                      <m:f>
                        <m:fPr>
                          <m:ctrlPr>
                            <a:rPr lang="en-US" sz="2400" i="1">
                              <a:latin typeface="Cambria Math" panose="02040503050406030204" pitchFamily="18" charset="0"/>
                            </a:rPr>
                          </m:ctrlPr>
                        </m:fPr>
                        <m:num>
                          <m:acc>
                            <m:accPr>
                              <m:chr m:val="̅"/>
                              <m:ctrlPr>
                                <a:rPr lang="en-US" sz="2400" i="1" smtClean="0">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panose="02040503050406030204" pitchFamily="18" charset="0"/>
                                    </a:rPr>
                                    <m:t>𝐼𝑆𝑃𝐿</m:t>
                                  </m:r>
                                </m:e>
                                <m:sub>
                                  <m:r>
                                    <a:rPr lang="en-US" sz="2400" i="1">
                                      <a:latin typeface="Cambria Math" panose="02040503050406030204" pitchFamily="18" charset="0"/>
                                    </a:rPr>
                                    <m:t>𝑡</m:t>
                                  </m:r>
                                  <m:r>
                                    <a:rPr lang="en-US" sz="2400">
                                      <a:latin typeface="Cambria Math" panose="02040503050406030204" pitchFamily="18" charset="0"/>
                                    </a:rPr>
                                    <m:t>,</m:t>
                                  </m:r>
                                  <m:r>
                                    <a:rPr lang="en-US" sz="2400" i="1">
                                      <a:latin typeface="Cambria Math" panose="02040503050406030204" pitchFamily="18" charset="0"/>
                                    </a:rPr>
                                    <m:t>𝑖</m:t>
                                  </m:r>
                                </m:sub>
                              </m:sSub>
                            </m:e>
                          </m:acc>
                        </m:num>
                        <m:den>
                          <m:rad>
                            <m:radPr>
                              <m:degHide m:val="on"/>
                              <m:ctrlPr>
                                <a:rPr lang="en-US" sz="2400" i="1">
                                  <a:latin typeface="Cambria Math" panose="02040503050406030204" pitchFamily="18" charset="0"/>
                                </a:rPr>
                              </m:ctrlPr>
                            </m:radPr>
                            <m:deg/>
                            <m:e>
                              <m:r>
                                <a:rPr lang="en-US" sz="2400" i="0">
                                  <a:latin typeface="Cambria Math" panose="02040503050406030204" pitchFamily="18" charset="0"/>
                                </a:rPr>
                                <m:t>0.5 ∗ </m:t>
                              </m:r>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0">
                                          <a:latin typeface="Cambria Math" panose="02040503050406030204" pitchFamily="18" charset="0"/>
                                        </a:rPr>
                                        <m:t> </m:t>
                                      </m:r>
                                      <m:r>
                                        <a:rPr lang="en-US" sz="2400" i="1">
                                          <a:latin typeface="Cambria Math" panose="02040503050406030204" pitchFamily="18" charset="0"/>
                                        </a:rPr>
                                        <m:t>𝜎</m:t>
                                      </m:r>
                                    </m:e>
                                    <m:sub>
                                      <m:r>
                                        <a:rPr lang="en-US" sz="2400" b="0" i="1" smtClean="0">
                                          <a:latin typeface="Cambria Math" panose="02040503050406030204" pitchFamily="18" charset="0"/>
                                        </a:rPr>
                                        <m:t>𝑛</m:t>
                                      </m:r>
                                      <m:r>
                                        <a:rPr lang="en-US" sz="2400" i="0">
                                          <a:latin typeface="Cambria Math" panose="02040503050406030204" pitchFamily="18" charset="0"/>
                                        </a:rPr>
                                        <m:t> </m:t>
                                      </m:r>
                                      <m:r>
                                        <a:rPr lang="en-US" sz="2400" i="1">
                                          <a:latin typeface="Cambria Math" panose="02040503050406030204" pitchFamily="18" charset="0"/>
                                        </a:rPr>
                                        <m:t>𝑡</m:t>
                                      </m:r>
                                      <m:r>
                                        <a:rPr lang="en-US" sz="2400" i="0">
                                          <a:latin typeface="Cambria Math" panose="02040503050406030204" pitchFamily="18" charset="0"/>
                                        </a:rPr>
                                        <m:t>,</m:t>
                                      </m:r>
                                      <m:r>
                                        <a:rPr lang="en-US" sz="2400" i="1">
                                          <a:latin typeface="Cambria Math" panose="02040503050406030204" pitchFamily="18" charset="0"/>
                                        </a:rPr>
                                        <m:t>𝑖</m:t>
                                      </m:r>
                                      <m:r>
                                        <a:rPr lang="en-US" sz="2400" i="0">
                                          <a:latin typeface="Cambria Math" panose="02040503050406030204" pitchFamily="18" charset="0"/>
                                        </a:rPr>
                                        <m:t> </m:t>
                                      </m:r>
                                    </m:sub>
                                    <m:sup>
                                      <m:r>
                                        <a:rPr lang="en-US" sz="2400" i="0">
                                          <a:latin typeface="Cambria Math" panose="02040503050406030204" pitchFamily="18" charset="0"/>
                                        </a:rPr>
                                        <m:t>2</m:t>
                                      </m:r>
                                    </m:sup>
                                  </m:sSubSup>
                                  <m:r>
                                    <a:rPr lang="en-US" sz="2400" i="0">
                                      <a:latin typeface="Cambria Math" panose="02040503050406030204" pitchFamily="18" charset="0"/>
                                    </a:rPr>
                                    <m:t> +</m:t>
                                  </m:r>
                                  <m:sSubSup>
                                    <m:sSubSupPr>
                                      <m:ctrlPr>
                                        <a:rPr lang="en-US" sz="2400" i="1">
                                          <a:latin typeface="Cambria Math" panose="02040503050406030204" pitchFamily="18" charset="0"/>
                                        </a:rPr>
                                      </m:ctrlPr>
                                    </m:sSubSupPr>
                                    <m:e>
                                      <m:r>
                                        <a:rPr lang="en-US" sz="2400" i="0">
                                          <a:latin typeface="Cambria Math" panose="02040503050406030204" pitchFamily="18" charset="0"/>
                                        </a:rPr>
                                        <m:t>  </m:t>
                                      </m:r>
                                      <m:r>
                                        <a:rPr lang="en-US" sz="2400" i="1">
                                          <a:latin typeface="Cambria Math" panose="02040503050406030204" pitchFamily="18" charset="0"/>
                                        </a:rPr>
                                        <m:t>𝜎</m:t>
                                      </m:r>
                                    </m:e>
                                    <m:sub>
                                      <m:r>
                                        <a:rPr lang="en-US" sz="2400" b="0" i="1" smtClean="0">
                                          <a:latin typeface="Cambria Math" panose="02040503050406030204" pitchFamily="18" charset="0"/>
                                        </a:rPr>
                                        <m:t>𝑠</m:t>
                                      </m:r>
                                      <m:r>
                                        <a:rPr lang="en-US" sz="2400" i="0">
                                          <a:latin typeface="Cambria Math" panose="02040503050406030204" pitchFamily="18" charset="0"/>
                                        </a:rPr>
                                        <m:t> </m:t>
                                      </m:r>
                                      <m:r>
                                        <a:rPr lang="en-US" sz="2400" i="1">
                                          <a:latin typeface="Cambria Math" panose="02040503050406030204" pitchFamily="18" charset="0"/>
                                        </a:rPr>
                                        <m:t>𝑡</m:t>
                                      </m:r>
                                      <m:r>
                                        <a:rPr lang="en-US" sz="2400" i="0">
                                          <a:latin typeface="Cambria Math" panose="02040503050406030204" pitchFamily="18" charset="0"/>
                                        </a:rPr>
                                        <m:t>,</m:t>
                                      </m:r>
                                      <m:r>
                                        <a:rPr lang="en-US" sz="2400" i="1">
                                          <a:latin typeface="Cambria Math" panose="02040503050406030204" pitchFamily="18" charset="0"/>
                                        </a:rPr>
                                        <m:t>𝑖</m:t>
                                      </m:r>
                                      <m:r>
                                        <a:rPr lang="en-US" sz="2400" i="0">
                                          <a:latin typeface="Cambria Math" panose="02040503050406030204" pitchFamily="18" charset="0"/>
                                        </a:rPr>
                                        <m:t> </m:t>
                                      </m:r>
                                    </m:sub>
                                    <m:sup>
                                      <m:r>
                                        <a:rPr lang="en-US" sz="2400" i="0">
                                          <a:latin typeface="Cambria Math" panose="02040503050406030204" pitchFamily="18" charset="0"/>
                                        </a:rPr>
                                        <m:t>2</m:t>
                                      </m:r>
                                    </m:sup>
                                  </m:sSubSup>
                                </m:e>
                              </m:d>
                              <m:r>
                                <a:rPr lang="en-US" sz="2400" i="0">
                                  <a:latin typeface="Cambria Math" panose="02040503050406030204" pitchFamily="18" charset="0"/>
                                </a:rPr>
                                <m:t> +  </m:t>
                              </m:r>
                              <m:sSup>
                                <m:sSupPr>
                                  <m:ctrlPr>
                                    <a:rPr lang="en-US" sz="2400" i="1">
                                      <a:latin typeface="Cambria Math" panose="02040503050406030204" pitchFamily="18" charset="0"/>
                                    </a:rPr>
                                  </m:ctrlPr>
                                </m:sSupPr>
                                <m:e>
                                  <m:r>
                                    <a:rPr lang="en-US" sz="2400" i="1">
                                      <a:latin typeface="Cambria Math" panose="02040503050406030204" pitchFamily="18" charset="0"/>
                                    </a:rPr>
                                    <m:t>𝜎</m:t>
                                  </m:r>
                                </m:e>
                                <m:sup>
                                  <m:r>
                                    <a:rPr lang="en-US" sz="2400" i="0">
                                      <a:latin typeface="Cambria Math" panose="02040503050406030204" pitchFamily="18" charset="0"/>
                                    </a:rPr>
                                    <m:t>2</m:t>
                                  </m:r>
                                </m:sup>
                              </m:sSup>
                            </m:e>
                          </m:rad>
                        </m:den>
                      </m:f>
                    </m:oMath>
                  </m:oMathPara>
                </a14:m>
                <a:endParaRPr lang="en-US" sz="2400" dirty="0"/>
              </a:p>
            </p:txBody>
          </p:sp>
        </mc:Choice>
        <mc:Fallback xmlns="">
          <p:sp>
            <p:nvSpPr>
              <p:cNvPr id="56" name="Rectangle 55">
                <a:extLst>
                  <a:ext uri="{FF2B5EF4-FFF2-40B4-BE49-F238E27FC236}">
                    <a16:creationId xmlns:a16="http://schemas.microsoft.com/office/drawing/2014/main" id="{1F2E59DD-5022-4406-9E5D-C020E3DE749E}"/>
                  </a:ext>
                </a:extLst>
              </p:cNvPr>
              <p:cNvSpPr>
                <a:spLocks noRot="1" noChangeAspect="1" noMove="1" noResize="1" noEditPoints="1" noAdjustHandles="1" noChangeArrowheads="1" noChangeShapeType="1" noTextEdit="1"/>
              </p:cNvSpPr>
              <p:nvPr/>
            </p:nvSpPr>
            <p:spPr>
              <a:xfrm>
                <a:off x="380581" y="1747595"/>
                <a:ext cx="5270610" cy="1326517"/>
              </a:xfrm>
              <a:prstGeom prst="rect">
                <a:avLst/>
              </a:prstGeom>
              <a:blipFill>
                <a:blip r:embed="rId4"/>
                <a:stretch>
                  <a:fillRect/>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47D4B865-DB7A-4A1E-ACFE-CAE882840415}"/>
              </a:ext>
            </a:extLst>
          </p:cNvPr>
          <p:cNvSpPr txBox="1"/>
          <p:nvPr/>
        </p:nvSpPr>
        <p:spPr>
          <a:xfrm>
            <a:off x="140736" y="970693"/>
            <a:ext cx="11490090" cy="707886"/>
          </a:xfrm>
          <a:prstGeom prst="rect">
            <a:avLst/>
          </a:prstGeom>
          <a:noFill/>
        </p:spPr>
        <p:txBody>
          <a:bodyPr wrap="square" rtlCol="0">
            <a:spAutoFit/>
          </a:bodyPr>
          <a:lstStyle/>
          <a:p>
            <a:r>
              <a:rPr lang="en-US" sz="2000" b="1" dirty="0"/>
              <a:t>1. Compute specific loudness vs. time for the signal and masker as inputs (at the observer)</a:t>
            </a:r>
          </a:p>
          <a:p>
            <a:r>
              <a:rPr lang="en-US" sz="2000" b="1" dirty="0"/>
              <a:t>2. Compute d-prime (sensitivity) within each AF for time span dt:</a:t>
            </a:r>
          </a:p>
        </p:txBody>
      </p:sp>
      <p:sp>
        <p:nvSpPr>
          <p:cNvPr id="58" name="TextBox 57">
            <a:extLst>
              <a:ext uri="{FF2B5EF4-FFF2-40B4-BE49-F238E27FC236}">
                <a16:creationId xmlns:a16="http://schemas.microsoft.com/office/drawing/2014/main" id="{11FA07E4-106F-4F07-861F-A7DE1591DA48}"/>
              </a:ext>
            </a:extLst>
          </p:cNvPr>
          <p:cNvSpPr txBox="1"/>
          <p:nvPr/>
        </p:nvSpPr>
        <p:spPr>
          <a:xfrm>
            <a:off x="140736" y="4986815"/>
            <a:ext cx="12211320" cy="400110"/>
          </a:xfrm>
          <a:prstGeom prst="rect">
            <a:avLst/>
          </a:prstGeom>
          <a:noFill/>
        </p:spPr>
        <p:txBody>
          <a:bodyPr wrap="square" rtlCol="0">
            <a:spAutoFit/>
          </a:bodyPr>
          <a:lstStyle/>
          <a:p>
            <a:r>
              <a:rPr lang="en-US" sz="2000" b="1" dirty="0"/>
              <a:t>3. Compute overall enhanced sensitivity at time t when/if many auditory filters are involved:</a:t>
            </a:r>
            <a:endParaRPr lang="en-US" sz="2000" b="1" dirty="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5ADA00E-2C55-43D6-A235-DAC868C1C49C}"/>
                  </a:ext>
                </a:extLst>
              </p:cNvPr>
              <p:cNvSpPr txBox="1"/>
              <p:nvPr/>
            </p:nvSpPr>
            <p:spPr>
              <a:xfrm>
                <a:off x="140736" y="3263841"/>
                <a:ext cx="7282699" cy="847989"/>
              </a:xfrm>
              <a:prstGeom prst="rect">
                <a:avLst/>
              </a:prstGeom>
              <a:noFill/>
            </p:spPr>
            <p:txBody>
              <a:bodyPr wrap="none" rtlCol="0">
                <a:spAutoFit/>
              </a:bodyPr>
              <a:lstStyle/>
              <a:p>
                <a14:m>
                  <m:oMath xmlns:m="http://schemas.openxmlformats.org/officeDocument/2006/math">
                    <m:acc>
                      <m:accPr>
                        <m:chr m:val="̅"/>
                        <m:ctrlPr>
                          <a:rPr lang="en-US" sz="1600" i="1">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𝐼𝑆𝑃𝐿</m:t>
                            </m:r>
                          </m:e>
                          <m:sub>
                            <m:r>
                              <a:rPr lang="en-US" sz="1600" i="1">
                                <a:latin typeface="Cambria Math" panose="02040503050406030204" pitchFamily="18" charset="0"/>
                              </a:rPr>
                              <m:t>𝑡</m:t>
                            </m:r>
                            <m:r>
                              <a:rPr lang="en-US" sz="1600">
                                <a:latin typeface="Cambria Math" panose="02040503050406030204" pitchFamily="18" charset="0"/>
                              </a:rPr>
                              <m:t>,</m:t>
                            </m:r>
                            <m:r>
                              <a:rPr lang="en-US" sz="1600" i="1">
                                <a:latin typeface="Cambria Math" panose="02040503050406030204" pitchFamily="18" charset="0"/>
                              </a:rPr>
                              <m:t>𝑖</m:t>
                            </m:r>
                          </m:sub>
                        </m:sSub>
                      </m:e>
                    </m:acc>
                  </m:oMath>
                </a14:m>
                <a:r>
                  <a:rPr lang="en-US" sz="1600" i="1" baseline="-25000" dirty="0"/>
                  <a:t> </a:t>
                </a:r>
                <a:r>
                  <a:rPr lang="en-US" sz="1600" dirty="0"/>
                  <a:t>mean Instantaneous Specific Partial Loudness (ISPL) for i</a:t>
                </a:r>
                <a:r>
                  <a:rPr lang="en-US" sz="1600" baseline="-25000" dirty="0"/>
                  <a:t>th</a:t>
                </a:r>
                <a:r>
                  <a:rPr lang="en-US" sz="1600" dirty="0"/>
                  <a:t> AF at time t</a:t>
                </a:r>
              </a:p>
              <a:p>
                <a14:m>
                  <m:oMath xmlns:m="http://schemas.openxmlformats.org/officeDocument/2006/math">
                    <m:r>
                      <a:rPr lang="en-US" sz="1600" i="1" smtClean="0">
                        <a:latin typeface="Cambria Math" panose="02040503050406030204" pitchFamily="18" charset="0"/>
                      </a:rPr>
                      <m:t>𝜎</m:t>
                    </m:r>
                  </m:oMath>
                </a14:m>
                <a:r>
                  <a:rPr lang="en-US" sz="1600" baseline="-25000" dirty="0"/>
                  <a:t>s</a:t>
                </a:r>
                <a:r>
                  <a:rPr lang="en-US" sz="1600" dirty="0"/>
                  <a:t> and </a:t>
                </a:r>
                <a14:m>
                  <m:oMath xmlns:m="http://schemas.openxmlformats.org/officeDocument/2006/math">
                    <m:r>
                      <a:rPr lang="en-US" sz="1600" i="1">
                        <a:latin typeface="Cambria Math" panose="02040503050406030204" pitchFamily="18" charset="0"/>
                      </a:rPr>
                      <m:t>𝜎</m:t>
                    </m:r>
                  </m:oMath>
                </a14:m>
                <a:r>
                  <a:rPr lang="en-US" sz="1600" baseline="-25000" dirty="0"/>
                  <a:t>n</a:t>
                </a:r>
                <a:r>
                  <a:rPr lang="en-US" sz="1600" dirty="0"/>
                  <a:t> </a:t>
                </a:r>
                <a:r>
                  <a:rPr lang="en-US" sz="1600" dirty="0">
                    <a:ea typeface="Times New Roman" panose="02020603050405020304" pitchFamily="18" charset="0"/>
                    <a:cs typeface="Calibri" panose="020F0502020204030204" pitchFamily="34" charset="0"/>
                  </a:rPr>
                  <a:t>- standard deviations for the signal and noise </a:t>
                </a:r>
              </a:p>
              <a:p>
                <a14:m>
                  <m:oMath xmlns:m="http://schemas.openxmlformats.org/officeDocument/2006/math">
                    <m:r>
                      <a:rPr lang="en-US" sz="1600" i="1" smtClean="0">
                        <a:latin typeface="Cambria Math" panose="02040503050406030204" pitchFamily="18" charset="0"/>
                      </a:rPr>
                      <m:t>𝜎</m:t>
                    </m:r>
                  </m:oMath>
                </a14:m>
                <a:r>
                  <a:rPr lang="en-US" sz="1600" dirty="0"/>
                  <a:t> </a:t>
                </a:r>
                <a:r>
                  <a:rPr lang="en-US" sz="1600" dirty="0">
                    <a:ea typeface="Times New Roman" panose="02020603050405020304" pitchFamily="18" charset="0"/>
                    <a:cs typeface="Calibri" panose="020F0502020204030204" pitchFamily="34" charset="0"/>
                  </a:rPr>
                  <a:t>– small correction when signal is minimally present</a:t>
                </a:r>
                <a:endParaRPr lang="en-US" sz="1600" dirty="0">
                  <a:ea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45ADA00E-2C55-43D6-A235-DAC868C1C49C}"/>
                  </a:ext>
                </a:extLst>
              </p:cNvPr>
              <p:cNvSpPr txBox="1">
                <a:spLocks noRot="1" noChangeAspect="1" noMove="1" noResize="1" noEditPoints="1" noAdjustHandles="1" noChangeArrowheads="1" noChangeShapeType="1" noTextEdit="1"/>
              </p:cNvSpPr>
              <p:nvPr/>
            </p:nvSpPr>
            <p:spPr>
              <a:xfrm>
                <a:off x="140736" y="3263841"/>
                <a:ext cx="7282699" cy="847989"/>
              </a:xfrm>
              <a:prstGeom prst="rect">
                <a:avLst/>
              </a:prstGeom>
              <a:blipFill>
                <a:blip r:embed="rId5"/>
                <a:stretch>
                  <a:fillRect t="-1429" b="-7857"/>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49C550B2-F4FC-4BA7-AC18-343AA4D1A60C}"/>
              </a:ext>
            </a:extLst>
          </p:cNvPr>
          <p:cNvCxnSpPr/>
          <p:nvPr/>
        </p:nvCxnSpPr>
        <p:spPr>
          <a:xfrm flipH="1">
            <a:off x="8119752" y="3254770"/>
            <a:ext cx="1505691" cy="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F058607-4543-46A6-9EC2-477F28D6BA3D}"/>
              </a:ext>
            </a:extLst>
          </p:cNvPr>
          <p:cNvCxnSpPr/>
          <p:nvPr/>
        </p:nvCxnSpPr>
        <p:spPr>
          <a:xfrm flipH="1">
            <a:off x="7888823" y="3608996"/>
            <a:ext cx="1250760" cy="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0166935-C67F-4441-A5F4-97A55C69EDFF}"/>
              </a:ext>
            </a:extLst>
          </p:cNvPr>
          <p:cNvSpPr txBox="1"/>
          <p:nvPr/>
        </p:nvSpPr>
        <p:spPr>
          <a:xfrm>
            <a:off x="7608172" y="3219793"/>
            <a:ext cx="726481" cy="276999"/>
          </a:xfrm>
          <a:prstGeom prst="rect">
            <a:avLst/>
          </a:prstGeom>
          <a:noFill/>
        </p:spPr>
        <p:txBody>
          <a:bodyPr wrap="none" rtlCol="0">
            <a:spAutoFit/>
          </a:bodyPr>
          <a:lstStyle/>
          <a:p>
            <a:r>
              <a:rPr lang="en-US" sz="1200" dirty="0"/>
              <a:t>dt=1sec</a:t>
            </a:r>
          </a:p>
        </p:txBody>
      </p:sp>
      <p:sp>
        <p:nvSpPr>
          <p:cNvPr id="63" name="TextBox 62">
            <a:extLst>
              <a:ext uri="{FF2B5EF4-FFF2-40B4-BE49-F238E27FC236}">
                <a16:creationId xmlns:a16="http://schemas.microsoft.com/office/drawing/2014/main" id="{606DBB9A-C0A0-4BCF-B9F8-2D45946C64DC}"/>
              </a:ext>
            </a:extLst>
          </p:cNvPr>
          <p:cNvSpPr txBox="1"/>
          <p:nvPr/>
        </p:nvSpPr>
        <p:spPr>
          <a:xfrm>
            <a:off x="8513417" y="4096985"/>
            <a:ext cx="381836" cy="276999"/>
          </a:xfrm>
          <a:prstGeom prst="rect">
            <a:avLst/>
          </a:prstGeom>
          <a:noFill/>
        </p:spPr>
        <p:txBody>
          <a:bodyPr wrap="none" rtlCol="0">
            <a:spAutoFit/>
          </a:bodyPr>
          <a:lstStyle/>
          <a:p>
            <a:r>
              <a:rPr lang="en-US" sz="1200" dirty="0"/>
              <a:t>AF</a:t>
            </a:r>
          </a:p>
        </p:txBody>
      </p:sp>
      <p:cxnSp>
        <p:nvCxnSpPr>
          <p:cNvPr id="64" name="Straight Arrow Connector 63">
            <a:extLst>
              <a:ext uri="{FF2B5EF4-FFF2-40B4-BE49-F238E27FC236}">
                <a16:creationId xmlns:a16="http://schemas.microsoft.com/office/drawing/2014/main" id="{75F0456F-655F-48A9-9FA3-D31367CE747E}"/>
              </a:ext>
            </a:extLst>
          </p:cNvPr>
          <p:cNvCxnSpPr/>
          <p:nvPr/>
        </p:nvCxnSpPr>
        <p:spPr>
          <a:xfrm flipH="1">
            <a:off x="7956172" y="3260306"/>
            <a:ext cx="532855" cy="33900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1F63A93-E0CA-4333-B45E-56D29AC2C8E2}"/>
              </a:ext>
            </a:extLst>
          </p:cNvPr>
          <p:cNvCxnSpPr/>
          <p:nvPr/>
        </p:nvCxnSpPr>
        <p:spPr>
          <a:xfrm>
            <a:off x="8868820" y="4242042"/>
            <a:ext cx="184086" cy="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46D1A832-96A0-4431-BCB2-F0814A0BE82E}"/>
              </a:ext>
            </a:extLst>
          </p:cNvPr>
          <p:cNvSpPr/>
          <p:nvPr/>
        </p:nvSpPr>
        <p:spPr>
          <a:xfrm>
            <a:off x="3871662" y="5786902"/>
            <a:ext cx="2941896" cy="369332"/>
          </a:xfrm>
          <a:prstGeom prst="rect">
            <a:avLst/>
          </a:prstGeom>
        </p:spPr>
        <p:txBody>
          <a:bodyPr wrap="none">
            <a:spAutoFit/>
          </a:bodyPr>
          <a:lstStyle/>
          <a:p>
            <a:r>
              <a:rPr lang="en-US" dirty="0">
                <a:ea typeface="Times New Roman" panose="02020603050405020304" pitchFamily="18" charset="0"/>
              </a:rPr>
              <a:t>for </a:t>
            </a:r>
            <a:r>
              <a:rPr lang="en-US" i="1" dirty="0">
                <a:ea typeface="Times New Roman" panose="02020603050405020304" pitchFamily="18" charset="0"/>
              </a:rPr>
              <a:t>i</a:t>
            </a:r>
            <a:r>
              <a:rPr lang="en-US" dirty="0">
                <a:ea typeface="Times New Roman" panose="02020603050405020304" pitchFamily="18" charset="0"/>
              </a:rPr>
              <a:t> = 1, 2, 3, … n=39  AFs</a:t>
            </a:r>
            <a:endParaRPr lang="en-US" dirty="0"/>
          </a:p>
        </p:txBody>
      </p:sp>
      <p:sp>
        <p:nvSpPr>
          <p:cNvPr id="69" name="TextBox 68">
            <a:extLst>
              <a:ext uri="{FF2B5EF4-FFF2-40B4-BE49-F238E27FC236}">
                <a16:creationId xmlns:a16="http://schemas.microsoft.com/office/drawing/2014/main" id="{6E3AA2E8-C571-4253-BB34-43A6A23C6EE9}"/>
              </a:ext>
            </a:extLst>
          </p:cNvPr>
          <p:cNvSpPr txBox="1"/>
          <p:nvPr/>
        </p:nvSpPr>
        <p:spPr>
          <a:xfrm>
            <a:off x="7382892" y="5736594"/>
            <a:ext cx="3082895" cy="369332"/>
          </a:xfrm>
          <a:prstGeom prst="rect">
            <a:avLst/>
          </a:prstGeom>
          <a:noFill/>
        </p:spPr>
        <p:txBody>
          <a:bodyPr wrap="none" rtlCol="0">
            <a:spAutoFit/>
          </a:bodyPr>
          <a:lstStyle/>
          <a:p>
            <a:r>
              <a:rPr lang="en-US" dirty="0"/>
              <a:t>Root Sum of Squares (RSS)</a:t>
            </a:r>
          </a:p>
        </p:txBody>
      </p:sp>
      <p:sp>
        <p:nvSpPr>
          <p:cNvPr id="70" name="TextBox 69">
            <a:extLst>
              <a:ext uri="{FF2B5EF4-FFF2-40B4-BE49-F238E27FC236}">
                <a16:creationId xmlns:a16="http://schemas.microsoft.com/office/drawing/2014/main" id="{BB12EA8D-2721-449F-A664-1ED7BB9BAF6F}"/>
              </a:ext>
            </a:extLst>
          </p:cNvPr>
          <p:cNvSpPr txBox="1"/>
          <p:nvPr/>
        </p:nvSpPr>
        <p:spPr>
          <a:xfrm>
            <a:off x="7550323" y="3555725"/>
            <a:ext cx="737702" cy="461665"/>
          </a:xfrm>
          <a:prstGeom prst="rect">
            <a:avLst/>
          </a:prstGeom>
          <a:noFill/>
        </p:spPr>
        <p:txBody>
          <a:bodyPr wrap="none" rtlCol="0">
            <a:spAutoFit/>
          </a:bodyPr>
          <a:lstStyle/>
          <a:p>
            <a:r>
              <a:rPr lang="en-US" sz="1200" dirty="0"/>
              <a:t>sliding</a:t>
            </a:r>
          </a:p>
          <a:p>
            <a:r>
              <a:rPr lang="en-US" sz="1200" dirty="0"/>
              <a:t>window </a:t>
            </a:r>
          </a:p>
        </p:txBody>
      </p:sp>
      <p:sp>
        <p:nvSpPr>
          <p:cNvPr id="6" name="Slide Number Placeholder 5">
            <a:extLst>
              <a:ext uri="{FF2B5EF4-FFF2-40B4-BE49-F238E27FC236}">
                <a16:creationId xmlns:a16="http://schemas.microsoft.com/office/drawing/2014/main" id="{09C2A45C-80A9-4FB9-8FA3-20916393F62F}"/>
              </a:ext>
            </a:extLst>
          </p:cNvPr>
          <p:cNvSpPr>
            <a:spLocks noGrp="1"/>
          </p:cNvSpPr>
          <p:nvPr>
            <p:ph type="sldNum" sz="quarter" idx="11"/>
          </p:nvPr>
        </p:nvSpPr>
        <p:spPr/>
        <p:txBody>
          <a:bodyPr/>
          <a:lstStyle/>
          <a:p>
            <a:fld id="{BF27D1A0-D52E-D344-9C0E-FDFA74C467B8}" type="slidenum">
              <a:rPr lang="en-US" smtClean="0"/>
              <a:pPr/>
              <a:t>7</a:t>
            </a:fld>
            <a:endParaRPr lang="en-US" dirty="0"/>
          </a:p>
        </p:txBody>
      </p:sp>
    </p:spTree>
    <p:extLst>
      <p:ext uri="{BB962C8B-B14F-4D97-AF65-F5344CB8AC3E}">
        <p14:creationId xmlns:p14="http://schemas.microsoft.com/office/powerpoint/2010/main" val="152351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3" y="312668"/>
            <a:ext cx="9401431" cy="461665"/>
          </a:xfrm>
          <a:prstGeom prst="rect">
            <a:avLst/>
          </a:prstGeom>
          <a:noFill/>
        </p:spPr>
        <p:txBody>
          <a:bodyPr wrap="square">
            <a:spAutoFit/>
          </a:bodyPr>
          <a:lstStyle/>
          <a:p>
            <a:pPr rtl="0">
              <a:spcBef>
                <a:spcPts val="0"/>
              </a:spcBef>
              <a:spcAft>
                <a:spcPts val="0"/>
              </a:spcAft>
            </a:pPr>
            <a:r>
              <a:rPr lang="en-US" sz="2400" b="1" dirty="0">
                <a:solidFill>
                  <a:srgbClr val="000000"/>
                </a:solidFill>
                <a:latin typeface="+mj-lt"/>
              </a:rPr>
              <a:t>Performance Validation</a:t>
            </a:r>
            <a:endParaRPr lang="en-US" sz="2400" b="1" dirty="0">
              <a:effectLst/>
              <a:latin typeface="+mj-lt"/>
            </a:endParaRPr>
          </a:p>
        </p:txBody>
      </p:sp>
      <p:sp>
        <p:nvSpPr>
          <p:cNvPr id="27" name="TextBox 26">
            <a:extLst>
              <a:ext uri="{FF2B5EF4-FFF2-40B4-BE49-F238E27FC236}">
                <a16:creationId xmlns:a16="http://schemas.microsoft.com/office/drawing/2014/main" id="{D3C19B78-40E4-4EB6-8607-7698F697CC73}"/>
              </a:ext>
            </a:extLst>
          </p:cNvPr>
          <p:cNvSpPr txBox="1"/>
          <p:nvPr/>
        </p:nvSpPr>
        <p:spPr>
          <a:xfrm>
            <a:off x="295886" y="1565974"/>
            <a:ext cx="10294665" cy="461665"/>
          </a:xfrm>
          <a:prstGeom prst="rect">
            <a:avLst/>
          </a:prstGeom>
          <a:noFill/>
        </p:spPr>
        <p:txBody>
          <a:bodyPr wrap="square">
            <a:spAutoFit/>
          </a:bodyPr>
          <a:lstStyle/>
          <a:p>
            <a:pPr rtl="0">
              <a:spcBef>
                <a:spcPts val="0"/>
              </a:spcBef>
              <a:spcAft>
                <a:spcPts val="0"/>
              </a:spcAft>
            </a:pPr>
            <a:r>
              <a:rPr lang="en-US" sz="2400" dirty="0"/>
              <a:t>Low frequency tones and a tone complex</a:t>
            </a:r>
            <a:endParaRPr lang="en-US" sz="2400" b="0" dirty="0">
              <a:effectLst/>
            </a:endParaRPr>
          </a:p>
        </p:txBody>
      </p:sp>
      <p:sp>
        <p:nvSpPr>
          <p:cNvPr id="6" name="Slide Number Placeholder 5">
            <a:extLst>
              <a:ext uri="{FF2B5EF4-FFF2-40B4-BE49-F238E27FC236}">
                <a16:creationId xmlns:a16="http://schemas.microsoft.com/office/drawing/2014/main" id="{66FCCE52-55C6-4A86-8BD5-DA550DDEE240}"/>
              </a:ext>
            </a:extLst>
          </p:cNvPr>
          <p:cNvSpPr>
            <a:spLocks noGrp="1"/>
          </p:cNvSpPr>
          <p:nvPr>
            <p:ph type="sldNum" sz="quarter" idx="11"/>
          </p:nvPr>
        </p:nvSpPr>
        <p:spPr/>
        <p:txBody>
          <a:bodyPr/>
          <a:lstStyle/>
          <a:p>
            <a:fld id="{BF27D1A0-D52E-D344-9C0E-FDFA74C467B8}" type="slidenum">
              <a:rPr lang="en-US" smtClean="0"/>
              <a:pPr/>
              <a:t>8</a:t>
            </a:fld>
            <a:endParaRPr lang="en-US" dirty="0"/>
          </a:p>
        </p:txBody>
      </p:sp>
    </p:spTree>
    <p:extLst>
      <p:ext uri="{BB962C8B-B14F-4D97-AF65-F5344CB8AC3E}">
        <p14:creationId xmlns:p14="http://schemas.microsoft.com/office/powerpoint/2010/main" val="344168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F92D3-2953-493C-9538-D692272D0991}"/>
              </a:ext>
            </a:extLst>
          </p:cNvPr>
          <p:cNvSpPr txBox="1"/>
          <p:nvPr/>
        </p:nvSpPr>
        <p:spPr>
          <a:xfrm>
            <a:off x="207264" y="197535"/>
            <a:ext cx="6096000" cy="461665"/>
          </a:xfrm>
          <a:prstGeom prst="rect">
            <a:avLst/>
          </a:prstGeom>
          <a:noFill/>
        </p:spPr>
        <p:txBody>
          <a:bodyPr wrap="square">
            <a:spAutoFit/>
          </a:bodyPr>
          <a:lstStyle/>
          <a:p>
            <a:r>
              <a:rPr lang="en-US" sz="2400" b="1" dirty="0">
                <a:latin typeface="+mj-lt"/>
              </a:rPr>
              <a:t>Performance Validation (pure tones)</a:t>
            </a:r>
            <a:endParaRPr lang="en-US" sz="2400" dirty="0">
              <a:latin typeface="+mj-lt"/>
            </a:endParaRPr>
          </a:p>
        </p:txBody>
      </p:sp>
      <p:sp>
        <p:nvSpPr>
          <p:cNvPr id="32" name="Title 1">
            <a:extLst>
              <a:ext uri="{FF2B5EF4-FFF2-40B4-BE49-F238E27FC236}">
                <a16:creationId xmlns:a16="http://schemas.microsoft.com/office/drawing/2014/main" id="{AF63645F-CE07-41E3-BBF5-D0082D3E883C}"/>
              </a:ext>
            </a:extLst>
          </p:cNvPr>
          <p:cNvSpPr txBox="1">
            <a:spLocks/>
          </p:cNvSpPr>
          <p:nvPr/>
        </p:nvSpPr>
        <p:spPr>
          <a:xfrm>
            <a:off x="207264" y="1052803"/>
            <a:ext cx="8163519" cy="16342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Signal tone frequencies: 55, 120 and 200Hz</a:t>
            </a:r>
          </a:p>
          <a:p>
            <a:r>
              <a:rPr lang="en-US" sz="2000" dirty="0">
                <a:latin typeface="+mn-lt"/>
              </a:rPr>
              <a:t>Masker: nominal spectral level of 31 dB/Hz and 40-250Hz</a:t>
            </a:r>
          </a:p>
          <a:p>
            <a:r>
              <a:rPr lang="en-US" sz="2000" dirty="0">
                <a:latin typeface="+mn-lt"/>
              </a:rPr>
              <a:t>Test method: adaptive 3-Alternative Forced Choice</a:t>
            </a:r>
          </a:p>
          <a:p>
            <a:r>
              <a:rPr lang="en-US" sz="2000" dirty="0">
                <a:latin typeface="+mn-lt"/>
              </a:rPr>
              <a:t>Number of test subjects: 9 </a:t>
            </a:r>
          </a:p>
        </p:txBody>
      </p:sp>
      <p:sp>
        <p:nvSpPr>
          <p:cNvPr id="37" name="Rectangle 36">
            <a:extLst>
              <a:ext uri="{FF2B5EF4-FFF2-40B4-BE49-F238E27FC236}">
                <a16:creationId xmlns:a16="http://schemas.microsoft.com/office/drawing/2014/main" id="{6FB705A5-33C0-4FA4-A78A-2FA91735C276}"/>
              </a:ext>
            </a:extLst>
          </p:cNvPr>
          <p:cNvSpPr/>
          <p:nvPr/>
        </p:nvSpPr>
        <p:spPr>
          <a:xfrm>
            <a:off x="1811424" y="3459461"/>
            <a:ext cx="471933" cy="707044"/>
          </a:xfrm>
          <a:prstGeom prst="rect">
            <a:avLst/>
          </a:prstGeom>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88" dirty="0"/>
          </a:p>
        </p:txBody>
      </p:sp>
      <p:sp>
        <p:nvSpPr>
          <p:cNvPr id="38" name="TextBox 37">
            <a:extLst>
              <a:ext uri="{FF2B5EF4-FFF2-40B4-BE49-F238E27FC236}">
                <a16:creationId xmlns:a16="http://schemas.microsoft.com/office/drawing/2014/main" id="{16994825-9B33-4E70-ACA0-2BC0C3684CD2}"/>
              </a:ext>
            </a:extLst>
          </p:cNvPr>
          <p:cNvSpPr txBox="1"/>
          <p:nvPr/>
        </p:nvSpPr>
        <p:spPr>
          <a:xfrm>
            <a:off x="2368700" y="3823506"/>
            <a:ext cx="593432" cy="352084"/>
          </a:xfrm>
          <a:prstGeom prst="rect">
            <a:avLst/>
          </a:prstGeom>
          <a:noFill/>
        </p:spPr>
        <p:txBody>
          <a:bodyPr wrap="none" rtlCol="0">
            <a:spAutoFit/>
          </a:bodyPr>
          <a:lstStyle/>
          <a:p>
            <a:pPr>
              <a:buNone/>
            </a:pPr>
            <a:r>
              <a:rPr lang="en-US" sz="1688" dirty="0"/>
              <a:t>time</a:t>
            </a:r>
          </a:p>
        </p:txBody>
      </p:sp>
      <p:sp>
        <p:nvSpPr>
          <p:cNvPr id="39" name="Rectangle 38">
            <a:extLst>
              <a:ext uri="{FF2B5EF4-FFF2-40B4-BE49-F238E27FC236}">
                <a16:creationId xmlns:a16="http://schemas.microsoft.com/office/drawing/2014/main" id="{6FBDD7BB-D173-4FB9-AFD5-626F797691DD}"/>
              </a:ext>
            </a:extLst>
          </p:cNvPr>
          <p:cNvSpPr/>
          <p:nvPr/>
        </p:nvSpPr>
        <p:spPr>
          <a:xfrm>
            <a:off x="683046" y="3456671"/>
            <a:ext cx="471933" cy="707044"/>
          </a:xfrm>
          <a:prstGeom prst="rect">
            <a:avLst/>
          </a:prstGeom>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88" dirty="0"/>
          </a:p>
        </p:txBody>
      </p:sp>
      <p:sp>
        <p:nvSpPr>
          <p:cNvPr id="40" name="Rectangle 39">
            <a:extLst>
              <a:ext uri="{FF2B5EF4-FFF2-40B4-BE49-F238E27FC236}">
                <a16:creationId xmlns:a16="http://schemas.microsoft.com/office/drawing/2014/main" id="{B96ACACB-AAE0-44ED-BAD5-B6DA03480359}"/>
              </a:ext>
            </a:extLst>
          </p:cNvPr>
          <p:cNvSpPr/>
          <p:nvPr/>
        </p:nvSpPr>
        <p:spPr>
          <a:xfrm>
            <a:off x="1252700" y="3456671"/>
            <a:ext cx="471933" cy="707044"/>
          </a:xfrm>
          <a:prstGeom prst="rect">
            <a:avLst/>
          </a:prstGeom>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88" dirty="0"/>
          </a:p>
        </p:txBody>
      </p:sp>
      <p:sp>
        <p:nvSpPr>
          <p:cNvPr id="41" name="TextBox 40">
            <a:extLst>
              <a:ext uri="{FF2B5EF4-FFF2-40B4-BE49-F238E27FC236}">
                <a16:creationId xmlns:a16="http://schemas.microsoft.com/office/drawing/2014/main" id="{D40F7970-A2C9-4ED7-8680-1F96F51B703B}"/>
              </a:ext>
            </a:extLst>
          </p:cNvPr>
          <p:cNvSpPr txBox="1"/>
          <p:nvPr/>
        </p:nvSpPr>
        <p:spPr>
          <a:xfrm>
            <a:off x="748851" y="3602139"/>
            <a:ext cx="328936" cy="352084"/>
          </a:xfrm>
          <a:prstGeom prst="rect">
            <a:avLst/>
          </a:prstGeom>
          <a:noFill/>
        </p:spPr>
        <p:txBody>
          <a:bodyPr wrap="none" rtlCol="0">
            <a:spAutoFit/>
          </a:bodyPr>
          <a:lstStyle/>
          <a:p>
            <a:pPr>
              <a:buNone/>
            </a:pPr>
            <a:r>
              <a:rPr lang="en-US" sz="1688" dirty="0"/>
              <a:t>A</a:t>
            </a:r>
          </a:p>
        </p:txBody>
      </p:sp>
      <p:sp>
        <p:nvSpPr>
          <p:cNvPr id="42" name="TextBox 41">
            <a:extLst>
              <a:ext uri="{FF2B5EF4-FFF2-40B4-BE49-F238E27FC236}">
                <a16:creationId xmlns:a16="http://schemas.microsoft.com/office/drawing/2014/main" id="{10F6CD07-A878-4B9B-8CD1-5E8C06E69323}"/>
              </a:ext>
            </a:extLst>
          </p:cNvPr>
          <p:cNvSpPr txBox="1"/>
          <p:nvPr/>
        </p:nvSpPr>
        <p:spPr>
          <a:xfrm>
            <a:off x="1308971" y="3608461"/>
            <a:ext cx="328936" cy="352084"/>
          </a:xfrm>
          <a:prstGeom prst="rect">
            <a:avLst/>
          </a:prstGeom>
          <a:noFill/>
        </p:spPr>
        <p:txBody>
          <a:bodyPr wrap="none" rtlCol="0">
            <a:spAutoFit/>
          </a:bodyPr>
          <a:lstStyle/>
          <a:p>
            <a:pPr>
              <a:buNone/>
            </a:pPr>
            <a:r>
              <a:rPr lang="en-US" sz="1688" dirty="0">
                <a:solidFill>
                  <a:srgbClr val="FF0000"/>
                </a:solidFill>
              </a:rPr>
              <a:t>B</a:t>
            </a:r>
          </a:p>
        </p:txBody>
      </p:sp>
      <p:sp>
        <p:nvSpPr>
          <p:cNvPr id="43" name="TextBox 42">
            <a:extLst>
              <a:ext uri="{FF2B5EF4-FFF2-40B4-BE49-F238E27FC236}">
                <a16:creationId xmlns:a16="http://schemas.microsoft.com/office/drawing/2014/main" id="{20360E76-E31D-4944-B344-FBE51B22A335}"/>
              </a:ext>
            </a:extLst>
          </p:cNvPr>
          <p:cNvSpPr txBox="1"/>
          <p:nvPr/>
        </p:nvSpPr>
        <p:spPr>
          <a:xfrm>
            <a:off x="1881044" y="3614784"/>
            <a:ext cx="341760" cy="352084"/>
          </a:xfrm>
          <a:prstGeom prst="rect">
            <a:avLst/>
          </a:prstGeom>
          <a:noFill/>
        </p:spPr>
        <p:txBody>
          <a:bodyPr wrap="none" rtlCol="0">
            <a:spAutoFit/>
          </a:bodyPr>
          <a:lstStyle/>
          <a:p>
            <a:pPr>
              <a:buNone/>
            </a:pPr>
            <a:r>
              <a:rPr lang="en-US" sz="1688" dirty="0"/>
              <a:t>C</a:t>
            </a:r>
          </a:p>
        </p:txBody>
      </p:sp>
      <p:sp>
        <p:nvSpPr>
          <p:cNvPr id="44" name="TextBox 43">
            <a:extLst>
              <a:ext uri="{FF2B5EF4-FFF2-40B4-BE49-F238E27FC236}">
                <a16:creationId xmlns:a16="http://schemas.microsoft.com/office/drawing/2014/main" id="{E4225866-35C1-4A1F-82B9-076514F1B0D2}"/>
              </a:ext>
            </a:extLst>
          </p:cNvPr>
          <p:cNvSpPr txBox="1"/>
          <p:nvPr/>
        </p:nvSpPr>
        <p:spPr>
          <a:xfrm>
            <a:off x="461485" y="4315173"/>
            <a:ext cx="2719975" cy="738664"/>
          </a:xfrm>
          <a:prstGeom prst="rect">
            <a:avLst/>
          </a:prstGeom>
          <a:noFill/>
        </p:spPr>
        <p:txBody>
          <a:bodyPr wrap="none" rtlCol="0">
            <a:spAutoFit/>
          </a:bodyPr>
          <a:lstStyle/>
          <a:p>
            <a:pPr>
              <a:buNone/>
            </a:pPr>
            <a:r>
              <a:rPr lang="en-US" sz="1400" b="1" dirty="0"/>
              <a:t>3AFC Trial Sequence. </a:t>
            </a:r>
          </a:p>
          <a:p>
            <a:pPr>
              <a:buNone/>
            </a:pPr>
            <a:r>
              <a:rPr lang="en-US" sz="1400" dirty="0"/>
              <a:t>Teal: narrow band noise masker</a:t>
            </a:r>
          </a:p>
          <a:p>
            <a:pPr>
              <a:buNone/>
            </a:pPr>
            <a:r>
              <a:rPr lang="en-US" sz="1400" dirty="0"/>
              <a:t>Green: signal </a:t>
            </a:r>
          </a:p>
        </p:txBody>
      </p:sp>
      <p:pic>
        <p:nvPicPr>
          <p:cNvPr id="45" name="Picture 44">
            <a:extLst>
              <a:ext uri="{FF2B5EF4-FFF2-40B4-BE49-F238E27FC236}">
                <a16:creationId xmlns:a16="http://schemas.microsoft.com/office/drawing/2014/main" id="{F2C0583D-2F7E-4B92-A611-3F7E31845423}"/>
              </a:ext>
            </a:extLst>
          </p:cNvPr>
          <p:cNvPicPr>
            <a:picLocks noChangeAspect="1"/>
          </p:cNvPicPr>
          <p:nvPr/>
        </p:nvPicPr>
        <p:blipFill>
          <a:blip r:embed="rId3"/>
          <a:stretch>
            <a:fillRect/>
          </a:stretch>
        </p:blipFill>
        <p:spPr>
          <a:xfrm>
            <a:off x="3774730" y="3275978"/>
            <a:ext cx="2667470" cy="1744634"/>
          </a:xfrm>
          <a:prstGeom prst="rect">
            <a:avLst/>
          </a:prstGeom>
        </p:spPr>
      </p:pic>
      <p:sp>
        <p:nvSpPr>
          <p:cNvPr id="46" name="Right Arrow 20">
            <a:extLst>
              <a:ext uri="{FF2B5EF4-FFF2-40B4-BE49-F238E27FC236}">
                <a16:creationId xmlns:a16="http://schemas.microsoft.com/office/drawing/2014/main" id="{D05A0FB8-B1FF-4167-A58A-823596953EB2}"/>
              </a:ext>
            </a:extLst>
          </p:cNvPr>
          <p:cNvSpPr/>
          <p:nvPr/>
        </p:nvSpPr>
        <p:spPr>
          <a:xfrm>
            <a:off x="3085229" y="3874759"/>
            <a:ext cx="56640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1BA3E059-DA40-4791-A42B-4B5D0B146DFE}"/>
              </a:ext>
            </a:extLst>
          </p:cNvPr>
          <p:cNvSpPr txBox="1"/>
          <p:nvPr/>
        </p:nvSpPr>
        <p:spPr>
          <a:xfrm>
            <a:off x="3927326" y="5053837"/>
            <a:ext cx="3378394" cy="523220"/>
          </a:xfrm>
          <a:prstGeom prst="rect">
            <a:avLst/>
          </a:prstGeom>
          <a:noFill/>
        </p:spPr>
        <p:txBody>
          <a:bodyPr wrap="square" rtlCol="0">
            <a:spAutoFit/>
          </a:bodyPr>
          <a:lstStyle/>
          <a:p>
            <a:r>
              <a:rPr lang="en-US" sz="1400" dirty="0"/>
              <a:t>subject response</a:t>
            </a:r>
          </a:p>
          <a:p>
            <a:r>
              <a:rPr lang="en-US" sz="1400" dirty="0"/>
              <a:t>under adaptive 3AFC test process </a:t>
            </a:r>
          </a:p>
        </p:txBody>
      </p:sp>
      <p:sp>
        <p:nvSpPr>
          <p:cNvPr id="48" name="Right Arrow 24">
            <a:extLst>
              <a:ext uri="{FF2B5EF4-FFF2-40B4-BE49-F238E27FC236}">
                <a16:creationId xmlns:a16="http://schemas.microsoft.com/office/drawing/2014/main" id="{C90FAA73-8785-4681-900F-41DB932AB7F2}"/>
              </a:ext>
            </a:extLst>
          </p:cNvPr>
          <p:cNvSpPr/>
          <p:nvPr/>
        </p:nvSpPr>
        <p:spPr>
          <a:xfrm>
            <a:off x="7981473" y="3859261"/>
            <a:ext cx="53716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73FE3CD-A860-4FAD-A064-82D2D946EB99}"/>
              </a:ext>
            </a:extLst>
          </p:cNvPr>
          <p:cNvSpPr/>
          <p:nvPr/>
        </p:nvSpPr>
        <p:spPr>
          <a:xfrm>
            <a:off x="8630188" y="3823506"/>
            <a:ext cx="1416706" cy="584775"/>
          </a:xfrm>
          <a:prstGeom prst="rect">
            <a:avLst/>
          </a:prstGeom>
          <a:ln>
            <a:solidFill>
              <a:schemeClr val="tx1"/>
            </a:solidFill>
          </a:ln>
        </p:spPr>
        <p:txBody>
          <a:bodyPr wrap="square">
            <a:spAutoFit/>
          </a:bodyPr>
          <a:lstStyle/>
          <a:p>
            <a:r>
              <a:rPr lang="en-US" sz="1600" dirty="0">
                <a:ea typeface="Times New Roman" panose="02020603050405020304" pitchFamily="18" charset="0"/>
              </a:rPr>
              <a:t>Hacker and Ratcliff tables</a:t>
            </a:r>
            <a:endParaRPr lang="en-US" sz="1600" dirty="0"/>
          </a:p>
        </p:txBody>
      </p:sp>
      <p:sp>
        <p:nvSpPr>
          <p:cNvPr id="50" name="TextBox 49">
            <a:extLst>
              <a:ext uri="{FF2B5EF4-FFF2-40B4-BE49-F238E27FC236}">
                <a16:creationId xmlns:a16="http://schemas.microsoft.com/office/drawing/2014/main" id="{400142F5-522E-40F0-90E6-4BF54E4B02CC}"/>
              </a:ext>
            </a:extLst>
          </p:cNvPr>
          <p:cNvSpPr txBox="1"/>
          <p:nvPr/>
        </p:nvSpPr>
        <p:spPr>
          <a:xfrm>
            <a:off x="6234761" y="3948240"/>
            <a:ext cx="1670650" cy="400110"/>
          </a:xfrm>
          <a:prstGeom prst="rect">
            <a:avLst/>
          </a:prstGeom>
          <a:noFill/>
          <a:ln>
            <a:solidFill>
              <a:schemeClr val="tx1"/>
            </a:solidFill>
          </a:ln>
        </p:spPr>
        <p:txBody>
          <a:bodyPr wrap="square" rtlCol="0">
            <a:spAutoFit/>
          </a:bodyPr>
          <a:lstStyle/>
          <a:p>
            <a:r>
              <a:rPr lang="en-US" sz="2000" dirty="0"/>
              <a:t>P(c) = 79.4%</a:t>
            </a:r>
          </a:p>
        </p:txBody>
      </p:sp>
      <p:sp>
        <p:nvSpPr>
          <p:cNvPr id="51" name="TextBox 50">
            <a:extLst>
              <a:ext uri="{FF2B5EF4-FFF2-40B4-BE49-F238E27FC236}">
                <a16:creationId xmlns:a16="http://schemas.microsoft.com/office/drawing/2014/main" id="{1619466E-86D0-4190-AF9C-FB3B91A172BA}"/>
              </a:ext>
            </a:extLst>
          </p:cNvPr>
          <p:cNvSpPr txBox="1"/>
          <p:nvPr/>
        </p:nvSpPr>
        <p:spPr>
          <a:xfrm>
            <a:off x="10789119" y="3857145"/>
            <a:ext cx="1652612" cy="400110"/>
          </a:xfrm>
          <a:prstGeom prst="rect">
            <a:avLst/>
          </a:prstGeom>
          <a:noFill/>
        </p:spPr>
        <p:txBody>
          <a:bodyPr wrap="square" rtlCol="0">
            <a:spAutoFit/>
          </a:bodyPr>
          <a:lstStyle/>
          <a:p>
            <a:r>
              <a:rPr lang="en-US" sz="2000" dirty="0"/>
              <a:t>d’=1.61</a:t>
            </a:r>
          </a:p>
        </p:txBody>
      </p:sp>
      <p:sp>
        <p:nvSpPr>
          <p:cNvPr id="52" name="Rectangle 51">
            <a:extLst>
              <a:ext uri="{FF2B5EF4-FFF2-40B4-BE49-F238E27FC236}">
                <a16:creationId xmlns:a16="http://schemas.microsoft.com/office/drawing/2014/main" id="{EF730E3B-AEAC-43B8-9FB3-6AB9B4F32B9F}"/>
              </a:ext>
            </a:extLst>
          </p:cNvPr>
          <p:cNvSpPr/>
          <p:nvPr/>
        </p:nvSpPr>
        <p:spPr>
          <a:xfrm>
            <a:off x="324489" y="6334366"/>
            <a:ext cx="6900482" cy="430887"/>
          </a:xfrm>
          <a:prstGeom prst="rect">
            <a:avLst/>
          </a:prstGeom>
          <a:ln>
            <a:solidFill>
              <a:schemeClr val="tx1"/>
            </a:solidFill>
          </a:ln>
        </p:spPr>
        <p:txBody>
          <a:bodyPr wrap="square">
            <a:spAutoFit/>
          </a:bodyPr>
          <a:lstStyle/>
          <a:p>
            <a:r>
              <a:rPr lang="en-US" sz="1100" dirty="0"/>
              <a:t>Rafaelof, M., Christian, A.W., Shepherd, K.P., Rizzi, S.A., and Stephenson, J.H.,</a:t>
            </a:r>
          </a:p>
          <a:p>
            <a:r>
              <a:rPr lang="en-US" sz="1100" dirty="0"/>
              <a:t>"Audibility of Multiple, Low-Frequency Tonal Signals in Noise," NASA TM-2019-220398, September 2019.</a:t>
            </a:r>
          </a:p>
        </p:txBody>
      </p:sp>
      <p:sp>
        <p:nvSpPr>
          <p:cNvPr id="53" name="Right Arrow 34">
            <a:extLst>
              <a:ext uri="{FF2B5EF4-FFF2-40B4-BE49-F238E27FC236}">
                <a16:creationId xmlns:a16="http://schemas.microsoft.com/office/drawing/2014/main" id="{F0970D69-FD05-4F33-9390-1ECFAEC25CFB}"/>
              </a:ext>
            </a:extLst>
          </p:cNvPr>
          <p:cNvSpPr/>
          <p:nvPr/>
        </p:nvSpPr>
        <p:spPr>
          <a:xfrm>
            <a:off x="10168110" y="3840565"/>
            <a:ext cx="566403" cy="4846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73E8C9F7-90E8-4D79-AC4B-324FE8760D45}"/>
              </a:ext>
            </a:extLst>
          </p:cNvPr>
          <p:cNvCxnSpPr/>
          <p:nvPr/>
        </p:nvCxnSpPr>
        <p:spPr>
          <a:xfrm>
            <a:off x="313982" y="4169348"/>
            <a:ext cx="2293962" cy="0"/>
          </a:xfrm>
          <a:prstGeom prst="line">
            <a:avLst/>
          </a:pr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B0E351AD-15AD-45C4-9416-E12066A7DDDA}"/>
              </a:ext>
            </a:extLst>
          </p:cNvPr>
          <p:cNvSpPr/>
          <p:nvPr/>
        </p:nvSpPr>
        <p:spPr>
          <a:xfrm>
            <a:off x="1811424" y="3341730"/>
            <a:ext cx="471933" cy="117731"/>
          </a:xfrm>
          <a:prstGeom prst="rect">
            <a:avLst/>
          </a:prstGeom>
          <a:solidFill>
            <a:srgbClr val="00B050"/>
          </a:solidFill>
          <a:ln w="31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88" dirty="0"/>
          </a:p>
        </p:txBody>
      </p:sp>
      <p:sp>
        <p:nvSpPr>
          <p:cNvPr id="6" name="Slide Number Placeholder 5">
            <a:extLst>
              <a:ext uri="{FF2B5EF4-FFF2-40B4-BE49-F238E27FC236}">
                <a16:creationId xmlns:a16="http://schemas.microsoft.com/office/drawing/2014/main" id="{EE6FEA12-1419-41D7-86ED-39D886AC390B}"/>
              </a:ext>
            </a:extLst>
          </p:cNvPr>
          <p:cNvSpPr>
            <a:spLocks noGrp="1"/>
          </p:cNvSpPr>
          <p:nvPr>
            <p:ph type="sldNum" sz="quarter" idx="11"/>
          </p:nvPr>
        </p:nvSpPr>
        <p:spPr/>
        <p:txBody>
          <a:bodyPr/>
          <a:lstStyle/>
          <a:p>
            <a:fld id="{BF27D1A0-D52E-D344-9C0E-FDFA74C467B8}" type="slidenum">
              <a:rPr lang="en-US" smtClean="0"/>
              <a:pPr/>
              <a:t>9</a:t>
            </a:fld>
            <a:endParaRPr lang="en-US" dirty="0"/>
          </a:p>
        </p:txBody>
      </p:sp>
    </p:spTree>
    <p:extLst>
      <p:ext uri="{BB962C8B-B14F-4D97-AF65-F5344CB8AC3E}">
        <p14:creationId xmlns:p14="http://schemas.microsoft.com/office/powerpoint/2010/main" val="1167317105"/>
      </p:ext>
    </p:extLst>
  </p:cSld>
  <p:clrMapOvr>
    <a:masterClrMapping/>
  </p:clrMapOvr>
</p:sld>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7AB277CA04C2428BF3E58E27708444" ma:contentTypeVersion="8" ma:contentTypeDescription="Create a new document." ma:contentTypeScope="" ma:versionID="acc63ae279edfd31cfd667f9e1bcc673">
  <xsd:schema xmlns:xsd="http://www.w3.org/2001/XMLSchema" xmlns:xs="http://www.w3.org/2001/XMLSchema" xmlns:p="http://schemas.microsoft.com/office/2006/metadata/properties" xmlns:ns2="2f1f43c3-2a85-4d06-95f8-35751d99468f" xmlns:ns3="af5342fd-c38d-44fb-ab7c-5f01abc3a561" targetNamespace="http://schemas.microsoft.com/office/2006/metadata/properties" ma:root="true" ma:fieldsID="8ec78b6627a608e92069ac3570dac04f" ns2:_="" ns3:_="">
    <xsd:import namespace="2f1f43c3-2a85-4d06-95f8-35751d99468f"/>
    <xsd:import namespace="af5342fd-c38d-44fb-ab7c-5f01abc3a56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f43c3-2a85-4d06-95f8-35751d9946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5342fd-c38d-44fb-ab7c-5f01abc3a56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98761B-58B1-46C7-8057-627BB91A8867}">
  <ds:schemaRefs>
    <ds:schemaRef ds:uri="http://schemas.microsoft.com/sharepoint/v3/contenttype/forms"/>
  </ds:schemaRefs>
</ds:datastoreItem>
</file>

<file path=customXml/itemProps2.xml><?xml version="1.0" encoding="utf-8"?>
<ds:datastoreItem xmlns:ds="http://schemas.openxmlformats.org/officeDocument/2006/customXml" ds:itemID="{AE14D410-72F1-4323-89F8-6FFAF1399C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f43c3-2a85-4d06-95f8-35751d99468f"/>
    <ds:schemaRef ds:uri="af5342fd-c38d-44fb-ab7c-5f01abc3a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3C8B0D-EBB6-495E-BE0F-FACD8F618A3E}">
  <ds:schemaRefs>
    <ds:schemaRef ds:uri="http://purl.org/dc/terms/"/>
    <ds:schemaRef ds:uri="http://schemas.openxmlformats.org/package/2006/metadata/core-properties"/>
    <ds:schemaRef ds:uri="af5342fd-c38d-44fb-ab7c-5f01abc3a561"/>
    <ds:schemaRef ds:uri="http://purl.org/dc/elements/1.1/"/>
    <ds:schemaRef ds:uri="http://schemas.microsoft.com/office/2006/documentManagement/types"/>
    <ds:schemaRef ds:uri="2f1f43c3-2a85-4d06-95f8-35751d99468f"/>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57722</TotalTime>
  <Words>2093</Words>
  <Application>Microsoft Office PowerPoint</Application>
  <PresentationFormat>Widescreen</PresentationFormat>
  <Paragraphs>303</Paragraphs>
  <Slides>27</Slides>
  <Notes>20</Notes>
  <HiddenSlides>0</HiddenSlides>
  <MMClips>9</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0" baseType="lpstr">
      <vt:lpstr>75 Helvetica Bold</vt:lpstr>
      <vt:lpstr>Arial</vt:lpstr>
      <vt:lpstr>Arial Black</vt:lpstr>
      <vt:lpstr>Calibri</vt:lpstr>
      <vt:lpstr>Cambria Math</vt:lpstr>
      <vt:lpstr>Helvetica</vt:lpstr>
      <vt:lpstr>Helvetica-Bold</vt:lpstr>
      <vt:lpstr>Helvetica-Oblique</vt:lpstr>
      <vt:lpstr>Menlo</vt:lpstr>
      <vt:lpstr>Symbol</vt:lpstr>
      <vt:lpstr>Times New Roman</vt:lpstr>
      <vt:lpstr>2_Blank Presentation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Hearing below the level of the masker</vt:lpstr>
      <vt:lpstr>Hearing below the level of the masker</vt:lpstr>
      <vt:lpstr>Hearing below the level of the masker</vt:lpstr>
      <vt:lpstr>Hearing below the level of the masker</vt:lpstr>
      <vt:lpstr>PowerPoint Presentation</vt:lpstr>
      <vt:lpstr>PowerPoint Presentation</vt:lpstr>
      <vt:lpstr>Helicopter --- NYC</vt:lpstr>
      <vt:lpstr>SUI drone --- UPS truck</vt:lpstr>
      <vt:lpstr>SUI drone --- UPS truck</vt:lpstr>
      <vt:lpstr>Distributed Electric Propulsion (DEP) --- box truck</vt:lpstr>
      <vt:lpstr>Distributed Electric Propulsion (DEP) --- box truck</vt:lpstr>
      <vt:lpstr>Conclusions</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Milestone completion chart for RVLT.23.02.L350</dc:title>
  <dc:creator>Gorton, Susan A. (LARC-E1A)</dc:creator>
  <cp:lastModifiedBy>Cabell, Randolph H. (LARC-D321)</cp:lastModifiedBy>
  <cp:revision>408</cp:revision>
  <cp:lastPrinted>2022-09-28T20:19:36Z</cp:lastPrinted>
  <dcterms:created xsi:type="dcterms:W3CDTF">2020-03-20T19:32:58Z</dcterms:created>
  <dcterms:modified xsi:type="dcterms:W3CDTF">2022-10-03T15:37:52Z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0x0101004F7AB277CA04C2428BF3E58E27708444</vt:lpwstr>
  </property>
</Properties>
</file>