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4"/>
  </p:notesMasterIdLst>
  <p:sldIdLst>
    <p:sldId id="257" r:id="rId5"/>
    <p:sldId id="280" r:id="rId6"/>
    <p:sldId id="281" r:id="rId7"/>
    <p:sldId id="282" r:id="rId8"/>
    <p:sldId id="283" r:id="rId9"/>
    <p:sldId id="278" r:id="rId10"/>
    <p:sldId id="284" r:id="rId11"/>
    <p:sldId id="268" r:id="rId12"/>
    <p:sldId id="28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548DC3-73FA-4B48-8B58-6B4A521206E8}">
          <p14:sldIdLst>
            <p14:sldId id="257"/>
            <p14:sldId id="280"/>
            <p14:sldId id="281"/>
            <p14:sldId id="282"/>
            <p14:sldId id="283"/>
            <p14:sldId id="278"/>
            <p14:sldId id="284"/>
            <p14:sldId id="268"/>
            <p14:sldId id="285"/>
          </p14:sldIdLst>
        </p14:section>
        <p14:section name="Back-up Material" id="{F0ADD8DE-CF9F-4BF3-8E1C-118AA24F93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91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798" autoAdjust="0"/>
  </p:normalViewPr>
  <p:slideViewPr>
    <p:cSldViewPr snapToGrid="0">
      <p:cViewPr varScale="1">
        <p:scale>
          <a:sx n="73" d="100"/>
          <a:sy n="73" d="100"/>
        </p:scale>
        <p:origin x="19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nt, Douglas M. (LARC-B713)[EAST2]" userId="9f667cde-a9b3-438c-b3a8-70cc1f16523f" providerId="ADAL" clId="{694CEBBB-F01F-4831-83F3-CB7283CD6263}"/>
    <pc:docChg chg="modSld sldOrd modSection">
      <pc:chgData name="Trent, Douglas M. (LARC-B713)[EAST2]" userId="9f667cde-a9b3-438c-b3a8-70cc1f16523f" providerId="ADAL" clId="{694CEBBB-F01F-4831-83F3-CB7283CD6263}" dt="2022-11-28T02:58:55.828" v="8"/>
      <pc:docMkLst>
        <pc:docMk/>
      </pc:docMkLst>
      <pc:sldChg chg="modSp mod">
        <pc:chgData name="Trent, Douglas M. (LARC-B713)[EAST2]" userId="9f667cde-a9b3-438c-b3a8-70cc1f16523f" providerId="ADAL" clId="{694CEBBB-F01F-4831-83F3-CB7283CD6263}" dt="2022-11-28T02:56:26.055" v="5" actId="1076"/>
        <pc:sldMkLst>
          <pc:docMk/>
          <pc:sldMk cId="397956120" sldId="278"/>
        </pc:sldMkLst>
        <pc:spChg chg="mod">
          <ac:chgData name="Trent, Douglas M. (LARC-B713)[EAST2]" userId="9f667cde-a9b3-438c-b3a8-70cc1f16523f" providerId="ADAL" clId="{694CEBBB-F01F-4831-83F3-CB7283CD6263}" dt="2022-11-28T02:56:26.055" v="5" actId="1076"/>
          <ac:spMkLst>
            <pc:docMk/>
            <pc:sldMk cId="397956120" sldId="278"/>
            <ac:spMk id="5" creationId="{F8972785-67A5-4978-ABA6-3531FE2812EF}"/>
          </ac:spMkLst>
        </pc:spChg>
      </pc:sldChg>
      <pc:sldChg chg="modSp mod ord">
        <pc:chgData name="Trent, Douglas M. (LARC-B713)[EAST2]" userId="9f667cde-a9b3-438c-b3a8-70cc1f16523f" providerId="ADAL" clId="{694CEBBB-F01F-4831-83F3-CB7283CD6263}" dt="2022-11-28T02:58:55.828" v="8"/>
        <pc:sldMkLst>
          <pc:docMk/>
          <pc:sldMk cId="2388541778" sldId="285"/>
        </pc:sldMkLst>
        <pc:spChg chg="mod">
          <ac:chgData name="Trent, Douglas M. (LARC-B713)[EAST2]" userId="9f667cde-a9b3-438c-b3a8-70cc1f16523f" providerId="ADAL" clId="{694CEBBB-F01F-4831-83F3-CB7283CD6263}" dt="2022-11-28T02:56:54.937" v="6" actId="6549"/>
          <ac:spMkLst>
            <pc:docMk/>
            <pc:sldMk cId="2388541778" sldId="285"/>
            <ac:spMk id="13" creationId="{9A3F5E55-C459-4F0A-8EEE-4380ACACF48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B04063-F6D4-4DD8-BE72-28AA0AB885F9}" type="datetimeFigureOut">
              <a:rPr lang="en-US" smtClean="0"/>
              <a:t>11/27/2022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EA51B8-B8F3-4B36-9BD8-BD376A5EB4D0}" type="slidenum">
              <a:rPr lang="en-US" smtClean="0"/>
              <a:t>‹#›</a:t>
            </a:fld>
            <a:endParaRPr lang="en-US"/>
          </a:p>
        </p:txBody>
      </p:sp>
    </p:spTree>
    <p:extLst>
      <p:ext uri="{BB962C8B-B14F-4D97-AF65-F5344CB8AC3E}">
        <p14:creationId xmlns:p14="http://schemas.microsoft.com/office/powerpoint/2010/main" val="731915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Machine Learning (ML) defined as programs that learn on their own, drawing inferences from patterns in the data. Used here broadly, from simple regression to deep learning, from early exploratory data analysis to data visualization. </a:t>
            </a:r>
          </a:p>
          <a:p>
            <a:endParaRPr lang="en-US"/>
          </a:p>
          <a:p>
            <a:r>
              <a:rPr lang="en-US"/>
              <a:t>ML is growing exponentially, in technical capability, in business opportunity, and in adoption by NASA. Yet the growth of NASA’s Data Science skill set is linear. </a:t>
            </a:r>
          </a:p>
          <a:p>
            <a:endParaRPr lang="en-US"/>
          </a:p>
          <a:p>
            <a:r>
              <a:rPr lang="en-US"/>
              <a:t>Solving the ML supply/demand imbalance with scalable Data Science as a Service (DSaaS) solutions is a focus of the new IDAS DSS organization.   </a:t>
            </a:r>
          </a:p>
        </p:txBody>
      </p:sp>
      <p:sp>
        <p:nvSpPr>
          <p:cNvPr id="4" name="Slide Number Placeholder 3"/>
          <p:cNvSpPr>
            <a:spLocks noGrp="1"/>
          </p:cNvSpPr>
          <p:nvPr>
            <p:ph type="sldNum" sz="quarter" idx="5"/>
          </p:nvPr>
        </p:nvSpPr>
        <p:spPr/>
        <p:txBody>
          <a:bodyPr/>
          <a:lstStyle/>
          <a:p>
            <a:fld id="{77EA51B8-B8F3-4B36-9BD8-BD376A5EB4D0}" type="slidenum">
              <a:rPr lang="en-US" smtClean="0"/>
              <a:t>2</a:t>
            </a:fld>
            <a:endParaRPr lang="en-US"/>
          </a:p>
        </p:txBody>
      </p:sp>
    </p:spTree>
    <p:extLst>
      <p:ext uri="{BB962C8B-B14F-4D97-AF65-F5344CB8AC3E}">
        <p14:creationId xmlns:p14="http://schemas.microsoft.com/office/powerpoint/2010/main" val="347924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Approach is to create a corp of NASA Citizen Data Scientists to help fill the ML supply/demand gap and disseminate ML across NASA. </a:t>
            </a:r>
          </a:p>
          <a:p>
            <a:endParaRPr lang="en-US"/>
          </a:p>
          <a:p>
            <a:r>
              <a:rPr lang="en-US"/>
              <a:t>Goal of ML Showroom is to empower NASA engineers and scientists to adopt ML into their projects and experiments:</a:t>
            </a:r>
          </a:p>
          <a:p>
            <a:r>
              <a:rPr lang="en-US"/>
              <a:t>        Guidance to see which ML models fit their use case and how to apply</a:t>
            </a:r>
          </a:p>
          <a:p>
            <a:r>
              <a:rPr lang="en-US"/>
              <a:t>        Ready-to-run code examples to help themselves</a:t>
            </a:r>
          </a:p>
          <a:p>
            <a:r>
              <a:rPr lang="en-US"/>
              <a:t>        Community resources to help each other.</a:t>
            </a:r>
          </a:p>
        </p:txBody>
      </p:sp>
      <p:sp>
        <p:nvSpPr>
          <p:cNvPr id="4" name="Slide Number Placeholder 3"/>
          <p:cNvSpPr>
            <a:spLocks noGrp="1"/>
          </p:cNvSpPr>
          <p:nvPr>
            <p:ph type="sldNum" sz="quarter" idx="5"/>
          </p:nvPr>
        </p:nvSpPr>
        <p:spPr/>
        <p:txBody>
          <a:bodyPr/>
          <a:lstStyle/>
          <a:p>
            <a:fld id="{77EA51B8-B8F3-4B36-9BD8-BD376A5EB4D0}" type="slidenum">
              <a:rPr lang="en-US" smtClean="0"/>
              <a:t>3</a:t>
            </a:fld>
            <a:endParaRPr lang="en-US"/>
          </a:p>
        </p:txBody>
      </p:sp>
    </p:spTree>
    <p:extLst>
      <p:ext uri="{BB962C8B-B14F-4D97-AF65-F5344CB8AC3E}">
        <p14:creationId xmlns:p14="http://schemas.microsoft.com/office/powerpoint/2010/main" val="3703521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ML Showroom launches today (November 15, 2022).</a:t>
            </a:r>
          </a:p>
          <a:p>
            <a:endParaRPr lang="en-US"/>
          </a:p>
          <a:p>
            <a:r>
              <a:rPr lang="en-US"/>
              <a:t>All code examples and NASA Use cases are downloadable to your computer. Step-by-step instructions show you how to set up a local environment for Python and Jupyter notebooks.</a:t>
            </a:r>
          </a:p>
          <a:p>
            <a:endParaRPr lang="en-US"/>
          </a:p>
          <a:p>
            <a:r>
              <a:rPr lang="en-US"/>
              <a:t>Code can also be run from your browser, without any need for a login account, or license, or elevated privileges, or NAMS request. </a:t>
            </a:r>
          </a:p>
          <a:p>
            <a:endParaRPr lang="en-US"/>
          </a:p>
          <a:p>
            <a:r>
              <a:rPr lang="en-US"/>
              <a:t>All NASA personnel are welcome to use the ML Showroom free of charge. </a:t>
            </a:r>
          </a:p>
        </p:txBody>
      </p:sp>
      <p:sp>
        <p:nvSpPr>
          <p:cNvPr id="4" name="Slide Number Placeholder 3"/>
          <p:cNvSpPr>
            <a:spLocks noGrp="1"/>
          </p:cNvSpPr>
          <p:nvPr>
            <p:ph type="sldNum" sz="quarter" idx="5"/>
          </p:nvPr>
        </p:nvSpPr>
        <p:spPr/>
        <p:txBody>
          <a:bodyPr/>
          <a:lstStyle/>
          <a:p>
            <a:fld id="{77EA51B8-B8F3-4B36-9BD8-BD376A5EB4D0}" type="slidenum">
              <a:rPr lang="en-US" smtClean="0"/>
              <a:t>4</a:t>
            </a:fld>
            <a:endParaRPr lang="en-US"/>
          </a:p>
        </p:txBody>
      </p:sp>
    </p:spTree>
    <p:extLst>
      <p:ext uri="{BB962C8B-B14F-4D97-AF65-F5344CB8AC3E}">
        <p14:creationId xmlns:p14="http://schemas.microsoft.com/office/powerpoint/2010/main" val="4101775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showroom was assemble from scratch in less than three months as an intern project funded by Agency Digital Transformation.</a:t>
            </a:r>
          </a:p>
          <a:p>
            <a:endParaRPr lang="en-US"/>
          </a:p>
          <a:p>
            <a:r>
              <a:rPr lang="en-US"/>
              <a:t>The brilliant intern is Marina Dunn, engineering grad student at UC Riverside. The internship co-mentors are David Na and Douglas Trent.</a:t>
            </a:r>
          </a:p>
        </p:txBody>
      </p:sp>
      <p:sp>
        <p:nvSpPr>
          <p:cNvPr id="4" name="Slide Number Placeholder 3"/>
          <p:cNvSpPr>
            <a:spLocks noGrp="1"/>
          </p:cNvSpPr>
          <p:nvPr>
            <p:ph type="sldNum" sz="quarter" idx="5"/>
          </p:nvPr>
        </p:nvSpPr>
        <p:spPr/>
        <p:txBody>
          <a:bodyPr/>
          <a:lstStyle/>
          <a:p>
            <a:fld id="{77EA51B8-B8F3-4B36-9BD8-BD376A5EB4D0}" type="slidenum">
              <a:rPr lang="en-US" smtClean="0"/>
              <a:t>5</a:t>
            </a:fld>
            <a:endParaRPr lang="en-US"/>
          </a:p>
        </p:txBody>
      </p:sp>
    </p:spTree>
    <p:extLst>
      <p:ext uri="{BB962C8B-B14F-4D97-AF65-F5344CB8AC3E}">
        <p14:creationId xmlns:p14="http://schemas.microsoft.com/office/powerpoint/2010/main" val="3598477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Coming attraction: Persistent coding environment (as part of showroom)</a:t>
            </a:r>
          </a:p>
          <a:p>
            <a:pPr lvl="1"/>
            <a:r>
              <a:rPr lang="en-US" dirty="0"/>
              <a:t>Free of charge, open to all NASA; limited to CPU-only (no GPU cores)    </a:t>
            </a:r>
          </a:p>
          <a:p>
            <a:pPr lvl="1"/>
            <a:r>
              <a:rPr lang="en-US" dirty="0"/>
              <a:t>Modifiable code, can supply own data, save results, pick up where you left off</a:t>
            </a:r>
          </a:p>
          <a:p>
            <a:pPr lvl="1"/>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fld id="{77EA51B8-B8F3-4B36-9BD8-BD376A5EB4D0}" type="slidenum">
              <a:rPr lang="en-US" smtClean="0"/>
              <a:t>6</a:t>
            </a:fld>
            <a:endParaRPr lang="en-US"/>
          </a:p>
        </p:txBody>
      </p:sp>
    </p:spTree>
    <p:extLst>
      <p:ext uri="{BB962C8B-B14F-4D97-AF65-F5344CB8AC3E}">
        <p14:creationId xmlns:p14="http://schemas.microsoft.com/office/powerpoint/2010/main" val="1044083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 transition to full DSS services and support </a:t>
            </a:r>
          </a:p>
          <a:p>
            <a:pPr lvl="1"/>
            <a:r>
              <a:rPr lang="en-US" dirty="0"/>
              <a:t>How prospects engage a DSS consultant, to scope work and estimate project cost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Open for Q&amp;A</a:t>
            </a:r>
          </a:p>
          <a:p>
            <a:endParaRPr lang="en-US" dirty="0"/>
          </a:p>
        </p:txBody>
      </p:sp>
      <p:sp>
        <p:nvSpPr>
          <p:cNvPr id="4" name="Slide Number Placeholder 3"/>
          <p:cNvSpPr>
            <a:spLocks noGrp="1"/>
          </p:cNvSpPr>
          <p:nvPr>
            <p:ph type="sldNum" sz="quarter" idx="5"/>
          </p:nvPr>
        </p:nvSpPr>
        <p:spPr/>
        <p:txBody>
          <a:bodyPr/>
          <a:lstStyle/>
          <a:p>
            <a:fld id="{77EA51B8-B8F3-4B36-9BD8-BD376A5EB4D0}" type="slidenum">
              <a:rPr lang="en-US" smtClean="0"/>
              <a:t>7</a:t>
            </a:fld>
            <a:endParaRPr lang="en-US"/>
          </a:p>
        </p:txBody>
      </p:sp>
    </p:spTree>
    <p:extLst>
      <p:ext uri="{BB962C8B-B14F-4D97-AF65-F5344CB8AC3E}">
        <p14:creationId xmlns:p14="http://schemas.microsoft.com/office/powerpoint/2010/main" val="42204770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E67C78F6-452B-B14A-B393-CC922EFB84B9}"/>
              </a:ext>
            </a:extLst>
          </p:cNvPr>
          <p:cNvPicPr>
            <a:picLocks noChangeAspect="1"/>
          </p:cNvPicPr>
          <p:nvPr userDrawn="1"/>
        </p:nvPicPr>
        <p:blipFill>
          <a:blip r:embed="rId2"/>
          <a:stretch>
            <a:fillRect/>
          </a:stretch>
        </p:blipFill>
        <p:spPr>
          <a:xfrm>
            <a:off x="-16764" y="-9427"/>
            <a:ext cx="12225528" cy="6876860"/>
          </a:xfrm>
          <a:prstGeom prst="rect">
            <a:avLst/>
          </a:prstGeom>
        </p:spPr>
      </p:pic>
      <p:sp>
        <p:nvSpPr>
          <p:cNvPr id="5" name="Text Placeholder 4">
            <a:extLst>
              <a:ext uri="{FF2B5EF4-FFF2-40B4-BE49-F238E27FC236}">
                <a16:creationId xmlns:a16="http://schemas.microsoft.com/office/drawing/2014/main" id="{56221AC7-936A-4452-9CD0-F3DE179539B5}"/>
              </a:ext>
            </a:extLst>
          </p:cNvPr>
          <p:cNvSpPr>
            <a:spLocks noGrp="1"/>
          </p:cNvSpPr>
          <p:nvPr>
            <p:ph type="body" sz="quarter" idx="10" hasCustomPrompt="1"/>
          </p:nvPr>
        </p:nvSpPr>
        <p:spPr>
          <a:xfrm>
            <a:off x="7185803" y="5822820"/>
            <a:ext cx="4840045" cy="361681"/>
          </a:xfrm>
          <a:prstGeom prst="rect">
            <a:avLst/>
          </a:prstGeom>
        </p:spPr>
        <p:txBody>
          <a:bodyPr/>
          <a:lstStyle>
            <a:lvl1pPr marL="0" indent="0" algn="r">
              <a:buNone/>
              <a:defRPr lang="en-US" sz="2000" smtClean="0">
                <a:solidFill>
                  <a:schemeClr val="bg1"/>
                </a:solidFill>
                <a:latin typeface="+mj-lt"/>
              </a:defRPr>
            </a:lvl1pPr>
          </a:lstStyle>
          <a:p>
            <a:pPr lvl="0"/>
            <a:r>
              <a:rPr lang="en-US"/>
              <a:t>Optional Specific Service Title</a:t>
            </a:r>
          </a:p>
        </p:txBody>
      </p:sp>
      <p:sp>
        <p:nvSpPr>
          <p:cNvPr id="8" name="Text Placeholder 4">
            <a:extLst>
              <a:ext uri="{FF2B5EF4-FFF2-40B4-BE49-F238E27FC236}">
                <a16:creationId xmlns:a16="http://schemas.microsoft.com/office/drawing/2014/main" id="{181C433F-D960-459D-B823-918F7F88D9D2}"/>
              </a:ext>
            </a:extLst>
          </p:cNvPr>
          <p:cNvSpPr>
            <a:spLocks noGrp="1"/>
          </p:cNvSpPr>
          <p:nvPr>
            <p:ph type="body" sz="quarter" idx="11" hasCustomPrompt="1"/>
          </p:nvPr>
        </p:nvSpPr>
        <p:spPr>
          <a:xfrm>
            <a:off x="7185803" y="6142719"/>
            <a:ext cx="4840045" cy="361681"/>
          </a:xfrm>
          <a:prstGeom prst="rect">
            <a:avLst/>
          </a:prstGeom>
        </p:spPr>
        <p:txBody>
          <a:bodyPr/>
          <a:lstStyle>
            <a:lvl1pPr marL="0" indent="0" algn="r">
              <a:buNone/>
              <a:defRPr lang="en-US" sz="1600" b="1" smtClean="0">
                <a:solidFill>
                  <a:schemeClr val="bg1"/>
                </a:solidFill>
                <a:latin typeface="+mn-lt"/>
              </a:defRPr>
            </a:lvl1pPr>
          </a:lstStyle>
          <a:p>
            <a:pPr lvl="0"/>
            <a:r>
              <a:rPr lang="en-US"/>
              <a:t>Service Line Title</a:t>
            </a:r>
          </a:p>
        </p:txBody>
      </p:sp>
      <p:sp>
        <p:nvSpPr>
          <p:cNvPr id="11" name="Text Placeholder 10">
            <a:extLst>
              <a:ext uri="{FF2B5EF4-FFF2-40B4-BE49-F238E27FC236}">
                <a16:creationId xmlns:a16="http://schemas.microsoft.com/office/drawing/2014/main" id="{523D3F61-2326-431E-989C-64C31378A872}"/>
              </a:ext>
            </a:extLst>
          </p:cNvPr>
          <p:cNvSpPr>
            <a:spLocks noGrp="1"/>
          </p:cNvSpPr>
          <p:nvPr>
            <p:ph type="body" sz="quarter" idx="12" hasCustomPrompt="1"/>
          </p:nvPr>
        </p:nvSpPr>
        <p:spPr>
          <a:xfrm>
            <a:off x="-17463" y="1198376"/>
            <a:ext cx="12209463" cy="708054"/>
          </a:xfrm>
          <a:prstGeom prst="rect">
            <a:avLst/>
          </a:prstGeom>
        </p:spPr>
        <p:txBody>
          <a:bodyPr/>
          <a:lstStyle>
            <a:lvl1pPr marL="0" indent="0" algn="ctr">
              <a:buNone/>
              <a:defRPr sz="4400">
                <a:solidFill>
                  <a:schemeClr val="bg1"/>
                </a:solidFill>
                <a:latin typeface="Calibri Light" panose="020F0302020204030204" pitchFamily="34" charset="0"/>
                <a:cs typeface="Calibri Light" panose="020F0302020204030204" pitchFamily="34" charset="0"/>
              </a:defRPr>
            </a:lvl1pPr>
          </a:lstStyle>
          <a:p>
            <a:pPr lvl="0"/>
            <a:r>
              <a:rPr lang="en-US"/>
              <a:t>Presentation Title</a:t>
            </a:r>
          </a:p>
        </p:txBody>
      </p:sp>
      <p:sp>
        <p:nvSpPr>
          <p:cNvPr id="12" name="Text Placeholder 10">
            <a:extLst>
              <a:ext uri="{FF2B5EF4-FFF2-40B4-BE49-F238E27FC236}">
                <a16:creationId xmlns:a16="http://schemas.microsoft.com/office/drawing/2014/main" id="{295C42EE-FDC0-435E-B809-643089E0DBBB}"/>
              </a:ext>
            </a:extLst>
          </p:cNvPr>
          <p:cNvSpPr>
            <a:spLocks noGrp="1"/>
          </p:cNvSpPr>
          <p:nvPr>
            <p:ph type="body" sz="quarter" idx="13" hasCustomPrompt="1"/>
          </p:nvPr>
        </p:nvSpPr>
        <p:spPr>
          <a:xfrm>
            <a:off x="-17464" y="1868739"/>
            <a:ext cx="12209463" cy="708054"/>
          </a:xfrm>
          <a:prstGeom prst="rect">
            <a:avLst/>
          </a:prstGeom>
        </p:spPr>
        <p:txBody>
          <a:bodyPr/>
          <a:lstStyle>
            <a:lvl1pPr marL="0" indent="0" algn="ctr">
              <a:buNone/>
              <a:defRPr sz="3600">
                <a:solidFill>
                  <a:schemeClr val="bg1"/>
                </a:solidFill>
                <a:latin typeface="Calibri Light" panose="020F0302020204030204" pitchFamily="34" charset="0"/>
                <a:cs typeface="Calibri Light" panose="020F0302020204030204" pitchFamily="34" charset="0"/>
              </a:defRPr>
            </a:lvl1pPr>
          </a:lstStyle>
          <a:p>
            <a:pPr lvl="0"/>
            <a:r>
              <a:rPr lang="en-US"/>
              <a:t>Date</a:t>
            </a:r>
          </a:p>
        </p:txBody>
      </p:sp>
    </p:spTree>
    <p:extLst>
      <p:ext uri="{BB962C8B-B14F-4D97-AF65-F5344CB8AC3E}">
        <p14:creationId xmlns:p14="http://schemas.microsoft.com/office/powerpoint/2010/main" val="3993292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20F49F4-EA48-0241-91FC-B7CCE8BFCB92}"/>
              </a:ext>
            </a:extLst>
          </p:cNvPr>
          <p:cNvSpPr>
            <a:spLocks noGrp="1"/>
          </p:cNvSpPr>
          <p:nvPr>
            <p:ph type="dt" sz="half" idx="10"/>
          </p:nvPr>
        </p:nvSpPr>
        <p:spPr>
          <a:xfrm>
            <a:off x="93482" y="6365777"/>
            <a:ext cx="27432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A067B7A-24D4-784D-9387-B66513A0763E}"/>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
        <p:nvSpPr>
          <p:cNvPr id="3" name="Text Placeholder 2">
            <a:extLst>
              <a:ext uri="{FF2B5EF4-FFF2-40B4-BE49-F238E27FC236}">
                <a16:creationId xmlns:a16="http://schemas.microsoft.com/office/drawing/2014/main" id="{77A9698F-486D-8B4D-9064-E5BE6F88A6F9}"/>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7F979580-8EFB-AE4F-BF0C-D08FC4A8A3E5}"/>
              </a:ext>
            </a:extLst>
          </p:cNvPr>
          <p:cNvSpPr>
            <a:spLocks noGrp="1"/>
          </p:cNvSpPr>
          <p:nvPr>
            <p:ph type="title"/>
          </p:nvPr>
        </p:nvSpPr>
        <p:spPr>
          <a:xfrm>
            <a:off x="4123426" y="370935"/>
            <a:ext cx="7231962" cy="701503"/>
          </a:xfrm>
          <a:prstGeom prst="rect">
            <a:avLst/>
          </a:prstGeom>
        </p:spPr>
        <p:txBody>
          <a:bodyPr/>
          <a:lstStyle>
            <a:lvl1pPr>
              <a:lnSpc>
                <a:spcPct val="80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817241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C2B2D-473E-774D-9EB7-14071CD3A3D1}"/>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22026-57BF-7A46-BE17-8421692289C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E4CE20-55F5-8945-9090-170855091755}"/>
              </a:ext>
            </a:extLst>
          </p:cNvPr>
          <p:cNvSpPr>
            <a:spLocks noGrp="1"/>
          </p:cNvSpPr>
          <p:nvPr>
            <p:ph type="dt" sz="half" idx="10"/>
          </p:nvPr>
        </p:nvSpPr>
        <p:spPr>
          <a:xfrm>
            <a:off x="838200" y="6365777"/>
            <a:ext cx="2743200" cy="365125"/>
          </a:xfrm>
          <a:prstGeom prst="rect">
            <a:avLst/>
          </a:prstGeom>
        </p:spPr>
        <p:txBody>
          <a:bodyPr/>
          <a:lstStyle/>
          <a:p>
            <a:endParaRPr lang="en-US"/>
          </a:p>
        </p:txBody>
      </p:sp>
      <p:sp>
        <p:nvSpPr>
          <p:cNvPr id="8" name="Slide Number Placeholder 5">
            <a:extLst>
              <a:ext uri="{FF2B5EF4-FFF2-40B4-BE49-F238E27FC236}">
                <a16:creationId xmlns:a16="http://schemas.microsoft.com/office/drawing/2014/main" id="{D5D65FDD-1EC6-4002-98F2-D4D423687911}"/>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Tree>
    <p:extLst>
      <p:ext uri="{BB962C8B-B14F-4D97-AF65-F5344CB8AC3E}">
        <p14:creationId xmlns:p14="http://schemas.microsoft.com/office/powerpoint/2010/main" val="4272996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6F13DF-7B64-604C-BFD9-9CCCB52C72F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E69E95-A7E7-7146-9181-763454EB592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815BB0-C8A6-8E49-8E79-8D2DE1BD1442}"/>
              </a:ext>
            </a:extLst>
          </p:cNvPr>
          <p:cNvSpPr>
            <a:spLocks noGrp="1"/>
          </p:cNvSpPr>
          <p:nvPr>
            <p:ph type="dt" sz="half" idx="10"/>
          </p:nvPr>
        </p:nvSpPr>
        <p:spPr>
          <a:xfrm>
            <a:off x="838200" y="6365777"/>
            <a:ext cx="2743200" cy="365125"/>
          </a:xfrm>
          <a:prstGeom prst="rect">
            <a:avLst/>
          </a:prstGeom>
        </p:spPr>
        <p:txBody>
          <a:bodyPr/>
          <a:lstStyle/>
          <a:p>
            <a:endParaRPr lang="en-US"/>
          </a:p>
        </p:txBody>
      </p:sp>
      <p:sp>
        <p:nvSpPr>
          <p:cNvPr id="8" name="Slide Number Placeholder 5">
            <a:extLst>
              <a:ext uri="{FF2B5EF4-FFF2-40B4-BE49-F238E27FC236}">
                <a16:creationId xmlns:a16="http://schemas.microsoft.com/office/drawing/2014/main" id="{7B868024-B28F-4326-B366-B88EBBB2EBAD}"/>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
        <p:nvSpPr>
          <p:cNvPr id="9" name="Title 1">
            <a:extLst>
              <a:ext uri="{FF2B5EF4-FFF2-40B4-BE49-F238E27FC236}">
                <a16:creationId xmlns:a16="http://schemas.microsoft.com/office/drawing/2014/main" id="{9F22F8A4-5ABD-4AFE-81B8-6709CBCFF7E1}"/>
              </a:ext>
            </a:extLst>
          </p:cNvPr>
          <p:cNvSpPr>
            <a:spLocks noGrp="1"/>
          </p:cNvSpPr>
          <p:nvPr>
            <p:ph type="title"/>
          </p:nvPr>
        </p:nvSpPr>
        <p:spPr>
          <a:xfrm>
            <a:off x="4123426" y="370935"/>
            <a:ext cx="7231962" cy="701503"/>
          </a:xfrm>
          <a:prstGeom prst="rect">
            <a:avLst/>
          </a:prstGeom>
        </p:spPr>
        <p:txBody>
          <a:bodyPr/>
          <a:lstStyle>
            <a:lvl1pPr>
              <a:lnSpc>
                <a:spcPct val="80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639598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155D75-0E46-0344-97A7-0E819B286AF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CA9012-8AAC-C643-BFE6-33AF3FCC6BE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3CED74-48D8-7743-96F4-13DDD1AF7B3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38BC7-9BA6-7F41-80DE-181B23C28E2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B1B807-8072-BD4A-91D6-2354372BA266}"/>
              </a:ext>
            </a:extLst>
          </p:cNvPr>
          <p:cNvSpPr>
            <a:spLocks noGrp="1"/>
          </p:cNvSpPr>
          <p:nvPr>
            <p:ph type="dt" sz="half" idx="10"/>
          </p:nvPr>
        </p:nvSpPr>
        <p:spPr>
          <a:xfrm>
            <a:off x="838200" y="6365777"/>
            <a:ext cx="2743200" cy="365125"/>
          </a:xfrm>
          <a:prstGeom prst="rect">
            <a:avLst/>
          </a:prstGeom>
        </p:spPr>
        <p:txBody>
          <a:bodyPr/>
          <a:lstStyle/>
          <a:p>
            <a:endParaRPr lang="en-US"/>
          </a:p>
        </p:txBody>
      </p:sp>
      <p:sp>
        <p:nvSpPr>
          <p:cNvPr id="10" name="Slide Number Placeholder 5">
            <a:extLst>
              <a:ext uri="{FF2B5EF4-FFF2-40B4-BE49-F238E27FC236}">
                <a16:creationId xmlns:a16="http://schemas.microsoft.com/office/drawing/2014/main" id="{5DFDACA8-4CF0-4AA9-A3B3-D207444FEEA2}"/>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
        <p:nvSpPr>
          <p:cNvPr id="11" name="Title 1">
            <a:extLst>
              <a:ext uri="{FF2B5EF4-FFF2-40B4-BE49-F238E27FC236}">
                <a16:creationId xmlns:a16="http://schemas.microsoft.com/office/drawing/2014/main" id="{FA6A9467-9E3A-4462-BDA1-D6E89BC099DC}"/>
              </a:ext>
            </a:extLst>
          </p:cNvPr>
          <p:cNvSpPr>
            <a:spLocks noGrp="1"/>
          </p:cNvSpPr>
          <p:nvPr>
            <p:ph type="title"/>
          </p:nvPr>
        </p:nvSpPr>
        <p:spPr>
          <a:xfrm>
            <a:off x="4123426" y="370935"/>
            <a:ext cx="7231962" cy="701503"/>
          </a:xfrm>
          <a:prstGeom prst="rect">
            <a:avLst/>
          </a:prstGeom>
        </p:spPr>
        <p:txBody>
          <a:bodyPr/>
          <a:lstStyle>
            <a:lvl1pPr>
              <a:lnSpc>
                <a:spcPct val="80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636571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A4AE14E-96E6-1F43-A3B8-17656B6A5F1A}"/>
              </a:ext>
            </a:extLst>
          </p:cNvPr>
          <p:cNvSpPr>
            <a:spLocks noGrp="1"/>
          </p:cNvSpPr>
          <p:nvPr>
            <p:ph type="dt" sz="half" idx="10"/>
          </p:nvPr>
        </p:nvSpPr>
        <p:spPr>
          <a:xfrm>
            <a:off x="838200" y="6365777"/>
            <a:ext cx="2743200" cy="365125"/>
          </a:xfrm>
          <a:prstGeom prst="rect">
            <a:avLst/>
          </a:prstGeom>
        </p:spPr>
        <p:txBody>
          <a:bodyPr/>
          <a:lstStyle/>
          <a:p>
            <a:endParaRPr lang="en-US"/>
          </a:p>
        </p:txBody>
      </p:sp>
      <p:sp>
        <p:nvSpPr>
          <p:cNvPr id="6" name="Text Placeholder 2">
            <a:extLst>
              <a:ext uri="{FF2B5EF4-FFF2-40B4-BE49-F238E27FC236}">
                <a16:creationId xmlns:a16="http://schemas.microsoft.com/office/drawing/2014/main" id="{1FDB3C70-FA25-4C44-A56E-DC91FB01DD06}"/>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C5C102F6-A8C0-40F4-897A-2179F1B1F869}"/>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
        <p:nvSpPr>
          <p:cNvPr id="8" name="Title 1">
            <a:extLst>
              <a:ext uri="{FF2B5EF4-FFF2-40B4-BE49-F238E27FC236}">
                <a16:creationId xmlns:a16="http://schemas.microsoft.com/office/drawing/2014/main" id="{C9A8072A-251B-4873-9D3E-303449460087}"/>
              </a:ext>
            </a:extLst>
          </p:cNvPr>
          <p:cNvSpPr>
            <a:spLocks noGrp="1"/>
          </p:cNvSpPr>
          <p:nvPr>
            <p:ph type="title"/>
          </p:nvPr>
        </p:nvSpPr>
        <p:spPr>
          <a:xfrm>
            <a:off x="4123426" y="370935"/>
            <a:ext cx="7231962" cy="701503"/>
          </a:xfrm>
          <a:prstGeom prst="rect">
            <a:avLst/>
          </a:prstGeom>
        </p:spPr>
        <p:txBody>
          <a:bodyPr/>
          <a:lstStyle>
            <a:lvl1pPr>
              <a:lnSpc>
                <a:spcPct val="80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138277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621655-D0FB-FD48-8BC9-A97FCC685B9E}"/>
              </a:ext>
            </a:extLst>
          </p:cNvPr>
          <p:cNvSpPr>
            <a:spLocks noGrp="1"/>
          </p:cNvSpPr>
          <p:nvPr>
            <p:ph type="dt" sz="half" idx="10"/>
          </p:nvPr>
        </p:nvSpPr>
        <p:spPr>
          <a:xfrm>
            <a:off x="838200" y="6365777"/>
            <a:ext cx="2743200" cy="365125"/>
          </a:xfrm>
          <a:prstGeom prst="rect">
            <a:avLst/>
          </a:prstGeom>
        </p:spPr>
        <p:txBody>
          <a:bodyPr/>
          <a:lstStyle/>
          <a:p>
            <a:endParaRPr lang="en-US"/>
          </a:p>
        </p:txBody>
      </p:sp>
      <p:sp>
        <p:nvSpPr>
          <p:cNvPr id="5" name="Text Placeholder 2">
            <a:extLst>
              <a:ext uri="{FF2B5EF4-FFF2-40B4-BE49-F238E27FC236}">
                <a16:creationId xmlns:a16="http://schemas.microsoft.com/office/drawing/2014/main" id="{AEE37C04-F563-E845-9896-6E22B73301B8}"/>
              </a:ext>
            </a:extLst>
          </p:cNvPr>
          <p:cNvSpPr>
            <a:spLocks noGrp="1"/>
          </p:cNvSpPr>
          <p:nvPr>
            <p:ph type="body" sz="quarter" idx="13"/>
          </p:nvPr>
        </p:nvSpPr>
        <p:spPr>
          <a:xfrm>
            <a:off x="857250" y="1800225"/>
            <a:ext cx="10436225" cy="4064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1EF449AC-F705-4B08-A180-19357A782C9D}"/>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
        <p:nvSpPr>
          <p:cNvPr id="8" name="Title 1">
            <a:extLst>
              <a:ext uri="{FF2B5EF4-FFF2-40B4-BE49-F238E27FC236}">
                <a16:creationId xmlns:a16="http://schemas.microsoft.com/office/drawing/2014/main" id="{A2CA7F0D-4316-4177-BFD4-481A47486E74}"/>
              </a:ext>
            </a:extLst>
          </p:cNvPr>
          <p:cNvSpPr>
            <a:spLocks noGrp="1"/>
          </p:cNvSpPr>
          <p:nvPr>
            <p:ph type="title"/>
          </p:nvPr>
        </p:nvSpPr>
        <p:spPr>
          <a:xfrm>
            <a:off x="4123426" y="370935"/>
            <a:ext cx="7231962" cy="701503"/>
          </a:xfrm>
          <a:prstGeom prst="rect">
            <a:avLst/>
          </a:prstGeom>
        </p:spPr>
        <p:txBody>
          <a:bodyPr/>
          <a:lstStyle>
            <a:lvl1pPr>
              <a:lnSpc>
                <a:spcPct val="80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99021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0521BF77-D0A9-44C0-A875-7C6497395391}"/>
              </a:ext>
            </a:extLst>
          </p:cNvPr>
          <p:cNvSpPr>
            <a:spLocks noGrp="1"/>
          </p:cNvSpPr>
          <p:nvPr>
            <p:ph type="body" sz="quarter" idx="13" hasCustomPrompt="1"/>
          </p:nvPr>
        </p:nvSpPr>
        <p:spPr>
          <a:xfrm>
            <a:off x="4122738" y="319719"/>
            <a:ext cx="7232650" cy="701675"/>
          </a:xfrm>
          <a:prstGeom prst="rect">
            <a:avLst/>
          </a:prstGeom>
        </p:spPr>
        <p:txBody>
          <a:bodyPr/>
          <a:lstStyle>
            <a:lvl1pPr marL="0" indent="0">
              <a:buNone/>
              <a:defRPr sz="4400">
                <a:solidFill>
                  <a:schemeClr val="bg1"/>
                </a:solidFill>
                <a:latin typeface="+mj-lt"/>
              </a:defRPr>
            </a:lvl1pPr>
          </a:lstStyle>
          <a:p>
            <a:pPr lvl="0"/>
            <a:r>
              <a:rPr lang="en-US"/>
              <a:t>Click to edit Master title style</a:t>
            </a:r>
          </a:p>
        </p:txBody>
      </p:sp>
      <p:sp>
        <p:nvSpPr>
          <p:cNvPr id="2" name="Title 1">
            <a:extLst>
              <a:ext uri="{FF2B5EF4-FFF2-40B4-BE49-F238E27FC236}">
                <a16:creationId xmlns:a16="http://schemas.microsoft.com/office/drawing/2014/main" id="{7A472CDF-CF7A-F44A-8DC4-41ED9DC4A6B4}"/>
              </a:ext>
            </a:extLst>
          </p:cNvPr>
          <p:cNvSpPr>
            <a:spLocks noGrp="1"/>
          </p:cNvSpPr>
          <p:nvPr>
            <p:ph type="title"/>
          </p:nvPr>
        </p:nvSpPr>
        <p:spPr>
          <a:xfrm>
            <a:off x="839788" y="1335024"/>
            <a:ext cx="3932237" cy="896112"/>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46E87D-7E54-7945-8838-00C6DB841DA8}"/>
              </a:ext>
            </a:extLst>
          </p:cNvPr>
          <p:cNvSpPr>
            <a:spLocks noGrp="1"/>
          </p:cNvSpPr>
          <p:nvPr>
            <p:ph idx="1"/>
          </p:nvPr>
        </p:nvSpPr>
        <p:spPr>
          <a:xfrm>
            <a:off x="5183188" y="1335024"/>
            <a:ext cx="6172200" cy="46997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734EDC-C100-0248-B693-18ABD2038506}"/>
              </a:ext>
            </a:extLst>
          </p:cNvPr>
          <p:cNvSpPr>
            <a:spLocks noGrp="1"/>
          </p:cNvSpPr>
          <p:nvPr>
            <p:ph type="body" sz="half" idx="2"/>
          </p:nvPr>
        </p:nvSpPr>
        <p:spPr>
          <a:xfrm>
            <a:off x="839788" y="2231136"/>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7284E5-1EB6-2944-8D4F-C256F78CAC11}"/>
              </a:ext>
            </a:extLst>
          </p:cNvPr>
          <p:cNvSpPr>
            <a:spLocks noGrp="1"/>
          </p:cNvSpPr>
          <p:nvPr>
            <p:ph type="dt" sz="half" idx="10"/>
          </p:nvPr>
        </p:nvSpPr>
        <p:spPr>
          <a:xfrm>
            <a:off x="838200" y="6365777"/>
            <a:ext cx="27432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7712EE18-64E7-4434-B480-9371D28BA1A2}"/>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Tree>
    <p:extLst>
      <p:ext uri="{BB962C8B-B14F-4D97-AF65-F5344CB8AC3E}">
        <p14:creationId xmlns:p14="http://schemas.microsoft.com/office/powerpoint/2010/main" val="1665685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629A3747-AFBE-448B-A410-3A213AE83384}"/>
              </a:ext>
            </a:extLst>
          </p:cNvPr>
          <p:cNvSpPr>
            <a:spLocks noGrp="1"/>
          </p:cNvSpPr>
          <p:nvPr>
            <p:ph type="body" sz="quarter" idx="13" hasCustomPrompt="1"/>
          </p:nvPr>
        </p:nvSpPr>
        <p:spPr>
          <a:xfrm>
            <a:off x="4122738" y="319719"/>
            <a:ext cx="7232650" cy="701675"/>
          </a:xfrm>
          <a:prstGeom prst="rect">
            <a:avLst/>
          </a:prstGeom>
        </p:spPr>
        <p:txBody>
          <a:bodyPr/>
          <a:lstStyle>
            <a:lvl1pPr marL="0" indent="0">
              <a:buNone/>
              <a:defRPr sz="4400">
                <a:solidFill>
                  <a:schemeClr val="bg1"/>
                </a:solidFill>
                <a:latin typeface="+mj-lt"/>
              </a:defRPr>
            </a:lvl1pPr>
          </a:lstStyle>
          <a:p>
            <a:pPr lvl="0"/>
            <a:r>
              <a:rPr lang="en-US"/>
              <a:t>Click to edit Master title style</a:t>
            </a:r>
          </a:p>
        </p:txBody>
      </p:sp>
      <p:sp>
        <p:nvSpPr>
          <p:cNvPr id="2" name="Title 1">
            <a:extLst>
              <a:ext uri="{FF2B5EF4-FFF2-40B4-BE49-F238E27FC236}">
                <a16:creationId xmlns:a16="http://schemas.microsoft.com/office/drawing/2014/main" id="{B1B8EBC6-84B1-4F47-A8E5-01915B44340F}"/>
              </a:ext>
            </a:extLst>
          </p:cNvPr>
          <p:cNvSpPr>
            <a:spLocks noGrp="1"/>
          </p:cNvSpPr>
          <p:nvPr>
            <p:ph type="title"/>
          </p:nvPr>
        </p:nvSpPr>
        <p:spPr>
          <a:xfrm>
            <a:off x="839788" y="1408176"/>
            <a:ext cx="3932237" cy="896112"/>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B7D19E-3F95-5B48-B5BA-E4D22ACD4B1C}"/>
              </a:ext>
            </a:extLst>
          </p:cNvPr>
          <p:cNvSpPr>
            <a:spLocks noGrp="1"/>
          </p:cNvSpPr>
          <p:nvPr>
            <p:ph type="pic" idx="1"/>
          </p:nvPr>
        </p:nvSpPr>
        <p:spPr>
          <a:xfrm>
            <a:off x="5183188" y="1408176"/>
            <a:ext cx="6172200" cy="469976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04ECD6-E766-114D-8049-5FEDFF346E69}"/>
              </a:ext>
            </a:extLst>
          </p:cNvPr>
          <p:cNvSpPr>
            <a:spLocks noGrp="1"/>
          </p:cNvSpPr>
          <p:nvPr>
            <p:ph type="body" sz="half" idx="2"/>
          </p:nvPr>
        </p:nvSpPr>
        <p:spPr>
          <a:xfrm>
            <a:off x="839788" y="2304288"/>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A9F006-E723-AC4A-9064-53B5D551A3B8}"/>
              </a:ext>
            </a:extLst>
          </p:cNvPr>
          <p:cNvSpPr>
            <a:spLocks noGrp="1"/>
          </p:cNvSpPr>
          <p:nvPr>
            <p:ph type="dt" sz="half" idx="10"/>
          </p:nvPr>
        </p:nvSpPr>
        <p:spPr>
          <a:xfrm>
            <a:off x="838200" y="6365777"/>
            <a:ext cx="27432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1E31072F-287A-4111-80CD-CADD0DF45587}"/>
              </a:ext>
            </a:extLst>
          </p:cNvPr>
          <p:cNvSpPr>
            <a:spLocks noGrp="1"/>
          </p:cNvSpPr>
          <p:nvPr>
            <p:ph type="sldNum" sz="quarter" idx="12"/>
          </p:nvPr>
        </p:nvSpPr>
        <p:spPr>
          <a:xfrm>
            <a:off x="4768970" y="6356350"/>
            <a:ext cx="2654060" cy="365125"/>
          </a:xfrm>
          <a:prstGeom prst="rect">
            <a:avLst/>
          </a:prstGeom>
        </p:spPr>
        <p:txBody>
          <a:bodyPr/>
          <a:lstStyle>
            <a:lvl1pPr algn="ctr">
              <a:defRPr/>
            </a:lvl1pPr>
          </a:lstStyle>
          <a:p>
            <a:fld id="{A068E2F8-403F-1043-AF70-73888A744859}" type="slidenum">
              <a:rPr lang="en-US" smtClean="0"/>
              <a:pPr/>
              <a:t>‹#›</a:t>
            </a:fld>
            <a:endParaRPr lang="en-US"/>
          </a:p>
        </p:txBody>
      </p:sp>
    </p:spTree>
    <p:extLst>
      <p:ext uri="{BB962C8B-B14F-4D97-AF65-F5344CB8AC3E}">
        <p14:creationId xmlns:p14="http://schemas.microsoft.com/office/powerpoint/2010/main" val="2222791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close up of a logo&#10;&#10;Description automatically generated with low confidence">
            <a:extLst>
              <a:ext uri="{FF2B5EF4-FFF2-40B4-BE49-F238E27FC236}">
                <a16:creationId xmlns:a16="http://schemas.microsoft.com/office/drawing/2014/main" id="{00F181D1-6B4E-7A43-A748-5B29E07C3842}"/>
              </a:ext>
            </a:extLst>
          </p:cNvPr>
          <p:cNvPicPr>
            <a:picLocks noChangeAspect="1"/>
          </p:cNvPicPr>
          <p:nvPr userDrawn="1"/>
        </p:nvPicPr>
        <p:blipFill rotWithShape="1">
          <a:blip r:embed="rId11"/>
          <a:srcRect t="22495" b="13994"/>
          <a:stretch/>
        </p:blipFill>
        <p:spPr>
          <a:xfrm>
            <a:off x="-9144" y="-9144"/>
            <a:ext cx="12207240" cy="1162740"/>
          </a:xfrm>
          <a:prstGeom prst="rect">
            <a:avLst/>
          </a:prstGeom>
        </p:spPr>
      </p:pic>
      <p:sp>
        <p:nvSpPr>
          <p:cNvPr id="3" name="Subtitle 2">
            <a:extLst>
              <a:ext uri="{FF2B5EF4-FFF2-40B4-BE49-F238E27FC236}">
                <a16:creationId xmlns:a16="http://schemas.microsoft.com/office/drawing/2014/main" id="{EC9D0C5E-7C67-48B7-97F9-FCE7D5C0EE80}"/>
              </a:ext>
            </a:extLst>
          </p:cNvPr>
          <p:cNvSpPr txBox="1">
            <a:spLocks/>
          </p:cNvSpPr>
          <p:nvPr userDrawn="1"/>
        </p:nvSpPr>
        <p:spPr>
          <a:xfrm>
            <a:off x="6810104" y="6455232"/>
            <a:ext cx="5303520" cy="3316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600">
                <a:solidFill>
                  <a:srgbClr val="919195"/>
                </a:solidFill>
              </a:rPr>
              <a:t>Information, Data, &amp; Analytics Services (IDAS) </a:t>
            </a:r>
          </a:p>
        </p:txBody>
      </p:sp>
    </p:spTree>
    <p:extLst>
      <p:ext uri="{BB962C8B-B14F-4D97-AF65-F5344CB8AC3E}">
        <p14:creationId xmlns:p14="http://schemas.microsoft.com/office/powerpoint/2010/main" val="1948540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nasa.sharepoint.com/teams/IDASMachineLearningShowroom/SitePages/Home.aspx"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huggingface.co/spaces/CompVis/stable-diffusion-license" TargetMode="External"/><Relationship Id="rId2" Type="http://schemas.openxmlformats.org/officeDocument/2006/relationships/hyperlink" Target="https://unsplash.com/license"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A5E04BC-0A2C-43AE-9DF1-C078C474DD0B}"/>
              </a:ext>
            </a:extLst>
          </p:cNvPr>
          <p:cNvSpPr>
            <a:spLocks noGrp="1"/>
          </p:cNvSpPr>
          <p:nvPr>
            <p:ph type="body" sz="quarter" idx="10"/>
          </p:nvPr>
        </p:nvSpPr>
        <p:spPr/>
        <p:txBody>
          <a:bodyPr/>
          <a:lstStyle/>
          <a:p>
            <a:r>
              <a:rPr lang="en-US" b="1"/>
              <a:t>Data Science Services (DSS</a:t>
            </a:r>
            <a:r>
              <a:rPr lang="en-US"/>
              <a:t>)</a:t>
            </a:r>
          </a:p>
        </p:txBody>
      </p:sp>
      <p:sp>
        <p:nvSpPr>
          <p:cNvPr id="5" name="Text Placeholder 4">
            <a:extLst>
              <a:ext uri="{FF2B5EF4-FFF2-40B4-BE49-F238E27FC236}">
                <a16:creationId xmlns:a16="http://schemas.microsoft.com/office/drawing/2014/main" id="{F56F7042-6229-4465-877E-FE7027E28EDA}"/>
              </a:ext>
            </a:extLst>
          </p:cNvPr>
          <p:cNvSpPr>
            <a:spLocks noGrp="1"/>
          </p:cNvSpPr>
          <p:nvPr>
            <p:ph type="body" sz="quarter" idx="11"/>
          </p:nvPr>
        </p:nvSpPr>
        <p:spPr/>
        <p:txBody>
          <a:bodyPr/>
          <a:lstStyle/>
          <a:p>
            <a:r>
              <a:rPr lang="en-US"/>
              <a:t>Information, Data, &amp; Analytics Services (IDAS)</a:t>
            </a:r>
          </a:p>
          <a:p>
            <a:endParaRPr lang="en-US"/>
          </a:p>
        </p:txBody>
      </p:sp>
      <p:sp>
        <p:nvSpPr>
          <p:cNvPr id="6" name="Text Placeholder 5">
            <a:extLst>
              <a:ext uri="{FF2B5EF4-FFF2-40B4-BE49-F238E27FC236}">
                <a16:creationId xmlns:a16="http://schemas.microsoft.com/office/drawing/2014/main" id="{9ABE6B85-30F8-4291-8A30-2138B690F464}"/>
              </a:ext>
            </a:extLst>
          </p:cNvPr>
          <p:cNvSpPr>
            <a:spLocks noGrp="1"/>
          </p:cNvSpPr>
          <p:nvPr>
            <p:ph type="body" sz="quarter" idx="12"/>
          </p:nvPr>
        </p:nvSpPr>
        <p:spPr>
          <a:xfrm>
            <a:off x="-8732" y="1000736"/>
            <a:ext cx="12209463" cy="708054"/>
          </a:xfrm>
        </p:spPr>
        <p:txBody>
          <a:bodyPr/>
          <a:lstStyle/>
          <a:p>
            <a:r>
              <a:rPr lang="en-US"/>
              <a:t>The Machine Learning Showroom</a:t>
            </a:r>
          </a:p>
        </p:txBody>
      </p:sp>
      <p:sp>
        <p:nvSpPr>
          <p:cNvPr id="7" name="Text Placeholder 6">
            <a:extLst>
              <a:ext uri="{FF2B5EF4-FFF2-40B4-BE49-F238E27FC236}">
                <a16:creationId xmlns:a16="http://schemas.microsoft.com/office/drawing/2014/main" id="{21616921-2531-4B7C-B4D3-36D03E42A60F}"/>
              </a:ext>
            </a:extLst>
          </p:cNvPr>
          <p:cNvSpPr>
            <a:spLocks noGrp="1"/>
          </p:cNvSpPr>
          <p:nvPr>
            <p:ph type="body" sz="quarter" idx="13"/>
          </p:nvPr>
        </p:nvSpPr>
        <p:spPr/>
        <p:txBody>
          <a:bodyPr/>
          <a:lstStyle/>
          <a:p>
            <a:r>
              <a:rPr lang="en-US" sz="2800"/>
              <a:t>OCIO Data Science Summit  -  November 15, 2022</a:t>
            </a:r>
          </a:p>
        </p:txBody>
      </p:sp>
      <p:sp>
        <p:nvSpPr>
          <p:cNvPr id="2" name="TextBox 1">
            <a:extLst>
              <a:ext uri="{FF2B5EF4-FFF2-40B4-BE49-F238E27FC236}">
                <a16:creationId xmlns:a16="http://schemas.microsoft.com/office/drawing/2014/main" id="{1D5F88B5-1978-4E59-9FA3-46EFA15E8898}"/>
              </a:ext>
            </a:extLst>
          </p:cNvPr>
          <p:cNvSpPr txBox="1"/>
          <p:nvPr/>
        </p:nvSpPr>
        <p:spPr>
          <a:xfrm>
            <a:off x="7784751" y="3122588"/>
            <a:ext cx="4241097" cy="1077218"/>
          </a:xfrm>
          <a:prstGeom prst="rect">
            <a:avLst/>
          </a:prstGeom>
          <a:noFill/>
        </p:spPr>
        <p:txBody>
          <a:bodyPr wrap="none" rtlCol="0">
            <a:spAutoFit/>
          </a:bodyPr>
          <a:lstStyle/>
          <a:p>
            <a:pPr>
              <a:spcBef>
                <a:spcPts val="600"/>
              </a:spcBef>
            </a:pPr>
            <a:r>
              <a:rPr lang="en-US">
                <a:solidFill>
                  <a:schemeClr val="bg1"/>
                </a:solidFill>
              </a:rPr>
              <a:t>Marina Dunn  (marina.m.dunn@nasa.gov)</a:t>
            </a:r>
          </a:p>
          <a:p>
            <a:pPr>
              <a:spcBef>
                <a:spcPts val="600"/>
              </a:spcBef>
            </a:pPr>
            <a:r>
              <a:rPr lang="en-US">
                <a:solidFill>
                  <a:schemeClr val="bg1"/>
                </a:solidFill>
              </a:rPr>
              <a:t>David Na  (david.s.na@nasa.gov)</a:t>
            </a:r>
          </a:p>
          <a:p>
            <a:pPr>
              <a:spcBef>
                <a:spcPts val="600"/>
              </a:spcBef>
            </a:pPr>
            <a:r>
              <a:rPr lang="en-US">
                <a:solidFill>
                  <a:schemeClr val="bg1"/>
                </a:solidFill>
              </a:rPr>
              <a:t>Douglas Trent  (douglas.m.trent@nasa.gov)</a:t>
            </a:r>
          </a:p>
        </p:txBody>
      </p:sp>
      <p:sp>
        <p:nvSpPr>
          <p:cNvPr id="3" name="TextBox 2">
            <a:extLst>
              <a:ext uri="{FF2B5EF4-FFF2-40B4-BE49-F238E27FC236}">
                <a16:creationId xmlns:a16="http://schemas.microsoft.com/office/drawing/2014/main" id="{C515B9F6-002F-47E3-92AC-DB392887956D}"/>
              </a:ext>
            </a:extLst>
          </p:cNvPr>
          <p:cNvSpPr txBox="1"/>
          <p:nvPr/>
        </p:nvSpPr>
        <p:spPr>
          <a:xfrm>
            <a:off x="317072" y="3199532"/>
            <a:ext cx="2648069" cy="923330"/>
          </a:xfrm>
          <a:prstGeom prst="rect">
            <a:avLst/>
          </a:prstGeom>
          <a:noFill/>
        </p:spPr>
        <p:txBody>
          <a:bodyPr wrap="square" rtlCol="0">
            <a:spAutoFit/>
          </a:bodyPr>
          <a:lstStyle/>
          <a:p>
            <a:r>
              <a:rPr lang="en-US">
                <a:solidFill>
                  <a:schemeClr val="bg1"/>
                </a:solidFill>
              </a:rPr>
              <a:t>Note: This presentation </a:t>
            </a:r>
          </a:p>
          <a:p>
            <a:r>
              <a:rPr lang="en-US">
                <a:solidFill>
                  <a:schemeClr val="bg1"/>
                </a:solidFill>
              </a:rPr>
              <a:t>does NOT contain any CUI </a:t>
            </a:r>
          </a:p>
          <a:p>
            <a:r>
              <a:rPr lang="en-US">
                <a:solidFill>
                  <a:schemeClr val="bg1"/>
                </a:solidFill>
              </a:rPr>
              <a:t>or classified information.</a:t>
            </a:r>
          </a:p>
        </p:txBody>
      </p:sp>
    </p:spTree>
    <p:extLst>
      <p:ext uri="{BB962C8B-B14F-4D97-AF65-F5344CB8AC3E}">
        <p14:creationId xmlns:p14="http://schemas.microsoft.com/office/powerpoint/2010/main" val="1936869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7DBAD1F-A6CF-4BCC-B7DB-D3C494BBEBEB}"/>
              </a:ext>
            </a:extLst>
          </p:cNvPr>
          <p:cNvSpPr>
            <a:spLocks noGrp="1"/>
          </p:cNvSpPr>
          <p:nvPr>
            <p:ph type="sldNum" sz="quarter" idx="12"/>
          </p:nvPr>
        </p:nvSpPr>
        <p:spPr/>
        <p:txBody>
          <a:bodyPr/>
          <a:lstStyle/>
          <a:p>
            <a:fld id="{A068E2F8-403F-1043-AF70-73888A744859}" type="slidenum">
              <a:rPr lang="en-US" smtClean="0"/>
              <a:pPr/>
              <a:t>2</a:t>
            </a:fld>
            <a:endParaRPr lang="en-US"/>
          </a:p>
        </p:txBody>
      </p:sp>
      <p:sp>
        <p:nvSpPr>
          <p:cNvPr id="4" name="Title 3">
            <a:extLst>
              <a:ext uri="{FF2B5EF4-FFF2-40B4-BE49-F238E27FC236}">
                <a16:creationId xmlns:a16="http://schemas.microsoft.com/office/drawing/2014/main" id="{EDF568D1-32A8-46D2-877E-0690A107CB56}"/>
              </a:ext>
            </a:extLst>
          </p:cNvPr>
          <p:cNvSpPr>
            <a:spLocks noGrp="1"/>
          </p:cNvSpPr>
          <p:nvPr>
            <p:ph type="title"/>
          </p:nvPr>
        </p:nvSpPr>
        <p:spPr>
          <a:xfrm>
            <a:off x="4123425" y="370935"/>
            <a:ext cx="7586221" cy="701503"/>
          </a:xfrm>
        </p:spPr>
        <p:txBody>
          <a:bodyPr/>
          <a:lstStyle/>
          <a:p>
            <a:r>
              <a:rPr lang="en-US" sz="3600"/>
              <a:t>Machine Learning – Problem Definition</a:t>
            </a:r>
          </a:p>
        </p:txBody>
      </p:sp>
      <p:pic>
        <p:nvPicPr>
          <p:cNvPr id="12" name="Picture 11">
            <a:extLst>
              <a:ext uri="{FF2B5EF4-FFF2-40B4-BE49-F238E27FC236}">
                <a16:creationId xmlns:a16="http://schemas.microsoft.com/office/drawing/2014/main" id="{31F365CB-96A3-4573-9FA7-6E462BAD92DA}"/>
              </a:ext>
            </a:extLst>
          </p:cNvPr>
          <p:cNvPicPr>
            <a:picLocks noChangeAspect="1"/>
          </p:cNvPicPr>
          <p:nvPr/>
        </p:nvPicPr>
        <p:blipFill>
          <a:blip r:embed="rId3"/>
          <a:stretch>
            <a:fillRect/>
          </a:stretch>
        </p:blipFill>
        <p:spPr>
          <a:xfrm>
            <a:off x="303597" y="1242230"/>
            <a:ext cx="5260454" cy="1146854"/>
          </a:xfrm>
          <a:prstGeom prst="rect">
            <a:avLst/>
          </a:prstGeom>
          <a:ln>
            <a:solidFill>
              <a:schemeClr val="accent1"/>
            </a:solidFill>
          </a:ln>
        </p:spPr>
      </p:pic>
      <p:sp>
        <p:nvSpPr>
          <p:cNvPr id="13" name="TextBox 12">
            <a:extLst>
              <a:ext uri="{FF2B5EF4-FFF2-40B4-BE49-F238E27FC236}">
                <a16:creationId xmlns:a16="http://schemas.microsoft.com/office/drawing/2014/main" id="{CC6D2100-2591-4271-9EF0-A7FBAB2056A4}"/>
              </a:ext>
            </a:extLst>
          </p:cNvPr>
          <p:cNvSpPr txBox="1"/>
          <p:nvPr/>
        </p:nvSpPr>
        <p:spPr>
          <a:xfrm>
            <a:off x="183856" y="2588280"/>
            <a:ext cx="2539606" cy="369332"/>
          </a:xfrm>
          <a:prstGeom prst="rect">
            <a:avLst/>
          </a:prstGeom>
          <a:noFill/>
        </p:spPr>
        <p:txBody>
          <a:bodyPr wrap="none" rtlCol="0">
            <a:spAutoFit/>
          </a:bodyPr>
          <a:lstStyle/>
          <a:p>
            <a:r>
              <a:rPr lang="en-US"/>
              <a:t>ML Growth (Exponential)</a:t>
            </a:r>
          </a:p>
        </p:txBody>
      </p:sp>
      <p:sp>
        <p:nvSpPr>
          <p:cNvPr id="14" name="TextBox 13">
            <a:extLst>
              <a:ext uri="{FF2B5EF4-FFF2-40B4-BE49-F238E27FC236}">
                <a16:creationId xmlns:a16="http://schemas.microsoft.com/office/drawing/2014/main" id="{A3FD37B4-A71F-4F55-9C1A-E57279BED674}"/>
              </a:ext>
            </a:extLst>
          </p:cNvPr>
          <p:cNvSpPr txBox="1"/>
          <p:nvPr/>
        </p:nvSpPr>
        <p:spPr>
          <a:xfrm>
            <a:off x="701183" y="4553845"/>
            <a:ext cx="2320187" cy="276999"/>
          </a:xfrm>
          <a:prstGeom prst="rect">
            <a:avLst/>
          </a:prstGeom>
          <a:noFill/>
        </p:spPr>
        <p:txBody>
          <a:bodyPr wrap="none" rtlCol="0">
            <a:spAutoFit/>
          </a:bodyPr>
          <a:lstStyle/>
          <a:p>
            <a:r>
              <a:rPr lang="en-US" sz="1200"/>
              <a:t>Technical Capability (Sevilla, 2021)</a:t>
            </a:r>
            <a:endParaRPr lang="en-US" sz="1000"/>
          </a:p>
        </p:txBody>
      </p:sp>
      <p:sp>
        <p:nvSpPr>
          <p:cNvPr id="15" name="TextBox 14">
            <a:extLst>
              <a:ext uri="{FF2B5EF4-FFF2-40B4-BE49-F238E27FC236}">
                <a16:creationId xmlns:a16="http://schemas.microsoft.com/office/drawing/2014/main" id="{BEEE3D10-CC24-45C8-BFE4-247A55F5E54E}"/>
              </a:ext>
            </a:extLst>
          </p:cNvPr>
          <p:cNvSpPr txBox="1"/>
          <p:nvPr/>
        </p:nvSpPr>
        <p:spPr>
          <a:xfrm>
            <a:off x="3378621" y="4544946"/>
            <a:ext cx="3617978" cy="276999"/>
          </a:xfrm>
          <a:prstGeom prst="rect">
            <a:avLst/>
          </a:prstGeom>
          <a:noFill/>
        </p:spPr>
        <p:txBody>
          <a:bodyPr wrap="none" rtlCol="0">
            <a:spAutoFit/>
          </a:bodyPr>
          <a:lstStyle/>
          <a:p>
            <a:r>
              <a:rPr lang="en-US" sz="1200"/>
              <a:t>Business Opportunity (Fortune Business Insights, 2022)</a:t>
            </a:r>
          </a:p>
        </p:txBody>
      </p:sp>
      <p:sp>
        <p:nvSpPr>
          <p:cNvPr id="16" name="TextBox 15">
            <a:extLst>
              <a:ext uri="{FF2B5EF4-FFF2-40B4-BE49-F238E27FC236}">
                <a16:creationId xmlns:a16="http://schemas.microsoft.com/office/drawing/2014/main" id="{C9EA5766-7E35-482C-8179-CB8FC25CD6E6}"/>
              </a:ext>
            </a:extLst>
          </p:cNvPr>
          <p:cNvSpPr txBox="1"/>
          <p:nvPr/>
        </p:nvSpPr>
        <p:spPr>
          <a:xfrm>
            <a:off x="8237708" y="4625068"/>
            <a:ext cx="3286862" cy="276999"/>
          </a:xfrm>
          <a:prstGeom prst="rect">
            <a:avLst/>
          </a:prstGeom>
          <a:noFill/>
        </p:spPr>
        <p:txBody>
          <a:bodyPr wrap="none" rtlCol="0">
            <a:spAutoFit/>
          </a:bodyPr>
          <a:lstStyle/>
          <a:p>
            <a:r>
              <a:rPr lang="en-US" sz="1200"/>
              <a:t>NASA Adoption of Machine Learning (Azari, 2020)</a:t>
            </a:r>
          </a:p>
        </p:txBody>
      </p:sp>
      <p:sp>
        <p:nvSpPr>
          <p:cNvPr id="19" name="TextBox 18">
            <a:extLst>
              <a:ext uri="{FF2B5EF4-FFF2-40B4-BE49-F238E27FC236}">
                <a16:creationId xmlns:a16="http://schemas.microsoft.com/office/drawing/2014/main" id="{27648E71-06BA-415C-AFA8-E940EFE49A3A}"/>
              </a:ext>
            </a:extLst>
          </p:cNvPr>
          <p:cNvSpPr txBox="1"/>
          <p:nvPr/>
        </p:nvSpPr>
        <p:spPr>
          <a:xfrm>
            <a:off x="242981" y="5207021"/>
            <a:ext cx="3236592" cy="369332"/>
          </a:xfrm>
          <a:prstGeom prst="rect">
            <a:avLst/>
          </a:prstGeom>
          <a:noFill/>
        </p:spPr>
        <p:txBody>
          <a:bodyPr wrap="none" rtlCol="0">
            <a:spAutoFit/>
          </a:bodyPr>
          <a:lstStyle/>
          <a:p>
            <a:r>
              <a:rPr lang="en-US"/>
              <a:t>NASA Data Science Skills (Linear)</a:t>
            </a:r>
          </a:p>
        </p:txBody>
      </p:sp>
      <p:pic>
        <p:nvPicPr>
          <p:cNvPr id="1026" name="Picture 2" descr="Positive Slope Graph &amp; Example | What is a Positive Slope? - Video &amp; Lesson  Transcript | Study.com">
            <a:extLst>
              <a:ext uri="{FF2B5EF4-FFF2-40B4-BE49-F238E27FC236}">
                <a16:creationId xmlns:a16="http://schemas.microsoft.com/office/drawing/2014/main" id="{26A159C1-00EF-4A6C-B048-E0D78DCF6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010" y="5685901"/>
            <a:ext cx="2784890" cy="84466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CB711EBD-810E-44AC-AD64-B88465F9C09B}"/>
              </a:ext>
            </a:extLst>
          </p:cNvPr>
          <p:cNvSpPr txBox="1"/>
          <p:nvPr/>
        </p:nvSpPr>
        <p:spPr>
          <a:xfrm>
            <a:off x="7991976" y="5269643"/>
            <a:ext cx="3293274" cy="923330"/>
          </a:xfrm>
          <a:prstGeom prst="rect">
            <a:avLst/>
          </a:prstGeom>
          <a:noFill/>
        </p:spPr>
        <p:txBody>
          <a:bodyPr wrap="none" rtlCol="0">
            <a:spAutoFit/>
          </a:bodyPr>
          <a:lstStyle/>
          <a:p>
            <a:r>
              <a:rPr lang="en-US" u="sng"/>
              <a:t>IDAS:</a:t>
            </a:r>
            <a:r>
              <a:rPr lang="en-US"/>
              <a:t> </a:t>
            </a:r>
          </a:p>
          <a:p>
            <a:r>
              <a:rPr lang="en-US"/>
              <a:t>Data Science as a Service (DSaaS)</a:t>
            </a:r>
          </a:p>
          <a:p>
            <a:r>
              <a:rPr lang="en-US" i="1"/>
              <a:t>           Scalable solutions</a:t>
            </a:r>
          </a:p>
        </p:txBody>
      </p:sp>
      <p:sp>
        <p:nvSpPr>
          <p:cNvPr id="25" name="Arrow: Right 24">
            <a:extLst>
              <a:ext uri="{FF2B5EF4-FFF2-40B4-BE49-F238E27FC236}">
                <a16:creationId xmlns:a16="http://schemas.microsoft.com/office/drawing/2014/main" id="{003EF88A-03DD-4A10-A1B4-56EA946930C7}"/>
              </a:ext>
            </a:extLst>
          </p:cNvPr>
          <p:cNvSpPr/>
          <p:nvPr/>
        </p:nvSpPr>
        <p:spPr>
          <a:xfrm>
            <a:off x="7287041" y="5685901"/>
            <a:ext cx="48606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01FD8F4-8410-4044-81AF-F6F0F205CE32}"/>
              </a:ext>
            </a:extLst>
          </p:cNvPr>
          <p:cNvSpPr/>
          <p:nvPr/>
        </p:nvSpPr>
        <p:spPr>
          <a:xfrm>
            <a:off x="303596" y="1242230"/>
            <a:ext cx="5260455" cy="1146854"/>
          </a:xfrm>
          <a:prstGeom prst="rect">
            <a:avLst/>
          </a:prstGeom>
          <a:solidFill>
            <a:schemeClr val="accent1">
              <a:alpha val="1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56FB686-4709-485A-9FD9-D0863FC0DF60}"/>
              </a:ext>
            </a:extLst>
          </p:cNvPr>
          <p:cNvSpPr/>
          <p:nvPr/>
        </p:nvSpPr>
        <p:spPr>
          <a:xfrm>
            <a:off x="183856" y="5069325"/>
            <a:ext cx="3717042" cy="1664289"/>
          </a:xfrm>
          <a:prstGeom prst="rect">
            <a:avLst/>
          </a:prstGeom>
          <a:solidFill>
            <a:schemeClr val="accent2">
              <a:alpha val="1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51FB352A-E329-488B-B60A-073EF43ABC38}"/>
              </a:ext>
            </a:extLst>
          </p:cNvPr>
          <p:cNvPicPr>
            <a:picLocks noChangeAspect="1"/>
          </p:cNvPicPr>
          <p:nvPr/>
        </p:nvPicPr>
        <p:blipFill>
          <a:blip r:embed="rId5"/>
          <a:stretch>
            <a:fillRect/>
          </a:stretch>
        </p:blipFill>
        <p:spPr>
          <a:xfrm>
            <a:off x="4436798" y="5354090"/>
            <a:ext cx="2492992" cy="1504392"/>
          </a:xfrm>
          <a:prstGeom prst="rect">
            <a:avLst/>
          </a:prstGeom>
        </p:spPr>
      </p:pic>
      <p:pic>
        <p:nvPicPr>
          <p:cNvPr id="8" name="Picture 7">
            <a:extLst>
              <a:ext uri="{FF2B5EF4-FFF2-40B4-BE49-F238E27FC236}">
                <a16:creationId xmlns:a16="http://schemas.microsoft.com/office/drawing/2014/main" id="{BDFC080E-6486-4148-94CE-057D289051D9}"/>
              </a:ext>
            </a:extLst>
          </p:cNvPr>
          <p:cNvPicPr>
            <a:picLocks noChangeAspect="1"/>
          </p:cNvPicPr>
          <p:nvPr/>
        </p:nvPicPr>
        <p:blipFill>
          <a:blip r:embed="rId6"/>
          <a:stretch>
            <a:fillRect/>
          </a:stretch>
        </p:blipFill>
        <p:spPr>
          <a:xfrm>
            <a:off x="846252" y="3186997"/>
            <a:ext cx="1789060" cy="1257300"/>
          </a:xfrm>
          <a:prstGeom prst="rect">
            <a:avLst/>
          </a:prstGeom>
        </p:spPr>
      </p:pic>
      <p:pic>
        <p:nvPicPr>
          <p:cNvPr id="11" name="Picture 10">
            <a:extLst>
              <a:ext uri="{FF2B5EF4-FFF2-40B4-BE49-F238E27FC236}">
                <a16:creationId xmlns:a16="http://schemas.microsoft.com/office/drawing/2014/main" id="{95B754EF-39FD-4C92-9B5B-D5726D20759E}"/>
              </a:ext>
            </a:extLst>
          </p:cNvPr>
          <p:cNvPicPr>
            <a:picLocks noChangeAspect="1"/>
          </p:cNvPicPr>
          <p:nvPr/>
        </p:nvPicPr>
        <p:blipFill>
          <a:blip r:embed="rId6"/>
          <a:stretch>
            <a:fillRect/>
          </a:stretch>
        </p:blipFill>
        <p:spPr>
          <a:xfrm>
            <a:off x="4123425" y="2807924"/>
            <a:ext cx="2264312" cy="1572611"/>
          </a:xfrm>
          <a:prstGeom prst="rect">
            <a:avLst/>
          </a:prstGeom>
        </p:spPr>
      </p:pic>
      <p:pic>
        <p:nvPicPr>
          <p:cNvPr id="21" name="Picture 20">
            <a:extLst>
              <a:ext uri="{FF2B5EF4-FFF2-40B4-BE49-F238E27FC236}">
                <a16:creationId xmlns:a16="http://schemas.microsoft.com/office/drawing/2014/main" id="{91C0FB4A-39AF-4C2A-A507-9001A00CD2A1}"/>
              </a:ext>
            </a:extLst>
          </p:cNvPr>
          <p:cNvPicPr>
            <a:picLocks noChangeAspect="1"/>
          </p:cNvPicPr>
          <p:nvPr/>
        </p:nvPicPr>
        <p:blipFill>
          <a:blip r:embed="rId6"/>
          <a:stretch>
            <a:fillRect/>
          </a:stretch>
        </p:blipFill>
        <p:spPr>
          <a:xfrm>
            <a:off x="8337075" y="1810344"/>
            <a:ext cx="2948175" cy="2721392"/>
          </a:xfrm>
          <a:prstGeom prst="rect">
            <a:avLst/>
          </a:prstGeom>
        </p:spPr>
      </p:pic>
    </p:spTree>
    <p:extLst>
      <p:ext uri="{BB962C8B-B14F-4D97-AF65-F5344CB8AC3E}">
        <p14:creationId xmlns:p14="http://schemas.microsoft.com/office/powerpoint/2010/main" val="3485160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CF3CC3-B8A8-4F54-A458-E3C30BBA3531}"/>
              </a:ext>
            </a:extLst>
          </p:cNvPr>
          <p:cNvSpPr>
            <a:spLocks noGrp="1"/>
          </p:cNvSpPr>
          <p:nvPr>
            <p:ph type="body" sz="quarter" idx="13"/>
          </p:nvPr>
        </p:nvSpPr>
        <p:spPr>
          <a:xfrm>
            <a:off x="4233306" y="1706617"/>
            <a:ext cx="6867402" cy="1142014"/>
          </a:xfrm>
        </p:spPr>
        <p:txBody>
          <a:bodyPr/>
          <a:lstStyle/>
          <a:p>
            <a:pPr marL="0" indent="0">
              <a:buNone/>
            </a:pPr>
            <a:r>
              <a:rPr lang="en-US"/>
              <a:t>How to manage the ML Supply/Demand gap?</a:t>
            </a:r>
          </a:p>
          <a:p>
            <a:pPr marL="0" indent="0">
              <a:buNone/>
            </a:pPr>
            <a:r>
              <a:rPr lang="en-US"/>
              <a:t>          -&gt;   Citizen Data Scientists</a:t>
            </a:r>
          </a:p>
          <a:p>
            <a:pPr marL="0" indent="0">
              <a:buNone/>
            </a:pPr>
            <a:endParaRPr lang="en-US"/>
          </a:p>
          <a:p>
            <a:pPr marL="0" indent="0">
              <a:buNone/>
            </a:pPr>
            <a:endParaRPr lang="en-US"/>
          </a:p>
        </p:txBody>
      </p:sp>
      <p:sp>
        <p:nvSpPr>
          <p:cNvPr id="4" name="Title 3">
            <a:extLst>
              <a:ext uri="{FF2B5EF4-FFF2-40B4-BE49-F238E27FC236}">
                <a16:creationId xmlns:a16="http://schemas.microsoft.com/office/drawing/2014/main" id="{ADE58281-90A7-4B07-BBF2-7126129335B8}"/>
              </a:ext>
            </a:extLst>
          </p:cNvPr>
          <p:cNvSpPr>
            <a:spLocks noGrp="1"/>
          </p:cNvSpPr>
          <p:nvPr>
            <p:ph type="title"/>
          </p:nvPr>
        </p:nvSpPr>
        <p:spPr>
          <a:xfrm>
            <a:off x="5859961" y="248929"/>
            <a:ext cx="5885196" cy="1001743"/>
          </a:xfrm>
        </p:spPr>
        <p:txBody>
          <a:bodyPr/>
          <a:lstStyle/>
          <a:p>
            <a:r>
              <a:rPr lang="en-US"/>
              <a:t>ML Skill Gap - Approach</a:t>
            </a:r>
          </a:p>
        </p:txBody>
      </p:sp>
      <p:sp>
        <p:nvSpPr>
          <p:cNvPr id="5" name="TextBox 4">
            <a:extLst>
              <a:ext uri="{FF2B5EF4-FFF2-40B4-BE49-F238E27FC236}">
                <a16:creationId xmlns:a16="http://schemas.microsoft.com/office/drawing/2014/main" id="{8887BDCB-8601-4923-8D65-C5619D96FEAB}"/>
              </a:ext>
            </a:extLst>
          </p:cNvPr>
          <p:cNvSpPr txBox="1"/>
          <p:nvPr/>
        </p:nvSpPr>
        <p:spPr>
          <a:xfrm>
            <a:off x="568905" y="1962832"/>
            <a:ext cx="1585049" cy="369332"/>
          </a:xfrm>
          <a:prstGeom prst="rect">
            <a:avLst/>
          </a:prstGeom>
          <a:noFill/>
        </p:spPr>
        <p:txBody>
          <a:bodyPr wrap="none" rtlCol="0">
            <a:spAutoFit/>
          </a:bodyPr>
          <a:lstStyle/>
          <a:p>
            <a:r>
              <a:rPr lang="en-US">
                <a:solidFill>
                  <a:srgbClr val="C00000"/>
                </a:solidFill>
              </a:rPr>
              <a:t>A Call  to Arms</a:t>
            </a:r>
          </a:p>
        </p:txBody>
      </p:sp>
      <p:sp>
        <p:nvSpPr>
          <p:cNvPr id="6" name="TextBox 5">
            <a:extLst>
              <a:ext uri="{FF2B5EF4-FFF2-40B4-BE49-F238E27FC236}">
                <a16:creationId xmlns:a16="http://schemas.microsoft.com/office/drawing/2014/main" id="{D3F52A94-3531-4CB8-9415-6101EE8546E7}"/>
              </a:ext>
            </a:extLst>
          </p:cNvPr>
          <p:cNvSpPr txBox="1"/>
          <p:nvPr/>
        </p:nvSpPr>
        <p:spPr>
          <a:xfrm>
            <a:off x="5441690" y="3497496"/>
            <a:ext cx="6328464" cy="2923877"/>
          </a:xfrm>
          <a:prstGeom prst="rect">
            <a:avLst/>
          </a:prstGeom>
          <a:noFill/>
        </p:spPr>
        <p:txBody>
          <a:bodyPr wrap="none" rtlCol="0">
            <a:spAutoFit/>
          </a:bodyPr>
          <a:lstStyle/>
          <a:p>
            <a:pPr marL="0" indent="0">
              <a:spcAft>
                <a:spcPts val="600"/>
              </a:spcAft>
              <a:buNone/>
            </a:pPr>
            <a:r>
              <a:rPr lang="en-US" sz="2400" i="1"/>
              <a:t>What if there were a place </a:t>
            </a:r>
            <a:r>
              <a:rPr lang="en-US" sz="2400"/>
              <a:t>…?</a:t>
            </a:r>
          </a:p>
          <a:p>
            <a:pPr marL="800100" lvl="1" indent="-342900">
              <a:buFont typeface="Arial" panose="020B0604020202020204" pitchFamily="34" charset="0"/>
              <a:buChar char="•"/>
            </a:pPr>
            <a:r>
              <a:rPr lang="en-US" sz="2400">
                <a:solidFill>
                  <a:srgbClr val="0070C0"/>
                </a:solidFill>
              </a:rPr>
              <a:t>Guidance:  </a:t>
            </a:r>
            <a:r>
              <a:rPr lang="en-US" sz="2000"/>
              <a:t>User guide, Digital assistant, </a:t>
            </a:r>
          </a:p>
          <a:p>
            <a:pPr lvl="1"/>
            <a:r>
              <a:rPr lang="en-US" sz="2000"/>
              <a:t>                              Training resources, FAQs, Contacts</a:t>
            </a:r>
          </a:p>
          <a:p>
            <a:pPr marL="800100" lvl="1" indent="-342900">
              <a:buFont typeface="Arial" panose="020B0604020202020204" pitchFamily="34" charset="0"/>
              <a:buChar char="•"/>
            </a:pPr>
            <a:r>
              <a:rPr lang="en-US" sz="2400">
                <a:solidFill>
                  <a:srgbClr val="0070C0"/>
                </a:solidFill>
              </a:rPr>
              <a:t>Help yourself:  </a:t>
            </a:r>
            <a:r>
              <a:rPr lang="en-US" sz="2000"/>
              <a:t>Code examples, NASA Use cases, </a:t>
            </a:r>
          </a:p>
          <a:p>
            <a:pPr lvl="1"/>
            <a:r>
              <a:rPr lang="en-US" sz="2000"/>
              <a:t>                                       GitLab repository </a:t>
            </a:r>
          </a:p>
          <a:p>
            <a:pPr marL="800100" lvl="1" indent="-342900">
              <a:buFont typeface="Arial" panose="020B0604020202020204" pitchFamily="34" charset="0"/>
              <a:buChar char="•"/>
            </a:pPr>
            <a:r>
              <a:rPr lang="en-US" sz="2400">
                <a:solidFill>
                  <a:srgbClr val="0070C0"/>
                </a:solidFill>
              </a:rPr>
              <a:t>Help each other:  </a:t>
            </a:r>
            <a:r>
              <a:rPr lang="en-US" sz="2000"/>
              <a:t>Community board, </a:t>
            </a:r>
          </a:p>
          <a:p>
            <a:pPr lvl="1"/>
            <a:r>
              <a:rPr lang="en-US" sz="2000"/>
              <a:t>                                            Stack Overflow Q&amp;A</a:t>
            </a:r>
          </a:p>
          <a:p>
            <a:endParaRPr lang="en-US" sz="2400"/>
          </a:p>
        </p:txBody>
      </p:sp>
      <p:pic>
        <p:nvPicPr>
          <p:cNvPr id="7" name="Picture 6">
            <a:extLst>
              <a:ext uri="{FF2B5EF4-FFF2-40B4-BE49-F238E27FC236}">
                <a16:creationId xmlns:a16="http://schemas.microsoft.com/office/drawing/2014/main" id="{28285C15-597C-48E1-930A-EFF4208EB887}"/>
              </a:ext>
            </a:extLst>
          </p:cNvPr>
          <p:cNvPicPr>
            <a:picLocks noChangeAspect="1"/>
          </p:cNvPicPr>
          <p:nvPr/>
        </p:nvPicPr>
        <p:blipFill>
          <a:blip r:embed="rId3"/>
          <a:stretch>
            <a:fillRect/>
          </a:stretch>
        </p:blipFill>
        <p:spPr>
          <a:xfrm>
            <a:off x="2121894" y="1385618"/>
            <a:ext cx="1352871" cy="1523760"/>
          </a:xfrm>
          <a:prstGeom prst="rect">
            <a:avLst/>
          </a:prstGeom>
        </p:spPr>
      </p:pic>
      <p:sp>
        <p:nvSpPr>
          <p:cNvPr id="8" name="TextBox 7">
            <a:extLst>
              <a:ext uri="{FF2B5EF4-FFF2-40B4-BE49-F238E27FC236}">
                <a16:creationId xmlns:a16="http://schemas.microsoft.com/office/drawing/2014/main" id="{90E3CD7E-0589-4C8A-813E-046738FF401D}"/>
              </a:ext>
            </a:extLst>
          </p:cNvPr>
          <p:cNvSpPr txBox="1"/>
          <p:nvPr/>
        </p:nvSpPr>
        <p:spPr>
          <a:xfrm>
            <a:off x="2205859" y="2909378"/>
            <a:ext cx="1184940" cy="230832"/>
          </a:xfrm>
          <a:prstGeom prst="rect">
            <a:avLst/>
          </a:prstGeom>
          <a:noFill/>
        </p:spPr>
        <p:txBody>
          <a:bodyPr wrap="none" rtlCol="0">
            <a:spAutoFit/>
          </a:bodyPr>
          <a:lstStyle/>
          <a:p>
            <a:r>
              <a:rPr lang="en-US" sz="900"/>
              <a:t>Credit: Unsplash.com</a:t>
            </a:r>
          </a:p>
        </p:txBody>
      </p:sp>
      <p:sp>
        <p:nvSpPr>
          <p:cNvPr id="9" name="AutoShape 2">
            <a:extLst>
              <a:ext uri="{FF2B5EF4-FFF2-40B4-BE49-F238E27FC236}">
                <a16:creationId xmlns:a16="http://schemas.microsoft.com/office/drawing/2014/main" id="{664E7BA2-4052-483C-8F65-36ACB106E921}"/>
              </a:ext>
            </a:extLst>
          </p:cNvPr>
          <p:cNvSpPr>
            <a:spLocks noChangeAspect="1" noChangeArrowheads="1"/>
          </p:cNvSpPr>
          <p:nvPr/>
        </p:nvSpPr>
        <p:spPr bwMode="auto">
          <a:xfrm>
            <a:off x="5943600" y="3276600"/>
            <a:ext cx="375138" cy="3751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4FA8C945-3841-462E-AB7D-BEEBA4565BD2}"/>
              </a:ext>
            </a:extLst>
          </p:cNvPr>
          <p:cNvPicPr>
            <a:picLocks noChangeAspect="1"/>
          </p:cNvPicPr>
          <p:nvPr/>
        </p:nvPicPr>
        <p:blipFill>
          <a:blip r:embed="rId4"/>
          <a:stretch>
            <a:fillRect/>
          </a:stretch>
        </p:blipFill>
        <p:spPr>
          <a:xfrm>
            <a:off x="2729361" y="3699066"/>
            <a:ext cx="2050172" cy="1999156"/>
          </a:xfrm>
          <a:prstGeom prst="rect">
            <a:avLst/>
          </a:prstGeom>
        </p:spPr>
      </p:pic>
      <p:sp>
        <p:nvSpPr>
          <p:cNvPr id="12" name="TextBox 11">
            <a:extLst>
              <a:ext uri="{FF2B5EF4-FFF2-40B4-BE49-F238E27FC236}">
                <a16:creationId xmlns:a16="http://schemas.microsoft.com/office/drawing/2014/main" id="{644BD6DC-F123-4001-B6C2-EDD2016271C2}"/>
              </a:ext>
            </a:extLst>
          </p:cNvPr>
          <p:cNvSpPr txBox="1"/>
          <p:nvPr/>
        </p:nvSpPr>
        <p:spPr>
          <a:xfrm>
            <a:off x="356532" y="3762080"/>
            <a:ext cx="2372829" cy="1754326"/>
          </a:xfrm>
          <a:prstGeom prst="rect">
            <a:avLst/>
          </a:prstGeom>
          <a:noFill/>
        </p:spPr>
        <p:txBody>
          <a:bodyPr wrap="none" rtlCol="0">
            <a:spAutoFit/>
          </a:bodyPr>
          <a:lstStyle/>
          <a:p>
            <a:r>
              <a:rPr lang="en-US" b="1" i="1"/>
              <a:t>Give</a:t>
            </a:r>
            <a:r>
              <a:rPr lang="en-US" i="1"/>
              <a:t> a man a fish and</a:t>
            </a:r>
          </a:p>
          <a:p>
            <a:r>
              <a:rPr lang="en-US" i="1"/>
              <a:t> you feed him for a day.</a:t>
            </a:r>
          </a:p>
          <a:p>
            <a:endParaRPr lang="en-US" i="1"/>
          </a:p>
          <a:p>
            <a:r>
              <a:rPr lang="en-US" b="1" i="1"/>
              <a:t>Teach</a:t>
            </a:r>
            <a:r>
              <a:rPr lang="en-US" i="1"/>
              <a:t> a man to fish, </a:t>
            </a:r>
          </a:p>
          <a:p>
            <a:r>
              <a:rPr lang="en-US" i="1"/>
              <a:t>and you feed him </a:t>
            </a:r>
          </a:p>
          <a:p>
            <a:r>
              <a:rPr lang="en-US" i="1"/>
              <a:t>for a lifetime.</a:t>
            </a:r>
          </a:p>
        </p:txBody>
      </p:sp>
      <p:sp>
        <p:nvSpPr>
          <p:cNvPr id="13" name="TextBox 12">
            <a:extLst>
              <a:ext uri="{FF2B5EF4-FFF2-40B4-BE49-F238E27FC236}">
                <a16:creationId xmlns:a16="http://schemas.microsoft.com/office/drawing/2014/main" id="{3FF79D96-EB4B-4BF9-947D-9490280BFAD6}"/>
              </a:ext>
            </a:extLst>
          </p:cNvPr>
          <p:cNvSpPr txBox="1"/>
          <p:nvPr/>
        </p:nvSpPr>
        <p:spPr>
          <a:xfrm>
            <a:off x="3037447" y="5698222"/>
            <a:ext cx="1382110" cy="246221"/>
          </a:xfrm>
          <a:prstGeom prst="rect">
            <a:avLst/>
          </a:prstGeom>
          <a:noFill/>
        </p:spPr>
        <p:txBody>
          <a:bodyPr wrap="none" rtlCol="0">
            <a:spAutoFit/>
          </a:bodyPr>
          <a:lstStyle/>
          <a:p>
            <a:r>
              <a:rPr lang="en-US" sz="1000"/>
              <a:t>Credit: Stable Diffusion</a:t>
            </a:r>
          </a:p>
        </p:txBody>
      </p:sp>
    </p:spTree>
    <p:extLst>
      <p:ext uri="{BB962C8B-B14F-4D97-AF65-F5344CB8AC3E}">
        <p14:creationId xmlns:p14="http://schemas.microsoft.com/office/powerpoint/2010/main" val="3129535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C52EC5-6754-4F68-86CB-3A60F0BA2CC8}"/>
              </a:ext>
            </a:extLst>
          </p:cNvPr>
          <p:cNvSpPr>
            <a:spLocks noGrp="1"/>
          </p:cNvSpPr>
          <p:nvPr>
            <p:ph type="title"/>
          </p:nvPr>
        </p:nvSpPr>
        <p:spPr>
          <a:xfrm>
            <a:off x="4087914" y="292272"/>
            <a:ext cx="7799285" cy="701503"/>
          </a:xfrm>
        </p:spPr>
        <p:txBody>
          <a:bodyPr/>
          <a:lstStyle/>
          <a:p>
            <a:r>
              <a:rPr lang="en-US" sz="3600"/>
              <a:t>Machine Learning Showroom - Solution</a:t>
            </a:r>
          </a:p>
        </p:txBody>
      </p:sp>
      <p:sp>
        <p:nvSpPr>
          <p:cNvPr id="7" name="TextBox 6">
            <a:extLst>
              <a:ext uri="{FF2B5EF4-FFF2-40B4-BE49-F238E27FC236}">
                <a16:creationId xmlns:a16="http://schemas.microsoft.com/office/drawing/2014/main" id="{592C9E58-4C98-4782-8772-9325A7D8E33A}"/>
              </a:ext>
            </a:extLst>
          </p:cNvPr>
          <p:cNvSpPr txBox="1"/>
          <p:nvPr/>
        </p:nvSpPr>
        <p:spPr>
          <a:xfrm>
            <a:off x="8216272" y="2849212"/>
            <a:ext cx="3442866" cy="1938992"/>
          </a:xfrm>
          <a:prstGeom prst="rect">
            <a:avLst/>
          </a:prstGeom>
          <a:noFill/>
        </p:spPr>
        <p:txBody>
          <a:bodyPr wrap="none" rtlCol="0">
            <a:spAutoFit/>
          </a:bodyPr>
          <a:lstStyle/>
          <a:p>
            <a:r>
              <a:rPr lang="en-US" sz="2000"/>
              <a:t>View &amp; Run ML code examples </a:t>
            </a:r>
          </a:p>
          <a:p>
            <a:r>
              <a:rPr lang="en-US" sz="2000"/>
              <a:t>and use cases …</a:t>
            </a:r>
          </a:p>
          <a:p>
            <a:endParaRPr lang="en-US" sz="2000"/>
          </a:p>
          <a:p>
            <a:pPr marL="285750" indent="-285750">
              <a:buFont typeface="Arial" panose="020B0604020202020204" pitchFamily="34" charset="0"/>
              <a:buChar char="•"/>
            </a:pPr>
            <a:r>
              <a:rPr lang="en-US" sz="2000"/>
              <a:t>From your laptop</a:t>
            </a: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000"/>
              <a:t>From your </a:t>
            </a:r>
            <a:r>
              <a:rPr lang="en-US" sz="2000" i="1">
                <a:solidFill>
                  <a:srgbClr val="0070C0"/>
                </a:solidFill>
              </a:rPr>
              <a:t>browser</a:t>
            </a:r>
          </a:p>
        </p:txBody>
      </p:sp>
      <p:sp>
        <p:nvSpPr>
          <p:cNvPr id="8" name="TextBox 7">
            <a:extLst>
              <a:ext uri="{FF2B5EF4-FFF2-40B4-BE49-F238E27FC236}">
                <a16:creationId xmlns:a16="http://schemas.microsoft.com/office/drawing/2014/main" id="{F1D95188-371E-4C85-9B24-7A9EB533BAC7}"/>
              </a:ext>
            </a:extLst>
          </p:cNvPr>
          <p:cNvSpPr txBox="1"/>
          <p:nvPr/>
        </p:nvSpPr>
        <p:spPr>
          <a:xfrm>
            <a:off x="640880" y="6010372"/>
            <a:ext cx="6894067" cy="307777"/>
          </a:xfrm>
          <a:prstGeom prst="rect">
            <a:avLst/>
          </a:prstGeom>
          <a:noFill/>
        </p:spPr>
        <p:txBody>
          <a:bodyPr wrap="none" rtlCol="0">
            <a:spAutoFit/>
          </a:bodyPr>
          <a:lstStyle/>
          <a:p>
            <a:r>
              <a:rPr lang="en-US" sz="1400">
                <a:hlinkClick r:id="rId3"/>
              </a:rPr>
              <a:t>https://nasa.sharepoint.com/teams/IDASMachineLearningShowroom/SitePages/Home.aspx</a:t>
            </a:r>
            <a:endParaRPr lang="en-US" sz="1400"/>
          </a:p>
        </p:txBody>
      </p:sp>
      <p:pic>
        <p:nvPicPr>
          <p:cNvPr id="3" name="Picture 2">
            <a:extLst>
              <a:ext uri="{FF2B5EF4-FFF2-40B4-BE49-F238E27FC236}">
                <a16:creationId xmlns:a16="http://schemas.microsoft.com/office/drawing/2014/main" id="{2C4202A8-26FC-4997-91D8-DBE98542EC59}"/>
              </a:ext>
            </a:extLst>
          </p:cNvPr>
          <p:cNvPicPr>
            <a:picLocks noChangeAspect="1"/>
          </p:cNvPicPr>
          <p:nvPr/>
        </p:nvPicPr>
        <p:blipFill>
          <a:blip r:embed="rId4"/>
          <a:stretch>
            <a:fillRect/>
          </a:stretch>
        </p:blipFill>
        <p:spPr>
          <a:xfrm>
            <a:off x="532862" y="1582537"/>
            <a:ext cx="6941472" cy="3992962"/>
          </a:xfrm>
          <a:prstGeom prst="rect">
            <a:avLst/>
          </a:prstGeom>
          <a:ln>
            <a:solidFill>
              <a:schemeClr val="accent1"/>
            </a:solidFill>
          </a:ln>
        </p:spPr>
      </p:pic>
    </p:spTree>
    <p:extLst>
      <p:ext uri="{BB962C8B-B14F-4D97-AF65-F5344CB8AC3E}">
        <p14:creationId xmlns:p14="http://schemas.microsoft.com/office/powerpoint/2010/main" val="3709070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0551C3-18E5-42DF-9C83-0168484CAF72}"/>
              </a:ext>
            </a:extLst>
          </p:cNvPr>
          <p:cNvSpPr>
            <a:spLocks noGrp="1"/>
          </p:cNvSpPr>
          <p:nvPr>
            <p:ph type="body" sz="quarter" idx="13"/>
          </p:nvPr>
        </p:nvSpPr>
        <p:spPr>
          <a:xfrm>
            <a:off x="741374" y="1810497"/>
            <a:ext cx="5122318" cy="1360360"/>
          </a:xfrm>
        </p:spPr>
        <p:txBody>
          <a:bodyPr/>
          <a:lstStyle/>
          <a:p>
            <a:pPr marL="0" indent="0">
              <a:buNone/>
            </a:pPr>
            <a:r>
              <a:rPr lang="en-US" sz="2000" b="1" u="sng"/>
              <a:t>Machine Learning Showroom</a:t>
            </a:r>
          </a:p>
          <a:p>
            <a:r>
              <a:rPr lang="en-US" sz="2000"/>
              <a:t>Fall 2022 internship project</a:t>
            </a:r>
          </a:p>
          <a:p>
            <a:r>
              <a:rPr lang="en-US" sz="2000"/>
              <a:t>Funding from Agency Digital Transformation</a:t>
            </a:r>
          </a:p>
          <a:p>
            <a:endParaRPr lang="en-US"/>
          </a:p>
          <a:p>
            <a:endParaRPr lang="en-US"/>
          </a:p>
          <a:p>
            <a:endParaRPr lang="en-US"/>
          </a:p>
          <a:p>
            <a:pPr marL="0" indent="0">
              <a:buNone/>
            </a:pPr>
            <a:endParaRPr lang="en-US"/>
          </a:p>
        </p:txBody>
      </p:sp>
      <p:sp>
        <p:nvSpPr>
          <p:cNvPr id="4" name="Title 3">
            <a:extLst>
              <a:ext uri="{FF2B5EF4-FFF2-40B4-BE49-F238E27FC236}">
                <a16:creationId xmlns:a16="http://schemas.microsoft.com/office/drawing/2014/main" id="{B1C5CB35-7D13-4D4D-9570-D079D90F7311}"/>
              </a:ext>
            </a:extLst>
          </p:cNvPr>
          <p:cNvSpPr>
            <a:spLocks noGrp="1"/>
          </p:cNvSpPr>
          <p:nvPr>
            <p:ph type="title"/>
          </p:nvPr>
        </p:nvSpPr>
        <p:spPr>
          <a:xfrm>
            <a:off x="6358416" y="271251"/>
            <a:ext cx="5934974" cy="701503"/>
          </a:xfrm>
        </p:spPr>
        <p:txBody>
          <a:bodyPr/>
          <a:lstStyle/>
          <a:p>
            <a:r>
              <a:rPr lang="en-US"/>
              <a:t>Take a Test Drive</a:t>
            </a:r>
          </a:p>
        </p:txBody>
      </p:sp>
      <p:pic>
        <p:nvPicPr>
          <p:cNvPr id="5" name="Picture 4">
            <a:extLst>
              <a:ext uri="{FF2B5EF4-FFF2-40B4-BE49-F238E27FC236}">
                <a16:creationId xmlns:a16="http://schemas.microsoft.com/office/drawing/2014/main" id="{29F9E38E-FBDF-477D-95DF-609FEA904F06}"/>
              </a:ext>
            </a:extLst>
          </p:cNvPr>
          <p:cNvPicPr>
            <a:picLocks noChangeAspect="1"/>
          </p:cNvPicPr>
          <p:nvPr/>
        </p:nvPicPr>
        <p:blipFill>
          <a:blip r:embed="rId3"/>
          <a:stretch>
            <a:fillRect/>
          </a:stretch>
        </p:blipFill>
        <p:spPr>
          <a:xfrm>
            <a:off x="6266961" y="1280531"/>
            <a:ext cx="4897428" cy="2742057"/>
          </a:xfrm>
          <a:prstGeom prst="rect">
            <a:avLst/>
          </a:prstGeom>
        </p:spPr>
      </p:pic>
      <p:sp>
        <p:nvSpPr>
          <p:cNvPr id="6" name="TextBox 5">
            <a:extLst>
              <a:ext uri="{FF2B5EF4-FFF2-40B4-BE49-F238E27FC236}">
                <a16:creationId xmlns:a16="http://schemas.microsoft.com/office/drawing/2014/main" id="{229F02E6-27B8-4838-B25E-0BD474855094}"/>
              </a:ext>
            </a:extLst>
          </p:cNvPr>
          <p:cNvSpPr txBox="1"/>
          <p:nvPr/>
        </p:nvSpPr>
        <p:spPr>
          <a:xfrm>
            <a:off x="7874835" y="4022588"/>
            <a:ext cx="1681679" cy="307777"/>
          </a:xfrm>
          <a:prstGeom prst="rect">
            <a:avLst/>
          </a:prstGeom>
          <a:noFill/>
        </p:spPr>
        <p:txBody>
          <a:bodyPr wrap="none" rtlCol="0">
            <a:spAutoFit/>
          </a:bodyPr>
          <a:lstStyle/>
          <a:p>
            <a:r>
              <a:rPr lang="en-US" sz="1400" i="1"/>
              <a:t>Photo by Doug Trent</a:t>
            </a:r>
          </a:p>
        </p:txBody>
      </p:sp>
      <p:sp>
        <p:nvSpPr>
          <p:cNvPr id="3" name="TextBox 2">
            <a:extLst>
              <a:ext uri="{FF2B5EF4-FFF2-40B4-BE49-F238E27FC236}">
                <a16:creationId xmlns:a16="http://schemas.microsoft.com/office/drawing/2014/main" id="{23FF99AD-B449-4A0C-95E8-7C2FB0812EE9}"/>
              </a:ext>
            </a:extLst>
          </p:cNvPr>
          <p:cNvSpPr txBox="1"/>
          <p:nvPr/>
        </p:nvSpPr>
        <p:spPr>
          <a:xfrm>
            <a:off x="635054" y="4588203"/>
            <a:ext cx="5723362" cy="1754326"/>
          </a:xfrm>
          <a:prstGeom prst="rect">
            <a:avLst/>
          </a:prstGeom>
          <a:noFill/>
        </p:spPr>
        <p:txBody>
          <a:bodyPr wrap="none" rtlCol="0">
            <a:spAutoFit/>
          </a:bodyPr>
          <a:lstStyle/>
          <a:p>
            <a:pPr marL="0" indent="0">
              <a:buNone/>
            </a:pPr>
            <a:r>
              <a:rPr lang="en-US" b="1"/>
              <a:t>Test Drive Scenario 1</a:t>
            </a:r>
          </a:p>
          <a:p>
            <a:pPr marL="285750" indent="-285750">
              <a:buFont typeface="Arial" panose="020B0604020202020204" pitchFamily="34" charset="0"/>
              <a:buChar char="•"/>
            </a:pPr>
            <a:r>
              <a:rPr lang="en-US"/>
              <a:t>Likely limited or no experience with Machine Learning</a:t>
            </a:r>
          </a:p>
          <a:p>
            <a:pPr marL="285750" indent="-285750">
              <a:buFont typeface="Arial" panose="020B0604020202020204" pitchFamily="34" charset="0"/>
              <a:buChar char="•"/>
            </a:pPr>
            <a:r>
              <a:rPr lang="en-US"/>
              <a:t>May or may not have data/project in mind</a:t>
            </a:r>
          </a:p>
          <a:p>
            <a:pPr marL="285750" indent="-285750">
              <a:buFont typeface="Arial" panose="020B0604020202020204" pitchFamily="34" charset="0"/>
              <a:buChar char="•"/>
            </a:pPr>
            <a:r>
              <a:rPr lang="en-US"/>
              <a:t>Likely has many questions, may not know where to start</a:t>
            </a:r>
          </a:p>
          <a:p>
            <a:pPr marL="0" indent="0">
              <a:buNone/>
            </a:pPr>
            <a:endParaRPr lang="en-US"/>
          </a:p>
          <a:p>
            <a:endParaRPr lang="en-US"/>
          </a:p>
        </p:txBody>
      </p:sp>
      <p:sp>
        <p:nvSpPr>
          <p:cNvPr id="7" name="TextBox 6">
            <a:extLst>
              <a:ext uri="{FF2B5EF4-FFF2-40B4-BE49-F238E27FC236}">
                <a16:creationId xmlns:a16="http://schemas.microsoft.com/office/drawing/2014/main" id="{638B73C9-A2C4-431B-A58E-F580D70E56F9}"/>
              </a:ext>
            </a:extLst>
          </p:cNvPr>
          <p:cNvSpPr txBox="1"/>
          <p:nvPr/>
        </p:nvSpPr>
        <p:spPr>
          <a:xfrm>
            <a:off x="6877189" y="4588203"/>
            <a:ext cx="4897428" cy="1477328"/>
          </a:xfrm>
          <a:prstGeom prst="rect">
            <a:avLst/>
          </a:prstGeom>
          <a:noFill/>
        </p:spPr>
        <p:txBody>
          <a:bodyPr wrap="square" rtlCol="0">
            <a:spAutoFit/>
          </a:bodyPr>
          <a:lstStyle/>
          <a:p>
            <a:pPr marL="0" indent="0">
              <a:buNone/>
            </a:pPr>
            <a:r>
              <a:rPr lang="en-US" b="1"/>
              <a:t>Test Drive Scenario 2</a:t>
            </a:r>
          </a:p>
          <a:p>
            <a:pPr marL="285750" indent="-285750">
              <a:buFont typeface="Arial" panose="020B0604020202020204" pitchFamily="34" charset="0"/>
              <a:buChar char="•"/>
            </a:pPr>
            <a:r>
              <a:rPr lang="en-US"/>
              <a:t>Prior knowledge/use of Machine Learning</a:t>
            </a:r>
          </a:p>
          <a:p>
            <a:pPr marL="285750" indent="-285750">
              <a:buFont typeface="Arial" panose="020B0604020202020204" pitchFamily="34" charset="0"/>
              <a:buChar char="•"/>
            </a:pPr>
            <a:r>
              <a:rPr lang="en-US"/>
              <a:t>Likely has data/project already in mind</a:t>
            </a:r>
          </a:p>
          <a:p>
            <a:pPr marL="285750" indent="-285750">
              <a:buFont typeface="Arial" panose="020B0604020202020204" pitchFamily="34" charset="0"/>
              <a:buChar char="•"/>
            </a:pPr>
            <a:r>
              <a:rPr lang="en-US"/>
              <a:t>May already want to request IDAS services</a:t>
            </a:r>
          </a:p>
          <a:p>
            <a:endParaRPr lang="en-US"/>
          </a:p>
        </p:txBody>
      </p:sp>
    </p:spTree>
    <p:extLst>
      <p:ext uri="{BB962C8B-B14F-4D97-AF65-F5344CB8AC3E}">
        <p14:creationId xmlns:p14="http://schemas.microsoft.com/office/powerpoint/2010/main" val="386639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F937F5-5B39-4D8A-A7EE-156536F65437}"/>
              </a:ext>
            </a:extLst>
          </p:cNvPr>
          <p:cNvSpPr>
            <a:spLocks noGrp="1"/>
          </p:cNvSpPr>
          <p:nvPr>
            <p:ph type="body" sz="quarter" idx="13"/>
          </p:nvPr>
        </p:nvSpPr>
        <p:spPr>
          <a:xfrm>
            <a:off x="246185" y="1396999"/>
            <a:ext cx="5849815" cy="4863123"/>
          </a:xfrm>
        </p:spPr>
        <p:txBody>
          <a:bodyPr/>
          <a:lstStyle/>
          <a:p>
            <a:pPr marL="111125" lvl="1" indent="0">
              <a:buNone/>
            </a:pPr>
            <a:r>
              <a:rPr lang="en-US" dirty="0"/>
              <a:t>GCP Web Server</a:t>
            </a:r>
          </a:p>
          <a:p>
            <a:pPr lvl="1"/>
            <a:r>
              <a:rPr lang="en-US" dirty="0"/>
              <a:t>Single sign-on enabled</a:t>
            </a:r>
          </a:p>
          <a:p>
            <a:pPr lvl="1"/>
            <a:r>
              <a:rPr lang="en-US" dirty="0"/>
              <a:t>Free of Charge</a:t>
            </a:r>
          </a:p>
          <a:p>
            <a:pPr lvl="1"/>
            <a:r>
              <a:rPr lang="en-US" dirty="0"/>
              <a:t>Open to all NASA</a:t>
            </a:r>
          </a:p>
          <a:p>
            <a:pPr lvl="1"/>
            <a:r>
              <a:rPr lang="en-US" dirty="0"/>
              <a:t>Read + Write access to code</a:t>
            </a:r>
          </a:p>
          <a:p>
            <a:pPr lvl="1"/>
            <a:r>
              <a:rPr lang="en-US" dirty="0"/>
              <a:t>Persistent Memory storage</a:t>
            </a:r>
          </a:p>
          <a:p>
            <a:pPr lvl="1"/>
            <a:r>
              <a:rPr lang="en-US" dirty="0"/>
              <a:t>Support for user uploaded data </a:t>
            </a:r>
          </a:p>
          <a:p>
            <a:pPr marL="111125" lvl="1" indent="0">
              <a:buNone/>
            </a:pPr>
            <a:r>
              <a:rPr lang="en-US" dirty="0"/>
              <a:t>Limitations:</a:t>
            </a:r>
          </a:p>
          <a:p>
            <a:pPr marL="692150" lvl="1" indent="-234950"/>
            <a:r>
              <a:rPr lang="en-US" dirty="0"/>
              <a:t>CPU-Only (no GPU cores)</a:t>
            </a:r>
          </a:p>
          <a:p>
            <a:pPr marL="692150" lvl="1" indent="-234950"/>
            <a:r>
              <a:rPr lang="en-US" dirty="0"/>
              <a:t>RAM Memory limitation</a:t>
            </a:r>
          </a:p>
          <a:p>
            <a:pPr marL="692150" lvl="1" indent="-234950"/>
            <a:r>
              <a:rPr lang="en-US" dirty="0"/>
              <a:t>Intended for trial-based use</a:t>
            </a:r>
          </a:p>
        </p:txBody>
      </p:sp>
      <p:sp>
        <p:nvSpPr>
          <p:cNvPr id="3" name="Title 2">
            <a:extLst>
              <a:ext uri="{FF2B5EF4-FFF2-40B4-BE49-F238E27FC236}">
                <a16:creationId xmlns:a16="http://schemas.microsoft.com/office/drawing/2014/main" id="{AB483997-9A0B-458A-9FEB-1F97C05CC02A}"/>
              </a:ext>
            </a:extLst>
          </p:cNvPr>
          <p:cNvSpPr>
            <a:spLocks noGrp="1"/>
          </p:cNvSpPr>
          <p:nvPr>
            <p:ph type="title"/>
          </p:nvPr>
        </p:nvSpPr>
        <p:spPr>
          <a:xfrm>
            <a:off x="4496941" y="292272"/>
            <a:ext cx="7231962" cy="701503"/>
          </a:xfrm>
        </p:spPr>
        <p:txBody>
          <a:bodyPr/>
          <a:lstStyle/>
          <a:p>
            <a:r>
              <a:rPr lang="en-US" dirty="0"/>
              <a:t>Coming Attractions</a:t>
            </a:r>
          </a:p>
        </p:txBody>
      </p:sp>
      <p:sp>
        <p:nvSpPr>
          <p:cNvPr id="4" name="Slide Number Placeholder 3">
            <a:extLst>
              <a:ext uri="{FF2B5EF4-FFF2-40B4-BE49-F238E27FC236}">
                <a16:creationId xmlns:a16="http://schemas.microsoft.com/office/drawing/2014/main" id="{AA05469C-0788-41C1-AE4F-F9B39576AFB8}"/>
              </a:ext>
            </a:extLst>
          </p:cNvPr>
          <p:cNvSpPr>
            <a:spLocks noGrp="1"/>
          </p:cNvSpPr>
          <p:nvPr>
            <p:ph type="sldNum" sz="quarter" idx="12"/>
          </p:nvPr>
        </p:nvSpPr>
        <p:spPr/>
        <p:txBody>
          <a:bodyPr/>
          <a:lstStyle/>
          <a:p>
            <a:fld id="{A068E2F8-403F-1043-AF70-73888A744859}" type="slidenum">
              <a:rPr lang="en-US" smtClean="0"/>
              <a:pPr/>
              <a:t>6</a:t>
            </a:fld>
            <a:endParaRPr lang="en-US"/>
          </a:p>
        </p:txBody>
      </p:sp>
      <p:pic>
        <p:nvPicPr>
          <p:cNvPr id="1026" name="Picture 2" descr="Google Cloud Platform Review | PCMag">
            <a:extLst>
              <a:ext uri="{FF2B5EF4-FFF2-40B4-BE49-F238E27FC236}">
                <a16:creationId xmlns:a16="http://schemas.microsoft.com/office/drawing/2014/main" id="{C4F109D3-19C5-437C-8FBF-1A5CA3B330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6181" b="31900"/>
          <a:stretch/>
        </p:blipFill>
        <p:spPr bwMode="auto">
          <a:xfrm>
            <a:off x="4768970" y="1582256"/>
            <a:ext cx="3791723" cy="681354"/>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nector: Elbow 5">
            <a:extLst>
              <a:ext uri="{FF2B5EF4-FFF2-40B4-BE49-F238E27FC236}">
                <a16:creationId xmlns:a16="http://schemas.microsoft.com/office/drawing/2014/main" id="{3C45B07A-17F7-42E8-A329-993BB308B34D}"/>
              </a:ext>
            </a:extLst>
          </p:cNvPr>
          <p:cNvCxnSpPr>
            <a:cxnSpLocks/>
            <a:stCxn id="1026" idx="2"/>
            <a:endCxn id="1030" idx="1"/>
          </p:cNvCxnSpPr>
          <p:nvPr/>
        </p:nvCxnSpPr>
        <p:spPr>
          <a:xfrm rot="16200000" flipH="1">
            <a:off x="5945416" y="2983026"/>
            <a:ext cx="1751178" cy="312346"/>
          </a:xfrm>
          <a:prstGeom prst="bentConnector2">
            <a:avLst/>
          </a:prstGeom>
          <a:ln w="12700">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Project Jupyter | JupyterHub">
            <a:extLst>
              <a:ext uri="{FF2B5EF4-FFF2-40B4-BE49-F238E27FC236}">
                <a16:creationId xmlns:a16="http://schemas.microsoft.com/office/drawing/2014/main" id="{C4C695FE-8F57-4B9A-A6E1-E42B1EFB9DC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582" r="26089"/>
          <a:stretch/>
        </p:blipFill>
        <p:spPr bwMode="auto">
          <a:xfrm>
            <a:off x="9919778" y="3428998"/>
            <a:ext cx="1279321" cy="11715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y Is Storage On Kubernetes So Hard? - Software Engineering Daily">
            <a:extLst>
              <a:ext uri="{FF2B5EF4-FFF2-40B4-BE49-F238E27FC236}">
                <a16:creationId xmlns:a16="http://schemas.microsoft.com/office/drawing/2014/main" id="{9E4AFB87-2195-4057-9D66-6ED67E84F4C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932" t="7246" r="25304" b="5347"/>
          <a:stretch/>
        </p:blipFill>
        <p:spPr bwMode="auto">
          <a:xfrm>
            <a:off x="6977178" y="3218453"/>
            <a:ext cx="1743143" cy="159266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ensorBoard | TensorFlow">
            <a:extLst>
              <a:ext uri="{FF2B5EF4-FFF2-40B4-BE49-F238E27FC236}">
                <a16:creationId xmlns:a16="http://schemas.microsoft.com/office/drawing/2014/main" id="{936BF443-0C1F-46C6-8EE4-EED8C706C6C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102" t="9391" r="10528" b="13231"/>
          <a:stretch/>
        </p:blipFill>
        <p:spPr bwMode="auto">
          <a:xfrm>
            <a:off x="9919778" y="5125847"/>
            <a:ext cx="1844263" cy="99877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ython Logo, symbol, meaning, history, PNG">
            <a:extLst>
              <a:ext uri="{FF2B5EF4-FFF2-40B4-BE49-F238E27FC236}">
                <a16:creationId xmlns:a16="http://schemas.microsoft.com/office/drawing/2014/main" id="{52C73B6E-1FDD-4C0D-8319-D98EA415E51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721" r="20128"/>
          <a:stretch/>
        </p:blipFill>
        <p:spPr bwMode="auto">
          <a:xfrm>
            <a:off x="9919778" y="1502460"/>
            <a:ext cx="1598093" cy="1401266"/>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Connector: Elbow 23">
            <a:extLst>
              <a:ext uri="{FF2B5EF4-FFF2-40B4-BE49-F238E27FC236}">
                <a16:creationId xmlns:a16="http://schemas.microsoft.com/office/drawing/2014/main" id="{47DD5842-894F-42E2-90FF-E2C4FE4DF984}"/>
              </a:ext>
            </a:extLst>
          </p:cNvPr>
          <p:cNvCxnSpPr>
            <a:stCxn id="1030" idx="3"/>
            <a:endCxn id="1034" idx="1"/>
          </p:cNvCxnSpPr>
          <p:nvPr/>
        </p:nvCxnSpPr>
        <p:spPr>
          <a:xfrm flipV="1">
            <a:off x="8720321" y="2203093"/>
            <a:ext cx="1199457" cy="1811695"/>
          </a:xfrm>
          <a:prstGeom prst="bentConnector3">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2715B95F-37D6-4A1B-82D6-45A6E6ACD0A7}"/>
              </a:ext>
            </a:extLst>
          </p:cNvPr>
          <p:cNvCxnSpPr>
            <a:stCxn id="1030" idx="3"/>
            <a:endCxn id="1028" idx="1"/>
          </p:cNvCxnSpPr>
          <p:nvPr/>
        </p:nvCxnSpPr>
        <p:spPr>
          <a:xfrm flipV="1">
            <a:off x="8720321" y="4014787"/>
            <a:ext cx="1199457" cy="1"/>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A90BE5D2-B316-48B8-9899-2B33D1854685}"/>
              </a:ext>
            </a:extLst>
          </p:cNvPr>
          <p:cNvCxnSpPr>
            <a:stCxn id="1030" idx="3"/>
            <a:endCxn id="1032" idx="1"/>
          </p:cNvCxnSpPr>
          <p:nvPr/>
        </p:nvCxnSpPr>
        <p:spPr>
          <a:xfrm>
            <a:off x="8720321" y="4014788"/>
            <a:ext cx="1199457" cy="1610446"/>
          </a:xfrm>
          <a:prstGeom prst="bentConnector3">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8972785-67A5-4978-ABA6-3531FE2812EF}"/>
              </a:ext>
            </a:extLst>
          </p:cNvPr>
          <p:cNvSpPr txBox="1"/>
          <p:nvPr/>
        </p:nvSpPr>
        <p:spPr>
          <a:xfrm>
            <a:off x="628747" y="5951741"/>
            <a:ext cx="4456669" cy="600164"/>
          </a:xfrm>
          <a:prstGeom prst="rect">
            <a:avLst/>
          </a:prstGeom>
          <a:noFill/>
        </p:spPr>
        <p:txBody>
          <a:bodyPr wrap="none" rtlCol="0">
            <a:spAutoFit/>
          </a:bodyPr>
          <a:lstStyle/>
          <a:p>
            <a:r>
              <a:rPr lang="en-US" sz="1100" i="1">
                <a:effectLst/>
                <a:latin typeface="Calibri" panose="020F0502020204030204" pitchFamily="34" charset="0"/>
                <a:ea typeface="Calibri" panose="020F0502020204030204" pitchFamily="34" charset="0"/>
              </a:rPr>
              <a:t>Trade names and trademarks are used in this report for identification only. </a:t>
            </a:r>
          </a:p>
          <a:p>
            <a:r>
              <a:rPr lang="en-US" sz="1100" i="1">
                <a:effectLst/>
                <a:latin typeface="Calibri" panose="020F0502020204030204" pitchFamily="34" charset="0"/>
                <a:ea typeface="Calibri" panose="020F0502020204030204" pitchFamily="34" charset="0"/>
              </a:rPr>
              <a:t>Their usage does not constitute an official endorsement, either expressed </a:t>
            </a:r>
          </a:p>
          <a:p>
            <a:r>
              <a:rPr lang="en-US" sz="1100" i="1">
                <a:effectLst/>
                <a:latin typeface="Calibri" panose="020F0502020204030204" pitchFamily="34" charset="0"/>
                <a:ea typeface="Calibri" panose="020F0502020204030204" pitchFamily="34" charset="0"/>
              </a:rPr>
              <a:t>or implied, by the National Aeronautics and Space Administration</a:t>
            </a:r>
            <a:endParaRPr lang="en-US" sz="1100"/>
          </a:p>
        </p:txBody>
      </p:sp>
    </p:spTree>
    <p:extLst>
      <p:ext uri="{BB962C8B-B14F-4D97-AF65-F5344CB8AC3E}">
        <p14:creationId xmlns:p14="http://schemas.microsoft.com/office/powerpoint/2010/main" val="397956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AA9D18-5D48-4F02-9128-CC9A1675FE01}"/>
              </a:ext>
            </a:extLst>
          </p:cNvPr>
          <p:cNvSpPr>
            <a:spLocks noGrp="1"/>
          </p:cNvSpPr>
          <p:nvPr>
            <p:ph type="sldNum" sz="quarter" idx="12"/>
          </p:nvPr>
        </p:nvSpPr>
        <p:spPr/>
        <p:txBody>
          <a:bodyPr/>
          <a:lstStyle/>
          <a:p>
            <a:fld id="{A068E2F8-403F-1043-AF70-73888A744859}" type="slidenum">
              <a:rPr lang="en-US" smtClean="0"/>
              <a:pPr/>
              <a:t>7</a:t>
            </a:fld>
            <a:endParaRPr lang="en-US"/>
          </a:p>
        </p:txBody>
      </p:sp>
      <p:sp>
        <p:nvSpPr>
          <p:cNvPr id="3" name="Text Placeholder 2">
            <a:extLst>
              <a:ext uri="{FF2B5EF4-FFF2-40B4-BE49-F238E27FC236}">
                <a16:creationId xmlns:a16="http://schemas.microsoft.com/office/drawing/2014/main" id="{834D4CBC-D6F5-445E-89DB-B031BED47D3B}"/>
              </a:ext>
            </a:extLst>
          </p:cNvPr>
          <p:cNvSpPr>
            <a:spLocks noGrp="1"/>
          </p:cNvSpPr>
          <p:nvPr>
            <p:ph type="body" sz="quarter" idx="13"/>
          </p:nvPr>
        </p:nvSpPr>
        <p:spPr>
          <a:xfrm>
            <a:off x="779595" y="1466593"/>
            <a:ext cx="5123420" cy="4556125"/>
          </a:xfrm>
        </p:spPr>
        <p:txBody>
          <a:bodyPr/>
          <a:lstStyle/>
          <a:p>
            <a:pPr marL="0" indent="0">
              <a:buNone/>
            </a:pPr>
            <a:r>
              <a:rPr lang="en-US" dirty="0"/>
              <a:t>Interested in applying machine learning to your data?</a:t>
            </a:r>
          </a:p>
          <a:p>
            <a:r>
              <a:rPr lang="en-US" dirty="0"/>
              <a:t>IDAS - Data Science Services team will provide all project scoping, development support and consultation</a:t>
            </a:r>
          </a:p>
          <a:p>
            <a:r>
              <a:rPr lang="en-US" dirty="0"/>
              <a:t>Scalable cloud-enabled solutions across all major cloud platforms</a:t>
            </a:r>
          </a:p>
          <a:p>
            <a:pPr marL="0" indent="0">
              <a:buNone/>
            </a:pPr>
            <a:endParaRPr lang="en-US" dirty="0"/>
          </a:p>
        </p:txBody>
      </p:sp>
      <p:sp>
        <p:nvSpPr>
          <p:cNvPr id="4" name="Title 3">
            <a:extLst>
              <a:ext uri="{FF2B5EF4-FFF2-40B4-BE49-F238E27FC236}">
                <a16:creationId xmlns:a16="http://schemas.microsoft.com/office/drawing/2014/main" id="{6E3B7EE0-C695-45A6-93CC-7A9E550FE0FD}"/>
              </a:ext>
            </a:extLst>
          </p:cNvPr>
          <p:cNvSpPr>
            <a:spLocks noGrp="1"/>
          </p:cNvSpPr>
          <p:nvPr>
            <p:ph type="title"/>
          </p:nvPr>
        </p:nvSpPr>
        <p:spPr/>
        <p:txBody>
          <a:bodyPr/>
          <a:lstStyle/>
          <a:p>
            <a:r>
              <a:rPr lang="en-US"/>
              <a:t>Showroom to Production</a:t>
            </a:r>
            <a:endParaRPr lang="en-US" dirty="0"/>
          </a:p>
        </p:txBody>
      </p:sp>
      <p:pic>
        <p:nvPicPr>
          <p:cNvPr id="6" name="Picture 5">
            <a:extLst>
              <a:ext uri="{FF2B5EF4-FFF2-40B4-BE49-F238E27FC236}">
                <a16:creationId xmlns:a16="http://schemas.microsoft.com/office/drawing/2014/main" id="{9548FAEC-939D-4345-837D-D0BB1320F08B}"/>
              </a:ext>
            </a:extLst>
          </p:cNvPr>
          <p:cNvPicPr>
            <a:picLocks noChangeAspect="1"/>
          </p:cNvPicPr>
          <p:nvPr/>
        </p:nvPicPr>
        <p:blipFill rotWithShape="1">
          <a:blip r:embed="rId3"/>
          <a:srcRect r="4654"/>
          <a:stretch/>
        </p:blipFill>
        <p:spPr>
          <a:xfrm>
            <a:off x="6288987" y="1948871"/>
            <a:ext cx="5567384" cy="2960258"/>
          </a:xfrm>
          <a:prstGeom prst="rect">
            <a:avLst/>
          </a:prstGeom>
        </p:spPr>
      </p:pic>
    </p:spTree>
    <p:extLst>
      <p:ext uri="{BB962C8B-B14F-4D97-AF65-F5344CB8AC3E}">
        <p14:creationId xmlns:p14="http://schemas.microsoft.com/office/powerpoint/2010/main" val="3013844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E921-179C-4790-996C-308F195EE764}"/>
              </a:ext>
            </a:extLst>
          </p:cNvPr>
          <p:cNvSpPr>
            <a:spLocks noGrp="1"/>
          </p:cNvSpPr>
          <p:nvPr>
            <p:ph type="sldNum" sz="quarter" idx="12"/>
          </p:nvPr>
        </p:nvSpPr>
        <p:spPr/>
        <p:txBody>
          <a:bodyPr/>
          <a:lstStyle/>
          <a:p>
            <a:fld id="{A068E2F8-403F-1043-AF70-73888A744859}" type="slidenum">
              <a:rPr lang="en-US" smtClean="0"/>
              <a:pPr/>
              <a:t>8</a:t>
            </a:fld>
            <a:endParaRPr lang="en-US"/>
          </a:p>
        </p:txBody>
      </p:sp>
      <p:sp>
        <p:nvSpPr>
          <p:cNvPr id="6" name="Title 2">
            <a:extLst>
              <a:ext uri="{FF2B5EF4-FFF2-40B4-BE49-F238E27FC236}">
                <a16:creationId xmlns:a16="http://schemas.microsoft.com/office/drawing/2014/main" id="{02D490B0-3016-455E-BF3C-FECCCDB155E7}"/>
              </a:ext>
            </a:extLst>
          </p:cNvPr>
          <p:cNvSpPr txBox="1">
            <a:spLocks/>
          </p:cNvSpPr>
          <p:nvPr/>
        </p:nvSpPr>
        <p:spPr>
          <a:xfrm>
            <a:off x="5583796" y="136525"/>
            <a:ext cx="5428191" cy="785876"/>
          </a:xfrm>
          <a:prstGeom prst="rect">
            <a:avLst/>
          </a:prstGeom>
        </p:spPr>
        <p:txBody>
          <a:bodyPr anchor="b"/>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a:solidFill>
                  <a:schemeClr val="bg1"/>
                </a:solidFill>
              </a:rPr>
              <a:t>Q &amp; A</a:t>
            </a:r>
          </a:p>
        </p:txBody>
      </p:sp>
      <p:sp>
        <p:nvSpPr>
          <p:cNvPr id="7" name="TextBox 6">
            <a:extLst>
              <a:ext uri="{FF2B5EF4-FFF2-40B4-BE49-F238E27FC236}">
                <a16:creationId xmlns:a16="http://schemas.microsoft.com/office/drawing/2014/main" id="{A9D2DF96-5631-4F1B-B393-E0B0E8023730}"/>
              </a:ext>
            </a:extLst>
          </p:cNvPr>
          <p:cNvSpPr txBox="1"/>
          <p:nvPr/>
        </p:nvSpPr>
        <p:spPr>
          <a:xfrm>
            <a:off x="4326670" y="3105834"/>
            <a:ext cx="3096360" cy="646331"/>
          </a:xfrm>
          <a:prstGeom prst="rect">
            <a:avLst/>
          </a:prstGeom>
          <a:noFill/>
        </p:spPr>
        <p:txBody>
          <a:bodyPr wrap="none" rtlCol="0">
            <a:spAutoFit/>
          </a:bodyPr>
          <a:lstStyle/>
          <a:p>
            <a:r>
              <a:rPr lang="en-US" sz="3600"/>
              <a:t>Any Questions?</a:t>
            </a:r>
          </a:p>
        </p:txBody>
      </p:sp>
    </p:spTree>
    <p:extLst>
      <p:ext uri="{BB962C8B-B14F-4D97-AF65-F5344CB8AC3E}">
        <p14:creationId xmlns:p14="http://schemas.microsoft.com/office/powerpoint/2010/main" val="688776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EC5A70D-FE1D-4B66-927E-7DCBB46AEA98}"/>
              </a:ext>
            </a:extLst>
          </p:cNvPr>
          <p:cNvSpPr>
            <a:spLocks noGrp="1"/>
          </p:cNvSpPr>
          <p:nvPr>
            <p:ph type="sldNum" sz="quarter" idx="12"/>
          </p:nvPr>
        </p:nvSpPr>
        <p:spPr/>
        <p:txBody>
          <a:bodyPr/>
          <a:lstStyle/>
          <a:p>
            <a:fld id="{A068E2F8-403F-1043-AF70-73888A744859}" type="slidenum">
              <a:rPr lang="en-US" smtClean="0"/>
              <a:pPr/>
              <a:t>9</a:t>
            </a:fld>
            <a:endParaRPr lang="en-US"/>
          </a:p>
        </p:txBody>
      </p:sp>
      <p:sp>
        <p:nvSpPr>
          <p:cNvPr id="4" name="Title 3">
            <a:extLst>
              <a:ext uri="{FF2B5EF4-FFF2-40B4-BE49-F238E27FC236}">
                <a16:creationId xmlns:a16="http://schemas.microsoft.com/office/drawing/2014/main" id="{48DF954A-1D70-4BFD-9832-A6ACA67FF0E3}"/>
              </a:ext>
            </a:extLst>
          </p:cNvPr>
          <p:cNvSpPr>
            <a:spLocks noGrp="1"/>
          </p:cNvSpPr>
          <p:nvPr>
            <p:ph type="title"/>
          </p:nvPr>
        </p:nvSpPr>
        <p:spPr>
          <a:xfrm>
            <a:off x="6948688" y="265428"/>
            <a:ext cx="3299604" cy="701503"/>
          </a:xfrm>
        </p:spPr>
        <p:txBody>
          <a:bodyPr/>
          <a:lstStyle/>
          <a:p>
            <a:r>
              <a:rPr lang="en-US"/>
              <a:t>References</a:t>
            </a:r>
          </a:p>
        </p:txBody>
      </p:sp>
      <p:sp>
        <p:nvSpPr>
          <p:cNvPr id="11" name="TextBox 10">
            <a:extLst>
              <a:ext uri="{FF2B5EF4-FFF2-40B4-BE49-F238E27FC236}">
                <a16:creationId xmlns:a16="http://schemas.microsoft.com/office/drawing/2014/main" id="{0D83B5C8-1570-48B4-B84C-FBEC5C555FDC}"/>
              </a:ext>
            </a:extLst>
          </p:cNvPr>
          <p:cNvSpPr txBox="1"/>
          <p:nvPr/>
        </p:nvSpPr>
        <p:spPr>
          <a:xfrm>
            <a:off x="354037" y="1445689"/>
            <a:ext cx="11694868" cy="4247317"/>
          </a:xfrm>
          <a:prstGeom prst="rect">
            <a:avLst/>
          </a:prstGeom>
          <a:noFill/>
        </p:spPr>
        <p:txBody>
          <a:bodyPr wrap="none" rtlCol="0">
            <a:spAutoFit/>
          </a:bodyPr>
          <a:lstStyle/>
          <a:p>
            <a:r>
              <a:rPr lang="en-US">
                <a:effectLst/>
              </a:rPr>
              <a:t>Azari, A. R., Biersteker, J. B., Dewey, R. M., Doran, G., Forsberg, E. J., Harris, C. D. K., Kerner, H. R., Skinner, K. A., Smith, </a:t>
            </a:r>
          </a:p>
          <a:p>
            <a:r>
              <a:rPr lang="en-US"/>
              <a:t>   </a:t>
            </a:r>
            <a:r>
              <a:rPr lang="en-US">
                <a:effectLst/>
              </a:rPr>
              <a:t>A. W., Amini, R., Cambioni, S., Da Poian, V., Garton, T. M., Himes, M. D., Millholland, S., &amp; Ruhunusiri, S. (2020, July 29). </a:t>
            </a:r>
          </a:p>
          <a:p>
            <a:r>
              <a:rPr lang="en-US" i="1"/>
              <a:t>   </a:t>
            </a:r>
            <a:r>
              <a:rPr lang="en-US" i="1">
                <a:effectLst/>
              </a:rPr>
              <a:t>Integrating machine learning for planetary science: Perspectives for the next decade</a:t>
            </a:r>
            <a:r>
              <a:rPr lang="en-US">
                <a:effectLst/>
              </a:rPr>
              <a:t>. arXiv.org. Retrieved November 9, </a:t>
            </a:r>
          </a:p>
          <a:p>
            <a:r>
              <a:rPr lang="en-US"/>
              <a:t>   </a:t>
            </a:r>
            <a:r>
              <a:rPr lang="en-US">
                <a:effectLst/>
              </a:rPr>
              <a:t>2022, from https://arxiv.org/abs/2007.15129 </a:t>
            </a:r>
          </a:p>
          <a:p>
            <a:endParaRPr lang="en-US"/>
          </a:p>
          <a:p>
            <a:r>
              <a:rPr lang="en-US">
                <a:effectLst/>
              </a:rPr>
              <a:t>Fortune Business Insights</a:t>
            </a:r>
            <a:r>
              <a:rPr lang="en-US" i="1">
                <a:effectLst/>
              </a:rPr>
              <a:t>. (2022) Machine learning (ML) market size, share &amp; covid-19 impact analysis, by component </a:t>
            </a:r>
          </a:p>
          <a:p>
            <a:r>
              <a:rPr lang="en-US" i="1"/>
              <a:t>   </a:t>
            </a:r>
            <a:r>
              <a:rPr lang="en-US" i="1">
                <a:effectLst/>
              </a:rPr>
              <a:t>(solution, and services), by Enterprise Size (smes, and large enterprises), by deployment (cloud and on-premise), by </a:t>
            </a:r>
          </a:p>
          <a:p>
            <a:r>
              <a:rPr lang="en-US" i="1"/>
              <a:t>   </a:t>
            </a:r>
            <a:r>
              <a:rPr lang="en-US" i="1">
                <a:effectLst/>
              </a:rPr>
              <a:t>end-user (healthcare, retail, it and Telecommunication, BFSI, Automotive and transportation, advertising and media, </a:t>
            </a:r>
          </a:p>
          <a:p>
            <a:r>
              <a:rPr lang="en-US" i="1"/>
              <a:t>   </a:t>
            </a:r>
            <a:r>
              <a:rPr lang="en-US" i="1">
                <a:effectLst/>
              </a:rPr>
              <a:t>manufacturing, and others), and Regional Forecast, 2022-2029</a:t>
            </a:r>
            <a:r>
              <a:rPr lang="en-US">
                <a:effectLst/>
              </a:rPr>
              <a:t>. Machine Learning Market Size, Share, Growth &amp; Trends.</a:t>
            </a:r>
          </a:p>
          <a:p>
            <a:r>
              <a:rPr lang="en-US"/>
              <a:t>   </a:t>
            </a:r>
            <a:r>
              <a:rPr lang="en-US">
                <a:effectLst/>
              </a:rPr>
              <a:t>Retrieved November 9, 2022, from https://www.fortunebusinessinsights.com/machine-learning-market-102226 </a:t>
            </a:r>
          </a:p>
          <a:p>
            <a:endParaRPr lang="en-US"/>
          </a:p>
          <a:p>
            <a:r>
              <a:rPr lang="en-US">
                <a:effectLst/>
              </a:rPr>
              <a:t>Sevilla, J., &amp; Vilalobos, P. (2021, June 19). </a:t>
            </a:r>
            <a:r>
              <a:rPr lang="en-US" i="1">
                <a:effectLst/>
              </a:rPr>
              <a:t>Parameter counts in machine learning</a:t>
            </a:r>
            <a:r>
              <a:rPr lang="en-US">
                <a:effectLst/>
              </a:rPr>
              <a:t>. AI Alignment Forum. Retrieved November </a:t>
            </a:r>
          </a:p>
          <a:p>
            <a:r>
              <a:rPr lang="en-US"/>
              <a:t>   </a:t>
            </a:r>
            <a:r>
              <a:rPr lang="en-US">
                <a:effectLst/>
              </a:rPr>
              <a:t>9, 2022, from ttps://www.alignmentforum.org/posts/GzoWcYibWYwJva8aL/parameter-counts-in-machine-learning </a:t>
            </a:r>
          </a:p>
          <a:p>
            <a:endParaRPr lang="en-US">
              <a:effectLst/>
            </a:endParaRPr>
          </a:p>
          <a:p>
            <a:endParaRPr lang="en-US"/>
          </a:p>
        </p:txBody>
      </p:sp>
      <p:sp>
        <p:nvSpPr>
          <p:cNvPr id="13" name="TextBox 12">
            <a:extLst>
              <a:ext uri="{FF2B5EF4-FFF2-40B4-BE49-F238E27FC236}">
                <a16:creationId xmlns:a16="http://schemas.microsoft.com/office/drawing/2014/main" id="{9A3F5E55-C459-4F0A-8EEE-4380ACACF486}"/>
              </a:ext>
            </a:extLst>
          </p:cNvPr>
          <p:cNvSpPr txBox="1"/>
          <p:nvPr/>
        </p:nvSpPr>
        <p:spPr>
          <a:xfrm>
            <a:off x="354037" y="5290917"/>
            <a:ext cx="4482702" cy="923330"/>
          </a:xfrm>
          <a:prstGeom prst="rect">
            <a:avLst/>
          </a:prstGeom>
          <a:noFill/>
        </p:spPr>
        <p:txBody>
          <a:bodyPr wrap="none" rtlCol="0">
            <a:spAutoFit/>
          </a:bodyPr>
          <a:lstStyle/>
          <a:p>
            <a:r>
              <a:rPr lang="en-US" u="sng"/>
              <a:t>Graphics Licenses</a:t>
            </a:r>
          </a:p>
          <a:p>
            <a:pPr marL="285750" indent="-285750">
              <a:buFont typeface="Arial" panose="020B0604020202020204" pitchFamily="34" charset="0"/>
              <a:buChar char="•"/>
            </a:pPr>
            <a:r>
              <a:rPr lang="en-US"/>
              <a:t>Unsplash: </a:t>
            </a:r>
            <a:r>
              <a:rPr lang="en-US">
                <a:hlinkClick r:id="rId2"/>
              </a:rPr>
              <a:t>Free-to-use License</a:t>
            </a:r>
            <a:endParaRPr lang="en-US"/>
          </a:p>
          <a:p>
            <a:pPr marL="285750" indent="-285750">
              <a:buFont typeface="Arial" panose="020B0604020202020204" pitchFamily="34" charset="0"/>
              <a:buChar char="•"/>
            </a:pPr>
            <a:r>
              <a:rPr lang="en-US"/>
              <a:t>Stable Diffusion: </a:t>
            </a:r>
            <a:r>
              <a:rPr lang="en-US">
                <a:hlinkClick r:id="rId3"/>
              </a:rPr>
              <a:t>Creative ML Open RAIL-M</a:t>
            </a:r>
            <a:endParaRPr lang="en-US"/>
          </a:p>
        </p:txBody>
      </p:sp>
    </p:spTree>
    <p:extLst>
      <p:ext uri="{BB962C8B-B14F-4D97-AF65-F5344CB8AC3E}">
        <p14:creationId xmlns:p14="http://schemas.microsoft.com/office/powerpoint/2010/main" val="23885417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11C13A47C9710459CDE9EFEB99089A8" ma:contentTypeVersion="4" ma:contentTypeDescription="Create a new document." ma:contentTypeScope="" ma:versionID="452eb602fd77eb7fa1fb9b0fae710022">
  <xsd:schema xmlns:xsd="http://www.w3.org/2001/XMLSchema" xmlns:xs="http://www.w3.org/2001/XMLSchema" xmlns:p="http://schemas.microsoft.com/office/2006/metadata/properties" xmlns:ns2="a89929c1-4ddb-4ee5-b24a-990ee915a8e5" xmlns:ns3="1f87ed13-7693-4a16-8913-55f316a4d90d" targetNamespace="http://schemas.microsoft.com/office/2006/metadata/properties" ma:root="true" ma:fieldsID="3fd62e29b8211032a9960414a8ba57cf" ns2:_="" ns3:_="">
    <xsd:import namespace="a89929c1-4ddb-4ee5-b24a-990ee915a8e5"/>
    <xsd:import namespace="1f87ed13-7693-4a16-8913-55f316a4d90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9929c1-4ddb-4ee5-b24a-990ee915a8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f87ed13-7693-4a16-8913-55f316a4d90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90CA23-A789-4A7D-AB2C-871FAE260AA4}">
  <ds:schemaRefs>
    <ds:schemaRef ds:uri="http://schemas.microsoft.com/sharepoint/v3/contenttype/forms"/>
  </ds:schemaRefs>
</ds:datastoreItem>
</file>

<file path=customXml/itemProps2.xml><?xml version="1.0" encoding="utf-8"?>
<ds:datastoreItem xmlns:ds="http://schemas.openxmlformats.org/officeDocument/2006/customXml" ds:itemID="{C5CF771A-8467-421E-B1DA-B9CDD813E1EE}">
  <ds:schemaRefs>
    <ds:schemaRef ds:uri="http://schemas.microsoft.com/office/2006/documentManagement/types"/>
    <ds:schemaRef ds:uri="http://purl.org/dc/elements/1.1/"/>
    <ds:schemaRef ds:uri="http://purl.org/dc/terms/"/>
    <ds:schemaRef ds:uri="http://www.w3.org/XML/1998/namespace"/>
    <ds:schemaRef ds:uri="http://schemas.microsoft.com/office/2006/metadata/properties"/>
    <ds:schemaRef ds:uri="http://purl.org/dc/dcmitype/"/>
    <ds:schemaRef ds:uri="http://schemas.openxmlformats.org/package/2006/metadata/core-properties"/>
    <ds:schemaRef ds:uri="http://schemas.microsoft.com/office/infopath/2007/PartnerControls"/>
    <ds:schemaRef ds:uri="1f87ed13-7693-4a16-8913-55f316a4d90d"/>
    <ds:schemaRef ds:uri="a89929c1-4ddb-4ee5-b24a-990ee915a8e5"/>
  </ds:schemaRefs>
</ds:datastoreItem>
</file>

<file path=customXml/itemProps3.xml><?xml version="1.0" encoding="utf-8"?>
<ds:datastoreItem xmlns:ds="http://schemas.openxmlformats.org/officeDocument/2006/customXml" ds:itemID="{F09865A2-BE9E-4B1C-958B-8BBEF6A94D04}">
  <ds:schemaRefs>
    <ds:schemaRef ds:uri="1f87ed13-7693-4a16-8913-55f316a4d90d"/>
    <ds:schemaRef ds:uri="a89929c1-4ddb-4ee5-b24a-990ee915a8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595</TotalTime>
  <Words>1171</Words>
  <Application>Microsoft Office PowerPoint</Application>
  <PresentationFormat>Widescreen</PresentationFormat>
  <Paragraphs>139</Paragraphs>
  <Slides>9</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Machine Learning – Problem Definition</vt:lpstr>
      <vt:lpstr>ML Skill Gap - Approach</vt:lpstr>
      <vt:lpstr>Machine Learning Showroom - Solution</vt:lpstr>
      <vt:lpstr>Take a Test Drive</vt:lpstr>
      <vt:lpstr>Coming Attractions</vt:lpstr>
      <vt:lpstr>Showroom to Production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Porterfield, Michael (HQ-JA000)[Venesco &amp; SaiTech Joint Venture LLC]</dc:creator>
  <cp:lastModifiedBy>Trent, Douglas M. (LARC-B713)[EAST2]</cp:lastModifiedBy>
  <cp:revision>3</cp:revision>
  <dcterms:created xsi:type="dcterms:W3CDTF">2021-06-11T18:47:22Z</dcterms:created>
  <dcterms:modified xsi:type="dcterms:W3CDTF">2022-11-28T02:59:04Z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0x010100F11C13A47C9710459CDE9EFEB99089A8</vt:lpwstr>
  </property>
  <property fmtid="{D5CDD505-2E9C-101B-9397-08002B2CF9AE}" pid="3" name="MediaServiceImageTags">
    <vt:lpwstr/>
  </property>
</Properties>
</file>