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32918400" cy="38404800"/>
  <p:notesSz cx="7010400" cy="9296400"/>
  <p:defaultText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096" userDrawn="1">
          <p15:clr>
            <a:srgbClr val="A4A3A4"/>
          </p15:clr>
        </p15:guide>
        <p15:guide id="2" pos="103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waski, Janice A. (JSC-SD211)" initials="ZJA(" lastIdx="10" clrIdx="0">
    <p:extLst>
      <p:ext uri="{19B8F6BF-5375-455C-9EA6-DF929625EA0E}">
        <p15:presenceInfo xmlns:p15="http://schemas.microsoft.com/office/powerpoint/2012/main" userId="S::jzawaski@ndc.nasa.gov::a42c6325-ec91-443a-90d9-3b8ee35af36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3366"/>
    <a:srgbClr val="000000"/>
    <a:srgbClr val="0033CC"/>
    <a:srgbClr val="F15A29"/>
    <a:srgbClr val="00254E"/>
    <a:srgbClr val="C50B24"/>
    <a:srgbClr val="F1B500"/>
    <a:srgbClr val="F3F5F7"/>
    <a:srgbClr val="F3F5F8"/>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807" autoAdjust="0"/>
    <p:restoredTop sz="96774" autoAdjust="0"/>
  </p:normalViewPr>
  <p:slideViewPr>
    <p:cSldViewPr>
      <p:cViewPr>
        <p:scale>
          <a:sx n="30" d="100"/>
          <a:sy n="30" d="100"/>
        </p:scale>
        <p:origin x="1061" y="29"/>
      </p:cViewPr>
      <p:guideLst>
        <p:guide orient="horz" pos="12096"/>
        <p:guide pos="103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E29FA0-070F-4BD6-AC6D-F9E57F68F82E}" type="doc">
      <dgm:prSet loTypeId="urn:microsoft.com/office/officeart/2005/8/layout/radial5" loCatId="cycle" qsTypeId="urn:microsoft.com/office/officeart/2005/8/quickstyle/simple1" qsCatId="simple" csTypeId="urn:microsoft.com/office/officeart/2005/8/colors/colorful3" csCatId="colorful" phldr="1"/>
      <dgm:spPr/>
      <dgm:t>
        <a:bodyPr/>
        <a:lstStyle/>
        <a:p>
          <a:endParaRPr lang="en-US"/>
        </a:p>
      </dgm:t>
    </dgm:pt>
    <dgm:pt modelId="{1254B4AD-DBFD-4A86-AE43-680B34487897}">
      <dgm:prSet phldrT="[Text]"/>
      <dgm:spPr/>
      <dgm:t>
        <a:bodyPr/>
        <a:lstStyle/>
        <a:p>
          <a:r>
            <a:rPr lang="en-US" dirty="0"/>
            <a:t>Potential Strategies</a:t>
          </a:r>
        </a:p>
      </dgm:t>
    </dgm:pt>
    <dgm:pt modelId="{F9A2BAEA-7B11-435C-9267-9D3FF5BFAA36}" type="parTrans" cxnId="{82645DA6-B86D-495F-BADC-87916D29404B}">
      <dgm:prSet/>
      <dgm:spPr/>
      <dgm:t>
        <a:bodyPr/>
        <a:lstStyle/>
        <a:p>
          <a:endParaRPr lang="en-US"/>
        </a:p>
      </dgm:t>
    </dgm:pt>
    <dgm:pt modelId="{E829BE63-B6F9-4F9F-AEF9-E1F8C831052E}" type="sibTrans" cxnId="{82645DA6-B86D-495F-BADC-87916D29404B}">
      <dgm:prSet/>
      <dgm:spPr/>
      <dgm:t>
        <a:bodyPr/>
        <a:lstStyle/>
        <a:p>
          <a:endParaRPr lang="en-US"/>
        </a:p>
      </dgm:t>
    </dgm:pt>
    <dgm:pt modelId="{3A903A3E-9C4B-493A-9B1B-5BE01CC42392}">
      <dgm:prSet phldrT="[Text]"/>
      <dgm:spPr/>
      <dgm:t>
        <a:bodyPr lIns="0" tIns="0" rIns="0" bIns="0"/>
        <a:lstStyle/>
        <a:p>
          <a:r>
            <a:rPr lang="en-US" dirty="0"/>
            <a:t>Improved cell-based and animal models</a:t>
          </a:r>
        </a:p>
      </dgm:t>
    </dgm:pt>
    <dgm:pt modelId="{BD323D1E-6DF7-4598-A41E-DDAD8BD50EF5}" type="parTrans" cxnId="{B2AAA7BE-D9DE-4333-9790-BA0C874F0D09}">
      <dgm:prSet/>
      <dgm:spPr/>
      <dgm:t>
        <a:bodyPr/>
        <a:lstStyle/>
        <a:p>
          <a:endParaRPr lang="en-US"/>
        </a:p>
      </dgm:t>
    </dgm:pt>
    <dgm:pt modelId="{7A9DB318-ED9C-4C7F-9ABA-F75915F27BC3}" type="sibTrans" cxnId="{B2AAA7BE-D9DE-4333-9790-BA0C874F0D09}">
      <dgm:prSet/>
      <dgm:spPr/>
      <dgm:t>
        <a:bodyPr/>
        <a:lstStyle/>
        <a:p>
          <a:endParaRPr lang="en-US"/>
        </a:p>
      </dgm:t>
    </dgm:pt>
    <dgm:pt modelId="{796976ED-CC0A-4AB7-A9AF-4B4905E1592C}">
      <dgm:prSet phldrT="[Text]"/>
      <dgm:spPr/>
      <dgm:t>
        <a:bodyPr lIns="0" tIns="0" rIns="0" bIns="0"/>
        <a:lstStyle/>
        <a:p>
          <a:r>
            <a:rPr lang="en-US" dirty="0"/>
            <a:t>Integration of omics approaches</a:t>
          </a:r>
        </a:p>
      </dgm:t>
    </dgm:pt>
    <dgm:pt modelId="{375C3F3C-1178-426B-84D7-551B26A5842E}" type="parTrans" cxnId="{74A5E303-5893-43D3-BF6C-A7B70FD22965}">
      <dgm:prSet/>
      <dgm:spPr/>
      <dgm:t>
        <a:bodyPr/>
        <a:lstStyle/>
        <a:p>
          <a:endParaRPr lang="en-US"/>
        </a:p>
      </dgm:t>
    </dgm:pt>
    <dgm:pt modelId="{BF4F9866-2BDB-47A4-BFB4-A4AF0CAFEB32}" type="sibTrans" cxnId="{74A5E303-5893-43D3-BF6C-A7B70FD22965}">
      <dgm:prSet/>
      <dgm:spPr/>
      <dgm:t>
        <a:bodyPr/>
        <a:lstStyle/>
        <a:p>
          <a:endParaRPr lang="en-US"/>
        </a:p>
      </dgm:t>
    </dgm:pt>
    <dgm:pt modelId="{D58C4BA3-2D2D-44F6-9E03-604BABC65C43}">
      <dgm:prSet phldrT="[Text]"/>
      <dgm:spPr/>
      <dgm:t>
        <a:bodyPr lIns="0" tIns="0" rIns="0" bIns="0"/>
        <a:lstStyle/>
        <a:p>
          <a:r>
            <a:rPr lang="en-US" dirty="0"/>
            <a:t>Tissue Avatars</a:t>
          </a:r>
        </a:p>
      </dgm:t>
    </dgm:pt>
    <dgm:pt modelId="{FCB68F24-8B0B-496F-823F-073952D157F4}" type="parTrans" cxnId="{A15C679A-C48B-4612-AAAB-2C68D24F8FDC}">
      <dgm:prSet/>
      <dgm:spPr/>
      <dgm:t>
        <a:bodyPr/>
        <a:lstStyle/>
        <a:p>
          <a:endParaRPr lang="en-US"/>
        </a:p>
      </dgm:t>
    </dgm:pt>
    <dgm:pt modelId="{15C04147-95C4-45AE-AF37-27BBD02558AE}" type="sibTrans" cxnId="{A15C679A-C48B-4612-AAAB-2C68D24F8FDC}">
      <dgm:prSet/>
      <dgm:spPr/>
      <dgm:t>
        <a:bodyPr/>
        <a:lstStyle/>
        <a:p>
          <a:endParaRPr lang="en-US"/>
        </a:p>
      </dgm:t>
    </dgm:pt>
    <dgm:pt modelId="{3569635B-F18A-4206-8D68-3CA86FC44DF1}">
      <dgm:prSet phldrT="[Text]"/>
      <dgm:spPr/>
      <dgm:t>
        <a:bodyPr lIns="0" tIns="0" rIns="0" bIns="0"/>
        <a:lstStyle/>
        <a:p>
          <a:r>
            <a:rPr lang="en-US" dirty="0"/>
            <a:t>Biomarker inclusion in risk analysis</a:t>
          </a:r>
        </a:p>
      </dgm:t>
    </dgm:pt>
    <dgm:pt modelId="{2872385B-61F8-4626-8E17-ABA94C4568E9}" type="parTrans" cxnId="{70A70AA0-1623-4752-A857-175C8E6A0EEA}">
      <dgm:prSet/>
      <dgm:spPr/>
      <dgm:t>
        <a:bodyPr/>
        <a:lstStyle/>
        <a:p>
          <a:endParaRPr lang="en-US"/>
        </a:p>
      </dgm:t>
    </dgm:pt>
    <dgm:pt modelId="{4064C9CA-F9D0-425F-9E2F-AD3D54B12A07}" type="sibTrans" cxnId="{70A70AA0-1623-4752-A857-175C8E6A0EEA}">
      <dgm:prSet/>
      <dgm:spPr/>
      <dgm:t>
        <a:bodyPr/>
        <a:lstStyle/>
        <a:p>
          <a:endParaRPr lang="en-US"/>
        </a:p>
      </dgm:t>
    </dgm:pt>
    <dgm:pt modelId="{0C40902C-A702-4280-B234-473F0FBD1436}">
      <dgm:prSet phldrT="[Text]"/>
      <dgm:spPr/>
      <dgm:t>
        <a:bodyPr lIns="0" tIns="0" rIns="0" bIns="0"/>
        <a:lstStyle/>
        <a:p>
          <a:r>
            <a:rPr lang="en-US" dirty="0"/>
            <a:t>Targeted integration of epidemiology and biology</a:t>
          </a:r>
        </a:p>
      </dgm:t>
    </dgm:pt>
    <dgm:pt modelId="{8345482E-CEEE-41A5-A78B-9414CD55A558}" type="parTrans" cxnId="{79D8B8A0-BF81-4C8A-8395-B916B69D722D}">
      <dgm:prSet/>
      <dgm:spPr/>
      <dgm:t>
        <a:bodyPr/>
        <a:lstStyle/>
        <a:p>
          <a:endParaRPr lang="en-US"/>
        </a:p>
      </dgm:t>
    </dgm:pt>
    <dgm:pt modelId="{6FB511AA-1A23-4761-95CE-414088C55B0E}" type="sibTrans" cxnId="{79D8B8A0-BF81-4C8A-8395-B916B69D722D}">
      <dgm:prSet/>
      <dgm:spPr/>
      <dgm:t>
        <a:bodyPr/>
        <a:lstStyle/>
        <a:p>
          <a:endParaRPr lang="en-US"/>
        </a:p>
      </dgm:t>
    </dgm:pt>
    <dgm:pt modelId="{F11BC2A3-D80A-4164-9849-84EFF575EC59}" type="pres">
      <dgm:prSet presAssocID="{98E29FA0-070F-4BD6-AC6D-F9E57F68F82E}" presName="Name0" presStyleCnt="0">
        <dgm:presLayoutVars>
          <dgm:chMax val="1"/>
          <dgm:dir/>
          <dgm:animLvl val="ctr"/>
          <dgm:resizeHandles val="exact"/>
        </dgm:presLayoutVars>
      </dgm:prSet>
      <dgm:spPr/>
    </dgm:pt>
    <dgm:pt modelId="{B8A62473-FE27-49BA-AD63-CD8177C9E194}" type="pres">
      <dgm:prSet presAssocID="{1254B4AD-DBFD-4A86-AE43-680B34487897}" presName="centerShape" presStyleLbl="node0" presStyleIdx="0" presStyleCnt="1" custScaleX="128006" custScaleY="131738" custLinFactNeighborX="-186" custLinFactNeighborY="13614"/>
      <dgm:spPr/>
    </dgm:pt>
    <dgm:pt modelId="{2596CB8E-F6B8-4C5F-85FA-2D5348A218E0}" type="pres">
      <dgm:prSet presAssocID="{BD323D1E-6DF7-4598-A41E-DDAD8BD50EF5}" presName="parTrans" presStyleLbl="sibTrans2D1" presStyleIdx="0" presStyleCnt="5"/>
      <dgm:spPr/>
    </dgm:pt>
    <dgm:pt modelId="{F62D87DF-BB97-4F8A-8D5C-C67FD34AD695}" type="pres">
      <dgm:prSet presAssocID="{BD323D1E-6DF7-4598-A41E-DDAD8BD50EF5}" presName="connectorText" presStyleLbl="sibTrans2D1" presStyleIdx="0" presStyleCnt="5"/>
      <dgm:spPr/>
    </dgm:pt>
    <dgm:pt modelId="{C800EC5A-8399-48B2-B0F2-6375B309DD40}" type="pres">
      <dgm:prSet presAssocID="{3A903A3E-9C4B-493A-9B1B-5BE01CC42392}" presName="node" presStyleLbl="node1" presStyleIdx="0" presStyleCnt="5" custScaleX="137911" custScaleY="137911" custRadScaleRad="84865">
        <dgm:presLayoutVars>
          <dgm:bulletEnabled val="1"/>
        </dgm:presLayoutVars>
      </dgm:prSet>
      <dgm:spPr/>
    </dgm:pt>
    <dgm:pt modelId="{11421BAB-C6F7-41E7-99A9-BD8DA07D9E9A}" type="pres">
      <dgm:prSet presAssocID="{8345482E-CEEE-41A5-A78B-9414CD55A558}" presName="parTrans" presStyleLbl="sibTrans2D1" presStyleIdx="1" presStyleCnt="5"/>
      <dgm:spPr/>
    </dgm:pt>
    <dgm:pt modelId="{902FA915-3C6D-487B-B13C-015AD4AF8139}" type="pres">
      <dgm:prSet presAssocID="{8345482E-CEEE-41A5-A78B-9414CD55A558}" presName="connectorText" presStyleLbl="sibTrans2D1" presStyleIdx="1" presStyleCnt="5"/>
      <dgm:spPr/>
    </dgm:pt>
    <dgm:pt modelId="{F0C49B96-C50F-48A2-A5B2-DE84945D6F92}" type="pres">
      <dgm:prSet presAssocID="{0C40902C-A702-4280-B234-473F0FBD1436}" presName="node" presStyleLbl="node1" presStyleIdx="1" presStyleCnt="5" custScaleX="137911" custScaleY="137911" custRadScaleRad="103083" custRadScaleInc="-39834">
        <dgm:presLayoutVars>
          <dgm:bulletEnabled val="1"/>
        </dgm:presLayoutVars>
      </dgm:prSet>
      <dgm:spPr/>
    </dgm:pt>
    <dgm:pt modelId="{68D72F5D-3AF0-4AA7-86B8-D1F2976C60DC}" type="pres">
      <dgm:prSet presAssocID="{375C3F3C-1178-426B-84D7-551B26A5842E}" presName="parTrans" presStyleLbl="sibTrans2D1" presStyleIdx="2" presStyleCnt="5"/>
      <dgm:spPr/>
    </dgm:pt>
    <dgm:pt modelId="{103B8BA1-6F78-487B-B5F6-7E3FC2BC446C}" type="pres">
      <dgm:prSet presAssocID="{375C3F3C-1178-426B-84D7-551B26A5842E}" presName="connectorText" presStyleLbl="sibTrans2D1" presStyleIdx="2" presStyleCnt="5"/>
      <dgm:spPr/>
    </dgm:pt>
    <dgm:pt modelId="{C7F4738E-D67F-42AE-80F3-7110CD49F160}" type="pres">
      <dgm:prSet presAssocID="{796976ED-CC0A-4AB7-A9AF-4B4905E1592C}" presName="node" presStyleLbl="node1" presStyleIdx="2" presStyleCnt="5" custScaleX="137911" custScaleY="137911" custRadScaleRad="141386" custRadScaleInc="-124910">
        <dgm:presLayoutVars>
          <dgm:bulletEnabled val="1"/>
        </dgm:presLayoutVars>
      </dgm:prSet>
      <dgm:spPr/>
    </dgm:pt>
    <dgm:pt modelId="{64181882-A588-4055-AA91-59DB6BACF955}" type="pres">
      <dgm:prSet presAssocID="{FCB68F24-8B0B-496F-823F-073952D157F4}" presName="parTrans" presStyleLbl="sibTrans2D1" presStyleIdx="3" presStyleCnt="5"/>
      <dgm:spPr/>
    </dgm:pt>
    <dgm:pt modelId="{B8505479-9E55-4DDF-930E-FF54FD28C343}" type="pres">
      <dgm:prSet presAssocID="{FCB68F24-8B0B-496F-823F-073952D157F4}" presName="connectorText" presStyleLbl="sibTrans2D1" presStyleIdx="3" presStyleCnt="5"/>
      <dgm:spPr/>
    </dgm:pt>
    <dgm:pt modelId="{390DBCB1-9E42-4DC4-BCBB-F1A207D340B2}" type="pres">
      <dgm:prSet presAssocID="{D58C4BA3-2D2D-44F6-9E03-604BABC65C43}" presName="node" presStyleLbl="node1" presStyleIdx="3" presStyleCnt="5" custScaleX="137911" custScaleY="137911" custRadScaleRad="142808" custRadScaleInc="125162">
        <dgm:presLayoutVars>
          <dgm:bulletEnabled val="1"/>
        </dgm:presLayoutVars>
      </dgm:prSet>
      <dgm:spPr/>
    </dgm:pt>
    <dgm:pt modelId="{3A376F5C-09B7-42D9-8853-D7105062552C}" type="pres">
      <dgm:prSet presAssocID="{2872385B-61F8-4626-8E17-ABA94C4568E9}" presName="parTrans" presStyleLbl="sibTrans2D1" presStyleIdx="4" presStyleCnt="5"/>
      <dgm:spPr/>
    </dgm:pt>
    <dgm:pt modelId="{A6FD32F2-F502-4BED-B050-4DBB4E04BBFF}" type="pres">
      <dgm:prSet presAssocID="{2872385B-61F8-4626-8E17-ABA94C4568E9}" presName="connectorText" presStyleLbl="sibTrans2D1" presStyleIdx="4" presStyleCnt="5"/>
      <dgm:spPr/>
    </dgm:pt>
    <dgm:pt modelId="{64070332-E88C-4687-B0A5-EA0FE33D54A3}" type="pres">
      <dgm:prSet presAssocID="{3569635B-F18A-4206-8D68-3CA86FC44DF1}" presName="node" presStyleLbl="node1" presStyleIdx="4" presStyleCnt="5" custScaleX="137911" custScaleY="137911" custRadScaleRad="104302" custRadScaleInc="38659">
        <dgm:presLayoutVars>
          <dgm:bulletEnabled val="1"/>
        </dgm:presLayoutVars>
      </dgm:prSet>
      <dgm:spPr/>
    </dgm:pt>
  </dgm:ptLst>
  <dgm:cxnLst>
    <dgm:cxn modelId="{74A5E303-5893-43D3-BF6C-A7B70FD22965}" srcId="{1254B4AD-DBFD-4A86-AE43-680B34487897}" destId="{796976ED-CC0A-4AB7-A9AF-4B4905E1592C}" srcOrd="2" destOrd="0" parTransId="{375C3F3C-1178-426B-84D7-551B26A5842E}" sibTransId="{BF4F9866-2BDB-47A4-BFB4-A4AF0CAFEB32}"/>
    <dgm:cxn modelId="{1107B511-5157-4ED2-856C-C379EF59F794}" type="presOf" srcId="{796976ED-CC0A-4AB7-A9AF-4B4905E1592C}" destId="{C7F4738E-D67F-42AE-80F3-7110CD49F160}" srcOrd="0" destOrd="0" presId="urn:microsoft.com/office/officeart/2005/8/layout/radial5"/>
    <dgm:cxn modelId="{3799D61C-D6E3-4A78-B17A-4F4622DECF35}" type="presOf" srcId="{FCB68F24-8B0B-496F-823F-073952D157F4}" destId="{B8505479-9E55-4DDF-930E-FF54FD28C343}" srcOrd="1" destOrd="0" presId="urn:microsoft.com/office/officeart/2005/8/layout/radial5"/>
    <dgm:cxn modelId="{A02AB335-80BB-495B-AF98-1CB09B3668B6}" type="presOf" srcId="{375C3F3C-1178-426B-84D7-551B26A5842E}" destId="{103B8BA1-6F78-487B-B5F6-7E3FC2BC446C}" srcOrd="1" destOrd="0" presId="urn:microsoft.com/office/officeart/2005/8/layout/radial5"/>
    <dgm:cxn modelId="{F1FBB63D-6C1C-475D-8725-BBF284EA4369}" type="presOf" srcId="{3A903A3E-9C4B-493A-9B1B-5BE01CC42392}" destId="{C800EC5A-8399-48B2-B0F2-6375B309DD40}" srcOrd="0" destOrd="0" presId="urn:microsoft.com/office/officeart/2005/8/layout/radial5"/>
    <dgm:cxn modelId="{B813223E-DD25-4269-909F-A0E617A69CAD}" type="presOf" srcId="{8345482E-CEEE-41A5-A78B-9414CD55A558}" destId="{11421BAB-C6F7-41E7-99A9-BD8DA07D9E9A}" srcOrd="0" destOrd="0" presId="urn:microsoft.com/office/officeart/2005/8/layout/radial5"/>
    <dgm:cxn modelId="{5BE29A68-3E72-4D35-BD41-69683142DA45}" type="presOf" srcId="{3569635B-F18A-4206-8D68-3CA86FC44DF1}" destId="{64070332-E88C-4687-B0A5-EA0FE33D54A3}" srcOrd="0" destOrd="0" presId="urn:microsoft.com/office/officeart/2005/8/layout/radial5"/>
    <dgm:cxn modelId="{8A48B46F-65FB-4D78-ABC4-930F00044812}" type="presOf" srcId="{2872385B-61F8-4626-8E17-ABA94C4568E9}" destId="{A6FD32F2-F502-4BED-B050-4DBB4E04BBFF}" srcOrd="1" destOrd="0" presId="urn:microsoft.com/office/officeart/2005/8/layout/radial5"/>
    <dgm:cxn modelId="{FF00FB90-0551-436E-AFEB-EDE96C348EB8}" type="presOf" srcId="{0C40902C-A702-4280-B234-473F0FBD1436}" destId="{F0C49B96-C50F-48A2-A5B2-DE84945D6F92}" srcOrd="0" destOrd="0" presId="urn:microsoft.com/office/officeart/2005/8/layout/radial5"/>
    <dgm:cxn modelId="{A15C679A-C48B-4612-AAAB-2C68D24F8FDC}" srcId="{1254B4AD-DBFD-4A86-AE43-680B34487897}" destId="{D58C4BA3-2D2D-44F6-9E03-604BABC65C43}" srcOrd="3" destOrd="0" parTransId="{FCB68F24-8B0B-496F-823F-073952D157F4}" sibTransId="{15C04147-95C4-45AE-AF37-27BBD02558AE}"/>
    <dgm:cxn modelId="{70A70AA0-1623-4752-A857-175C8E6A0EEA}" srcId="{1254B4AD-DBFD-4A86-AE43-680B34487897}" destId="{3569635B-F18A-4206-8D68-3CA86FC44DF1}" srcOrd="4" destOrd="0" parTransId="{2872385B-61F8-4626-8E17-ABA94C4568E9}" sibTransId="{4064C9CA-F9D0-425F-9E2F-AD3D54B12A07}"/>
    <dgm:cxn modelId="{79D8B8A0-BF81-4C8A-8395-B916B69D722D}" srcId="{1254B4AD-DBFD-4A86-AE43-680B34487897}" destId="{0C40902C-A702-4280-B234-473F0FBD1436}" srcOrd="1" destOrd="0" parTransId="{8345482E-CEEE-41A5-A78B-9414CD55A558}" sibTransId="{6FB511AA-1A23-4761-95CE-414088C55B0E}"/>
    <dgm:cxn modelId="{807FDEA4-86F8-4318-AD72-37B0EFB9B190}" type="presOf" srcId="{8345482E-CEEE-41A5-A78B-9414CD55A558}" destId="{902FA915-3C6D-487B-B13C-015AD4AF8139}" srcOrd="1" destOrd="0" presId="urn:microsoft.com/office/officeart/2005/8/layout/radial5"/>
    <dgm:cxn modelId="{82645DA6-B86D-495F-BADC-87916D29404B}" srcId="{98E29FA0-070F-4BD6-AC6D-F9E57F68F82E}" destId="{1254B4AD-DBFD-4A86-AE43-680B34487897}" srcOrd="0" destOrd="0" parTransId="{F9A2BAEA-7B11-435C-9267-9D3FF5BFAA36}" sibTransId="{E829BE63-B6F9-4F9F-AEF9-E1F8C831052E}"/>
    <dgm:cxn modelId="{B5876DB5-3392-424D-9B88-24DDF9B242DE}" type="presOf" srcId="{2872385B-61F8-4626-8E17-ABA94C4568E9}" destId="{3A376F5C-09B7-42D9-8853-D7105062552C}" srcOrd="0" destOrd="0" presId="urn:microsoft.com/office/officeart/2005/8/layout/radial5"/>
    <dgm:cxn modelId="{F336E9B6-E993-4949-BF5F-73D489C45677}" type="presOf" srcId="{1254B4AD-DBFD-4A86-AE43-680B34487897}" destId="{B8A62473-FE27-49BA-AD63-CD8177C9E194}" srcOrd="0" destOrd="0" presId="urn:microsoft.com/office/officeart/2005/8/layout/radial5"/>
    <dgm:cxn modelId="{1437C4B7-6E9B-40A0-9330-8D74C3B13F5C}" type="presOf" srcId="{FCB68F24-8B0B-496F-823F-073952D157F4}" destId="{64181882-A588-4055-AA91-59DB6BACF955}" srcOrd="0" destOrd="0" presId="urn:microsoft.com/office/officeart/2005/8/layout/radial5"/>
    <dgm:cxn modelId="{6085BFBB-F21E-4CAA-9028-206F0A79972E}" type="presOf" srcId="{D58C4BA3-2D2D-44F6-9E03-604BABC65C43}" destId="{390DBCB1-9E42-4DC4-BCBB-F1A207D340B2}" srcOrd="0" destOrd="0" presId="urn:microsoft.com/office/officeart/2005/8/layout/radial5"/>
    <dgm:cxn modelId="{78301DBE-CCFF-49BD-9F38-8D7561E7E345}" type="presOf" srcId="{98E29FA0-070F-4BD6-AC6D-F9E57F68F82E}" destId="{F11BC2A3-D80A-4164-9849-84EFF575EC59}" srcOrd="0" destOrd="0" presId="urn:microsoft.com/office/officeart/2005/8/layout/radial5"/>
    <dgm:cxn modelId="{B2AAA7BE-D9DE-4333-9790-BA0C874F0D09}" srcId="{1254B4AD-DBFD-4A86-AE43-680B34487897}" destId="{3A903A3E-9C4B-493A-9B1B-5BE01CC42392}" srcOrd="0" destOrd="0" parTransId="{BD323D1E-6DF7-4598-A41E-DDAD8BD50EF5}" sibTransId="{7A9DB318-ED9C-4C7F-9ABA-F75915F27BC3}"/>
    <dgm:cxn modelId="{092E44DA-5FA4-4760-9237-03EED73C0BE1}" type="presOf" srcId="{BD323D1E-6DF7-4598-A41E-DDAD8BD50EF5}" destId="{2596CB8E-F6B8-4C5F-85FA-2D5348A218E0}" srcOrd="0" destOrd="0" presId="urn:microsoft.com/office/officeart/2005/8/layout/radial5"/>
    <dgm:cxn modelId="{0322DCF3-6F5E-4317-8219-DC02FCD3F729}" type="presOf" srcId="{375C3F3C-1178-426B-84D7-551B26A5842E}" destId="{68D72F5D-3AF0-4AA7-86B8-D1F2976C60DC}" srcOrd="0" destOrd="0" presId="urn:microsoft.com/office/officeart/2005/8/layout/radial5"/>
    <dgm:cxn modelId="{576ED6F5-B95A-431E-ABB3-692FC093B72A}" type="presOf" srcId="{BD323D1E-6DF7-4598-A41E-DDAD8BD50EF5}" destId="{F62D87DF-BB97-4F8A-8D5C-C67FD34AD695}" srcOrd="1" destOrd="0" presId="urn:microsoft.com/office/officeart/2005/8/layout/radial5"/>
    <dgm:cxn modelId="{A14C4614-9B25-49C5-A0D5-51F2D469C0AD}" type="presParOf" srcId="{F11BC2A3-D80A-4164-9849-84EFF575EC59}" destId="{B8A62473-FE27-49BA-AD63-CD8177C9E194}" srcOrd="0" destOrd="0" presId="urn:microsoft.com/office/officeart/2005/8/layout/radial5"/>
    <dgm:cxn modelId="{723EB725-5C7C-4E40-A11A-F5560486547D}" type="presParOf" srcId="{F11BC2A3-D80A-4164-9849-84EFF575EC59}" destId="{2596CB8E-F6B8-4C5F-85FA-2D5348A218E0}" srcOrd="1" destOrd="0" presId="urn:microsoft.com/office/officeart/2005/8/layout/radial5"/>
    <dgm:cxn modelId="{AFC60C6B-6789-42A8-994B-184D445E8D83}" type="presParOf" srcId="{2596CB8E-F6B8-4C5F-85FA-2D5348A218E0}" destId="{F62D87DF-BB97-4F8A-8D5C-C67FD34AD695}" srcOrd="0" destOrd="0" presId="urn:microsoft.com/office/officeart/2005/8/layout/radial5"/>
    <dgm:cxn modelId="{FAE324FA-D190-488E-8045-5B6CF25F2608}" type="presParOf" srcId="{F11BC2A3-D80A-4164-9849-84EFF575EC59}" destId="{C800EC5A-8399-48B2-B0F2-6375B309DD40}" srcOrd="2" destOrd="0" presId="urn:microsoft.com/office/officeart/2005/8/layout/radial5"/>
    <dgm:cxn modelId="{E308BC6C-A751-4C2F-ABE6-62FC98C1ECC4}" type="presParOf" srcId="{F11BC2A3-D80A-4164-9849-84EFF575EC59}" destId="{11421BAB-C6F7-41E7-99A9-BD8DA07D9E9A}" srcOrd="3" destOrd="0" presId="urn:microsoft.com/office/officeart/2005/8/layout/radial5"/>
    <dgm:cxn modelId="{1D22AD08-9431-4DF6-AD76-08E723B4F43C}" type="presParOf" srcId="{11421BAB-C6F7-41E7-99A9-BD8DA07D9E9A}" destId="{902FA915-3C6D-487B-B13C-015AD4AF8139}" srcOrd="0" destOrd="0" presId="urn:microsoft.com/office/officeart/2005/8/layout/radial5"/>
    <dgm:cxn modelId="{02D20D3B-6198-4DF7-97E8-D287D1CF7C2D}" type="presParOf" srcId="{F11BC2A3-D80A-4164-9849-84EFF575EC59}" destId="{F0C49B96-C50F-48A2-A5B2-DE84945D6F92}" srcOrd="4" destOrd="0" presId="urn:microsoft.com/office/officeart/2005/8/layout/radial5"/>
    <dgm:cxn modelId="{6FCF0A85-BCA7-4691-83E4-AD8DE9D04038}" type="presParOf" srcId="{F11BC2A3-D80A-4164-9849-84EFF575EC59}" destId="{68D72F5D-3AF0-4AA7-86B8-D1F2976C60DC}" srcOrd="5" destOrd="0" presId="urn:microsoft.com/office/officeart/2005/8/layout/radial5"/>
    <dgm:cxn modelId="{A084C1FB-17A3-4D61-8A43-356854AEB3F3}" type="presParOf" srcId="{68D72F5D-3AF0-4AA7-86B8-D1F2976C60DC}" destId="{103B8BA1-6F78-487B-B5F6-7E3FC2BC446C}" srcOrd="0" destOrd="0" presId="urn:microsoft.com/office/officeart/2005/8/layout/radial5"/>
    <dgm:cxn modelId="{5F012FA5-E35D-4410-9D01-D7483EF4567B}" type="presParOf" srcId="{F11BC2A3-D80A-4164-9849-84EFF575EC59}" destId="{C7F4738E-D67F-42AE-80F3-7110CD49F160}" srcOrd="6" destOrd="0" presId="urn:microsoft.com/office/officeart/2005/8/layout/radial5"/>
    <dgm:cxn modelId="{FA23A3E8-DA53-4EF4-A909-91F16C532C82}" type="presParOf" srcId="{F11BC2A3-D80A-4164-9849-84EFF575EC59}" destId="{64181882-A588-4055-AA91-59DB6BACF955}" srcOrd="7" destOrd="0" presId="urn:microsoft.com/office/officeart/2005/8/layout/radial5"/>
    <dgm:cxn modelId="{F8B1691B-E6ED-4573-8345-61180D01A885}" type="presParOf" srcId="{64181882-A588-4055-AA91-59DB6BACF955}" destId="{B8505479-9E55-4DDF-930E-FF54FD28C343}" srcOrd="0" destOrd="0" presId="urn:microsoft.com/office/officeart/2005/8/layout/radial5"/>
    <dgm:cxn modelId="{E16676CD-DB41-46CF-A7D7-93291C6FCF7C}" type="presParOf" srcId="{F11BC2A3-D80A-4164-9849-84EFF575EC59}" destId="{390DBCB1-9E42-4DC4-BCBB-F1A207D340B2}" srcOrd="8" destOrd="0" presId="urn:microsoft.com/office/officeart/2005/8/layout/radial5"/>
    <dgm:cxn modelId="{2E424E47-A045-418E-A34F-BEE4A744863B}" type="presParOf" srcId="{F11BC2A3-D80A-4164-9849-84EFF575EC59}" destId="{3A376F5C-09B7-42D9-8853-D7105062552C}" srcOrd="9" destOrd="0" presId="urn:microsoft.com/office/officeart/2005/8/layout/radial5"/>
    <dgm:cxn modelId="{B588749F-35C8-4A6F-9D2A-C0EB27DD9431}" type="presParOf" srcId="{3A376F5C-09B7-42D9-8853-D7105062552C}" destId="{A6FD32F2-F502-4BED-B050-4DBB4E04BBFF}" srcOrd="0" destOrd="0" presId="urn:microsoft.com/office/officeart/2005/8/layout/radial5"/>
    <dgm:cxn modelId="{09E427AD-7BBE-44B4-BAD3-430D38E3BA01}" type="presParOf" srcId="{F11BC2A3-D80A-4164-9849-84EFF575EC59}" destId="{64070332-E88C-4687-B0A5-EA0FE33D54A3}" srcOrd="10" destOrd="0" presId="urn:microsoft.com/office/officeart/2005/8/layout/radial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A62473-FE27-49BA-AD63-CD8177C9E194}">
      <dsp:nvSpPr>
        <dsp:cNvPr id="0" name=""/>
        <dsp:cNvSpPr/>
      </dsp:nvSpPr>
      <dsp:spPr>
        <a:xfrm>
          <a:off x="8457144" y="5369199"/>
          <a:ext cx="3322608" cy="3419479"/>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1955800">
            <a:lnSpc>
              <a:spcPct val="90000"/>
            </a:lnSpc>
            <a:spcBef>
              <a:spcPct val="0"/>
            </a:spcBef>
            <a:spcAft>
              <a:spcPct val="35000"/>
            </a:spcAft>
            <a:buNone/>
          </a:pPr>
          <a:r>
            <a:rPr lang="en-US" sz="4400" kern="1200" dirty="0"/>
            <a:t>Potential Strategies</a:t>
          </a:r>
        </a:p>
      </dsp:txBody>
      <dsp:txXfrm>
        <a:off x="8943729" y="5869970"/>
        <a:ext cx="2349438" cy="2417937"/>
      </dsp:txXfrm>
    </dsp:sp>
    <dsp:sp modelId="{2596CB8E-F6B8-4C5F-85FA-2D5348A218E0}">
      <dsp:nvSpPr>
        <dsp:cNvPr id="0" name=""/>
        <dsp:cNvSpPr/>
      </dsp:nvSpPr>
      <dsp:spPr>
        <a:xfrm rot="16211409">
          <a:off x="9855252" y="4347498"/>
          <a:ext cx="541026" cy="1053246"/>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555750">
            <a:lnSpc>
              <a:spcPct val="90000"/>
            </a:lnSpc>
            <a:spcBef>
              <a:spcPct val="0"/>
            </a:spcBef>
            <a:spcAft>
              <a:spcPct val="35000"/>
            </a:spcAft>
            <a:buNone/>
          </a:pPr>
          <a:endParaRPr lang="en-US" sz="3500" kern="1200"/>
        </a:p>
      </dsp:txBody>
      <dsp:txXfrm>
        <a:off x="9936137" y="4639301"/>
        <a:ext cx="378718" cy="631948"/>
      </dsp:txXfrm>
    </dsp:sp>
    <dsp:sp modelId="{C800EC5A-8399-48B2-B0F2-6375B309DD40}">
      <dsp:nvSpPr>
        <dsp:cNvPr id="0" name=""/>
        <dsp:cNvSpPr/>
      </dsp:nvSpPr>
      <dsp:spPr>
        <a:xfrm>
          <a:off x="7998508" y="76237"/>
          <a:ext cx="4272183" cy="4272183"/>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911350">
            <a:lnSpc>
              <a:spcPct val="90000"/>
            </a:lnSpc>
            <a:spcBef>
              <a:spcPct val="0"/>
            </a:spcBef>
            <a:spcAft>
              <a:spcPct val="35000"/>
            </a:spcAft>
            <a:buNone/>
          </a:pPr>
          <a:r>
            <a:rPr lang="en-US" sz="4300" kern="1200" dirty="0"/>
            <a:t>Improved cell-based and animal models</a:t>
          </a:r>
        </a:p>
      </dsp:txBody>
      <dsp:txXfrm>
        <a:off x="8624155" y="701884"/>
        <a:ext cx="3020889" cy="3020889"/>
      </dsp:txXfrm>
    </dsp:sp>
    <dsp:sp modelId="{11421BAB-C6F7-41E7-99A9-BD8DA07D9E9A}">
      <dsp:nvSpPr>
        <dsp:cNvPr id="0" name=""/>
        <dsp:cNvSpPr/>
      </dsp:nvSpPr>
      <dsp:spPr>
        <a:xfrm rot="19003071">
          <a:off x="11467058" y="4933687"/>
          <a:ext cx="740219" cy="1053246"/>
        </a:xfrm>
        <a:prstGeom prst="rightArrow">
          <a:avLst>
            <a:gd name="adj1" fmla="val 60000"/>
            <a:gd name="adj2" fmla="val 50000"/>
          </a:avLst>
        </a:prstGeom>
        <a:solidFill>
          <a:schemeClr val="accent3">
            <a:hueOff val="2812566"/>
            <a:satOff val="-4220"/>
            <a:lumOff val="-68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555750">
            <a:lnSpc>
              <a:spcPct val="90000"/>
            </a:lnSpc>
            <a:spcBef>
              <a:spcPct val="0"/>
            </a:spcBef>
            <a:spcAft>
              <a:spcPct val="35000"/>
            </a:spcAft>
            <a:buNone/>
          </a:pPr>
          <a:endParaRPr lang="en-US" sz="3500" kern="1200"/>
        </a:p>
      </dsp:txBody>
      <dsp:txXfrm>
        <a:off x="11497260" y="5220459"/>
        <a:ext cx="518153" cy="631948"/>
      </dsp:txXfrm>
    </dsp:sp>
    <dsp:sp modelId="{F0C49B96-C50F-48A2-A5B2-DE84945D6F92}">
      <dsp:nvSpPr>
        <dsp:cNvPr id="0" name=""/>
        <dsp:cNvSpPr/>
      </dsp:nvSpPr>
      <dsp:spPr>
        <a:xfrm>
          <a:off x="11779740" y="1366606"/>
          <a:ext cx="4272183" cy="4272183"/>
        </a:xfrm>
        <a:prstGeom prst="ellipse">
          <a:avLst/>
        </a:prstGeom>
        <a:solidFill>
          <a:schemeClr val="accent3">
            <a:hueOff val="2812566"/>
            <a:satOff val="-4220"/>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911350">
            <a:lnSpc>
              <a:spcPct val="90000"/>
            </a:lnSpc>
            <a:spcBef>
              <a:spcPct val="0"/>
            </a:spcBef>
            <a:spcAft>
              <a:spcPct val="35000"/>
            </a:spcAft>
            <a:buNone/>
          </a:pPr>
          <a:r>
            <a:rPr lang="en-US" sz="4300" kern="1200" dirty="0"/>
            <a:t>Targeted integration of epidemiology and biology</a:t>
          </a:r>
        </a:p>
      </dsp:txBody>
      <dsp:txXfrm>
        <a:off x="12405387" y="1992253"/>
        <a:ext cx="3020889" cy="3020889"/>
      </dsp:txXfrm>
    </dsp:sp>
    <dsp:sp modelId="{68D72F5D-3AF0-4AA7-86B8-D1F2976C60DC}">
      <dsp:nvSpPr>
        <dsp:cNvPr id="0" name=""/>
        <dsp:cNvSpPr/>
      </dsp:nvSpPr>
      <dsp:spPr>
        <a:xfrm rot="21476510">
          <a:off x="12280702" y="6452850"/>
          <a:ext cx="1210991" cy="1053246"/>
        </a:xfrm>
        <a:prstGeom prst="rightArrow">
          <a:avLst>
            <a:gd name="adj1" fmla="val 60000"/>
            <a:gd name="adj2" fmla="val 50000"/>
          </a:avLst>
        </a:prstGeom>
        <a:solidFill>
          <a:schemeClr val="accent3">
            <a:hueOff val="5625132"/>
            <a:satOff val="-8440"/>
            <a:lumOff val="-137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555750">
            <a:lnSpc>
              <a:spcPct val="90000"/>
            </a:lnSpc>
            <a:spcBef>
              <a:spcPct val="0"/>
            </a:spcBef>
            <a:spcAft>
              <a:spcPct val="35000"/>
            </a:spcAft>
            <a:buNone/>
          </a:pPr>
          <a:endParaRPr lang="en-US" sz="3500" kern="1200"/>
        </a:p>
      </dsp:txBody>
      <dsp:txXfrm>
        <a:off x="12280804" y="6669173"/>
        <a:ext cx="895017" cy="631948"/>
      </dsp:txXfrm>
    </dsp:sp>
    <dsp:sp modelId="{C7F4738E-D67F-42AE-80F3-7110CD49F160}">
      <dsp:nvSpPr>
        <dsp:cNvPr id="0" name=""/>
        <dsp:cNvSpPr/>
      </dsp:nvSpPr>
      <dsp:spPr>
        <a:xfrm>
          <a:off x="14060779" y="4724404"/>
          <a:ext cx="4272183" cy="4272183"/>
        </a:xfrm>
        <a:prstGeom prst="ellipse">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911350">
            <a:lnSpc>
              <a:spcPct val="90000"/>
            </a:lnSpc>
            <a:spcBef>
              <a:spcPct val="0"/>
            </a:spcBef>
            <a:spcAft>
              <a:spcPct val="35000"/>
            </a:spcAft>
            <a:buNone/>
          </a:pPr>
          <a:r>
            <a:rPr lang="en-US" sz="4300" kern="1200" dirty="0"/>
            <a:t>Integration of omics approaches</a:t>
          </a:r>
        </a:p>
      </dsp:txBody>
      <dsp:txXfrm>
        <a:off x="14686426" y="5350051"/>
        <a:ext cx="3020889" cy="3020889"/>
      </dsp:txXfrm>
    </dsp:sp>
    <dsp:sp modelId="{64181882-A588-4055-AA91-59DB6BACF955}">
      <dsp:nvSpPr>
        <dsp:cNvPr id="0" name=""/>
        <dsp:cNvSpPr/>
      </dsp:nvSpPr>
      <dsp:spPr>
        <a:xfrm rot="10922882">
          <a:off x="6722558" y="6452816"/>
          <a:ext cx="1226989" cy="1053246"/>
        </a:xfrm>
        <a:prstGeom prst="rightArrow">
          <a:avLst>
            <a:gd name="adj1" fmla="val 60000"/>
            <a:gd name="adj2" fmla="val 50000"/>
          </a:avLst>
        </a:prstGeom>
        <a:solidFill>
          <a:schemeClr val="accent3">
            <a:hueOff val="8437698"/>
            <a:satOff val="-12660"/>
            <a:lumOff val="-2059"/>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555750">
            <a:lnSpc>
              <a:spcPct val="90000"/>
            </a:lnSpc>
            <a:spcBef>
              <a:spcPct val="0"/>
            </a:spcBef>
            <a:spcAft>
              <a:spcPct val="35000"/>
            </a:spcAft>
            <a:buNone/>
          </a:pPr>
          <a:endParaRPr lang="en-US" sz="3500" kern="1200"/>
        </a:p>
      </dsp:txBody>
      <dsp:txXfrm rot="10800000">
        <a:off x="7038431" y="6669111"/>
        <a:ext cx="911015" cy="631948"/>
      </dsp:txXfrm>
    </dsp:sp>
    <dsp:sp modelId="{390DBCB1-9E42-4DC4-BCBB-F1A207D340B2}">
      <dsp:nvSpPr>
        <dsp:cNvPr id="0" name=""/>
        <dsp:cNvSpPr/>
      </dsp:nvSpPr>
      <dsp:spPr>
        <a:xfrm>
          <a:off x="1873731" y="4724400"/>
          <a:ext cx="4272183" cy="4272183"/>
        </a:xfrm>
        <a:prstGeom prst="ellipse">
          <a:avLst/>
        </a:prstGeom>
        <a:solidFill>
          <a:schemeClr val="accent3">
            <a:hueOff val="8437698"/>
            <a:satOff val="-12660"/>
            <a:lumOff val="-205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911350">
            <a:lnSpc>
              <a:spcPct val="90000"/>
            </a:lnSpc>
            <a:spcBef>
              <a:spcPct val="0"/>
            </a:spcBef>
            <a:spcAft>
              <a:spcPct val="35000"/>
            </a:spcAft>
            <a:buNone/>
          </a:pPr>
          <a:r>
            <a:rPr lang="en-US" sz="4300" kern="1200" dirty="0"/>
            <a:t>Tissue Avatars</a:t>
          </a:r>
        </a:p>
      </dsp:txBody>
      <dsp:txXfrm>
        <a:off x="2499378" y="5350047"/>
        <a:ext cx="3020889" cy="3020889"/>
      </dsp:txXfrm>
    </dsp:sp>
    <dsp:sp modelId="{3A376F5C-09B7-42D9-8853-D7105062552C}">
      <dsp:nvSpPr>
        <dsp:cNvPr id="0" name=""/>
        <dsp:cNvSpPr/>
      </dsp:nvSpPr>
      <dsp:spPr>
        <a:xfrm rot="13383344">
          <a:off x="8009619" y="4933267"/>
          <a:ext cx="751991" cy="1053246"/>
        </a:xfrm>
        <a:prstGeom prst="rightArrow">
          <a:avLst>
            <a:gd name="adj1" fmla="val 60000"/>
            <a:gd name="adj2" fmla="val 50000"/>
          </a:avLst>
        </a:prstGeom>
        <a:solidFill>
          <a:schemeClr val="accent3">
            <a:hueOff val="11250264"/>
            <a:satOff val="-16880"/>
            <a:lumOff val="-274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555750">
            <a:lnSpc>
              <a:spcPct val="90000"/>
            </a:lnSpc>
            <a:spcBef>
              <a:spcPct val="0"/>
            </a:spcBef>
            <a:spcAft>
              <a:spcPct val="35000"/>
            </a:spcAft>
            <a:buNone/>
          </a:pPr>
          <a:endParaRPr lang="en-US" sz="3500" kern="1200"/>
        </a:p>
      </dsp:txBody>
      <dsp:txXfrm rot="10800000">
        <a:off x="8204838" y="5220925"/>
        <a:ext cx="526394" cy="631948"/>
      </dsp:txXfrm>
    </dsp:sp>
    <dsp:sp modelId="{64070332-E88C-4687-B0A5-EA0FE33D54A3}">
      <dsp:nvSpPr>
        <dsp:cNvPr id="0" name=""/>
        <dsp:cNvSpPr/>
      </dsp:nvSpPr>
      <dsp:spPr>
        <a:xfrm>
          <a:off x="4154781" y="1366607"/>
          <a:ext cx="4272183" cy="4272183"/>
        </a:xfrm>
        <a:prstGeom prst="ellipse">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911350">
            <a:lnSpc>
              <a:spcPct val="90000"/>
            </a:lnSpc>
            <a:spcBef>
              <a:spcPct val="0"/>
            </a:spcBef>
            <a:spcAft>
              <a:spcPct val="35000"/>
            </a:spcAft>
            <a:buNone/>
          </a:pPr>
          <a:r>
            <a:rPr lang="en-US" sz="4300" kern="1200" dirty="0"/>
            <a:t>Biomarker inclusion in risk analysis</a:t>
          </a:r>
        </a:p>
      </dsp:txBody>
      <dsp:txXfrm>
        <a:off x="4780428" y="1992254"/>
        <a:ext cx="3020889" cy="3020889"/>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2830" tIns="46415" rIns="92830" bIns="46415" rtlCol="0"/>
          <a:lstStyle>
            <a:lvl1pPr algn="r">
              <a:defRPr sz="1200"/>
            </a:lvl1pPr>
          </a:lstStyle>
          <a:p>
            <a:fld id="{CE0960B3-B255-4A02-99D3-0E846A098C34}" type="datetimeFigureOut">
              <a:rPr lang="en-US" smtClean="0"/>
              <a:pPr/>
              <a:t>10/5/2022</a:t>
            </a:fld>
            <a:endParaRPr lang="en-US"/>
          </a:p>
        </p:txBody>
      </p:sp>
      <p:sp>
        <p:nvSpPr>
          <p:cNvPr id="4" name="Slide Image Placeholder 3"/>
          <p:cNvSpPr>
            <a:spLocks noGrp="1" noRot="1" noChangeAspect="1"/>
          </p:cNvSpPr>
          <p:nvPr>
            <p:ph type="sldImg" idx="2"/>
          </p:nvPr>
        </p:nvSpPr>
        <p:spPr>
          <a:xfrm>
            <a:off x="2011363" y="696913"/>
            <a:ext cx="2987675" cy="3486150"/>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6"/>
            <a:ext cx="3037840" cy="464820"/>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6"/>
            <a:ext cx="3037840" cy="464820"/>
          </a:xfrm>
          <a:prstGeom prst="rect">
            <a:avLst/>
          </a:prstGeom>
        </p:spPr>
        <p:txBody>
          <a:bodyPr vert="horz" lIns="92830" tIns="46415" rIns="92830" bIns="46415" rtlCol="0" anchor="b"/>
          <a:lstStyle>
            <a:lvl1pPr algn="r">
              <a:defRPr sz="1200"/>
            </a:lvl1pPr>
          </a:lstStyle>
          <a:p>
            <a:fld id="{B3410DDA-95A7-4186-B9F9-526AF7E79596}" type="slidenum">
              <a:rPr lang="en-US" smtClean="0"/>
              <a:pPr/>
              <a:t>‹#›</a:t>
            </a:fld>
            <a:endParaRPr lang="en-US"/>
          </a:p>
        </p:txBody>
      </p:sp>
    </p:spTree>
    <p:extLst>
      <p:ext uri="{BB962C8B-B14F-4D97-AF65-F5344CB8AC3E}">
        <p14:creationId xmlns:p14="http://schemas.microsoft.com/office/powerpoint/2010/main" val="31216002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011363" y="696913"/>
            <a:ext cx="2987675" cy="3486150"/>
          </a:xfrm>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3410DDA-95A7-4186-B9F9-526AF7E79596}" type="slidenum">
              <a:rPr lang="en-US" smtClean="0"/>
              <a:pPr/>
              <a:t>1</a:t>
            </a:fld>
            <a:endParaRPr lang="en-US"/>
          </a:p>
        </p:txBody>
      </p:sp>
    </p:spTree>
    <p:extLst>
      <p:ext uri="{BB962C8B-B14F-4D97-AF65-F5344CB8AC3E}">
        <p14:creationId xmlns:p14="http://schemas.microsoft.com/office/powerpoint/2010/main" val="4283248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11930384"/>
            <a:ext cx="27980640" cy="8232140"/>
          </a:xfrm>
        </p:spPr>
        <p:txBody>
          <a:bodyPr/>
          <a:lstStyle/>
          <a:p>
            <a:r>
              <a:rPr lang="en-US"/>
              <a:t>Click to edit Master title style</a:t>
            </a:r>
          </a:p>
        </p:txBody>
      </p:sp>
      <p:sp>
        <p:nvSpPr>
          <p:cNvPr id="3" name="Subtitle 2"/>
          <p:cNvSpPr>
            <a:spLocks noGrp="1"/>
          </p:cNvSpPr>
          <p:nvPr>
            <p:ph type="subTitle" idx="1"/>
          </p:nvPr>
        </p:nvSpPr>
        <p:spPr>
          <a:xfrm>
            <a:off x="4937760" y="21762720"/>
            <a:ext cx="23042880" cy="9814560"/>
          </a:xfrm>
        </p:spPr>
        <p:txBody>
          <a:bodyPr/>
          <a:lstStyle>
            <a:lvl1pPr marL="0" indent="0" algn="ctr">
              <a:buNone/>
              <a:defRPr>
                <a:solidFill>
                  <a:schemeClr val="tx1">
                    <a:tint val="75000"/>
                  </a:schemeClr>
                </a:solidFill>
              </a:defRPr>
            </a:lvl1pPr>
            <a:lvl2pPr marL="1645953" indent="0" algn="ctr">
              <a:buNone/>
              <a:defRPr>
                <a:solidFill>
                  <a:schemeClr val="tx1">
                    <a:tint val="75000"/>
                  </a:schemeClr>
                </a:solidFill>
              </a:defRPr>
            </a:lvl2pPr>
            <a:lvl3pPr marL="3291906" indent="0" algn="ctr">
              <a:buNone/>
              <a:defRPr>
                <a:solidFill>
                  <a:schemeClr val="tx1">
                    <a:tint val="75000"/>
                  </a:schemeClr>
                </a:solidFill>
              </a:defRPr>
            </a:lvl3pPr>
            <a:lvl4pPr marL="4937859" indent="0" algn="ctr">
              <a:buNone/>
              <a:defRPr>
                <a:solidFill>
                  <a:schemeClr val="tx1">
                    <a:tint val="75000"/>
                  </a:schemeClr>
                </a:solidFill>
              </a:defRPr>
            </a:lvl4pPr>
            <a:lvl5pPr marL="6583812" indent="0" algn="ctr">
              <a:buNone/>
              <a:defRPr>
                <a:solidFill>
                  <a:schemeClr val="tx1">
                    <a:tint val="75000"/>
                  </a:schemeClr>
                </a:solidFill>
              </a:defRPr>
            </a:lvl5pPr>
            <a:lvl6pPr marL="8229765" indent="0" algn="ctr">
              <a:buNone/>
              <a:defRPr>
                <a:solidFill>
                  <a:schemeClr val="tx1">
                    <a:tint val="75000"/>
                  </a:schemeClr>
                </a:solidFill>
              </a:defRPr>
            </a:lvl6pPr>
            <a:lvl7pPr marL="9875718" indent="0" algn="ctr">
              <a:buNone/>
              <a:defRPr>
                <a:solidFill>
                  <a:schemeClr val="tx1">
                    <a:tint val="75000"/>
                  </a:schemeClr>
                </a:solidFill>
              </a:defRPr>
            </a:lvl7pPr>
            <a:lvl8pPr marL="11521670" indent="0" algn="ctr">
              <a:buNone/>
              <a:defRPr>
                <a:solidFill>
                  <a:schemeClr val="tx1">
                    <a:tint val="75000"/>
                  </a:schemeClr>
                </a:solidFill>
              </a:defRPr>
            </a:lvl8pPr>
            <a:lvl9pPr marL="1316762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EFA87CF-B376-426D-BB5D-A8B246CA4492}" type="datetimeFigureOut">
              <a:rPr lang="en-US" smtClean="0"/>
              <a:pPr/>
              <a:t>10/5/2022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3F4288-9BF0-4CB9-BAE9-B9C776A21817}" type="slidenum">
              <a:rPr lang="en-US" smtClean="0"/>
              <a:pPr/>
              <a:t>‹#›</a:t>
            </a:fld>
            <a:endParaRPr lang="en-US"/>
          </a:p>
        </p:txBody>
      </p:sp>
    </p:spTree>
    <p:extLst>
      <p:ext uri="{BB962C8B-B14F-4D97-AF65-F5344CB8AC3E}">
        <p14:creationId xmlns:p14="http://schemas.microsoft.com/office/powerpoint/2010/main" val="1627352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EFA87CF-B376-426D-BB5D-A8B246CA4492}" type="datetimeFigureOut">
              <a:rPr lang="en-US" smtClean="0"/>
              <a:pPr/>
              <a:t>10/5/2022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3F4288-9BF0-4CB9-BAE9-B9C776A21817}" type="slidenum">
              <a:rPr lang="en-US" smtClean="0"/>
              <a:pPr/>
              <a:t>‹#›</a:t>
            </a:fld>
            <a:endParaRPr lang="en-US"/>
          </a:p>
        </p:txBody>
      </p:sp>
    </p:spTree>
    <p:extLst>
      <p:ext uri="{BB962C8B-B14F-4D97-AF65-F5344CB8AC3E}">
        <p14:creationId xmlns:p14="http://schemas.microsoft.com/office/powerpoint/2010/main" val="577932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4557179" y="7378701"/>
            <a:ext cx="35553014" cy="15729077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898136" y="7378701"/>
            <a:ext cx="106110407" cy="15729077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EFA87CF-B376-426D-BB5D-A8B246CA4492}" type="datetimeFigureOut">
              <a:rPr lang="en-US" smtClean="0"/>
              <a:pPr/>
              <a:t>10/5/2022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3F4288-9BF0-4CB9-BAE9-B9C776A21817}" type="slidenum">
              <a:rPr lang="en-US" smtClean="0"/>
              <a:pPr/>
              <a:t>‹#›</a:t>
            </a:fld>
            <a:endParaRPr lang="en-US"/>
          </a:p>
        </p:txBody>
      </p:sp>
    </p:spTree>
    <p:extLst>
      <p:ext uri="{BB962C8B-B14F-4D97-AF65-F5344CB8AC3E}">
        <p14:creationId xmlns:p14="http://schemas.microsoft.com/office/powerpoint/2010/main" val="3166596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EFA87CF-B376-426D-BB5D-A8B246CA4492}" type="datetimeFigureOut">
              <a:rPr lang="en-US" smtClean="0"/>
              <a:pPr/>
              <a:t>10/5/2022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3F4288-9BF0-4CB9-BAE9-B9C776A21817}" type="slidenum">
              <a:rPr lang="en-US" smtClean="0"/>
              <a:pPr/>
              <a:t>‹#›</a:t>
            </a:fld>
            <a:endParaRPr lang="en-US"/>
          </a:p>
        </p:txBody>
      </p:sp>
    </p:spTree>
    <p:extLst>
      <p:ext uri="{BB962C8B-B14F-4D97-AF65-F5344CB8AC3E}">
        <p14:creationId xmlns:p14="http://schemas.microsoft.com/office/powerpoint/2010/main" val="32355831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6" y="24678642"/>
            <a:ext cx="27980640" cy="7627620"/>
          </a:xfrm>
        </p:spPr>
        <p:txBody>
          <a:bodyPr anchor="t"/>
          <a:lstStyle>
            <a:lvl1pPr algn="l">
              <a:defRPr sz="14400" b="1" cap="all"/>
            </a:lvl1pPr>
          </a:lstStyle>
          <a:p>
            <a:r>
              <a:rPr lang="en-US"/>
              <a:t>Click to edit Master title style</a:t>
            </a:r>
          </a:p>
        </p:txBody>
      </p:sp>
      <p:sp>
        <p:nvSpPr>
          <p:cNvPr id="3" name="Text Placeholder 2"/>
          <p:cNvSpPr>
            <a:spLocks noGrp="1"/>
          </p:cNvSpPr>
          <p:nvPr>
            <p:ph type="body" idx="1"/>
          </p:nvPr>
        </p:nvSpPr>
        <p:spPr>
          <a:xfrm>
            <a:off x="2600326" y="16277596"/>
            <a:ext cx="27980640" cy="8401048"/>
          </a:xfrm>
        </p:spPr>
        <p:txBody>
          <a:bodyPr anchor="b"/>
          <a:lstStyle>
            <a:lvl1pPr marL="0" indent="0">
              <a:buNone/>
              <a:defRPr sz="7200">
                <a:solidFill>
                  <a:schemeClr val="tx1">
                    <a:tint val="75000"/>
                  </a:schemeClr>
                </a:solidFill>
              </a:defRPr>
            </a:lvl1pPr>
            <a:lvl2pPr marL="1645953" indent="0">
              <a:buNone/>
              <a:defRPr sz="6450">
                <a:solidFill>
                  <a:schemeClr val="tx1">
                    <a:tint val="75000"/>
                  </a:schemeClr>
                </a:solidFill>
              </a:defRPr>
            </a:lvl2pPr>
            <a:lvl3pPr marL="3291906" indent="0">
              <a:buNone/>
              <a:defRPr sz="5775">
                <a:solidFill>
                  <a:schemeClr val="tx1">
                    <a:tint val="75000"/>
                  </a:schemeClr>
                </a:solidFill>
              </a:defRPr>
            </a:lvl3pPr>
            <a:lvl4pPr marL="4937859" indent="0">
              <a:buNone/>
              <a:defRPr sz="5025">
                <a:solidFill>
                  <a:schemeClr val="tx1">
                    <a:tint val="75000"/>
                  </a:schemeClr>
                </a:solidFill>
              </a:defRPr>
            </a:lvl4pPr>
            <a:lvl5pPr marL="6583812" indent="0">
              <a:buNone/>
              <a:defRPr sz="5025">
                <a:solidFill>
                  <a:schemeClr val="tx1">
                    <a:tint val="75000"/>
                  </a:schemeClr>
                </a:solidFill>
              </a:defRPr>
            </a:lvl5pPr>
            <a:lvl6pPr marL="8229765" indent="0">
              <a:buNone/>
              <a:defRPr sz="5025">
                <a:solidFill>
                  <a:schemeClr val="tx1">
                    <a:tint val="75000"/>
                  </a:schemeClr>
                </a:solidFill>
              </a:defRPr>
            </a:lvl6pPr>
            <a:lvl7pPr marL="9875718" indent="0">
              <a:buNone/>
              <a:defRPr sz="5025">
                <a:solidFill>
                  <a:schemeClr val="tx1">
                    <a:tint val="75000"/>
                  </a:schemeClr>
                </a:solidFill>
              </a:defRPr>
            </a:lvl7pPr>
            <a:lvl8pPr marL="11521670" indent="0">
              <a:buNone/>
              <a:defRPr sz="5025">
                <a:solidFill>
                  <a:schemeClr val="tx1">
                    <a:tint val="75000"/>
                  </a:schemeClr>
                </a:solidFill>
              </a:defRPr>
            </a:lvl8pPr>
            <a:lvl9pPr marL="13167623" indent="0">
              <a:buNone/>
              <a:defRPr sz="502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EFA87CF-B376-426D-BB5D-A8B246CA4492}" type="datetimeFigureOut">
              <a:rPr lang="en-US" smtClean="0"/>
              <a:pPr/>
              <a:t>10/5/2022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3F4288-9BF0-4CB9-BAE9-B9C776A21817}" type="slidenum">
              <a:rPr lang="en-US" smtClean="0"/>
              <a:pPr/>
              <a:t>‹#›</a:t>
            </a:fld>
            <a:endParaRPr lang="en-US"/>
          </a:p>
        </p:txBody>
      </p:sp>
    </p:spTree>
    <p:extLst>
      <p:ext uri="{BB962C8B-B14F-4D97-AF65-F5344CB8AC3E}">
        <p14:creationId xmlns:p14="http://schemas.microsoft.com/office/powerpoint/2010/main" val="2607399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898133" y="43009821"/>
            <a:ext cx="70831710" cy="121659653"/>
          </a:xfrm>
        </p:spPr>
        <p:txBody>
          <a:bodyPr/>
          <a:lstStyle>
            <a:lvl1pPr>
              <a:defRPr sz="10051"/>
            </a:lvl1pPr>
            <a:lvl2pPr>
              <a:defRPr sz="8625"/>
            </a:lvl2pPr>
            <a:lvl3pPr>
              <a:defRPr sz="7200"/>
            </a:lvl3pPr>
            <a:lvl4pPr>
              <a:defRPr sz="6450"/>
            </a:lvl4pPr>
            <a:lvl5pPr>
              <a:defRPr sz="6450"/>
            </a:lvl5pPr>
            <a:lvl6pPr>
              <a:defRPr sz="6450"/>
            </a:lvl6pPr>
            <a:lvl7pPr>
              <a:defRPr sz="6450"/>
            </a:lvl7pPr>
            <a:lvl8pPr>
              <a:defRPr sz="6450"/>
            </a:lvl8pPr>
            <a:lvl9pPr>
              <a:defRPr sz="64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9278483" y="43009821"/>
            <a:ext cx="70831710" cy="121659653"/>
          </a:xfrm>
        </p:spPr>
        <p:txBody>
          <a:bodyPr/>
          <a:lstStyle>
            <a:lvl1pPr>
              <a:defRPr sz="10051"/>
            </a:lvl1pPr>
            <a:lvl2pPr>
              <a:defRPr sz="8625"/>
            </a:lvl2pPr>
            <a:lvl3pPr>
              <a:defRPr sz="7200"/>
            </a:lvl3pPr>
            <a:lvl4pPr>
              <a:defRPr sz="6450"/>
            </a:lvl4pPr>
            <a:lvl5pPr>
              <a:defRPr sz="6450"/>
            </a:lvl5pPr>
            <a:lvl6pPr>
              <a:defRPr sz="6450"/>
            </a:lvl6pPr>
            <a:lvl7pPr>
              <a:defRPr sz="6450"/>
            </a:lvl7pPr>
            <a:lvl8pPr>
              <a:defRPr sz="6450"/>
            </a:lvl8pPr>
            <a:lvl9pPr>
              <a:defRPr sz="64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EFA87CF-B376-426D-BB5D-A8B246CA4492}" type="datetimeFigureOut">
              <a:rPr lang="en-US" smtClean="0"/>
              <a:pPr/>
              <a:t>10/5/2022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3F4288-9BF0-4CB9-BAE9-B9C776A21817}" type="slidenum">
              <a:rPr lang="en-US" smtClean="0"/>
              <a:pPr/>
              <a:t>‹#›</a:t>
            </a:fld>
            <a:endParaRPr lang="en-US"/>
          </a:p>
        </p:txBody>
      </p:sp>
    </p:spTree>
    <p:extLst>
      <p:ext uri="{BB962C8B-B14F-4D97-AF65-F5344CB8AC3E}">
        <p14:creationId xmlns:p14="http://schemas.microsoft.com/office/powerpoint/2010/main" val="4072814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920" y="1537973"/>
            <a:ext cx="29626560" cy="6400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45924" y="8596634"/>
            <a:ext cx="14544677" cy="3582667"/>
          </a:xfrm>
        </p:spPr>
        <p:txBody>
          <a:bodyPr anchor="b"/>
          <a:lstStyle>
            <a:lvl1pPr marL="0" indent="0">
              <a:buNone/>
              <a:defRPr sz="8625" b="1"/>
            </a:lvl1pPr>
            <a:lvl2pPr marL="1645953" indent="0">
              <a:buNone/>
              <a:defRPr sz="7200" b="1"/>
            </a:lvl2pPr>
            <a:lvl3pPr marL="3291906" indent="0">
              <a:buNone/>
              <a:defRPr sz="6450" b="1"/>
            </a:lvl3pPr>
            <a:lvl4pPr marL="4937859" indent="0">
              <a:buNone/>
              <a:defRPr sz="5775" b="1"/>
            </a:lvl4pPr>
            <a:lvl5pPr marL="6583812" indent="0">
              <a:buNone/>
              <a:defRPr sz="5775" b="1"/>
            </a:lvl5pPr>
            <a:lvl6pPr marL="8229765" indent="0">
              <a:buNone/>
              <a:defRPr sz="5775" b="1"/>
            </a:lvl6pPr>
            <a:lvl7pPr marL="9875718" indent="0">
              <a:buNone/>
              <a:defRPr sz="5775" b="1"/>
            </a:lvl7pPr>
            <a:lvl8pPr marL="11521670" indent="0">
              <a:buNone/>
              <a:defRPr sz="5775" b="1"/>
            </a:lvl8pPr>
            <a:lvl9pPr marL="13167623" indent="0">
              <a:buNone/>
              <a:defRPr sz="5775" b="1"/>
            </a:lvl9pPr>
          </a:lstStyle>
          <a:p>
            <a:pPr lvl="0"/>
            <a:r>
              <a:rPr lang="en-US"/>
              <a:t>Click to edit Master text styles</a:t>
            </a:r>
          </a:p>
        </p:txBody>
      </p:sp>
      <p:sp>
        <p:nvSpPr>
          <p:cNvPr id="4" name="Content Placeholder 3"/>
          <p:cNvSpPr>
            <a:spLocks noGrp="1"/>
          </p:cNvSpPr>
          <p:nvPr>
            <p:ph sz="half" idx="2"/>
          </p:nvPr>
        </p:nvSpPr>
        <p:spPr>
          <a:xfrm>
            <a:off x="1645924" y="12179301"/>
            <a:ext cx="14544677" cy="22127213"/>
          </a:xfrm>
        </p:spPr>
        <p:txBody>
          <a:bodyPr/>
          <a:lstStyle>
            <a:lvl1pPr>
              <a:defRPr sz="8625"/>
            </a:lvl1pPr>
            <a:lvl2pPr>
              <a:defRPr sz="7200"/>
            </a:lvl2pPr>
            <a:lvl3pPr>
              <a:defRPr sz="6450"/>
            </a:lvl3pPr>
            <a:lvl4pPr>
              <a:defRPr sz="5775"/>
            </a:lvl4pPr>
            <a:lvl5pPr>
              <a:defRPr sz="5775"/>
            </a:lvl5pPr>
            <a:lvl6pPr>
              <a:defRPr sz="5775"/>
            </a:lvl6pPr>
            <a:lvl7pPr>
              <a:defRPr sz="5775"/>
            </a:lvl7pPr>
            <a:lvl8pPr>
              <a:defRPr sz="5775"/>
            </a:lvl8pPr>
            <a:lvl9pPr>
              <a:defRPr sz="57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722093" y="8596634"/>
            <a:ext cx="14550390" cy="3582667"/>
          </a:xfrm>
        </p:spPr>
        <p:txBody>
          <a:bodyPr anchor="b"/>
          <a:lstStyle>
            <a:lvl1pPr marL="0" indent="0">
              <a:buNone/>
              <a:defRPr sz="8625" b="1"/>
            </a:lvl1pPr>
            <a:lvl2pPr marL="1645953" indent="0">
              <a:buNone/>
              <a:defRPr sz="7200" b="1"/>
            </a:lvl2pPr>
            <a:lvl3pPr marL="3291906" indent="0">
              <a:buNone/>
              <a:defRPr sz="6450" b="1"/>
            </a:lvl3pPr>
            <a:lvl4pPr marL="4937859" indent="0">
              <a:buNone/>
              <a:defRPr sz="5775" b="1"/>
            </a:lvl4pPr>
            <a:lvl5pPr marL="6583812" indent="0">
              <a:buNone/>
              <a:defRPr sz="5775" b="1"/>
            </a:lvl5pPr>
            <a:lvl6pPr marL="8229765" indent="0">
              <a:buNone/>
              <a:defRPr sz="5775" b="1"/>
            </a:lvl6pPr>
            <a:lvl7pPr marL="9875718" indent="0">
              <a:buNone/>
              <a:defRPr sz="5775" b="1"/>
            </a:lvl7pPr>
            <a:lvl8pPr marL="11521670" indent="0">
              <a:buNone/>
              <a:defRPr sz="5775" b="1"/>
            </a:lvl8pPr>
            <a:lvl9pPr marL="13167623" indent="0">
              <a:buNone/>
              <a:defRPr sz="5775" b="1"/>
            </a:lvl9pPr>
          </a:lstStyle>
          <a:p>
            <a:pPr lvl="0"/>
            <a:r>
              <a:rPr lang="en-US"/>
              <a:t>Click to edit Master text styles</a:t>
            </a:r>
          </a:p>
        </p:txBody>
      </p:sp>
      <p:sp>
        <p:nvSpPr>
          <p:cNvPr id="6" name="Content Placeholder 5"/>
          <p:cNvSpPr>
            <a:spLocks noGrp="1"/>
          </p:cNvSpPr>
          <p:nvPr>
            <p:ph sz="quarter" idx="4"/>
          </p:nvPr>
        </p:nvSpPr>
        <p:spPr>
          <a:xfrm>
            <a:off x="16722093" y="12179301"/>
            <a:ext cx="14550390" cy="22127213"/>
          </a:xfrm>
        </p:spPr>
        <p:txBody>
          <a:bodyPr/>
          <a:lstStyle>
            <a:lvl1pPr>
              <a:defRPr sz="8625"/>
            </a:lvl1pPr>
            <a:lvl2pPr>
              <a:defRPr sz="7200"/>
            </a:lvl2pPr>
            <a:lvl3pPr>
              <a:defRPr sz="6450"/>
            </a:lvl3pPr>
            <a:lvl4pPr>
              <a:defRPr sz="5775"/>
            </a:lvl4pPr>
            <a:lvl5pPr>
              <a:defRPr sz="5775"/>
            </a:lvl5pPr>
            <a:lvl6pPr>
              <a:defRPr sz="5775"/>
            </a:lvl6pPr>
            <a:lvl7pPr>
              <a:defRPr sz="5775"/>
            </a:lvl7pPr>
            <a:lvl8pPr>
              <a:defRPr sz="5775"/>
            </a:lvl8pPr>
            <a:lvl9pPr>
              <a:defRPr sz="57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EFA87CF-B376-426D-BB5D-A8B246CA4492}" type="datetimeFigureOut">
              <a:rPr lang="en-US" smtClean="0"/>
              <a:pPr/>
              <a:t>10/5/2022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3F4288-9BF0-4CB9-BAE9-B9C776A21817}" type="slidenum">
              <a:rPr lang="en-US" smtClean="0"/>
              <a:pPr/>
              <a:t>‹#›</a:t>
            </a:fld>
            <a:endParaRPr lang="en-US"/>
          </a:p>
        </p:txBody>
      </p:sp>
    </p:spTree>
    <p:extLst>
      <p:ext uri="{BB962C8B-B14F-4D97-AF65-F5344CB8AC3E}">
        <p14:creationId xmlns:p14="http://schemas.microsoft.com/office/powerpoint/2010/main" val="4121020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EFA87CF-B376-426D-BB5D-A8B246CA4492}" type="datetimeFigureOut">
              <a:rPr lang="en-US" smtClean="0"/>
              <a:pPr/>
              <a:t>10/5/2022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3F4288-9BF0-4CB9-BAE9-B9C776A21817}" type="slidenum">
              <a:rPr lang="en-US" smtClean="0"/>
              <a:pPr/>
              <a:t>‹#›</a:t>
            </a:fld>
            <a:endParaRPr lang="en-US"/>
          </a:p>
        </p:txBody>
      </p:sp>
    </p:spTree>
    <p:extLst>
      <p:ext uri="{BB962C8B-B14F-4D97-AF65-F5344CB8AC3E}">
        <p14:creationId xmlns:p14="http://schemas.microsoft.com/office/powerpoint/2010/main" val="3392054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FA87CF-B376-426D-BB5D-A8B246CA4492}" type="datetimeFigureOut">
              <a:rPr lang="en-US" smtClean="0"/>
              <a:pPr/>
              <a:t>10/5/2022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3F4288-9BF0-4CB9-BAE9-B9C776A21817}" type="slidenum">
              <a:rPr lang="en-US" smtClean="0"/>
              <a:pPr/>
              <a:t>‹#›</a:t>
            </a:fld>
            <a:endParaRPr lang="en-US"/>
          </a:p>
        </p:txBody>
      </p:sp>
    </p:spTree>
    <p:extLst>
      <p:ext uri="{BB962C8B-B14F-4D97-AF65-F5344CB8AC3E}">
        <p14:creationId xmlns:p14="http://schemas.microsoft.com/office/powerpoint/2010/main" val="1543176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6" y="1529080"/>
            <a:ext cx="10829927" cy="6507480"/>
          </a:xfrm>
        </p:spPr>
        <p:txBody>
          <a:bodyPr anchor="b"/>
          <a:lstStyle>
            <a:lvl1pPr algn="l">
              <a:defRPr sz="7200" b="1"/>
            </a:lvl1pPr>
          </a:lstStyle>
          <a:p>
            <a:r>
              <a:rPr lang="en-US"/>
              <a:t>Click to edit Master title style</a:t>
            </a:r>
          </a:p>
        </p:txBody>
      </p:sp>
      <p:sp>
        <p:nvSpPr>
          <p:cNvPr id="3" name="Content Placeholder 2"/>
          <p:cNvSpPr>
            <a:spLocks noGrp="1"/>
          </p:cNvSpPr>
          <p:nvPr>
            <p:ph idx="1"/>
          </p:nvPr>
        </p:nvSpPr>
        <p:spPr>
          <a:xfrm>
            <a:off x="12870180" y="1529084"/>
            <a:ext cx="18402300" cy="32777432"/>
          </a:xfrm>
        </p:spPr>
        <p:txBody>
          <a:bodyPr/>
          <a:lstStyle>
            <a:lvl1pPr>
              <a:defRPr sz="11551"/>
            </a:lvl1pPr>
            <a:lvl2pPr>
              <a:defRPr sz="10051"/>
            </a:lvl2pPr>
            <a:lvl3pPr>
              <a:defRPr sz="8625"/>
            </a:lvl3pPr>
            <a:lvl4pPr>
              <a:defRPr sz="7200"/>
            </a:lvl4pPr>
            <a:lvl5pPr>
              <a:defRPr sz="72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45926" y="8036564"/>
            <a:ext cx="10829927" cy="26269952"/>
          </a:xfrm>
        </p:spPr>
        <p:txBody>
          <a:bodyPr/>
          <a:lstStyle>
            <a:lvl1pPr marL="0" indent="0">
              <a:buNone/>
              <a:defRPr sz="5025"/>
            </a:lvl1pPr>
            <a:lvl2pPr marL="1645953" indent="0">
              <a:buNone/>
              <a:defRPr sz="4351"/>
            </a:lvl2pPr>
            <a:lvl3pPr marL="3291906" indent="0">
              <a:buNone/>
              <a:defRPr sz="3600"/>
            </a:lvl3pPr>
            <a:lvl4pPr marL="4937859" indent="0">
              <a:buNone/>
              <a:defRPr sz="3225"/>
            </a:lvl4pPr>
            <a:lvl5pPr marL="6583812" indent="0">
              <a:buNone/>
              <a:defRPr sz="3225"/>
            </a:lvl5pPr>
            <a:lvl6pPr marL="8229765" indent="0">
              <a:buNone/>
              <a:defRPr sz="3225"/>
            </a:lvl6pPr>
            <a:lvl7pPr marL="9875718" indent="0">
              <a:buNone/>
              <a:defRPr sz="3225"/>
            </a:lvl7pPr>
            <a:lvl8pPr marL="11521670" indent="0">
              <a:buNone/>
              <a:defRPr sz="3225"/>
            </a:lvl8pPr>
            <a:lvl9pPr marL="13167623" indent="0">
              <a:buNone/>
              <a:defRPr sz="3225"/>
            </a:lvl9pPr>
          </a:lstStyle>
          <a:p>
            <a:pPr lvl="0"/>
            <a:r>
              <a:rPr lang="en-US"/>
              <a:t>Click to edit Master text styles</a:t>
            </a:r>
          </a:p>
        </p:txBody>
      </p:sp>
      <p:sp>
        <p:nvSpPr>
          <p:cNvPr id="5" name="Date Placeholder 4"/>
          <p:cNvSpPr>
            <a:spLocks noGrp="1"/>
          </p:cNvSpPr>
          <p:nvPr>
            <p:ph type="dt" sz="half" idx="10"/>
          </p:nvPr>
        </p:nvSpPr>
        <p:spPr/>
        <p:txBody>
          <a:bodyPr/>
          <a:lstStyle/>
          <a:p>
            <a:fld id="{0EFA87CF-B376-426D-BB5D-A8B246CA4492}" type="datetimeFigureOut">
              <a:rPr lang="en-US" smtClean="0"/>
              <a:pPr/>
              <a:t>10/5/2022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3F4288-9BF0-4CB9-BAE9-B9C776A21817}" type="slidenum">
              <a:rPr lang="en-US" smtClean="0"/>
              <a:pPr/>
              <a:t>‹#›</a:t>
            </a:fld>
            <a:endParaRPr lang="en-US"/>
          </a:p>
        </p:txBody>
      </p:sp>
    </p:spTree>
    <p:extLst>
      <p:ext uri="{BB962C8B-B14F-4D97-AF65-F5344CB8AC3E}">
        <p14:creationId xmlns:p14="http://schemas.microsoft.com/office/powerpoint/2010/main" val="2351335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2237" y="26883360"/>
            <a:ext cx="19751040" cy="3173732"/>
          </a:xfrm>
        </p:spPr>
        <p:txBody>
          <a:bodyPr anchor="b"/>
          <a:lstStyle>
            <a:lvl1pPr algn="l">
              <a:defRPr sz="7200" b="1"/>
            </a:lvl1pPr>
          </a:lstStyle>
          <a:p>
            <a:r>
              <a:rPr lang="en-US"/>
              <a:t>Click to edit Master title style</a:t>
            </a:r>
          </a:p>
        </p:txBody>
      </p:sp>
      <p:sp>
        <p:nvSpPr>
          <p:cNvPr id="3" name="Picture Placeholder 2"/>
          <p:cNvSpPr>
            <a:spLocks noGrp="1"/>
          </p:cNvSpPr>
          <p:nvPr>
            <p:ph type="pic" idx="1"/>
          </p:nvPr>
        </p:nvSpPr>
        <p:spPr>
          <a:xfrm>
            <a:off x="6452237" y="3431540"/>
            <a:ext cx="19751040" cy="23042880"/>
          </a:xfrm>
        </p:spPr>
        <p:txBody>
          <a:bodyPr/>
          <a:lstStyle>
            <a:lvl1pPr marL="0" indent="0">
              <a:buNone/>
              <a:defRPr sz="11551"/>
            </a:lvl1pPr>
            <a:lvl2pPr marL="1645953" indent="0">
              <a:buNone/>
              <a:defRPr sz="10051"/>
            </a:lvl2pPr>
            <a:lvl3pPr marL="3291906" indent="0">
              <a:buNone/>
              <a:defRPr sz="8625"/>
            </a:lvl3pPr>
            <a:lvl4pPr marL="4937859" indent="0">
              <a:buNone/>
              <a:defRPr sz="7200"/>
            </a:lvl4pPr>
            <a:lvl5pPr marL="6583812" indent="0">
              <a:buNone/>
              <a:defRPr sz="7200"/>
            </a:lvl5pPr>
            <a:lvl6pPr marL="8229765" indent="0">
              <a:buNone/>
              <a:defRPr sz="7200"/>
            </a:lvl6pPr>
            <a:lvl7pPr marL="9875718" indent="0">
              <a:buNone/>
              <a:defRPr sz="7200"/>
            </a:lvl7pPr>
            <a:lvl8pPr marL="11521670" indent="0">
              <a:buNone/>
              <a:defRPr sz="7200"/>
            </a:lvl8pPr>
            <a:lvl9pPr marL="13167623" indent="0">
              <a:buNone/>
              <a:defRPr sz="7200"/>
            </a:lvl9pPr>
          </a:lstStyle>
          <a:p>
            <a:endParaRPr lang="en-US"/>
          </a:p>
        </p:txBody>
      </p:sp>
      <p:sp>
        <p:nvSpPr>
          <p:cNvPr id="4" name="Text Placeholder 3"/>
          <p:cNvSpPr>
            <a:spLocks noGrp="1"/>
          </p:cNvSpPr>
          <p:nvPr>
            <p:ph type="body" sz="half" idx="2"/>
          </p:nvPr>
        </p:nvSpPr>
        <p:spPr>
          <a:xfrm>
            <a:off x="6452237" y="30057092"/>
            <a:ext cx="19751040" cy="4507228"/>
          </a:xfrm>
        </p:spPr>
        <p:txBody>
          <a:bodyPr/>
          <a:lstStyle>
            <a:lvl1pPr marL="0" indent="0">
              <a:buNone/>
              <a:defRPr sz="5025"/>
            </a:lvl1pPr>
            <a:lvl2pPr marL="1645953" indent="0">
              <a:buNone/>
              <a:defRPr sz="4351"/>
            </a:lvl2pPr>
            <a:lvl3pPr marL="3291906" indent="0">
              <a:buNone/>
              <a:defRPr sz="3600"/>
            </a:lvl3pPr>
            <a:lvl4pPr marL="4937859" indent="0">
              <a:buNone/>
              <a:defRPr sz="3225"/>
            </a:lvl4pPr>
            <a:lvl5pPr marL="6583812" indent="0">
              <a:buNone/>
              <a:defRPr sz="3225"/>
            </a:lvl5pPr>
            <a:lvl6pPr marL="8229765" indent="0">
              <a:buNone/>
              <a:defRPr sz="3225"/>
            </a:lvl6pPr>
            <a:lvl7pPr marL="9875718" indent="0">
              <a:buNone/>
              <a:defRPr sz="3225"/>
            </a:lvl7pPr>
            <a:lvl8pPr marL="11521670" indent="0">
              <a:buNone/>
              <a:defRPr sz="3225"/>
            </a:lvl8pPr>
            <a:lvl9pPr marL="13167623" indent="0">
              <a:buNone/>
              <a:defRPr sz="3225"/>
            </a:lvl9pPr>
          </a:lstStyle>
          <a:p>
            <a:pPr lvl="0"/>
            <a:r>
              <a:rPr lang="en-US"/>
              <a:t>Click to edit Master text styles</a:t>
            </a:r>
          </a:p>
        </p:txBody>
      </p:sp>
      <p:sp>
        <p:nvSpPr>
          <p:cNvPr id="5" name="Date Placeholder 4"/>
          <p:cNvSpPr>
            <a:spLocks noGrp="1"/>
          </p:cNvSpPr>
          <p:nvPr>
            <p:ph type="dt" sz="half" idx="10"/>
          </p:nvPr>
        </p:nvSpPr>
        <p:spPr/>
        <p:txBody>
          <a:bodyPr/>
          <a:lstStyle/>
          <a:p>
            <a:fld id="{0EFA87CF-B376-426D-BB5D-A8B246CA4492}" type="datetimeFigureOut">
              <a:rPr lang="en-US" smtClean="0"/>
              <a:pPr/>
              <a:t>10/5/2022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3F4288-9BF0-4CB9-BAE9-B9C776A21817}" type="slidenum">
              <a:rPr lang="en-US" smtClean="0"/>
              <a:pPr/>
              <a:t>‹#›</a:t>
            </a:fld>
            <a:endParaRPr lang="en-US"/>
          </a:p>
        </p:txBody>
      </p:sp>
    </p:spTree>
    <p:extLst>
      <p:ext uri="{BB962C8B-B14F-4D97-AF65-F5344CB8AC3E}">
        <p14:creationId xmlns:p14="http://schemas.microsoft.com/office/powerpoint/2010/main" val="1528890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5920" y="1537973"/>
            <a:ext cx="29626560" cy="6400800"/>
          </a:xfrm>
          <a:prstGeom prst="rect">
            <a:avLst/>
          </a:prstGeom>
        </p:spPr>
        <p:txBody>
          <a:bodyPr vert="horz" lIns="438912" tIns="219456" rIns="438912" bIns="219456" rtlCol="0" anchor="ctr">
            <a:normAutofit/>
          </a:bodyPr>
          <a:lstStyle/>
          <a:p>
            <a:r>
              <a:rPr lang="en-US"/>
              <a:t>Click to edit Master title style</a:t>
            </a:r>
          </a:p>
        </p:txBody>
      </p:sp>
      <p:sp>
        <p:nvSpPr>
          <p:cNvPr id="3" name="Text Placeholder 2"/>
          <p:cNvSpPr>
            <a:spLocks noGrp="1"/>
          </p:cNvSpPr>
          <p:nvPr>
            <p:ph type="body" idx="1"/>
          </p:nvPr>
        </p:nvSpPr>
        <p:spPr>
          <a:xfrm>
            <a:off x="1645920" y="8961125"/>
            <a:ext cx="29626560" cy="25345392"/>
          </a:xfrm>
          <a:prstGeom prst="rect">
            <a:avLst/>
          </a:prstGeom>
        </p:spPr>
        <p:txBody>
          <a:bodyPr vert="horz" lIns="438912" tIns="219456" rIns="438912" bIns="21945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645920" y="35595563"/>
            <a:ext cx="7680960" cy="2044700"/>
          </a:xfrm>
          <a:prstGeom prst="rect">
            <a:avLst/>
          </a:prstGeom>
        </p:spPr>
        <p:txBody>
          <a:bodyPr vert="horz" lIns="438912" tIns="219456" rIns="438912" bIns="219456" rtlCol="0" anchor="ctr"/>
          <a:lstStyle>
            <a:lvl1pPr algn="l">
              <a:defRPr sz="4351">
                <a:solidFill>
                  <a:schemeClr val="tx1">
                    <a:tint val="75000"/>
                  </a:schemeClr>
                </a:solidFill>
              </a:defRPr>
            </a:lvl1pPr>
          </a:lstStyle>
          <a:p>
            <a:fld id="{0EFA87CF-B376-426D-BB5D-A8B246CA4492}" type="datetimeFigureOut">
              <a:rPr lang="en-US" smtClean="0"/>
              <a:pPr/>
              <a:t>10/5/2022</a:t>
            </a:fld>
            <a:endParaRPr lang="en-US"/>
          </a:p>
        </p:txBody>
      </p:sp>
      <p:sp>
        <p:nvSpPr>
          <p:cNvPr id="5" name="Footer Placeholder 4"/>
          <p:cNvSpPr>
            <a:spLocks noGrp="1"/>
          </p:cNvSpPr>
          <p:nvPr>
            <p:ph type="ftr" sz="quarter" idx="3"/>
          </p:nvPr>
        </p:nvSpPr>
        <p:spPr>
          <a:xfrm>
            <a:off x="11247120" y="35595563"/>
            <a:ext cx="10424160" cy="2044700"/>
          </a:xfrm>
          <a:prstGeom prst="rect">
            <a:avLst/>
          </a:prstGeom>
        </p:spPr>
        <p:txBody>
          <a:bodyPr vert="horz" lIns="438912" tIns="219456" rIns="438912" bIns="219456" rtlCol="0" anchor="ctr"/>
          <a:lstStyle>
            <a:lvl1pPr algn="ctr">
              <a:defRPr sz="4351">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591520" y="35595563"/>
            <a:ext cx="7680960" cy="2044700"/>
          </a:xfrm>
          <a:prstGeom prst="rect">
            <a:avLst/>
          </a:prstGeom>
        </p:spPr>
        <p:txBody>
          <a:bodyPr vert="horz" lIns="438912" tIns="219456" rIns="438912" bIns="219456" rtlCol="0" anchor="ctr"/>
          <a:lstStyle>
            <a:lvl1pPr algn="r">
              <a:defRPr sz="4351">
                <a:solidFill>
                  <a:schemeClr val="tx1">
                    <a:tint val="75000"/>
                  </a:schemeClr>
                </a:solidFill>
              </a:defRPr>
            </a:lvl1pPr>
          </a:lstStyle>
          <a:p>
            <a:fld id="{7B3F4288-9BF0-4CB9-BAE9-B9C776A21817}" type="slidenum">
              <a:rPr lang="en-US" smtClean="0"/>
              <a:pPr/>
              <a:t>‹#›</a:t>
            </a:fld>
            <a:endParaRPr lang="en-US"/>
          </a:p>
        </p:txBody>
      </p:sp>
    </p:spTree>
    <p:extLst>
      <p:ext uri="{BB962C8B-B14F-4D97-AF65-F5344CB8AC3E}">
        <p14:creationId xmlns:p14="http://schemas.microsoft.com/office/powerpoint/2010/main" val="16370247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291906" rtl="0" eaLnBrk="1" latinLnBrk="0" hangingPunct="1">
        <a:spcBef>
          <a:spcPct val="0"/>
        </a:spcBef>
        <a:buNone/>
        <a:defRPr sz="15825" kern="1200">
          <a:solidFill>
            <a:schemeClr val="tx1"/>
          </a:solidFill>
          <a:latin typeface="+mj-lt"/>
          <a:ea typeface="+mj-ea"/>
          <a:cs typeface="+mj-cs"/>
        </a:defRPr>
      </a:lvl1pPr>
    </p:titleStyle>
    <p:bodyStyle>
      <a:lvl1pPr marL="1234465" indent="-1234465" algn="l" defTabSz="3291906" rtl="0" eaLnBrk="1" latinLnBrk="0" hangingPunct="1">
        <a:spcBef>
          <a:spcPct val="20000"/>
        </a:spcBef>
        <a:buFont typeface="Arial" pitchFamily="34" charset="0"/>
        <a:buChar char="•"/>
        <a:defRPr sz="11551" kern="1200">
          <a:solidFill>
            <a:schemeClr val="tx1"/>
          </a:solidFill>
          <a:latin typeface="+mn-lt"/>
          <a:ea typeface="+mn-ea"/>
          <a:cs typeface="+mn-cs"/>
        </a:defRPr>
      </a:lvl1pPr>
      <a:lvl2pPr marL="2674673" indent="-1028721" algn="l" defTabSz="3291906" rtl="0" eaLnBrk="1" latinLnBrk="0" hangingPunct="1">
        <a:spcBef>
          <a:spcPct val="20000"/>
        </a:spcBef>
        <a:buFont typeface="Arial" pitchFamily="34" charset="0"/>
        <a:buChar char="–"/>
        <a:defRPr sz="10051" kern="1200">
          <a:solidFill>
            <a:schemeClr val="tx1"/>
          </a:solidFill>
          <a:latin typeface="+mn-lt"/>
          <a:ea typeface="+mn-ea"/>
          <a:cs typeface="+mn-cs"/>
        </a:defRPr>
      </a:lvl2pPr>
      <a:lvl3pPr marL="4114882" indent="-822976" algn="l" defTabSz="3291906" rtl="0" eaLnBrk="1" latinLnBrk="0" hangingPunct="1">
        <a:spcBef>
          <a:spcPct val="20000"/>
        </a:spcBef>
        <a:buFont typeface="Arial" pitchFamily="34" charset="0"/>
        <a:buChar char="•"/>
        <a:defRPr sz="8625" kern="1200">
          <a:solidFill>
            <a:schemeClr val="tx1"/>
          </a:solidFill>
          <a:latin typeface="+mn-lt"/>
          <a:ea typeface="+mn-ea"/>
          <a:cs typeface="+mn-cs"/>
        </a:defRPr>
      </a:lvl3pPr>
      <a:lvl4pPr marL="5760835" indent="-822976" algn="l" defTabSz="3291906" rtl="0" eaLnBrk="1" latinLnBrk="0" hangingPunct="1">
        <a:spcBef>
          <a:spcPct val="20000"/>
        </a:spcBef>
        <a:buFont typeface="Arial" pitchFamily="34" charset="0"/>
        <a:buChar char="–"/>
        <a:defRPr sz="7200" kern="1200">
          <a:solidFill>
            <a:schemeClr val="tx1"/>
          </a:solidFill>
          <a:latin typeface="+mn-lt"/>
          <a:ea typeface="+mn-ea"/>
          <a:cs typeface="+mn-cs"/>
        </a:defRPr>
      </a:lvl4pPr>
      <a:lvl5pPr marL="7406788" indent="-822976" algn="l" defTabSz="3291906" rtl="0" eaLnBrk="1" latinLnBrk="0" hangingPunct="1">
        <a:spcBef>
          <a:spcPct val="20000"/>
        </a:spcBef>
        <a:buFont typeface="Arial" pitchFamily="34" charset="0"/>
        <a:buChar char="»"/>
        <a:defRPr sz="7200" kern="1200">
          <a:solidFill>
            <a:schemeClr val="tx1"/>
          </a:solidFill>
          <a:latin typeface="+mn-lt"/>
          <a:ea typeface="+mn-ea"/>
          <a:cs typeface="+mn-cs"/>
        </a:defRPr>
      </a:lvl5pPr>
      <a:lvl6pPr marL="9052741" indent="-822976" algn="l" defTabSz="3291906" rtl="0" eaLnBrk="1" latinLnBrk="0" hangingPunct="1">
        <a:spcBef>
          <a:spcPct val="20000"/>
        </a:spcBef>
        <a:buFont typeface="Arial" pitchFamily="34" charset="0"/>
        <a:buChar char="•"/>
        <a:defRPr sz="7200" kern="1200">
          <a:solidFill>
            <a:schemeClr val="tx1"/>
          </a:solidFill>
          <a:latin typeface="+mn-lt"/>
          <a:ea typeface="+mn-ea"/>
          <a:cs typeface="+mn-cs"/>
        </a:defRPr>
      </a:lvl6pPr>
      <a:lvl7pPr marL="10698694" indent="-822976" algn="l" defTabSz="3291906" rtl="0" eaLnBrk="1" latinLnBrk="0" hangingPunct="1">
        <a:spcBef>
          <a:spcPct val="20000"/>
        </a:spcBef>
        <a:buFont typeface="Arial" pitchFamily="34" charset="0"/>
        <a:buChar char="•"/>
        <a:defRPr sz="7200" kern="1200">
          <a:solidFill>
            <a:schemeClr val="tx1"/>
          </a:solidFill>
          <a:latin typeface="+mn-lt"/>
          <a:ea typeface="+mn-ea"/>
          <a:cs typeface="+mn-cs"/>
        </a:defRPr>
      </a:lvl7pPr>
      <a:lvl8pPr marL="12344647" indent="-822976" algn="l" defTabSz="3291906" rtl="0" eaLnBrk="1" latinLnBrk="0" hangingPunct="1">
        <a:spcBef>
          <a:spcPct val="20000"/>
        </a:spcBef>
        <a:buFont typeface="Arial" pitchFamily="34" charset="0"/>
        <a:buChar char="•"/>
        <a:defRPr sz="7200" kern="1200">
          <a:solidFill>
            <a:schemeClr val="tx1"/>
          </a:solidFill>
          <a:latin typeface="+mn-lt"/>
          <a:ea typeface="+mn-ea"/>
          <a:cs typeface="+mn-cs"/>
        </a:defRPr>
      </a:lvl8pPr>
      <a:lvl9pPr marL="13990600" indent="-822976" algn="l" defTabSz="3291906" rtl="0" eaLnBrk="1" latinLnBrk="0" hangingPunct="1">
        <a:spcBef>
          <a:spcPct val="20000"/>
        </a:spcBef>
        <a:buFont typeface="Arial" pitchFamily="34" charset="0"/>
        <a:buChar char="•"/>
        <a:defRPr sz="7200" kern="1200">
          <a:solidFill>
            <a:schemeClr val="tx1"/>
          </a:solidFill>
          <a:latin typeface="+mn-lt"/>
          <a:ea typeface="+mn-ea"/>
          <a:cs typeface="+mn-cs"/>
        </a:defRPr>
      </a:lvl9pPr>
    </p:bodyStyle>
    <p:otherStyle>
      <a:defPPr>
        <a:defRPr lang="en-US"/>
      </a:defPPr>
      <a:lvl1pPr marL="0" algn="l" defTabSz="3291906" rtl="0" eaLnBrk="1" latinLnBrk="0" hangingPunct="1">
        <a:defRPr sz="6450" kern="1200">
          <a:solidFill>
            <a:schemeClr val="tx1"/>
          </a:solidFill>
          <a:latin typeface="+mn-lt"/>
          <a:ea typeface="+mn-ea"/>
          <a:cs typeface="+mn-cs"/>
        </a:defRPr>
      </a:lvl1pPr>
      <a:lvl2pPr marL="1645953" algn="l" defTabSz="3291906" rtl="0" eaLnBrk="1" latinLnBrk="0" hangingPunct="1">
        <a:defRPr sz="6450" kern="1200">
          <a:solidFill>
            <a:schemeClr val="tx1"/>
          </a:solidFill>
          <a:latin typeface="+mn-lt"/>
          <a:ea typeface="+mn-ea"/>
          <a:cs typeface="+mn-cs"/>
        </a:defRPr>
      </a:lvl2pPr>
      <a:lvl3pPr marL="3291906" algn="l" defTabSz="3291906" rtl="0" eaLnBrk="1" latinLnBrk="0" hangingPunct="1">
        <a:defRPr sz="6450" kern="1200">
          <a:solidFill>
            <a:schemeClr val="tx1"/>
          </a:solidFill>
          <a:latin typeface="+mn-lt"/>
          <a:ea typeface="+mn-ea"/>
          <a:cs typeface="+mn-cs"/>
        </a:defRPr>
      </a:lvl3pPr>
      <a:lvl4pPr marL="4937859" algn="l" defTabSz="3291906" rtl="0" eaLnBrk="1" latinLnBrk="0" hangingPunct="1">
        <a:defRPr sz="6450" kern="1200">
          <a:solidFill>
            <a:schemeClr val="tx1"/>
          </a:solidFill>
          <a:latin typeface="+mn-lt"/>
          <a:ea typeface="+mn-ea"/>
          <a:cs typeface="+mn-cs"/>
        </a:defRPr>
      </a:lvl4pPr>
      <a:lvl5pPr marL="6583812" algn="l" defTabSz="3291906" rtl="0" eaLnBrk="1" latinLnBrk="0" hangingPunct="1">
        <a:defRPr sz="6450" kern="1200">
          <a:solidFill>
            <a:schemeClr val="tx1"/>
          </a:solidFill>
          <a:latin typeface="+mn-lt"/>
          <a:ea typeface="+mn-ea"/>
          <a:cs typeface="+mn-cs"/>
        </a:defRPr>
      </a:lvl5pPr>
      <a:lvl6pPr marL="8229765" algn="l" defTabSz="3291906" rtl="0" eaLnBrk="1" latinLnBrk="0" hangingPunct="1">
        <a:defRPr sz="6450" kern="1200">
          <a:solidFill>
            <a:schemeClr val="tx1"/>
          </a:solidFill>
          <a:latin typeface="+mn-lt"/>
          <a:ea typeface="+mn-ea"/>
          <a:cs typeface="+mn-cs"/>
        </a:defRPr>
      </a:lvl6pPr>
      <a:lvl7pPr marL="9875718" algn="l" defTabSz="3291906" rtl="0" eaLnBrk="1" latinLnBrk="0" hangingPunct="1">
        <a:defRPr sz="6450" kern="1200">
          <a:solidFill>
            <a:schemeClr val="tx1"/>
          </a:solidFill>
          <a:latin typeface="+mn-lt"/>
          <a:ea typeface="+mn-ea"/>
          <a:cs typeface="+mn-cs"/>
        </a:defRPr>
      </a:lvl7pPr>
      <a:lvl8pPr marL="11521670" algn="l" defTabSz="3291906" rtl="0" eaLnBrk="1" latinLnBrk="0" hangingPunct="1">
        <a:defRPr sz="6450" kern="1200">
          <a:solidFill>
            <a:schemeClr val="tx1"/>
          </a:solidFill>
          <a:latin typeface="+mn-lt"/>
          <a:ea typeface="+mn-ea"/>
          <a:cs typeface="+mn-cs"/>
        </a:defRPr>
      </a:lvl8pPr>
      <a:lvl9pPr marL="13167623" algn="l" defTabSz="3291906" rtl="0" eaLnBrk="1" latinLnBrk="0" hangingPunct="1">
        <a:defRPr sz="64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xml"/><Relationship Id="rId7" Type="http://schemas.microsoft.com/office/2007/relationships/diagramDrawing" Target="../diagrams/drawing1.xml"/><Relationship Id="rId12"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11" Type="http://schemas.openxmlformats.org/officeDocument/2006/relationships/hyperlink" Target="mailto:jsc-hrp-space-radiation-element@mail.nasa.gov" TargetMode="External"/><Relationship Id="rId5" Type="http://schemas.openxmlformats.org/officeDocument/2006/relationships/diagramQuickStyle" Target="../diagrams/quickStyle1.xml"/><Relationship Id="rId10" Type="http://schemas.openxmlformats.org/officeDocument/2006/relationships/hyperlink" Target="mailto:Janapriya.saha@nasa.gov" TargetMode="External"/><Relationship Id="rId4" Type="http://schemas.openxmlformats.org/officeDocument/2006/relationships/diagramLayout" Target="../diagrams/layout1.xml"/><Relationship Id="rId9"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FB2BFF3C-AFC6-4AED-B5FF-0582E45D795C}"/>
              </a:ext>
            </a:extLst>
          </p:cNvPr>
          <p:cNvGraphicFramePr/>
          <p:nvPr>
            <p:extLst>
              <p:ext uri="{D42A27DB-BD31-4B8C-83A1-F6EECF244321}">
                <p14:modId xmlns:p14="http://schemas.microsoft.com/office/powerpoint/2010/main" val="1904193755"/>
              </p:ext>
            </p:extLst>
          </p:nvPr>
        </p:nvGraphicFramePr>
        <p:xfrm>
          <a:off x="14585447" y="25687743"/>
          <a:ext cx="20269200" cy="1096445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30" name="TextBox 229"/>
          <p:cNvSpPr txBox="1"/>
          <p:nvPr/>
        </p:nvSpPr>
        <p:spPr>
          <a:xfrm>
            <a:off x="0" y="4910110"/>
            <a:ext cx="16487250" cy="9402574"/>
          </a:xfrm>
          <a:prstGeom prst="rect">
            <a:avLst/>
          </a:prstGeom>
          <a:noFill/>
          <a:ln w="12700">
            <a:noFill/>
          </a:ln>
        </p:spPr>
        <p:style>
          <a:lnRef idx="2">
            <a:schemeClr val="accent1"/>
          </a:lnRef>
          <a:fillRef idx="1">
            <a:schemeClr val="lt1"/>
          </a:fillRef>
          <a:effectRef idx="0">
            <a:schemeClr val="accent1"/>
          </a:effectRef>
          <a:fontRef idx="minor">
            <a:schemeClr val="dk1"/>
          </a:fontRef>
        </p:style>
        <p:txBody>
          <a:bodyPr wrap="square" lIns="274320" tIns="274320" rIns="274320" bIns="274320" rtlCol="0">
            <a:spAutoFit/>
          </a:bodyPr>
          <a:lstStyle/>
          <a:p>
            <a:pPr indent="866775" algn="just">
              <a:spcBef>
                <a:spcPts val="900"/>
              </a:spcBef>
            </a:pPr>
            <a:r>
              <a:rPr lang="en-US" sz="2800" dirty="0">
                <a:latin typeface="Arial" panose="020B0604020202020204" pitchFamily="34" charset="0"/>
                <a:cs typeface="Arial" panose="020B0604020202020204" pitchFamily="34" charset="0"/>
              </a:rPr>
              <a:t>The NASA Human Research Program’s (HRP) Space Radiation Element (SRE) funds research to characterize and mitigate adverse health outcomes from exposure to space radiation to enable deep space exploration and sustained human presence in space.</a:t>
            </a:r>
          </a:p>
          <a:p>
            <a:pPr indent="866775" algn="just">
              <a:spcBef>
                <a:spcPts val="900"/>
              </a:spcBef>
            </a:pPr>
            <a:r>
              <a:rPr lang="en-US" sz="2800" dirty="0">
                <a:latin typeface="Arial" panose="020B0604020202020204" pitchFamily="34" charset="0"/>
                <a:cs typeface="Arial" panose="020B0604020202020204" pitchFamily="34" charset="0"/>
              </a:rPr>
              <a:t>Damage to the cardiovascular system has been observed after exposure to clinically relevant doses of ionizing radiation. However, an association between lower radiation doses and cardiovascular disease (CVD) remains controversial, and questions pertaining to dose thresholds, radiation quality and dose-rate effects, and gaps in characterizing the mechanisms and major pathways of CVD remain. </a:t>
            </a:r>
          </a:p>
          <a:p>
            <a:pPr indent="866775" algn="just">
              <a:spcBef>
                <a:spcPts val="900"/>
              </a:spcBef>
            </a:pPr>
            <a:r>
              <a:rPr lang="en-US" sz="2800" dirty="0">
                <a:latin typeface="Arial" panose="020B0604020202020204" pitchFamily="34" charset="0"/>
                <a:cs typeface="Arial" panose="020B0604020202020204" pitchFamily="34" charset="0"/>
              </a:rPr>
              <a:t>To solicit new ideas for characterizing and mitigating this risk, the SRE is organizing a series of miniature technical interchange meeting (Tiny-TIM) that provide a venue for HRP-funded investigators and thought leaders to present ongoing work and engage in open discussion on relevant topics. The initial Tiny-TIM: </a:t>
            </a:r>
            <a:r>
              <a:rPr lang="en-US" sz="2800" i="1" dirty="0">
                <a:latin typeface="Arial" panose="020B0604020202020204" pitchFamily="34" charset="0"/>
                <a:cs typeface="Arial" panose="020B0604020202020204" pitchFamily="34" charset="0"/>
              </a:rPr>
              <a:t>Upping the Ante on Characterizing and Mitigating Cardiovascular Disease Risk from Space Radiation Exposure</a:t>
            </a:r>
            <a:r>
              <a:rPr lang="en-US" sz="2800" dirty="0">
                <a:latin typeface="Arial" panose="020B0604020202020204" pitchFamily="34" charset="0"/>
                <a:cs typeface="Arial" panose="020B0604020202020204" pitchFamily="34" charset="0"/>
              </a:rPr>
              <a:t>, held at the NASA HRP Investigators’ Workshop (IWS) earlier this year, consisted of two 90-minute sessions; the first focused on current knowledge of CVD risk from space radiation exposure, and the second focused on innovative ideas, and newer approaches and techniques to accelerate research. The second session was followed by an open, spirited discussion amongst peers on the current issues impeding the characterization of CVD risk. SRE leadership facilitated the discussion using a set of pressing questions and gaps in knowledge that need to be addressed by the scientific community. This poster presents the outcomes of the Tiny-TIM, along with proposed future workshops and the SRE’s other initiatives.</a:t>
            </a:r>
          </a:p>
        </p:txBody>
      </p:sp>
      <p:sp>
        <p:nvSpPr>
          <p:cNvPr id="229" name="Rectangle 228"/>
          <p:cNvSpPr/>
          <p:nvPr/>
        </p:nvSpPr>
        <p:spPr>
          <a:xfrm>
            <a:off x="-588" y="4202876"/>
            <a:ext cx="16463014" cy="34201924"/>
          </a:xfrm>
          <a:prstGeom prst="rect">
            <a:avLst/>
          </a:prstGeom>
          <a:noFill/>
          <a:ln w="38100">
            <a:solidFill>
              <a:srgbClr val="00254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450">
              <a:latin typeface="Arial" panose="020B0604020202020204" pitchFamily="34" charset="0"/>
              <a:cs typeface="Arial" panose="020B0604020202020204" pitchFamily="34" charset="0"/>
            </a:endParaRPr>
          </a:p>
        </p:txBody>
      </p:sp>
      <p:sp>
        <p:nvSpPr>
          <p:cNvPr id="282" name="TextBox 281"/>
          <p:cNvSpPr txBox="1"/>
          <p:nvPr/>
        </p:nvSpPr>
        <p:spPr>
          <a:xfrm>
            <a:off x="0" y="4203557"/>
            <a:ext cx="16459200" cy="707886"/>
          </a:xfrm>
          <a:prstGeom prst="rect">
            <a:avLst/>
          </a:prstGeom>
          <a:solidFill>
            <a:srgbClr val="00254E"/>
          </a:solid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4000" b="1" cap="all" dirty="0">
                <a:solidFill>
                  <a:schemeClr val="bg1"/>
                </a:solidFill>
                <a:latin typeface="Arial" panose="020B0604020202020204" pitchFamily="34" charset="0"/>
                <a:cs typeface="Arial" panose="020B0604020202020204" pitchFamily="34" charset="0"/>
              </a:rPr>
              <a:t>Background </a:t>
            </a:r>
          </a:p>
        </p:txBody>
      </p:sp>
      <p:sp>
        <p:nvSpPr>
          <p:cNvPr id="4" name="TextBox 3"/>
          <p:cNvSpPr txBox="1"/>
          <p:nvPr/>
        </p:nvSpPr>
        <p:spPr>
          <a:xfrm>
            <a:off x="3429000" y="870553"/>
            <a:ext cx="26588570" cy="3052935"/>
          </a:xfrm>
          <a:prstGeom prst="rect">
            <a:avLst/>
          </a:prstGeom>
          <a:noFill/>
        </p:spPr>
        <p:txBody>
          <a:bodyPr wrap="square" rtlCol="0">
            <a:normAutofit fontScale="47500" lnSpcReduction="20000"/>
          </a:bodyPr>
          <a:lstStyle/>
          <a:p>
            <a:pPr algn="ctr">
              <a:spcBef>
                <a:spcPts val="600"/>
              </a:spcBef>
              <a:spcAft>
                <a:spcPts val="1200"/>
              </a:spcAft>
            </a:pPr>
            <a:r>
              <a:rPr lang="en-US" sz="10000" b="1" dirty="0">
                <a:solidFill>
                  <a:srgbClr val="0033CC"/>
                </a:solidFill>
                <a:latin typeface="Arial" panose="020B0604020202020204" pitchFamily="34" charset="0"/>
                <a:cs typeface="Arial" panose="020B0604020202020204" pitchFamily="34" charset="0"/>
              </a:rPr>
              <a:t>Outcomes of a mini technical interchange meeting concerning the risk of </a:t>
            </a:r>
          </a:p>
          <a:p>
            <a:pPr algn="ctr">
              <a:spcBef>
                <a:spcPts val="600"/>
              </a:spcBef>
              <a:spcAft>
                <a:spcPts val="1200"/>
              </a:spcAft>
            </a:pPr>
            <a:r>
              <a:rPr lang="en-US" sz="10000" b="1" dirty="0">
                <a:solidFill>
                  <a:srgbClr val="0033CC"/>
                </a:solidFill>
                <a:latin typeface="Arial" panose="020B0604020202020204" pitchFamily="34" charset="0"/>
                <a:cs typeface="Arial" panose="020B0604020202020204" pitchFamily="34" charset="0"/>
              </a:rPr>
              <a:t>cardiovascular disease from exposure to space radiation</a:t>
            </a:r>
            <a:endParaRPr lang="en-US" sz="500" b="1" dirty="0">
              <a:solidFill>
                <a:srgbClr val="0033CC"/>
              </a:solidFill>
              <a:latin typeface="Arial" panose="020B0604020202020204" pitchFamily="34" charset="0"/>
              <a:cs typeface="Arial" panose="020B0604020202020204" pitchFamily="34" charset="0"/>
            </a:endParaRPr>
          </a:p>
          <a:p>
            <a:pPr algn="ctr">
              <a:spcBef>
                <a:spcPts val="600"/>
              </a:spcBef>
              <a:spcAft>
                <a:spcPts val="1200"/>
              </a:spcAft>
            </a:pPr>
            <a:r>
              <a:rPr lang="en-US" dirty="0">
                <a:latin typeface="Arial" panose="020B0604020202020204" pitchFamily="34" charset="0"/>
                <a:cs typeface="Arial" panose="020B0604020202020204" pitchFamily="34" charset="0"/>
              </a:rPr>
              <a:t>Janapriya Saha</a:t>
            </a:r>
            <a:r>
              <a:rPr lang="en-US" baseline="30000" dirty="0">
                <a:latin typeface="Arial" panose="020B0604020202020204" pitchFamily="34" charset="0"/>
                <a:cs typeface="Arial" panose="020B0604020202020204" pitchFamily="34" charset="0"/>
              </a:rPr>
              <a:t>1</a:t>
            </a:r>
            <a:r>
              <a:rPr lang="en-US" dirty="0">
                <a:latin typeface="Arial" panose="020B0604020202020204" pitchFamily="34" charset="0"/>
                <a:cs typeface="Arial" panose="020B0604020202020204" pitchFamily="34" charset="0"/>
              </a:rPr>
              <a:t>, Brock Sishc</a:t>
            </a:r>
            <a:r>
              <a:rPr lang="en-US" baseline="30000" dirty="0">
                <a:latin typeface="Arial" panose="020B0604020202020204" pitchFamily="34" charset="0"/>
                <a:cs typeface="Arial" panose="020B0604020202020204" pitchFamily="34" charset="0"/>
              </a:rPr>
              <a:t>2</a:t>
            </a:r>
            <a:r>
              <a:rPr lang="en-US" dirty="0">
                <a:latin typeface="Arial" panose="020B0604020202020204" pitchFamily="34" charset="0"/>
                <a:cs typeface="Arial" panose="020B0604020202020204" pitchFamily="34" charset="0"/>
              </a:rPr>
              <a:t>, Janice Zawaski</a:t>
            </a:r>
            <a:r>
              <a:rPr lang="en-US" baseline="30000" dirty="0">
                <a:latin typeface="Arial" panose="020B0604020202020204" pitchFamily="34" charset="0"/>
                <a:cs typeface="Arial" panose="020B0604020202020204" pitchFamily="34" charset="0"/>
              </a:rPr>
              <a:t>3</a:t>
            </a:r>
            <a:r>
              <a:rPr lang="en-US" dirty="0">
                <a:latin typeface="Arial" panose="020B0604020202020204" pitchFamily="34" charset="0"/>
                <a:cs typeface="Arial" panose="020B0604020202020204" pitchFamily="34" charset="0"/>
              </a:rPr>
              <a:t>, and Robin Elgart</a:t>
            </a:r>
            <a:r>
              <a:rPr lang="en-US" baseline="30000" dirty="0">
                <a:latin typeface="Arial" panose="020B0604020202020204" pitchFamily="34" charset="0"/>
                <a:cs typeface="Arial" panose="020B0604020202020204" pitchFamily="34" charset="0"/>
              </a:rPr>
              <a:t>4</a:t>
            </a:r>
          </a:p>
          <a:p>
            <a:pPr>
              <a:lnSpc>
                <a:spcPct val="107000"/>
              </a:lnSpc>
              <a:spcAft>
                <a:spcPts val="800"/>
              </a:spcAft>
            </a:pPr>
            <a:r>
              <a:rPr lang="en-US" sz="5600" baseline="30000" dirty="0">
                <a:latin typeface="Arial" panose="020B0604020202020204" pitchFamily="34" charset="0"/>
                <a:cs typeface="Arial" panose="020B0604020202020204" pitchFamily="34" charset="0"/>
              </a:rPr>
              <a:t>                           1</a:t>
            </a:r>
            <a:r>
              <a:rPr lang="en-US" sz="5600" dirty="0">
                <a:latin typeface="Arial" panose="020B0604020202020204" pitchFamily="34" charset="0"/>
                <a:cs typeface="Arial" panose="020B0604020202020204" pitchFamily="34" charset="0"/>
              </a:rPr>
              <a:t>Leidos Inc. Houston, TX, </a:t>
            </a:r>
            <a:r>
              <a:rPr lang="en-US" sz="5600" baseline="30000" dirty="0">
                <a:latin typeface="Arial" panose="020B0604020202020204" pitchFamily="34" charset="0"/>
                <a:cs typeface="Arial" panose="020B0604020202020204" pitchFamily="34" charset="0"/>
              </a:rPr>
              <a:t>2</a:t>
            </a:r>
            <a:r>
              <a:rPr lang="en-US" sz="5600" dirty="0">
                <a:latin typeface="Arial" panose="020B0604020202020204" pitchFamily="34" charset="0"/>
                <a:cs typeface="Arial" panose="020B0604020202020204" pitchFamily="34" charset="0"/>
              </a:rPr>
              <a:t>Aegis Aerospace Inc. Houston, TX</a:t>
            </a:r>
            <a:r>
              <a:rPr lang="en-US" sz="5600" dirty="0">
                <a:latin typeface="Arial" panose="020B0604020202020204" pitchFamily="34" charset="0"/>
                <a:ea typeface="Calibri" panose="020F0502020204030204" pitchFamily="34" charset="0"/>
                <a:cs typeface="Arial" panose="020B0604020202020204" pitchFamily="34" charset="0"/>
              </a:rPr>
              <a:t>, </a:t>
            </a:r>
            <a:r>
              <a:rPr lang="en-US" sz="5600" baseline="30000" dirty="0">
                <a:latin typeface="Arial" panose="020B0604020202020204" pitchFamily="34" charset="0"/>
                <a:ea typeface="Calibri" panose="020F0502020204030204" pitchFamily="34" charset="0"/>
                <a:cs typeface="Arial" panose="020B0604020202020204" pitchFamily="34" charset="0"/>
              </a:rPr>
              <a:t>3</a:t>
            </a:r>
            <a:r>
              <a:rPr lang="en-US" sz="5600" dirty="0">
                <a:latin typeface="Arial" panose="020B0604020202020204" pitchFamily="34" charset="0"/>
                <a:ea typeface="Calibri" panose="020F0502020204030204" pitchFamily="34" charset="0"/>
                <a:cs typeface="Arial" panose="020B0604020202020204" pitchFamily="34" charset="0"/>
              </a:rPr>
              <a:t>NASA Johnson Space Center, Houston, TX, </a:t>
            </a:r>
            <a:r>
              <a:rPr lang="en-US" sz="5600" baseline="30000" dirty="0">
                <a:latin typeface="Arial" panose="020B0604020202020204" pitchFamily="34" charset="0"/>
                <a:ea typeface="Calibri" panose="020F0502020204030204" pitchFamily="34" charset="0"/>
                <a:cs typeface="Arial" panose="020B0604020202020204" pitchFamily="34" charset="0"/>
              </a:rPr>
              <a:t>4</a:t>
            </a:r>
            <a:r>
              <a:rPr lang="en-US" sz="5600" dirty="0">
                <a:latin typeface="Arial" panose="020B0604020202020204" pitchFamily="34" charset="0"/>
                <a:ea typeface="Calibri" panose="020F0502020204030204" pitchFamily="34" charset="0"/>
                <a:cs typeface="Arial" panose="020B0604020202020204" pitchFamily="34" charset="0"/>
              </a:rPr>
              <a:t>University of Houston, Houston, TX.</a:t>
            </a:r>
          </a:p>
        </p:txBody>
      </p:sp>
      <p:sp>
        <p:nvSpPr>
          <p:cNvPr id="115" name="Rectangle 2"/>
          <p:cNvSpPr>
            <a:spLocks noChangeArrowheads="1"/>
          </p:cNvSpPr>
          <p:nvPr/>
        </p:nvSpPr>
        <p:spPr bwMode="auto">
          <a:xfrm>
            <a:off x="0" y="492812"/>
            <a:ext cx="32918400" cy="3429000"/>
          </a:xfrm>
          <a:prstGeom prst="rect">
            <a:avLst/>
          </a:prstGeom>
          <a:noFill/>
          <a:ln w="9525">
            <a:noFill/>
            <a:miter lim="800000"/>
            <a:headEnd/>
            <a:tailEnd/>
          </a:ln>
        </p:spPr>
        <p:txBody>
          <a:bodyPr wrap="none" anchor="ctr"/>
          <a:lstStyle/>
          <a:p>
            <a:endParaRPr lang="en-US" sz="6450">
              <a:latin typeface="Arial" panose="020B0604020202020204" pitchFamily="34" charset="0"/>
              <a:cs typeface="Arial" panose="020B0604020202020204" pitchFamily="34" charset="0"/>
            </a:endParaRPr>
          </a:p>
        </p:txBody>
      </p:sp>
      <p:sp>
        <p:nvSpPr>
          <p:cNvPr id="2053" name="Rectangle 5"/>
          <p:cNvSpPr>
            <a:spLocks noChangeArrowheads="1"/>
          </p:cNvSpPr>
          <p:nvPr/>
        </p:nvSpPr>
        <p:spPr bwMode="auto">
          <a:xfrm>
            <a:off x="1" y="1170620"/>
            <a:ext cx="138564" cy="287451"/>
          </a:xfrm>
          <a:prstGeom prst="rect">
            <a:avLst/>
          </a:prstGeom>
          <a:noFill/>
          <a:ln w="9525">
            <a:noFill/>
            <a:miter lim="800000"/>
            <a:headEnd/>
            <a:tailEnd/>
          </a:ln>
          <a:effectLst/>
        </p:spPr>
        <p:txBody>
          <a:bodyPr vert="horz" wrap="none" lIns="68580" tIns="34290" rIns="68580" bIns="34290" numCol="1" anchor="ctr" anchorCtr="0" compatLnSpc="1">
            <a:prstTxWarp prst="textNoShape">
              <a:avLst/>
            </a:prstTxWarp>
            <a:spAutoFit/>
          </a:bodyPr>
          <a:lstStyle/>
          <a:p>
            <a:pPr defTabSz="685814" fontAlgn="base">
              <a:spcBef>
                <a:spcPct val="0"/>
              </a:spcBef>
              <a:spcAft>
                <a:spcPct val="0"/>
              </a:spcAft>
            </a:pPr>
            <a:endParaRPr lang="en-US" sz="1351">
              <a:latin typeface="Arial" panose="020B0604020202020204" pitchFamily="34" charset="0"/>
              <a:cs typeface="Arial" panose="020B0604020202020204" pitchFamily="34" charset="0"/>
            </a:endParaRPr>
          </a:p>
        </p:txBody>
      </p:sp>
      <p:sp>
        <p:nvSpPr>
          <p:cNvPr id="2060" name="Rectangle 12"/>
          <p:cNvSpPr>
            <a:spLocks noChangeArrowheads="1"/>
          </p:cNvSpPr>
          <p:nvPr/>
        </p:nvSpPr>
        <p:spPr bwMode="auto">
          <a:xfrm>
            <a:off x="1" y="-152400"/>
            <a:ext cx="138564" cy="1061829"/>
          </a:xfrm>
          <a:prstGeom prst="rect">
            <a:avLst/>
          </a:prstGeom>
          <a:noFill/>
          <a:ln w="9525">
            <a:noFill/>
            <a:miter lim="800000"/>
            <a:headEnd/>
            <a:tailEnd/>
          </a:ln>
          <a:effectLst/>
        </p:spPr>
        <p:txBody>
          <a:bodyPr vert="horz" wrap="none" lIns="68580" tIns="34290" rIns="68580" bIns="34290" numCol="1" anchor="ctr" anchorCtr="0" compatLnSpc="1">
            <a:prstTxWarp prst="textNoShape">
              <a:avLst/>
            </a:prstTxWarp>
            <a:spAutoFit/>
          </a:bodyPr>
          <a:lstStyle/>
          <a:p>
            <a:endParaRPr lang="en-US" sz="6450">
              <a:latin typeface="Arial" panose="020B0604020202020204" pitchFamily="34" charset="0"/>
              <a:cs typeface="Arial" panose="020B0604020202020204" pitchFamily="34" charset="0"/>
            </a:endParaRPr>
          </a:p>
        </p:txBody>
      </p:sp>
      <p:sp>
        <p:nvSpPr>
          <p:cNvPr id="231" name="TextBox 230"/>
          <p:cNvSpPr txBox="1"/>
          <p:nvPr/>
        </p:nvSpPr>
        <p:spPr>
          <a:xfrm>
            <a:off x="12114" y="14333465"/>
            <a:ext cx="16463014" cy="707205"/>
          </a:xfrm>
          <a:prstGeom prst="rect">
            <a:avLst/>
          </a:prstGeom>
          <a:solidFill>
            <a:srgbClr val="00254E"/>
          </a:solidFill>
          <a:ln>
            <a:noFill/>
          </a:ln>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en-US" sz="4000" b="1" cap="all" dirty="0">
                <a:solidFill>
                  <a:schemeClr val="bg1"/>
                </a:solidFill>
                <a:latin typeface="Arial" panose="020B0604020202020204" pitchFamily="34" charset="0"/>
                <a:cs typeface="Arial" panose="020B0604020202020204" pitchFamily="34" charset="0"/>
              </a:rPr>
              <a:t>Session Details</a:t>
            </a:r>
            <a:endParaRPr lang="en-US" sz="4800" b="1" cap="all" dirty="0">
              <a:solidFill>
                <a:schemeClr val="bg1"/>
              </a:solidFill>
              <a:latin typeface="Arial" panose="020B0604020202020204" pitchFamily="34" charset="0"/>
              <a:cs typeface="Arial" panose="020B0604020202020204" pitchFamily="34" charset="0"/>
            </a:endParaRPr>
          </a:p>
        </p:txBody>
      </p:sp>
      <p:sp>
        <p:nvSpPr>
          <p:cNvPr id="234" name="TextBox 233"/>
          <p:cNvSpPr txBox="1"/>
          <p:nvPr/>
        </p:nvSpPr>
        <p:spPr>
          <a:xfrm>
            <a:off x="16504590" y="34729791"/>
            <a:ext cx="16508085" cy="703209"/>
          </a:xfrm>
          <a:prstGeom prst="rect">
            <a:avLst/>
          </a:prstGeom>
          <a:solidFill>
            <a:srgbClr val="00254E"/>
          </a:solidFill>
          <a:ln>
            <a:noFill/>
          </a:ln>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en-US" sz="4000" b="1" cap="all" dirty="0">
                <a:solidFill>
                  <a:schemeClr val="bg1"/>
                </a:solidFill>
                <a:latin typeface="Arial" panose="020B0604020202020204" pitchFamily="34" charset="0"/>
                <a:cs typeface="Arial" panose="020B0604020202020204" pitchFamily="34" charset="0"/>
              </a:rPr>
              <a:t>Future opportunities</a:t>
            </a:r>
          </a:p>
        </p:txBody>
      </p:sp>
      <p:sp>
        <p:nvSpPr>
          <p:cNvPr id="283" name="TextBox 282"/>
          <p:cNvSpPr txBox="1"/>
          <p:nvPr/>
        </p:nvSpPr>
        <p:spPr>
          <a:xfrm>
            <a:off x="16492128" y="4202876"/>
            <a:ext cx="16455838" cy="707886"/>
          </a:xfrm>
          <a:prstGeom prst="rect">
            <a:avLst/>
          </a:prstGeom>
          <a:solidFill>
            <a:srgbClr val="00254E"/>
          </a:solid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4000" b="1" cap="all" dirty="0">
                <a:solidFill>
                  <a:schemeClr val="bg1"/>
                </a:solidFill>
                <a:latin typeface="Arial" panose="020B0604020202020204" pitchFamily="34" charset="0"/>
                <a:cs typeface="Arial" panose="020B0604020202020204" pitchFamily="34" charset="0"/>
              </a:rPr>
              <a:t>Key focus questions to characterize CVD RISK</a:t>
            </a:r>
          </a:p>
        </p:txBody>
      </p:sp>
      <p:pic>
        <p:nvPicPr>
          <p:cNvPr id="201" name="Picture 200">
            <a:extLst>
              <a:ext uri="{FF2B5EF4-FFF2-40B4-BE49-F238E27FC236}">
                <a16:creationId xmlns:a16="http://schemas.microsoft.com/office/drawing/2014/main" id="{6D4AABC4-2725-4C70-A7EA-28FA43533398}"/>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29120687" y="762000"/>
            <a:ext cx="3615344" cy="2994218"/>
          </a:xfrm>
          <a:prstGeom prst="rect">
            <a:avLst/>
          </a:prstGeom>
        </p:spPr>
      </p:pic>
      <p:pic>
        <p:nvPicPr>
          <p:cNvPr id="203" name="Picture 2">
            <a:extLst>
              <a:ext uri="{FF2B5EF4-FFF2-40B4-BE49-F238E27FC236}">
                <a16:creationId xmlns:a16="http://schemas.microsoft.com/office/drawing/2014/main" id="{08E9FACB-C362-4D24-B750-C9F04E583336}"/>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3238" y="436785"/>
            <a:ext cx="3459162" cy="3429000"/>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9030F2AF-FDFA-42B7-8A1A-6DAC7181EC8F}"/>
              </a:ext>
            </a:extLst>
          </p:cNvPr>
          <p:cNvSpPr/>
          <p:nvPr/>
        </p:nvSpPr>
        <p:spPr>
          <a:xfrm>
            <a:off x="16504590" y="35172890"/>
            <a:ext cx="16413810" cy="3231910"/>
          </a:xfrm>
          <a:prstGeom prst="rect">
            <a:avLst/>
          </a:prstGeom>
        </p:spPr>
        <p:txBody>
          <a:bodyPr wrap="square" lIns="274320" tIns="274320" rIns="274320" bIns="274320">
            <a:spAutoFit/>
          </a:bodyPr>
          <a:lstStyle/>
          <a:p>
            <a:pPr algn="just">
              <a:lnSpc>
                <a:spcPct val="107000"/>
              </a:lnSpc>
              <a:spcAft>
                <a:spcPts val="800"/>
              </a:spcAft>
            </a:pPr>
            <a:endParaRPr lang="en-US" sz="500" dirty="0">
              <a:latin typeface="Arial" panose="020B0604020202020204" pitchFamily="34" charset="0"/>
              <a:ea typeface="Calibri" panose="020F0502020204030204" pitchFamily="34" charset="0"/>
              <a:cs typeface="Arial" panose="020B0604020202020204" pitchFamily="34" charset="0"/>
            </a:endParaRPr>
          </a:p>
          <a:p>
            <a:pPr algn="just">
              <a:spcAft>
                <a:spcPts val="600"/>
              </a:spcAft>
            </a:pPr>
            <a:r>
              <a:rPr lang="en-US" sz="2700" dirty="0">
                <a:latin typeface="Arial" panose="020B0604020202020204" pitchFamily="34" charset="0"/>
                <a:ea typeface="Calibri" panose="020F0502020204030204" pitchFamily="34" charset="0"/>
                <a:cs typeface="Arial" panose="020B0604020202020204" pitchFamily="34" charset="0"/>
              </a:rPr>
              <a:t>To maximize funding and output, the SRE plans to organize a follow-up tiny-TIM at HRP IWS 2023 focused on investigation of common mechanisms and pathways. Discussion on how to best execute relevant studies, feasibility, and possible limitations will be solicited from the scientific community via a panel discussion. Initial thoughts include a multi-center-type program, where experiments are executed at a central hub and funded investigators are provided access to tissue/blood samples at various stages of the experiment for testing initiation and progression of CVD, CNS decrements, and/or carcinogenesis. </a:t>
            </a:r>
            <a:endParaRPr lang="en-US" sz="2700" dirty="0">
              <a:effectLst/>
              <a:latin typeface="Arial" panose="020B0604020202020204" pitchFamily="34" charset="0"/>
              <a:ea typeface="Calibri" panose="020F0502020204030204" pitchFamily="34" charset="0"/>
              <a:cs typeface="Arial" panose="020B0604020202020204" pitchFamily="34" charset="0"/>
            </a:endParaRPr>
          </a:p>
        </p:txBody>
      </p:sp>
      <p:sp>
        <p:nvSpPr>
          <p:cNvPr id="264" name="Rectangle 263">
            <a:extLst>
              <a:ext uri="{FF2B5EF4-FFF2-40B4-BE49-F238E27FC236}">
                <a16:creationId xmlns:a16="http://schemas.microsoft.com/office/drawing/2014/main" id="{E702403A-472E-4CF5-8067-8F4338210516}"/>
              </a:ext>
            </a:extLst>
          </p:cNvPr>
          <p:cNvSpPr/>
          <p:nvPr/>
        </p:nvSpPr>
        <p:spPr>
          <a:xfrm>
            <a:off x="16477277" y="4223657"/>
            <a:ext cx="16470689" cy="34181144"/>
          </a:xfrm>
          <a:prstGeom prst="rect">
            <a:avLst/>
          </a:prstGeom>
          <a:noFill/>
          <a:ln w="38100">
            <a:solidFill>
              <a:srgbClr val="00254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450" dirty="0">
              <a:latin typeface="Arial" panose="020B0604020202020204" pitchFamily="34" charset="0"/>
              <a:cs typeface="Arial" panose="020B0604020202020204" pitchFamily="34" charset="0"/>
            </a:endParaRPr>
          </a:p>
        </p:txBody>
      </p:sp>
      <p:sp>
        <p:nvSpPr>
          <p:cNvPr id="120" name="TextBox 119">
            <a:extLst>
              <a:ext uri="{FF2B5EF4-FFF2-40B4-BE49-F238E27FC236}">
                <a16:creationId xmlns:a16="http://schemas.microsoft.com/office/drawing/2014/main" id="{F469306A-8A16-40B0-BB79-431909CA193D}"/>
              </a:ext>
            </a:extLst>
          </p:cNvPr>
          <p:cNvSpPr txBox="1"/>
          <p:nvPr/>
        </p:nvSpPr>
        <p:spPr>
          <a:xfrm>
            <a:off x="16487250" y="4887633"/>
            <a:ext cx="16460716" cy="10618291"/>
          </a:xfrm>
          <a:prstGeom prst="rect">
            <a:avLst/>
          </a:prstGeom>
          <a:noFill/>
        </p:spPr>
        <p:txBody>
          <a:bodyPr wrap="square" lIns="274320" tIns="274320" rIns="274320" bIns="274320">
            <a:spAutoFit/>
          </a:bodyPr>
          <a:lstStyle/>
          <a:p>
            <a:pPr>
              <a:spcAft>
                <a:spcPts val="1200"/>
              </a:spcAft>
            </a:pPr>
            <a:r>
              <a:rPr lang="en-US" sz="2800" dirty="0">
                <a:solidFill>
                  <a:schemeClr val="dk1"/>
                </a:solidFill>
                <a:latin typeface="Arial" panose="020B0604020202020204" pitchFamily="34" charset="0"/>
                <a:cs typeface="Arial" panose="020B0604020202020204" pitchFamily="34" charset="0"/>
              </a:rPr>
              <a:t>Key questions and knowledge gaps were made available for participants to review and provide inputs. The discussion board is still open and can be found by scanning the QR code below.</a:t>
            </a:r>
            <a:endParaRPr lang="en-US" sz="2800" b="1" dirty="0">
              <a:solidFill>
                <a:schemeClr val="dk1"/>
              </a:solidFill>
              <a:latin typeface="Arial" panose="020B0604020202020204" pitchFamily="34" charset="0"/>
              <a:cs typeface="Arial" panose="020B0604020202020204" pitchFamily="34" charset="0"/>
            </a:endParaRPr>
          </a:p>
          <a:p>
            <a:r>
              <a:rPr lang="en-US" sz="2800" b="1" dirty="0">
                <a:solidFill>
                  <a:schemeClr val="dk1"/>
                </a:solidFill>
                <a:latin typeface="Arial" panose="020B0604020202020204" pitchFamily="34" charset="0"/>
                <a:cs typeface="Arial" panose="020B0604020202020204" pitchFamily="34" charset="0"/>
              </a:rPr>
              <a:t>Cardiovascular disease during or post long-durations missions:</a:t>
            </a:r>
          </a:p>
          <a:p>
            <a:pPr marL="457200" indent="-457200">
              <a:buFont typeface="Courier New" panose="02070309020205020404" pitchFamily="49" charset="0"/>
              <a:buChar char="o"/>
            </a:pPr>
            <a:r>
              <a:rPr lang="en-US" sz="2800" dirty="0">
                <a:solidFill>
                  <a:schemeClr val="dk1"/>
                </a:solidFill>
                <a:latin typeface="Arial" panose="020B0604020202020204" pitchFamily="34" charset="0"/>
                <a:cs typeface="Arial" panose="020B0604020202020204" pitchFamily="34" charset="0"/>
              </a:rPr>
              <a:t>Is there a true threshold dose? </a:t>
            </a:r>
          </a:p>
          <a:p>
            <a:pPr marL="457200" indent="-457200">
              <a:buFont typeface="Courier New" panose="02070309020205020404" pitchFamily="49" charset="0"/>
              <a:buChar char="o"/>
            </a:pPr>
            <a:r>
              <a:rPr lang="en-US" sz="2800" dirty="0">
                <a:solidFill>
                  <a:schemeClr val="dk1"/>
                </a:solidFill>
                <a:latin typeface="Arial" panose="020B0604020202020204" pitchFamily="34" charset="0"/>
                <a:cs typeface="Arial" panose="020B0604020202020204" pitchFamily="34" charset="0"/>
              </a:rPr>
              <a:t>Any recent evidence in support or against 0.5 </a:t>
            </a:r>
            <a:r>
              <a:rPr lang="en-US" sz="2800" dirty="0" err="1">
                <a:solidFill>
                  <a:schemeClr val="dk1"/>
                </a:solidFill>
                <a:latin typeface="Arial" panose="020B0604020202020204" pitchFamily="34" charset="0"/>
                <a:cs typeface="Arial" panose="020B0604020202020204" pitchFamily="34" charset="0"/>
              </a:rPr>
              <a:t>Gy</a:t>
            </a:r>
            <a:r>
              <a:rPr lang="en-US" sz="2800" dirty="0">
                <a:solidFill>
                  <a:schemeClr val="dk1"/>
                </a:solidFill>
                <a:latin typeface="Arial" panose="020B0604020202020204" pitchFamily="34" charset="0"/>
                <a:cs typeface="Arial" panose="020B0604020202020204" pitchFamily="34" charset="0"/>
              </a:rPr>
              <a:t> threshold?</a:t>
            </a:r>
          </a:p>
          <a:p>
            <a:pPr marL="457200" indent="-457200">
              <a:buFont typeface="Courier New" panose="02070309020205020404" pitchFamily="49" charset="0"/>
              <a:buChar char="o"/>
            </a:pPr>
            <a:r>
              <a:rPr lang="en-US" sz="2800" dirty="0">
                <a:solidFill>
                  <a:schemeClr val="dk1"/>
                </a:solidFill>
                <a:latin typeface="Arial" panose="020B0604020202020204" pitchFamily="34" charset="0"/>
                <a:cs typeface="Arial" panose="020B0604020202020204" pitchFamily="34" charset="0"/>
              </a:rPr>
              <a:t>What is the impact of dose-rate and/or fluence?</a:t>
            </a:r>
          </a:p>
          <a:p>
            <a:pPr marL="457200" indent="-457200">
              <a:buFont typeface="Courier New" panose="02070309020205020404" pitchFamily="49" charset="0"/>
              <a:buChar char="o"/>
            </a:pPr>
            <a:r>
              <a:rPr lang="en-US" sz="2800" dirty="0">
                <a:solidFill>
                  <a:schemeClr val="dk1"/>
                </a:solidFill>
                <a:latin typeface="Arial" panose="020B0604020202020204" pitchFamily="34" charset="0"/>
                <a:cs typeface="Arial" panose="020B0604020202020204" pitchFamily="34" charset="0"/>
              </a:rPr>
              <a:t>Is there an impact of acute, fractionated, or chronic exposure on risk estimates?</a:t>
            </a:r>
          </a:p>
          <a:p>
            <a:pPr marL="457200" indent="-457200">
              <a:buFont typeface="Courier New" panose="02070309020205020404" pitchFamily="49" charset="0"/>
              <a:buChar char="o"/>
            </a:pPr>
            <a:r>
              <a:rPr lang="en-US" sz="2800" dirty="0">
                <a:solidFill>
                  <a:schemeClr val="dk1"/>
                </a:solidFill>
                <a:latin typeface="Arial" panose="020B0604020202020204" pitchFamily="34" charset="0"/>
                <a:cs typeface="Arial" panose="020B0604020202020204" pitchFamily="34" charset="0"/>
              </a:rPr>
              <a:t>Is the latency of CVD development/manifestation dependent on the dose? </a:t>
            </a:r>
          </a:p>
          <a:p>
            <a:pPr marL="457200" indent="-457200">
              <a:buFont typeface="Courier New" panose="02070309020205020404" pitchFamily="49" charset="0"/>
              <a:buChar char="o"/>
            </a:pPr>
            <a:r>
              <a:rPr lang="en-US" sz="2800" dirty="0">
                <a:solidFill>
                  <a:schemeClr val="dk1"/>
                </a:solidFill>
                <a:latin typeface="Arial" panose="020B0604020202020204" pitchFamily="34" charset="0"/>
                <a:cs typeface="Arial" panose="020B0604020202020204" pitchFamily="34" charset="0"/>
              </a:rPr>
              <a:t>Does radiation exposure impact CVD incidence, progression, or both?</a:t>
            </a:r>
          </a:p>
          <a:p>
            <a:pPr marL="457200" indent="-457200">
              <a:buFont typeface="Courier New" panose="02070309020205020404" pitchFamily="49" charset="0"/>
              <a:buChar char="o"/>
            </a:pPr>
            <a:r>
              <a:rPr lang="en-US" sz="2800" dirty="0">
                <a:solidFill>
                  <a:schemeClr val="dk1"/>
                </a:solidFill>
                <a:latin typeface="Arial" panose="020B0604020202020204" pitchFamily="34" charset="0"/>
                <a:cs typeface="Arial" panose="020B0604020202020204" pitchFamily="34" charset="0"/>
              </a:rPr>
              <a:t>Are there differences between </a:t>
            </a:r>
            <a:r>
              <a:rPr lang="en-US" sz="2800" dirty="0" err="1">
                <a:solidFill>
                  <a:schemeClr val="dk1"/>
                </a:solidFill>
                <a:latin typeface="Arial" panose="020B0604020202020204" pitchFamily="34" charset="0"/>
                <a:cs typeface="Arial" panose="020B0604020202020204" pitchFamily="34" charset="0"/>
              </a:rPr>
              <a:t>GCRSim</a:t>
            </a:r>
            <a:r>
              <a:rPr lang="en-US" sz="2800" dirty="0">
                <a:solidFill>
                  <a:schemeClr val="dk1"/>
                </a:solidFill>
                <a:latin typeface="Arial" panose="020B0604020202020204" pitchFamily="34" charset="0"/>
                <a:cs typeface="Arial" panose="020B0604020202020204" pitchFamily="34" charset="0"/>
              </a:rPr>
              <a:t> vs single-ion results?</a:t>
            </a:r>
          </a:p>
          <a:p>
            <a:endParaRPr lang="en-US" sz="2800" dirty="0">
              <a:solidFill>
                <a:schemeClr val="dk1"/>
              </a:solidFill>
              <a:latin typeface="Arial" panose="020B0604020202020204" pitchFamily="34" charset="0"/>
              <a:cs typeface="Arial" panose="020B0604020202020204" pitchFamily="34" charset="0"/>
            </a:endParaRPr>
          </a:p>
          <a:p>
            <a:r>
              <a:rPr lang="en-US" sz="2800" b="1" dirty="0">
                <a:solidFill>
                  <a:schemeClr val="dk1"/>
                </a:solidFill>
                <a:latin typeface="Arial" panose="020B0604020202020204" pitchFamily="34" charset="0"/>
                <a:cs typeface="Arial" panose="020B0604020202020204" pitchFamily="34" charset="0"/>
              </a:rPr>
              <a:t>Mechanisms involved in CVD development:</a:t>
            </a:r>
          </a:p>
          <a:p>
            <a:pPr marL="457200" indent="-457200">
              <a:buFont typeface="Courier New" panose="02070309020205020404" pitchFamily="49" charset="0"/>
              <a:buChar char="o"/>
            </a:pPr>
            <a:r>
              <a:rPr lang="en-US" sz="2800" dirty="0">
                <a:solidFill>
                  <a:schemeClr val="dk1"/>
                </a:solidFill>
                <a:latin typeface="Arial" panose="020B0604020202020204" pitchFamily="34" charset="0"/>
                <a:cs typeface="Arial" panose="020B0604020202020204" pitchFamily="34" charset="0"/>
              </a:rPr>
              <a:t>What are the critical targets in the heart and vasculature? </a:t>
            </a:r>
          </a:p>
          <a:p>
            <a:pPr marL="1422400" lvl="1" indent="-457200">
              <a:buFont typeface="Courier New" panose="02070309020205020404" pitchFamily="49" charset="0"/>
              <a:buChar char="o"/>
            </a:pPr>
            <a:r>
              <a:rPr lang="en-US" sz="2800" dirty="0">
                <a:solidFill>
                  <a:schemeClr val="dk1"/>
                </a:solidFill>
                <a:latin typeface="Arial" panose="020B0604020202020204" pitchFamily="34" charset="0"/>
                <a:cs typeface="Arial" panose="020B0604020202020204" pitchFamily="34" charset="0"/>
              </a:rPr>
              <a:t>Endothelial cell dysfunction, mitochondrial dysfunction, valves/valvular disease, microvascular injury/damage, etc.?</a:t>
            </a:r>
          </a:p>
          <a:p>
            <a:pPr marL="457200" indent="-457200">
              <a:buFont typeface="Courier New" panose="02070309020205020404" pitchFamily="49" charset="0"/>
              <a:buChar char="o"/>
            </a:pPr>
            <a:r>
              <a:rPr lang="en-US" sz="2800" dirty="0">
                <a:solidFill>
                  <a:schemeClr val="dk1"/>
                </a:solidFill>
                <a:latin typeface="Arial" panose="020B0604020202020204" pitchFamily="34" charset="0"/>
                <a:cs typeface="Arial" panose="020B0604020202020204" pitchFamily="34" charset="0"/>
              </a:rPr>
              <a:t>What is the role of inflammation? </a:t>
            </a:r>
          </a:p>
          <a:p>
            <a:pPr marL="457200" indent="-457200">
              <a:buFont typeface="Courier New" panose="02070309020205020404" pitchFamily="49" charset="0"/>
              <a:buChar char="o"/>
            </a:pPr>
            <a:r>
              <a:rPr lang="en-US" sz="2800" dirty="0">
                <a:solidFill>
                  <a:schemeClr val="dk1"/>
                </a:solidFill>
                <a:latin typeface="Arial" panose="020B0604020202020204" pitchFamily="34" charset="0"/>
                <a:cs typeface="Arial" panose="020B0604020202020204" pitchFamily="34" charset="0"/>
              </a:rPr>
              <a:t>Is the effect due to radiation-induced perturbed homeostasis or is it directly induced by space radiation?</a:t>
            </a:r>
          </a:p>
          <a:p>
            <a:pPr marL="457200" indent="-457200">
              <a:buFont typeface="Courier New" panose="02070309020205020404" pitchFamily="49" charset="0"/>
              <a:buChar char="o"/>
            </a:pPr>
            <a:r>
              <a:rPr lang="en-US" sz="2800" dirty="0">
                <a:solidFill>
                  <a:schemeClr val="dk1"/>
                </a:solidFill>
                <a:latin typeface="Arial" panose="020B0604020202020204" pitchFamily="34" charset="0"/>
                <a:cs typeface="Arial" panose="020B0604020202020204" pitchFamily="34" charset="0"/>
              </a:rPr>
              <a:t>Can inflammatory responses and associated markers predict risk of CVD?</a:t>
            </a:r>
          </a:p>
          <a:p>
            <a:pPr marL="457200" indent="-457200">
              <a:buFont typeface="Courier New" panose="02070309020205020404" pitchFamily="49" charset="0"/>
              <a:buChar char="o"/>
            </a:pPr>
            <a:r>
              <a:rPr lang="en-US" sz="2800" dirty="0">
                <a:solidFill>
                  <a:schemeClr val="dk1"/>
                </a:solidFill>
                <a:latin typeface="Arial" panose="020B0604020202020204" pitchFamily="34" charset="0"/>
                <a:cs typeface="Arial" panose="020B0604020202020204" pitchFamily="34" charset="0"/>
              </a:rPr>
              <a:t>What contribution do accelerated aging, clonal hematopoiesis of indeterminate potential (CHIP), and/or epigenetics make to radiation-associated CVD pathogenesis?</a:t>
            </a:r>
          </a:p>
          <a:p>
            <a:pPr marL="457200" indent="-457200">
              <a:buFont typeface="Courier New" panose="02070309020205020404" pitchFamily="49" charset="0"/>
              <a:buChar char="o"/>
            </a:pPr>
            <a:r>
              <a:rPr lang="en-US" sz="2800" dirty="0">
                <a:solidFill>
                  <a:schemeClr val="dk1"/>
                </a:solidFill>
                <a:latin typeface="Arial" panose="020B0604020202020204" pitchFamily="34" charset="0"/>
                <a:cs typeface="Arial" panose="020B0604020202020204" pitchFamily="34" charset="0"/>
              </a:rPr>
              <a:t>Best approaches to model propagation of mutations such as CHIP and epigenetic modifications in response to charged particles and/or combined stressors?</a:t>
            </a:r>
          </a:p>
        </p:txBody>
      </p:sp>
      <p:sp>
        <p:nvSpPr>
          <p:cNvPr id="125" name="TextBox 124">
            <a:extLst>
              <a:ext uri="{FF2B5EF4-FFF2-40B4-BE49-F238E27FC236}">
                <a16:creationId xmlns:a16="http://schemas.microsoft.com/office/drawing/2014/main" id="{9E657322-C40F-4A6E-991A-CE584CE1C525}"/>
              </a:ext>
            </a:extLst>
          </p:cNvPr>
          <p:cNvSpPr txBox="1"/>
          <p:nvPr/>
        </p:nvSpPr>
        <p:spPr>
          <a:xfrm>
            <a:off x="120083" y="14914788"/>
            <a:ext cx="16491924" cy="24083516"/>
          </a:xfrm>
          <a:prstGeom prst="rect">
            <a:avLst/>
          </a:prstGeom>
          <a:noFill/>
        </p:spPr>
        <p:txBody>
          <a:bodyPr wrap="square" lIns="274320" tIns="274320" rIns="274320" bIns="274320">
            <a:spAutoFit/>
          </a:bodyPr>
          <a:lstStyle/>
          <a:p>
            <a:pPr algn="ctr">
              <a:spcAft>
                <a:spcPts val="1200"/>
              </a:spcAft>
            </a:pPr>
            <a:r>
              <a:rPr lang="en-US" sz="3600" b="1" dirty="0">
                <a:latin typeface="Arial" panose="020B0604020202020204" pitchFamily="34" charset="0"/>
                <a:cs typeface="Arial" panose="020B0604020202020204" pitchFamily="34" charset="0"/>
              </a:rPr>
              <a:t>Session I: Current State of Knowledge of CVD Risk from </a:t>
            </a:r>
          </a:p>
          <a:p>
            <a:pPr algn="ctr">
              <a:spcAft>
                <a:spcPts val="1200"/>
              </a:spcAft>
            </a:pPr>
            <a:r>
              <a:rPr lang="en-US" sz="3600" b="1" dirty="0">
                <a:latin typeface="Arial" panose="020B0604020202020204" pitchFamily="34" charset="0"/>
                <a:cs typeface="Arial" panose="020B0604020202020204" pitchFamily="34" charset="0"/>
              </a:rPr>
              <a:t>NASA-Funded Studies</a:t>
            </a:r>
          </a:p>
          <a:p>
            <a:r>
              <a:rPr lang="en-US" sz="3000" b="1" dirty="0">
                <a:latin typeface="Arial" panose="020B0604020202020204" pitchFamily="34" charset="0"/>
                <a:cs typeface="Arial" panose="020B0604020202020204" pitchFamily="34" charset="0"/>
              </a:rPr>
              <a:t>Chairs: Candice Tahimic and Janapriya Saha</a:t>
            </a:r>
          </a:p>
          <a:p>
            <a:pPr>
              <a:spcAft>
                <a:spcPts val="1800"/>
              </a:spcAft>
            </a:pPr>
            <a:r>
              <a:rPr lang="en-US" sz="3000" dirty="0">
                <a:latin typeface="Arial" panose="020B0604020202020204" pitchFamily="34" charset="0"/>
                <a:cs typeface="Arial" panose="020B0604020202020204" pitchFamily="34" charset="0"/>
              </a:rPr>
              <a:t>1. Introduction. Saha J. </a:t>
            </a:r>
            <a:r>
              <a:rPr lang="en-US" sz="3000" i="1" dirty="0">
                <a:latin typeface="Arial" panose="020B0604020202020204" pitchFamily="34" charset="0"/>
                <a:cs typeface="Arial" panose="020B0604020202020204" pitchFamily="34" charset="0"/>
              </a:rPr>
              <a:t>Introduction to the Tiny-TIM format, overview of purpose, speakers, and key questions.</a:t>
            </a:r>
          </a:p>
          <a:p>
            <a:pPr>
              <a:spcAft>
                <a:spcPts val="1800"/>
              </a:spcAft>
            </a:pPr>
            <a:r>
              <a:rPr lang="en-US" sz="3000" dirty="0">
                <a:latin typeface="Arial" panose="020B0604020202020204" pitchFamily="34" charset="0"/>
                <a:cs typeface="Arial" panose="020B0604020202020204" pitchFamily="34" charset="0"/>
              </a:rPr>
              <a:t>2. Galactic cosmic radiation exposure caused small changes in cardiac tissue in male and female CD1 mice. Nemec-Bakk A. et al. </a:t>
            </a:r>
            <a:r>
              <a:rPr lang="en-US" sz="3000" i="1" dirty="0">
                <a:latin typeface="Arial" panose="020B0604020202020204" pitchFamily="34" charset="0"/>
                <a:cs typeface="Arial" panose="020B0604020202020204" pitchFamily="34" charset="0"/>
              </a:rPr>
              <a:t>Effects of </a:t>
            </a:r>
            <a:r>
              <a:rPr lang="en-US" sz="3000" i="1" dirty="0" err="1">
                <a:latin typeface="Arial" panose="020B0604020202020204" pitchFamily="34" charset="0"/>
                <a:cs typeface="Arial" panose="020B0604020202020204" pitchFamily="34" charset="0"/>
              </a:rPr>
              <a:t>GCRsim</a:t>
            </a:r>
            <a:r>
              <a:rPr lang="en-US" sz="3000" i="1" dirty="0">
                <a:latin typeface="Arial" panose="020B0604020202020204" pitchFamily="34" charset="0"/>
                <a:cs typeface="Arial" panose="020B0604020202020204" pitchFamily="34" charset="0"/>
              </a:rPr>
              <a:t> exposure on cardiac function, collagen deposition, and immune cell markers evaluated in 6-months old male and female CD1 mice.  </a:t>
            </a:r>
            <a:endParaRPr lang="en-US" sz="3000" dirty="0">
              <a:latin typeface="Arial" panose="020B0604020202020204" pitchFamily="34" charset="0"/>
              <a:cs typeface="Arial" panose="020B0604020202020204" pitchFamily="34" charset="0"/>
            </a:endParaRPr>
          </a:p>
          <a:p>
            <a:pPr>
              <a:spcAft>
                <a:spcPts val="1800"/>
              </a:spcAft>
            </a:pPr>
            <a:r>
              <a:rPr lang="en-US" sz="3000" dirty="0">
                <a:latin typeface="Arial" panose="020B0604020202020204" pitchFamily="34" charset="0"/>
                <a:cs typeface="Arial" panose="020B0604020202020204" pitchFamily="34" charset="0"/>
              </a:rPr>
              <a:t>3. Proteomic signatures of space radiation induced cardiovascular degeneration. Bowles D. et al. </a:t>
            </a:r>
            <a:r>
              <a:rPr lang="en-US" sz="3000" i="1" dirty="0">
                <a:latin typeface="Arial" panose="020B0604020202020204" pitchFamily="34" charset="0"/>
                <a:cs typeface="Arial" panose="020B0604020202020204" pitchFamily="34" charset="0"/>
              </a:rPr>
              <a:t>GCR exposure exhibited highly perturbed cornification, keratinization, and mitochondrial pathways. Together, the heart and plasma proteomics data are suggestive that space radiation exposure may contribute to the development of cellular changes leading to cardiac dysfunction as well as thrombosis during spaceflight</a:t>
            </a:r>
            <a:endParaRPr lang="en-US" sz="3000" dirty="0">
              <a:latin typeface="Arial" panose="020B0604020202020204" pitchFamily="34" charset="0"/>
              <a:cs typeface="Arial" panose="020B0604020202020204" pitchFamily="34" charset="0"/>
            </a:endParaRPr>
          </a:p>
          <a:p>
            <a:pPr>
              <a:spcAft>
                <a:spcPts val="1800"/>
              </a:spcAft>
            </a:pPr>
            <a:r>
              <a:rPr lang="en-US" sz="3000" dirty="0">
                <a:latin typeface="Arial" panose="020B0604020202020204" pitchFamily="34" charset="0"/>
                <a:cs typeface="Arial" panose="020B0604020202020204" pitchFamily="34" charset="0"/>
              </a:rPr>
              <a:t>4. Longitudinal evaluation of cardiac function and structure in C57BL/6J mice after gamma and space-type radiation exposure. Brojakowska A. et al. </a:t>
            </a:r>
            <a:r>
              <a:rPr lang="en-US" sz="3000" i="1" dirty="0">
                <a:latin typeface="Arial" panose="020B0604020202020204" pitchFamily="34" charset="0"/>
                <a:cs typeface="Arial" panose="020B0604020202020204" pitchFamily="34" charset="0"/>
              </a:rPr>
              <a:t>Outcomes of gamma-rays and </a:t>
            </a:r>
            <a:r>
              <a:rPr lang="en-US" sz="3000" i="1" dirty="0" err="1">
                <a:latin typeface="Arial" panose="020B0604020202020204" pitchFamily="34" charset="0"/>
                <a:cs typeface="Arial" panose="020B0604020202020204" pitchFamily="34" charset="0"/>
              </a:rPr>
              <a:t>GCRsim</a:t>
            </a:r>
            <a:r>
              <a:rPr lang="en-US" sz="3000" i="1" dirty="0">
                <a:latin typeface="Arial" panose="020B0604020202020204" pitchFamily="34" charset="0"/>
                <a:cs typeface="Arial" panose="020B0604020202020204" pitchFamily="34" charset="0"/>
              </a:rPr>
              <a:t> exposures on cardiac structure and function in 3-months old male C57BL/6J (WT) mice.</a:t>
            </a:r>
            <a:endParaRPr lang="en-US" sz="3000" dirty="0">
              <a:latin typeface="Arial" panose="020B0604020202020204" pitchFamily="34" charset="0"/>
              <a:cs typeface="Arial" panose="020B0604020202020204" pitchFamily="34" charset="0"/>
            </a:endParaRPr>
          </a:p>
          <a:p>
            <a:pPr>
              <a:spcAft>
                <a:spcPts val="1800"/>
              </a:spcAft>
            </a:pPr>
            <a:r>
              <a:rPr lang="en-US" sz="3000" dirty="0">
                <a:latin typeface="Arial" panose="020B0604020202020204" pitchFamily="34" charset="0"/>
                <a:cs typeface="Arial" panose="020B0604020202020204" pitchFamily="34" charset="0"/>
              </a:rPr>
              <a:t>5. Comparison of the effect of simulated weightlessness combined with space radiation on the occurrence of cardiac disease using two strains of rats. Lenarczyk M. et al. </a:t>
            </a:r>
            <a:r>
              <a:rPr lang="en-US" sz="3000" i="1" dirty="0">
                <a:latin typeface="Arial" panose="020B0604020202020204" pitchFamily="34" charset="0"/>
                <a:cs typeface="Arial" panose="020B0604020202020204" pitchFamily="34" charset="0"/>
              </a:rPr>
              <a:t>Effects of simulated weightlessness combined with space radiation (</a:t>
            </a:r>
            <a:r>
              <a:rPr lang="en-US" sz="3000" i="1" dirty="0" err="1">
                <a:latin typeface="Arial" panose="020B0604020202020204" pitchFamily="34" charset="0"/>
                <a:cs typeface="Arial" panose="020B0604020202020204" pitchFamily="34" charset="0"/>
              </a:rPr>
              <a:t>GCRsim</a:t>
            </a:r>
            <a:r>
              <a:rPr lang="en-US" sz="3000" i="1" dirty="0">
                <a:latin typeface="Arial" panose="020B0604020202020204" pitchFamily="34" charset="0"/>
                <a:cs typeface="Arial" panose="020B0604020202020204" pitchFamily="34" charset="0"/>
              </a:rPr>
              <a:t>) on the occurrence of cardiac disease in two strains of rats.</a:t>
            </a:r>
            <a:endParaRPr lang="en-US" sz="3000" dirty="0">
              <a:latin typeface="Arial" panose="020B0604020202020204" pitchFamily="34" charset="0"/>
              <a:cs typeface="Arial" panose="020B0604020202020204" pitchFamily="34" charset="0"/>
            </a:endParaRPr>
          </a:p>
          <a:p>
            <a:pPr>
              <a:spcAft>
                <a:spcPts val="1800"/>
              </a:spcAft>
            </a:pPr>
            <a:r>
              <a:rPr lang="en-US" sz="3000" dirty="0">
                <a:latin typeface="Arial" panose="020B0604020202020204" pitchFamily="34" charset="0"/>
                <a:cs typeface="Arial" panose="020B0604020202020204" pitchFamily="34" charset="0"/>
              </a:rPr>
              <a:t>6. Risk of exposure induced death associated with clonal hematopoiesis of indeterminate potential for mars mission scenarios. Werneth C. et al. </a:t>
            </a:r>
            <a:r>
              <a:rPr lang="en-US" sz="3000" i="1" dirty="0">
                <a:latin typeface="Arial" panose="020B0604020202020204" pitchFamily="34" charset="0"/>
                <a:cs typeface="Arial" panose="020B0604020202020204" pitchFamily="34" charset="0"/>
              </a:rPr>
              <a:t>Using a relative risk model to examine the increased REID estimates associated with CHIP status in astronauts for different Mars mission scenarios.</a:t>
            </a:r>
          </a:p>
          <a:p>
            <a:pPr algn="ctr">
              <a:spcBef>
                <a:spcPts val="1200"/>
              </a:spcBef>
              <a:spcAft>
                <a:spcPts val="1800"/>
              </a:spcAft>
            </a:pPr>
            <a:r>
              <a:rPr lang="en-US" sz="3600" b="1" dirty="0">
                <a:latin typeface="Arial" panose="020B0604020202020204" pitchFamily="34" charset="0"/>
                <a:cs typeface="Arial" panose="020B0604020202020204" pitchFamily="34" charset="0"/>
              </a:rPr>
              <a:t>Session II: New Innovative and Advanced Approaches</a:t>
            </a:r>
          </a:p>
          <a:p>
            <a:r>
              <a:rPr lang="en-US" sz="3000" b="1" dirty="0">
                <a:latin typeface="Arial" panose="020B0604020202020204" pitchFamily="34" charset="0"/>
                <a:cs typeface="Arial" panose="020B0604020202020204" pitchFamily="34" charset="0"/>
              </a:rPr>
              <a:t>Chairs: Agnieszka Brojakowska and Janapriya Saha </a:t>
            </a:r>
          </a:p>
          <a:p>
            <a:pPr>
              <a:spcAft>
                <a:spcPts val="1800"/>
              </a:spcAft>
            </a:pPr>
            <a:r>
              <a:rPr lang="en-US" sz="3000" dirty="0">
                <a:latin typeface="Arial" panose="020B0604020202020204" pitchFamily="34" charset="0"/>
                <a:cs typeface="Arial" panose="020B0604020202020204" pitchFamily="34" charset="0"/>
              </a:rPr>
              <a:t>1. Pilot Study of Imaging and Serum Biomarkers to Predict and Identify Early Cardiac Injury From Radiation Exposure. Lin S. et al. </a:t>
            </a:r>
            <a:r>
              <a:rPr lang="en-US" sz="3000" i="1" dirty="0">
                <a:latin typeface="Arial" panose="020B0604020202020204" pitchFamily="34" charset="0"/>
                <a:cs typeface="Arial" panose="020B0604020202020204" pitchFamily="34" charset="0"/>
              </a:rPr>
              <a:t>Cardiovascular impairment and associated biomarkers in patients with cardiac exposure to ionizing radiation during radiotherapy (RT) for cancer treatment will help in translating detection and quantification of radiation cardiotoxicity during spaceflight.</a:t>
            </a:r>
          </a:p>
          <a:p>
            <a:pPr>
              <a:spcAft>
                <a:spcPts val="1800"/>
              </a:spcAft>
            </a:pPr>
            <a:r>
              <a:rPr lang="en-US" sz="3000" dirty="0">
                <a:latin typeface="Arial" panose="020B0604020202020204" pitchFamily="34" charset="0"/>
                <a:cs typeface="Arial" panose="020B0604020202020204" pitchFamily="34" charset="0"/>
              </a:rPr>
              <a:t>2. Cardiovascular Responses to Simulated Spaceflight: Molecular Signatures and Surrogate Outputs to Measure CVD Risk. Tahimic C. et al. Elucidating </a:t>
            </a:r>
            <a:r>
              <a:rPr lang="en-US" sz="3000" i="1" dirty="0">
                <a:latin typeface="Arial" panose="020B0604020202020204" pitchFamily="34" charset="0"/>
                <a:cs typeface="Arial" panose="020B0604020202020204" pitchFamily="34" charset="0"/>
              </a:rPr>
              <a:t>molecular signatures of cardiovascular performance across doses of simulated galactic cosmic radiation (5-ion GCR) at early and late timepoints post-exposure in an astronaut age-matched rodent model.</a:t>
            </a:r>
          </a:p>
          <a:p>
            <a:pPr>
              <a:spcAft>
                <a:spcPts val="1800"/>
              </a:spcAft>
            </a:pPr>
            <a:r>
              <a:rPr lang="en-US" sz="3000" dirty="0">
                <a:latin typeface="Arial" panose="020B0604020202020204" pitchFamily="34" charset="0"/>
                <a:cs typeface="Arial" panose="020B0604020202020204" pitchFamily="34" charset="0"/>
              </a:rPr>
              <a:t>3. MicroRNA Based Countermeasures Mitigate Health Risks Associated With Space Radiation and Microgravity. Beheshti A. et al. </a:t>
            </a:r>
            <a:r>
              <a:rPr lang="en-US" sz="3000" i="1" dirty="0">
                <a:latin typeface="Arial" panose="020B0604020202020204" pitchFamily="34" charset="0"/>
                <a:cs typeface="Arial" panose="020B0604020202020204" pitchFamily="34" charset="0"/>
              </a:rPr>
              <a:t>Data on a circulating microRNA (miRNA) signature that can be an optimal biomarker for health risk and has potential to be utilized as a countermeasure to mitigate the damage caused by the space environment by utilizing a human 3D microvascular tissue model.</a:t>
            </a:r>
          </a:p>
          <a:p>
            <a:pPr>
              <a:spcAft>
                <a:spcPts val="1800"/>
              </a:spcAft>
            </a:pPr>
            <a:r>
              <a:rPr lang="en-US" sz="3000" dirty="0">
                <a:latin typeface="Arial" panose="020B0604020202020204" pitchFamily="34" charset="0"/>
                <a:cs typeface="Arial" panose="020B0604020202020204" pitchFamily="34" charset="0"/>
              </a:rPr>
              <a:t>4. TRISH Overview of Research Utilizing Tissue Chips, iPSCs and 3D Organoid Cultures. Donoviel D. </a:t>
            </a:r>
            <a:r>
              <a:rPr lang="en-US" sz="3000" i="1" dirty="0">
                <a:latin typeface="Arial" panose="020B0604020202020204" pitchFamily="34" charset="0"/>
                <a:cs typeface="Arial" panose="020B0604020202020204" pitchFamily="34" charset="0"/>
              </a:rPr>
              <a:t>Overview of the Tissue Radiation (TRAD) initiative.</a:t>
            </a:r>
          </a:p>
        </p:txBody>
      </p:sp>
      <p:sp>
        <p:nvSpPr>
          <p:cNvPr id="132" name="TextBox 131">
            <a:extLst>
              <a:ext uri="{FF2B5EF4-FFF2-40B4-BE49-F238E27FC236}">
                <a16:creationId xmlns:a16="http://schemas.microsoft.com/office/drawing/2014/main" id="{827AB02D-6D75-4DDE-AF0B-3EB8052AD032}"/>
              </a:ext>
            </a:extLst>
          </p:cNvPr>
          <p:cNvSpPr txBox="1"/>
          <p:nvPr/>
        </p:nvSpPr>
        <p:spPr>
          <a:xfrm>
            <a:off x="16449854" y="15499692"/>
            <a:ext cx="16508085" cy="734217"/>
          </a:xfrm>
          <a:prstGeom prst="rect">
            <a:avLst/>
          </a:prstGeom>
          <a:solidFill>
            <a:srgbClr val="00254E"/>
          </a:solidFill>
          <a:ln>
            <a:noFill/>
          </a:ln>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en-US" sz="4000" b="1" cap="all" dirty="0">
                <a:solidFill>
                  <a:schemeClr val="bg1"/>
                </a:solidFill>
                <a:latin typeface="Arial" panose="020B0604020202020204" pitchFamily="34" charset="0"/>
                <a:cs typeface="Arial" panose="020B0604020202020204" pitchFamily="34" charset="0"/>
              </a:rPr>
              <a:t>Outcomes and Conclusions</a:t>
            </a:r>
          </a:p>
        </p:txBody>
      </p:sp>
      <p:sp>
        <p:nvSpPr>
          <p:cNvPr id="136" name="TextBox 135">
            <a:extLst>
              <a:ext uri="{FF2B5EF4-FFF2-40B4-BE49-F238E27FC236}">
                <a16:creationId xmlns:a16="http://schemas.microsoft.com/office/drawing/2014/main" id="{AC98AAD8-5BD2-4324-BC7C-03E9BBA3D9FB}"/>
              </a:ext>
            </a:extLst>
          </p:cNvPr>
          <p:cNvSpPr txBox="1"/>
          <p:nvPr/>
        </p:nvSpPr>
        <p:spPr>
          <a:xfrm>
            <a:off x="16506774" y="16078200"/>
            <a:ext cx="16411626" cy="10464403"/>
          </a:xfrm>
          <a:prstGeom prst="rect">
            <a:avLst/>
          </a:prstGeom>
          <a:noFill/>
        </p:spPr>
        <p:txBody>
          <a:bodyPr wrap="square" lIns="274320" tIns="274320" rIns="274320" bIns="274320">
            <a:spAutoFit/>
          </a:bodyPr>
          <a:lstStyle/>
          <a:p>
            <a:r>
              <a:rPr lang="en-US" sz="2800" b="1" dirty="0">
                <a:solidFill>
                  <a:schemeClr val="dk1"/>
                </a:solidFill>
                <a:latin typeface="Arial" panose="020B0604020202020204" pitchFamily="34" charset="0"/>
                <a:cs typeface="Arial" panose="020B0604020202020204" pitchFamily="34" charset="0"/>
              </a:rPr>
              <a:t>Major discussion points:</a:t>
            </a:r>
          </a:p>
          <a:p>
            <a:pPr marL="457200" indent="-457200">
              <a:buFont typeface="Courier New" panose="02070309020205020404" pitchFamily="49" charset="0"/>
              <a:buChar char="o"/>
            </a:pPr>
            <a:r>
              <a:rPr lang="en-US" sz="2800" dirty="0">
                <a:solidFill>
                  <a:schemeClr val="dk1"/>
                </a:solidFill>
                <a:latin typeface="Arial" panose="020B0604020202020204" pitchFamily="34" charset="0"/>
                <a:cs typeface="Arial" panose="020B0604020202020204" pitchFamily="34" charset="0"/>
              </a:rPr>
              <a:t>Suitability of rodents for adequate characterization of CVD from space radiation and translation to humans? Concerns regarding extensive use of susceptible models, high non-space relevant doses, fat content of animal feed, physiological differences, etc</a:t>
            </a:r>
            <a:r>
              <a:rPr lang="en-US" sz="2800" b="1" dirty="0">
                <a:solidFill>
                  <a:schemeClr val="dk1"/>
                </a:solidFill>
                <a:latin typeface="Arial" panose="020B0604020202020204" pitchFamily="34" charset="0"/>
                <a:cs typeface="Arial" panose="020B0604020202020204" pitchFamily="34" charset="0"/>
              </a:rPr>
              <a:t>.</a:t>
            </a:r>
            <a:r>
              <a:rPr lang="en-US" sz="2800" dirty="0">
                <a:solidFill>
                  <a:schemeClr val="dk1"/>
                </a:solidFill>
                <a:latin typeface="Arial" panose="020B0604020202020204" pitchFamily="34" charset="0"/>
                <a:cs typeface="Arial" panose="020B0604020202020204" pitchFamily="34" charset="0"/>
              </a:rPr>
              <a:t> Although rodent models typically don’t progress to full blown CVD as in humans, it indicates a potentially major limitation of the model in representing humans and not an indication of a lack of risk. Rodent experiments are important; however, the results should not be treated as a direct measure or risk and severity in humans.</a:t>
            </a:r>
          </a:p>
          <a:p>
            <a:pPr marL="1371600" lvl="1" indent="-457200">
              <a:buFont typeface="Courier New" panose="02070309020205020404" pitchFamily="49" charset="0"/>
              <a:buChar char="o"/>
            </a:pPr>
            <a:r>
              <a:rPr lang="en-US" sz="2800" dirty="0">
                <a:solidFill>
                  <a:schemeClr val="dk1"/>
                </a:solidFill>
                <a:latin typeface="Arial" panose="020B0604020202020204" pitchFamily="34" charset="0"/>
                <a:cs typeface="Arial" panose="020B0604020202020204" pitchFamily="34" charset="0"/>
              </a:rPr>
              <a:t>Enthusiastic support for the use of larger animals such as mini-pigs to characterize CVD risk from space radiation. There was also suggestion of re-visiting the use of non-human primates with better animal welfare protocols, however, number of animals for adequate power will always be the limiting factor with large animal models due to cost constraints</a:t>
            </a:r>
          </a:p>
          <a:p>
            <a:pPr marL="457200" indent="-457200">
              <a:buFont typeface="Courier New" panose="02070309020205020404" pitchFamily="49" charset="0"/>
              <a:buChar char="o"/>
            </a:pPr>
            <a:r>
              <a:rPr lang="en-US" sz="2800" dirty="0">
                <a:solidFill>
                  <a:schemeClr val="dk1"/>
                </a:solidFill>
                <a:latin typeface="Arial" panose="020B0604020202020204" pitchFamily="34" charset="0"/>
                <a:cs typeface="Arial" panose="020B0604020202020204" pitchFamily="34" charset="0"/>
              </a:rPr>
              <a:t>Microgravity and probably also sleep stress and social isolation, etc. (combined stressors) need to be incorporated to truly characterize the cardiovascular effects from spaceflight.</a:t>
            </a:r>
          </a:p>
          <a:p>
            <a:pPr marL="457200" indent="-457200">
              <a:buFont typeface="Courier New" panose="02070309020205020404" pitchFamily="49" charset="0"/>
              <a:buChar char="o"/>
            </a:pPr>
            <a:r>
              <a:rPr lang="en-US" sz="2800" dirty="0">
                <a:solidFill>
                  <a:schemeClr val="dk1"/>
                </a:solidFill>
                <a:latin typeface="Arial" panose="020B0604020202020204" pitchFamily="34" charset="0"/>
                <a:cs typeface="Arial" panose="020B0604020202020204" pitchFamily="34" charset="0"/>
              </a:rPr>
              <a:t>Longer time course monitoring of cardiovascular structure and function is needed to better characterize cardiac effects as heart tissue compensates for damage for a long time.</a:t>
            </a:r>
          </a:p>
          <a:p>
            <a:pPr marL="457200" indent="-457200">
              <a:buFont typeface="Courier New" panose="02070309020205020404" pitchFamily="49" charset="0"/>
              <a:buChar char="o"/>
            </a:pPr>
            <a:r>
              <a:rPr lang="en-US" sz="2800" dirty="0">
                <a:solidFill>
                  <a:schemeClr val="dk1"/>
                </a:solidFill>
                <a:latin typeface="Arial" panose="020B0604020202020204" pitchFamily="34" charset="0"/>
                <a:cs typeface="Arial" panose="020B0604020202020204" pitchFamily="34" charset="0"/>
              </a:rPr>
              <a:t>Support for studying common mechanisms and pathways across biological systems, especial cardiovascular and the central nervous systems to interrogate more holistic effects rather than individual systems.</a:t>
            </a:r>
          </a:p>
          <a:p>
            <a:pPr marL="1436688" lvl="1" indent="-457200">
              <a:buFont typeface="Courier New" panose="02070309020205020404" pitchFamily="49" charset="0"/>
              <a:buChar char="o"/>
            </a:pPr>
            <a:r>
              <a:rPr lang="en-US" sz="2800" dirty="0">
                <a:solidFill>
                  <a:schemeClr val="dk1"/>
                </a:solidFill>
                <a:latin typeface="Arial" panose="020B0604020202020204" pitchFamily="34" charset="0"/>
                <a:cs typeface="Arial" panose="020B0604020202020204" pitchFamily="34" charset="0"/>
              </a:rPr>
              <a:t>CHIP mutations, circadian cycles, micro-RNAs, non-coding RNAs, epigenetic modifications.</a:t>
            </a:r>
          </a:p>
          <a:p>
            <a:pPr marL="457200" indent="-457200">
              <a:buFont typeface="Courier New" panose="02070309020205020404" pitchFamily="49" charset="0"/>
              <a:buChar char="o"/>
            </a:pPr>
            <a:r>
              <a:rPr lang="en-US" sz="2800" dirty="0">
                <a:solidFill>
                  <a:schemeClr val="dk1"/>
                </a:solidFill>
                <a:latin typeface="Arial" panose="020B0604020202020204" pitchFamily="34" charset="0"/>
                <a:cs typeface="Arial" panose="020B0604020202020204" pitchFamily="34" charset="0"/>
              </a:rPr>
              <a:t>Persistent inflammation and accelerated aging are important drivers of CVD initiation and progression and may be sex-specific and possibly driven by upstream mitochondrial dysfunction.</a:t>
            </a:r>
          </a:p>
          <a:p>
            <a:pPr marL="457200" indent="-457200">
              <a:buFont typeface="Courier New" panose="02070309020205020404" pitchFamily="49" charset="0"/>
              <a:buChar char="o"/>
            </a:pPr>
            <a:endParaRPr lang="en-US" sz="2800" dirty="0">
              <a:latin typeface="Arial" panose="020B0604020202020204" pitchFamily="34" charset="0"/>
              <a:cs typeface="Arial" panose="020B0604020202020204" pitchFamily="34" charset="0"/>
            </a:endParaRPr>
          </a:p>
        </p:txBody>
      </p:sp>
      <p:sp>
        <p:nvSpPr>
          <p:cNvPr id="190" name="TextBox 189">
            <a:extLst>
              <a:ext uri="{FF2B5EF4-FFF2-40B4-BE49-F238E27FC236}">
                <a16:creationId xmlns:a16="http://schemas.microsoft.com/office/drawing/2014/main" id="{E5611DA5-3D45-461B-A8DB-3D0A485CF3CA}"/>
              </a:ext>
            </a:extLst>
          </p:cNvPr>
          <p:cNvSpPr txBox="1"/>
          <p:nvPr/>
        </p:nvSpPr>
        <p:spPr>
          <a:xfrm>
            <a:off x="8607740" y="3749779"/>
            <a:ext cx="14129372" cy="333037"/>
          </a:xfrm>
          <a:prstGeom prst="rect">
            <a:avLst/>
          </a:prstGeom>
          <a:noFill/>
          <a:ln w="12700">
            <a:noFill/>
          </a:ln>
        </p:spPr>
        <p:style>
          <a:lnRef idx="2">
            <a:schemeClr val="accent1"/>
          </a:lnRef>
          <a:fillRef idx="1">
            <a:schemeClr val="lt1"/>
          </a:fillRef>
          <a:effectRef idx="0">
            <a:schemeClr val="accent1"/>
          </a:effectRef>
          <a:fontRef idx="minor">
            <a:schemeClr val="dk1"/>
          </a:fontRef>
        </p:style>
        <p:txBody>
          <a:bodyPr wrap="square" rtlCol="0">
            <a:noAutofit/>
          </a:bodyPr>
          <a:lstStyle/>
          <a:p>
            <a:pPr algn="ctr"/>
            <a:r>
              <a:rPr lang="en-US" sz="2400" dirty="0">
                <a:solidFill>
                  <a:srgbClr val="002060"/>
                </a:solidFill>
                <a:latin typeface="Arial" panose="020B0604020202020204" pitchFamily="34" charset="0"/>
                <a:cs typeface="Arial" panose="020B0604020202020204" pitchFamily="34" charset="0"/>
              </a:rPr>
              <a:t>Contact: </a:t>
            </a:r>
            <a:r>
              <a:rPr lang="en-US" sz="2400" dirty="0">
                <a:solidFill>
                  <a:srgbClr val="002060"/>
                </a:solidFill>
                <a:latin typeface="Arial" panose="020B0604020202020204" pitchFamily="34" charset="0"/>
                <a:cs typeface="Arial" panose="020B0604020202020204" pitchFamily="34" charset="0"/>
                <a:hlinkClick r:id="rId10"/>
              </a:rPr>
              <a:t>Janapriya.saha@nasa.gov</a:t>
            </a:r>
            <a:r>
              <a:rPr lang="en-US" sz="2400" dirty="0">
                <a:solidFill>
                  <a:srgbClr val="002060"/>
                </a:solidFill>
                <a:latin typeface="Arial" panose="020B0604020202020204" pitchFamily="34" charset="0"/>
                <a:cs typeface="Arial" panose="020B0604020202020204" pitchFamily="34" charset="0"/>
              </a:rPr>
              <a:t> or  </a:t>
            </a:r>
            <a:r>
              <a:rPr lang="en-US" sz="2400" dirty="0">
                <a:solidFill>
                  <a:srgbClr val="002060"/>
                </a:solidFill>
                <a:latin typeface="Arial" panose="020B0604020202020204" pitchFamily="34" charset="0"/>
                <a:cs typeface="Arial" panose="020B0604020202020204" pitchFamily="34" charset="0"/>
                <a:hlinkClick r:id="rId11"/>
              </a:rPr>
              <a:t>jsc-hrp-space-radiation-element@mail.nasa.gov</a:t>
            </a:r>
            <a:r>
              <a:rPr lang="en-US" sz="2400" dirty="0">
                <a:solidFill>
                  <a:srgbClr val="002060"/>
                </a:solidFill>
                <a:latin typeface="Arial" panose="020B0604020202020204" pitchFamily="34" charset="0"/>
                <a:cs typeface="Arial" panose="020B0604020202020204" pitchFamily="34" charset="0"/>
              </a:rPr>
              <a:t> </a:t>
            </a:r>
          </a:p>
          <a:p>
            <a:pPr algn="ctr"/>
            <a:endParaRPr lang="en-US" sz="2400" dirty="0">
              <a:solidFill>
                <a:srgbClr val="002060"/>
              </a:solidFill>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1D16F56E-35BF-4ACD-8619-B453DB8B9DCC}"/>
              </a:ext>
            </a:extLst>
          </p:cNvPr>
          <p:cNvPicPr>
            <a:picLocks noChangeAspect="1"/>
          </p:cNvPicPr>
          <p:nvPr/>
        </p:nvPicPr>
        <p:blipFill>
          <a:blip r:embed="rId12"/>
          <a:stretch>
            <a:fillRect/>
          </a:stretch>
        </p:blipFill>
        <p:spPr>
          <a:xfrm>
            <a:off x="30074271" y="6834974"/>
            <a:ext cx="2625146" cy="2625146"/>
          </a:xfrm>
          <a:prstGeom prst="rect">
            <a:avLst/>
          </a:prstGeom>
          <a:ln w="57150">
            <a:solidFill>
              <a:srgbClr val="183366"/>
            </a:solidFill>
          </a:ln>
        </p:spPr>
      </p:pic>
    </p:spTree>
    <p:extLst>
      <p:ext uri="{BB962C8B-B14F-4D97-AF65-F5344CB8AC3E}">
        <p14:creationId xmlns:p14="http://schemas.microsoft.com/office/powerpoint/2010/main" val="34307957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111233</TotalTime>
  <Words>1565</Words>
  <Application>Microsoft Office PowerPoint</Application>
  <PresentationFormat>Custom</PresentationFormat>
  <Paragraphs>63</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Courier New</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Dark Matter</dc:creator>
  <cp:lastModifiedBy>Saha, Janapriya (JSC-SD211)[KBR Wyle Services, LLC]</cp:lastModifiedBy>
  <cp:revision>1646</cp:revision>
  <cp:lastPrinted>2021-04-12T21:56:11Z</cp:lastPrinted>
  <dcterms:created xsi:type="dcterms:W3CDTF">2013-04-05T21:09:22Z</dcterms:created>
  <dcterms:modified xsi:type="dcterms:W3CDTF">2022-10-06T14:51:54Z</dcterms:modified>
</cp:coreProperties>
</file>