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trictFirstAndLastChars="0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89" r:id="rId3"/>
    <p:sldId id="258" r:id="rId4"/>
    <p:sldId id="261" r:id="rId5"/>
    <p:sldId id="287" r:id="rId6"/>
    <p:sldId id="262" r:id="rId7"/>
    <p:sldId id="284" r:id="rId8"/>
    <p:sldId id="264" r:id="rId9"/>
    <p:sldId id="286" r:id="rId10"/>
    <p:sldId id="282" r:id="rId11"/>
    <p:sldId id="279" r:id="rId12"/>
    <p:sldId id="283" r:id="rId13"/>
    <p:sldId id="263" r:id="rId14"/>
    <p:sldId id="288" r:id="rId15"/>
    <p:sldId id="275" r:id="rId16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Helvetica" pitchFamily="2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7"/>
    <p:restoredTop sz="94087" autoAdjust="0"/>
  </p:normalViewPr>
  <p:slideViewPr>
    <p:cSldViewPr>
      <p:cViewPr varScale="1">
        <p:scale>
          <a:sx n="165" d="100"/>
          <a:sy n="165" d="100"/>
        </p:scale>
        <p:origin x="352" y="1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91" d="100"/>
        <a:sy n="191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6A83E7E8-EC6E-C657-4F9E-3864BCCB5A2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98982468-DBB2-DEC3-C597-8688007CD58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E7F49F79-22D6-747D-A7E0-A9CFC08231F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7" name="Rectangle 5">
            <a:extLst>
              <a:ext uri="{FF2B5EF4-FFF2-40B4-BE49-F238E27FC236}">
                <a16:creationId xmlns:a16="http://schemas.microsoft.com/office/drawing/2014/main" id="{E6193F0C-0B26-DFDA-D076-6765093C359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9398" name="Rectangle 6">
            <a:extLst>
              <a:ext uri="{FF2B5EF4-FFF2-40B4-BE49-F238E27FC236}">
                <a16:creationId xmlns:a16="http://schemas.microsoft.com/office/drawing/2014/main" id="{C02AEAB7-091A-8233-3E9E-05F2FDDAB03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Helvetica" pitchFamily="-107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9399" name="Rectangle 7">
            <a:extLst>
              <a:ext uri="{FF2B5EF4-FFF2-40B4-BE49-F238E27FC236}">
                <a16:creationId xmlns:a16="http://schemas.microsoft.com/office/drawing/2014/main" id="{1108C5E1-73D6-8A9B-9709-DE0BFCF7EC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AC43122-55FF-274B-9695-9D46B86076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-107" charset="0"/>
        <a:ea typeface="ＭＳ Ｐゴシック" pitchFamily="-107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7">
            <a:extLst>
              <a:ext uri="{FF2B5EF4-FFF2-40B4-BE49-F238E27FC236}">
                <a16:creationId xmlns:a16="http://schemas.microsoft.com/office/drawing/2014/main" id="{3EAAFCCB-D36E-74EA-8A53-01BD2E5F5A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D412932C-323B-BD4B-B687-B7AABE3305D8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4441E229-673B-5959-AF48-969148AF1E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406D0E90-A33A-FE14-723F-CB5EDAF8E5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6102CA51-D731-C848-CAE5-EA19DE7CFF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32424903-EDE6-6D4F-A96C-A2AD48706485}" type="slidenum">
              <a:rPr lang="en-US" altLang="en-US" sz="1200" smtClean="0"/>
              <a:pPr/>
              <a:t>2</a:t>
            </a:fld>
            <a:endParaRPr lang="en-US" altLang="en-US" sz="1200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62BC317A-0B3B-1BA3-93CE-31413DB7F8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F67FE1E4-F58B-DE0F-9E4B-2C2BD6E344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>
            <a:extLst>
              <a:ext uri="{FF2B5EF4-FFF2-40B4-BE49-F238E27FC236}">
                <a16:creationId xmlns:a16="http://schemas.microsoft.com/office/drawing/2014/main" id="{1F6FC44C-D839-907E-5DAC-5CCC7A5184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8441D89-9B2F-2A4A-8596-6B88216797BA}" type="slidenum">
              <a:rPr lang="en-US" altLang="en-US" sz="1200" smtClean="0"/>
              <a:pPr/>
              <a:t>3</a:t>
            </a:fld>
            <a:endParaRPr lang="en-US" altLang="en-US" sz="1200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98694FB-C45A-FA1E-64FF-B1F083589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C2F61A25-0A79-3E25-8325-C29BF3F8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F4F5C306-8927-9CDD-432E-EA641E5623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74F86254-37E5-6A4B-A328-634A095E554B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13D306CA-6B4C-21EE-A8D7-863CB0D986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1FC86500-A38A-7AEA-3C69-2D4C39765E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52C5E134-3ECD-1D10-0D82-8F87CFF611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5EDA31A3-6C44-9542-9A0E-1AEB49C8B2B9}" type="slidenum">
              <a:rPr lang="en-US" altLang="en-US" sz="1200" smtClean="0"/>
              <a:pPr/>
              <a:t>5</a:t>
            </a:fld>
            <a:endParaRPr lang="en-US" altLang="en-US" sz="1200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C16CB1C5-E77F-766D-5E19-8D1372CDA2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24685BF7-5D04-3E2B-6C7D-946385CBC3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>
            <a:extLst>
              <a:ext uri="{FF2B5EF4-FFF2-40B4-BE49-F238E27FC236}">
                <a16:creationId xmlns:a16="http://schemas.microsoft.com/office/drawing/2014/main" id="{E0620F35-F7D6-9E4C-8D43-A400E74E81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E05F12E7-0316-FB43-BE92-5CE0BC6FBBC1}" type="slidenum">
              <a:rPr lang="en-US" altLang="en-US" sz="1200" smtClean="0"/>
              <a:pPr/>
              <a:t>6</a:t>
            </a:fld>
            <a:endParaRPr lang="en-US" altLang="en-US" sz="1200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B13F7DEE-44BA-CC3C-E6E5-8CC7F57B352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6558A939-DC55-53B7-6D2C-CCE81BE945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>
            <a:extLst>
              <a:ext uri="{FF2B5EF4-FFF2-40B4-BE49-F238E27FC236}">
                <a16:creationId xmlns:a16="http://schemas.microsoft.com/office/drawing/2014/main" id="{453AA3C2-D70C-A45C-9237-112F0BC510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97B2E95C-4660-1743-9552-034D2D26B00D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DE4B6ABB-A2D4-22D2-88BF-D3EBF6FFE1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C404F3B9-31CA-ACEA-71B4-42E97EAA5D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>
            <a:extLst>
              <a:ext uri="{FF2B5EF4-FFF2-40B4-BE49-F238E27FC236}">
                <a16:creationId xmlns:a16="http://schemas.microsoft.com/office/drawing/2014/main" id="{7C1D23C7-A1B0-F921-7DA2-8DF74FBFF5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C6BD397A-97C9-E849-867F-DEFFFFE6A5BE}" type="slidenum">
              <a:rPr lang="en-US" altLang="en-US" sz="1200" smtClean="0"/>
              <a:pPr/>
              <a:t>8</a:t>
            </a:fld>
            <a:endParaRPr lang="en-US" altLang="en-US" sz="1200"/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AD7C17F3-312B-B8A6-21B9-29904A3D90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9A397FC8-AEF9-614E-DAAF-536A2140FE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>
            <a:extLst>
              <a:ext uri="{FF2B5EF4-FFF2-40B4-BE49-F238E27FC236}">
                <a16:creationId xmlns:a16="http://schemas.microsoft.com/office/drawing/2014/main" id="{9244A987-EF24-9166-5463-E0C0F7819B7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53F0212A-FD22-EC4E-9659-C47F5269FB9C}" type="slidenum">
              <a:rPr lang="en-US" altLang="en-US" sz="1200" smtClean="0"/>
              <a:pPr/>
              <a:t>9</a:t>
            </a:fld>
            <a:endParaRPr lang="en-US" altLang="en-US" sz="1200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F8664DD3-CFD9-EFF4-E496-84ED0F466C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BFB0AFF4-8F61-481C-E7EB-B6280C274B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>
            <a:extLst>
              <a:ext uri="{FF2B5EF4-FFF2-40B4-BE49-F238E27FC236}">
                <a16:creationId xmlns:a16="http://schemas.microsoft.com/office/drawing/2014/main" id="{E9844A49-B307-8205-A78F-F0E746C4FC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F9D96BE2-AD2C-9A46-B8AB-D7A139AEB313}" type="slidenum">
              <a:rPr lang="en-US" altLang="en-US" sz="1200" smtClean="0"/>
              <a:pPr/>
              <a:t>10</a:t>
            </a:fld>
            <a:endParaRPr lang="en-US" altLang="en-US" sz="1200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DFBCD9A8-3A9B-2727-9CF0-5E65ECD957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B0128C94-810E-524F-B1D3-639B90B97D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>
            <a:extLst>
              <a:ext uri="{FF2B5EF4-FFF2-40B4-BE49-F238E27FC236}">
                <a16:creationId xmlns:a16="http://schemas.microsoft.com/office/drawing/2014/main" id="{20C4F8B2-02DA-50DB-341F-8F18208FA2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47A1F2DD-3043-F448-8547-F9A0775F5EB0}" type="slidenum">
              <a:rPr lang="en-US" altLang="en-US" sz="1200" smtClean="0"/>
              <a:pPr/>
              <a:t>11</a:t>
            </a:fld>
            <a:endParaRPr lang="en-US" altLang="en-US" sz="1200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928E2004-FBE9-194E-5B7B-93939E32B5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0BA3F3AB-4848-0B97-DC11-04B98C5D43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33330F58-114A-A3EF-CFCF-9AF814AEB5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40EE4B26-3DA7-6245-B170-BF7A54996C4E}" type="slidenum">
              <a:rPr lang="en-US" altLang="en-US" sz="1200" smtClean="0"/>
              <a:pPr/>
              <a:t>12</a:t>
            </a:fld>
            <a:endParaRPr lang="en-US" altLang="en-US" sz="1200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13E63DE5-F8DD-A541-8A56-F66D761A87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C008305F-341F-5235-5069-E1B0CF33D0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>
            <a:extLst>
              <a:ext uri="{FF2B5EF4-FFF2-40B4-BE49-F238E27FC236}">
                <a16:creationId xmlns:a16="http://schemas.microsoft.com/office/drawing/2014/main" id="{4AF35C2E-87EC-AC2F-0FA4-9FBC586EA7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875ACE23-412A-4342-87A9-70A7439D820B}" type="slidenum">
              <a:rPr lang="en-US" altLang="en-US" sz="1200" smtClean="0"/>
              <a:pPr/>
              <a:t>13</a:t>
            </a:fld>
            <a:endParaRPr lang="en-US" altLang="en-US" sz="1200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ACE7455F-B992-4827-51A6-04DACABF89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50CC5D1A-77F6-F39B-7987-A6276B0FA9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57B51BC2-8EAC-3301-4E81-9CAE8A7248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369742DD-763A-4C48-A15D-C2C4CDFDFE95}" type="slidenum">
              <a:rPr lang="en-US" altLang="en-US" sz="1200" smtClean="0"/>
              <a:pPr/>
              <a:t>14</a:t>
            </a:fld>
            <a:endParaRPr lang="en-US" altLang="en-US" sz="1200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5E3F45D6-2AE4-9CEB-2149-B03B6CFA67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3BCA11BD-792D-C01C-4721-88A1C13DB8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1C74B076-C886-7139-26FF-EFB8EE0322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fld id="{FF0A47D3-E43A-0E47-BFB0-D71917396BE5}" type="slidenum">
              <a:rPr lang="en-US" altLang="en-US" sz="1200" smtClean="0"/>
              <a:pPr/>
              <a:t>15</a:t>
            </a:fld>
            <a:endParaRPr lang="en-US" altLang="en-US" sz="1200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2EBE09F3-30AE-6970-D047-3B0B9C481A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95A6E4F2-5A6E-4028-5F68-D8F13AF728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22E9C20-8BE5-71B2-5F70-E57074FA74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288F190-C4D0-AC95-13E9-B5597DB473F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337C559-9748-0D69-652A-CEEA54F741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23FBD0-6760-9E40-917E-D862260B46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934375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6304E1-5237-D8A5-3F86-9F7D182225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90A8E52-E6FD-5264-FF23-980D4D49DD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150D1CB-0029-E5BB-425A-E71CCD2AC6D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77225-10A3-C14A-8C86-B53FD85A52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956331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117BB0-B388-85AF-EB45-560A23F3A8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6ABA5C3-2429-9334-77AD-4E8E12E6403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89258C-9D40-1F86-B715-73872F58D4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9240D-0D7F-6C4E-8443-2801A4CD6C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34069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FFFC80-BA17-4C35-855D-894DE66F4D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2825B4-4003-4D9B-DB6A-21E66C9FAB8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715D892-973B-7082-53D8-7E5C74E225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D5B4A-C86C-0746-AAD3-04D892D92C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546399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5E247C-F95D-DFD3-8D81-C67DDC6B73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4F516DD-B572-1B23-3793-CDD3E2E25E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00CAABA-287A-B1A9-6DBC-D1EA64509C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65F78-5B15-5E4A-9937-F83CE1879B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2440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9A05A91E-7034-31E2-1518-818835A6DD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EE2E05F-0F41-CAF0-991C-7518F42AB21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F84DA44-4FFB-3B6A-CB19-8BDC3F80D61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E31365-DC96-834B-B8BA-BAABBB1D9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82137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005BEF1-F64A-CC0A-78A6-35F7B78CDC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81A8976-94E1-70B5-CA59-C2821790394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7B8ED67-C2EB-DB6F-07AC-06DE943F406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EF3AF-ECE3-5848-836C-813CA085C7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82309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F3314A-E71A-DA33-5129-73F74E1F59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6465FA-5596-ABD7-3956-6E3F65748D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317C88-DB7C-59FA-04E7-02FA65A42E5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7B6F34-6B49-F54C-89F4-4DA1601A70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75723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296B556-104F-5C20-47A5-AE22EB7558A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DBF880-953E-677C-82F5-FCEAD506A0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238D06-869E-DC38-ED5E-4FB3D474EA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7C93B-351B-9243-83BD-5223206694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35983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1E5946-0424-C7F3-30A3-D371D3D9EA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42C060D-C8F4-CBD6-F6A3-3CEF2DE7EB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F874DD7-28FD-9357-7874-A605901824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CA8E52-DE35-D14A-AA4D-8AE0D64325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95443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7E5BA2C-3D64-05C5-60B5-53F19E79E4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402683C-F732-7DE4-AFE0-B84BC24F1A4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6A26F21-097E-5C03-D226-31F5D02BC17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51A45-D480-9946-BCCA-33CAD38176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979268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A5A5E9"/>
            </a:gs>
            <a:gs pos="50000">
              <a:schemeClr val="bg1"/>
            </a:gs>
            <a:gs pos="100000">
              <a:srgbClr val="A5A5E9"/>
            </a:gs>
          </a:gsLst>
          <a:lin ang="282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61BA8BE-5555-4680-963C-5E15B974A7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44F2C94-BA1C-07BD-7202-6A94801425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568EBD4-367C-BE36-3851-2D450545B1A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716684E-FBCC-8101-6B59-CDCCC156783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F92824F-0271-5B3A-F996-4F634AEDA1D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8EF823F-0BFB-3440-AA88-8BC5FE06E8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-107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07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07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07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07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1">
            <a:extLst>
              <a:ext uri="{FF2B5EF4-FFF2-40B4-BE49-F238E27FC236}">
                <a16:creationId xmlns:a16="http://schemas.microsoft.com/office/drawing/2014/main" id="{77B97672-C46B-C2AF-8949-DB91DE590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4475"/>
            <a:ext cx="914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Helvetica" pitchFamily="2" charset="0"/>
              </a:rPr>
              <a:t>Advancing GPCP Products to Version 3.2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B8187E37-8E4B-341F-08A2-5BE7A6F01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963" y="1123950"/>
            <a:ext cx="5680075" cy="3292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solidFill>
                  <a:schemeClr val="accent2"/>
                </a:solidFill>
              </a:rPr>
              <a:t>George J. Huffman (1), Ali </a:t>
            </a:r>
            <a:r>
              <a:rPr lang="en-US" sz="1600" dirty="0" err="1">
                <a:solidFill>
                  <a:schemeClr val="accent2"/>
                </a:solidFill>
              </a:rPr>
              <a:t>Behrangi</a:t>
            </a:r>
            <a:r>
              <a:rPr lang="en-US" sz="1600" dirty="0">
                <a:solidFill>
                  <a:schemeClr val="accent2"/>
                </a:solidFill>
              </a:rPr>
              <a:t> (2), Robert F. Adler (3), David T. </a:t>
            </a:r>
            <a:r>
              <a:rPr lang="en-US" sz="1600" dirty="0" err="1">
                <a:solidFill>
                  <a:schemeClr val="accent2"/>
                </a:solidFill>
              </a:rPr>
              <a:t>Bolvin</a:t>
            </a:r>
            <a:r>
              <a:rPr lang="en-US" sz="1600" dirty="0">
                <a:solidFill>
                  <a:schemeClr val="accent2"/>
                </a:solidFill>
              </a:rPr>
              <a:t> (1,4), Eric J. </a:t>
            </a:r>
            <a:r>
              <a:rPr lang="en-US" sz="1600" dirty="0" err="1">
                <a:solidFill>
                  <a:schemeClr val="accent2"/>
                </a:solidFill>
              </a:rPr>
              <a:t>Nelkin</a:t>
            </a:r>
            <a:r>
              <a:rPr lang="en-US" sz="1600" dirty="0">
                <a:solidFill>
                  <a:schemeClr val="accent2"/>
                </a:solidFill>
              </a:rPr>
              <a:t> (1,4), </a:t>
            </a:r>
            <a:r>
              <a:rPr lang="en-US" sz="1600" dirty="0" err="1">
                <a:solidFill>
                  <a:schemeClr val="accent2"/>
                </a:solidFill>
              </a:rPr>
              <a:t>Guojun</a:t>
            </a:r>
            <a:r>
              <a:rPr lang="en-US" sz="1600" dirty="0">
                <a:solidFill>
                  <a:schemeClr val="accent2"/>
                </a:solidFill>
              </a:rPr>
              <a:t> Gu (3),</a:t>
            </a:r>
          </a:p>
          <a:p>
            <a:pPr algn="ctr">
              <a:defRPr/>
            </a:pPr>
            <a:r>
              <a:rPr lang="en-US" sz="1600" dirty="0">
                <a:solidFill>
                  <a:schemeClr val="accent2"/>
                </a:solidFill>
              </a:rPr>
              <a:t>Mohammad Reza </a:t>
            </a:r>
            <a:r>
              <a:rPr lang="en-US" sz="1600" dirty="0" err="1">
                <a:solidFill>
                  <a:schemeClr val="accent2"/>
                </a:solidFill>
              </a:rPr>
              <a:t>Ehsani</a:t>
            </a:r>
            <a:r>
              <a:rPr lang="en-US" sz="1600" dirty="0">
                <a:solidFill>
                  <a:schemeClr val="accent2"/>
                </a:solidFill>
              </a:rPr>
              <a:t> (2)</a:t>
            </a:r>
          </a:p>
          <a:p>
            <a:pPr algn="ctr">
              <a:defRPr/>
            </a:pP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176213"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1: NASA Goddard Space Flight Center, Greenbelt, MD</a:t>
            </a:r>
          </a:p>
          <a:p>
            <a:pPr marL="176213"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2: University of Arizona, Tucson, AZ</a:t>
            </a:r>
          </a:p>
          <a:p>
            <a:pPr marL="176213"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3: University of Maryland, College Park, MD</a:t>
            </a:r>
          </a:p>
          <a:p>
            <a:pPr marL="176213"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4: Science Systems and Applications, Inc., Lanham, MD</a:t>
            </a:r>
          </a:p>
          <a:p>
            <a:pPr algn="ctr">
              <a:spcBef>
                <a:spcPts val="0"/>
              </a:spcBef>
              <a:tabLst>
                <a:tab pos="2165350" algn="l"/>
                <a:tab pos="3606800" algn="l"/>
              </a:tabLst>
              <a:defRPr/>
            </a:pPr>
            <a:endParaRPr lang="en-US" sz="1600" dirty="0">
              <a:solidFill>
                <a:srgbClr val="0000FF"/>
              </a:solidFill>
            </a:endParaRPr>
          </a:p>
          <a:p>
            <a:pPr algn="ctr">
              <a:defRPr/>
            </a:pPr>
            <a:r>
              <a:rPr lang="en-US" sz="1600" dirty="0" err="1">
                <a:solidFill>
                  <a:srgbClr val="890000"/>
                </a:solidFill>
              </a:rPr>
              <a:t>george.j.huffman@nasa.gov</a:t>
            </a:r>
            <a:endParaRPr lang="en-US" sz="1600" dirty="0">
              <a:solidFill>
                <a:srgbClr val="890000"/>
              </a:solidFill>
            </a:endParaRPr>
          </a:p>
          <a:p>
            <a:pPr algn="ctr">
              <a:defRPr/>
            </a:pPr>
            <a:endParaRPr lang="en-US" sz="1600" dirty="0">
              <a:solidFill>
                <a:srgbClr val="890000"/>
              </a:solidFill>
            </a:endParaRPr>
          </a:p>
          <a:p>
            <a:pPr>
              <a:defRPr/>
            </a:pPr>
            <a:r>
              <a:rPr lang="en-US" altLang="en-US" sz="1600" dirty="0">
                <a:latin typeface="Helvetica" pitchFamily="2" charset="0"/>
              </a:rPr>
              <a:t>supported by the NASA Making Earth Science Data Records for Use in Research Environments (</a:t>
            </a:r>
            <a:r>
              <a:rPr lang="en-US" altLang="en-US" sz="1600" u="sng" dirty="0" err="1">
                <a:latin typeface="Helvetica" pitchFamily="2" charset="0"/>
              </a:rPr>
              <a:t>MEaSUREs</a:t>
            </a:r>
            <a:r>
              <a:rPr lang="en-US" altLang="en-US" sz="1600" dirty="0">
                <a:latin typeface="Helvetica" pitchFamily="2" charset="0"/>
              </a:rPr>
              <a:t>) program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extBox 1">
            <a:extLst>
              <a:ext uri="{FF2B5EF4-FFF2-40B4-BE49-F238E27FC236}">
                <a16:creationId xmlns:a16="http://schemas.microsoft.com/office/drawing/2014/main" id="{CBD8F159-B144-E707-301E-B3DDF8893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4475"/>
            <a:ext cx="9144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400" b="1">
                <a:latin typeface="Helvetica" pitchFamily="2" charset="0"/>
              </a:rPr>
              <a:t>Advancing GPCP Products to Version 3.2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8D34A5A4-4595-23F6-1585-B761F2452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963" y="1123950"/>
            <a:ext cx="5680075" cy="3292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 dirty="0">
                <a:solidFill>
                  <a:schemeClr val="accent2"/>
                </a:solidFill>
              </a:rPr>
              <a:t>George J. Huffman (1), Ali </a:t>
            </a:r>
            <a:r>
              <a:rPr lang="en-US" sz="1600" dirty="0" err="1">
                <a:solidFill>
                  <a:schemeClr val="accent2"/>
                </a:solidFill>
              </a:rPr>
              <a:t>Behrangi</a:t>
            </a:r>
            <a:r>
              <a:rPr lang="en-US" sz="1600" dirty="0">
                <a:solidFill>
                  <a:schemeClr val="accent2"/>
                </a:solidFill>
              </a:rPr>
              <a:t> (2), Robert F. Adler (3), David T. </a:t>
            </a:r>
            <a:r>
              <a:rPr lang="en-US" sz="1600" dirty="0" err="1">
                <a:solidFill>
                  <a:schemeClr val="accent2"/>
                </a:solidFill>
              </a:rPr>
              <a:t>Bolvin</a:t>
            </a:r>
            <a:r>
              <a:rPr lang="en-US" sz="1600" dirty="0">
                <a:solidFill>
                  <a:schemeClr val="accent2"/>
                </a:solidFill>
              </a:rPr>
              <a:t> (1,4), Eric J. </a:t>
            </a:r>
            <a:r>
              <a:rPr lang="en-US" sz="1600" dirty="0" err="1">
                <a:solidFill>
                  <a:schemeClr val="accent2"/>
                </a:solidFill>
              </a:rPr>
              <a:t>Nelkin</a:t>
            </a:r>
            <a:r>
              <a:rPr lang="en-US" sz="1600" dirty="0">
                <a:solidFill>
                  <a:schemeClr val="accent2"/>
                </a:solidFill>
              </a:rPr>
              <a:t> (1,4), </a:t>
            </a:r>
            <a:r>
              <a:rPr lang="en-US" sz="1600" dirty="0" err="1">
                <a:solidFill>
                  <a:schemeClr val="accent2"/>
                </a:solidFill>
              </a:rPr>
              <a:t>Guojun</a:t>
            </a:r>
            <a:r>
              <a:rPr lang="en-US" sz="1600" dirty="0">
                <a:solidFill>
                  <a:schemeClr val="accent2"/>
                </a:solidFill>
              </a:rPr>
              <a:t> Gu (3),</a:t>
            </a:r>
          </a:p>
          <a:p>
            <a:pPr algn="ctr">
              <a:defRPr/>
            </a:pPr>
            <a:r>
              <a:rPr lang="en-US" sz="1600" dirty="0">
                <a:solidFill>
                  <a:schemeClr val="accent2"/>
                </a:solidFill>
              </a:rPr>
              <a:t>Mohammad Reza </a:t>
            </a:r>
            <a:r>
              <a:rPr lang="en-US" sz="1600" dirty="0" err="1">
                <a:solidFill>
                  <a:schemeClr val="accent2"/>
                </a:solidFill>
              </a:rPr>
              <a:t>Ehsani</a:t>
            </a:r>
            <a:r>
              <a:rPr lang="en-US" sz="1600" dirty="0">
                <a:solidFill>
                  <a:schemeClr val="accent2"/>
                </a:solidFill>
              </a:rPr>
              <a:t> (2)</a:t>
            </a:r>
          </a:p>
          <a:p>
            <a:pPr algn="ctr">
              <a:defRPr/>
            </a:pPr>
            <a:endParaRPr lang="en-US" sz="16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176213"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1: NASA Goddard Space Flight Center, Greenbelt, MD</a:t>
            </a:r>
          </a:p>
          <a:p>
            <a:pPr marL="176213"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2: University of Arizona, Tucson, AZ</a:t>
            </a:r>
          </a:p>
          <a:p>
            <a:pPr marL="176213"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3: University of Maryland, College Park, MD</a:t>
            </a:r>
          </a:p>
          <a:p>
            <a:pPr marL="176213">
              <a:defRPr/>
            </a:pPr>
            <a:r>
              <a:rPr lang="en-US" sz="1600" dirty="0">
                <a:solidFill>
                  <a:schemeClr val="accent1">
                    <a:lumMod val="50000"/>
                  </a:schemeClr>
                </a:solidFill>
              </a:rPr>
              <a:t>4: Science Systems and Applications, Inc., Lanham, MD</a:t>
            </a:r>
          </a:p>
          <a:p>
            <a:pPr algn="ctr">
              <a:spcBef>
                <a:spcPts val="0"/>
              </a:spcBef>
              <a:tabLst>
                <a:tab pos="2165350" algn="l"/>
                <a:tab pos="3606800" algn="l"/>
              </a:tabLst>
              <a:defRPr/>
            </a:pPr>
            <a:endParaRPr lang="en-US" sz="1600" dirty="0">
              <a:solidFill>
                <a:srgbClr val="0000FF"/>
              </a:solidFill>
            </a:endParaRPr>
          </a:p>
          <a:p>
            <a:pPr algn="ctr">
              <a:defRPr/>
            </a:pPr>
            <a:r>
              <a:rPr lang="en-US" sz="1600" dirty="0" err="1">
                <a:solidFill>
                  <a:srgbClr val="890000"/>
                </a:solidFill>
              </a:rPr>
              <a:t>george.j.huffman@nasa.gov</a:t>
            </a:r>
            <a:endParaRPr lang="en-US" sz="1600" dirty="0">
              <a:solidFill>
                <a:srgbClr val="890000"/>
              </a:solidFill>
            </a:endParaRPr>
          </a:p>
          <a:p>
            <a:pPr algn="ctr">
              <a:defRPr/>
            </a:pPr>
            <a:endParaRPr lang="en-US" sz="1600" dirty="0">
              <a:solidFill>
                <a:srgbClr val="890000"/>
              </a:solidFill>
            </a:endParaRPr>
          </a:p>
          <a:p>
            <a:pPr>
              <a:defRPr/>
            </a:pPr>
            <a:r>
              <a:rPr lang="en-US" altLang="en-US" sz="1600" dirty="0">
                <a:latin typeface="Helvetica" pitchFamily="2" charset="0"/>
              </a:rPr>
              <a:t>supported by the NASA Making Earth Science Data Records for Use in Research Environments (</a:t>
            </a:r>
            <a:r>
              <a:rPr lang="en-US" altLang="en-US" sz="1600" u="sng" dirty="0" err="1">
                <a:latin typeface="Helvetica" pitchFamily="2" charset="0"/>
              </a:rPr>
              <a:t>MEaSUREs</a:t>
            </a:r>
            <a:r>
              <a:rPr lang="en-US" altLang="en-US" sz="1600" dirty="0">
                <a:latin typeface="Helvetica" pitchFamily="2" charset="0"/>
              </a:rPr>
              <a:t>) program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653C00-103F-1505-2651-AE40E75DE5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" y="895350"/>
            <a:ext cx="7848600" cy="3046413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60375" indent="-460375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1600"/>
          </a:p>
          <a:p>
            <a:pPr algn="ctr"/>
            <a:r>
              <a:rPr lang="en-US" altLang="en-US" sz="1600"/>
              <a:t>Other GPCP-related presentations</a:t>
            </a:r>
          </a:p>
          <a:p>
            <a:r>
              <a:rPr lang="en-US" altLang="en-US" sz="1600" u="sng"/>
              <a:t>Tuesday</a:t>
            </a:r>
          </a:p>
          <a:p>
            <a:r>
              <a:rPr lang="en-US" altLang="en-US" sz="1600"/>
              <a:t>4.06 Eric Nelkin – </a:t>
            </a:r>
            <a:r>
              <a:rPr lang="en-US" altLang="en-US" sz="1600" i="1"/>
              <a:t>Introducing the GPCP Version 3.2 Daily Precipitation Dataset</a:t>
            </a:r>
          </a:p>
          <a:p>
            <a:r>
              <a:rPr lang="en-US" altLang="en-US" sz="1600"/>
              <a:t>5.01 Ali Behrangi – </a:t>
            </a:r>
            <a:r>
              <a:rPr lang="en-US" altLang="en-US" sz="1600" i="1"/>
              <a:t>High Latitude Precipitation Analysis and Considerations in the Latest GPCP products (V3.2)</a:t>
            </a:r>
          </a:p>
          <a:p>
            <a:r>
              <a:rPr lang="en-US" altLang="en-US" sz="1600" u="sng"/>
              <a:t>Wednesday</a:t>
            </a:r>
          </a:p>
          <a:p>
            <a:r>
              <a:rPr lang="en-US" altLang="en-US" sz="1600"/>
              <a:t>9.01 Robert Adler – </a:t>
            </a:r>
            <a:r>
              <a:rPr lang="en-US" altLang="en-US" sz="1600" i="1"/>
              <a:t>Inter-annual Variations of Tropical Ocean Rainfall—Differences Among Satellite Estimates</a:t>
            </a:r>
          </a:p>
          <a:p>
            <a:r>
              <a:rPr lang="en-US" altLang="en-US" sz="1600"/>
              <a:t>9.05 Guojun Gu – </a:t>
            </a:r>
            <a:r>
              <a:rPr lang="en-US" altLang="en-US" sz="1600" i="1"/>
              <a:t>Interdecadal Variability and Trends in Global Precipitation During the Satellite Era</a:t>
            </a:r>
          </a:p>
          <a:p>
            <a:endParaRPr lang="en-US" altLang="en-US" sz="1600" i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Box 2">
            <a:extLst>
              <a:ext uri="{FF2B5EF4-FFF2-40B4-BE49-F238E27FC236}">
                <a16:creationId xmlns:a16="http://schemas.microsoft.com/office/drawing/2014/main" id="{711B0D5E-5C98-B031-66C6-962F7ADBB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8915400" cy="42989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600" b="1" dirty="0">
                <a:cs typeface="ＭＳ Ｐゴシック" charset="0"/>
              </a:rPr>
              <a:t>1.	Building the new GPCP Dataset</a:t>
            </a:r>
          </a:p>
          <a:p>
            <a:pPr marL="177800" indent="-177800">
              <a:tabLst/>
              <a:defRPr/>
            </a:pPr>
            <a:endParaRPr lang="en-US" altLang="en-US" sz="1600" dirty="0">
              <a:solidFill>
                <a:schemeClr val="accent2"/>
              </a:solidFill>
              <a:cs typeface="ＭＳ Ｐゴシック" charset="0"/>
            </a:endParaRPr>
          </a:p>
          <a:p>
            <a:pPr marL="177800" indent="-177800"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We wanted to improve on GPCP Version 2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finer spatial resolution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stronger quality control and validation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better treatment of the high latitudes</a:t>
            </a:r>
          </a:p>
          <a:p>
            <a:pPr marL="346075" indent="-168275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A20000"/>
                </a:solidFill>
                <a:cs typeface="ＭＳ Ｐゴシック" charset="0"/>
              </a:rPr>
              <a:t>•	revised TOVS/AIRS intercalibration</a:t>
            </a:r>
          </a:p>
          <a:p>
            <a:pPr marL="346075" indent="-168275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A20000"/>
                </a:solidFill>
                <a:cs typeface="ＭＳ Ｐゴシック" charset="0"/>
              </a:rPr>
              <a:t>•	revised gauge </a:t>
            </a:r>
            <a:r>
              <a:rPr lang="en-US" altLang="en-US" sz="1600" dirty="0" err="1">
                <a:solidFill>
                  <a:srgbClr val="A20000"/>
                </a:solidFill>
                <a:cs typeface="ＭＳ Ｐゴシック" charset="0"/>
              </a:rPr>
              <a:t>undercatch</a:t>
            </a:r>
            <a:r>
              <a:rPr lang="en-US" altLang="en-US" sz="1600" dirty="0">
                <a:solidFill>
                  <a:srgbClr val="A20000"/>
                </a:solidFill>
                <a:cs typeface="ＭＳ Ｐゴシック" charset="0"/>
              </a:rPr>
              <a:t> correction (work in progress)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next-generation uncertainty estimates (work in progress)</a:t>
            </a:r>
            <a:endParaRPr lang="en-US" altLang="en-US" sz="1600" dirty="0">
              <a:solidFill>
                <a:schemeClr val="accent2"/>
              </a:solidFill>
              <a:cs typeface="ＭＳ Ｐゴシック" charset="0"/>
            </a:endParaRP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precipitation phase estimates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solidFill>
                <a:srgbClr val="2D2DB9"/>
              </a:solidFill>
              <a:cs typeface="ＭＳ Ｐゴシック" charset="0"/>
            </a:endParaRPr>
          </a:p>
          <a:p>
            <a:pPr marL="177800" indent="-177800">
              <a:tabLst/>
              <a:defRPr/>
            </a:pP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To provide a Climate Data Record (CDR)-like data set, we prioritize</a:t>
            </a:r>
          </a:p>
          <a:p>
            <a:pPr marL="177800" indent="-177800">
              <a:spcBef>
                <a:spcPts val="400"/>
              </a:spcBef>
              <a:tabLst/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consistent inputs</a:t>
            </a:r>
          </a:p>
          <a:p>
            <a:pPr marL="177800" indent="-177800">
              <a:spcBef>
                <a:spcPts val="400"/>
              </a:spcBef>
              <a:tabLst/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careful inter-sensor calibration</a:t>
            </a:r>
          </a:p>
          <a:p>
            <a:pPr marL="177800" indent="-177800">
              <a:spcBef>
                <a:spcPts val="400"/>
              </a:spcBef>
              <a:tabLst/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consistent processing over the entire record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521B172C-5838-8534-3A15-BEC79543E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4983163" cy="43608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600" b="1" dirty="0">
                <a:solidFill>
                  <a:srgbClr val="000000"/>
                </a:solidFill>
                <a:cs typeface="ＭＳ Ｐゴシック" charset="0"/>
              </a:rPr>
              <a:t>2.	Monthly Product Inputs and Algorithms (1/2)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solidFill>
                <a:srgbClr val="2D2DB9"/>
              </a:solidFill>
              <a:cs typeface="ＭＳ Ｐゴシック" charset="0"/>
            </a:endParaRPr>
          </a:p>
          <a:p>
            <a:pPr marL="177800" indent="-177800">
              <a:spcBef>
                <a:spcPts val="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SSMI, SSMIS 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GPROF2010V2 – </a:t>
            </a:r>
            <a:r>
              <a:rPr lang="en-US" altLang="en-US" sz="1600" dirty="0" err="1">
                <a:solidFill>
                  <a:srgbClr val="006600"/>
                </a:solidFill>
                <a:cs typeface="ＭＳ Ｐゴシック" charset="0"/>
              </a:rPr>
              <a:t>Kummerow</a:t>
            </a: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 (Colorado State Univ.)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METH – Chiu (George Mason Univ.)</a:t>
            </a:r>
          </a:p>
          <a:p>
            <a:pPr marL="176213" indent="-161925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only a single 6 a.m./p.m. satellite is used at a time to avoid varying time-of-day biases</a:t>
            </a:r>
          </a:p>
          <a:p>
            <a:pPr marL="177800" indent="-177800">
              <a:spcBef>
                <a:spcPts val="16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TOVS, AIRS-IR 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Susskind cloud volume – Susskind (NASA/GSFC, retired)</a:t>
            </a:r>
          </a:p>
          <a:p>
            <a:pPr marL="177800" indent="-177800">
              <a:spcBef>
                <a:spcPts val="16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 err="1">
                <a:solidFill>
                  <a:srgbClr val="0724FB"/>
                </a:solidFill>
                <a:cs typeface="ＭＳ Ｐゴシック" charset="0"/>
              </a:rPr>
              <a:t>GridSat</a:t>
            </a:r>
            <a:endParaRPr lang="en-US" altLang="en-US" sz="1600" dirty="0">
              <a:solidFill>
                <a:srgbClr val="0724FB"/>
              </a:solidFill>
              <a:cs typeface="ＭＳ Ｐゴシック" charset="0"/>
            </a:endParaRP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PERSIANN CDR – Hsu (Univ. of California Irvine)</a:t>
            </a:r>
          </a:p>
          <a:p>
            <a:pPr marL="346075" indent="-1698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A20000"/>
                </a:solidFill>
                <a:cs typeface="ＭＳ Ｐゴシック" charset="0"/>
              </a:rPr>
              <a:t>•	uses month-to-month scaling to GPCP V2.3</a:t>
            </a:r>
          </a:p>
        </p:txBody>
      </p:sp>
      <p:grpSp>
        <p:nvGrpSpPr>
          <p:cNvPr id="18434" name="Group 52">
            <a:extLst>
              <a:ext uri="{FF2B5EF4-FFF2-40B4-BE49-F238E27FC236}">
                <a16:creationId xmlns:a16="http://schemas.microsoft.com/office/drawing/2014/main" id="{9FA3A76C-E7B5-1775-10B3-EAF8AF9A39AD}"/>
              </a:ext>
            </a:extLst>
          </p:cNvPr>
          <p:cNvGrpSpPr>
            <a:grpSpLocks/>
          </p:cNvGrpSpPr>
          <p:nvPr/>
        </p:nvGrpSpPr>
        <p:grpSpPr bwMode="auto">
          <a:xfrm>
            <a:off x="5137150" y="742950"/>
            <a:ext cx="3854450" cy="2968625"/>
            <a:chOff x="4572000" y="1200150"/>
            <a:chExt cx="3854450" cy="2968625"/>
          </a:xfrm>
        </p:grpSpPr>
        <p:sp>
          <p:nvSpPr>
            <p:cNvPr id="18435" name="Rectangle 551">
              <a:extLst>
                <a:ext uri="{FF2B5EF4-FFF2-40B4-BE49-F238E27FC236}">
                  <a16:creationId xmlns:a16="http://schemas.microsoft.com/office/drawing/2014/main" id="{3CEE847B-87C3-51C9-DE6A-0F729172B620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-5400000">
              <a:off x="5030787" y="850900"/>
              <a:ext cx="2968625" cy="36671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/>
            </a:p>
          </p:txBody>
        </p:sp>
        <p:sp>
          <p:nvSpPr>
            <p:cNvPr id="18436" name="Text Box 559">
              <a:extLst>
                <a:ext uri="{FF2B5EF4-FFF2-40B4-BE49-F238E27FC236}">
                  <a16:creationId xmlns:a16="http://schemas.microsoft.com/office/drawing/2014/main" id="{0D11473A-2497-31D6-17F9-E2FC7A0DFBF3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7772400" y="1258888"/>
              <a:ext cx="5746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Calibri" panose="020F0502020204030204" pitchFamily="34" charset="0"/>
                </a:rPr>
                <a:t>2015</a:t>
              </a:r>
              <a:r>
                <a:rPr lang="en-US" altLang="en-US" sz="1200">
                  <a:latin typeface="Calibri" panose="020F0502020204030204" pitchFamily="34" charset="0"/>
                </a:rPr>
                <a:t> </a:t>
              </a:r>
            </a:p>
          </p:txBody>
        </p:sp>
        <p:sp>
          <p:nvSpPr>
            <p:cNvPr id="18437" name="Text Box 560">
              <a:extLst>
                <a:ext uri="{FF2B5EF4-FFF2-40B4-BE49-F238E27FC236}">
                  <a16:creationId xmlns:a16="http://schemas.microsoft.com/office/drawing/2014/main" id="{28115D46-C518-2F16-4B1F-76C5587139C5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4572000" y="1258888"/>
              <a:ext cx="59213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Calibri" panose="020F0502020204030204" pitchFamily="34" charset="0"/>
                </a:rPr>
                <a:t>1980</a:t>
              </a:r>
              <a:endParaRPr lang="en-US" altLang="en-US" sz="1200">
                <a:latin typeface="Calibri" panose="020F0502020204030204" pitchFamily="34" charset="0"/>
              </a:endParaRPr>
            </a:p>
          </p:txBody>
        </p:sp>
        <p:sp>
          <p:nvSpPr>
            <p:cNvPr id="18438" name="Text Box 561">
              <a:extLst>
                <a:ext uri="{FF2B5EF4-FFF2-40B4-BE49-F238E27FC236}">
                  <a16:creationId xmlns:a16="http://schemas.microsoft.com/office/drawing/2014/main" id="{51D72F66-EBDB-938A-2A9B-015CBBD0CBD0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5540375" y="1257300"/>
              <a:ext cx="7239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Calibri" panose="020F0502020204030204" pitchFamily="34" charset="0"/>
                </a:rPr>
                <a:t>1990</a:t>
              </a:r>
              <a:endParaRPr lang="en-US" altLang="en-US" sz="1200">
                <a:latin typeface="Calibri" panose="020F0502020204030204" pitchFamily="34" charset="0"/>
              </a:endParaRPr>
            </a:p>
          </p:txBody>
        </p:sp>
        <p:sp>
          <p:nvSpPr>
            <p:cNvPr id="18439" name="Line 563">
              <a:extLst>
                <a:ext uri="{FF2B5EF4-FFF2-40B4-BE49-F238E27FC236}">
                  <a16:creationId xmlns:a16="http://schemas.microsoft.com/office/drawing/2014/main" id="{57C2CB1F-06FA-56C5-4EBE-5E1452C3D9E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6514306" y="-526256"/>
              <a:ext cx="0" cy="366871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0" name="Text Box 564">
              <a:extLst>
                <a:ext uri="{FF2B5EF4-FFF2-40B4-BE49-F238E27FC236}">
                  <a16:creationId xmlns:a16="http://schemas.microsoft.com/office/drawing/2014/main" id="{A308BC58-0ADE-FAF0-AA23-48941F9BB5F3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5068887" y="1255713"/>
              <a:ext cx="67151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Calibri" panose="020F0502020204030204" pitchFamily="34" charset="0"/>
                </a:rPr>
                <a:t>1985</a:t>
              </a:r>
              <a:endParaRPr lang="en-US" altLang="en-US" sz="1200">
                <a:latin typeface="Calibri" panose="020F0502020204030204" pitchFamily="34" charset="0"/>
              </a:endParaRPr>
            </a:p>
          </p:txBody>
        </p:sp>
        <p:sp>
          <p:nvSpPr>
            <p:cNvPr id="18441" name="Line 565">
              <a:extLst>
                <a:ext uri="{FF2B5EF4-FFF2-40B4-BE49-F238E27FC236}">
                  <a16:creationId xmlns:a16="http://schemas.microsoft.com/office/drawing/2014/main" id="{65DCC51B-C090-A3B5-163A-ED670E62456C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5903912" y="1817688"/>
              <a:ext cx="0" cy="457200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2" name="Text Box 566">
              <a:extLst>
                <a:ext uri="{FF2B5EF4-FFF2-40B4-BE49-F238E27FC236}">
                  <a16:creationId xmlns:a16="http://schemas.microsoft.com/office/drawing/2014/main" id="{78629757-9E29-1A47-7B81-543C8131D491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5351462" y="1793875"/>
              <a:ext cx="868363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006600"/>
                  </a:solidFill>
                  <a:latin typeface="Calibri" panose="020F0502020204030204" pitchFamily="34" charset="0"/>
                </a:rPr>
                <a:t>SSMI F11</a:t>
              </a:r>
              <a:endParaRPr lang="en-US" altLang="en-US" sz="1200" b="1" baseline="-25000">
                <a:solidFill>
                  <a:srgbClr val="0066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43" name="Line 567">
              <a:extLst>
                <a:ext uri="{FF2B5EF4-FFF2-40B4-BE49-F238E27FC236}">
                  <a16:creationId xmlns:a16="http://schemas.microsoft.com/office/drawing/2014/main" id="{A4BD0B8B-8591-322B-ECE6-84D09160528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5536406" y="1651794"/>
              <a:ext cx="0" cy="277812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4" name="Text Box 568">
              <a:extLst>
                <a:ext uri="{FF2B5EF4-FFF2-40B4-BE49-F238E27FC236}">
                  <a16:creationId xmlns:a16="http://schemas.microsoft.com/office/drawing/2014/main" id="{F2AEE6DC-5743-A469-A190-6CC75B9EB5EE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4829175" y="1535113"/>
              <a:ext cx="92233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006600"/>
                  </a:solidFill>
                  <a:latin typeface="Calibri" panose="020F0502020204030204" pitchFamily="34" charset="0"/>
                </a:rPr>
                <a:t>SSMI F08</a:t>
              </a:r>
              <a:endParaRPr lang="en-US" altLang="en-US" sz="1200" b="1" baseline="-25000">
                <a:solidFill>
                  <a:srgbClr val="0066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45" name="Line 569">
              <a:extLst>
                <a:ext uri="{FF2B5EF4-FFF2-40B4-BE49-F238E27FC236}">
                  <a16:creationId xmlns:a16="http://schemas.microsoft.com/office/drawing/2014/main" id="{E3D030A2-54C2-43B6-A3B4-256EDC55D2FC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6739731" y="1574007"/>
              <a:ext cx="0" cy="1376362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46" name="Text Box 570">
              <a:extLst>
                <a:ext uri="{FF2B5EF4-FFF2-40B4-BE49-F238E27FC236}">
                  <a16:creationId xmlns:a16="http://schemas.microsoft.com/office/drawing/2014/main" id="{6B9D4B27-914A-6F56-2610-5F960A79F977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6619875" y="2008188"/>
              <a:ext cx="90646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006600"/>
                  </a:solidFill>
                  <a:latin typeface="Calibri" panose="020F0502020204030204" pitchFamily="34" charset="0"/>
                </a:rPr>
                <a:t>SSMI F13</a:t>
              </a:r>
              <a:endParaRPr lang="en-US" altLang="en-US" sz="1200" b="1" baseline="-25000">
                <a:solidFill>
                  <a:srgbClr val="0066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47" name="Text Box 571">
              <a:extLst>
                <a:ext uri="{FF2B5EF4-FFF2-40B4-BE49-F238E27FC236}">
                  <a16:creationId xmlns:a16="http://schemas.microsoft.com/office/drawing/2014/main" id="{84B1322B-5393-57F8-03DE-71ABA5C55157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6991350" y="2860675"/>
              <a:ext cx="14224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FF5700"/>
                  </a:solidFill>
                  <a:latin typeface="Calibri" panose="020F0502020204030204" pitchFamily="34" charset="0"/>
                </a:rPr>
                <a:t>AIRS-IR soundings</a:t>
              </a:r>
            </a:p>
          </p:txBody>
        </p:sp>
        <p:sp>
          <p:nvSpPr>
            <p:cNvPr id="18448" name="Text Box 572">
              <a:extLst>
                <a:ext uri="{FF2B5EF4-FFF2-40B4-BE49-F238E27FC236}">
                  <a16:creationId xmlns:a16="http://schemas.microsoft.com/office/drawing/2014/main" id="{F71CEB90-7022-A7FD-E18E-F1133C30067C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5811837" y="2603500"/>
              <a:ext cx="13208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E46C0A"/>
                  </a:solidFill>
                  <a:latin typeface="Calibri" panose="020F0502020204030204" pitchFamily="34" charset="0"/>
                </a:rPr>
                <a:t>TOVS soundings</a:t>
              </a:r>
              <a:endParaRPr lang="en-US" altLang="en-US" sz="1200" b="1" baseline="-25000">
                <a:solidFill>
                  <a:srgbClr val="E46C0A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49" name="Text Box 579">
              <a:extLst>
                <a:ext uri="{FF2B5EF4-FFF2-40B4-BE49-F238E27FC236}">
                  <a16:creationId xmlns:a16="http://schemas.microsoft.com/office/drawing/2014/main" id="{B10605FA-D90B-19BC-F3C9-EF28E06045D6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5956300" y="1255713"/>
              <a:ext cx="5826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Calibri" panose="020F0502020204030204" pitchFamily="34" charset="0"/>
                </a:rPr>
                <a:t>1995</a:t>
              </a:r>
              <a:endParaRPr lang="en-US" altLang="en-US" sz="1200">
                <a:latin typeface="Calibri" panose="020F0502020204030204" pitchFamily="34" charset="0"/>
              </a:endParaRPr>
            </a:p>
          </p:txBody>
        </p:sp>
        <p:sp>
          <p:nvSpPr>
            <p:cNvPr id="18450" name="Line 580">
              <a:extLst>
                <a:ext uri="{FF2B5EF4-FFF2-40B4-BE49-F238E27FC236}">
                  <a16:creationId xmlns:a16="http://schemas.microsoft.com/office/drawing/2014/main" id="{5E68E8AB-B2C2-71CE-7CBB-934FE20C5D2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7771606" y="1948656"/>
              <a:ext cx="0" cy="1150938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1" name="Text Box 581">
              <a:extLst>
                <a:ext uri="{FF2B5EF4-FFF2-40B4-BE49-F238E27FC236}">
                  <a16:creationId xmlns:a16="http://schemas.microsoft.com/office/drawing/2014/main" id="{F10DAB0C-FA08-CDF5-14FF-164BAB164211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7489825" y="2270125"/>
              <a:ext cx="89693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006600"/>
                  </a:solidFill>
                  <a:latin typeface="Calibri" panose="020F0502020204030204" pitchFamily="34" charset="0"/>
                </a:rPr>
                <a:t>SSMIS F17</a:t>
              </a:r>
              <a:endParaRPr lang="en-US" altLang="en-US" sz="1200" b="1" baseline="-25000">
                <a:solidFill>
                  <a:srgbClr val="0066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52" name="Line 582">
              <a:extLst>
                <a:ext uri="{FF2B5EF4-FFF2-40B4-BE49-F238E27FC236}">
                  <a16:creationId xmlns:a16="http://schemas.microsoft.com/office/drawing/2014/main" id="{5E77D4A1-1DD4-C4DD-1243-E8E05789861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7273925" y="2446337"/>
              <a:ext cx="0" cy="155575"/>
            </a:xfrm>
            <a:prstGeom prst="line">
              <a:avLst/>
            </a:prstGeom>
            <a:noFill/>
            <a:ln w="38100">
              <a:solidFill>
                <a:schemeClr val="bg1">
                  <a:alpha val="50195"/>
                </a:schemeClr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53" name="Line 583">
              <a:extLst>
                <a:ext uri="{FF2B5EF4-FFF2-40B4-BE49-F238E27FC236}">
                  <a16:creationId xmlns:a16="http://schemas.microsoft.com/office/drawing/2014/main" id="{E74D7558-792B-06ED-BBF6-2A421818C2C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7396162" y="2217738"/>
              <a:ext cx="0" cy="88900"/>
            </a:xfrm>
            <a:prstGeom prst="line">
              <a:avLst/>
            </a:prstGeom>
            <a:noFill/>
            <a:ln w="38100">
              <a:solidFill>
                <a:schemeClr val="bg1">
                  <a:alpha val="50195"/>
                </a:schemeClr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584">
              <a:extLst>
                <a:ext uri="{FF2B5EF4-FFF2-40B4-BE49-F238E27FC236}">
                  <a16:creationId xmlns:a16="http://schemas.microsoft.com/office/drawing/2014/main" id="{4C8E97DE-42EB-0D58-8AD4-2E11F0FC3B1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6200000">
              <a:off x="5864226" y="1674812"/>
              <a:ext cx="0" cy="2365375"/>
            </a:xfrm>
            <a:prstGeom prst="line">
              <a:avLst/>
            </a:prstGeom>
            <a:noFill/>
            <a:ln w="38100">
              <a:solidFill>
                <a:srgbClr val="FF5700"/>
              </a:solidFill>
              <a:round/>
              <a:headEnd/>
              <a:tailEnd type="none" w="sm" len="med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solidFill>
                  <a:schemeClr val="accent6">
                    <a:lumMod val="75000"/>
                  </a:schemeClr>
                </a:solidFill>
                <a:latin typeface="Arial" pitchFamily="1" charset="0"/>
                <a:ea typeface="ＭＳ Ｐゴシック" pitchFamily="1" charset="-128"/>
                <a:cs typeface="ＭＳ Ｐゴシック" pitchFamily="1" charset="-128"/>
              </a:endParaRPr>
            </a:p>
          </p:txBody>
        </p:sp>
        <p:sp>
          <p:nvSpPr>
            <p:cNvPr id="25" name="Line 585">
              <a:extLst>
                <a:ext uri="{FF2B5EF4-FFF2-40B4-BE49-F238E27FC236}">
                  <a16:creationId xmlns:a16="http://schemas.microsoft.com/office/drawing/2014/main" id="{0D666824-160B-1104-0B8A-B3A99D3F5E5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6200000">
              <a:off x="7546182" y="2312194"/>
              <a:ext cx="0" cy="1608137"/>
            </a:xfrm>
            <a:prstGeom prst="line">
              <a:avLst/>
            </a:prstGeom>
            <a:noFill/>
            <a:ln w="38100">
              <a:solidFill>
                <a:srgbClr val="FF5700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solidFill>
                  <a:schemeClr val="accent6">
                    <a:lumMod val="75000"/>
                  </a:schemeClr>
                </a:solidFill>
                <a:latin typeface="Arial" pitchFamily="1" charset="0"/>
                <a:ea typeface="ＭＳ Ｐゴシック" pitchFamily="1" charset="-128"/>
                <a:cs typeface="ＭＳ Ｐゴシック" pitchFamily="1" charset="-128"/>
              </a:endParaRPr>
            </a:p>
          </p:txBody>
        </p:sp>
        <p:sp>
          <p:nvSpPr>
            <p:cNvPr id="18456" name="Text Box 595">
              <a:extLst>
                <a:ext uri="{FF2B5EF4-FFF2-40B4-BE49-F238E27FC236}">
                  <a16:creationId xmlns:a16="http://schemas.microsoft.com/office/drawing/2014/main" id="{5A0B584C-0777-42A6-BAC2-96BF0B905F10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6399212" y="1262063"/>
              <a:ext cx="58261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Calibri" panose="020F0502020204030204" pitchFamily="34" charset="0"/>
                </a:rPr>
                <a:t>2000</a:t>
              </a:r>
              <a:endParaRPr lang="en-US" altLang="en-US" sz="1200">
                <a:latin typeface="Calibri" panose="020F0502020204030204" pitchFamily="34" charset="0"/>
              </a:endParaRPr>
            </a:p>
          </p:txBody>
        </p:sp>
        <p:sp>
          <p:nvSpPr>
            <p:cNvPr id="18457" name="Text Box 599">
              <a:extLst>
                <a:ext uri="{FF2B5EF4-FFF2-40B4-BE49-F238E27FC236}">
                  <a16:creationId xmlns:a16="http://schemas.microsoft.com/office/drawing/2014/main" id="{EAF1246F-CF2E-FE98-2DE9-4E27CD1A7E66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6846887" y="1263650"/>
              <a:ext cx="5810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Calibri" panose="020F0502020204030204" pitchFamily="34" charset="0"/>
                </a:rPr>
                <a:t>2005</a:t>
              </a:r>
              <a:endParaRPr lang="en-US" altLang="en-US" sz="1200">
                <a:latin typeface="Calibri" panose="020F0502020204030204" pitchFamily="34" charset="0"/>
              </a:endParaRPr>
            </a:p>
          </p:txBody>
        </p:sp>
        <p:sp>
          <p:nvSpPr>
            <p:cNvPr id="28" name="Line 597">
              <a:extLst>
                <a:ext uri="{FF2B5EF4-FFF2-40B4-BE49-F238E27FC236}">
                  <a16:creationId xmlns:a16="http://schemas.microsoft.com/office/drawing/2014/main" id="{B2471505-683D-9CD0-CEF8-EECF2684DF4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6200000">
              <a:off x="6757988" y="3084513"/>
              <a:ext cx="0" cy="63500"/>
            </a:xfrm>
            <a:prstGeom prst="line">
              <a:avLst/>
            </a:prstGeom>
            <a:noFill/>
            <a:ln w="38100">
              <a:solidFill>
                <a:schemeClr val="bg1">
                  <a:alpha val="50000"/>
                </a:schemeClr>
              </a:solidFill>
              <a:round/>
              <a:headEnd/>
              <a:tailEnd type="none" w="sm" len="med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solidFill>
                  <a:schemeClr val="accent6">
                    <a:lumMod val="75000"/>
                  </a:schemeClr>
                </a:solidFill>
                <a:latin typeface="Arial" pitchFamily="1" charset="0"/>
                <a:ea typeface="ＭＳ Ｐゴシック" pitchFamily="1" charset="-128"/>
                <a:cs typeface="ＭＳ Ｐゴシック" pitchFamily="1" charset="-128"/>
              </a:endParaRPr>
            </a:p>
          </p:txBody>
        </p:sp>
        <p:sp>
          <p:nvSpPr>
            <p:cNvPr id="18459" name="Text Box 576">
              <a:extLst>
                <a:ext uri="{FF2B5EF4-FFF2-40B4-BE49-F238E27FC236}">
                  <a16:creationId xmlns:a16="http://schemas.microsoft.com/office/drawing/2014/main" id="{F6E0229A-16E3-27FD-D2D7-DBBEDE1980E5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5910262" y="3738563"/>
              <a:ext cx="251618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000099"/>
                  </a:solidFill>
                  <a:latin typeface="Calibri" panose="020F0502020204030204" pitchFamily="34" charset="0"/>
                </a:rPr>
                <a:t>GPCC Monitoring Analysis (gauge)</a:t>
              </a:r>
              <a:endParaRPr lang="en-US" altLang="en-US" sz="1200" b="1" baseline="-25000">
                <a:solidFill>
                  <a:srgbClr val="000099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60" name="Line 577">
              <a:extLst>
                <a:ext uri="{FF2B5EF4-FFF2-40B4-BE49-F238E27FC236}">
                  <a16:creationId xmlns:a16="http://schemas.microsoft.com/office/drawing/2014/main" id="{D4B82194-8AE0-7B4A-9B46-2653C298472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6392069" y="2021681"/>
              <a:ext cx="0" cy="3421063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1" name="Text Box 578">
              <a:extLst>
                <a:ext uri="{FF2B5EF4-FFF2-40B4-BE49-F238E27FC236}">
                  <a16:creationId xmlns:a16="http://schemas.microsoft.com/office/drawing/2014/main" id="{5FD22408-26F0-6A7B-8FD1-61C46DA67C1A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6253162" y="3479800"/>
              <a:ext cx="1924050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000099"/>
                  </a:solidFill>
                  <a:latin typeface="Calibri" panose="020F0502020204030204" pitchFamily="34" charset="0"/>
                </a:rPr>
                <a:t>GPCC Full Analysis (gauge) </a:t>
              </a:r>
              <a:endParaRPr lang="en-US" altLang="en-US" sz="1200" b="1" baseline="-25000">
                <a:solidFill>
                  <a:srgbClr val="000099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62" name="Line 587">
              <a:extLst>
                <a:ext uri="{FF2B5EF4-FFF2-40B4-BE49-F238E27FC236}">
                  <a16:creationId xmlns:a16="http://schemas.microsoft.com/office/drawing/2014/main" id="{D0F20806-7582-96F5-1281-8E0FB61F9B3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8222456" y="3872707"/>
              <a:ext cx="0" cy="239712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3" name="Line 553">
              <a:extLst>
                <a:ext uri="{FF2B5EF4-FFF2-40B4-BE49-F238E27FC236}">
                  <a16:creationId xmlns:a16="http://schemas.microsoft.com/office/drawing/2014/main" id="{DDDF7637-6919-D362-331B-E7A3C539BF7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145087" y="1200150"/>
              <a:ext cx="0" cy="2968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4" name="Line 554">
              <a:extLst>
                <a:ext uri="{FF2B5EF4-FFF2-40B4-BE49-F238E27FC236}">
                  <a16:creationId xmlns:a16="http://schemas.microsoft.com/office/drawing/2014/main" id="{21D04825-2D08-38F0-665C-C6584383016B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608637" y="1200150"/>
              <a:ext cx="0" cy="2968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5" name="Line 555">
              <a:extLst>
                <a:ext uri="{FF2B5EF4-FFF2-40B4-BE49-F238E27FC236}">
                  <a16:creationId xmlns:a16="http://schemas.microsoft.com/office/drawing/2014/main" id="{BCD72E8A-88DB-0090-00CF-C8E8822FDCE6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6073775" y="1200150"/>
              <a:ext cx="0" cy="2968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6" name="Line 556">
              <a:extLst>
                <a:ext uri="{FF2B5EF4-FFF2-40B4-BE49-F238E27FC236}">
                  <a16:creationId xmlns:a16="http://schemas.microsoft.com/office/drawing/2014/main" id="{38021A96-710F-3E54-7D90-6A14632E53BB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6518275" y="1200150"/>
              <a:ext cx="0" cy="2968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7" name="Line 557">
              <a:extLst>
                <a:ext uri="{FF2B5EF4-FFF2-40B4-BE49-F238E27FC236}">
                  <a16:creationId xmlns:a16="http://schemas.microsoft.com/office/drawing/2014/main" id="{37B7FADD-D263-606B-E5EC-3328F46D194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6969125" y="1200150"/>
              <a:ext cx="0" cy="2968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8" name="Line 557">
              <a:extLst>
                <a:ext uri="{FF2B5EF4-FFF2-40B4-BE49-F238E27FC236}">
                  <a16:creationId xmlns:a16="http://schemas.microsoft.com/office/drawing/2014/main" id="{46D74019-BEF0-B0D0-926A-BFE6089151C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7432675" y="1200150"/>
              <a:ext cx="0" cy="2968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69" name="Text Box 599">
              <a:extLst>
                <a:ext uri="{FF2B5EF4-FFF2-40B4-BE49-F238E27FC236}">
                  <a16:creationId xmlns:a16="http://schemas.microsoft.com/office/drawing/2014/main" id="{B662D4B9-997E-D3FC-F893-56C0DD05CD74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7310437" y="1263650"/>
              <a:ext cx="5810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Calibri" panose="020F0502020204030204" pitchFamily="34" charset="0"/>
                </a:rPr>
                <a:t>2010</a:t>
              </a:r>
              <a:endParaRPr lang="en-US" altLang="en-US" sz="1200">
                <a:latin typeface="Calibri" panose="020F0502020204030204" pitchFamily="34" charset="0"/>
              </a:endParaRPr>
            </a:p>
          </p:txBody>
        </p:sp>
        <p:sp>
          <p:nvSpPr>
            <p:cNvPr id="18470" name="Line 583">
              <a:extLst>
                <a:ext uri="{FF2B5EF4-FFF2-40B4-BE49-F238E27FC236}">
                  <a16:creationId xmlns:a16="http://schemas.microsoft.com/office/drawing/2014/main" id="{D0228863-1138-303B-C570-71DD352233F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6116640" y="2022476"/>
              <a:ext cx="0" cy="47623"/>
            </a:xfrm>
            <a:prstGeom prst="line">
              <a:avLst/>
            </a:prstGeom>
            <a:noFill/>
            <a:ln w="38100">
              <a:solidFill>
                <a:schemeClr val="bg1">
                  <a:alpha val="50195"/>
                </a:schemeClr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1" name="Line 582">
              <a:extLst>
                <a:ext uri="{FF2B5EF4-FFF2-40B4-BE49-F238E27FC236}">
                  <a16:creationId xmlns:a16="http://schemas.microsoft.com/office/drawing/2014/main" id="{AF14D20B-96E2-98FF-DCB5-74487C376DA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4822825" y="2716212"/>
              <a:ext cx="0" cy="282575"/>
            </a:xfrm>
            <a:prstGeom prst="line">
              <a:avLst/>
            </a:prstGeom>
            <a:noFill/>
            <a:ln w="38100">
              <a:solidFill>
                <a:schemeClr val="bg1">
                  <a:alpha val="50195"/>
                </a:schemeClr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2" name="Line 558">
              <a:extLst>
                <a:ext uri="{FF2B5EF4-FFF2-40B4-BE49-F238E27FC236}">
                  <a16:creationId xmlns:a16="http://schemas.microsoft.com/office/drawing/2014/main" id="{EDFC8D3C-31F6-7342-9FC9-CFBAADF53768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5400000" flipV="1">
              <a:off x="6521450" y="1552575"/>
              <a:ext cx="0" cy="365760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3" name="Text Box 562">
              <a:extLst>
                <a:ext uri="{FF2B5EF4-FFF2-40B4-BE49-F238E27FC236}">
                  <a16:creationId xmlns:a16="http://schemas.microsoft.com/office/drawing/2014/main" id="{BD4D70C6-5ECC-F755-5E42-7B1FBE463644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6578600" y="3127375"/>
              <a:ext cx="1846262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CC0000"/>
                  </a:solidFill>
                  <a:latin typeface="Calibri" panose="020F0502020204030204" pitchFamily="34" charset="0"/>
                </a:rPr>
                <a:t>GridSat (geo-IR)</a:t>
              </a:r>
              <a:endParaRPr lang="en-US" altLang="en-US" sz="1200" b="1" baseline="-25000">
                <a:solidFill>
                  <a:srgbClr val="CC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18474" name="Line 552">
              <a:extLst>
                <a:ext uri="{FF2B5EF4-FFF2-40B4-BE49-F238E27FC236}">
                  <a16:creationId xmlns:a16="http://schemas.microsoft.com/office/drawing/2014/main" id="{9313DF1A-2F71-D688-B335-6C55F4C9FF0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7891462" y="1200150"/>
              <a:ext cx="0" cy="2968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5" name="Line 567">
              <a:extLst>
                <a:ext uri="{FF2B5EF4-FFF2-40B4-BE49-F238E27FC236}">
                  <a16:creationId xmlns:a16="http://schemas.microsoft.com/office/drawing/2014/main" id="{45958244-0158-604F-02CC-B5EB60715E0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5549106" y="1651794"/>
              <a:ext cx="0" cy="277812"/>
            </a:xfrm>
            <a:prstGeom prst="line">
              <a:avLst/>
            </a:prstGeom>
            <a:noFill/>
            <a:ln w="38100">
              <a:solidFill>
                <a:schemeClr val="bg1">
                  <a:alpha val="50195"/>
                </a:schemeClr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6" name="Line 582">
              <a:extLst>
                <a:ext uri="{FF2B5EF4-FFF2-40B4-BE49-F238E27FC236}">
                  <a16:creationId xmlns:a16="http://schemas.microsoft.com/office/drawing/2014/main" id="{0641ED6E-4C67-2824-15ED-ADAAE261285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6912769" y="2728118"/>
              <a:ext cx="0" cy="258763"/>
            </a:xfrm>
            <a:prstGeom prst="line">
              <a:avLst/>
            </a:prstGeom>
            <a:noFill/>
            <a:ln w="38100">
              <a:solidFill>
                <a:schemeClr val="bg1">
                  <a:alpha val="50195"/>
                </a:schemeClr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7" name="Line 582">
              <a:extLst>
                <a:ext uri="{FF2B5EF4-FFF2-40B4-BE49-F238E27FC236}">
                  <a16:creationId xmlns:a16="http://schemas.microsoft.com/office/drawing/2014/main" id="{D7B835E5-7CF3-EDBF-027C-363ABE552A4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4833144" y="3591719"/>
              <a:ext cx="0" cy="280987"/>
            </a:xfrm>
            <a:prstGeom prst="line">
              <a:avLst/>
            </a:prstGeom>
            <a:noFill/>
            <a:ln w="38100">
              <a:solidFill>
                <a:schemeClr val="bg1">
                  <a:alpha val="50195"/>
                </a:schemeClr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8" name="Line 583">
              <a:extLst>
                <a:ext uri="{FF2B5EF4-FFF2-40B4-BE49-F238E27FC236}">
                  <a16:creationId xmlns:a16="http://schemas.microsoft.com/office/drawing/2014/main" id="{A810B805-D6BF-3856-8BEF-2B0E864BC2E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6052344" y="2220118"/>
              <a:ext cx="0" cy="80963"/>
            </a:xfrm>
            <a:prstGeom prst="line">
              <a:avLst/>
            </a:prstGeom>
            <a:noFill/>
            <a:ln w="38100">
              <a:solidFill>
                <a:schemeClr val="bg1">
                  <a:alpha val="50195"/>
                </a:schemeClr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8479" name="Line 582">
              <a:extLst>
                <a:ext uri="{FF2B5EF4-FFF2-40B4-BE49-F238E27FC236}">
                  <a16:creationId xmlns:a16="http://schemas.microsoft.com/office/drawing/2014/main" id="{677BC8EA-C721-A323-31E8-ED53704B2D6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4833938" y="3236912"/>
              <a:ext cx="0" cy="282575"/>
            </a:xfrm>
            <a:prstGeom prst="line">
              <a:avLst/>
            </a:prstGeom>
            <a:noFill/>
            <a:ln w="38100">
              <a:solidFill>
                <a:schemeClr val="bg1">
                  <a:alpha val="50195"/>
                </a:schemeClr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D0408993-E9B6-AD9A-74CB-8E56521CA4EF}"/>
                </a:ext>
              </a:extLst>
            </p:cNvPr>
            <p:cNvCxnSpPr/>
            <p:nvPr/>
          </p:nvCxnSpPr>
          <p:spPr>
            <a:xfrm>
              <a:off x="6219825" y="2801938"/>
              <a:ext cx="0" cy="155575"/>
            </a:xfrm>
            <a:prstGeom prst="line">
              <a:avLst/>
            </a:prstGeom>
            <a:ln w="22225">
              <a:solidFill>
                <a:srgbClr val="E56C0A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4392ECD-5FE0-6462-5300-257C98349060}"/>
                </a:ext>
              </a:extLst>
            </p:cNvPr>
            <p:cNvCxnSpPr/>
            <p:nvPr/>
          </p:nvCxnSpPr>
          <p:spPr>
            <a:xfrm>
              <a:off x="6423025" y="2801938"/>
              <a:ext cx="0" cy="155575"/>
            </a:xfrm>
            <a:prstGeom prst="line">
              <a:avLst/>
            </a:prstGeom>
            <a:ln w="22225">
              <a:solidFill>
                <a:srgbClr val="E56C0A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E11DD1CE-39D9-7C55-0AF2-F0ABE883D309}"/>
                </a:ext>
              </a:extLst>
            </p:cNvPr>
            <p:cNvCxnSpPr/>
            <p:nvPr/>
          </p:nvCxnSpPr>
          <p:spPr>
            <a:xfrm>
              <a:off x="6492875" y="2801938"/>
              <a:ext cx="0" cy="155575"/>
            </a:xfrm>
            <a:prstGeom prst="line">
              <a:avLst/>
            </a:prstGeom>
            <a:ln w="22225">
              <a:solidFill>
                <a:srgbClr val="E56C0A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B28914F6-8070-166D-6820-D244FB3AF0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4983163" cy="39608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600" b="1" dirty="0">
                <a:solidFill>
                  <a:srgbClr val="000000"/>
                </a:solidFill>
                <a:cs typeface="ＭＳ Ｐゴシック" charset="0"/>
              </a:rPr>
              <a:t>2.	Monthly Product Inputs and Algorithms (2/2)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solidFill>
                <a:srgbClr val="2D2DB9"/>
              </a:solidFill>
              <a:cs typeface="ＭＳ Ｐゴシック" charset="0"/>
            </a:endParaRPr>
          </a:p>
          <a:p>
            <a:pPr marL="6350" indent="-6350">
              <a:spcBef>
                <a:spcPts val="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GPCC gauge analysis – Becker (</a:t>
            </a:r>
            <a:r>
              <a:rPr lang="en-US" altLang="en-US" sz="1600" dirty="0" err="1">
                <a:solidFill>
                  <a:srgbClr val="0724FB"/>
                </a:solidFill>
                <a:cs typeface="ＭＳ Ｐゴシック" charset="0"/>
              </a:rPr>
              <a:t>Deutscher</a:t>
            </a: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 </a:t>
            </a:r>
            <a:r>
              <a:rPr lang="en-US" altLang="en-US" sz="1600" dirty="0" err="1">
                <a:solidFill>
                  <a:srgbClr val="0724FB"/>
                </a:solidFill>
                <a:cs typeface="ＭＳ Ｐゴシック" charset="0"/>
              </a:rPr>
              <a:t>Wetterdienst</a:t>
            </a: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 / GPCC)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Full Product as far as it reaches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Monitoring Product thereafter</a:t>
            </a:r>
            <a:endParaRPr lang="en-US" altLang="en-US" sz="1600" b="1" dirty="0">
              <a:solidFill>
                <a:srgbClr val="000000"/>
              </a:solidFill>
              <a:cs typeface="ＭＳ Ｐゴシック" charset="0"/>
            </a:endParaRP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</a:t>
            </a:r>
            <a:r>
              <a:rPr lang="en-US" altLang="en-US" sz="1600" dirty="0" err="1">
                <a:solidFill>
                  <a:srgbClr val="006600"/>
                </a:solidFill>
                <a:cs typeface="ＭＳ Ｐゴシック" charset="0"/>
              </a:rPr>
              <a:t>undercatch</a:t>
            </a: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-adjusted with blended Legates-Wilmott and Fuchs monthly climatological coefficients</a:t>
            </a:r>
          </a:p>
          <a:p>
            <a:pPr marL="6350" indent="-6350">
              <a:spcBef>
                <a:spcPts val="16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TRMM Composite Climatology (TCC) – Adler (Univ. of Maryland)</a:t>
            </a:r>
          </a:p>
          <a:p>
            <a:pPr marL="6350" indent="-6350">
              <a:spcBef>
                <a:spcPts val="16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Merged </a:t>
            </a:r>
            <a:r>
              <a:rPr lang="en-US" altLang="en-US" sz="1600" dirty="0" err="1">
                <a:solidFill>
                  <a:srgbClr val="0724FB"/>
                </a:solidFill>
                <a:cs typeface="ＭＳ Ｐゴシック" charset="0"/>
              </a:rPr>
              <a:t>CloudSat</a:t>
            </a: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/TRMM/GPM climatology (MCTG) – </a:t>
            </a:r>
            <a:r>
              <a:rPr lang="en-US" altLang="en-US" sz="1600" dirty="0" err="1">
                <a:solidFill>
                  <a:srgbClr val="0724FB"/>
                </a:solidFill>
                <a:cs typeface="ＭＳ Ｐゴシック" charset="0"/>
              </a:rPr>
              <a:t>Behrangi</a:t>
            </a: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 (Univ. of Arizona)</a:t>
            </a:r>
          </a:p>
          <a:p>
            <a:pPr marL="177800" indent="-177800">
              <a:spcAft>
                <a:spcPts val="1800"/>
              </a:spcAft>
              <a:tabLst>
                <a:tab pos="2166938" algn="l"/>
              </a:tabLst>
              <a:defRPr/>
            </a:pPr>
            <a:endParaRPr lang="en-US" altLang="en-US" sz="1600" dirty="0">
              <a:solidFill>
                <a:schemeClr val="accent2"/>
              </a:solidFill>
              <a:cs typeface="ＭＳ Ｐゴシック" charset="0"/>
            </a:endParaRPr>
          </a:p>
        </p:txBody>
      </p:sp>
      <p:grpSp>
        <p:nvGrpSpPr>
          <p:cNvPr id="40962" name="Group 52">
            <a:extLst>
              <a:ext uri="{FF2B5EF4-FFF2-40B4-BE49-F238E27FC236}">
                <a16:creationId xmlns:a16="http://schemas.microsoft.com/office/drawing/2014/main" id="{5A2845E4-F134-2680-DBF1-4F53729E0CFC}"/>
              </a:ext>
            </a:extLst>
          </p:cNvPr>
          <p:cNvGrpSpPr>
            <a:grpSpLocks/>
          </p:cNvGrpSpPr>
          <p:nvPr/>
        </p:nvGrpSpPr>
        <p:grpSpPr bwMode="auto">
          <a:xfrm>
            <a:off x="5137150" y="742950"/>
            <a:ext cx="3854450" cy="2968625"/>
            <a:chOff x="4572000" y="1200150"/>
            <a:chExt cx="3854450" cy="2968625"/>
          </a:xfrm>
        </p:grpSpPr>
        <p:sp>
          <p:nvSpPr>
            <p:cNvPr id="40963" name="Rectangle 551">
              <a:extLst>
                <a:ext uri="{FF2B5EF4-FFF2-40B4-BE49-F238E27FC236}">
                  <a16:creationId xmlns:a16="http://schemas.microsoft.com/office/drawing/2014/main" id="{274B50FD-DC9D-FFB0-C806-1A03A1947CD8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 rot="-5400000">
              <a:off x="5030787" y="850900"/>
              <a:ext cx="2968625" cy="366712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vert="eaVert" wrap="none" anchor="ctr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200"/>
            </a:p>
          </p:txBody>
        </p:sp>
        <p:sp>
          <p:nvSpPr>
            <p:cNvPr id="40964" name="Text Box 559">
              <a:extLst>
                <a:ext uri="{FF2B5EF4-FFF2-40B4-BE49-F238E27FC236}">
                  <a16:creationId xmlns:a16="http://schemas.microsoft.com/office/drawing/2014/main" id="{F2C7EA83-4A02-23CA-29A9-0FD8F8CC811E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7772400" y="1258888"/>
              <a:ext cx="5746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Calibri" panose="020F0502020204030204" pitchFamily="34" charset="0"/>
                </a:rPr>
                <a:t>2015</a:t>
              </a:r>
              <a:r>
                <a:rPr lang="en-US" altLang="en-US" sz="1200">
                  <a:latin typeface="Calibri" panose="020F0502020204030204" pitchFamily="34" charset="0"/>
                </a:rPr>
                <a:t> </a:t>
              </a:r>
            </a:p>
          </p:txBody>
        </p:sp>
        <p:sp>
          <p:nvSpPr>
            <p:cNvPr id="40965" name="Text Box 560">
              <a:extLst>
                <a:ext uri="{FF2B5EF4-FFF2-40B4-BE49-F238E27FC236}">
                  <a16:creationId xmlns:a16="http://schemas.microsoft.com/office/drawing/2014/main" id="{E4C1F9A8-DB5E-18CF-BDD9-C9F286ED4139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4572000" y="1258888"/>
              <a:ext cx="59213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Calibri" panose="020F0502020204030204" pitchFamily="34" charset="0"/>
                </a:rPr>
                <a:t>1980</a:t>
              </a:r>
              <a:endParaRPr lang="en-US" altLang="en-US" sz="1200">
                <a:latin typeface="Calibri" panose="020F0502020204030204" pitchFamily="34" charset="0"/>
              </a:endParaRPr>
            </a:p>
          </p:txBody>
        </p:sp>
        <p:sp>
          <p:nvSpPr>
            <p:cNvPr id="40966" name="Text Box 561">
              <a:extLst>
                <a:ext uri="{FF2B5EF4-FFF2-40B4-BE49-F238E27FC236}">
                  <a16:creationId xmlns:a16="http://schemas.microsoft.com/office/drawing/2014/main" id="{5034B552-70F9-E77A-E4D2-045C9AE16991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5540375" y="1257300"/>
              <a:ext cx="723900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Calibri" panose="020F0502020204030204" pitchFamily="34" charset="0"/>
                </a:rPr>
                <a:t>1990</a:t>
              </a:r>
              <a:endParaRPr lang="en-US" altLang="en-US" sz="1200">
                <a:latin typeface="Calibri" panose="020F0502020204030204" pitchFamily="34" charset="0"/>
              </a:endParaRPr>
            </a:p>
          </p:txBody>
        </p:sp>
        <p:sp>
          <p:nvSpPr>
            <p:cNvPr id="40967" name="Line 563">
              <a:extLst>
                <a:ext uri="{FF2B5EF4-FFF2-40B4-BE49-F238E27FC236}">
                  <a16:creationId xmlns:a16="http://schemas.microsoft.com/office/drawing/2014/main" id="{12900E2E-8F0B-2987-C33A-5E906E82431B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6514306" y="-526256"/>
              <a:ext cx="0" cy="366871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68" name="Text Box 564">
              <a:extLst>
                <a:ext uri="{FF2B5EF4-FFF2-40B4-BE49-F238E27FC236}">
                  <a16:creationId xmlns:a16="http://schemas.microsoft.com/office/drawing/2014/main" id="{51419CC1-6AE6-FF5F-BFCA-13DC90FC0644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5068887" y="1255713"/>
              <a:ext cx="67151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Calibri" panose="020F0502020204030204" pitchFamily="34" charset="0"/>
                </a:rPr>
                <a:t>1985</a:t>
              </a:r>
              <a:endParaRPr lang="en-US" altLang="en-US" sz="1200">
                <a:latin typeface="Calibri" panose="020F0502020204030204" pitchFamily="34" charset="0"/>
              </a:endParaRPr>
            </a:p>
          </p:txBody>
        </p:sp>
        <p:sp>
          <p:nvSpPr>
            <p:cNvPr id="40969" name="Line 565">
              <a:extLst>
                <a:ext uri="{FF2B5EF4-FFF2-40B4-BE49-F238E27FC236}">
                  <a16:creationId xmlns:a16="http://schemas.microsoft.com/office/drawing/2014/main" id="{9FC153E9-9C4A-00BA-8F38-C34E07C64E5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5903912" y="1817688"/>
              <a:ext cx="0" cy="457200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70" name="Text Box 566">
              <a:extLst>
                <a:ext uri="{FF2B5EF4-FFF2-40B4-BE49-F238E27FC236}">
                  <a16:creationId xmlns:a16="http://schemas.microsoft.com/office/drawing/2014/main" id="{287C6092-9D67-1A2A-4F0E-A1811C56874D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5351462" y="1793875"/>
              <a:ext cx="868363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006600"/>
                  </a:solidFill>
                  <a:latin typeface="Calibri" panose="020F0502020204030204" pitchFamily="34" charset="0"/>
                </a:rPr>
                <a:t>SSMI F11</a:t>
              </a:r>
              <a:endParaRPr lang="en-US" altLang="en-US" sz="1200" b="1" baseline="-25000">
                <a:solidFill>
                  <a:srgbClr val="0066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0971" name="Line 567">
              <a:extLst>
                <a:ext uri="{FF2B5EF4-FFF2-40B4-BE49-F238E27FC236}">
                  <a16:creationId xmlns:a16="http://schemas.microsoft.com/office/drawing/2014/main" id="{16623F8C-76CA-86C5-C359-6A12E155723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5536406" y="1651794"/>
              <a:ext cx="0" cy="277812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72" name="Text Box 568">
              <a:extLst>
                <a:ext uri="{FF2B5EF4-FFF2-40B4-BE49-F238E27FC236}">
                  <a16:creationId xmlns:a16="http://schemas.microsoft.com/office/drawing/2014/main" id="{9458A291-584B-576D-FB1B-48EAAC345CC2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4829175" y="1535113"/>
              <a:ext cx="92233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006600"/>
                  </a:solidFill>
                  <a:latin typeface="Calibri" panose="020F0502020204030204" pitchFamily="34" charset="0"/>
                </a:rPr>
                <a:t>SSMI F08</a:t>
              </a:r>
              <a:endParaRPr lang="en-US" altLang="en-US" sz="1200" b="1" baseline="-25000">
                <a:solidFill>
                  <a:srgbClr val="0066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0973" name="Line 569">
              <a:extLst>
                <a:ext uri="{FF2B5EF4-FFF2-40B4-BE49-F238E27FC236}">
                  <a16:creationId xmlns:a16="http://schemas.microsoft.com/office/drawing/2014/main" id="{94CB7ED6-2B01-0852-F5F7-62F48F6E2B2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6739731" y="1574007"/>
              <a:ext cx="0" cy="1376362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74" name="Text Box 570">
              <a:extLst>
                <a:ext uri="{FF2B5EF4-FFF2-40B4-BE49-F238E27FC236}">
                  <a16:creationId xmlns:a16="http://schemas.microsoft.com/office/drawing/2014/main" id="{E7EF5AC6-EB8B-0ADA-AF45-8B9E13BA3F79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6619875" y="2008188"/>
              <a:ext cx="90646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006600"/>
                  </a:solidFill>
                  <a:latin typeface="Calibri" panose="020F0502020204030204" pitchFamily="34" charset="0"/>
                </a:rPr>
                <a:t>SSMI F13</a:t>
              </a:r>
              <a:endParaRPr lang="en-US" altLang="en-US" sz="1200" b="1" baseline="-25000">
                <a:solidFill>
                  <a:srgbClr val="0066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0975" name="Text Box 571">
              <a:extLst>
                <a:ext uri="{FF2B5EF4-FFF2-40B4-BE49-F238E27FC236}">
                  <a16:creationId xmlns:a16="http://schemas.microsoft.com/office/drawing/2014/main" id="{D9A39A22-2A10-4CDF-68D9-3B6847A88C14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6991350" y="2860675"/>
              <a:ext cx="14224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FF5700"/>
                  </a:solidFill>
                  <a:latin typeface="Calibri" panose="020F0502020204030204" pitchFamily="34" charset="0"/>
                </a:rPr>
                <a:t>AIRS-IR soundings</a:t>
              </a:r>
            </a:p>
          </p:txBody>
        </p:sp>
        <p:sp>
          <p:nvSpPr>
            <p:cNvPr id="40976" name="Text Box 572">
              <a:extLst>
                <a:ext uri="{FF2B5EF4-FFF2-40B4-BE49-F238E27FC236}">
                  <a16:creationId xmlns:a16="http://schemas.microsoft.com/office/drawing/2014/main" id="{9E3EEB65-A880-9240-9B3C-3F2ECCC9656E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5811837" y="2603500"/>
              <a:ext cx="13208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E46C0A"/>
                  </a:solidFill>
                  <a:latin typeface="Calibri" panose="020F0502020204030204" pitchFamily="34" charset="0"/>
                </a:rPr>
                <a:t>TOVS soundings</a:t>
              </a:r>
              <a:endParaRPr lang="en-US" altLang="en-US" sz="1200" b="1" baseline="-25000">
                <a:solidFill>
                  <a:srgbClr val="E46C0A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0977" name="Text Box 579">
              <a:extLst>
                <a:ext uri="{FF2B5EF4-FFF2-40B4-BE49-F238E27FC236}">
                  <a16:creationId xmlns:a16="http://schemas.microsoft.com/office/drawing/2014/main" id="{78AA5D14-1E30-0D3F-8C3D-A145E7CA4013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5956300" y="1255713"/>
              <a:ext cx="582612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Calibri" panose="020F0502020204030204" pitchFamily="34" charset="0"/>
                </a:rPr>
                <a:t>1995</a:t>
              </a:r>
              <a:endParaRPr lang="en-US" altLang="en-US" sz="1200">
                <a:latin typeface="Calibri" panose="020F0502020204030204" pitchFamily="34" charset="0"/>
              </a:endParaRPr>
            </a:p>
          </p:txBody>
        </p:sp>
        <p:sp>
          <p:nvSpPr>
            <p:cNvPr id="40978" name="Line 580">
              <a:extLst>
                <a:ext uri="{FF2B5EF4-FFF2-40B4-BE49-F238E27FC236}">
                  <a16:creationId xmlns:a16="http://schemas.microsoft.com/office/drawing/2014/main" id="{A9C8D701-C8B4-1A0F-2CA6-419C7BE43B0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7771606" y="1948656"/>
              <a:ext cx="0" cy="1150938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79" name="Text Box 581">
              <a:extLst>
                <a:ext uri="{FF2B5EF4-FFF2-40B4-BE49-F238E27FC236}">
                  <a16:creationId xmlns:a16="http://schemas.microsoft.com/office/drawing/2014/main" id="{51E8EF70-D156-83EC-12C7-B914F1B8B976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7489825" y="2270125"/>
              <a:ext cx="896937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006600"/>
                  </a:solidFill>
                  <a:latin typeface="Calibri" panose="020F0502020204030204" pitchFamily="34" charset="0"/>
                </a:rPr>
                <a:t>SSMIS F17</a:t>
              </a:r>
              <a:endParaRPr lang="en-US" altLang="en-US" sz="1200" b="1" baseline="-25000">
                <a:solidFill>
                  <a:srgbClr val="0066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0980" name="Line 582">
              <a:extLst>
                <a:ext uri="{FF2B5EF4-FFF2-40B4-BE49-F238E27FC236}">
                  <a16:creationId xmlns:a16="http://schemas.microsoft.com/office/drawing/2014/main" id="{E0000193-C395-C283-9FEB-555DD968AC1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7273925" y="2446337"/>
              <a:ext cx="0" cy="155575"/>
            </a:xfrm>
            <a:prstGeom prst="line">
              <a:avLst/>
            </a:prstGeom>
            <a:noFill/>
            <a:ln w="38100">
              <a:solidFill>
                <a:schemeClr val="bg1">
                  <a:alpha val="50195"/>
                </a:schemeClr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81" name="Line 583">
              <a:extLst>
                <a:ext uri="{FF2B5EF4-FFF2-40B4-BE49-F238E27FC236}">
                  <a16:creationId xmlns:a16="http://schemas.microsoft.com/office/drawing/2014/main" id="{6A5330E0-AB00-0E23-CB5E-9A44ACD0D76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7396162" y="2217738"/>
              <a:ext cx="0" cy="88900"/>
            </a:xfrm>
            <a:prstGeom prst="line">
              <a:avLst/>
            </a:prstGeom>
            <a:noFill/>
            <a:ln w="38100">
              <a:solidFill>
                <a:schemeClr val="bg1">
                  <a:alpha val="50195"/>
                </a:schemeClr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584">
              <a:extLst>
                <a:ext uri="{FF2B5EF4-FFF2-40B4-BE49-F238E27FC236}">
                  <a16:creationId xmlns:a16="http://schemas.microsoft.com/office/drawing/2014/main" id="{8D193999-0E91-B265-24F5-C56F0CE3DA1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6200000">
              <a:off x="5864226" y="1674812"/>
              <a:ext cx="0" cy="2365375"/>
            </a:xfrm>
            <a:prstGeom prst="line">
              <a:avLst/>
            </a:prstGeom>
            <a:noFill/>
            <a:ln w="38100">
              <a:solidFill>
                <a:srgbClr val="FF5700"/>
              </a:solidFill>
              <a:round/>
              <a:headEnd/>
              <a:tailEnd type="none" w="sm" len="med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solidFill>
                  <a:schemeClr val="accent6">
                    <a:lumMod val="75000"/>
                  </a:schemeClr>
                </a:solidFill>
                <a:latin typeface="Arial" pitchFamily="1" charset="0"/>
                <a:ea typeface="ＭＳ Ｐゴシック" pitchFamily="1" charset="-128"/>
                <a:cs typeface="ＭＳ Ｐゴシック" pitchFamily="1" charset="-128"/>
              </a:endParaRPr>
            </a:p>
          </p:txBody>
        </p:sp>
        <p:sp>
          <p:nvSpPr>
            <p:cNvPr id="25" name="Line 585">
              <a:extLst>
                <a:ext uri="{FF2B5EF4-FFF2-40B4-BE49-F238E27FC236}">
                  <a16:creationId xmlns:a16="http://schemas.microsoft.com/office/drawing/2014/main" id="{8489D005-EF6D-94D3-1F5E-8D148BE13AC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6200000">
              <a:off x="7546182" y="2312194"/>
              <a:ext cx="0" cy="1608137"/>
            </a:xfrm>
            <a:prstGeom prst="line">
              <a:avLst/>
            </a:prstGeom>
            <a:noFill/>
            <a:ln w="38100">
              <a:solidFill>
                <a:srgbClr val="FF5700"/>
              </a:solidFill>
              <a:round/>
              <a:headEnd/>
              <a:tailEnd type="triangle" w="sm" len="med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solidFill>
                  <a:schemeClr val="accent6">
                    <a:lumMod val="75000"/>
                  </a:schemeClr>
                </a:solidFill>
                <a:latin typeface="Arial" pitchFamily="1" charset="0"/>
                <a:ea typeface="ＭＳ Ｐゴシック" pitchFamily="1" charset="-128"/>
                <a:cs typeface="ＭＳ Ｐゴシック" pitchFamily="1" charset="-128"/>
              </a:endParaRPr>
            </a:p>
          </p:txBody>
        </p:sp>
        <p:sp>
          <p:nvSpPr>
            <p:cNvPr id="40984" name="Text Box 595">
              <a:extLst>
                <a:ext uri="{FF2B5EF4-FFF2-40B4-BE49-F238E27FC236}">
                  <a16:creationId xmlns:a16="http://schemas.microsoft.com/office/drawing/2014/main" id="{CC062F09-D95E-AFBA-3904-E9D71F025E48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6399212" y="1262063"/>
              <a:ext cx="58261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Calibri" panose="020F0502020204030204" pitchFamily="34" charset="0"/>
                </a:rPr>
                <a:t>2000</a:t>
              </a:r>
              <a:endParaRPr lang="en-US" altLang="en-US" sz="1200">
                <a:latin typeface="Calibri" panose="020F0502020204030204" pitchFamily="34" charset="0"/>
              </a:endParaRPr>
            </a:p>
          </p:txBody>
        </p:sp>
        <p:sp>
          <p:nvSpPr>
            <p:cNvPr id="40985" name="Text Box 599">
              <a:extLst>
                <a:ext uri="{FF2B5EF4-FFF2-40B4-BE49-F238E27FC236}">
                  <a16:creationId xmlns:a16="http://schemas.microsoft.com/office/drawing/2014/main" id="{D6EB73E9-B5C1-937E-288D-E17BA60C02EC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6846887" y="1263650"/>
              <a:ext cx="5810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Calibri" panose="020F0502020204030204" pitchFamily="34" charset="0"/>
                </a:rPr>
                <a:t>2005</a:t>
              </a:r>
              <a:endParaRPr lang="en-US" altLang="en-US" sz="1200">
                <a:latin typeface="Calibri" panose="020F0502020204030204" pitchFamily="34" charset="0"/>
              </a:endParaRPr>
            </a:p>
          </p:txBody>
        </p:sp>
        <p:sp>
          <p:nvSpPr>
            <p:cNvPr id="28" name="Line 597">
              <a:extLst>
                <a:ext uri="{FF2B5EF4-FFF2-40B4-BE49-F238E27FC236}">
                  <a16:creationId xmlns:a16="http://schemas.microsoft.com/office/drawing/2014/main" id="{66831483-EA54-C228-E236-B9E64786F6C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16200000">
              <a:off x="6757988" y="3084513"/>
              <a:ext cx="0" cy="63500"/>
            </a:xfrm>
            <a:prstGeom prst="line">
              <a:avLst/>
            </a:prstGeom>
            <a:noFill/>
            <a:ln w="38100">
              <a:solidFill>
                <a:schemeClr val="bg1">
                  <a:alpha val="50000"/>
                </a:schemeClr>
              </a:solidFill>
              <a:round/>
              <a:headEnd/>
              <a:tailEnd type="none" w="sm" len="med"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en-US">
                <a:solidFill>
                  <a:schemeClr val="accent6">
                    <a:lumMod val="75000"/>
                  </a:schemeClr>
                </a:solidFill>
                <a:latin typeface="Arial" pitchFamily="1" charset="0"/>
                <a:ea typeface="ＭＳ Ｐゴシック" pitchFamily="1" charset="-128"/>
                <a:cs typeface="ＭＳ Ｐゴシック" pitchFamily="1" charset="-128"/>
              </a:endParaRPr>
            </a:p>
          </p:txBody>
        </p:sp>
        <p:sp>
          <p:nvSpPr>
            <p:cNvPr id="40987" name="Text Box 576">
              <a:extLst>
                <a:ext uri="{FF2B5EF4-FFF2-40B4-BE49-F238E27FC236}">
                  <a16:creationId xmlns:a16="http://schemas.microsoft.com/office/drawing/2014/main" id="{1C43FB80-FB12-6C88-D94A-47D6FAB15BEA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5910262" y="3738563"/>
              <a:ext cx="251618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000099"/>
                  </a:solidFill>
                  <a:latin typeface="Calibri" panose="020F0502020204030204" pitchFamily="34" charset="0"/>
                </a:rPr>
                <a:t>GPCC Monitoring Analysis (gauge)</a:t>
              </a:r>
              <a:endParaRPr lang="en-US" altLang="en-US" sz="1200" b="1" baseline="-25000">
                <a:solidFill>
                  <a:srgbClr val="000099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0988" name="Line 577">
              <a:extLst>
                <a:ext uri="{FF2B5EF4-FFF2-40B4-BE49-F238E27FC236}">
                  <a16:creationId xmlns:a16="http://schemas.microsoft.com/office/drawing/2014/main" id="{488B3DF2-ECCA-D657-4B72-66C5290E9AAC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6392069" y="2021681"/>
              <a:ext cx="0" cy="3421063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89" name="Text Box 578">
              <a:extLst>
                <a:ext uri="{FF2B5EF4-FFF2-40B4-BE49-F238E27FC236}">
                  <a16:creationId xmlns:a16="http://schemas.microsoft.com/office/drawing/2014/main" id="{AF7563D9-253A-3C24-ECE0-08D3BFD4041B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6253162" y="3479800"/>
              <a:ext cx="1924050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000099"/>
                  </a:solidFill>
                  <a:latin typeface="Calibri" panose="020F0502020204030204" pitchFamily="34" charset="0"/>
                </a:rPr>
                <a:t>GPCC Full Analysis (gauge) </a:t>
              </a:r>
              <a:endParaRPr lang="en-US" altLang="en-US" sz="1200" b="1" baseline="-25000">
                <a:solidFill>
                  <a:srgbClr val="000099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0990" name="Line 587">
              <a:extLst>
                <a:ext uri="{FF2B5EF4-FFF2-40B4-BE49-F238E27FC236}">
                  <a16:creationId xmlns:a16="http://schemas.microsoft.com/office/drawing/2014/main" id="{0EA8F2AC-67ED-8A39-39E8-521F7F5B62AC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8222456" y="3872707"/>
              <a:ext cx="0" cy="239712"/>
            </a:xfrm>
            <a:prstGeom prst="line">
              <a:avLst/>
            </a:prstGeom>
            <a:noFill/>
            <a:ln w="38100">
              <a:solidFill>
                <a:srgbClr val="000099"/>
              </a:solidFill>
              <a:round/>
              <a:headEnd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91" name="Line 553">
              <a:extLst>
                <a:ext uri="{FF2B5EF4-FFF2-40B4-BE49-F238E27FC236}">
                  <a16:creationId xmlns:a16="http://schemas.microsoft.com/office/drawing/2014/main" id="{DD4A213B-E360-C4A2-9B3F-C3354AD9B3D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145087" y="1200150"/>
              <a:ext cx="0" cy="2968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92" name="Line 554">
              <a:extLst>
                <a:ext uri="{FF2B5EF4-FFF2-40B4-BE49-F238E27FC236}">
                  <a16:creationId xmlns:a16="http://schemas.microsoft.com/office/drawing/2014/main" id="{4E9EAFC8-EF97-F098-ABB3-BC9DB1C86C9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5608637" y="1200150"/>
              <a:ext cx="0" cy="2968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93" name="Line 555">
              <a:extLst>
                <a:ext uri="{FF2B5EF4-FFF2-40B4-BE49-F238E27FC236}">
                  <a16:creationId xmlns:a16="http://schemas.microsoft.com/office/drawing/2014/main" id="{E117F293-F219-0C84-3AEB-C24B6346B2FA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6073775" y="1200150"/>
              <a:ext cx="0" cy="2968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94" name="Line 556">
              <a:extLst>
                <a:ext uri="{FF2B5EF4-FFF2-40B4-BE49-F238E27FC236}">
                  <a16:creationId xmlns:a16="http://schemas.microsoft.com/office/drawing/2014/main" id="{B038190C-C235-A721-2FCD-CACD991499F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6518275" y="1200150"/>
              <a:ext cx="0" cy="2968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95" name="Line 557">
              <a:extLst>
                <a:ext uri="{FF2B5EF4-FFF2-40B4-BE49-F238E27FC236}">
                  <a16:creationId xmlns:a16="http://schemas.microsoft.com/office/drawing/2014/main" id="{C89C2BE7-4249-835C-EAEC-8AEC8252916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6969125" y="1200150"/>
              <a:ext cx="0" cy="2968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96" name="Line 557">
              <a:extLst>
                <a:ext uri="{FF2B5EF4-FFF2-40B4-BE49-F238E27FC236}">
                  <a16:creationId xmlns:a16="http://schemas.microsoft.com/office/drawing/2014/main" id="{5AC276AC-C0A0-1204-5069-E809C3894863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7432675" y="1200150"/>
              <a:ext cx="0" cy="2968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97" name="Text Box 599">
              <a:extLst>
                <a:ext uri="{FF2B5EF4-FFF2-40B4-BE49-F238E27FC236}">
                  <a16:creationId xmlns:a16="http://schemas.microsoft.com/office/drawing/2014/main" id="{48BF3EDD-1287-CBB2-4BEE-89218DF5714C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7310437" y="1263650"/>
              <a:ext cx="5810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latin typeface="Calibri" panose="020F0502020204030204" pitchFamily="34" charset="0"/>
                </a:rPr>
                <a:t>2010</a:t>
              </a:r>
              <a:endParaRPr lang="en-US" altLang="en-US" sz="1200">
                <a:latin typeface="Calibri" panose="020F0502020204030204" pitchFamily="34" charset="0"/>
              </a:endParaRPr>
            </a:p>
          </p:txBody>
        </p:sp>
        <p:sp>
          <p:nvSpPr>
            <p:cNvPr id="40998" name="Line 583">
              <a:extLst>
                <a:ext uri="{FF2B5EF4-FFF2-40B4-BE49-F238E27FC236}">
                  <a16:creationId xmlns:a16="http://schemas.microsoft.com/office/drawing/2014/main" id="{23F12EC9-2471-041B-CEBE-374D7BC1260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6116640" y="2022476"/>
              <a:ext cx="0" cy="47623"/>
            </a:xfrm>
            <a:prstGeom prst="line">
              <a:avLst/>
            </a:prstGeom>
            <a:noFill/>
            <a:ln w="38100">
              <a:solidFill>
                <a:schemeClr val="bg1">
                  <a:alpha val="50195"/>
                </a:schemeClr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999" name="Line 582">
              <a:extLst>
                <a:ext uri="{FF2B5EF4-FFF2-40B4-BE49-F238E27FC236}">
                  <a16:creationId xmlns:a16="http://schemas.microsoft.com/office/drawing/2014/main" id="{F8B036E6-0BA2-7405-6926-373AF0A1369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4822825" y="2716212"/>
              <a:ext cx="0" cy="282575"/>
            </a:xfrm>
            <a:prstGeom prst="line">
              <a:avLst/>
            </a:prstGeom>
            <a:noFill/>
            <a:ln w="38100">
              <a:solidFill>
                <a:schemeClr val="bg1">
                  <a:alpha val="50195"/>
                </a:schemeClr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00" name="Line 558">
              <a:extLst>
                <a:ext uri="{FF2B5EF4-FFF2-40B4-BE49-F238E27FC236}">
                  <a16:creationId xmlns:a16="http://schemas.microsoft.com/office/drawing/2014/main" id="{68727F11-E817-9C99-51E4-B36B5670814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5400000" flipV="1">
              <a:off x="6521450" y="1552575"/>
              <a:ext cx="0" cy="3657600"/>
            </a:xfrm>
            <a:prstGeom prst="line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stealth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01" name="Text Box 562">
              <a:extLst>
                <a:ext uri="{FF2B5EF4-FFF2-40B4-BE49-F238E27FC236}">
                  <a16:creationId xmlns:a16="http://schemas.microsoft.com/office/drawing/2014/main" id="{3AAF5C09-B026-6801-D8CF-FC30EF506012}"/>
                </a:ext>
              </a:extLst>
            </p:cNvPr>
            <p:cNvSpPr txBox="1">
              <a:spLocks noChangeAspect="1" noChangeArrowheads="1"/>
            </p:cNvSpPr>
            <p:nvPr/>
          </p:nvSpPr>
          <p:spPr bwMode="auto">
            <a:xfrm>
              <a:off x="6578600" y="3127375"/>
              <a:ext cx="1846262" cy="277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b="1">
                  <a:solidFill>
                    <a:srgbClr val="CC0000"/>
                  </a:solidFill>
                  <a:latin typeface="Calibri" panose="020F0502020204030204" pitchFamily="34" charset="0"/>
                </a:rPr>
                <a:t>GridSat (geo-IR)</a:t>
              </a:r>
              <a:endParaRPr lang="en-US" altLang="en-US" sz="1200" b="1" baseline="-25000">
                <a:solidFill>
                  <a:srgbClr val="CC0000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1002" name="Line 552">
              <a:extLst>
                <a:ext uri="{FF2B5EF4-FFF2-40B4-BE49-F238E27FC236}">
                  <a16:creationId xmlns:a16="http://schemas.microsoft.com/office/drawing/2014/main" id="{5CEEFBB3-AB32-7C7B-8EB2-0C52EB0D3DC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7891462" y="1200150"/>
              <a:ext cx="0" cy="29686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03" name="Line 567">
              <a:extLst>
                <a:ext uri="{FF2B5EF4-FFF2-40B4-BE49-F238E27FC236}">
                  <a16:creationId xmlns:a16="http://schemas.microsoft.com/office/drawing/2014/main" id="{BE5A33FB-535C-0BE3-E3A1-46A659956D17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5549106" y="1651794"/>
              <a:ext cx="0" cy="277812"/>
            </a:xfrm>
            <a:prstGeom prst="line">
              <a:avLst/>
            </a:prstGeom>
            <a:noFill/>
            <a:ln w="38100">
              <a:solidFill>
                <a:schemeClr val="bg1">
                  <a:alpha val="50195"/>
                </a:schemeClr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04" name="Line 582">
              <a:extLst>
                <a:ext uri="{FF2B5EF4-FFF2-40B4-BE49-F238E27FC236}">
                  <a16:creationId xmlns:a16="http://schemas.microsoft.com/office/drawing/2014/main" id="{A6E1D594-FBD6-D2F5-3BA1-6B28B9A47D5F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6912769" y="2728118"/>
              <a:ext cx="0" cy="258763"/>
            </a:xfrm>
            <a:prstGeom prst="line">
              <a:avLst/>
            </a:prstGeom>
            <a:noFill/>
            <a:ln w="38100">
              <a:solidFill>
                <a:schemeClr val="bg1">
                  <a:alpha val="50195"/>
                </a:schemeClr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05" name="Line 582">
              <a:extLst>
                <a:ext uri="{FF2B5EF4-FFF2-40B4-BE49-F238E27FC236}">
                  <a16:creationId xmlns:a16="http://schemas.microsoft.com/office/drawing/2014/main" id="{BD584B23-22A4-9346-DA56-7CE14C9C8BAE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4833144" y="3591719"/>
              <a:ext cx="0" cy="280987"/>
            </a:xfrm>
            <a:prstGeom prst="line">
              <a:avLst/>
            </a:prstGeom>
            <a:noFill/>
            <a:ln w="38100">
              <a:solidFill>
                <a:schemeClr val="bg1">
                  <a:alpha val="50195"/>
                </a:schemeClr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06" name="Line 583">
              <a:extLst>
                <a:ext uri="{FF2B5EF4-FFF2-40B4-BE49-F238E27FC236}">
                  <a16:creationId xmlns:a16="http://schemas.microsoft.com/office/drawing/2014/main" id="{E837331A-2B00-6EA4-76D8-5BFAA970D52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6052344" y="2220118"/>
              <a:ext cx="0" cy="80963"/>
            </a:xfrm>
            <a:prstGeom prst="line">
              <a:avLst/>
            </a:prstGeom>
            <a:noFill/>
            <a:ln w="38100">
              <a:solidFill>
                <a:schemeClr val="bg1">
                  <a:alpha val="50195"/>
                </a:schemeClr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07" name="Line 582">
              <a:extLst>
                <a:ext uri="{FF2B5EF4-FFF2-40B4-BE49-F238E27FC236}">
                  <a16:creationId xmlns:a16="http://schemas.microsoft.com/office/drawing/2014/main" id="{9435D523-230B-51A8-AB56-3398C1935621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rot="-5400000">
              <a:off x="4833938" y="3236912"/>
              <a:ext cx="0" cy="282575"/>
            </a:xfrm>
            <a:prstGeom prst="line">
              <a:avLst/>
            </a:prstGeom>
            <a:noFill/>
            <a:ln w="38100">
              <a:solidFill>
                <a:schemeClr val="bg1">
                  <a:alpha val="50195"/>
                </a:schemeClr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3E48E91-9FB3-63D8-079B-FE5F0E0F75A7}"/>
                </a:ext>
              </a:extLst>
            </p:cNvPr>
            <p:cNvCxnSpPr/>
            <p:nvPr/>
          </p:nvCxnSpPr>
          <p:spPr>
            <a:xfrm>
              <a:off x="6219825" y="2801938"/>
              <a:ext cx="0" cy="155575"/>
            </a:xfrm>
            <a:prstGeom prst="line">
              <a:avLst/>
            </a:prstGeom>
            <a:ln w="22225">
              <a:solidFill>
                <a:srgbClr val="E56C0A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BE858716-B14C-8008-5E27-887B46AB7B1A}"/>
                </a:ext>
              </a:extLst>
            </p:cNvPr>
            <p:cNvCxnSpPr/>
            <p:nvPr/>
          </p:nvCxnSpPr>
          <p:spPr>
            <a:xfrm>
              <a:off x="6423025" y="2801938"/>
              <a:ext cx="0" cy="155575"/>
            </a:xfrm>
            <a:prstGeom prst="line">
              <a:avLst/>
            </a:prstGeom>
            <a:ln w="22225">
              <a:solidFill>
                <a:srgbClr val="E56C0A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01EEED13-802B-A578-0D61-ACBF2951166A}"/>
                </a:ext>
              </a:extLst>
            </p:cNvPr>
            <p:cNvCxnSpPr/>
            <p:nvPr/>
          </p:nvCxnSpPr>
          <p:spPr>
            <a:xfrm>
              <a:off x="6492875" y="2801938"/>
              <a:ext cx="0" cy="155575"/>
            </a:xfrm>
            <a:prstGeom prst="line">
              <a:avLst/>
            </a:prstGeom>
            <a:ln w="22225">
              <a:solidFill>
                <a:srgbClr val="E56C0A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07DA2333-1FA2-AFE6-586A-D3E49F94F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8915400" cy="52324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defRPr/>
            </a:pPr>
            <a:r>
              <a:rPr lang="en-US" altLang="en-US" sz="1600" b="1" dirty="0">
                <a:cs typeface="ＭＳ Ｐゴシック" charset="0"/>
              </a:rPr>
              <a:t>3.	V3.2 Monthly Data Field Computations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400" dirty="0">
              <a:solidFill>
                <a:srgbClr val="2D2DB9"/>
              </a:solidFill>
              <a:cs typeface="ＭＳ Ｐゴシック" charset="0"/>
            </a:endParaRPr>
          </a:p>
          <a:p>
            <a:pPr marL="177800" indent="-177800"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Precipitation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 58ºN-S</a:t>
            </a:r>
          </a:p>
          <a:p>
            <a:pPr marL="346075" indent="-198438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890000"/>
                </a:solidFill>
                <a:cs typeface="ＭＳ Ｐゴシック" charset="0"/>
              </a:rPr>
              <a:t>•	</a:t>
            </a:r>
            <a:r>
              <a:rPr lang="en-US" altLang="en-US" sz="1600" u="sng" dirty="0">
                <a:solidFill>
                  <a:srgbClr val="890000"/>
                </a:solidFill>
                <a:cs typeface="ＭＳ Ｐゴシック" charset="0"/>
              </a:rPr>
              <a:t>1992-present</a:t>
            </a:r>
            <a:r>
              <a:rPr lang="en-US" altLang="en-US" sz="1600" dirty="0">
                <a:solidFill>
                  <a:srgbClr val="890000"/>
                </a:solidFill>
                <a:cs typeface="ＭＳ Ｐゴシック" charset="0"/>
              </a:rPr>
              <a:t>: PERSIANN CDR histogram-adjusted using GPROF at the 3-hourly scale, calibrated to monthly METH, then calibrated with TCC/MCTG climatology blend</a:t>
            </a:r>
          </a:p>
          <a:p>
            <a:pPr marL="346075" indent="-198438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890000"/>
                </a:solidFill>
                <a:cs typeface="ＭＳ Ｐゴシック" charset="0"/>
              </a:rPr>
              <a:t>•	</a:t>
            </a:r>
            <a:r>
              <a:rPr lang="en-US" altLang="en-US" sz="1600" u="sng" dirty="0">
                <a:solidFill>
                  <a:srgbClr val="890000"/>
                </a:solidFill>
                <a:cs typeface="ＭＳ Ｐゴシック" charset="0"/>
              </a:rPr>
              <a:t>1983-1991</a:t>
            </a:r>
            <a:r>
              <a:rPr lang="en-US" altLang="en-US" sz="1600" dirty="0">
                <a:solidFill>
                  <a:srgbClr val="890000"/>
                </a:solidFill>
                <a:cs typeface="ＭＳ Ｐゴシック" charset="0"/>
              </a:rPr>
              <a:t>: PERSIANN CDR adjusted using monthly climatological (1993-2008) GPROF relationship</a:t>
            </a:r>
          </a:p>
          <a:p>
            <a:pPr marL="200025" indent="-200025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higher latitudes</a:t>
            </a:r>
          </a:p>
          <a:p>
            <a:pPr marL="346075" indent="-169863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890000"/>
                </a:solidFill>
                <a:cs typeface="ＭＳ Ｐゴシック" charset="0"/>
              </a:rPr>
              <a:t>•	calibrated TOVS/AIRS-IR (globally) adjusted to the MCTG</a:t>
            </a:r>
          </a:p>
          <a:p>
            <a:pPr marL="177800" indent="-177800">
              <a:spcAft>
                <a:spcPts val="0"/>
              </a:spcAft>
              <a:tabLst>
                <a:tab pos="2166938" algn="l"/>
              </a:tabLst>
              <a:defRPr/>
            </a:pPr>
            <a:endParaRPr lang="en-US" altLang="en-US" sz="1400" dirty="0">
              <a:solidFill>
                <a:schemeClr val="accent2"/>
              </a:solidFill>
              <a:cs typeface="ＭＳ Ｐゴシック" charset="0"/>
            </a:endParaRPr>
          </a:p>
          <a:p>
            <a:pPr marL="177800" indent="-177800"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Precipitation error computed as in V2 (Huffman 1997)</a:t>
            </a:r>
          </a:p>
          <a:p>
            <a:pPr marL="177800" indent="-177800">
              <a:spcAft>
                <a:spcPts val="0"/>
              </a:spcAft>
              <a:tabLst>
                <a:tab pos="2166938" algn="l"/>
              </a:tabLst>
              <a:defRPr/>
            </a:pPr>
            <a:endParaRPr lang="en-US" altLang="en-US" sz="1400" dirty="0">
              <a:solidFill>
                <a:srgbClr val="0724FB"/>
              </a:solidFill>
              <a:cs typeface="ＭＳ Ｐゴシック" charset="0"/>
            </a:endParaRPr>
          </a:p>
          <a:p>
            <a:pPr marL="177800" indent="-177800"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Precipitation phase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specification of liquid phase from Sims and Liu (2015)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uses MERRA-2 reanalysis surface T, RH, pressure</a:t>
            </a:r>
          </a:p>
          <a:p>
            <a:pPr marL="177800" indent="-177800">
              <a:spcAft>
                <a:spcPts val="0"/>
              </a:spcAft>
              <a:tabLst>
                <a:tab pos="2166938" algn="l"/>
              </a:tabLst>
              <a:defRPr/>
            </a:pPr>
            <a:endParaRPr lang="en-US" altLang="en-US" sz="1400" dirty="0">
              <a:solidFill>
                <a:schemeClr val="accent2"/>
              </a:solidFill>
              <a:cs typeface="ＭＳ Ｐゴシック" charset="0"/>
            </a:endParaRPr>
          </a:p>
          <a:p>
            <a:pPr marL="177800" indent="-177800"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Quality Index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“equivalent gauges” computed from error (Huffman 1997)</a:t>
            </a: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5BC87678-F8ED-9D53-4492-F8D084EEA4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8839200" cy="3406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tabLst>
                <a:tab pos="284163" algn="l"/>
                <a:tab pos="2166938" algn="l"/>
              </a:tabLst>
              <a:defRPr/>
            </a:pPr>
            <a:r>
              <a:rPr lang="en-US" altLang="en-US" sz="1600" b="1" dirty="0">
                <a:cs typeface="ＭＳ Ｐゴシック" charset="0"/>
              </a:rPr>
              <a:t>4.	Summary of Upgrades from V2.3 Monthly to V3.2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solidFill>
                <a:srgbClr val="2D2DB9"/>
              </a:solidFill>
              <a:cs typeface="ＭＳ Ｐゴシック" charset="0"/>
            </a:endParaRPr>
          </a:p>
          <a:p>
            <a:pPr marL="230188" indent="-230188">
              <a:spcBef>
                <a:spcPts val="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spatial grid shifted from 2.5</a:t>
            </a:r>
            <a:r>
              <a:rPr lang="en-US" altLang="en-US" sz="1600" baseline="40000" dirty="0">
                <a:solidFill>
                  <a:srgbClr val="006600"/>
                </a:solidFill>
                <a:cs typeface="ＭＳ Ｐゴシック" charset="0"/>
              </a:rPr>
              <a:t>o</a:t>
            </a: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 to 0.5</a:t>
            </a:r>
            <a:r>
              <a:rPr lang="en-US" altLang="en-US" sz="1600" baseline="40000" dirty="0">
                <a:solidFill>
                  <a:srgbClr val="006600"/>
                </a:solidFill>
                <a:cs typeface="ＭＳ Ｐゴシック" charset="0"/>
              </a:rPr>
              <a:t>o</a:t>
            </a:r>
            <a:endParaRPr lang="en-US" altLang="en-US" sz="1600" dirty="0">
              <a:solidFill>
                <a:srgbClr val="006600"/>
              </a:solidFill>
              <a:cs typeface="ＭＳ Ｐゴシック" charset="0"/>
            </a:endParaRPr>
          </a:p>
          <a:p>
            <a:pPr marL="230188" indent="-230188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consistent GEO-IR Tb datasets, expand area of use from 40</a:t>
            </a:r>
            <a:r>
              <a:rPr lang="en-US" altLang="en-US" sz="1600" baseline="40000" dirty="0">
                <a:solidFill>
                  <a:srgbClr val="006600"/>
                </a:solidFill>
                <a:cs typeface="ＭＳ Ｐゴシック" charset="0"/>
              </a:rPr>
              <a:t>o</a:t>
            </a: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N-S to 58</a:t>
            </a:r>
            <a:r>
              <a:rPr lang="en-US" altLang="en-US" sz="1600" baseline="40000" dirty="0">
                <a:solidFill>
                  <a:srgbClr val="006600"/>
                </a:solidFill>
                <a:cs typeface="ＭＳ Ｐゴシック" charset="0"/>
              </a:rPr>
              <a:t>o</a:t>
            </a: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N-S</a:t>
            </a:r>
          </a:p>
          <a:p>
            <a:pPr marL="230188" indent="-230188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upgraded PMW and IR algorithms</a:t>
            </a:r>
          </a:p>
          <a:p>
            <a:pPr marL="230188" indent="-230188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consistent AIRS-IR record</a:t>
            </a:r>
          </a:p>
          <a:p>
            <a:pPr marL="230188" indent="-230188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shifted calibration from AIRS-to-TOVS to improved TOVS-to-AIRS-IR </a:t>
            </a:r>
          </a:p>
          <a:p>
            <a:pPr marL="230188" indent="-230188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added modern climatological calibrators (TCC over 20</a:t>
            </a:r>
            <a:r>
              <a:rPr lang="en-US" altLang="en-US" sz="1600" baseline="40000" dirty="0">
                <a:solidFill>
                  <a:srgbClr val="006600"/>
                </a:solidFill>
                <a:cs typeface="ＭＳ Ｐゴシック" charset="0"/>
              </a:rPr>
              <a:t>o</a:t>
            </a: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N-S, MCTG outside 35</a:t>
            </a:r>
            <a:r>
              <a:rPr lang="en-US" altLang="en-US" sz="1600" baseline="40000" dirty="0">
                <a:solidFill>
                  <a:srgbClr val="006600"/>
                </a:solidFill>
                <a:cs typeface="ＭＳ Ｐゴシック" charset="0"/>
              </a:rPr>
              <a:t>o</a:t>
            </a: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N-S, blended cross-over in between)</a:t>
            </a:r>
          </a:p>
          <a:p>
            <a:pPr marL="230188" indent="-230188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new data fields: probability of liquid phase, Gauge Relative Weighting, Quality Index</a:t>
            </a:r>
          </a:p>
          <a:p>
            <a:pPr marL="230188" indent="-230188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substitute climatological Fuchs gauge </a:t>
            </a:r>
            <a:r>
              <a:rPr lang="en-US" altLang="en-US" sz="1600" dirty="0" err="1">
                <a:solidFill>
                  <a:srgbClr val="006600"/>
                </a:solidFill>
                <a:cs typeface="ＭＳ Ｐゴシック" charset="0"/>
              </a:rPr>
              <a:t>undercatch</a:t>
            </a: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 coefficients for Legates-Wilmott over Eurasia above 45</a:t>
            </a:r>
            <a:r>
              <a:rPr lang="en-US" altLang="en-US" sz="1600" baseline="40000" dirty="0">
                <a:solidFill>
                  <a:srgbClr val="006600"/>
                </a:solidFill>
                <a:cs typeface="ＭＳ Ｐゴシック" charset="0"/>
              </a:rPr>
              <a:t>o</a:t>
            </a: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N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2">
            <a:extLst>
              <a:ext uri="{FF2B5EF4-FFF2-40B4-BE49-F238E27FC236}">
                <a16:creationId xmlns:a16="http://schemas.microsoft.com/office/drawing/2014/main" id="{15D6FD6C-B891-3FBA-740F-742CC1FF6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2788" y="-7938"/>
            <a:ext cx="5891212" cy="3940176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2400">
              <a:latin typeface="Helvetica" pitchFamily="2" charset="0"/>
            </a:endParaRP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1AB44E3C-7C91-89E4-0A4F-886291317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3100388" cy="49244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marL="287338" indent="-287338">
              <a:tabLst>
                <a:tab pos="2166938" algn="l"/>
              </a:tabLst>
              <a:defRPr/>
            </a:pPr>
            <a:r>
              <a:rPr lang="en-US" altLang="en-US" sz="1600" b="1" dirty="0">
                <a:cs typeface="ＭＳ Ｐゴシック" charset="0"/>
              </a:rPr>
              <a:t>5.	V3.2 Climatology (1/2)</a:t>
            </a:r>
          </a:p>
          <a:p>
            <a:pPr>
              <a:tabLst>
                <a:tab pos="284163" algn="l"/>
                <a:tab pos="2166938" algn="l"/>
              </a:tabLst>
              <a:defRPr/>
            </a:pPr>
            <a:endParaRPr lang="en-US" altLang="en-US" sz="1600" dirty="0">
              <a:cs typeface="ＭＳ Ｐゴシック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accent2"/>
                </a:solidFill>
                <a:cs typeface="ＭＳ Ｐゴシック" charset="0"/>
              </a:rPr>
              <a:t>Gauges tend to dominate land areas in both V2.3 and V3.2</a:t>
            </a:r>
          </a:p>
          <a:p>
            <a:pPr>
              <a:defRPr/>
            </a:pPr>
            <a:endParaRPr lang="en-US" sz="1600" dirty="0">
              <a:solidFill>
                <a:schemeClr val="accent2"/>
              </a:solidFill>
              <a:cs typeface="ＭＳ Ｐゴシック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accent2"/>
                </a:solidFill>
                <a:cs typeface="ＭＳ Ｐゴシック" charset="0"/>
              </a:rPr>
              <a:t>V3.2 tends to be higher over oceans</a:t>
            </a:r>
          </a:p>
          <a:p>
            <a:pPr marL="173038" indent="-173038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06600"/>
                </a:solidFill>
                <a:cs typeface="ＭＳ Ｐゴシック" charset="0"/>
              </a:rPr>
              <a:t>•	largest increases in storm tracks</a:t>
            </a:r>
          </a:p>
          <a:p>
            <a:pPr marL="179388" indent="-179388">
              <a:spcBef>
                <a:spcPts val="400"/>
              </a:spcBef>
              <a:tabLst/>
              <a:defRPr/>
            </a:pPr>
            <a:r>
              <a:rPr lang="en-US" sz="1600" dirty="0">
                <a:solidFill>
                  <a:srgbClr val="006600"/>
                </a:solidFill>
                <a:cs typeface="ＭＳ Ｐゴシック" charset="0"/>
              </a:rPr>
              <a:t>•	decrease around 60</a:t>
            </a: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ºS in V3.2 improves a perceived V2.3 issue</a:t>
            </a:r>
            <a:endParaRPr lang="en-US" sz="1600" dirty="0">
              <a:solidFill>
                <a:srgbClr val="006600"/>
              </a:solidFill>
              <a:cs typeface="ＭＳ Ｐゴシック" charset="0"/>
            </a:endParaRPr>
          </a:p>
          <a:p>
            <a:pPr marL="179388" indent="-179388">
              <a:spcBef>
                <a:spcPts val="400"/>
              </a:spcBef>
              <a:tabLst/>
              <a:defRPr/>
            </a:pPr>
            <a:r>
              <a:rPr lang="en-US" sz="1600" dirty="0">
                <a:solidFill>
                  <a:srgbClr val="006600"/>
                </a:solidFill>
                <a:cs typeface="ＭＳ Ｐゴシック" charset="0"/>
              </a:rPr>
              <a:t>•	increase in polar regions driven by </a:t>
            </a:r>
            <a:r>
              <a:rPr lang="en-US" sz="1600" dirty="0" err="1">
                <a:solidFill>
                  <a:srgbClr val="006600"/>
                </a:solidFill>
                <a:cs typeface="ＭＳ Ｐゴシック" charset="0"/>
              </a:rPr>
              <a:t>CloudSat</a:t>
            </a:r>
            <a:r>
              <a:rPr lang="en-US" sz="1600" dirty="0">
                <a:solidFill>
                  <a:srgbClr val="006600"/>
                </a:solidFill>
                <a:cs typeface="ＭＳ Ｐゴシック" charset="0"/>
              </a:rPr>
              <a:t> (in MCTG)</a:t>
            </a:r>
          </a:p>
          <a:p>
            <a:pPr>
              <a:defRPr/>
            </a:pPr>
            <a:endParaRPr lang="en-US" sz="1600" dirty="0">
              <a:solidFill>
                <a:schemeClr val="accent2"/>
              </a:solidFill>
              <a:cs typeface="ＭＳ Ｐゴシック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accent2"/>
                </a:solidFill>
                <a:cs typeface="ＭＳ Ｐゴシック" charset="0"/>
              </a:rPr>
              <a:t>Full-resolution V3.2 (top left) shows some artifacts due to the IR in the Indian and Atlantic Oceans </a:t>
            </a:r>
          </a:p>
        </p:txBody>
      </p:sp>
      <p:sp>
        <p:nvSpPr>
          <p:cNvPr id="24579" name="Text Box 2">
            <a:extLst>
              <a:ext uri="{FF2B5EF4-FFF2-40B4-BE49-F238E27FC236}">
                <a16:creationId xmlns:a16="http://schemas.microsoft.com/office/drawing/2014/main" id="{9CA66C10-13AA-8219-9A3A-DBE760B3F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5963" y="3979863"/>
            <a:ext cx="207803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84163" algn="l"/>
                <a:tab pos="2166938" algn="l"/>
              </a:tabLs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84163" algn="l"/>
                <a:tab pos="2166938" algn="l"/>
              </a:tabLst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84163" algn="l"/>
                <a:tab pos="2166938" algn="l"/>
              </a:tabLs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84163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84163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4163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4163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4163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4163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Font typeface="Times" pitchFamily="2" charset="0"/>
              <a:buNone/>
            </a:pPr>
            <a:r>
              <a:rPr lang="en-US" altLang="en-US" sz="1000">
                <a:latin typeface="Helvetica" pitchFamily="2" charset="0"/>
              </a:rPr>
              <a:t>[D. Bolvin (SSAI; GSFC)]</a:t>
            </a:r>
          </a:p>
        </p:txBody>
      </p:sp>
      <p:pic>
        <p:nvPicPr>
          <p:cNvPr id="24580" name="Picture 4">
            <a:extLst>
              <a:ext uri="{FF2B5EF4-FFF2-40B4-BE49-F238E27FC236}">
                <a16:creationId xmlns:a16="http://schemas.microsoft.com/office/drawing/2014/main" id="{5F0766C1-CB37-B886-FDCF-740E4774F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26988"/>
            <a:ext cx="2922588" cy="185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6">
            <a:extLst>
              <a:ext uri="{FF2B5EF4-FFF2-40B4-BE49-F238E27FC236}">
                <a16:creationId xmlns:a16="http://schemas.microsoft.com/office/drawing/2014/main" id="{0968246C-53FD-909D-5EEC-DFA435728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4425" y="-7938"/>
            <a:ext cx="2949575" cy="197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582" name="Group 11">
            <a:extLst>
              <a:ext uri="{FF2B5EF4-FFF2-40B4-BE49-F238E27FC236}">
                <a16:creationId xmlns:a16="http://schemas.microsoft.com/office/drawing/2014/main" id="{A7DB180B-9949-B2A8-C57F-8C1FC0979437}"/>
              </a:ext>
            </a:extLst>
          </p:cNvPr>
          <p:cNvGrpSpPr>
            <a:grpSpLocks/>
          </p:cNvGrpSpPr>
          <p:nvPr/>
        </p:nvGrpSpPr>
        <p:grpSpPr bwMode="auto">
          <a:xfrm>
            <a:off x="3252788" y="1957388"/>
            <a:ext cx="2995612" cy="1974850"/>
            <a:chOff x="6219171" y="1949581"/>
            <a:chExt cx="2945221" cy="1955604"/>
          </a:xfrm>
        </p:grpSpPr>
        <p:pic>
          <p:nvPicPr>
            <p:cNvPr id="24584" name="Picture 9">
              <a:extLst>
                <a:ext uri="{FF2B5EF4-FFF2-40B4-BE49-F238E27FC236}">
                  <a16:creationId xmlns:a16="http://schemas.microsoft.com/office/drawing/2014/main" id="{A61E4131-120C-E5D0-509B-1FBDB72BD4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19171" y="1949581"/>
              <a:ext cx="2945221" cy="1955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5" name="Rectangle 10">
              <a:extLst>
                <a:ext uri="{FF2B5EF4-FFF2-40B4-BE49-F238E27FC236}">
                  <a16:creationId xmlns:a16="http://schemas.microsoft.com/office/drawing/2014/main" id="{717618DB-380E-B94C-D55F-9705EA77A4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19171" y="1949581"/>
              <a:ext cx="2945221" cy="164969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" pitchFamily="2" charset="0"/>
                  <a:ea typeface="ＭＳ Ｐゴシック" panose="020B0600070205080204" pitchFamily="34" charset="-128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endParaRPr lang="en-US" altLang="en-US" sz="2400">
                <a:latin typeface="Helvetica" pitchFamily="2" charset="0"/>
              </a:endParaRPr>
            </a:p>
          </p:txBody>
        </p:sp>
        <p:pic>
          <p:nvPicPr>
            <p:cNvPr id="24586" name="Picture 16">
              <a:extLst>
                <a:ext uri="{FF2B5EF4-FFF2-40B4-BE49-F238E27FC236}">
                  <a16:creationId xmlns:a16="http://schemas.microsoft.com/office/drawing/2014/main" id="{2F86145C-DB59-4927-FE32-1C0C0D77B2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62254" y="1953678"/>
              <a:ext cx="1259053" cy="172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4583" name="Picture 2">
            <a:extLst>
              <a:ext uri="{FF2B5EF4-FFF2-40B4-BE49-F238E27FC236}">
                <a16:creationId xmlns:a16="http://schemas.microsoft.com/office/drawing/2014/main" id="{FE4BCBE2-2814-E243-8D86-DA35FE7A2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188" y="1963738"/>
            <a:ext cx="2944812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">
            <a:extLst>
              <a:ext uri="{FF2B5EF4-FFF2-40B4-BE49-F238E27FC236}">
                <a16:creationId xmlns:a16="http://schemas.microsoft.com/office/drawing/2014/main" id="{E359A4A4-9007-7F40-715B-875682BF4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8458200" cy="2165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marL="287338" indent="-287338">
              <a:tabLst>
                <a:tab pos="2166938" algn="l"/>
              </a:tabLst>
              <a:defRPr/>
            </a:pPr>
            <a:r>
              <a:rPr lang="en-US" altLang="en-US" sz="1600" b="1" dirty="0">
                <a:cs typeface="ＭＳ Ｐゴシック" charset="0"/>
              </a:rPr>
              <a:t>5.	V3.2 Climatology (2/2)</a:t>
            </a:r>
          </a:p>
          <a:p>
            <a:pPr>
              <a:tabLst>
                <a:tab pos="284163" algn="l"/>
                <a:tab pos="2166938" algn="l"/>
              </a:tabLst>
              <a:defRPr/>
            </a:pPr>
            <a:endParaRPr lang="en-US" altLang="en-US" sz="1600" dirty="0">
              <a:cs typeface="ＭＳ Ｐゴシック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accent2"/>
                </a:solidFill>
                <a:cs typeface="ＭＳ Ｐゴシック" charset="0"/>
              </a:rPr>
              <a:t>The global ocean time series for V3.2 largely matches that of V2.3 but is higher</a:t>
            </a:r>
          </a:p>
          <a:p>
            <a:pPr marL="173038" indent="-173038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sz="1600" dirty="0">
                <a:solidFill>
                  <a:srgbClr val="006600"/>
                </a:solidFill>
                <a:cs typeface="ＭＳ Ｐゴシック" charset="0"/>
              </a:rPr>
              <a:t>•	interannual variation in the tropics is governed by METH in both</a:t>
            </a:r>
          </a:p>
          <a:p>
            <a:pPr marL="179388" indent="-179388">
              <a:spcBef>
                <a:spcPts val="400"/>
              </a:spcBef>
              <a:tabLst/>
              <a:defRPr/>
            </a:pPr>
            <a:r>
              <a:rPr lang="en-US" sz="1600" dirty="0">
                <a:solidFill>
                  <a:srgbClr val="006600"/>
                </a:solidFill>
                <a:cs typeface="ＭＳ Ｐゴシック" charset="0"/>
              </a:rPr>
              <a:t>•	calibration by TCC and MCTG sets the mean increase in V3.2</a:t>
            </a:r>
          </a:p>
          <a:p>
            <a:pPr>
              <a:defRPr/>
            </a:pPr>
            <a:endParaRPr lang="en-US" sz="1600" dirty="0">
              <a:solidFill>
                <a:schemeClr val="accent2"/>
              </a:solidFill>
              <a:cs typeface="ＭＳ Ｐゴシック" charset="0"/>
            </a:endParaRPr>
          </a:p>
          <a:p>
            <a:pPr>
              <a:defRPr/>
            </a:pPr>
            <a:r>
              <a:rPr lang="en-US" sz="1600" dirty="0">
                <a:solidFill>
                  <a:schemeClr val="accent2"/>
                </a:solidFill>
                <a:cs typeface="ＭＳ Ｐゴシック" charset="0"/>
              </a:rPr>
              <a:t>The zonal profiles are similar, with the biggest difference in the Southern Ocean considered an improvement in V3.2</a:t>
            </a:r>
          </a:p>
        </p:txBody>
      </p:sp>
      <p:sp>
        <p:nvSpPr>
          <p:cNvPr id="26626" name="Text Box 2">
            <a:extLst>
              <a:ext uri="{FF2B5EF4-FFF2-40B4-BE49-F238E27FC236}">
                <a16:creationId xmlns:a16="http://schemas.microsoft.com/office/drawing/2014/main" id="{33016B2B-7E05-9026-C66B-1E5A4CDF6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0400" y="4505325"/>
            <a:ext cx="78263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84163" algn="l"/>
                <a:tab pos="2166938" algn="l"/>
              </a:tabLs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84163" algn="l"/>
                <a:tab pos="2166938" algn="l"/>
              </a:tabLst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84163" algn="l"/>
                <a:tab pos="2166938" algn="l"/>
              </a:tabLs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84163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84163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4163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4163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4163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4163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" pitchFamily="2" charset="0"/>
              <a:buNone/>
            </a:pPr>
            <a:r>
              <a:rPr lang="en-US" altLang="en-US" sz="1000">
                <a:latin typeface="Helvetica" pitchFamily="2" charset="0"/>
              </a:rPr>
              <a:t>[D. Bolvin (SSAI; GSFC)]</a:t>
            </a:r>
          </a:p>
        </p:txBody>
      </p:sp>
      <p:pic>
        <p:nvPicPr>
          <p:cNvPr id="26627" name="Picture 3">
            <a:extLst>
              <a:ext uri="{FF2B5EF4-FFF2-40B4-BE49-F238E27FC236}">
                <a16:creationId xmlns:a16="http://schemas.microsoft.com/office/drawing/2014/main" id="{B14C4684-6DD9-7048-0122-211493CF74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863" y="2490788"/>
            <a:ext cx="3478212" cy="261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7">
            <a:extLst>
              <a:ext uri="{FF2B5EF4-FFF2-40B4-BE49-F238E27FC236}">
                <a16:creationId xmlns:a16="http://schemas.microsoft.com/office/drawing/2014/main" id="{FC3A571D-D744-B9C1-8A40-FEC8E890FA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490788"/>
            <a:ext cx="3581400" cy="265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0CAEDDA0-BEFE-FCC0-3635-798D6A2EA6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8153400" cy="45450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600" b="1" dirty="0">
                <a:solidFill>
                  <a:srgbClr val="000000"/>
                </a:solidFill>
                <a:cs typeface="ＭＳ Ｐゴシック" charset="0"/>
              </a:rPr>
              <a:t>6.	V3.2 Daily Product Approach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solidFill>
                <a:srgbClr val="2D2DB9"/>
              </a:solidFill>
              <a:cs typeface="ＭＳ Ｐゴシック" charset="0"/>
            </a:endParaRPr>
          </a:p>
          <a:p>
            <a:pPr marL="177800" indent="-177800"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chemeClr val="accent2"/>
                </a:solidFill>
                <a:cs typeface="ＭＳ Ｐゴシック" charset="0"/>
              </a:rPr>
              <a:t>The inputs are: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Integrated Multi-</a:t>
            </a:r>
            <a:r>
              <a:rPr lang="en-US" altLang="en-US" sz="1600" dirty="0" err="1">
                <a:solidFill>
                  <a:srgbClr val="006600"/>
                </a:solidFill>
                <a:cs typeface="ＭＳ Ｐゴシック" charset="0"/>
              </a:rPr>
              <a:t>satellitE</a:t>
            </a: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 Retrievals for GPM (IMERG)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TOVS, AIRS-IR daily: Susskind cloud volume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GPCP V3.2 Monthly</a:t>
            </a:r>
          </a:p>
          <a:p>
            <a:pPr marL="177800" indent="-177800">
              <a:spcAft>
                <a:spcPts val="0"/>
              </a:spcAft>
              <a:tabLst>
                <a:tab pos="2166938" algn="l"/>
              </a:tabLst>
              <a:defRPr/>
            </a:pPr>
            <a:endParaRPr lang="en-US" altLang="en-US" sz="1600" dirty="0">
              <a:solidFill>
                <a:schemeClr val="accent2"/>
              </a:solidFill>
              <a:cs typeface="ＭＳ Ｐゴシック" charset="0"/>
            </a:endParaRPr>
          </a:p>
          <a:p>
            <a:pPr marL="177800" indent="-177800"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chemeClr val="accent2"/>
                </a:solidFill>
                <a:cs typeface="ＭＳ Ｐゴシック" charset="0"/>
              </a:rPr>
              <a:t>Approach: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average IMERG (originally 0.1º, ½ </a:t>
            </a:r>
            <a:r>
              <a:rPr lang="en-US" altLang="en-US" sz="1600" dirty="0" err="1">
                <a:solidFill>
                  <a:srgbClr val="006600"/>
                </a:solidFill>
                <a:cs typeface="ＭＳ Ｐゴシック" charset="0"/>
              </a:rPr>
              <a:t>hr</a:t>
            </a: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) up to 0.5º daily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histogram-calibrate TOVS, AIRS-IR to IMERG 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use IMERG in the band 55º N-S and IMERG-calibrated TOVS/AIRS at higher latitudes</a:t>
            </a:r>
          </a:p>
          <a:p>
            <a:pPr marL="346075" indent="-168275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A20000"/>
                </a:solidFill>
                <a:cs typeface="ＭＳ Ｐゴシック" charset="0"/>
              </a:rPr>
              <a:t>•	this is done for simplicity; future versions will use IMERG at all latitudes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“feather” the IMERG-AIRS difference just outside 55º to reduce seams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scale the Daily to (approximately) sum to the Monthly product</a:t>
            </a:r>
          </a:p>
          <a:p>
            <a:pPr marL="177800" indent="-177800">
              <a:spcAft>
                <a:spcPts val="0"/>
              </a:spcAft>
              <a:tabLst>
                <a:tab pos="2166938" algn="l"/>
              </a:tabLst>
              <a:defRPr/>
            </a:pPr>
            <a:endParaRPr lang="en-US" altLang="en-US" sz="1600" dirty="0">
              <a:solidFill>
                <a:schemeClr val="accent2"/>
              </a:solidFill>
              <a:cs typeface="ＭＳ Ｐゴシック" charset="0"/>
            </a:endParaRPr>
          </a:p>
          <a:p>
            <a:pPr marL="177800" indent="-177800">
              <a:spcAft>
                <a:spcPts val="40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chemeClr val="accent2"/>
                </a:solidFill>
                <a:cs typeface="ＭＳ Ｐゴシック" charset="0"/>
              </a:rPr>
              <a:t>Period of record is June 2000 – December 2020 (currently)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">
            <a:extLst>
              <a:ext uri="{FF2B5EF4-FFF2-40B4-BE49-F238E27FC236}">
                <a16:creationId xmlns:a16="http://schemas.microsoft.com/office/drawing/2014/main" id="{193DF169-C9B9-15E3-5E88-202DE168C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5715000" cy="444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marL="287338" indent="-287338">
              <a:tabLst>
                <a:tab pos="2166938" algn="l"/>
              </a:tabLst>
              <a:defRPr/>
            </a:pPr>
            <a:r>
              <a:rPr lang="en-US" altLang="en-US" sz="1600" b="1" dirty="0">
                <a:cs typeface="ＭＳ Ｐゴシック" charset="0"/>
              </a:rPr>
              <a:t>7.	V3.2 Daily Product Frequency of Occurrence</a:t>
            </a:r>
            <a:endParaRPr lang="en-US" altLang="en-US" sz="1600" dirty="0">
              <a:cs typeface="ＭＳ Ｐゴシック" charset="0"/>
            </a:endParaRPr>
          </a:p>
          <a:p>
            <a:pPr>
              <a:defRPr/>
            </a:pPr>
            <a:endParaRPr lang="en-US" sz="1600" dirty="0">
              <a:solidFill>
                <a:schemeClr val="accent2"/>
              </a:solidFill>
              <a:cs typeface="ＭＳ Ｐゴシック" charset="0"/>
            </a:endParaRPr>
          </a:p>
          <a:p>
            <a:pPr>
              <a:defRPr/>
            </a:pPr>
            <a:r>
              <a:rPr lang="en-US" sz="1600" dirty="0">
                <a:solidFill>
                  <a:srgbClr val="0724FB"/>
                </a:solidFill>
                <a:cs typeface="ＭＳ Ｐゴシック" charset="0"/>
              </a:rPr>
              <a:t>Climatological </a:t>
            </a:r>
            <a:r>
              <a:rPr lang="en-US" sz="1600" u="sng" dirty="0">
                <a:solidFill>
                  <a:srgbClr val="0724FB"/>
                </a:solidFill>
                <a:cs typeface="ＭＳ Ｐゴシック" charset="0"/>
              </a:rPr>
              <a:t>amounts</a:t>
            </a:r>
            <a:r>
              <a:rPr lang="en-US" sz="1600" dirty="0">
                <a:solidFill>
                  <a:srgbClr val="0724FB"/>
                </a:solidFill>
                <a:cs typeface="ＭＳ Ｐゴシック" charset="0"/>
              </a:rPr>
              <a:t> for the Dailies just follow the corresponding Monthly</a:t>
            </a:r>
          </a:p>
          <a:p>
            <a:pPr>
              <a:defRPr/>
            </a:pPr>
            <a:endParaRPr lang="en-US" sz="1600" dirty="0">
              <a:solidFill>
                <a:srgbClr val="0724FB"/>
              </a:solidFill>
              <a:cs typeface="ＭＳ Ｐゴシック" charset="0"/>
            </a:endParaRPr>
          </a:p>
          <a:p>
            <a:pPr>
              <a:defRPr/>
            </a:pPr>
            <a:r>
              <a:rPr lang="en-US" sz="1600" dirty="0">
                <a:solidFill>
                  <a:srgbClr val="0724FB"/>
                </a:solidFill>
                <a:cs typeface="ＭＳ Ｐゴシック" charset="0"/>
              </a:rPr>
              <a:t>Climatological </a:t>
            </a:r>
            <a:r>
              <a:rPr lang="en-US" sz="1600" u="sng" dirty="0">
                <a:solidFill>
                  <a:srgbClr val="0724FB"/>
                </a:solidFill>
                <a:cs typeface="ＭＳ Ｐゴシック" charset="0"/>
              </a:rPr>
              <a:t>frequencies</a:t>
            </a:r>
            <a:r>
              <a:rPr lang="en-US" sz="1600" dirty="0">
                <a:solidFill>
                  <a:srgbClr val="0724FB"/>
                </a:solidFill>
                <a:cs typeface="ＭＳ Ｐゴシック" charset="0"/>
              </a:rPr>
              <a:t> for the Dailies are different</a:t>
            </a:r>
          </a:p>
          <a:p>
            <a:pPr marL="179388" indent="-179388">
              <a:spcBef>
                <a:spcPts val="400"/>
              </a:spcBef>
              <a:tabLst/>
              <a:defRPr/>
            </a:pPr>
            <a:r>
              <a:rPr lang="en-US" sz="1600" dirty="0">
                <a:solidFill>
                  <a:srgbClr val="006600"/>
                </a:solidFill>
                <a:cs typeface="ＭＳ Ｐゴシック" charset="0"/>
              </a:rPr>
              <a:t>•	V3.2 averaged to 1</a:t>
            </a: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º to match V1.3 resolution</a:t>
            </a:r>
            <a:endParaRPr lang="en-US" sz="1600" dirty="0">
              <a:solidFill>
                <a:srgbClr val="006600"/>
              </a:solidFill>
              <a:cs typeface="ＭＳ Ｐゴシック" charset="0"/>
            </a:endParaRPr>
          </a:p>
          <a:p>
            <a:pPr marL="179388" indent="-179388">
              <a:spcBef>
                <a:spcPts val="400"/>
              </a:spcBef>
              <a:tabLst/>
              <a:defRPr/>
            </a:pPr>
            <a:r>
              <a:rPr lang="en-US" sz="1600" dirty="0">
                <a:solidFill>
                  <a:srgbClr val="006600"/>
                </a:solidFill>
                <a:cs typeface="ＭＳ Ｐゴシック" charset="0"/>
              </a:rPr>
              <a:t>•	V3.2 higher(lower) over ocean for lower(higher) values</a:t>
            </a:r>
          </a:p>
          <a:p>
            <a:pPr marL="179388" indent="-179388">
              <a:spcBef>
                <a:spcPts val="400"/>
              </a:spcBef>
              <a:tabLst/>
              <a:defRPr/>
            </a:pPr>
            <a:r>
              <a:rPr lang="en-US" sz="1600" dirty="0">
                <a:solidFill>
                  <a:srgbClr val="006600"/>
                </a:solidFill>
                <a:cs typeface="ＭＳ Ｐゴシック" charset="0"/>
              </a:rPr>
              <a:t>•	V3.2 mostly higher over land</a:t>
            </a:r>
          </a:p>
          <a:p>
            <a:pPr marL="179388" indent="-179388">
              <a:spcBef>
                <a:spcPts val="400"/>
              </a:spcBef>
              <a:tabLst/>
              <a:defRPr/>
            </a:pPr>
            <a:r>
              <a:rPr lang="en-US" sz="1600" dirty="0">
                <a:solidFill>
                  <a:srgbClr val="006600"/>
                </a:solidFill>
                <a:cs typeface="ＭＳ Ｐゴシック" charset="0"/>
              </a:rPr>
              <a:t>•	V3.2 lower in polar regions</a:t>
            </a:r>
          </a:p>
          <a:p>
            <a:pPr marL="346075" indent="-169863">
              <a:spcBef>
                <a:spcPts val="400"/>
              </a:spcBef>
              <a:tabLst/>
              <a:defRPr/>
            </a:pPr>
            <a:r>
              <a:rPr lang="en-US" sz="1600" dirty="0">
                <a:solidFill>
                  <a:srgbClr val="A20000"/>
                </a:solidFill>
                <a:cs typeface="ＭＳ Ｐゴシック" charset="0"/>
              </a:rPr>
              <a:t>•	both V1.3, V3.2 use daily (somewhat different) TOVS/AIRS in “high latitudes” with occurrence calibrated to the “low latitudes” at a mid-latitude point</a:t>
            </a:r>
          </a:p>
          <a:p>
            <a:pPr marL="346075" indent="-169863">
              <a:spcBef>
                <a:spcPts val="400"/>
              </a:spcBef>
              <a:tabLst/>
              <a:defRPr/>
            </a:pPr>
            <a:r>
              <a:rPr lang="en-US" sz="1600" dirty="0">
                <a:solidFill>
                  <a:srgbClr val="A20000"/>
                </a:solidFill>
                <a:cs typeface="ＭＳ Ｐゴシック" charset="0"/>
              </a:rPr>
              <a:t>•	the low latitude edge is 40</a:t>
            </a:r>
            <a:r>
              <a:rPr lang="en-US" altLang="en-US" sz="1600" dirty="0">
                <a:solidFill>
                  <a:srgbClr val="A20000"/>
                </a:solidFill>
                <a:cs typeface="ＭＳ Ｐゴシック" charset="0"/>
              </a:rPr>
              <a:t>º(55º)N,S for V1.3(V3.2)</a:t>
            </a:r>
          </a:p>
          <a:p>
            <a:pPr marL="346075" indent="-169863">
              <a:spcBef>
                <a:spcPts val="400"/>
              </a:spcBef>
              <a:tabLst/>
              <a:defRPr/>
            </a:pPr>
            <a:r>
              <a:rPr lang="en-US" sz="1600" dirty="0">
                <a:solidFill>
                  <a:srgbClr val="A20000"/>
                </a:solidFill>
                <a:cs typeface="ＭＳ Ｐゴシック" charset="0"/>
              </a:rPr>
              <a:t>•	both are highly approximate</a:t>
            </a:r>
          </a:p>
          <a:p>
            <a:pPr marL="346075" indent="-169863">
              <a:spcBef>
                <a:spcPts val="400"/>
              </a:spcBef>
              <a:tabLst/>
              <a:defRPr/>
            </a:pPr>
            <a:r>
              <a:rPr lang="en-US" sz="1600" dirty="0">
                <a:solidFill>
                  <a:srgbClr val="A20000"/>
                </a:solidFill>
                <a:cs typeface="ＭＳ Ｐゴシック" charset="0"/>
              </a:rPr>
              <a:t>•	will AVHRR-based retrievals improve confidence?</a:t>
            </a:r>
          </a:p>
        </p:txBody>
      </p:sp>
      <p:sp>
        <p:nvSpPr>
          <p:cNvPr id="30722" name="Text Box 2">
            <a:extLst>
              <a:ext uri="{FF2B5EF4-FFF2-40B4-BE49-F238E27FC236}">
                <a16:creationId xmlns:a16="http://schemas.microsoft.com/office/drawing/2014/main" id="{26196BF1-A93C-37BB-7B03-9E24E9216E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4867275"/>
            <a:ext cx="19050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84163" algn="l"/>
                <a:tab pos="2166938" algn="l"/>
              </a:tabLs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84163" algn="l"/>
                <a:tab pos="2166938" algn="l"/>
              </a:tabLst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84163" algn="l"/>
                <a:tab pos="2166938" algn="l"/>
              </a:tabLs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84163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84163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4163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4163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4163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84163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 algn="r">
              <a:spcBef>
                <a:spcPct val="0"/>
              </a:spcBef>
              <a:buFont typeface="Times" pitchFamily="2" charset="0"/>
              <a:buNone/>
            </a:pPr>
            <a:r>
              <a:rPr lang="en-US" altLang="en-US" sz="1200">
                <a:latin typeface="Helvetica" pitchFamily="2" charset="0"/>
              </a:rPr>
              <a:t>[E. Nelkin (SSAI; GSFC)]</a:t>
            </a:r>
          </a:p>
        </p:txBody>
      </p:sp>
      <p:pic>
        <p:nvPicPr>
          <p:cNvPr id="30723" name="Picture 14" descr="Diagram&#10;&#10;Description automatically generated">
            <a:extLst>
              <a:ext uri="{FF2B5EF4-FFF2-40B4-BE49-F238E27FC236}">
                <a16:creationId xmlns:a16="http://schemas.microsoft.com/office/drawing/2014/main" id="{2CEC033B-882A-994B-F183-1109682C9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725" y="0"/>
            <a:ext cx="260508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4" name="TextBox 15">
            <a:extLst>
              <a:ext uri="{FF2B5EF4-FFF2-40B4-BE49-F238E27FC236}">
                <a16:creationId xmlns:a16="http://schemas.microsoft.com/office/drawing/2014/main" id="{6C6A4FFB-7137-5F03-12DD-E0881FE4FC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90550"/>
            <a:ext cx="6064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/>
              <a:t>V3.2</a:t>
            </a:r>
          </a:p>
        </p:txBody>
      </p:sp>
      <p:sp>
        <p:nvSpPr>
          <p:cNvPr id="30725" name="TextBox 16">
            <a:extLst>
              <a:ext uri="{FF2B5EF4-FFF2-40B4-BE49-F238E27FC236}">
                <a16:creationId xmlns:a16="http://schemas.microsoft.com/office/drawing/2014/main" id="{CD2E6830-F1AA-988F-D3B7-654E4596E2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7400" y="2190750"/>
            <a:ext cx="7318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algn="r"/>
            <a:r>
              <a:rPr lang="en-US" altLang="en-US" sz="1600"/>
              <a:t>V1.3</a:t>
            </a:r>
          </a:p>
          <a:p>
            <a:pPr algn="r"/>
            <a:r>
              <a:rPr lang="en-US" altLang="en-US" sz="1600"/>
              <a:t>(1DD)</a:t>
            </a:r>
          </a:p>
        </p:txBody>
      </p:sp>
      <p:sp>
        <p:nvSpPr>
          <p:cNvPr id="30726" name="TextBox 17">
            <a:extLst>
              <a:ext uri="{FF2B5EF4-FFF2-40B4-BE49-F238E27FC236}">
                <a16:creationId xmlns:a16="http://schemas.microsoft.com/office/drawing/2014/main" id="{046096B8-6C82-530D-96D1-96471303E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6725" y="4019550"/>
            <a:ext cx="10826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600"/>
              <a:t>difference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>
            <a:extLst>
              <a:ext uri="{FF2B5EF4-FFF2-40B4-BE49-F238E27FC236}">
                <a16:creationId xmlns:a16="http://schemas.microsoft.com/office/drawing/2014/main" id="{C336523C-1E21-6853-8E8E-DEDFAF11A5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8763000" cy="45958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buFont typeface="Times" pitchFamily="2" charset="0"/>
              <a:buNone/>
              <a:tabLst>
                <a:tab pos="284163" algn="l"/>
                <a:tab pos="2166938" algn="l"/>
              </a:tabLst>
              <a:defRPr/>
            </a:pPr>
            <a:r>
              <a:rPr lang="en-US" altLang="en-US" sz="1600" b="1" dirty="0">
                <a:cs typeface="ＭＳ Ｐゴシック" charset="0"/>
              </a:rPr>
              <a:t>8.	V3.2 Data Fields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solidFill>
                <a:srgbClr val="2D2DB9"/>
              </a:solidFill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Monthly – 8 data fields</a:t>
            </a:r>
          </a:p>
          <a:p>
            <a:pPr marL="230188" indent="-230188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merged satellite-gauge precipitation estimate (mm/d)</a:t>
            </a:r>
          </a:p>
          <a:p>
            <a:pPr marL="230188" indent="-230188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merged satellite-gauge precipitation random error estimate (mm/d)</a:t>
            </a:r>
          </a:p>
          <a:p>
            <a:pPr marL="230188" indent="-230188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</a:t>
            </a:r>
            <a:r>
              <a:rPr lang="en-US" altLang="en-US" sz="1600" u="sng" dirty="0">
                <a:solidFill>
                  <a:srgbClr val="006600"/>
                </a:solidFill>
                <a:cs typeface="ＭＳ Ｐゴシック" charset="0"/>
              </a:rPr>
              <a:t>satellite-only precipitation</a:t>
            </a: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 estimate (mm/d)</a:t>
            </a:r>
          </a:p>
          <a:p>
            <a:pPr marL="230188" indent="-230188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satellite </a:t>
            </a:r>
            <a:r>
              <a:rPr lang="en-US" altLang="en-US" sz="1600" u="sng" dirty="0">
                <a:solidFill>
                  <a:srgbClr val="006600"/>
                </a:solidFill>
                <a:cs typeface="ＭＳ Ｐゴシック" charset="0"/>
              </a:rPr>
              <a:t>source</a:t>
            </a: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 field (IR, IR/TOVS/AIRS blend, TOVS/AIRS) </a:t>
            </a:r>
          </a:p>
          <a:p>
            <a:pPr marL="230188" indent="-230188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</a:t>
            </a:r>
            <a:r>
              <a:rPr lang="en-US" altLang="en-US" sz="1600" dirty="0" err="1">
                <a:solidFill>
                  <a:srgbClr val="006600"/>
                </a:solidFill>
                <a:cs typeface="ＭＳ Ｐゴシック" charset="0"/>
              </a:rPr>
              <a:t>undercatch</a:t>
            </a: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-corrected </a:t>
            </a:r>
            <a:r>
              <a:rPr lang="en-US" altLang="en-US" sz="1600" u="sng" dirty="0">
                <a:solidFill>
                  <a:srgbClr val="006600"/>
                </a:solidFill>
                <a:cs typeface="ＭＳ Ｐゴシック" charset="0"/>
              </a:rPr>
              <a:t>gauge</a:t>
            </a: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 analysis precipitation (mm/d)</a:t>
            </a:r>
          </a:p>
          <a:p>
            <a:pPr marL="230188" indent="-230188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probability of liquid phase (%)</a:t>
            </a:r>
          </a:p>
          <a:p>
            <a:pPr marL="460375" indent="-222250">
              <a:spcBef>
                <a:spcPts val="400"/>
              </a:spcBef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890000"/>
                </a:solidFill>
                <a:cs typeface="ＭＳ Ｐゴシック" charset="0"/>
              </a:rPr>
              <a:t>•	only 60</a:t>
            </a:r>
            <a:r>
              <a:rPr lang="en-US" altLang="en-US" sz="1600" baseline="30000" dirty="0">
                <a:solidFill>
                  <a:srgbClr val="890000"/>
                </a:solidFill>
                <a:cs typeface="ＭＳ Ｐゴシック" charset="0"/>
              </a:rPr>
              <a:t>o</a:t>
            </a:r>
            <a:r>
              <a:rPr lang="en-US" altLang="en-US" sz="1600" dirty="0">
                <a:solidFill>
                  <a:srgbClr val="890000"/>
                </a:solidFill>
                <a:cs typeface="ＭＳ Ｐゴシック" charset="0"/>
              </a:rPr>
              <a:t> N-S before 1992</a:t>
            </a:r>
          </a:p>
          <a:p>
            <a:pPr marL="230188" indent="-230188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gauge relative weighting</a:t>
            </a:r>
          </a:p>
          <a:p>
            <a:pPr marL="230188" indent="-230188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Quality Index (equiv. gauges)</a:t>
            </a:r>
          </a:p>
          <a:p>
            <a:pPr>
              <a:buFont typeface="Times" pitchFamily="2" charset="0"/>
              <a:buNone/>
              <a:defRPr/>
            </a:pPr>
            <a:endParaRPr lang="en-US" altLang="en-US" sz="1600" dirty="0">
              <a:solidFill>
                <a:srgbClr val="0724FB"/>
              </a:solidFill>
              <a:cs typeface="ＭＳ Ｐゴシック" charset="0"/>
            </a:endParaRPr>
          </a:p>
          <a:p>
            <a:pPr>
              <a:buFont typeface="Times" pitchFamily="2" charset="0"/>
              <a:buNone/>
              <a:defRPr/>
            </a:pP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Daily – 2 data fields</a:t>
            </a:r>
          </a:p>
          <a:p>
            <a:pPr marL="176213" indent="-176213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satellite precipitation estimate (mm/d)</a:t>
            </a:r>
          </a:p>
          <a:p>
            <a:pPr marL="176213" indent="-176213">
              <a:spcBef>
                <a:spcPts val="400"/>
              </a:spcBef>
              <a:buFont typeface="Times" pitchFamily="2" charset="0"/>
              <a:buNone/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probability of liquid phase (%)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 Box 2">
            <a:extLst>
              <a:ext uri="{FF2B5EF4-FFF2-40B4-BE49-F238E27FC236}">
                <a16:creationId xmlns:a16="http://schemas.microsoft.com/office/drawing/2014/main" id="{4C3FC653-F351-C5BD-3DE6-8A63B32C3B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8915400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92100" algn="l"/>
                <a:tab pos="2166938" algn="l"/>
              </a:tabLs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92100" algn="l"/>
                <a:tab pos="2166938" algn="l"/>
              </a:tabLst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92100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92100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" pitchFamily="2" charset="0"/>
              <a:buNone/>
            </a:pPr>
            <a:r>
              <a:rPr lang="en-US" altLang="en-US" sz="1600" b="1">
                <a:latin typeface="Helvetica" pitchFamily="2" charset="0"/>
              </a:rPr>
              <a:t>9.	Final Comments</a:t>
            </a:r>
          </a:p>
          <a:p>
            <a:pPr>
              <a:spcBef>
                <a:spcPct val="0"/>
              </a:spcBef>
              <a:buFont typeface="Times" pitchFamily="2" charset="0"/>
              <a:buNone/>
            </a:pPr>
            <a:endParaRPr lang="en-US" altLang="en-US" sz="1600">
              <a:solidFill>
                <a:srgbClr val="2D2DB9"/>
              </a:solidFill>
              <a:latin typeface="Helvetica" pitchFamily="2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>
                <a:solidFill>
                  <a:schemeClr val="accent2"/>
                </a:solidFill>
                <a:latin typeface="Helvetica" pitchFamily="2" charset="0"/>
              </a:rPr>
              <a:t>GPCP Version 3.2 is designed for</a:t>
            </a:r>
          </a:p>
          <a:p>
            <a:pPr>
              <a:spcBef>
                <a:spcPts val="400"/>
              </a:spcBef>
              <a:buFontTx/>
              <a:buNone/>
            </a:pPr>
            <a:r>
              <a:rPr lang="en-US" altLang="en-US" sz="1600">
                <a:solidFill>
                  <a:srgbClr val="006600"/>
                </a:solidFill>
                <a:latin typeface="Helvetica" pitchFamily="2" charset="0"/>
              </a:rPr>
              <a:t>•	new satellite retrievals</a:t>
            </a:r>
          </a:p>
          <a:p>
            <a:pPr>
              <a:spcBef>
                <a:spcPts val="400"/>
              </a:spcBef>
              <a:buFontTx/>
              <a:buNone/>
            </a:pPr>
            <a:r>
              <a:rPr lang="en-US" altLang="en-US" sz="1600">
                <a:solidFill>
                  <a:srgbClr val="006600"/>
                </a:solidFill>
                <a:latin typeface="Helvetica" pitchFamily="2" charset="0"/>
              </a:rPr>
              <a:t>•	higher user expectations</a:t>
            </a:r>
          </a:p>
          <a:p>
            <a:pPr>
              <a:spcBef>
                <a:spcPts val="400"/>
              </a:spcBef>
              <a:buFontTx/>
              <a:buNone/>
            </a:pPr>
            <a:r>
              <a:rPr lang="en-US" altLang="en-US" sz="1600">
                <a:solidFill>
                  <a:srgbClr val="006600"/>
                </a:solidFill>
                <a:latin typeface="Helvetica" pitchFamily="2" charset="0"/>
              </a:rPr>
              <a:t>•	upgrades in dataset formats and archiving</a:t>
            </a:r>
          </a:p>
          <a:p>
            <a:pPr>
              <a:spcBef>
                <a:spcPts val="400"/>
              </a:spcBef>
              <a:buFontTx/>
              <a:buNone/>
            </a:pPr>
            <a:r>
              <a:rPr lang="en-US" altLang="en-US" sz="1600">
                <a:solidFill>
                  <a:srgbClr val="006600"/>
                </a:solidFill>
                <a:latin typeface="Helvetica" pitchFamily="2" charset="0"/>
              </a:rPr>
              <a:t>•	continued CDR standards</a:t>
            </a:r>
          </a:p>
          <a:p>
            <a:pPr>
              <a:spcBef>
                <a:spcPts val="400"/>
              </a:spcBef>
              <a:buFontTx/>
              <a:buNone/>
            </a:pPr>
            <a:r>
              <a:rPr lang="en-US" altLang="en-US" sz="1600">
                <a:solidFill>
                  <a:srgbClr val="006600"/>
                </a:solidFill>
                <a:latin typeface="Helvetica" pitchFamily="2" charset="0"/>
              </a:rPr>
              <a:t>•	consistency: submonthly (approximately) add up to the monthly values</a:t>
            </a:r>
          </a:p>
          <a:p>
            <a:pPr>
              <a:spcBef>
                <a:spcPct val="0"/>
              </a:spcBef>
              <a:buFontTx/>
              <a:buNone/>
            </a:pPr>
            <a:endParaRPr lang="en-US" altLang="en-US" sz="1600" u="sng">
              <a:solidFill>
                <a:schemeClr val="accent2"/>
              </a:solidFill>
              <a:latin typeface="Helvetica" pitchFamily="2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600" u="sng">
                <a:solidFill>
                  <a:schemeClr val="accent2"/>
                </a:solidFill>
                <a:latin typeface="Helvetica" pitchFamily="2" charset="0"/>
              </a:rPr>
              <a:t>Monthly and daily datasets are posted at GES DISC</a:t>
            </a:r>
          </a:p>
          <a:p>
            <a:pPr>
              <a:spcBef>
                <a:spcPts val="400"/>
              </a:spcBef>
              <a:buFontTx/>
              <a:buNone/>
            </a:pPr>
            <a:r>
              <a:rPr lang="en-US" altLang="en-US" sz="1600">
                <a:solidFill>
                  <a:srgbClr val="006600"/>
                </a:solidFill>
                <a:latin typeface="Helvetica" pitchFamily="2" charset="0"/>
              </a:rPr>
              <a:t>•	V3.2 monthly DOI: </a:t>
            </a:r>
            <a:r>
              <a:rPr lang="en-US" altLang="en-US" sz="1600" i="1">
                <a:solidFill>
                  <a:srgbClr val="006600"/>
                </a:solidFill>
                <a:latin typeface="Helvetica" pitchFamily="2" charset="0"/>
              </a:rPr>
              <a:t>10.5067/MEASURES/GPCP/DATA304</a:t>
            </a:r>
          </a:p>
          <a:p>
            <a:pPr>
              <a:spcBef>
                <a:spcPts val="400"/>
              </a:spcBef>
              <a:buFontTx/>
              <a:buNone/>
            </a:pPr>
            <a:r>
              <a:rPr lang="en-US" altLang="en-US" sz="1600">
                <a:solidFill>
                  <a:srgbClr val="006600"/>
                </a:solidFill>
                <a:latin typeface="Helvetica" pitchFamily="2" charset="0"/>
              </a:rPr>
              <a:t>•	V3.2 daily DOI: </a:t>
            </a:r>
            <a:r>
              <a:rPr lang="en-US" altLang="en-US" sz="1600" i="1">
                <a:solidFill>
                  <a:srgbClr val="006600"/>
                </a:solidFill>
                <a:latin typeface="Helvetica" pitchFamily="2" charset="0"/>
              </a:rPr>
              <a:t>10.5067/MEASURES/GPCP/DATA305</a:t>
            </a:r>
          </a:p>
          <a:p>
            <a:pPr>
              <a:spcBef>
                <a:spcPts val="400"/>
              </a:spcBef>
              <a:buFontTx/>
              <a:buNone/>
            </a:pPr>
            <a:r>
              <a:rPr lang="en-US" altLang="en-US" sz="1600">
                <a:solidFill>
                  <a:srgbClr val="006600"/>
                </a:solidFill>
                <a:latin typeface="Helvetica" pitchFamily="2" charset="0"/>
              </a:rPr>
              <a:t>•	landing pages give access to data and documentation</a:t>
            </a:r>
          </a:p>
          <a:p>
            <a:pPr>
              <a:spcBef>
                <a:spcPts val="400"/>
              </a:spcBef>
              <a:buFontTx/>
              <a:buNone/>
            </a:pPr>
            <a:r>
              <a:rPr lang="en-US" altLang="en-US" sz="1600">
                <a:solidFill>
                  <a:srgbClr val="006600"/>
                </a:solidFill>
                <a:latin typeface="Helvetica" pitchFamily="2" charset="0"/>
              </a:rPr>
              <a:t>•	interactive analysis available through </a:t>
            </a:r>
            <a:r>
              <a:rPr lang="en-US" altLang="en-US" sz="1600" i="1">
                <a:solidFill>
                  <a:srgbClr val="006600"/>
                </a:solidFill>
                <a:latin typeface="Helvetica" pitchFamily="2" charset="0"/>
              </a:rPr>
              <a:t>https://giovanni.gsfc.nasa.gov/giovanni/</a:t>
            </a:r>
          </a:p>
          <a:p>
            <a:pPr>
              <a:spcBef>
                <a:spcPts val="400"/>
              </a:spcBef>
              <a:buFontTx/>
              <a:buNone/>
            </a:pPr>
            <a:br>
              <a:rPr lang="en-US" altLang="en-US" sz="1600">
                <a:solidFill>
                  <a:srgbClr val="006600"/>
                </a:solidFill>
                <a:latin typeface="Helvetica" pitchFamily="2" charset="0"/>
              </a:rPr>
            </a:br>
            <a:endParaRPr lang="en-US" altLang="en-US" sz="1600">
              <a:solidFill>
                <a:srgbClr val="006600"/>
              </a:solidFill>
              <a:latin typeface="Helvetica" pitchFamily="2" charset="0"/>
            </a:endParaRPr>
          </a:p>
          <a:p>
            <a:pPr>
              <a:spcBef>
                <a:spcPts val="400"/>
              </a:spcBef>
              <a:buFontTx/>
              <a:buNone/>
            </a:pPr>
            <a:endParaRPr lang="en-US" altLang="en-US" sz="1600">
              <a:solidFill>
                <a:srgbClr val="006600"/>
              </a:solidFill>
              <a:latin typeface="Helvetica" pitchFamily="2" charset="0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 Box 2">
            <a:extLst>
              <a:ext uri="{FF2B5EF4-FFF2-40B4-BE49-F238E27FC236}">
                <a16:creationId xmlns:a16="http://schemas.microsoft.com/office/drawing/2014/main" id="{36FF2975-1D0D-5C8F-5819-15CB8A9F5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852613"/>
            <a:ext cx="89154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92100" algn="l"/>
                <a:tab pos="2166938" algn="l"/>
              </a:tabLst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92100" algn="l"/>
                <a:tab pos="2166938" algn="l"/>
              </a:tabLst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92100" algn="l"/>
                <a:tab pos="2166938" algn="l"/>
              </a:tabLst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92100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92100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92100" algn="l"/>
                <a:tab pos="2166938" algn="l"/>
              </a:tabLst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 typeface="Times" pitchFamily="2" charset="0"/>
              <a:buNone/>
            </a:pPr>
            <a:r>
              <a:rPr lang="en-US" altLang="en-US" sz="1600" b="1">
                <a:latin typeface="Helvetica" pitchFamily="2" charset="0"/>
              </a:rPr>
              <a:t>Additional slides</a:t>
            </a:r>
            <a:endParaRPr lang="en-US" altLang="en-US" sz="1600">
              <a:solidFill>
                <a:srgbClr val="006600"/>
              </a:solidFill>
              <a:latin typeface="Helvetica" pitchFamily="2" charset="0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9D8D7BDA-94EA-0083-E8B1-579AB1249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52400"/>
            <a:ext cx="3657600" cy="28622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1pPr>
            <a:lvl2pPr marL="742950" indent="-28575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2pPr>
            <a:lvl3pPr marL="11430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3pPr>
            <a:lvl4pPr marL="16002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4pPr>
            <a:lvl5pPr marL="2057400" indent="-228600"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92100" algn="l"/>
              </a:tabLst>
              <a:defRPr sz="2400">
                <a:solidFill>
                  <a:schemeClr val="tx1"/>
                </a:solidFill>
                <a:latin typeface="Helvetica" pitchFamily="2" charset="0"/>
                <a:ea typeface="ＭＳ Ｐゴシック" panose="020B0600070205080204" pitchFamily="34" charset="-128"/>
              </a:defRPr>
            </a:lvl9pPr>
          </a:lstStyle>
          <a:p>
            <a:pPr marL="292100" indent="-292100">
              <a:tabLst/>
              <a:defRPr/>
            </a:pPr>
            <a:r>
              <a:rPr lang="en-US" altLang="en-US" sz="1600" b="1" dirty="0">
                <a:solidFill>
                  <a:srgbClr val="000000"/>
                </a:solidFill>
                <a:cs typeface="ＭＳ Ｐゴシック" charset="0"/>
              </a:rPr>
              <a:t>2a.	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TCC / MCTG Ratio Blending Scheme</a:t>
            </a:r>
          </a:p>
          <a:p>
            <a:pPr>
              <a:defRPr/>
            </a:pPr>
            <a:endParaRPr lang="en-US" altLang="en-US" sz="1600" dirty="0">
              <a:solidFill>
                <a:srgbClr val="2D2DB9"/>
              </a:solidFill>
              <a:cs typeface="ＭＳ Ｐゴシック" charset="0"/>
            </a:endParaRPr>
          </a:p>
          <a:p>
            <a:pPr marL="4763" indent="-4763"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These “</a:t>
            </a:r>
            <a:r>
              <a:rPr lang="en-US" altLang="en-US" sz="1600" dirty="0" err="1">
                <a:solidFill>
                  <a:srgbClr val="0724FB"/>
                </a:solidFill>
                <a:cs typeface="ＭＳ Ｐゴシック" charset="0"/>
              </a:rPr>
              <a:t>climatologies</a:t>
            </a: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” are based on shorter records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TCC at low latitudes</a:t>
            </a:r>
          </a:p>
          <a:p>
            <a:pPr marL="177800" indent="-177800">
              <a:spcBef>
                <a:spcPts val="4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06600"/>
                </a:solidFill>
                <a:cs typeface="ＭＳ Ｐゴシック" charset="0"/>
              </a:rPr>
              <a:t>•	MCTG at middle and high latitudes</a:t>
            </a:r>
            <a:endParaRPr lang="en-US" altLang="en-US" sz="1600" dirty="0">
              <a:solidFill>
                <a:schemeClr val="accent2"/>
              </a:solidFill>
              <a:cs typeface="ＭＳ Ｐゴシック" charset="0"/>
            </a:endParaRPr>
          </a:p>
          <a:p>
            <a:pPr marL="6350" indent="-6350">
              <a:spcBef>
                <a:spcPts val="1600"/>
              </a:spcBef>
              <a:spcAft>
                <a:spcPts val="0"/>
              </a:spcAft>
              <a:tabLst>
                <a:tab pos="2166938" algn="l"/>
              </a:tabLst>
              <a:defRPr/>
            </a:pPr>
            <a:r>
              <a:rPr lang="en-US" altLang="en-US" sz="1600" dirty="0">
                <a:solidFill>
                  <a:srgbClr val="0724FB"/>
                </a:solidFill>
                <a:cs typeface="ＭＳ Ｐゴシック" charset="0"/>
              </a:rPr>
              <a:t>TCC and MCTG don’t quite match in the transition zone, so we blend across the zone 20º-35º N and S</a:t>
            </a:r>
          </a:p>
        </p:txBody>
      </p:sp>
      <p:pic>
        <p:nvPicPr>
          <p:cNvPr id="36866" name="Picture 4">
            <a:extLst>
              <a:ext uri="{FF2B5EF4-FFF2-40B4-BE49-F238E27FC236}">
                <a16:creationId xmlns:a16="http://schemas.microsoft.com/office/drawing/2014/main" id="{BE440A90-FF44-F196-BB1D-9B5CBEEB4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 t="8002" r="4643" b="2225"/>
          <a:stretch>
            <a:fillRect/>
          </a:stretch>
        </p:blipFill>
        <p:spPr bwMode="auto">
          <a:xfrm>
            <a:off x="3733800" y="225425"/>
            <a:ext cx="5386388" cy="432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91BCFF8-B1B2-3CAD-4BE2-AE31CEFFF99F}"/>
              </a:ext>
            </a:extLst>
          </p:cNvPr>
          <p:cNvSpPr/>
          <p:nvPr/>
        </p:nvSpPr>
        <p:spPr>
          <a:xfrm>
            <a:off x="6096000" y="509588"/>
            <a:ext cx="914400" cy="3738562"/>
          </a:xfrm>
          <a:prstGeom prst="rect">
            <a:avLst/>
          </a:prstGeom>
          <a:solidFill>
            <a:srgbClr val="FFFF00">
              <a:alpha val="6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D99CE3-7A67-DE57-70DD-27FD79B67CA4}"/>
              </a:ext>
            </a:extLst>
          </p:cNvPr>
          <p:cNvSpPr/>
          <p:nvPr/>
        </p:nvSpPr>
        <p:spPr>
          <a:xfrm>
            <a:off x="5816600" y="509588"/>
            <a:ext cx="279400" cy="3738562"/>
          </a:xfrm>
          <a:prstGeom prst="rect">
            <a:avLst/>
          </a:prstGeom>
          <a:solidFill>
            <a:srgbClr val="FFC000">
              <a:alpha val="6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6869" name="TextBox 14">
            <a:extLst>
              <a:ext uri="{FF2B5EF4-FFF2-40B4-BE49-F238E27FC236}">
                <a16:creationId xmlns:a16="http://schemas.microsoft.com/office/drawing/2014/main" id="{5FC7C47C-735B-DB98-F197-75F55D25B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5000" y="3562350"/>
            <a:ext cx="10890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Helvetica" pitchFamily="2" charset="0"/>
              </a:rPr>
              <a:t>TCC Zone</a:t>
            </a:r>
          </a:p>
        </p:txBody>
      </p:sp>
      <p:sp>
        <p:nvSpPr>
          <p:cNvPr id="36870" name="TextBox 15">
            <a:extLst>
              <a:ext uri="{FF2B5EF4-FFF2-40B4-BE49-F238E27FC236}">
                <a16:creationId xmlns:a16="http://schemas.microsoft.com/office/drawing/2014/main" id="{3F1AAC2C-2DE3-F037-B900-D90974081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2475" y="3552825"/>
            <a:ext cx="18891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Helvetica" pitchFamily="2" charset="0"/>
              </a:rPr>
              <a:t>Capped MCTG Zone</a:t>
            </a:r>
          </a:p>
        </p:txBody>
      </p:sp>
      <p:sp>
        <p:nvSpPr>
          <p:cNvPr id="36871" name="TextBox 2">
            <a:extLst>
              <a:ext uri="{FF2B5EF4-FFF2-40B4-BE49-F238E27FC236}">
                <a16:creationId xmlns:a16="http://schemas.microsoft.com/office/drawing/2014/main" id="{C8486DEF-58B5-A2AC-BEFA-19BEA5FE7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4335463"/>
            <a:ext cx="457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" pitchFamily="2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000">
                <a:latin typeface="Helvetica" pitchFamily="2" charset="0"/>
              </a:rPr>
              <a:t>(ºN)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-107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pitchFamily="-107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105108</TotalTime>
  <Words>1641</Words>
  <Application>Microsoft Macintosh PowerPoint</Application>
  <PresentationFormat>On-screen Show (16:9)</PresentationFormat>
  <Paragraphs>236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Helvetica</vt:lpstr>
      <vt:lpstr>ＭＳ Ｐゴシック</vt:lpstr>
      <vt:lpstr>Arial</vt:lpstr>
      <vt:lpstr>Times</vt:lpstr>
      <vt:lpstr>Calibri</vt:lpstr>
      <vt:lpstr>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NASA/GSFC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Huffman, George J. (GSFC-6120)</cp:lastModifiedBy>
  <cp:revision>899</cp:revision>
  <cp:lastPrinted>2019-07-20T16:19:30Z</cp:lastPrinted>
  <dcterms:created xsi:type="dcterms:W3CDTF">2009-12-10T15:14:56Z</dcterms:created>
  <dcterms:modified xsi:type="dcterms:W3CDTF">2022-06-12T21:38:47Z</dcterms:modified>
</cp:coreProperties>
</file>