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handoutMasterIdLst>
    <p:handoutMasterId r:id="rId25"/>
  </p:handoutMasterIdLst>
  <p:sldIdLst>
    <p:sldId id="385" r:id="rId2"/>
    <p:sldId id="1193" r:id="rId3"/>
    <p:sldId id="1207" r:id="rId4"/>
    <p:sldId id="1235" r:id="rId5"/>
    <p:sldId id="1236" r:id="rId6"/>
    <p:sldId id="1233" r:id="rId7"/>
    <p:sldId id="1234" r:id="rId8"/>
    <p:sldId id="1220" r:id="rId9"/>
    <p:sldId id="1231" r:id="rId10"/>
    <p:sldId id="1221" r:id="rId11"/>
    <p:sldId id="1222" r:id="rId12"/>
    <p:sldId id="1223" r:id="rId13"/>
    <p:sldId id="1227" r:id="rId14"/>
    <p:sldId id="1232" r:id="rId15"/>
    <p:sldId id="1237" r:id="rId16"/>
    <p:sldId id="1224" r:id="rId17"/>
    <p:sldId id="1226" r:id="rId18"/>
    <p:sldId id="1225" r:id="rId19"/>
    <p:sldId id="1228" r:id="rId20"/>
    <p:sldId id="1230" r:id="rId21"/>
    <p:sldId id="1238" r:id="rId22"/>
    <p:sldId id="1229" r:id="rId23"/>
  </p:sldIdLst>
  <p:sldSz cx="9144000" cy="6858000" type="screen4x3"/>
  <p:notesSz cx="6881813"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84">
          <p15:clr>
            <a:srgbClr val="A4A3A4"/>
          </p15:clr>
        </p15:guide>
        <p15:guide id="2" pos="215">
          <p15:clr>
            <a:srgbClr val="A4A3A4"/>
          </p15:clr>
        </p15:guide>
        <p15:guide id="3" orient="horz" pos="939">
          <p15:clr>
            <a:srgbClr val="A4A3A4"/>
          </p15:clr>
        </p15:guide>
        <p15:guide id="4" pos="2763">
          <p15:clr>
            <a:srgbClr val="A4A3A4"/>
          </p15:clr>
        </p15:guide>
      </p15:sldGuideLst>
    </p:ext>
    <p:ext uri="{2D200454-40CA-4A62-9FC3-DE9A4176ACB9}">
      <p15:notesGuideLst xmlns:p15="http://schemas.microsoft.com/office/powerpoint/2012/main">
        <p15:guide id="1" orient="horz" pos="2928" userDrawn="1">
          <p15:clr>
            <a:srgbClr val="A4A3A4"/>
          </p15:clr>
        </p15:guide>
        <p15:guide id="2" pos="216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ilgore, Roman A. (GSFC-3230)" initials="KRA(" lastIdx="2" clrIdx="0"/>
  <p:cmAuthor id="1" name="Dawson, Jeffrey W. (GSFC-3600)" initials="JWD" lastIdx="8" clrIdx="1">
    <p:extLst>
      <p:ext uri="{19B8F6BF-5375-455C-9EA6-DF929625EA0E}">
        <p15:presenceInfo xmlns:p15="http://schemas.microsoft.com/office/powerpoint/2012/main" userId="Dawson, Jeffrey W. (GSFC-3600)" providerId="None"/>
      </p:ext>
    </p:extLst>
  </p:cmAuthor>
  <p:cmAuthor id="2" name="Leitner, Jesse A. (GSFC-3000)" initials="LJA(3" lastIdx="2" clrIdx="2">
    <p:extLst>
      <p:ext uri="{19B8F6BF-5375-455C-9EA6-DF929625EA0E}">
        <p15:presenceInfo xmlns:p15="http://schemas.microsoft.com/office/powerpoint/2012/main" userId="S::jleitner@ndc.nasa.gov::3d0ee462-16ce-4a10-8323-6498c505255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63AB"/>
    <a:srgbClr val="0000FF"/>
    <a:srgbClr val="69EB35"/>
    <a:srgbClr val="006600"/>
    <a:srgbClr val="D7E4BE"/>
    <a:srgbClr val="B7CE88"/>
    <a:srgbClr val="3333CC"/>
    <a:srgbClr val="008000"/>
    <a:srgbClr val="F1C234"/>
    <a:srgbClr val="234A9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5808" autoAdjust="0"/>
    <p:restoredTop sz="87734" autoAdjust="0"/>
  </p:normalViewPr>
  <p:slideViewPr>
    <p:cSldViewPr snapToGrid="0">
      <p:cViewPr varScale="1">
        <p:scale>
          <a:sx n="166" d="100"/>
          <a:sy n="166" d="100"/>
        </p:scale>
        <p:origin x="2696" y="176"/>
      </p:cViewPr>
      <p:guideLst>
        <p:guide orient="horz" pos="984"/>
        <p:guide pos="215"/>
        <p:guide orient="horz" pos="939"/>
        <p:guide pos="2763"/>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notesViewPr>
    <p:cSldViewPr snapToGrid="0" snapToObjects="1">
      <p:cViewPr varScale="1">
        <p:scale>
          <a:sx n="105" d="100"/>
          <a:sy n="105" d="100"/>
        </p:scale>
        <p:origin x="-3008" y="-120"/>
      </p:cViewPr>
      <p:guideLst>
        <p:guide orient="horz" pos="2928"/>
        <p:guide pos="216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641" cy="464184"/>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97609" y="0"/>
            <a:ext cx="2982641" cy="464184"/>
          </a:xfrm>
          <a:prstGeom prst="rect">
            <a:avLst/>
          </a:prstGeom>
        </p:spPr>
        <p:txBody>
          <a:bodyPr vert="horz" lIns="91440" tIns="45720" rIns="91440" bIns="45720" rtlCol="0"/>
          <a:lstStyle>
            <a:lvl1pPr algn="r">
              <a:defRPr sz="1200"/>
            </a:lvl1pPr>
          </a:lstStyle>
          <a:p>
            <a:fld id="{C9CABACB-904D-094F-9E7B-536B3FEBB582}" type="datetimeFigureOut">
              <a:rPr lang="en-US" smtClean="0"/>
              <a:t>9/23/22</a:t>
            </a:fld>
            <a:endParaRPr lang="en-US" dirty="0"/>
          </a:p>
        </p:txBody>
      </p:sp>
      <p:sp>
        <p:nvSpPr>
          <p:cNvPr id="4" name="Footer Placeholder 3"/>
          <p:cNvSpPr>
            <a:spLocks noGrp="1"/>
          </p:cNvSpPr>
          <p:nvPr>
            <p:ph type="ftr" sz="quarter" idx="2"/>
          </p:nvPr>
        </p:nvSpPr>
        <p:spPr>
          <a:xfrm>
            <a:off x="0" y="8830627"/>
            <a:ext cx="2982641" cy="464184"/>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97609" y="8830627"/>
            <a:ext cx="2982641" cy="464184"/>
          </a:xfrm>
          <a:prstGeom prst="rect">
            <a:avLst/>
          </a:prstGeom>
        </p:spPr>
        <p:txBody>
          <a:bodyPr vert="horz" lIns="91440" tIns="45720" rIns="91440" bIns="45720" rtlCol="0" anchor="b"/>
          <a:lstStyle>
            <a:lvl1pPr algn="r">
              <a:defRPr sz="1200"/>
            </a:lvl1pPr>
          </a:lstStyle>
          <a:p>
            <a:fld id="{D262B98C-CAAB-B146-8AA0-546D78A31D83}" type="slidenum">
              <a:rPr lang="en-US" smtClean="0"/>
              <a:t>‹#›</a:t>
            </a:fld>
            <a:endParaRPr lang="en-US" dirty="0"/>
          </a:p>
        </p:txBody>
      </p:sp>
    </p:spTree>
    <p:extLst>
      <p:ext uri="{BB962C8B-B14F-4D97-AF65-F5344CB8AC3E}">
        <p14:creationId xmlns:p14="http://schemas.microsoft.com/office/powerpoint/2010/main" val="213081972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82119" cy="464820"/>
          </a:xfrm>
          <a:prstGeom prst="rect">
            <a:avLst/>
          </a:prstGeom>
        </p:spPr>
        <p:txBody>
          <a:bodyPr vert="horz" lIns="92958" tIns="46479" rIns="92958" bIns="46479" rtlCol="0"/>
          <a:lstStyle>
            <a:lvl1pPr algn="l">
              <a:defRPr sz="1200"/>
            </a:lvl1pPr>
          </a:lstStyle>
          <a:p>
            <a:endParaRPr lang="en-US" dirty="0"/>
          </a:p>
        </p:txBody>
      </p:sp>
      <p:sp>
        <p:nvSpPr>
          <p:cNvPr id="3" name="Date Placeholder 2"/>
          <p:cNvSpPr>
            <a:spLocks noGrp="1"/>
          </p:cNvSpPr>
          <p:nvPr>
            <p:ph type="dt" idx="1"/>
          </p:nvPr>
        </p:nvSpPr>
        <p:spPr>
          <a:xfrm>
            <a:off x="3898102" y="1"/>
            <a:ext cx="2982119" cy="464820"/>
          </a:xfrm>
          <a:prstGeom prst="rect">
            <a:avLst/>
          </a:prstGeom>
        </p:spPr>
        <p:txBody>
          <a:bodyPr vert="horz" lIns="92958" tIns="46479" rIns="92958" bIns="46479" rtlCol="0"/>
          <a:lstStyle>
            <a:lvl1pPr algn="r">
              <a:defRPr sz="1200"/>
            </a:lvl1pPr>
          </a:lstStyle>
          <a:p>
            <a:fld id="{4770B855-4BB0-D049-BF04-D66C443CB33A}" type="datetimeFigureOut">
              <a:rPr lang="en-US" smtClean="0"/>
              <a:pPr/>
              <a:t>9/23/22</a:t>
            </a:fld>
            <a:endParaRPr lang="en-US" dirty="0"/>
          </a:p>
        </p:txBody>
      </p:sp>
      <p:sp>
        <p:nvSpPr>
          <p:cNvPr id="4" name="Slide Image Placeholder 3"/>
          <p:cNvSpPr>
            <a:spLocks noGrp="1" noRot="1" noChangeAspect="1"/>
          </p:cNvSpPr>
          <p:nvPr>
            <p:ph type="sldImg" idx="2"/>
          </p:nvPr>
        </p:nvSpPr>
        <p:spPr>
          <a:xfrm>
            <a:off x="1117600" y="698500"/>
            <a:ext cx="4646613" cy="3486150"/>
          </a:xfrm>
          <a:prstGeom prst="rect">
            <a:avLst/>
          </a:prstGeom>
          <a:noFill/>
          <a:ln w="12700">
            <a:solidFill>
              <a:prstClr val="black"/>
            </a:solidFill>
          </a:ln>
        </p:spPr>
        <p:txBody>
          <a:bodyPr vert="horz" lIns="92958" tIns="46479" rIns="92958" bIns="46479" rtlCol="0" anchor="ctr"/>
          <a:lstStyle/>
          <a:p>
            <a:endParaRPr lang="en-US" dirty="0"/>
          </a:p>
        </p:txBody>
      </p:sp>
      <p:sp>
        <p:nvSpPr>
          <p:cNvPr id="5" name="Notes Placeholder 4"/>
          <p:cNvSpPr>
            <a:spLocks noGrp="1"/>
          </p:cNvSpPr>
          <p:nvPr>
            <p:ph type="body" sz="quarter" idx="3"/>
          </p:nvPr>
        </p:nvSpPr>
        <p:spPr>
          <a:xfrm>
            <a:off x="688182" y="4415791"/>
            <a:ext cx="5505450" cy="4183380"/>
          </a:xfrm>
          <a:prstGeom prst="rect">
            <a:avLst/>
          </a:prstGeom>
        </p:spPr>
        <p:txBody>
          <a:bodyPr vert="horz" lIns="92958" tIns="46479" rIns="92958" bIns="4647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82119" cy="464820"/>
          </a:xfrm>
          <a:prstGeom prst="rect">
            <a:avLst/>
          </a:prstGeom>
        </p:spPr>
        <p:txBody>
          <a:bodyPr vert="horz" lIns="92958" tIns="46479" rIns="92958" bIns="4647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2958" tIns="46479" rIns="92958" bIns="46479" rtlCol="0" anchor="b"/>
          <a:lstStyle>
            <a:lvl1pPr algn="r">
              <a:defRPr sz="1200"/>
            </a:lvl1pPr>
          </a:lstStyle>
          <a:p>
            <a:fld id="{40A739EF-F548-F948-9711-AC63F8CE9628}" type="slidenum">
              <a:rPr lang="en-US" smtClean="0"/>
              <a:pPr/>
              <a:t>‹#›</a:t>
            </a:fld>
            <a:endParaRPr lang="en-US" dirty="0"/>
          </a:p>
        </p:txBody>
      </p:sp>
    </p:spTree>
    <p:extLst>
      <p:ext uri="{BB962C8B-B14F-4D97-AF65-F5344CB8AC3E}">
        <p14:creationId xmlns:p14="http://schemas.microsoft.com/office/powerpoint/2010/main" val="52512503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0A739EF-F548-F948-9711-AC63F8CE9628}" type="slidenum">
              <a:rPr lang="en-US" smtClean="0"/>
              <a:pPr/>
              <a:t>1</a:t>
            </a:fld>
            <a:endParaRPr lang="en-US" dirty="0"/>
          </a:p>
        </p:txBody>
      </p:sp>
    </p:spTree>
    <p:extLst>
      <p:ext uri="{BB962C8B-B14F-4D97-AF65-F5344CB8AC3E}">
        <p14:creationId xmlns:p14="http://schemas.microsoft.com/office/powerpoint/2010/main" val="16730193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3</a:t>
            </a:fld>
            <a:endParaRPr lang="en-US" dirty="0"/>
          </a:p>
        </p:txBody>
      </p:sp>
    </p:spTree>
    <p:extLst>
      <p:ext uri="{BB962C8B-B14F-4D97-AF65-F5344CB8AC3E}">
        <p14:creationId xmlns:p14="http://schemas.microsoft.com/office/powerpoint/2010/main" val="10364357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4</a:t>
            </a:fld>
            <a:endParaRPr lang="en-US" dirty="0"/>
          </a:p>
        </p:txBody>
      </p:sp>
    </p:spTree>
    <p:extLst>
      <p:ext uri="{BB962C8B-B14F-4D97-AF65-F5344CB8AC3E}">
        <p14:creationId xmlns:p14="http://schemas.microsoft.com/office/powerpoint/2010/main" val="17366146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5</a:t>
            </a:fld>
            <a:endParaRPr lang="en-US" dirty="0"/>
          </a:p>
        </p:txBody>
      </p:sp>
    </p:spTree>
    <p:extLst>
      <p:ext uri="{BB962C8B-B14F-4D97-AF65-F5344CB8AC3E}">
        <p14:creationId xmlns:p14="http://schemas.microsoft.com/office/powerpoint/2010/main" val="12298795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10</a:t>
            </a:fld>
            <a:endParaRPr lang="en-US" dirty="0"/>
          </a:p>
        </p:txBody>
      </p:sp>
    </p:spTree>
    <p:extLst>
      <p:ext uri="{BB962C8B-B14F-4D97-AF65-F5344CB8AC3E}">
        <p14:creationId xmlns:p14="http://schemas.microsoft.com/office/powerpoint/2010/main" val="35227871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12</a:t>
            </a:fld>
            <a:endParaRPr lang="en-US" dirty="0"/>
          </a:p>
        </p:txBody>
      </p:sp>
    </p:spTree>
    <p:extLst>
      <p:ext uri="{BB962C8B-B14F-4D97-AF65-F5344CB8AC3E}">
        <p14:creationId xmlns:p14="http://schemas.microsoft.com/office/powerpoint/2010/main" val="31750013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14</a:t>
            </a:fld>
            <a:endParaRPr lang="en-US" dirty="0"/>
          </a:p>
        </p:txBody>
      </p:sp>
    </p:spTree>
    <p:extLst>
      <p:ext uri="{BB962C8B-B14F-4D97-AF65-F5344CB8AC3E}">
        <p14:creationId xmlns:p14="http://schemas.microsoft.com/office/powerpoint/2010/main" val="10057197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15</a:t>
            </a:fld>
            <a:endParaRPr lang="en-US" dirty="0"/>
          </a:p>
        </p:txBody>
      </p:sp>
    </p:spTree>
    <p:extLst>
      <p:ext uri="{BB962C8B-B14F-4D97-AF65-F5344CB8AC3E}">
        <p14:creationId xmlns:p14="http://schemas.microsoft.com/office/powerpoint/2010/main" val="4675209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19</a:t>
            </a:fld>
            <a:endParaRPr lang="en-US" dirty="0"/>
          </a:p>
        </p:txBody>
      </p:sp>
    </p:spTree>
    <p:extLst>
      <p:ext uri="{BB962C8B-B14F-4D97-AF65-F5344CB8AC3E}">
        <p14:creationId xmlns:p14="http://schemas.microsoft.com/office/powerpoint/2010/main" val="32423708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20</a:t>
            </a:fld>
            <a:endParaRPr lang="en-US" dirty="0"/>
          </a:p>
        </p:txBody>
      </p:sp>
    </p:spTree>
    <p:extLst>
      <p:ext uri="{BB962C8B-B14F-4D97-AF65-F5344CB8AC3E}">
        <p14:creationId xmlns:p14="http://schemas.microsoft.com/office/powerpoint/2010/main" val="23109856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file://localhost/Users/kgammage/Documents/CustomerWork/ToDo/U4%20-%20Code%20300%20SMA%20Branding/Code%20300%20SMA%20FINAL%20LOGO%20FILES/SMA_PPT_Template/SMA_Code_300_logo.png" TargetMode="External"/><Relationship Id="rId5" Type="http://schemas.openxmlformats.org/officeDocument/2006/relationships/image" Target="../media/image3.png"/><Relationship Id="rId4" Type="http://schemas.openxmlformats.org/officeDocument/2006/relationships/image" Target="file://localhost/Users/kgammage/Documents/CustomerWork/Meatballs/NASA.gif" TargetMode="Externa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buClr>
                <a:srgbClr val="77AD3F"/>
              </a:buClr>
              <a:defRPr>
                <a:solidFill>
                  <a:srgbClr val="1863AB"/>
                </a:solidFill>
              </a:defRPr>
            </a:lvl1pPr>
            <a:lvl2pPr>
              <a:buClr>
                <a:srgbClr val="77AD3F"/>
              </a:buClr>
              <a:defRPr>
                <a:solidFill>
                  <a:srgbClr val="1863AB"/>
                </a:solidFill>
              </a:defRPr>
            </a:lvl2pPr>
            <a:lvl3pPr>
              <a:buClr>
                <a:srgbClr val="77AD3F"/>
              </a:buClr>
              <a:defRPr>
                <a:solidFill>
                  <a:srgbClr val="1863AB"/>
                </a:solidFill>
              </a:defRPr>
            </a:lvl3pPr>
            <a:lvl4pPr>
              <a:buClr>
                <a:srgbClr val="77AD3F"/>
              </a:buClr>
              <a:defRPr>
                <a:solidFill>
                  <a:srgbClr val="1863AB"/>
                </a:solidFill>
              </a:defRPr>
            </a:lvl4pPr>
            <a:lvl5pPr>
              <a:buClr>
                <a:srgbClr val="77AD3F"/>
              </a:buClr>
              <a:defRPr>
                <a:solidFill>
                  <a:srgbClr val="1863AB"/>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5" name="Slide Number Placeholder 5"/>
          <p:cNvSpPr>
            <a:spLocks noGrp="1"/>
          </p:cNvSpPr>
          <p:nvPr>
            <p:ph type="sldNum" sz="quarter" idx="4"/>
          </p:nvPr>
        </p:nvSpPr>
        <p:spPr>
          <a:xfrm>
            <a:off x="8446152" y="6415078"/>
            <a:ext cx="391464" cy="365125"/>
          </a:xfrm>
          <a:prstGeom prst="rect">
            <a:avLst/>
          </a:prstGeom>
        </p:spPr>
        <p:txBody>
          <a:bodyPr vert="horz" lIns="91440" tIns="45720" rIns="91440" bIns="45720" rtlCol="0" anchor="ctr"/>
          <a:lstStyle>
            <a:lvl1pPr algn="r">
              <a:defRPr sz="1000">
                <a:solidFill>
                  <a:srgbClr val="1861AC"/>
                </a:solidFill>
                <a:latin typeface="Arial"/>
                <a:cs typeface="Arial"/>
              </a:defRPr>
            </a:lvl1pPr>
          </a:lstStyle>
          <a:p>
            <a:fld id="{E3BE99E5-8F11-4D46-8B27-FC02D164DEA2}"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Subtitle 2"/>
          <p:cNvSpPr>
            <a:spLocks noGrp="1"/>
          </p:cNvSpPr>
          <p:nvPr>
            <p:ph type="subTitle" idx="1"/>
          </p:nvPr>
        </p:nvSpPr>
        <p:spPr>
          <a:xfrm>
            <a:off x="3084116" y="3114639"/>
            <a:ext cx="5674369" cy="1588337"/>
          </a:xfrm>
          <a:ln>
            <a:noFill/>
          </a:ln>
        </p:spPr>
        <p:txBody>
          <a:bodyPr/>
          <a:lstStyle>
            <a:lvl1pPr marL="0" indent="0" algn="l">
              <a:buNone/>
              <a:defRPr>
                <a:ln>
                  <a:noFill/>
                </a:ln>
                <a:solidFill>
                  <a:srgbClr val="1863AB"/>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9" name="TextBox 8"/>
          <p:cNvSpPr txBox="1"/>
          <p:nvPr userDrawn="1"/>
        </p:nvSpPr>
        <p:spPr>
          <a:xfrm>
            <a:off x="261079" y="621944"/>
            <a:ext cx="2850848" cy="246221"/>
          </a:xfrm>
          <a:prstGeom prst="rect">
            <a:avLst/>
          </a:prstGeom>
          <a:noFill/>
        </p:spPr>
        <p:txBody>
          <a:bodyPr wrap="none" rtlCol="0">
            <a:spAutoFit/>
          </a:bodyPr>
          <a:lstStyle/>
          <a:p>
            <a:r>
              <a:rPr lang="en-US" sz="1000" dirty="0">
                <a:solidFill>
                  <a:srgbClr val="0A3474"/>
                </a:solidFill>
                <a:latin typeface="Arial"/>
                <a:cs typeface="Arial"/>
              </a:rPr>
              <a:t>National Aeronautics</a:t>
            </a:r>
            <a:r>
              <a:rPr lang="en-US" sz="1000" baseline="0" dirty="0">
                <a:solidFill>
                  <a:srgbClr val="0A3474"/>
                </a:solidFill>
                <a:latin typeface="Arial"/>
                <a:cs typeface="Arial"/>
              </a:rPr>
              <a:t> and Space Administration</a:t>
            </a:r>
            <a:endParaRPr lang="en-US" sz="1000" dirty="0">
              <a:solidFill>
                <a:srgbClr val="0A3474"/>
              </a:solidFill>
              <a:latin typeface="Arial"/>
              <a:cs typeface="Arial"/>
            </a:endParaRPr>
          </a:p>
        </p:txBody>
      </p:sp>
      <p:sp>
        <p:nvSpPr>
          <p:cNvPr id="10" name="TextBox 9"/>
          <p:cNvSpPr txBox="1"/>
          <p:nvPr userDrawn="1"/>
        </p:nvSpPr>
        <p:spPr>
          <a:xfrm>
            <a:off x="261079" y="6496692"/>
            <a:ext cx="1082348" cy="246221"/>
          </a:xfrm>
          <a:prstGeom prst="rect">
            <a:avLst/>
          </a:prstGeom>
          <a:noFill/>
        </p:spPr>
        <p:txBody>
          <a:bodyPr wrap="none" rtlCol="0">
            <a:spAutoFit/>
          </a:bodyPr>
          <a:lstStyle/>
          <a:p>
            <a:pPr algn="l"/>
            <a:r>
              <a:rPr lang="en-US" sz="1000" b="1" dirty="0">
                <a:solidFill>
                  <a:srgbClr val="0A3474"/>
                </a:solidFill>
                <a:effectLst/>
                <a:latin typeface="Arial"/>
                <a:cs typeface="Arial"/>
              </a:rPr>
              <a:t>www.nasa.gov</a:t>
            </a:r>
          </a:p>
        </p:txBody>
      </p:sp>
      <p:sp>
        <p:nvSpPr>
          <p:cNvPr id="7" name="Title 1"/>
          <p:cNvSpPr>
            <a:spLocks noGrp="1"/>
          </p:cNvSpPr>
          <p:nvPr>
            <p:ph type="ctrTitle" hasCustomPrompt="1"/>
          </p:nvPr>
        </p:nvSpPr>
        <p:spPr>
          <a:xfrm>
            <a:off x="2499544" y="1461562"/>
            <a:ext cx="6258941" cy="1511960"/>
          </a:xfrm>
        </p:spPr>
        <p:txBody>
          <a:bodyPr>
            <a:normAutofit/>
          </a:bodyPr>
          <a:lstStyle>
            <a:lvl1pPr algn="l">
              <a:spcAft>
                <a:spcPts val="0"/>
              </a:spcAft>
              <a:defRPr sz="3600">
                <a:solidFill>
                  <a:schemeClr val="bg1"/>
                </a:solidFill>
                <a:effectLst>
                  <a:outerShdw blurRad="50800" dist="38100" dir="2700000" algn="tl" rotWithShape="0">
                    <a:srgbClr val="000000">
                      <a:alpha val="75000"/>
                    </a:srgbClr>
                  </a:outerShdw>
                </a:effectLst>
              </a:defRPr>
            </a:lvl1pPr>
          </a:lstStyle>
          <a:p>
            <a:br>
              <a:rPr lang="en-US" dirty="0"/>
            </a:br>
            <a:r>
              <a:rPr lang="en-US" dirty="0"/>
              <a:t>Click to edit Master title style</a:t>
            </a:r>
            <a:br>
              <a:rPr lang="en-US" dirty="0"/>
            </a:br>
            <a:endParaRPr lang="en-US" dirty="0"/>
          </a:p>
        </p:txBody>
      </p:sp>
      <p:pic>
        <p:nvPicPr>
          <p:cNvPr id="13" name="NASA.gif" descr="/Users/kgammage/Documents/CustomerWork/Meatballs/NASA.gif"/>
          <p:cNvPicPr>
            <a:picLocks noChangeAspect="1"/>
          </p:cNvPicPr>
          <p:nvPr userDrawn="1"/>
        </p:nvPicPr>
        <p:blipFill>
          <a:blip r:embed="rId3" r:link="rId4"/>
          <a:stretch>
            <a:fillRect/>
          </a:stretch>
        </p:blipFill>
        <p:spPr>
          <a:xfrm>
            <a:off x="7711309" y="258783"/>
            <a:ext cx="1086856" cy="934696"/>
          </a:xfrm>
          <a:prstGeom prst="rect">
            <a:avLst/>
          </a:prstGeom>
        </p:spPr>
      </p:pic>
      <p:sp>
        <p:nvSpPr>
          <p:cNvPr id="15" name="TextBox 14"/>
          <p:cNvSpPr txBox="1"/>
          <p:nvPr userDrawn="1"/>
        </p:nvSpPr>
        <p:spPr>
          <a:xfrm>
            <a:off x="4243179" y="5504211"/>
            <a:ext cx="4777355" cy="584776"/>
          </a:xfrm>
          <a:prstGeom prst="rect">
            <a:avLst/>
          </a:prstGeom>
          <a:noFill/>
        </p:spPr>
        <p:txBody>
          <a:bodyPr wrap="square" rtlCol="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b="1" spc="200" dirty="0">
                <a:solidFill>
                  <a:srgbClr val="1863AB"/>
                </a:solidFill>
                <a:latin typeface="Arial"/>
                <a:cs typeface="Arial"/>
              </a:rPr>
              <a:t>SAFETY</a:t>
            </a:r>
            <a:r>
              <a:rPr lang="en-US" sz="1600" b="1" spc="200" baseline="0" dirty="0">
                <a:solidFill>
                  <a:srgbClr val="1863AB"/>
                </a:solidFill>
                <a:latin typeface="Arial"/>
                <a:cs typeface="Arial"/>
              </a:rPr>
              <a:t> and MISSION ASSURANCE </a:t>
            </a:r>
          </a:p>
          <a:p>
            <a:pPr marL="0" marR="0" indent="0" algn="l" defTabSz="457200" rtl="0" eaLnBrk="1" fontAlgn="auto" latinLnBrk="0" hangingPunct="1">
              <a:lnSpc>
                <a:spcPct val="100000"/>
              </a:lnSpc>
              <a:spcBef>
                <a:spcPts val="0"/>
              </a:spcBef>
              <a:spcAft>
                <a:spcPts val="0"/>
              </a:spcAft>
              <a:buClrTx/>
              <a:buSzTx/>
              <a:buFontTx/>
              <a:buNone/>
              <a:tabLst/>
              <a:defRPr/>
            </a:pPr>
            <a:r>
              <a:rPr lang="en-US" sz="1600" b="1" spc="200" baseline="0" dirty="0">
                <a:solidFill>
                  <a:srgbClr val="1863AB"/>
                </a:solidFill>
                <a:latin typeface="Arial"/>
                <a:cs typeface="Arial"/>
              </a:rPr>
              <a:t>DIRECTORATE </a:t>
            </a:r>
            <a:r>
              <a:rPr lang="en-US" sz="1200" b="0" spc="200" baseline="0" dirty="0">
                <a:solidFill>
                  <a:srgbClr val="1863AB"/>
                </a:solidFill>
                <a:latin typeface="Arial"/>
                <a:cs typeface="Arial"/>
              </a:rPr>
              <a:t>Code 300</a:t>
            </a:r>
            <a:endParaRPr lang="en-US" sz="1200" b="0" spc="200" dirty="0">
              <a:solidFill>
                <a:srgbClr val="1863AB"/>
              </a:solidFill>
              <a:latin typeface="Arial"/>
              <a:cs typeface="Arial"/>
            </a:endParaRPr>
          </a:p>
        </p:txBody>
      </p:sp>
      <p:pic>
        <p:nvPicPr>
          <p:cNvPr id="4" name="SMA_Code_300_logo.png" descr="/Users/kgammage/Documents/CustomerWork/ToDo/U4 - Code 300 SMA Branding/Code 300 SMA FINAL LOGO FILES/SMA_PPT_Template/SMA_Code_300_logo.png"/>
          <p:cNvPicPr>
            <a:picLocks noChangeAspect="1"/>
          </p:cNvPicPr>
          <p:nvPr userDrawn="1"/>
        </p:nvPicPr>
        <p:blipFill>
          <a:blip r:embed="rId5" r:link="rId6">
            <a:extLst>
              <a:ext uri="{28A0092B-C50C-407E-A947-70E740481C1C}">
                <a14:useLocalDpi xmlns:a14="http://schemas.microsoft.com/office/drawing/2010/main" val="0"/>
              </a:ext>
            </a:extLst>
          </a:blip>
          <a:stretch>
            <a:fillRect/>
          </a:stretch>
        </p:blipFill>
        <p:spPr>
          <a:xfrm>
            <a:off x="7690311" y="5846452"/>
            <a:ext cx="1128852" cy="703743"/>
          </a:xfrm>
          <a:prstGeom prst="rect">
            <a:avLst/>
          </a:prstGeom>
        </p:spPr>
      </p:pic>
      <p:sp>
        <p:nvSpPr>
          <p:cNvPr id="11" name="Rectangle 10"/>
          <p:cNvSpPr/>
          <p:nvPr userDrawn="1"/>
        </p:nvSpPr>
        <p:spPr>
          <a:xfrm>
            <a:off x="4293574" y="5391536"/>
            <a:ext cx="4555622" cy="50399"/>
          </a:xfrm>
          <a:prstGeom prst="rect">
            <a:avLst/>
          </a:prstGeom>
          <a:gradFill>
            <a:gsLst>
              <a:gs pos="0">
                <a:schemeClr val="bg1"/>
              </a:gs>
              <a:gs pos="0">
                <a:schemeClr val="bg1"/>
              </a:gs>
              <a:gs pos="50000">
                <a:srgbClr val="77AD3F"/>
              </a:gs>
              <a:gs pos="100000">
                <a:schemeClr val="bg1"/>
              </a:gs>
            </a:gsLst>
            <a:lin ang="156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3600">
                <a:effectLst>
                  <a:outerShdw blurRad="38100" dist="38100" dir="2700000" algn="tl">
                    <a:srgbClr val="000000">
                      <a:alpha val="75000"/>
                    </a:srgbClr>
                  </a:outerShdw>
                </a:effectLst>
              </a:defRPr>
            </a:lvl1pPr>
          </a:lstStyle>
          <a:p>
            <a:r>
              <a:rPr lang="en-US" dirty="0"/>
              <a:t>Click to edit Master title style</a:t>
            </a:r>
            <a:br>
              <a:rPr lang="en-US" dirty="0"/>
            </a:b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solidFill>
                  <a:srgbClr val="1863AB"/>
                </a:solidFill>
              </a:defRPr>
            </a:lvl1pPr>
            <a:lvl2pPr>
              <a:defRPr sz="2400">
                <a:solidFill>
                  <a:srgbClr val="1863AB"/>
                </a:solidFill>
              </a:defRPr>
            </a:lvl2pPr>
            <a:lvl3pPr>
              <a:defRPr sz="2000">
                <a:solidFill>
                  <a:srgbClr val="1863AB"/>
                </a:solidFill>
              </a:defRPr>
            </a:lvl3pPr>
            <a:lvl4pPr>
              <a:defRPr sz="1800">
                <a:solidFill>
                  <a:srgbClr val="1863AB"/>
                </a:solidFill>
              </a:defRPr>
            </a:lvl4pPr>
            <a:lvl5pPr>
              <a:defRPr sz="1800">
                <a:solidFill>
                  <a:srgbClr val="1863AB"/>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a:defRPr sz="2800">
                <a:solidFill>
                  <a:srgbClr val="1863AB"/>
                </a:solidFill>
              </a:defRPr>
            </a:lvl1pPr>
            <a:lvl2pPr>
              <a:defRPr sz="2400">
                <a:solidFill>
                  <a:srgbClr val="1863AB"/>
                </a:solidFill>
              </a:defRPr>
            </a:lvl2pPr>
            <a:lvl3pPr>
              <a:defRPr sz="2000">
                <a:solidFill>
                  <a:srgbClr val="1863AB"/>
                </a:solidFill>
              </a:defRPr>
            </a:lvl3pPr>
            <a:lvl4pPr>
              <a:defRPr sz="1800">
                <a:solidFill>
                  <a:srgbClr val="1863AB"/>
                </a:solidFill>
              </a:defRPr>
            </a:lvl4pPr>
            <a:lvl5pPr>
              <a:defRPr sz="1800">
                <a:solidFill>
                  <a:srgbClr val="1863AB"/>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8446152" y="6415078"/>
            <a:ext cx="391464" cy="365125"/>
          </a:xfrm>
          <a:prstGeom prst="rect">
            <a:avLst/>
          </a:prstGeom>
        </p:spPr>
        <p:txBody>
          <a:bodyPr vert="horz" lIns="91440" tIns="45720" rIns="91440" bIns="45720" rtlCol="0" anchor="ctr"/>
          <a:lstStyle>
            <a:lvl1pPr algn="r">
              <a:defRPr sz="1000">
                <a:solidFill>
                  <a:srgbClr val="0A3474"/>
                </a:solidFill>
                <a:latin typeface="Arial"/>
                <a:cs typeface="Arial"/>
              </a:defRPr>
            </a:lvl1pPr>
          </a:lstStyle>
          <a:p>
            <a:fld id="{E3BE99E5-8F11-4D46-8B27-FC02D164DEA2}"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a:spLocks noGrp="1"/>
          </p:cNvSpPr>
          <p:nvPr>
            <p:ph type="sldNum" sz="quarter" idx="10"/>
          </p:nvPr>
        </p:nvSpPr>
        <p:spPr>
          <a:xfrm>
            <a:off x="8446152" y="6415078"/>
            <a:ext cx="391464" cy="365125"/>
          </a:xfrm>
          <a:prstGeom prst="rect">
            <a:avLst/>
          </a:prstGeom>
        </p:spPr>
        <p:txBody>
          <a:bodyPr vert="horz" lIns="91440" tIns="45720" rIns="91440" bIns="45720" rtlCol="0" anchor="ctr"/>
          <a:lstStyle>
            <a:lvl1pPr algn="r">
              <a:defRPr sz="1000">
                <a:solidFill>
                  <a:srgbClr val="163272"/>
                </a:solidFill>
                <a:latin typeface="Arial"/>
                <a:cs typeface="Arial"/>
              </a:defRPr>
            </a:lvl1pPr>
          </a:lstStyle>
          <a:p>
            <a:fld id="{E3BE99E5-8F11-4D46-8B27-FC02D164DEA2}"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8446152" y="6415078"/>
            <a:ext cx="391464" cy="365125"/>
          </a:xfrm>
          <a:prstGeom prst="rect">
            <a:avLst/>
          </a:prstGeom>
        </p:spPr>
        <p:txBody>
          <a:bodyPr vert="horz" lIns="91440" tIns="45720" rIns="91440" bIns="45720" rtlCol="0" anchor="ctr"/>
          <a:lstStyle>
            <a:lvl1pPr algn="r">
              <a:defRPr sz="1000">
                <a:solidFill>
                  <a:srgbClr val="163272"/>
                </a:solidFill>
                <a:latin typeface="Arial"/>
                <a:cs typeface="Arial"/>
              </a:defRPr>
            </a:lvl1pPr>
          </a:lstStyle>
          <a:p>
            <a:fld id="{E3BE99E5-8F11-4D46-8B27-FC02D164DEA2}" type="slidenum">
              <a:rPr lang="en-US" smtClean="0"/>
              <a:pPr/>
              <a:t>‹#›</a:t>
            </a:fld>
            <a:endParaRPr lang="en-US" dirty="0"/>
          </a:p>
        </p:txBody>
      </p:sp>
      <p:sp>
        <p:nvSpPr>
          <p:cNvPr id="5" name="Title Placeholder 1"/>
          <p:cNvSpPr>
            <a:spLocks noGrp="1"/>
          </p:cNvSpPr>
          <p:nvPr>
            <p:ph type="title"/>
          </p:nvPr>
        </p:nvSpPr>
        <p:spPr>
          <a:xfrm>
            <a:off x="429288" y="168802"/>
            <a:ext cx="8229600" cy="1143000"/>
          </a:xfrm>
          <a:prstGeom prst="rect">
            <a:avLst/>
          </a:prstGeom>
        </p:spPr>
        <p:txBody>
          <a:bodyPr vert="horz" lIns="91440" tIns="45720" rIns="91440" bIns="45720" rtlCol="0" anchor="ctr">
            <a:normAutofit/>
          </a:bodyPr>
          <a:lstStyle/>
          <a:p>
            <a:br>
              <a:rPr lang="en-US" dirty="0"/>
            </a:br>
            <a:r>
              <a:rPr lang="en-US" dirty="0"/>
              <a:t>Click to edit Master title style</a:t>
            </a:r>
            <a:br>
              <a:rPr lang="en-US" dirty="0"/>
            </a:b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5"/>
          <p:cNvSpPr>
            <a:spLocks noGrp="1"/>
          </p:cNvSpPr>
          <p:nvPr>
            <p:ph type="sldNum" sz="quarter" idx="4"/>
          </p:nvPr>
        </p:nvSpPr>
        <p:spPr>
          <a:xfrm>
            <a:off x="8446152" y="6415078"/>
            <a:ext cx="391464" cy="365125"/>
          </a:xfrm>
          <a:prstGeom prst="rect">
            <a:avLst/>
          </a:prstGeom>
        </p:spPr>
        <p:txBody>
          <a:bodyPr vert="horz" lIns="91440" tIns="45720" rIns="91440" bIns="45720" rtlCol="0" anchor="ctr"/>
          <a:lstStyle>
            <a:lvl1pPr algn="r">
              <a:defRPr sz="1000">
                <a:solidFill>
                  <a:srgbClr val="163272"/>
                </a:solidFill>
                <a:latin typeface="Arial"/>
                <a:cs typeface="Arial"/>
              </a:defRPr>
            </a:lvl1pPr>
          </a:lstStyle>
          <a:p>
            <a:fld id="{E3BE99E5-8F11-4D46-8B27-FC02D164DEA2}"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Slide Number Placeholder 5"/>
          <p:cNvSpPr>
            <a:spLocks noGrp="1"/>
          </p:cNvSpPr>
          <p:nvPr>
            <p:ph type="sldNum" sz="quarter" idx="4"/>
          </p:nvPr>
        </p:nvSpPr>
        <p:spPr>
          <a:xfrm>
            <a:off x="8446152" y="6415078"/>
            <a:ext cx="391464" cy="365125"/>
          </a:xfrm>
          <a:prstGeom prst="rect">
            <a:avLst/>
          </a:prstGeom>
        </p:spPr>
        <p:txBody>
          <a:bodyPr vert="horz" lIns="91440" tIns="45720" rIns="91440" bIns="45720" rtlCol="0" anchor="ctr"/>
          <a:lstStyle>
            <a:lvl1pPr algn="r">
              <a:defRPr sz="1000">
                <a:solidFill>
                  <a:srgbClr val="163272"/>
                </a:solidFill>
                <a:latin typeface="Arial"/>
                <a:cs typeface="Arial"/>
              </a:defRPr>
            </a:lvl1pPr>
          </a:lstStyle>
          <a:p>
            <a:fld id="{E3BE99E5-8F11-4D46-8B27-FC02D164DEA2}"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Slide Number Placeholder 5"/>
          <p:cNvSpPr>
            <a:spLocks noGrp="1"/>
          </p:cNvSpPr>
          <p:nvPr>
            <p:ph type="sldNum" sz="quarter" idx="4"/>
          </p:nvPr>
        </p:nvSpPr>
        <p:spPr>
          <a:xfrm>
            <a:off x="8446152" y="6415078"/>
            <a:ext cx="391464" cy="365125"/>
          </a:xfrm>
          <a:prstGeom prst="rect">
            <a:avLst/>
          </a:prstGeom>
        </p:spPr>
        <p:txBody>
          <a:bodyPr vert="horz" lIns="91440" tIns="45720" rIns="91440" bIns="45720" rtlCol="0" anchor="ctr"/>
          <a:lstStyle>
            <a:lvl1pPr algn="r">
              <a:defRPr sz="1000">
                <a:solidFill>
                  <a:srgbClr val="163272"/>
                </a:solidFill>
                <a:latin typeface="Arial"/>
                <a:cs typeface="Arial"/>
              </a:defRPr>
            </a:lvl1pPr>
          </a:lstStyle>
          <a:p>
            <a:fld id="{E3BE99E5-8F11-4D46-8B27-FC02D164DEA2}"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4"/>
          </p:nvPr>
        </p:nvSpPr>
        <p:spPr>
          <a:xfrm>
            <a:off x="8446152" y="6415078"/>
            <a:ext cx="391464" cy="365125"/>
          </a:xfrm>
          <a:prstGeom prst="rect">
            <a:avLst/>
          </a:prstGeom>
        </p:spPr>
        <p:txBody>
          <a:bodyPr vert="horz" lIns="91440" tIns="45720" rIns="91440" bIns="45720" rtlCol="0" anchor="ctr"/>
          <a:lstStyle>
            <a:lvl1pPr algn="r">
              <a:defRPr sz="1000">
                <a:solidFill>
                  <a:srgbClr val="163272"/>
                </a:solidFill>
                <a:latin typeface="Arial"/>
                <a:cs typeface="Arial"/>
              </a:defRPr>
            </a:lvl1pPr>
          </a:lstStyle>
          <a:p>
            <a:fld id="{E3BE99E5-8F11-4D46-8B27-FC02D164DEA2}"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4"/>
          </p:nvPr>
        </p:nvSpPr>
        <p:spPr>
          <a:xfrm>
            <a:off x="8446152" y="6415078"/>
            <a:ext cx="391464" cy="365125"/>
          </a:xfrm>
          <a:prstGeom prst="rect">
            <a:avLst/>
          </a:prstGeom>
        </p:spPr>
        <p:txBody>
          <a:bodyPr vert="horz" lIns="91440" tIns="45720" rIns="91440" bIns="45720" rtlCol="0" anchor="ctr"/>
          <a:lstStyle>
            <a:lvl1pPr algn="r">
              <a:defRPr sz="1000">
                <a:solidFill>
                  <a:srgbClr val="163272"/>
                </a:solidFill>
                <a:latin typeface="Arial"/>
                <a:cs typeface="Arial"/>
              </a:defRPr>
            </a:lvl1pPr>
          </a:lstStyle>
          <a:p>
            <a:fld id="{E3BE99E5-8F11-4D46-8B27-FC02D164DEA2}"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1270038"/>
          </a:xfrm>
          <a:prstGeom prst="rect">
            <a:avLst/>
          </a:prstGeom>
          <a:gradFill flip="none" rotWithShape="1">
            <a:gsLst>
              <a:gs pos="0">
                <a:srgbClr val="A60B19"/>
              </a:gs>
              <a:gs pos="25000">
                <a:srgbClr val="E94826"/>
              </a:gs>
              <a:gs pos="100000">
                <a:srgbClr val="F6E431"/>
              </a:gs>
              <a:gs pos="50000">
                <a:srgbClr val="ED6827"/>
              </a:gs>
              <a:gs pos="75000">
                <a:srgbClr val="F6982A"/>
              </a:gs>
            </a:gsLst>
            <a:lin ang="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29288" y="168802"/>
            <a:ext cx="8229600" cy="1143000"/>
          </a:xfrm>
          <a:prstGeom prst="rect">
            <a:avLst/>
          </a:prstGeom>
        </p:spPr>
        <p:txBody>
          <a:bodyPr vert="horz" lIns="91440" tIns="45720" rIns="91440" bIns="45720" rtlCol="0" anchor="ctr">
            <a:normAutofit/>
          </a:bodyPr>
          <a:lstStyle/>
          <a:p>
            <a:br>
              <a:rPr lang="en-US" dirty="0"/>
            </a:br>
            <a:r>
              <a:rPr lang="en-US" dirty="0"/>
              <a:t>Click to edit Master title style</a:t>
            </a:r>
            <a:br>
              <a:rPr lang="en-US" dirty="0"/>
            </a:br>
            <a:endParaRPr lang="en-US" dirty="0"/>
          </a:p>
        </p:txBody>
      </p:sp>
      <p:sp>
        <p:nvSpPr>
          <p:cNvPr id="3" name="Text Placeholder 2"/>
          <p:cNvSpPr>
            <a:spLocks noGrp="1"/>
          </p:cNvSpPr>
          <p:nvPr>
            <p:ph type="body" idx="1"/>
          </p:nvPr>
        </p:nvSpPr>
        <p:spPr>
          <a:xfrm>
            <a:off x="429288" y="1393265"/>
            <a:ext cx="8229600" cy="46507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8446152" y="6415078"/>
            <a:ext cx="391464" cy="365125"/>
          </a:xfrm>
          <a:prstGeom prst="rect">
            <a:avLst/>
          </a:prstGeom>
        </p:spPr>
        <p:txBody>
          <a:bodyPr vert="horz" lIns="91440" tIns="45720" rIns="91440" bIns="45720" rtlCol="0" anchor="ctr"/>
          <a:lstStyle>
            <a:lvl1pPr algn="r">
              <a:defRPr sz="1000">
                <a:solidFill>
                  <a:srgbClr val="1861AC"/>
                </a:solidFill>
                <a:latin typeface="Arial"/>
                <a:cs typeface="Arial"/>
              </a:defRPr>
            </a:lvl1pPr>
          </a:lstStyle>
          <a:p>
            <a:fld id="{E3BE99E5-8F11-4D46-8B27-FC02D164DEA2}" type="slidenum">
              <a:rPr lang="en-US" smtClean="0"/>
              <a:pPr/>
              <a:t>‹#›</a:t>
            </a:fld>
            <a:endParaRPr lang="en-US" dirty="0"/>
          </a:p>
        </p:txBody>
      </p:sp>
      <p:sp>
        <p:nvSpPr>
          <p:cNvPr id="10" name="TextBox 9"/>
          <p:cNvSpPr txBox="1"/>
          <p:nvPr userDrawn="1"/>
        </p:nvSpPr>
        <p:spPr>
          <a:xfrm>
            <a:off x="425884" y="6444476"/>
            <a:ext cx="7542788" cy="276999"/>
          </a:xfrm>
          <a:prstGeom prst="rect">
            <a:avLst/>
          </a:prstGeom>
          <a:noFill/>
        </p:spPr>
        <p:txBody>
          <a:bodyPr wrap="square" rtlCol="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spc="200" dirty="0">
                <a:solidFill>
                  <a:srgbClr val="1861AC"/>
                </a:solidFill>
                <a:latin typeface="Arial"/>
                <a:cs typeface="Arial"/>
              </a:rPr>
              <a:t>SAFETY</a:t>
            </a:r>
            <a:r>
              <a:rPr lang="en-US" sz="1200" b="1" spc="200" baseline="0" dirty="0">
                <a:solidFill>
                  <a:srgbClr val="1861AC"/>
                </a:solidFill>
                <a:latin typeface="Arial"/>
                <a:cs typeface="Arial"/>
              </a:rPr>
              <a:t> and MISSION ASSURANCE DIRECTORATE </a:t>
            </a:r>
            <a:r>
              <a:rPr lang="en-US" sz="1000" b="0" spc="200" baseline="0" dirty="0">
                <a:solidFill>
                  <a:srgbClr val="1861AC"/>
                </a:solidFill>
                <a:latin typeface="Arial"/>
                <a:cs typeface="Arial"/>
              </a:rPr>
              <a:t>Code 300</a:t>
            </a:r>
            <a:endParaRPr lang="en-US" sz="1000" b="0" spc="200" dirty="0">
              <a:solidFill>
                <a:srgbClr val="1861AC"/>
              </a:solidFill>
              <a:latin typeface="Arial"/>
              <a:cs typeface="Arial"/>
            </a:endParaRPr>
          </a:p>
        </p:txBody>
      </p:sp>
      <p:sp>
        <p:nvSpPr>
          <p:cNvPr id="4" name="Rectangle 3"/>
          <p:cNvSpPr/>
          <p:nvPr userDrawn="1"/>
        </p:nvSpPr>
        <p:spPr>
          <a:xfrm>
            <a:off x="110868" y="6350531"/>
            <a:ext cx="8788722" cy="60479"/>
          </a:xfrm>
          <a:prstGeom prst="rect">
            <a:avLst/>
          </a:prstGeom>
          <a:gradFill>
            <a:gsLst>
              <a:gs pos="0">
                <a:schemeClr val="bg1"/>
              </a:gs>
              <a:gs pos="0">
                <a:schemeClr val="bg1"/>
              </a:gs>
              <a:gs pos="50000">
                <a:srgbClr val="77AD3F"/>
              </a:gs>
              <a:gs pos="100000">
                <a:schemeClr val="bg1"/>
              </a:gs>
            </a:gsLst>
            <a:lin ang="156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dt="0"/>
  <p:txStyles>
    <p:titleStyle>
      <a:lvl1pPr algn="l" defTabSz="457200" rtl="0" eaLnBrk="1" latinLnBrk="0" hangingPunct="1">
        <a:spcBef>
          <a:spcPct val="0"/>
        </a:spcBef>
        <a:buNone/>
        <a:defRPr sz="3600" b="1" kern="1200">
          <a:solidFill>
            <a:schemeClr val="bg1"/>
          </a:solidFill>
          <a:effectLst>
            <a:outerShdw blurRad="38100" dist="38100" dir="2700000" algn="tl">
              <a:srgbClr val="000000">
                <a:alpha val="43137"/>
              </a:srgbClr>
            </a:outerShdw>
          </a:effectLst>
          <a:latin typeface="Arial"/>
          <a:ea typeface="+mj-ea"/>
          <a:cs typeface="Arial"/>
        </a:defRPr>
      </a:lvl1pPr>
    </p:titleStyle>
    <p:bodyStyle>
      <a:lvl1pPr marL="171450" indent="-171450" algn="l" defTabSz="457200" rtl="0" eaLnBrk="1" latinLnBrk="0" hangingPunct="1">
        <a:spcBef>
          <a:spcPct val="20000"/>
        </a:spcBef>
        <a:buClr>
          <a:srgbClr val="77AD3F"/>
        </a:buClr>
        <a:buFont typeface="Arial"/>
        <a:buChar char="•"/>
        <a:defRPr sz="1800" kern="1200">
          <a:solidFill>
            <a:srgbClr val="1861AC"/>
          </a:solidFill>
          <a:latin typeface="Arial"/>
          <a:ea typeface="+mn-ea"/>
          <a:cs typeface="Arial"/>
        </a:defRPr>
      </a:lvl1pPr>
      <a:lvl2pPr marL="400050" indent="-230188" algn="l" defTabSz="457200" rtl="0" eaLnBrk="1" latinLnBrk="0" hangingPunct="1">
        <a:spcBef>
          <a:spcPct val="20000"/>
        </a:spcBef>
        <a:buClr>
          <a:srgbClr val="77AD3F"/>
        </a:buClr>
        <a:buFont typeface="Arial"/>
        <a:buChar char="–"/>
        <a:tabLst>
          <a:tab pos="511175" algn="l"/>
        </a:tabLst>
        <a:defRPr sz="1800" kern="1200">
          <a:solidFill>
            <a:srgbClr val="1861AC"/>
          </a:solidFill>
          <a:latin typeface="Arial"/>
          <a:ea typeface="+mn-ea"/>
          <a:cs typeface="Arial"/>
        </a:defRPr>
      </a:lvl2pPr>
      <a:lvl3pPr marL="571500" indent="-171450" algn="l" defTabSz="457200" rtl="0" eaLnBrk="1" latinLnBrk="0" hangingPunct="1">
        <a:spcBef>
          <a:spcPct val="20000"/>
        </a:spcBef>
        <a:buClr>
          <a:srgbClr val="77AD3F"/>
        </a:buClr>
        <a:buFont typeface="Arial"/>
        <a:buChar char="•"/>
        <a:tabLst>
          <a:tab pos="400050" algn="l"/>
        </a:tabLst>
        <a:defRPr sz="1800" kern="1200">
          <a:solidFill>
            <a:srgbClr val="1861AC"/>
          </a:solidFill>
          <a:latin typeface="Arial"/>
          <a:ea typeface="+mn-ea"/>
          <a:cs typeface="Arial"/>
        </a:defRPr>
      </a:lvl3pPr>
      <a:lvl4pPr marL="801688" indent="-230188" algn="l" defTabSz="457200" rtl="0" eaLnBrk="1" latinLnBrk="0" hangingPunct="1">
        <a:spcBef>
          <a:spcPct val="20000"/>
        </a:spcBef>
        <a:buClr>
          <a:srgbClr val="77AD3F"/>
        </a:buClr>
        <a:buFont typeface="Arial"/>
        <a:buChar char="–"/>
        <a:tabLst>
          <a:tab pos="971550" algn="l"/>
        </a:tabLst>
        <a:defRPr sz="1800" kern="1200">
          <a:solidFill>
            <a:srgbClr val="1861AC"/>
          </a:solidFill>
          <a:latin typeface="Arial"/>
          <a:ea typeface="+mn-ea"/>
          <a:cs typeface="Arial"/>
        </a:defRPr>
      </a:lvl4pPr>
      <a:lvl5pPr marL="971550" indent="-169863" algn="l" defTabSz="457200" rtl="0" eaLnBrk="1" latinLnBrk="0" hangingPunct="1">
        <a:spcBef>
          <a:spcPct val="20000"/>
        </a:spcBef>
        <a:buClr>
          <a:srgbClr val="77AD3F"/>
        </a:buClr>
        <a:buFont typeface="Arial"/>
        <a:buChar char="»"/>
        <a:defRPr sz="1800" kern="1200">
          <a:solidFill>
            <a:srgbClr val="1861AC"/>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esse.Leitner@nasa.gov"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4624533" y="3089289"/>
            <a:ext cx="3632471" cy="2034633"/>
          </a:xfrm>
        </p:spPr>
        <p:txBody>
          <a:bodyPr>
            <a:normAutofit/>
          </a:bodyPr>
          <a:lstStyle/>
          <a:p>
            <a:pPr algn="ctr"/>
            <a:r>
              <a:rPr lang="en-US" sz="1800" dirty="0"/>
              <a:t>Dr. Jesse Leitner</a:t>
            </a:r>
            <a:endParaRPr lang="en-US" dirty="0"/>
          </a:p>
          <a:p>
            <a:pPr algn="ctr"/>
            <a:r>
              <a:rPr lang="en-US" sz="1800" dirty="0"/>
              <a:t>Chief SMA Engineer</a:t>
            </a:r>
          </a:p>
          <a:p>
            <a:pPr algn="ctr"/>
            <a:r>
              <a:rPr lang="en-US" sz="1800" dirty="0"/>
              <a:t> NASA GSFC</a:t>
            </a:r>
          </a:p>
          <a:p>
            <a:pPr algn="ctr"/>
            <a:r>
              <a:rPr lang="en-US" dirty="0">
                <a:hlinkClick r:id="rId3"/>
              </a:rPr>
              <a:t>Jesse.Leitner@nasa.gov</a:t>
            </a:r>
            <a:endParaRPr lang="en-US" dirty="0"/>
          </a:p>
          <a:p>
            <a:pPr algn="ctr"/>
            <a:r>
              <a:rPr lang="en-US" sz="1800" dirty="0"/>
              <a:t>321-352-7966</a:t>
            </a:r>
          </a:p>
        </p:txBody>
      </p:sp>
      <p:sp>
        <p:nvSpPr>
          <p:cNvPr id="3" name="Title 2"/>
          <p:cNvSpPr>
            <a:spLocks noGrp="1"/>
          </p:cNvSpPr>
          <p:nvPr>
            <p:ph type="ctrTitle"/>
          </p:nvPr>
        </p:nvSpPr>
        <p:spPr>
          <a:xfrm>
            <a:off x="2236304" y="1391988"/>
            <a:ext cx="6997148" cy="1511960"/>
          </a:xfrm>
        </p:spPr>
        <p:txBody>
          <a:bodyPr>
            <a:noAutofit/>
          </a:bodyPr>
          <a:lstStyle/>
          <a:p>
            <a:r>
              <a:rPr lang="en-US" sz="2800" dirty="0"/>
              <a:t>Inherited items process 2.0</a:t>
            </a:r>
          </a:p>
        </p:txBody>
      </p:sp>
    </p:spTree>
    <p:extLst>
      <p:ext uri="{BB962C8B-B14F-4D97-AF65-F5344CB8AC3E}">
        <p14:creationId xmlns:p14="http://schemas.microsoft.com/office/powerpoint/2010/main" val="24222569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EC76665-2DFE-D046-A189-3CFC87B92E2B}"/>
              </a:ext>
            </a:extLst>
          </p:cNvPr>
          <p:cNvSpPr>
            <a:spLocks noGrp="1"/>
          </p:cNvSpPr>
          <p:nvPr>
            <p:ph idx="1"/>
          </p:nvPr>
        </p:nvSpPr>
        <p:spPr/>
        <p:txBody>
          <a:bodyPr/>
          <a:lstStyle/>
          <a:p>
            <a:r>
              <a:rPr lang="en-US" dirty="0"/>
              <a:t>Inherited items process overview</a:t>
            </a:r>
          </a:p>
          <a:p>
            <a:r>
              <a:rPr lang="en-US" dirty="0"/>
              <a:t>Phased approach</a:t>
            </a:r>
          </a:p>
          <a:p>
            <a:r>
              <a:rPr lang="en-US" dirty="0"/>
              <a:t>Comparison to traditional piece-part approach</a:t>
            </a:r>
          </a:p>
          <a:p>
            <a:r>
              <a:rPr lang="en-US" dirty="0"/>
              <a:t>Related items</a:t>
            </a:r>
          </a:p>
        </p:txBody>
      </p:sp>
      <p:sp>
        <p:nvSpPr>
          <p:cNvPr id="4" name="Title 3">
            <a:extLst>
              <a:ext uri="{FF2B5EF4-FFF2-40B4-BE49-F238E27FC236}">
                <a16:creationId xmlns:a16="http://schemas.microsoft.com/office/drawing/2014/main" id="{85871356-267A-834B-B142-6766C7A61415}"/>
              </a:ext>
            </a:extLst>
          </p:cNvPr>
          <p:cNvSpPr>
            <a:spLocks noGrp="1"/>
          </p:cNvSpPr>
          <p:nvPr>
            <p:ph type="title"/>
          </p:nvPr>
        </p:nvSpPr>
        <p:spPr/>
        <p:txBody>
          <a:bodyPr/>
          <a:lstStyle/>
          <a:p>
            <a:r>
              <a:rPr lang="en-US" dirty="0"/>
              <a:t>Outline</a:t>
            </a:r>
          </a:p>
        </p:txBody>
      </p:sp>
    </p:spTree>
    <p:extLst>
      <p:ext uri="{BB962C8B-B14F-4D97-AF65-F5344CB8AC3E}">
        <p14:creationId xmlns:p14="http://schemas.microsoft.com/office/powerpoint/2010/main" val="37257223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22B7B71-5A25-344E-9407-81678AFE7429}"/>
              </a:ext>
            </a:extLst>
          </p:cNvPr>
          <p:cNvSpPr>
            <a:spLocks noGrp="1"/>
          </p:cNvSpPr>
          <p:nvPr>
            <p:ph idx="1"/>
          </p:nvPr>
        </p:nvSpPr>
        <p:spPr>
          <a:xfrm>
            <a:off x="429288" y="1393264"/>
            <a:ext cx="8229600" cy="4855135"/>
          </a:xfrm>
        </p:spPr>
        <p:txBody>
          <a:bodyPr>
            <a:normAutofit fontScale="92500" lnSpcReduction="10000"/>
          </a:bodyPr>
          <a:lstStyle/>
          <a:p>
            <a:r>
              <a:rPr lang="en-US" dirty="0"/>
              <a:t>Application:  products that are inherited and currently built, COTS, to be built-to-print, or otherwise </a:t>
            </a:r>
            <a:r>
              <a:rPr lang="en-US" u="sng" dirty="0"/>
              <a:t>cannot be changed</a:t>
            </a:r>
          </a:p>
          <a:p>
            <a:r>
              <a:rPr lang="en-US" dirty="0"/>
              <a:t>Purpose of process:  Most such items are built to to different standards and/or level of oversight is disruptive to the development</a:t>
            </a:r>
          </a:p>
          <a:p>
            <a:r>
              <a:rPr lang="en-US" dirty="0"/>
              <a:t>The reason for our traditional requirements:  </a:t>
            </a:r>
          </a:p>
          <a:p>
            <a:pPr lvl="1"/>
            <a:r>
              <a:rPr lang="en-US" dirty="0"/>
              <a:t>Based on one-of-a-kind developments</a:t>
            </a:r>
          </a:p>
          <a:p>
            <a:pPr lvl="1"/>
            <a:r>
              <a:rPr lang="en-US" dirty="0"/>
              <a:t>Since there is no basis for reliability, reliability is assured as a by-product of quality measures, piece-part controls, and reliability analyses</a:t>
            </a:r>
          </a:p>
          <a:p>
            <a:pPr lvl="1"/>
            <a:endParaRPr lang="en-US" dirty="0"/>
          </a:p>
          <a:p>
            <a:r>
              <a:rPr lang="en-US" dirty="0"/>
              <a:t>Process has been based on an inherited item risk assessment (I2RA), which is linked to the established reliability of the item combined with what has changed</a:t>
            </a:r>
          </a:p>
          <a:p>
            <a:pPr lvl="1"/>
            <a:r>
              <a:rPr lang="en-US" dirty="0"/>
              <a:t>Flight history of the item</a:t>
            </a:r>
          </a:p>
          <a:p>
            <a:pPr lvl="1"/>
            <a:r>
              <a:rPr lang="en-US" dirty="0"/>
              <a:t>Changes in item or development process from prior flights</a:t>
            </a:r>
          </a:p>
          <a:p>
            <a:pPr lvl="1"/>
            <a:r>
              <a:rPr lang="en-US" dirty="0"/>
              <a:t>Changes in the environment</a:t>
            </a:r>
          </a:p>
          <a:p>
            <a:pPr lvl="1"/>
            <a:r>
              <a:rPr lang="en-US" dirty="0"/>
              <a:t>Lifetime comparisons</a:t>
            </a:r>
          </a:p>
          <a:p>
            <a:pPr lvl="1"/>
            <a:r>
              <a:rPr lang="en-US" dirty="0"/>
              <a:t>Flight anomalies that affect lifetime</a:t>
            </a:r>
          </a:p>
          <a:p>
            <a:pPr lvl="1"/>
            <a:r>
              <a:rPr lang="en-US" dirty="0"/>
              <a:t>Vendor performance and capabilities for the same or similar items</a:t>
            </a:r>
          </a:p>
          <a:p>
            <a:pPr lvl="1"/>
            <a:endParaRPr lang="en-US" dirty="0"/>
          </a:p>
        </p:txBody>
      </p:sp>
      <p:sp>
        <p:nvSpPr>
          <p:cNvPr id="4" name="Title 3">
            <a:extLst>
              <a:ext uri="{FF2B5EF4-FFF2-40B4-BE49-F238E27FC236}">
                <a16:creationId xmlns:a16="http://schemas.microsoft.com/office/drawing/2014/main" id="{B29D6E74-A72C-9C42-B16C-3D3C91F9D837}"/>
              </a:ext>
            </a:extLst>
          </p:cNvPr>
          <p:cNvSpPr>
            <a:spLocks noGrp="1"/>
          </p:cNvSpPr>
          <p:nvPr>
            <p:ph type="title"/>
          </p:nvPr>
        </p:nvSpPr>
        <p:spPr/>
        <p:txBody>
          <a:bodyPr/>
          <a:lstStyle/>
          <a:p>
            <a:r>
              <a:rPr lang="en-US" dirty="0"/>
              <a:t>Inherited items process overview</a:t>
            </a:r>
          </a:p>
        </p:txBody>
      </p:sp>
    </p:spTree>
    <p:extLst>
      <p:ext uri="{BB962C8B-B14F-4D97-AF65-F5344CB8AC3E}">
        <p14:creationId xmlns:p14="http://schemas.microsoft.com/office/powerpoint/2010/main" val="19228652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984E5BA-0F44-313E-52CE-3E607C1EE946}"/>
              </a:ext>
            </a:extLst>
          </p:cNvPr>
          <p:cNvSpPr>
            <a:spLocks noGrp="1"/>
          </p:cNvSpPr>
          <p:nvPr>
            <p:ph idx="1"/>
          </p:nvPr>
        </p:nvSpPr>
        <p:spPr>
          <a:xfrm>
            <a:off x="429288" y="1400537"/>
            <a:ext cx="8229600" cy="4944422"/>
          </a:xfrm>
        </p:spPr>
        <p:txBody>
          <a:bodyPr>
            <a:normAutofit fontScale="77500" lnSpcReduction="20000"/>
          </a:bodyPr>
          <a:lstStyle/>
          <a:p>
            <a:r>
              <a:rPr lang="en-US" dirty="0"/>
              <a:t>Process will be divided into two phases</a:t>
            </a:r>
          </a:p>
          <a:p>
            <a:pPr lvl="1"/>
            <a:r>
              <a:rPr lang="en-US" dirty="0"/>
              <a:t>Phase 1 is mandatory and is entirely handled within SMA</a:t>
            </a:r>
          </a:p>
          <a:p>
            <a:pPr lvl="2"/>
            <a:r>
              <a:rPr lang="en-US" dirty="0"/>
              <a:t>SMA will determine promptly which items are inherited and determine which path will be used for the product based on Code 300 policy (</a:t>
            </a:r>
            <a:r>
              <a:rPr lang="en-US" i="1" dirty="0"/>
              <a:t>designated products</a:t>
            </a:r>
            <a:r>
              <a:rPr lang="en-US" dirty="0"/>
              <a:t>)</a:t>
            </a:r>
          </a:p>
          <a:p>
            <a:pPr lvl="2"/>
            <a:r>
              <a:rPr lang="en-US" dirty="0"/>
              <a:t>Only (and all) SMA items in the project MAR are affected</a:t>
            </a:r>
          </a:p>
          <a:p>
            <a:pPr lvl="3"/>
            <a:r>
              <a:rPr lang="en-US" dirty="0"/>
              <a:t>Project may choose to use the process for items outside of the MAR at their discretion, and we (300) will support as requested</a:t>
            </a:r>
          </a:p>
          <a:p>
            <a:pPr lvl="2"/>
            <a:r>
              <a:rPr lang="en-US" dirty="0"/>
              <a:t>Phase 1 products will be based on basic principles (next chart) </a:t>
            </a:r>
          </a:p>
          <a:p>
            <a:pPr lvl="3"/>
            <a:r>
              <a:rPr lang="en-US" dirty="0"/>
              <a:t>The Phase 1 SMA approach (contract items) will be delivered within 1 week of obtaining limited information (subsequent charts).  This will be denoted the “Phase 1a” report.  </a:t>
            </a:r>
          </a:p>
          <a:p>
            <a:pPr lvl="3"/>
            <a:r>
              <a:rPr lang="en-US" dirty="0"/>
              <a:t>The Phase 1 final assessment (Phase 1b) will be delivered based on workload and priority, but does not affect contracts</a:t>
            </a:r>
          </a:p>
          <a:p>
            <a:pPr lvl="2"/>
            <a:r>
              <a:rPr lang="en-US" dirty="0"/>
              <a:t>Any holdups will necessitate the inclusion of the Code 300 chief engineers (SMA CE, 370 CE, Asst Director/Technical)</a:t>
            </a:r>
          </a:p>
          <a:p>
            <a:pPr lvl="1"/>
            <a:r>
              <a:rPr lang="en-US" dirty="0"/>
              <a:t>Phase 2 is optional and may include or require participation from engineering, with potential for multiple products</a:t>
            </a:r>
          </a:p>
          <a:p>
            <a:pPr lvl="2"/>
            <a:r>
              <a:rPr lang="en-US" dirty="0"/>
              <a:t>Overall risks of using the product</a:t>
            </a:r>
          </a:p>
          <a:p>
            <a:pPr lvl="2"/>
            <a:r>
              <a:rPr lang="en-US" dirty="0"/>
              <a:t>Identification of special operational considerations</a:t>
            </a:r>
          </a:p>
          <a:p>
            <a:pPr lvl="2"/>
            <a:r>
              <a:rPr lang="en-US" dirty="0"/>
              <a:t>Those needed for compliance to COTS and inherited items elements of NPR 8735.2</a:t>
            </a:r>
          </a:p>
          <a:p>
            <a:r>
              <a:rPr lang="en-US" dirty="0"/>
              <a:t>Products used outside of their datasheets, qualification ranges, or known capabilities will prompt a special actions process involving systems engineering and will not be considered designated products</a:t>
            </a:r>
          </a:p>
          <a:p>
            <a:r>
              <a:rPr lang="en-US" dirty="0">
                <a:highlight>
                  <a:srgbClr val="FFFF00"/>
                </a:highlight>
              </a:rPr>
              <a:t>The SC CRAE is now the SMA technical authority (under the CSO) for all standard components, with overarching responsibility for SMA for the items</a:t>
            </a:r>
          </a:p>
          <a:p>
            <a:pPr lvl="1"/>
            <a:endParaRPr lang="en-US" dirty="0"/>
          </a:p>
        </p:txBody>
      </p:sp>
      <p:sp>
        <p:nvSpPr>
          <p:cNvPr id="3" name="Title 2">
            <a:extLst>
              <a:ext uri="{FF2B5EF4-FFF2-40B4-BE49-F238E27FC236}">
                <a16:creationId xmlns:a16="http://schemas.microsoft.com/office/drawing/2014/main" id="{662743E5-FE5A-97ED-7DB3-382E2FF32CCD}"/>
              </a:ext>
            </a:extLst>
          </p:cNvPr>
          <p:cNvSpPr>
            <a:spLocks noGrp="1"/>
          </p:cNvSpPr>
          <p:nvPr>
            <p:ph type="title"/>
          </p:nvPr>
        </p:nvSpPr>
        <p:spPr/>
        <p:txBody>
          <a:bodyPr>
            <a:normAutofit fontScale="90000"/>
          </a:bodyPr>
          <a:lstStyle/>
          <a:p>
            <a:r>
              <a:rPr lang="en-US" dirty="0"/>
              <a:t>Inherited Items Process 2.0 breakdown</a:t>
            </a:r>
          </a:p>
        </p:txBody>
      </p:sp>
    </p:spTree>
    <p:extLst>
      <p:ext uri="{BB962C8B-B14F-4D97-AF65-F5344CB8AC3E}">
        <p14:creationId xmlns:p14="http://schemas.microsoft.com/office/powerpoint/2010/main" val="5573352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AB60E59-7A6A-6A98-23DA-95EE45D10E53}"/>
              </a:ext>
            </a:extLst>
          </p:cNvPr>
          <p:cNvSpPr>
            <a:spLocks noGrp="1"/>
          </p:cNvSpPr>
          <p:nvPr>
            <p:ph idx="1"/>
          </p:nvPr>
        </p:nvSpPr>
        <p:spPr>
          <a:xfrm>
            <a:off x="325115" y="1416414"/>
            <a:ext cx="8229600" cy="4650752"/>
          </a:xfrm>
        </p:spPr>
        <p:txBody>
          <a:bodyPr>
            <a:normAutofit lnSpcReduction="10000"/>
          </a:bodyPr>
          <a:lstStyle/>
          <a:p>
            <a:r>
              <a:rPr lang="en-US" dirty="0"/>
              <a:t>Changing processes for a proven product is unlikely to improve, but more likely to degrade the product</a:t>
            </a:r>
          </a:p>
          <a:p>
            <a:r>
              <a:rPr lang="en-US" dirty="0"/>
              <a:t>Changing processes for a proven product is most often not possible to do and doing so or attempting to do so will not only increase risk, but will substantially increase cost and development time</a:t>
            </a:r>
          </a:p>
          <a:p>
            <a:r>
              <a:rPr lang="en-US" dirty="0"/>
              <a:t>GMIPs inserted into a standard build only cause a distraction from the standard build process and should only be attempted if there is a history of quality escapes that have entailed mission risk that GMIPs have caught for the product.  Review of records for common standard components has not revealed any such escapes.</a:t>
            </a:r>
          </a:p>
          <a:p>
            <a:r>
              <a:rPr lang="en-US" dirty="0"/>
              <a:t>Changing parts or part screening practices for a proven design or system will add both risk and cost to the system and likely will not be feasible</a:t>
            </a:r>
          </a:p>
          <a:p>
            <a:r>
              <a:rPr lang="en-US" dirty="0"/>
              <a:t>Reliability analyses are needed only if a design is unproven</a:t>
            </a:r>
          </a:p>
          <a:p>
            <a:r>
              <a:rPr lang="en-US" dirty="0"/>
              <a:t>The MAR requirements can be categorized as safety, quality, or reliability, but the purpose of quality requirements is to achieve reliability</a:t>
            </a:r>
          </a:p>
          <a:p>
            <a:pPr lvl="1"/>
            <a:r>
              <a:rPr lang="en-US" dirty="0"/>
              <a:t>Established standard products are already proven reliable and thus should not be assessed from a piece-part, one-of-a-kind design perspective </a:t>
            </a:r>
          </a:p>
        </p:txBody>
      </p:sp>
      <p:sp>
        <p:nvSpPr>
          <p:cNvPr id="3" name="Title 2">
            <a:extLst>
              <a:ext uri="{FF2B5EF4-FFF2-40B4-BE49-F238E27FC236}">
                <a16:creationId xmlns:a16="http://schemas.microsoft.com/office/drawing/2014/main" id="{E3BD0DBB-B226-3E4D-35EB-791561500E44}"/>
              </a:ext>
            </a:extLst>
          </p:cNvPr>
          <p:cNvSpPr>
            <a:spLocks noGrp="1"/>
          </p:cNvSpPr>
          <p:nvPr>
            <p:ph type="title"/>
          </p:nvPr>
        </p:nvSpPr>
        <p:spPr/>
        <p:txBody>
          <a:bodyPr>
            <a:normAutofit fontScale="90000"/>
          </a:bodyPr>
          <a:lstStyle/>
          <a:p>
            <a:r>
              <a:rPr lang="en-US" dirty="0"/>
              <a:t>Basic Phase 1 principles</a:t>
            </a:r>
            <a:br>
              <a:rPr lang="en-US" dirty="0"/>
            </a:br>
            <a:r>
              <a:rPr lang="en-US" sz="2000" dirty="0"/>
              <a:t>(apply to products used within their bounds and qualification ranges)</a:t>
            </a:r>
            <a:endParaRPr lang="en-US" dirty="0"/>
          </a:p>
        </p:txBody>
      </p:sp>
    </p:spTree>
    <p:extLst>
      <p:ext uri="{BB962C8B-B14F-4D97-AF65-F5344CB8AC3E}">
        <p14:creationId xmlns:p14="http://schemas.microsoft.com/office/powerpoint/2010/main" val="27309245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8C27326-92FC-389A-B325-0B37AE0941B3}"/>
              </a:ext>
            </a:extLst>
          </p:cNvPr>
          <p:cNvSpPr>
            <a:spLocks noGrp="1"/>
          </p:cNvSpPr>
          <p:nvPr>
            <p:ph idx="1"/>
          </p:nvPr>
        </p:nvSpPr>
        <p:spPr>
          <a:xfrm>
            <a:off x="429288" y="1393265"/>
            <a:ext cx="8229600" cy="4042313"/>
          </a:xfrm>
        </p:spPr>
        <p:txBody>
          <a:bodyPr>
            <a:normAutofit lnSpcReduction="10000"/>
          </a:bodyPr>
          <a:lstStyle/>
          <a:p>
            <a:r>
              <a:rPr lang="en-US" sz="2800" dirty="0"/>
              <a:t>Standard or reused product has history in multiple missions and/or indicates noncompliance(s) in MAR compliance matrix</a:t>
            </a:r>
          </a:p>
          <a:p>
            <a:r>
              <a:rPr lang="en-US" sz="2800" dirty="0"/>
              <a:t>The process is requested</a:t>
            </a:r>
          </a:p>
          <a:p>
            <a:r>
              <a:rPr lang="en-US" sz="2800" dirty="0"/>
              <a:t>Item built to print either to different standards or has inability to apply government surveillance </a:t>
            </a:r>
          </a:p>
          <a:p>
            <a:r>
              <a:rPr lang="en-US" sz="2800" dirty="0"/>
              <a:t>Item already existing</a:t>
            </a:r>
          </a:p>
          <a:p>
            <a:r>
              <a:rPr lang="en-US" sz="2800" u="sng" dirty="0"/>
              <a:t>The SC CRAE as the TA over standard products has right to refusal upon initial review</a:t>
            </a:r>
          </a:p>
          <a:p>
            <a:endParaRPr lang="en-US" sz="2800" dirty="0"/>
          </a:p>
          <a:p>
            <a:endParaRPr lang="en-US" sz="2800" dirty="0"/>
          </a:p>
        </p:txBody>
      </p:sp>
      <p:sp>
        <p:nvSpPr>
          <p:cNvPr id="4" name="Title 3">
            <a:extLst>
              <a:ext uri="{FF2B5EF4-FFF2-40B4-BE49-F238E27FC236}">
                <a16:creationId xmlns:a16="http://schemas.microsoft.com/office/drawing/2014/main" id="{07A04BA6-E710-15DC-768B-1A6623204C7B}"/>
              </a:ext>
            </a:extLst>
          </p:cNvPr>
          <p:cNvSpPr>
            <a:spLocks noGrp="1"/>
          </p:cNvSpPr>
          <p:nvPr>
            <p:ph type="title"/>
          </p:nvPr>
        </p:nvSpPr>
        <p:spPr/>
        <p:txBody>
          <a:bodyPr>
            <a:normAutofit/>
          </a:bodyPr>
          <a:lstStyle/>
          <a:p>
            <a:r>
              <a:rPr lang="en-US" dirty="0"/>
              <a:t>Determination of Applicability </a:t>
            </a:r>
            <a:br>
              <a:rPr lang="en-US" dirty="0"/>
            </a:br>
            <a:r>
              <a:rPr lang="en-US" sz="2200" dirty="0"/>
              <a:t>(Phase 1 is automatically applied as standard SMA policy)</a:t>
            </a:r>
            <a:endParaRPr lang="en-US" dirty="0"/>
          </a:p>
        </p:txBody>
      </p:sp>
      <p:sp>
        <p:nvSpPr>
          <p:cNvPr id="6" name="Rectangle 5">
            <a:extLst>
              <a:ext uri="{FF2B5EF4-FFF2-40B4-BE49-F238E27FC236}">
                <a16:creationId xmlns:a16="http://schemas.microsoft.com/office/drawing/2014/main" id="{BABAAE49-3630-384C-5162-F95DB357F998}"/>
              </a:ext>
            </a:extLst>
          </p:cNvPr>
          <p:cNvSpPr/>
          <p:nvPr/>
        </p:nvSpPr>
        <p:spPr>
          <a:xfrm>
            <a:off x="325880" y="5435578"/>
            <a:ext cx="8436416" cy="85476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Applicable items will be denoted </a:t>
            </a:r>
            <a:r>
              <a:rPr lang="en-US" sz="2400" i="1" dirty="0"/>
              <a:t>designated products</a:t>
            </a:r>
          </a:p>
        </p:txBody>
      </p:sp>
    </p:spTree>
    <p:extLst>
      <p:ext uri="{BB962C8B-B14F-4D97-AF65-F5344CB8AC3E}">
        <p14:creationId xmlns:p14="http://schemas.microsoft.com/office/powerpoint/2010/main" val="713173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C2BD19A-E409-AFB9-EF47-FDF937CC51E2}"/>
              </a:ext>
            </a:extLst>
          </p:cNvPr>
          <p:cNvSpPr>
            <a:spLocks noGrp="1"/>
          </p:cNvSpPr>
          <p:nvPr>
            <p:ph idx="1"/>
          </p:nvPr>
        </p:nvSpPr>
        <p:spPr/>
        <p:txBody>
          <a:bodyPr>
            <a:normAutofit fontScale="85000" lnSpcReduction="20000"/>
          </a:bodyPr>
          <a:lstStyle/>
          <a:p>
            <a:r>
              <a:rPr lang="en-US" sz="2000" dirty="0"/>
              <a:t>CSO or designee constructs product list based on applicability </a:t>
            </a:r>
          </a:p>
          <a:p>
            <a:pPr lvl="1"/>
            <a:r>
              <a:rPr lang="en-US" sz="2000" dirty="0"/>
              <a:t>CSO will ask the following question to the developer SMA lead:  “Do you have any products that either already exist or for which it is not reasonable to flow down requirements from the MAR because they are standardized, commercially procured on fixed price contracts, or are commercial-off-the-shelf?” Positive response items will be initially declared designated items.  </a:t>
            </a:r>
          </a:p>
          <a:p>
            <a:r>
              <a:rPr lang="en-US" sz="2000" dirty="0"/>
              <a:t>CSO or applicable HQE verify product datasheet/spec sheet compliance to project application levels (</a:t>
            </a:r>
            <a:r>
              <a:rPr lang="en-US" sz="2000" u="sng" dirty="0"/>
              <a:t>will not hold up Phase 1 deliverables</a:t>
            </a:r>
            <a:r>
              <a:rPr lang="en-US" sz="2000" dirty="0"/>
              <a:t>), e.g.</a:t>
            </a:r>
          </a:p>
          <a:p>
            <a:pPr lvl="1"/>
            <a:r>
              <a:rPr lang="en-US" sz="2000" dirty="0"/>
              <a:t>38V limit on product and 32V +/- 3V application voltage</a:t>
            </a:r>
          </a:p>
          <a:p>
            <a:pPr lvl="1"/>
            <a:r>
              <a:rPr lang="en-US" sz="2000" dirty="0"/>
              <a:t>max current 5A on product with application current 3A</a:t>
            </a:r>
          </a:p>
          <a:p>
            <a:pPr lvl="1"/>
            <a:r>
              <a:rPr lang="en-US" sz="2000" dirty="0"/>
              <a:t>product used within temperature limits, product proven in same environment for comparable lifetime</a:t>
            </a:r>
          </a:p>
          <a:p>
            <a:pPr marL="169862" lvl="1" indent="0">
              <a:buNone/>
            </a:pPr>
            <a:r>
              <a:rPr lang="en-US" sz="2000" dirty="0"/>
              <a:t>If there are violations, they must be addressed upon discovery, see “Special Cases”</a:t>
            </a:r>
          </a:p>
          <a:p>
            <a:r>
              <a:rPr lang="en-US" sz="2000" dirty="0"/>
              <a:t>Standard component CRAE is member of the project SMA team responsible for data collection by interface with contractor SMA representatives</a:t>
            </a:r>
          </a:p>
          <a:p>
            <a:pPr lvl="1"/>
            <a:r>
              <a:rPr lang="en-US" sz="2000" dirty="0"/>
              <a:t>The role is analogous to that of a parts engineer, materials and processes engineer, or quality engineer</a:t>
            </a:r>
          </a:p>
          <a:p>
            <a:endParaRPr lang="en-US" sz="2000" dirty="0"/>
          </a:p>
        </p:txBody>
      </p:sp>
      <p:sp>
        <p:nvSpPr>
          <p:cNvPr id="3" name="Title 2">
            <a:extLst>
              <a:ext uri="{FF2B5EF4-FFF2-40B4-BE49-F238E27FC236}">
                <a16:creationId xmlns:a16="http://schemas.microsoft.com/office/drawing/2014/main" id="{1D8DD1E2-CBC0-5832-F056-6D4B1230EF01}"/>
              </a:ext>
            </a:extLst>
          </p:cNvPr>
          <p:cNvSpPr>
            <a:spLocks noGrp="1"/>
          </p:cNvSpPr>
          <p:nvPr>
            <p:ph type="title"/>
          </p:nvPr>
        </p:nvSpPr>
        <p:spPr/>
        <p:txBody>
          <a:bodyPr/>
          <a:lstStyle/>
          <a:p>
            <a:r>
              <a:rPr lang="en-US" dirty="0"/>
              <a:t>First steps</a:t>
            </a:r>
          </a:p>
        </p:txBody>
      </p:sp>
    </p:spTree>
    <p:extLst>
      <p:ext uri="{BB962C8B-B14F-4D97-AF65-F5344CB8AC3E}">
        <p14:creationId xmlns:p14="http://schemas.microsoft.com/office/powerpoint/2010/main" val="18472950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2A63F02-393A-9413-6528-FCE9F8E3C500}"/>
              </a:ext>
            </a:extLst>
          </p:cNvPr>
          <p:cNvSpPr>
            <a:spLocks noGrp="1"/>
          </p:cNvSpPr>
          <p:nvPr>
            <p:ph idx="1"/>
          </p:nvPr>
        </p:nvSpPr>
        <p:spPr/>
        <p:txBody>
          <a:bodyPr/>
          <a:lstStyle/>
          <a:p>
            <a:r>
              <a:rPr lang="en-US" dirty="0"/>
              <a:t>Parts that have been changed from previous designs</a:t>
            </a:r>
          </a:p>
          <a:p>
            <a:r>
              <a:rPr lang="en-US" dirty="0"/>
              <a:t>Specialized or custom parts that have been historically produced by one manufacturer but changed to another.  Examples:</a:t>
            </a:r>
          </a:p>
          <a:p>
            <a:pPr lvl="1"/>
            <a:r>
              <a:rPr lang="en-US" dirty="0"/>
              <a:t>Custom Presidio M123-inspired capacitor now produced by AVX</a:t>
            </a:r>
          </a:p>
          <a:p>
            <a:pPr lvl="1"/>
            <a:r>
              <a:rPr lang="en-US" dirty="0"/>
              <a:t>JANS Microsemi MOSFET replaced with </a:t>
            </a:r>
            <a:r>
              <a:rPr lang="en-US" dirty="0" err="1"/>
              <a:t>Wolfspeed</a:t>
            </a:r>
            <a:r>
              <a:rPr lang="en-US" dirty="0"/>
              <a:t> </a:t>
            </a:r>
            <a:r>
              <a:rPr lang="en-US" dirty="0" err="1"/>
              <a:t>SiC</a:t>
            </a:r>
            <a:r>
              <a:rPr lang="en-US" dirty="0"/>
              <a:t> MOSFET</a:t>
            </a:r>
          </a:p>
          <a:p>
            <a:pPr lvl="1"/>
            <a:r>
              <a:rPr lang="en-US" dirty="0"/>
              <a:t>Very low ESL Kemet MLCCs replaced with Vishay very low ESL MLCCs</a:t>
            </a:r>
          </a:p>
          <a:p>
            <a:r>
              <a:rPr lang="en-US" dirty="0"/>
              <a:t>Any general, but major, changes in parts practices</a:t>
            </a:r>
          </a:p>
          <a:p>
            <a:pPr lvl="1"/>
            <a:r>
              <a:rPr lang="en-US" dirty="0"/>
              <a:t>Changes in BGA or CGA approach</a:t>
            </a:r>
          </a:p>
        </p:txBody>
      </p:sp>
      <p:sp>
        <p:nvSpPr>
          <p:cNvPr id="3" name="Title 2">
            <a:extLst>
              <a:ext uri="{FF2B5EF4-FFF2-40B4-BE49-F238E27FC236}">
                <a16:creationId xmlns:a16="http://schemas.microsoft.com/office/drawing/2014/main" id="{1C949789-C71C-EFF5-4E52-46C3664E243D}"/>
              </a:ext>
            </a:extLst>
          </p:cNvPr>
          <p:cNvSpPr>
            <a:spLocks noGrp="1"/>
          </p:cNvSpPr>
          <p:nvPr>
            <p:ph type="title"/>
          </p:nvPr>
        </p:nvSpPr>
        <p:spPr/>
        <p:txBody>
          <a:bodyPr/>
          <a:lstStyle/>
          <a:p>
            <a:r>
              <a:rPr lang="en-US" dirty="0"/>
              <a:t>Specific requests:  Parts</a:t>
            </a:r>
          </a:p>
        </p:txBody>
      </p:sp>
      <p:sp>
        <p:nvSpPr>
          <p:cNvPr id="4" name="Rectangle 3">
            <a:extLst>
              <a:ext uri="{FF2B5EF4-FFF2-40B4-BE49-F238E27FC236}">
                <a16:creationId xmlns:a16="http://schemas.microsoft.com/office/drawing/2014/main" id="{9270BB04-C45D-D63A-1C12-621A6ABEF660}"/>
              </a:ext>
            </a:extLst>
          </p:cNvPr>
          <p:cNvSpPr/>
          <p:nvPr/>
        </p:nvSpPr>
        <p:spPr>
          <a:xfrm>
            <a:off x="429288" y="5208608"/>
            <a:ext cx="8425345" cy="83540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t>These do not affect Phase 1a product</a:t>
            </a:r>
          </a:p>
        </p:txBody>
      </p:sp>
    </p:spTree>
    <p:extLst>
      <p:ext uri="{BB962C8B-B14F-4D97-AF65-F5344CB8AC3E}">
        <p14:creationId xmlns:p14="http://schemas.microsoft.com/office/powerpoint/2010/main" val="37323377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AAEA584-5884-C5F3-EDC9-FCA8D5E48D6F}"/>
              </a:ext>
            </a:extLst>
          </p:cNvPr>
          <p:cNvSpPr>
            <a:spLocks noGrp="1"/>
          </p:cNvSpPr>
          <p:nvPr>
            <p:ph idx="1"/>
          </p:nvPr>
        </p:nvSpPr>
        <p:spPr/>
        <p:txBody>
          <a:bodyPr/>
          <a:lstStyle/>
          <a:p>
            <a:r>
              <a:rPr lang="en-US" dirty="0"/>
              <a:t>On-orbit failure (catastrophic) time(s) and cause if known</a:t>
            </a:r>
          </a:p>
          <a:p>
            <a:r>
              <a:rPr lang="en-US" dirty="0"/>
              <a:t>Major environmental differential from past experience</a:t>
            </a:r>
          </a:p>
          <a:p>
            <a:r>
              <a:rPr lang="en-US" dirty="0"/>
              <a:t>Longest achieved lifetime in similar orbit</a:t>
            </a:r>
          </a:p>
        </p:txBody>
      </p:sp>
      <p:sp>
        <p:nvSpPr>
          <p:cNvPr id="3" name="Title 2">
            <a:extLst>
              <a:ext uri="{FF2B5EF4-FFF2-40B4-BE49-F238E27FC236}">
                <a16:creationId xmlns:a16="http://schemas.microsoft.com/office/drawing/2014/main" id="{63579854-1A02-0591-391E-564F3C4ACE3C}"/>
              </a:ext>
            </a:extLst>
          </p:cNvPr>
          <p:cNvSpPr>
            <a:spLocks noGrp="1"/>
          </p:cNvSpPr>
          <p:nvPr>
            <p:ph type="title"/>
          </p:nvPr>
        </p:nvSpPr>
        <p:spPr/>
        <p:txBody>
          <a:bodyPr/>
          <a:lstStyle/>
          <a:p>
            <a:r>
              <a:rPr lang="en-US" dirty="0"/>
              <a:t>Short-term overall requests</a:t>
            </a:r>
          </a:p>
        </p:txBody>
      </p:sp>
      <p:sp>
        <p:nvSpPr>
          <p:cNvPr id="4" name="Rectangle 3">
            <a:extLst>
              <a:ext uri="{FF2B5EF4-FFF2-40B4-BE49-F238E27FC236}">
                <a16:creationId xmlns:a16="http://schemas.microsoft.com/office/drawing/2014/main" id="{1ED5797E-0F13-0279-0005-2D269BDB6367}"/>
              </a:ext>
            </a:extLst>
          </p:cNvPr>
          <p:cNvSpPr/>
          <p:nvPr/>
        </p:nvSpPr>
        <p:spPr>
          <a:xfrm>
            <a:off x="429288" y="4901017"/>
            <a:ext cx="8346964" cy="1143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This is not intended to identify every anomaly that may have been tied to the component, but rather to address its overall reliability based largely on whether the item has failed or seriously degraded.  Operational anomaly details are pertinent to the Phase 2 process, if selected.  The results do not affect the Phase 1a product.</a:t>
            </a:r>
          </a:p>
        </p:txBody>
      </p:sp>
    </p:spTree>
    <p:extLst>
      <p:ext uri="{BB962C8B-B14F-4D97-AF65-F5344CB8AC3E}">
        <p14:creationId xmlns:p14="http://schemas.microsoft.com/office/powerpoint/2010/main" val="8639173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2A63F02-393A-9413-6528-FCE9F8E3C500}"/>
              </a:ext>
            </a:extLst>
          </p:cNvPr>
          <p:cNvSpPr>
            <a:spLocks noGrp="1"/>
          </p:cNvSpPr>
          <p:nvPr>
            <p:ph idx="1"/>
          </p:nvPr>
        </p:nvSpPr>
        <p:spPr/>
        <p:txBody>
          <a:bodyPr/>
          <a:lstStyle/>
          <a:p>
            <a:r>
              <a:rPr lang="en-US" dirty="0"/>
              <a:t>Change in spec (other than moving to current rev)</a:t>
            </a:r>
          </a:p>
          <a:p>
            <a:pPr lvl="1"/>
            <a:r>
              <a:rPr lang="en-US" dirty="0"/>
              <a:t>Switch from Class 3 to Space Addendum</a:t>
            </a:r>
          </a:p>
          <a:p>
            <a:pPr lvl="1"/>
            <a:r>
              <a:rPr lang="en-US" dirty="0"/>
              <a:t>Changes in the board design</a:t>
            </a:r>
          </a:p>
          <a:p>
            <a:pPr lvl="2"/>
            <a:r>
              <a:rPr lang="en-US" dirty="0"/>
              <a:t>Layout</a:t>
            </a:r>
          </a:p>
          <a:p>
            <a:pPr lvl="2"/>
            <a:r>
              <a:rPr lang="en-US" dirty="0"/>
              <a:t>Routing</a:t>
            </a:r>
          </a:p>
          <a:p>
            <a:pPr lvl="2"/>
            <a:r>
              <a:rPr lang="en-US" dirty="0"/>
              <a:t>Added or removed reference designators</a:t>
            </a:r>
          </a:p>
          <a:p>
            <a:r>
              <a:rPr lang="en-US" dirty="0"/>
              <a:t>Change to HDI design or changing HDI features</a:t>
            </a:r>
          </a:p>
          <a:p>
            <a:pPr lvl="1"/>
            <a:r>
              <a:rPr lang="en-US" dirty="0" err="1"/>
              <a:t>Microvias</a:t>
            </a:r>
            <a:r>
              <a:rPr lang="en-US" dirty="0"/>
              <a:t> or via-in-pad that weren’t present before</a:t>
            </a:r>
          </a:p>
          <a:p>
            <a:pPr lvl="1"/>
            <a:r>
              <a:rPr lang="en-US" dirty="0"/>
              <a:t>Additional board layers</a:t>
            </a:r>
          </a:p>
          <a:p>
            <a:r>
              <a:rPr lang="en-US" dirty="0"/>
              <a:t>New major special restrictions on board materials</a:t>
            </a:r>
          </a:p>
          <a:p>
            <a:pPr lvl="1"/>
            <a:r>
              <a:rPr lang="en-US" dirty="0"/>
              <a:t>Switch to halogen free</a:t>
            </a:r>
          </a:p>
          <a:p>
            <a:r>
              <a:rPr lang="en-US" dirty="0"/>
              <a:t>Major changes in soldering approach</a:t>
            </a:r>
          </a:p>
          <a:p>
            <a:pPr lvl="1"/>
            <a:r>
              <a:rPr lang="en-US" dirty="0"/>
              <a:t>Switch to lead-free solder </a:t>
            </a:r>
          </a:p>
        </p:txBody>
      </p:sp>
      <p:sp>
        <p:nvSpPr>
          <p:cNvPr id="3" name="Title 2">
            <a:extLst>
              <a:ext uri="{FF2B5EF4-FFF2-40B4-BE49-F238E27FC236}">
                <a16:creationId xmlns:a16="http://schemas.microsoft.com/office/drawing/2014/main" id="{1C949789-C71C-EFF5-4E52-46C3664E243D}"/>
              </a:ext>
            </a:extLst>
          </p:cNvPr>
          <p:cNvSpPr>
            <a:spLocks noGrp="1"/>
          </p:cNvSpPr>
          <p:nvPr>
            <p:ph type="title"/>
          </p:nvPr>
        </p:nvSpPr>
        <p:spPr/>
        <p:txBody>
          <a:bodyPr>
            <a:normAutofit fontScale="90000"/>
          </a:bodyPr>
          <a:lstStyle/>
          <a:p>
            <a:r>
              <a:rPr lang="en-US" dirty="0"/>
              <a:t>Specific requests:  Printed Circuit Boards and workmanship</a:t>
            </a:r>
          </a:p>
        </p:txBody>
      </p:sp>
      <p:sp>
        <p:nvSpPr>
          <p:cNvPr id="4" name="Rectangle 3">
            <a:extLst>
              <a:ext uri="{FF2B5EF4-FFF2-40B4-BE49-F238E27FC236}">
                <a16:creationId xmlns:a16="http://schemas.microsoft.com/office/drawing/2014/main" id="{55743EB4-C21A-C3DD-20F2-26721E0F8996}"/>
              </a:ext>
            </a:extLst>
          </p:cNvPr>
          <p:cNvSpPr/>
          <p:nvPr/>
        </p:nvSpPr>
        <p:spPr>
          <a:xfrm>
            <a:off x="429288" y="5741551"/>
            <a:ext cx="8425345" cy="60493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t>These do not affect Phase 1a product</a:t>
            </a:r>
          </a:p>
        </p:txBody>
      </p:sp>
    </p:spTree>
    <p:extLst>
      <p:ext uri="{BB962C8B-B14F-4D97-AF65-F5344CB8AC3E}">
        <p14:creationId xmlns:p14="http://schemas.microsoft.com/office/powerpoint/2010/main" val="31307281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51D02F2-065F-CBC7-E4F0-B1F45E37117C}"/>
              </a:ext>
            </a:extLst>
          </p:cNvPr>
          <p:cNvSpPr>
            <a:spLocks noGrp="1"/>
          </p:cNvSpPr>
          <p:nvPr>
            <p:ph idx="1"/>
          </p:nvPr>
        </p:nvSpPr>
        <p:spPr/>
        <p:txBody>
          <a:bodyPr/>
          <a:lstStyle/>
          <a:p>
            <a:r>
              <a:rPr lang="en-US" dirty="0"/>
              <a:t>Major materials approach changes </a:t>
            </a:r>
          </a:p>
          <a:p>
            <a:pPr lvl="1"/>
            <a:r>
              <a:rPr lang="en-US" dirty="0"/>
              <a:t>Full switch to ROHS compliance</a:t>
            </a:r>
          </a:p>
          <a:p>
            <a:r>
              <a:rPr lang="en-US" dirty="0"/>
              <a:t>Switch to additive manufactured items</a:t>
            </a:r>
          </a:p>
          <a:p>
            <a:endParaRPr lang="en-US" dirty="0"/>
          </a:p>
        </p:txBody>
      </p:sp>
      <p:sp>
        <p:nvSpPr>
          <p:cNvPr id="3" name="Title 2">
            <a:extLst>
              <a:ext uri="{FF2B5EF4-FFF2-40B4-BE49-F238E27FC236}">
                <a16:creationId xmlns:a16="http://schemas.microsoft.com/office/drawing/2014/main" id="{6F1AAC56-0B0E-BF6A-4E84-DF36CC960D24}"/>
              </a:ext>
            </a:extLst>
          </p:cNvPr>
          <p:cNvSpPr>
            <a:spLocks noGrp="1"/>
          </p:cNvSpPr>
          <p:nvPr>
            <p:ph type="title"/>
          </p:nvPr>
        </p:nvSpPr>
        <p:spPr/>
        <p:txBody>
          <a:bodyPr/>
          <a:lstStyle/>
          <a:p>
            <a:r>
              <a:rPr lang="en-US" dirty="0"/>
              <a:t>Materials and Processes</a:t>
            </a:r>
          </a:p>
        </p:txBody>
      </p:sp>
      <p:sp>
        <p:nvSpPr>
          <p:cNvPr id="4" name="Rectangle 3">
            <a:extLst>
              <a:ext uri="{FF2B5EF4-FFF2-40B4-BE49-F238E27FC236}">
                <a16:creationId xmlns:a16="http://schemas.microsoft.com/office/drawing/2014/main" id="{59E1B6DD-C4AE-E85E-F31C-D3BF2A029A14}"/>
              </a:ext>
            </a:extLst>
          </p:cNvPr>
          <p:cNvSpPr/>
          <p:nvPr/>
        </p:nvSpPr>
        <p:spPr>
          <a:xfrm>
            <a:off x="408063" y="5361008"/>
            <a:ext cx="8425345" cy="83540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t>These do not affect Phase 1a product</a:t>
            </a:r>
          </a:p>
        </p:txBody>
      </p:sp>
    </p:spTree>
    <p:extLst>
      <p:ext uri="{BB962C8B-B14F-4D97-AF65-F5344CB8AC3E}">
        <p14:creationId xmlns:p14="http://schemas.microsoft.com/office/powerpoint/2010/main" val="26280168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6058051-C362-5CDA-A598-9854384A6CE0}"/>
              </a:ext>
            </a:extLst>
          </p:cNvPr>
          <p:cNvSpPr>
            <a:spLocks noGrp="1"/>
          </p:cNvSpPr>
          <p:nvPr>
            <p:ph idx="1"/>
          </p:nvPr>
        </p:nvSpPr>
        <p:spPr/>
        <p:txBody>
          <a:bodyPr>
            <a:normAutofit fontScale="92500" lnSpcReduction="20000"/>
          </a:bodyPr>
          <a:lstStyle/>
          <a:p>
            <a:r>
              <a:rPr lang="en-US" dirty="0"/>
              <a:t>For standard components with at least 10 past flights, minimum 1 at required mission lifetime and no prior instances of NASA catching quality escape that involved risk that vendor QA missed</a:t>
            </a:r>
          </a:p>
          <a:p>
            <a:pPr lvl="1"/>
            <a:r>
              <a:rPr lang="en-US" dirty="0"/>
              <a:t>No GMIPs</a:t>
            </a:r>
          </a:p>
          <a:p>
            <a:r>
              <a:rPr lang="en-US" dirty="0"/>
              <a:t>For standard components that have had at least three prior NASA projects with no identified instances of NASA catching quality escape that involved risk that vendor QA missed</a:t>
            </a:r>
          </a:p>
          <a:p>
            <a:pPr lvl="1"/>
            <a:r>
              <a:rPr lang="en-US" dirty="0"/>
              <a:t>No GMIPs</a:t>
            </a:r>
          </a:p>
          <a:p>
            <a:r>
              <a:rPr lang="en-US" dirty="0"/>
              <a:t>When standard component history is not sufficient or available, vendor history of 10 past similar products with similar lifetimes no identified instances of NASA catching quality escape that involved risk that vendor QA missed</a:t>
            </a:r>
          </a:p>
          <a:p>
            <a:pPr lvl="1"/>
            <a:r>
              <a:rPr lang="en-US" dirty="0"/>
              <a:t>No GMIPs</a:t>
            </a:r>
          </a:p>
          <a:p>
            <a:r>
              <a:rPr lang="en-US" dirty="0"/>
              <a:t>COTS inherited items (not be confused with COTS parts inside):  no GMIPs.  Lack of past reliability history will be used to establish risk. </a:t>
            </a:r>
          </a:p>
          <a:p>
            <a:r>
              <a:rPr lang="en-US" dirty="0"/>
              <a:t>Other commercial fixed-price procurements:  closeout photos on internal boards.  Project decides if they want to wait for approval after review or not.</a:t>
            </a:r>
          </a:p>
          <a:p>
            <a:r>
              <a:rPr lang="en-US" dirty="0"/>
              <a:t>Cost plus contracts with limited prior history or quality escapes caught only by NASA, GMIPs as negotiated.   </a:t>
            </a:r>
          </a:p>
        </p:txBody>
      </p:sp>
      <p:sp>
        <p:nvSpPr>
          <p:cNvPr id="4" name="Title 3">
            <a:extLst>
              <a:ext uri="{FF2B5EF4-FFF2-40B4-BE49-F238E27FC236}">
                <a16:creationId xmlns:a16="http://schemas.microsoft.com/office/drawing/2014/main" id="{3DBD5281-231E-9263-DA86-F61D8615F14B}"/>
              </a:ext>
            </a:extLst>
          </p:cNvPr>
          <p:cNvSpPr>
            <a:spLocks noGrp="1"/>
          </p:cNvSpPr>
          <p:nvPr>
            <p:ph type="title"/>
          </p:nvPr>
        </p:nvSpPr>
        <p:spPr/>
        <p:txBody>
          <a:bodyPr>
            <a:normAutofit fontScale="90000"/>
          </a:bodyPr>
          <a:lstStyle/>
          <a:p>
            <a:r>
              <a:rPr lang="en-US" dirty="0"/>
              <a:t>GMIP criteria (no vendor info needed except flight history)</a:t>
            </a:r>
          </a:p>
        </p:txBody>
      </p:sp>
      <p:sp>
        <p:nvSpPr>
          <p:cNvPr id="2" name="Rectangle 1">
            <a:extLst>
              <a:ext uri="{FF2B5EF4-FFF2-40B4-BE49-F238E27FC236}">
                <a16:creationId xmlns:a16="http://schemas.microsoft.com/office/drawing/2014/main" id="{BE6DC6D6-3E09-F012-3008-4A9E180F39BC}"/>
              </a:ext>
            </a:extLst>
          </p:cNvPr>
          <p:cNvSpPr/>
          <p:nvPr/>
        </p:nvSpPr>
        <p:spPr>
          <a:xfrm>
            <a:off x="408063" y="5590572"/>
            <a:ext cx="8425345" cy="60584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t>These are guidelines subject to SC CRAE interpretation and tailoring</a:t>
            </a:r>
          </a:p>
        </p:txBody>
      </p:sp>
    </p:spTree>
    <p:extLst>
      <p:ext uri="{BB962C8B-B14F-4D97-AF65-F5344CB8AC3E}">
        <p14:creationId xmlns:p14="http://schemas.microsoft.com/office/powerpoint/2010/main" val="18399008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99EB1FE-9274-383D-63C8-CBABFCAE6A05}"/>
              </a:ext>
            </a:extLst>
          </p:cNvPr>
          <p:cNvSpPr>
            <a:spLocks noGrp="1"/>
          </p:cNvSpPr>
          <p:nvPr>
            <p:ph idx="1"/>
          </p:nvPr>
        </p:nvSpPr>
        <p:spPr/>
        <p:txBody>
          <a:bodyPr/>
          <a:lstStyle/>
          <a:p>
            <a:r>
              <a:rPr lang="en-US" dirty="0"/>
              <a:t>Reliability analyses are needed when a system does not have proven reliability </a:t>
            </a:r>
          </a:p>
          <a:p>
            <a:r>
              <a:rPr lang="en-US" dirty="0"/>
              <a:t>Reliability analyses are only required when</a:t>
            </a:r>
          </a:p>
          <a:p>
            <a:pPr lvl="1"/>
            <a:r>
              <a:rPr lang="en-US" dirty="0"/>
              <a:t>There is no established history</a:t>
            </a:r>
          </a:p>
          <a:p>
            <a:pPr lvl="1"/>
            <a:r>
              <a:rPr lang="en-US" dirty="0"/>
              <a:t>There is a major change in some element that has to be propagated through the system to characterize risk</a:t>
            </a:r>
          </a:p>
        </p:txBody>
      </p:sp>
      <p:sp>
        <p:nvSpPr>
          <p:cNvPr id="3" name="Title 2">
            <a:extLst>
              <a:ext uri="{FF2B5EF4-FFF2-40B4-BE49-F238E27FC236}">
                <a16:creationId xmlns:a16="http://schemas.microsoft.com/office/drawing/2014/main" id="{7C88B97F-0D77-0AE2-CA15-069C1DE776B3}"/>
              </a:ext>
            </a:extLst>
          </p:cNvPr>
          <p:cNvSpPr>
            <a:spLocks noGrp="1"/>
          </p:cNvSpPr>
          <p:nvPr>
            <p:ph type="title"/>
          </p:nvPr>
        </p:nvSpPr>
        <p:spPr/>
        <p:txBody>
          <a:bodyPr/>
          <a:lstStyle/>
          <a:p>
            <a:r>
              <a:rPr lang="en-US" dirty="0"/>
              <a:t>Reliability analyses	</a:t>
            </a:r>
          </a:p>
        </p:txBody>
      </p:sp>
    </p:spTree>
    <p:extLst>
      <p:ext uri="{BB962C8B-B14F-4D97-AF65-F5344CB8AC3E}">
        <p14:creationId xmlns:p14="http://schemas.microsoft.com/office/powerpoint/2010/main" val="16188713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9AF9AC1-5B19-833E-1FC9-C85D2BF00CE9}"/>
              </a:ext>
            </a:extLst>
          </p:cNvPr>
          <p:cNvSpPr>
            <a:spLocks noGrp="1"/>
          </p:cNvSpPr>
          <p:nvPr>
            <p:ph idx="1"/>
          </p:nvPr>
        </p:nvSpPr>
        <p:spPr/>
        <p:txBody>
          <a:bodyPr>
            <a:normAutofit fontScale="85000" lnSpcReduction="10000"/>
          </a:bodyPr>
          <a:lstStyle/>
          <a:p>
            <a:r>
              <a:rPr lang="en-US" dirty="0"/>
              <a:t>An unestablished COTS (or otherwise unchangeable) product is in the system</a:t>
            </a:r>
          </a:p>
          <a:p>
            <a:pPr lvl="1"/>
            <a:r>
              <a:rPr lang="en-US" dirty="0"/>
              <a:t>This will be common to have some in Class D, sub-Class-D, and in technology demonstration missions in general</a:t>
            </a:r>
          </a:p>
          <a:p>
            <a:pPr lvl="1"/>
            <a:r>
              <a:rPr lang="en-US" dirty="0"/>
              <a:t>When such products are used, the risk should be characterized based on other products from the supplier and fault-tolerance in the system (This would apply only to Phase 2)</a:t>
            </a:r>
          </a:p>
          <a:p>
            <a:pPr lvl="2"/>
            <a:r>
              <a:rPr lang="en-US" dirty="0"/>
              <a:t>For Class D and below, and tech demos, it will often mean flying with acknowledged elevated risk</a:t>
            </a:r>
          </a:p>
          <a:p>
            <a:pPr lvl="2"/>
            <a:r>
              <a:rPr lang="en-US" dirty="0"/>
              <a:t>For Class A - C missions, such products should be avoided for critical components providing critical functions (i.e., no backup to maintain the function)</a:t>
            </a:r>
          </a:p>
          <a:p>
            <a:pPr lvl="1"/>
            <a:r>
              <a:rPr lang="en-US" dirty="0"/>
              <a:t>If available, a reliability analysis of the product may be used to better characterize the risk </a:t>
            </a:r>
          </a:p>
          <a:p>
            <a:r>
              <a:rPr lang="en-US" dirty="0"/>
              <a:t>Use of product in a new and challenging environment that is outside of the datasheet/qualification bounds</a:t>
            </a:r>
          </a:p>
          <a:p>
            <a:pPr lvl="1"/>
            <a:r>
              <a:rPr lang="en-US" dirty="0"/>
              <a:t>Primarily this would involve a new radiation environment or using the product at extremes (e.g. temperature) that it wasn’t designed for.</a:t>
            </a:r>
          </a:p>
          <a:p>
            <a:pPr lvl="1"/>
            <a:r>
              <a:rPr lang="en-US" dirty="0"/>
              <a:t>In some sense, this is no longer an inherited item, it is a new item that requires qualification, although the phase 2 process can be used to determine to what extent a new qualification is required</a:t>
            </a:r>
          </a:p>
          <a:p>
            <a:r>
              <a:rPr lang="en-US" dirty="0"/>
              <a:t>Item will be no longer be a </a:t>
            </a:r>
            <a:r>
              <a:rPr lang="en-US" i="1" dirty="0"/>
              <a:t>designated product </a:t>
            </a:r>
            <a:r>
              <a:rPr lang="en-US" dirty="0"/>
              <a:t>upon discovery that either case applies</a:t>
            </a:r>
          </a:p>
        </p:txBody>
      </p:sp>
      <p:sp>
        <p:nvSpPr>
          <p:cNvPr id="3" name="Title 2">
            <a:extLst>
              <a:ext uri="{FF2B5EF4-FFF2-40B4-BE49-F238E27FC236}">
                <a16:creationId xmlns:a16="http://schemas.microsoft.com/office/drawing/2014/main" id="{CFBC9697-2A1B-A8CA-571D-C3B3325A48D7}"/>
              </a:ext>
            </a:extLst>
          </p:cNvPr>
          <p:cNvSpPr>
            <a:spLocks noGrp="1"/>
          </p:cNvSpPr>
          <p:nvPr>
            <p:ph type="title"/>
          </p:nvPr>
        </p:nvSpPr>
        <p:spPr/>
        <p:txBody>
          <a:bodyPr/>
          <a:lstStyle/>
          <a:p>
            <a:r>
              <a:rPr lang="en-US" dirty="0"/>
              <a:t>Special cases</a:t>
            </a:r>
          </a:p>
        </p:txBody>
      </p:sp>
    </p:spTree>
    <p:extLst>
      <p:ext uri="{BB962C8B-B14F-4D97-AF65-F5344CB8AC3E}">
        <p14:creationId xmlns:p14="http://schemas.microsoft.com/office/powerpoint/2010/main" val="23777254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96B748F-A42C-53F4-7CF0-FADD638ADBCE}"/>
              </a:ext>
            </a:extLst>
          </p:cNvPr>
          <p:cNvSpPr>
            <a:spLocks noGrp="1"/>
          </p:cNvSpPr>
          <p:nvPr>
            <p:ph idx="1"/>
          </p:nvPr>
        </p:nvSpPr>
        <p:spPr>
          <a:xfrm>
            <a:off x="429288" y="1393265"/>
            <a:ext cx="8229600" cy="5019110"/>
          </a:xfrm>
        </p:spPr>
        <p:txBody>
          <a:bodyPr>
            <a:normAutofit fontScale="92500" lnSpcReduction="20000"/>
          </a:bodyPr>
          <a:lstStyle/>
          <a:p>
            <a:r>
              <a:rPr lang="en-US" sz="2400" dirty="0"/>
              <a:t>Phase 1 SMA approach (Phase 1a) memo must be complete before contracts are let by the government or the prime for the inherited items.  </a:t>
            </a:r>
          </a:p>
          <a:p>
            <a:pPr lvl="1"/>
            <a:r>
              <a:rPr lang="en-US" sz="2400" dirty="0"/>
              <a:t>Ideally, once designated items are identified, process should begin</a:t>
            </a:r>
          </a:p>
          <a:p>
            <a:pPr lvl="1"/>
            <a:r>
              <a:rPr lang="en-US" sz="2400" dirty="0"/>
              <a:t>When possible, complete the bulk of the process before any contracts are awarded for items that are specifically identified in the proposal or existing in hand</a:t>
            </a:r>
          </a:p>
          <a:p>
            <a:pPr lvl="1"/>
            <a:r>
              <a:rPr lang="en-US" sz="2400" dirty="0"/>
              <a:t>Goal - no more than one week for completion of Phase 1a SMA approach for any item, even when items are processed in parallel, but Phase 1a product completed before pertinent contracts are let</a:t>
            </a:r>
          </a:p>
          <a:p>
            <a:pPr lvl="2"/>
            <a:r>
              <a:rPr lang="en-US" sz="2400" dirty="0"/>
              <a:t>Phase 1 complete assessment (1b) completed based on workload and priority (not needed for contracts)</a:t>
            </a:r>
          </a:p>
          <a:p>
            <a:r>
              <a:rPr lang="en-US" sz="2400" dirty="0"/>
              <a:t>Phase 2 process, when selected, will be on a longer and adjustable timeline, driven by needs, constraints, and information availability</a:t>
            </a:r>
          </a:p>
        </p:txBody>
      </p:sp>
      <p:sp>
        <p:nvSpPr>
          <p:cNvPr id="3" name="Title 2">
            <a:extLst>
              <a:ext uri="{FF2B5EF4-FFF2-40B4-BE49-F238E27FC236}">
                <a16:creationId xmlns:a16="http://schemas.microsoft.com/office/drawing/2014/main" id="{A2F36C12-740F-F4BD-C85A-EF48BF581496}"/>
              </a:ext>
            </a:extLst>
          </p:cNvPr>
          <p:cNvSpPr>
            <a:spLocks noGrp="1"/>
          </p:cNvSpPr>
          <p:nvPr>
            <p:ph type="title"/>
          </p:nvPr>
        </p:nvSpPr>
        <p:spPr/>
        <p:txBody>
          <a:bodyPr/>
          <a:lstStyle/>
          <a:p>
            <a:r>
              <a:rPr lang="en-US" dirty="0"/>
              <a:t>Timeline</a:t>
            </a:r>
          </a:p>
        </p:txBody>
      </p:sp>
    </p:spTree>
    <p:extLst>
      <p:ext uri="{BB962C8B-B14F-4D97-AF65-F5344CB8AC3E}">
        <p14:creationId xmlns:p14="http://schemas.microsoft.com/office/powerpoint/2010/main" val="4191753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72BAB73-4EA8-E0E5-526F-1C52BA7542AC}"/>
              </a:ext>
            </a:extLst>
          </p:cNvPr>
          <p:cNvSpPr>
            <a:spLocks noGrp="1"/>
          </p:cNvSpPr>
          <p:nvPr>
            <p:ph idx="1"/>
          </p:nvPr>
        </p:nvSpPr>
        <p:spPr/>
        <p:txBody>
          <a:bodyPr/>
          <a:lstStyle/>
          <a:p>
            <a:r>
              <a:rPr lang="en-US" dirty="0"/>
              <a:t>Designated items fall under SC CRAE, all other items are covered by the other discipline areas</a:t>
            </a:r>
          </a:p>
          <a:p>
            <a:r>
              <a:rPr lang="en-US" dirty="0"/>
              <a:t>Does not require engineering inputs</a:t>
            </a:r>
          </a:p>
          <a:p>
            <a:pPr lvl="1"/>
            <a:r>
              <a:rPr lang="en-US" dirty="0"/>
              <a:t>Identifying ”overall risk of using the item” would be an optional part only in Phase 2</a:t>
            </a:r>
          </a:p>
          <a:p>
            <a:r>
              <a:rPr lang="en-US" dirty="0"/>
              <a:t>Similar information needed for waivers, so waiver process will always be a much greater burden, with no value added</a:t>
            </a:r>
          </a:p>
          <a:p>
            <a:r>
              <a:rPr lang="en-US" dirty="0"/>
              <a:t>Entire Phase 1 process can be handled within Code 300</a:t>
            </a:r>
          </a:p>
          <a:p>
            <a:pPr lvl="1"/>
            <a:r>
              <a:rPr lang="en-US" dirty="0"/>
              <a:t>If project SMA cannot obtain items such as flight history either internally or by requests to contractors, then the same risk would apply in a waiver process.</a:t>
            </a:r>
          </a:p>
          <a:p>
            <a:pPr lvl="1"/>
            <a:r>
              <a:rPr lang="en-US" dirty="0"/>
              <a:t>Such items are needed to understand risk</a:t>
            </a:r>
          </a:p>
          <a:p>
            <a:r>
              <a:rPr lang="en-US" dirty="0"/>
              <a:t>If engineering would be involved in waiver process, then they have the option of being involved in inherited items process in the same way. </a:t>
            </a:r>
          </a:p>
        </p:txBody>
      </p:sp>
      <p:sp>
        <p:nvSpPr>
          <p:cNvPr id="3" name="Title 2">
            <a:extLst>
              <a:ext uri="{FF2B5EF4-FFF2-40B4-BE49-F238E27FC236}">
                <a16:creationId xmlns:a16="http://schemas.microsoft.com/office/drawing/2014/main" id="{ACCC0B2E-DC0B-0F5A-5D7B-A0D10589F68F}"/>
              </a:ext>
            </a:extLst>
          </p:cNvPr>
          <p:cNvSpPr>
            <a:spLocks noGrp="1"/>
          </p:cNvSpPr>
          <p:nvPr>
            <p:ph type="title"/>
          </p:nvPr>
        </p:nvSpPr>
        <p:spPr/>
        <p:txBody>
          <a:bodyPr>
            <a:normAutofit fontScale="90000"/>
          </a:bodyPr>
          <a:lstStyle/>
          <a:p>
            <a:r>
              <a:rPr lang="en-US" dirty="0"/>
              <a:t>Inherited items process is an SMA implementation per Code 300 policy</a:t>
            </a:r>
          </a:p>
        </p:txBody>
      </p:sp>
    </p:spTree>
    <p:extLst>
      <p:ext uri="{BB962C8B-B14F-4D97-AF65-F5344CB8AC3E}">
        <p14:creationId xmlns:p14="http://schemas.microsoft.com/office/powerpoint/2010/main" val="27163359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78D8F1A-3DA4-72DF-4F3D-FF9DB4C78FEF}"/>
              </a:ext>
            </a:extLst>
          </p:cNvPr>
          <p:cNvSpPr>
            <a:spLocks noGrp="1"/>
          </p:cNvSpPr>
          <p:nvPr>
            <p:ph idx="1"/>
          </p:nvPr>
        </p:nvSpPr>
        <p:spPr/>
        <p:txBody>
          <a:bodyPr/>
          <a:lstStyle/>
          <a:p>
            <a:r>
              <a:rPr lang="en-US" dirty="0"/>
              <a:t>When there is a major change in one of the key discipline areas such that circuit details are needed to characterize risk</a:t>
            </a:r>
          </a:p>
          <a:p>
            <a:pPr lvl="1"/>
            <a:r>
              <a:rPr lang="en-US" dirty="0"/>
              <a:t>Reliability analyses may provide enough information to assess such risks</a:t>
            </a:r>
          </a:p>
          <a:p>
            <a:r>
              <a:rPr lang="en-US" dirty="0"/>
              <a:t>Such major changes will almost always entail a significant engineering change in the item that would not affect the implementation of SMA requirements, and thus would be resolved over time as part of a qualification or qualification by similarity process</a:t>
            </a:r>
          </a:p>
          <a:p>
            <a:pPr lvl="1"/>
            <a:r>
              <a:rPr lang="en-US" dirty="0"/>
              <a:t>Thus, these types of changes would not affect the SMA approach (Phase 1a) memo (SMA relief recommendations)</a:t>
            </a:r>
          </a:p>
          <a:p>
            <a:endParaRPr lang="en-US" dirty="0"/>
          </a:p>
          <a:p>
            <a:pPr lvl="1"/>
            <a:endParaRPr lang="en-US" dirty="0"/>
          </a:p>
        </p:txBody>
      </p:sp>
      <p:sp>
        <p:nvSpPr>
          <p:cNvPr id="3" name="Title 2">
            <a:extLst>
              <a:ext uri="{FF2B5EF4-FFF2-40B4-BE49-F238E27FC236}">
                <a16:creationId xmlns:a16="http://schemas.microsoft.com/office/drawing/2014/main" id="{FE01316D-62A7-02A0-26B4-443A2C9977F3}"/>
              </a:ext>
            </a:extLst>
          </p:cNvPr>
          <p:cNvSpPr>
            <a:spLocks noGrp="1"/>
          </p:cNvSpPr>
          <p:nvPr>
            <p:ph type="title"/>
          </p:nvPr>
        </p:nvSpPr>
        <p:spPr/>
        <p:txBody>
          <a:bodyPr>
            <a:normAutofit fontScale="90000"/>
          </a:bodyPr>
          <a:lstStyle/>
          <a:p>
            <a:r>
              <a:rPr lang="en-US" dirty="0"/>
              <a:t>In what instance is engineering involvement required?</a:t>
            </a:r>
          </a:p>
        </p:txBody>
      </p:sp>
    </p:spTree>
    <p:extLst>
      <p:ext uri="{BB962C8B-B14F-4D97-AF65-F5344CB8AC3E}">
        <p14:creationId xmlns:p14="http://schemas.microsoft.com/office/powerpoint/2010/main" val="25045508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57124B2-6A10-A436-3527-2E1B7761BBA8}"/>
              </a:ext>
            </a:extLst>
          </p:cNvPr>
          <p:cNvSpPr>
            <a:spLocks noGrp="1"/>
          </p:cNvSpPr>
          <p:nvPr>
            <p:ph idx="1"/>
          </p:nvPr>
        </p:nvSpPr>
        <p:spPr/>
        <p:txBody>
          <a:bodyPr>
            <a:normAutofit lnSpcReduction="10000"/>
          </a:bodyPr>
          <a:lstStyle/>
          <a:p>
            <a:r>
              <a:rPr lang="en-US" dirty="0"/>
              <a:t>SMA approach memo  (phase 1a) produced in about 1 week (prior to need for contracts), which includes </a:t>
            </a:r>
          </a:p>
          <a:p>
            <a:pPr lvl="1"/>
            <a:r>
              <a:rPr lang="en-US" dirty="0"/>
              <a:t>GMIPs approach</a:t>
            </a:r>
          </a:p>
          <a:p>
            <a:pPr lvl="1"/>
            <a:r>
              <a:rPr lang="en-US" dirty="0"/>
              <a:t>Parts approach</a:t>
            </a:r>
          </a:p>
          <a:p>
            <a:pPr lvl="1"/>
            <a:r>
              <a:rPr lang="en-US" dirty="0"/>
              <a:t>Printed circuit boards approach</a:t>
            </a:r>
          </a:p>
          <a:p>
            <a:pPr lvl="1"/>
            <a:r>
              <a:rPr lang="en-US" dirty="0"/>
              <a:t>Materials approach</a:t>
            </a:r>
          </a:p>
          <a:p>
            <a:pPr lvl="1"/>
            <a:r>
              <a:rPr lang="en-US" dirty="0"/>
              <a:t>Workmanship approach</a:t>
            </a:r>
          </a:p>
          <a:p>
            <a:pPr lvl="1"/>
            <a:r>
              <a:rPr lang="en-US" dirty="0"/>
              <a:t>Reliability analysis approach</a:t>
            </a:r>
          </a:p>
          <a:p>
            <a:r>
              <a:rPr lang="en-US" dirty="0"/>
              <a:t>Full Phase 1 assessment report (phase 1a and phase 1b) delivered based on priority and workload, which includes</a:t>
            </a:r>
          </a:p>
          <a:p>
            <a:pPr lvl="1"/>
            <a:r>
              <a:rPr lang="en-US" dirty="0"/>
              <a:t>Any determinations of risk from the initially-provided data set</a:t>
            </a:r>
          </a:p>
          <a:p>
            <a:pPr lvl="2"/>
            <a:r>
              <a:rPr lang="en-US" dirty="0"/>
              <a:t>Differences in environment or usage outside of datasheet or design limits, or proven lifetimes in </a:t>
            </a:r>
            <a:r>
              <a:rPr lang="en-US"/>
              <a:t>comparable environments</a:t>
            </a:r>
            <a:endParaRPr lang="en-US" dirty="0"/>
          </a:p>
          <a:p>
            <a:pPr lvl="1"/>
            <a:r>
              <a:rPr lang="en-US" dirty="0"/>
              <a:t>Any specific recommendations to the project for follow-up</a:t>
            </a:r>
          </a:p>
          <a:p>
            <a:pPr lvl="1"/>
            <a:r>
              <a:rPr lang="en-US" dirty="0"/>
              <a:t>Possible recommendation for Phase 2</a:t>
            </a:r>
          </a:p>
        </p:txBody>
      </p:sp>
      <p:sp>
        <p:nvSpPr>
          <p:cNvPr id="3" name="Title 2">
            <a:extLst>
              <a:ext uri="{FF2B5EF4-FFF2-40B4-BE49-F238E27FC236}">
                <a16:creationId xmlns:a16="http://schemas.microsoft.com/office/drawing/2014/main" id="{B032748A-427B-27B6-F39F-8C78EEF98A5A}"/>
              </a:ext>
            </a:extLst>
          </p:cNvPr>
          <p:cNvSpPr>
            <a:spLocks noGrp="1"/>
          </p:cNvSpPr>
          <p:nvPr>
            <p:ph type="title"/>
          </p:nvPr>
        </p:nvSpPr>
        <p:spPr/>
        <p:txBody>
          <a:bodyPr/>
          <a:lstStyle/>
          <a:p>
            <a:r>
              <a:rPr lang="en-US" dirty="0"/>
              <a:t>Phase 1 product</a:t>
            </a:r>
          </a:p>
        </p:txBody>
      </p:sp>
    </p:spTree>
    <p:extLst>
      <p:ext uri="{BB962C8B-B14F-4D97-AF65-F5344CB8AC3E}">
        <p14:creationId xmlns:p14="http://schemas.microsoft.com/office/powerpoint/2010/main" val="4978103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E3D1D74-7ACF-A91C-FB9B-2FBB363190F0}"/>
              </a:ext>
            </a:extLst>
          </p:cNvPr>
          <p:cNvSpPr>
            <a:spLocks noGrp="1"/>
          </p:cNvSpPr>
          <p:nvPr>
            <p:ph idx="1"/>
          </p:nvPr>
        </p:nvSpPr>
        <p:spPr/>
        <p:txBody>
          <a:bodyPr/>
          <a:lstStyle/>
          <a:p>
            <a:r>
              <a:rPr lang="en-US" dirty="0"/>
              <a:t>Provides the full set of background information</a:t>
            </a:r>
          </a:p>
          <a:p>
            <a:pPr lvl="1"/>
            <a:r>
              <a:rPr lang="en-US" dirty="0"/>
              <a:t>Select elements of the commodity usage guidelines</a:t>
            </a:r>
          </a:p>
          <a:p>
            <a:r>
              <a:rPr lang="en-US" dirty="0"/>
              <a:t>Might address some items outside of SMA-driven risks</a:t>
            </a:r>
          </a:p>
          <a:p>
            <a:r>
              <a:rPr lang="en-US" dirty="0"/>
              <a:t>Considers the most mature set of information </a:t>
            </a:r>
          </a:p>
          <a:p>
            <a:r>
              <a:rPr lang="en-US" dirty="0"/>
              <a:t>Can be used to address COTS/inherited elements of NPR 8735.2, Hardware Quality Assurance Program Requirements for Programs and Projects</a:t>
            </a:r>
          </a:p>
        </p:txBody>
      </p:sp>
      <p:sp>
        <p:nvSpPr>
          <p:cNvPr id="3" name="Title 2">
            <a:extLst>
              <a:ext uri="{FF2B5EF4-FFF2-40B4-BE49-F238E27FC236}">
                <a16:creationId xmlns:a16="http://schemas.microsoft.com/office/drawing/2014/main" id="{C34F9488-B439-0E1C-FE58-46A26F80EDF3}"/>
              </a:ext>
            </a:extLst>
          </p:cNvPr>
          <p:cNvSpPr>
            <a:spLocks noGrp="1"/>
          </p:cNvSpPr>
          <p:nvPr>
            <p:ph type="title"/>
          </p:nvPr>
        </p:nvSpPr>
        <p:spPr/>
        <p:txBody>
          <a:bodyPr/>
          <a:lstStyle/>
          <a:p>
            <a:r>
              <a:rPr lang="en-US" dirty="0"/>
              <a:t>Phase 2 product</a:t>
            </a:r>
          </a:p>
        </p:txBody>
      </p:sp>
    </p:spTree>
    <p:extLst>
      <p:ext uri="{BB962C8B-B14F-4D97-AF65-F5344CB8AC3E}">
        <p14:creationId xmlns:p14="http://schemas.microsoft.com/office/powerpoint/2010/main" val="3328115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9DD056F7-9D77-6F2E-5E83-97A124013E37}"/>
              </a:ext>
            </a:extLst>
          </p:cNvPr>
          <p:cNvSpPr>
            <a:spLocks noGrp="1"/>
          </p:cNvSpPr>
          <p:nvPr>
            <p:ph idx="1"/>
          </p:nvPr>
        </p:nvSpPr>
        <p:spPr/>
        <p:txBody>
          <a:bodyPr/>
          <a:lstStyle/>
          <a:p>
            <a:r>
              <a:rPr lang="en-US" dirty="0"/>
              <a:t>We will work with partners and developers and encourage them to use or form their own process</a:t>
            </a:r>
          </a:p>
          <a:p>
            <a:r>
              <a:rPr lang="en-US" dirty="0"/>
              <a:t>Main points to agree upon:</a:t>
            </a:r>
          </a:p>
          <a:p>
            <a:pPr lvl="1"/>
            <a:r>
              <a:rPr lang="en-US" dirty="0"/>
              <a:t>What are the thresholds required for processes such as GMIPs</a:t>
            </a:r>
          </a:p>
          <a:p>
            <a:pPr lvl="1"/>
            <a:r>
              <a:rPr lang="en-US" dirty="0"/>
              <a:t>The content and construct of a risk statement, should be consistent with GPR 7120.4, Risk Management</a:t>
            </a:r>
          </a:p>
        </p:txBody>
      </p:sp>
      <p:sp>
        <p:nvSpPr>
          <p:cNvPr id="4" name="Title 3">
            <a:extLst>
              <a:ext uri="{FF2B5EF4-FFF2-40B4-BE49-F238E27FC236}">
                <a16:creationId xmlns:a16="http://schemas.microsoft.com/office/drawing/2014/main" id="{5BD36F4D-E56D-65B6-7C03-E677106BB96A}"/>
              </a:ext>
            </a:extLst>
          </p:cNvPr>
          <p:cNvSpPr>
            <a:spLocks noGrp="1"/>
          </p:cNvSpPr>
          <p:nvPr>
            <p:ph type="title"/>
          </p:nvPr>
        </p:nvSpPr>
        <p:spPr/>
        <p:txBody>
          <a:bodyPr/>
          <a:lstStyle/>
          <a:p>
            <a:r>
              <a:rPr lang="en-US" dirty="0"/>
              <a:t>Externally performed I2RAs	</a:t>
            </a:r>
          </a:p>
        </p:txBody>
      </p:sp>
    </p:spTree>
    <p:extLst>
      <p:ext uri="{BB962C8B-B14F-4D97-AF65-F5344CB8AC3E}">
        <p14:creationId xmlns:p14="http://schemas.microsoft.com/office/powerpoint/2010/main" val="14257503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BB12FD5-D266-9D60-EAE4-1B6BDC7161E6}"/>
              </a:ext>
            </a:extLst>
          </p:cNvPr>
          <p:cNvSpPr>
            <a:spLocks noGrp="1"/>
          </p:cNvSpPr>
          <p:nvPr>
            <p:ph idx="1"/>
          </p:nvPr>
        </p:nvSpPr>
        <p:spPr/>
        <p:txBody>
          <a:bodyPr/>
          <a:lstStyle/>
          <a:p>
            <a:r>
              <a:rPr lang="en-US" dirty="0"/>
              <a:t>The standard components CRAE is the defined SMA technical authority (under the CSO) for all designated products.</a:t>
            </a:r>
          </a:p>
          <a:p>
            <a:pPr lvl="1"/>
            <a:r>
              <a:rPr lang="en-US" dirty="0"/>
              <a:t>This includes all aspects of quality, reliability, parts, materials, and processes</a:t>
            </a:r>
          </a:p>
          <a:p>
            <a:pPr lvl="1"/>
            <a:r>
              <a:rPr lang="en-US" dirty="0"/>
              <a:t>Similar to MPCB CRAE’s TA over bare printed circuit boards, lead parts engineer’s TA over EEE parts, or MPE’s TA over materials and processes that are not in designated items.</a:t>
            </a:r>
          </a:p>
        </p:txBody>
      </p:sp>
      <p:sp>
        <p:nvSpPr>
          <p:cNvPr id="3" name="Title 2">
            <a:extLst>
              <a:ext uri="{FF2B5EF4-FFF2-40B4-BE49-F238E27FC236}">
                <a16:creationId xmlns:a16="http://schemas.microsoft.com/office/drawing/2014/main" id="{936CE94B-F262-B0CA-6EBF-5E5952B3191B}"/>
              </a:ext>
            </a:extLst>
          </p:cNvPr>
          <p:cNvSpPr>
            <a:spLocks noGrp="1"/>
          </p:cNvSpPr>
          <p:nvPr>
            <p:ph type="title"/>
          </p:nvPr>
        </p:nvSpPr>
        <p:spPr/>
        <p:txBody>
          <a:bodyPr/>
          <a:lstStyle/>
          <a:p>
            <a:r>
              <a:rPr lang="en-US" dirty="0"/>
              <a:t>Technical authority</a:t>
            </a:r>
          </a:p>
        </p:txBody>
      </p:sp>
    </p:spTree>
    <p:extLst>
      <p:ext uri="{BB962C8B-B14F-4D97-AF65-F5344CB8AC3E}">
        <p14:creationId xmlns:p14="http://schemas.microsoft.com/office/powerpoint/2010/main" val="42136837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B3AE571-15E7-F95B-1AFD-5054801A95B4}"/>
              </a:ext>
            </a:extLst>
          </p:cNvPr>
          <p:cNvSpPr>
            <a:spLocks noGrp="1"/>
          </p:cNvSpPr>
          <p:nvPr>
            <p:ph idx="1"/>
          </p:nvPr>
        </p:nvSpPr>
        <p:spPr/>
        <p:txBody>
          <a:bodyPr>
            <a:normAutofit/>
          </a:bodyPr>
          <a:lstStyle/>
          <a:p>
            <a:r>
              <a:rPr lang="en-US" dirty="0"/>
              <a:t>Inherited items 2.0 is based on the principle that a manufacturer whose products have proven reliability can be trusted to deliver standard products without outside interference in their processes.</a:t>
            </a:r>
          </a:p>
          <a:p>
            <a:r>
              <a:rPr lang="en-US" dirty="0"/>
              <a:t>Standard and COTS components that are established as reliable are now called out as a specific commodity analogous to parts, materials, and printed circuit boards.</a:t>
            </a:r>
          </a:p>
          <a:p>
            <a:r>
              <a:rPr lang="en-US" dirty="0"/>
              <a:t>Standard and COTS components determined to be designated items will be under the Standard Components CRAE as the technical authority and the responsible SME within each project’s SMA program.</a:t>
            </a:r>
          </a:p>
          <a:p>
            <a:r>
              <a:rPr lang="en-US" dirty="0"/>
              <a:t>A designated item follows an alternative path within a project’s SMA program via the Inherited Items process.</a:t>
            </a:r>
          </a:p>
          <a:p>
            <a:r>
              <a:rPr lang="en-US" dirty="0"/>
              <a:t>Phase 1 of the process is mandatory. Phase 1a will provide all necessary input to establish basic SMA requirements in contracts. </a:t>
            </a:r>
          </a:p>
          <a:p>
            <a:r>
              <a:rPr lang="en-US" dirty="0"/>
              <a:t>Phase 2 of the process is optional and based on providing a holistic risk picture for the product and aid to obtain compliance to NPR 8735.2.</a:t>
            </a:r>
          </a:p>
        </p:txBody>
      </p:sp>
      <p:sp>
        <p:nvSpPr>
          <p:cNvPr id="3" name="Title 2">
            <a:extLst>
              <a:ext uri="{FF2B5EF4-FFF2-40B4-BE49-F238E27FC236}">
                <a16:creationId xmlns:a16="http://schemas.microsoft.com/office/drawing/2014/main" id="{1361E022-0879-9ACC-10C9-E9972D8F1692}"/>
              </a:ext>
            </a:extLst>
          </p:cNvPr>
          <p:cNvSpPr>
            <a:spLocks noGrp="1"/>
          </p:cNvSpPr>
          <p:nvPr>
            <p:ph type="title"/>
          </p:nvPr>
        </p:nvSpPr>
        <p:spPr/>
        <p:txBody>
          <a:bodyPr/>
          <a:lstStyle/>
          <a:p>
            <a:r>
              <a:rPr lang="en-US" dirty="0"/>
              <a:t>Summary	</a:t>
            </a:r>
          </a:p>
        </p:txBody>
      </p:sp>
    </p:spTree>
    <p:extLst>
      <p:ext uri="{BB962C8B-B14F-4D97-AF65-F5344CB8AC3E}">
        <p14:creationId xmlns:p14="http://schemas.microsoft.com/office/powerpoint/2010/main" val="28167592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185465</TotalTime>
  <Words>2527</Words>
  <Application>Microsoft Macintosh PowerPoint</Application>
  <PresentationFormat>On-screen Show (4:3)</PresentationFormat>
  <Paragraphs>193</Paragraphs>
  <Slides>22</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Inherited items process 2.0</vt:lpstr>
      <vt:lpstr>Outline</vt:lpstr>
      <vt:lpstr>Inherited items process overview</vt:lpstr>
      <vt:lpstr>Inherited Items Process 2.0 breakdown</vt:lpstr>
      <vt:lpstr>Basic Phase 1 principles (apply to products used within their bounds and qualification ranges)</vt:lpstr>
      <vt:lpstr>Determination of Applicability  (Phase 1 is automatically applied as standard SMA policy)</vt:lpstr>
      <vt:lpstr>First steps</vt:lpstr>
      <vt:lpstr>Specific requests:  Parts</vt:lpstr>
      <vt:lpstr>Short-term overall requests</vt:lpstr>
      <vt:lpstr>Specific requests:  Printed Circuit Boards and workmanship</vt:lpstr>
      <vt:lpstr>Materials and Processes</vt:lpstr>
      <vt:lpstr>GMIP criteria (no vendor info needed except flight history)</vt:lpstr>
      <vt:lpstr>Reliability analyses </vt:lpstr>
      <vt:lpstr>Special cases</vt:lpstr>
      <vt:lpstr>Timeline</vt:lpstr>
      <vt:lpstr>Inherited items process is an SMA implementation per Code 300 policy</vt:lpstr>
      <vt:lpstr>In what instance is engineering involvement required?</vt:lpstr>
      <vt:lpstr>Phase 1 product</vt:lpstr>
      <vt:lpstr>Phase 2 product</vt:lpstr>
      <vt:lpstr>Externally performed I2RAs </vt:lpstr>
      <vt:lpstr>Technical authority</vt:lpstr>
      <vt:lpstr>Summary </vt:lpstr>
    </vt:vector>
  </TitlesOfParts>
  <Company>NASA/GSFC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Employees Since January 2010</dc:title>
  <dc:creator>NASA ODIN</dc:creator>
  <cp:lastModifiedBy>Leitner, Jesse A. (GSFC-3000)</cp:lastModifiedBy>
  <cp:revision>720</cp:revision>
  <cp:lastPrinted>2020-06-16T14:28:51Z</cp:lastPrinted>
  <dcterms:created xsi:type="dcterms:W3CDTF">2013-01-29T13:50:35Z</dcterms:created>
  <dcterms:modified xsi:type="dcterms:W3CDTF">2022-10-06T20:05:48Z</dcterms:modified>
</cp:coreProperties>
</file>