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625" r:id="rId2"/>
    <p:sldId id="3656" r:id="rId3"/>
    <p:sldId id="3631" r:id="rId4"/>
    <p:sldId id="3657" r:id="rId5"/>
    <p:sldId id="3644" r:id="rId6"/>
    <p:sldId id="3661" r:id="rId7"/>
    <p:sldId id="3651" r:id="rId8"/>
    <p:sldId id="3665" r:id="rId9"/>
    <p:sldId id="3655" r:id="rId10"/>
    <p:sldId id="3630" r:id="rId11"/>
    <p:sldId id="259" r:id="rId12"/>
    <p:sldId id="3621" r:id="rId13"/>
    <p:sldId id="3637" r:id="rId14"/>
    <p:sldId id="3667" r:id="rId15"/>
    <p:sldId id="3654" r:id="rId16"/>
    <p:sldId id="3652" r:id="rId17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CDE6"/>
    <a:srgbClr val="3FB1E8"/>
    <a:srgbClr val="4CC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68"/>
    <p:restoredTop sz="95221"/>
  </p:normalViewPr>
  <p:slideViewPr>
    <p:cSldViewPr snapToGrid="0" snapToObjects="1" showGuides="1">
      <p:cViewPr varScale="1">
        <p:scale>
          <a:sx n="92" d="100"/>
          <a:sy n="92" d="100"/>
        </p:scale>
        <p:origin x="248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3350BF5-0EF9-4293-9161-E276AA439269}" type="datetimeFigureOut">
              <a:rPr lang="en-US" smtClean="0"/>
              <a:t>10/6/22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9BE06BB-005A-46D0-9C58-5459CFAA4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79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88DA083-1A75-FA40-A29C-4B242991EDA3}" type="datetimeFigureOut">
              <a:rPr lang="en-US" smtClean="0"/>
              <a:t>10/6/22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668BC73-ADD0-E04D-B173-59F652686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1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8BC73-ADD0-E04D-B173-59F652686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75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68BC73-ADD0-E04D-B173-59F6526866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97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5DBC750-3924-4EFC-BE88-0EAEA0FEEC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782FE98-AA3E-4B41-A14E-0018B59F7B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BFE9D72A-98E2-45DE-8395-1A6AACCB48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3D25F9-F868-4928-8DAC-6C9001D74B51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AFA10-0EF3-FC40-98D3-5EEF823DD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E9CF4-69A0-4810-86F1-9732D0CDC24F}" type="datetime1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2286-C516-8E47-830B-E05A4DFB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C9E9A4E7-9099-B04B-B2D9-09587EA81901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2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B6DD6-AD77-0F4D-B869-21CE4A1B3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0"/>
            <a:ext cx="6172200" cy="6858000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4A4D7-7EB4-0D47-9130-673039E47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0"/>
            <a:ext cx="60198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50ED0-2F22-6B41-AACE-CF6E7229D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93724-A3D7-4546-BB25-661608F09CE1}" type="datetime1">
              <a:rPr lang="en-US" smtClean="0"/>
              <a:t>10/6/22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89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E37E-A8B1-B742-AC26-F0DF4CD3E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EE96A-CB52-4940-B46B-563E675CC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D6586-6184-5E46-ABF2-329C4A3C6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610A7-3E70-6945-9DA4-F8DA15863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4BE9C-51C9-A04D-8041-EBBB97767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2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9F8358-F620-1744-B71D-454961EF5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4CA5-3ACD-C949-8FA4-40C9AAF5E2C9}" type="datetimeFigureOut">
              <a:rPr lang="en-US" smtClean="0"/>
              <a:t>10/6/22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A494EB-1388-1343-A8FB-53A3969BE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C0FB0-A56C-5A4E-9CB0-95006490C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67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AED7A4-1FF8-414E-A3A1-954516CED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10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8181B-37C2-3843-8344-7B4E420CE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0844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901B3-3DA4-444D-BCA6-CCEFFEEED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34C1D7-3642-48F4-955C-33CF0C42BF9D}" type="datetime1">
              <a:rPr lang="en-US" smtClean="0"/>
              <a:t>10/6/22</a:t>
            </a:fld>
            <a:endParaRPr lang="en-US" dirty="0"/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7DB943-1A61-5749-8968-DC0755EA6B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6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Parimal.H.Kopardekar@nasa.go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airplanes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FDF3B5E5-3F8C-EF43-B5F6-6A8D7303CE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5D686-917B-6946-9B1E-2AA1E7D21653}"/>
              </a:ext>
            </a:extLst>
          </p:cNvPr>
          <p:cNvSpPr txBox="1"/>
          <p:nvPr/>
        </p:nvSpPr>
        <p:spPr>
          <a:xfrm>
            <a:off x="225098" y="285785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302A7-73EB-8C47-882C-CA3990B6912C}"/>
              </a:ext>
            </a:extLst>
          </p:cNvPr>
          <p:cNvSpPr txBox="1"/>
          <p:nvPr/>
        </p:nvSpPr>
        <p:spPr>
          <a:xfrm>
            <a:off x="225098" y="6341613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www.nasa.gov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71395-FB07-8249-A718-79E518E84C4A}"/>
              </a:ext>
            </a:extLst>
          </p:cNvPr>
          <p:cNvSpPr txBox="1"/>
          <p:nvPr/>
        </p:nvSpPr>
        <p:spPr>
          <a:xfrm>
            <a:off x="371475" y="2907902"/>
            <a:ext cx="11551211" cy="2989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-100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Future Airspace Operations </a:t>
            </a:r>
          </a:p>
          <a:p>
            <a:endParaRPr lang="en-US" sz="3200" spc="-100" dirty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lang="en-US" sz="2000" b="1" spc="-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Parimal</a:t>
            </a:r>
            <a:r>
              <a:rPr lang="en-US" sz="20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spc="-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Kopardekar</a:t>
            </a:r>
            <a:r>
              <a:rPr lang="en-US" sz="20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, PhD (PK)</a:t>
            </a:r>
          </a:p>
          <a:p>
            <a:pPr>
              <a:lnSpc>
                <a:spcPct val="150000"/>
              </a:lnSpc>
            </a:pPr>
            <a:r>
              <a:rPr lang="en-US" sz="20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Director, NASA Aeronautics Research Institute</a:t>
            </a:r>
          </a:p>
          <a:p>
            <a:pPr>
              <a:lnSpc>
                <a:spcPct val="150000"/>
              </a:lnSpc>
            </a:pPr>
            <a:r>
              <a:rPr lang="en-US" sz="20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Parimal.H.Kopardekar@nasa.gov</a:t>
            </a:r>
            <a:r>
              <a:rPr lang="en-US" sz="20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				</a:t>
            </a:r>
          </a:p>
          <a:p>
            <a:pPr>
              <a:lnSpc>
                <a:spcPct val="150000"/>
              </a:lnSpc>
            </a:pPr>
            <a:r>
              <a:rPr lang="en-US" sz="2000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Royal Aeronautical Society Conference, October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39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08" y="0"/>
            <a:ext cx="1220320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" y="0"/>
            <a:ext cx="4114800" cy="6858000"/>
          </a:xfrm>
          <a:solidFill>
            <a:schemeClr val="tx1">
              <a:lumMod val="65000"/>
              <a:lumOff val="35000"/>
              <a:alpha val="73000"/>
            </a:schemeClr>
          </a:solidFill>
        </p:spPr>
        <p:txBody>
          <a:bodyPr lIns="182880" rIns="91440" anchor="ctr" anchorCtr="1"/>
          <a:lstStyle/>
          <a:p>
            <a:r>
              <a:rPr lang="en-US" sz="3600" b="0" dirty="0"/>
              <a:t>Airspace </a:t>
            </a:r>
            <a:r>
              <a:rPr lang="en-US" sz="3600" b="0" dirty="0">
                <a:solidFill>
                  <a:schemeClr val="accent4"/>
                </a:solidFill>
              </a:rPr>
              <a:t>“System” </a:t>
            </a:r>
          </a:p>
          <a:p>
            <a:r>
              <a:rPr lang="en-US" sz="3600" b="0" dirty="0"/>
              <a:t>Should be Ready</a:t>
            </a:r>
          </a:p>
          <a:p>
            <a:r>
              <a:rPr lang="en-US" sz="3600" b="0" dirty="0"/>
              <a:t>when Vehicles </a:t>
            </a:r>
          </a:p>
          <a:p>
            <a:r>
              <a:rPr lang="en-US" sz="3600" b="0" dirty="0"/>
              <a:t>are Ready</a:t>
            </a:r>
          </a:p>
          <a:p>
            <a:endParaRPr lang="en-US" dirty="0"/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>
                <a:solidFill>
                  <a:schemeClr val="bg1"/>
                </a:solidFill>
              </a:r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42" y="6550223"/>
            <a:ext cx="17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NATS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62987F04-DB43-00C2-F755-774FD9B77167}"/>
              </a:ext>
            </a:extLst>
          </p:cNvPr>
          <p:cNvSpPr txBox="1">
            <a:spLocks/>
          </p:cNvSpPr>
          <p:nvPr/>
        </p:nvSpPr>
        <p:spPr>
          <a:xfrm>
            <a:off x="0" y="5683827"/>
            <a:ext cx="12192000" cy="117417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/>
              <a:t>Need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42969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 game&#10;&#10;Description automatically generated with medium confidence">
            <a:extLst>
              <a:ext uri="{FF2B5EF4-FFF2-40B4-BE49-F238E27FC236}">
                <a16:creationId xmlns:a16="http://schemas.microsoft.com/office/drawing/2014/main" id="{9E9819BA-4DCA-C842-A2BF-88E3BD465C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75664" cy="6858000"/>
          </a:xfrm>
          <a:prstGeom prst="rect">
            <a:avLst/>
          </a:prstGeom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DC334D42-217F-0E43-88B4-7FCEA2BB607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287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0" y="0"/>
            <a:ext cx="4114800" cy="6858000"/>
          </a:xfrm>
        </p:spPr>
        <p:txBody>
          <a:bodyPr lIns="182880" anchor="t" anchorCtr="0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600" b="0" spc="-200" dirty="0">
                <a:solidFill>
                  <a:srgbClr val="84CDE6"/>
                </a:solidFill>
              </a:rPr>
              <a:t>Big Picture</a:t>
            </a:r>
            <a:br>
              <a:rPr lang="en-US" spc="-200" dirty="0"/>
            </a:br>
            <a:r>
              <a:rPr lang="en-US" sz="2000" b="0" dirty="0"/>
              <a:t>One mile of surface transportation takes you one mile, whereas one mile of aviation land can take you </a:t>
            </a:r>
            <a:r>
              <a:rPr lang="en-US" sz="2000" b="0" dirty="0">
                <a:solidFill>
                  <a:srgbClr val="84CDE6"/>
                </a:solidFill>
              </a:rPr>
              <a:t>anywhere</a:t>
            </a:r>
            <a:endParaRPr lang="en-US" sz="2000" dirty="0">
              <a:solidFill>
                <a:srgbClr val="84CDE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1" y="2922544"/>
            <a:ext cx="5486400" cy="35820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4842" y="2934296"/>
            <a:ext cx="5486400" cy="35802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104411" y="645664"/>
            <a:ext cx="7656442" cy="20005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Society and transportation could change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•  Quieter, faster, and farther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•  No need to congregate into higher density geographical areas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•  Connects businesses without congestion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•  More integrated living: business, residential, and recreational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0"/>
            <a:ext cx="7242464" cy="400110"/>
          </a:xfrm>
          <a:prstGeom prst="rect">
            <a:avLst/>
          </a:prstGeom>
          <a:solidFill>
            <a:srgbClr val="84CDE6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 1: Driver/Environmental Considerations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86900" y="6416221"/>
            <a:ext cx="2539200" cy="365125"/>
          </a:xfrm>
        </p:spPr>
        <p:txBody>
          <a:bodyPr/>
          <a:lstStyle/>
          <a:p>
            <a:fld id="{BE7DB943-1A61-5749-8968-DC0755EA6BD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280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3A426BD-9F16-FE49-9096-4606CC3CDD4B}"/>
              </a:ext>
            </a:extLst>
          </p:cNvPr>
          <p:cNvSpPr/>
          <p:nvPr/>
        </p:nvSpPr>
        <p:spPr>
          <a:xfrm>
            <a:off x="-1" y="18043"/>
            <a:ext cx="5611090" cy="70083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58F17139-04C7-A84D-99B6-14D2F17EC85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1B31DA-0C66-2143-A623-6382AF1A2301}"/>
              </a:ext>
            </a:extLst>
          </p:cNvPr>
          <p:cNvSpPr txBox="1"/>
          <p:nvPr/>
        </p:nvSpPr>
        <p:spPr>
          <a:xfrm>
            <a:off x="0" y="153888"/>
            <a:ext cx="5611089" cy="210826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6600" spc="-200" dirty="0">
                <a:solidFill>
                  <a:srgbClr val="84CD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Picture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mile of surface transportation takes you one mile, whereas one mile of aviation land can take you </a:t>
            </a:r>
            <a:r>
              <a:rPr lang="en-US" sz="2000" dirty="0">
                <a:solidFill>
                  <a:srgbClr val="84CDE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anywhere</a:t>
            </a:r>
            <a:endParaRPr lang="en-US" sz="2000" b="1" dirty="0">
              <a:solidFill>
                <a:srgbClr val="84CDE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024256-45CD-7045-AA7A-F1609A9AD3F5}"/>
              </a:ext>
            </a:extLst>
          </p:cNvPr>
          <p:cNvSpPr txBox="1"/>
          <p:nvPr/>
        </p:nvSpPr>
        <p:spPr>
          <a:xfrm>
            <a:off x="0" y="2887816"/>
            <a:ext cx="5413664" cy="1015663"/>
          </a:xfrm>
          <a:prstGeom prst="rect">
            <a:avLst/>
          </a:prstGeom>
          <a:noFill/>
          <a:ln>
            <a:noFill/>
          </a:ln>
        </p:spPr>
        <p:txBody>
          <a:bodyPr wrap="square" lIns="457200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needs to be embraced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IOT, Digitization, Electrification, autonomy, and AI/ML</a:t>
            </a: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20B7BE3-3C90-4841-98BB-B71FA2CECB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1090" y="0"/>
            <a:ext cx="757150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" y="4418513"/>
            <a:ext cx="5413663" cy="2092881"/>
          </a:xfrm>
          <a:prstGeom prst="rect">
            <a:avLst/>
          </a:prstGeom>
          <a:noFill/>
          <a:ln>
            <a:noFill/>
          </a:ln>
        </p:spPr>
        <p:txBody>
          <a:bodyPr wrap="square" lIns="457200" rtlCol="0">
            <a:spAutoFit/>
          </a:bodyPr>
          <a:lstStyle/>
          <a:p>
            <a:r>
              <a:rPr lang="en-US" sz="20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Diversity, density, volume, complexity will continue to increase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UAS of all sizes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Self-flying aircraft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UAM/AAM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aviation operators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" y="2484338"/>
            <a:ext cx="2276842" cy="400110"/>
          </a:xfrm>
          <a:prstGeom prst="rect">
            <a:avLst/>
          </a:prstGeom>
          <a:solidFill>
            <a:srgbClr val="84CDE6"/>
          </a:solidFill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Enablers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" y="3937625"/>
            <a:ext cx="2735108" cy="400110"/>
          </a:xfrm>
          <a:prstGeom prst="rect">
            <a:avLst/>
          </a:prstGeom>
          <a:solidFill>
            <a:srgbClr val="84CDE6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Vector 3: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Drivers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/Need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282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42D07B-9F41-D507-4925-F71DBE019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5634141"/>
            <a:ext cx="12192000" cy="1174172"/>
          </a:xfrm>
          <a:solidFill>
            <a:srgbClr val="002060"/>
          </a:solidFill>
        </p:spPr>
        <p:txBody>
          <a:bodyPr anchor="ctr">
            <a:normAutofit fontScale="92500" lnSpcReduction="10000"/>
          </a:bodyPr>
          <a:lstStyle/>
          <a:p>
            <a:pPr algn="ctr"/>
            <a:r>
              <a:rPr lang="en-US" sz="4400" dirty="0"/>
              <a:t>Lessons Learned from Successful Unmanned Aircraft System Traffic Management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E3E52-6007-2207-9009-73849E35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1953C7-FB91-A0B7-29C6-28C00FD84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89" y="-27516"/>
            <a:ext cx="9148619" cy="539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02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Background pattern&#10;&#10;Description automatically generated">
            <a:extLst>
              <a:ext uri="{FF2B5EF4-FFF2-40B4-BE49-F238E27FC236}">
                <a16:creationId xmlns:a16="http://schemas.microsoft.com/office/drawing/2014/main" id="{1B2D6DEC-65ED-0744-889E-262ED165DD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2555" y="0"/>
            <a:ext cx="9617312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E5640E1-B838-AA48-81D2-8EE917092633}"/>
              </a:ext>
            </a:extLst>
          </p:cNvPr>
          <p:cNvSpPr/>
          <p:nvPr/>
        </p:nvSpPr>
        <p:spPr>
          <a:xfrm>
            <a:off x="3061252" y="220073"/>
            <a:ext cx="7079136" cy="2654026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CEDD90-8EE6-ED4A-B0DE-CB19EF14F066}"/>
              </a:ext>
            </a:extLst>
          </p:cNvPr>
          <p:cNvSpPr txBox="1"/>
          <p:nvPr/>
        </p:nvSpPr>
        <p:spPr>
          <a:xfrm>
            <a:off x="5847081" y="136525"/>
            <a:ext cx="7466099" cy="35855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457200" indent="-182880"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Cooperative (share and care)</a:t>
            </a:r>
          </a:p>
          <a:p>
            <a:pPr marL="457200" indent="-182880"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Intent-sharing</a:t>
            </a:r>
          </a:p>
          <a:p>
            <a:pPr marL="457200" indent="-182880"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Digital: data exchanges among operators</a:t>
            </a:r>
          </a:p>
          <a:p>
            <a:pPr marL="457200" indent="-182880"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Standardized application protocol interfaces</a:t>
            </a:r>
          </a:p>
          <a:p>
            <a:pPr marL="457200" indent="-182880"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Air/ground integrated </a:t>
            </a:r>
          </a:p>
          <a:p>
            <a:pPr marL="457200" indent="-182880"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Service-oriented architecture</a:t>
            </a:r>
          </a:p>
          <a:p>
            <a:pPr marL="457200" indent="-182880"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Role for third-parties</a:t>
            </a:r>
          </a:p>
          <a:p>
            <a:pPr marL="457200" indent="-182880"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Management by exception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81754C-CF22-664B-AE8A-8C43AAF8903A}"/>
              </a:ext>
            </a:extLst>
          </p:cNvPr>
          <p:cNvSpPr/>
          <p:nvPr/>
        </p:nvSpPr>
        <p:spPr>
          <a:xfrm>
            <a:off x="0" y="0"/>
            <a:ext cx="4358243" cy="358559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CA1A5-852F-F342-A06C-AA6644794B27}"/>
              </a:ext>
            </a:extLst>
          </p:cNvPr>
          <p:cNvSpPr txBox="1"/>
          <p:nvPr/>
        </p:nvSpPr>
        <p:spPr>
          <a:xfrm>
            <a:off x="-13994" y="516034"/>
            <a:ext cx="4372237" cy="206210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3200" spc="-1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Unmanned Aircraft System Traffic Management (UTM) -  Attributes</a:t>
            </a:r>
            <a:endParaRPr lang="en-US" sz="2600" dirty="0"/>
          </a:p>
        </p:txBody>
      </p:sp>
      <p:pic>
        <p:nvPicPr>
          <p:cNvPr id="19" name="Picture 14">
            <a:extLst>
              <a:ext uri="{FF2B5EF4-FFF2-40B4-BE49-F238E27FC236}">
                <a16:creationId xmlns:a16="http://schemas.microsoft.com/office/drawing/2014/main" id="{47AA6010-08C0-C442-80EF-7131667FCAF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9A9BA9-7CCA-15D4-6BDB-629095AA5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85597"/>
            <a:ext cx="6304537" cy="327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20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42D07B-9F41-D507-4925-F71DBE019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5683828"/>
            <a:ext cx="12192000" cy="1174172"/>
          </a:xfrm>
          <a:solidFill>
            <a:srgbClr val="002060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400" dirty="0"/>
              <a:t>Next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E3E52-6007-2207-9009-73849E35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 descr="A screenshot of a computer game&#10;&#10;Description automatically generated with medium confidence">
            <a:extLst>
              <a:ext uri="{FF2B5EF4-FFF2-40B4-BE49-F238E27FC236}">
                <a16:creationId xmlns:a16="http://schemas.microsoft.com/office/drawing/2014/main" id="{CFD6111E-1375-C474-B5DF-8E09F4FA873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857" y="1"/>
            <a:ext cx="10436286" cy="568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8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airplanes flying in the sky&#10;&#10;Description automatically generated with low confidence">
            <a:extLst>
              <a:ext uri="{FF2B5EF4-FFF2-40B4-BE49-F238E27FC236}">
                <a16:creationId xmlns:a16="http://schemas.microsoft.com/office/drawing/2014/main" id="{1E1D2D0D-24E5-4846-873A-2B1C6024B2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562" cy="6858000"/>
          </a:xfrm>
          <a:prstGeom prst="rect">
            <a:avLst/>
          </a:prstGeom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1F77910-7428-B347-8AB1-3DA446C1DD5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98E6DC-01C0-514C-84EA-35E82958CD63}"/>
              </a:ext>
            </a:extLst>
          </p:cNvPr>
          <p:cNvSpPr txBox="1"/>
          <p:nvPr/>
        </p:nvSpPr>
        <p:spPr>
          <a:xfrm>
            <a:off x="1968285" y="2324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E8DEA3-8041-C34F-9E3C-EBA222E7CDC4}"/>
              </a:ext>
            </a:extLst>
          </p:cNvPr>
          <p:cNvSpPr/>
          <p:nvPr/>
        </p:nvSpPr>
        <p:spPr>
          <a:xfrm>
            <a:off x="10438" y="6308680"/>
            <a:ext cx="3044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Kopardekar</a:t>
            </a: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P., Spring 2020 </a:t>
            </a:r>
          </a:p>
          <a:p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ATCA Magazine </a:t>
            </a:r>
          </a:p>
        </p:txBody>
      </p:sp>
      <p:pic>
        <p:nvPicPr>
          <p:cNvPr id="8" name="Picture 7" descr="A picture containing circle&#10;&#10;Description automatically generated">
            <a:extLst>
              <a:ext uri="{FF2B5EF4-FFF2-40B4-BE49-F238E27FC236}">
                <a16:creationId xmlns:a16="http://schemas.microsoft.com/office/drawing/2014/main" id="{4C215270-3A0D-B54F-BF6F-B4DA3E6C96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1170432"/>
            <a:ext cx="806520" cy="80652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9" name="Picture 8" descr="Shape, icon, circle&#10;&#10;Description automatically generated">
            <a:extLst>
              <a:ext uri="{FF2B5EF4-FFF2-40B4-BE49-F238E27FC236}">
                <a16:creationId xmlns:a16="http://schemas.microsoft.com/office/drawing/2014/main" id="{9B9310F6-AF37-DE40-8531-1A827CE9FF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2532888"/>
            <a:ext cx="780859" cy="780859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21861BC-2A06-B24E-9D0C-5C477983C06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3886200"/>
            <a:ext cx="806520" cy="80652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11" name="Picture 10" descr="Shape, circle&#10;&#10;Description automatically generated">
            <a:extLst>
              <a:ext uri="{FF2B5EF4-FFF2-40B4-BE49-F238E27FC236}">
                <a16:creationId xmlns:a16="http://schemas.microsoft.com/office/drawing/2014/main" id="{E545A6E2-A361-C043-B6DE-33F898F109D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5193792"/>
            <a:ext cx="806520" cy="80652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711162-6F53-2B4F-96E7-F8783A5F89F5}"/>
              </a:ext>
            </a:extLst>
          </p:cNvPr>
          <p:cNvSpPr txBox="1"/>
          <p:nvPr/>
        </p:nvSpPr>
        <p:spPr>
          <a:xfrm>
            <a:off x="10438" y="2081772"/>
            <a:ext cx="2970601" cy="255454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4000" spc="-1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Enabling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92040" y="1066109"/>
            <a:ext cx="644102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Planning for future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UTM-inspired-ATM (digital, cooperative,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intent sharing, service-oriented architecture, etc.)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92040" y="2569374"/>
            <a:ext cx="496008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Revisiting flight information exchanges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Digital, intent sharing, CNS, etc</a:t>
            </a:r>
            <a:r>
              <a:rPr lang="en-US" sz="2000" dirty="0"/>
              <a:t>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3935517"/>
            <a:ext cx="472449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Revisiting roles and responsibilities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federated, management by exception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5243109"/>
            <a:ext cx="472449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Revisiting separation minima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new technology with higher precision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862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airplanes flying in the sky&#10;&#10;Description automatically generated with low confidence">
            <a:extLst>
              <a:ext uri="{FF2B5EF4-FFF2-40B4-BE49-F238E27FC236}">
                <a16:creationId xmlns:a16="http://schemas.microsoft.com/office/drawing/2014/main" id="{77876C0B-35B5-BC41-8D75-776D633151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562" cy="6858000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6081670E-4B01-4D43-A2E3-00AD93E2AC8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426CE6-7A06-A24D-AF13-256BCF82C570}"/>
              </a:ext>
            </a:extLst>
          </p:cNvPr>
          <p:cNvSpPr txBox="1"/>
          <p:nvPr/>
        </p:nvSpPr>
        <p:spPr>
          <a:xfrm>
            <a:off x="5219" y="2154436"/>
            <a:ext cx="2977467" cy="255454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4000" spc="-1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Enabling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FF91B5-996D-BF45-B5C7-24BC575BC716}"/>
              </a:ext>
            </a:extLst>
          </p:cNvPr>
          <p:cNvSpPr/>
          <p:nvPr/>
        </p:nvSpPr>
        <p:spPr>
          <a:xfrm>
            <a:off x="5220" y="6325353"/>
            <a:ext cx="29774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Kopardekar</a:t>
            </a: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P., </a:t>
            </a:r>
          </a:p>
          <a:p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2020 ATCA Magazine </a:t>
            </a: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8D534C3B-3FE0-8345-BC6E-863D756703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870" y="1168405"/>
            <a:ext cx="829830" cy="82983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19" name="Picture 18" descr="Logo, icon&#10;&#10;Description automatically generated">
            <a:extLst>
              <a:ext uri="{FF2B5EF4-FFF2-40B4-BE49-F238E27FC236}">
                <a16:creationId xmlns:a16="http://schemas.microsoft.com/office/drawing/2014/main" id="{2D60D87D-1A4C-774D-AC98-4CEC2BCACCE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2531500"/>
            <a:ext cx="822084" cy="822084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0EA0D4A3-9C06-F649-9B59-A9CC2253F3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3886849"/>
            <a:ext cx="772145" cy="772145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3D71A188-FECA-0F41-ADE2-276CB1F98E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5192260"/>
            <a:ext cx="782684" cy="782684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4894207" y="1229377"/>
            <a:ext cx="704835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Using technologies to reduce weather induced delays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Machine learning and artificial intelligence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4207" y="2588599"/>
            <a:ext cx="62002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Enabling increased local and regional operations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Benefits societal change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4207" y="3918978"/>
            <a:ext cx="515259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Enabling better disruption management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Primary focus on large-scale disruptions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4206" y="5229659"/>
            <a:ext cx="657735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Developing architecture, information integration, automation and roles and responsibilities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Dynamic: Performance, risk, and demand based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880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A0B3D021-14AF-41A3-9B9C-D95A22488FE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075" name="Picture 28">
            <a:extLst>
              <a:ext uri="{FF2B5EF4-FFF2-40B4-BE49-F238E27FC236}">
                <a16:creationId xmlns:a16="http://schemas.microsoft.com/office/drawing/2014/main" id="{4616185B-D477-4467-AB59-2CE4AA9C5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7288"/>
            <a:ext cx="12192000" cy="575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30">
            <a:extLst>
              <a:ext uri="{FF2B5EF4-FFF2-40B4-BE49-F238E27FC236}">
                <a16:creationId xmlns:a16="http://schemas.microsoft.com/office/drawing/2014/main" id="{8E7AC112-9B25-4761-A342-1AFE76097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5489575"/>
            <a:ext cx="1801812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36">
            <a:extLst>
              <a:ext uri="{FF2B5EF4-FFF2-40B4-BE49-F238E27FC236}">
                <a16:creationId xmlns:a16="http://schemas.microsoft.com/office/drawing/2014/main" id="{8D6FA400-9A21-4245-BABC-3DE3BA9D3BA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71525" y="-30163"/>
            <a:ext cx="7412038" cy="7620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br>
              <a:rPr lang="en-US" altLang="en-US" dirty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n-US" altLang="en-US" sz="2900" b="0" dirty="0">
                <a:solidFill>
                  <a:schemeClr val="bg1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Evolution of Airspace Operations and Safety</a:t>
            </a:r>
          </a:p>
        </p:txBody>
      </p:sp>
      <p:sp>
        <p:nvSpPr>
          <p:cNvPr id="46" name="Title 36">
            <a:extLst>
              <a:ext uri="{FF2B5EF4-FFF2-40B4-BE49-F238E27FC236}">
                <a16:creationId xmlns:a16="http://schemas.microsoft.com/office/drawing/2014/main" id="{BAE5E876-7B00-4DB8-84F4-894339E7968C}"/>
              </a:ext>
            </a:extLst>
          </p:cNvPr>
          <p:cNvSpPr txBox="1">
            <a:spLocks/>
          </p:cNvSpPr>
          <p:nvPr/>
        </p:nvSpPr>
        <p:spPr>
          <a:xfrm rot="20728697">
            <a:off x="3492500" y="2236788"/>
            <a:ext cx="960438" cy="325437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+Density</a:t>
            </a:r>
          </a:p>
        </p:txBody>
      </p:sp>
      <p:sp>
        <p:nvSpPr>
          <p:cNvPr id="47" name="Title 36">
            <a:extLst>
              <a:ext uri="{FF2B5EF4-FFF2-40B4-BE49-F238E27FC236}">
                <a16:creationId xmlns:a16="http://schemas.microsoft.com/office/drawing/2014/main" id="{86672827-92DF-4C32-8C3A-5D00B1FD3C4F}"/>
              </a:ext>
            </a:extLst>
          </p:cNvPr>
          <p:cNvSpPr txBox="1">
            <a:spLocks/>
          </p:cNvSpPr>
          <p:nvPr/>
        </p:nvSpPr>
        <p:spPr>
          <a:xfrm rot="20828059">
            <a:off x="1485900" y="2789238"/>
            <a:ext cx="960438" cy="325437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Safety</a:t>
            </a:r>
          </a:p>
        </p:txBody>
      </p:sp>
      <p:sp>
        <p:nvSpPr>
          <p:cNvPr id="48" name="Title 36">
            <a:extLst>
              <a:ext uri="{FF2B5EF4-FFF2-40B4-BE49-F238E27FC236}">
                <a16:creationId xmlns:a16="http://schemas.microsoft.com/office/drawing/2014/main" id="{73CCFC7E-F9E7-4D8F-8FC4-660E54AE44EF}"/>
              </a:ext>
            </a:extLst>
          </p:cNvPr>
          <p:cNvSpPr txBox="1">
            <a:spLocks/>
          </p:cNvSpPr>
          <p:nvPr/>
        </p:nvSpPr>
        <p:spPr>
          <a:xfrm rot="20836296">
            <a:off x="5278438" y="1455738"/>
            <a:ext cx="1644650" cy="492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+ Efficiency and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proactive planning</a:t>
            </a:r>
          </a:p>
        </p:txBody>
      </p:sp>
      <p:sp>
        <p:nvSpPr>
          <p:cNvPr id="50" name="Title 36">
            <a:extLst>
              <a:ext uri="{FF2B5EF4-FFF2-40B4-BE49-F238E27FC236}">
                <a16:creationId xmlns:a16="http://schemas.microsoft.com/office/drawing/2014/main" id="{7AD0159B-E873-4D29-BF18-F4807A14209F}"/>
              </a:ext>
            </a:extLst>
          </p:cNvPr>
          <p:cNvSpPr txBox="1">
            <a:spLocks/>
          </p:cNvSpPr>
          <p:nvPr/>
        </p:nvSpPr>
        <p:spPr>
          <a:xfrm rot="20836296">
            <a:off x="7312025" y="874713"/>
            <a:ext cx="1704975" cy="863600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+ Service oriented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   architecture for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  tailored mission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 oriented services</a:t>
            </a:r>
          </a:p>
        </p:txBody>
      </p:sp>
      <p:sp>
        <p:nvSpPr>
          <p:cNvPr id="51" name="Title 36">
            <a:extLst>
              <a:ext uri="{FF2B5EF4-FFF2-40B4-BE49-F238E27FC236}">
                <a16:creationId xmlns:a16="http://schemas.microsoft.com/office/drawing/2014/main" id="{A2AE55F0-517C-4317-AB2E-9435AFBC28D4}"/>
              </a:ext>
            </a:extLst>
          </p:cNvPr>
          <p:cNvSpPr txBox="1">
            <a:spLocks/>
          </p:cNvSpPr>
          <p:nvPr/>
        </p:nvSpPr>
        <p:spPr>
          <a:xfrm rot="20836296">
            <a:off x="9197975" y="582613"/>
            <a:ext cx="2257425" cy="52387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+ Complexity, scalability,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50" i="1" dirty="0">
                <a:solidFill>
                  <a:srgbClr val="DAF692"/>
                </a:solidFill>
                <a:latin typeface="+mn-lt"/>
                <a:ea typeface="+mj-ea"/>
                <a:cs typeface="+mj-cs"/>
              </a:rPr>
              <a:t>   and dynamic adaptation</a:t>
            </a:r>
          </a:p>
        </p:txBody>
      </p:sp>
      <p:pic>
        <p:nvPicPr>
          <p:cNvPr id="3083" name="Picture 19">
            <a:extLst>
              <a:ext uri="{FF2B5EF4-FFF2-40B4-BE49-F238E27FC236}">
                <a16:creationId xmlns:a16="http://schemas.microsoft.com/office/drawing/2014/main" id="{9DD2170B-08DC-4969-98C3-2C76CF459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1101725"/>
            <a:ext cx="261937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20">
            <a:extLst>
              <a:ext uri="{FF2B5EF4-FFF2-40B4-BE49-F238E27FC236}">
                <a16:creationId xmlns:a16="http://schemas.microsoft.com/office/drawing/2014/main" id="{13244F4E-E439-46A3-ACF0-FCD75783D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946775"/>
            <a:ext cx="105283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itle 36">
            <a:extLst>
              <a:ext uri="{FF2B5EF4-FFF2-40B4-BE49-F238E27FC236}">
                <a16:creationId xmlns:a16="http://schemas.microsoft.com/office/drawing/2014/main" id="{7D62A89E-35C1-4C5D-899D-3F1BC4709969}"/>
              </a:ext>
            </a:extLst>
          </p:cNvPr>
          <p:cNvSpPr txBox="1">
            <a:spLocks/>
          </p:cNvSpPr>
          <p:nvPr/>
        </p:nvSpPr>
        <p:spPr>
          <a:xfrm>
            <a:off x="1312863" y="6121400"/>
            <a:ext cx="927100" cy="4699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1</a:t>
            </a:r>
          </a:p>
        </p:txBody>
      </p:sp>
      <p:sp>
        <p:nvSpPr>
          <p:cNvPr id="60" name="Title 36">
            <a:extLst>
              <a:ext uri="{FF2B5EF4-FFF2-40B4-BE49-F238E27FC236}">
                <a16:creationId xmlns:a16="http://schemas.microsoft.com/office/drawing/2014/main" id="{401EC419-AA29-4166-84A7-7657F244E554}"/>
              </a:ext>
            </a:extLst>
          </p:cNvPr>
          <p:cNvSpPr txBox="1">
            <a:spLocks/>
          </p:cNvSpPr>
          <p:nvPr/>
        </p:nvSpPr>
        <p:spPr>
          <a:xfrm>
            <a:off x="3421063" y="6121400"/>
            <a:ext cx="927100" cy="4699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2</a:t>
            </a:r>
          </a:p>
        </p:txBody>
      </p:sp>
      <p:sp>
        <p:nvSpPr>
          <p:cNvPr id="61" name="Title 36">
            <a:extLst>
              <a:ext uri="{FF2B5EF4-FFF2-40B4-BE49-F238E27FC236}">
                <a16:creationId xmlns:a16="http://schemas.microsoft.com/office/drawing/2014/main" id="{05C8D037-BB0D-46DE-92D4-4FF922436ABD}"/>
              </a:ext>
            </a:extLst>
          </p:cNvPr>
          <p:cNvSpPr txBox="1">
            <a:spLocks/>
          </p:cNvSpPr>
          <p:nvPr/>
        </p:nvSpPr>
        <p:spPr>
          <a:xfrm>
            <a:off x="5516563" y="6146800"/>
            <a:ext cx="1079500" cy="4699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3</a:t>
            </a:r>
          </a:p>
        </p:txBody>
      </p:sp>
      <p:sp>
        <p:nvSpPr>
          <p:cNvPr id="62" name="Title 36">
            <a:extLst>
              <a:ext uri="{FF2B5EF4-FFF2-40B4-BE49-F238E27FC236}">
                <a16:creationId xmlns:a16="http://schemas.microsoft.com/office/drawing/2014/main" id="{B03397D8-F0CE-4B75-8134-31217416F30B}"/>
              </a:ext>
            </a:extLst>
          </p:cNvPr>
          <p:cNvSpPr txBox="1">
            <a:spLocks/>
          </p:cNvSpPr>
          <p:nvPr/>
        </p:nvSpPr>
        <p:spPr>
          <a:xfrm>
            <a:off x="7269163" y="6146800"/>
            <a:ext cx="1524000" cy="4826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4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(~2035)</a:t>
            </a:r>
          </a:p>
        </p:txBody>
      </p:sp>
      <p:sp>
        <p:nvSpPr>
          <p:cNvPr id="63" name="Title 36">
            <a:extLst>
              <a:ext uri="{FF2B5EF4-FFF2-40B4-BE49-F238E27FC236}">
                <a16:creationId xmlns:a16="http://schemas.microsoft.com/office/drawing/2014/main" id="{0CB9DD82-A9C6-4AE5-A33C-DEA26EA61FD7}"/>
              </a:ext>
            </a:extLst>
          </p:cNvPr>
          <p:cNvSpPr txBox="1">
            <a:spLocks/>
          </p:cNvSpPr>
          <p:nvPr/>
        </p:nvSpPr>
        <p:spPr>
          <a:xfrm>
            <a:off x="9415463" y="6146800"/>
            <a:ext cx="1524000" cy="4826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Epoch 5</a:t>
            </a:r>
          </a:p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(~2045)</a:t>
            </a:r>
          </a:p>
        </p:txBody>
      </p:sp>
      <p:sp>
        <p:nvSpPr>
          <p:cNvPr id="64" name="Title 36">
            <a:extLst>
              <a:ext uri="{FF2B5EF4-FFF2-40B4-BE49-F238E27FC236}">
                <a16:creationId xmlns:a16="http://schemas.microsoft.com/office/drawing/2014/main" id="{605F308B-3265-4CBF-A69B-B5A0C2D7D3B7}"/>
              </a:ext>
            </a:extLst>
          </p:cNvPr>
          <p:cNvSpPr txBox="1">
            <a:spLocks/>
          </p:cNvSpPr>
          <p:nvPr/>
        </p:nvSpPr>
        <p:spPr>
          <a:xfrm rot="16200000">
            <a:off x="30163" y="3314700"/>
            <a:ext cx="1206500" cy="469900"/>
          </a:xfrm>
          <a:prstGeom prst="rect">
            <a:avLst/>
          </a:prstGeom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S-curves</a:t>
            </a:r>
          </a:p>
        </p:txBody>
      </p:sp>
      <p:pic>
        <p:nvPicPr>
          <p:cNvPr id="3091" name="Picture 29">
            <a:extLst>
              <a:ext uri="{FF2B5EF4-FFF2-40B4-BE49-F238E27FC236}">
                <a16:creationId xmlns:a16="http://schemas.microsoft.com/office/drawing/2014/main" id="{1F442A2B-52CF-4C30-BF32-119AFAFF0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4305300"/>
            <a:ext cx="1898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31">
            <a:extLst>
              <a:ext uri="{FF2B5EF4-FFF2-40B4-BE49-F238E27FC236}">
                <a16:creationId xmlns:a16="http://schemas.microsoft.com/office/drawing/2014/main" id="{CA23FB21-4ABE-4AA7-80D7-DDAE057D5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4940300"/>
            <a:ext cx="2098675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25861F96-A8B9-4E0B-B141-44475E98A66B}"/>
              </a:ext>
            </a:extLst>
          </p:cNvPr>
          <p:cNvSpPr/>
          <p:nvPr/>
        </p:nvSpPr>
        <p:spPr>
          <a:xfrm>
            <a:off x="904875" y="4633913"/>
            <a:ext cx="1795463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Procedural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DAF692"/>
                </a:solidFill>
                <a:latin typeface="Arial"/>
                <a:ea typeface="+mj-ea"/>
                <a:cs typeface="+mj-cs"/>
              </a:rPr>
              <a:t>Estimate</a:t>
            </a:r>
            <a:r>
              <a:rPr lang="en-US" sz="1200" b="1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the current and planned a/c positions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B14F56A-0E19-4002-ABD2-235FB66AA66F}"/>
              </a:ext>
            </a:extLst>
          </p:cNvPr>
          <p:cNvSpPr/>
          <p:nvPr/>
        </p:nvSpPr>
        <p:spPr>
          <a:xfrm>
            <a:off x="2641600" y="4229100"/>
            <a:ext cx="2481263" cy="723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Radar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DAF692"/>
                </a:solidFill>
                <a:latin typeface="Arial"/>
                <a:ea typeface="+mj-ea"/>
                <a:cs typeface="+mj-cs"/>
              </a:rPr>
              <a:t>Know</a:t>
            </a:r>
            <a:r>
              <a:rPr lang="en-US" sz="1200" b="1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the current and </a:t>
            </a:r>
            <a:r>
              <a:rPr lang="en-US" sz="1200" b="1" dirty="0">
                <a:solidFill>
                  <a:srgbClr val="DAF692"/>
                </a:solidFill>
                <a:latin typeface="Arial"/>
                <a:ea typeface="+mn-ea"/>
              </a:rPr>
              <a:t>estimate</a:t>
            </a:r>
            <a:r>
              <a:rPr lang="en-US" sz="1200" b="1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 planned a/c positions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B3C74C48-5188-4B83-995F-9EEB3B8C69CF}"/>
              </a:ext>
            </a:extLst>
          </p:cNvPr>
          <p:cNvSpPr/>
          <p:nvPr/>
        </p:nvSpPr>
        <p:spPr>
          <a:xfrm>
            <a:off x="5008563" y="3540125"/>
            <a:ext cx="2082800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Trajectory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DAF692"/>
                </a:solidFill>
                <a:latin typeface="Arial"/>
                <a:ea typeface="+mj-ea"/>
                <a:cs typeface="+mj-cs"/>
              </a:rPr>
              <a:t>Know &amp; exchange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DAF692"/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current and planned a/c positions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0A30EA-5963-4A69-AF44-509EC974D240}"/>
              </a:ext>
            </a:extLst>
          </p:cNvPr>
          <p:cNvSpPr/>
          <p:nvPr/>
        </p:nvSpPr>
        <p:spPr>
          <a:xfrm>
            <a:off x="7042150" y="4516438"/>
            <a:ext cx="208280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Introduces 3rd-party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service providers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29FB970-A0B8-4E44-8A24-502A2FD00183}"/>
              </a:ext>
            </a:extLst>
          </p:cNvPr>
          <p:cNvSpPr/>
          <p:nvPr/>
        </p:nvSpPr>
        <p:spPr>
          <a:xfrm>
            <a:off x="9161463" y="4138613"/>
            <a:ext cx="22606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Machine-to-machine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+mj-ea"/>
                <a:cs typeface="+mj-cs"/>
              </a:rPr>
              <a:t>interactions and humans collaborate</a:t>
            </a:r>
          </a:p>
        </p:txBody>
      </p:sp>
      <p:sp>
        <p:nvSpPr>
          <p:cNvPr id="3098" name="Rectangle 87">
            <a:extLst>
              <a:ext uri="{FF2B5EF4-FFF2-40B4-BE49-F238E27FC236}">
                <a16:creationId xmlns:a16="http://schemas.microsoft.com/office/drawing/2014/main" id="{AC25BEB9-2A1B-45D9-934D-CD00C444A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50" y="5524500"/>
            <a:ext cx="20701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Automated in-time safety </a:t>
            </a:r>
          </a:p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monitoring and alerting services</a:t>
            </a:r>
          </a:p>
        </p:txBody>
      </p:sp>
      <p:sp>
        <p:nvSpPr>
          <p:cNvPr id="3099" name="Rectangle 88">
            <a:extLst>
              <a:ext uri="{FF2B5EF4-FFF2-40B4-BE49-F238E27FC236}">
                <a16:creationId xmlns:a16="http://schemas.microsoft.com/office/drawing/2014/main" id="{CABBB47F-B2A8-47EC-B3A4-744646B6E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8763" y="5530850"/>
            <a:ext cx="21796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Automatically-assured adaptive</a:t>
            </a:r>
          </a:p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 in-time safety threat management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49F2EEF-0EAC-40D4-965C-60DC612CD3A2}"/>
              </a:ext>
            </a:extLst>
          </p:cNvPr>
          <p:cNvCxnSpPr/>
          <p:nvPr/>
        </p:nvCxnSpPr>
        <p:spPr>
          <a:xfrm rot="16200000" flipH="1">
            <a:off x="849313" y="4514850"/>
            <a:ext cx="3708400" cy="38100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01" name="Picture 2">
            <a:extLst>
              <a:ext uri="{FF2B5EF4-FFF2-40B4-BE49-F238E27FC236}">
                <a16:creationId xmlns:a16="http://schemas.microsoft.com/office/drawing/2014/main" id="{6047065C-D061-4E63-B65F-AE459CBD7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425" y="1408113"/>
            <a:ext cx="1743075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A51BA7-6B3A-4482-B8A6-F398979B46DC}"/>
              </a:ext>
            </a:extLst>
          </p:cNvPr>
          <p:cNvCxnSpPr/>
          <p:nvPr/>
        </p:nvCxnSpPr>
        <p:spPr>
          <a:xfrm rot="16200000" flipH="1">
            <a:off x="2883694" y="4223544"/>
            <a:ext cx="4318000" cy="11112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887AE5C-9A91-4493-99E9-C38B0C54BB44}"/>
              </a:ext>
            </a:extLst>
          </p:cNvPr>
          <p:cNvCxnSpPr/>
          <p:nvPr/>
        </p:nvCxnSpPr>
        <p:spPr>
          <a:xfrm rot="5400000">
            <a:off x="4696619" y="4006056"/>
            <a:ext cx="4762500" cy="1588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02F8DC7-31F3-485D-8D50-CAD1B7180517}"/>
              </a:ext>
            </a:extLst>
          </p:cNvPr>
          <p:cNvCxnSpPr/>
          <p:nvPr/>
        </p:nvCxnSpPr>
        <p:spPr>
          <a:xfrm rot="5400000">
            <a:off x="6491288" y="3771900"/>
            <a:ext cx="5232400" cy="3175"/>
          </a:xfrm>
          <a:prstGeom prst="line">
            <a:avLst/>
          </a:prstGeom>
          <a:ln w="12700" cap="flat" cmpd="sng" algn="ctr">
            <a:solidFill>
              <a:schemeClr val="bg2">
                <a:lumMod val="50000"/>
              </a:schemeClr>
            </a:solidFill>
            <a:prstDash val="dot"/>
            <a:miter lim="800000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05" name="Picture 3">
            <a:extLst>
              <a:ext uri="{FF2B5EF4-FFF2-40B4-BE49-F238E27FC236}">
                <a16:creationId xmlns:a16="http://schemas.microsoft.com/office/drawing/2014/main" id="{51BB7913-EDF6-4B6E-B85C-A488D774E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163" y="1905000"/>
            <a:ext cx="1673225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6" name="Picture 33">
            <a:extLst>
              <a:ext uri="{FF2B5EF4-FFF2-40B4-BE49-F238E27FC236}">
                <a16:creationId xmlns:a16="http://schemas.microsoft.com/office/drawing/2014/main" id="{6107929F-B8CE-4AB0-8039-6CB3E7265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0" y="3232150"/>
            <a:ext cx="1878013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81477265-D240-463C-B556-E3CF13CBC507}"/>
              </a:ext>
            </a:extLst>
          </p:cNvPr>
          <p:cNvSpPr/>
          <p:nvPr/>
        </p:nvSpPr>
        <p:spPr>
          <a:xfrm>
            <a:off x="7054850" y="3616325"/>
            <a:ext cx="2087563" cy="908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chemeClr val="bg1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latin typeface="+mn-lt"/>
                <a:ea typeface="+mj-ea"/>
                <a:cs typeface="+mj-cs"/>
              </a:rPr>
              <a:t>Collaborative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rgbClr val="DAF692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latin typeface="Arial"/>
                <a:ea typeface="ＭＳ Ｐゴシック" charset="-128"/>
                <a:cs typeface="ＭＳ Ｐゴシック" charset="-128"/>
              </a:rPr>
              <a:t>Connected, 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chemeClr val="bg1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latin typeface="Arial"/>
                <a:ea typeface="ＭＳ Ｐゴシック" charset="-128"/>
                <a:cs typeface="ＭＳ Ｐゴシック" charset="-128"/>
              </a:rPr>
              <a:t>performance-based, </a:t>
            </a:r>
          </a:p>
          <a:p>
            <a:pPr algn="ctr" eaLnBrk="1" hangingPunct="1">
              <a:defRPr/>
            </a:pPr>
            <a:r>
              <a:rPr lang="en-US" sz="1200" b="1" dirty="0">
                <a:solidFill>
                  <a:schemeClr val="bg1"/>
                </a:solidFill>
                <a:effectLst>
                  <a:outerShdw blurRad="234950" dist="38100" dir="2700000" algn="tl" rotWithShape="0">
                    <a:scrgbClr r="0" g="0" b="0"/>
                  </a:outerShdw>
                </a:effectLst>
                <a:latin typeface="Arial"/>
                <a:ea typeface="ＭＳ Ｐゴシック" charset="-128"/>
                <a:cs typeface="ＭＳ Ｐゴシック" charset="-128"/>
              </a:rPr>
              <a:t>collaborative ATM</a:t>
            </a:r>
          </a:p>
        </p:txBody>
      </p:sp>
      <p:pic>
        <p:nvPicPr>
          <p:cNvPr id="3108" name="Picture 4">
            <a:extLst>
              <a:ext uri="{FF2B5EF4-FFF2-40B4-BE49-F238E27FC236}">
                <a16:creationId xmlns:a16="http://schemas.microsoft.com/office/drawing/2014/main" id="{92386728-9FAE-48DE-9141-0A17C04A2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2101850"/>
            <a:ext cx="1728787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09" name="Picture 5">
            <a:extLst>
              <a:ext uri="{FF2B5EF4-FFF2-40B4-BE49-F238E27FC236}">
                <a16:creationId xmlns:a16="http://schemas.microsoft.com/office/drawing/2014/main" id="{3C06E55E-2C15-4CAE-801F-9AA45C2FA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888" y="2647950"/>
            <a:ext cx="1808162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0" name="Picture 6">
            <a:extLst>
              <a:ext uri="{FF2B5EF4-FFF2-40B4-BE49-F238E27FC236}">
                <a16:creationId xmlns:a16="http://schemas.microsoft.com/office/drawing/2014/main" id="{DE58CA64-C178-48C6-97ED-15C9DEA73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3165475"/>
            <a:ext cx="1646238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4">
            <a:extLst>
              <a:ext uri="{FF2B5EF4-FFF2-40B4-BE49-F238E27FC236}">
                <a16:creationId xmlns:a16="http://schemas.microsoft.com/office/drawing/2014/main" id="{7F41B705-7EEF-4F8D-B396-604F7815C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174163" y="2120900"/>
            <a:ext cx="2351087" cy="1524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2" name="Rectangle 83">
            <a:extLst>
              <a:ext uri="{FF2B5EF4-FFF2-40B4-BE49-F238E27FC236}">
                <a16:creationId xmlns:a16="http://schemas.microsoft.com/office/drawing/2014/main" id="{21E3756F-19F2-4EB8-B415-9CE5ECD0E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4463" y="3352800"/>
            <a:ext cx="25527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700" b="1">
                <a:solidFill>
                  <a:schemeClr val="bg1"/>
                </a:solidFill>
                <a:latin typeface="Calibri" panose="020F0502020204030204" pitchFamily="34" charset="0"/>
              </a:rPr>
              <a:t>Highly-Automated</a:t>
            </a:r>
          </a:p>
          <a:p>
            <a:pPr algn="ctr" eaLnBrk="1" hangingPunct="1"/>
            <a:r>
              <a:rPr lang="en-US" altLang="en-US" sz="1200" b="1">
                <a:solidFill>
                  <a:srgbClr val="DAF692"/>
                </a:solidFill>
              </a:rPr>
              <a:t>ML/AI – based </a:t>
            </a:r>
            <a:r>
              <a:rPr lang="en-US" altLang="en-US" sz="1200" b="1">
                <a:solidFill>
                  <a:schemeClr val="bg1"/>
                </a:solidFill>
              </a:rPr>
              <a:t>dynamic, robust </a:t>
            </a:r>
          </a:p>
          <a:p>
            <a:pPr algn="ctr" eaLnBrk="1" hangingPunct="1"/>
            <a:r>
              <a:rPr lang="en-US" altLang="en-US" sz="1200" b="1">
                <a:solidFill>
                  <a:schemeClr val="bg1"/>
                </a:solidFill>
              </a:rPr>
              <a:t>performance and safety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E9ACFF9-0234-4531-B7D6-1476BE5AE03D}"/>
              </a:ext>
            </a:extLst>
          </p:cNvPr>
          <p:cNvSpPr/>
          <p:nvPr/>
        </p:nvSpPr>
        <p:spPr>
          <a:xfrm>
            <a:off x="1046163" y="5661025"/>
            <a:ext cx="3814762" cy="261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i="1" dirty="0">
                <a:effectLst>
                  <a:outerShdw blurRad="41275" dist="25400" dir="2700000" algn="tl" rotWithShape="0">
                    <a:srgbClr val="000000"/>
                  </a:outerShdw>
                </a:effectLst>
                <a:latin typeface="+mn-lt"/>
                <a:ea typeface="+mn-ea"/>
              </a:rPr>
              <a:t>Human-centered safety monitoring, assessment and mitigation</a:t>
            </a:r>
          </a:p>
        </p:txBody>
      </p:sp>
      <p:pic>
        <p:nvPicPr>
          <p:cNvPr id="3114" name="Picture 7">
            <a:extLst>
              <a:ext uri="{FF2B5EF4-FFF2-40B4-BE49-F238E27FC236}">
                <a16:creationId xmlns:a16="http://schemas.microsoft.com/office/drawing/2014/main" id="{B704E363-2FD4-4C81-9E40-4C78EC89B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5105400"/>
            <a:ext cx="5459412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itle 36">
            <a:extLst>
              <a:ext uri="{FF2B5EF4-FFF2-40B4-BE49-F238E27FC236}">
                <a16:creationId xmlns:a16="http://schemas.microsoft.com/office/drawing/2014/main" id="{601EA551-3794-4644-9BA3-D1EC2D8B51AA}"/>
              </a:ext>
            </a:extLst>
          </p:cNvPr>
          <p:cNvSpPr txBox="1">
            <a:spLocks/>
          </p:cNvSpPr>
          <p:nvPr/>
        </p:nvSpPr>
        <p:spPr>
          <a:xfrm>
            <a:off x="5681663" y="5105400"/>
            <a:ext cx="5214937" cy="381000"/>
          </a:xfrm>
          <a:prstGeom prst="rect">
            <a:avLst/>
          </a:prstGeom>
        </p:spPr>
        <p:txBody>
          <a:bodyPr/>
          <a:lstStyle/>
          <a:p>
            <a:pPr algn="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1900" i="1" dirty="0">
                <a:latin typeface="+mn-lt"/>
                <a:ea typeface="+mj-ea"/>
                <a:cs typeface="+mj-cs"/>
              </a:rPr>
              <a:t>Digital Transformation of ATM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230FDA1-415A-40C0-AF25-5ED222F33037}"/>
              </a:ext>
            </a:extLst>
          </p:cNvPr>
          <p:cNvSpPr/>
          <p:nvPr/>
        </p:nvSpPr>
        <p:spPr>
          <a:xfrm>
            <a:off x="1524000" y="5759450"/>
            <a:ext cx="330200" cy="104775"/>
          </a:xfrm>
          <a:prstGeom prst="rect">
            <a:avLst/>
          </a:prstGeom>
          <a:solidFill>
            <a:schemeClr val="bg2">
              <a:lumMod val="10000"/>
              <a:alpha val="6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117" name="Rectangle 52">
            <a:extLst>
              <a:ext uri="{FF2B5EF4-FFF2-40B4-BE49-F238E27FC236}">
                <a16:creationId xmlns:a16="http://schemas.microsoft.com/office/drawing/2014/main" id="{EB3D2955-18D2-430A-89F4-61E101306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" y="5659438"/>
            <a:ext cx="3814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Human-centered safety monitoring, assessment and mitigation</a:t>
            </a:r>
          </a:p>
        </p:txBody>
      </p:sp>
      <p:sp>
        <p:nvSpPr>
          <p:cNvPr id="3118" name="Rectangle 87">
            <a:extLst>
              <a:ext uri="{FF2B5EF4-FFF2-40B4-BE49-F238E27FC236}">
                <a16:creationId xmlns:a16="http://schemas.microsoft.com/office/drawing/2014/main" id="{5625D35E-9446-4DF2-B375-215D1745A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8025" y="5524500"/>
            <a:ext cx="20701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Integrated predictive risk</a:t>
            </a:r>
          </a:p>
          <a:p>
            <a:pPr algn="ctr" eaLnBrk="1" hangingPunct="1"/>
            <a:r>
              <a:rPr lang="en-US" altLang="en-US" sz="1100" i="1">
                <a:solidFill>
                  <a:srgbClr val="FF9536"/>
                </a:solidFill>
                <a:latin typeface="Calibri" panose="020F0502020204030204" pitchFamily="34" charset="0"/>
              </a:rPr>
              <a:t>mitigation across domains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59677F-14ED-5143-A89E-366F22343255}"/>
              </a:ext>
            </a:extLst>
          </p:cNvPr>
          <p:cNvSpPr txBox="1"/>
          <p:nvPr/>
        </p:nvSpPr>
        <p:spPr>
          <a:xfrm>
            <a:off x="875209" y="968863"/>
            <a:ext cx="3722310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Current ATM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6CE653-7867-5641-AF74-C8A4001B4E90}"/>
              </a:ext>
            </a:extLst>
          </p:cNvPr>
          <p:cNvSpPr txBox="1"/>
          <p:nvPr/>
        </p:nvSpPr>
        <p:spPr>
          <a:xfrm>
            <a:off x="682527" y="50810"/>
            <a:ext cx="10685417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Transition to UTM-inspired Airspace Traffic Management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7684E3-179E-3F49-8785-C57ABEF5EB04}"/>
              </a:ext>
            </a:extLst>
          </p:cNvPr>
          <p:cNvSpPr txBox="1"/>
          <p:nvPr/>
        </p:nvSpPr>
        <p:spPr>
          <a:xfrm>
            <a:off x="281031" y="1663600"/>
            <a:ext cx="5581645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All services are provided by FAA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6956BD-D31E-D545-A1FC-89C631F9BADA}"/>
              </a:ext>
            </a:extLst>
          </p:cNvPr>
          <p:cNvSpPr txBox="1"/>
          <p:nvPr/>
        </p:nvSpPr>
        <p:spPr>
          <a:xfrm>
            <a:off x="281028" y="2129937"/>
            <a:ext cx="5581645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Human address off-nominal situations and contingencies to ensure safety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456B7E-7822-3D47-8575-C0DBEC2854CF}"/>
              </a:ext>
            </a:extLst>
          </p:cNvPr>
          <p:cNvSpPr txBox="1"/>
          <p:nvPr/>
        </p:nvSpPr>
        <p:spPr>
          <a:xfrm>
            <a:off x="281027" y="2949328"/>
            <a:ext cx="5581645" cy="40011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Very little interaction among users and third parties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AD5DBD-476E-8241-8E70-AC6200313169}"/>
              </a:ext>
            </a:extLst>
          </p:cNvPr>
          <p:cNvSpPr txBox="1"/>
          <p:nvPr/>
        </p:nvSpPr>
        <p:spPr>
          <a:xfrm>
            <a:off x="302439" y="3504817"/>
            <a:ext cx="5581645" cy="224676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Human at the epicenter of information integration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Every data for every vehicle moves through FAA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Management by clearances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Each change is focused on domain-specific system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40BCEA-74AE-164D-9D36-92A3C36C4869}"/>
              </a:ext>
            </a:extLst>
          </p:cNvPr>
          <p:cNvSpPr txBox="1"/>
          <p:nvPr/>
        </p:nvSpPr>
        <p:spPr>
          <a:xfrm>
            <a:off x="7333221" y="968863"/>
            <a:ext cx="372231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UTM-inspired-ATM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8DE114-89DE-DB49-8340-42F4CD693947}"/>
              </a:ext>
            </a:extLst>
          </p:cNvPr>
          <p:cNvSpPr txBox="1"/>
          <p:nvPr/>
        </p:nvSpPr>
        <p:spPr>
          <a:xfrm>
            <a:off x="6025236" y="1663600"/>
            <a:ext cx="6004622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Services</a:t>
            </a:r>
            <a:r>
              <a:rPr lang="en-US" dirty="0">
                <a:solidFill>
                  <a:schemeClr val="bg1"/>
                </a:solidFill>
              </a:rPr>
              <a:t> are provided FAA and third parties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CC18DE-C7E2-6C49-81A2-BF3F9DC16421}"/>
              </a:ext>
            </a:extLst>
          </p:cNvPr>
          <p:cNvSpPr txBox="1"/>
          <p:nvPr/>
        </p:nvSpPr>
        <p:spPr>
          <a:xfrm>
            <a:off x="6025236" y="2122573"/>
            <a:ext cx="6004622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Automation addressed off-nominal situations and contingencies to ensure scalability while maintaining safety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2B23B9-BB4C-E640-B5D1-E523DECDC856}"/>
              </a:ext>
            </a:extLst>
          </p:cNvPr>
          <p:cNvSpPr txBox="1"/>
          <p:nvPr/>
        </p:nvSpPr>
        <p:spPr>
          <a:xfrm>
            <a:off x="6036956" y="3216713"/>
            <a:ext cx="6004622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Users collaborate/cooperate for efficiency, preferences for flights into constraints resources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32A5C9-E6D3-B04B-ADBB-44854C47C10F}"/>
              </a:ext>
            </a:extLst>
          </p:cNvPr>
          <p:cNvSpPr txBox="1"/>
          <p:nvPr/>
        </p:nvSpPr>
        <p:spPr>
          <a:xfrm>
            <a:off x="6036955" y="4000785"/>
            <a:ext cx="6004623" cy="206210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Automation at the epicenter of information integration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New paradigm: Digital, connected ecosystems, third-party applications, service-oriented architecture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Management by exception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Focus on </a:t>
            </a:r>
            <a:r>
              <a:rPr lang="en-US" sz="2400" b="1" dirty="0">
                <a:solidFill>
                  <a:schemeClr val="bg1"/>
                </a:solidFill>
              </a:rPr>
              <a:t>Total System Performance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97C2B6-6F8B-0248-A2AC-DD91AEDE346C}"/>
              </a:ext>
            </a:extLst>
          </p:cNvPr>
          <p:cNvSpPr txBox="1"/>
          <p:nvPr/>
        </p:nvSpPr>
        <p:spPr>
          <a:xfrm>
            <a:off x="1" y="6075144"/>
            <a:ext cx="121920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NASA’s Role: Architecture, services definition, roles/responsibilities, performance of aircraft and airspace system technologies </a:t>
            </a:r>
          </a:p>
        </p:txBody>
      </p:sp>
      <p:sp>
        <p:nvSpPr>
          <p:cNvPr id="16" name="Striped Right Arrow 15">
            <a:extLst>
              <a:ext uri="{FF2B5EF4-FFF2-40B4-BE49-F238E27FC236}">
                <a16:creationId xmlns:a16="http://schemas.microsoft.com/office/drawing/2014/main" id="{577F00F8-72A1-0948-A343-FD86668D4C6C}"/>
              </a:ext>
            </a:extLst>
          </p:cNvPr>
          <p:cNvSpPr/>
          <p:nvPr/>
        </p:nvSpPr>
        <p:spPr>
          <a:xfrm>
            <a:off x="5111198" y="928929"/>
            <a:ext cx="1545772" cy="427209"/>
          </a:xfrm>
          <a:prstGeom prst="strip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E7C8D8FB-4064-374D-829B-B1AD7DC5A3D2}"/>
              </a:ext>
            </a:extLst>
          </p:cNvPr>
          <p:cNvSpPr/>
          <p:nvPr/>
        </p:nvSpPr>
        <p:spPr>
          <a:xfrm>
            <a:off x="9186031" y="1364161"/>
            <a:ext cx="261257" cy="285276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7DB0F433-F366-3140-9FD4-5F7FE0BED894}"/>
              </a:ext>
            </a:extLst>
          </p:cNvPr>
          <p:cNvSpPr/>
          <p:nvPr/>
        </p:nvSpPr>
        <p:spPr>
          <a:xfrm>
            <a:off x="2678241" y="1364161"/>
            <a:ext cx="261257" cy="285276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420EA9E-863D-5042-9108-49D227CB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E38B0-04AA-4746-BEC6-27929EDAF8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081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8C0456-0B02-C844-80B0-893760016B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84" y="12700"/>
            <a:ext cx="12178616" cy="684530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E3A543-B9E3-B744-B2C8-88F2F0598C32}"/>
              </a:ext>
            </a:extLst>
          </p:cNvPr>
          <p:cNvSpPr txBox="1"/>
          <p:nvPr/>
        </p:nvSpPr>
        <p:spPr>
          <a:xfrm>
            <a:off x="709448" y="1913950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spc="-1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Manage by Exception Everywhere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6DF807E-8865-4646-8CE9-0E2B50707268}"/>
              </a:ext>
            </a:extLst>
          </p:cNvPr>
          <p:cNvSpPr txBox="1"/>
          <p:nvPr/>
        </p:nvSpPr>
        <p:spPr>
          <a:xfrm>
            <a:off x="390766" y="3504198"/>
            <a:ext cx="5374770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Performance-based </a:t>
            </a:r>
          </a:p>
          <a:p>
            <a:pPr marL="342900" indent="-228600">
              <a:lnSpc>
                <a:spcPct val="90000"/>
              </a:lnSpc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Leverages UTM paradigm in entire airspace—from ground to heavens!</a:t>
            </a:r>
          </a:p>
          <a:p>
            <a:pPr marL="342900" indent="-228600">
              <a:lnSpc>
                <a:spcPct val="90000"/>
              </a:lnSpc>
              <a:spcBef>
                <a:spcPts val="1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Scalability everywhere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28128663-49F5-0346-986F-DCF239B747F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3042" y="6550223"/>
            <a:ext cx="17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NATS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>
                <a:solidFill>
                  <a:schemeClr val="bg1"/>
                </a:solidFill>
              </a:r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14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EEF52A-211A-FC70-5B67-5EBE55621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F4D48-0368-5F48-A077-E09F3F6F494D}" type="slidenum">
              <a:rPr lang="en-US" smtClean="0"/>
              <a:t>14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95A94F-D81C-6CE1-0E85-B7FF18182C42}"/>
              </a:ext>
            </a:extLst>
          </p:cNvPr>
          <p:cNvSpPr/>
          <p:nvPr/>
        </p:nvSpPr>
        <p:spPr>
          <a:xfrm>
            <a:off x="0" y="2171699"/>
            <a:ext cx="12192000" cy="3584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Embracing Innovation in Aviation while Respecting its Safety Tradition</a:t>
            </a:r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r>
              <a:rPr lang="en-US" sz="2400" dirty="0" err="1"/>
              <a:t>Parimal.H.Kopardekar@nasa.gov</a:t>
            </a:r>
            <a:r>
              <a:rPr lang="en-US" sz="2400" dirty="0"/>
              <a:t> 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Work for NASA, we will give you space to grow!</a:t>
            </a:r>
          </a:p>
          <a:p>
            <a:pPr algn="ctr"/>
            <a:r>
              <a:rPr lang="en-US" sz="2400" dirty="0" err="1"/>
              <a:t>Usajobs.gov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48171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6D8B9A-947F-D846-BB75-984A2CC44B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17FE7A-50C9-394C-BE6B-1AC9B64E926E}"/>
              </a:ext>
            </a:extLst>
          </p:cNvPr>
          <p:cNvSpPr/>
          <p:nvPr/>
        </p:nvSpPr>
        <p:spPr>
          <a:xfrm>
            <a:off x="-66260" y="1939729"/>
            <a:ext cx="2961860" cy="3046988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r>
              <a:rPr lang="en-US" sz="32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 System Must Continue </a:t>
            </a:r>
          </a:p>
          <a:p>
            <a:r>
              <a:rPr lang="en-US" sz="32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Evolve with </a:t>
            </a:r>
          </a:p>
          <a:p>
            <a:r>
              <a:rPr lang="en-US" sz="32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Relatively </a:t>
            </a:r>
            <a:r>
              <a:rPr lang="en-US" sz="3200" spc="-1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Quicker Cycles </a:t>
            </a:r>
          </a:p>
        </p:txBody>
      </p:sp>
      <p:sp>
        <p:nvSpPr>
          <p:cNvPr id="7" name="Circular Arrow 6">
            <a:extLst>
              <a:ext uri="{FF2B5EF4-FFF2-40B4-BE49-F238E27FC236}">
                <a16:creationId xmlns:a16="http://schemas.microsoft.com/office/drawing/2014/main" id="{9071091D-D78F-4845-8461-5D93F405AC36}"/>
              </a:ext>
            </a:extLst>
          </p:cNvPr>
          <p:cNvSpPr/>
          <p:nvPr/>
        </p:nvSpPr>
        <p:spPr>
          <a:xfrm rot="16200000">
            <a:off x="2931318" y="3957612"/>
            <a:ext cx="999027" cy="937941"/>
          </a:xfrm>
          <a:prstGeom prst="circularArrow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847AB-8F21-FB4A-9F5A-B81832CEDE2F}"/>
              </a:ext>
            </a:extLst>
          </p:cNvPr>
          <p:cNvSpPr txBox="1"/>
          <p:nvPr/>
        </p:nvSpPr>
        <p:spPr>
          <a:xfrm>
            <a:off x="3430831" y="1600729"/>
            <a:ext cx="794831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Integrated, service-oriented architecture with modular implementation for real-time use to serve users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Disruptions, off-nominal conditions, and contingencies managed by automation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Automation to create solutions for Total System Performance (e.g., safety, risk, efficiency, resiliency, scalability )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Continuous common situation awareness for all users and providers by going digital </a:t>
            </a:r>
          </a:p>
        </p:txBody>
      </p:sp>
      <p:sp>
        <p:nvSpPr>
          <p:cNvPr id="9" name="Circular Arrow 8">
            <a:extLst>
              <a:ext uri="{FF2B5EF4-FFF2-40B4-BE49-F238E27FC236}">
                <a16:creationId xmlns:a16="http://schemas.microsoft.com/office/drawing/2014/main" id="{CA41D166-49EE-6C46-B155-F662726C4748}"/>
              </a:ext>
            </a:extLst>
          </p:cNvPr>
          <p:cNvSpPr/>
          <p:nvPr/>
        </p:nvSpPr>
        <p:spPr>
          <a:xfrm rot="16200000">
            <a:off x="2923288" y="2839519"/>
            <a:ext cx="999027" cy="937941"/>
          </a:xfrm>
          <a:prstGeom prst="circularArrow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ircular Arrow 9">
            <a:extLst>
              <a:ext uri="{FF2B5EF4-FFF2-40B4-BE49-F238E27FC236}">
                <a16:creationId xmlns:a16="http://schemas.microsoft.com/office/drawing/2014/main" id="{F11500EB-83FC-794D-BD09-55CE9259C122}"/>
              </a:ext>
            </a:extLst>
          </p:cNvPr>
          <p:cNvSpPr/>
          <p:nvPr/>
        </p:nvSpPr>
        <p:spPr>
          <a:xfrm rot="16200000">
            <a:off x="2901416" y="1714055"/>
            <a:ext cx="999027" cy="937941"/>
          </a:xfrm>
          <a:prstGeom prst="circularArrow">
            <a:avLst/>
          </a:prstGeom>
          <a:solidFill>
            <a:schemeClr val="accent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ircular Arrow 11">
            <a:extLst>
              <a:ext uri="{FF2B5EF4-FFF2-40B4-BE49-F238E27FC236}">
                <a16:creationId xmlns:a16="http://schemas.microsoft.com/office/drawing/2014/main" id="{FFC3D3A4-2A41-B543-8CF9-365D4F2C4A6E}"/>
              </a:ext>
            </a:extLst>
          </p:cNvPr>
          <p:cNvSpPr/>
          <p:nvPr/>
        </p:nvSpPr>
        <p:spPr>
          <a:xfrm rot="5400000">
            <a:off x="9316385" y="1950415"/>
            <a:ext cx="3658589" cy="2750730"/>
          </a:xfrm>
          <a:prstGeom prst="circularArrow">
            <a:avLst>
              <a:gd name="adj1" fmla="val 6601"/>
              <a:gd name="adj2" fmla="val 1053312"/>
              <a:gd name="adj3" fmla="val 20966983"/>
              <a:gd name="adj4" fmla="val 10800000"/>
              <a:gd name="adj5" fmla="val 12500"/>
            </a:avLst>
          </a:pr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2586AC-F9EF-304F-9FD7-B1C9B0ED516D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>
                <a:solidFill>
                  <a:schemeClr val="bg1"/>
                </a:solidFill>
              </a:r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90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D722CC90-64DF-0A41-AAB7-F64620E1F87C}"/>
              </a:ext>
            </a:extLst>
          </p:cNvPr>
          <p:cNvSpPr/>
          <p:nvPr/>
        </p:nvSpPr>
        <p:spPr>
          <a:xfrm>
            <a:off x="3874775" y="5695398"/>
            <a:ext cx="7614874" cy="5717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Revisit integrated arrival/departure/surface movement, runway lengths and flows in/out of airports/vertiports with increasingly quieter electrified aircraft 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BFD200F-5220-864E-A0D5-2CA19D043EE2}"/>
              </a:ext>
            </a:extLst>
          </p:cNvPr>
          <p:cNvSpPr/>
          <p:nvPr/>
        </p:nvSpPr>
        <p:spPr>
          <a:xfrm>
            <a:off x="3874775" y="4182559"/>
            <a:ext cx="7614874" cy="6584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Revisit how routine weather-related delays are managed: use predictive and machine learning based algorithms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86C442-37E8-0446-A4E3-77DCC384E4E7}"/>
              </a:ext>
            </a:extLst>
          </p:cNvPr>
          <p:cNvSpPr/>
          <p:nvPr/>
        </p:nvSpPr>
        <p:spPr>
          <a:xfrm>
            <a:off x="3874775" y="4938929"/>
            <a:ext cx="7614874" cy="658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 regional and local operations by accommodating local considerations about </a:t>
            </a:r>
            <a:r>
              <a:rPr lang="en-US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vertiports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surroundings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FA96C4B-9119-7844-8BE3-E731FC061C9F}"/>
              </a:ext>
            </a:extLst>
          </p:cNvPr>
          <p:cNvSpPr/>
          <p:nvPr/>
        </p:nvSpPr>
        <p:spPr>
          <a:xfrm>
            <a:off x="3874775" y="3512908"/>
            <a:ext cx="7614874" cy="5717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Revisit management of large-scale disruptions: use more data driven, integrated, machine learning based approaches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1DC797-A723-8042-8F48-D6D66A11CEC0}"/>
              </a:ext>
            </a:extLst>
          </p:cNvPr>
          <p:cNvSpPr/>
          <p:nvPr/>
        </p:nvSpPr>
        <p:spPr>
          <a:xfrm>
            <a:off x="3874775" y="1995294"/>
            <a:ext cx="7614874" cy="6584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Revisit separation minima as ”track and locate” accuracy is consistent and more precise with GPS instead of radar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5D6601-E101-8B48-9E33-25B041B78843}"/>
              </a:ext>
            </a:extLst>
          </p:cNvPr>
          <p:cNvSpPr/>
          <p:nvPr/>
        </p:nvSpPr>
        <p:spPr>
          <a:xfrm>
            <a:off x="3874775" y="2751664"/>
            <a:ext cx="7614874" cy="658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Revisit architecture, and roles and responsibilities to move towards federated, service-oriented, manage by exception system for scalability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0B6BDD-DC53-AE49-868E-9E0B5903C642}"/>
              </a:ext>
            </a:extLst>
          </p:cNvPr>
          <p:cNvSpPr/>
          <p:nvPr/>
        </p:nvSpPr>
        <p:spPr>
          <a:xfrm>
            <a:off x="3874775" y="1311445"/>
            <a:ext cx="7614874" cy="5717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Revisit visual and instrument flight rules: electronic/digital flight rules to promote cooperative traffic management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B0CAB0-47FC-BF45-9D63-C788BB50859D}"/>
              </a:ext>
            </a:extLst>
          </p:cNvPr>
          <p:cNvSpPr/>
          <p:nvPr/>
        </p:nvSpPr>
        <p:spPr>
          <a:xfrm>
            <a:off x="0" y="0"/>
            <a:ext cx="2838278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104FF9-71D1-DE4C-8172-1ABB788EBFFD}"/>
              </a:ext>
            </a:extLst>
          </p:cNvPr>
          <p:cNvSpPr txBox="1"/>
          <p:nvPr/>
        </p:nvSpPr>
        <p:spPr>
          <a:xfrm>
            <a:off x="1" y="1621568"/>
            <a:ext cx="2857270" cy="458587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32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 Operations </a:t>
            </a:r>
            <a:r>
              <a:rPr lang="en-US" sz="3200" spc="-1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Transformation</a:t>
            </a:r>
            <a:r>
              <a:rPr lang="en-US" sz="32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Approach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current assumptions – which </a:t>
            </a:r>
          </a:p>
          <a:p>
            <a:r>
              <a:rPr lang="en-US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 user flexibility and system capacity, and conduct research to set system characteristics and requirements</a:t>
            </a:r>
          </a:p>
        </p:txBody>
      </p:sp>
      <p:sp>
        <p:nvSpPr>
          <p:cNvPr id="30" name="Rectangle 29" descr="Airplane">
            <a:extLst>
              <a:ext uri="{FF2B5EF4-FFF2-40B4-BE49-F238E27FC236}">
                <a16:creationId xmlns:a16="http://schemas.microsoft.com/office/drawing/2014/main" id="{6789AC86-AC92-F846-ABE9-E9F8AAF7A7BD}"/>
              </a:ext>
            </a:extLst>
          </p:cNvPr>
          <p:cNvSpPr/>
          <p:nvPr/>
        </p:nvSpPr>
        <p:spPr>
          <a:xfrm>
            <a:off x="3301945" y="1327863"/>
            <a:ext cx="523732" cy="52322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Rectangle 30" descr="Lighthouse scene">
            <a:extLst>
              <a:ext uri="{FF2B5EF4-FFF2-40B4-BE49-F238E27FC236}">
                <a16:creationId xmlns:a16="http://schemas.microsoft.com/office/drawing/2014/main" id="{C61C4B86-B7BF-7745-A6A9-AA4D51B9F3D6}"/>
              </a:ext>
            </a:extLst>
          </p:cNvPr>
          <p:cNvSpPr/>
          <p:nvPr/>
        </p:nvSpPr>
        <p:spPr>
          <a:xfrm>
            <a:off x="3306312" y="2062910"/>
            <a:ext cx="523731" cy="5232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Rectangle 31" descr="Hierarchy">
            <a:extLst>
              <a:ext uri="{FF2B5EF4-FFF2-40B4-BE49-F238E27FC236}">
                <a16:creationId xmlns:a16="http://schemas.microsoft.com/office/drawing/2014/main" id="{4EEC5F6A-24E1-1646-9396-E6B79E7A48EB}"/>
              </a:ext>
            </a:extLst>
          </p:cNvPr>
          <p:cNvSpPr/>
          <p:nvPr/>
        </p:nvSpPr>
        <p:spPr>
          <a:xfrm>
            <a:off x="3325662" y="2793042"/>
            <a:ext cx="485516" cy="571733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" name="Rectangle 32" descr="Database">
            <a:extLst>
              <a:ext uri="{FF2B5EF4-FFF2-40B4-BE49-F238E27FC236}">
                <a16:creationId xmlns:a16="http://schemas.microsoft.com/office/drawing/2014/main" id="{1230E549-BEA7-FB4C-9C06-890F91991B36}"/>
              </a:ext>
            </a:extLst>
          </p:cNvPr>
          <p:cNvSpPr/>
          <p:nvPr/>
        </p:nvSpPr>
        <p:spPr>
          <a:xfrm>
            <a:off x="3306312" y="3537809"/>
            <a:ext cx="523732" cy="523220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Rectangle 36" descr="Head with Gears">
            <a:extLst>
              <a:ext uri="{FF2B5EF4-FFF2-40B4-BE49-F238E27FC236}">
                <a16:creationId xmlns:a16="http://schemas.microsoft.com/office/drawing/2014/main" id="{2E8F24CF-1A7F-BA4E-A345-9D525F5EB48E}"/>
              </a:ext>
            </a:extLst>
          </p:cNvPr>
          <p:cNvSpPr/>
          <p:nvPr/>
        </p:nvSpPr>
        <p:spPr>
          <a:xfrm>
            <a:off x="3289992" y="4250175"/>
            <a:ext cx="523731" cy="523219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0" name="Rectangle 39" descr="Marker">
            <a:extLst>
              <a:ext uri="{FF2B5EF4-FFF2-40B4-BE49-F238E27FC236}">
                <a16:creationId xmlns:a16="http://schemas.microsoft.com/office/drawing/2014/main" id="{C199ABF5-6169-4A4D-82F4-BFFE71F89AEB}"/>
              </a:ext>
            </a:extLst>
          </p:cNvPr>
          <p:cNvSpPr/>
          <p:nvPr/>
        </p:nvSpPr>
        <p:spPr>
          <a:xfrm>
            <a:off x="3244544" y="4945091"/>
            <a:ext cx="638534" cy="637910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Rectangle 40" descr="Helicopter">
            <a:extLst>
              <a:ext uri="{FF2B5EF4-FFF2-40B4-BE49-F238E27FC236}">
                <a16:creationId xmlns:a16="http://schemas.microsoft.com/office/drawing/2014/main" id="{FBE68A09-6D18-E74A-81FA-DF9B2B137C18}"/>
              </a:ext>
            </a:extLst>
          </p:cNvPr>
          <p:cNvSpPr/>
          <p:nvPr/>
        </p:nvSpPr>
        <p:spPr>
          <a:xfrm>
            <a:off x="3232590" y="5662309"/>
            <a:ext cx="638533" cy="637909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2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9432</TotalTime>
  <Words>961</Words>
  <Application>Microsoft Macintosh PowerPoint</Application>
  <PresentationFormat>Widescreen</PresentationFormat>
  <Paragraphs>188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Evolution of Airspace Operations and Safety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Woebcke, John W. (ARC-JSG)[LOCKWOOD HILLS FEDERAL llc]</dc:creator>
  <cp:lastModifiedBy>Kopardekar, Parimal H. (ARC-A)</cp:lastModifiedBy>
  <cp:revision>163</cp:revision>
  <cp:lastPrinted>2021-01-04T22:12:10Z</cp:lastPrinted>
  <dcterms:created xsi:type="dcterms:W3CDTF">2021-01-02T01:03:10Z</dcterms:created>
  <dcterms:modified xsi:type="dcterms:W3CDTF">2022-10-06T23:20:49Z</dcterms:modified>
</cp:coreProperties>
</file>