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15"/>
  </p:notesMasterIdLst>
  <p:handoutMasterIdLst>
    <p:handoutMasterId r:id="rId16"/>
  </p:handoutMasterIdLst>
  <p:sldIdLst>
    <p:sldId id="966" r:id="rId2"/>
    <p:sldId id="968" r:id="rId3"/>
    <p:sldId id="978" r:id="rId4"/>
    <p:sldId id="967" r:id="rId5"/>
    <p:sldId id="973" r:id="rId6"/>
    <p:sldId id="980" r:id="rId7"/>
    <p:sldId id="972" r:id="rId8"/>
    <p:sldId id="969" r:id="rId9"/>
    <p:sldId id="976" r:id="rId10"/>
    <p:sldId id="975" r:id="rId11"/>
    <p:sldId id="977" r:id="rId12"/>
    <p:sldId id="971" r:id="rId13"/>
    <p:sldId id="979" r:id="rId14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99FF"/>
    <a:srgbClr val="EF9337"/>
    <a:srgbClr val="CC6600"/>
    <a:srgbClr val="FFF9CC"/>
    <a:srgbClr val="00CCFF"/>
    <a:srgbClr val="E7E7E7"/>
    <a:srgbClr val="F5FFA7"/>
    <a:srgbClr val="FFFF66"/>
    <a:srgbClr val="CC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2" autoAdjust="0"/>
    <p:restoredTop sz="97966" autoAdjust="0"/>
  </p:normalViewPr>
  <p:slideViewPr>
    <p:cSldViewPr snapToGrid="0" snapToObjects="1">
      <p:cViewPr>
        <p:scale>
          <a:sx n="80" d="100"/>
          <a:sy n="80" d="100"/>
        </p:scale>
        <p:origin x="1268" y="6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568"/>
    </p:cViewPr>
  </p:sorterViewPr>
  <p:notesViewPr>
    <p:cSldViewPr snapToGrid="0" snapToObjects="1">
      <p:cViewPr varScale="1">
        <p:scale>
          <a:sx n="92" d="100"/>
          <a:sy n="92" d="100"/>
        </p:scale>
        <p:origin x="-4432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168CBA-4836-7348-9E63-9910E380FFEC}" type="datetime1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D7C180A-9D03-A642-9BCC-C8E6EBD6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CAFDBD19-563A-ED44-9BF6-14C99DC72223}" type="datetime1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8B449A7-3F4A-FD46-A554-2A5EC93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1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2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6010B-E521-C04B-8767-A542D4AC6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1"/>
            <a:ext cx="8991600" cy="401240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4970860"/>
            <a:ext cx="2133600" cy="17145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75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91154"/>
            <a:ext cx="6679410" cy="484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970860"/>
            <a:ext cx="2133600" cy="172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October 3, 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37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7437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1029" name="Picture 9" descr="NASA Meatbal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90381" y="109539"/>
            <a:ext cx="79329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191840" y="529504"/>
            <a:ext cx="6791325" cy="1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0203" y="120254"/>
            <a:ext cx="680096" cy="70275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October 3, 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713527" y="2770967"/>
            <a:ext cx="6279932" cy="85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Status of Oxygen A-Band Temperature/Pressure Research Products</a:t>
            </a:r>
          </a:p>
          <a:p>
            <a:pPr algn="r">
              <a:spcBef>
                <a:spcPts val="450"/>
              </a:spcBef>
            </a:pPr>
            <a:endParaRPr lang="en-US" sz="1500" b="1" dirty="0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Michael Pitts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Aerosol and Ozone Fitting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5, 2022</a:t>
            </a:fld>
            <a:endParaRPr lang="en-US" dirty="0"/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892350" y="4567597"/>
            <a:ext cx="7996134" cy="48474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9" charset="2"/>
              <a:buNone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Retrieved aerosol and ozone components compared with those calculated with the Clearing Module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46555-F669-4885-AE32-08CFD8731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863418"/>
            <a:ext cx="4290526" cy="3416663"/>
          </a:xfrm>
          <a:prstGeom prst="rect">
            <a:avLst/>
          </a:prstGeom>
        </p:spPr>
      </p:pic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61606EB5-C6FC-4187-A875-4A073331B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01" y="863418"/>
            <a:ext cx="4290526" cy="34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9675" y="0"/>
            <a:ext cx="6679410" cy="484748"/>
          </a:xfrm>
        </p:spPr>
        <p:txBody>
          <a:bodyPr/>
          <a:lstStyle/>
          <a:p>
            <a:r>
              <a:rPr lang="en-US" sz="2200" dirty="0"/>
              <a:t>O</a:t>
            </a:r>
            <a:r>
              <a:rPr lang="en-US" sz="2200" baseline="-25000" dirty="0"/>
              <a:t>2</a:t>
            </a:r>
            <a:r>
              <a:rPr lang="en-US" sz="2200" dirty="0"/>
              <a:t> + Rayleigh Fitting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6, 2022</a:t>
            </a:fld>
            <a:endParaRPr lang="en-US" dirty="0"/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61332"/>
            <a:ext cx="2068830" cy="48474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Mean measured vs. modeled O</a:t>
            </a:r>
            <a:r>
              <a:rPr lang="en-US" altLang="en-US" sz="1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 absorption + Rayleigh scattering for 30 SS events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endParaRPr lang="en-US" alt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Forward model parameters: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1400" b="0" dirty="0">
                <a:latin typeface="Symbol" panose="05050102010706020507" pitchFamily="18" charset="2"/>
                <a:cs typeface="Arial" panose="020B0604020202020204" pitchFamily="34" charset="0"/>
              </a:rPr>
              <a:t>Dl </a:t>
            </a: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= -0.063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PSF Factor = 0.95 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endParaRPr lang="en-US" alt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Systematic shape of residuals may indicate that some component is not being properly fitted 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80F71047-3F95-4EE0-94E4-52D423B56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01" y="655596"/>
            <a:ext cx="5664200" cy="43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SAGE III/ISS vs. Merra-2 zonal cross sections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7, 2022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CCA53D-DE24-41AD-85FD-A5BFB6695BA6}"/>
              </a:ext>
            </a:extLst>
          </p:cNvPr>
          <p:cNvGrpSpPr/>
          <p:nvPr/>
        </p:nvGrpSpPr>
        <p:grpSpPr>
          <a:xfrm>
            <a:off x="677792" y="841244"/>
            <a:ext cx="7767318" cy="2766212"/>
            <a:chOff x="626381" y="1172299"/>
            <a:chExt cx="7274775" cy="2590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EB435B-8366-4A0A-A95F-5081BEE39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9" t="5666" r="50170" b="51196"/>
            <a:stretch/>
          </p:blipFill>
          <p:spPr>
            <a:xfrm>
              <a:off x="626381" y="1176149"/>
              <a:ext cx="3300188" cy="25035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84D62-7208-427A-94B2-D3515B0EB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89" t="5813" r="3375" b="51049"/>
            <a:stretch/>
          </p:blipFill>
          <p:spPr>
            <a:xfrm>
              <a:off x="4610642" y="1172299"/>
              <a:ext cx="3290514" cy="2590800"/>
            </a:xfrm>
            <a:prstGeom prst="rect">
              <a:avLst/>
            </a:prstGeom>
          </p:spPr>
        </p:pic>
      </p:grp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97EEBBCA-1362-45A3-B243-367ED6A3C1AA}"/>
              </a:ext>
            </a:extLst>
          </p:cNvPr>
          <p:cNvSpPr txBox="1">
            <a:spLocks/>
          </p:cNvSpPr>
          <p:nvPr/>
        </p:nvSpPr>
        <p:spPr>
          <a:xfrm>
            <a:off x="214685" y="3811903"/>
            <a:ext cx="8579457" cy="750063"/>
          </a:xfrm>
          <a:prstGeom prst="rect">
            <a:avLst/>
          </a:prstGeom>
          <a:solidFill>
            <a:srgbClr val="FFFFFF"/>
          </a:solidFill>
        </p:spPr>
        <p:txBody>
          <a:bodyPr tIns="91440" rIns="0" bIns="91440"/>
          <a:lstStyle>
            <a:lvl1pPr marL="306091" indent="-3060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197" indent="-2550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303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428424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545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44666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52787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060908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69029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defTabSz="914400">
              <a:spcBef>
                <a:spcPts val="600"/>
              </a:spcBef>
              <a:buNone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MERRA-2 (left) and SAGE III/ISS (right) meridional temperature distributions compiled from sunrise events over the period 1 January -15 February 2018.  The SAGE III/ISS temperature distribution captures the general temperature structure seen in MERRA-2, but is colder at the tropopause and stratopause, and somewhat noisier at higher altitudes.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4CB7E-1D56-4797-A545-92CD2AFBE8FF}"/>
              </a:ext>
            </a:extLst>
          </p:cNvPr>
          <p:cNvSpPr txBox="1"/>
          <p:nvPr/>
        </p:nvSpPr>
        <p:spPr>
          <a:xfrm>
            <a:off x="2011680" y="597946"/>
            <a:ext cx="1653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MERRA-2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940F7-33F8-4A6F-B451-6CD4D91C6B28}"/>
              </a:ext>
            </a:extLst>
          </p:cNvPr>
          <p:cNvSpPr txBox="1"/>
          <p:nvPr/>
        </p:nvSpPr>
        <p:spPr>
          <a:xfrm>
            <a:off x="6279812" y="597946"/>
            <a:ext cx="1653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SAGE III/ISS</a:t>
            </a:r>
          </a:p>
        </p:txBody>
      </p:sp>
    </p:spTree>
    <p:extLst>
      <p:ext uri="{BB962C8B-B14F-4D97-AF65-F5344CB8AC3E}">
        <p14:creationId xmlns:p14="http://schemas.microsoft.com/office/powerpoint/2010/main" val="4553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Summary and Future Direction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6, 2022</a:t>
            </a:fld>
            <a:endParaRPr lang="en-US" dirty="0"/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F1B9B6A-0F66-409E-9D8E-7DC1C5B7FC15}"/>
              </a:ext>
            </a:extLst>
          </p:cNvPr>
          <p:cNvSpPr txBox="1">
            <a:spLocks/>
          </p:cNvSpPr>
          <p:nvPr/>
        </p:nvSpPr>
        <p:spPr>
          <a:xfrm>
            <a:off x="142875" y="902352"/>
            <a:ext cx="8444534" cy="468789"/>
          </a:xfrm>
          <a:prstGeom prst="rect">
            <a:avLst/>
          </a:prstGeom>
          <a:solidFill>
            <a:srgbClr val="FFFFFF"/>
          </a:solidFill>
        </p:spPr>
        <p:txBody>
          <a:bodyPr tIns="57150" rIns="0" bIns="57150"/>
          <a:lstStyle>
            <a:lvl1pPr marL="306091" indent="-3060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197" indent="-2550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303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428424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545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44666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52787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060908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69029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571554">
              <a:spcBef>
                <a:spcPts val="375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Forward Model Assessment: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Small wavelength shifts are apparent in A-band spectra relative to baseline registration (approximately -0.018 nm for sunset and -0.063 nm for sunrise events)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Baseline PSFs too broad- fits are improved using narrower (0.95 x baseline) widths</a:t>
            </a:r>
          </a:p>
          <a:p>
            <a:pPr algn="just" defTabSz="571554">
              <a:spcBef>
                <a:spcPts val="375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Retrievals with adjusted forward model parameters look encouraging with </a:t>
            </a:r>
            <a:r>
              <a:rPr lang="en-US" sz="1400" b="1" i="1" kern="0" dirty="0">
                <a:solidFill>
                  <a:srgbClr val="000000"/>
                </a:solidFill>
                <a:latin typeface="Arial"/>
              </a:rPr>
              <a:t>near science quality </a:t>
            </a: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temperature products, but some issues remain, especially in pressure product</a:t>
            </a:r>
          </a:p>
          <a:p>
            <a:pPr algn="just" defTabSz="571554">
              <a:spcBef>
                <a:spcPts val="375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Future Work: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Continue examining sensitivity to forward model parameters</a:t>
            </a:r>
          </a:p>
          <a:p>
            <a:pPr lvl="2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Bandpass (width, wings, etc.)</a:t>
            </a:r>
          </a:p>
          <a:p>
            <a:pPr lvl="2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Spectroscopy (line intensities, line shape)</a:t>
            </a:r>
          </a:p>
          <a:p>
            <a:pPr lvl="2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Solar spectrum</a:t>
            </a:r>
          </a:p>
          <a:p>
            <a:pPr lvl="2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Aerosol + O</a:t>
            </a:r>
            <a:r>
              <a:rPr lang="en-US" sz="1400" kern="0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 components    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Exclude weaker channels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Explore alternative </a:t>
            </a:r>
            <a:r>
              <a:rPr lang="en-US" sz="1400" kern="0">
                <a:solidFill>
                  <a:srgbClr val="000000"/>
                </a:solidFill>
                <a:latin typeface="Arial"/>
              </a:rPr>
              <a:t>retrieval approaches to L-M 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400" kern="0">
                <a:solidFill>
                  <a:srgbClr val="000000"/>
                </a:solidFill>
                <a:latin typeface="Arial"/>
              </a:rPr>
              <a:t>e.g., Newton-Raphson) 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Perform more detailed comparisons with correlative measurements (</a:t>
            </a:r>
            <a:r>
              <a:rPr lang="en-US" sz="1400" kern="0" dirty="0" err="1">
                <a:solidFill>
                  <a:srgbClr val="000000"/>
                </a:solidFill>
                <a:latin typeface="Arial"/>
              </a:rPr>
              <a:t>e.g.,radiosondes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, lidar, MLS, and global analyses) to quantify precision and accuracy of T/p products</a:t>
            </a:r>
          </a:p>
        </p:txBody>
      </p:sp>
    </p:spTree>
    <p:extLst>
      <p:ext uri="{BB962C8B-B14F-4D97-AF65-F5344CB8AC3E}">
        <p14:creationId xmlns:p14="http://schemas.microsoft.com/office/powerpoint/2010/main" val="35000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Strategy for Temperature/Pressure Retrievals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3, 2022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25D531F-75B0-4985-AEDF-DDC7065F2BA7}"/>
              </a:ext>
            </a:extLst>
          </p:cNvPr>
          <p:cNvSpPr txBox="1">
            <a:spLocks noChangeArrowheads="1"/>
          </p:cNvSpPr>
          <p:nvPr/>
        </p:nvSpPr>
        <p:spPr>
          <a:xfrm>
            <a:off x="142875" y="827120"/>
            <a:ext cx="3798189" cy="1634902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Iterative approach required due to non-linear nature of problem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Uses non-linear least squares fitting routine (Levenberg-Marquardt)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Simultaneously fits measured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absorption spectra from all 14 channels and 90 tangent altitudes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Solves for successive adjustments to trial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T,p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profiles by minimizing residuals between measured and modeled absorption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Includes non-rigid hydrostatic constraint </a:t>
            </a:r>
          </a:p>
          <a:p>
            <a:pPr lvl="1"/>
            <a:endParaRPr lang="en-US" sz="1400" dirty="0"/>
          </a:p>
        </p:txBody>
      </p:sp>
      <p:pic>
        <p:nvPicPr>
          <p:cNvPr id="12" name="Picture 5" descr="E:\Dissertation\Figures\sage3_channels.tif">
            <a:extLst>
              <a:ext uri="{FF2B5EF4-FFF2-40B4-BE49-F238E27FC236}">
                <a16:creationId xmlns:a16="http://schemas.microsoft.com/office/drawing/2014/main" id="{D1D21467-1B98-4B6F-9008-D9389BEFE8B0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89" y="955183"/>
            <a:ext cx="4538160" cy="326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286690D8-22CA-4738-9164-8BDAAA16B2AE}"/>
              </a:ext>
            </a:extLst>
          </p:cNvPr>
          <p:cNvSpPr txBox="1">
            <a:spLocks noChangeArrowheads="1"/>
          </p:cNvSpPr>
          <p:nvPr/>
        </p:nvSpPr>
        <p:spPr>
          <a:xfrm>
            <a:off x="4489704" y="4255247"/>
            <a:ext cx="4389171" cy="614377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9" charset="2"/>
              <a:buNone/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A-band contains ~290 individual absorption lines with the distinctive R-branch and P-branch structure.  Broad features are still visible at SAGE III resolution (red line) 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E13CA-0BDD-46AB-BFEB-750F15AEA88E}"/>
              </a:ext>
            </a:extLst>
          </p:cNvPr>
          <p:cNvSpPr txBox="1"/>
          <p:nvPr/>
        </p:nvSpPr>
        <p:spPr>
          <a:xfrm>
            <a:off x="4837176" y="1037479"/>
            <a:ext cx="378764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14 Channels at ~ 1-nm intervals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FWHM ~ 1.4 nm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SNR ~ 1500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40631C-43BB-4941-B661-F1809EC1EE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/>
          <a:stretch/>
        </p:blipFill>
        <p:spPr>
          <a:xfrm>
            <a:off x="7208722" y="1061395"/>
            <a:ext cx="1427842" cy="10319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B37669-5A01-4DA6-A6DE-B2F249747412}"/>
              </a:ext>
            </a:extLst>
          </p:cNvPr>
          <p:cNvSpPr txBox="1"/>
          <p:nvPr/>
        </p:nvSpPr>
        <p:spPr>
          <a:xfrm>
            <a:off x="7874290" y="1104402"/>
            <a:ext cx="750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Bandpass</a:t>
            </a:r>
          </a:p>
        </p:txBody>
      </p:sp>
      <p:graphicFrame>
        <p:nvGraphicFramePr>
          <p:cNvPr id="21" name="Object 1">
            <a:extLst>
              <a:ext uri="{FF2B5EF4-FFF2-40B4-BE49-F238E27FC236}">
                <a16:creationId xmlns:a16="http://schemas.microsoft.com/office/drawing/2014/main" id="{F4D4573C-D0F1-4366-BFFF-30F1978BFB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74742"/>
              </p:ext>
            </p:extLst>
          </p:nvPr>
        </p:nvGraphicFramePr>
        <p:xfrm>
          <a:off x="957422" y="3393542"/>
          <a:ext cx="2169094" cy="849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1485720" imgH="583920" progId="Equation.3">
                  <p:embed/>
                </p:oleObj>
              </mc:Choice>
              <mc:Fallback>
                <p:oleObj name="Equation" r:id="rId5" imgW="1485720" imgH="583920" progId="Equation.3">
                  <p:embed/>
                  <p:pic>
                    <p:nvPicPr>
                      <p:cNvPr id="5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422" y="3393542"/>
                        <a:ext cx="2169094" cy="849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39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Forward Model Elements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6, 2022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25D531F-75B0-4985-AEDF-DDC7065F2BA7}"/>
              </a:ext>
            </a:extLst>
          </p:cNvPr>
          <p:cNvSpPr txBox="1">
            <a:spLocks noChangeArrowheads="1"/>
          </p:cNvSpPr>
          <p:nvPr/>
        </p:nvSpPr>
        <p:spPr>
          <a:xfrm>
            <a:off x="98425" y="936848"/>
            <a:ext cx="4740275" cy="1634902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Forward model simulates SAGE III/ISS LOS transmission measurements in 14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A-band channels using LBL radiative transfer calculations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Inputs: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guess T/p profiles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Pathlength matrix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Spectroscopic parameters (HITRAN 2016)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guess aerosol (linear fit: slope + intercept)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guess ozone (cross sections + ozone number density)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Channel wavelength map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Channel point spread function (PSF)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LOS transmission (O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+ Rayleigh + aerosol +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891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86690D8-22CA-4738-9164-8BDAAA16B2AE}"/>
              </a:ext>
            </a:extLst>
          </p:cNvPr>
          <p:cNvSpPr txBox="1">
            <a:spLocks noChangeArrowheads="1"/>
          </p:cNvSpPr>
          <p:nvPr/>
        </p:nvSpPr>
        <p:spPr>
          <a:xfrm>
            <a:off x="4978400" y="3933446"/>
            <a:ext cx="4008425" cy="614377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9" charset="2"/>
              <a:buNone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A-band contains ~290 individual absorption lines with the distinctive R-branch and P-branch structure.  Broad features are still visible at SAGE III resolution (red line)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2121EF-FA64-412F-B9AC-22F76272F3CD}"/>
              </a:ext>
            </a:extLst>
          </p:cNvPr>
          <p:cNvGrpSpPr/>
          <p:nvPr/>
        </p:nvGrpSpPr>
        <p:grpSpPr>
          <a:xfrm>
            <a:off x="4787900" y="899991"/>
            <a:ext cx="3932138" cy="2827122"/>
            <a:chOff x="4268989" y="955183"/>
            <a:chExt cx="4538160" cy="3262838"/>
          </a:xfrm>
        </p:grpSpPr>
        <p:pic>
          <p:nvPicPr>
            <p:cNvPr id="12" name="Picture 5" descr="E:\Dissertation\Figures\sage3_channels.tif">
              <a:extLst>
                <a:ext uri="{FF2B5EF4-FFF2-40B4-BE49-F238E27FC236}">
                  <a16:creationId xmlns:a16="http://schemas.microsoft.com/office/drawing/2014/main" id="{D1D21467-1B98-4B6F-9008-D9389BEFE8B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989" y="955183"/>
              <a:ext cx="4538160" cy="326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AE13CA-0BDD-46AB-BFEB-750F15AEA88E}"/>
                </a:ext>
              </a:extLst>
            </p:cNvPr>
            <p:cNvSpPr txBox="1"/>
            <p:nvPr/>
          </p:nvSpPr>
          <p:spPr>
            <a:xfrm>
              <a:off x="4837176" y="1037479"/>
              <a:ext cx="3787640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14 Channels at ~ 1-nm intervals</a:t>
              </a:r>
            </a:p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FWHM ~ 1.4 nm</a:t>
              </a:r>
            </a:p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SNR ~ 1500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340631C-43BB-4941-B661-F1809EC1E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7"/>
            <a:stretch/>
          </p:blipFill>
          <p:spPr>
            <a:xfrm>
              <a:off x="7208722" y="1061395"/>
              <a:ext cx="1427842" cy="103198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B37669-5A01-4DA6-A6DE-B2F249747412}"/>
                </a:ext>
              </a:extLst>
            </p:cNvPr>
            <p:cNvSpPr txBox="1"/>
            <p:nvPr/>
          </p:nvSpPr>
          <p:spPr>
            <a:xfrm>
              <a:off x="7874290" y="1104401"/>
              <a:ext cx="499886" cy="284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PSF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27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2295" y="44884"/>
            <a:ext cx="6679410" cy="484748"/>
          </a:xfrm>
        </p:spPr>
        <p:txBody>
          <a:bodyPr/>
          <a:lstStyle/>
          <a:p>
            <a:r>
              <a:rPr lang="en-US" sz="2200" dirty="0"/>
              <a:t>Baseline Retrievals (Sunrise Events)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3, 2022</a:t>
            </a:fld>
            <a:endParaRPr lang="en-US" dirty="0"/>
          </a:p>
        </p:txBody>
      </p:sp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F385A1E-0055-453F-978F-5E6EE753B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1" y="616254"/>
            <a:ext cx="5502689" cy="4361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2295" y="44884"/>
            <a:ext cx="6679410" cy="484748"/>
          </a:xfrm>
        </p:spPr>
        <p:txBody>
          <a:bodyPr/>
          <a:lstStyle/>
          <a:p>
            <a:r>
              <a:rPr lang="en-US" sz="2200" dirty="0"/>
              <a:t>Baseline Retrievals (Sunset Events)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3, 2022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123418-AFFE-41F2-8A29-EB8C0F166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90" y="609480"/>
            <a:ext cx="5502302" cy="436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9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9674" y="0"/>
            <a:ext cx="7019925" cy="484748"/>
          </a:xfrm>
        </p:spPr>
        <p:txBody>
          <a:bodyPr/>
          <a:lstStyle/>
          <a:p>
            <a:r>
              <a:rPr lang="en-US" sz="2200" dirty="0"/>
              <a:t>Measured vs. Modeled O</a:t>
            </a:r>
            <a:r>
              <a:rPr lang="en-US" sz="2200" baseline="-25000" dirty="0"/>
              <a:t>2</a:t>
            </a:r>
            <a:r>
              <a:rPr lang="en-US" sz="2200" dirty="0"/>
              <a:t> + Rayleigh Components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7, 2022</a:t>
            </a:fld>
            <a:endParaRPr lang="en-US" dirty="0"/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1683679" y="571069"/>
            <a:ext cx="6071914" cy="48474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9" charset="2"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Baseline wavelength registration and instrument response functions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7D8A472-B860-4A06-BE1C-468BB9637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5" y="2888465"/>
            <a:ext cx="7268550" cy="1840020"/>
          </a:xfrm>
          <a:prstGeom prst="rect">
            <a:avLst/>
          </a:prstGeom>
        </p:spPr>
      </p:pic>
      <p:sp>
        <p:nvSpPr>
          <p:cNvPr id="8" name="Rectangle 7171">
            <a:extLst>
              <a:ext uri="{FF2B5EF4-FFF2-40B4-BE49-F238E27FC236}">
                <a16:creationId xmlns:a16="http://schemas.microsoft.com/office/drawing/2014/main" id="{A06E3197-EC3D-4D3A-B14D-E2FC4CAF080A}"/>
              </a:ext>
            </a:extLst>
          </p:cNvPr>
          <p:cNvSpPr txBox="1">
            <a:spLocks noChangeArrowheads="1"/>
          </p:cNvSpPr>
          <p:nvPr/>
        </p:nvSpPr>
        <p:spPr>
          <a:xfrm>
            <a:off x="1683679" y="4728485"/>
            <a:ext cx="6071914" cy="48474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Modeled spectra too broad and misregistered in wavelength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8B8A34B-6A93-441C-81EB-173DAC2D8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5" y="931522"/>
            <a:ext cx="7251700" cy="18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4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Wavelength and PSF Factor Adjustments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5, 2022</a:t>
            </a:fld>
            <a:endParaRPr lang="en-US" dirty="0"/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5372734" y="1342031"/>
            <a:ext cx="3606166" cy="312937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Assume Merra-2 T/p profiles are truth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Retrieved adjustments to baseline wavelength map and PSF widths (mean ± 1 </a:t>
            </a:r>
            <a:r>
              <a:rPr lang="en-US" altLang="en-US" sz="14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required to best fit measured spectra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8BA23AF3-3724-41A2-87FF-6EA249A0A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3" y="1032597"/>
            <a:ext cx="4672360" cy="3468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9D9BCE-3C55-4D3F-BF8B-705EF902F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/>
          <a:stretch/>
        </p:blipFill>
        <p:spPr>
          <a:xfrm>
            <a:off x="6612374" y="2972541"/>
            <a:ext cx="1427842" cy="10319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B4381B-70C6-4E00-9A96-DE62031AF4BF}"/>
              </a:ext>
            </a:extLst>
          </p:cNvPr>
          <p:cNvSpPr txBox="1"/>
          <p:nvPr/>
        </p:nvSpPr>
        <p:spPr>
          <a:xfrm>
            <a:off x="6854851" y="2716376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Channel PSF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9C437A-742F-4C24-92D5-3CE2FC7DD367}"/>
              </a:ext>
            </a:extLst>
          </p:cNvPr>
          <p:cNvCxnSpPr/>
          <p:nvPr/>
        </p:nvCxnSpPr>
        <p:spPr>
          <a:xfrm>
            <a:off x="7218344" y="3409950"/>
            <a:ext cx="177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64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Retrievals Using Adjusted Wavelength &amp; PSF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3, 2022</a:t>
            </a:fld>
            <a:endParaRPr lang="en-US" dirty="0"/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184482" y="1721244"/>
            <a:ext cx="2216012" cy="77292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9" charset="2"/>
              <a:buNone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Mean SAGE III/ISS retrieved temperature and pressure profiles from 30 sunrise events during March 2018 with adjusted wavelength map (-0.018 nm) and PSF factor (0.95)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212FDE-D069-4649-B191-E0F675D1F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25" y="619268"/>
            <a:ext cx="5577840" cy="44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1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Retrievals Using Adjusted Wavelength &amp; PSF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6, 2022</a:t>
            </a:fld>
            <a:endParaRPr lang="en-US" dirty="0"/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184482" y="1721244"/>
            <a:ext cx="2216012" cy="77292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9" charset="2"/>
              <a:buNone/>
            </a:pPr>
            <a:r>
              <a:rPr lang="en-US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Mean SAGE III/ISS retrieved temperature and pressure profiles from 30 sunset events during March 2018 with adjusted wavelength map (-0.063 nm) and PSF factor (0.95)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F40C3D-CF10-4433-B911-8BA14EE5E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12" y="656457"/>
            <a:ext cx="5578088" cy="442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777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52803</TotalTime>
  <Words>688</Words>
  <Application>Microsoft Office PowerPoint</Application>
  <PresentationFormat>On-screen Show (16:9)</PresentationFormat>
  <Paragraphs>89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Helvetica Neue</vt:lpstr>
      <vt:lpstr>Symbol</vt:lpstr>
      <vt:lpstr>Wingdings</vt:lpstr>
      <vt:lpstr>1_Office Theme</vt:lpstr>
      <vt:lpstr>Equation</vt:lpstr>
      <vt:lpstr>PowerPoint Presentation</vt:lpstr>
      <vt:lpstr>Strategy for Temperature/Pressure Retrievals</vt:lpstr>
      <vt:lpstr>Forward Model Elements</vt:lpstr>
      <vt:lpstr>Baseline Retrievals (Sunrise Events) </vt:lpstr>
      <vt:lpstr>Baseline Retrievals (Sunset Events) </vt:lpstr>
      <vt:lpstr>Measured vs. Modeled O2 + Rayleigh Components</vt:lpstr>
      <vt:lpstr>Wavelength and PSF Factor Adjustments</vt:lpstr>
      <vt:lpstr>Retrievals Using Adjusted Wavelength &amp; PSF</vt:lpstr>
      <vt:lpstr>Retrievals Using Adjusted Wavelength &amp; PSF</vt:lpstr>
      <vt:lpstr>Aerosol and Ozone Fitting</vt:lpstr>
      <vt:lpstr>O2 + Rayleigh Fitting</vt:lpstr>
      <vt:lpstr>SAGE III/ISS vs. Merra-2 zonal cross sections</vt:lpstr>
      <vt:lpstr>Summary and Future Direction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lastModifiedBy>Pitts, Michael C. (LARC-E304)</cp:lastModifiedBy>
  <cp:revision>1106</cp:revision>
  <cp:lastPrinted>2011-12-08T16:21:20Z</cp:lastPrinted>
  <dcterms:created xsi:type="dcterms:W3CDTF">2012-04-24T19:27:23Z</dcterms:created>
  <dcterms:modified xsi:type="dcterms:W3CDTF">2022-10-07T14:55:19Z</dcterms:modified>
</cp:coreProperties>
</file>