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8" r:id="rId5"/>
    <p:sldMasterId id="2147483670" r:id="rId6"/>
  </p:sldMasterIdLst>
  <p:notesMasterIdLst>
    <p:notesMasterId r:id="rId25"/>
  </p:notesMasterIdLst>
  <p:handoutMasterIdLst>
    <p:handoutMasterId r:id="rId26"/>
  </p:handoutMasterIdLst>
  <p:sldIdLst>
    <p:sldId id="313" r:id="rId7"/>
    <p:sldId id="394" r:id="rId8"/>
    <p:sldId id="404" r:id="rId9"/>
    <p:sldId id="395" r:id="rId10"/>
    <p:sldId id="397" r:id="rId11"/>
    <p:sldId id="396" r:id="rId12"/>
    <p:sldId id="398" r:id="rId13"/>
    <p:sldId id="399" r:id="rId14"/>
    <p:sldId id="400" r:id="rId15"/>
    <p:sldId id="384" r:id="rId16"/>
    <p:sldId id="401" r:id="rId17"/>
    <p:sldId id="402" r:id="rId18"/>
    <p:sldId id="403" r:id="rId19"/>
    <p:sldId id="389" r:id="rId20"/>
    <p:sldId id="337" r:id="rId21"/>
    <p:sldId id="387" r:id="rId22"/>
    <p:sldId id="388" r:id="rId23"/>
    <p:sldId id="393" r:id="rId2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silly, Chelsi D. (MSFC-EM41)[ESSCA]" initials="CCD(" lastIdx="1" clrIdx="0">
    <p:extLst>
      <p:ext uri="{19B8F6BF-5375-455C-9EA6-DF929625EA0E}">
        <p15:presenceInfo xmlns:p15="http://schemas.microsoft.com/office/powerpoint/2012/main" userId="S::ccassill@ndc.nasa.gov::fa73eb1a-1a6b-420f-a609-dd88cc94b75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FEF6"/>
    <a:srgbClr val="ED7B18"/>
    <a:srgbClr val="F09E0A"/>
    <a:srgbClr val="E6F7BB"/>
    <a:srgbClr val="E5CCB2"/>
    <a:srgbClr val="FFFFFD"/>
    <a:srgbClr val="DBE8FA"/>
    <a:srgbClr val="FADEA7"/>
    <a:srgbClr val="D6D5D9"/>
    <a:srgbClr val="FEFF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5" autoAdjust="0"/>
    <p:restoredTop sz="93792" autoAdjust="0"/>
  </p:normalViewPr>
  <p:slideViewPr>
    <p:cSldViewPr snapToGrid="0">
      <p:cViewPr varScale="1">
        <p:scale>
          <a:sx n="62" d="100"/>
          <a:sy n="62" d="100"/>
        </p:scale>
        <p:origin x="142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57607" cy="57607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assill\Documents\Planetary%20Protection\Proposal%20Submissions\TE%20Proposal%202022\Compiled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spPr>
            <a:solidFill>
              <a:srgbClr val="92D050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F8E-455A-AF3A-7D7CB13CE91C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F8E-455A-AF3A-7D7CB13CE91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F8E-455A-AF3A-7D7CB13CE91C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F8E-455A-AF3A-7D7CB13CE91C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F8E-455A-AF3A-7D7CB13CE91C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F8E-455A-AF3A-7D7CB13CE91C}"/>
              </c:ext>
            </c:extLst>
          </c:dPt>
          <c:dPt>
            <c:idx val="6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F8E-455A-AF3A-7D7CB13CE91C}"/>
              </c:ext>
            </c:extLst>
          </c:dPt>
          <c:dPt>
            <c:idx val="7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F8E-455A-AF3A-7D7CB13CE91C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4F8E-455A-AF3A-7D7CB13CE91C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4F8E-455A-AF3A-7D7CB13CE91C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4F8E-455A-AF3A-7D7CB13CE91C}"/>
              </c:ext>
            </c:extLst>
          </c:dPt>
          <c:errBars>
            <c:errBarType val="both"/>
            <c:errValType val="cust"/>
            <c:noEndCap val="0"/>
            <c:plus>
              <c:numRef>
                <c:f>Sheet1!$B$8:$L$8</c:f>
                <c:numCache>
                  <c:formatCode>General</c:formatCode>
                  <c:ptCount val="11"/>
                  <c:pt idx="0">
                    <c:v>0</c:v>
                  </c:pt>
                  <c:pt idx="1">
                    <c:v>3.8870708783018681</c:v>
                  </c:pt>
                  <c:pt idx="2">
                    <c:v>59.806995247102471</c:v>
                  </c:pt>
                  <c:pt idx="3">
                    <c:v>0</c:v>
                  </c:pt>
                  <c:pt idx="4">
                    <c:v>0</c:v>
                  </c:pt>
                  <c:pt idx="5">
                    <c:v>2.5564027539215899</c:v>
                  </c:pt>
                  <c:pt idx="6">
                    <c:v>4.9055241679319268</c:v>
                  </c:pt>
                  <c:pt idx="7">
                    <c:v>0.62250753817722004</c:v>
                  </c:pt>
                  <c:pt idx="8">
                    <c:v>12.874481945201548</c:v>
                  </c:pt>
                  <c:pt idx="9">
                    <c:v>147.04043394989714</c:v>
                  </c:pt>
                  <c:pt idx="10">
                    <c:v>191.75303638681663</c:v>
                  </c:pt>
                </c:numCache>
              </c:numRef>
            </c:plus>
            <c:minus>
              <c:numRef>
                <c:f>Sheet1!$B$8:$L$8</c:f>
                <c:numCache>
                  <c:formatCode>General</c:formatCode>
                  <c:ptCount val="11"/>
                  <c:pt idx="0">
                    <c:v>0</c:v>
                  </c:pt>
                  <c:pt idx="1">
                    <c:v>3.8870708783018681</c:v>
                  </c:pt>
                  <c:pt idx="2">
                    <c:v>59.806995247102471</c:v>
                  </c:pt>
                  <c:pt idx="3">
                    <c:v>0</c:v>
                  </c:pt>
                  <c:pt idx="4">
                    <c:v>0</c:v>
                  </c:pt>
                  <c:pt idx="5">
                    <c:v>2.5564027539215899</c:v>
                  </c:pt>
                  <c:pt idx="6">
                    <c:v>4.9055241679319268</c:v>
                  </c:pt>
                  <c:pt idx="7">
                    <c:v>0.62250753817722004</c:v>
                  </c:pt>
                  <c:pt idx="8">
                    <c:v>12.874481945201548</c:v>
                  </c:pt>
                  <c:pt idx="9">
                    <c:v>147.04043394989714</c:v>
                  </c:pt>
                  <c:pt idx="10">
                    <c:v>191.75303638681663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Sheet1!$B$1:$L$1</c:f>
              <c:strCache>
                <c:ptCount val="11"/>
                <c:pt idx="0">
                  <c:v>Adhesive 1</c:v>
                </c:pt>
                <c:pt idx="1">
                  <c:v>Adhesive 2</c:v>
                </c:pt>
                <c:pt idx="2">
                  <c:v>Composite</c:v>
                </c:pt>
                <c:pt idx="3">
                  <c:v>Insulation 1</c:v>
                </c:pt>
                <c:pt idx="4">
                  <c:v>Insulation 2</c:v>
                </c:pt>
                <c:pt idx="5">
                  <c:v>Insulation 3</c:v>
                </c:pt>
                <c:pt idx="6">
                  <c:v>Insulation 4</c:v>
                </c:pt>
                <c:pt idx="7">
                  <c:v>Propellant</c:v>
                </c:pt>
                <c:pt idx="8">
                  <c:v>TPS 1</c:v>
                </c:pt>
                <c:pt idx="9">
                  <c:v>TPS 2</c:v>
                </c:pt>
                <c:pt idx="10">
                  <c:v>TPS 3</c:v>
                </c:pt>
              </c:strCache>
            </c:strRef>
          </c:cat>
          <c:val>
            <c:numRef>
              <c:f>Sheet1!$B$7:$L$7</c:f>
              <c:numCache>
                <c:formatCode>General</c:formatCode>
                <c:ptCount val="11"/>
                <c:pt idx="0">
                  <c:v>0</c:v>
                </c:pt>
                <c:pt idx="1">
                  <c:v>2.7485741770000001</c:v>
                </c:pt>
                <c:pt idx="2">
                  <c:v>33.047790647918305</c:v>
                </c:pt>
                <c:pt idx="3">
                  <c:v>0</c:v>
                </c:pt>
                <c:pt idx="4">
                  <c:v>0</c:v>
                </c:pt>
                <c:pt idx="5">
                  <c:v>7.6018114320245189</c:v>
                </c:pt>
                <c:pt idx="6">
                  <c:v>3.4687294044191614</c:v>
                </c:pt>
                <c:pt idx="7">
                  <c:v>0.31125376908861002</c:v>
                </c:pt>
                <c:pt idx="8">
                  <c:v>200.27993672974728</c:v>
                </c:pt>
                <c:pt idx="9">
                  <c:v>747.43562014356883</c:v>
                </c:pt>
                <c:pt idx="10">
                  <c:v>428.49491162292446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4F8E-455A-AF3A-7D7CB13CE9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4"/>
        <c:axId val="796297119"/>
        <c:axId val="796296703"/>
      </c:barChart>
      <c:catAx>
        <c:axId val="79629711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96296703"/>
        <c:crosses val="autoZero"/>
        <c:auto val="1"/>
        <c:lblAlgn val="ctr"/>
        <c:lblOffset val="100"/>
        <c:noMultiLvlLbl val="0"/>
      </c:catAx>
      <c:valAx>
        <c:axId val="796296703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CFU/g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96297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A2-4F4D-891C-8DF4984BE66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A2-4F4D-891C-8DF4984BE66E}"/>
              </c:ext>
            </c:extLst>
          </c:dPt>
          <c:errBars>
            <c:errBarType val="both"/>
            <c:errValType val="cust"/>
            <c:noEndCap val="0"/>
            <c:plus>
              <c:numRef>
                <c:f>Figure!$B$6:$C$6</c:f>
                <c:numCache>
                  <c:formatCode>General</c:formatCode>
                  <c:ptCount val="2"/>
                  <c:pt idx="0">
                    <c:v>345976.8778401239</c:v>
                  </c:pt>
                  <c:pt idx="1">
                    <c:v>16927.909892639826</c:v>
                  </c:pt>
                </c:numCache>
              </c:numRef>
            </c:plus>
            <c:minus>
              <c:numRef>
                <c:f>Figure!$B$6:$C$6</c:f>
                <c:numCache>
                  <c:formatCode>General</c:formatCode>
                  <c:ptCount val="2"/>
                  <c:pt idx="0">
                    <c:v>345976.8778401239</c:v>
                  </c:pt>
                  <c:pt idx="1">
                    <c:v>16927.909892639826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Figure!$B$1:$C$1</c:f>
              <c:strCache>
                <c:ptCount val="2"/>
                <c:pt idx="0">
                  <c:v>Control</c:v>
                </c:pt>
                <c:pt idx="1">
                  <c:v>Rad</c:v>
                </c:pt>
              </c:strCache>
            </c:strRef>
          </c:cat>
          <c:val>
            <c:numRef>
              <c:f>Figure!$B$5:$C$5</c:f>
              <c:numCache>
                <c:formatCode>0.00E+00</c:formatCode>
                <c:ptCount val="2"/>
                <c:pt idx="0">
                  <c:v>11400000</c:v>
                </c:pt>
                <c:pt idx="1">
                  <c:v>15106.666666666666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A2-4F4D-891C-8DF4984BE6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6084319"/>
        <c:axId val="2096085983"/>
      </c:barChart>
      <c:catAx>
        <c:axId val="2096084319"/>
        <c:scaling>
          <c:orientation val="minMax"/>
        </c:scaling>
        <c:delete val="0"/>
        <c:axPos val="b"/>
        <c:numFmt formatCode="#,##0;\-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64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96085983"/>
        <c:crosses val="autoZero"/>
        <c:auto val="1"/>
        <c:lblAlgn val="ctr"/>
        <c:lblOffset val="100"/>
        <c:noMultiLvlLbl val="0"/>
      </c:catAx>
      <c:valAx>
        <c:axId val="2096085983"/>
        <c:scaling>
          <c:logBase val="10"/>
          <c:orientation val="minMax"/>
          <c:max val="100000000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CFU/ml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.E+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960843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124" cy="46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6" tIns="46587" rIns="93176" bIns="46587" numCol="1" anchor="t" anchorCtr="0" compatLnSpc="1">
            <a:prstTxWarp prst="textNoShape">
              <a:avLst/>
            </a:prstTxWarp>
          </a:bodyPr>
          <a:lstStyle>
            <a:lvl1pPr defTabSz="931235" eaLnBrk="0" hangingPunct="0">
              <a:defRPr sz="1300" baseline="0"/>
            </a:lvl1pPr>
          </a:lstStyle>
          <a:p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277" y="0"/>
            <a:ext cx="3037123" cy="46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6" tIns="46587" rIns="93176" bIns="46587" numCol="1" anchor="t" anchorCtr="0" compatLnSpc="1">
            <a:prstTxWarp prst="textNoShape">
              <a:avLst/>
            </a:prstTxWarp>
          </a:bodyPr>
          <a:lstStyle>
            <a:lvl1pPr algn="r" defTabSz="931235" eaLnBrk="0" hangingPunct="0">
              <a:defRPr sz="1300" baseline="0"/>
            </a:lvl1pPr>
          </a:lstStyle>
          <a:p>
            <a:endParaRPr lang="en-US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2199"/>
            <a:ext cx="3037124" cy="46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6" tIns="46587" rIns="93176" bIns="46587" numCol="1" anchor="b" anchorCtr="0" compatLnSpc="1">
            <a:prstTxWarp prst="textNoShape">
              <a:avLst/>
            </a:prstTxWarp>
          </a:bodyPr>
          <a:lstStyle>
            <a:lvl1pPr defTabSz="931235" eaLnBrk="0" hangingPunct="0">
              <a:defRPr sz="1300" baseline="0"/>
            </a:lvl1pPr>
          </a:lstStyle>
          <a:p>
            <a:endParaRPr lang="en-US" dirty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277" y="8832199"/>
            <a:ext cx="3037123" cy="46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6" tIns="46587" rIns="93176" bIns="46587" numCol="1" anchor="b" anchorCtr="0" compatLnSpc="1">
            <a:prstTxWarp prst="textNoShape">
              <a:avLst/>
            </a:prstTxWarp>
          </a:bodyPr>
          <a:lstStyle>
            <a:lvl1pPr algn="r" defTabSz="931235" eaLnBrk="0" hangingPunct="0">
              <a:defRPr sz="1300" baseline="0"/>
            </a:lvl1pPr>
          </a:lstStyle>
          <a:p>
            <a:fld id="{DD72E452-C93B-4E9B-A85E-C0D762AA2EE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959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124" cy="46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6" tIns="46587" rIns="93176" bIns="46587" numCol="1" anchor="t" anchorCtr="0" compatLnSpc="1">
            <a:prstTxWarp prst="textNoShape">
              <a:avLst/>
            </a:prstTxWarp>
          </a:bodyPr>
          <a:lstStyle>
            <a:lvl1pPr defTabSz="931235" eaLnBrk="0" hangingPunct="0">
              <a:defRPr sz="1300" baseline="0"/>
            </a:lvl1pPr>
          </a:lstStyle>
          <a:p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277" y="0"/>
            <a:ext cx="3037123" cy="46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6" tIns="46587" rIns="93176" bIns="46587" numCol="1" anchor="t" anchorCtr="0" compatLnSpc="1">
            <a:prstTxWarp prst="textNoShape">
              <a:avLst/>
            </a:prstTxWarp>
          </a:bodyPr>
          <a:lstStyle>
            <a:lvl1pPr algn="r" defTabSz="931235" eaLnBrk="0" hangingPunct="0">
              <a:defRPr sz="1300" baseline="0"/>
            </a:lvl1pPr>
          </a:lstStyle>
          <a:p>
            <a:endParaRPr lang="en-US" dirty="0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618" y="4416100"/>
            <a:ext cx="5141165" cy="418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6" tIns="46587" rIns="93176" bIns="46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2199"/>
            <a:ext cx="3037124" cy="46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6" tIns="46587" rIns="93176" bIns="46587" numCol="1" anchor="b" anchorCtr="0" compatLnSpc="1">
            <a:prstTxWarp prst="textNoShape">
              <a:avLst/>
            </a:prstTxWarp>
          </a:bodyPr>
          <a:lstStyle>
            <a:lvl1pPr defTabSz="931235" eaLnBrk="0" hangingPunct="0">
              <a:defRPr sz="1300" baseline="0"/>
            </a:lvl1pPr>
          </a:lstStyle>
          <a:p>
            <a:endParaRPr lang="en-US" dirty="0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277" y="8832199"/>
            <a:ext cx="3037123" cy="46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6" tIns="46587" rIns="93176" bIns="46587" numCol="1" anchor="b" anchorCtr="0" compatLnSpc="1">
            <a:prstTxWarp prst="textNoShape">
              <a:avLst/>
            </a:prstTxWarp>
          </a:bodyPr>
          <a:lstStyle>
            <a:lvl1pPr algn="r" defTabSz="931235" eaLnBrk="0" hangingPunct="0">
              <a:defRPr sz="1300" baseline="0"/>
            </a:lvl1pPr>
          </a:lstStyle>
          <a:p>
            <a:fld id="{8B37E91B-26EA-4299-9EAD-4434F314AD9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4822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mages.nasa.gov/details-PIA19048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images.nasa.gov/details-PIA23496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mages.nasa.gov/details-MSFC-1600131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4D2515-0F60-43D0-B954-A2B66733C60A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Europa Image: NASA (</a:t>
            </a:r>
            <a:r>
              <a:rPr lang="en-US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Europa Stunning Surface | NASA Image and Video Library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r>
              <a:rPr lang="en-US" dirty="0">
                <a:solidFill>
                  <a:schemeClr val="tx1"/>
                </a:solidFill>
              </a:rPr>
              <a:t>MAV Image: NASA (</a:t>
            </a:r>
            <a:r>
              <a:rPr lang="en-US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Mars Ascent Vehicle Launching with Samples (Artist's Concept) | NASA Image and Video Library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7E91B-26EA-4299-9EAD-4434F314AD9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421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 100 microbial isolates collected from materials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7E91B-26EA-4299-9EAD-4434F314AD9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844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Image: </a:t>
            </a:r>
            <a:r>
              <a:rPr lang="en-US" dirty="0">
                <a:hlinkClick r:id="rId3"/>
              </a:rPr>
              <a:t>18' X 20' AUTOCLAVE | NASA Image and Video Library</a:t>
            </a:r>
            <a:endParaRPr kumimoji="1" lang="en-US" sz="1200" b="0" i="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kumimoji="1"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NASA PPO has approved use of VHP as a low-temperature sterilization modality, for simple surfaces, with specifications for time, rate, and H</a:t>
            </a:r>
            <a:r>
              <a:rPr kumimoji="1" lang="en-US" sz="1200" b="0" i="0" kern="1200" baseline="-250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2</a:t>
            </a:r>
            <a:r>
              <a:rPr kumimoji="1"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</a:t>
            </a:r>
            <a:r>
              <a:rPr kumimoji="1" lang="en-US" sz="1200" b="0" i="0" kern="1200" baseline="-250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2</a:t>
            </a:r>
            <a:r>
              <a:rPr kumimoji="1" lang="en-US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 concentration levels. Complex geometries (e.g., vented boxes and electronic chassis inside the warm electronics box of a rover), however, require further directions. Thus, an additional study aims to describe the effect of VHP on electronic materials, materials with different configurations, solder joints, etc. Work has also begun for developing a portable VHP system that can be used locally (e.g., at the site of hardware integration in a cleanroom or on the launch pad).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37E91B-26EA-4299-9EAD-4434F314AD9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07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874713" y="2557463"/>
            <a:ext cx="7367587" cy="933450"/>
          </a:xfrm>
        </p:spPr>
        <p:txBody>
          <a:bodyPr anchor="t"/>
          <a:lstStyle>
            <a:lvl1pPr algn="ctr">
              <a:defRPr sz="3200">
                <a:solidFill>
                  <a:srgbClr val="004D96"/>
                </a:solidFill>
              </a:defRPr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73125" y="3562350"/>
            <a:ext cx="7383463" cy="12827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600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8548094" y="6600946"/>
            <a:ext cx="575353" cy="20568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DD7301D2-6486-4A8D-9028-217CDAD5CB4E}" type="slidenum">
              <a:rPr lang="en-US" sz="1300" b="1" i="0" baseline="0" smtClean="0">
                <a:latin typeface="Arial" pitchFamily="34" charset="0"/>
              </a:rPr>
              <a:pPr algn="ctr"/>
              <a:t>‹#›</a:t>
            </a:fld>
            <a:endParaRPr lang="en-US" sz="1300" b="1" i="0" baseline="0" dirty="0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52625"/>
            <a:ext cx="41529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952625"/>
            <a:ext cx="41529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8548094" y="6600946"/>
            <a:ext cx="575353" cy="20568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DD7301D2-6486-4A8D-9028-217CDAD5CB4E}" type="slidenum">
              <a:rPr lang="en-US" sz="1300" b="1" i="0" baseline="0" smtClean="0">
                <a:latin typeface="Arial" pitchFamily="34" charset="0"/>
              </a:rPr>
              <a:pPr algn="ctr"/>
              <a:t>‹#›</a:t>
            </a:fld>
            <a:endParaRPr lang="en-US" sz="1300" b="1" i="0" baseline="0" dirty="0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50" y="849313"/>
            <a:ext cx="2178050" cy="56753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849313"/>
            <a:ext cx="6381750" cy="56753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849313"/>
            <a:ext cx="8458200" cy="566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952625"/>
            <a:ext cx="8458200" cy="45720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8548094" y="6600946"/>
            <a:ext cx="575353" cy="20568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DD7301D2-6486-4A8D-9028-217CDAD5CB4E}" type="slidenum">
              <a:rPr lang="en-US" sz="1300" b="1" i="0" baseline="0" smtClean="0">
                <a:latin typeface="Arial" pitchFamily="34" charset="0"/>
              </a:rPr>
              <a:pPr algn="ctr"/>
              <a:t>‹#›</a:t>
            </a:fld>
            <a:endParaRPr lang="en-US" sz="1300" b="1" i="0" baseline="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794146"/>
      </p:ext>
    </p:extLst>
  </p:cSld>
  <p:clrMapOvr>
    <a:masterClrMapping/>
  </p:clrMapOvr>
  <p:transition/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8548094" y="6600946"/>
            <a:ext cx="575353" cy="20568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DD7301D2-6486-4A8D-9028-217CDAD5CB4E}" type="slidenum">
              <a:rPr lang="en-US" sz="1300" b="1" i="0" baseline="0" smtClean="0">
                <a:latin typeface="Arial" pitchFamily="34" charset="0"/>
              </a:rPr>
              <a:pPr algn="ctr"/>
              <a:t>‹#›</a:t>
            </a:fld>
            <a:endParaRPr lang="en-US" sz="1300" b="1" i="0" baseline="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794146"/>
      </p:ext>
    </p:extLst>
  </p:cSld>
  <p:clrMapOvr>
    <a:masterClrMapping/>
  </p:clrMapOvr>
  <p:transition/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8548094" y="6600946"/>
            <a:ext cx="575353" cy="20568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DD7301D2-6486-4A8D-9028-217CDAD5CB4E}" type="slidenum">
              <a:rPr lang="en-US" sz="1300" b="1" i="0" baseline="0" smtClean="0">
                <a:latin typeface="Arial" pitchFamily="34" charset="0"/>
              </a:rPr>
              <a:pPr algn="ctr"/>
              <a:t>‹#›</a:t>
            </a:fld>
            <a:endParaRPr lang="en-US" sz="1300" b="1" i="0" baseline="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794146"/>
      </p:ext>
    </p:extLst>
  </p:cSld>
  <p:clrMapOvr>
    <a:masterClrMapping/>
  </p:clrMapOvr>
  <p:transition/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8548094" y="6600946"/>
            <a:ext cx="575353" cy="20568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DD7301D2-6486-4A8D-9028-217CDAD5CB4E}" type="slidenum">
              <a:rPr lang="en-US" sz="1300" b="1" i="0" baseline="0" smtClean="0">
                <a:latin typeface="Arial" pitchFamily="34" charset="0"/>
              </a:rPr>
              <a:pPr algn="ctr"/>
              <a:t>‹#›</a:t>
            </a:fld>
            <a:endParaRPr lang="en-US" sz="1300" b="1" i="0" baseline="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794146"/>
      </p:ext>
    </p:extLst>
  </p:cSld>
  <p:clrMapOvr>
    <a:masterClrMapping/>
  </p:clrMapOvr>
  <p:transition/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8548094" y="6600946"/>
            <a:ext cx="575353" cy="20568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DD7301D2-6486-4A8D-9028-217CDAD5CB4E}" type="slidenum">
              <a:rPr lang="en-US" sz="1300" b="1" i="0" baseline="0" smtClean="0">
                <a:latin typeface="Arial" pitchFamily="34" charset="0"/>
              </a:rPr>
              <a:pPr algn="ctr"/>
              <a:t>‹#›</a:t>
            </a:fld>
            <a:endParaRPr lang="en-US" sz="1300" b="1" i="0" baseline="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794146"/>
      </p:ext>
    </p:extLst>
  </p:cSld>
  <p:clrMapOvr>
    <a:masterClrMapping/>
  </p:clrMapOvr>
  <p:transition/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8548094" y="6600946"/>
            <a:ext cx="575353" cy="20568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DD7301D2-6486-4A8D-9028-217CDAD5CB4E}" type="slidenum">
              <a:rPr lang="en-US" sz="1300" b="1" i="0" baseline="0" smtClean="0">
                <a:latin typeface="Arial" pitchFamily="34" charset="0"/>
              </a:rPr>
              <a:pPr algn="ctr"/>
              <a:t>‹#›</a:t>
            </a:fld>
            <a:endParaRPr lang="en-US" sz="1300" b="1" i="0" baseline="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794146"/>
      </p:ext>
    </p:extLst>
  </p:cSld>
  <p:clrMapOvr>
    <a:masterClrMapping/>
  </p:clrMapOvr>
  <p:transition/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ront 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JACOBS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8226" y="5589248"/>
            <a:ext cx="2016224" cy="432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 userDrawn="1"/>
        </p:nvSpPr>
        <p:spPr bwMode="black">
          <a:xfrm>
            <a:off x="5677310" y="6156677"/>
            <a:ext cx="2853181" cy="24237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AU" sz="975" dirty="0">
                <a:solidFill>
                  <a:srgbClr val="00338D"/>
                </a:solidFill>
                <a:cs typeface="Arial" pitchFamily="34" charset="0"/>
              </a:rPr>
              <a:t> www.jacobs.com | worldwide</a:t>
            </a:r>
          </a:p>
        </p:txBody>
      </p:sp>
      <p:sp>
        <p:nvSpPr>
          <p:cNvPr id="6" name="Rectangle 5"/>
          <p:cNvSpPr/>
          <p:nvPr userDrawn="1"/>
        </p:nvSpPr>
        <p:spPr bwMode="black">
          <a:xfrm>
            <a:off x="0" y="2782642"/>
            <a:ext cx="9144000" cy="1294435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1" dirty="0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 bwMode="black">
          <a:xfrm>
            <a:off x="323532" y="2904379"/>
            <a:ext cx="5353777" cy="576064"/>
          </a:xfrm>
          <a:prstGeom prst="rect">
            <a:avLst/>
          </a:prstGeom>
          <a:solidFill>
            <a:srgbClr val="00338D"/>
          </a:solidFill>
        </p:spPr>
        <p:txBody>
          <a:bodyPr lIns="0" tIns="0" rIns="0" bIns="0" anchor="b">
            <a:normAutofit/>
          </a:bodyPr>
          <a:lstStyle>
            <a:lvl1pPr algn="l">
              <a:defRPr sz="2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gray">
          <a:xfrm>
            <a:off x="324353" y="3492695"/>
            <a:ext cx="5352789" cy="288032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sz="1200" b="1" cap="none" baseline="0">
                <a:solidFill>
                  <a:srgbClr val="B3B3B3"/>
                </a:solidFill>
                <a:latin typeface="Arial" pitchFamily="34" charset="0"/>
                <a:cs typeface="Arial" pitchFamily="34" charset="0"/>
              </a:defRPr>
            </a:lvl1pPr>
            <a:lvl2pPr marL="342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24351" y="4221093"/>
            <a:ext cx="5352954" cy="1128127"/>
          </a:xfrm>
          <a:prstGeom prst="rect">
            <a:avLst/>
          </a:prstGeom>
        </p:spPr>
        <p:txBody>
          <a:bodyPr lIns="18000" tIns="0" rIns="0" bIns="0" anchor="ctr"/>
          <a:lstStyle>
            <a:lvl1pPr marL="0" indent="0">
              <a:buNone/>
              <a:defRPr sz="1051" baseline="0">
                <a:solidFill>
                  <a:srgbClr val="00338D"/>
                </a:solidFill>
              </a:defRPr>
            </a:lvl1pPr>
          </a:lstStyle>
          <a:p>
            <a:r>
              <a:rPr lang="en-AU" sz="1200" dirty="0"/>
              <a:t>Presenter Name</a:t>
            </a:r>
          </a:p>
          <a:p>
            <a:r>
              <a:rPr lang="en-AU" sz="1200" dirty="0"/>
              <a:t>Jacobs Space Exploration Group</a:t>
            </a:r>
          </a:p>
          <a:p>
            <a:r>
              <a:rPr lang="en-AU" sz="1200" dirty="0"/>
              <a:t>NASA Marshall Space Flight </a:t>
            </a:r>
            <a:r>
              <a:rPr lang="en-AU" sz="1200" dirty="0" err="1"/>
              <a:t>Center</a:t>
            </a:r>
            <a:endParaRPr lang="en-AU" sz="1200" dirty="0"/>
          </a:p>
          <a:p>
            <a:r>
              <a:rPr lang="en-AU" sz="1200" dirty="0"/>
              <a:t>Date</a:t>
            </a:r>
          </a:p>
        </p:txBody>
      </p:sp>
      <p:pic>
        <p:nvPicPr>
          <p:cNvPr id="12" name="SKMJACOBS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310" y="5589247"/>
            <a:ext cx="2679138" cy="432047"/>
          </a:xfrm>
          <a:prstGeom prst="rect">
            <a:avLst/>
          </a:prstGeom>
        </p:spPr>
      </p:pic>
      <p:pic>
        <p:nvPicPr>
          <p:cNvPr id="1026" name="Picture 2" descr="T:\Chris\SKMJACOBS\24 Oct 2014\PowerPoint 16 by 9 Default Image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453"/>
            <a:ext cx="9144001" cy="277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JACOBSGUIMARLOGO" hidden="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207" y="5563581"/>
            <a:ext cx="3002280" cy="361696"/>
          </a:xfrm>
          <a:prstGeom prst="rect">
            <a:avLst/>
          </a:prstGeom>
        </p:spPr>
      </p:pic>
      <p:pic>
        <p:nvPicPr>
          <p:cNvPr id="14" name="Picture 13" descr="JACOBSMATASISLOGO" hidden="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11" y="5639272"/>
            <a:ext cx="3084576" cy="382016"/>
          </a:xfrm>
          <a:prstGeom prst="rect">
            <a:avLst/>
          </a:prstGeom>
        </p:spPr>
      </p:pic>
      <p:pic>
        <p:nvPicPr>
          <p:cNvPr id="15" name="Picture 14" descr="JACOBSZATELOGO" hidden="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329" y="5609249"/>
            <a:ext cx="3316224" cy="390144"/>
          </a:xfrm>
          <a:prstGeom prst="rect">
            <a:avLst/>
          </a:prstGeom>
        </p:spPr>
      </p:pic>
      <p:pic>
        <p:nvPicPr>
          <p:cNvPr id="16" name="Picture 15" descr="JFSLLOGO" hidden="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83" y="5624844"/>
            <a:ext cx="1213104" cy="37795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4456" y="2791975"/>
            <a:ext cx="3204864" cy="128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9910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JACOBS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8224" y="5589242"/>
            <a:ext cx="2016224" cy="432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 userDrawn="1"/>
        </p:nvSpPr>
        <p:spPr bwMode="black">
          <a:xfrm>
            <a:off x="5677307" y="6156677"/>
            <a:ext cx="2853181" cy="19236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AU" sz="975" dirty="0">
                <a:solidFill>
                  <a:srgbClr val="00338D"/>
                </a:solidFill>
                <a:cs typeface="Arial" pitchFamily="34" charset="0"/>
              </a:rPr>
              <a:t> www.jacobs.com | worldwide</a:t>
            </a:r>
          </a:p>
        </p:txBody>
      </p:sp>
      <p:sp>
        <p:nvSpPr>
          <p:cNvPr id="6" name="Rectangle 5"/>
          <p:cNvSpPr/>
          <p:nvPr userDrawn="1"/>
        </p:nvSpPr>
        <p:spPr bwMode="black">
          <a:xfrm>
            <a:off x="0" y="2782637"/>
            <a:ext cx="9144000" cy="1294435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 dirty="0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 bwMode="black">
          <a:xfrm>
            <a:off x="323529" y="2904379"/>
            <a:ext cx="5353777" cy="576064"/>
          </a:xfrm>
          <a:prstGeom prst="rect">
            <a:avLst/>
          </a:prstGeom>
          <a:solidFill>
            <a:srgbClr val="00338D"/>
          </a:solidFill>
        </p:spPr>
        <p:txBody>
          <a:bodyPr lIns="0" tIns="0" rIns="0" bIns="0" anchor="b">
            <a:normAutofit/>
          </a:bodyPr>
          <a:lstStyle>
            <a:lvl1pPr algn="l">
              <a:defRPr sz="2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gray">
          <a:xfrm>
            <a:off x="324353" y="3492695"/>
            <a:ext cx="5352789" cy="288032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sz="1200" b="1" cap="none" baseline="0">
                <a:solidFill>
                  <a:srgbClr val="B3B3B3"/>
                </a:solidFill>
                <a:latin typeface="Arial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324351" y="4221087"/>
            <a:ext cx="5352954" cy="1128127"/>
          </a:xfrm>
          <a:prstGeom prst="rect">
            <a:avLst/>
          </a:prstGeom>
        </p:spPr>
        <p:txBody>
          <a:bodyPr lIns="18000" tIns="0" rIns="0" bIns="0" anchor="ctr"/>
          <a:lstStyle>
            <a:lvl1pPr marL="0" indent="0">
              <a:buNone/>
              <a:defRPr sz="1050" baseline="0">
                <a:solidFill>
                  <a:srgbClr val="00338D"/>
                </a:solidFill>
              </a:defRPr>
            </a:lvl1pPr>
          </a:lstStyle>
          <a:p>
            <a:r>
              <a:rPr lang="en-AU" sz="1200" dirty="0"/>
              <a:t>Presenter Name</a:t>
            </a:r>
          </a:p>
          <a:p>
            <a:r>
              <a:rPr lang="en-AU" sz="1200" dirty="0"/>
              <a:t>Jacobs Space Exploration Group</a:t>
            </a:r>
          </a:p>
          <a:p>
            <a:r>
              <a:rPr lang="en-AU" sz="1200" dirty="0"/>
              <a:t>NASA Marshall Space Flight </a:t>
            </a:r>
            <a:r>
              <a:rPr lang="en-AU" sz="1200" dirty="0" err="1"/>
              <a:t>Center</a:t>
            </a:r>
            <a:endParaRPr lang="en-AU" sz="1200" dirty="0"/>
          </a:p>
          <a:p>
            <a:r>
              <a:rPr lang="en-AU" sz="1200" dirty="0"/>
              <a:t>Date</a:t>
            </a:r>
          </a:p>
        </p:txBody>
      </p:sp>
      <p:pic>
        <p:nvPicPr>
          <p:cNvPr id="12" name="SKMJACOBSLOGO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310" y="5589241"/>
            <a:ext cx="2679138" cy="432047"/>
          </a:xfrm>
          <a:prstGeom prst="rect">
            <a:avLst/>
          </a:prstGeom>
        </p:spPr>
      </p:pic>
      <p:pic>
        <p:nvPicPr>
          <p:cNvPr id="1026" name="Picture 2" descr="T:\Chris\SKMJACOBS\24 Oct 2014\PowerPoint 16 by 9 Default Image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453"/>
            <a:ext cx="9144001" cy="277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JACOBSGUIMARLOGO" hidden="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207" y="5563581"/>
            <a:ext cx="3002280" cy="361696"/>
          </a:xfrm>
          <a:prstGeom prst="rect">
            <a:avLst/>
          </a:prstGeom>
        </p:spPr>
      </p:pic>
      <p:pic>
        <p:nvPicPr>
          <p:cNvPr id="14" name="Picture 13" descr="JACOBSMATASISLOGO" hidden="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11" y="5639272"/>
            <a:ext cx="3084576" cy="382016"/>
          </a:xfrm>
          <a:prstGeom prst="rect">
            <a:avLst/>
          </a:prstGeom>
        </p:spPr>
      </p:pic>
      <p:pic>
        <p:nvPicPr>
          <p:cNvPr id="15" name="Picture 14" descr="JACOBSZATELOGO" hidden="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329" y="5609249"/>
            <a:ext cx="3316224" cy="390144"/>
          </a:xfrm>
          <a:prstGeom prst="rect">
            <a:avLst/>
          </a:prstGeom>
        </p:spPr>
      </p:pic>
      <p:pic>
        <p:nvPicPr>
          <p:cNvPr id="16" name="Picture 15" descr="JFSLLOGO" hidden="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83" y="5624844"/>
            <a:ext cx="1213104" cy="37795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4456" y="2791969"/>
            <a:ext cx="3204864" cy="128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7942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E39EC-4BE2-4DEA-81C0-4ABC0AAB4AC0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467544" y="320003"/>
            <a:ext cx="822960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AU" sz="2800" b="1" baseline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en-AU" sz="2800" b="1" dirty="0">
              <a:solidFill>
                <a:srgbClr val="00338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053264"/>
            <a:ext cx="8229600" cy="4896000"/>
          </a:xfrm>
        </p:spPr>
        <p:txBody>
          <a:bodyPr>
            <a:noAutofit/>
          </a:bodyPr>
          <a:lstStyle>
            <a:lvl1pPr marL="514350" indent="-51435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 sz="2800">
                <a:solidFill>
                  <a:schemeClr val="tx1"/>
                </a:solidFill>
              </a:defRPr>
            </a:lvl1pPr>
            <a:lvl2pPr marL="756000">
              <a:spcBef>
                <a:spcPts val="600"/>
              </a:spcBef>
              <a:defRPr sz="2400">
                <a:solidFill>
                  <a:schemeClr val="tx1"/>
                </a:solidFill>
              </a:defRPr>
            </a:lvl2pPr>
            <a:lvl3pPr marL="972000">
              <a:spcBef>
                <a:spcPts val="600"/>
              </a:spcBef>
              <a:defRPr sz="2400">
                <a:solidFill>
                  <a:schemeClr val="tx1"/>
                </a:solidFill>
              </a:defRPr>
            </a:lvl3pPr>
            <a:lvl4pPr marL="1260000">
              <a:spcBef>
                <a:spcPts val="600"/>
              </a:spcBef>
              <a:defRPr>
                <a:solidFill>
                  <a:schemeClr val="tx1"/>
                </a:solidFill>
              </a:defRPr>
            </a:lvl4pPr>
            <a:lvl5pPr marL="1512000">
              <a:spcBef>
                <a:spcPts val="60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  <a:p>
            <a:pPr lvl="0"/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03551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 Minu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3264"/>
            <a:ext cx="8229600" cy="4896000"/>
          </a:xfrm>
        </p:spPr>
        <p:txBody>
          <a:bodyPr>
            <a:noAutofit/>
          </a:bodyPr>
          <a:lstStyle>
            <a:lvl1pPr marL="243000" indent="-2430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</a:defRPr>
            </a:lvl1pPr>
            <a:lvl2pPr marL="513000">
              <a:spcBef>
                <a:spcPts val="600"/>
              </a:spcBef>
              <a:defRPr sz="2400">
                <a:solidFill>
                  <a:schemeClr val="tx1"/>
                </a:solidFill>
              </a:defRPr>
            </a:lvl2pPr>
            <a:lvl3pPr marL="756000">
              <a:spcBef>
                <a:spcPts val="600"/>
              </a:spcBef>
              <a:defRPr sz="2400">
                <a:solidFill>
                  <a:schemeClr val="tx1"/>
                </a:solidFill>
              </a:defRPr>
            </a:lvl3pPr>
            <a:lvl4pPr marL="1053000">
              <a:spcBef>
                <a:spcPts val="600"/>
              </a:spcBef>
              <a:defRPr>
                <a:solidFill>
                  <a:schemeClr val="tx1"/>
                </a:solidFill>
              </a:defRPr>
            </a:lvl4pPr>
            <a:lvl5pPr marL="1296000">
              <a:spcBef>
                <a:spcPts val="60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  <a:p>
            <a:pPr lv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E39EC-4BE2-4DEA-81C0-4ABC0AAB4AC0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467544" y="320003"/>
            <a:ext cx="822960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AU" sz="2800" b="1" baseline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 Minute</a:t>
            </a:r>
            <a:endParaRPr lang="en-AU" sz="2800" b="1" dirty="0">
              <a:solidFill>
                <a:srgbClr val="00338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831786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3264"/>
            <a:ext cx="8229600" cy="4896000"/>
          </a:xfrm>
        </p:spPr>
        <p:txBody>
          <a:bodyPr>
            <a:noAutofit/>
          </a:bodyPr>
          <a:lstStyle>
            <a:lvl1pPr marL="243000" indent="-2430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</a:defRPr>
            </a:lvl1pPr>
            <a:lvl2pPr marL="513000">
              <a:spcBef>
                <a:spcPts val="600"/>
              </a:spcBef>
              <a:defRPr sz="2400">
                <a:solidFill>
                  <a:schemeClr val="tx1"/>
                </a:solidFill>
              </a:defRPr>
            </a:lvl2pPr>
            <a:lvl3pPr marL="756000">
              <a:spcBef>
                <a:spcPts val="600"/>
              </a:spcBef>
              <a:defRPr sz="2400">
                <a:solidFill>
                  <a:schemeClr val="tx1"/>
                </a:solidFill>
              </a:defRPr>
            </a:lvl3pPr>
            <a:lvl4pPr marL="1053000">
              <a:spcBef>
                <a:spcPts val="600"/>
              </a:spcBef>
              <a:defRPr>
                <a:solidFill>
                  <a:schemeClr val="tx1"/>
                </a:solidFill>
              </a:defRPr>
            </a:lvl4pPr>
            <a:lvl5pPr marL="1296000">
              <a:spcBef>
                <a:spcPts val="60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  <a:p>
            <a:pPr lv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E39EC-4BE2-4DEA-81C0-4ABC0AAB4AC0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9516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1.jpe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6.png"/><Relationship Id="rId12" Type="http://schemas.openxmlformats.org/officeDocument/2006/relationships/image" Target="../media/image20.jp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5.png"/><Relationship Id="rId11" Type="http://schemas.openxmlformats.org/officeDocument/2006/relationships/image" Target="../media/image19.jpeg"/><Relationship Id="rId5" Type="http://schemas.openxmlformats.org/officeDocument/2006/relationships/image" Target="../media/image14.png"/><Relationship Id="rId10" Type="http://schemas.openxmlformats.org/officeDocument/2006/relationships/image" Target="../media/image18.jpeg"/><Relationship Id="rId4" Type="http://schemas.openxmlformats.org/officeDocument/2006/relationships/theme" Target="../theme/theme3.xml"/><Relationship Id="rId9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52625"/>
            <a:ext cx="8458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03200" y="849313"/>
            <a:ext cx="8458200" cy="56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74" r:id="rId19"/>
  </p:sldLayoutIdLst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4D96"/>
        </a:buClr>
        <a:buFont typeface="Wingdings" pitchFamily="2" charset="2"/>
        <a:buChar char="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03275" indent="-346075" algn="l" rtl="0" fontAlgn="base">
        <a:spcBef>
          <a:spcPct val="20000"/>
        </a:spcBef>
        <a:spcAft>
          <a:spcPct val="0"/>
        </a:spcAft>
        <a:buClr>
          <a:srgbClr val="004D96"/>
        </a:buClr>
        <a:buFont typeface="Symbol" pitchFamily="18" charset="2"/>
        <a:buChar char="-"/>
        <a:defRPr sz="2300">
          <a:solidFill>
            <a:schemeClr val="tx1"/>
          </a:solidFill>
          <a:latin typeface="+mn-lt"/>
        </a:defRPr>
      </a:lvl2pPr>
      <a:lvl3pPr marL="1138238" indent="-220663" algn="l" rtl="0" fontAlgn="base">
        <a:spcBef>
          <a:spcPct val="20000"/>
        </a:spcBef>
        <a:spcAft>
          <a:spcPct val="0"/>
        </a:spcAft>
        <a:buClr>
          <a:srgbClr val="004D96"/>
        </a:buClr>
        <a:buFont typeface="Wingdings" pitchFamily="2" charset="2"/>
        <a:buChar char=""/>
        <a:defRPr sz="2100">
          <a:solidFill>
            <a:schemeClr val="tx1"/>
          </a:solidFill>
          <a:latin typeface="+mn-lt"/>
        </a:defRPr>
      </a:lvl3pPr>
      <a:lvl4pPr marL="1484313" indent="-231775" algn="l" rtl="0" fontAlgn="base">
        <a:spcBef>
          <a:spcPct val="20000"/>
        </a:spcBef>
        <a:spcAft>
          <a:spcPct val="0"/>
        </a:spcAft>
        <a:buClr>
          <a:srgbClr val="004D96"/>
        </a:buClr>
        <a:buFont typeface="Symbol" pitchFamily="18" charset="2"/>
        <a:buChar char="-"/>
        <a:defRPr sz="19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SzPct val="120000"/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SzPct val="120000"/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SzPct val="120000"/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SzPct val="120000"/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SzPct val="120000"/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KMMMALOGO" hidden="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037" y="6173787"/>
            <a:ext cx="2119801" cy="684213"/>
          </a:xfrm>
          <a:prstGeom prst="rect">
            <a:avLst/>
          </a:prstGeom>
        </p:spPr>
      </p:pic>
      <p:pic>
        <p:nvPicPr>
          <p:cNvPr id="5" name="SKMCBLOGO" hidden="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200" y="6173788"/>
            <a:ext cx="2006477" cy="315552"/>
          </a:xfrm>
          <a:prstGeom prst="rect">
            <a:avLst/>
          </a:prstGeom>
        </p:spPr>
      </p:pic>
      <p:pic>
        <p:nvPicPr>
          <p:cNvPr id="6" name="SKMENVIROSLOGO" hidden="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173788"/>
            <a:ext cx="1979638" cy="38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644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hf hd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white">
          <a:xfrm>
            <a:off x="457200" y="346121"/>
            <a:ext cx="8253453" cy="62400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20755"/>
            <a:ext cx="8229600" cy="46459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117299"/>
            <a:ext cx="586408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900">
                <a:solidFill>
                  <a:srgbClr val="00338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B3E39EC-4BE2-4DEA-81C0-4ABC0AAB4AC0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0" name="SKMCBLOGO" hidden="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5" y="6302424"/>
            <a:ext cx="1281515" cy="268720"/>
          </a:xfrm>
          <a:prstGeom prst="rect">
            <a:avLst/>
          </a:prstGeom>
        </p:spPr>
      </p:pic>
      <p:pic>
        <p:nvPicPr>
          <p:cNvPr id="11" name="SKMMMALOGO" hidden="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319" y="6243248"/>
            <a:ext cx="1310774" cy="564109"/>
          </a:xfrm>
          <a:prstGeom prst="rect">
            <a:avLst/>
          </a:prstGeom>
        </p:spPr>
      </p:pic>
      <p:pic>
        <p:nvPicPr>
          <p:cNvPr id="12" name="SKMENVIROSLOGO" hidden="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689" y="6255473"/>
            <a:ext cx="1296144" cy="332127"/>
          </a:xfrm>
          <a:prstGeom prst="rect">
            <a:avLst/>
          </a:prstGeom>
        </p:spPr>
      </p:pic>
      <p:pic>
        <p:nvPicPr>
          <p:cNvPr id="14" name="JACOBSLOGO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867" y="6223911"/>
            <a:ext cx="1370786" cy="281187"/>
          </a:xfrm>
          <a:prstGeom prst="rect">
            <a:avLst/>
          </a:prstGeom>
        </p:spPr>
      </p:pic>
      <p:pic>
        <p:nvPicPr>
          <p:cNvPr id="15" name="SKMJACOBSLOGO" hidden="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041" y="6225529"/>
            <a:ext cx="1733612" cy="279568"/>
          </a:xfrm>
          <a:prstGeom prst="rect">
            <a:avLst/>
          </a:prstGeom>
        </p:spPr>
      </p:pic>
      <p:pic>
        <p:nvPicPr>
          <p:cNvPr id="13" name="Picture 12" descr="JACOBSGUIMARLOGO" hidden="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069" y="6212797"/>
            <a:ext cx="2386584" cy="288544"/>
          </a:xfrm>
          <a:prstGeom prst="rect">
            <a:avLst/>
          </a:prstGeom>
        </p:spPr>
      </p:pic>
      <p:pic>
        <p:nvPicPr>
          <p:cNvPr id="16" name="Picture 15" descr="JACOBSMATASISLOGO" hidden="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732" y="6212797"/>
            <a:ext cx="2310384" cy="288544"/>
          </a:xfrm>
          <a:prstGeom prst="rect">
            <a:avLst/>
          </a:prstGeom>
        </p:spPr>
      </p:pic>
      <p:pic>
        <p:nvPicPr>
          <p:cNvPr id="17" name="Picture 16" descr="JACOBSZATELOGO" hidden="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229" y="6241245"/>
            <a:ext cx="2249424" cy="260096"/>
          </a:xfrm>
          <a:prstGeom prst="rect">
            <a:avLst/>
          </a:prstGeom>
        </p:spPr>
      </p:pic>
      <p:pic>
        <p:nvPicPr>
          <p:cNvPr id="18" name="Picture 17" descr="JFSLLOGO" hidden="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733" y="6228745"/>
            <a:ext cx="883920" cy="276352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043608" y="6117299"/>
            <a:ext cx="6296259" cy="366183"/>
          </a:xfrm>
          <a:prstGeom prst="rect">
            <a:avLst/>
          </a:prstGeom>
        </p:spPr>
        <p:txBody>
          <a:bodyPr vert="horz" lIns="91440" tIns="45720" rIns="91440" bIns="0" rtlCol="0" anchor="b" anchorCtr="0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3815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00338D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16000" indent="-216000" algn="l" defTabSz="914400" rtl="0" eaLnBrk="1" latinLnBrk="0" hangingPunct="1">
        <a:spcBef>
          <a:spcPts val="600"/>
        </a:spcBef>
        <a:spcAft>
          <a:spcPts val="0"/>
        </a:spcAft>
        <a:buClr>
          <a:srgbClr val="00338D"/>
        </a:buClr>
        <a:buSzPct val="110000"/>
        <a:buFont typeface="Arial" pitchFamily="34" charset="0"/>
        <a:buChar char="•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68000" indent="-216000" algn="l" defTabSz="914400" rtl="0" eaLnBrk="1" latinLnBrk="0" hangingPunct="1">
        <a:spcBef>
          <a:spcPts val="600"/>
        </a:spcBef>
        <a:buClr>
          <a:srgbClr val="6C6F70"/>
        </a:buClr>
        <a:buFont typeface="Arial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684000" indent="-180000" algn="l" defTabSz="914400" rtl="0" eaLnBrk="1" latinLnBrk="0" hangingPunct="1">
        <a:spcBef>
          <a:spcPts val="600"/>
        </a:spcBef>
        <a:buClr>
          <a:srgbClr val="6C6F70"/>
        </a:buClr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972000" indent="-228600" algn="l" defTabSz="914400" rtl="0" eaLnBrk="1" latinLnBrk="0" hangingPunct="1">
        <a:spcBef>
          <a:spcPts val="600"/>
        </a:spcBef>
        <a:buClr>
          <a:srgbClr val="6C6F70"/>
        </a:buClr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224000" indent="-228600" algn="l" defTabSz="914400" rtl="0" eaLnBrk="1" latinLnBrk="0" hangingPunct="1">
        <a:spcBef>
          <a:spcPts val="600"/>
        </a:spcBef>
        <a:buClr>
          <a:srgbClr val="6C6F70"/>
        </a:buClr>
        <a:buSzPct val="6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sco.wikipedia.org/wiki/NASA" TargetMode="External"/><Relationship Id="rId5" Type="http://schemas.openxmlformats.org/officeDocument/2006/relationships/image" Target="../media/image23.png"/><Relationship Id="rId4" Type="http://schemas.openxmlformats.org/officeDocument/2006/relationships/hyperlink" Target="http://theconversation.com/the-moon-was-a-first-step-mars-will-test-our-capabilities-but-europa-is-the-prize-37253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Relationship Id="rId14" Type="http://schemas.openxmlformats.org/officeDocument/2006/relationships/image" Target="../media/image3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13" Type="http://schemas.openxmlformats.org/officeDocument/2006/relationships/image" Target="../media/image57.jpeg"/><Relationship Id="rId18" Type="http://schemas.openxmlformats.org/officeDocument/2006/relationships/image" Target="../media/image62.emf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12" Type="http://schemas.openxmlformats.org/officeDocument/2006/relationships/image" Target="../media/image56.jpeg"/><Relationship Id="rId17" Type="http://schemas.openxmlformats.org/officeDocument/2006/relationships/image" Target="../media/image61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11" Type="http://schemas.openxmlformats.org/officeDocument/2006/relationships/image" Target="../media/image55.jpeg"/><Relationship Id="rId5" Type="http://schemas.openxmlformats.org/officeDocument/2006/relationships/image" Target="../media/image49.jpeg"/><Relationship Id="rId15" Type="http://schemas.openxmlformats.org/officeDocument/2006/relationships/image" Target="../media/image59.jpeg"/><Relationship Id="rId10" Type="http://schemas.openxmlformats.org/officeDocument/2006/relationships/image" Target="../media/image54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Relationship Id="rId14" Type="http://schemas.openxmlformats.org/officeDocument/2006/relationships/image" Target="../media/image5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svg"/><Relationship Id="rId3" Type="http://schemas.openxmlformats.org/officeDocument/2006/relationships/image" Target="../media/image71.jpeg"/><Relationship Id="rId7" Type="http://schemas.openxmlformats.org/officeDocument/2006/relationships/image" Target="../media/image75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svg"/><Relationship Id="rId5" Type="http://schemas.openxmlformats.org/officeDocument/2006/relationships/image" Target="../media/image73.png"/><Relationship Id="rId4" Type="http://schemas.openxmlformats.org/officeDocument/2006/relationships/image" Target="../media/image7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1535" y="2948683"/>
            <a:ext cx="5605183" cy="986319"/>
          </a:xfrm>
        </p:spPr>
        <p:txBody>
          <a:bodyPr/>
          <a:lstStyle/>
          <a:p>
            <a:r>
              <a:rPr lang="en-US" sz="2300" dirty="0">
                <a:solidFill>
                  <a:schemeClr val="bg1"/>
                </a:solidFill>
              </a:rPr>
              <a:t>Planetary Protection at Marshall Space Flight Center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21610" y="4612770"/>
            <a:ext cx="5405886" cy="1561999"/>
          </a:xfrm>
        </p:spPr>
        <p:txBody>
          <a:bodyPr>
            <a:normAutofit/>
          </a:bodyPr>
          <a:lstStyle/>
          <a:p>
            <a:r>
              <a:rPr lang="en-US" sz="1600" b="1" dirty="0"/>
              <a:t>Chelsi D. Cassilly, Ph.D.</a:t>
            </a:r>
          </a:p>
          <a:p>
            <a:r>
              <a:rPr lang="en-US" sz="1400" dirty="0"/>
              <a:t>Jacobs Space Exploration Group/ESSCA</a:t>
            </a:r>
          </a:p>
          <a:p>
            <a:r>
              <a:rPr lang="en-US" sz="1400" dirty="0"/>
              <a:t>Space Environmental Effects Team</a:t>
            </a:r>
          </a:p>
          <a:p>
            <a:r>
              <a:rPr lang="en-US" sz="1400" dirty="0"/>
              <a:t>Nonmetallic Materials and Space Environmental Effects Branch</a:t>
            </a:r>
          </a:p>
          <a:p>
            <a:r>
              <a:rPr lang="en-US" sz="1400" dirty="0"/>
              <a:t>NASA/MSFC/EM41</a:t>
            </a:r>
          </a:p>
          <a:p>
            <a:r>
              <a:rPr lang="en-US" sz="1400" i="1" dirty="0"/>
              <a:t>Chelsi.D.Cassilly@nasa.gov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483477-C7F4-411A-911E-9B31089461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0" y="-1"/>
            <a:ext cx="9144000" cy="2790826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F110819D-83F5-4DE6-81CE-D8C4B020D3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078894" y="4212233"/>
            <a:ext cx="1499044" cy="1254200"/>
          </a:xfrm>
          <a:prstGeom prst="rect">
            <a:avLst/>
          </a:prstGeom>
        </p:spPr>
      </p:pic>
      <p:pic>
        <p:nvPicPr>
          <p:cNvPr id="7" name="Picture 2" descr="Illustration of a rocket launching from Mars">
            <a:extLst>
              <a:ext uri="{FF2B5EF4-FFF2-40B4-BE49-F238E27FC236}">
                <a16:creationId xmlns:a16="http://schemas.microsoft.com/office/drawing/2014/main" id="{4F1442EE-B776-4E58-8522-BB3091130A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87092" y="2790826"/>
            <a:ext cx="3256908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159BE8-3E91-45AE-BB26-F4FEDE504FFD}"/>
              </a:ext>
            </a:extLst>
          </p:cNvPr>
          <p:cNvSpPr txBox="1"/>
          <p:nvPr/>
        </p:nvSpPr>
        <p:spPr>
          <a:xfrm>
            <a:off x="0" y="6354812"/>
            <a:ext cx="58870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solidFill>
                  <a:srgbClr val="CC0000"/>
                </a:solidFill>
                <a:effectLst/>
                <a:latin typeface="Arial" panose="020B0604020202020204" pitchFamily="34" charset="0"/>
              </a:rPr>
              <a:t>Planetary Protection in Practice</a:t>
            </a:r>
            <a:r>
              <a:rPr lang="en-US" b="1" dirty="0">
                <a:solidFill>
                  <a:srgbClr val="CC0000"/>
                </a:solidFill>
                <a:latin typeface="Arial" panose="020B0604020202020204" pitchFamily="34" charset="0"/>
              </a:rPr>
              <a:t>– 18 October 2022</a:t>
            </a:r>
            <a:endParaRPr lang="en-US" b="1" i="0" dirty="0">
              <a:solidFill>
                <a:srgbClr val="CC0000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05409-6204-40C4-B041-10C40EE9B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A297F-B9F9-45C6-AD54-B3964FB50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726593"/>
            <a:ext cx="8458200" cy="4572000"/>
          </a:xfrm>
        </p:spPr>
        <p:txBody>
          <a:bodyPr/>
          <a:lstStyle/>
          <a:p>
            <a:r>
              <a:rPr lang="en-US" dirty="0"/>
              <a:t>Microbial Identification in Cleanrooms</a:t>
            </a:r>
          </a:p>
          <a:p>
            <a:r>
              <a:rPr lang="en-US" dirty="0"/>
              <a:t>Microbial Enumeration of Spacecraft Materials</a:t>
            </a:r>
          </a:p>
          <a:p>
            <a:r>
              <a:rPr lang="en-US" dirty="0"/>
              <a:t>Space Environmental Effects on Microbial Survival</a:t>
            </a:r>
          </a:p>
          <a:p>
            <a:r>
              <a:rPr lang="en-US" dirty="0"/>
              <a:t>Manufacturing Credit for Bioburden Reduction</a:t>
            </a:r>
          </a:p>
        </p:txBody>
      </p:sp>
    </p:spTree>
    <p:extLst>
      <p:ext uri="{BB962C8B-B14F-4D97-AF65-F5344CB8AC3E}">
        <p14:creationId xmlns:p14="http://schemas.microsoft.com/office/powerpoint/2010/main" val="3148483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DEA4C-1570-4948-8D68-66B133691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Planetary Protection at MSFC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AE098-2C18-49D0-9BCE-A3F433153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747142"/>
            <a:ext cx="8458200" cy="4572000"/>
          </a:xfrm>
        </p:spPr>
        <p:txBody>
          <a:bodyPr/>
          <a:lstStyle/>
          <a:p>
            <a:r>
              <a:rPr lang="en-US" dirty="0"/>
              <a:t>PP is relatively new at MSFC</a:t>
            </a:r>
          </a:p>
          <a:p>
            <a:r>
              <a:rPr lang="en-US" dirty="0"/>
              <a:t>Largely engineering and application focus</a:t>
            </a:r>
          </a:p>
          <a:p>
            <a:r>
              <a:rPr lang="en-US" dirty="0"/>
              <a:t>Primary missions/projects with PP involvement at MSFC:</a:t>
            </a:r>
          </a:p>
          <a:p>
            <a:pPr lvl="1"/>
            <a:r>
              <a:rPr lang="en-US" dirty="0"/>
              <a:t>Mars Ascent Vehicle (Sample Retrieval Lander)</a:t>
            </a:r>
          </a:p>
          <a:p>
            <a:pPr lvl="1"/>
            <a:r>
              <a:rPr lang="en-US" dirty="0"/>
              <a:t>Europa Lander Mission Concept</a:t>
            </a:r>
          </a:p>
          <a:p>
            <a:pPr lvl="1"/>
            <a:r>
              <a:rPr lang="en-US" dirty="0"/>
              <a:t>Human Landing System</a:t>
            </a:r>
          </a:p>
          <a:p>
            <a:pPr lvl="1"/>
            <a:r>
              <a:rPr lang="en-US" dirty="0"/>
              <a:t>Space Launch System</a:t>
            </a:r>
          </a:p>
          <a:p>
            <a:r>
              <a:rPr lang="en-US" dirty="0"/>
              <a:t>MSFC PP-relevant basic science to advance field and fill knowledge gaps</a:t>
            </a:r>
          </a:p>
        </p:txBody>
      </p:sp>
    </p:spTree>
    <p:extLst>
      <p:ext uri="{BB962C8B-B14F-4D97-AF65-F5344CB8AC3E}">
        <p14:creationId xmlns:p14="http://schemas.microsoft.com/office/powerpoint/2010/main" val="3210025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2D939-316A-496A-9FD2-EF033F1EF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Microbial Identification in Cleanrooms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BBB94-26DA-47B6-8328-B87BA37EC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644400"/>
            <a:ext cx="8458200" cy="4572000"/>
          </a:xfrm>
        </p:spPr>
        <p:txBody>
          <a:bodyPr/>
          <a:lstStyle/>
          <a:p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Keeping spacecraft clean post-bioburden reduction is a major challenge in PP</a:t>
            </a:r>
          </a:p>
          <a:p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Cleanrooms help but can be sources of contamination</a:t>
            </a:r>
          </a:p>
          <a:p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Characterizing cleanroom microbes to understand:</a:t>
            </a:r>
            <a:endParaRPr lang="en-US" dirty="0">
              <a:latin typeface="+mj-lt"/>
              <a:ea typeface="Times New Roman" panose="02020603050405020304" pitchFamily="18" charset="0"/>
            </a:endParaRPr>
          </a:p>
          <a:p>
            <a:pPr lvl="1"/>
            <a:r>
              <a:rPr lang="en-US" sz="2400" dirty="0">
                <a:effectLst/>
                <a:latin typeface="+mj-lt"/>
                <a:ea typeface="Times New Roman" panose="02020603050405020304" pitchFamily="18" charset="0"/>
              </a:rPr>
              <a:t>Resistance to cleaning methods</a:t>
            </a:r>
          </a:p>
          <a:p>
            <a:pPr lvl="1"/>
            <a:r>
              <a:rPr lang="en-US" sz="2400" dirty="0">
                <a:latin typeface="+mj-lt"/>
                <a:ea typeface="Times New Roman" panose="02020603050405020304" pitchFamily="18" charset="0"/>
              </a:rPr>
              <a:t>Contamination risk to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</a:rPr>
              <a:t> a targeted planetary body</a:t>
            </a:r>
          </a:p>
          <a:p>
            <a:endParaRPr lang="en-US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7450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9AEFE-B975-4414-907B-AEC0A10AB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788238"/>
            <a:ext cx="5523644" cy="4572000"/>
          </a:xfrm>
        </p:spPr>
        <p:txBody>
          <a:bodyPr/>
          <a:lstStyle/>
          <a:p>
            <a:r>
              <a:rPr lang="en-US" b="0" i="0" dirty="0">
                <a:effectLst/>
                <a:latin typeface="+mj-lt"/>
              </a:rPr>
              <a:t>Jacobs Technology, Innovations, and Process Improvement (TIPI) Innovation Seed Grant</a:t>
            </a:r>
          </a:p>
          <a:p>
            <a:r>
              <a:rPr lang="en-US" sz="2800" dirty="0">
                <a:effectLst/>
                <a:latin typeface="+mj-lt"/>
                <a:ea typeface="Times New Roman" panose="02020603050405020304" pitchFamily="18" charset="0"/>
              </a:rPr>
              <a:t>Sampled air and surfaces of four MSFC cleanrooms of various ISO cleanliness levels</a:t>
            </a:r>
          </a:p>
          <a:p>
            <a:pPr lvl="1"/>
            <a:r>
              <a:rPr lang="en-US" dirty="0">
                <a:latin typeface="+mj-lt"/>
                <a:ea typeface="Times New Roman" panose="02020603050405020304" pitchFamily="18" charset="0"/>
              </a:rPr>
              <a:t>Wipes</a:t>
            </a:r>
          </a:p>
          <a:p>
            <a:pPr lvl="1"/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Air</a:t>
            </a:r>
          </a:p>
          <a:p>
            <a:pPr lvl="1"/>
            <a:r>
              <a:rPr lang="en-US" dirty="0">
                <a:latin typeface="+mj-lt"/>
                <a:ea typeface="Times New Roman" panose="02020603050405020304" pitchFamily="18" charset="0"/>
              </a:rPr>
              <a:t>Swabs</a:t>
            </a:r>
            <a:endParaRPr lang="en-US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C79908-590E-408A-860C-8FC0229FB7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3243" y="5279060"/>
            <a:ext cx="1465398" cy="1081178"/>
          </a:xfrm>
          <a:prstGeom prst="rect">
            <a:avLst/>
          </a:prstGeom>
        </p:spPr>
      </p:pic>
      <p:pic>
        <p:nvPicPr>
          <p:cNvPr id="5" name="Picture 4" descr="A picture containing person&#10;&#10;Description automatically generated">
            <a:extLst>
              <a:ext uri="{FF2B5EF4-FFF2-40B4-BE49-F238E27FC236}">
                <a16:creationId xmlns:a16="http://schemas.microsoft.com/office/drawing/2014/main" id="{66C5B052-5ACD-4356-8325-69A7444350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2754880" y="4957343"/>
            <a:ext cx="1083747" cy="17220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EB7CDB-A296-47B2-8BD7-A5CABF46ED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972" y="1788238"/>
            <a:ext cx="2796428" cy="372857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869B325-2287-4A78-B389-1A34A75A0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849313"/>
            <a:ext cx="8458200" cy="566737"/>
          </a:xfrm>
        </p:spPr>
        <p:txBody>
          <a:bodyPr/>
          <a:lstStyle/>
          <a:p>
            <a:r>
              <a:rPr lang="en-US" dirty="0"/>
              <a:t>Microbial Identification in Cleanrooms</a:t>
            </a:r>
          </a:p>
        </p:txBody>
      </p:sp>
    </p:spTree>
    <p:extLst>
      <p:ext uri="{BB962C8B-B14F-4D97-AF65-F5344CB8AC3E}">
        <p14:creationId xmlns:p14="http://schemas.microsoft.com/office/powerpoint/2010/main" val="3097714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81631-31BC-4EF0-9E03-D3BC2EAAF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617776"/>
            <a:ext cx="8458200" cy="1063779"/>
          </a:xfrm>
        </p:spPr>
        <p:txBody>
          <a:bodyPr/>
          <a:lstStyle/>
          <a:p>
            <a:r>
              <a:rPr lang="en-US" sz="2800" dirty="0">
                <a:effectLst/>
                <a:latin typeface="+mj-lt"/>
                <a:ea typeface="Times New Roman" panose="02020603050405020304" pitchFamily="18" charset="0"/>
              </a:rPr>
              <a:t>Resulted in a microbial library which includes ~100 isolates</a:t>
            </a:r>
          </a:p>
          <a:p>
            <a:endParaRPr lang="en-US" sz="2800" dirty="0">
              <a:effectLst/>
              <a:latin typeface="+mj-lt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28161FE-FF51-4F58-8107-CC0401F07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849313"/>
            <a:ext cx="8458200" cy="566737"/>
          </a:xfrm>
        </p:spPr>
        <p:txBody>
          <a:bodyPr/>
          <a:lstStyle/>
          <a:p>
            <a:r>
              <a:rPr lang="en-US" dirty="0"/>
              <a:t>Microbial Identification in Cleanrooms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A9E870-C180-4B00-A8CB-3F770A6438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31652" y="3090159"/>
            <a:ext cx="1429601" cy="14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A picture containing person&#10;&#10;Description automatically generated">
            <a:extLst>
              <a:ext uri="{FF2B5EF4-FFF2-40B4-BE49-F238E27FC236}">
                <a16:creationId xmlns:a16="http://schemas.microsoft.com/office/drawing/2014/main" id="{A93C86FE-B233-4676-A408-3FB25FB16D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6245" y="3098395"/>
            <a:ext cx="1454255" cy="1402275"/>
          </a:xfrm>
          <a:prstGeom prst="rect">
            <a:avLst/>
          </a:prstGeom>
        </p:spPr>
      </p:pic>
      <p:pic>
        <p:nvPicPr>
          <p:cNvPr id="7" name="Picture 6" descr="A picture containing person, indoor, blue&#10;&#10;Description automatically generated">
            <a:extLst>
              <a:ext uri="{FF2B5EF4-FFF2-40B4-BE49-F238E27FC236}">
                <a16:creationId xmlns:a16="http://schemas.microsoft.com/office/drawing/2014/main" id="{ACC9154B-EFBA-4268-8559-E77BC650F21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107" y="3098395"/>
            <a:ext cx="1477697" cy="1402275"/>
          </a:xfrm>
          <a:prstGeom prst="rect">
            <a:avLst/>
          </a:prstGeom>
        </p:spPr>
      </p:pic>
      <p:pic>
        <p:nvPicPr>
          <p:cNvPr id="9" name="Picture 8" descr="A picture containing cup&#10;&#10;Description automatically generated">
            <a:extLst>
              <a:ext uri="{FF2B5EF4-FFF2-40B4-BE49-F238E27FC236}">
                <a16:creationId xmlns:a16="http://schemas.microsoft.com/office/drawing/2014/main" id="{004FAB49-A183-4FDD-9429-1B37BEF99D2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1991" y="3092521"/>
            <a:ext cx="1429600" cy="1399913"/>
          </a:xfrm>
          <a:prstGeom prst="rect">
            <a:avLst/>
          </a:prstGeom>
        </p:spPr>
      </p:pic>
      <p:pic>
        <p:nvPicPr>
          <p:cNvPr id="10" name="Picture 9" descr="A close-up of a coin&#10;&#10;Description automatically generated with medium confidence">
            <a:extLst>
              <a:ext uri="{FF2B5EF4-FFF2-40B4-BE49-F238E27FC236}">
                <a16:creationId xmlns:a16="http://schemas.microsoft.com/office/drawing/2014/main" id="{74B6D3FB-D674-465F-BF4B-AC97DABBBFC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0196" y="3090159"/>
            <a:ext cx="1440499" cy="1402275"/>
          </a:xfrm>
          <a:prstGeom prst="rect">
            <a:avLst/>
          </a:prstGeom>
        </p:spPr>
      </p:pic>
      <p:pic>
        <p:nvPicPr>
          <p:cNvPr id="11" name="Picture 10" descr="A picture containing person&#10;&#10;Description automatically generated">
            <a:extLst>
              <a:ext uri="{FF2B5EF4-FFF2-40B4-BE49-F238E27FC236}">
                <a16:creationId xmlns:a16="http://schemas.microsoft.com/office/drawing/2014/main" id="{9505D938-242F-4F81-A495-C391009D70F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6054" y="3090219"/>
            <a:ext cx="1429600" cy="1394038"/>
          </a:xfrm>
          <a:prstGeom prst="rect">
            <a:avLst/>
          </a:prstGeom>
        </p:spPr>
      </p:pic>
      <p:pic>
        <p:nvPicPr>
          <p:cNvPr id="13" name="Picture 12" descr="A close-up of a hand holding a magnifying glass&#10;&#10;Description automatically generated with medium confidence">
            <a:extLst>
              <a:ext uri="{FF2B5EF4-FFF2-40B4-BE49-F238E27FC236}">
                <a16:creationId xmlns:a16="http://schemas.microsoft.com/office/drawing/2014/main" id="{F47A0976-7CA2-4188-A42C-49670A1EFAB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53" t="3130" r="6906"/>
          <a:stretch/>
        </p:blipFill>
        <p:spPr>
          <a:xfrm>
            <a:off x="1592257" y="4664826"/>
            <a:ext cx="1454255" cy="1394039"/>
          </a:xfrm>
          <a:prstGeom prst="rect">
            <a:avLst/>
          </a:prstGeom>
        </p:spPr>
      </p:pic>
      <p:pic>
        <p:nvPicPr>
          <p:cNvPr id="15" name="Picture 14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7F349100-CBCD-4045-BEB0-CA1FEEF0FD7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1" t="3268" r="12840" b="8813"/>
          <a:stretch/>
        </p:blipFill>
        <p:spPr>
          <a:xfrm rot="5400000">
            <a:off x="95508" y="4636444"/>
            <a:ext cx="1402277" cy="1454254"/>
          </a:xfrm>
          <a:prstGeom prst="rect">
            <a:avLst/>
          </a:prstGeom>
        </p:spPr>
      </p:pic>
      <p:pic>
        <p:nvPicPr>
          <p:cNvPr id="17" name="Picture 16" descr="A picture containing indoor, plastic&#10;&#10;Description automatically generated">
            <a:extLst>
              <a:ext uri="{FF2B5EF4-FFF2-40B4-BE49-F238E27FC236}">
                <a16:creationId xmlns:a16="http://schemas.microsoft.com/office/drawing/2014/main" id="{D5DFFB10-57BD-4F6B-9597-68BADE491F5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82" t="5305" r="5176"/>
          <a:stretch/>
        </p:blipFill>
        <p:spPr>
          <a:xfrm>
            <a:off x="3129598" y="4664826"/>
            <a:ext cx="1429601" cy="139403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7DA0680-FE52-45E0-A252-37BDD8666E4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5" t="2400" r="15923" b="5883"/>
          <a:stretch/>
        </p:blipFill>
        <p:spPr>
          <a:xfrm>
            <a:off x="4631653" y="4664827"/>
            <a:ext cx="1429601" cy="1394038"/>
          </a:xfrm>
          <a:prstGeom prst="rect">
            <a:avLst/>
          </a:prstGeom>
        </p:spPr>
      </p:pic>
      <p:pic>
        <p:nvPicPr>
          <p:cNvPr id="21" name="Picture 20" descr="A close-up of a compass&#10;&#10;Description automatically generated with low confidence">
            <a:extLst>
              <a:ext uri="{FF2B5EF4-FFF2-40B4-BE49-F238E27FC236}">
                <a16:creationId xmlns:a16="http://schemas.microsoft.com/office/drawing/2014/main" id="{6F5EE1C5-51BC-4741-981A-48F7F9899B77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0" r="13939"/>
          <a:stretch/>
        </p:blipFill>
        <p:spPr>
          <a:xfrm>
            <a:off x="6108305" y="4662430"/>
            <a:ext cx="1440500" cy="1385365"/>
          </a:xfrm>
          <a:prstGeom prst="rect">
            <a:avLst/>
          </a:prstGeom>
        </p:spPr>
      </p:pic>
      <p:pic>
        <p:nvPicPr>
          <p:cNvPr id="29" name="Picture 28" descr="A close-up of a coin&#10;&#10;Description automatically generated with low confidence">
            <a:extLst>
              <a:ext uri="{FF2B5EF4-FFF2-40B4-BE49-F238E27FC236}">
                <a16:creationId xmlns:a16="http://schemas.microsoft.com/office/drawing/2014/main" id="{4A2454C1-D1CD-44D3-AA4B-9488B7A7F759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6" r="6179" b="4569"/>
          <a:stretch/>
        </p:blipFill>
        <p:spPr>
          <a:xfrm>
            <a:off x="7612086" y="4664827"/>
            <a:ext cx="1438609" cy="138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00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CD3F5-392A-4AD9-8F96-EBD17A35E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1654674"/>
            <a:ext cx="8458200" cy="4572000"/>
          </a:xfrm>
        </p:spPr>
        <p:txBody>
          <a:bodyPr/>
          <a:lstStyle/>
          <a:p>
            <a:r>
              <a:rPr lang="en-US" dirty="0">
                <a:latin typeface="+mj-lt"/>
                <a:ea typeface="Times New Roman" panose="02020603050405020304" pitchFamily="18" charset="0"/>
              </a:rPr>
              <a:t>Current: sequence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</a:rPr>
              <a:t> the 16S rRNA gene or ITS region of the 18S rRNA gene for bacterial and fungal isolates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394FE7E-BE7F-48B7-B7EF-F603F12B5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849313"/>
            <a:ext cx="8458200" cy="566737"/>
          </a:xfrm>
        </p:spPr>
        <p:txBody>
          <a:bodyPr/>
          <a:lstStyle/>
          <a:p>
            <a:r>
              <a:rPr lang="en-US" dirty="0"/>
              <a:t>Microbial Identification in Cleanrooms</a:t>
            </a:r>
          </a:p>
        </p:txBody>
      </p:sp>
      <p:pic>
        <p:nvPicPr>
          <p:cNvPr id="6" name="Picture 5" descr="A picture containing indoor, floor&#10;&#10;Description automatically generated">
            <a:extLst>
              <a:ext uri="{FF2B5EF4-FFF2-40B4-BE49-F238E27FC236}">
                <a16:creationId xmlns:a16="http://schemas.microsoft.com/office/drawing/2014/main" id="{A2175985-A240-43AC-9A85-C86C7B6D4E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" t="19655" r="4556" b="33342"/>
          <a:stretch/>
        </p:blipFill>
        <p:spPr>
          <a:xfrm>
            <a:off x="657510" y="3316682"/>
            <a:ext cx="3791164" cy="1510303"/>
          </a:xfrm>
          <a:prstGeom prst="rect">
            <a:avLst/>
          </a:prstGeom>
        </p:spPr>
      </p:pic>
      <p:pic>
        <p:nvPicPr>
          <p:cNvPr id="8" name="Picture 7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431CA556-AEFF-4932-9663-D6B3A4F153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5" t="30551" r="25776" b="36579"/>
          <a:stretch/>
        </p:blipFill>
        <p:spPr>
          <a:xfrm>
            <a:off x="1248036" y="5065609"/>
            <a:ext cx="2610112" cy="1296303"/>
          </a:xfrm>
          <a:prstGeom prst="rect">
            <a:avLst/>
          </a:prstGeom>
        </p:spPr>
      </p:pic>
      <p:pic>
        <p:nvPicPr>
          <p:cNvPr id="10" name="Picture 9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1184A2BA-CBC4-42A1-A9FC-FF8330706A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8" t="20649" r="3658" b="10711"/>
          <a:stretch/>
        </p:blipFill>
        <p:spPr>
          <a:xfrm>
            <a:off x="4969029" y="2842109"/>
            <a:ext cx="2926935" cy="351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035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2D939-316A-496A-9FD2-EF033F1EF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136989"/>
            <a:ext cx="8458200" cy="566737"/>
          </a:xfrm>
        </p:spPr>
        <p:txBody>
          <a:bodyPr/>
          <a:lstStyle/>
          <a:p>
            <a:r>
              <a:rPr lang="en-US" dirty="0"/>
              <a:t>Microbial Enumeration of Spacecraft Materials using Destructive Assays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BBB94-26DA-47B6-8328-B87BA37EC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931542"/>
            <a:ext cx="8458200" cy="4284858"/>
          </a:xfrm>
        </p:spPr>
        <p:txBody>
          <a:bodyPr/>
          <a:lstStyle/>
          <a:p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Some materials and missions have bioburden reduction limitations</a:t>
            </a:r>
          </a:p>
          <a:p>
            <a:pPr lvl="1"/>
            <a:r>
              <a:rPr lang="en-US" dirty="0">
                <a:latin typeface="+mj-lt"/>
                <a:ea typeface="Times New Roman" panose="02020603050405020304" pitchFamily="18" charset="0"/>
              </a:rPr>
              <a:t>Material incompatibility</a:t>
            </a:r>
          </a:p>
          <a:p>
            <a:pPr lvl="1"/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Material integrity</a:t>
            </a:r>
          </a:p>
          <a:p>
            <a:pPr lvl="1"/>
            <a:r>
              <a:rPr lang="en-US" dirty="0">
                <a:latin typeface="+mj-lt"/>
                <a:ea typeface="Times New Roman" panose="02020603050405020304" pitchFamily="18" charset="0"/>
              </a:rPr>
              <a:t>Unknown risks</a:t>
            </a:r>
            <a:endParaRPr lang="en-US" dirty="0">
              <a:effectLst/>
              <a:latin typeface="+mj-lt"/>
              <a:ea typeface="Times New Roman" panose="02020603050405020304" pitchFamily="18" charset="0"/>
            </a:endParaRPr>
          </a:p>
          <a:p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Often relies upon NASA conservative values</a:t>
            </a:r>
          </a:p>
          <a:p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Understanding microbial contamination of common spacecraft materials may help define risk better</a:t>
            </a:r>
            <a:endParaRPr lang="en-US" sz="2400" dirty="0"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533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9AEFE-B975-4414-907B-AEC0A10AB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899" y="1900719"/>
            <a:ext cx="8236021" cy="2034284"/>
          </a:xfrm>
        </p:spPr>
        <p:txBody>
          <a:bodyPr/>
          <a:lstStyle/>
          <a:p>
            <a:r>
              <a:rPr lang="en-US" b="0" i="0" dirty="0">
                <a:effectLst/>
                <a:latin typeface="+mj-lt"/>
              </a:rPr>
              <a:t>MSFC Tech Excellence Funding with ER62</a:t>
            </a:r>
          </a:p>
          <a:p>
            <a:r>
              <a:rPr lang="en-US" sz="2800" dirty="0">
                <a:effectLst/>
                <a:latin typeface="+mj-lt"/>
                <a:ea typeface="Times New Roman" panose="02020603050405020304" pitchFamily="18" charset="0"/>
              </a:rPr>
              <a:t>Collected nonmetallic spacecraft materials</a:t>
            </a:r>
          </a:p>
          <a:p>
            <a:r>
              <a:rPr lang="en-US" dirty="0">
                <a:latin typeface="+mj-lt"/>
                <a:ea typeface="Times New Roman" panose="02020603050405020304" pitchFamily="18" charset="0"/>
              </a:rPr>
              <a:t>Sometimes challenging to cut materials cleanly!</a:t>
            </a:r>
            <a:endParaRPr lang="en-US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69B325-2287-4A78-B389-1A34A75A0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134585"/>
            <a:ext cx="8458200" cy="566737"/>
          </a:xfrm>
        </p:spPr>
        <p:txBody>
          <a:bodyPr/>
          <a:lstStyle/>
          <a:p>
            <a:r>
              <a:rPr lang="en-US" dirty="0"/>
              <a:t>Microbial Enumeration of Spacecraft Materials using Destructive Assays </a:t>
            </a:r>
          </a:p>
        </p:txBody>
      </p:sp>
      <p:pic>
        <p:nvPicPr>
          <p:cNvPr id="8" name="Picture 7" descr="A picture containing indoor, appliance, white, kitchen appliance&#10;&#10;Description automatically generated">
            <a:extLst>
              <a:ext uri="{FF2B5EF4-FFF2-40B4-BE49-F238E27FC236}">
                <a16:creationId xmlns:a16="http://schemas.microsoft.com/office/drawing/2014/main" id="{1584C3A6-6C63-444C-98E7-6A33BAEDEE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5077723" y="3549094"/>
            <a:ext cx="2964649" cy="3133616"/>
          </a:xfrm>
          <a:prstGeom prst="rect">
            <a:avLst/>
          </a:prstGeom>
        </p:spPr>
      </p:pic>
      <p:pic>
        <p:nvPicPr>
          <p:cNvPr id="9" name="Picture 8" descr="A black rectangular object on a white blanket&#10;&#10;Description automatically generated with low confidence">
            <a:extLst>
              <a:ext uri="{FF2B5EF4-FFF2-40B4-BE49-F238E27FC236}">
                <a16:creationId xmlns:a16="http://schemas.microsoft.com/office/drawing/2014/main" id="{9611287C-CBD6-41B4-8CD6-73A85D8332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47" r="29353" b="6544"/>
          <a:stretch/>
        </p:blipFill>
        <p:spPr>
          <a:xfrm>
            <a:off x="3313002" y="4348061"/>
            <a:ext cx="1303794" cy="1535683"/>
          </a:xfrm>
          <a:prstGeom prst="rect">
            <a:avLst/>
          </a:prstGeom>
        </p:spPr>
      </p:pic>
      <p:pic>
        <p:nvPicPr>
          <p:cNvPr id="11" name="Picture 10" descr="A picture containing text, indoor, tray, silver&#10;&#10;Description automatically generated">
            <a:extLst>
              <a:ext uri="{FF2B5EF4-FFF2-40B4-BE49-F238E27FC236}">
                <a16:creationId xmlns:a16="http://schemas.microsoft.com/office/drawing/2014/main" id="{0C4D38AF-AB27-4E0D-A7E2-33A4E291127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20"/>
          <a:stretch/>
        </p:blipFill>
        <p:spPr>
          <a:xfrm rot="5400000">
            <a:off x="205531" y="4413408"/>
            <a:ext cx="1963007" cy="1404992"/>
          </a:xfrm>
          <a:prstGeom prst="rect">
            <a:avLst/>
          </a:prstGeom>
        </p:spPr>
      </p:pic>
      <p:pic>
        <p:nvPicPr>
          <p:cNvPr id="13" name="Picture 12" descr="A close-up of a cross&#10;&#10;Description automatically generated with low confidence">
            <a:extLst>
              <a:ext uri="{FF2B5EF4-FFF2-40B4-BE49-F238E27FC236}">
                <a16:creationId xmlns:a16="http://schemas.microsoft.com/office/drawing/2014/main" id="{26157BAE-C0E8-4BA1-815B-7DF826AAA35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71" t="6928" r="23869"/>
          <a:stretch/>
        </p:blipFill>
        <p:spPr>
          <a:xfrm>
            <a:off x="2097811" y="3970809"/>
            <a:ext cx="1006911" cy="229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065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4FCC6-66BF-45CB-9BA7-E694664E9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044550"/>
            <a:ext cx="8458200" cy="566737"/>
          </a:xfrm>
        </p:spPr>
        <p:txBody>
          <a:bodyPr/>
          <a:lstStyle/>
          <a:p>
            <a:r>
              <a:rPr lang="en-US" dirty="0"/>
              <a:t>Microbial Enumeration of Spacecraft Materials using Destructive Assays </a:t>
            </a:r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40137A52-8484-4E86-BF4E-9E29A3A6E1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638222" y="1522762"/>
            <a:ext cx="1322890" cy="1782617"/>
          </a:xfrm>
        </p:spPr>
      </p:pic>
      <p:pic>
        <p:nvPicPr>
          <p:cNvPr id="7" name="Picture 6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B2195D4A-0206-4367-8309-20042D4A7E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270666" y="5086145"/>
            <a:ext cx="1819951" cy="1211586"/>
          </a:xfrm>
          <a:prstGeom prst="rect">
            <a:avLst/>
          </a:prstGeom>
        </p:spPr>
      </p:pic>
      <p:pic>
        <p:nvPicPr>
          <p:cNvPr id="9" name="Picture 8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193FC830-8599-40A3-9658-6208E084F8E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9324" y="3586070"/>
            <a:ext cx="1567717" cy="1543784"/>
          </a:xfrm>
          <a:prstGeom prst="rect">
            <a:avLst/>
          </a:prstGeom>
        </p:spPr>
      </p:pic>
      <p:pic>
        <p:nvPicPr>
          <p:cNvPr id="11" name="Picture 10" descr="A picture containing indoor, pan, kitchen appliance&#10;&#10;Description automatically generated">
            <a:extLst>
              <a:ext uri="{FF2B5EF4-FFF2-40B4-BE49-F238E27FC236}">
                <a16:creationId xmlns:a16="http://schemas.microsoft.com/office/drawing/2014/main" id="{DE41CBB1-896B-434A-B92E-5C6386760CB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649" y="3075516"/>
            <a:ext cx="1407560" cy="1543784"/>
          </a:xfrm>
          <a:prstGeom prst="rect">
            <a:avLst/>
          </a:prstGeom>
        </p:spPr>
      </p:pic>
      <p:pic>
        <p:nvPicPr>
          <p:cNvPr id="13" name="Picture 12" descr="A picture containing indoor, pan&#10;&#10;Description automatically generated">
            <a:extLst>
              <a:ext uri="{FF2B5EF4-FFF2-40B4-BE49-F238E27FC236}">
                <a16:creationId xmlns:a16="http://schemas.microsoft.com/office/drawing/2014/main" id="{8FA75AA2-17C4-4A84-B185-771F73D7AC7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6310" y="2411790"/>
            <a:ext cx="1567717" cy="1674687"/>
          </a:xfrm>
          <a:prstGeom prst="rect">
            <a:avLst/>
          </a:prstGeom>
        </p:spPr>
      </p:pic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69C5F087-67C3-485C-8982-7FD75C0108E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870" y="4449503"/>
            <a:ext cx="1654233" cy="147177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0FFEA36-8A92-484F-86BA-6FE6D85898D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0861" y="5876109"/>
            <a:ext cx="1639266" cy="822695"/>
          </a:xfrm>
          <a:prstGeom prst="rect">
            <a:avLst/>
          </a:prstGeom>
        </p:spPr>
      </p:pic>
      <p:pic>
        <p:nvPicPr>
          <p:cNvPr id="27" name="Picture 26" descr="A picture containing text, indoor, hand&#10;&#10;Description automatically generated">
            <a:extLst>
              <a:ext uri="{FF2B5EF4-FFF2-40B4-BE49-F238E27FC236}">
                <a16:creationId xmlns:a16="http://schemas.microsoft.com/office/drawing/2014/main" id="{F09BB6CA-BA11-4859-A41D-2CA7C2BA4B2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6889" y="4878312"/>
            <a:ext cx="1683296" cy="976166"/>
          </a:xfrm>
          <a:prstGeom prst="rect">
            <a:avLst/>
          </a:prstGeom>
        </p:spPr>
      </p:pic>
      <p:pic>
        <p:nvPicPr>
          <p:cNvPr id="25" name="Picture 24" descr="A picture containing indoor&#10;&#10;Description automatically generated">
            <a:extLst>
              <a:ext uri="{FF2B5EF4-FFF2-40B4-BE49-F238E27FC236}">
                <a16:creationId xmlns:a16="http://schemas.microsoft.com/office/drawing/2014/main" id="{A9013CB7-4D08-44D1-BA6C-693B93216B1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1966" y="4024448"/>
            <a:ext cx="1797055" cy="839912"/>
          </a:xfrm>
          <a:prstGeom prst="rect">
            <a:avLst/>
          </a:prstGeom>
        </p:spPr>
      </p:pic>
      <p:pic>
        <p:nvPicPr>
          <p:cNvPr id="21" name="Picture 20" descr="A picture containing indoor&#10;&#10;Description automatically generated">
            <a:extLst>
              <a:ext uri="{FF2B5EF4-FFF2-40B4-BE49-F238E27FC236}">
                <a16:creationId xmlns:a16="http://schemas.microsoft.com/office/drawing/2014/main" id="{534E5B22-493F-423D-B15D-6529B81F65E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0" b="11900"/>
          <a:stretch/>
        </p:blipFill>
        <p:spPr>
          <a:xfrm>
            <a:off x="3813865" y="3030852"/>
            <a:ext cx="1567717" cy="972607"/>
          </a:xfrm>
          <a:prstGeom prst="rect">
            <a:avLst/>
          </a:prstGeom>
        </p:spPr>
      </p:pic>
      <p:pic>
        <p:nvPicPr>
          <p:cNvPr id="31" name="Picture 30" descr="A picture containing cup, indoor, set&#10;&#10;Description automatically generated">
            <a:extLst>
              <a:ext uri="{FF2B5EF4-FFF2-40B4-BE49-F238E27FC236}">
                <a16:creationId xmlns:a16="http://schemas.microsoft.com/office/drawing/2014/main" id="{97BF4B23-344E-44F2-912A-888E163C456E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7073335" y="4717148"/>
            <a:ext cx="824058" cy="2677812"/>
          </a:xfrm>
          <a:prstGeom prst="rect">
            <a:avLst/>
          </a:prstGeom>
        </p:spPr>
      </p:pic>
      <p:pic>
        <p:nvPicPr>
          <p:cNvPr id="33" name="Picture 32" descr="A group of coins&#10;&#10;Description automatically generated with low confidence">
            <a:extLst>
              <a:ext uri="{FF2B5EF4-FFF2-40B4-BE49-F238E27FC236}">
                <a16:creationId xmlns:a16="http://schemas.microsoft.com/office/drawing/2014/main" id="{293DBA7F-1D45-42B5-92DD-EB6B77DD9B7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7025365" y="3762642"/>
            <a:ext cx="902551" cy="2688085"/>
          </a:xfrm>
          <a:prstGeom prst="rect">
            <a:avLst/>
          </a:prstGeom>
        </p:spPr>
      </p:pic>
      <p:pic>
        <p:nvPicPr>
          <p:cNvPr id="35" name="Picture 34" descr="A picture containing text, cup, porcelain&#10;&#10;Description automatically generated">
            <a:extLst>
              <a:ext uri="{FF2B5EF4-FFF2-40B4-BE49-F238E27FC236}">
                <a16:creationId xmlns:a16="http://schemas.microsoft.com/office/drawing/2014/main" id="{4DEEE67A-93C8-4065-A349-64186549A653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7008267" y="804366"/>
            <a:ext cx="842983" cy="2594319"/>
          </a:xfrm>
          <a:prstGeom prst="rect">
            <a:avLst/>
          </a:prstGeom>
        </p:spPr>
      </p:pic>
      <p:pic>
        <p:nvPicPr>
          <p:cNvPr id="37" name="Picture 36" descr="A group of coins&#10;&#10;Description automatically generated with low confidence">
            <a:extLst>
              <a:ext uri="{FF2B5EF4-FFF2-40B4-BE49-F238E27FC236}">
                <a16:creationId xmlns:a16="http://schemas.microsoft.com/office/drawing/2014/main" id="{AC87A8BE-0B1C-4FAE-BA52-04CC3B9EE2E2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6981796" y="1755033"/>
            <a:ext cx="895923" cy="2594319"/>
          </a:xfrm>
          <a:prstGeom prst="rect">
            <a:avLst/>
          </a:prstGeom>
        </p:spPr>
      </p:pic>
      <p:pic>
        <p:nvPicPr>
          <p:cNvPr id="39" name="Picture 38" descr="A group of light bulbs&#10;&#10;Description automatically generated with low confidence">
            <a:extLst>
              <a:ext uri="{FF2B5EF4-FFF2-40B4-BE49-F238E27FC236}">
                <a16:creationId xmlns:a16="http://schemas.microsoft.com/office/drawing/2014/main" id="{BEEBC6C9-B2C4-417C-A63F-FC50B28EE5AB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6967677" y="2735343"/>
            <a:ext cx="968039" cy="26381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2508C7-1BAD-4EFC-A991-ED2725C0B6D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696862" y="1675937"/>
            <a:ext cx="1801725" cy="134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99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CD3F5-392A-4AD9-8F96-EBD17A35E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1654674"/>
            <a:ext cx="8458200" cy="4572000"/>
          </a:xfrm>
        </p:spPr>
        <p:txBody>
          <a:bodyPr/>
          <a:lstStyle/>
          <a:p>
            <a:r>
              <a:rPr lang="en-US" dirty="0">
                <a:latin typeface="+mj-lt"/>
                <a:ea typeface="Times New Roman" panose="02020603050405020304" pitchFamily="18" charset="0"/>
              </a:rPr>
              <a:t>Future: Eventual molecular identification of over 100 microbial isolates from a variety of materials</a:t>
            </a:r>
            <a:endParaRPr lang="en-US" sz="2800" dirty="0">
              <a:effectLst/>
              <a:latin typeface="+mj-lt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394FE7E-BE7F-48B7-B7EF-F603F12B5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087937"/>
            <a:ext cx="8458200" cy="566737"/>
          </a:xfrm>
        </p:spPr>
        <p:txBody>
          <a:bodyPr/>
          <a:lstStyle/>
          <a:p>
            <a:r>
              <a:rPr lang="en-US" dirty="0"/>
              <a:t>Microbial Enumeration of Spacecraft Materials using Destructive Assays 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45D28BA-79FC-4FBD-9CD0-8114E0065C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5287562"/>
              </p:ext>
            </p:extLst>
          </p:nvPr>
        </p:nvGraphicFramePr>
        <p:xfrm>
          <a:off x="1017142" y="2666768"/>
          <a:ext cx="6955604" cy="3825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23497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2D939-316A-496A-9FD2-EF033F1EF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136989"/>
            <a:ext cx="8458200" cy="566737"/>
          </a:xfrm>
        </p:spPr>
        <p:txBody>
          <a:bodyPr/>
          <a:lstStyle/>
          <a:p>
            <a:r>
              <a:rPr lang="en-US" dirty="0"/>
              <a:t>Space Environmental Effects on Microbial Survival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BBB94-26DA-47B6-8328-B87BA37EC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931542"/>
            <a:ext cx="8458200" cy="4284858"/>
          </a:xfrm>
        </p:spPr>
        <p:txBody>
          <a:bodyPr/>
          <a:lstStyle/>
          <a:p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NASA is interested in how the space environment impacts microbes:</a:t>
            </a:r>
          </a:p>
          <a:p>
            <a:pPr lvl="1"/>
            <a:r>
              <a:rPr lang="en-US" sz="2400" dirty="0">
                <a:latin typeface="+mj-lt"/>
                <a:ea typeface="Times New Roman" panose="02020603050405020304" pitchFamily="18" charset="0"/>
              </a:rPr>
              <a:t>Could it reduce bioburden?</a:t>
            </a:r>
          </a:p>
          <a:p>
            <a:pPr lvl="1"/>
            <a:r>
              <a:rPr lang="en-US" sz="2400" dirty="0">
                <a:effectLst/>
                <a:latin typeface="+mj-lt"/>
                <a:ea typeface="Times New Roman" panose="02020603050405020304" pitchFamily="18" charset="0"/>
              </a:rPr>
              <a:t>Could it </a:t>
            </a:r>
            <a:r>
              <a:rPr lang="en-US" sz="2400" dirty="0">
                <a:latin typeface="+mj-lt"/>
                <a:ea typeface="Times New Roman" panose="02020603050405020304" pitchFamily="18" charset="0"/>
              </a:rPr>
              <a:t>trigger resistance mechanisms?</a:t>
            </a:r>
          </a:p>
          <a:p>
            <a:r>
              <a:rPr lang="en-US" sz="2900" dirty="0">
                <a:latin typeface="+mj-lt"/>
                <a:ea typeface="Times New Roman" panose="02020603050405020304" pitchFamily="18" charset="0"/>
              </a:rPr>
              <a:t>Relevant to PP but also may impact human health on long duration missions (lunar, Martian)</a:t>
            </a:r>
          </a:p>
          <a:p>
            <a:pPr lvl="1"/>
            <a:r>
              <a:rPr lang="en-US" sz="2400" dirty="0">
                <a:latin typeface="+mj-lt"/>
                <a:ea typeface="Times New Roman" panose="02020603050405020304" pitchFamily="18" charset="0"/>
              </a:rPr>
              <a:t>How do space environments impact mutation and survival of microbes/pathogens?</a:t>
            </a:r>
          </a:p>
        </p:txBody>
      </p:sp>
    </p:spTree>
    <p:extLst>
      <p:ext uri="{BB962C8B-B14F-4D97-AF65-F5344CB8AC3E}">
        <p14:creationId xmlns:p14="http://schemas.microsoft.com/office/powerpoint/2010/main" val="1980832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2D939-316A-496A-9FD2-EF033F1EF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136989"/>
            <a:ext cx="8458200" cy="566737"/>
          </a:xfrm>
        </p:spPr>
        <p:txBody>
          <a:bodyPr/>
          <a:lstStyle/>
          <a:p>
            <a:r>
              <a:rPr lang="en-US" dirty="0"/>
              <a:t>Space Environmental Effects on Microbial Survival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BBB94-26DA-47B6-8328-B87BA37EC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931542"/>
            <a:ext cx="8458200" cy="4284858"/>
          </a:xfrm>
        </p:spPr>
        <p:txBody>
          <a:bodyPr/>
          <a:lstStyle/>
          <a:p>
            <a:r>
              <a:rPr lang="en-US" dirty="0">
                <a:effectLst/>
                <a:latin typeface="+mj-lt"/>
                <a:ea typeface="Times New Roman" panose="02020603050405020304" pitchFamily="18" charset="0"/>
              </a:rPr>
              <a:t>Space Environmental Effects Team in the Materials and Processes Lab (EM41) at MSFC</a:t>
            </a:r>
          </a:p>
          <a:p>
            <a:r>
              <a:rPr lang="en-US" dirty="0">
                <a:latin typeface="+mj-lt"/>
              </a:rPr>
              <a:t>Determine impacts of variables on</a:t>
            </a:r>
            <a:r>
              <a:rPr lang="en-US" dirty="0"/>
              <a:t> </a:t>
            </a:r>
            <a:r>
              <a:rPr lang="en-US" i="1" dirty="0"/>
              <a:t>Bacillus atrophaeus </a:t>
            </a:r>
            <a:r>
              <a:rPr lang="en-US" dirty="0"/>
              <a:t>spores:</a:t>
            </a:r>
          </a:p>
          <a:p>
            <a:pPr lvl="1"/>
            <a:r>
              <a:rPr lang="en-US" dirty="0"/>
              <a:t>Temperature fluxes</a:t>
            </a:r>
          </a:p>
          <a:p>
            <a:pPr lvl="1"/>
            <a:r>
              <a:rPr lang="en-US" dirty="0"/>
              <a:t>Ionizing radiation</a:t>
            </a:r>
          </a:p>
          <a:p>
            <a:pPr lvl="1"/>
            <a:r>
              <a:rPr lang="en-US" dirty="0"/>
              <a:t>Ultraviolet radiation</a:t>
            </a:r>
          </a:p>
          <a:p>
            <a:pPr lvl="1"/>
            <a:r>
              <a:rPr lang="en-US" dirty="0"/>
              <a:t>Vacuum</a:t>
            </a:r>
          </a:p>
          <a:p>
            <a:pPr lvl="1"/>
            <a:endParaRPr lang="en-US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4" name="Picture 3" descr="A picture containing indoor, helmet&#10;&#10;Description automatically generated">
            <a:extLst>
              <a:ext uri="{FF2B5EF4-FFF2-40B4-BE49-F238E27FC236}">
                <a16:creationId xmlns:a16="http://schemas.microsoft.com/office/drawing/2014/main" id="{1018C637-E0DC-4E70-9E90-37E3D3B145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08252"/>
            <a:ext cx="3477529" cy="260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637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BB46D-60CB-48D5-8A88-B6FDBF39F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146315"/>
            <a:ext cx="8458200" cy="566737"/>
          </a:xfrm>
        </p:spPr>
        <p:txBody>
          <a:bodyPr/>
          <a:lstStyle/>
          <a:p>
            <a:r>
              <a:rPr lang="en-US" dirty="0"/>
              <a:t>Space Environmental Effects on Microbial Survival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696D894-2780-4450-A045-C136C9131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128" y="1860157"/>
            <a:ext cx="5315545" cy="2352247"/>
          </a:xfrm>
        </p:spPr>
        <p:txBody>
          <a:bodyPr/>
          <a:lstStyle/>
          <a:p>
            <a:r>
              <a:rPr lang="en-US" dirty="0"/>
              <a:t>UV promoted strange phenotype</a:t>
            </a:r>
          </a:p>
          <a:p>
            <a:r>
              <a:rPr lang="en-US" dirty="0"/>
              <a:t>Radiation reduced survival</a:t>
            </a:r>
          </a:p>
          <a:p>
            <a:r>
              <a:rPr lang="en-US" dirty="0"/>
              <a:t>Future: submitted grant for additional funding to continue</a:t>
            </a:r>
          </a:p>
        </p:txBody>
      </p:sp>
      <p:pic>
        <p:nvPicPr>
          <p:cNvPr id="14" name="Content Placeholder 4" descr="A picture containing indoor&#10;&#10;Description automatically generated">
            <a:extLst>
              <a:ext uri="{FF2B5EF4-FFF2-40B4-BE49-F238E27FC236}">
                <a16:creationId xmlns:a16="http://schemas.microsoft.com/office/drawing/2014/main" id="{CF4489DE-2E15-4F0D-913B-62D905CC9C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31327" y="4468435"/>
            <a:ext cx="1510996" cy="213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4" descr="A person holding a magnifying glass&#10;&#10;Description automatically generated with low confidence">
            <a:extLst>
              <a:ext uri="{FF2B5EF4-FFF2-40B4-BE49-F238E27FC236}">
                <a16:creationId xmlns:a16="http://schemas.microsoft.com/office/drawing/2014/main" id="{B24303FE-EF51-448C-9856-00792C78BA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5711" y="4468435"/>
            <a:ext cx="2194117" cy="2136805"/>
          </a:xfrm>
          <a:prstGeom prst="rect">
            <a:avLst/>
          </a:prstGeom>
        </p:spPr>
      </p:pic>
      <p:pic>
        <p:nvPicPr>
          <p:cNvPr id="16" name="Picture 15" descr="A picture containing indoor&#10;&#10;Description automatically generated">
            <a:extLst>
              <a:ext uri="{FF2B5EF4-FFF2-40B4-BE49-F238E27FC236}">
                <a16:creationId xmlns:a16="http://schemas.microsoft.com/office/drawing/2014/main" id="{CD739D45-3203-40BC-BB13-B6DA9453DBF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9106" y="4468435"/>
            <a:ext cx="2065106" cy="2151199"/>
          </a:xfrm>
          <a:prstGeom prst="rect">
            <a:avLst/>
          </a:prstGeom>
        </p:spPr>
      </p:pic>
      <p:pic>
        <p:nvPicPr>
          <p:cNvPr id="4" name="Picture 3" descr="A cube on a table&#10;&#10;Description automatically generated with low confidence">
            <a:extLst>
              <a:ext uri="{FF2B5EF4-FFF2-40B4-BE49-F238E27FC236}">
                <a16:creationId xmlns:a16="http://schemas.microsoft.com/office/drawing/2014/main" id="{E5E4453D-A0D4-4EEF-B6A3-409D8D51F9E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41" t="29214" r="16193" b="23296"/>
          <a:stretch/>
        </p:blipFill>
        <p:spPr>
          <a:xfrm>
            <a:off x="151418" y="4468435"/>
            <a:ext cx="2776190" cy="2151199"/>
          </a:xfrm>
          <a:prstGeom prst="rect">
            <a:avLst/>
          </a:prstGeom>
        </p:spPr>
      </p:pic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08A7F023-7BF2-40B3-A507-D0DCD47E2B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6947083"/>
              </p:ext>
            </p:extLst>
          </p:nvPr>
        </p:nvGraphicFramePr>
        <p:xfrm>
          <a:off x="5582674" y="1475012"/>
          <a:ext cx="3359649" cy="1829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E6404DAA-C4FB-4FAC-A053-5C3EF4C86A78}"/>
              </a:ext>
            </a:extLst>
          </p:cNvPr>
          <p:cNvSpPr txBox="1"/>
          <p:nvPr/>
        </p:nvSpPr>
        <p:spPr>
          <a:xfrm>
            <a:off x="5691883" y="3230804"/>
            <a:ext cx="31849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Ionizing radiation (Rad) from a proton source (60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Mrad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equivalent dose in 1 cc H</a:t>
            </a:r>
            <a:r>
              <a:rPr lang="en-US" sz="1800" baseline="-25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2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O), approximately 0.1% of </a:t>
            </a:r>
            <a:r>
              <a:rPr lang="en-US" sz="18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Bacillus atrophaeus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spores remain viable when compared with an untreated control (n = 3).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20079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5F3DF-0A58-4C45-8032-DC03D9035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571" y="1107311"/>
            <a:ext cx="8458200" cy="566737"/>
          </a:xfrm>
        </p:spPr>
        <p:txBody>
          <a:bodyPr/>
          <a:lstStyle/>
          <a:p>
            <a:r>
              <a:rPr lang="en-US" dirty="0"/>
              <a:t>Manufacturing Credit for Bioburden Reduction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904C8CB-940F-4F6A-B4BD-87CA55F81BC2}"/>
              </a:ext>
            </a:extLst>
          </p:cNvPr>
          <p:cNvSpPr txBox="1">
            <a:spLocks/>
          </p:cNvSpPr>
          <p:nvPr/>
        </p:nvSpPr>
        <p:spPr bwMode="auto">
          <a:xfrm>
            <a:off x="592987" y="1674048"/>
            <a:ext cx="7811274" cy="311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004D96"/>
              </a:buClr>
              <a:buFont typeface="Wingdings" pitchFamily="2" charset="2"/>
              <a:buChar char="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3275" indent="-346075" algn="l" rtl="0" fontAlgn="base">
              <a:spcBef>
                <a:spcPct val="20000"/>
              </a:spcBef>
              <a:spcAft>
                <a:spcPct val="0"/>
              </a:spcAft>
              <a:buClr>
                <a:srgbClr val="004D96"/>
              </a:buClr>
              <a:buFont typeface="Symbol" pitchFamily="18" charset="2"/>
              <a:buChar char="-"/>
              <a:defRPr sz="2300">
                <a:solidFill>
                  <a:schemeClr val="tx1"/>
                </a:solidFill>
                <a:latin typeface="+mn-lt"/>
              </a:defRPr>
            </a:lvl2pPr>
            <a:lvl3pPr marL="1138238" indent="-220663" algn="l" rtl="0" fontAlgn="base">
              <a:spcBef>
                <a:spcPct val="20000"/>
              </a:spcBef>
              <a:spcAft>
                <a:spcPct val="0"/>
              </a:spcAft>
              <a:buClr>
                <a:srgbClr val="004D96"/>
              </a:buClr>
              <a:buFont typeface="Wingdings" pitchFamily="2" charset="2"/>
              <a:buChar char=""/>
              <a:defRPr sz="2100">
                <a:solidFill>
                  <a:schemeClr val="tx1"/>
                </a:solidFill>
                <a:latin typeface="+mn-lt"/>
              </a:defRPr>
            </a:lvl3pPr>
            <a:lvl4pPr marL="1484313" indent="-231775" algn="l" rtl="0" fontAlgn="base">
              <a:spcBef>
                <a:spcPct val="20000"/>
              </a:spcBef>
              <a:spcAft>
                <a:spcPct val="0"/>
              </a:spcAft>
              <a:buClr>
                <a:srgbClr val="004D96"/>
              </a:buClr>
              <a:buFont typeface="Symbol" pitchFamily="18" charset="2"/>
              <a:buChar char="-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20000"/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20000"/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20000"/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20000"/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20000"/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2400" kern="0" baseline="0" dirty="0"/>
              <a:t>Two main methods of bioburden reduction at NASA</a:t>
            </a:r>
          </a:p>
          <a:p>
            <a:pPr lvl="1"/>
            <a:r>
              <a:rPr lang="en-US" sz="2400" kern="0" baseline="0" dirty="0"/>
              <a:t>Heat Microbial Reduction (HMR)</a:t>
            </a:r>
          </a:p>
          <a:p>
            <a:pPr lvl="1"/>
            <a:r>
              <a:rPr lang="en-US" sz="2400" kern="0" baseline="0" dirty="0"/>
              <a:t>Vapor Hydrogen Peroxide (VHP)</a:t>
            </a:r>
          </a:p>
          <a:p>
            <a:r>
              <a:rPr lang="en-US" sz="2400" kern="0" baseline="0" dirty="0"/>
              <a:t>Manufacturing credit?</a:t>
            </a:r>
          </a:p>
          <a:p>
            <a:pPr lvl="1"/>
            <a:r>
              <a:rPr lang="en-US" sz="1900" kern="0" baseline="0" dirty="0"/>
              <a:t>NASA ROSES grant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CCADBB-D57A-448B-BFEE-FE6C8F46F8A3}"/>
              </a:ext>
            </a:extLst>
          </p:cNvPr>
          <p:cNvSpPr txBox="1"/>
          <p:nvPr/>
        </p:nvSpPr>
        <p:spPr>
          <a:xfrm>
            <a:off x="423096" y="2454240"/>
            <a:ext cx="636713" cy="194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+mj-lt"/>
              </a:rPr>
              <a:t>Credit: ESA</a:t>
            </a:r>
          </a:p>
        </p:txBody>
      </p:sp>
      <p:pic>
        <p:nvPicPr>
          <p:cNvPr id="15362" name="Picture 2" descr="JAMES NEWTON, LEFT, PHILLIP THOMPSON, CENTER, AND DAVID LAWRENCE, RIGHT PREPARE COMPOSITE TOOL FOR CURE IN 18' X 20' AUTOCLAVE IN BUILDING 4707">
            <a:extLst>
              <a:ext uri="{FF2B5EF4-FFF2-40B4-BE49-F238E27FC236}">
                <a16:creationId xmlns:a16="http://schemas.microsoft.com/office/drawing/2014/main" id="{046BFA82-207C-430C-87DE-8CDE6498D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897" y="4022721"/>
            <a:ext cx="3486206" cy="242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C95D73F-42CE-4D06-864C-BEA4DA5DE40D}"/>
              </a:ext>
            </a:extLst>
          </p:cNvPr>
          <p:cNvSpPr/>
          <p:nvPr/>
        </p:nvSpPr>
        <p:spPr>
          <a:xfrm>
            <a:off x="2828897" y="4022721"/>
            <a:ext cx="984565" cy="2564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81AEFB"/>
                </a:solidFill>
                <a:latin typeface="Arial" panose="020B0604020202020204" pitchFamily="34" charset="0"/>
              </a:rPr>
              <a:t>NASA/MSFC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97361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D98C-0025-4F79-B902-74F1ADFCE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053" y="1132922"/>
            <a:ext cx="8458200" cy="566737"/>
          </a:xfrm>
        </p:spPr>
        <p:txBody>
          <a:bodyPr/>
          <a:lstStyle/>
          <a:p>
            <a:r>
              <a:rPr lang="en-US" dirty="0"/>
              <a:t>Manufacturing Credit for Bioburden Reduction</a:t>
            </a:r>
          </a:p>
        </p:txBody>
      </p:sp>
      <p:pic>
        <p:nvPicPr>
          <p:cNvPr id="14" name="Picture 13" descr="A picture containing cup, indoor&#10;&#10;Description automatically generated">
            <a:extLst>
              <a:ext uri="{FF2B5EF4-FFF2-40B4-BE49-F238E27FC236}">
                <a16:creationId xmlns:a16="http://schemas.microsoft.com/office/drawing/2014/main" id="{8AEABB6A-0114-4D54-8A5D-B5AA839820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55742" y="1853970"/>
            <a:ext cx="3005710" cy="3026371"/>
          </a:xfrm>
          <a:prstGeom prst="rect">
            <a:avLst/>
          </a:prstGeo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FDCEE6ED-B949-4CD4-9B0E-6D1AA7D4E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080" y="1699659"/>
            <a:ext cx="4672173" cy="3499065"/>
          </a:xfrm>
        </p:spPr>
        <p:txBody>
          <a:bodyPr/>
          <a:lstStyle/>
          <a:p>
            <a:r>
              <a:rPr lang="en-US" dirty="0"/>
              <a:t>Antimicrobial activity of material additives</a:t>
            </a:r>
          </a:p>
          <a:p>
            <a:pPr lvl="1"/>
            <a:r>
              <a:rPr lang="en-US" dirty="0"/>
              <a:t>What is the active molecule?</a:t>
            </a:r>
          </a:p>
          <a:p>
            <a:pPr lvl="1"/>
            <a:r>
              <a:rPr lang="en-US" dirty="0"/>
              <a:t>Is this batch-reproducible?</a:t>
            </a:r>
          </a:p>
          <a:p>
            <a:pPr lvl="1"/>
            <a:r>
              <a:rPr lang="en-US" dirty="0"/>
              <a:t>Could these materials be contaminated by production processes?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521FFCF-1FE4-46A3-9A82-AF3C45842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609" y="5004030"/>
            <a:ext cx="1551238" cy="155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83E797A-C41A-45F0-A39E-A1CDF188D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36" y="5004030"/>
            <a:ext cx="1684755" cy="155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ee the source image">
            <a:extLst>
              <a:ext uri="{FF2B5EF4-FFF2-40B4-BE49-F238E27FC236}">
                <a16:creationId xmlns:a16="http://schemas.microsoft.com/office/drawing/2014/main" id="{5101DEB1-EF3A-4B1F-9327-0E56EFE03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975" y="5483314"/>
            <a:ext cx="1192305" cy="105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0DC443-C524-41C2-92FC-C76D830A8803}"/>
              </a:ext>
            </a:extLst>
          </p:cNvPr>
          <p:cNvSpPr txBox="1"/>
          <p:nvPr/>
        </p:nvSpPr>
        <p:spPr>
          <a:xfrm>
            <a:off x="6356861" y="5482333"/>
            <a:ext cx="2175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Natalie Williams presented data: 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+mj-lt"/>
              </a:rPr>
              <a:t>#7026</a:t>
            </a:r>
            <a:endParaRPr lang="en-US" sz="28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DEDF56-CAB9-45E5-88ED-B92D9A65C87B}"/>
              </a:ext>
            </a:extLst>
          </p:cNvPr>
          <p:cNvSpPr txBox="1"/>
          <p:nvPr/>
        </p:nvSpPr>
        <p:spPr>
          <a:xfrm>
            <a:off x="2411505" y="6247186"/>
            <a:ext cx="14499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+mj-lt"/>
              </a:rPr>
              <a:t>Natalie Williams 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39739F-61C4-47AC-92BF-A84EBA84456A}"/>
              </a:ext>
            </a:extLst>
          </p:cNvPr>
          <p:cNvSpPr txBox="1"/>
          <p:nvPr/>
        </p:nvSpPr>
        <p:spPr>
          <a:xfrm>
            <a:off x="594354" y="6247186"/>
            <a:ext cx="1684755" cy="286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+mj-lt"/>
              </a:rPr>
              <a:t>Prof. Mark Liles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17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D98C-0025-4F79-B902-74F1ADFCE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053" y="1134102"/>
            <a:ext cx="8458200" cy="566737"/>
          </a:xfrm>
        </p:spPr>
        <p:txBody>
          <a:bodyPr/>
          <a:lstStyle/>
          <a:p>
            <a:r>
              <a:rPr lang="en-US" dirty="0"/>
              <a:t>Manufacturing Credit for Bioburden Reduction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FDCEE6ED-B949-4CD4-9B0E-6D1AA7D4E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080" y="2013735"/>
            <a:ext cx="4672173" cy="4257924"/>
          </a:xfrm>
        </p:spPr>
        <p:txBody>
          <a:bodyPr/>
          <a:lstStyle/>
          <a:p>
            <a:r>
              <a:rPr lang="en-US" dirty="0"/>
              <a:t>Assess manufacturing cure processes</a:t>
            </a:r>
          </a:p>
          <a:p>
            <a:pPr lvl="1"/>
            <a:r>
              <a:rPr lang="en-US" dirty="0"/>
              <a:t>Are cure processes hot enough and long enough to sterilize all the way through materials?</a:t>
            </a:r>
          </a:p>
          <a:p>
            <a:pPr lvl="1"/>
            <a:r>
              <a:rPr lang="en-US" dirty="0"/>
              <a:t>Future: prepare inoculated insulation lay up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521FFCF-1FE4-46A3-9A82-AF3C45842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609" y="5004030"/>
            <a:ext cx="1551238" cy="155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83E797A-C41A-45F0-A39E-A1CDF188D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36" y="5004030"/>
            <a:ext cx="1684755" cy="155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ee the source image">
            <a:extLst>
              <a:ext uri="{FF2B5EF4-FFF2-40B4-BE49-F238E27FC236}">
                <a16:creationId xmlns:a16="http://schemas.microsoft.com/office/drawing/2014/main" id="{5101DEB1-EF3A-4B1F-9327-0E56EFE03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975" y="5483314"/>
            <a:ext cx="1192305" cy="105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CAC8135-F841-4641-9669-AE0C22E69E76}"/>
              </a:ext>
            </a:extLst>
          </p:cNvPr>
          <p:cNvGrpSpPr/>
          <p:nvPr/>
        </p:nvGrpSpPr>
        <p:grpSpPr>
          <a:xfrm>
            <a:off x="591113" y="1596739"/>
            <a:ext cx="3384733" cy="3160195"/>
            <a:chOff x="1" y="0"/>
            <a:chExt cx="2606672" cy="269875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8C8A74C-6E8B-40EC-8793-B77EA85E1C18}"/>
                </a:ext>
              </a:extLst>
            </p:cNvPr>
            <p:cNvGrpSpPr/>
            <p:nvPr/>
          </p:nvGrpSpPr>
          <p:grpSpPr>
            <a:xfrm>
              <a:off x="1" y="0"/>
              <a:ext cx="2606672" cy="2698750"/>
              <a:chOff x="0" y="-19050"/>
              <a:chExt cx="2533648" cy="2698750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8F9EF7CB-8D0A-4581-81B6-B4F1768D1BA3}"/>
                  </a:ext>
                </a:extLst>
              </p:cNvPr>
              <p:cNvGrpSpPr/>
              <p:nvPr/>
            </p:nvGrpSpPr>
            <p:grpSpPr>
              <a:xfrm>
                <a:off x="457200" y="742950"/>
                <a:ext cx="2076448" cy="1936750"/>
                <a:chOff x="0" y="-184150"/>
                <a:chExt cx="2076450" cy="1936750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9DF9AA66-A1EC-41D8-9852-19166E5FAF8F}"/>
                    </a:ext>
                  </a:extLst>
                </p:cNvPr>
                <p:cNvSpPr/>
                <p:nvPr/>
              </p:nvSpPr>
              <p:spPr>
                <a:xfrm>
                  <a:off x="234950" y="742950"/>
                  <a:ext cx="1054100" cy="1009650"/>
                </a:xfrm>
                <a:prstGeom prst="rect">
                  <a:avLst/>
                </a:prstGeom>
                <a:pattFill prst="pct75">
                  <a:fgClr>
                    <a:schemeClr val="bg1">
                      <a:lumMod val="75000"/>
                    </a:schemeClr>
                  </a:fgClr>
                  <a:bgClr>
                    <a:schemeClr val="bg1"/>
                  </a:bgClr>
                </a:pattFill>
                <a:scene3d>
                  <a:camera prst="orthographicFront">
                    <a:rot lat="18440575" lon="4099222" rev="18143643"/>
                  </a:camera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E0E21136-4BDF-4402-A270-AB7FA9A6032E}"/>
                    </a:ext>
                  </a:extLst>
                </p:cNvPr>
                <p:cNvGrpSpPr/>
                <p:nvPr/>
              </p:nvGrpSpPr>
              <p:grpSpPr>
                <a:xfrm>
                  <a:off x="57150" y="-184150"/>
                  <a:ext cx="2019300" cy="1701800"/>
                  <a:chOff x="0" y="-425450"/>
                  <a:chExt cx="2019300" cy="1701800"/>
                </a:xfrm>
              </p:grpSpPr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AFA2E8A9-BCB6-496E-9FF3-513E0D134D24}"/>
                      </a:ext>
                    </a:extLst>
                  </p:cNvPr>
                  <p:cNvSpPr/>
                  <p:nvPr/>
                </p:nvSpPr>
                <p:spPr>
                  <a:xfrm>
                    <a:off x="88900" y="266700"/>
                    <a:ext cx="1054100" cy="1009650"/>
                  </a:xfrm>
                  <a:prstGeom prst="rect">
                    <a:avLst/>
                  </a:prstGeom>
                  <a:pattFill prst="pct75">
                    <a:fgClr>
                      <a:schemeClr val="bg1">
                        <a:lumMod val="75000"/>
                      </a:schemeClr>
                    </a:fgClr>
                    <a:bgClr>
                      <a:schemeClr val="bg1"/>
                    </a:bgClr>
                  </a:pattFill>
                  <a:scene3d>
                    <a:camera prst="orthographicFront">
                      <a:rot lat="18440575" lon="4099222" rev="18143643"/>
                    </a:camera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7414048F-9A10-4D79-9D42-666DF1161831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1054100" cy="1009650"/>
                  </a:xfrm>
                  <a:prstGeom prst="rect">
                    <a:avLst/>
                  </a:prstGeom>
                  <a:pattFill prst="pct75">
                    <a:fgClr>
                      <a:schemeClr val="bg1">
                        <a:lumMod val="75000"/>
                      </a:schemeClr>
                    </a:fgClr>
                    <a:bgClr>
                      <a:schemeClr val="bg1"/>
                    </a:bgClr>
                  </a:pattFill>
                  <a:scene3d>
                    <a:camera prst="orthographicFront">
                      <a:rot lat="18440575" lon="4099222" rev="18143643"/>
                    </a:camera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pic>
                <p:nvPicPr>
                  <p:cNvPr id="28" name="Graphic 5" descr="USB outline">
                    <a:extLst>
                      <a:ext uri="{FF2B5EF4-FFF2-40B4-BE49-F238E27FC236}">
                        <a16:creationId xmlns:a16="http://schemas.microsoft.com/office/drawing/2014/main" id="{A3B4FFFF-99F6-4A1A-9338-8A002A1CFE6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25600" y="679450"/>
                    <a:ext cx="393700" cy="393700"/>
                  </a:xfrm>
                  <a:prstGeom prst="rect">
                    <a:avLst/>
                  </a:prstGeom>
                </p:spPr>
              </p:pic>
              <p:pic>
                <p:nvPicPr>
                  <p:cNvPr id="29" name="Graphic 3" descr="Test tubes outline">
                    <a:extLst>
                      <a:ext uri="{FF2B5EF4-FFF2-40B4-BE49-F238E27FC236}">
                        <a16:creationId xmlns:a16="http://schemas.microsoft.com/office/drawing/2014/main" id="{0244DCF5-B799-4B61-9FA4-96BD579CEC8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8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55469" y="-425450"/>
                    <a:ext cx="355600" cy="35560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586B5F85-342B-45D8-9B54-3BB059045C5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54100" cy="1009650"/>
                </a:xfrm>
                <a:prstGeom prst="rect">
                  <a:avLst/>
                </a:prstGeom>
                <a:pattFill prst="pct75">
                  <a:fgClr>
                    <a:schemeClr val="bg1">
                      <a:lumMod val="75000"/>
                    </a:schemeClr>
                  </a:fgClr>
                  <a:bgClr>
                    <a:schemeClr val="bg1"/>
                  </a:bgClr>
                </a:pattFill>
                <a:scene3d>
                  <a:camera prst="orthographicFront">
                    <a:rot lat="18440575" lon="4099222" rev="18143643"/>
                  </a:camera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cxnSp>
              <p:nvCxnSpPr>
                <p:cNvPr id="24" name="Straight Arrow Connector 23">
                  <a:extLst>
                    <a:ext uri="{FF2B5EF4-FFF2-40B4-BE49-F238E27FC236}">
                      <a16:creationId xmlns:a16="http://schemas.microsoft.com/office/drawing/2014/main" id="{7C759B15-4776-476A-8F69-8BFDB8E3451E}"/>
                    </a:ext>
                  </a:extLst>
                </p:cNvPr>
                <p:cNvCxnSpPr>
                  <a:stCxn id="28" idx="1"/>
                </p:cNvCxnSpPr>
                <p:nvPr/>
              </p:nvCxnSpPr>
              <p:spPr>
                <a:xfrm flipH="1">
                  <a:off x="715500" y="1117600"/>
                  <a:ext cx="967250" cy="16510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4E1D5CE-2F42-45C7-8467-114A19E87E8E}"/>
                  </a:ext>
                </a:extLst>
              </p:cNvPr>
              <p:cNvSpPr/>
              <p:nvPr/>
            </p:nvSpPr>
            <p:spPr>
              <a:xfrm>
                <a:off x="317500" y="679450"/>
                <a:ext cx="1054099" cy="1009650"/>
              </a:xfrm>
              <a:prstGeom prst="rect">
                <a:avLst/>
              </a:prstGeom>
              <a:pattFill prst="pct75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>
                  <a:rot lat="18440575" lon="4099222" rev="18143643"/>
                </a:camera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4C695D0-3F9D-4712-9CDE-A69E2487F6F2}"/>
                  </a:ext>
                </a:extLst>
              </p:cNvPr>
              <p:cNvSpPr/>
              <p:nvPr/>
            </p:nvSpPr>
            <p:spPr>
              <a:xfrm>
                <a:off x="228600" y="450850"/>
                <a:ext cx="1054099" cy="1009650"/>
              </a:xfrm>
              <a:prstGeom prst="rect">
                <a:avLst/>
              </a:prstGeom>
              <a:pattFill prst="pct75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>
                  <a:rot lat="18440575" lon="4099222" rev="18143643"/>
                </a:camera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C5AD93E-4436-4A2D-8AC4-2952018549A1}"/>
                  </a:ext>
                </a:extLst>
              </p:cNvPr>
              <p:cNvSpPr/>
              <p:nvPr/>
            </p:nvSpPr>
            <p:spPr>
              <a:xfrm>
                <a:off x="133350" y="203200"/>
                <a:ext cx="1054099" cy="1009650"/>
              </a:xfrm>
              <a:prstGeom prst="rect">
                <a:avLst/>
              </a:prstGeom>
              <a:pattFill prst="pct75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>
                  <a:rot lat="18440575" lon="4099222" rev="18143643"/>
                </a:camera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606B650-2844-46FC-A0FC-2E2CF107F9D7}"/>
                  </a:ext>
                </a:extLst>
              </p:cNvPr>
              <p:cNvSpPr/>
              <p:nvPr/>
            </p:nvSpPr>
            <p:spPr>
              <a:xfrm>
                <a:off x="0" y="-19050"/>
                <a:ext cx="1054099" cy="1009650"/>
              </a:xfrm>
              <a:prstGeom prst="rect">
                <a:avLst/>
              </a:prstGeom>
              <a:pattFill prst="pct75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scene3d>
                <a:camera prst="orthographicFront">
                  <a:rot lat="18440575" lon="4099222" rev="18143643"/>
                </a:camera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CB49E25-FD8B-4C63-B6B1-4E5221E555EB}"/>
                </a:ext>
              </a:extLst>
            </p:cNvPr>
            <p:cNvCxnSpPr/>
            <p:nvPr/>
          </p:nvCxnSpPr>
          <p:spPr>
            <a:xfrm flipH="1">
              <a:off x="1308100" y="933450"/>
              <a:ext cx="771525" cy="400050"/>
            </a:xfrm>
            <a:prstGeom prst="straightConnector1">
              <a:avLst/>
            </a:prstGeom>
            <a:ln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1A50A53-E0D2-4BC2-9C6D-083139E912CC}"/>
                </a:ext>
              </a:extLst>
            </p:cNvPr>
            <p:cNvCxnSpPr/>
            <p:nvPr/>
          </p:nvCxnSpPr>
          <p:spPr>
            <a:xfrm flipH="1" flipV="1">
              <a:off x="1473200" y="1327150"/>
              <a:ext cx="702945" cy="71755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ED46E99-98C7-4486-99F9-CD33FFB2238A}"/>
                </a:ext>
              </a:extLst>
            </p:cNvPr>
            <p:cNvCxnSpPr/>
            <p:nvPr/>
          </p:nvCxnSpPr>
          <p:spPr>
            <a:xfrm flipH="1" flipV="1">
              <a:off x="1003300" y="1466850"/>
              <a:ext cx="1187450" cy="59055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B5F25F6-69D7-4743-B618-CF42FC4851AA}"/>
                </a:ext>
              </a:extLst>
            </p:cNvPr>
            <p:cNvCxnSpPr/>
            <p:nvPr/>
          </p:nvCxnSpPr>
          <p:spPr>
            <a:xfrm flipH="1">
              <a:off x="1289050" y="933450"/>
              <a:ext cx="775644" cy="95250"/>
            </a:xfrm>
            <a:prstGeom prst="straightConnector1">
              <a:avLst/>
            </a:prstGeom>
            <a:ln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1087A558-0469-42BC-B183-83A2356F6596}"/>
              </a:ext>
            </a:extLst>
          </p:cNvPr>
          <p:cNvSpPr txBox="1"/>
          <p:nvPr/>
        </p:nvSpPr>
        <p:spPr>
          <a:xfrm>
            <a:off x="2411505" y="6247186"/>
            <a:ext cx="14499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+mj-lt"/>
              </a:rPr>
              <a:t>Natalie Williams 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E80A2FF-540E-4213-A6CA-CAC72D8B5A74}"/>
              </a:ext>
            </a:extLst>
          </p:cNvPr>
          <p:cNvSpPr txBox="1"/>
          <p:nvPr/>
        </p:nvSpPr>
        <p:spPr>
          <a:xfrm>
            <a:off x="594354" y="6247186"/>
            <a:ext cx="1684755" cy="286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+mj-lt"/>
              </a:rPr>
              <a:t>Prof. Mark Liles</a:t>
            </a:r>
            <a:endParaRPr lang="en-US" sz="1800" dirty="0">
              <a:solidFill>
                <a:schemeClr val="bg1"/>
              </a:solidFill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886D14B-6F3A-4F80-A220-235F91443CDE}"/>
              </a:ext>
            </a:extLst>
          </p:cNvPr>
          <p:cNvCxnSpPr/>
          <p:nvPr/>
        </p:nvCxnSpPr>
        <p:spPr>
          <a:xfrm flipH="1" flipV="1">
            <a:off x="2198964" y="2518772"/>
            <a:ext cx="1097863" cy="16358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404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BC946-2FF4-4AC8-99F0-DA2336350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E9142-181D-4E2F-9638-A59975625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613578"/>
            <a:ext cx="8458200" cy="4572000"/>
          </a:xfrm>
        </p:spPr>
        <p:txBody>
          <a:bodyPr numCol="2"/>
          <a:lstStyle/>
          <a:p>
            <a:r>
              <a:rPr lang="en-US" dirty="0"/>
              <a:t>Jacobs/ESSCA</a:t>
            </a:r>
          </a:p>
          <a:p>
            <a:pPr lvl="1"/>
            <a:r>
              <a:rPr lang="en-US" dirty="0"/>
              <a:t>Ashley Penton (EM41)</a:t>
            </a:r>
          </a:p>
          <a:p>
            <a:pPr lvl="1"/>
            <a:r>
              <a:rPr lang="en-US" dirty="0"/>
              <a:t>Heather Morris (ST23)</a:t>
            </a:r>
          </a:p>
          <a:p>
            <a:pPr lvl="1"/>
            <a:r>
              <a:rPr lang="en-US" dirty="0"/>
              <a:t>Samantha Marcella (EM31)</a:t>
            </a:r>
          </a:p>
          <a:p>
            <a:r>
              <a:rPr lang="en-US" dirty="0"/>
              <a:t>NASA MSFC</a:t>
            </a:r>
          </a:p>
          <a:p>
            <a:pPr lvl="1"/>
            <a:r>
              <a:rPr lang="en-US" dirty="0"/>
              <a:t>Mary Nehls (EM41)</a:t>
            </a:r>
          </a:p>
          <a:p>
            <a:pPr lvl="1"/>
            <a:r>
              <a:rPr lang="en-US" dirty="0"/>
              <a:t>Dr. Precious Mitchell (ER62)</a:t>
            </a:r>
          </a:p>
          <a:p>
            <a:pPr lvl="1"/>
            <a:r>
              <a:rPr lang="en-US" dirty="0"/>
              <a:t>Todd Schneider (EM41)</a:t>
            </a:r>
          </a:p>
          <a:p>
            <a:pPr lvl="1"/>
            <a:r>
              <a:rPr lang="en-US" dirty="0"/>
              <a:t>Dr. Peter Bertone (ST12)</a:t>
            </a:r>
          </a:p>
          <a:p>
            <a:pPr lvl="1"/>
            <a:r>
              <a:rPr lang="en-US" dirty="0"/>
              <a:t>Dr. Erin Hayward (EM41)</a:t>
            </a:r>
          </a:p>
          <a:p>
            <a:pPr lvl="1"/>
            <a:r>
              <a:rPr lang="en-US" dirty="0"/>
              <a:t>Jason Vaughn (EM41)</a:t>
            </a:r>
          </a:p>
          <a:p>
            <a:pPr lvl="1"/>
            <a:r>
              <a:rPr lang="en-US" dirty="0"/>
              <a:t>Patrick Lynn (EM41)</a:t>
            </a:r>
          </a:p>
          <a:p>
            <a:r>
              <a:rPr lang="en-US" dirty="0"/>
              <a:t>Auburn University</a:t>
            </a:r>
          </a:p>
          <a:p>
            <a:pPr lvl="1"/>
            <a:r>
              <a:rPr lang="en-US" dirty="0"/>
              <a:t>Prof. Mark Liles</a:t>
            </a:r>
          </a:p>
          <a:p>
            <a:pPr lvl="1"/>
            <a:r>
              <a:rPr lang="en-US" dirty="0"/>
              <a:t>Natalie Williams</a:t>
            </a:r>
          </a:p>
        </p:txBody>
      </p:sp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ED6C40E9-50AF-4519-A6A5-1D86981B4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037" y="4800600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ee the source image">
            <a:extLst>
              <a:ext uri="{FF2B5EF4-FFF2-40B4-BE49-F238E27FC236}">
                <a16:creationId xmlns:a16="http://schemas.microsoft.com/office/drawing/2014/main" id="{B1F87F6C-8201-4432-BC9E-EA948CAA9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5219700"/>
            <a:ext cx="19050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22533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66"/>
      </a:accent1>
      <a:accent2>
        <a:srgbClr val="B2B2B2"/>
      </a:accent2>
      <a:accent3>
        <a:srgbClr val="FFFFFF"/>
      </a:accent3>
      <a:accent4>
        <a:srgbClr val="000000"/>
      </a:accent4>
      <a:accent5>
        <a:srgbClr val="AAAAB8"/>
      </a:accent5>
      <a:accent6>
        <a:srgbClr val="A1A1A1"/>
      </a:accent6>
      <a:hlink>
        <a:srgbClr val="009900"/>
      </a:hlink>
      <a:folHlink>
        <a:srgbClr val="FF99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0066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AAAAB8"/>
        </a:accent5>
        <a:accent6>
          <a:srgbClr val="A1A1A1"/>
        </a:accent6>
        <a:hlink>
          <a:srgbClr val="99CC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0066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AAAAB8"/>
        </a:accent5>
        <a:accent6>
          <a:srgbClr val="A1A1A1"/>
        </a:accent6>
        <a:hlink>
          <a:srgbClr val="009900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rporate 16x9 V10">
  <a:themeElements>
    <a:clrScheme name="Jacobs">
      <a:dk1>
        <a:srgbClr val="000000"/>
      </a:dk1>
      <a:lt1>
        <a:srgbClr val="FFFFFF"/>
      </a:lt1>
      <a:dk2>
        <a:srgbClr val="00338D"/>
      </a:dk2>
      <a:lt2>
        <a:srgbClr val="FFFFFF"/>
      </a:lt2>
      <a:accent1>
        <a:srgbClr val="2CC6CE"/>
      </a:accent1>
      <a:accent2>
        <a:srgbClr val="97BC33"/>
      </a:accent2>
      <a:accent3>
        <a:srgbClr val="FFDE00"/>
      </a:accent3>
      <a:accent4>
        <a:srgbClr val="EF821D"/>
      </a:accent4>
      <a:accent5>
        <a:srgbClr val="961334"/>
      </a:accent5>
      <a:accent6>
        <a:srgbClr val="7F7F7F"/>
      </a:accent6>
      <a:hlink>
        <a:srgbClr val="6BA0FF"/>
      </a:hlink>
      <a:folHlink>
        <a:srgbClr val="B5CF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rporate 16x9 V7 (1 Oct 2014).potx" id="{7C12C70A-BA24-4CBD-9735-65645C6E1B8E}" vid="{417B9054-4C2E-4A50-AE6F-A3717277B56B}"/>
    </a:ext>
  </a:extLst>
</a:theme>
</file>

<file path=ppt/theme/theme3.xml><?xml version="1.0" encoding="utf-8"?>
<a:theme xmlns:a="http://schemas.openxmlformats.org/drawingml/2006/main" name="Internal Pages">
  <a:themeElements>
    <a:clrScheme name="Jacobs">
      <a:dk1>
        <a:srgbClr val="000000"/>
      </a:dk1>
      <a:lt1>
        <a:srgbClr val="FFFFFF"/>
      </a:lt1>
      <a:dk2>
        <a:srgbClr val="00338D"/>
      </a:dk2>
      <a:lt2>
        <a:srgbClr val="FFFFFF"/>
      </a:lt2>
      <a:accent1>
        <a:srgbClr val="2CC6CE"/>
      </a:accent1>
      <a:accent2>
        <a:srgbClr val="97BC33"/>
      </a:accent2>
      <a:accent3>
        <a:srgbClr val="FFDE00"/>
      </a:accent3>
      <a:accent4>
        <a:srgbClr val="EF821D"/>
      </a:accent4>
      <a:accent5>
        <a:srgbClr val="961334"/>
      </a:accent5>
      <a:accent6>
        <a:srgbClr val="7F7F7F"/>
      </a:accent6>
      <a:hlink>
        <a:srgbClr val="6BA0FF"/>
      </a:hlink>
      <a:folHlink>
        <a:srgbClr val="B5CFFF"/>
      </a:folHlink>
    </a:clrScheme>
    <a:fontScheme name="Jacob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rporate 16x9 V7 (1 Oct 2014).potx" id="{7C12C70A-BA24-4CBD-9735-65645C6E1B8E}" vid="{BB88B834-85E8-4B7F-A363-BF2058ABDDF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DCB6C623674348BC7CBE6C69B84D8A" ma:contentTypeVersion="3" ma:contentTypeDescription="Create a new document." ma:contentTypeScope="" ma:versionID="f779495d94345924c93cfbb65f8d0e8a">
  <xsd:schema xmlns:xsd="http://www.w3.org/2001/XMLSchema" xmlns:xs="http://www.w3.org/2001/XMLSchema" xmlns:p="http://schemas.microsoft.com/office/2006/metadata/properties" xmlns:ns2="5374c3da-d215-4f5b-952f-8ffb8a99f8a2" targetNamespace="http://schemas.microsoft.com/office/2006/metadata/properties" ma:root="true" ma:fieldsID="3447814d1ce37d74e2176226cc571ea1" ns2:_="">
    <xsd:import namespace="5374c3da-d215-4f5b-952f-8ffb8a99f8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74c3da-d215-4f5b-952f-8ffb8a99f8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4CEA26-AF13-474C-B3B2-9102E4157090}">
  <ds:schemaRefs>
    <ds:schemaRef ds:uri="http://purl.org/dc/elements/1.1/"/>
    <ds:schemaRef ds:uri="http://www.w3.org/XML/1998/namespace"/>
    <ds:schemaRef ds:uri="http://schemas.openxmlformats.org/package/2006/metadata/core-properties"/>
    <ds:schemaRef ds:uri="http://purl.org/dc/terms/"/>
    <ds:schemaRef ds:uri="5374c3da-d215-4f5b-952f-8ffb8a99f8a2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30CB943-644B-4B97-AC96-98D4285442F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005CA3-C553-4FCC-873B-A769D22729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74c3da-d215-4f5b-952f-8ffb8a99f8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5547</TotalTime>
  <Words>868</Words>
  <Application>Microsoft Office PowerPoint</Application>
  <PresentationFormat>On-screen Show (4:3)</PresentationFormat>
  <Paragraphs>119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Symbol</vt:lpstr>
      <vt:lpstr>Times New Roman</vt:lpstr>
      <vt:lpstr>Wingdings</vt:lpstr>
      <vt:lpstr>Default Design</vt:lpstr>
      <vt:lpstr>Corporate 16x9 V10</vt:lpstr>
      <vt:lpstr>Internal Pages</vt:lpstr>
      <vt:lpstr>PowerPoint Presentation</vt:lpstr>
      <vt:lpstr>Agenda Topics</vt:lpstr>
      <vt:lpstr>Planetary Protection at MSFC</vt:lpstr>
      <vt:lpstr>Microbial Identification in Cleanrooms</vt:lpstr>
      <vt:lpstr>Microbial Identification in Cleanrooms</vt:lpstr>
      <vt:lpstr>Microbial Identification in Cleanrooms</vt:lpstr>
      <vt:lpstr>Microbial Identification in Cleanrooms</vt:lpstr>
      <vt:lpstr>Microbial Enumeration of Spacecraft Materials using Destructive Assays </vt:lpstr>
      <vt:lpstr>Microbial Enumeration of Spacecraft Materials using Destructive Assays </vt:lpstr>
      <vt:lpstr>Microbial Enumeration of Spacecraft Materials using Destructive Assays </vt:lpstr>
      <vt:lpstr>Microbial Enumeration of Spacecraft Materials using Destructive Assays </vt:lpstr>
      <vt:lpstr>Space Environmental Effects on Microbial Survival</vt:lpstr>
      <vt:lpstr>Space Environmental Effects on Microbial Survival</vt:lpstr>
      <vt:lpstr>Space Environmental Effects on Microbial Survival</vt:lpstr>
      <vt:lpstr>Manufacturing Credit for Bioburden Reduction</vt:lpstr>
      <vt:lpstr>Manufacturing Credit for Bioburden Reduction</vt:lpstr>
      <vt:lpstr>Manufacturing Credit for Bioburden Reduction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Cassilly, Chelsi D. (MSFC-EM41)[ESSCA]</dc:creator>
  <cp:lastModifiedBy>Cassilly, Chelsi D. (MSFC-EM41)[ESSCA]</cp:lastModifiedBy>
  <cp:revision>208</cp:revision>
  <dcterms:created xsi:type="dcterms:W3CDTF">2021-07-15T16:23:51Z</dcterms:created>
  <dcterms:modified xsi:type="dcterms:W3CDTF">2022-10-10T13:30:00Z</dcterms:modified>
</cp:coreProperties>
</file>