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62" r:id="rId3"/>
    <p:sldId id="276" r:id="rId4"/>
    <p:sldId id="274" r:id="rId5"/>
    <p:sldId id="263" r:id="rId6"/>
    <p:sldId id="264" r:id="rId7"/>
    <p:sldId id="265" r:id="rId8"/>
    <p:sldId id="280" r:id="rId9"/>
    <p:sldId id="283" r:id="rId10"/>
    <p:sldId id="266" r:id="rId11"/>
    <p:sldId id="267" r:id="rId12"/>
    <p:sldId id="282" r:id="rId13"/>
    <p:sldId id="268" r:id="rId14"/>
    <p:sldId id="278" r:id="rId15"/>
    <p:sldId id="269" r:id="rId16"/>
    <p:sldId id="27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FFCC99"/>
    <a:srgbClr val="FFCCFF"/>
    <a:srgbClr val="CEFBFE"/>
    <a:srgbClr val="CCFFCC"/>
    <a:srgbClr val="00396E"/>
    <a:srgbClr val="2440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10" autoAdjust="0"/>
    <p:restoredTop sz="94660"/>
  </p:normalViewPr>
  <p:slideViewPr>
    <p:cSldViewPr snapToGrid="0">
      <p:cViewPr varScale="1">
        <p:scale>
          <a:sx n="102" d="100"/>
          <a:sy n="102" d="100"/>
        </p:scale>
        <p:origin x="480" y="108"/>
      </p:cViewPr>
      <p:guideLst/>
    </p:cSldViewPr>
  </p:slideViewPr>
  <p:notesTextViewPr>
    <p:cViewPr>
      <p:scale>
        <a:sx n="1" d="1"/>
        <a:sy n="1" d="1"/>
      </p:scale>
      <p:origin x="0" y="0"/>
    </p:cViewPr>
  </p:notesTextViewPr>
  <p:sorterViewPr>
    <p:cViewPr>
      <p:scale>
        <a:sx n="100" d="100"/>
        <a:sy n="100" d="100"/>
      </p:scale>
      <p:origin x="0" y="-89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D54C9C-77E9-4B45-9D88-3DCF62BFC886}" type="datetimeFigureOut">
              <a:rPr lang="en-US" smtClean="0"/>
              <a:t>10/11/2022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F1648D-1304-4BD4-8D1A-D19F7C2A7F35}" type="slidenum">
              <a:rPr lang="en-US" smtClean="0"/>
              <a:t>‹#›</a:t>
            </a:fld>
            <a:endParaRPr lang="en-US" dirty="0"/>
          </a:p>
        </p:txBody>
      </p:sp>
    </p:spTree>
    <p:extLst>
      <p:ext uri="{BB962C8B-B14F-4D97-AF65-F5344CB8AC3E}">
        <p14:creationId xmlns:p14="http://schemas.microsoft.com/office/powerpoint/2010/main" val="4124251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6BBA6B84-E71E-4749-848D-B4DFD089A4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Times New Roman" panose="02020603050405020304" pitchFamily="18" charset="0"/>
              </a:defRPr>
            </a:lvl1pPr>
            <a:lvl2pPr marL="742950" indent="-285750" defTabSz="931863">
              <a:spcBef>
                <a:spcPct val="30000"/>
              </a:spcBef>
              <a:defRPr sz="1200">
                <a:solidFill>
                  <a:schemeClr val="tx1"/>
                </a:solidFill>
                <a:latin typeface="Times New Roman" panose="02020603050405020304" pitchFamily="18" charset="0"/>
              </a:defRPr>
            </a:lvl2pPr>
            <a:lvl3pPr marL="1143000" indent="-228600" defTabSz="931863">
              <a:spcBef>
                <a:spcPct val="30000"/>
              </a:spcBef>
              <a:defRPr sz="1200">
                <a:solidFill>
                  <a:schemeClr val="tx1"/>
                </a:solidFill>
                <a:latin typeface="Times New Roman" panose="02020603050405020304" pitchFamily="18" charset="0"/>
              </a:defRPr>
            </a:lvl3pPr>
            <a:lvl4pPr marL="1600200" indent="-228600" defTabSz="931863">
              <a:spcBef>
                <a:spcPct val="30000"/>
              </a:spcBef>
              <a:defRPr sz="1200">
                <a:solidFill>
                  <a:schemeClr val="tx1"/>
                </a:solidFill>
                <a:latin typeface="Times New Roman" panose="02020603050405020304" pitchFamily="18" charset="0"/>
              </a:defRPr>
            </a:lvl4pPr>
            <a:lvl5pPr marL="2057400" indent="-228600" defTabSz="931863">
              <a:spcBef>
                <a:spcPct val="30000"/>
              </a:spcBef>
              <a:defRPr sz="1200">
                <a:solidFill>
                  <a:schemeClr val="tx1"/>
                </a:solidFill>
                <a:latin typeface="Times New Roman" panose="02020603050405020304" pitchFamily="18" charset="0"/>
              </a:defRPr>
            </a:lvl5pPr>
            <a:lvl6pPr marL="2514600" indent="-228600" defTabSz="93186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3186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3186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31863"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B9B2887-9165-49D9-A2FB-4859B46F1C10}" type="slidenum">
              <a:rPr lang="en-US" altLang="en-US"/>
              <a:pPr>
                <a:spcBef>
                  <a:spcPct val="0"/>
                </a:spcBef>
              </a:pPr>
              <a:t>2</a:t>
            </a:fld>
            <a:endParaRPr lang="en-US" altLang="en-US" dirty="0"/>
          </a:p>
        </p:txBody>
      </p:sp>
      <p:sp>
        <p:nvSpPr>
          <p:cNvPr id="11267" name="Rectangle 2">
            <a:extLst>
              <a:ext uri="{FF2B5EF4-FFF2-40B4-BE49-F238E27FC236}">
                <a16:creationId xmlns:a16="http://schemas.microsoft.com/office/drawing/2014/main" id="{6BC8D087-AB84-4E03-94ED-FFD48FA35931}"/>
              </a:ext>
            </a:extLst>
          </p:cNvPr>
          <p:cNvSpPr>
            <a:spLocks noGrp="1" noRot="1" noChangeAspect="1" noChangeArrowheads="1" noTextEdit="1"/>
          </p:cNvSpPr>
          <p:nvPr>
            <p:ph type="sldImg"/>
          </p:nvPr>
        </p:nvSpPr>
        <p:spPr>
          <a:ln/>
        </p:spPr>
      </p:sp>
      <p:sp>
        <p:nvSpPr>
          <p:cNvPr id="11268" name="Rectangle 3">
            <a:extLst>
              <a:ext uri="{FF2B5EF4-FFF2-40B4-BE49-F238E27FC236}">
                <a16:creationId xmlns:a16="http://schemas.microsoft.com/office/drawing/2014/main" id="{0D8A488B-7EC5-4A82-91D3-350E996A973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We would like to use Structural Health Monitoring to determine if there is a problem before someone gets onboard an aircraft.</a:t>
            </a:r>
          </a:p>
          <a:p>
            <a:pPr eaLnBrk="1" hangingPunct="1"/>
            <a:endParaRPr lang="en-US" altLang="en-US" dirty="0"/>
          </a:p>
          <a:p>
            <a:pPr eaLnBrk="1" hangingPunct="1"/>
            <a:r>
              <a:rPr lang="en-US" altLang="en-US" dirty="0"/>
              <a:t>Data from the FAA and the NTSB have shown that subsystem and component failures together contribute to 24% to onboard fatalities and are the underlying factors in many of the 26% of loss of control accidents.</a:t>
            </a:r>
          </a:p>
          <a:p>
            <a:pPr eaLnBrk="1" hangingPunct="1"/>
            <a:endParaRPr lang="en-US" altLang="en-US" dirty="0"/>
          </a:p>
          <a:p>
            <a:pPr eaLnBrk="1" hangingPunct="1"/>
            <a:r>
              <a:rPr lang="en-US" altLang="en-US" dirty="0"/>
              <a:t>Alleviating future accidents such as these is the motivation for NASA’s Aviation Safety Program.</a:t>
            </a:r>
          </a:p>
          <a:p>
            <a:pPr eaLnBrk="1" hangingPunct="1"/>
            <a:r>
              <a:rPr lang="en-US" altLang="en-US" dirty="0"/>
              <a:t>We are </a:t>
            </a:r>
          </a:p>
          <a:p>
            <a:pPr eaLnBrk="1" hangingPunct="1"/>
            <a:endParaRPr lang="en-US" altLang="en-US" dirty="0"/>
          </a:p>
        </p:txBody>
      </p:sp>
    </p:spTree>
    <p:extLst>
      <p:ext uri="{BB962C8B-B14F-4D97-AF65-F5344CB8AC3E}">
        <p14:creationId xmlns:p14="http://schemas.microsoft.com/office/powerpoint/2010/main" val="24485427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raw S21 response, however it does not change very much.  We have found that there was a larger change in the delta in impedance.  We tried several methods for reducing the dimensionality, spectral centroid, principal component analysis, correlation, however none of this methods produced results that are better than a simple summation of the delta impedance.</a:t>
            </a:r>
          </a:p>
        </p:txBody>
      </p:sp>
      <p:sp>
        <p:nvSpPr>
          <p:cNvPr id="4" name="Slide Number Placeholder 3"/>
          <p:cNvSpPr>
            <a:spLocks noGrp="1"/>
          </p:cNvSpPr>
          <p:nvPr>
            <p:ph type="sldNum" sz="quarter" idx="5"/>
          </p:nvPr>
        </p:nvSpPr>
        <p:spPr/>
        <p:txBody>
          <a:bodyPr/>
          <a:lstStyle/>
          <a:p>
            <a:fld id="{55797A16-D93F-4A78-B453-6379525EBD1B}" type="slidenum">
              <a:rPr lang="en-US" altLang="en-US" smtClean="0"/>
              <a:pPr/>
              <a:t>7</a:t>
            </a:fld>
            <a:endParaRPr lang="en-US" altLang="en-US" dirty="0"/>
          </a:p>
        </p:txBody>
      </p:sp>
    </p:spTree>
    <p:extLst>
      <p:ext uri="{BB962C8B-B14F-4D97-AF65-F5344CB8AC3E}">
        <p14:creationId xmlns:p14="http://schemas.microsoft.com/office/powerpoint/2010/main" val="1191860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raw S21 response, however it does not change very much.  We have found that there was a larger change in the delta in impedance.  We tried several methods for reducing the dimensionality, spectral centroid, principal component analysis, correlation, however none of this methods produced results that are better than a simple summation of the delta impedance.</a:t>
            </a:r>
          </a:p>
        </p:txBody>
      </p:sp>
      <p:sp>
        <p:nvSpPr>
          <p:cNvPr id="4" name="Slide Number Placeholder 3"/>
          <p:cNvSpPr>
            <a:spLocks noGrp="1"/>
          </p:cNvSpPr>
          <p:nvPr>
            <p:ph type="sldNum" sz="quarter" idx="5"/>
          </p:nvPr>
        </p:nvSpPr>
        <p:spPr/>
        <p:txBody>
          <a:bodyPr/>
          <a:lstStyle/>
          <a:p>
            <a:fld id="{55797A16-D93F-4A78-B453-6379525EBD1B}" type="slidenum">
              <a:rPr lang="en-US" altLang="en-US" smtClean="0"/>
              <a:pPr/>
              <a:t>8</a:t>
            </a:fld>
            <a:endParaRPr lang="en-US" altLang="en-US" dirty="0"/>
          </a:p>
        </p:txBody>
      </p:sp>
    </p:spTree>
    <p:extLst>
      <p:ext uri="{BB962C8B-B14F-4D97-AF65-F5344CB8AC3E}">
        <p14:creationId xmlns:p14="http://schemas.microsoft.com/office/powerpoint/2010/main" val="760487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1EBE78AA-6325-4B05-91AB-F7CAEE44C922}"/>
              </a:ext>
            </a:extLst>
          </p:cNvPr>
          <p:cNvSpPr>
            <a:spLocks noGrp="1" noRot="1" noChangeAspect="1" noTextEdit="1"/>
          </p:cNvSpPr>
          <p:nvPr>
            <p:ph type="sldImg"/>
          </p:nvPr>
        </p:nvSpPr>
        <p:spPr>
          <a:ln/>
        </p:spPr>
      </p:sp>
      <p:sp>
        <p:nvSpPr>
          <p:cNvPr id="49155" name="Notes Placeholder 2">
            <a:extLst>
              <a:ext uri="{FF2B5EF4-FFF2-40B4-BE49-F238E27FC236}">
                <a16:creationId xmlns:a16="http://schemas.microsoft.com/office/drawing/2014/main" id="{E63E385C-4A0F-4449-81A4-077A6DE8331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49156" name="Slide Number Placeholder 3">
            <a:extLst>
              <a:ext uri="{FF2B5EF4-FFF2-40B4-BE49-F238E27FC236}">
                <a16:creationId xmlns:a16="http://schemas.microsoft.com/office/drawing/2014/main" id="{34436158-D0FD-4604-95B5-1558BDA2A20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237ED889-8A49-4A9D-82A3-3C04126EC2ED}" type="slidenum">
              <a:rPr lang="en-US" altLang="en-US" sz="1200"/>
              <a:pPr/>
              <a:t>15</a:t>
            </a:fld>
            <a:endParaRPr lang="en-US" altLang="en-US" sz="1200" dirty="0"/>
          </a:p>
        </p:txBody>
      </p:sp>
    </p:spTree>
    <p:extLst>
      <p:ext uri="{BB962C8B-B14F-4D97-AF65-F5344CB8AC3E}">
        <p14:creationId xmlns:p14="http://schemas.microsoft.com/office/powerpoint/2010/main" val="28093640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 city skyline at night&#10;&#10;Description automatically generated with low confidence">
            <a:extLst>
              <a:ext uri="{FF2B5EF4-FFF2-40B4-BE49-F238E27FC236}">
                <a16:creationId xmlns:a16="http://schemas.microsoft.com/office/drawing/2014/main" id="{515284D4-13E0-8D8F-FFFE-628CA98DD8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51AB562B-BCD4-4ED5-8BBF-35C55DB71A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72559" y="827709"/>
            <a:ext cx="7646882" cy="2095934"/>
          </a:xfrm>
          <a:prstGeom prst="rect">
            <a:avLst/>
          </a:prstGeom>
        </p:spPr>
      </p:pic>
      <p:sp>
        <p:nvSpPr>
          <p:cNvPr id="2" name="Title 1">
            <a:extLst>
              <a:ext uri="{FF2B5EF4-FFF2-40B4-BE49-F238E27FC236}">
                <a16:creationId xmlns:a16="http://schemas.microsoft.com/office/drawing/2014/main" id="{271F71CD-4D24-6D56-3031-E0B4C1864E49}"/>
              </a:ext>
            </a:extLst>
          </p:cNvPr>
          <p:cNvSpPr>
            <a:spLocks noGrp="1"/>
          </p:cNvSpPr>
          <p:nvPr>
            <p:ph type="ctrTitle"/>
          </p:nvPr>
        </p:nvSpPr>
        <p:spPr>
          <a:xfrm>
            <a:off x="1524000" y="2476710"/>
            <a:ext cx="9144000" cy="2387600"/>
          </a:xfrm>
        </p:spPr>
        <p:txBody>
          <a:bodyPr anchor="b"/>
          <a:lstStyle>
            <a:lvl1pPr algn="ctr">
              <a:defRPr sz="6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89962D36-5078-CE4E-26B0-4C0C6B0CC465}"/>
              </a:ext>
            </a:extLst>
          </p:cNvPr>
          <p:cNvSpPr>
            <a:spLocks noGrp="1"/>
          </p:cNvSpPr>
          <p:nvPr>
            <p:ph type="subTitle" idx="1"/>
          </p:nvPr>
        </p:nvSpPr>
        <p:spPr>
          <a:xfrm>
            <a:off x="1524000" y="4956385"/>
            <a:ext cx="9144000" cy="1655762"/>
          </a:xfrm>
        </p:spPr>
        <p:txBody>
          <a:bodyPr/>
          <a:lstStyle>
            <a:lvl1pPr marL="0" indent="0" algn="ctr">
              <a:buNone/>
              <a:defRPr sz="2400">
                <a:solidFill>
                  <a:schemeClr val="bg1">
                    <a:lumMod val="8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89288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40004-E48B-1D57-F898-2113E02D50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EBC290-E3B0-AED2-D65A-2552201C68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974395-74BC-3077-EB96-9B5BE3FB0FD0}"/>
              </a:ext>
            </a:extLst>
          </p:cNvPr>
          <p:cNvSpPr>
            <a:spLocks noGrp="1"/>
          </p:cNvSpPr>
          <p:nvPr>
            <p:ph type="dt" sz="half" idx="10"/>
          </p:nvPr>
        </p:nvSpPr>
        <p:spPr>
          <a:xfrm>
            <a:off x="838200" y="6356350"/>
            <a:ext cx="2743200" cy="365125"/>
          </a:xfrm>
          <a:prstGeom prst="rect">
            <a:avLst/>
          </a:prstGeom>
        </p:spPr>
        <p:txBody>
          <a:bodyPr/>
          <a:lstStyle/>
          <a:p>
            <a:fld id="{ED1661EE-291F-4DCA-A363-30BC938C9DBA}" type="datetimeFigureOut">
              <a:rPr lang="en-US" smtClean="0"/>
              <a:t>10/11/2022</a:t>
            </a:fld>
            <a:endParaRPr lang="en-US" dirty="0"/>
          </a:p>
        </p:txBody>
      </p:sp>
      <p:sp>
        <p:nvSpPr>
          <p:cNvPr id="5" name="Footer Placeholder 4">
            <a:extLst>
              <a:ext uri="{FF2B5EF4-FFF2-40B4-BE49-F238E27FC236}">
                <a16:creationId xmlns:a16="http://schemas.microsoft.com/office/drawing/2014/main" id="{6B5C934C-DA73-43E1-6259-E2A2A4048536}"/>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F59C293D-99D4-1D3C-673F-1F248F2E770A}"/>
              </a:ext>
            </a:extLst>
          </p:cNvPr>
          <p:cNvSpPr>
            <a:spLocks noGrp="1"/>
          </p:cNvSpPr>
          <p:nvPr>
            <p:ph type="sldNum" sz="quarter" idx="12"/>
          </p:nvPr>
        </p:nvSpPr>
        <p:spPr>
          <a:xfrm>
            <a:off x="8610600" y="6356350"/>
            <a:ext cx="2743200" cy="365125"/>
          </a:xfrm>
          <a:prstGeom prst="rect">
            <a:avLst/>
          </a:prstGeom>
        </p:spPr>
        <p:txBody>
          <a:bodyPr/>
          <a:lstStyle/>
          <a:p>
            <a:fld id="{37E96023-C8FC-4D8C-8663-DD1EEA45C14D}" type="slidenum">
              <a:rPr lang="en-US" smtClean="0"/>
              <a:t>‹#›</a:t>
            </a:fld>
            <a:endParaRPr lang="en-US" dirty="0"/>
          </a:p>
        </p:txBody>
      </p:sp>
    </p:spTree>
    <p:extLst>
      <p:ext uri="{BB962C8B-B14F-4D97-AF65-F5344CB8AC3E}">
        <p14:creationId xmlns:p14="http://schemas.microsoft.com/office/powerpoint/2010/main" val="3621255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A7883-D985-9E62-0706-63928F11CC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EAA7A92-B01E-2DCD-F6F4-FE412EF6DA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255135C-C84C-6829-09A4-AD5BB70524A4}"/>
              </a:ext>
            </a:extLst>
          </p:cNvPr>
          <p:cNvSpPr>
            <a:spLocks noGrp="1"/>
          </p:cNvSpPr>
          <p:nvPr>
            <p:ph type="dt" sz="half" idx="10"/>
          </p:nvPr>
        </p:nvSpPr>
        <p:spPr>
          <a:xfrm>
            <a:off x="838200" y="6356350"/>
            <a:ext cx="2743200" cy="365125"/>
          </a:xfrm>
          <a:prstGeom prst="rect">
            <a:avLst/>
          </a:prstGeom>
        </p:spPr>
        <p:txBody>
          <a:bodyPr/>
          <a:lstStyle/>
          <a:p>
            <a:fld id="{ED1661EE-291F-4DCA-A363-30BC938C9DBA}" type="datetimeFigureOut">
              <a:rPr lang="en-US" smtClean="0"/>
              <a:t>10/11/2022</a:t>
            </a:fld>
            <a:endParaRPr lang="en-US" dirty="0"/>
          </a:p>
        </p:txBody>
      </p:sp>
      <p:sp>
        <p:nvSpPr>
          <p:cNvPr id="5" name="Footer Placeholder 4">
            <a:extLst>
              <a:ext uri="{FF2B5EF4-FFF2-40B4-BE49-F238E27FC236}">
                <a16:creationId xmlns:a16="http://schemas.microsoft.com/office/drawing/2014/main" id="{1CA38CFA-B64E-B275-4EB1-C88FCCF0E224}"/>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EB69BA7-8CBD-507A-E7E1-DA72ACC7CB44}"/>
              </a:ext>
            </a:extLst>
          </p:cNvPr>
          <p:cNvSpPr>
            <a:spLocks noGrp="1"/>
          </p:cNvSpPr>
          <p:nvPr>
            <p:ph type="sldNum" sz="quarter" idx="12"/>
          </p:nvPr>
        </p:nvSpPr>
        <p:spPr>
          <a:xfrm>
            <a:off x="8610600" y="6356350"/>
            <a:ext cx="2743200" cy="365125"/>
          </a:xfrm>
          <a:prstGeom prst="rect">
            <a:avLst/>
          </a:prstGeom>
        </p:spPr>
        <p:txBody>
          <a:bodyPr/>
          <a:lstStyle/>
          <a:p>
            <a:fld id="{37E96023-C8FC-4D8C-8663-DD1EEA45C14D}" type="slidenum">
              <a:rPr lang="en-US" smtClean="0"/>
              <a:t>‹#›</a:t>
            </a:fld>
            <a:endParaRPr lang="en-US" dirty="0"/>
          </a:p>
        </p:txBody>
      </p:sp>
    </p:spTree>
    <p:extLst>
      <p:ext uri="{BB962C8B-B14F-4D97-AF65-F5344CB8AC3E}">
        <p14:creationId xmlns:p14="http://schemas.microsoft.com/office/powerpoint/2010/main" val="317517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BA4CC-280A-DF6F-81D8-7229314150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5FB01B-13DD-280D-7A45-AB72135146F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91BFB7D-A20B-822B-CFF8-9863A52C1E9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4984A5-A5F6-4D9C-A626-0840662CA5B2}"/>
              </a:ext>
            </a:extLst>
          </p:cNvPr>
          <p:cNvSpPr>
            <a:spLocks noGrp="1"/>
          </p:cNvSpPr>
          <p:nvPr>
            <p:ph type="dt" sz="half" idx="10"/>
          </p:nvPr>
        </p:nvSpPr>
        <p:spPr>
          <a:xfrm>
            <a:off x="838200" y="6356350"/>
            <a:ext cx="2743200" cy="365125"/>
          </a:xfrm>
          <a:prstGeom prst="rect">
            <a:avLst/>
          </a:prstGeom>
        </p:spPr>
        <p:txBody>
          <a:bodyPr/>
          <a:lstStyle/>
          <a:p>
            <a:fld id="{ED1661EE-291F-4DCA-A363-30BC938C9DBA}" type="datetimeFigureOut">
              <a:rPr lang="en-US" smtClean="0"/>
              <a:t>10/11/2022</a:t>
            </a:fld>
            <a:endParaRPr lang="en-US" dirty="0"/>
          </a:p>
        </p:txBody>
      </p:sp>
      <p:sp>
        <p:nvSpPr>
          <p:cNvPr id="6" name="Footer Placeholder 5">
            <a:extLst>
              <a:ext uri="{FF2B5EF4-FFF2-40B4-BE49-F238E27FC236}">
                <a16:creationId xmlns:a16="http://schemas.microsoft.com/office/drawing/2014/main" id="{B307D0B4-13DC-C60E-4EC0-5E3534ED128C}"/>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3D6D3688-620B-A825-0187-D902AD32B021}"/>
              </a:ext>
            </a:extLst>
          </p:cNvPr>
          <p:cNvSpPr>
            <a:spLocks noGrp="1"/>
          </p:cNvSpPr>
          <p:nvPr>
            <p:ph type="sldNum" sz="quarter" idx="12"/>
          </p:nvPr>
        </p:nvSpPr>
        <p:spPr>
          <a:xfrm>
            <a:off x="8610600" y="6356350"/>
            <a:ext cx="2743200" cy="365125"/>
          </a:xfrm>
          <a:prstGeom prst="rect">
            <a:avLst/>
          </a:prstGeom>
        </p:spPr>
        <p:txBody>
          <a:bodyPr/>
          <a:lstStyle/>
          <a:p>
            <a:fld id="{37E96023-C8FC-4D8C-8663-DD1EEA45C14D}" type="slidenum">
              <a:rPr lang="en-US" smtClean="0"/>
              <a:t>‹#›</a:t>
            </a:fld>
            <a:endParaRPr lang="en-US" dirty="0"/>
          </a:p>
        </p:txBody>
      </p:sp>
    </p:spTree>
    <p:extLst>
      <p:ext uri="{BB962C8B-B14F-4D97-AF65-F5344CB8AC3E}">
        <p14:creationId xmlns:p14="http://schemas.microsoft.com/office/powerpoint/2010/main" val="3170358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DE62F-1D45-3C65-30F9-99556D86DAC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C2A04A-FA2F-7421-43F5-B1AC55FE09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8C3E213-6BFB-3BA4-24DB-21716E6F749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6F1D689-7712-EC25-DF30-47B5F41AB6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3B4814-C908-81A4-924C-A343EC7BF2A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0C7EE8-ADC7-7599-D3B8-640C8EF4C7FA}"/>
              </a:ext>
            </a:extLst>
          </p:cNvPr>
          <p:cNvSpPr>
            <a:spLocks noGrp="1"/>
          </p:cNvSpPr>
          <p:nvPr>
            <p:ph type="dt" sz="half" idx="10"/>
          </p:nvPr>
        </p:nvSpPr>
        <p:spPr>
          <a:xfrm>
            <a:off x="838200" y="6356350"/>
            <a:ext cx="2743200" cy="365125"/>
          </a:xfrm>
          <a:prstGeom prst="rect">
            <a:avLst/>
          </a:prstGeom>
        </p:spPr>
        <p:txBody>
          <a:bodyPr/>
          <a:lstStyle/>
          <a:p>
            <a:fld id="{ED1661EE-291F-4DCA-A363-30BC938C9DBA}" type="datetimeFigureOut">
              <a:rPr lang="en-US" smtClean="0"/>
              <a:t>10/11/2022</a:t>
            </a:fld>
            <a:endParaRPr lang="en-US" dirty="0"/>
          </a:p>
        </p:txBody>
      </p:sp>
      <p:sp>
        <p:nvSpPr>
          <p:cNvPr id="8" name="Footer Placeholder 7">
            <a:extLst>
              <a:ext uri="{FF2B5EF4-FFF2-40B4-BE49-F238E27FC236}">
                <a16:creationId xmlns:a16="http://schemas.microsoft.com/office/drawing/2014/main" id="{BD6BFF83-E606-88C7-D1B7-5C1481206B20}"/>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E7379957-112E-13EB-61E1-2E93E05084B6}"/>
              </a:ext>
            </a:extLst>
          </p:cNvPr>
          <p:cNvSpPr>
            <a:spLocks noGrp="1"/>
          </p:cNvSpPr>
          <p:nvPr>
            <p:ph type="sldNum" sz="quarter" idx="12"/>
          </p:nvPr>
        </p:nvSpPr>
        <p:spPr>
          <a:xfrm>
            <a:off x="8610600" y="6356350"/>
            <a:ext cx="2743200" cy="365125"/>
          </a:xfrm>
          <a:prstGeom prst="rect">
            <a:avLst/>
          </a:prstGeom>
        </p:spPr>
        <p:txBody>
          <a:bodyPr/>
          <a:lstStyle/>
          <a:p>
            <a:fld id="{37E96023-C8FC-4D8C-8663-DD1EEA45C14D}" type="slidenum">
              <a:rPr lang="en-US" smtClean="0"/>
              <a:t>‹#›</a:t>
            </a:fld>
            <a:endParaRPr lang="en-US" dirty="0"/>
          </a:p>
        </p:txBody>
      </p:sp>
    </p:spTree>
    <p:extLst>
      <p:ext uri="{BB962C8B-B14F-4D97-AF65-F5344CB8AC3E}">
        <p14:creationId xmlns:p14="http://schemas.microsoft.com/office/powerpoint/2010/main" val="669378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842E9-1E41-73B7-468B-FB51532C297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2F47926-09AC-5625-8C16-9A2935A10A1D}"/>
              </a:ext>
            </a:extLst>
          </p:cNvPr>
          <p:cNvSpPr>
            <a:spLocks noGrp="1"/>
          </p:cNvSpPr>
          <p:nvPr>
            <p:ph type="dt" sz="half" idx="10"/>
          </p:nvPr>
        </p:nvSpPr>
        <p:spPr>
          <a:xfrm>
            <a:off x="838200" y="6356350"/>
            <a:ext cx="2743200" cy="365125"/>
          </a:xfrm>
          <a:prstGeom prst="rect">
            <a:avLst/>
          </a:prstGeom>
        </p:spPr>
        <p:txBody>
          <a:bodyPr/>
          <a:lstStyle/>
          <a:p>
            <a:fld id="{ED1661EE-291F-4DCA-A363-30BC938C9DBA}" type="datetimeFigureOut">
              <a:rPr lang="en-US" smtClean="0"/>
              <a:t>10/11/2022</a:t>
            </a:fld>
            <a:endParaRPr lang="en-US" dirty="0"/>
          </a:p>
        </p:txBody>
      </p:sp>
      <p:sp>
        <p:nvSpPr>
          <p:cNvPr id="4" name="Footer Placeholder 3">
            <a:extLst>
              <a:ext uri="{FF2B5EF4-FFF2-40B4-BE49-F238E27FC236}">
                <a16:creationId xmlns:a16="http://schemas.microsoft.com/office/drawing/2014/main" id="{0D3A9044-0E7E-2F1E-AA00-7B6740BC3701}"/>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5DBC1957-3AA9-AB04-2778-6A065BF35957}"/>
              </a:ext>
            </a:extLst>
          </p:cNvPr>
          <p:cNvSpPr>
            <a:spLocks noGrp="1"/>
          </p:cNvSpPr>
          <p:nvPr>
            <p:ph type="sldNum" sz="quarter" idx="12"/>
          </p:nvPr>
        </p:nvSpPr>
        <p:spPr>
          <a:xfrm>
            <a:off x="8610600" y="6356350"/>
            <a:ext cx="2743200" cy="365125"/>
          </a:xfrm>
          <a:prstGeom prst="rect">
            <a:avLst/>
          </a:prstGeom>
        </p:spPr>
        <p:txBody>
          <a:bodyPr/>
          <a:lstStyle/>
          <a:p>
            <a:fld id="{37E96023-C8FC-4D8C-8663-DD1EEA45C14D}" type="slidenum">
              <a:rPr lang="en-US" smtClean="0"/>
              <a:t>‹#›</a:t>
            </a:fld>
            <a:endParaRPr lang="en-US" dirty="0"/>
          </a:p>
        </p:txBody>
      </p:sp>
    </p:spTree>
    <p:extLst>
      <p:ext uri="{BB962C8B-B14F-4D97-AF65-F5344CB8AC3E}">
        <p14:creationId xmlns:p14="http://schemas.microsoft.com/office/powerpoint/2010/main" val="2660626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67FA5D-7267-30A3-6B3B-917E8E12B986}"/>
              </a:ext>
            </a:extLst>
          </p:cNvPr>
          <p:cNvSpPr>
            <a:spLocks noGrp="1"/>
          </p:cNvSpPr>
          <p:nvPr>
            <p:ph type="dt" sz="half" idx="10"/>
          </p:nvPr>
        </p:nvSpPr>
        <p:spPr>
          <a:xfrm>
            <a:off x="838200" y="6356350"/>
            <a:ext cx="2743200" cy="365125"/>
          </a:xfrm>
          <a:prstGeom prst="rect">
            <a:avLst/>
          </a:prstGeom>
        </p:spPr>
        <p:txBody>
          <a:bodyPr/>
          <a:lstStyle/>
          <a:p>
            <a:fld id="{ED1661EE-291F-4DCA-A363-30BC938C9DBA}" type="datetimeFigureOut">
              <a:rPr lang="en-US" smtClean="0"/>
              <a:t>10/11/2022</a:t>
            </a:fld>
            <a:endParaRPr lang="en-US" dirty="0"/>
          </a:p>
        </p:txBody>
      </p:sp>
      <p:sp>
        <p:nvSpPr>
          <p:cNvPr id="3" name="Footer Placeholder 2">
            <a:extLst>
              <a:ext uri="{FF2B5EF4-FFF2-40B4-BE49-F238E27FC236}">
                <a16:creationId xmlns:a16="http://schemas.microsoft.com/office/drawing/2014/main" id="{28146610-284A-A497-CBE1-F1A24F54C923}"/>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2262532A-A6A3-2F91-14D0-EA7736465B7F}"/>
              </a:ext>
            </a:extLst>
          </p:cNvPr>
          <p:cNvSpPr>
            <a:spLocks noGrp="1"/>
          </p:cNvSpPr>
          <p:nvPr>
            <p:ph type="sldNum" sz="quarter" idx="12"/>
          </p:nvPr>
        </p:nvSpPr>
        <p:spPr>
          <a:xfrm>
            <a:off x="8610600" y="6356350"/>
            <a:ext cx="2743200" cy="365125"/>
          </a:xfrm>
          <a:prstGeom prst="rect">
            <a:avLst/>
          </a:prstGeom>
        </p:spPr>
        <p:txBody>
          <a:bodyPr/>
          <a:lstStyle/>
          <a:p>
            <a:fld id="{37E96023-C8FC-4D8C-8663-DD1EEA45C14D}" type="slidenum">
              <a:rPr lang="en-US" smtClean="0"/>
              <a:t>‹#›</a:t>
            </a:fld>
            <a:endParaRPr lang="en-US" dirty="0"/>
          </a:p>
        </p:txBody>
      </p:sp>
    </p:spTree>
    <p:extLst>
      <p:ext uri="{BB962C8B-B14F-4D97-AF65-F5344CB8AC3E}">
        <p14:creationId xmlns:p14="http://schemas.microsoft.com/office/powerpoint/2010/main" val="636235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18FA6-1846-5632-423B-6B6354BD1B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3B51625-C980-4E31-1496-0A11EF93E4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6212036-0249-E6E3-F50F-33884696AE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68480A-BDE3-66D1-1452-3996A2978CA8}"/>
              </a:ext>
            </a:extLst>
          </p:cNvPr>
          <p:cNvSpPr>
            <a:spLocks noGrp="1"/>
          </p:cNvSpPr>
          <p:nvPr>
            <p:ph type="dt" sz="half" idx="10"/>
          </p:nvPr>
        </p:nvSpPr>
        <p:spPr>
          <a:xfrm>
            <a:off x="838200" y="6356350"/>
            <a:ext cx="2743200" cy="365125"/>
          </a:xfrm>
          <a:prstGeom prst="rect">
            <a:avLst/>
          </a:prstGeom>
        </p:spPr>
        <p:txBody>
          <a:bodyPr/>
          <a:lstStyle/>
          <a:p>
            <a:fld id="{ED1661EE-291F-4DCA-A363-30BC938C9DBA}" type="datetimeFigureOut">
              <a:rPr lang="en-US" smtClean="0"/>
              <a:t>10/11/2022</a:t>
            </a:fld>
            <a:endParaRPr lang="en-US" dirty="0"/>
          </a:p>
        </p:txBody>
      </p:sp>
      <p:sp>
        <p:nvSpPr>
          <p:cNvPr id="6" name="Footer Placeholder 5">
            <a:extLst>
              <a:ext uri="{FF2B5EF4-FFF2-40B4-BE49-F238E27FC236}">
                <a16:creationId xmlns:a16="http://schemas.microsoft.com/office/drawing/2014/main" id="{DFB2109F-CD7F-E05B-A3E8-ED75964A415A}"/>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3A3F5328-0B22-5ECE-663A-22B0D2232784}"/>
              </a:ext>
            </a:extLst>
          </p:cNvPr>
          <p:cNvSpPr>
            <a:spLocks noGrp="1"/>
          </p:cNvSpPr>
          <p:nvPr>
            <p:ph type="sldNum" sz="quarter" idx="12"/>
          </p:nvPr>
        </p:nvSpPr>
        <p:spPr>
          <a:xfrm>
            <a:off x="8610600" y="6356350"/>
            <a:ext cx="2743200" cy="365125"/>
          </a:xfrm>
          <a:prstGeom prst="rect">
            <a:avLst/>
          </a:prstGeom>
        </p:spPr>
        <p:txBody>
          <a:bodyPr/>
          <a:lstStyle/>
          <a:p>
            <a:fld id="{37E96023-C8FC-4D8C-8663-DD1EEA45C14D}" type="slidenum">
              <a:rPr lang="en-US" smtClean="0"/>
              <a:t>‹#›</a:t>
            </a:fld>
            <a:endParaRPr lang="en-US" dirty="0"/>
          </a:p>
        </p:txBody>
      </p:sp>
    </p:spTree>
    <p:extLst>
      <p:ext uri="{BB962C8B-B14F-4D97-AF65-F5344CB8AC3E}">
        <p14:creationId xmlns:p14="http://schemas.microsoft.com/office/powerpoint/2010/main" val="1821049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EFB5E-3230-DB88-3A3B-C129C74095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98BC93-1240-F339-0224-020720CEE3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EFD08793-00BC-7919-9F22-3338AE5700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61FABB-C714-8D66-F8C3-42AD8968B48B}"/>
              </a:ext>
            </a:extLst>
          </p:cNvPr>
          <p:cNvSpPr>
            <a:spLocks noGrp="1"/>
          </p:cNvSpPr>
          <p:nvPr>
            <p:ph type="dt" sz="half" idx="10"/>
          </p:nvPr>
        </p:nvSpPr>
        <p:spPr>
          <a:xfrm>
            <a:off x="838200" y="6356350"/>
            <a:ext cx="2743200" cy="365125"/>
          </a:xfrm>
          <a:prstGeom prst="rect">
            <a:avLst/>
          </a:prstGeom>
        </p:spPr>
        <p:txBody>
          <a:bodyPr/>
          <a:lstStyle/>
          <a:p>
            <a:fld id="{ED1661EE-291F-4DCA-A363-30BC938C9DBA}" type="datetimeFigureOut">
              <a:rPr lang="en-US" smtClean="0"/>
              <a:t>10/11/2022</a:t>
            </a:fld>
            <a:endParaRPr lang="en-US" dirty="0"/>
          </a:p>
        </p:txBody>
      </p:sp>
      <p:sp>
        <p:nvSpPr>
          <p:cNvPr id="6" name="Footer Placeholder 5">
            <a:extLst>
              <a:ext uri="{FF2B5EF4-FFF2-40B4-BE49-F238E27FC236}">
                <a16:creationId xmlns:a16="http://schemas.microsoft.com/office/drawing/2014/main" id="{E6E108F0-1A2C-930F-B6ED-69F2E2F171F9}"/>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7F421F35-3D0C-C0BE-663A-D0E146D9E869}"/>
              </a:ext>
            </a:extLst>
          </p:cNvPr>
          <p:cNvSpPr>
            <a:spLocks noGrp="1"/>
          </p:cNvSpPr>
          <p:nvPr>
            <p:ph type="sldNum" sz="quarter" idx="12"/>
          </p:nvPr>
        </p:nvSpPr>
        <p:spPr>
          <a:xfrm>
            <a:off x="8610600" y="6356350"/>
            <a:ext cx="2743200" cy="365125"/>
          </a:xfrm>
          <a:prstGeom prst="rect">
            <a:avLst/>
          </a:prstGeom>
        </p:spPr>
        <p:txBody>
          <a:bodyPr/>
          <a:lstStyle/>
          <a:p>
            <a:fld id="{37E96023-C8FC-4D8C-8663-DD1EEA45C14D}" type="slidenum">
              <a:rPr lang="en-US" smtClean="0"/>
              <a:t>‹#›</a:t>
            </a:fld>
            <a:endParaRPr lang="en-US" dirty="0"/>
          </a:p>
        </p:txBody>
      </p:sp>
    </p:spTree>
    <p:extLst>
      <p:ext uri="{BB962C8B-B14F-4D97-AF65-F5344CB8AC3E}">
        <p14:creationId xmlns:p14="http://schemas.microsoft.com/office/powerpoint/2010/main" val="639212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73AE6-6FEC-4F4C-441C-7A0C67F203B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7624431-CE83-9DEC-4B08-D7A9D9CA6F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7936D5-F8BE-C8E5-07A7-3FEED87A49F8}"/>
              </a:ext>
            </a:extLst>
          </p:cNvPr>
          <p:cNvSpPr>
            <a:spLocks noGrp="1"/>
          </p:cNvSpPr>
          <p:nvPr>
            <p:ph type="dt" sz="half" idx="10"/>
          </p:nvPr>
        </p:nvSpPr>
        <p:spPr>
          <a:xfrm>
            <a:off x="838200" y="6356350"/>
            <a:ext cx="2743200" cy="365125"/>
          </a:xfrm>
          <a:prstGeom prst="rect">
            <a:avLst/>
          </a:prstGeom>
        </p:spPr>
        <p:txBody>
          <a:bodyPr/>
          <a:lstStyle/>
          <a:p>
            <a:fld id="{ED1661EE-291F-4DCA-A363-30BC938C9DBA}" type="datetimeFigureOut">
              <a:rPr lang="en-US" smtClean="0"/>
              <a:t>10/11/2022</a:t>
            </a:fld>
            <a:endParaRPr lang="en-US" dirty="0"/>
          </a:p>
        </p:txBody>
      </p:sp>
      <p:sp>
        <p:nvSpPr>
          <p:cNvPr id="5" name="Footer Placeholder 4">
            <a:extLst>
              <a:ext uri="{FF2B5EF4-FFF2-40B4-BE49-F238E27FC236}">
                <a16:creationId xmlns:a16="http://schemas.microsoft.com/office/drawing/2014/main" id="{1278C4F0-C083-B0C7-81DD-8B4B02581ED3}"/>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526FFEF6-6BDC-E823-E024-B13539A32EC9}"/>
              </a:ext>
            </a:extLst>
          </p:cNvPr>
          <p:cNvSpPr>
            <a:spLocks noGrp="1"/>
          </p:cNvSpPr>
          <p:nvPr>
            <p:ph type="sldNum" sz="quarter" idx="12"/>
          </p:nvPr>
        </p:nvSpPr>
        <p:spPr>
          <a:xfrm>
            <a:off x="8610600" y="6356350"/>
            <a:ext cx="2743200" cy="365125"/>
          </a:xfrm>
          <a:prstGeom prst="rect">
            <a:avLst/>
          </a:prstGeom>
        </p:spPr>
        <p:txBody>
          <a:bodyPr/>
          <a:lstStyle/>
          <a:p>
            <a:fld id="{37E96023-C8FC-4D8C-8663-DD1EEA45C14D}" type="slidenum">
              <a:rPr lang="en-US" smtClean="0"/>
              <a:t>‹#›</a:t>
            </a:fld>
            <a:endParaRPr lang="en-US" dirty="0"/>
          </a:p>
        </p:txBody>
      </p:sp>
    </p:spTree>
    <p:extLst>
      <p:ext uri="{BB962C8B-B14F-4D97-AF65-F5344CB8AC3E}">
        <p14:creationId xmlns:p14="http://schemas.microsoft.com/office/powerpoint/2010/main" val="1998304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700F25-BB20-6178-E925-E875F992748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B1CD72-E02D-BF89-D9C9-2DC4D8F9ECF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41F0CB-5944-7B11-2974-57F164525D1E}"/>
              </a:ext>
            </a:extLst>
          </p:cNvPr>
          <p:cNvSpPr>
            <a:spLocks noGrp="1"/>
          </p:cNvSpPr>
          <p:nvPr>
            <p:ph type="dt" sz="half" idx="10"/>
          </p:nvPr>
        </p:nvSpPr>
        <p:spPr>
          <a:xfrm>
            <a:off x="838200" y="6356350"/>
            <a:ext cx="2743200" cy="365125"/>
          </a:xfrm>
          <a:prstGeom prst="rect">
            <a:avLst/>
          </a:prstGeom>
        </p:spPr>
        <p:txBody>
          <a:bodyPr/>
          <a:lstStyle/>
          <a:p>
            <a:fld id="{ED1661EE-291F-4DCA-A363-30BC938C9DBA}" type="datetimeFigureOut">
              <a:rPr lang="en-US" smtClean="0"/>
              <a:t>10/11/2022</a:t>
            </a:fld>
            <a:endParaRPr lang="en-US" dirty="0"/>
          </a:p>
        </p:txBody>
      </p:sp>
      <p:sp>
        <p:nvSpPr>
          <p:cNvPr id="5" name="Footer Placeholder 4">
            <a:extLst>
              <a:ext uri="{FF2B5EF4-FFF2-40B4-BE49-F238E27FC236}">
                <a16:creationId xmlns:a16="http://schemas.microsoft.com/office/drawing/2014/main" id="{43760CF4-40C8-F573-7F6B-1F1F9CE50519}"/>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1D1AD1E6-B076-D965-B2D2-8EBE50A84473}"/>
              </a:ext>
            </a:extLst>
          </p:cNvPr>
          <p:cNvSpPr>
            <a:spLocks noGrp="1"/>
          </p:cNvSpPr>
          <p:nvPr>
            <p:ph type="sldNum" sz="quarter" idx="12"/>
          </p:nvPr>
        </p:nvSpPr>
        <p:spPr>
          <a:xfrm>
            <a:off x="8610600" y="6356350"/>
            <a:ext cx="2743200" cy="365125"/>
          </a:xfrm>
          <a:prstGeom prst="rect">
            <a:avLst/>
          </a:prstGeom>
        </p:spPr>
        <p:txBody>
          <a:bodyPr/>
          <a:lstStyle/>
          <a:p>
            <a:fld id="{37E96023-C8FC-4D8C-8663-DD1EEA45C14D}" type="slidenum">
              <a:rPr lang="en-US" smtClean="0"/>
              <a:t>‹#›</a:t>
            </a:fld>
            <a:endParaRPr lang="en-US" dirty="0"/>
          </a:p>
        </p:txBody>
      </p:sp>
    </p:spTree>
    <p:extLst>
      <p:ext uri="{BB962C8B-B14F-4D97-AF65-F5344CB8AC3E}">
        <p14:creationId xmlns:p14="http://schemas.microsoft.com/office/powerpoint/2010/main" val="945188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F9F32757-A0D1-81B6-78DE-C16C10900749}"/>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
        <p:nvSpPr>
          <p:cNvPr id="2" name="Title Placeholder 1">
            <a:extLst>
              <a:ext uri="{FF2B5EF4-FFF2-40B4-BE49-F238E27FC236}">
                <a16:creationId xmlns:a16="http://schemas.microsoft.com/office/drawing/2014/main" id="{530DC142-AF70-2600-F7E5-43E922F677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28CAE45-C5A1-A14F-0FA1-1EF96C90F6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551306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2.emf"/><Relationship Id="rId4" Type="http://schemas.openxmlformats.org/officeDocument/2006/relationships/image" Target="../media/image11.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14.emf"/><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 Id="rId4" Type="http://schemas.openxmlformats.org/officeDocument/2006/relationships/image" Target="../media/image2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C5B70-6379-D10D-F4A7-8DC6AF3B468D}"/>
              </a:ext>
            </a:extLst>
          </p:cNvPr>
          <p:cNvSpPr>
            <a:spLocks noGrp="1"/>
          </p:cNvSpPr>
          <p:nvPr>
            <p:ph type="ctrTitle"/>
          </p:nvPr>
        </p:nvSpPr>
        <p:spPr>
          <a:xfrm>
            <a:off x="1523999" y="2286928"/>
            <a:ext cx="9144000" cy="2387600"/>
          </a:xfrm>
        </p:spPr>
        <p:txBody>
          <a:bodyPr/>
          <a:lstStyle/>
          <a:p>
            <a:r>
              <a:rPr lang="en-US" dirty="0"/>
              <a:t>Spoof Plasmon Sensing for NDE Applications</a:t>
            </a:r>
          </a:p>
        </p:txBody>
      </p:sp>
      <p:sp>
        <p:nvSpPr>
          <p:cNvPr id="3" name="Subtitle 2">
            <a:extLst>
              <a:ext uri="{FF2B5EF4-FFF2-40B4-BE49-F238E27FC236}">
                <a16:creationId xmlns:a16="http://schemas.microsoft.com/office/drawing/2014/main" id="{ED6FC630-EBAA-F08A-1028-B1A995A963DB}"/>
              </a:ext>
            </a:extLst>
          </p:cNvPr>
          <p:cNvSpPr>
            <a:spLocks noGrp="1"/>
          </p:cNvSpPr>
          <p:nvPr>
            <p:ph type="subTitle" idx="1"/>
          </p:nvPr>
        </p:nvSpPr>
        <p:spPr>
          <a:xfrm>
            <a:off x="1523999" y="4766603"/>
            <a:ext cx="9395361" cy="1655762"/>
          </a:xfrm>
        </p:spPr>
        <p:txBody>
          <a:bodyPr>
            <a:normAutofit fontScale="92500"/>
          </a:bodyPr>
          <a:lstStyle/>
          <a:p>
            <a:r>
              <a:rPr lang="en-US" dirty="0"/>
              <a:t>William C. Wilson</a:t>
            </a:r>
            <a:r>
              <a:rPr lang="en-US" baseline="30000" dirty="0"/>
              <a:t>1</a:t>
            </a:r>
            <a:r>
              <a:rPr lang="en-US" dirty="0"/>
              <a:t> and Katelyn R. Brinker</a:t>
            </a:r>
            <a:r>
              <a:rPr lang="en-US" baseline="30000" dirty="0"/>
              <a:t>2</a:t>
            </a:r>
          </a:p>
          <a:p>
            <a:r>
              <a:rPr lang="en-US" baseline="30000" dirty="0"/>
              <a:t>1</a:t>
            </a:r>
            <a:r>
              <a:rPr lang="en-US" dirty="0"/>
              <a:t>Nondestructive Evaluation Sciences Branch, NASA Langley Research Center, Hampton, VA, USA</a:t>
            </a:r>
          </a:p>
          <a:p>
            <a:r>
              <a:rPr lang="en-US" baseline="30000" dirty="0"/>
              <a:t>2</a:t>
            </a:r>
            <a:r>
              <a:rPr lang="en-US" dirty="0"/>
              <a:t>Electrical and Computer Engineering Dept., Iowa State University, Ames, IA, USA</a:t>
            </a:r>
          </a:p>
          <a:p>
            <a:endParaRPr lang="en-US" dirty="0"/>
          </a:p>
        </p:txBody>
      </p:sp>
    </p:spTree>
    <p:extLst>
      <p:ext uri="{BB962C8B-B14F-4D97-AF65-F5344CB8AC3E}">
        <p14:creationId xmlns:p14="http://schemas.microsoft.com/office/powerpoint/2010/main" val="4032551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 Box 11">
            <a:extLst>
              <a:ext uri="{FF2B5EF4-FFF2-40B4-BE49-F238E27FC236}">
                <a16:creationId xmlns:a16="http://schemas.microsoft.com/office/drawing/2014/main" id="{28B3C434-32ED-4173-AD8B-21067A7E4A2D}"/>
              </a:ext>
            </a:extLst>
          </p:cNvPr>
          <p:cNvSpPr txBox="1">
            <a:spLocks noChangeArrowheads="1"/>
          </p:cNvSpPr>
          <p:nvPr/>
        </p:nvSpPr>
        <p:spPr bwMode="auto">
          <a:xfrm>
            <a:off x="2309813" y="3916364"/>
            <a:ext cx="3511550" cy="1984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lstStyle>
            <a:lvl1pPr defTabSz="820738">
              <a:spcBef>
                <a:spcPct val="20000"/>
              </a:spcBef>
              <a:buChar char="•"/>
              <a:defRPr sz="2800">
                <a:solidFill>
                  <a:schemeClr val="bg1"/>
                </a:solidFill>
                <a:latin typeface="Arial" panose="020B0604020202020204" pitchFamily="34" charset="0"/>
              </a:defRPr>
            </a:lvl1pPr>
            <a:lvl2pPr marL="742950" indent="-285750" defTabSz="820738">
              <a:spcBef>
                <a:spcPct val="20000"/>
              </a:spcBef>
              <a:buChar char="–"/>
              <a:defRPr sz="2400">
                <a:solidFill>
                  <a:schemeClr val="bg1"/>
                </a:solidFill>
                <a:latin typeface="Arial" panose="020B0604020202020204" pitchFamily="34" charset="0"/>
              </a:defRPr>
            </a:lvl2pPr>
            <a:lvl3pPr marL="1143000" indent="-228600" defTabSz="820738">
              <a:spcBef>
                <a:spcPct val="20000"/>
              </a:spcBef>
              <a:buChar char="•"/>
              <a:defRPr sz="2200">
                <a:solidFill>
                  <a:schemeClr val="bg1"/>
                </a:solidFill>
                <a:latin typeface="Arial" panose="020B0604020202020204" pitchFamily="34" charset="0"/>
              </a:defRPr>
            </a:lvl3pPr>
            <a:lvl4pPr marL="1600200" indent="-228600" defTabSz="820738">
              <a:spcBef>
                <a:spcPct val="20000"/>
              </a:spcBef>
              <a:buChar char="–"/>
              <a:defRPr sz="2000">
                <a:solidFill>
                  <a:schemeClr val="bg1"/>
                </a:solidFill>
                <a:latin typeface="Arial" panose="020B0604020202020204" pitchFamily="34" charset="0"/>
              </a:defRPr>
            </a:lvl4pPr>
            <a:lvl5pPr marL="2057400" indent="-228600" defTabSz="820738">
              <a:spcBef>
                <a:spcPct val="20000"/>
              </a:spcBef>
              <a:buChar char="»"/>
              <a:defRPr sz="2000">
                <a:solidFill>
                  <a:schemeClr val="bg1"/>
                </a:solidFill>
                <a:latin typeface="Arial" panose="020B0604020202020204" pitchFamily="34" charset="0"/>
              </a:defRPr>
            </a:lvl5pPr>
            <a:lvl6pPr marL="2514600" indent="-228600" defTabSz="820738" eaLnBrk="0" fontAlgn="base" hangingPunct="0">
              <a:spcBef>
                <a:spcPct val="20000"/>
              </a:spcBef>
              <a:spcAft>
                <a:spcPct val="0"/>
              </a:spcAft>
              <a:buChar char="»"/>
              <a:defRPr sz="2000">
                <a:solidFill>
                  <a:schemeClr val="bg1"/>
                </a:solidFill>
                <a:latin typeface="Arial" panose="020B0604020202020204" pitchFamily="34" charset="0"/>
              </a:defRPr>
            </a:lvl6pPr>
            <a:lvl7pPr marL="2971800" indent="-228600" defTabSz="820738" eaLnBrk="0" fontAlgn="base" hangingPunct="0">
              <a:spcBef>
                <a:spcPct val="20000"/>
              </a:spcBef>
              <a:spcAft>
                <a:spcPct val="0"/>
              </a:spcAft>
              <a:buChar char="»"/>
              <a:defRPr sz="2000">
                <a:solidFill>
                  <a:schemeClr val="bg1"/>
                </a:solidFill>
                <a:latin typeface="Arial" panose="020B0604020202020204" pitchFamily="34" charset="0"/>
              </a:defRPr>
            </a:lvl7pPr>
            <a:lvl8pPr marL="3429000" indent="-228600" defTabSz="820738" eaLnBrk="0" fontAlgn="base" hangingPunct="0">
              <a:spcBef>
                <a:spcPct val="20000"/>
              </a:spcBef>
              <a:spcAft>
                <a:spcPct val="0"/>
              </a:spcAft>
              <a:buChar char="»"/>
              <a:defRPr sz="2000">
                <a:solidFill>
                  <a:schemeClr val="bg1"/>
                </a:solidFill>
                <a:latin typeface="Arial" panose="020B0604020202020204" pitchFamily="34" charset="0"/>
              </a:defRPr>
            </a:lvl8pPr>
            <a:lvl9pPr marL="3886200" indent="-228600" defTabSz="820738" eaLnBrk="0" fontAlgn="base" hangingPunct="0">
              <a:spcBef>
                <a:spcPct val="20000"/>
              </a:spcBef>
              <a:spcAft>
                <a:spcPct val="0"/>
              </a:spcAft>
              <a:buChar char="»"/>
              <a:defRPr sz="2000">
                <a:solidFill>
                  <a:schemeClr val="bg1"/>
                </a:solidFill>
                <a:latin typeface="Arial" panose="020B0604020202020204" pitchFamily="34" charset="0"/>
              </a:defRPr>
            </a:lvl9pPr>
          </a:lstStyle>
          <a:p>
            <a:pPr algn="ctr" eaLnBrk="1" hangingPunct="1">
              <a:spcBef>
                <a:spcPct val="0"/>
              </a:spcBef>
              <a:buFontTx/>
              <a:buNone/>
            </a:pPr>
            <a:r>
              <a:rPr lang="en-US" altLang="en-US" sz="1100" dirty="0">
                <a:solidFill>
                  <a:schemeClr val="tx1"/>
                </a:solidFill>
                <a:ea typeface="ＭＳ Ｐゴシック" panose="020B0600070205080204" pitchFamily="34" charset="-128"/>
                <a:cs typeface="Arial" panose="020B0604020202020204" pitchFamily="34" charset="0"/>
              </a:rPr>
              <a:t>Forward fuselage, Aloha Airlines (1 person killed)</a:t>
            </a:r>
          </a:p>
        </p:txBody>
      </p:sp>
      <p:sp>
        <p:nvSpPr>
          <p:cNvPr id="10244" name="Text Box 12">
            <a:extLst>
              <a:ext uri="{FF2B5EF4-FFF2-40B4-BE49-F238E27FC236}">
                <a16:creationId xmlns:a16="http://schemas.microsoft.com/office/drawing/2014/main" id="{B949D5AA-E51E-4A3D-9B7D-0655DA8FAA0E}"/>
              </a:ext>
            </a:extLst>
          </p:cNvPr>
          <p:cNvSpPr txBox="1">
            <a:spLocks noChangeArrowheads="1"/>
          </p:cNvSpPr>
          <p:nvPr/>
        </p:nvSpPr>
        <p:spPr bwMode="auto">
          <a:xfrm>
            <a:off x="6297613" y="3897313"/>
            <a:ext cx="3408362" cy="2016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lstStyle>
            <a:lvl1pPr defTabSz="820738">
              <a:spcBef>
                <a:spcPct val="20000"/>
              </a:spcBef>
              <a:buChar char="•"/>
              <a:defRPr sz="2800">
                <a:solidFill>
                  <a:schemeClr val="bg1"/>
                </a:solidFill>
                <a:latin typeface="Arial" panose="020B0604020202020204" pitchFamily="34" charset="0"/>
              </a:defRPr>
            </a:lvl1pPr>
            <a:lvl2pPr marL="742950" indent="-285750" defTabSz="820738">
              <a:spcBef>
                <a:spcPct val="20000"/>
              </a:spcBef>
              <a:buChar char="–"/>
              <a:defRPr sz="2400">
                <a:solidFill>
                  <a:schemeClr val="bg1"/>
                </a:solidFill>
                <a:latin typeface="Arial" panose="020B0604020202020204" pitchFamily="34" charset="0"/>
              </a:defRPr>
            </a:lvl2pPr>
            <a:lvl3pPr marL="1143000" indent="-228600" defTabSz="820738">
              <a:spcBef>
                <a:spcPct val="20000"/>
              </a:spcBef>
              <a:buChar char="•"/>
              <a:defRPr sz="2200">
                <a:solidFill>
                  <a:schemeClr val="bg1"/>
                </a:solidFill>
                <a:latin typeface="Arial" panose="020B0604020202020204" pitchFamily="34" charset="0"/>
              </a:defRPr>
            </a:lvl3pPr>
            <a:lvl4pPr marL="1600200" indent="-228600" defTabSz="820738">
              <a:spcBef>
                <a:spcPct val="20000"/>
              </a:spcBef>
              <a:buChar char="–"/>
              <a:defRPr sz="2000">
                <a:solidFill>
                  <a:schemeClr val="bg1"/>
                </a:solidFill>
                <a:latin typeface="Arial" panose="020B0604020202020204" pitchFamily="34" charset="0"/>
              </a:defRPr>
            </a:lvl4pPr>
            <a:lvl5pPr marL="2057400" indent="-228600" defTabSz="820738">
              <a:spcBef>
                <a:spcPct val="20000"/>
              </a:spcBef>
              <a:buChar char="»"/>
              <a:defRPr sz="2000">
                <a:solidFill>
                  <a:schemeClr val="bg1"/>
                </a:solidFill>
                <a:latin typeface="Arial" panose="020B0604020202020204" pitchFamily="34" charset="0"/>
              </a:defRPr>
            </a:lvl5pPr>
            <a:lvl6pPr marL="2514600" indent="-228600" defTabSz="820738" eaLnBrk="0" fontAlgn="base" hangingPunct="0">
              <a:spcBef>
                <a:spcPct val="20000"/>
              </a:spcBef>
              <a:spcAft>
                <a:spcPct val="0"/>
              </a:spcAft>
              <a:buChar char="»"/>
              <a:defRPr sz="2000">
                <a:solidFill>
                  <a:schemeClr val="bg1"/>
                </a:solidFill>
                <a:latin typeface="Arial" panose="020B0604020202020204" pitchFamily="34" charset="0"/>
              </a:defRPr>
            </a:lvl6pPr>
            <a:lvl7pPr marL="2971800" indent="-228600" defTabSz="820738" eaLnBrk="0" fontAlgn="base" hangingPunct="0">
              <a:spcBef>
                <a:spcPct val="20000"/>
              </a:spcBef>
              <a:spcAft>
                <a:spcPct val="0"/>
              </a:spcAft>
              <a:buChar char="»"/>
              <a:defRPr sz="2000">
                <a:solidFill>
                  <a:schemeClr val="bg1"/>
                </a:solidFill>
                <a:latin typeface="Arial" panose="020B0604020202020204" pitchFamily="34" charset="0"/>
              </a:defRPr>
            </a:lvl7pPr>
            <a:lvl8pPr marL="3429000" indent="-228600" defTabSz="820738" eaLnBrk="0" fontAlgn="base" hangingPunct="0">
              <a:spcBef>
                <a:spcPct val="20000"/>
              </a:spcBef>
              <a:spcAft>
                <a:spcPct val="0"/>
              </a:spcAft>
              <a:buChar char="»"/>
              <a:defRPr sz="2000">
                <a:solidFill>
                  <a:schemeClr val="bg1"/>
                </a:solidFill>
                <a:latin typeface="Arial" panose="020B0604020202020204" pitchFamily="34" charset="0"/>
              </a:defRPr>
            </a:lvl8pPr>
            <a:lvl9pPr marL="3886200" indent="-228600" defTabSz="820738" eaLnBrk="0" fontAlgn="base" hangingPunct="0">
              <a:spcBef>
                <a:spcPct val="20000"/>
              </a:spcBef>
              <a:spcAft>
                <a:spcPct val="0"/>
              </a:spcAft>
              <a:buChar char="»"/>
              <a:defRPr sz="2000">
                <a:solidFill>
                  <a:schemeClr val="bg1"/>
                </a:solidFill>
                <a:latin typeface="Arial" panose="020B0604020202020204" pitchFamily="34" charset="0"/>
              </a:defRPr>
            </a:lvl9pPr>
          </a:lstStyle>
          <a:p>
            <a:pPr algn="ctr" eaLnBrk="1" hangingPunct="1">
              <a:spcBef>
                <a:spcPct val="0"/>
              </a:spcBef>
              <a:buFontTx/>
              <a:buNone/>
            </a:pPr>
            <a:r>
              <a:rPr lang="en-US" altLang="en-US" sz="1100" dirty="0">
                <a:solidFill>
                  <a:schemeClr val="tx1"/>
                </a:solidFill>
                <a:ea typeface="ＭＳ Ｐゴシック" panose="020B0600070205080204" pitchFamily="34" charset="-128"/>
                <a:cs typeface="Arial" panose="020B0604020202020204" pitchFamily="34" charset="0"/>
              </a:rPr>
              <a:t>Vertical Tail, American Airlines Flt 587 (265 killed)</a:t>
            </a:r>
          </a:p>
        </p:txBody>
      </p:sp>
      <p:sp>
        <p:nvSpPr>
          <p:cNvPr id="10245" name="Text Box 13">
            <a:extLst>
              <a:ext uri="{FF2B5EF4-FFF2-40B4-BE49-F238E27FC236}">
                <a16:creationId xmlns:a16="http://schemas.microsoft.com/office/drawing/2014/main" id="{3D65DE32-EC0A-4486-B98F-B093375FDE8C}"/>
              </a:ext>
            </a:extLst>
          </p:cNvPr>
          <p:cNvSpPr txBox="1">
            <a:spLocks noChangeArrowheads="1"/>
          </p:cNvSpPr>
          <p:nvPr/>
        </p:nvSpPr>
        <p:spPr bwMode="auto">
          <a:xfrm>
            <a:off x="2532064" y="6440489"/>
            <a:ext cx="2814637" cy="255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lstStyle>
            <a:lvl1pPr defTabSz="820738">
              <a:spcBef>
                <a:spcPct val="20000"/>
              </a:spcBef>
              <a:buChar char="•"/>
              <a:defRPr sz="2800">
                <a:solidFill>
                  <a:schemeClr val="bg1"/>
                </a:solidFill>
                <a:latin typeface="Arial" panose="020B0604020202020204" pitchFamily="34" charset="0"/>
              </a:defRPr>
            </a:lvl1pPr>
            <a:lvl2pPr marL="742950" indent="-285750" defTabSz="820738">
              <a:spcBef>
                <a:spcPct val="20000"/>
              </a:spcBef>
              <a:buChar char="–"/>
              <a:defRPr sz="2400">
                <a:solidFill>
                  <a:schemeClr val="bg1"/>
                </a:solidFill>
                <a:latin typeface="Arial" panose="020B0604020202020204" pitchFamily="34" charset="0"/>
              </a:defRPr>
            </a:lvl2pPr>
            <a:lvl3pPr marL="1143000" indent="-228600" defTabSz="820738">
              <a:spcBef>
                <a:spcPct val="20000"/>
              </a:spcBef>
              <a:buChar char="•"/>
              <a:defRPr sz="2200">
                <a:solidFill>
                  <a:schemeClr val="bg1"/>
                </a:solidFill>
                <a:latin typeface="Arial" panose="020B0604020202020204" pitchFamily="34" charset="0"/>
              </a:defRPr>
            </a:lvl3pPr>
            <a:lvl4pPr marL="1600200" indent="-228600" defTabSz="820738">
              <a:spcBef>
                <a:spcPct val="20000"/>
              </a:spcBef>
              <a:buChar char="–"/>
              <a:defRPr sz="2000">
                <a:solidFill>
                  <a:schemeClr val="bg1"/>
                </a:solidFill>
                <a:latin typeface="Arial" panose="020B0604020202020204" pitchFamily="34" charset="0"/>
              </a:defRPr>
            </a:lvl4pPr>
            <a:lvl5pPr marL="2057400" indent="-228600" defTabSz="820738">
              <a:spcBef>
                <a:spcPct val="20000"/>
              </a:spcBef>
              <a:buChar char="»"/>
              <a:defRPr sz="2000">
                <a:solidFill>
                  <a:schemeClr val="bg1"/>
                </a:solidFill>
                <a:latin typeface="Arial" panose="020B0604020202020204" pitchFamily="34" charset="0"/>
              </a:defRPr>
            </a:lvl5pPr>
            <a:lvl6pPr marL="2514600" indent="-228600" defTabSz="820738" eaLnBrk="0" fontAlgn="base" hangingPunct="0">
              <a:spcBef>
                <a:spcPct val="20000"/>
              </a:spcBef>
              <a:spcAft>
                <a:spcPct val="0"/>
              </a:spcAft>
              <a:buChar char="»"/>
              <a:defRPr sz="2000">
                <a:solidFill>
                  <a:schemeClr val="bg1"/>
                </a:solidFill>
                <a:latin typeface="Arial" panose="020B0604020202020204" pitchFamily="34" charset="0"/>
              </a:defRPr>
            </a:lvl6pPr>
            <a:lvl7pPr marL="2971800" indent="-228600" defTabSz="820738" eaLnBrk="0" fontAlgn="base" hangingPunct="0">
              <a:spcBef>
                <a:spcPct val="20000"/>
              </a:spcBef>
              <a:spcAft>
                <a:spcPct val="0"/>
              </a:spcAft>
              <a:buChar char="»"/>
              <a:defRPr sz="2000">
                <a:solidFill>
                  <a:schemeClr val="bg1"/>
                </a:solidFill>
                <a:latin typeface="Arial" panose="020B0604020202020204" pitchFamily="34" charset="0"/>
              </a:defRPr>
            </a:lvl7pPr>
            <a:lvl8pPr marL="3429000" indent="-228600" defTabSz="820738" eaLnBrk="0" fontAlgn="base" hangingPunct="0">
              <a:spcBef>
                <a:spcPct val="20000"/>
              </a:spcBef>
              <a:spcAft>
                <a:spcPct val="0"/>
              </a:spcAft>
              <a:buChar char="»"/>
              <a:defRPr sz="2000">
                <a:solidFill>
                  <a:schemeClr val="bg1"/>
                </a:solidFill>
                <a:latin typeface="Arial" panose="020B0604020202020204" pitchFamily="34" charset="0"/>
              </a:defRPr>
            </a:lvl8pPr>
            <a:lvl9pPr marL="3886200" indent="-228600" defTabSz="820738" eaLnBrk="0" fontAlgn="base" hangingPunct="0">
              <a:spcBef>
                <a:spcPct val="20000"/>
              </a:spcBef>
              <a:spcAft>
                <a:spcPct val="0"/>
              </a:spcAft>
              <a:buChar char="»"/>
              <a:defRPr sz="2000">
                <a:solidFill>
                  <a:schemeClr val="bg1"/>
                </a:solidFill>
                <a:latin typeface="Arial" panose="020B0604020202020204" pitchFamily="34" charset="0"/>
              </a:defRPr>
            </a:lvl9pPr>
          </a:lstStyle>
          <a:p>
            <a:pPr algn="ctr" eaLnBrk="1" hangingPunct="1">
              <a:spcBef>
                <a:spcPct val="0"/>
              </a:spcBef>
              <a:buFontTx/>
              <a:buNone/>
            </a:pPr>
            <a:r>
              <a:rPr lang="en-US" altLang="en-US" sz="1100" dirty="0">
                <a:solidFill>
                  <a:schemeClr val="tx1"/>
                </a:solidFill>
                <a:ea typeface="ＭＳ Ｐゴシック" panose="020B0600070205080204" pitchFamily="34" charset="-128"/>
                <a:cs typeface="Arial" panose="020B0604020202020204" pitchFamily="34" charset="0"/>
              </a:rPr>
              <a:t>Engine, Delta Flight 1288 (2 people killed)</a:t>
            </a:r>
          </a:p>
        </p:txBody>
      </p:sp>
      <p:sp>
        <p:nvSpPr>
          <p:cNvPr id="10246" name="Text Box 14">
            <a:extLst>
              <a:ext uri="{FF2B5EF4-FFF2-40B4-BE49-F238E27FC236}">
                <a16:creationId xmlns:a16="http://schemas.microsoft.com/office/drawing/2014/main" id="{2A83D34E-DCBF-4F4E-959F-4ED28758A041}"/>
              </a:ext>
            </a:extLst>
          </p:cNvPr>
          <p:cNvSpPr txBox="1">
            <a:spLocks noChangeArrowheads="1"/>
          </p:cNvSpPr>
          <p:nvPr/>
        </p:nvSpPr>
        <p:spPr bwMode="auto">
          <a:xfrm>
            <a:off x="6257925" y="6470651"/>
            <a:ext cx="3475038" cy="320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lstStyle>
            <a:lvl1pPr defTabSz="820738">
              <a:spcBef>
                <a:spcPct val="20000"/>
              </a:spcBef>
              <a:buChar char="•"/>
              <a:defRPr sz="2800">
                <a:solidFill>
                  <a:schemeClr val="bg1"/>
                </a:solidFill>
                <a:latin typeface="Arial" panose="020B0604020202020204" pitchFamily="34" charset="0"/>
              </a:defRPr>
            </a:lvl1pPr>
            <a:lvl2pPr marL="742950" indent="-285750" defTabSz="820738">
              <a:spcBef>
                <a:spcPct val="20000"/>
              </a:spcBef>
              <a:buChar char="–"/>
              <a:defRPr sz="2400">
                <a:solidFill>
                  <a:schemeClr val="bg1"/>
                </a:solidFill>
                <a:latin typeface="Arial" panose="020B0604020202020204" pitchFamily="34" charset="0"/>
              </a:defRPr>
            </a:lvl2pPr>
            <a:lvl3pPr marL="1143000" indent="-228600" defTabSz="820738">
              <a:spcBef>
                <a:spcPct val="20000"/>
              </a:spcBef>
              <a:buChar char="•"/>
              <a:defRPr sz="2200">
                <a:solidFill>
                  <a:schemeClr val="bg1"/>
                </a:solidFill>
                <a:latin typeface="Arial" panose="020B0604020202020204" pitchFamily="34" charset="0"/>
              </a:defRPr>
            </a:lvl3pPr>
            <a:lvl4pPr marL="1600200" indent="-228600" defTabSz="820738">
              <a:spcBef>
                <a:spcPct val="20000"/>
              </a:spcBef>
              <a:buChar char="–"/>
              <a:defRPr sz="2000">
                <a:solidFill>
                  <a:schemeClr val="bg1"/>
                </a:solidFill>
                <a:latin typeface="Arial" panose="020B0604020202020204" pitchFamily="34" charset="0"/>
              </a:defRPr>
            </a:lvl4pPr>
            <a:lvl5pPr marL="2057400" indent="-228600" defTabSz="820738">
              <a:spcBef>
                <a:spcPct val="20000"/>
              </a:spcBef>
              <a:buChar char="»"/>
              <a:defRPr sz="2000">
                <a:solidFill>
                  <a:schemeClr val="bg1"/>
                </a:solidFill>
                <a:latin typeface="Arial" panose="020B0604020202020204" pitchFamily="34" charset="0"/>
              </a:defRPr>
            </a:lvl5pPr>
            <a:lvl6pPr marL="2514600" indent="-228600" defTabSz="820738" eaLnBrk="0" fontAlgn="base" hangingPunct="0">
              <a:spcBef>
                <a:spcPct val="20000"/>
              </a:spcBef>
              <a:spcAft>
                <a:spcPct val="0"/>
              </a:spcAft>
              <a:buChar char="»"/>
              <a:defRPr sz="2000">
                <a:solidFill>
                  <a:schemeClr val="bg1"/>
                </a:solidFill>
                <a:latin typeface="Arial" panose="020B0604020202020204" pitchFamily="34" charset="0"/>
              </a:defRPr>
            </a:lvl6pPr>
            <a:lvl7pPr marL="2971800" indent="-228600" defTabSz="820738" eaLnBrk="0" fontAlgn="base" hangingPunct="0">
              <a:spcBef>
                <a:spcPct val="20000"/>
              </a:spcBef>
              <a:spcAft>
                <a:spcPct val="0"/>
              </a:spcAft>
              <a:buChar char="»"/>
              <a:defRPr sz="2000">
                <a:solidFill>
                  <a:schemeClr val="bg1"/>
                </a:solidFill>
                <a:latin typeface="Arial" panose="020B0604020202020204" pitchFamily="34" charset="0"/>
              </a:defRPr>
            </a:lvl7pPr>
            <a:lvl8pPr marL="3429000" indent="-228600" defTabSz="820738" eaLnBrk="0" fontAlgn="base" hangingPunct="0">
              <a:spcBef>
                <a:spcPct val="20000"/>
              </a:spcBef>
              <a:spcAft>
                <a:spcPct val="0"/>
              </a:spcAft>
              <a:buChar char="»"/>
              <a:defRPr sz="2000">
                <a:solidFill>
                  <a:schemeClr val="bg1"/>
                </a:solidFill>
                <a:latin typeface="Arial" panose="020B0604020202020204" pitchFamily="34" charset="0"/>
              </a:defRPr>
            </a:lvl8pPr>
            <a:lvl9pPr marL="3886200" indent="-228600" defTabSz="820738" eaLnBrk="0" fontAlgn="base" hangingPunct="0">
              <a:spcBef>
                <a:spcPct val="20000"/>
              </a:spcBef>
              <a:spcAft>
                <a:spcPct val="0"/>
              </a:spcAft>
              <a:buChar char="»"/>
              <a:defRPr sz="2000">
                <a:solidFill>
                  <a:schemeClr val="bg1"/>
                </a:solidFill>
                <a:latin typeface="Arial" panose="020B0604020202020204" pitchFamily="34" charset="0"/>
              </a:defRPr>
            </a:lvl9pPr>
          </a:lstStyle>
          <a:p>
            <a:pPr algn="ctr">
              <a:spcBef>
                <a:spcPct val="0"/>
              </a:spcBef>
              <a:buFontTx/>
              <a:buNone/>
            </a:pPr>
            <a:r>
              <a:rPr lang="en-US" altLang="en-US" sz="1100" dirty="0">
                <a:solidFill>
                  <a:schemeClr val="tx1"/>
                </a:solidFill>
                <a:ea typeface="ＭＳ Ｐゴシック" panose="020B0600070205080204" pitchFamily="34" charset="-128"/>
              </a:rPr>
              <a:t>U.S. Forest Service C-130, near Walker, CA (3 killed)</a:t>
            </a:r>
          </a:p>
        </p:txBody>
      </p:sp>
      <p:sp>
        <p:nvSpPr>
          <p:cNvPr id="10247" name="Rectangle 15">
            <a:extLst>
              <a:ext uri="{FF2B5EF4-FFF2-40B4-BE49-F238E27FC236}">
                <a16:creationId xmlns:a16="http://schemas.microsoft.com/office/drawing/2014/main" id="{600B53AB-AA32-47D0-8C47-6C1C71AB9C5D}"/>
              </a:ext>
            </a:extLst>
          </p:cNvPr>
          <p:cNvSpPr>
            <a:spLocks noChangeArrowheads="1"/>
          </p:cNvSpPr>
          <p:nvPr/>
        </p:nvSpPr>
        <p:spPr bwMode="auto">
          <a:xfrm>
            <a:off x="326571" y="766763"/>
            <a:ext cx="1150719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800">
                <a:solidFill>
                  <a:schemeClr val="bg1"/>
                </a:solidFill>
                <a:latin typeface="Arial" panose="020B0604020202020204" pitchFamily="34" charset="0"/>
              </a:defRPr>
            </a:lvl1pPr>
            <a:lvl2pPr marL="742950" indent="-285750">
              <a:spcBef>
                <a:spcPct val="20000"/>
              </a:spcBef>
              <a:buChar char="–"/>
              <a:defRPr sz="2400">
                <a:solidFill>
                  <a:schemeClr val="bg1"/>
                </a:solidFill>
                <a:latin typeface="Arial" panose="020B0604020202020204" pitchFamily="34" charset="0"/>
              </a:defRPr>
            </a:lvl2pPr>
            <a:lvl3pPr marL="1143000" indent="-228600">
              <a:spcBef>
                <a:spcPct val="20000"/>
              </a:spcBef>
              <a:buChar char="•"/>
              <a:defRPr sz="2200">
                <a:solidFill>
                  <a:schemeClr val="bg1"/>
                </a:solidFill>
                <a:latin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defRPr>
            </a:lvl9pPr>
          </a:lstStyle>
          <a:p>
            <a:pPr algn="ctr" eaLnBrk="1" hangingPunct="1">
              <a:spcBef>
                <a:spcPct val="0"/>
              </a:spcBef>
              <a:buFontTx/>
              <a:buNone/>
            </a:pPr>
            <a:r>
              <a:rPr lang="en-US" altLang="en-US" sz="2000" b="1" dirty="0">
                <a:solidFill>
                  <a:schemeClr val="tx1"/>
                </a:solidFill>
              </a:rPr>
              <a:t>Need for Improved Aviation Safety</a:t>
            </a:r>
          </a:p>
          <a:p>
            <a:pPr algn="ctr" eaLnBrk="1" hangingPunct="1">
              <a:spcBef>
                <a:spcPct val="0"/>
              </a:spcBef>
              <a:buFontTx/>
              <a:buNone/>
            </a:pPr>
            <a:r>
              <a:rPr lang="en-US" altLang="en-US" sz="2000" b="1" dirty="0">
                <a:solidFill>
                  <a:schemeClr val="tx1"/>
                </a:solidFill>
              </a:rPr>
              <a:t>Can we detect changes in the structure before this happens?</a:t>
            </a:r>
          </a:p>
        </p:txBody>
      </p:sp>
      <p:pic>
        <p:nvPicPr>
          <p:cNvPr id="10248" name="Picture 11" descr="American_Airlines_Flight_587_vertical_stabilizer.jpg">
            <a:extLst>
              <a:ext uri="{FF2B5EF4-FFF2-40B4-BE49-F238E27FC236}">
                <a16:creationId xmlns:a16="http://schemas.microsoft.com/office/drawing/2014/main" id="{5661ADF6-B35C-4367-88FD-B6440DECFEF8}"/>
              </a:ext>
            </a:extLst>
          </p:cNvPr>
          <p:cNvPicPr>
            <a:picLocks noChangeAspect="1"/>
          </p:cNvPicPr>
          <p:nvPr/>
        </p:nvPicPr>
        <p:blipFill>
          <a:blip r:embed="rId3">
            <a:extLst>
              <a:ext uri="{28A0092B-C50C-407E-A947-70E740481C1C}">
                <a14:useLocalDpi xmlns:a14="http://schemas.microsoft.com/office/drawing/2010/main" val="0"/>
              </a:ext>
            </a:extLst>
          </a:blip>
          <a:srcRect l="333" t="8148" r="221" b="8148"/>
          <a:stretch>
            <a:fillRect/>
          </a:stretch>
        </p:blipFill>
        <p:spPr bwMode="auto">
          <a:xfrm>
            <a:off x="6299201" y="1452563"/>
            <a:ext cx="3413125" cy="243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9" name="Picture 12" descr="C:\Documents and Settings\wcwilson\DataDrive\Publications\Proposed\Sensor10\Aloha_Airlines.jpg">
            <a:extLst>
              <a:ext uri="{FF2B5EF4-FFF2-40B4-BE49-F238E27FC236}">
                <a16:creationId xmlns:a16="http://schemas.microsoft.com/office/drawing/2014/main" id="{4F96FC8B-A07B-454C-8E1F-F0740CAC58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6129"/>
          <a:stretch>
            <a:fillRect/>
          </a:stretch>
        </p:blipFill>
        <p:spPr bwMode="auto">
          <a:xfrm>
            <a:off x="2286000" y="1466850"/>
            <a:ext cx="3557588"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0" name="Picture 13" descr="C:\Documents and Settings\wcwilson\DataDrive\Publications\Proposed\Sensor10\Delta_1288a.jpg">
            <a:extLst>
              <a:ext uri="{FF2B5EF4-FFF2-40B4-BE49-F238E27FC236}">
                <a16:creationId xmlns:a16="http://schemas.microsoft.com/office/drawing/2014/main" id="{200FA11B-C47C-4877-87AA-EF3C2452C7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497" r="1462"/>
          <a:stretch>
            <a:fillRect/>
          </a:stretch>
        </p:blipFill>
        <p:spPr bwMode="auto">
          <a:xfrm>
            <a:off x="2295525" y="4191000"/>
            <a:ext cx="3525838"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1" name="Picture 14" descr="C:\Documents and Settings\wcwilson\DataDrive\Publications\Proposed\Sensor10\C130_crash2.jpg">
            <a:extLst>
              <a:ext uri="{FF2B5EF4-FFF2-40B4-BE49-F238E27FC236}">
                <a16:creationId xmlns:a16="http://schemas.microsoft.com/office/drawing/2014/main" id="{1BCECBCA-91CA-4CE1-9461-2128038BD8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16389" r="7748"/>
          <a:stretch>
            <a:fillRect/>
          </a:stretch>
        </p:blipFill>
        <p:spPr bwMode="auto">
          <a:xfrm>
            <a:off x="6248400" y="4191000"/>
            <a:ext cx="3505200" cy="223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a:extLst>
              <a:ext uri="{FF2B5EF4-FFF2-40B4-BE49-F238E27FC236}">
                <a16:creationId xmlns:a16="http://schemas.microsoft.com/office/drawing/2014/main" id="{BB1EB273-BA8F-4185-BFC1-1715B04FA540}"/>
              </a:ext>
            </a:extLst>
          </p:cNvPr>
          <p:cNvSpPr txBox="1">
            <a:spLocks/>
          </p:cNvSpPr>
          <p:nvPr/>
        </p:nvSpPr>
        <p:spPr>
          <a:xfrm>
            <a:off x="838200" y="0"/>
            <a:ext cx="10515600" cy="9678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dirty="0"/>
              <a:t>Motivation</a:t>
            </a:r>
          </a:p>
        </p:txBody>
      </p:sp>
    </p:spTree>
    <p:extLst>
      <p:ext uri="{BB962C8B-B14F-4D97-AF65-F5344CB8AC3E}">
        <p14:creationId xmlns:p14="http://schemas.microsoft.com/office/powerpoint/2010/main" val="1398035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337736"/>
            <a:ext cx="11769861" cy="2197072"/>
          </a:xfrm>
        </p:spPr>
        <p:txBody>
          <a:bodyPr>
            <a:noAutofit/>
          </a:bodyPr>
          <a:lstStyle/>
          <a:p>
            <a:pPr marL="171450" indent="-171450"/>
            <a:r>
              <a:rPr lang="en-US" sz="1800" dirty="0"/>
              <a:t>Surface plasmon polaritons (SPPs), which are electromagnetic excitations propagating at the interface between a dielectric and a conductor, evanescently confined in the perpendicular direction to the propagation direction.</a:t>
            </a:r>
          </a:p>
          <a:p>
            <a:pPr marL="171450" indent="-171450"/>
            <a:r>
              <a:rPr lang="en-US" sz="1800" dirty="0"/>
              <a:t>While SPPs are found in infrared and optical frequencies, they do not exist naturally in lower frequency range, in which the metal behaves as a perfect conductor (PEC). Hence, the SPPs are generally not found in terahertz and microwave frequencies.</a:t>
            </a:r>
          </a:p>
          <a:p>
            <a:pPr marL="171450" indent="-171450"/>
            <a:r>
              <a:rPr lang="en-US" sz="1800" dirty="0"/>
              <a:t>Spoof surface plasmon polaritons (SSPPs) which have similar characteristics as SPPs were proven to exist in lower frequencies such as terahertz and microwave frequencies on a plasmonic metamaterial.  </a:t>
            </a:r>
          </a:p>
        </p:txBody>
      </p:sp>
      <p:pic>
        <p:nvPicPr>
          <p:cNvPr id="5" name="Picture 4"/>
          <p:cNvPicPr>
            <a:picLocks noChangeAspect="1"/>
          </p:cNvPicPr>
          <p:nvPr/>
        </p:nvPicPr>
        <p:blipFill>
          <a:blip r:embed="rId2"/>
          <a:stretch>
            <a:fillRect/>
          </a:stretch>
        </p:blipFill>
        <p:spPr>
          <a:xfrm>
            <a:off x="51076" y="1590905"/>
            <a:ext cx="5141657" cy="2179345"/>
          </a:xfrm>
          <a:prstGeom prst="rect">
            <a:avLst/>
          </a:prstGeom>
        </p:spPr>
      </p:pic>
      <p:grpSp>
        <p:nvGrpSpPr>
          <p:cNvPr id="14" name="Group 13"/>
          <p:cNvGrpSpPr/>
          <p:nvPr/>
        </p:nvGrpSpPr>
        <p:grpSpPr>
          <a:xfrm>
            <a:off x="4985509" y="623734"/>
            <a:ext cx="7028120" cy="3714456"/>
            <a:chOff x="955809" y="862435"/>
            <a:chExt cx="10855939" cy="6185996"/>
          </a:xfrm>
        </p:grpSpPr>
        <p:sp>
          <p:nvSpPr>
            <p:cNvPr id="35" name="Freeform 34"/>
            <p:cNvSpPr/>
            <p:nvPr/>
          </p:nvSpPr>
          <p:spPr>
            <a:xfrm>
              <a:off x="3309259" y="970332"/>
              <a:ext cx="1325069" cy="775466"/>
            </a:xfrm>
            <a:custGeom>
              <a:avLst/>
              <a:gdLst>
                <a:gd name="connsiteX0" fmla="*/ 0 w 1287236"/>
                <a:gd name="connsiteY0" fmla="*/ 583746 h 583746"/>
                <a:gd name="connsiteX1" fmla="*/ 5443 w 1287236"/>
                <a:gd name="connsiteY1" fmla="*/ 0 h 583746"/>
                <a:gd name="connsiteX2" fmla="*/ 1287236 w 1287236"/>
                <a:gd name="connsiteY2" fmla="*/ 1361 h 583746"/>
                <a:gd name="connsiteX3" fmla="*/ 1130754 w 1287236"/>
                <a:gd name="connsiteY3" fmla="*/ 582386 h 583746"/>
                <a:gd name="connsiteX4" fmla="*/ 0 w 1287236"/>
                <a:gd name="connsiteY4" fmla="*/ 583746 h 583746"/>
                <a:gd name="connsiteX0" fmla="*/ 0 w 1325069"/>
                <a:gd name="connsiteY0" fmla="*/ 583746 h 583746"/>
                <a:gd name="connsiteX1" fmla="*/ 5443 w 1325069"/>
                <a:gd name="connsiteY1" fmla="*/ 0 h 583746"/>
                <a:gd name="connsiteX2" fmla="*/ 1325069 w 1325069"/>
                <a:gd name="connsiteY2" fmla="*/ 1361 h 583746"/>
                <a:gd name="connsiteX3" fmla="*/ 1130754 w 1325069"/>
                <a:gd name="connsiteY3" fmla="*/ 582386 h 583746"/>
                <a:gd name="connsiteX4" fmla="*/ 0 w 1325069"/>
                <a:gd name="connsiteY4" fmla="*/ 583746 h 583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5069" h="583746">
                  <a:moveTo>
                    <a:pt x="0" y="583746"/>
                  </a:moveTo>
                  <a:cubicBezTo>
                    <a:pt x="1814" y="389164"/>
                    <a:pt x="3629" y="194582"/>
                    <a:pt x="5443" y="0"/>
                  </a:cubicBezTo>
                  <a:lnTo>
                    <a:pt x="1325069" y="1361"/>
                  </a:lnTo>
                  <a:lnTo>
                    <a:pt x="1130754" y="582386"/>
                  </a:lnTo>
                  <a:lnTo>
                    <a:pt x="0" y="583746"/>
                  </a:lnTo>
                  <a:close/>
                </a:path>
              </a:pathLst>
            </a:custGeom>
            <a:solidFill>
              <a:srgbClr val="FFC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18"/>
            <p:cNvSpPr/>
            <p:nvPr/>
          </p:nvSpPr>
          <p:spPr>
            <a:xfrm>
              <a:off x="3571503" y="3550971"/>
              <a:ext cx="6066311" cy="1518556"/>
            </a:xfrm>
            <a:custGeom>
              <a:avLst/>
              <a:gdLst>
                <a:gd name="connsiteX0" fmla="*/ 6044540 w 6044540"/>
                <a:gd name="connsiteY0" fmla="*/ 1466602 h 1484415"/>
                <a:gd name="connsiteX1" fmla="*/ 0 w 6044540"/>
                <a:gd name="connsiteY1" fmla="*/ 1484415 h 1484415"/>
                <a:gd name="connsiteX2" fmla="*/ 504701 w 6044540"/>
                <a:gd name="connsiteY2" fmla="*/ 29688 h 1484415"/>
                <a:gd name="connsiteX3" fmla="*/ 6008914 w 6044540"/>
                <a:gd name="connsiteY3" fmla="*/ 0 h 1484415"/>
                <a:gd name="connsiteX4" fmla="*/ 6044540 w 6044540"/>
                <a:gd name="connsiteY4" fmla="*/ 1466602 h 1484415"/>
                <a:gd name="connsiteX0" fmla="*/ 6044540 w 6044540"/>
                <a:gd name="connsiteY0" fmla="*/ 1472292 h 1490105"/>
                <a:gd name="connsiteX1" fmla="*/ 0 w 6044540"/>
                <a:gd name="connsiteY1" fmla="*/ 1490105 h 1490105"/>
                <a:gd name="connsiteX2" fmla="*/ 512866 w 6044540"/>
                <a:gd name="connsiteY2" fmla="*/ 0 h 1490105"/>
                <a:gd name="connsiteX3" fmla="*/ 6008914 w 6044540"/>
                <a:gd name="connsiteY3" fmla="*/ 5690 h 1490105"/>
                <a:gd name="connsiteX4" fmla="*/ 6044540 w 6044540"/>
                <a:gd name="connsiteY4" fmla="*/ 1472292 h 1490105"/>
                <a:gd name="connsiteX0" fmla="*/ 6077197 w 6077197"/>
                <a:gd name="connsiteY0" fmla="*/ 1472292 h 1479219"/>
                <a:gd name="connsiteX1" fmla="*/ 0 w 6077197"/>
                <a:gd name="connsiteY1" fmla="*/ 1479219 h 1479219"/>
                <a:gd name="connsiteX2" fmla="*/ 545523 w 6077197"/>
                <a:gd name="connsiteY2" fmla="*/ 0 h 1479219"/>
                <a:gd name="connsiteX3" fmla="*/ 6041571 w 6077197"/>
                <a:gd name="connsiteY3" fmla="*/ 5690 h 1479219"/>
                <a:gd name="connsiteX4" fmla="*/ 6077197 w 6077197"/>
                <a:gd name="connsiteY4" fmla="*/ 1472292 h 1479219"/>
                <a:gd name="connsiteX0" fmla="*/ 6077197 w 6077197"/>
                <a:gd name="connsiteY0" fmla="*/ 1472292 h 1479219"/>
                <a:gd name="connsiteX1" fmla="*/ 0 w 6077197"/>
                <a:gd name="connsiteY1" fmla="*/ 1479219 h 1479219"/>
                <a:gd name="connsiteX2" fmla="*/ 545523 w 6077197"/>
                <a:gd name="connsiteY2" fmla="*/ 0 h 1479219"/>
                <a:gd name="connsiteX3" fmla="*/ 6041571 w 6077197"/>
                <a:gd name="connsiteY3" fmla="*/ 5690 h 1479219"/>
                <a:gd name="connsiteX4" fmla="*/ 6077197 w 6077197"/>
                <a:gd name="connsiteY4" fmla="*/ 1472292 h 1479219"/>
                <a:gd name="connsiteX0" fmla="*/ 6066311 w 6066311"/>
                <a:gd name="connsiteY0" fmla="*/ 1518556 h 1518556"/>
                <a:gd name="connsiteX1" fmla="*/ 0 w 6066311"/>
                <a:gd name="connsiteY1" fmla="*/ 1479219 h 1518556"/>
                <a:gd name="connsiteX2" fmla="*/ 545523 w 6066311"/>
                <a:gd name="connsiteY2" fmla="*/ 0 h 1518556"/>
                <a:gd name="connsiteX3" fmla="*/ 6041571 w 6066311"/>
                <a:gd name="connsiteY3" fmla="*/ 5690 h 1518556"/>
                <a:gd name="connsiteX4" fmla="*/ 6066311 w 6066311"/>
                <a:gd name="connsiteY4" fmla="*/ 1518556 h 1518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6311" h="1518556">
                  <a:moveTo>
                    <a:pt x="6066311" y="1518556"/>
                  </a:moveTo>
                  <a:lnTo>
                    <a:pt x="0" y="1479219"/>
                  </a:lnTo>
                  <a:cubicBezTo>
                    <a:pt x="282534" y="659575"/>
                    <a:pt x="363682" y="493073"/>
                    <a:pt x="545523" y="0"/>
                  </a:cubicBezTo>
                  <a:lnTo>
                    <a:pt x="6041571" y="5690"/>
                  </a:lnTo>
                  <a:lnTo>
                    <a:pt x="6066311" y="1518556"/>
                  </a:lnTo>
                  <a:close/>
                </a:path>
              </a:pathLst>
            </a:custGeom>
            <a:solidFill>
              <a:srgbClr val="CEFBF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19"/>
            <p:cNvSpPr/>
            <p:nvPr/>
          </p:nvSpPr>
          <p:spPr>
            <a:xfrm>
              <a:off x="4126922" y="1739735"/>
              <a:ext cx="5492091" cy="1822862"/>
            </a:xfrm>
            <a:custGeom>
              <a:avLst/>
              <a:gdLst>
                <a:gd name="connsiteX0" fmla="*/ 0 w 5522026"/>
                <a:gd name="connsiteY0" fmla="*/ 1816925 h 1822862"/>
                <a:gd name="connsiteX1" fmla="*/ 5516088 w 5522026"/>
                <a:gd name="connsiteY1" fmla="*/ 1822862 h 1822862"/>
                <a:gd name="connsiteX2" fmla="*/ 5522026 w 5522026"/>
                <a:gd name="connsiteY2" fmla="*/ 0 h 1822862"/>
                <a:gd name="connsiteX3" fmla="*/ 3158836 w 5522026"/>
                <a:gd name="connsiteY3" fmla="*/ 136566 h 1822862"/>
                <a:gd name="connsiteX4" fmla="*/ 2244436 w 5522026"/>
                <a:gd name="connsiteY4" fmla="*/ 225631 h 1822862"/>
                <a:gd name="connsiteX5" fmla="*/ 1579418 w 5522026"/>
                <a:gd name="connsiteY5" fmla="*/ 409699 h 1822862"/>
                <a:gd name="connsiteX6" fmla="*/ 890649 w 5522026"/>
                <a:gd name="connsiteY6" fmla="*/ 694707 h 1822862"/>
                <a:gd name="connsiteX7" fmla="*/ 427512 w 5522026"/>
                <a:gd name="connsiteY7" fmla="*/ 1122218 h 1822862"/>
                <a:gd name="connsiteX8" fmla="*/ 172192 w 5522026"/>
                <a:gd name="connsiteY8" fmla="*/ 1454727 h 1822862"/>
                <a:gd name="connsiteX9" fmla="*/ 0 w 5522026"/>
                <a:gd name="connsiteY9" fmla="*/ 1816925 h 1822862"/>
                <a:gd name="connsiteX0" fmla="*/ 0 w 5492091"/>
                <a:gd name="connsiteY0" fmla="*/ 1816925 h 1822862"/>
                <a:gd name="connsiteX1" fmla="*/ 5486153 w 5492091"/>
                <a:gd name="connsiteY1" fmla="*/ 1822862 h 1822862"/>
                <a:gd name="connsiteX2" fmla="*/ 5492091 w 5492091"/>
                <a:gd name="connsiteY2" fmla="*/ 0 h 1822862"/>
                <a:gd name="connsiteX3" fmla="*/ 3128901 w 5492091"/>
                <a:gd name="connsiteY3" fmla="*/ 136566 h 1822862"/>
                <a:gd name="connsiteX4" fmla="*/ 2214501 w 5492091"/>
                <a:gd name="connsiteY4" fmla="*/ 225631 h 1822862"/>
                <a:gd name="connsiteX5" fmla="*/ 1549483 w 5492091"/>
                <a:gd name="connsiteY5" fmla="*/ 409699 h 1822862"/>
                <a:gd name="connsiteX6" fmla="*/ 860714 w 5492091"/>
                <a:gd name="connsiteY6" fmla="*/ 694707 h 1822862"/>
                <a:gd name="connsiteX7" fmla="*/ 397577 w 5492091"/>
                <a:gd name="connsiteY7" fmla="*/ 1122218 h 1822862"/>
                <a:gd name="connsiteX8" fmla="*/ 142257 w 5492091"/>
                <a:gd name="connsiteY8" fmla="*/ 1454727 h 1822862"/>
                <a:gd name="connsiteX9" fmla="*/ 0 w 5492091"/>
                <a:gd name="connsiteY9" fmla="*/ 1816925 h 1822862"/>
                <a:gd name="connsiteX0" fmla="*/ 0 w 5492091"/>
                <a:gd name="connsiteY0" fmla="*/ 1816925 h 1822862"/>
                <a:gd name="connsiteX1" fmla="*/ 5486153 w 5492091"/>
                <a:gd name="connsiteY1" fmla="*/ 1822862 h 1822862"/>
                <a:gd name="connsiteX2" fmla="*/ 5492091 w 5492091"/>
                <a:gd name="connsiteY2" fmla="*/ 0 h 1822862"/>
                <a:gd name="connsiteX3" fmla="*/ 3128901 w 5492091"/>
                <a:gd name="connsiteY3" fmla="*/ 136566 h 1822862"/>
                <a:gd name="connsiteX4" fmla="*/ 2214501 w 5492091"/>
                <a:gd name="connsiteY4" fmla="*/ 225631 h 1822862"/>
                <a:gd name="connsiteX5" fmla="*/ 1549483 w 5492091"/>
                <a:gd name="connsiteY5" fmla="*/ 409699 h 1822862"/>
                <a:gd name="connsiteX6" fmla="*/ 860714 w 5492091"/>
                <a:gd name="connsiteY6" fmla="*/ 694707 h 1822862"/>
                <a:gd name="connsiteX7" fmla="*/ 397577 w 5492091"/>
                <a:gd name="connsiteY7" fmla="*/ 1122218 h 1822862"/>
                <a:gd name="connsiteX8" fmla="*/ 202128 w 5492091"/>
                <a:gd name="connsiteY8" fmla="*/ 1441120 h 1822862"/>
                <a:gd name="connsiteX9" fmla="*/ 0 w 5492091"/>
                <a:gd name="connsiteY9" fmla="*/ 1816925 h 1822862"/>
                <a:gd name="connsiteX0" fmla="*/ 0 w 5492091"/>
                <a:gd name="connsiteY0" fmla="*/ 1816925 h 1822862"/>
                <a:gd name="connsiteX1" fmla="*/ 5486153 w 5492091"/>
                <a:gd name="connsiteY1" fmla="*/ 1822862 h 1822862"/>
                <a:gd name="connsiteX2" fmla="*/ 5492091 w 5492091"/>
                <a:gd name="connsiteY2" fmla="*/ 0 h 1822862"/>
                <a:gd name="connsiteX3" fmla="*/ 3128901 w 5492091"/>
                <a:gd name="connsiteY3" fmla="*/ 136566 h 1822862"/>
                <a:gd name="connsiteX4" fmla="*/ 2214501 w 5492091"/>
                <a:gd name="connsiteY4" fmla="*/ 225631 h 1822862"/>
                <a:gd name="connsiteX5" fmla="*/ 1549483 w 5492091"/>
                <a:gd name="connsiteY5" fmla="*/ 409699 h 1822862"/>
                <a:gd name="connsiteX6" fmla="*/ 860714 w 5492091"/>
                <a:gd name="connsiteY6" fmla="*/ 694707 h 1822862"/>
                <a:gd name="connsiteX7" fmla="*/ 449284 w 5492091"/>
                <a:gd name="connsiteY7" fmla="*/ 1114053 h 1822862"/>
                <a:gd name="connsiteX8" fmla="*/ 202128 w 5492091"/>
                <a:gd name="connsiteY8" fmla="*/ 1441120 h 1822862"/>
                <a:gd name="connsiteX9" fmla="*/ 0 w 5492091"/>
                <a:gd name="connsiteY9" fmla="*/ 1816925 h 1822862"/>
                <a:gd name="connsiteX0" fmla="*/ 0 w 5492091"/>
                <a:gd name="connsiteY0" fmla="*/ 1816925 h 1822862"/>
                <a:gd name="connsiteX1" fmla="*/ 5486153 w 5492091"/>
                <a:gd name="connsiteY1" fmla="*/ 1822862 h 1822862"/>
                <a:gd name="connsiteX2" fmla="*/ 5492091 w 5492091"/>
                <a:gd name="connsiteY2" fmla="*/ 0 h 1822862"/>
                <a:gd name="connsiteX3" fmla="*/ 3128901 w 5492091"/>
                <a:gd name="connsiteY3" fmla="*/ 136566 h 1822862"/>
                <a:gd name="connsiteX4" fmla="*/ 2214501 w 5492091"/>
                <a:gd name="connsiteY4" fmla="*/ 225631 h 1822862"/>
                <a:gd name="connsiteX5" fmla="*/ 1549483 w 5492091"/>
                <a:gd name="connsiteY5" fmla="*/ 409699 h 1822862"/>
                <a:gd name="connsiteX6" fmla="*/ 877043 w 5492091"/>
                <a:gd name="connsiteY6" fmla="*/ 711035 h 1822862"/>
                <a:gd name="connsiteX7" fmla="*/ 449284 w 5492091"/>
                <a:gd name="connsiteY7" fmla="*/ 1114053 h 1822862"/>
                <a:gd name="connsiteX8" fmla="*/ 202128 w 5492091"/>
                <a:gd name="connsiteY8" fmla="*/ 1441120 h 1822862"/>
                <a:gd name="connsiteX9" fmla="*/ 0 w 5492091"/>
                <a:gd name="connsiteY9" fmla="*/ 1816925 h 1822862"/>
                <a:gd name="connsiteX0" fmla="*/ 0 w 5492091"/>
                <a:gd name="connsiteY0" fmla="*/ 1816925 h 1822862"/>
                <a:gd name="connsiteX1" fmla="*/ 5486153 w 5492091"/>
                <a:gd name="connsiteY1" fmla="*/ 1822862 h 1822862"/>
                <a:gd name="connsiteX2" fmla="*/ 5492091 w 5492091"/>
                <a:gd name="connsiteY2" fmla="*/ 0 h 1822862"/>
                <a:gd name="connsiteX3" fmla="*/ 3128901 w 5492091"/>
                <a:gd name="connsiteY3" fmla="*/ 136566 h 1822862"/>
                <a:gd name="connsiteX4" fmla="*/ 2214501 w 5492091"/>
                <a:gd name="connsiteY4" fmla="*/ 225631 h 1822862"/>
                <a:gd name="connsiteX5" fmla="*/ 1549483 w 5492091"/>
                <a:gd name="connsiteY5" fmla="*/ 409699 h 1822862"/>
                <a:gd name="connsiteX6" fmla="*/ 877043 w 5492091"/>
                <a:gd name="connsiteY6" fmla="*/ 711035 h 1822862"/>
                <a:gd name="connsiteX7" fmla="*/ 449284 w 5492091"/>
                <a:gd name="connsiteY7" fmla="*/ 1114053 h 1822862"/>
                <a:gd name="connsiteX8" fmla="*/ 202128 w 5492091"/>
                <a:gd name="connsiteY8" fmla="*/ 1441120 h 1822862"/>
                <a:gd name="connsiteX9" fmla="*/ 0 w 5492091"/>
                <a:gd name="connsiteY9" fmla="*/ 1816925 h 1822862"/>
                <a:gd name="connsiteX0" fmla="*/ 0 w 5492091"/>
                <a:gd name="connsiteY0" fmla="*/ 1816925 h 1822862"/>
                <a:gd name="connsiteX1" fmla="*/ 5486153 w 5492091"/>
                <a:gd name="connsiteY1" fmla="*/ 1822862 h 1822862"/>
                <a:gd name="connsiteX2" fmla="*/ 5492091 w 5492091"/>
                <a:gd name="connsiteY2" fmla="*/ 0 h 1822862"/>
                <a:gd name="connsiteX3" fmla="*/ 3224151 w 5492091"/>
                <a:gd name="connsiteY3" fmla="*/ 103909 h 1822862"/>
                <a:gd name="connsiteX4" fmla="*/ 2214501 w 5492091"/>
                <a:gd name="connsiteY4" fmla="*/ 225631 h 1822862"/>
                <a:gd name="connsiteX5" fmla="*/ 1549483 w 5492091"/>
                <a:gd name="connsiteY5" fmla="*/ 409699 h 1822862"/>
                <a:gd name="connsiteX6" fmla="*/ 877043 w 5492091"/>
                <a:gd name="connsiteY6" fmla="*/ 711035 h 1822862"/>
                <a:gd name="connsiteX7" fmla="*/ 449284 w 5492091"/>
                <a:gd name="connsiteY7" fmla="*/ 1114053 h 1822862"/>
                <a:gd name="connsiteX8" fmla="*/ 202128 w 5492091"/>
                <a:gd name="connsiteY8" fmla="*/ 1441120 h 1822862"/>
                <a:gd name="connsiteX9" fmla="*/ 0 w 5492091"/>
                <a:gd name="connsiteY9" fmla="*/ 1816925 h 1822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92091" h="1822862">
                  <a:moveTo>
                    <a:pt x="0" y="1816925"/>
                  </a:moveTo>
                  <a:lnTo>
                    <a:pt x="5486153" y="1822862"/>
                  </a:lnTo>
                  <a:cubicBezTo>
                    <a:pt x="5488132" y="1215241"/>
                    <a:pt x="5490112" y="607621"/>
                    <a:pt x="5492091" y="0"/>
                  </a:cubicBezTo>
                  <a:lnTo>
                    <a:pt x="3224151" y="103909"/>
                  </a:lnTo>
                  <a:lnTo>
                    <a:pt x="2214501" y="225631"/>
                  </a:lnTo>
                  <a:lnTo>
                    <a:pt x="1549483" y="409699"/>
                  </a:lnTo>
                  <a:lnTo>
                    <a:pt x="877043" y="711035"/>
                  </a:lnTo>
                  <a:cubicBezTo>
                    <a:pt x="671864" y="848096"/>
                    <a:pt x="591870" y="979714"/>
                    <a:pt x="449284" y="1114053"/>
                  </a:cubicBezTo>
                  <a:lnTo>
                    <a:pt x="202128" y="1441120"/>
                  </a:lnTo>
                  <a:lnTo>
                    <a:pt x="0" y="1816925"/>
                  </a:lnTo>
                  <a:close/>
                </a:path>
              </a:pathLst>
            </a:cu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20"/>
            <p:cNvSpPr/>
            <p:nvPr/>
          </p:nvSpPr>
          <p:spPr>
            <a:xfrm>
              <a:off x="3244192" y="5023262"/>
              <a:ext cx="6404510" cy="1307275"/>
            </a:xfrm>
            <a:custGeom>
              <a:avLst/>
              <a:gdLst>
                <a:gd name="connsiteX0" fmla="*/ 0 w 6477989"/>
                <a:gd name="connsiteY0" fmla="*/ 1318161 h 1318161"/>
                <a:gd name="connsiteX1" fmla="*/ 421574 w 6477989"/>
                <a:gd name="connsiteY1" fmla="*/ 0 h 1318161"/>
                <a:gd name="connsiteX2" fmla="*/ 6472052 w 6477989"/>
                <a:gd name="connsiteY2" fmla="*/ 35626 h 1318161"/>
                <a:gd name="connsiteX3" fmla="*/ 6477989 w 6477989"/>
                <a:gd name="connsiteY3" fmla="*/ 1270660 h 1318161"/>
                <a:gd name="connsiteX4" fmla="*/ 0 w 6477989"/>
                <a:gd name="connsiteY4" fmla="*/ 1318161 h 1318161"/>
                <a:gd name="connsiteX0" fmla="*/ 0 w 6404510"/>
                <a:gd name="connsiteY0" fmla="*/ 1307275 h 1307275"/>
                <a:gd name="connsiteX1" fmla="*/ 348095 w 6404510"/>
                <a:gd name="connsiteY1" fmla="*/ 0 h 1307275"/>
                <a:gd name="connsiteX2" fmla="*/ 6398573 w 6404510"/>
                <a:gd name="connsiteY2" fmla="*/ 35626 h 1307275"/>
                <a:gd name="connsiteX3" fmla="*/ 6404510 w 6404510"/>
                <a:gd name="connsiteY3" fmla="*/ 1270660 h 1307275"/>
                <a:gd name="connsiteX4" fmla="*/ 0 w 6404510"/>
                <a:gd name="connsiteY4" fmla="*/ 1307275 h 1307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4510" h="1307275">
                  <a:moveTo>
                    <a:pt x="0" y="1307275"/>
                  </a:moveTo>
                  <a:lnTo>
                    <a:pt x="348095" y="0"/>
                  </a:lnTo>
                  <a:lnTo>
                    <a:pt x="6398573" y="35626"/>
                  </a:lnTo>
                  <a:lnTo>
                    <a:pt x="6404510" y="1270660"/>
                  </a:lnTo>
                  <a:lnTo>
                    <a:pt x="0" y="1307275"/>
                  </a:lnTo>
                  <a:close/>
                </a:path>
              </a:pathLst>
            </a:custGeom>
            <a:solidFill>
              <a:srgbClr val="CC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10213621" y="5194343"/>
              <a:ext cx="1598127" cy="1588955"/>
            </a:xfrm>
            <a:prstGeom prst="rect">
              <a:avLst/>
            </a:prstGeom>
            <a:noFill/>
          </p:spPr>
          <p:txBody>
            <a:bodyPr wrap="square" rtlCol="0">
              <a:spAutoFit/>
            </a:bodyPr>
            <a:lstStyle/>
            <a:p>
              <a:r>
                <a:rPr lang="en-US" sz="1400" b="1" dirty="0"/>
                <a:t>Surface Spoof Plasmon Polaritons</a:t>
              </a:r>
            </a:p>
          </p:txBody>
        </p:sp>
        <p:sp>
          <p:nvSpPr>
            <p:cNvPr id="27" name="TextBox 26"/>
            <p:cNvSpPr txBox="1"/>
            <p:nvPr/>
          </p:nvSpPr>
          <p:spPr>
            <a:xfrm>
              <a:off x="10213621" y="3848585"/>
              <a:ext cx="1454245" cy="1230159"/>
            </a:xfrm>
            <a:prstGeom prst="rect">
              <a:avLst/>
            </a:prstGeom>
            <a:noFill/>
          </p:spPr>
          <p:txBody>
            <a:bodyPr wrap="none" rtlCol="0">
              <a:spAutoFit/>
            </a:bodyPr>
            <a:lstStyle/>
            <a:p>
              <a:r>
                <a:rPr lang="en-US" sz="1400" b="1" dirty="0"/>
                <a:t>Surface </a:t>
              </a:r>
            </a:p>
            <a:p>
              <a:r>
                <a:rPr lang="en-US" sz="1400" b="1" dirty="0"/>
                <a:t>Plasmon </a:t>
              </a:r>
            </a:p>
            <a:p>
              <a:r>
                <a:rPr lang="en-US" sz="1400" b="1" dirty="0"/>
                <a:t>Polaritons</a:t>
              </a:r>
            </a:p>
          </p:txBody>
        </p:sp>
        <p:sp>
          <p:nvSpPr>
            <p:cNvPr id="28" name="TextBox 27"/>
            <p:cNvSpPr txBox="1"/>
            <p:nvPr/>
          </p:nvSpPr>
          <p:spPr>
            <a:xfrm rot="17151170">
              <a:off x="2874536" y="2694245"/>
              <a:ext cx="1949354" cy="713108"/>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Light</a:t>
              </a:r>
              <a:r>
                <a:rPr lang="en-US" sz="24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line</a:t>
              </a:r>
            </a:p>
          </p:txBody>
        </p:sp>
        <p:sp>
          <p:nvSpPr>
            <p:cNvPr id="29" name="Freeform 28"/>
            <p:cNvSpPr/>
            <p:nvPr/>
          </p:nvSpPr>
          <p:spPr>
            <a:xfrm>
              <a:off x="3253838" y="1767088"/>
              <a:ext cx="6365175" cy="4489230"/>
            </a:xfrm>
            <a:custGeom>
              <a:avLst/>
              <a:gdLst>
                <a:gd name="connsiteX0" fmla="*/ 0 w 6454239"/>
                <a:gd name="connsiteY0" fmla="*/ 1241167 h 1241167"/>
                <a:gd name="connsiteX1" fmla="*/ 1229096 w 6454239"/>
                <a:gd name="connsiteY1" fmla="*/ 166450 h 1241167"/>
                <a:gd name="connsiteX2" fmla="*/ 2547257 w 6454239"/>
                <a:gd name="connsiteY2" fmla="*/ 23946 h 1241167"/>
                <a:gd name="connsiteX3" fmla="*/ 6454239 w 6454239"/>
                <a:gd name="connsiteY3" fmla="*/ 195 h 1241167"/>
                <a:gd name="connsiteX4" fmla="*/ 6454239 w 6454239"/>
                <a:gd name="connsiteY4" fmla="*/ 195 h 1241167"/>
                <a:gd name="connsiteX0" fmla="*/ 0 w 6454239"/>
                <a:gd name="connsiteY0" fmla="*/ 1241597 h 1241597"/>
                <a:gd name="connsiteX1" fmla="*/ 1816925 w 6454239"/>
                <a:gd name="connsiteY1" fmla="*/ 183336 h 1241597"/>
                <a:gd name="connsiteX2" fmla="*/ 2547257 w 6454239"/>
                <a:gd name="connsiteY2" fmla="*/ 24376 h 1241597"/>
                <a:gd name="connsiteX3" fmla="*/ 6454239 w 6454239"/>
                <a:gd name="connsiteY3" fmla="*/ 625 h 1241597"/>
                <a:gd name="connsiteX4" fmla="*/ 6454239 w 6454239"/>
                <a:gd name="connsiteY4" fmla="*/ 625 h 1241597"/>
                <a:gd name="connsiteX0" fmla="*/ 0 w 6454239"/>
                <a:gd name="connsiteY0" fmla="*/ 1241597 h 1241597"/>
                <a:gd name="connsiteX1" fmla="*/ 1816925 w 6454239"/>
                <a:gd name="connsiteY1" fmla="*/ 183336 h 1241597"/>
                <a:gd name="connsiteX2" fmla="*/ 2547257 w 6454239"/>
                <a:gd name="connsiteY2" fmla="*/ 24376 h 1241597"/>
                <a:gd name="connsiteX3" fmla="*/ 6454239 w 6454239"/>
                <a:gd name="connsiteY3" fmla="*/ 625 h 1241597"/>
                <a:gd name="connsiteX4" fmla="*/ 6454239 w 6454239"/>
                <a:gd name="connsiteY4" fmla="*/ 625 h 1241597"/>
                <a:gd name="connsiteX0" fmla="*/ 0 w 6454239"/>
                <a:gd name="connsiteY0" fmla="*/ 1240972 h 1240972"/>
                <a:gd name="connsiteX1" fmla="*/ 1816925 w 6454239"/>
                <a:gd name="connsiteY1" fmla="*/ 182711 h 1240972"/>
                <a:gd name="connsiteX2" fmla="*/ 3568535 w 6454239"/>
                <a:gd name="connsiteY2" fmla="*/ 35271 h 1240972"/>
                <a:gd name="connsiteX3" fmla="*/ 6454239 w 6454239"/>
                <a:gd name="connsiteY3" fmla="*/ 0 h 1240972"/>
                <a:gd name="connsiteX4" fmla="*/ 6454239 w 6454239"/>
                <a:gd name="connsiteY4" fmla="*/ 0 h 1240972"/>
                <a:gd name="connsiteX0" fmla="*/ 0 w 6454239"/>
                <a:gd name="connsiteY0" fmla="*/ 1240972 h 1240972"/>
                <a:gd name="connsiteX1" fmla="*/ 1816925 w 6454239"/>
                <a:gd name="connsiteY1" fmla="*/ 182711 h 1240972"/>
                <a:gd name="connsiteX2" fmla="*/ 3568535 w 6454239"/>
                <a:gd name="connsiteY2" fmla="*/ 35271 h 1240972"/>
                <a:gd name="connsiteX3" fmla="*/ 6454239 w 6454239"/>
                <a:gd name="connsiteY3" fmla="*/ 0 h 1240972"/>
                <a:gd name="connsiteX4" fmla="*/ 6454239 w 6454239"/>
                <a:gd name="connsiteY4" fmla="*/ 0 h 1240972"/>
                <a:gd name="connsiteX0" fmla="*/ 0 w 6454239"/>
                <a:gd name="connsiteY0" fmla="*/ 1240972 h 1240972"/>
                <a:gd name="connsiteX1" fmla="*/ 1816925 w 6454239"/>
                <a:gd name="connsiteY1" fmla="*/ 182711 h 1240972"/>
                <a:gd name="connsiteX2" fmla="*/ 3568535 w 6454239"/>
                <a:gd name="connsiteY2" fmla="*/ 35271 h 1240972"/>
                <a:gd name="connsiteX3" fmla="*/ 6454239 w 6454239"/>
                <a:gd name="connsiteY3" fmla="*/ 0 h 1240972"/>
                <a:gd name="connsiteX4" fmla="*/ 6454239 w 6454239"/>
                <a:gd name="connsiteY4" fmla="*/ 0 h 1240972"/>
                <a:gd name="connsiteX0" fmla="*/ 0 w 6454239"/>
                <a:gd name="connsiteY0" fmla="*/ 1240972 h 1240972"/>
                <a:gd name="connsiteX1" fmla="*/ 1816925 w 6454239"/>
                <a:gd name="connsiteY1" fmla="*/ 182711 h 1240972"/>
                <a:gd name="connsiteX2" fmla="*/ 3568535 w 6454239"/>
                <a:gd name="connsiteY2" fmla="*/ 35271 h 1240972"/>
                <a:gd name="connsiteX3" fmla="*/ 6454239 w 6454239"/>
                <a:gd name="connsiteY3" fmla="*/ 0 h 1240972"/>
                <a:gd name="connsiteX4" fmla="*/ 6454239 w 6454239"/>
                <a:gd name="connsiteY4" fmla="*/ 0 h 1240972"/>
                <a:gd name="connsiteX0" fmla="*/ 0 w 6454239"/>
                <a:gd name="connsiteY0" fmla="*/ 1240972 h 1240972"/>
                <a:gd name="connsiteX1" fmla="*/ 1816925 w 6454239"/>
                <a:gd name="connsiteY1" fmla="*/ 182711 h 1240972"/>
                <a:gd name="connsiteX2" fmla="*/ 3546459 w 6454239"/>
                <a:gd name="connsiteY2" fmla="*/ 39032 h 1240972"/>
                <a:gd name="connsiteX3" fmla="*/ 6454239 w 6454239"/>
                <a:gd name="connsiteY3" fmla="*/ 0 h 1240972"/>
                <a:gd name="connsiteX4" fmla="*/ 6454239 w 6454239"/>
                <a:gd name="connsiteY4" fmla="*/ 0 h 1240972"/>
                <a:gd name="connsiteX0" fmla="*/ 0 w 6454239"/>
                <a:gd name="connsiteY0" fmla="*/ 1240972 h 1240972"/>
                <a:gd name="connsiteX1" fmla="*/ 1816925 w 6454239"/>
                <a:gd name="connsiteY1" fmla="*/ 182711 h 1240972"/>
                <a:gd name="connsiteX2" fmla="*/ 3546459 w 6454239"/>
                <a:gd name="connsiteY2" fmla="*/ 39032 h 1240972"/>
                <a:gd name="connsiteX3" fmla="*/ 6454239 w 6454239"/>
                <a:gd name="connsiteY3" fmla="*/ 0 h 1240972"/>
                <a:gd name="connsiteX4" fmla="*/ 6454239 w 6454239"/>
                <a:gd name="connsiteY4" fmla="*/ 0 h 1240972"/>
                <a:gd name="connsiteX0" fmla="*/ 0 w 6454239"/>
                <a:gd name="connsiteY0" fmla="*/ 1240972 h 1240972"/>
                <a:gd name="connsiteX1" fmla="*/ 1816925 w 6454239"/>
                <a:gd name="connsiteY1" fmla="*/ 182711 h 1240972"/>
                <a:gd name="connsiteX2" fmla="*/ 3546459 w 6454239"/>
                <a:gd name="connsiteY2" fmla="*/ 39032 h 1240972"/>
                <a:gd name="connsiteX3" fmla="*/ 6454239 w 6454239"/>
                <a:gd name="connsiteY3" fmla="*/ 0 h 1240972"/>
                <a:gd name="connsiteX4" fmla="*/ 6454239 w 6454239"/>
                <a:gd name="connsiteY4" fmla="*/ 0 h 1240972"/>
                <a:gd name="connsiteX0" fmla="*/ 0 w 6454239"/>
                <a:gd name="connsiteY0" fmla="*/ 1240972 h 1240972"/>
                <a:gd name="connsiteX1" fmla="*/ 1816925 w 6454239"/>
                <a:gd name="connsiteY1" fmla="*/ 182711 h 1240972"/>
                <a:gd name="connsiteX2" fmla="*/ 3546459 w 6454239"/>
                <a:gd name="connsiteY2" fmla="*/ 39032 h 1240972"/>
                <a:gd name="connsiteX3" fmla="*/ 6454239 w 6454239"/>
                <a:gd name="connsiteY3" fmla="*/ 0 h 1240972"/>
                <a:gd name="connsiteX4" fmla="*/ 6454239 w 6454239"/>
                <a:gd name="connsiteY4" fmla="*/ 0 h 1240972"/>
                <a:gd name="connsiteX0" fmla="*/ 0 w 6454239"/>
                <a:gd name="connsiteY0" fmla="*/ 1240972 h 1240972"/>
                <a:gd name="connsiteX1" fmla="*/ 1816925 w 6454239"/>
                <a:gd name="connsiteY1" fmla="*/ 182711 h 1240972"/>
                <a:gd name="connsiteX2" fmla="*/ 3546459 w 6454239"/>
                <a:gd name="connsiteY2" fmla="*/ 39032 h 1240972"/>
                <a:gd name="connsiteX3" fmla="*/ 6454239 w 6454239"/>
                <a:gd name="connsiteY3" fmla="*/ 0 h 1240972"/>
                <a:gd name="connsiteX4" fmla="*/ 6454239 w 6454239"/>
                <a:gd name="connsiteY4" fmla="*/ 0 h 1240972"/>
                <a:gd name="connsiteX0" fmla="*/ 0 w 6454239"/>
                <a:gd name="connsiteY0" fmla="*/ 1240972 h 1240972"/>
                <a:gd name="connsiteX1" fmla="*/ 1816925 w 6454239"/>
                <a:gd name="connsiteY1" fmla="*/ 182711 h 1240972"/>
                <a:gd name="connsiteX2" fmla="*/ 3546459 w 6454239"/>
                <a:gd name="connsiteY2" fmla="*/ 39032 h 1240972"/>
                <a:gd name="connsiteX3" fmla="*/ 6454239 w 6454239"/>
                <a:gd name="connsiteY3" fmla="*/ 0 h 1240972"/>
                <a:gd name="connsiteX4" fmla="*/ 6454239 w 6454239"/>
                <a:gd name="connsiteY4" fmla="*/ 0 h 1240972"/>
                <a:gd name="connsiteX0" fmla="*/ 0 w 6454239"/>
                <a:gd name="connsiteY0" fmla="*/ 1240972 h 1240972"/>
                <a:gd name="connsiteX1" fmla="*/ 1816925 w 6454239"/>
                <a:gd name="connsiteY1" fmla="*/ 182711 h 1240972"/>
                <a:gd name="connsiteX2" fmla="*/ 3546459 w 6454239"/>
                <a:gd name="connsiteY2" fmla="*/ 39032 h 1240972"/>
                <a:gd name="connsiteX3" fmla="*/ 6454239 w 6454239"/>
                <a:gd name="connsiteY3" fmla="*/ 0 h 1240972"/>
                <a:gd name="connsiteX4" fmla="*/ 6454239 w 6454239"/>
                <a:gd name="connsiteY4" fmla="*/ 0 h 1240972"/>
                <a:gd name="connsiteX0" fmla="*/ 0 w 6454239"/>
                <a:gd name="connsiteY0" fmla="*/ 1240972 h 1240972"/>
                <a:gd name="connsiteX1" fmla="*/ 1816925 w 6454239"/>
                <a:gd name="connsiteY1" fmla="*/ 182711 h 1240972"/>
                <a:gd name="connsiteX2" fmla="*/ 3546459 w 6454239"/>
                <a:gd name="connsiteY2" fmla="*/ 39032 h 1240972"/>
                <a:gd name="connsiteX3" fmla="*/ 6454239 w 6454239"/>
                <a:gd name="connsiteY3" fmla="*/ 0 h 1240972"/>
                <a:gd name="connsiteX4" fmla="*/ 6454239 w 6454239"/>
                <a:gd name="connsiteY4" fmla="*/ 0 h 1240972"/>
                <a:gd name="connsiteX0" fmla="*/ 0 w 6454239"/>
                <a:gd name="connsiteY0" fmla="*/ 1240972 h 1240972"/>
                <a:gd name="connsiteX1" fmla="*/ 1816925 w 6454239"/>
                <a:gd name="connsiteY1" fmla="*/ 182711 h 1240972"/>
                <a:gd name="connsiteX2" fmla="*/ 3546459 w 6454239"/>
                <a:gd name="connsiteY2" fmla="*/ 39032 h 1240972"/>
                <a:gd name="connsiteX3" fmla="*/ 6454239 w 6454239"/>
                <a:gd name="connsiteY3" fmla="*/ 0 h 1240972"/>
                <a:gd name="connsiteX4" fmla="*/ 6454239 w 6454239"/>
                <a:gd name="connsiteY4" fmla="*/ 0 h 1240972"/>
                <a:gd name="connsiteX0" fmla="*/ 0 w 6454239"/>
                <a:gd name="connsiteY0" fmla="*/ 1240972 h 1240972"/>
                <a:gd name="connsiteX1" fmla="*/ 1816925 w 6454239"/>
                <a:gd name="connsiteY1" fmla="*/ 182711 h 1240972"/>
                <a:gd name="connsiteX2" fmla="*/ 3546459 w 6454239"/>
                <a:gd name="connsiteY2" fmla="*/ 39032 h 1240972"/>
                <a:gd name="connsiteX3" fmla="*/ 6454239 w 6454239"/>
                <a:gd name="connsiteY3" fmla="*/ 0 h 1240972"/>
                <a:gd name="connsiteX4" fmla="*/ 6454239 w 6454239"/>
                <a:gd name="connsiteY4" fmla="*/ 0 h 1240972"/>
                <a:gd name="connsiteX0" fmla="*/ 0 w 6454239"/>
                <a:gd name="connsiteY0" fmla="*/ 1240972 h 1240972"/>
                <a:gd name="connsiteX1" fmla="*/ 1816925 w 6454239"/>
                <a:gd name="connsiteY1" fmla="*/ 182711 h 1240972"/>
                <a:gd name="connsiteX2" fmla="*/ 3546459 w 6454239"/>
                <a:gd name="connsiteY2" fmla="*/ 39032 h 1240972"/>
                <a:gd name="connsiteX3" fmla="*/ 6454239 w 6454239"/>
                <a:gd name="connsiteY3" fmla="*/ 0 h 1240972"/>
                <a:gd name="connsiteX4" fmla="*/ 6454239 w 6454239"/>
                <a:gd name="connsiteY4" fmla="*/ 0 h 1240972"/>
                <a:gd name="connsiteX0" fmla="*/ 0 w 6454239"/>
                <a:gd name="connsiteY0" fmla="*/ 1240972 h 1240972"/>
                <a:gd name="connsiteX1" fmla="*/ 1816925 w 6454239"/>
                <a:gd name="connsiteY1" fmla="*/ 182711 h 1240972"/>
                <a:gd name="connsiteX2" fmla="*/ 3546459 w 6454239"/>
                <a:gd name="connsiteY2" fmla="*/ 39032 h 1240972"/>
                <a:gd name="connsiteX3" fmla="*/ 6454239 w 6454239"/>
                <a:gd name="connsiteY3" fmla="*/ 0 h 1240972"/>
                <a:gd name="connsiteX4" fmla="*/ 6454239 w 6454239"/>
                <a:gd name="connsiteY4" fmla="*/ 0 h 1240972"/>
                <a:gd name="connsiteX0" fmla="*/ 0 w 6454239"/>
                <a:gd name="connsiteY0" fmla="*/ 1240972 h 1240972"/>
                <a:gd name="connsiteX1" fmla="*/ 1706545 w 6454239"/>
                <a:gd name="connsiteY1" fmla="*/ 198509 h 1240972"/>
                <a:gd name="connsiteX2" fmla="*/ 3546459 w 6454239"/>
                <a:gd name="connsiteY2" fmla="*/ 39032 h 1240972"/>
                <a:gd name="connsiteX3" fmla="*/ 6454239 w 6454239"/>
                <a:gd name="connsiteY3" fmla="*/ 0 h 1240972"/>
                <a:gd name="connsiteX4" fmla="*/ 6454239 w 6454239"/>
                <a:gd name="connsiteY4" fmla="*/ 0 h 1240972"/>
                <a:gd name="connsiteX0" fmla="*/ 0 w 6454239"/>
                <a:gd name="connsiteY0" fmla="*/ 1240972 h 1240972"/>
                <a:gd name="connsiteX1" fmla="*/ 1706545 w 6454239"/>
                <a:gd name="connsiteY1" fmla="*/ 198509 h 1240972"/>
                <a:gd name="connsiteX2" fmla="*/ 3546459 w 6454239"/>
                <a:gd name="connsiteY2" fmla="*/ 39032 h 1240972"/>
                <a:gd name="connsiteX3" fmla="*/ 6454239 w 6454239"/>
                <a:gd name="connsiteY3" fmla="*/ 0 h 1240972"/>
                <a:gd name="connsiteX4" fmla="*/ 6454239 w 6454239"/>
                <a:gd name="connsiteY4" fmla="*/ 0 h 1240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239" h="1240972">
                  <a:moveTo>
                    <a:pt x="0" y="1240972"/>
                  </a:moveTo>
                  <a:cubicBezTo>
                    <a:pt x="402276" y="805048"/>
                    <a:pt x="822961" y="386043"/>
                    <a:pt x="1706545" y="198509"/>
                  </a:cubicBezTo>
                  <a:cubicBezTo>
                    <a:pt x="2416280" y="106516"/>
                    <a:pt x="2755177" y="72117"/>
                    <a:pt x="3546459" y="39032"/>
                  </a:cubicBezTo>
                  <a:cubicBezTo>
                    <a:pt x="4337741" y="5947"/>
                    <a:pt x="5969609" y="6505"/>
                    <a:pt x="6454239" y="0"/>
                  </a:cubicBezTo>
                  <a:lnTo>
                    <a:pt x="6454239" y="0"/>
                  </a:ln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eform 29"/>
            <p:cNvSpPr/>
            <p:nvPr/>
          </p:nvSpPr>
          <p:spPr>
            <a:xfrm>
              <a:off x="3248397" y="5031207"/>
              <a:ext cx="6383482" cy="1249604"/>
            </a:xfrm>
            <a:custGeom>
              <a:avLst/>
              <a:gdLst>
                <a:gd name="connsiteX0" fmla="*/ 0 w 6454239"/>
                <a:gd name="connsiteY0" fmla="*/ 1241167 h 1241167"/>
                <a:gd name="connsiteX1" fmla="*/ 1229096 w 6454239"/>
                <a:gd name="connsiteY1" fmla="*/ 166450 h 1241167"/>
                <a:gd name="connsiteX2" fmla="*/ 2547257 w 6454239"/>
                <a:gd name="connsiteY2" fmla="*/ 23946 h 1241167"/>
                <a:gd name="connsiteX3" fmla="*/ 6454239 w 6454239"/>
                <a:gd name="connsiteY3" fmla="*/ 195 h 1241167"/>
                <a:gd name="connsiteX4" fmla="*/ 6454239 w 6454239"/>
                <a:gd name="connsiteY4" fmla="*/ 195 h 1241167"/>
                <a:gd name="connsiteX0" fmla="*/ 0 w 6416139"/>
                <a:gd name="connsiteY0" fmla="*/ 1265660 h 1265660"/>
                <a:gd name="connsiteX1" fmla="*/ 1190996 w 6416139"/>
                <a:gd name="connsiteY1" fmla="*/ 166450 h 1265660"/>
                <a:gd name="connsiteX2" fmla="*/ 2509157 w 6416139"/>
                <a:gd name="connsiteY2" fmla="*/ 23946 h 1265660"/>
                <a:gd name="connsiteX3" fmla="*/ 6416139 w 6416139"/>
                <a:gd name="connsiteY3" fmla="*/ 195 h 1265660"/>
                <a:gd name="connsiteX4" fmla="*/ 6416139 w 6416139"/>
                <a:gd name="connsiteY4" fmla="*/ 195 h 1265660"/>
                <a:gd name="connsiteX0" fmla="*/ 0 w 6695849"/>
                <a:gd name="connsiteY0" fmla="*/ 1266085 h 1266085"/>
                <a:gd name="connsiteX1" fmla="*/ 1190996 w 6695849"/>
                <a:gd name="connsiteY1" fmla="*/ 166875 h 1266085"/>
                <a:gd name="connsiteX2" fmla="*/ 2509157 w 6695849"/>
                <a:gd name="connsiteY2" fmla="*/ 24371 h 1266085"/>
                <a:gd name="connsiteX3" fmla="*/ 6416139 w 6695849"/>
                <a:gd name="connsiteY3" fmla="*/ 620 h 1266085"/>
                <a:gd name="connsiteX4" fmla="*/ 6378039 w 6695849"/>
                <a:gd name="connsiteY4" fmla="*/ 30555 h 1266085"/>
                <a:gd name="connsiteX0" fmla="*/ 0 w 6695849"/>
                <a:gd name="connsiteY0" fmla="*/ 1266085 h 1266085"/>
                <a:gd name="connsiteX1" fmla="*/ 1190996 w 6695849"/>
                <a:gd name="connsiteY1" fmla="*/ 166875 h 1266085"/>
                <a:gd name="connsiteX2" fmla="*/ 2509157 w 6695849"/>
                <a:gd name="connsiteY2" fmla="*/ 24371 h 1266085"/>
                <a:gd name="connsiteX3" fmla="*/ 6416139 w 6695849"/>
                <a:gd name="connsiteY3" fmla="*/ 620 h 1266085"/>
                <a:gd name="connsiteX4" fmla="*/ 6378039 w 6695849"/>
                <a:gd name="connsiteY4" fmla="*/ 30555 h 1266085"/>
                <a:gd name="connsiteX0" fmla="*/ 0 w 6695849"/>
                <a:gd name="connsiteY0" fmla="*/ 1266085 h 1266085"/>
                <a:gd name="connsiteX1" fmla="*/ 1190996 w 6695849"/>
                <a:gd name="connsiteY1" fmla="*/ 166875 h 1266085"/>
                <a:gd name="connsiteX2" fmla="*/ 2509157 w 6695849"/>
                <a:gd name="connsiteY2" fmla="*/ 24371 h 1266085"/>
                <a:gd name="connsiteX3" fmla="*/ 6416139 w 6695849"/>
                <a:gd name="connsiteY3" fmla="*/ 620 h 1266085"/>
                <a:gd name="connsiteX4" fmla="*/ 6378039 w 6695849"/>
                <a:gd name="connsiteY4" fmla="*/ 30555 h 1266085"/>
                <a:gd name="connsiteX0" fmla="*/ 0 w 6378039"/>
                <a:gd name="connsiteY0" fmla="*/ 1250651 h 1250651"/>
                <a:gd name="connsiteX1" fmla="*/ 1190996 w 6378039"/>
                <a:gd name="connsiteY1" fmla="*/ 151441 h 1250651"/>
                <a:gd name="connsiteX2" fmla="*/ 2509157 w 6378039"/>
                <a:gd name="connsiteY2" fmla="*/ 8937 h 1250651"/>
                <a:gd name="connsiteX3" fmla="*/ 6378039 w 6378039"/>
                <a:gd name="connsiteY3" fmla="*/ 15121 h 1250651"/>
                <a:gd name="connsiteX0" fmla="*/ 0 w 6378039"/>
                <a:gd name="connsiteY0" fmla="*/ 1250651 h 1250651"/>
                <a:gd name="connsiteX1" fmla="*/ 1190996 w 6378039"/>
                <a:gd name="connsiteY1" fmla="*/ 151441 h 1250651"/>
                <a:gd name="connsiteX2" fmla="*/ 2509157 w 6378039"/>
                <a:gd name="connsiteY2" fmla="*/ 8937 h 1250651"/>
                <a:gd name="connsiteX3" fmla="*/ 6378039 w 6378039"/>
                <a:gd name="connsiteY3" fmla="*/ 15121 h 1250651"/>
                <a:gd name="connsiteX0" fmla="*/ 0 w 6383482"/>
                <a:gd name="connsiteY0" fmla="*/ 1247180 h 1247180"/>
                <a:gd name="connsiteX1" fmla="*/ 1190996 w 6383482"/>
                <a:gd name="connsiteY1" fmla="*/ 147970 h 1247180"/>
                <a:gd name="connsiteX2" fmla="*/ 2509157 w 6383482"/>
                <a:gd name="connsiteY2" fmla="*/ 5466 h 1247180"/>
                <a:gd name="connsiteX3" fmla="*/ 6383482 w 6383482"/>
                <a:gd name="connsiteY3" fmla="*/ 27978 h 1247180"/>
                <a:gd name="connsiteX0" fmla="*/ 0 w 6383482"/>
                <a:gd name="connsiteY0" fmla="*/ 1260345 h 1260345"/>
                <a:gd name="connsiteX1" fmla="*/ 1190996 w 6383482"/>
                <a:gd name="connsiteY1" fmla="*/ 161135 h 1260345"/>
                <a:gd name="connsiteX2" fmla="*/ 2509157 w 6383482"/>
                <a:gd name="connsiteY2" fmla="*/ 18631 h 1260345"/>
                <a:gd name="connsiteX3" fmla="*/ 6383482 w 6383482"/>
                <a:gd name="connsiteY3" fmla="*/ 41143 h 1260345"/>
                <a:gd name="connsiteX0" fmla="*/ 0 w 6383482"/>
                <a:gd name="connsiteY0" fmla="*/ 1249604 h 1249604"/>
                <a:gd name="connsiteX1" fmla="*/ 1190996 w 6383482"/>
                <a:gd name="connsiteY1" fmla="*/ 150394 h 1249604"/>
                <a:gd name="connsiteX2" fmla="*/ 2509157 w 6383482"/>
                <a:gd name="connsiteY2" fmla="*/ 7890 h 1249604"/>
                <a:gd name="connsiteX3" fmla="*/ 6383482 w 6383482"/>
                <a:gd name="connsiteY3" fmla="*/ 30402 h 1249604"/>
              </a:gdLst>
              <a:ahLst/>
              <a:cxnLst>
                <a:cxn ang="0">
                  <a:pos x="connsiteX0" y="connsiteY0"/>
                </a:cxn>
                <a:cxn ang="0">
                  <a:pos x="connsiteX1" y="connsiteY1"/>
                </a:cxn>
                <a:cxn ang="0">
                  <a:pos x="connsiteX2" y="connsiteY2"/>
                </a:cxn>
                <a:cxn ang="0">
                  <a:pos x="connsiteX3" y="connsiteY3"/>
                </a:cxn>
              </a:cxnLst>
              <a:rect l="l" t="t" r="r" b="b"/>
              <a:pathLst>
                <a:path w="6383482" h="1249604">
                  <a:moveTo>
                    <a:pt x="0" y="1249604"/>
                  </a:moveTo>
                  <a:cubicBezTo>
                    <a:pt x="402276" y="813680"/>
                    <a:pt x="772803" y="357346"/>
                    <a:pt x="1190996" y="150394"/>
                  </a:cubicBezTo>
                  <a:cubicBezTo>
                    <a:pt x="1609189" y="-56558"/>
                    <a:pt x="1586593" y="11560"/>
                    <a:pt x="2509157" y="7890"/>
                  </a:cubicBezTo>
                  <a:lnTo>
                    <a:pt x="6383482" y="30402"/>
                  </a:ln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1" name="Straight Arrow Connector 30"/>
            <p:cNvCxnSpPr/>
            <p:nvPr/>
          </p:nvCxnSpPr>
          <p:spPr>
            <a:xfrm flipH="1">
              <a:off x="3238749" y="964861"/>
              <a:ext cx="1393369" cy="5340937"/>
            </a:xfrm>
            <a:prstGeom prst="straightConnector1">
              <a:avLst/>
            </a:prstGeom>
            <a:ln w="28575">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215741" y="5044614"/>
              <a:ext cx="6432960" cy="12295"/>
            </a:xfrm>
            <a:prstGeom prst="line">
              <a:avLst/>
            </a:prstGeom>
            <a:ln w="28575">
              <a:solidFill>
                <a:srgbClr val="00B0F0"/>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3166754" y="6311735"/>
              <a:ext cx="6497781" cy="237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3202859" y="970330"/>
              <a:ext cx="84195" cy="537062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3349104" y="862435"/>
              <a:ext cx="1151867" cy="871362"/>
            </a:xfrm>
            <a:prstGeom prst="rect">
              <a:avLst/>
            </a:prstGeom>
            <a:noFill/>
          </p:spPr>
          <p:txBody>
            <a:bodyPr wrap="none" rtlCol="0">
              <a:spAutoFit/>
            </a:bodyPr>
            <a:lstStyle/>
            <a:p>
              <a:r>
                <a:rPr lang="en-US" sz="1400" dirty="0"/>
                <a:t>Plasma </a:t>
              </a:r>
            </a:p>
            <a:p>
              <a:r>
                <a:rPr lang="en-US" sz="1400" dirty="0"/>
                <a:t>Region</a:t>
              </a:r>
            </a:p>
          </p:txBody>
        </p:sp>
        <p:sp>
          <p:nvSpPr>
            <p:cNvPr id="37" name="TextBox 36"/>
            <p:cNvSpPr txBox="1"/>
            <p:nvPr/>
          </p:nvSpPr>
          <p:spPr>
            <a:xfrm>
              <a:off x="5908086" y="4056283"/>
              <a:ext cx="2536483" cy="666337"/>
            </a:xfrm>
            <a:prstGeom prst="rect">
              <a:avLst/>
            </a:prstGeom>
            <a:noFill/>
          </p:spPr>
          <p:txBody>
            <a:bodyPr wrap="none" rtlCol="0">
              <a:spAutoFit/>
            </a:bodyPr>
            <a:lstStyle/>
            <a:p>
              <a:r>
                <a:rPr lang="en-US" sz="2000" dirty="0"/>
                <a:t>Visible Region</a:t>
              </a:r>
            </a:p>
          </p:txBody>
        </p:sp>
        <p:sp>
          <p:nvSpPr>
            <p:cNvPr id="38" name="TextBox 37"/>
            <p:cNvSpPr txBox="1"/>
            <p:nvPr/>
          </p:nvSpPr>
          <p:spPr>
            <a:xfrm>
              <a:off x="5819569" y="2614928"/>
              <a:ext cx="2761014" cy="666337"/>
            </a:xfrm>
            <a:prstGeom prst="rect">
              <a:avLst/>
            </a:prstGeom>
            <a:noFill/>
          </p:spPr>
          <p:txBody>
            <a:bodyPr wrap="none" rtlCol="0">
              <a:spAutoFit/>
            </a:bodyPr>
            <a:lstStyle/>
            <a:p>
              <a:r>
                <a:rPr lang="en-US" sz="2000" dirty="0"/>
                <a:t>Infrared Region</a:t>
              </a:r>
            </a:p>
          </p:txBody>
        </p:sp>
        <p:sp>
          <p:nvSpPr>
            <p:cNvPr id="39" name="TextBox 38"/>
            <p:cNvSpPr txBox="1"/>
            <p:nvPr/>
          </p:nvSpPr>
          <p:spPr>
            <a:xfrm>
              <a:off x="5631630" y="5438399"/>
              <a:ext cx="3246619" cy="666337"/>
            </a:xfrm>
            <a:prstGeom prst="rect">
              <a:avLst/>
            </a:prstGeom>
            <a:noFill/>
          </p:spPr>
          <p:txBody>
            <a:bodyPr wrap="none" rtlCol="0">
              <a:spAutoFit/>
            </a:bodyPr>
            <a:lstStyle/>
            <a:p>
              <a:r>
                <a:rPr lang="en-US" sz="2000" dirty="0"/>
                <a:t>Microwave Region</a:t>
              </a:r>
            </a:p>
          </p:txBody>
        </p:sp>
        <p:sp>
          <p:nvSpPr>
            <p:cNvPr id="40" name="TextBox 39"/>
            <p:cNvSpPr txBox="1"/>
            <p:nvPr/>
          </p:nvSpPr>
          <p:spPr>
            <a:xfrm>
              <a:off x="5522651" y="6382094"/>
              <a:ext cx="3426384" cy="666337"/>
            </a:xfrm>
            <a:prstGeom prst="rect">
              <a:avLst/>
            </a:prstGeom>
            <a:noFill/>
          </p:spPr>
          <p:txBody>
            <a:bodyPr wrap="none" rtlCol="0">
              <a:spAutoFit/>
            </a:bodyPr>
            <a:lstStyle/>
            <a:p>
              <a:r>
                <a:rPr lang="en-US" sz="2000" b="1" dirty="0"/>
                <a:t>Wavevector k</a:t>
              </a:r>
              <a:r>
                <a:rPr lang="en-US" sz="2000" b="1" baseline="-25000" dirty="0"/>
                <a:t>x</a:t>
              </a:r>
              <a:r>
                <a:rPr lang="en-US" sz="2000" b="1" dirty="0"/>
                <a:t>(m</a:t>
              </a:r>
              <a:r>
                <a:rPr lang="en-US" sz="2000" b="1" baseline="30000" dirty="0"/>
                <a:t>-1</a:t>
              </a:r>
              <a:r>
                <a:rPr lang="en-US" sz="2000" b="1" dirty="0"/>
                <a:t>)</a:t>
              </a:r>
            </a:p>
          </p:txBody>
        </p:sp>
        <p:sp>
          <p:nvSpPr>
            <p:cNvPr id="41" name="TextBox 40"/>
            <p:cNvSpPr txBox="1"/>
            <p:nvPr/>
          </p:nvSpPr>
          <p:spPr>
            <a:xfrm rot="16200000">
              <a:off x="1515892" y="3256073"/>
              <a:ext cx="2924298" cy="618027"/>
            </a:xfrm>
            <a:prstGeom prst="rect">
              <a:avLst/>
            </a:prstGeom>
            <a:noFill/>
          </p:spPr>
          <p:txBody>
            <a:bodyPr wrap="none" rtlCol="0">
              <a:spAutoFit/>
            </a:bodyPr>
            <a:lstStyle/>
            <a:p>
              <a:r>
                <a:rPr lang="en-US" sz="2000" b="1" dirty="0"/>
                <a:t>Frequency</a:t>
              </a:r>
              <a:r>
                <a:rPr lang="en-US" sz="2000" b="1" baseline="-25000" dirty="0"/>
                <a:t> </a:t>
              </a:r>
              <a:r>
                <a:rPr lang="en-US" sz="2000" b="1" dirty="0"/>
                <a:t>(Hz)</a:t>
              </a:r>
            </a:p>
          </p:txBody>
        </p:sp>
        <p:cxnSp>
          <p:nvCxnSpPr>
            <p:cNvPr id="42" name="Straight Connector 41"/>
            <p:cNvCxnSpPr>
              <a:endCxn id="20" idx="2"/>
            </p:cNvCxnSpPr>
            <p:nvPr/>
          </p:nvCxnSpPr>
          <p:spPr>
            <a:xfrm flipV="1">
              <a:off x="3298124" y="1739735"/>
              <a:ext cx="6320889" cy="5300"/>
            </a:xfrm>
            <a:prstGeom prst="line">
              <a:avLst/>
            </a:prstGeom>
            <a:ln w="28575">
              <a:solidFill>
                <a:srgbClr val="00B0F0"/>
              </a:solidFill>
              <a:prstDash val="dash"/>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9581158" y="3288366"/>
              <a:ext cx="243692" cy="1999009"/>
            </a:xfrm>
            <a:prstGeom prst="rect">
              <a:avLst/>
            </a:prstGeom>
            <a:noFill/>
          </p:spPr>
          <p:txBody>
            <a:bodyPr wrap="square" rtlCol="0">
              <a:spAutoFit/>
            </a:bodyPr>
            <a:lstStyle/>
            <a:p>
              <a:r>
                <a:rPr lang="en-US" sz="7200" dirty="0"/>
                <a:t>}</a:t>
              </a:r>
            </a:p>
          </p:txBody>
        </p:sp>
        <mc:AlternateContent xmlns:mc="http://schemas.openxmlformats.org/markup-compatibility/2006" xmlns:a14="http://schemas.microsoft.com/office/drawing/2010/main">
          <mc:Choice Requires="a14">
            <p:sp>
              <p:nvSpPr>
                <p:cNvPr id="44" name="TextBox 43"/>
                <p:cNvSpPr txBox="1"/>
                <p:nvPr/>
              </p:nvSpPr>
              <p:spPr>
                <a:xfrm>
                  <a:off x="955809" y="1366207"/>
                  <a:ext cx="2169444" cy="80067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b="1" i="1" smtClean="0">
                                <a:latin typeface="Cambria Math" panose="02040503050406030204" pitchFamily="18" charset="0"/>
                                <a:ea typeface="Cambria Math" panose="02040503050406030204" pitchFamily="18" charset="0"/>
                              </a:rPr>
                            </m:ctrlPr>
                          </m:sSubPr>
                          <m:e>
                            <m:r>
                              <a:rPr lang="en-US" sz="1600" b="1" i="1">
                                <a:latin typeface="Cambria Math" panose="02040503050406030204" pitchFamily="18" charset="0"/>
                                <a:ea typeface="Cambria Math" panose="02040503050406030204" pitchFamily="18" charset="0"/>
                              </a:rPr>
                              <m:t>𝝎</m:t>
                            </m:r>
                          </m:e>
                          <m:sub>
                            <m:r>
                              <a:rPr lang="en-US" sz="1600" b="1" i="1">
                                <a:latin typeface="Cambria Math" panose="02040503050406030204" pitchFamily="18" charset="0"/>
                                <a:ea typeface="Cambria Math" panose="02040503050406030204" pitchFamily="18" charset="0"/>
                              </a:rPr>
                              <m:t>𝒔𝒑</m:t>
                            </m:r>
                          </m:sub>
                        </m:sSub>
                        <m:r>
                          <a:rPr lang="en-US" sz="1600" b="1" i="1" smtClean="0">
                            <a:latin typeface="Cambria Math" panose="02040503050406030204" pitchFamily="18" charset="0"/>
                            <a:ea typeface="Cambria Math" panose="02040503050406030204" pitchFamily="18" charset="0"/>
                          </a:rPr>
                          <m:t>=</m:t>
                        </m:r>
                        <m:f>
                          <m:fPr>
                            <m:ctrlPr>
                              <a:rPr lang="en-US" sz="1600" b="1" i="1" smtClean="0">
                                <a:latin typeface="Cambria Math" panose="02040503050406030204" pitchFamily="18" charset="0"/>
                                <a:ea typeface="Cambria Math" panose="02040503050406030204" pitchFamily="18" charset="0"/>
                              </a:rPr>
                            </m:ctrlPr>
                          </m:fPr>
                          <m:num>
                            <m:sSub>
                              <m:sSubPr>
                                <m:ctrlPr>
                                  <a:rPr lang="en-US" sz="1600" b="1" i="1">
                                    <a:latin typeface="Cambria Math" panose="02040503050406030204" pitchFamily="18" charset="0"/>
                                    <a:ea typeface="Cambria Math" panose="02040503050406030204" pitchFamily="18" charset="0"/>
                                  </a:rPr>
                                </m:ctrlPr>
                              </m:sSubPr>
                              <m:e>
                                <m:r>
                                  <a:rPr lang="en-US" sz="1600" b="1" i="1">
                                    <a:latin typeface="Cambria Math" panose="02040503050406030204" pitchFamily="18" charset="0"/>
                                    <a:ea typeface="Cambria Math" panose="02040503050406030204" pitchFamily="18" charset="0"/>
                                  </a:rPr>
                                  <m:t>𝝎</m:t>
                                </m:r>
                              </m:e>
                              <m:sub>
                                <m:r>
                                  <a:rPr lang="en-US" sz="1600" b="1" i="1">
                                    <a:latin typeface="Cambria Math" panose="02040503050406030204" pitchFamily="18" charset="0"/>
                                    <a:ea typeface="Cambria Math" panose="02040503050406030204" pitchFamily="18" charset="0"/>
                                  </a:rPr>
                                  <m:t>𝒑</m:t>
                                </m:r>
                                <m:r>
                                  <a:rPr lang="en-US" sz="1600" b="1" i="1" smtClean="0">
                                    <a:latin typeface="Cambria Math" panose="02040503050406030204" pitchFamily="18" charset="0"/>
                                    <a:ea typeface="Cambria Math" panose="02040503050406030204" pitchFamily="18" charset="0"/>
                                  </a:rPr>
                                  <m:t>𝒍𝒂𝒔𝒎𝒂</m:t>
                                </m:r>
                              </m:sub>
                            </m:sSub>
                          </m:num>
                          <m:den>
                            <m:rad>
                              <m:radPr>
                                <m:degHide m:val="on"/>
                                <m:ctrlPr>
                                  <a:rPr lang="en-US" sz="1600" b="1" i="1" smtClean="0">
                                    <a:latin typeface="Cambria Math" panose="02040503050406030204" pitchFamily="18" charset="0"/>
                                    <a:ea typeface="Cambria Math" panose="02040503050406030204" pitchFamily="18" charset="0"/>
                                  </a:rPr>
                                </m:ctrlPr>
                              </m:radPr>
                              <m:deg/>
                              <m:e>
                                <m:r>
                                  <a:rPr lang="en-US" sz="1600" b="1" i="1" smtClean="0">
                                    <a:latin typeface="Cambria Math" panose="02040503050406030204" pitchFamily="18" charset="0"/>
                                    <a:ea typeface="Cambria Math" panose="02040503050406030204" pitchFamily="18" charset="0"/>
                                  </a:rPr>
                                  <m:t>𝟐</m:t>
                                </m:r>
                              </m:e>
                            </m:rad>
                          </m:den>
                        </m:f>
                      </m:oMath>
                    </m:oMathPara>
                  </a14:m>
                  <a:endParaRPr lang="en-US" sz="1600" b="1" dirty="0"/>
                </a:p>
              </p:txBody>
            </p:sp>
          </mc:Choice>
          <mc:Fallback xmlns="">
            <p:sp>
              <p:nvSpPr>
                <p:cNvPr id="44" name="TextBox 43"/>
                <p:cNvSpPr txBox="1">
                  <a:spLocks noRot="1" noChangeAspect="1" noMove="1" noResize="1" noEditPoints="1" noAdjustHandles="1" noChangeArrowheads="1" noChangeShapeType="1" noTextEdit="1"/>
                </p:cNvSpPr>
                <p:nvPr/>
              </p:nvSpPr>
              <p:spPr>
                <a:xfrm>
                  <a:off x="955809" y="1366207"/>
                  <a:ext cx="2169444" cy="800672"/>
                </a:xfrm>
                <a:prstGeom prst="rect">
                  <a:avLst/>
                </a:prstGeom>
                <a:blipFill>
                  <a:blip r:embed="rId3"/>
                  <a:stretch>
                    <a:fillRect l="-870" b="-101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1334176" y="4760138"/>
                  <a:ext cx="1908092" cy="44892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b="1" i="1" smtClean="0">
                                <a:latin typeface="Cambria Math" panose="02040503050406030204" pitchFamily="18" charset="0"/>
                                <a:ea typeface="Cambria Math" panose="02040503050406030204" pitchFamily="18" charset="0"/>
                              </a:rPr>
                            </m:ctrlPr>
                          </m:sSubPr>
                          <m:e>
                            <m:r>
                              <a:rPr lang="en-US" sz="1600" b="1" i="1" smtClean="0">
                                <a:latin typeface="Cambria Math" panose="02040503050406030204" pitchFamily="18" charset="0"/>
                                <a:ea typeface="Cambria Math" panose="02040503050406030204" pitchFamily="18" charset="0"/>
                              </a:rPr>
                              <m:t>𝝊</m:t>
                            </m:r>
                          </m:e>
                          <m:sub>
                            <m:r>
                              <a:rPr lang="en-US" sz="1600" b="1" i="1" smtClean="0">
                                <a:latin typeface="Cambria Math" panose="02040503050406030204" pitchFamily="18" charset="0"/>
                                <a:ea typeface="Cambria Math" panose="02040503050406030204" pitchFamily="18" charset="0"/>
                              </a:rPr>
                              <m:t>𝑳𝒊𝒎𝒊𝒕𝒊𝒏𝒈</m:t>
                            </m:r>
                          </m:sub>
                        </m:sSub>
                      </m:oMath>
                    </m:oMathPara>
                  </a14:m>
                  <a:endParaRPr lang="en-US" sz="1600" b="1" dirty="0"/>
                </a:p>
              </p:txBody>
            </p:sp>
          </mc:Choice>
          <mc:Fallback xmlns="">
            <p:sp>
              <p:nvSpPr>
                <p:cNvPr id="45" name="TextBox 44"/>
                <p:cNvSpPr txBox="1">
                  <a:spLocks noRot="1" noChangeAspect="1" noMove="1" noResize="1" noEditPoints="1" noAdjustHandles="1" noChangeArrowheads="1" noChangeShapeType="1" noTextEdit="1"/>
                </p:cNvSpPr>
                <p:nvPr/>
              </p:nvSpPr>
              <p:spPr>
                <a:xfrm>
                  <a:off x="1334176" y="4760138"/>
                  <a:ext cx="1908092" cy="448923"/>
                </a:xfrm>
                <a:prstGeom prst="rect">
                  <a:avLst/>
                </a:prstGeom>
                <a:blipFill>
                  <a:blip r:embed="rId4"/>
                  <a:stretch>
                    <a:fillRect b="-25000"/>
                  </a:stretch>
                </a:blipFill>
              </p:spPr>
              <p:txBody>
                <a:bodyPr/>
                <a:lstStyle/>
                <a:p>
                  <a:r>
                    <a:rPr lang="en-US">
                      <a:noFill/>
                    </a:rPr>
                    <a:t> </a:t>
                  </a:r>
                </a:p>
              </p:txBody>
            </p:sp>
          </mc:Fallback>
        </mc:AlternateContent>
        <p:sp>
          <p:nvSpPr>
            <p:cNvPr id="46" name="TextBox 45"/>
            <p:cNvSpPr txBox="1"/>
            <p:nvPr/>
          </p:nvSpPr>
          <p:spPr>
            <a:xfrm>
              <a:off x="9600086" y="4636055"/>
              <a:ext cx="243692" cy="1999009"/>
            </a:xfrm>
            <a:prstGeom prst="rect">
              <a:avLst/>
            </a:prstGeom>
            <a:noFill/>
          </p:spPr>
          <p:txBody>
            <a:bodyPr wrap="square" rtlCol="0">
              <a:spAutoFit/>
            </a:bodyPr>
            <a:lstStyle/>
            <a:p>
              <a:r>
                <a:rPr lang="en-US" sz="7200" dirty="0"/>
                <a:t>}</a:t>
              </a:r>
            </a:p>
          </p:txBody>
        </p:sp>
      </p:grpSp>
      <p:sp>
        <p:nvSpPr>
          <p:cNvPr id="47" name="Rectangle 46"/>
          <p:cNvSpPr/>
          <p:nvPr/>
        </p:nvSpPr>
        <p:spPr>
          <a:xfrm>
            <a:off x="39223" y="6442502"/>
            <a:ext cx="10307020" cy="415498"/>
          </a:xfrm>
          <a:prstGeom prst="rect">
            <a:avLst/>
          </a:prstGeom>
        </p:spPr>
        <p:txBody>
          <a:bodyPr wrap="square">
            <a:spAutoFit/>
          </a:bodyPr>
          <a:lstStyle/>
          <a:p>
            <a:pPr algn="just"/>
            <a:r>
              <a:rPr lang="en-US" sz="1050" dirty="0">
                <a:latin typeface="Arial" panose="020B0604020202020204" pitchFamily="34" charset="0"/>
                <a:ea typeface="SimSun" panose="02010600030101010101" pitchFamily="2" charset="-122"/>
                <a:cs typeface="Arial" panose="020B0604020202020204" pitchFamily="34" charset="0"/>
              </a:rPr>
              <a:t>[1] T. Y. Fung, "The Study of Spoof Surface Plasmon Polartions (SSPPs) on a Hybrid Waveguide in Microwave Frequencies" PhD thesis, Dept. of physics, National University of Singapore (NUS), 2015, pp 1-53.</a:t>
            </a:r>
          </a:p>
        </p:txBody>
      </p:sp>
      <p:sp>
        <p:nvSpPr>
          <p:cNvPr id="48" name="Title 1">
            <a:extLst>
              <a:ext uri="{FF2B5EF4-FFF2-40B4-BE49-F238E27FC236}">
                <a16:creationId xmlns:a16="http://schemas.microsoft.com/office/drawing/2014/main" id="{BB1EB273-BA8F-4185-BFC1-1715B04FA540}"/>
              </a:ext>
            </a:extLst>
          </p:cNvPr>
          <p:cNvSpPr>
            <a:spLocks noGrp="1"/>
          </p:cNvSpPr>
          <p:nvPr>
            <p:ph type="title"/>
          </p:nvPr>
        </p:nvSpPr>
        <p:spPr>
          <a:xfrm>
            <a:off x="654122" y="1"/>
            <a:ext cx="10515600" cy="753374"/>
          </a:xfrm>
        </p:spPr>
        <p:txBody>
          <a:bodyPr/>
          <a:lstStyle/>
          <a:p>
            <a:r>
              <a:rPr lang="en-US" altLang="en-US" dirty="0"/>
              <a:t>Introduction to Plasmons</a:t>
            </a:r>
          </a:p>
        </p:txBody>
      </p:sp>
    </p:spTree>
    <p:extLst>
      <p:ext uri="{BB962C8B-B14F-4D97-AF65-F5344CB8AC3E}">
        <p14:creationId xmlns:p14="http://schemas.microsoft.com/office/powerpoint/2010/main" val="2309953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928325"/>
            <a:ext cx="12192000" cy="2519975"/>
          </a:xfrm>
        </p:spPr>
        <p:txBody>
          <a:bodyPr>
            <a:noAutofit/>
          </a:bodyPr>
          <a:lstStyle/>
          <a:p>
            <a:pPr marL="171450" indent="-171450">
              <a:lnSpc>
                <a:spcPct val="100000"/>
              </a:lnSpc>
              <a:spcBef>
                <a:spcPts val="0"/>
              </a:spcBef>
              <a:spcAft>
                <a:spcPts val="600"/>
              </a:spcAft>
            </a:pPr>
            <a:r>
              <a:rPr lang="en-US" sz="2000" dirty="0">
                <a:latin typeface="Arial" panose="020B0604020202020204" pitchFamily="34" charset="0"/>
                <a:cs typeface="Arial" panose="020B0604020202020204" pitchFamily="34" charset="0"/>
              </a:rPr>
              <a:t>Microwave resonators can be described using basic electrical properties such as the electrical impedance.  </a:t>
            </a:r>
          </a:p>
          <a:p>
            <a:pPr marL="171450" indent="-171450">
              <a:lnSpc>
                <a:spcPct val="100000"/>
              </a:lnSpc>
              <a:spcAft>
                <a:spcPts val="600"/>
              </a:spcAft>
            </a:pPr>
            <a:r>
              <a:rPr lang="en-US" sz="2000" dirty="0">
                <a:latin typeface="Arial" panose="020B0604020202020204" pitchFamily="34" charset="0"/>
                <a:cs typeface="Arial" panose="020B0604020202020204" pitchFamily="34" charset="0"/>
              </a:rPr>
              <a:t>Anything that is placed within the grooves of the plasmon grating will affect the impedance due either to the change of the cavity shape and/or a change of the dielectric coefficient.  </a:t>
            </a:r>
          </a:p>
          <a:p>
            <a:pPr marL="171450" indent="-171450">
              <a:lnSpc>
                <a:spcPct val="100000"/>
              </a:lnSpc>
              <a:spcAft>
                <a:spcPts val="600"/>
              </a:spcAft>
            </a:pPr>
            <a:r>
              <a:rPr lang="en-US" sz="2000" dirty="0">
                <a:latin typeface="Arial" panose="020B0604020202020204" pitchFamily="34" charset="0"/>
                <a:cs typeface="Arial" panose="020B0604020202020204" pitchFamily="34" charset="0"/>
              </a:rPr>
              <a:t>Our hypothesis is that any material added to the ideal grating will cause changes in the impedance, and that these changes can be used to indicate defects in manufacturing if the changes are caused by the addition of unintentional metal during manufacturing.  </a:t>
            </a:r>
          </a:p>
        </p:txBody>
      </p:sp>
      <p:sp>
        <p:nvSpPr>
          <p:cNvPr id="4" name="Rectangle 3"/>
          <p:cNvSpPr/>
          <p:nvPr/>
        </p:nvSpPr>
        <p:spPr>
          <a:xfrm>
            <a:off x="95002" y="6604084"/>
            <a:ext cx="9124053" cy="253916"/>
          </a:xfrm>
          <a:prstGeom prst="rect">
            <a:avLst/>
          </a:prstGeom>
        </p:spPr>
        <p:txBody>
          <a:bodyPr wrap="square">
            <a:spAutoFit/>
          </a:bodyPr>
          <a:lstStyle/>
          <a:p>
            <a:pPr algn="ctr"/>
            <a:r>
              <a:rPr lang="en-US" sz="1050" dirty="0">
                <a:latin typeface="Arial" panose="020B0604020202020204" pitchFamily="34" charset="0"/>
                <a:ea typeface="SimSun" panose="02010600030101010101" pitchFamily="2" charset="-122"/>
                <a:cs typeface="Arial" panose="020B0604020202020204" pitchFamily="34" charset="0"/>
              </a:rPr>
              <a:t>[2] E. M. G. Brock, "The Lateral Confinement of Microwave Surface Waves," PhD, Dept. of Physics and Astronomy, Univ. of Exeter, pp. 1-190, 2013.</a:t>
            </a:r>
          </a:p>
        </p:txBody>
      </p:sp>
      <p:sp>
        <p:nvSpPr>
          <p:cNvPr id="6" name="Rectangle 5"/>
          <p:cNvSpPr/>
          <p:nvPr/>
        </p:nvSpPr>
        <p:spPr>
          <a:xfrm>
            <a:off x="1" y="937764"/>
            <a:ext cx="8611110" cy="2682786"/>
          </a:xfrm>
          <a:prstGeom prst="rect">
            <a:avLst/>
          </a:prstGeom>
        </p:spPr>
        <p:txBody>
          <a:bodyPr wrap="square">
            <a:spAutoFit/>
          </a:bodyPr>
          <a:lstStyle/>
          <a:p>
            <a:pPr marL="171450" indent="-171450">
              <a:spcAft>
                <a:spcPts val="1000"/>
              </a:spcAft>
              <a:buFont typeface="Arial" panose="020B0604020202020204" pitchFamily="34" charset="0"/>
              <a:buChar char="•"/>
            </a:pPr>
            <a:r>
              <a:rPr lang="en-US" sz="2000" dirty="0">
                <a:latin typeface="Arial" panose="020B0604020202020204" pitchFamily="34" charset="0"/>
                <a:cs typeface="Arial" panose="020B0604020202020204" pitchFamily="34" charset="0"/>
              </a:rPr>
              <a:t>Spoof</a:t>
            </a:r>
            <a:r>
              <a:rPr lang="x-none" sz="2000" dirty="0">
                <a:latin typeface="Arial" panose="020B0604020202020204" pitchFamily="34" charset="0"/>
                <a:cs typeface="Arial" panose="020B0604020202020204" pitchFamily="34" charset="0"/>
              </a:rPr>
              <a:t> plasmon</a:t>
            </a:r>
            <a:r>
              <a:rPr lang="en-US" sz="2000" dirty="0">
                <a:latin typeface="Arial" panose="020B0604020202020204" pitchFamily="34" charset="0"/>
                <a:cs typeface="Arial" panose="020B0604020202020204" pitchFamily="34" charset="0"/>
              </a:rPr>
              <a:t> polariton</a:t>
            </a:r>
            <a:r>
              <a:rPr lang="x-none" sz="2000" dirty="0">
                <a:latin typeface="Arial" panose="020B0604020202020204" pitchFamily="34" charset="0"/>
                <a:cs typeface="Arial" panose="020B0604020202020204" pitchFamily="34" charset="0"/>
              </a:rPr>
              <a:t>s are </a:t>
            </a:r>
            <a:r>
              <a:rPr lang="en-US" sz="2000" dirty="0">
                <a:latin typeface="Arial" panose="020B0604020202020204" pitchFamily="34" charset="0"/>
                <a:cs typeface="Arial" panose="020B0604020202020204" pitchFamily="34" charset="0"/>
              </a:rPr>
              <a:t>EM</a:t>
            </a:r>
            <a:r>
              <a:rPr lang="x-none" sz="2000" dirty="0">
                <a:latin typeface="Arial" panose="020B0604020202020204" pitchFamily="34" charset="0"/>
                <a:cs typeface="Arial" panose="020B0604020202020204" pitchFamily="34" charset="0"/>
              </a:rPr>
              <a:t> surface wave</a:t>
            </a:r>
            <a:r>
              <a:rPr lang="en-US" sz="2000" dirty="0">
                <a:latin typeface="Arial" panose="020B0604020202020204" pitchFamily="34" charset="0"/>
                <a:cs typeface="Arial" panose="020B0604020202020204" pitchFamily="34" charset="0"/>
              </a:rPr>
              <a:t>s that exhibit a</a:t>
            </a:r>
            <a:r>
              <a:rPr lang="x-none" sz="2000" dirty="0">
                <a:latin typeface="Arial" panose="020B0604020202020204" pitchFamily="34" charset="0"/>
                <a:cs typeface="Arial" panose="020B0604020202020204" pitchFamily="34" charset="0"/>
              </a:rPr>
              <a:t> non-radiative mode where the energy of the mode is concentrated at the interface, and it decays exponentially from the interface between a dielectric and a metal </a:t>
            </a:r>
            <a:r>
              <a:rPr lang="en-US" sz="2000" dirty="0">
                <a:latin typeface="Arial" panose="020B0604020202020204" pitchFamily="34" charset="0"/>
                <a:cs typeface="Arial" panose="020B0604020202020204" pitchFamily="34" charset="0"/>
              </a:rPr>
              <a:t>[2]</a:t>
            </a:r>
            <a:r>
              <a:rPr lang="x-none" sz="2000" dirty="0">
                <a:latin typeface="Arial" panose="020B0604020202020204" pitchFamily="34" charset="0"/>
                <a:cs typeface="Arial" panose="020B0604020202020204" pitchFamily="34" charset="0"/>
              </a:rPr>
              <a:t>.  </a:t>
            </a:r>
            <a:endParaRPr lang="en-US" sz="2000" dirty="0">
              <a:latin typeface="Arial" panose="020B0604020202020204" pitchFamily="34" charset="0"/>
              <a:cs typeface="Arial" panose="020B0604020202020204" pitchFamily="34" charset="0"/>
            </a:endParaRPr>
          </a:p>
          <a:p>
            <a:pPr marL="171450" indent="-171450">
              <a:spcAft>
                <a:spcPts val="1000"/>
              </a:spcAft>
              <a:buFont typeface="Arial" panose="020B0604020202020204" pitchFamily="34" charset="0"/>
              <a:buChar char="•"/>
            </a:pPr>
            <a:r>
              <a:rPr lang="en-US" sz="2000" dirty="0">
                <a:latin typeface="Arial" panose="020B0604020202020204" pitchFamily="34" charset="0"/>
                <a:cs typeface="Arial" panose="020B0604020202020204" pitchFamily="34" charset="0"/>
              </a:rPr>
              <a:t>The spoof plasmon polaritons act as a series chain of microwave cavity resonators. “Any array of cavities with subwavelength geometry that individually support a resonance, such as a waveguide mode, can be used as a metamaterial structure that will support a surface wave.” [2]  </a:t>
            </a:r>
          </a:p>
        </p:txBody>
      </p:sp>
      <p:sp>
        <p:nvSpPr>
          <p:cNvPr id="8" name="Title 1">
            <a:extLst>
              <a:ext uri="{FF2B5EF4-FFF2-40B4-BE49-F238E27FC236}">
                <a16:creationId xmlns:a16="http://schemas.microsoft.com/office/drawing/2014/main" id="{BB1EB273-BA8F-4185-BFC1-1715B04FA540}"/>
              </a:ext>
            </a:extLst>
          </p:cNvPr>
          <p:cNvSpPr>
            <a:spLocks noGrp="1"/>
          </p:cNvSpPr>
          <p:nvPr>
            <p:ph type="title"/>
          </p:nvPr>
        </p:nvSpPr>
        <p:spPr>
          <a:xfrm>
            <a:off x="838200" y="1"/>
            <a:ext cx="10515600" cy="937764"/>
          </a:xfrm>
        </p:spPr>
        <p:txBody>
          <a:bodyPr/>
          <a:lstStyle/>
          <a:p>
            <a:r>
              <a:rPr lang="en-US" altLang="en-US" dirty="0"/>
              <a:t>Background</a:t>
            </a:r>
          </a:p>
        </p:txBody>
      </p:sp>
      <p:grpSp>
        <p:nvGrpSpPr>
          <p:cNvPr id="111" name="Group 110"/>
          <p:cNvGrpSpPr/>
          <p:nvPr/>
        </p:nvGrpSpPr>
        <p:grpSpPr>
          <a:xfrm>
            <a:off x="8065823" y="701475"/>
            <a:ext cx="4126177" cy="2048642"/>
            <a:chOff x="6797225" y="2787505"/>
            <a:chExt cx="4126177" cy="2048642"/>
          </a:xfrm>
        </p:grpSpPr>
        <p:sp>
          <p:nvSpPr>
            <p:cNvPr id="112" name="Rectangle 111">
              <a:extLst>
                <a:ext uri="{FF2B5EF4-FFF2-40B4-BE49-F238E27FC236}">
                  <a16:creationId xmlns:a16="http://schemas.microsoft.com/office/drawing/2014/main" id="{714173F1-529B-45E2-A25F-3A50FFB9921A}"/>
                </a:ext>
              </a:extLst>
            </p:cNvPr>
            <p:cNvSpPr/>
            <p:nvPr/>
          </p:nvSpPr>
          <p:spPr>
            <a:xfrm>
              <a:off x="6851849" y="4478383"/>
              <a:ext cx="1026945" cy="237812"/>
            </a:xfrm>
            <a:prstGeom prst="rect">
              <a:avLst/>
            </a:prstGeom>
            <a:solidFill>
              <a:srgbClr val="00CCFF"/>
            </a:solidFill>
            <a:scene3d>
              <a:camera prst="isometricLeftDown">
                <a:rot lat="1260000" lon="3810000" rev="9585"/>
              </a:camera>
              <a:lightRig rig="flat" dir="t">
                <a:rot lat="0" lon="0" rev="10800000"/>
              </a:lightRig>
            </a:scene3d>
            <a:sp3d extrusionH="3270250" prstMaterial="dkEdge">
              <a:extrusionClr>
                <a:srgbClr val="00CCFF"/>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3" name="Rectangle 112">
              <a:extLst>
                <a:ext uri="{FF2B5EF4-FFF2-40B4-BE49-F238E27FC236}">
                  <a16:creationId xmlns:a16="http://schemas.microsoft.com/office/drawing/2014/main" id="{07AF7D5F-75F8-49B3-A8E1-3B3F8F48F0A3}"/>
                </a:ext>
              </a:extLst>
            </p:cNvPr>
            <p:cNvSpPr/>
            <p:nvPr/>
          </p:nvSpPr>
          <p:spPr>
            <a:xfrm>
              <a:off x="9537085" y="3635997"/>
              <a:ext cx="1027710" cy="376473"/>
            </a:xfrm>
            <a:prstGeom prst="rect">
              <a:avLst/>
            </a:prstGeom>
            <a:solidFill>
              <a:srgbClr val="00CCFF"/>
            </a:solidFill>
            <a:scene3d>
              <a:camera prst="isometricLeftDown">
                <a:rot lat="1124527" lon="3722917" rev="9586"/>
              </a:camera>
              <a:lightRig rig="flat" dir="t">
                <a:rot lat="0" lon="0" rev="10800000"/>
              </a:lightRig>
            </a:scene3d>
            <a:sp3d extrusionH="254000" prstMaterial="dkEdge">
              <a:extrusionClr>
                <a:srgbClr val="00CCFF"/>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nvGrpSpPr>
            <p:cNvPr id="114" name="Group 113"/>
            <p:cNvGrpSpPr/>
            <p:nvPr/>
          </p:nvGrpSpPr>
          <p:grpSpPr>
            <a:xfrm>
              <a:off x="7096958" y="2787505"/>
              <a:ext cx="564912" cy="922591"/>
              <a:chOff x="1928580" y="-54454"/>
              <a:chExt cx="1720932" cy="2452612"/>
            </a:xfrm>
          </p:grpSpPr>
          <p:grpSp>
            <p:nvGrpSpPr>
              <p:cNvPr id="142" name="Group 141"/>
              <p:cNvGrpSpPr/>
              <p:nvPr/>
            </p:nvGrpSpPr>
            <p:grpSpPr>
              <a:xfrm>
                <a:off x="2228849" y="802821"/>
                <a:ext cx="1257745" cy="1595337"/>
                <a:chOff x="2228849" y="802821"/>
                <a:chExt cx="1257745" cy="1595337"/>
              </a:xfrm>
            </p:grpSpPr>
            <p:cxnSp>
              <p:nvCxnSpPr>
                <p:cNvPr id="146" name="Straight Arrow Connector 145"/>
                <p:cNvCxnSpPr/>
                <p:nvPr/>
              </p:nvCxnSpPr>
              <p:spPr>
                <a:xfrm>
                  <a:off x="2228849" y="1771305"/>
                  <a:ext cx="899080" cy="62685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7" name="Straight Arrow Connector 146"/>
                <p:cNvCxnSpPr/>
                <p:nvPr/>
              </p:nvCxnSpPr>
              <p:spPr>
                <a:xfrm flipH="1" flipV="1">
                  <a:off x="2228849" y="802821"/>
                  <a:ext cx="1" cy="96848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8" name="Straight Arrow Connector 147"/>
                <p:cNvCxnSpPr/>
                <p:nvPr/>
              </p:nvCxnSpPr>
              <p:spPr>
                <a:xfrm flipV="1">
                  <a:off x="2228850" y="1509177"/>
                  <a:ext cx="1257744" cy="26212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43" name="TextBox 142">
                <a:extLst>
                  <a:ext uri="{FF2B5EF4-FFF2-40B4-BE49-F238E27FC236}">
                    <a16:creationId xmlns:a16="http://schemas.microsoft.com/office/drawing/2014/main" id="{D16CC1E2-C42F-432F-8D25-B02355E40CF0}"/>
                  </a:ext>
                </a:extLst>
              </p:cNvPr>
              <p:cNvSpPr txBox="1"/>
              <p:nvPr/>
            </p:nvSpPr>
            <p:spPr>
              <a:xfrm>
                <a:off x="3030511" y="1976148"/>
                <a:ext cx="268209" cy="369331"/>
              </a:xfrm>
              <a:prstGeom prst="rect">
                <a:avLst/>
              </a:prstGeom>
              <a:noFill/>
            </p:spPr>
            <p:txBody>
              <a:bodyPr wrap="square" rtlCol="0">
                <a:spAutoFit/>
              </a:bodyPr>
              <a:lstStyle/>
              <a:p>
                <a:r>
                  <a:rPr lang="en-US" dirty="0"/>
                  <a:t>Z</a:t>
                </a:r>
              </a:p>
            </p:txBody>
          </p:sp>
          <p:sp>
            <p:nvSpPr>
              <p:cNvPr id="144" name="TextBox 143">
                <a:extLst>
                  <a:ext uri="{FF2B5EF4-FFF2-40B4-BE49-F238E27FC236}">
                    <a16:creationId xmlns:a16="http://schemas.microsoft.com/office/drawing/2014/main" id="{D16CC1E2-C42F-432F-8D25-B02355E40CF0}"/>
                  </a:ext>
                </a:extLst>
              </p:cNvPr>
              <p:cNvSpPr txBox="1"/>
              <p:nvPr/>
            </p:nvSpPr>
            <p:spPr>
              <a:xfrm>
                <a:off x="3381303" y="1013474"/>
                <a:ext cx="268209" cy="369331"/>
              </a:xfrm>
              <a:prstGeom prst="rect">
                <a:avLst/>
              </a:prstGeom>
              <a:noFill/>
            </p:spPr>
            <p:txBody>
              <a:bodyPr wrap="square" rtlCol="0">
                <a:spAutoFit/>
              </a:bodyPr>
              <a:lstStyle/>
              <a:p>
                <a:r>
                  <a:rPr lang="en-US" dirty="0"/>
                  <a:t>X</a:t>
                </a:r>
              </a:p>
            </p:txBody>
          </p:sp>
          <p:sp>
            <p:nvSpPr>
              <p:cNvPr id="145" name="TextBox 144">
                <a:extLst>
                  <a:ext uri="{FF2B5EF4-FFF2-40B4-BE49-F238E27FC236}">
                    <a16:creationId xmlns:a16="http://schemas.microsoft.com/office/drawing/2014/main" id="{D16CC1E2-C42F-432F-8D25-B02355E40CF0}"/>
                  </a:ext>
                </a:extLst>
              </p:cNvPr>
              <p:cNvSpPr txBox="1"/>
              <p:nvPr/>
            </p:nvSpPr>
            <p:spPr>
              <a:xfrm>
                <a:off x="1928580" y="-54454"/>
                <a:ext cx="268209" cy="369331"/>
              </a:xfrm>
              <a:prstGeom prst="rect">
                <a:avLst/>
              </a:prstGeom>
              <a:noFill/>
            </p:spPr>
            <p:txBody>
              <a:bodyPr wrap="square" rtlCol="0">
                <a:spAutoFit/>
              </a:bodyPr>
              <a:lstStyle/>
              <a:p>
                <a:r>
                  <a:rPr lang="en-US" dirty="0"/>
                  <a:t>Y</a:t>
                </a:r>
              </a:p>
            </p:txBody>
          </p:sp>
        </p:grpSp>
        <p:sp>
          <p:nvSpPr>
            <p:cNvPr id="115" name="TextBox 114">
              <a:extLst>
                <a:ext uri="{FF2B5EF4-FFF2-40B4-BE49-F238E27FC236}">
                  <a16:creationId xmlns:a16="http://schemas.microsoft.com/office/drawing/2014/main" id="{D16CC1E2-C42F-432F-8D25-B02355E40CF0}"/>
                </a:ext>
              </a:extLst>
            </p:cNvPr>
            <p:cNvSpPr txBox="1"/>
            <p:nvPr/>
          </p:nvSpPr>
          <p:spPr>
            <a:xfrm rot="10800000" flipV="1">
              <a:off x="6797225" y="3808769"/>
              <a:ext cx="383187" cy="369332"/>
            </a:xfrm>
            <a:prstGeom prst="rect">
              <a:avLst/>
            </a:prstGeom>
            <a:noFill/>
          </p:spPr>
          <p:txBody>
            <a:bodyPr wrap="square" rtlCol="0">
              <a:spAutoFit/>
            </a:bodyPr>
            <a:lstStyle/>
            <a:p>
              <a:r>
                <a:rPr lang="en-US" dirty="0">
                  <a:solidFill>
                    <a:srgbClr val="FF0000"/>
                  </a:solidFill>
                </a:rPr>
                <a:t>E</a:t>
              </a:r>
            </a:p>
          </p:txBody>
        </p:sp>
        <p:sp>
          <p:nvSpPr>
            <p:cNvPr id="116" name="TextBox 115">
              <a:extLst>
                <a:ext uri="{FF2B5EF4-FFF2-40B4-BE49-F238E27FC236}">
                  <a16:creationId xmlns:a16="http://schemas.microsoft.com/office/drawing/2014/main" id="{D16CC1E2-C42F-432F-8D25-B02355E40CF0}"/>
                </a:ext>
              </a:extLst>
            </p:cNvPr>
            <p:cNvSpPr txBox="1"/>
            <p:nvPr/>
          </p:nvSpPr>
          <p:spPr>
            <a:xfrm rot="20981463">
              <a:off x="8032193" y="4466815"/>
              <a:ext cx="2891209" cy="369332"/>
            </a:xfrm>
            <a:prstGeom prst="rect">
              <a:avLst/>
            </a:prstGeom>
            <a:noFill/>
          </p:spPr>
          <p:txBody>
            <a:bodyPr wrap="square" rtlCol="0">
              <a:spAutoFit/>
            </a:bodyPr>
            <a:lstStyle/>
            <a:p>
              <a:r>
                <a:rPr lang="en-US" dirty="0"/>
                <a:t>Plasmonic Metamaterial</a:t>
              </a:r>
            </a:p>
          </p:txBody>
        </p:sp>
        <p:sp>
          <p:nvSpPr>
            <p:cNvPr id="117" name="Rectangle 116">
              <a:extLst>
                <a:ext uri="{FF2B5EF4-FFF2-40B4-BE49-F238E27FC236}">
                  <a16:creationId xmlns:a16="http://schemas.microsoft.com/office/drawing/2014/main" id="{07AF7D5F-75F8-49B3-A8E1-3B3F8F48F0A3}"/>
                </a:ext>
              </a:extLst>
            </p:cNvPr>
            <p:cNvSpPr/>
            <p:nvPr/>
          </p:nvSpPr>
          <p:spPr>
            <a:xfrm>
              <a:off x="9091215" y="3718416"/>
              <a:ext cx="1027710" cy="376473"/>
            </a:xfrm>
            <a:prstGeom prst="rect">
              <a:avLst/>
            </a:prstGeom>
            <a:solidFill>
              <a:srgbClr val="00CCFF"/>
            </a:solidFill>
            <a:scene3d>
              <a:camera prst="isometricLeftDown">
                <a:rot lat="1124527" lon="3722917" rev="9586"/>
              </a:camera>
              <a:lightRig rig="flat" dir="t">
                <a:rot lat="0" lon="0" rev="10800000"/>
              </a:lightRig>
            </a:scene3d>
            <a:sp3d extrusionH="254000" prstMaterial="dkEdge">
              <a:extrusionClr>
                <a:srgbClr val="00CCFF"/>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8" name="Rectangle 117">
              <a:extLst>
                <a:ext uri="{FF2B5EF4-FFF2-40B4-BE49-F238E27FC236}">
                  <a16:creationId xmlns:a16="http://schemas.microsoft.com/office/drawing/2014/main" id="{07AF7D5F-75F8-49B3-A8E1-3B3F8F48F0A3}"/>
                </a:ext>
              </a:extLst>
            </p:cNvPr>
            <p:cNvSpPr/>
            <p:nvPr/>
          </p:nvSpPr>
          <p:spPr>
            <a:xfrm>
              <a:off x="8651960" y="3794624"/>
              <a:ext cx="1027710" cy="376473"/>
            </a:xfrm>
            <a:prstGeom prst="rect">
              <a:avLst/>
            </a:prstGeom>
            <a:solidFill>
              <a:srgbClr val="00CCFF"/>
            </a:solidFill>
            <a:scene3d>
              <a:camera prst="isometricLeftDown">
                <a:rot lat="1124527" lon="3722917" rev="9586"/>
              </a:camera>
              <a:lightRig rig="flat" dir="t">
                <a:rot lat="0" lon="0" rev="10800000"/>
              </a:lightRig>
            </a:scene3d>
            <a:sp3d extrusionH="254000" prstMaterial="dkEdge">
              <a:extrusionClr>
                <a:srgbClr val="00CCFF"/>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9" name="Rectangle 118">
              <a:extLst>
                <a:ext uri="{FF2B5EF4-FFF2-40B4-BE49-F238E27FC236}">
                  <a16:creationId xmlns:a16="http://schemas.microsoft.com/office/drawing/2014/main" id="{07AF7D5F-75F8-49B3-A8E1-3B3F8F48F0A3}"/>
                </a:ext>
              </a:extLst>
            </p:cNvPr>
            <p:cNvSpPr/>
            <p:nvPr/>
          </p:nvSpPr>
          <p:spPr>
            <a:xfrm>
              <a:off x="8209953" y="3882587"/>
              <a:ext cx="1027710" cy="376473"/>
            </a:xfrm>
            <a:prstGeom prst="rect">
              <a:avLst/>
            </a:prstGeom>
            <a:solidFill>
              <a:srgbClr val="00CCFF"/>
            </a:solidFill>
            <a:scene3d>
              <a:camera prst="isometricLeftDown">
                <a:rot lat="1124527" lon="3722917" rev="9586"/>
              </a:camera>
              <a:lightRig rig="flat" dir="t">
                <a:rot lat="0" lon="0" rev="10800000"/>
              </a:lightRig>
            </a:scene3d>
            <a:sp3d extrusionH="254000" prstMaterial="dkEdge">
              <a:extrusionClr>
                <a:srgbClr val="00CCFF"/>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0" name="Rectangle 119">
              <a:extLst>
                <a:ext uri="{FF2B5EF4-FFF2-40B4-BE49-F238E27FC236}">
                  <a16:creationId xmlns:a16="http://schemas.microsoft.com/office/drawing/2014/main" id="{07AF7D5F-75F8-49B3-A8E1-3B3F8F48F0A3}"/>
                </a:ext>
              </a:extLst>
            </p:cNvPr>
            <p:cNvSpPr/>
            <p:nvPr/>
          </p:nvSpPr>
          <p:spPr>
            <a:xfrm>
              <a:off x="7756950" y="3975742"/>
              <a:ext cx="1027710" cy="376473"/>
            </a:xfrm>
            <a:prstGeom prst="rect">
              <a:avLst/>
            </a:prstGeom>
            <a:solidFill>
              <a:srgbClr val="00CCFF"/>
            </a:solidFill>
            <a:scene3d>
              <a:camera prst="isometricLeftDown">
                <a:rot lat="1124527" lon="3722917" rev="9586"/>
              </a:camera>
              <a:lightRig rig="flat" dir="t">
                <a:rot lat="0" lon="0" rev="10800000"/>
              </a:lightRig>
            </a:scene3d>
            <a:sp3d extrusionH="254000" prstMaterial="dkEdge">
              <a:extrusionClr>
                <a:srgbClr val="00CCFF"/>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1" name="Rectangle 120">
              <a:extLst>
                <a:ext uri="{FF2B5EF4-FFF2-40B4-BE49-F238E27FC236}">
                  <a16:creationId xmlns:a16="http://schemas.microsoft.com/office/drawing/2014/main" id="{07AF7D5F-75F8-49B3-A8E1-3B3F8F48F0A3}"/>
                </a:ext>
              </a:extLst>
            </p:cNvPr>
            <p:cNvSpPr/>
            <p:nvPr/>
          </p:nvSpPr>
          <p:spPr>
            <a:xfrm>
              <a:off x="7320655" y="4053299"/>
              <a:ext cx="1027710" cy="376473"/>
            </a:xfrm>
            <a:prstGeom prst="rect">
              <a:avLst/>
            </a:prstGeom>
            <a:solidFill>
              <a:srgbClr val="00CCFF"/>
            </a:solidFill>
            <a:scene3d>
              <a:camera prst="isometricLeftDown">
                <a:rot lat="1124527" lon="3722917" rev="9586"/>
              </a:camera>
              <a:lightRig rig="flat" dir="t">
                <a:rot lat="0" lon="0" rev="10800000"/>
              </a:lightRig>
            </a:scene3d>
            <a:sp3d extrusionH="254000" prstMaterial="dkEdge">
              <a:extrusionClr>
                <a:srgbClr val="00CCFF"/>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2" name="Rectangle 121">
              <a:extLst>
                <a:ext uri="{FF2B5EF4-FFF2-40B4-BE49-F238E27FC236}">
                  <a16:creationId xmlns:a16="http://schemas.microsoft.com/office/drawing/2014/main" id="{07AF7D5F-75F8-49B3-A8E1-3B3F8F48F0A3}"/>
                </a:ext>
              </a:extLst>
            </p:cNvPr>
            <p:cNvSpPr/>
            <p:nvPr/>
          </p:nvSpPr>
          <p:spPr>
            <a:xfrm>
              <a:off x="6846137" y="4126399"/>
              <a:ext cx="1027710" cy="376473"/>
            </a:xfrm>
            <a:prstGeom prst="rect">
              <a:avLst/>
            </a:prstGeom>
            <a:solidFill>
              <a:srgbClr val="00CCFF"/>
            </a:solidFill>
            <a:ln>
              <a:noFill/>
            </a:ln>
            <a:scene3d>
              <a:camera prst="isometricLeftDown">
                <a:rot lat="1254000" lon="3810000" rev="9586"/>
              </a:camera>
              <a:lightRig rig="flat" dir="t">
                <a:rot lat="0" lon="0" rev="10800000"/>
              </a:lightRig>
            </a:scene3d>
            <a:sp3d extrusionH="254000" prstMaterial="dkEdge">
              <a:extrusionClr>
                <a:srgbClr val="00CCFF"/>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23" name="Straight Arrow Connector 122">
              <a:extLst>
                <a:ext uri="{FF2B5EF4-FFF2-40B4-BE49-F238E27FC236}">
                  <a16:creationId xmlns:a16="http://schemas.microsoft.com/office/drawing/2014/main" id="{F121A1CF-E867-4553-85E3-AACE7580DC43}"/>
                </a:ext>
              </a:extLst>
            </p:cNvPr>
            <p:cNvCxnSpPr/>
            <p:nvPr/>
          </p:nvCxnSpPr>
          <p:spPr>
            <a:xfrm flipV="1">
              <a:off x="8738814" y="3993538"/>
              <a:ext cx="459195" cy="103049"/>
            </a:xfrm>
            <a:prstGeom prst="straightConnector1">
              <a:avLst/>
            </a:prstGeom>
            <a:ln w="19050">
              <a:solidFill>
                <a:schemeClr val="tx1"/>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124" name="TextBox 123">
              <a:extLst>
                <a:ext uri="{FF2B5EF4-FFF2-40B4-BE49-F238E27FC236}">
                  <a16:creationId xmlns:a16="http://schemas.microsoft.com/office/drawing/2014/main" id="{F014A061-5583-46E6-884B-0E0A7D0E4B19}"/>
                </a:ext>
              </a:extLst>
            </p:cNvPr>
            <p:cNvSpPr txBox="1"/>
            <p:nvPr/>
          </p:nvSpPr>
          <p:spPr>
            <a:xfrm>
              <a:off x="8246207" y="4097828"/>
              <a:ext cx="237700" cy="369332"/>
            </a:xfrm>
            <a:prstGeom prst="rect">
              <a:avLst/>
            </a:prstGeom>
            <a:noFill/>
          </p:spPr>
          <p:txBody>
            <a:bodyPr wrap="square" rtlCol="0">
              <a:spAutoFit/>
            </a:bodyPr>
            <a:lstStyle/>
            <a:p>
              <a:r>
                <a:rPr lang="en-US" dirty="0"/>
                <a:t>A</a:t>
              </a:r>
            </a:p>
          </p:txBody>
        </p:sp>
        <p:cxnSp>
          <p:nvCxnSpPr>
            <p:cNvPr id="125" name="Straight Arrow Connector 124">
              <a:extLst>
                <a:ext uri="{FF2B5EF4-FFF2-40B4-BE49-F238E27FC236}">
                  <a16:creationId xmlns:a16="http://schemas.microsoft.com/office/drawing/2014/main" id="{716102CA-A249-4453-A889-C62E5176A6A9}"/>
                </a:ext>
              </a:extLst>
            </p:cNvPr>
            <p:cNvCxnSpPr/>
            <p:nvPr/>
          </p:nvCxnSpPr>
          <p:spPr>
            <a:xfrm flipV="1">
              <a:off x="8283054" y="4132715"/>
              <a:ext cx="238426" cy="38382"/>
            </a:xfrm>
            <a:prstGeom prst="straightConnector1">
              <a:avLst/>
            </a:prstGeom>
            <a:ln w="19050">
              <a:solidFill>
                <a:schemeClr val="tx1"/>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126" name="TextBox 125">
              <a:extLst>
                <a:ext uri="{FF2B5EF4-FFF2-40B4-BE49-F238E27FC236}">
                  <a16:creationId xmlns:a16="http://schemas.microsoft.com/office/drawing/2014/main" id="{0BBC2F0E-502A-466C-9089-C79AD302E366}"/>
                </a:ext>
              </a:extLst>
            </p:cNvPr>
            <p:cNvSpPr txBox="1"/>
            <p:nvPr/>
          </p:nvSpPr>
          <p:spPr>
            <a:xfrm>
              <a:off x="8902716" y="3984122"/>
              <a:ext cx="248710" cy="172337"/>
            </a:xfrm>
            <a:prstGeom prst="rect">
              <a:avLst/>
            </a:prstGeom>
            <a:noFill/>
          </p:spPr>
          <p:txBody>
            <a:bodyPr wrap="square" rtlCol="0">
              <a:spAutoFit/>
            </a:bodyPr>
            <a:lstStyle/>
            <a:p>
              <a:r>
                <a:rPr lang="en-US" dirty="0"/>
                <a:t>d</a:t>
              </a:r>
            </a:p>
          </p:txBody>
        </p:sp>
        <p:sp>
          <p:nvSpPr>
            <p:cNvPr id="127" name="TextBox 126">
              <a:extLst>
                <a:ext uri="{FF2B5EF4-FFF2-40B4-BE49-F238E27FC236}">
                  <a16:creationId xmlns:a16="http://schemas.microsoft.com/office/drawing/2014/main" id="{F2FDFEA4-67BF-4FDE-A5DE-36EEAC0AE280}"/>
                </a:ext>
              </a:extLst>
            </p:cNvPr>
            <p:cNvSpPr txBox="1"/>
            <p:nvPr/>
          </p:nvSpPr>
          <p:spPr>
            <a:xfrm>
              <a:off x="7841730" y="4205663"/>
              <a:ext cx="265899" cy="369332"/>
            </a:xfrm>
            <a:prstGeom prst="rect">
              <a:avLst/>
            </a:prstGeom>
            <a:noFill/>
          </p:spPr>
          <p:txBody>
            <a:bodyPr wrap="square" rtlCol="0">
              <a:spAutoFit/>
            </a:bodyPr>
            <a:lstStyle/>
            <a:p>
              <a:r>
                <a:rPr lang="en-US" dirty="0"/>
                <a:t>H</a:t>
              </a:r>
            </a:p>
          </p:txBody>
        </p:sp>
        <p:cxnSp>
          <p:nvCxnSpPr>
            <p:cNvPr id="128" name="Straight Arrow Connector 127">
              <a:extLst>
                <a:ext uri="{FF2B5EF4-FFF2-40B4-BE49-F238E27FC236}">
                  <a16:creationId xmlns:a16="http://schemas.microsoft.com/office/drawing/2014/main" id="{F20A5BC3-1AB8-4573-880A-A78D3EC7F9A7}"/>
                </a:ext>
              </a:extLst>
            </p:cNvPr>
            <p:cNvCxnSpPr/>
            <p:nvPr/>
          </p:nvCxnSpPr>
          <p:spPr>
            <a:xfrm flipH="1" flipV="1">
              <a:off x="7914752" y="4259060"/>
              <a:ext cx="2500" cy="328509"/>
            </a:xfrm>
            <a:prstGeom prst="straightConnector1">
              <a:avLst/>
            </a:prstGeom>
            <a:ln w="19050">
              <a:solidFill>
                <a:schemeClr val="tx1"/>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129" name="Straight Arrow Connector 128">
              <a:extLst>
                <a:ext uri="{FF2B5EF4-FFF2-40B4-BE49-F238E27FC236}">
                  <a16:creationId xmlns:a16="http://schemas.microsoft.com/office/drawing/2014/main" id="{EC19AC07-80AB-4BCB-9638-48E38DD4BCBA}"/>
                </a:ext>
              </a:extLst>
            </p:cNvPr>
            <p:cNvCxnSpPr/>
            <p:nvPr/>
          </p:nvCxnSpPr>
          <p:spPr>
            <a:xfrm>
              <a:off x="7137677" y="4095947"/>
              <a:ext cx="436140" cy="279924"/>
            </a:xfrm>
            <a:prstGeom prst="straightConnector1">
              <a:avLst/>
            </a:prstGeom>
            <a:ln w="19050">
              <a:solidFill>
                <a:schemeClr val="tx1"/>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130" name="TextBox 129">
              <a:extLst>
                <a:ext uri="{FF2B5EF4-FFF2-40B4-BE49-F238E27FC236}">
                  <a16:creationId xmlns:a16="http://schemas.microsoft.com/office/drawing/2014/main" id="{D16CC1E2-C42F-432F-8D25-B02355E40CF0}"/>
                </a:ext>
              </a:extLst>
            </p:cNvPr>
            <p:cNvSpPr txBox="1"/>
            <p:nvPr/>
          </p:nvSpPr>
          <p:spPr>
            <a:xfrm>
              <a:off x="7212529" y="4189863"/>
              <a:ext cx="224021" cy="172337"/>
            </a:xfrm>
            <a:prstGeom prst="rect">
              <a:avLst/>
            </a:prstGeom>
            <a:noFill/>
          </p:spPr>
          <p:txBody>
            <a:bodyPr wrap="square" rtlCol="0">
              <a:spAutoFit/>
            </a:bodyPr>
            <a:lstStyle/>
            <a:p>
              <a:r>
                <a:rPr lang="en-US" dirty="0"/>
                <a:t>L</a:t>
              </a:r>
            </a:p>
          </p:txBody>
        </p:sp>
        <p:grpSp>
          <p:nvGrpSpPr>
            <p:cNvPr id="131" name="Group 130"/>
            <p:cNvGrpSpPr/>
            <p:nvPr/>
          </p:nvGrpSpPr>
          <p:grpSpPr>
            <a:xfrm>
              <a:off x="7046357" y="3195165"/>
              <a:ext cx="3671309" cy="891998"/>
              <a:chOff x="6742433" y="1099271"/>
              <a:chExt cx="3671309" cy="891998"/>
            </a:xfrm>
          </p:grpSpPr>
          <p:grpSp>
            <p:nvGrpSpPr>
              <p:cNvPr id="132" name="Group 131"/>
              <p:cNvGrpSpPr/>
              <p:nvPr/>
            </p:nvGrpSpPr>
            <p:grpSpPr>
              <a:xfrm rot="20996757">
                <a:off x="8108237" y="1310452"/>
                <a:ext cx="1859419" cy="390398"/>
                <a:chOff x="5157609" y="1364071"/>
                <a:chExt cx="6521460" cy="836655"/>
              </a:xfrm>
            </p:grpSpPr>
            <p:sp>
              <p:nvSpPr>
                <p:cNvPr id="138" name="Freeform 137"/>
                <p:cNvSpPr/>
                <p:nvPr/>
              </p:nvSpPr>
              <p:spPr>
                <a:xfrm>
                  <a:off x="6787974" y="1375406"/>
                  <a:ext cx="1630365" cy="813985"/>
                </a:xfrm>
                <a:custGeom>
                  <a:avLst/>
                  <a:gdLst>
                    <a:gd name="connsiteX0" fmla="*/ 0 w 944859"/>
                    <a:gd name="connsiteY0" fmla="*/ 651741 h 871221"/>
                    <a:gd name="connsiteX1" fmla="*/ 109268 w 944859"/>
                    <a:gd name="connsiteY1" fmla="*/ 1884 h 871221"/>
                    <a:gd name="connsiteX2" fmla="*/ 414068 w 944859"/>
                    <a:gd name="connsiteY2" fmla="*/ 467710 h 871221"/>
                    <a:gd name="connsiteX3" fmla="*/ 908649 w 944859"/>
                    <a:gd name="connsiteY3" fmla="*/ 870276 h 871221"/>
                    <a:gd name="connsiteX4" fmla="*/ 902898 w 944859"/>
                    <a:gd name="connsiteY4" fmla="*/ 352692 h 871221"/>
                    <a:gd name="connsiteX5" fmla="*/ 868393 w 944859"/>
                    <a:gd name="connsiteY5" fmla="*/ 381446 h 871221"/>
                    <a:gd name="connsiteX0" fmla="*/ 0 w 944859"/>
                    <a:gd name="connsiteY0" fmla="*/ 414378 h 633746"/>
                    <a:gd name="connsiteX1" fmla="*/ 228855 w 944859"/>
                    <a:gd name="connsiteY1" fmla="*/ 4007 h 633746"/>
                    <a:gd name="connsiteX2" fmla="*/ 414068 w 944859"/>
                    <a:gd name="connsiteY2" fmla="*/ 230347 h 633746"/>
                    <a:gd name="connsiteX3" fmla="*/ 908649 w 944859"/>
                    <a:gd name="connsiteY3" fmla="*/ 632913 h 633746"/>
                    <a:gd name="connsiteX4" fmla="*/ 902898 w 944859"/>
                    <a:gd name="connsiteY4" fmla="*/ 115329 h 633746"/>
                    <a:gd name="connsiteX5" fmla="*/ 868393 w 944859"/>
                    <a:gd name="connsiteY5" fmla="*/ 144083 h 633746"/>
                    <a:gd name="connsiteX0" fmla="*/ 0 w 941501"/>
                    <a:gd name="connsiteY0" fmla="*/ 410372 h 638097"/>
                    <a:gd name="connsiteX1" fmla="*/ 228855 w 941501"/>
                    <a:gd name="connsiteY1" fmla="*/ 1 h 638097"/>
                    <a:gd name="connsiteX2" fmla="*/ 459402 w 941501"/>
                    <a:gd name="connsiteY2" fmla="*/ 410037 h 638097"/>
                    <a:gd name="connsiteX3" fmla="*/ 908649 w 941501"/>
                    <a:gd name="connsiteY3" fmla="*/ 628907 h 638097"/>
                    <a:gd name="connsiteX4" fmla="*/ 902898 w 941501"/>
                    <a:gd name="connsiteY4" fmla="*/ 111323 h 638097"/>
                    <a:gd name="connsiteX5" fmla="*/ 868393 w 941501"/>
                    <a:gd name="connsiteY5" fmla="*/ 140077 h 638097"/>
                    <a:gd name="connsiteX0" fmla="*/ 0 w 941501"/>
                    <a:gd name="connsiteY0" fmla="*/ 410443 h 638168"/>
                    <a:gd name="connsiteX1" fmla="*/ 228855 w 941501"/>
                    <a:gd name="connsiteY1" fmla="*/ 72 h 638168"/>
                    <a:gd name="connsiteX2" fmla="*/ 459402 w 941501"/>
                    <a:gd name="connsiteY2" fmla="*/ 410108 h 638168"/>
                    <a:gd name="connsiteX3" fmla="*/ 908649 w 941501"/>
                    <a:gd name="connsiteY3" fmla="*/ 628978 h 638168"/>
                    <a:gd name="connsiteX4" fmla="*/ 902898 w 941501"/>
                    <a:gd name="connsiteY4" fmla="*/ 111394 h 638168"/>
                    <a:gd name="connsiteX5" fmla="*/ 868393 w 941501"/>
                    <a:gd name="connsiteY5" fmla="*/ 140148 h 638168"/>
                    <a:gd name="connsiteX0" fmla="*/ 0 w 941501"/>
                    <a:gd name="connsiteY0" fmla="*/ 410438 h 637182"/>
                    <a:gd name="connsiteX1" fmla="*/ 228855 w 941501"/>
                    <a:gd name="connsiteY1" fmla="*/ 67 h 637182"/>
                    <a:gd name="connsiteX2" fmla="*/ 459402 w 941501"/>
                    <a:gd name="connsiteY2" fmla="*/ 410103 h 637182"/>
                    <a:gd name="connsiteX3" fmla="*/ 908649 w 941501"/>
                    <a:gd name="connsiteY3" fmla="*/ 628973 h 637182"/>
                    <a:gd name="connsiteX4" fmla="*/ 902898 w 941501"/>
                    <a:gd name="connsiteY4" fmla="*/ 111389 h 637182"/>
                    <a:gd name="connsiteX5" fmla="*/ 868393 w 941501"/>
                    <a:gd name="connsiteY5" fmla="*/ 140143 h 637182"/>
                    <a:gd name="connsiteX0" fmla="*/ 0 w 910797"/>
                    <a:gd name="connsiteY0" fmla="*/ 410451 h 826003"/>
                    <a:gd name="connsiteX1" fmla="*/ 228855 w 910797"/>
                    <a:gd name="connsiteY1" fmla="*/ 80 h 826003"/>
                    <a:gd name="connsiteX2" fmla="*/ 459402 w 910797"/>
                    <a:gd name="connsiteY2" fmla="*/ 410116 h 826003"/>
                    <a:gd name="connsiteX3" fmla="*/ 710119 w 910797"/>
                    <a:gd name="connsiteY3" fmla="*/ 820847 h 826003"/>
                    <a:gd name="connsiteX4" fmla="*/ 902898 w 910797"/>
                    <a:gd name="connsiteY4" fmla="*/ 111402 h 826003"/>
                    <a:gd name="connsiteX5" fmla="*/ 868393 w 910797"/>
                    <a:gd name="connsiteY5" fmla="*/ 140156 h 826003"/>
                    <a:gd name="connsiteX0" fmla="*/ 0 w 911107"/>
                    <a:gd name="connsiteY0" fmla="*/ 410451 h 831383"/>
                    <a:gd name="connsiteX1" fmla="*/ 228855 w 911107"/>
                    <a:gd name="connsiteY1" fmla="*/ 80 h 831383"/>
                    <a:gd name="connsiteX2" fmla="*/ 459402 w 911107"/>
                    <a:gd name="connsiteY2" fmla="*/ 410116 h 831383"/>
                    <a:gd name="connsiteX3" fmla="*/ 705429 w 911107"/>
                    <a:gd name="connsiteY3" fmla="*/ 826290 h 831383"/>
                    <a:gd name="connsiteX4" fmla="*/ 902898 w 911107"/>
                    <a:gd name="connsiteY4" fmla="*/ 111402 h 831383"/>
                    <a:gd name="connsiteX5" fmla="*/ 868393 w 911107"/>
                    <a:gd name="connsiteY5" fmla="*/ 140156 h 831383"/>
                    <a:gd name="connsiteX0" fmla="*/ 0 w 911107"/>
                    <a:gd name="connsiteY0" fmla="*/ 410451 h 826291"/>
                    <a:gd name="connsiteX1" fmla="*/ 228855 w 911107"/>
                    <a:gd name="connsiteY1" fmla="*/ 80 h 826291"/>
                    <a:gd name="connsiteX2" fmla="*/ 459402 w 911107"/>
                    <a:gd name="connsiteY2" fmla="*/ 410116 h 826291"/>
                    <a:gd name="connsiteX3" fmla="*/ 705429 w 911107"/>
                    <a:gd name="connsiteY3" fmla="*/ 826290 h 826291"/>
                    <a:gd name="connsiteX4" fmla="*/ 902898 w 911107"/>
                    <a:gd name="connsiteY4" fmla="*/ 111402 h 826291"/>
                    <a:gd name="connsiteX5" fmla="*/ 868393 w 911107"/>
                    <a:gd name="connsiteY5" fmla="*/ 140156 h 826291"/>
                    <a:gd name="connsiteX0" fmla="*/ 0 w 942016"/>
                    <a:gd name="connsiteY0" fmla="*/ 410451 h 826299"/>
                    <a:gd name="connsiteX1" fmla="*/ 228855 w 942016"/>
                    <a:gd name="connsiteY1" fmla="*/ 80 h 826299"/>
                    <a:gd name="connsiteX2" fmla="*/ 459402 w 942016"/>
                    <a:gd name="connsiteY2" fmla="*/ 410116 h 826299"/>
                    <a:gd name="connsiteX3" fmla="*/ 705429 w 942016"/>
                    <a:gd name="connsiteY3" fmla="*/ 826290 h 826299"/>
                    <a:gd name="connsiteX4" fmla="*/ 936508 w 942016"/>
                    <a:gd name="connsiteY4" fmla="*/ 398512 h 826299"/>
                    <a:gd name="connsiteX5" fmla="*/ 868393 w 942016"/>
                    <a:gd name="connsiteY5" fmla="*/ 140156 h 826299"/>
                    <a:gd name="connsiteX0" fmla="*/ 0 w 936508"/>
                    <a:gd name="connsiteY0" fmla="*/ 410451 h 826299"/>
                    <a:gd name="connsiteX1" fmla="*/ 228855 w 936508"/>
                    <a:gd name="connsiteY1" fmla="*/ 80 h 826299"/>
                    <a:gd name="connsiteX2" fmla="*/ 459402 w 936508"/>
                    <a:gd name="connsiteY2" fmla="*/ 410116 h 826299"/>
                    <a:gd name="connsiteX3" fmla="*/ 705429 w 936508"/>
                    <a:gd name="connsiteY3" fmla="*/ 826290 h 826299"/>
                    <a:gd name="connsiteX4" fmla="*/ 936508 w 936508"/>
                    <a:gd name="connsiteY4" fmla="*/ 398512 h 826299"/>
                    <a:gd name="connsiteX0" fmla="*/ 0 w 936508"/>
                    <a:gd name="connsiteY0" fmla="*/ 410372 h 826220"/>
                    <a:gd name="connsiteX1" fmla="*/ 228855 w 936508"/>
                    <a:gd name="connsiteY1" fmla="*/ 1 h 826220"/>
                    <a:gd name="connsiteX2" fmla="*/ 465655 w 936508"/>
                    <a:gd name="connsiteY2" fmla="*/ 410037 h 826220"/>
                    <a:gd name="connsiteX3" fmla="*/ 705429 w 936508"/>
                    <a:gd name="connsiteY3" fmla="*/ 826211 h 826220"/>
                    <a:gd name="connsiteX4" fmla="*/ 936508 w 936508"/>
                    <a:gd name="connsiteY4" fmla="*/ 398433 h 826220"/>
                    <a:gd name="connsiteX0" fmla="*/ 0 w 936508"/>
                    <a:gd name="connsiteY0" fmla="*/ 410372 h 826221"/>
                    <a:gd name="connsiteX1" fmla="*/ 228855 w 936508"/>
                    <a:gd name="connsiteY1" fmla="*/ 1 h 826221"/>
                    <a:gd name="connsiteX2" fmla="*/ 465655 w 936508"/>
                    <a:gd name="connsiteY2" fmla="*/ 410037 h 826221"/>
                    <a:gd name="connsiteX3" fmla="*/ 705429 w 936508"/>
                    <a:gd name="connsiteY3" fmla="*/ 826211 h 826221"/>
                    <a:gd name="connsiteX4" fmla="*/ 936508 w 936508"/>
                    <a:gd name="connsiteY4" fmla="*/ 398433 h 826221"/>
                    <a:gd name="connsiteX0" fmla="*/ 0 w 936508"/>
                    <a:gd name="connsiteY0" fmla="*/ 410667 h 826516"/>
                    <a:gd name="connsiteX1" fmla="*/ 228855 w 936508"/>
                    <a:gd name="connsiteY1" fmla="*/ 296 h 826516"/>
                    <a:gd name="connsiteX2" fmla="*/ 465655 w 936508"/>
                    <a:gd name="connsiteY2" fmla="*/ 410332 h 826516"/>
                    <a:gd name="connsiteX3" fmla="*/ 705429 w 936508"/>
                    <a:gd name="connsiteY3" fmla="*/ 826506 h 826516"/>
                    <a:gd name="connsiteX4" fmla="*/ 936508 w 936508"/>
                    <a:gd name="connsiteY4" fmla="*/ 398728 h 826516"/>
                    <a:gd name="connsiteX0" fmla="*/ 0 w 936508"/>
                    <a:gd name="connsiteY0" fmla="*/ 410667 h 826516"/>
                    <a:gd name="connsiteX1" fmla="*/ 228855 w 936508"/>
                    <a:gd name="connsiteY1" fmla="*/ 296 h 826516"/>
                    <a:gd name="connsiteX2" fmla="*/ 465655 w 936508"/>
                    <a:gd name="connsiteY2" fmla="*/ 410332 h 826516"/>
                    <a:gd name="connsiteX3" fmla="*/ 705429 w 936508"/>
                    <a:gd name="connsiteY3" fmla="*/ 826506 h 826516"/>
                    <a:gd name="connsiteX4" fmla="*/ 936508 w 936508"/>
                    <a:gd name="connsiteY4" fmla="*/ 398728 h 826516"/>
                    <a:gd name="connsiteX0" fmla="*/ 0 w 936508"/>
                    <a:gd name="connsiteY0" fmla="*/ 410667 h 814270"/>
                    <a:gd name="connsiteX1" fmla="*/ 228855 w 936508"/>
                    <a:gd name="connsiteY1" fmla="*/ 296 h 814270"/>
                    <a:gd name="connsiteX2" fmla="*/ 465655 w 936508"/>
                    <a:gd name="connsiteY2" fmla="*/ 410332 h 814270"/>
                    <a:gd name="connsiteX3" fmla="*/ 703865 w 936508"/>
                    <a:gd name="connsiteY3" fmla="*/ 814260 h 814270"/>
                    <a:gd name="connsiteX4" fmla="*/ 936508 w 936508"/>
                    <a:gd name="connsiteY4" fmla="*/ 398728 h 814270"/>
                    <a:gd name="connsiteX0" fmla="*/ 0 w 936508"/>
                    <a:gd name="connsiteY0" fmla="*/ 410667 h 814270"/>
                    <a:gd name="connsiteX1" fmla="*/ 228855 w 936508"/>
                    <a:gd name="connsiteY1" fmla="*/ 296 h 814270"/>
                    <a:gd name="connsiteX2" fmla="*/ 465655 w 936508"/>
                    <a:gd name="connsiteY2" fmla="*/ 410332 h 814270"/>
                    <a:gd name="connsiteX3" fmla="*/ 703865 w 936508"/>
                    <a:gd name="connsiteY3" fmla="*/ 814260 h 814270"/>
                    <a:gd name="connsiteX4" fmla="*/ 936508 w 936508"/>
                    <a:gd name="connsiteY4" fmla="*/ 398728 h 814270"/>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547 h 814141"/>
                    <a:gd name="connsiteX1" fmla="*/ 228855 w 936508"/>
                    <a:gd name="connsiteY1" fmla="*/ 176 h 814141"/>
                    <a:gd name="connsiteX2" fmla="*/ 465655 w 936508"/>
                    <a:gd name="connsiteY2" fmla="*/ 410212 h 814141"/>
                    <a:gd name="connsiteX3" fmla="*/ 703865 w 936508"/>
                    <a:gd name="connsiteY3" fmla="*/ 814140 h 814141"/>
                    <a:gd name="connsiteX4" fmla="*/ 936508 w 936508"/>
                    <a:gd name="connsiteY4" fmla="*/ 398608 h 814141"/>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384 h 813978"/>
                    <a:gd name="connsiteX1" fmla="*/ 228855 w 936508"/>
                    <a:gd name="connsiteY1" fmla="*/ 13 h 813978"/>
                    <a:gd name="connsiteX2" fmla="*/ 465655 w 936508"/>
                    <a:gd name="connsiteY2" fmla="*/ 410049 h 813978"/>
                    <a:gd name="connsiteX3" fmla="*/ 703865 w 936508"/>
                    <a:gd name="connsiteY3" fmla="*/ 813977 h 813978"/>
                    <a:gd name="connsiteX4" fmla="*/ 936508 w 936508"/>
                    <a:gd name="connsiteY4" fmla="*/ 398445 h 813978"/>
                    <a:gd name="connsiteX0" fmla="*/ 0 w 936508"/>
                    <a:gd name="connsiteY0" fmla="*/ 410384 h 813978"/>
                    <a:gd name="connsiteX1" fmla="*/ 228855 w 936508"/>
                    <a:gd name="connsiteY1" fmla="*/ 13 h 813978"/>
                    <a:gd name="connsiteX2" fmla="*/ 465655 w 936508"/>
                    <a:gd name="connsiteY2" fmla="*/ 410049 h 813978"/>
                    <a:gd name="connsiteX3" fmla="*/ 703865 w 936508"/>
                    <a:gd name="connsiteY3" fmla="*/ 813977 h 813978"/>
                    <a:gd name="connsiteX4" fmla="*/ 936508 w 936508"/>
                    <a:gd name="connsiteY4" fmla="*/ 398445 h 813978"/>
                    <a:gd name="connsiteX0" fmla="*/ 0 w 936508"/>
                    <a:gd name="connsiteY0" fmla="*/ 410395 h 813989"/>
                    <a:gd name="connsiteX1" fmla="*/ 228855 w 936508"/>
                    <a:gd name="connsiteY1" fmla="*/ 24 h 813989"/>
                    <a:gd name="connsiteX2" fmla="*/ 465655 w 936508"/>
                    <a:gd name="connsiteY2" fmla="*/ 410060 h 813989"/>
                    <a:gd name="connsiteX3" fmla="*/ 703865 w 936508"/>
                    <a:gd name="connsiteY3" fmla="*/ 813988 h 813989"/>
                    <a:gd name="connsiteX4" fmla="*/ 936508 w 936508"/>
                    <a:gd name="connsiteY4" fmla="*/ 398456 h 813989"/>
                    <a:gd name="connsiteX0" fmla="*/ 0 w 936508"/>
                    <a:gd name="connsiteY0" fmla="*/ 410390 h 813984"/>
                    <a:gd name="connsiteX1" fmla="*/ 228855 w 936508"/>
                    <a:gd name="connsiteY1" fmla="*/ 19 h 813984"/>
                    <a:gd name="connsiteX2" fmla="*/ 465655 w 936508"/>
                    <a:gd name="connsiteY2" fmla="*/ 410055 h 813984"/>
                    <a:gd name="connsiteX3" fmla="*/ 703865 w 936508"/>
                    <a:gd name="connsiteY3" fmla="*/ 813983 h 813984"/>
                    <a:gd name="connsiteX4" fmla="*/ 936508 w 936508"/>
                    <a:gd name="connsiteY4" fmla="*/ 398451 h 813984"/>
                    <a:gd name="connsiteX0" fmla="*/ 0 w 936508"/>
                    <a:gd name="connsiteY0" fmla="*/ 410390 h 813985"/>
                    <a:gd name="connsiteX1" fmla="*/ 228855 w 936508"/>
                    <a:gd name="connsiteY1" fmla="*/ 19 h 813985"/>
                    <a:gd name="connsiteX2" fmla="*/ 465655 w 936508"/>
                    <a:gd name="connsiteY2" fmla="*/ 410055 h 813985"/>
                    <a:gd name="connsiteX3" fmla="*/ 703865 w 936508"/>
                    <a:gd name="connsiteY3" fmla="*/ 813983 h 813985"/>
                    <a:gd name="connsiteX4" fmla="*/ 936508 w 936508"/>
                    <a:gd name="connsiteY4" fmla="*/ 398451 h 8139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508" h="813985">
                      <a:moveTo>
                        <a:pt x="0" y="410390"/>
                      </a:moveTo>
                      <a:cubicBezTo>
                        <a:pt x="65462" y="65418"/>
                        <a:pt x="143430" y="-1286"/>
                        <a:pt x="228855" y="19"/>
                      </a:cubicBezTo>
                      <a:cubicBezTo>
                        <a:pt x="314280" y="1324"/>
                        <a:pt x="402901" y="271673"/>
                        <a:pt x="465655" y="410055"/>
                      </a:cubicBezTo>
                      <a:cubicBezTo>
                        <a:pt x="528409" y="548437"/>
                        <a:pt x="587091" y="813195"/>
                        <a:pt x="703865" y="813983"/>
                      </a:cubicBezTo>
                      <a:cubicBezTo>
                        <a:pt x="820639" y="814771"/>
                        <a:pt x="893715" y="590368"/>
                        <a:pt x="936508" y="398451"/>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Freeform 138"/>
                <p:cNvSpPr/>
                <p:nvPr/>
              </p:nvSpPr>
              <p:spPr>
                <a:xfrm>
                  <a:off x="5157609" y="1386741"/>
                  <a:ext cx="1630365" cy="813985"/>
                </a:xfrm>
                <a:custGeom>
                  <a:avLst/>
                  <a:gdLst>
                    <a:gd name="connsiteX0" fmla="*/ 0 w 944859"/>
                    <a:gd name="connsiteY0" fmla="*/ 651741 h 871221"/>
                    <a:gd name="connsiteX1" fmla="*/ 109268 w 944859"/>
                    <a:gd name="connsiteY1" fmla="*/ 1884 h 871221"/>
                    <a:gd name="connsiteX2" fmla="*/ 414068 w 944859"/>
                    <a:gd name="connsiteY2" fmla="*/ 467710 h 871221"/>
                    <a:gd name="connsiteX3" fmla="*/ 908649 w 944859"/>
                    <a:gd name="connsiteY3" fmla="*/ 870276 h 871221"/>
                    <a:gd name="connsiteX4" fmla="*/ 902898 w 944859"/>
                    <a:gd name="connsiteY4" fmla="*/ 352692 h 871221"/>
                    <a:gd name="connsiteX5" fmla="*/ 868393 w 944859"/>
                    <a:gd name="connsiteY5" fmla="*/ 381446 h 871221"/>
                    <a:gd name="connsiteX0" fmla="*/ 0 w 944859"/>
                    <a:gd name="connsiteY0" fmla="*/ 414378 h 633746"/>
                    <a:gd name="connsiteX1" fmla="*/ 228855 w 944859"/>
                    <a:gd name="connsiteY1" fmla="*/ 4007 h 633746"/>
                    <a:gd name="connsiteX2" fmla="*/ 414068 w 944859"/>
                    <a:gd name="connsiteY2" fmla="*/ 230347 h 633746"/>
                    <a:gd name="connsiteX3" fmla="*/ 908649 w 944859"/>
                    <a:gd name="connsiteY3" fmla="*/ 632913 h 633746"/>
                    <a:gd name="connsiteX4" fmla="*/ 902898 w 944859"/>
                    <a:gd name="connsiteY4" fmla="*/ 115329 h 633746"/>
                    <a:gd name="connsiteX5" fmla="*/ 868393 w 944859"/>
                    <a:gd name="connsiteY5" fmla="*/ 144083 h 633746"/>
                    <a:gd name="connsiteX0" fmla="*/ 0 w 941501"/>
                    <a:gd name="connsiteY0" fmla="*/ 410372 h 638097"/>
                    <a:gd name="connsiteX1" fmla="*/ 228855 w 941501"/>
                    <a:gd name="connsiteY1" fmla="*/ 1 h 638097"/>
                    <a:gd name="connsiteX2" fmla="*/ 459402 w 941501"/>
                    <a:gd name="connsiteY2" fmla="*/ 410037 h 638097"/>
                    <a:gd name="connsiteX3" fmla="*/ 908649 w 941501"/>
                    <a:gd name="connsiteY3" fmla="*/ 628907 h 638097"/>
                    <a:gd name="connsiteX4" fmla="*/ 902898 w 941501"/>
                    <a:gd name="connsiteY4" fmla="*/ 111323 h 638097"/>
                    <a:gd name="connsiteX5" fmla="*/ 868393 w 941501"/>
                    <a:gd name="connsiteY5" fmla="*/ 140077 h 638097"/>
                    <a:gd name="connsiteX0" fmla="*/ 0 w 941501"/>
                    <a:gd name="connsiteY0" fmla="*/ 410443 h 638168"/>
                    <a:gd name="connsiteX1" fmla="*/ 228855 w 941501"/>
                    <a:gd name="connsiteY1" fmla="*/ 72 h 638168"/>
                    <a:gd name="connsiteX2" fmla="*/ 459402 w 941501"/>
                    <a:gd name="connsiteY2" fmla="*/ 410108 h 638168"/>
                    <a:gd name="connsiteX3" fmla="*/ 908649 w 941501"/>
                    <a:gd name="connsiteY3" fmla="*/ 628978 h 638168"/>
                    <a:gd name="connsiteX4" fmla="*/ 902898 w 941501"/>
                    <a:gd name="connsiteY4" fmla="*/ 111394 h 638168"/>
                    <a:gd name="connsiteX5" fmla="*/ 868393 w 941501"/>
                    <a:gd name="connsiteY5" fmla="*/ 140148 h 638168"/>
                    <a:gd name="connsiteX0" fmla="*/ 0 w 941501"/>
                    <a:gd name="connsiteY0" fmla="*/ 410438 h 637182"/>
                    <a:gd name="connsiteX1" fmla="*/ 228855 w 941501"/>
                    <a:gd name="connsiteY1" fmla="*/ 67 h 637182"/>
                    <a:gd name="connsiteX2" fmla="*/ 459402 w 941501"/>
                    <a:gd name="connsiteY2" fmla="*/ 410103 h 637182"/>
                    <a:gd name="connsiteX3" fmla="*/ 908649 w 941501"/>
                    <a:gd name="connsiteY3" fmla="*/ 628973 h 637182"/>
                    <a:gd name="connsiteX4" fmla="*/ 902898 w 941501"/>
                    <a:gd name="connsiteY4" fmla="*/ 111389 h 637182"/>
                    <a:gd name="connsiteX5" fmla="*/ 868393 w 941501"/>
                    <a:gd name="connsiteY5" fmla="*/ 140143 h 637182"/>
                    <a:gd name="connsiteX0" fmla="*/ 0 w 910797"/>
                    <a:gd name="connsiteY0" fmla="*/ 410451 h 826003"/>
                    <a:gd name="connsiteX1" fmla="*/ 228855 w 910797"/>
                    <a:gd name="connsiteY1" fmla="*/ 80 h 826003"/>
                    <a:gd name="connsiteX2" fmla="*/ 459402 w 910797"/>
                    <a:gd name="connsiteY2" fmla="*/ 410116 h 826003"/>
                    <a:gd name="connsiteX3" fmla="*/ 710119 w 910797"/>
                    <a:gd name="connsiteY3" fmla="*/ 820847 h 826003"/>
                    <a:gd name="connsiteX4" fmla="*/ 902898 w 910797"/>
                    <a:gd name="connsiteY4" fmla="*/ 111402 h 826003"/>
                    <a:gd name="connsiteX5" fmla="*/ 868393 w 910797"/>
                    <a:gd name="connsiteY5" fmla="*/ 140156 h 826003"/>
                    <a:gd name="connsiteX0" fmla="*/ 0 w 911107"/>
                    <a:gd name="connsiteY0" fmla="*/ 410451 h 831383"/>
                    <a:gd name="connsiteX1" fmla="*/ 228855 w 911107"/>
                    <a:gd name="connsiteY1" fmla="*/ 80 h 831383"/>
                    <a:gd name="connsiteX2" fmla="*/ 459402 w 911107"/>
                    <a:gd name="connsiteY2" fmla="*/ 410116 h 831383"/>
                    <a:gd name="connsiteX3" fmla="*/ 705429 w 911107"/>
                    <a:gd name="connsiteY3" fmla="*/ 826290 h 831383"/>
                    <a:gd name="connsiteX4" fmla="*/ 902898 w 911107"/>
                    <a:gd name="connsiteY4" fmla="*/ 111402 h 831383"/>
                    <a:gd name="connsiteX5" fmla="*/ 868393 w 911107"/>
                    <a:gd name="connsiteY5" fmla="*/ 140156 h 831383"/>
                    <a:gd name="connsiteX0" fmla="*/ 0 w 911107"/>
                    <a:gd name="connsiteY0" fmla="*/ 410451 h 826291"/>
                    <a:gd name="connsiteX1" fmla="*/ 228855 w 911107"/>
                    <a:gd name="connsiteY1" fmla="*/ 80 h 826291"/>
                    <a:gd name="connsiteX2" fmla="*/ 459402 w 911107"/>
                    <a:gd name="connsiteY2" fmla="*/ 410116 h 826291"/>
                    <a:gd name="connsiteX3" fmla="*/ 705429 w 911107"/>
                    <a:gd name="connsiteY3" fmla="*/ 826290 h 826291"/>
                    <a:gd name="connsiteX4" fmla="*/ 902898 w 911107"/>
                    <a:gd name="connsiteY4" fmla="*/ 111402 h 826291"/>
                    <a:gd name="connsiteX5" fmla="*/ 868393 w 911107"/>
                    <a:gd name="connsiteY5" fmla="*/ 140156 h 826291"/>
                    <a:gd name="connsiteX0" fmla="*/ 0 w 942016"/>
                    <a:gd name="connsiteY0" fmla="*/ 410451 h 826299"/>
                    <a:gd name="connsiteX1" fmla="*/ 228855 w 942016"/>
                    <a:gd name="connsiteY1" fmla="*/ 80 h 826299"/>
                    <a:gd name="connsiteX2" fmla="*/ 459402 w 942016"/>
                    <a:gd name="connsiteY2" fmla="*/ 410116 h 826299"/>
                    <a:gd name="connsiteX3" fmla="*/ 705429 w 942016"/>
                    <a:gd name="connsiteY3" fmla="*/ 826290 h 826299"/>
                    <a:gd name="connsiteX4" fmla="*/ 936508 w 942016"/>
                    <a:gd name="connsiteY4" fmla="*/ 398512 h 826299"/>
                    <a:gd name="connsiteX5" fmla="*/ 868393 w 942016"/>
                    <a:gd name="connsiteY5" fmla="*/ 140156 h 826299"/>
                    <a:gd name="connsiteX0" fmla="*/ 0 w 936508"/>
                    <a:gd name="connsiteY0" fmla="*/ 410451 h 826299"/>
                    <a:gd name="connsiteX1" fmla="*/ 228855 w 936508"/>
                    <a:gd name="connsiteY1" fmla="*/ 80 h 826299"/>
                    <a:gd name="connsiteX2" fmla="*/ 459402 w 936508"/>
                    <a:gd name="connsiteY2" fmla="*/ 410116 h 826299"/>
                    <a:gd name="connsiteX3" fmla="*/ 705429 w 936508"/>
                    <a:gd name="connsiteY3" fmla="*/ 826290 h 826299"/>
                    <a:gd name="connsiteX4" fmla="*/ 936508 w 936508"/>
                    <a:gd name="connsiteY4" fmla="*/ 398512 h 826299"/>
                    <a:gd name="connsiteX0" fmla="*/ 0 w 936508"/>
                    <a:gd name="connsiteY0" fmla="*/ 410372 h 826220"/>
                    <a:gd name="connsiteX1" fmla="*/ 228855 w 936508"/>
                    <a:gd name="connsiteY1" fmla="*/ 1 h 826220"/>
                    <a:gd name="connsiteX2" fmla="*/ 465655 w 936508"/>
                    <a:gd name="connsiteY2" fmla="*/ 410037 h 826220"/>
                    <a:gd name="connsiteX3" fmla="*/ 705429 w 936508"/>
                    <a:gd name="connsiteY3" fmla="*/ 826211 h 826220"/>
                    <a:gd name="connsiteX4" fmla="*/ 936508 w 936508"/>
                    <a:gd name="connsiteY4" fmla="*/ 398433 h 826220"/>
                    <a:gd name="connsiteX0" fmla="*/ 0 w 936508"/>
                    <a:gd name="connsiteY0" fmla="*/ 410372 h 826221"/>
                    <a:gd name="connsiteX1" fmla="*/ 228855 w 936508"/>
                    <a:gd name="connsiteY1" fmla="*/ 1 h 826221"/>
                    <a:gd name="connsiteX2" fmla="*/ 465655 w 936508"/>
                    <a:gd name="connsiteY2" fmla="*/ 410037 h 826221"/>
                    <a:gd name="connsiteX3" fmla="*/ 705429 w 936508"/>
                    <a:gd name="connsiteY3" fmla="*/ 826211 h 826221"/>
                    <a:gd name="connsiteX4" fmla="*/ 936508 w 936508"/>
                    <a:gd name="connsiteY4" fmla="*/ 398433 h 826221"/>
                    <a:gd name="connsiteX0" fmla="*/ 0 w 936508"/>
                    <a:gd name="connsiteY0" fmla="*/ 410667 h 826516"/>
                    <a:gd name="connsiteX1" fmla="*/ 228855 w 936508"/>
                    <a:gd name="connsiteY1" fmla="*/ 296 h 826516"/>
                    <a:gd name="connsiteX2" fmla="*/ 465655 w 936508"/>
                    <a:gd name="connsiteY2" fmla="*/ 410332 h 826516"/>
                    <a:gd name="connsiteX3" fmla="*/ 705429 w 936508"/>
                    <a:gd name="connsiteY3" fmla="*/ 826506 h 826516"/>
                    <a:gd name="connsiteX4" fmla="*/ 936508 w 936508"/>
                    <a:gd name="connsiteY4" fmla="*/ 398728 h 826516"/>
                    <a:gd name="connsiteX0" fmla="*/ 0 w 936508"/>
                    <a:gd name="connsiteY0" fmla="*/ 410667 h 826516"/>
                    <a:gd name="connsiteX1" fmla="*/ 228855 w 936508"/>
                    <a:gd name="connsiteY1" fmla="*/ 296 h 826516"/>
                    <a:gd name="connsiteX2" fmla="*/ 465655 w 936508"/>
                    <a:gd name="connsiteY2" fmla="*/ 410332 h 826516"/>
                    <a:gd name="connsiteX3" fmla="*/ 705429 w 936508"/>
                    <a:gd name="connsiteY3" fmla="*/ 826506 h 826516"/>
                    <a:gd name="connsiteX4" fmla="*/ 936508 w 936508"/>
                    <a:gd name="connsiteY4" fmla="*/ 398728 h 826516"/>
                    <a:gd name="connsiteX0" fmla="*/ 0 w 936508"/>
                    <a:gd name="connsiteY0" fmla="*/ 410667 h 814270"/>
                    <a:gd name="connsiteX1" fmla="*/ 228855 w 936508"/>
                    <a:gd name="connsiteY1" fmla="*/ 296 h 814270"/>
                    <a:gd name="connsiteX2" fmla="*/ 465655 w 936508"/>
                    <a:gd name="connsiteY2" fmla="*/ 410332 h 814270"/>
                    <a:gd name="connsiteX3" fmla="*/ 703865 w 936508"/>
                    <a:gd name="connsiteY3" fmla="*/ 814260 h 814270"/>
                    <a:gd name="connsiteX4" fmla="*/ 936508 w 936508"/>
                    <a:gd name="connsiteY4" fmla="*/ 398728 h 814270"/>
                    <a:gd name="connsiteX0" fmla="*/ 0 w 936508"/>
                    <a:gd name="connsiteY0" fmla="*/ 410667 h 814270"/>
                    <a:gd name="connsiteX1" fmla="*/ 228855 w 936508"/>
                    <a:gd name="connsiteY1" fmla="*/ 296 h 814270"/>
                    <a:gd name="connsiteX2" fmla="*/ 465655 w 936508"/>
                    <a:gd name="connsiteY2" fmla="*/ 410332 h 814270"/>
                    <a:gd name="connsiteX3" fmla="*/ 703865 w 936508"/>
                    <a:gd name="connsiteY3" fmla="*/ 814260 h 814270"/>
                    <a:gd name="connsiteX4" fmla="*/ 936508 w 936508"/>
                    <a:gd name="connsiteY4" fmla="*/ 398728 h 814270"/>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547 h 814141"/>
                    <a:gd name="connsiteX1" fmla="*/ 228855 w 936508"/>
                    <a:gd name="connsiteY1" fmla="*/ 176 h 814141"/>
                    <a:gd name="connsiteX2" fmla="*/ 465655 w 936508"/>
                    <a:gd name="connsiteY2" fmla="*/ 410212 h 814141"/>
                    <a:gd name="connsiteX3" fmla="*/ 703865 w 936508"/>
                    <a:gd name="connsiteY3" fmla="*/ 814140 h 814141"/>
                    <a:gd name="connsiteX4" fmla="*/ 936508 w 936508"/>
                    <a:gd name="connsiteY4" fmla="*/ 398608 h 814141"/>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384 h 813978"/>
                    <a:gd name="connsiteX1" fmla="*/ 228855 w 936508"/>
                    <a:gd name="connsiteY1" fmla="*/ 13 h 813978"/>
                    <a:gd name="connsiteX2" fmla="*/ 465655 w 936508"/>
                    <a:gd name="connsiteY2" fmla="*/ 410049 h 813978"/>
                    <a:gd name="connsiteX3" fmla="*/ 703865 w 936508"/>
                    <a:gd name="connsiteY3" fmla="*/ 813977 h 813978"/>
                    <a:gd name="connsiteX4" fmla="*/ 936508 w 936508"/>
                    <a:gd name="connsiteY4" fmla="*/ 398445 h 813978"/>
                    <a:gd name="connsiteX0" fmla="*/ 0 w 936508"/>
                    <a:gd name="connsiteY0" fmla="*/ 410384 h 813978"/>
                    <a:gd name="connsiteX1" fmla="*/ 228855 w 936508"/>
                    <a:gd name="connsiteY1" fmla="*/ 13 h 813978"/>
                    <a:gd name="connsiteX2" fmla="*/ 465655 w 936508"/>
                    <a:gd name="connsiteY2" fmla="*/ 410049 h 813978"/>
                    <a:gd name="connsiteX3" fmla="*/ 703865 w 936508"/>
                    <a:gd name="connsiteY3" fmla="*/ 813977 h 813978"/>
                    <a:gd name="connsiteX4" fmla="*/ 936508 w 936508"/>
                    <a:gd name="connsiteY4" fmla="*/ 398445 h 813978"/>
                    <a:gd name="connsiteX0" fmla="*/ 0 w 936508"/>
                    <a:gd name="connsiteY0" fmla="*/ 410395 h 813989"/>
                    <a:gd name="connsiteX1" fmla="*/ 228855 w 936508"/>
                    <a:gd name="connsiteY1" fmla="*/ 24 h 813989"/>
                    <a:gd name="connsiteX2" fmla="*/ 465655 w 936508"/>
                    <a:gd name="connsiteY2" fmla="*/ 410060 h 813989"/>
                    <a:gd name="connsiteX3" fmla="*/ 703865 w 936508"/>
                    <a:gd name="connsiteY3" fmla="*/ 813988 h 813989"/>
                    <a:gd name="connsiteX4" fmla="*/ 936508 w 936508"/>
                    <a:gd name="connsiteY4" fmla="*/ 398456 h 813989"/>
                    <a:gd name="connsiteX0" fmla="*/ 0 w 936508"/>
                    <a:gd name="connsiteY0" fmla="*/ 410390 h 813984"/>
                    <a:gd name="connsiteX1" fmla="*/ 228855 w 936508"/>
                    <a:gd name="connsiteY1" fmla="*/ 19 h 813984"/>
                    <a:gd name="connsiteX2" fmla="*/ 465655 w 936508"/>
                    <a:gd name="connsiteY2" fmla="*/ 410055 h 813984"/>
                    <a:gd name="connsiteX3" fmla="*/ 703865 w 936508"/>
                    <a:gd name="connsiteY3" fmla="*/ 813983 h 813984"/>
                    <a:gd name="connsiteX4" fmla="*/ 936508 w 936508"/>
                    <a:gd name="connsiteY4" fmla="*/ 398451 h 813984"/>
                    <a:gd name="connsiteX0" fmla="*/ 0 w 936508"/>
                    <a:gd name="connsiteY0" fmla="*/ 410390 h 813985"/>
                    <a:gd name="connsiteX1" fmla="*/ 228855 w 936508"/>
                    <a:gd name="connsiteY1" fmla="*/ 19 h 813985"/>
                    <a:gd name="connsiteX2" fmla="*/ 465655 w 936508"/>
                    <a:gd name="connsiteY2" fmla="*/ 410055 h 813985"/>
                    <a:gd name="connsiteX3" fmla="*/ 703865 w 936508"/>
                    <a:gd name="connsiteY3" fmla="*/ 813983 h 813985"/>
                    <a:gd name="connsiteX4" fmla="*/ 936508 w 936508"/>
                    <a:gd name="connsiteY4" fmla="*/ 398451 h 8139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508" h="813985">
                      <a:moveTo>
                        <a:pt x="0" y="410390"/>
                      </a:moveTo>
                      <a:cubicBezTo>
                        <a:pt x="65462" y="65418"/>
                        <a:pt x="143430" y="-1286"/>
                        <a:pt x="228855" y="19"/>
                      </a:cubicBezTo>
                      <a:cubicBezTo>
                        <a:pt x="314280" y="1324"/>
                        <a:pt x="402901" y="271673"/>
                        <a:pt x="465655" y="410055"/>
                      </a:cubicBezTo>
                      <a:cubicBezTo>
                        <a:pt x="528409" y="548437"/>
                        <a:pt x="587091" y="813195"/>
                        <a:pt x="703865" y="813983"/>
                      </a:cubicBezTo>
                      <a:cubicBezTo>
                        <a:pt x="820639" y="814771"/>
                        <a:pt x="893715" y="590368"/>
                        <a:pt x="936508" y="398451"/>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Freeform 139"/>
                <p:cNvSpPr/>
                <p:nvPr/>
              </p:nvSpPr>
              <p:spPr>
                <a:xfrm>
                  <a:off x="8418339" y="1364071"/>
                  <a:ext cx="1630365" cy="813985"/>
                </a:xfrm>
                <a:custGeom>
                  <a:avLst/>
                  <a:gdLst>
                    <a:gd name="connsiteX0" fmla="*/ 0 w 944859"/>
                    <a:gd name="connsiteY0" fmla="*/ 651741 h 871221"/>
                    <a:gd name="connsiteX1" fmla="*/ 109268 w 944859"/>
                    <a:gd name="connsiteY1" fmla="*/ 1884 h 871221"/>
                    <a:gd name="connsiteX2" fmla="*/ 414068 w 944859"/>
                    <a:gd name="connsiteY2" fmla="*/ 467710 h 871221"/>
                    <a:gd name="connsiteX3" fmla="*/ 908649 w 944859"/>
                    <a:gd name="connsiteY3" fmla="*/ 870276 h 871221"/>
                    <a:gd name="connsiteX4" fmla="*/ 902898 w 944859"/>
                    <a:gd name="connsiteY4" fmla="*/ 352692 h 871221"/>
                    <a:gd name="connsiteX5" fmla="*/ 868393 w 944859"/>
                    <a:gd name="connsiteY5" fmla="*/ 381446 h 871221"/>
                    <a:gd name="connsiteX0" fmla="*/ 0 w 944859"/>
                    <a:gd name="connsiteY0" fmla="*/ 414378 h 633746"/>
                    <a:gd name="connsiteX1" fmla="*/ 228855 w 944859"/>
                    <a:gd name="connsiteY1" fmla="*/ 4007 h 633746"/>
                    <a:gd name="connsiteX2" fmla="*/ 414068 w 944859"/>
                    <a:gd name="connsiteY2" fmla="*/ 230347 h 633746"/>
                    <a:gd name="connsiteX3" fmla="*/ 908649 w 944859"/>
                    <a:gd name="connsiteY3" fmla="*/ 632913 h 633746"/>
                    <a:gd name="connsiteX4" fmla="*/ 902898 w 944859"/>
                    <a:gd name="connsiteY4" fmla="*/ 115329 h 633746"/>
                    <a:gd name="connsiteX5" fmla="*/ 868393 w 944859"/>
                    <a:gd name="connsiteY5" fmla="*/ 144083 h 633746"/>
                    <a:gd name="connsiteX0" fmla="*/ 0 w 941501"/>
                    <a:gd name="connsiteY0" fmla="*/ 410372 h 638097"/>
                    <a:gd name="connsiteX1" fmla="*/ 228855 w 941501"/>
                    <a:gd name="connsiteY1" fmla="*/ 1 h 638097"/>
                    <a:gd name="connsiteX2" fmla="*/ 459402 w 941501"/>
                    <a:gd name="connsiteY2" fmla="*/ 410037 h 638097"/>
                    <a:gd name="connsiteX3" fmla="*/ 908649 w 941501"/>
                    <a:gd name="connsiteY3" fmla="*/ 628907 h 638097"/>
                    <a:gd name="connsiteX4" fmla="*/ 902898 w 941501"/>
                    <a:gd name="connsiteY4" fmla="*/ 111323 h 638097"/>
                    <a:gd name="connsiteX5" fmla="*/ 868393 w 941501"/>
                    <a:gd name="connsiteY5" fmla="*/ 140077 h 638097"/>
                    <a:gd name="connsiteX0" fmla="*/ 0 w 941501"/>
                    <a:gd name="connsiteY0" fmla="*/ 410443 h 638168"/>
                    <a:gd name="connsiteX1" fmla="*/ 228855 w 941501"/>
                    <a:gd name="connsiteY1" fmla="*/ 72 h 638168"/>
                    <a:gd name="connsiteX2" fmla="*/ 459402 w 941501"/>
                    <a:gd name="connsiteY2" fmla="*/ 410108 h 638168"/>
                    <a:gd name="connsiteX3" fmla="*/ 908649 w 941501"/>
                    <a:gd name="connsiteY3" fmla="*/ 628978 h 638168"/>
                    <a:gd name="connsiteX4" fmla="*/ 902898 w 941501"/>
                    <a:gd name="connsiteY4" fmla="*/ 111394 h 638168"/>
                    <a:gd name="connsiteX5" fmla="*/ 868393 w 941501"/>
                    <a:gd name="connsiteY5" fmla="*/ 140148 h 638168"/>
                    <a:gd name="connsiteX0" fmla="*/ 0 w 941501"/>
                    <a:gd name="connsiteY0" fmla="*/ 410438 h 637182"/>
                    <a:gd name="connsiteX1" fmla="*/ 228855 w 941501"/>
                    <a:gd name="connsiteY1" fmla="*/ 67 h 637182"/>
                    <a:gd name="connsiteX2" fmla="*/ 459402 w 941501"/>
                    <a:gd name="connsiteY2" fmla="*/ 410103 h 637182"/>
                    <a:gd name="connsiteX3" fmla="*/ 908649 w 941501"/>
                    <a:gd name="connsiteY3" fmla="*/ 628973 h 637182"/>
                    <a:gd name="connsiteX4" fmla="*/ 902898 w 941501"/>
                    <a:gd name="connsiteY4" fmla="*/ 111389 h 637182"/>
                    <a:gd name="connsiteX5" fmla="*/ 868393 w 941501"/>
                    <a:gd name="connsiteY5" fmla="*/ 140143 h 637182"/>
                    <a:gd name="connsiteX0" fmla="*/ 0 w 910797"/>
                    <a:gd name="connsiteY0" fmla="*/ 410451 h 826003"/>
                    <a:gd name="connsiteX1" fmla="*/ 228855 w 910797"/>
                    <a:gd name="connsiteY1" fmla="*/ 80 h 826003"/>
                    <a:gd name="connsiteX2" fmla="*/ 459402 w 910797"/>
                    <a:gd name="connsiteY2" fmla="*/ 410116 h 826003"/>
                    <a:gd name="connsiteX3" fmla="*/ 710119 w 910797"/>
                    <a:gd name="connsiteY3" fmla="*/ 820847 h 826003"/>
                    <a:gd name="connsiteX4" fmla="*/ 902898 w 910797"/>
                    <a:gd name="connsiteY4" fmla="*/ 111402 h 826003"/>
                    <a:gd name="connsiteX5" fmla="*/ 868393 w 910797"/>
                    <a:gd name="connsiteY5" fmla="*/ 140156 h 826003"/>
                    <a:gd name="connsiteX0" fmla="*/ 0 w 911107"/>
                    <a:gd name="connsiteY0" fmla="*/ 410451 h 831383"/>
                    <a:gd name="connsiteX1" fmla="*/ 228855 w 911107"/>
                    <a:gd name="connsiteY1" fmla="*/ 80 h 831383"/>
                    <a:gd name="connsiteX2" fmla="*/ 459402 w 911107"/>
                    <a:gd name="connsiteY2" fmla="*/ 410116 h 831383"/>
                    <a:gd name="connsiteX3" fmla="*/ 705429 w 911107"/>
                    <a:gd name="connsiteY3" fmla="*/ 826290 h 831383"/>
                    <a:gd name="connsiteX4" fmla="*/ 902898 w 911107"/>
                    <a:gd name="connsiteY4" fmla="*/ 111402 h 831383"/>
                    <a:gd name="connsiteX5" fmla="*/ 868393 w 911107"/>
                    <a:gd name="connsiteY5" fmla="*/ 140156 h 831383"/>
                    <a:gd name="connsiteX0" fmla="*/ 0 w 911107"/>
                    <a:gd name="connsiteY0" fmla="*/ 410451 h 826291"/>
                    <a:gd name="connsiteX1" fmla="*/ 228855 w 911107"/>
                    <a:gd name="connsiteY1" fmla="*/ 80 h 826291"/>
                    <a:gd name="connsiteX2" fmla="*/ 459402 w 911107"/>
                    <a:gd name="connsiteY2" fmla="*/ 410116 h 826291"/>
                    <a:gd name="connsiteX3" fmla="*/ 705429 w 911107"/>
                    <a:gd name="connsiteY3" fmla="*/ 826290 h 826291"/>
                    <a:gd name="connsiteX4" fmla="*/ 902898 w 911107"/>
                    <a:gd name="connsiteY4" fmla="*/ 111402 h 826291"/>
                    <a:gd name="connsiteX5" fmla="*/ 868393 w 911107"/>
                    <a:gd name="connsiteY5" fmla="*/ 140156 h 826291"/>
                    <a:gd name="connsiteX0" fmla="*/ 0 w 942016"/>
                    <a:gd name="connsiteY0" fmla="*/ 410451 h 826299"/>
                    <a:gd name="connsiteX1" fmla="*/ 228855 w 942016"/>
                    <a:gd name="connsiteY1" fmla="*/ 80 h 826299"/>
                    <a:gd name="connsiteX2" fmla="*/ 459402 w 942016"/>
                    <a:gd name="connsiteY2" fmla="*/ 410116 h 826299"/>
                    <a:gd name="connsiteX3" fmla="*/ 705429 w 942016"/>
                    <a:gd name="connsiteY3" fmla="*/ 826290 h 826299"/>
                    <a:gd name="connsiteX4" fmla="*/ 936508 w 942016"/>
                    <a:gd name="connsiteY4" fmla="*/ 398512 h 826299"/>
                    <a:gd name="connsiteX5" fmla="*/ 868393 w 942016"/>
                    <a:gd name="connsiteY5" fmla="*/ 140156 h 826299"/>
                    <a:gd name="connsiteX0" fmla="*/ 0 w 936508"/>
                    <a:gd name="connsiteY0" fmla="*/ 410451 h 826299"/>
                    <a:gd name="connsiteX1" fmla="*/ 228855 w 936508"/>
                    <a:gd name="connsiteY1" fmla="*/ 80 h 826299"/>
                    <a:gd name="connsiteX2" fmla="*/ 459402 w 936508"/>
                    <a:gd name="connsiteY2" fmla="*/ 410116 h 826299"/>
                    <a:gd name="connsiteX3" fmla="*/ 705429 w 936508"/>
                    <a:gd name="connsiteY3" fmla="*/ 826290 h 826299"/>
                    <a:gd name="connsiteX4" fmla="*/ 936508 w 936508"/>
                    <a:gd name="connsiteY4" fmla="*/ 398512 h 826299"/>
                    <a:gd name="connsiteX0" fmla="*/ 0 w 936508"/>
                    <a:gd name="connsiteY0" fmla="*/ 410372 h 826220"/>
                    <a:gd name="connsiteX1" fmla="*/ 228855 w 936508"/>
                    <a:gd name="connsiteY1" fmla="*/ 1 h 826220"/>
                    <a:gd name="connsiteX2" fmla="*/ 465655 w 936508"/>
                    <a:gd name="connsiteY2" fmla="*/ 410037 h 826220"/>
                    <a:gd name="connsiteX3" fmla="*/ 705429 w 936508"/>
                    <a:gd name="connsiteY3" fmla="*/ 826211 h 826220"/>
                    <a:gd name="connsiteX4" fmla="*/ 936508 w 936508"/>
                    <a:gd name="connsiteY4" fmla="*/ 398433 h 826220"/>
                    <a:gd name="connsiteX0" fmla="*/ 0 w 936508"/>
                    <a:gd name="connsiteY0" fmla="*/ 410372 h 826221"/>
                    <a:gd name="connsiteX1" fmla="*/ 228855 w 936508"/>
                    <a:gd name="connsiteY1" fmla="*/ 1 h 826221"/>
                    <a:gd name="connsiteX2" fmla="*/ 465655 w 936508"/>
                    <a:gd name="connsiteY2" fmla="*/ 410037 h 826221"/>
                    <a:gd name="connsiteX3" fmla="*/ 705429 w 936508"/>
                    <a:gd name="connsiteY3" fmla="*/ 826211 h 826221"/>
                    <a:gd name="connsiteX4" fmla="*/ 936508 w 936508"/>
                    <a:gd name="connsiteY4" fmla="*/ 398433 h 826221"/>
                    <a:gd name="connsiteX0" fmla="*/ 0 w 936508"/>
                    <a:gd name="connsiteY0" fmla="*/ 410667 h 826516"/>
                    <a:gd name="connsiteX1" fmla="*/ 228855 w 936508"/>
                    <a:gd name="connsiteY1" fmla="*/ 296 h 826516"/>
                    <a:gd name="connsiteX2" fmla="*/ 465655 w 936508"/>
                    <a:gd name="connsiteY2" fmla="*/ 410332 h 826516"/>
                    <a:gd name="connsiteX3" fmla="*/ 705429 w 936508"/>
                    <a:gd name="connsiteY3" fmla="*/ 826506 h 826516"/>
                    <a:gd name="connsiteX4" fmla="*/ 936508 w 936508"/>
                    <a:gd name="connsiteY4" fmla="*/ 398728 h 826516"/>
                    <a:gd name="connsiteX0" fmla="*/ 0 w 936508"/>
                    <a:gd name="connsiteY0" fmla="*/ 410667 h 826516"/>
                    <a:gd name="connsiteX1" fmla="*/ 228855 w 936508"/>
                    <a:gd name="connsiteY1" fmla="*/ 296 h 826516"/>
                    <a:gd name="connsiteX2" fmla="*/ 465655 w 936508"/>
                    <a:gd name="connsiteY2" fmla="*/ 410332 h 826516"/>
                    <a:gd name="connsiteX3" fmla="*/ 705429 w 936508"/>
                    <a:gd name="connsiteY3" fmla="*/ 826506 h 826516"/>
                    <a:gd name="connsiteX4" fmla="*/ 936508 w 936508"/>
                    <a:gd name="connsiteY4" fmla="*/ 398728 h 826516"/>
                    <a:gd name="connsiteX0" fmla="*/ 0 w 936508"/>
                    <a:gd name="connsiteY0" fmla="*/ 410667 h 814270"/>
                    <a:gd name="connsiteX1" fmla="*/ 228855 w 936508"/>
                    <a:gd name="connsiteY1" fmla="*/ 296 h 814270"/>
                    <a:gd name="connsiteX2" fmla="*/ 465655 w 936508"/>
                    <a:gd name="connsiteY2" fmla="*/ 410332 h 814270"/>
                    <a:gd name="connsiteX3" fmla="*/ 703865 w 936508"/>
                    <a:gd name="connsiteY3" fmla="*/ 814260 h 814270"/>
                    <a:gd name="connsiteX4" fmla="*/ 936508 w 936508"/>
                    <a:gd name="connsiteY4" fmla="*/ 398728 h 814270"/>
                    <a:gd name="connsiteX0" fmla="*/ 0 w 936508"/>
                    <a:gd name="connsiteY0" fmla="*/ 410667 h 814270"/>
                    <a:gd name="connsiteX1" fmla="*/ 228855 w 936508"/>
                    <a:gd name="connsiteY1" fmla="*/ 296 h 814270"/>
                    <a:gd name="connsiteX2" fmla="*/ 465655 w 936508"/>
                    <a:gd name="connsiteY2" fmla="*/ 410332 h 814270"/>
                    <a:gd name="connsiteX3" fmla="*/ 703865 w 936508"/>
                    <a:gd name="connsiteY3" fmla="*/ 814260 h 814270"/>
                    <a:gd name="connsiteX4" fmla="*/ 936508 w 936508"/>
                    <a:gd name="connsiteY4" fmla="*/ 398728 h 814270"/>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547 h 814141"/>
                    <a:gd name="connsiteX1" fmla="*/ 228855 w 936508"/>
                    <a:gd name="connsiteY1" fmla="*/ 176 h 814141"/>
                    <a:gd name="connsiteX2" fmla="*/ 465655 w 936508"/>
                    <a:gd name="connsiteY2" fmla="*/ 410212 h 814141"/>
                    <a:gd name="connsiteX3" fmla="*/ 703865 w 936508"/>
                    <a:gd name="connsiteY3" fmla="*/ 814140 h 814141"/>
                    <a:gd name="connsiteX4" fmla="*/ 936508 w 936508"/>
                    <a:gd name="connsiteY4" fmla="*/ 398608 h 814141"/>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384 h 813978"/>
                    <a:gd name="connsiteX1" fmla="*/ 228855 w 936508"/>
                    <a:gd name="connsiteY1" fmla="*/ 13 h 813978"/>
                    <a:gd name="connsiteX2" fmla="*/ 465655 w 936508"/>
                    <a:gd name="connsiteY2" fmla="*/ 410049 h 813978"/>
                    <a:gd name="connsiteX3" fmla="*/ 703865 w 936508"/>
                    <a:gd name="connsiteY3" fmla="*/ 813977 h 813978"/>
                    <a:gd name="connsiteX4" fmla="*/ 936508 w 936508"/>
                    <a:gd name="connsiteY4" fmla="*/ 398445 h 813978"/>
                    <a:gd name="connsiteX0" fmla="*/ 0 w 936508"/>
                    <a:gd name="connsiteY0" fmla="*/ 410384 h 813978"/>
                    <a:gd name="connsiteX1" fmla="*/ 228855 w 936508"/>
                    <a:gd name="connsiteY1" fmla="*/ 13 h 813978"/>
                    <a:gd name="connsiteX2" fmla="*/ 465655 w 936508"/>
                    <a:gd name="connsiteY2" fmla="*/ 410049 h 813978"/>
                    <a:gd name="connsiteX3" fmla="*/ 703865 w 936508"/>
                    <a:gd name="connsiteY3" fmla="*/ 813977 h 813978"/>
                    <a:gd name="connsiteX4" fmla="*/ 936508 w 936508"/>
                    <a:gd name="connsiteY4" fmla="*/ 398445 h 813978"/>
                    <a:gd name="connsiteX0" fmla="*/ 0 w 936508"/>
                    <a:gd name="connsiteY0" fmla="*/ 410395 h 813989"/>
                    <a:gd name="connsiteX1" fmla="*/ 228855 w 936508"/>
                    <a:gd name="connsiteY1" fmla="*/ 24 h 813989"/>
                    <a:gd name="connsiteX2" fmla="*/ 465655 w 936508"/>
                    <a:gd name="connsiteY2" fmla="*/ 410060 h 813989"/>
                    <a:gd name="connsiteX3" fmla="*/ 703865 w 936508"/>
                    <a:gd name="connsiteY3" fmla="*/ 813988 h 813989"/>
                    <a:gd name="connsiteX4" fmla="*/ 936508 w 936508"/>
                    <a:gd name="connsiteY4" fmla="*/ 398456 h 813989"/>
                    <a:gd name="connsiteX0" fmla="*/ 0 w 936508"/>
                    <a:gd name="connsiteY0" fmla="*/ 410390 h 813984"/>
                    <a:gd name="connsiteX1" fmla="*/ 228855 w 936508"/>
                    <a:gd name="connsiteY1" fmla="*/ 19 h 813984"/>
                    <a:gd name="connsiteX2" fmla="*/ 465655 w 936508"/>
                    <a:gd name="connsiteY2" fmla="*/ 410055 h 813984"/>
                    <a:gd name="connsiteX3" fmla="*/ 703865 w 936508"/>
                    <a:gd name="connsiteY3" fmla="*/ 813983 h 813984"/>
                    <a:gd name="connsiteX4" fmla="*/ 936508 w 936508"/>
                    <a:gd name="connsiteY4" fmla="*/ 398451 h 813984"/>
                    <a:gd name="connsiteX0" fmla="*/ 0 w 936508"/>
                    <a:gd name="connsiteY0" fmla="*/ 410390 h 813985"/>
                    <a:gd name="connsiteX1" fmla="*/ 228855 w 936508"/>
                    <a:gd name="connsiteY1" fmla="*/ 19 h 813985"/>
                    <a:gd name="connsiteX2" fmla="*/ 465655 w 936508"/>
                    <a:gd name="connsiteY2" fmla="*/ 410055 h 813985"/>
                    <a:gd name="connsiteX3" fmla="*/ 703865 w 936508"/>
                    <a:gd name="connsiteY3" fmla="*/ 813983 h 813985"/>
                    <a:gd name="connsiteX4" fmla="*/ 936508 w 936508"/>
                    <a:gd name="connsiteY4" fmla="*/ 398451 h 8139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508" h="813985">
                      <a:moveTo>
                        <a:pt x="0" y="410390"/>
                      </a:moveTo>
                      <a:cubicBezTo>
                        <a:pt x="65462" y="65418"/>
                        <a:pt x="143430" y="-1286"/>
                        <a:pt x="228855" y="19"/>
                      </a:cubicBezTo>
                      <a:cubicBezTo>
                        <a:pt x="314280" y="1324"/>
                        <a:pt x="402901" y="271673"/>
                        <a:pt x="465655" y="410055"/>
                      </a:cubicBezTo>
                      <a:cubicBezTo>
                        <a:pt x="528409" y="548437"/>
                        <a:pt x="587091" y="813195"/>
                        <a:pt x="703865" y="813983"/>
                      </a:cubicBezTo>
                      <a:cubicBezTo>
                        <a:pt x="820639" y="814771"/>
                        <a:pt x="893715" y="590368"/>
                        <a:pt x="936508" y="398451"/>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Freeform 140"/>
                <p:cNvSpPr/>
                <p:nvPr/>
              </p:nvSpPr>
              <p:spPr>
                <a:xfrm>
                  <a:off x="10048704" y="1364071"/>
                  <a:ext cx="1630365" cy="813985"/>
                </a:xfrm>
                <a:custGeom>
                  <a:avLst/>
                  <a:gdLst>
                    <a:gd name="connsiteX0" fmla="*/ 0 w 944859"/>
                    <a:gd name="connsiteY0" fmla="*/ 651741 h 871221"/>
                    <a:gd name="connsiteX1" fmla="*/ 109268 w 944859"/>
                    <a:gd name="connsiteY1" fmla="*/ 1884 h 871221"/>
                    <a:gd name="connsiteX2" fmla="*/ 414068 w 944859"/>
                    <a:gd name="connsiteY2" fmla="*/ 467710 h 871221"/>
                    <a:gd name="connsiteX3" fmla="*/ 908649 w 944859"/>
                    <a:gd name="connsiteY3" fmla="*/ 870276 h 871221"/>
                    <a:gd name="connsiteX4" fmla="*/ 902898 w 944859"/>
                    <a:gd name="connsiteY4" fmla="*/ 352692 h 871221"/>
                    <a:gd name="connsiteX5" fmla="*/ 868393 w 944859"/>
                    <a:gd name="connsiteY5" fmla="*/ 381446 h 871221"/>
                    <a:gd name="connsiteX0" fmla="*/ 0 w 944859"/>
                    <a:gd name="connsiteY0" fmla="*/ 414378 h 633746"/>
                    <a:gd name="connsiteX1" fmla="*/ 228855 w 944859"/>
                    <a:gd name="connsiteY1" fmla="*/ 4007 h 633746"/>
                    <a:gd name="connsiteX2" fmla="*/ 414068 w 944859"/>
                    <a:gd name="connsiteY2" fmla="*/ 230347 h 633746"/>
                    <a:gd name="connsiteX3" fmla="*/ 908649 w 944859"/>
                    <a:gd name="connsiteY3" fmla="*/ 632913 h 633746"/>
                    <a:gd name="connsiteX4" fmla="*/ 902898 w 944859"/>
                    <a:gd name="connsiteY4" fmla="*/ 115329 h 633746"/>
                    <a:gd name="connsiteX5" fmla="*/ 868393 w 944859"/>
                    <a:gd name="connsiteY5" fmla="*/ 144083 h 633746"/>
                    <a:gd name="connsiteX0" fmla="*/ 0 w 941501"/>
                    <a:gd name="connsiteY0" fmla="*/ 410372 h 638097"/>
                    <a:gd name="connsiteX1" fmla="*/ 228855 w 941501"/>
                    <a:gd name="connsiteY1" fmla="*/ 1 h 638097"/>
                    <a:gd name="connsiteX2" fmla="*/ 459402 w 941501"/>
                    <a:gd name="connsiteY2" fmla="*/ 410037 h 638097"/>
                    <a:gd name="connsiteX3" fmla="*/ 908649 w 941501"/>
                    <a:gd name="connsiteY3" fmla="*/ 628907 h 638097"/>
                    <a:gd name="connsiteX4" fmla="*/ 902898 w 941501"/>
                    <a:gd name="connsiteY4" fmla="*/ 111323 h 638097"/>
                    <a:gd name="connsiteX5" fmla="*/ 868393 w 941501"/>
                    <a:gd name="connsiteY5" fmla="*/ 140077 h 638097"/>
                    <a:gd name="connsiteX0" fmla="*/ 0 w 941501"/>
                    <a:gd name="connsiteY0" fmla="*/ 410443 h 638168"/>
                    <a:gd name="connsiteX1" fmla="*/ 228855 w 941501"/>
                    <a:gd name="connsiteY1" fmla="*/ 72 h 638168"/>
                    <a:gd name="connsiteX2" fmla="*/ 459402 w 941501"/>
                    <a:gd name="connsiteY2" fmla="*/ 410108 h 638168"/>
                    <a:gd name="connsiteX3" fmla="*/ 908649 w 941501"/>
                    <a:gd name="connsiteY3" fmla="*/ 628978 h 638168"/>
                    <a:gd name="connsiteX4" fmla="*/ 902898 w 941501"/>
                    <a:gd name="connsiteY4" fmla="*/ 111394 h 638168"/>
                    <a:gd name="connsiteX5" fmla="*/ 868393 w 941501"/>
                    <a:gd name="connsiteY5" fmla="*/ 140148 h 638168"/>
                    <a:gd name="connsiteX0" fmla="*/ 0 w 941501"/>
                    <a:gd name="connsiteY0" fmla="*/ 410438 h 637182"/>
                    <a:gd name="connsiteX1" fmla="*/ 228855 w 941501"/>
                    <a:gd name="connsiteY1" fmla="*/ 67 h 637182"/>
                    <a:gd name="connsiteX2" fmla="*/ 459402 w 941501"/>
                    <a:gd name="connsiteY2" fmla="*/ 410103 h 637182"/>
                    <a:gd name="connsiteX3" fmla="*/ 908649 w 941501"/>
                    <a:gd name="connsiteY3" fmla="*/ 628973 h 637182"/>
                    <a:gd name="connsiteX4" fmla="*/ 902898 w 941501"/>
                    <a:gd name="connsiteY4" fmla="*/ 111389 h 637182"/>
                    <a:gd name="connsiteX5" fmla="*/ 868393 w 941501"/>
                    <a:gd name="connsiteY5" fmla="*/ 140143 h 637182"/>
                    <a:gd name="connsiteX0" fmla="*/ 0 w 910797"/>
                    <a:gd name="connsiteY0" fmla="*/ 410451 h 826003"/>
                    <a:gd name="connsiteX1" fmla="*/ 228855 w 910797"/>
                    <a:gd name="connsiteY1" fmla="*/ 80 h 826003"/>
                    <a:gd name="connsiteX2" fmla="*/ 459402 w 910797"/>
                    <a:gd name="connsiteY2" fmla="*/ 410116 h 826003"/>
                    <a:gd name="connsiteX3" fmla="*/ 710119 w 910797"/>
                    <a:gd name="connsiteY3" fmla="*/ 820847 h 826003"/>
                    <a:gd name="connsiteX4" fmla="*/ 902898 w 910797"/>
                    <a:gd name="connsiteY4" fmla="*/ 111402 h 826003"/>
                    <a:gd name="connsiteX5" fmla="*/ 868393 w 910797"/>
                    <a:gd name="connsiteY5" fmla="*/ 140156 h 826003"/>
                    <a:gd name="connsiteX0" fmla="*/ 0 w 911107"/>
                    <a:gd name="connsiteY0" fmla="*/ 410451 h 831383"/>
                    <a:gd name="connsiteX1" fmla="*/ 228855 w 911107"/>
                    <a:gd name="connsiteY1" fmla="*/ 80 h 831383"/>
                    <a:gd name="connsiteX2" fmla="*/ 459402 w 911107"/>
                    <a:gd name="connsiteY2" fmla="*/ 410116 h 831383"/>
                    <a:gd name="connsiteX3" fmla="*/ 705429 w 911107"/>
                    <a:gd name="connsiteY3" fmla="*/ 826290 h 831383"/>
                    <a:gd name="connsiteX4" fmla="*/ 902898 w 911107"/>
                    <a:gd name="connsiteY4" fmla="*/ 111402 h 831383"/>
                    <a:gd name="connsiteX5" fmla="*/ 868393 w 911107"/>
                    <a:gd name="connsiteY5" fmla="*/ 140156 h 831383"/>
                    <a:gd name="connsiteX0" fmla="*/ 0 w 911107"/>
                    <a:gd name="connsiteY0" fmla="*/ 410451 h 826291"/>
                    <a:gd name="connsiteX1" fmla="*/ 228855 w 911107"/>
                    <a:gd name="connsiteY1" fmla="*/ 80 h 826291"/>
                    <a:gd name="connsiteX2" fmla="*/ 459402 w 911107"/>
                    <a:gd name="connsiteY2" fmla="*/ 410116 h 826291"/>
                    <a:gd name="connsiteX3" fmla="*/ 705429 w 911107"/>
                    <a:gd name="connsiteY3" fmla="*/ 826290 h 826291"/>
                    <a:gd name="connsiteX4" fmla="*/ 902898 w 911107"/>
                    <a:gd name="connsiteY4" fmla="*/ 111402 h 826291"/>
                    <a:gd name="connsiteX5" fmla="*/ 868393 w 911107"/>
                    <a:gd name="connsiteY5" fmla="*/ 140156 h 826291"/>
                    <a:gd name="connsiteX0" fmla="*/ 0 w 942016"/>
                    <a:gd name="connsiteY0" fmla="*/ 410451 h 826299"/>
                    <a:gd name="connsiteX1" fmla="*/ 228855 w 942016"/>
                    <a:gd name="connsiteY1" fmla="*/ 80 h 826299"/>
                    <a:gd name="connsiteX2" fmla="*/ 459402 w 942016"/>
                    <a:gd name="connsiteY2" fmla="*/ 410116 h 826299"/>
                    <a:gd name="connsiteX3" fmla="*/ 705429 w 942016"/>
                    <a:gd name="connsiteY3" fmla="*/ 826290 h 826299"/>
                    <a:gd name="connsiteX4" fmla="*/ 936508 w 942016"/>
                    <a:gd name="connsiteY4" fmla="*/ 398512 h 826299"/>
                    <a:gd name="connsiteX5" fmla="*/ 868393 w 942016"/>
                    <a:gd name="connsiteY5" fmla="*/ 140156 h 826299"/>
                    <a:gd name="connsiteX0" fmla="*/ 0 w 936508"/>
                    <a:gd name="connsiteY0" fmla="*/ 410451 h 826299"/>
                    <a:gd name="connsiteX1" fmla="*/ 228855 w 936508"/>
                    <a:gd name="connsiteY1" fmla="*/ 80 h 826299"/>
                    <a:gd name="connsiteX2" fmla="*/ 459402 w 936508"/>
                    <a:gd name="connsiteY2" fmla="*/ 410116 h 826299"/>
                    <a:gd name="connsiteX3" fmla="*/ 705429 w 936508"/>
                    <a:gd name="connsiteY3" fmla="*/ 826290 h 826299"/>
                    <a:gd name="connsiteX4" fmla="*/ 936508 w 936508"/>
                    <a:gd name="connsiteY4" fmla="*/ 398512 h 826299"/>
                    <a:gd name="connsiteX0" fmla="*/ 0 w 936508"/>
                    <a:gd name="connsiteY0" fmla="*/ 410372 h 826220"/>
                    <a:gd name="connsiteX1" fmla="*/ 228855 w 936508"/>
                    <a:gd name="connsiteY1" fmla="*/ 1 h 826220"/>
                    <a:gd name="connsiteX2" fmla="*/ 465655 w 936508"/>
                    <a:gd name="connsiteY2" fmla="*/ 410037 h 826220"/>
                    <a:gd name="connsiteX3" fmla="*/ 705429 w 936508"/>
                    <a:gd name="connsiteY3" fmla="*/ 826211 h 826220"/>
                    <a:gd name="connsiteX4" fmla="*/ 936508 w 936508"/>
                    <a:gd name="connsiteY4" fmla="*/ 398433 h 826220"/>
                    <a:gd name="connsiteX0" fmla="*/ 0 w 936508"/>
                    <a:gd name="connsiteY0" fmla="*/ 410372 h 826221"/>
                    <a:gd name="connsiteX1" fmla="*/ 228855 w 936508"/>
                    <a:gd name="connsiteY1" fmla="*/ 1 h 826221"/>
                    <a:gd name="connsiteX2" fmla="*/ 465655 w 936508"/>
                    <a:gd name="connsiteY2" fmla="*/ 410037 h 826221"/>
                    <a:gd name="connsiteX3" fmla="*/ 705429 w 936508"/>
                    <a:gd name="connsiteY3" fmla="*/ 826211 h 826221"/>
                    <a:gd name="connsiteX4" fmla="*/ 936508 w 936508"/>
                    <a:gd name="connsiteY4" fmla="*/ 398433 h 826221"/>
                    <a:gd name="connsiteX0" fmla="*/ 0 w 936508"/>
                    <a:gd name="connsiteY0" fmla="*/ 410667 h 826516"/>
                    <a:gd name="connsiteX1" fmla="*/ 228855 w 936508"/>
                    <a:gd name="connsiteY1" fmla="*/ 296 h 826516"/>
                    <a:gd name="connsiteX2" fmla="*/ 465655 w 936508"/>
                    <a:gd name="connsiteY2" fmla="*/ 410332 h 826516"/>
                    <a:gd name="connsiteX3" fmla="*/ 705429 w 936508"/>
                    <a:gd name="connsiteY3" fmla="*/ 826506 h 826516"/>
                    <a:gd name="connsiteX4" fmla="*/ 936508 w 936508"/>
                    <a:gd name="connsiteY4" fmla="*/ 398728 h 826516"/>
                    <a:gd name="connsiteX0" fmla="*/ 0 w 936508"/>
                    <a:gd name="connsiteY0" fmla="*/ 410667 h 826516"/>
                    <a:gd name="connsiteX1" fmla="*/ 228855 w 936508"/>
                    <a:gd name="connsiteY1" fmla="*/ 296 h 826516"/>
                    <a:gd name="connsiteX2" fmla="*/ 465655 w 936508"/>
                    <a:gd name="connsiteY2" fmla="*/ 410332 h 826516"/>
                    <a:gd name="connsiteX3" fmla="*/ 705429 w 936508"/>
                    <a:gd name="connsiteY3" fmla="*/ 826506 h 826516"/>
                    <a:gd name="connsiteX4" fmla="*/ 936508 w 936508"/>
                    <a:gd name="connsiteY4" fmla="*/ 398728 h 826516"/>
                    <a:gd name="connsiteX0" fmla="*/ 0 w 936508"/>
                    <a:gd name="connsiteY0" fmla="*/ 410667 h 814270"/>
                    <a:gd name="connsiteX1" fmla="*/ 228855 w 936508"/>
                    <a:gd name="connsiteY1" fmla="*/ 296 h 814270"/>
                    <a:gd name="connsiteX2" fmla="*/ 465655 w 936508"/>
                    <a:gd name="connsiteY2" fmla="*/ 410332 h 814270"/>
                    <a:gd name="connsiteX3" fmla="*/ 703865 w 936508"/>
                    <a:gd name="connsiteY3" fmla="*/ 814260 h 814270"/>
                    <a:gd name="connsiteX4" fmla="*/ 936508 w 936508"/>
                    <a:gd name="connsiteY4" fmla="*/ 398728 h 814270"/>
                    <a:gd name="connsiteX0" fmla="*/ 0 w 936508"/>
                    <a:gd name="connsiteY0" fmla="*/ 410667 h 814270"/>
                    <a:gd name="connsiteX1" fmla="*/ 228855 w 936508"/>
                    <a:gd name="connsiteY1" fmla="*/ 296 h 814270"/>
                    <a:gd name="connsiteX2" fmla="*/ 465655 w 936508"/>
                    <a:gd name="connsiteY2" fmla="*/ 410332 h 814270"/>
                    <a:gd name="connsiteX3" fmla="*/ 703865 w 936508"/>
                    <a:gd name="connsiteY3" fmla="*/ 814260 h 814270"/>
                    <a:gd name="connsiteX4" fmla="*/ 936508 w 936508"/>
                    <a:gd name="connsiteY4" fmla="*/ 398728 h 814270"/>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547 h 814141"/>
                    <a:gd name="connsiteX1" fmla="*/ 228855 w 936508"/>
                    <a:gd name="connsiteY1" fmla="*/ 176 h 814141"/>
                    <a:gd name="connsiteX2" fmla="*/ 465655 w 936508"/>
                    <a:gd name="connsiteY2" fmla="*/ 410212 h 814141"/>
                    <a:gd name="connsiteX3" fmla="*/ 703865 w 936508"/>
                    <a:gd name="connsiteY3" fmla="*/ 814140 h 814141"/>
                    <a:gd name="connsiteX4" fmla="*/ 936508 w 936508"/>
                    <a:gd name="connsiteY4" fmla="*/ 398608 h 814141"/>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384 h 813978"/>
                    <a:gd name="connsiteX1" fmla="*/ 228855 w 936508"/>
                    <a:gd name="connsiteY1" fmla="*/ 13 h 813978"/>
                    <a:gd name="connsiteX2" fmla="*/ 465655 w 936508"/>
                    <a:gd name="connsiteY2" fmla="*/ 410049 h 813978"/>
                    <a:gd name="connsiteX3" fmla="*/ 703865 w 936508"/>
                    <a:gd name="connsiteY3" fmla="*/ 813977 h 813978"/>
                    <a:gd name="connsiteX4" fmla="*/ 936508 w 936508"/>
                    <a:gd name="connsiteY4" fmla="*/ 398445 h 813978"/>
                    <a:gd name="connsiteX0" fmla="*/ 0 w 936508"/>
                    <a:gd name="connsiteY0" fmla="*/ 410384 h 813978"/>
                    <a:gd name="connsiteX1" fmla="*/ 228855 w 936508"/>
                    <a:gd name="connsiteY1" fmla="*/ 13 h 813978"/>
                    <a:gd name="connsiteX2" fmla="*/ 465655 w 936508"/>
                    <a:gd name="connsiteY2" fmla="*/ 410049 h 813978"/>
                    <a:gd name="connsiteX3" fmla="*/ 703865 w 936508"/>
                    <a:gd name="connsiteY3" fmla="*/ 813977 h 813978"/>
                    <a:gd name="connsiteX4" fmla="*/ 936508 w 936508"/>
                    <a:gd name="connsiteY4" fmla="*/ 398445 h 813978"/>
                    <a:gd name="connsiteX0" fmla="*/ 0 w 936508"/>
                    <a:gd name="connsiteY0" fmla="*/ 410395 h 813989"/>
                    <a:gd name="connsiteX1" fmla="*/ 228855 w 936508"/>
                    <a:gd name="connsiteY1" fmla="*/ 24 h 813989"/>
                    <a:gd name="connsiteX2" fmla="*/ 465655 w 936508"/>
                    <a:gd name="connsiteY2" fmla="*/ 410060 h 813989"/>
                    <a:gd name="connsiteX3" fmla="*/ 703865 w 936508"/>
                    <a:gd name="connsiteY3" fmla="*/ 813988 h 813989"/>
                    <a:gd name="connsiteX4" fmla="*/ 936508 w 936508"/>
                    <a:gd name="connsiteY4" fmla="*/ 398456 h 813989"/>
                    <a:gd name="connsiteX0" fmla="*/ 0 w 936508"/>
                    <a:gd name="connsiteY0" fmla="*/ 410390 h 813984"/>
                    <a:gd name="connsiteX1" fmla="*/ 228855 w 936508"/>
                    <a:gd name="connsiteY1" fmla="*/ 19 h 813984"/>
                    <a:gd name="connsiteX2" fmla="*/ 465655 w 936508"/>
                    <a:gd name="connsiteY2" fmla="*/ 410055 h 813984"/>
                    <a:gd name="connsiteX3" fmla="*/ 703865 w 936508"/>
                    <a:gd name="connsiteY3" fmla="*/ 813983 h 813984"/>
                    <a:gd name="connsiteX4" fmla="*/ 936508 w 936508"/>
                    <a:gd name="connsiteY4" fmla="*/ 398451 h 813984"/>
                    <a:gd name="connsiteX0" fmla="*/ 0 w 936508"/>
                    <a:gd name="connsiteY0" fmla="*/ 410390 h 813985"/>
                    <a:gd name="connsiteX1" fmla="*/ 228855 w 936508"/>
                    <a:gd name="connsiteY1" fmla="*/ 19 h 813985"/>
                    <a:gd name="connsiteX2" fmla="*/ 465655 w 936508"/>
                    <a:gd name="connsiteY2" fmla="*/ 410055 h 813985"/>
                    <a:gd name="connsiteX3" fmla="*/ 703865 w 936508"/>
                    <a:gd name="connsiteY3" fmla="*/ 813983 h 813985"/>
                    <a:gd name="connsiteX4" fmla="*/ 936508 w 936508"/>
                    <a:gd name="connsiteY4" fmla="*/ 398451 h 8139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508" h="813985">
                      <a:moveTo>
                        <a:pt x="0" y="410390"/>
                      </a:moveTo>
                      <a:cubicBezTo>
                        <a:pt x="65462" y="65418"/>
                        <a:pt x="143430" y="-1286"/>
                        <a:pt x="228855" y="19"/>
                      </a:cubicBezTo>
                      <a:cubicBezTo>
                        <a:pt x="314280" y="1324"/>
                        <a:pt x="402901" y="271673"/>
                        <a:pt x="465655" y="410055"/>
                      </a:cubicBezTo>
                      <a:cubicBezTo>
                        <a:pt x="528409" y="548437"/>
                        <a:pt x="587091" y="813195"/>
                        <a:pt x="703865" y="813983"/>
                      </a:cubicBezTo>
                      <a:cubicBezTo>
                        <a:pt x="820639" y="814771"/>
                        <a:pt x="893715" y="590368"/>
                        <a:pt x="936508" y="398451"/>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3" name="Freeform 132"/>
              <p:cNvSpPr/>
              <p:nvPr/>
            </p:nvSpPr>
            <p:spPr>
              <a:xfrm rot="20996757">
                <a:off x="9948887" y="1099271"/>
                <a:ext cx="464855" cy="379820"/>
              </a:xfrm>
              <a:custGeom>
                <a:avLst/>
                <a:gdLst>
                  <a:gd name="connsiteX0" fmla="*/ 0 w 944859"/>
                  <a:gd name="connsiteY0" fmla="*/ 651741 h 871221"/>
                  <a:gd name="connsiteX1" fmla="*/ 109268 w 944859"/>
                  <a:gd name="connsiteY1" fmla="*/ 1884 h 871221"/>
                  <a:gd name="connsiteX2" fmla="*/ 414068 w 944859"/>
                  <a:gd name="connsiteY2" fmla="*/ 467710 h 871221"/>
                  <a:gd name="connsiteX3" fmla="*/ 908649 w 944859"/>
                  <a:gd name="connsiteY3" fmla="*/ 870276 h 871221"/>
                  <a:gd name="connsiteX4" fmla="*/ 902898 w 944859"/>
                  <a:gd name="connsiteY4" fmla="*/ 352692 h 871221"/>
                  <a:gd name="connsiteX5" fmla="*/ 868393 w 944859"/>
                  <a:gd name="connsiteY5" fmla="*/ 381446 h 871221"/>
                  <a:gd name="connsiteX0" fmla="*/ 0 w 944859"/>
                  <a:gd name="connsiteY0" fmla="*/ 414378 h 633746"/>
                  <a:gd name="connsiteX1" fmla="*/ 228855 w 944859"/>
                  <a:gd name="connsiteY1" fmla="*/ 4007 h 633746"/>
                  <a:gd name="connsiteX2" fmla="*/ 414068 w 944859"/>
                  <a:gd name="connsiteY2" fmla="*/ 230347 h 633746"/>
                  <a:gd name="connsiteX3" fmla="*/ 908649 w 944859"/>
                  <a:gd name="connsiteY3" fmla="*/ 632913 h 633746"/>
                  <a:gd name="connsiteX4" fmla="*/ 902898 w 944859"/>
                  <a:gd name="connsiteY4" fmla="*/ 115329 h 633746"/>
                  <a:gd name="connsiteX5" fmla="*/ 868393 w 944859"/>
                  <a:gd name="connsiteY5" fmla="*/ 144083 h 633746"/>
                  <a:gd name="connsiteX0" fmla="*/ 0 w 941501"/>
                  <a:gd name="connsiteY0" fmla="*/ 410372 h 638097"/>
                  <a:gd name="connsiteX1" fmla="*/ 228855 w 941501"/>
                  <a:gd name="connsiteY1" fmla="*/ 1 h 638097"/>
                  <a:gd name="connsiteX2" fmla="*/ 459402 w 941501"/>
                  <a:gd name="connsiteY2" fmla="*/ 410037 h 638097"/>
                  <a:gd name="connsiteX3" fmla="*/ 908649 w 941501"/>
                  <a:gd name="connsiteY3" fmla="*/ 628907 h 638097"/>
                  <a:gd name="connsiteX4" fmla="*/ 902898 w 941501"/>
                  <a:gd name="connsiteY4" fmla="*/ 111323 h 638097"/>
                  <a:gd name="connsiteX5" fmla="*/ 868393 w 941501"/>
                  <a:gd name="connsiteY5" fmla="*/ 140077 h 638097"/>
                  <a:gd name="connsiteX0" fmla="*/ 0 w 941501"/>
                  <a:gd name="connsiteY0" fmla="*/ 410443 h 638168"/>
                  <a:gd name="connsiteX1" fmla="*/ 228855 w 941501"/>
                  <a:gd name="connsiteY1" fmla="*/ 72 h 638168"/>
                  <a:gd name="connsiteX2" fmla="*/ 459402 w 941501"/>
                  <a:gd name="connsiteY2" fmla="*/ 410108 h 638168"/>
                  <a:gd name="connsiteX3" fmla="*/ 908649 w 941501"/>
                  <a:gd name="connsiteY3" fmla="*/ 628978 h 638168"/>
                  <a:gd name="connsiteX4" fmla="*/ 902898 w 941501"/>
                  <a:gd name="connsiteY4" fmla="*/ 111394 h 638168"/>
                  <a:gd name="connsiteX5" fmla="*/ 868393 w 941501"/>
                  <a:gd name="connsiteY5" fmla="*/ 140148 h 638168"/>
                  <a:gd name="connsiteX0" fmla="*/ 0 w 941501"/>
                  <a:gd name="connsiteY0" fmla="*/ 410438 h 637182"/>
                  <a:gd name="connsiteX1" fmla="*/ 228855 w 941501"/>
                  <a:gd name="connsiteY1" fmla="*/ 67 h 637182"/>
                  <a:gd name="connsiteX2" fmla="*/ 459402 w 941501"/>
                  <a:gd name="connsiteY2" fmla="*/ 410103 h 637182"/>
                  <a:gd name="connsiteX3" fmla="*/ 908649 w 941501"/>
                  <a:gd name="connsiteY3" fmla="*/ 628973 h 637182"/>
                  <a:gd name="connsiteX4" fmla="*/ 902898 w 941501"/>
                  <a:gd name="connsiteY4" fmla="*/ 111389 h 637182"/>
                  <a:gd name="connsiteX5" fmla="*/ 868393 w 941501"/>
                  <a:gd name="connsiteY5" fmla="*/ 140143 h 637182"/>
                  <a:gd name="connsiteX0" fmla="*/ 0 w 910797"/>
                  <a:gd name="connsiteY0" fmla="*/ 410451 h 826003"/>
                  <a:gd name="connsiteX1" fmla="*/ 228855 w 910797"/>
                  <a:gd name="connsiteY1" fmla="*/ 80 h 826003"/>
                  <a:gd name="connsiteX2" fmla="*/ 459402 w 910797"/>
                  <a:gd name="connsiteY2" fmla="*/ 410116 h 826003"/>
                  <a:gd name="connsiteX3" fmla="*/ 710119 w 910797"/>
                  <a:gd name="connsiteY3" fmla="*/ 820847 h 826003"/>
                  <a:gd name="connsiteX4" fmla="*/ 902898 w 910797"/>
                  <a:gd name="connsiteY4" fmla="*/ 111402 h 826003"/>
                  <a:gd name="connsiteX5" fmla="*/ 868393 w 910797"/>
                  <a:gd name="connsiteY5" fmla="*/ 140156 h 826003"/>
                  <a:gd name="connsiteX0" fmla="*/ 0 w 911107"/>
                  <a:gd name="connsiteY0" fmla="*/ 410451 h 831383"/>
                  <a:gd name="connsiteX1" fmla="*/ 228855 w 911107"/>
                  <a:gd name="connsiteY1" fmla="*/ 80 h 831383"/>
                  <a:gd name="connsiteX2" fmla="*/ 459402 w 911107"/>
                  <a:gd name="connsiteY2" fmla="*/ 410116 h 831383"/>
                  <a:gd name="connsiteX3" fmla="*/ 705429 w 911107"/>
                  <a:gd name="connsiteY3" fmla="*/ 826290 h 831383"/>
                  <a:gd name="connsiteX4" fmla="*/ 902898 w 911107"/>
                  <a:gd name="connsiteY4" fmla="*/ 111402 h 831383"/>
                  <a:gd name="connsiteX5" fmla="*/ 868393 w 911107"/>
                  <a:gd name="connsiteY5" fmla="*/ 140156 h 831383"/>
                  <a:gd name="connsiteX0" fmla="*/ 0 w 911107"/>
                  <a:gd name="connsiteY0" fmla="*/ 410451 h 826291"/>
                  <a:gd name="connsiteX1" fmla="*/ 228855 w 911107"/>
                  <a:gd name="connsiteY1" fmla="*/ 80 h 826291"/>
                  <a:gd name="connsiteX2" fmla="*/ 459402 w 911107"/>
                  <a:gd name="connsiteY2" fmla="*/ 410116 h 826291"/>
                  <a:gd name="connsiteX3" fmla="*/ 705429 w 911107"/>
                  <a:gd name="connsiteY3" fmla="*/ 826290 h 826291"/>
                  <a:gd name="connsiteX4" fmla="*/ 902898 w 911107"/>
                  <a:gd name="connsiteY4" fmla="*/ 111402 h 826291"/>
                  <a:gd name="connsiteX5" fmla="*/ 868393 w 911107"/>
                  <a:gd name="connsiteY5" fmla="*/ 140156 h 826291"/>
                  <a:gd name="connsiteX0" fmla="*/ 0 w 942016"/>
                  <a:gd name="connsiteY0" fmla="*/ 410451 h 826299"/>
                  <a:gd name="connsiteX1" fmla="*/ 228855 w 942016"/>
                  <a:gd name="connsiteY1" fmla="*/ 80 h 826299"/>
                  <a:gd name="connsiteX2" fmla="*/ 459402 w 942016"/>
                  <a:gd name="connsiteY2" fmla="*/ 410116 h 826299"/>
                  <a:gd name="connsiteX3" fmla="*/ 705429 w 942016"/>
                  <a:gd name="connsiteY3" fmla="*/ 826290 h 826299"/>
                  <a:gd name="connsiteX4" fmla="*/ 936508 w 942016"/>
                  <a:gd name="connsiteY4" fmla="*/ 398512 h 826299"/>
                  <a:gd name="connsiteX5" fmla="*/ 868393 w 942016"/>
                  <a:gd name="connsiteY5" fmla="*/ 140156 h 826299"/>
                  <a:gd name="connsiteX0" fmla="*/ 0 w 936508"/>
                  <a:gd name="connsiteY0" fmla="*/ 410451 h 826299"/>
                  <a:gd name="connsiteX1" fmla="*/ 228855 w 936508"/>
                  <a:gd name="connsiteY1" fmla="*/ 80 h 826299"/>
                  <a:gd name="connsiteX2" fmla="*/ 459402 w 936508"/>
                  <a:gd name="connsiteY2" fmla="*/ 410116 h 826299"/>
                  <a:gd name="connsiteX3" fmla="*/ 705429 w 936508"/>
                  <a:gd name="connsiteY3" fmla="*/ 826290 h 826299"/>
                  <a:gd name="connsiteX4" fmla="*/ 936508 w 936508"/>
                  <a:gd name="connsiteY4" fmla="*/ 398512 h 826299"/>
                  <a:gd name="connsiteX0" fmla="*/ 0 w 936508"/>
                  <a:gd name="connsiteY0" fmla="*/ 410372 h 826220"/>
                  <a:gd name="connsiteX1" fmla="*/ 228855 w 936508"/>
                  <a:gd name="connsiteY1" fmla="*/ 1 h 826220"/>
                  <a:gd name="connsiteX2" fmla="*/ 465655 w 936508"/>
                  <a:gd name="connsiteY2" fmla="*/ 410037 h 826220"/>
                  <a:gd name="connsiteX3" fmla="*/ 705429 w 936508"/>
                  <a:gd name="connsiteY3" fmla="*/ 826211 h 826220"/>
                  <a:gd name="connsiteX4" fmla="*/ 936508 w 936508"/>
                  <a:gd name="connsiteY4" fmla="*/ 398433 h 826220"/>
                  <a:gd name="connsiteX0" fmla="*/ 0 w 936508"/>
                  <a:gd name="connsiteY0" fmla="*/ 410372 h 826221"/>
                  <a:gd name="connsiteX1" fmla="*/ 228855 w 936508"/>
                  <a:gd name="connsiteY1" fmla="*/ 1 h 826221"/>
                  <a:gd name="connsiteX2" fmla="*/ 465655 w 936508"/>
                  <a:gd name="connsiteY2" fmla="*/ 410037 h 826221"/>
                  <a:gd name="connsiteX3" fmla="*/ 705429 w 936508"/>
                  <a:gd name="connsiteY3" fmla="*/ 826211 h 826221"/>
                  <a:gd name="connsiteX4" fmla="*/ 936508 w 936508"/>
                  <a:gd name="connsiteY4" fmla="*/ 398433 h 826221"/>
                  <a:gd name="connsiteX0" fmla="*/ 0 w 936508"/>
                  <a:gd name="connsiteY0" fmla="*/ 410667 h 826516"/>
                  <a:gd name="connsiteX1" fmla="*/ 228855 w 936508"/>
                  <a:gd name="connsiteY1" fmla="*/ 296 h 826516"/>
                  <a:gd name="connsiteX2" fmla="*/ 465655 w 936508"/>
                  <a:gd name="connsiteY2" fmla="*/ 410332 h 826516"/>
                  <a:gd name="connsiteX3" fmla="*/ 705429 w 936508"/>
                  <a:gd name="connsiteY3" fmla="*/ 826506 h 826516"/>
                  <a:gd name="connsiteX4" fmla="*/ 936508 w 936508"/>
                  <a:gd name="connsiteY4" fmla="*/ 398728 h 826516"/>
                  <a:gd name="connsiteX0" fmla="*/ 0 w 936508"/>
                  <a:gd name="connsiteY0" fmla="*/ 410667 h 826516"/>
                  <a:gd name="connsiteX1" fmla="*/ 228855 w 936508"/>
                  <a:gd name="connsiteY1" fmla="*/ 296 h 826516"/>
                  <a:gd name="connsiteX2" fmla="*/ 465655 w 936508"/>
                  <a:gd name="connsiteY2" fmla="*/ 410332 h 826516"/>
                  <a:gd name="connsiteX3" fmla="*/ 705429 w 936508"/>
                  <a:gd name="connsiteY3" fmla="*/ 826506 h 826516"/>
                  <a:gd name="connsiteX4" fmla="*/ 936508 w 936508"/>
                  <a:gd name="connsiteY4" fmla="*/ 398728 h 826516"/>
                  <a:gd name="connsiteX0" fmla="*/ 0 w 936508"/>
                  <a:gd name="connsiteY0" fmla="*/ 410667 h 814270"/>
                  <a:gd name="connsiteX1" fmla="*/ 228855 w 936508"/>
                  <a:gd name="connsiteY1" fmla="*/ 296 h 814270"/>
                  <a:gd name="connsiteX2" fmla="*/ 465655 w 936508"/>
                  <a:gd name="connsiteY2" fmla="*/ 410332 h 814270"/>
                  <a:gd name="connsiteX3" fmla="*/ 703865 w 936508"/>
                  <a:gd name="connsiteY3" fmla="*/ 814260 h 814270"/>
                  <a:gd name="connsiteX4" fmla="*/ 936508 w 936508"/>
                  <a:gd name="connsiteY4" fmla="*/ 398728 h 814270"/>
                  <a:gd name="connsiteX0" fmla="*/ 0 w 936508"/>
                  <a:gd name="connsiteY0" fmla="*/ 410667 h 814270"/>
                  <a:gd name="connsiteX1" fmla="*/ 228855 w 936508"/>
                  <a:gd name="connsiteY1" fmla="*/ 296 h 814270"/>
                  <a:gd name="connsiteX2" fmla="*/ 465655 w 936508"/>
                  <a:gd name="connsiteY2" fmla="*/ 410332 h 814270"/>
                  <a:gd name="connsiteX3" fmla="*/ 703865 w 936508"/>
                  <a:gd name="connsiteY3" fmla="*/ 814260 h 814270"/>
                  <a:gd name="connsiteX4" fmla="*/ 936508 w 936508"/>
                  <a:gd name="connsiteY4" fmla="*/ 398728 h 814270"/>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547 h 814141"/>
                  <a:gd name="connsiteX1" fmla="*/ 228855 w 936508"/>
                  <a:gd name="connsiteY1" fmla="*/ 176 h 814141"/>
                  <a:gd name="connsiteX2" fmla="*/ 465655 w 936508"/>
                  <a:gd name="connsiteY2" fmla="*/ 410212 h 814141"/>
                  <a:gd name="connsiteX3" fmla="*/ 703865 w 936508"/>
                  <a:gd name="connsiteY3" fmla="*/ 814140 h 814141"/>
                  <a:gd name="connsiteX4" fmla="*/ 936508 w 936508"/>
                  <a:gd name="connsiteY4" fmla="*/ 398608 h 814141"/>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384 h 813978"/>
                  <a:gd name="connsiteX1" fmla="*/ 228855 w 936508"/>
                  <a:gd name="connsiteY1" fmla="*/ 13 h 813978"/>
                  <a:gd name="connsiteX2" fmla="*/ 465655 w 936508"/>
                  <a:gd name="connsiteY2" fmla="*/ 410049 h 813978"/>
                  <a:gd name="connsiteX3" fmla="*/ 703865 w 936508"/>
                  <a:gd name="connsiteY3" fmla="*/ 813977 h 813978"/>
                  <a:gd name="connsiteX4" fmla="*/ 936508 w 936508"/>
                  <a:gd name="connsiteY4" fmla="*/ 398445 h 813978"/>
                  <a:gd name="connsiteX0" fmla="*/ 0 w 936508"/>
                  <a:gd name="connsiteY0" fmla="*/ 410384 h 813978"/>
                  <a:gd name="connsiteX1" fmla="*/ 228855 w 936508"/>
                  <a:gd name="connsiteY1" fmla="*/ 13 h 813978"/>
                  <a:gd name="connsiteX2" fmla="*/ 465655 w 936508"/>
                  <a:gd name="connsiteY2" fmla="*/ 410049 h 813978"/>
                  <a:gd name="connsiteX3" fmla="*/ 703865 w 936508"/>
                  <a:gd name="connsiteY3" fmla="*/ 813977 h 813978"/>
                  <a:gd name="connsiteX4" fmla="*/ 936508 w 936508"/>
                  <a:gd name="connsiteY4" fmla="*/ 398445 h 813978"/>
                  <a:gd name="connsiteX0" fmla="*/ 0 w 936508"/>
                  <a:gd name="connsiteY0" fmla="*/ 410395 h 813989"/>
                  <a:gd name="connsiteX1" fmla="*/ 228855 w 936508"/>
                  <a:gd name="connsiteY1" fmla="*/ 24 h 813989"/>
                  <a:gd name="connsiteX2" fmla="*/ 465655 w 936508"/>
                  <a:gd name="connsiteY2" fmla="*/ 410060 h 813989"/>
                  <a:gd name="connsiteX3" fmla="*/ 703865 w 936508"/>
                  <a:gd name="connsiteY3" fmla="*/ 813988 h 813989"/>
                  <a:gd name="connsiteX4" fmla="*/ 936508 w 936508"/>
                  <a:gd name="connsiteY4" fmla="*/ 398456 h 813989"/>
                  <a:gd name="connsiteX0" fmla="*/ 0 w 936508"/>
                  <a:gd name="connsiteY0" fmla="*/ 410390 h 813984"/>
                  <a:gd name="connsiteX1" fmla="*/ 228855 w 936508"/>
                  <a:gd name="connsiteY1" fmla="*/ 19 h 813984"/>
                  <a:gd name="connsiteX2" fmla="*/ 465655 w 936508"/>
                  <a:gd name="connsiteY2" fmla="*/ 410055 h 813984"/>
                  <a:gd name="connsiteX3" fmla="*/ 703865 w 936508"/>
                  <a:gd name="connsiteY3" fmla="*/ 813983 h 813984"/>
                  <a:gd name="connsiteX4" fmla="*/ 936508 w 936508"/>
                  <a:gd name="connsiteY4" fmla="*/ 398451 h 813984"/>
                  <a:gd name="connsiteX0" fmla="*/ 0 w 936508"/>
                  <a:gd name="connsiteY0" fmla="*/ 410390 h 813985"/>
                  <a:gd name="connsiteX1" fmla="*/ 228855 w 936508"/>
                  <a:gd name="connsiteY1" fmla="*/ 19 h 813985"/>
                  <a:gd name="connsiteX2" fmla="*/ 465655 w 936508"/>
                  <a:gd name="connsiteY2" fmla="*/ 410055 h 813985"/>
                  <a:gd name="connsiteX3" fmla="*/ 703865 w 936508"/>
                  <a:gd name="connsiteY3" fmla="*/ 813983 h 813985"/>
                  <a:gd name="connsiteX4" fmla="*/ 936508 w 936508"/>
                  <a:gd name="connsiteY4" fmla="*/ 398451 h 8139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508" h="813985">
                    <a:moveTo>
                      <a:pt x="0" y="410390"/>
                    </a:moveTo>
                    <a:cubicBezTo>
                      <a:pt x="65462" y="65418"/>
                      <a:pt x="143430" y="-1286"/>
                      <a:pt x="228855" y="19"/>
                    </a:cubicBezTo>
                    <a:cubicBezTo>
                      <a:pt x="314280" y="1324"/>
                      <a:pt x="402901" y="271673"/>
                      <a:pt x="465655" y="410055"/>
                    </a:cubicBezTo>
                    <a:cubicBezTo>
                      <a:pt x="528409" y="548437"/>
                      <a:pt x="587091" y="813195"/>
                      <a:pt x="703865" y="813983"/>
                    </a:cubicBezTo>
                    <a:cubicBezTo>
                      <a:pt x="820639" y="814771"/>
                      <a:pt x="893715" y="590368"/>
                      <a:pt x="936508" y="398451"/>
                    </a:cubicBezTo>
                  </a:path>
                </a:pathLst>
              </a:custGeom>
              <a:noFill/>
              <a:ln w="19050">
                <a:solidFill>
                  <a:srgbClr val="FF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4" name="Group 133"/>
              <p:cNvGrpSpPr/>
              <p:nvPr/>
            </p:nvGrpSpPr>
            <p:grpSpPr>
              <a:xfrm rot="20996757">
                <a:off x="6742433" y="1606160"/>
                <a:ext cx="1394564" cy="385109"/>
                <a:chOff x="6787974" y="1364071"/>
                <a:chExt cx="4891095" cy="825320"/>
              </a:xfrm>
            </p:grpSpPr>
            <p:sp>
              <p:nvSpPr>
                <p:cNvPr id="135" name="Freeform 134"/>
                <p:cNvSpPr/>
                <p:nvPr/>
              </p:nvSpPr>
              <p:spPr>
                <a:xfrm>
                  <a:off x="6787974" y="1375406"/>
                  <a:ext cx="1630365" cy="813985"/>
                </a:xfrm>
                <a:custGeom>
                  <a:avLst/>
                  <a:gdLst>
                    <a:gd name="connsiteX0" fmla="*/ 0 w 944859"/>
                    <a:gd name="connsiteY0" fmla="*/ 651741 h 871221"/>
                    <a:gd name="connsiteX1" fmla="*/ 109268 w 944859"/>
                    <a:gd name="connsiteY1" fmla="*/ 1884 h 871221"/>
                    <a:gd name="connsiteX2" fmla="*/ 414068 w 944859"/>
                    <a:gd name="connsiteY2" fmla="*/ 467710 h 871221"/>
                    <a:gd name="connsiteX3" fmla="*/ 908649 w 944859"/>
                    <a:gd name="connsiteY3" fmla="*/ 870276 h 871221"/>
                    <a:gd name="connsiteX4" fmla="*/ 902898 w 944859"/>
                    <a:gd name="connsiteY4" fmla="*/ 352692 h 871221"/>
                    <a:gd name="connsiteX5" fmla="*/ 868393 w 944859"/>
                    <a:gd name="connsiteY5" fmla="*/ 381446 h 871221"/>
                    <a:gd name="connsiteX0" fmla="*/ 0 w 944859"/>
                    <a:gd name="connsiteY0" fmla="*/ 414378 h 633746"/>
                    <a:gd name="connsiteX1" fmla="*/ 228855 w 944859"/>
                    <a:gd name="connsiteY1" fmla="*/ 4007 h 633746"/>
                    <a:gd name="connsiteX2" fmla="*/ 414068 w 944859"/>
                    <a:gd name="connsiteY2" fmla="*/ 230347 h 633746"/>
                    <a:gd name="connsiteX3" fmla="*/ 908649 w 944859"/>
                    <a:gd name="connsiteY3" fmla="*/ 632913 h 633746"/>
                    <a:gd name="connsiteX4" fmla="*/ 902898 w 944859"/>
                    <a:gd name="connsiteY4" fmla="*/ 115329 h 633746"/>
                    <a:gd name="connsiteX5" fmla="*/ 868393 w 944859"/>
                    <a:gd name="connsiteY5" fmla="*/ 144083 h 633746"/>
                    <a:gd name="connsiteX0" fmla="*/ 0 w 941501"/>
                    <a:gd name="connsiteY0" fmla="*/ 410372 h 638097"/>
                    <a:gd name="connsiteX1" fmla="*/ 228855 w 941501"/>
                    <a:gd name="connsiteY1" fmla="*/ 1 h 638097"/>
                    <a:gd name="connsiteX2" fmla="*/ 459402 w 941501"/>
                    <a:gd name="connsiteY2" fmla="*/ 410037 h 638097"/>
                    <a:gd name="connsiteX3" fmla="*/ 908649 w 941501"/>
                    <a:gd name="connsiteY3" fmla="*/ 628907 h 638097"/>
                    <a:gd name="connsiteX4" fmla="*/ 902898 w 941501"/>
                    <a:gd name="connsiteY4" fmla="*/ 111323 h 638097"/>
                    <a:gd name="connsiteX5" fmla="*/ 868393 w 941501"/>
                    <a:gd name="connsiteY5" fmla="*/ 140077 h 638097"/>
                    <a:gd name="connsiteX0" fmla="*/ 0 w 941501"/>
                    <a:gd name="connsiteY0" fmla="*/ 410443 h 638168"/>
                    <a:gd name="connsiteX1" fmla="*/ 228855 w 941501"/>
                    <a:gd name="connsiteY1" fmla="*/ 72 h 638168"/>
                    <a:gd name="connsiteX2" fmla="*/ 459402 w 941501"/>
                    <a:gd name="connsiteY2" fmla="*/ 410108 h 638168"/>
                    <a:gd name="connsiteX3" fmla="*/ 908649 w 941501"/>
                    <a:gd name="connsiteY3" fmla="*/ 628978 h 638168"/>
                    <a:gd name="connsiteX4" fmla="*/ 902898 w 941501"/>
                    <a:gd name="connsiteY4" fmla="*/ 111394 h 638168"/>
                    <a:gd name="connsiteX5" fmla="*/ 868393 w 941501"/>
                    <a:gd name="connsiteY5" fmla="*/ 140148 h 638168"/>
                    <a:gd name="connsiteX0" fmla="*/ 0 w 941501"/>
                    <a:gd name="connsiteY0" fmla="*/ 410438 h 637182"/>
                    <a:gd name="connsiteX1" fmla="*/ 228855 w 941501"/>
                    <a:gd name="connsiteY1" fmla="*/ 67 h 637182"/>
                    <a:gd name="connsiteX2" fmla="*/ 459402 w 941501"/>
                    <a:gd name="connsiteY2" fmla="*/ 410103 h 637182"/>
                    <a:gd name="connsiteX3" fmla="*/ 908649 w 941501"/>
                    <a:gd name="connsiteY3" fmla="*/ 628973 h 637182"/>
                    <a:gd name="connsiteX4" fmla="*/ 902898 w 941501"/>
                    <a:gd name="connsiteY4" fmla="*/ 111389 h 637182"/>
                    <a:gd name="connsiteX5" fmla="*/ 868393 w 941501"/>
                    <a:gd name="connsiteY5" fmla="*/ 140143 h 637182"/>
                    <a:gd name="connsiteX0" fmla="*/ 0 w 910797"/>
                    <a:gd name="connsiteY0" fmla="*/ 410451 h 826003"/>
                    <a:gd name="connsiteX1" fmla="*/ 228855 w 910797"/>
                    <a:gd name="connsiteY1" fmla="*/ 80 h 826003"/>
                    <a:gd name="connsiteX2" fmla="*/ 459402 w 910797"/>
                    <a:gd name="connsiteY2" fmla="*/ 410116 h 826003"/>
                    <a:gd name="connsiteX3" fmla="*/ 710119 w 910797"/>
                    <a:gd name="connsiteY3" fmla="*/ 820847 h 826003"/>
                    <a:gd name="connsiteX4" fmla="*/ 902898 w 910797"/>
                    <a:gd name="connsiteY4" fmla="*/ 111402 h 826003"/>
                    <a:gd name="connsiteX5" fmla="*/ 868393 w 910797"/>
                    <a:gd name="connsiteY5" fmla="*/ 140156 h 826003"/>
                    <a:gd name="connsiteX0" fmla="*/ 0 w 911107"/>
                    <a:gd name="connsiteY0" fmla="*/ 410451 h 831383"/>
                    <a:gd name="connsiteX1" fmla="*/ 228855 w 911107"/>
                    <a:gd name="connsiteY1" fmla="*/ 80 h 831383"/>
                    <a:gd name="connsiteX2" fmla="*/ 459402 w 911107"/>
                    <a:gd name="connsiteY2" fmla="*/ 410116 h 831383"/>
                    <a:gd name="connsiteX3" fmla="*/ 705429 w 911107"/>
                    <a:gd name="connsiteY3" fmla="*/ 826290 h 831383"/>
                    <a:gd name="connsiteX4" fmla="*/ 902898 w 911107"/>
                    <a:gd name="connsiteY4" fmla="*/ 111402 h 831383"/>
                    <a:gd name="connsiteX5" fmla="*/ 868393 w 911107"/>
                    <a:gd name="connsiteY5" fmla="*/ 140156 h 831383"/>
                    <a:gd name="connsiteX0" fmla="*/ 0 w 911107"/>
                    <a:gd name="connsiteY0" fmla="*/ 410451 h 826291"/>
                    <a:gd name="connsiteX1" fmla="*/ 228855 w 911107"/>
                    <a:gd name="connsiteY1" fmla="*/ 80 h 826291"/>
                    <a:gd name="connsiteX2" fmla="*/ 459402 w 911107"/>
                    <a:gd name="connsiteY2" fmla="*/ 410116 h 826291"/>
                    <a:gd name="connsiteX3" fmla="*/ 705429 w 911107"/>
                    <a:gd name="connsiteY3" fmla="*/ 826290 h 826291"/>
                    <a:gd name="connsiteX4" fmla="*/ 902898 w 911107"/>
                    <a:gd name="connsiteY4" fmla="*/ 111402 h 826291"/>
                    <a:gd name="connsiteX5" fmla="*/ 868393 w 911107"/>
                    <a:gd name="connsiteY5" fmla="*/ 140156 h 826291"/>
                    <a:gd name="connsiteX0" fmla="*/ 0 w 942016"/>
                    <a:gd name="connsiteY0" fmla="*/ 410451 h 826299"/>
                    <a:gd name="connsiteX1" fmla="*/ 228855 w 942016"/>
                    <a:gd name="connsiteY1" fmla="*/ 80 h 826299"/>
                    <a:gd name="connsiteX2" fmla="*/ 459402 w 942016"/>
                    <a:gd name="connsiteY2" fmla="*/ 410116 h 826299"/>
                    <a:gd name="connsiteX3" fmla="*/ 705429 w 942016"/>
                    <a:gd name="connsiteY3" fmla="*/ 826290 h 826299"/>
                    <a:gd name="connsiteX4" fmla="*/ 936508 w 942016"/>
                    <a:gd name="connsiteY4" fmla="*/ 398512 h 826299"/>
                    <a:gd name="connsiteX5" fmla="*/ 868393 w 942016"/>
                    <a:gd name="connsiteY5" fmla="*/ 140156 h 826299"/>
                    <a:gd name="connsiteX0" fmla="*/ 0 w 936508"/>
                    <a:gd name="connsiteY0" fmla="*/ 410451 h 826299"/>
                    <a:gd name="connsiteX1" fmla="*/ 228855 w 936508"/>
                    <a:gd name="connsiteY1" fmla="*/ 80 h 826299"/>
                    <a:gd name="connsiteX2" fmla="*/ 459402 w 936508"/>
                    <a:gd name="connsiteY2" fmla="*/ 410116 h 826299"/>
                    <a:gd name="connsiteX3" fmla="*/ 705429 w 936508"/>
                    <a:gd name="connsiteY3" fmla="*/ 826290 h 826299"/>
                    <a:gd name="connsiteX4" fmla="*/ 936508 w 936508"/>
                    <a:gd name="connsiteY4" fmla="*/ 398512 h 826299"/>
                    <a:gd name="connsiteX0" fmla="*/ 0 w 936508"/>
                    <a:gd name="connsiteY0" fmla="*/ 410372 h 826220"/>
                    <a:gd name="connsiteX1" fmla="*/ 228855 w 936508"/>
                    <a:gd name="connsiteY1" fmla="*/ 1 h 826220"/>
                    <a:gd name="connsiteX2" fmla="*/ 465655 w 936508"/>
                    <a:gd name="connsiteY2" fmla="*/ 410037 h 826220"/>
                    <a:gd name="connsiteX3" fmla="*/ 705429 w 936508"/>
                    <a:gd name="connsiteY3" fmla="*/ 826211 h 826220"/>
                    <a:gd name="connsiteX4" fmla="*/ 936508 w 936508"/>
                    <a:gd name="connsiteY4" fmla="*/ 398433 h 826220"/>
                    <a:gd name="connsiteX0" fmla="*/ 0 w 936508"/>
                    <a:gd name="connsiteY0" fmla="*/ 410372 h 826221"/>
                    <a:gd name="connsiteX1" fmla="*/ 228855 w 936508"/>
                    <a:gd name="connsiteY1" fmla="*/ 1 h 826221"/>
                    <a:gd name="connsiteX2" fmla="*/ 465655 w 936508"/>
                    <a:gd name="connsiteY2" fmla="*/ 410037 h 826221"/>
                    <a:gd name="connsiteX3" fmla="*/ 705429 w 936508"/>
                    <a:gd name="connsiteY3" fmla="*/ 826211 h 826221"/>
                    <a:gd name="connsiteX4" fmla="*/ 936508 w 936508"/>
                    <a:gd name="connsiteY4" fmla="*/ 398433 h 826221"/>
                    <a:gd name="connsiteX0" fmla="*/ 0 w 936508"/>
                    <a:gd name="connsiteY0" fmla="*/ 410667 h 826516"/>
                    <a:gd name="connsiteX1" fmla="*/ 228855 w 936508"/>
                    <a:gd name="connsiteY1" fmla="*/ 296 h 826516"/>
                    <a:gd name="connsiteX2" fmla="*/ 465655 w 936508"/>
                    <a:gd name="connsiteY2" fmla="*/ 410332 h 826516"/>
                    <a:gd name="connsiteX3" fmla="*/ 705429 w 936508"/>
                    <a:gd name="connsiteY3" fmla="*/ 826506 h 826516"/>
                    <a:gd name="connsiteX4" fmla="*/ 936508 w 936508"/>
                    <a:gd name="connsiteY4" fmla="*/ 398728 h 826516"/>
                    <a:gd name="connsiteX0" fmla="*/ 0 w 936508"/>
                    <a:gd name="connsiteY0" fmla="*/ 410667 h 826516"/>
                    <a:gd name="connsiteX1" fmla="*/ 228855 w 936508"/>
                    <a:gd name="connsiteY1" fmla="*/ 296 h 826516"/>
                    <a:gd name="connsiteX2" fmla="*/ 465655 w 936508"/>
                    <a:gd name="connsiteY2" fmla="*/ 410332 h 826516"/>
                    <a:gd name="connsiteX3" fmla="*/ 705429 w 936508"/>
                    <a:gd name="connsiteY3" fmla="*/ 826506 h 826516"/>
                    <a:gd name="connsiteX4" fmla="*/ 936508 w 936508"/>
                    <a:gd name="connsiteY4" fmla="*/ 398728 h 826516"/>
                    <a:gd name="connsiteX0" fmla="*/ 0 w 936508"/>
                    <a:gd name="connsiteY0" fmla="*/ 410667 h 814270"/>
                    <a:gd name="connsiteX1" fmla="*/ 228855 w 936508"/>
                    <a:gd name="connsiteY1" fmla="*/ 296 h 814270"/>
                    <a:gd name="connsiteX2" fmla="*/ 465655 w 936508"/>
                    <a:gd name="connsiteY2" fmla="*/ 410332 h 814270"/>
                    <a:gd name="connsiteX3" fmla="*/ 703865 w 936508"/>
                    <a:gd name="connsiteY3" fmla="*/ 814260 h 814270"/>
                    <a:gd name="connsiteX4" fmla="*/ 936508 w 936508"/>
                    <a:gd name="connsiteY4" fmla="*/ 398728 h 814270"/>
                    <a:gd name="connsiteX0" fmla="*/ 0 w 936508"/>
                    <a:gd name="connsiteY0" fmla="*/ 410667 h 814270"/>
                    <a:gd name="connsiteX1" fmla="*/ 228855 w 936508"/>
                    <a:gd name="connsiteY1" fmla="*/ 296 h 814270"/>
                    <a:gd name="connsiteX2" fmla="*/ 465655 w 936508"/>
                    <a:gd name="connsiteY2" fmla="*/ 410332 h 814270"/>
                    <a:gd name="connsiteX3" fmla="*/ 703865 w 936508"/>
                    <a:gd name="connsiteY3" fmla="*/ 814260 h 814270"/>
                    <a:gd name="connsiteX4" fmla="*/ 936508 w 936508"/>
                    <a:gd name="connsiteY4" fmla="*/ 398728 h 814270"/>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547 h 814141"/>
                    <a:gd name="connsiteX1" fmla="*/ 228855 w 936508"/>
                    <a:gd name="connsiteY1" fmla="*/ 176 h 814141"/>
                    <a:gd name="connsiteX2" fmla="*/ 465655 w 936508"/>
                    <a:gd name="connsiteY2" fmla="*/ 410212 h 814141"/>
                    <a:gd name="connsiteX3" fmla="*/ 703865 w 936508"/>
                    <a:gd name="connsiteY3" fmla="*/ 814140 h 814141"/>
                    <a:gd name="connsiteX4" fmla="*/ 936508 w 936508"/>
                    <a:gd name="connsiteY4" fmla="*/ 398608 h 814141"/>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384 h 813978"/>
                    <a:gd name="connsiteX1" fmla="*/ 228855 w 936508"/>
                    <a:gd name="connsiteY1" fmla="*/ 13 h 813978"/>
                    <a:gd name="connsiteX2" fmla="*/ 465655 w 936508"/>
                    <a:gd name="connsiteY2" fmla="*/ 410049 h 813978"/>
                    <a:gd name="connsiteX3" fmla="*/ 703865 w 936508"/>
                    <a:gd name="connsiteY3" fmla="*/ 813977 h 813978"/>
                    <a:gd name="connsiteX4" fmla="*/ 936508 w 936508"/>
                    <a:gd name="connsiteY4" fmla="*/ 398445 h 813978"/>
                    <a:gd name="connsiteX0" fmla="*/ 0 w 936508"/>
                    <a:gd name="connsiteY0" fmla="*/ 410384 h 813978"/>
                    <a:gd name="connsiteX1" fmla="*/ 228855 w 936508"/>
                    <a:gd name="connsiteY1" fmla="*/ 13 h 813978"/>
                    <a:gd name="connsiteX2" fmla="*/ 465655 w 936508"/>
                    <a:gd name="connsiteY2" fmla="*/ 410049 h 813978"/>
                    <a:gd name="connsiteX3" fmla="*/ 703865 w 936508"/>
                    <a:gd name="connsiteY3" fmla="*/ 813977 h 813978"/>
                    <a:gd name="connsiteX4" fmla="*/ 936508 w 936508"/>
                    <a:gd name="connsiteY4" fmla="*/ 398445 h 813978"/>
                    <a:gd name="connsiteX0" fmla="*/ 0 w 936508"/>
                    <a:gd name="connsiteY0" fmla="*/ 410395 h 813989"/>
                    <a:gd name="connsiteX1" fmla="*/ 228855 w 936508"/>
                    <a:gd name="connsiteY1" fmla="*/ 24 h 813989"/>
                    <a:gd name="connsiteX2" fmla="*/ 465655 w 936508"/>
                    <a:gd name="connsiteY2" fmla="*/ 410060 h 813989"/>
                    <a:gd name="connsiteX3" fmla="*/ 703865 w 936508"/>
                    <a:gd name="connsiteY3" fmla="*/ 813988 h 813989"/>
                    <a:gd name="connsiteX4" fmla="*/ 936508 w 936508"/>
                    <a:gd name="connsiteY4" fmla="*/ 398456 h 813989"/>
                    <a:gd name="connsiteX0" fmla="*/ 0 w 936508"/>
                    <a:gd name="connsiteY0" fmla="*/ 410390 h 813984"/>
                    <a:gd name="connsiteX1" fmla="*/ 228855 w 936508"/>
                    <a:gd name="connsiteY1" fmla="*/ 19 h 813984"/>
                    <a:gd name="connsiteX2" fmla="*/ 465655 w 936508"/>
                    <a:gd name="connsiteY2" fmla="*/ 410055 h 813984"/>
                    <a:gd name="connsiteX3" fmla="*/ 703865 w 936508"/>
                    <a:gd name="connsiteY3" fmla="*/ 813983 h 813984"/>
                    <a:gd name="connsiteX4" fmla="*/ 936508 w 936508"/>
                    <a:gd name="connsiteY4" fmla="*/ 398451 h 813984"/>
                    <a:gd name="connsiteX0" fmla="*/ 0 w 936508"/>
                    <a:gd name="connsiteY0" fmla="*/ 410390 h 813985"/>
                    <a:gd name="connsiteX1" fmla="*/ 228855 w 936508"/>
                    <a:gd name="connsiteY1" fmla="*/ 19 h 813985"/>
                    <a:gd name="connsiteX2" fmla="*/ 465655 w 936508"/>
                    <a:gd name="connsiteY2" fmla="*/ 410055 h 813985"/>
                    <a:gd name="connsiteX3" fmla="*/ 703865 w 936508"/>
                    <a:gd name="connsiteY3" fmla="*/ 813983 h 813985"/>
                    <a:gd name="connsiteX4" fmla="*/ 936508 w 936508"/>
                    <a:gd name="connsiteY4" fmla="*/ 398451 h 8139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508" h="813985">
                      <a:moveTo>
                        <a:pt x="0" y="410390"/>
                      </a:moveTo>
                      <a:cubicBezTo>
                        <a:pt x="65462" y="65418"/>
                        <a:pt x="143430" y="-1286"/>
                        <a:pt x="228855" y="19"/>
                      </a:cubicBezTo>
                      <a:cubicBezTo>
                        <a:pt x="314280" y="1324"/>
                        <a:pt x="402901" y="271673"/>
                        <a:pt x="465655" y="410055"/>
                      </a:cubicBezTo>
                      <a:cubicBezTo>
                        <a:pt x="528409" y="548437"/>
                        <a:pt x="587091" y="813195"/>
                        <a:pt x="703865" y="813983"/>
                      </a:cubicBezTo>
                      <a:cubicBezTo>
                        <a:pt x="820639" y="814771"/>
                        <a:pt x="893715" y="590368"/>
                        <a:pt x="936508" y="398451"/>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Freeform 135"/>
                <p:cNvSpPr/>
                <p:nvPr/>
              </p:nvSpPr>
              <p:spPr>
                <a:xfrm>
                  <a:off x="8418339" y="1364071"/>
                  <a:ext cx="1630365" cy="813985"/>
                </a:xfrm>
                <a:custGeom>
                  <a:avLst/>
                  <a:gdLst>
                    <a:gd name="connsiteX0" fmla="*/ 0 w 944859"/>
                    <a:gd name="connsiteY0" fmla="*/ 651741 h 871221"/>
                    <a:gd name="connsiteX1" fmla="*/ 109268 w 944859"/>
                    <a:gd name="connsiteY1" fmla="*/ 1884 h 871221"/>
                    <a:gd name="connsiteX2" fmla="*/ 414068 w 944859"/>
                    <a:gd name="connsiteY2" fmla="*/ 467710 h 871221"/>
                    <a:gd name="connsiteX3" fmla="*/ 908649 w 944859"/>
                    <a:gd name="connsiteY3" fmla="*/ 870276 h 871221"/>
                    <a:gd name="connsiteX4" fmla="*/ 902898 w 944859"/>
                    <a:gd name="connsiteY4" fmla="*/ 352692 h 871221"/>
                    <a:gd name="connsiteX5" fmla="*/ 868393 w 944859"/>
                    <a:gd name="connsiteY5" fmla="*/ 381446 h 871221"/>
                    <a:gd name="connsiteX0" fmla="*/ 0 w 944859"/>
                    <a:gd name="connsiteY0" fmla="*/ 414378 h 633746"/>
                    <a:gd name="connsiteX1" fmla="*/ 228855 w 944859"/>
                    <a:gd name="connsiteY1" fmla="*/ 4007 h 633746"/>
                    <a:gd name="connsiteX2" fmla="*/ 414068 w 944859"/>
                    <a:gd name="connsiteY2" fmla="*/ 230347 h 633746"/>
                    <a:gd name="connsiteX3" fmla="*/ 908649 w 944859"/>
                    <a:gd name="connsiteY3" fmla="*/ 632913 h 633746"/>
                    <a:gd name="connsiteX4" fmla="*/ 902898 w 944859"/>
                    <a:gd name="connsiteY4" fmla="*/ 115329 h 633746"/>
                    <a:gd name="connsiteX5" fmla="*/ 868393 w 944859"/>
                    <a:gd name="connsiteY5" fmla="*/ 144083 h 633746"/>
                    <a:gd name="connsiteX0" fmla="*/ 0 w 941501"/>
                    <a:gd name="connsiteY0" fmla="*/ 410372 h 638097"/>
                    <a:gd name="connsiteX1" fmla="*/ 228855 w 941501"/>
                    <a:gd name="connsiteY1" fmla="*/ 1 h 638097"/>
                    <a:gd name="connsiteX2" fmla="*/ 459402 w 941501"/>
                    <a:gd name="connsiteY2" fmla="*/ 410037 h 638097"/>
                    <a:gd name="connsiteX3" fmla="*/ 908649 w 941501"/>
                    <a:gd name="connsiteY3" fmla="*/ 628907 h 638097"/>
                    <a:gd name="connsiteX4" fmla="*/ 902898 w 941501"/>
                    <a:gd name="connsiteY4" fmla="*/ 111323 h 638097"/>
                    <a:gd name="connsiteX5" fmla="*/ 868393 w 941501"/>
                    <a:gd name="connsiteY5" fmla="*/ 140077 h 638097"/>
                    <a:gd name="connsiteX0" fmla="*/ 0 w 941501"/>
                    <a:gd name="connsiteY0" fmla="*/ 410443 h 638168"/>
                    <a:gd name="connsiteX1" fmla="*/ 228855 w 941501"/>
                    <a:gd name="connsiteY1" fmla="*/ 72 h 638168"/>
                    <a:gd name="connsiteX2" fmla="*/ 459402 w 941501"/>
                    <a:gd name="connsiteY2" fmla="*/ 410108 h 638168"/>
                    <a:gd name="connsiteX3" fmla="*/ 908649 w 941501"/>
                    <a:gd name="connsiteY3" fmla="*/ 628978 h 638168"/>
                    <a:gd name="connsiteX4" fmla="*/ 902898 w 941501"/>
                    <a:gd name="connsiteY4" fmla="*/ 111394 h 638168"/>
                    <a:gd name="connsiteX5" fmla="*/ 868393 w 941501"/>
                    <a:gd name="connsiteY5" fmla="*/ 140148 h 638168"/>
                    <a:gd name="connsiteX0" fmla="*/ 0 w 941501"/>
                    <a:gd name="connsiteY0" fmla="*/ 410438 h 637182"/>
                    <a:gd name="connsiteX1" fmla="*/ 228855 w 941501"/>
                    <a:gd name="connsiteY1" fmla="*/ 67 h 637182"/>
                    <a:gd name="connsiteX2" fmla="*/ 459402 w 941501"/>
                    <a:gd name="connsiteY2" fmla="*/ 410103 h 637182"/>
                    <a:gd name="connsiteX3" fmla="*/ 908649 w 941501"/>
                    <a:gd name="connsiteY3" fmla="*/ 628973 h 637182"/>
                    <a:gd name="connsiteX4" fmla="*/ 902898 w 941501"/>
                    <a:gd name="connsiteY4" fmla="*/ 111389 h 637182"/>
                    <a:gd name="connsiteX5" fmla="*/ 868393 w 941501"/>
                    <a:gd name="connsiteY5" fmla="*/ 140143 h 637182"/>
                    <a:gd name="connsiteX0" fmla="*/ 0 w 910797"/>
                    <a:gd name="connsiteY0" fmla="*/ 410451 h 826003"/>
                    <a:gd name="connsiteX1" fmla="*/ 228855 w 910797"/>
                    <a:gd name="connsiteY1" fmla="*/ 80 h 826003"/>
                    <a:gd name="connsiteX2" fmla="*/ 459402 w 910797"/>
                    <a:gd name="connsiteY2" fmla="*/ 410116 h 826003"/>
                    <a:gd name="connsiteX3" fmla="*/ 710119 w 910797"/>
                    <a:gd name="connsiteY3" fmla="*/ 820847 h 826003"/>
                    <a:gd name="connsiteX4" fmla="*/ 902898 w 910797"/>
                    <a:gd name="connsiteY4" fmla="*/ 111402 h 826003"/>
                    <a:gd name="connsiteX5" fmla="*/ 868393 w 910797"/>
                    <a:gd name="connsiteY5" fmla="*/ 140156 h 826003"/>
                    <a:gd name="connsiteX0" fmla="*/ 0 w 911107"/>
                    <a:gd name="connsiteY0" fmla="*/ 410451 h 831383"/>
                    <a:gd name="connsiteX1" fmla="*/ 228855 w 911107"/>
                    <a:gd name="connsiteY1" fmla="*/ 80 h 831383"/>
                    <a:gd name="connsiteX2" fmla="*/ 459402 w 911107"/>
                    <a:gd name="connsiteY2" fmla="*/ 410116 h 831383"/>
                    <a:gd name="connsiteX3" fmla="*/ 705429 w 911107"/>
                    <a:gd name="connsiteY3" fmla="*/ 826290 h 831383"/>
                    <a:gd name="connsiteX4" fmla="*/ 902898 w 911107"/>
                    <a:gd name="connsiteY4" fmla="*/ 111402 h 831383"/>
                    <a:gd name="connsiteX5" fmla="*/ 868393 w 911107"/>
                    <a:gd name="connsiteY5" fmla="*/ 140156 h 831383"/>
                    <a:gd name="connsiteX0" fmla="*/ 0 w 911107"/>
                    <a:gd name="connsiteY0" fmla="*/ 410451 h 826291"/>
                    <a:gd name="connsiteX1" fmla="*/ 228855 w 911107"/>
                    <a:gd name="connsiteY1" fmla="*/ 80 h 826291"/>
                    <a:gd name="connsiteX2" fmla="*/ 459402 w 911107"/>
                    <a:gd name="connsiteY2" fmla="*/ 410116 h 826291"/>
                    <a:gd name="connsiteX3" fmla="*/ 705429 w 911107"/>
                    <a:gd name="connsiteY3" fmla="*/ 826290 h 826291"/>
                    <a:gd name="connsiteX4" fmla="*/ 902898 w 911107"/>
                    <a:gd name="connsiteY4" fmla="*/ 111402 h 826291"/>
                    <a:gd name="connsiteX5" fmla="*/ 868393 w 911107"/>
                    <a:gd name="connsiteY5" fmla="*/ 140156 h 826291"/>
                    <a:gd name="connsiteX0" fmla="*/ 0 w 942016"/>
                    <a:gd name="connsiteY0" fmla="*/ 410451 h 826299"/>
                    <a:gd name="connsiteX1" fmla="*/ 228855 w 942016"/>
                    <a:gd name="connsiteY1" fmla="*/ 80 h 826299"/>
                    <a:gd name="connsiteX2" fmla="*/ 459402 w 942016"/>
                    <a:gd name="connsiteY2" fmla="*/ 410116 h 826299"/>
                    <a:gd name="connsiteX3" fmla="*/ 705429 w 942016"/>
                    <a:gd name="connsiteY3" fmla="*/ 826290 h 826299"/>
                    <a:gd name="connsiteX4" fmla="*/ 936508 w 942016"/>
                    <a:gd name="connsiteY4" fmla="*/ 398512 h 826299"/>
                    <a:gd name="connsiteX5" fmla="*/ 868393 w 942016"/>
                    <a:gd name="connsiteY5" fmla="*/ 140156 h 826299"/>
                    <a:gd name="connsiteX0" fmla="*/ 0 w 936508"/>
                    <a:gd name="connsiteY0" fmla="*/ 410451 h 826299"/>
                    <a:gd name="connsiteX1" fmla="*/ 228855 w 936508"/>
                    <a:gd name="connsiteY1" fmla="*/ 80 h 826299"/>
                    <a:gd name="connsiteX2" fmla="*/ 459402 w 936508"/>
                    <a:gd name="connsiteY2" fmla="*/ 410116 h 826299"/>
                    <a:gd name="connsiteX3" fmla="*/ 705429 w 936508"/>
                    <a:gd name="connsiteY3" fmla="*/ 826290 h 826299"/>
                    <a:gd name="connsiteX4" fmla="*/ 936508 w 936508"/>
                    <a:gd name="connsiteY4" fmla="*/ 398512 h 826299"/>
                    <a:gd name="connsiteX0" fmla="*/ 0 w 936508"/>
                    <a:gd name="connsiteY0" fmla="*/ 410372 h 826220"/>
                    <a:gd name="connsiteX1" fmla="*/ 228855 w 936508"/>
                    <a:gd name="connsiteY1" fmla="*/ 1 h 826220"/>
                    <a:gd name="connsiteX2" fmla="*/ 465655 w 936508"/>
                    <a:gd name="connsiteY2" fmla="*/ 410037 h 826220"/>
                    <a:gd name="connsiteX3" fmla="*/ 705429 w 936508"/>
                    <a:gd name="connsiteY3" fmla="*/ 826211 h 826220"/>
                    <a:gd name="connsiteX4" fmla="*/ 936508 w 936508"/>
                    <a:gd name="connsiteY4" fmla="*/ 398433 h 826220"/>
                    <a:gd name="connsiteX0" fmla="*/ 0 w 936508"/>
                    <a:gd name="connsiteY0" fmla="*/ 410372 h 826221"/>
                    <a:gd name="connsiteX1" fmla="*/ 228855 w 936508"/>
                    <a:gd name="connsiteY1" fmla="*/ 1 h 826221"/>
                    <a:gd name="connsiteX2" fmla="*/ 465655 w 936508"/>
                    <a:gd name="connsiteY2" fmla="*/ 410037 h 826221"/>
                    <a:gd name="connsiteX3" fmla="*/ 705429 w 936508"/>
                    <a:gd name="connsiteY3" fmla="*/ 826211 h 826221"/>
                    <a:gd name="connsiteX4" fmla="*/ 936508 w 936508"/>
                    <a:gd name="connsiteY4" fmla="*/ 398433 h 826221"/>
                    <a:gd name="connsiteX0" fmla="*/ 0 w 936508"/>
                    <a:gd name="connsiteY0" fmla="*/ 410667 h 826516"/>
                    <a:gd name="connsiteX1" fmla="*/ 228855 w 936508"/>
                    <a:gd name="connsiteY1" fmla="*/ 296 h 826516"/>
                    <a:gd name="connsiteX2" fmla="*/ 465655 w 936508"/>
                    <a:gd name="connsiteY2" fmla="*/ 410332 h 826516"/>
                    <a:gd name="connsiteX3" fmla="*/ 705429 w 936508"/>
                    <a:gd name="connsiteY3" fmla="*/ 826506 h 826516"/>
                    <a:gd name="connsiteX4" fmla="*/ 936508 w 936508"/>
                    <a:gd name="connsiteY4" fmla="*/ 398728 h 826516"/>
                    <a:gd name="connsiteX0" fmla="*/ 0 w 936508"/>
                    <a:gd name="connsiteY0" fmla="*/ 410667 h 826516"/>
                    <a:gd name="connsiteX1" fmla="*/ 228855 w 936508"/>
                    <a:gd name="connsiteY1" fmla="*/ 296 h 826516"/>
                    <a:gd name="connsiteX2" fmla="*/ 465655 w 936508"/>
                    <a:gd name="connsiteY2" fmla="*/ 410332 h 826516"/>
                    <a:gd name="connsiteX3" fmla="*/ 705429 w 936508"/>
                    <a:gd name="connsiteY3" fmla="*/ 826506 h 826516"/>
                    <a:gd name="connsiteX4" fmla="*/ 936508 w 936508"/>
                    <a:gd name="connsiteY4" fmla="*/ 398728 h 826516"/>
                    <a:gd name="connsiteX0" fmla="*/ 0 w 936508"/>
                    <a:gd name="connsiteY0" fmla="*/ 410667 h 814270"/>
                    <a:gd name="connsiteX1" fmla="*/ 228855 w 936508"/>
                    <a:gd name="connsiteY1" fmla="*/ 296 h 814270"/>
                    <a:gd name="connsiteX2" fmla="*/ 465655 w 936508"/>
                    <a:gd name="connsiteY2" fmla="*/ 410332 h 814270"/>
                    <a:gd name="connsiteX3" fmla="*/ 703865 w 936508"/>
                    <a:gd name="connsiteY3" fmla="*/ 814260 h 814270"/>
                    <a:gd name="connsiteX4" fmla="*/ 936508 w 936508"/>
                    <a:gd name="connsiteY4" fmla="*/ 398728 h 814270"/>
                    <a:gd name="connsiteX0" fmla="*/ 0 w 936508"/>
                    <a:gd name="connsiteY0" fmla="*/ 410667 h 814270"/>
                    <a:gd name="connsiteX1" fmla="*/ 228855 w 936508"/>
                    <a:gd name="connsiteY1" fmla="*/ 296 h 814270"/>
                    <a:gd name="connsiteX2" fmla="*/ 465655 w 936508"/>
                    <a:gd name="connsiteY2" fmla="*/ 410332 h 814270"/>
                    <a:gd name="connsiteX3" fmla="*/ 703865 w 936508"/>
                    <a:gd name="connsiteY3" fmla="*/ 814260 h 814270"/>
                    <a:gd name="connsiteX4" fmla="*/ 936508 w 936508"/>
                    <a:gd name="connsiteY4" fmla="*/ 398728 h 814270"/>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547 h 814141"/>
                    <a:gd name="connsiteX1" fmla="*/ 228855 w 936508"/>
                    <a:gd name="connsiteY1" fmla="*/ 176 h 814141"/>
                    <a:gd name="connsiteX2" fmla="*/ 465655 w 936508"/>
                    <a:gd name="connsiteY2" fmla="*/ 410212 h 814141"/>
                    <a:gd name="connsiteX3" fmla="*/ 703865 w 936508"/>
                    <a:gd name="connsiteY3" fmla="*/ 814140 h 814141"/>
                    <a:gd name="connsiteX4" fmla="*/ 936508 w 936508"/>
                    <a:gd name="connsiteY4" fmla="*/ 398608 h 814141"/>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384 h 813978"/>
                    <a:gd name="connsiteX1" fmla="*/ 228855 w 936508"/>
                    <a:gd name="connsiteY1" fmla="*/ 13 h 813978"/>
                    <a:gd name="connsiteX2" fmla="*/ 465655 w 936508"/>
                    <a:gd name="connsiteY2" fmla="*/ 410049 h 813978"/>
                    <a:gd name="connsiteX3" fmla="*/ 703865 w 936508"/>
                    <a:gd name="connsiteY3" fmla="*/ 813977 h 813978"/>
                    <a:gd name="connsiteX4" fmla="*/ 936508 w 936508"/>
                    <a:gd name="connsiteY4" fmla="*/ 398445 h 813978"/>
                    <a:gd name="connsiteX0" fmla="*/ 0 w 936508"/>
                    <a:gd name="connsiteY0" fmla="*/ 410384 h 813978"/>
                    <a:gd name="connsiteX1" fmla="*/ 228855 w 936508"/>
                    <a:gd name="connsiteY1" fmla="*/ 13 h 813978"/>
                    <a:gd name="connsiteX2" fmla="*/ 465655 w 936508"/>
                    <a:gd name="connsiteY2" fmla="*/ 410049 h 813978"/>
                    <a:gd name="connsiteX3" fmla="*/ 703865 w 936508"/>
                    <a:gd name="connsiteY3" fmla="*/ 813977 h 813978"/>
                    <a:gd name="connsiteX4" fmla="*/ 936508 w 936508"/>
                    <a:gd name="connsiteY4" fmla="*/ 398445 h 813978"/>
                    <a:gd name="connsiteX0" fmla="*/ 0 w 936508"/>
                    <a:gd name="connsiteY0" fmla="*/ 410395 h 813989"/>
                    <a:gd name="connsiteX1" fmla="*/ 228855 w 936508"/>
                    <a:gd name="connsiteY1" fmla="*/ 24 h 813989"/>
                    <a:gd name="connsiteX2" fmla="*/ 465655 w 936508"/>
                    <a:gd name="connsiteY2" fmla="*/ 410060 h 813989"/>
                    <a:gd name="connsiteX3" fmla="*/ 703865 w 936508"/>
                    <a:gd name="connsiteY3" fmla="*/ 813988 h 813989"/>
                    <a:gd name="connsiteX4" fmla="*/ 936508 w 936508"/>
                    <a:gd name="connsiteY4" fmla="*/ 398456 h 813989"/>
                    <a:gd name="connsiteX0" fmla="*/ 0 w 936508"/>
                    <a:gd name="connsiteY0" fmla="*/ 410390 h 813984"/>
                    <a:gd name="connsiteX1" fmla="*/ 228855 w 936508"/>
                    <a:gd name="connsiteY1" fmla="*/ 19 h 813984"/>
                    <a:gd name="connsiteX2" fmla="*/ 465655 w 936508"/>
                    <a:gd name="connsiteY2" fmla="*/ 410055 h 813984"/>
                    <a:gd name="connsiteX3" fmla="*/ 703865 w 936508"/>
                    <a:gd name="connsiteY3" fmla="*/ 813983 h 813984"/>
                    <a:gd name="connsiteX4" fmla="*/ 936508 w 936508"/>
                    <a:gd name="connsiteY4" fmla="*/ 398451 h 813984"/>
                    <a:gd name="connsiteX0" fmla="*/ 0 w 936508"/>
                    <a:gd name="connsiteY0" fmla="*/ 410390 h 813985"/>
                    <a:gd name="connsiteX1" fmla="*/ 228855 w 936508"/>
                    <a:gd name="connsiteY1" fmla="*/ 19 h 813985"/>
                    <a:gd name="connsiteX2" fmla="*/ 465655 w 936508"/>
                    <a:gd name="connsiteY2" fmla="*/ 410055 h 813985"/>
                    <a:gd name="connsiteX3" fmla="*/ 703865 w 936508"/>
                    <a:gd name="connsiteY3" fmla="*/ 813983 h 813985"/>
                    <a:gd name="connsiteX4" fmla="*/ 936508 w 936508"/>
                    <a:gd name="connsiteY4" fmla="*/ 398451 h 8139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508" h="813985">
                      <a:moveTo>
                        <a:pt x="0" y="410390"/>
                      </a:moveTo>
                      <a:cubicBezTo>
                        <a:pt x="65462" y="65418"/>
                        <a:pt x="143430" y="-1286"/>
                        <a:pt x="228855" y="19"/>
                      </a:cubicBezTo>
                      <a:cubicBezTo>
                        <a:pt x="314280" y="1324"/>
                        <a:pt x="402901" y="271673"/>
                        <a:pt x="465655" y="410055"/>
                      </a:cubicBezTo>
                      <a:cubicBezTo>
                        <a:pt x="528409" y="548437"/>
                        <a:pt x="587091" y="813195"/>
                        <a:pt x="703865" y="813983"/>
                      </a:cubicBezTo>
                      <a:cubicBezTo>
                        <a:pt x="820639" y="814771"/>
                        <a:pt x="893715" y="590368"/>
                        <a:pt x="936508" y="398451"/>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Freeform 136"/>
                <p:cNvSpPr/>
                <p:nvPr/>
              </p:nvSpPr>
              <p:spPr>
                <a:xfrm>
                  <a:off x="10048704" y="1364071"/>
                  <a:ext cx="1630365" cy="813985"/>
                </a:xfrm>
                <a:custGeom>
                  <a:avLst/>
                  <a:gdLst>
                    <a:gd name="connsiteX0" fmla="*/ 0 w 944859"/>
                    <a:gd name="connsiteY0" fmla="*/ 651741 h 871221"/>
                    <a:gd name="connsiteX1" fmla="*/ 109268 w 944859"/>
                    <a:gd name="connsiteY1" fmla="*/ 1884 h 871221"/>
                    <a:gd name="connsiteX2" fmla="*/ 414068 w 944859"/>
                    <a:gd name="connsiteY2" fmla="*/ 467710 h 871221"/>
                    <a:gd name="connsiteX3" fmla="*/ 908649 w 944859"/>
                    <a:gd name="connsiteY3" fmla="*/ 870276 h 871221"/>
                    <a:gd name="connsiteX4" fmla="*/ 902898 w 944859"/>
                    <a:gd name="connsiteY4" fmla="*/ 352692 h 871221"/>
                    <a:gd name="connsiteX5" fmla="*/ 868393 w 944859"/>
                    <a:gd name="connsiteY5" fmla="*/ 381446 h 871221"/>
                    <a:gd name="connsiteX0" fmla="*/ 0 w 944859"/>
                    <a:gd name="connsiteY0" fmla="*/ 414378 h 633746"/>
                    <a:gd name="connsiteX1" fmla="*/ 228855 w 944859"/>
                    <a:gd name="connsiteY1" fmla="*/ 4007 h 633746"/>
                    <a:gd name="connsiteX2" fmla="*/ 414068 w 944859"/>
                    <a:gd name="connsiteY2" fmla="*/ 230347 h 633746"/>
                    <a:gd name="connsiteX3" fmla="*/ 908649 w 944859"/>
                    <a:gd name="connsiteY3" fmla="*/ 632913 h 633746"/>
                    <a:gd name="connsiteX4" fmla="*/ 902898 w 944859"/>
                    <a:gd name="connsiteY4" fmla="*/ 115329 h 633746"/>
                    <a:gd name="connsiteX5" fmla="*/ 868393 w 944859"/>
                    <a:gd name="connsiteY5" fmla="*/ 144083 h 633746"/>
                    <a:gd name="connsiteX0" fmla="*/ 0 w 941501"/>
                    <a:gd name="connsiteY0" fmla="*/ 410372 h 638097"/>
                    <a:gd name="connsiteX1" fmla="*/ 228855 w 941501"/>
                    <a:gd name="connsiteY1" fmla="*/ 1 h 638097"/>
                    <a:gd name="connsiteX2" fmla="*/ 459402 w 941501"/>
                    <a:gd name="connsiteY2" fmla="*/ 410037 h 638097"/>
                    <a:gd name="connsiteX3" fmla="*/ 908649 w 941501"/>
                    <a:gd name="connsiteY3" fmla="*/ 628907 h 638097"/>
                    <a:gd name="connsiteX4" fmla="*/ 902898 w 941501"/>
                    <a:gd name="connsiteY4" fmla="*/ 111323 h 638097"/>
                    <a:gd name="connsiteX5" fmla="*/ 868393 w 941501"/>
                    <a:gd name="connsiteY5" fmla="*/ 140077 h 638097"/>
                    <a:gd name="connsiteX0" fmla="*/ 0 w 941501"/>
                    <a:gd name="connsiteY0" fmla="*/ 410443 h 638168"/>
                    <a:gd name="connsiteX1" fmla="*/ 228855 w 941501"/>
                    <a:gd name="connsiteY1" fmla="*/ 72 h 638168"/>
                    <a:gd name="connsiteX2" fmla="*/ 459402 w 941501"/>
                    <a:gd name="connsiteY2" fmla="*/ 410108 h 638168"/>
                    <a:gd name="connsiteX3" fmla="*/ 908649 w 941501"/>
                    <a:gd name="connsiteY3" fmla="*/ 628978 h 638168"/>
                    <a:gd name="connsiteX4" fmla="*/ 902898 w 941501"/>
                    <a:gd name="connsiteY4" fmla="*/ 111394 h 638168"/>
                    <a:gd name="connsiteX5" fmla="*/ 868393 w 941501"/>
                    <a:gd name="connsiteY5" fmla="*/ 140148 h 638168"/>
                    <a:gd name="connsiteX0" fmla="*/ 0 w 941501"/>
                    <a:gd name="connsiteY0" fmla="*/ 410438 h 637182"/>
                    <a:gd name="connsiteX1" fmla="*/ 228855 w 941501"/>
                    <a:gd name="connsiteY1" fmla="*/ 67 h 637182"/>
                    <a:gd name="connsiteX2" fmla="*/ 459402 w 941501"/>
                    <a:gd name="connsiteY2" fmla="*/ 410103 h 637182"/>
                    <a:gd name="connsiteX3" fmla="*/ 908649 w 941501"/>
                    <a:gd name="connsiteY3" fmla="*/ 628973 h 637182"/>
                    <a:gd name="connsiteX4" fmla="*/ 902898 w 941501"/>
                    <a:gd name="connsiteY4" fmla="*/ 111389 h 637182"/>
                    <a:gd name="connsiteX5" fmla="*/ 868393 w 941501"/>
                    <a:gd name="connsiteY5" fmla="*/ 140143 h 637182"/>
                    <a:gd name="connsiteX0" fmla="*/ 0 w 910797"/>
                    <a:gd name="connsiteY0" fmla="*/ 410451 h 826003"/>
                    <a:gd name="connsiteX1" fmla="*/ 228855 w 910797"/>
                    <a:gd name="connsiteY1" fmla="*/ 80 h 826003"/>
                    <a:gd name="connsiteX2" fmla="*/ 459402 w 910797"/>
                    <a:gd name="connsiteY2" fmla="*/ 410116 h 826003"/>
                    <a:gd name="connsiteX3" fmla="*/ 710119 w 910797"/>
                    <a:gd name="connsiteY3" fmla="*/ 820847 h 826003"/>
                    <a:gd name="connsiteX4" fmla="*/ 902898 w 910797"/>
                    <a:gd name="connsiteY4" fmla="*/ 111402 h 826003"/>
                    <a:gd name="connsiteX5" fmla="*/ 868393 w 910797"/>
                    <a:gd name="connsiteY5" fmla="*/ 140156 h 826003"/>
                    <a:gd name="connsiteX0" fmla="*/ 0 w 911107"/>
                    <a:gd name="connsiteY0" fmla="*/ 410451 h 831383"/>
                    <a:gd name="connsiteX1" fmla="*/ 228855 w 911107"/>
                    <a:gd name="connsiteY1" fmla="*/ 80 h 831383"/>
                    <a:gd name="connsiteX2" fmla="*/ 459402 w 911107"/>
                    <a:gd name="connsiteY2" fmla="*/ 410116 h 831383"/>
                    <a:gd name="connsiteX3" fmla="*/ 705429 w 911107"/>
                    <a:gd name="connsiteY3" fmla="*/ 826290 h 831383"/>
                    <a:gd name="connsiteX4" fmla="*/ 902898 w 911107"/>
                    <a:gd name="connsiteY4" fmla="*/ 111402 h 831383"/>
                    <a:gd name="connsiteX5" fmla="*/ 868393 w 911107"/>
                    <a:gd name="connsiteY5" fmla="*/ 140156 h 831383"/>
                    <a:gd name="connsiteX0" fmla="*/ 0 w 911107"/>
                    <a:gd name="connsiteY0" fmla="*/ 410451 h 826291"/>
                    <a:gd name="connsiteX1" fmla="*/ 228855 w 911107"/>
                    <a:gd name="connsiteY1" fmla="*/ 80 h 826291"/>
                    <a:gd name="connsiteX2" fmla="*/ 459402 w 911107"/>
                    <a:gd name="connsiteY2" fmla="*/ 410116 h 826291"/>
                    <a:gd name="connsiteX3" fmla="*/ 705429 w 911107"/>
                    <a:gd name="connsiteY3" fmla="*/ 826290 h 826291"/>
                    <a:gd name="connsiteX4" fmla="*/ 902898 w 911107"/>
                    <a:gd name="connsiteY4" fmla="*/ 111402 h 826291"/>
                    <a:gd name="connsiteX5" fmla="*/ 868393 w 911107"/>
                    <a:gd name="connsiteY5" fmla="*/ 140156 h 826291"/>
                    <a:gd name="connsiteX0" fmla="*/ 0 w 942016"/>
                    <a:gd name="connsiteY0" fmla="*/ 410451 h 826299"/>
                    <a:gd name="connsiteX1" fmla="*/ 228855 w 942016"/>
                    <a:gd name="connsiteY1" fmla="*/ 80 h 826299"/>
                    <a:gd name="connsiteX2" fmla="*/ 459402 w 942016"/>
                    <a:gd name="connsiteY2" fmla="*/ 410116 h 826299"/>
                    <a:gd name="connsiteX3" fmla="*/ 705429 w 942016"/>
                    <a:gd name="connsiteY3" fmla="*/ 826290 h 826299"/>
                    <a:gd name="connsiteX4" fmla="*/ 936508 w 942016"/>
                    <a:gd name="connsiteY4" fmla="*/ 398512 h 826299"/>
                    <a:gd name="connsiteX5" fmla="*/ 868393 w 942016"/>
                    <a:gd name="connsiteY5" fmla="*/ 140156 h 826299"/>
                    <a:gd name="connsiteX0" fmla="*/ 0 w 936508"/>
                    <a:gd name="connsiteY0" fmla="*/ 410451 h 826299"/>
                    <a:gd name="connsiteX1" fmla="*/ 228855 w 936508"/>
                    <a:gd name="connsiteY1" fmla="*/ 80 h 826299"/>
                    <a:gd name="connsiteX2" fmla="*/ 459402 w 936508"/>
                    <a:gd name="connsiteY2" fmla="*/ 410116 h 826299"/>
                    <a:gd name="connsiteX3" fmla="*/ 705429 w 936508"/>
                    <a:gd name="connsiteY3" fmla="*/ 826290 h 826299"/>
                    <a:gd name="connsiteX4" fmla="*/ 936508 w 936508"/>
                    <a:gd name="connsiteY4" fmla="*/ 398512 h 826299"/>
                    <a:gd name="connsiteX0" fmla="*/ 0 w 936508"/>
                    <a:gd name="connsiteY0" fmla="*/ 410372 h 826220"/>
                    <a:gd name="connsiteX1" fmla="*/ 228855 w 936508"/>
                    <a:gd name="connsiteY1" fmla="*/ 1 h 826220"/>
                    <a:gd name="connsiteX2" fmla="*/ 465655 w 936508"/>
                    <a:gd name="connsiteY2" fmla="*/ 410037 h 826220"/>
                    <a:gd name="connsiteX3" fmla="*/ 705429 w 936508"/>
                    <a:gd name="connsiteY3" fmla="*/ 826211 h 826220"/>
                    <a:gd name="connsiteX4" fmla="*/ 936508 w 936508"/>
                    <a:gd name="connsiteY4" fmla="*/ 398433 h 826220"/>
                    <a:gd name="connsiteX0" fmla="*/ 0 w 936508"/>
                    <a:gd name="connsiteY0" fmla="*/ 410372 h 826221"/>
                    <a:gd name="connsiteX1" fmla="*/ 228855 w 936508"/>
                    <a:gd name="connsiteY1" fmla="*/ 1 h 826221"/>
                    <a:gd name="connsiteX2" fmla="*/ 465655 w 936508"/>
                    <a:gd name="connsiteY2" fmla="*/ 410037 h 826221"/>
                    <a:gd name="connsiteX3" fmla="*/ 705429 w 936508"/>
                    <a:gd name="connsiteY3" fmla="*/ 826211 h 826221"/>
                    <a:gd name="connsiteX4" fmla="*/ 936508 w 936508"/>
                    <a:gd name="connsiteY4" fmla="*/ 398433 h 826221"/>
                    <a:gd name="connsiteX0" fmla="*/ 0 w 936508"/>
                    <a:gd name="connsiteY0" fmla="*/ 410667 h 826516"/>
                    <a:gd name="connsiteX1" fmla="*/ 228855 w 936508"/>
                    <a:gd name="connsiteY1" fmla="*/ 296 h 826516"/>
                    <a:gd name="connsiteX2" fmla="*/ 465655 w 936508"/>
                    <a:gd name="connsiteY2" fmla="*/ 410332 h 826516"/>
                    <a:gd name="connsiteX3" fmla="*/ 705429 w 936508"/>
                    <a:gd name="connsiteY3" fmla="*/ 826506 h 826516"/>
                    <a:gd name="connsiteX4" fmla="*/ 936508 w 936508"/>
                    <a:gd name="connsiteY4" fmla="*/ 398728 h 826516"/>
                    <a:gd name="connsiteX0" fmla="*/ 0 w 936508"/>
                    <a:gd name="connsiteY0" fmla="*/ 410667 h 826516"/>
                    <a:gd name="connsiteX1" fmla="*/ 228855 w 936508"/>
                    <a:gd name="connsiteY1" fmla="*/ 296 h 826516"/>
                    <a:gd name="connsiteX2" fmla="*/ 465655 w 936508"/>
                    <a:gd name="connsiteY2" fmla="*/ 410332 h 826516"/>
                    <a:gd name="connsiteX3" fmla="*/ 705429 w 936508"/>
                    <a:gd name="connsiteY3" fmla="*/ 826506 h 826516"/>
                    <a:gd name="connsiteX4" fmla="*/ 936508 w 936508"/>
                    <a:gd name="connsiteY4" fmla="*/ 398728 h 826516"/>
                    <a:gd name="connsiteX0" fmla="*/ 0 w 936508"/>
                    <a:gd name="connsiteY0" fmla="*/ 410667 h 814270"/>
                    <a:gd name="connsiteX1" fmla="*/ 228855 w 936508"/>
                    <a:gd name="connsiteY1" fmla="*/ 296 h 814270"/>
                    <a:gd name="connsiteX2" fmla="*/ 465655 w 936508"/>
                    <a:gd name="connsiteY2" fmla="*/ 410332 h 814270"/>
                    <a:gd name="connsiteX3" fmla="*/ 703865 w 936508"/>
                    <a:gd name="connsiteY3" fmla="*/ 814260 h 814270"/>
                    <a:gd name="connsiteX4" fmla="*/ 936508 w 936508"/>
                    <a:gd name="connsiteY4" fmla="*/ 398728 h 814270"/>
                    <a:gd name="connsiteX0" fmla="*/ 0 w 936508"/>
                    <a:gd name="connsiteY0" fmla="*/ 410667 h 814270"/>
                    <a:gd name="connsiteX1" fmla="*/ 228855 w 936508"/>
                    <a:gd name="connsiteY1" fmla="*/ 296 h 814270"/>
                    <a:gd name="connsiteX2" fmla="*/ 465655 w 936508"/>
                    <a:gd name="connsiteY2" fmla="*/ 410332 h 814270"/>
                    <a:gd name="connsiteX3" fmla="*/ 703865 w 936508"/>
                    <a:gd name="connsiteY3" fmla="*/ 814260 h 814270"/>
                    <a:gd name="connsiteX4" fmla="*/ 936508 w 936508"/>
                    <a:gd name="connsiteY4" fmla="*/ 398728 h 814270"/>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547 h 814141"/>
                    <a:gd name="connsiteX1" fmla="*/ 228855 w 936508"/>
                    <a:gd name="connsiteY1" fmla="*/ 176 h 814141"/>
                    <a:gd name="connsiteX2" fmla="*/ 465655 w 936508"/>
                    <a:gd name="connsiteY2" fmla="*/ 410212 h 814141"/>
                    <a:gd name="connsiteX3" fmla="*/ 703865 w 936508"/>
                    <a:gd name="connsiteY3" fmla="*/ 814140 h 814141"/>
                    <a:gd name="connsiteX4" fmla="*/ 936508 w 936508"/>
                    <a:gd name="connsiteY4" fmla="*/ 398608 h 814141"/>
                    <a:gd name="connsiteX0" fmla="*/ 0 w 936508"/>
                    <a:gd name="connsiteY0" fmla="*/ 410667 h 814261"/>
                    <a:gd name="connsiteX1" fmla="*/ 228855 w 936508"/>
                    <a:gd name="connsiteY1" fmla="*/ 296 h 814261"/>
                    <a:gd name="connsiteX2" fmla="*/ 465655 w 936508"/>
                    <a:gd name="connsiteY2" fmla="*/ 410332 h 814261"/>
                    <a:gd name="connsiteX3" fmla="*/ 703865 w 936508"/>
                    <a:gd name="connsiteY3" fmla="*/ 814260 h 814261"/>
                    <a:gd name="connsiteX4" fmla="*/ 936508 w 936508"/>
                    <a:gd name="connsiteY4" fmla="*/ 398728 h 814261"/>
                    <a:gd name="connsiteX0" fmla="*/ 0 w 936508"/>
                    <a:gd name="connsiteY0" fmla="*/ 410384 h 813978"/>
                    <a:gd name="connsiteX1" fmla="*/ 228855 w 936508"/>
                    <a:gd name="connsiteY1" fmla="*/ 13 h 813978"/>
                    <a:gd name="connsiteX2" fmla="*/ 465655 w 936508"/>
                    <a:gd name="connsiteY2" fmla="*/ 410049 h 813978"/>
                    <a:gd name="connsiteX3" fmla="*/ 703865 w 936508"/>
                    <a:gd name="connsiteY3" fmla="*/ 813977 h 813978"/>
                    <a:gd name="connsiteX4" fmla="*/ 936508 w 936508"/>
                    <a:gd name="connsiteY4" fmla="*/ 398445 h 813978"/>
                    <a:gd name="connsiteX0" fmla="*/ 0 w 936508"/>
                    <a:gd name="connsiteY0" fmla="*/ 410384 h 813978"/>
                    <a:gd name="connsiteX1" fmla="*/ 228855 w 936508"/>
                    <a:gd name="connsiteY1" fmla="*/ 13 h 813978"/>
                    <a:gd name="connsiteX2" fmla="*/ 465655 w 936508"/>
                    <a:gd name="connsiteY2" fmla="*/ 410049 h 813978"/>
                    <a:gd name="connsiteX3" fmla="*/ 703865 w 936508"/>
                    <a:gd name="connsiteY3" fmla="*/ 813977 h 813978"/>
                    <a:gd name="connsiteX4" fmla="*/ 936508 w 936508"/>
                    <a:gd name="connsiteY4" fmla="*/ 398445 h 813978"/>
                    <a:gd name="connsiteX0" fmla="*/ 0 w 936508"/>
                    <a:gd name="connsiteY0" fmla="*/ 410395 h 813989"/>
                    <a:gd name="connsiteX1" fmla="*/ 228855 w 936508"/>
                    <a:gd name="connsiteY1" fmla="*/ 24 h 813989"/>
                    <a:gd name="connsiteX2" fmla="*/ 465655 w 936508"/>
                    <a:gd name="connsiteY2" fmla="*/ 410060 h 813989"/>
                    <a:gd name="connsiteX3" fmla="*/ 703865 w 936508"/>
                    <a:gd name="connsiteY3" fmla="*/ 813988 h 813989"/>
                    <a:gd name="connsiteX4" fmla="*/ 936508 w 936508"/>
                    <a:gd name="connsiteY4" fmla="*/ 398456 h 813989"/>
                    <a:gd name="connsiteX0" fmla="*/ 0 w 936508"/>
                    <a:gd name="connsiteY0" fmla="*/ 410390 h 813984"/>
                    <a:gd name="connsiteX1" fmla="*/ 228855 w 936508"/>
                    <a:gd name="connsiteY1" fmla="*/ 19 h 813984"/>
                    <a:gd name="connsiteX2" fmla="*/ 465655 w 936508"/>
                    <a:gd name="connsiteY2" fmla="*/ 410055 h 813984"/>
                    <a:gd name="connsiteX3" fmla="*/ 703865 w 936508"/>
                    <a:gd name="connsiteY3" fmla="*/ 813983 h 813984"/>
                    <a:gd name="connsiteX4" fmla="*/ 936508 w 936508"/>
                    <a:gd name="connsiteY4" fmla="*/ 398451 h 813984"/>
                    <a:gd name="connsiteX0" fmla="*/ 0 w 936508"/>
                    <a:gd name="connsiteY0" fmla="*/ 410390 h 813985"/>
                    <a:gd name="connsiteX1" fmla="*/ 228855 w 936508"/>
                    <a:gd name="connsiteY1" fmla="*/ 19 h 813985"/>
                    <a:gd name="connsiteX2" fmla="*/ 465655 w 936508"/>
                    <a:gd name="connsiteY2" fmla="*/ 410055 h 813985"/>
                    <a:gd name="connsiteX3" fmla="*/ 703865 w 936508"/>
                    <a:gd name="connsiteY3" fmla="*/ 813983 h 813985"/>
                    <a:gd name="connsiteX4" fmla="*/ 936508 w 936508"/>
                    <a:gd name="connsiteY4" fmla="*/ 398451 h 8139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508" h="813985">
                      <a:moveTo>
                        <a:pt x="0" y="410390"/>
                      </a:moveTo>
                      <a:cubicBezTo>
                        <a:pt x="65462" y="65418"/>
                        <a:pt x="143430" y="-1286"/>
                        <a:pt x="228855" y="19"/>
                      </a:cubicBezTo>
                      <a:cubicBezTo>
                        <a:pt x="314280" y="1324"/>
                        <a:pt x="402901" y="271673"/>
                        <a:pt x="465655" y="410055"/>
                      </a:cubicBezTo>
                      <a:cubicBezTo>
                        <a:pt x="528409" y="548437"/>
                        <a:pt x="587091" y="813195"/>
                        <a:pt x="703865" y="813983"/>
                      </a:cubicBezTo>
                      <a:cubicBezTo>
                        <a:pt x="820639" y="814771"/>
                        <a:pt x="893715" y="590368"/>
                        <a:pt x="936508" y="398451"/>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Tree>
    <p:extLst>
      <p:ext uri="{BB962C8B-B14F-4D97-AF65-F5344CB8AC3E}">
        <p14:creationId xmlns:p14="http://schemas.microsoft.com/office/powerpoint/2010/main" val="4016951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335" y="5571015"/>
            <a:ext cx="9037354" cy="604777"/>
          </a:xfrm>
        </p:spPr>
        <p:txBody>
          <a:bodyPr>
            <a:normAutofit fontScale="85000" lnSpcReduction="20000"/>
          </a:bodyPr>
          <a:lstStyle/>
          <a:p>
            <a:r>
              <a:rPr lang="en-US" dirty="0"/>
              <a:t>Test setup for spoof plasmon polaritons showing the horn antenna, wire coaxial antenna, and grooved test specimen.</a:t>
            </a:r>
          </a:p>
        </p:txBody>
      </p:sp>
      <p:sp>
        <p:nvSpPr>
          <p:cNvPr id="65" name="TextBox 64">
            <a:extLst>
              <a:ext uri="{FF2B5EF4-FFF2-40B4-BE49-F238E27FC236}">
                <a16:creationId xmlns:a16="http://schemas.microsoft.com/office/drawing/2014/main" id="{F2B3116C-4161-4D6A-95A5-1134C876FBDB}"/>
              </a:ext>
            </a:extLst>
          </p:cNvPr>
          <p:cNvSpPr txBox="1"/>
          <p:nvPr/>
        </p:nvSpPr>
        <p:spPr>
          <a:xfrm>
            <a:off x="5529916" y="4723397"/>
            <a:ext cx="1940952" cy="646331"/>
          </a:xfrm>
          <a:prstGeom prst="rect">
            <a:avLst/>
          </a:prstGeom>
          <a:noFill/>
        </p:spPr>
        <p:txBody>
          <a:bodyPr wrap="square" rtlCol="0">
            <a:spAutoFit/>
          </a:bodyPr>
          <a:lstStyle/>
          <a:p>
            <a:pPr algn="ctr"/>
            <a:r>
              <a:rPr lang="en-US" dirty="0"/>
              <a:t>Horn Antenna</a:t>
            </a:r>
          </a:p>
          <a:p>
            <a:pPr algn="ctr"/>
            <a:r>
              <a:rPr lang="en-US" dirty="0"/>
              <a:t>(Transmitter)</a:t>
            </a:r>
          </a:p>
        </p:txBody>
      </p:sp>
      <p:grpSp>
        <p:nvGrpSpPr>
          <p:cNvPr id="4" name="Group 3">
            <a:extLst>
              <a:ext uri="{FF2B5EF4-FFF2-40B4-BE49-F238E27FC236}">
                <a16:creationId xmlns:a16="http://schemas.microsoft.com/office/drawing/2014/main" id="{8A057696-6002-4FE9-B6E3-37994BCB2809}"/>
              </a:ext>
            </a:extLst>
          </p:cNvPr>
          <p:cNvGrpSpPr/>
          <p:nvPr/>
        </p:nvGrpSpPr>
        <p:grpSpPr>
          <a:xfrm>
            <a:off x="397062" y="1436347"/>
            <a:ext cx="8139673" cy="4086099"/>
            <a:chOff x="399049" y="1664946"/>
            <a:chExt cx="8139673" cy="4086099"/>
          </a:xfrm>
        </p:grpSpPr>
        <p:grpSp>
          <p:nvGrpSpPr>
            <p:cNvPr id="134" name="Group 133"/>
            <p:cNvGrpSpPr/>
            <p:nvPr/>
          </p:nvGrpSpPr>
          <p:grpSpPr>
            <a:xfrm>
              <a:off x="7164314" y="4344043"/>
              <a:ext cx="1374408" cy="1407002"/>
              <a:chOff x="9208558" y="3508367"/>
              <a:chExt cx="1414438" cy="1419574"/>
            </a:xfrm>
          </p:grpSpPr>
          <p:sp>
            <p:nvSpPr>
              <p:cNvPr id="8" name="Trapezoid 7">
                <a:extLst>
                  <a:ext uri="{FF2B5EF4-FFF2-40B4-BE49-F238E27FC236}">
                    <a16:creationId xmlns:a16="http://schemas.microsoft.com/office/drawing/2014/main" id="{D7DCEE63-6F10-473D-B8E8-A75939E33590}"/>
                  </a:ext>
                </a:extLst>
              </p:cNvPr>
              <p:cNvSpPr/>
              <p:nvPr/>
            </p:nvSpPr>
            <p:spPr>
              <a:xfrm rot="5400000">
                <a:off x="9179609" y="3537316"/>
                <a:ext cx="596877" cy="538980"/>
              </a:xfrm>
              <a:prstGeom prst="trapezoid">
                <a:avLst>
                  <a:gd name="adj" fmla="val 27846"/>
                </a:avLst>
              </a:prstGeom>
              <a:solidFill>
                <a:srgbClr val="FEE699"/>
              </a:solidFill>
              <a:ln>
                <a:solidFill>
                  <a:schemeClr val="tx1"/>
                </a:solidFill>
              </a:ln>
              <a:scene3d>
                <a:camera prst="orthographicFront">
                  <a:rot lat="0" lon="0" rev="191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0" name="TextBox 69">
                <a:extLst>
                  <a:ext uri="{FF2B5EF4-FFF2-40B4-BE49-F238E27FC236}">
                    <a16:creationId xmlns:a16="http://schemas.microsoft.com/office/drawing/2014/main" id="{8F1B5B92-B8E7-49DD-807F-70EED8A7728C}"/>
                  </a:ext>
                </a:extLst>
              </p:cNvPr>
              <p:cNvSpPr txBox="1"/>
              <p:nvPr/>
            </p:nvSpPr>
            <p:spPr>
              <a:xfrm>
                <a:off x="9391281" y="4235651"/>
                <a:ext cx="511735" cy="372632"/>
              </a:xfrm>
              <a:prstGeom prst="rect">
                <a:avLst/>
              </a:prstGeom>
              <a:noFill/>
            </p:spPr>
            <p:txBody>
              <a:bodyPr wrap="none" rtlCol="0">
                <a:spAutoFit/>
              </a:bodyPr>
              <a:lstStyle/>
              <a:p>
                <a:r>
                  <a:rPr lang="en-US" dirty="0"/>
                  <a:t>45°</a:t>
                </a:r>
              </a:p>
            </p:txBody>
          </p:sp>
          <p:sp>
            <p:nvSpPr>
              <p:cNvPr id="74" name="Rectangle 73"/>
              <p:cNvSpPr/>
              <p:nvPr/>
            </p:nvSpPr>
            <p:spPr>
              <a:xfrm rot="18540000">
                <a:off x="9620939" y="3963755"/>
                <a:ext cx="275640" cy="185943"/>
              </a:xfrm>
              <a:prstGeom prst="rect">
                <a:avLst/>
              </a:prstGeom>
              <a:solidFill>
                <a:srgbClr val="FFE6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75" name="Straight Connector 74"/>
              <p:cNvCxnSpPr/>
              <p:nvPr/>
            </p:nvCxnSpPr>
            <p:spPr>
              <a:xfrm>
                <a:off x="9536107" y="4733597"/>
                <a:ext cx="1086889" cy="1834"/>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9911642" y="4178087"/>
                <a:ext cx="709123" cy="555512"/>
              </a:xfrm>
              <a:prstGeom prst="line">
                <a:avLst/>
              </a:prstGeom>
            </p:spPr>
            <p:style>
              <a:lnRef idx="1">
                <a:schemeClr val="accent1"/>
              </a:lnRef>
              <a:fillRef idx="0">
                <a:schemeClr val="accent1"/>
              </a:fillRef>
              <a:effectRef idx="0">
                <a:schemeClr val="accent1"/>
              </a:effectRef>
              <a:fontRef idx="minor">
                <a:schemeClr val="tx1"/>
              </a:fontRef>
            </p:style>
          </p:cxnSp>
          <p:sp>
            <p:nvSpPr>
              <p:cNvPr id="77" name="Arc 76"/>
              <p:cNvSpPr/>
              <p:nvPr/>
            </p:nvSpPr>
            <p:spPr>
              <a:xfrm rot="16200000">
                <a:off x="10181143" y="4605924"/>
                <a:ext cx="385010" cy="259023"/>
              </a:xfrm>
              <a:prstGeom prst="arc">
                <a:avLst>
                  <a:gd name="adj1" fmla="val 16200000"/>
                  <a:gd name="adj2" fmla="val 2158701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2" name="Group 1">
              <a:extLst>
                <a:ext uri="{FF2B5EF4-FFF2-40B4-BE49-F238E27FC236}">
                  <a16:creationId xmlns:a16="http://schemas.microsoft.com/office/drawing/2014/main" id="{4F134B4D-C483-4906-B00A-913A385862FB}"/>
                </a:ext>
              </a:extLst>
            </p:cNvPr>
            <p:cNvGrpSpPr/>
            <p:nvPr/>
          </p:nvGrpSpPr>
          <p:grpSpPr>
            <a:xfrm>
              <a:off x="399049" y="1664946"/>
              <a:ext cx="7153853" cy="2813111"/>
              <a:chOff x="399049" y="1664946"/>
              <a:chExt cx="7153853" cy="2813111"/>
            </a:xfrm>
          </p:grpSpPr>
          <p:sp>
            <p:nvSpPr>
              <p:cNvPr id="9" name="Rectangle 8">
                <a:extLst>
                  <a:ext uri="{FF2B5EF4-FFF2-40B4-BE49-F238E27FC236}">
                    <a16:creationId xmlns:a16="http://schemas.microsoft.com/office/drawing/2014/main" id="{8AF80A57-7258-4B63-92BA-59D8EB5F5167}"/>
                  </a:ext>
                </a:extLst>
              </p:cNvPr>
              <p:cNvSpPr/>
              <p:nvPr/>
            </p:nvSpPr>
            <p:spPr>
              <a:xfrm>
                <a:off x="657382" y="3781843"/>
                <a:ext cx="6252495" cy="470072"/>
              </a:xfrm>
              <a:prstGeom prst="rect">
                <a:avLst/>
              </a:prstGeom>
              <a:solidFill>
                <a:srgbClr val="00CCFF"/>
              </a:solidFill>
              <a:ln>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Rectangle 9">
                <a:extLst>
                  <a:ext uri="{FF2B5EF4-FFF2-40B4-BE49-F238E27FC236}">
                    <a16:creationId xmlns:a16="http://schemas.microsoft.com/office/drawing/2014/main" id="{6E914EEF-7D46-4E23-B8E2-7DA3DC86C56D}"/>
                  </a:ext>
                </a:extLst>
              </p:cNvPr>
              <p:cNvSpPr/>
              <p:nvPr/>
            </p:nvSpPr>
            <p:spPr>
              <a:xfrm>
                <a:off x="6845894" y="3544567"/>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 name="Rectangle 10">
                <a:extLst>
                  <a:ext uri="{FF2B5EF4-FFF2-40B4-BE49-F238E27FC236}">
                    <a16:creationId xmlns:a16="http://schemas.microsoft.com/office/drawing/2014/main" id="{24CD9475-7627-4D4A-B25D-FBF3CD7188B1}"/>
                  </a:ext>
                </a:extLst>
              </p:cNvPr>
              <p:cNvSpPr/>
              <p:nvPr/>
            </p:nvSpPr>
            <p:spPr>
              <a:xfrm>
                <a:off x="6721911" y="3544566"/>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 name="Rectangle 11">
                <a:extLst>
                  <a:ext uri="{FF2B5EF4-FFF2-40B4-BE49-F238E27FC236}">
                    <a16:creationId xmlns:a16="http://schemas.microsoft.com/office/drawing/2014/main" id="{680A526D-F161-4FCD-803B-48CC999342EF}"/>
                  </a:ext>
                </a:extLst>
              </p:cNvPr>
              <p:cNvSpPr/>
              <p:nvPr/>
            </p:nvSpPr>
            <p:spPr>
              <a:xfrm>
                <a:off x="6597928" y="3544566"/>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3" name="Rectangle 12">
                <a:extLst>
                  <a:ext uri="{FF2B5EF4-FFF2-40B4-BE49-F238E27FC236}">
                    <a16:creationId xmlns:a16="http://schemas.microsoft.com/office/drawing/2014/main" id="{AA35FA29-1D0C-451E-B6E4-878770485116}"/>
                  </a:ext>
                </a:extLst>
              </p:cNvPr>
              <p:cNvSpPr/>
              <p:nvPr/>
            </p:nvSpPr>
            <p:spPr>
              <a:xfrm>
                <a:off x="6473945" y="3544564"/>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Rectangle 13">
                <a:extLst>
                  <a:ext uri="{FF2B5EF4-FFF2-40B4-BE49-F238E27FC236}">
                    <a16:creationId xmlns:a16="http://schemas.microsoft.com/office/drawing/2014/main" id="{9B38F0FE-709D-4AA7-9F56-40C506EBE4FF}"/>
                  </a:ext>
                </a:extLst>
              </p:cNvPr>
              <p:cNvSpPr/>
              <p:nvPr/>
            </p:nvSpPr>
            <p:spPr>
              <a:xfrm>
                <a:off x="6349962" y="3544567"/>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 name="Rectangle 14">
                <a:extLst>
                  <a:ext uri="{FF2B5EF4-FFF2-40B4-BE49-F238E27FC236}">
                    <a16:creationId xmlns:a16="http://schemas.microsoft.com/office/drawing/2014/main" id="{FB216C53-5EE9-4128-97FC-86AE251C2965}"/>
                  </a:ext>
                </a:extLst>
              </p:cNvPr>
              <p:cNvSpPr/>
              <p:nvPr/>
            </p:nvSpPr>
            <p:spPr>
              <a:xfrm>
                <a:off x="6225979" y="3544566"/>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Rectangle 15">
                <a:extLst>
                  <a:ext uri="{FF2B5EF4-FFF2-40B4-BE49-F238E27FC236}">
                    <a16:creationId xmlns:a16="http://schemas.microsoft.com/office/drawing/2014/main" id="{3DA3433F-77B7-4517-B58D-4843215F250E}"/>
                  </a:ext>
                </a:extLst>
              </p:cNvPr>
              <p:cNvSpPr/>
              <p:nvPr/>
            </p:nvSpPr>
            <p:spPr>
              <a:xfrm>
                <a:off x="6101995" y="3544566"/>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7" name="Rectangle 16">
                <a:extLst>
                  <a:ext uri="{FF2B5EF4-FFF2-40B4-BE49-F238E27FC236}">
                    <a16:creationId xmlns:a16="http://schemas.microsoft.com/office/drawing/2014/main" id="{E4BCD1F5-ABC5-4F91-91A8-63D868A86B61}"/>
                  </a:ext>
                </a:extLst>
              </p:cNvPr>
              <p:cNvSpPr/>
              <p:nvPr/>
            </p:nvSpPr>
            <p:spPr>
              <a:xfrm>
                <a:off x="5978012" y="3544564"/>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 name="Rectangle 17">
                <a:extLst>
                  <a:ext uri="{FF2B5EF4-FFF2-40B4-BE49-F238E27FC236}">
                    <a16:creationId xmlns:a16="http://schemas.microsoft.com/office/drawing/2014/main" id="{8A69AE03-F21B-46EF-A0F1-0E0ECABB0C32}"/>
                  </a:ext>
                </a:extLst>
              </p:cNvPr>
              <p:cNvSpPr/>
              <p:nvPr/>
            </p:nvSpPr>
            <p:spPr>
              <a:xfrm>
                <a:off x="5854029" y="3545600"/>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Rectangle 18">
                <a:extLst>
                  <a:ext uri="{FF2B5EF4-FFF2-40B4-BE49-F238E27FC236}">
                    <a16:creationId xmlns:a16="http://schemas.microsoft.com/office/drawing/2014/main" id="{78BA2D6B-1B14-4294-907F-D92309954ACA}"/>
                  </a:ext>
                </a:extLst>
              </p:cNvPr>
              <p:cNvSpPr/>
              <p:nvPr/>
            </p:nvSpPr>
            <p:spPr>
              <a:xfrm>
                <a:off x="5730046" y="3545598"/>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0" name="Rectangle 19">
                <a:extLst>
                  <a:ext uri="{FF2B5EF4-FFF2-40B4-BE49-F238E27FC236}">
                    <a16:creationId xmlns:a16="http://schemas.microsoft.com/office/drawing/2014/main" id="{10A94B95-F945-4835-B191-5D054B6227E0}"/>
                  </a:ext>
                </a:extLst>
              </p:cNvPr>
              <p:cNvSpPr/>
              <p:nvPr/>
            </p:nvSpPr>
            <p:spPr>
              <a:xfrm>
                <a:off x="5606063" y="3545598"/>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1" name="Rectangle 20">
                <a:extLst>
                  <a:ext uri="{FF2B5EF4-FFF2-40B4-BE49-F238E27FC236}">
                    <a16:creationId xmlns:a16="http://schemas.microsoft.com/office/drawing/2014/main" id="{7F611EF8-EEEA-47E5-8129-DE5B0D193D37}"/>
                  </a:ext>
                </a:extLst>
              </p:cNvPr>
              <p:cNvSpPr/>
              <p:nvPr/>
            </p:nvSpPr>
            <p:spPr>
              <a:xfrm>
                <a:off x="5482080" y="3545597"/>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2" name="Rectangle 21">
                <a:extLst>
                  <a:ext uri="{FF2B5EF4-FFF2-40B4-BE49-F238E27FC236}">
                    <a16:creationId xmlns:a16="http://schemas.microsoft.com/office/drawing/2014/main" id="{069846C5-FAD7-4356-9792-33AC3CC0C1EB}"/>
                  </a:ext>
                </a:extLst>
              </p:cNvPr>
              <p:cNvSpPr/>
              <p:nvPr/>
            </p:nvSpPr>
            <p:spPr>
              <a:xfrm>
                <a:off x="5358097" y="3545600"/>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3" name="Rectangle 22">
                <a:extLst>
                  <a:ext uri="{FF2B5EF4-FFF2-40B4-BE49-F238E27FC236}">
                    <a16:creationId xmlns:a16="http://schemas.microsoft.com/office/drawing/2014/main" id="{E1076881-BDB5-4D96-BAB4-5ABB80CBCE2F}"/>
                  </a:ext>
                </a:extLst>
              </p:cNvPr>
              <p:cNvSpPr/>
              <p:nvPr/>
            </p:nvSpPr>
            <p:spPr>
              <a:xfrm>
                <a:off x="5234115" y="3545598"/>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Rectangle 23">
                <a:extLst>
                  <a:ext uri="{FF2B5EF4-FFF2-40B4-BE49-F238E27FC236}">
                    <a16:creationId xmlns:a16="http://schemas.microsoft.com/office/drawing/2014/main" id="{82FB131B-8626-412E-A3FF-CC8B9BCB2C75}"/>
                  </a:ext>
                </a:extLst>
              </p:cNvPr>
              <p:cNvSpPr/>
              <p:nvPr/>
            </p:nvSpPr>
            <p:spPr>
              <a:xfrm>
                <a:off x="5110131" y="3545598"/>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5" name="Rectangle 24">
                <a:extLst>
                  <a:ext uri="{FF2B5EF4-FFF2-40B4-BE49-F238E27FC236}">
                    <a16:creationId xmlns:a16="http://schemas.microsoft.com/office/drawing/2014/main" id="{656A3F2C-8606-42D6-88DB-63B3ACD77200}"/>
                  </a:ext>
                </a:extLst>
              </p:cNvPr>
              <p:cNvSpPr/>
              <p:nvPr/>
            </p:nvSpPr>
            <p:spPr>
              <a:xfrm>
                <a:off x="4986148" y="3545597"/>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6" name="Rectangle 25">
                <a:extLst>
                  <a:ext uri="{FF2B5EF4-FFF2-40B4-BE49-F238E27FC236}">
                    <a16:creationId xmlns:a16="http://schemas.microsoft.com/office/drawing/2014/main" id="{5399DCD4-7986-406A-B533-1AC94C0433D8}"/>
                  </a:ext>
                </a:extLst>
              </p:cNvPr>
              <p:cNvSpPr/>
              <p:nvPr/>
            </p:nvSpPr>
            <p:spPr>
              <a:xfrm>
                <a:off x="4862165" y="3547166"/>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7" name="Rectangle 26">
                <a:extLst>
                  <a:ext uri="{FF2B5EF4-FFF2-40B4-BE49-F238E27FC236}">
                    <a16:creationId xmlns:a16="http://schemas.microsoft.com/office/drawing/2014/main" id="{1C402B57-A695-4F04-99B6-05AFFF9CE81C}"/>
                  </a:ext>
                </a:extLst>
              </p:cNvPr>
              <p:cNvSpPr/>
              <p:nvPr/>
            </p:nvSpPr>
            <p:spPr>
              <a:xfrm>
                <a:off x="4738182" y="3547164"/>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8" name="Rectangle 27">
                <a:extLst>
                  <a:ext uri="{FF2B5EF4-FFF2-40B4-BE49-F238E27FC236}">
                    <a16:creationId xmlns:a16="http://schemas.microsoft.com/office/drawing/2014/main" id="{B4BA4726-7330-44F1-A805-080662C31CD8}"/>
                  </a:ext>
                </a:extLst>
              </p:cNvPr>
              <p:cNvSpPr/>
              <p:nvPr/>
            </p:nvSpPr>
            <p:spPr>
              <a:xfrm>
                <a:off x="4614199" y="3547164"/>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9" name="Rectangle 28">
                <a:extLst>
                  <a:ext uri="{FF2B5EF4-FFF2-40B4-BE49-F238E27FC236}">
                    <a16:creationId xmlns:a16="http://schemas.microsoft.com/office/drawing/2014/main" id="{1FD67C71-FDFE-4823-B730-524C3E0E03F8}"/>
                  </a:ext>
                </a:extLst>
              </p:cNvPr>
              <p:cNvSpPr/>
              <p:nvPr/>
            </p:nvSpPr>
            <p:spPr>
              <a:xfrm>
                <a:off x="4490216" y="3547163"/>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0" name="Rectangle 29">
                <a:extLst>
                  <a:ext uri="{FF2B5EF4-FFF2-40B4-BE49-F238E27FC236}">
                    <a16:creationId xmlns:a16="http://schemas.microsoft.com/office/drawing/2014/main" id="{F60B0675-2EA5-4E13-8B1D-D6124FD5FFA8}"/>
                  </a:ext>
                </a:extLst>
              </p:cNvPr>
              <p:cNvSpPr/>
              <p:nvPr/>
            </p:nvSpPr>
            <p:spPr>
              <a:xfrm>
                <a:off x="4366233" y="3547166"/>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1" name="Rectangle 30">
                <a:extLst>
                  <a:ext uri="{FF2B5EF4-FFF2-40B4-BE49-F238E27FC236}">
                    <a16:creationId xmlns:a16="http://schemas.microsoft.com/office/drawing/2014/main" id="{37215E36-0383-40B6-9DCD-E4602C67B7D9}"/>
                  </a:ext>
                </a:extLst>
              </p:cNvPr>
              <p:cNvSpPr/>
              <p:nvPr/>
            </p:nvSpPr>
            <p:spPr>
              <a:xfrm>
                <a:off x="4242249" y="3547164"/>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2" name="Rectangle 31">
                <a:extLst>
                  <a:ext uri="{FF2B5EF4-FFF2-40B4-BE49-F238E27FC236}">
                    <a16:creationId xmlns:a16="http://schemas.microsoft.com/office/drawing/2014/main" id="{A81BE0F4-3554-4EEA-A57C-ACE643F7E4D6}"/>
                  </a:ext>
                </a:extLst>
              </p:cNvPr>
              <p:cNvSpPr/>
              <p:nvPr/>
            </p:nvSpPr>
            <p:spPr>
              <a:xfrm>
                <a:off x="4118266" y="3547164"/>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3" name="Rectangle 32">
                <a:extLst>
                  <a:ext uri="{FF2B5EF4-FFF2-40B4-BE49-F238E27FC236}">
                    <a16:creationId xmlns:a16="http://schemas.microsoft.com/office/drawing/2014/main" id="{FC9DCC44-BDD8-4F66-AD1B-40FDF8C4C5F6}"/>
                  </a:ext>
                </a:extLst>
              </p:cNvPr>
              <p:cNvSpPr/>
              <p:nvPr/>
            </p:nvSpPr>
            <p:spPr>
              <a:xfrm>
                <a:off x="3994283" y="3547163"/>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4" name="Rectangle 33">
                <a:extLst>
                  <a:ext uri="{FF2B5EF4-FFF2-40B4-BE49-F238E27FC236}">
                    <a16:creationId xmlns:a16="http://schemas.microsoft.com/office/drawing/2014/main" id="{1899970D-7A53-4540-8CBF-186BE77EB4FE}"/>
                  </a:ext>
                </a:extLst>
              </p:cNvPr>
              <p:cNvSpPr/>
              <p:nvPr/>
            </p:nvSpPr>
            <p:spPr>
              <a:xfrm>
                <a:off x="3870300" y="3544564"/>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5" name="Rectangle 34">
                <a:extLst>
                  <a:ext uri="{FF2B5EF4-FFF2-40B4-BE49-F238E27FC236}">
                    <a16:creationId xmlns:a16="http://schemas.microsoft.com/office/drawing/2014/main" id="{4C379B73-A2B5-4E2A-B875-2E7C3ED9F10A}"/>
                  </a:ext>
                </a:extLst>
              </p:cNvPr>
              <p:cNvSpPr/>
              <p:nvPr/>
            </p:nvSpPr>
            <p:spPr>
              <a:xfrm>
                <a:off x="3746317" y="3544563"/>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6" name="Rectangle 35">
                <a:extLst>
                  <a:ext uri="{FF2B5EF4-FFF2-40B4-BE49-F238E27FC236}">
                    <a16:creationId xmlns:a16="http://schemas.microsoft.com/office/drawing/2014/main" id="{C3EEF65E-D4BB-40AB-925C-65289BAA1378}"/>
                  </a:ext>
                </a:extLst>
              </p:cNvPr>
              <p:cNvSpPr/>
              <p:nvPr/>
            </p:nvSpPr>
            <p:spPr>
              <a:xfrm>
                <a:off x="3622334" y="3544563"/>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7" name="Rectangle 36">
                <a:extLst>
                  <a:ext uri="{FF2B5EF4-FFF2-40B4-BE49-F238E27FC236}">
                    <a16:creationId xmlns:a16="http://schemas.microsoft.com/office/drawing/2014/main" id="{3190D65D-B425-4373-AA97-7950B98C7A5F}"/>
                  </a:ext>
                </a:extLst>
              </p:cNvPr>
              <p:cNvSpPr/>
              <p:nvPr/>
            </p:nvSpPr>
            <p:spPr>
              <a:xfrm>
                <a:off x="3498351" y="3544561"/>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8" name="Rectangle 37">
                <a:extLst>
                  <a:ext uri="{FF2B5EF4-FFF2-40B4-BE49-F238E27FC236}">
                    <a16:creationId xmlns:a16="http://schemas.microsoft.com/office/drawing/2014/main" id="{BE0373E8-6174-4179-A4C1-7EFE54D552BB}"/>
                  </a:ext>
                </a:extLst>
              </p:cNvPr>
              <p:cNvSpPr/>
              <p:nvPr/>
            </p:nvSpPr>
            <p:spPr>
              <a:xfrm>
                <a:off x="3374368" y="3544564"/>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9" name="Rectangle 38">
                <a:extLst>
                  <a:ext uri="{FF2B5EF4-FFF2-40B4-BE49-F238E27FC236}">
                    <a16:creationId xmlns:a16="http://schemas.microsoft.com/office/drawing/2014/main" id="{98D77B19-2270-4290-A547-BC4807DB2736}"/>
                  </a:ext>
                </a:extLst>
              </p:cNvPr>
              <p:cNvSpPr/>
              <p:nvPr/>
            </p:nvSpPr>
            <p:spPr>
              <a:xfrm>
                <a:off x="3250384" y="3544563"/>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0" name="Rectangle 39">
                <a:extLst>
                  <a:ext uri="{FF2B5EF4-FFF2-40B4-BE49-F238E27FC236}">
                    <a16:creationId xmlns:a16="http://schemas.microsoft.com/office/drawing/2014/main" id="{F25C0B66-1A16-499C-9F3F-55DA5C107172}"/>
                  </a:ext>
                </a:extLst>
              </p:cNvPr>
              <p:cNvSpPr/>
              <p:nvPr/>
            </p:nvSpPr>
            <p:spPr>
              <a:xfrm>
                <a:off x="3126401" y="3544563"/>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1" name="Rectangle 40">
                <a:extLst>
                  <a:ext uri="{FF2B5EF4-FFF2-40B4-BE49-F238E27FC236}">
                    <a16:creationId xmlns:a16="http://schemas.microsoft.com/office/drawing/2014/main" id="{41313463-674F-425A-8332-FCF7582A2968}"/>
                  </a:ext>
                </a:extLst>
              </p:cNvPr>
              <p:cNvSpPr/>
              <p:nvPr/>
            </p:nvSpPr>
            <p:spPr>
              <a:xfrm>
                <a:off x="3002418" y="3544561"/>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2" name="Rectangle 41">
                <a:extLst>
                  <a:ext uri="{FF2B5EF4-FFF2-40B4-BE49-F238E27FC236}">
                    <a16:creationId xmlns:a16="http://schemas.microsoft.com/office/drawing/2014/main" id="{1A4273EA-D670-48CD-9CF7-C22CA5960E1E}"/>
                  </a:ext>
                </a:extLst>
              </p:cNvPr>
              <p:cNvSpPr/>
              <p:nvPr/>
            </p:nvSpPr>
            <p:spPr>
              <a:xfrm>
                <a:off x="2878435" y="3544567"/>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3" name="Rectangle 42">
                <a:extLst>
                  <a:ext uri="{FF2B5EF4-FFF2-40B4-BE49-F238E27FC236}">
                    <a16:creationId xmlns:a16="http://schemas.microsoft.com/office/drawing/2014/main" id="{8B7BCCD7-E642-410B-AF1C-0C1DA3F65998}"/>
                  </a:ext>
                </a:extLst>
              </p:cNvPr>
              <p:cNvSpPr/>
              <p:nvPr/>
            </p:nvSpPr>
            <p:spPr>
              <a:xfrm>
                <a:off x="2754452" y="3544566"/>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4" name="Rectangle 43">
                <a:extLst>
                  <a:ext uri="{FF2B5EF4-FFF2-40B4-BE49-F238E27FC236}">
                    <a16:creationId xmlns:a16="http://schemas.microsoft.com/office/drawing/2014/main" id="{4B31FAF3-3EEF-48BE-994A-24A2A4D8BD9C}"/>
                  </a:ext>
                </a:extLst>
              </p:cNvPr>
              <p:cNvSpPr/>
              <p:nvPr/>
            </p:nvSpPr>
            <p:spPr>
              <a:xfrm>
                <a:off x="2630469" y="3544566"/>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5" name="Rectangle 44">
                <a:extLst>
                  <a:ext uri="{FF2B5EF4-FFF2-40B4-BE49-F238E27FC236}">
                    <a16:creationId xmlns:a16="http://schemas.microsoft.com/office/drawing/2014/main" id="{27085B82-7C9A-42CD-A8AA-C7C04C4780C1}"/>
                  </a:ext>
                </a:extLst>
              </p:cNvPr>
              <p:cNvSpPr/>
              <p:nvPr/>
            </p:nvSpPr>
            <p:spPr>
              <a:xfrm>
                <a:off x="2506486" y="3544564"/>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6" name="Rectangle 45">
                <a:extLst>
                  <a:ext uri="{FF2B5EF4-FFF2-40B4-BE49-F238E27FC236}">
                    <a16:creationId xmlns:a16="http://schemas.microsoft.com/office/drawing/2014/main" id="{15B8EA39-CAC4-42B3-9F18-30669AD38BB8}"/>
                  </a:ext>
                </a:extLst>
              </p:cNvPr>
              <p:cNvSpPr/>
              <p:nvPr/>
            </p:nvSpPr>
            <p:spPr>
              <a:xfrm>
                <a:off x="2382503" y="3544567"/>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7" name="Rectangle 46">
                <a:extLst>
                  <a:ext uri="{FF2B5EF4-FFF2-40B4-BE49-F238E27FC236}">
                    <a16:creationId xmlns:a16="http://schemas.microsoft.com/office/drawing/2014/main" id="{5A514DB2-3E1B-4399-84F3-4E54C0F9A188}"/>
                  </a:ext>
                </a:extLst>
              </p:cNvPr>
              <p:cNvSpPr/>
              <p:nvPr/>
            </p:nvSpPr>
            <p:spPr>
              <a:xfrm>
                <a:off x="2258519" y="3544566"/>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8" name="Rectangle 47">
                <a:extLst>
                  <a:ext uri="{FF2B5EF4-FFF2-40B4-BE49-F238E27FC236}">
                    <a16:creationId xmlns:a16="http://schemas.microsoft.com/office/drawing/2014/main" id="{2C073D1C-E8D4-4988-996F-B15C7CEC9C5B}"/>
                  </a:ext>
                </a:extLst>
              </p:cNvPr>
              <p:cNvSpPr/>
              <p:nvPr/>
            </p:nvSpPr>
            <p:spPr>
              <a:xfrm>
                <a:off x="2134536" y="3544566"/>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9" name="Rectangle 48">
                <a:extLst>
                  <a:ext uri="{FF2B5EF4-FFF2-40B4-BE49-F238E27FC236}">
                    <a16:creationId xmlns:a16="http://schemas.microsoft.com/office/drawing/2014/main" id="{850AB2DB-07D1-464B-8E9B-4A67D8BD20ED}"/>
                  </a:ext>
                </a:extLst>
              </p:cNvPr>
              <p:cNvSpPr/>
              <p:nvPr/>
            </p:nvSpPr>
            <p:spPr>
              <a:xfrm>
                <a:off x="2010554" y="3544564"/>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0" name="Rectangle 49">
                <a:extLst>
                  <a:ext uri="{FF2B5EF4-FFF2-40B4-BE49-F238E27FC236}">
                    <a16:creationId xmlns:a16="http://schemas.microsoft.com/office/drawing/2014/main" id="{0D3E7448-62AF-4553-B95A-5E7B36A9BEC1}"/>
                  </a:ext>
                </a:extLst>
              </p:cNvPr>
              <p:cNvSpPr/>
              <p:nvPr/>
            </p:nvSpPr>
            <p:spPr>
              <a:xfrm>
                <a:off x="1886571" y="3545600"/>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1" name="Rectangle 50">
                <a:extLst>
                  <a:ext uri="{FF2B5EF4-FFF2-40B4-BE49-F238E27FC236}">
                    <a16:creationId xmlns:a16="http://schemas.microsoft.com/office/drawing/2014/main" id="{916C1A92-BACD-433C-8E6F-53B9D58266CF}"/>
                  </a:ext>
                </a:extLst>
              </p:cNvPr>
              <p:cNvSpPr/>
              <p:nvPr/>
            </p:nvSpPr>
            <p:spPr>
              <a:xfrm>
                <a:off x="1762588" y="3545598"/>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2" name="Rectangle 51">
                <a:extLst>
                  <a:ext uri="{FF2B5EF4-FFF2-40B4-BE49-F238E27FC236}">
                    <a16:creationId xmlns:a16="http://schemas.microsoft.com/office/drawing/2014/main" id="{8943245D-1EC9-43B7-998F-31871143ACE1}"/>
                  </a:ext>
                </a:extLst>
              </p:cNvPr>
              <p:cNvSpPr/>
              <p:nvPr/>
            </p:nvSpPr>
            <p:spPr>
              <a:xfrm>
                <a:off x="1638605" y="3545598"/>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3" name="Rectangle 52">
                <a:extLst>
                  <a:ext uri="{FF2B5EF4-FFF2-40B4-BE49-F238E27FC236}">
                    <a16:creationId xmlns:a16="http://schemas.microsoft.com/office/drawing/2014/main" id="{7FE1A156-E3F2-4522-A04C-5E095B7149B0}"/>
                  </a:ext>
                </a:extLst>
              </p:cNvPr>
              <p:cNvSpPr/>
              <p:nvPr/>
            </p:nvSpPr>
            <p:spPr>
              <a:xfrm>
                <a:off x="1514622" y="3545597"/>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4" name="Rectangle 53">
                <a:extLst>
                  <a:ext uri="{FF2B5EF4-FFF2-40B4-BE49-F238E27FC236}">
                    <a16:creationId xmlns:a16="http://schemas.microsoft.com/office/drawing/2014/main" id="{CECE56C1-140F-4F56-AFBC-7BD2FB6A9E43}"/>
                  </a:ext>
                </a:extLst>
              </p:cNvPr>
              <p:cNvSpPr/>
              <p:nvPr/>
            </p:nvSpPr>
            <p:spPr>
              <a:xfrm>
                <a:off x="1390638" y="3545600"/>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5" name="Rectangle 54">
                <a:extLst>
                  <a:ext uri="{FF2B5EF4-FFF2-40B4-BE49-F238E27FC236}">
                    <a16:creationId xmlns:a16="http://schemas.microsoft.com/office/drawing/2014/main" id="{E8ECBFD8-1941-432F-A27C-9BEB4C463791}"/>
                  </a:ext>
                </a:extLst>
              </p:cNvPr>
              <p:cNvSpPr/>
              <p:nvPr/>
            </p:nvSpPr>
            <p:spPr>
              <a:xfrm>
                <a:off x="1266655" y="3545598"/>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6" name="Rectangle 55">
                <a:extLst>
                  <a:ext uri="{FF2B5EF4-FFF2-40B4-BE49-F238E27FC236}">
                    <a16:creationId xmlns:a16="http://schemas.microsoft.com/office/drawing/2014/main" id="{465C0BFF-C6FE-4EC9-9E22-A8B6D322D507}"/>
                  </a:ext>
                </a:extLst>
              </p:cNvPr>
              <p:cNvSpPr/>
              <p:nvPr/>
            </p:nvSpPr>
            <p:spPr>
              <a:xfrm>
                <a:off x="1142672" y="3545598"/>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7" name="Rectangle 56">
                <a:extLst>
                  <a:ext uri="{FF2B5EF4-FFF2-40B4-BE49-F238E27FC236}">
                    <a16:creationId xmlns:a16="http://schemas.microsoft.com/office/drawing/2014/main" id="{012427DC-E6F8-459B-B5C3-1B3FB31D2F98}"/>
                  </a:ext>
                </a:extLst>
              </p:cNvPr>
              <p:cNvSpPr/>
              <p:nvPr/>
            </p:nvSpPr>
            <p:spPr>
              <a:xfrm>
                <a:off x="1018689" y="3545597"/>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8" name="Rectangle 57">
                <a:extLst>
                  <a:ext uri="{FF2B5EF4-FFF2-40B4-BE49-F238E27FC236}">
                    <a16:creationId xmlns:a16="http://schemas.microsoft.com/office/drawing/2014/main" id="{89B11CE2-14ED-467F-A91C-E017BAF1E82B}"/>
                  </a:ext>
                </a:extLst>
              </p:cNvPr>
              <p:cNvSpPr/>
              <p:nvPr/>
            </p:nvSpPr>
            <p:spPr>
              <a:xfrm>
                <a:off x="894706" y="3552092"/>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9" name="Rectangle 58">
                <a:extLst>
                  <a:ext uri="{FF2B5EF4-FFF2-40B4-BE49-F238E27FC236}">
                    <a16:creationId xmlns:a16="http://schemas.microsoft.com/office/drawing/2014/main" id="{4C86DD65-A318-4E84-B74A-A44C99B30DD2}"/>
                  </a:ext>
                </a:extLst>
              </p:cNvPr>
              <p:cNvSpPr/>
              <p:nvPr/>
            </p:nvSpPr>
            <p:spPr>
              <a:xfrm>
                <a:off x="770723" y="3552091"/>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0" name="Rectangle 59">
                <a:extLst>
                  <a:ext uri="{FF2B5EF4-FFF2-40B4-BE49-F238E27FC236}">
                    <a16:creationId xmlns:a16="http://schemas.microsoft.com/office/drawing/2014/main" id="{09343902-08E2-43AF-9FC2-A9497E732242}"/>
                  </a:ext>
                </a:extLst>
              </p:cNvPr>
              <p:cNvSpPr/>
              <p:nvPr/>
            </p:nvSpPr>
            <p:spPr>
              <a:xfrm>
                <a:off x="648397" y="3552091"/>
                <a:ext cx="73546" cy="233516"/>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61" name="Straight Arrow Connector 60">
                <a:extLst>
                  <a:ext uri="{FF2B5EF4-FFF2-40B4-BE49-F238E27FC236}">
                    <a16:creationId xmlns:a16="http://schemas.microsoft.com/office/drawing/2014/main" id="{EE34DB72-B2ED-473B-AFE4-D8018CC57600}"/>
                  </a:ext>
                </a:extLst>
              </p:cNvPr>
              <p:cNvCxnSpPr>
                <a:cxnSpLocks/>
              </p:cNvCxnSpPr>
              <p:nvPr/>
            </p:nvCxnSpPr>
            <p:spPr>
              <a:xfrm flipH="1" flipV="1">
                <a:off x="1464185" y="2536912"/>
                <a:ext cx="5455254" cy="21559"/>
              </a:xfrm>
              <a:prstGeom prst="straightConnector1">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D87D713C-4A24-45A5-B1FD-A2E72F946AE0}"/>
                  </a:ext>
                </a:extLst>
              </p:cNvPr>
              <p:cNvCxnSpPr/>
              <p:nvPr/>
            </p:nvCxnSpPr>
            <p:spPr>
              <a:xfrm>
                <a:off x="1471576" y="2307069"/>
                <a:ext cx="0" cy="4070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24FB4AD-E9F3-466B-BCA2-65D48863EFDC}"/>
                  </a:ext>
                </a:extLst>
              </p:cNvPr>
              <p:cNvCxnSpPr>
                <a:cxnSpLocks/>
              </p:cNvCxnSpPr>
              <p:nvPr/>
            </p:nvCxnSpPr>
            <p:spPr>
              <a:xfrm>
                <a:off x="6919438" y="2289945"/>
                <a:ext cx="1" cy="11140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DD7A1193-96B4-465A-A19C-DE1E8542F3C4}"/>
                  </a:ext>
                </a:extLst>
              </p:cNvPr>
              <p:cNvSpPr txBox="1"/>
              <p:nvPr/>
            </p:nvSpPr>
            <p:spPr>
              <a:xfrm>
                <a:off x="2687784" y="2109345"/>
                <a:ext cx="486030" cy="369332"/>
              </a:xfrm>
              <a:prstGeom prst="rect">
                <a:avLst/>
              </a:prstGeom>
              <a:noFill/>
            </p:spPr>
            <p:txBody>
              <a:bodyPr wrap="none" rtlCol="0">
                <a:spAutoFit/>
              </a:bodyPr>
              <a:lstStyle/>
              <a:p>
                <a:r>
                  <a:rPr lang="en-US" dirty="0"/>
                  <a:t>1m</a:t>
                </a:r>
              </a:p>
            </p:txBody>
          </p:sp>
          <p:sp>
            <p:nvSpPr>
              <p:cNvPr id="66" name="TextBox 65">
                <a:extLst>
                  <a:ext uri="{FF2B5EF4-FFF2-40B4-BE49-F238E27FC236}">
                    <a16:creationId xmlns:a16="http://schemas.microsoft.com/office/drawing/2014/main" id="{0EDC39D4-5898-4E44-A46E-E3D11E233EAC}"/>
                  </a:ext>
                </a:extLst>
              </p:cNvPr>
              <p:cNvSpPr txBox="1"/>
              <p:nvPr/>
            </p:nvSpPr>
            <p:spPr>
              <a:xfrm>
                <a:off x="399049" y="1664946"/>
                <a:ext cx="2207528" cy="646331"/>
              </a:xfrm>
              <a:prstGeom prst="rect">
                <a:avLst/>
              </a:prstGeom>
              <a:noFill/>
            </p:spPr>
            <p:txBody>
              <a:bodyPr wrap="none" rtlCol="0">
                <a:spAutoFit/>
              </a:bodyPr>
              <a:lstStyle/>
              <a:p>
                <a:pPr algn="ctr"/>
                <a:r>
                  <a:rPr lang="en-US" dirty="0"/>
                  <a:t>Wire Coaxial Antenna</a:t>
                </a:r>
              </a:p>
              <a:p>
                <a:pPr algn="ctr"/>
                <a:r>
                  <a:rPr lang="en-US" dirty="0"/>
                  <a:t>(Receiver)</a:t>
                </a:r>
              </a:p>
            </p:txBody>
          </p:sp>
          <p:cxnSp>
            <p:nvCxnSpPr>
              <p:cNvPr id="67" name="Straight Arrow Connector 66">
                <a:extLst>
                  <a:ext uri="{FF2B5EF4-FFF2-40B4-BE49-F238E27FC236}">
                    <a16:creationId xmlns:a16="http://schemas.microsoft.com/office/drawing/2014/main" id="{3F5C2C5C-A59F-4F65-B6DD-E7607B690915}"/>
                  </a:ext>
                </a:extLst>
              </p:cNvPr>
              <p:cNvCxnSpPr>
                <a:cxnSpLocks/>
              </p:cNvCxnSpPr>
              <p:nvPr/>
            </p:nvCxnSpPr>
            <p:spPr>
              <a:xfrm flipH="1">
                <a:off x="4477559" y="3212645"/>
                <a:ext cx="2441879" cy="0"/>
              </a:xfrm>
              <a:prstGeom prst="straightConnector1">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463A735D-6DE3-4761-8EFF-A597266E689A}"/>
                  </a:ext>
                </a:extLst>
              </p:cNvPr>
              <p:cNvCxnSpPr/>
              <p:nvPr/>
            </p:nvCxnSpPr>
            <p:spPr>
              <a:xfrm>
                <a:off x="4477559" y="2996929"/>
                <a:ext cx="0" cy="4070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8DE9274D-824F-4D88-AE55-C286F720B997}"/>
                  </a:ext>
                </a:extLst>
              </p:cNvPr>
              <p:cNvSpPr txBox="1"/>
              <p:nvPr/>
            </p:nvSpPr>
            <p:spPr>
              <a:xfrm>
                <a:off x="4526989" y="2752478"/>
                <a:ext cx="1601079" cy="369332"/>
              </a:xfrm>
              <a:prstGeom prst="rect">
                <a:avLst/>
              </a:prstGeom>
              <a:noFill/>
            </p:spPr>
            <p:txBody>
              <a:bodyPr wrap="none" rtlCol="0">
                <a:spAutoFit/>
              </a:bodyPr>
              <a:lstStyle/>
              <a:p>
                <a:r>
                  <a:rPr lang="en-US" dirty="0"/>
                  <a:t>Defect location</a:t>
                </a:r>
              </a:p>
            </p:txBody>
          </p:sp>
          <p:cxnSp>
            <p:nvCxnSpPr>
              <p:cNvPr id="71" name="Straight Connector 70">
                <a:extLst>
                  <a:ext uri="{FF2B5EF4-FFF2-40B4-BE49-F238E27FC236}">
                    <a16:creationId xmlns:a16="http://schemas.microsoft.com/office/drawing/2014/main" id="{463A735D-6DE3-4761-8EFF-A597266E689A}"/>
                  </a:ext>
                </a:extLst>
              </p:cNvPr>
              <p:cNvCxnSpPr/>
              <p:nvPr/>
            </p:nvCxnSpPr>
            <p:spPr>
              <a:xfrm>
                <a:off x="1490549" y="3204693"/>
                <a:ext cx="0" cy="4070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Rectangle 71">
                <a:extLst>
                  <a:ext uri="{FF2B5EF4-FFF2-40B4-BE49-F238E27FC236}">
                    <a16:creationId xmlns:a16="http://schemas.microsoft.com/office/drawing/2014/main" id="{31618D18-7E2E-4788-97C6-4CCE14B75B82}"/>
                  </a:ext>
                </a:extLst>
              </p:cNvPr>
              <p:cNvSpPr/>
              <p:nvPr/>
            </p:nvSpPr>
            <p:spPr>
              <a:xfrm>
                <a:off x="1360569" y="2798749"/>
                <a:ext cx="247966" cy="4138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3" name="Rectangle 72">
                <a:extLst>
                  <a:ext uri="{FF2B5EF4-FFF2-40B4-BE49-F238E27FC236}">
                    <a16:creationId xmlns:a16="http://schemas.microsoft.com/office/drawing/2014/main" id="{BA48748A-0E05-47CA-AAEF-D40CC5B4D0A2}"/>
                  </a:ext>
                </a:extLst>
              </p:cNvPr>
              <p:cNvSpPr/>
              <p:nvPr/>
            </p:nvSpPr>
            <p:spPr>
              <a:xfrm>
                <a:off x="1434115" y="3212645"/>
                <a:ext cx="100873" cy="1913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36" name="Straight Arrow Connector 135"/>
              <p:cNvCxnSpPr/>
              <p:nvPr/>
            </p:nvCxnSpPr>
            <p:spPr>
              <a:xfrm flipH="1" flipV="1">
                <a:off x="6908314" y="4262348"/>
                <a:ext cx="295446" cy="215709"/>
              </a:xfrm>
              <a:prstGeom prst="straightConnector1">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7" name="TextBox 136"/>
              <p:cNvSpPr txBox="1"/>
              <p:nvPr/>
            </p:nvSpPr>
            <p:spPr>
              <a:xfrm rot="18432958">
                <a:off x="6974538" y="3754844"/>
                <a:ext cx="787395" cy="369332"/>
              </a:xfrm>
              <a:prstGeom prst="rect">
                <a:avLst/>
              </a:prstGeom>
              <a:noFill/>
            </p:spPr>
            <p:txBody>
              <a:bodyPr wrap="none" rtlCol="0">
                <a:spAutoFit/>
              </a:bodyPr>
              <a:lstStyle/>
              <a:p>
                <a:r>
                  <a:rPr lang="en-US" dirty="0"/>
                  <a:t>31mm</a:t>
                </a:r>
              </a:p>
            </p:txBody>
          </p:sp>
        </p:grpSp>
      </p:grpSp>
      <p:pic>
        <p:nvPicPr>
          <p:cNvPr id="5" name="Picture 4"/>
          <p:cNvPicPr>
            <a:picLocks noChangeAspect="1"/>
          </p:cNvPicPr>
          <p:nvPr/>
        </p:nvPicPr>
        <p:blipFill rotWithShape="1">
          <a:blip r:embed="rId2" cstate="hqprint">
            <a:extLst>
              <a:ext uri="{28A0092B-C50C-407E-A947-70E740481C1C}">
                <a14:useLocalDpi xmlns:a14="http://schemas.microsoft.com/office/drawing/2010/main" val="0"/>
              </a:ext>
            </a:extLst>
          </a:blip>
          <a:srcRect t="26757" b="23603"/>
          <a:stretch/>
        </p:blipFill>
        <p:spPr>
          <a:xfrm rot="5400000">
            <a:off x="7682899" y="2037327"/>
            <a:ext cx="6083484" cy="2264846"/>
          </a:xfrm>
          <a:prstGeom prst="rect">
            <a:avLst/>
          </a:prstGeom>
        </p:spPr>
      </p:pic>
      <p:sp>
        <p:nvSpPr>
          <p:cNvPr id="6" name="TextBox 5"/>
          <p:cNvSpPr txBox="1"/>
          <p:nvPr/>
        </p:nvSpPr>
        <p:spPr>
          <a:xfrm>
            <a:off x="3093907" y="3692905"/>
            <a:ext cx="1931939" cy="369332"/>
          </a:xfrm>
          <a:prstGeom prst="rect">
            <a:avLst/>
          </a:prstGeom>
          <a:noFill/>
        </p:spPr>
        <p:txBody>
          <a:bodyPr wrap="none" rtlCol="0">
            <a:spAutoFit/>
          </a:bodyPr>
          <a:lstStyle/>
          <a:p>
            <a:r>
              <a:rPr lang="en-US" dirty="0"/>
              <a:t>Aluminum (T6061)</a:t>
            </a:r>
          </a:p>
        </p:txBody>
      </p:sp>
      <p:sp>
        <p:nvSpPr>
          <p:cNvPr id="81" name="Title 1">
            <a:extLst>
              <a:ext uri="{FF2B5EF4-FFF2-40B4-BE49-F238E27FC236}">
                <a16:creationId xmlns:a16="http://schemas.microsoft.com/office/drawing/2014/main" id="{BB1EB273-BA8F-4185-BFC1-1715B04FA540}"/>
              </a:ext>
            </a:extLst>
          </p:cNvPr>
          <p:cNvSpPr txBox="1">
            <a:spLocks/>
          </p:cNvSpPr>
          <p:nvPr/>
        </p:nvSpPr>
        <p:spPr>
          <a:xfrm>
            <a:off x="838200" y="0"/>
            <a:ext cx="10515600" cy="108494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dirty="0"/>
              <a:t>Test Setup</a:t>
            </a:r>
          </a:p>
        </p:txBody>
      </p:sp>
    </p:spTree>
    <p:extLst>
      <p:ext uri="{BB962C8B-B14F-4D97-AF65-F5344CB8AC3E}">
        <p14:creationId xmlns:p14="http://schemas.microsoft.com/office/powerpoint/2010/main" val="3900195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a:spLocks noChangeArrowheads="1"/>
          </p:cNvSpPr>
          <p:nvPr/>
        </p:nvSpPr>
        <p:spPr bwMode="auto">
          <a:xfrm>
            <a:off x="1157517" y="1302365"/>
            <a:ext cx="5466487" cy="992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285750" algn="l"/>
              </a:tabLst>
              <a:defRPr>
                <a:solidFill>
                  <a:schemeClr val="tx1"/>
                </a:solidFill>
                <a:latin typeface="Arial" panose="020B0604020202020204" pitchFamily="34" charset="0"/>
              </a:defRPr>
            </a:lvl1pPr>
            <a:lvl2pPr eaLnBrk="0" fontAlgn="base" hangingPunct="0">
              <a:spcBef>
                <a:spcPct val="0"/>
              </a:spcBef>
              <a:spcAft>
                <a:spcPct val="0"/>
              </a:spcAft>
              <a:tabLst>
                <a:tab pos="285750" algn="l"/>
              </a:tabLst>
              <a:defRPr>
                <a:solidFill>
                  <a:schemeClr val="tx1"/>
                </a:solidFill>
                <a:latin typeface="Arial" panose="020B0604020202020204" pitchFamily="34" charset="0"/>
              </a:defRPr>
            </a:lvl2pPr>
            <a:lvl3pPr eaLnBrk="0" fontAlgn="base" hangingPunct="0">
              <a:spcBef>
                <a:spcPct val="0"/>
              </a:spcBef>
              <a:spcAft>
                <a:spcPct val="0"/>
              </a:spcAft>
              <a:tabLst>
                <a:tab pos="285750" algn="l"/>
              </a:tabLst>
              <a:defRPr>
                <a:solidFill>
                  <a:schemeClr val="tx1"/>
                </a:solidFill>
                <a:latin typeface="Arial" panose="020B0604020202020204" pitchFamily="34" charset="0"/>
              </a:defRPr>
            </a:lvl3pPr>
            <a:lvl4pPr eaLnBrk="0" fontAlgn="base" hangingPunct="0">
              <a:spcBef>
                <a:spcPct val="0"/>
              </a:spcBef>
              <a:spcAft>
                <a:spcPct val="0"/>
              </a:spcAft>
              <a:tabLst>
                <a:tab pos="285750" algn="l"/>
              </a:tabLst>
              <a:defRPr>
                <a:solidFill>
                  <a:schemeClr val="tx1"/>
                </a:solidFill>
                <a:latin typeface="Arial" panose="020B0604020202020204" pitchFamily="34" charset="0"/>
              </a:defRPr>
            </a:lvl4pPr>
            <a:lvl5pPr eaLnBrk="0" fontAlgn="base" hangingPunct="0">
              <a:spcBef>
                <a:spcPct val="0"/>
              </a:spcBef>
              <a:spcAft>
                <a:spcPct val="0"/>
              </a:spcAft>
              <a:tabLst>
                <a:tab pos="285750" algn="l"/>
              </a:tabLst>
              <a:defRPr>
                <a:solidFill>
                  <a:schemeClr val="tx1"/>
                </a:solidFill>
                <a:latin typeface="Arial" panose="020B0604020202020204" pitchFamily="34" charset="0"/>
              </a:defRPr>
            </a:lvl5pPr>
            <a:lvl6pPr eaLnBrk="0" fontAlgn="base" hangingPunct="0">
              <a:spcBef>
                <a:spcPct val="0"/>
              </a:spcBef>
              <a:spcAft>
                <a:spcPct val="0"/>
              </a:spcAft>
              <a:tabLst>
                <a:tab pos="285750" algn="l"/>
              </a:tabLst>
              <a:defRPr>
                <a:solidFill>
                  <a:schemeClr val="tx1"/>
                </a:solidFill>
                <a:latin typeface="Arial" panose="020B0604020202020204" pitchFamily="34" charset="0"/>
              </a:defRPr>
            </a:lvl6pPr>
            <a:lvl7pPr eaLnBrk="0" fontAlgn="base" hangingPunct="0">
              <a:spcBef>
                <a:spcPct val="0"/>
              </a:spcBef>
              <a:spcAft>
                <a:spcPct val="0"/>
              </a:spcAft>
              <a:tabLst>
                <a:tab pos="285750" algn="l"/>
              </a:tabLst>
              <a:defRPr>
                <a:solidFill>
                  <a:schemeClr val="tx1"/>
                </a:solidFill>
                <a:latin typeface="Arial" panose="020B0604020202020204" pitchFamily="34" charset="0"/>
              </a:defRPr>
            </a:lvl7pPr>
            <a:lvl8pPr eaLnBrk="0" fontAlgn="base" hangingPunct="0">
              <a:spcBef>
                <a:spcPct val="0"/>
              </a:spcBef>
              <a:spcAft>
                <a:spcPct val="0"/>
              </a:spcAft>
              <a:tabLst>
                <a:tab pos="285750" algn="l"/>
              </a:tabLst>
              <a:defRPr>
                <a:solidFill>
                  <a:schemeClr val="tx1"/>
                </a:solidFill>
                <a:latin typeface="Arial" panose="020B0604020202020204" pitchFamily="34" charset="0"/>
              </a:defRPr>
            </a:lvl8pPr>
            <a:lvl9pPr eaLnBrk="0" fontAlgn="base" hangingPunct="0">
              <a:spcBef>
                <a:spcPct val="0"/>
              </a:spcBef>
              <a:spcAft>
                <a:spcPct val="0"/>
              </a:spcAft>
              <a:tabLst>
                <a:tab pos="285750" algn="l"/>
              </a:tabLst>
              <a:defRPr>
                <a:solidFill>
                  <a:schemeClr val="tx1"/>
                </a:solidFill>
                <a:latin typeface="Arial" panose="020B0604020202020204" pitchFamily="34" charset="0"/>
              </a:defRPr>
            </a:lvl9pPr>
          </a:lstStyle>
          <a:p>
            <a:pPr defTabSz="685800">
              <a:tabLst>
                <a:tab pos="214313" algn="l"/>
              </a:tabLst>
            </a:pPr>
            <a:r>
              <a:rPr lang="en-US" altLang="en-US" sz="2000" dirty="0">
                <a:ea typeface="SimSun" panose="02010600030101010101" pitchFamily="2" charset="-122"/>
                <a:cs typeface="Arial" panose="020B0604020202020204" pitchFamily="34" charset="0"/>
              </a:rPr>
              <a:t>Simulated Defects: solid aluminum wires that are 2, 5, 10, 15, and 25 mm long and are 1.6, 2.3, and 3.1 mm in diameter.</a:t>
            </a:r>
            <a:endParaRPr lang="en-US" altLang="en-US" sz="2000" dirty="0">
              <a:cs typeface="Arial" panose="020B0604020202020204" pitchFamily="34" charset="0"/>
            </a:endParaRPr>
          </a:p>
        </p:txBody>
      </p:sp>
      <p:sp>
        <p:nvSpPr>
          <p:cNvPr id="2" name="Rectangle 1"/>
          <p:cNvSpPr/>
          <p:nvPr/>
        </p:nvSpPr>
        <p:spPr>
          <a:xfrm>
            <a:off x="1178805" y="6373194"/>
            <a:ext cx="8315517" cy="400110"/>
          </a:xfrm>
          <a:prstGeom prst="rect">
            <a:avLst/>
          </a:prstGeom>
        </p:spPr>
        <p:txBody>
          <a:bodyPr wrap="square">
            <a:spAutoFit/>
          </a:bodyPr>
          <a:lstStyle/>
          <a:p>
            <a:pPr marL="214313" indent="-128588" algn="just">
              <a:spcBef>
                <a:spcPts val="300"/>
              </a:spcBef>
              <a:spcAft>
                <a:spcPts val="750"/>
              </a:spcAft>
              <a:tabLst>
                <a:tab pos="214313" algn="l"/>
              </a:tabLst>
            </a:pPr>
            <a:r>
              <a:rPr lang="en-US" sz="2000" dirty="0">
                <a:latin typeface="Arial" panose="020B0604020202020204" pitchFamily="34" charset="0"/>
                <a:ea typeface="SimSun" panose="02010600030101010101" pitchFamily="2" charset="-122"/>
                <a:cs typeface="Arial" panose="020B0604020202020204" pitchFamily="34" charset="0"/>
              </a:rPr>
              <a:t>Test specimen, aluminum (T6061), with Al wires to simulate defects.  </a:t>
            </a:r>
          </a:p>
        </p:txBody>
      </p:sp>
      <p:pic>
        <p:nvPicPr>
          <p:cNvPr id="35" name="Picture 34">
            <a:extLst>
              <a:ext uri="{FF2B5EF4-FFF2-40B4-BE49-F238E27FC236}">
                <a16:creationId xmlns:a16="http://schemas.microsoft.com/office/drawing/2014/main" id="{4AADC07F-9A43-457E-98DC-798BA9BB1860}"/>
              </a:ext>
            </a:extLst>
          </p:cNvPr>
          <p:cNvPicPr/>
          <p:nvPr/>
        </p:nvPicPr>
        <p:blipFill rotWithShape="1">
          <a:blip r:embed="rId2" cstate="hqprint">
            <a:extLst>
              <a:ext uri="{28A0092B-C50C-407E-A947-70E740481C1C}">
                <a14:useLocalDpi xmlns:a14="http://schemas.microsoft.com/office/drawing/2010/main" val="0"/>
              </a:ext>
            </a:extLst>
          </a:blip>
          <a:srcRect l="2612"/>
          <a:stretch/>
        </p:blipFill>
        <p:spPr bwMode="auto">
          <a:xfrm>
            <a:off x="6800439" y="1250961"/>
            <a:ext cx="3721362" cy="1483449"/>
          </a:xfrm>
          <a:prstGeom prst="rect">
            <a:avLst/>
          </a:prstGeom>
          <a:noFill/>
          <a:ln>
            <a:noFill/>
          </a:ln>
          <a:extLst>
            <a:ext uri="{53640926-AAD7-44D8-BBD7-CCE9431645EC}">
              <a14:shadowObscured xmlns:a14="http://schemas.microsoft.com/office/drawing/2010/main"/>
            </a:ext>
          </a:extLst>
        </p:spPr>
      </p:pic>
      <p:grpSp>
        <p:nvGrpSpPr>
          <p:cNvPr id="36" name="Group 35">
            <a:extLst>
              <a:ext uri="{FF2B5EF4-FFF2-40B4-BE49-F238E27FC236}">
                <a16:creationId xmlns:a16="http://schemas.microsoft.com/office/drawing/2014/main" id="{3FDEF952-B38A-41EF-B6D7-39B9970EF01B}"/>
              </a:ext>
            </a:extLst>
          </p:cNvPr>
          <p:cNvGrpSpPr/>
          <p:nvPr/>
        </p:nvGrpSpPr>
        <p:grpSpPr>
          <a:xfrm>
            <a:off x="1556044" y="3107781"/>
            <a:ext cx="8883357" cy="2935104"/>
            <a:chOff x="466922" y="1418716"/>
            <a:chExt cx="10280907" cy="3520861"/>
          </a:xfrm>
        </p:grpSpPr>
        <p:sp>
          <p:nvSpPr>
            <p:cNvPr id="37" name="Rectangle 36">
              <a:extLst>
                <a:ext uri="{FF2B5EF4-FFF2-40B4-BE49-F238E27FC236}">
                  <a16:creationId xmlns:a16="http://schemas.microsoft.com/office/drawing/2014/main" id="{714173F1-529B-45E2-A25F-3A50FFB9921A}"/>
                </a:ext>
              </a:extLst>
            </p:cNvPr>
            <p:cNvSpPr/>
            <p:nvPr/>
          </p:nvSpPr>
          <p:spPr>
            <a:xfrm>
              <a:off x="1064315" y="3774184"/>
              <a:ext cx="2423405" cy="611360"/>
            </a:xfrm>
            <a:prstGeom prst="rect">
              <a:avLst/>
            </a:prstGeom>
            <a:solidFill>
              <a:srgbClr val="00CCFF"/>
            </a:solidFill>
            <a:scene3d>
              <a:camera prst="isometricLeftDown">
                <a:rot lat="1260000" lon="3810000" rev="9585"/>
              </a:camera>
              <a:lightRig rig="flat" dir="t">
                <a:rot lat="0" lon="0" rev="10800000"/>
              </a:lightRig>
            </a:scene3d>
            <a:sp3d extrusionH="7353300" prstMaterial="dkEdge">
              <a:extrusionClr>
                <a:srgbClr val="00CCFF"/>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38" name="Straight Arrow Connector 37">
              <a:extLst>
                <a:ext uri="{FF2B5EF4-FFF2-40B4-BE49-F238E27FC236}">
                  <a16:creationId xmlns:a16="http://schemas.microsoft.com/office/drawing/2014/main" id="{C19C93A3-7DFD-45FC-84A4-85442AC90C39}"/>
                </a:ext>
              </a:extLst>
            </p:cNvPr>
            <p:cNvCxnSpPr/>
            <p:nvPr/>
          </p:nvCxnSpPr>
          <p:spPr>
            <a:xfrm flipV="1">
              <a:off x="2866571" y="3498347"/>
              <a:ext cx="7518833" cy="1441230"/>
            </a:xfrm>
            <a:prstGeom prst="straightConnector1">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62DC545C-83F3-4063-BAF8-98B47EA56E42}"/>
                </a:ext>
              </a:extLst>
            </p:cNvPr>
            <p:cNvCxnSpPr/>
            <p:nvPr/>
          </p:nvCxnSpPr>
          <p:spPr>
            <a:xfrm flipV="1">
              <a:off x="1553210" y="2942050"/>
              <a:ext cx="9245" cy="1123316"/>
            </a:xfrm>
            <a:prstGeom prst="straightConnector1">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CEE61270-32A7-4933-98B6-D44E76C3F6E0}"/>
                </a:ext>
              </a:extLst>
            </p:cNvPr>
            <p:cNvSpPr/>
            <p:nvPr/>
          </p:nvSpPr>
          <p:spPr>
            <a:xfrm>
              <a:off x="8322620" y="1850548"/>
              <a:ext cx="2425209" cy="611359"/>
            </a:xfrm>
            <a:prstGeom prst="rect">
              <a:avLst/>
            </a:prstGeom>
            <a:solidFill>
              <a:srgbClr val="00CCFF"/>
            </a:solidFill>
            <a:scene3d>
              <a:camera prst="isometricLeftDown">
                <a:rot lat="1124527" lon="3722917" rev="9586"/>
              </a:camera>
              <a:lightRig rig="flat" dir="t">
                <a:rot lat="0" lon="0" rev="10800000"/>
              </a:lightRig>
            </a:scene3d>
            <a:sp3d extrusionH="317500" prstMaterial="dkEdge">
              <a:extrusionClr>
                <a:srgbClr val="00CCFF"/>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41" name="Straight Arrow Connector 40">
              <a:extLst>
                <a:ext uri="{FF2B5EF4-FFF2-40B4-BE49-F238E27FC236}">
                  <a16:creationId xmlns:a16="http://schemas.microsoft.com/office/drawing/2014/main" id="{EC19AC07-80AB-4BCB-9638-48E38DD4BCBA}"/>
                </a:ext>
              </a:extLst>
            </p:cNvPr>
            <p:cNvCxnSpPr/>
            <p:nvPr/>
          </p:nvCxnSpPr>
          <p:spPr>
            <a:xfrm>
              <a:off x="1593039" y="4176276"/>
              <a:ext cx="997761" cy="649892"/>
            </a:xfrm>
            <a:prstGeom prst="straightConnector1">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68A97ED8-91F7-4731-8243-A8D4A0EF91FF}"/>
                </a:ext>
              </a:extLst>
            </p:cNvPr>
            <p:cNvSpPr/>
            <p:nvPr/>
          </p:nvSpPr>
          <p:spPr>
            <a:xfrm>
              <a:off x="7545443" y="2007804"/>
              <a:ext cx="2425209" cy="611359"/>
            </a:xfrm>
            <a:prstGeom prst="rect">
              <a:avLst/>
            </a:prstGeom>
            <a:solidFill>
              <a:srgbClr val="00CCFF"/>
            </a:solidFill>
            <a:scene3d>
              <a:camera prst="isometricLeftDown">
                <a:rot lat="1124527" lon="3722917" rev="9586"/>
              </a:camera>
              <a:lightRig rig="flat" dir="t">
                <a:rot lat="0" lon="0" rev="10800000"/>
              </a:lightRig>
            </a:scene3d>
            <a:sp3d extrusionH="317500" prstMaterial="dkEdge">
              <a:extrusionClr>
                <a:srgbClr val="00CCFF"/>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3" name="Rectangle 42">
              <a:extLst>
                <a:ext uri="{FF2B5EF4-FFF2-40B4-BE49-F238E27FC236}">
                  <a16:creationId xmlns:a16="http://schemas.microsoft.com/office/drawing/2014/main" id="{07AF7D5F-75F8-49B3-A8E1-3B3F8F48F0A3}"/>
                </a:ext>
              </a:extLst>
            </p:cNvPr>
            <p:cNvSpPr/>
            <p:nvPr/>
          </p:nvSpPr>
          <p:spPr>
            <a:xfrm>
              <a:off x="6760777" y="2140039"/>
              <a:ext cx="2425209" cy="611359"/>
            </a:xfrm>
            <a:prstGeom prst="rect">
              <a:avLst/>
            </a:prstGeom>
            <a:solidFill>
              <a:srgbClr val="00CCFF"/>
            </a:solidFill>
            <a:scene3d>
              <a:camera prst="isometricLeftDown">
                <a:rot lat="1124527" lon="3722917" rev="9586"/>
              </a:camera>
              <a:lightRig rig="flat" dir="t">
                <a:rot lat="0" lon="0" rev="10800000"/>
              </a:lightRig>
            </a:scene3d>
            <a:sp3d extrusionH="317500" prstMaterial="dkEdge">
              <a:extrusionClr>
                <a:srgbClr val="00CCFF"/>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4" name="Rectangle 43">
              <a:extLst>
                <a:ext uri="{FF2B5EF4-FFF2-40B4-BE49-F238E27FC236}">
                  <a16:creationId xmlns:a16="http://schemas.microsoft.com/office/drawing/2014/main" id="{36C91658-65F7-44B3-82A0-3EC8B76C48B3}"/>
                </a:ext>
              </a:extLst>
            </p:cNvPr>
            <p:cNvSpPr/>
            <p:nvPr/>
          </p:nvSpPr>
          <p:spPr>
            <a:xfrm>
              <a:off x="5983600" y="2297295"/>
              <a:ext cx="2425209" cy="611359"/>
            </a:xfrm>
            <a:prstGeom prst="rect">
              <a:avLst/>
            </a:prstGeom>
            <a:solidFill>
              <a:srgbClr val="00CCFF"/>
            </a:solidFill>
            <a:scene3d>
              <a:camera prst="isometricLeftDown">
                <a:rot lat="1124527" lon="3722917" rev="9586"/>
              </a:camera>
              <a:lightRig rig="flat" dir="t">
                <a:rot lat="0" lon="0" rev="10800000"/>
              </a:lightRig>
            </a:scene3d>
            <a:sp3d extrusionH="317500" prstMaterial="dkEdge">
              <a:extrusionClr>
                <a:srgbClr val="00CCFF"/>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5" name="Rectangle 44">
              <a:extLst>
                <a:ext uri="{FF2B5EF4-FFF2-40B4-BE49-F238E27FC236}">
                  <a16:creationId xmlns:a16="http://schemas.microsoft.com/office/drawing/2014/main" id="{6FEA0DE8-2617-498E-A1B8-7E003E8D0DC3}"/>
                </a:ext>
              </a:extLst>
            </p:cNvPr>
            <p:cNvSpPr/>
            <p:nvPr/>
          </p:nvSpPr>
          <p:spPr>
            <a:xfrm>
              <a:off x="5120233" y="2452740"/>
              <a:ext cx="2425209" cy="611359"/>
            </a:xfrm>
            <a:prstGeom prst="rect">
              <a:avLst/>
            </a:prstGeom>
            <a:solidFill>
              <a:srgbClr val="00CCFF"/>
            </a:solidFill>
            <a:scene3d>
              <a:camera prst="isometricLeftDown">
                <a:rot lat="1124527" lon="3722917" rev="9586"/>
              </a:camera>
              <a:lightRig rig="flat" dir="t">
                <a:rot lat="0" lon="0" rev="10800000"/>
              </a:lightRig>
            </a:scene3d>
            <a:sp3d extrusionH="317500" prstMaterial="dkEdge">
              <a:extrusionClr>
                <a:srgbClr val="00CCFF"/>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6" name="Rectangle 45">
              <a:extLst>
                <a:ext uri="{FF2B5EF4-FFF2-40B4-BE49-F238E27FC236}">
                  <a16:creationId xmlns:a16="http://schemas.microsoft.com/office/drawing/2014/main" id="{88700CD6-DFF2-4D45-B5FA-8D2408351D8C}"/>
                </a:ext>
              </a:extLst>
            </p:cNvPr>
            <p:cNvSpPr/>
            <p:nvPr/>
          </p:nvSpPr>
          <p:spPr>
            <a:xfrm>
              <a:off x="4343056" y="2609996"/>
              <a:ext cx="2425209" cy="611359"/>
            </a:xfrm>
            <a:prstGeom prst="rect">
              <a:avLst/>
            </a:prstGeom>
            <a:solidFill>
              <a:srgbClr val="00CCFF"/>
            </a:solidFill>
            <a:scene3d>
              <a:camera prst="isometricLeftDown">
                <a:rot lat="1124527" lon="3722917" rev="9586"/>
              </a:camera>
              <a:lightRig rig="flat" dir="t">
                <a:rot lat="0" lon="0" rev="10800000"/>
              </a:lightRig>
            </a:scene3d>
            <a:sp3d extrusionH="317500" prstMaterial="dkEdge">
              <a:extrusionClr>
                <a:srgbClr val="00CCFF"/>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0" name="Oval 59">
              <a:extLst>
                <a:ext uri="{FF2B5EF4-FFF2-40B4-BE49-F238E27FC236}">
                  <a16:creationId xmlns:a16="http://schemas.microsoft.com/office/drawing/2014/main" id="{15D3298B-A188-4F37-8FAB-F1AF4ECF2A7D}"/>
                </a:ext>
              </a:extLst>
            </p:cNvPr>
            <p:cNvSpPr/>
            <p:nvPr/>
          </p:nvSpPr>
          <p:spPr>
            <a:xfrm>
              <a:off x="5809303" y="3312893"/>
              <a:ext cx="136478" cy="136477"/>
            </a:xfrm>
            <a:prstGeom prst="ellipse">
              <a:avLst/>
            </a:prstGeom>
            <a:solidFill>
              <a:schemeClr val="bg1">
                <a:lumMod val="85000"/>
              </a:schemeClr>
            </a:solidFill>
            <a:ln>
              <a:solidFill>
                <a:schemeClr val="bg1">
                  <a:lumMod val="85000"/>
                </a:schemeClr>
              </a:solidFill>
            </a:ln>
            <a:scene3d>
              <a:camera prst="obliqueTopLeft">
                <a:rot lat="0" lon="21060000" rev="0"/>
              </a:camera>
              <a:lightRig rig="threePt" dir="t"/>
            </a:scene3d>
            <a:sp3d extrusionH="635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7" name="Rectangle 46">
              <a:extLst>
                <a:ext uri="{FF2B5EF4-FFF2-40B4-BE49-F238E27FC236}">
                  <a16:creationId xmlns:a16="http://schemas.microsoft.com/office/drawing/2014/main" id="{A77BDBA3-71E7-4074-863E-68ED15055B1F}"/>
                </a:ext>
              </a:extLst>
            </p:cNvPr>
            <p:cNvSpPr/>
            <p:nvPr/>
          </p:nvSpPr>
          <p:spPr>
            <a:xfrm>
              <a:off x="3472201" y="2757230"/>
              <a:ext cx="2425209" cy="611359"/>
            </a:xfrm>
            <a:prstGeom prst="rect">
              <a:avLst/>
            </a:prstGeom>
            <a:solidFill>
              <a:srgbClr val="00CCFF"/>
            </a:solidFill>
            <a:scene3d>
              <a:camera prst="isometricLeftDown">
                <a:rot lat="1124527" lon="3722917" rev="9586"/>
              </a:camera>
              <a:lightRig rig="flat" dir="t">
                <a:rot lat="0" lon="0" rev="10800000"/>
              </a:lightRig>
            </a:scene3d>
            <a:sp3d extrusionH="317500" prstMaterial="dkEdge">
              <a:extrusionClr>
                <a:srgbClr val="00CCFF"/>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8" name="Rectangle 47">
              <a:extLst>
                <a:ext uri="{FF2B5EF4-FFF2-40B4-BE49-F238E27FC236}">
                  <a16:creationId xmlns:a16="http://schemas.microsoft.com/office/drawing/2014/main" id="{43C09133-BBE9-46EF-9761-5529E22F2CB1}"/>
                </a:ext>
              </a:extLst>
            </p:cNvPr>
            <p:cNvSpPr/>
            <p:nvPr/>
          </p:nvSpPr>
          <p:spPr>
            <a:xfrm>
              <a:off x="2695024" y="2914486"/>
              <a:ext cx="2425209" cy="611359"/>
            </a:xfrm>
            <a:prstGeom prst="rect">
              <a:avLst/>
            </a:prstGeom>
            <a:solidFill>
              <a:srgbClr val="00CCFF"/>
            </a:solidFill>
            <a:scene3d>
              <a:camera prst="isometricLeftDown">
                <a:rot lat="1124527" lon="3722917" rev="9586"/>
              </a:camera>
              <a:lightRig rig="flat" dir="t">
                <a:rot lat="0" lon="0" rev="10800000"/>
              </a:lightRig>
            </a:scene3d>
            <a:sp3d extrusionH="317500" prstMaterial="dkEdge">
              <a:extrusionClr>
                <a:srgbClr val="00CCFF"/>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9" name="Rectangle 48">
              <a:extLst>
                <a:ext uri="{FF2B5EF4-FFF2-40B4-BE49-F238E27FC236}">
                  <a16:creationId xmlns:a16="http://schemas.microsoft.com/office/drawing/2014/main" id="{4DB571C4-A9F8-417A-8259-BB765C3C97D8}"/>
                </a:ext>
              </a:extLst>
            </p:cNvPr>
            <p:cNvSpPr/>
            <p:nvPr/>
          </p:nvSpPr>
          <p:spPr>
            <a:xfrm>
              <a:off x="1831657" y="3069931"/>
              <a:ext cx="2425209" cy="611359"/>
            </a:xfrm>
            <a:prstGeom prst="rect">
              <a:avLst/>
            </a:prstGeom>
            <a:solidFill>
              <a:srgbClr val="00CCFF"/>
            </a:solidFill>
            <a:scene3d>
              <a:camera prst="isometricLeftDown">
                <a:rot lat="1124527" lon="3722917" rev="9586"/>
              </a:camera>
              <a:lightRig rig="flat" dir="t">
                <a:rot lat="0" lon="0" rev="10800000"/>
              </a:lightRig>
            </a:scene3d>
            <a:sp3d extrusionH="317500" prstMaterial="dkEdge">
              <a:extrusionClr>
                <a:srgbClr val="00CCFF"/>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0" name="Rectangle 49">
              <a:extLst>
                <a:ext uri="{FF2B5EF4-FFF2-40B4-BE49-F238E27FC236}">
                  <a16:creationId xmlns:a16="http://schemas.microsoft.com/office/drawing/2014/main" id="{FF8C9832-2083-43A1-B92D-0A118EC7DA5F}"/>
                </a:ext>
              </a:extLst>
            </p:cNvPr>
            <p:cNvSpPr/>
            <p:nvPr/>
          </p:nvSpPr>
          <p:spPr>
            <a:xfrm>
              <a:off x="1057706" y="3238917"/>
              <a:ext cx="2425209" cy="611359"/>
            </a:xfrm>
            <a:prstGeom prst="rect">
              <a:avLst/>
            </a:prstGeom>
            <a:solidFill>
              <a:srgbClr val="00CCFF"/>
            </a:solidFill>
            <a:ln>
              <a:noFill/>
            </a:ln>
            <a:scene3d>
              <a:camera prst="isometricLeftDown">
                <a:rot lat="1124527" lon="3810000" rev="9586"/>
              </a:camera>
              <a:lightRig rig="flat" dir="t">
                <a:rot lat="0" lon="0" rev="10800000"/>
              </a:lightRig>
            </a:scene3d>
            <a:sp3d extrusionH="317500" prstMaterial="dkEdge">
              <a:extrusionClr>
                <a:srgbClr val="00CCFF"/>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1" name="TextBox 50">
              <a:extLst>
                <a:ext uri="{FF2B5EF4-FFF2-40B4-BE49-F238E27FC236}">
                  <a16:creationId xmlns:a16="http://schemas.microsoft.com/office/drawing/2014/main" id="{FCC75F9E-1334-4CDD-B3F7-07EB096E1A1D}"/>
                </a:ext>
              </a:extLst>
            </p:cNvPr>
            <p:cNvSpPr txBox="1"/>
            <p:nvPr/>
          </p:nvSpPr>
          <p:spPr>
            <a:xfrm>
              <a:off x="6536377" y="4268853"/>
              <a:ext cx="1312467" cy="443039"/>
            </a:xfrm>
            <a:prstGeom prst="rect">
              <a:avLst/>
            </a:prstGeom>
            <a:noFill/>
          </p:spPr>
          <p:txBody>
            <a:bodyPr wrap="square" rtlCol="0">
              <a:spAutoFit/>
            </a:bodyPr>
            <a:lstStyle/>
            <a:p>
              <a:r>
                <a:rPr lang="en-US" dirty="0"/>
                <a:t>1212.8m</a:t>
              </a:r>
            </a:p>
          </p:txBody>
        </p:sp>
        <p:sp>
          <p:nvSpPr>
            <p:cNvPr id="52" name="TextBox 51">
              <a:extLst>
                <a:ext uri="{FF2B5EF4-FFF2-40B4-BE49-F238E27FC236}">
                  <a16:creationId xmlns:a16="http://schemas.microsoft.com/office/drawing/2014/main" id="{D16CC1E2-C42F-432F-8D25-B02355E40CF0}"/>
                </a:ext>
              </a:extLst>
            </p:cNvPr>
            <p:cNvSpPr txBox="1"/>
            <p:nvPr/>
          </p:nvSpPr>
          <p:spPr>
            <a:xfrm>
              <a:off x="1024561" y="4456837"/>
              <a:ext cx="1480517" cy="443039"/>
            </a:xfrm>
            <a:prstGeom prst="rect">
              <a:avLst/>
            </a:prstGeom>
            <a:noFill/>
          </p:spPr>
          <p:txBody>
            <a:bodyPr wrap="square" rtlCol="0">
              <a:spAutoFit/>
            </a:bodyPr>
            <a:lstStyle/>
            <a:p>
              <a:r>
                <a:rPr lang="en-US" dirty="0"/>
                <a:t>101.6mm</a:t>
              </a:r>
            </a:p>
          </p:txBody>
        </p:sp>
        <p:sp>
          <p:nvSpPr>
            <p:cNvPr id="53" name="TextBox 52">
              <a:extLst>
                <a:ext uri="{FF2B5EF4-FFF2-40B4-BE49-F238E27FC236}">
                  <a16:creationId xmlns:a16="http://schemas.microsoft.com/office/drawing/2014/main" id="{72E29AA9-6CD2-4EE8-B0A5-4F8E28127D7D}"/>
                </a:ext>
              </a:extLst>
            </p:cNvPr>
            <p:cNvSpPr txBox="1"/>
            <p:nvPr/>
          </p:nvSpPr>
          <p:spPr>
            <a:xfrm>
              <a:off x="466922" y="3298977"/>
              <a:ext cx="1190534" cy="443039"/>
            </a:xfrm>
            <a:prstGeom prst="rect">
              <a:avLst/>
            </a:prstGeom>
            <a:noFill/>
          </p:spPr>
          <p:txBody>
            <a:bodyPr wrap="square" rtlCol="0">
              <a:spAutoFit/>
            </a:bodyPr>
            <a:lstStyle/>
            <a:p>
              <a:r>
                <a:rPr lang="en-US" dirty="0"/>
                <a:t>38.1mm</a:t>
              </a:r>
            </a:p>
          </p:txBody>
        </p:sp>
        <p:cxnSp>
          <p:nvCxnSpPr>
            <p:cNvPr id="54" name="Straight Arrow Connector 53">
              <a:extLst>
                <a:ext uri="{FF2B5EF4-FFF2-40B4-BE49-F238E27FC236}">
                  <a16:creationId xmlns:a16="http://schemas.microsoft.com/office/drawing/2014/main" id="{F121A1CF-E867-4553-85E3-AACE7580DC43}"/>
                </a:ext>
              </a:extLst>
            </p:cNvPr>
            <p:cNvCxnSpPr/>
            <p:nvPr/>
          </p:nvCxnSpPr>
          <p:spPr>
            <a:xfrm flipV="1">
              <a:off x="2875834" y="2632234"/>
              <a:ext cx="464207" cy="61264"/>
            </a:xfrm>
            <a:prstGeom prst="straightConnector1">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F014A061-5583-46E6-884B-0E0A7D0E4B19}"/>
                </a:ext>
              </a:extLst>
            </p:cNvPr>
            <p:cNvSpPr txBox="1"/>
            <p:nvPr/>
          </p:nvSpPr>
          <p:spPr>
            <a:xfrm>
              <a:off x="1131762" y="2291730"/>
              <a:ext cx="1250781" cy="443039"/>
            </a:xfrm>
            <a:prstGeom prst="rect">
              <a:avLst/>
            </a:prstGeom>
            <a:noFill/>
          </p:spPr>
          <p:txBody>
            <a:bodyPr wrap="square" rtlCol="0">
              <a:spAutoFit/>
            </a:bodyPr>
            <a:lstStyle/>
            <a:p>
              <a:r>
                <a:rPr lang="en-US" dirty="0"/>
                <a:t>6.35mm</a:t>
              </a:r>
            </a:p>
          </p:txBody>
        </p:sp>
        <p:sp>
          <p:nvSpPr>
            <p:cNvPr id="56" name="TextBox 55">
              <a:extLst>
                <a:ext uri="{FF2B5EF4-FFF2-40B4-BE49-F238E27FC236}">
                  <a16:creationId xmlns:a16="http://schemas.microsoft.com/office/drawing/2014/main" id="{F2FDFEA4-67BF-4FDE-A5DE-36EEAC0AE280}"/>
                </a:ext>
              </a:extLst>
            </p:cNvPr>
            <p:cNvSpPr txBox="1"/>
            <p:nvPr/>
          </p:nvSpPr>
          <p:spPr>
            <a:xfrm>
              <a:off x="3298839" y="3633685"/>
              <a:ext cx="1346616" cy="443039"/>
            </a:xfrm>
            <a:prstGeom prst="rect">
              <a:avLst/>
            </a:prstGeom>
            <a:noFill/>
          </p:spPr>
          <p:txBody>
            <a:bodyPr wrap="square" rtlCol="0">
              <a:spAutoFit/>
            </a:bodyPr>
            <a:lstStyle/>
            <a:p>
              <a:r>
                <a:rPr lang="en-US" dirty="0"/>
                <a:t>19.05mm</a:t>
              </a:r>
            </a:p>
          </p:txBody>
        </p:sp>
        <p:cxnSp>
          <p:nvCxnSpPr>
            <p:cNvPr id="57" name="Straight Arrow Connector 56">
              <a:extLst>
                <a:ext uri="{FF2B5EF4-FFF2-40B4-BE49-F238E27FC236}">
                  <a16:creationId xmlns:a16="http://schemas.microsoft.com/office/drawing/2014/main" id="{F20A5BC3-1AB8-4573-880A-A78D3EC7F9A7}"/>
                </a:ext>
              </a:extLst>
            </p:cNvPr>
            <p:cNvCxnSpPr/>
            <p:nvPr/>
          </p:nvCxnSpPr>
          <p:spPr>
            <a:xfrm flipV="1">
              <a:off x="3298839" y="3508660"/>
              <a:ext cx="9245" cy="579768"/>
            </a:xfrm>
            <a:prstGeom prst="straightConnector1">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716102CA-A249-4453-A889-C62E5176A6A9}"/>
                </a:ext>
              </a:extLst>
            </p:cNvPr>
            <p:cNvCxnSpPr/>
            <p:nvPr/>
          </p:nvCxnSpPr>
          <p:spPr>
            <a:xfrm flipV="1">
              <a:off x="1610020" y="2767047"/>
              <a:ext cx="319314" cy="39342"/>
            </a:xfrm>
            <a:prstGeom prst="straightConnector1">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0BBC2F0E-502A-466C-9089-C79AD302E366}"/>
                </a:ext>
              </a:extLst>
            </p:cNvPr>
            <p:cNvSpPr txBox="1"/>
            <p:nvPr/>
          </p:nvSpPr>
          <p:spPr>
            <a:xfrm>
              <a:off x="2505079" y="2203196"/>
              <a:ext cx="1216861" cy="443039"/>
            </a:xfrm>
            <a:prstGeom prst="rect">
              <a:avLst/>
            </a:prstGeom>
            <a:noFill/>
          </p:spPr>
          <p:txBody>
            <a:bodyPr wrap="square" rtlCol="0">
              <a:spAutoFit/>
            </a:bodyPr>
            <a:lstStyle/>
            <a:p>
              <a:r>
                <a:rPr lang="en-US" dirty="0"/>
                <a:t>6.35mm</a:t>
              </a:r>
            </a:p>
          </p:txBody>
        </p:sp>
        <p:sp>
          <p:nvSpPr>
            <p:cNvPr id="61" name="Rectangle 60">
              <a:extLst>
                <a:ext uri="{FF2B5EF4-FFF2-40B4-BE49-F238E27FC236}">
                  <a16:creationId xmlns:a16="http://schemas.microsoft.com/office/drawing/2014/main" id="{FDF3CBF0-9CD9-42C2-80A9-15245F587D3B}"/>
                </a:ext>
              </a:extLst>
            </p:cNvPr>
            <p:cNvSpPr/>
            <p:nvPr/>
          </p:nvSpPr>
          <p:spPr>
            <a:xfrm>
              <a:off x="5402995" y="3037222"/>
              <a:ext cx="136478" cy="461125"/>
            </a:xfrm>
            <a:prstGeom prst="rect">
              <a:avLst/>
            </a:prstGeom>
            <a:solidFill>
              <a:srgbClr val="00C7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62" name="Straight Arrow Connector 61">
              <a:extLst>
                <a:ext uri="{FF2B5EF4-FFF2-40B4-BE49-F238E27FC236}">
                  <a16:creationId xmlns:a16="http://schemas.microsoft.com/office/drawing/2014/main" id="{BE9B2FD6-E86D-445F-8F44-40503C668ED0}"/>
                </a:ext>
              </a:extLst>
            </p:cNvPr>
            <p:cNvCxnSpPr>
              <a:cxnSpLocks/>
            </p:cNvCxnSpPr>
            <p:nvPr/>
          </p:nvCxnSpPr>
          <p:spPr>
            <a:xfrm flipV="1">
              <a:off x="5650807" y="2126602"/>
              <a:ext cx="0" cy="1062018"/>
            </a:xfrm>
            <a:prstGeom prst="straightConnector1">
              <a:avLst/>
            </a:prstGeom>
            <a:ln w="28575">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615A2D50-7260-4DBE-84A6-0856E018AD9E}"/>
                </a:ext>
              </a:extLst>
            </p:cNvPr>
            <p:cNvSpPr txBox="1"/>
            <p:nvPr/>
          </p:nvSpPr>
          <p:spPr>
            <a:xfrm>
              <a:off x="4537516" y="1418716"/>
              <a:ext cx="1795321" cy="775319"/>
            </a:xfrm>
            <a:prstGeom prst="rect">
              <a:avLst/>
            </a:prstGeom>
            <a:noFill/>
          </p:spPr>
          <p:txBody>
            <a:bodyPr wrap="square" rtlCol="0">
              <a:spAutoFit/>
            </a:bodyPr>
            <a:lstStyle/>
            <a:p>
              <a:pPr algn="ctr"/>
              <a:r>
                <a:rPr lang="en-US" dirty="0"/>
                <a:t>Simulated  Defect (wire)</a:t>
              </a:r>
            </a:p>
          </p:txBody>
        </p:sp>
      </p:grpSp>
      <p:sp>
        <p:nvSpPr>
          <p:cNvPr id="64" name="Title 1">
            <a:extLst>
              <a:ext uri="{FF2B5EF4-FFF2-40B4-BE49-F238E27FC236}">
                <a16:creationId xmlns:a16="http://schemas.microsoft.com/office/drawing/2014/main" id="{BB1EB273-BA8F-4185-BFC1-1715B04FA540}"/>
              </a:ext>
            </a:extLst>
          </p:cNvPr>
          <p:cNvSpPr>
            <a:spLocks noGrp="1"/>
          </p:cNvSpPr>
          <p:nvPr>
            <p:ph type="title"/>
          </p:nvPr>
        </p:nvSpPr>
        <p:spPr>
          <a:xfrm>
            <a:off x="838200" y="0"/>
            <a:ext cx="10515600" cy="1325563"/>
          </a:xfrm>
        </p:spPr>
        <p:txBody>
          <a:bodyPr/>
          <a:lstStyle/>
          <a:p>
            <a:r>
              <a:rPr lang="en-US" dirty="0">
                <a:cs typeface="Arial" panose="020B0604020202020204" pitchFamily="34" charset="0"/>
              </a:rPr>
              <a:t>Simulated Defects</a:t>
            </a:r>
          </a:p>
        </p:txBody>
      </p:sp>
    </p:spTree>
    <p:extLst>
      <p:ext uri="{BB962C8B-B14F-4D97-AF65-F5344CB8AC3E}">
        <p14:creationId xmlns:p14="http://schemas.microsoft.com/office/powerpoint/2010/main" val="778176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790455" y="5367432"/>
            <a:ext cx="5375001"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defTabSz="685800"/>
            <a:r>
              <a:rPr lang="en-US" altLang="en-US" dirty="0">
                <a:latin typeface="Arial" panose="020B0604020202020204" pitchFamily="34" charset="0"/>
                <a:ea typeface="SimSun" panose="02010600030101010101" pitchFamily="2" charset="-122"/>
                <a:cs typeface="Arial" panose="020B0604020202020204" pitchFamily="34" charset="0"/>
              </a:rPr>
              <a:t>The S</a:t>
            </a:r>
            <a:r>
              <a:rPr lang="en-US" altLang="en-US" baseline="-25000" dirty="0">
                <a:latin typeface="Arial" panose="020B0604020202020204" pitchFamily="34" charset="0"/>
                <a:ea typeface="SimSun" panose="02010600030101010101" pitchFamily="2" charset="-122"/>
                <a:cs typeface="Arial" panose="020B0604020202020204" pitchFamily="34" charset="0"/>
              </a:rPr>
              <a:t>21</a:t>
            </a:r>
            <a:r>
              <a:rPr lang="en-US" altLang="en-US" dirty="0">
                <a:latin typeface="Arial" panose="020B0604020202020204" pitchFamily="34" charset="0"/>
                <a:ea typeface="SimSun" panose="02010600030101010101" pitchFamily="2" charset="-122"/>
                <a:cs typeface="Arial" panose="020B0604020202020204" pitchFamily="34" charset="0"/>
              </a:rPr>
              <a:t> response without any simulated defects</a:t>
            </a:r>
            <a:r>
              <a:rPr lang="en-US" altLang="en-US" dirty="0">
                <a:latin typeface="Arial" panose="020B0604020202020204" pitchFamily="34" charset="0"/>
                <a:cs typeface="Arial" panose="020B0604020202020204" pitchFamily="34" charset="0"/>
              </a:rPr>
              <a:t>.</a:t>
            </a:r>
          </a:p>
        </p:txBody>
      </p:sp>
      <p:sp>
        <p:nvSpPr>
          <p:cNvPr id="8" name="Rectangle 9"/>
          <p:cNvSpPr>
            <a:spLocks noChangeArrowheads="1"/>
          </p:cNvSpPr>
          <p:nvPr/>
        </p:nvSpPr>
        <p:spPr bwMode="auto">
          <a:xfrm>
            <a:off x="6310476" y="5318244"/>
            <a:ext cx="5881524" cy="900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285750" algn="l"/>
              </a:tabLst>
              <a:defRPr>
                <a:solidFill>
                  <a:schemeClr val="tx1"/>
                </a:solidFill>
                <a:latin typeface="Arial" panose="020B0604020202020204" pitchFamily="34" charset="0"/>
              </a:defRPr>
            </a:lvl1pPr>
            <a:lvl2pPr eaLnBrk="0" fontAlgn="base" hangingPunct="0">
              <a:spcBef>
                <a:spcPct val="0"/>
              </a:spcBef>
              <a:spcAft>
                <a:spcPct val="0"/>
              </a:spcAft>
              <a:tabLst>
                <a:tab pos="285750" algn="l"/>
              </a:tabLst>
              <a:defRPr>
                <a:solidFill>
                  <a:schemeClr val="tx1"/>
                </a:solidFill>
                <a:latin typeface="Arial" panose="020B0604020202020204" pitchFamily="34" charset="0"/>
              </a:defRPr>
            </a:lvl2pPr>
            <a:lvl3pPr eaLnBrk="0" fontAlgn="base" hangingPunct="0">
              <a:spcBef>
                <a:spcPct val="0"/>
              </a:spcBef>
              <a:spcAft>
                <a:spcPct val="0"/>
              </a:spcAft>
              <a:tabLst>
                <a:tab pos="285750" algn="l"/>
              </a:tabLst>
              <a:defRPr>
                <a:solidFill>
                  <a:schemeClr val="tx1"/>
                </a:solidFill>
                <a:latin typeface="Arial" panose="020B0604020202020204" pitchFamily="34" charset="0"/>
              </a:defRPr>
            </a:lvl3pPr>
            <a:lvl4pPr eaLnBrk="0" fontAlgn="base" hangingPunct="0">
              <a:spcBef>
                <a:spcPct val="0"/>
              </a:spcBef>
              <a:spcAft>
                <a:spcPct val="0"/>
              </a:spcAft>
              <a:tabLst>
                <a:tab pos="285750" algn="l"/>
              </a:tabLst>
              <a:defRPr>
                <a:solidFill>
                  <a:schemeClr val="tx1"/>
                </a:solidFill>
                <a:latin typeface="Arial" panose="020B0604020202020204" pitchFamily="34" charset="0"/>
              </a:defRPr>
            </a:lvl4pPr>
            <a:lvl5pPr eaLnBrk="0" fontAlgn="base" hangingPunct="0">
              <a:spcBef>
                <a:spcPct val="0"/>
              </a:spcBef>
              <a:spcAft>
                <a:spcPct val="0"/>
              </a:spcAft>
              <a:tabLst>
                <a:tab pos="285750" algn="l"/>
              </a:tabLst>
              <a:defRPr>
                <a:solidFill>
                  <a:schemeClr val="tx1"/>
                </a:solidFill>
                <a:latin typeface="Arial" panose="020B0604020202020204" pitchFamily="34" charset="0"/>
              </a:defRPr>
            </a:lvl5pPr>
            <a:lvl6pPr eaLnBrk="0" fontAlgn="base" hangingPunct="0">
              <a:spcBef>
                <a:spcPct val="0"/>
              </a:spcBef>
              <a:spcAft>
                <a:spcPct val="0"/>
              </a:spcAft>
              <a:tabLst>
                <a:tab pos="285750" algn="l"/>
              </a:tabLst>
              <a:defRPr>
                <a:solidFill>
                  <a:schemeClr val="tx1"/>
                </a:solidFill>
                <a:latin typeface="Arial" panose="020B0604020202020204" pitchFamily="34" charset="0"/>
              </a:defRPr>
            </a:lvl6pPr>
            <a:lvl7pPr eaLnBrk="0" fontAlgn="base" hangingPunct="0">
              <a:spcBef>
                <a:spcPct val="0"/>
              </a:spcBef>
              <a:spcAft>
                <a:spcPct val="0"/>
              </a:spcAft>
              <a:tabLst>
                <a:tab pos="285750" algn="l"/>
              </a:tabLst>
              <a:defRPr>
                <a:solidFill>
                  <a:schemeClr val="tx1"/>
                </a:solidFill>
                <a:latin typeface="Arial" panose="020B0604020202020204" pitchFamily="34" charset="0"/>
              </a:defRPr>
            </a:lvl7pPr>
            <a:lvl8pPr eaLnBrk="0" fontAlgn="base" hangingPunct="0">
              <a:spcBef>
                <a:spcPct val="0"/>
              </a:spcBef>
              <a:spcAft>
                <a:spcPct val="0"/>
              </a:spcAft>
              <a:tabLst>
                <a:tab pos="285750" algn="l"/>
              </a:tabLst>
              <a:defRPr>
                <a:solidFill>
                  <a:schemeClr val="tx1"/>
                </a:solidFill>
                <a:latin typeface="Arial" panose="020B0604020202020204" pitchFamily="34" charset="0"/>
              </a:defRPr>
            </a:lvl8pPr>
            <a:lvl9pPr eaLnBrk="0" fontAlgn="base" hangingPunct="0">
              <a:spcBef>
                <a:spcPct val="0"/>
              </a:spcBef>
              <a:spcAft>
                <a:spcPct val="0"/>
              </a:spcAft>
              <a:tabLst>
                <a:tab pos="285750" algn="l"/>
              </a:tabLst>
              <a:defRPr>
                <a:solidFill>
                  <a:schemeClr val="tx1"/>
                </a:solidFill>
                <a:latin typeface="Arial" panose="020B0604020202020204" pitchFamily="34" charset="0"/>
              </a:defRPr>
            </a:lvl9pPr>
          </a:lstStyle>
          <a:p>
            <a:pPr defTabSz="685800">
              <a:tabLst>
                <a:tab pos="214313" algn="l"/>
              </a:tabLst>
            </a:pPr>
            <a:r>
              <a:rPr lang="en-US" dirty="0"/>
              <a:t>The impedance with a simulated defect of 1.6 mm dia., 2mm long, aluminum wire placed at 9 different distances along the test specimen.</a:t>
            </a:r>
            <a:endParaRPr lang="en-US" altLang="en-US" sz="1600" dirty="0"/>
          </a:p>
        </p:txBody>
      </p:sp>
      <mc:AlternateContent xmlns:mc="http://schemas.openxmlformats.org/markup-compatibility/2006" xmlns:a14="http://schemas.microsoft.com/office/drawing/2010/main">
        <mc:Choice Requires="a14">
          <p:sp>
            <p:nvSpPr>
              <p:cNvPr id="9" name="Rectangle 8"/>
              <p:cNvSpPr/>
              <p:nvPr/>
            </p:nvSpPr>
            <p:spPr>
              <a:xfrm>
                <a:off x="4711940" y="6177610"/>
                <a:ext cx="2070502" cy="67518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smtClean="0">
                          <a:solidFill>
                            <a:schemeClr val="tx1"/>
                          </a:solidFill>
                          <a:latin typeface="Cambria Math" panose="02040503050406030204" pitchFamily="18" charset="0"/>
                        </a:rPr>
                        <m:t>𝒁</m:t>
                      </m:r>
                      <m:r>
                        <a:rPr lang="en-US" b="1">
                          <a:solidFill>
                            <a:schemeClr val="tx1"/>
                          </a:solidFill>
                          <a:latin typeface="Cambria Math" panose="02040503050406030204" pitchFamily="18" charset="0"/>
                        </a:rPr>
                        <m:t>=</m:t>
                      </m:r>
                      <m:sSub>
                        <m:sSubPr>
                          <m:ctrlPr>
                            <a:rPr lang="en-US" b="1" i="1">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𝒁</m:t>
                          </m:r>
                        </m:e>
                        <m:sub>
                          <m:r>
                            <a:rPr lang="en-US" b="1" i="1">
                              <a:solidFill>
                                <a:schemeClr val="tx1"/>
                              </a:solidFill>
                              <a:latin typeface="Cambria Math" panose="02040503050406030204" pitchFamily="18" charset="0"/>
                            </a:rPr>
                            <m:t>𝟎</m:t>
                          </m:r>
                        </m:sub>
                      </m:sSub>
                      <m:f>
                        <m:fPr>
                          <m:ctrlPr>
                            <a:rPr lang="en-US" b="1" i="1">
                              <a:solidFill>
                                <a:schemeClr val="tx1"/>
                              </a:solidFill>
                              <a:latin typeface="Cambria Math" panose="02040503050406030204" pitchFamily="18" charset="0"/>
                            </a:rPr>
                          </m:ctrlPr>
                        </m:fPr>
                        <m:num>
                          <m:r>
                            <a:rPr lang="en-US" b="1" i="1">
                              <a:solidFill>
                                <a:schemeClr val="tx1"/>
                              </a:solidFill>
                              <a:latin typeface="Cambria Math" panose="02040503050406030204" pitchFamily="18" charset="0"/>
                            </a:rPr>
                            <m:t>𝟐</m:t>
                          </m:r>
                          <m:d>
                            <m:dPr>
                              <m:ctrlPr>
                                <a:rPr lang="en-US" b="1" i="1">
                                  <a:solidFill>
                                    <a:schemeClr val="tx1"/>
                                  </a:solidFill>
                                  <a:latin typeface="Cambria Math" panose="02040503050406030204" pitchFamily="18" charset="0"/>
                                </a:rPr>
                              </m:ctrlPr>
                            </m:dPr>
                            <m:e>
                              <m:r>
                                <a:rPr lang="en-US" b="1" i="1">
                                  <a:solidFill>
                                    <a:schemeClr val="tx1"/>
                                  </a:solidFill>
                                  <a:latin typeface="Cambria Math" panose="02040503050406030204" pitchFamily="18" charset="0"/>
                                </a:rPr>
                                <m:t>𝟏</m:t>
                              </m:r>
                              <m:r>
                                <a:rPr lang="en-US" b="1">
                                  <a:solidFill>
                                    <a:schemeClr val="tx1"/>
                                  </a:solidFill>
                                  <a:latin typeface="Cambria Math" panose="02040503050406030204" pitchFamily="18" charset="0"/>
                                </a:rPr>
                                <m:t>−</m:t>
                              </m:r>
                              <m:sSub>
                                <m:sSubPr>
                                  <m:ctrlPr>
                                    <a:rPr lang="en-US" b="1" i="1">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𝑺</m:t>
                                  </m:r>
                                </m:e>
                                <m:sub>
                                  <m:r>
                                    <a:rPr lang="en-US" b="1" i="1">
                                      <a:solidFill>
                                        <a:schemeClr val="tx1"/>
                                      </a:solidFill>
                                      <a:latin typeface="Cambria Math" panose="02040503050406030204" pitchFamily="18" charset="0"/>
                                    </a:rPr>
                                    <m:t>𝟐𝟏</m:t>
                                  </m:r>
                                </m:sub>
                              </m:sSub>
                            </m:e>
                          </m:d>
                        </m:num>
                        <m:den>
                          <m:d>
                            <m:dPr>
                              <m:ctrlPr>
                                <a:rPr lang="en-US" b="1" i="1">
                                  <a:solidFill>
                                    <a:schemeClr val="tx1"/>
                                  </a:solidFill>
                                  <a:latin typeface="Cambria Math" panose="02040503050406030204" pitchFamily="18" charset="0"/>
                                </a:rPr>
                              </m:ctrlPr>
                            </m:dPr>
                            <m:e>
                              <m:sSub>
                                <m:sSubPr>
                                  <m:ctrlPr>
                                    <a:rPr lang="en-US" b="1" i="1">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𝑺</m:t>
                                  </m:r>
                                </m:e>
                                <m:sub>
                                  <m:r>
                                    <a:rPr lang="en-US" b="1" i="1">
                                      <a:solidFill>
                                        <a:schemeClr val="tx1"/>
                                      </a:solidFill>
                                      <a:latin typeface="Cambria Math" panose="02040503050406030204" pitchFamily="18" charset="0"/>
                                    </a:rPr>
                                    <m:t>𝟐𝟏</m:t>
                                  </m:r>
                                </m:sub>
                              </m:sSub>
                            </m:e>
                          </m:d>
                        </m:den>
                      </m:f>
                    </m:oMath>
                  </m:oMathPara>
                </a14:m>
                <a:endParaRPr lang="en-US" b="1" dirty="0">
                  <a:solidFill>
                    <a:schemeClr val="tx1"/>
                  </a:solidFill>
                </a:endParaRPr>
              </a:p>
            </p:txBody>
          </p:sp>
        </mc:Choice>
        <mc:Fallback xmlns="">
          <p:sp>
            <p:nvSpPr>
              <p:cNvPr id="9" name="Rectangle 8"/>
              <p:cNvSpPr>
                <a:spLocks noRot="1" noChangeAspect="1" noMove="1" noResize="1" noEditPoints="1" noAdjustHandles="1" noChangeArrowheads="1" noChangeShapeType="1" noTextEdit="1"/>
              </p:cNvSpPr>
              <p:nvPr/>
            </p:nvSpPr>
            <p:spPr>
              <a:xfrm>
                <a:off x="4711940" y="6177610"/>
                <a:ext cx="2070502" cy="675185"/>
              </a:xfrm>
              <a:prstGeom prst="rect">
                <a:avLst/>
              </a:prstGeom>
              <a:blipFill>
                <a:blip r:embed="rId3"/>
                <a:stretch>
                  <a:fillRect/>
                </a:stretch>
              </a:blipFill>
            </p:spPr>
            <p:txBody>
              <a:bodyPr/>
              <a:lstStyle/>
              <a:p>
                <a:r>
                  <a:rPr lang="en-US">
                    <a:noFill/>
                  </a:rPr>
                  <a:t> </a:t>
                </a:r>
              </a:p>
            </p:txBody>
          </p:sp>
        </mc:Fallback>
      </mc:AlternateContent>
      <p:grpSp>
        <p:nvGrpSpPr>
          <p:cNvPr id="5" name="Group 4">
            <a:extLst>
              <a:ext uri="{FF2B5EF4-FFF2-40B4-BE49-F238E27FC236}">
                <a16:creationId xmlns:a16="http://schemas.microsoft.com/office/drawing/2014/main" id="{24DAC129-D8F9-4D80-A149-3953D4A07F53}"/>
              </a:ext>
            </a:extLst>
          </p:cNvPr>
          <p:cNvGrpSpPr/>
          <p:nvPr/>
        </p:nvGrpSpPr>
        <p:grpSpPr>
          <a:xfrm>
            <a:off x="156360" y="788757"/>
            <a:ext cx="6018809" cy="4505995"/>
            <a:chOff x="27801" y="1196135"/>
            <a:chExt cx="4384424" cy="3200577"/>
          </a:xfrm>
        </p:grpSpPr>
        <p:pic>
          <p:nvPicPr>
            <p:cNvPr id="102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4617" t="5730" r="7605"/>
            <a:stretch/>
          </p:blipFill>
          <p:spPr bwMode="auto">
            <a:xfrm>
              <a:off x="91340" y="1196135"/>
              <a:ext cx="4320885" cy="320057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97709" y="2408355"/>
              <a:ext cx="143754" cy="7916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extBox 1"/>
            <p:cNvSpPr txBox="1"/>
            <p:nvPr/>
          </p:nvSpPr>
          <p:spPr>
            <a:xfrm rot="16200000">
              <a:off x="-275557" y="2665686"/>
              <a:ext cx="883715" cy="276999"/>
            </a:xfrm>
            <a:prstGeom prst="rect">
              <a:avLst/>
            </a:prstGeom>
            <a:noFill/>
          </p:spPr>
          <p:txBody>
            <a:bodyPr wrap="square" rtlCol="0">
              <a:spAutoFit/>
            </a:bodyPr>
            <a:lstStyle/>
            <a:p>
              <a:r>
                <a:rPr lang="en-US" sz="1200" dirty="0"/>
                <a:t>S</a:t>
              </a:r>
              <a:r>
                <a:rPr lang="en-US" sz="1200" baseline="-25000" dirty="0"/>
                <a:t>21</a:t>
              </a:r>
              <a:r>
                <a:rPr lang="en-US" sz="1200" dirty="0"/>
                <a:t> (dBm)</a:t>
              </a:r>
            </a:p>
          </p:txBody>
        </p:sp>
        <p:sp>
          <p:nvSpPr>
            <p:cNvPr id="4" name="Rectangle 3">
              <a:extLst>
                <a:ext uri="{FF2B5EF4-FFF2-40B4-BE49-F238E27FC236}">
                  <a16:creationId xmlns:a16="http://schemas.microsoft.com/office/drawing/2014/main" id="{977AF1B5-9AF8-43EB-8196-AEC703AE9605}"/>
                </a:ext>
              </a:extLst>
            </p:cNvPr>
            <p:cNvSpPr/>
            <p:nvPr/>
          </p:nvSpPr>
          <p:spPr bwMode="auto">
            <a:xfrm>
              <a:off x="97709" y="2143778"/>
              <a:ext cx="143754" cy="370822"/>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fontAlgn="base">
                <a:spcBef>
                  <a:spcPct val="0"/>
                </a:spcBef>
                <a:spcAft>
                  <a:spcPct val="0"/>
                </a:spcAft>
              </a:pPr>
              <a:endParaRPr lang="en-US" sz="2400" dirty="0">
                <a:latin typeface="Times New Roman" pitchFamily="18" charset="0"/>
              </a:endParaRPr>
            </a:p>
          </p:txBody>
        </p:sp>
      </p:grpSp>
      <p:sp>
        <p:nvSpPr>
          <p:cNvPr id="14" name="Title 1">
            <a:extLst>
              <a:ext uri="{FF2B5EF4-FFF2-40B4-BE49-F238E27FC236}">
                <a16:creationId xmlns:a16="http://schemas.microsoft.com/office/drawing/2014/main" id="{BB1EB273-BA8F-4185-BFC1-1715B04FA540}"/>
              </a:ext>
            </a:extLst>
          </p:cNvPr>
          <p:cNvSpPr>
            <a:spLocks noGrp="1"/>
          </p:cNvSpPr>
          <p:nvPr>
            <p:ph type="title"/>
          </p:nvPr>
        </p:nvSpPr>
        <p:spPr>
          <a:xfrm>
            <a:off x="838200" y="0"/>
            <a:ext cx="10515600" cy="967839"/>
          </a:xfrm>
        </p:spPr>
        <p:txBody>
          <a:bodyPr/>
          <a:lstStyle/>
          <a:p>
            <a:r>
              <a:rPr lang="en-US" altLang="en-US" dirty="0"/>
              <a:t>EM Response</a:t>
            </a:r>
          </a:p>
        </p:txBody>
      </p:sp>
      <p:pic>
        <p:nvPicPr>
          <p:cNvPr id="12" name="Picture 11"/>
          <p:cNvPicPr>
            <a:picLocks noChangeAspect="1"/>
          </p:cNvPicPr>
          <p:nvPr/>
        </p:nvPicPr>
        <p:blipFill rotWithShape="1">
          <a:blip r:embed="rId5">
            <a:extLst>
              <a:ext uri="{28A0092B-C50C-407E-A947-70E740481C1C}">
                <a14:useLocalDpi xmlns:a14="http://schemas.microsoft.com/office/drawing/2010/main" val="0"/>
              </a:ext>
            </a:extLst>
          </a:blip>
          <a:srcRect l="1836" t="6551" r="8887"/>
          <a:stretch/>
        </p:blipFill>
        <p:spPr>
          <a:xfrm>
            <a:off x="6237967" y="771177"/>
            <a:ext cx="5797673" cy="4551496"/>
          </a:xfrm>
          <a:prstGeom prst="rect">
            <a:avLst/>
          </a:prstGeom>
        </p:spPr>
      </p:pic>
    </p:spTree>
    <p:extLst>
      <p:ext uri="{BB962C8B-B14F-4D97-AF65-F5344CB8AC3E}">
        <p14:creationId xmlns:p14="http://schemas.microsoft.com/office/powerpoint/2010/main" val="1594873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9"/>
          <p:cNvSpPr>
            <a:spLocks noChangeArrowheads="1"/>
          </p:cNvSpPr>
          <p:nvPr/>
        </p:nvSpPr>
        <p:spPr bwMode="auto">
          <a:xfrm>
            <a:off x="495591" y="5932503"/>
            <a:ext cx="10463249" cy="561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285750" algn="l"/>
              </a:tabLst>
              <a:defRPr>
                <a:solidFill>
                  <a:schemeClr val="tx1"/>
                </a:solidFill>
                <a:latin typeface="Arial" panose="020B0604020202020204" pitchFamily="34" charset="0"/>
              </a:defRPr>
            </a:lvl1pPr>
            <a:lvl2pPr eaLnBrk="0" fontAlgn="base" hangingPunct="0">
              <a:spcBef>
                <a:spcPct val="0"/>
              </a:spcBef>
              <a:spcAft>
                <a:spcPct val="0"/>
              </a:spcAft>
              <a:tabLst>
                <a:tab pos="285750" algn="l"/>
              </a:tabLst>
              <a:defRPr>
                <a:solidFill>
                  <a:schemeClr val="tx1"/>
                </a:solidFill>
                <a:latin typeface="Arial" panose="020B0604020202020204" pitchFamily="34" charset="0"/>
              </a:defRPr>
            </a:lvl2pPr>
            <a:lvl3pPr eaLnBrk="0" fontAlgn="base" hangingPunct="0">
              <a:spcBef>
                <a:spcPct val="0"/>
              </a:spcBef>
              <a:spcAft>
                <a:spcPct val="0"/>
              </a:spcAft>
              <a:tabLst>
                <a:tab pos="285750" algn="l"/>
              </a:tabLst>
              <a:defRPr>
                <a:solidFill>
                  <a:schemeClr val="tx1"/>
                </a:solidFill>
                <a:latin typeface="Arial" panose="020B0604020202020204" pitchFamily="34" charset="0"/>
              </a:defRPr>
            </a:lvl3pPr>
            <a:lvl4pPr eaLnBrk="0" fontAlgn="base" hangingPunct="0">
              <a:spcBef>
                <a:spcPct val="0"/>
              </a:spcBef>
              <a:spcAft>
                <a:spcPct val="0"/>
              </a:spcAft>
              <a:tabLst>
                <a:tab pos="285750" algn="l"/>
              </a:tabLst>
              <a:defRPr>
                <a:solidFill>
                  <a:schemeClr val="tx1"/>
                </a:solidFill>
                <a:latin typeface="Arial" panose="020B0604020202020204" pitchFamily="34" charset="0"/>
              </a:defRPr>
            </a:lvl4pPr>
            <a:lvl5pPr eaLnBrk="0" fontAlgn="base" hangingPunct="0">
              <a:spcBef>
                <a:spcPct val="0"/>
              </a:spcBef>
              <a:spcAft>
                <a:spcPct val="0"/>
              </a:spcAft>
              <a:tabLst>
                <a:tab pos="285750" algn="l"/>
              </a:tabLst>
              <a:defRPr>
                <a:solidFill>
                  <a:schemeClr val="tx1"/>
                </a:solidFill>
                <a:latin typeface="Arial" panose="020B0604020202020204" pitchFamily="34" charset="0"/>
              </a:defRPr>
            </a:lvl5pPr>
            <a:lvl6pPr eaLnBrk="0" fontAlgn="base" hangingPunct="0">
              <a:spcBef>
                <a:spcPct val="0"/>
              </a:spcBef>
              <a:spcAft>
                <a:spcPct val="0"/>
              </a:spcAft>
              <a:tabLst>
                <a:tab pos="285750" algn="l"/>
              </a:tabLst>
              <a:defRPr>
                <a:solidFill>
                  <a:schemeClr val="tx1"/>
                </a:solidFill>
                <a:latin typeface="Arial" panose="020B0604020202020204" pitchFamily="34" charset="0"/>
              </a:defRPr>
            </a:lvl6pPr>
            <a:lvl7pPr eaLnBrk="0" fontAlgn="base" hangingPunct="0">
              <a:spcBef>
                <a:spcPct val="0"/>
              </a:spcBef>
              <a:spcAft>
                <a:spcPct val="0"/>
              </a:spcAft>
              <a:tabLst>
                <a:tab pos="285750" algn="l"/>
              </a:tabLst>
              <a:defRPr>
                <a:solidFill>
                  <a:schemeClr val="tx1"/>
                </a:solidFill>
                <a:latin typeface="Arial" panose="020B0604020202020204" pitchFamily="34" charset="0"/>
              </a:defRPr>
            </a:lvl7pPr>
            <a:lvl8pPr eaLnBrk="0" fontAlgn="base" hangingPunct="0">
              <a:spcBef>
                <a:spcPct val="0"/>
              </a:spcBef>
              <a:spcAft>
                <a:spcPct val="0"/>
              </a:spcAft>
              <a:tabLst>
                <a:tab pos="285750" algn="l"/>
              </a:tabLst>
              <a:defRPr>
                <a:solidFill>
                  <a:schemeClr val="tx1"/>
                </a:solidFill>
                <a:latin typeface="Arial" panose="020B0604020202020204" pitchFamily="34" charset="0"/>
              </a:defRPr>
            </a:lvl8pPr>
            <a:lvl9pPr eaLnBrk="0" fontAlgn="base" hangingPunct="0">
              <a:spcBef>
                <a:spcPct val="0"/>
              </a:spcBef>
              <a:spcAft>
                <a:spcPct val="0"/>
              </a:spcAft>
              <a:tabLst>
                <a:tab pos="285750" algn="l"/>
              </a:tabLst>
              <a:defRPr>
                <a:solidFill>
                  <a:schemeClr val="tx1"/>
                </a:solidFill>
                <a:latin typeface="Arial" panose="020B0604020202020204" pitchFamily="34" charset="0"/>
              </a:defRPr>
            </a:lvl9pPr>
          </a:lstStyle>
          <a:p>
            <a:pPr defTabSz="685800">
              <a:tabLst>
                <a:tab pos="214313" algn="l"/>
              </a:tabLst>
            </a:pPr>
            <a:r>
              <a:rPr lang="en-US" altLang="en-US" sz="1600" dirty="0">
                <a:ea typeface="SimSun" panose="02010600030101010101" pitchFamily="2" charset="-122"/>
                <a:cs typeface="Times New Roman" panose="02020603050405020304" pitchFamily="18" charset="0"/>
              </a:rPr>
              <a:t>The delta impedance for</a:t>
            </a:r>
            <a:r>
              <a:rPr lang="en-US" sz="1600" dirty="0"/>
              <a:t> a simulated defect of 1.6 mm dia., 2mm long, aluminum wire placed at 9 different distances along the test specimen.</a:t>
            </a:r>
            <a:endParaRPr lang="en-US" altLang="en-US" sz="1400" dirty="0"/>
          </a:p>
        </p:txBody>
      </p:sp>
      <mc:AlternateContent xmlns:mc="http://schemas.openxmlformats.org/markup-compatibility/2006" xmlns:a14="http://schemas.microsoft.com/office/drawing/2010/main">
        <mc:Choice Requires="a14">
          <p:sp>
            <p:nvSpPr>
              <p:cNvPr id="10" name="Rectangle 9"/>
              <p:cNvSpPr/>
              <p:nvPr/>
            </p:nvSpPr>
            <p:spPr>
              <a:xfrm>
                <a:off x="4807625" y="6488294"/>
                <a:ext cx="185486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smtClean="0">
                          <a:solidFill>
                            <a:schemeClr val="tx1"/>
                          </a:solidFill>
                          <a:latin typeface="Cambria Math" panose="02040503050406030204" pitchFamily="18" charset="0"/>
                        </a:rPr>
                        <m:t>𝜟</m:t>
                      </m:r>
                      <m:r>
                        <a:rPr lang="en-US" b="1" i="1" smtClean="0">
                          <a:solidFill>
                            <a:schemeClr val="tx1"/>
                          </a:solidFill>
                          <a:latin typeface="Cambria Math" panose="02040503050406030204" pitchFamily="18" charset="0"/>
                        </a:rPr>
                        <m:t>𝒁</m:t>
                      </m:r>
                      <m:r>
                        <a:rPr lang="en-US" b="1">
                          <a:solidFill>
                            <a:schemeClr val="tx1"/>
                          </a:solidFill>
                          <a:latin typeface="Cambria Math" panose="02040503050406030204" pitchFamily="18" charset="0"/>
                        </a:rPr>
                        <m:t>=</m:t>
                      </m:r>
                      <m:sSub>
                        <m:sSubPr>
                          <m:ctrlPr>
                            <a:rPr lang="en-US" b="1" i="1">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𝒁</m:t>
                          </m:r>
                        </m:e>
                        <m:sub>
                          <m:r>
                            <a:rPr lang="en-US" b="1" i="1">
                              <a:solidFill>
                                <a:schemeClr val="tx1"/>
                              </a:solidFill>
                              <a:latin typeface="Cambria Math" panose="02040503050406030204" pitchFamily="18" charset="0"/>
                            </a:rPr>
                            <m:t>𝒊</m:t>
                          </m:r>
                        </m:sub>
                      </m:sSub>
                      <m:r>
                        <a:rPr lang="en-US" b="1">
                          <a:solidFill>
                            <a:schemeClr val="tx1"/>
                          </a:solidFill>
                          <a:latin typeface="Cambria Math" panose="02040503050406030204" pitchFamily="18" charset="0"/>
                        </a:rPr>
                        <m:t>−</m:t>
                      </m:r>
                      <m:sSub>
                        <m:sSubPr>
                          <m:ctrlPr>
                            <a:rPr lang="en-US" b="1" i="1">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𝒁𝒏𝒅</m:t>
                          </m:r>
                        </m:e>
                        <m:sub>
                          <m:r>
                            <a:rPr lang="en-US" b="1" i="1">
                              <a:solidFill>
                                <a:schemeClr val="tx1"/>
                              </a:solidFill>
                              <a:latin typeface="Cambria Math" panose="02040503050406030204" pitchFamily="18" charset="0"/>
                            </a:rPr>
                            <m:t>𝒊</m:t>
                          </m:r>
                        </m:sub>
                      </m:sSub>
                    </m:oMath>
                  </m:oMathPara>
                </a14:m>
                <a:endParaRPr lang="en-US" b="1" dirty="0">
                  <a:solidFill>
                    <a:schemeClr val="tx1"/>
                  </a:solidFill>
                </a:endParaRPr>
              </a:p>
            </p:txBody>
          </p:sp>
        </mc:Choice>
        <mc:Fallback xmlns="">
          <p:sp>
            <p:nvSpPr>
              <p:cNvPr id="10" name="Rectangle 9"/>
              <p:cNvSpPr>
                <a:spLocks noRot="1" noChangeAspect="1" noMove="1" noResize="1" noEditPoints="1" noAdjustHandles="1" noChangeArrowheads="1" noChangeShapeType="1" noTextEdit="1"/>
              </p:cNvSpPr>
              <p:nvPr/>
            </p:nvSpPr>
            <p:spPr>
              <a:xfrm>
                <a:off x="4807625" y="6488294"/>
                <a:ext cx="1854867" cy="369332"/>
              </a:xfrm>
              <a:prstGeom prst="rect">
                <a:avLst/>
              </a:prstGeom>
              <a:blipFill>
                <a:blip r:embed="rId4"/>
                <a:stretch>
                  <a:fillRect/>
                </a:stretch>
              </a:blipFill>
            </p:spPr>
            <p:txBody>
              <a:bodyPr/>
              <a:lstStyle/>
              <a:p>
                <a:r>
                  <a:rPr lang="en-US">
                    <a:noFill/>
                  </a:rPr>
                  <a:t> </a:t>
                </a:r>
              </a:p>
            </p:txBody>
          </p:sp>
        </mc:Fallback>
      </mc:AlternateContent>
      <p:sp>
        <p:nvSpPr>
          <p:cNvPr id="14" name="Title 1">
            <a:extLst>
              <a:ext uri="{FF2B5EF4-FFF2-40B4-BE49-F238E27FC236}">
                <a16:creationId xmlns:a16="http://schemas.microsoft.com/office/drawing/2014/main" id="{BB1EB273-BA8F-4185-BFC1-1715B04FA540}"/>
              </a:ext>
            </a:extLst>
          </p:cNvPr>
          <p:cNvSpPr>
            <a:spLocks noGrp="1"/>
          </p:cNvSpPr>
          <p:nvPr>
            <p:ph type="title"/>
          </p:nvPr>
        </p:nvSpPr>
        <p:spPr>
          <a:xfrm>
            <a:off x="838200" y="1"/>
            <a:ext cx="10515600" cy="691113"/>
          </a:xfrm>
        </p:spPr>
        <p:txBody>
          <a:bodyPr>
            <a:noAutofit/>
          </a:bodyPr>
          <a:lstStyle/>
          <a:p>
            <a:r>
              <a:rPr lang="en-US" altLang="en-US" dirty="0"/>
              <a:t>EM Response</a:t>
            </a:r>
          </a:p>
        </p:txBody>
      </p:sp>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6219" t="6859" r="9205"/>
          <a:stretch/>
        </p:blipFill>
        <p:spPr>
          <a:xfrm>
            <a:off x="216386" y="691114"/>
            <a:ext cx="11915120" cy="5191458"/>
          </a:xfrm>
          <a:prstGeom prst="rect">
            <a:avLst/>
          </a:prstGeom>
        </p:spPr>
      </p:pic>
    </p:spTree>
    <p:extLst>
      <p:ext uri="{BB962C8B-B14F-4D97-AF65-F5344CB8AC3E}">
        <p14:creationId xmlns:p14="http://schemas.microsoft.com/office/powerpoint/2010/main" val="4169161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p:cNvSpPr/>
              <p:nvPr/>
            </p:nvSpPr>
            <p:spPr>
              <a:xfrm>
                <a:off x="66899" y="4341995"/>
                <a:ext cx="1886592" cy="594458"/>
              </a:xfrm>
              <a:prstGeom prst="rect">
                <a:avLst/>
              </a:prstGeom>
            </p:spPr>
            <p:txBody>
              <a:bodyPr wrap="square">
                <a:spAutoFit/>
              </a:bodyPr>
              <a:lstStyle/>
              <a:p>
                <a:r>
                  <a:rPr lang="en-US" b="1" dirty="0">
                    <a:ea typeface="Times New Roman" panose="02020603050405020304" pitchFamily="18" charset="0"/>
                    <a:cs typeface="Times New Roman" panose="02020603050405020304" pitchFamily="18" charset="0"/>
                  </a:rPr>
                  <a:t>Z</a:t>
                </a:r>
                <a14:m>
                  <m:oMath xmlns:m="http://schemas.openxmlformats.org/officeDocument/2006/math">
                    <m:r>
                      <a:rPr lang="en-US" b="1" i="1" smtClean="0">
                        <a:latin typeface="Cambria Math" panose="02040503050406030204" pitchFamily="18" charset="0"/>
                        <a:ea typeface="Times New Roman" panose="02020603050405020304" pitchFamily="18" charset="0"/>
                        <a:cs typeface="Times New Roman" panose="02020603050405020304" pitchFamily="18" charset="0"/>
                      </a:rPr>
                      <m:t>𝑪</m:t>
                    </m:r>
                    <m:r>
                      <a:rPr lang="en-US" b="1" i="1" smtClean="0">
                        <a:latin typeface="Cambria Math" panose="02040503050406030204" pitchFamily="18" charset="0"/>
                        <a:ea typeface="Times New Roman" panose="02020603050405020304" pitchFamily="18" charset="0"/>
                        <a:cs typeface="Times New Roman" panose="02020603050405020304" pitchFamily="18" charset="0"/>
                      </a:rPr>
                      <m:t>=</m:t>
                    </m:r>
                    <m:f>
                      <m:fPr>
                        <m:ctrlPr>
                          <a:rPr lang="en-US" b="1" i="1">
                            <a:latin typeface="Cambria Math" panose="02040503050406030204" pitchFamily="18" charset="0"/>
                          </a:rPr>
                        </m:ctrlPr>
                      </m:fPr>
                      <m:num>
                        <m:nary>
                          <m:naryPr>
                            <m:chr m:val="∑"/>
                            <m:limLoc m:val="undOvr"/>
                            <m:ctrlPr>
                              <a:rPr lang="en-US" b="1" i="1">
                                <a:latin typeface="Cambria Math" panose="02040503050406030204" pitchFamily="18" charset="0"/>
                              </a:rPr>
                            </m:ctrlPr>
                          </m:naryPr>
                          <m:sub>
                            <m:r>
                              <a:rPr lang="en-US" b="1" i="1">
                                <a:latin typeface="Cambria Math" panose="02040503050406030204" pitchFamily="18" charset="0"/>
                                <a:ea typeface="Times New Roman" panose="02020603050405020304" pitchFamily="18" charset="0"/>
                                <a:cs typeface="Times New Roman" panose="02020603050405020304" pitchFamily="18" charset="0"/>
                              </a:rPr>
                              <m:t>𝒏</m:t>
                            </m:r>
                            <m:r>
                              <a:rPr lang="en-US" b="1" i="1">
                                <a:latin typeface="Cambria Math" panose="02040503050406030204" pitchFamily="18" charset="0"/>
                                <a:ea typeface="Times New Roman" panose="02020603050405020304" pitchFamily="18" charset="0"/>
                                <a:cs typeface="Times New Roman" panose="02020603050405020304" pitchFamily="18" charset="0"/>
                              </a:rPr>
                              <m:t>=</m:t>
                            </m:r>
                            <m:r>
                              <a:rPr lang="en-US" b="1" i="1">
                                <a:latin typeface="Cambria Math" panose="02040503050406030204" pitchFamily="18" charset="0"/>
                                <a:ea typeface="Times New Roman" panose="02020603050405020304" pitchFamily="18" charset="0"/>
                                <a:cs typeface="Times New Roman" panose="02020603050405020304" pitchFamily="18" charset="0"/>
                              </a:rPr>
                              <m:t>𝟏</m:t>
                            </m:r>
                          </m:sub>
                          <m:sup>
                            <m:r>
                              <a:rPr lang="en-US" b="1" i="1">
                                <a:latin typeface="Cambria Math" panose="02040503050406030204" pitchFamily="18" charset="0"/>
                                <a:ea typeface="Times New Roman" panose="02020603050405020304" pitchFamily="18" charset="0"/>
                                <a:cs typeface="Times New Roman" panose="02020603050405020304" pitchFamily="18" charset="0"/>
                              </a:rPr>
                              <m:t>𝑵</m:t>
                            </m:r>
                          </m:sup>
                          <m:e>
                            <m:sSub>
                              <m:sSubPr>
                                <m:ctrlPr>
                                  <a:rPr lang="en-US" b="1" i="1">
                                    <a:latin typeface="Cambria Math" panose="02040503050406030204" pitchFamily="18" charset="0"/>
                                  </a:rPr>
                                </m:ctrlPr>
                              </m:sSubPr>
                              <m:e>
                                <m:r>
                                  <a:rPr lang="en-US" b="1" i="1">
                                    <a:latin typeface="Cambria Math" panose="02040503050406030204" pitchFamily="18" charset="0"/>
                                    <a:ea typeface="Times New Roman" panose="02020603050405020304" pitchFamily="18" charset="0"/>
                                    <a:cs typeface="Times New Roman" panose="02020603050405020304" pitchFamily="18" charset="0"/>
                                  </a:rPr>
                                  <m:t>𝒇</m:t>
                                </m:r>
                              </m:e>
                              <m:sub>
                                <m:r>
                                  <a:rPr lang="en-US" b="1" i="1">
                                    <a:latin typeface="Cambria Math" panose="02040503050406030204" pitchFamily="18" charset="0"/>
                                    <a:ea typeface="Times New Roman" panose="02020603050405020304" pitchFamily="18" charset="0"/>
                                    <a:cs typeface="Times New Roman" panose="02020603050405020304" pitchFamily="18" charset="0"/>
                                  </a:rPr>
                                  <m:t>𝒏</m:t>
                                </m:r>
                              </m:sub>
                            </m:sSub>
                            <m:sSub>
                              <m:sSubPr>
                                <m:ctrlPr>
                                  <a:rPr lang="en-US" b="1" i="1">
                                    <a:latin typeface="Cambria Math" panose="02040503050406030204" pitchFamily="18" charset="0"/>
                                  </a:rPr>
                                </m:ctrlPr>
                              </m:sSubPr>
                              <m:e>
                                <m:r>
                                  <a:rPr lang="en-US" b="1" i="1" smtClean="0">
                                    <a:latin typeface="Cambria Math" panose="02040503050406030204" pitchFamily="18" charset="0"/>
                                  </a:rPr>
                                  <m:t>𝒁</m:t>
                                </m:r>
                              </m:e>
                              <m:sub>
                                <m:r>
                                  <a:rPr lang="en-US" b="1" i="1">
                                    <a:latin typeface="Cambria Math" panose="02040503050406030204" pitchFamily="18" charset="0"/>
                                    <a:ea typeface="Times New Roman" panose="02020603050405020304" pitchFamily="18" charset="0"/>
                                    <a:cs typeface="Times New Roman" panose="02020603050405020304" pitchFamily="18" charset="0"/>
                                  </a:rPr>
                                  <m:t>𝒏</m:t>
                                </m:r>
                              </m:sub>
                            </m:sSub>
                          </m:e>
                        </m:nary>
                      </m:num>
                      <m:den>
                        <m:nary>
                          <m:naryPr>
                            <m:chr m:val="∑"/>
                            <m:limLoc m:val="subSup"/>
                            <m:ctrlPr>
                              <a:rPr lang="en-US" b="1" i="1">
                                <a:latin typeface="Cambria Math" panose="02040503050406030204" pitchFamily="18" charset="0"/>
                              </a:rPr>
                            </m:ctrlPr>
                          </m:naryPr>
                          <m:sub>
                            <m:r>
                              <a:rPr lang="en-US" b="1" i="1">
                                <a:latin typeface="Cambria Math" panose="02040503050406030204" pitchFamily="18" charset="0"/>
                                <a:ea typeface="Times New Roman" panose="02020603050405020304" pitchFamily="18" charset="0"/>
                                <a:cs typeface="Times New Roman" panose="02020603050405020304" pitchFamily="18" charset="0"/>
                              </a:rPr>
                              <m:t>𝒏</m:t>
                            </m:r>
                            <m:r>
                              <a:rPr lang="en-US" b="1" i="1">
                                <a:latin typeface="Cambria Math" panose="02040503050406030204" pitchFamily="18" charset="0"/>
                                <a:ea typeface="Times New Roman" panose="02020603050405020304" pitchFamily="18" charset="0"/>
                                <a:cs typeface="Times New Roman" panose="02020603050405020304" pitchFamily="18" charset="0"/>
                              </a:rPr>
                              <m:t>=</m:t>
                            </m:r>
                            <m:r>
                              <a:rPr lang="en-US" b="1" i="1">
                                <a:latin typeface="Cambria Math" panose="02040503050406030204" pitchFamily="18" charset="0"/>
                                <a:ea typeface="Times New Roman" panose="02020603050405020304" pitchFamily="18" charset="0"/>
                                <a:cs typeface="Times New Roman" panose="02020603050405020304" pitchFamily="18" charset="0"/>
                              </a:rPr>
                              <m:t>𝟏</m:t>
                            </m:r>
                          </m:sub>
                          <m:sup>
                            <m:r>
                              <a:rPr lang="en-US" b="1" i="1">
                                <a:latin typeface="Cambria Math" panose="02040503050406030204" pitchFamily="18" charset="0"/>
                                <a:ea typeface="Times New Roman" panose="02020603050405020304" pitchFamily="18" charset="0"/>
                                <a:cs typeface="Times New Roman" panose="02020603050405020304" pitchFamily="18" charset="0"/>
                              </a:rPr>
                              <m:t>𝑵</m:t>
                            </m:r>
                          </m:sup>
                          <m:e>
                            <m:sSub>
                              <m:sSubPr>
                                <m:ctrlPr>
                                  <a:rPr lang="en-US" b="1" i="1">
                                    <a:latin typeface="Cambria Math" panose="02040503050406030204" pitchFamily="18" charset="0"/>
                                  </a:rPr>
                                </m:ctrlPr>
                              </m:sSubPr>
                              <m:e>
                                <m:r>
                                  <a:rPr lang="en-US" b="1" i="1">
                                    <a:latin typeface="Cambria Math" panose="02040503050406030204" pitchFamily="18" charset="0"/>
                                    <a:ea typeface="Times New Roman" panose="02020603050405020304" pitchFamily="18" charset="0"/>
                                    <a:cs typeface="Times New Roman" panose="02020603050405020304" pitchFamily="18" charset="0"/>
                                  </a:rPr>
                                  <m:t>𝒇</m:t>
                                </m:r>
                              </m:e>
                              <m:sub>
                                <m:r>
                                  <a:rPr lang="en-US" b="1" i="1">
                                    <a:latin typeface="Cambria Math" panose="02040503050406030204" pitchFamily="18" charset="0"/>
                                    <a:ea typeface="Times New Roman" panose="02020603050405020304" pitchFamily="18" charset="0"/>
                                    <a:cs typeface="Times New Roman" panose="02020603050405020304" pitchFamily="18" charset="0"/>
                                  </a:rPr>
                                  <m:t>𝒏</m:t>
                                </m:r>
                              </m:sub>
                            </m:sSub>
                          </m:e>
                        </m:nary>
                      </m:den>
                    </m:f>
                  </m:oMath>
                </a14:m>
                <a:endParaRPr lang="en-US" b="1" dirty="0"/>
              </a:p>
            </p:txBody>
          </p:sp>
        </mc:Choice>
        <mc:Fallback xmlns="">
          <p:sp>
            <p:nvSpPr>
              <p:cNvPr id="4" name="Rectangle 3"/>
              <p:cNvSpPr>
                <a:spLocks noRot="1" noChangeAspect="1" noMove="1" noResize="1" noEditPoints="1" noAdjustHandles="1" noChangeArrowheads="1" noChangeShapeType="1" noTextEdit="1"/>
              </p:cNvSpPr>
              <p:nvPr/>
            </p:nvSpPr>
            <p:spPr>
              <a:xfrm>
                <a:off x="66899" y="4341995"/>
                <a:ext cx="1886592" cy="594458"/>
              </a:xfrm>
              <a:prstGeom prst="rect">
                <a:avLst/>
              </a:prstGeom>
              <a:blipFill>
                <a:blip r:embed="rId2"/>
                <a:stretch>
                  <a:fillRect l="-2913"/>
                </a:stretch>
              </a:blipFill>
            </p:spPr>
            <p:txBody>
              <a:bodyPr/>
              <a:lstStyle/>
              <a:p>
                <a:r>
                  <a:rPr lang="en-US">
                    <a:noFill/>
                  </a:rPr>
                  <a:t> </a:t>
                </a:r>
              </a:p>
            </p:txBody>
          </p:sp>
        </mc:Fallback>
      </mc:AlternateContent>
      <p:sp>
        <p:nvSpPr>
          <p:cNvPr id="9" name="Title 1">
            <a:extLst>
              <a:ext uri="{FF2B5EF4-FFF2-40B4-BE49-F238E27FC236}">
                <a16:creationId xmlns:a16="http://schemas.microsoft.com/office/drawing/2014/main" id="{BB1EB273-BA8F-4185-BFC1-1715B04FA540}"/>
              </a:ext>
            </a:extLst>
          </p:cNvPr>
          <p:cNvSpPr txBox="1">
            <a:spLocks/>
          </p:cNvSpPr>
          <p:nvPr/>
        </p:nvSpPr>
        <p:spPr>
          <a:xfrm>
            <a:off x="838200" y="0"/>
            <a:ext cx="10515600" cy="7461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dirty="0"/>
              <a:t>Dimensionality Reduction</a:t>
            </a:r>
          </a:p>
        </p:txBody>
      </p:sp>
      <mc:AlternateContent xmlns:mc="http://schemas.openxmlformats.org/markup-compatibility/2006" xmlns:a14="http://schemas.microsoft.com/office/drawing/2010/main">
        <mc:Choice Requires="a14">
          <p:sp>
            <p:nvSpPr>
              <p:cNvPr id="10" name="Rectangle 9"/>
              <p:cNvSpPr/>
              <p:nvPr/>
            </p:nvSpPr>
            <p:spPr>
              <a:xfrm>
                <a:off x="65292" y="5812033"/>
                <a:ext cx="4019820" cy="87671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ea typeface="Times New Roman" panose="02020603050405020304" pitchFamily="18" charset="0"/>
                          <a:cs typeface="Times New Roman" panose="02020603050405020304" pitchFamily="18" charset="0"/>
                        </a:rPr>
                        <m:t>𝑿𝒄𝒐𝒓𝒓</m:t>
                      </m:r>
                      <m:r>
                        <a:rPr lang="en-US" b="1" i="1" smtClean="0">
                          <a:latin typeface="Cambria Math" panose="02040503050406030204" pitchFamily="18" charset="0"/>
                          <a:ea typeface="Times New Roman" panose="02020603050405020304" pitchFamily="18" charset="0"/>
                          <a:cs typeface="Times New Roman" panose="02020603050405020304" pitchFamily="18" charset="0"/>
                        </a:rPr>
                        <m:t>=</m:t>
                      </m:r>
                      <m:nary>
                        <m:naryPr>
                          <m:chr m:val="∑"/>
                          <m:limLoc m:val="undOvr"/>
                          <m:ctrlPr>
                            <a:rPr lang="en-US" b="1" i="1">
                              <a:latin typeface="Cambria Math" panose="02040503050406030204" pitchFamily="18" charset="0"/>
                            </a:rPr>
                          </m:ctrlPr>
                        </m:naryPr>
                        <m:sub>
                          <m:r>
                            <a:rPr lang="en-US" b="1" i="1">
                              <a:latin typeface="Cambria Math" panose="02040503050406030204" pitchFamily="18" charset="0"/>
                              <a:ea typeface="Times New Roman" panose="02020603050405020304" pitchFamily="18" charset="0"/>
                              <a:cs typeface="Times New Roman" panose="02020603050405020304" pitchFamily="18" charset="0"/>
                            </a:rPr>
                            <m:t>𝒎</m:t>
                          </m:r>
                          <m:r>
                            <a:rPr lang="en-US" b="1" i="1">
                              <a:latin typeface="Cambria Math" panose="02040503050406030204" pitchFamily="18" charset="0"/>
                              <a:ea typeface="Times New Roman" panose="02020603050405020304" pitchFamily="18" charset="0"/>
                              <a:cs typeface="Times New Roman" panose="02020603050405020304" pitchFamily="18" charset="0"/>
                            </a:rPr>
                            <m:t>=</m:t>
                          </m:r>
                          <m:r>
                            <a:rPr lang="en-US" b="1" i="1">
                              <a:latin typeface="Cambria Math" panose="02040503050406030204" pitchFamily="18" charset="0"/>
                              <a:ea typeface="Times New Roman" panose="02020603050405020304" pitchFamily="18" charset="0"/>
                              <a:cs typeface="Times New Roman" panose="02020603050405020304" pitchFamily="18" charset="0"/>
                            </a:rPr>
                            <m:t>𝟏</m:t>
                          </m:r>
                        </m:sub>
                        <m:sup>
                          <m:r>
                            <a:rPr lang="en-US" b="1" i="1">
                              <a:latin typeface="Cambria Math" panose="02040503050406030204" pitchFamily="18" charset="0"/>
                              <a:ea typeface="Times New Roman" panose="02020603050405020304" pitchFamily="18" charset="0"/>
                              <a:cs typeface="Times New Roman" panose="02020603050405020304" pitchFamily="18" charset="0"/>
                            </a:rPr>
                            <m:t>𝑵</m:t>
                          </m:r>
                        </m:sup>
                        <m:e>
                          <m:acc>
                            <m:accPr>
                              <m:chr m:val="̅"/>
                              <m:ctrlPr>
                                <a:rPr lang="en-US" b="1" i="1">
                                  <a:latin typeface="Cambria Math" panose="02040503050406030204" pitchFamily="18" charset="0"/>
                                </a:rPr>
                              </m:ctrlPr>
                            </m:accPr>
                            <m:e>
                              <m:r>
                                <a:rPr lang="en-US" b="1" i="1" smtClean="0">
                                  <a:latin typeface="Cambria Math" panose="02040503050406030204" pitchFamily="18" charset="0"/>
                                </a:rPr>
                                <m:t>𝒁</m:t>
                              </m:r>
                              <m:r>
                                <a:rPr lang="en-US" b="1" i="1" baseline="-25000" smtClean="0">
                                  <a:latin typeface="Cambria Math" panose="02040503050406030204" pitchFamily="18" charset="0"/>
                                </a:rPr>
                                <m:t>𝟎</m:t>
                              </m:r>
                              <m:d>
                                <m:dPr>
                                  <m:begChr m:val="["/>
                                  <m:endChr m:val="]"/>
                                  <m:ctrlPr>
                                    <a:rPr lang="en-US" b="1" i="1">
                                      <a:latin typeface="Cambria Math" panose="02040503050406030204" pitchFamily="18" charset="0"/>
                                    </a:rPr>
                                  </m:ctrlPr>
                                </m:dPr>
                                <m:e>
                                  <m:sSub>
                                    <m:sSubPr>
                                      <m:ctrlPr>
                                        <a:rPr lang="en-US" b="1" i="1">
                                          <a:latin typeface="Cambria Math" panose="02040503050406030204" pitchFamily="18" charset="0"/>
                                        </a:rPr>
                                      </m:ctrlPr>
                                    </m:sSubPr>
                                    <m:e>
                                      <m:d>
                                        <m:dPr>
                                          <m:ctrlPr>
                                            <a:rPr lang="en-US" b="1" i="1">
                                              <a:latin typeface="Cambria Math" panose="02040503050406030204" pitchFamily="18" charset="0"/>
                                            </a:rPr>
                                          </m:ctrlPr>
                                        </m:dPr>
                                        <m:e>
                                          <m:r>
                                            <a:rPr lang="en-US" b="1" i="1">
                                              <a:latin typeface="Cambria Math" panose="02040503050406030204" pitchFamily="18" charset="0"/>
                                              <a:ea typeface="Times New Roman" panose="02020603050405020304" pitchFamily="18" charset="0"/>
                                              <a:cs typeface="Times New Roman" panose="02020603050405020304" pitchFamily="18" charset="0"/>
                                            </a:rPr>
                                            <m:t>𝒎</m:t>
                                          </m:r>
                                          <m:r>
                                            <a:rPr lang="en-US" b="1" i="1">
                                              <a:latin typeface="Cambria Math" panose="02040503050406030204" pitchFamily="18" charset="0"/>
                                              <a:ea typeface="Times New Roman" panose="02020603050405020304" pitchFamily="18" charset="0"/>
                                              <a:cs typeface="Times New Roman" panose="02020603050405020304" pitchFamily="18" charset="0"/>
                                            </a:rPr>
                                            <m:t>−</m:t>
                                          </m:r>
                                          <m:r>
                                            <a:rPr lang="en-US" b="1" i="1">
                                              <a:latin typeface="Cambria Math" panose="02040503050406030204" pitchFamily="18" charset="0"/>
                                              <a:ea typeface="Times New Roman" panose="02020603050405020304" pitchFamily="18" charset="0"/>
                                              <a:cs typeface="Times New Roman" panose="02020603050405020304" pitchFamily="18" charset="0"/>
                                            </a:rPr>
                                            <m:t>𝒏</m:t>
                                          </m:r>
                                        </m:e>
                                      </m:d>
                                    </m:e>
                                    <m:sub>
                                      <m:r>
                                        <a:rPr lang="en-US" b="1" i="1">
                                          <a:latin typeface="Cambria Math" panose="02040503050406030204" pitchFamily="18" charset="0"/>
                                          <a:ea typeface="Times New Roman" panose="02020603050405020304" pitchFamily="18" charset="0"/>
                                          <a:cs typeface="Times New Roman" panose="02020603050405020304" pitchFamily="18" charset="0"/>
                                        </a:rPr>
                                        <m:t>𝒎𝒐𝒅</m:t>
                                      </m:r>
                                      <m:r>
                                        <a:rPr lang="en-US" b="1" i="1">
                                          <a:latin typeface="Cambria Math" panose="02040503050406030204" pitchFamily="18" charset="0"/>
                                          <a:ea typeface="Times New Roman" panose="02020603050405020304" pitchFamily="18" charset="0"/>
                                          <a:cs typeface="Times New Roman" panose="02020603050405020304" pitchFamily="18" charset="0"/>
                                        </a:rPr>
                                        <m:t> </m:t>
                                      </m:r>
                                      <m:r>
                                        <a:rPr lang="en-US" b="1" i="1">
                                          <a:latin typeface="Cambria Math" panose="02040503050406030204" pitchFamily="18" charset="0"/>
                                          <a:ea typeface="Times New Roman" panose="02020603050405020304" pitchFamily="18" charset="0"/>
                                          <a:cs typeface="Times New Roman" panose="02020603050405020304" pitchFamily="18" charset="0"/>
                                        </a:rPr>
                                        <m:t>𝑵</m:t>
                                      </m:r>
                                    </m:sub>
                                  </m:sSub>
                                </m:e>
                              </m:d>
                            </m:e>
                          </m:acc>
                          <m:r>
                            <a:rPr lang="en-US" b="1" i="1" smtClean="0">
                              <a:latin typeface="Cambria Math" panose="02040503050406030204" pitchFamily="18" charset="0"/>
                              <a:ea typeface="Times New Roman" panose="02020603050405020304" pitchFamily="18" charset="0"/>
                              <a:cs typeface="Times New Roman" panose="02020603050405020304" pitchFamily="18" charset="0"/>
                            </a:rPr>
                            <m:t>𝒁</m:t>
                          </m:r>
                          <m:r>
                            <a:rPr lang="en-US" b="1" i="1" baseline="-25000" smtClean="0">
                              <a:latin typeface="Cambria Math" panose="02040503050406030204" pitchFamily="18" charset="0"/>
                              <a:ea typeface="Times New Roman" panose="02020603050405020304" pitchFamily="18" charset="0"/>
                              <a:cs typeface="Times New Roman" panose="02020603050405020304" pitchFamily="18" charset="0"/>
                            </a:rPr>
                            <m:t>𝑺</m:t>
                          </m:r>
                          <m:d>
                            <m:dPr>
                              <m:begChr m:val="["/>
                              <m:endChr m:val="]"/>
                              <m:ctrlPr>
                                <a:rPr lang="en-US" b="1" i="1">
                                  <a:latin typeface="Cambria Math" panose="02040503050406030204" pitchFamily="18" charset="0"/>
                                </a:rPr>
                              </m:ctrlPr>
                            </m:dPr>
                            <m:e>
                              <m:r>
                                <a:rPr lang="en-US" b="1" i="1">
                                  <a:latin typeface="Cambria Math" panose="02040503050406030204" pitchFamily="18" charset="0"/>
                                  <a:ea typeface="Times New Roman" panose="02020603050405020304" pitchFamily="18" charset="0"/>
                                  <a:cs typeface="Times New Roman" panose="02020603050405020304" pitchFamily="18" charset="0"/>
                                </a:rPr>
                                <m:t>𝒎</m:t>
                              </m:r>
                            </m:e>
                          </m:d>
                        </m:e>
                      </m:nary>
                    </m:oMath>
                  </m:oMathPara>
                </a14:m>
                <a:endParaRPr lang="en-US" b="1" dirty="0">
                  <a:latin typeface="Cambria" panose="02040503050406030204" pitchFamily="18" charset="0"/>
                  <a:ea typeface="Cambria" panose="02040503050406030204" pitchFamily="18" charset="0"/>
                  <a:cs typeface="Arial" panose="020B0604020202020204" pitchFamily="34" charset="0"/>
                </a:endParaRPr>
              </a:p>
            </p:txBody>
          </p:sp>
        </mc:Choice>
        <mc:Fallback xmlns="">
          <p:sp>
            <p:nvSpPr>
              <p:cNvPr id="10" name="Rectangle 9"/>
              <p:cNvSpPr>
                <a:spLocks noRot="1" noChangeAspect="1" noMove="1" noResize="1" noEditPoints="1" noAdjustHandles="1" noChangeArrowheads="1" noChangeShapeType="1" noTextEdit="1"/>
              </p:cNvSpPr>
              <p:nvPr/>
            </p:nvSpPr>
            <p:spPr>
              <a:xfrm>
                <a:off x="65292" y="5812033"/>
                <a:ext cx="4019820" cy="87671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p:cNvSpPr/>
              <p:nvPr/>
            </p:nvSpPr>
            <p:spPr>
              <a:xfrm>
                <a:off x="66899" y="2677502"/>
                <a:ext cx="2280561" cy="87793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l-GR" b="1" i="1" smtClean="0">
                          <a:solidFill>
                            <a:schemeClr val="tx1"/>
                          </a:solidFill>
                          <a:latin typeface="Cambria Math" panose="02040503050406030204" pitchFamily="18" charset="0"/>
                        </a:rPr>
                        <m:t>Σ</m:t>
                      </m:r>
                      <m:r>
                        <a:rPr lang="en-US" b="1" i="1" smtClean="0">
                          <a:solidFill>
                            <a:schemeClr val="tx1"/>
                          </a:solidFill>
                          <a:latin typeface="Cambria Math" panose="02040503050406030204" pitchFamily="18" charset="0"/>
                        </a:rPr>
                        <m:t>(</m:t>
                      </m:r>
                      <m:r>
                        <a:rPr lang="en-US" b="1" i="1" smtClean="0">
                          <a:solidFill>
                            <a:schemeClr val="tx1"/>
                          </a:solidFill>
                          <a:latin typeface="Cambria Math" panose="02040503050406030204" pitchFamily="18" charset="0"/>
                        </a:rPr>
                        <m:t>𝜟</m:t>
                      </m:r>
                      <m:r>
                        <a:rPr lang="en-US" b="1" i="1" smtClean="0">
                          <a:solidFill>
                            <a:schemeClr val="tx1"/>
                          </a:solidFill>
                          <a:latin typeface="Cambria Math" panose="02040503050406030204" pitchFamily="18" charset="0"/>
                        </a:rPr>
                        <m:t>𝒁</m:t>
                      </m:r>
                      <m:r>
                        <a:rPr lang="en-US" b="1" i="1" smtClean="0">
                          <a:solidFill>
                            <a:schemeClr val="tx1"/>
                          </a:solidFill>
                          <a:latin typeface="Cambria Math" panose="02040503050406030204" pitchFamily="18" charset="0"/>
                        </a:rPr>
                        <m:t>)</m:t>
                      </m:r>
                      <m:r>
                        <a:rPr lang="en-US" b="1">
                          <a:solidFill>
                            <a:schemeClr val="tx1"/>
                          </a:solidFill>
                          <a:latin typeface="Cambria Math" panose="02040503050406030204" pitchFamily="18" charset="0"/>
                        </a:rPr>
                        <m:t>=</m:t>
                      </m:r>
                      <m:nary>
                        <m:naryPr>
                          <m:chr m:val="∑"/>
                          <m:limLoc m:val="undOvr"/>
                          <m:ctrlPr>
                            <a:rPr lang="en-US" b="1" i="1">
                              <a:solidFill>
                                <a:schemeClr val="tx1"/>
                              </a:solidFill>
                              <a:latin typeface="Cambria Math" panose="02040503050406030204" pitchFamily="18" charset="0"/>
                            </a:rPr>
                          </m:ctrlPr>
                        </m:naryPr>
                        <m:sub>
                          <m:r>
                            <a:rPr lang="en-US" b="1" i="1">
                              <a:solidFill>
                                <a:schemeClr val="tx1"/>
                              </a:solidFill>
                              <a:latin typeface="Cambria Math" panose="02040503050406030204" pitchFamily="18" charset="0"/>
                            </a:rPr>
                            <m:t>𝒊</m:t>
                          </m:r>
                          <m:r>
                            <a:rPr lang="en-US" b="1">
                              <a:solidFill>
                                <a:schemeClr val="tx1"/>
                              </a:solidFill>
                              <a:latin typeface="Cambria Math" panose="02040503050406030204" pitchFamily="18" charset="0"/>
                            </a:rPr>
                            <m:t>=</m:t>
                          </m:r>
                          <m:r>
                            <a:rPr lang="en-US" b="1" i="1">
                              <a:solidFill>
                                <a:schemeClr val="tx1"/>
                              </a:solidFill>
                              <a:latin typeface="Cambria Math" panose="02040503050406030204" pitchFamily="18" charset="0"/>
                            </a:rPr>
                            <m:t>𝟏</m:t>
                          </m:r>
                        </m:sub>
                        <m:sup>
                          <m:r>
                            <a:rPr lang="en-US" b="1" i="1">
                              <a:solidFill>
                                <a:schemeClr val="tx1"/>
                              </a:solidFill>
                              <a:latin typeface="Cambria Math" panose="02040503050406030204" pitchFamily="18" charset="0"/>
                            </a:rPr>
                            <m:t>𝟏𝟎𝟎𝟎𝟏</m:t>
                          </m:r>
                        </m:sup>
                        <m:e>
                          <m:d>
                            <m:dPr>
                              <m:ctrlPr>
                                <a:rPr lang="en-US" b="1" i="1">
                                  <a:solidFill>
                                    <a:schemeClr val="tx1"/>
                                  </a:solidFill>
                                  <a:latin typeface="Cambria Math" panose="02040503050406030204" pitchFamily="18" charset="0"/>
                                </a:rPr>
                              </m:ctrlPr>
                            </m:dPr>
                            <m:e>
                              <m:sSub>
                                <m:sSubPr>
                                  <m:ctrlPr>
                                    <a:rPr lang="en-US" b="1" i="1">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𝜟</m:t>
                                  </m:r>
                                  <m:r>
                                    <a:rPr lang="en-US" b="1" i="1">
                                      <a:solidFill>
                                        <a:schemeClr val="tx1"/>
                                      </a:solidFill>
                                      <a:latin typeface="Cambria Math" panose="02040503050406030204" pitchFamily="18" charset="0"/>
                                    </a:rPr>
                                    <m:t>𝒁</m:t>
                                  </m:r>
                                </m:e>
                                <m:sub>
                                  <m:r>
                                    <a:rPr lang="en-US" b="1" i="1">
                                      <a:solidFill>
                                        <a:schemeClr val="tx1"/>
                                      </a:solidFill>
                                      <a:latin typeface="Cambria Math" panose="02040503050406030204" pitchFamily="18" charset="0"/>
                                    </a:rPr>
                                    <m:t>𝒊</m:t>
                                  </m:r>
                                </m:sub>
                              </m:sSub>
                            </m:e>
                          </m:d>
                        </m:e>
                      </m:nary>
                      <m:r>
                        <a:rPr lang="en-US" b="1">
                          <a:solidFill>
                            <a:schemeClr val="tx1"/>
                          </a:solidFill>
                          <a:latin typeface="Cambria Math" panose="02040503050406030204" pitchFamily="18" charset="0"/>
                        </a:rPr>
                        <m:t> </m:t>
                      </m:r>
                    </m:oMath>
                  </m:oMathPara>
                </a14:m>
                <a:endParaRPr lang="en-US" b="1" dirty="0">
                  <a:solidFill>
                    <a:schemeClr val="tx1"/>
                  </a:solidFill>
                </a:endParaRPr>
              </a:p>
            </p:txBody>
          </p:sp>
        </mc:Choice>
        <mc:Fallback xmlns="">
          <p:sp>
            <p:nvSpPr>
              <p:cNvPr id="15" name="Rectangle 14"/>
              <p:cNvSpPr>
                <a:spLocks noRot="1" noChangeAspect="1" noMove="1" noResize="1" noEditPoints="1" noAdjustHandles="1" noChangeArrowheads="1" noChangeShapeType="1" noTextEdit="1"/>
              </p:cNvSpPr>
              <p:nvPr/>
            </p:nvSpPr>
            <p:spPr>
              <a:xfrm>
                <a:off x="66899" y="2677502"/>
                <a:ext cx="2280561" cy="87793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17"/>
              <p:cNvSpPr/>
              <p:nvPr/>
            </p:nvSpPr>
            <p:spPr>
              <a:xfrm>
                <a:off x="5056358" y="6162253"/>
                <a:ext cx="4183056" cy="369332"/>
              </a:xfrm>
              <a:prstGeom prst="rect">
                <a:avLst/>
              </a:prstGeom>
            </p:spPr>
            <p:txBody>
              <a:bodyPr wrap="square">
                <a:spAutoFit/>
              </a:bodyPr>
              <a:lstStyle/>
              <a:p>
                <a:r>
                  <a:rPr lang="en-US" b="1" i="1" dirty="0">
                    <a:latin typeface="Cambria" panose="02040503050406030204" pitchFamily="18" charset="0"/>
                    <a:ea typeface="Cambria" panose="02040503050406030204" pitchFamily="18" charset="0"/>
                    <a:cs typeface="Arial" panose="020B0604020202020204" pitchFamily="34" charset="0"/>
                  </a:rPr>
                  <a:t>PCA = eig((1 / n) * ((Z</a:t>
                </a:r>
                <a14:m>
                  <m:oMath xmlns:m="http://schemas.openxmlformats.org/officeDocument/2006/math">
                    <m:r>
                      <a:rPr lang="en-US" b="1" i="1">
                        <a:latin typeface="Cambria Math" panose="02040503050406030204" pitchFamily="18" charset="0"/>
                        <a:ea typeface="Cambria Math" panose="02040503050406030204" pitchFamily="18" charset="0"/>
                      </a:rPr>
                      <m:t>−</m:t>
                    </m:r>
                    <m:acc>
                      <m:accPr>
                        <m:chr m:val="̅"/>
                        <m:ctrlPr>
                          <a:rPr lang="en-US" b="1" i="1">
                            <a:latin typeface="Cambria Math" panose="02040503050406030204" pitchFamily="18" charset="0"/>
                            <a:ea typeface="Cambria Math" panose="02040503050406030204" pitchFamily="18" charset="0"/>
                          </a:rPr>
                        </m:ctrlPr>
                      </m:accPr>
                      <m:e>
                        <m:r>
                          <a:rPr lang="en-US" b="1" i="1" smtClean="0">
                            <a:latin typeface="Cambria Math" panose="02040503050406030204" pitchFamily="18" charset="0"/>
                            <a:ea typeface="Cambria Math" panose="02040503050406030204" pitchFamily="18" charset="0"/>
                          </a:rPr>
                          <m:t>𝒁</m:t>
                        </m:r>
                      </m:e>
                    </m:acc>
                  </m:oMath>
                </a14:m>
                <a:r>
                  <a:rPr lang="en-US" b="1" i="1" dirty="0">
                    <a:latin typeface="Cambria" panose="02040503050406030204" pitchFamily="18" charset="0"/>
                    <a:ea typeface="Cambria" panose="02040503050406030204" pitchFamily="18" charset="0"/>
                    <a:cs typeface="Arial" panose="020B0604020202020204" pitchFamily="34" charset="0"/>
                  </a:rPr>
                  <a:t>) * (Z</a:t>
                </a:r>
                <a14:m>
                  <m:oMath xmlns:m="http://schemas.openxmlformats.org/officeDocument/2006/math">
                    <m:r>
                      <a:rPr lang="en-US" b="1" i="1">
                        <a:latin typeface="Cambria Math" panose="02040503050406030204" pitchFamily="18" charset="0"/>
                        <a:ea typeface="Cambria Math" panose="02040503050406030204" pitchFamily="18" charset="0"/>
                      </a:rPr>
                      <m:t>−</m:t>
                    </m:r>
                    <m:acc>
                      <m:accPr>
                        <m:chr m:val="̅"/>
                        <m:ctrlPr>
                          <a:rPr lang="en-US" b="1" i="1">
                            <a:latin typeface="Cambria Math" panose="02040503050406030204" pitchFamily="18" charset="0"/>
                            <a:ea typeface="Cambria Math" panose="02040503050406030204" pitchFamily="18" charset="0"/>
                          </a:rPr>
                        </m:ctrlPr>
                      </m:accPr>
                      <m:e>
                        <m:r>
                          <a:rPr lang="en-US" b="1" i="1" smtClean="0">
                            <a:latin typeface="Cambria Math" panose="02040503050406030204" pitchFamily="18" charset="0"/>
                            <a:ea typeface="Cambria Math" panose="02040503050406030204" pitchFamily="18" charset="0"/>
                          </a:rPr>
                          <m:t>𝒁</m:t>
                        </m:r>
                      </m:e>
                    </m:acc>
                  </m:oMath>
                </a14:m>
                <a:r>
                  <a:rPr lang="en-US" b="1" i="1" dirty="0">
                    <a:latin typeface="Cambria" panose="02040503050406030204" pitchFamily="18" charset="0"/>
                    <a:ea typeface="Cambria" panose="02040503050406030204" pitchFamily="18" charset="0"/>
                    <a:cs typeface="Arial" panose="020B0604020202020204" pitchFamily="34" charset="0"/>
                  </a:rPr>
                  <a:t>)'))</a:t>
                </a:r>
              </a:p>
            </p:txBody>
          </p:sp>
        </mc:Choice>
        <mc:Fallback xmlns="">
          <p:sp>
            <p:nvSpPr>
              <p:cNvPr id="18" name="Rectangle 17"/>
              <p:cNvSpPr>
                <a:spLocks noRot="1" noChangeAspect="1" noMove="1" noResize="1" noEditPoints="1" noAdjustHandles="1" noChangeArrowheads="1" noChangeShapeType="1" noTextEdit="1"/>
              </p:cNvSpPr>
              <p:nvPr/>
            </p:nvSpPr>
            <p:spPr>
              <a:xfrm>
                <a:off x="5056358" y="6162253"/>
                <a:ext cx="4183056" cy="369332"/>
              </a:xfrm>
              <a:prstGeom prst="rect">
                <a:avLst/>
              </a:prstGeom>
              <a:blipFill>
                <a:blip r:embed="rId5"/>
                <a:stretch>
                  <a:fillRect l="-1164" t="-11667" b="-25000"/>
                </a:stretch>
              </a:blipFill>
            </p:spPr>
            <p:txBody>
              <a:bodyPr/>
              <a:lstStyle/>
              <a:p>
                <a:r>
                  <a:rPr lang="en-US">
                    <a:noFill/>
                  </a:rPr>
                  <a:t> </a:t>
                </a:r>
              </a:p>
            </p:txBody>
          </p:sp>
        </mc:Fallback>
      </mc:AlternateContent>
      <p:pic>
        <p:nvPicPr>
          <p:cNvPr id="2" name="Picture 1"/>
          <p:cNvPicPr>
            <a:picLocks noChangeAspect="1"/>
          </p:cNvPicPr>
          <p:nvPr/>
        </p:nvPicPr>
        <p:blipFill rotWithShape="1">
          <a:blip r:embed="rId6">
            <a:extLst>
              <a:ext uri="{28A0092B-C50C-407E-A947-70E740481C1C}">
                <a14:useLocalDpi xmlns:a14="http://schemas.microsoft.com/office/drawing/2010/main" val="0"/>
              </a:ext>
            </a:extLst>
          </a:blip>
          <a:srcRect l="4398" t="6685" r="4669"/>
          <a:stretch/>
        </p:blipFill>
        <p:spPr>
          <a:xfrm>
            <a:off x="2347460" y="746137"/>
            <a:ext cx="9630482" cy="5159072"/>
          </a:xfrm>
          <a:prstGeom prst="rect">
            <a:avLst/>
          </a:prstGeom>
        </p:spPr>
      </p:pic>
    </p:spTree>
    <p:extLst>
      <p:ext uri="{BB962C8B-B14F-4D97-AF65-F5344CB8AC3E}">
        <p14:creationId xmlns:p14="http://schemas.microsoft.com/office/powerpoint/2010/main" val="3196197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6144512"/>
            <a:ext cx="10497787"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285750" algn="l"/>
              </a:tabLst>
              <a:defRPr>
                <a:solidFill>
                  <a:schemeClr val="tx1"/>
                </a:solidFill>
                <a:latin typeface="Arial" panose="020B0604020202020204" pitchFamily="34" charset="0"/>
              </a:defRPr>
            </a:lvl1pPr>
            <a:lvl2pPr eaLnBrk="0" fontAlgn="base" hangingPunct="0">
              <a:spcBef>
                <a:spcPct val="0"/>
              </a:spcBef>
              <a:spcAft>
                <a:spcPct val="0"/>
              </a:spcAft>
              <a:tabLst>
                <a:tab pos="285750" algn="l"/>
              </a:tabLst>
              <a:defRPr>
                <a:solidFill>
                  <a:schemeClr val="tx1"/>
                </a:solidFill>
                <a:latin typeface="Arial" panose="020B0604020202020204" pitchFamily="34" charset="0"/>
              </a:defRPr>
            </a:lvl2pPr>
            <a:lvl3pPr eaLnBrk="0" fontAlgn="base" hangingPunct="0">
              <a:spcBef>
                <a:spcPct val="0"/>
              </a:spcBef>
              <a:spcAft>
                <a:spcPct val="0"/>
              </a:spcAft>
              <a:tabLst>
                <a:tab pos="285750" algn="l"/>
              </a:tabLst>
              <a:defRPr>
                <a:solidFill>
                  <a:schemeClr val="tx1"/>
                </a:solidFill>
                <a:latin typeface="Arial" panose="020B0604020202020204" pitchFamily="34" charset="0"/>
              </a:defRPr>
            </a:lvl3pPr>
            <a:lvl4pPr eaLnBrk="0" fontAlgn="base" hangingPunct="0">
              <a:spcBef>
                <a:spcPct val="0"/>
              </a:spcBef>
              <a:spcAft>
                <a:spcPct val="0"/>
              </a:spcAft>
              <a:tabLst>
                <a:tab pos="285750" algn="l"/>
              </a:tabLst>
              <a:defRPr>
                <a:solidFill>
                  <a:schemeClr val="tx1"/>
                </a:solidFill>
                <a:latin typeface="Arial" panose="020B0604020202020204" pitchFamily="34" charset="0"/>
              </a:defRPr>
            </a:lvl4pPr>
            <a:lvl5pPr eaLnBrk="0" fontAlgn="base" hangingPunct="0">
              <a:spcBef>
                <a:spcPct val="0"/>
              </a:spcBef>
              <a:spcAft>
                <a:spcPct val="0"/>
              </a:spcAft>
              <a:tabLst>
                <a:tab pos="285750" algn="l"/>
              </a:tabLst>
              <a:defRPr>
                <a:solidFill>
                  <a:schemeClr val="tx1"/>
                </a:solidFill>
                <a:latin typeface="Arial" panose="020B0604020202020204" pitchFamily="34" charset="0"/>
              </a:defRPr>
            </a:lvl5pPr>
            <a:lvl6pPr eaLnBrk="0" fontAlgn="base" hangingPunct="0">
              <a:spcBef>
                <a:spcPct val="0"/>
              </a:spcBef>
              <a:spcAft>
                <a:spcPct val="0"/>
              </a:spcAft>
              <a:tabLst>
                <a:tab pos="285750" algn="l"/>
              </a:tabLst>
              <a:defRPr>
                <a:solidFill>
                  <a:schemeClr val="tx1"/>
                </a:solidFill>
                <a:latin typeface="Arial" panose="020B0604020202020204" pitchFamily="34" charset="0"/>
              </a:defRPr>
            </a:lvl6pPr>
            <a:lvl7pPr eaLnBrk="0" fontAlgn="base" hangingPunct="0">
              <a:spcBef>
                <a:spcPct val="0"/>
              </a:spcBef>
              <a:spcAft>
                <a:spcPct val="0"/>
              </a:spcAft>
              <a:tabLst>
                <a:tab pos="285750" algn="l"/>
              </a:tabLst>
              <a:defRPr>
                <a:solidFill>
                  <a:schemeClr val="tx1"/>
                </a:solidFill>
                <a:latin typeface="Arial" panose="020B0604020202020204" pitchFamily="34" charset="0"/>
              </a:defRPr>
            </a:lvl7pPr>
            <a:lvl8pPr eaLnBrk="0" fontAlgn="base" hangingPunct="0">
              <a:spcBef>
                <a:spcPct val="0"/>
              </a:spcBef>
              <a:spcAft>
                <a:spcPct val="0"/>
              </a:spcAft>
              <a:tabLst>
                <a:tab pos="285750" algn="l"/>
              </a:tabLst>
              <a:defRPr>
                <a:solidFill>
                  <a:schemeClr val="tx1"/>
                </a:solidFill>
                <a:latin typeface="Arial" panose="020B0604020202020204" pitchFamily="34" charset="0"/>
              </a:defRPr>
            </a:lvl8pPr>
            <a:lvl9pPr eaLnBrk="0" fontAlgn="base" hangingPunct="0">
              <a:spcBef>
                <a:spcPct val="0"/>
              </a:spcBef>
              <a:spcAft>
                <a:spcPct val="0"/>
              </a:spcAft>
              <a:tabLst>
                <a:tab pos="285750" algn="l"/>
              </a:tabLst>
              <a:defRPr>
                <a:solidFill>
                  <a:schemeClr val="tx1"/>
                </a:solidFill>
                <a:latin typeface="Arial" panose="020B0604020202020204" pitchFamily="34" charset="0"/>
              </a:defRPr>
            </a:lvl9pPr>
          </a:lstStyle>
          <a:p>
            <a:pPr marL="285750" indent="-285750" defTabSz="685800">
              <a:buFont typeface="Arial" panose="020B0604020202020204" pitchFamily="34" charset="0"/>
              <a:buChar char="•"/>
              <a:tabLst>
                <a:tab pos="214313" algn="l"/>
              </a:tabLst>
            </a:pPr>
            <a:r>
              <a:rPr lang="en-US" altLang="en-US" sz="1500" dirty="0">
                <a:ea typeface="SimSun" panose="02010600030101010101" pitchFamily="2" charset="-122"/>
                <a:cs typeface="Arial" panose="020B0604020202020204" pitchFamily="34" charset="0"/>
              </a:rPr>
              <a:t>The sum of the change (delta) impedance with wires segments simulating defects at multiple locations.  </a:t>
            </a:r>
          </a:p>
          <a:p>
            <a:pPr marL="285750" indent="-285750" defTabSz="685800">
              <a:buFont typeface="Arial" panose="020B0604020202020204" pitchFamily="34" charset="0"/>
              <a:buChar char="•"/>
              <a:tabLst>
                <a:tab pos="214313" algn="l"/>
              </a:tabLst>
            </a:pPr>
            <a:r>
              <a:rPr lang="en-US" altLang="en-US" sz="1500" dirty="0">
                <a:ea typeface="SimSun" panose="02010600030101010101" pitchFamily="2" charset="-122"/>
                <a:cs typeface="Arial" panose="020B0604020202020204" pitchFamily="34" charset="0"/>
              </a:rPr>
              <a:t>The black line represents the threshold for defect detection (50).  </a:t>
            </a:r>
          </a:p>
          <a:p>
            <a:pPr marL="285750" indent="-285750" defTabSz="685800">
              <a:buFont typeface="Arial" panose="020B0604020202020204" pitchFamily="34" charset="0"/>
              <a:buChar char="•"/>
              <a:tabLst>
                <a:tab pos="214313" algn="l"/>
              </a:tabLst>
            </a:pPr>
            <a:r>
              <a:rPr lang="en-US" altLang="en-US" sz="1500" dirty="0">
                <a:ea typeface="SimSun" panose="02010600030101010101" pitchFamily="2" charset="-122"/>
                <a:cs typeface="Arial" panose="020B0604020202020204" pitchFamily="34" charset="0"/>
              </a:rPr>
              <a:t>The simulated defects are Al wires that are 1.6, 2.3, and 3.1 mm in diameter, and are 2, 5, 10, 15, and 25 mm in length.</a:t>
            </a:r>
            <a:endParaRPr lang="en-US" altLang="en-US" sz="1500" dirty="0">
              <a:cs typeface="Arial" panose="020B0604020202020204" pitchFamily="34" charset="0"/>
            </a:endParaRPr>
          </a:p>
        </p:txBody>
      </p:sp>
      <p:sp>
        <p:nvSpPr>
          <p:cNvPr id="6" name="Title 1">
            <a:extLst>
              <a:ext uri="{FF2B5EF4-FFF2-40B4-BE49-F238E27FC236}">
                <a16:creationId xmlns:a16="http://schemas.microsoft.com/office/drawing/2014/main" id="{7FD57AE4-0E70-4210-9FE9-78A8B3342709}"/>
              </a:ext>
            </a:extLst>
          </p:cNvPr>
          <p:cNvSpPr>
            <a:spLocks noGrp="1"/>
          </p:cNvSpPr>
          <p:nvPr>
            <p:ph type="title"/>
          </p:nvPr>
        </p:nvSpPr>
        <p:spPr>
          <a:xfrm>
            <a:off x="777834" y="74579"/>
            <a:ext cx="11414166" cy="620128"/>
          </a:xfrm>
        </p:spPr>
        <p:txBody>
          <a:bodyPr>
            <a:noAutofit/>
          </a:bodyPr>
          <a:lstStyle/>
          <a:p>
            <a:r>
              <a:rPr lang="en-US" altLang="en-US" dirty="0"/>
              <a:t>Defect Detection using  Spoof Surface Plasmons</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8814" t="6028" r="7216" b="5252"/>
          <a:stretch/>
        </p:blipFill>
        <p:spPr>
          <a:xfrm>
            <a:off x="76782" y="689767"/>
            <a:ext cx="12026803" cy="5477327"/>
          </a:xfrm>
          <a:prstGeom prst="rect">
            <a:avLst/>
          </a:prstGeom>
        </p:spPr>
      </p:pic>
    </p:spTree>
    <p:extLst>
      <p:ext uri="{BB962C8B-B14F-4D97-AF65-F5344CB8AC3E}">
        <p14:creationId xmlns:p14="http://schemas.microsoft.com/office/powerpoint/2010/main" val="675131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8FB7C99E-3695-4026-96C3-B2D1FFE09D14}"/>
              </a:ext>
            </a:extLst>
          </p:cNvPr>
          <p:cNvSpPr txBox="1"/>
          <p:nvPr/>
        </p:nvSpPr>
        <p:spPr>
          <a:xfrm>
            <a:off x="757052" y="6027003"/>
            <a:ext cx="8915400" cy="830997"/>
          </a:xfrm>
          <a:prstGeom prst="rect">
            <a:avLst/>
          </a:prstGeom>
          <a:noFill/>
        </p:spPr>
        <p:txBody>
          <a:bodyPr wrap="square">
            <a:spAutoFit/>
          </a:bodyPr>
          <a:lstStyle/>
          <a:p>
            <a:r>
              <a:rPr lang="en-US" sz="2400" dirty="0">
                <a:ea typeface="SimSun" panose="02010600030101010101" pitchFamily="2" charset="-122"/>
              </a:rPr>
              <a:t>The fitted average sum of delta values for all 15 defect cases, and the fitting equation.  The error bars represent one standard deviation. </a:t>
            </a:r>
            <a:endParaRPr lang="en-US" dirty="0"/>
          </a:p>
        </p:txBody>
      </p:sp>
      <p:sp>
        <p:nvSpPr>
          <p:cNvPr id="6" name="Title 1">
            <a:extLst>
              <a:ext uri="{FF2B5EF4-FFF2-40B4-BE49-F238E27FC236}">
                <a16:creationId xmlns:a16="http://schemas.microsoft.com/office/drawing/2014/main" id="{BB1EB273-BA8F-4185-BFC1-1715B04FA540}"/>
              </a:ext>
            </a:extLst>
          </p:cNvPr>
          <p:cNvSpPr>
            <a:spLocks noGrp="1"/>
          </p:cNvSpPr>
          <p:nvPr>
            <p:ph type="title"/>
          </p:nvPr>
        </p:nvSpPr>
        <p:spPr>
          <a:xfrm>
            <a:off x="700644" y="1"/>
            <a:ext cx="6053447" cy="782198"/>
          </a:xfrm>
        </p:spPr>
        <p:txBody>
          <a:bodyPr/>
          <a:lstStyle/>
          <a:p>
            <a:r>
              <a:rPr lang="en-US" altLang="en-US" dirty="0"/>
              <a:t>Volume Estimation</a:t>
            </a: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976" t="6314" b="3486"/>
          <a:stretch/>
        </p:blipFill>
        <p:spPr>
          <a:xfrm>
            <a:off x="6436920" y="1265068"/>
            <a:ext cx="5736704" cy="3959058"/>
          </a:xfrm>
          <a:prstGeom prst="rect">
            <a:avLst/>
          </a:prstGeom>
        </p:spPr>
      </p:pic>
      <p:sp>
        <p:nvSpPr>
          <p:cNvPr id="3" name="Oval 2"/>
          <p:cNvSpPr/>
          <p:nvPr/>
        </p:nvSpPr>
        <p:spPr>
          <a:xfrm>
            <a:off x="10648617" y="1012676"/>
            <a:ext cx="124690" cy="11931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8805553" y="996132"/>
            <a:ext cx="124690" cy="11931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6820271" y="1027901"/>
            <a:ext cx="124690" cy="119313"/>
          </a:xfrm>
          <a:prstGeom prst="ellipse">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6965199" y="884819"/>
            <a:ext cx="1314784" cy="369332"/>
          </a:xfrm>
          <a:prstGeom prst="rect">
            <a:avLst/>
          </a:prstGeom>
          <a:noFill/>
        </p:spPr>
        <p:txBody>
          <a:bodyPr wrap="none" rtlCol="0">
            <a:spAutoFit/>
          </a:bodyPr>
          <a:lstStyle/>
          <a:p>
            <a:r>
              <a:rPr lang="en-US" dirty="0"/>
              <a:t>1.6 mm Dia.</a:t>
            </a:r>
          </a:p>
        </p:txBody>
      </p:sp>
      <p:sp>
        <p:nvSpPr>
          <p:cNvPr id="12" name="TextBox 11"/>
          <p:cNvSpPr txBox="1"/>
          <p:nvPr/>
        </p:nvSpPr>
        <p:spPr>
          <a:xfrm>
            <a:off x="8930243" y="871223"/>
            <a:ext cx="1314784" cy="369332"/>
          </a:xfrm>
          <a:prstGeom prst="rect">
            <a:avLst/>
          </a:prstGeom>
          <a:noFill/>
        </p:spPr>
        <p:txBody>
          <a:bodyPr wrap="none" rtlCol="0">
            <a:spAutoFit/>
          </a:bodyPr>
          <a:lstStyle/>
          <a:p>
            <a:r>
              <a:rPr lang="en-US" dirty="0"/>
              <a:t>2.3 mm Dia.</a:t>
            </a:r>
          </a:p>
        </p:txBody>
      </p:sp>
      <p:sp>
        <p:nvSpPr>
          <p:cNvPr id="13" name="TextBox 12"/>
          <p:cNvSpPr txBox="1"/>
          <p:nvPr/>
        </p:nvSpPr>
        <p:spPr>
          <a:xfrm>
            <a:off x="10773307" y="871123"/>
            <a:ext cx="1314784" cy="369332"/>
          </a:xfrm>
          <a:prstGeom prst="rect">
            <a:avLst/>
          </a:prstGeom>
          <a:noFill/>
        </p:spPr>
        <p:txBody>
          <a:bodyPr wrap="none" rtlCol="0">
            <a:spAutoFit/>
          </a:bodyPr>
          <a:lstStyle/>
          <a:p>
            <a:r>
              <a:rPr lang="en-US" dirty="0"/>
              <a:t>3.1 mm Dia.</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3459" t="5970" r="8761"/>
          <a:stretch/>
        </p:blipFill>
        <p:spPr>
          <a:xfrm>
            <a:off x="347031" y="955849"/>
            <a:ext cx="5967908" cy="4370214"/>
          </a:xfrm>
          <a:prstGeom prst="rect">
            <a:avLst/>
          </a:prstGeom>
        </p:spPr>
      </p:pic>
    </p:spTree>
    <p:extLst>
      <p:ext uri="{BB962C8B-B14F-4D97-AF65-F5344CB8AC3E}">
        <p14:creationId xmlns:p14="http://schemas.microsoft.com/office/powerpoint/2010/main" val="3608988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4448" y="131057"/>
            <a:ext cx="11226987" cy="634620"/>
          </a:xfrm>
        </p:spPr>
        <p:txBody>
          <a:bodyPr>
            <a:noAutofit/>
          </a:bodyPr>
          <a:lstStyle/>
          <a:p>
            <a:r>
              <a:rPr lang="en-US" dirty="0"/>
              <a:t>End Application -  Faster Fuselage Manufacturing </a:t>
            </a:r>
          </a:p>
        </p:txBody>
      </p:sp>
      <p:pic>
        <p:nvPicPr>
          <p:cNvPr id="4" name="Picture 3"/>
          <p:cNvPicPr>
            <a:picLocks noChangeAspect="1"/>
          </p:cNvPicPr>
          <p:nvPr/>
        </p:nvPicPr>
        <p:blipFill>
          <a:blip r:embed="rId2"/>
          <a:stretch>
            <a:fillRect/>
          </a:stretch>
        </p:blipFill>
        <p:spPr>
          <a:xfrm>
            <a:off x="5827923" y="2170323"/>
            <a:ext cx="6255276" cy="4154624"/>
          </a:xfrm>
          <a:prstGeom prst="rect">
            <a:avLst/>
          </a:prstGeom>
        </p:spPr>
      </p:pic>
      <p:sp>
        <p:nvSpPr>
          <p:cNvPr id="6" name="Rectangle 5"/>
          <p:cNvSpPr/>
          <p:nvPr/>
        </p:nvSpPr>
        <p:spPr>
          <a:xfrm>
            <a:off x="100318" y="979643"/>
            <a:ext cx="11998038" cy="923330"/>
          </a:xfrm>
          <a:prstGeom prst="rect">
            <a:avLst/>
          </a:prstGeom>
        </p:spPr>
        <p:txBody>
          <a:bodyPr wrap="square">
            <a:spAutoFit/>
          </a:bodyPr>
          <a:lstStyle/>
          <a:p>
            <a:r>
              <a:rPr lang="en-US" dirty="0">
                <a:latin typeface="Arial" panose="020B0604020202020204" pitchFamily="34" charset="0"/>
                <a:ea typeface="Times New Roman" panose="02020603050405020304" pitchFamily="18" charset="0"/>
                <a:cs typeface="Arial" panose="020B0604020202020204" pitchFamily="34" charset="0"/>
              </a:rPr>
              <a:t>Advanced Air Transport Technology (AATT) project is exploring the use of metallic integrally stiffened cylinder (ISC) </a:t>
            </a:r>
          </a:p>
          <a:p>
            <a:pPr marL="285750" indent="-114300">
              <a:buFont typeface="Arial" panose="020B0604020202020204" pitchFamily="34" charset="0"/>
              <a:buChar char="•"/>
            </a:pPr>
            <a:r>
              <a:rPr lang="en-US" dirty="0">
                <a:latin typeface="Arial" panose="020B0604020202020204" pitchFamily="34" charset="0"/>
                <a:ea typeface="Times New Roman" panose="02020603050405020304" pitchFamily="18" charset="0"/>
                <a:cs typeface="Arial" panose="020B0604020202020204" pitchFamily="34" charset="0"/>
              </a:rPr>
              <a:t>Significant reduction in cost, weight, and manufacturing time.</a:t>
            </a:r>
          </a:p>
          <a:p>
            <a:pPr marL="285750" indent="-114300">
              <a:buFont typeface="Arial" panose="020B0604020202020204" pitchFamily="34" charset="0"/>
              <a:buChar char="•"/>
            </a:pPr>
            <a:r>
              <a:rPr lang="en-US" dirty="0">
                <a:latin typeface="Arial" panose="020B0604020202020204" pitchFamily="34" charset="0"/>
                <a:ea typeface="Times New Roman" panose="02020603050405020304" pitchFamily="18" charset="0"/>
                <a:cs typeface="Arial" panose="020B0604020202020204" pitchFamily="34" charset="0"/>
              </a:rPr>
              <a:t>Reduction in part count and eliminating lap joints and rivets (fasteners).</a:t>
            </a:r>
            <a:endParaRPr lang="en-US"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rotWithShape="1">
          <a:blip r:embed="rId3" cstate="hqprint">
            <a:extLst>
              <a:ext uri="{28A0092B-C50C-407E-A947-70E740481C1C}">
                <a14:useLocalDpi xmlns:a14="http://schemas.microsoft.com/office/drawing/2010/main" val="0"/>
              </a:ext>
            </a:extLst>
          </a:blip>
          <a:srcRect r="16385"/>
          <a:stretch/>
        </p:blipFill>
        <p:spPr>
          <a:xfrm rot="5400000">
            <a:off x="1147644" y="2227297"/>
            <a:ext cx="4882199" cy="4379206"/>
          </a:xfrm>
          <a:prstGeom prst="rect">
            <a:avLst/>
          </a:prstGeom>
        </p:spPr>
      </p:pic>
    </p:spTree>
    <p:extLst>
      <p:ext uri="{BB962C8B-B14F-4D97-AF65-F5344CB8AC3E}">
        <p14:creationId xmlns:p14="http://schemas.microsoft.com/office/powerpoint/2010/main" val="2381823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BB1EB273-BA8F-4185-BFC1-1715B04FA540}"/>
              </a:ext>
            </a:extLst>
          </p:cNvPr>
          <p:cNvSpPr>
            <a:spLocks noGrp="1"/>
          </p:cNvSpPr>
          <p:nvPr>
            <p:ph type="title"/>
          </p:nvPr>
        </p:nvSpPr>
        <p:spPr>
          <a:xfrm>
            <a:off x="838200" y="0"/>
            <a:ext cx="10515600" cy="925417"/>
          </a:xfrm>
        </p:spPr>
        <p:txBody>
          <a:bodyPr/>
          <a:lstStyle/>
          <a:p>
            <a:r>
              <a:rPr lang="en-US" altLang="en-US" dirty="0"/>
              <a:t>Conclusions</a:t>
            </a:r>
          </a:p>
        </p:txBody>
      </p:sp>
      <p:sp>
        <p:nvSpPr>
          <p:cNvPr id="47107" name="Content Placeholder 2">
            <a:extLst>
              <a:ext uri="{FF2B5EF4-FFF2-40B4-BE49-F238E27FC236}">
                <a16:creationId xmlns:a16="http://schemas.microsoft.com/office/drawing/2014/main" id="{7E501DC1-EC98-4848-8C13-D90116AA3F19}"/>
              </a:ext>
            </a:extLst>
          </p:cNvPr>
          <p:cNvSpPr>
            <a:spLocks noGrp="1"/>
          </p:cNvSpPr>
          <p:nvPr>
            <p:ph idx="1"/>
          </p:nvPr>
        </p:nvSpPr>
        <p:spPr>
          <a:xfrm>
            <a:off x="130630" y="1240971"/>
            <a:ext cx="11768446" cy="5388429"/>
          </a:xfrm>
        </p:spPr>
        <p:txBody>
          <a:bodyPr>
            <a:normAutofit lnSpcReduction="10000"/>
          </a:bodyPr>
          <a:lstStyle/>
          <a:p>
            <a:r>
              <a:rPr lang="en-US" dirty="0"/>
              <a:t>Spoof plasmon polaritons for defect detection have been demonstrated using simulated defects (wires placed in a grooved metal surface). </a:t>
            </a:r>
          </a:p>
          <a:p>
            <a:endParaRPr lang="en-US" sz="800" dirty="0"/>
          </a:p>
          <a:p>
            <a:r>
              <a:rPr lang="en-US" dirty="0"/>
              <a:t>The sum of the change in the impedance across all frequencies has been utilized as the indication for detecting the different sizes of simulated inclusions.  </a:t>
            </a:r>
          </a:p>
          <a:p>
            <a:endParaRPr lang="en-US" sz="800" dirty="0"/>
          </a:p>
          <a:p>
            <a:r>
              <a:rPr lang="en-US" dirty="0"/>
              <a:t>A threshold value of 50 Ω has been proposed for detection of these inclusion type defects.  </a:t>
            </a:r>
          </a:p>
          <a:p>
            <a:endParaRPr lang="en-US" sz="800" dirty="0"/>
          </a:p>
          <a:p>
            <a:r>
              <a:rPr lang="en-US" dirty="0"/>
              <a:t>In addition, it was shown how the technique can be used to estimate the volume of the defect.  </a:t>
            </a:r>
          </a:p>
          <a:p>
            <a:endParaRPr lang="en-US" sz="900" dirty="0"/>
          </a:p>
          <a:p>
            <a:r>
              <a:rPr lang="en-US" dirty="0"/>
              <a:t>Future work will investigate voids and cracks to determine if the technique will detect more defects types. </a:t>
            </a:r>
            <a:endParaRPr lang="en-US" altLang="en-US" dirty="0"/>
          </a:p>
          <a:p>
            <a:endParaRPr lang="en-US" altLang="en-US" dirty="0"/>
          </a:p>
        </p:txBody>
      </p:sp>
    </p:spTree>
    <p:extLst>
      <p:ext uri="{BB962C8B-B14F-4D97-AF65-F5344CB8AC3E}">
        <p14:creationId xmlns:p14="http://schemas.microsoft.com/office/powerpoint/2010/main" val="4097343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9872"/>
            <a:ext cx="10515600" cy="681477"/>
          </a:xfrm>
        </p:spPr>
        <p:txBody>
          <a:bodyPr>
            <a:normAutofit fontScale="90000"/>
          </a:bodyPr>
          <a:lstStyle/>
          <a:p>
            <a:pPr>
              <a:defRPr/>
            </a:pPr>
            <a:r>
              <a:rPr lang="en-US" b="1" dirty="0">
                <a:ea typeface="ＭＳ Ｐゴシック" pitchFamily="34" charset="-128"/>
              </a:rPr>
              <a:t>Funding/Partnership Opportunities</a:t>
            </a:r>
          </a:p>
        </p:txBody>
      </p:sp>
      <p:sp>
        <p:nvSpPr>
          <p:cNvPr id="4" name="Rectangle 3">
            <a:extLst>
              <a:ext uri="{FF2B5EF4-FFF2-40B4-BE49-F238E27FC236}">
                <a16:creationId xmlns:a16="http://schemas.microsoft.com/office/drawing/2014/main" id="{C41EB2D9-B24A-4EE2-9D32-088D009F8D66}"/>
              </a:ext>
            </a:extLst>
          </p:cNvPr>
          <p:cNvSpPr>
            <a:spLocks noGrp="1" noChangeArrowheads="1"/>
          </p:cNvSpPr>
          <p:nvPr>
            <p:ph idx="1"/>
          </p:nvPr>
        </p:nvSpPr>
        <p:spPr>
          <a:xfrm>
            <a:off x="838200" y="1690688"/>
            <a:ext cx="10949848" cy="4486275"/>
          </a:xfrm>
        </p:spPr>
        <p:txBody>
          <a:bodyPr>
            <a:normAutofit/>
          </a:bodyPr>
          <a:lstStyle/>
          <a:p>
            <a:pPr eaLnBrk="1" hangingPunct="1">
              <a:lnSpc>
                <a:spcPct val="90000"/>
              </a:lnSpc>
              <a:defRPr/>
            </a:pPr>
            <a:r>
              <a:rPr lang="en-US" altLang="en-US" sz="2400" b="1" dirty="0">
                <a:cs typeface="Arial" charset="0"/>
              </a:rPr>
              <a:t>NASA Research Opportunities (NRAs)  </a:t>
            </a:r>
          </a:p>
          <a:p>
            <a:pPr eaLnBrk="1" hangingPunct="1">
              <a:lnSpc>
                <a:spcPct val="90000"/>
              </a:lnSpc>
              <a:buFontTx/>
              <a:buNone/>
              <a:defRPr/>
            </a:pPr>
            <a:r>
              <a:rPr lang="en-US" altLang="en-US" sz="2400" b="1" dirty="0">
                <a:cs typeface="Arial" charset="0"/>
              </a:rPr>
              <a:t>   Grants &amp; Contracts</a:t>
            </a:r>
            <a:endParaRPr lang="en-US" altLang="en-US" sz="2400" b="1" dirty="0">
              <a:solidFill>
                <a:srgbClr val="FF0000"/>
              </a:solidFill>
              <a:cs typeface="Arial" charset="0"/>
            </a:endParaRPr>
          </a:p>
          <a:p>
            <a:pPr lvl="1" eaLnBrk="1" hangingPunct="1">
              <a:lnSpc>
                <a:spcPct val="90000"/>
              </a:lnSpc>
              <a:defRPr/>
            </a:pPr>
            <a:r>
              <a:rPr lang="en-US" altLang="en-US" sz="2000" b="1" dirty="0">
                <a:cs typeface="Arial" charset="0"/>
              </a:rPr>
              <a:t>http://nspires.nasaprs.com/</a:t>
            </a:r>
          </a:p>
          <a:p>
            <a:pPr marL="457200" lvl="1" indent="0">
              <a:buNone/>
              <a:defRPr/>
            </a:pPr>
            <a:endParaRPr lang="en-US" altLang="en-US" sz="2000" b="1" dirty="0">
              <a:cs typeface="Arial" charset="0"/>
            </a:endParaRPr>
          </a:p>
          <a:p>
            <a:pPr eaLnBrk="1" hangingPunct="1">
              <a:lnSpc>
                <a:spcPct val="90000"/>
              </a:lnSpc>
              <a:defRPr/>
            </a:pPr>
            <a:r>
              <a:rPr lang="en-US" altLang="en-US" sz="2400" b="1" dirty="0">
                <a:cs typeface="Arial" charset="0"/>
              </a:rPr>
              <a:t>Small Business Innovation Research (SBIR) Small Business Technology Transfer (STTR)</a:t>
            </a:r>
          </a:p>
          <a:p>
            <a:pPr lvl="1" eaLnBrk="1" hangingPunct="1">
              <a:lnSpc>
                <a:spcPct val="90000"/>
              </a:lnSpc>
              <a:defRPr/>
            </a:pPr>
            <a:r>
              <a:rPr lang="en-US" altLang="en-US" sz="2000" b="1" dirty="0">
                <a:cs typeface="Arial" charset="0"/>
              </a:rPr>
              <a:t>http://sbir.gsfc.nasa.gov/</a:t>
            </a:r>
          </a:p>
          <a:p>
            <a:pPr lvl="1" eaLnBrk="1" hangingPunct="1">
              <a:lnSpc>
                <a:spcPct val="90000"/>
              </a:lnSpc>
              <a:defRPr/>
            </a:pPr>
            <a:r>
              <a:rPr lang="en-US" sz="1600" b="1" dirty="0"/>
              <a:t>Z4.05 Nondestructive Evaluation (NDE) Sensors, Modeling, and Analysis</a:t>
            </a:r>
            <a:endParaRPr lang="en-US" altLang="en-US" sz="2000" b="1" dirty="0">
              <a:cs typeface="Arial" charset="0"/>
            </a:endParaRPr>
          </a:p>
          <a:p>
            <a:pPr lvl="1" eaLnBrk="1" hangingPunct="1">
              <a:lnSpc>
                <a:spcPct val="90000"/>
              </a:lnSpc>
              <a:defRPr/>
            </a:pPr>
            <a:endParaRPr lang="en-US" altLang="en-US" sz="2000" b="1" dirty="0">
              <a:cs typeface="Arial" charset="0"/>
            </a:endParaRPr>
          </a:p>
          <a:p>
            <a:pPr eaLnBrk="1" hangingPunct="1">
              <a:lnSpc>
                <a:spcPct val="90000"/>
              </a:lnSpc>
              <a:defRPr/>
            </a:pPr>
            <a:r>
              <a:rPr lang="en-US" altLang="en-US" sz="2400" b="1" dirty="0">
                <a:cs typeface="Arial" charset="0"/>
              </a:rPr>
              <a:t>Space Act Agreements (SAA)</a:t>
            </a:r>
          </a:p>
          <a:p>
            <a:pPr lvl="1" eaLnBrk="1" hangingPunct="1">
              <a:lnSpc>
                <a:spcPct val="90000"/>
              </a:lnSpc>
              <a:defRPr/>
            </a:pPr>
            <a:r>
              <a:rPr lang="en-US" altLang="en-US" sz="2000" b="1" dirty="0">
                <a:cs typeface="Arial" charset="0"/>
              </a:rPr>
              <a:t>Partnerships with and without exchange of funds</a:t>
            </a:r>
          </a:p>
        </p:txBody>
      </p:sp>
    </p:spTree>
    <p:extLst>
      <p:ext uri="{BB962C8B-B14F-4D97-AF65-F5344CB8AC3E}">
        <p14:creationId xmlns:p14="http://schemas.microsoft.com/office/powerpoint/2010/main" val="3976024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8C095383-C976-41D4-8886-F632F0891C2E}"/>
              </a:ext>
            </a:extLst>
          </p:cNvPr>
          <p:cNvSpPr>
            <a:spLocks noGrp="1"/>
          </p:cNvSpPr>
          <p:nvPr>
            <p:ph type="title"/>
          </p:nvPr>
        </p:nvSpPr>
        <p:spPr>
          <a:xfrm>
            <a:off x="1905000" y="2971800"/>
            <a:ext cx="8229600" cy="1143000"/>
          </a:xfrm>
        </p:spPr>
        <p:txBody>
          <a:bodyPr/>
          <a:lstStyle/>
          <a:p>
            <a:r>
              <a:rPr lang="en-US" altLang="en-US" sz="4000" dirty="0"/>
              <a:t>Auxiliary Slides</a:t>
            </a:r>
          </a:p>
        </p:txBody>
      </p:sp>
    </p:spTree>
    <p:extLst>
      <p:ext uri="{BB962C8B-B14F-4D97-AF65-F5344CB8AC3E}">
        <p14:creationId xmlns:p14="http://schemas.microsoft.com/office/powerpoint/2010/main" val="3818113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4651-784E-4EB0-A6A8-8A35E67F4F26}"/>
              </a:ext>
            </a:extLst>
          </p:cNvPr>
          <p:cNvSpPr>
            <a:spLocks noGrp="1"/>
          </p:cNvSpPr>
          <p:nvPr>
            <p:ph type="title"/>
          </p:nvPr>
        </p:nvSpPr>
        <p:spPr>
          <a:xfrm>
            <a:off x="1413163" y="210251"/>
            <a:ext cx="9078685" cy="498244"/>
          </a:xfrm>
        </p:spPr>
        <p:txBody>
          <a:bodyPr>
            <a:normAutofit fontScale="90000"/>
          </a:bodyPr>
          <a:lstStyle/>
          <a:p>
            <a:pPr algn="ctr"/>
            <a:r>
              <a:rPr lang="en-US" sz="3300" dirty="0">
                <a:latin typeface="Arial" panose="020B0604020202020204" pitchFamily="34" charset="0"/>
                <a:cs typeface="Arial" panose="020B0604020202020204" pitchFamily="34" charset="0"/>
              </a:rPr>
              <a:t>Periodic Structures Supporting Spoof Plasmons</a:t>
            </a:r>
            <a:endParaRPr lang="en-US" dirty="0"/>
          </a:p>
        </p:txBody>
      </p:sp>
      <p:sp>
        <p:nvSpPr>
          <p:cNvPr id="3" name="Content Placeholder 2">
            <a:extLst>
              <a:ext uri="{FF2B5EF4-FFF2-40B4-BE49-F238E27FC236}">
                <a16:creationId xmlns:a16="http://schemas.microsoft.com/office/drawing/2014/main" id="{3378266C-CFCD-4019-82A5-7ABF13B30312}"/>
              </a:ext>
            </a:extLst>
          </p:cNvPr>
          <p:cNvSpPr>
            <a:spLocks noGrp="1"/>
          </p:cNvSpPr>
          <p:nvPr>
            <p:ph idx="1"/>
          </p:nvPr>
        </p:nvSpPr>
        <p:spPr>
          <a:xfrm>
            <a:off x="241839" y="1347849"/>
            <a:ext cx="6158961" cy="3224151"/>
          </a:xfrm>
        </p:spPr>
        <p:txBody>
          <a:bodyPr>
            <a:normAutofit/>
          </a:bodyPr>
          <a:lstStyle/>
          <a:p>
            <a:r>
              <a:rPr lang="en-US" sz="2400" dirty="0"/>
              <a:t>Surface waves can be supported on a variety of shapes including slotted structures, wires on cylinders, discs on cylinders and even planar structures.</a:t>
            </a:r>
          </a:p>
          <a:p>
            <a:endParaRPr lang="en-US" sz="2400" dirty="0"/>
          </a:p>
          <a:p>
            <a:r>
              <a:rPr lang="en-US" sz="2400" dirty="0"/>
              <a:t>Corrugations can be rectangular, triangular, trapezoidal, rounded, etc.</a:t>
            </a:r>
          </a:p>
        </p:txBody>
      </p:sp>
      <p:pic>
        <p:nvPicPr>
          <p:cNvPr id="5" name="Picture 4">
            <a:extLst>
              <a:ext uri="{FF2B5EF4-FFF2-40B4-BE49-F238E27FC236}">
                <a16:creationId xmlns:a16="http://schemas.microsoft.com/office/drawing/2014/main" id="{12B62EEA-F77E-4DD0-B9AD-FBAEBE96D224}"/>
              </a:ext>
            </a:extLst>
          </p:cNvPr>
          <p:cNvPicPr>
            <a:picLocks noChangeAspect="1"/>
          </p:cNvPicPr>
          <p:nvPr/>
        </p:nvPicPr>
        <p:blipFill rotWithShape="1">
          <a:blip r:embed="rId2"/>
          <a:srcRect l="4285" t="4726" r="3472"/>
          <a:stretch/>
        </p:blipFill>
        <p:spPr>
          <a:xfrm>
            <a:off x="6833347" y="801584"/>
            <a:ext cx="4709876" cy="5419775"/>
          </a:xfrm>
          <a:prstGeom prst="rect">
            <a:avLst/>
          </a:prstGeom>
        </p:spPr>
      </p:pic>
      <p:sp>
        <p:nvSpPr>
          <p:cNvPr id="6" name="TextBox 5">
            <a:extLst>
              <a:ext uri="{FF2B5EF4-FFF2-40B4-BE49-F238E27FC236}">
                <a16:creationId xmlns:a16="http://schemas.microsoft.com/office/drawing/2014/main" id="{48A04C51-F84A-41BC-808D-5F5570CA60F7}"/>
              </a:ext>
            </a:extLst>
          </p:cNvPr>
          <p:cNvSpPr txBox="1"/>
          <p:nvPr/>
        </p:nvSpPr>
        <p:spPr>
          <a:xfrm>
            <a:off x="6866006" y="6188274"/>
            <a:ext cx="3744014" cy="415498"/>
          </a:xfrm>
          <a:prstGeom prst="rect">
            <a:avLst/>
          </a:prstGeom>
          <a:noFill/>
        </p:spPr>
        <p:txBody>
          <a:bodyPr wrap="square" rtlCol="0">
            <a:spAutoFit/>
          </a:bodyPr>
          <a:lstStyle/>
          <a:p>
            <a:r>
              <a:rPr lang="en-US" sz="1050" dirty="0">
                <a:ea typeface="Times New Roman" panose="02020603050405020304" pitchFamily="18" charset="0"/>
              </a:rPr>
              <a:t>F. J. Zucker, "Theory and Applications of Surface Waves," </a:t>
            </a:r>
            <a:r>
              <a:rPr lang="en-US" sz="1050" i="1" dirty="0">
                <a:ea typeface="Times New Roman" panose="02020603050405020304" pitchFamily="18" charset="0"/>
              </a:rPr>
              <a:t>Il Nuovo Cimento, </a:t>
            </a:r>
            <a:r>
              <a:rPr lang="en-US" sz="1050" dirty="0">
                <a:ea typeface="Times New Roman" panose="02020603050405020304" pitchFamily="18" charset="0"/>
              </a:rPr>
              <a:t>vol. 9, no. 3, pp. 450-473, 1952. </a:t>
            </a:r>
            <a:endParaRPr lang="en-US" sz="1050" dirty="0"/>
          </a:p>
        </p:txBody>
      </p:sp>
      <p:pic>
        <p:nvPicPr>
          <p:cNvPr id="10" name="Picture 9">
            <a:extLst>
              <a:ext uri="{FF2B5EF4-FFF2-40B4-BE49-F238E27FC236}">
                <a16:creationId xmlns:a16="http://schemas.microsoft.com/office/drawing/2014/main" id="{43F79D1B-4029-424F-A4BA-A638982B8558}"/>
              </a:ext>
            </a:extLst>
          </p:cNvPr>
          <p:cNvPicPr>
            <a:picLocks noChangeAspect="1"/>
          </p:cNvPicPr>
          <p:nvPr/>
        </p:nvPicPr>
        <p:blipFill>
          <a:blip r:embed="rId3"/>
          <a:stretch>
            <a:fillRect/>
          </a:stretch>
        </p:blipFill>
        <p:spPr>
          <a:xfrm>
            <a:off x="3288929" y="4571999"/>
            <a:ext cx="3392703" cy="1600425"/>
          </a:xfrm>
          <a:prstGeom prst="rect">
            <a:avLst/>
          </a:prstGeom>
        </p:spPr>
      </p:pic>
      <p:grpSp>
        <p:nvGrpSpPr>
          <p:cNvPr id="4" name="Group 3">
            <a:extLst>
              <a:ext uri="{FF2B5EF4-FFF2-40B4-BE49-F238E27FC236}">
                <a16:creationId xmlns:a16="http://schemas.microsoft.com/office/drawing/2014/main" id="{F4541099-9BB6-4BE3-9594-D0902A4125E8}"/>
              </a:ext>
            </a:extLst>
          </p:cNvPr>
          <p:cNvGrpSpPr/>
          <p:nvPr/>
        </p:nvGrpSpPr>
        <p:grpSpPr>
          <a:xfrm>
            <a:off x="224562" y="4572000"/>
            <a:ext cx="3047090" cy="1616274"/>
            <a:chOff x="208729" y="5069935"/>
            <a:chExt cx="2202110" cy="1214306"/>
          </a:xfrm>
        </p:grpSpPr>
        <p:pic>
          <p:nvPicPr>
            <p:cNvPr id="8" name="Picture 7">
              <a:extLst>
                <a:ext uri="{FF2B5EF4-FFF2-40B4-BE49-F238E27FC236}">
                  <a16:creationId xmlns:a16="http://schemas.microsoft.com/office/drawing/2014/main" id="{380045E7-D346-4054-86A8-0777D0BEC7DD}"/>
                </a:ext>
              </a:extLst>
            </p:cNvPr>
            <p:cNvPicPr>
              <a:picLocks noChangeAspect="1"/>
            </p:cNvPicPr>
            <p:nvPr/>
          </p:nvPicPr>
          <p:blipFill rotWithShape="1">
            <a:blip r:embed="rId4"/>
            <a:srcRect l="12470" t="7040" r="2611" b="9328"/>
            <a:stretch/>
          </p:blipFill>
          <p:spPr>
            <a:xfrm>
              <a:off x="208729" y="5069935"/>
              <a:ext cx="2202110" cy="1214306"/>
            </a:xfrm>
            <a:prstGeom prst="rect">
              <a:avLst/>
            </a:prstGeom>
          </p:spPr>
        </p:pic>
        <p:sp>
          <p:nvSpPr>
            <p:cNvPr id="11" name="Rectangle 10">
              <a:extLst>
                <a:ext uri="{FF2B5EF4-FFF2-40B4-BE49-F238E27FC236}">
                  <a16:creationId xmlns:a16="http://schemas.microsoft.com/office/drawing/2014/main" id="{FBB8EC1A-70F6-4CAD-8B9A-9055489D36B2}"/>
                </a:ext>
              </a:extLst>
            </p:cNvPr>
            <p:cNvSpPr/>
            <p:nvPr/>
          </p:nvSpPr>
          <p:spPr>
            <a:xfrm>
              <a:off x="221215" y="5931693"/>
              <a:ext cx="231222" cy="3406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Tree>
    <p:extLst>
      <p:ext uri="{BB962C8B-B14F-4D97-AF65-F5344CB8AC3E}">
        <p14:creationId xmlns:p14="http://schemas.microsoft.com/office/powerpoint/2010/main" val="19957865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1012</TotalTime>
  <Words>1381</Words>
  <Application>Microsoft Office PowerPoint</Application>
  <PresentationFormat>Widescreen</PresentationFormat>
  <Paragraphs>134</Paragraphs>
  <Slides>16</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Calibri Light</vt:lpstr>
      <vt:lpstr>Cambria</vt:lpstr>
      <vt:lpstr>Cambria Math</vt:lpstr>
      <vt:lpstr>Times New Roman</vt:lpstr>
      <vt:lpstr>Office Theme</vt:lpstr>
      <vt:lpstr>Spoof Plasmon Sensing for NDE Applications</vt:lpstr>
      <vt:lpstr>PowerPoint Presentation</vt:lpstr>
      <vt:lpstr>Introduction to Plasmons</vt:lpstr>
      <vt:lpstr>Background</vt:lpstr>
      <vt:lpstr>PowerPoint Presentation</vt:lpstr>
      <vt:lpstr>Simulated Defects</vt:lpstr>
      <vt:lpstr>EM Response</vt:lpstr>
      <vt:lpstr>EM Response</vt:lpstr>
      <vt:lpstr>PowerPoint Presentation</vt:lpstr>
      <vt:lpstr>Defect Detection using  Spoof Surface Plasmons</vt:lpstr>
      <vt:lpstr>Volume Estimation</vt:lpstr>
      <vt:lpstr>End Application -  Faster Fuselage Manufacturing </vt:lpstr>
      <vt:lpstr>Conclusions</vt:lpstr>
      <vt:lpstr>Funding/Partnership Opportunities</vt:lpstr>
      <vt:lpstr>Auxiliary Slides</vt:lpstr>
      <vt:lpstr>Periodic Structures Supporting Spoof Plasmons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Hough,Mackenzie C</dc:creator>
  <cp:lastModifiedBy>Wilson, William C. (LARC-D313)</cp:lastModifiedBy>
  <cp:revision>70</cp:revision>
  <dcterms:created xsi:type="dcterms:W3CDTF">2022-07-12T12:43:27Z</dcterms:created>
  <dcterms:modified xsi:type="dcterms:W3CDTF">2022-10-11T19:16:56Z</dcterms:modified>
</cp:coreProperties>
</file>