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omments/modernComment_297_42F3A6B8.xml" ContentType="application/vnd.ms-powerpoint.comment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8" r:id="rId5"/>
    <p:sldMasterId id="2147483680" r:id="rId6"/>
  </p:sldMasterIdLst>
  <p:notesMasterIdLst>
    <p:notesMasterId r:id="rId54"/>
  </p:notesMasterIdLst>
  <p:sldIdLst>
    <p:sldId id="257" r:id="rId7"/>
    <p:sldId id="649" r:id="rId8"/>
    <p:sldId id="664" r:id="rId9"/>
    <p:sldId id="670" r:id="rId10"/>
    <p:sldId id="482" r:id="rId11"/>
    <p:sldId id="489" r:id="rId12"/>
    <p:sldId id="486" r:id="rId13"/>
    <p:sldId id="487" r:id="rId14"/>
    <p:sldId id="488" r:id="rId15"/>
    <p:sldId id="648" r:id="rId16"/>
    <p:sldId id="640" r:id="rId17"/>
    <p:sldId id="641" r:id="rId18"/>
    <p:sldId id="642" r:id="rId19"/>
    <p:sldId id="643" r:id="rId20"/>
    <p:sldId id="644" r:id="rId21"/>
    <p:sldId id="659" r:id="rId22"/>
    <p:sldId id="660" r:id="rId23"/>
    <p:sldId id="661" r:id="rId24"/>
    <p:sldId id="662" r:id="rId25"/>
    <p:sldId id="663" r:id="rId26"/>
    <p:sldId id="651" r:id="rId27"/>
    <p:sldId id="652" r:id="rId28"/>
    <p:sldId id="671" r:id="rId29"/>
    <p:sldId id="633" r:id="rId30"/>
    <p:sldId id="619" r:id="rId31"/>
    <p:sldId id="618" r:id="rId32"/>
    <p:sldId id="624" r:id="rId33"/>
    <p:sldId id="628" r:id="rId34"/>
    <p:sldId id="625" r:id="rId35"/>
    <p:sldId id="634" r:id="rId36"/>
    <p:sldId id="635" r:id="rId37"/>
    <p:sldId id="632" r:id="rId38"/>
    <p:sldId id="636" r:id="rId39"/>
    <p:sldId id="639" r:id="rId40"/>
    <p:sldId id="638" r:id="rId41"/>
    <p:sldId id="637" r:id="rId42"/>
    <p:sldId id="646" r:id="rId43"/>
    <p:sldId id="665" r:id="rId44"/>
    <p:sldId id="666" r:id="rId45"/>
    <p:sldId id="669" r:id="rId46"/>
    <p:sldId id="653" r:id="rId47"/>
    <p:sldId id="656" r:id="rId48"/>
    <p:sldId id="672" r:id="rId49"/>
    <p:sldId id="673" r:id="rId50"/>
    <p:sldId id="658" r:id="rId51"/>
    <p:sldId id="654" r:id="rId52"/>
    <p:sldId id="67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6209E8-F0AE-ACE7-D7B4-CF2FCB7EBB79}" name="Austin Probe" initials="AP" userId="S::austin.probe@inemergent.com::5d6192c7-e214-415d-ad88-a156a00c465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6813A9-A9E6-5B47-B1C9-1EEFD79C26F7}" v="64" dt="2022-07-21T15:09:09.7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6327"/>
  </p:normalViewPr>
  <p:slideViewPr>
    <p:cSldViewPr snapToGrid="0" snapToObjects="1">
      <p:cViewPr varScale="1">
        <p:scale>
          <a:sx n="106" d="100"/>
          <a:sy n="106" d="100"/>
        </p:scale>
        <p:origin x="1266" y="1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RFI_Results/Response_Sumary.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RFI_Results/Response_Sumary.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emergentspace.sharepoint.com/RD/Shared%20Documents/IR&amp;D/Autonomy/SpaceROS/rfi_graph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[Response_Sumary.xlsx]PoC Data!PivotTable5</c:name>
    <c:fmtId val="3"/>
  </c:pivotSource>
  <c:chart>
    <c:title>
      <c:tx>
        <c:rich>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r>
              <a:rPr lang="en-US" sz="3200"/>
              <a:t>Country of Origin</a:t>
            </a:r>
          </a:p>
        </c:rich>
      </c:tx>
      <c:layout>
        <c:manualLayout>
          <c:xMode val="edge"/>
          <c:yMode val="edge"/>
          <c:x val="0.18670920331563037"/>
          <c:y val="8.5899060487480555E-3"/>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s>
    <c:plotArea>
      <c:layout/>
      <c:pieChart>
        <c:varyColors val="1"/>
        <c:ser>
          <c:idx val="0"/>
          <c:order val="0"/>
          <c:tx>
            <c:strRef>
              <c:f>'PoC Data'!$L$38</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2A-F246-8304-B11C9EFFA2C0}"/>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232A-F246-8304-B11C9EFFA2C0}"/>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32A-F246-8304-B11C9EFFA2C0}"/>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232A-F246-8304-B11C9EFFA2C0}"/>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232A-F246-8304-B11C9EFFA2C0}"/>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232A-F246-8304-B11C9EFFA2C0}"/>
              </c:ext>
            </c:extLst>
          </c:dPt>
          <c:dPt>
            <c:idx val="6"/>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0D-232A-F246-8304-B11C9EFFA2C0}"/>
              </c:ext>
            </c:extLst>
          </c:dPt>
          <c:dPt>
            <c:idx val="7"/>
            <c:bubble3D val="0"/>
            <c:spPr>
              <a:solidFill>
                <a:schemeClr val="accent3">
                  <a:lumMod val="80000"/>
                  <a:lumOff val="20000"/>
                </a:schemeClr>
              </a:solidFill>
              <a:ln w="19050">
                <a:solidFill>
                  <a:schemeClr val="lt1"/>
                </a:solidFill>
              </a:ln>
              <a:effectLst/>
            </c:spPr>
            <c:extLst>
              <c:ext xmlns:c16="http://schemas.microsoft.com/office/drawing/2014/chart" uri="{C3380CC4-5D6E-409C-BE32-E72D297353CC}">
                <c16:uniqueId val="{0000000F-232A-F246-8304-B11C9EFFA2C0}"/>
              </c:ext>
            </c:extLst>
          </c:dPt>
          <c:dPt>
            <c:idx val="8"/>
            <c:bubble3D val="0"/>
            <c:spPr>
              <a:solidFill>
                <a:schemeClr val="accent5">
                  <a:lumMod val="80000"/>
                  <a:lumOff val="20000"/>
                </a:schemeClr>
              </a:solidFill>
              <a:ln w="19050">
                <a:solidFill>
                  <a:schemeClr val="lt1"/>
                </a:solidFill>
              </a:ln>
              <a:effectLst/>
            </c:spPr>
            <c:extLst>
              <c:ext xmlns:c16="http://schemas.microsoft.com/office/drawing/2014/chart" uri="{C3380CC4-5D6E-409C-BE32-E72D297353CC}">
                <c16:uniqueId val="{00000011-232A-F246-8304-B11C9EFFA2C0}"/>
              </c:ext>
            </c:extLst>
          </c:dPt>
          <c:cat>
            <c:strRef>
              <c:f>'PoC Data'!$K$39:$K$48</c:f>
              <c:strCache>
                <c:ptCount val="9"/>
                <c:pt idx="0">
                  <c:v>Australia</c:v>
                </c:pt>
                <c:pt idx="1">
                  <c:v>Belgium</c:v>
                </c:pt>
                <c:pt idx="2">
                  <c:v>India</c:v>
                </c:pt>
                <c:pt idx="3">
                  <c:v>Italy</c:v>
                </c:pt>
                <c:pt idx="4">
                  <c:v>Japan</c:v>
                </c:pt>
                <c:pt idx="5">
                  <c:v>Poland</c:v>
                </c:pt>
                <c:pt idx="6">
                  <c:v>Sweden</c:v>
                </c:pt>
                <c:pt idx="7">
                  <c:v>USA</c:v>
                </c:pt>
                <c:pt idx="8">
                  <c:v>(blank)</c:v>
                </c:pt>
              </c:strCache>
            </c:strRef>
          </c:cat>
          <c:val>
            <c:numRef>
              <c:f>'PoC Data'!$L$39:$L$48</c:f>
              <c:numCache>
                <c:formatCode>General</c:formatCode>
                <c:ptCount val="9"/>
                <c:pt idx="0">
                  <c:v>1</c:v>
                </c:pt>
                <c:pt idx="1">
                  <c:v>1</c:v>
                </c:pt>
                <c:pt idx="2">
                  <c:v>1</c:v>
                </c:pt>
                <c:pt idx="3">
                  <c:v>1</c:v>
                </c:pt>
                <c:pt idx="4">
                  <c:v>1</c:v>
                </c:pt>
                <c:pt idx="5">
                  <c:v>1</c:v>
                </c:pt>
                <c:pt idx="6">
                  <c:v>1</c:v>
                </c:pt>
                <c:pt idx="7">
                  <c:v>26</c:v>
                </c:pt>
              </c:numCache>
            </c:numRef>
          </c:val>
          <c:extLst>
            <c:ext xmlns:c16="http://schemas.microsoft.com/office/drawing/2014/chart" uri="{C3380CC4-5D6E-409C-BE32-E72D297353CC}">
              <c16:uniqueId val="{00000012-232A-F246-8304-B11C9EFFA2C0}"/>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8"/>
        <c:delete val="1"/>
      </c:legendEntry>
      <c:layout>
        <c:manualLayout>
          <c:xMode val="edge"/>
          <c:yMode val="edge"/>
          <c:x val="0.69105842022869601"/>
          <c:y val="0.19319577985355901"/>
          <c:w val="0.2928626758208101"/>
          <c:h val="0.7599158459755445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3047793403217631"/>
          <c:y val="6.3183475091130009E-2"/>
        </c:manualLayout>
      </c:layout>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Sheet2!$A$22</c:f>
              <c:strCache>
                <c:ptCount val="1"/>
                <c:pt idx="0">
                  <c:v>System Communication</c:v>
                </c:pt>
              </c:strCache>
            </c:strRef>
          </c:tx>
          <c:spPr>
            <a:solidFill>
              <a:schemeClr val="accent1"/>
            </a:solidFill>
            <a:ln>
              <a:noFill/>
            </a:ln>
            <a:effectLst/>
          </c:spPr>
          <c:invertIfNegative val="0"/>
          <c:cat>
            <c:strRef>
              <c:f>Sheet2!$B$21:$D$21</c:f>
              <c:strCache>
                <c:ptCount val="3"/>
                <c:pt idx="0">
                  <c:v>Inter-Process</c:v>
                </c:pt>
                <c:pt idx="1">
                  <c:v>Inter-Robot</c:v>
                </c:pt>
                <c:pt idx="2">
                  <c:v>Ground</c:v>
                </c:pt>
              </c:strCache>
            </c:strRef>
          </c:cat>
          <c:val>
            <c:numRef>
              <c:f>Sheet2!$B$22:$D$22</c:f>
              <c:numCache>
                <c:formatCode>0%</c:formatCode>
                <c:ptCount val="3"/>
                <c:pt idx="0">
                  <c:v>0.58620689655172409</c:v>
                </c:pt>
                <c:pt idx="1">
                  <c:v>0.44827586206896552</c:v>
                </c:pt>
                <c:pt idx="2">
                  <c:v>0.13793103448275862</c:v>
                </c:pt>
              </c:numCache>
            </c:numRef>
          </c:val>
          <c:extLst>
            <c:ext xmlns:c16="http://schemas.microsoft.com/office/drawing/2014/chart" uri="{C3380CC4-5D6E-409C-BE32-E72D297353CC}">
              <c16:uniqueId val="{00000000-E0F1-440A-BA2D-80030A5A69AB}"/>
            </c:ext>
          </c:extLst>
        </c:ser>
        <c:dLbls>
          <c:showLegendKey val="0"/>
          <c:showVal val="0"/>
          <c:showCatName val="0"/>
          <c:showSerName val="0"/>
          <c:showPercent val="0"/>
          <c:showBubbleSize val="0"/>
        </c:dLbls>
        <c:gapWidth val="219"/>
        <c:overlap val="-27"/>
        <c:axId val="850793312"/>
        <c:axId val="850794960"/>
      </c:barChart>
      <c:catAx>
        <c:axId val="850793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0794960"/>
        <c:crosses val="autoZero"/>
        <c:auto val="1"/>
        <c:lblAlgn val="ctr"/>
        <c:lblOffset val="100"/>
        <c:noMultiLvlLbl val="0"/>
      </c:catAx>
      <c:valAx>
        <c:axId val="850794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07933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Sheet2!$A$22</c:f>
              <c:strCache>
                <c:ptCount val="1"/>
                <c:pt idx="0">
                  <c:v>System Communication</c:v>
                </c:pt>
              </c:strCache>
            </c:strRef>
          </c:tx>
          <c:spPr>
            <a:solidFill>
              <a:schemeClr val="accent1"/>
            </a:solidFill>
            <a:ln>
              <a:noFill/>
            </a:ln>
            <a:effectLst/>
          </c:spPr>
          <c:invertIfNegative val="0"/>
          <c:cat>
            <c:strRef>
              <c:f>Sheet2!$B$21:$D$21</c:f>
              <c:strCache>
                <c:ptCount val="3"/>
                <c:pt idx="0">
                  <c:v>Inter-Process</c:v>
                </c:pt>
                <c:pt idx="1">
                  <c:v>Inter-Robot</c:v>
                </c:pt>
                <c:pt idx="2">
                  <c:v>Ground</c:v>
                </c:pt>
              </c:strCache>
            </c:strRef>
          </c:cat>
          <c:val>
            <c:numRef>
              <c:f>Sheet2!$B$22:$D$22</c:f>
              <c:numCache>
                <c:formatCode>0%</c:formatCode>
                <c:ptCount val="3"/>
                <c:pt idx="0">
                  <c:v>0.58620689655172409</c:v>
                </c:pt>
                <c:pt idx="1">
                  <c:v>0.44827586206896552</c:v>
                </c:pt>
                <c:pt idx="2">
                  <c:v>0.13793103448275862</c:v>
                </c:pt>
              </c:numCache>
            </c:numRef>
          </c:val>
          <c:extLst>
            <c:ext xmlns:c16="http://schemas.microsoft.com/office/drawing/2014/chart" uri="{C3380CC4-5D6E-409C-BE32-E72D297353CC}">
              <c16:uniqueId val="{00000000-3C83-4C8D-9FE9-C215D1E93F63}"/>
            </c:ext>
          </c:extLst>
        </c:ser>
        <c:dLbls>
          <c:showLegendKey val="0"/>
          <c:showVal val="0"/>
          <c:showCatName val="0"/>
          <c:showSerName val="0"/>
          <c:showPercent val="0"/>
          <c:showBubbleSize val="0"/>
        </c:dLbls>
        <c:gapWidth val="219"/>
        <c:overlap val="-27"/>
        <c:axId val="808218592"/>
        <c:axId val="808136176"/>
      </c:barChart>
      <c:catAx>
        <c:axId val="80821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8136176"/>
        <c:crosses val="autoZero"/>
        <c:auto val="1"/>
        <c:lblAlgn val="ctr"/>
        <c:lblOffset val="100"/>
        <c:noMultiLvlLbl val="0"/>
      </c:catAx>
      <c:valAx>
        <c:axId val="8081361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82185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Sheet2!$A$26</c:f>
              <c:strCache>
                <c:ptCount val="1"/>
                <c:pt idx="0">
                  <c:v>Processor Considerations</c:v>
                </c:pt>
              </c:strCache>
            </c:strRef>
          </c:tx>
          <c:spPr>
            <a:solidFill>
              <a:schemeClr val="accent1"/>
            </a:solidFill>
            <a:ln>
              <a:noFill/>
            </a:ln>
            <a:effectLst/>
          </c:spPr>
          <c:invertIfNegative val="0"/>
          <c:cat>
            <c:strRef>
              <c:f>Sheet2!$B$25:$E$25</c:f>
              <c:strCache>
                <c:ptCount val="4"/>
                <c:pt idx="0">
                  <c:v>Real-time</c:v>
                </c:pt>
                <c:pt idx="1">
                  <c:v>Safety</c:v>
                </c:pt>
                <c:pt idx="2">
                  <c:v>Non-real-time</c:v>
                </c:pt>
                <c:pt idx="3">
                  <c:v>Mixed</c:v>
                </c:pt>
              </c:strCache>
            </c:strRef>
          </c:cat>
          <c:val>
            <c:numRef>
              <c:f>Sheet2!$B$26:$E$26</c:f>
              <c:numCache>
                <c:formatCode>0%</c:formatCode>
                <c:ptCount val="4"/>
                <c:pt idx="0">
                  <c:v>0.44117647058823528</c:v>
                </c:pt>
                <c:pt idx="1">
                  <c:v>0.35294117647058826</c:v>
                </c:pt>
                <c:pt idx="2">
                  <c:v>0.29411764705882354</c:v>
                </c:pt>
                <c:pt idx="3">
                  <c:v>0.26470588235294118</c:v>
                </c:pt>
              </c:numCache>
            </c:numRef>
          </c:val>
          <c:extLst>
            <c:ext xmlns:c16="http://schemas.microsoft.com/office/drawing/2014/chart" uri="{C3380CC4-5D6E-409C-BE32-E72D297353CC}">
              <c16:uniqueId val="{00000000-2F35-D849-83E0-DB162FF19B2E}"/>
            </c:ext>
          </c:extLst>
        </c:ser>
        <c:dLbls>
          <c:showLegendKey val="0"/>
          <c:showVal val="0"/>
          <c:showCatName val="0"/>
          <c:showSerName val="0"/>
          <c:showPercent val="0"/>
          <c:showBubbleSize val="0"/>
        </c:dLbls>
        <c:gapWidth val="219"/>
        <c:overlap val="-27"/>
        <c:axId val="854501520"/>
        <c:axId val="854503168"/>
      </c:barChart>
      <c:catAx>
        <c:axId val="854501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4503168"/>
        <c:crosses val="autoZero"/>
        <c:auto val="1"/>
        <c:lblAlgn val="ctr"/>
        <c:lblOffset val="100"/>
        <c:noMultiLvlLbl val="0"/>
      </c:catAx>
      <c:valAx>
        <c:axId val="854503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4501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Sheet2!$A$28</c:f>
              <c:strCache>
                <c:ptCount val="1"/>
                <c:pt idx="0">
                  <c:v>Sensor Data processors</c:v>
                </c:pt>
              </c:strCache>
            </c:strRef>
          </c:tx>
          <c:spPr>
            <a:solidFill>
              <a:schemeClr val="accent1"/>
            </a:solidFill>
            <a:ln>
              <a:noFill/>
            </a:ln>
            <a:effectLst/>
          </c:spPr>
          <c:invertIfNegative val="0"/>
          <c:cat>
            <c:strRef>
              <c:f>Sheet2!$B$27:$E$27</c:f>
              <c:strCache>
                <c:ptCount val="4"/>
                <c:pt idx="0">
                  <c:v>Arm</c:v>
                </c:pt>
                <c:pt idx="1">
                  <c:v>GPU</c:v>
                </c:pt>
                <c:pt idx="2">
                  <c:v>FPGA</c:v>
                </c:pt>
                <c:pt idx="3">
                  <c:v>x86</c:v>
                </c:pt>
              </c:strCache>
            </c:strRef>
          </c:cat>
          <c:val>
            <c:numRef>
              <c:f>Sheet2!$B$28:$E$28</c:f>
              <c:numCache>
                <c:formatCode>0%</c:formatCode>
                <c:ptCount val="4"/>
                <c:pt idx="0">
                  <c:v>0.5</c:v>
                </c:pt>
                <c:pt idx="1">
                  <c:v>0.5</c:v>
                </c:pt>
                <c:pt idx="2">
                  <c:v>0.2857142857142857</c:v>
                </c:pt>
                <c:pt idx="3">
                  <c:v>7.1428571428571425E-2</c:v>
                </c:pt>
              </c:numCache>
            </c:numRef>
          </c:val>
          <c:extLst>
            <c:ext xmlns:c16="http://schemas.microsoft.com/office/drawing/2014/chart" uri="{C3380CC4-5D6E-409C-BE32-E72D297353CC}">
              <c16:uniqueId val="{00000000-EF2A-3841-8EC1-8AA918C67F17}"/>
            </c:ext>
          </c:extLst>
        </c:ser>
        <c:dLbls>
          <c:showLegendKey val="0"/>
          <c:showVal val="0"/>
          <c:showCatName val="0"/>
          <c:showSerName val="0"/>
          <c:showPercent val="0"/>
          <c:showBubbleSize val="0"/>
        </c:dLbls>
        <c:gapWidth val="219"/>
        <c:overlap val="-27"/>
        <c:axId val="856973616"/>
        <c:axId val="856975264"/>
      </c:barChart>
      <c:catAx>
        <c:axId val="856973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6975264"/>
        <c:crosses val="autoZero"/>
        <c:auto val="1"/>
        <c:lblAlgn val="ctr"/>
        <c:lblOffset val="100"/>
        <c:noMultiLvlLbl val="0"/>
      </c:catAx>
      <c:valAx>
        <c:axId val="856975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6973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Sheet2!$A$24</c:f>
              <c:strCache>
                <c:ptCount val="1"/>
                <c:pt idx="0">
                  <c:v>Sensors and Actuator Drivers</c:v>
                </c:pt>
              </c:strCache>
            </c:strRef>
          </c:tx>
          <c:spPr>
            <a:solidFill>
              <a:schemeClr val="accent1"/>
            </a:solidFill>
            <a:ln>
              <a:noFill/>
            </a:ln>
            <a:effectLst/>
          </c:spPr>
          <c:invertIfNegative val="0"/>
          <c:cat>
            <c:strRef>
              <c:f>Sheet2!$B$23:$E$23</c:f>
              <c:strCache>
                <c:ptCount val="4"/>
                <c:pt idx="0">
                  <c:v>Camera</c:v>
                </c:pt>
                <c:pt idx="1">
                  <c:v>GNSS</c:v>
                </c:pt>
                <c:pt idx="2">
                  <c:v>Lidar</c:v>
                </c:pt>
                <c:pt idx="3">
                  <c:v>Force</c:v>
                </c:pt>
              </c:strCache>
            </c:strRef>
          </c:cat>
          <c:val>
            <c:numRef>
              <c:f>Sheet2!$B$24:$E$24</c:f>
              <c:numCache>
                <c:formatCode>0%</c:formatCode>
                <c:ptCount val="4"/>
                <c:pt idx="0">
                  <c:v>0.40740740740740738</c:v>
                </c:pt>
                <c:pt idx="1">
                  <c:v>0.18518518518518517</c:v>
                </c:pt>
                <c:pt idx="2">
                  <c:v>0.14814814814814814</c:v>
                </c:pt>
                <c:pt idx="3">
                  <c:v>0.14814814814814814</c:v>
                </c:pt>
              </c:numCache>
            </c:numRef>
          </c:val>
          <c:extLst>
            <c:ext xmlns:c16="http://schemas.microsoft.com/office/drawing/2014/chart" uri="{C3380CC4-5D6E-409C-BE32-E72D297353CC}">
              <c16:uniqueId val="{00000000-FA7B-4792-9B35-ACCA624479B3}"/>
            </c:ext>
          </c:extLst>
        </c:ser>
        <c:dLbls>
          <c:showLegendKey val="0"/>
          <c:showVal val="0"/>
          <c:showCatName val="0"/>
          <c:showSerName val="0"/>
          <c:showPercent val="0"/>
          <c:showBubbleSize val="0"/>
        </c:dLbls>
        <c:gapWidth val="219"/>
        <c:overlap val="-27"/>
        <c:axId val="850180288"/>
        <c:axId val="850181936"/>
      </c:barChart>
      <c:catAx>
        <c:axId val="850180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0181936"/>
        <c:crosses val="autoZero"/>
        <c:auto val="1"/>
        <c:lblAlgn val="ctr"/>
        <c:lblOffset val="100"/>
        <c:noMultiLvlLbl val="0"/>
      </c:catAx>
      <c:valAx>
        <c:axId val="850181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0180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Sheet2!$A$33</c:f>
              <c:strCache>
                <c:ptCount val="1"/>
                <c:pt idx="0">
                  <c:v>Software/Framework Interoperability</c:v>
                </c:pt>
              </c:strCache>
            </c:strRef>
          </c:tx>
          <c:spPr>
            <a:solidFill>
              <a:schemeClr val="accent1"/>
            </a:solidFill>
            <a:ln>
              <a:noFill/>
            </a:ln>
            <a:effectLst/>
          </c:spPr>
          <c:invertIfNegative val="0"/>
          <c:cat>
            <c:strRef>
              <c:f>Sheet2!$B$32:$C$32</c:f>
              <c:strCache>
                <c:ptCount val="2"/>
                <c:pt idx="0">
                  <c:v>ROS2</c:v>
                </c:pt>
                <c:pt idx="1">
                  <c:v>cFS</c:v>
                </c:pt>
              </c:strCache>
            </c:strRef>
          </c:cat>
          <c:val>
            <c:numRef>
              <c:f>Sheet2!$B$33:$C$33</c:f>
              <c:numCache>
                <c:formatCode>0%</c:formatCode>
                <c:ptCount val="2"/>
                <c:pt idx="0">
                  <c:v>0.6875</c:v>
                </c:pt>
                <c:pt idx="1">
                  <c:v>0.25</c:v>
                </c:pt>
              </c:numCache>
            </c:numRef>
          </c:val>
          <c:extLst>
            <c:ext xmlns:c16="http://schemas.microsoft.com/office/drawing/2014/chart" uri="{C3380CC4-5D6E-409C-BE32-E72D297353CC}">
              <c16:uniqueId val="{00000000-788D-0F4B-80E3-0A481CDBA42F}"/>
            </c:ext>
          </c:extLst>
        </c:ser>
        <c:dLbls>
          <c:showLegendKey val="0"/>
          <c:showVal val="0"/>
          <c:showCatName val="0"/>
          <c:showSerName val="0"/>
          <c:showPercent val="0"/>
          <c:showBubbleSize val="0"/>
        </c:dLbls>
        <c:gapWidth val="219"/>
        <c:overlap val="-27"/>
        <c:axId val="856896432"/>
        <c:axId val="856892224"/>
      </c:barChart>
      <c:catAx>
        <c:axId val="85689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56892224"/>
        <c:crosses val="autoZero"/>
        <c:auto val="1"/>
        <c:lblAlgn val="ctr"/>
        <c:lblOffset val="100"/>
        <c:noMultiLvlLbl val="0"/>
      </c:catAx>
      <c:valAx>
        <c:axId val="8568922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6896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Sheet2!$A$35</c:f>
              <c:strCache>
                <c:ptCount val="1"/>
                <c:pt idx="0">
                  <c:v>Algorithms</c:v>
                </c:pt>
              </c:strCache>
            </c:strRef>
          </c:tx>
          <c:spPr>
            <a:solidFill>
              <a:schemeClr val="accent1"/>
            </a:solidFill>
            <a:ln>
              <a:noFill/>
            </a:ln>
            <a:effectLst/>
          </c:spPr>
          <c:invertIfNegative val="0"/>
          <c:cat>
            <c:strRef>
              <c:f>Sheet2!$B$34:$F$34</c:f>
              <c:strCache>
                <c:ptCount val="5"/>
                <c:pt idx="0">
                  <c:v>Fusion</c:v>
                </c:pt>
                <c:pt idx="1">
                  <c:v>Planning</c:v>
                </c:pt>
                <c:pt idx="2">
                  <c:v>FDIR</c:v>
                </c:pt>
                <c:pt idx="3">
                  <c:v>SLAM</c:v>
                </c:pt>
                <c:pt idx="4">
                  <c:v>Machine Learning</c:v>
                </c:pt>
              </c:strCache>
            </c:strRef>
          </c:cat>
          <c:val>
            <c:numRef>
              <c:f>Sheet2!$B$35:$F$35</c:f>
              <c:numCache>
                <c:formatCode>0%</c:formatCode>
                <c:ptCount val="5"/>
                <c:pt idx="0">
                  <c:v>0.6</c:v>
                </c:pt>
                <c:pt idx="1">
                  <c:v>0.46666666666666667</c:v>
                </c:pt>
                <c:pt idx="2">
                  <c:v>0.26666666666666666</c:v>
                </c:pt>
                <c:pt idx="3">
                  <c:v>0.2</c:v>
                </c:pt>
                <c:pt idx="4">
                  <c:v>0.13333333333333333</c:v>
                </c:pt>
              </c:numCache>
            </c:numRef>
          </c:val>
          <c:extLst>
            <c:ext xmlns:c16="http://schemas.microsoft.com/office/drawing/2014/chart" uri="{C3380CC4-5D6E-409C-BE32-E72D297353CC}">
              <c16:uniqueId val="{00000000-AE7C-487C-9B76-A84B5634A0A5}"/>
            </c:ext>
          </c:extLst>
        </c:ser>
        <c:dLbls>
          <c:showLegendKey val="0"/>
          <c:showVal val="0"/>
          <c:showCatName val="0"/>
          <c:showSerName val="0"/>
          <c:showPercent val="0"/>
          <c:showBubbleSize val="0"/>
        </c:dLbls>
        <c:gapWidth val="219"/>
        <c:overlap val="-27"/>
        <c:axId val="851277552"/>
        <c:axId val="851279200"/>
      </c:barChart>
      <c:catAx>
        <c:axId val="851277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1279200"/>
        <c:crosses val="autoZero"/>
        <c:auto val="1"/>
        <c:lblAlgn val="ctr"/>
        <c:lblOffset val="100"/>
        <c:noMultiLvlLbl val="0"/>
      </c:catAx>
      <c:valAx>
        <c:axId val="8512792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1277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[Response_Sumary.xlsx]PoC Data!PivotTable8</c:name>
    <c:fmtId val="4"/>
  </c:pivotSource>
  <c:chart>
    <c:title>
      <c:tx>
        <c:rich>
          <a:bodyPr rot="0" spcFirstLastPara="1" vertOverflow="ellipsis" vert="horz" wrap="square" anchor="ctr" anchorCtr="1"/>
          <a:lstStyle/>
          <a:p>
            <a:pPr>
              <a:defRPr sz="3400" b="0" i="0" u="none" strike="noStrike" kern="1200" spc="0" baseline="0">
                <a:solidFill>
                  <a:schemeClr val="tx1">
                    <a:lumMod val="65000"/>
                    <a:lumOff val="35000"/>
                  </a:schemeClr>
                </a:solidFill>
                <a:latin typeface="+mn-lt"/>
                <a:ea typeface="+mn-ea"/>
                <a:cs typeface="+mn-cs"/>
              </a:defRPr>
            </a:pPr>
            <a:r>
              <a:rPr lang="en-US" sz="3400"/>
              <a:t>Organization Type</a:t>
            </a:r>
          </a:p>
        </c:rich>
      </c:tx>
      <c:overlay val="0"/>
      <c:spPr>
        <a:noFill/>
        <a:ln>
          <a:noFill/>
        </a:ln>
        <a:effectLst/>
      </c:spPr>
      <c:txPr>
        <a:bodyPr rot="0" spcFirstLastPara="1" vertOverflow="ellipsis" vert="horz" wrap="square" anchor="ctr" anchorCtr="1"/>
        <a:lstStyle/>
        <a:p>
          <a:pPr>
            <a:defRPr sz="3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pivotFmt>
      <c:pivotFmt>
        <c:idx val="3"/>
        <c:spPr>
          <a:solidFill>
            <a:schemeClr val="accent1"/>
          </a:solidFill>
          <a:ln w="19050">
            <a:solidFill>
              <a:schemeClr val="lt1"/>
            </a:solidFill>
          </a:ln>
          <a:effectLst/>
        </c:spPr>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s>
    <c:plotArea>
      <c:layout/>
      <c:pieChart>
        <c:varyColors val="1"/>
        <c:ser>
          <c:idx val="0"/>
          <c:order val="0"/>
          <c:tx>
            <c:strRef>
              <c:f>'PoC Data'!$L$49</c:f>
              <c:strCache>
                <c:ptCount val="1"/>
                <c:pt idx="0">
                  <c:v>Total</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12-2240-805B-F3F570A7EBE4}"/>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0C12-2240-805B-F3F570A7EBE4}"/>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0C12-2240-805B-F3F570A7EBE4}"/>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0C12-2240-805B-F3F570A7EBE4}"/>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0C12-2240-805B-F3F570A7EBE4}"/>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0C12-2240-805B-F3F570A7EBE4}"/>
              </c:ext>
            </c:extLst>
          </c:dPt>
          <c:cat>
            <c:strRef>
              <c:f>'PoC Data'!$K$50:$K$56</c:f>
              <c:strCache>
                <c:ptCount val="6"/>
                <c:pt idx="0">
                  <c:v>Comercial</c:v>
                </c:pt>
                <c:pt idx="1">
                  <c:v>Government</c:v>
                </c:pt>
                <c:pt idx="2">
                  <c:v>Individual</c:v>
                </c:pt>
                <c:pt idx="3">
                  <c:v>Non-Profit</c:v>
                </c:pt>
                <c:pt idx="4">
                  <c:v>University</c:v>
                </c:pt>
                <c:pt idx="5">
                  <c:v>(blank)</c:v>
                </c:pt>
              </c:strCache>
            </c:strRef>
          </c:cat>
          <c:val>
            <c:numRef>
              <c:f>'PoC Data'!$L$50:$L$56</c:f>
              <c:numCache>
                <c:formatCode>General</c:formatCode>
                <c:ptCount val="6"/>
                <c:pt idx="0">
                  <c:v>20</c:v>
                </c:pt>
                <c:pt idx="1">
                  <c:v>2</c:v>
                </c:pt>
                <c:pt idx="2">
                  <c:v>2</c:v>
                </c:pt>
                <c:pt idx="3">
                  <c:v>3</c:v>
                </c:pt>
                <c:pt idx="4">
                  <c:v>6</c:v>
                </c:pt>
              </c:numCache>
            </c:numRef>
          </c:val>
          <c:extLst>
            <c:ext xmlns:c16="http://schemas.microsoft.com/office/drawing/2014/chart" uri="{C3380CC4-5D6E-409C-BE32-E72D297353CC}">
              <c16:uniqueId val="{0000000C-0C12-2240-805B-F3F570A7EBE4}"/>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5"/>
        <c:delete val="1"/>
      </c:legendEntry>
      <c:layout>
        <c:manualLayout>
          <c:xMode val="edge"/>
          <c:yMode val="edge"/>
          <c:x val="0.5813568187855882"/>
          <c:y val="0.28934980682326528"/>
          <c:w val="0.40213159775355789"/>
          <c:h val="0.63319316153698246"/>
        </c:manualLayout>
      </c:layout>
      <c:overlay val="0"/>
      <c:spPr>
        <a:noFill/>
        <a:ln>
          <a:noFill/>
        </a:ln>
        <a:effectLst/>
      </c:spPr>
      <c:txPr>
        <a:bodyPr rot="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c:f>
              <c:strCache>
                <c:ptCount val="1"/>
                <c:pt idx="0">
                  <c:v>Robotic Cardinality</c:v>
                </c:pt>
              </c:strCache>
            </c:strRef>
          </c:tx>
          <c:spPr>
            <a:solidFill>
              <a:schemeClr val="accent1"/>
            </a:solidFill>
            <a:ln>
              <a:noFill/>
            </a:ln>
            <a:effectLst/>
          </c:spPr>
          <c:invertIfNegative val="0"/>
          <c:cat>
            <c:strRef>
              <c:f>Sheet2!$B$1:$C$1</c:f>
              <c:strCache>
                <c:ptCount val="2"/>
                <c:pt idx="0">
                  <c:v>Single Robot</c:v>
                </c:pt>
                <c:pt idx="1">
                  <c:v>Multi Robot</c:v>
                </c:pt>
              </c:strCache>
            </c:strRef>
          </c:cat>
          <c:val>
            <c:numRef>
              <c:f>Sheet2!$B$2:$C$2</c:f>
              <c:numCache>
                <c:formatCode>0%</c:formatCode>
                <c:ptCount val="2"/>
                <c:pt idx="0">
                  <c:v>0.83333333333333337</c:v>
                </c:pt>
                <c:pt idx="1">
                  <c:v>0.55555555555555558</c:v>
                </c:pt>
              </c:numCache>
            </c:numRef>
          </c:val>
          <c:extLst>
            <c:ext xmlns:c16="http://schemas.microsoft.com/office/drawing/2014/chart" uri="{C3380CC4-5D6E-409C-BE32-E72D297353CC}">
              <c16:uniqueId val="{00000000-5518-6D4C-B7CC-23A920CF6387}"/>
            </c:ext>
          </c:extLst>
        </c:ser>
        <c:dLbls>
          <c:showLegendKey val="0"/>
          <c:showVal val="0"/>
          <c:showCatName val="0"/>
          <c:showSerName val="0"/>
          <c:showPercent val="0"/>
          <c:showBubbleSize val="0"/>
        </c:dLbls>
        <c:gapWidth val="219"/>
        <c:overlap val="-27"/>
        <c:axId val="809788816"/>
        <c:axId val="842209888"/>
      </c:barChart>
      <c:catAx>
        <c:axId val="80978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842209888"/>
        <c:crosses val="autoZero"/>
        <c:auto val="1"/>
        <c:lblAlgn val="ctr"/>
        <c:lblOffset val="100"/>
        <c:noMultiLvlLbl val="0"/>
      </c:catAx>
      <c:valAx>
        <c:axId val="842209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9788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r>
              <a:rPr lang="en-US" sz="2000" b="1" dirty="0"/>
              <a:t>Mode of Locomotion/Mobility</a:t>
            </a: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Sheet2!$A$8</c:f>
              <c:strCache>
                <c:ptCount val="1"/>
                <c:pt idx="0">
                  <c:v>Mode of Locomotion/Mobility</c:v>
                </c:pt>
              </c:strCache>
            </c:strRef>
          </c:tx>
          <c:spPr>
            <a:solidFill>
              <a:schemeClr val="accent1"/>
            </a:solidFill>
            <a:ln>
              <a:noFill/>
            </a:ln>
            <a:effectLst/>
          </c:spPr>
          <c:invertIfNegative val="0"/>
          <c:cat>
            <c:strRef>
              <c:f>Sheet2!$B$7:$E$7</c:f>
              <c:strCache>
                <c:ptCount val="4"/>
                <c:pt idx="0">
                  <c:v>Wheel</c:v>
                </c:pt>
                <c:pt idx="1">
                  <c:v>Track</c:v>
                </c:pt>
                <c:pt idx="2">
                  <c:v>Prop</c:v>
                </c:pt>
                <c:pt idx="3">
                  <c:v>Aerial</c:v>
                </c:pt>
              </c:strCache>
            </c:strRef>
          </c:cat>
          <c:val>
            <c:numRef>
              <c:f>Sheet2!$B$8:$E$8</c:f>
              <c:numCache>
                <c:formatCode>0%</c:formatCode>
                <c:ptCount val="4"/>
                <c:pt idx="0">
                  <c:v>0.44827586206896552</c:v>
                </c:pt>
                <c:pt idx="1">
                  <c:v>0.17241379310344829</c:v>
                </c:pt>
                <c:pt idx="2">
                  <c:v>0.20689655172413793</c:v>
                </c:pt>
                <c:pt idx="3">
                  <c:v>0.10344827586206896</c:v>
                </c:pt>
              </c:numCache>
            </c:numRef>
          </c:val>
          <c:extLst>
            <c:ext xmlns:c16="http://schemas.microsoft.com/office/drawing/2014/chart" uri="{C3380CC4-5D6E-409C-BE32-E72D297353CC}">
              <c16:uniqueId val="{00000000-CCE5-9F4C-92E4-0BF5FFB655B5}"/>
            </c:ext>
          </c:extLst>
        </c:ser>
        <c:dLbls>
          <c:showLegendKey val="0"/>
          <c:showVal val="0"/>
          <c:showCatName val="0"/>
          <c:showSerName val="0"/>
          <c:showPercent val="0"/>
          <c:showBubbleSize val="0"/>
        </c:dLbls>
        <c:gapWidth val="219"/>
        <c:overlap val="-27"/>
        <c:axId val="625344560"/>
        <c:axId val="805401248"/>
      </c:barChart>
      <c:catAx>
        <c:axId val="625344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05401248"/>
        <c:crosses val="autoZero"/>
        <c:auto val="1"/>
        <c:lblAlgn val="ctr"/>
        <c:lblOffset val="100"/>
        <c:noMultiLvlLbl val="0"/>
      </c:catAx>
      <c:valAx>
        <c:axId val="8054012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625344560"/>
        <c:crosses val="autoZero"/>
        <c:crossBetween val="between"/>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Sheet2!$A$6</c:f>
              <c:strCache>
                <c:ptCount val="1"/>
                <c:pt idx="0">
                  <c:v>Mode of Perception</c:v>
                </c:pt>
              </c:strCache>
            </c:strRef>
          </c:tx>
          <c:spPr>
            <a:solidFill>
              <a:schemeClr val="accent1"/>
            </a:solidFill>
            <a:ln>
              <a:noFill/>
            </a:ln>
            <a:effectLst/>
          </c:spPr>
          <c:invertIfNegative val="0"/>
          <c:cat>
            <c:strRef>
              <c:f>Sheet2!$B$5:$F$5</c:f>
              <c:strCache>
                <c:ptCount val="5"/>
                <c:pt idx="0">
                  <c:v>Vision</c:v>
                </c:pt>
                <c:pt idx="1">
                  <c:v>Lidar</c:v>
                </c:pt>
                <c:pt idx="2">
                  <c:v>Camera</c:v>
                </c:pt>
                <c:pt idx="3">
                  <c:v>GNSS</c:v>
                </c:pt>
                <c:pt idx="4">
                  <c:v>IMU</c:v>
                </c:pt>
              </c:strCache>
            </c:strRef>
          </c:cat>
          <c:val>
            <c:numRef>
              <c:f>Sheet2!$B$6:$F$6</c:f>
              <c:numCache>
                <c:formatCode>0%</c:formatCode>
                <c:ptCount val="5"/>
                <c:pt idx="0">
                  <c:v>0.48484848484848486</c:v>
                </c:pt>
                <c:pt idx="1">
                  <c:v>0.48484848484848486</c:v>
                </c:pt>
                <c:pt idx="2">
                  <c:v>0.30303030303030304</c:v>
                </c:pt>
                <c:pt idx="3">
                  <c:v>0.21212121212121213</c:v>
                </c:pt>
                <c:pt idx="4">
                  <c:v>0.24242424242424243</c:v>
                </c:pt>
              </c:numCache>
            </c:numRef>
          </c:val>
          <c:extLst>
            <c:ext xmlns:c16="http://schemas.microsoft.com/office/drawing/2014/chart" uri="{C3380CC4-5D6E-409C-BE32-E72D297353CC}">
              <c16:uniqueId val="{00000000-5F11-40AD-A6CE-7396DBD95697}"/>
            </c:ext>
          </c:extLst>
        </c:ser>
        <c:dLbls>
          <c:showLegendKey val="0"/>
          <c:showVal val="0"/>
          <c:showCatName val="0"/>
          <c:showSerName val="0"/>
          <c:showPercent val="0"/>
          <c:showBubbleSize val="0"/>
        </c:dLbls>
        <c:gapWidth val="219"/>
        <c:overlap val="-27"/>
        <c:axId val="850078672"/>
        <c:axId val="850030944"/>
      </c:barChart>
      <c:catAx>
        <c:axId val="850078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50030944"/>
        <c:crosses val="autoZero"/>
        <c:auto val="1"/>
        <c:lblAlgn val="ctr"/>
        <c:lblOffset val="100"/>
        <c:noMultiLvlLbl val="0"/>
      </c:catAx>
      <c:valAx>
        <c:axId val="850030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50078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Sheet2!$A$4</c:f>
              <c:strCache>
                <c:ptCount val="1"/>
                <c:pt idx="0">
                  <c:v>Operational Environment</c:v>
                </c:pt>
              </c:strCache>
            </c:strRef>
          </c:tx>
          <c:spPr>
            <a:solidFill>
              <a:schemeClr val="accent1"/>
            </a:solidFill>
            <a:ln>
              <a:noFill/>
            </a:ln>
            <a:effectLst/>
          </c:spPr>
          <c:invertIfNegative val="0"/>
          <c:cat>
            <c:strRef>
              <c:f>Sheet2!$B$3:$E$3</c:f>
              <c:strCache>
                <c:ptCount val="4"/>
                <c:pt idx="0">
                  <c:v>LEO</c:v>
                </c:pt>
                <c:pt idx="1">
                  <c:v>Lunar</c:v>
                </c:pt>
                <c:pt idx="2">
                  <c:v>Surface</c:v>
                </c:pt>
                <c:pt idx="3">
                  <c:v>GEO</c:v>
                </c:pt>
              </c:strCache>
            </c:strRef>
          </c:cat>
          <c:val>
            <c:numRef>
              <c:f>Sheet2!$B$4:$E$4</c:f>
              <c:numCache>
                <c:formatCode>0%</c:formatCode>
                <c:ptCount val="4"/>
                <c:pt idx="0">
                  <c:v>0.41935483870967744</c:v>
                </c:pt>
                <c:pt idx="1">
                  <c:v>0.41935483870967744</c:v>
                </c:pt>
                <c:pt idx="2">
                  <c:v>0.32258064516129031</c:v>
                </c:pt>
                <c:pt idx="3">
                  <c:v>0.29032258064516131</c:v>
                </c:pt>
              </c:numCache>
            </c:numRef>
          </c:val>
          <c:extLst>
            <c:ext xmlns:c16="http://schemas.microsoft.com/office/drawing/2014/chart" uri="{C3380CC4-5D6E-409C-BE32-E72D297353CC}">
              <c16:uniqueId val="{00000000-2E0A-4C63-911B-B23C71190FCB}"/>
            </c:ext>
          </c:extLst>
        </c:ser>
        <c:dLbls>
          <c:showLegendKey val="0"/>
          <c:showVal val="0"/>
          <c:showCatName val="0"/>
          <c:showSerName val="0"/>
          <c:showPercent val="0"/>
          <c:showBubbleSize val="0"/>
        </c:dLbls>
        <c:gapWidth val="219"/>
        <c:overlap val="-27"/>
        <c:axId val="846079536"/>
        <c:axId val="846081184"/>
      </c:barChart>
      <c:catAx>
        <c:axId val="84607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46081184"/>
        <c:crosses val="autoZero"/>
        <c:auto val="1"/>
        <c:lblAlgn val="ctr"/>
        <c:lblOffset val="100"/>
        <c:noMultiLvlLbl val="0"/>
      </c:catAx>
      <c:valAx>
        <c:axId val="8460811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46079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Sheet2!$A$10</c:f>
              <c:strCache>
                <c:ptCount val="1"/>
                <c:pt idx="0">
                  <c:v>Degree and Mode of Manipulation</c:v>
                </c:pt>
              </c:strCache>
            </c:strRef>
          </c:tx>
          <c:spPr>
            <a:solidFill>
              <a:schemeClr val="accent1"/>
            </a:solidFill>
            <a:ln>
              <a:noFill/>
            </a:ln>
            <a:effectLst/>
          </c:spPr>
          <c:invertIfNegative val="0"/>
          <c:cat>
            <c:strRef>
              <c:f>Sheet2!$B$9:$C$9</c:f>
              <c:strCache>
                <c:ptCount val="2"/>
                <c:pt idx="0">
                  <c:v>Single Arm</c:v>
                </c:pt>
                <c:pt idx="1">
                  <c:v>Muti Arm</c:v>
                </c:pt>
              </c:strCache>
            </c:strRef>
          </c:cat>
          <c:val>
            <c:numRef>
              <c:f>Sheet2!$B$10:$C$10</c:f>
              <c:numCache>
                <c:formatCode>0%</c:formatCode>
                <c:ptCount val="2"/>
                <c:pt idx="0">
                  <c:v>0.4</c:v>
                </c:pt>
                <c:pt idx="1">
                  <c:v>0.26666666666666666</c:v>
                </c:pt>
              </c:numCache>
            </c:numRef>
          </c:val>
          <c:extLst>
            <c:ext xmlns:c16="http://schemas.microsoft.com/office/drawing/2014/chart" uri="{C3380CC4-5D6E-409C-BE32-E72D297353CC}">
              <c16:uniqueId val="{00000000-AD79-4F1E-80CC-7F767BE05AE9}"/>
            </c:ext>
          </c:extLst>
        </c:ser>
        <c:dLbls>
          <c:showLegendKey val="0"/>
          <c:showVal val="0"/>
          <c:showCatName val="0"/>
          <c:showSerName val="0"/>
          <c:showPercent val="0"/>
          <c:showBubbleSize val="0"/>
        </c:dLbls>
        <c:gapWidth val="219"/>
        <c:overlap val="-27"/>
        <c:axId val="806169696"/>
        <c:axId val="846758432"/>
      </c:barChart>
      <c:catAx>
        <c:axId val="806169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6758432"/>
        <c:crosses val="autoZero"/>
        <c:auto val="1"/>
        <c:lblAlgn val="ctr"/>
        <c:lblOffset val="100"/>
        <c:noMultiLvlLbl val="0"/>
      </c:catAx>
      <c:valAx>
        <c:axId val="8467584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6169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Sheet2!$A$18</c:f>
              <c:strCache>
                <c:ptCount val="1"/>
                <c:pt idx="0">
                  <c:v>Degree of Autonomy</c:v>
                </c:pt>
              </c:strCache>
            </c:strRef>
          </c:tx>
          <c:spPr>
            <a:solidFill>
              <a:schemeClr val="accent1"/>
            </a:solidFill>
            <a:ln>
              <a:noFill/>
            </a:ln>
            <a:effectLst/>
          </c:spPr>
          <c:invertIfNegative val="0"/>
          <c:cat>
            <c:strRef>
              <c:f>Sheet2!$B$17:$E$17</c:f>
              <c:strCache>
                <c:ptCount val="4"/>
                <c:pt idx="0">
                  <c:v>Autonomous</c:v>
                </c:pt>
                <c:pt idx="1">
                  <c:v>Teleoperation</c:v>
                </c:pt>
                <c:pt idx="2">
                  <c:v>Full</c:v>
                </c:pt>
                <c:pt idx="3">
                  <c:v>Semi</c:v>
                </c:pt>
              </c:strCache>
            </c:strRef>
          </c:cat>
          <c:val>
            <c:numRef>
              <c:f>Sheet2!$B$18:$E$18</c:f>
              <c:numCache>
                <c:formatCode>0%</c:formatCode>
                <c:ptCount val="4"/>
                <c:pt idx="0">
                  <c:v>0.6071428571428571</c:v>
                </c:pt>
                <c:pt idx="1">
                  <c:v>0.39285714285714285</c:v>
                </c:pt>
                <c:pt idx="2">
                  <c:v>0.25</c:v>
                </c:pt>
                <c:pt idx="3">
                  <c:v>7.1428571428571425E-2</c:v>
                </c:pt>
              </c:numCache>
            </c:numRef>
          </c:val>
          <c:extLst>
            <c:ext xmlns:c16="http://schemas.microsoft.com/office/drawing/2014/chart" uri="{C3380CC4-5D6E-409C-BE32-E72D297353CC}">
              <c16:uniqueId val="{00000000-32F1-4A8C-99A3-3BCBEE52CDBB}"/>
            </c:ext>
          </c:extLst>
        </c:ser>
        <c:dLbls>
          <c:showLegendKey val="0"/>
          <c:showVal val="0"/>
          <c:showCatName val="0"/>
          <c:showSerName val="0"/>
          <c:showPercent val="0"/>
          <c:showBubbleSize val="0"/>
        </c:dLbls>
        <c:gapWidth val="219"/>
        <c:overlap val="-27"/>
        <c:axId val="846713776"/>
        <c:axId val="846726032"/>
      </c:barChart>
      <c:catAx>
        <c:axId val="84671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46726032"/>
        <c:crosses val="autoZero"/>
        <c:auto val="1"/>
        <c:lblAlgn val="ctr"/>
        <c:lblOffset val="100"/>
        <c:noMultiLvlLbl val="0"/>
      </c:catAx>
      <c:valAx>
        <c:axId val="846726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467137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Sheet2!$A$20</c:f>
              <c:strCache>
                <c:ptCount val="1"/>
                <c:pt idx="0">
                  <c:v>Control Topology</c:v>
                </c:pt>
              </c:strCache>
            </c:strRef>
          </c:tx>
          <c:spPr>
            <a:solidFill>
              <a:schemeClr val="accent1"/>
            </a:solidFill>
            <a:ln>
              <a:noFill/>
            </a:ln>
            <a:effectLst/>
          </c:spPr>
          <c:invertIfNegative val="0"/>
          <c:cat>
            <c:strRef>
              <c:f>Sheet2!$B$19:$D$19</c:f>
              <c:strCache>
                <c:ptCount val="3"/>
                <c:pt idx="0">
                  <c:v>Central</c:v>
                </c:pt>
                <c:pt idx="1">
                  <c:v>Distributed</c:v>
                </c:pt>
                <c:pt idx="2">
                  <c:v>Hierarchical</c:v>
                </c:pt>
              </c:strCache>
            </c:strRef>
          </c:cat>
          <c:val>
            <c:numRef>
              <c:f>Sheet2!$B$20:$D$20</c:f>
              <c:numCache>
                <c:formatCode>0%</c:formatCode>
                <c:ptCount val="3"/>
                <c:pt idx="0">
                  <c:v>0.48275862068965519</c:v>
                </c:pt>
                <c:pt idx="1">
                  <c:v>0.48275862068965519</c:v>
                </c:pt>
                <c:pt idx="2">
                  <c:v>0.17241379310344829</c:v>
                </c:pt>
              </c:numCache>
            </c:numRef>
          </c:val>
          <c:extLst>
            <c:ext xmlns:c16="http://schemas.microsoft.com/office/drawing/2014/chart" uri="{C3380CC4-5D6E-409C-BE32-E72D297353CC}">
              <c16:uniqueId val="{00000000-3EFC-4DA7-9831-C6CD02CAE1A1}"/>
            </c:ext>
          </c:extLst>
        </c:ser>
        <c:dLbls>
          <c:showLegendKey val="0"/>
          <c:showVal val="0"/>
          <c:showCatName val="0"/>
          <c:showSerName val="0"/>
          <c:showPercent val="0"/>
          <c:showBubbleSize val="0"/>
        </c:dLbls>
        <c:gapWidth val="219"/>
        <c:overlap val="-27"/>
        <c:axId val="628175168"/>
        <c:axId val="854085888"/>
      </c:barChart>
      <c:catAx>
        <c:axId val="628175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4085888"/>
        <c:crosses val="autoZero"/>
        <c:auto val="1"/>
        <c:lblAlgn val="ctr"/>
        <c:lblOffset val="100"/>
        <c:noMultiLvlLbl val="0"/>
      </c:catAx>
      <c:valAx>
        <c:axId val="854085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28175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297_42F3A6B8.xml><?xml version="1.0" encoding="utf-8"?>
<p188:cmLst xmlns:a="http://schemas.openxmlformats.org/drawingml/2006/main" xmlns:r="http://schemas.openxmlformats.org/officeDocument/2006/relationships" xmlns:p188="http://schemas.microsoft.com/office/powerpoint/2018/8/main">
  <p188:cm id="{8D9B2868-37FC-C94C-88E3-508B2DEE6E5E}" authorId="{496209E8-F0AE-ACE7-D7B4-CF2FCB7EBB79}" status="resolved" created="2022-03-08T17:19:50.200">
    <ac:deMkLst xmlns:ac="http://schemas.microsoft.com/office/drawing/2013/main/command">
      <pc:docMk xmlns:pc="http://schemas.microsoft.com/office/powerpoint/2013/main/command"/>
      <pc:sldMk xmlns:pc="http://schemas.microsoft.com/office/powerpoint/2013/main/command" cId="1123264184" sldId="663"/>
      <ac:graphicFrameMk id="13" creationId="{E6E12931-97EC-4048-ACA6-E0C576ADFD28}"/>
    </ac:deMkLst>
    <p188:txBody>
      <a:bodyPr/>
      <a:lstStyle/>
      <a:p>
        <a:r>
          <a:rPr lang="en-US"/>
          <a:t>Check for planning break down</a:t>
        </a:r>
      </a:p>
    </p188:txBody>
  </p188:cm>
</p188:cmLst>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77D518-14D4-194D-A31A-401D02EB38EF}"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5DE09F-A9DF-1042-9E9B-1DECDCC360C7}" type="slidenum">
              <a:rPr lang="en-US" smtClean="0"/>
              <a:t>‹#›</a:t>
            </a:fld>
            <a:endParaRPr lang="en-US"/>
          </a:p>
        </p:txBody>
      </p:sp>
    </p:spTree>
    <p:extLst>
      <p:ext uri="{BB962C8B-B14F-4D97-AF65-F5344CB8AC3E}">
        <p14:creationId xmlns:p14="http://schemas.microsoft.com/office/powerpoint/2010/main" val="3824849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DE09F-A9DF-1042-9E9B-1DECDCC360C7}" type="slidenum">
              <a:rPr lang="en-US" smtClean="0"/>
              <a:t>1</a:t>
            </a:fld>
            <a:endParaRPr lang="en-US"/>
          </a:p>
        </p:txBody>
      </p:sp>
    </p:spTree>
    <p:extLst>
      <p:ext uri="{BB962C8B-B14F-4D97-AF65-F5344CB8AC3E}">
        <p14:creationId xmlns:p14="http://schemas.microsoft.com/office/powerpoint/2010/main" val="98973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5DE09F-A9DF-1042-9E9B-1DECDCC360C7}" type="slidenum">
              <a:rPr lang="en-US" smtClean="0"/>
              <a:t>4</a:t>
            </a:fld>
            <a:endParaRPr lang="en-US"/>
          </a:p>
        </p:txBody>
      </p:sp>
    </p:spTree>
    <p:extLst>
      <p:ext uri="{BB962C8B-B14F-4D97-AF65-F5344CB8AC3E}">
        <p14:creationId xmlns:p14="http://schemas.microsoft.com/office/powerpoint/2010/main" val="54069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50C99-BD1B-4213-9955-7A868DF468DC}" type="slidenum">
              <a:rPr lang="en-US" smtClean="0"/>
              <a:t>28</a:t>
            </a:fld>
            <a:endParaRPr lang="en-US"/>
          </a:p>
        </p:txBody>
      </p:sp>
    </p:spTree>
    <p:extLst>
      <p:ext uri="{BB962C8B-B14F-4D97-AF65-F5344CB8AC3E}">
        <p14:creationId xmlns:p14="http://schemas.microsoft.com/office/powerpoint/2010/main" val="2525023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50C99-BD1B-4213-9955-7A868DF468DC}" type="slidenum">
              <a:rPr lang="en-US" smtClean="0"/>
              <a:t>30</a:t>
            </a:fld>
            <a:endParaRPr lang="en-US"/>
          </a:p>
        </p:txBody>
      </p:sp>
    </p:spTree>
    <p:extLst>
      <p:ext uri="{BB962C8B-B14F-4D97-AF65-F5344CB8AC3E}">
        <p14:creationId xmlns:p14="http://schemas.microsoft.com/office/powerpoint/2010/main" val="387967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50C99-BD1B-4213-9955-7A868DF468DC}" type="slidenum">
              <a:rPr lang="en-US" smtClean="0"/>
              <a:t>34</a:t>
            </a:fld>
            <a:endParaRPr lang="en-US"/>
          </a:p>
        </p:txBody>
      </p:sp>
    </p:spTree>
    <p:extLst>
      <p:ext uri="{BB962C8B-B14F-4D97-AF65-F5344CB8AC3E}">
        <p14:creationId xmlns:p14="http://schemas.microsoft.com/office/powerpoint/2010/main" val="2366994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50C99-BD1B-4213-9955-7A868DF468DC}" type="slidenum">
              <a:rPr lang="en-US" smtClean="0"/>
              <a:t>35</a:t>
            </a:fld>
            <a:endParaRPr lang="en-US"/>
          </a:p>
        </p:txBody>
      </p:sp>
    </p:spTree>
    <p:extLst>
      <p:ext uri="{BB962C8B-B14F-4D97-AF65-F5344CB8AC3E}">
        <p14:creationId xmlns:p14="http://schemas.microsoft.com/office/powerpoint/2010/main" val="3436634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B50C99-BD1B-4213-9955-7A868DF468DC}" type="slidenum">
              <a:rPr lang="en-US" smtClean="0"/>
              <a:t>37</a:t>
            </a:fld>
            <a:endParaRPr lang="en-US"/>
          </a:p>
        </p:txBody>
      </p:sp>
    </p:spTree>
    <p:extLst>
      <p:ext uri="{BB962C8B-B14F-4D97-AF65-F5344CB8AC3E}">
        <p14:creationId xmlns:p14="http://schemas.microsoft.com/office/powerpoint/2010/main" val="2717877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8DB6E5-98E1-C440-AB2B-5F19CF2348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95AFFE0-4294-4140-86B2-9CE218D558F9}"/>
              </a:ext>
            </a:extLst>
          </p:cNvPr>
          <p:cNvSpPr>
            <a:spLocks noGrp="1"/>
          </p:cNvSpPr>
          <p:nvPr>
            <p:ph type="ctrTitle" hasCustomPrompt="1"/>
          </p:nvPr>
        </p:nvSpPr>
        <p:spPr>
          <a:xfrm>
            <a:off x="243840" y="868362"/>
            <a:ext cx="9144000" cy="2387600"/>
          </a:xfrm>
        </p:spPr>
        <p:txBody>
          <a:bodyPr anchor="b"/>
          <a:lstStyle>
            <a:lvl1pPr algn="l">
              <a:defRPr sz="6000" b="1" i="0">
                <a:solidFill>
                  <a:schemeClr val="bg1"/>
                </a:solidFill>
                <a:latin typeface="Barlow" pitchFamily="2" charset="77"/>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06EB597-1734-D745-A902-7A2314936AD8}"/>
              </a:ext>
            </a:extLst>
          </p:cNvPr>
          <p:cNvSpPr>
            <a:spLocks noGrp="1"/>
          </p:cNvSpPr>
          <p:nvPr>
            <p:ph type="subTitle" idx="1"/>
          </p:nvPr>
        </p:nvSpPr>
        <p:spPr>
          <a:xfrm>
            <a:off x="248529" y="3602039"/>
            <a:ext cx="9144000" cy="1655762"/>
          </a:xfrm>
        </p:spPr>
        <p:txBody>
          <a:bodyPr anchor="ctr"/>
          <a:lstStyle>
            <a:lvl1pPr marL="0" indent="0" algn="l">
              <a:buNone/>
              <a:defRPr sz="2400">
                <a:solidFill>
                  <a:schemeClr val="bg2"/>
                </a:solidFill>
                <a:latin typeface="Barlow"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EDA983A-3B7A-AE4D-A5FA-E1484A31D57B}"/>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5" name="Footer Placeholder 4">
            <a:extLst>
              <a:ext uri="{FF2B5EF4-FFF2-40B4-BE49-F238E27FC236}">
                <a16:creationId xmlns:a16="http://schemas.microsoft.com/office/drawing/2014/main" id="{0BC916F8-FDBC-9E41-B526-8E75D407C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40F83-8886-1243-99EC-939EC9207FBA}"/>
              </a:ext>
            </a:extLst>
          </p:cNvPr>
          <p:cNvSpPr>
            <a:spLocks noGrp="1"/>
          </p:cNvSpPr>
          <p:nvPr>
            <p:ph type="sldNum" sz="quarter" idx="12"/>
          </p:nvPr>
        </p:nvSpPr>
        <p:spPr/>
        <p:txBody>
          <a:bodyPr/>
          <a:lstStyle/>
          <a:p>
            <a:fld id="{E8BB641E-EDC2-DA4F-A5C7-0B45B03A2E59}" type="slidenum">
              <a:rPr lang="en-US" smtClean="0"/>
              <a:t>‹#›</a:t>
            </a:fld>
            <a:endParaRPr lang="en-US"/>
          </a:p>
        </p:txBody>
      </p:sp>
      <p:pic>
        <p:nvPicPr>
          <p:cNvPr id="9" name="Graphic 8">
            <a:extLst>
              <a:ext uri="{FF2B5EF4-FFF2-40B4-BE49-F238E27FC236}">
                <a16:creationId xmlns:a16="http://schemas.microsoft.com/office/drawing/2014/main" id="{5FC94016-9CA0-4D44-AC2E-D47CB3B1E26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444" y="135328"/>
            <a:ext cx="3371956" cy="733034"/>
          </a:xfrm>
          <a:prstGeom prst="rect">
            <a:avLst/>
          </a:prstGeom>
        </p:spPr>
      </p:pic>
    </p:spTree>
    <p:extLst>
      <p:ext uri="{BB962C8B-B14F-4D97-AF65-F5344CB8AC3E}">
        <p14:creationId xmlns:p14="http://schemas.microsoft.com/office/powerpoint/2010/main" val="536239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EB4B6-60CF-2F4C-A0AA-4D70B48175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7CF80F-4C46-7545-9D19-FFC31E3710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DAF9D-F4BF-BE43-AC27-F105914E416E}"/>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5" name="Footer Placeholder 4">
            <a:extLst>
              <a:ext uri="{FF2B5EF4-FFF2-40B4-BE49-F238E27FC236}">
                <a16:creationId xmlns:a16="http://schemas.microsoft.com/office/drawing/2014/main" id="{5B5F61A7-D0DF-F04C-9116-DDA5CB3EB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3B3C2-58EA-694D-A1DE-C8859AFACD56}"/>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6472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227A47-6EC3-F341-A095-2381B9AE35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3C1DE-0D84-714E-BDF1-B0C80584DA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2CDD5-3C16-2349-97E4-9FC5BD0EC7CE}"/>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5" name="Footer Placeholder 4">
            <a:extLst>
              <a:ext uri="{FF2B5EF4-FFF2-40B4-BE49-F238E27FC236}">
                <a16:creationId xmlns:a16="http://schemas.microsoft.com/office/drawing/2014/main" id="{D87772BC-1FFD-534E-B290-7B63F722BB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464E41-7D92-8A45-8FF5-5D12CD1D793C}"/>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3478514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1_TitleSlide">
    <p:spTree>
      <p:nvGrpSpPr>
        <p:cNvPr id="1" name=""/>
        <p:cNvGrpSpPr/>
        <p:nvPr/>
      </p:nvGrpSpPr>
      <p:grpSpPr>
        <a:xfrm>
          <a:off x="0" y="0"/>
          <a:ext cx="0" cy="0"/>
          <a:chOff x="0" y="0"/>
          <a:chExt cx="0" cy="0"/>
        </a:xfrm>
      </p:grpSpPr>
      <p:sp>
        <p:nvSpPr>
          <p:cNvPr id="8" name="Title 1"/>
          <p:cNvSpPr>
            <a:spLocks noGrp="1"/>
          </p:cNvSpPr>
          <p:nvPr>
            <p:ph type="ctrTitle"/>
          </p:nvPr>
        </p:nvSpPr>
        <p:spPr>
          <a:xfrm>
            <a:off x="572904" y="1853905"/>
            <a:ext cx="11047670" cy="1536653"/>
          </a:xfrm>
          <a:prstGeom prst="rect">
            <a:avLst/>
          </a:prstGeom>
        </p:spPr>
        <p:txBody>
          <a:bodyPr anchor="b">
            <a:normAutofit/>
          </a:bodyPr>
          <a:lstStyle>
            <a:lvl1pPr algn="l">
              <a:lnSpc>
                <a:spcPct val="70000"/>
              </a:lnSpc>
              <a:defRPr sz="6249" b="1" cap="all" baseline="0">
                <a:solidFill>
                  <a:schemeClr val="bg1"/>
                </a:solidFill>
                <a:latin typeface="Barlow Black" pitchFamily="2" charset="77"/>
              </a:defRPr>
            </a:lvl1pPr>
          </a:lstStyle>
          <a:p>
            <a:r>
              <a:rPr lang="en-US" dirty="0"/>
              <a:t>Click to edit Master title style</a:t>
            </a:r>
          </a:p>
        </p:txBody>
      </p:sp>
      <p:sp>
        <p:nvSpPr>
          <p:cNvPr id="10" name="Subtitle 2">
            <a:extLst>
              <a:ext uri="{FF2B5EF4-FFF2-40B4-BE49-F238E27FC236}">
                <a16:creationId xmlns:a16="http://schemas.microsoft.com/office/drawing/2014/main" id="{6007E13F-CEEB-2744-B6DE-302F65893F6D}"/>
              </a:ext>
            </a:extLst>
          </p:cNvPr>
          <p:cNvSpPr>
            <a:spLocks noGrp="1"/>
          </p:cNvSpPr>
          <p:nvPr>
            <p:ph type="subTitle" idx="1" hasCustomPrompt="1"/>
          </p:nvPr>
        </p:nvSpPr>
        <p:spPr>
          <a:xfrm>
            <a:off x="572905" y="3554969"/>
            <a:ext cx="11047670" cy="421650"/>
          </a:xfrm>
          <a:prstGeom prst="rect">
            <a:avLst/>
          </a:prstGeom>
        </p:spPr>
        <p:txBody>
          <a:bodyPr>
            <a:noAutofit/>
          </a:bodyPr>
          <a:lstStyle>
            <a:lvl1pPr marL="0" indent="0" algn="l" defTabSz="914217" rtl="0" eaLnBrk="1" latinLnBrk="0" hangingPunct="1">
              <a:lnSpc>
                <a:spcPct val="90000"/>
              </a:lnSpc>
              <a:spcBef>
                <a:spcPts val="0"/>
              </a:spcBef>
              <a:buSzPct val="50000"/>
              <a:buFontTx/>
              <a:buNone/>
              <a:defRPr lang="en-US" sz="2200" b="0" i="0" kern="1200" baseline="0" dirty="0" smtClean="0">
                <a:solidFill>
                  <a:schemeClr val="bg1"/>
                </a:solidFill>
                <a:latin typeface="Barlow" pitchFamily="2" charset="77"/>
                <a:ea typeface="+mn-ea"/>
                <a:cs typeface="+mn-cs"/>
              </a:defRPr>
            </a:lvl1pPr>
            <a:lvl2pPr marL="228554" indent="0" algn="ctr">
              <a:buNone/>
              <a:defRPr>
                <a:solidFill>
                  <a:schemeClr val="tx1">
                    <a:tint val="75000"/>
                  </a:schemeClr>
                </a:solidFill>
              </a:defRPr>
            </a:lvl2pPr>
            <a:lvl3pPr marL="457109" indent="0" algn="ctr">
              <a:buNone/>
              <a:defRPr>
                <a:solidFill>
                  <a:schemeClr val="tx1">
                    <a:tint val="75000"/>
                  </a:schemeClr>
                </a:solidFill>
              </a:defRPr>
            </a:lvl3pPr>
            <a:lvl4pPr marL="685663" indent="0" algn="ctr">
              <a:buNone/>
              <a:defRPr>
                <a:solidFill>
                  <a:schemeClr val="tx1">
                    <a:tint val="75000"/>
                  </a:schemeClr>
                </a:solidFill>
              </a:defRPr>
            </a:lvl4pPr>
            <a:lvl5pPr marL="914217" indent="0" algn="ctr">
              <a:buNone/>
              <a:defRPr>
                <a:solidFill>
                  <a:schemeClr val="tx1">
                    <a:tint val="75000"/>
                  </a:schemeClr>
                </a:solidFill>
              </a:defRPr>
            </a:lvl5pPr>
            <a:lvl6pPr marL="1142771" indent="0" algn="ctr">
              <a:buNone/>
              <a:defRPr>
                <a:solidFill>
                  <a:schemeClr val="tx1">
                    <a:tint val="75000"/>
                  </a:schemeClr>
                </a:solidFill>
              </a:defRPr>
            </a:lvl6pPr>
            <a:lvl7pPr marL="1371326" indent="0" algn="ctr">
              <a:buNone/>
              <a:defRPr>
                <a:solidFill>
                  <a:schemeClr val="tx1">
                    <a:tint val="75000"/>
                  </a:schemeClr>
                </a:solidFill>
              </a:defRPr>
            </a:lvl7pPr>
            <a:lvl8pPr marL="1599880" indent="0" algn="ctr">
              <a:buNone/>
              <a:defRPr>
                <a:solidFill>
                  <a:schemeClr val="tx1">
                    <a:tint val="75000"/>
                  </a:schemeClr>
                </a:solidFill>
              </a:defRPr>
            </a:lvl8pPr>
            <a:lvl9pPr marL="1828434" indent="0" algn="ctr">
              <a:buNone/>
              <a:defRPr>
                <a:solidFill>
                  <a:schemeClr val="tx1">
                    <a:tint val="75000"/>
                  </a:schemeClr>
                </a:solidFill>
              </a:defRPr>
            </a:lvl9pPr>
          </a:lstStyle>
          <a:p>
            <a:r>
              <a:rPr lang="en-US"/>
              <a:t>Event and/or Date (YYYY DD MM)</a:t>
            </a:r>
          </a:p>
          <a:p>
            <a:endParaRPr lang="en-US"/>
          </a:p>
          <a:p>
            <a:endParaRPr lang="en-US"/>
          </a:p>
        </p:txBody>
      </p:sp>
      <p:pic>
        <p:nvPicPr>
          <p:cNvPr id="4" name="Picture 3">
            <a:extLst>
              <a:ext uri="{FF2B5EF4-FFF2-40B4-BE49-F238E27FC236}">
                <a16:creationId xmlns:a16="http://schemas.microsoft.com/office/drawing/2014/main" id="{D8C5C556-1E8F-46DF-A7B6-701B49564CFD}"/>
              </a:ext>
            </a:extLst>
          </p:cNvPr>
          <p:cNvPicPr>
            <a:picLocks noChangeAspect="1"/>
          </p:cNvPicPr>
          <p:nvPr userDrawn="1"/>
        </p:nvPicPr>
        <p:blipFill>
          <a:blip r:embed="rId2"/>
          <a:stretch>
            <a:fillRect/>
          </a:stretch>
        </p:blipFill>
        <p:spPr>
          <a:xfrm>
            <a:off x="10477621" y="420916"/>
            <a:ext cx="1296355" cy="736426"/>
          </a:xfrm>
          <a:prstGeom prst="rect">
            <a:avLst/>
          </a:prstGeom>
        </p:spPr>
      </p:pic>
    </p:spTree>
    <p:extLst>
      <p:ext uri="{BB962C8B-B14F-4D97-AF65-F5344CB8AC3E}">
        <p14:creationId xmlns:p14="http://schemas.microsoft.com/office/powerpoint/2010/main" val="2815097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1_Single Column">
    <p:spTree>
      <p:nvGrpSpPr>
        <p:cNvPr id="1" name=""/>
        <p:cNvGrpSpPr/>
        <p:nvPr/>
      </p:nvGrpSpPr>
      <p:grpSpPr>
        <a:xfrm>
          <a:off x="0" y="0"/>
          <a:ext cx="0" cy="0"/>
          <a:chOff x="0" y="0"/>
          <a:chExt cx="0" cy="0"/>
        </a:xfrm>
      </p:grpSpPr>
      <p:sp>
        <p:nvSpPr>
          <p:cNvPr id="7" name="Content Placeholder 3"/>
          <p:cNvSpPr>
            <a:spLocks noGrp="1"/>
          </p:cNvSpPr>
          <p:nvPr>
            <p:ph sz="half" idx="13"/>
          </p:nvPr>
        </p:nvSpPr>
        <p:spPr>
          <a:xfrm>
            <a:off x="571426" y="1997242"/>
            <a:ext cx="11049149" cy="4168045"/>
          </a:xfrm>
          <a:prstGeom prst="rect">
            <a:avLst/>
          </a:prstGeom>
        </p:spPr>
        <p:txBody>
          <a:bodyPr/>
          <a:lstStyle>
            <a:lvl1pPr marL="220381" indent="-220381">
              <a:lnSpc>
                <a:spcPct val="100000"/>
              </a:lnSpc>
              <a:buFont typeface="Barlow Light" panose="00000400000000000000" pitchFamily="2" charset="0"/>
              <a:buChar char="–"/>
              <a:defRPr/>
            </a:lvl1pPr>
            <a:lvl2pPr marL="661142" indent="-220381">
              <a:lnSpc>
                <a:spcPct val="100000"/>
              </a:lnSpc>
              <a:buFont typeface="Barlow Light" panose="00000400000000000000" pitchFamily="2" charset="0"/>
              <a:buChar char="–"/>
              <a:defRPr/>
            </a:lvl2pPr>
            <a:lvl3pPr marL="1101903" indent="-220381">
              <a:lnSpc>
                <a:spcPct val="100000"/>
              </a:lnSpc>
              <a:buFont typeface="Barlow Light" panose="00000400000000000000" pitchFamily="2" charset="0"/>
              <a:buChar char="–"/>
              <a:defRPr/>
            </a:lvl3pPr>
            <a:lvl4pPr marL="1542664" indent="-220381">
              <a:lnSpc>
                <a:spcPct val="100000"/>
              </a:lnSpc>
              <a:buFont typeface="Barlow Light" panose="00000400000000000000" pitchFamily="2" charset="0"/>
              <a:buChar char="–"/>
              <a:defRPr/>
            </a:lvl4pPr>
            <a:lvl5pPr marL="1983425" indent="-220381">
              <a:lnSpc>
                <a:spcPct val="100000"/>
              </a:lnSpc>
              <a:buFont typeface="Barlow Light" panose="00000400000000000000" pitchFamily="2" charset="0"/>
              <a:buChar char="–"/>
              <a:defRPr/>
            </a:lvl5pPr>
          </a:lstStyle>
          <a:p>
            <a:pPr lvl="0"/>
            <a:r>
              <a:rPr lang="en-US">
                <a:solidFill>
                  <a:schemeClr val="accent3">
                    <a:lumMod val="75000"/>
                    <a:lumOff val="25000"/>
                  </a:schemeClr>
                </a:solidFill>
              </a:rPr>
              <a:t>Edit Master text styles</a:t>
            </a:r>
          </a:p>
          <a:p>
            <a:pPr lvl="1"/>
            <a:r>
              <a:rPr lang="en-US">
                <a:solidFill>
                  <a:schemeClr val="accent3">
                    <a:lumMod val="75000"/>
                    <a:lumOff val="25000"/>
                  </a:schemeClr>
                </a:solidFill>
              </a:rPr>
              <a:t>Second level</a:t>
            </a:r>
          </a:p>
          <a:p>
            <a:pPr lvl="2"/>
            <a:r>
              <a:rPr lang="en-US">
                <a:solidFill>
                  <a:schemeClr val="accent3">
                    <a:lumMod val="75000"/>
                    <a:lumOff val="25000"/>
                  </a:schemeClr>
                </a:solidFill>
              </a:rPr>
              <a:t>Third level</a:t>
            </a:r>
          </a:p>
          <a:p>
            <a:pPr lvl="3"/>
            <a:r>
              <a:rPr lang="en-US">
                <a:solidFill>
                  <a:schemeClr val="accent3">
                    <a:lumMod val="75000"/>
                    <a:lumOff val="25000"/>
                  </a:schemeClr>
                </a:solidFill>
              </a:rPr>
              <a:t>Fourth level</a:t>
            </a:r>
          </a:p>
          <a:p>
            <a:pPr lvl="4"/>
            <a:r>
              <a:rPr lang="en-US">
                <a:solidFill>
                  <a:schemeClr val="accent3">
                    <a:lumMod val="75000"/>
                    <a:lumOff val="25000"/>
                  </a:schemeClr>
                </a:solidFill>
              </a:rPr>
              <a:t>Fifth level</a:t>
            </a:r>
          </a:p>
        </p:txBody>
      </p:sp>
      <p:sp>
        <p:nvSpPr>
          <p:cNvPr id="8" name="Title 12"/>
          <p:cNvSpPr>
            <a:spLocks noGrp="1"/>
          </p:cNvSpPr>
          <p:nvPr>
            <p:ph type="title"/>
          </p:nvPr>
        </p:nvSpPr>
        <p:spPr>
          <a:xfrm>
            <a:off x="572905" y="457200"/>
            <a:ext cx="11047670" cy="1444452"/>
          </a:xfrm>
        </p:spPr>
        <p:txBody>
          <a:bodyPr/>
          <a:lstStyle>
            <a:lvl1pPr>
              <a:defRPr/>
            </a:lvl1pPr>
          </a:lstStyle>
          <a:p>
            <a:r>
              <a:rPr lang="en-US"/>
              <a:t>Click to edit Master title style</a:t>
            </a:r>
          </a:p>
        </p:txBody>
      </p:sp>
      <p:sp>
        <p:nvSpPr>
          <p:cNvPr id="14" name="Footer Placeholder 13"/>
          <p:cNvSpPr>
            <a:spLocks noGrp="1"/>
          </p:cNvSpPr>
          <p:nvPr>
            <p:ph type="ftr" sz="quarter" idx="15"/>
          </p:nvPr>
        </p:nvSpPr>
        <p:spPr/>
        <p:txBody>
          <a:bodyPr/>
          <a:lstStyle/>
          <a:p>
            <a:endParaRPr lang="en-US" dirty="0"/>
          </a:p>
        </p:txBody>
      </p:sp>
      <p:sp>
        <p:nvSpPr>
          <p:cNvPr id="15" name="Slide Number Placeholder 14"/>
          <p:cNvSpPr>
            <a:spLocks noGrp="1"/>
          </p:cNvSpPr>
          <p:nvPr>
            <p:ph type="sldNum" sz="quarter" idx="16"/>
          </p:nvPr>
        </p:nvSpPr>
        <p:spPr/>
        <p:txBody>
          <a:bodyPr/>
          <a:lstStyle/>
          <a:p>
            <a:fld id="{58F282DA-62A9-A140-8603-8C899B7911F1}" type="slidenum">
              <a:rPr lang="en-US" smtClean="0"/>
              <a:pPr/>
              <a:t>‹#›</a:t>
            </a:fld>
            <a:endParaRPr lang="en-US"/>
          </a:p>
        </p:txBody>
      </p:sp>
    </p:spTree>
    <p:extLst>
      <p:ext uri="{BB962C8B-B14F-4D97-AF65-F5344CB8AC3E}">
        <p14:creationId xmlns:p14="http://schemas.microsoft.com/office/powerpoint/2010/main" val="38113542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8DB6E5-98E1-C440-AB2B-5F19CF23482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4" name="Date Placeholder 3">
            <a:extLst>
              <a:ext uri="{FF2B5EF4-FFF2-40B4-BE49-F238E27FC236}">
                <a16:creationId xmlns:a16="http://schemas.microsoft.com/office/drawing/2014/main" id="{4EDA983A-3B7A-AE4D-A5FA-E1484A31D57B}"/>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5" name="Footer Placeholder 4">
            <a:extLst>
              <a:ext uri="{FF2B5EF4-FFF2-40B4-BE49-F238E27FC236}">
                <a16:creationId xmlns:a16="http://schemas.microsoft.com/office/drawing/2014/main" id="{0BC916F8-FDBC-9E41-B526-8E75D407C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640F83-8886-1243-99EC-939EC9207FBA}"/>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3659332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3_Two Columns">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p:txBody>
          <a:bodyPr/>
          <a:lstStyle/>
          <a:p>
            <a:endParaRPr lang="en-US" dirty="0"/>
          </a:p>
        </p:txBody>
      </p:sp>
      <p:sp>
        <p:nvSpPr>
          <p:cNvPr id="13" name="Slide Number Placeholder 12"/>
          <p:cNvSpPr>
            <a:spLocks noGrp="1"/>
          </p:cNvSpPr>
          <p:nvPr>
            <p:ph type="sldNum" sz="quarter" idx="12"/>
          </p:nvPr>
        </p:nvSpPr>
        <p:spPr/>
        <p:txBody>
          <a:bodyPr/>
          <a:lstStyle/>
          <a:p>
            <a:fld id="{58F282DA-62A9-A140-8603-8C899B7911F1}" type="slidenum">
              <a:rPr lang="en-US" smtClean="0"/>
              <a:pPr/>
              <a:t>‹#›</a:t>
            </a:fld>
            <a:endParaRPr lang="en-US"/>
          </a:p>
        </p:txBody>
      </p:sp>
      <p:sp>
        <p:nvSpPr>
          <p:cNvPr id="14" name="Title 1"/>
          <p:cNvSpPr>
            <a:spLocks noGrp="1"/>
          </p:cNvSpPr>
          <p:nvPr>
            <p:ph type="title"/>
          </p:nvPr>
        </p:nvSpPr>
        <p:spPr>
          <a:xfrm>
            <a:off x="571426" y="457200"/>
            <a:ext cx="11049149" cy="675066"/>
          </a:xfrm>
        </p:spPr>
        <p:txBody>
          <a:bodyPr/>
          <a:lstStyle/>
          <a:p>
            <a:r>
              <a:rPr lang="en-US"/>
              <a:t>Click to edit Master title style</a:t>
            </a:r>
          </a:p>
        </p:txBody>
      </p:sp>
      <p:sp>
        <p:nvSpPr>
          <p:cNvPr id="15" name="Content Placeholder 3"/>
          <p:cNvSpPr>
            <a:spLocks noGrp="1"/>
          </p:cNvSpPr>
          <p:nvPr>
            <p:ph sz="half" idx="2"/>
          </p:nvPr>
        </p:nvSpPr>
        <p:spPr>
          <a:xfrm>
            <a:off x="572905" y="2175972"/>
            <a:ext cx="5348544" cy="39893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half" idx="13"/>
          </p:nvPr>
        </p:nvSpPr>
        <p:spPr>
          <a:xfrm>
            <a:off x="6274462" y="2175972"/>
            <a:ext cx="5346112" cy="39893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1"/>
          <p:cNvSpPr>
            <a:spLocks noGrp="1"/>
          </p:cNvSpPr>
          <p:nvPr>
            <p:ph type="body" sz="quarter" idx="14" hasCustomPrompt="1"/>
          </p:nvPr>
        </p:nvSpPr>
        <p:spPr>
          <a:xfrm>
            <a:off x="572904" y="1406586"/>
            <a:ext cx="5348544" cy="495066"/>
          </a:xfrm>
        </p:spPr>
        <p:txBody>
          <a:bodyPr/>
          <a:lstStyle>
            <a:lvl1pPr marL="0" indent="0">
              <a:buNone/>
              <a:defRPr/>
            </a:lvl1pPr>
          </a:lstStyle>
          <a:p>
            <a:pPr lvl="0"/>
            <a:r>
              <a:rPr lang="en-US"/>
              <a:t>Click to edit header</a:t>
            </a:r>
          </a:p>
        </p:txBody>
      </p:sp>
      <p:sp>
        <p:nvSpPr>
          <p:cNvPr id="18" name="Text Placeholder 11"/>
          <p:cNvSpPr>
            <a:spLocks noGrp="1"/>
          </p:cNvSpPr>
          <p:nvPr>
            <p:ph type="body" sz="quarter" idx="15" hasCustomPrompt="1"/>
          </p:nvPr>
        </p:nvSpPr>
        <p:spPr>
          <a:xfrm>
            <a:off x="6270171" y="1406586"/>
            <a:ext cx="5350403" cy="514893"/>
          </a:xfrm>
        </p:spPr>
        <p:txBody>
          <a:bodyPr/>
          <a:lstStyle>
            <a:lvl1pPr marL="0" indent="0">
              <a:buNone/>
              <a:defRPr/>
            </a:lvl1pPr>
          </a:lstStyle>
          <a:p>
            <a:pPr lvl="0"/>
            <a:r>
              <a:rPr lang="en-US"/>
              <a:t>Click to edit header</a:t>
            </a:r>
          </a:p>
        </p:txBody>
      </p:sp>
    </p:spTree>
    <p:extLst>
      <p:ext uri="{BB962C8B-B14F-4D97-AF65-F5344CB8AC3E}">
        <p14:creationId xmlns:p14="http://schemas.microsoft.com/office/powerpoint/2010/main" val="415151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06_Blank">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fld id="{58F282DA-62A9-A140-8603-8C899B7911F1}" type="slidenum">
              <a:rPr lang="en-US" smtClean="0"/>
              <a:pPr/>
              <a:t>‹#›</a:t>
            </a:fld>
            <a:endParaRPr lang="en-US"/>
          </a:p>
        </p:txBody>
      </p:sp>
      <p:sp>
        <p:nvSpPr>
          <p:cNvPr id="11" name="Title 1"/>
          <p:cNvSpPr>
            <a:spLocks noGrp="1"/>
          </p:cNvSpPr>
          <p:nvPr>
            <p:ph type="title"/>
          </p:nvPr>
        </p:nvSpPr>
        <p:spPr>
          <a:xfrm>
            <a:off x="572905" y="457201"/>
            <a:ext cx="11047669" cy="675066"/>
          </a:xfrm>
        </p:spPr>
        <p:txBody>
          <a:bodyPr/>
          <a:lstStyle/>
          <a:p>
            <a:r>
              <a:rPr lang="en-US"/>
              <a:t>Click to edit Master title style</a:t>
            </a:r>
          </a:p>
        </p:txBody>
      </p:sp>
    </p:spTree>
    <p:extLst>
      <p:ext uri="{BB962C8B-B14F-4D97-AF65-F5344CB8AC3E}">
        <p14:creationId xmlns:p14="http://schemas.microsoft.com/office/powerpoint/2010/main" val="26804419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6030" y="457201"/>
            <a:ext cx="11199941" cy="675066"/>
          </a:xfrm>
          <a:prstGeom prst="rect">
            <a:avLst/>
          </a:prstGeom>
        </p:spPr>
        <p:txBody>
          <a:bodyPr/>
          <a:lstStyle/>
          <a:p>
            <a:r>
              <a:rPr lang="en-US"/>
              <a:t>Click to edit slide title</a:t>
            </a:r>
          </a:p>
        </p:txBody>
      </p:sp>
      <p:sp>
        <p:nvSpPr>
          <p:cNvPr id="5" name="Date Placeholder 4">
            <a:extLst>
              <a:ext uri="{FF2B5EF4-FFF2-40B4-BE49-F238E27FC236}">
                <a16:creationId xmlns:a16="http://schemas.microsoft.com/office/drawing/2014/main" id="{C9D73F0C-C180-2E45-A7E8-EF1C01DA8CA6}"/>
              </a:ext>
            </a:extLst>
          </p:cNvPr>
          <p:cNvSpPr>
            <a:spLocks noGrp="1"/>
          </p:cNvSpPr>
          <p:nvPr>
            <p:ph type="dt" sz="half" idx="14"/>
          </p:nvPr>
        </p:nvSpPr>
        <p:spPr/>
        <p:txBody>
          <a:bodyPr/>
          <a:lstStyle/>
          <a:p>
            <a:fld id="{4B0B04C8-8450-4AE6-BE22-492F9DBD9F1A}" type="datetime3">
              <a:rPr lang="en-US" smtClean="0"/>
              <a:t>30 January 2023</a:t>
            </a:fld>
            <a:endParaRPr lang="en-US"/>
          </a:p>
        </p:txBody>
      </p:sp>
      <p:sp>
        <p:nvSpPr>
          <p:cNvPr id="6" name="Footer Placeholder 5">
            <a:extLst>
              <a:ext uri="{FF2B5EF4-FFF2-40B4-BE49-F238E27FC236}">
                <a16:creationId xmlns:a16="http://schemas.microsoft.com/office/drawing/2014/main" id="{355F3240-30AE-4348-8F67-AE06AFADEDC8}"/>
              </a:ext>
            </a:extLst>
          </p:cNvPr>
          <p:cNvSpPr>
            <a:spLocks noGrp="1"/>
          </p:cNvSpPr>
          <p:nvPr>
            <p:ph type="ftr" sz="quarter" idx="15"/>
          </p:nvPr>
        </p:nvSpPr>
        <p:spPr/>
        <p:txBody>
          <a:bodyPr/>
          <a:lstStyle/>
          <a:p>
            <a:endParaRPr lang="en-US" dirty="0"/>
          </a:p>
        </p:txBody>
      </p:sp>
      <p:sp>
        <p:nvSpPr>
          <p:cNvPr id="8" name="Slide Number Placeholder 4">
            <a:extLst>
              <a:ext uri="{FF2B5EF4-FFF2-40B4-BE49-F238E27FC236}">
                <a16:creationId xmlns:a16="http://schemas.microsoft.com/office/drawing/2014/main" id="{14BE1D12-C5F7-4A4D-85B0-452046E7E13F}"/>
              </a:ext>
            </a:extLst>
          </p:cNvPr>
          <p:cNvSpPr>
            <a:spLocks noGrp="1"/>
          </p:cNvSpPr>
          <p:nvPr>
            <p:ph type="sldNum" sz="quarter" idx="17"/>
          </p:nvPr>
        </p:nvSpPr>
        <p:spPr>
          <a:xfrm>
            <a:off x="11228323" y="6356351"/>
            <a:ext cx="467649" cy="365125"/>
          </a:xfrm>
          <a:prstGeom prst="rect">
            <a:avLst/>
          </a:prstGeom>
        </p:spPr>
        <p:txBody>
          <a:bodyPr lIns="0" tIns="0" rIns="0" bIns="0"/>
          <a:lstStyle/>
          <a:p>
            <a:fld id="{58F282DA-62A9-A140-8603-8C899B7911F1}" type="slidenum">
              <a:rPr lang="en-US" smtClean="0"/>
              <a:pPr/>
              <a:t>‹#›</a:t>
            </a:fld>
            <a:endParaRPr lang="en-US"/>
          </a:p>
        </p:txBody>
      </p:sp>
      <p:sp>
        <p:nvSpPr>
          <p:cNvPr id="10" name="Text Placeholder 11">
            <a:extLst>
              <a:ext uri="{FF2B5EF4-FFF2-40B4-BE49-F238E27FC236}">
                <a16:creationId xmlns:a16="http://schemas.microsoft.com/office/drawing/2014/main" id="{838CF412-BF32-0A41-8C60-72A0C31A2BDB}"/>
              </a:ext>
            </a:extLst>
          </p:cNvPr>
          <p:cNvSpPr>
            <a:spLocks noGrp="1"/>
          </p:cNvSpPr>
          <p:nvPr>
            <p:ph type="body" sz="quarter" idx="18" hasCustomPrompt="1"/>
          </p:nvPr>
        </p:nvSpPr>
        <p:spPr>
          <a:xfrm>
            <a:off x="496029" y="1183066"/>
            <a:ext cx="11204664" cy="495066"/>
          </a:xfrm>
          <a:prstGeom prst="rect">
            <a:avLst/>
          </a:prstGeom>
        </p:spPr>
        <p:txBody>
          <a:bodyPr lIns="0" tIns="0" rIns="0" bIns="0">
            <a:noAutofit/>
          </a:bodyPr>
          <a:lstStyle>
            <a:lvl1pPr marL="0" indent="0">
              <a:buNone/>
              <a:defRPr sz="1800" cap="all" baseline="0">
                <a:solidFill>
                  <a:schemeClr val="bg1">
                    <a:lumMod val="50000"/>
                  </a:schemeClr>
                </a:solidFill>
                <a:latin typeface="Barlow ExtraBold" pitchFamily="2" charset="77"/>
              </a:defRPr>
            </a:lvl1pPr>
          </a:lstStyle>
          <a:p>
            <a:pPr lvl="0"/>
            <a:r>
              <a:rPr lang="en-US"/>
              <a:t>Click to edit header</a:t>
            </a:r>
          </a:p>
        </p:txBody>
      </p:sp>
      <p:sp>
        <p:nvSpPr>
          <p:cNvPr id="12" name="Text Placeholder 10">
            <a:extLst>
              <a:ext uri="{FF2B5EF4-FFF2-40B4-BE49-F238E27FC236}">
                <a16:creationId xmlns:a16="http://schemas.microsoft.com/office/drawing/2014/main" id="{84032FBC-66E4-654C-8AD5-43E260A1794C}"/>
              </a:ext>
            </a:extLst>
          </p:cNvPr>
          <p:cNvSpPr>
            <a:spLocks noGrp="1"/>
          </p:cNvSpPr>
          <p:nvPr>
            <p:ph type="body" sz="quarter" idx="19" hasCustomPrompt="1"/>
          </p:nvPr>
        </p:nvSpPr>
        <p:spPr>
          <a:xfrm>
            <a:off x="496030" y="1728931"/>
            <a:ext cx="11199941" cy="4443270"/>
          </a:xfrm>
        </p:spPr>
        <p:txBody>
          <a:bodyPr lIns="0" tIns="0" rIns="0" bIns="0"/>
          <a:lstStyle>
            <a:lvl1pPr>
              <a:defRPr sz="2400"/>
            </a:lvl1pPr>
            <a:lvl2pPr marL="685663" marR="0" indent="-228554" algn="l" defTabSz="914217" rtl="0" eaLnBrk="1" fontAlgn="auto" latinLnBrk="0" hangingPunct="1">
              <a:lnSpc>
                <a:spcPct val="90000"/>
              </a:lnSpc>
              <a:spcBef>
                <a:spcPts val="500"/>
              </a:spcBef>
              <a:spcAft>
                <a:spcPts val="0"/>
              </a:spcAft>
              <a:buClrTx/>
              <a:buSzPct val="80000"/>
              <a:buFont typeface=".AppleSystemUIFont"/>
              <a:buChar char="-"/>
              <a:tabLst/>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a:t>
            </a:r>
            <a:r>
              <a:rPr lang="en-US" err="1"/>
              <a:t>levelv</a:t>
            </a:r>
            <a:endParaRPr lang="en-US"/>
          </a:p>
        </p:txBody>
      </p:sp>
    </p:spTree>
    <p:extLst>
      <p:ext uri="{BB962C8B-B14F-4D97-AF65-F5344CB8AC3E}">
        <p14:creationId xmlns:p14="http://schemas.microsoft.com/office/powerpoint/2010/main" val="1030108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38A7-3A03-F544-A896-40B1CADF68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B13C8-793F-7742-8FE9-1C6C4374E3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270F4D-BEFD-AC45-A8E2-C8A422EAF3CB}"/>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5" name="Footer Placeholder 4">
            <a:extLst>
              <a:ext uri="{FF2B5EF4-FFF2-40B4-BE49-F238E27FC236}">
                <a16:creationId xmlns:a16="http://schemas.microsoft.com/office/drawing/2014/main" id="{1F2FECE8-D7AA-AF45-823A-5A758EC833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CDBCD9-593A-3D4E-BB19-726EE6726064}"/>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3849674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97C0-4BE1-0746-8ECF-83FC688535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E9030-A47A-184D-9BE9-6350906077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91111-A6CB-3246-933B-07D4F0F7F11A}"/>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5" name="Footer Placeholder 4">
            <a:extLst>
              <a:ext uri="{FF2B5EF4-FFF2-40B4-BE49-F238E27FC236}">
                <a16:creationId xmlns:a16="http://schemas.microsoft.com/office/drawing/2014/main" id="{54BBA5B4-6DD5-C843-B3A8-5BFC6C7798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584D71-718C-054E-909D-2527EA4C2024}"/>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3165796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4C46-4363-2D49-BEED-DE35433F4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ABA64D-81DC-A843-8D8E-A91E539057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C78A1-00FB-1E47-8797-118B6E2FCB77}"/>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5" name="Footer Placeholder 4">
            <a:extLst>
              <a:ext uri="{FF2B5EF4-FFF2-40B4-BE49-F238E27FC236}">
                <a16:creationId xmlns:a16="http://schemas.microsoft.com/office/drawing/2014/main" id="{1ADFF21A-8368-DC45-BA75-535D9605A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6B0F7B-3212-344C-9812-4902A25DEC68}"/>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24355662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25634-5991-EF47-9459-347E044A11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B8F281-B71D-0644-8CF1-9DAE63DBB3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3C7A97-6382-1148-9F8B-518A5FEC62EF}"/>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5" name="Footer Placeholder 4">
            <a:extLst>
              <a:ext uri="{FF2B5EF4-FFF2-40B4-BE49-F238E27FC236}">
                <a16:creationId xmlns:a16="http://schemas.microsoft.com/office/drawing/2014/main" id="{B799323D-1659-594E-B49D-930968ABE1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831E12-9625-7F4B-B34B-04581CF29FB0}"/>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2774983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7FDDE-B42F-C349-AC04-11C44D57E9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E0EC0C-570E-C848-A731-E454F0C16F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15F201-694D-A247-9285-C756A082D6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797CD7-8D01-8D4F-8426-0F42926EBEA4}"/>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6" name="Footer Placeholder 5">
            <a:extLst>
              <a:ext uri="{FF2B5EF4-FFF2-40B4-BE49-F238E27FC236}">
                <a16:creationId xmlns:a16="http://schemas.microsoft.com/office/drawing/2014/main" id="{593E662A-8D99-A14C-BA6D-5C3EED704C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A455C-6E59-F34D-A463-549974EAD320}"/>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2779988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CDA7B-6FD0-EB45-9C84-9B3D5DB96D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5570EA-81BE-1443-8F03-89BF8849BB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B7B0B8-FFA2-474E-977D-744E1E2AED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9F8A89-3B3D-9443-B7BB-64FFE41418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7282CD-D3F1-C841-9055-DD23F2E297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933586-0324-4D47-B7CE-C7E9B8FBC390}"/>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8" name="Footer Placeholder 7">
            <a:extLst>
              <a:ext uri="{FF2B5EF4-FFF2-40B4-BE49-F238E27FC236}">
                <a16:creationId xmlns:a16="http://schemas.microsoft.com/office/drawing/2014/main" id="{D891C166-8C19-2543-81B7-44399B9ADA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EE3D5C-AD4C-2E44-BA10-C709ED20BD55}"/>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3241537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84365-F165-6945-B330-035818BDF8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E79E89-F32F-6946-BC7F-0BD458020647}"/>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4" name="Footer Placeholder 3">
            <a:extLst>
              <a:ext uri="{FF2B5EF4-FFF2-40B4-BE49-F238E27FC236}">
                <a16:creationId xmlns:a16="http://schemas.microsoft.com/office/drawing/2014/main" id="{C4C5DCED-15A3-0541-AC4F-8303CEC38F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B948FC-E9BF-DF42-853C-FF3949444F56}"/>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2924648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499640-B123-354C-A2AA-353685809BCD}"/>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3" name="Footer Placeholder 2">
            <a:extLst>
              <a:ext uri="{FF2B5EF4-FFF2-40B4-BE49-F238E27FC236}">
                <a16:creationId xmlns:a16="http://schemas.microsoft.com/office/drawing/2014/main" id="{A8C4A8E2-CAFC-7B44-A24D-F5C4E8D9CA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855943-F3C7-D440-913F-213080F46955}"/>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4082764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B0CA-D88A-544D-9252-A25B50132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AFC7B2-2AD3-F848-A33F-8F2E49537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45D326-9E06-0B4E-B132-DCF2EEE76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C42616-A85A-2B4D-8D62-C1265C4C9FED}"/>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6" name="Footer Placeholder 5">
            <a:extLst>
              <a:ext uri="{FF2B5EF4-FFF2-40B4-BE49-F238E27FC236}">
                <a16:creationId xmlns:a16="http://schemas.microsoft.com/office/drawing/2014/main" id="{D9ECC1EE-9A8B-A745-9EC9-1BD2CD43A5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00535B-67CD-FE4F-B96E-DD68EDB62679}"/>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3377601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D6D37-5C1B-424E-8304-CA0F5B2DA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29B4D-370B-2344-84EC-D22D7774E4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E8F2E3-51A0-AB40-8FBF-E1C781A7DC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1BCCA-B46B-584A-8BAD-1B67F81BD42B}"/>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6" name="Footer Placeholder 5">
            <a:extLst>
              <a:ext uri="{FF2B5EF4-FFF2-40B4-BE49-F238E27FC236}">
                <a16:creationId xmlns:a16="http://schemas.microsoft.com/office/drawing/2014/main" id="{A3E8A9C8-C947-E94E-8A68-0F0377F6F7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04BFFC-94EA-E747-ACF0-39E7F616BE46}"/>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3335150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F6B5-5C76-E346-BFBD-D7013D5BC7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6BF464-D021-A242-A5D9-3C56CCAC53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7A6A0-1B54-5D46-A3B5-B74ED6802A7F}"/>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5" name="Footer Placeholder 4">
            <a:extLst>
              <a:ext uri="{FF2B5EF4-FFF2-40B4-BE49-F238E27FC236}">
                <a16:creationId xmlns:a16="http://schemas.microsoft.com/office/drawing/2014/main" id="{10FEB3E2-D355-DF4D-81F4-4C00B751CC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6335E-5596-BB4B-87A6-EDC295C3C138}"/>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3741103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BEED0A-C1E6-A849-8CA0-30010DAF4E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1E90E6-9916-EA46-A4AD-DE29511B31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95456-A803-2F48-AFCE-57292F4C70A9}"/>
              </a:ext>
            </a:extLst>
          </p:cNvPr>
          <p:cNvSpPr>
            <a:spLocks noGrp="1"/>
          </p:cNvSpPr>
          <p:nvPr>
            <p:ph type="dt" sz="half" idx="10"/>
          </p:nvPr>
        </p:nvSpPr>
        <p:spPr/>
        <p:txBody>
          <a:bodyPr/>
          <a:lstStyle/>
          <a:p>
            <a:fld id="{9F1EA880-B2B7-5B42-A797-6CF77A58159E}" type="datetimeFigureOut">
              <a:rPr lang="en-US" smtClean="0"/>
              <a:t>1/30/2023</a:t>
            </a:fld>
            <a:endParaRPr lang="en-US"/>
          </a:p>
        </p:txBody>
      </p:sp>
      <p:sp>
        <p:nvSpPr>
          <p:cNvPr id="5" name="Footer Placeholder 4">
            <a:extLst>
              <a:ext uri="{FF2B5EF4-FFF2-40B4-BE49-F238E27FC236}">
                <a16:creationId xmlns:a16="http://schemas.microsoft.com/office/drawing/2014/main" id="{B936898C-5AA7-7546-942A-EE2C4A2C4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CE90C-93AB-C345-9143-C56346984591}"/>
              </a:ext>
            </a:extLst>
          </p:cNvPr>
          <p:cNvSpPr>
            <a:spLocks noGrp="1"/>
          </p:cNvSpPr>
          <p:nvPr>
            <p:ph type="sldNum" sz="quarter" idx="12"/>
          </p:nvPr>
        </p:nvSpPr>
        <p:spPr/>
        <p:txBody>
          <a:bodyPr/>
          <a:lstStyle/>
          <a:p>
            <a:fld id="{9AD27B20-40F5-0C4A-A186-2CE08290C7F5}" type="slidenum">
              <a:rPr lang="en-US" smtClean="0"/>
              <a:t>‹#›</a:t>
            </a:fld>
            <a:endParaRPr lang="en-US"/>
          </a:p>
        </p:txBody>
      </p:sp>
    </p:spTree>
    <p:extLst>
      <p:ext uri="{BB962C8B-B14F-4D97-AF65-F5344CB8AC3E}">
        <p14:creationId xmlns:p14="http://schemas.microsoft.com/office/powerpoint/2010/main" val="954373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36215-28FA-204F-8D0E-A51B14EBFB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34F913-551D-9A44-945D-9FCE689E83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69FBA8-ED01-D340-B184-0F73F812ED74}"/>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5" name="Footer Placeholder 4">
            <a:extLst>
              <a:ext uri="{FF2B5EF4-FFF2-40B4-BE49-F238E27FC236}">
                <a16:creationId xmlns:a16="http://schemas.microsoft.com/office/drawing/2014/main" id="{6867795A-7180-BA4A-BAA9-FC108AD6E1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1D3F8-E078-FE45-8AFB-142D50626339}"/>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1825063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5F4F-9C50-5D48-8E86-3DB5747F239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3606E0B-2B38-9647-962B-332C73DF72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12D84-FF52-1040-9045-249678FB4CA3}"/>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5" name="Footer Placeholder 4">
            <a:extLst>
              <a:ext uri="{FF2B5EF4-FFF2-40B4-BE49-F238E27FC236}">
                <a16:creationId xmlns:a16="http://schemas.microsoft.com/office/drawing/2014/main" id="{432F7959-706B-794A-AFD7-4BEAAF049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BA9B8-BDF5-994D-9961-DB649134D777}"/>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41128921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D1E29-0DDE-8C46-B15D-D67C86A45F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2252B-19C6-7549-9448-859D477F7F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5CB76-A1B5-8847-8197-A9C0D8744482}"/>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5" name="Footer Placeholder 4">
            <a:extLst>
              <a:ext uri="{FF2B5EF4-FFF2-40B4-BE49-F238E27FC236}">
                <a16:creationId xmlns:a16="http://schemas.microsoft.com/office/drawing/2014/main" id="{1D2F8174-7B08-3242-8028-3CD8B8A48F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13DC56-86E0-9C46-AC1B-2583FB282E66}"/>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752615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A9859-AA97-4047-9A88-787EF3ED18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79F964-C6D0-B648-AD45-FB6C76BA04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EDE59-75A8-4F45-82BC-1A7516E69712}"/>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5" name="Footer Placeholder 4">
            <a:extLst>
              <a:ext uri="{FF2B5EF4-FFF2-40B4-BE49-F238E27FC236}">
                <a16:creationId xmlns:a16="http://schemas.microsoft.com/office/drawing/2014/main" id="{B5E7DC5B-2337-1348-BADB-B83BC9D0B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53B13-98B8-0742-9796-A919E853C309}"/>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40467697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A06E-165E-1642-96C1-3FC61D659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29C6C-0B60-684D-B6AB-27CBB966B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406080-A6B3-E048-9B09-D42CC1BE64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3216B1-0B71-7742-A637-81A551E88BB0}"/>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6" name="Footer Placeholder 5">
            <a:extLst>
              <a:ext uri="{FF2B5EF4-FFF2-40B4-BE49-F238E27FC236}">
                <a16:creationId xmlns:a16="http://schemas.microsoft.com/office/drawing/2014/main" id="{B4D04863-420B-384D-8473-1369E4553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FB05F2-BB6F-D44D-9032-75A9CF120111}"/>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23871591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A2E02-7C4B-D148-B6BD-D8029C77E8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6A5650-836F-994A-9ADD-A62955BC9B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9685B2-5155-B443-B936-683C7DA959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ECA46E-BA89-BC4D-9463-33B4672633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382A55-8017-D440-A0C3-39B80C6EC0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B8CE79-7362-D54C-8CA8-A2C04DD05D2C}"/>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8" name="Footer Placeholder 7">
            <a:extLst>
              <a:ext uri="{FF2B5EF4-FFF2-40B4-BE49-F238E27FC236}">
                <a16:creationId xmlns:a16="http://schemas.microsoft.com/office/drawing/2014/main" id="{8DD23CEB-51C5-B549-AD33-6AFECB1363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5C9296-FB19-284A-8ADB-36BBAFB564D2}"/>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2883374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93D84-8C20-6247-9818-0600D42804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184F2F-AD42-2D4C-9CE0-4F3BCD4D5088}"/>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4" name="Footer Placeholder 3">
            <a:extLst>
              <a:ext uri="{FF2B5EF4-FFF2-40B4-BE49-F238E27FC236}">
                <a16:creationId xmlns:a16="http://schemas.microsoft.com/office/drawing/2014/main" id="{376E83EF-9340-5D45-957D-D0089DD90A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F61E40-B2F4-054B-B5B8-C4A8A574B39B}"/>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1390109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0D8FCE-BA07-AC40-806E-1F9DB81C2B45}"/>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3" name="Footer Placeholder 2">
            <a:extLst>
              <a:ext uri="{FF2B5EF4-FFF2-40B4-BE49-F238E27FC236}">
                <a16:creationId xmlns:a16="http://schemas.microsoft.com/office/drawing/2014/main" id="{9930BC67-1B27-114F-A393-41094D385F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B091B8-D8CB-FB49-BB89-B8C5F971B031}"/>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20261310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DE2B1-47D8-7840-9D30-3CC25887D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E7FCA5-20DD-7946-AF0A-D77D635C44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3E5177-755E-5B47-BE33-6308ECEC2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075DD4-458F-9B49-B758-9A07617ADD56}"/>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6" name="Footer Placeholder 5">
            <a:extLst>
              <a:ext uri="{FF2B5EF4-FFF2-40B4-BE49-F238E27FC236}">
                <a16:creationId xmlns:a16="http://schemas.microsoft.com/office/drawing/2014/main" id="{7113C395-2A1A-9F42-9A17-FF5A76EEFC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CAF9B-2924-6E42-8C3F-BFBAA429B0DD}"/>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3718272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C108-50EF-A84C-B478-03D2222C8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15D21A-3C38-254A-BE68-97B0744B2D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FF63F6-56E8-F141-8FAB-15F5F09CD5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D6393D-F581-494B-AD3C-FF49467B2120}"/>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6" name="Footer Placeholder 5">
            <a:extLst>
              <a:ext uri="{FF2B5EF4-FFF2-40B4-BE49-F238E27FC236}">
                <a16:creationId xmlns:a16="http://schemas.microsoft.com/office/drawing/2014/main" id="{C53A291B-F521-1C4D-A439-66298FFD94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72FD6F-AE6A-F44F-991D-28A47E342326}"/>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44511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95261-4D93-6248-BA33-C82D3319528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387B0-B28E-E046-9185-C3736AB31E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1DB4D5-F66A-4D4D-B166-9A0B8F6184B6}"/>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5" name="Footer Placeholder 4">
            <a:extLst>
              <a:ext uri="{FF2B5EF4-FFF2-40B4-BE49-F238E27FC236}">
                <a16:creationId xmlns:a16="http://schemas.microsoft.com/office/drawing/2014/main" id="{2048ADD3-5482-5449-852C-F098C77F3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D7E55E-A991-9A41-99B2-1C2C1CB945D3}"/>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1201643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ED5FEE-7FC8-4C46-9CC3-58DAA94B17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0C4138-05F5-EB4B-9AB3-9B0BD8BE33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D4AAE-93D5-9F4C-A7FF-CE3D8967EB77}"/>
              </a:ext>
            </a:extLst>
          </p:cNvPr>
          <p:cNvSpPr>
            <a:spLocks noGrp="1"/>
          </p:cNvSpPr>
          <p:nvPr>
            <p:ph type="dt" sz="half" idx="10"/>
          </p:nvPr>
        </p:nvSpPr>
        <p:spPr/>
        <p:txBody>
          <a:bodyPr/>
          <a:lstStyle/>
          <a:p>
            <a:fld id="{7868BB85-062D-6844-8AD8-67520BD45B47}" type="datetimeFigureOut">
              <a:rPr lang="en-US" smtClean="0"/>
              <a:t>1/30/2023</a:t>
            </a:fld>
            <a:endParaRPr lang="en-US"/>
          </a:p>
        </p:txBody>
      </p:sp>
      <p:sp>
        <p:nvSpPr>
          <p:cNvPr id="5" name="Footer Placeholder 4">
            <a:extLst>
              <a:ext uri="{FF2B5EF4-FFF2-40B4-BE49-F238E27FC236}">
                <a16:creationId xmlns:a16="http://schemas.microsoft.com/office/drawing/2014/main" id="{1C1F6D07-8BC8-EE41-A1FD-B5BD5AA85A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9B126-77C9-B64E-B560-D76FCE3334C6}"/>
              </a:ext>
            </a:extLst>
          </p:cNvPr>
          <p:cNvSpPr>
            <a:spLocks noGrp="1"/>
          </p:cNvSpPr>
          <p:nvPr>
            <p:ph type="sldNum" sz="quarter" idx="12"/>
          </p:nvPr>
        </p:nvSpPr>
        <p:spPr/>
        <p:txBody>
          <a:bodyPr/>
          <a:lstStyle/>
          <a:p>
            <a:fld id="{3ADC52B3-D953-A548-B2E0-19915D14AD3B}" type="slidenum">
              <a:rPr lang="en-US" smtClean="0"/>
              <a:t>‹#›</a:t>
            </a:fld>
            <a:endParaRPr lang="en-US"/>
          </a:p>
        </p:txBody>
      </p:sp>
    </p:spTree>
    <p:extLst>
      <p:ext uri="{BB962C8B-B14F-4D97-AF65-F5344CB8AC3E}">
        <p14:creationId xmlns:p14="http://schemas.microsoft.com/office/powerpoint/2010/main" val="107992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45BF-82B8-724A-8D26-5854C0C02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D3244A-61A9-5A4F-BC71-DF9BA9C2A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33AC71-14A6-B241-A17F-41A716EDB36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000B27-7E63-534F-8C1A-9E8435530B16}"/>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6" name="Footer Placeholder 5">
            <a:extLst>
              <a:ext uri="{FF2B5EF4-FFF2-40B4-BE49-F238E27FC236}">
                <a16:creationId xmlns:a16="http://schemas.microsoft.com/office/drawing/2014/main" id="{ED4E8829-4EC7-A44D-9EFF-0F5C64A7F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2A765-2D7D-FB49-BF3A-95FD6EB6F83F}"/>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427199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B8FC-95DC-B34E-B525-4D73C882DA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460727-51AB-C943-9B51-2BBEE099F5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136950-6532-9940-98A1-DC23DCC499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A6B52-68E9-7144-9821-C2BA0649AB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A7CC50-C248-1142-89DF-171DE19D48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CA8A05-C303-4747-8359-63C6A70C7C5E}"/>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8" name="Footer Placeholder 7">
            <a:extLst>
              <a:ext uri="{FF2B5EF4-FFF2-40B4-BE49-F238E27FC236}">
                <a16:creationId xmlns:a16="http://schemas.microsoft.com/office/drawing/2014/main" id="{6D46E343-E406-D24C-9DA2-0F6EA7A36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9DF22A-C865-274C-B91E-D765F20455D1}"/>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343485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3DAFB-A81B-2A40-9E0F-2C3839EEFC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E7593-4C48-554D-BDB0-D9B314B19280}"/>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4" name="Footer Placeholder 3">
            <a:extLst>
              <a:ext uri="{FF2B5EF4-FFF2-40B4-BE49-F238E27FC236}">
                <a16:creationId xmlns:a16="http://schemas.microsoft.com/office/drawing/2014/main" id="{C97E3932-7D67-204C-AE30-2356EB3DA7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F79B3B-93BE-1240-8F9C-6CF4F12A4ACF}"/>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1896306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98A061-66A6-4F41-B5D9-B68A5A695A19}"/>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3" name="Footer Placeholder 2">
            <a:extLst>
              <a:ext uri="{FF2B5EF4-FFF2-40B4-BE49-F238E27FC236}">
                <a16:creationId xmlns:a16="http://schemas.microsoft.com/office/drawing/2014/main" id="{307CCCD8-B9C2-8748-9A86-346B90D3FA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F71D1A-8DE6-F746-923B-E7EDC2F21D5B}"/>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369204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C1DB-C6E8-E241-AA81-078368F5E6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857954-B27C-CB4C-90B2-66333E866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1D070B-8973-EC49-BFDB-8F49B5DEF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15AECB-F124-3740-9491-A7124C05F1EB}"/>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6" name="Footer Placeholder 5">
            <a:extLst>
              <a:ext uri="{FF2B5EF4-FFF2-40B4-BE49-F238E27FC236}">
                <a16:creationId xmlns:a16="http://schemas.microsoft.com/office/drawing/2014/main" id="{A9121FB3-D4CB-4C4E-AB13-09733FFBBB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2C188-737A-5B42-A14B-B161570CB580}"/>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340892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B5DC-1DAB-2E48-8C5C-A2D60F338A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1B4F6B-9A07-F042-A508-5798BCECBE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16BA59-14DA-8940-B79D-47F19A0152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BD2BB5-52D5-A04E-A4EF-6705B53455BF}"/>
              </a:ext>
            </a:extLst>
          </p:cNvPr>
          <p:cNvSpPr>
            <a:spLocks noGrp="1"/>
          </p:cNvSpPr>
          <p:nvPr>
            <p:ph type="dt" sz="half" idx="10"/>
          </p:nvPr>
        </p:nvSpPr>
        <p:spPr/>
        <p:txBody>
          <a:bodyPr/>
          <a:lstStyle/>
          <a:p>
            <a:fld id="{2B4A18BE-79D1-B845-8E4C-FC1EB9C7F2C7}" type="datetimeFigureOut">
              <a:rPr lang="en-US" smtClean="0"/>
              <a:t>1/30/2023</a:t>
            </a:fld>
            <a:endParaRPr lang="en-US"/>
          </a:p>
        </p:txBody>
      </p:sp>
      <p:sp>
        <p:nvSpPr>
          <p:cNvPr id="6" name="Footer Placeholder 5">
            <a:extLst>
              <a:ext uri="{FF2B5EF4-FFF2-40B4-BE49-F238E27FC236}">
                <a16:creationId xmlns:a16="http://schemas.microsoft.com/office/drawing/2014/main" id="{5742DDE3-E9FE-AC4D-84CC-D46EC838AA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0CB26F-6650-5B4C-81B7-B2FE4325C2F4}"/>
              </a:ext>
            </a:extLst>
          </p:cNvPr>
          <p:cNvSpPr>
            <a:spLocks noGrp="1"/>
          </p:cNvSpPr>
          <p:nvPr>
            <p:ph type="sldNum" sz="quarter" idx="12"/>
          </p:nvPr>
        </p:nvSpPr>
        <p:spPr/>
        <p:txBody>
          <a:bodyPr/>
          <a:lstStyle/>
          <a:p>
            <a:fld id="{E8BB641E-EDC2-DA4F-A5C7-0B45B03A2E59}" type="slidenum">
              <a:rPr lang="en-US" smtClean="0"/>
              <a:t>‹#›</a:t>
            </a:fld>
            <a:endParaRPr lang="en-US"/>
          </a:p>
        </p:txBody>
      </p:sp>
    </p:spTree>
    <p:extLst>
      <p:ext uri="{BB962C8B-B14F-4D97-AF65-F5344CB8AC3E}">
        <p14:creationId xmlns:p14="http://schemas.microsoft.com/office/powerpoint/2010/main" val="234150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63F889-A5AB-3A4A-A162-34F0233099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9840AF-F87F-8E43-9116-0B2E268482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5A023-C8B7-3341-A8E0-2383CFF9A1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4A18BE-79D1-B845-8E4C-FC1EB9C7F2C7}" type="datetimeFigureOut">
              <a:rPr lang="en-US" smtClean="0"/>
              <a:t>1/30/2023</a:t>
            </a:fld>
            <a:endParaRPr lang="en-US"/>
          </a:p>
        </p:txBody>
      </p:sp>
      <p:sp>
        <p:nvSpPr>
          <p:cNvPr id="5" name="Footer Placeholder 4">
            <a:extLst>
              <a:ext uri="{FF2B5EF4-FFF2-40B4-BE49-F238E27FC236}">
                <a16:creationId xmlns:a16="http://schemas.microsoft.com/office/drawing/2014/main" id="{2B4D1A1A-EC00-B94D-95E0-2A911E5C9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Barlow" pitchFamily="2" charset="77"/>
              </a:defRPr>
            </a:lvl1pPr>
          </a:lstStyle>
          <a:p>
            <a:endParaRPr lang="en-US" dirty="0"/>
          </a:p>
        </p:txBody>
      </p:sp>
      <p:sp>
        <p:nvSpPr>
          <p:cNvPr id="6" name="Slide Number Placeholder 5">
            <a:extLst>
              <a:ext uri="{FF2B5EF4-FFF2-40B4-BE49-F238E27FC236}">
                <a16:creationId xmlns:a16="http://schemas.microsoft.com/office/drawing/2014/main" id="{3DE41463-87B9-1840-94F4-8B47F81E90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B641E-EDC2-DA4F-A5C7-0B45B03A2E59}" type="slidenum">
              <a:rPr lang="en-US" smtClean="0"/>
              <a:t>‹#›</a:t>
            </a:fld>
            <a:endParaRPr lang="en-US"/>
          </a:p>
        </p:txBody>
      </p:sp>
      <p:pic>
        <p:nvPicPr>
          <p:cNvPr id="8" name="Graphic 7">
            <a:extLst>
              <a:ext uri="{FF2B5EF4-FFF2-40B4-BE49-F238E27FC236}">
                <a16:creationId xmlns:a16="http://schemas.microsoft.com/office/drawing/2014/main" id="{CF102E86-C2BF-4C46-BE49-A844C050B3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67346" y="6049108"/>
            <a:ext cx="3217033" cy="699355"/>
          </a:xfrm>
          <a:prstGeom prst="rect">
            <a:avLst/>
          </a:prstGeom>
        </p:spPr>
      </p:pic>
    </p:spTree>
    <p:extLst>
      <p:ext uri="{BB962C8B-B14F-4D97-AF65-F5344CB8AC3E}">
        <p14:creationId xmlns:p14="http://schemas.microsoft.com/office/powerpoint/2010/main" val="3680334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b="0" kern="1200">
          <a:solidFill>
            <a:schemeClr val="tx1"/>
          </a:solidFill>
          <a:latin typeface="Barlow"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rlow"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rlow"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rlow"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rlow"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102DCD-EE9C-EB4B-9711-A0867950D7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93778B-4FAD-1341-A6DF-1559FFFF66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4FE99-C81E-DD4E-AFCD-1B2A2BFFA0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EA880-B2B7-5B42-A797-6CF77A58159E}" type="datetimeFigureOut">
              <a:rPr lang="en-US" smtClean="0"/>
              <a:t>1/30/2023</a:t>
            </a:fld>
            <a:endParaRPr lang="en-US"/>
          </a:p>
        </p:txBody>
      </p:sp>
      <p:sp>
        <p:nvSpPr>
          <p:cNvPr id="5" name="Footer Placeholder 4">
            <a:extLst>
              <a:ext uri="{FF2B5EF4-FFF2-40B4-BE49-F238E27FC236}">
                <a16:creationId xmlns:a16="http://schemas.microsoft.com/office/drawing/2014/main" id="{E1669388-BCD3-B246-B690-8DE171358D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953F31-F535-D640-A0CF-BFF90181B9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27B20-40F5-0C4A-A186-2CE08290C7F5}" type="slidenum">
              <a:rPr lang="en-US" smtClean="0"/>
              <a:t>‹#›</a:t>
            </a:fld>
            <a:endParaRPr lang="en-US"/>
          </a:p>
        </p:txBody>
      </p:sp>
    </p:spTree>
    <p:extLst>
      <p:ext uri="{BB962C8B-B14F-4D97-AF65-F5344CB8AC3E}">
        <p14:creationId xmlns:p14="http://schemas.microsoft.com/office/powerpoint/2010/main" val="199634719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82317-CEBB-6345-B0B0-B3CC9E5C77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C0A517-46C4-4F4B-A93E-B4A08AA03D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963DEF-60A1-354A-BA69-1077C31FDC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8BB85-062D-6844-8AD8-67520BD45B47}" type="datetimeFigureOut">
              <a:rPr lang="en-US" smtClean="0"/>
              <a:t>1/30/2023</a:t>
            </a:fld>
            <a:endParaRPr lang="en-US"/>
          </a:p>
        </p:txBody>
      </p:sp>
      <p:sp>
        <p:nvSpPr>
          <p:cNvPr id="5" name="Footer Placeholder 4">
            <a:extLst>
              <a:ext uri="{FF2B5EF4-FFF2-40B4-BE49-F238E27FC236}">
                <a16:creationId xmlns:a16="http://schemas.microsoft.com/office/drawing/2014/main" id="{2EE003DD-E5FD-0145-B882-676C60BD48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977B6E-5196-444A-B17C-BD223E95A1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DC52B3-D953-A548-B2E0-19915D14AD3B}" type="slidenum">
              <a:rPr lang="en-US" smtClean="0"/>
              <a:t>‹#›</a:t>
            </a:fld>
            <a:endParaRPr lang="en-US"/>
          </a:p>
        </p:txBody>
      </p:sp>
    </p:spTree>
    <p:extLst>
      <p:ext uri="{BB962C8B-B14F-4D97-AF65-F5344CB8AC3E}">
        <p14:creationId xmlns:p14="http://schemas.microsoft.com/office/powerpoint/2010/main" val="317302366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3.xml"/><Relationship Id="rId5" Type="http://schemas.openxmlformats.org/officeDocument/2006/relationships/chart" Target="../charts/chart6.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13.xml"/><Relationship Id="rId5" Type="http://schemas.openxmlformats.org/officeDocument/2006/relationships/chart" Target="../charts/chart10.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3.xml"/><Relationship Id="rId5" Type="http://schemas.openxmlformats.org/officeDocument/2006/relationships/chart" Target="../charts/chart14.xml"/><Relationship Id="rId4" Type="http://schemas.openxmlformats.org/officeDocument/2006/relationships/chart" Target="../charts/char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microsoft.com/office/2018/10/relationships/comments" Target="../comments/modernComment_297_42F3A6B8.xml"/><Relationship Id="rId1" Type="http://schemas.openxmlformats.org/officeDocument/2006/relationships/slideLayout" Target="../slideLayouts/slideLayout13.xml"/><Relationship Id="rId4" Type="http://schemas.openxmlformats.org/officeDocument/2006/relationships/chart" Target="../charts/char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23.png"/><Relationship Id="rId5" Type="http://schemas.openxmlformats.org/officeDocument/2006/relationships/image" Target="../media/image21.e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26.jpeg"/><Relationship Id="rId5" Type="http://schemas.openxmlformats.org/officeDocument/2006/relationships/image" Target="../media/image21.emf"/><Relationship Id="rId4"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21.e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hyperlink" Target="https://docs.ros.org/en/galactic/Governance.html" TargetMode="External"/><Relationship Id="rId5" Type="http://schemas.openxmlformats.org/officeDocument/2006/relationships/image" Target="../media/image21.e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21.emf"/><Relationship Id="rId4" Type="http://schemas.openxmlformats.org/officeDocument/2006/relationships/oleObject" Target="../embeddings/oleObject7.bin"/></Relationships>
</file>

<file path=ppt/slides/_rels/slide4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7.xml"/><Relationship Id="rId7" Type="http://schemas.openxmlformats.org/officeDocument/2006/relationships/image" Target="../media/image28.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27.png"/><Relationship Id="rId5" Type="http://schemas.openxmlformats.org/officeDocument/2006/relationships/image" Target="../media/image21.emf"/><Relationship Id="rId4" Type="http://schemas.openxmlformats.org/officeDocument/2006/relationships/oleObject" Target="../embeddings/oleObject8.bin"/></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063EC22-127C-4612-B142-881265267316}"/>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1026" name="think-cell Slide" r:id="rId5" imgW="622" imgH="623" progId="TCLayout.ActiveDocument.1">
                  <p:embed/>
                </p:oleObj>
              </mc:Choice>
              <mc:Fallback>
                <p:oleObj name="think-cell Slide" r:id="rId5" imgW="622" imgH="623" progId="TCLayout.ActiveDocument.1">
                  <p:embed/>
                  <p:pic>
                    <p:nvPicPr>
                      <p:cNvPr id="3" name="Object 2" hidden="1">
                        <a:extLst>
                          <a:ext uri="{FF2B5EF4-FFF2-40B4-BE49-F238E27FC236}">
                            <a16:creationId xmlns:a16="http://schemas.microsoft.com/office/drawing/2014/main" id="{6063EC22-127C-4612-B142-881265267316}"/>
                          </a:ext>
                        </a:extLst>
                      </p:cNvPr>
                      <p:cNvPicPr/>
                      <p:nvPr/>
                    </p:nvPicPr>
                    <p:blipFill>
                      <a:blip r:embed="rId6"/>
                      <a:stretch>
                        <a:fillRect/>
                      </a:stretch>
                    </p:blipFill>
                    <p:spPr>
                      <a:xfrm>
                        <a:off x="794" y="1240"/>
                        <a:ext cx="794" cy="794"/>
                      </a:xfrm>
                      <a:prstGeom prst="rect">
                        <a:avLst/>
                      </a:prstGeom>
                    </p:spPr>
                  </p:pic>
                </p:oleObj>
              </mc:Fallback>
            </mc:AlternateContent>
          </a:graphicData>
        </a:graphic>
      </p:graphicFrame>
      <p:sp>
        <p:nvSpPr>
          <p:cNvPr id="4" name="Title 3"/>
          <p:cNvSpPr>
            <a:spLocks noGrp="1"/>
          </p:cNvSpPr>
          <p:nvPr>
            <p:ph type="ctrTitle"/>
          </p:nvPr>
        </p:nvSpPr>
        <p:spPr/>
        <p:txBody>
          <a:bodyPr vert="horz">
            <a:normAutofit/>
          </a:bodyPr>
          <a:lstStyle/>
          <a:p>
            <a:pPr algn="l"/>
            <a:r>
              <a:rPr lang="en-US" dirty="0">
                <a:latin typeface="Barlow" pitchFamily="2" charset="77"/>
              </a:rPr>
              <a:t>SPACE ROS:</a:t>
            </a:r>
            <a:br>
              <a:rPr lang="en-US" dirty="0">
                <a:latin typeface="Barlow" pitchFamily="2" charset="77"/>
              </a:rPr>
            </a:br>
            <a:r>
              <a:rPr lang="en-US" dirty="0">
                <a:latin typeface="Barlow" pitchFamily="2" charset="77"/>
              </a:rPr>
              <a:t>ARCHITECTURE ROADMAP</a:t>
            </a:r>
          </a:p>
        </p:txBody>
      </p:sp>
      <p:sp>
        <p:nvSpPr>
          <p:cNvPr id="5" name="Subtitle 4"/>
          <p:cNvSpPr>
            <a:spLocks noGrp="1"/>
          </p:cNvSpPr>
          <p:nvPr>
            <p:ph type="subTitle" idx="1"/>
          </p:nvPr>
        </p:nvSpPr>
        <p:spPr>
          <a:xfrm>
            <a:off x="248529" y="3602039"/>
            <a:ext cx="9144000" cy="3108250"/>
          </a:xfrm>
        </p:spPr>
        <p:txBody>
          <a:bodyPr anchor="t">
            <a:noAutofit/>
          </a:bodyPr>
          <a:lstStyle/>
          <a:p>
            <a:pPr algn="l"/>
            <a:r>
              <a:rPr lang="en-US" sz="1800" dirty="0"/>
              <a:t>Contributors:</a:t>
            </a:r>
          </a:p>
          <a:p>
            <a:pPr algn="l"/>
            <a:endParaRPr lang="en-US" sz="1800" dirty="0"/>
          </a:p>
          <a:p>
            <a:pPr algn="l"/>
            <a:r>
              <a:rPr lang="en-US" sz="1800" dirty="0"/>
              <a:t>Paul Tompkins, Blue Origin</a:t>
            </a:r>
          </a:p>
          <a:p>
            <a:pPr algn="l"/>
            <a:r>
              <a:rPr lang="en-US" sz="1800" dirty="0"/>
              <a:t>Austin Probe, NASA</a:t>
            </a:r>
          </a:p>
          <a:p>
            <a:pPr algn="l"/>
            <a:r>
              <a:rPr lang="en-US" sz="1800" dirty="0"/>
              <a:t>Amalaye Oyake, Blue Origin</a:t>
            </a:r>
          </a:p>
          <a:p>
            <a:pPr algn="l"/>
            <a:r>
              <a:rPr lang="en-US" sz="1800" dirty="0"/>
              <a:t>Will Chambers</a:t>
            </a:r>
          </a:p>
        </p:txBody>
      </p:sp>
    </p:spTree>
    <p:extLst>
      <p:ext uri="{BB962C8B-B14F-4D97-AF65-F5344CB8AC3E}">
        <p14:creationId xmlns:p14="http://schemas.microsoft.com/office/powerpoint/2010/main" val="3397918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47342-AFAF-A144-A708-8D2D00B66136}"/>
              </a:ext>
            </a:extLst>
          </p:cNvPr>
          <p:cNvSpPr>
            <a:spLocks noGrp="1"/>
          </p:cNvSpPr>
          <p:nvPr>
            <p:ph type="title"/>
          </p:nvPr>
        </p:nvSpPr>
        <p:spPr>
          <a:xfrm>
            <a:off x="572165" y="2706869"/>
            <a:ext cx="11047670" cy="1444263"/>
          </a:xfrm>
        </p:spPr>
        <p:txBody>
          <a:bodyPr vert="horz" lIns="91440" tIns="45720" rIns="91440" bIns="45720" rtlCol="0" anchor="ctr">
            <a:normAutofit/>
          </a:bodyPr>
          <a:lstStyle/>
          <a:p>
            <a:r>
              <a:rPr lang="en-US" dirty="0"/>
              <a:t>Technology Need</a:t>
            </a:r>
          </a:p>
        </p:txBody>
      </p:sp>
    </p:spTree>
    <p:extLst>
      <p:ext uri="{BB962C8B-B14F-4D97-AF65-F5344CB8AC3E}">
        <p14:creationId xmlns:p14="http://schemas.microsoft.com/office/powerpoint/2010/main" val="3957694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6C0417-8CDB-4496-B8C1-8515750C1400}"/>
              </a:ext>
            </a:extLst>
          </p:cNvPr>
          <p:cNvSpPr>
            <a:spLocks noGrp="1"/>
          </p:cNvSpPr>
          <p:nvPr>
            <p:ph type="sldNum" sz="quarter" idx="12"/>
          </p:nvPr>
        </p:nvSpPr>
        <p:spPr/>
        <p:txBody>
          <a:bodyPr/>
          <a:lstStyle/>
          <a:p>
            <a:fld id="{58F282DA-62A9-A140-8603-8C899B7911F1}" type="slidenum">
              <a:rPr lang="en-US" smtClean="0"/>
              <a:pPr/>
              <a:t>11</a:t>
            </a:fld>
            <a:endParaRPr lang="en-US"/>
          </a:p>
        </p:txBody>
      </p:sp>
      <p:sp>
        <p:nvSpPr>
          <p:cNvPr id="3" name="Title 2">
            <a:extLst>
              <a:ext uri="{FF2B5EF4-FFF2-40B4-BE49-F238E27FC236}">
                <a16:creationId xmlns:a16="http://schemas.microsoft.com/office/drawing/2014/main" id="{0D5CB698-CA96-4625-BE5F-6137D92225CE}"/>
              </a:ext>
            </a:extLst>
          </p:cNvPr>
          <p:cNvSpPr>
            <a:spLocks noGrp="1"/>
          </p:cNvSpPr>
          <p:nvPr>
            <p:ph type="title"/>
          </p:nvPr>
        </p:nvSpPr>
        <p:spPr/>
        <p:txBody>
          <a:bodyPr>
            <a:normAutofit fontScale="90000"/>
          </a:bodyPr>
          <a:lstStyle/>
          <a:p>
            <a:r>
              <a:rPr lang="en-US" dirty="0"/>
              <a:t>NASA Technology Taxonomy - Overview </a:t>
            </a:r>
          </a:p>
        </p:txBody>
      </p:sp>
      <p:pic>
        <p:nvPicPr>
          <p:cNvPr id="6" name="Picture 5">
            <a:extLst>
              <a:ext uri="{FF2B5EF4-FFF2-40B4-BE49-F238E27FC236}">
                <a16:creationId xmlns:a16="http://schemas.microsoft.com/office/drawing/2014/main" id="{2E499046-01B4-4A05-9B56-E5285DA4ACAC}"/>
              </a:ext>
            </a:extLst>
          </p:cNvPr>
          <p:cNvPicPr>
            <a:picLocks noChangeAspect="1"/>
          </p:cNvPicPr>
          <p:nvPr/>
        </p:nvPicPr>
        <p:blipFill>
          <a:blip r:embed="rId2"/>
          <a:stretch>
            <a:fillRect/>
          </a:stretch>
        </p:blipFill>
        <p:spPr>
          <a:xfrm>
            <a:off x="5984328" y="1132566"/>
            <a:ext cx="5010839" cy="5208438"/>
          </a:xfrm>
          <a:prstGeom prst="rect">
            <a:avLst/>
          </a:prstGeom>
        </p:spPr>
      </p:pic>
      <p:sp>
        <p:nvSpPr>
          <p:cNvPr id="8" name="TextBox 7">
            <a:extLst>
              <a:ext uri="{FF2B5EF4-FFF2-40B4-BE49-F238E27FC236}">
                <a16:creationId xmlns:a16="http://schemas.microsoft.com/office/drawing/2014/main" id="{117D32A3-FE93-4051-842E-E255D23C039E}"/>
              </a:ext>
            </a:extLst>
          </p:cNvPr>
          <p:cNvSpPr txBox="1"/>
          <p:nvPr/>
        </p:nvSpPr>
        <p:spPr>
          <a:xfrm>
            <a:off x="677603" y="1498499"/>
            <a:ext cx="4929091" cy="2446824"/>
          </a:xfrm>
          <a:prstGeom prst="rect">
            <a:avLst/>
          </a:prstGeom>
          <a:noFill/>
        </p:spPr>
        <p:txBody>
          <a:bodyPr wrap="square">
            <a:spAutoFit/>
          </a:bodyPr>
          <a:lstStyle/>
          <a:p>
            <a:pPr marL="285693" indent="-285693">
              <a:buFont typeface="Arial" panose="020B0604020202020204" pitchFamily="34" charset="0"/>
              <a:buChar char="•"/>
            </a:pPr>
            <a:r>
              <a:rPr lang="en-US" dirty="0">
                <a:latin typeface="Calibri" panose="020F0502020204030204" pitchFamily="34" charset="0"/>
              </a:rPr>
              <a:t>This taxonomy identifies, organizes, and communicates technology areas relevant to advancing the agency’s mission.</a:t>
            </a:r>
          </a:p>
          <a:p>
            <a:endParaRPr lang="en-US" dirty="0">
              <a:latin typeface="Calibri" panose="020F0502020204030204" pitchFamily="34" charset="0"/>
            </a:endParaRPr>
          </a:p>
          <a:p>
            <a:pPr marL="285693" indent="-285693">
              <a:buFont typeface="Arial" panose="020B0604020202020204" pitchFamily="34" charset="0"/>
              <a:buChar char="•"/>
            </a:pPr>
            <a:r>
              <a:rPr lang="en-US" dirty="0">
                <a:latin typeface="Calibri" panose="020F0502020204030204" pitchFamily="34" charset="0"/>
              </a:rPr>
              <a:t>Provides a structure for articulating the technology development disciplines needed to enable future space missions</a:t>
            </a:r>
          </a:p>
          <a:p>
            <a:pPr marL="285693" indent="-285693">
              <a:buFont typeface="Arial" panose="020B0604020202020204" pitchFamily="34" charset="0"/>
              <a:buChar char="•"/>
            </a:pPr>
            <a:endParaRPr lang="en-US" sz="900" dirty="0">
              <a:latin typeface="Calibri" panose="020F0502020204030204" pitchFamily="34" charset="0"/>
            </a:endParaRPr>
          </a:p>
          <a:p>
            <a:pPr marL="285693" indent="-285693">
              <a:buFont typeface="Arial" panose="020B0604020202020204" pitchFamily="34" charset="0"/>
              <a:buChar char="•"/>
            </a:pPr>
            <a:r>
              <a:rPr lang="en-US" sz="900" dirty="0">
                <a:latin typeface="Calibri" panose="020F0502020204030204" pitchFamily="34" charset="0"/>
              </a:rPr>
              <a:t>We identify several of the NASA Technology areas where Space ROS can have the most meaningful impact</a:t>
            </a:r>
            <a:endParaRPr lang="en-US" dirty="0">
              <a:latin typeface="Calibri" panose="020F0502020204030204" pitchFamily="34" charset="0"/>
            </a:endParaRPr>
          </a:p>
        </p:txBody>
      </p:sp>
      <p:sp>
        <p:nvSpPr>
          <p:cNvPr id="9" name="Rectangle: Rounded Corners 8">
            <a:extLst>
              <a:ext uri="{FF2B5EF4-FFF2-40B4-BE49-F238E27FC236}">
                <a16:creationId xmlns:a16="http://schemas.microsoft.com/office/drawing/2014/main" id="{DA9FE296-473D-4C6E-A0DC-696A30E1667D}"/>
              </a:ext>
            </a:extLst>
          </p:cNvPr>
          <p:cNvSpPr/>
          <p:nvPr/>
        </p:nvSpPr>
        <p:spPr>
          <a:xfrm>
            <a:off x="5951790" y="2555055"/>
            <a:ext cx="2393265" cy="622966"/>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0" name="Rectangle: Rounded Corners 9">
            <a:extLst>
              <a:ext uri="{FF2B5EF4-FFF2-40B4-BE49-F238E27FC236}">
                <a16:creationId xmlns:a16="http://schemas.microsoft.com/office/drawing/2014/main" id="{C63160A2-3AE4-4C1A-8785-588CF9CF9F21}"/>
              </a:ext>
            </a:extLst>
          </p:cNvPr>
          <p:cNvSpPr/>
          <p:nvPr/>
        </p:nvSpPr>
        <p:spPr>
          <a:xfrm>
            <a:off x="5951790" y="4952802"/>
            <a:ext cx="2393265" cy="457140"/>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Rounded Corners 10">
            <a:extLst>
              <a:ext uri="{FF2B5EF4-FFF2-40B4-BE49-F238E27FC236}">
                <a16:creationId xmlns:a16="http://schemas.microsoft.com/office/drawing/2014/main" id="{DBE7A24A-D46C-4B1A-A3E6-583F99F1B85F}"/>
              </a:ext>
            </a:extLst>
          </p:cNvPr>
          <p:cNvSpPr/>
          <p:nvPr/>
        </p:nvSpPr>
        <p:spPr>
          <a:xfrm>
            <a:off x="8354019" y="1219488"/>
            <a:ext cx="2641148" cy="457140"/>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2" name="Rectangle: Rounded Corners 11">
            <a:extLst>
              <a:ext uri="{FF2B5EF4-FFF2-40B4-BE49-F238E27FC236}">
                <a16:creationId xmlns:a16="http://schemas.microsoft.com/office/drawing/2014/main" id="{4A429F81-17E4-43E3-8E69-44985E109291}"/>
              </a:ext>
            </a:extLst>
          </p:cNvPr>
          <p:cNvSpPr/>
          <p:nvPr/>
        </p:nvSpPr>
        <p:spPr>
          <a:xfrm>
            <a:off x="8354018" y="1760427"/>
            <a:ext cx="2641149" cy="633285"/>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TextBox 14">
            <a:extLst>
              <a:ext uri="{FF2B5EF4-FFF2-40B4-BE49-F238E27FC236}">
                <a16:creationId xmlns:a16="http://schemas.microsoft.com/office/drawing/2014/main" id="{06521265-6BA5-4B31-8852-9C4210241995}"/>
              </a:ext>
            </a:extLst>
          </p:cNvPr>
          <p:cNvSpPr txBox="1"/>
          <p:nvPr/>
        </p:nvSpPr>
        <p:spPr>
          <a:xfrm>
            <a:off x="699311" y="1007972"/>
            <a:ext cx="6095945" cy="338554"/>
          </a:xfrm>
          <a:prstGeom prst="rect">
            <a:avLst/>
          </a:prstGeom>
          <a:noFill/>
        </p:spPr>
        <p:txBody>
          <a:bodyPr wrap="square">
            <a:spAutoFit/>
          </a:bodyPr>
          <a:lstStyle/>
          <a:p>
            <a:r>
              <a:rPr lang="en-US" sz="1600" dirty="0"/>
              <a:t>https://</a:t>
            </a:r>
            <a:r>
              <a:rPr lang="en-US" sz="1600" dirty="0" err="1"/>
              <a:t>www.nasa.gov</a:t>
            </a:r>
            <a:r>
              <a:rPr lang="en-US" sz="1600" dirty="0"/>
              <a:t>/offices/oct/taxonomy/</a:t>
            </a:r>
            <a:r>
              <a:rPr lang="en-US" sz="1600" dirty="0" err="1"/>
              <a:t>index.html</a:t>
            </a:r>
            <a:endParaRPr lang="en-US" sz="1600" dirty="0"/>
          </a:p>
        </p:txBody>
      </p:sp>
      <p:sp>
        <p:nvSpPr>
          <p:cNvPr id="13" name="Rectangle: Rounded Corners 12">
            <a:extLst>
              <a:ext uri="{FF2B5EF4-FFF2-40B4-BE49-F238E27FC236}">
                <a16:creationId xmlns:a16="http://schemas.microsoft.com/office/drawing/2014/main" id="{C240DE8B-4C98-444D-8E7A-C49E6A947770}"/>
              </a:ext>
            </a:extLst>
          </p:cNvPr>
          <p:cNvSpPr/>
          <p:nvPr/>
        </p:nvSpPr>
        <p:spPr>
          <a:xfrm>
            <a:off x="8377593" y="5092150"/>
            <a:ext cx="2524515" cy="633285"/>
          </a:xfrm>
          <a:prstGeom prst="round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Tree>
    <p:extLst>
      <p:ext uri="{BB962C8B-B14F-4D97-AF65-F5344CB8AC3E}">
        <p14:creationId xmlns:p14="http://schemas.microsoft.com/office/powerpoint/2010/main" val="1511311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DD9CB8-F0B6-45B0-BAB3-57395000005E}"/>
              </a:ext>
            </a:extLst>
          </p:cNvPr>
          <p:cNvSpPr>
            <a:spLocks noGrp="1"/>
          </p:cNvSpPr>
          <p:nvPr>
            <p:ph type="sldNum" sz="quarter" idx="12"/>
          </p:nvPr>
        </p:nvSpPr>
        <p:spPr/>
        <p:txBody>
          <a:bodyPr/>
          <a:lstStyle/>
          <a:p>
            <a:fld id="{58F282DA-62A9-A140-8603-8C899B7911F1}" type="slidenum">
              <a:rPr lang="en-US" smtClean="0"/>
              <a:pPr/>
              <a:t>12</a:t>
            </a:fld>
            <a:endParaRPr lang="en-US"/>
          </a:p>
        </p:txBody>
      </p:sp>
      <p:sp>
        <p:nvSpPr>
          <p:cNvPr id="3" name="Title 2">
            <a:extLst>
              <a:ext uri="{FF2B5EF4-FFF2-40B4-BE49-F238E27FC236}">
                <a16:creationId xmlns:a16="http://schemas.microsoft.com/office/drawing/2014/main" id="{AFF6CBC4-F330-4469-AAF9-D373F4ABDE68}"/>
              </a:ext>
            </a:extLst>
          </p:cNvPr>
          <p:cNvSpPr>
            <a:spLocks noGrp="1"/>
          </p:cNvSpPr>
          <p:nvPr>
            <p:ph type="title"/>
          </p:nvPr>
        </p:nvSpPr>
        <p:spPr/>
        <p:txBody>
          <a:bodyPr>
            <a:noAutofit/>
          </a:bodyPr>
          <a:lstStyle/>
          <a:p>
            <a:r>
              <a:rPr lang="en-US" sz="3600" dirty="0"/>
              <a:t>NASA Technology Taxonomy - 04 Robotic Systems</a:t>
            </a:r>
          </a:p>
        </p:txBody>
      </p:sp>
      <p:pic>
        <p:nvPicPr>
          <p:cNvPr id="9" name="Picture 8">
            <a:extLst>
              <a:ext uri="{FF2B5EF4-FFF2-40B4-BE49-F238E27FC236}">
                <a16:creationId xmlns:a16="http://schemas.microsoft.com/office/drawing/2014/main" id="{A669A2C3-1FF1-4EFB-A1A1-E3B98D7C0BCF}"/>
              </a:ext>
            </a:extLst>
          </p:cNvPr>
          <p:cNvPicPr>
            <a:picLocks noChangeAspect="1"/>
          </p:cNvPicPr>
          <p:nvPr/>
        </p:nvPicPr>
        <p:blipFill>
          <a:blip r:embed="rId2"/>
          <a:stretch>
            <a:fillRect/>
          </a:stretch>
        </p:blipFill>
        <p:spPr>
          <a:xfrm>
            <a:off x="2904409" y="1132566"/>
            <a:ext cx="6383183" cy="5133785"/>
          </a:xfrm>
          <a:prstGeom prst="rect">
            <a:avLst/>
          </a:prstGeom>
        </p:spPr>
      </p:pic>
    </p:spTree>
    <p:extLst>
      <p:ext uri="{BB962C8B-B14F-4D97-AF65-F5344CB8AC3E}">
        <p14:creationId xmlns:p14="http://schemas.microsoft.com/office/powerpoint/2010/main" val="1267749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DC0DDC-0774-4E2E-A35D-D8D01725F773}"/>
              </a:ext>
            </a:extLst>
          </p:cNvPr>
          <p:cNvSpPr>
            <a:spLocks noGrp="1"/>
          </p:cNvSpPr>
          <p:nvPr>
            <p:ph type="sldNum" sz="quarter" idx="12"/>
          </p:nvPr>
        </p:nvSpPr>
        <p:spPr/>
        <p:txBody>
          <a:bodyPr/>
          <a:lstStyle/>
          <a:p>
            <a:fld id="{58F282DA-62A9-A140-8603-8C899B7911F1}" type="slidenum">
              <a:rPr lang="en-US" smtClean="0"/>
              <a:pPr/>
              <a:t>13</a:t>
            </a:fld>
            <a:endParaRPr lang="en-US"/>
          </a:p>
        </p:txBody>
      </p:sp>
      <p:sp>
        <p:nvSpPr>
          <p:cNvPr id="3" name="Title 2">
            <a:extLst>
              <a:ext uri="{FF2B5EF4-FFF2-40B4-BE49-F238E27FC236}">
                <a16:creationId xmlns:a16="http://schemas.microsoft.com/office/drawing/2014/main" id="{7D37B0F7-5B5B-4305-BAA0-1806BB3885AD}"/>
              </a:ext>
            </a:extLst>
          </p:cNvPr>
          <p:cNvSpPr>
            <a:spLocks noGrp="1"/>
          </p:cNvSpPr>
          <p:nvPr>
            <p:ph type="title"/>
          </p:nvPr>
        </p:nvSpPr>
        <p:spPr/>
        <p:txBody>
          <a:bodyPr>
            <a:normAutofit fontScale="90000"/>
          </a:bodyPr>
          <a:lstStyle/>
          <a:p>
            <a:r>
              <a:rPr lang="en-US"/>
              <a:t>NASA Technology Taxonomy - 07 Exploration Destination Systems</a:t>
            </a:r>
          </a:p>
        </p:txBody>
      </p:sp>
      <p:pic>
        <p:nvPicPr>
          <p:cNvPr id="5" name="Picture 4">
            <a:extLst>
              <a:ext uri="{FF2B5EF4-FFF2-40B4-BE49-F238E27FC236}">
                <a16:creationId xmlns:a16="http://schemas.microsoft.com/office/drawing/2014/main" id="{D31ADE17-21DB-40C1-A36C-F9C815577C26}"/>
              </a:ext>
            </a:extLst>
          </p:cNvPr>
          <p:cNvPicPr>
            <a:picLocks noChangeAspect="1"/>
          </p:cNvPicPr>
          <p:nvPr/>
        </p:nvPicPr>
        <p:blipFill>
          <a:blip r:embed="rId2"/>
          <a:stretch>
            <a:fillRect/>
          </a:stretch>
        </p:blipFill>
        <p:spPr>
          <a:xfrm>
            <a:off x="2770434" y="1613074"/>
            <a:ext cx="6651132" cy="4262386"/>
          </a:xfrm>
          <a:prstGeom prst="rect">
            <a:avLst/>
          </a:prstGeom>
        </p:spPr>
      </p:pic>
    </p:spTree>
    <p:extLst>
      <p:ext uri="{BB962C8B-B14F-4D97-AF65-F5344CB8AC3E}">
        <p14:creationId xmlns:p14="http://schemas.microsoft.com/office/powerpoint/2010/main" val="4545961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6FF9D-A4C3-483D-AAF7-8B3E513D9C0B}"/>
              </a:ext>
            </a:extLst>
          </p:cNvPr>
          <p:cNvSpPr>
            <a:spLocks noGrp="1"/>
          </p:cNvSpPr>
          <p:nvPr>
            <p:ph type="sldNum" sz="quarter" idx="12"/>
          </p:nvPr>
        </p:nvSpPr>
        <p:spPr/>
        <p:txBody>
          <a:bodyPr/>
          <a:lstStyle/>
          <a:p>
            <a:fld id="{58F282DA-62A9-A140-8603-8C899B7911F1}" type="slidenum">
              <a:rPr lang="en-US" smtClean="0"/>
              <a:pPr/>
              <a:t>14</a:t>
            </a:fld>
            <a:endParaRPr lang="en-US"/>
          </a:p>
        </p:txBody>
      </p:sp>
      <p:sp>
        <p:nvSpPr>
          <p:cNvPr id="3" name="Title 2">
            <a:extLst>
              <a:ext uri="{FF2B5EF4-FFF2-40B4-BE49-F238E27FC236}">
                <a16:creationId xmlns:a16="http://schemas.microsoft.com/office/drawing/2014/main" id="{9D308CEE-4ED5-4187-8570-8068BB544DF6}"/>
              </a:ext>
            </a:extLst>
          </p:cNvPr>
          <p:cNvSpPr>
            <a:spLocks noGrp="1"/>
          </p:cNvSpPr>
          <p:nvPr>
            <p:ph type="title"/>
          </p:nvPr>
        </p:nvSpPr>
        <p:spPr>
          <a:xfrm>
            <a:off x="572905" y="457201"/>
            <a:ext cx="11489393" cy="675066"/>
          </a:xfrm>
        </p:spPr>
        <p:txBody>
          <a:bodyPr>
            <a:noAutofit/>
          </a:bodyPr>
          <a:lstStyle/>
          <a:p>
            <a:r>
              <a:rPr lang="en-US" sz="3600" dirty="0"/>
              <a:t>NASA Technology Taxonomy – 10 Autonomous Systems</a:t>
            </a:r>
          </a:p>
        </p:txBody>
      </p:sp>
      <p:pic>
        <p:nvPicPr>
          <p:cNvPr id="7" name="Picture 6">
            <a:extLst>
              <a:ext uri="{FF2B5EF4-FFF2-40B4-BE49-F238E27FC236}">
                <a16:creationId xmlns:a16="http://schemas.microsoft.com/office/drawing/2014/main" id="{DDBE7F20-F3AA-4AEA-88EC-A811563A7FB3}"/>
              </a:ext>
            </a:extLst>
          </p:cNvPr>
          <p:cNvPicPr>
            <a:picLocks noChangeAspect="1"/>
          </p:cNvPicPr>
          <p:nvPr/>
        </p:nvPicPr>
        <p:blipFill>
          <a:blip r:embed="rId2"/>
          <a:stretch>
            <a:fillRect/>
          </a:stretch>
        </p:blipFill>
        <p:spPr>
          <a:xfrm>
            <a:off x="3050031" y="1333034"/>
            <a:ext cx="6091938" cy="4822549"/>
          </a:xfrm>
          <a:prstGeom prst="rect">
            <a:avLst/>
          </a:prstGeom>
        </p:spPr>
      </p:pic>
    </p:spTree>
    <p:extLst>
      <p:ext uri="{BB962C8B-B14F-4D97-AF65-F5344CB8AC3E}">
        <p14:creationId xmlns:p14="http://schemas.microsoft.com/office/powerpoint/2010/main" val="173567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EB6E47-CD48-47A3-8E5F-51415D3A8445}"/>
              </a:ext>
            </a:extLst>
          </p:cNvPr>
          <p:cNvSpPr>
            <a:spLocks noGrp="1"/>
          </p:cNvSpPr>
          <p:nvPr>
            <p:ph type="sldNum" sz="quarter" idx="12"/>
          </p:nvPr>
        </p:nvSpPr>
        <p:spPr/>
        <p:txBody>
          <a:bodyPr/>
          <a:lstStyle/>
          <a:p>
            <a:fld id="{58F282DA-62A9-A140-8603-8C899B7911F1}" type="slidenum">
              <a:rPr lang="en-US" smtClean="0"/>
              <a:pPr/>
              <a:t>15</a:t>
            </a:fld>
            <a:endParaRPr lang="en-US"/>
          </a:p>
        </p:txBody>
      </p:sp>
      <p:sp>
        <p:nvSpPr>
          <p:cNvPr id="3" name="Title 2">
            <a:extLst>
              <a:ext uri="{FF2B5EF4-FFF2-40B4-BE49-F238E27FC236}">
                <a16:creationId xmlns:a16="http://schemas.microsoft.com/office/drawing/2014/main" id="{BEE4D80B-FB83-4FC1-BC66-3B3BC3EDF14A}"/>
              </a:ext>
            </a:extLst>
          </p:cNvPr>
          <p:cNvSpPr>
            <a:spLocks noGrp="1"/>
          </p:cNvSpPr>
          <p:nvPr>
            <p:ph type="title"/>
          </p:nvPr>
        </p:nvSpPr>
        <p:spPr>
          <a:xfrm>
            <a:off x="572906" y="258797"/>
            <a:ext cx="11047669" cy="674978"/>
          </a:xfrm>
        </p:spPr>
        <p:txBody>
          <a:bodyPr>
            <a:noAutofit/>
          </a:bodyPr>
          <a:lstStyle/>
          <a:p>
            <a:r>
              <a:rPr lang="en-US" sz="3600" dirty="0"/>
              <a:t>NASA Technology Taxonomy – 11 Software, Modeling, Simulation</a:t>
            </a:r>
          </a:p>
        </p:txBody>
      </p:sp>
      <p:pic>
        <p:nvPicPr>
          <p:cNvPr id="7" name="Picture 6">
            <a:extLst>
              <a:ext uri="{FF2B5EF4-FFF2-40B4-BE49-F238E27FC236}">
                <a16:creationId xmlns:a16="http://schemas.microsoft.com/office/drawing/2014/main" id="{25BBD9A0-A07E-4DDB-B71E-26971C863F33}"/>
              </a:ext>
            </a:extLst>
          </p:cNvPr>
          <p:cNvPicPr>
            <a:picLocks noChangeAspect="1"/>
          </p:cNvPicPr>
          <p:nvPr/>
        </p:nvPicPr>
        <p:blipFill>
          <a:blip r:embed="rId2"/>
          <a:stretch>
            <a:fillRect/>
          </a:stretch>
        </p:blipFill>
        <p:spPr>
          <a:xfrm>
            <a:off x="3606377" y="863935"/>
            <a:ext cx="5104735" cy="5857112"/>
          </a:xfrm>
          <a:prstGeom prst="rect">
            <a:avLst/>
          </a:prstGeom>
        </p:spPr>
      </p:pic>
    </p:spTree>
    <p:extLst>
      <p:ext uri="{BB962C8B-B14F-4D97-AF65-F5344CB8AC3E}">
        <p14:creationId xmlns:p14="http://schemas.microsoft.com/office/powerpoint/2010/main" val="411968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571426" y="1187254"/>
            <a:ext cx="11049149" cy="4977676"/>
          </a:xfrm>
        </p:spPr>
        <p:txBody>
          <a:bodyPr>
            <a:normAutofit/>
          </a:bodyPr>
          <a:lstStyle/>
          <a:p>
            <a:r>
              <a:rPr lang="en-US" dirty="0"/>
              <a:t>NASA solicited feedback on the Space ROS concept from the space robotics and autonomy community</a:t>
            </a:r>
          </a:p>
          <a:p>
            <a:r>
              <a:rPr lang="en-US" dirty="0"/>
              <a:t>Responses were received from  30 companies, universities, and individuals</a:t>
            </a:r>
          </a:p>
          <a:p>
            <a:endParaRPr lang="en-US" dirty="0"/>
          </a:p>
          <a:p>
            <a:endParaRPr lang="en-US" dirty="0"/>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Community Feedback</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16</a:t>
            </a:fld>
            <a:endParaRPr lang="en-US"/>
          </a:p>
        </p:txBody>
      </p:sp>
      <p:graphicFrame>
        <p:nvGraphicFramePr>
          <p:cNvPr id="9" name="Chart 8">
            <a:extLst>
              <a:ext uri="{FF2B5EF4-FFF2-40B4-BE49-F238E27FC236}">
                <a16:creationId xmlns:a16="http://schemas.microsoft.com/office/drawing/2014/main" id="{1A94E56A-B216-BE4E-822C-E277B4A3BC29}"/>
              </a:ext>
            </a:extLst>
          </p:cNvPr>
          <p:cNvGraphicFramePr>
            <a:graphicFrameLocks/>
          </p:cNvGraphicFramePr>
          <p:nvPr>
            <p:extLst>
              <p:ext uri="{D42A27DB-BD31-4B8C-83A1-F6EECF244321}">
                <p14:modId xmlns:p14="http://schemas.microsoft.com/office/powerpoint/2010/main" val="1364289099"/>
              </p:ext>
            </p:extLst>
          </p:nvPr>
        </p:nvGraphicFramePr>
        <p:xfrm>
          <a:off x="6181450" y="3138168"/>
          <a:ext cx="4739129" cy="29569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6D4E63AD-B177-9E4B-BEB3-FE50BF83293A}"/>
              </a:ext>
            </a:extLst>
          </p:cNvPr>
          <p:cNvGraphicFramePr>
            <a:graphicFrameLocks/>
          </p:cNvGraphicFramePr>
          <p:nvPr>
            <p:extLst>
              <p:ext uri="{D42A27DB-BD31-4B8C-83A1-F6EECF244321}">
                <p14:modId xmlns:p14="http://schemas.microsoft.com/office/powerpoint/2010/main" val="4162828575"/>
              </p:ext>
            </p:extLst>
          </p:nvPr>
        </p:nvGraphicFramePr>
        <p:xfrm>
          <a:off x="1501840" y="3103266"/>
          <a:ext cx="4614942" cy="3026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74263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RFI Takeaways: Statistics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17</a:t>
            </a:fld>
            <a:endParaRPr lang="en-US"/>
          </a:p>
        </p:txBody>
      </p:sp>
      <p:graphicFrame>
        <p:nvGraphicFramePr>
          <p:cNvPr id="8" name="Chart 7">
            <a:extLst>
              <a:ext uri="{FF2B5EF4-FFF2-40B4-BE49-F238E27FC236}">
                <a16:creationId xmlns:a16="http://schemas.microsoft.com/office/drawing/2014/main" id="{8A812D18-BD52-854C-A781-6A1F64A9351C}"/>
              </a:ext>
            </a:extLst>
          </p:cNvPr>
          <p:cNvGraphicFramePr>
            <a:graphicFrameLocks/>
          </p:cNvGraphicFramePr>
          <p:nvPr>
            <p:extLst>
              <p:ext uri="{D42A27DB-BD31-4B8C-83A1-F6EECF244321}">
                <p14:modId xmlns:p14="http://schemas.microsoft.com/office/powerpoint/2010/main" val="851613252"/>
              </p:ext>
            </p:extLst>
          </p:nvPr>
        </p:nvGraphicFramePr>
        <p:xfrm>
          <a:off x="871537" y="1187254"/>
          <a:ext cx="5224463" cy="24594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EA3036C3-10C4-7F41-8A00-11C2122DEEAC}"/>
              </a:ext>
            </a:extLst>
          </p:cNvPr>
          <p:cNvGraphicFramePr>
            <a:graphicFrameLocks/>
          </p:cNvGraphicFramePr>
          <p:nvPr>
            <p:extLst>
              <p:ext uri="{D42A27DB-BD31-4B8C-83A1-F6EECF244321}">
                <p14:modId xmlns:p14="http://schemas.microsoft.com/office/powerpoint/2010/main" val="2195876554"/>
              </p:ext>
            </p:extLst>
          </p:nvPr>
        </p:nvGraphicFramePr>
        <p:xfrm>
          <a:off x="6394632" y="3733760"/>
          <a:ext cx="4697341" cy="25968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718BBD8A-C239-F74E-8065-B797D3B975AE}"/>
              </a:ext>
            </a:extLst>
          </p:cNvPr>
          <p:cNvGraphicFramePr>
            <a:graphicFrameLocks/>
          </p:cNvGraphicFramePr>
          <p:nvPr>
            <p:extLst>
              <p:ext uri="{D42A27DB-BD31-4B8C-83A1-F6EECF244321}">
                <p14:modId xmlns:p14="http://schemas.microsoft.com/office/powerpoint/2010/main" val="2148292666"/>
              </p:ext>
            </p:extLst>
          </p:nvPr>
        </p:nvGraphicFramePr>
        <p:xfrm>
          <a:off x="871537" y="3646686"/>
          <a:ext cx="5224463" cy="26320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Chart 13">
            <a:extLst>
              <a:ext uri="{FF2B5EF4-FFF2-40B4-BE49-F238E27FC236}">
                <a16:creationId xmlns:a16="http://schemas.microsoft.com/office/drawing/2014/main" id="{19C2BD64-92C1-4341-AEF7-D37C1AFE5118}"/>
              </a:ext>
            </a:extLst>
          </p:cNvPr>
          <p:cNvGraphicFramePr>
            <a:graphicFrameLocks/>
          </p:cNvGraphicFramePr>
          <p:nvPr>
            <p:extLst>
              <p:ext uri="{D42A27DB-BD31-4B8C-83A1-F6EECF244321}">
                <p14:modId xmlns:p14="http://schemas.microsoft.com/office/powerpoint/2010/main" val="2198105635"/>
              </p:ext>
            </p:extLst>
          </p:nvPr>
        </p:nvGraphicFramePr>
        <p:xfrm>
          <a:off x="6394632" y="1067183"/>
          <a:ext cx="4697340" cy="276690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89222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RFI Takeaways: Statistics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18</a:t>
            </a:fld>
            <a:endParaRPr lang="en-US"/>
          </a:p>
        </p:txBody>
      </p:sp>
      <p:graphicFrame>
        <p:nvGraphicFramePr>
          <p:cNvPr id="8" name="Chart 7">
            <a:extLst>
              <a:ext uri="{FF2B5EF4-FFF2-40B4-BE49-F238E27FC236}">
                <a16:creationId xmlns:a16="http://schemas.microsoft.com/office/drawing/2014/main" id="{910DB956-D018-DC46-A6A9-CDF802D2083D}"/>
              </a:ext>
            </a:extLst>
          </p:cNvPr>
          <p:cNvGraphicFramePr>
            <a:graphicFrameLocks/>
          </p:cNvGraphicFramePr>
          <p:nvPr>
            <p:extLst>
              <p:ext uri="{D42A27DB-BD31-4B8C-83A1-F6EECF244321}">
                <p14:modId xmlns:p14="http://schemas.microsoft.com/office/powerpoint/2010/main" val="4187970702"/>
              </p:ext>
            </p:extLst>
          </p:nvPr>
        </p:nvGraphicFramePr>
        <p:xfrm>
          <a:off x="803564" y="1187254"/>
          <a:ext cx="5235286" cy="24703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a:extLst>
              <a:ext uri="{FF2B5EF4-FFF2-40B4-BE49-F238E27FC236}">
                <a16:creationId xmlns:a16="http://schemas.microsoft.com/office/drawing/2014/main" id="{C434A637-D410-C643-9C33-B8252A5DEDE0}"/>
              </a:ext>
            </a:extLst>
          </p:cNvPr>
          <p:cNvGraphicFramePr>
            <a:graphicFrameLocks/>
          </p:cNvGraphicFramePr>
          <p:nvPr>
            <p:extLst>
              <p:ext uri="{D42A27DB-BD31-4B8C-83A1-F6EECF244321}">
                <p14:modId xmlns:p14="http://schemas.microsoft.com/office/powerpoint/2010/main" val="1113563129"/>
              </p:ext>
            </p:extLst>
          </p:nvPr>
        </p:nvGraphicFramePr>
        <p:xfrm>
          <a:off x="6305550" y="1187254"/>
          <a:ext cx="5048250" cy="247034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C4266DE6-1867-F445-93D1-6D57C7AE36DA}"/>
              </a:ext>
            </a:extLst>
          </p:cNvPr>
          <p:cNvGraphicFramePr>
            <a:graphicFrameLocks/>
          </p:cNvGraphicFramePr>
          <p:nvPr>
            <p:extLst>
              <p:ext uri="{D42A27DB-BD31-4B8C-83A1-F6EECF244321}">
                <p14:modId xmlns:p14="http://schemas.microsoft.com/office/powerpoint/2010/main" val="2953890204"/>
              </p:ext>
            </p:extLst>
          </p:nvPr>
        </p:nvGraphicFramePr>
        <p:xfrm>
          <a:off x="803564" y="3657600"/>
          <a:ext cx="5082886" cy="24845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93BD3521-6E27-D040-B00D-6CB7F7249AB6}"/>
              </a:ext>
            </a:extLst>
          </p:cNvPr>
          <p:cNvGraphicFramePr>
            <a:graphicFrameLocks/>
          </p:cNvGraphicFramePr>
          <p:nvPr>
            <p:extLst>
              <p:ext uri="{D42A27DB-BD31-4B8C-83A1-F6EECF244321}">
                <p14:modId xmlns:p14="http://schemas.microsoft.com/office/powerpoint/2010/main" val="195915724"/>
              </p:ext>
            </p:extLst>
          </p:nvPr>
        </p:nvGraphicFramePr>
        <p:xfrm>
          <a:off x="6292849" y="3529157"/>
          <a:ext cx="5048249" cy="26130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1071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2E45883E-862F-3C4F-86D5-7B38EC57825A}"/>
              </a:ext>
            </a:extLst>
          </p:cNvPr>
          <p:cNvGraphicFramePr>
            <a:graphicFrameLocks/>
          </p:cNvGraphicFramePr>
          <p:nvPr>
            <p:extLst>
              <p:ext uri="{D42A27DB-BD31-4B8C-83A1-F6EECF244321}">
                <p14:modId xmlns:p14="http://schemas.microsoft.com/office/powerpoint/2010/main" val="1492715702"/>
              </p:ext>
            </p:extLst>
          </p:nvPr>
        </p:nvGraphicFramePr>
        <p:xfrm>
          <a:off x="572905" y="1213692"/>
          <a:ext cx="5410938" cy="2619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RFI Takeaways: Statistics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19</a:t>
            </a:fld>
            <a:endParaRPr lang="en-US"/>
          </a:p>
        </p:txBody>
      </p:sp>
      <p:graphicFrame>
        <p:nvGraphicFramePr>
          <p:cNvPr id="10" name="Chart 9">
            <a:extLst>
              <a:ext uri="{FF2B5EF4-FFF2-40B4-BE49-F238E27FC236}">
                <a16:creationId xmlns:a16="http://schemas.microsoft.com/office/drawing/2014/main" id="{2C0FEECF-10C7-D84E-A89E-985BF5F85476}"/>
              </a:ext>
            </a:extLst>
          </p:cNvPr>
          <p:cNvGraphicFramePr>
            <a:graphicFrameLocks/>
          </p:cNvGraphicFramePr>
          <p:nvPr>
            <p:extLst>
              <p:ext uri="{D42A27DB-BD31-4B8C-83A1-F6EECF244321}">
                <p14:modId xmlns:p14="http://schemas.microsoft.com/office/powerpoint/2010/main" val="1465171996"/>
              </p:ext>
            </p:extLst>
          </p:nvPr>
        </p:nvGraphicFramePr>
        <p:xfrm>
          <a:off x="347730" y="3696572"/>
          <a:ext cx="5508021" cy="250792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DF62C2CE-3F6D-4445-8F61-3A43420C3009}"/>
              </a:ext>
            </a:extLst>
          </p:cNvPr>
          <p:cNvGraphicFramePr>
            <a:graphicFrameLocks/>
          </p:cNvGraphicFramePr>
          <p:nvPr>
            <p:extLst>
              <p:ext uri="{D42A27DB-BD31-4B8C-83A1-F6EECF244321}">
                <p14:modId xmlns:p14="http://schemas.microsoft.com/office/powerpoint/2010/main" val="1357782529"/>
              </p:ext>
            </p:extLst>
          </p:nvPr>
        </p:nvGraphicFramePr>
        <p:xfrm>
          <a:off x="6096000" y="3696572"/>
          <a:ext cx="4995974" cy="25079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a:extLst>
              <a:ext uri="{FF2B5EF4-FFF2-40B4-BE49-F238E27FC236}">
                <a16:creationId xmlns:a16="http://schemas.microsoft.com/office/drawing/2014/main" id="{4721C20B-28E9-564C-A8EF-2933C42DAD1D}"/>
              </a:ext>
            </a:extLst>
          </p:cNvPr>
          <p:cNvGraphicFramePr>
            <a:graphicFrameLocks/>
          </p:cNvGraphicFramePr>
          <p:nvPr>
            <p:extLst>
              <p:ext uri="{D42A27DB-BD31-4B8C-83A1-F6EECF244321}">
                <p14:modId xmlns:p14="http://schemas.microsoft.com/office/powerpoint/2010/main" val="1009917897"/>
              </p:ext>
            </p:extLst>
          </p:nvPr>
        </p:nvGraphicFramePr>
        <p:xfrm>
          <a:off x="6080926" y="1159546"/>
          <a:ext cx="5011048" cy="27251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13153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571426" y="1155355"/>
            <a:ext cx="11049149" cy="4977676"/>
          </a:xfrm>
        </p:spPr>
        <p:txBody>
          <a:bodyPr>
            <a:normAutofit fontScale="70000" lnSpcReduction="20000"/>
          </a:bodyPr>
          <a:lstStyle/>
          <a:p>
            <a:r>
              <a:rPr lang="en-US" dirty="0"/>
              <a:t>Statement of Objectives</a:t>
            </a:r>
          </a:p>
          <a:p>
            <a:r>
              <a:rPr lang="en-US" dirty="0"/>
              <a:t>Driving Reference Applications</a:t>
            </a:r>
          </a:p>
          <a:p>
            <a:r>
              <a:rPr lang="en-US" dirty="0"/>
              <a:t>Technology Need</a:t>
            </a:r>
          </a:p>
          <a:p>
            <a:pPr lvl="1"/>
            <a:r>
              <a:rPr lang="en-US" dirty="0"/>
              <a:t>NASA Taxonomy</a:t>
            </a:r>
          </a:p>
          <a:p>
            <a:pPr lvl="1"/>
            <a:r>
              <a:rPr lang="en-US" dirty="0"/>
              <a:t>Community Input</a:t>
            </a:r>
          </a:p>
          <a:p>
            <a:r>
              <a:rPr lang="en-US" dirty="0"/>
              <a:t>Deployment Configurations</a:t>
            </a:r>
          </a:p>
          <a:p>
            <a:pPr lvl="1"/>
            <a:r>
              <a:rPr lang="en-US" dirty="0"/>
              <a:t>Middleware Solutions</a:t>
            </a:r>
          </a:p>
          <a:p>
            <a:pPr lvl="1"/>
            <a:r>
              <a:rPr lang="en-US" dirty="0"/>
              <a:t>Space ROS Deployment</a:t>
            </a:r>
          </a:p>
          <a:p>
            <a:r>
              <a:rPr lang="en-US" dirty="0"/>
              <a:t>Benchmarking</a:t>
            </a:r>
          </a:p>
          <a:p>
            <a:pPr lvl="1"/>
            <a:r>
              <a:rPr lang="en-US" dirty="0"/>
              <a:t>Benchmarking Objectives</a:t>
            </a:r>
          </a:p>
          <a:p>
            <a:pPr lvl="1"/>
            <a:r>
              <a:rPr lang="en-US" dirty="0"/>
              <a:t>Test Matrix Summary</a:t>
            </a:r>
          </a:p>
          <a:p>
            <a:r>
              <a:rPr lang="en-US" dirty="0"/>
              <a:t>Space ROS Development</a:t>
            </a:r>
          </a:p>
          <a:p>
            <a:pPr lvl="1"/>
            <a:r>
              <a:rPr lang="en-US" dirty="0"/>
              <a:t>Governance</a:t>
            </a:r>
          </a:p>
          <a:p>
            <a:pPr lvl="1"/>
            <a:r>
              <a:rPr lang="en-US" dirty="0"/>
              <a:t>License</a:t>
            </a:r>
          </a:p>
          <a:p>
            <a:pPr lvl="1"/>
            <a:r>
              <a:rPr lang="en-US" dirty="0"/>
              <a:t>Pull Request Acceptance</a:t>
            </a:r>
          </a:p>
          <a:p>
            <a:pPr lvl="1"/>
            <a:r>
              <a:rPr lang="en-US" dirty="0"/>
              <a:t>Community Guidelines</a:t>
            </a:r>
          </a:p>
          <a:p>
            <a:endParaRPr lang="en-US" dirty="0"/>
          </a:p>
          <a:p>
            <a:endParaRPr lang="en-US" dirty="0"/>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Overview</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2</a:t>
            </a:fld>
            <a:endParaRPr lang="en-US"/>
          </a:p>
        </p:txBody>
      </p:sp>
    </p:spTree>
    <p:extLst>
      <p:ext uri="{BB962C8B-B14F-4D97-AF65-F5344CB8AC3E}">
        <p14:creationId xmlns:p14="http://schemas.microsoft.com/office/powerpoint/2010/main" val="1184223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RFI Takeaways: Statistics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20</a:t>
            </a:fld>
            <a:endParaRPr lang="en-US"/>
          </a:p>
        </p:txBody>
      </p:sp>
      <p:graphicFrame>
        <p:nvGraphicFramePr>
          <p:cNvPr id="12" name="Chart 11">
            <a:extLst>
              <a:ext uri="{FF2B5EF4-FFF2-40B4-BE49-F238E27FC236}">
                <a16:creationId xmlns:a16="http://schemas.microsoft.com/office/drawing/2014/main" id="{5D0CAB58-4AB0-504D-AAA1-157DCA224503}"/>
              </a:ext>
            </a:extLst>
          </p:cNvPr>
          <p:cNvGraphicFramePr>
            <a:graphicFrameLocks/>
          </p:cNvGraphicFramePr>
          <p:nvPr>
            <p:extLst>
              <p:ext uri="{D42A27DB-BD31-4B8C-83A1-F6EECF244321}">
                <p14:modId xmlns:p14="http://schemas.microsoft.com/office/powerpoint/2010/main" val="995565650"/>
              </p:ext>
            </p:extLst>
          </p:nvPr>
        </p:nvGraphicFramePr>
        <p:xfrm>
          <a:off x="572905" y="1845335"/>
          <a:ext cx="5229565" cy="31673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E6E12931-97EC-4048-ACA6-E0C576ADFD28}"/>
              </a:ext>
            </a:extLst>
          </p:cNvPr>
          <p:cNvGraphicFramePr>
            <a:graphicFrameLocks/>
          </p:cNvGraphicFramePr>
          <p:nvPr>
            <p:extLst>
              <p:ext uri="{D42A27DB-BD31-4B8C-83A1-F6EECF244321}">
                <p14:modId xmlns:p14="http://schemas.microsoft.com/office/powerpoint/2010/main" val="1820336477"/>
              </p:ext>
            </p:extLst>
          </p:nvPr>
        </p:nvGraphicFramePr>
        <p:xfrm>
          <a:off x="6096000" y="1962150"/>
          <a:ext cx="5229564" cy="305051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23264184"/>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571426" y="1187254"/>
            <a:ext cx="11049149" cy="4977676"/>
          </a:xfrm>
        </p:spPr>
        <p:txBody>
          <a:bodyPr>
            <a:normAutofit/>
          </a:bodyPr>
          <a:lstStyle/>
          <a:p>
            <a:r>
              <a:rPr lang="en-US" dirty="0"/>
              <a:t>There is significant interest in a version of ROS2 that is capable of supporting space systems and robotics</a:t>
            </a:r>
          </a:p>
          <a:p>
            <a:pPr lvl="1"/>
            <a:r>
              <a:rPr lang="en-US" dirty="0"/>
              <a:t>Operating in a resource constrained environment is critical </a:t>
            </a:r>
          </a:p>
          <a:p>
            <a:pPr lvl="1"/>
            <a:r>
              <a:rPr lang="en-US" dirty="0"/>
              <a:t>Interactions with embeded systems is a concern for many respondents</a:t>
            </a:r>
          </a:p>
          <a:p>
            <a:pPr lvl="1"/>
            <a:r>
              <a:rPr lang="en-US" dirty="0"/>
              <a:t>Security is important to organizations working with the DoD</a:t>
            </a:r>
          </a:p>
          <a:p>
            <a:pPr lvl="1"/>
            <a:endParaRPr lang="en-US" dirty="0"/>
          </a:p>
          <a:p>
            <a:r>
              <a:rPr lang="en-US" dirty="0"/>
              <a:t>Documentation and examples are a key to adoption</a:t>
            </a:r>
          </a:p>
          <a:p>
            <a:endParaRPr lang="en-US" dirty="0"/>
          </a:p>
          <a:p>
            <a:r>
              <a:rPr lang="en-US" dirty="0"/>
              <a:t>A significant portion of respondents are interested in supporting the development community</a:t>
            </a:r>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RFI Takeaways: Space ROS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21</a:t>
            </a:fld>
            <a:endParaRPr lang="en-US"/>
          </a:p>
        </p:txBody>
      </p:sp>
    </p:spTree>
    <p:extLst>
      <p:ext uri="{BB962C8B-B14F-4D97-AF65-F5344CB8AC3E}">
        <p14:creationId xmlns:p14="http://schemas.microsoft.com/office/powerpoint/2010/main" val="2185503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475174" y="1187254"/>
            <a:ext cx="3272710" cy="4977676"/>
          </a:xfrm>
        </p:spPr>
        <p:txBody>
          <a:bodyPr>
            <a:normAutofit/>
          </a:bodyPr>
          <a:lstStyle/>
          <a:p>
            <a:pPr marL="0" indent="0">
              <a:buNone/>
            </a:pPr>
            <a:r>
              <a:rPr lang="en-US" dirty="0"/>
              <a:t>The RFI requested what ROS packages would be valuable to the community</a:t>
            </a:r>
          </a:p>
          <a:p>
            <a:pPr marL="0" indent="0">
              <a:buNone/>
            </a:pPr>
            <a:endParaRPr lang="en-US" dirty="0"/>
          </a:p>
          <a:p>
            <a:pPr marL="0" indent="0">
              <a:buNone/>
            </a:pPr>
            <a:r>
              <a:rPr lang="en-US" dirty="0"/>
              <a:t>The following packages were mentioned in two or more responses</a:t>
            </a:r>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a:t>RFI Takeaways: ROS Packages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22</a:t>
            </a:fld>
            <a:endParaRPr lang="en-US"/>
          </a:p>
        </p:txBody>
      </p:sp>
      <p:graphicFrame>
        <p:nvGraphicFramePr>
          <p:cNvPr id="4" name="Table 3">
            <a:extLst>
              <a:ext uri="{FF2B5EF4-FFF2-40B4-BE49-F238E27FC236}">
                <a16:creationId xmlns:a16="http://schemas.microsoft.com/office/drawing/2014/main" id="{E647C95E-8D3B-514B-8224-CD642AB5DECD}"/>
              </a:ext>
            </a:extLst>
          </p:cNvPr>
          <p:cNvGraphicFramePr>
            <a:graphicFrameLocks noGrp="1"/>
          </p:cNvGraphicFramePr>
          <p:nvPr>
            <p:extLst>
              <p:ext uri="{D42A27DB-BD31-4B8C-83A1-F6EECF244321}">
                <p14:modId xmlns:p14="http://schemas.microsoft.com/office/powerpoint/2010/main" val="270079398"/>
              </p:ext>
            </p:extLst>
          </p:nvPr>
        </p:nvGraphicFramePr>
        <p:xfrm>
          <a:off x="3747884" y="1274656"/>
          <a:ext cx="8249307" cy="5446819"/>
        </p:xfrm>
        <a:graphic>
          <a:graphicData uri="http://schemas.openxmlformats.org/drawingml/2006/table">
            <a:tbl>
              <a:tblPr>
                <a:tableStyleId>{5C22544A-7EE6-4342-B048-85BDC9FD1C3A}</a:tableStyleId>
              </a:tblPr>
              <a:tblGrid>
                <a:gridCol w="2005684">
                  <a:extLst>
                    <a:ext uri="{9D8B030D-6E8A-4147-A177-3AD203B41FA5}">
                      <a16:colId xmlns:a16="http://schemas.microsoft.com/office/drawing/2014/main" val="680102779"/>
                    </a:ext>
                  </a:extLst>
                </a:gridCol>
                <a:gridCol w="587008">
                  <a:extLst>
                    <a:ext uri="{9D8B030D-6E8A-4147-A177-3AD203B41FA5}">
                      <a16:colId xmlns:a16="http://schemas.microsoft.com/office/drawing/2014/main" val="2592188280"/>
                    </a:ext>
                  </a:extLst>
                </a:gridCol>
                <a:gridCol w="2486776">
                  <a:extLst>
                    <a:ext uri="{9D8B030D-6E8A-4147-A177-3AD203B41FA5}">
                      <a16:colId xmlns:a16="http://schemas.microsoft.com/office/drawing/2014/main" val="418986994"/>
                    </a:ext>
                  </a:extLst>
                </a:gridCol>
                <a:gridCol w="608353">
                  <a:extLst>
                    <a:ext uri="{9D8B030D-6E8A-4147-A177-3AD203B41FA5}">
                      <a16:colId xmlns:a16="http://schemas.microsoft.com/office/drawing/2014/main" val="3241255890"/>
                    </a:ext>
                  </a:extLst>
                </a:gridCol>
                <a:gridCol w="2010840">
                  <a:extLst>
                    <a:ext uri="{9D8B030D-6E8A-4147-A177-3AD203B41FA5}">
                      <a16:colId xmlns:a16="http://schemas.microsoft.com/office/drawing/2014/main" val="2029332753"/>
                    </a:ext>
                  </a:extLst>
                </a:gridCol>
                <a:gridCol w="550646">
                  <a:extLst>
                    <a:ext uri="{9D8B030D-6E8A-4147-A177-3AD203B41FA5}">
                      <a16:colId xmlns:a16="http://schemas.microsoft.com/office/drawing/2014/main" val="2536031607"/>
                    </a:ext>
                  </a:extLst>
                </a:gridCol>
              </a:tblGrid>
              <a:tr h="275186">
                <a:tc>
                  <a:txBody>
                    <a:bodyPr/>
                    <a:lstStyle/>
                    <a:p>
                      <a:pPr algn="l" fontAlgn="b"/>
                      <a:r>
                        <a:rPr lang="en-US" sz="1600" b="1" u="none" strike="noStrike" dirty="0">
                          <a:effectLst/>
                        </a:rPr>
                        <a:t>Package</a:t>
                      </a:r>
                      <a:endParaRPr lang="en-US" sz="1600" b="1"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b="1" u="none" strike="noStrike">
                          <a:effectLst/>
                        </a:rPr>
                        <a:t>Votes</a:t>
                      </a:r>
                      <a:endParaRPr lang="en-US" sz="1600" b="1"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b="1" u="none" strike="noStrike">
                          <a:effectLst/>
                        </a:rPr>
                        <a:t>Package</a:t>
                      </a:r>
                      <a:endParaRPr lang="en-US" sz="1600" b="1"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b="1" u="none" strike="noStrike">
                          <a:effectLst/>
                        </a:rPr>
                        <a:t>Votes</a:t>
                      </a:r>
                      <a:endParaRPr lang="en-US" sz="1600" b="1"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b="1" u="none" strike="noStrike">
                          <a:effectLst/>
                        </a:rPr>
                        <a:t>Package</a:t>
                      </a:r>
                      <a:endParaRPr lang="en-US" sz="1600" b="1"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b="1" u="none" strike="noStrike">
                          <a:effectLst/>
                        </a:rPr>
                        <a:t>Votes</a:t>
                      </a:r>
                      <a:endParaRPr lang="en-US" sz="1600" b="1" i="0" u="none" strike="noStrike">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979412710"/>
                  </a:ext>
                </a:extLst>
              </a:tr>
              <a:tr h="275186">
                <a:tc>
                  <a:txBody>
                    <a:bodyPr/>
                    <a:lstStyle/>
                    <a:p>
                      <a:pPr algn="l" fontAlgn="b"/>
                      <a:r>
                        <a:rPr lang="en-US" sz="1600" u="none" strike="noStrike" dirty="0">
                          <a:effectLst/>
                        </a:rPr>
                        <a:t>tf2</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4762" marR="4762" marT="4762" marB="0" anchor="b"/>
                </a:tc>
                <a:tc>
                  <a:txBody>
                    <a:bodyPr/>
                    <a:lstStyle/>
                    <a:p>
                      <a:pPr algn="l" fontAlgn="b"/>
                      <a:r>
                        <a:rPr lang="en-US" sz="1600" u="none" strike="noStrike" dirty="0" err="1">
                          <a:effectLst/>
                        </a:rPr>
                        <a:t>ament_index_cpp</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Rclcpp</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2147334292"/>
                  </a:ext>
                </a:extLst>
              </a:tr>
              <a:tr h="269080">
                <a:tc>
                  <a:txBody>
                    <a:bodyPr/>
                    <a:lstStyle/>
                    <a:p>
                      <a:pPr algn="l" fontAlgn="b"/>
                      <a:r>
                        <a:rPr lang="en-US" sz="1600" u="none" strike="noStrike" dirty="0" err="1">
                          <a:effectLst/>
                        </a:rPr>
                        <a:t>ros_control</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b="0" i="0" u="none" strike="noStrike" dirty="0">
                          <a:solidFill>
                            <a:srgbClr val="000000"/>
                          </a:solidFill>
                          <a:effectLst/>
                          <a:latin typeface="Calibri" panose="020F0502020204030204" pitchFamily="34" charset="0"/>
                        </a:rPr>
                        <a:t>6</a:t>
                      </a:r>
                    </a:p>
                  </a:txBody>
                  <a:tcPr marL="4762" marR="4762" marT="4762" marB="0" anchor="b"/>
                </a:tc>
                <a:tc>
                  <a:txBody>
                    <a:bodyPr/>
                    <a:lstStyle/>
                    <a:p>
                      <a:pPr algn="l" fontAlgn="b"/>
                      <a:r>
                        <a:rPr lang="en-US" sz="1600" u="none" strike="noStrike" dirty="0" err="1">
                          <a:effectLst/>
                        </a:rPr>
                        <a:t>rostopic</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image_geometry</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1708818411"/>
                  </a:ext>
                </a:extLst>
              </a:tr>
              <a:tr h="275186">
                <a:tc>
                  <a:txBody>
                    <a:bodyPr/>
                    <a:lstStyle/>
                    <a:p>
                      <a:pPr algn="l" fontAlgn="b"/>
                      <a:r>
                        <a:rPr lang="en-US" sz="1600" u="none" strike="noStrike" dirty="0" err="1">
                          <a:effectLst/>
                        </a:rPr>
                        <a:t>MoveIt</a:t>
                      </a:r>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6</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a:effectLst/>
                        </a:rPr>
                        <a:t>Eigen</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a:effectLst/>
                        </a:rPr>
                        <a:t>diagnostic_updater</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701738393"/>
                  </a:ext>
                </a:extLst>
              </a:tr>
              <a:tr h="275186">
                <a:tc>
                  <a:txBody>
                    <a:bodyPr/>
                    <a:lstStyle/>
                    <a:p>
                      <a:pPr algn="l" fontAlgn="b"/>
                      <a:r>
                        <a:rPr lang="en-US" sz="1600" u="none" strike="noStrike" dirty="0" err="1">
                          <a:effectLst/>
                        </a:rPr>
                        <a:t>RViz</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5</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interactive_markers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Rclcpp_action</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1425276292"/>
                  </a:ext>
                </a:extLst>
              </a:tr>
              <a:tr h="464619">
                <a:tc>
                  <a:txBody>
                    <a:bodyPr/>
                    <a:lstStyle/>
                    <a:p>
                      <a:pPr algn="l" fontAlgn="b"/>
                      <a:r>
                        <a:rPr lang="en-US" sz="1600" u="none" strike="noStrike" dirty="0" err="1">
                          <a:effectLst/>
                        </a:rPr>
                        <a:t>urdf</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a:effectLst/>
                        </a:rPr>
                        <a:t>angles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kdl</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2073651122"/>
                  </a:ext>
                </a:extLst>
              </a:tr>
              <a:tr h="275186">
                <a:tc>
                  <a:txBody>
                    <a:bodyPr/>
                    <a:lstStyle/>
                    <a:p>
                      <a:pPr algn="l" fontAlgn="b"/>
                      <a:r>
                        <a:rPr lang="en-US" sz="1600" u="none" strike="noStrike" dirty="0" err="1">
                          <a:effectLst/>
                        </a:rPr>
                        <a:t>xacro</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5</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Pluginlib</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gazebo_ros_pkgs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3499161811"/>
                  </a:ext>
                </a:extLst>
              </a:tr>
              <a:tr h="275186">
                <a:tc>
                  <a:txBody>
                    <a:bodyPr/>
                    <a:lstStyle/>
                    <a:p>
                      <a:pPr algn="l" fontAlgn="b"/>
                      <a:r>
                        <a:rPr lang="en-US" sz="1600" u="none" strike="noStrike">
                          <a:effectLst/>
                        </a:rPr>
                        <a:t>robot_localization</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4</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joint_state_publisher</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gazebo_msgs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870646964"/>
                  </a:ext>
                </a:extLst>
              </a:tr>
              <a:tr h="275186">
                <a:tc>
                  <a:txBody>
                    <a:bodyPr/>
                    <a:lstStyle/>
                    <a:p>
                      <a:pPr algn="l" fontAlgn="b"/>
                      <a:r>
                        <a:rPr lang="en-US" sz="1600" u="none" strike="noStrike">
                          <a:effectLst/>
                        </a:rPr>
                        <a:t>Gazebo</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4</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Rosidl_default_generators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geometry_msgs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144641495"/>
                  </a:ext>
                </a:extLst>
              </a:tr>
              <a:tr h="508234">
                <a:tc>
                  <a:txBody>
                    <a:bodyPr/>
                    <a:lstStyle/>
                    <a:p>
                      <a:pPr algn="l" fontAlgn="b"/>
                      <a:r>
                        <a:rPr lang="en-US" sz="1600" u="none" strike="noStrike" dirty="0" err="1">
                          <a:effectLst/>
                        </a:rPr>
                        <a:t>image_transport</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4</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rtabmap</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Nav_msgs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1404771348"/>
                  </a:ext>
                </a:extLst>
              </a:tr>
              <a:tr h="275186">
                <a:tc>
                  <a:txBody>
                    <a:bodyPr/>
                    <a:lstStyle/>
                    <a:p>
                      <a:pPr algn="l" fontAlgn="b"/>
                      <a:r>
                        <a:rPr lang="en-US" sz="1600" u="none" strike="noStrike" dirty="0" err="1">
                          <a:effectLst/>
                        </a:rPr>
                        <a:t>cv_bridge</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behavior_tree</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a:effectLst/>
                        </a:rPr>
                        <a:t>Visualization_msgs</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595107822"/>
                  </a:ext>
                </a:extLst>
              </a:tr>
              <a:tr h="275186">
                <a:tc>
                  <a:txBody>
                    <a:bodyPr/>
                    <a:lstStyle/>
                    <a:p>
                      <a:pPr algn="l" fontAlgn="b"/>
                      <a:r>
                        <a:rPr lang="en-US" sz="1600" u="none" strike="noStrike" dirty="0" err="1">
                          <a:effectLst/>
                        </a:rPr>
                        <a:t>Std_msgs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Builtin_interfaces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894678446"/>
                  </a:ext>
                </a:extLst>
              </a:tr>
              <a:tr h="464619">
                <a:tc>
                  <a:txBody>
                    <a:bodyPr/>
                    <a:lstStyle/>
                    <a:p>
                      <a:pPr algn="l" fontAlgn="b"/>
                      <a:r>
                        <a:rPr lang="en-US" sz="1600" u="none" strike="noStrike">
                          <a:effectLst/>
                        </a:rPr>
                        <a:t>Sensor_msgs</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3</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rqt</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924524659"/>
                  </a:ext>
                </a:extLst>
              </a:tr>
              <a:tr h="275186">
                <a:tc>
                  <a:txBody>
                    <a:bodyPr/>
                    <a:lstStyle/>
                    <a:p>
                      <a:pPr algn="l" fontAlgn="b"/>
                      <a:r>
                        <a:rPr lang="en-US" sz="1600" u="none" strike="noStrike" dirty="0" err="1">
                          <a:effectLst/>
                        </a:rPr>
                        <a:t>Trajectory_msgs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3</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tracetools_test</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2614802217"/>
                  </a:ext>
                </a:extLst>
              </a:tr>
              <a:tr h="275186">
                <a:tc>
                  <a:txBody>
                    <a:bodyPr/>
                    <a:lstStyle/>
                    <a:p>
                      <a:pPr algn="l" fontAlgn="b"/>
                      <a:r>
                        <a:rPr lang="en-US" sz="1600" u="none" strike="noStrike" dirty="0" err="1">
                          <a:effectLst/>
                        </a:rPr>
                        <a:t>rosbag</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a:effectLst/>
                        </a:rPr>
                        <a:t> PCL</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a:effectLst/>
                        </a:rPr>
                        <a:t>2</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1082271950"/>
                  </a:ext>
                </a:extLst>
              </a:tr>
              <a:tr h="464619">
                <a:tc>
                  <a:txBody>
                    <a:bodyPr/>
                    <a:lstStyle/>
                    <a:p>
                      <a:pPr algn="l" fontAlgn="b"/>
                      <a:r>
                        <a:rPr lang="en-US" sz="1600" u="none" strike="noStrike">
                          <a:effectLst/>
                        </a:rPr>
                        <a:t>Dynamic_reconfigure</a:t>
                      </a:r>
                      <a:endParaRPr lang="en-US" sz="1600" b="0" i="0" u="none" strike="noStrike">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Robot_state_publisher</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4189943670"/>
                  </a:ext>
                </a:extLst>
              </a:tr>
              <a:tr h="248570">
                <a:tc>
                  <a:txBody>
                    <a:bodyPr/>
                    <a:lstStyle/>
                    <a:p>
                      <a:pPr algn="l" fontAlgn="b"/>
                      <a:r>
                        <a:rPr lang="en-US" sz="1600" u="none" strike="noStrike" dirty="0" err="1">
                          <a:effectLst/>
                        </a:rPr>
                        <a:t>Rcutils</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r>
                        <a:rPr lang="en-US" sz="1600" u="none" strike="noStrike" dirty="0" err="1">
                          <a:effectLst/>
                        </a:rPr>
                        <a:t>camera_info_manager</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r>
                        <a:rPr lang="en-US" sz="1600" u="none" strike="noStrike" dirty="0">
                          <a:effectLst/>
                        </a:rPr>
                        <a:t>2</a:t>
                      </a:r>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4762" marR="4762" marT="4762" marB="0" anchor="b"/>
                </a:tc>
                <a:tc>
                  <a:txBody>
                    <a:bodyPr/>
                    <a:lstStyle/>
                    <a:p>
                      <a:pPr algn="ctr" fontAlgn="b"/>
                      <a:endParaRPr lang="en-US" sz="1600" b="0" i="0" u="none" strike="noStrike" dirty="0">
                        <a:solidFill>
                          <a:srgbClr val="000000"/>
                        </a:solidFill>
                        <a:effectLst/>
                        <a:latin typeface="Calibri" panose="020F0502020204030204" pitchFamily="34" charset="0"/>
                      </a:endParaRPr>
                    </a:p>
                  </a:txBody>
                  <a:tcPr marL="4762" marR="4762" marT="4762" marB="0" anchor="b"/>
                </a:tc>
                <a:extLst>
                  <a:ext uri="{0D108BD9-81ED-4DB2-BD59-A6C34878D82A}">
                    <a16:rowId xmlns:a16="http://schemas.microsoft.com/office/drawing/2014/main" val="598027551"/>
                  </a:ext>
                </a:extLst>
              </a:tr>
            </a:tbl>
          </a:graphicData>
        </a:graphic>
      </p:graphicFrame>
    </p:spTree>
    <p:extLst>
      <p:ext uri="{BB962C8B-B14F-4D97-AF65-F5344CB8AC3E}">
        <p14:creationId xmlns:p14="http://schemas.microsoft.com/office/powerpoint/2010/main" val="307415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47342-AFAF-A144-A708-8D2D00B66136}"/>
              </a:ext>
            </a:extLst>
          </p:cNvPr>
          <p:cNvSpPr>
            <a:spLocks noGrp="1"/>
          </p:cNvSpPr>
          <p:nvPr>
            <p:ph type="title"/>
          </p:nvPr>
        </p:nvSpPr>
        <p:spPr>
          <a:xfrm>
            <a:off x="572165" y="2706869"/>
            <a:ext cx="11047670" cy="1444263"/>
          </a:xfrm>
        </p:spPr>
        <p:txBody>
          <a:bodyPr vert="horz" lIns="91440" tIns="45720" rIns="91440" bIns="45720" rtlCol="0" anchor="ctr">
            <a:normAutofit/>
          </a:bodyPr>
          <a:lstStyle/>
          <a:p>
            <a:r>
              <a:rPr lang="en-US" dirty="0"/>
              <a:t>Architecture Concepts</a:t>
            </a:r>
          </a:p>
        </p:txBody>
      </p:sp>
    </p:spTree>
    <p:extLst>
      <p:ext uri="{BB962C8B-B14F-4D97-AF65-F5344CB8AC3E}">
        <p14:creationId xmlns:p14="http://schemas.microsoft.com/office/powerpoint/2010/main" val="3572385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a:extLst>
              <a:ext uri="{FF2B5EF4-FFF2-40B4-BE49-F238E27FC236}">
                <a16:creationId xmlns:a16="http://schemas.microsoft.com/office/drawing/2014/main" id="{0DD6E869-21D2-114C-BF18-40AA022D924D}"/>
              </a:ext>
            </a:extLst>
          </p:cNvPr>
          <p:cNvSpPr>
            <a:spLocks noGrp="1"/>
          </p:cNvSpPr>
          <p:nvPr>
            <p:ph sz="half" idx="13"/>
          </p:nvPr>
        </p:nvSpPr>
        <p:spPr>
          <a:xfrm>
            <a:off x="471304" y="1192561"/>
            <a:ext cx="6299630" cy="1580175"/>
          </a:xfrm>
        </p:spPr>
        <p:txBody>
          <a:bodyPr>
            <a:normAutofit fontScale="62500" lnSpcReduction="20000"/>
          </a:bodyPr>
          <a:lstStyle/>
          <a:p>
            <a:r>
              <a:rPr lang="en-US" dirty="0"/>
              <a:t>Executes one or more system functions</a:t>
            </a:r>
          </a:p>
          <a:p>
            <a:r>
              <a:rPr lang="en-US" dirty="0"/>
              <a:t>Multiple communications interfaces</a:t>
            </a:r>
          </a:p>
          <a:p>
            <a:r>
              <a:rPr lang="en-US" dirty="0"/>
              <a:t>Comprised of several packages</a:t>
            </a:r>
          </a:p>
          <a:p>
            <a:r>
              <a:rPr lang="en-US" dirty="0"/>
              <a:t>Apps can leverage support package to provide more standardized FSW app implementation (template)</a:t>
            </a:r>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a:xfrm>
            <a:off x="572905" y="457587"/>
            <a:ext cx="11047670" cy="626917"/>
          </a:xfrm>
        </p:spPr>
        <p:txBody>
          <a:bodyPr>
            <a:normAutofit fontScale="90000"/>
          </a:bodyPr>
          <a:lstStyle/>
          <a:p>
            <a:r>
              <a:rPr lang="en-US"/>
              <a:t>Space ROS App Definition</a:t>
            </a:r>
          </a:p>
        </p:txBody>
      </p:sp>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6"/>
          </p:nvPr>
        </p:nvSpPr>
        <p:spPr/>
        <p:txBody>
          <a:bodyPr/>
          <a:lstStyle/>
          <a:p>
            <a:fld id="{58F282DA-62A9-A140-8603-8C899B7911F1}" type="slidenum">
              <a:rPr lang="en-US" smtClean="0"/>
              <a:pPr/>
              <a:t>24</a:t>
            </a:fld>
            <a:endParaRPr lang="en-US"/>
          </a:p>
        </p:txBody>
      </p:sp>
      <p:sp>
        <p:nvSpPr>
          <p:cNvPr id="5" name="Rounded Rectangle 4">
            <a:extLst>
              <a:ext uri="{FF2B5EF4-FFF2-40B4-BE49-F238E27FC236}">
                <a16:creationId xmlns:a16="http://schemas.microsoft.com/office/drawing/2014/main" id="{DB5E6A86-EA29-5B41-BFA5-93F2209054F8}"/>
              </a:ext>
            </a:extLst>
          </p:cNvPr>
          <p:cNvSpPr/>
          <p:nvPr/>
        </p:nvSpPr>
        <p:spPr>
          <a:xfrm>
            <a:off x="7051870" y="1513430"/>
            <a:ext cx="2819969" cy="25092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App</a:t>
            </a:r>
          </a:p>
        </p:txBody>
      </p:sp>
      <p:sp>
        <p:nvSpPr>
          <p:cNvPr id="2" name="Oval 1">
            <a:extLst>
              <a:ext uri="{FF2B5EF4-FFF2-40B4-BE49-F238E27FC236}">
                <a16:creationId xmlns:a16="http://schemas.microsoft.com/office/drawing/2014/main" id="{2174B6EC-E8EA-934D-B641-67AFDA20D06C}"/>
              </a:ext>
            </a:extLst>
          </p:cNvPr>
          <p:cNvSpPr/>
          <p:nvPr/>
        </p:nvSpPr>
        <p:spPr>
          <a:xfrm>
            <a:off x="10430859" y="2859817"/>
            <a:ext cx="191361" cy="20199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8" name="Oval 7">
            <a:extLst>
              <a:ext uri="{FF2B5EF4-FFF2-40B4-BE49-F238E27FC236}">
                <a16:creationId xmlns:a16="http://schemas.microsoft.com/office/drawing/2014/main" id="{E1753567-7C3A-D748-BC5F-D94B0324AA2C}"/>
              </a:ext>
            </a:extLst>
          </p:cNvPr>
          <p:cNvSpPr/>
          <p:nvPr/>
        </p:nvSpPr>
        <p:spPr>
          <a:xfrm>
            <a:off x="10430859" y="2179421"/>
            <a:ext cx="191361" cy="201993"/>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9" name="Oval 8">
            <a:extLst>
              <a:ext uri="{FF2B5EF4-FFF2-40B4-BE49-F238E27FC236}">
                <a16:creationId xmlns:a16="http://schemas.microsoft.com/office/drawing/2014/main" id="{6B15F2F1-BBA8-0F44-9DB0-D76263B53344}"/>
              </a:ext>
            </a:extLst>
          </p:cNvPr>
          <p:cNvSpPr/>
          <p:nvPr/>
        </p:nvSpPr>
        <p:spPr>
          <a:xfrm>
            <a:off x="8369601" y="893291"/>
            <a:ext cx="191361" cy="20199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15" name="Group 14">
            <a:extLst>
              <a:ext uri="{FF2B5EF4-FFF2-40B4-BE49-F238E27FC236}">
                <a16:creationId xmlns:a16="http://schemas.microsoft.com/office/drawing/2014/main" id="{CFE73BD6-6231-514E-AE88-E3811CDAF700}"/>
              </a:ext>
            </a:extLst>
          </p:cNvPr>
          <p:cNvGrpSpPr/>
          <p:nvPr/>
        </p:nvGrpSpPr>
        <p:grpSpPr>
          <a:xfrm>
            <a:off x="6218509" y="4456440"/>
            <a:ext cx="5796987" cy="1675726"/>
            <a:chOff x="823102" y="1458748"/>
            <a:chExt cx="3989877" cy="2212889"/>
          </a:xfrm>
          <a:solidFill>
            <a:schemeClr val="bg1"/>
          </a:solidFill>
        </p:grpSpPr>
        <p:sp>
          <p:nvSpPr>
            <p:cNvPr id="16" name="Rectangle 15">
              <a:extLst>
                <a:ext uri="{FF2B5EF4-FFF2-40B4-BE49-F238E27FC236}">
                  <a16:creationId xmlns:a16="http://schemas.microsoft.com/office/drawing/2014/main" id="{F72B8962-E342-544F-B1E5-52D1EB240719}"/>
                </a:ext>
              </a:extLst>
            </p:cNvPr>
            <p:cNvSpPr/>
            <p:nvPr/>
          </p:nvSpPr>
          <p:spPr>
            <a:xfrm>
              <a:off x="823102" y="1458748"/>
              <a:ext cx="3989877" cy="2212889"/>
            </a:xfrm>
            <a:prstGeom prst="rect">
              <a:avLst/>
            </a:prstGeom>
            <a:grpFill/>
          </p:spPr>
          <p:style>
            <a:lnRef idx="2">
              <a:schemeClr val="accent1"/>
            </a:lnRef>
            <a:fillRef idx="1">
              <a:schemeClr val="lt1"/>
            </a:fillRef>
            <a:effectRef idx="0">
              <a:schemeClr val="accent1"/>
            </a:effectRef>
            <a:fontRef idx="minor">
              <a:schemeClr val="dk1"/>
            </a:fontRef>
          </p:style>
          <p:txBody>
            <a:bodyPr rtlCol="0" anchor="t"/>
            <a:lstStyle/>
            <a:p>
              <a:pPr defTabSz="914217"/>
              <a:r>
                <a:rPr lang="en-US" sz="1400">
                  <a:solidFill>
                    <a:schemeClr val="bg2">
                      <a:lumMod val="10000"/>
                    </a:schemeClr>
                  </a:solidFill>
                  <a:latin typeface="Barlow Medium" panose="00000600000000000000" pitchFamily="2" charset="0"/>
                </a:rPr>
                <a:t>Space ROS App Packages</a:t>
              </a:r>
            </a:p>
          </p:txBody>
        </p:sp>
        <p:pic>
          <p:nvPicPr>
            <p:cNvPr id="17" name="Graphic 16" descr="Folder outline">
              <a:extLst>
                <a:ext uri="{FF2B5EF4-FFF2-40B4-BE49-F238E27FC236}">
                  <a16:creationId xmlns:a16="http://schemas.microsoft.com/office/drawing/2014/main" id="{78203F81-215A-DB4F-8260-A648BB6722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78757" y="1936296"/>
              <a:ext cx="358316" cy="278563"/>
            </a:xfrm>
            <a:prstGeom prst="rect">
              <a:avLst/>
            </a:prstGeom>
          </p:spPr>
        </p:pic>
        <p:pic>
          <p:nvPicPr>
            <p:cNvPr id="19" name="Graphic 18" descr="Folder outline">
              <a:extLst>
                <a:ext uri="{FF2B5EF4-FFF2-40B4-BE49-F238E27FC236}">
                  <a16:creationId xmlns:a16="http://schemas.microsoft.com/office/drawing/2014/main" id="{ED275527-E910-AF40-91AA-EF134B67AD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15566" y="2457874"/>
              <a:ext cx="358316" cy="278563"/>
            </a:xfrm>
            <a:prstGeom prst="rect">
              <a:avLst/>
            </a:prstGeom>
          </p:spPr>
        </p:pic>
        <p:pic>
          <p:nvPicPr>
            <p:cNvPr id="20" name="Graphic 19" descr="Folder outline">
              <a:extLst>
                <a:ext uri="{FF2B5EF4-FFF2-40B4-BE49-F238E27FC236}">
                  <a16:creationId xmlns:a16="http://schemas.microsoft.com/office/drawing/2014/main" id="{8D5679F9-3BAE-E246-B849-F27F2E2877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15055" y="2471130"/>
              <a:ext cx="358316" cy="278563"/>
            </a:xfrm>
            <a:prstGeom prst="rect">
              <a:avLst/>
            </a:prstGeom>
          </p:spPr>
        </p:pic>
      </p:grpSp>
      <p:sp>
        <p:nvSpPr>
          <p:cNvPr id="21" name="Rectangle 20">
            <a:extLst>
              <a:ext uri="{FF2B5EF4-FFF2-40B4-BE49-F238E27FC236}">
                <a16:creationId xmlns:a16="http://schemas.microsoft.com/office/drawing/2014/main" id="{635796B9-B98F-E14F-96C4-F34765006B09}"/>
              </a:ext>
            </a:extLst>
          </p:cNvPr>
          <p:cNvSpPr/>
          <p:nvPr/>
        </p:nvSpPr>
        <p:spPr>
          <a:xfrm>
            <a:off x="6360259" y="5447157"/>
            <a:ext cx="5442195" cy="426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217"/>
            <a:r>
              <a:rPr lang="en-US" sz="1200">
                <a:solidFill>
                  <a:schemeClr val="bg2">
                    <a:lumMod val="10000"/>
                  </a:schemeClr>
                </a:solidFill>
                <a:latin typeface="Barlow Medium" panose="00000600000000000000" pitchFamily="2" charset="0"/>
              </a:rPr>
              <a:t>Space ROS Core</a:t>
            </a:r>
          </a:p>
        </p:txBody>
      </p:sp>
      <p:sp>
        <p:nvSpPr>
          <p:cNvPr id="22" name="Rectangle 21">
            <a:extLst>
              <a:ext uri="{FF2B5EF4-FFF2-40B4-BE49-F238E27FC236}">
                <a16:creationId xmlns:a16="http://schemas.microsoft.com/office/drawing/2014/main" id="{6A67FC48-73CC-0E4A-966B-59311801A3F0}"/>
              </a:ext>
            </a:extLst>
          </p:cNvPr>
          <p:cNvSpPr/>
          <p:nvPr/>
        </p:nvSpPr>
        <p:spPr>
          <a:xfrm>
            <a:off x="8281361" y="4866267"/>
            <a:ext cx="1599992" cy="426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217"/>
            <a:r>
              <a:rPr lang="en-US" sz="1200">
                <a:solidFill>
                  <a:schemeClr val="bg2">
                    <a:lumMod val="10000"/>
                  </a:schemeClr>
                </a:solidFill>
                <a:latin typeface="Barlow Medium" panose="00000600000000000000" pitchFamily="2" charset="0"/>
              </a:rPr>
              <a:t>Domain Algorithms</a:t>
            </a:r>
          </a:p>
        </p:txBody>
      </p:sp>
      <p:sp>
        <p:nvSpPr>
          <p:cNvPr id="23" name="Rectangle 22">
            <a:extLst>
              <a:ext uri="{FF2B5EF4-FFF2-40B4-BE49-F238E27FC236}">
                <a16:creationId xmlns:a16="http://schemas.microsoft.com/office/drawing/2014/main" id="{677B2201-7D0E-B141-9E83-55EB5A420D18}"/>
              </a:ext>
            </a:extLst>
          </p:cNvPr>
          <p:cNvSpPr/>
          <p:nvPr/>
        </p:nvSpPr>
        <p:spPr>
          <a:xfrm>
            <a:off x="6360259" y="4857006"/>
            <a:ext cx="1599992" cy="426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217"/>
            <a:r>
              <a:rPr lang="en-US" sz="1200">
                <a:solidFill>
                  <a:schemeClr val="bg2">
                    <a:lumMod val="10000"/>
                  </a:schemeClr>
                </a:solidFill>
                <a:latin typeface="Barlow Medium" panose="00000600000000000000" pitchFamily="2" charset="0"/>
              </a:rPr>
              <a:t>Hardware Interface</a:t>
            </a:r>
          </a:p>
        </p:txBody>
      </p:sp>
      <p:sp>
        <p:nvSpPr>
          <p:cNvPr id="25" name="Oval 24">
            <a:extLst>
              <a:ext uri="{FF2B5EF4-FFF2-40B4-BE49-F238E27FC236}">
                <a16:creationId xmlns:a16="http://schemas.microsoft.com/office/drawing/2014/main" id="{E8E16D42-A549-6445-8D91-E07748EFDD3F}"/>
              </a:ext>
            </a:extLst>
          </p:cNvPr>
          <p:cNvSpPr/>
          <p:nvPr/>
        </p:nvSpPr>
        <p:spPr>
          <a:xfrm>
            <a:off x="10507049" y="2255611"/>
            <a:ext cx="191361" cy="201993"/>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Oval 26">
            <a:extLst>
              <a:ext uri="{FF2B5EF4-FFF2-40B4-BE49-F238E27FC236}">
                <a16:creationId xmlns:a16="http://schemas.microsoft.com/office/drawing/2014/main" id="{5795C940-49BF-E74E-8358-1F677A1EFF1D}"/>
              </a:ext>
            </a:extLst>
          </p:cNvPr>
          <p:cNvSpPr/>
          <p:nvPr/>
        </p:nvSpPr>
        <p:spPr>
          <a:xfrm>
            <a:off x="10507049" y="2936007"/>
            <a:ext cx="191361" cy="20199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6" name="Straight Arrow Connector 5">
            <a:extLst>
              <a:ext uri="{FF2B5EF4-FFF2-40B4-BE49-F238E27FC236}">
                <a16:creationId xmlns:a16="http://schemas.microsoft.com/office/drawing/2014/main" id="{13CAE2BC-F01C-BB47-80CF-4AF177C828B3}"/>
              </a:ext>
            </a:extLst>
          </p:cNvPr>
          <p:cNvCxnSpPr>
            <a:cxnSpLocks/>
            <a:stCxn id="5" idx="0"/>
            <a:endCxn id="9" idx="4"/>
          </p:cNvCxnSpPr>
          <p:nvPr/>
        </p:nvCxnSpPr>
        <p:spPr>
          <a:xfrm flipV="1">
            <a:off x="8461854" y="1095284"/>
            <a:ext cx="3427" cy="41814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4BF83D6-F878-5D4F-8FB9-69F4B9314C4B}"/>
              </a:ext>
            </a:extLst>
          </p:cNvPr>
          <p:cNvCxnSpPr>
            <a:cxnSpLocks/>
            <a:endCxn id="8" idx="2"/>
          </p:cNvCxnSpPr>
          <p:nvPr/>
        </p:nvCxnSpPr>
        <p:spPr>
          <a:xfrm>
            <a:off x="9871839" y="2280418"/>
            <a:ext cx="55902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3D321CE-0E9F-1640-9F8F-369028BC2BA2}"/>
              </a:ext>
            </a:extLst>
          </p:cNvPr>
          <p:cNvCxnSpPr>
            <a:cxnSpLocks/>
            <a:endCxn id="2" idx="2"/>
          </p:cNvCxnSpPr>
          <p:nvPr/>
        </p:nvCxnSpPr>
        <p:spPr>
          <a:xfrm>
            <a:off x="9871839" y="2960813"/>
            <a:ext cx="55902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33B8D21-7A3E-D24B-834F-B4EDDB2113E9}"/>
              </a:ext>
            </a:extLst>
          </p:cNvPr>
          <p:cNvSpPr txBox="1"/>
          <p:nvPr/>
        </p:nvSpPr>
        <p:spPr>
          <a:xfrm>
            <a:off x="10736776" y="2197172"/>
            <a:ext cx="1307634" cy="507831"/>
          </a:xfrm>
          <a:prstGeom prst="rect">
            <a:avLst/>
          </a:prstGeom>
          <a:noFill/>
        </p:spPr>
        <p:txBody>
          <a:bodyPr wrap="square" rtlCol="0">
            <a:spAutoFit/>
          </a:bodyPr>
          <a:lstStyle/>
          <a:p>
            <a:r>
              <a:rPr lang="en-US" sz="900"/>
              <a:t>Server Endpoints</a:t>
            </a:r>
          </a:p>
          <a:p>
            <a:pPr marL="142846" indent="-142846">
              <a:buFont typeface="Arial" panose="020B0604020202020204" pitchFamily="34" charset="0"/>
              <a:buChar char="•"/>
            </a:pPr>
            <a:r>
              <a:rPr lang="en-US" sz="900"/>
              <a:t>Services</a:t>
            </a:r>
          </a:p>
          <a:p>
            <a:pPr marL="142846" indent="-142846">
              <a:buFont typeface="Arial" panose="020B0604020202020204" pitchFamily="34" charset="0"/>
              <a:buChar char="•"/>
            </a:pPr>
            <a:r>
              <a:rPr lang="en-US" sz="900"/>
              <a:t>Actions</a:t>
            </a:r>
          </a:p>
        </p:txBody>
      </p:sp>
      <p:sp>
        <p:nvSpPr>
          <p:cNvPr id="36" name="TextBox 35">
            <a:extLst>
              <a:ext uri="{FF2B5EF4-FFF2-40B4-BE49-F238E27FC236}">
                <a16:creationId xmlns:a16="http://schemas.microsoft.com/office/drawing/2014/main" id="{C8A4D6C9-A6EC-2F46-9044-9A6545F22C56}"/>
              </a:ext>
            </a:extLst>
          </p:cNvPr>
          <p:cNvSpPr txBox="1"/>
          <p:nvPr/>
        </p:nvSpPr>
        <p:spPr>
          <a:xfrm>
            <a:off x="10736776" y="2904318"/>
            <a:ext cx="1307634" cy="230832"/>
          </a:xfrm>
          <a:prstGeom prst="rect">
            <a:avLst/>
          </a:prstGeom>
          <a:noFill/>
        </p:spPr>
        <p:txBody>
          <a:bodyPr wrap="square" rtlCol="0">
            <a:spAutoFit/>
          </a:bodyPr>
          <a:lstStyle/>
          <a:p>
            <a:r>
              <a:rPr lang="en-US" sz="900"/>
              <a:t>Client Connections</a:t>
            </a:r>
          </a:p>
        </p:txBody>
      </p:sp>
      <p:sp>
        <p:nvSpPr>
          <p:cNvPr id="37" name="TextBox 36">
            <a:extLst>
              <a:ext uri="{FF2B5EF4-FFF2-40B4-BE49-F238E27FC236}">
                <a16:creationId xmlns:a16="http://schemas.microsoft.com/office/drawing/2014/main" id="{27909B81-07A5-4345-81F2-81A2E4660B62}"/>
              </a:ext>
            </a:extLst>
          </p:cNvPr>
          <p:cNvSpPr txBox="1"/>
          <p:nvPr/>
        </p:nvSpPr>
        <p:spPr>
          <a:xfrm>
            <a:off x="8608462" y="893996"/>
            <a:ext cx="1307634" cy="230832"/>
          </a:xfrm>
          <a:prstGeom prst="rect">
            <a:avLst/>
          </a:prstGeom>
          <a:noFill/>
        </p:spPr>
        <p:txBody>
          <a:bodyPr wrap="square" rtlCol="0">
            <a:spAutoFit/>
          </a:bodyPr>
          <a:lstStyle/>
          <a:p>
            <a:r>
              <a:rPr lang="en-US" sz="900"/>
              <a:t>Pub/Sub Interface</a:t>
            </a:r>
          </a:p>
        </p:txBody>
      </p:sp>
      <p:cxnSp>
        <p:nvCxnSpPr>
          <p:cNvPr id="40" name="Straight Connector 39">
            <a:extLst>
              <a:ext uri="{FF2B5EF4-FFF2-40B4-BE49-F238E27FC236}">
                <a16:creationId xmlns:a16="http://schemas.microsoft.com/office/drawing/2014/main" id="{CD133E21-0BC8-AA43-AD3F-EC9F89BE3590}"/>
              </a:ext>
            </a:extLst>
          </p:cNvPr>
          <p:cNvCxnSpPr>
            <a:cxnSpLocks/>
          </p:cNvCxnSpPr>
          <p:nvPr/>
        </p:nvCxnSpPr>
        <p:spPr>
          <a:xfrm flipH="1">
            <a:off x="6218510" y="3759881"/>
            <a:ext cx="799498" cy="67262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856C016-1346-3A43-846A-DEDB0E1F485D}"/>
              </a:ext>
            </a:extLst>
          </p:cNvPr>
          <p:cNvCxnSpPr>
            <a:cxnSpLocks/>
          </p:cNvCxnSpPr>
          <p:nvPr/>
        </p:nvCxnSpPr>
        <p:spPr>
          <a:xfrm>
            <a:off x="9916096" y="3759881"/>
            <a:ext cx="2099400" cy="69616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A03C104-1EC3-5C40-9794-8AD0A382A111}"/>
              </a:ext>
            </a:extLst>
          </p:cNvPr>
          <p:cNvCxnSpPr>
            <a:cxnSpLocks/>
          </p:cNvCxnSpPr>
          <p:nvPr/>
        </p:nvCxnSpPr>
        <p:spPr>
          <a:xfrm>
            <a:off x="9871839" y="3037004"/>
            <a:ext cx="63521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3EAE314-C1D2-EB49-919A-222E166FBAEE}"/>
              </a:ext>
            </a:extLst>
          </p:cNvPr>
          <p:cNvCxnSpPr>
            <a:cxnSpLocks/>
            <a:endCxn id="25" idx="2"/>
          </p:cNvCxnSpPr>
          <p:nvPr/>
        </p:nvCxnSpPr>
        <p:spPr>
          <a:xfrm>
            <a:off x="9871839" y="2356608"/>
            <a:ext cx="63521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B2069CFC-26E1-894B-8F73-4F9A1A404DB0}"/>
              </a:ext>
            </a:extLst>
          </p:cNvPr>
          <p:cNvSpPr/>
          <p:nvPr/>
        </p:nvSpPr>
        <p:spPr>
          <a:xfrm>
            <a:off x="8533845" y="3411771"/>
            <a:ext cx="957120" cy="45449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err="1"/>
              <a:t>Cmd</a:t>
            </a:r>
            <a:r>
              <a:rPr lang="en-US" sz="900"/>
              <a:t>/</a:t>
            </a:r>
            <a:r>
              <a:rPr lang="en-US" sz="900" err="1"/>
              <a:t>Tlm</a:t>
            </a:r>
            <a:endParaRPr lang="en-US" sz="900"/>
          </a:p>
          <a:p>
            <a:pPr algn="ctr"/>
            <a:r>
              <a:rPr lang="en-US" sz="900"/>
              <a:t>Support</a:t>
            </a:r>
          </a:p>
        </p:txBody>
      </p:sp>
      <p:sp>
        <p:nvSpPr>
          <p:cNvPr id="43" name="Rectangle 42">
            <a:extLst>
              <a:ext uri="{FF2B5EF4-FFF2-40B4-BE49-F238E27FC236}">
                <a16:creationId xmlns:a16="http://schemas.microsoft.com/office/drawing/2014/main" id="{3867693D-920D-054E-B64D-8B0795538F44}"/>
              </a:ext>
            </a:extLst>
          </p:cNvPr>
          <p:cNvSpPr/>
          <p:nvPr/>
        </p:nvSpPr>
        <p:spPr>
          <a:xfrm>
            <a:off x="10202462" y="4857006"/>
            <a:ext cx="1599992" cy="426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217"/>
            <a:r>
              <a:rPr lang="en-US" sz="1200">
                <a:solidFill>
                  <a:schemeClr val="bg2">
                    <a:lumMod val="10000"/>
                  </a:schemeClr>
                </a:solidFill>
                <a:latin typeface="Barlow Medium" panose="00000600000000000000" pitchFamily="2" charset="0"/>
              </a:rPr>
              <a:t>Space ROS Standard App Support</a:t>
            </a:r>
          </a:p>
        </p:txBody>
      </p:sp>
      <p:sp>
        <p:nvSpPr>
          <p:cNvPr id="51" name="Rectangle 50">
            <a:extLst>
              <a:ext uri="{FF2B5EF4-FFF2-40B4-BE49-F238E27FC236}">
                <a16:creationId xmlns:a16="http://schemas.microsoft.com/office/drawing/2014/main" id="{C79327B9-0B6C-C443-8F61-084F14A1C9D2}"/>
              </a:ext>
            </a:extLst>
          </p:cNvPr>
          <p:cNvSpPr/>
          <p:nvPr/>
        </p:nvSpPr>
        <p:spPr>
          <a:xfrm>
            <a:off x="6436449" y="4933196"/>
            <a:ext cx="1599992" cy="426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217"/>
            <a:r>
              <a:rPr lang="en-US" sz="1200">
                <a:solidFill>
                  <a:schemeClr val="bg2">
                    <a:lumMod val="10000"/>
                  </a:schemeClr>
                </a:solidFill>
                <a:latin typeface="Barlow Medium" panose="00000600000000000000" pitchFamily="2" charset="0"/>
              </a:rPr>
              <a:t>Hardware Interface</a:t>
            </a:r>
          </a:p>
        </p:txBody>
      </p:sp>
      <p:sp>
        <p:nvSpPr>
          <p:cNvPr id="53" name="Rectangle 52">
            <a:extLst>
              <a:ext uri="{FF2B5EF4-FFF2-40B4-BE49-F238E27FC236}">
                <a16:creationId xmlns:a16="http://schemas.microsoft.com/office/drawing/2014/main" id="{B625B3D1-1606-DB46-9991-3B93B05E18BC}"/>
              </a:ext>
            </a:extLst>
          </p:cNvPr>
          <p:cNvSpPr/>
          <p:nvPr/>
        </p:nvSpPr>
        <p:spPr>
          <a:xfrm>
            <a:off x="8357551" y="4942457"/>
            <a:ext cx="1599992" cy="426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217"/>
            <a:r>
              <a:rPr lang="en-US" sz="1200">
                <a:solidFill>
                  <a:schemeClr val="bg2">
                    <a:lumMod val="10000"/>
                  </a:schemeClr>
                </a:solidFill>
                <a:latin typeface="Barlow Medium" panose="00000600000000000000" pitchFamily="2" charset="0"/>
              </a:rPr>
              <a:t>Domain Algorithms</a:t>
            </a:r>
          </a:p>
        </p:txBody>
      </p:sp>
      <p:sp>
        <p:nvSpPr>
          <p:cNvPr id="54" name="Rectangle 53">
            <a:extLst>
              <a:ext uri="{FF2B5EF4-FFF2-40B4-BE49-F238E27FC236}">
                <a16:creationId xmlns:a16="http://schemas.microsoft.com/office/drawing/2014/main" id="{97A72C07-D7B4-9144-AA86-28723E5FF520}"/>
              </a:ext>
            </a:extLst>
          </p:cNvPr>
          <p:cNvSpPr/>
          <p:nvPr/>
        </p:nvSpPr>
        <p:spPr>
          <a:xfrm>
            <a:off x="6436449" y="5523347"/>
            <a:ext cx="5442195" cy="42649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217"/>
            <a:r>
              <a:rPr lang="en-US" sz="1200">
                <a:solidFill>
                  <a:schemeClr val="bg2">
                    <a:lumMod val="10000"/>
                  </a:schemeClr>
                </a:solidFill>
                <a:latin typeface="Barlow Medium" panose="00000600000000000000" pitchFamily="2" charset="0"/>
              </a:rPr>
              <a:t>Space ROS Core</a:t>
            </a:r>
          </a:p>
        </p:txBody>
      </p:sp>
      <p:sp>
        <p:nvSpPr>
          <p:cNvPr id="55" name="Rounded Rectangle 54">
            <a:extLst>
              <a:ext uri="{FF2B5EF4-FFF2-40B4-BE49-F238E27FC236}">
                <a16:creationId xmlns:a16="http://schemas.microsoft.com/office/drawing/2014/main" id="{368F67EB-1312-D34E-AB6B-BABED7C7BCF6}"/>
              </a:ext>
            </a:extLst>
          </p:cNvPr>
          <p:cNvSpPr/>
          <p:nvPr/>
        </p:nvSpPr>
        <p:spPr>
          <a:xfrm>
            <a:off x="7438717" y="3411771"/>
            <a:ext cx="957120" cy="45449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Logging</a:t>
            </a:r>
          </a:p>
        </p:txBody>
      </p:sp>
      <p:sp>
        <p:nvSpPr>
          <p:cNvPr id="56" name="Rounded Rectangle 55">
            <a:extLst>
              <a:ext uri="{FF2B5EF4-FFF2-40B4-BE49-F238E27FC236}">
                <a16:creationId xmlns:a16="http://schemas.microsoft.com/office/drawing/2014/main" id="{D8AF09F5-DB74-6E45-B375-412A8698DF8E}"/>
              </a:ext>
            </a:extLst>
          </p:cNvPr>
          <p:cNvSpPr/>
          <p:nvPr/>
        </p:nvSpPr>
        <p:spPr>
          <a:xfrm>
            <a:off x="8533845" y="2869807"/>
            <a:ext cx="957120" cy="45449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Alerts /</a:t>
            </a:r>
          </a:p>
          <a:p>
            <a:pPr algn="ctr"/>
            <a:r>
              <a:rPr lang="en-US" sz="900"/>
              <a:t>FDIR</a:t>
            </a:r>
          </a:p>
        </p:txBody>
      </p:sp>
      <p:sp>
        <p:nvSpPr>
          <p:cNvPr id="57" name="Rounded Rectangle 56">
            <a:extLst>
              <a:ext uri="{FF2B5EF4-FFF2-40B4-BE49-F238E27FC236}">
                <a16:creationId xmlns:a16="http://schemas.microsoft.com/office/drawing/2014/main" id="{A0FD6160-2001-C043-AC56-3BD71D116B41}"/>
              </a:ext>
            </a:extLst>
          </p:cNvPr>
          <p:cNvSpPr/>
          <p:nvPr/>
        </p:nvSpPr>
        <p:spPr>
          <a:xfrm>
            <a:off x="7438717" y="2869807"/>
            <a:ext cx="957120" cy="45449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App</a:t>
            </a:r>
          </a:p>
          <a:p>
            <a:pPr algn="ctr"/>
            <a:r>
              <a:rPr lang="en-US" sz="900"/>
              <a:t>Lifecycle</a:t>
            </a:r>
          </a:p>
        </p:txBody>
      </p:sp>
      <p:sp>
        <p:nvSpPr>
          <p:cNvPr id="61" name="Rounded Rectangle 60">
            <a:extLst>
              <a:ext uri="{FF2B5EF4-FFF2-40B4-BE49-F238E27FC236}">
                <a16:creationId xmlns:a16="http://schemas.microsoft.com/office/drawing/2014/main" id="{81248E26-DC91-F543-855A-28B6D1D0D036}"/>
              </a:ext>
            </a:extLst>
          </p:cNvPr>
          <p:cNvSpPr/>
          <p:nvPr/>
        </p:nvSpPr>
        <p:spPr>
          <a:xfrm>
            <a:off x="7223986" y="2504147"/>
            <a:ext cx="2471945" cy="1468437"/>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Standard App Support</a:t>
            </a:r>
          </a:p>
        </p:txBody>
      </p:sp>
      <p:sp>
        <p:nvSpPr>
          <p:cNvPr id="62" name="Rounded Rectangle 61">
            <a:extLst>
              <a:ext uri="{FF2B5EF4-FFF2-40B4-BE49-F238E27FC236}">
                <a16:creationId xmlns:a16="http://schemas.microsoft.com/office/drawing/2014/main" id="{A74B6DE9-8B18-8245-97D2-02C666DB77C8}"/>
              </a:ext>
            </a:extLst>
          </p:cNvPr>
          <p:cNvSpPr/>
          <p:nvPr/>
        </p:nvSpPr>
        <p:spPr>
          <a:xfrm>
            <a:off x="7234631" y="1937904"/>
            <a:ext cx="2461300" cy="454497"/>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a:t>App Specific Functionality</a:t>
            </a:r>
          </a:p>
        </p:txBody>
      </p:sp>
      <p:graphicFrame>
        <p:nvGraphicFramePr>
          <p:cNvPr id="39" name="Table 18">
            <a:extLst>
              <a:ext uri="{FF2B5EF4-FFF2-40B4-BE49-F238E27FC236}">
                <a16:creationId xmlns:a16="http://schemas.microsoft.com/office/drawing/2014/main" id="{ACE11E04-6ECC-B756-DAB3-F20C20913FE6}"/>
              </a:ext>
            </a:extLst>
          </p:cNvPr>
          <p:cNvGraphicFramePr>
            <a:graphicFrameLocks noGrp="1"/>
          </p:cNvGraphicFramePr>
          <p:nvPr>
            <p:extLst>
              <p:ext uri="{D42A27DB-BD31-4B8C-83A1-F6EECF244321}">
                <p14:modId xmlns:p14="http://schemas.microsoft.com/office/powerpoint/2010/main" val="2011315834"/>
              </p:ext>
            </p:extLst>
          </p:nvPr>
        </p:nvGraphicFramePr>
        <p:xfrm>
          <a:off x="320435" y="2921125"/>
          <a:ext cx="5712562" cy="3052264"/>
        </p:xfrm>
        <a:graphic>
          <a:graphicData uri="http://schemas.openxmlformats.org/drawingml/2006/table">
            <a:tbl>
              <a:tblPr firstRow="1" bandRow="1">
                <a:tableStyleId>{5C22544A-7EE6-4342-B048-85BDC9FD1C3A}</a:tableStyleId>
              </a:tblPr>
              <a:tblGrid>
                <a:gridCol w="1522937">
                  <a:extLst>
                    <a:ext uri="{9D8B030D-6E8A-4147-A177-3AD203B41FA5}">
                      <a16:colId xmlns:a16="http://schemas.microsoft.com/office/drawing/2014/main" val="1593710568"/>
                    </a:ext>
                  </a:extLst>
                </a:gridCol>
                <a:gridCol w="4189625">
                  <a:extLst>
                    <a:ext uri="{9D8B030D-6E8A-4147-A177-3AD203B41FA5}">
                      <a16:colId xmlns:a16="http://schemas.microsoft.com/office/drawing/2014/main" val="1568413592"/>
                    </a:ext>
                  </a:extLst>
                </a:gridCol>
              </a:tblGrid>
              <a:tr h="281882">
                <a:tc>
                  <a:txBody>
                    <a:bodyPr/>
                    <a:lstStyle/>
                    <a:p>
                      <a:r>
                        <a:rPr lang="en-US" sz="1600" dirty="0"/>
                        <a:t>Application Type</a:t>
                      </a:r>
                    </a:p>
                  </a:txBody>
                  <a:tcPr marL="45714" marR="45714" marT="22857" marB="22857"/>
                </a:tc>
                <a:tc>
                  <a:txBody>
                    <a:bodyPr/>
                    <a:lstStyle/>
                    <a:p>
                      <a:r>
                        <a:rPr lang="en-US" sz="1600"/>
                        <a:t>Description</a:t>
                      </a:r>
                    </a:p>
                  </a:txBody>
                  <a:tcPr marL="45714" marR="45714" marT="22857" marB="22857"/>
                </a:tc>
                <a:extLst>
                  <a:ext uri="{0D108BD9-81ED-4DB2-BD59-A6C34878D82A}">
                    <a16:rowId xmlns:a16="http://schemas.microsoft.com/office/drawing/2014/main" val="3394226396"/>
                  </a:ext>
                </a:extLst>
              </a:tr>
              <a:tr h="517517">
                <a:tc>
                  <a:txBody>
                    <a:bodyPr/>
                    <a:lstStyle/>
                    <a:p>
                      <a:r>
                        <a:rPr lang="en-US" sz="1600" dirty="0"/>
                        <a:t>Node App</a:t>
                      </a:r>
                    </a:p>
                  </a:txBody>
                  <a:tcPr marL="45714" marR="45714" marT="22857" marB="22857"/>
                </a:tc>
                <a:tc>
                  <a:txBody>
                    <a:bodyPr/>
                    <a:lstStyle/>
                    <a:p>
                      <a:r>
                        <a:rPr lang="en-US" sz="1600" dirty="0"/>
                        <a:t>Space ROS App that communicates solely with the message Space ROS message bus</a:t>
                      </a:r>
                    </a:p>
                  </a:txBody>
                  <a:tcPr marL="45714" marR="45714" marT="22857" marB="22857"/>
                </a:tc>
                <a:extLst>
                  <a:ext uri="{0D108BD9-81ED-4DB2-BD59-A6C34878D82A}">
                    <a16:rowId xmlns:a16="http://schemas.microsoft.com/office/drawing/2014/main" val="2851664290"/>
                  </a:ext>
                </a:extLst>
              </a:tr>
              <a:tr h="995230">
                <a:tc>
                  <a:txBody>
                    <a:bodyPr/>
                    <a:lstStyle/>
                    <a:p>
                      <a:r>
                        <a:rPr lang="en-US" sz="1600"/>
                        <a:t>Interface App</a:t>
                      </a:r>
                    </a:p>
                  </a:txBody>
                  <a:tcPr marL="45714" marR="45714" marT="22857" marB="22857"/>
                </a:tc>
                <a:tc>
                  <a:txBody>
                    <a:bodyPr/>
                    <a:lstStyle/>
                    <a:p>
                      <a:r>
                        <a:rPr lang="en-US" sz="1600" dirty="0"/>
                        <a:t>Provides a Space ROS compliant interface to an embedded sensor/system.  Can be used to provide an abstraction to the underlying system</a:t>
                      </a:r>
                    </a:p>
                  </a:txBody>
                  <a:tcPr marL="45714" marR="45714" marT="22857" marB="22857"/>
                </a:tc>
                <a:extLst>
                  <a:ext uri="{0D108BD9-81ED-4DB2-BD59-A6C34878D82A}">
                    <a16:rowId xmlns:a16="http://schemas.microsoft.com/office/drawing/2014/main" val="3302539425"/>
                  </a:ext>
                </a:extLst>
              </a:tr>
              <a:tr h="1234086">
                <a:tc>
                  <a:txBody>
                    <a:bodyPr/>
                    <a:lstStyle/>
                    <a:p>
                      <a:r>
                        <a:rPr lang="en-US" sz="1600" dirty="0"/>
                        <a:t>Bridge App</a:t>
                      </a:r>
                    </a:p>
                  </a:txBody>
                  <a:tcPr marL="45714" marR="45714" marT="22857" marB="22857"/>
                </a:tc>
                <a:tc>
                  <a:txBody>
                    <a:bodyPr/>
                    <a:lstStyle/>
                    <a:p>
                      <a:r>
                        <a:rPr lang="en-US" sz="1600" dirty="0"/>
                        <a:t>Bridges Space ROS to other middleware implementations</a:t>
                      </a:r>
                    </a:p>
                    <a:p>
                      <a:endParaRPr lang="en-US" sz="1600" dirty="0"/>
                    </a:p>
                    <a:p>
                      <a:r>
                        <a:rPr lang="en-US" sz="1600" dirty="0"/>
                        <a:t>Could be mission agnostic and auto-generated </a:t>
                      </a:r>
                    </a:p>
                  </a:txBody>
                  <a:tcPr marL="45714" marR="45714" marT="22857" marB="22857"/>
                </a:tc>
                <a:extLst>
                  <a:ext uri="{0D108BD9-81ED-4DB2-BD59-A6C34878D82A}">
                    <a16:rowId xmlns:a16="http://schemas.microsoft.com/office/drawing/2014/main" val="802743658"/>
                  </a:ext>
                </a:extLst>
              </a:tr>
            </a:tbl>
          </a:graphicData>
        </a:graphic>
      </p:graphicFrame>
    </p:spTree>
    <p:extLst>
      <p:ext uri="{BB962C8B-B14F-4D97-AF65-F5344CB8AC3E}">
        <p14:creationId xmlns:p14="http://schemas.microsoft.com/office/powerpoint/2010/main" val="2488686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05BA0FA-BC87-4C76-8220-A84F85D06D24}"/>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2050" name="think-cell Slide" r:id="rId4" imgW="359" imgH="360" progId="TCLayout.ActiveDocument.1">
                  <p:embed/>
                </p:oleObj>
              </mc:Choice>
              <mc:Fallback>
                <p:oleObj name="think-cell Slide" r:id="rId4" imgW="359" imgH="360" progId="TCLayout.ActiveDocument.1">
                  <p:embed/>
                  <p:pic>
                    <p:nvPicPr>
                      <p:cNvPr id="15" name="Object 14" hidden="1">
                        <a:extLst>
                          <a:ext uri="{FF2B5EF4-FFF2-40B4-BE49-F238E27FC236}">
                            <a16:creationId xmlns:a16="http://schemas.microsoft.com/office/drawing/2014/main" id="{C05BA0FA-BC87-4C76-8220-A84F85D06D24}"/>
                          </a:ext>
                        </a:extLst>
                      </p:cNvPr>
                      <p:cNvPicPr/>
                      <p:nvPr/>
                    </p:nvPicPr>
                    <p:blipFill>
                      <a:blip r:embed="rId5"/>
                      <a:stretch>
                        <a:fillRect/>
                      </a:stretch>
                    </p:blipFill>
                    <p:spPr>
                      <a:xfrm>
                        <a:off x="794" y="1240"/>
                        <a:ext cx="794" cy="794"/>
                      </a:xfrm>
                      <a:prstGeom prst="rect">
                        <a:avLst/>
                      </a:prstGeom>
                    </p:spPr>
                  </p:pic>
                </p:oleObj>
              </mc:Fallback>
            </mc:AlternateContent>
          </a:graphicData>
        </a:graphic>
      </p:graphicFrame>
      <p:sp>
        <p:nvSpPr>
          <p:cNvPr id="2" name="Title 1"/>
          <p:cNvSpPr>
            <a:spLocks noGrp="1"/>
          </p:cNvSpPr>
          <p:nvPr>
            <p:ph type="title"/>
          </p:nvPr>
        </p:nvSpPr>
        <p:spPr/>
        <p:txBody>
          <a:bodyPr vert="horz" lIns="91440" tIns="45720" rIns="91440" bIns="45720" rtlCol="0" anchor="ctr">
            <a:normAutofit fontScale="90000"/>
          </a:bodyPr>
          <a:lstStyle/>
          <a:p>
            <a:r>
              <a:rPr lang="en-US" dirty="0"/>
              <a:t>Standalone vs. Federated vs. IMA</a:t>
            </a:r>
          </a:p>
        </p:txBody>
      </p:sp>
      <p:sp>
        <p:nvSpPr>
          <p:cNvPr id="28" name="Slide Number Placeholder 5">
            <a:extLst>
              <a:ext uri="{FF2B5EF4-FFF2-40B4-BE49-F238E27FC236}">
                <a16:creationId xmlns:a16="http://schemas.microsoft.com/office/drawing/2014/main" id="{472F6C40-65A7-4333-960C-0DAC946AEC4F}"/>
              </a:ext>
            </a:extLst>
          </p:cNvPr>
          <p:cNvSpPr>
            <a:spLocks noGrp="1"/>
          </p:cNvSpPr>
          <p:nvPr>
            <p:ph type="sldNum" sz="quarter" idx="17"/>
          </p:nvPr>
        </p:nvSpPr>
        <p:spPr>
          <a:xfrm>
            <a:off x="11228323" y="6355970"/>
            <a:ext cx="467649" cy="365077"/>
          </a:xfrm>
        </p:spPr>
        <p:txBody>
          <a:bodyPr/>
          <a:lstStyle/>
          <a:p>
            <a:fld id="{805CC854-ACCE-4326-AF1C-DCD06BD0461E}" type="slidenum">
              <a:rPr lang="en-US" smtClean="0"/>
              <a:t>25</a:t>
            </a:fld>
            <a:endParaRPr lang="en-US"/>
          </a:p>
        </p:txBody>
      </p:sp>
      <p:sp>
        <p:nvSpPr>
          <p:cNvPr id="7" name="TextBox 6">
            <a:extLst>
              <a:ext uri="{FF2B5EF4-FFF2-40B4-BE49-F238E27FC236}">
                <a16:creationId xmlns:a16="http://schemas.microsoft.com/office/drawing/2014/main" id="{F62AE3F0-15A7-4259-9F8F-74B3523A1786}"/>
              </a:ext>
            </a:extLst>
          </p:cNvPr>
          <p:cNvSpPr txBox="1"/>
          <p:nvPr/>
        </p:nvSpPr>
        <p:spPr>
          <a:xfrm>
            <a:off x="496030" y="1298547"/>
            <a:ext cx="4308726" cy="5016758"/>
          </a:xfrm>
          <a:prstGeom prst="rect">
            <a:avLst/>
          </a:prstGeom>
          <a:noFill/>
        </p:spPr>
        <p:txBody>
          <a:bodyPr wrap="square">
            <a:spAutoFit/>
          </a:bodyPr>
          <a:lstStyle/>
          <a:p>
            <a:r>
              <a:rPr lang="en-US" sz="2000" dirty="0">
                <a:latin typeface="Barlow Medium" panose="00000600000000000000" pitchFamily="2" charset="0"/>
                <a:ea typeface="Calibri" panose="020F0502020204030204" pitchFamily="34" charset="0"/>
              </a:rPr>
              <a:t>Space ROS is a software framework designed to be deployed across a wide set of use cases.</a:t>
            </a:r>
          </a:p>
          <a:p>
            <a:endParaRPr lang="en-US" sz="2000" dirty="0">
              <a:latin typeface="Barlow Medium" panose="00000600000000000000" pitchFamily="2" charset="0"/>
              <a:ea typeface="Calibri" panose="020F0502020204030204" pitchFamily="34" charset="0"/>
            </a:endParaRPr>
          </a:p>
          <a:p>
            <a:r>
              <a:rPr lang="en-US" sz="2000" dirty="0">
                <a:latin typeface="Barlow Medium" panose="00000600000000000000" pitchFamily="2" charset="0"/>
                <a:ea typeface="Calibri" panose="020F0502020204030204" pitchFamily="34" charset="0"/>
              </a:rPr>
              <a:t>There are a number of ways Space ROS could be deployed:</a:t>
            </a:r>
          </a:p>
          <a:p>
            <a:endParaRPr lang="en-US" sz="2000" dirty="0">
              <a:latin typeface="Barlow Medium" panose="00000600000000000000" pitchFamily="2" charset="0"/>
              <a:ea typeface="Calibri" panose="020F0502020204030204" pitchFamily="34" charset="0"/>
            </a:endParaRPr>
          </a:p>
          <a:p>
            <a:pPr marL="171416" indent="-171416">
              <a:buFont typeface="+mj-lt"/>
              <a:buAutoNum type="arabicPeriod"/>
            </a:pPr>
            <a:r>
              <a:rPr lang="en-US" sz="2000" dirty="0">
                <a:latin typeface="Barlow Medium" panose="00000600000000000000" pitchFamily="2" charset="0"/>
                <a:ea typeface="Times New Roman" panose="02020603050405020304" pitchFamily="18" charset="0"/>
              </a:rPr>
              <a:t> Standalone</a:t>
            </a:r>
          </a:p>
          <a:p>
            <a:pPr marL="171416" indent="-171416">
              <a:buFont typeface="+mj-lt"/>
              <a:buAutoNum type="arabicPeriod"/>
            </a:pPr>
            <a:endParaRPr lang="en-US" sz="2000" dirty="0">
              <a:latin typeface="Barlow Medium" panose="00000600000000000000" pitchFamily="2" charset="0"/>
              <a:ea typeface="Times New Roman" panose="02020603050405020304" pitchFamily="18" charset="0"/>
            </a:endParaRPr>
          </a:p>
          <a:p>
            <a:pPr marL="171416" indent="-171416">
              <a:buFont typeface="+mj-lt"/>
              <a:buAutoNum type="arabicPeriod"/>
            </a:pPr>
            <a:r>
              <a:rPr lang="en-US" sz="2000" dirty="0">
                <a:latin typeface="Barlow Medium" panose="00000600000000000000" pitchFamily="2" charset="0"/>
                <a:ea typeface="Times New Roman" panose="02020603050405020304" pitchFamily="18" charset="0"/>
              </a:rPr>
              <a:t> Federated: Loosely coupled with another framework (such as cFS)</a:t>
            </a:r>
            <a:endParaRPr lang="en-US" sz="2000" dirty="0">
              <a:latin typeface="Barlow Medium" panose="00000600000000000000" pitchFamily="2" charset="0"/>
              <a:ea typeface="Calibri" panose="020F0502020204030204" pitchFamily="34" charset="0"/>
            </a:endParaRPr>
          </a:p>
          <a:p>
            <a:pPr marL="171416" indent="-171416">
              <a:buFont typeface="+mj-lt"/>
              <a:buAutoNum type="arabicPeriod"/>
            </a:pPr>
            <a:endParaRPr lang="en-US" sz="2000" dirty="0">
              <a:latin typeface="Barlow Medium" panose="00000600000000000000" pitchFamily="2" charset="0"/>
              <a:ea typeface="Times New Roman" panose="02020603050405020304" pitchFamily="18" charset="0"/>
            </a:endParaRPr>
          </a:p>
          <a:p>
            <a:pPr marL="171416" indent="-171416">
              <a:buFont typeface="+mj-lt"/>
              <a:buAutoNum type="arabicPeriod"/>
            </a:pPr>
            <a:r>
              <a:rPr lang="en-US" sz="2000" dirty="0">
                <a:latin typeface="Barlow Medium" panose="00000600000000000000" pitchFamily="2" charset="0"/>
                <a:ea typeface="Times New Roman" panose="02020603050405020304" pitchFamily="18" charset="0"/>
              </a:rPr>
              <a:t> Integrate Modular Avionics (IMA) : Tightly integrated within the same computing using with another framework </a:t>
            </a:r>
            <a:endParaRPr lang="en-US" sz="2000" dirty="0">
              <a:latin typeface="Barlow Medium" panose="00000600000000000000" pitchFamily="2" charset="0"/>
              <a:ea typeface="Calibri" panose="020F0502020204030204" pitchFamily="34" charset="0"/>
            </a:endParaRPr>
          </a:p>
        </p:txBody>
      </p:sp>
      <p:pic>
        <p:nvPicPr>
          <p:cNvPr id="8" name="Picture 2" descr="Meet the New Flying Robots That NASA Is Sending Into Space">
            <a:extLst>
              <a:ext uri="{FF2B5EF4-FFF2-40B4-BE49-F238E27FC236}">
                <a16:creationId xmlns:a16="http://schemas.microsoft.com/office/drawing/2014/main" id="{874FD8C9-B3C4-41A9-6441-157A3654B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4756" y="2065868"/>
            <a:ext cx="7266946" cy="3694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992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05BA0FA-BC87-4C76-8220-A84F85D06D24}"/>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3074" name="think-cell Slide" r:id="rId4" imgW="359" imgH="360" progId="TCLayout.ActiveDocument.1">
                  <p:embed/>
                </p:oleObj>
              </mc:Choice>
              <mc:Fallback>
                <p:oleObj name="think-cell Slide" r:id="rId4" imgW="359" imgH="360" progId="TCLayout.ActiveDocument.1">
                  <p:embed/>
                  <p:pic>
                    <p:nvPicPr>
                      <p:cNvPr id="15" name="Object 14" hidden="1">
                        <a:extLst>
                          <a:ext uri="{FF2B5EF4-FFF2-40B4-BE49-F238E27FC236}">
                            <a16:creationId xmlns:a16="http://schemas.microsoft.com/office/drawing/2014/main" id="{C05BA0FA-BC87-4C76-8220-A84F85D06D24}"/>
                          </a:ext>
                        </a:extLst>
                      </p:cNvPr>
                      <p:cNvPicPr/>
                      <p:nvPr/>
                    </p:nvPicPr>
                    <p:blipFill>
                      <a:blip r:embed="rId5"/>
                      <a:stretch>
                        <a:fillRect/>
                      </a:stretch>
                    </p:blipFill>
                    <p:spPr>
                      <a:xfrm>
                        <a:off x="794" y="1240"/>
                        <a:ext cx="794" cy="794"/>
                      </a:xfrm>
                      <a:prstGeom prst="rect">
                        <a:avLst/>
                      </a:prstGeom>
                    </p:spPr>
                  </p:pic>
                </p:oleObj>
              </mc:Fallback>
            </mc:AlternateContent>
          </a:graphicData>
        </a:graphic>
      </p:graphicFrame>
      <p:sp>
        <p:nvSpPr>
          <p:cNvPr id="28" name="Slide Number Placeholder 5">
            <a:extLst>
              <a:ext uri="{FF2B5EF4-FFF2-40B4-BE49-F238E27FC236}">
                <a16:creationId xmlns:a16="http://schemas.microsoft.com/office/drawing/2014/main" id="{472F6C40-65A7-4333-960C-0DAC946AEC4F}"/>
              </a:ext>
            </a:extLst>
          </p:cNvPr>
          <p:cNvSpPr>
            <a:spLocks noGrp="1"/>
          </p:cNvSpPr>
          <p:nvPr>
            <p:ph type="sldNum" sz="quarter" idx="17"/>
          </p:nvPr>
        </p:nvSpPr>
        <p:spPr>
          <a:xfrm>
            <a:off x="11228323" y="6355970"/>
            <a:ext cx="467649" cy="365077"/>
          </a:xfrm>
        </p:spPr>
        <p:txBody>
          <a:bodyPr/>
          <a:lstStyle/>
          <a:p>
            <a:fld id="{805CC854-ACCE-4326-AF1C-DCD06BD0461E}" type="slidenum">
              <a:rPr lang="en-US" smtClean="0"/>
              <a:t>26</a:t>
            </a:fld>
            <a:endParaRPr lang="en-US"/>
          </a:p>
        </p:txBody>
      </p:sp>
      <p:pic>
        <p:nvPicPr>
          <p:cNvPr id="5" name="Picture 4">
            <a:extLst>
              <a:ext uri="{FF2B5EF4-FFF2-40B4-BE49-F238E27FC236}">
                <a16:creationId xmlns:a16="http://schemas.microsoft.com/office/drawing/2014/main" id="{BEABCAC3-4947-4317-996C-74B986AE6AF8}"/>
              </a:ext>
            </a:extLst>
          </p:cNvPr>
          <p:cNvPicPr>
            <a:picLocks noChangeAspect="1"/>
          </p:cNvPicPr>
          <p:nvPr/>
        </p:nvPicPr>
        <p:blipFill rotWithShape="1">
          <a:blip r:embed="rId6"/>
          <a:srcRect b="11685"/>
          <a:stretch/>
        </p:blipFill>
        <p:spPr>
          <a:xfrm>
            <a:off x="7244127" y="239416"/>
            <a:ext cx="4947873" cy="6161383"/>
          </a:xfrm>
          <a:prstGeom prst="rect">
            <a:avLst/>
          </a:prstGeom>
        </p:spPr>
      </p:pic>
      <p:sp>
        <p:nvSpPr>
          <p:cNvPr id="25" name="TextBox 24">
            <a:extLst>
              <a:ext uri="{FF2B5EF4-FFF2-40B4-BE49-F238E27FC236}">
                <a16:creationId xmlns:a16="http://schemas.microsoft.com/office/drawing/2014/main" id="{F0251DAD-D9F9-4EFF-AC82-7B58EA8AEAEA}"/>
              </a:ext>
            </a:extLst>
          </p:cNvPr>
          <p:cNvSpPr txBox="1"/>
          <p:nvPr/>
        </p:nvSpPr>
        <p:spPr>
          <a:xfrm>
            <a:off x="238654" y="1054964"/>
            <a:ext cx="7336190" cy="4914166"/>
          </a:xfrm>
          <a:prstGeom prst="rect">
            <a:avLst/>
          </a:prstGeom>
          <a:noFill/>
        </p:spPr>
        <p:txBody>
          <a:bodyPr wrap="square">
            <a:spAutoFit/>
          </a:bodyPr>
          <a:lstStyle/>
          <a:p>
            <a:pPr marL="220381" indent="-220381">
              <a:spcBef>
                <a:spcPts val="1000"/>
              </a:spcBef>
              <a:buFont typeface="Barlow Light" panose="00000400000000000000" pitchFamily="2" charset="0"/>
              <a:buChar char="–"/>
            </a:pPr>
            <a:r>
              <a:rPr lang="en-US" sz="2000" dirty="0">
                <a:latin typeface="Barlow" pitchFamily="2" charset="77"/>
              </a:rPr>
              <a:t>Standalone: A single unit that encapsulates the entire system functionality and uses Space ROS may increase mass because it is its own physical payload but will require Space ROS to meet the validation requirements for the mission independently.</a:t>
            </a:r>
          </a:p>
          <a:p>
            <a:pPr marL="220381" indent="-220381">
              <a:spcBef>
                <a:spcPts val="1000"/>
              </a:spcBef>
              <a:buFont typeface="Barlow Light" panose="00000400000000000000" pitchFamily="2" charset="0"/>
              <a:buChar char="–"/>
            </a:pPr>
            <a:endParaRPr lang="en-US" sz="2000" dirty="0">
              <a:latin typeface="Barlow" pitchFamily="2" charset="77"/>
            </a:endParaRPr>
          </a:p>
          <a:p>
            <a:pPr marL="220381" indent="-220381">
              <a:spcBef>
                <a:spcPts val="1000"/>
              </a:spcBef>
              <a:buFont typeface="Barlow Light" panose="00000400000000000000" pitchFamily="2" charset="0"/>
              <a:buChar char="–"/>
            </a:pPr>
            <a:r>
              <a:rPr lang="en-US" sz="2000" dirty="0">
                <a:latin typeface="Barlow" pitchFamily="2" charset="77"/>
              </a:rPr>
              <a:t>Federated: an independent unit encapsulates Space ROS communicates with the Avionics. This may increase mass because it is its own physical payload but reduces V&amp;V from the flight software team.</a:t>
            </a:r>
          </a:p>
          <a:p>
            <a:pPr marL="220381" indent="-220381">
              <a:spcBef>
                <a:spcPts val="1000"/>
              </a:spcBef>
              <a:buFont typeface="Barlow Light" panose="00000400000000000000" pitchFamily="2" charset="0"/>
              <a:buChar char="–"/>
            </a:pPr>
            <a:endParaRPr lang="en-US" sz="2000" dirty="0">
              <a:latin typeface="Barlow" pitchFamily="2" charset="77"/>
            </a:endParaRPr>
          </a:p>
          <a:p>
            <a:pPr marL="220381" indent="-220381">
              <a:spcBef>
                <a:spcPts val="1000"/>
              </a:spcBef>
              <a:buFont typeface="Barlow Light" panose="00000400000000000000" pitchFamily="2" charset="0"/>
              <a:buChar char="–"/>
            </a:pPr>
            <a:r>
              <a:rPr lang="en-US" sz="2000" dirty="0">
                <a:latin typeface="Barlow" pitchFamily="2" charset="77"/>
              </a:rPr>
              <a:t>IMA: a unit that is tightly integrated with the underlying Flight Software will impose some V&amp;V work on the flight software team, but may save mass, because the compute capability lives in the centralized flight software computer.</a:t>
            </a:r>
            <a:endParaRPr lang="en-US" sz="700" dirty="0">
              <a:latin typeface="Barlow SemiBold" panose="00000700000000000000" pitchFamily="2" charset="0"/>
            </a:endParaRPr>
          </a:p>
        </p:txBody>
      </p:sp>
      <p:sp>
        <p:nvSpPr>
          <p:cNvPr id="2" name="Title 1"/>
          <p:cNvSpPr>
            <a:spLocks noGrp="1"/>
          </p:cNvSpPr>
          <p:nvPr>
            <p:ph type="title"/>
          </p:nvPr>
        </p:nvSpPr>
        <p:spPr>
          <a:xfrm>
            <a:off x="315406" y="378178"/>
            <a:ext cx="11199941" cy="675066"/>
          </a:xfrm>
        </p:spPr>
        <p:txBody>
          <a:bodyPr vert="horz" lIns="91440" tIns="45720" rIns="91440" bIns="45720" rtlCol="0" anchor="ctr">
            <a:normAutofit fontScale="90000"/>
          </a:bodyPr>
          <a:lstStyle/>
          <a:p>
            <a:r>
              <a:rPr lang="en-US" dirty="0"/>
              <a:t>Standalone vs. Federated vs. IMA</a:t>
            </a:r>
          </a:p>
        </p:txBody>
      </p:sp>
    </p:spTree>
    <p:extLst>
      <p:ext uri="{BB962C8B-B14F-4D97-AF65-F5344CB8AC3E}">
        <p14:creationId xmlns:p14="http://schemas.microsoft.com/office/powerpoint/2010/main" val="2190596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27</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dirty="0"/>
              <a:t>Deployment Configuration Types</a:t>
            </a:r>
          </a:p>
        </p:txBody>
      </p:sp>
      <p:sp>
        <p:nvSpPr>
          <p:cNvPr id="8" name="Content Placeholder 7">
            <a:extLst>
              <a:ext uri="{FF2B5EF4-FFF2-40B4-BE49-F238E27FC236}">
                <a16:creationId xmlns:a16="http://schemas.microsoft.com/office/drawing/2014/main" id="{E5B4FAD6-2C56-5F41-AF34-0134D323587D}"/>
              </a:ext>
            </a:extLst>
          </p:cNvPr>
          <p:cNvSpPr>
            <a:spLocks noGrp="1"/>
          </p:cNvSpPr>
          <p:nvPr>
            <p:ph sz="half" idx="2"/>
          </p:nvPr>
        </p:nvSpPr>
        <p:spPr>
          <a:xfrm>
            <a:off x="572905" y="2399259"/>
            <a:ext cx="5348544" cy="3989315"/>
          </a:xfrm>
        </p:spPr>
        <p:txBody>
          <a:bodyPr/>
          <a:lstStyle/>
          <a:p>
            <a:r>
              <a:rPr lang="en-US" dirty="0"/>
              <a:t>Augmented System</a:t>
            </a:r>
          </a:p>
          <a:p>
            <a:r>
              <a:rPr lang="en-US" dirty="0"/>
              <a:t>Single Vehicle</a:t>
            </a:r>
          </a:p>
          <a:p>
            <a:r>
              <a:rPr lang="en-US" dirty="0"/>
              <a:t>Multi Vehicle</a:t>
            </a:r>
          </a:p>
        </p:txBody>
      </p:sp>
      <p:sp>
        <p:nvSpPr>
          <p:cNvPr id="9" name="Content Placeholder 8">
            <a:extLst>
              <a:ext uri="{FF2B5EF4-FFF2-40B4-BE49-F238E27FC236}">
                <a16:creationId xmlns:a16="http://schemas.microsoft.com/office/drawing/2014/main" id="{6DAC97E5-87F8-1A41-B1AA-44E753F41D0E}"/>
              </a:ext>
            </a:extLst>
          </p:cNvPr>
          <p:cNvSpPr>
            <a:spLocks noGrp="1"/>
          </p:cNvSpPr>
          <p:nvPr>
            <p:ph sz="half" idx="13"/>
          </p:nvPr>
        </p:nvSpPr>
        <p:spPr>
          <a:xfrm>
            <a:off x="6274462" y="2399259"/>
            <a:ext cx="5346112" cy="3989315"/>
          </a:xfrm>
        </p:spPr>
        <p:txBody>
          <a:bodyPr/>
          <a:lstStyle/>
          <a:p>
            <a:r>
              <a:rPr lang="en-US" dirty="0"/>
              <a:t>Integrated</a:t>
            </a:r>
          </a:p>
          <a:p>
            <a:r>
              <a:rPr lang="en-US" dirty="0"/>
              <a:t>Shared</a:t>
            </a:r>
          </a:p>
        </p:txBody>
      </p:sp>
      <p:sp>
        <p:nvSpPr>
          <p:cNvPr id="10" name="Text Placeholder 9">
            <a:extLst>
              <a:ext uri="{FF2B5EF4-FFF2-40B4-BE49-F238E27FC236}">
                <a16:creationId xmlns:a16="http://schemas.microsoft.com/office/drawing/2014/main" id="{DA55ADAD-F180-F34E-91B2-EFDC82D0BFF1}"/>
              </a:ext>
            </a:extLst>
          </p:cNvPr>
          <p:cNvSpPr>
            <a:spLocks noGrp="1"/>
          </p:cNvSpPr>
          <p:nvPr>
            <p:ph type="body" sz="quarter" idx="14"/>
          </p:nvPr>
        </p:nvSpPr>
        <p:spPr>
          <a:xfrm>
            <a:off x="572904" y="1629873"/>
            <a:ext cx="5348544" cy="495066"/>
          </a:xfrm>
        </p:spPr>
        <p:txBody>
          <a:bodyPr/>
          <a:lstStyle/>
          <a:p>
            <a:r>
              <a:rPr lang="en-US" b="1" dirty="0"/>
              <a:t>Space ROS Deployment</a:t>
            </a:r>
          </a:p>
        </p:txBody>
      </p:sp>
      <p:sp>
        <p:nvSpPr>
          <p:cNvPr id="11" name="Text Placeholder 10">
            <a:extLst>
              <a:ext uri="{FF2B5EF4-FFF2-40B4-BE49-F238E27FC236}">
                <a16:creationId xmlns:a16="http://schemas.microsoft.com/office/drawing/2014/main" id="{493C44AC-B778-2340-AEB9-ABF4C5DAAED7}"/>
              </a:ext>
            </a:extLst>
          </p:cNvPr>
          <p:cNvSpPr>
            <a:spLocks noGrp="1"/>
          </p:cNvSpPr>
          <p:nvPr>
            <p:ph type="body" sz="quarter" idx="15"/>
          </p:nvPr>
        </p:nvSpPr>
        <p:spPr>
          <a:xfrm>
            <a:off x="6270171" y="1629873"/>
            <a:ext cx="5350403" cy="514893"/>
          </a:xfrm>
        </p:spPr>
        <p:txBody>
          <a:bodyPr/>
          <a:lstStyle/>
          <a:p>
            <a:r>
              <a:rPr lang="en-US" b="1" dirty="0"/>
              <a:t>Avionics</a:t>
            </a:r>
          </a:p>
        </p:txBody>
      </p:sp>
    </p:spTree>
    <p:extLst>
      <p:ext uri="{BB962C8B-B14F-4D97-AF65-F5344CB8AC3E}">
        <p14:creationId xmlns:p14="http://schemas.microsoft.com/office/powerpoint/2010/main" val="2177806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28</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a:t>Augmented System Overview</a:t>
            </a:r>
          </a:p>
        </p:txBody>
      </p:sp>
      <p:sp>
        <p:nvSpPr>
          <p:cNvPr id="8" name="Text Placeholder 7">
            <a:extLst>
              <a:ext uri="{FF2B5EF4-FFF2-40B4-BE49-F238E27FC236}">
                <a16:creationId xmlns:a16="http://schemas.microsoft.com/office/drawing/2014/main" id="{1E80BBB3-8FFD-7E45-A9B7-58836B568372}"/>
              </a:ext>
            </a:extLst>
          </p:cNvPr>
          <p:cNvSpPr>
            <a:spLocks noGrp="1"/>
          </p:cNvSpPr>
          <p:nvPr>
            <p:ph type="body" sz="quarter" idx="14"/>
          </p:nvPr>
        </p:nvSpPr>
        <p:spPr>
          <a:xfrm>
            <a:off x="628503" y="1288822"/>
            <a:ext cx="5348544" cy="495066"/>
          </a:xfrm>
        </p:spPr>
        <p:txBody>
          <a:bodyPr/>
          <a:lstStyle/>
          <a:p>
            <a:r>
              <a:rPr lang="en-US"/>
              <a:t>Integrated Avionics</a:t>
            </a:r>
          </a:p>
        </p:txBody>
      </p:sp>
      <p:sp>
        <p:nvSpPr>
          <p:cNvPr id="9" name="Text Placeholder 8">
            <a:extLst>
              <a:ext uri="{FF2B5EF4-FFF2-40B4-BE49-F238E27FC236}">
                <a16:creationId xmlns:a16="http://schemas.microsoft.com/office/drawing/2014/main" id="{6EF52E64-04E9-9249-8051-43544F79D6CA}"/>
              </a:ext>
            </a:extLst>
          </p:cNvPr>
          <p:cNvSpPr>
            <a:spLocks noGrp="1"/>
          </p:cNvSpPr>
          <p:nvPr>
            <p:ph type="body" sz="quarter" idx="15"/>
          </p:nvPr>
        </p:nvSpPr>
        <p:spPr>
          <a:xfrm>
            <a:off x="6325770" y="1288822"/>
            <a:ext cx="5350403" cy="514893"/>
          </a:xfrm>
        </p:spPr>
        <p:txBody>
          <a:bodyPr/>
          <a:lstStyle/>
          <a:p>
            <a:r>
              <a:rPr lang="en-US"/>
              <a:t>Shared Avionics</a:t>
            </a:r>
          </a:p>
        </p:txBody>
      </p:sp>
      <p:sp>
        <p:nvSpPr>
          <p:cNvPr id="10" name="Rounded Rectangle 9">
            <a:extLst>
              <a:ext uri="{FF2B5EF4-FFF2-40B4-BE49-F238E27FC236}">
                <a16:creationId xmlns:a16="http://schemas.microsoft.com/office/drawing/2014/main" id="{B1A0A31D-6C6A-5643-B163-403B8F20D714}"/>
              </a:ext>
            </a:extLst>
          </p:cNvPr>
          <p:cNvSpPr/>
          <p:nvPr/>
        </p:nvSpPr>
        <p:spPr>
          <a:xfrm>
            <a:off x="571426" y="1990608"/>
            <a:ext cx="20959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900"/>
              <a:t>Bus Avionics</a:t>
            </a:r>
          </a:p>
        </p:txBody>
      </p:sp>
      <p:sp>
        <p:nvSpPr>
          <p:cNvPr id="13" name="Rounded Rectangle 12">
            <a:extLst>
              <a:ext uri="{FF2B5EF4-FFF2-40B4-BE49-F238E27FC236}">
                <a16:creationId xmlns:a16="http://schemas.microsoft.com/office/drawing/2014/main" id="{B99B9023-AB7D-D94D-A6F1-5A552BF28E93}"/>
              </a:ext>
            </a:extLst>
          </p:cNvPr>
          <p:cNvSpPr/>
          <p:nvPr/>
        </p:nvSpPr>
        <p:spPr>
          <a:xfrm>
            <a:off x="778458" y="2608663"/>
            <a:ext cx="1237714" cy="31749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Bus Middleware Apps</a:t>
            </a:r>
          </a:p>
        </p:txBody>
      </p:sp>
      <p:sp>
        <p:nvSpPr>
          <p:cNvPr id="31" name="Rounded Rectangle 30">
            <a:extLst>
              <a:ext uri="{FF2B5EF4-FFF2-40B4-BE49-F238E27FC236}">
                <a16:creationId xmlns:a16="http://schemas.microsoft.com/office/drawing/2014/main" id="{B14D9663-A73D-9845-AD93-12D0A86598D1}"/>
              </a:ext>
            </a:extLst>
          </p:cNvPr>
          <p:cNvSpPr/>
          <p:nvPr/>
        </p:nvSpPr>
        <p:spPr>
          <a:xfrm>
            <a:off x="3192883" y="4072890"/>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System N Avionics</a:t>
            </a:r>
          </a:p>
        </p:txBody>
      </p:sp>
      <p:sp>
        <p:nvSpPr>
          <p:cNvPr id="32" name="Rounded Rectangle 31">
            <a:extLst>
              <a:ext uri="{FF2B5EF4-FFF2-40B4-BE49-F238E27FC236}">
                <a16:creationId xmlns:a16="http://schemas.microsoft.com/office/drawing/2014/main" id="{C9191B0B-49F7-7446-9A6F-5EAE559DA922}"/>
              </a:ext>
            </a:extLst>
          </p:cNvPr>
          <p:cNvSpPr/>
          <p:nvPr/>
        </p:nvSpPr>
        <p:spPr>
          <a:xfrm>
            <a:off x="3361488" y="4387761"/>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Apps</a:t>
            </a:r>
          </a:p>
        </p:txBody>
      </p:sp>
      <p:cxnSp>
        <p:nvCxnSpPr>
          <p:cNvPr id="39" name="Elbow Connector 38">
            <a:extLst>
              <a:ext uri="{FF2B5EF4-FFF2-40B4-BE49-F238E27FC236}">
                <a16:creationId xmlns:a16="http://schemas.microsoft.com/office/drawing/2014/main" id="{FD83D5DA-01C1-8D4A-85C1-7434F290C75D}"/>
              </a:ext>
            </a:extLst>
          </p:cNvPr>
          <p:cNvCxnSpPr>
            <a:cxnSpLocks/>
            <a:stCxn id="24" idx="6"/>
            <a:endCxn id="88" idx="4"/>
          </p:cNvCxnSpPr>
          <p:nvPr/>
        </p:nvCxnSpPr>
        <p:spPr>
          <a:xfrm>
            <a:off x="2552393" y="4326549"/>
            <a:ext cx="1569948" cy="696320"/>
          </a:xfrm>
          <a:prstGeom prst="bentConnector4">
            <a:avLst>
              <a:gd name="adj1" fmla="val 29240"/>
              <a:gd name="adj2" fmla="val 129960"/>
            </a:avLst>
          </a:prstGeom>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03EC1D0-F8E7-054F-BBA1-FA22A7D0D5BA}"/>
              </a:ext>
            </a:extLst>
          </p:cNvPr>
          <p:cNvSpPr/>
          <p:nvPr/>
        </p:nvSpPr>
        <p:spPr>
          <a:xfrm>
            <a:off x="861963" y="350594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Oval 23">
            <a:extLst>
              <a:ext uri="{FF2B5EF4-FFF2-40B4-BE49-F238E27FC236}">
                <a16:creationId xmlns:a16="http://schemas.microsoft.com/office/drawing/2014/main" id="{A4C037C4-A931-A240-8B2D-D2A9302B4F79}"/>
              </a:ext>
            </a:extLst>
          </p:cNvPr>
          <p:cNvSpPr/>
          <p:nvPr/>
        </p:nvSpPr>
        <p:spPr>
          <a:xfrm>
            <a:off x="2162976" y="4144539"/>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27" name="Oval 26">
            <a:extLst>
              <a:ext uri="{FF2B5EF4-FFF2-40B4-BE49-F238E27FC236}">
                <a16:creationId xmlns:a16="http://schemas.microsoft.com/office/drawing/2014/main" id="{4932A04D-2748-EA4A-A545-E91255F4DBC5}"/>
              </a:ext>
            </a:extLst>
          </p:cNvPr>
          <p:cNvSpPr/>
          <p:nvPr/>
        </p:nvSpPr>
        <p:spPr>
          <a:xfrm>
            <a:off x="863343" y="3920249"/>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8" name="Oval 27">
            <a:extLst>
              <a:ext uri="{FF2B5EF4-FFF2-40B4-BE49-F238E27FC236}">
                <a16:creationId xmlns:a16="http://schemas.microsoft.com/office/drawing/2014/main" id="{49B00AC4-8564-DF4A-8616-158C60DF6894}"/>
              </a:ext>
            </a:extLst>
          </p:cNvPr>
          <p:cNvSpPr/>
          <p:nvPr/>
        </p:nvSpPr>
        <p:spPr>
          <a:xfrm>
            <a:off x="854899" y="4530267"/>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33" name="Elbow Connector 32">
            <a:extLst>
              <a:ext uri="{FF2B5EF4-FFF2-40B4-BE49-F238E27FC236}">
                <a16:creationId xmlns:a16="http://schemas.microsoft.com/office/drawing/2014/main" id="{6858F7FA-248A-6C43-B40F-E84FC88A8F50}"/>
              </a:ext>
            </a:extLst>
          </p:cNvPr>
          <p:cNvCxnSpPr>
            <a:cxnSpLocks/>
            <a:stCxn id="51" idx="6"/>
            <a:endCxn id="24" idx="2"/>
          </p:cNvCxnSpPr>
          <p:nvPr/>
        </p:nvCxnSpPr>
        <p:spPr>
          <a:xfrm>
            <a:off x="1251379" y="3687954"/>
            <a:ext cx="911597" cy="63859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7" name="Elbow Connector 36">
            <a:extLst>
              <a:ext uri="{FF2B5EF4-FFF2-40B4-BE49-F238E27FC236}">
                <a16:creationId xmlns:a16="http://schemas.microsoft.com/office/drawing/2014/main" id="{607198B1-77BC-894F-86B2-7AF0A262824D}"/>
              </a:ext>
            </a:extLst>
          </p:cNvPr>
          <p:cNvCxnSpPr>
            <a:cxnSpLocks/>
            <a:stCxn id="27" idx="6"/>
            <a:endCxn id="24" idx="2"/>
          </p:cNvCxnSpPr>
          <p:nvPr/>
        </p:nvCxnSpPr>
        <p:spPr>
          <a:xfrm>
            <a:off x="1252759" y="4102258"/>
            <a:ext cx="910217" cy="2242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3" name="Elbow Connector 42">
            <a:extLst>
              <a:ext uri="{FF2B5EF4-FFF2-40B4-BE49-F238E27FC236}">
                <a16:creationId xmlns:a16="http://schemas.microsoft.com/office/drawing/2014/main" id="{F8D6B35C-F743-1543-BE0A-2C8A153CCB5B}"/>
              </a:ext>
            </a:extLst>
          </p:cNvPr>
          <p:cNvCxnSpPr>
            <a:cxnSpLocks/>
            <a:stCxn id="28" idx="6"/>
            <a:endCxn id="24" idx="2"/>
          </p:cNvCxnSpPr>
          <p:nvPr/>
        </p:nvCxnSpPr>
        <p:spPr>
          <a:xfrm flipV="1">
            <a:off x="1244315" y="4326549"/>
            <a:ext cx="918661" cy="38572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60" name="Oval 59">
            <a:extLst>
              <a:ext uri="{FF2B5EF4-FFF2-40B4-BE49-F238E27FC236}">
                <a16:creationId xmlns:a16="http://schemas.microsoft.com/office/drawing/2014/main" id="{B7C00577-FFBC-FD46-AAB0-97B2CCD6DF33}"/>
              </a:ext>
            </a:extLst>
          </p:cNvPr>
          <p:cNvSpPr/>
          <p:nvPr/>
        </p:nvSpPr>
        <p:spPr>
          <a:xfrm>
            <a:off x="3478642" y="4657739"/>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9" name="Oval 78">
            <a:extLst>
              <a:ext uri="{FF2B5EF4-FFF2-40B4-BE49-F238E27FC236}">
                <a16:creationId xmlns:a16="http://schemas.microsoft.com/office/drawing/2014/main" id="{D3F5361C-4AB4-D146-BED6-BE73E21A1FB5}"/>
              </a:ext>
            </a:extLst>
          </p:cNvPr>
          <p:cNvSpPr/>
          <p:nvPr/>
        </p:nvSpPr>
        <p:spPr>
          <a:xfrm>
            <a:off x="4582740" y="4657739"/>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80" name="Elbow Connector 79">
            <a:extLst>
              <a:ext uri="{FF2B5EF4-FFF2-40B4-BE49-F238E27FC236}">
                <a16:creationId xmlns:a16="http://schemas.microsoft.com/office/drawing/2014/main" id="{8425B245-7F1C-0948-B9F8-BB4DD1FE5537}"/>
              </a:ext>
            </a:extLst>
          </p:cNvPr>
          <p:cNvCxnSpPr>
            <a:cxnSpLocks/>
            <a:stCxn id="79" idx="4"/>
            <a:endCxn id="24" idx="6"/>
          </p:cNvCxnSpPr>
          <p:nvPr/>
        </p:nvCxnSpPr>
        <p:spPr>
          <a:xfrm rot="5400000" flipH="1">
            <a:off x="3317316" y="3561626"/>
            <a:ext cx="695209" cy="2225055"/>
          </a:xfrm>
          <a:prstGeom prst="bentConnector4">
            <a:avLst>
              <a:gd name="adj1" fmla="val -30008"/>
              <a:gd name="adj2" fmla="val 79362"/>
            </a:avLst>
          </a:prstGeom>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51EE5DB-27D3-274D-8021-BF56582524A1}"/>
              </a:ext>
            </a:extLst>
          </p:cNvPr>
          <p:cNvSpPr/>
          <p:nvPr/>
        </p:nvSpPr>
        <p:spPr>
          <a:xfrm>
            <a:off x="3927633" y="465885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08" name="Elbow Connector 107">
            <a:extLst>
              <a:ext uri="{FF2B5EF4-FFF2-40B4-BE49-F238E27FC236}">
                <a16:creationId xmlns:a16="http://schemas.microsoft.com/office/drawing/2014/main" id="{23F9A17D-F6D3-AC48-9A22-777F7CF3FA5D}"/>
              </a:ext>
            </a:extLst>
          </p:cNvPr>
          <p:cNvCxnSpPr>
            <a:cxnSpLocks/>
            <a:stCxn id="24" idx="6"/>
            <a:endCxn id="60" idx="4"/>
          </p:cNvCxnSpPr>
          <p:nvPr/>
        </p:nvCxnSpPr>
        <p:spPr>
          <a:xfrm>
            <a:off x="2552393" y="4326549"/>
            <a:ext cx="1120958" cy="695209"/>
          </a:xfrm>
          <a:prstGeom prst="bentConnector4">
            <a:avLst>
              <a:gd name="adj1" fmla="val 41013"/>
              <a:gd name="adj2" fmla="val 130008"/>
            </a:avLst>
          </a:prstGeom>
        </p:spPr>
        <p:style>
          <a:lnRef idx="1">
            <a:schemeClr val="accent1"/>
          </a:lnRef>
          <a:fillRef idx="0">
            <a:schemeClr val="accent1"/>
          </a:fillRef>
          <a:effectRef idx="0">
            <a:schemeClr val="accent1"/>
          </a:effectRef>
          <a:fontRef idx="minor">
            <a:schemeClr val="tx1"/>
          </a:fontRef>
        </p:style>
      </p:cxnSp>
      <p:sp>
        <p:nvSpPr>
          <p:cNvPr id="113" name="Rounded Rectangle 112">
            <a:extLst>
              <a:ext uri="{FF2B5EF4-FFF2-40B4-BE49-F238E27FC236}">
                <a16:creationId xmlns:a16="http://schemas.microsoft.com/office/drawing/2014/main" id="{E7EDE108-E96A-C54F-B214-7C0B2901A725}"/>
              </a:ext>
            </a:extLst>
          </p:cNvPr>
          <p:cNvSpPr/>
          <p:nvPr/>
        </p:nvSpPr>
        <p:spPr>
          <a:xfrm>
            <a:off x="3192883" y="2330731"/>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System 1 Avionics</a:t>
            </a:r>
          </a:p>
        </p:txBody>
      </p:sp>
      <p:sp>
        <p:nvSpPr>
          <p:cNvPr id="114" name="Rounded Rectangle 113">
            <a:extLst>
              <a:ext uri="{FF2B5EF4-FFF2-40B4-BE49-F238E27FC236}">
                <a16:creationId xmlns:a16="http://schemas.microsoft.com/office/drawing/2014/main" id="{618A0393-1D4F-E74E-B3AF-772530E9EDA5}"/>
              </a:ext>
            </a:extLst>
          </p:cNvPr>
          <p:cNvSpPr/>
          <p:nvPr/>
        </p:nvSpPr>
        <p:spPr>
          <a:xfrm>
            <a:off x="3361488" y="2645602"/>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Apps</a:t>
            </a:r>
          </a:p>
        </p:txBody>
      </p:sp>
      <p:sp>
        <p:nvSpPr>
          <p:cNvPr id="115" name="Oval 114">
            <a:extLst>
              <a:ext uri="{FF2B5EF4-FFF2-40B4-BE49-F238E27FC236}">
                <a16:creationId xmlns:a16="http://schemas.microsoft.com/office/drawing/2014/main" id="{F3CA3C5A-E727-424D-A11C-FFD736C0D439}"/>
              </a:ext>
            </a:extLst>
          </p:cNvPr>
          <p:cNvSpPr/>
          <p:nvPr/>
        </p:nvSpPr>
        <p:spPr>
          <a:xfrm>
            <a:off x="3478642" y="291558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 name="Oval 115">
            <a:extLst>
              <a:ext uri="{FF2B5EF4-FFF2-40B4-BE49-F238E27FC236}">
                <a16:creationId xmlns:a16="http://schemas.microsoft.com/office/drawing/2014/main" id="{37C4EA35-0AF9-7B4E-8609-640BA0A186CE}"/>
              </a:ext>
            </a:extLst>
          </p:cNvPr>
          <p:cNvSpPr/>
          <p:nvPr/>
        </p:nvSpPr>
        <p:spPr>
          <a:xfrm>
            <a:off x="4582740" y="291558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7" name="Oval 116">
            <a:extLst>
              <a:ext uri="{FF2B5EF4-FFF2-40B4-BE49-F238E27FC236}">
                <a16:creationId xmlns:a16="http://schemas.microsoft.com/office/drawing/2014/main" id="{E332ED7B-ACA0-D74D-8E27-FCC73C432CB5}"/>
              </a:ext>
            </a:extLst>
          </p:cNvPr>
          <p:cNvSpPr/>
          <p:nvPr/>
        </p:nvSpPr>
        <p:spPr>
          <a:xfrm>
            <a:off x="3927633" y="291669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2" name="Straight Connector 11">
            <a:extLst>
              <a:ext uri="{FF2B5EF4-FFF2-40B4-BE49-F238E27FC236}">
                <a16:creationId xmlns:a16="http://schemas.microsoft.com/office/drawing/2014/main" id="{6A333A41-9AA7-3141-9563-B5C9FFA39F5D}"/>
              </a:ext>
            </a:extLst>
          </p:cNvPr>
          <p:cNvCxnSpPr/>
          <p:nvPr/>
        </p:nvCxnSpPr>
        <p:spPr>
          <a:xfrm flipV="1">
            <a:off x="3008872" y="3505944"/>
            <a:ext cx="0" cy="820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A05DDA-0B17-4C45-8B9F-15D8BE9FB849}"/>
              </a:ext>
            </a:extLst>
          </p:cNvPr>
          <p:cNvCxnSpPr>
            <a:cxnSpLocks/>
          </p:cNvCxnSpPr>
          <p:nvPr/>
        </p:nvCxnSpPr>
        <p:spPr>
          <a:xfrm flipH="1" flipV="1">
            <a:off x="3008872" y="3505944"/>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837F5-A01D-FC43-9CF2-131CFE4CC4EC}"/>
              </a:ext>
            </a:extLst>
          </p:cNvPr>
          <p:cNvCxnSpPr>
            <a:cxnSpLocks/>
            <a:endCxn id="115" idx="4"/>
          </p:cNvCxnSpPr>
          <p:nvPr/>
        </p:nvCxnSpPr>
        <p:spPr>
          <a:xfrm flipV="1">
            <a:off x="3673350" y="3279599"/>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5D308A4-02CB-D341-AC1A-BAC7755FACA0}"/>
              </a:ext>
            </a:extLst>
          </p:cNvPr>
          <p:cNvCxnSpPr>
            <a:cxnSpLocks/>
          </p:cNvCxnSpPr>
          <p:nvPr/>
        </p:nvCxnSpPr>
        <p:spPr>
          <a:xfrm flipV="1">
            <a:off x="4122341" y="3279599"/>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2CF2AA-D48E-B140-A763-9009C58C8A15}"/>
              </a:ext>
            </a:extLst>
          </p:cNvPr>
          <p:cNvCxnSpPr>
            <a:cxnSpLocks/>
            <a:endCxn id="116" idx="4"/>
          </p:cNvCxnSpPr>
          <p:nvPr/>
        </p:nvCxnSpPr>
        <p:spPr>
          <a:xfrm flipV="1">
            <a:off x="4777448" y="3279599"/>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B2466082-8964-424C-9711-54DAFB249DEF}"/>
              </a:ext>
            </a:extLst>
          </p:cNvPr>
          <p:cNvSpPr/>
          <p:nvPr/>
        </p:nvSpPr>
        <p:spPr>
          <a:xfrm>
            <a:off x="6325770" y="1990608"/>
            <a:ext cx="47246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900"/>
              <a:t>Bus Avionics</a:t>
            </a:r>
          </a:p>
        </p:txBody>
      </p:sp>
      <p:sp>
        <p:nvSpPr>
          <p:cNvPr id="76" name="Rounded Rectangle 75">
            <a:extLst>
              <a:ext uri="{FF2B5EF4-FFF2-40B4-BE49-F238E27FC236}">
                <a16:creationId xmlns:a16="http://schemas.microsoft.com/office/drawing/2014/main" id="{5439DEA0-DE84-2243-B680-6C8CEBBA876A}"/>
              </a:ext>
            </a:extLst>
          </p:cNvPr>
          <p:cNvSpPr/>
          <p:nvPr/>
        </p:nvSpPr>
        <p:spPr>
          <a:xfrm>
            <a:off x="6532801" y="2608663"/>
            <a:ext cx="1237714" cy="31749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Bus Middleware Apps</a:t>
            </a:r>
          </a:p>
        </p:txBody>
      </p:sp>
      <p:sp>
        <p:nvSpPr>
          <p:cNvPr id="78" name="Rounded Rectangle 77">
            <a:extLst>
              <a:ext uri="{FF2B5EF4-FFF2-40B4-BE49-F238E27FC236}">
                <a16:creationId xmlns:a16="http://schemas.microsoft.com/office/drawing/2014/main" id="{CC3E3857-9519-7246-A94F-A669DAD96EE3}"/>
              </a:ext>
            </a:extLst>
          </p:cNvPr>
          <p:cNvSpPr/>
          <p:nvPr/>
        </p:nvSpPr>
        <p:spPr>
          <a:xfrm>
            <a:off x="9115832" y="4387761"/>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System N Apps</a:t>
            </a:r>
          </a:p>
        </p:txBody>
      </p:sp>
      <p:cxnSp>
        <p:nvCxnSpPr>
          <p:cNvPr id="81" name="Elbow Connector 80">
            <a:extLst>
              <a:ext uri="{FF2B5EF4-FFF2-40B4-BE49-F238E27FC236}">
                <a16:creationId xmlns:a16="http://schemas.microsoft.com/office/drawing/2014/main" id="{8842B724-A163-D843-8248-0361C7A3C6A2}"/>
              </a:ext>
            </a:extLst>
          </p:cNvPr>
          <p:cNvCxnSpPr>
            <a:cxnSpLocks/>
            <a:stCxn id="83" idx="6"/>
            <a:endCxn id="93" idx="4"/>
          </p:cNvCxnSpPr>
          <p:nvPr/>
        </p:nvCxnSpPr>
        <p:spPr>
          <a:xfrm>
            <a:off x="8306737" y="4326549"/>
            <a:ext cx="1569948" cy="696320"/>
          </a:xfrm>
          <a:prstGeom prst="bentConnector4">
            <a:avLst>
              <a:gd name="adj1" fmla="val 29240"/>
              <a:gd name="adj2" fmla="val 129960"/>
            </a:avLst>
          </a:prstGeom>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FAC7BE57-2A39-3D43-A894-6CC71182B4E2}"/>
              </a:ext>
            </a:extLst>
          </p:cNvPr>
          <p:cNvSpPr/>
          <p:nvPr/>
        </p:nvSpPr>
        <p:spPr>
          <a:xfrm>
            <a:off x="6616307" y="350594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3" name="Oval 82">
            <a:extLst>
              <a:ext uri="{FF2B5EF4-FFF2-40B4-BE49-F238E27FC236}">
                <a16:creationId xmlns:a16="http://schemas.microsoft.com/office/drawing/2014/main" id="{51333076-F568-6F4A-A09D-62932CF96CBA}"/>
              </a:ext>
            </a:extLst>
          </p:cNvPr>
          <p:cNvSpPr/>
          <p:nvPr/>
        </p:nvSpPr>
        <p:spPr>
          <a:xfrm>
            <a:off x="7917320" y="4144539"/>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84" name="Oval 83">
            <a:extLst>
              <a:ext uri="{FF2B5EF4-FFF2-40B4-BE49-F238E27FC236}">
                <a16:creationId xmlns:a16="http://schemas.microsoft.com/office/drawing/2014/main" id="{7909253A-DB97-6D47-9D74-81AB09DDA432}"/>
              </a:ext>
            </a:extLst>
          </p:cNvPr>
          <p:cNvSpPr/>
          <p:nvPr/>
        </p:nvSpPr>
        <p:spPr>
          <a:xfrm>
            <a:off x="6617686" y="3920249"/>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5" name="Oval 84">
            <a:extLst>
              <a:ext uri="{FF2B5EF4-FFF2-40B4-BE49-F238E27FC236}">
                <a16:creationId xmlns:a16="http://schemas.microsoft.com/office/drawing/2014/main" id="{08BDDC9E-C972-AD4E-9957-49180BB6C8F9}"/>
              </a:ext>
            </a:extLst>
          </p:cNvPr>
          <p:cNvSpPr/>
          <p:nvPr/>
        </p:nvSpPr>
        <p:spPr>
          <a:xfrm>
            <a:off x="6622755" y="4537050"/>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86" name="Elbow Connector 85">
            <a:extLst>
              <a:ext uri="{FF2B5EF4-FFF2-40B4-BE49-F238E27FC236}">
                <a16:creationId xmlns:a16="http://schemas.microsoft.com/office/drawing/2014/main" id="{9F3E9FD7-3EC9-0146-99B5-7AB3B80C3B62}"/>
              </a:ext>
            </a:extLst>
          </p:cNvPr>
          <p:cNvCxnSpPr>
            <a:cxnSpLocks/>
            <a:stCxn id="82" idx="6"/>
            <a:endCxn id="83" idx="2"/>
          </p:cNvCxnSpPr>
          <p:nvPr/>
        </p:nvCxnSpPr>
        <p:spPr>
          <a:xfrm>
            <a:off x="7005723" y="3687954"/>
            <a:ext cx="911597" cy="63859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87" name="Elbow Connector 86">
            <a:extLst>
              <a:ext uri="{FF2B5EF4-FFF2-40B4-BE49-F238E27FC236}">
                <a16:creationId xmlns:a16="http://schemas.microsoft.com/office/drawing/2014/main" id="{ADF01280-5BD1-EB4A-A337-D41C1B3DB050}"/>
              </a:ext>
            </a:extLst>
          </p:cNvPr>
          <p:cNvCxnSpPr>
            <a:cxnSpLocks/>
            <a:stCxn id="84" idx="6"/>
            <a:endCxn id="83" idx="2"/>
          </p:cNvCxnSpPr>
          <p:nvPr/>
        </p:nvCxnSpPr>
        <p:spPr>
          <a:xfrm>
            <a:off x="7007103" y="4102258"/>
            <a:ext cx="910217" cy="2242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89" name="Elbow Connector 88">
            <a:extLst>
              <a:ext uri="{FF2B5EF4-FFF2-40B4-BE49-F238E27FC236}">
                <a16:creationId xmlns:a16="http://schemas.microsoft.com/office/drawing/2014/main" id="{5ECCDAF4-9911-1647-A98F-A8B5678E7E1A}"/>
              </a:ext>
            </a:extLst>
          </p:cNvPr>
          <p:cNvCxnSpPr>
            <a:cxnSpLocks/>
            <a:stCxn id="85" idx="6"/>
            <a:endCxn id="83" idx="2"/>
          </p:cNvCxnSpPr>
          <p:nvPr/>
        </p:nvCxnSpPr>
        <p:spPr>
          <a:xfrm flipV="1">
            <a:off x="7012171" y="4326549"/>
            <a:ext cx="905149" cy="39251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90" name="Oval 89">
            <a:extLst>
              <a:ext uri="{FF2B5EF4-FFF2-40B4-BE49-F238E27FC236}">
                <a16:creationId xmlns:a16="http://schemas.microsoft.com/office/drawing/2014/main" id="{0106D968-EB73-044C-9E96-BDDD230895C4}"/>
              </a:ext>
            </a:extLst>
          </p:cNvPr>
          <p:cNvSpPr/>
          <p:nvPr/>
        </p:nvSpPr>
        <p:spPr>
          <a:xfrm>
            <a:off x="9232986" y="4657739"/>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1" name="Oval 90">
            <a:extLst>
              <a:ext uri="{FF2B5EF4-FFF2-40B4-BE49-F238E27FC236}">
                <a16:creationId xmlns:a16="http://schemas.microsoft.com/office/drawing/2014/main" id="{6F0C8C50-7CF1-0145-B56C-18146AD8046A}"/>
              </a:ext>
            </a:extLst>
          </p:cNvPr>
          <p:cNvSpPr/>
          <p:nvPr/>
        </p:nvSpPr>
        <p:spPr>
          <a:xfrm>
            <a:off x="10337084" y="4657739"/>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92" name="Elbow Connector 91">
            <a:extLst>
              <a:ext uri="{FF2B5EF4-FFF2-40B4-BE49-F238E27FC236}">
                <a16:creationId xmlns:a16="http://schemas.microsoft.com/office/drawing/2014/main" id="{D69D517C-311B-1D4B-A95E-337758E95CBC}"/>
              </a:ext>
            </a:extLst>
          </p:cNvPr>
          <p:cNvCxnSpPr>
            <a:cxnSpLocks/>
            <a:stCxn id="91" idx="4"/>
            <a:endCxn id="83" idx="6"/>
          </p:cNvCxnSpPr>
          <p:nvPr/>
        </p:nvCxnSpPr>
        <p:spPr>
          <a:xfrm rot="5400000" flipH="1">
            <a:off x="9071660" y="3561626"/>
            <a:ext cx="695209" cy="2225055"/>
          </a:xfrm>
          <a:prstGeom prst="bentConnector4">
            <a:avLst>
              <a:gd name="adj1" fmla="val -30008"/>
              <a:gd name="adj2" fmla="val 79362"/>
            </a:avLst>
          </a:prstGeom>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440CFFAE-705D-EE44-9CF1-0152467027CE}"/>
              </a:ext>
            </a:extLst>
          </p:cNvPr>
          <p:cNvSpPr/>
          <p:nvPr/>
        </p:nvSpPr>
        <p:spPr>
          <a:xfrm>
            <a:off x="9681976" y="465885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94" name="Elbow Connector 93">
            <a:extLst>
              <a:ext uri="{FF2B5EF4-FFF2-40B4-BE49-F238E27FC236}">
                <a16:creationId xmlns:a16="http://schemas.microsoft.com/office/drawing/2014/main" id="{A171B3A4-ACA4-D24D-A925-2CE0835979E7}"/>
              </a:ext>
            </a:extLst>
          </p:cNvPr>
          <p:cNvCxnSpPr>
            <a:cxnSpLocks/>
            <a:stCxn id="83" idx="6"/>
            <a:endCxn id="90" idx="4"/>
          </p:cNvCxnSpPr>
          <p:nvPr/>
        </p:nvCxnSpPr>
        <p:spPr>
          <a:xfrm>
            <a:off x="8306736" y="4326549"/>
            <a:ext cx="1120958" cy="695209"/>
          </a:xfrm>
          <a:prstGeom prst="bentConnector4">
            <a:avLst>
              <a:gd name="adj1" fmla="val 41013"/>
              <a:gd name="adj2" fmla="val 130008"/>
            </a:avLst>
          </a:prstGeom>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AA901034-EE11-494B-9B6D-548E8772DBFA}"/>
              </a:ext>
            </a:extLst>
          </p:cNvPr>
          <p:cNvSpPr/>
          <p:nvPr/>
        </p:nvSpPr>
        <p:spPr>
          <a:xfrm>
            <a:off x="9115832" y="2645602"/>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System 1 Apps</a:t>
            </a:r>
          </a:p>
        </p:txBody>
      </p:sp>
      <p:sp>
        <p:nvSpPr>
          <p:cNvPr id="97" name="Oval 96">
            <a:extLst>
              <a:ext uri="{FF2B5EF4-FFF2-40B4-BE49-F238E27FC236}">
                <a16:creationId xmlns:a16="http://schemas.microsoft.com/office/drawing/2014/main" id="{8A3A09A2-B98D-6E45-A957-D39EB1229B1A}"/>
              </a:ext>
            </a:extLst>
          </p:cNvPr>
          <p:cNvSpPr/>
          <p:nvPr/>
        </p:nvSpPr>
        <p:spPr>
          <a:xfrm>
            <a:off x="9232986" y="291558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8" name="Oval 97">
            <a:extLst>
              <a:ext uri="{FF2B5EF4-FFF2-40B4-BE49-F238E27FC236}">
                <a16:creationId xmlns:a16="http://schemas.microsoft.com/office/drawing/2014/main" id="{2EC27CF2-CB85-E449-9713-CC44D430E5D1}"/>
              </a:ext>
            </a:extLst>
          </p:cNvPr>
          <p:cNvSpPr/>
          <p:nvPr/>
        </p:nvSpPr>
        <p:spPr>
          <a:xfrm>
            <a:off x="10337084" y="291558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9" name="Oval 98">
            <a:extLst>
              <a:ext uri="{FF2B5EF4-FFF2-40B4-BE49-F238E27FC236}">
                <a16:creationId xmlns:a16="http://schemas.microsoft.com/office/drawing/2014/main" id="{B7E7D923-C06D-8B4B-AF6C-F85CDDE16061}"/>
              </a:ext>
            </a:extLst>
          </p:cNvPr>
          <p:cNvSpPr/>
          <p:nvPr/>
        </p:nvSpPr>
        <p:spPr>
          <a:xfrm>
            <a:off x="9681976" y="291669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00" name="Straight Connector 99">
            <a:extLst>
              <a:ext uri="{FF2B5EF4-FFF2-40B4-BE49-F238E27FC236}">
                <a16:creationId xmlns:a16="http://schemas.microsoft.com/office/drawing/2014/main" id="{E11D1894-E041-BD4A-8A10-CCBC4AE38C9F}"/>
              </a:ext>
            </a:extLst>
          </p:cNvPr>
          <p:cNvCxnSpPr/>
          <p:nvPr/>
        </p:nvCxnSpPr>
        <p:spPr>
          <a:xfrm flipV="1">
            <a:off x="8763215" y="3505944"/>
            <a:ext cx="0" cy="820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208A4BA-F881-814E-9906-4F2733185611}"/>
              </a:ext>
            </a:extLst>
          </p:cNvPr>
          <p:cNvCxnSpPr>
            <a:cxnSpLocks/>
          </p:cNvCxnSpPr>
          <p:nvPr/>
        </p:nvCxnSpPr>
        <p:spPr>
          <a:xfrm flipH="1" flipV="1">
            <a:off x="8763216" y="3505944"/>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6CF6AC3-3284-E543-8BDE-A20CF4D4D401}"/>
              </a:ext>
            </a:extLst>
          </p:cNvPr>
          <p:cNvCxnSpPr>
            <a:cxnSpLocks/>
            <a:endCxn id="97" idx="4"/>
          </p:cNvCxnSpPr>
          <p:nvPr/>
        </p:nvCxnSpPr>
        <p:spPr>
          <a:xfrm flipV="1">
            <a:off x="9427694" y="3279599"/>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A7CE8AD-53C5-0C4C-9436-8251F30693E5}"/>
              </a:ext>
            </a:extLst>
          </p:cNvPr>
          <p:cNvCxnSpPr>
            <a:cxnSpLocks/>
          </p:cNvCxnSpPr>
          <p:nvPr/>
        </p:nvCxnSpPr>
        <p:spPr>
          <a:xfrm flipV="1">
            <a:off x="9876684" y="3279599"/>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7BCC367-B827-AB46-B258-A7BE115C3AFE}"/>
              </a:ext>
            </a:extLst>
          </p:cNvPr>
          <p:cNvCxnSpPr>
            <a:cxnSpLocks/>
            <a:endCxn id="98" idx="4"/>
          </p:cNvCxnSpPr>
          <p:nvPr/>
        </p:nvCxnSpPr>
        <p:spPr>
          <a:xfrm flipV="1">
            <a:off x="10531792" y="3279599"/>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55FD0164-41D2-B344-68F3-6A9FF1F229F6}"/>
              </a:ext>
            </a:extLst>
          </p:cNvPr>
          <p:cNvSpPr txBox="1"/>
          <p:nvPr/>
        </p:nvSpPr>
        <p:spPr>
          <a:xfrm>
            <a:off x="2108734" y="4170004"/>
            <a:ext cx="490479" cy="338554"/>
          </a:xfrm>
          <a:prstGeom prst="rect">
            <a:avLst/>
          </a:prstGeom>
          <a:noFill/>
        </p:spPr>
        <p:txBody>
          <a:bodyPr wrap="square" rtlCol="0">
            <a:spAutoFit/>
          </a:bodyPr>
          <a:lstStyle/>
          <a:p>
            <a:pPr algn="ctr"/>
            <a:r>
              <a:rPr lang="en-US" sz="800" dirty="0">
                <a:solidFill>
                  <a:schemeClr val="bg1"/>
                </a:solidFill>
              </a:rPr>
              <a:t>Bridge App</a:t>
            </a:r>
          </a:p>
        </p:txBody>
      </p:sp>
      <p:sp>
        <p:nvSpPr>
          <p:cNvPr id="61" name="TextBox 60">
            <a:extLst>
              <a:ext uri="{FF2B5EF4-FFF2-40B4-BE49-F238E27FC236}">
                <a16:creationId xmlns:a16="http://schemas.microsoft.com/office/drawing/2014/main" id="{254B71CB-54FF-F1E7-4816-12E8C2CEB51C}"/>
              </a:ext>
            </a:extLst>
          </p:cNvPr>
          <p:cNvSpPr txBox="1"/>
          <p:nvPr/>
        </p:nvSpPr>
        <p:spPr>
          <a:xfrm>
            <a:off x="7864257" y="4170004"/>
            <a:ext cx="490479" cy="338554"/>
          </a:xfrm>
          <a:prstGeom prst="rect">
            <a:avLst/>
          </a:prstGeom>
          <a:noFill/>
        </p:spPr>
        <p:txBody>
          <a:bodyPr wrap="square" rtlCol="0">
            <a:spAutoFit/>
          </a:bodyPr>
          <a:lstStyle/>
          <a:p>
            <a:pPr algn="ctr"/>
            <a:r>
              <a:rPr lang="en-US" sz="800" dirty="0">
                <a:solidFill>
                  <a:schemeClr val="bg1"/>
                </a:solidFill>
              </a:rPr>
              <a:t>Bridge App</a:t>
            </a:r>
          </a:p>
        </p:txBody>
      </p:sp>
      <p:sp>
        <p:nvSpPr>
          <p:cNvPr id="95" name="TextBox 94">
            <a:extLst>
              <a:ext uri="{FF2B5EF4-FFF2-40B4-BE49-F238E27FC236}">
                <a16:creationId xmlns:a16="http://schemas.microsoft.com/office/drawing/2014/main" id="{C4FC0530-5FFD-A248-AFBF-3CC99AEB883E}"/>
              </a:ext>
            </a:extLst>
          </p:cNvPr>
          <p:cNvSpPr txBox="1"/>
          <p:nvPr/>
        </p:nvSpPr>
        <p:spPr>
          <a:xfrm>
            <a:off x="835721" y="3565091"/>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05" name="TextBox 104">
            <a:extLst>
              <a:ext uri="{FF2B5EF4-FFF2-40B4-BE49-F238E27FC236}">
                <a16:creationId xmlns:a16="http://schemas.microsoft.com/office/drawing/2014/main" id="{1A8D60A2-6F8C-8EC9-B2DF-AFB2BA2B1805}"/>
              </a:ext>
            </a:extLst>
          </p:cNvPr>
          <p:cNvSpPr txBox="1"/>
          <p:nvPr/>
        </p:nvSpPr>
        <p:spPr>
          <a:xfrm>
            <a:off x="830461" y="3984659"/>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06" name="TextBox 105">
            <a:extLst>
              <a:ext uri="{FF2B5EF4-FFF2-40B4-BE49-F238E27FC236}">
                <a16:creationId xmlns:a16="http://schemas.microsoft.com/office/drawing/2014/main" id="{B4BF4111-D9D3-E09D-158A-D706F219FD55}"/>
              </a:ext>
            </a:extLst>
          </p:cNvPr>
          <p:cNvSpPr txBox="1"/>
          <p:nvPr/>
        </p:nvSpPr>
        <p:spPr>
          <a:xfrm>
            <a:off x="823436" y="4599688"/>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07" name="TextBox 106">
            <a:extLst>
              <a:ext uri="{FF2B5EF4-FFF2-40B4-BE49-F238E27FC236}">
                <a16:creationId xmlns:a16="http://schemas.microsoft.com/office/drawing/2014/main" id="{EEC2E5A2-0674-97CE-6D3C-0B1713EFCD9E}"/>
              </a:ext>
            </a:extLst>
          </p:cNvPr>
          <p:cNvSpPr txBox="1"/>
          <p:nvPr/>
        </p:nvSpPr>
        <p:spPr>
          <a:xfrm rot="5400000">
            <a:off x="878939" y="4253972"/>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09" name="TextBox 108">
            <a:extLst>
              <a:ext uri="{FF2B5EF4-FFF2-40B4-BE49-F238E27FC236}">
                <a16:creationId xmlns:a16="http://schemas.microsoft.com/office/drawing/2014/main" id="{616B7539-DE57-0E72-DAD5-EEED8DEDC5DE}"/>
              </a:ext>
            </a:extLst>
          </p:cNvPr>
          <p:cNvSpPr txBox="1"/>
          <p:nvPr/>
        </p:nvSpPr>
        <p:spPr>
          <a:xfrm>
            <a:off x="4231712" y="2879533"/>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10" name="TextBox 109">
            <a:extLst>
              <a:ext uri="{FF2B5EF4-FFF2-40B4-BE49-F238E27FC236}">
                <a16:creationId xmlns:a16="http://schemas.microsoft.com/office/drawing/2014/main" id="{05718168-65E3-AA5F-9ECF-3256BE1200E4}"/>
              </a:ext>
            </a:extLst>
          </p:cNvPr>
          <p:cNvSpPr txBox="1"/>
          <p:nvPr/>
        </p:nvSpPr>
        <p:spPr>
          <a:xfrm>
            <a:off x="3440297" y="2984345"/>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11" name="TextBox 110">
            <a:extLst>
              <a:ext uri="{FF2B5EF4-FFF2-40B4-BE49-F238E27FC236}">
                <a16:creationId xmlns:a16="http://schemas.microsoft.com/office/drawing/2014/main" id="{7EE7243E-FF03-E4A1-8740-C124B04B68CB}"/>
              </a:ext>
            </a:extLst>
          </p:cNvPr>
          <p:cNvSpPr txBox="1"/>
          <p:nvPr/>
        </p:nvSpPr>
        <p:spPr>
          <a:xfrm>
            <a:off x="3906671" y="2977850"/>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12" name="TextBox 111">
            <a:extLst>
              <a:ext uri="{FF2B5EF4-FFF2-40B4-BE49-F238E27FC236}">
                <a16:creationId xmlns:a16="http://schemas.microsoft.com/office/drawing/2014/main" id="{A4346F2B-8BC1-4605-13A9-450A0983D9AA}"/>
              </a:ext>
            </a:extLst>
          </p:cNvPr>
          <p:cNvSpPr txBox="1"/>
          <p:nvPr/>
        </p:nvSpPr>
        <p:spPr>
          <a:xfrm>
            <a:off x="4553985" y="2981930"/>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18" name="TextBox 117">
            <a:extLst>
              <a:ext uri="{FF2B5EF4-FFF2-40B4-BE49-F238E27FC236}">
                <a16:creationId xmlns:a16="http://schemas.microsoft.com/office/drawing/2014/main" id="{6F10C502-6E6B-EF4B-98A6-45C7F654D89B}"/>
              </a:ext>
            </a:extLst>
          </p:cNvPr>
          <p:cNvSpPr txBox="1"/>
          <p:nvPr/>
        </p:nvSpPr>
        <p:spPr>
          <a:xfrm>
            <a:off x="4234921" y="4627493"/>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19" name="TextBox 118">
            <a:extLst>
              <a:ext uri="{FF2B5EF4-FFF2-40B4-BE49-F238E27FC236}">
                <a16:creationId xmlns:a16="http://schemas.microsoft.com/office/drawing/2014/main" id="{936AA39C-9DAC-8A11-587D-6213519D7042}"/>
              </a:ext>
            </a:extLst>
          </p:cNvPr>
          <p:cNvSpPr txBox="1"/>
          <p:nvPr/>
        </p:nvSpPr>
        <p:spPr>
          <a:xfrm>
            <a:off x="3443506" y="4732305"/>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20" name="TextBox 119">
            <a:extLst>
              <a:ext uri="{FF2B5EF4-FFF2-40B4-BE49-F238E27FC236}">
                <a16:creationId xmlns:a16="http://schemas.microsoft.com/office/drawing/2014/main" id="{C92C8A60-CF4E-7561-9631-AAFAD48C4F10}"/>
              </a:ext>
            </a:extLst>
          </p:cNvPr>
          <p:cNvSpPr txBox="1"/>
          <p:nvPr/>
        </p:nvSpPr>
        <p:spPr>
          <a:xfrm>
            <a:off x="3909880" y="4725810"/>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21" name="TextBox 120">
            <a:extLst>
              <a:ext uri="{FF2B5EF4-FFF2-40B4-BE49-F238E27FC236}">
                <a16:creationId xmlns:a16="http://schemas.microsoft.com/office/drawing/2014/main" id="{7C4846F9-B620-1C8B-6682-FAC01208DA32}"/>
              </a:ext>
            </a:extLst>
          </p:cNvPr>
          <p:cNvSpPr txBox="1"/>
          <p:nvPr/>
        </p:nvSpPr>
        <p:spPr>
          <a:xfrm>
            <a:off x="4557194" y="4729890"/>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22" name="TextBox 121">
            <a:extLst>
              <a:ext uri="{FF2B5EF4-FFF2-40B4-BE49-F238E27FC236}">
                <a16:creationId xmlns:a16="http://schemas.microsoft.com/office/drawing/2014/main" id="{77EE2C30-DA8B-3DD1-6B8F-5BB86497D031}"/>
              </a:ext>
            </a:extLst>
          </p:cNvPr>
          <p:cNvSpPr txBox="1"/>
          <p:nvPr/>
        </p:nvSpPr>
        <p:spPr>
          <a:xfrm rot="5400000">
            <a:off x="3991244" y="3600586"/>
            <a:ext cx="444848" cy="523220"/>
          </a:xfrm>
          <a:prstGeom prst="rect">
            <a:avLst/>
          </a:prstGeom>
          <a:noFill/>
        </p:spPr>
        <p:txBody>
          <a:bodyPr wrap="square" rtlCol="0">
            <a:spAutoFit/>
          </a:bodyPr>
          <a:lstStyle/>
          <a:p>
            <a:pPr algn="ctr"/>
            <a:r>
              <a:rPr lang="en-US" sz="2800" dirty="0">
                <a:solidFill>
                  <a:schemeClr val="accent1"/>
                </a:solidFill>
              </a:rPr>
              <a:t>…</a:t>
            </a:r>
          </a:p>
        </p:txBody>
      </p:sp>
      <p:sp>
        <p:nvSpPr>
          <p:cNvPr id="123" name="TextBox 122">
            <a:extLst>
              <a:ext uri="{FF2B5EF4-FFF2-40B4-BE49-F238E27FC236}">
                <a16:creationId xmlns:a16="http://schemas.microsoft.com/office/drawing/2014/main" id="{09AE952F-56AB-6380-9903-A7DAE40D5EC5}"/>
              </a:ext>
            </a:extLst>
          </p:cNvPr>
          <p:cNvSpPr txBox="1"/>
          <p:nvPr/>
        </p:nvSpPr>
        <p:spPr>
          <a:xfrm>
            <a:off x="6601260" y="3565091"/>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24" name="TextBox 123">
            <a:extLst>
              <a:ext uri="{FF2B5EF4-FFF2-40B4-BE49-F238E27FC236}">
                <a16:creationId xmlns:a16="http://schemas.microsoft.com/office/drawing/2014/main" id="{044040D9-09E8-D297-A816-CE452B52EC7F}"/>
              </a:ext>
            </a:extLst>
          </p:cNvPr>
          <p:cNvSpPr txBox="1"/>
          <p:nvPr/>
        </p:nvSpPr>
        <p:spPr>
          <a:xfrm>
            <a:off x="6596000" y="3984659"/>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25" name="TextBox 124">
            <a:extLst>
              <a:ext uri="{FF2B5EF4-FFF2-40B4-BE49-F238E27FC236}">
                <a16:creationId xmlns:a16="http://schemas.microsoft.com/office/drawing/2014/main" id="{4DEC9771-C807-3317-9991-1609F07BD22F}"/>
              </a:ext>
            </a:extLst>
          </p:cNvPr>
          <p:cNvSpPr txBox="1"/>
          <p:nvPr/>
        </p:nvSpPr>
        <p:spPr>
          <a:xfrm>
            <a:off x="6588975" y="4599688"/>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26" name="TextBox 125">
            <a:extLst>
              <a:ext uri="{FF2B5EF4-FFF2-40B4-BE49-F238E27FC236}">
                <a16:creationId xmlns:a16="http://schemas.microsoft.com/office/drawing/2014/main" id="{31D0718A-31F0-21A4-5B98-4FF0BA63F8E6}"/>
              </a:ext>
            </a:extLst>
          </p:cNvPr>
          <p:cNvSpPr txBox="1"/>
          <p:nvPr/>
        </p:nvSpPr>
        <p:spPr>
          <a:xfrm rot="5400000">
            <a:off x="6644478" y="4253972"/>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27" name="TextBox 126">
            <a:extLst>
              <a:ext uri="{FF2B5EF4-FFF2-40B4-BE49-F238E27FC236}">
                <a16:creationId xmlns:a16="http://schemas.microsoft.com/office/drawing/2014/main" id="{9416A450-85DD-29A6-A218-C070F9562139}"/>
              </a:ext>
            </a:extLst>
          </p:cNvPr>
          <p:cNvSpPr txBox="1"/>
          <p:nvPr/>
        </p:nvSpPr>
        <p:spPr>
          <a:xfrm>
            <a:off x="9997251" y="2879533"/>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28" name="TextBox 127">
            <a:extLst>
              <a:ext uri="{FF2B5EF4-FFF2-40B4-BE49-F238E27FC236}">
                <a16:creationId xmlns:a16="http://schemas.microsoft.com/office/drawing/2014/main" id="{74045E3F-FE88-1A6B-095D-7DDD8BC89C0F}"/>
              </a:ext>
            </a:extLst>
          </p:cNvPr>
          <p:cNvSpPr txBox="1"/>
          <p:nvPr/>
        </p:nvSpPr>
        <p:spPr>
          <a:xfrm>
            <a:off x="9205836" y="2984345"/>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29" name="TextBox 128">
            <a:extLst>
              <a:ext uri="{FF2B5EF4-FFF2-40B4-BE49-F238E27FC236}">
                <a16:creationId xmlns:a16="http://schemas.microsoft.com/office/drawing/2014/main" id="{913D797C-B67C-B4AE-77F4-8156840D3754}"/>
              </a:ext>
            </a:extLst>
          </p:cNvPr>
          <p:cNvSpPr txBox="1"/>
          <p:nvPr/>
        </p:nvSpPr>
        <p:spPr>
          <a:xfrm>
            <a:off x="9672210" y="2977850"/>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30" name="TextBox 129">
            <a:extLst>
              <a:ext uri="{FF2B5EF4-FFF2-40B4-BE49-F238E27FC236}">
                <a16:creationId xmlns:a16="http://schemas.microsoft.com/office/drawing/2014/main" id="{780CB5B4-7204-B8DC-5708-538F7C600337}"/>
              </a:ext>
            </a:extLst>
          </p:cNvPr>
          <p:cNvSpPr txBox="1"/>
          <p:nvPr/>
        </p:nvSpPr>
        <p:spPr>
          <a:xfrm>
            <a:off x="10319524" y="2981930"/>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31" name="TextBox 130">
            <a:extLst>
              <a:ext uri="{FF2B5EF4-FFF2-40B4-BE49-F238E27FC236}">
                <a16:creationId xmlns:a16="http://schemas.microsoft.com/office/drawing/2014/main" id="{0566CFCC-6B2B-599B-8BD5-EC56DD509AAC}"/>
              </a:ext>
            </a:extLst>
          </p:cNvPr>
          <p:cNvSpPr txBox="1"/>
          <p:nvPr/>
        </p:nvSpPr>
        <p:spPr>
          <a:xfrm>
            <a:off x="10000460" y="4627493"/>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32" name="TextBox 131">
            <a:extLst>
              <a:ext uri="{FF2B5EF4-FFF2-40B4-BE49-F238E27FC236}">
                <a16:creationId xmlns:a16="http://schemas.microsoft.com/office/drawing/2014/main" id="{4D066B07-DB5E-0264-69A8-2564665C10DA}"/>
              </a:ext>
            </a:extLst>
          </p:cNvPr>
          <p:cNvSpPr txBox="1"/>
          <p:nvPr/>
        </p:nvSpPr>
        <p:spPr>
          <a:xfrm>
            <a:off x="9209045" y="4732305"/>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33" name="TextBox 132">
            <a:extLst>
              <a:ext uri="{FF2B5EF4-FFF2-40B4-BE49-F238E27FC236}">
                <a16:creationId xmlns:a16="http://schemas.microsoft.com/office/drawing/2014/main" id="{0490F0CB-6529-5E96-06B9-78E56C363228}"/>
              </a:ext>
            </a:extLst>
          </p:cNvPr>
          <p:cNvSpPr txBox="1"/>
          <p:nvPr/>
        </p:nvSpPr>
        <p:spPr>
          <a:xfrm>
            <a:off x="9675419" y="4725810"/>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34" name="TextBox 133">
            <a:extLst>
              <a:ext uri="{FF2B5EF4-FFF2-40B4-BE49-F238E27FC236}">
                <a16:creationId xmlns:a16="http://schemas.microsoft.com/office/drawing/2014/main" id="{A780EDE2-360A-212B-4397-9347F6ABF702}"/>
              </a:ext>
            </a:extLst>
          </p:cNvPr>
          <p:cNvSpPr txBox="1"/>
          <p:nvPr/>
        </p:nvSpPr>
        <p:spPr>
          <a:xfrm>
            <a:off x="10322733" y="4729890"/>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35" name="TextBox 134">
            <a:extLst>
              <a:ext uri="{FF2B5EF4-FFF2-40B4-BE49-F238E27FC236}">
                <a16:creationId xmlns:a16="http://schemas.microsoft.com/office/drawing/2014/main" id="{FAC30EB9-7B7D-8B32-8172-BE4B25AC7A48}"/>
              </a:ext>
            </a:extLst>
          </p:cNvPr>
          <p:cNvSpPr txBox="1"/>
          <p:nvPr/>
        </p:nvSpPr>
        <p:spPr>
          <a:xfrm rot="5400000">
            <a:off x="9756783" y="3650594"/>
            <a:ext cx="444848" cy="523220"/>
          </a:xfrm>
          <a:prstGeom prst="rect">
            <a:avLst/>
          </a:prstGeom>
          <a:noFill/>
        </p:spPr>
        <p:txBody>
          <a:bodyPr wrap="square" rtlCol="0">
            <a:spAutoFit/>
          </a:bodyPr>
          <a:lstStyle/>
          <a:p>
            <a:pPr algn="ctr"/>
            <a:r>
              <a:rPr lang="en-US" sz="2800" dirty="0">
                <a:solidFill>
                  <a:schemeClr val="accent1"/>
                </a:solidFill>
              </a:rPr>
              <a:t>…</a:t>
            </a:r>
          </a:p>
        </p:txBody>
      </p:sp>
    </p:spTree>
    <p:extLst>
      <p:ext uri="{BB962C8B-B14F-4D97-AF65-F5344CB8AC3E}">
        <p14:creationId xmlns:p14="http://schemas.microsoft.com/office/powerpoint/2010/main" val="19828760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ounded Rectangle 66">
            <a:extLst>
              <a:ext uri="{FF2B5EF4-FFF2-40B4-BE49-F238E27FC236}">
                <a16:creationId xmlns:a16="http://schemas.microsoft.com/office/drawing/2014/main" id="{32D669C2-7B46-4D4A-BBB3-B8B0A1CCD040}"/>
              </a:ext>
            </a:extLst>
          </p:cNvPr>
          <p:cNvSpPr/>
          <p:nvPr/>
        </p:nvSpPr>
        <p:spPr>
          <a:xfrm>
            <a:off x="8751853" y="1117828"/>
            <a:ext cx="1515638" cy="44851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900">
              <a:solidFill>
                <a:schemeClr val="tx1"/>
              </a:solidFill>
            </a:endParaRPr>
          </a:p>
        </p:txBody>
      </p:sp>
      <p:sp>
        <p:nvSpPr>
          <p:cNvPr id="9" name="Rounded Rectangle 8">
            <a:extLst>
              <a:ext uri="{FF2B5EF4-FFF2-40B4-BE49-F238E27FC236}">
                <a16:creationId xmlns:a16="http://schemas.microsoft.com/office/drawing/2014/main" id="{09456080-EAF4-364C-A4E9-BB4F39624504}"/>
              </a:ext>
            </a:extLst>
          </p:cNvPr>
          <p:cNvSpPr/>
          <p:nvPr/>
        </p:nvSpPr>
        <p:spPr>
          <a:xfrm>
            <a:off x="8952706" y="1283615"/>
            <a:ext cx="1515638" cy="448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900">
                <a:solidFill>
                  <a:schemeClr val="tx1"/>
                </a:solidFill>
              </a:rPr>
              <a:t>Space ROS</a:t>
            </a:r>
          </a:p>
          <a:p>
            <a:pPr algn="ctr"/>
            <a:r>
              <a:rPr lang="en-US" sz="900">
                <a:solidFill>
                  <a:schemeClr val="tx1"/>
                </a:solidFill>
              </a:rPr>
              <a:t>Subsystem</a:t>
            </a:r>
          </a:p>
        </p:txBody>
      </p:sp>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29</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a:t>Augmented System App Architecture</a:t>
            </a:r>
          </a:p>
        </p:txBody>
      </p:sp>
      <p:sp>
        <p:nvSpPr>
          <p:cNvPr id="12" name="Rounded Rectangle 11">
            <a:extLst>
              <a:ext uri="{FF2B5EF4-FFF2-40B4-BE49-F238E27FC236}">
                <a16:creationId xmlns:a16="http://schemas.microsoft.com/office/drawing/2014/main" id="{C2057018-22B5-DF40-8DF5-68BC095483A6}"/>
              </a:ext>
            </a:extLst>
          </p:cNvPr>
          <p:cNvSpPr/>
          <p:nvPr/>
        </p:nvSpPr>
        <p:spPr>
          <a:xfrm>
            <a:off x="1707354" y="3533659"/>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Radio</a:t>
            </a:r>
          </a:p>
          <a:p>
            <a:pPr algn="ctr" defTabSz="914217"/>
            <a:r>
              <a:rPr lang="en-US" sz="900">
                <a:solidFill>
                  <a:prstClr val="white"/>
                </a:solidFill>
                <a:latin typeface="Barlow Medium" panose="00000600000000000000" pitchFamily="2" charset="0"/>
              </a:rPr>
              <a:t>App</a:t>
            </a:r>
          </a:p>
        </p:txBody>
      </p:sp>
      <p:sp>
        <p:nvSpPr>
          <p:cNvPr id="4" name="Can 3">
            <a:extLst>
              <a:ext uri="{FF2B5EF4-FFF2-40B4-BE49-F238E27FC236}">
                <a16:creationId xmlns:a16="http://schemas.microsoft.com/office/drawing/2014/main" id="{C5C8E5DF-3470-4243-8A6D-5003DCFE3C21}"/>
              </a:ext>
            </a:extLst>
          </p:cNvPr>
          <p:cNvSpPr/>
          <p:nvPr/>
        </p:nvSpPr>
        <p:spPr>
          <a:xfrm rot="5400000">
            <a:off x="4219218" y="279231"/>
            <a:ext cx="173247" cy="5196421"/>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35" name="Rectangle 34">
            <a:extLst>
              <a:ext uri="{FF2B5EF4-FFF2-40B4-BE49-F238E27FC236}">
                <a16:creationId xmlns:a16="http://schemas.microsoft.com/office/drawing/2014/main" id="{44B7C955-8F7C-DF47-A496-B52C2BF9D9C7}"/>
              </a:ext>
            </a:extLst>
          </p:cNvPr>
          <p:cNvSpPr/>
          <p:nvPr/>
        </p:nvSpPr>
        <p:spPr>
          <a:xfrm>
            <a:off x="1707354" y="4771086"/>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Radio</a:t>
            </a:r>
          </a:p>
        </p:txBody>
      </p:sp>
      <p:sp>
        <p:nvSpPr>
          <p:cNvPr id="36" name="Rectangle 35">
            <a:extLst>
              <a:ext uri="{FF2B5EF4-FFF2-40B4-BE49-F238E27FC236}">
                <a16:creationId xmlns:a16="http://schemas.microsoft.com/office/drawing/2014/main" id="{FE715DA5-7068-4F48-BB50-3DF6FC4E6D40}"/>
              </a:ext>
            </a:extLst>
          </p:cNvPr>
          <p:cNvSpPr/>
          <p:nvPr/>
        </p:nvSpPr>
        <p:spPr>
          <a:xfrm>
            <a:off x="2804990" y="4771085"/>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 / </a:t>
            </a:r>
          </a:p>
          <a:p>
            <a:pPr algn="ctr" defTabSz="914217"/>
            <a:r>
              <a:rPr lang="en-US" sz="900">
                <a:solidFill>
                  <a:prstClr val="black"/>
                </a:solidFill>
                <a:latin typeface="Barlow Medium" panose="00000600000000000000" pitchFamily="2" charset="0"/>
              </a:rPr>
              <a:t>System</a:t>
            </a:r>
          </a:p>
        </p:txBody>
      </p:sp>
      <p:sp>
        <p:nvSpPr>
          <p:cNvPr id="37" name="Rounded Rectangle 36">
            <a:extLst>
              <a:ext uri="{FF2B5EF4-FFF2-40B4-BE49-F238E27FC236}">
                <a16:creationId xmlns:a16="http://schemas.microsoft.com/office/drawing/2014/main" id="{965360DD-8221-9342-A0A8-7FB003ADA722}"/>
              </a:ext>
            </a:extLst>
          </p:cNvPr>
          <p:cNvSpPr/>
          <p:nvPr/>
        </p:nvSpPr>
        <p:spPr>
          <a:xfrm>
            <a:off x="2804991" y="3526189"/>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Bus</a:t>
            </a:r>
          </a:p>
          <a:p>
            <a:pPr algn="ctr" defTabSz="914217"/>
            <a:r>
              <a:rPr lang="en-US" sz="900">
                <a:solidFill>
                  <a:prstClr val="white"/>
                </a:solidFill>
                <a:latin typeface="Barlow Medium" panose="00000600000000000000" pitchFamily="2" charset="0"/>
              </a:rPr>
              <a:t>Interface App</a:t>
            </a:r>
          </a:p>
        </p:txBody>
      </p:sp>
      <p:sp>
        <p:nvSpPr>
          <p:cNvPr id="40" name="Rounded Rectangle 39">
            <a:extLst>
              <a:ext uri="{FF2B5EF4-FFF2-40B4-BE49-F238E27FC236}">
                <a16:creationId xmlns:a16="http://schemas.microsoft.com/office/drawing/2014/main" id="{376D0E2C-8BE3-5B47-B29E-823CF29C7B59}"/>
              </a:ext>
            </a:extLst>
          </p:cNvPr>
          <p:cNvSpPr/>
          <p:nvPr/>
        </p:nvSpPr>
        <p:spPr>
          <a:xfrm>
            <a:off x="1752200" y="1537918"/>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Mngt / Utility </a:t>
            </a:r>
          </a:p>
          <a:p>
            <a:pPr algn="ctr" defTabSz="914217"/>
            <a:r>
              <a:rPr lang="en-US" sz="900">
                <a:solidFill>
                  <a:prstClr val="white"/>
                </a:solidFill>
                <a:latin typeface="Barlow Medium" panose="00000600000000000000" pitchFamily="2" charset="0"/>
              </a:rPr>
              <a:t>Apps</a:t>
            </a:r>
          </a:p>
        </p:txBody>
      </p:sp>
      <p:sp>
        <p:nvSpPr>
          <p:cNvPr id="43" name="Rounded Rectangle 42">
            <a:extLst>
              <a:ext uri="{FF2B5EF4-FFF2-40B4-BE49-F238E27FC236}">
                <a16:creationId xmlns:a16="http://schemas.microsoft.com/office/drawing/2014/main" id="{EDB1551E-15B5-DF40-BC21-EE26164A456A}"/>
              </a:ext>
            </a:extLst>
          </p:cNvPr>
          <p:cNvSpPr/>
          <p:nvPr/>
        </p:nvSpPr>
        <p:spPr>
          <a:xfrm>
            <a:off x="9277926" y="2179279"/>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a:t>
            </a:r>
          </a:p>
        </p:txBody>
      </p:sp>
      <p:sp>
        <p:nvSpPr>
          <p:cNvPr id="44" name="Rounded Rectangle 43">
            <a:extLst>
              <a:ext uri="{FF2B5EF4-FFF2-40B4-BE49-F238E27FC236}">
                <a16:creationId xmlns:a16="http://schemas.microsoft.com/office/drawing/2014/main" id="{9A64A1A9-384E-234B-ACCD-C97FFCF2AC62}"/>
              </a:ext>
            </a:extLst>
          </p:cNvPr>
          <p:cNvSpPr/>
          <p:nvPr/>
        </p:nvSpPr>
        <p:spPr>
          <a:xfrm>
            <a:off x="7049140" y="1409341"/>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Bridge</a:t>
            </a:r>
          </a:p>
          <a:p>
            <a:pPr algn="ctr" defTabSz="914217"/>
            <a:r>
              <a:rPr lang="en-US" sz="900">
                <a:solidFill>
                  <a:prstClr val="white"/>
                </a:solidFill>
                <a:latin typeface="Barlow Medium" panose="00000600000000000000" pitchFamily="2" charset="0"/>
              </a:rPr>
              <a:t>App</a:t>
            </a:r>
          </a:p>
        </p:txBody>
      </p:sp>
      <p:sp>
        <p:nvSpPr>
          <p:cNvPr id="45" name="Rounded Rectangle 44">
            <a:extLst>
              <a:ext uri="{FF2B5EF4-FFF2-40B4-BE49-F238E27FC236}">
                <a16:creationId xmlns:a16="http://schemas.microsoft.com/office/drawing/2014/main" id="{B64C115A-6062-4D46-94B4-C5AE00184DE4}"/>
              </a:ext>
            </a:extLst>
          </p:cNvPr>
          <p:cNvSpPr/>
          <p:nvPr/>
        </p:nvSpPr>
        <p:spPr>
          <a:xfrm>
            <a:off x="6066325" y="3526189"/>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Payload</a:t>
            </a:r>
          </a:p>
          <a:p>
            <a:pPr algn="ctr" defTabSz="914217"/>
            <a:r>
              <a:rPr lang="en-US" sz="900">
                <a:solidFill>
                  <a:prstClr val="white"/>
                </a:solidFill>
                <a:latin typeface="Barlow Medium" panose="00000600000000000000" pitchFamily="2" charset="0"/>
              </a:rPr>
              <a:t>App</a:t>
            </a:r>
          </a:p>
        </p:txBody>
      </p:sp>
      <p:sp>
        <p:nvSpPr>
          <p:cNvPr id="46" name="Rectangle 45">
            <a:extLst>
              <a:ext uri="{FF2B5EF4-FFF2-40B4-BE49-F238E27FC236}">
                <a16:creationId xmlns:a16="http://schemas.microsoft.com/office/drawing/2014/main" id="{6BA24EF2-4232-2042-82FC-03BDD413DB6D}"/>
              </a:ext>
            </a:extLst>
          </p:cNvPr>
          <p:cNvSpPr/>
          <p:nvPr/>
        </p:nvSpPr>
        <p:spPr>
          <a:xfrm>
            <a:off x="6064720" y="4763615"/>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Payload</a:t>
            </a:r>
          </a:p>
        </p:txBody>
      </p:sp>
      <p:sp>
        <p:nvSpPr>
          <p:cNvPr id="47" name="Can 46">
            <a:extLst>
              <a:ext uri="{FF2B5EF4-FFF2-40B4-BE49-F238E27FC236}">
                <a16:creationId xmlns:a16="http://schemas.microsoft.com/office/drawing/2014/main" id="{73BB1319-7F6F-3245-9195-751C246BABD0}"/>
              </a:ext>
            </a:extLst>
          </p:cNvPr>
          <p:cNvSpPr/>
          <p:nvPr/>
        </p:nvSpPr>
        <p:spPr>
          <a:xfrm rot="5400000">
            <a:off x="7905338" y="2150495"/>
            <a:ext cx="162200" cy="1464937"/>
          </a:xfrm>
          <a:prstGeom prst="can">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48" name="Rectangle 47">
            <a:extLst>
              <a:ext uri="{FF2B5EF4-FFF2-40B4-BE49-F238E27FC236}">
                <a16:creationId xmlns:a16="http://schemas.microsoft.com/office/drawing/2014/main" id="{EC1ECF96-AC0A-8647-A6EA-9F76460549D9}"/>
              </a:ext>
            </a:extLst>
          </p:cNvPr>
          <p:cNvSpPr/>
          <p:nvPr/>
        </p:nvSpPr>
        <p:spPr>
          <a:xfrm>
            <a:off x="9290534" y="4764311"/>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51" name="Rectangle 50">
            <a:extLst>
              <a:ext uri="{FF2B5EF4-FFF2-40B4-BE49-F238E27FC236}">
                <a16:creationId xmlns:a16="http://schemas.microsoft.com/office/drawing/2014/main" id="{F68F9B35-CE4E-0247-8617-569E3FE68849}"/>
              </a:ext>
            </a:extLst>
          </p:cNvPr>
          <p:cNvSpPr/>
          <p:nvPr/>
        </p:nvSpPr>
        <p:spPr>
          <a:xfrm>
            <a:off x="9366724" y="4840501"/>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cxnSp>
        <p:nvCxnSpPr>
          <p:cNvPr id="62" name="Straight Connector 61">
            <a:extLst>
              <a:ext uri="{FF2B5EF4-FFF2-40B4-BE49-F238E27FC236}">
                <a16:creationId xmlns:a16="http://schemas.microsoft.com/office/drawing/2014/main" id="{0FBFADCB-34A6-C04A-93B2-7B0A75CACBB5}"/>
              </a:ext>
            </a:extLst>
          </p:cNvPr>
          <p:cNvCxnSpPr>
            <a:cxnSpLocks/>
            <a:stCxn id="12" idx="2"/>
            <a:endCxn id="35" idx="0"/>
          </p:cNvCxnSpPr>
          <p:nvPr/>
        </p:nvCxnSpPr>
        <p:spPr>
          <a:xfrm>
            <a:off x="2104597" y="4208638"/>
            <a:ext cx="0" cy="562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DD40019-A7DE-4441-915D-EF13CC84177B}"/>
              </a:ext>
            </a:extLst>
          </p:cNvPr>
          <p:cNvCxnSpPr>
            <a:cxnSpLocks/>
            <a:stCxn id="37" idx="2"/>
            <a:endCxn id="36" idx="0"/>
          </p:cNvCxnSpPr>
          <p:nvPr/>
        </p:nvCxnSpPr>
        <p:spPr>
          <a:xfrm>
            <a:off x="3202233" y="4201167"/>
            <a:ext cx="0" cy="56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3F541FF-0EBB-4C4A-9CA2-508356EF96AE}"/>
              </a:ext>
            </a:extLst>
          </p:cNvPr>
          <p:cNvCxnSpPr>
            <a:cxnSpLocks/>
            <a:stCxn id="45" idx="2"/>
            <a:endCxn id="46" idx="0"/>
          </p:cNvCxnSpPr>
          <p:nvPr/>
        </p:nvCxnSpPr>
        <p:spPr>
          <a:xfrm flipH="1">
            <a:off x="6461963" y="4201168"/>
            <a:ext cx="1604" cy="562447"/>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8C1B1C6-E11C-C041-B5C1-ECFBFAA3EA61}"/>
              </a:ext>
            </a:extLst>
          </p:cNvPr>
          <p:cNvCxnSpPr>
            <a:cxnSpLocks/>
            <a:stCxn id="41" idx="2"/>
          </p:cNvCxnSpPr>
          <p:nvPr/>
        </p:nvCxnSpPr>
        <p:spPr>
          <a:xfrm>
            <a:off x="2225632" y="2289086"/>
            <a:ext cx="0" cy="501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FA8DC79-AB24-B94E-A8B4-1C5BB6CEE288}"/>
              </a:ext>
            </a:extLst>
          </p:cNvPr>
          <p:cNvCxnSpPr>
            <a:cxnSpLocks/>
          </p:cNvCxnSpPr>
          <p:nvPr/>
        </p:nvCxnSpPr>
        <p:spPr>
          <a:xfrm>
            <a:off x="2149442" y="2212896"/>
            <a:ext cx="0" cy="577922"/>
          </a:xfrm>
          <a:prstGeom prst="line">
            <a:avLst/>
          </a:prstGeom>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1271B669-881A-D747-8A6C-8836C83029D6}"/>
              </a:ext>
            </a:extLst>
          </p:cNvPr>
          <p:cNvSpPr/>
          <p:nvPr/>
        </p:nvSpPr>
        <p:spPr>
          <a:xfrm>
            <a:off x="9277925" y="351941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sp>
        <p:nvSpPr>
          <p:cNvPr id="41" name="Rounded Rectangle 40">
            <a:extLst>
              <a:ext uri="{FF2B5EF4-FFF2-40B4-BE49-F238E27FC236}">
                <a16:creationId xmlns:a16="http://schemas.microsoft.com/office/drawing/2014/main" id="{818C7ADF-0034-9E4C-A673-FE637C1480F2}"/>
              </a:ext>
            </a:extLst>
          </p:cNvPr>
          <p:cNvSpPr/>
          <p:nvPr/>
        </p:nvSpPr>
        <p:spPr>
          <a:xfrm>
            <a:off x="1828390" y="1614108"/>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Bus</a:t>
            </a:r>
          </a:p>
          <a:p>
            <a:pPr algn="ctr" defTabSz="914217"/>
            <a:r>
              <a:rPr lang="en-US" sz="900">
                <a:solidFill>
                  <a:prstClr val="white"/>
                </a:solidFill>
                <a:latin typeface="Barlow Medium" panose="00000600000000000000" pitchFamily="2" charset="0"/>
              </a:rPr>
              <a:t>App</a:t>
            </a:r>
          </a:p>
        </p:txBody>
      </p:sp>
      <p:cxnSp>
        <p:nvCxnSpPr>
          <p:cNvPr id="90" name="Elbow Connector 89">
            <a:extLst>
              <a:ext uri="{FF2B5EF4-FFF2-40B4-BE49-F238E27FC236}">
                <a16:creationId xmlns:a16="http://schemas.microsoft.com/office/drawing/2014/main" id="{9991CA64-7980-1845-9194-DF96C0F9E64C}"/>
              </a:ext>
            </a:extLst>
          </p:cNvPr>
          <p:cNvCxnSpPr>
            <a:cxnSpLocks/>
            <a:stCxn id="44" idx="1"/>
            <a:endCxn id="4" idx="2"/>
          </p:cNvCxnSpPr>
          <p:nvPr/>
        </p:nvCxnSpPr>
        <p:spPr>
          <a:xfrm rot="10800000" flipV="1">
            <a:off x="4305842" y="1746830"/>
            <a:ext cx="2743298" cy="1043989"/>
          </a:xfrm>
          <a:prstGeom prst="bentConnector4">
            <a:avLst>
              <a:gd name="adj1" fmla="val 99900"/>
              <a:gd name="adj2" fmla="val 89053"/>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A42C5D5-6155-F745-BC77-4F53401DFAC4}"/>
              </a:ext>
            </a:extLst>
          </p:cNvPr>
          <p:cNvCxnSpPr>
            <a:cxnSpLocks/>
            <a:stCxn id="51" idx="0"/>
            <a:endCxn id="49" idx="2"/>
          </p:cNvCxnSpPr>
          <p:nvPr/>
        </p:nvCxnSpPr>
        <p:spPr>
          <a:xfrm flipH="1" flipV="1">
            <a:off x="9751358" y="4270583"/>
            <a:ext cx="12609" cy="56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791FEC8-5860-2F43-86DB-BE82A63F6F6B}"/>
              </a:ext>
            </a:extLst>
          </p:cNvPr>
          <p:cNvCxnSpPr>
            <a:cxnSpLocks/>
            <a:stCxn id="48" idx="0"/>
          </p:cNvCxnSpPr>
          <p:nvPr/>
        </p:nvCxnSpPr>
        <p:spPr>
          <a:xfrm flipH="1" flipV="1">
            <a:off x="9675167" y="4176472"/>
            <a:ext cx="12609" cy="587839"/>
          </a:xfrm>
          <a:prstGeom prst="line">
            <a:avLst/>
          </a:prstGeom>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9671478D-9B06-8C42-BCF8-40D35627EF78}"/>
              </a:ext>
            </a:extLst>
          </p:cNvPr>
          <p:cNvSpPr/>
          <p:nvPr/>
        </p:nvSpPr>
        <p:spPr>
          <a:xfrm>
            <a:off x="9354116" y="359560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sp>
        <p:nvSpPr>
          <p:cNvPr id="50" name="Rounded Rectangle 49">
            <a:extLst>
              <a:ext uri="{FF2B5EF4-FFF2-40B4-BE49-F238E27FC236}">
                <a16:creationId xmlns:a16="http://schemas.microsoft.com/office/drawing/2014/main" id="{FD8C6AE1-2FB9-4546-8380-A627FFFCB882}"/>
              </a:ext>
            </a:extLst>
          </p:cNvPr>
          <p:cNvSpPr/>
          <p:nvPr/>
        </p:nvSpPr>
        <p:spPr>
          <a:xfrm>
            <a:off x="9354116" y="2255469"/>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Apps</a:t>
            </a:r>
          </a:p>
        </p:txBody>
      </p:sp>
      <p:cxnSp>
        <p:nvCxnSpPr>
          <p:cNvPr id="121" name="Straight Connector 120">
            <a:extLst>
              <a:ext uri="{FF2B5EF4-FFF2-40B4-BE49-F238E27FC236}">
                <a16:creationId xmlns:a16="http://schemas.microsoft.com/office/drawing/2014/main" id="{DCE033EC-2C8F-894D-846C-6907257AAFE0}"/>
              </a:ext>
            </a:extLst>
          </p:cNvPr>
          <p:cNvCxnSpPr>
            <a:cxnSpLocks/>
            <a:endCxn id="45" idx="0"/>
          </p:cNvCxnSpPr>
          <p:nvPr/>
        </p:nvCxnSpPr>
        <p:spPr>
          <a:xfrm>
            <a:off x="6461962" y="2975467"/>
            <a:ext cx="1605" cy="550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1AF21AB7-081E-2840-8DB7-E308BF56EEF2}"/>
              </a:ext>
            </a:extLst>
          </p:cNvPr>
          <p:cNvCxnSpPr>
            <a:cxnSpLocks/>
            <a:stCxn id="37" idx="0"/>
          </p:cNvCxnSpPr>
          <p:nvPr/>
        </p:nvCxnSpPr>
        <p:spPr>
          <a:xfrm flipV="1">
            <a:off x="3202233" y="2971373"/>
            <a:ext cx="0" cy="554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3B220EA-84AB-5545-AC7A-53D566779E91}"/>
              </a:ext>
            </a:extLst>
          </p:cNvPr>
          <p:cNvCxnSpPr>
            <a:cxnSpLocks/>
            <a:stCxn id="12" idx="0"/>
          </p:cNvCxnSpPr>
          <p:nvPr/>
        </p:nvCxnSpPr>
        <p:spPr>
          <a:xfrm flipH="1" flipV="1">
            <a:off x="2104596" y="2964064"/>
            <a:ext cx="0" cy="569595"/>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ABCB7FC-1260-8B47-A767-DC890E0E5DEA}"/>
              </a:ext>
            </a:extLst>
          </p:cNvPr>
          <p:cNvSpPr txBox="1"/>
          <p:nvPr/>
        </p:nvSpPr>
        <p:spPr>
          <a:xfrm>
            <a:off x="3383707" y="2754007"/>
            <a:ext cx="1933751" cy="246221"/>
          </a:xfrm>
          <a:prstGeom prst="rect">
            <a:avLst/>
          </a:prstGeom>
          <a:noFill/>
        </p:spPr>
        <p:txBody>
          <a:bodyPr wrap="square" rtlCol="0">
            <a:spAutoFit/>
          </a:bodyPr>
          <a:lstStyle/>
          <a:p>
            <a:pPr defTabSz="914217"/>
            <a:r>
              <a:rPr lang="en-US" sz="1000" dirty="0">
                <a:solidFill>
                  <a:prstClr val="black"/>
                </a:solidFill>
                <a:latin typeface="Barlow Medium" panose="00000600000000000000" pitchFamily="2" charset="0"/>
              </a:rPr>
              <a:t>FSW Middleware Message Bus</a:t>
            </a:r>
          </a:p>
        </p:txBody>
      </p:sp>
      <p:sp>
        <p:nvSpPr>
          <p:cNvPr id="144" name="TextBox 143">
            <a:extLst>
              <a:ext uri="{FF2B5EF4-FFF2-40B4-BE49-F238E27FC236}">
                <a16:creationId xmlns:a16="http://schemas.microsoft.com/office/drawing/2014/main" id="{F063BFAA-B635-1D4D-8144-A0C1C52B8FFD}"/>
              </a:ext>
            </a:extLst>
          </p:cNvPr>
          <p:cNvSpPr txBox="1"/>
          <p:nvPr/>
        </p:nvSpPr>
        <p:spPr>
          <a:xfrm>
            <a:off x="7209090" y="2751453"/>
            <a:ext cx="1732307" cy="246221"/>
          </a:xfrm>
          <a:prstGeom prst="rect">
            <a:avLst/>
          </a:prstGeom>
          <a:noFill/>
        </p:spPr>
        <p:txBody>
          <a:bodyPr wrap="square" rtlCol="0">
            <a:spAutoFit/>
          </a:bodyPr>
          <a:lstStyle/>
          <a:p>
            <a:pPr defTabSz="914217"/>
            <a:r>
              <a:rPr lang="en-US" sz="1000" dirty="0">
                <a:solidFill>
                  <a:prstClr val="black"/>
                </a:solidFill>
                <a:latin typeface="Barlow Medium" panose="00000600000000000000" pitchFamily="2" charset="0"/>
              </a:rPr>
              <a:t>Space ROS Message Bus</a:t>
            </a:r>
          </a:p>
        </p:txBody>
      </p:sp>
      <p:pic>
        <p:nvPicPr>
          <p:cNvPr id="5" name="Graphic 4" descr="Satellite dish with solid fill">
            <a:extLst>
              <a:ext uri="{FF2B5EF4-FFF2-40B4-BE49-F238E27FC236}">
                <a16:creationId xmlns:a16="http://schemas.microsoft.com/office/drawing/2014/main" id="{F17577F1-2CBE-484A-A476-F7C074CB83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069" y="5510622"/>
            <a:ext cx="457140" cy="457140"/>
          </a:xfrm>
          <a:prstGeom prst="rect">
            <a:avLst/>
          </a:prstGeom>
        </p:spPr>
      </p:pic>
      <p:cxnSp>
        <p:nvCxnSpPr>
          <p:cNvPr id="54" name="Elbow Connector 53">
            <a:extLst>
              <a:ext uri="{FF2B5EF4-FFF2-40B4-BE49-F238E27FC236}">
                <a16:creationId xmlns:a16="http://schemas.microsoft.com/office/drawing/2014/main" id="{67045F89-98BA-3449-902A-8C5A573516B1}"/>
              </a:ext>
            </a:extLst>
          </p:cNvPr>
          <p:cNvCxnSpPr>
            <a:cxnSpLocks/>
            <a:stCxn id="35" idx="2"/>
            <a:endCxn id="5" idx="3"/>
          </p:cNvCxnSpPr>
          <p:nvPr/>
        </p:nvCxnSpPr>
        <p:spPr>
          <a:xfrm rot="5400000">
            <a:off x="1467087" y="5101682"/>
            <a:ext cx="425633" cy="849387"/>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19AA037-7966-D448-933B-2E756A523C67}"/>
              </a:ext>
            </a:extLst>
          </p:cNvPr>
          <p:cNvSpPr txBox="1"/>
          <p:nvPr/>
        </p:nvSpPr>
        <p:spPr>
          <a:xfrm>
            <a:off x="1270243" y="5550866"/>
            <a:ext cx="1933751" cy="246221"/>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Ground Link</a:t>
            </a:r>
          </a:p>
        </p:txBody>
      </p:sp>
      <p:sp>
        <p:nvSpPr>
          <p:cNvPr id="59" name="Rounded Rectangle 58">
            <a:extLst>
              <a:ext uri="{FF2B5EF4-FFF2-40B4-BE49-F238E27FC236}">
                <a16:creationId xmlns:a16="http://schemas.microsoft.com/office/drawing/2014/main" id="{142E02AB-6BED-6A46-B17E-CD3E69DEE513}"/>
              </a:ext>
            </a:extLst>
          </p:cNvPr>
          <p:cNvSpPr/>
          <p:nvPr/>
        </p:nvSpPr>
        <p:spPr>
          <a:xfrm>
            <a:off x="6142515" y="3602379"/>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Payload</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sp>
        <p:nvSpPr>
          <p:cNvPr id="60" name="Rectangle 59">
            <a:extLst>
              <a:ext uri="{FF2B5EF4-FFF2-40B4-BE49-F238E27FC236}">
                <a16:creationId xmlns:a16="http://schemas.microsoft.com/office/drawing/2014/main" id="{46154C67-1C0F-294C-8F46-520A26A25F06}"/>
              </a:ext>
            </a:extLst>
          </p:cNvPr>
          <p:cNvSpPr/>
          <p:nvPr/>
        </p:nvSpPr>
        <p:spPr>
          <a:xfrm>
            <a:off x="6140910" y="4839805"/>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Payload</a:t>
            </a:r>
          </a:p>
        </p:txBody>
      </p:sp>
      <p:cxnSp>
        <p:nvCxnSpPr>
          <p:cNvPr id="75" name="Elbow Connector 74">
            <a:extLst>
              <a:ext uri="{FF2B5EF4-FFF2-40B4-BE49-F238E27FC236}">
                <a16:creationId xmlns:a16="http://schemas.microsoft.com/office/drawing/2014/main" id="{5037857D-4837-254A-9DFE-550C07713FFC}"/>
              </a:ext>
            </a:extLst>
          </p:cNvPr>
          <p:cNvCxnSpPr>
            <a:cxnSpLocks/>
            <a:stCxn id="43" idx="1"/>
            <a:endCxn id="47" idx="2"/>
          </p:cNvCxnSpPr>
          <p:nvPr/>
        </p:nvCxnSpPr>
        <p:spPr>
          <a:xfrm rot="10800000" flipV="1">
            <a:off x="7986438" y="2516768"/>
            <a:ext cx="1291488" cy="285095"/>
          </a:xfrm>
          <a:prstGeom prst="bentConnector4">
            <a:avLst>
              <a:gd name="adj1" fmla="val 46860"/>
              <a:gd name="adj2" fmla="val -217"/>
            </a:avLst>
          </a:prstGeom>
        </p:spPr>
        <p:style>
          <a:lnRef idx="1">
            <a:schemeClr val="accent1"/>
          </a:lnRef>
          <a:fillRef idx="0">
            <a:schemeClr val="accent1"/>
          </a:fillRef>
          <a:effectRef idx="0">
            <a:schemeClr val="accent1"/>
          </a:effectRef>
          <a:fontRef idx="minor">
            <a:schemeClr val="tx1"/>
          </a:fontRef>
        </p:style>
      </p:cxnSp>
      <p:cxnSp>
        <p:nvCxnSpPr>
          <p:cNvPr id="78" name="Elbow Connector 77">
            <a:extLst>
              <a:ext uri="{FF2B5EF4-FFF2-40B4-BE49-F238E27FC236}">
                <a16:creationId xmlns:a16="http://schemas.microsoft.com/office/drawing/2014/main" id="{D00DEFA6-B71E-6044-AB63-142903D26A2A}"/>
              </a:ext>
            </a:extLst>
          </p:cNvPr>
          <p:cNvCxnSpPr>
            <a:cxnSpLocks/>
          </p:cNvCxnSpPr>
          <p:nvPr/>
        </p:nvCxnSpPr>
        <p:spPr>
          <a:xfrm rot="10800000" flipV="1">
            <a:off x="8407743" y="2592957"/>
            <a:ext cx="946376" cy="208905"/>
          </a:xfrm>
          <a:prstGeom prst="bentConnector3">
            <a:avLst>
              <a:gd name="adj1" fmla="val 104342"/>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084C63F-E6ED-CB46-A3DC-12A57B1A0866}"/>
              </a:ext>
            </a:extLst>
          </p:cNvPr>
          <p:cNvCxnSpPr>
            <a:cxnSpLocks/>
          </p:cNvCxnSpPr>
          <p:nvPr/>
        </p:nvCxnSpPr>
        <p:spPr>
          <a:xfrm flipH="1">
            <a:off x="6539757" y="2973501"/>
            <a:ext cx="4618" cy="62887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61263DB-ED09-654E-8412-E44901EF3327}"/>
              </a:ext>
            </a:extLst>
          </p:cNvPr>
          <p:cNvCxnSpPr>
            <a:cxnSpLocks/>
          </p:cNvCxnSpPr>
          <p:nvPr/>
        </p:nvCxnSpPr>
        <p:spPr>
          <a:xfrm flipH="1">
            <a:off x="6538153" y="4277358"/>
            <a:ext cx="1604" cy="562447"/>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7251E60-183B-6440-A5F6-2EF1A578301A}"/>
              </a:ext>
            </a:extLst>
          </p:cNvPr>
          <p:cNvCxnSpPr>
            <a:cxnSpLocks/>
            <a:stCxn id="44" idx="2"/>
          </p:cNvCxnSpPr>
          <p:nvPr/>
        </p:nvCxnSpPr>
        <p:spPr>
          <a:xfrm>
            <a:off x="7446382" y="2084318"/>
            <a:ext cx="9272" cy="717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Elbow Connector 90">
            <a:extLst>
              <a:ext uri="{FF2B5EF4-FFF2-40B4-BE49-F238E27FC236}">
                <a16:creationId xmlns:a16="http://schemas.microsoft.com/office/drawing/2014/main" id="{19033CEC-E22D-004E-B2DA-F9101410E37E}"/>
              </a:ext>
            </a:extLst>
          </p:cNvPr>
          <p:cNvCxnSpPr>
            <a:cxnSpLocks/>
            <a:stCxn id="42" idx="1"/>
          </p:cNvCxnSpPr>
          <p:nvPr/>
        </p:nvCxnSpPr>
        <p:spPr>
          <a:xfrm rot="10800000">
            <a:off x="8374024" y="2975470"/>
            <a:ext cx="903901" cy="881435"/>
          </a:xfrm>
          <a:prstGeom prst="bentConnector3">
            <a:avLst>
              <a:gd name="adj1" fmla="val 99671"/>
            </a:avLst>
          </a:prstGeom>
        </p:spPr>
        <p:style>
          <a:lnRef idx="1">
            <a:schemeClr val="accent1"/>
          </a:lnRef>
          <a:fillRef idx="0">
            <a:schemeClr val="accent1"/>
          </a:fillRef>
          <a:effectRef idx="0">
            <a:schemeClr val="accent1"/>
          </a:effectRef>
          <a:fontRef idx="minor">
            <a:schemeClr val="tx1"/>
          </a:fontRef>
        </p:style>
      </p:cxnSp>
      <p:cxnSp>
        <p:nvCxnSpPr>
          <p:cNvPr id="103" name="Elbow Connector 102">
            <a:extLst>
              <a:ext uri="{FF2B5EF4-FFF2-40B4-BE49-F238E27FC236}">
                <a16:creationId xmlns:a16="http://schemas.microsoft.com/office/drawing/2014/main" id="{21387E28-3338-2A4F-B926-03C8E189221A}"/>
              </a:ext>
            </a:extLst>
          </p:cNvPr>
          <p:cNvCxnSpPr>
            <a:cxnSpLocks/>
            <a:endCxn id="47" idx="4"/>
          </p:cNvCxnSpPr>
          <p:nvPr/>
        </p:nvCxnSpPr>
        <p:spPr>
          <a:xfrm rot="10800000">
            <a:off x="7986437" y="2964064"/>
            <a:ext cx="1367678" cy="969032"/>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61" name="Rounded Rectangle 60">
            <a:extLst>
              <a:ext uri="{FF2B5EF4-FFF2-40B4-BE49-F238E27FC236}">
                <a16:creationId xmlns:a16="http://schemas.microsoft.com/office/drawing/2014/main" id="{62DF8349-E734-CE4D-A01F-805C99BD7093}"/>
              </a:ext>
            </a:extLst>
          </p:cNvPr>
          <p:cNvSpPr/>
          <p:nvPr/>
        </p:nvSpPr>
        <p:spPr>
          <a:xfrm>
            <a:off x="2881181" y="3602379"/>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Bus</a:t>
            </a:r>
          </a:p>
          <a:p>
            <a:pPr algn="ctr" defTabSz="914217"/>
            <a:r>
              <a:rPr lang="en-US" sz="900">
                <a:solidFill>
                  <a:prstClr val="white"/>
                </a:solidFill>
                <a:latin typeface="Barlow Medium" panose="00000600000000000000" pitchFamily="2" charset="0"/>
              </a:rPr>
              <a:t>Interface App</a:t>
            </a:r>
          </a:p>
        </p:txBody>
      </p:sp>
      <p:sp>
        <p:nvSpPr>
          <p:cNvPr id="64" name="Rectangle 63">
            <a:extLst>
              <a:ext uri="{FF2B5EF4-FFF2-40B4-BE49-F238E27FC236}">
                <a16:creationId xmlns:a16="http://schemas.microsoft.com/office/drawing/2014/main" id="{5997F500-358F-7946-B6A8-8AE2B8DA99D4}"/>
              </a:ext>
            </a:extLst>
          </p:cNvPr>
          <p:cNvSpPr/>
          <p:nvPr/>
        </p:nvSpPr>
        <p:spPr>
          <a:xfrm>
            <a:off x="2881180" y="4847276"/>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 / </a:t>
            </a:r>
          </a:p>
          <a:p>
            <a:pPr algn="ctr" defTabSz="914217"/>
            <a:r>
              <a:rPr lang="en-US" sz="900">
                <a:solidFill>
                  <a:prstClr val="black"/>
                </a:solidFill>
                <a:latin typeface="Barlow Medium" panose="00000600000000000000" pitchFamily="2" charset="0"/>
              </a:rPr>
              <a:t>System</a:t>
            </a:r>
          </a:p>
        </p:txBody>
      </p:sp>
      <p:cxnSp>
        <p:nvCxnSpPr>
          <p:cNvPr id="65" name="Straight Connector 64">
            <a:extLst>
              <a:ext uri="{FF2B5EF4-FFF2-40B4-BE49-F238E27FC236}">
                <a16:creationId xmlns:a16="http://schemas.microsoft.com/office/drawing/2014/main" id="{BDC35AFF-CD5F-EC4D-A6A9-538569618EC2}"/>
              </a:ext>
            </a:extLst>
          </p:cNvPr>
          <p:cNvCxnSpPr>
            <a:cxnSpLocks/>
          </p:cNvCxnSpPr>
          <p:nvPr/>
        </p:nvCxnSpPr>
        <p:spPr>
          <a:xfrm>
            <a:off x="3278423" y="4277357"/>
            <a:ext cx="0" cy="56991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288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571426" y="1187254"/>
            <a:ext cx="11049149" cy="4977676"/>
          </a:xfrm>
        </p:spPr>
        <p:txBody>
          <a:bodyPr>
            <a:normAutofit/>
          </a:bodyPr>
          <a:lstStyle/>
          <a:p>
            <a:r>
              <a:rPr lang="en-US" dirty="0"/>
              <a:t>Develop a space-certifiable and reusable robotic framework </a:t>
            </a:r>
          </a:p>
          <a:p>
            <a:pPr lvl="1"/>
            <a:r>
              <a:rPr lang="en-US" dirty="0"/>
              <a:t>Designed to meet flight software standards: Designed to be aligned with NASA  so that it could be adopted for a Class A Mission</a:t>
            </a:r>
          </a:p>
          <a:p>
            <a:pPr lvl="2"/>
            <a:r>
              <a:rPr lang="en-US" dirty="0"/>
              <a:t>Memory Safety</a:t>
            </a:r>
          </a:p>
          <a:p>
            <a:pPr lvl="2"/>
            <a:r>
              <a:rPr lang="en-US" dirty="0"/>
              <a:t>Deterministic Performance </a:t>
            </a:r>
          </a:p>
          <a:p>
            <a:pPr lvl="2"/>
            <a:r>
              <a:rPr lang="en-US" dirty="0"/>
              <a:t>Static analysis</a:t>
            </a:r>
          </a:p>
          <a:p>
            <a:pPr lvl="2"/>
            <a:r>
              <a:rPr lang="en-US" dirty="0"/>
              <a:t>System Testing</a:t>
            </a:r>
          </a:p>
          <a:p>
            <a:r>
              <a:rPr lang="en-US" dirty="0"/>
              <a:t>Support characteristic space robotics applications</a:t>
            </a:r>
          </a:p>
          <a:p>
            <a:r>
              <a:rPr lang="en-US" dirty="0"/>
              <a:t>Enable rapid development of new robotic capabilities</a:t>
            </a:r>
          </a:p>
          <a:p>
            <a:r>
              <a:rPr lang="en-US" dirty="0"/>
              <a:t>Enable reuse of capabilities between missions</a:t>
            </a:r>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Statement of Objectives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3</a:t>
            </a:fld>
            <a:endParaRPr lang="en-US"/>
          </a:p>
        </p:txBody>
      </p:sp>
    </p:spTree>
    <p:extLst>
      <p:ext uri="{BB962C8B-B14F-4D97-AF65-F5344CB8AC3E}">
        <p14:creationId xmlns:p14="http://schemas.microsoft.com/office/powerpoint/2010/main" val="2148422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30</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a:t>Single Vehicle System Overview</a:t>
            </a:r>
          </a:p>
        </p:txBody>
      </p:sp>
      <p:sp>
        <p:nvSpPr>
          <p:cNvPr id="8" name="Text Placeholder 7">
            <a:extLst>
              <a:ext uri="{FF2B5EF4-FFF2-40B4-BE49-F238E27FC236}">
                <a16:creationId xmlns:a16="http://schemas.microsoft.com/office/drawing/2014/main" id="{1E80BBB3-8FFD-7E45-A9B7-58836B568372}"/>
              </a:ext>
            </a:extLst>
          </p:cNvPr>
          <p:cNvSpPr>
            <a:spLocks noGrp="1"/>
          </p:cNvSpPr>
          <p:nvPr>
            <p:ph type="body" sz="quarter" idx="14"/>
          </p:nvPr>
        </p:nvSpPr>
        <p:spPr/>
        <p:txBody>
          <a:bodyPr/>
          <a:lstStyle/>
          <a:p>
            <a:r>
              <a:rPr lang="en-US"/>
              <a:t>Integrated Avionics</a:t>
            </a:r>
          </a:p>
        </p:txBody>
      </p:sp>
      <p:sp>
        <p:nvSpPr>
          <p:cNvPr id="9" name="Text Placeholder 8">
            <a:extLst>
              <a:ext uri="{FF2B5EF4-FFF2-40B4-BE49-F238E27FC236}">
                <a16:creationId xmlns:a16="http://schemas.microsoft.com/office/drawing/2014/main" id="{6EF52E64-04E9-9249-8051-43544F79D6CA}"/>
              </a:ext>
            </a:extLst>
          </p:cNvPr>
          <p:cNvSpPr>
            <a:spLocks noGrp="1"/>
          </p:cNvSpPr>
          <p:nvPr>
            <p:ph type="body" sz="quarter" idx="15"/>
          </p:nvPr>
        </p:nvSpPr>
        <p:spPr/>
        <p:txBody>
          <a:bodyPr/>
          <a:lstStyle/>
          <a:p>
            <a:r>
              <a:rPr lang="en-US"/>
              <a:t>Shared Avionics</a:t>
            </a:r>
          </a:p>
        </p:txBody>
      </p:sp>
      <p:sp>
        <p:nvSpPr>
          <p:cNvPr id="10" name="Rounded Rectangle 9">
            <a:extLst>
              <a:ext uri="{FF2B5EF4-FFF2-40B4-BE49-F238E27FC236}">
                <a16:creationId xmlns:a16="http://schemas.microsoft.com/office/drawing/2014/main" id="{B1A0A31D-6C6A-5643-B163-403B8F20D714}"/>
              </a:ext>
            </a:extLst>
          </p:cNvPr>
          <p:cNvSpPr/>
          <p:nvPr/>
        </p:nvSpPr>
        <p:spPr>
          <a:xfrm>
            <a:off x="515827" y="2108372"/>
            <a:ext cx="20959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900"/>
              <a:t>Bus Avionics</a:t>
            </a:r>
          </a:p>
        </p:txBody>
      </p:sp>
      <p:sp>
        <p:nvSpPr>
          <p:cNvPr id="13" name="Rounded Rectangle 12">
            <a:extLst>
              <a:ext uri="{FF2B5EF4-FFF2-40B4-BE49-F238E27FC236}">
                <a16:creationId xmlns:a16="http://schemas.microsoft.com/office/drawing/2014/main" id="{B99B9023-AB7D-D94D-A6F1-5A552BF28E93}"/>
              </a:ext>
            </a:extLst>
          </p:cNvPr>
          <p:cNvSpPr/>
          <p:nvPr/>
        </p:nvSpPr>
        <p:spPr>
          <a:xfrm>
            <a:off x="722859" y="2726427"/>
            <a:ext cx="1237714" cy="317491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prstClr val="white"/>
                </a:solidFill>
                <a:latin typeface="Barlow Medium" panose="00000600000000000000" pitchFamily="2" charset="0"/>
              </a:rPr>
              <a:t>Space ROS </a:t>
            </a:r>
          </a:p>
          <a:p>
            <a:pPr algn="ctr" defTabSz="914217"/>
            <a:r>
              <a:rPr lang="en-US" sz="900" dirty="0">
                <a:solidFill>
                  <a:prstClr val="white"/>
                </a:solidFill>
                <a:latin typeface="Barlow Medium" panose="00000600000000000000" pitchFamily="2" charset="0"/>
              </a:rPr>
              <a:t>Bus Apps</a:t>
            </a:r>
          </a:p>
        </p:txBody>
      </p:sp>
      <p:sp>
        <p:nvSpPr>
          <p:cNvPr id="31" name="Rounded Rectangle 30">
            <a:extLst>
              <a:ext uri="{FF2B5EF4-FFF2-40B4-BE49-F238E27FC236}">
                <a16:creationId xmlns:a16="http://schemas.microsoft.com/office/drawing/2014/main" id="{B14D9663-A73D-9845-AD93-12D0A86598D1}"/>
              </a:ext>
            </a:extLst>
          </p:cNvPr>
          <p:cNvSpPr/>
          <p:nvPr/>
        </p:nvSpPr>
        <p:spPr>
          <a:xfrm>
            <a:off x="3137284" y="4190654"/>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System N Avionics</a:t>
            </a:r>
          </a:p>
        </p:txBody>
      </p:sp>
      <p:sp>
        <p:nvSpPr>
          <p:cNvPr id="32" name="Rounded Rectangle 31">
            <a:extLst>
              <a:ext uri="{FF2B5EF4-FFF2-40B4-BE49-F238E27FC236}">
                <a16:creationId xmlns:a16="http://schemas.microsoft.com/office/drawing/2014/main" id="{C9191B0B-49F7-7446-9A6F-5EAE559DA922}"/>
              </a:ext>
            </a:extLst>
          </p:cNvPr>
          <p:cNvSpPr/>
          <p:nvPr/>
        </p:nvSpPr>
        <p:spPr>
          <a:xfrm>
            <a:off x="3305889" y="4505525"/>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Apps</a:t>
            </a:r>
          </a:p>
        </p:txBody>
      </p:sp>
      <p:cxnSp>
        <p:nvCxnSpPr>
          <p:cNvPr id="39" name="Elbow Connector 38">
            <a:extLst>
              <a:ext uri="{FF2B5EF4-FFF2-40B4-BE49-F238E27FC236}">
                <a16:creationId xmlns:a16="http://schemas.microsoft.com/office/drawing/2014/main" id="{FD83D5DA-01C1-8D4A-85C1-7434F290C75D}"/>
              </a:ext>
            </a:extLst>
          </p:cNvPr>
          <p:cNvCxnSpPr>
            <a:cxnSpLocks/>
            <a:endCxn id="88" idx="4"/>
          </p:cNvCxnSpPr>
          <p:nvPr/>
        </p:nvCxnSpPr>
        <p:spPr>
          <a:xfrm>
            <a:off x="2496794" y="4444313"/>
            <a:ext cx="1569948" cy="696320"/>
          </a:xfrm>
          <a:prstGeom prst="bentConnector4">
            <a:avLst>
              <a:gd name="adj1" fmla="val 29240"/>
              <a:gd name="adj2" fmla="val 129960"/>
            </a:avLst>
          </a:prstGeom>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03EC1D0-F8E7-054F-BBA1-FA22A7D0D5BA}"/>
              </a:ext>
            </a:extLst>
          </p:cNvPr>
          <p:cNvSpPr/>
          <p:nvPr/>
        </p:nvSpPr>
        <p:spPr>
          <a:xfrm>
            <a:off x="806364" y="3623708"/>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7" name="Oval 26">
            <a:extLst>
              <a:ext uri="{FF2B5EF4-FFF2-40B4-BE49-F238E27FC236}">
                <a16:creationId xmlns:a16="http://schemas.microsoft.com/office/drawing/2014/main" id="{4932A04D-2748-EA4A-A545-E91255F4DBC5}"/>
              </a:ext>
            </a:extLst>
          </p:cNvPr>
          <p:cNvSpPr/>
          <p:nvPr/>
        </p:nvSpPr>
        <p:spPr>
          <a:xfrm>
            <a:off x="807744" y="403801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8" name="Oval 27">
            <a:extLst>
              <a:ext uri="{FF2B5EF4-FFF2-40B4-BE49-F238E27FC236}">
                <a16:creationId xmlns:a16="http://schemas.microsoft.com/office/drawing/2014/main" id="{49B00AC4-8564-DF4A-8616-158C60DF6894}"/>
              </a:ext>
            </a:extLst>
          </p:cNvPr>
          <p:cNvSpPr/>
          <p:nvPr/>
        </p:nvSpPr>
        <p:spPr>
          <a:xfrm>
            <a:off x="805668" y="465794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33" name="Elbow Connector 32">
            <a:extLst>
              <a:ext uri="{FF2B5EF4-FFF2-40B4-BE49-F238E27FC236}">
                <a16:creationId xmlns:a16="http://schemas.microsoft.com/office/drawing/2014/main" id="{6858F7FA-248A-6C43-B40F-E84FC88A8F50}"/>
              </a:ext>
            </a:extLst>
          </p:cNvPr>
          <p:cNvCxnSpPr>
            <a:cxnSpLocks/>
            <a:stCxn id="51" idx="6"/>
          </p:cNvCxnSpPr>
          <p:nvPr/>
        </p:nvCxnSpPr>
        <p:spPr>
          <a:xfrm>
            <a:off x="1195780" y="3805718"/>
            <a:ext cx="1301014" cy="638595"/>
          </a:xfrm>
          <a:prstGeom prst="bentConnector3">
            <a:avLst>
              <a:gd name="adj1" fmla="val 37505"/>
            </a:avLst>
          </a:prstGeom>
        </p:spPr>
        <p:style>
          <a:lnRef idx="1">
            <a:schemeClr val="dk1"/>
          </a:lnRef>
          <a:fillRef idx="0">
            <a:schemeClr val="dk1"/>
          </a:fillRef>
          <a:effectRef idx="0">
            <a:schemeClr val="dk1"/>
          </a:effectRef>
          <a:fontRef idx="minor">
            <a:schemeClr val="tx1"/>
          </a:fontRef>
        </p:style>
      </p:cxnSp>
      <p:cxnSp>
        <p:nvCxnSpPr>
          <p:cNvPr id="37" name="Elbow Connector 36">
            <a:extLst>
              <a:ext uri="{FF2B5EF4-FFF2-40B4-BE49-F238E27FC236}">
                <a16:creationId xmlns:a16="http://schemas.microsoft.com/office/drawing/2014/main" id="{607198B1-77BC-894F-86B2-7AF0A262824D}"/>
              </a:ext>
            </a:extLst>
          </p:cNvPr>
          <p:cNvCxnSpPr>
            <a:cxnSpLocks/>
            <a:stCxn id="27" idx="6"/>
          </p:cNvCxnSpPr>
          <p:nvPr/>
        </p:nvCxnSpPr>
        <p:spPr>
          <a:xfrm>
            <a:off x="1197160" y="4220022"/>
            <a:ext cx="910217" cy="224291"/>
          </a:xfrm>
          <a:prstGeom prst="bentConnector3">
            <a:avLst>
              <a:gd name="adj1" fmla="val 52954"/>
            </a:avLst>
          </a:prstGeom>
        </p:spPr>
        <p:style>
          <a:lnRef idx="1">
            <a:schemeClr val="dk1"/>
          </a:lnRef>
          <a:fillRef idx="0">
            <a:schemeClr val="dk1"/>
          </a:fillRef>
          <a:effectRef idx="0">
            <a:schemeClr val="dk1"/>
          </a:effectRef>
          <a:fontRef idx="minor">
            <a:schemeClr val="tx1"/>
          </a:fontRef>
        </p:style>
      </p:cxnSp>
      <p:cxnSp>
        <p:nvCxnSpPr>
          <p:cNvPr id="43" name="Elbow Connector 42">
            <a:extLst>
              <a:ext uri="{FF2B5EF4-FFF2-40B4-BE49-F238E27FC236}">
                <a16:creationId xmlns:a16="http://schemas.microsoft.com/office/drawing/2014/main" id="{F8D6B35C-F743-1543-BE0A-2C8A153CCB5B}"/>
              </a:ext>
            </a:extLst>
          </p:cNvPr>
          <p:cNvCxnSpPr>
            <a:cxnSpLocks/>
          </p:cNvCxnSpPr>
          <p:nvPr/>
        </p:nvCxnSpPr>
        <p:spPr>
          <a:xfrm flipV="1">
            <a:off x="1195084" y="4444313"/>
            <a:ext cx="1301710" cy="395637"/>
          </a:xfrm>
          <a:prstGeom prst="bentConnector3">
            <a:avLst>
              <a:gd name="adj1" fmla="val 36991"/>
            </a:avLst>
          </a:prstGeom>
        </p:spPr>
        <p:style>
          <a:lnRef idx="1">
            <a:schemeClr val="dk1"/>
          </a:lnRef>
          <a:fillRef idx="0">
            <a:schemeClr val="dk1"/>
          </a:fillRef>
          <a:effectRef idx="0">
            <a:schemeClr val="dk1"/>
          </a:effectRef>
          <a:fontRef idx="minor">
            <a:schemeClr val="tx1"/>
          </a:fontRef>
        </p:style>
      </p:cxnSp>
      <p:sp>
        <p:nvSpPr>
          <p:cNvPr id="60" name="Oval 59">
            <a:extLst>
              <a:ext uri="{FF2B5EF4-FFF2-40B4-BE49-F238E27FC236}">
                <a16:creationId xmlns:a16="http://schemas.microsoft.com/office/drawing/2014/main" id="{B7C00577-FFBC-FD46-AAB0-97B2CCD6DF33}"/>
              </a:ext>
            </a:extLst>
          </p:cNvPr>
          <p:cNvSpPr/>
          <p:nvPr/>
        </p:nvSpPr>
        <p:spPr>
          <a:xfrm>
            <a:off x="3423043"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9" name="Oval 78">
            <a:extLst>
              <a:ext uri="{FF2B5EF4-FFF2-40B4-BE49-F238E27FC236}">
                <a16:creationId xmlns:a16="http://schemas.microsoft.com/office/drawing/2014/main" id="{D3F5361C-4AB4-D146-BED6-BE73E21A1FB5}"/>
              </a:ext>
            </a:extLst>
          </p:cNvPr>
          <p:cNvSpPr/>
          <p:nvPr/>
        </p:nvSpPr>
        <p:spPr>
          <a:xfrm>
            <a:off x="4527141"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80" name="Elbow Connector 79">
            <a:extLst>
              <a:ext uri="{FF2B5EF4-FFF2-40B4-BE49-F238E27FC236}">
                <a16:creationId xmlns:a16="http://schemas.microsoft.com/office/drawing/2014/main" id="{8425B245-7F1C-0948-B9F8-BB4DD1FE5537}"/>
              </a:ext>
            </a:extLst>
          </p:cNvPr>
          <p:cNvCxnSpPr>
            <a:cxnSpLocks/>
            <a:stCxn id="79" idx="4"/>
          </p:cNvCxnSpPr>
          <p:nvPr/>
        </p:nvCxnSpPr>
        <p:spPr>
          <a:xfrm rot="5400000" flipH="1">
            <a:off x="3261717" y="3679390"/>
            <a:ext cx="695209" cy="2225055"/>
          </a:xfrm>
          <a:prstGeom prst="bentConnector4">
            <a:avLst>
              <a:gd name="adj1" fmla="val -30008"/>
              <a:gd name="adj2" fmla="val 79362"/>
            </a:avLst>
          </a:prstGeom>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51EE5DB-27D3-274D-8021-BF56582524A1}"/>
              </a:ext>
            </a:extLst>
          </p:cNvPr>
          <p:cNvSpPr/>
          <p:nvPr/>
        </p:nvSpPr>
        <p:spPr>
          <a:xfrm>
            <a:off x="3872034" y="477661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08" name="Elbow Connector 107">
            <a:extLst>
              <a:ext uri="{FF2B5EF4-FFF2-40B4-BE49-F238E27FC236}">
                <a16:creationId xmlns:a16="http://schemas.microsoft.com/office/drawing/2014/main" id="{23F9A17D-F6D3-AC48-9A22-777F7CF3FA5D}"/>
              </a:ext>
            </a:extLst>
          </p:cNvPr>
          <p:cNvCxnSpPr>
            <a:cxnSpLocks/>
            <a:endCxn id="60" idx="4"/>
          </p:cNvCxnSpPr>
          <p:nvPr/>
        </p:nvCxnSpPr>
        <p:spPr>
          <a:xfrm>
            <a:off x="2496794" y="4444313"/>
            <a:ext cx="1120958" cy="695209"/>
          </a:xfrm>
          <a:prstGeom prst="bentConnector4">
            <a:avLst>
              <a:gd name="adj1" fmla="val 41013"/>
              <a:gd name="adj2" fmla="val 130008"/>
            </a:avLst>
          </a:prstGeom>
        </p:spPr>
        <p:style>
          <a:lnRef idx="1">
            <a:schemeClr val="accent1"/>
          </a:lnRef>
          <a:fillRef idx="0">
            <a:schemeClr val="accent1"/>
          </a:fillRef>
          <a:effectRef idx="0">
            <a:schemeClr val="accent1"/>
          </a:effectRef>
          <a:fontRef idx="minor">
            <a:schemeClr val="tx1"/>
          </a:fontRef>
        </p:style>
      </p:cxnSp>
      <p:sp>
        <p:nvSpPr>
          <p:cNvPr id="113" name="Rounded Rectangle 112">
            <a:extLst>
              <a:ext uri="{FF2B5EF4-FFF2-40B4-BE49-F238E27FC236}">
                <a16:creationId xmlns:a16="http://schemas.microsoft.com/office/drawing/2014/main" id="{E7EDE108-E96A-C54F-B214-7C0B2901A725}"/>
              </a:ext>
            </a:extLst>
          </p:cNvPr>
          <p:cNvSpPr/>
          <p:nvPr/>
        </p:nvSpPr>
        <p:spPr>
          <a:xfrm>
            <a:off x="3137284" y="2448495"/>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System 1 Avionics</a:t>
            </a:r>
          </a:p>
        </p:txBody>
      </p:sp>
      <p:sp>
        <p:nvSpPr>
          <p:cNvPr id="114" name="Rounded Rectangle 113">
            <a:extLst>
              <a:ext uri="{FF2B5EF4-FFF2-40B4-BE49-F238E27FC236}">
                <a16:creationId xmlns:a16="http://schemas.microsoft.com/office/drawing/2014/main" id="{618A0393-1D4F-E74E-B3AF-772530E9EDA5}"/>
              </a:ext>
            </a:extLst>
          </p:cNvPr>
          <p:cNvSpPr/>
          <p:nvPr/>
        </p:nvSpPr>
        <p:spPr>
          <a:xfrm>
            <a:off x="3305889" y="2763366"/>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Apps</a:t>
            </a:r>
          </a:p>
        </p:txBody>
      </p:sp>
      <p:sp>
        <p:nvSpPr>
          <p:cNvPr id="115" name="Oval 114">
            <a:extLst>
              <a:ext uri="{FF2B5EF4-FFF2-40B4-BE49-F238E27FC236}">
                <a16:creationId xmlns:a16="http://schemas.microsoft.com/office/drawing/2014/main" id="{F3CA3C5A-E727-424D-A11C-FFD736C0D439}"/>
              </a:ext>
            </a:extLst>
          </p:cNvPr>
          <p:cNvSpPr/>
          <p:nvPr/>
        </p:nvSpPr>
        <p:spPr>
          <a:xfrm>
            <a:off x="3423043"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 name="Oval 115">
            <a:extLst>
              <a:ext uri="{FF2B5EF4-FFF2-40B4-BE49-F238E27FC236}">
                <a16:creationId xmlns:a16="http://schemas.microsoft.com/office/drawing/2014/main" id="{37C4EA35-0AF9-7B4E-8609-640BA0A186CE}"/>
              </a:ext>
            </a:extLst>
          </p:cNvPr>
          <p:cNvSpPr/>
          <p:nvPr/>
        </p:nvSpPr>
        <p:spPr>
          <a:xfrm>
            <a:off x="4527141"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7" name="Oval 116">
            <a:extLst>
              <a:ext uri="{FF2B5EF4-FFF2-40B4-BE49-F238E27FC236}">
                <a16:creationId xmlns:a16="http://schemas.microsoft.com/office/drawing/2014/main" id="{E332ED7B-ACA0-D74D-8E27-FCC73C432CB5}"/>
              </a:ext>
            </a:extLst>
          </p:cNvPr>
          <p:cNvSpPr/>
          <p:nvPr/>
        </p:nvSpPr>
        <p:spPr>
          <a:xfrm>
            <a:off x="3872034" y="303445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2" name="Straight Connector 11">
            <a:extLst>
              <a:ext uri="{FF2B5EF4-FFF2-40B4-BE49-F238E27FC236}">
                <a16:creationId xmlns:a16="http://schemas.microsoft.com/office/drawing/2014/main" id="{6A333A41-9AA7-3141-9563-B5C9FFA39F5D}"/>
              </a:ext>
            </a:extLst>
          </p:cNvPr>
          <p:cNvCxnSpPr/>
          <p:nvPr/>
        </p:nvCxnSpPr>
        <p:spPr>
          <a:xfrm flipV="1">
            <a:off x="2953273" y="3623708"/>
            <a:ext cx="0" cy="820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A05DDA-0B17-4C45-8B9F-15D8BE9FB849}"/>
              </a:ext>
            </a:extLst>
          </p:cNvPr>
          <p:cNvCxnSpPr>
            <a:cxnSpLocks/>
          </p:cNvCxnSpPr>
          <p:nvPr/>
        </p:nvCxnSpPr>
        <p:spPr>
          <a:xfrm flipH="1" flipV="1">
            <a:off x="2953273" y="3623708"/>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837F5-A01D-FC43-9CF2-131CFE4CC4EC}"/>
              </a:ext>
            </a:extLst>
          </p:cNvPr>
          <p:cNvCxnSpPr>
            <a:cxnSpLocks/>
            <a:endCxn id="115" idx="4"/>
          </p:cNvCxnSpPr>
          <p:nvPr/>
        </p:nvCxnSpPr>
        <p:spPr>
          <a:xfrm flipV="1">
            <a:off x="3617751" y="3397363"/>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5D308A4-02CB-D341-AC1A-BAC7755FACA0}"/>
              </a:ext>
            </a:extLst>
          </p:cNvPr>
          <p:cNvCxnSpPr>
            <a:cxnSpLocks/>
          </p:cNvCxnSpPr>
          <p:nvPr/>
        </p:nvCxnSpPr>
        <p:spPr>
          <a:xfrm flipV="1">
            <a:off x="4066742" y="3397363"/>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2CF2AA-D48E-B140-A763-9009C58C8A15}"/>
              </a:ext>
            </a:extLst>
          </p:cNvPr>
          <p:cNvCxnSpPr>
            <a:cxnSpLocks/>
            <a:endCxn id="116" idx="4"/>
          </p:cNvCxnSpPr>
          <p:nvPr/>
        </p:nvCxnSpPr>
        <p:spPr>
          <a:xfrm flipV="1">
            <a:off x="4721849" y="3397363"/>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75" name="Rounded Rectangle 74">
            <a:extLst>
              <a:ext uri="{FF2B5EF4-FFF2-40B4-BE49-F238E27FC236}">
                <a16:creationId xmlns:a16="http://schemas.microsoft.com/office/drawing/2014/main" id="{B2466082-8964-424C-9711-54DAFB249DEF}"/>
              </a:ext>
            </a:extLst>
          </p:cNvPr>
          <p:cNvSpPr/>
          <p:nvPr/>
        </p:nvSpPr>
        <p:spPr>
          <a:xfrm>
            <a:off x="6248265" y="2108372"/>
            <a:ext cx="47246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900"/>
              <a:t>Bus Avionics</a:t>
            </a:r>
          </a:p>
        </p:txBody>
      </p:sp>
      <p:sp>
        <p:nvSpPr>
          <p:cNvPr id="76" name="Rounded Rectangle 75">
            <a:extLst>
              <a:ext uri="{FF2B5EF4-FFF2-40B4-BE49-F238E27FC236}">
                <a16:creationId xmlns:a16="http://schemas.microsoft.com/office/drawing/2014/main" id="{5439DEA0-DE84-2243-B680-6C8CEBBA876A}"/>
              </a:ext>
            </a:extLst>
          </p:cNvPr>
          <p:cNvSpPr/>
          <p:nvPr/>
        </p:nvSpPr>
        <p:spPr>
          <a:xfrm>
            <a:off x="6477202" y="2726427"/>
            <a:ext cx="1237714" cy="317491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Bus Apps</a:t>
            </a:r>
          </a:p>
        </p:txBody>
      </p:sp>
      <p:sp>
        <p:nvSpPr>
          <p:cNvPr id="78" name="Rounded Rectangle 77">
            <a:extLst>
              <a:ext uri="{FF2B5EF4-FFF2-40B4-BE49-F238E27FC236}">
                <a16:creationId xmlns:a16="http://schemas.microsoft.com/office/drawing/2014/main" id="{CC3E3857-9519-7246-A94F-A669DAD96EE3}"/>
              </a:ext>
            </a:extLst>
          </p:cNvPr>
          <p:cNvSpPr/>
          <p:nvPr/>
        </p:nvSpPr>
        <p:spPr>
          <a:xfrm>
            <a:off x="9060233" y="4505525"/>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System N Apps</a:t>
            </a:r>
          </a:p>
        </p:txBody>
      </p:sp>
      <p:cxnSp>
        <p:nvCxnSpPr>
          <p:cNvPr id="81" name="Elbow Connector 80">
            <a:extLst>
              <a:ext uri="{FF2B5EF4-FFF2-40B4-BE49-F238E27FC236}">
                <a16:creationId xmlns:a16="http://schemas.microsoft.com/office/drawing/2014/main" id="{8842B724-A163-D843-8248-0361C7A3C6A2}"/>
              </a:ext>
            </a:extLst>
          </p:cNvPr>
          <p:cNvCxnSpPr>
            <a:cxnSpLocks/>
            <a:endCxn id="93" idx="4"/>
          </p:cNvCxnSpPr>
          <p:nvPr/>
        </p:nvCxnSpPr>
        <p:spPr>
          <a:xfrm>
            <a:off x="8251138" y="4444313"/>
            <a:ext cx="1569948" cy="696320"/>
          </a:xfrm>
          <a:prstGeom prst="bentConnector4">
            <a:avLst>
              <a:gd name="adj1" fmla="val 29240"/>
              <a:gd name="adj2" fmla="val 129960"/>
            </a:avLst>
          </a:prstGeom>
        </p:spPr>
        <p:style>
          <a:lnRef idx="1">
            <a:schemeClr val="accent1"/>
          </a:lnRef>
          <a:fillRef idx="0">
            <a:schemeClr val="accent1"/>
          </a:fillRef>
          <a:effectRef idx="0">
            <a:schemeClr val="accent1"/>
          </a:effectRef>
          <a:fontRef idx="minor">
            <a:schemeClr val="tx1"/>
          </a:fontRef>
        </p:style>
      </p:cxnSp>
      <p:sp>
        <p:nvSpPr>
          <p:cNvPr id="82" name="Oval 81">
            <a:extLst>
              <a:ext uri="{FF2B5EF4-FFF2-40B4-BE49-F238E27FC236}">
                <a16:creationId xmlns:a16="http://schemas.microsoft.com/office/drawing/2014/main" id="{FAC7BE57-2A39-3D43-A894-6CC71182B4E2}"/>
              </a:ext>
            </a:extLst>
          </p:cNvPr>
          <p:cNvSpPr/>
          <p:nvPr/>
        </p:nvSpPr>
        <p:spPr>
          <a:xfrm>
            <a:off x="6560708" y="3623708"/>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4" name="Oval 83">
            <a:extLst>
              <a:ext uri="{FF2B5EF4-FFF2-40B4-BE49-F238E27FC236}">
                <a16:creationId xmlns:a16="http://schemas.microsoft.com/office/drawing/2014/main" id="{7909253A-DB97-6D47-9D74-81AB09DDA432}"/>
              </a:ext>
            </a:extLst>
          </p:cNvPr>
          <p:cNvSpPr/>
          <p:nvPr/>
        </p:nvSpPr>
        <p:spPr>
          <a:xfrm>
            <a:off x="6562087" y="403801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85" name="Oval 84">
            <a:extLst>
              <a:ext uri="{FF2B5EF4-FFF2-40B4-BE49-F238E27FC236}">
                <a16:creationId xmlns:a16="http://schemas.microsoft.com/office/drawing/2014/main" id="{08BDDC9E-C972-AD4E-9957-49180BB6C8F9}"/>
              </a:ext>
            </a:extLst>
          </p:cNvPr>
          <p:cNvSpPr/>
          <p:nvPr/>
        </p:nvSpPr>
        <p:spPr>
          <a:xfrm>
            <a:off x="6560012" y="4655559"/>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86" name="Elbow Connector 85">
            <a:extLst>
              <a:ext uri="{FF2B5EF4-FFF2-40B4-BE49-F238E27FC236}">
                <a16:creationId xmlns:a16="http://schemas.microsoft.com/office/drawing/2014/main" id="{9F3E9FD7-3EC9-0146-99B5-7AB3B80C3B62}"/>
              </a:ext>
            </a:extLst>
          </p:cNvPr>
          <p:cNvCxnSpPr>
            <a:cxnSpLocks/>
            <a:stCxn id="82" idx="6"/>
          </p:cNvCxnSpPr>
          <p:nvPr/>
        </p:nvCxnSpPr>
        <p:spPr>
          <a:xfrm>
            <a:off x="6950124" y="3805718"/>
            <a:ext cx="1757492" cy="638595"/>
          </a:xfrm>
          <a:prstGeom prst="bentConnector3">
            <a:avLst>
              <a:gd name="adj1" fmla="val 48059"/>
            </a:avLst>
          </a:prstGeom>
        </p:spPr>
        <p:style>
          <a:lnRef idx="1">
            <a:schemeClr val="dk1"/>
          </a:lnRef>
          <a:fillRef idx="0">
            <a:schemeClr val="dk1"/>
          </a:fillRef>
          <a:effectRef idx="0">
            <a:schemeClr val="dk1"/>
          </a:effectRef>
          <a:fontRef idx="minor">
            <a:schemeClr val="tx1"/>
          </a:fontRef>
        </p:style>
      </p:cxnSp>
      <p:cxnSp>
        <p:nvCxnSpPr>
          <p:cNvPr id="87" name="Elbow Connector 86">
            <a:extLst>
              <a:ext uri="{FF2B5EF4-FFF2-40B4-BE49-F238E27FC236}">
                <a16:creationId xmlns:a16="http://schemas.microsoft.com/office/drawing/2014/main" id="{ADF01280-5BD1-EB4A-A337-D41C1B3DB050}"/>
              </a:ext>
            </a:extLst>
          </p:cNvPr>
          <p:cNvCxnSpPr>
            <a:cxnSpLocks/>
          </p:cNvCxnSpPr>
          <p:nvPr/>
        </p:nvCxnSpPr>
        <p:spPr>
          <a:xfrm>
            <a:off x="6912743" y="4223827"/>
            <a:ext cx="1756113" cy="22994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89" name="Elbow Connector 88">
            <a:extLst>
              <a:ext uri="{FF2B5EF4-FFF2-40B4-BE49-F238E27FC236}">
                <a16:creationId xmlns:a16="http://schemas.microsoft.com/office/drawing/2014/main" id="{5ECCDAF4-9911-1647-A98F-A8B5678E7E1A}"/>
              </a:ext>
            </a:extLst>
          </p:cNvPr>
          <p:cNvCxnSpPr>
            <a:cxnSpLocks/>
            <a:stCxn id="85" idx="6"/>
          </p:cNvCxnSpPr>
          <p:nvPr/>
        </p:nvCxnSpPr>
        <p:spPr>
          <a:xfrm flipV="1">
            <a:off x="6949428" y="4452318"/>
            <a:ext cx="1753525" cy="385251"/>
          </a:xfrm>
          <a:prstGeom prst="bentConnector3">
            <a:avLst>
              <a:gd name="adj1" fmla="val 48041"/>
            </a:avLst>
          </a:prstGeom>
        </p:spPr>
        <p:style>
          <a:lnRef idx="1">
            <a:schemeClr val="dk1"/>
          </a:lnRef>
          <a:fillRef idx="0">
            <a:schemeClr val="dk1"/>
          </a:fillRef>
          <a:effectRef idx="0">
            <a:schemeClr val="dk1"/>
          </a:effectRef>
          <a:fontRef idx="minor">
            <a:schemeClr val="tx1"/>
          </a:fontRef>
        </p:style>
      </p:cxnSp>
      <p:sp>
        <p:nvSpPr>
          <p:cNvPr id="90" name="Oval 89">
            <a:extLst>
              <a:ext uri="{FF2B5EF4-FFF2-40B4-BE49-F238E27FC236}">
                <a16:creationId xmlns:a16="http://schemas.microsoft.com/office/drawing/2014/main" id="{0106D968-EB73-044C-9E96-BDDD230895C4}"/>
              </a:ext>
            </a:extLst>
          </p:cNvPr>
          <p:cNvSpPr/>
          <p:nvPr/>
        </p:nvSpPr>
        <p:spPr>
          <a:xfrm>
            <a:off x="9177387"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1" name="Oval 90">
            <a:extLst>
              <a:ext uri="{FF2B5EF4-FFF2-40B4-BE49-F238E27FC236}">
                <a16:creationId xmlns:a16="http://schemas.microsoft.com/office/drawing/2014/main" id="{6F0C8C50-7CF1-0145-B56C-18146AD8046A}"/>
              </a:ext>
            </a:extLst>
          </p:cNvPr>
          <p:cNvSpPr/>
          <p:nvPr/>
        </p:nvSpPr>
        <p:spPr>
          <a:xfrm>
            <a:off x="10281485"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92" name="Elbow Connector 91">
            <a:extLst>
              <a:ext uri="{FF2B5EF4-FFF2-40B4-BE49-F238E27FC236}">
                <a16:creationId xmlns:a16="http://schemas.microsoft.com/office/drawing/2014/main" id="{D69D517C-311B-1D4B-A95E-337758E95CBC}"/>
              </a:ext>
            </a:extLst>
          </p:cNvPr>
          <p:cNvCxnSpPr>
            <a:cxnSpLocks/>
            <a:stCxn id="91" idx="4"/>
          </p:cNvCxnSpPr>
          <p:nvPr/>
        </p:nvCxnSpPr>
        <p:spPr>
          <a:xfrm rot="5400000" flipH="1">
            <a:off x="9016061" y="3679390"/>
            <a:ext cx="695209" cy="2225055"/>
          </a:xfrm>
          <a:prstGeom prst="bentConnector4">
            <a:avLst>
              <a:gd name="adj1" fmla="val -30008"/>
              <a:gd name="adj2" fmla="val 79362"/>
            </a:avLst>
          </a:prstGeom>
        </p:spPr>
        <p:style>
          <a:lnRef idx="1">
            <a:schemeClr val="accent1"/>
          </a:lnRef>
          <a:fillRef idx="0">
            <a:schemeClr val="accent1"/>
          </a:fillRef>
          <a:effectRef idx="0">
            <a:schemeClr val="accent1"/>
          </a:effectRef>
          <a:fontRef idx="minor">
            <a:schemeClr val="tx1"/>
          </a:fontRef>
        </p:style>
      </p:cxnSp>
      <p:sp>
        <p:nvSpPr>
          <p:cNvPr id="93" name="Oval 92">
            <a:extLst>
              <a:ext uri="{FF2B5EF4-FFF2-40B4-BE49-F238E27FC236}">
                <a16:creationId xmlns:a16="http://schemas.microsoft.com/office/drawing/2014/main" id="{440CFFAE-705D-EE44-9CF1-0152467027CE}"/>
              </a:ext>
            </a:extLst>
          </p:cNvPr>
          <p:cNvSpPr/>
          <p:nvPr/>
        </p:nvSpPr>
        <p:spPr>
          <a:xfrm>
            <a:off x="9626377" y="477661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94" name="Elbow Connector 93">
            <a:extLst>
              <a:ext uri="{FF2B5EF4-FFF2-40B4-BE49-F238E27FC236}">
                <a16:creationId xmlns:a16="http://schemas.microsoft.com/office/drawing/2014/main" id="{A171B3A4-ACA4-D24D-A925-2CE0835979E7}"/>
              </a:ext>
            </a:extLst>
          </p:cNvPr>
          <p:cNvCxnSpPr>
            <a:cxnSpLocks/>
            <a:endCxn id="90" idx="4"/>
          </p:cNvCxnSpPr>
          <p:nvPr/>
        </p:nvCxnSpPr>
        <p:spPr>
          <a:xfrm>
            <a:off x="8251137" y="4444313"/>
            <a:ext cx="1120958" cy="695209"/>
          </a:xfrm>
          <a:prstGeom prst="bentConnector4">
            <a:avLst>
              <a:gd name="adj1" fmla="val 41013"/>
              <a:gd name="adj2" fmla="val 130008"/>
            </a:avLst>
          </a:prstGeom>
        </p:spPr>
        <p:style>
          <a:lnRef idx="1">
            <a:schemeClr val="accent1"/>
          </a:lnRef>
          <a:fillRef idx="0">
            <a:schemeClr val="accent1"/>
          </a:fillRef>
          <a:effectRef idx="0">
            <a:schemeClr val="accent1"/>
          </a:effectRef>
          <a:fontRef idx="minor">
            <a:schemeClr val="tx1"/>
          </a:fontRef>
        </p:style>
      </p:cxnSp>
      <p:sp>
        <p:nvSpPr>
          <p:cNvPr id="96" name="Rounded Rectangle 95">
            <a:extLst>
              <a:ext uri="{FF2B5EF4-FFF2-40B4-BE49-F238E27FC236}">
                <a16:creationId xmlns:a16="http://schemas.microsoft.com/office/drawing/2014/main" id="{AA901034-EE11-494B-9B6D-548E8772DBFA}"/>
              </a:ext>
            </a:extLst>
          </p:cNvPr>
          <p:cNvSpPr/>
          <p:nvPr/>
        </p:nvSpPr>
        <p:spPr>
          <a:xfrm>
            <a:off x="9060233" y="2763366"/>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System 1 Apps</a:t>
            </a:r>
          </a:p>
        </p:txBody>
      </p:sp>
      <p:sp>
        <p:nvSpPr>
          <p:cNvPr id="97" name="Oval 96">
            <a:extLst>
              <a:ext uri="{FF2B5EF4-FFF2-40B4-BE49-F238E27FC236}">
                <a16:creationId xmlns:a16="http://schemas.microsoft.com/office/drawing/2014/main" id="{8A3A09A2-B98D-6E45-A957-D39EB1229B1A}"/>
              </a:ext>
            </a:extLst>
          </p:cNvPr>
          <p:cNvSpPr/>
          <p:nvPr/>
        </p:nvSpPr>
        <p:spPr>
          <a:xfrm>
            <a:off x="9177387"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8" name="Oval 97">
            <a:extLst>
              <a:ext uri="{FF2B5EF4-FFF2-40B4-BE49-F238E27FC236}">
                <a16:creationId xmlns:a16="http://schemas.microsoft.com/office/drawing/2014/main" id="{2EC27CF2-CB85-E449-9713-CC44D430E5D1}"/>
              </a:ext>
            </a:extLst>
          </p:cNvPr>
          <p:cNvSpPr/>
          <p:nvPr/>
        </p:nvSpPr>
        <p:spPr>
          <a:xfrm>
            <a:off x="10281485"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99" name="Oval 98">
            <a:extLst>
              <a:ext uri="{FF2B5EF4-FFF2-40B4-BE49-F238E27FC236}">
                <a16:creationId xmlns:a16="http://schemas.microsoft.com/office/drawing/2014/main" id="{B7E7D923-C06D-8B4B-AF6C-F85CDDE16061}"/>
              </a:ext>
            </a:extLst>
          </p:cNvPr>
          <p:cNvSpPr/>
          <p:nvPr/>
        </p:nvSpPr>
        <p:spPr>
          <a:xfrm>
            <a:off x="9626377" y="303445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00" name="Straight Connector 99">
            <a:extLst>
              <a:ext uri="{FF2B5EF4-FFF2-40B4-BE49-F238E27FC236}">
                <a16:creationId xmlns:a16="http://schemas.microsoft.com/office/drawing/2014/main" id="{E11D1894-E041-BD4A-8A10-CCBC4AE38C9F}"/>
              </a:ext>
            </a:extLst>
          </p:cNvPr>
          <p:cNvCxnSpPr/>
          <p:nvPr/>
        </p:nvCxnSpPr>
        <p:spPr>
          <a:xfrm flipV="1">
            <a:off x="8707616" y="3623708"/>
            <a:ext cx="0" cy="820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208A4BA-F881-814E-9906-4F2733185611}"/>
              </a:ext>
            </a:extLst>
          </p:cNvPr>
          <p:cNvCxnSpPr>
            <a:cxnSpLocks/>
          </p:cNvCxnSpPr>
          <p:nvPr/>
        </p:nvCxnSpPr>
        <p:spPr>
          <a:xfrm flipH="1" flipV="1">
            <a:off x="8707617" y="3623708"/>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36CF6AC3-3284-E543-8BDE-A20CF4D4D401}"/>
              </a:ext>
            </a:extLst>
          </p:cNvPr>
          <p:cNvCxnSpPr>
            <a:cxnSpLocks/>
            <a:endCxn id="97" idx="4"/>
          </p:cNvCxnSpPr>
          <p:nvPr/>
        </p:nvCxnSpPr>
        <p:spPr>
          <a:xfrm flipV="1">
            <a:off x="9372095" y="3397363"/>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A7CE8AD-53C5-0C4C-9436-8251F30693E5}"/>
              </a:ext>
            </a:extLst>
          </p:cNvPr>
          <p:cNvCxnSpPr>
            <a:cxnSpLocks/>
          </p:cNvCxnSpPr>
          <p:nvPr/>
        </p:nvCxnSpPr>
        <p:spPr>
          <a:xfrm flipV="1">
            <a:off x="9821085" y="3397363"/>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E7BCC367-B827-AB46-B258-A7BE115C3AFE}"/>
              </a:ext>
            </a:extLst>
          </p:cNvPr>
          <p:cNvCxnSpPr>
            <a:cxnSpLocks/>
            <a:endCxn id="98" idx="4"/>
          </p:cNvCxnSpPr>
          <p:nvPr/>
        </p:nvCxnSpPr>
        <p:spPr>
          <a:xfrm flipV="1">
            <a:off x="10476193" y="3397363"/>
            <a:ext cx="0" cy="229887"/>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EECB227A-922D-AC49-8811-583F9763A75B}"/>
              </a:ext>
            </a:extLst>
          </p:cNvPr>
          <p:cNvSpPr txBox="1"/>
          <p:nvPr/>
        </p:nvSpPr>
        <p:spPr>
          <a:xfrm>
            <a:off x="777952" y="3688377"/>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58" name="TextBox 57">
            <a:extLst>
              <a:ext uri="{FF2B5EF4-FFF2-40B4-BE49-F238E27FC236}">
                <a16:creationId xmlns:a16="http://schemas.microsoft.com/office/drawing/2014/main" id="{2E05A85A-4AFE-58F3-FD03-8864295D0907}"/>
              </a:ext>
            </a:extLst>
          </p:cNvPr>
          <p:cNvSpPr txBox="1"/>
          <p:nvPr/>
        </p:nvSpPr>
        <p:spPr>
          <a:xfrm>
            <a:off x="772692" y="4107945"/>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61" name="TextBox 60">
            <a:extLst>
              <a:ext uri="{FF2B5EF4-FFF2-40B4-BE49-F238E27FC236}">
                <a16:creationId xmlns:a16="http://schemas.microsoft.com/office/drawing/2014/main" id="{172C9537-7D0B-C022-B8AD-28D75B21B2C6}"/>
              </a:ext>
            </a:extLst>
          </p:cNvPr>
          <p:cNvSpPr txBox="1"/>
          <p:nvPr/>
        </p:nvSpPr>
        <p:spPr>
          <a:xfrm>
            <a:off x="765667" y="472297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63" name="TextBox 62">
            <a:extLst>
              <a:ext uri="{FF2B5EF4-FFF2-40B4-BE49-F238E27FC236}">
                <a16:creationId xmlns:a16="http://schemas.microsoft.com/office/drawing/2014/main" id="{7FAC733C-5AA2-BE86-39B4-0A4A3B870C11}"/>
              </a:ext>
            </a:extLst>
          </p:cNvPr>
          <p:cNvSpPr txBox="1"/>
          <p:nvPr/>
        </p:nvSpPr>
        <p:spPr>
          <a:xfrm rot="5400000">
            <a:off x="821170" y="4377258"/>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64" name="TextBox 63">
            <a:extLst>
              <a:ext uri="{FF2B5EF4-FFF2-40B4-BE49-F238E27FC236}">
                <a16:creationId xmlns:a16="http://schemas.microsoft.com/office/drawing/2014/main" id="{8FCF4877-1CEB-0A9A-A622-5F60BD85E30D}"/>
              </a:ext>
            </a:extLst>
          </p:cNvPr>
          <p:cNvSpPr txBox="1"/>
          <p:nvPr/>
        </p:nvSpPr>
        <p:spPr>
          <a:xfrm>
            <a:off x="4173943" y="3002819"/>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65" name="TextBox 64">
            <a:extLst>
              <a:ext uri="{FF2B5EF4-FFF2-40B4-BE49-F238E27FC236}">
                <a16:creationId xmlns:a16="http://schemas.microsoft.com/office/drawing/2014/main" id="{74062D25-2150-8802-07ED-8F178E24DCB2}"/>
              </a:ext>
            </a:extLst>
          </p:cNvPr>
          <p:cNvSpPr txBox="1"/>
          <p:nvPr/>
        </p:nvSpPr>
        <p:spPr>
          <a:xfrm>
            <a:off x="3382528" y="3107631"/>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66" name="TextBox 65">
            <a:extLst>
              <a:ext uri="{FF2B5EF4-FFF2-40B4-BE49-F238E27FC236}">
                <a16:creationId xmlns:a16="http://schemas.microsoft.com/office/drawing/2014/main" id="{7A16A7D0-B8BE-0503-5FF1-9FFE46B5473D}"/>
              </a:ext>
            </a:extLst>
          </p:cNvPr>
          <p:cNvSpPr txBox="1"/>
          <p:nvPr/>
        </p:nvSpPr>
        <p:spPr>
          <a:xfrm>
            <a:off x="3848902" y="3101136"/>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67" name="TextBox 66">
            <a:extLst>
              <a:ext uri="{FF2B5EF4-FFF2-40B4-BE49-F238E27FC236}">
                <a16:creationId xmlns:a16="http://schemas.microsoft.com/office/drawing/2014/main" id="{FBD2196E-42A2-FF20-0CEB-D2AE35F5177D}"/>
              </a:ext>
            </a:extLst>
          </p:cNvPr>
          <p:cNvSpPr txBox="1"/>
          <p:nvPr/>
        </p:nvSpPr>
        <p:spPr>
          <a:xfrm>
            <a:off x="4496216" y="3105216"/>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73" name="TextBox 72">
            <a:extLst>
              <a:ext uri="{FF2B5EF4-FFF2-40B4-BE49-F238E27FC236}">
                <a16:creationId xmlns:a16="http://schemas.microsoft.com/office/drawing/2014/main" id="{BD15E8CC-2D74-8A51-5290-B7DDFE577647}"/>
              </a:ext>
            </a:extLst>
          </p:cNvPr>
          <p:cNvSpPr txBox="1"/>
          <p:nvPr/>
        </p:nvSpPr>
        <p:spPr>
          <a:xfrm>
            <a:off x="4177152" y="4750779"/>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4" name="TextBox 73">
            <a:extLst>
              <a:ext uri="{FF2B5EF4-FFF2-40B4-BE49-F238E27FC236}">
                <a16:creationId xmlns:a16="http://schemas.microsoft.com/office/drawing/2014/main" id="{D60ADB21-E7CE-BE92-9F64-C0662726077F}"/>
              </a:ext>
            </a:extLst>
          </p:cNvPr>
          <p:cNvSpPr txBox="1"/>
          <p:nvPr/>
        </p:nvSpPr>
        <p:spPr>
          <a:xfrm>
            <a:off x="3385737" y="4855591"/>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77" name="TextBox 76">
            <a:extLst>
              <a:ext uri="{FF2B5EF4-FFF2-40B4-BE49-F238E27FC236}">
                <a16:creationId xmlns:a16="http://schemas.microsoft.com/office/drawing/2014/main" id="{A385DDE5-2B2A-2F52-2E3A-F0ABBBF77CC6}"/>
              </a:ext>
            </a:extLst>
          </p:cNvPr>
          <p:cNvSpPr txBox="1"/>
          <p:nvPr/>
        </p:nvSpPr>
        <p:spPr>
          <a:xfrm>
            <a:off x="3852111" y="4849096"/>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83" name="TextBox 82">
            <a:extLst>
              <a:ext uri="{FF2B5EF4-FFF2-40B4-BE49-F238E27FC236}">
                <a16:creationId xmlns:a16="http://schemas.microsoft.com/office/drawing/2014/main" id="{F3EBBE1A-3596-06E8-94EE-BD212462835C}"/>
              </a:ext>
            </a:extLst>
          </p:cNvPr>
          <p:cNvSpPr txBox="1"/>
          <p:nvPr/>
        </p:nvSpPr>
        <p:spPr>
          <a:xfrm>
            <a:off x="4499425" y="4853176"/>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95" name="TextBox 94">
            <a:extLst>
              <a:ext uri="{FF2B5EF4-FFF2-40B4-BE49-F238E27FC236}">
                <a16:creationId xmlns:a16="http://schemas.microsoft.com/office/drawing/2014/main" id="{FCF60AEF-4D9E-4F08-13F5-8C7CECD8CFDC}"/>
              </a:ext>
            </a:extLst>
          </p:cNvPr>
          <p:cNvSpPr txBox="1"/>
          <p:nvPr/>
        </p:nvSpPr>
        <p:spPr>
          <a:xfrm rot="5400000">
            <a:off x="3991244" y="3664882"/>
            <a:ext cx="444848" cy="523220"/>
          </a:xfrm>
          <a:prstGeom prst="rect">
            <a:avLst/>
          </a:prstGeom>
          <a:noFill/>
        </p:spPr>
        <p:txBody>
          <a:bodyPr wrap="square" rtlCol="0">
            <a:spAutoFit/>
          </a:bodyPr>
          <a:lstStyle/>
          <a:p>
            <a:pPr algn="ctr"/>
            <a:r>
              <a:rPr lang="en-US" sz="2800" dirty="0">
                <a:solidFill>
                  <a:schemeClr val="accent1"/>
                </a:solidFill>
              </a:rPr>
              <a:t>…</a:t>
            </a:r>
          </a:p>
        </p:txBody>
      </p:sp>
      <p:sp>
        <p:nvSpPr>
          <p:cNvPr id="105" name="TextBox 104">
            <a:extLst>
              <a:ext uri="{FF2B5EF4-FFF2-40B4-BE49-F238E27FC236}">
                <a16:creationId xmlns:a16="http://schemas.microsoft.com/office/drawing/2014/main" id="{2F252139-B18D-32A3-03B1-64E4F763E8B9}"/>
              </a:ext>
            </a:extLst>
          </p:cNvPr>
          <p:cNvSpPr txBox="1"/>
          <p:nvPr/>
        </p:nvSpPr>
        <p:spPr>
          <a:xfrm>
            <a:off x="6535505" y="3693380"/>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06" name="TextBox 105">
            <a:extLst>
              <a:ext uri="{FF2B5EF4-FFF2-40B4-BE49-F238E27FC236}">
                <a16:creationId xmlns:a16="http://schemas.microsoft.com/office/drawing/2014/main" id="{C0410593-D647-B319-3FA8-B4B12E9583DA}"/>
              </a:ext>
            </a:extLst>
          </p:cNvPr>
          <p:cNvSpPr txBox="1"/>
          <p:nvPr/>
        </p:nvSpPr>
        <p:spPr>
          <a:xfrm>
            <a:off x="6530245" y="4112948"/>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07" name="TextBox 106">
            <a:extLst>
              <a:ext uri="{FF2B5EF4-FFF2-40B4-BE49-F238E27FC236}">
                <a16:creationId xmlns:a16="http://schemas.microsoft.com/office/drawing/2014/main" id="{1C7C752F-A67B-A07B-923C-5CF65093571C}"/>
              </a:ext>
            </a:extLst>
          </p:cNvPr>
          <p:cNvSpPr txBox="1"/>
          <p:nvPr/>
        </p:nvSpPr>
        <p:spPr>
          <a:xfrm>
            <a:off x="6523220" y="4727977"/>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09" name="TextBox 108">
            <a:extLst>
              <a:ext uri="{FF2B5EF4-FFF2-40B4-BE49-F238E27FC236}">
                <a16:creationId xmlns:a16="http://schemas.microsoft.com/office/drawing/2014/main" id="{5A17C95F-510D-16F9-D32D-6952A851F682}"/>
              </a:ext>
            </a:extLst>
          </p:cNvPr>
          <p:cNvSpPr txBox="1"/>
          <p:nvPr/>
        </p:nvSpPr>
        <p:spPr>
          <a:xfrm rot="5400000">
            <a:off x="6578723" y="4382261"/>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10" name="TextBox 109">
            <a:extLst>
              <a:ext uri="{FF2B5EF4-FFF2-40B4-BE49-F238E27FC236}">
                <a16:creationId xmlns:a16="http://schemas.microsoft.com/office/drawing/2014/main" id="{8B460505-5782-2E3B-AE78-3F97AF68D027}"/>
              </a:ext>
            </a:extLst>
          </p:cNvPr>
          <p:cNvSpPr txBox="1"/>
          <p:nvPr/>
        </p:nvSpPr>
        <p:spPr>
          <a:xfrm>
            <a:off x="9931496" y="3007822"/>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11" name="TextBox 110">
            <a:extLst>
              <a:ext uri="{FF2B5EF4-FFF2-40B4-BE49-F238E27FC236}">
                <a16:creationId xmlns:a16="http://schemas.microsoft.com/office/drawing/2014/main" id="{008008D5-8968-79F2-5BF4-3C9C4131D4C0}"/>
              </a:ext>
            </a:extLst>
          </p:cNvPr>
          <p:cNvSpPr txBox="1"/>
          <p:nvPr/>
        </p:nvSpPr>
        <p:spPr>
          <a:xfrm>
            <a:off x="9140081" y="3112634"/>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12" name="TextBox 111">
            <a:extLst>
              <a:ext uri="{FF2B5EF4-FFF2-40B4-BE49-F238E27FC236}">
                <a16:creationId xmlns:a16="http://schemas.microsoft.com/office/drawing/2014/main" id="{07FF567C-4A85-C33E-8C0D-2A94F0874733}"/>
              </a:ext>
            </a:extLst>
          </p:cNvPr>
          <p:cNvSpPr txBox="1"/>
          <p:nvPr/>
        </p:nvSpPr>
        <p:spPr>
          <a:xfrm>
            <a:off x="9606455" y="3106139"/>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18" name="TextBox 117">
            <a:extLst>
              <a:ext uri="{FF2B5EF4-FFF2-40B4-BE49-F238E27FC236}">
                <a16:creationId xmlns:a16="http://schemas.microsoft.com/office/drawing/2014/main" id="{EEBA1A1C-7724-927A-531D-21AC5A2DBA85}"/>
              </a:ext>
            </a:extLst>
          </p:cNvPr>
          <p:cNvSpPr txBox="1"/>
          <p:nvPr/>
        </p:nvSpPr>
        <p:spPr>
          <a:xfrm>
            <a:off x="10253769" y="3110219"/>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19" name="TextBox 118">
            <a:extLst>
              <a:ext uri="{FF2B5EF4-FFF2-40B4-BE49-F238E27FC236}">
                <a16:creationId xmlns:a16="http://schemas.microsoft.com/office/drawing/2014/main" id="{28A240F9-1994-9AB7-749C-3C56746092AD}"/>
              </a:ext>
            </a:extLst>
          </p:cNvPr>
          <p:cNvSpPr txBox="1"/>
          <p:nvPr/>
        </p:nvSpPr>
        <p:spPr>
          <a:xfrm>
            <a:off x="9934705" y="4755782"/>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20" name="TextBox 119">
            <a:extLst>
              <a:ext uri="{FF2B5EF4-FFF2-40B4-BE49-F238E27FC236}">
                <a16:creationId xmlns:a16="http://schemas.microsoft.com/office/drawing/2014/main" id="{65A926AF-8A71-16B6-C821-1DF7457A1876}"/>
              </a:ext>
            </a:extLst>
          </p:cNvPr>
          <p:cNvSpPr txBox="1"/>
          <p:nvPr/>
        </p:nvSpPr>
        <p:spPr>
          <a:xfrm>
            <a:off x="9143290" y="4853770"/>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21" name="TextBox 120">
            <a:extLst>
              <a:ext uri="{FF2B5EF4-FFF2-40B4-BE49-F238E27FC236}">
                <a16:creationId xmlns:a16="http://schemas.microsoft.com/office/drawing/2014/main" id="{A9B4AC7F-6872-9820-2457-E3812C3555E0}"/>
              </a:ext>
            </a:extLst>
          </p:cNvPr>
          <p:cNvSpPr txBox="1"/>
          <p:nvPr/>
        </p:nvSpPr>
        <p:spPr>
          <a:xfrm>
            <a:off x="9609664" y="4854099"/>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22" name="TextBox 121">
            <a:extLst>
              <a:ext uri="{FF2B5EF4-FFF2-40B4-BE49-F238E27FC236}">
                <a16:creationId xmlns:a16="http://schemas.microsoft.com/office/drawing/2014/main" id="{3675D3E3-8E9D-BEF0-E430-C50F4B78BC50}"/>
              </a:ext>
            </a:extLst>
          </p:cNvPr>
          <p:cNvSpPr txBox="1"/>
          <p:nvPr/>
        </p:nvSpPr>
        <p:spPr>
          <a:xfrm>
            <a:off x="10256978" y="4858179"/>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23" name="TextBox 122">
            <a:extLst>
              <a:ext uri="{FF2B5EF4-FFF2-40B4-BE49-F238E27FC236}">
                <a16:creationId xmlns:a16="http://schemas.microsoft.com/office/drawing/2014/main" id="{8A105795-0119-C7C8-23C8-68F6027D06F9}"/>
              </a:ext>
            </a:extLst>
          </p:cNvPr>
          <p:cNvSpPr txBox="1"/>
          <p:nvPr/>
        </p:nvSpPr>
        <p:spPr>
          <a:xfrm rot="5400000">
            <a:off x="9719687" y="3772401"/>
            <a:ext cx="444848" cy="523220"/>
          </a:xfrm>
          <a:prstGeom prst="rect">
            <a:avLst/>
          </a:prstGeom>
          <a:noFill/>
        </p:spPr>
        <p:txBody>
          <a:bodyPr wrap="square" rtlCol="0">
            <a:spAutoFit/>
          </a:bodyPr>
          <a:lstStyle/>
          <a:p>
            <a:pPr algn="ctr"/>
            <a:r>
              <a:rPr lang="en-US" sz="2800" dirty="0">
                <a:solidFill>
                  <a:schemeClr val="accent1"/>
                </a:solidFill>
              </a:rPr>
              <a:t>…</a:t>
            </a:r>
          </a:p>
        </p:txBody>
      </p:sp>
    </p:spTree>
    <p:extLst>
      <p:ext uri="{BB962C8B-B14F-4D97-AF65-F5344CB8AC3E}">
        <p14:creationId xmlns:p14="http://schemas.microsoft.com/office/powerpoint/2010/main" val="33139843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a:extLst>
              <a:ext uri="{FF2B5EF4-FFF2-40B4-BE49-F238E27FC236}">
                <a16:creationId xmlns:a16="http://schemas.microsoft.com/office/drawing/2014/main" id="{402D67BC-3517-BE45-97EF-755FCDF6F504}"/>
              </a:ext>
            </a:extLst>
          </p:cNvPr>
          <p:cNvSpPr/>
          <p:nvPr/>
        </p:nvSpPr>
        <p:spPr>
          <a:xfrm>
            <a:off x="6185913" y="1132566"/>
            <a:ext cx="1493749" cy="448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a:solidFill>
                  <a:schemeClr val="tx1"/>
                </a:solidFill>
              </a:rPr>
              <a:t>Space ROS</a:t>
            </a:r>
          </a:p>
          <a:p>
            <a:pPr algn="ctr"/>
            <a:r>
              <a:rPr lang="en-US" sz="1000">
                <a:solidFill>
                  <a:schemeClr val="tx1"/>
                </a:solidFill>
              </a:rPr>
              <a:t>Subsystem</a:t>
            </a:r>
          </a:p>
        </p:txBody>
      </p:sp>
      <p:cxnSp>
        <p:nvCxnSpPr>
          <p:cNvPr id="116" name="Straight Connector 115">
            <a:extLst>
              <a:ext uri="{FF2B5EF4-FFF2-40B4-BE49-F238E27FC236}">
                <a16:creationId xmlns:a16="http://schemas.microsoft.com/office/drawing/2014/main" id="{17935553-2E90-4342-B5D2-0B9FE3C4CC07}"/>
              </a:ext>
            </a:extLst>
          </p:cNvPr>
          <p:cNvCxnSpPr>
            <a:cxnSpLocks/>
            <a:stCxn id="49" idx="0"/>
          </p:cNvCxnSpPr>
          <p:nvPr/>
        </p:nvCxnSpPr>
        <p:spPr>
          <a:xfrm flipV="1">
            <a:off x="7009816" y="2964066"/>
            <a:ext cx="0" cy="631539"/>
          </a:xfrm>
          <a:prstGeom prst="line">
            <a:avLst/>
          </a:prstGeom>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31</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a:t>Single Vehicle System App Architecture</a:t>
            </a:r>
          </a:p>
        </p:txBody>
      </p:sp>
      <p:sp>
        <p:nvSpPr>
          <p:cNvPr id="12" name="Rounded Rectangle 11">
            <a:extLst>
              <a:ext uri="{FF2B5EF4-FFF2-40B4-BE49-F238E27FC236}">
                <a16:creationId xmlns:a16="http://schemas.microsoft.com/office/drawing/2014/main" id="{C2057018-22B5-DF40-8DF5-68BC095483A6}"/>
              </a:ext>
            </a:extLst>
          </p:cNvPr>
          <p:cNvSpPr/>
          <p:nvPr/>
        </p:nvSpPr>
        <p:spPr>
          <a:xfrm>
            <a:off x="2630599" y="3533659"/>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Radio</a:t>
            </a:r>
          </a:p>
          <a:p>
            <a:pPr algn="ctr" defTabSz="914217"/>
            <a:r>
              <a:rPr lang="en-US" sz="900">
                <a:solidFill>
                  <a:prstClr val="white"/>
                </a:solidFill>
                <a:latin typeface="Barlow Medium" panose="00000600000000000000" pitchFamily="2" charset="0"/>
              </a:rPr>
              <a:t>App</a:t>
            </a:r>
          </a:p>
        </p:txBody>
      </p:sp>
      <p:sp>
        <p:nvSpPr>
          <p:cNvPr id="35" name="Rectangle 34">
            <a:extLst>
              <a:ext uri="{FF2B5EF4-FFF2-40B4-BE49-F238E27FC236}">
                <a16:creationId xmlns:a16="http://schemas.microsoft.com/office/drawing/2014/main" id="{44B7C955-8F7C-DF47-A496-B52C2BF9D9C7}"/>
              </a:ext>
            </a:extLst>
          </p:cNvPr>
          <p:cNvSpPr/>
          <p:nvPr/>
        </p:nvSpPr>
        <p:spPr>
          <a:xfrm>
            <a:off x="2630599" y="4771086"/>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Radio</a:t>
            </a:r>
          </a:p>
        </p:txBody>
      </p:sp>
      <p:sp>
        <p:nvSpPr>
          <p:cNvPr id="40" name="Rounded Rectangle 39">
            <a:extLst>
              <a:ext uri="{FF2B5EF4-FFF2-40B4-BE49-F238E27FC236}">
                <a16:creationId xmlns:a16="http://schemas.microsoft.com/office/drawing/2014/main" id="{376D0E2C-8BE3-5B47-B29E-823CF29C7B59}"/>
              </a:ext>
            </a:extLst>
          </p:cNvPr>
          <p:cNvSpPr/>
          <p:nvPr/>
        </p:nvSpPr>
        <p:spPr>
          <a:xfrm>
            <a:off x="1752200" y="1537918"/>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Mngt / Utility </a:t>
            </a:r>
          </a:p>
          <a:p>
            <a:pPr algn="ctr" defTabSz="914217"/>
            <a:r>
              <a:rPr lang="en-US" sz="900">
                <a:solidFill>
                  <a:prstClr val="white"/>
                </a:solidFill>
                <a:latin typeface="Barlow Medium" panose="00000600000000000000" pitchFamily="2" charset="0"/>
              </a:rPr>
              <a:t>Apps</a:t>
            </a:r>
          </a:p>
        </p:txBody>
      </p:sp>
      <p:sp>
        <p:nvSpPr>
          <p:cNvPr id="43" name="Rounded Rectangle 42">
            <a:extLst>
              <a:ext uri="{FF2B5EF4-FFF2-40B4-BE49-F238E27FC236}">
                <a16:creationId xmlns:a16="http://schemas.microsoft.com/office/drawing/2014/main" id="{EDB1551E-15B5-DF40-BC21-EE26164A456A}"/>
              </a:ext>
            </a:extLst>
          </p:cNvPr>
          <p:cNvSpPr/>
          <p:nvPr/>
        </p:nvSpPr>
        <p:spPr>
          <a:xfrm>
            <a:off x="6536384" y="164114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a:t>
            </a:r>
          </a:p>
        </p:txBody>
      </p:sp>
      <p:sp>
        <p:nvSpPr>
          <p:cNvPr id="48" name="Rectangle 47">
            <a:extLst>
              <a:ext uri="{FF2B5EF4-FFF2-40B4-BE49-F238E27FC236}">
                <a16:creationId xmlns:a16="http://schemas.microsoft.com/office/drawing/2014/main" id="{EC1ECF96-AC0A-8647-A6EA-9F76460549D9}"/>
              </a:ext>
            </a:extLst>
          </p:cNvPr>
          <p:cNvSpPr/>
          <p:nvPr/>
        </p:nvSpPr>
        <p:spPr>
          <a:xfrm>
            <a:off x="6548992" y="4764311"/>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51" name="Rectangle 50">
            <a:extLst>
              <a:ext uri="{FF2B5EF4-FFF2-40B4-BE49-F238E27FC236}">
                <a16:creationId xmlns:a16="http://schemas.microsoft.com/office/drawing/2014/main" id="{F68F9B35-CE4E-0247-8617-569E3FE68849}"/>
              </a:ext>
            </a:extLst>
          </p:cNvPr>
          <p:cNvSpPr/>
          <p:nvPr/>
        </p:nvSpPr>
        <p:spPr>
          <a:xfrm>
            <a:off x="6625182" y="4840501"/>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cxnSp>
        <p:nvCxnSpPr>
          <p:cNvPr id="62" name="Straight Connector 61">
            <a:extLst>
              <a:ext uri="{FF2B5EF4-FFF2-40B4-BE49-F238E27FC236}">
                <a16:creationId xmlns:a16="http://schemas.microsoft.com/office/drawing/2014/main" id="{0FBFADCB-34A6-C04A-93B2-7B0A75CACBB5}"/>
              </a:ext>
            </a:extLst>
          </p:cNvPr>
          <p:cNvCxnSpPr>
            <a:stCxn id="12" idx="2"/>
            <a:endCxn id="35" idx="0"/>
          </p:cNvCxnSpPr>
          <p:nvPr/>
        </p:nvCxnSpPr>
        <p:spPr>
          <a:xfrm>
            <a:off x="3027842" y="4208638"/>
            <a:ext cx="0" cy="562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68C1B1C6-E11C-C041-B5C1-ECFBFAA3EA61}"/>
              </a:ext>
            </a:extLst>
          </p:cNvPr>
          <p:cNvCxnSpPr>
            <a:cxnSpLocks/>
            <a:stCxn id="41" idx="2"/>
          </p:cNvCxnSpPr>
          <p:nvPr/>
        </p:nvCxnSpPr>
        <p:spPr>
          <a:xfrm>
            <a:off x="2225632" y="2289086"/>
            <a:ext cx="0" cy="501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FA8DC79-AB24-B94E-A8B4-1C5BB6CEE288}"/>
              </a:ext>
            </a:extLst>
          </p:cNvPr>
          <p:cNvCxnSpPr>
            <a:cxnSpLocks/>
          </p:cNvCxnSpPr>
          <p:nvPr/>
        </p:nvCxnSpPr>
        <p:spPr>
          <a:xfrm>
            <a:off x="2149442" y="2212896"/>
            <a:ext cx="0" cy="577922"/>
          </a:xfrm>
          <a:prstGeom prst="line">
            <a:avLst/>
          </a:prstGeom>
        </p:spPr>
        <p:style>
          <a:lnRef idx="1">
            <a:schemeClr val="accent1"/>
          </a:lnRef>
          <a:fillRef idx="0">
            <a:schemeClr val="accent1"/>
          </a:fillRef>
          <a:effectRef idx="0">
            <a:schemeClr val="accent1"/>
          </a:effectRef>
          <a:fontRef idx="minor">
            <a:schemeClr val="tx1"/>
          </a:fontRef>
        </p:style>
      </p:cxnSp>
      <p:sp>
        <p:nvSpPr>
          <p:cNvPr id="42" name="Rounded Rectangle 41">
            <a:extLst>
              <a:ext uri="{FF2B5EF4-FFF2-40B4-BE49-F238E27FC236}">
                <a16:creationId xmlns:a16="http://schemas.microsoft.com/office/drawing/2014/main" id="{1271B669-881A-D747-8A6C-8836C83029D6}"/>
              </a:ext>
            </a:extLst>
          </p:cNvPr>
          <p:cNvSpPr/>
          <p:nvPr/>
        </p:nvSpPr>
        <p:spPr>
          <a:xfrm>
            <a:off x="6536384" y="351941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sp>
        <p:nvSpPr>
          <p:cNvPr id="41" name="Rounded Rectangle 40">
            <a:extLst>
              <a:ext uri="{FF2B5EF4-FFF2-40B4-BE49-F238E27FC236}">
                <a16:creationId xmlns:a16="http://schemas.microsoft.com/office/drawing/2014/main" id="{818C7ADF-0034-9E4C-A673-FE637C1480F2}"/>
              </a:ext>
            </a:extLst>
          </p:cNvPr>
          <p:cNvSpPr/>
          <p:nvPr/>
        </p:nvSpPr>
        <p:spPr>
          <a:xfrm>
            <a:off x="1828390" y="1614108"/>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dirty="0">
                <a:solidFill>
                  <a:prstClr val="white"/>
                </a:solidFill>
                <a:latin typeface="Barlow Medium" panose="00000600000000000000" pitchFamily="2" charset="0"/>
              </a:rPr>
              <a:t>Space ROS</a:t>
            </a:r>
          </a:p>
          <a:p>
            <a:pPr algn="ctr" defTabSz="914217"/>
            <a:r>
              <a:rPr lang="en-US" sz="900" dirty="0">
                <a:solidFill>
                  <a:prstClr val="white"/>
                </a:solidFill>
                <a:latin typeface="Barlow Medium" panose="00000600000000000000" pitchFamily="2" charset="0"/>
              </a:rPr>
              <a:t>Bus Node</a:t>
            </a:r>
          </a:p>
          <a:p>
            <a:pPr algn="ctr" defTabSz="914217"/>
            <a:r>
              <a:rPr lang="en-US" sz="900" dirty="0">
                <a:solidFill>
                  <a:prstClr val="white"/>
                </a:solidFill>
                <a:latin typeface="Barlow Medium" panose="00000600000000000000" pitchFamily="2" charset="0"/>
              </a:rPr>
              <a:t>Apps</a:t>
            </a:r>
          </a:p>
        </p:txBody>
      </p:sp>
      <p:cxnSp>
        <p:nvCxnSpPr>
          <p:cNvPr id="99" name="Straight Connector 98">
            <a:extLst>
              <a:ext uri="{FF2B5EF4-FFF2-40B4-BE49-F238E27FC236}">
                <a16:creationId xmlns:a16="http://schemas.microsoft.com/office/drawing/2014/main" id="{FA42C5D5-6155-F745-BC77-4F53401DFAC4}"/>
              </a:ext>
            </a:extLst>
          </p:cNvPr>
          <p:cNvCxnSpPr>
            <a:cxnSpLocks/>
            <a:stCxn id="51" idx="0"/>
            <a:endCxn id="49" idx="2"/>
          </p:cNvCxnSpPr>
          <p:nvPr/>
        </p:nvCxnSpPr>
        <p:spPr>
          <a:xfrm flipH="1" flipV="1">
            <a:off x="7009816" y="4270583"/>
            <a:ext cx="12609" cy="56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2791FEC8-5860-2F43-86DB-BE82A63F6F6B}"/>
              </a:ext>
            </a:extLst>
          </p:cNvPr>
          <p:cNvCxnSpPr>
            <a:cxnSpLocks/>
            <a:stCxn id="48" idx="0"/>
          </p:cNvCxnSpPr>
          <p:nvPr/>
        </p:nvCxnSpPr>
        <p:spPr>
          <a:xfrm flipH="1" flipV="1">
            <a:off x="6933626" y="4176472"/>
            <a:ext cx="12609" cy="587839"/>
          </a:xfrm>
          <a:prstGeom prst="line">
            <a:avLst/>
          </a:prstGeom>
        </p:spPr>
        <p:style>
          <a:lnRef idx="1">
            <a:schemeClr val="accent1"/>
          </a:lnRef>
          <a:fillRef idx="0">
            <a:schemeClr val="accent1"/>
          </a:fillRef>
          <a:effectRef idx="0">
            <a:schemeClr val="accent1"/>
          </a:effectRef>
          <a:fontRef idx="minor">
            <a:schemeClr val="tx1"/>
          </a:fontRef>
        </p:style>
      </p:cxnSp>
      <p:sp>
        <p:nvSpPr>
          <p:cNvPr id="49" name="Rounded Rectangle 48">
            <a:extLst>
              <a:ext uri="{FF2B5EF4-FFF2-40B4-BE49-F238E27FC236}">
                <a16:creationId xmlns:a16="http://schemas.microsoft.com/office/drawing/2014/main" id="{9671478D-9B06-8C42-BCF8-40D35627EF78}"/>
              </a:ext>
            </a:extLst>
          </p:cNvPr>
          <p:cNvSpPr/>
          <p:nvPr/>
        </p:nvSpPr>
        <p:spPr>
          <a:xfrm>
            <a:off x="6612574" y="359560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cxnSp>
        <p:nvCxnSpPr>
          <p:cNvPr id="102" name="Straight Connector 101">
            <a:extLst>
              <a:ext uri="{FF2B5EF4-FFF2-40B4-BE49-F238E27FC236}">
                <a16:creationId xmlns:a16="http://schemas.microsoft.com/office/drawing/2014/main" id="{AB6244FF-6901-9046-A2EE-011316D640FB}"/>
              </a:ext>
            </a:extLst>
          </p:cNvPr>
          <p:cNvCxnSpPr>
            <a:cxnSpLocks/>
            <a:endCxn id="50" idx="2"/>
          </p:cNvCxnSpPr>
          <p:nvPr/>
        </p:nvCxnSpPr>
        <p:spPr>
          <a:xfrm flipV="1">
            <a:off x="7009816" y="2392313"/>
            <a:ext cx="1" cy="39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114392F-CE79-294A-9860-91FEFE6D14E9}"/>
              </a:ext>
            </a:extLst>
          </p:cNvPr>
          <p:cNvCxnSpPr>
            <a:cxnSpLocks/>
          </p:cNvCxnSpPr>
          <p:nvPr/>
        </p:nvCxnSpPr>
        <p:spPr>
          <a:xfrm flipH="1" flipV="1">
            <a:off x="6933625" y="2228449"/>
            <a:ext cx="1" cy="585892"/>
          </a:xfrm>
          <a:prstGeom prst="line">
            <a:avLst/>
          </a:prstGeom>
        </p:spPr>
        <p:style>
          <a:lnRef idx="1">
            <a:schemeClr val="accent1"/>
          </a:lnRef>
          <a:fillRef idx="0">
            <a:schemeClr val="accent1"/>
          </a:fillRef>
          <a:effectRef idx="0">
            <a:schemeClr val="accent1"/>
          </a:effectRef>
          <a:fontRef idx="minor">
            <a:schemeClr val="tx1"/>
          </a:fontRef>
        </p:style>
      </p:cxnSp>
      <p:sp>
        <p:nvSpPr>
          <p:cNvPr id="50" name="Rounded Rectangle 49">
            <a:extLst>
              <a:ext uri="{FF2B5EF4-FFF2-40B4-BE49-F238E27FC236}">
                <a16:creationId xmlns:a16="http://schemas.microsoft.com/office/drawing/2014/main" id="{FD8C6AE1-2FB9-4546-8380-A627FFFCB882}"/>
              </a:ext>
            </a:extLst>
          </p:cNvPr>
          <p:cNvSpPr/>
          <p:nvPr/>
        </p:nvSpPr>
        <p:spPr>
          <a:xfrm>
            <a:off x="6612575" y="171733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Apps</a:t>
            </a:r>
          </a:p>
        </p:txBody>
      </p:sp>
      <p:cxnSp>
        <p:nvCxnSpPr>
          <p:cNvPr id="113" name="Straight Connector 112">
            <a:extLst>
              <a:ext uri="{FF2B5EF4-FFF2-40B4-BE49-F238E27FC236}">
                <a16:creationId xmlns:a16="http://schemas.microsoft.com/office/drawing/2014/main" id="{3B6FEF04-4B48-CC49-9E51-906D956B3C44}"/>
              </a:ext>
            </a:extLst>
          </p:cNvPr>
          <p:cNvCxnSpPr>
            <a:cxnSpLocks/>
            <a:stCxn id="42" idx="0"/>
          </p:cNvCxnSpPr>
          <p:nvPr/>
        </p:nvCxnSpPr>
        <p:spPr>
          <a:xfrm flipV="1">
            <a:off x="6933626" y="2964066"/>
            <a:ext cx="0" cy="555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C3B220EA-84AB-5545-AC7A-53D566779E91}"/>
              </a:ext>
            </a:extLst>
          </p:cNvPr>
          <p:cNvCxnSpPr>
            <a:cxnSpLocks/>
            <a:stCxn id="12" idx="0"/>
          </p:cNvCxnSpPr>
          <p:nvPr/>
        </p:nvCxnSpPr>
        <p:spPr>
          <a:xfrm flipH="1" flipV="1">
            <a:off x="3027841" y="2964064"/>
            <a:ext cx="0" cy="569595"/>
          </a:xfrm>
          <a:prstGeom prst="line">
            <a:avLst/>
          </a:prstGeom>
        </p:spPr>
        <p:style>
          <a:lnRef idx="1">
            <a:schemeClr val="accent1"/>
          </a:lnRef>
          <a:fillRef idx="0">
            <a:schemeClr val="accent1"/>
          </a:fillRef>
          <a:effectRef idx="0">
            <a:schemeClr val="accent1"/>
          </a:effectRef>
          <a:fontRef idx="minor">
            <a:schemeClr val="tx1"/>
          </a:fontRef>
        </p:style>
      </p:cxnSp>
      <p:pic>
        <p:nvPicPr>
          <p:cNvPr id="53" name="Graphic 52" descr="Satellite dish with solid fill">
            <a:extLst>
              <a:ext uri="{FF2B5EF4-FFF2-40B4-BE49-F238E27FC236}">
                <a16:creationId xmlns:a16="http://schemas.microsoft.com/office/drawing/2014/main" id="{2B3730AD-9FF9-AB4E-B36F-4B636C51EFB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7630" y="5526376"/>
            <a:ext cx="457140" cy="457140"/>
          </a:xfrm>
          <a:prstGeom prst="rect">
            <a:avLst/>
          </a:prstGeom>
        </p:spPr>
      </p:pic>
      <p:cxnSp>
        <p:nvCxnSpPr>
          <p:cNvPr id="54" name="Elbow Connector 53">
            <a:extLst>
              <a:ext uri="{FF2B5EF4-FFF2-40B4-BE49-F238E27FC236}">
                <a16:creationId xmlns:a16="http://schemas.microsoft.com/office/drawing/2014/main" id="{2BA643A1-0A93-D348-B1F8-22D7682AF185}"/>
              </a:ext>
            </a:extLst>
          </p:cNvPr>
          <p:cNvCxnSpPr>
            <a:cxnSpLocks/>
            <a:endCxn id="53" idx="3"/>
          </p:cNvCxnSpPr>
          <p:nvPr/>
        </p:nvCxnSpPr>
        <p:spPr>
          <a:xfrm rot="10800000" flipV="1">
            <a:off x="2164770" y="5313559"/>
            <a:ext cx="863072" cy="441387"/>
          </a:xfrm>
          <a:prstGeom prst="bentConnector3">
            <a:avLst>
              <a:gd name="adj1" fmla="val -890"/>
            </a:avLst>
          </a:prstGeom>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05424406-8595-A94E-8B6F-53AEC4D7F3D3}"/>
              </a:ext>
            </a:extLst>
          </p:cNvPr>
          <p:cNvSpPr/>
          <p:nvPr/>
        </p:nvSpPr>
        <p:spPr>
          <a:xfrm>
            <a:off x="6262103" y="1208756"/>
            <a:ext cx="1493749" cy="448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a:solidFill>
                  <a:schemeClr val="tx1"/>
                </a:solidFill>
              </a:rPr>
              <a:t>Space ROS</a:t>
            </a:r>
          </a:p>
          <a:p>
            <a:pPr algn="ctr"/>
            <a:r>
              <a:rPr lang="en-US" sz="1000">
                <a:solidFill>
                  <a:schemeClr val="tx1"/>
                </a:solidFill>
              </a:rPr>
              <a:t>Subsystem</a:t>
            </a:r>
          </a:p>
        </p:txBody>
      </p:sp>
      <p:cxnSp>
        <p:nvCxnSpPr>
          <p:cNvPr id="57" name="Straight Connector 56">
            <a:extLst>
              <a:ext uri="{FF2B5EF4-FFF2-40B4-BE49-F238E27FC236}">
                <a16:creationId xmlns:a16="http://schemas.microsoft.com/office/drawing/2014/main" id="{C30ED98C-1F4B-7A4A-B34E-3D988279E765}"/>
              </a:ext>
            </a:extLst>
          </p:cNvPr>
          <p:cNvCxnSpPr>
            <a:cxnSpLocks/>
            <a:stCxn id="67" idx="0"/>
          </p:cNvCxnSpPr>
          <p:nvPr/>
        </p:nvCxnSpPr>
        <p:spPr>
          <a:xfrm flipH="1" flipV="1">
            <a:off x="7086006" y="2963742"/>
            <a:ext cx="0" cy="708053"/>
          </a:xfrm>
          <a:prstGeom prst="line">
            <a:avLst/>
          </a:prstGeom>
        </p:spPr>
        <p:style>
          <a:lnRef idx="1">
            <a:schemeClr val="accent1"/>
          </a:lnRef>
          <a:fillRef idx="0">
            <a:schemeClr val="accent1"/>
          </a:fillRef>
          <a:effectRef idx="0">
            <a:schemeClr val="accent1"/>
          </a:effectRef>
          <a:fontRef idx="minor">
            <a:schemeClr val="tx1"/>
          </a:fontRef>
        </p:style>
      </p:cxnSp>
      <p:sp>
        <p:nvSpPr>
          <p:cNvPr id="58" name="Rounded Rectangle 57">
            <a:extLst>
              <a:ext uri="{FF2B5EF4-FFF2-40B4-BE49-F238E27FC236}">
                <a16:creationId xmlns:a16="http://schemas.microsoft.com/office/drawing/2014/main" id="{A3B4C36F-DA1B-E54B-A0DE-588ED146D550}"/>
              </a:ext>
            </a:extLst>
          </p:cNvPr>
          <p:cNvSpPr/>
          <p:nvPr/>
        </p:nvSpPr>
        <p:spPr>
          <a:xfrm>
            <a:off x="6612575" y="171733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a:t>
            </a:r>
          </a:p>
        </p:txBody>
      </p:sp>
      <p:sp>
        <p:nvSpPr>
          <p:cNvPr id="59" name="Rectangle 58">
            <a:extLst>
              <a:ext uri="{FF2B5EF4-FFF2-40B4-BE49-F238E27FC236}">
                <a16:creationId xmlns:a16="http://schemas.microsoft.com/office/drawing/2014/main" id="{879D3E8B-85C0-7442-91CF-3196B7CD60A8}"/>
              </a:ext>
            </a:extLst>
          </p:cNvPr>
          <p:cNvSpPr/>
          <p:nvPr/>
        </p:nvSpPr>
        <p:spPr>
          <a:xfrm>
            <a:off x="6625182" y="4840501"/>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60" name="Rectangle 59">
            <a:extLst>
              <a:ext uri="{FF2B5EF4-FFF2-40B4-BE49-F238E27FC236}">
                <a16:creationId xmlns:a16="http://schemas.microsoft.com/office/drawing/2014/main" id="{4A459A48-B8BC-0D4A-BE7D-BE26AB3126D4}"/>
              </a:ext>
            </a:extLst>
          </p:cNvPr>
          <p:cNvSpPr/>
          <p:nvPr/>
        </p:nvSpPr>
        <p:spPr>
          <a:xfrm>
            <a:off x="6701372" y="4916691"/>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61" name="Rounded Rectangle 60">
            <a:extLst>
              <a:ext uri="{FF2B5EF4-FFF2-40B4-BE49-F238E27FC236}">
                <a16:creationId xmlns:a16="http://schemas.microsoft.com/office/drawing/2014/main" id="{C6C3AFB4-5004-5A4B-98CA-752BCB374142}"/>
              </a:ext>
            </a:extLst>
          </p:cNvPr>
          <p:cNvSpPr/>
          <p:nvPr/>
        </p:nvSpPr>
        <p:spPr>
          <a:xfrm>
            <a:off x="6612574" y="359560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cxnSp>
        <p:nvCxnSpPr>
          <p:cNvPr id="64" name="Straight Connector 63">
            <a:extLst>
              <a:ext uri="{FF2B5EF4-FFF2-40B4-BE49-F238E27FC236}">
                <a16:creationId xmlns:a16="http://schemas.microsoft.com/office/drawing/2014/main" id="{EBDD982A-1E16-664A-83FE-D96365A38BB2}"/>
              </a:ext>
            </a:extLst>
          </p:cNvPr>
          <p:cNvCxnSpPr>
            <a:cxnSpLocks/>
            <a:stCxn id="60" idx="0"/>
            <a:endCxn id="67" idx="2"/>
          </p:cNvCxnSpPr>
          <p:nvPr/>
        </p:nvCxnSpPr>
        <p:spPr>
          <a:xfrm flipH="1" flipV="1">
            <a:off x="7086006" y="4346773"/>
            <a:ext cx="12609" cy="56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9A26870-9506-7449-9253-DABE0521ACDD}"/>
              </a:ext>
            </a:extLst>
          </p:cNvPr>
          <p:cNvCxnSpPr>
            <a:cxnSpLocks/>
            <a:stCxn id="59" idx="0"/>
          </p:cNvCxnSpPr>
          <p:nvPr/>
        </p:nvCxnSpPr>
        <p:spPr>
          <a:xfrm flipH="1" flipV="1">
            <a:off x="7009816" y="4252662"/>
            <a:ext cx="12609" cy="587839"/>
          </a:xfrm>
          <a:prstGeom prst="line">
            <a:avLst/>
          </a:prstGeom>
        </p:spPr>
        <p:style>
          <a:lnRef idx="1">
            <a:schemeClr val="accent1"/>
          </a:lnRef>
          <a:fillRef idx="0">
            <a:schemeClr val="accent1"/>
          </a:fillRef>
          <a:effectRef idx="0">
            <a:schemeClr val="accent1"/>
          </a:effectRef>
          <a:fontRef idx="minor">
            <a:schemeClr val="tx1"/>
          </a:fontRef>
        </p:style>
      </p:cxnSp>
      <p:sp>
        <p:nvSpPr>
          <p:cNvPr id="67" name="Rounded Rectangle 66">
            <a:extLst>
              <a:ext uri="{FF2B5EF4-FFF2-40B4-BE49-F238E27FC236}">
                <a16:creationId xmlns:a16="http://schemas.microsoft.com/office/drawing/2014/main" id="{86A95285-6C6B-3A41-908E-F0BB4B6ACAE9}"/>
              </a:ext>
            </a:extLst>
          </p:cNvPr>
          <p:cNvSpPr/>
          <p:nvPr/>
        </p:nvSpPr>
        <p:spPr>
          <a:xfrm>
            <a:off x="6688764" y="367179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cxnSp>
        <p:nvCxnSpPr>
          <p:cNvPr id="68" name="Straight Connector 67">
            <a:extLst>
              <a:ext uri="{FF2B5EF4-FFF2-40B4-BE49-F238E27FC236}">
                <a16:creationId xmlns:a16="http://schemas.microsoft.com/office/drawing/2014/main" id="{C17823FF-AFFD-8645-8105-EFDEE6230B3D}"/>
              </a:ext>
            </a:extLst>
          </p:cNvPr>
          <p:cNvCxnSpPr>
            <a:cxnSpLocks/>
            <a:endCxn id="71" idx="2"/>
          </p:cNvCxnSpPr>
          <p:nvPr/>
        </p:nvCxnSpPr>
        <p:spPr>
          <a:xfrm flipV="1">
            <a:off x="7086006" y="2468503"/>
            <a:ext cx="1" cy="39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99C00C3-E17F-8D48-8B3E-DC09DEEED02C}"/>
              </a:ext>
            </a:extLst>
          </p:cNvPr>
          <p:cNvCxnSpPr>
            <a:cxnSpLocks/>
          </p:cNvCxnSpPr>
          <p:nvPr/>
        </p:nvCxnSpPr>
        <p:spPr>
          <a:xfrm flipH="1" flipV="1">
            <a:off x="7009816" y="2304639"/>
            <a:ext cx="1" cy="585892"/>
          </a:xfrm>
          <a:prstGeom prst="line">
            <a:avLst/>
          </a:prstGeom>
        </p:spPr>
        <p:style>
          <a:lnRef idx="1">
            <a:schemeClr val="accent1"/>
          </a:lnRef>
          <a:fillRef idx="0">
            <a:schemeClr val="accent1"/>
          </a:fillRef>
          <a:effectRef idx="0">
            <a:schemeClr val="accent1"/>
          </a:effectRef>
          <a:fontRef idx="minor">
            <a:schemeClr val="tx1"/>
          </a:fontRef>
        </p:style>
      </p:cxnSp>
      <p:sp>
        <p:nvSpPr>
          <p:cNvPr id="71" name="Rounded Rectangle 70">
            <a:extLst>
              <a:ext uri="{FF2B5EF4-FFF2-40B4-BE49-F238E27FC236}">
                <a16:creationId xmlns:a16="http://schemas.microsoft.com/office/drawing/2014/main" id="{8CF816B7-A25D-ED4D-B4C5-5D3EF5E89C6D}"/>
              </a:ext>
            </a:extLst>
          </p:cNvPr>
          <p:cNvSpPr/>
          <p:nvPr/>
        </p:nvSpPr>
        <p:spPr>
          <a:xfrm>
            <a:off x="6688765" y="179352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Apps</a:t>
            </a:r>
          </a:p>
        </p:txBody>
      </p:sp>
      <p:cxnSp>
        <p:nvCxnSpPr>
          <p:cNvPr id="72" name="Straight Connector 71">
            <a:extLst>
              <a:ext uri="{FF2B5EF4-FFF2-40B4-BE49-F238E27FC236}">
                <a16:creationId xmlns:a16="http://schemas.microsoft.com/office/drawing/2014/main" id="{CC7DDDAD-1AD4-B444-BBE0-7504DC203DCE}"/>
              </a:ext>
            </a:extLst>
          </p:cNvPr>
          <p:cNvCxnSpPr>
            <a:cxnSpLocks/>
            <a:stCxn id="61" idx="0"/>
          </p:cNvCxnSpPr>
          <p:nvPr/>
        </p:nvCxnSpPr>
        <p:spPr>
          <a:xfrm flipV="1">
            <a:off x="7009816" y="2963742"/>
            <a:ext cx="12609" cy="631863"/>
          </a:xfrm>
          <a:prstGeom prst="line">
            <a:avLst/>
          </a:prstGeom>
        </p:spPr>
        <p:style>
          <a:lnRef idx="1">
            <a:schemeClr val="accent1"/>
          </a:lnRef>
          <a:fillRef idx="0">
            <a:schemeClr val="accent1"/>
          </a:fillRef>
          <a:effectRef idx="0">
            <a:schemeClr val="accent1"/>
          </a:effectRef>
          <a:fontRef idx="minor">
            <a:schemeClr val="tx1"/>
          </a:fontRef>
        </p:style>
      </p:cxnSp>
      <p:sp>
        <p:nvSpPr>
          <p:cNvPr id="4" name="Can 3">
            <a:extLst>
              <a:ext uri="{FF2B5EF4-FFF2-40B4-BE49-F238E27FC236}">
                <a16:creationId xmlns:a16="http://schemas.microsoft.com/office/drawing/2014/main" id="{C5C8E5DF-3470-4243-8A6D-5003DCFE3C21}"/>
              </a:ext>
            </a:extLst>
          </p:cNvPr>
          <p:cNvSpPr/>
          <p:nvPr/>
        </p:nvSpPr>
        <p:spPr>
          <a:xfrm rot="5400000">
            <a:off x="4359788" y="138661"/>
            <a:ext cx="172923" cy="5477238"/>
          </a:xfrm>
          <a:prstGeom prst="can">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144" name="TextBox 143">
            <a:extLst>
              <a:ext uri="{FF2B5EF4-FFF2-40B4-BE49-F238E27FC236}">
                <a16:creationId xmlns:a16="http://schemas.microsoft.com/office/drawing/2014/main" id="{F063BFAA-B635-1D4D-8144-A0C1C52B8FFD}"/>
              </a:ext>
            </a:extLst>
          </p:cNvPr>
          <p:cNvSpPr txBox="1"/>
          <p:nvPr/>
        </p:nvSpPr>
        <p:spPr>
          <a:xfrm>
            <a:off x="3386718" y="2763714"/>
            <a:ext cx="1933751" cy="246221"/>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Space ROS Message Bus</a:t>
            </a:r>
          </a:p>
        </p:txBody>
      </p:sp>
      <p:sp>
        <p:nvSpPr>
          <p:cNvPr id="73" name="TextBox 72">
            <a:extLst>
              <a:ext uri="{FF2B5EF4-FFF2-40B4-BE49-F238E27FC236}">
                <a16:creationId xmlns:a16="http://schemas.microsoft.com/office/drawing/2014/main" id="{16335C45-8DD6-F242-B137-7BBD2CE40B29}"/>
              </a:ext>
            </a:extLst>
          </p:cNvPr>
          <p:cNvSpPr txBox="1"/>
          <p:nvPr/>
        </p:nvSpPr>
        <p:spPr>
          <a:xfrm>
            <a:off x="8688828" y="2131014"/>
            <a:ext cx="2748648" cy="861774"/>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Subsystems include</a:t>
            </a:r>
          </a:p>
          <a:p>
            <a:pPr marL="171416" indent="-171416" defTabSz="914217">
              <a:buFontTx/>
              <a:buChar char="-"/>
            </a:pPr>
            <a:r>
              <a:rPr lang="en-US" sz="1000">
                <a:solidFill>
                  <a:prstClr val="black"/>
                </a:solidFill>
                <a:latin typeface="Barlow Medium" panose="00000600000000000000" pitchFamily="2" charset="0"/>
              </a:rPr>
              <a:t>Payloads</a:t>
            </a:r>
          </a:p>
          <a:p>
            <a:pPr marL="628547" lvl="1" indent="-171416" defTabSz="914217">
              <a:buFontTx/>
              <a:buChar char="-"/>
            </a:pPr>
            <a:r>
              <a:rPr lang="en-US" sz="1000" err="1">
                <a:solidFill>
                  <a:prstClr val="black"/>
                </a:solidFill>
                <a:latin typeface="Barlow Medium" panose="00000600000000000000" pitchFamily="2" charset="0"/>
              </a:rPr>
              <a:t>i.e</a:t>
            </a:r>
            <a:r>
              <a:rPr lang="en-US" sz="1000">
                <a:solidFill>
                  <a:prstClr val="black"/>
                </a:solidFill>
                <a:latin typeface="Barlow Medium" panose="00000600000000000000" pitchFamily="2" charset="0"/>
              </a:rPr>
              <a:t> robot arm</a:t>
            </a:r>
          </a:p>
          <a:p>
            <a:pPr marL="171416" indent="-171416" defTabSz="914217">
              <a:buFontTx/>
              <a:buChar char="-"/>
            </a:pPr>
            <a:r>
              <a:rPr lang="en-US" sz="1000">
                <a:solidFill>
                  <a:prstClr val="black"/>
                </a:solidFill>
                <a:latin typeface="Barlow Medium" panose="00000600000000000000" pitchFamily="2" charset="0"/>
              </a:rPr>
              <a:t>Bus Interfaces </a:t>
            </a:r>
          </a:p>
          <a:p>
            <a:pPr marL="628547" lvl="1" indent="-171416" defTabSz="914217">
              <a:buFontTx/>
              <a:buChar char="-"/>
            </a:pPr>
            <a:r>
              <a:rPr lang="en-US" sz="1000">
                <a:solidFill>
                  <a:prstClr val="black"/>
                </a:solidFill>
                <a:latin typeface="Barlow Medium" panose="00000600000000000000" pitchFamily="2" charset="0"/>
              </a:rPr>
              <a:t>i.e. Electrical Power System</a:t>
            </a:r>
          </a:p>
        </p:txBody>
      </p:sp>
      <p:sp>
        <p:nvSpPr>
          <p:cNvPr id="75" name="TextBox 74">
            <a:extLst>
              <a:ext uri="{FF2B5EF4-FFF2-40B4-BE49-F238E27FC236}">
                <a16:creationId xmlns:a16="http://schemas.microsoft.com/office/drawing/2014/main" id="{913DC073-8347-B04D-A587-58ED828F5755}"/>
              </a:ext>
            </a:extLst>
          </p:cNvPr>
          <p:cNvSpPr txBox="1"/>
          <p:nvPr/>
        </p:nvSpPr>
        <p:spPr>
          <a:xfrm>
            <a:off x="3004543" y="1527587"/>
            <a:ext cx="2748648" cy="246221"/>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Reusable, mission agnostic apps</a:t>
            </a:r>
          </a:p>
        </p:txBody>
      </p:sp>
      <p:cxnSp>
        <p:nvCxnSpPr>
          <p:cNvPr id="9" name="Straight Arrow Connector 8">
            <a:extLst>
              <a:ext uri="{FF2B5EF4-FFF2-40B4-BE49-F238E27FC236}">
                <a16:creationId xmlns:a16="http://schemas.microsoft.com/office/drawing/2014/main" id="{7273F87F-C0E0-FF46-9071-CAC838D156F0}"/>
              </a:ext>
            </a:extLst>
          </p:cNvPr>
          <p:cNvCxnSpPr>
            <a:stCxn id="75" idx="1"/>
          </p:cNvCxnSpPr>
          <p:nvPr/>
        </p:nvCxnSpPr>
        <p:spPr>
          <a:xfrm flipH="1">
            <a:off x="2706989" y="1650698"/>
            <a:ext cx="297554" cy="142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0A010021-DF39-2240-94F5-E0EC0CD7AC44}"/>
              </a:ext>
            </a:extLst>
          </p:cNvPr>
          <p:cNvCxnSpPr>
            <a:cxnSpLocks/>
            <a:stCxn id="73" idx="1"/>
          </p:cNvCxnSpPr>
          <p:nvPr/>
        </p:nvCxnSpPr>
        <p:spPr>
          <a:xfrm flipH="1" flipV="1">
            <a:off x="7914805" y="2257041"/>
            <a:ext cx="774023" cy="304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024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ontent Placeholder 173">
            <a:extLst>
              <a:ext uri="{FF2B5EF4-FFF2-40B4-BE49-F238E27FC236}">
                <a16:creationId xmlns:a16="http://schemas.microsoft.com/office/drawing/2014/main" id="{DE856284-FA0B-6743-94B1-B989F5CA6F87}"/>
              </a:ext>
            </a:extLst>
          </p:cNvPr>
          <p:cNvSpPr>
            <a:spLocks noGrp="1"/>
          </p:cNvSpPr>
          <p:nvPr>
            <p:ph sz="half" idx="13"/>
          </p:nvPr>
        </p:nvSpPr>
        <p:spPr/>
        <p:txBody>
          <a:bodyPr>
            <a:normAutofit/>
          </a:bodyPr>
          <a:lstStyle/>
          <a:p>
            <a:r>
              <a:rPr lang="en-US"/>
              <a:t>Peer to Peer comms via RF link</a:t>
            </a:r>
          </a:p>
          <a:p>
            <a:r>
              <a:rPr lang="en-US"/>
              <a:t>Use Cases</a:t>
            </a:r>
          </a:p>
          <a:p>
            <a:pPr lvl="1"/>
            <a:r>
              <a:rPr lang="en-US"/>
              <a:t>Heterogenous middleware environment</a:t>
            </a:r>
          </a:p>
          <a:p>
            <a:pPr lvl="2"/>
            <a:r>
              <a:rPr lang="en-US"/>
              <a:t>Intervehicle communications via Multi Agent Interface Language</a:t>
            </a:r>
          </a:p>
          <a:p>
            <a:pPr lvl="2"/>
            <a:r>
              <a:rPr lang="en-US"/>
              <a:t>Space ROS message domain </a:t>
            </a:r>
            <a:r>
              <a:rPr lang="en-US" b="1"/>
              <a:t>does not</a:t>
            </a:r>
            <a:r>
              <a:rPr lang="en-US"/>
              <a:t> extend beyond single vehicle</a:t>
            </a:r>
          </a:p>
          <a:p>
            <a:pPr lvl="1"/>
            <a:r>
              <a:rPr lang="en-US"/>
              <a:t>Space ROS only</a:t>
            </a:r>
          </a:p>
          <a:p>
            <a:pPr lvl="2"/>
            <a:r>
              <a:rPr lang="en-US"/>
              <a:t>Space ROS message domain extends beyond single vehicle</a:t>
            </a:r>
          </a:p>
          <a:p>
            <a:pPr lvl="1"/>
            <a:r>
              <a:rPr lang="en-US"/>
              <a:t>Mixed?</a:t>
            </a:r>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lstStyle/>
          <a:p>
            <a:r>
              <a:rPr lang="en-US"/>
              <a:t>Multi Vehicle System Description</a:t>
            </a:r>
          </a:p>
        </p:txBody>
      </p:sp>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6"/>
          </p:nvPr>
        </p:nvSpPr>
        <p:spPr/>
        <p:txBody>
          <a:bodyPr/>
          <a:lstStyle/>
          <a:p>
            <a:fld id="{58F282DA-62A9-A140-8603-8C899B7911F1}" type="slidenum">
              <a:rPr lang="en-US" smtClean="0"/>
              <a:pPr/>
              <a:t>32</a:t>
            </a:fld>
            <a:endParaRPr lang="en-US"/>
          </a:p>
        </p:txBody>
      </p:sp>
    </p:spTree>
    <p:extLst>
      <p:ext uri="{BB962C8B-B14F-4D97-AF65-F5344CB8AC3E}">
        <p14:creationId xmlns:p14="http://schemas.microsoft.com/office/powerpoint/2010/main" val="3421237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33</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a:t>Multi Vehicle System Description</a:t>
            </a:r>
          </a:p>
        </p:txBody>
      </p:sp>
      <p:sp>
        <p:nvSpPr>
          <p:cNvPr id="135" name="Rounded Rectangle 134">
            <a:extLst>
              <a:ext uri="{FF2B5EF4-FFF2-40B4-BE49-F238E27FC236}">
                <a16:creationId xmlns:a16="http://schemas.microsoft.com/office/drawing/2014/main" id="{ED3DBDB0-01B8-8947-9BF6-19B0EF1E556E}"/>
              </a:ext>
            </a:extLst>
          </p:cNvPr>
          <p:cNvSpPr/>
          <p:nvPr/>
        </p:nvSpPr>
        <p:spPr>
          <a:xfrm>
            <a:off x="6117784" y="1344190"/>
            <a:ext cx="3798976" cy="2029067"/>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200" b="1" dirty="0"/>
              <a:t>Spacecraft 2</a:t>
            </a:r>
          </a:p>
          <a:p>
            <a:pPr algn="ctr"/>
            <a:r>
              <a:rPr lang="en-US" sz="1200" b="1" dirty="0"/>
              <a:t>Augmented System</a:t>
            </a:r>
          </a:p>
        </p:txBody>
      </p:sp>
      <p:sp>
        <p:nvSpPr>
          <p:cNvPr id="136" name="Rounded Rectangle 135">
            <a:extLst>
              <a:ext uri="{FF2B5EF4-FFF2-40B4-BE49-F238E27FC236}">
                <a16:creationId xmlns:a16="http://schemas.microsoft.com/office/drawing/2014/main" id="{2B9C9C66-D76D-224E-AB15-E544CF1911BB}"/>
              </a:ext>
            </a:extLst>
          </p:cNvPr>
          <p:cNvSpPr/>
          <p:nvPr/>
        </p:nvSpPr>
        <p:spPr>
          <a:xfrm>
            <a:off x="6346783" y="2187841"/>
            <a:ext cx="1519988" cy="78755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Bus Software</a:t>
            </a:r>
          </a:p>
          <a:p>
            <a:pPr algn="ctr" defTabSz="914217"/>
            <a:r>
              <a:rPr lang="en-US" sz="900">
                <a:solidFill>
                  <a:prstClr val="white"/>
                </a:solidFill>
                <a:latin typeface="Barlow Medium" panose="00000600000000000000" pitchFamily="2" charset="0"/>
              </a:rPr>
              <a:t>Apps</a:t>
            </a:r>
          </a:p>
        </p:txBody>
      </p:sp>
      <p:sp>
        <p:nvSpPr>
          <p:cNvPr id="137" name="Rounded Rectangle 136">
            <a:extLst>
              <a:ext uri="{FF2B5EF4-FFF2-40B4-BE49-F238E27FC236}">
                <a16:creationId xmlns:a16="http://schemas.microsoft.com/office/drawing/2014/main" id="{BD277FC8-7A8D-614B-9716-F16219ECFA8B}"/>
              </a:ext>
            </a:extLst>
          </p:cNvPr>
          <p:cNvSpPr/>
          <p:nvPr/>
        </p:nvSpPr>
        <p:spPr>
          <a:xfrm>
            <a:off x="8485127" y="1973276"/>
            <a:ext cx="1237714" cy="56104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 Subsystem 1</a:t>
            </a:r>
          </a:p>
          <a:p>
            <a:pPr algn="ctr" defTabSz="914217"/>
            <a:r>
              <a:rPr lang="en-US" sz="900">
                <a:solidFill>
                  <a:prstClr val="white"/>
                </a:solidFill>
                <a:latin typeface="Barlow Medium" panose="00000600000000000000" pitchFamily="2" charset="0"/>
              </a:rPr>
              <a:t>Apps</a:t>
            </a:r>
          </a:p>
        </p:txBody>
      </p:sp>
      <p:sp>
        <p:nvSpPr>
          <p:cNvPr id="138" name="Rounded Rectangle 137">
            <a:extLst>
              <a:ext uri="{FF2B5EF4-FFF2-40B4-BE49-F238E27FC236}">
                <a16:creationId xmlns:a16="http://schemas.microsoft.com/office/drawing/2014/main" id="{2FED8FD7-BDF4-7947-86B8-BCDA4D7F98F1}"/>
              </a:ext>
            </a:extLst>
          </p:cNvPr>
          <p:cNvSpPr/>
          <p:nvPr/>
        </p:nvSpPr>
        <p:spPr>
          <a:xfrm>
            <a:off x="8485127" y="2712575"/>
            <a:ext cx="1237714" cy="56104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 Subsystem N</a:t>
            </a:r>
          </a:p>
          <a:p>
            <a:pPr algn="ctr" defTabSz="914217"/>
            <a:r>
              <a:rPr lang="en-US" sz="900">
                <a:solidFill>
                  <a:prstClr val="white"/>
                </a:solidFill>
                <a:latin typeface="Barlow Medium" panose="00000600000000000000" pitchFamily="2" charset="0"/>
              </a:rPr>
              <a:t>Apps</a:t>
            </a:r>
          </a:p>
        </p:txBody>
      </p:sp>
      <p:sp>
        <p:nvSpPr>
          <p:cNvPr id="139" name="Oval 138">
            <a:extLst>
              <a:ext uri="{FF2B5EF4-FFF2-40B4-BE49-F238E27FC236}">
                <a16:creationId xmlns:a16="http://schemas.microsoft.com/office/drawing/2014/main" id="{D7C2FABB-5850-464A-9DB6-0D28970997E7}"/>
              </a:ext>
            </a:extLst>
          </p:cNvPr>
          <p:cNvSpPr/>
          <p:nvPr/>
        </p:nvSpPr>
        <p:spPr>
          <a:xfrm>
            <a:off x="6525085" y="2486362"/>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140" name="Rounded Rectangle 139">
            <a:extLst>
              <a:ext uri="{FF2B5EF4-FFF2-40B4-BE49-F238E27FC236}">
                <a16:creationId xmlns:a16="http://schemas.microsoft.com/office/drawing/2014/main" id="{BA815E8C-131C-CF4E-87B6-FA3E1A9FFF00}"/>
              </a:ext>
            </a:extLst>
          </p:cNvPr>
          <p:cNvSpPr/>
          <p:nvPr/>
        </p:nvSpPr>
        <p:spPr>
          <a:xfrm>
            <a:off x="6117784" y="3615696"/>
            <a:ext cx="3798976" cy="1860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200" b="1" dirty="0"/>
              <a:t>Spacecraft N</a:t>
            </a:r>
          </a:p>
          <a:p>
            <a:pPr algn="ctr"/>
            <a:r>
              <a:rPr lang="en-US" sz="1200" b="1" dirty="0"/>
              <a:t>Single Vehicle Space ROS</a:t>
            </a:r>
          </a:p>
          <a:p>
            <a:pPr algn="ctr"/>
            <a:endParaRPr lang="en-US" sz="1200" b="1" dirty="0"/>
          </a:p>
        </p:txBody>
      </p:sp>
      <p:sp>
        <p:nvSpPr>
          <p:cNvPr id="146" name="Rounded Rectangle 145">
            <a:extLst>
              <a:ext uri="{FF2B5EF4-FFF2-40B4-BE49-F238E27FC236}">
                <a16:creationId xmlns:a16="http://schemas.microsoft.com/office/drawing/2014/main" id="{8EC4C6A4-0AF9-5248-ABF5-D62A7F4FEFA4}"/>
              </a:ext>
            </a:extLst>
          </p:cNvPr>
          <p:cNvSpPr/>
          <p:nvPr/>
        </p:nvSpPr>
        <p:spPr>
          <a:xfrm>
            <a:off x="8485127" y="4436656"/>
            <a:ext cx="1237714" cy="561041"/>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 Subsystem 1</a:t>
            </a:r>
          </a:p>
          <a:p>
            <a:pPr algn="ctr" defTabSz="914217"/>
            <a:r>
              <a:rPr lang="en-US" sz="900">
                <a:solidFill>
                  <a:prstClr val="white"/>
                </a:solidFill>
                <a:latin typeface="Barlow Medium" panose="00000600000000000000" pitchFamily="2" charset="0"/>
              </a:rPr>
              <a:t>Apps</a:t>
            </a:r>
          </a:p>
        </p:txBody>
      </p:sp>
      <p:sp>
        <p:nvSpPr>
          <p:cNvPr id="147" name="Rounded Rectangle 146">
            <a:extLst>
              <a:ext uri="{FF2B5EF4-FFF2-40B4-BE49-F238E27FC236}">
                <a16:creationId xmlns:a16="http://schemas.microsoft.com/office/drawing/2014/main" id="{9182A57F-B6CB-7442-BD3D-2C8F863ED26B}"/>
              </a:ext>
            </a:extLst>
          </p:cNvPr>
          <p:cNvSpPr/>
          <p:nvPr/>
        </p:nvSpPr>
        <p:spPr>
          <a:xfrm>
            <a:off x="6346783" y="4380481"/>
            <a:ext cx="1519988" cy="78755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Bus Apps</a:t>
            </a:r>
          </a:p>
        </p:txBody>
      </p:sp>
      <p:sp>
        <p:nvSpPr>
          <p:cNvPr id="148" name="Oval 147">
            <a:extLst>
              <a:ext uri="{FF2B5EF4-FFF2-40B4-BE49-F238E27FC236}">
                <a16:creationId xmlns:a16="http://schemas.microsoft.com/office/drawing/2014/main" id="{1C64512A-3B9F-CA4E-B2EE-998BA9BEFA42}"/>
              </a:ext>
            </a:extLst>
          </p:cNvPr>
          <p:cNvSpPr/>
          <p:nvPr/>
        </p:nvSpPr>
        <p:spPr>
          <a:xfrm>
            <a:off x="6525085" y="4683690"/>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149" name="Rounded Rectangle 148">
            <a:extLst>
              <a:ext uri="{FF2B5EF4-FFF2-40B4-BE49-F238E27FC236}">
                <a16:creationId xmlns:a16="http://schemas.microsoft.com/office/drawing/2014/main" id="{EC92D677-6AAE-0047-8897-111327DC2043}"/>
              </a:ext>
            </a:extLst>
          </p:cNvPr>
          <p:cNvSpPr/>
          <p:nvPr/>
        </p:nvSpPr>
        <p:spPr>
          <a:xfrm>
            <a:off x="2031087" y="2378544"/>
            <a:ext cx="2265706" cy="1860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200" b="1" dirty="0"/>
              <a:t>Spacecraft 1</a:t>
            </a:r>
          </a:p>
          <a:p>
            <a:pPr algn="ctr"/>
            <a:r>
              <a:rPr lang="en-US" sz="1200" b="1" dirty="0"/>
              <a:t>No Space ROS Present</a:t>
            </a:r>
          </a:p>
        </p:txBody>
      </p:sp>
      <p:sp>
        <p:nvSpPr>
          <p:cNvPr id="150" name="Rounded Rectangle 149">
            <a:extLst>
              <a:ext uri="{FF2B5EF4-FFF2-40B4-BE49-F238E27FC236}">
                <a16:creationId xmlns:a16="http://schemas.microsoft.com/office/drawing/2014/main" id="{2FDDBD40-5CF3-BB47-A141-FF599BCE2DC2}"/>
              </a:ext>
            </a:extLst>
          </p:cNvPr>
          <p:cNvSpPr/>
          <p:nvPr/>
        </p:nvSpPr>
        <p:spPr>
          <a:xfrm>
            <a:off x="2397305" y="3004422"/>
            <a:ext cx="1519988" cy="78755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prstClr val="white"/>
                </a:solidFill>
                <a:latin typeface="Barlow Medium" panose="00000600000000000000" pitchFamily="2" charset="0"/>
              </a:rPr>
              <a:t>Bus Software</a:t>
            </a:r>
          </a:p>
          <a:p>
            <a:pPr algn="ctr" defTabSz="914217"/>
            <a:r>
              <a:rPr lang="en-US" sz="900" dirty="0">
                <a:solidFill>
                  <a:prstClr val="white"/>
                </a:solidFill>
                <a:latin typeface="Barlow Medium" panose="00000600000000000000" pitchFamily="2" charset="0"/>
              </a:rPr>
              <a:t>Apps</a:t>
            </a:r>
          </a:p>
        </p:txBody>
      </p:sp>
      <p:sp>
        <p:nvSpPr>
          <p:cNvPr id="153" name="Oval 152">
            <a:extLst>
              <a:ext uri="{FF2B5EF4-FFF2-40B4-BE49-F238E27FC236}">
                <a16:creationId xmlns:a16="http://schemas.microsoft.com/office/drawing/2014/main" id="{1134C034-61D6-5243-9816-200FCC932B63}"/>
              </a:ext>
            </a:extLst>
          </p:cNvPr>
          <p:cNvSpPr/>
          <p:nvPr/>
        </p:nvSpPr>
        <p:spPr>
          <a:xfrm>
            <a:off x="3379359" y="3291120"/>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pic>
        <p:nvPicPr>
          <p:cNvPr id="154" name="Graphic 153" descr="Satellite dish with solid fill">
            <a:extLst>
              <a:ext uri="{FF2B5EF4-FFF2-40B4-BE49-F238E27FC236}">
                <a16:creationId xmlns:a16="http://schemas.microsoft.com/office/drawing/2014/main" id="{6C84C147-3905-F940-935E-FF563971B1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86287" y="5658632"/>
            <a:ext cx="457140" cy="457140"/>
          </a:xfrm>
          <a:prstGeom prst="rect">
            <a:avLst/>
          </a:prstGeom>
        </p:spPr>
      </p:pic>
      <p:cxnSp>
        <p:nvCxnSpPr>
          <p:cNvPr id="4" name="Straight Arrow Connector 3">
            <a:extLst>
              <a:ext uri="{FF2B5EF4-FFF2-40B4-BE49-F238E27FC236}">
                <a16:creationId xmlns:a16="http://schemas.microsoft.com/office/drawing/2014/main" id="{A52D2BB7-96B1-4D47-9A02-01CCDB1C4363}"/>
              </a:ext>
            </a:extLst>
          </p:cNvPr>
          <p:cNvCxnSpPr>
            <a:cxnSpLocks/>
            <a:stCxn id="153" idx="7"/>
            <a:endCxn id="139" idx="2"/>
          </p:cNvCxnSpPr>
          <p:nvPr/>
        </p:nvCxnSpPr>
        <p:spPr>
          <a:xfrm flipV="1">
            <a:off x="3711747" y="2668371"/>
            <a:ext cx="2813338" cy="676058"/>
          </a:xfrm>
          <a:prstGeom prst="straightConnector1">
            <a:avLst/>
          </a:prstGeom>
          <a:ln w="19050">
            <a:solidFill>
              <a:schemeClr val="accent5"/>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65D94D1F-0EC7-444C-A570-6646DDC058C0}"/>
              </a:ext>
            </a:extLst>
          </p:cNvPr>
          <p:cNvCxnSpPr>
            <a:cxnSpLocks/>
            <a:stCxn id="153" idx="5"/>
            <a:endCxn id="148" idx="2"/>
          </p:cNvCxnSpPr>
          <p:nvPr/>
        </p:nvCxnSpPr>
        <p:spPr>
          <a:xfrm>
            <a:off x="3711747" y="3601829"/>
            <a:ext cx="2813338" cy="1263871"/>
          </a:xfrm>
          <a:prstGeom prst="straightConnector1">
            <a:avLst/>
          </a:prstGeom>
          <a:ln w="19050">
            <a:solidFill>
              <a:schemeClr val="accent5"/>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CDDDB295-9930-AF47-A2F0-646E917B3D66}"/>
              </a:ext>
            </a:extLst>
          </p:cNvPr>
          <p:cNvCxnSpPr>
            <a:cxnSpLocks/>
            <a:stCxn id="148" idx="0"/>
            <a:endCxn id="139" idx="4"/>
          </p:cNvCxnSpPr>
          <p:nvPr/>
        </p:nvCxnSpPr>
        <p:spPr>
          <a:xfrm flipV="1">
            <a:off x="6719793" y="2850380"/>
            <a:ext cx="0" cy="1833310"/>
          </a:xfrm>
          <a:prstGeom prst="straightConnector1">
            <a:avLst/>
          </a:prstGeom>
          <a:ln w="19050">
            <a:solidFill>
              <a:schemeClr val="accent5"/>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2" name="Elbow Connector 161">
            <a:extLst>
              <a:ext uri="{FF2B5EF4-FFF2-40B4-BE49-F238E27FC236}">
                <a16:creationId xmlns:a16="http://schemas.microsoft.com/office/drawing/2014/main" id="{ACF4AA96-67D9-3E40-A132-A2690D0CD607}"/>
              </a:ext>
            </a:extLst>
          </p:cNvPr>
          <p:cNvCxnSpPr>
            <a:cxnSpLocks/>
            <a:stCxn id="154" idx="1"/>
            <a:endCxn id="153" idx="4"/>
          </p:cNvCxnSpPr>
          <p:nvPr/>
        </p:nvCxnSpPr>
        <p:spPr>
          <a:xfrm rot="10800000">
            <a:off x="3574068" y="3655139"/>
            <a:ext cx="1412220" cy="2232063"/>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5" name="Elbow Connector 164">
            <a:extLst>
              <a:ext uri="{FF2B5EF4-FFF2-40B4-BE49-F238E27FC236}">
                <a16:creationId xmlns:a16="http://schemas.microsoft.com/office/drawing/2014/main" id="{2DF7DE46-BE70-B546-B506-A0FD510751DE}"/>
              </a:ext>
            </a:extLst>
          </p:cNvPr>
          <p:cNvCxnSpPr>
            <a:cxnSpLocks/>
            <a:stCxn id="148" idx="4"/>
            <a:endCxn id="154" idx="3"/>
          </p:cNvCxnSpPr>
          <p:nvPr/>
        </p:nvCxnSpPr>
        <p:spPr>
          <a:xfrm rot="5400000">
            <a:off x="5661864" y="4829274"/>
            <a:ext cx="839493" cy="1276365"/>
          </a:xfrm>
          <a:prstGeom prst="bentConnector2">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8" name="Elbow Connector 167">
            <a:extLst>
              <a:ext uri="{FF2B5EF4-FFF2-40B4-BE49-F238E27FC236}">
                <a16:creationId xmlns:a16="http://schemas.microsoft.com/office/drawing/2014/main" id="{10649664-903A-6144-A073-70415C6EF4C4}"/>
              </a:ext>
            </a:extLst>
          </p:cNvPr>
          <p:cNvCxnSpPr>
            <a:cxnSpLocks/>
            <a:stCxn id="139" idx="0"/>
            <a:endCxn id="154" idx="0"/>
          </p:cNvCxnSpPr>
          <p:nvPr/>
        </p:nvCxnSpPr>
        <p:spPr>
          <a:xfrm rot="16200000" flipH="1" flipV="1">
            <a:off x="4381190" y="3320028"/>
            <a:ext cx="3172270" cy="1504936"/>
          </a:xfrm>
          <a:prstGeom prst="bentConnector3">
            <a:avLst>
              <a:gd name="adj1" fmla="val -360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2" name="TextBox 171">
            <a:extLst>
              <a:ext uri="{FF2B5EF4-FFF2-40B4-BE49-F238E27FC236}">
                <a16:creationId xmlns:a16="http://schemas.microsoft.com/office/drawing/2014/main" id="{6CAC250D-F22D-D849-B417-23BC32BA95E9}"/>
              </a:ext>
            </a:extLst>
          </p:cNvPr>
          <p:cNvSpPr txBox="1"/>
          <p:nvPr/>
        </p:nvSpPr>
        <p:spPr>
          <a:xfrm>
            <a:off x="4786042" y="6155941"/>
            <a:ext cx="1933751" cy="246221"/>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Ground Station</a:t>
            </a:r>
          </a:p>
        </p:txBody>
      </p:sp>
      <p:sp>
        <p:nvSpPr>
          <p:cNvPr id="173" name="TextBox 172">
            <a:extLst>
              <a:ext uri="{FF2B5EF4-FFF2-40B4-BE49-F238E27FC236}">
                <a16:creationId xmlns:a16="http://schemas.microsoft.com/office/drawing/2014/main" id="{FD44434C-8DE7-0445-B5B2-FDC42FAE61B7}"/>
              </a:ext>
            </a:extLst>
          </p:cNvPr>
          <p:cNvSpPr txBox="1"/>
          <p:nvPr/>
        </p:nvSpPr>
        <p:spPr>
          <a:xfrm>
            <a:off x="572905" y="1344190"/>
            <a:ext cx="1933751" cy="246221"/>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Intervehicle Comms via RF</a:t>
            </a:r>
          </a:p>
        </p:txBody>
      </p:sp>
      <p:cxnSp>
        <p:nvCxnSpPr>
          <p:cNvPr id="26" name="Straight Arrow Connector 25">
            <a:extLst>
              <a:ext uri="{FF2B5EF4-FFF2-40B4-BE49-F238E27FC236}">
                <a16:creationId xmlns:a16="http://schemas.microsoft.com/office/drawing/2014/main" id="{754E72BA-A8CC-464C-B4A8-435569B4A7B5}"/>
              </a:ext>
            </a:extLst>
          </p:cNvPr>
          <p:cNvCxnSpPr>
            <a:cxnSpLocks/>
          </p:cNvCxnSpPr>
          <p:nvPr/>
        </p:nvCxnSpPr>
        <p:spPr>
          <a:xfrm flipV="1">
            <a:off x="2160213" y="1460464"/>
            <a:ext cx="572117" cy="0"/>
          </a:xfrm>
          <a:prstGeom prst="straightConnector1">
            <a:avLst/>
          </a:prstGeom>
          <a:ln w="19050">
            <a:solidFill>
              <a:schemeClr val="accent5"/>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ED4139D-165D-3C4C-B7DE-327B9E843E91}"/>
              </a:ext>
            </a:extLst>
          </p:cNvPr>
          <p:cNvSpPr txBox="1"/>
          <p:nvPr/>
        </p:nvSpPr>
        <p:spPr>
          <a:xfrm>
            <a:off x="572905" y="1561457"/>
            <a:ext cx="1933751" cy="246221"/>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Ground Comms</a:t>
            </a:r>
          </a:p>
        </p:txBody>
      </p:sp>
      <p:cxnSp>
        <p:nvCxnSpPr>
          <p:cNvPr id="30" name="Straight Arrow Connector 29">
            <a:extLst>
              <a:ext uri="{FF2B5EF4-FFF2-40B4-BE49-F238E27FC236}">
                <a16:creationId xmlns:a16="http://schemas.microsoft.com/office/drawing/2014/main" id="{979C08B0-2B32-5D40-A9B6-938888BF7E0C}"/>
              </a:ext>
            </a:extLst>
          </p:cNvPr>
          <p:cNvCxnSpPr>
            <a:cxnSpLocks/>
          </p:cNvCxnSpPr>
          <p:nvPr/>
        </p:nvCxnSpPr>
        <p:spPr>
          <a:xfrm flipV="1">
            <a:off x="2146769" y="1706961"/>
            <a:ext cx="57211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B418916B-19BB-9400-85A1-C90C8F9D915A}"/>
              </a:ext>
            </a:extLst>
          </p:cNvPr>
          <p:cNvSpPr txBox="1"/>
          <p:nvPr/>
        </p:nvSpPr>
        <p:spPr>
          <a:xfrm>
            <a:off x="3353084" y="3306199"/>
            <a:ext cx="444848" cy="338554"/>
          </a:xfrm>
          <a:prstGeom prst="rect">
            <a:avLst/>
          </a:prstGeom>
          <a:noFill/>
        </p:spPr>
        <p:txBody>
          <a:bodyPr wrap="square" rtlCol="0">
            <a:spAutoFit/>
          </a:bodyPr>
          <a:lstStyle/>
          <a:p>
            <a:pPr algn="ctr"/>
            <a:r>
              <a:rPr lang="en-US" sz="800" dirty="0">
                <a:solidFill>
                  <a:schemeClr val="bg1"/>
                </a:solidFill>
              </a:rPr>
              <a:t>Radio App</a:t>
            </a:r>
          </a:p>
        </p:txBody>
      </p:sp>
      <p:sp>
        <p:nvSpPr>
          <p:cNvPr id="32" name="TextBox 31">
            <a:extLst>
              <a:ext uri="{FF2B5EF4-FFF2-40B4-BE49-F238E27FC236}">
                <a16:creationId xmlns:a16="http://schemas.microsoft.com/office/drawing/2014/main" id="{18B542BF-BD00-F0B4-BD1C-2243FA11BCE7}"/>
              </a:ext>
            </a:extLst>
          </p:cNvPr>
          <p:cNvSpPr txBox="1"/>
          <p:nvPr/>
        </p:nvSpPr>
        <p:spPr>
          <a:xfrm>
            <a:off x="6497370" y="2500990"/>
            <a:ext cx="444848" cy="338554"/>
          </a:xfrm>
          <a:prstGeom prst="rect">
            <a:avLst/>
          </a:prstGeom>
          <a:noFill/>
        </p:spPr>
        <p:txBody>
          <a:bodyPr wrap="square" rtlCol="0">
            <a:spAutoFit/>
          </a:bodyPr>
          <a:lstStyle/>
          <a:p>
            <a:pPr algn="ctr"/>
            <a:r>
              <a:rPr lang="en-US" sz="800" dirty="0">
                <a:solidFill>
                  <a:schemeClr val="bg1"/>
                </a:solidFill>
              </a:rPr>
              <a:t>Radio App</a:t>
            </a:r>
          </a:p>
        </p:txBody>
      </p:sp>
      <p:sp>
        <p:nvSpPr>
          <p:cNvPr id="33" name="TextBox 32">
            <a:extLst>
              <a:ext uri="{FF2B5EF4-FFF2-40B4-BE49-F238E27FC236}">
                <a16:creationId xmlns:a16="http://schemas.microsoft.com/office/drawing/2014/main" id="{3F27659C-9A56-7FEE-FB23-21D19F667BA8}"/>
              </a:ext>
            </a:extLst>
          </p:cNvPr>
          <p:cNvSpPr txBox="1"/>
          <p:nvPr/>
        </p:nvSpPr>
        <p:spPr>
          <a:xfrm>
            <a:off x="6500070" y="4698267"/>
            <a:ext cx="444848" cy="338554"/>
          </a:xfrm>
          <a:prstGeom prst="rect">
            <a:avLst/>
          </a:prstGeom>
          <a:noFill/>
        </p:spPr>
        <p:txBody>
          <a:bodyPr wrap="square" rtlCol="0">
            <a:spAutoFit/>
          </a:bodyPr>
          <a:lstStyle/>
          <a:p>
            <a:pPr algn="ctr"/>
            <a:r>
              <a:rPr lang="en-US" sz="800" dirty="0">
                <a:solidFill>
                  <a:schemeClr val="bg1"/>
                </a:solidFill>
              </a:rPr>
              <a:t>Radio App</a:t>
            </a:r>
          </a:p>
        </p:txBody>
      </p:sp>
      <p:sp>
        <p:nvSpPr>
          <p:cNvPr id="34" name="TextBox 33">
            <a:extLst>
              <a:ext uri="{FF2B5EF4-FFF2-40B4-BE49-F238E27FC236}">
                <a16:creationId xmlns:a16="http://schemas.microsoft.com/office/drawing/2014/main" id="{FAB0FC49-4C34-C185-84B8-8EF629E0A133}"/>
              </a:ext>
            </a:extLst>
          </p:cNvPr>
          <p:cNvSpPr txBox="1"/>
          <p:nvPr/>
        </p:nvSpPr>
        <p:spPr>
          <a:xfrm rot="5400000">
            <a:off x="8933248" y="2463232"/>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35" name="TextBox 34">
            <a:extLst>
              <a:ext uri="{FF2B5EF4-FFF2-40B4-BE49-F238E27FC236}">
                <a16:creationId xmlns:a16="http://schemas.microsoft.com/office/drawing/2014/main" id="{46E4BEE1-DDF9-511E-E0D3-FCC09E1902E2}"/>
              </a:ext>
            </a:extLst>
          </p:cNvPr>
          <p:cNvSpPr txBox="1"/>
          <p:nvPr/>
        </p:nvSpPr>
        <p:spPr>
          <a:xfrm rot="5400000">
            <a:off x="7848416" y="3347288"/>
            <a:ext cx="444848" cy="307777"/>
          </a:xfrm>
          <a:prstGeom prst="rect">
            <a:avLst/>
          </a:prstGeom>
          <a:noFill/>
        </p:spPr>
        <p:txBody>
          <a:bodyPr wrap="square" rtlCol="0">
            <a:spAutoFit/>
          </a:bodyPr>
          <a:lstStyle/>
          <a:p>
            <a:pPr algn="ctr"/>
            <a:r>
              <a:rPr lang="en-US" sz="1400" dirty="0">
                <a:solidFill>
                  <a:schemeClr val="accent1"/>
                </a:solidFill>
              </a:rPr>
              <a:t>…</a:t>
            </a:r>
          </a:p>
        </p:txBody>
      </p:sp>
    </p:spTree>
    <p:extLst>
      <p:ext uri="{BB962C8B-B14F-4D97-AF65-F5344CB8AC3E}">
        <p14:creationId xmlns:p14="http://schemas.microsoft.com/office/powerpoint/2010/main" val="3016125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34</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a:t>Ground-only Space ROS System Overview</a:t>
            </a:r>
          </a:p>
        </p:txBody>
      </p:sp>
      <p:sp>
        <p:nvSpPr>
          <p:cNvPr id="8" name="Text Placeholder 7">
            <a:extLst>
              <a:ext uri="{FF2B5EF4-FFF2-40B4-BE49-F238E27FC236}">
                <a16:creationId xmlns:a16="http://schemas.microsoft.com/office/drawing/2014/main" id="{1E80BBB3-8FFD-7E45-A9B7-58836B568372}"/>
              </a:ext>
            </a:extLst>
          </p:cNvPr>
          <p:cNvSpPr>
            <a:spLocks noGrp="1"/>
          </p:cNvSpPr>
          <p:nvPr>
            <p:ph type="body" sz="quarter" idx="14"/>
          </p:nvPr>
        </p:nvSpPr>
        <p:spPr/>
        <p:txBody>
          <a:bodyPr/>
          <a:lstStyle/>
          <a:p>
            <a:r>
              <a:rPr lang="en-US"/>
              <a:t>Ground Subsystem</a:t>
            </a:r>
          </a:p>
        </p:txBody>
      </p:sp>
      <p:sp>
        <p:nvSpPr>
          <p:cNvPr id="9" name="Text Placeholder 8">
            <a:extLst>
              <a:ext uri="{FF2B5EF4-FFF2-40B4-BE49-F238E27FC236}">
                <a16:creationId xmlns:a16="http://schemas.microsoft.com/office/drawing/2014/main" id="{6EF52E64-04E9-9249-8051-43544F79D6CA}"/>
              </a:ext>
            </a:extLst>
          </p:cNvPr>
          <p:cNvSpPr>
            <a:spLocks noGrp="1"/>
          </p:cNvSpPr>
          <p:nvPr>
            <p:ph type="body" sz="quarter" idx="15"/>
          </p:nvPr>
        </p:nvSpPr>
        <p:spPr/>
        <p:txBody>
          <a:bodyPr/>
          <a:lstStyle/>
          <a:p>
            <a:r>
              <a:rPr lang="en-US"/>
              <a:t>Flight Subsystem</a:t>
            </a:r>
          </a:p>
        </p:txBody>
      </p:sp>
      <p:sp>
        <p:nvSpPr>
          <p:cNvPr id="10" name="Rounded Rectangle 9">
            <a:extLst>
              <a:ext uri="{FF2B5EF4-FFF2-40B4-BE49-F238E27FC236}">
                <a16:creationId xmlns:a16="http://schemas.microsoft.com/office/drawing/2014/main" id="{B1A0A31D-6C6A-5643-B163-403B8F20D714}"/>
              </a:ext>
            </a:extLst>
          </p:cNvPr>
          <p:cNvSpPr/>
          <p:nvPr/>
        </p:nvSpPr>
        <p:spPr>
          <a:xfrm>
            <a:off x="515827" y="2108372"/>
            <a:ext cx="20959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600"/>
              <a:t>Ground Data System</a:t>
            </a:r>
          </a:p>
        </p:txBody>
      </p:sp>
      <p:sp>
        <p:nvSpPr>
          <p:cNvPr id="13" name="Rounded Rectangle 12">
            <a:extLst>
              <a:ext uri="{FF2B5EF4-FFF2-40B4-BE49-F238E27FC236}">
                <a16:creationId xmlns:a16="http://schemas.microsoft.com/office/drawing/2014/main" id="{B99B9023-AB7D-D94D-A6F1-5A552BF28E93}"/>
              </a:ext>
            </a:extLst>
          </p:cNvPr>
          <p:cNvSpPr/>
          <p:nvPr/>
        </p:nvSpPr>
        <p:spPr>
          <a:xfrm>
            <a:off x="722859" y="2726427"/>
            <a:ext cx="1237714" cy="31749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Ground Software Apps</a:t>
            </a:r>
          </a:p>
        </p:txBody>
      </p:sp>
      <p:sp>
        <p:nvSpPr>
          <p:cNvPr id="31" name="Rounded Rectangle 30">
            <a:extLst>
              <a:ext uri="{FF2B5EF4-FFF2-40B4-BE49-F238E27FC236}">
                <a16:creationId xmlns:a16="http://schemas.microsoft.com/office/drawing/2014/main" id="{B14D9663-A73D-9845-AD93-12D0A86598D1}"/>
              </a:ext>
            </a:extLst>
          </p:cNvPr>
          <p:cNvSpPr/>
          <p:nvPr/>
        </p:nvSpPr>
        <p:spPr>
          <a:xfrm>
            <a:off x="3137284" y="4190654"/>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Ground Subsystem 2</a:t>
            </a:r>
          </a:p>
        </p:txBody>
      </p:sp>
      <p:sp>
        <p:nvSpPr>
          <p:cNvPr id="32" name="Rounded Rectangle 31">
            <a:extLst>
              <a:ext uri="{FF2B5EF4-FFF2-40B4-BE49-F238E27FC236}">
                <a16:creationId xmlns:a16="http://schemas.microsoft.com/office/drawing/2014/main" id="{C9191B0B-49F7-7446-9A6F-5EAE559DA922}"/>
              </a:ext>
            </a:extLst>
          </p:cNvPr>
          <p:cNvSpPr/>
          <p:nvPr/>
        </p:nvSpPr>
        <p:spPr>
          <a:xfrm>
            <a:off x="3305889" y="4505525"/>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Apps</a:t>
            </a:r>
          </a:p>
        </p:txBody>
      </p:sp>
      <p:cxnSp>
        <p:nvCxnSpPr>
          <p:cNvPr id="39" name="Elbow Connector 38">
            <a:extLst>
              <a:ext uri="{FF2B5EF4-FFF2-40B4-BE49-F238E27FC236}">
                <a16:creationId xmlns:a16="http://schemas.microsoft.com/office/drawing/2014/main" id="{FD83D5DA-01C1-8D4A-85C1-7434F290C75D}"/>
              </a:ext>
            </a:extLst>
          </p:cNvPr>
          <p:cNvCxnSpPr>
            <a:cxnSpLocks/>
            <a:stCxn id="24" idx="6"/>
            <a:endCxn id="88" idx="4"/>
          </p:cNvCxnSpPr>
          <p:nvPr/>
        </p:nvCxnSpPr>
        <p:spPr>
          <a:xfrm>
            <a:off x="2496794" y="4444313"/>
            <a:ext cx="1569948" cy="696320"/>
          </a:xfrm>
          <a:prstGeom prst="bentConnector4">
            <a:avLst>
              <a:gd name="adj1" fmla="val 29240"/>
              <a:gd name="adj2" fmla="val 129960"/>
            </a:avLst>
          </a:prstGeom>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03EC1D0-F8E7-054F-BBA1-FA22A7D0D5BA}"/>
              </a:ext>
            </a:extLst>
          </p:cNvPr>
          <p:cNvSpPr/>
          <p:nvPr/>
        </p:nvSpPr>
        <p:spPr>
          <a:xfrm>
            <a:off x="806364" y="3623708"/>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Oval 23">
            <a:extLst>
              <a:ext uri="{FF2B5EF4-FFF2-40B4-BE49-F238E27FC236}">
                <a16:creationId xmlns:a16="http://schemas.microsoft.com/office/drawing/2014/main" id="{A4C037C4-A931-A240-8B2D-D2A9302B4F79}"/>
              </a:ext>
            </a:extLst>
          </p:cNvPr>
          <p:cNvSpPr/>
          <p:nvPr/>
        </p:nvSpPr>
        <p:spPr>
          <a:xfrm>
            <a:off x="2107377" y="42623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27" name="Oval 26">
            <a:extLst>
              <a:ext uri="{FF2B5EF4-FFF2-40B4-BE49-F238E27FC236}">
                <a16:creationId xmlns:a16="http://schemas.microsoft.com/office/drawing/2014/main" id="{4932A04D-2748-EA4A-A545-E91255F4DBC5}"/>
              </a:ext>
            </a:extLst>
          </p:cNvPr>
          <p:cNvSpPr/>
          <p:nvPr/>
        </p:nvSpPr>
        <p:spPr>
          <a:xfrm>
            <a:off x="807744" y="4038013"/>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8" name="Oval 27">
            <a:extLst>
              <a:ext uri="{FF2B5EF4-FFF2-40B4-BE49-F238E27FC236}">
                <a16:creationId xmlns:a16="http://schemas.microsoft.com/office/drawing/2014/main" id="{49B00AC4-8564-DF4A-8616-158C60DF6894}"/>
              </a:ext>
            </a:extLst>
          </p:cNvPr>
          <p:cNvSpPr/>
          <p:nvPr/>
        </p:nvSpPr>
        <p:spPr>
          <a:xfrm>
            <a:off x="805668" y="4653839"/>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33" name="Elbow Connector 32">
            <a:extLst>
              <a:ext uri="{FF2B5EF4-FFF2-40B4-BE49-F238E27FC236}">
                <a16:creationId xmlns:a16="http://schemas.microsoft.com/office/drawing/2014/main" id="{6858F7FA-248A-6C43-B40F-E84FC88A8F50}"/>
              </a:ext>
            </a:extLst>
          </p:cNvPr>
          <p:cNvCxnSpPr>
            <a:cxnSpLocks/>
            <a:stCxn id="51" idx="6"/>
            <a:endCxn id="24" idx="2"/>
          </p:cNvCxnSpPr>
          <p:nvPr/>
        </p:nvCxnSpPr>
        <p:spPr>
          <a:xfrm>
            <a:off x="1195780" y="3805718"/>
            <a:ext cx="911597" cy="63859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7" name="Elbow Connector 36">
            <a:extLst>
              <a:ext uri="{FF2B5EF4-FFF2-40B4-BE49-F238E27FC236}">
                <a16:creationId xmlns:a16="http://schemas.microsoft.com/office/drawing/2014/main" id="{607198B1-77BC-894F-86B2-7AF0A262824D}"/>
              </a:ext>
            </a:extLst>
          </p:cNvPr>
          <p:cNvCxnSpPr>
            <a:cxnSpLocks/>
            <a:stCxn id="27" idx="6"/>
            <a:endCxn id="24" idx="2"/>
          </p:cNvCxnSpPr>
          <p:nvPr/>
        </p:nvCxnSpPr>
        <p:spPr>
          <a:xfrm>
            <a:off x="1197160" y="4220022"/>
            <a:ext cx="910217" cy="2242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3" name="Elbow Connector 42">
            <a:extLst>
              <a:ext uri="{FF2B5EF4-FFF2-40B4-BE49-F238E27FC236}">
                <a16:creationId xmlns:a16="http://schemas.microsoft.com/office/drawing/2014/main" id="{F8D6B35C-F743-1543-BE0A-2C8A153CCB5B}"/>
              </a:ext>
            </a:extLst>
          </p:cNvPr>
          <p:cNvCxnSpPr>
            <a:cxnSpLocks/>
            <a:stCxn id="28" idx="6"/>
            <a:endCxn id="24" idx="2"/>
          </p:cNvCxnSpPr>
          <p:nvPr/>
        </p:nvCxnSpPr>
        <p:spPr>
          <a:xfrm flipV="1">
            <a:off x="1195085" y="4444313"/>
            <a:ext cx="912293" cy="391536"/>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60" name="Oval 59">
            <a:extLst>
              <a:ext uri="{FF2B5EF4-FFF2-40B4-BE49-F238E27FC236}">
                <a16:creationId xmlns:a16="http://schemas.microsoft.com/office/drawing/2014/main" id="{B7C00577-FFBC-FD46-AAB0-97B2CCD6DF33}"/>
              </a:ext>
            </a:extLst>
          </p:cNvPr>
          <p:cNvSpPr/>
          <p:nvPr/>
        </p:nvSpPr>
        <p:spPr>
          <a:xfrm>
            <a:off x="3423043"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9" name="Oval 78">
            <a:extLst>
              <a:ext uri="{FF2B5EF4-FFF2-40B4-BE49-F238E27FC236}">
                <a16:creationId xmlns:a16="http://schemas.microsoft.com/office/drawing/2014/main" id="{D3F5361C-4AB4-D146-BED6-BE73E21A1FB5}"/>
              </a:ext>
            </a:extLst>
          </p:cNvPr>
          <p:cNvSpPr/>
          <p:nvPr/>
        </p:nvSpPr>
        <p:spPr>
          <a:xfrm>
            <a:off x="4527141"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80" name="Elbow Connector 79">
            <a:extLst>
              <a:ext uri="{FF2B5EF4-FFF2-40B4-BE49-F238E27FC236}">
                <a16:creationId xmlns:a16="http://schemas.microsoft.com/office/drawing/2014/main" id="{8425B245-7F1C-0948-B9F8-BB4DD1FE5537}"/>
              </a:ext>
            </a:extLst>
          </p:cNvPr>
          <p:cNvCxnSpPr>
            <a:cxnSpLocks/>
            <a:stCxn id="79" idx="4"/>
            <a:endCxn id="24" idx="6"/>
          </p:cNvCxnSpPr>
          <p:nvPr/>
        </p:nvCxnSpPr>
        <p:spPr>
          <a:xfrm rot="5400000" flipH="1">
            <a:off x="3261717" y="3679390"/>
            <a:ext cx="695209" cy="2225055"/>
          </a:xfrm>
          <a:prstGeom prst="bentConnector4">
            <a:avLst>
              <a:gd name="adj1" fmla="val -30008"/>
              <a:gd name="adj2" fmla="val 79362"/>
            </a:avLst>
          </a:prstGeom>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51EE5DB-27D3-274D-8021-BF56582524A1}"/>
              </a:ext>
            </a:extLst>
          </p:cNvPr>
          <p:cNvSpPr/>
          <p:nvPr/>
        </p:nvSpPr>
        <p:spPr>
          <a:xfrm>
            <a:off x="3872034" y="477661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08" name="Elbow Connector 107">
            <a:extLst>
              <a:ext uri="{FF2B5EF4-FFF2-40B4-BE49-F238E27FC236}">
                <a16:creationId xmlns:a16="http://schemas.microsoft.com/office/drawing/2014/main" id="{23F9A17D-F6D3-AC48-9A22-777F7CF3FA5D}"/>
              </a:ext>
            </a:extLst>
          </p:cNvPr>
          <p:cNvCxnSpPr>
            <a:cxnSpLocks/>
            <a:stCxn id="24" idx="6"/>
            <a:endCxn id="60" idx="4"/>
          </p:cNvCxnSpPr>
          <p:nvPr/>
        </p:nvCxnSpPr>
        <p:spPr>
          <a:xfrm>
            <a:off x="2496794" y="4444313"/>
            <a:ext cx="1120958" cy="695209"/>
          </a:xfrm>
          <a:prstGeom prst="bentConnector4">
            <a:avLst>
              <a:gd name="adj1" fmla="val 41013"/>
              <a:gd name="adj2" fmla="val 130008"/>
            </a:avLst>
          </a:prstGeom>
        </p:spPr>
        <p:style>
          <a:lnRef idx="1">
            <a:schemeClr val="accent1"/>
          </a:lnRef>
          <a:fillRef idx="0">
            <a:schemeClr val="accent1"/>
          </a:fillRef>
          <a:effectRef idx="0">
            <a:schemeClr val="accent1"/>
          </a:effectRef>
          <a:fontRef idx="minor">
            <a:schemeClr val="tx1"/>
          </a:fontRef>
        </p:style>
      </p:cxnSp>
      <p:sp>
        <p:nvSpPr>
          <p:cNvPr id="113" name="Rounded Rectangle 112">
            <a:extLst>
              <a:ext uri="{FF2B5EF4-FFF2-40B4-BE49-F238E27FC236}">
                <a16:creationId xmlns:a16="http://schemas.microsoft.com/office/drawing/2014/main" id="{E7EDE108-E96A-C54F-B214-7C0B2901A725}"/>
              </a:ext>
            </a:extLst>
          </p:cNvPr>
          <p:cNvSpPr/>
          <p:nvPr/>
        </p:nvSpPr>
        <p:spPr>
          <a:xfrm>
            <a:off x="3137284" y="2448495"/>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Ground Subsystem 1</a:t>
            </a:r>
          </a:p>
        </p:txBody>
      </p:sp>
      <p:sp>
        <p:nvSpPr>
          <p:cNvPr id="114" name="Rounded Rectangle 113">
            <a:extLst>
              <a:ext uri="{FF2B5EF4-FFF2-40B4-BE49-F238E27FC236}">
                <a16:creationId xmlns:a16="http://schemas.microsoft.com/office/drawing/2014/main" id="{618A0393-1D4F-E74E-B3AF-772530E9EDA5}"/>
              </a:ext>
            </a:extLst>
          </p:cNvPr>
          <p:cNvSpPr/>
          <p:nvPr/>
        </p:nvSpPr>
        <p:spPr>
          <a:xfrm>
            <a:off x="3305889" y="2763366"/>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Space ROS Apps</a:t>
            </a:r>
          </a:p>
        </p:txBody>
      </p:sp>
      <p:sp>
        <p:nvSpPr>
          <p:cNvPr id="115" name="Oval 114">
            <a:extLst>
              <a:ext uri="{FF2B5EF4-FFF2-40B4-BE49-F238E27FC236}">
                <a16:creationId xmlns:a16="http://schemas.microsoft.com/office/drawing/2014/main" id="{F3CA3C5A-E727-424D-A11C-FFD736C0D439}"/>
              </a:ext>
            </a:extLst>
          </p:cNvPr>
          <p:cNvSpPr/>
          <p:nvPr/>
        </p:nvSpPr>
        <p:spPr>
          <a:xfrm>
            <a:off x="3423043"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 name="Oval 115">
            <a:extLst>
              <a:ext uri="{FF2B5EF4-FFF2-40B4-BE49-F238E27FC236}">
                <a16:creationId xmlns:a16="http://schemas.microsoft.com/office/drawing/2014/main" id="{37C4EA35-0AF9-7B4E-8609-640BA0A186CE}"/>
              </a:ext>
            </a:extLst>
          </p:cNvPr>
          <p:cNvSpPr/>
          <p:nvPr/>
        </p:nvSpPr>
        <p:spPr>
          <a:xfrm>
            <a:off x="4527141"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7" name="Oval 116">
            <a:extLst>
              <a:ext uri="{FF2B5EF4-FFF2-40B4-BE49-F238E27FC236}">
                <a16:creationId xmlns:a16="http://schemas.microsoft.com/office/drawing/2014/main" id="{E332ED7B-ACA0-D74D-8E27-FCC73C432CB5}"/>
              </a:ext>
            </a:extLst>
          </p:cNvPr>
          <p:cNvSpPr/>
          <p:nvPr/>
        </p:nvSpPr>
        <p:spPr>
          <a:xfrm>
            <a:off x="3872034" y="303445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2" name="Straight Connector 11">
            <a:extLst>
              <a:ext uri="{FF2B5EF4-FFF2-40B4-BE49-F238E27FC236}">
                <a16:creationId xmlns:a16="http://schemas.microsoft.com/office/drawing/2014/main" id="{6A333A41-9AA7-3141-9563-B5C9FFA39F5D}"/>
              </a:ext>
            </a:extLst>
          </p:cNvPr>
          <p:cNvCxnSpPr/>
          <p:nvPr/>
        </p:nvCxnSpPr>
        <p:spPr>
          <a:xfrm flipV="1">
            <a:off x="2953273" y="3623708"/>
            <a:ext cx="0" cy="820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A05DDA-0B17-4C45-8B9F-15D8BE9FB849}"/>
              </a:ext>
            </a:extLst>
          </p:cNvPr>
          <p:cNvCxnSpPr>
            <a:cxnSpLocks/>
          </p:cNvCxnSpPr>
          <p:nvPr/>
        </p:nvCxnSpPr>
        <p:spPr>
          <a:xfrm flipH="1" flipV="1">
            <a:off x="2953273" y="3623708"/>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837F5-A01D-FC43-9CF2-131CFE4CC4EC}"/>
              </a:ext>
            </a:extLst>
          </p:cNvPr>
          <p:cNvCxnSpPr>
            <a:cxnSpLocks/>
            <a:endCxn id="115" idx="4"/>
          </p:cNvCxnSpPr>
          <p:nvPr/>
        </p:nvCxnSpPr>
        <p:spPr>
          <a:xfrm flipV="1">
            <a:off x="3617751" y="3397363"/>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5D308A4-02CB-D341-AC1A-BAC7755FACA0}"/>
              </a:ext>
            </a:extLst>
          </p:cNvPr>
          <p:cNvCxnSpPr>
            <a:cxnSpLocks/>
          </p:cNvCxnSpPr>
          <p:nvPr/>
        </p:nvCxnSpPr>
        <p:spPr>
          <a:xfrm flipV="1">
            <a:off x="4066742" y="3397363"/>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2CF2AA-D48E-B140-A763-9009C58C8A15}"/>
              </a:ext>
            </a:extLst>
          </p:cNvPr>
          <p:cNvCxnSpPr>
            <a:cxnSpLocks/>
            <a:endCxn id="116" idx="4"/>
          </p:cNvCxnSpPr>
          <p:nvPr/>
        </p:nvCxnSpPr>
        <p:spPr>
          <a:xfrm flipV="1">
            <a:off x="4721849" y="3397363"/>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120" name="Rounded Rectangle 74">
            <a:extLst>
              <a:ext uri="{FF2B5EF4-FFF2-40B4-BE49-F238E27FC236}">
                <a16:creationId xmlns:a16="http://schemas.microsoft.com/office/drawing/2014/main" id="{A782749E-E2BE-423C-8740-20B53C9A8C66}"/>
              </a:ext>
            </a:extLst>
          </p:cNvPr>
          <p:cNvSpPr/>
          <p:nvPr/>
        </p:nvSpPr>
        <p:spPr>
          <a:xfrm>
            <a:off x="6270171" y="2108372"/>
            <a:ext cx="47246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600"/>
              <a:t>Flight Subsystem</a:t>
            </a:r>
          </a:p>
        </p:txBody>
      </p:sp>
      <p:sp>
        <p:nvSpPr>
          <p:cNvPr id="121" name="Rounded Rectangle 75">
            <a:extLst>
              <a:ext uri="{FF2B5EF4-FFF2-40B4-BE49-F238E27FC236}">
                <a16:creationId xmlns:a16="http://schemas.microsoft.com/office/drawing/2014/main" id="{06D5B142-6CD6-4426-B105-8C5755D9663D}"/>
              </a:ext>
            </a:extLst>
          </p:cNvPr>
          <p:cNvSpPr/>
          <p:nvPr/>
        </p:nvSpPr>
        <p:spPr>
          <a:xfrm>
            <a:off x="6477202" y="2726427"/>
            <a:ext cx="1237714" cy="243186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Middleware</a:t>
            </a:r>
          </a:p>
          <a:p>
            <a:pPr algn="ctr" defTabSz="914217"/>
            <a:r>
              <a:rPr lang="en-US" sz="900">
                <a:solidFill>
                  <a:prstClr val="white"/>
                </a:solidFill>
                <a:latin typeface="Barlow Medium" panose="00000600000000000000" pitchFamily="2" charset="0"/>
              </a:rPr>
              <a:t>Bus Apps</a:t>
            </a:r>
          </a:p>
        </p:txBody>
      </p:sp>
      <p:sp>
        <p:nvSpPr>
          <p:cNvPr id="122" name="Rounded Rectangle 77">
            <a:extLst>
              <a:ext uri="{FF2B5EF4-FFF2-40B4-BE49-F238E27FC236}">
                <a16:creationId xmlns:a16="http://schemas.microsoft.com/office/drawing/2014/main" id="{731ADC40-6200-4E91-BA04-3E3EBEC22137}"/>
              </a:ext>
            </a:extLst>
          </p:cNvPr>
          <p:cNvSpPr/>
          <p:nvPr/>
        </p:nvSpPr>
        <p:spPr>
          <a:xfrm>
            <a:off x="9060233" y="4505525"/>
            <a:ext cx="1763756" cy="7693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Middleware System N Apps</a:t>
            </a:r>
          </a:p>
        </p:txBody>
      </p:sp>
      <p:cxnSp>
        <p:nvCxnSpPr>
          <p:cNvPr id="123" name="Elbow Connector 80">
            <a:extLst>
              <a:ext uri="{FF2B5EF4-FFF2-40B4-BE49-F238E27FC236}">
                <a16:creationId xmlns:a16="http://schemas.microsoft.com/office/drawing/2014/main" id="{A1C5D75A-63CF-4686-87D7-4635CA6BD3EB}"/>
              </a:ext>
            </a:extLst>
          </p:cNvPr>
          <p:cNvCxnSpPr>
            <a:cxnSpLocks/>
            <a:stCxn id="121" idx="3"/>
            <a:endCxn id="133" idx="4"/>
          </p:cNvCxnSpPr>
          <p:nvPr/>
        </p:nvCxnSpPr>
        <p:spPr>
          <a:xfrm>
            <a:off x="7714917" y="3942362"/>
            <a:ext cx="2106169" cy="1198271"/>
          </a:xfrm>
          <a:prstGeom prst="bentConnector4">
            <a:avLst>
              <a:gd name="adj1" fmla="val 46928"/>
              <a:gd name="adj2" fmla="val 119415"/>
            </a:avLst>
          </a:prstGeom>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130CBADE-A998-4400-B4A9-4D7E285FE4F3}"/>
              </a:ext>
            </a:extLst>
          </p:cNvPr>
          <p:cNvSpPr/>
          <p:nvPr/>
        </p:nvSpPr>
        <p:spPr>
          <a:xfrm>
            <a:off x="6560708" y="3329832"/>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5" name="Oval 124">
            <a:extLst>
              <a:ext uri="{FF2B5EF4-FFF2-40B4-BE49-F238E27FC236}">
                <a16:creationId xmlns:a16="http://schemas.microsoft.com/office/drawing/2014/main" id="{1B2BA82D-1FFB-4BB0-BBDB-F4F2B9E08E92}"/>
              </a:ext>
            </a:extLst>
          </p:cNvPr>
          <p:cNvSpPr/>
          <p:nvPr/>
        </p:nvSpPr>
        <p:spPr>
          <a:xfrm>
            <a:off x="6562087" y="3722872"/>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6" name="Oval 125">
            <a:extLst>
              <a:ext uri="{FF2B5EF4-FFF2-40B4-BE49-F238E27FC236}">
                <a16:creationId xmlns:a16="http://schemas.microsoft.com/office/drawing/2014/main" id="{2F485098-F2EA-4B68-8FEC-1849EC2D1255}"/>
              </a:ext>
            </a:extLst>
          </p:cNvPr>
          <p:cNvSpPr/>
          <p:nvPr/>
        </p:nvSpPr>
        <p:spPr>
          <a:xfrm>
            <a:off x="6560012" y="4269887"/>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27" name="Elbow Connector 85">
            <a:extLst>
              <a:ext uri="{FF2B5EF4-FFF2-40B4-BE49-F238E27FC236}">
                <a16:creationId xmlns:a16="http://schemas.microsoft.com/office/drawing/2014/main" id="{A3F7D1DE-DDCA-458E-A663-6FF19A142414}"/>
              </a:ext>
            </a:extLst>
          </p:cNvPr>
          <p:cNvCxnSpPr>
            <a:cxnSpLocks/>
            <a:stCxn id="124" idx="6"/>
            <a:endCxn id="121" idx="3"/>
          </p:cNvCxnSpPr>
          <p:nvPr/>
        </p:nvCxnSpPr>
        <p:spPr>
          <a:xfrm>
            <a:off x="6950124" y="3511841"/>
            <a:ext cx="764792" cy="430520"/>
          </a:xfrm>
          <a:prstGeom prst="bentConnector3">
            <a:avLst>
              <a:gd name="adj1" fmla="val 50366"/>
            </a:avLst>
          </a:prstGeom>
        </p:spPr>
        <p:style>
          <a:lnRef idx="1">
            <a:schemeClr val="dk1"/>
          </a:lnRef>
          <a:fillRef idx="0">
            <a:schemeClr val="dk1"/>
          </a:fillRef>
          <a:effectRef idx="0">
            <a:schemeClr val="dk1"/>
          </a:effectRef>
          <a:fontRef idx="minor">
            <a:schemeClr val="tx1"/>
          </a:fontRef>
        </p:style>
      </p:cxnSp>
      <p:cxnSp>
        <p:nvCxnSpPr>
          <p:cNvPr id="128" name="Elbow Connector 86">
            <a:extLst>
              <a:ext uri="{FF2B5EF4-FFF2-40B4-BE49-F238E27FC236}">
                <a16:creationId xmlns:a16="http://schemas.microsoft.com/office/drawing/2014/main" id="{80C24B8E-5535-4E22-BD7F-7AC158AABCC0}"/>
              </a:ext>
            </a:extLst>
          </p:cNvPr>
          <p:cNvCxnSpPr>
            <a:cxnSpLocks/>
            <a:endCxn id="121" idx="3"/>
          </p:cNvCxnSpPr>
          <p:nvPr/>
        </p:nvCxnSpPr>
        <p:spPr>
          <a:xfrm>
            <a:off x="6951503" y="3894250"/>
            <a:ext cx="763413" cy="48112"/>
          </a:xfrm>
          <a:prstGeom prst="bentConnector3">
            <a:avLst>
              <a:gd name="adj1" fmla="val 50556"/>
            </a:avLst>
          </a:prstGeom>
        </p:spPr>
        <p:style>
          <a:lnRef idx="1">
            <a:schemeClr val="dk1"/>
          </a:lnRef>
          <a:fillRef idx="0">
            <a:schemeClr val="dk1"/>
          </a:fillRef>
          <a:effectRef idx="0">
            <a:schemeClr val="dk1"/>
          </a:effectRef>
          <a:fontRef idx="minor">
            <a:schemeClr val="tx1"/>
          </a:fontRef>
        </p:style>
      </p:cxnSp>
      <p:cxnSp>
        <p:nvCxnSpPr>
          <p:cNvPr id="129" name="Elbow Connector 88">
            <a:extLst>
              <a:ext uri="{FF2B5EF4-FFF2-40B4-BE49-F238E27FC236}">
                <a16:creationId xmlns:a16="http://schemas.microsoft.com/office/drawing/2014/main" id="{4A1FC3CD-08E2-4488-AEB1-5CCD9C92B84A}"/>
              </a:ext>
            </a:extLst>
          </p:cNvPr>
          <p:cNvCxnSpPr>
            <a:cxnSpLocks/>
          </p:cNvCxnSpPr>
          <p:nvPr/>
        </p:nvCxnSpPr>
        <p:spPr>
          <a:xfrm flipV="1">
            <a:off x="6949428" y="3937046"/>
            <a:ext cx="765488" cy="514851"/>
          </a:xfrm>
          <a:prstGeom prst="bentConnector3">
            <a:avLst>
              <a:gd name="adj1" fmla="val 50691"/>
            </a:avLst>
          </a:prstGeom>
        </p:spPr>
        <p:style>
          <a:lnRef idx="1">
            <a:schemeClr val="dk1"/>
          </a:lnRef>
          <a:fillRef idx="0">
            <a:schemeClr val="dk1"/>
          </a:fillRef>
          <a:effectRef idx="0">
            <a:schemeClr val="dk1"/>
          </a:effectRef>
          <a:fontRef idx="minor">
            <a:schemeClr val="tx1"/>
          </a:fontRef>
        </p:style>
      </p:cxnSp>
      <p:sp>
        <p:nvSpPr>
          <p:cNvPr id="130" name="Oval 129">
            <a:extLst>
              <a:ext uri="{FF2B5EF4-FFF2-40B4-BE49-F238E27FC236}">
                <a16:creationId xmlns:a16="http://schemas.microsoft.com/office/drawing/2014/main" id="{222F696E-1CF0-46CD-B5D5-22C19E5C9B09}"/>
              </a:ext>
            </a:extLst>
          </p:cNvPr>
          <p:cNvSpPr/>
          <p:nvPr/>
        </p:nvSpPr>
        <p:spPr>
          <a:xfrm>
            <a:off x="9177387" y="4775503"/>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1" name="Oval 130">
            <a:extLst>
              <a:ext uri="{FF2B5EF4-FFF2-40B4-BE49-F238E27FC236}">
                <a16:creationId xmlns:a16="http://schemas.microsoft.com/office/drawing/2014/main" id="{123F16B6-8F49-489F-BA48-4C42DB34D44B}"/>
              </a:ext>
            </a:extLst>
          </p:cNvPr>
          <p:cNvSpPr/>
          <p:nvPr/>
        </p:nvSpPr>
        <p:spPr>
          <a:xfrm>
            <a:off x="10281485" y="4775503"/>
            <a:ext cx="389416" cy="3640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2" name="Elbow Connector 91">
            <a:extLst>
              <a:ext uri="{FF2B5EF4-FFF2-40B4-BE49-F238E27FC236}">
                <a16:creationId xmlns:a16="http://schemas.microsoft.com/office/drawing/2014/main" id="{A65D1E72-8104-4848-A578-8C67EB621478}"/>
              </a:ext>
            </a:extLst>
          </p:cNvPr>
          <p:cNvCxnSpPr>
            <a:cxnSpLocks/>
            <a:stCxn id="131" idx="4"/>
            <a:endCxn id="121" idx="3"/>
          </p:cNvCxnSpPr>
          <p:nvPr/>
        </p:nvCxnSpPr>
        <p:spPr>
          <a:xfrm rot="5400000" flipH="1">
            <a:off x="8496974" y="3160304"/>
            <a:ext cx="1197161" cy="2761276"/>
          </a:xfrm>
          <a:prstGeom prst="bentConnector4">
            <a:avLst>
              <a:gd name="adj1" fmla="val -19433"/>
              <a:gd name="adj2" fmla="val 64021"/>
            </a:avLst>
          </a:prstGeom>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C65A53EF-15E1-41C7-914D-FC1CED7CDB7F}"/>
              </a:ext>
            </a:extLst>
          </p:cNvPr>
          <p:cNvSpPr/>
          <p:nvPr/>
        </p:nvSpPr>
        <p:spPr>
          <a:xfrm>
            <a:off x="9626377" y="477661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4" name="Elbow Connector 93">
            <a:extLst>
              <a:ext uri="{FF2B5EF4-FFF2-40B4-BE49-F238E27FC236}">
                <a16:creationId xmlns:a16="http://schemas.microsoft.com/office/drawing/2014/main" id="{492FB379-0A47-4D6D-B436-00DC89140D4C}"/>
              </a:ext>
            </a:extLst>
          </p:cNvPr>
          <p:cNvCxnSpPr>
            <a:cxnSpLocks/>
            <a:stCxn id="121" idx="3"/>
            <a:endCxn id="130" idx="4"/>
          </p:cNvCxnSpPr>
          <p:nvPr/>
        </p:nvCxnSpPr>
        <p:spPr>
          <a:xfrm>
            <a:off x="7714916" y="3942361"/>
            <a:ext cx="1657179" cy="1197161"/>
          </a:xfrm>
          <a:prstGeom prst="bentConnector4">
            <a:avLst>
              <a:gd name="adj1" fmla="val 59888"/>
              <a:gd name="adj2" fmla="val 119092"/>
            </a:avLst>
          </a:prstGeom>
        </p:spPr>
        <p:style>
          <a:lnRef idx="1">
            <a:schemeClr val="accent1"/>
          </a:lnRef>
          <a:fillRef idx="0">
            <a:schemeClr val="accent1"/>
          </a:fillRef>
          <a:effectRef idx="0">
            <a:schemeClr val="accent1"/>
          </a:effectRef>
          <a:fontRef idx="minor">
            <a:schemeClr val="tx1"/>
          </a:fontRef>
        </p:style>
      </p:cxnSp>
      <p:sp>
        <p:nvSpPr>
          <p:cNvPr id="135" name="Rounded Rectangle 95">
            <a:extLst>
              <a:ext uri="{FF2B5EF4-FFF2-40B4-BE49-F238E27FC236}">
                <a16:creationId xmlns:a16="http://schemas.microsoft.com/office/drawing/2014/main" id="{B638B383-29DD-4BFE-BE84-B8FE7BD2A528}"/>
              </a:ext>
            </a:extLst>
          </p:cNvPr>
          <p:cNvSpPr/>
          <p:nvPr/>
        </p:nvSpPr>
        <p:spPr>
          <a:xfrm>
            <a:off x="9060233" y="2763366"/>
            <a:ext cx="1763756" cy="7693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Middleware System 1 Apps</a:t>
            </a:r>
          </a:p>
        </p:txBody>
      </p:sp>
      <p:sp>
        <p:nvSpPr>
          <p:cNvPr id="136" name="Oval 135">
            <a:extLst>
              <a:ext uri="{FF2B5EF4-FFF2-40B4-BE49-F238E27FC236}">
                <a16:creationId xmlns:a16="http://schemas.microsoft.com/office/drawing/2014/main" id="{ED853A95-850E-4FE1-B692-2CCA4A9C1119}"/>
              </a:ext>
            </a:extLst>
          </p:cNvPr>
          <p:cNvSpPr/>
          <p:nvPr/>
        </p:nvSpPr>
        <p:spPr>
          <a:xfrm>
            <a:off x="9177387" y="303334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7" name="Oval 136">
            <a:extLst>
              <a:ext uri="{FF2B5EF4-FFF2-40B4-BE49-F238E27FC236}">
                <a16:creationId xmlns:a16="http://schemas.microsoft.com/office/drawing/2014/main" id="{70DF7D0F-075B-411F-A9EB-9B0FBCA0C481}"/>
              </a:ext>
            </a:extLst>
          </p:cNvPr>
          <p:cNvSpPr/>
          <p:nvPr/>
        </p:nvSpPr>
        <p:spPr>
          <a:xfrm>
            <a:off x="10281485" y="3033344"/>
            <a:ext cx="389416" cy="3640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8" name="Oval 137">
            <a:extLst>
              <a:ext uri="{FF2B5EF4-FFF2-40B4-BE49-F238E27FC236}">
                <a16:creationId xmlns:a16="http://schemas.microsoft.com/office/drawing/2014/main" id="{5C055190-3290-4C3F-A46E-6CEDEDC98B0B}"/>
              </a:ext>
            </a:extLst>
          </p:cNvPr>
          <p:cNvSpPr/>
          <p:nvPr/>
        </p:nvSpPr>
        <p:spPr>
          <a:xfrm>
            <a:off x="9626377" y="303445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9" name="Straight Connector 138">
            <a:extLst>
              <a:ext uri="{FF2B5EF4-FFF2-40B4-BE49-F238E27FC236}">
                <a16:creationId xmlns:a16="http://schemas.microsoft.com/office/drawing/2014/main" id="{1C86D3AD-CD6B-4D11-8588-909B7AEEB689}"/>
              </a:ext>
            </a:extLst>
          </p:cNvPr>
          <p:cNvCxnSpPr>
            <a:cxnSpLocks/>
          </p:cNvCxnSpPr>
          <p:nvPr/>
        </p:nvCxnSpPr>
        <p:spPr>
          <a:xfrm flipV="1">
            <a:off x="8707616" y="3623709"/>
            <a:ext cx="0" cy="820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E8F666E-1913-483D-9E42-21567FCAD898}"/>
              </a:ext>
            </a:extLst>
          </p:cNvPr>
          <p:cNvCxnSpPr>
            <a:cxnSpLocks/>
          </p:cNvCxnSpPr>
          <p:nvPr/>
        </p:nvCxnSpPr>
        <p:spPr>
          <a:xfrm flipH="1" flipV="1">
            <a:off x="8707617" y="3623708"/>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8F67CB-C110-44DE-8347-8C8393780251}"/>
              </a:ext>
            </a:extLst>
          </p:cNvPr>
          <p:cNvCxnSpPr>
            <a:cxnSpLocks/>
            <a:endCxn id="136" idx="4"/>
          </p:cNvCxnSpPr>
          <p:nvPr/>
        </p:nvCxnSpPr>
        <p:spPr>
          <a:xfrm flipV="1">
            <a:off x="9372095" y="3397363"/>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2F1384A-B58E-46BD-8C34-4905318533A5}"/>
              </a:ext>
            </a:extLst>
          </p:cNvPr>
          <p:cNvCxnSpPr>
            <a:cxnSpLocks/>
          </p:cNvCxnSpPr>
          <p:nvPr/>
        </p:nvCxnSpPr>
        <p:spPr>
          <a:xfrm flipV="1">
            <a:off x="9821085" y="3397363"/>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C79C9E4-2B73-44D2-BB62-5B3E9996720C}"/>
              </a:ext>
            </a:extLst>
          </p:cNvPr>
          <p:cNvCxnSpPr>
            <a:cxnSpLocks/>
            <a:endCxn id="137" idx="4"/>
          </p:cNvCxnSpPr>
          <p:nvPr/>
        </p:nvCxnSpPr>
        <p:spPr>
          <a:xfrm flipV="1">
            <a:off x="10476193" y="3397363"/>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146" name="Oval 145">
            <a:extLst>
              <a:ext uri="{FF2B5EF4-FFF2-40B4-BE49-F238E27FC236}">
                <a16:creationId xmlns:a16="http://schemas.microsoft.com/office/drawing/2014/main" id="{085553B4-4EF3-4329-9984-BD2667FD16F4}"/>
              </a:ext>
            </a:extLst>
          </p:cNvPr>
          <p:cNvSpPr/>
          <p:nvPr/>
        </p:nvSpPr>
        <p:spPr>
          <a:xfrm>
            <a:off x="6560012" y="4657365"/>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p>
        </p:txBody>
      </p:sp>
      <p:cxnSp>
        <p:nvCxnSpPr>
          <p:cNvPr id="147" name="Elbow Connector 88">
            <a:extLst>
              <a:ext uri="{FF2B5EF4-FFF2-40B4-BE49-F238E27FC236}">
                <a16:creationId xmlns:a16="http://schemas.microsoft.com/office/drawing/2014/main" id="{87BF622C-7576-4BE0-9DE4-C2D0B8DFABC5}"/>
              </a:ext>
            </a:extLst>
          </p:cNvPr>
          <p:cNvCxnSpPr>
            <a:cxnSpLocks/>
            <a:stCxn id="146" idx="6"/>
          </p:cNvCxnSpPr>
          <p:nvPr/>
        </p:nvCxnSpPr>
        <p:spPr>
          <a:xfrm flipV="1">
            <a:off x="6949428" y="3899831"/>
            <a:ext cx="386531" cy="939544"/>
          </a:xfrm>
          <a:prstGeom prst="bentConnector2">
            <a:avLst/>
          </a:prstGeom>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id="{C710D21A-7231-4604-B703-F5AA6A9995D8}"/>
              </a:ext>
            </a:extLst>
          </p:cNvPr>
          <p:cNvSpPr/>
          <p:nvPr/>
        </p:nvSpPr>
        <p:spPr>
          <a:xfrm>
            <a:off x="6685163" y="5507135"/>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Radio</a:t>
            </a:r>
          </a:p>
        </p:txBody>
      </p:sp>
      <p:pic>
        <p:nvPicPr>
          <p:cNvPr id="149" name="Graphic 148" descr="Satellite dish with solid fill">
            <a:extLst>
              <a:ext uri="{FF2B5EF4-FFF2-40B4-BE49-F238E27FC236}">
                <a16:creationId xmlns:a16="http://schemas.microsoft.com/office/drawing/2014/main" id="{4E7CCDAF-29BE-4DB1-BE28-ED9F2AB57D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9621" y="5672776"/>
            <a:ext cx="457140" cy="457140"/>
          </a:xfrm>
          <a:prstGeom prst="rect">
            <a:avLst/>
          </a:prstGeom>
        </p:spPr>
      </p:pic>
      <p:cxnSp>
        <p:nvCxnSpPr>
          <p:cNvPr id="150" name="Elbow Connector 53">
            <a:extLst>
              <a:ext uri="{FF2B5EF4-FFF2-40B4-BE49-F238E27FC236}">
                <a16:creationId xmlns:a16="http://schemas.microsoft.com/office/drawing/2014/main" id="{F528D59D-7088-4075-87FE-9A17BB33CD1C}"/>
              </a:ext>
            </a:extLst>
          </p:cNvPr>
          <p:cNvCxnSpPr>
            <a:cxnSpLocks/>
            <a:stCxn id="148" idx="1"/>
            <a:endCxn id="149" idx="3"/>
          </p:cNvCxnSpPr>
          <p:nvPr/>
        </p:nvCxnSpPr>
        <p:spPr>
          <a:xfrm rot="10800000" flipV="1">
            <a:off x="5956761" y="5778372"/>
            <a:ext cx="728401" cy="12297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2" name="Elbow Connector 53">
            <a:extLst>
              <a:ext uri="{FF2B5EF4-FFF2-40B4-BE49-F238E27FC236}">
                <a16:creationId xmlns:a16="http://schemas.microsoft.com/office/drawing/2014/main" id="{CAC08B14-1DED-40E0-AF5C-08F3A17D96B4}"/>
              </a:ext>
            </a:extLst>
          </p:cNvPr>
          <p:cNvCxnSpPr>
            <a:cxnSpLocks/>
            <a:stCxn id="148" idx="0"/>
            <a:endCxn id="146" idx="4"/>
          </p:cNvCxnSpPr>
          <p:nvPr/>
        </p:nvCxnSpPr>
        <p:spPr>
          <a:xfrm rot="16200000" flipV="1">
            <a:off x="6675687" y="5100417"/>
            <a:ext cx="485751" cy="32768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94" name="Elbow Connector 53">
            <a:extLst>
              <a:ext uri="{FF2B5EF4-FFF2-40B4-BE49-F238E27FC236}">
                <a16:creationId xmlns:a16="http://schemas.microsoft.com/office/drawing/2014/main" id="{44EF4013-EEDF-42AD-9EE4-B7EC7CB7F342}"/>
              </a:ext>
            </a:extLst>
          </p:cNvPr>
          <p:cNvCxnSpPr>
            <a:cxnSpLocks/>
            <a:stCxn id="149" idx="1"/>
            <a:endCxn id="196" idx="3"/>
          </p:cNvCxnSpPr>
          <p:nvPr/>
        </p:nvCxnSpPr>
        <p:spPr>
          <a:xfrm rot="10800000">
            <a:off x="1776338" y="5507400"/>
            <a:ext cx="3723283" cy="393946"/>
          </a:xfrm>
          <a:prstGeom prst="bentConnector3">
            <a:avLst>
              <a:gd name="adj1" fmla="val 86724"/>
            </a:avLst>
          </a:prstGeom>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82130BF3-57D9-4E4C-A785-0F02550B0940}"/>
              </a:ext>
            </a:extLst>
          </p:cNvPr>
          <p:cNvSpPr/>
          <p:nvPr/>
        </p:nvSpPr>
        <p:spPr>
          <a:xfrm>
            <a:off x="981853" y="5236163"/>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Telem and </a:t>
            </a:r>
            <a:r>
              <a:rPr lang="en-US" sz="900" err="1">
                <a:solidFill>
                  <a:prstClr val="black"/>
                </a:solidFill>
                <a:latin typeface="Barlow Medium" panose="00000600000000000000" pitchFamily="2" charset="0"/>
              </a:rPr>
              <a:t>Cmd</a:t>
            </a:r>
            <a:r>
              <a:rPr lang="en-US" sz="900">
                <a:solidFill>
                  <a:prstClr val="black"/>
                </a:solidFill>
                <a:latin typeface="Barlow Medium" panose="00000600000000000000" pitchFamily="2" charset="0"/>
              </a:rPr>
              <a:t> Server</a:t>
            </a:r>
          </a:p>
        </p:txBody>
      </p:sp>
      <p:cxnSp>
        <p:nvCxnSpPr>
          <p:cNvPr id="199" name="Elbow Connector 42">
            <a:extLst>
              <a:ext uri="{FF2B5EF4-FFF2-40B4-BE49-F238E27FC236}">
                <a16:creationId xmlns:a16="http://schemas.microsoft.com/office/drawing/2014/main" id="{17CE2C34-A5A7-4592-A1CE-E269B6F1B9ED}"/>
              </a:ext>
            </a:extLst>
          </p:cNvPr>
          <p:cNvCxnSpPr>
            <a:cxnSpLocks/>
            <a:endCxn id="24" idx="2"/>
          </p:cNvCxnSpPr>
          <p:nvPr/>
        </p:nvCxnSpPr>
        <p:spPr>
          <a:xfrm rot="5400000" flipH="1" flipV="1">
            <a:off x="1483795" y="4609489"/>
            <a:ext cx="788759" cy="458406"/>
          </a:xfrm>
          <a:prstGeom prst="bentConnector2">
            <a:avLst/>
          </a:prstGeom>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2E7D4E5B-8BDF-4187-9016-49F1FA391D76}"/>
              </a:ext>
            </a:extLst>
          </p:cNvPr>
          <p:cNvSpPr txBox="1"/>
          <p:nvPr/>
        </p:nvSpPr>
        <p:spPr>
          <a:xfrm>
            <a:off x="4786042" y="6155941"/>
            <a:ext cx="1933751" cy="246221"/>
          </a:xfrm>
          <a:prstGeom prst="rect">
            <a:avLst/>
          </a:prstGeom>
          <a:noFill/>
        </p:spPr>
        <p:txBody>
          <a:bodyPr wrap="square" rtlCol="0">
            <a:spAutoFit/>
          </a:bodyPr>
          <a:lstStyle/>
          <a:p>
            <a:pPr algn="ctr" defTabSz="914217"/>
            <a:r>
              <a:rPr lang="en-US" sz="1000">
                <a:solidFill>
                  <a:prstClr val="black"/>
                </a:solidFill>
                <a:latin typeface="Barlow Medium" panose="00000600000000000000" pitchFamily="2" charset="0"/>
              </a:rPr>
              <a:t>Ground Station</a:t>
            </a:r>
          </a:p>
        </p:txBody>
      </p:sp>
      <p:sp>
        <p:nvSpPr>
          <p:cNvPr id="69" name="TextBox 68">
            <a:extLst>
              <a:ext uri="{FF2B5EF4-FFF2-40B4-BE49-F238E27FC236}">
                <a16:creationId xmlns:a16="http://schemas.microsoft.com/office/drawing/2014/main" id="{5A88ED65-5D33-F00E-A3DF-89DF558979AB}"/>
              </a:ext>
            </a:extLst>
          </p:cNvPr>
          <p:cNvSpPr txBox="1"/>
          <p:nvPr/>
        </p:nvSpPr>
        <p:spPr>
          <a:xfrm>
            <a:off x="777952" y="3688377"/>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70" name="TextBox 69">
            <a:extLst>
              <a:ext uri="{FF2B5EF4-FFF2-40B4-BE49-F238E27FC236}">
                <a16:creationId xmlns:a16="http://schemas.microsoft.com/office/drawing/2014/main" id="{7B939D9F-C8E9-23C3-7622-DC14A7078D39}"/>
              </a:ext>
            </a:extLst>
          </p:cNvPr>
          <p:cNvSpPr txBox="1"/>
          <p:nvPr/>
        </p:nvSpPr>
        <p:spPr>
          <a:xfrm>
            <a:off x="2060314" y="4269642"/>
            <a:ext cx="490479" cy="338554"/>
          </a:xfrm>
          <a:prstGeom prst="rect">
            <a:avLst/>
          </a:prstGeom>
          <a:noFill/>
        </p:spPr>
        <p:txBody>
          <a:bodyPr wrap="square" rtlCol="0">
            <a:spAutoFit/>
          </a:bodyPr>
          <a:lstStyle/>
          <a:p>
            <a:pPr algn="ctr"/>
            <a:r>
              <a:rPr lang="en-US" sz="800" dirty="0">
                <a:solidFill>
                  <a:schemeClr val="bg1"/>
                </a:solidFill>
              </a:rPr>
              <a:t>Bridge App</a:t>
            </a:r>
          </a:p>
        </p:txBody>
      </p:sp>
      <p:sp>
        <p:nvSpPr>
          <p:cNvPr id="71" name="TextBox 70">
            <a:extLst>
              <a:ext uri="{FF2B5EF4-FFF2-40B4-BE49-F238E27FC236}">
                <a16:creationId xmlns:a16="http://schemas.microsoft.com/office/drawing/2014/main" id="{6FD61934-2CC9-5CED-2E35-D484E746409B}"/>
              </a:ext>
            </a:extLst>
          </p:cNvPr>
          <p:cNvSpPr txBox="1"/>
          <p:nvPr/>
        </p:nvSpPr>
        <p:spPr>
          <a:xfrm>
            <a:off x="772692" y="4107945"/>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72" name="TextBox 71">
            <a:extLst>
              <a:ext uri="{FF2B5EF4-FFF2-40B4-BE49-F238E27FC236}">
                <a16:creationId xmlns:a16="http://schemas.microsoft.com/office/drawing/2014/main" id="{608D5624-35E8-157C-CEB8-C839E13A29C7}"/>
              </a:ext>
            </a:extLst>
          </p:cNvPr>
          <p:cNvSpPr txBox="1"/>
          <p:nvPr/>
        </p:nvSpPr>
        <p:spPr>
          <a:xfrm>
            <a:off x="765667" y="472297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73" name="TextBox 72">
            <a:extLst>
              <a:ext uri="{FF2B5EF4-FFF2-40B4-BE49-F238E27FC236}">
                <a16:creationId xmlns:a16="http://schemas.microsoft.com/office/drawing/2014/main" id="{55B88885-828E-6576-FD6A-337A386C3202}"/>
              </a:ext>
            </a:extLst>
          </p:cNvPr>
          <p:cNvSpPr txBox="1"/>
          <p:nvPr/>
        </p:nvSpPr>
        <p:spPr>
          <a:xfrm rot="5400000">
            <a:off x="821170" y="4377258"/>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4" name="TextBox 73">
            <a:extLst>
              <a:ext uri="{FF2B5EF4-FFF2-40B4-BE49-F238E27FC236}">
                <a16:creationId xmlns:a16="http://schemas.microsoft.com/office/drawing/2014/main" id="{4CB3B21F-03F9-4254-CCB5-3E0E4F63EAF3}"/>
              </a:ext>
            </a:extLst>
          </p:cNvPr>
          <p:cNvSpPr txBox="1"/>
          <p:nvPr/>
        </p:nvSpPr>
        <p:spPr>
          <a:xfrm>
            <a:off x="4173943" y="3002819"/>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5" name="TextBox 74">
            <a:extLst>
              <a:ext uri="{FF2B5EF4-FFF2-40B4-BE49-F238E27FC236}">
                <a16:creationId xmlns:a16="http://schemas.microsoft.com/office/drawing/2014/main" id="{D70D12EC-F707-5479-D4D0-74D11F407225}"/>
              </a:ext>
            </a:extLst>
          </p:cNvPr>
          <p:cNvSpPr txBox="1"/>
          <p:nvPr/>
        </p:nvSpPr>
        <p:spPr>
          <a:xfrm>
            <a:off x="4171871" y="4771243"/>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6" name="TextBox 75">
            <a:extLst>
              <a:ext uri="{FF2B5EF4-FFF2-40B4-BE49-F238E27FC236}">
                <a16:creationId xmlns:a16="http://schemas.microsoft.com/office/drawing/2014/main" id="{C4FD1A8F-0110-E685-8BF1-19033FB8CEDE}"/>
              </a:ext>
            </a:extLst>
          </p:cNvPr>
          <p:cNvSpPr txBox="1"/>
          <p:nvPr/>
        </p:nvSpPr>
        <p:spPr>
          <a:xfrm>
            <a:off x="3382528" y="3107631"/>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77" name="TextBox 76">
            <a:extLst>
              <a:ext uri="{FF2B5EF4-FFF2-40B4-BE49-F238E27FC236}">
                <a16:creationId xmlns:a16="http://schemas.microsoft.com/office/drawing/2014/main" id="{EAC20420-0D5B-7DC2-A0C1-88B180FBBC22}"/>
              </a:ext>
            </a:extLst>
          </p:cNvPr>
          <p:cNvSpPr txBox="1"/>
          <p:nvPr/>
        </p:nvSpPr>
        <p:spPr>
          <a:xfrm>
            <a:off x="3848902" y="3101136"/>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78" name="TextBox 77">
            <a:extLst>
              <a:ext uri="{FF2B5EF4-FFF2-40B4-BE49-F238E27FC236}">
                <a16:creationId xmlns:a16="http://schemas.microsoft.com/office/drawing/2014/main" id="{3C193928-D13A-2E17-6F4F-10FE8D8B91EC}"/>
              </a:ext>
            </a:extLst>
          </p:cNvPr>
          <p:cNvSpPr txBox="1"/>
          <p:nvPr/>
        </p:nvSpPr>
        <p:spPr>
          <a:xfrm>
            <a:off x="4496216" y="3105216"/>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81" name="TextBox 80">
            <a:extLst>
              <a:ext uri="{FF2B5EF4-FFF2-40B4-BE49-F238E27FC236}">
                <a16:creationId xmlns:a16="http://schemas.microsoft.com/office/drawing/2014/main" id="{B5A5EE50-5F70-D0DC-CD3E-B1A2826E050D}"/>
              </a:ext>
            </a:extLst>
          </p:cNvPr>
          <p:cNvSpPr txBox="1"/>
          <p:nvPr/>
        </p:nvSpPr>
        <p:spPr>
          <a:xfrm>
            <a:off x="3392017" y="4844894"/>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82" name="TextBox 81">
            <a:extLst>
              <a:ext uri="{FF2B5EF4-FFF2-40B4-BE49-F238E27FC236}">
                <a16:creationId xmlns:a16="http://schemas.microsoft.com/office/drawing/2014/main" id="{926E67A4-2E4E-AF8C-D351-92D4E6D88F23}"/>
              </a:ext>
            </a:extLst>
          </p:cNvPr>
          <p:cNvSpPr txBox="1"/>
          <p:nvPr/>
        </p:nvSpPr>
        <p:spPr>
          <a:xfrm>
            <a:off x="3858391" y="4838399"/>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83" name="TextBox 82">
            <a:extLst>
              <a:ext uri="{FF2B5EF4-FFF2-40B4-BE49-F238E27FC236}">
                <a16:creationId xmlns:a16="http://schemas.microsoft.com/office/drawing/2014/main" id="{5F89B731-6015-7788-B004-4F2AF8F7675C}"/>
              </a:ext>
            </a:extLst>
          </p:cNvPr>
          <p:cNvSpPr txBox="1"/>
          <p:nvPr/>
        </p:nvSpPr>
        <p:spPr>
          <a:xfrm>
            <a:off x="4511021" y="4842479"/>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84" name="TextBox 83">
            <a:extLst>
              <a:ext uri="{FF2B5EF4-FFF2-40B4-BE49-F238E27FC236}">
                <a16:creationId xmlns:a16="http://schemas.microsoft.com/office/drawing/2014/main" id="{5C8858B8-27A4-056F-333C-935D97DA9789}"/>
              </a:ext>
            </a:extLst>
          </p:cNvPr>
          <p:cNvSpPr txBox="1"/>
          <p:nvPr/>
        </p:nvSpPr>
        <p:spPr>
          <a:xfrm rot="5400000">
            <a:off x="6572765" y="4042081"/>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86" name="TextBox 85">
            <a:extLst>
              <a:ext uri="{FF2B5EF4-FFF2-40B4-BE49-F238E27FC236}">
                <a16:creationId xmlns:a16="http://schemas.microsoft.com/office/drawing/2014/main" id="{3F734C40-17AE-6D06-6348-109732C8B1DE}"/>
              </a:ext>
            </a:extLst>
          </p:cNvPr>
          <p:cNvSpPr txBox="1"/>
          <p:nvPr/>
        </p:nvSpPr>
        <p:spPr>
          <a:xfrm>
            <a:off x="6538392" y="3399675"/>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87" name="TextBox 86">
            <a:extLst>
              <a:ext uri="{FF2B5EF4-FFF2-40B4-BE49-F238E27FC236}">
                <a16:creationId xmlns:a16="http://schemas.microsoft.com/office/drawing/2014/main" id="{F881DFCF-569B-3681-6D3D-0F1569B59770}"/>
              </a:ext>
            </a:extLst>
          </p:cNvPr>
          <p:cNvSpPr txBox="1"/>
          <p:nvPr/>
        </p:nvSpPr>
        <p:spPr>
          <a:xfrm>
            <a:off x="6533132" y="3787347"/>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89" name="TextBox 88">
            <a:extLst>
              <a:ext uri="{FF2B5EF4-FFF2-40B4-BE49-F238E27FC236}">
                <a16:creationId xmlns:a16="http://schemas.microsoft.com/office/drawing/2014/main" id="{28864DD9-1E21-0C83-DF3C-1B22602726B8}"/>
              </a:ext>
            </a:extLst>
          </p:cNvPr>
          <p:cNvSpPr txBox="1"/>
          <p:nvPr/>
        </p:nvSpPr>
        <p:spPr>
          <a:xfrm>
            <a:off x="6526107" y="433858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90" name="TextBox 89">
            <a:extLst>
              <a:ext uri="{FF2B5EF4-FFF2-40B4-BE49-F238E27FC236}">
                <a16:creationId xmlns:a16="http://schemas.microsoft.com/office/drawing/2014/main" id="{0D857C48-70C5-10E1-015C-EDC87EBE1309}"/>
              </a:ext>
            </a:extLst>
          </p:cNvPr>
          <p:cNvSpPr txBox="1"/>
          <p:nvPr/>
        </p:nvSpPr>
        <p:spPr>
          <a:xfrm>
            <a:off x="6533132" y="4671992"/>
            <a:ext cx="444848" cy="338554"/>
          </a:xfrm>
          <a:prstGeom prst="rect">
            <a:avLst/>
          </a:prstGeom>
          <a:noFill/>
        </p:spPr>
        <p:txBody>
          <a:bodyPr wrap="square" rtlCol="0">
            <a:spAutoFit/>
          </a:bodyPr>
          <a:lstStyle/>
          <a:p>
            <a:pPr algn="ctr"/>
            <a:r>
              <a:rPr lang="en-US" sz="800" dirty="0">
                <a:solidFill>
                  <a:schemeClr val="bg1"/>
                </a:solidFill>
              </a:rPr>
              <a:t>Radio App</a:t>
            </a:r>
          </a:p>
        </p:txBody>
      </p:sp>
      <p:sp>
        <p:nvSpPr>
          <p:cNvPr id="96" name="TextBox 95">
            <a:extLst>
              <a:ext uri="{FF2B5EF4-FFF2-40B4-BE49-F238E27FC236}">
                <a16:creationId xmlns:a16="http://schemas.microsoft.com/office/drawing/2014/main" id="{78FAC07E-A620-1A9D-7998-F0E5CB09005E}"/>
              </a:ext>
            </a:extLst>
          </p:cNvPr>
          <p:cNvSpPr txBox="1"/>
          <p:nvPr/>
        </p:nvSpPr>
        <p:spPr>
          <a:xfrm>
            <a:off x="9944748" y="3006167"/>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97" name="TextBox 96">
            <a:extLst>
              <a:ext uri="{FF2B5EF4-FFF2-40B4-BE49-F238E27FC236}">
                <a16:creationId xmlns:a16="http://schemas.microsoft.com/office/drawing/2014/main" id="{00FE38A4-9019-309B-8750-E3007E35B954}"/>
              </a:ext>
            </a:extLst>
          </p:cNvPr>
          <p:cNvSpPr txBox="1"/>
          <p:nvPr/>
        </p:nvSpPr>
        <p:spPr>
          <a:xfrm>
            <a:off x="9153333" y="3110979"/>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98" name="TextBox 97">
            <a:extLst>
              <a:ext uri="{FF2B5EF4-FFF2-40B4-BE49-F238E27FC236}">
                <a16:creationId xmlns:a16="http://schemas.microsoft.com/office/drawing/2014/main" id="{DA7EA405-4B30-AFE0-D3D0-F592E07C63FB}"/>
              </a:ext>
            </a:extLst>
          </p:cNvPr>
          <p:cNvSpPr txBox="1"/>
          <p:nvPr/>
        </p:nvSpPr>
        <p:spPr>
          <a:xfrm>
            <a:off x="9619707" y="3104484"/>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99" name="TextBox 98">
            <a:extLst>
              <a:ext uri="{FF2B5EF4-FFF2-40B4-BE49-F238E27FC236}">
                <a16:creationId xmlns:a16="http://schemas.microsoft.com/office/drawing/2014/main" id="{237841D3-1AF1-3345-6561-43D5C621DF01}"/>
              </a:ext>
            </a:extLst>
          </p:cNvPr>
          <p:cNvSpPr txBox="1"/>
          <p:nvPr/>
        </p:nvSpPr>
        <p:spPr>
          <a:xfrm>
            <a:off x="10267021" y="310856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00" name="TextBox 99">
            <a:extLst>
              <a:ext uri="{FF2B5EF4-FFF2-40B4-BE49-F238E27FC236}">
                <a16:creationId xmlns:a16="http://schemas.microsoft.com/office/drawing/2014/main" id="{91B5B20B-D0B8-85CF-DD73-1B27A030A4CE}"/>
              </a:ext>
            </a:extLst>
          </p:cNvPr>
          <p:cNvSpPr txBox="1"/>
          <p:nvPr/>
        </p:nvSpPr>
        <p:spPr>
          <a:xfrm>
            <a:off x="9926701" y="4742497"/>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01" name="TextBox 100">
            <a:extLst>
              <a:ext uri="{FF2B5EF4-FFF2-40B4-BE49-F238E27FC236}">
                <a16:creationId xmlns:a16="http://schemas.microsoft.com/office/drawing/2014/main" id="{8F6B84E4-E61A-B541-1749-5A7C08168896}"/>
              </a:ext>
            </a:extLst>
          </p:cNvPr>
          <p:cNvSpPr txBox="1"/>
          <p:nvPr/>
        </p:nvSpPr>
        <p:spPr>
          <a:xfrm>
            <a:off x="9151234" y="4841993"/>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102" name="TextBox 101">
            <a:extLst>
              <a:ext uri="{FF2B5EF4-FFF2-40B4-BE49-F238E27FC236}">
                <a16:creationId xmlns:a16="http://schemas.microsoft.com/office/drawing/2014/main" id="{0D04C370-6BDE-C91F-3A1F-EE617F9C98BD}"/>
              </a:ext>
            </a:extLst>
          </p:cNvPr>
          <p:cNvSpPr txBox="1"/>
          <p:nvPr/>
        </p:nvSpPr>
        <p:spPr>
          <a:xfrm>
            <a:off x="9601660" y="4840814"/>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03" name="TextBox 102">
            <a:extLst>
              <a:ext uri="{FF2B5EF4-FFF2-40B4-BE49-F238E27FC236}">
                <a16:creationId xmlns:a16="http://schemas.microsoft.com/office/drawing/2014/main" id="{8B90D086-6B7D-E85E-73B8-29F3CB1E6DCD}"/>
              </a:ext>
            </a:extLst>
          </p:cNvPr>
          <p:cNvSpPr txBox="1"/>
          <p:nvPr/>
        </p:nvSpPr>
        <p:spPr>
          <a:xfrm>
            <a:off x="10248974" y="484489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04" name="TextBox 103">
            <a:extLst>
              <a:ext uri="{FF2B5EF4-FFF2-40B4-BE49-F238E27FC236}">
                <a16:creationId xmlns:a16="http://schemas.microsoft.com/office/drawing/2014/main" id="{4BEBEB8B-54EC-8E26-1DA4-80373C78DBC9}"/>
              </a:ext>
            </a:extLst>
          </p:cNvPr>
          <p:cNvSpPr txBox="1"/>
          <p:nvPr/>
        </p:nvSpPr>
        <p:spPr>
          <a:xfrm rot="5400000">
            <a:off x="3991244" y="3672026"/>
            <a:ext cx="444848" cy="523220"/>
          </a:xfrm>
          <a:prstGeom prst="rect">
            <a:avLst/>
          </a:prstGeom>
          <a:noFill/>
        </p:spPr>
        <p:txBody>
          <a:bodyPr wrap="square" rtlCol="0">
            <a:spAutoFit/>
          </a:bodyPr>
          <a:lstStyle/>
          <a:p>
            <a:pPr algn="ctr"/>
            <a:r>
              <a:rPr lang="en-US" sz="2800" dirty="0">
                <a:solidFill>
                  <a:schemeClr val="accent1"/>
                </a:solidFill>
              </a:rPr>
              <a:t>…</a:t>
            </a:r>
          </a:p>
        </p:txBody>
      </p:sp>
    </p:spTree>
    <p:extLst>
      <p:ext uri="{BB962C8B-B14F-4D97-AF65-F5344CB8AC3E}">
        <p14:creationId xmlns:p14="http://schemas.microsoft.com/office/powerpoint/2010/main" val="1936433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35</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a:t>Shared Space ROS Ground and Flight System Overview</a:t>
            </a:r>
          </a:p>
        </p:txBody>
      </p:sp>
      <p:sp>
        <p:nvSpPr>
          <p:cNvPr id="8" name="Text Placeholder 7">
            <a:extLst>
              <a:ext uri="{FF2B5EF4-FFF2-40B4-BE49-F238E27FC236}">
                <a16:creationId xmlns:a16="http://schemas.microsoft.com/office/drawing/2014/main" id="{1E80BBB3-8FFD-7E45-A9B7-58836B568372}"/>
              </a:ext>
            </a:extLst>
          </p:cNvPr>
          <p:cNvSpPr>
            <a:spLocks noGrp="1"/>
          </p:cNvSpPr>
          <p:nvPr>
            <p:ph type="body" sz="quarter" idx="14"/>
          </p:nvPr>
        </p:nvSpPr>
        <p:spPr/>
        <p:txBody>
          <a:bodyPr/>
          <a:lstStyle/>
          <a:p>
            <a:r>
              <a:rPr lang="en-US"/>
              <a:t>Ground Subsystem</a:t>
            </a:r>
          </a:p>
        </p:txBody>
      </p:sp>
      <p:sp>
        <p:nvSpPr>
          <p:cNvPr id="9" name="Text Placeholder 8">
            <a:extLst>
              <a:ext uri="{FF2B5EF4-FFF2-40B4-BE49-F238E27FC236}">
                <a16:creationId xmlns:a16="http://schemas.microsoft.com/office/drawing/2014/main" id="{6EF52E64-04E9-9249-8051-43544F79D6CA}"/>
              </a:ext>
            </a:extLst>
          </p:cNvPr>
          <p:cNvSpPr>
            <a:spLocks noGrp="1"/>
          </p:cNvSpPr>
          <p:nvPr>
            <p:ph type="body" sz="quarter" idx="15"/>
          </p:nvPr>
        </p:nvSpPr>
        <p:spPr/>
        <p:txBody>
          <a:bodyPr/>
          <a:lstStyle/>
          <a:p>
            <a:r>
              <a:rPr lang="en-US"/>
              <a:t>Flight Subsystem</a:t>
            </a:r>
          </a:p>
        </p:txBody>
      </p:sp>
      <p:sp>
        <p:nvSpPr>
          <p:cNvPr id="10" name="Rounded Rectangle 9">
            <a:extLst>
              <a:ext uri="{FF2B5EF4-FFF2-40B4-BE49-F238E27FC236}">
                <a16:creationId xmlns:a16="http://schemas.microsoft.com/office/drawing/2014/main" id="{B1A0A31D-6C6A-5643-B163-403B8F20D714}"/>
              </a:ext>
            </a:extLst>
          </p:cNvPr>
          <p:cNvSpPr/>
          <p:nvPr/>
        </p:nvSpPr>
        <p:spPr>
          <a:xfrm>
            <a:off x="515827" y="2108372"/>
            <a:ext cx="20959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600"/>
              <a:t>Ground Data System</a:t>
            </a:r>
          </a:p>
        </p:txBody>
      </p:sp>
      <p:sp>
        <p:nvSpPr>
          <p:cNvPr id="13" name="Rounded Rectangle 12">
            <a:extLst>
              <a:ext uri="{FF2B5EF4-FFF2-40B4-BE49-F238E27FC236}">
                <a16:creationId xmlns:a16="http://schemas.microsoft.com/office/drawing/2014/main" id="{B99B9023-AB7D-D94D-A6F1-5A552BF28E93}"/>
              </a:ext>
            </a:extLst>
          </p:cNvPr>
          <p:cNvSpPr/>
          <p:nvPr/>
        </p:nvSpPr>
        <p:spPr>
          <a:xfrm>
            <a:off x="722859" y="2726427"/>
            <a:ext cx="1237714" cy="31749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Ground Software Apps</a:t>
            </a:r>
          </a:p>
        </p:txBody>
      </p:sp>
      <p:sp>
        <p:nvSpPr>
          <p:cNvPr id="31" name="Rounded Rectangle 30">
            <a:extLst>
              <a:ext uri="{FF2B5EF4-FFF2-40B4-BE49-F238E27FC236}">
                <a16:creationId xmlns:a16="http://schemas.microsoft.com/office/drawing/2014/main" id="{B14D9663-A73D-9845-AD93-12D0A86598D1}"/>
              </a:ext>
            </a:extLst>
          </p:cNvPr>
          <p:cNvSpPr/>
          <p:nvPr/>
        </p:nvSpPr>
        <p:spPr>
          <a:xfrm>
            <a:off x="3137284" y="4190654"/>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Ground Subsystem 2</a:t>
            </a:r>
          </a:p>
        </p:txBody>
      </p:sp>
      <p:sp>
        <p:nvSpPr>
          <p:cNvPr id="32" name="Rounded Rectangle 31">
            <a:extLst>
              <a:ext uri="{FF2B5EF4-FFF2-40B4-BE49-F238E27FC236}">
                <a16:creationId xmlns:a16="http://schemas.microsoft.com/office/drawing/2014/main" id="{C9191B0B-49F7-7446-9A6F-5EAE559DA922}"/>
              </a:ext>
            </a:extLst>
          </p:cNvPr>
          <p:cNvSpPr/>
          <p:nvPr/>
        </p:nvSpPr>
        <p:spPr>
          <a:xfrm>
            <a:off x="3305889" y="4505525"/>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schemeClr val="bg2">
                    <a:lumMod val="50000"/>
                  </a:schemeClr>
                </a:solidFill>
                <a:latin typeface="Barlow Medium" panose="00000600000000000000" pitchFamily="2" charset="0"/>
              </a:rPr>
              <a:t>Space ROS Apps</a:t>
            </a:r>
          </a:p>
        </p:txBody>
      </p:sp>
      <p:cxnSp>
        <p:nvCxnSpPr>
          <p:cNvPr id="39" name="Elbow Connector 38">
            <a:extLst>
              <a:ext uri="{FF2B5EF4-FFF2-40B4-BE49-F238E27FC236}">
                <a16:creationId xmlns:a16="http://schemas.microsoft.com/office/drawing/2014/main" id="{FD83D5DA-01C1-8D4A-85C1-7434F290C75D}"/>
              </a:ext>
            </a:extLst>
          </p:cNvPr>
          <p:cNvCxnSpPr>
            <a:cxnSpLocks/>
            <a:stCxn id="24" idx="6"/>
            <a:endCxn id="88" idx="4"/>
          </p:cNvCxnSpPr>
          <p:nvPr/>
        </p:nvCxnSpPr>
        <p:spPr>
          <a:xfrm>
            <a:off x="2496794" y="4444313"/>
            <a:ext cx="1569948" cy="696320"/>
          </a:xfrm>
          <a:prstGeom prst="bentConnector4">
            <a:avLst>
              <a:gd name="adj1" fmla="val 29240"/>
              <a:gd name="adj2" fmla="val 129960"/>
            </a:avLst>
          </a:prstGeom>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03EC1D0-F8E7-054F-BBA1-FA22A7D0D5BA}"/>
              </a:ext>
            </a:extLst>
          </p:cNvPr>
          <p:cNvSpPr/>
          <p:nvPr/>
        </p:nvSpPr>
        <p:spPr>
          <a:xfrm>
            <a:off x="806364" y="3623708"/>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Oval 23">
            <a:extLst>
              <a:ext uri="{FF2B5EF4-FFF2-40B4-BE49-F238E27FC236}">
                <a16:creationId xmlns:a16="http://schemas.microsoft.com/office/drawing/2014/main" id="{A4C037C4-A931-A240-8B2D-D2A9302B4F79}"/>
              </a:ext>
            </a:extLst>
          </p:cNvPr>
          <p:cNvSpPr/>
          <p:nvPr/>
        </p:nvSpPr>
        <p:spPr>
          <a:xfrm>
            <a:off x="2107377" y="42623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27" name="Oval 26">
            <a:extLst>
              <a:ext uri="{FF2B5EF4-FFF2-40B4-BE49-F238E27FC236}">
                <a16:creationId xmlns:a16="http://schemas.microsoft.com/office/drawing/2014/main" id="{4932A04D-2748-EA4A-A545-E91255F4DBC5}"/>
              </a:ext>
            </a:extLst>
          </p:cNvPr>
          <p:cNvSpPr/>
          <p:nvPr/>
        </p:nvSpPr>
        <p:spPr>
          <a:xfrm>
            <a:off x="807744" y="4038013"/>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8" name="Oval 27">
            <a:extLst>
              <a:ext uri="{FF2B5EF4-FFF2-40B4-BE49-F238E27FC236}">
                <a16:creationId xmlns:a16="http://schemas.microsoft.com/office/drawing/2014/main" id="{49B00AC4-8564-DF4A-8616-158C60DF6894}"/>
              </a:ext>
            </a:extLst>
          </p:cNvPr>
          <p:cNvSpPr/>
          <p:nvPr/>
        </p:nvSpPr>
        <p:spPr>
          <a:xfrm>
            <a:off x="805668" y="4653839"/>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33" name="Elbow Connector 32">
            <a:extLst>
              <a:ext uri="{FF2B5EF4-FFF2-40B4-BE49-F238E27FC236}">
                <a16:creationId xmlns:a16="http://schemas.microsoft.com/office/drawing/2014/main" id="{6858F7FA-248A-6C43-B40F-E84FC88A8F50}"/>
              </a:ext>
            </a:extLst>
          </p:cNvPr>
          <p:cNvCxnSpPr>
            <a:cxnSpLocks/>
            <a:stCxn id="51" idx="6"/>
            <a:endCxn id="24" idx="2"/>
          </p:cNvCxnSpPr>
          <p:nvPr/>
        </p:nvCxnSpPr>
        <p:spPr>
          <a:xfrm>
            <a:off x="1195780" y="3805718"/>
            <a:ext cx="911597" cy="63859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7" name="Elbow Connector 36">
            <a:extLst>
              <a:ext uri="{FF2B5EF4-FFF2-40B4-BE49-F238E27FC236}">
                <a16:creationId xmlns:a16="http://schemas.microsoft.com/office/drawing/2014/main" id="{607198B1-77BC-894F-86B2-7AF0A262824D}"/>
              </a:ext>
            </a:extLst>
          </p:cNvPr>
          <p:cNvCxnSpPr>
            <a:cxnSpLocks/>
            <a:stCxn id="27" idx="6"/>
            <a:endCxn id="24" idx="2"/>
          </p:cNvCxnSpPr>
          <p:nvPr/>
        </p:nvCxnSpPr>
        <p:spPr>
          <a:xfrm>
            <a:off x="1197160" y="4220022"/>
            <a:ext cx="910217" cy="2242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3" name="Elbow Connector 42">
            <a:extLst>
              <a:ext uri="{FF2B5EF4-FFF2-40B4-BE49-F238E27FC236}">
                <a16:creationId xmlns:a16="http://schemas.microsoft.com/office/drawing/2014/main" id="{F8D6B35C-F743-1543-BE0A-2C8A153CCB5B}"/>
              </a:ext>
            </a:extLst>
          </p:cNvPr>
          <p:cNvCxnSpPr>
            <a:cxnSpLocks/>
            <a:stCxn id="28" idx="6"/>
            <a:endCxn id="24" idx="2"/>
          </p:cNvCxnSpPr>
          <p:nvPr/>
        </p:nvCxnSpPr>
        <p:spPr>
          <a:xfrm flipV="1">
            <a:off x="1195085" y="4444313"/>
            <a:ext cx="912293" cy="391536"/>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60" name="Oval 59">
            <a:extLst>
              <a:ext uri="{FF2B5EF4-FFF2-40B4-BE49-F238E27FC236}">
                <a16:creationId xmlns:a16="http://schemas.microsoft.com/office/drawing/2014/main" id="{B7C00577-FFBC-FD46-AAB0-97B2CCD6DF33}"/>
              </a:ext>
            </a:extLst>
          </p:cNvPr>
          <p:cNvSpPr/>
          <p:nvPr/>
        </p:nvSpPr>
        <p:spPr>
          <a:xfrm>
            <a:off x="3423043"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9" name="Oval 78">
            <a:extLst>
              <a:ext uri="{FF2B5EF4-FFF2-40B4-BE49-F238E27FC236}">
                <a16:creationId xmlns:a16="http://schemas.microsoft.com/office/drawing/2014/main" id="{D3F5361C-4AB4-D146-BED6-BE73E21A1FB5}"/>
              </a:ext>
            </a:extLst>
          </p:cNvPr>
          <p:cNvSpPr/>
          <p:nvPr/>
        </p:nvSpPr>
        <p:spPr>
          <a:xfrm>
            <a:off x="4527141"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80" name="Elbow Connector 79">
            <a:extLst>
              <a:ext uri="{FF2B5EF4-FFF2-40B4-BE49-F238E27FC236}">
                <a16:creationId xmlns:a16="http://schemas.microsoft.com/office/drawing/2014/main" id="{8425B245-7F1C-0948-B9F8-BB4DD1FE5537}"/>
              </a:ext>
            </a:extLst>
          </p:cNvPr>
          <p:cNvCxnSpPr>
            <a:cxnSpLocks/>
            <a:stCxn id="79" idx="4"/>
            <a:endCxn id="24" idx="6"/>
          </p:cNvCxnSpPr>
          <p:nvPr/>
        </p:nvCxnSpPr>
        <p:spPr>
          <a:xfrm rot="5400000" flipH="1">
            <a:off x="3261717" y="3679390"/>
            <a:ext cx="695209" cy="2225055"/>
          </a:xfrm>
          <a:prstGeom prst="bentConnector4">
            <a:avLst>
              <a:gd name="adj1" fmla="val -30008"/>
              <a:gd name="adj2" fmla="val 79362"/>
            </a:avLst>
          </a:prstGeom>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51EE5DB-27D3-274D-8021-BF56582524A1}"/>
              </a:ext>
            </a:extLst>
          </p:cNvPr>
          <p:cNvSpPr/>
          <p:nvPr/>
        </p:nvSpPr>
        <p:spPr>
          <a:xfrm>
            <a:off x="3872034" y="477661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08" name="Elbow Connector 107">
            <a:extLst>
              <a:ext uri="{FF2B5EF4-FFF2-40B4-BE49-F238E27FC236}">
                <a16:creationId xmlns:a16="http://schemas.microsoft.com/office/drawing/2014/main" id="{23F9A17D-F6D3-AC48-9A22-777F7CF3FA5D}"/>
              </a:ext>
            </a:extLst>
          </p:cNvPr>
          <p:cNvCxnSpPr>
            <a:cxnSpLocks/>
            <a:stCxn id="24" idx="6"/>
            <a:endCxn id="60" idx="4"/>
          </p:cNvCxnSpPr>
          <p:nvPr/>
        </p:nvCxnSpPr>
        <p:spPr>
          <a:xfrm>
            <a:off x="2496794" y="4444313"/>
            <a:ext cx="1120958" cy="695209"/>
          </a:xfrm>
          <a:prstGeom prst="bentConnector4">
            <a:avLst>
              <a:gd name="adj1" fmla="val 41013"/>
              <a:gd name="adj2" fmla="val 130008"/>
            </a:avLst>
          </a:prstGeom>
        </p:spPr>
        <p:style>
          <a:lnRef idx="1">
            <a:schemeClr val="accent1"/>
          </a:lnRef>
          <a:fillRef idx="0">
            <a:schemeClr val="accent1"/>
          </a:fillRef>
          <a:effectRef idx="0">
            <a:schemeClr val="accent1"/>
          </a:effectRef>
          <a:fontRef idx="minor">
            <a:schemeClr val="tx1"/>
          </a:fontRef>
        </p:style>
      </p:cxnSp>
      <p:sp>
        <p:nvSpPr>
          <p:cNvPr id="113" name="Rounded Rectangle 112">
            <a:extLst>
              <a:ext uri="{FF2B5EF4-FFF2-40B4-BE49-F238E27FC236}">
                <a16:creationId xmlns:a16="http://schemas.microsoft.com/office/drawing/2014/main" id="{E7EDE108-E96A-C54F-B214-7C0B2901A725}"/>
              </a:ext>
            </a:extLst>
          </p:cNvPr>
          <p:cNvSpPr/>
          <p:nvPr/>
        </p:nvSpPr>
        <p:spPr>
          <a:xfrm>
            <a:off x="3137284" y="2448495"/>
            <a:ext cx="2048927" cy="1260496"/>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Space ROS Ground Subsystem 1</a:t>
            </a:r>
          </a:p>
        </p:txBody>
      </p:sp>
      <p:sp>
        <p:nvSpPr>
          <p:cNvPr id="114" name="Rounded Rectangle 113">
            <a:extLst>
              <a:ext uri="{FF2B5EF4-FFF2-40B4-BE49-F238E27FC236}">
                <a16:creationId xmlns:a16="http://schemas.microsoft.com/office/drawing/2014/main" id="{618A0393-1D4F-E74E-B3AF-772530E9EDA5}"/>
              </a:ext>
            </a:extLst>
          </p:cNvPr>
          <p:cNvSpPr/>
          <p:nvPr/>
        </p:nvSpPr>
        <p:spPr>
          <a:xfrm>
            <a:off x="3305889" y="2763366"/>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schemeClr val="bg2">
                    <a:lumMod val="50000"/>
                  </a:schemeClr>
                </a:solidFill>
                <a:latin typeface="Barlow Medium" panose="00000600000000000000" pitchFamily="2" charset="0"/>
              </a:rPr>
              <a:t>Space ROS Apps</a:t>
            </a:r>
          </a:p>
        </p:txBody>
      </p:sp>
      <p:sp>
        <p:nvSpPr>
          <p:cNvPr id="115" name="Oval 114">
            <a:extLst>
              <a:ext uri="{FF2B5EF4-FFF2-40B4-BE49-F238E27FC236}">
                <a16:creationId xmlns:a16="http://schemas.microsoft.com/office/drawing/2014/main" id="{F3CA3C5A-E727-424D-A11C-FFD736C0D439}"/>
              </a:ext>
            </a:extLst>
          </p:cNvPr>
          <p:cNvSpPr/>
          <p:nvPr/>
        </p:nvSpPr>
        <p:spPr>
          <a:xfrm>
            <a:off x="3423043"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 name="Oval 115">
            <a:extLst>
              <a:ext uri="{FF2B5EF4-FFF2-40B4-BE49-F238E27FC236}">
                <a16:creationId xmlns:a16="http://schemas.microsoft.com/office/drawing/2014/main" id="{37C4EA35-0AF9-7B4E-8609-640BA0A186CE}"/>
              </a:ext>
            </a:extLst>
          </p:cNvPr>
          <p:cNvSpPr/>
          <p:nvPr/>
        </p:nvSpPr>
        <p:spPr>
          <a:xfrm>
            <a:off x="4527141"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7" name="Oval 116">
            <a:extLst>
              <a:ext uri="{FF2B5EF4-FFF2-40B4-BE49-F238E27FC236}">
                <a16:creationId xmlns:a16="http://schemas.microsoft.com/office/drawing/2014/main" id="{E332ED7B-ACA0-D74D-8E27-FCC73C432CB5}"/>
              </a:ext>
            </a:extLst>
          </p:cNvPr>
          <p:cNvSpPr/>
          <p:nvPr/>
        </p:nvSpPr>
        <p:spPr>
          <a:xfrm>
            <a:off x="3872034" y="303445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2" name="Straight Connector 11">
            <a:extLst>
              <a:ext uri="{FF2B5EF4-FFF2-40B4-BE49-F238E27FC236}">
                <a16:creationId xmlns:a16="http://schemas.microsoft.com/office/drawing/2014/main" id="{6A333A41-9AA7-3141-9563-B5C9FFA39F5D}"/>
              </a:ext>
            </a:extLst>
          </p:cNvPr>
          <p:cNvCxnSpPr/>
          <p:nvPr/>
        </p:nvCxnSpPr>
        <p:spPr>
          <a:xfrm flipV="1">
            <a:off x="2953273" y="3623708"/>
            <a:ext cx="0" cy="82060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6A05DDA-0B17-4C45-8B9F-15D8BE9FB849}"/>
              </a:ext>
            </a:extLst>
          </p:cNvPr>
          <p:cNvCxnSpPr>
            <a:cxnSpLocks/>
          </p:cNvCxnSpPr>
          <p:nvPr/>
        </p:nvCxnSpPr>
        <p:spPr>
          <a:xfrm flipH="1" flipV="1">
            <a:off x="2953273" y="3623708"/>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837F5-A01D-FC43-9CF2-131CFE4CC4EC}"/>
              </a:ext>
            </a:extLst>
          </p:cNvPr>
          <p:cNvCxnSpPr>
            <a:cxnSpLocks/>
            <a:endCxn id="115" idx="4"/>
          </p:cNvCxnSpPr>
          <p:nvPr/>
        </p:nvCxnSpPr>
        <p:spPr>
          <a:xfrm flipV="1">
            <a:off x="3617751" y="3397363"/>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5D308A4-02CB-D341-AC1A-BAC7755FACA0}"/>
              </a:ext>
            </a:extLst>
          </p:cNvPr>
          <p:cNvCxnSpPr>
            <a:cxnSpLocks/>
          </p:cNvCxnSpPr>
          <p:nvPr/>
        </p:nvCxnSpPr>
        <p:spPr>
          <a:xfrm flipV="1">
            <a:off x="4066742" y="3397363"/>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2CF2AA-D48E-B140-A763-9009C58C8A15}"/>
              </a:ext>
            </a:extLst>
          </p:cNvPr>
          <p:cNvCxnSpPr>
            <a:cxnSpLocks/>
            <a:endCxn id="116" idx="4"/>
          </p:cNvCxnSpPr>
          <p:nvPr/>
        </p:nvCxnSpPr>
        <p:spPr>
          <a:xfrm flipV="1">
            <a:off x="4721849" y="3397363"/>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120" name="Rounded Rectangle 74">
            <a:extLst>
              <a:ext uri="{FF2B5EF4-FFF2-40B4-BE49-F238E27FC236}">
                <a16:creationId xmlns:a16="http://schemas.microsoft.com/office/drawing/2014/main" id="{A782749E-E2BE-423C-8740-20B53C9A8C66}"/>
              </a:ext>
            </a:extLst>
          </p:cNvPr>
          <p:cNvSpPr/>
          <p:nvPr/>
        </p:nvSpPr>
        <p:spPr>
          <a:xfrm>
            <a:off x="6270171" y="2108372"/>
            <a:ext cx="47246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600"/>
              <a:t>Flight Subsystem</a:t>
            </a:r>
          </a:p>
        </p:txBody>
      </p:sp>
      <p:sp>
        <p:nvSpPr>
          <p:cNvPr id="121" name="Rounded Rectangle 75">
            <a:extLst>
              <a:ext uri="{FF2B5EF4-FFF2-40B4-BE49-F238E27FC236}">
                <a16:creationId xmlns:a16="http://schemas.microsoft.com/office/drawing/2014/main" id="{06D5B142-6CD6-4426-B105-8C5755D9663D}"/>
              </a:ext>
            </a:extLst>
          </p:cNvPr>
          <p:cNvSpPr/>
          <p:nvPr/>
        </p:nvSpPr>
        <p:spPr>
          <a:xfrm>
            <a:off x="6477202" y="2726427"/>
            <a:ext cx="1237714" cy="2431869"/>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schemeClr val="bg2">
                    <a:lumMod val="50000"/>
                  </a:schemeClr>
                </a:solidFill>
                <a:latin typeface="Barlow Medium" panose="00000600000000000000" pitchFamily="2" charset="0"/>
              </a:rPr>
              <a:t>Space ROS</a:t>
            </a:r>
          </a:p>
          <a:p>
            <a:pPr algn="ctr" defTabSz="914217"/>
            <a:r>
              <a:rPr lang="en-US" sz="900" dirty="0">
                <a:solidFill>
                  <a:schemeClr val="bg2">
                    <a:lumMod val="50000"/>
                  </a:schemeClr>
                </a:solidFill>
                <a:latin typeface="Barlow Medium" panose="00000600000000000000" pitchFamily="2" charset="0"/>
              </a:rPr>
              <a:t>Bus Apps</a:t>
            </a:r>
          </a:p>
        </p:txBody>
      </p:sp>
      <p:sp>
        <p:nvSpPr>
          <p:cNvPr id="122" name="Rounded Rectangle 77">
            <a:extLst>
              <a:ext uri="{FF2B5EF4-FFF2-40B4-BE49-F238E27FC236}">
                <a16:creationId xmlns:a16="http://schemas.microsoft.com/office/drawing/2014/main" id="{731ADC40-6200-4E91-BA04-3E3EBEC22137}"/>
              </a:ext>
            </a:extLst>
          </p:cNvPr>
          <p:cNvSpPr/>
          <p:nvPr/>
        </p:nvSpPr>
        <p:spPr>
          <a:xfrm>
            <a:off x="9060233" y="4505525"/>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schemeClr val="bg2">
                    <a:lumMod val="50000"/>
                  </a:schemeClr>
                </a:solidFill>
                <a:latin typeface="Barlow Medium" panose="00000600000000000000" pitchFamily="2" charset="0"/>
              </a:rPr>
              <a:t>Space ROS System N Apps</a:t>
            </a:r>
          </a:p>
        </p:txBody>
      </p:sp>
      <p:cxnSp>
        <p:nvCxnSpPr>
          <p:cNvPr id="123" name="Elbow Connector 80">
            <a:extLst>
              <a:ext uri="{FF2B5EF4-FFF2-40B4-BE49-F238E27FC236}">
                <a16:creationId xmlns:a16="http://schemas.microsoft.com/office/drawing/2014/main" id="{A1C5D75A-63CF-4686-87D7-4635CA6BD3EB}"/>
              </a:ext>
            </a:extLst>
          </p:cNvPr>
          <p:cNvCxnSpPr>
            <a:cxnSpLocks/>
            <a:stCxn id="121" idx="3"/>
            <a:endCxn id="133" idx="4"/>
          </p:cNvCxnSpPr>
          <p:nvPr/>
        </p:nvCxnSpPr>
        <p:spPr>
          <a:xfrm>
            <a:off x="7714917" y="3942362"/>
            <a:ext cx="2106169" cy="1198271"/>
          </a:xfrm>
          <a:prstGeom prst="bentConnector4">
            <a:avLst>
              <a:gd name="adj1" fmla="val 46928"/>
              <a:gd name="adj2" fmla="val 119415"/>
            </a:avLst>
          </a:prstGeom>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130CBADE-A998-4400-B4A9-4D7E285FE4F3}"/>
              </a:ext>
            </a:extLst>
          </p:cNvPr>
          <p:cNvSpPr/>
          <p:nvPr/>
        </p:nvSpPr>
        <p:spPr>
          <a:xfrm>
            <a:off x="6560708" y="3329832"/>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5" name="Oval 124">
            <a:extLst>
              <a:ext uri="{FF2B5EF4-FFF2-40B4-BE49-F238E27FC236}">
                <a16:creationId xmlns:a16="http://schemas.microsoft.com/office/drawing/2014/main" id="{1B2BA82D-1FFB-4BB0-BBDB-F4F2B9E08E92}"/>
              </a:ext>
            </a:extLst>
          </p:cNvPr>
          <p:cNvSpPr/>
          <p:nvPr/>
        </p:nvSpPr>
        <p:spPr>
          <a:xfrm>
            <a:off x="6562087" y="3744136"/>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6" name="Oval 125">
            <a:extLst>
              <a:ext uri="{FF2B5EF4-FFF2-40B4-BE49-F238E27FC236}">
                <a16:creationId xmlns:a16="http://schemas.microsoft.com/office/drawing/2014/main" id="{2F485098-F2EA-4B68-8FEC-1849EC2D1255}"/>
              </a:ext>
            </a:extLst>
          </p:cNvPr>
          <p:cNvSpPr/>
          <p:nvPr/>
        </p:nvSpPr>
        <p:spPr>
          <a:xfrm>
            <a:off x="6560012" y="4268515"/>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27" name="Elbow Connector 85">
            <a:extLst>
              <a:ext uri="{FF2B5EF4-FFF2-40B4-BE49-F238E27FC236}">
                <a16:creationId xmlns:a16="http://schemas.microsoft.com/office/drawing/2014/main" id="{A3F7D1DE-DDCA-458E-A663-6FF19A142414}"/>
              </a:ext>
            </a:extLst>
          </p:cNvPr>
          <p:cNvCxnSpPr>
            <a:cxnSpLocks/>
            <a:stCxn id="124" idx="6"/>
            <a:endCxn id="121" idx="3"/>
          </p:cNvCxnSpPr>
          <p:nvPr/>
        </p:nvCxnSpPr>
        <p:spPr>
          <a:xfrm>
            <a:off x="6950124" y="3511841"/>
            <a:ext cx="764792" cy="430520"/>
          </a:xfrm>
          <a:prstGeom prst="bentConnector3">
            <a:avLst>
              <a:gd name="adj1" fmla="val 50366"/>
            </a:avLst>
          </a:prstGeom>
        </p:spPr>
        <p:style>
          <a:lnRef idx="1">
            <a:schemeClr val="dk1"/>
          </a:lnRef>
          <a:fillRef idx="0">
            <a:schemeClr val="dk1"/>
          </a:fillRef>
          <a:effectRef idx="0">
            <a:schemeClr val="dk1"/>
          </a:effectRef>
          <a:fontRef idx="minor">
            <a:schemeClr val="tx1"/>
          </a:fontRef>
        </p:style>
      </p:cxnSp>
      <p:cxnSp>
        <p:nvCxnSpPr>
          <p:cNvPr id="128" name="Elbow Connector 86">
            <a:extLst>
              <a:ext uri="{FF2B5EF4-FFF2-40B4-BE49-F238E27FC236}">
                <a16:creationId xmlns:a16="http://schemas.microsoft.com/office/drawing/2014/main" id="{80C24B8E-5535-4E22-BD7F-7AC158AABCC0}"/>
              </a:ext>
            </a:extLst>
          </p:cNvPr>
          <p:cNvCxnSpPr>
            <a:cxnSpLocks/>
            <a:endCxn id="121" idx="3"/>
          </p:cNvCxnSpPr>
          <p:nvPr/>
        </p:nvCxnSpPr>
        <p:spPr>
          <a:xfrm>
            <a:off x="6951503" y="3926146"/>
            <a:ext cx="763413" cy="16215"/>
          </a:xfrm>
          <a:prstGeom prst="bentConnector3">
            <a:avLst>
              <a:gd name="adj1" fmla="val 49742"/>
            </a:avLst>
          </a:prstGeom>
        </p:spPr>
        <p:style>
          <a:lnRef idx="1">
            <a:schemeClr val="dk1"/>
          </a:lnRef>
          <a:fillRef idx="0">
            <a:schemeClr val="dk1"/>
          </a:fillRef>
          <a:effectRef idx="0">
            <a:schemeClr val="dk1"/>
          </a:effectRef>
          <a:fontRef idx="minor">
            <a:schemeClr val="tx1"/>
          </a:fontRef>
        </p:style>
      </p:cxnSp>
      <p:cxnSp>
        <p:nvCxnSpPr>
          <p:cNvPr id="129" name="Elbow Connector 88">
            <a:extLst>
              <a:ext uri="{FF2B5EF4-FFF2-40B4-BE49-F238E27FC236}">
                <a16:creationId xmlns:a16="http://schemas.microsoft.com/office/drawing/2014/main" id="{4A1FC3CD-08E2-4488-AEB1-5CCD9C92B84A}"/>
              </a:ext>
            </a:extLst>
          </p:cNvPr>
          <p:cNvCxnSpPr>
            <a:cxnSpLocks/>
            <a:stCxn id="126" idx="6"/>
            <a:endCxn id="121" idx="3"/>
          </p:cNvCxnSpPr>
          <p:nvPr/>
        </p:nvCxnSpPr>
        <p:spPr>
          <a:xfrm flipV="1">
            <a:off x="6949428" y="3942362"/>
            <a:ext cx="765488" cy="508163"/>
          </a:xfrm>
          <a:prstGeom prst="bentConnector3">
            <a:avLst>
              <a:gd name="adj1" fmla="val 50745"/>
            </a:avLst>
          </a:prstGeom>
        </p:spPr>
        <p:style>
          <a:lnRef idx="1">
            <a:schemeClr val="dk1"/>
          </a:lnRef>
          <a:fillRef idx="0">
            <a:schemeClr val="dk1"/>
          </a:fillRef>
          <a:effectRef idx="0">
            <a:schemeClr val="dk1"/>
          </a:effectRef>
          <a:fontRef idx="minor">
            <a:schemeClr val="tx1"/>
          </a:fontRef>
        </p:style>
      </p:cxnSp>
      <p:sp>
        <p:nvSpPr>
          <p:cNvPr id="130" name="Oval 129">
            <a:extLst>
              <a:ext uri="{FF2B5EF4-FFF2-40B4-BE49-F238E27FC236}">
                <a16:creationId xmlns:a16="http://schemas.microsoft.com/office/drawing/2014/main" id="{222F696E-1CF0-46CD-B5D5-22C19E5C9B09}"/>
              </a:ext>
            </a:extLst>
          </p:cNvPr>
          <p:cNvSpPr/>
          <p:nvPr/>
        </p:nvSpPr>
        <p:spPr>
          <a:xfrm>
            <a:off x="9177387"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1" name="Oval 130">
            <a:extLst>
              <a:ext uri="{FF2B5EF4-FFF2-40B4-BE49-F238E27FC236}">
                <a16:creationId xmlns:a16="http://schemas.microsoft.com/office/drawing/2014/main" id="{123F16B6-8F49-489F-BA48-4C42DB34D44B}"/>
              </a:ext>
            </a:extLst>
          </p:cNvPr>
          <p:cNvSpPr/>
          <p:nvPr/>
        </p:nvSpPr>
        <p:spPr>
          <a:xfrm>
            <a:off x="10281485"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2" name="Elbow Connector 91">
            <a:extLst>
              <a:ext uri="{FF2B5EF4-FFF2-40B4-BE49-F238E27FC236}">
                <a16:creationId xmlns:a16="http://schemas.microsoft.com/office/drawing/2014/main" id="{A65D1E72-8104-4848-A578-8C67EB621478}"/>
              </a:ext>
            </a:extLst>
          </p:cNvPr>
          <p:cNvCxnSpPr>
            <a:cxnSpLocks/>
            <a:stCxn id="131" idx="4"/>
            <a:endCxn id="121" idx="3"/>
          </p:cNvCxnSpPr>
          <p:nvPr/>
        </p:nvCxnSpPr>
        <p:spPr>
          <a:xfrm rot="5400000" flipH="1">
            <a:off x="8496974" y="3160304"/>
            <a:ext cx="1197161" cy="2761276"/>
          </a:xfrm>
          <a:prstGeom prst="bentConnector4">
            <a:avLst>
              <a:gd name="adj1" fmla="val -19433"/>
              <a:gd name="adj2" fmla="val 64021"/>
            </a:avLst>
          </a:prstGeom>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C65A53EF-15E1-41C7-914D-FC1CED7CDB7F}"/>
              </a:ext>
            </a:extLst>
          </p:cNvPr>
          <p:cNvSpPr/>
          <p:nvPr/>
        </p:nvSpPr>
        <p:spPr>
          <a:xfrm>
            <a:off x="9626377" y="477661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4" name="Elbow Connector 93">
            <a:extLst>
              <a:ext uri="{FF2B5EF4-FFF2-40B4-BE49-F238E27FC236}">
                <a16:creationId xmlns:a16="http://schemas.microsoft.com/office/drawing/2014/main" id="{492FB379-0A47-4D6D-B436-00DC89140D4C}"/>
              </a:ext>
            </a:extLst>
          </p:cNvPr>
          <p:cNvCxnSpPr>
            <a:cxnSpLocks/>
            <a:stCxn id="121" idx="3"/>
            <a:endCxn id="130" idx="4"/>
          </p:cNvCxnSpPr>
          <p:nvPr/>
        </p:nvCxnSpPr>
        <p:spPr>
          <a:xfrm>
            <a:off x="7714916" y="3942361"/>
            <a:ext cx="1657179" cy="1197161"/>
          </a:xfrm>
          <a:prstGeom prst="bentConnector4">
            <a:avLst>
              <a:gd name="adj1" fmla="val 59888"/>
              <a:gd name="adj2" fmla="val 119092"/>
            </a:avLst>
          </a:prstGeom>
        </p:spPr>
        <p:style>
          <a:lnRef idx="1">
            <a:schemeClr val="accent1"/>
          </a:lnRef>
          <a:fillRef idx="0">
            <a:schemeClr val="accent1"/>
          </a:fillRef>
          <a:effectRef idx="0">
            <a:schemeClr val="accent1"/>
          </a:effectRef>
          <a:fontRef idx="minor">
            <a:schemeClr val="tx1"/>
          </a:fontRef>
        </p:style>
      </p:cxnSp>
      <p:sp>
        <p:nvSpPr>
          <p:cNvPr id="135" name="Rounded Rectangle 95">
            <a:extLst>
              <a:ext uri="{FF2B5EF4-FFF2-40B4-BE49-F238E27FC236}">
                <a16:creationId xmlns:a16="http://schemas.microsoft.com/office/drawing/2014/main" id="{B638B383-29DD-4BFE-BE84-B8FE7BD2A528}"/>
              </a:ext>
            </a:extLst>
          </p:cNvPr>
          <p:cNvSpPr/>
          <p:nvPr/>
        </p:nvSpPr>
        <p:spPr>
          <a:xfrm>
            <a:off x="9060233" y="2763366"/>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schemeClr val="bg2">
                    <a:lumMod val="50000"/>
                  </a:schemeClr>
                </a:solidFill>
                <a:latin typeface="Barlow Medium" panose="00000600000000000000" pitchFamily="2" charset="0"/>
              </a:rPr>
              <a:t>Space ROS System 1 Apps</a:t>
            </a:r>
          </a:p>
        </p:txBody>
      </p:sp>
      <p:sp>
        <p:nvSpPr>
          <p:cNvPr id="136" name="Oval 135">
            <a:extLst>
              <a:ext uri="{FF2B5EF4-FFF2-40B4-BE49-F238E27FC236}">
                <a16:creationId xmlns:a16="http://schemas.microsoft.com/office/drawing/2014/main" id="{ED853A95-850E-4FE1-B692-2CCA4A9C1119}"/>
              </a:ext>
            </a:extLst>
          </p:cNvPr>
          <p:cNvSpPr/>
          <p:nvPr/>
        </p:nvSpPr>
        <p:spPr>
          <a:xfrm>
            <a:off x="9177387"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7" name="Oval 136">
            <a:extLst>
              <a:ext uri="{FF2B5EF4-FFF2-40B4-BE49-F238E27FC236}">
                <a16:creationId xmlns:a16="http://schemas.microsoft.com/office/drawing/2014/main" id="{70DF7D0F-075B-411F-A9EB-9B0FBCA0C481}"/>
              </a:ext>
            </a:extLst>
          </p:cNvPr>
          <p:cNvSpPr/>
          <p:nvPr/>
        </p:nvSpPr>
        <p:spPr>
          <a:xfrm>
            <a:off x="10281485" y="303334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8" name="Oval 137">
            <a:extLst>
              <a:ext uri="{FF2B5EF4-FFF2-40B4-BE49-F238E27FC236}">
                <a16:creationId xmlns:a16="http://schemas.microsoft.com/office/drawing/2014/main" id="{5C055190-3290-4C3F-A46E-6CEDEDC98B0B}"/>
              </a:ext>
            </a:extLst>
          </p:cNvPr>
          <p:cNvSpPr/>
          <p:nvPr/>
        </p:nvSpPr>
        <p:spPr>
          <a:xfrm>
            <a:off x="9626377" y="303445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9" name="Straight Connector 138">
            <a:extLst>
              <a:ext uri="{FF2B5EF4-FFF2-40B4-BE49-F238E27FC236}">
                <a16:creationId xmlns:a16="http://schemas.microsoft.com/office/drawing/2014/main" id="{1C86D3AD-CD6B-4D11-8588-909B7AEEB689}"/>
              </a:ext>
            </a:extLst>
          </p:cNvPr>
          <p:cNvCxnSpPr>
            <a:cxnSpLocks/>
          </p:cNvCxnSpPr>
          <p:nvPr/>
        </p:nvCxnSpPr>
        <p:spPr>
          <a:xfrm flipV="1">
            <a:off x="8707616" y="3623709"/>
            <a:ext cx="0" cy="820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E8F666E-1913-483D-9E42-21567FCAD898}"/>
              </a:ext>
            </a:extLst>
          </p:cNvPr>
          <p:cNvCxnSpPr>
            <a:cxnSpLocks/>
          </p:cNvCxnSpPr>
          <p:nvPr/>
        </p:nvCxnSpPr>
        <p:spPr>
          <a:xfrm flipH="1" flipV="1">
            <a:off x="8707617" y="3623708"/>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8F67CB-C110-44DE-8347-8C8393780251}"/>
              </a:ext>
            </a:extLst>
          </p:cNvPr>
          <p:cNvCxnSpPr>
            <a:cxnSpLocks/>
            <a:endCxn id="136" idx="4"/>
          </p:cNvCxnSpPr>
          <p:nvPr/>
        </p:nvCxnSpPr>
        <p:spPr>
          <a:xfrm flipV="1">
            <a:off x="9372095" y="3397363"/>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2F1384A-B58E-46BD-8C34-4905318533A5}"/>
              </a:ext>
            </a:extLst>
          </p:cNvPr>
          <p:cNvCxnSpPr>
            <a:cxnSpLocks/>
          </p:cNvCxnSpPr>
          <p:nvPr/>
        </p:nvCxnSpPr>
        <p:spPr>
          <a:xfrm flipV="1">
            <a:off x="9821085" y="3397363"/>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C79C9E4-2B73-44D2-BB62-5B3E9996720C}"/>
              </a:ext>
            </a:extLst>
          </p:cNvPr>
          <p:cNvCxnSpPr>
            <a:cxnSpLocks/>
            <a:endCxn id="137" idx="4"/>
          </p:cNvCxnSpPr>
          <p:nvPr/>
        </p:nvCxnSpPr>
        <p:spPr>
          <a:xfrm flipV="1">
            <a:off x="10476193" y="3397363"/>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146" name="Oval 145">
            <a:extLst>
              <a:ext uri="{FF2B5EF4-FFF2-40B4-BE49-F238E27FC236}">
                <a16:creationId xmlns:a16="http://schemas.microsoft.com/office/drawing/2014/main" id="{085553B4-4EF3-4329-9984-BD2667FD16F4}"/>
              </a:ext>
            </a:extLst>
          </p:cNvPr>
          <p:cNvSpPr/>
          <p:nvPr/>
        </p:nvSpPr>
        <p:spPr>
          <a:xfrm>
            <a:off x="6560012" y="4657365"/>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cxnSp>
        <p:nvCxnSpPr>
          <p:cNvPr id="147" name="Elbow Connector 88">
            <a:extLst>
              <a:ext uri="{FF2B5EF4-FFF2-40B4-BE49-F238E27FC236}">
                <a16:creationId xmlns:a16="http://schemas.microsoft.com/office/drawing/2014/main" id="{87BF622C-7576-4BE0-9DE4-C2D0B8DFABC5}"/>
              </a:ext>
            </a:extLst>
          </p:cNvPr>
          <p:cNvCxnSpPr>
            <a:cxnSpLocks/>
            <a:stCxn id="146" idx="6"/>
          </p:cNvCxnSpPr>
          <p:nvPr/>
        </p:nvCxnSpPr>
        <p:spPr>
          <a:xfrm flipV="1">
            <a:off x="6949428" y="3899831"/>
            <a:ext cx="386531" cy="939544"/>
          </a:xfrm>
          <a:prstGeom prst="bentConnector2">
            <a:avLst/>
          </a:prstGeom>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id="{C710D21A-7231-4604-B703-F5AA6A9995D8}"/>
              </a:ext>
            </a:extLst>
          </p:cNvPr>
          <p:cNvSpPr/>
          <p:nvPr/>
        </p:nvSpPr>
        <p:spPr>
          <a:xfrm>
            <a:off x="6685163" y="5507135"/>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Radio</a:t>
            </a:r>
          </a:p>
        </p:txBody>
      </p:sp>
      <p:pic>
        <p:nvPicPr>
          <p:cNvPr id="149" name="Graphic 148" descr="Satellite dish with solid fill">
            <a:extLst>
              <a:ext uri="{FF2B5EF4-FFF2-40B4-BE49-F238E27FC236}">
                <a16:creationId xmlns:a16="http://schemas.microsoft.com/office/drawing/2014/main" id="{4E7CCDAF-29BE-4DB1-BE28-ED9F2AB57D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9621" y="5672776"/>
            <a:ext cx="457140" cy="457140"/>
          </a:xfrm>
          <a:prstGeom prst="rect">
            <a:avLst/>
          </a:prstGeom>
        </p:spPr>
      </p:pic>
      <p:cxnSp>
        <p:nvCxnSpPr>
          <p:cNvPr id="150" name="Elbow Connector 53">
            <a:extLst>
              <a:ext uri="{FF2B5EF4-FFF2-40B4-BE49-F238E27FC236}">
                <a16:creationId xmlns:a16="http://schemas.microsoft.com/office/drawing/2014/main" id="{F528D59D-7088-4075-87FE-9A17BB33CD1C}"/>
              </a:ext>
            </a:extLst>
          </p:cNvPr>
          <p:cNvCxnSpPr>
            <a:cxnSpLocks/>
            <a:stCxn id="148" idx="1"/>
            <a:endCxn id="149" idx="3"/>
          </p:cNvCxnSpPr>
          <p:nvPr/>
        </p:nvCxnSpPr>
        <p:spPr>
          <a:xfrm rot="10800000" flipV="1">
            <a:off x="5956761" y="5778372"/>
            <a:ext cx="728401" cy="12297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2" name="Elbow Connector 53">
            <a:extLst>
              <a:ext uri="{FF2B5EF4-FFF2-40B4-BE49-F238E27FC236}">
                <a16:creationId xmlns:a16="http://schemas.microsoft.com/office/drawing/2014/main" id="{CAC08B14-1DED-40E0-AF5C-08F3A17D96B4}"/>
              </a:ext>
            </a:extLst>
          </p:cNvPr>
          <p:cNvCxnSpPr>
            <a:cxnSpLocks/>
            <a:stCxn id="148" idx="0"/>
            <a:endCxn id="146" idx="4"/>
          </p:cNvCxnSpPr>
          <p:nvPr/>
        </p:nvCxnSpPr>
        <p:spPr>
          <a:xfrm rot="16200000" flipV="1">
            <a:off x="6675687" y="5100417"/>
            <a:ext cx="485751" cy="32768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94" name="Elbow Connector 53">
            <a:extLst>
              <a:ext uri="{FF2B5EF4-FFF2-40B4-BE49-F238E27FC236}">
                <a16:creationId xmlns:a16="http://schemas.microsoft.com/office/drawing/2014/main" id="{44EF4013-EEDF-42AD-9EE4-B7EC7CB7F342}"/>
              </a:ext>
            </a:extLst>
          </p:cNvPr>
          <p:cNvCxnSpPr>
            <a:cxnSpLocks/>
            <a:stCxn id="149" idx="1"/>
            <a:endCxn id="196" idx="3"/>
          </p:cNvCxnSpPr>
          <p:nvPr/>
        </p:nvCxnSpPr>
        <p:spPr>
          <a:xfrm rot="10800000">
            <a:off x="1776338" y="5507400"/>
            <a:ext cx="3723283" cy="393946"/>
          </a:xfrm>
          <a:prstGeom prst="bentConnector3">
            <a:avLst>
              <a:gd name="adj1" fmla="val 86724"/>
            </a:avLst>
          </a:prstGeom>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82130BF3-57D9-4E4C-A785-0F02550B0940}"/>
              </a:ext>
            </a:extLst>
          </p:cNvPr>
          <p:cNvSpPr/>
          <p:nvPr/>
        </p:nvSpPr>
        <p:spPr>
          <a:xfrm>
            <a:off x="981853" y="5236163"/>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Telem and </a:t>
            </a:r>
            <a:r>
              <a:rPr lang="en-US" sz="900" err="1">
                <a:solidFill>
                  <a:prstClr val="black"/>
                </a:solidFill>
                <a:latin typeface="Barlow Medium" panose="00000600000000000000" pitchFamily="2" charset="0"/>
              </a:rPr>
              <a:t>Cmd</a:t>
            </a:r>
            <a:r>
              <a:rPr lang="en-US" sz="900">
                <a:solidFill>
                  <a:prstClr val="black"/>
                </a:solidFill>
                <a:latin typeface="Barlow Medium" panose="00000600000000000000" pitchFamily="2" charset="0"/>
              </a:rPr>
              <a:t> Server</a:t>
            </a:r>
          </a:p>
        </p:txBody>
      </p:sp>
      <p:cxnSp>
        <p:nvCxnSpPr>
          <p:cNvPr id="199" name="Elbow Connector 42">
            <a:extLst>
              <a:ext uri="{FF2B5EF4-FFF2-40B4-BE49-F238E27FC236}">
                <a16:creationId xmlns:a16="http://schemas.microsoft.com/office/drawing/2014/main" id="{17CE2C34-A5A7-4592-A1CE-E269B6F1B9ED}"/>
              </a:ext>
            </a:extLst>
          </p:cNvPr>
          <p:cNvCxnSpPr>
            <a:cxnSpLocks/>
            <a:endCxn id="24" idx="2"/>
          </p:cNvCxnSpPr>
          <p:nvPr/>
        </p:nvCxnSpPr>
        <p:spPr>
          <a:xfrm rot="5400000" flipH="1" flipV="1">
            <a:off x="1483795" y="4609489"/>
            <a:ext cx="788759" cy="458406"/>
          </a:xfrm>
          <a:prstGeom prst="bentConnector2">
            <a:avLst/>
          </a:prstGeom>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2F94746C-F812-45DC-BE5C-79918588DF2F}"/>
              </a:ext>
            </a:extLst>
          </p:cNvPr>
          <p:cNvSpPr txBox="1"/>
          <p:nvPr/>
        </p:nvSpPr>
        <p:spPr>
          <a:xfrm>
            <a:off x="4786042" y="6155941"/>
            <a:ext cx="1933751" cy="246221"/>
          </a:xfrm>
          <a:prstGeom prst="rect">
            <a:avLst/>
          </a:prstGeom>
          <a:noFill/>
        </p:spPr>
        <p:txBody>
          <a:bodyPr wrap="square" rtlCol="0">
            <a:spAutoFit/>
          </a:bodyPr>
          <a:lstStyle/>
          <a:p>
            <a:pPr algn="ctr" defTabSz="914217"/>
            <a:r>
              <a:rPr lang="en-US" sz="1000">
                <a:solidFill>
                  <a:prstClr val="black"/>
                </a:solidFill>
                <a:latin typeface="Barlow Medium" panose="00000600000000000000" pitchFamily="2" charset="0"/>
              </a:rPr>
              <a:t>Ground Station</a:t>
            </a:r>
          </a:p>
        </p:txBody>
      </p:sp>
      <p:sp>
        <p:nvSpPr>
          <p:cNvPr id="68" name="TextBox 67">
            <a:extLst>
              <a:ext uri="{FF2B5EF4-FFF2-40B4-BE49-F238E27FC236}">
                <a16:creationId xmlns:a16="http://schemas.microsoft.com/office/drawing/2014/main" id="{70B0CB67-39F4-D8A5-6117-EF93500EFBE2}"/>
              </a:ext>
            </a:extLst>
          </p:cNvPr>
          <p:cNvSpPr txBox="1"/>
          <p:nvPr/>
        </p:nvSpPr>
        <p:spPr>
          <a:xfrm>
            <a:off x="777952" y="3688377"/>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69" name="TextBox 68">
            <a:extLst>
              <a:ext uri="{FF2B5EF4-FFF2-40B4-BE49-F238E27FC236}">
                <a16:creationId xmlns:a16="http://schemas.microsoft.com/office/drawing/2014/main" id="{855F333B-18F8-12E3-8FE0-632F29459084}"/>
              </a:ext>
            </a:extLst>
          </p:cNvPr>
          <p:cNvSpPr txBox="1"/>
          <p:nvPr/>
        </p:nvSpPr>
        <p:spPr>
          <a:xfrm>
            <a:off x="2060314" y="4269642"/>
            <a:ext cx="490479" cy="338554"/>
          </a:xfrm>
          <a:prstGeom prst="rect">
            <a:avLst/>
          </a:prstGeom>
          <a:noFill/>
        </p:spPr>
        <p:txBody>
          <a:bodyPr wrap="square" rtlCol="0">
            <a:spAutoFit/>
          </a:bodyPr>
          <a:lstStyle/>
          <a:p>
            <a:pPr algn="ctr"/>
            <a:r>
              <a:rPr lang="en-US" sz="800" dirty="0">
                <a:solidFill>
                  <a:schemeClr val="bg1"/>
                </a:solidFill>
              </a:rPr>
              <a:t>Bridge App</a:t>
            </a:r>
          </a:p>
        </p:txBody>
      </p:sp>
      <p:sp>
        <p:nvSpPr>
          <p:cNvPr id="70" name="TextBox 69">
            <a:extLst>
              <a:ext uri="{FF2B5EF4-FFF2-40B4-BE49-F238E27FC236}">
                <a16:creationId xmlns:a16="http://schemas.microsoft.com/office/drawing/2014/main" id="{856EB8FD-8B76-3636-D0B4-BEAFFAA25C0B}"/>
              </a:ext>
            </a:extLst>
          </p:cNvPr>
          <p:cNvSpPr txBox="1"/>
          <p:nvPr/>
        </p:nvSpPr>
        <p:spPr>
          <a:xfrm>
            <a:off x="772692" y="4107945"/>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71" name="TextBox 70">
            <a:extLst>
              <a:ext uri="{FF2B5EF4-FFF2-40B4-BE49-F238E27FC236}">
                <a16:creationId xmlns:a16="http://schemas.microsoft.com/office/drawing/2014/main" id="{0C2A402E-57BD-3275-CCF8-E25C1CA9095B}"/>
              </a:ext>
            </a:extLst>
          </p:cNvPr>
          <p:cNvSpPr txBox="1"/>
          <p:nvPr/>
        </p:nvSpPr>
        <p:spPr>
          <a:xfrm>
            <a:off x="765667" y="472297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72" name="TextBox 71">
            <a:extLst>
              <a:ext uri="{FF2B5EF4-FFF2-40B4-BE49-F238E27FC236}">
                <a16:creationId xmlns:a16="http://schemas.microsoft.com/office/drawing/2014/main" id="{2CC7BE25-1A04-7533-C152-2B340B7FB739}"/>
              </a:ext>
            </a:extLst>
          </p:cNvPr>
          <p:cNvSpPr txBox="1"/>
          <p:nvPr/>
        </p:nvSpPr>
        <p:spPr>
          <a:xfrm rot="5400000">
            <a:off x="821170" y="4377258"/>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3" name="TextBox 72">
            <a:extLst>
              <a:ext uri="{FF2B5EF4-FFF2-40B4-BE49-F238E27FC236}">
                <a16:creationId xmlns:a16="http://schemas.microsoft.com/office/drawing/2014/main" id="{B5D95111-0E2F-F6DF-D189-50BC0CBDC9F5}"/>
              </a:ext>
            </a:extLst>
          </p:cNvPr>
          <p:cNvSpPr txBox="1"/>
          <p:nvPr/>
        </p:nvSpPr>
        <p:spPr>
          <a:xfrm>
            <a:off x="4173943" y="3002819"/>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4" name="TextBox 73">
            <a:extLst>
              <a:ext uri="{FF2B5EF4-FFF2-40B4-BE49-F238E27FC236}">
                <a16:creationId xmlns:a16="http://schemas.microsoft.com/office/drawing/2014/main" id="{15FED0E7-F0EB-1B1E-4CB4-52C9D706610E}"/>
              </a:ext>
            </a:extLst>
          </p:cNvPr>
          <p:cNvSpPr txBox="1"/>
          <p:nvPr/>
        </p:nvSpPr>
        <p:spPr>
          <a:xfrm>
            <a:off x="4171871" y="4771243"/>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5" name="TextBox 74">
            <a:extLst>
              <a:ext uri="{FF2B5EF4-FFF2-40B4-BE49-F238E27FC236}">
                <a16:creationId xmlns:a16="http://schemas.microsoft.com/office/drawing/2014/main" id="{A3B67CA1-EE10-9FC6-08AD-2D104ADF4D4D}"/>
              </a:ext>
            </a:extLst>
          </p:cNvPr>
          <p:cNvSpPr txBox="1"/>
          <p:nvPr/>
        </p:nvSpPr>
        <p:spPr>
          <a:xfrm>
            <a:off x="3382528" y="3107631"/>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76" name="TextBox 75">
            <a:extLst>
              <a:ext uri="{FF2B5EF4-FFF2-40B4-BE49-F238E27FC236}">
                <a16:creationId xmlns:a16="http://schemas.microsoft.com/office/drawing/2014/main" id="{56554AD7-1D8F-1D41-4813-A35A5E82A9D7}"/>
              </a:ext>
            </a:extLst>
          </p:cNvPr>
          <p:cNvSpPr txBox="1"/>
          <p:nvPr/>
        </p:nvSpPr>
        <p:spPr>
          <a:xfrm>
            <a:off x="3848902" y="3101136"/>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77" name="TextBox 76">
            <a:extLst>
              <a:ext uri="{FF2B5EF4-FFF2-40B4-BE49-F238E27FC236}">
                <a16:creationId xmlns:a16="http://schemas.microsoft.com/office/drawing/2014/main" id="{2B6A79AB-CB09-EF8D-EBF3-BD9C1FB3A466}"/>
              </a:ext>
            </a:extLst>
          </p:cNvPr>
          <p:cNvSpPr txBox="1"/>
          <p:nvPr/>
        </p:nvSpPr>
        <p:spPr>
          <a:xfrm>
            <a:off x="4496216" y="3105216"/>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78" name="TextBox 77">
            <a:extLst>
              <a:ext uri="{FF2B5EF4-FFF2-40B4-BE49-F238E27FC236}">
                <a16:creationId xmlns:a16="http://schemas.microsoft.com/office/drawing/2014/main" id="{ECD010E5-3BCC-9D1E-3EDA-B57408EAE549}"/>
              </a:ext>
            </a:extLst>
          </p:cNvPr>
          <p:cNvSpPr txBox="1"/>
          <p:nvPr/>
        </p:nvSpPr>
        <p:spPr>
          <a:xfrm>
            <a:off x="3392017" y="4844894"/>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81" name="TextBox 80">
            <a:extLst>
              <a:ext uri="{FF2B5EF4-FFF2-40B4-BE49-F238E27FC236}">
                <a16:creationId xmlns:a16="http://schemas.microsoft.com/office/drawing/2014/main" id="{663343FC-27D5-E540-03E8-AA644A4FB3BF}"/>
              </a:ext>
            </a:extLst>
          </p:cNvPr>
          <p:cNvSpPr txBox="1"/>
          <p:nvPr/>
        </p:nvSpPr>
        <p:spPr>
          <a:xfrm>
            <a:off x="3858391" y="4838399"/>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82" name="TextBox 81">
            <a:extLst>
              <a:ext uri="{FF2B5EF4-FFF2-40B4-BE49-F238E27FC236}">
                <a16:creationId xmlns:a16="http://schemas.microsoft.com/office/drawing/2014/main" id="{47E23747-F015-73DE-5405-49652FEA97CF}"/>
              </a:ext>
            </a:extLst>
          </p:cNvPr>
          <p:cNvSpPr txBox="1"/>
          <p:nvPr/>
        </p:nvSpPr>
        <p:spPr>
          <a:xfrm>
            <a:off x="4511021" y="4842479"/>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83" name="TextBox 82">
            <a:extLst>
              <a:ext uri="{FF2B5EF4-FFF2-40B4-BE49-F238E27FC236}">
                <a16:creationId xmlns:a16="http://schemas.microsoft.com/office/drawing/2014/main" id="{D6EAB2B9-A5E6-3343-EC39-2502ABEE3C2F}"/>
              </a:ext>
            </a:extLst>
          </p:cNvPr>
          <p:cNvSpPr txBox="1"/>
          <p:nvPr/>
        </p:nvSpPr>
        <p:spPr>
          <a:xfrm rot="5400000">
            <a:off x="6572765" y="4042081"/>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84" name="TextBox 83">
            <a:extLst>
              <a:ext uri="{FF2B5EF4-FFF2-40B4-BE49-F238E27FC236}">
                <a16:creationId xmlns:a16="http://schemas.microsoft.com/office/drawing/2014/main" id="{49DB727B-2D91-938A-1E53-CCA9A4BEEE75}"/>
              </a:ext>
            </a:extLst>
          </p:cNvPr>
          <p:cNvSpPr txBox="1"/>
          <p:nvPr/>
        </p:nvSpPr>
        <p:spPr>
          <a:xfrm>
            <a:off x="6538392" y="3399675"/>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85" name="TextBox 84">
            <a:extLst>
              <a:ext uri="{FF2B5EF4-FFF2-40B4-BE49-F238E27FC236}">
                <a16:creationId xmlns:a16="http://schemas.microsoft.com/office/drawing/2014/main" id="{59FC6324-FC6E-D031-1763-857CF0BD74E6}"/>
              </a:ext>
            </a:extLst>
          </p:cNvPr>
          <p:cNvSpPr txBox="1"/>
          <p:nvPr/>
        </p:nvSpPr>
        <p:spPr>
          <a:xfrm>
            <a:off x="6533132" y="3787347"/>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86" name="TextBox 85">
            <a:extLst>
              <a:ext uri="{FF2B5EF4-FFF2-40B4-BE49-F238E27FC236}">
                <a16:creationId xmlns:a16="http://schemas.microsoft.com/office/drawing/2014/main" id="{960CA25A-DFAE-DFDF-A182-0362B4436B97}"/>
              </a:ext>
            </a:extLst>
          </p:cNvPr>
          <p:cNvSpPr txBox="1"/>
          <p:nvPr/>
        </p:nvSpPr>
        <p:spPr>
          <a:xfrm>
            <a:off x="6526107" y="433858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87" name="TextBox 86">
            <a:extLst>
              <a:ext uri="{FF2B5EF4-FFF2-40B4-BE49-F238E27FC236}">
                <a16:creationId xmlns:a16="http://schemas.microsoft.com/office/drawing/2014/main" id="{EACDC301-12D0-E582-D1FC-FE5DF324F509}"/>
              </a:ext>
            </a:extLst>
          </p:cNvPr>
          <p:cNvSpPr txBox="1"/>
          <p:nvPr/>
        </p:nvSpPr>
        <p:spPr>
          <a:xfrm>
            <a:off x="6533132" y="4671992"/>
            <a:ext cx="444848" cy="338554"/>
          </a:xfrm>
          <a:prstGeom prst="rect">
            <a:avLst/>
          </a:prstGeom>
          <a:noFill/>
        </p:spPr>
        <p:txBody>
          <a:bodyPr wrap="square" rtlCol="0">
            <a:spAutoFit/>
          </a:bodyPr>
          <a:lstStyle/>
          <a:p>
            <a:pPr algn="ctr"/>
            <a:r>
              <a:rPr lang="en-US" sz="800" dirty="0">
                <a:solidFill>
                  <a:schemeClr val="bg1"/>
                </a:solidFill>
              </a:rPr>
              <a:t>Radio App</a:t>
            </a:r>
          </a:p>
        </p:txBody>
      </p:sp>
      <p:sp>
        <p:nvSpPr>
          <p:cNvPr id="89" name="TextBox 88">
            <a:extLst>
              <a:ext uri="{FF2B5EF4-FFF2-40B4-BE49-F238E27FC236}">
                <a16:creationId xmlns:a16="http://schemas.microsoft.com/office/drawing/2014/main" id="{B63BDE64-96EC-CA16-46FC-7D7CD6690D03}"/>
              </a:ext>
            </a:extLst>
          </p:cNvPr>
          <p:cNvSpPr txBox="1"/>
          <p:nvPr/>
        </p:nvSpPr>
        <p:spPr>
          <a:xfrm>
            <a:off x="9944748" y="3006167"/>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90" name="TextBox 89">
            <a:extLst>
              <a:ext uri="{FF2B5EF4-FFF2-40B4-BE49-F238E27FC236}">
                <a16:creationId xmlns:a16="http://schemas.microsoft.com/office/drawing/2014/main" id="{2C765758-D1A7-9988-0627-39ECD8196762}"/>
              </a:ext>
            </a:extLst>
          </p:cNvPr>
          <p:cNvSpPr txBox="1"/>
          <p:nvPr/>
        </p:nvSpPr>
        <p:spPr>
          <a:xfrm>
            <a:off x="9153333" y="3110979"/>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91" name="TextBox 90">
            <a:extLst>
              <a:ext uri="{FF2B5EF4-FFF2-40B4-BE49-F238E27FC236}">
                <a16:creationId xmlns:a16="http://schemas.microsoft.com/office/drawing/2014/main" id="{726E8A7E-0138-C322-CAD2-ECE0A52BEABA}"/>
              </a:ext>
            </a:extLst>
          </p:cNvPr>
          <p:cNvSpPr txBox="1"/>
          <p:nvPr/>
        </p:nvSpPr>
        <p:spPr>
          <a:xfrm>
            <a:off x="9619707" y="3104484"/>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92" name="TextBox 91">
            <a:extLst>
              <a:ext uri="{FF2B5EF4-FFF2-40B4-BE49-F238E27FC236}">
                <a16:creationId xmlns:a16="http://schemas.microsoft.com/office/drawing/2014/main" id="{EB2D43CC-08E8-B27C-BF63-8E8DD94B5211}"/>
              </a:ext>
            </a:extLst>
          </p:cNvPr>
          <p:cNvSpPr txBox="1"/>
          <p:nvPr/>
        </p:nvSpPr>
        <p:spPr>
          <a:xfrm>
            <a:off x="10267021" y="310856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93" name="TextBox 92">
            <a:extLst>
              <a:ext uri="{FF2B5EF4-FFF2-40B4-BE49-F238E27FC236}">
                <a16:creationId xmlns:a16="http://schemas.microsoft.com/office/drawing/2014/main" id="{F773B516-0679-BC70-1C8C-E1BD4F646922}"/>
              </a:ext>
            </a:extLst>
          </p:cNvPr>
          <p:cNvSpPr txBox="1"/>
          <p:nvPr/>
        </p:nvSpPr>
        <p:spPr>
          <a:xfrm>
            <a:off x="9926701" y="4742497"/>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94" name="TextBox 93">
            <a:extLst>
              <a:ext uri="{FF2B5EF4-FFF2-40B4-BE49-F238E27FC236}">
                <a16:creationId xmlns:a16="http://schemas.microsoft.com/office/drawing/2014/main" id="{211411AC-4E4A-FCC9-34F8-CCC29BEACCAB}"/>
              </a:ext>
            </a:extLst>
          </p:cNvPr>
          <p:cNvSpPr txBox="1"/>
          <p:nvPr/>
        </p:nvSpPr>
        <p:spPr>
          <a:xfrm>
            <a:off x="9151234" y="4841993"/>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95" name="TextBox 94">
            <a:extLst>
              <a:ext uri="{FF2B5EF4-FFF2-40B4-BE49-F238E27FC236}">
                <a16:creationId xmlns:a16="http://schemas.microsoft.com/office/drawing/2014/main" id="{89FE83E9-BBE4-8E71-2094-E190508BB4CA}"/>
              </a:ext>
            </a:extLst>
          </p:cNvPr>
          <p:cNvSpPr txBox="1"/>
          <p:nvPr/>
        </p:nvSpPr>
        <p:spPr>
          <a:xfrm>
            <a:off x="9601660" y="4840814"/>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96" name="TextBox 95">
            <a:extLst>
              <a:ext uri="{FF2B5EF4-FFF2-40B4-BE49-F238E27FC236}">
                <a16:creationId xmlns:a16="http://schemas.microsoft.com/office/drawing/2014/main" id="{679AD7FF-E37A-BE78-35F8-DA1960B59B2C}"/>
              </a:ext>
            </a:extLst>
          </p:cNvPr>
          <p:cNvSpPr txBox="1"/>
          <p:nvPr/>
        </p:nvSpPr>
        <p:spPr>
          <a:xfrm>
            <a:off x="10248974" y="484489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97" name="TextBox 96">
            <a:extLst>
              <a:ext uri="{FF2B5EF4-FFF2-40B4-BE49-F238E27FC236}">
                <a16:creationId xmlns:a16="http://schemas.microsoft.com/office/drawing/2014/main" id="{C6200E82-26EC-F1AB-EE81-77928B656B3F}"/>
              </a:ext>
            </a:extLst>
          </p:cNvPr>
          <p:cNvSpPr txBox="1"/>
          <p:nvPr/>
        </p:nvSpPr>
        <p:spPr>
          <a:xfrm rot="5400000">
            <a:off x="3991244" y="3664882"/>
            <a:ext cx="444848" cy="523220"/>
          </a:xfrm>
          <a:prstGeom prst="rect">
            <a:avLst/>
          </a:prstGeom>
          <a:noFill/>
        </p:spPr>
        <p:txBody>
          <a:bodyPr wrap="square" rtlCol="0">
            <a:spAutoFit/>
          </a:bodyPr>
          <a:lstStyle/>
          <a:p>
            <a:pPr algn="ctr"/>
            <a:r>
              <a:rPr lang="en-US" sz="2800" dirty="0">
                <a:solidFill>
                  <a:schemeClr val="accent1"/>
                </a:solidFill>
              </a:rPr>
              <a:t>…</a:t>
            </a:r>
          </a:p>
        </p:txBody>
      </p:sp>
      <p:sp>
        <p:nvSpPr>
          <p:cNvPr id="98" name="TextBox 97">
            <a:extLst>
              <a:ext uri="{FF2B5EF4-FFF2-40B4-BE49-F238E27FC236}">
                <a16:creationId xmlns:a16="http://schemas.microsoft.com/office/drawing/2014/main" id="{CBF205FA-39B1-010A-AF42-398AAE95B61D}"/>
              </a:ext>
            </a:extLst>
          </p:cNvPr>
          <p:cNvSpPr txBox="1"/>
          <p:nvPr/>
        </p:nvSpPr>
        <p:spPr>
          <a:xfrm rot="5400000">
            <a:off x="9730550" y="3825036"/>
            <a:ext cx="444848" cy="523220"/>
          </a:xfrm>
          <a:prstGeom prst="rect">
            <a:avLst/>
          </a:prstGeom>
          <a:noFill/>
        </p:spPr>
        <p:txBody>
          <a:bodyPr wrap="square" rtlCol="0">
            <a:spAutoFit/>
          </a:bodyPr>
          <a:lstStyle/>
          <a:p>
            <a:pPr algn="ctr"/>
            <a:r>
              <a:rPr lang="en-US" sz="2800" dirty="0">
                <a:solidFill>
                  <a:schemeClr val="accent1"/>
                </a:solidFill>
              </a:rPr>
              <a:t>…</a:t>
            </a:r>
          </a:p>
        </p:txBody>
      </p:sp>
    </p:spTree>
    <p:extLst>
      <p:ext uri="{BB962C8B-B14F-4D97-AF65-F5344CB8AC3E}">
        <p14:creationId xmlns:p14="http://schemas.microsoft.com/office/powerpoint/2010/main" val="735443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1446B3-1ACA-45AC-B43D-BD27CBD99803}"/>
              </a:ext>
            </a:extLst>
          </p:cNvPr>
          <p:cNvSpPr>
            <a:spLocks noGrp="1"/>
          </p:cNvSpPr>
          <p:nvPr>
            <p:ph type="sldNum" sz="quarter" idx="12"/>
          </p:nvPr>
        </p:nvSpPr>
        <p:spPr/>
        <p:txBody>
          <a:bodyPr/>
          <a:lstStyle/>
          <a:p>
            <a:fld id="{58F282DA-62A9-A140-8603-8C899B7911F1}" type="slidenum">
              <a:rPr lang="en-US" smtClean="0"/>
              <a:pPr/>
              <a:t>36</a:t>
            </a:fld>
            <a:endParaRPr lang="en-US"/>
          </a:p>
        </p:txBody>
      </p:sp>
      <p:sp>
        <p:nvSpPr>
          <p:cNvPr id="3" name="Title 2">
            <a:extLst>
              <a:ext uri="{FF2B5EF4-FFF2-40B4-BE49-F238E27FC236}">
                <a16:creationId xmlns:a16="http://schemas.microsoft.com/office/drawing/2014/main" id="{47C7A75D-E531-4643-9C0A-7FBDE523FCE7}"/>
              </a:ext>
            </a:extLst>
          </p:cNvPr>
          <p:cNvSpPr>
            <a:spLocks noGrp="1"/>
          </p:cNvSpPr>
          <p:nvPr>
            <p:ph type="title"/>
          </p:nvPr>
        </p:nvSpPr>
        <p:spPr/>
        <p:txBody>
          <a:bodyPr>
            <a:normAutofit fontScale="90000"/>
          </a:bodyPr>
          <a:lstStyle/>
          <a:p>
            <a:r>
              <a:rPr lang="en-US"/>
              <a:t>Shared Ground and Flight System App Architecture</a:t>
            </a:r>
          </a:p>
        </p:txBody>
      </p:sp>
      <p:sp>
        <p:nvSpPr>
          <p:cNvPr id="4" name="Rounded Rectangle 46">
            <a:extLst>
              <a:ext uri="{FF2B5EF4-FFF2-40B4-BE49-F238E27FC236}">
                <a16:creationId xmlns:a16="http://schemas.microsoft.com/office/drawing/2014/main" id="{A2CB80B1-3CD7-42B0-9FEE-B105902AC148}"/>
              </a:ext>
            </a:extLst>
          </p:cNvPr>
          <p:cNvSpPr/>
          <p:nvPr/>
        </p:nvSpPr>
        <p:spPr>
          <a:xfrm>
            <a:off x="9875690" y="1132567"/>
            <a:ext cx="1493749" cy="448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a:solidFill>
                  <a:schemeClr val="tx1"/>
                </a:solidFill>
              </a:rPr>
              <a:t>Space ROS</a:t>
            </a:r>
          </a:p>
          <a:p>
            <a:pPr algn="ctr"/>
            <a:r>
              <a:rPr lang="en-US" sz="1000">
                <a:solidFill>
                  <a:schemeClr val="tx1"/>
                </a:solidFill>
              </a:rPr>
              <a:t>Subsystem</a:t>
            </a:r>
          </a:p>
        </p:txBody>
      </p:sp>
      <p:cxnSp>
        <p:nvCxnSpPr>
          <p:cNvPr id="5" name="Straight Connector 4">
            <a:extLst>
              <a:ext uri="{FF2B5EF4-FFF2-40B4-BE49-F238E27FC236}">
                <a16:creationId xmlns:a16="http://schemas.microsoft.com/office/drawing/2014/main" id="{13BB94B2-626F-42B6-A136-A48333BF98E9}"/>
              </a:ext>
            </a:extLst>
          </p:cNvPr>
          <p:cNvCxnSpPr>
            <a:cxnSpLocks/>
            <a:stCxn id="19" idx="0"/>
          </p:cNvCxnSpPr>
          <p:nvPr/>
        </p:nvCxnSpPr>
        <p:spPr>
          <a:xfrm flipV="1">
            <a:off x="10699594" y="2964066"/>
            <a:ext cx="0" cy="631539"/>
          </a:xfrm>
          <a:prstGeom prst="line">
            <a:avLst/>
          </a:prstGeom>
        </p:spPr>
        <p:style>
          <a:lnRef idx="1">
            <a:schemeClr val="accent1"/>
          </a:lnRef>
          <a:fillRef idx="0">
            <a:schemeClr val="accent1"/>
          </a:fillRef>
          <a:effectRef idx="0">
            <a:schemeClr val="accent1"/>
          </a:effectRef>
          <a:fontRef idx="minor">
            <a:schemeClr val="tx1"/>
          </a:fontRef>
        </p:style>
      </p:cxnSp>
      <p:sp>
        <p:nvSpPr>
          <p:cNvPr id="6" name="Rounded Rectangle 11">
            <a:extLst>
              <a:ext uri="{FF2B5EF4-FFF2-40B4-BE49-F238E27FC236}">
                <a16:creationId xmlns:a16="http://schemas.microsoft.com/office/drawing/2014/main" id="{A01F8E41-2EFF-42B8-B5AD-BF7013E56576}"/>
              </a:ext>
            </a:extLst>
          </p:cNvPr>
          <p:cNvSpPr/>
          <p:nvPr/>
        </p:nvSpPr>
        <p:spPr>
          <a:xfrm>
            <a:off x="7426492" y="3533660"/>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Radio</a:t>
            </a:r>
          </a:p>
          <a:p>
            <a:pPr algn="ctr" defTabSz="914217"/>
            <a:r>
              <a:rPr lang="en-US" sz="900">
                <a:solidFill>
                  <a:prstClr val="white"/>
                </a:solidFill>
                <a:latin typeface="Barlow Medium" panose="00000600000000000000" pitchFamily="2" charset="0"/>
              </a:rPr>
              <a:t>App</a:t>
            </a:r>
          </a:p>
        </p:txBody>
      </p:sp>
      <p:sp>
        <p:nvSpPr>
          <p:cNvPr id="7" name="Rectangle 6">
            <a:extLst>
              <a:ext uri="{FF2B5EF4-FFF2-40B4-BE49-F238E27FC236}">
                <a16:creationId xmlns:a16="http://schemas.microsoft.com/office/drawing/2014/main" id="{4F1DBFAF-5952-449C-89EC-CDCE55476D6E}"/>
              </a:ext>
            </a:extLst>
          </p:cNvPr>
          <p:cNvSpPr/>
          <p:nvPr/>
        </p:nvSpPr>
        <p:spPr>
          <a:xfrm>
            <a:off x="7426492" y="4771086"/>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Radio</a:t>
            </a:r>
          </a:p>
        </p:txBody>
      </p:sp>
      <p:sp>
        <p:nvSpPr>
          <p:cNvPr id="8" name="Rounded Rectangle 39">
            <a:extLst>
              <a:ext uri="{FF2B5EF4-FFF2-40B4-BE49-F238E27FC236}">
                <a16:creationId xmlns:a16="http://schemas.microsoft.com/office/drawing/2014/main" id="{697AC2A9-278E-4E15-8050-16A6585C2A25}"/>
              </a:ext>
            </a:extLst>
          </p:cNvPr>
          <p:cNvSpPr/>
          <p:nvPr/>
        </p:nvSpPr>
        <p:spPr>
          <a:xfrm>
            <a:off x="6944011" y="1537918"/>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Mngt / Utility </a:t>
            </a:r>
          </a:p>
          <a:p>
            <a:pPr algn="ctr" defTabSz="914217"/>
            <a:r>
              <a:rPr lang="en-US" sz="900">
                <a:solidFill>
                  <a:prstClr val="white"/>
                </a:solidFill>
                <a:latin typeface="Barlow Medium" panose="00000600000000000000" pitchFamily="2" charset="0"/>
              </a:rPr>
              <a:t>Apps</a:t>
            </a:r>
          </a:p>
        </p:txBody>
      </p:sp>
      <p:sp>
        <p:nvSpPr>
          <p:cNvPr id="9" name="Rounded Rectangle 42">
            <a:extLst>
              <a:ext uri="{FF2B5EF4-FFF2-40B4-BE49-F238E27FC236}">
                <a16:creationId xmlns:a16="http://schemas.microsoft.com/office/drawing/2014/main" id="{880329C4-9380-44BF-AAE8-F86C1DA55DE4}"/>
              </a:ext>
            </a:extLst>
          </p:cNvPr>
          <p:cNvSpPr/>
          <p:nvPr/>
        </p:nvSpPr>
        <p:spPr>
          <a:xfrm>
            <a:off x="10226162" y="164114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a:t>
            </a:r>
          </a:p>
        </p:txBody>
      </p:sp>
      <p:sp>
        <p:nvSpPr>
          <p:cNvPr id="10" name="Rectangle 9">
            <a:extLst>
              <a:ext uri="{FF2B5EF4-FFF2-40B4-BE49-F238E27FC236}">
                <a16:creationId xmlns:a16="http://schemas.microsoft.com/office/drawing/2014/main" id="{C1219FE4-355F-4B8E-B94B-D28B1B2B6BF8}"/>
              </a:ext>
            </a:extLst>
          </p:cNvPr>
          <p:cNvSpPr/>
          <p:nvPr/>
        </p:nvSpPr>
        <p:spPr>
          <a:xfrm>
            <a:off x="10238770" y="4764312"/>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11" name="Rectangle 10">
            <a:extLst>
              <a:ext uri="{FF2B5EF4-FFF2-40B4-BE49-F238E27FC236}">
                <a16:creationId xmlns:a16="http://schemas.microsoft.com/office/drawing/2014/main" id="{0DFB6DA4-3C1E-477C-8991-5882E8B428E9}"/>
              </a:ext>
            </a:extLst>
          </p:cNvPr>
          <p:cNvSpPr/>
          <p:nvPr/>
        </p:nvSpPr>
        <p:spPr>
          <a:xfrm>
            <a:off x="10314960" y="4840502"/>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cxnSp>
        <p:nvCxnSpPr>
          <p:cNvPr id="12" name="Straight Connector 11">
            <a:extLst>
              <a:ext uri="{FF2B5EF4-FFF2-40B4-BE49-F238E27FC236}">
                <a16:creationId xmlns:a16="http://schemas.microsoft.com/office/drawing/2014/main" id="{72A8AFF2-2090-454A-975D-B248F9656B0D}"/>
              </a:ext>
            </a:extLst>
          </p:cNvPr>
          <p:cNvCxnSpPr>
            <a:stCxn id="6" idx="2"/>
            <a:endCxn id="7" idx="0"/>
          </p:cNvCxnSpPr>
          <p:nvPr/>
        </p:nvCxnSpPr>
        <p:spPr>
          <a:xfrm>
            <a:off x="7823735" y="4208638"/>
            <a:ext cx="0" cy="5624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170B3E-1F69-4183-9BAE-C63114F9F5EF}"/>
              </a:ext>
            </a:extLst>
          </p:cNvPr>
          <p:cNvCxnSpPr>
            <a:cxnSpLocks/>
            <a:stCxn id="16" idx="2"/>
          </p:cNvCxnSpPr>
          <p:nvPr/>
        </p:nvCxnSpPr>
        <p:spPr>
          <a:xfrm>
            <a:off x="7417443" y="2289087"/>
            <a:ext cx="0" cy="501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91BDD91-597A-45BC-9E8D-22CE65B37581}"/>
              </a:ext>
            </a:extLst>
          </p:cNvPr>
          <p:cNvCxnSpPr>
            <a:cxnSpLocks/>
          </p:cNvCxnSpPr>
          <p:nvPr/>
        </p:nvCxnSpPr>
        <p:spPr>
          <a:xfrm>
            <a:off x="7341253" y="2212897"/>
            <a:ext cx="0" cy="577922"/>
          </a:xfrm>
          <a:prstGeom prst="line">
            <a:avLst/>
          </a:prstGeom>
        </p:spPr>
        <p:style>
          <a:lnRef idx="1">
            <a:schemeClr val="accent1"/>
          </a:lnRef>
          <a:fillRef idx="0">
            <a:schemeClr val="accent1"/>
          </a:fillRef>
          <a:effectRef idx="0">
            <a:schemeClr val="accent1"/>
          </a:effectRef>
          <a:fontRef idx="minor">
            <a:schemeClr val="tx1"/>
          </a:fontRef>
        </p:style>
      </p:cxnSp>
      <p:sp>
        <p:nvSpPr>
          <p:cNvPr id="15" name="Rounded Rectangle 41">
            <a:extLst>
              <a:ext uri="{FF2B5EF4-FFF2-40B4-BE49-F238E27FC236}">
                <a16:creationId xmlns:a16="http://schemas.microsoft.com/office/drawing/2014/main" id="{AC858CC3-2979-4792-B75A-1749C545A2F7}"/>
              </a:ext>
            </a:extLst>
          </p:cNvPr>
          <p:cNvSpPr/>
          <p:nvPr/>
        </p:nvSpPr>
        <p:spPr>
          <a:xfrm>
            <a:off x="10226161" y="351941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sp>
        <p:nvSpPr>
          <p:cNvPr id="16" name="Rounded Rectangle 40">
            <a:extLst>
              <a:ext uri="{FF2B5EF4-FFF2-40B4-BE49-F238E27FC236}">
                <a16:creationId xmlns:a16="http://schemas.microsoft.com/office/drawing/2014/main" id="{9B0ADEC8-34EA-47D5-8FDA-445291F9501F}"/>
              </a:ext>
            </a:extLst>
          </p:cNvPr>
          <p:cNvSpPr/>
          <p:nvPr/>
        </p:nvSpPr>
        <p:spPr>
          <a:xfrm>
            <a:off x="7020201" y="1614108"/>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Bus Node</a:t>
            </a:r>
          </a:p>
          <a:p>
            <a:pPr algn="ctr" defTabSz="914217"/>
            <a:r>
              <a:rPr lang="en-US" sz="900">
                <a:solidFill>
                  <a:prstClr val="white"/>
                </a:solidFill>
                <a:latin typeface="Barlow Medium" panose="00000600000000000000" pitchFamily="2" charset="0"/>
              </a:rPr>
              <a:t>Apps</a:t>
            </a:r>
          </a:p>
        </p:txBody>
      </p:sp>
      <p:cxnSp>
        <p:nvCxnSpPr>
          <p:cNvPr id="17" name="Straight Connector 16">
            <a:extLst>
              <a:ext uri="{FF2B5EF4-FFF2-40B4-BE49-F238E27FC236}">
                <a16:creationId xmlns:a16="http://schemas.microsoft.com/office/drawing/2014/main" id="{3527199A-C5A9-4791-8DB8-745DCA3C9B51}"/>
              </a:ext>
            </a:extLst>
          </p:cNvPr>
          <p:cNvCxnSpPr>
            <a:cxnSpLocks/>
            <a:stCxn id="11" idx="0"/>
            <a:endCxn id="19" idx="2"/>
          </p:cNvCxnSpPr>
          <p:nvPr/>
        </p:nvCxnSpPr>
        <p:spPr>
          <a:xfrm flipH="1" flipV="1">
            <a:off x="10699594" y="4270584"/>
            <a:ext cx="12609" cy="56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E5EB57-8505-4F8A-9269-340B6AF55A29}"/>
              </a:ext>
            </a:extLst>
          </p:cNvPr>
          <p:cNvCxnSpPr>
            <a:cxnSpLocks/>
            <a:stCxn id="10" idx="0"/>
          </p:cNvCxnSpPr>
          <p:nvPr/>
        </p:nvCxnSpPr>
        <p:spPr>
          <a:xfrm flipH="1" flipV="1">
            <a:off x="10623403" y="4176473"/>
            <a:ext cx="12609" cy="587839"/>
          </a:xfrm>
          <a:prstGeom prst="line">
            <a:avLst/>
          </a:prstGeom>
        </p:spPr>
        <p:style>
          <a:lnRef idx="1">
            <a:schemeClr val="accent1"/>
          </a:lnRef>
          <a:fillRef idx="0">
            <a:schemeClr val="accent1"/>
          </a:fillRef>
          <a:effectRef idx="0">
            <a:schemeClr val="accent1"/>
          </a:effectRef>
          <a:fontRef idx="minor">
            <a:schemeClr val="tx1"/>
          </a:fontRef>
        </p:style>
      </p:cxnSp>
      <p:sp>
        <p:nvSpPr>
          <p:cNvPr id="19" name="Rounded Rectangle 48">
            <a:extLst>
              <a:ext uri="{FF2B5EF4-FFF2-40B4-BE49-F238E27FC236}">
                <a16:creationId xmlns:a16="http://schemas.microsoft.com/office/drawing/2014/main" id="{9A4198D4-F912-4D64-ADF7-9357E11947BD}"/>
              </a:ext>
            </a:extLst>
          </p:cNvPr>
          <p:cNvSpPr/>
          <p:nvPr/>
        </p:nvSpPr>
        <p:spPr>
          <a:xfrm>
            <a:off x="10302352" y="359560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cxnSp>
        <p:nvCxnSpPr>
          <p:cNvPr id="20" name="Straight Connector 19">
            <a:extLst>
              <a:ext uri="{FF2B5EF4-FFF2-40B4-BE49-F238E27FC236}">
                <a16:creationId xmlns:a16="http://schemas.microsoft.com/office/drawing/2014/main" id="{4EC210DE-905D-46DE-B199-EF5BA1CFAF58}"/>
              </a:ext>
            </a:extLst>
          </p:cNvPr>
          <p:cNvCxnSpPr>
            <a:cxnSpLocks/>
            <a:endCxn id="22" idx="2"/>
          </p:cNvCxnSpPr>
          <p:nvPr/>
        </p:nvCxnSpPr>
        <p:spPr>
          <a:xfrm flipV="1">
            <a:off x="10699593" y="2392314"/>
            <a:ext cx="1" cy="39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E37B97-20F7-400A-986E-D560392F19D2}"/>
              </a:ext>
            </a:extLst>
          </p:cNvPr>
          <p:cNvCxnSpPr>
            <a:cxnSpLocks/>
          </p:cNvCxnSpPr>
          <p:nvPr/>
        </p:nvCxnSpPr>
        <p:spPr>
          <a:xfrm flipH="1" flipV="1">
            <a:off x="10623403" y="2228450"/>
            <a:ext cx="1" cy="585892"/>
          </a:xfrm>
          <a:prstGeom prst="line">
            <a:avLst/>
          </a:prstGeom>
        </p:spPr>
        <p:style>
          <a:lnRef idx="1">
            <a:schemeClr val="accent1"/>
          </a:lnRef>
          <a:fillRef idx="0">
            <a:schemeClr val="accent1"/>
          </a:fillRef>
          <a:effectRef idx="0">
            <a:schemeClr val="accent1"/>
          </a:effectRef>
          <a:fontRef idx="minor">
            <a:schemeClr val="tx1"/>
          </a:fontRef>
        </p:style>
      </p:cxnSp>
      <p:sp>
        <p:nvSpPr>
          <p:cNvPr id="22" name="Rounded Rectangle 49">
            <a:extLst>
              <a:ext uri="{FF2B5EF4-FFF2-40B4-BE49-F238E27FC236}">
                <a16:creationId xmlns:a16="http://schemas.microsoft.com/office/drawing/2014/main" id="{78A4F4CE-1E40-4790-8629-283B81935FB1}"/>
              </a:ext>
            </a:extLst>
          </p:cNvPr>
          <p:cNvSpPr/>
          <p:nvPr/>
        </p:nvSpPr>
        <p:spPr>
          <a:xfrm>
            <a:off x="10302352" y="171733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Apps</a:t>
            </a:r>
          </a:p>
        </p:txBody>
      </p:sp>
      <p:cxnSp>
        <p:nvCxnSpPr>
          <p:cNvPr id="23" name="Straight Connector 22">
            <a:extLst>
              <a:ext uri="{FF2B5EF4-FFF2-40B4-BE49-F238E27FC236}">
                <a16:creationId xmlns:a16="http://schemas.microsoft.com/office/drawing/2014/main" id="{7D23A1CE-3BAF-4D04-B93F-5933CD7F4A73}"/>
              </a:ext>
            </a:extLst>
          </p:cNvPr>
          <p:cNvCxnSpPr>
            <a:cxnSpLocks/>
            <a:stCxn id="15" idx="0"/>
          </p:cNvCxnSpPr>
          <p:nvPr/>
        </p:nvCxnSpPr>
        <p:spPr>
          <a:xfrm flipV="1">
            <a:off x="10623404" y="2964066"/>
            <a:ext cx="0" cy="555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9AC0903-F3AB-42F3-9D50-198EE4D589EE}"/>
              </a:ext>
            </a:extLst>
          </p:cNvPr>
          <p:cNvCxnSpPr>
            <a:cxnSpLocks/>
            <a:stCxn id="6" idx="0"/>
          </p:cNvCxnSpPr>
          <p:nvPr/>
        </p:nvCxnSpPr>
        <p:spPr>
          <a:xfrm flipH="1" flipV="1">
            <a:off x="7823734" y="2964065"/>
            <a:ext cx="0" cy="569595"/>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Graphic 24" descr="Satellite dish with solid fill">
            <a:extLst>
              <a:ext uri="{FF2B5EF4-FFF2-40B4-BE49-F238E27FC236}">
                <a16:creationId xmlns:a16="http://schemas.microsoft.com/office/drawing/2014/main" id="{8FDAACD5-1804-4F65-B8EC-02E7F2C843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3523" y="5526377"/>
            <a:ext cx="457140" cy="457140"/>
          </a:xfrm>
          <a:prstGeom prst="rect">
            <a:avLst/>
          </a:prstGeom>
        </p:spPr>
      </p:pic>
      <p:cxnSp>
        <p:nvCxnSpPr>
          <p:cNvPr id="26" name="Elbow Connector 53">
            <a:extLst>
              <a:ext uri="{FF2B5EF4-FFF2-40B4-BE49-F238E27FC236}">
                <a16:creationId xmlns:a16="http://schemas.microsoft.com/office/drawing/2014/main" id="{4FDEC978-66E5-4CB1-BC97-D0200D3BED24}"/>
              </a:ext>
            </a:extLst>
          </p:cNvPr>
          <p:cNvCxnSpPr>
            <a:cxnSpLocks/>
            <a:endCxn id="25" idx="3"/>
          </p:cNvCxnSpPr>
          <p:nvPr/>
        </p:nvCxnSpPr>
        <p:spPr>
          <a:xfrm rot="10800000" flipV="1">
            <a:off x="6960663" y="5313560"/>
            <a:ext cx="863072" cy="441387"/>
          </a:xfrm>
          <a:prstGeom prst="bentConnector3">
            <a:avLst>
              <a:gd name="adj1" fmla="val -890"/>
            </a:avLst>
          </a:prstGeom>
        </p:spPr>
        <p:style>
          <a:lnRef idx="1">
            <a:schemeClr val="accent1"/>
          </a:lnRef>
          <a:fillRef idx="0">
            <a:schemeClr val="accent1"/>
          </a:fillRef>
          <a:effectRef idx="0">
            <a:schemeClr val="accent1"/>
          </a:effectRef>
          <a:fontRef idx="minor">
            <a:schemeClr val="tx1"/>
          </a:fontRef>
        </p:style>
      </p:cxnSp>
      <p:sp>
        <p:nvSpPr>
          <p:cNvPr id="27" name="Rounded Rectangle 55">
            <a:extLst>
              <a:ext uri="{FF2B5EF4-FFF2-40B4-BE49-F238E27FC236}">
                <a16:creationId xmlns:a16="http://schemas.microsoft.com/office/drawing/2014/main" id="{3043DDD4-5F26-486B-A36B-85BF70EB037B}"/>
              </a:ext>
            </a:extLst>
          </p:cNvPr>
          <p:cNvSpPr/>
          <p:nvPr/>
        </p:nvSpPr>
        <p:spPr>
          <a:xfrm>
            <a:off x="9951880" y="1208757"/>
            <a:ext cx="1493749" cy="44851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a:solidFill>
                  <a:schemeClr val="tx1"/>
                </a:solidFill>
              </a:rPr>
              <a:t>Space ROS</a:t>
            </a:r>
          </a:p>
          <a:p>
            <a:pPr algn="ctr"/>
            <a:r>
              <a:rPr lang="en-US" sz="1000">
                <a:solidFill>
                  <a:schemeClr val="tx1"/>
                </a:solidFill>
              </a:rPr>
              <a:t>Flight System</a:t>
            </a:r>
          </a:p>
        </p:txBody>
      </p:sp>
      <p:cxnSp>
        <p:nvCxnSpPr>
          <p:cNvPr id="28" name="Straight Connector 27">
            <a:extLst>
              <a:ext uri="{FF2B5EF4-FFF2-40B4-BE49-F238E27FC236}">
                <a16:creationId xmlns:a16="http://schemas.microsoft.com/office/drawing/2014/main" id="{4C2462D1-0F91-4457-8EA9-9C6493C45457}"/>
              </a:ext>
            </a:extLst>
          </p:cNvPr>
          <p:cNvCxnSpPr>
            <a:cxnSpLocks/>
            <a:stCxn id="35" idx="0"/>
          </p:cNvCxnSpPr>
          <p:nvPr/>
        </p:nvCxnSpPr>
        <p:spPr>
          <a:xfrm flipH="1" flipV="1">
            <a:off x="10775784" y="2963742"/>
            <a:ext cx="0" cy="708053"/>
          </a:xfrm>
          <a:prstGeom prst="line">
            <a:avLst/>
          </a:prstGeom>
        </p:spPr>
        <p:style>
          <a:lnRef idx="1">
            <a:schemeClr val="accent1"/>
          </a:lnRef>
          <a:fillRef idx="0">
            <a:schemeClr val="accent1"/>
          </a:fillRef>
          <a:effectRef idx="0">
            <a:schemeClr val="accent1"/>
          </a:effectRef>
          <a:fontRef idx="minor">
            <a:schemeClr val="tx1"/>
          </a:fontRef>
        </p:style>
      </p:cxnSp>
      <p:sp>
        <p:nvSpPr>
          <p:cNvPr id="29" name="Rounded Rectangle 57">
            <a:extLst>
              <a:ext uri="{FF2B5EF4-FFF2-40B4-BE49-F238E27FC236}">
                <a16:creationId xmlns:a16="http://schemas.microsoft.com/office/drawing/2014/main" id="{CFFB29FC-548E-4DE8-BD4C-BD801D66BBA8}"/>
              </a:ext>
            </a:extLst>
          </p:cNvPr>
          <p:cNvSpPr/>
          <p:nvPr/>
        </p:nvSpPr>
        <p:spPr>
          <a:xfrm>
            <a:off x="10302352" y="171733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a:t>
            </a:r>
          </a:p>
        </p:txBody>
      </p:sp>
      <p:sp>
        <p:nvSpPr>
          <p:cNvPr id="30" name="Rectangle 29">
            <a:extLst>
              <a:ext uri="{FF2B5EF4-FFF2-40B4-BE49-F238E27FC236}">
                <a16:creationId xmlns:a16="http://schemas.microsoft.com/office/drawing/2014/main" id="{B18A5F34-0682-41E1-87BA-FD530F314C60}"/>
              </a:ext>
            </a:extLst>
          </p:cNvPr>
          <p:cNvSpPr/>
          <p:nvPr/>
        </p:nvSpPr>
        <p:spPr>
          <a:xfrm>
            <a:off x="10314960" y="4840502"/>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31" name="Rectangle 30">
            <a:extLst>
              <a:ext uri="{FF2B5EF4-FFF2-40B4-BE49-F238E27FC236}">
                <a16:creationId xmlns:a16="http://schemas.microsoft.com/office/drawing/2014/main" id="{1641835C-E9FC-4554-975F-C8EFE89C2304}"/>
              </a:ext>
            </a:extLst>
          </p:cNvPr>
          <p:cNvSpPr/>
          <p:nvPr/>
        </p:nvSpPr>
        <p:spPr>
          <a:xfrm>
            <a:off x="10391150" y="4916692"/>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32" name="Rounded Rectangle 60">
            <a:extLst>
              <a:ext uri="{FF2B5EF4-FFF2-40B4-BE49-F238E27FC236}">
                <a16:creationId xmlns:a16="http://schemas.microsoft.com/office/drawing/2014/main" id="{37995635-D469-4841-897B-A76F15B72D66}"/>
              </a:ext>
            </a:extLst>
          </p:cNvPr>
          <p:cNvSpPr/>
          <p:nvPr/>
        </p:nvSpPr>
        <p:spPr>
          <a:xfrm>
            <a:off x="10302352" y="359560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cxnSp>
        <p:nvCxnSpPr>
          <p:cNvPr id="33" name="Straight Connector 32">
            <a:extLst>
              <a:ext uri="{FF2B5EF4-FFF2-40B4-BE49-F238E27FC236}">
                <a16:creationId xmlns:a16="http://schemas.microsoft.com/office/drawing/2014/main" id="{E1DB48D1-A312-47F0-8620-F65311575755}"/>
              </a:ext>
            </a:extLst>
          </p:cNvPr>
          <p:cNvCxnSpPr>
            <a:cxnSpLocks/>
            <a:stCxn id="31" idx="0"/>
            <a:endCxn id="35" idx="2"/>
          </p:cNvCxnSpPr>
          <p:nvPr/>
        </p:nvCxnSpPr>
        <p:spPr>
          <a:xfrm flipH="1" flipV="1">
            <a:off x="10775784" y="4346774"/>
            <a:ext cx="12609" cy="56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0D4E403-A3A3-43B3-A9AE-14A486E052DE}"/>
              </a:ext>
            </a:extLst>
          </p:cNvPr>
          <p:cNvCxnSpPr>
            <a:cxnSpLocks/>
            <a:stCxn id="30" idx="0"/>
          </p:cNvCxnSpPr>
          <p:nvPr/>
        </p:nvCxnSpPr>
        <p:spPr>
          <a:xfrm flipH="1" flipV="1">
            <a:off x="10699593" y="4252663"/>
            <a:ext cx="12609" cy="587839"/>
          </a:xfrm>
          <a:prstGeom prst="line">
            <a:avLst/>
          </a:prstGeom>
        </p:spPr>
        <p:style>
          <a:lnRef idx="1">
            <a:schemeClr val="accent1"/>
          </a:lnRef>
          <a:fillRef idx="0">
            <a:schemeClr val="accent1"/>
          </a:fillRef>
          <a:effectRef idx="0">
            <a:schemeClr val="accent1"/>
          </a:effectRef>
          <a:fontRef idx="minor">
            <a:schemeClr val="tx1"/>
          </a:fontRef>
        </p:style>
      </p:cxnSp>
      <p:sp>
        <p:nvSpPr>
          <p:cNvPr id="35" name="Rounded Rectangle 66">
            <a:extLst>
              <a:ext uri="{FF2B5EF4-FFF2-40B4-BE49-F238E27FC236}">
                <a16:creationId xmlns:a16="http://schemas.microsoft.com/office/drawing/2014/main" id="{5C4AB755-C951-42D7-9413-3683E31FD660}"/>
              </a:ext>
            </a:extLst>
          </p:cNvPr>
          <p:cNvSpPr/>
          <p:nvPr/>
        </p:nvSpPr>
        <p:spPr>
          <a:xfrm>
            <a:off x="10378542" y="367179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cxnSp>
        <p:nvCxnSpPr>
          <p:cNvPr id="36" name="Straight Connector 35">
            <a:extLst>
              <a:ext uri="{FF2B5EF4-FFF2-40B4-BE49-F238E27FC236}">
                <a16:creationId xmlns:a16="http://schemas.microsoft.com/office/drawing/2014/main" id="{4268DC8C-E3A5-4FE3-9E66-52FFE46E8B0D}"/>
              </a:ext>
            </a:extLst>
          </p:cNvPr>
          <p:cNvCxnSpPr>
            <a:cxnSpLocks/>
            <a:endCxn id="38" idx="2"/>
          </p:cNvCxnSpPr>
          <p:nvPr/>
        </p:nvCxnSpPr>
        <p:spPr>
          <a:xfrm flipV="1">
            <a:off x="10775783" y="2468504"/>
            <a:ext cx="1" cy="39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9A5B311-FE9A-4458-837D-3D312A896AB4}"/>
              </a:ext>
            </a:extLst>
          </p:cNvPr>
          <p:cNvCxnSpPr>
            <a:cxnSpLocks/>
          </p:cNvCxnSpPr>
          <p:nvPr/>
        </p:nvCxnSpPr>
        <p:spPr>
          <a:xfrm flipH="1" flipV="1">
            <a:off x="10699593" y="2304640"/>
            <a:ext cx="1" cy="585892"/>
          </a:xfrm>
          <a:prstGeom prst="line">
            <a:avLst/>
          </a:prstGeom>
        </p:spPr>
        <p:style>
          <a:lnRef idx="1">
            <a:schemeClr val="accent1"/>
          </a:lnRef>
          <a:fillRef idx="0">
            <a:schemeClr val="accent1"/>
          </a:fillRef>
          <a:effectRef idx="0">
            <a:schemeClr val="accent1"/>
          </a:effectRef>
          <a:fontRef idx="minor">
            <a:schemeClr val="tx1"/>
          </a:fontRef>
        </p:style>
      </p:cxnSp>
      <p:sp>
        <p:nvSpPr>
          <p:cNvPr id="38" name="Rounded Rectangle 70">
            <a:extLst>
              <a:ext uri="{FF2B5EF4-FFF2-40B4-BE49-F238E27FC236}">
                <a16:creationId xmlns:a16="http://schemas.microsoft.com/office/drawing/2014/main" id="{487E5593-CFB7-4896-BBA3-1DDEC87471FA}"/>
              </a:ext>
            </a:extLst>
          </p:cNvPr>
          <p:cNvSpPr/>
          <p:nvPr/>
        </p:nvSpPr>
        <p:spPr>
          <a:xfrm>
            <a:off x="10378542" y="1793526"/>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Apps</a:t>
            </a:r>
          </a:p>
        </p:txBody>
      </p:sp>
      <p:cxnSp>
        <p:nvCxnSpPr>
          <p:cNvPr id="39" name="Straight Connector 38">
            <a:extLst>
              <a:ext uri="{FF2B5EF4-FFF2-40B4-BE49-F238E27FC236}">
                <a16:creationId xmlns:a16="http://schemas.microsoft.com/office/drawing/2014/main" id="{3935671F-F6B9-4661-8F22-FE54FD422601}"/>
              </a:ext>
            </a:extLst>
          </p:cNvPr>
          <p:cNvCxnSpPr>
            <a:cxnSpLocks/>
            <a:stCxn id="32" idx="0"/>
          </p:cNvCxnSpPr>
          <p:nvPr/>
        </p:nvCxnSpPr>
        <p:spPr>
          <a:xfrm flipV="1">
            <a:off x="10699594" y="2963742"/>
            <a:ext cx="12609" cy="631863"/>
          </a:xfrm>
          <a:prstGeom prst="line">
            <a:avLst/>
          </a:prstGeom>
        </p:spPr>
        <p:style>
          <a:lnRef idx="1">
            <a:schemeClr val="accent1"/>
          </a:lnRef>
          <a:fillRef idx="0">
            <a:schemeClr val="accent1"/>
          </a:fillRef>
          <a:effectRef idx="0">
            <a:schemeClr val="accent1"/>
          </a:effectRef>
          <a:fontRef idx="minor">
            <a:schemeClr val="tx1"/>
          </a:fontRef>
        </p:style>
      </p:cxnSp>
      <p:sp>
        <p:nvSpPr>
          <p:cNvPr id="40" name="Can 3">
            <a:extLst>
              <a:ext uri="{FF2B5EF4-FFF2-40B4-BE49-F238E27FC236}">
                <a16:creationId xmlns:a16="http://schemas.microsoft.com/office/drawing/2014/main" id="{76E335CB-583A-4385-AA33-7824A02A9B87}"/>
              </a:ext>
            </a:extLst>
          </p:cNvPr>
          <p:cNvSpPr/>
          <p:nvPr/>
        </p:nvSpPr>
        <p:spPr>
          <a:xfrm rot="5400000">
            <a:off x="8873292" y="962389"/>
            <a:ext cx="172923" cy="3829784"/>
          </a:xfrm>
          <a:prstGeom prst="can">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41" name="TextBox 40">
            <a:extLst>
              <a:ext uri="{FF2B5EF4-FFF2-40B4-BE49-F238E27FC236}">
                <a16:creationId xmlns:a16="http://schemas.microsoft.com/office/drawing/2014/main" id="{AD4E5F68-48DC-45F5-B867-DA54DC991282}"/>
              </a:ext>
            </a:extLst>
          </p:cNvPr>
          <p:cNvSpPr txBox="1"/>
          <p:nvPr/>
        </p:nvSpPr>
        <p:spPr>
          <a:xfrm>
            <a:off x="8079688" y="2755594"/>
            <a:ext cx="1933751" cy="246221"/>
          </a:xfrm>
          <a:prstGeom prst="rect">
            <a:avLst/>
          </a:prstGeom>
          <a:noFill/>
        </p:spPr>
        <p:txBody>
          <a:bodyPr wrap="square" rtlCol="0">
            <a:spAutoFit/>
          </a:bodyPr>
          <a:lstStyle/>
          <a:p>
            <a:pPr defTabSz="914217"/>
            <a:r>
              <a:rPr lang="en-US" sz="1000" dirty="0">
                <a:solidFill>
                  <a:prstClr val="black"/>
                </a:solidFill>
                <a:latin typeface="Barlow Medium" panose="00000600000000000000" pitchFamily="2" charset="0"/>
              </a:rPr>
              <a:t>Space ROS Message Bus</a:t>
            </a:r>
          </a:p>
        </p:txBody>
      </p:sp>
      <p:sp>
        <p:nvSpPr>
          <p:cNvPr id="42" name="TextBox 41">
            <a:extLst>
              <a:ext uri="{FF2B5EF4-FFF2-40B4-BE49-F238E27FC236}">
                <a16:creationId xmlns:a16="http://schemas.microsoft.com/office/drawing/2014/main" id="{E9797927-36FA-4104-8650-9FE2273E93C7}"/>
              </a:ext>
            </a:extLst>
          </p:cNvPr>
          <p:cNvSpPr txBox="1"/>
          <p:nvPr/>
        </p:nvSpPr>
        <p:spPr>
          <a:xfrm>
            <a:off x="8310162" y="1527587"/>
            <a:ext cx="1314394" cy="400110"/>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Reusable, mission agnostic apps</a:t>
            </a:r>
          </a:p>
        </p:txBody>
      </p:sp>
      <p:cxnSp>
        <p:nvCxnSpPr>
          <p:cNvPr id="43" name="Straight Arrow Connector 42">
            <a:extLst>
              <a:ext uri="{FF2B5EF4-FFF2-40B4-BE49-F238E27FC236}">
                <a16:creationId xmlns:a16="http://schemas.microsoft.com/office/drawing/2014/main" id="{BE6D22BA-858B-43D7-848F-E8CB9361E1E6}"/>
              </a:ext>
            </a:extLst>
          </p:cNvPr>
          <p:cNvCxnSpPr>
            <a:cxnSpLocks/>
          </p:cNvCxnSpPr>
          <p:nvPr/>
        </p:nvCxnSpPr>
        <p:spPr>
          <a:xfrm flipH="1">
            <a:off x="7898800" y="1627601"/>
            <a:ext cx="297554" cy="1659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3D31B18-D120-476F-BD13-942A7580DD7B}"/>
              </a:ext>
            </a:extLst>
          </p:cNvPr>
          <p:cNvSpPr/>
          <p:nvPr/>
        </p:nvSpPr>
        <p:spPr>
          <a:xfrm>
            <a:off x="5009930" y="4764311"/>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err="1">
                <a:solidFill>
                  <a:prstClr val="black"/>
                </a:solidFill>
                <a:latin typeface="Barlow Medium" panose="00000600000000000000" pitchFamily="2" charset="0"/>
              </a:rPr>
              <a:t>Tlm</a:t>
            </a:r>
            <a:r>
              <a:rPr lang="en-US" sz="900">
                <a:solidFill>
                  <a:prstClr val="black"/>
                </a:solidFill>
                <a:latin typeface="Barlow Medium" panose="00000600000000000000" pitchFamily="2" charset="0"/>
              </a:rPr>
              <a:t> and </a:t>
            </a:r>
            <a:r>
              <a:rPr lang="en-US" sz="900" err="1">
                <a:solidFill>
                  <a:prstClr val="black"/>
                </a:solidFill>
                <a:latin typeface="Barlow Medium" panose="00000600000000000000" pitchFamily="2" charset="0"/>
              </a:rPr>
              <a:t>Cmd</a:t>
            </a:r>
            <a:r>
              <a:rPr lang="en-US" sz="900">
                <a:solidFill>
                  <a:prstClr val="black"/>
                </a:solidFill>
                <a:latin typeface="Barlow Medium" panose="00000600000000000000" pitchFamily="2" charset="0"/>
              </a:rPr>
              <a:t> Server</a:t>
            </a:r>
          </a:p>
        </p:txBody>
      </p:sp>
      <p:cxnSp>
        <p:nvCxnSpPr>
          <p:cNvPr id="47" name="Elbow Connector 53">
            <a:extLst>
              <a:ext uri="{FF2B5EF4-FFF2-40B4-BE49-F238E27FC236}">
                <a16:creationId xmlns:a16="http://schemas.microsoft.com/office/drawing/2014/main" id="{C973B613-FE5C-48B3-B900-FC4C534C71CB}"/>
              </a:ext>
            </a:extLst>
          </p:cNvPr>
          <p:cNvCxnSpPr>
            <a:cxnSpLocks/>
            <a:stCxn id="46" idx="2"/>
            <a:endCxn id="25" idx="1"/>
          </p:cNvCxnSpPr>
          <p:nvPr/>
        </p:nvCxnSpPr>
        <p:spPr>
          <a:xfrm rot="16200000" flipH="1">
            <a:off x="5731266" y="4982691"/>
            <a:ext cx="448162" cy="1096350"/>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7" name="Can 3">
            <a:extLst>
              <a:ext uri="{FF2B5EF4-FFF2-40B4-BE49-F238E27FC236}">
                <a16:creationId xmlns:a16="http://schemas.microsoft.com/office/drawing/2014/main" id="{D767617A-CFDF-4D1D-9271-65F2E78F38A6}"/>
              </a:ext>
            </a:extLst>
          </p:cNvPr>
          <p:cNvSpPr/>
          <p:nvPr/>
        </p:nvSpPr>
        <p:spPr>
          <a:xfrm rot="5400000">
            <a:off x="4973016" y="1869442"/>
            <a:ext cx="173247" cy="2021364"/>
          </a:xfrm>
          <a:prstGeom prst="can">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58" name="Rounded Rectangle 39">
            <a:extLst>
              <a:ext uri="{FF2B5EF4-FFF2-40B4-BE49-F238E27FC236}">
                <a16:creationId xmlns:a16="http://schemas.microsoft.com/office/drawing/2014/main" id="{19C3B1A4-605D-47F1-9952-6C0D170D8179}"/>
              </a:ext>
            </a:extLst>
          </p:cNvPr>
          <p:cNvSpPr/>
          <p:nvPr/>
        </p:nvSpPr>
        <p:spPr>
          <a:xfrm>
            <a:off x="4585445" y="1540598"/>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Mngt / Utility </a:t>
            </a:r>
          </a:p>
          <a:p>
            <a:pPr algn="ctr" defTabSz="914217"/>
            <a:r>
              <a:rPr lang="en-US" sz="900">
                <a:solidFill>
                  <a:prstClr val="white"/>
                </a:solidFill>
                <a:latin typeface="Barlow Medium" panose="00000600000000000000" pitchFamily="2" charset="0"/>
              </a:rPr>
              <a:t>Apps</a:t>
            </a:r>
          </a:p>
        </p:txBody>
      </p:sp>
      <p:cxnSp>
        <p:nvCxnSpPr>
          <p:cNvPr id="59" name="Straight Connector 58">
            <a:extLst>
              <a:ext uri="{FF2B5EF4-FFF2-40B4-BE49-F238E27FC236}">
                <a16:creationId xmlns:a16="http://schemas.microsoft.com/office/drawing/2014/main" id="{4203882A-C9A3-466B-A3BB-F1AAA5C08D94}"/>
              </a:ext>
            </a:extLst>
          </p:cNvPr>
          <p:cNvCxnSpPr>
            <a:cxnSpLocks/>
            <a:stCxn id="61" idx="2"/>
          </p:cNvCxnSpPr>
          <p:nvPr/>
        </p:nvCxnSpPr>
        <p:spPr>
          <a:xfrm>
            <a:off x="5058877" y="2291767"/>
            <a:ext cx="0" cy="501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281D949-79D5-4355-85C5-51FDAE398542}"/>
              </a:ext>
            </a:extLst>
          </p:cNvPr>
          <p:cNvCxnSpPr>
            <a:cxnSpLocks/>
          </p:cNvCxnSpPr>
          <p:nvPr/>
        </p:nvCxnSpPr>
        <p:spPr>
          <a:xfrm>
            <a:off x="4982687" y="2215577"/>
            <a:ext cx="0" cy="577922"/>
          </a:xfrm>
          <a:prstGeom prst="line">
            <a:avLst/>
          </a:prstGeom>
        </p:spPr>
        <p:style>
          <a:lnRef idx="1">
            <a:schemeClr val="accent1"/>
          </a:lnRef>
          <a:fillRef idx="0">
            <a:schemeClr val="accent1"/>
          </a:fillRef>
          <a:effectRef idx="0">
            <a:schemeClr val="accent1"/>
          </a:effectRef>
          <a:fontRef idx="minor">
            <a:schemeClr val="tx1"/>
          </a:fontRef>
        </p:style>
      </p:cxnSp>
      <p:sp>
        <p:nvSpPr>
          <p:cNvPr id="61" name="Rounded Rectangle 40">
            <a:extLst>
              <a:ext uri="{FF2B5EF4-FFF2-40B4-BE49-F238E27FC236}">
                <a16:creationId xmlns:a16="http://schemas.microsoft.com/office/drawing/2014/main" id="{101F6FDD-E1BF-4D2C-ACCA-B8AFCE53A286}"/>
              </a:ext>
            </a:extLst>
          </p:cNvPr>
          <p:cNvSpPr/>
          <p:nvPr/>
        </p:nvSpPr>
        <p:spPr>
          <a:xfrm>
            <a:off x="4661635" y="1616789"/>
            <a:ext cx="794484" cy="6749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Ground Software</a:t>
            </a:r>
          </a:p>
          <a:p>
            <a:pPr algn="ctr" defTabSz="914217"/>
            <a:r>
              <a:rPr lang="en-US" sz="900">
                <a:solidFill>
                  <a:prstClr val="white"/>
                </a:solidFill>
                <a:latin typeface="Barlow Medium" panose="00000600000000000000" pitchFamily="2" charset="0"/>
              </a:rPr>
              <a:t>Apps</a:t>
            </a:r>
          </a:p>
        </p:txBody>
      </p:sp>
      <p:sp>
        <p:nvSpPr>
          <p:cNvPr id="62" name="TextBox 61">
            <a:extLst>
              <a:ext uri="{FF2B5EF4-FFF2-40B4-BE49-F238E27FC236}">
                <a16:creationId xmlns:a16="http://schemas.microsoft.com/office/drawing/2014/main" id="{E88CD770-A376-4976-B042-3F1C85D6FEDA}"/>
              </a:ext>
            </a:extLst>
          </p:cNvPr>
          <p:cNvSpPr txBox="1"/>
          <p:nvPr/>
        </p:nvSpPr>
        <p:spPr>
          <a:xfrm>
            <a:off x="4062705" y="2755387"/>
            <a:ext cx="2148365" cy="246221"/>
          </a:xfrm>
          <a:prstGeom prst="rect">
            <a:avLst/>
          </a:prstGeom>
          <a:noFill/>
        </p:spPr>
        <p:txBody>
          <a:bodyPr wrap="square" rtlCol="0">
            <a:spAutoFit/>
          </a:bodyPr>
          <a:lstStyle/>
          <a:p>
            <a:pPr defTabSz="914217"/>
            <a:r>
              <a:rPr lang="en-US" sz="1000" dirty="0">
                <a:solidFill>
                  <a:prstClr val="black"/>
                </a:solidFill>
                <a:latin typeface="Barlow Medium" panose="00000600000000000000" pitchFamily="2" charset="0"/>
              </a:rPr>
              <a:t>Ground Software Message Bus</a:t>
            </a:r>
          </a:p>
        </p:txBody>
      </p:sp>
      <p:cxnSp>
        <p:nvCxnSpPr>
          <p:cNvPr id="63" name="Straight Connector 62">
            <a:extLst>
              <a:ext uri="{FF2B5EF4-FFF2-40B4-BE49-F238E27FC236}">
                <a16:creationId xmlns:a16="http://schemas.microsoft.com/office/drawing/2014/main" id="{962DAB86-785E-421B-B65A-3331164F512E}"/>
              </a:ext>
            </a:extLst>
          </p:cNvPr>
          <p:cNvCxnSpPr>
            <a:cxnSpLocks/>
          </p:cNvCxnSpPr>
          <p:nvPr/>
        </p:nvCxnSpPr>
        <p:spPr>
          <a:xfrm>
            <a:off x="5407172" y="2962766"/>
            <a:ext cx="0" cy="1794075"/>
          </a:xfrm>
          <a:prstGeom prst="line">
            <a:avLst/>
          </a:prstGeom>
        </p:spPr>
        <p:style>
          <a:lnRef idx="1">
            <a:schemeClr val="accent1"/>
          </a:lnRef>
          <a:fillRef idx="0">
            <a:schemeClr val="accent1"/>
          </a:fillRef>
          <a:effectRef idx="0">
            <a:schemeClr val="accent1"/>
          </a:effectRef>
          <a:fontRef idx="minor">
            <a:schemeClr val="tx1"/>
          </a:fontRef>
        </p:style>
      </p:cxnSp>
      <p:sp>
        <p:nvSpPr>
          <p:cNvPr id="67" name="Rounded Rectangle 43">
            <a:extLst>
              <a:ext uri="{FF2B5EF4-FFF2-40B4-BE49-F238E27FC236}">
                <a16:creationId xmlns:a16="http://schemas.microsoft.com/office/drawing/2014/main" id="{1B0F6F55-EBB6-4C41-980B-5FF78E757FBC}"/>
              </a:ext>
            </a:extLst>
          </p:cNvPr>
          <p:cNvSpPr/>
          <p:nvPr/>
        </p:nvSpPr>
        <p:spPr>
          <a:xfrm>
            <a:off x="3541745" y="3595605"/>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Bridge</a:t>
            </a:r>
          </a:p>
          <a:p>
            <a:pPr algn="ctr" defTabSz="914217"/>
            <a:r>
              <a:rPr lang="en-US" sz="900">
                <a:solidFill>
                  <a:prstClr val="white"/>
                </a:solidFill>
                <a:latin typeface="Barlow Medium" panose="00000600000000000000" pitchFamily="2" charset="0"/>
              </a:rPr>
              <a:t>App</a:t>
            </a:r>
          </a:p>
        </p:txBody>
      </p:sp>
      <p:cxnSp>
        <p:nvCxnSpPr>
          <p:cNvPr id="69" name="Elbow Connector 89">
            <a:extLst>
              <a:ext uri="{FF2B5EF4-FFF2-40B4-BE49-F238E27FC236}">
                <a16:creationId xmlns:a16="http://schemas.microsoft.com/office/drawing/2014/main" id="{A3725674-4596-462D-BDBD-0117C47A769A}"/>
              </a:ext>
            </a:extLst>
          </p:cNvPr>
          <p:cNvCxnSpPr>
            <a:cxnSpLocks/>
            <a:stCxn id="67" idx="1"/>
          </p:cNvCxnSpPr>
          <p:nvPr/>
        </p:nvCxnSpPr>
        <p:spPr>
          <a:xfrm rot="10800000">
            <a:off x="3233873" y="2966747"/>
            <a:ext cx="307872" cy="966347"/>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5" name="Elbow Connector 89">
            <a:extLst>
              <a:ext uri="{FF2B5EF4-FFF2-40B4-BE49-F238E27FC236}">
                <a16:creationId xmlns:a16="http://schemas.microsoft.com/office/drawing/2014/main" id="{E4C3DF58-1A27-448A-9C4D-583B74C845BF}"/>
              </a:ext>
            </a:extLst>
          </p:cNvPr>
          <p:cNvCxnSpPr>
            <a:cxnSpLocks/>
            <a:stCxn id="67" idx="3"/>
          </p:cNvCxnSpPr>
          <p:nvPr/>
        </p:nvCxnSpPr>
        <p:spPr>
          <a:xfrm flipV="1">
            <a:off x="4336229" y="2962767"/>
            <a:ext cx="353956" cy="97032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83" name="Rounded Rectangle 8">
            <a:extLst>
              <a:ext uri="{FF2B5EF4-FFF2-40B4-BE49-F238E27FC236}">
                <a16:creationId xmlns:a16="http://schemas.microsoft.com/office/drawing/2014/main" id="{61127F77-4AF7-47D0-8B18-FAF382662F24}"/>
              </a:ext>
            </a:extLst>
          </p:cNvPr>
          <p:cNvSpPr/>
          <p:nvPr/>
        </p:nvSpPr>
        <p:spPr>
          <a:xfrm>
            <a:off x="378250" y="1208756"/>
            <a:ext cx="1515638" cy="47818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00">
                <a:solidFill>
                  <a:schemeClr val="tx1"/>
                </a:solidFill>
              </a:rPr>
              <a:t>Space ROS</a:t>
            </a:r>
          </a:p>
          <a:p>
            <a:pPr algn="ctr"/>
            <a:r>
              <a:rPr lang="en-US" sz="1000">
                <a:solidFill>
                  <a:schemeClr val="tx1"/>
                </a:solidFill>
              </a:rPr>
              <a:t>Ground System</a:t>
            </a:r>
          </a:p>
        </p:txBody>
      </p:sp>
      <p:sp>
        <p:nvSpPr>
          <p:cNvPr id="85" name="Rectangle 84">
            <a:extLst>
              <a:ext uri="{FF2B5EF4-FFF2-40B4-BE49-F238E27FC236}">
                <a16:creationId xmlns:a16="http://schemas.microsoft.com/office/drawing/2014/main" id="{136E4FB4-A514-4B1D-8D9E-A340FECF2E6E}"/>
              </a:ext>
            </a:extLst>
          </p:cNvPr>
          <p:cNvSpPr/>
          <p:nvPr/>
        </p:nvSpPr>
        <p:spPr>
          <a:xfrm>
            <a:off x="682766" y="4909917"/>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Sensors / Systems</a:t>
            </a:r>
          </a:p>
        </p:txBody>
      </p:sp>
      <p:sp>
        <p:nvSpPr>
          <p:cNvPr id="86" name="Rectangle 85">
            <a:extLst>
              <a:ext uri="{FF2B5EF4-FFF2-40B4-BE49-F238E27FC236}">
                <a16:creationId xmlns:a16="http://schemas.microsoft.com/office/drawing/2014/main" id="{73A9C43D-4A52-450D-B350-3421B05AFEFB}"/>
              </a:ext>
            </a:extLst>
          </p:cNvPr>
          <p:cNvSpPr/>
          <p:nvPr/>
        </p:nvSpPr>
        <p:spPr>
          <a:xfrm>
            <a:off x="758956" y="4986107"/>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Data Stores / Servers</a:t>
            </a:r>
          </a:p>
        </p:txBody>
      </p:sp>
      <p:sp>
        <p:nvSpPr>
          <p:cNvPr id="87" name="Rounded Rectangle 41">
            <a:extLst>
              <a:ext uri="{FF2B5EF4-FFF2-40B4-BE49-F238E27FC236}">
                <a16:creationId xmlns:a16="http://schemas.microsoft.com/office/drawing/2014/main" id="{AC2355DD-C1C9-4138-ABEE-8A9B3D82C21E}"/>
              </a:ext>
            </a:extLst>
          </p:cNvPr>
          <p:cNvSpPr/>
          <p:nvPr/>
        </p:nvSpPr>
        <p:spPr>
          <a:xfrm>
            <a:off x="670157" y="3665021"/>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cxnSp>
        <p:nvCxnSpPr>
          <p:cNvPr id="88" name="Straight Connector 87">
            <a:extLst>
              <a:ext uri="{FF2B5EF4-FFF2-40B4-BE49-F238E27FC236}">
                <a16:creationId xmlns:a16="http://schemas.microsoft.com/office/drawing/2014/main" id="{2255B6C6-5AA4-4E84-A5C5-572FAE619ADF}"/>
              </a:ext>
            </a:extLst>
          </p:cNvPr>
          <p:cNvCxnSpPr>
            <a:cxnSpLocks/>
            <a:stCxn id="86" idx="0"/>
            <a:endCxn id="90" idx="2"/>
          </p:cNvCxnSpPr>
          <p:nvPr/>
        </p:nvCxnSpPr>
        <p:spPr>
          <a:xfrm flipH="1" flipV="1">
            <a:off x="1143590" y="4416189"/>
            <a:ext cx="12609" cy="569918"/>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5015F6D-BE62-4DD8-A497-E99F5A93C14B}"/>
              </a:ext>
            </a:extLst>
          </p:cNvPr>
          <p:cNvCxnSpPr>
            <a:cxnSpLocks/>
            <a:stCxn id="85" idx="0"/>
          </p:cNvCxnSpPr>
          <p:nvPr/>
        </p:nvCxnSpPr>
        <p:spPr>
          <a:xfrm flipH="1" flipV="1">
            <a:off x="1067399" y="4322078"/>
            <a:ext cx="12609" cy="587839"/>
          </a:xfrm>
          <a:prstGeom prst="line">
            <a:avLst/>
          </a:prstGeom>
        </p:spPr>
        <p:style>
          <a:lnRef idx="1">
            <a:schemeClr val="accent1"/>
          </a:lnRef>
          <a:fillRef idx="0">
            <a:schemeClr val="accent1"/>
          </a:fillRef>
          <a:effectRef idx="0">
            <a:schemeClr val="accent1"/>
          </a:effectRef>
          <a:fontRef idx="minor">
            <a:schemeClr val="tx1"/>
          </a:fontRef>
        </p:style>
      </p:cxnSp>
      <p:sp>
        <p:nvSpPr>
          <p:cNvPr id="90" name="Rounded Rectangle 48">
            <a:extLst>
              <a:ext uri="{FF2B5EF4-FFF2-40B4-BE49-F238E27FC236}">
                <a16:creationId xmlns:a16="http://schemas.microsoft.com/office/drawing/2014/main" id="{B36DF35A-199D-4117-B006-73D832940B43}"/>
              </a:ext>
            </a:extLst>
          </p:cNvPr>
          <p:cNvSpPr/>
          <p:nvPr/>
        </p:nvSpPr>
        <p:spPr>
          <a:xfrm>
            <a:off x="746347" y="3741211"/>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Interface</a:t>
            </a:r>
          </a:p>
          <a:p>
            <a:pPr algn="ctr" defTabSz="914217"/>
            <a:r>
              <a:rPr lang="en-US" sz="900">
                <a:solidFill>
                  <a:prstClr val="white"/>
                </a:solidFill>
                <a:latin typeface="Barlow Medium" panose="00000600000000000000" pitchFamily="2" charset="0"/>
              </a:rPr>
              <a:t>App</a:t>
            </a:r>
          </a:p>
        </p:txBody>
      </p:sp>
      <p:sp>
        <p:nvSpPr>
          <p:cNvPr id="68" name="Can 46">
            <a:extLst>
              <a:ext uri="{FF2B5EF4-FFF2-40B4-BE49-F238E27FC236}">
                <a16:creationId xmlns:a16="http://schemas.microsoft.com/office/drawing/2014/main" id="{6FAE7236-61B9-40A6-94E7-EB84CD30B382}"/>
              </a:ext>
            </a:extLst>
          </p:cNvPr>
          <p:cNvSpPr/>
          <p:nvPr/>
        </p:nvSpPr>
        <p:spPr>
          <a:xfrm rot="5400000">
            <a:off x="2217042" y="1488663"/>
            <a:ext cx="162200" cy="2788907"/>
          </a:xfrm>
          <a:prstGeom prst="can">
            <a:avLst/>
          </a:prstGeom>
          <a:solidFill>
            <a:schemeClr val="tx2">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900"/>
          </a:p>
        </p:txBody>
      </p:sp>
      <p:sp>
        <p:nvSpPr>
          <p:cNvPr id="70" name="TextBox 69">
            <a:extLst>
              <a:ext uri="{FF2B5EF4-FFF2-40B4-BE49-F238E27FC236}">
                <a16:creationId xmlns:a16="http://schemas.microsoft.com/office/drawing/2014/main" id="{D2DAA1AC-0563-441A-A8AE-39DA9240D19D}"/>
              </a:ext>
            </a:extLst>
          </p:cNvPr>
          <p:cNvSpPr txBox="1"/>
          <p:nvPr/>
        </p:nvSpPr>
        <p:spPr>
          <a:xfrm>
            <a:off x="1461630" y="2750553"/>
            <a:ext cx="2229313" cy="246221"/>
          </a:xfrm>
          <a:prstGeom prst="rect">
            <a:avLst/>
          </a:prstGeom>
          <a:noFill/>
        </p:spPr>
        <p:txBody>
          <a:bodyPr wrap="square" rtlCol="0">
            <a:spAutoFit/>
          </a:bodyPr>
          <a:lstStyle/>
          <a:p>
            <a:pPr defTabSz="914217"/>
            <a:r>
              <a:rPr lang="en-US" sz="1000" dirty="0">
                <a:solidFill>
                  <a:prstClr val="black"/>
                </a:solidFill>
                <a:latin typeface="Barlow Medium" panose="00000600000000000000" pitchFamily="2" charset="0"/>
              </a:rPr>
              <a:t>Space ROS Message Bus</a:t>
            </a:r>
          </a:p>
        </p:txBody>
      </p:sp>
      <p:sp>
        <p:nvSpPr>
          <p:cNvPr id="121" name="Rounded Rectangle 39">
            <a:extLst>
              <a:ext uri="{FF2B5EF4-FFF2-40B4-BE49-F238E27FC236}">
                <a16:creationId xmlns:a16="http://schemas.microsoft.com/office/drawing/2014/main" id="{E3CE7CAF-1A85-4B52-B462-AEDC051495B0}"/>
              </a:ext>
            </a:extLst>
          </p:cNvPr>
          <p:cNvSpPr/>
          <p:nvPr/>
        </p:nvSpPr>
        <p:spPr>
          <a:xfrm>
            <a:off x="2488575" y="1537918"/>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Mngt / Utility </a:t>
            </a:r>
          </a:p>
          <a:p>
            <a:pPr algn="ctr" defTabSz="914217"/>
            <a:r>
              <a:rPr lang="en-US" sz="900">
                <a:solidFill>
                  <a:prstClr val="white"/>
                </a:solidFill>
                <a:latin typeface="Barlow Medium" panose="00000600000000000000" pitchFamily="2" charset="0"/>
              </a:rPr>
              <a:t>Apps</a:t>
            </a:r>
          </a:p>
        </p:txBody>
      </p:sp>
      <p:cxnSp>
        <p:nvCxnSpPr>
          <p:cNvPr id="122" name="Straight Connector 121">
            <a:extLst>
              <a:ext uri="{FF2B5EF4-FFF2-40B4-BE49-F238E27FC236}">
                <a16:creationId xmlns:a16="http://schemas.microsoft.com/office/drawing/2014/main" id="{F07AB14C-D0FD-41E2-AFE9-EAB3B114CD8C}"/>
              </a:ext>
            </a:extLst>
          </p:cNvPr>
          <p:cNvCxnSpPr>
            <a:cxnSpLocks/>
            <a:stCxn id="124" idx="2"/>
          </p:cNvCxnSpPr>
          <p:nvPr/>
        </p:nvCxnSpPr>
        <p:spPr>
          <a:xfrm>
            <a:off x="2962007" y="2289087"/>
            <a:ext cx="0" cy="5017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02925A6-8F28-4BF8-82A4-8F89E08F1509}"/>
              </a:ext>
            </a:extLst>
          </p:cNvPr>
          <p:cNvCxnSpPr>
            <a:cxnSpLocks/>
          </p:cNvCxnSpPr>
          <p:nvPr/>
        </p:nvCxnSpPr>
        <p:spPr>
          <a:xfrm>
            <a:off x="2885817" y="2212897"/>
            <a:ext cx="0" cy="577922"/>
          </a:xfrm>
          <a:prstGeom prst="line">
            <a:avLst/>
          </a:prstGeom>
        </p:spPr>
        <p:style>
          <a:lnRef idx="1">
            <a:schemeClr val="accent1"/>
          </a:lnRef>
          <a:fillRef idx="0">
            <a:schemeClr val="accent1"/>
          </a:fillRef>
          <a:effectRef idx="0">
            <a:schemeClr val="accent1"/>
          </a:effectRef>
          <a:fontRef idx="minor">
            <a:schemeClr val="tx1"/>
          </a:fontRef>
        </p:style>
      </p:cxnSp>
      <p:sp>
        <p:nvSpPr>
          <p:cNvPr id="124" name="Rounded Rectangle 40">
            <a:extLst>
              <a:ext uri="{FF2B5EF4-FFF2-40B4-BE49-F238E27FC236}">
                <a16:creationId xmlns:a16="http://schemas.microsoft.com/office/drawing/2014/main" id="{CCDE0F1E-3464-4F7A-A370-CE45314C7029}"/>
              </a:ext>
            </a:extLst>
          </p:cNvPr>
          <p:cNvSpPr/>
          <p:nvPr/>
        </p:nvSpPr>
        <p:spPr>
          <a:xfrm>
            <a:off x="2564765" y="1614108"/>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Bus Node</a:t>
            </a:r>
          </a:p>
          <a:p>
            <a:pPr algn="ctr" defTabSz="914217"/>
            <a:r>
              <a:rPr lang="en-US" sz="900">
                <a:solidFill>
                  <a:prstClr val="white"/>
                </a:solidFill>
                <a:latin typeface="Barlow Medium" panose="00000600000000000000" pitchFamily="2" charset="0"/>
              </a:rPr>
              <a:t>Apps</a:t>
            </a:r>
          </a:p>
        </p:txBody>
      </p:sp>
      <p:cxnSp>
        <p:nvCxnSpPr>
          <p:cNvPr id="134" name="Straight Connector 133">
            <a:extLst>
              <a:ext uri="{FF2B5EF4-FFF2-40B4-BE49-F238E27FC236}">
                <a16:creationId xmlns:a16="http://schemas.microsoft.com/office/drawing/2014/main" id="{2365A84F-2EB6-4588-AEA1-79E326389A98}"/>
              </a:ext>
            </a:extLst>
          </p:cNvPr>
          <p:cNvCxnSpPr>
            <a:cxnSpLocks/>
          </p:cNvCxnSpPr>
          <p:nvPr/>
        </p:nvCxnSpPr>
        <p:spPr>
          <a:xfrm flipV="1">
            <a:off x="1156353" y="2405008"/>
            <a:ext cx="1" cy="398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8070A743-BD8F-46E9-9AE7-1C6EF4A3412F}"/>
              </a:ext>
            </a:extLst>
          </p:cNvPr>
          <p:cNvCxnSpPr>
            <a:cxnSpLocks/>
          </p:cNvCxnSpPr>
          <p:nvPr/>
        </p:nvCxnSpPr>
        <p:spPr>
          <a:xfrm flipH="1" flipV="1">
            <a:off x="1080163" y="2216656"/>
            <a:ext cx="1" cy="585892"/>
          </a:xfrm>
          <a:prstGeom prst="line">
            <a:avLst/>
          </a:prstGeom>
        </p:spPr>
        <p:style>
          <a:lnRef idx="1">
            <a:schemeClr val="accent1"/>
          </a:lnRef>
          <a:fillRef idx="0">
            <a:schemeClr val="accent1"/>
          </a:fillRef>
          <a:effectRef idx="0">
            <a:schemeClr val="accent1"/>
          </a:effectRef>
          <a:fontRef idx="minor">
            <a:schemeClr val="tx1"/>
          </a:fontRef>
        </p:style>
      </p:cxnSp>
      <p:sp>
        <p:nvSpPr>
          <p:cNvPr id="137" name="Rounded Rectangle 57">
            <a:extLst>
              <a:ext uri="{FF2B5EF4-FFF2-40B4-BE49-F238E27FC236}">
                <a16:creationId xmlns:a16="http://schemas.microsoft.com/office/drawing/2014/main" id="{817E5E46-99DD-408F-A75B-4F8BC757D9B5}"/>
              </a:ext>
            </a:extLst>
          </p:cNvPr>
          <p:cNvSpPr/>
          <p:nvPr/>
        </p:nvSpPr>
        <p:spPr>
          <a:xfrm>
            <a:off x="670157" y="1676971"/>
            <a:ext cx="791471"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a:t>
            </a:r>
          </a:p>
        </p:txBody>
      </p:sp>
      <p:sp>
        <p:nvSpPr>
          <p:cNvPr id="138" name="Rounded Rectangle 70">
            <a:extLst>
              <a:ext uri="{FF2B5EF4-FFF2-40B4-BE49-F238E27FC236}">
                <a16:creationId xmlns:a16="http://schemas.microsoft.com/office/drawing/2014/main" id="{F28D3050-0CFE-49E6-BBD8-AE49A67FB40D}"/>
              </a:ext>
            </a:extLst>
          </p:cNvPr>
          <p:cNvSpPr/>
          <p:nvPr/>
        </p:nvSpPr>
        <p:spPr>
          <a:xfrm>
            <a:off x="743334" y="1753161"/>
            <a:ext cx="794484" cy="674978"/>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r>
              <a:rPr lang="en-US" sz="900">
                <a:solidFill>
                  <a:prstClr val="white"/>
                </a:solidFill>
                <a:latin typeface="Barlow Medium" panose="00000600000000000000" pitchFamily="2" charset="0"/>
              </a:rPr>
              <a:t>Space ROS</a:t>
            </a:r>
          </a:p>
          <a:p>
            <a:pPr algn="ctr" defTabSz="914217"/>
            <a:r>
              <a:rPr lang="en-US" sz="900">
                <a:solidFill>
                  <a:prstClr val="white"/>
                </a:solidFill>
                <a:latin typeface="Barlow Medium" panose="00000600000000000000" pitchFamily="2" charset="0"/>
              </a:rPr>
              <a:t>Node</a:t>
            </a:r>
          </a:p>
          <a:p>
            <a:pPr algn="ctr" defTabSz="914217"/>
            <a:r>
              <a:rPr lang="en-US" sz="900">
                <a:solidFill>
                  <a:prstClr val="white"/>
                </a:solidFill>
                <a:latin typeface="Barlow Medium" panose="00000600000000000000" pitchFamily="2" charset="0"/>
              </a:rPr>
              <a:t>Apps</a:t>
            </a:r>
          </a:p>
        </p:txBody>
      </p:sp>
      <p:cxnSp>
        <p:nvCxnSpPr>
          <p:cNvPr id="140" name="Straight Connector 139">
            <a:extLst>
              <a:ext uri="{FF2B5EF4-FFF2-40B4-BE49-F238E27FC236}">
                <a16:creationId xmlns:a16="http://schemas.microsoft.com/office/drawing/2014/main" id="{3ECC5730-0E2E-4EC6-BAC0-1F46C028A66C}"/>
              </a:ext>
            </a:extLst>
          </p:cNvPr>
          <p:cNvCxnSpPr>
            <a:cxnSpLocks/>
            <a:stCxn id="90" idx="0"/>
          </p:cNvCxnSpPr>
          <p:nvPr/>
        </p:nvCxnSpPr>
        <p:spPr>
          <a:xfrm flipV="1">
            <a:off x="1143590" y="2962766"/>
            <a:ext cx="12609" cy="77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93B4D4C7-1A74-40DC-9BA8-784F4D68B87D}"/>
              </a:ext>
            </a:extLst>
          </p:cNvPr>
          <p:cNvCxnSpPr>
            <a:cxnSpLocks/>
            <a:stCxn id="87" idx="0"/>
          </p:cNvCxnSpPr>
          <p:nvPr/>
        </p:nvCxnSpPr>
        <p:spPr>
          <a:xfrm flipV="1">
            <a:off x="1067399" y="2962766"/>
            <a:ext cx="12609" cy="702255"/>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C4D12C0E-FC91-469C-84B6-516CED2AE623}"/>
              </a:ext>
            </a:extLst>
          </p:cNvPr>
          <p:cNvSpPr txBox="1"/>
          <p:nvPr/>
        </p:nvSpPr>
        <p:spPr>
          <a:xfrm>
            <a:off x="6262603" y="6007625"/>
            <a:ext cx="1933751" cy="246221"/>
          </a:xfrm>
          <a:prstGeom prst="rect">
            <a:avLst/>
          </a:prstGeom>
          <a:noFill/>
        </p:spPr>
        <p:txBody>
          <a:bodyPr wrap="square" rtlCol="0">
            <a:spAutoFit/>
          </a:bodyPr>
          <a:lstStyle/>
          <a:p>
            <a:pPr defTabSz="914217"/>
            <a:r>
              <a:rPr lang="en-US" sz="1000">
                <a:solidFill>
                  <a:prstClr val="black"/>
                </a:solidFill>
                <a:latin typeface="Barlow Medium" panose="00000600000000000000" pitchFamily="2" charset="0"/>
              </a:rPr>
              <a:t>Ground Station</a:t>
            </a:r>
          </a:p>
        </p:txBody>
      </p:sp>
    </p:spTree>
    <p:extLst>
      <p:ext uri="{BB962C8B-B14F-4D97-AF65-F5344CB8AC3E}">
        <p14:creationId xmlns:p14="http://schemas.microsoft.com/office/powerpoint/2010/main" val="2991873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3E7D0AB-FB56-3740-B06D-302F6ECE81A0}"/>
              </a:ext>
            </a:extLst>
          </p:cNvPr>
          <p:cNvSpPr>
            <a:spLocks noGrp="1"/>
          </p:cNvSpPr>
          <p:nvPr>
            <p:ph type="sldNum" sz="quarter" idx="12"/>
          </p:nvPr>
        </p:nvSpPr>
        <p:spPr/>
        <p:txBody>
          <a:bodyPr/>
          <a:lstStyle/>
          <a:p>
            <a:fld id="{58F282DA-62A9-A140-8603-8C899B7911F1}" type="slidenum">
              <a:rPr lang="en-US" smtClean="0"/>
              <a:pPr/>
              <a:t>37</a:t>
            </a:fld>
            <a:endParaRPr lang="en-US"/>
          </a:p>
        </p:txBody>
      </p:sp>
      <p:sp>
        <p:nvSpPr>
          <p:cNvPr id="7" name="Title 6">
            <a:extLst>
              <a:ext uri="{FF2B5EF4-FFF2-40B4-BE49-F238E27FC236}">
                <a16:creationId xmlns:a16="http://schemas.microsoft.com/office/drawing/2014/main" id="{B8BB9122-524C-614B-AD70-8E9F1571026A}"/>
              </a:ext>
            </a:extLst>
          </p:cNvPr>
          <p:cNvSpPr>
            <a:spLocks noGrp="1"/>
          </p:cNvSpPr>
          <p:nvPr>
            <p:ph type="title"/>
          </p:nvPr>
        </p:nvSpPr>
        <p:spPr/>
        <p:txBody>
          <a:bodyPr>
            <a:normAutofit fontScale="90000"/>
          </a:bodyPr>
          <a:lstStyle/>
          <a:p>
            <a:r>
              <a:rPr lang="en-US" dirty="0"/>
              <a:t>Space ROS used for Testing and Simulation</a:t>
            </a:r>
          </a:p>
        </p:txBody>
      </p:sp>
      <p:sp>
        <p:nvSpPr>
          <p:cNvPr id="8" name="Text Placeholder 7">
            <a:extLst>
              <a:ext uri="{FF2B5EF4-FFF2-40B4-BE49-F238E27FC236}">
                <a16:creationId xmlns:a16="http://schemas.microsoft.com/office/drawing/2014/main" id="{1E80BBB3-8FFD-7E45-A9B7-58836B568372}"/>
              </a:ext>
            </a:extLst>
          </p:cNvPr>
          <p:cNvSpPr>
            <a:spLocks noGrp="1"/>
          </p:cNvSpPr>
          <p:nvPr>
            <p:ph type="body" sz="quarter" idx="14"/>
          </p:nvPr>
        </p:nvSpPr>
        <p:spPr/>
        <p:txBody>
          <a:bodyPr/>
          <a:lstStyle/>
          <a:p>
            <a:r>
              <a:rPr lang="en-US"/>
              <a:t>Ground Subsystem</a:t>
            </a:r>
          </a:p>
        </p:txBody>
      </p:sp>
      <p:sp>
        <p:nvSpPr>
          <p:cNvPr id="9" name="Text Placeholder 8">
            <a:extLst>
              <a:ext uri="{FF2B5EF4-FFF2-40B4-BE49-F238E27FC236}">
                <a16:creationId xmlns:a16="http://schemas.microsoft.com/office/drawing/2014/main" id="{6EF52E64-04E9-9249-8051-43544F79D6CA}"/>
              </a:ext>
            </a:extLst>
          </p:cNvPr>
          <p:cNvSpPr>
            <a:spLocks noGrp="1"/>
          </p:cNvSpPr>
          <p:nvPr>
            <p:ph type="body" sz="quarter" idx="15"/>
          </p:nvPr>
        </p:nvSpPr>
        <p:spPr/>
        <p:txBody>
          <a:bodyPr/>
          <a:lstStyle/>
          <a:p>
            <a:r>
              <a:rPr lang="en-US"/>
              <a:t>Flight Subsystem</a:t>
            </a:r>
          </a:p>
        </p:txBody>
      </p:sp>
      <p:sp>
        <p:nvSpPr>
          <p:cNvPr id="10" name="Rounded Rectangle 9">
            <a:extLst>
              <a:ext uri="{FF2B5EF4-FFF2-40B4-BE49-F238E27FC236}">
                <a16:creationId xmlns:a16="http://schemas.microsoft.com/office/drawing/2014/main" id="{B1A0A31D-6C6A-5643-B163-403B8F20D714}"/>
              </a:ext>
            </a:extLst>
          </p:cNvPr>
          <p:cNvSpPr/>
          <p:nvPr/>
        </p:nvSpPr>
        <p:spPr>
          <a:xfrm>
            <a:off x="515827" y="2108372"/>
            <a:ext cx="20959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600"/>
              <a:t>Ground Data System</a:t>
            </a:r>
          </a:p>
        </p:txBody>
      </p:sp>
      <p:sp>
        <p:nvSpPr>
          <p:cNvPr id="13" name="Rounded Rectangle 12">
            <a:extLst>
              <a:ext uri="{FF2B5EF4-FFF2-40B4-BE49-F238E27FC236}">
                <a16:creationId xmlns:a16="http://schemas.microsoft.com/office/drawing/2014/main" id="{B99B9023-AB7D-D94D-A6F1-5A552BF28E93}"/>
              </a:ext>
            </a:extLst>
          </p:cNvPr>
          <p:cNvSpPr/>
          <p:nvPr/>
        </p:nvSpPr>
        <p:spPr>
          <a:xfrm>
            <a:off x="722859" y="2726427"/>
            <a:ext cx="1237714" cy="317491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Ground Software Apps</a:t>
            </a:r>
          </a:p>
        </p:txBody>
      </p:sp>
      <p:sp>
        <p:nvSpPr>
          <p:cNvPr id="31" name="Rounded Rectangle 30">
            <a:extLst>
              <a:ext uri="{FF2B5EF4-FFF2-40B4-BE49-F238E27FC236}">
                <a16:creationId xmlns:a16="http://schemas.microsoft.com/office/drawing/2014/main" id="{B14D9663-A73D-9845-AD93-12D0A86598D1}"/>
              </a:ext>
            </a:extLst>
          </p:cNvPr>
          <p:cNvSpPr/>
          <p:nvPr/>
        </p:nvSpPr>
        <p:spPr>
          <a:xfrm>
            <a:off x="3137284" y="4038013"/>
            <a:ext cx="2048927" cy="1413138"/>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Ground System Testing and Simulation</a:t>
            </a:r>
          </a:p>
        </p:txBody>
      </p:sp>
      <p:sp>
        <p:nvSpPr>
          <p:cNvPr id="32" name="Rounded Rectangle 31">
            <a:extLst>
              <a:ext uri="{FF2B5EF4-FFF2-40B4-BE49-F238E27FC236}">
                <a16:creationId xmlns:a16="http://schemas.microsoft.com/office/drawing/2014/main" id="{C9191B0B-49F7-7446-9A6F-5EAE559DA922}"/>
              </a:ext>
            </a:extLst>
          </p:cNvPr>
          <p:cNvSpPr/>
          <p:nvPr/>
        </p:nvSpPr>
        <p:spPr>
          <a:xfrm>
            <a:off x="3305889" y="4505525"/>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schemeClr val="bg2">
                    <a:lumMod val="50000"/>
                  </a:schemeClr>
                </a:solidFill>
                <a:latin typeface="Barlow Medium" panose="00000600000000000000" pitchFamily="2" charset="0"/>
              </a:rPr>
              <a:t>Space ROS Apps</a:t>
            </a:r>
          </a:p>
        </p:txBody>
      </p:sp>
      <p:cxnSp>
        <p:nvCxnSpPr>
          <p:cNvPr id="39" name="Elbow Connector 38">
            <a:extLst>
              <a:ext uri="{FF2B5EF4-FFF2-40B4-BE49-F238E27FC236}">
                <a16:creationId xmlns:a16="http://schemas.microsoft.com/office/drawing/2014/main" id="{FD83D5DA-01C1-8D4A-85C1-7434F290C75D}"/>
              </a:ext>
            </a:extLst>
          </p:cNvPr>
          <p:cNvCxnSpPr>
            <a:cxnSpLocks/>
            <a:stCxn id="24" idx="6"/>
            <a:endCxn id="88" idx="4"/>
          </p:cNvCxnSpPr>
          <p:nvPr/>
        </p:nvCxnSpPr>
        <p:spPr>
          <a:xfrm>
            <a:off x="2496794" y="4444313"/>
            <a:ext cx="1569948" cy="696320"/>
          </a:xfrm>
          <a:prstGeom prst="bentConnector4">
            <a:avLst>
              <a:gd name="adj1" fmla="val 29240"/>
              <a:gd name="adj2" fmla="val 129960"/>
            </a:avLst>
          </a:prstGeom>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903EC1D0-F8E7-054F-BBA1-FA22A7D0D5BA}"/>
              </a:ext>
            </a:extLst>
          </p:cNvPr>
          <p:cNvSpPr/>
          <p:nvPr/>
        </p:nvSpPr>
        <p:spPr>
          <a:xfrm>
            <a:off x="806364" y="3623708"/>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4" name="Oval 23">
            <a:extLst>
              <a:ext uri="{FF2B5EF4-FFF2-40B4-BE49-F238E27FC236}">
                <a16:creationId xmlns:a16="http://schemas.microsoft.com/office/drawing/2014/main" id="{A4C037C4-A931-A240-8B2D-D2A9302B4F79}"/>
              </a:ext>
            </a:extLst>
          </p:cNvPr>
          <p:cNvSpPr/>
          <p:nvPr/>
        </p:nvSpPr>
        <p:spPr>
          <a:xfrm>
            <a:off x="2107377" y="42623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27" name="Oval 26">
            <a:extLst>
              <a:ext uri="{FF2B5EF4-FFF2-40B4-BE49-F238E27FC236}">
                <a16:creationId xmlns:a16="http://schemas.microsoft.com/office/drawing/2014/main" id="{4932A04D-2748-EA4A-A545-E91255F4DBC5}"/>
              </a:ext>
            </a:extLst>
          </p:cNvPr>
          <p:cNvSpPr/>
          <p:nvPr/>
        </p:nvSpPr>
        <p:spPr>
          <a:xfrm>
            <a:off x="807744" y="4038013"/>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28" name="Oval 27">
            <a:extLst>
              <a:ext uri="{FF2B5EF4-FFF2-40B4-BE49-F238E27FC236}">
                <a16:creationId xmlns:a16="http://schemas.microsoft.com/office/drawing/2014/main" id="{49B00AC4-8564-DF4A-8616-158C60DF6894}"/>
              </a:ext>
            </a:extLst>
          </p:cNvPr>
          <p:cNvSpPr/>
          <p:nvPr/>
        </p:nvSpPr>
        <p:spPr>
          <a:xfrm>
            <a:off x="805668" y="4653839"/>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N</a:t>
            </a:r>
          </a:p>
        </p:txBody>
      </p:sp>
      <p:cxnSp>
        <p:nvCxnSpPr>
          <p:cNvPr id="33" name="Elbow Connector 32">
            <a:extLst>
              <a:ext uri="{FF2B5EF4-FFF2-40B4-BE49-F238E27FC236}">
                <a16:creationId xmlns:a16="http://schemas.microsoft.com/office/drawing/2014/main" id="{6858F7FA-248A-6C43-B40F-E84FC88A8F50}"/>
              </a:ext>
            </a:extLst>
          </p:cNvPr>
          <p:cNvCxnSpPr>
            <a:cxnSpLocks/>
            <a:stCxn id="51" idx="6"/>
            <a:endCxn id="24" idx="2"/>
          </p:cNvCxnSpPr>
          <p:nvPr/>
        </p:nvCxnSpPr>
        <p:spPr>
          <a:xfrm>
            <a:off x="1195780" y="3805718"/>
            <a:ext cx="911597" cy="638595"/>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37" name="Elbow Connector 36">
            <a:extLst>
              <a:ext uri="{FF2B5EF4-FFF2-40B4-BE49-F238E27FC236}">
                <a16:creationId xmlns:a16="http://schemas.microsoft.com/office/drawing/2014/main" id="{607198B1-77BC-894F-86B2-7AF0A262824D}"/>
              </a:ext>
            </a:extLst>
          </p:cNvPr>
          <p:cNvCxnSpPr>
            <a:cxnSpLocks/>
            <a:stCxn id="27" idx="6"/>
            <a:endCxn id="24" idx="2"/>
          </p:cNvCxnSpPr>
          <p:nvPr/>
        </p:nvCxnSpPr>
        <p:spPr>
          <a:xfrm>
            <a:off x="1197160" y="4220022"/>
            <a:ext cx="910217" cy="224291"/>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43" name="Elbow Connector 42">
            <a:extLst>
              <a:ext uri="{FF2B5EF4-FFF2-40B4-BE49-F238E27FC236}">
                <a16:creationId xmlns:a16="http://schemas.microsoft.com/office/drawing/2014/main" id="{F8D6B35C-F743-1543-BE0A-2C8A153CCB5B}"/>
              </a:ext>
            </a:extLst>
          </p:cNvPr>
          <p:cNvCxnSpPr>
            <a:cxnSpLocks/>
            <a:stCxn id="28" idx="6"/>
            <a:endCxn id="24" idx="2"/>
          </p:cNvCxnSpPr>
          <p:nvPr/>
        </p:nvCxnSpPr>
        <p:spPr>
          <a:xfrm flipV="1">
            <a:off x="1195085" y="4444313"/>
            <a:ext cx="912293" cy="391536"/>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60" name="Oval 59">
            <a:extLst>
              <a:ext uri="{FF2B5EF4-FFF2-40B4-BE49-F238E27FC236}">
                <a16:creationId xmlns:a16="http://schemas.microsoft.com/office/drawing/2014/main" id="{B7C00577-FFBC-FD46-AAB0-97B2CCD6DF33}"/>
              </a:ext>
            </a:extLst>
          </p:cNvPr>
          <p:cNvSpPr/>
          <p:nvPr/>
        </p:nvSpPr>
        <p:spPr>
          <a:xfrm>
            <a:off x="3423043"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9" name="Oval 78">
            <a:extLst>
              <a:ext uri="{FF2B5EF4-FFF2-40B4-BE49-F238E27FC236}">
                <a16:creationId xmlns:a16="http://schemas.microsoft.com/office/drawing/2014/main" id="{D3F5361C-4AB4-D146-BED6-BE73E21A1FB5}"/>
              </a:ext>
            </a:extLst>
          </p:cNvPr>
          <p:cNvSpPr/>
          <p:nvPr/>
        </p:nvSpPr>
        <p:spPr>
          <a:xfrm>
            <a:off x="4527141" y="4775503"/>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80" name="Elbow Connector 79">
            <a:extLst>
              <a:ext uri="{FF2B5EF4-FFF2-40B4-BE49-F238E27FC236}">
                <a16:creationId xmlns:a16="http://schemas.microsoft.com/office/drawing/2014/main" id="{8425B245-7F1C-0948-B9F8-BB4DD1FE5537}"/>
              </a:ext>
            </a:extLst>
          </p:cNvPr>
          <p:cNvCxnSpPr>
            <a:cxnSpLocks/>
            <a:stCxn id="79" idx="4"/>
            <a:endCxn id="24" idx="6"/>
          </p:cNvCxnSpPr>
          <p:nvPr/>
        </p:nvCxnSpPr>
        <p:spPr>
          <a:xfrm rot="5400000" flipH="1">
            <a:off x="3261717" y="3679390"/>
            <a:ext cx="695209" cy="2225055"/>
          </a:xfrm>
          <a:prstGeom prst="bentConnector4">
            <a:avLst>
              <a:gd name="adj1" fmla="val -30008"/>
              <a:gd name="adj2" fmla="val 79362"/>
            </a:avLst>
          </a:prstGeom>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51EE5DB-27D3-274D-8021-BF56582524A1}"/>
              </a:ext>
            </a:extLst>
          </p:cNvPr>
          <p:cNvSpPr/>
          <p:nvPr/>
        </p:nvSpPr>
        <p:spPr>
          <a:xfrm>
            <a:off x="3872034" y="4776614"/>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08" name="Elbow Connector 107">
            <a:extLst>
              <a:ext uri="{FF2B5EF4-FFF2-40B4-BE49-F238E27FC236}">
                <a16:creationId xmlns:a16="http://schemas.microsoft.com/office/drawing/2014/main" id="{23F9A17D-F6D3-AC48-9A22-777F7CF3FA5D}"/>
              </a:ext>
            </a:extLst>
          </p:cNvPr>
          <p:cNvCxnSpPr>
            <a:cxnSpLocks/>
            <a:stCxn id="24" idx="6"/>
            <a:endCxn id="60" idx="4"/>
          </p:cNvCxnSpPr>
          <p:nvPr/>
        </p:nvCxnSpPr>
        <p:spPr>
          <a:xfrm>
            <a:off x="2496794" y="4444313"/>
            <a:ext cx="1120958" cy="695209"/>
          </a:xfrm>
          <a:prstGeom prst="bentConnector4">
            <a:avLst>
              <a:gd name="adj1" fmla="val 41013"/>
              <a:gd name="adj2" fmla="val 130008"/>
            </a:avLst>
          </a:prstGeom>
        </p:spPr>
        <p:style>
          <a:lnRef idx="1">
            <a:schemeClr val="accent1"/>
          </a:lnRef>
          <a:fillRef idx="0">
            <a:schemeClr val="accent1"/>
          </a:fillRef>
          <a:effectRef idx="0">
            <a:schemeClr val="accent1"/>
          </a:effectRef>
          <a:fontRef idx="minor">
            <a:schemeClr val="tx1"/>
          </a:fontRef>
        </p:style>
      </p:cxnSp>
      <p:sp>
        <p:nvSpPr>
          <p:cNvPr id="120" name="Rounded Rectangle 74">
            <a:extLst>
              <a:ext uri="{FF2B5EF4-FFF2-40B4-BE49-F238E27FC236}">
                <a16:creationId xmlns:a16="http://schemas.microsoft.com/office/drawing/2014/main" id="{A782749E-E2BE-423C-8740-20B53C9A8C66}"/>
              </a:ext>
            </a:extLst>
          </p:cNvPr>
          <p:cNvSpPr/>
          <p:nvPr/>
        </p:nvSpPr>
        <p:spPr>
          <a:xfrm>
            <a:off x="6270171" y="2108372"/>
            <a:ext cx="4724669" cy="4055723"/>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600"/>
              <a:t>Flight Subsystem</a:t>
            </a:r>
          </a:p>
        </p:txBody>
      </p:sp>
      <p:sp>
        <p:nvSpPr>
          <p:cNvPr id="121" name="Rounded Rectangle 75">
            <a:extLst>
              <a:ext uri="{FF2B5EF4-FFF2-40B4-BE49-F238E27FC236}">
                <a16:creationId xmlns:a16="http://schemas.microsoft.com/office/drawing/2014/main" id="{06D5B142-6CD6-4426-B105-8C5755D9663D}"/>
              </a:ext>
            </a:extLst>
          </p:cNvPr>
          <p:cNvSpPr/>
          <p:nvPr/>
        </p:nvSpPr>
        <p:spPr>
          <a:xfrm>
            <a:off x="6477202" y="2726427"/>
            <a:ext cx="1237714" cy="2431869"/>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Middleware</a:t>
            </a:r>
          </a:p>
          <a:p>
            <a:pPr algn="ctr" defTabSz="914217"/>
            <a:r>
              <a:rPr lang="en-US" sz="900">
                <a:solidFill>
                  <a:prstClr val="white"/>
                </a:solidFill>
                <a:latin typeface="Barlow Medium" panose="00000600000000000000" pitchFamily="2" charset="0"/>
              </a:rPr>
              <a:t>Bus Apps</a:t>
            </a:r>
          </a:p>
        </p:txBody>
      </p:sp>
      <p:sp>
        <p:nvSpPr>
          <p:cNvPr id="122" name="Rounded Rectangle 77">
            <a:extLst>
              <a:ext uri="{FF2B5EF4-FFF2-40B4-BE49-F238E27FC236}">
                <a16:creationId xmlns:a16="http://schemas.microsoft.com/office/drawing/2014/main" id="{731ADC40-6200-4E91-BA04-3E3EBEC22137}"/>
              </a:ext>
            </a:extLst>
          </p:cNvPr>
          <p:cNvSpPr/>
          <p:nvPr/>
        </p:nvSpPr>
        <p:spPr>
          <a:xfrm>
            <a:off x="9060233" y="4505525"/>
            <a:ext cx="1763756" cy="7693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Middleware System N Apps</a:t>
            </a:r>
          </a:p>
        </p:txBody>
      </p:sp>
      <p:cxnSp>
        <p:nvCxnSpPr>
          <p:cNvPr id="123" name="Elbow Connector 80">
            <a:extLst>
              <a:ext uri="{FF2B5EF4-FFF2-40B4-BE49-F238E27FC236}">
                <a16:creationId xmlns:a16="http://schemas.microsoft.com/office/drawing/2014/main" id="{A1C5D75A-63CF-4686-87D7-4635CA6BD3EB}"/>
              </a:ext>
            </a:extLst>
          </p:cNvPr>
          <p:cNvCxnSpPr>
            <a:cxnSpLocks/>
            <a:stCxn id="121" idx="3"/>
            <a:endCxn id="133" idx="4"/>
          </p:cNvCxnSpPr>
          <p:nvPr/>
        </p:nvCxnSpPr>
        <p:spPr>
          <a:xfrm>
            <a:off x="7714917" y="3942362"/>
            <a:ext cx="2106169" cy="1198271"/>
          </a:xfrm>
          <a:prstGeom prst="bentConnector4">
            <a:avLst>
              <a:gd name="adj1" fmla="val 46928"/>
              <a:gd name="adj2" fmla="val 119415"/>
            </a:avLst>
          </a:prstGeom>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130CBADE-A998-4400-B4A9-4D7E285FE4F3}"/>
              </a:ext>
            </a:extLst>
          </p:cNvPr>
          <p:cNvSpPr/>
          <p:nvPr/>
        </p:nvSpPr>
        <p:spPr>
          <a:xfrm>
            <a:off x="6560708" y="335126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5" name="Oval 124">
            <a:extLst>
              <a:ext uri="{FF2B5EF4-FFF2-40B4-BE49-F238E27FC236}">
                <a16:creationId xmlns:a16="http://schemas.microsoft.com/office/drawing/2014/main" id="{1B2BA82D-1FFB-4BB0-BBDB-F4F2B9E08E92}"/>
              </a:ext>
            </a:extLst>
          </p:cNvPr>
          <p:cNvSpPr/>
          <p:nvPr/>
        </p:nvSpPr>
        <p:spPr>
          <a:xfrm>
            <a:off x="6562087" y="3744136"/>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26" name="Oval 125">
            <a:extLst>
              <a:ext uri="{FF2B5EF4-FFF2-40B4-BE49-F238E27FC236}">
                <a16:creationId xmlns:a16="http://schemas.microsoft.com/office/drawing/2014/main" id="{2F485098-F2EA-4B68-8FEC-1849EC2D1255}"/>
              </a:ext>
            </a:extLst>
          </p:cNvPr>
          <p:cNvSpPr/>
          <p:nvPr/>
        </p:nvSpPr>
        <p:spPr>
          <a:xfrm>
            <a:off x="6560012" y="4267283"/>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27" name="Elbow Connector 85">
            <a:extLst>
              <a:ext uri="{FF2B5EF4-FFF2-40B4-BE49-F238E27FC236}">
                <a16:creationId xmlns:a16="http://schemas.microsoft.com/office/drawing/2014/main" id="{A3F7D1DE-DDCA-458E-A663-6FF19A142414}"/>
              </a:ext>
            </a:extLst>
          </p:cNvPr>
          <p:cNvCxnSpPr>
            <a:cxnSpLocks/>
            <a:stCxn id="124" idx="6"/>
            <a:endCxn id="121" idx="3"/>
          </p:cNvCxnSpPr>
          <p:nvPr/>
        </p:nvCxnSpPr>
        <p:spPr>
          <a:xfrm>
            <a:off x="6950124" y="3533274"/>
            <a:ext cx="764792" cy="409088"/>
          </a:xfrm>
          <a:prstGeom prst="bentConnector3">
            <a:avLst>
              <a:gd name="adj1" fmla="val 50493"/>
            </a:avLst>
          </a:prstGeom>
        </p:spPr>
        <p:style>
          <a:lnRef idx="1">
            <a:schemeClr val="dk1"/>
          </a:lnRef>
          <a:fillRef idx="0">
            <a:schemeClr val="dk1"/>
          </a:fillRef>
          <a:effectRef idx="0">
            <a:schemeClr val="dk1"/>
          </a:effectRef>
          <a:fontRef idx="minor">
            <a:schemeClr val="tx1"/>
          </a:fontRef>
        </p:style>
      </p:cxnSp>
      <p:cxnSp>
        <p:nvCxnSpPr>
          <p:cNvPr id="128" name="Elbow Connector 86">
            <a:extLst>
              <a:ext uri="{FF2B5EF4-FFF2-40B4-BE49-F238E27FC236}">
                <a16:creationId xmlns:a16="http://schemas.microsoft.com/office/drawing/2014/main" id="{80C24B8E-5535-4E22-BD7F-7AC158AABCC0}"/>
              </a:ext>
            </a:extLst>
          </p:cNvPr>
          <p:cNvCxnSpPr>
            <a:cxnSpLocks/>
            <a:endCxn id="121" idx="3"/>
          </p:cNvCxnSpPr>
          <p:nvPr/>
        </p:nvCxnSpPr>
        <p:spPr>
          <a:xfrm>
            <a:off x="6951503" y="3940434"/>
            <a:ext cx="763413" cy="1928"/>
          </a:xfrm>
          <a:prstGeom prst="bentConnector3">
            <a:avLst>
              <a:gd name="adj1" fmla="val 129944"/>
            </a:avLst>
          </a:prstGeom>
        </p:spPr>
        <p:style>
          <a:lnRef idx="1">
            <a:schemeClr val="dk1"/>
          </a:lnRef>
          <a:fillRef idx="0">
            <a:schemeClr val="dk1"/>
          </a:fillRef>
          <a:effectRef idx="0">
            <a:schemeClr val="dk1"/>
          </a:effectRef>
          <a:fontRef idx="minor">
            <a:schemeClr val="tx1"/>
          </a:fontRef>
        </p:style>
      </p:cxnSp>
      <p:cxnSp>
        <p:nvCxnSpPr>
          <p:cNvPr id="129" name="Elbow Connector 88">
            <a:extLst>
              <a:ext uri="{FF2B5EF4-FFF2-40B4-BE49-F238E27FC236}">
                <a16:creationId xmlns:a16="http://schemas.microsoft.com/office/drawing/2014/main" id="{4A1FC3CD-08E2-4488-AEB1-5CCD9C92B84A}"/>
              </a:ext>
            </a:extLst>
          </p:cNvPr>
          <p:cNvCxnSpPr>
            <a:cxnSpLocks/>
            <a:stCxn id="126" idx="6"/>
            <a:endCxn id="121" idx="3"/>
          </p:cNvCxnSpPr>
          <p:nvPr/>
        </p:nvCxnSpPr>
        <p:spPr>
          <a:xfrm flipV="1">
            <a:off x="6949428" y="3942362"/>
            <a:ext cx="765488" cy="506931"/>
          </a:xfrm>
          <a:prstGeom prst="bentConnector3">
            <a:avLst>
              <a:gd name="adj1" fmla="val 50590"/>
            </a:avLst>
          </a:prstGeom>
        </p:spPr>
        <p:style>
          <a:lnRef idx="1">
            <a:schemeClr val="dk1"/>
          </a:lnRef>
          <a:fillRef idx="0">
            <a:schemeClr val="dk1"/>
          </a:fillRef>
          <a:effectRef idx="0">
            <a:schemeClr val="dk1"/>
          </a:effectRef>
          <a:fontRef idx="minor">
            <a:schemeClr val="tx1"/>
          </a:fontRef>
        </p:style>
      </p:cxnSp>
      <p:sp>
        <p:nvSpPr>
          <p:cNvPr id="130" name="Oval 129">
            <a:extLst>
              <a:ext uri="{FF2B5EF4-FFF2-40B4-BE49-F238E27FC236}">
                <a16:creationId xmlns:a16="http://schemas.microsoft.com/office/drawing/2014/main" id="{222F696E-1CF0-46CD-B5D5-22C19E5C9B09}"/>
              </a:ext>
            </a:extLst>
          </p:cNvPr>
          <p:cNvSpPr/>
          <p:nvPr/>
        </p:nvSpPr>
        <p:spPr>
          <a:xfrm>
            <a:off x="9177387" y="4775503"/>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1" name="Oval 130">
            <a:extLst>
              <a:ext uri="{FF2B5EF4-FFF2-40B4-BE49-F238E27FC236}">
                <a16:creationId xmlns:a16="http://schemas.microsoft.com/office/drawing/2014/main" id="{123F16B6-8F49-489F-BA48-4C42DB34D44B}"/>
              </a:ext>
            </a:extLst>
          </p:cNvPr>
          <p:cNvSpPr/>
          <p:nvPr/>
        </p:nvSpPr>
        <p:spPr>
          <a:xfrm>
            <a:off x="10281485" y="4775503"/>
            <a:ext cx="389416" cy="3640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2" name="Elbow Connector 91">
            <a:extLst>
              <a:ext uri="{FF2B5EF4-FFF2-40B4-BE49-F238E27FC236}">
                <a16:creationId xmlns:a16="http://schemas.microsoft.com/office/drawing/2014/main" id="{A65D1E72-8104-4848-A578-8C67EB621478}"/>
              </a:ext>
            </a:extLst>
          </p:cNvPr>
          <p:cNvCxnSpPr>
            <a:cxnSpLocks/>
            <a:stCxn id="131" idx="4"/>
            <a:endCxn id="121" idx="3"/>
          </p:cNvCxnSpPr>
          <p:nvPr/>
        </p:nvCxnSpPr>
        <p:spPr>
          <a:xfrm rot="5400000" flipH="1">
            <a:off x="8496974" y="3160304"/>
            <a:ext cx="1197161" cy="2761276"/>
          </a:xfrm>
          <a:prstGeom prst="bentConnector4">
            <a:avLst>
              <a:gd name="adj1" fmla="val -19433"/>
              <a:gd name="adj2" fmla="val 64021"/>
            </a:avLst>
          </a:prstGeom>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C65A53EF-15E1-41C7-914D-FC1CED7CDB7F}"/>
              </a:ext>
            </a:extLst>
          </p:cNvPr>
          <p:cNvSpPr/>
          <p:nvPr/>
        </p:nvSpPr>
        <p:spPr>
          <a:xfrm>
            <a:off x="9626377" y="477661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4" name="Elbow Connector 93">
            <a:extLst>
              <a:ext uri="{FF2B5EF4-FFF2-40B4-BE49-F238E27FC236}">
                <a16:creationId xmlns:a16="http://schemas.microsoft.com/office/drawing/2014/main" id="{492FB379-0A47-4D6D-B436-00DC89140D4C}"/>
              </a:ext>
            </a:extLst>
          </p:cNvPr>
          <p:cNvCxnSpPr>
            <a:cxnSpLocks/>
            <a:stCxn id="121" idx="3"/>
            <a:endCxn id="130" idx="4"/>
          </p:cNvCxnSpPr>
          <p:nvPr/>
        </p:nvCxnSpPr>
        <p:spPr>
          <a:xfrm>
            <a:off x="7714916" y="3942361"/>
            <a:ext cx="1657179" cy="1197161"/>
          </a:xfrm>
          <a:prstGeom prst="bentConnector4">
            <a:avLst>
              <a:gd name="adj1" fmla="val 59888"/>
              <a:gd name="adj2" fmla="val 119092"/>
            </a:avLst>
          </a:prstGeom>
        </p:spPr>
        <p:style>
          <a:lnRef idx="1">
            <a:schemeClr val="accent1"/>
          </a:lnRef>
          <a:fillRef idx="0">
            <a:schemeClr val="accent1"/>
          </a:fillRef>
          <a:effectRef idx="0">
            <a:schemeClr val="accent1"/>
          </a:effectRef>
          <a:fontRef idx="minor">
            <a:schemeClr val="tx1"/>
          </a:fontRef>
        </p:style>
      </p:cxnSp>
      <p:sp>
        <p:nvSpPr>
          <p:cNvPr id="135" name="Rounded Rectangle 95">
            <a:extLst>
              <a:ext uri="{FF2B5EF4-FFF2-40B4-BE49-F238E27FC236}">
                <a16:creationId xmlns:a16="http://schemas.microsoft.com/office/drawing/2014/main" id="{B638B383-29DD-4BFE-BE84-B8FE7BD2A528}"/>
              </a:ext>
            </a:extLst>
          </p:cNvPr>
          <p:cNvSpPr/>
          <p:nvPr/>
        </p:nvSpPr>
        <p:spPr>
          <a:xfrm>
            <a:off x="9060233" y="2763366"/>
            <a:ext cx="1763756" cy="76935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a:solidFill>
                  <a:prstClr val="white"/>
                </a:solidFill>
                <a:latin typeface="Barlow Medium" panose="00000600000000000000" pitchFamily="2" charset="0"/>
              </a:rPr>
              <a:t>Middleware System 1 Apps</a:t>
            </a:r>
          </a:p>
        </p:txBody>
      </p:sp>
      <p:sp>
        <p:nvSpPr>
          <p:cNvPr id="136" name="Oval 135">
            <a:extLst>
              <a:ext uri="{FF2B5EF4-FFF2-40B4-BE49-F238E27FC236}">
                <a16:creationId xmlns:a16="http://schemas.microsoft.com/office/drawing/2014/main" id="{ED853A95-850E-4FE1-B692-2CCA4A9C1119}"/>
              </a:ext>
            </a:extLst>
          </p:cNvPr>
          <p:cNvSpPr/>
          <p:nvPr/>
        </p:nvSpPr>
        <p:spPr>
          <a:xfrm>
            <a:off x="9177387" y="303334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7" name="Oval 136">
            <a:extLst>
              <a:ext uri="{FF2B5EF4-FFF2-40B4-BE49-F238E27FC236}">
                <a16:creationId xmlns:a16="http://schemas.microsoft.com/office/drawing/2014/main" id="{70DF7D0F-075B-411F-A9EB-9B0FBCA0C481}"/>
              </a:ext>
            </a:extLst>
          </p:cNvPr>
          <p:cNvSpPr/>
          <p:nvPr/>
        </p:nvSpPr>
        <p:spPr>
          <a:xfrm>
            <a:off x="10281485" y="3033344"/>
            <a:ext cx="389416" cy="364019"/>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38" name="Oval 137">
            <a:extLst>
              <a:ext uri="{FF2B5EF4-FFF2-40B4-BE49-F238E27FC236}">
                <a16:creationId xmlns:a16="http://schemas.microsoft.com/office/drawing/2014/main" id="{5C055190-3290-4C3F-A46E-6CEDEDC98B0B}"/>
              </a:ext>
            </a:extLst>
          </p:cNvPr>
          <p:cNvSpPr/>
          <p:nvPr/>
        </p:nvSpPr>
        <p:spPr>
          <a:xfrm>
            <a:off x="9626377" y="3034454"/>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139" name="Straight Connector 138">
            <a:extLst>
              <a:ext uri="{FF2B5EF4-FFF2-40B4-BE49-F238E27FC236}">
                <a16:creationId xmlns:a16="http://schemas.microsoft.com/office/drawing/2014/main" id="{1C86D3AD-CD6B-4D11-8588-909B7AEEB689}"/>
              </a:ext>
            </a:extLst>
          </p:cNvPr>
          <p:cNvCxnSpPr>
            <a:cxnSpLocks/>
          </p:cNvCxnSpPr>
          <p:nvPr/>
        </p:nvCxnSpPr>
        <p:spPr>
          <a:xfrm flipV="1">
            <a:off x="8707616" y="3623709"/>
            <a:ext cx="0" cy="8206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AE8F666E-1913-483D-9E42-21567FCAD898}"/>
              </a:ext>
            </a:extLst>
          </p:cNvPr>
          <p:cNvCxnSpPr>
            <a:cxnSpLocks/>
          </p:cNvCxnSpPr>
          <p:nvPr/>
        </p:nvCxnSpPr>
        <p:spPr>
          <a:xfrm flipH="1" flipV="1">
            <a:off x="8707617" y="3623708"/>
            <a:ext cx="1768576" cy="3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98F67CB-C110-44DE-8347-8C8393780251}"/>
              </a:ext>
            </a:extLst>
          </p:cNvPr>
          <p:cNvCxnSpPr>
            <a:cxnSpLocks/>
            <a:endCxn id="136" idx="4"/>
          </p:cNvCxnSpPr>
          <p:nvPr/>
        </p:nvCxnSpPr>
        <p:spPr>
          <a:xfrm flipV="1">
            <a:off x="9372095" y="3397363"/>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2F1384A-B58E-46BD-8C34-4905318533A5}"/>
              </a:ext>
            </a:extLst>
          </p:cNvPr>
          <p:cNvCxnSpPr>
            <a:cxnSpLocks/>
          </p:cNvCxnSpPr>
          <p:nvPr/>
        </p:nvCxnSpPr>
        <p:spPr>
          <a:xfrm flipV="1">
            <a:off x="9821085" y="3397363"/>
            <a:ext cx="0" cy="229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EC79C9E4-2B73-44D2-BB62-5B3E9996720C}"/>
              </a:ext>
            </a:extLst>
          </p:cNvPr>
          <p:cNvCxnSpPr>
            <a:cxnSpLocks/>
            <a:endCxn id="137" idx="4"/>
          </p:cNvCxnSpPr>
          <p:nvPr/>
        </p:nvCxnSpPr>
        <p:spPr>
          <a:xfrm flipV="1">
            <a:off x="10476193" y="3397363"/>
            <a:ext cx="0" cy="246726"/>
          </a:xfrm>
          <a:prstGeom prst="line">
            <a:avLst/>
          </a:prstGeom>
        </p:spPr>
        <p:style>
          <a:lnRef idx="1">
            <a:schemeClr val="accent1"/>
          </a:lnRef>
          <a:fillRef idx="0">
            <a:schemeClr val="accent1"/>
          </a:fillRef>
          <a:effectRef idx="0">
            <a:schemeClr val="accent1"/>
          </a:effectRef>
          <a:fontRef idx="minor">
            <a:schemeClr val="tx1"/>
          </a:fontRef>
        </p:style>
      </p:cxnSp>
      <p:sp>
        <p:nvSpPr>
          <p:cNvPr id="146" name="Oval 145">
            <a:extLst>
              <a:ext uri="{FF2B5EF4-FFF2-40B4-BE49-F238E27FC236}">
                <a16:creationId xmlns:a16="http://schemas.microsoft.com/office/drawing/2014/main" id="{085553B4-4EF3-4329-9984-BD2667FD16F4}"/>
              </a:ext>
            </a:extLst>
          </p:cNvPr>
          <p:cNvSpPr/>
          <p:nvPr/>
        </p:nvSpPr>
        <p:spPr>
          <a:xfrm>
            <a:off x="6560012" y="4657365"/>
            <a:ext cx="389416" cy="3640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5" dirty="0"/>
          </a:p>
        </p:txBody>
      </p:sp>
      <p:cxnSp>
        <p:nvCxnSpPr>
          <p:cNvPr id="147" name="Elbow Connector 88">
            <a:extLst>
              <a:ext uri="{FF2B5EF4-FFF2-40B4-BE49-F238E27FC236}">
                <a16:creationId xmlns:a16="http://schemas.microsoft.com/office/drawing/2014/main" id="{87BF622C-7576-4BE0-9DE4-C2D0B8DFABC5}"/>
              </a:ext>
            </a:extLst>
          </p:cNvPr>
          <p:cNvCxnSpPr>
            <a:cxnSpLocks/>
            <a:stCxn id="146" idx="6"/>
          </p:cNvCxnSpPr>
          <p:nvPr/>
        </p:nvCxnSpPr>
        <p:spPr>
          <a:xfrm flipV="1">
            <a:off x="6949428" y="3899831"/>
            <a:ext cx="386531" cy="939544"/>
          </a:xfrm>
          <a:prstGeom prst="bentConnector2">
            <a:avLst/>
          </a:prstGeom>
        </p:spPr>
        <p:style>
          <a:lnRef idx="1">
            <a:schemeClr val="dk1"/>
          </a:lnRef>
          <a:fillRef idx="0">
            <a:schemeClr val="dk1"/>
          </a:fillRef>
          <a:effectRef idx="0">
            <a:schemeClr val="dk1"/>
          </a:effectRef>
          <a:fontRef idx="minor">
            <a:schemeClr val="tx1"/>
          </a:fontRef>
        </p:style>
      </p:cxnSp>
      <p:sp>
        <p:nvSpPr>
          <p:cNvPr id="148" name="Rectangle 147">
            <a:extLst>
              <a:ext uri="{FF2B5EF4-FFF2-40B4-BE49-F238E27FC236}">
                <a16:creationId xmlns:a16="http://schemas.microsoft.com/office/drawing/2014/main" id="{C710D21A-7231-4604-B703-F5AA6A9995D8}"/>
              </a:ext>
            </a:extLst>
          </p:cNvPr>
          <p:cNvSpPr/>
          <p:nvPr/>
        </p:nvSpPr>
        <p:spPr>
          <a:xfrm>
            <a:off x="6685163" y="5507135"/>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Radio</a:t>
            </a:r>
          </a:p>
        </p:txBody>
      </p:sp>
      <p:pic>
        <p:nvPicPr>
          <p:cNvPr id="149" name="Graphic 148" descr="Satellite dish with solid fill">
            <a:extLst>
              <a:ext uri="{FF2B5EF4-FFF2-40B4-BE49-F238E27FC236}">
                <a16:creationId xmlns:a16="http://schemas.microsoft.com/office/drawing/2014/main" id="{4E7CCDAF-29BE-4DB1-BE28-ED9F2AB57D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9621" y="5672776"/>
            <a:ext cx="457140" cy="457140"/>
          </a:xfrm>
          <a:prstGeom prst="rect">
            <a:avLst/>
          </a:prstGeom>
        </p:spPr>
      </p:pic>
      <p:cxnSp>
        <p:nvCxnSpPr>
          <p:cNvPr id="150" name="Elbow Connector 53">
            <a:extLst>
              <a:ext uri="{FF2B5EF4-FFF2-40B4-BE49-F238E27FC236}">
                <a16:creationId xmlns:a16="http://schemas.microsoft.com/office/drawing/2014/main" id="{F528D59D-7088-4075-87FE-9A17BB33CD1C}"/>
              </a:ext>
            </a:extLst>
          </p:cNvPr>
          <p:cNvCxnSpPr>
            <a:cxnSpLocks/>
            <a:stCxn id="148" idx="1"/>
            <a:endCxn id="149" idx="3"/>
          </p:cNvCxnSpPr>
          <p:nvPr/>
        </p:nvCxnSpPr>
        <p:spPr>
          <a:xfrm rot="10800000" flipV="1">
            <a:off x="5956761" y="5778372"/>
            <a:ext cx="728401" cy="12297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2" name="Elbow Connector 53">
            <a:extLst>
              <a:ext uri="{FF2B5EF4-FFF2-40B4-BE49-F238E27FC236}">
                <a16:creationId xmlns:a16="http://schemas.microsoft.com/office/drawing/2014/main" id="{CAC08B14-1DED-40E0-AF5C-08F3A17D96B4}"/>
              </a:ext>
            </a:extLst>
          </p:cNvPr>
          <p:cNvCxnSpPr>
            <a:cxnSpLocks/>
            <a:stCxn id="148" idx="0"/>
            <a:endCxn id="146" idx="4"/>
          </p:cNvCxnSpPr>
          <p:nvPr/>
        </p:nvCxnSpPr>
        <p:spPr>
          <a:xfrm rot="16200000" flipV="1">
            <a:off x="6675687" y="5100417"/>
            <a:ext cx="485751" cy="32768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94" name="Elbow Connector 53">
            <a:extLst>
              <a:ext uri="{FF2B5EF4-FFF2-40B4-BE49-F238E27FC236}">
                <a16:creationId xmlns:a16="http://schemas.microsoft.com/office/drawing/2014/main" id="{44EF4013-EEDF-42AD-9EE4-B7EC7CB7F342}"/>
              </a:ext>
            </a:extLst>
          </p:cNvPr>
          <p:cNvCxnSpPr>
            <a:cxnSpLocks/>
            <a:stCxn id="149" idx="1"/>
            <a:endCxn id="196" idx="3"/>
          </p:cNvCxnSpPr>
          <p:nvPr/>
        </p:nvCxnSpPr>
        <p:spPr>
          <a:xfrm rot="10800000">
            <a:off x="1776338" y="5507400"/>
            <a:ext cx="3723283" cy="393946"/>
          </a:xfrm>
          <a:prstGeom prst="bentConnector3">
            <a:avLst>
              <a:gd name="adj1" fmla="val 86724"/>
            </a:avLst>
          </a:prstGeom>
        </p:spPr>
        <p:style>
          <a:lnRef idx="1">
            <a:schemeClr val="accent1"/>
          </a:lnRef>
          <a:fillRef idx="0">
            <a:schemeClr val="accent1"/>
          </a:fillRef>
          <a:effectRef idx="0">
            <a:schemeClr val="accent1"/>
          </a:effectRef>
          <a:fontRef idx="minor">
            <a:schemeClr val="tx1"/>
          </a:fontRef>
        </p:style>
      </p:cxnSp>
      <p:sp>
        <p:nvSpPr>
          <p:cNvPr id="196" name="Rectangle 195">
            <a:extLst>
              <a:ext uri="{FF2B5EF4-FFF2-40B4-BE49-F238E27FC236}">
                <a16:creationId xmlns:a16="http://schemas.microsoft.com/office/drawing/2014/main" id="{82130BF3-57D9-4E4C-A785-0F02550B0940}"/>
              </a:ext>
            </a:extLst>
          </p:cNvPr>
          <p:cNvSpPr/>
          <p:nvPr/>
        </p:nvSpPr>
        <p:spPr>
          <a:xfrm>
            <a:off x="981853" y="5236163"/>
            <a:ext cx="794485" cy="54247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914217"/>
            <a:r>
              <a:rPr lang="en-US" sz="900">
                <a:solidFill>
                  <a:prstClr val="black"/>
                </a:solidFill>
                <a:latin typeface="Barlow Medium" panose="00000600000000000000" pitchFamily="2" charset="0"/>
              </a:rPr>
              <a:t>Telem and </a:t>
            </a:r>
            <a:r>
              <a:rPr lang="en-US" sz="900" err="1">
                <a:solidFill>
                  <a:prstClr val="black"/>
                </a:solidFill>
                <a:latin typeface="Barlow Medium" panose="00000600000000000000" pitchFamily="2" charset="0"/>
              </a:rPr>
              <a:t>Cmd</a:t>
            </a:r>
            <a:r>
              <a:rPr lang="en-US" sz="900">
                <a:solidFill>
                  <a:prstClr val="black"/>
                </a:solidFill>
                <a:latin typeface="Barlow Medium" panose="00000600000000000000" pitchFamily="2" charset="0"/>
              </a:rPr>
              <a:t> Server</a:t>
            </a:r>
          </a:p>
        </p:txBody>
      </p:sp>
      <p:cxnSp>
        <p:nvCxnSpPr>
          <p:cNvPr id="199" name="Elbow Connector 42">
            <a:extLst>
              <a:ext uri="{FF2B5EF4-FFF2-40B4-BE49-F238E27FC236}">
                <a16:creationId xmlns:a16="http://schemas.microsoft.com/office/drawing/2014/main" id="{17CE2C34-A5A7-4592-A1CE-E269B6F1B9ED}"/>
              </a:ext>
            </a:extLst>
          </p:cNvPr>
          <p:cNvCxnSpPr>
            <a:cxnSpLocks/>
            <a:endCxn id="24" idx="2"/>
          </p:cNvCxnSpPr>
          <p:nvPr/>
        </p:nvCxnSpPr>
        <p:spPr>
          <a:xfrm rot="5400000" flipH="1" flipV="1">
            <a:off x="1483795" y="4609489"/>
            <a:ext cx="788759" cy="458406"/>
          </a:xfrm>
          <a:prstGeom prst="bentConnector2">
            <a:avLst/>
          </a:prstGeom>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2E7D4E5B-8BDF-4187-9016-49F1FA391D76}"/>
              </a:ext>
            </a:extLst>
          </p:cNvPr>
          <p:cNvSpPr txBox="1"/>
          <p:nvPr/>
        </p:nvSpPr>
        <p:spPr>
          <a:xfrm>
            <a:off x="4786042" y="6155941"/>
            <a:ext cx="1933751" cy="246221"/>
          </a:xfrm>
          <a:prstGeom prst="rect">
            <a:avLst/>
          </a:prstGeom>
          <a:noFill/>
        </p:spPr>
        <p:txBody>
          <a:bodyPr wrap="square" rtlCol="0">
            <a:spAutoFit/>
          </a:bodyPr>
          <a:lstStyle/>
          <a:p>
            <a:pPr algn="ctr" defTabSz="914217"/>
            <a:r>
              <a:rPr lang="en-US" sz="1000">
                <a:solidFill>
                  <a:prstClr val="black"/>
                </a:solidFill>
                <a:latin typeface="Barlow Medium" panose="00000600000000000000" pitchFamily="2" charset="0"/>
              </a:rPr>
              <a:t>Ground Station</a:t>
            </a:r>
          </a:p>
        </p:txBody>
      </p:sp>
      <p:sp>
        <p:nvSpPr>
          <p:cNvPr id="113" name="Rounded Rectangle 112">
            <a:extLst>
              <a:ext uri="{FF2B5EF4-FFF2-40B4-BE49-F238E27FC236}">
                <a16:creationId xmlns:a16="http://schemas.microsoft.com/office/drawing/2014/main" id="{E7EDE108-E96A-C54F-B214-7C0B2901A725}"/>
              </a:ext>
            </a:extLst>
          </p:cNvPr>
          <p:cNvSpPr/>
          <p:nvPr/>
        </p:nvSpPr>
        <p:spPr>
          <a:xfrm>
            <a:off x="3495075" y="2036491"/>
            <a:ext cx="2048927" cy="1339628"/>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r>
              <a:rPr lang="en-US" sz="1000"/>
              <a:t>Flight System Testing and Simulation</a:t>
            </a:r>
          </a:p>
        </p:txBody>
      </p:sp>
      <p:sp>
        <p:nvSpPr>
          <p:cNvPr id="114" name="Rounded Rectangle 113">
            <a:extLst>
              <a:ext uri="{FF2B5EF4-FFF2-40B4-BE49-F238E27FC236}">
                <a16:creationId xmlns:a16="http://schemas.microsoft.com/office/drawing/2014/main" id="{618A0393-1D4F-E74E-B3AF-772530E9EDA5}"/>
              </a:ext>
            </a:extLst>
          </p:cNvPr>
          <p:cNvSpPr/>
          <p:nvPr/>
        </p:nvSpPr>
        <p:spPr>
          <a:xfrm>
            <a:off x="3663680" y="2430493"/>
            <a:ext cx="1763756" cy="76935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914217"/>
            <a:r>
              <a:rPr lang="en-US" sz="900" dirty="0">
                <a:solidFill>
                  <a:schemeClr val="bg2">
                    <a:lumMod val="50000"/>
                  </a:schemeClr>
                </a:solidFill>
                <a:latin typeface="Barlow Medium" panose="00000600000000000000" pitchFamily="2" charset="0"/>
              </a:rPr>
              <a:t>Space ROS Apps</a:t>
            </a:r>
          </a:p>
        </p:txBody>
      </p:sp>
      <p:sp>
        <p:nvSpPr>
          <p:cNvPr id="115" name="Oval 114">
            <a:extLst>
              <a:ext uri="{FF2B5EF4-FFF2-40B4-BE49-F238E27FC236}">
                <a16:creationId xmlns:a16="http://schemas.microsoft.com/office/drawing/2014/main" id="{F3CA3C5A-E727-424D-A11C-FFD736C0D439}"/>
              </a:ext>
            </a:extLst>
          </p:cNvPr>
          <p:cNvSpPr/>
          <p:nvPr/>
        </p:nvSpPr>
        <p:spPr>
          <a:xfrm>
            <a:off x="3780835" y="2700471"/>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6" name="Oval 115">
            <a:extLst>
              <a:ext uri="{FF2B5EF4-FFF2-40B4-BE49-F238E27FC236}">
                <a16:creationId xmlns:a16="http://schemas.microsoft.com/office/drawing/2014/main" id="{37C4EA35-0AF9-7B4E-8609-640BA0A186CE}"/>
              </a:ext>
            </a:extLst>
          </p:cNvPr>
          <p:cNvSpPr/>
          <p:nvPr/>
        </p:nvSpPr>
        <p:spPr>
          <a:xfrm>
            <a:off x="4884932" y="2700471"/>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7" name="Oval 116">
            <a:extLst>
              <a:ext uri="{FF2B5EF4-FFF2-40B4-BE49-F238E27FC236}">
                <a16:creationId xmlns:a16="http://schemas.microsoft.com/office/drawing/2014/main" id="{E332ED7B-ACA0-D74D-8E27-FCC73C432CB5}"/>
              </a:ext>
            </a:extLst>
          </p:cNvPr>
          <p:cNvSpPr/>
          <p:nvPr/>
        </p:nvSpPr>
        <p:spPr>
          <a:xfrm>
            <a:off x="4229825" y="2701582"/>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cxnSp>
        <p:nvCxnSpPr>
          <p:cNvPr id="53" name="Straight Connector 52">
            <a:extLst>
              <a:ext uri="{FF2B5EF4-FFF2-40B4-BE49-F238E27FC236}">
                <a16:creationId xmlns:a16="http://schemas.microsoft.com/office/drawing/2014/main" id="{F6A05DDA-0B17-4C45-8B9F-15D8BE9FB849}"/>
              </a:ext>
            </a:extLst>
          </p:cNvPr>
          <p:cNvCxnSpPr>
            <a:cxnSpLocks/>
          </p:cNvCxnSpPr>
          <p:nvPr/>
        </p:nvCxnSpPr>
        <p:spPr>
          <a:xfrm flipH="1" flipV="1">
            <a:off x="3975543" y="3285183"/>
            <a:ext cx="3360416" cy="25413"/>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837F5-A01D-FC43-9CF2-131CFE4CC4EC}"/>
              </a:ext>
            </a:extLst>
          </p:cNvPr>
          <p:cNvCxnSpPr>
            <a:cxnSpLocks/>
            <a:endCxn id="115" idx="4"/>
          </p:cNvCxnSpPr>
          <p:nvPr/>
        </p:nvCxnSpPr>
        <p:spPr>
          <a:xfrm flipV="1">
            <a:off x="3975543" y="3064490"/>
            <a:ext cx="0" cy="222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D5D308A4-02CB-D341-AC1A-BAC7755FACA0}"/>
              </a:ext>
            </a:extLst>
          </p:cNvPr>
          <p:cNvCxnSpPr>
            <a:cxnSpLocks/>
          </p:cNvCxnSpPr>
          <p:nvPr/>
        </p:nvCxnSpPr>
        <p:spPr>
          <a:xfrm flipV="1">
            <a:off x="4424533" y="3064490"/>
            <a:ext cx="0" cy="2298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E2CF2AA-D48E-B140-A763-9009C58C8A15}"/>
              </a:ext>
            </a:extLst>
          </p:cNvPr>
          <p:cNvCxnSpPr>
            <a:cxnSpLocks/>
          </p:cNvCxnSpPr>
          <p:nvPr/>
        </p:nvCxnSpPr>
        <p:spPr>
          <a:xfrm flipV="1">
            <a:off x="5079640" y="3052667"/>
            <a:ext cx="0" cy="246726"/>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7699B4F-2E77-48C3-97E8-2222EDB61A6F}"/>
              </a:ext>
            </a:extLst>
          </p:cNvPr>
          <p:cNvCxnSpPr>
            <a:cxnSpLocks/>
          </p:cNvCxnSpPr>
          <p:nvPr/>
        </p:nvCxnSpPr>
        <p:spPr>
          <a:xfrm flipV="1">
            <a:off x="7335959" y="3317008"/>
            <a:ext cx="0" cy="194833"/>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6DA674ED-AED2-41C4-9B6D-7F35AB4ECB0A}"/>
              </a:ext>
            </a:extLst>
          </p:cNvPr>
          <p:cNvSpPr/>
          <p:nvPr/>
        </p:nvSpPr>
        <p:spPr>
          <a:xfrm>
            <a:off x="5718122" y="3112368"/>
            <a:ext cx="389416" cy="364019"/>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dirty="0"/>
          </a:p>
        </p:txBody>
      </p:sp>
      <p:sp>
        <p:nvSpPr>
          <p:cNvPr id="69" name="TextBox 68">
            <a:extLst>
              <a:ext uri="{FF2B5EF4-FFF2-40B4-BE49-F238E27FC236}">
                <a16:creationId xmlns:a16="http://schemas.microsoft.com/office/drawing/2014/main" id="{5134FD55-C63C-1791-8C7F-99894B60826E}"/>
              </a:ext>
            </a:extLst>
          </p:cNvPr>
          <p:cNvSpPr txBox="1"/>
          <p:nvPr/>
        </p:nvSpPr>
        <p:spPr>
          <a:xfrm>
            <a:off x="5667590" y="3115906"/>
            <a:ext cx="490479" cy="338554"/>
          </a:xfrm>
          <a:prstGeom prst="rect">
            <a:avLst/>
          </a:prstGeom>
          <a:noFill/>
        </p:spPr>
        <p:txBody>
          <a:bodyPr wrap="square" rtlCol="0">
            <a:spAutoFit/>
          </a:bodyPr>
          <a:lstStyle/>
          <a:p>
            <a:pPr algn="ctr"/>
            <a:r>
              <a:rPr lang="en-US" sz="800" dirty="0">
                <a:solidFill>
                  <a:schemeClr val="bg1"/>
                </a:solidFill>
              </a:rPr>
              <a:t>Bridge App</a:t>
            </a:r>
          </a:p>
        </p:txBody>
      </p:sp>
      <p:sp>
        <p:nvSpPr>
          <p:cNvPr id="70" name="TextBox 69">
            <a:extLst>
              <a:ext uri="{FF2B5EF4-FFF2-40B4-BE49-F238E27FC236}">
                <a16:creationId xmlns:a16="http://schemas.microsoft.com/office/drawing/2014/main" id="{0C9136F1-5C0F-D889-EEF4-058B9067CCEC}"/>
              </a:ext>
            </a:extLst>
          </p:cNvPr>
          <p:cNvSpPr txBox="1"/>
          <p:nvPr/>
        </p:nvSpPr>
        <p:spPr>
          <a:xfrm>
            <a:off x="777952" y="3688377"/>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71" name="TextBox 70">
            <a:extLst>
              <a:ext uri="{FF2B5EF4-FFF2-40B4-BE49-F238E27FC236}">
                <a16:creationId xmlns:a16="http://schemas.microsoft.com/office/drawing/2014/main" id="{404346F0-4DF1-DCE1-320A-58FD3B3801B4}"/>
              </a:ext>
            </a:extLst>
          </p:cNvPr>
          <p:cNvSpPr txBox="1"/>
          <p:nvPr/>
        </p:nvSpPr>
        <p:spPr>
          <a:xfrm>
            <a:off x="2060314" y="4269642"/>
            <a:ext cx="490479" cy="338554"/>
          </a:xfrm>
          <a:prstGeom prst="rect">
            <a:avLst/>
          </a:prstGeom>
          <a:noFill/>
        </p:spPr>
        <p:txBody>
          <a:bodyPr wrap="square" rtlCol="0">
            <a:spAutoFit/>
          </a:bodyPr>
          <a:lstStyle/>
          <a:p>
            <a:pPr algn="ctr"/>
            <a:r>
              <a:rPr lang="en-US" sz="800" dirty="0">
                <a:solidFill>
                  <a:schemeClr val="bg1"/>
                </a:solidFill>
              </a:rPr>
              <a:t>Bridge App</a:t>
            </a:r>
          </a:p>
        </p:txBody>
      </p:sp>
      <p:sp>
        <p:nvSpPr>
          <p:cNvPr id="72" name="TextBox 71">
            <a:extLst>
              <a:ext uri="{FF2B5EF4-FFF2-40B4-BE49-F238E27FC236}">
                <a16:creationId xmlns:a16="http://schemas.microsoft.com/office/drawing/2014/main" id="{0B3198EF-7237-B5AC-DF6F-BA77F42E2BA8}"/>
              </a:ext>
            </a:extLst>
          </p:cNvPr>
          <p:cNvSpPr txBox="1"/>
          <p:nvPr/>
        </p:nvSpPr>
        <p:spPr>
          <a:xfrm>
            <a:off x="772692" y="4107945"/>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74" name="TextBox 73">
            <a:extLst>
              <a:ext uri="{FF2B5EF4-FFF2-40B4-BE49-F238E27FC236}">
                <a16:creationId xmlns:a16="http://schemas.microsoft.com/office/drawing/2014/main" id="{78FD5E6B-006F-4804-1405-6679B9670ACD}"/>
              </a:ext>
            </a:extLst>
          </p:cNvPr>
          <p:cNvSpPr txBox="1"/>
          <p:nvPr/>
        </p:nvSpPr>
        <p:spPr>
          <a:xfrm>
            <a:off x="765667" y="472297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75" name="TextBox 74">
            <a:extLst>
              <a:ext uri="{FF2B5EF4-FFF2-40B4-BE49-F238E27FC236}">
                <a16:creationId xmlns:a16="http://schemas.microsoft.com/office/drawing/2014/main" id="{8D7009B0-BB20-D78A-B534-EC9C00658C93}"/>
              </a:ext>
            </a:extLst>
          </p:cNvPr>
          <p:cNvSpPr txBox="1"/>
          <p:nvPr/>
        </p:nvSpPr>
        <p:spPr>
          <a:xfrm rot="5400000">
            <a:off x="821170" y="4377258"/>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7" name="TextBox 76">
            <a:extLst>
              <a:ext uri="{FF2B5EF4-FFF2-40B4-BE49-F238E27FC236}">
                <a16:creationId xmlns:a16="http://schemas.microsoft.com/office/drawing/2014/main" id="{71AA6A3C-DFBF-720C-CD47-6F890C59F7D3}"/>
              </a:ext>
            </a:extLst>
          </p:cNvPr>
          <p:cNvSpPr txBox="1"/>
          <p:nvPr/>
        </p:nvSpPr>
        <p:spPr>
          <a:xfrm>
            <a:off x="4173943" y="3002819"/>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78" name="TextBox 77">
            <a:extLst>
              <a:ext uri="{FF2B5EF4-FFF2-40B4-BE49-F238E27FC236}">
                <a16:creationId xmlns:a16="http://schemas.microsoft.com/office/drawing/2014/main" id="{E1029412-83AD-1985-7FAB-D437C57D318D}"/>
              </a:ext>
            </a:extLst>
          </p:cNvPr>
          <p:cNvSpPr txBox="1"/>
          <p:nvPr/>
        </p:nvSpPr>
        <p:spPr>
          <a:xfrm>
            <a:off x="4171871" y="4771243"/>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81" name="TextBox 80">
            <a:extLst>
              <a:ext uri="{FF2B5EF4-FFF2-40B4-BE49-F238E27FC236}">
                <a16:creationId xmlns:a16="http://schemas.microsoft.com/office/drawing/2014/main" id="{2C255AD6-5036-F90A-F6D4-7A5218716C2F}"/>
              </a:ext>
            </a:extLst>
          </p:cNvPr>
          <p:cNvSpPr txBox="1"/>
          <p:nvPr/>
        </p:nvSpPr>
        <p:spPr>
          <a:xfrm>
            <a:off x="3759269" y="2769449"/>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82" name="TextBox 81">
            <a:extLst>
              <a:ext uri="{FF2B5EF4-FFF2-40B4-BE49-F238E27FC236}">
                <a16:creationId xmlns:a16="http://schemas.microsoft.com/office/drawing/2014/main" id="{FE18B257-E287-FD6A-F4A4-C7DC0E1EB378}"/>
              </a:ext>
            </a:extLst>
          </p:cNvPr>
          <p:cNvSpPr txBox="1"/>
          <p:nvPr/>
        </p:nvSpPr>
        <p:spPr>
          <a:xfrm>
            <a:off x="4209435" y="2786567"/>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83" name="TextBox 82">
            <a:extLst>
              <a:ext uri="{FF2B5EF4-FFF2-40B4-BE49-F238E27FC236}">
                <a16:creationId xmlns:a16="http://schemas.microsoft.com/office/drawing/2014/main" id="{D253FF61-39F8-6B79-15C5-54319A13A761}"/>
              </a:ext>
            </a:extLst>
          </p:cNvPr>
          <p:cNvSpPr txBox="1"/>
          <p:nvPr/>
        </p:nvSpPr>
        <p:spPr>
          <a:xfrm>
            <a:off x="4874296" y="2771986"/>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84" name="TextBox 83">
            <a:extLst>
              <a:ext uri="{FF2B5EF4-FFF2-40B4-BE49-F238E27FC236}">
                <a16:creationId xmlns:a16="http://schemas.microsoft.com/office/drawing/2014/main" id="{CED5CEF5-93D5-01A6-32AD-2ACE260C9EA8}"/>
              </a:ext>
            </a:extLst>
          </p:cNvPr>
          <p:cNvSpPr txBox="1"/>
          <p:nvPr/>
        </p:nvSpPr>
        <p:spPr>
          <a:xfrm>
            <a:off x="3392017" y="4844894"/>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85" name="TextBox 84">
            <a:extLst>
              <a:ext uri="{FF2B5EF4-FFF2-40B4-BE49-F238E27FC236}">
                <a16:creationId xmlns:a16="http://schemas.microsoft.com/office/drawing/2014/main" id="{F91DC861-A0CB-7D80-31CB-72C9C8E0D514}"/>
              </a:ext>
            </a:extLst>
          </p:cNvPr>
          <p:cNvSpPr txBox="1"/>
          <p:nvPr/>
        </p:nvSpPr>
        <p:spPr>
          <a:xfrm>
            <a:off x="3858391" y="4838399"/>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86" name="TextBox 85">
            <a:extLst>
              <a:ext uri="{FF2B5EF4-FFF2-40B4-BE49-F238E27FC236}">
                <a16:creationId xmlns:a16="http://schemas.microsoft.com/office/drawing/2014/main" id="{1DD783EF-5652-0E28-B386-5F96273A467E}"/>
              </a:ext>
            </a:extLst>
          </p:cNvPr>
          <p:cNvSpPr txBox="1"/>
          <p:nvPr/>
        </p:nvSpPr>
        <p:spPr>
          <a:xfrm>
            <a:off x="4511021" y="4842479"/>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87" name="TextBox 86">
            <a:extLst>
              <a:ext uri="{FF2B5EF4-FFF2-40B4-BE49-F238E27FC236}">
                <a16:creationId xmlns:a16="http://schemas.microsoft.com/office/drawing/2014/main" id="{7F9954DD-2AAC-4EF4-54D2-586F93E0EF7E}"/>
              </a:ext>
            </a:extLst>
          </p:cNvPr>
          <p:cNvSpPr txBox="1"/>
          <p:nvPr/>
        </p:nvSpPr>
        <p:spPr>
          <a:xfrm rot="5400000">
            <a:off x="6572765" y="4042081"/>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89" name="TextBox 88">
            <a:extLst>
              <a:ext uri="{FF2B5EF4-FFF2-40B4-BE49-F238E27FC236}">
                <a16:creationId xmlns:a16="http://schemas.microsoft.com/office/drawing/2014/main" id="{F020D152-F83E-8998-A427-BAAE5AD613F5}"/>
              </a:ext>
            </a:extLst>
          </p:cNvPr>
          <p:cNvSpPr txBox="1"/>
          <p:nvPr/>
        </p:nvSpPr>
        <p:spPr>
          <a:xfrm>
            <a:off x="6538392" y="3421107"/>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90" name="TextBox 89">
            <a:extLst>
              <a:ext uri="{FF2B5EF4-FFF2-40B4-BE49-F238E27FC236}">
                <a16:creationId xmlns:a16="http://schemas.microsoft.com/office/drawing/2014/main" id="{1AED1CD1-B7BF-E71B-EA4F-D660B6BFEC60}"/>
              </a:ext>
            </a:extLst>
          </p:cNvPr>
          <p:cNvSpPr txBox="1"/>
          <p:nvPr/>
        </p:nvSpPr>
        <p:spPr>
          <a:xfrm>
            <a:off x="6525988" y="3815923"/>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91" name="TextBox 90">
            <a:extLst>
              <a:ext uri="{FF2B5EF4-FFF2-40B4-BE49-F238E27FC236}">
                <a16:creationId xmlns:a16="http://schemas.microsoft.com/office/drawing/2014/main" id="{87D537D4-DA5C-6DD7-B754-83025C7D5D49}"/>
              </a:ext>
            </a:extLst>
          </p:cNvPr>
          <p:cNvSpPr txBox="1"/>
          <p:nvPr/>
        </p:nvSpPr>
        <p:spPr>
          <a:xfrm>
            <a:off x="6526107" y="4355210"/>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92" name="TextBox 91">
            <a:extLst>
              <a:ext uri="{FF2B5EF4-FFF2-40B4-BE49-F238E27FC236}">
                <a16:creationId xmlns:a16="http://schemas.microsoft.com/office/drawing/2014/main" id="{C2A5ABCD-F921-4CC5-97E7-C2554666C206}"/>
              </a:ext>
            </a:extLst>
          </p:cNvPr>
          <p:cNvSpPr txBox="1"/>
          <p:nvPr/>
        </p:nvSpPr>
        <p:spPr>
          <a:xfrm>
            <a:off x="6533132" y="4671992"/>
            <a:ext cx="444848" cy="338554"/>
          </a:xfrm>
          <a:prstGeom prst="rect">
            <a:avLst/>
          </a:prstGeom>
          <a:noFill/>
        </p:spPr>
        <p:txBody>
          <a:bodyPr wrap="square" rtlCol="0">
            <a:spAutoFit/>
          </a:bodyPr>
          <a:lstStyle/>
          <a:p>
            <a:pPr algn="ctr"/>
            <a:r>
              <a:rPr lang="en-US" sz="800" dirty="0">
                <a:solidFill>
                  <a:schemeClr val="bg1"/>
                </a:solidFill>
              </a:rPr>
              <a:t>Radio App</a:t>
            </a:r>
          </a:p>
        </p:txBody>
      </p:sp>
      <p:sp>
        <p:nvSpPr>
          <p:cNvPr id="93" name="TextBox 92">
            <a:extLst>
              <a:ext uri="{FF2B5EF4-FFF2-40B4-BE49-F238E27FC236}">
                <a16:creationId xmlns:a16="http://schemas.microsoft.com/office/drawing/2014/main" id="{23EE14B0-D173-CDAC-6BEA-D1170317D1F7}"/>
              </a:ext>
            </a:extLst>
          </p:cNvPr>
          <p:cNvSpPr txBox="1"/>
          <p:nvPr/>
        </p:nvSpPr>
        <p:spPr>
          <a:xfrm>
            <a:off x="9944748" y="3006167"/>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94" name="TextBox 93">
            <a:extLst>
              <a:ext uri="{FF2B5EF4-FFF2-40B4-BE49-F238E27FC236}">
                <a16:creationId xmlns:a16="http://schemas.microsoft.com/office/drawing/2014/main" id="{38BDEEBE-95B3-21BE-B836-4B8DFEB2ACD1}"/>
              </a:ext>
            </a:extLst>
          </p:cNvPr>
          <p:cNvSpPr txBox="1"/>
          <p:nvPr/>
        </p:nvSpPr>
        <p:spPr>
          <a:xfrm>
            <a:off x="9153333" y="3110979"/>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95" name="TextBox 94">
            <a:extLst>
              <a:ext uri="{FF2B5EF4-FFF2-40B4-BE49-F238E27FC236}">
                <a16:creationId xmlns:a16="http://schemas.microsoft.com/office/drawing/2014/main" id="{770E63D7-1E0A-20A5-2510-C587902A2334}"/>
              </a:ext>
            </a:extLst>
          </p:cNvPr>
          <p:cNvSpPr txBox="1"/>
          <p:nvPr/>
        </p:nvSpPr>
        <p:spPr>
          <a:xfrm>
            <a:off x="9619707" y="3104484"/>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96" name="TextBox 95">
            <a:extLst>
              <a:ext uri="{FF2B5EF4-FFF2-40B4-BE49-F238E27FC236}">
                <a16:creationId xmlns:a16="http://schemas.microsoft.com/office/drawing/2014/main" id="{AA484B68-7BD5-E856-13CF-6C138B0B17C8}"/>
              </a:ext>
            </a:extLst>
          </p:cNvPr>
          <p:cNvSpPr txBox="1"/>
          <p:nvPr/>
        </p:nvSpPr>
        <p:spPr>
          <a:xfrm>
            <a:off x="10267021" y="310856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97" name="TextBox 96">
            <a:extLst>
              <a:ext uri="{FF2B5EF4-FFF2-40B4-BE49-F238E27FC236}">
                <a16:creationId xmlns:a16="http://schemas.microsoft.com/office/drawing/2014/main" id="{633CE8C6-1512-6F64-1440-13B510972C90}"/>
              </a:ext>
            </a:extLst>
          </p:cNvPr>
          <p:cNvSpPr txBox="1"/>
          <p:nvPr/>
        </p:nvSpPr>
        <p:spPr>
          <a:xfrm>
            <a:off x="9926701" y="4742497"/>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98" name="TextBox 97">
            <a:extLst>
              <a:ext uri="{FF2B5EF4-FFF2-40B4-BE49-F238E27FC236}">
                <a16:creationId xmlns:a16="http://schemas.microsoft.com/office/drawing/2014/main" id="{7393F9D5-5953-7DD2-0CE6-7B7FE8F24573}"/>
              </a:ext>
            </a:extLst>
          </p:cNvPr>
          <p:cNvSpPr txBox="1"/>
          <p:nvPr/>
        </p:nvSpPr>
        <p:spPr>
          <a:xfrm>
            <a:off x="9151234" y="4841993"/>
            <a:ext cx="444848" cy="215444"/>
          </a:xfrm>
          <a:prstGeom prst="rect">
            <a:avLst/>
          </a:prstGeom>
          <a:noFill/>
        </p:spPr>
        <p:txBody>
          <a:bodyPr wrap="square" rtlCol="0">
            <a:spAutoFit/>
          </a:bodyPr>
          <a:lstStyle/>
          <a:p>
            <a:pPr algn="ctr"/>
            <a:r>
              <a:rPr lang="en-US" sz="800" dirty="0">
                <a:solidFill>
                  <a:schemeClr val="bg1"/>
                </a:solidFill>
              </a:rPr>
              <a:t>App 1</a:t>
            </a:r>
          </a:p>
        </p:txBody>
      </p:sp>
      <p:sp>
        <p:nvSpPr>
          <p:cNvPr id="99" name="TextBox 98">
            <a:extLst>
              <a:ext uri="{FF2B5EF4-FFF2-40B4-BE49-F238E27FC236}">
                <a16:creationId xmlns:a16="http://schemas.microsoft.com/office/drawing/2014/main" id="{29724575-1001-6801-820F-E244433AEEB5}"/>
              </a:ext>
            </a:extLst>
          </p:cNvPr>
          <p:cNvSpPr txBox="1"/>
          <p:nvPr/>
        </p:nvSpPr>
        <p:spPr>
          <a:xfrm>
            <a:off x="9601660" y="4840814"/>
            <a:ext cx="444848" cy="215444"/>
          </a:xfrm>
          <a:prstGeom prst="rect">
            <a:avLst/>
          </a:prstGeom>
          <a:noFill/>
        </p:spPr>
        <p:txBody>
          <a:bodyPr wrap="square" rtlCol="0">
            <a:spAutoFit/>
          </a:bodyPr>
          <a:lstStyle/>
          <a:p>
            <a:pPr algn="ctr"/>
            <a:r>
              <a:rPr lang="en-US" sz="800" dirty="0">
                <a:solidFill>
                  <a:schemeClr val="bg1"/>
                </a:solidFill>
              </a:rPr>
              <a:t>App 2</a:t>
            </a:r>
          </a:p>
        </p:txBody>
      </p:sp>
      <p:sp>
        <p:nvSpPr>
          <p:cNvPr id="100" name="TextBox 99">
            <a:extLst>
              <a:ext uri="{FF2B5EF4-FFF2-40B4-BE49-F238E27FC236}">
                <a16:creationId xmlns:a16="http://schemas.microsoft.com/office/drawing/2014/main" id="{F3FC6668-6C1F-1ADA-5158-99CB6ED68EBC}"/>
              </a:ext>
            </a:extLst>
          </p:cNvPr>
          <p:cNvSpPr txBox="1"/>
          <p:nvPr/>
        </p:nvSpPr>
        <p:spPr>
          <a:xfrm>
            <a:off x="10248974" y="4844894"/>
            <a:ext cx="444848" cy="215444"/>
          </a:xfrm>
          <a:prstGeom prst="rect">
            <a:avLst/>
          </a:prstGeom>
          <a:noFill/>
        </p:spPr>
        <p:txBody>
          <a:bodyPr wrap="square" rtlCol="0">
            <a:spAutoFit/>
          </a:bodyPr>
          <a:lstStyle/>
          <a:p>
            <a:pPr algn="ctr"/>
            <a:r>
              <a:rPr lang="en-US" sz="800" dirty="0">
                <a:solidFill>
                  <a:schemeClr val="bg1"/>
                </a:solidFill>
              </a:rPr>
              <a:t>App N</a:t>
            </a:r>
          </a:p>
        </p:txBody>
      </p:sp>
      <p:sp>
        <p:nvSpPr>
          <p:cNvPr id="101" name="TextBox 100">
            <a:extLst>
              <a:ext uri="{FF2B5EF4-FFF2-40B4-BE49-F238E27FC236}">
                <a16:creationId xmlns:a16="http://schemas.microsoft.com/office/drawing/2014/main" id="{E938E4BA-E768-559D-245B-D80AECE482B2}"/>
              </a:ext>
            </a:extLst>
          </p:cNvPr>
          <p:cNvSpPr txBox="1"/>
          <p:nvPr/>
        </p:nvSpPr>
        <p:spPr>
          <a:xfrm>
            <a:off x="4541237" y="2664436"/>
            <a:ext cx="444848" cy="307777"/>
          </a:xfrm>
          <a:prstGeom prst="rect">
            <a:avLst/>
          </a:prstGeom>
          <a:noFill/>
        </p:spPr>
        <p:txBody>
          <a:bodyPr wrap="square" rtlCol="0">
            <a:spAutoFit/>
          </a:bodyPr>
          <a:lstStyle/>
          <a:p>
            <a:pPr algn="ctr"/>
            <a:r>
              <a:rPr lang="en-US" sz="1400" dirty="0">
                <a:solidFill>
                  <a:schemeClr val="accent1"/>
                </a:solidFill>
              </a:rPr>
              <a:t>…</a:t>
            </a:r>
          </a:p>
        </p:txBody>
      </p:sp>
      <p:sp>
        <p:nvSpPr>
          <p:cNvPr id="103" name="TextBox 102">
            <a:extLst>
              <a:ext uri="{FF2B5EF4-FFF2-40B4-BE49-F238E27FC236}">
                <a16:creationId xmlns:a16="http://schemas.microsoft.com/office/drawing/2014/main" id="{6163A8D4-E08E-4E37-5E7B-F72217A458ED}"/>
              </a:ext>
            </a:extLst>
          </p:cNvPr>
          <p:cNvSpPr txBox="1"/>
          <p:nvPr/>
        </p:nvSpPr>
        <p:spPr>
          <a:xfrm rot="5400000">
            <a:off x="9730550" y="3825036"/>
            <a:ext cx="444848" cy="523220"/>
          </a:xfrm>
          <a:prstGeom prst="rect">
            <a:avLst/>
          </a:prstGeom>
          <a:noFill/>
        </p:spPr>
        <p:txBody>
          <a:bodyPr wrap="square" rtlCol="0">
            <a:spAutoFit/>
          </a:bodyPr>
          <a:lstStyle/>
          <a:p>
            <a:pPr algn="ctr"/>
            <a:r>
              <a:rPr lang="en-US" sz="2800" dirty="0">
                <a:solidFill>
                  <a:schemeClr val="accent1"/>
                </a:solidFill>
              </a:rPr>
              <a:t>…</a:t>
            </a:r>
          </a:p>
        </p:txBody>
      </p:sp>
    </p:spTree>
    <p:extLst>
      <p:ext uri="{BB962C8B-B14F-4D97-AF65-F5344CB8AC3E}">
        <p14:creationId xmlns:p14="http://schemas.microsoft.com/office/powerpoint/2010/main" val="2727177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47342-AFAF-A144-A708-8D2D00B66136}"/>
              </a:ext>
            </a:extLst>
          </p:cNvPr>
          <p:cNvSpPr>
            <a:spLocks noGrp="1"/>
          </p:cNvSpPr>
          <p:nvPr>
            <p:ph type="title"/>
          </p:nvPr>
        </p:nvSpPr>
        <p:spPr>
          <a:xfrm>
            <a:off x="572165" y="2706869"/>
            <a:ext cx="11047670" cy="1444263"/>
          </a:xfrm>
        </p:spPr>
        <p:txBody>
          <a:bodyPr anchor="ctr">
            <a:normAutofit/>
          </a:bodyPr>
          <a:lstStyle/>
          <a:p>
            <a:pPr algn="ctr"/>
            <a:r>
              <a:rPr lang="en-US" dirty="0"/>
              <a:t>Space ROS Benchmarking</a:t>
            </a:r>
            <a:endParaRPr lang="en-US" b="1" dirty="0">
              <a:latin typeface="+mn-lt"/>
            </a:endParaRPr>
          </a:p>
        </p:txBody>
      </p:sp>
    </p:spTree>
    <p:extLst>
      <p:ext uri="{BB962C8B-B14F-4D97-AF65-F5344CB8AC3E}">
        <p14:creationId xmlns:p14="http://schemas.microsoft.com/office/powerpoint/2010/main" val="3114024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05BA0FA-BC87-4C76-8220-A84F85D06D24}"/>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4098" name="think-cell Slide" r:id="rId4" imgW="359" imgH="360" progId="TCLayout.ActiveDocument.1">
                  <p:embed/>
                </p:oleObj>
              </mc:Choice>
              <mc:Fallback>
                <p:oleObj name="think-cell Slide" r:id="rId4" imgW="359" imgH="360" progId="TCLayout.ActiveDocument.1">
                  <p:embed/>
                  <p:pic>
                    <p:nvPicPr>
                      <p:cNvPr id="15" name="Object 14" hidden="1">
                        <a:extLst>
                          <a:ext uri="{FF2B5EF4-FFF2-40B4-BE49-F238E27FC236}">
                            <a16:creationId xmlns:a16="http://schemas.microsoft.com/office/drawing/2014/main" id="{C05BA0FA-BC87-4C76-8220-A84F85D06D24}"/>
                          </a:ext>
                        </a:extLst>
                      </p:cNvPr>
                      <p:cNvPicPr/>
                      <p:nvPr/>
                    </p:nvPicPr>
                    <p:blipFill>
                      <a:blip r:embed="rId5"/>
                      <a:stretch>
                        <a:fillRect/>
                      </a:stretch>
                    </p:blipFill>
                    <p:spPr>
                      <a:xfrm>
                        <a:off x="794" y="1240"/>
                        <a:ext cx="794" cy="794"/>
                      </a:xfrm>
                      <a:prstGeom prst="rect">
                        <a:avLst/>
                      </a:prstGeom>
                    </p:spPr>
                  </p:pic>
                </p:oleObj>
              </mc:Fallback>
            </mc:AlternateContent>
          </a:graphicData>
        </a:graphic>
      </p:graphicFrame>
      <p:sp>
        <p:nvSpPr>
          <p:cNvPr id="2" name="Title 1"/>
          <p:cNvSpPr>
            <a:spLocks noGrp="1"/>
          </p:cNvSpPr>
          <p:nvPr>
            <p:ph type="title"/>
          </p:nvPr>
        </p:nvSpPr>
        <p:spPr/>
        <p:txBody>
          <a:bodyPr vert="horz">
            <a:normAutofit/>
          </a:bodyPr>
          <a:lstStyle/>
          <a:p>
            <a:r>
              <a:rPr lang="en-US" sz="4000" dirty="0"/>
              <a:t>Benchmarking</a:t>
            </a:r>
            <a:r>
              <a:rPr lang="en-US" sz="3599" dirty="0">
                <a:latin typeface="Barlow ExtraBold"/>
              </a:rPr>
              <a:t> </a:t>
            </a:r>
            <a:r>
              <a:rPr lang="en-US" sz="4000" dirty="0"/>
              <a:t>Objectives</a:t>
            </a:r>
          </a:p>
        </p:txBody>
      </p:sp>
      <p:sp>
        <p:nvSpPr>
          <p:cNvPr id="5" name="Content Placeholder 6">
            <a:extLst>
              <a:ext uri="{FF2B5EF4-FFF2-40B4-BE49-F238E27FC236}">
                <a16:creationId xmlns:a16="http://schemas.microsoft.com/office/drawing/2014/main" id="{9F2A193A-DABB-E548-831F-27B6D99DD7E5}"/>
              </a:ext>
            </a:extLst>
          </p:cNvPr>
          <p:cNvSpPr txBox="1">
            <a:spLocks/>
          </p:cNvSpPr>
          <p:nvPr/>
        </p:nvSpPr>
        <p:spPr>
          <a:xfrm>
            <a:off x="571426" y="1187254"/>
            <a:ext cx="5439125" cy="4977676"/>
          </a:xfrm>
          <a:prstGeom prst="rect">
            <a:avLst/>
          </a:prstGeom>
        </p:spPr>
        <p:txBody>
          <a:bodyPr>
            <a:normAutofit fontScale="85000" lnSpcReduction="10000"/>
          </a:bodyPr>
          <a:lstStyle>
            <a:lvl1pPr marL="440850" indent="-440850" algn="l" defTabSz="1763398" rtl="0" eaLnBrk="1" latinLnBrk="0" hangingPunct="1">
              <a:lnSpc>
                <a:spcPct val="90000"/>
              </a:lnSpc>
              <a:spcBef>
                <a:spcPts val="1928"/>
              </a:spcBef>
              <a:buFont typeface="Barlow Light" panose="00000400000000000000" pitchFamily="2" charset="0"/>
              <a:buChar char="–"/>
              <a:defRPr sz="5600" kern="1200">
                <a:solidFill>
                  <a:schemeClr val="accent2"/>
                </a:solidFill>
                <a:latin typeface="+mn-lt"/>
                <a:ea typeface="+mn-ea"/>
                <a:cs typeface="+mn-cs"/>
              </a:defRPr>
            </a:lvl1pPr>
            <a:lvl2pPr marL="1322548" indent="-440850" algn="l" defTabSz="1763398" rtl="0" eaLnBrk="1" latinLnBrk="0" hangingPunct="1">
              <a:lnSpc>
                <a:spcPct val="90000"/>
              </a:lnSpc>
              <a:spcBef>
                <a:spcPts val="966"/>
              </a:spcBef>
              <a:buFont typeface="Barlow Light" panose="00000400000000000000" pitchFamily="2" charset="0"/>
              <a:buChar char="–"/>
              <a:defRPr sz="4800" kern="1200">
                <a:solidFill>
                  <a:schemeClr val="accent2"/>
                </a:solidFill>
                <a:latin typeface="+mn-lt"/>
                <a:ea typeface="+mn-ea"/>
                <a:cs typeface="+mn-cs"/>
              </a:defRPr>
            </a:lvl2pPr>
            <a:lvl3pPr marL="2204246" indent="-440850" algn="l" defTabSz="1763398" rtl="0" eaLnBrk="1" latinLnBrk="0" hangingPunct="1">
              <a:lnSpc>
                <a:spcPct val="90000"/>
              </a:lnSpc>
              <a:spcBef>
                <a:spcPts val="966"/>
              </a:spcBef>
              <a:buFont typeface="Barlow Light" panose="00000400000000000000" pitchFamily="2" charset="0"/>
              <a:buChar char="–"/>
              <a:defRPr sz="4000" kern="1200">
                <a:solidFill>
                  <a:schemeClr val="accent2"/>
                </a:solidFill>
                <a:latin typeface="+mn-lt"/>
                <a:ea typeface="+mn-ea"/>
                <a:cs typeface="+mn-cs"/>
              </a:defRPr>
            </a:lvl3pPr>
            <a:lvl4pPr marL="3085946"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4pPr>
            <a:lvl5pPr marL="3967644"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5pPr>
            <a:lvl6pPr marL="4849344"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6pPr>
            <a:lvl7pPr marL="5731042"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7pPr>
            <a:lvl8pPr marL="66127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8pPr>
            <a:lvl9pPr marL="74944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9pPr>
          </a:lstStyle>
          <a:p>
            <a:pPr marL="0" indent="0">
              <a:buNone/>
            </a:pPr>
            <a:r>
              <a:rPr lang="en-US" sz="2799" dirty="0">
                <a:solidFill>
                  <a:schemeClr val="tx1"/>
                </a:solidFill>
              </a:rPr>
              <a:t>We are working to evaluate the build of Space ROS under development to:</a:t>
            </a:r>
          </a:p>
          <a:p>
            <a:r>
              <a:rPr lang="en-US" sz="2799" dirty="0">
                <a:solidFill>
                  <a:schemeClr val="tx1"/>
                </a:solidFill>
              </a:rPr>
              <a:t>Characterize Space ROS performance</a:t>
            </a:r>
          </a:p>
          <a:p>
            <a:pPr lvl="1"/>
            <a:r>
              <a:rPr lang="en-US" sz="1600" dirty="0">
                <a:solidFill>
                  <a:schemeClr val="tx1"/>
                </a:solidFill>
              </a:rPr>
              <a:t>Processor Utilization</a:t>
            </a:r>
          </a:p>
          <a:p>
            <a:pPr lvl="1"/>
            <a:r>
              <a:rPr lang="en-US" sz="1600" dirty="0">
                <a:solidFill>
                  <a:schemeClr val="tx1"/>
                </a:solidFill>
              </a:rPr>
              <a:t>Memory</a:t>
            </a:r>
          </a:p>
          <a:p>
            <a:pPr lvl="1"/>
            <a:r>
              <a:rPr lang="en-US" sz="1600" dirty="0">
                <a:solidFill>
                  <a:schemeClr val="tx1"/>
                </a:solidFill>
              </a:rPr>
              <a:t>Network throughput</a:t>
            </a:r>
          </a:p>
          <a:p>
            <a:pPr lvl="1"/>
            <a:r>
              <a:rPr lang="en-US" sz="1600" dirty="0">
                <a:solidFill>
                  <a:schemeClr val="tx1"/>
                </a:solidFill>
              </a:rPr>
              <a:t>QoS Metrics</a:t>
            </a:r>
          </a:p>
          <a:p>
            <a:r>
              <a:rPr lang="en-US" sz="2400" dirty="0">
                <a:solidFill>
                  <a:schemeClr val="tx1"/>
                </a:solidFill>
              </a:rPr>
              <a:t>Compare Performance to other frameworks using Ames Distributed Space Autonomy Suite</a:t>
            </a:r>
          </a:p>
          <a:p>
            <a:pPr lvl="1"/>
            <a:r>
              <a:rPr lang="en-US" sz="1600" dirty="0">
                <a:solidFill>
                  <a:schemeClr val="tx1"/>
                </a:solidFill>
              </a:rPr>
              <a:t>Compare to NASA cFS with reimplemented applications for Autonomy and Navigation</a:t>
            </a:r>
            <a:endParaRPr lang="en-US" sz="2400" dirty="0">
              <a:solidFill>
                <a:schemeClr val="tx1"/>
              </a:solidFill>
            </a:endParaRPr>
          </a:p>
          <a:p>
            <a:r>
              <a:rPr lang="en-US" sz="2400" dirty="0">
                <a:solidFill>
                  <a:schemeClr val="tx1"/>
                </a:solidFill>
              </a:rPr>
              <a:t>Space-like targets</a:t>
            </a:r>
          </a:p>
          <a:p>
            <a:pPr lvl="1"/>
            <a:r>
              <a:rPr lang="en-US" sz="1600" dirty="0">
                <a:solidFill>
                  <a:schemeClr val="tx1"/>
                </a:solidFill>
              </a:rPr>
              <a:t>X86 Architecture e.g. </a:t>
            </a:r>
            <a:r>
              <a:rPr lang="en-US" sz="1600" dirty="0" err="1">
                <a:solidFill>
                  <a:schemeClr val="tx1"/>
                </a:solidFill>
              </a:rPr>
              <a:t>Unibap</a:t>
            </a:r>
            <a:r>
              <a:rPr lang="en-US" sz="1600" dirty="0">
                <a:solidFill>
                  <a:schemeClr val="tx1"/>
                </a:solidFill>
              </a:rPr>
              <a:t> iX5-100</a:t>
            </a:r>
          </a:p>
          <a:p>
            <a:pPr lvl="1"/>
            <a:r>
              <a:rPr lang="en-US" sz="1600" dirty="0">
                <a:solidFill>
                  <a:schemeClr val="tx1"/>
                </a:solidFill>
              </a:rPr>
              <a:t>ARM Architecture e.g.  ZCU-102</a:t>
            </a:r>
          </a:p>
          <a:p>
            <a:endParaRPr lang="en-US" sz="2799" dirty="0">
              <a:solidFill>
                <a:schemeClr val="tx1"/>
              </a:solidFill>
            </a:endParaRPr>
          </a:p>
          <a:p>
            <a:endParaRPr lang="en-US" sz="2799" dirty="0">
              <a:solidFill>
                <a:schemeClr val="tx1"/>
              </a:solidFill>
            </a:endParaRPr>
          </a:p>
          <a:p>
            <a:endParaRPr lang="en-US" sz="2799" dirty="0">
              <a:solidFill>
                <a:schemeClr val="tx1"/>
              </a:solidFill>
            </a:endParaRPr>
          </a:p>
          <a:p>
            <a:endParaRPr lang="en-US" sz="2799" dirty="0">
              <a:solidFill>
                <a:schemeClr val="tx1"/>
              </a:solidFill>
            </a:endParaRPr>
          </a:p>
        </p:txBody>
      </p:sp>
      <p:pic>
        <p:nvPicPr>
          <p:cNvPr id="10" name="Picture 9">
            <a:extLst>
              <a:ext uri="{FF2B5EF4-FFF2-40B4-BE49-F238E27FC236}">
                <a16:creationId xmlns:a16="http://schemas.microsoft.com/office/drawing/2014/main" id="{D8A44D89-D274-C74D-A994-A63C555A3A29}"/>
              </a:ext>
            </a:extLst>
          </p:cNvPr>
          <p:cNvPicPr>
            <a:picLocks noChangeAspect="1"/>
          </p:cNvPicPr>
          <p:nvPr/>
        </p:nvPicPr>
        <p:blipFill rotWithShape="1">
          <a:blip r:embed="rId6">
            <a:extLst>
              <a:ext uri="{28A0092B-C50C-407E-A947-70E740481C1C}">
                <a14:useLocalDpi xmlns:a14="http://schemas.microsoft.com/office/drawing/2010/main" val="0"/>
              </a:ext>
            </a:extLst>
          </a:blip>
          <a:srcRect l="22222" t="25555" r="16667" b="20000"/>
          <a:stretch/>
        </p:blipFill>
        <p:spPr>
          <a:xfrm>
            <a:off x="6673175" y="1548603"/>
            <a:ext cx="4775996" cy="4254978"/>
          </a:xfrm>
          <a:prstGeom prst="rect">
            <a:avLst/>
          </a:prstGeom>
        </p:spPr>
      </p:pic>
    </p:spTree>
    <p:extLst>
      <p:ext uri="{BB962C8B-B14F-4D97-AF65-F5344CB8AC3E}">
        <p14:creationId xmlns:p14="http://schemas.microsoft.com/office/powerpoint/2010/main" val="17900391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different, several&#10;&#10;Description automatically generated">
            <a:extLst>
              <a:ext uri="{FF2B5EF4-FFF2-40B4-BE49-F238E27FC236}">
                <a16:creationId xmlns:a16="http://schemas.microsoft.com/office/drawing/2014/main" id="{2EC823AA-5BED-1882-17FC-4B213D0A8784}"/>
              </a:ext>
            </a:extLst>
          </p:cNvPr>
          <p:cNvPicPr>
            <a:picLocks noGrp="1" noChangeAspect="1"/>
          </p:cNvPicPr>
          <p:nvPr>
            <p:ph sz="half" idx="13"/>
          </p:nvPr>
        </p:nvPicPr>
        <p:blipFill>
          <a:blip r:embed="rId3"/>
          <a:stretch>
            <a:fillRect/>
          </a:stretch>
        </p:blipFill>
        <p:spPr>
          <a:xfrm>
            <a:off x="-165964" y="1"/>
            <a:ext cx="12359547" cy="6952246"/>
          </a:xfrm>
        </p:spPr>
      </p:pic>
      <p:pic>
        <p:nvPicPr>
          <p:cNvPr id="103428" name="Picture 4">
            <a:extLst>
              <a:ext uri="{FF2B5EF4-FFF2-40B4-BE49-F238E27FC236}">
                <a16:creationId xmlns:a16="http://schemas.microsoft.com/office/drawing/2014/main" id="{2612F616-7DBF-FABE-845C-0E6D360102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581" y="3916589"/>
            <a:ext cx="2091744" cy="1465035"/>
          </a:xfrm>
          <a:prstGeom prst="rect">
            <a:avLst/>
          </a:prstGeom>
          <a:noFill/>
          <a:extLst>
            <a:ext uri="{909E8E84-426E-40DD-AFC4-6F175D3DCCD1}">
              <a14:hiddenFill xmlns:a14="http://schemas.microsoft.com/office/drawing/2010/main">
                <a:solidFill>
                  <a:srgbClr val="FFFFFF"/>
                </a:solidFill>
              </a14:hiddenFill>
            </a:ext>
          </a:extLst>
        </p:spPr>
      </p:pic>
      <p:sp>
        <p:nvSpPr>
          <p:cNvPr id="9" name="Shape 8">
            <a:extLst>
              <a:ext uri="{FF2B5EF4-FFF2-40B4-BE49-F238E27FC236}">
                <a16:creationId xmlns:a16="http://schemas.microsoft.com/office/drawing/2014/main" id="{6B4078EB-6B85-772E-0C69-D2DEEA7D156E}"/>
              </a:ext>
            </a:extLst>
          </p:cNvPr>
          <p:cNvSpPr/>
          <p:nvPr/>
        </p:nvSpPr>
        <p:spPr>
          <a:xfrm rot="21058362">
            <a:off x="1554000" y="2025877"/>
            <a:ext cx="9909021" cy="2720521"/>
          </a:xfrm>
          <a:prstGeom prst="swooshArrow">
            <a:avLst>
              <a:gd name="adj1" fmla="val 51316"/>
              <a:gd name="adj2" fmla="val 57189"/>
            </a:avLst>
          </a:prstGeom>
          <a:solidFill>
            <a:schemeClr val="bg1">
              <a:lumMod val="50000"/>
            </a:schemeClr>
          </a:soli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nchor="ctr"/>
          <a:lstStyle/>
          <a:p>
            <a:pPr defTabSz="414743">
              <a:defRPr/>
            </a:pPr>
            <a:endParaRPr lang="en-US" sz="1633">
              <a:solidFill>
                <a:srgbClr val="0033DD">
                  <a:hueOff val="0"/>
                  <a:satOff val="0"/>
                  <a:lumOff val="0"/>
                  <a:alphaOff val="0"/>
                </a:srgbClr>
              </a:solidFill>
              <a:latin typeface="Barlow Light"/>
            </a:endParaRPr>
          </a:p>
        </p:txBody>
      </p:sp>
      <p:pic>
        <p:nvPicPr>
          <p:cNvPr id="10" name="Graphic 9">
            <a:extLst>
              <a:ext uri="{FF2B5EF4-FFF2-40B4-BE49-F238E27FC236}">
                <a16:creationId xmlns:a16="http://schemas.microsoft.com/office/drawing/2014/main" id="{8BF837B2-014E-6101-56D2-C877F06BDE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783737">
            <a:off x="7967167" y="2222352"/>
            <a:ext cx="3049223" cy="662875"/>
          </a:xfrm>
          <a:prstGeom prst="rect">
            <a:avLst/>
          </a:prstGeom>
        </p:spPr>
      </p:pic>
      <p:sp>
        <p:nvSpPr>
          <p:cNvPr id="11" name="Rectangle 10">
            <a:extLst>
              <a:ext uri="{FF2B5EF4-FFF2-40B4-BE49-F238E27FC236}">
                <a16:creationId xmlns:a16="http://schemas.microsoft.com/office/drawing/2014/main" id="{8834A26E-924B-E8F4-D7D5-0EE289FFCF5D}"/>
              </a:ext>
            </a:extLst>
          </p:cNvPr>
          <p:cNvSpPr/>
          <p:nvPr/>
        </p:nvSpPr>
        <p:spPr>
          <a:xfrm rot="20248523">
            <a:off x="3436605" y="3694783"/>
            <a:ext cx="1731470" cy="51173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Teleoperation</a:t>
            </a:r>
          </a:p>
        </p:txBody>
      </p:sp>
      <p:sp>
        <p:nvSpPr>
          <p:cNvPr id="12" name="Rectangle 11">
            <a:extLst>
              <a:ext uri="{FF2B5EF4-FFF2-40B4-BE49-F238E27FC236}">
                <a16:creationId xmlns:a16="http://schemas.microsoft.com/office/drawing/2014/main" id="{8BC6B07D-6754-1EBE-CF9A-196A2CB82854}"/>
              </a:ext>
            </a:extLst>
          </p:cNvPr>
          <p:cNvSpPr/>
          <p:nvPr/>
        </p:nvSpPr>
        <p:spPr>
          <a:xfrm rot="20296944">
            <a:off x="3885881" y="3905543"/>
            <a:ext cx="1731470" cy="51173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Autonomy</a:t>
            </a:r>
          </a:p>
        </p:txBody>
      </p:sp>
      <p:sp>
        <p:nvSpPr>
          <p:cNvPr id="13" name="Rectangle 12">
            <a:extLst>
              <a:ext uri="{FF2B5EF4-FFF2-40B4-BE49-F238E27FC236}">
                <a16:creationId xmlns:a16="http://schemas.microsoft.com/office/drawing/2014/main" id="{9D5A3FEC-D7F3-C651-1F1F-4C1D7F309F03}"/>
              </a:ext>
            </a:extLst>
          </p:cNvPr>
          <p:cNvSpPr/>
          <p:nvPr/>
        </p:nvSpPr>
        <p:spPr>
          <a:xfrm>
            <a:off x="3306499" y="645113"/>
            <a:ext cx="1427516" cy="92979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Mining &amp; Excavation</a:t>
            </a:r>
          </a:p>
        </p:txBody>
      </p:sp>
      <p:sp>
        <p:nvSpPr>
          <p:cNvPr id="14" name="Rectangle 13">
            <a:extLst>
              <a:ext uri="{FF2B5EF4-FFF2-40B4-BE49-F238E27FC236}">
                <a16:creationId xmlns:a16="http://schemas.microsoft.com/office/drawing/2014/main" id="{067C26EA-0CC3-811B-6E91-4E17344D986D}"/>
              </a:ext>
            </a:extLst>
          </p:cNvPr>
          <p:cNvSpPr/>
          <p:nvPr/>
        </p:nvSpPr>
        <p:spPr>
          <a:xfrm>
            <a:off x="10017389" y="4662870"/>
            <a:ext cx="1427516" cy="92979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ISRU</a:t>
            </a:r>
          </a:p>
        </p:txBody>
      </p:sp>
      <p:sp>
        <p:nvSpPr>
          <p:cNvPr id="15" name="Rectangle 14">
            <a:extLst>
              <a:ext uri="{FF2B5EF4-FFF2-40B4-BE49-F238E27FC236}">
                <a16:creationId xmlns:a16="http://schemas.microsoft.com/office/drawing/2014/main" id="{B1AB07B1-3388-238D-E0E8-94F73C90157B}"/>
              </a:ext>
            </a:extLst>
          </p:cNvPr>
          <p:cNvSpPr/>
          <p:nvPr/>
        </p:nvSpPr>
        <p:spPr>
          <a:xfrm>
            <a:off x="3269107" y="5029581"/>
            <a:ext cx="1571215" cy="42215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OSAM</a:t>
            </a:r>
          </a:p>
        </p:txBody>
      </p:sp>
      <p:sp>
        <p:nvSpPr>
          <p:cNvPr id="16" name="Rectangle 15">
            <a:extLst>
              <a:ext uri="{FF2B5EF4-FFF2-40B4-BE49-F238E27FC236}">
                <a16:creationId xmlns:a16="http://schemas.microsoft.com/office/drawing/2014/main" id="{DB543A61-A7AC-3D90-4C45-57E6D78882FE}"/>
              </a:ext>
            </a:extLst>
          </p:cNvPr>
          <p:cNvSpPr/>
          <p:nvPr/>
        </p:nvSpPr>
        <p:spPr>
          <a:xfrm>
            <a:off x="10420233" y="2895040"/>
            <a:ext cx="1571215" cy="92979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Future Surface</a:t>
            </a:r>
          </a:p>
          <a:p>
            <a:pPr algn="ctr" defTabSz="414743">
              <a:defRPr/>
            </a:pPr>
            <a:r>
              <a:rPr lang="en-US" sz="1500" b="1" dirty="0">
                <a:solidFill>
                  <a:srgbClr val="FFFFFF"/>
                </a:solidFill>
                <a:latin typeface="Barlow Light"/>
              </a:rPr>
              <a:t>Habitats</a:t>
            </a:r>
          </a:p>
        </p:txBody>
      </p:sp>
      <p:sp>
        <p:nvSpPr>
          <p:cNvPr id="17" name="Rectangle 16">
            <a:extLst>
              <a:ext uri="{FF2B5EF4-FFF2-40B4-BE49-F238E27FC236}">
                <a16:creationId xmlns:a16="http://schemas.microsoft.com/office/drawing/2014/main" id="{B57DA99D-4990-2AB2-CD46-6F39037207C8}"/>
              </a:ext>
            </a:extLst>
          </p:cNvPr>
          <p:cNvSpPr/>
          <p:nvPr/>
        </p:nvSpPr>
        <p:spPr>
          <a:xfrm rot="20701296">
            <a:off x="6745014" y="2534042"/>
            <a:ext cx="1246915" cy="1240581"/>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Distributed</a:t>
            </a:r>
          </a:p>
          <a:p>
            <a:pPr algn="ctr" defTabSz="414743">
              <a:defRPr/>
            </a:pPr>
            <a:r>
              <a:rPr lang="en-US" sz="1500" b="1" dirty="0">
                <a:solidFill>
                  <a:srgbClr val="FFFFFF"/>
                </a:solidFill>
                <a:latin typeface="Barlow Light"/>
              </a:rPr>
              <a:t> Edge </a:t>
            </a:r>
          </a:p>
          <a:p>
            <a:pPr algn="ctr" defTabSz="414743">
              <a:defRPr/>
            </a:pPr>
            <a:r>
              <a:rPr lang="en-US" sz="1500" b="1" dirty="0">
                <a:solidFill>
                  <a:srgbClr val="FFFFFF"/>
                </a:solidFill>
                <a:latin typeface="Barlow Light"/>
              </a:rPr>
              <a:t>Computing</a:t>
            </a:r>
          </a:p>
        </p:txBody>
      </p:sp>
      <p:sp>
        <p:nvSpPr>
          <p:cNvPr id="18" name="Rectangle 17">
            <a:extLst>
              <a:ext uri="{FF2B5EF4-FFF2-40B4-BE49-F238E27FC236}">
                <a16:creationId xmlns:a16="http://schemas.microsoft.com/office/drawing/2014/main" id="{6E47EAAD-43FF-D8B4-7F7F-E48ED6CE6314}"/>
              </a:ext>
            </a:extLst>
          </p:cNvPr>
          <p:cNvSpPr/>
          <p:nvPr/>
        </p:nvSpPr>
        <p:spPr>
          <a:xfrm rot="20522229">
            <a:off x="4757975" y="3086242"/>
            <a:ext cx="1731470" cy="51173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Collaboration</a:t>
            </a:r>
          </a:p>
        </p:txBody>
      </p:sp>
      <p:sp>
        <p:nvSpPr>
          <p:cNvPr id="19" name="Rectangle 18">
            <a:extLst>
              <a:ext uri="{FF2B5EF4-FFF2-40B4-BE49-F238E27FC236}">
                <a16:creationId xmlns:a16="http://schemas.microsoft.com/office/drawing/2014/main" id="{FFF4C7BE-D7E5-7602-4727-4E1771C32A08}"/>
              </a:ext>
            </a:extLst>
          </p:cNvPr>
          <p:cNvSpPr/>
          <p:nvPr/>
        </p:nvSpPr>
        <p:spPr>
          <a:xfrm rot="20733566">
            <a:off x="5328901" y="3314908"/>
            <a:ext cx="1731470" cy="76070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Networks &amp; Communications</a:t>
            </a:r>
          </a:p>
        </p:txBody>
      </p:sp>
      <p:sp>
        <p:nvSpPr>
          <p:cNvPr id="20" name="Rectangle 19">
            <a:extLst>
              <a:ext uri="{FF2B5EF4-FFF2-40B4-BE49-F238E27FC236}">
                <a16:creationId xmlns:a16="http://schemas.microsoft.com/office/drawing/2014/main" id="{7BC7C0A8-7C92-609F-49C8-1E1EC77C2F1D}"/>
              </a:ext>
            </a:extLst>
          </p:cNvPr>
          <p:cNvSpPr/>
          <p:nvPr/>
        </p:nvSpPr>
        <p:spPr>
          <a:xfrm>
            <a:off x="1917220" y="0"/>
            <a:ext cx="1731470" cy="76480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Positioning Systems</a:t>
            </a:r>
          </a:p>
        </p:txBody>
      </p:sp>
      <p:sp>
        <p:nvSpPr>
          <p:cNvPr id="21" name="Rectangle 20">
            <a:extLst>
              <a:ext uri="{FF2B5EF4-FFF2-40B4-BE49-F238E27FC236}">
                <a16:creationId xmlns:a16="http://schemas.microsoft.com/office/drawing/2014/main" id="{7144D6A0-A9F1-F53C-121B-31C4051BF754}"/>
              </a:ext>
            </a:extLst>
          </p:cNvPr>
          <p:cNvSpPr/>
          <p:nvPr/>
        </p:nvSpPr>
        <p:spPr>
          <a:xfrm>
            <a:off x="96803" y="-48020"/>
            <a:ext cx="1571215" cy="8903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Maintenance &amp; Repair</a:t>
            </a:r>
          </a:p>
        </p:txBody>
      </p:sp>
      <p:sp>
        <p:nvSpPr>
          <p:cNvPr id="22" name="Rectangle 21">
            <a:extLst>
              <a:ext uri="{FF2B5EF4-FFF2-40B4-BE49-F238E27FC236}">
                <a16:creationId xmlns:a16="http://schemas.microsoft.com/office/drawing/2014/main" id="{D7E27742-0664-3737-499A-0150750A4602}"/>
              </a:ext>
            </a:extLst>
          </p:cNvPr>
          <p:cNvSpPr/>
          <p:nvPr/>
        </p:nvSpPr>
        <p:spPr>
          <a:xfrm>
            <a:off x="8043950" y="-146032"/>
            <a:ext cx="1571215" cy="8903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Future Robotic Systems</a:t>
            </a:r>
          </a:p>
        </p:txBody>
      </p:sp>
      <p:sp>
        <p:nvSpPr>
          <p:cNvPr id="23" name="Rectangle 22">
            <a:extLst>
              <a:ext uri="{FF2B5EF4-FFF2-40B4-BE49-F238E27FC236}">
                <a16:creationId xmlns:a16="http://schemas.microsoft.com/office/drawing/2014/main" id="{059CB7FD-368C-CBD3-BEBA-85AFE5EBB7BA}"/>
              </a:ext>
            </a:extLst>
          </p:cNvPr>
          <p:cNvSpPr/>
          <p:nvPr/>
        </p:nvSpPr>
        <p:spPr>
          <a:xfrm>
            <a:off x="5393322" y="5627274"/>
            <a:ext cx="1571215" cy="8903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Rovers</a:t>
            </a:r>
          </a:p>
        </p:txBody>
      </p:sp>
      <p:sp>
        <p:nvSpPr>
          <p:cNvPr id="24" name="Rectangle 23">
            <a:extLst>
              <a:ext uri="{FF2B5EF4-FFF2-40B4-BE49-F238E27FC236}">
                <a16:creationId xmlns:a16="http://schemas.microsoft.com/office/drawing/2014/main" id="{C4B7ABCB-24F4-EFEA-F68D-0ED552883AFD}"/>
              </a:ext>
            </a:extLst>
          </p:cNvPr>
          <p:cNvSpPr/>
          <p:nvPr/>
        </p:nvSpPr>
        <p:spPr>
          <a:xfrm>
            <a:off x="-70695" y="6528941"/>
            <a:ext cx="12165087" cy="44849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2000" b="1" dirty="0">
                <a:solidFill>
                  <a:schemeClr val="accent1">
                    <a:lumMod val="60000"/>
                    <a:lumOff val="40000"/>
                  </a:schemeClr>
                </a:solidFill>
                <a:latin typeface="Barlow" pitchFamily="2" charset="77"/>
              </a:rPr>
              <a:t>Toward a Common In-Space Command, Control, Communications and Compute Infrastructure</a:t>
            </a:r>
          </a:p>
        </p:txBody>
      </p:sp>
      <p:sp>
        <p:nvSpPr>
          <p:cNvPr id="26" name="Rectangle 25">
            <a:extLst>
              <a:ext uri="{FF2B5EF4-FFF2-40B4-BE49-F238E27FC236}">
                <a16:creationId xmlns:a16="http://schemas.microsoft.com/office/drawing/2014/main" id="{64FA35F2-4EED-8A0D-129B-6C5A8D51BAB0}"/>
              </a:ext>
            </a:extLst>
          </p:cNvPr>
          <p:cNvSpPr/>
          <p:nvPr/>
        </p:nvSpPr>
        <p:spPr>
          <a:xfrm>
            <a:off x="346005" y="2004688"/>
            <a:ext cx="1713425" cy="89035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Human Controlled Robotics</a:t>
            </a:r>
          </a:p>
        </p:txBody>
      </p:sp>
      <p:sp>
        <p:nvSpPr>
          <p:cNvPr id="27" name="Rectangle 26">
            <a:extLst>
              <a:ext uri="{FF2B5EF4-FFF2-40B4-BE49-F238E27FC236}">
                <a16:creationId xmlns:a16="http://schemas.microsoft.com/office/drawing/2014/main" id="{AE429744-D56A-41D1-5F16-5083A3A4A157}"/>
              </a:ext>
            </a:extLst>
          </p:cNvPr>
          <p:cNvSpPr/>
          <p:nvPr/>
        </p:nvSpPr>
        <p:spPr>
          <a:xfrm>
            <a:off x="6244867" y="-29259"/>
            <a:ext cx="1427516" cy="92979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Flying Robots</a:t>
            </a:r>
          </a:p>
        </p:txBody>
      </p:sp>
      <p:sp>
        <p:nvSpPr>
          <p:cNvPr id="28" name="Rectangle 27">
            <a:extLst>
              <a:ext uri="{FF2B5EF4-FFF2-40B4-BE49-F238E27FC236}">
                <a16:creationId xmlns:a16="http://schemas.microsoft.com/office/drawing/2014/main" id="{C9741CCF-5635-B7C2-0EB5-E61E085828FE}"/>
              </a:ext>
            </a:extLst>
          </p:cNvPr>
          <p:cNvSpPr/>
          <p:nvPr/>
        </p:nvSpPr>
        <p:spPr>
          <a:xfrm>
            <a:off x="3713168" y="2147134"/>
            <a:ext cx="1731470" cy="764809"/>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b="1" dirty="0">
                <a:solidFill>
                  <a:srgbClr val="FFFFFF"/>
                </a:solidFill>
                <a:latin typeface="Barlow Light"/>
              </a:rPr>
              <a:t>Spacecraft Autonomy</a:t>
            </a:r>
          </a:p>
        </p:txBody>
      </p:sp>
      <p:sp>
        <p:nvSpPr>
          <p:cNvPr id="29" name="Rectangle 28">
            <a:extLst>
              <a:ext uri="{FF2B5EF4-FFF2-40B4-BE49-F238E27FC236}">
                <a16:creationId xmlns:a16="http://schemas.microsoft.com/office/drawing/2014/main" id="{446FA2E0-E389-4400-7D33-B184555FAEA7}"/>
              </a:ext>
            </a:extLst>
          </p:cNvPr>
          <p:cNvSpPr/>
          <p:nvPr/>
        </p:nvSpPr>
        <p:spPr>
          <a:xfrm rot="20039859">
            <a:off x="2452733" y="4291452"/>
            <a:ext cx="1375297" cy="742838"/>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414743">
              <a:defRPr/>
            </a:pPr>
            <a:r>
              <a:rPr lang="en-US" sz="1500" dirty="0">
                <a:solidFill>
                  <a:schemeClr val="bg1"/>
                </a:solidFill>
                <a:latin typeface="Barlow" pitchFamily="2" charset="77"/>
              </a:rPr>
              <a:t>S/W Control</a:t>
            </a:r>
          </a:p>
          <a:p>
            <a:pPr algn="ctr" defTabSz="414743">
              <a:defRPr/>
            </a:pPr>
            <a:r>
              <a:rPr lang="en-US" sz="1500" dirty="0">
                <a:solidFill>
                  <a:schemeClr val="bg1"/>
                </a:solidFill>
                <a:latin typeface="Barlow" pitchFamily="2" charset="77"/>
              </a:rPr>
              <a:t>Framework</a:t>
            </a:r>
          </a:p>
        </p:txBody>
      </p:sp>
    </p:spTree>
    <p:extLst>
      <p:ext uri="{BB962C8B-B14F-4D97-AF65-F5344CB8AC3E}">
        <p14:creationId xmlns:p14="http://schemas.microsoft.com/office/powerpoint/2010/main" val="2264019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05BA0FA-BC87-4C76-8220-A84F85D06D24}"/>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5122" name="think-cell Slide" r:id="rId4" imgW="359" imgH="360" progId="TCLayout.ActiveDocument.1">
                  <p:embed/>
                </p:oleObj>
              </mc:Choice>
              <mc:Fallback>
                <p:oleObj name="think-cell Slide" r:id="rId4" imgW="359" imgH="360" progId="TCLayout.ActiveDocument.1">
                  <p:embed/>
                  <p:pic>
                    <p:nvPicPr>
                      <p:cNvPr id="15" name="Object 14" hidden="1">
                        <a:extLst>
                          <a:ext uri="{FF2B5EF4-FFF2-40B4-BE49-F238E27FC236}">
                            <a16:creationId xmlns:a16="http://schemas.microsoft.com/office/drawing/2014/main" id="{C05BA0FA-BC87-4C76-8220-A84F85D06D24}"/>
                          </a:ext>
                        </a:extLst>
                      </p:cNvPr>
                      <p:cNvPicPr/>
                      <p:nvPr/>
                    </p:nvPicPr>
                    <p:blipFill>
                      <a:blip r:embed="rId5"/>
                      <a:stretch>
                        <a:fillRect/>
                      </a:stretch>
                    </p:blipFill>
                    <p:spPr>
                      <a:xfrm>
                        <a:off x="794" y="1240"/>
                        <a:ext cx="794" cy="794"/>
                      </a:xfrm>
                      <a:prstGeom prst="rect">
                        <a:avLst/>
                      </a:prstGeom>
                    </p:spPr>
                  </p:pic>
                </p:oleObj>
              </mc:Fallback>
            </mc:AlternateContent>
          </a:graphicData>
        </a:graphic>
      </p:graphicFrame>
      <p:sp>
        <p:nvSpPr>
          <p:cNvPr id="2" name="Title 1"/>
          <p:cNvSpPr>
            <a:spLocks noGrp="1"/>
          </p:cNvSpPr>
          <p:nvPr>
            <p:ph type="title"/>
          </p:nvPr>
        </p:nvSpPr>
        <p:spPr/>
        <p:txBody>
          <a:bodyPr vert="horz" lIns="91440" tIns="45720" rIns="91440" bIns="45720" rtlCol="0" anchor="ctr">
            <a:normAutofit/>
          </a:bodyPr>
          <a:lstStyle/>
          <a:p>
            <a:r>
              <a:rPr lang="en-US" sz="4000" dirty="0"/>
              <a:t>Benchmarking Test Matrix Summary</a:t>
            </a:r>
          </a:p>
        </p:txBody>
      </p:sp>
      <p:graphicFrame>
        <p:nvGraphicFramePr>
          <p:cNvPr id="7" name="Table 6">
            <a:extLst>
              <a:ext uri="{FF2B5EF4-FFF2-40B4-BE49-F238E27FC236}">
                <a16:creationId xmlns:a16="http://schemas.microsoft.com/office/drawing/2014/main" id="{1B02057E-3601-2A4A-97F6-E3840088087E}"/>
              </a:ext>
            </a:extLst>
          </p:cNvPr>
          <p:cNvGraphicFramePr>
            <a:graphicFrameLocks noGrp="1"/>
          </p:cNvGraphicFramePr>
          <p:nvPr>
            <p:extLst>
              <p:ext uri="{D42A27DB-BD31-4B8C-83A1-F6EECF244321}">
                <p14:modId xmlns:p14="http://schemas.microsoft.com/office/powerpoint/2010/main" val="2629555803"/>
              </p:ext>
            </p:extLst>
          </p:nvPr>
        </p:nvGraphicFramePr>
        <p:xfrm>
          <a:off x="2470562" y="2396649"/>
          <a:ext cx="7250875" cy="3480413"/>
        </p:xfrm>
        <a:graphic>
          <a:graphicData uri="http://schemas.openxmlformats.org/drawingml/2006/table">
            <a:tbl>
              <a:tblPr>
                <a:tableStyleId>{5C22544A-7EE6-4342-B048-85BDC9FD1C3A}</a:tableStyleId>
              </a:tblPr>
              <a:tblGrid>
                <a:gridCol w="1812235">
                  <a:extLst>
                    <a:ext uri="{9D8B030D-6E8A-4147-A177-3AD203B41FA5}">
                      <a16:colId xmlns:a16="http://schemas.microsoft.com/office/drawing/2014/main" val="2494370681"/>
                    </a:ext>
                  </a:extLst>
                </a:gridCol>
                <a:gridCol w="2013453">
                  <a:extLst>
                    <a:ext uri="{9D8B030D-6E8A-4147-A177-3AD203B41FA5}">
                      <a16:colId xmlns:a16="http://schemas.microsoft.com/office/drawing/2014/main" val="3923675012"/>
                    </a:ext>
                  </a:extLst>
                </a:gridCol>
                <a:gridCol w="3425187">
                  <a:extLst>
                    <a:ext uri="{9D8B030D-6E8A-4147-A177-3AD203B41FA5}">
                      <a16:colId xmlns:a16="http://schemas.microsoft.com/office/drawing/2014/main" val="2392302200"/>
                    </a:ext>
                  </a:extLst>
                </a:gridCol>
              </a:tblGrid>
              <a:tr h="190500">
                <a:tc>
                  <a:txBody>
                    <a:bodyPr/>
                    <a:lstStyle/>
                    <a:p>
                      <a:pPr algn="l" fontAlgn="b"/>
                      <a:r>
                        <a:rPr lang="en-US" sz="1600" u="none" strike="noStrike" dirty="0">
                          <a:solidFill>
                            <a:schemeClr val="bg1"/>
                          </a:solidFill>
                          <a:effectLst/>
                        </a:rPr>
                        <a:t> Test Description</a:t>
                      </a:r>
                      <a:endParaRPr lang="en-US" sz="1600" b="0"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l" fontAlgn="b"/>
                      <a:r>
                        <a:rPr lang="en-US" sz="1600" u="none" strike="noStrike" dirty="0">
                          <a:solidFill>
                            <a:schemeClr val="bg1"/>
                          </a:solidFill>
                          <a:effectLst/>
                        </a:rPr>
                        <a:t> Metric Recorded</a:t>
                      </a:r>
                      <a:endParaRPr lang="en-US" sz="1600" b="0"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l" fontAlgn="b"/>
                      <a:r>
                        <a:rPr lang="en-US" sz="1600" u="none" strike="noStrike" dirty="0">
                          <a:solidFill>
                            <a:schemeClr val="bg1"/>
                          </a:solidFill>
                          <a:effectLst/>
                        </a:rPr>
                        <a:t> Metric Details</a:t>
                      </a:r>
                      <a:endParaRPr lang="en-US" sz="1600" b="0"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extLst>
                  <a:ext uri="{0D108BD9-81ED-4DB2-BD59-A6C34878D82A}">
                    <a16:rowId xmlns:a16="http://schemas.microsoft.com/office/drawing/2014/main" val="4246273475"/>
                  </a:ext>
                </a:extLst>
              </a:tr>
              <a:tr h="406400">
                <a:tc rowSpan="7">
                  <a:txBody>
                    <a:bodyPr/>
                    <a:lstStyle/>
                    <a:p>
                      <a:pPr algn="ctr" fontAlgn="ctr"/>
                      <a:r>
                        <a:rPr lang="en-US" sz="1200" u="none" strike="noStrike" dirty="0">
                          <a:effectLst/>
                        </a:rPr>
                        <a:t>Message passing tests using but a fully connected and linear mesh network with:</a:t>
                      </a:r>
                    </a:p>
                    <a:p>
                      <a:pPr algn="ctr" fontAlgn="ctr"/>
                      <a:r>
                        <a:rPr lang="en-US" sz="1200" u="none" strike="noStrike" dirty="0">
                          <a:effectLst/>
                        </a:rPr>
                        <a:t> Ideal, 10% loss, 50% loss, and 90% loss, 100 </a:t>
                      </a:r>
                      <a:r>
                        <a:rPr lang="en-US" sz="1200" u="none" strike="noStrike" dirty="0" err="1">
                          <a:effectLst/>
                        </a:rPr>
                        <a:t>ms</a:t>
                      </a:r>
                      <a:r>
                        <a:rPr lang="en-US" sz="1200" u="none" strike="noStrike" dirty="0">
                          <a:effectLst/>
                        </a:rPr>
                        <a:t> latency and 500 </a:t>
                      </a:r>
                      <a:r>
                        <a:rPr lang="en-US" sz="1200" u="none" strike="noStrike" dirty="0" err="1">
                          <a:effectLst/>
                        </a:rPr>
                        <a:t>ms</a:t>
                      </a:r>
                      <a:r>
                        <a:rPr lang="en-US" sz="1200" u="none" strike="noStrike" dirty="0">
                          <a:effectLst/>
                        </a:rPr>
                        <a:t> latency network configurations</a:t>
                      </a:r>
                    </a:p>
                    <a:p>
                      <a:pPr algn="ctr" fontAlgn="ctr"/>
                      <a:endParaRPr lang="en-US" sz="1200" u="none" strike="noStrike" dirty="0">
                        <a:effectLst/>
                      </a:endParaRPr>
                    </a:p>
                  </a:txBody>
                  <a:tcPr marL="9525" marR="9525" marT="9525" marB="0" anchor="ctr"/>
                </a:tc>
                <a:tc>
                  <a:txBody>
                    <a:bodyPr/>
                    <a:lstStyle/>
                    <a:p>
                      <a:pPr algn="l" fontAlgn="b"/>
                      <a:r>
                        <a:rPr lang="en-US" sz="1200" u="none" strike="noStrike" dirty="0">
                          <a:effectLst/>
                        </a:rPr>
                        <a:t>Deployed Application Size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DSA Apps + </a:t>
                      </a:r>
                      <a:r>
                        <a:rPr lang="en-US" sz="1200" u="none" strike="noStrike" dirty="0" err="1">
                          <a:effectLst/>
                        </a:rPr>
                        <a:t>SpaceROS</a:t>
                      </a:r>
                      <a:r>
                        <a:rPr lang="en-US" sz="1200" u="none" strike="noStrike" dirty="0">
                          <a:effectLst/>
                        </a:rPr>
                        <a:t> Compiled File Size</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44991902"/>
                  </a:ext>
                </a:extLst>
              </a:tr>
              <a:tr h="406400">
                <a:tc vMerge="1">
                  <a:txBody>
                    <a:bodyPr/>
                    <a:lstStyle/>
                    <a:p>
                      <a:endParaRPr lang="en-US"/>
                    </a:p>
                  </a:txBody>
                  <a:tcPr/>
                </a:tc>
                <a:tc>
                  <a:txBody>
                    <a:bodyPr/>
                    <a:lstStyle/>
                    <a:p>
                      <a:pPr algn="l" fontAlgn="b"/>
                      <a:r>
                        <a:rPr lang="en-US" sz="1200" u="none" strike="noStrike" dirty="0">
                          <a:effectLst/>
                        </a:rPr>
                        <a:t>CPU Utilization</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err="1">
                          <a:effectLst/>
                        </a:rPr>
                        <a:t>SpaceROS</a:t>
                      </a:r>
                      <a:r>
                        <a:rPr lang="en-US" sz="1200" u="none" strike="noStrike" dirty="0">
                          <a:effectLst/>
                        </a:rPr>
                        <a:t> CPU Utilization, max, min, mean, variance</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42749933"/>
                  </a:ext>
                </a:extLst>
              </a:tr>
              <a:tr h="406400">
                <a:tc vMerge="1">
                  <a:txBody>
                    <a:bodyPr/>
                    <a:lstStyle/>
                    <a:p>
                      <a:endParaRPr lang="en-US"/>
                    </a:p>
                  </a:txBody>
                  <a:tcPr/>
                </a:tc>
                <a:tc>
                  <a:txBody>
                    <a:bodyPr/>
                    <a:lstStyle/>
                    <a:p>
                      <a:pPr algn="l" fontAlgn="b"/>
                      <a:r>
                        <a:rPr lang="en-US" sz="1200" u="none" strike="noStrike" dirty="0">
                          <a:effectLst/>
                        </a:rPr>
                        <a:t>Memory Usage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a:effectLst/>
                        </a:rPr>
                        <a:t>SpaceROS Memory Utilization, max, min, mean, variance</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0875565"/>
                  </a:ext>
                </a:extLst>
              </a:tr>
              <a:tr h="609600">
                <a:tc vMerge="1">
                  <a:txBody>
                    <a:bodyPr/>
                    <a:lstStyle/>
                    <a:p>
                      <a:endParaRPr lang="en-US"/>
                    </a:p>
                  </a:txBody>
                  <a:tcPr/>
                </a:tc>
                <a:tc>
                  <a:txBody>
                    <a:bodyPr/>
                    <a:lstStyle/>
                    <a:p>
                      <a:pPr algn="l" fontAlgn="b"/>
                      <a:r>
                        <a:rPr lang="en-US" sz="1200" u="none" strike="noStrike">
                          <a:effectLst/>
                        </a:rPr>
                        <a:t>Topic Latency</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Latency between nodes reward and assignment messages, max, min, mean, variance</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430018734"/>
                  </a:ext>
                </a:extLst>
              </a:tr>
              <a:tr h="406400">
                <a:tc vMerge="1">
                  <a:txBody>
                    <a:bodyPr/>
                    <a:lstStyle/>
                    <a:p>
                      <a:endParaRPr lang="en-US"/>
                    </a:p>
                  </a:txBody>
                  <a:tcPr/>
                </a:tc>
                <a:tc>
                  <a:txBody>
                    <a:bodyPr/>
                    <a:lstStyle/>
                    <a:p>
                      <a:pPr algn="l" fontAlgn="b"/>
                      <a:r>
                        <a:rPr lang="en-US" sz="1200" u="none" strike="noStrike" dirty="0">
                          <a:effectLst/>
                        </a:rPr>
                        <a:t>Inter Container  Latency</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Latency between AUTO nodes Auto Sat State Message</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8115600"/>
                  </a:ext>
                </a:extLst>
              </a:tr>
              <a:tr h="406400">
                <a:tc vMerge="1">
                  <a:txBody>
                    <a:bodyPr/>
                    <a:lstStyle/>
                    <a:p>
                      <a:endParaRPr lang="en-US"/>
                    </a:p>
                  </a:txBody>
                  <a:tcPr/>
                </a:tc>
                <a:tc>
                  <a:txBody>
                    <a:bodyPr/>
                    <a:lstStyle/>
                    <a:p>
                      <a:pPr algn="l" fontAlgn="b"/>
                      <a:r>
                        <a:rPr lang="en-US" sz="1200" u="none" strike="noStrike" dirty="0">
                          <a:effectLst/>
                        </a:rPr>
                        <a:t>Inter Container  Packet Loss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Number of AUTO Sat State Messages not received.</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8397021"/>
                  </a:ext>
                </a:extLst>
              </a:tr>
              <a:tr h="585448">
                <a:tc vMerge="1">
                  <a:txBody>
                    <a:bodyPr/>
                    <a:lstStyle/>
                    <a:p>
                      <a:endParaRPr lang="en-US"/>
                    </a:p>
                  </a:txBody>
                  <a:tcPr/>
                </a:tc>
                <a:tc>
                  <a:txBody>
                    <a:bodyPr/>
                    <a:lstStyle/>
                    <a:p>
                      <a:pPr algn="l" fontAlgn="b"/>
                      <a:r>
                        <a:rPr lang="en-US" sz="1200" u="none" strike="noStrike" dirty="0">
                          <a:effectLst/>
                        </a:rPr>
                        <a:t>Total State Messages Ignored</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200" u="none" strike="noStrike" dirty="0">
                          <a:effectLst/>
                        </a:rPr>
                        <a:t>When a message is delayed to long it is just ignored so this combined both dropped packets and ones whose latency was too large.</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82045910"/>
                  </a:ext>
                </a:extLst>
              </a:tr>
            </a:tbl>
          </a:graphicData>
        </a:graphic>
      </p:graphicFrame>
      <p:sp>
        <p:nvSpPr>
          <p:cNvPr id="9" name="Content Placeholder 6">
            <a:extLst>
              <a:ext uri="{FF2B5EF4-FFF2-40B4-BE49-F238E27FC236}">
                <a16:creationId xmlns:a16="http://schemas.microsoft.com/office/drawing/2014/main" id="{C3F1C6CC-F254-D748-9741-DC6B2C1B34D1}"/>
              </a:ext>
            </a:extLst>
          </p:cNvPr>
          <p:cNvSpPr txBox="1">
            <a:spLocks/>
          </p:cNvSpPr>
          <p:nvPr/>
        </p:nvSpPr>
        <p:spPr>
          <a:xfrm>
            <a:off x="571426" y="1187254"/>
            <a:ext cx="10967816" cy="1209395"/>
          </a:xfrm>
          <a:prstGeom prst="rect">
            <a:avLst/>
          </a:prstGeom>
        </p:spPr>
        <p:txBody>
          <a:bodyPr>
            <a:normAutofit lnSpcReduction="10000"/>
          </a:bodyPr>
          <a:lstStyle>
            <a:lvl1pPr marL="440850" indent="-440850" algn="l" defTabSz="1763398" rtl="0" eaLnBrk="1" latinLnBrk="0" hangingPunct="1">
              <a:lnSpc>
                <a:spcPct val="90000"/>
              </a:lnSpc>
              <a:spcBef>
                <a:spcPts val="1928"/>
              </a:spcBef>
              <a:buFont typeface="Barlow Light" panose="00000400000000000000" pitchFamily="2" charset="0"/>
              <a:buChar char="–"/>
              <a:defRPr sz="5600" kern="1200">
                <a:solidFill>
                  <a:schemeClr val="accent2"/>
                </a:solidFill>
                <a:latin typeface="+mn-lt"/>
                <a:ea typeface="+mn-ea"/>
                <a:cs typeface="+mn-cs"/>
              </a:defRPr>
            </a:lvl1pPr>
            <a:lvl2pPr marL="1322548" indent="-440850" algn="l" defTabSz="1763398" rtl="0" eaLnBrk="1" latinLnBrk="0" hangingPunct="1">
              <a:lnSpc>
                <a:spcPct val="90000"/>
              </a:lnSpc>
              <a:spcBef>
                <a:spcPts val="966"/>
              </a:spcBef>
              <a:buFont typeface="Barlow Light" panose="00000400000000000000" pitchFamily="2" charset="0"/>
              <a:buChar char="–"/>
              <a:defRPr sz="4800" kern="1200">
                <a:solidFill>
                  <a:schemeClr val="accent2"/>
                </a:solidFill>
                <a:latin typeface="+mn-lt"/>
                <a:ea typeface="+mn-ea"/>
                <a:cs typeface="+mn-cs"/>
              </a:defRPr>
            </a:lvl2pPr>
            <a:lvl3pPr marL="2204246" indent="-440850" algn="l" defTabSz="1763398" rtl="0" eaLnBrk="1" latinLnBrk="0" hangingPunct="1">
              <a:lnSpc>
                <a:spcPct val="90000"/>
              </a:lnSpc>
              <a:spcBef>
                <a:spcPts val="966"/>
              </a:spcBef>
              <a:buFont typeface="Barlow Light" panose="00000400000000000000" pitchFamily="2" charset="0"/>
              <a:buChar char="–"/>
              <a:defRPr sz="4000" kern="1200">
                <a:solidFill>
                  <a:schemeClr val="accent2"/>
                </a:solidFill>
                <a:latin typeface="+mn-lt"/>
                <a:ea typeface="+mn-ea"/>
                <a:cs typeface="+mn-cs"/>
              </a:defRPr>
            </a:lvl3pPr>
            <a:lvl4pPr marL="3085946"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4pPr>
            <a:lvl5pPr marL="3967644"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5pPr>
            <a:lvl6pPr marL="4849344"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6pPr>
            <a:lvl7pPr marL="5731042"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7pPr>
            <a:lvl8pPr marL="66127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8pPr>
            <a:lvl9pPr marL="74944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9pPr>
          </a:lstStyle>
          <a:p>
            <a:pPr marL="0" indent="0">
              <a:buNone/>
            </a:pPr>
            <a:r>
              <a:rPr lang="en-US" sz="2799" dirty="0">
                <a:solidFill>
                  <a:schemeClr val="tx1"/>
                </a:solidFill>
              </a:rPr>
              <a:t>A full test matrix has been developed for evaluating Space ROS in both a containerized development environment and in a processor-in-the-loop environment on target hardware including:</a:t>
            </a:r>
            <a:endParaRPr lang="en-US" sz="1600" dirty="0">
              <a:solidFill>
                <a:schemeClr val="tx1"/>
              </a:solidFill>
            </a:endParaRPr>
          </a:p>
          <a:p>
            <a:endParaRPr lang="en-US" sz="2799" dirty="0">
              <a:solidFill>
                <a:schemeClr val="tx1"/>
              </a:solidFill>
            </a:endParaRPr>
          </a:p>
          <a:p>
            <a:endParaRPr lang="en-US" sz="2799" dirty="0">
              <a:solidFill>
                <a:schemeClr val="tx1"/>
              </a:solidFill>
            </a:endParaRPr>
          </a:p>
          <a:p>
            <a:endParaRPr lang="en-US" sz="2799" dirty="0">
              <a:solidFill>
                <a:schemeClr val="tx1"/>
              </a:solidFill>
            </a:endParaRPr>
          </a:p>
          <a:p>
            <a:endParaRPr lang="en-US" sz="2799" dirty="0">
              <a:solidFill>
                <a:schemeClr val="tx1"/>
              </a:solidFill>
            </a:endParaRPr>
          </a:p>
        </p:txBody>
      </p:sp>
    </p:spTree>
    <p:extLst>
      <p:ext uri="{BB962C8B-B14F-4D97-AF65-F5344CB8AC3E}">
        <p14:creationId xmlns:p14="http://schemas.microsoft.com/office/powerpoint/2010/main" val="15519798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F47342-AFAF-A144-A708-8D2D00B66136}"/>
              </a:ext>
            </a:extLst>
          </p:cNvPr>
          <p:cNvSpPr>
            <a:spLocks noGrp="1"/>
          </p:cNvSpPr>
          <p:nvPr>
            <p:ph type="title"/>
          </p:nvPr>
        </p:nvSpPr>
        <p:spPr>
          <a:xfrm>
            <a:off x="572165" y="2718158"/>
            <a:ext cx="11047670" cy="1444263"/>
          </a:xfrm>
        </p:spPr>
        <p:txBody>
          <a:bodyPr vert="horz" lIns="91440" tIns="45720" rIns="91440" bIns="45720" rtlCol="0" anchor="ctr">
            <a:normAutofit/>
          </a:bodyPr>
          <a:lstStyle/>
          <a:p>
            <a:r>
              <a:rPr lang="en-US" dirty="0"/>
              <a:t>Space ROS Community</a:t>
            </a:r>
          </a:p>
        </p:txBody>
      </p:sp>
    </p:spTree>
    <p:extLst>
      <p:ext uri="{BB962C8B-B14F-4D97-AF65-F5344CB8AC3E}">
        <p14:creationId xmlns:p14="http://schemas.microsoft.com/office/powerpoint/2010/main" val="25723669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05BA0FA-BC87-4C76-8220-A84F85D06D24}"/>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6146" name="think-cell Slide" r:id="rId4" imgW="359" imgH="360" progId="TCLayout.ActiveDocument.1">
                  <p:embed/>
                </p:oleObj>
              </mc:Choice>
              <mc:Fallback>
                <p:oleObj name="think-cell Slide" r:id="rId4" imgW="359" imgH="360" progId="TCLayout.ActiveDocument.1">
                  <p:embed/>
                  <p:pic>
                    <p:nvPicPr>
                      <p:cNvPr id="15" name="Object 14" hidden="1">
                        <a:extLst>
                          <a:ext uri="{FF2B5EF4-FFF2-40B4-BE49-F238E27FC236}">
                            <a16:creationId xmlns:a16="http://schemas.microsoft.com/office/drawing/2014/main" id="{C05BA0FA-BC87-4C76-8220-A84F85D06D24}"/>
                          </a:ext>
                        </a:extLst>
                      </p:cNvPr>
                      <p:cNvPicPr/>
                      <p:nvPr/>
                    </p:nvPicPr>
                    <p:blipFill>
                      <a:blip r:embed="rId5"/>
                      <a:stretch>
                        <a:fillRect/>
                      </a:stretch>
                    </p:blipFill>
                    <p:spPr>
                      <a:xfrm>
                        <a:off x="794" y="1240"/>
                        <a:ext cx="794" cy="794"/>
                      </a:xfrm>
                      <a:prstGeom prst="rect">
                        <a:avLst/>
                      </a:prstGeom>
                    </p:spPr>
                  </p:pic>
                </p:oleObj>
              </mc:Fallback>
            </mc:AlternateContent>
          </a:graphicData>
        </a:graphic>
      </p:graphicFrame>
      <p:sp>
        <p:nvSpPr>
          <p:cNvPr id="2" name="Title 1"/>
          <p:cNvSpPr>
            <a:spLocks noGrp="1"/>
          </p:cNvSpPr>
          <p:nvPr>
            <p:ph type="title"/>
          </p:nvPr>
        </p:nvSpPr>
        <p:spPr/>
        <p:txBody>
          <a:bodyPr vert="horz" lIns="91440" tIns="45720" rIns="91440" bIns="45720" rtlCol="0" anchor="ctr">
            <a:normAutofit/>
          </a:bodyPr>
          <a:lstStyle/>
          <a:p>
            <a:r>
              <a:rPr lang="en-US" sz="4000" dirty="0"/>
              <a:t>Space ROS Community Governance</a:t>
            </a:r>
          </a:p>
        </p:txBody>
      </p:sp>
      <p:sp>
        <p:nvSpPr>
          <p:cNvPr id="28" name="Slide Number Placeholder 5">
            <a:extLst>
              <a:ext uri="{FF2B5EF4-FFF2-40B4-BE49-F238E27FC236}">
                <a16:creationId xmlns:a16="http://schemas.microsoft.com/office/drawing/2014/main" id="{472F6C40-65A7-4333-960C-0DAC946AEC4F}"/>
              </a:ext>
            </a:extLst>
          </p:cNvPr>
          <p:cNvSpPr>
            <a:spLocks noGrp="1"/>
          </p:cNvSpPr>
          <p:nvPr>
            <p:ph type="sldNum" sz="quarter" idx="17"/>
          </p:nvPr>
        </p:nvSpPr>
        <p:spPr>
          <a:xfrm>
            <a:off x="11228323" y="6355970"/>
            <a:ext cx="467649" cy="365077"/>
          </a:xfrm>
        </p:spPr>
        <p:txBody>
          <a:bodyPr/>
          <a:lstStyle/>
          <a:p>
            <a:fld id="{805CC854-ACCE-4326-AF1C-DCD06BD0461E}" type="slidenum">
              <a:rPr lang="en-US" smtClean="0"/>
              <a:t>42</a:t>
            </a:fld>
            <a:endParaRPr lang="en-US"/>
          </a:p>
        </p:txBody>
      </p:sp>
      <p:sp>
        <p:nvSpPr>
          <p:cNvPr id="5" name="Content Placeholder 6">
            <a:extLst>
              <a:ext uri="{FF2B5EF4-FFF2-40B4-BE49-F238E27FC236}">
                <a16:creationId xmlns:a16="http://schemas.microsoft.com/office/drawing/2014/main" id="{EDDDC66E-AD86-DB44-BAEE-992D8603F7F2}"/>
              </a:ext>
            </a:extLst>
          </p:cNvPr>
          <p:cNvSpPr txBox="1">
            <a:spLocks/>
          </p:cNvSpPr>
          <p:nvPr/>
        </p:nvSpPr>
        <p:spPr>
          <a:xfrm>
            <a:off x="571426" y="1187254"/>
            <a:ext cx="11049149" cy="4977676"/>
          </a:xfrm>
          <a:prstGeom prst="rect">
            <a:avLst/>
          </a:prstGeom>
        </p:spPr>
        <p:txBody>
          <a:bodyPr>
            <a:normAutofit fontScale="92500" lnSpcReduction="10000"/>
          </a:bodyPr>
          <a:lstStyle>
            <a:lvl1pPr marL="440850" indent="-440850" algn="l" defTabSz="1763398" rtl="0" eaLnBrk="1" latinLnBrk="0" hangingPunct="1">
              <a:lnSpc>
                <a:spcPct val="90000"/>
              </a:lnSpc>
              <a:spcBef>
                <a:spcPts val="1928"/>
              </a:spcBef>
              <a:buFont typeface="Barlow Light" panose="00000400000000000000" pitchFamily="2" charset="0"/>
              <a:buChar char="–"/>
              <a:defRPr sz="5600" kern="1200">
                <a:solidFill>
                  <a:schemeClr val="accent2"/>
                </a:solidFill>
                <a:latin typeface="+mn-lt"/>
                <a:ea typeface="+mn-ea"/>
                <a:cs typeface="+mn-cs"/>
              </a:defRPr>
            </a:lvl1pPr>
            <a:lvl2pPr marL="1322548" indent="-440850" algn="l" defTabSz="1763398" rtl="0" eaLnBrk="1" latinLnBrk="0" hangingPunct="1">
              <a:lnSpc>
                <a:spcPct val="90000"/>
              </a:lnSpc>
              <a:spcBef>
                <a:spcPts val="966"/>
              </a:spcBef>
              <a:buFont typeface="Barlow Light" panose="00000400000000000000" pitchFamily="2" charset="0"/>
              <a:buChar char="–"/>
              <a:defRPr sz="4800" kern="1200">
                <a:solidFill>
                  <a:schemeClr val="accent2"/>
                </a:solidFill>
                <a:latin typeface="+mn-lt"/>
                <a:ea typeface="+mn-ea"/>
                <a:cs typeface="+mn-cs"/>
              </a:defRPr>
            </a:lvl2pPr>
            <a:lvl3pPr marL="2204246" indent="-440850" algn="l" defTabSz="1763398" rtl="0" eaLnBrk="1" latinLnBrk="0" hangingPunct="1">
              <a:lnSpc>
                <a:spcPct val="90000"/>
              </a:lnSpc>
              <a:spcBef>
                <a:spcPts val="966"/>
              </a:spcBef>
              <a:buFont typeface="Barlow Light" panose="00000400000000000000" pitchFamily="2" charset="0"/>
              <a:buChar char="–"/>
              <a:defRPr sz="4000" kern="1200">
                <a:solidFill>
                  <a:schemeClr val="accent2"/>
                </a:solidFill>
                <a:latin typeface="+mn-lt"/>
                <a:ea typeface="+mn-ea"/>
                <a:cs typeface="+mn-cs"/>
              </a:defRPr>
            </a:lvl3pPr>
            <a:lvl4pPr marL="3085946"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4pPr>
            <a:lvl5pPr marL="3967644"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5pPr>
            <a:lvl6pPr marL="4849344"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6pPr>
            <a:lvl7pPr marL="5731042"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7pPr>
            <a:lvl8pPr marL="66127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8pPr>
            <a:lvl9pPr marL="74944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9pPr>
          </a:lstStyle>
          <a:p>
            <a:r>
              <a:rPr lang="en-US" sz="2799" dirty="0">
                <a:solidFill>
                  <a:schemeClr val="tx1"/>
                </a:solidFill>
              </a:rPr>
              <a:t>Space ROS will seek to leverage ROS </a:t>
            </a:r>
          </a:p>
          <a:p>
            <a:pPr lvl="1"/>
            <a:r>
              <a:rPr lang="en-US" sz="1999" dirty="0">
                <a:solidFill>
                  <a:schemeClr val="tx1"/>
                </a:solidFill>
              </a:rPr>
              <a:t>Space ROS trademarks being transferred to Open Robotics</a:t>
            </a:r>
          </a:p>
          <a:p>
            <a:pPr lvl="1"/>
            <a:r>
              <a:rPr lang="en-US" sz="1999" dirty="0">
                <a:solidFill>
                  <a:schemeClr val="tx1"/>
                </a:solidFill>
              </a:rPr>
              <a:t>Following ROS2 Governance Guidelines: </a:t>
            </a:r>
            <a:r>
              <a:rPr lang="en-US" sz="1999" dirty="0">
                <a:solidFill>
                  <a:schemeClr val="tx1"/>
                </a:solidFill>
                <a:hlinkClick r:id="rId6">
                  <a:extLst>
                    <a:ext uri="{A12FA001-AC4F-418D-AE19-62706E023703}">
                      <ahyp:hlinkClr xmlns:ahyp="http://schemas.microsoft.com/office/drawing/2018/hyperlinkcolor" val="tx"/>
                    </a:ext>
                  </a:extLst>
                </a:hlinkClick>
              </a:rPr>
              <a:t>https://docs.ros.org/en/galactic/Governance.html</a:t>
            </a:r>
            <a:r>
              <a:rPr lang="en-US" sz="1999" dirty="0">
                <a:solidFill>
                  <a:schemeClr val="tx1"/>
                </a:solidFill>
              </a:rPr>
              <a:t> </a:t>
            </a:r>
          </a:p>
          <a:p>
            <a:endParaRPr lang="en-US" sz="2799" dirty="0">
              <a:solidFill>
                <a:schemeClr val="tx1"/>
              </a:solidFill>
            </a:endParaRPr>
          </a:p>
          <a:p>
            <a:r>
              <a:rPr lang="en-US" sz="2799" dirty="0">
                <a:solidFill>
                  <a:schemeClr val="tx1"/>
                </a:solidFill>
              </a:rPr>
              <a:t>Space ROS will form a </a:t>
            </a:r>
            <a:r>
              <a:rPr lang="en-US" sz="2800" dirty="0">
                <a:solidFill>
                  <a:schemeClr val="tx1"/>
                </a:solidFill>
              </a:rPr>
              <a:t>Technical Steering Committee (TSC) to prioritize feature selection</a:t>
            </a:r>
            <a:endParaRPr lang="en-US" sz="2799" dirty="0">
              <a:solidFill>
                <a:schemeClr val="tx1"/>
              </a:solidFill>
            </a:endParaRPr>
          </a:p>
          <a:p>
            <a:pPr lvl="1"/>
            <a:r>
              <a:rPr lang="en-US" sz="2400" dirty="0">
                <a:solidFill>
                  <a:schemeClr val="tx1"/>
                </a:solidFill>
              </a:rPr>
              <a:t>Member slots available in exchange for TBD FTE support (e.g. 0.5 FTE-1 FTE)</a:t>
            </a:r>
          </a:p>
          <a:p>
            <a:pPr lvl="1"/>
            <a:r>
              <a:rPr lang="en-US" sz="2400" dirty="0">
                <a:solidFill>
                  <a:schemeClr val="tx1"/>
                </a:solidFill>
              </a:rPr>
              <a:t>Membership is available to organizations and missions</a:t>
            </a:r>
          </a:p>
          <a:p>
            <a:pPr lvl="2"/>
            <a:endParaRPr lang="en-US" sz="1999" dirty="0">
              <a:solidFill>
                <a:schemeClr val="tx1"/>
              </a:solidFill>
            </a:endParaRPr>
          </a:p>
          <a:p>
            <a:r>
              <a:rPr lang="en-US" sz="2799" dirty="0">
                <a:solidFill>
                  <a:schemeClr val="tx1"/>
                </a:solidFill>
              </a:rPr>
              <a:t>Space ROS will attend relevant community events to advertise and seek community input</a:t>
            </a:r>
          </a:p>
          <a:p>
            <a:pPr lvl="1"/>
            <a:r>
              <a:rPr lang="en-US" sz="1999" dirty="0">
                <a:solidFill>
                  <a:schemeClr val="tx1"/>
                </a:solidFill>
              </a:rPr>
              <a:t>e.g. ROS Con, FSW Workshop</a:t>
            </a:r>
          </a:p>
          <a:p>
            <a:pPr lvl="1"/>
            <a:endParaRPr lang="en-US" sz="1999" dirty="0">
              <a:solidFill>
                <a:schemeClr val="tx1"/>
              </a:solidFill>
            </a:endParaRPr>
          </a:p>
          <a:p>
            <a:endParaRPr lang="en-US" sz="2799" dirty="0">
              <a:solidFill>
                <a:schemeClr val="tx1"/>
              </a:solidFill>
            </a:endParaRPr>
          </a:p>
        </p:txBody>
      </p:sp>
    </p:spTree>
    <p:extLst>
      <p:ext uri="{BB962C8B-B14F-4D97-AF65-F5344CB8AC3E}">
        <p14:creationId xmlns:p14="http://schemas.microsoft.com/office/powerpoint/2010/main" val="1101136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85BAB8-0861-49E1-242D-A3829FFD1FBB}"/>
              </a:ext>
            </a:extLst>
          </p:cNvPr>
          <p:cNvSpPr/>
          <p:nvPr/>
        </p:nvSpPr>
        <p:spPr>
          <a:xfrm>
            <a:off x="7007382" y="1355080"/>
            <a:ext cx="5078994" cy="1170837"/>
          </a:xfrm>
          <a:prstGeom prst="rect">
            <a:avLst/>
          </a:prstGeom>
          <a:solidFill>
            <a:schemeClr val="tx1">
              <a:lumMod val="50000"/>
              <a:lumOff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t"/>
          <a:lstStyle/>
          <a:p>
            <a:r>
              <a:rPr lang="en-US" dirty="0"/>
              <a:t>Technical Steering Committee</a:t>
            </a:r>
          </a:p>
        </p:txBody>
      </p:sp>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571424" y="1355080"/>
            <a:ext cx="6254889" cy="4809849"/>
          </a:xfrm>
        </p:spPr>
        <p:txBody>
          <a:bodyPr>
            <a:normAutofit fontScale="92500" lnSpcReduction="20000"/>
          </a:bodyPr>
          <a:lstStyle/>
          <a:p>
            <a:r>
              <a:rPr lang="en-US" dirty="0"/>
              <a:t>Technical Steering Committee </a:t>
            </a:r>
          </a:p>
          <a:p>
            <a:pPr lvl="1"/>
            <a:r>
              <a:rPr lang="en-US" dirty="0"/>
              <a:t>Volunteers to identify priorities and features</a:t>
            </a:r>
          </a:p>
          <a:p>
            <a:pPr lvl="1"/>
            <a:r>
              <a:rPr lang="en-US" dirty="0"/>
              <a:t>Looking to identify members of government and industry groups to serve as members</a:t>
            </a:r>
          </a:p>
          <a:p>
            <a:pPr lvl="1"/>
            <a:endParaRPr lang="en-US" dirty="0"/>
          </a:p>
          <a:p>
            <a:r>
              <a:rPr lang="en-US" dirty="0"/>
              <a:t>Project Manager x1</a:t>
            </a:r>
          </a:p>
          <a:p>
            <a:pPr lvl="1"/>
            <a:r>
              <a:rPr lang="en-US" dirty="0"/>
              <a:t>Interfaces with the community manages pull requests</a:t>
            </a:r>
          </a:p>
          <a:p>
            <a:pPr lvl="1"/>
            <a:endParaRPr lang="en-US" dirty="0"/>
          </a:p>
          <a:p>
            <a:r>
              <a:rPr lang="en-US" dirty="0"/>
              <a:t>Testing and Continuous Integration Management x2</a:t>
            </a:r>
          </a:p>
          <a:p>
            <a:pPr lvl="1"/>
            <a:r>
              <a:rPr lang="en-US" dirty="0"/>
              <a:t>Maintains testing and V&amp;V infrastructure</a:t>
            </a:r>
          </a:p>
          <a:p>
            <a:pPr lvl="1"/>
            <a:r>
              <a:rPr lang="en-US" dirty="0"/>
              <a:t>Supports maintaining compatibility with ROS2</a:t>
            </a:r>
          </a:p>
          <a:p>
            <a:pPr lvl="1"/>
            <a:endParaRPr lang="en-US" dirty="0"/>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Governance and Post ACO Operations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43</a:t>
            </a:fld>
            <a:endParaRPr lang="en-US"/>
          </a:p>
        </p:txBody>
      </p:sp>
      <p:sp>
        <p:nvSpPr>
          <p:cNvPr id="11" name="Freeform 10">
            <a:extLst>
              <a:ext uri="{FF2B5EF4-FFF2-40B4-BE49-F238E27FC236}">
                <a16:creationId xmlns:a16="http://schemas.microsoft.com/office/drawing/2014/main" id="{61D25C12-1E65-504F-1D89-6ECC4E1A8DC1}"/>
              </a:ext>
            </a:extLst>
          </p:cNvPr>
          <p:cNvSpPr/>
          <p:nvPr/>
        </p:nvSpPr>
        <p:spPr>
          <a:xfrm>
            <a:off x="7090867" y="1810526"/>
            <a:ext cx="1159102" cy="579551"/>
          </a:xfrm>
          <a:custGeom>
            <a:avLst/>
            <a:gdLst>
              <a:gd name="connsiteX0" fmla="*/ 0 w 1159102"/>
              <a:gd name="connsiteY0" fmla="*/ 0 h 579551"/>
              <a:gd name="connsiteX1" fmla="*/ 1159102 w 1159102"/>
              <a:gd name="connsiteY1" fmla="*/ 0 h 579551"/>
              <a:gd name="connsiteX2" fmla="*/ 1159102 w 1159102"/>
              <a:gd name="connsiteY2" fmla="*/ 579551 h 579551"/>
              <a:gd name="connsiteX3" fmla="*/ 0 w 1159102"/>
              <a:gd name="connsiteY3" fmla="*/ 579551 h 579551"/>
              <a:gd name="connsiteX4" fmla="*/ 0 w 1159102"/>
              <a:gd name="connsiteY4" fmla="*/ 0 h 57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02" h="579551">
                <a:moveTo>
                  <a:pt x="0" y="0"/>
                </a:moveTo>
                <a:lnTo>
                  <a:pt x="1159102" y="0"/>
                </a:lnTo>
                <a:lnTo>
                  <a:pt x="1159102" y="579551"/>
                </a:lnTo>
                <a:lnTo>
                  <a:pt x="0" y="57955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NASA</a:t>
            </a:r>
          </a:p>
        </p:txBody>
      </p:sp>
      <p:sp>
        <p:nvSpPr>
          <p:cNvPr id="12" name="Freeform 11">
            <a:extLst>
              <a:ext uri="{FF2B5EF4-FFF2-40B4-BE49-F238E27FC236}">
                <a16:creationId xmlns:a16="http://schemas.microsoft.com/office/drawing/2014/main" id="{8BE580B1-271F-4B49-6A36-15B8E2C75439}"/>
              </a:ext>
            </a:extLst>
          </p:cNvPr>
          <p:cNvSpPr/>
          <p:nvPr/>
        </p:nvSpPr>
        <p:spPr>
          <a:xfrm>
            <a:off x="8339476" y="1801474"/>
            <a:ext cx="1159102" cy="579551"/>
          </a:xfrm>
          <a:custGeom>
            <a:avLst/>
            <a:gdLst>
              <a:gd name="connsiteX0" fmla="*/ 0 w 1159102"/>
              <a:gd name="connsiteY0" fmla="*/ 0 h 579551"/>
              <a:gd name="connsiteX1" fmla="*/ 1159102 w 1159102"/>
              <a:gd name="connsiteY1" fmla="*/ 0 h 579551"/>
              <a:gd name="connsiteX2" fmla="*/ 1159102 w 1159102"/>
              <a:gd name="connsiteY2" fmla="*/ 579551 h 579551"/>
              <a:gd name="connsiteX3" fmla="*/ 0 w 1159102"/>
              <a:gd name="connsiteY3" fmla="*/ 579551 h 579551"/>
              <a:gd name="connsiteX4" fmla="*/ 0 w 1159102"/>
              <a:gd name="connsiteY4" fmla="*/ 0 h 57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02" h="579551">
                <a:moveTo>
                  <a:pt x="0" y="0"/>
                </a:moveTo>
                <a:lnTo>
                  <a:pt x="1159102" y="0"/>
                </a:lnTo>
                <a:lnTo>
                  <a:pt x="1159102" y="579551"/>
                </a:lnTo>
                <a:lnTo>
                  <a:pt x="0" y="57955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ESA</a:t>
            </a:r>
          </a:p>
        </p:txBody>
      </p:sp>
      <p:sp>
        <p:nvSpPr>
          <p:cNvPr id="13" name="Freeform 12">
            <a:extLst>
              <a:ext uri="{FF2B5EF4-FFF2-40B4-BE49-F238E27FC236}">
                <a16:creationId xmlns:a16="http://schemas.microsoft.com/office/drawing/2014/main" id="{972D584E-60E8-E710-0C33-2E6387CCE813}"/>
              </a:ext>
            </a:extLst>
          </p:cNvPr>
          <p:cNvSpPr/>
          <p:nvPr/>
        </p:nvSpPr>
        <p:spPr>
          <a:xfrm>
            <a:off x="9582961" y="1801474"/>
            <a:ext cx="1159102" cy="579551"/>
          </a:xfrm>
          <a:custGeom>
            <a:avLst/>
            <a:gdLst>
              <a:gd name="connsiteX0" fmla="*/ 0 w 1159102"/>
              <a:gd name="connsiteY0" fmla="*/ 0 h 579551"/>
              <a:gd name="connsiteX1" fmla="*/ 1159102 w 1159102"/>
              <a:gd name="connsiteY1" fmla="*/ 0 h 579551"/>
              <a:gd name="connsiteX2" fmla="*/ 1159102 w 1159102"/>
              <a:gd name="connsiteY2" fmla="*/ 579551 h 579551"/>
              <a:gd name="connsiteX3" fmla="*/ 0 w 1159102"/>
              <a:gd name="connsiteY3" fmla="*/ 579551 h 579551"/>
              <a:gd name="connsiteX4" fmla="*/ 0 w 1159102"/>
              <a:gd name="connsiteY4" fmla="*/ 0 h 57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02" h="579551">
                <a:moveTo>
                  <a:pt x="0" y="0"/>
                </a:moveTo>
                <a:lnTo>
                  <a:pt x="1159102" y="0"/>
                </a:lnTo>
                <a:lnTo>
                  <a:pt x="1159102" y="579551"/>
                </a:lnTo>
                <a:lnTo>
                  <a:pt x="0" y="57955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LSIC</a:t>
            </a:r>
          </a:p>
        </p:txBody>
      </p:sp>
      <p:sp>
        <p:nvSpPr>
          <p:cNvPr id="14" name="Freeform 13">
            <a:extLst>
              <a:ext uri="{FF2B5EF4-FFF2-40B4-BE49-F238E27FC236}">
                <a16:creationId xmlns:a16="http://schemas.microsoft.com/office/drawing/2014/main" id="{C6AAC2DE-BCB2-14E8-08CC-94F9BA9AD902}"/>
              </a:ext>
            </a:extLst>
          </p:cNvPr>
          <p:cNvSpPr/>
          <p:nvPr/>
        </p:nvSpPr>
        <p:spPr>
          <a:xfrm>
            <a:off x="10845734" y="1810526"/>
            <a:ext cx="1159102" cy="579551"/>
          </a:xfrm>
          <a:custGeom>
            <a:avLst/>
            <a:gdLst>
              <a:gd name="connsiteX0" fmla="*/ 0 w 1159102"/>
              <a:gd name="connsiteY0" fmla="*/ 0 h 579551"/>
              <a:gd name="connsiteX1" fmla="*/ 1159102 w 1159102"/>
              <a:gd name="connsiteY1" fmla="*/ 0 h 579551"/>
              <a:gd name="connsiteX2" fmla="*/ 1159102 w 1159102"/>
              <a:gd name="connsiteY2" fmla="*/ 579551 h 579551"/>
              <a:gd name="connsiteX3" fmla="*/ 0 w 1159102"/>
              <a:gd name="connsiteY3" fmla="*/ 579551 h 579551"/>
              <a:gd name="connsiteX4" fmla="*/ 0 w 1159102"/>
              <a:gd name="connsiteY4" fmla="*/ 0 h 57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02" h="579551">
                <a:moveTo>
                  <a:pt x="0" y="0"/>
                </a:moveTo>
                <a:lnTo>
                  <a:pt x="1159102" y="0"/>
                </a:lnTo>
                <a:lnTo>
                  <a:pt x="1159102" y="579551"/>
                </a:lnTo>
                <a:lnTo>
                  <a:pt x="0" y="579551"/>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etc.</a:t>
            </a:r>
          </a:p>
        </p:txBody>
      </p:sp>
      <p:sp>
        <p:nvSpPr>
          <p:cNvPr id="15" name="Freeform 14">
            <a:extLst>
              <a:ext uri="{FF2B5EF4-FFF2-40B4-BE49-F238E27FC236}">
                <a16:creationId xmlns:a16="http://schemas.microsoft.com/office/drawing/2014/main" id="{CC27ACE9-CD1E-2227-E62B-B4CA4CE20CED}"/>
              </a:ext>
            </a:extLst>
          </p:cNvPr>
          <p:cNvSpPr/>
          <p:nvPr/>
        </p:nvSpPr>
        <p:spPr>
          <a:xfrm>
            <a:off x="9003410" y="2670809"/>
            <a:ext cx="1159102" cy="579551"/>
          </a:xfrm>
          <a:custGeom>
            <a:avLst/>
            <a:gdLst>
              <a:gd name="connsiteX0" fmla="*/ 0 w 1159102"/>
              <a:gd name="connsiteY0" fmla="*/ 0 h 579551"/>
              <a:gd name="connsiteX1" fmla="*/ 1159102 w 1159102"/>
              <a:gd name="connsiteY1" fmla="*/ 0 h 579551"/>
              <a:gd name="connsiteX2" fmla="*/ 1159102 w 1159102"/>
              <a:gd name="connsiteY2" fmla="*/ 579551 h 579551"/>
              <a:gd name="connsiteX3" fmla="*/ 0 w 1159102"/>
              <a:gd name="connsiteY3" fmla="*/ 579551 h 579551"/>
              <a:gd name="connsiteX4" fmla="*/ 0 w 1159102"/>
              <a:gd name="connsiteY4" fmla="*/ 0 h 57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02" h="579551">
                <a:moveTo>
                  <a:pt x="0" y="0"/>
                </a:moveTo>
                <a:lnTo>
                  <a:pt x="1159102" y="0"/>
                </a:lnTo>
                <a:lnTo>
                  <a:pt x="1159102" y="579551"/>
                </a:lnTo>
                <a:lnTo>
                  <a:pt x="0" y="579551"/>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Project Manager</a:t>
            </a:r>
          </a:p>
        </p:txBody>
      </p:sp>
      <p:sp>
        <p:nvSpPr>
          <p:cNvPr id="16" name="Freeform 15">
            <a:extLst>
              <a:ext uri="{FF2B5EF4-FFF2-40B4-BE49-F238E27FC236}">
                <a16:creationId xmlns:a16="http://schemas.microsoft.com/office/drawing/2014/main" id="{A8DEA2EC-89C6-21DC-4AE5-482536F60D04}"/>
              </a:ext>
            </a:extLst>
          </p:cNvPr>
          <p:cNvSpPr/>
          <p:nvPr/>
        </p:nvSpPr>
        <p:spPr>
          <a:xfrm>
            <a:off x="9918000" y="3465397"/>
            <a:ext cx="1159102" cy="579551"/>
          </a:xfrm>
          <a:custGeom>
            <a:avLst/>
            <a:gdLst>
              <a:gd name="connsiteX0" fmla="*/ 0 w 1159102"/>
              <a:gd name="connsiteY0" fmla="*/ 0 h 579551"/>
              <a:gd name="connsiteX1" fmla="*/ 1159102 w 1159102"/>
              <a:gd name="connsiteY1" fmla="*/ 0 h 579551"/>
              <a:gd name="connsiteX2" fmla="*/ 1159102 w 1159102"/>
              <a:gd name="connsiteY2" fmla="*/ 579551 h 579551"/>
              <a:gd name="connsiteX3" fmla="*/ 0 w 1159102"/>
              <a:gd name="connsiteY3" fmla="*/ 579551 h 579551"/>
              <a:gd name="connsiteX4" fmla="*/ 0 w 1159102"/>
              <a:gd name="connsiteY4" fmla="*/ 0 h 57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02" h="579551">
                <a:moveTo>
                  <a:pt x="0" y="0"/>
                </a:moveTo>
                <a:lnTo>
                  <a:pt x="1159102" y="0"/>
                </a:lnTo>
                <a:lnTo>
                  <a:pt x="1159102" y="579551"/>
                </a:lnTo>
                <a:lnTo>
                  <a:pt x="0" y="579551"/>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Test/CI</a:t>
            </a:r>
          </a:p>
        </p:txBody>
      </p:sp>
      <p:sp>
        <p:nvSpPr>
          <p:cNvPr id="17" name="Freeform 16">
            <a:extLst>
              <a:ext uri="{FF2B5EF4-FFF2-40B4-BE49-F238E27FC236}">
                <a16:creationId xmlns:a16="http://schemas.microsoft.com/office/drawing/2014/main" id="{2F7F814B-827F-33B8-E3DF-A4BBB24855DB}"/>
              </a:ext>
            </a:extLst>
          </p:cNvPr>
          <p:cNvSpPr/>
          <p:nvPr/>
        </p:nvSpPr>
        <p:spPr>
          <a:xfrm>
            <a:off x="8134906" y="3465397"/>
            <a:ext cx="1159102" cy="579551"/>
          </a:xfrm>
          <a:custGeom>
            <a:avLst/>
            <a:gdLst>
              <a:gd name="connsiteX0" fmla="*/ 0 w 1159102"/>
              <a:gd name="connsiteY0" fmla="*/ 0 h 579551"/>
              <a:gd name="connsiteX1" fmla="*/ 1159102 w 1159102"/>
              <a:gd name="connsiteY1" fmla="*/ 0 h 579551"/>
              <a:gd name="connsiteX2" fmla="*/ 1159102 w 1159102"/>
              <a:gd name="connsiteY2" fmla="*/ 579551 h 579551"/>
              <a:gd name="connsiteX3" fmla="*/ 0 w 1159102"/>
              <a:gd name="connsiteY3" fmla="*/ 579551 h 579551"/>
              <a:gd name="connsiteX4" fmla="*/ 0 w 1159102"/>
              <a:gd name="connsiteY4" fmla="*/ 0 h 57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102" h="579551">
                <a:moveTo>
                  <a:pt x="0" y="0"/>
                </a:moveTo>
                <a:lnTo>
                  <a:pt x="1159102" y="0"/>
                </a:lnTo>
                <a:lnTo>
                  <a:pt x="1159102" y="579551"/>
                </a:lnTo>
                <a:lnTo>
                  <a:pt x="0" y="579551"/>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t>Test/CI</a:t>
            </a:r>
          </a:p>
        </p:txBody>
      </p:sp>
      <p:cxnSp>
        <p:nvCxnSpPr>
          <p:cNvPr id="21" name="Elbow Connector 20">
            <a:extLst>
              <a:ext uri="{FF2B5EF4-FFF2-40B4-BE49-F238E27FC236}">
                <a16:creationId xmlns:a16="http://schemas.microsoft.com/office/drawing/2014/main" id="{E2379564-592E-0584-00F2-C6609857A8C6}"/>
              </a:ext>
            </a:extLst>
          </p:cNvPr>
          <p:cNvCxnSpPr>
            <a:cxnSpLocks/>
          </p:cNvCxnSpPr>
          <p:nvPr/>
        </p:nvCxnSpPr>
        <p:spPr>
          <a:xfrm rot="5400000">
            <a:off x="9174698" y="3369668"/>
            <a:ext cx="513865" cy="275249"/>
          </a:xfrm>
          <a:prstGeom prst="bentConnector3">
            <a:avLst>
              <a:gd name="adj1" fmla="val 99332"/>
            </a:avLst>
          </a:prstGeom>
          <a:ln w="28575"/>
        </p:spPr>
        <p:style>
          <a:lnRef idx="1">
            <a:schemeClr val="accent6"/>
          </a:lnRef>
          <a:fillRef idx="0">
            <a:schemeClr val="accent6"/>
          </a:fillRef>
          <a:effectRef idx="0">
            <a:schemeClr val="accent6"/>
          </a:effectRef>
          <a:fontRef idx="minor">
            <a:schemeClr val="tx1"/>
          </a:fontRef>
        </p:style>
      </p:cxnSp>
      <p:cxnSp>
        <p:nvCxnSpPr>
          <p:cNvPr id="26" name="Elbow Connector 25">
            <a:extLst>
              <a:ext uri="{FF2B5EF4-FFF2-40B4-BE49-F238E27FC236}">
                <a16:creationId xmlns:a16="http://schemas.microsoft.com/office/drawing/2014/main" id="{BCC0979C-F2EA-1820-052F-810B1D9043D5}"/>
              </a:ext>
            </a:extLst>
          </p:cNvPr>
          <p:cNvCxnSpPr>
            <a:cxnSpLocks/>
          </p:cNvCxnSpPr>
          <p:nvPr/>
        </p:nvCxnSpPr>
        <p:spPr>
          <a:xfrm rot="16200000" flipH="1">
            <a:off x="9486694" y="3332921"/>
            <a:ext cx="513868" cy="348744"/>
          </a:xfrm>
          <a:prstGeom prst="bentConnector3">
            <a:avLst>
              <a:gd name="adj1" fmla="val 99331"/>
            </a:avLst>
          </a:prstGeom>
          <a:ln w="28575"/>
        </p:spPr>
        <p:style>
          <a:lnRef idx="1">
            <a:schemeClr val="accent6"/>
          </a:lnRef>
          <a:fillRef idx="0">
            <a:schemeClr val="accent6"/>
          </a:fillRef>
          <a:effectRef idx="0">
            <a:schemeClr val="accent6"/>
          </a:effectRef>
          <a:fontRef idx="minor">
            <a:schemeClr val="tx1"/>
          </a:fontRef>
        </p:style>
      </p:cxnSp>
      <p:cxnSp>
        <p:nvCxnSpPr>
          <p:cNvPr id="31" name="Straight Connector 30">
            <a:extLst>
              <a:ext uri="{FF2B5EF4-FFF2-40B4-BE49-F238E27FC236}">
                <a16:creationId xmlns:a16="http://schemas.microsoft.com/office/drawing/2014/main" id="{8EA7F8FE-0720-B5D8-B0F5-48C8984B353F}"/>
              </a:ext>
            </a:extLst>
          </p:cNvPr>
          <p:cNvCxnSpPr>
            <a:cxnSpLocks/>
          </p:cNvCxnSpPr>
          <p:nvPr/>
        </p:nvCxnSpPr>
        <p:spPr>
          <a:xfrm>
            <a:off x="9555932" y="2525917"/>
            <a:ext cx="0" cy="1448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33499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571426" y="1187254"/>
            <a:ext cx="11049149" cy="4977676"/>
          </a:xfrm>
        </p:spPr>
        <p:txBody>
          <a:bodyPr>
            <a:normAutofit/>
          </a:bodyPr>
          <a:lstStyle/>
          <a:p>
            <a:r>
              <a:rPr lang="en-US" dirty="0"/>
              <a:t>We are proposing a working group meeting separate from the ACO effort to integrate external partners into Space ROS development</a:t>
            </a:r>
          </a:p>
          <a:p>
            <a:pPr lvl="1"/>
            <a:r>
              <a:rPr lang="en-US" dirty="0"/>
              <a:t>Companies and organizations who have expressed interest in supporting development</a:t>
            </a:r>
          </a:p>
          <a:p>
            <a:pPr lvl="1"/>
            <a:r>
              <a:rPr lang="en-US" dirty="0"/>
              <a:t>Companies and organizations who responded to the RFI</a:t>
            </a:r>
          </a:p>
          <a:p>
            <a:pPr lvl="1"/>
            <a:r>
              <a:rPr lang="en-US" dirty="0"/>
              <a:t>Allow for Will Chambers to maintain involvement </a:t>
            </a:r>
          </a:p>
          <a:p>
            <a:pPr lvl="1"/>
            <a:endParaRPr lang="en-US" dirty="0"/>
          </a:p>
          <a:p>
            <a:r>
              <a:rPr lang="en-US" dirty="0"/>
              <a:t>Open Questions?</a:t>
            </a:r>
          </a:p>
          <a:p>
            <a:pPr lvl="1"/>
            <a:r>
              <a:rPr lang="en-US" dirty="0"/>
              <a:t>Meeting cadence</a:t>
            </a:r>
          </a:p>
          <a:p>
            <a:pPr lvl="1"/>
            <a:r>
              <a:rPr lang="en-US" dirty="0"/>
              <a:t>How quickly to invite new people</a:t>
            </a:r>
          </a:p>
          <a:p>
            <a:pPr lvl="1"/>
            <a:endParaRPr lang="en-US" dirty="0"/>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dirty="0"/>
              <a:t>Space ROS Public Working Group</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44</a:t>
            </a:fld>
            <a:endParaRPr lang="en-US"/>
          </a:p>
        </p:txBody>
      </p:sp>
    </p:spTree>
    <p:extLst>
      <p:ext uri="{BB962C8B-B14F-4D97-AF65-F5344CB8AC3E}">
        <p14:creationId xmlns:p14="http://schemas.microsoft.com/office/powerpoint/2010/main" val="3046198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05BA0FA-BC87-4C76-8220-A84F85D06D24}"/>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7170" name="think-cell Slide" r:id="rId4" imgW="359" imgH="360" progId="TCLayout.ActiveDocument.1">
                  <p:embed/>
                </p:oleObj>
              </mc:Choice>
              <mc:Fallback>
                <p:oleObj name="think-cell Slide" r:id="rId4" imgW="359" imgH="360" progId="TCLayout.ActiveDocument.1">
                  <p:embed/>
                  <p:pic>
                    <p:nvPicPr>
                      <p:cNvPr id="15" name="Object 14" hidden="1">
                        <a:extLst>
                          <a:ext uri="{FF2B5EF4-FFF2-40B4-BE49-F238E27FC236}">
                            <a16:creationId xmlns:a16="http://schemas.microsoft.com/office/drawing/2014/main" id="{C05BA0FA-BC87-4C76-8220-A84F85D06D24}"/>
                          </a:ext>
                        </a:extLst>
                      </p:cNvPr>
                      <p:cNvPicPr/>
                      <p:nvPr/>
                    </p:nvPicPr>
                    <p:blipFill>
                      <a:blip r:embed="rId5"/>
                      <a:stretch>
                        <a:fillRect/>
                      </a:stretch>
                    </p:blipFill>
                    <p:spPr>
                      <a:xfrm>
                        <a:off x="794" y="1240"/>
                        <a:ext cx="794" cy="794"/>
                      </a:xfrm>
                      <a:prstGeom prst="rect">
                        <a:avLst/>
                      </a:prstGeom>
                    </p:spPr>
                  </p:pic>
                </p:oleObj>
              </mc:Fallback>
            </mc:AlternateContent>
          </a:graphicData>
        </a:graphic>
      </p:graphicFrame>
      <p:sp>
        <p:nvSpPr>
          <p:cNvPr id="2" name="Title 1"/>
          <p:cNvSpPr>
            <a:spLocks noGrp="1"/>
          </p:cNvSpPr>
          <p:nvPr>
            <p:ph type="title"/>
          </p:nvPr>
        </p:nvSpPr>
        <p:spPr/>
        <p:txBody>
          <a:bodyPr vert="horz" lIns="91440" tIns="45720" rIns="91440" bIns="45720" rtlCol="0" anchor="ctr">
            <a:normAutofit fontScale="90000"/>
          </a:bodyPr>
          <a:lstStyle/>
          <a:p>
            <a:r>
              <a:rPr lang="en-US" sz="4000" dirty="0"/>
              <a:t>Space ROS Community Pull Request Acceptance Policy</a:t>
            </a:r>
          </a:p>
        </p:txBody>
      </p:sp>
      <p:sp>
        <p:nvSpPr>
          <p:cNvPr id="28" name="Slide Number Placeholder 5">
            <a:extLst>
              <a:ext uri="{FF2B5EF4-FFF2-40B4-BE49-F238E27FC236}">
                <a16:creationId xmlns:a16="http://schemas.microsoft.com/office/drawing/2014/main" id="{472F6C40-65A7-4333-960C-0DAC946AEC4F}"/>
              </a:ext>
            </a:extLst>
          </p:cNvPr>
          <p:cNvSpPr>
            <a:spLocks noGrp="1"/>
          </p:cNvSpPr>
          <p:nvPr>
            <p:ph type="sldNum" sz="quarter" idx="17"/>
          </p:nvPr>
        </p:nvSpPr>
        <p:spPr>
          <a:xfrm>
            <a:off x="11228323" y="6355970"/>
            <a:ext cx="467649" cy="365077"/>
          </a:xfrm>
        </p:spPr>
        <p:txBody>
          <a:bodyPr/>
          <a:lstStyle/>
          <a:p>
            <a:fld id="{805CC854-ACCE-4326-AF1C-DCD06BD0461E}" type="slidenum">
              <a:rPr lang="en-US" smtClean="0"/>
              <a:t>45</a:t>
            </a:fld>
            <a:endParaRPr lang="en-US"/>
          </a:p>
        </p:txBody>
      </p:sp>
      <p:sp>
        <p:nvSpPr>
          <p:cNvPr id="6" name="Content Placeholder 6">
            <a:extLst>
              <a:ext uri="{FF2B5EF4-FFF2-40B4-BE49-F238E27FC236}">
                <a16:creationId xmlns:a16="http://schemas.microsoft.com/office/drawing/2014/main" id="{CC1119BA-EE23-7C44-95BB-B8F3DA5326FA}"/>
              </a:ext>
            </a:extLst>
          </p:cNvPr>
          <p:cNvSpPr txBox="1">
            <a:spLocks/>
          </p:cNvSpPr>
          <p:nvPr/>
        </p:nvSpPr>
        <p:spPr>
          <a:xfrm>
            <a:off x="571426" y="1187254"/>
            <a:ext cx="11049149" cy="4977676"/>
          </a:xfrm>
          <a:prstGeom prst="rect">
            <a:avLst/>
          </a:prstGeom>
        </p:spPr>
        <p:txBody>
          <a:bodyPr>
            <a:normAutofit/>
          </a:bodyPr>
          <a:lstStyle>
            <a:lvl1pPr marL="440850" indent="-440850" algn="l" defTabSz="1763398" rtl="0" eaLnBrk="1" latinLnBrk="0" hangingPunct="1">
              <a:lnSpc>
                <a:spcPct val="90000"/>
              </a:lnSpc>
              <a:spcBef>
                <a:spcPts val="1928"/>
              </a:spcBef>
              <a:buFont typeface="Barlow Light" panose="00000400000000000000" pitchFamily="2" charset="0"/>
              <a:buChar char="–"/>
              <a:defRPr sz="5600" kern="1200">
                <a:solidFill>
                  <a:schemeClr val="accent2"/>
                </a:solidFill>
                <a:latin typeface="+mn-lt"/>
                <a:ea typeface="+mn-ea"/>
                <a:cs typeface="+mn-cs"/>
              </a:defRPr>
            </a:lvl1pPr>
            <a:lvl2pPr marL="1322548" indent="-440850" algn="l" defTabSz="1763398" rtl="0" eaLnBrk="1" latinLnBrk="0" hangingPunct="1">
              <a:lnSpc>
                <a:spcPct val="90000"/>
              </a:lnSpc>
              <a:spcBef>
                <a:spcPts val="966"/>
              </a:spcBef>
              <a:buFont typeface="Barlow Light" panose="00000400000000000000" pitchFamily="2" charset="0"/>
              <a:buChar char="–"/>
              <a:defRPr sz="4800" kern="1200">
                <a:solidFill>
                  <a:schemeClr val="accent2"/>
                </a:solidFill>
                <a:latin typeface="+mn-lt"/>
                <a:ea typeface="+mn-ea"/>
                <a:cs typeface="+mn-cs"/>
              </a:defRPr>
            </a:lvl2pPr>
            <a:lvl3pPr marL="2204246" indent="-440850" algn="l" defTabSz="1763398" rtl="0" eaLnBrk="1" latinLnBrk="0" hangingPunct="1">
              <a:lnSpc>
                <a:spcPct val="90000"/>
              </a:lnSpc>
              <a:spcBef>
                <a:spcPts val="966"/>
              </a:spcBef>
              <a:buFont typeface="Barlow Light" panose="00000400000000000000" pitchFamily="2" charset="0"/>
              <a:buChar char="–"/>
              <a:defRPr sz="4000" kern="1200">
                <a:solidFill>
                  <a:schemeClr val="accent2"/>
                </a:solidFill>
                <a:latin typeface="+mn-lt"/>
                <a:ea typeface="+mn-ea"/>
                <a:cs typeface="+mn-cs"/>
              </a:defRPr>
            </a:lvl3pPr>
            <a:lvl4pPr marL="3085946"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4pPr>
            <a:lvl5pPr marL="3967644"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5pPr>
            <a:lvl6pPr marL="4849344"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6pPr>
            <a:lvl7pPr marL="5731042"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7pPr>
            <a:lvl8pPr marL="66127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8pPr>
            <a:lvl9pPr marL="74944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9pPr>
          </a:lstStyle>
          <a:p>
            <a:r>
              <a:rPr lang="en-US" sz="2799" dirty="0">
                <a:solidFill>
                  <a:schemeClr val="tx1"/>
                </a:solidFill>
              </a:rPr>
              <a:t>TSC identifies pull requests for inclusion</a:t>
            </a:r>
          </a:p>
          <a:p>
            <a:pPr marL="440761" lvl="1" indent="0">
              <a:buNone/>
            </a:pPr>
            <a:endParaRPr lang="en-US" sz="2400" dirty="0">
              <a:solidFill>
                <a:schemeClr val="tx1"/>
              </a:solidFill>
            </a:endParaRPr>
          </a:p>
          <a:p>
            <a:r>
              <a:rPr lang="en-US" sz="2799" dirty="0">
                <a:solidFill>
                  <a:schemeClr val="tx1"/>
                </a:solidFill>
              </a:rPr>
              <a:t>Pull requests must Space ROS testing requirements</a:t>
            </a:r>
          </a:p>
          <a:p>
            <a:pPr lvl="1"/>
            <a:r>
              <a:rPr lang="en-US" sz="2400" dirty="0">
                <a:solidFill>
                  <a:schemeClr val="tx1"/>
                </a:solidFill>
              </a:rPr>
              <a:t>Tooling for tests will be included in the repositories</a:t>
            </a:r>
          </a:p>
          <a:p>
            <a:pPr lvl="1"/>
            <a:r>
              <a:rPr lang="en-US" sz="2400" dirty="0">
                <a:solidFill>
                  <a:schemeClr val="tx1"/>
                </a:solidFill>
              </a:rPr>
              <a:t>Static analysis testing</a:t>
            </a:r>
          </a:p>
          <a:p>
            <a:pPr lvl="1"/>
            <a:r>
              <a:rPr lang="en-US" sz="2400" dirty="0">
                <a:solidFill>
                  <a:schemeClr val="tx1"/>
                </a:solidFill>
              </a:rPr>
              <a:t>Full DRM based scenario testing</a:t>
            </a:r>
          </a:p>
          <a:p>
            <a:pPr marL="0" indent="0">
              <a:buNone/>
            </a:pPr>
            <a:endParaRPr lang="en-US" sz="2799" dirty="0">
              <a:solidFill>
                <a:schemeClr val="tx1"/>
              </a:solidFill>
            </a:endParaRPr>
          </a:p>
          <a:p>
            <a:r>
              <a:rPr lang="en-US" sz="3200" dirty="0">
                <a:solidFill>
                  <a:schemeClr val="tx1"/>
                </a:solidFill>
              </a:rPr>
              <a:t>TSC will identify what features from ROS2 can be incorporated into Space ROS and provide prioritization</a:t>
            </a:r>
            <a:endParaRPr lang="en-US" sz="2800" dirty="0">
              <a:solidFill>
                <a:schemeClr val="tx1"/>
              </a:solidFill>
            </a:endParaRPr>
          </a:p>
          <a:p>
            <a:endParaRPr lang="en-US" sz="2799" dirty="0">
              <a:solidFill>
                <a:schemeClr val="tx1"/>
              </a:solidFill>
            </a:endParaRPr>
          </a:p>
          <a:p>
            <a:endParaRPr lang="en-US" sz="2799" dirty="0">
              <a:solidFill>
                <a:schemeClr val="tx1"/>
              </a:solidFill>
            </a:endParaRPr>
          </a:p>
          <a:p>
            <a:endParaRPr lang="en-US" sz="2799" dirty="0">
              <a:solidFill>
                <a:schemeClr val="tx1"/>
              </a:solidFill>
            </a:endParaRPr>
          </a:p>
        </p:txBody>
      </p:sp>
    </p:spTree>
    <p:extLst>
      <p:ext uri="{BB962C8B-B14F-4D97-AF65-F5344CB8AC3E}">
        <p14:creationId xmlns:p14="http://schemas.microsoft.com/office/powerpoint/2010/main" val="736195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C05BA0FA-BC87-4C76-8220-A84F85D06D24}"/>
              </a:ext>
            </a:extLst>
          </p:cNvPr>
          <p:cNvGraphicFramePr>
            <a:graphicFrameLocks noChangeAspect="1"/>
          </p:cNvGraphicFramePr>
          <p:nvPr>
            <p:custDataLst>
              <p:tags r:id="rId2"/>
            </p:custDataLst>
          </p:nvPr>
        </p:nvGraphicFramePr>
        <p:xfrm>
          <a:off x="794" y="1240"/>
          <a:ext cx="794" cy="794"/>
        </p:xfrm>
        <a:graphic>
          <a:graphicData uri="http://schemas.openxmlformats.org/presentationml/2006/ole">
            <mc:AlternateContent xmlns:mc="http://schemas.openxmlformats.org/markup-compatibility/2006">
              <mc:Choice xmlns:v="urn:schemas-microsoft-com:vml" Requires="v">
                <p:oleObj spid="_x0000_s8194" name="think-cell Slide" r:id="rId4" imgW="359" imgH="360" progId="TCLayout.ActiveDocument.1">
                  <p:embed/>
                </p:oleObj>
              </mc:Choice>
              <mc:Fallback>
                <p:oleObj name="think-cell Slide" r:id="rId4" imgW="359" imgH="360" progId="TCLayout.ActiveDocument.1">
                  <p:embed/>
                  <p:pic>
                    <p:nvPicPr>
                      <p:cNvPr id="15" name="Object 14" hidden="1">
                        <a:extLst>
                          <a:ext uri="{FF2B5EF4-FFF2-40B4-BE49-F238E27FC236}">
                            <a16:creationId xmlns:a16="http://schemas.microsoft.com/office/drawing/2014/main" id="{C05BA0FA-BC87-4C76-8220-A84F85D06D24}"/>
                          </a:ext>
                        </a:extLst>
                      </p:cNvPr>
                      <p:cNvPicPr/>
                      <p:nvPr/>
                    </p:nvPicPr>
                    <p:blipFill>
                      <a:blip r:embed="rId5"/>
                      <a:stretch>
                        <a:fillRect/>
                      </a:stretch>
                    </p:blipFill>
                    <p:spPr>
                      <a:xfrm>
                        <a:off x="794" y="1240"/>
                        <a:ext cx="794" cy="794"/>
                      </a:xfrm>
                      <a:prstGeom prst="rect">
                        <a:avLst/>
                      </a:prstGeom>
                    </p:spPr>
                  </p:pic>
                </p:oleObj>
              </mc:Fallback>
            </mc:AlternateContent>
          </a:graphicData>
        </a:graphic>
      </p:graphicFrame>
      <p:sp>
        <p:nvSpPr>
          <p:cNvPr id="2" name="Title 1"/>
          <p:cNvSpPr>
            <a:spLocks noGrp="1"/>
          </p:cNvSpPr>
          <p:nvPr>
            <p:ph type="title"/>
          </p:nvPr>
        </p:nvSpPr>
        <p:spPr/>
        <p:txBody>
          <a:bodyPr vert="horz" lIns="91440" tIns="45720" rIns="91440" bIns="45720" rtlCol="0" anchor="ctr">
            <a:normAutofit/>
          </a:bodyPr>
          <a:lstStyle/>
          <a:p>
            <a:r>
              <a:rPr lang="en-US" sz="4000" dirty="0"/>
              <a:t>License</a:t>
            </a:r>
          </a:p>
        </p:txBody>
      </p:sp>
      <p:sp>
        <p:nvSpPr>
          <p:cNvPr id="28" name="Slide Number Placeholder 5">
            <a:extLst>
              <a:ext uri="{FF2B5EF4-FFF2-40B4-BE49-F238E27FC236}">
                <a16:creationId xmlns:a16="http://schemas.microsoft.com/office/drawing/2014/main" id="{472F6C40-65A7-4333-960C-0DAC946AEC4F}"/>
              </a:ext>
            </a:extLst>
          </p:cNvPr>
          <p:cNvSpPr>
            <a:spLocks noGrp="1"/>
          </p:cNvSpPr>
          <p:nvPr>
            <p:ph type="sldNum" sz="quarter" idx="17"/>
          </p:nvPr>
        </p:nvSpPr>
        <p:spPr>
          <a:xfrm>
            <a:off x="11228323" y="6355970"/>
            <a:ext cx="467649" cy="365077"/>
          </a:xfrm>
        </p:spPr>
        <p:txBody>
          <a:bodyPr/>
          <a:lstStyle/>
          <a:p>
            <a:fld id="{805CC854-ACCE-4326-AF1C-DCD06BD0461E}" type="slidenum">
              <a:rPr lang="en-US" smtClean="0"/>
              <a:t>46</a:t>
            </a:fld>
            <a:endParaRPr lang="en-US"/>
          </a:p>
        </p:txBody>
      </p:sp>
      <p:sp>
        <p:nvSpPr>
          <p:cNvPr id="5" name="Content Placeholder 6">
            <a:extLst>
              <a:ext uri="{FF2B5EF4-FFF2-40B4-BE49-F238E27FC236}">
                <a16:creationId xmlns:a16="http://schemas.microsoft.com/office/drawing/2014/main" id="{9F2A193A-DABB-E548-831F-27B6D99DD7E5}"/>
              </a:ext>
            </a:extLst>
          </p:cNvPr>
          <p:cNvSpPr txBox="1">
            <a:spLocks/>
          </p:cNvSpPr>
          <p:nvPr/>
        </p:nvSpPr>
        <p:spPr>
          <a:xfrm>
            <a:off x="571426" y="1187254"/>
            <a:ext cx="5439125" cy="4977676"/>
          </a:xfrm>
          <a:prstGeom prst="rect">
            <a:avLst/>
          </a:prstGeom>
        </p:spPr>
        <p:txBody>
          <a:bodyPr>
            <a:normAutofit/>
          </a:bodyPr>
          <a:lstStyle>
            <a:lvl1pPr marL="440850" indent="-440850" algn="l" defTabSz="1763398" rtl="0" eaLnBrk="1" latinLnBrk="0" hangingPunct="1">
              <a:lnSpc>
                <a:spcPct val="90000"/>
              </a:lnSpc>
              <a:spcBef>
                <a:spcPts val="1928"/>
              </a:spcBef>
              <a:buFont typeface="Barlow Light" panose="00000400000000000000" pitchFamily="2" charset="0"/>
              <a:buChar char="–"/>
              <a:defRPr sz="5600" kern="1200">
                <a:solidFill>
                  <a:schemeClr val="accent2"/>
                </a:solidFill>
                <a:latin typeface="+mn-lt"/>
                <a:ea typeface="+mn-ea"/>
                <a:cs typeface="+mn-cs"/>
              </a:defRPr>
            </a:lvl1pPr>
            <a:lvl2pPr marL="1322548" indent="-440850" algn="l" defTabSz="1763398" rtl="0" eaLnBrk="1" latinLnBrk="0" hangingPunct="1">
              <a:lnSpc>
                <a:spcPct val="90000"/>
              </a:lnSpc>
              <a:spcBef>
                <a:spcPts val="966"/>
              </a:spcBef>
              <a:buFont typeface="Barlow Light" panose="00000400000000000000" pitchFamily="2" charset="0"/>
              <a:buChar char="–"/>
              <a:defRPr sz="4800" kern="1200">
                <a:solidFill>
                  <a:schemeClr val="accent2"/>
                </a:solidFill>
                <a:latin typeface="+mn-lt"/>
                <a:ea typeface="+mn-ea"/>
                <a:cs typeface="+mn-cs"/>
              </a:defRPr>
            </a:lvl2pPr>
            <a:lvl3pPr marL="2204246" indent="-440850" algn="l" defTabSz="1763398" rtl="0" eaLnBrk="1" latinLnBrk="0" hangingPunct="1">
              <a:lnSpc>
                <a:spcPct val="90000"/>
              </a:lnSpc>
              <a:spcBef>
                <a:spcPts val="966"/>
              </a:spcBef>
              <a:buFont typeface="Barlow Light" panose="00000400000000000000" pitchFamily="2" charset="0"/>
              <a:buChar char="–"/>
              <a:defRPr sz="4000" kern="1200">
                <a:solidFill>
                  <a:schemeClr val="accent2"/>
                </a:solidFill>
                <a:latin typeface="+mn-lt"/>
                <a:ea typeface="+mn-ea"/>
                <a:cs typeface="+mn-cs"/>
              </a:defRPr>
            </a:lvl3pPr>
            <a:lvl4pPr marL="3085946"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4pPr>
            <a:lvl5pPr marL="3967644" indent="-440850" algn="l" defTabSz="1763398" rtl="0" eaLnBrk="1" latinLnBrk="0" hangingPunct="1">
              <a:lnSpc>
                <a:spcPct val="90000"/>
              </a:lnSpc>
              <a:spcBef>
                <a:spcPts val="966"/>
              </a:spcBef>
              <a:buFont typeface="Barlow Light" panose="00000400000000000000" pitchFamily="2" charset="0"/>
              <a:buChar char="–"/>
              <a:defRPr sz="3600" kern="1200">
                <a:solidFill>
                  <a:schemeClr val="accent2"/>
                </a:solidFill>
                <a:latin typeface="+mn-lt"/>
                <a:ea typeface="+mn-ea"/>
                <a:cs typeface="+mn-cs"/>
              </a:defRPr>
            </a:lvl5pPr>
            <a:lvl6pPr marL="4849344"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6pPr>
            <a:lvl7pPr marL="5731042"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7pPr>
            <a:lvl8pPr marL="66127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8pPr>
            <a:lvl9pPr marL="7494440" indent="-440850" algn="l" defTabSz="1763398" rtl="0" eaLnBrk="1" latinLnBrk="0" hangingPunct="1">
              <a:lnSpc>
                <a:spcPct val="90000"/>
              </a:lnSpc>
              <a:spcBef>
                <a:spcPts val="966"/>
              </a:spcBef>
              <a:buFont typeface="Arial" panose="020B0604020202020204" pitchFamily="34" charset="0"/>
              <a:buChar char="•"/>
              <a:defRPr sz="3472" kern="1200">
                <a:solidFill>
                  <a:schemeClr val="tx1"/>
                </a:solidFill>
                <a:latin typeface="+mn-lt"/>
                <a:ea typeface="+mn-ea"/>
                <a:cs typeface="+mn-cs"/>
              </a:defRPr>
            </a:lvl9pPr>
          </a:lstStyle>
          <a:p>
            <a:r>
              <a:rPr lang="en-US" sz="2799" dirty="0">
                <a:solidFill>
                  <a:schemeClr val="tx1"/>
                </a:solidFill>
              </a:rPr>
              <a:t>Space ROS will adopt ROS2 licenses</a:t>
            </a:r>
          </a:p>
          <a:p>
            <a:r>
              <a:rPr lang="en-US" sz="2799" dirty="0">
                <a:solidFill>
                  <a:schemeClr val="tx1"/>
                </a:solidFill>
              </a:rPr>
              <a:t>Largely Apache 2.0 and Space ROS will continue to </a:t>
            </a:r>
          </a:p>
          <a:p>
            <a:pPr lvl="1"/>
            <a:r>
              <a:rPr lang="en-US" sz="2400" dirty="0">
                <a:solidFill>
                  <a:schemeClr val="tx1"/>
                </a:solidFill>
              </a:rPr>
              <a:t>Permissive</a:t>
            </a:r>
          </a:p>
          <a:p>
            <a:pPr lvl="1"/>
            <a:r>
              <a:rPr lang="en-US" sz="2400" dirty="0">
                <a:solidFill>
                  <a:schemeClr val="tx1"/>
                </a:solidFill>
              </a:rPr>
              <a:t>Commercially Useable</a:t>
            </a:r>
          </a:p>
          <a:p>
            <a:r>
              <a:rPr lang="en-US" sz="3200" dirty="0">
                <a:solidFill>
                  <a:schemeClr val="tx1"/>
                </a:solidFill>
              </a:rPr>
              <a:t>Some Creative Commands and BSD licenses for tools and documentation</a:t>
            </a:r>
          </a:p>
          <a:p>
            <a:endParaRPr lang="en-US" sz="2799" dirty="0">
              <a:solidFill>
                <a:schemeClr val="tx1"/>
              </a:solidFill>
            </a:endParaRPr>
          </a:p>
          <a:p>
            <a:endParaRPr lang="en-US" sz="2799" dirty="0">
              <a:solidFill>
                <a:schemeClr val="tx1"/>
              </a:solidFill>
            </a:endParaRPr>
          </a:p>
          <a:p>
            <a:endParaRPr lang="en-US" sz="2799" dirty="0">
              <a:solidFill>
                <a:schemeClr val="tx1"/>
              </a:solidFill>
            </a:endParaRPr>
          </a:p>
        </p:txBody>
      </p:sp>
      <p:pic>
        <p:nvPicPr>
          <p:cNvPr id="3" name="Picture 2">
            <a:extLst>
              <a:ext uri="{FF2B5EF4-FFF2-40B4-BE49-F238E27FC236}">
                <a16:creationId xmlns:a16="http://schemas.microsoft.com/office/drawing/2014/main" id="{1A87F61B-54E1-4748-9106-F7BB36B2F1EC}"/>
              </a:ext>
            </a:extLst>
          </p:cNvPr>
          <p:cNvPicPr>
            <a:picLocks noChangeAspect="1"/>
          </p:cNvPicPr>
          <p:nvPr/>
        </p:nvPicPr>
        <p:blipFill>
          <a:blip r:embed="rId6"/>
          <a:stretch>
            <a:fillRect/>
          </a:stretch>
        </p:blipFill>
        <p:spPr>
          <a:xfrm>
            <a:off x="7277931" y="268520"/>
            <a:ext cx="3241518" cy="3160480"/>
          </a:xfrm>
          <a:prstGeom prst="rect">
            <a:avLst/>
          </a:prstGeom>
        </p:spPr>
      </p:pic>
      <p:pic>
        <p:nvPicPr>
          <p:cNvPr id="4" name="Picture 3">
            <a:extLst>
              <a:ext uri="{FF2B5EF4-FFF2-40B4-BE49-F238E27FC236}">
                <a16:creationId xmlns:a16="http://schemas.microsoft.com/office/drawing/2014/main" id="{B523B29F-BA3F-DC44-A6E7-3D704893A838}"/>
              </a:ext>
            </a:extLst>
          </p:cNvPr>
          <p:cNvPicPr>
            <a:picLocks noChangeAspect="1"/>
          </p:cNvPicPr>
          <p:nvPr/>
        </p:nvPicPr>
        <p:blipFill>
          <a:blip r:embed="rId7"/>
          <a:stretch>
            <a:fillRect/>
          </a:stretch>
        </p:blipFill>
        <p:spPr>
          <a:xfrm>
            <a:off x="7286396" y="5390895"/>
            <a:ext cx="3162153" cy="1254954"/>
          </a:xfrm>
          <a:prstGeom prst="rect">
            <a:avLst/>
          </a:prstGeom>
        </p:spPr>
      </p:pic>
      <p:pic>
        <p:nvPicPr>
          <p:cNvPr id="6" name="Picture 5">
            <a:extLst>
              <a:ext uri="{FF2B5EF4-FFF2-40B4-BE49-F238E27FC236}">
                <a16:creationId xmlns:a16="http://schemas.microsoft.com/office/drawing/2014/main" id="{42330EB7-F7FD-C945-A944-63AE3FD08A37}"/>
              </a:ext>
            </a:extLst>
          </p:cNvPr>
          <p:cNvPicPr>
            <a:picLocks noChangeAspect="1"/>
          </p:cNvPicPr>
          <p:nvPr/>
        </p:nvPicPr>
        <p:blipFill>
          <a:blip r:embed="rId8"/>
          <a:stretch>
            <a:fillRect/>
          </a:stretch>
        </p:blipFill>
        <p:spPr>
          <a:xfrm>
            <a:off x="7277931" y="3340111"/>
            <a:ext cx="3162153" cy="1988571"/>
          </a:xfrm>
          <a:prstGeom prst="rect">
            <a:avLst/>
          </a:prstGeom>
        </p:spPr>
      </p:pic>
    </p:spTree>
    <p:extLst>
      <p:ext uri="{BB962C8B-B14F-4D97-AF65-F5344CB8AC3E}">
        <p14:creationId xmlns:p14="http://schemas.microsoft.com/office/powerpoint/2010/main" val="1894614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AA90F-AFC0-2AD3-7CE2-F9C0D720E7A4}"/>
              </a:ext>
            </a:extLst>
          </p:cNvPr>
          <p:cNvSpPr>
            <a:spLocks noGrp="1"/>
          </p:cNvSpPr>
          <p:nvPr>
            <p:ph type="title"/>
          </p:nvPr>
        </p:nvSpPr>
        <p:spPr/>
        <p:txBody>
          <a:bodyPr>
            <a:normAutofit/>
          </a:bodyPr>
          <a:lstStyle/>
          <a:p>
            <a:r>
              <a:rPr lang="en-US" dirty="0"/>
              <a:t>Acknowledgments</a:t>
            </a:r>
          </a:p>
        </p:txBody>
      </p:sp>
      <p:sp>
        <p:nvSpPr>
          <p:cNvPr id="5" name="Content Placeholder 4">
            <a:extLst>
              <a:ext uri="{FF2B5EF4-FFF2-40B4-BE49-F238E27FC236}">
                <a16:creationId xmlns:a16="http://schemas.microsoft.com/office/drawing/2014/main" id="{B591C911-49E2-E14C-1E63-FC16201EBD85}"/>
              </a:ext>
            </a:extLst>
          </p:cNvPr>
          <p:cNvSpPr>
            <a:spLocks noGrp="1"/>
          </p:cNvSpPr>
          <p:nvPr>
            <p:ph idx="1"/>
          </p:nvPr>
        </p:nvSpPr>
        <p:spPr/>
        <p:txBody>
          <a:bodyPr/>
          <a:lstStyle/>
          <a:p>
            <a:pPr marL="0" indent="0">
              <a:buNone/>
            </a:pPr>
            <a:r>
              <a:rPr lang="en-US" dirty="0"/>
              <a:t>This work was funded as a collaborative effort between NASA Goddard Space Flight Center, Ames Research Center, Johnson Space Center, and Blue Origin</a:t>
            </a:r>
          </a:p>
        </p:txBody>
      </p:sp>
    </p:spTree>
    <p:extLst>
      <p:ext uri="{BB962C8B-B14F-4D97-AF65-F5344CB8AC3E}">
        <p14:creationId xmlns:p14="http://schemas.microsoft.com/office/powerpoint/2010/main" val="300173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A1C1C9E-A888-45A1-953B-591BAE4A128F}"/>
              </a:ext>
            </a:extLst>
          </p:cNvPr>
          <p:cNvSpPr>
            <a:spLocks noGrp="1"/>
          </p:cNvSpPr>
          <p:nvPr>
            <p:ph sz="half" idx="13"/>
          </p:nvPr>
        </p:nvSpPr>
        <p:spPr>
          <a:xfrm>
            <a:off x="571426" y="1187254"/>
            <a:ext cx="11049149" cy="4977676"/>
          </a:xfrm>
        </p:spPr>
        <p:txBody>
          <a:bodyPr>
            <a:normAutofit fontScale="85000" lnSpcReduction="20000"/>
          </a:bodyPr>
          <a:lstStyle/>
          <a:p>
            <a:r>
              <a:rPr lang="en-US" dirty="0"/>
              <a:t>A set of reference applications act as a litmus test for:</a:t>
            </a:r>
          </a:p>
          <a:p>
            <a:pPr lvl="1"/>
            <a:r>
              <a:rPr lang="en-US" dirty="0"/>
              <a:t>Early assessment of existing (and missing) ROS features for space</a:t>
            </a:r>
          </a:p>
          <a:p>
            <a:pPr lvl="1"/>
            <a:r>
              <a:rPr lang="en-US" dirty="0"/>
              <a:t>Identifying the driving attributes of Space ROS to achieve “typical” / projected space robotic systems</a:t>
            </a:r>
          </a:p>
          <a:p>
            <a:r>
              <a:rPr lang="en-US" dirty="0"/>
              <a:t>Objectives:</a:t>
            </a:r>
          </a:p>
          <a:p>
            <a:pPr lvl="1"/>
            <a:r>
              <a:rPr lang="en-US" dirty="0"/>
              <a:t>Establish a systematic approach to specifying space robotics applications that motivate the definition of essential Space ROS features</a:t>
            </a:r>
          </a:p>
          <a:p>
            <a:pPr lvl="1"/>
            <a:r>
              <a:rPr lang="en-US" dirty="0"/>
              <a:t>Identify a set of space robotics applications that collectively motivate the majority of features we hope Space ROS to embody</a:t>
            </a:r>
          </a:p>
          <a:p>
            <a:endParaRPr lang="en-US" dirty="0"/>
          </a:p>
          <a:p>
            <a:r>
              <a:rPr lang="en-US" dirty="0"/>
              <a:t>This package:</a:t>
            </a:r>
          </a:p>
          <a:p>
            <a:pPr lvl="1"/>
            <a:r>
              <a:rPr lang="en-US" dirty="0"/>
              <a:t>Proposes an application spec template for uniform treatment of candidate applications</a:t>
            </a:r>
          </a:p>
          <a:p>
            <a:pPr lvl="1"/>
            <a:r>
              <a:rPr lang="en-US" dirty="0"/>
              <a:t>Provides preliminary specifications for a number of space robotics applications</a:t>
            </a:r>
          </a:p>
          <a:p>
            <a:pPr marL="440761" lvl="1" indent="0">
              <a:buNone/>
            </a:pPr>
            <a:endParaRPr lang="en-US" dirty="0"/>
          </a:p>
          <a:p>
            <a:r>
              <a:rPr lang="en-US" dirty="0"/>
              <a:t>With a first round of feedback, we can expand concepts more thoroughly</a:t>
            </a:r>
          </a:p>
          <a:p>
            <a:endParaRPr lang="en-US" dirty="0"/>
          </a:p>
        </p:txBody>
      </p:sp>
      <p:sp>
        <p:nvSpPr>
          <p:cNvPr id="6" name="Title 5">
            <a:extLst>
              <a:ext uri="{FF2B5EF4-FFF2-40B4-BE49-F238E27FC236}">
                <a16:creationId xmlns:a16="http://schemas.microsoft.com/office/drawing/2014/main" id="{3E84F3F1-13F2-4B3A-9955-A4540BCC9127}"/>
              </a:ext>
            </a:extLst>
          </p:cNvPr>
          <p:cNvSpPr>
            <a:spLocks noGrp="1"/>
          </p:cNvSpPr>
          <p:nvPr>
            <p:ph type="title"/>
          </p:nvPr>
        </p:nvSpPr>
        <p:spPr>
          <a:xfrm>
            <a:off x="572905" y="457587"/>
            <a:ext cx="11047670" cy="729667"/>
          </a:xfrm>
        </p:spPr>
        <p:txBody>
          <a:bodyPr/>
          <a:lstStyle/>
          <a:p>
            <a:r>
              <a:rPr lang="en-US"/>
              <a:t>Driving Reference Applications</a:t>
            </a:r>
          </a:p>
        </p:txBody>
      </p:sp>
      <p:sp>
        <p:nvSpPr>
          <p:cNvPr id="3" name="Slide Number Placeholder 2">
            <a:extLst>
              <a:ext uri="{FF2B5EF4-FFF2-40B4-BE49-F238E27FC236}">
                <a16:creationId xmlns:a16="http://schemas.microsoft.com/office/drawing/2014/main" id="{A9012D8F-57A4-4DA8-8497-79EFFA3E5F78}"/>
              </a:ext>
            </a:extLst>
          </p:cNvPr>
          <p:cNvSpPr>
            <a:spLocks noGrp="1"/>
          </p:cNvSpPr>
          <p:nvPr>
            <p:ph type="sldNum" sz="quarter" idx="16"/>
          </p:nvPr>
        </p:nvSpPr>
        <p:spPr/>
        <p:txBody>
          <a:bodyPr/>
          <a:lstStyle/>
          <a:p>
            <a:fld id="{58F282DA-62A9-A140-8603-8C899B7911F1}" type="slidenum">
              <a:rPr lang="en-US" smtClean="0"/>
              <a:pPr/>
              <a:t>5</a:t>
            </a:fld>
            <a:endParaRPr lang="en-US"/>
          </a:p>
        </p:txBody>
      </p:sp>
    </p:spTree>
    <p:extLst>
      <p:ext uri="{BB962C8B-B14F-4D97-AF65-F5344CB8AC3E}">
        <p14:creationId xmlns:p14="http://schemas.microsoft.com/office/powerpoint/2010/main" val="349487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05850-4186-4B09-B39B-1A116A0C63A0}"/>
              </a:ext>
            </a:extLst>
          </p:cNvPr>
          <p:cNvSpPr>
            <a:spLocks noGrp="1"/>
          </p:cNvSpPr>
          <p:nvPr>
            <p:ph type="sldNum" sz="quarter" idx="12"/>
          </p:nvPr>
        </p:nvSpPr>
        <p:spPr/>
        <p:txBody>
          <a:bodyPr/>
          <a:lstStyle/>
          <a:p>
            <a:fld id="{58F282DA-62A9-A140-8603-8C899B7911F1}" type="slidenum">
              <a:rPr lang="en-US" smtClean="0"/>
              <a:pPr/>
              <a:t>6</a:t>
            </a:fld>
            <a:endParaRPr lang="en-US"/>
          </a:p>
        </p:txBody>
      </p:sp>
      <p:sp>
        <p:nvSpPr>
          <p:cNvPr id="4" name="Title 3">
            <a:extLst>
              <a:ext uri="{FF2B5EF4-FFF2-40B4-BE49-F238E27FC236}">
                <a16:creationId xmlns:a16="http://schemas.microsoft.com/office/drawing/2014/main" id="{6FB89B02-1718-4CE2-ACC9-97C2EAD97C74}"/>
              </a:ext>
            </a:extLst>
          </p:cNvPr>
          <p:cNvSpPr>
            <a:spLocks noGrp="1"/>
          </p:cNvSpPr>
          <p:nvPr>
            <p:ph type="title"/>
          </p:nvPr>
        </p:nvSpPr>
        <p:spPr>
          <a:xfrm>
            <a:off x="580218" y="297851"/>
            <a:ext cx="11049149" cy="585011"/>
          </a:xfrm>
        </p:spPr>
        <p:txBody>
          <a:bodyPr>
            <a:normAutofit fontScale="90000"/>
          </a:bodyPr>
          <a:lstStyle/>
          <a:p>
            <a:r>
              <a:rPr lang="en-US" dirty="0"/>
              <a:t>Surface: Cargo Offloading</a:t>
            </a:r>
          </a:p>
        </p:txBody>
      </p:sp>
      <p:sp>
        <p:nvSpPr>
          <p:cNvPr id="5" name="Content Placeholder 4">
            <a:extLst>
              <a:ext uri="{FF2B5EF4-FFF2-40B4-BE49-F238E27FC236}">
                <a16:creationId xmlns:a16="http://schemas.microsoft.com/office/drawing/2014/main" id="{34753408-EBD2-41AC-BBDF-A4F769831407}"/>
              </a:ext>
            </a:extLst>
          </p:cNvPr>
          <p:cNvSpPr>
            <a:spLocks noGrp="1"/>
          </p:cNvSpPr>
          <p:nvPr>
            <p:ph sz="half" idx="2"/>
          </p:nvPr>
        </p:nvSpPr>
        <p:spPr>
          <a:xfrm>
            <a:off x="572905" y="3648779"/>
            <a:ext cx="5348544" cy="2516151"/>
          </a:xfrm>
        </p:spPr>
        <p:txBody>
          <a:bodyPr>
            <a:normAutofit fontScale="92500" lnSpcReduction="10000"/>
          </a:bodyPr>
          <a:lstStyle/>
          <a:p>
            <a:r>
              <a:rPr lang="en-US" sz="2400"/>
              <a:t>Description</a:t>
            </a:r>
          </a:p>
          <a:p>
            <a:pPr lvl="1"/>
            <a:r>
              <a:rPr lang="en-US" sz="2000"/>
              <a:t>Robotic lift, translation and placement of cargo from lander deck to surface</a:t>
            </a:r>
          </a:p>
          <a:p>
            <a:r>
              <a:rPr lang="en-US" sz="2400"/>
              <a:t>Key Elements</a:t>
            </a:r>
          </a:p>
          <a:p>
            <a:pPr lvl="1"/>
            <a:r>
              <a:rPr lang="en-US" sz="2000"/>
              <a:t>Robotic Crane</a:t>
            </a:r>
          </a:p>
          <a:p>
            <a:pPr lvl="1"/>
            <a:r>
              <a:rPr lang="en-US" sz="2000"/>
              <a:t>Lander</a:t>
            </a:r>
          </a:p>
          <a:p>
            <a:pPr lvl="1"/>
            <a:r>
              <a:rPr lang="en-US" sz="2000"/>
              <a:t>Payload(s)</a:t>
            </a:r>
          </a:p>
          <a:p>
            <a:pPr lvl="1"/>
            <a:r>
              <a:rPr lang="en-US" sz="2000"/>
              <a:t>Mission Control (Earth) </a:t>
            </a:r>
          </a:p>
        </p:txBody>
      </p:sp>
      <p:sp>
        <p:nvSpPr>
          <p:cNvPr id="9" name="Content Placeholder 5">
            <a:extLst>
              <a:ext uri="{FF2B5EF4-FFF2-40B4-BE49-F238E27FC236}">
                <a16:creationId xmlns:a16="http://schemas.microsoft.com/office/drawing/2014/main" id="{501925E8-5322-4F2C-B30E-BAD4A1C46476}"/>
              </a:ext>
            </a:extLst>
          </p:cNvPr>
          <p:cNvSpPr txBox="1">
            <a:spLocks/>
          </p:cNvSpPr>
          <p:nvPr/>
        </p:nvSpPr>
        <p:spPr>
          <a:xfrm>
            <a:off x="6096000" y="1087613"/>
            <a:ext cx="5515783" cy="5077317"/>
          </a:xfrm>
          <a:prstGeom prst="rect">
            <a:avLst/>
          </a:prstGeom>
        </p:spPr>
        <p:txBody>
          <a:bodyPr vert="horz" lIns="91440" tIns="45720" rIns="91440" bIns="45720" rtlCol="0">
            <a:normAutofit fontScale="70000" lnSpcReduction="20000"/>
          </a:bodyPr>
          <a:lstStyle>
            <a:defPPr>
              <a:defRPr lang="en-US"/>
            </a:defPPr>
            <a:lvl1pPr marL="228600" indent="-228600">
              <a:lnSpc>
                <a:spcPct val="90000"/>
              </a:lnSpc>
              <a:spcBef>
                <a:spcPts val="1000"/>
              </a:spcBef>
              <a:buFont typeface="Arial" panose="020B0604020202020204" pitchFamily="34" charset="0"/>
              <a:buChar char="•"/>
              <a:defRPr sz="2000">
                <a:latin typeface="Barlow" pitchFamily="2" charset="77"/>
              </a:defRPr>
            </a:lvl1pPr>
            <a:lvl2pPr marL="685800" lvl="1" indent="-228600">
              <a:lnSpc>
                <a:spcPct val="90000"/>
              </a:lnSpc>
              <a:spcBef>
                <a:spcPts val="500"/>
              </a:spcBef>
              <a:buFont typeface="Arial" panose="020B0604020202020204" pitchFamily="34" charset="0"/>
              <a:buChar char="•"/>
              <a:defRPr>
                <a:latin typeface="Barlow" pitchFamily="2" charset="77"/>
              </a:defRPr>
            </a:lvl2pPr>
            <a:lvl3pPr marL="1143000" lvl="2" indent="-228600">
              <a:lnSpc>
                <a:spcPct val="90000"/>
              </a:lnSpc>
              <a:spcBef>
                <a:spcPts val="500"/>
              </a:spcBef>
              <a:buFont typeface="Arial" panose="020B0604020202020204" pitchFamily="34" charset="0"/>
              <a:buChar char="•"/>
              <a:defRPr sz="2000">
                <a:latin typeface="Barlow" pitchFamily="2" charset="77"/>
              </a:defRPr>
            </a:lvl3pPr>
            <a:lvl4pPr marL="1600200" indent="-228600">
              <a:lnSpc>
                <a:spcPct val="90000"/>
              </a:lnSpc>
              <a:spcBef>
                <a:spcPts val="500"/>
              </a:spcBef>
              <a:buFont typeface="Arial" panose="020B0604020202020204" pitchFamily="34" charset="0"/>
              <a:buChar char="•"/>
              <a:defRPr>
                <a:latin typeface="Barlow" pitchFamily="2" charset="77"/>
              </a:defRPr>
            </a:lvl4pPr>
            <a:lvl5pPr marL="2057400" indent="-228600">
              <a:lnSpc>
                <a:spcPct val="90000"/>
              </a:lnSpc>
              <a:spcBef>
                <a:spcPts val="500"/>
              </a:spcBef>
              <a:buFont typeface="Arial" panose="020B0604020202020204" pitchFamily="34" charset="0"/>
              <a:buChar char="•"/>
              <a:defRPr>
                <a:latin typeface="Barlow"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Technical Attributes</a:t>
            </a:r>
          </a:p>
          <a:p>
            <a:pPr lvl="1"/>
            <a:r>
              <a:rPr lang="en-US" dirty="0"/>
              <a:t>Perception</a:t>
            </a:r>
          </a:p>
          <a:p>
            <a:pPr lvl="2"/>
            <a:r>
              <a:rPr lang="en-US" dirty="0"/>
              <a:t>Payload location/segmentation</a:t>
            </a:r>
          </a:p>
          <a:p>
            <a:pPr lvl="2"/>
            <a:r>
              <a:rPr lang="en-US" dirty="0"/>
              <a:t>Lander structure perception</a:t>
            </a:r>
          </a:p>
          <a:p>
            <a:pPr lvl="2"/>
            <a:r>
              <a:rPr lang="en-US" dirty="0"/>
              <a:t>Surface characterization</a:t>
            </a:r>
          </a:p>
          <a:p>
            <a:pPr lvl="1"/>
            <a:r>
              <a:rPr lang="en-US" dirty="0"/>
              <a:t>Planning</a:t>
            </a:r>
          </a:p>
          <a:p>
            <a:pPr lvl="2"/>
            <a:r>
              <a:rPr lang="en-US" dirty="0"/>
              <a:t>Manipulator trajectory planning</a:t>
            </a:r>
          </a:p>
          <a:p>
            <a:pPr lvl="2"/>
            <a:r>
              <a:rPr lang="en-US" dirty="0"/>
              <a:t>Payload surface placement planning</a:t>
            </a:r>
          </a:p>
          <a:p>
            <a:pPr lvl="1"/>
            <a:r>
              <a:rPr lang="en-US" dirty="0"/>
              <a:t>Manipulation</a:t>
            </a:r>
          </a:p>
          <a:p>
            <a:pPr lvl="2"/>
            <a:r>
              <a:rPr lang="en-US" dirty="0"/>
              <a:t>Payload grapple</a:t>
            </a:r>
          </a:p>
          <a:p>
            <a:pPr lvl="2"/>
            <a:r>
              <a:rPr lang="en-US" dirty="0"/>
              <a:t>Payload translation under gravity and dynamics</a:t>
            </a:r>
          </a:p>
          <a:p>
            <a:pPr lvl="2"/>
            <a:r>
              <a:rPr lang="en-US" dirty="0"/>
              <a:t>Payload surface placement amongst terrain features</a:t>
            </a:r>
          </a:p>
          <a:p>
            <a:pPr lvl="1"/>
            <a:r>
              <a:rPr lang="en-US" dirty="0"/>
              <a:t>Control and Coordination</a:t>
            </a:r>
          </a:p>
          <a:p>
            <a:pPr lvl="2"/>
            <a:r>
              <a:rPr lang="en-US" dirty="0"/>
              <a:t>Earth-based human supervision</a:t>
            </a:r>
          </a:p>
          <a:p>
            <a:pPr lvl="2"/>
            <a:r>
              <a:rPr lang="en-US" dirty="0"/>
              <a:t>Interleaved lander and robotics tasks (e.g. payload umbilical and mechanical release)</a:t>
            </a:r>
          </a:p>
          <a:p>
            <a:pPr lvl="2"/>
            <a:r>
              <a:rPr lang="en-US" dirty="0"/>
              <a:t>Possible payload health monitoring before/during/after crane operation</a:t>
            </a:r>
          </a:p>
          <a:p>
            <a:pPr lvl="1"/>
            <a:r>
              <a:rPr lang="en-US" dirty="0"/>
              <a:t>Communication</a:t>
            </a:r>
          </a:p>
          <a:p>
            <a:pPr lvl="2"/>
            <a:r>
              <a:rPr lang="en-US" dirty="0"/>
              <a:t>Crane-Lander: hardline (serial, Ethernet)</a:t>
            </a:r>
          </a:p>
          <a:p>
            <a:pPr lvl="2"/>
            <a:r>
              <a:rPr lang="en-US" dirty="0"/>
              <a:t>Payload-Lander: hardline (via severable umbilical)</a:t>
            </a:r>
          </a:p>
          <a:p>
            <a:pPr lvl="2"/>
            <a:r>
              <a:rPr lang="en-US" dirty="0"/>
              <a:t>Lander-Mission Control: RF</a:t>
            </a:r>
          </a:p>
          <a:p>
            <a:pPr lvl="2"/>
            <a:r>
              <a:rPr lang="en-US" dirty="0"/>
              <a:t>EXTENSION: Payload-Crane (via grapple fixture?)</a:t>
            </a:r>
          </a:p>
          <a:p>
            <a:pPr lvl="2"/>
            <a:endParaRPr lang="en-US" dirty="0"/>
          </a:p>
        </p:txBody>
      </p:sp>
      <p:pic>
        <p:nvPicPr>
          <p:cNvPr id="10" name="Picture Placeholder 9">
            <a:extLst>
              <a:ext uri="{FF2B5EF4-FFF2-40B4-BE49-F238E27FC236}">
                <a16:creationId xmlns:a16="http://schemas.microsoft.com/office/drawing/2014/main" id="{3D010F06-7366-4736-BE9D-D5914DD501FF}"/>
              </a:ext>
            </a:extLst>
          </p:cNvPr>
          <p:cNvPicPr>
            <a:picLocks noChangeAspect="1"/>
          </p:cNvPicPr>
          <p:nvPr/>
        </p:nvPicPr>
        <p:blipFill>
          <a:blip r:embed="rId2">
            <a:extLst>
              <a:ext uri="{28A0092B-C50C-407E-A947-70E740481C1C}">
                <a14:useLocalDpi xmlns:a14="http://schemas.microsoft.com/office/drawing/2010/main"/>
              </a:ext>
            </a:extLst>
          </a:blip>
          <a:srcRect t="6438" b="6438"/>
          <a:stretch>
            <a:fillRect/>
          </a:stretch>
        </p:blipFill>
        <p:spPr>
          <a:xfrm>
            <a:off x="580218" y="978381"/>
            <a:ext cx="5357115" cy="2625383"/>
          </a:xfrm>
          <a:prstGeom prst="rect">
            <a:avLst/>
          </a:prstGeom>
          <a:ln>
            <a:solidFill>
              <a:schemeClr val="bg1"/>
            </a:solidFill>
          </a:ln>
        </p:spPr>
      </p:pic>
    </p:spTree>
    <p:extLst>
      <p:ext uri="{BB962C8B-B14F-4D97-AF65-F5344CB8AC3E}">
        <p14:creationId xmlns:p14="http://schemas.microsoft.com/office/powerpoint/2010/main" val="1321751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05850-4186-4B09-B39B-1A116A0C63A0}"/>
              </a:ext>
            </a:extLst>
          </p:cNvPr>
          <p:cNvSpPr>
            <a:spLocks noGrp="1"/>
          </p:cNvSpPr>
          <p:nvPr>
            <p:ph type="sldNum" sz="quarter" idx="12"/>
          </p:nvPr>
        </p:nvSpPr>
        <p:spPr/>
        <p:txBody>
          <a:bodyPr/>
          <a:lstStyle/>
          <a:p>
            <a:fld id="{58F282DA-62A9-A140-8603-8C899B7911F1}" type="slidenum">
              <a:rPr lang="en-US" smtClean="0"/>
              <a:pPr/>
              <a:t>7</a:t>
            </a:fld>
            <a:endParaRPr lang="en-US"/>
          </a:p>
        </p:txBody>
      </p:sp>
      <p:sp>
        <p:nvSpPr>
          <p:cNvPr id="4" name="Title 3">
            <a:extLst>
              <a:ext uri="{FF2B5EF4-FFF2-40B4-BE49-F238E27FC236}">
                <a16:creationId xmlns:a16="http://schemas.microsoft.com/office/drawing/2014/main" id="{6FB89B02-1718-4CE2-ACC9-97C2EAD97C74}"/>
              </a:ext>
            </a:extLst>
          </p:cNvPr>
          <p:cNvSpPr>
            <a:spLocks noGrp="1"/>
          </p:cNvSpPr>
          <p:nvPr>
            <p:ph type="title"/>
          </p:nvPr>
        </p:nvSpPr>
        <p:spPr>
          <a:xfrm>
            <a:off x="580218" y="297851"/>
            <a:ext cx="11049149" cy="585011"/>
          </a:xfrm>
        </p:spPr>
        <p:txBody>
          <a:bodyPr>
            <a:normAutofit fontScale="90000"/>
          </a:bodyPr>
          <a:lstStyle/>
          <a:p>
            <a:r>
              <a:rPr lang="en-US" dirty="0"/>
              <a:t>Surface: Resource Prospecting</a:t>
            </a:r>
          </a:p>
        </p:txBody>
      </p:sp>
      <p:sp>
        <p:nvSpPr>
          <p:cNvPr id="5" name="Content Placeholder 4">
            <a:extLst>
              <a:ext uri="{FF2B5EF4-FFF2-40B4-BE49-F238E27FC236}">
                <a16:creationId xmlns:a16="http://schemas.microsoft.com/office/drawing/2014/main" id="{34753408-EBD2-41AC-BBDF-A4F769831407}"/>
              </a:ext>
            </a:extLst>
          </p:cNvPr>
          <p:cNvSpPr>
            <a:spLocks noGrp="1"/>
          </p:cNvSpPr>
          <p:nvPr>
            <p:ph sz="half" idx="2"/>
          </p:nvPr>
        </p:nvSpPr>
        <p:spPr>
          <a:xfrm>
            <a:off x="572905" y="3648779"/>
            <a:ext cx="5348544" cy="2516151"/>
          </a:xfrm>
        </p:spPr>
        <p:txBody>
          <a:bodyPr>
            <a:normAutofit fontScale="92500" lnSpcReduction="10000"/>
          </a:bodyPr>
          <a:lstStyle/>
          <a:p>
            <a:r>
              <a:rPr lang="en-US" sz="2000"/>
              <a:t>Description</a:t>
            </a:r>
          </a:p>
          <a:p>
            <a:pPr lvl="1"/>
            <a:r>
              <a:rPr lang="en-US" sz="1800"/>
              <a:t>Mobile survey to characterize regions for amenability for later resource extraction</a:t>
            </a:r>
          </a:p>
          <a:p>
            <a:r>
              <a:rPr lang="en-US" sz="2000"/>
              <a:t>Key Elements:</a:t>
            </a:r>
          </a:p>
          <a:p>
            <a:pPr lvl="1"/>
            <a:r>
              <a:rPr lang="en-US" sz="1800"/>
              <a:t>Mobile robotic resource prospector</a:t>
            </a:r>
          </a:p>
          <a:p>
            <a:pPr lvl="1"/>
            <a:r>
              <a:rPr lang="en-US" sz="1800"/>
              <a:t>Instruments</a:t>
            </a:r>
          </a:p>
          <a:p>
            <a:pPr lvl="1"/>
            <a:r>
              <a:rPr lang="en-US" sz="1800"/>
              <a:t>Drill</a:t>
            </a:r>
          </a:p>
          <a:p>
            <a:pPr lvl="1"/>
            <a:r>
              <a:rPr lang="en-US" sz="1800"/>
              <a:t>Orbital (or surface) communications relay(s)</a:t>
            </a:r>
          </a:p>
          <a:p>
            <a:pPr lvl="1"/>
            <a:r>
              <a:rPr lang="en-US" sz="1800"/>
              <a:t>Mission Control (Earth)</a:t>
            </a:r>
          </a:p>
        </p:txBody>
      </p:sp>
      <p:sp>
        <p:nvSpPr>
          <p:cNvPr id="9" name="Content Placeholder 5">
            <a:extLst>
              <a:ext uri="{FF2B5EF4-FFF2-40B4-BE49-F238E27FC236}">
                <a16:creationId xmlns:a16="http://schemas.microsoft.com/office/drawing/2014/main" id="{501925E8-5322-4F2C-B30E-BAD4A1C46476}"/>
              </a:ext>
            </a:extLst>
          </p:cNvPr>
          <p:cNvSpPr txBox="1">
            <a:spLocks/>
          </p:cNvSpPr>
          <p:nvPr/>
        </p:nvSpPr>
        <p:spPr>
          <a:xfrm>
            <a:off x="5190978" y="1087613"/>
            <a:ext cx="6420805" cy="5077317"/>
          </a:xfrm>
          <a:prstGeom prst="rect">
            <a:avLst/>
          </a:prstGeom>
        </p:spPr>
        <p:txBody>
          <a:bodyPr vert="horz" lIns="91440" tIns="45720" rIns="91440" bIns="45720" rtlCol="0">
            <a:normAutofit fontScale="62500" lnSpcReduction="20000"/>
          </a:bodyPr>
          <a:lstStyle>
            <a:defPPr>
              <a:defRPr lang="en-US"/>
            </a:defPPr>
            <a:lvl1pPr marL="228600" indent="-228600">
              <a:lnSpc>
                <a:spcPct val="90000"/>
              </a:lnSpc>
              <a:spcBef>
                <a:spcPts val="1000"/>
              </a:spcBef>
              <a:buFont typeface="Arial" panose="020B0604020202020204" pitchFamily="34" charset="0"/>
              <a:buChar char="•"/>
              <a:defRPr sz="2000">
                <a:latin typeface="Barlow" pitchFamily="2" charset="77"/>
              </a:defRPr>
            </a:lvl1pPr>
            <a:lvl2pPr marL="685800" lvl="1" indent="-228600">
              <a:lnSpc>
                <a:spcPct val="90000"/>
              </a:lnSpc>
              <a:spcBef>
                <a:spcPts val="500"/>
              </a:spcBef>
              <a:buFont typeface="Arial" panose="020B0604020202020204" pitchFamily="34" charset="0"/>
              <a:buChar char="•"/>
              <a:defRPr>
                <a:latin typeface="Barlow" pitchFamily="2" charset="77"/>
              </a:defRPr>
            </a:lvl2pPr>
            <a:lvl3pPr marL="1143000" lvl="2" indent="-228600">
              <a:lnSpc>
                <a:spcPct val="90000"/>
              </a:lnSpc>
              <a:spcBef>
                <a:spcPts val="500"/>
              </a:spcBef>
              <a:buFont typeface="Arial" panose="020B0604020202020204" pitchFamily="34" charset="0"/>
              <a:buChar char="•"/>
              <a:defRPr sz="2000">
                <a:latin typeface="Barlow" pitchFamily="2" charset="77"/>
              </a:defRPr>
            </a:lvl3pPr>
            <a:lvl4pPr marL="1600200" indent="-228600">
              <a:lnSpc>
                <a:spcPct val="90000"/>
              </a:lnSpc>
              <a:spcBef>
                <a:spcPts val="500"/>
              </a:spcBef>
              <a:buFont typeface="Arial" panose="020B0604020202020204" pitchFamily="34" charset="0"/>
              <a:buChar char="•"/>
              <a:defRPr>
                <a:latin typeface="Barlow" pitchFamily="2" charset="77"/>
              </a:defRPr>
            </a:lvl4pPr>
            <a:lvl5pPr marL="2057400" indent="-228600">
              <a:lnSpc>
                <a:spcPct val="90000"/>
              </a:lnSpc>
              <a:spcBef>
                <a:spcPts val="500"/>
              </a:spcBef>
              <a:buFont typeface="Arial" panose="020B0604020202020204" pitchFamily="34" charset="0"/>
              <a:buChar char="•"/>
              <a:defRPr>
                <a:latin typeface="Barlow"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Technical Attributes</a:t>
            </a:r>
          </a:p>
          <a:p>
            <a:pPr lvl="1"/>
            <a:r>
              <a:rPr lang="en-US" dirty="0"/>
              <a:t>Perception</a:t>
            </a:r>
          </a:p>
          <a:p>
            <a:pPr lvl="2"/>
            <a:r>
              <a:rPr lang="en-US" dirty="0"/>
              <a:t>Natural terrain characterization (</a:t>
            </a:r>
            <a:r>
              <a:rPr lang="en-US" dirty="0" err="1"/>
              <a:t>traversability</a:t>
            </a:r>
            <a:r>
              <a:rPr lang="en-US" dirty="0"/>
              <a:t>) in low light (lunar)</a:t>
            </a:r>
          </a:p>
          <a:p>
            <a:pPr lvl="2"/>
            <a:r>
              <a:rPr lang="en-US" dirty="0"/>
              <a:t>Detection of suitable drive paths and sampling sites</a:t>
            </a:r>
          </a:p>
          <a:p>
            <a:pPr lvl="2"/>
            <a:r>
              <a:rPr lang="en-US" dirty="0"/>
              <a:t>Novel feature/signal detection</a:t>
            </a:r>
          </a:p>
          <a:p>
            <a:pPr lvl="1"/>
            <a:r>
              <a:rPr lang="en-US" dirty="0"/>
              <a:t>Planning</a:t>
            </a:r>
          </a:p>
          <a:p>
            <a:pPr lvl="2"/>
            <a:r>
              <a:rPr lang="en-US" dirty="0"/>
              <a:t>Traversal planning considering remote sensing (resource maps), lighting, communications</a:t>
            </a:r>
          </a:p>
          <a:p>
            <a:pPr lvl="2"/>
            <a:r>
              <a:rPr lang="en-US" dirty="0"/>
              <a:t>Activity planning considering battery state of charge, intended activities and resource costs</a:t>
            </a:r>
          </a:p>
          <a:p>
            <a:pPr lvl="1"/>
            <a:r>
              <a:rPr lang="en-US" dirty="0"/>
              <a:t>Mobility</a:t>
            </a:r>
          </a:p>
          <a:p>
            <a:pPr lvl="2"/>
            <a:r>
              <a:rPr lang="en-US" dirty="0"/>
              <a:t>Control under rover kinematics and surface </a:t>
            </a:r>
            <a:r>
              <a:rPr lang="en-US" dirty="0" err="1"/>
              <a:t>terramechanics</a:t>
            </a:r>
            <a:endParaRPr lang="en-US" dirty="0"/>
          </a:p>
          <a:p>
            <a:pPr lvl="2"/>
            <a:r>
              <a:rPr lang="en-US" dirty="0"/>
              <a:t>Terrain obstacle avoidance</a:t>
            </a:r>
          </a:p>
          <a:p>
            <a:pPr lvl="2"/>
            <a:r>
              <a:rPr lang="en-US" dirty="0"/>
              <a:t>Instrument, manipulator and/or drill placement</a:t>
            </a:r>
          </a:p>
          <a:p>
            <a:pPr lvl="1"/>
            <a:r>
              <a:rPr lang="en-US" dirty="0"/>
              <a:t>Manipulation</a:t>
            </a:r>
          </a:p>
          <a:p>
            <a:pPr lvl="2"/>
            <a:r>
              <a:rPr lang="en-US" dirty="0"/>
              <a:t>Possible active regolith interaction (scooping, scraping)</a:t>
            </a:r>
          </a:p>
          <a:p>
            <a:pPr lvl="2"/>
            <a:r>
              <a:rPr lang="en-US" dirty="0"/>
              <a:t>Drilling / subsurface access</a:t>
            </a:r>
          </a:p>
          <a:p>
            <a:pPr lvl="1"/>
            <a:r>
              <a:rPr lang="en-US" dirty="0"/>
              <a:t>Control and Coordination</a:t>
            </a:r>
          </a:p>
          <a:p>
            <a:pPr lvl="2"/>
            <a:r>
              <a:rPr lang="en-US" dirty="0"/>
              <a:t>Earth-based human supervision</a:t>
            </a:r>
          </a:p>
          <a:p>
            <a:pPr lvl="2"/>
            <a:r>
              <a:rPr lang="en-US" dirty="0"/>
              <a:t>Rover, instrument, manipulator and/or drill coordinated control</a:t>
            </a:r>
          </a:p>
          <a:p>
            <a:pPr lvl="1"/>
            <a:r>
              <a:rPr lang="en-US" dirty="0"/>
              <a:t>Communications</a:t>
            </a:r>
          </a:p>
          <a:p>
            <a:pPr lvl="2"/>
            <a:r>
              <a:rPr lang="en-US" dirty="0"/>
              <a:t>Prospector-Instruments: hardline (serial, Ethernet)</a:t>
            </a:r>
          </a:p>
          <a:p>
            <a:pPr lvl="2"/>
            <a:r>
              <a:rPr lang="en-US" dirty="0"/>
              <a:t>Prospector-Drill: hardline (serial, Ethernet)</a:t>
            </a:r>
          </a:p>
          <a:p>
            <a:pPr lvl="2"/>
            <a:r>
              <a:rPr lang="en-US" dirty="0"/>
              <a:t>Prospector-Mission Control: RF (direct-to-Earth)</a:t>
            </a:r>
          </a:p>
          <a:p>
            <a:pPr lvl="2"/>
            <a:r>
              <a:rPr lang="en-US" dirty="0"/>
              <a:t>Prospector-Comm Relay: RF</a:t>
            </a:r>
          </a:p>
          <a:p>
            <a:pPr lvl="2"/>
            <a:r>
              <a:rPr lang="en-US" dirty="0"/>
              <a:t>Comm Relay-Mission Control: RF</a:t>
            </a:r>
          </a:p>
          <a:p>
            <a:pPr lvl="2"/>
            <a:endParaRPr lang="en-US" dirty="0"/>
          </a:p>
        </p:txBody>
      </p:sp>
      <p:pic>
        <p:nvPicPr>
          <p:cNvPr id="8" name="Picture 7">
            <a:extLst>
              <a:ext uri="{FF2B5EF4-FFF2-40B4-BE49-F238E27FC236}">
                <a16:creationId xmlns:a16="http://schemas.microsoft.com/office/drawing/2014/main" id="{6A3D2585-28B7-44B1-895A-79B786234F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2906" y="1073900"/>
            <a:ext cx="4455640" cy="2506297"/>
          </a:xfrm>
          <a:prstGeom prst="rect">
            <a:avLst/>
          </a:prstGeom>
          <a:ln>
            <a:solidFill>
              <a:schemeClr val="bg1"/>
            </a:solidFill>
          </a:ln>
        </p:spPr>
      </p:pic>
    </p:spTree>
    <p:extLst>
      <p:ext uri="{BB962C8B-B14F-4D97-AF65-F5344CB8AC3E}">
        <p14:creationId xmlns:p14="http://schemas.microsoft.com/office/powerpoint/2010/main" val="2019443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05850-4186-4B09-B39B-1A116A0C63A0}"/>
              </a:ext>
            </a:extLst>
          </p:cNvPr>
          <p:cNvSpPr>
            <a:spLocks noGrp="1"/>
          </p:cNvSpPr>
          <p:nvPr>
            <p:ph type="sldNum" sz="quarter" idx="12"/>
          </p:nvPr>
        </p:nvSpPr>
        <p:spPr/>
        <p:txBody>
          <a:bodyPr/>
          <a:lstStyle/>
          <a:p>
            <a:fld id="{58F282DA-62A9-A140-8603-8C899B7911F1}" type="slidenum">
              <a:rPr lang="en-US" smtClean="0"/>
              <a:pPr/>
              <a:t>8</a:t>
            </a:fld>
            <a:endParaRPr lang="en-US"/>
          </a:p>
        </p:txBody>
      </p:sp>
      <p:sp>
        <p:nvSpPr>
          <p:cNvPr id="4" name="Title 3">
            <a:extLst>
              <a:ext uri="{FF2B5EF4-FFF2-40B4-BE49-F238E27FC236}">
                <a16:creationId xmlns:a16="http://schemas.microsoft.com/office/drawing/2014/main" id="{6FB89B02-1718-4CE2-ACC9-97C2EAD97C74}"/>
              </a:ext>
            </a:extLst>
          </p:cNvPr>
          <p:cNvSpPr>
            <a:spLocks noGrp="1"/>
          </p:cNvSpPr>
          <p:nvPr>
            <p:ph type="title"/>
          </p:nvPr>
        </p:nvSpPr>
        <p:spPr>
          <a:xfrm>
            <a:off x="580218" y="297851"/>
            <a:ext cx="11049149" cy="585011"/>
          </a:xfrm>
        </p:spPr>
        <p:txBody>
          <a:bodyPr>
            <a:normAutofit fontScale="90000"/>
          </a:bodyPr>
          <a:lstStyle/>
          <a:p>
            <a:r>
              <a:rPr lang="en-US" dirty="0"/>
              <a:t>Surface: Site Preparation</a:t>
            </a:r>
          </a:p>
        </p:txBody>
      </p:sp>
      <p:sp>
        <p:nvSpPr>
          <p:cNvPr id="5" name="Content Placeholder 4">
            <a:extLst>
              <a:ext uri="{FF2B5EF4-FFF2-40B4-BE49-F238E27FC236}">
                <a16:creationId xmlns:a16="http://schemas.microsoft.com/office/drawing/2014/main" id="{34753408-EBD2-41AC-BBDF-A4F769831407}"/>
              </a:ext>
            </a:extLst>
          </p:cNvPr>
          <p:cNvSpPr>
            <a:spLocks noGrp="1"/>
          </p:cNvSpPr>
          <p:nvPr>
            <p:ph sz="half" idx="2"/>
          </p:nvPr>
        </p:nvSpPr>
        <p:spPr>
          <a:xfrm>
            <a:off x="572905" y="3648779"/>
            <a:ext cx="5348544" cy="2516151"/>
          </a:xfrm>
        </p:spPr>
        <p:txBody>
          <a:bodyPr>
            <a:normAutofit fontScale="62500" lnSpcReduction="20000"/>
          </a:bodyPr>
          <a:lstStyle/>
          <a:p>
            <a:r>
              <a:rPr lang="en-US"/>
              <a:t>Description</a:t>
            </a:r>
          </a:p>
          <a:p>
            <a:pPr lvl="1"/>
            <a:r>
              <a:rPr lang="en-US"/>
              <a:t>Terrain preparation and foundational construction in support of advanced surface operations, including:</a:t>
            </a:r>
          </a:p>
          <a:p>
            <a:pPr lvl="2"/>
            <a:r>
              <a:rPr lang="en-US"/>
              <a:t>Landing</a:t>
            </a:r>
          </a:p>
          <a:p>
            <a:pPr lvl="2"/>
            <a:r>
              <a:rPr lang="en-US"/>
              <a:t>Habitat emplacement</a:t>
            </a:r>
          </a:p>
          <a:p>
            <a:pPr lvl="2"/>
            <a:r>
              <a:rPr lang="en-US"/>
              <a:t>In-situ resource utilization</a:t>
            </a:r>
          </a:p>
          <a:p>
            <a:r>
              <a:rPr lang="en-US"/>
              <a:t>Key Elements</a:t>
            </a:r>
          </a:p>
          <a:p>
            <a:pPr lvl="1"/>
            <a:r>
              <a:rPr lang="en-US"/>
              <a:t>Robotic Regolith Movers (robot team; TBD composition and roles)</a:t>
            </a:r>
          </a:p>
          <a:p>
            <a:pPr lvl="1"/>
            <a:r>
              <a:rPr lang="en-US"/>
              <a:t>Mission Control</a:t>
            </a:r>
          </a:p>
        </p:txBody>
      </p:sp>
      <p:sp>
        <p:nvSpPr>
          <p:cNvPr id="9" name="Content Placeholder 5">
            <a:extLst>
              <a:ext uri="{FF2B5EF4-FFF2-40B4-BE49-F238E27FC236}">
                <a16:creationId xmlns:a16="http://schemas.microsoft.com/office/drawing/2014/main" id="{501925E8-5322-4F2C-B30E-BAD4A1C46476}"/>
              </a:ext>
            </a:extLst>
          </p:cNvPr>
          <p:cNvSpPr txBox="1">
            <a:spLocks/>
          </p:cNvSpPr>
          <p:nvPr/>
        </p:nvSpPr>
        <p:spPr>
          <a:xfrm>
            <a:off x="5767754" y="1087613"/>
            <a:ext cx="5844029" cy="5077317"/>
          </a:xfrm>
          <a:prstGeom prst="rect">
            <a:avLst/>
          </a:prstGeom>
        </p:spPr>
        <p:txBody>
          <a:bodyPr vert="horz" lIns="91440" tIns="45720" rIns="91440" bIns="45720" rtlCol="0">
            <a:normAutofit fontScale="70000" lnSpcReduction="20000"/>
          </a:bodyPr>
          <a:lstStyle>
            <a:defPPr>
              <a:defRPr lang="en-US"/>
            </a:defPPr>
            <a:lvl1pPr marL="228600" indent="-228600">
              <a:lnSpc>
                <a:spcPct val="90000"/>
              </a:lnSpc>
              <a:spcBef>
                <a:spcPts val="1000"/>
              </a:spcBef>
              <a:buFont typeface="Arial" panose="020B0604020202020204" pitchFamily="34" charset="0"/>
              <a:buChar char="•"/>
              <a:defRPr sz="2000">
                <a:latin typeface="Barlow" pitchFamily="2" charset="77"/>
              </a:defRPr>
            </a:lvl1pPr>
            <a:lvl2pPr marL="685800" lvl="1" indent="-228600">
              <a:lnSpc>
                <a:spcPct val="90000"/>
              </a:lnSpc>
              <a:spcBef>
                <a:spcPts val="500"/>
              </a:spcBef>
              <a:buFont typeface="Arial" panose="020B0604020202020204" pitchFamily="34" charset="0"/>
              <a:buChar char="•"/>
              <a:defRPr>
                <a:latin typeface="Barlow" pitchFamily="2" charset="77"/>
              </a:defRPr>
            </a:lvl2pPr>
            <a:lvl3pPr marL="1143000" lvl="2" indent="-228600">
              <a:lnSpc>
                <a:spcPct val="90000"/>
              </a:lnSpc>
              <a:spcBef>
                <a:spcPts val="500"/>
              </a:spcBef>
              <a:buFont typeface="Arial" panose="020B0604020202020204" pitchFamily="34" charset="0"/>
              <a:buChar char="•"/>
              <a:defRPr sz="2000">
                <a:latin typeface="Barlow" pitchFamily="2" charset="77"/>
              </a:defRPr>
            </a:lvl3pPr>
            <a:lvl4pPr marL="1600200" indent="-228600">
              <a:lnSpc>
                <a:spcPct val="90000"/>
              </a:lnSpc>
              <a:spcBef>
                <a:spcPts val="500"/>
              </a:spcBef>
              <a:buFont typeface="Arial" panose="020B0604020202020204" pitchFamily="34" charset="0"/>
              <a:buChar char="•"/>
              <a:defRPr>
                <a:latin typeface="Barlow" pitchFamily="2" charset="77"/>
              </a:defRPr>
            </a:lvl4pPr>
            <a:lvl5pPr marL="2057400" indent="-228600">
              <a:lnSpc>
                <a:spcPct val="90000"/>
              </a:lnSpc>
              <a:spcBef>
                <a:spcPts val="500"/>
              </a:spcBef>
              <a:buFont typeface="Arial" panose="020B0604020202020204" pitchFamily="34" charset="0"/>
              <a:buChar char="•"/>
              <a:defRPr>
                <a:latin typeface="Barlow"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Technical Attributes</a:t>
            </a:r>
          </a:p>
          <a:p>
            <a:pPr lvl="1"/>
            <a:r>
              <a:rPr lang="en-US" dirty="0"/>
              <a:t>Perception</a:t>
            </a:r>
          </a:p>
          <a:p>
            <a:pPr lvl="2"/>
            <a:r>
              <a:rPr lang="en-US" dirty="0"/>
              <a:t>Site characterization, including terrain volumetric assessments</a:t>
            </a:r>
          </a:p>
          <a:p>
            <a:pPr lvl="2"/>
            <a:r>
              <a:rPr lang="en-US" dirty="0"/>
              <a:t>Terrain mechanical resistance, mass</a:t>
            </a:r>
          </a:p>
          <a:p>
            <a:pPr lvl="2"/>
            <a:r>
              <a:rPr lang="en-US" dirty="0"/>
              <a:t>Other robot detection</a:t>
            </a:r>
          </a:p>
          <a:p>
            <a:pPr lvl="1"/>
            <a:r>
              <a:rPr lang="en-US" dirty="0"/>
              <a:t>Planning</a:t>
            </a:r>
          </a:p>
          <a:p>
            <a:pPr lvl="2"/>
            <a:r>
              <a:rPr lang="en-US" dirty="0"/>
              <a:t>Robot team-based excavation, deposition and leveling planning</a:t>
            </a:r>
          </a:p>
          <a:p>
            <a:pPr lvl="2"/>
            <a:r>
              <a:rPr lang="en-US" dirty="0"/>
              <a:t>Local route planning</a:t>
            </a:r>
          </a:p>
          <a:p>
            <a:pPr lvl="2"/>
            <a:r>
              <a:rPr lang="en-US" dirty="0"/>
              <a:t>Activity planning considering battery state of charge, intended activities and resource costs</a:t>
            </a:r>
          </a:p>
          <a:p>
            <a:pPr lvl="1"/>
            <a:r>
              <a:rPr lang="en-US" dirty="0"/>
              <a:t>Mobility</a:t>
            </a:r>
          </a:p>
          <a:p>
            <a:pPr lvl="2"/>
            <a:r>
              <a:rPr lang="en-US" dirty="0"/>
              <a:t>Control under rover kinematics and significant surface interactions</a:t>
            </a:r>
          </a:p>
          <a:p>
            <a:pPr lvl="2"/>
            <a:r>
              <a:rPr lang="en-US" dirty="0"/>
              <a:t>Terrain obstacle avoidance</a:t>
            </a:r>
          </a:p>
          <a:p>
            <a:pPr lvl="2"/>
            <a:r>
              <a:rPr lang="en-US" dirty="0"/>
              <a:t>Tool / manipulator placement and control under motion</a:t>
            </a:r>
          </a:p>
          <a:p>
            <a:pPr lvl="1"/>
            <a:r>
              <a:rPr lang="en-US" dirty="0"/>
              <a:t>Control and Coordination</a:t>
            </a:r>
          </a:p>
          <a:p>
            <a:pPr lvl="2"/>
            <a:r>
              <a:rPr lang="en-US" dirty="0"/>
              <a:t>Robot team coordination (loose and potentially tight coordination)</a:t>
            </a:r>
          </a:p>
          <a:p>
            <a:pPr lvl="2"/>
            <a:r>
              <a:rPr lang="en-US" dirty="0"/>
              <a:t>Earth-based human supervision</a:t>
            </a:r>
          </a:p>
          <a:p>
            <a:pPr lvl="1"/>
            <a:r>
              <a:rPr lang="en-US" dirty="0"/>
              <a:t>Communication</a:t>
            </a:r>
          </a:p>
          <a:p>
            <a:pPr lvl="2"/>
            <a:r>
              <a:rPr lang="en-US" dirty="0"/>
              <a:t>Robot-Robot: RF / </a:t>
            </a:r>
            <a:r>
              <a:rPr lang="en-US" dirty="0" err="1"/>
              <a:t>WiFi</a:t>
            </a:r>
            <a:endParaRPr lang="en-US" dirty="0"/>
          </a:p>
          <a:p>
            <a:pPr lvl="2"/>
            <a:r>
              <a:rPr lang="en-US" dirty="0"/>
              <a:t>Robot-Mission Control: RF</a:t>
            </a:r>
          </a:p>
        </p:txBody>
      </p:sp>
      <p:pic>
        <p:nvPicPr>
          <p:cNvPr id="10" name="Picture 9">
            <a:extLst>
              <a:ext uri="{FF2B5EF4-FFF2-40B4-BE49-F238E27FC236}">
                <a16:creationId xmlns:a16="http://schemas.microsoft.com/office/drawing/2014/main" id="{85B1C6B8-DEAD-4633-B294-FB7A9C809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05" y="1065808"/>
            <a:ext cx="4720854" cy="2582971"/>
          </a:xfrm>
          <a:prstGeom prst="rect">
            <a:avLst/>
          </a:prstGeom>
          <a:ln>
            <a:solidFill>
              <a:schemeClr val="bg2"/>
            </a:solidFill>
          </a:ln>
        </p:spPr>
      </p:pic>
    </p:spTree>
    <p:extLst>
      <p:ext uri="{BB962C8B-B14F-4D97-AF65-F5344CB8AC3E}">
        <p14:creationId xmlns:p14="http://schemas.microsoft.com/office/powerpoint/2010/main" val="2733320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D905850-4186-4B09-B39B-1A116A0C63A0}"/>
              </a:ext>
            </a:extLst>
          </p:cNvPr>
          <p:cNvSpPr>
            <a:spLocks noGrp="1"/>
          </p:cNvSpPr>
          <p:nvPr>
            <p:ph type="sldNum" sz="quarter" idx="12"/>
          </p:nvPr>
        </p:nvSpPr>
        <p:spPr/>
        <p:txBody>
          <a:bodyPr/>
          <a:lstStyle/>
          <a:p>
            <a:fld id="{58F282DA-62A9-A140-8603-8C899B7911F1}" type="slidenum">
              <a:rPr lang="en-US" smtClean="0"/>
              <a:pPr/>
              <a:t>9</a:t>
            </a:fld>
            <a:endParaRPr lang="en-US"/>
          </a:p>
        </p:txBody>
      </p:sp>
      <p:sp>
        <p:nvSpPr>
          <p:cNvPr id="4" name="Title 3">
            <a:extLst>
              <a:ext uri="{FF2B5EF4-FFF2-40B4-BE49-F238E27FC236}">
                <a16:creationId xmlns:a16="http://schemas.microsoft.com/office/drawing/2014/main" id="{6FB89B02-1718-4CE2-ACC9-97C2EAD97C74}"/>
              </a:ext>
            </a:extLst>
          </p:cNvPr>
          <p:cNvSpPr>
            <a:spLocks noGrp="1"/>
          </p:cNvSpPr>
          <p:nvPr>
            <p:ph type="title"/>
          </p:nvPr>
        </p:nvSpPr>
        <p:spPr>
          <a:xfrm>
            <a:off x="580218" y="297851"/>
            <a:ext cx="11049149" cy="585011"/>
          </a:xfrm>
        </p:spPr>
        <p:txBody>
          <a:bodyPr>
            <a:normAutofit fontScale="90000"/>
          </a:bodyPr>
          <a:lstStyle/>
          <a:p>
            <a:r>
              <a:rPr lang="en-US" dirty="0"/>
              <a:t>Surface: Orbital Station Unpressurized Robotics</a:t>
            </a:r>
          </a:p>
        </p:txBody>
      </p:sp>
      <p:sp>
        <p:nvSpPr>
          <p:cNvPr id="5" name="Content Placeholder 4">
            <a:extLst>
              <a:ext uri="{FF2B5EF4-FFF2-40B4-BE49-F238E27FC236}">
                <a16:creationId xmlns:a16="http://schemas.microsoft.com/office/drawing/2014/main" id="{34753408-EBD2-41AC-BBDF-A4F769831407}"/>
              </a:ext>
            </a:extLst>
          </p:cNvPr>
          <p:cNvSpPr>
            <a:spLocks noGrp="1"/>
          </p:cNvSpPr>
          <p:nvPr>
            <p:ph sz="half" idx="2"/>
          </p:nvPr>
        </p:nvSpPr>
        <p:spPr>
          <a:xfrm>
            <a:off x="572905" y="3648779"/>
            <a:ext cx="5348544" cy="2516151"/>
          </a:xfrm>
        </p:spPr>
        <p:txBody>
          <a:bodyPr>
            <a:normAutofit fontScale="92500" lnSpcReduction="10000"/>
          </a:bodyPr>
          <a:lstStyle/>
          <a:p>
            <a:r>
              <a:rPr lang="en-US" sz="2000" dirty="0"/>
              <a:t>Description</a:t>
            </a:r>
          </a:p>
          <a:p>
            <a:pPr lvl="1"/>
            <a:r>
              <a:rPr lang="en-US" sz="1800" dirty="0"/>
              <a:t>External (unpressurized) service tasking in support of orbital space station operations</a:t>
            </a:r>
          </a:p>
          <a:p>
            <a:r>
              <a:rPr lang="en-US" sz="2000" dirty="0"/>
              <a:t>Key Elements</a:t>
            </a:r>
          </a:p>
          <a:p>
            <a:pPr lvl="1"/>
            <a:r>
              <a:rPr lang="en-US" sz="1800" dirty="0"/>
              <a:t>Station Modules</a:t>
            </a:r>
          </a:p>
          <a:p>
            <a:pPr lvl="1"/>
            <a:r>
              <a:rPr lang="en-US" sz="1800" dirty="0"/>
              <a:t>Visiting Vehicles</a:t>
            </a:r>
          </a:p>
          <a:p>
            <a:pPr lvl="1"/>
            <a:r>
              <a:rPr lang="en-US" sz="1800" dirty="0"/>
              <a:t>Orbital Replacement Units</a:t>
            </a:r>
          </a:p>
          <a:p>
            <a:pPr lvl="1"/>
            <a:r>
              <a:rPr lang="en-US" sz="1800" dirty="0"/>
              <a:t>Mission Control</a:t>
            </a:r>
          </a:p>
          <a:p>
            <a:pPr lvl="1"/>
            <a:r>
              <a:rPr lang="en-US" sz="1800" dirty="0"/>
              <a:t>Crew Workstation</a:t>
            </a:r>
          </a:p>
        </p:txBody>
      </p:sp>
      <p:sp>
        <p:nvSpPr>
          <p:cNvPr id="9" name="Content Placeholder 5">
            <a:extLst>
              <a:ext uri="{FF2B5EF4-FFF2-40B4-BE49-F238E27FC236}">
                <a16:creationId xmlns:a16="http://schemas.microsoft.com/office/drawing/2014/main" id="{501925E8-5322-4F2C-B30E-BAD4A1C46476}"/>
              </a:ext>
            </a:extLst>
          </p:cNvPr>
          <p:cNvSpPr txBox="1">
            <a:spLocks/>
          </p:cNvSpPr>
          <p:nvPr/>
        </p:nvSpPr>
        <p:spPr>
          <a:xfrm>
            <a:off x="5059680" y="1073900"/>
            <a:ext cx="7132320" cy="5203436"/>
          </a:xfrm>
          <a:prstGeom prst="rect">
            <a:avLst/>
          </a:prstGeom>
        </p:spPr>
        <p:txBody>
          <a:bodyPr vert="horz" lIns="91440" tIns="45720" rIns="91440" bIns="45720" rtlCol="0">
            <a:normAutofit fontScale="47500" lnSpcReduction="20000"/>
          </a:bodyPr>
          <a:lstStyle>
            <a:defPPr>
              <a:defRPr lang="en-US"/>
            </a:defPPr>
            <a:lvl1pPr marL="228600" indent="-228600">
              <a:lnSpc>
                <a:spcPct val="90000"/>
              </a:lnSpc>
              <a:spcBef>
                <a:spcPts val="1000"/>
              </a:spcBef>
              <a:buFont typeface="Arial" panose="020B0604020202020204" pitchFamily="34" charset="0"/>
              <a:buChar char="•"/>
              <a:defRPr sz="2000">
                <a:latin typeface="Barlow" pitchFamily="2" charset="77"/>
              </a:defRPr>
            </a:lvl1pPr>
            <a:lvl2pPr marL="685800" lvl="1" indent="-228600">
              <a:lnSpc>
                <a:spcPct val="90000"/>
              </a:lnSpc>
              <a:spcBef>
                <a:spcPts val="500"/>
              </a:spcBef>
              <a:buFont typeface="Arial" panose="020B0604020202020204" pitchFamily="34" charset="0"/>
              <a:buChar char="•"/>
              <a:defRPr>
                <a:latin typeface="Barlow" pitchFamily="2" charset="77"/>
              </a:defRPr>
            </a:lvl2pPr>
            <a:lvl3pPr marL="1143000" indent="-228600">
              <a:lnSpc>
                <a:spcPct val="90000"/>
              </a:lnSpc>
              <a:spcBef>
                <a:spcPts val="500"/>
              </a:spcBef>
              <a:buFont typeface="Arial" panose="020B0604020202020204" pitchFamily="34" charset="0"/>
              <a:buChar char="•"/>
              <a:defRPr sz="2000">
                <a:latin typeface="Barlow" pitchFamily="2" charset="77"/>
              </a:defRPr>
            </a:lvl3pPr>
            <a:lvl4pPr marL="1600200" indent="-228600">
              <a:lnSpc>
                <a:spcPct val="90000"/>
              </a:lnSpc>
              <a:spcBef>
                <a:spcPts val="500"/>
              </a:spcBef>
              <a:buFont typeface="Arial" panose="020B0604020202020204" pitchFamily="34" charset="0"/>
              <a:buChar char="•"/>
              <a:defRPr>
                <a:latin typeface="Barlow" pitchFamily="2" charset="77"/>
              </a:defRPr>
            </a:lvl4pPr>
            <a:lvl5pPr marL="2057400" indent="-228600">
              <a:lnSpc>
                <a:spcPct val="90000"/>
              </a:lnSpc>
              <a:spcBef>
                <a:spcPts val="500"/>
              </a:spcBef>
              <a:buFont typeface="Arial" panose="020B0604020202020204" pitchFamily="34" charset="0"/>
              <a:buChar char="•"/>
              <a:defRPr>
                <a:latin typeface="Barlow"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dirty="0"/>
              <a:t>Technical Attributes</a:t>
            </a:r>
          </a:p>
          <a:p>
            <a:pPr lvl="1"/>
            <a:r>
              <a:rPr lang="en-US" dirty="0"/>
              <a:t>Perception</a:t>
            </a:r>
          </a:p>
          <a:p>
            <a:pPr lvl="2"/>
            <a:r>
              <a:rPr lang="en-US" dirty="0"/>
              <a:t>Proprioception (self-configuration)</a:t>
            </a:r>
          </a:p>
          <a:p>
            <a:pPr lvl="2"/>
            <a:r>
              <a:rPr lang="en-US" dirty="0"/>
              <a:t>Obstacle detection (module hulls, visiting vehicles, external payloads and equipment, astronauts)</a:t>
            </a:r>
          </a:p>
          <a:p>
            <a:pPr lvl="2"/>
            <a:r>
              <a:rPr lang="en-US" dirty="0"/>
              <a:t>Force/moment detection (contact)</a:t>
            </a:r>
          </a:p>
          <a:p>
            <a:pPr lvl="1"/>
            <a:r>
              <a:rPr lang="en-US" dirty="0"/>
              <a:t>Planning</a:t>
            </a:r>
          </a:p>
          <a:p>
            <a:pPr lvl="2"/>
            <a:r>
              <a:rPr lang="en-US" dirty="0"/>
              <a:t>Arm trajectory planning</a:t>
            </a:r>
          </a:p>
          <a:p>
            <a:pPr lvl="2"/>
            <a:r>
              <a:rPr lang="en-US" dirty="0"/>
              <a:t>Task planning</a:t>
            </a:r>
          </a:p>
          <a:p>
            <a:pPr lvl="1"/>
            <a:r>
              <a:rPr lang="en-US" dirty="0"/>
              <a:t>Mobility</a:t>
            </a:r>
          </a:p>
          <a:p>
            <a:pPr lvl="2"/>
            <a:r>
              <a:rPr lang="en-US" dirty="0"/>
              <a:t>Control under arm kinematics, base contact and payload mass properties</a:t>
            </a:r>
          </a:p>
          <a:p>
            <a:pPr lvl="2"/>
            <a:r>
              <a:rPr lang="en-US" dirty="0"/>
              <a:t>Station obstacle avoidance</a:t>
            </a:r>
          </a:p>
          <a:p>
            <a:pPr lvl="1"/>
            <a:r>
              <a:rPr lang="en-US" dirty="0"/>
              <a:t>Manipulation</a:t>
            </a:r>
          </a:p>
          <a:p>
            <a:pPr lvl="2"/>
            <a:r>
              <a:rPr lang="en-US" dirty="0"/>
              <a:t>Closed-chain grappling/initial contact, </a:t>
            </a:r>
            <a:r>
              <a:rPr lang="en-US" dirty="0" err="1"/>
              <a:t>ungrappling</a:t>
            </a:r>
            <a:endParaRPr lang="en-US" dirty="0"/>
          </a:p>
          <a:p>
            <a:pPr lvl="2"/>
            <a:r>
              <a:rPr lang="en-US" dirty="0"/>
              <a:t>Free-flyer grappling/initial contact, release</a:t>
            </a:r>
          </a:p>
          <a:p>
            <a:pPr lvl="2"/>
            <a:r>
              <a:rPr lang="en-US" dirty="0"/>
              <a:t>Maneuvering “payloads” under arm kinematics and joint payload/station/arm contact avoidance, force and torque limits</a:t>
            </a:r>
          </a:p>
          <a:p>
            <a:pPr lvl="2"/>
            <a:r>
              <a:rPr lang="en-US" dirty="0"/>
              <a:t>Emergency halt in face of unexpected contact or resistance</a:t>
            </a:r>
          </a:p>
          <a:p>
            <a:pPr lvl="1"/>
            <a:r>
              <a:rPr lang="en-US" dirty="0"/>
              <a:t>Control and Coordination</a:t>
            </a:r>
          </a:p>
          <a:p>
            <a:pPr lvl="2"/>
            <a:r>
              <a:rPr lang="en-US" dirty="0"/>
              <a:t>Earth-based human supervision</a:t>
            </a:r>
          </a:p>
          <a:p>
            <a:pPr lvl="2"/>
            <a:r>
              <a:rPr lang="en-US" dirty="0"/>
              <a:t>Direct human control</a:t>
            </a:r>
          </a:p>
          <a:p>
            <a:pPr lvl="2"/>
            <a:r>
              <a:rPr lang="en-US" dirty="0"/>
              <a:t>Station GNC coordination (collaborative mode switching, motion control, fault response)</a:t>
            </a:r>
          </a:p>
          <a:p>
            <a:pPr lvl="2"/>
            <a:r>
              <a:rPr lang="en-US" dirty="0"/>
              <a:t>Visiting vehicle coordination (collaborative mode switching, motion control, fault response)</a:t>
            </a:r>
          </a:p>
          <a:p>
            <a:pPr lvl="1"/>
            <a:r>
              <a:rPr lang="en-US" dirty="0"/>
              <a:t>Communications</a:t>
            </a:r>
          </a:p>
          <a:p>
            <a:pPr lvl="2"/>
            <a:r>
              <a:rPr lang="en-US" dirty="0"/>
              <a:t>Station-Manipulator: hardline</a:t>
            </a:r>
          </a:p>
          <a:p>
            <a:pPr lvl="2"/>
            <a:r>
              <a:rPr lang="en-US" dirty="0"/>
              <a:t>Station-Visiting Vehicle: RF and/or hardline (state-dependent)</a:t>
            </a:r>
          </a:p>
          <a:p>
            <a:pPr lvl="2"/>
            <a:r>
              <a:rPr lang="en-US" dirty="0"/>
              <a:t>Station-Crew Workstation: hardline</a:t>
            </a:r>
          </a:p>
          <a:p>
            <a:pPr lvl="2"/>
            <a:r>
              <a:rPr lang="en-US" dirty="0"/>
              <a:t>Station-ORU: hardline (via standard quick connect/disconnect interface)</a:t>
            </a:r>
          </a:p>
          <a:p>
            <a:pPr lvl="2"/>
            <a:r>
              <a:rPr lang="en-US" dirty="0"/>
              <a:t>OPTIONAL: ORU-Manipulator (for health monitoring/status)</a:t>
            </a:r>
          </a:p>
          <a:p>
            <a:pPr lvl="2"/>
            <a:r>
              <a:rPr lang="en-US" dirty="0"/>
              <a:t>Station-Mission Control: RF</a:t>
            </a:r>
          </a:p>
        </p:txBody>
      </p:sp>
      <p:pic>
        <p:nvPicPr>
          <p:cNvPr id="8" name="Picture 7">
            <a:extLst>
              <a:ext uri="{FF2B5EF4-FFF2-40B4-BE49-F238E27FC236}">
                <a16:creationId xmlns:a16="http://schemas.microsoft.com/office/drawing/2014/main" id="{BD1DB437-0D56-4C7B-8D53-254BA1BA3E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630" y="1073900"/>
            <a:ext cx="3804149" cy="2519369"/>
          </a:xfrm>
          <a:prstGeom prst="rect">
            <a:avLst/>
          </a:prstGeom>
          <a:ln>
            <a:solidFill>
              <a:schemeClr val="bg1"/>
            </a:solidFill>
          </a:ln>
        </p:spPr>
      </p:pic>
    </p:spTree>
    <p:extLst>
      <p:ext uri="{BB962C8B-B14F-4D97-AF65-F5344CB8AC3E}">
        <p14:creationId xmlns:p14="http://schemas.microsoft.com/office/powerpoint/2010/main" val="2797138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811E9519FEDC42ABFC4240343AA571" ma:contentTypeVersion="6" ma:contentTypeDescription="Create a new document." ma:contentTypeScope="" ma:versionID="46e7d34ca0fe062e4bc873fd385b40bf">
  <xsd:schema xmlns:xsd="http://www.w3.org/2001/XMLSchema" xmlns:xs="http://www.w3.org/2001/XMLSchema" xmlns:p="http://schemas.microsoft.com/office/2006/metadata/properties" xmlns:ns2="e6738915-51cc-443a-b6f6-35b8052d7d3a" xmlns:ns3="aa652dec-a13a-46f7-a7d4-51dbf1301a11" targetNamespace="http://schemas.microsoft.com/office/2006/metadata/properties" ma:root="true" ma:fieldsID="1ff79fb6115a87be179fad6b2d97921a" ns2:_="" ns3:_="">
    <xsd:import namespace="e6738915-51cc-443a-b6f6-35b8052d7d3a"/>
    <xsd:import namespace="aa652dec-a13a-46f7-a7d4-51dbf1301a1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738915-51cc-443a-b6f6-35b8052d7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652dec-a13a-46f7-a7d4-51dbf1301a1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aa652dec-a13a-46f7-a7d4-51dbf1301a11">
      <UserInfo>
        <DisplayName>Mark Villela</DisplayName>
        <AccountId>43</AccountId>
        <AccountType/>
      </UserInfo>
    </SharedWithUsers>
  </documentManagement>
</p:properties>
</file>

<file path=customXml/itemProps1.xml><?xml version="1.0" encoding="utf-8"?>
<ds:datastoreItem xmlns:ds="http://schemas.openxmlformats.org/officeDocument/2006/customXml" ds:itemID="{86CA2630-4433-4FB7-ABC9-B6507FF5A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738915-51cc-443a-b6f6-35b8052d7d3a"/>
    <ds:schemaRef ds:uri="aa652dec-a13a-46f7-a7d4-51dbf1301a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ED0B1E-027E-4E96-96DE-AC98FCC86392}">
  <ds:schemaRefs>
    <ds:schemaRef ds:uri="http://schemas.microsoft.com/sharepoint/v3/contenttype/forms"/>
  </ds:schemaRefs>
</ds:datastoreItem>
</file>

<file path=customXml/itemProps3.xml><?xml version="1.0" encoding="utf-8"?>
<ds:datastoreItem xmlns:ds="http://schemas.openxmlformats.org/officeDocument/2006/customXml" ds:itemID="{DA6CD856-3F74-4241-81BF-747A2C26CB38}">
  <ds:schemaRefs>
    <ds:schemaRef ds:uri="http://schemas.microsoft.com/office/infopath/2007/PartnerControls"/>
    <ds:schemaRef ds:uri="http://purl.org/dc/terms/"/>
    <ds:schemaRef ds:uri="http://purl.org/dc/elements/1.1/"/>
    <ds:schemaRef ds:uri="http://purl.org/dc/dcmitype/"/>
    <ds:schemaRef ds:uri="e124977b-0cdc-4e3e-857e-d4e2fc8d792f"/>
    <ds:schemaRef ds:uri="http://schemas.openxmlformats.org/package/2006/metadata/core-properties"/>
    <ds:schemaRef ds:uri="http://schemas.microsoft.com/office/2006/documentManagement/types"/>
    <ds:schemaRef ds:uri="f3521978-f082-4906-8a44-ce49b00dc4a5"/>
    <ds:schemaRef ds:uri="http://schemas.microsoft.com/office/2006/metadata/properties"/>
    <ds:schemaRef ds:uri="http://www.w3.org/XML/1998/namespace"/>
    <ds:schemaRef ds:uri="aa652dec-a13a-46f7-a7d4-51dbf1301a11"/>
  </ds:schemaRefs>
</ds:datastoreItem>
</file>

<file path=docProps/app.xml><?xml version="1.0" encoding="utf-8"?>
<Properties xmlns="http://schemas.openxmlformats.org/officeDocument/2006/extended-properties" xmlns:vt="http://schemas.openxmlformats.org/officeDocument/2006/docPropsVTypes">
  <TotalTime>18409</TotalTime>
  <Words>3270</Words>
  <Application>Microsoft Office PowerPoint</Application>
  <PresentationFormat>Widescreen</PresentationFormat>
  <Paragraphs>960</Paragraphs>
  <Slides>47</Slides>
  <Notes>7</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47</vt:i4>
      </vt:variant>
    </vt:vector>
  </HeadingPairs>
  <TitlesOfParts>
    <vt:vector size="61" baseType="lpstr">
      <vt:lpstr>.AppleSystemUIFont</vt:lpstr>
      <vt:lpstr>Arial</vt:lpstr>
      <vt:lpstr>Barlow</vt:lpstr>
      <vt:lpstr>Barlow Black</vt:lpstr>
      <vt:lpstr>Barlow ExtraBold</vt:lpstr>
      <vt:lpstr>Barlow Light</vt:lpstr>
      <vt:lpstr>Barlow Medium</vt:lpstr>
      <vt:lpstr>Barlow SemiBold</vt:lpstr>
      <vt:lpstr>Calibri</vt:lpstr>
      <vt:lpstr>Calibri Light</vt:lpstr>
      <vt:lpstr>Office Theme</vt:lpstr>
      <vt:lpstr>Custom Design</vt:lpstr>
      <vt:lpstr>1_Custom Design</vt:lpstr>
      <vt:lpstr>think-cell Slide</vt:lpstr>
      <vt:lpstr>SPACE ROS: ARCHITECTURE ROADMAP</vt:lpstr>
      <vt:lpstr>Overview</vt:lpstr>
      <vt:lpstr>Statement of Objectives</vt:lpstr>
      <vt:lpstr>PowerPoint Presentation</vt:lpstr>
      <vt:lpstr>Driving Reference Applications</vt:lpstr>
      <vt:lpstr>Surface: Cargo Offloading</vt:lpstr>
      <vt:lpstr>Surface: Resource Prospecting</vt:lpstr>
      <vt:lpstr>Surface: Site Preparation</vt:lpstr>
      <vt:lpstr>Surface: Orbital Station Unpressurized Robotics</vt:lpstr>
      <vt:lpstr>Technology Need</vt:lpstr>
      <vt:lpstr>NASA Technology Taxonomy - Overview </vt:lpstr>
      <vt:lpstr>NASA Technology Taxonomy - 04 Robotic Systems</vt:lpstr>
      <vt:lpstr>NASA Technology Taxonomy - 07 Exploration Destination Systems</vt:lpstr>
      <vt:lpstr>NASA Technology Taxonomy – 10 Autonomous Systems</vt:lpstr>
      <vt:lpstr>NASA Technology Taxonomy – 11 Software, Modeling, Simulation</vt:lpstr>
      <vt:lpstr>Community Feedback</vt:lpstr>
      <vt:lpstr>RFI Takeaways: Statistics</vt:lpstr>
      <vt:lpstr>RFI Takeaways: Statistics</vt:lpstr>
      <vt:lpstr>RFI Takeaways: Statistics</vt:lpstr>
      <vt:lpstr>RFI Takeaways: Statistics</vt:lpstr>
      <vt:lpstr>RFI Takeaways: Space ROS</vt:lpstr>
      <vt:lpstr>RFI Takeaways: ROS Packages</vt:lpstr>
      <vt:lpstr>Architecture Concepts</vt:lpstr>
      <vt:lpstr>Space ROS App Definition</vt:lpstr>
      <vt:lpstr>Standalone vs. Federated vs. IMA</vt:lpstr>
      <vt:lpstr>Standalone vs. Federated vs. IMA</vt:lpstr>
      <vt:lpstr>Deployment Configuration Types</vt:lpstr>
      <vt:lpstr>Augmented System Overview</vt:lpstr>
      <vt:lpstr>Augmented System App Architecture</vt:lpstr>
      <vt:lpstr>Single Vehicle System Overview</vt:lpstr>
      <vt:lpstr>Single Vehicle System App Architecture</vt:lpstr>
      <vt:lpstr>Multi Vehicle System Description</vt:lpstr>
      <vt:lpstr>Multi Vehicle System Description</vt:lpstr>
      <vt:lpstr>Ground-only Space ROS System Overview</vt:lpstr>
      <vt:lpstr>Shared Space ROS Ground and Flight System Overview</vt:lpstr>
      <vt:lpstr>Shared Ground and Flight System App Architecture</vt:lpstr>
      <vt:lpstr>Space ROS used for Testing and Simulation</vt:lpstr>
      <vt:lpstr>Space ROS Benchmarking</vt:lpstr>
      <vt:lpstr>Benchmarking Objectives</vt:lpstr>
      <vt:lpstr>Benchmarking Test Matrix Summary</vt:lpstr>
      <vt:lpstr>Space ROS Community</vt:lpstr>
      <vt:lpstr>Space ROS Community Governance</vt:lpstr>
      <vt:lpstr>Governance and Post ACO Operations</vt:lpstr>
      <vt:lpstr>Space ROS Public Working Group</vt:lpstr>
      <vt:lpstr>Space ROS Community Pull Request Acceptance Policy</vt:lpstr>
      <vt:lpstr>License</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SPACE ROS: ARCHITECTURE ROADMAP</dc:title>
  <dc:creator>Austin Probe</dc:creator>
  <cp:lastModifiedBy>Calhoun, JoAnne (GSFC-2710)</cp:lastModifiedBy>
  <cp:revision>9</cp:revision>
  <dcterms:created xsi:type="dcterms:W3CDTF">2022-03-15T11:23:33Z</dcterms:created>
  <dcterms:modified xsi:type="dcterms:W3CDTF">2023-01-30T20:28:22Z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0x010100448C9EFA5834FD4BBBA409453B52C7DE</vt:lpwstr>
  </property>
</Properties>
</file>