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5" r:id="rId2"/>
  </p:sldMasterIdLst>
  <p:notesMasterIdLst>
    <p:notesMasterId r:id="rId8"/>
  </p:notesMasterIdLst>
  <p:sldIdLst>
    <p:sldId id="256" r:id="rId3"/>
    <p:sldId id="37368" r:id="rId4"/>
    <p:sldId id="37366" r:id="rId5"/>
    <p:sldId id="37357" r:id="rId6"/>
    <p:sldId id="373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gesu, Sam V. (MSFC-HP20)" initials="DSV(" lastIdx="1" clrIdx="0">
    <p:extLst>
      <p:ext uri="{19B8F6BF-5375-455C-9EA6-DF929625EA0E}">
        <p15:presenceInfo xmlns:p15="http://schemas.microsoft.com/office/powerpoint/2012/main" userId="S::sdigesu@ndc.nasa.gov::b1dc4b0e-f362-410d-bc83-25e5f9229a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DC49"/>
    <a:srgbClr val="0D0D0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9" autoAdjust="0"/>
    <p:restoredTop sz="84218"/>
  </p:normalViewPr>
  <p:slideViewPr>
    <p:cSldViewPr snapToGrid="0" snapToObjects="1">
      <p:cViewPr varScale="1">
        <p:scale>
          <a:sx n="129" d="100"/>
          <a:sy n="129" d="100"/>
        </p:scale>
        <p:origin x="138" y="17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41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C7479-20AA-E941-9044-CB196184163C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08187-0E68-7E4D-977F-7D1CCC419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64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08187-0E68-7E4D-977F-7D1CCC41932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599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740093" eaLnBrk="0" hangingPunct="0">
              <a:spcBef>
                <a:spcPct val="20000"/>
              </a:spcBef>
            </a:pPr>
            <a:endParaRPr lang="en-US" sz="1200" b="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953A5-29E5-BC44-8932-1EFF91B36C2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563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1C9BFE-75BC-4EEE-8664-A42B60DF609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542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740093" eaLnBrk="0" hangingPunct="0">
              <a:spcBef>
                <a:spcPct val="20000"/>
              </a:spcBef>
            </a:pPr>
            <a:endParaRPr lang="en-US" sz="1200" b="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953A5-29E5-BC44-8932-1EFF91B36C2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2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1C9BFE-75BC-4EEE-8664-A42B60DF609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374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10F99-5333-5E4C-B28B-64A23454D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409DB6-56F4-E84F-A7B4-A51C7AD20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2E017-EFD5-1543-831D-69FE6C499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DA02C-C6BF-9B43-89BA-9DE2B654E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1D5DE6-48B4-594F-9E41-04FD7500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094BC16-CF4D-FD43-A87F-37DFB23FC0AB}"/>
              </a:ext>
            </a:extLst>
          </p:cNvPr>
          <p:cNvGrpSpPr/>
          <p:nvPr userDrawn="1"/>
        </p:nvGrpSpPr>
        <p:grpSpPr>
          <a:xfrm>
            <a:off x="8255000" y="136525"/>
            <a:ext cx="2514600" cy="872503"/>
            <a:chOff x="2400963" y="1929680"/>
            <a:chExt cx="11077859" cy="384373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DFE09A1-C57D-6E4E-A097-C8B759B0A78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5250" b="90917" l="3417" r="92750">
                          <a14:foregroundMark x1="41000" y1="9417" x2="72000" y2="18417"/>
                          <a14:foregroundMark x1="72000" y1="18417" x2="79917" y2="33500"/>
                          <a14:foregroundMark x1="79917" y1="33500" x2="82917" y2="65583"/>
                          <a14:foregroundMark x1="82917" y1="65583" x2="68250" y2="67667"/>
                          <a14:foregroundMark x1="68250" y1="67667" x2="62917" y2="51083"/>
                          <a14:foregroundMark x1="62917" y1="51083" x2="75250" y2="46250"/>
                          <a14:foregroundMark x1="75250" y1="46250" x2="68833" y2="74917"/>
                          <a14:foregroundMark x1="68833" y1="74917" x2="57667" y2="84500"/>
                          <a14:foregroundMark x1="57667" y1="84500" x2="44583" y2="85417"/>
                          <a14:foregroundMark x1="44583" y1="85417" x2="20917" y2="75000"/>
                          <a14:foregroundMark x1="20917" y1="75000" x2="11917" y2="65833"/>
                          <a14:foregroundMark x1="11917" y1="65833" x2="6750" y2="39583"/>
                          <a14:foregroundMark x1="6750" y1="39583" x2="7417" y2="39250"/>
                          <a14:foregroundMark x1="10917" y1="66500" x2="10917" y2="66500"/>
                          <a14:foregroundMark x1="7417" y1="60500" x2="7417" y2="60500"/>
                          <a14:foregroundMark x1="53667" y1="5333" x2="53667" y2="5333"/>
                          <a14:foregroundMark x1="81917" y1="29750" x2="81917" y2="29750"/>
                          <a14:foregroundMark x1="86667" y1="42750" x2="86667" y2="42750"/>
                          <a14:foregroundMark x1="13750" y1="73833" x2="13750" y2="73833"/>
                          <a14:foregroundMark x1="38833" y1="85833" x2="38833" y2="85833"/>
                          <a14:foregroundMark x1="8333" y1="55083" x2="26750" y2="74667"/>
                          <a14:foregroundMark x1="26750" y1="74667" x2="51833" y2="85833"/>
                          <a14:foregroundMark x1="51833" y1="85833" x2="38417" y2="87667"/>
                          <a14:foregroundMark x1="38417" y1="87667" x2="26083" y2="82167"/>
                          <a14:foregroundMark x1="26083" y1="82167" x2="17917" y2="72250"/>
                          <a14:foregroundMark x1="17917" y1="72250" x2="47917" y2="58667"/>
                          <a14:foregroundMark x1="47917" y1="58667" x2="63167" y2="57417"/>
                          <a14:foregroundMark x1="63167" y1="57417" x2="76583" y2="62417"/>
                          <a14:foregroundMark x1="76583" y1="62417" x2="86333" y2="71917"/>
                          <a14:foregroundMark x1="86333" y1="71917" x2="74583" y2="82167"/>
                          <a14:foregroundMark x1="74583" y1="82167" x2="48417" y2="87750"/>
                          <a14:foregroundMark x1="48417" y1="87750" x2="48333" y2="86167"/>
                          <a14:foregroundMark x1="79750" y1="82417" x2="79750" y2="82417"/>
                          <a14:foregroundMark x1="74333" y1="85833" x2="74333" y2="85833"/>
                          <a14:foregroundMark x1="61000" y1="90667" x2="61000" y2="90667"/>
                          <a14:foregroundMark x1="40417" y1="89667" x2="40417" y2="89667"/>
                          <a14:foregroundMark x1="35000" y1="90333" x2="35000" y2="90333"/>
                          <a14:foregroundMark x1="19167" y1="77917" x2="19167" y2="77917"/>
                          <a14:foregroundMark x1="4583" y1="53833" x2="4583" y2="53833"/>
                          <a14:foregroundMark x1="81000" y1="81750" x2="69750" y2="88000"/>
                          <a14:foregroundMark x1="69750" y1="88000" x2="57000" y2="90917"/>
                          <a14:foregroundMark x1="57000" y1="90917" x2="31667" y2="87083"/>
                          <a14:foregroundMark x1="31667" y1="87083" x2="13083" y2="70000"/>
                          <a14:foregroundMark x1="13083" y1="70000" x2="6167" y2="57833"/>
                          <a14:foregroundMark x1="6167" y1="57833" x2="4833" y2="50000"/>
                          <a14:foregroundMark x1="28917" y1="86667" x2="28917" y2="86667"/>
                          <a14:foregroundMark x1="27750" y1="86167" x2="27750" y2="86167"/>
                          <a14:foregroundMark x1="30750" y1="88333" x2="30750" y2="88333"/>
                          <a14:foregroundMark x1="39250" y1="87083" x2="25333" y2="83833"/>
                          <a14:foregroundMark x1="25333" y1="83833" x2="15333" y2="75083"/>
                          <a14:foregroundMark x1="15333" y1="75083" x2="8583" y2="64500"/>
                          <a14:foregroundMark x1="8583" y1="64500" x2="5833" y2="50583"/>
                          <a14:foregroundMark x1="56917" y1="89667" x2="44167" y2="90667"/>
                          <a14:foregroundMark x1="44167" y1="90667" x2="19417" y2="80500"/>
                          <a14:foregroundMark x1="19417" y1="80500" x2="10833" y2="69917"/>
                          <a14:foregroundMark x1="10833" y1="69917" x2="3417" y2="52750"/>
                          <a14:foregroundMark x1="89167" y1="55750" x2="89167" y2="55750"/>
                          <a14:foregroundMark x1="92750" y1="51583" x2="92750" y2="5158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r="-18587"/>
            <a:stretch/>
          </p:blipFill>
          <p:spPr>
            <a:xfrm>
              <a:off x="8920635" y="1929680"/>
              <a:ext cx="4558187" cy="384373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E871E9A-7677-F64F-9B5B-11E6D68205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451" b="93210" l="4630" r="92840">
                          <a14:foregroundMark x1="16173" y1="24290" x2="16173" y2="24290"/>
                          <a14:foregroundMark x1="14506" y1="58272" x2="19846" y2="23179"/>
                          <a14:foregroundMark x1="19846" y1="23179" x2="34105" y2="13735"/>
                          <a14:foregroundMark x1="34105" y1="13735" x2="49198" y2="9136"/>
                          <a14:foregroundMark x1="49198" y1="9136" x2="49475" y2="9136"/>
                          <a14:foregroundMark x1="32654" y1="85617" x2="46698" y2="90895"/>
                          <a14:foregroundMark x1="46698" y1="90895" x2="61327" y2="87932"/>
                          <a14:foregroundMark x1="9568" y1="59259" x2="6790" y2="43673"/>
                          <a14:foregroundMark x1="6790" y1="43673" x2="12593" y2="29321"/>
                          <a14:foregroundMark x1="12593" y1="29321" x2="23611" y2="19136"/>
                          <a14:foregroundMark x1="23611" y1="19136" x2="37407" y2="12747"/>
                          <a14:foregroundMark x1="37407" y1="12747" x2="53302" y2="10586"/>
                          <a14:foregroundMark x1="53302" y1="10586" x2="70185" y2="13889"/>
                          <a14:foregroundMark x1="70185" y1="13889" x2="81914" y2="23642"/>
                          <a14:foregroundMark x1="81914" y1="23642" x2="89969" y2="37346"/>
                          <a14:foregroundMark x1="89969" y1="37346" x2="92932" y2="52469"/>
                          <a14:foregroundMark x1="92932" y1="52469" x2="85864" y2="69198"/>
                          <a14:foregroundMark x1="85864" y1="69198" x2="76821" y2="78056"/>
                          <a14:foregroundMark x1="58025" y1="93210" x2="58025" y2="93210"/>
                          <a14:foregroundMark x1="42222" y1="8148" x2="42222" y2="8148"/>
                          <a14:foregroundMark x1="52747" y1="6481" x2="52747" y2="6481"/>
                          <a14:foregroundMark x1="4630" y1="51667" x2="4630" y2="51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46672" y="2382063"/>
              <a:ext cx="2838548" cy="2838548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E5B8DCC-CBDC-2F46-9A84-C66F1D07823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353" b="89448" l="10000" r="90000">
                          <a14:foregroundMark x1="49667" y1="75779" x2="49667" y2="75779"/>
                          <a14:foregroundMark x1="63222" y1="42446" x2="63222" y2="42446"/>
                          <a14:foregroundMark x1="37444" y1="45084" x2="37444" y2="45084"/>
                          <a14:foregroundMark x1="66778" y1="9592" x2="66778" y2="9592"/>
                          <a14:foregroundMark x1="49333" y1="73381" x2="49333" y2="73381"/>
                          <a14:foregroundMark x1="51222" y1="74580" x2="51222" y2="74580"/>
                          <a14:foregroundMark x1="46778" y1="47482" x2="46778" y2="47482"/>
                          <a14:foregroundMark x1="49556" y1="47242" x2="49556" y2="47242"/>
                          <a14:foregroundMark x1="40778" y1="47002" x2="40778" y2="47002"/>
                          <a14:foregroundMark x1="39778" y1="45564" x2="39778" y2="45564"/>
                          <a14:backgroundMark x1="39667" y1="47242" x2="39667" y2="47242"/>
                          <a14:backgroundMark x1="40111" y1="47242" x2="40111" y2="47242"/>
                          <a14:backgroundMark x1="40667" y1="47482" x2="40667" y2="4748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00963" y="2253305"/>
              <a:ext cx="6736080" cy="3118470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8B449F1A-D7EA-9743-93BC-95EFA2D2C55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0795" y="174029"/>
            <a:ext cx="926009" cy="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12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41C80-094C-934C-A8F2-8048EF771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201FAB-1D8A-CA40-9019-6E9AC172B2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1B3C5-F1E6-6842-94F6-FA10F2FF5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85B6B-71F5-D74C-859E-30EDC144A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7A90E-284C-F34B-8E4F-9823F6653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53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CF05D-A439-494B-A622-CF45BB025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9168D-3932-3244-A50B-6279DBE7B5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44B01-8486-0B46-BE1E-7CFA41C6B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092D5-6D66-9F49-8079-694BF506D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484D2-E9BD-6D48-A82C-8A7A46A3E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5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77E31-77DA-4545-A5DE-D183B053E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524BF-EB8A-DD4C-9F93-9548DDC3D5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AC2F86-2D46-164B-9B25-8E2007FAC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3110B6-5E55-4C40-B2D0-6BFF0CDA5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A15ECD-C31A-E749-B45D-236E79AA6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99038-839C-9543-83BA-8C13E049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547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B5BA8-3D34-7A4E-AF6E-C7485D77E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92057-9400-CD45-90AC-C667F9043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50BD3-C0EC-1D4D-9ACA-75705D575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EA07FF-9CA5-1B40-B6A0-804A78632F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899D56-1F4E-C148-B630-AEBAF2D5E5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C16886-9C25-504A-A8DF-B08A4FC13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D26A94-9AFC-6F47-B2B6-5A0EA83BC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BB6B5D-8D04-A546-A76E-F93022276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82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5EBC3-97A0-A448-ADCD-15F2B2084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601C80-6E6F-3E49-9668-4376A7207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CEB8F1-F05F-CE49-A480-8B88580A2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3394F1-9EBA-7A4E-A0DD-353B45DAA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73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958AFC-A6A1-3D46-B0BE-AAAD2F1F3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50D966-80DA-A54C-986C-CAFB16AD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42C5C5-0F5C-8640-B5BF-593AE60A6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9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E6E21-E808-9846-BAF4-E12E41C73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E913D-21C3-084C-99A2-FFBF2E461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BC1861-497E-EE48-8D35-9AFB4937B9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F847FE-3391-364E-A71E-E88CA0C3D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3611C1-A53F-E948-B2F4-5D05AFF2B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83C73C-C77D-1444-B9CF-61B9EBAC6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915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883E0-479A-504B-B993-8A96F0E71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8A1D2C-BE1A-594F-A9B0-ECBE4C1FF4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C0D0F6-23F3-BA42-A891-660C5C3063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0647F-BADB-D641-BFA5-86B55CFF8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50A729-FB6A-2741-9481-6264FC78B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F1FACE-D00B-5D47-8433-A621F4C8E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10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68F91-DACF-8846-9672-95C96C8A3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119813-1927-FD48-875D-8732D4D2C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D1E8C-E914-964F-9189-71DC85EF6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D6F46-B348-064A-B778-74AF0CC6D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A989F-49E0-0748-B770-0D8A56C67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13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07628E-F1B5-8543-A08F-5DBB626E28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8E9BA7-4296-AB49-B11B-56BC1B984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C3065-BDA0-A54F-BFD6-E04FB2201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BBECAF-9452-FC4B-A708-39766CC57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8E846-6549-7149-B750-F1F29DF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409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Black Background SLS Slide Master Oct 2015 Colo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2">
            <a:extLst>
              <a:ext uri="{FF2B5EF4-FFF2-40B4-BE49-F238E27FC236}">
                <a16:creationId xmlns:a16="http://schemas.microsoft.com/office/drawing/2014/main" id="{15A3B4BD-3326-A64B-BB4F-A2B1777E93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742771"/>
            <a:ext cx="361949" cy="115229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0458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352" y="225425"/>
            <a:ext cx="891688" cy="74797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FB25745-2827-8D46-98F0-DFC0EB492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5715"/>
            <a:ext cx="11269980" cy="743643"/>
          </a:xfrm>
          <a:prstGeom prst="rect">
            <a:avLst/>
          </a:prstGeom>
        </p:spPr>
        <p:txBody>
          <a:bodyPr lIns="182880" bIns="45720" anchor="ctr" anchorCtr="0"/>
          <a:lstStyle>
            <a:lvl1pPr marL="120650" indent="0">
              <a:tabLst/>
              <a:defRPr sz="3600" b="0" i="0" cap="all" spc="200" baseline="0"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972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9690D5A-37F6-4475-B4E6-B41EBDA62E9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72" descr="NASA insignia RGB">
            <a:extLst>
              <a:ext uri="{FF2B5EF4-FFF2-40B4-BE49-F238E27FC236}">
                <a16:creationId xmlns:a16="http://schemas.microsoft.com/office/drawing/2014/main" id="{AA965ABC-8D4E-48A5-96A2-5064DCBF2E87}"/>
              </a:ext>
            </a:extLst>
          </p:cNvPr>
          <p:cNvPicPr>
            <a:picLocks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52421" y="46286"/>
            <a:ext cx="91440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74"/>
          <p:cNvSpPr txBox="1">
            <a:spLocks noChangeArrowheads="1"/>
          </p:cNvSpPr>
          <p:nvPr userDrawn="1"/>
        </p:nvSpPr>
        <p:spPr bwMode="auto">
          <a:xfrm>
            <a:off x="9484206" y="530226"/>
            <a:ext cx="151341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defTabSz="4572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600" dirty="0">
                <a:solidFill>
                  <a:schemeClr val="tx1"/>
                </a:solidFill>
                <a:latin typeface="Arial" charset="0"/>
                <a:ea typeface="ヒラギノ角ゴ Pro W3" charset="0"/>
              </a:rPr>
              <a:t>National Aeronautics and</a:t>
            </a:r>
            <a:br>
              <a:rPr lang="en-US" sz="600" dirty="0">
                <a:solidFill>
                  <a:schemeClr val="tx1"/>
                </a:solidFill>
                <a:latin typeface="Arial" charset="0"/>
                <a:ea typeface="ヒラギノ角ゴ Pro W3" charset="0"/>
              </a:rPr>
            </a:br>
            <a:r>
              <a:rPr lang="en-US" sz="600" dirty="0">
                <a:solidFill>
                  <a:schemeClr val="tx1"/>
                </a:solidFill>
                <a:latin typeface="Arial" charset="0"/>
                <a:ea typeface="ヒラギノ角ゴ Pro W3" charset="0"/>
              </a:rPr>
              <a:t>Space Administration</a:t>
            </a:r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 flipV="1">
            <a:off x="11025139" y="279400"/>
            <a:ext cx="0" cy="7318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Rectangle 162"/>
          <p:cNvSpPr>
            <a:spLocks noGrp="1" noChangeArrowheads="1"/>
          </p:cNvSpPr>
          <p:nvPr>
            <p:ph type="ctrTitle"/>
          </p:nvPr>
        </p:nvSpPr>
        <p:spPr>
          <a:xfrm>
            <a:off x="252795" y="6058968"/>
            <a:ext cx="6487582" cy="799032"/>
          </a:xfrm>
          <a:ln>
            <a:noFill/>
          </a:ln>
        </p:spPr>
        <p:txBody>
          <a:bodyPr/>
          <a:lstStyle>
            <a:lvl1pPr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ectangle 163"/>
          <p:cNvSpPr>
            <a:spLocks noGrp="1" noChangeArrowheads="1"/>
          </p:cNvSpPr>
          <p:nvPr>
            <p:ph type="subTitle" idx="1"/>
          </p:nvPr>
        </p:nvSpPr>
        <p:spPr>
          <a:xfrm>
            <a:off x="3812483" y="558800"/>
            <a:ext cx="4567033" cy="1571653"/>
          </a:xfrm>
          <a:ln>
            <a:noFill/>
          </a:ln>
        </p:spPr>
        <p:txBody>
          <a:bodyPr anchor="ctr"/>
          <a:lstStyle>
            <a:lvl1pPr>
              <a:buNone/>
              <a:defRPr sz="18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25179" y="79345"/>
            <a:ext cx="6578007" cy="400110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l"/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Lunar Terrain Vehicle </a:t>
            </a:r>
            <a:r>
              <a:rPr lang="en-US" sz="2000" b="1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(LTV)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784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0769600" cy="742950"/>
          </a:xfrm>
        </p:spPr>
        <p:txBody>
          <a:bodyPr/>
          <a:lstStyle>
            <a:lvl1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7C384-89D6-8141-B091-9776852F31EF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457200"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4749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F7C70-D67C-EC44-B347-AD63B26EA15E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4077962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59103-A4D9-2148-B8FF-FB5AD7389610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2327989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0AF6B-D50A-2B47-B1C7-FB734DCC6A7F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29538960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C988F-EB4A-BE44-AF14-2A0304D0A605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855667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3B023-8F15-D34F-A93F-070D1A5772D3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851926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BA73B-62DA-7C45-A31D-D6B41ED9CB9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606740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3D22DF4-C212-DC4C-90F3-CBFC287F3A4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D9DEB3-54A3-8342-8591-3E5BED46E004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alphaModFix amt="35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2D38FF-3F4F-A447-8B6A-6BB9227BF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DEA291-3B74-AD47-A3FC-D10B0E626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AE131-B0FE-6648-8356-16157EB3FD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F562F-94BD-5F4A-9355-8233B43F998F}" type="datetimeFigureOut">
              <a:rPr lang="en-US" smtClean="0"/>
              <a:t>10/11/2022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E3543-5A01-2245-9F60-52FEA3CC14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8C2C02-D76E-A84B-AA5D-00EC9F2DE9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F4321-F470-494D-B7C0-88B3A2DE1F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45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"/>
          <p:cNvSpPr>
            <a:spLocks noChangeArrowheads="1"/>
          </p:cNvSpPr>
          <p:nvPr userDrawn="1"/>
        </p:nvSpPr>
        <p:spPr bwMode="auto">
          <a:xfrm>
            <a:off x="0" y="0"/>
            <a:ext cx="12192000" cy="84613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20000"/>
              </a:spcBef>
              <a:spcAft>
                <a:spcPct val="0"/>
              </a:spcAft>
              <a:defRPr/>
            </a:pPr>
            <a:endParaRPr lang="en-US" altLang="en-US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30164"/>
            <a:ext cx="107696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dirty="0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" y="1003301"/>
            <a:ext cx="119824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dirty="0"/>
              <a:t>Click to edit Master text styles</a:t>
            </a:r>
          </a:p>
          <a:p>
            <a:pPr lvl="1"/>
            <a:r>
              <a:rPr lang="en-US" altLang="x-none" dirty="0"/>
              <a:t>Second level</a:t>
            </a:r>
          </a:p>
          <a:p>
            <a:pPr lvl="2"/>
            <a:r>
              <a:rPr lang="en-US" altLang="x-none" dirty="0"/>
              <a:t>Third level</a:t>
            </a:r>
          </a:p>
          <a:p>
            <a:pPr lvl="3"/>
            <a:r>
              <a:rPr lang="en-US" altLang="x-none" dirty="0"/>
              <a:t>Fourth level</a:t>
            </a:r>
          </a:p>
          <a:p>
            <a:pPr lvl="4"/>
            <a:r>
              <a:rPr lang="en-US" altLang="x-none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47200" y="648167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F81212BE-DDED-794D-9DBD-821C8354EFEA}" type="slidenum">
              <a:rPr lang="en-US" altLang="x-none" smtClean="0">
                <a:ea typeface="ＭＳ Ｐゴシック" charset="-128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x-none" dirty="0">
              <a:ea typeface="ＭＳ Ｐゴシック" charset="-128"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3681" y="54934"/>
            <a:ext cx="715837" cy="592854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0845800" y="633112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chemeClr val="bg1"/>
                </a:solidFill>
                <a:latin typeface="+mj-lt"/>
                <a:cs typeface="Arial"/>
              </a:rPr>
              <a:t>Lunar Terrain Vehicle</a:t>
            </a:r>
          </a:p>
        </p:txBody>
      </p:sp>
    </p:spTree>
    <p:extLst>
      <p:ext uri="{BB962C8B-B14F-4D97-AF65-F5344CB8AC3E}">
        <p14:creationId xmlns:p14="http://schemas.microsoft.com/office/powerpoint/2010/main" val="270331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ヒラギノ角ゴ Pro W3" charset="-128"/>
          <a:cs typeface="Arial" panose="020B0604020202020204" pitchFamily="34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  <a:ea typeface="ヒラギノ角ゴ Pro W3" charset="-128"/>
          <a:cs typeface="Arial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  <a:ea typeface="ヒラギノ角ゴ Pro W3" charset="-128"/>
          <a:cs typeface="Arial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  <a:ea typeface="ヒラギノ角ゴ Pro W3" charset="-128"/>
          <a:cs typeface="Arial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  <a:ea typeface="ヒラギノ角ゴ Pro W3" charset="-128"/>
          <a:cs typeface="Arial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9pPr>
    </p:titleStyle>
    <p:bodyStyle>
      <a:lvl1pPr marL="177800" indent="-177800" algn="l" defTabSz="457200" rtl="0" eaLnBrk="0" fontAlgn="base" hangingPunct="0">
        <a:spcBef>
          <a:spcPts val="0"/>
        </a:spcBef>
        <a:spcAft>
          <a:spcPts val="600"/>
        </a:spcAft>
        <a:buFont typeface="Arial" charset="0"/>
        <a:buChar char="•"/>
        <a:defRPr b="1" kern="1200">
          <a:solidFill>
            <a:schemeClr val="tx1"/>
          </a:solidFill>
          <a:latin typeface="Arial"/>
          <a:ea typeface="ヒラギノ角ゴ Pro W3" charset="-128"/>
          <a:cs typeface="Arial"/>
        </a:defRPr>
      </a:lvl1pPr>
      <a:lvl2pPr marL="685800" indent="-228600" algn="l" defTabSz="457200" rtl="0" eaLnBrk="0" fontAlgn="base" hangingPunct="0">
        <a:spcBef>
          <a:spcPts val="0"/>
        </a:spcBef>
        <a:spcAft>
          <a:spcPts val="600"/>
        </a:spcAft>
        <a:buFont typeface="Arial" charset="0"/>
        <a:buChar char="–"/>
        <a:defRPr kern="1200">
          <a:solidFill>
            <a:schemeClr val="tx1"/>
          </a:solidFill>
          <a:latin typeface="Arial"/>
          <a:ea typeface="ヒラギノ角ゴ Pro W3" charset="-128"/>
          <a:cs typeface="Arial"/>
        </a:defRPr>
      </a:lvl2pPr>
      <a:lvl3pPr marL="1143000" indent="-228600" algn="l" defTabSz="457200" rtl="0" eaLnBrk="0" fontAlgn="base" hangingPunct="0">
        <a:spcBef>
          <a:spcPts val="0"/>
        </a:spcBef>
        <a:spcAft>
          <a:spcPts val="600"/>
        </a:spcAft>
        <a:buFont typeface="Arial" charset="0"/>
        <a:buChar char="•"/>
        <a:defRPr kern="1200">
          <a:solidFill>
            <a:schemeClr val="tx1"/>
          </a:solidFill>
          <a:latin typeface="Arial"/>
          <a:ea typeface="ヒラギノ角ゴ Pro W3" charset="-128"/>
          <a:cs typeface="Arial"/>
        </a:defRPr>
      </a:lvl3pPr>
      <a:lvl4pPr marL="1600200" indent="-228600" algn="l" defTabSz="457200" rtl="0" eaLnBrk="0" fontAlgn="base" hangingPunct="0">
        <a:spcBef>
          <a:spcPts val="0"/>
        </a:spcBef>
        <a:spcAft>
          <a:spcPts val="600"/>
        </a:spcAft>
        <a:buFont typeface="Arial" charset="0"/>
        <a:buChar char="–"/>
        <a:defRPr kern="1200">
          <a:solidFill>
            <a:schemeClr val="tx1"/>
          </a:solidFill>
          <a:latin typeface="Arial"/>
          <a:ea typeface="ヒラギノ角ゴ Pro W3" charset="-128"/>
          <a:cs typeface="Arial"/>
        </a:defRPr>
      </a:lvl4pPr>
      <a:lvl5pPr marL="2057400" indent="-228600" algn="l" defTabSz="457200" rtl="0" eaLnBrk="0" fontAlgn="base" hangingPunct="0">
        <a:spcBef>
          <a:spcPts val="0"/>
        </a:spcBef>
        <a:spcAft>
          <a:spcPts val="600"/>
        </a:spcAft>
        <a:buFont typeface="Arial" charset="0"/>
        <a:buChar char="»"/>
        <a:defRPr kern="1200">
          <a:solidFill>
            <a:schemeClr val="tx1"/>
          </a:solidFill>
          <a:latin typeface="Arial"/>
          <a:ea typeface="ヒラギノ角ゴ Pro W3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microsoft.com/office/2007/relationships/hdphoto" Target="../media/hdphoto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6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105091-E6ED-1546-AA8D-38AC7B1CEA3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6D3D61-F9F0-ED4F-9F39-EE4E10088F6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2385C7-863E-F740-8EEE-B19FB820F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339" y="464640"/>
            <a:ext cx="10229915" cy="604877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Helvetica" pitchFamily="2" charset="0"/>
              </a:rPr>
              <a:t>Payload and Mission Operations Division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2C9960A-EECC-A748-ACD1-5236AAD6D279}"/>
              </a:ext>
            </a:extLst>
          </p:cNvPr>
          <p:cNvSpPr/>
          <p:nvPr/>
        </p:nvSpPr>
        <p:spPr>
          <a:xfrm>
            <a:off x="9129255" y="1449955"/>
            <a:ext cx="3444240" cy="348996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9E1195-80F4-FC4B-83E4-A7D8881737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0" b="90917" l="4016" r="100000">
                        <a14:foregroundMark x1="48188" y1="9417" x2="84623" y2="18417"/>
                        <a14:foregroundMark x1="84623" y1="18417" x2="93928" y2="33500"/>
                        <a14:foregroundMark x1="93928" y1="33500" x2="97453" y2="65583"/>
                        <a14:foregroundMark x1="97453" y1="65583" x2="80215" y2="67667"/>
                        <a14:foregroundMark x1="80215" y1="67667" x2="73947" y2="51083"/>
                        <a14:foregroundMark x1="73947" y1="51083" x2="88443" y2="46250"/>
                        <a14:foregroundMark x1="88443" y1="46250" x2="80901" y2="74917"/>
                        <a14:foregroundMark x1="80901" y1="74917" x2="67777" y2="84500"/>
                        <a14:foregroundMark x1="67777" y1="84500" x2="52400" y2="85417"/>
                        <a14:foregroundMark x1="52400" y1="85417" x2="24584" y2="75000"/>
                        <a14:foregroundMark x1="24584" y1="75000" x2="14006" y2="65833"/>
                        <a14:foregroundMark x1="14006" y1="65833" x2="7933" y2="39583"/>
                        <a14:foregroundMark x1="7933" y1="39583" x2="8717" y2="39250"/>
                        <a14:foregroundMark x1="12831" y1="66500" x2="12831" y2="66500"/>
                        <a14:foregroundMark x1="8717" y1="60500" x2="8717" y2="60500"/>
                        <a14:foregroundMark x1="63075" y1="5333" x2="63075" y2="5333"/>
                        <a14:foregroundMark x1="96278" y1="29750" x2="96278" y2="29750"/>
                        <a14:foregroundMark x1="16161" y1="73833" x2="16161" y2="73833"/>
                        <a14:foregroundMark x1="45642" y1="85833" x2="45642" y2="85833"/>
                        <a14:foregroundMark x1="9794" y1="55083" x2="31440" y2="74667"/>
                        <a14:foregroundMark x1="31440" y1="74667" x2="60921" y2="85833"/>
                        <a14:foregroundMark x1="60921" y1="85833" x2="45152" y2="87667"/>
                        <a14:foregroundMark x1="45152" y1="87667" x2="30656" y2="82167"/>
                        <a14:foregroundMark x1="30656" y1="82167" x2="21058" y2="72250"/>
                        <a14:foregroundMark x1="21058" y1="72250" x2="56317" y2="58667"/>
                        <a14:foregroundMark x1="56317" y1="58667" x2="74241" y2="57417"/>
                        <a14:foregroundMark x1="74241" y1="57417" x2="90010" y2="62417"/>
                        <a14:foregroundMark x1="90010" y1="62417" x2="99902" y2="70583"/>
                        <a14:foregroundMark x1="99902" y1="73083" x2="87659" y2="82083"/>
                        <a14:foregroundMark x1="87659" y1="82167" x2="56905" y2="87750"/>
                        <a14:foregroundMark x1="56905" y1="87750" x2="56807" y2="86167"/>
                        <a14:foregroundMark x1="93732" y1="82417" x2="93732" y2="82417"/>
                        <a14:foregroundMark x1="87365" y1="85833" x2="87365" y2="85833"/>
                        <a14:foregroundMark x1="71694" y1="90667" x2="71694" y2="90667"/>
                        <a14:foregroundMark x1="47502" y1="89667" x2="47502" y2="89667"/>
                        <a14:foregroundMark x1="41136" y1="90333" x2="41136" y2="90333"/>
                        <a14:foregroundMark x1="22527" y1="77917" x2="22527" y2="77917"/>
                        <a14:foregroundMark x1="5387" y1="53833" x2="5387" y2="53833"/>
                        <a14:foregroundMark x1="95201" y1="81750" x2="81978" y2="88000"/>
                        <a14:foregroundMark x1="81978" y1="88000" x2="66993" y2="90917"/>
                        <a14:foregroundMark x1="66993" y1="90917" x2="37218" y2="87083"/>
                        <a14:foregroundMark x1="37218" y1="87083" x2="15377" y2="70000"/>
                        <a14:foregroundMark x1="15377" y1="70000" x2="7248" y2="57833"/>
                        <a14:foregroundMark x1="7248" y1="57833" x2="5681" y2="50000"/>
                        <a14:foregroundMark x1="33986" y1="86667" x2="33986" y2="86667"/>
                        <a14:foregroundMark x1="32615" y1="86167" x2="32615" y2="86167"/>
                        <a14:foregroundMark x1="36141" y1="88333" x2="36141" y2="88333"/>
                        <a14:foregroundMark x1="46131" y1="87083" x2="29775" y2="83833"/>
                        <a14:foregroundMark x1="29775" y1="83833" x2="18022" y2="75083"/>
                        <a14:foregroundMark x1="18022" y1="75083" x2="10088" y2="64500"/>
                        <a14:foregroundMark x1="10088" y1="64500" x2="6856" y2="50583"/>
                        <a14:foregroundMark x1="66895" y1="89667" x2="51910" y2="90667"/>
                        <a14:foregroundMark x1="51910" y1="90667" x2="22821" y2="80500"/>
                        <a14:foregroundMark x1="22821" y1="80500" x2="12733" y2="69917"/>
                        <a14:foregroundMark x1="12733" y1="69917" x2="4016" y2="52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5886" y="1312075"/>
            <a:ext cx="3271366" cy="38437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998C3A-42CF-F242-B5F3-7A5032F57A2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451" b="93210" l="4630" r="92840">
                        <a14:foregroundMark x1="16173" y1="24290" x2="16173" y2="24290"/>
                        <a14:foregroundMark x1="14506" y1="58272" x2="19846" y2="23179"/>
                        <a14:foregroundMark x1="19846" y1="23179" x2="34105" y2="13735"/>
                        <a14:foregroundMark x1="34105" y1="13735" x2="49198" y2="9136"/>
                        <a14:foregroundMark x1="49198" y1="9136" x2="49475" y2="9136"/>
                        <a14:foregroundMark x1="32654" y1="85617" x2="46698" y2="90895"/>
                        <a14:foregroundMark x1="46698" y1="90895" x2="61327" y2="87932"/>
                        <a14:foregroundMark x1="9568" y1="59259" x2="6790" y2="43673"/>
                        <a14:foregroundMark x1="6790" y1="43673" x2="12593" y2="29321"/>
                        <a14:foregroundMark x1="12593" y1="29321" x2="23611" y2="19136"/>
                        <a14:foregroundMark x1="23611" y1="19136" x2="37407" y2="12747"/>
                        <a14:foregroundMark x1="37407" y1="12747" x2="53302" y2="10586"/>
                        <a14:foregroundMark x1="53302" y1="10586" x2="70185" y2="13889"/>
                        <a14:foregroundMark x1="70185" y1="13889" x2="81914" y2="23642"/>
                        <a14:foregroundMark x1="81914" y1="23642" x2="89969" y2="37346"/>
                        <a14:foregroundMark x1="89969" y1="37346" x2="92932" y2="52469"/>
                        <a14:foregroundMark x1="92932" y1="52469" x2="85864" y2="69198"/>
                        <a14:foregroundMark x1="85864" y1="69198" x2="76821" y2="78056"/>
                        <a14:foregroundMark x1="58025" y1="93210" x2="58025" y2="93210"/>
                        <a14:foregroundMark x1="42222" y1="8148" x2="42222" y2="8148"/>
                        <a14:foregroundMark x1="52747" y1="6481" x2="52747" y2="6481"/>
                        <a14:foregroundMark x1="4630" y1="51667" x2="4630" y2="5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924" y="1764458"/>
            <a:ext cx="2838548" cy="2838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534CEC-639C-CB4E-ADD7-6A3513B68BF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353" b="89448" l="10000" r="90000">
                        <a14:foregroundMark x1="49667" y1="75779" x2="49667" y2="75779"/>
                        <a14:foregroundMark x1="63222" y1="42446" x2="63222" y2="42446"/>
                        <a14:foregroundMark x1="37444" y1="45084" x2="37444" y2="45084"/>
                        <a14:foregroundMark x1="66778" y1="9592" x2="66778" y2="9592"/>
                        <a14:foregroundMark x1="49333" y1="73381" x2="49333" y2="73381"/>
                        <a14:foregroundMark x1="51222" y1="74580" x2="51222" y2="74580"/>
                        <a14:foregroundMark x1="46778" y1="47482" x2="46778" y2="47482"/>
                        <a14:foregroundMark x1="49556" y1="47242" x2="49556" y2="47242"/>
                        <a14:foregroundMark x1="40778" y1="47002" x2="40778" y2="47002"/>
                        <a14:foregroundMark x1="39778" y1="45564" x2="39778" y2="45564"/>
                        <a14:backgroundMark x1="39667" y1="47242" x2="39667" y2="47242"/>
                        <a14:backgroundMark x1="40111" y1="47242" x2="40111" y2="47242"/>
                        <a14:backgroundMark x1="40667" y1="47482" x2="40667" y2="47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6215" y="1635700"/>
            <a:ext cx="6736080" cy="31184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663FBF-9707-8D4A-B57A-2F8ABA846A5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9760" y="278652"/>
            <a:ext cx="1167647" cy="976855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6F81FEAA-366E-4488-9225-80A588E086FB}"/>
              </a:ext>
            </a:extLst>
          </p:cNvPr>
          <p:cNvSpPr txBox="1">
            <a:spLocks/>
          </p:cNvSpPr>
          <p:nvPr/>
        </p:nvSpPr>
        <p:spPr>
          <a:xfrm>
            <a:off x="9450644" y="5430061"/>
            <a:ext cx="2801456" cy="1263479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3400" dirty="0">
                <a:solidFill>
                  <a:schemeClr val="bg1"/>
                </a:solidFill>
                <a:latin typeface="Monotype Corsiva" panose="03010101010201010101" pitchFamily="66" charset="0"/>
              </a:rPr>
              <a:t>Sam V. Digesu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Marshall Space Flight Center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HP20/Payload and Mission Operations Division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Technical Manger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sam.digesu@nasa.gov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256-544-2033 </a:t>
            </a:r>
            <a:r>
              <a:rPr lang="en-US" sz="2000" dirty="0" err="1">
                <a:solidFill>
                  <a:schemeClr val="bg1"/>
                </a:solidFill>
              </a:rPr>
              <a:t>wk</a:t>
            </a:r>
            <a:endParaRPr lang="en-US" sz="2000" dirty="0">
              <a:solidFill>
                <a:schemeClr val="bg1"/>
              </a:solidFill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bg1"/>
                </a:solidFill>
              </a:rPr>
              <a:t>256-651-012 cell</a:t>
            </a:r>
          </a:p>
          <a:p>
            <a:pPr algn="l">
              <a:spcBef>
                <a:spcPts val="0"/>
              </a:spcBef>
            </a:pPr>
            <a:endParaRPr lang="en-US" b="1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2BF47B3-6514-4FAA-B321-619D0DD5394C}"/>
              </a:ext>
            </a:extLst>
          </p:cNvPr>
          <p:cNvSpPr txBox="1">
            <a:spLocks/>
          </p:cNvSpPr>
          <p:nvPr/>
        </p:nvSpPr>
        <p:spPr bwMode="auto">
          <a:xfrm>
            <a:off x="2157429" y="4802418"/>
            <a:ext cx="3271366" cy="60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b="1" i="0" kern="12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charset="0"/>
                <a:ea typeface="ヒラギノ角ゴ Pro W3" charset="-128"/>
                <a:cs typeface="Arial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charset="0"/>
                <a:ea typeface="ヒラギノ角ゴ Pro W3" charset="-128"/>
                <a:cs typeface="Arial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charset="0"/>
                <a:ea typeface="ヒラギノ角ゴ Pro W3" charset="-128"/>
                <a:cs typeface="Arial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charset="0"/>
                <a:ea typeface="ヒラギノ角ゴ Pro W3" charset="-128"/>
                <a:cs typeface="Arial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-128"/>
                <a:cs typeface="ヒラギノ角ゴ Pro W3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-128"/>
                <a:cs typeface="ヒラギノ角ゴ Pro W3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-128"/>
                <a:cs typeface="ヒラギノ角ゴ Pro W3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-128"/>
                <a:cs typeface="ヒラギノ角ゴ Pro W3" charset="-128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latin typeface="Helvetica" pitchFamily="2" charset="0"/>
              </a:rPr>
              <a:t>Plan, Train, Fly</a:t>
            </a:r>
          </a:p>
        </p:txBody>
      </p:sp>
    </p:spTree>
    <p:extLst>
      <p:ext uri="{BB962C8B-B14F-4D97-AF65-F5344CB8AC3E}">
        <p14:creationId xmlns:p14="http://schemas.microsoft.com/office/powerpoint/2010/main" val="351714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70ED3E-91E5-9E41-A46D-D63C224BF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14862" y="6774670"/>
            <a:ext cx="361949" cy="115229"/>
          </a:xfrm>
        </p:spPr>
        <p:txBody>
          <a:bodyPr/>
          <a:lstStyle/>
          <a:p>
            <a:r>
              <a:rPr lang="en-US"/>
              <a:t>0458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D9F8D1-40A6-4245-97B3-1D3566BA1213}"/>
              </a:ext>
            </a:extLst>
          </p:cNvPr>
          <p:cNvSpPr/>
          <p:nvPr/>
        </p:nvSpPr>
        <p:spPr>
          <a:xfrm>
            <a:off x="338551" y="31899"/>
            <a:ext cx="4353339" cy="6794204"/>
          </a:xfrm>
          <a:prstGeom prst="rect">
            <a:avLst/>
          </a:prstGeom>
          <a:solidFill>
            <a:srgbClr val="0D0D0D">
              <a:alpha val="74118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lide Number Placeholder 2">
            <a:extLst>
              <a:ext uri="{FF2B5EF4-FFF2-40B4-BE49-F238E27FC236}">
                <a16:creationId xmlns:a16="http://schemas.microsoft.com/office/drawing/2014/main" id="{127BC46B-D0C2-0A4C-B817-D0280ADDD6D9}"/>
              </a:ext>
            </a:extLst>
          </p:cNvPr>
          <p:cNvSpPr txBox="1">
            <a:spLocks/>
          </p:cNvSpPr>
          <p:nvPr/>
        </p:nvSpPr>
        <p:spPr>
          <a:xfrm>
            <a:off x="4614862" y="6774670"/>
            <a:ext cx="361949" cy="115229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defPPr>
              <a:defRPr lang="en-US"/>
            </a:defPPr>
            <a:lvl1pPr marL="0" algn="r" defTabSz="1218731" rtl="0" eaLnBrk="1" latinLnBrk="0" hangingPunct="1">
              <a:defRPr sz="6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  <a:lvl2pPr marL="609365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73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0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467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6832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20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563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4933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0458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3B931-A9C7-4FE1-8710-874B2453F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6798" y="1366547"/>
            <a:ext cx="7924081" cy="4699775"/>
          </a:xfrm>
          <a:prstGeom prst="rect">
            <a:avLst/>
          </a:prstGeom>
        </p:spPr>
      </p:pic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E9FF4173-02C2-7941-A777-1F439E38475A}"/>
              </a:ext>
            </a:extLst>
          </p:cNvPr>
          <p:cNvSpPr txBox="1">
            <a:spLocks/>
          </p:cNvSpPr>
          <p:nvPr/>
        </p:nvSpPr>
        <p:spPr>
          <a:xfrm>
            <a:off x="71121" y="567379"/>
            <a:ext cx="4196798" cy="55092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US" sz="2400">
                <a:solidFill>
                  <a:schemeClr val="bg1"/>
                </a:solidFill>
                <a:latin typeface="Helvetica" pitchFamily="2" charset="0"/>
              </a:rPr>
              <a:t>WE PLAN</a:t>
            </a:r>
            <a:endParaRPr lang="en-US" sz="2400" dirty="0">
              <a:solidFill>
                <a:schemeClr val="bg1"/>
              </a:solidFill>
              <a:latin typeface="Helvetica" pitchFamily="2" charset="0"/>
            </a:endParaRPr>
          </a:p>
          <a:p>
            <a:endParaRPr lang="en-US" sz="140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Helvetica" pitchFamily="2" charset="0"/>
              </a:rPr>
              <a:t>We take requirements and turn them into mission timelines. We use automated tools to help customers with turnkey, planning solutions. </a:t>
            </a:r>
          </a:p>
          <a:p>
            <a:endParaRPr lang="en-US" sz="1400" dirty="0">
              <a:solidFill>
                <a:schemeClr val="bg1"/>
              </a:solidFill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WE TRAIN</a:t>
            </a:r>
          </a:p>
          <a:p>
            <a:endParaRPr lang="en-US" sz="140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Helvetica" pitchFamily="2" charset="0"/>
              </a:rPr>
              <a:t>Whether we meet in person or remotely, we can assess our customers’ needs to develop a customized training plan. We provide instruction to prepare teams for operations. </a:t>
            </a:r>
          </a:p>
          <a:p>
            <a:endParaRPr lang="en-US" sz="1400" dirty="0">
              <a:solidFill>
                <a:schemeClr val="bg1"/>
              </a:solidFill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WE FLY</a:t>
            </a:r>
          </a:p>
          <a:p>
            <a:endParaRPr lang="en-US" sz="140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400" dirty="0">
                <a:solidFill>
                  <a:schemeClr val="bg1"/>
                </a:solidFill>
                <a:latin typeface="Helvetica" pitchFamily="2" charset="0"/>
              </a:rPr>
              <a:t>Whether a mission is crewed or un-crewed, our ground systems operators and flight controllers are expert mission integrators. We can connect customers to a near-Earth or deep space platform, develop operations products and plans, and optimize execution utilizing a global team to ensure any mission’s success. </a:t>
            </a:r>
            <a:endParaRPr lang="en-US" sz="1400" dirty="0">
              <a:solidFill>
                <a:schemeClr val="bg1"/>
              </a:solidFill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2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9BBD490-6000-45F9-904D-638AB9155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86" y="30164"/>
            <a:ext cx="10617200" cy="74295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+mj-lt"/>
              </a:rPr>
              <a:t>Flight Operations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B893BD-A776-45D1-A550-F0430A83E853}"/>
              </a:ext>
            </a:extLst>
          </p:cNvPr>
          <p:cNvSpPr txBox="1">
            <a:spLocks/>
          </p:cNvSpPr>
          <p:nvPr/>
        </p:nvSpPr>
        <p:spPr>
          <a:xfrm>
            <a:off x="0" y="751359"/>
            <a:ext cx="9653419" cy="6259451"/>
          </a:xfrm>
          <a:prstGeom prst="rect">
            <a:avLst/>
          </a:prstGeom>
          <a:ln>
            <a:noFill/>
          </a:ln>
          <a:effectLst>
            <a:softEdge rad="51494"/>
          </a:effectLst>
        </p:spPr>
        <p:txBody>
          <a:bodyPr numCol="2"/>
          <a:lstStyle>
            <a:lvl1pPr marL="177800" indent="-1778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•"/>
              <a:defRPr b="1"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1pPr>
            <a:lvl2pPr marL="6858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2pPr>
            <a:lvl3pPr marL="11430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3pPr>
            <a:lvl4pPr marL="16002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4pPr>
            <a:lvl5pPr marL="20574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»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altLang="en-US" sz="15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Planning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Autonomous and crewed spacecraft science mission operations concept development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Integrate requirements for multiple experiments into a cohesive schedule of on-orbit activities 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Development of safe and efficient on-orbit and ground command procedures 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Logistics during all flight phases across various delivery schedules and vehicles 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Use of automated tools in support of turnkey mission planning solutions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Create individual experiment plans based on specific customers’ needs. </a:t>
            </a:r>
          </a:p>
          <a:p>
            <a:pPr marL="177800" marR="0" lvl="0" indent="-1778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altLang="en-US" sz="15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Training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Science operations curriculum development and related instructional design 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Flight and ground controller training and certification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Payload instructor assessment and training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Remote science user, ground systems interface and NASA tools training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Critical thinking, situational awareness, and anomaly response training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Times New Roman"/>
                <a:cs typeface="Arial" panose="020B0604020202020204" pitchFamily="34" charset="0"/>
              </a:rPr>
              <a:t>XR (virtual and augmented) training assessment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lang="en-US" altLang="en-US" sz="1500" dirty="0">
                <a:solidFill>
                  <a:schemeClr val="bg1"/>
                </a:solidFill>
                <a:latin typeface="Calibri"/>
                <a:ea typeface="ヒラギノ角ゴ Pro W3" panose="020B0300000000000000" pitchFamily="34" charset="-128"/>
                <a:cs typeface="Arial" panose="020B0604020202020204" pitchFamily="34" charset="0"/>
              </a:rPr>
              <a:t>Simulation Model Development</a:t>
            </a:r>
          </a:p>
          <a:p>
            <a:pPr marL="685800" marR="0" lvl="1" indent="-22860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altLang="en-US" sz="1500" b="0" i="0" u="none" strike="noStrike" kern="120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ヒラギノ角ゴ Pro W3" panose="020B0300000000000000" pitchFamily="34" charset="-128"/>
              <a:cs typeface="Arial"/>
            </a:endParaRPr>
          </a:p>
          <a:p>
            <a:pPr marL="177800" marR="0" lvl="0" indent="-1778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altLang="en-US" sz="15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Real-Time Execution</a:t>
            </a:r>
            <a:endParaRPr kumimoji="0" lang="en-US" altLang="en-US" sz="1500" b="0" i="0" u="none" strike="noStrike" kern="120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ヒラギノ角ゴ Pro W3" panose="020B0300000000000000" pitchFamily="34" charset="-128"/>
              <a:cs typeface="Arial"/>
            </a:endParaRP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Certified Flight Controllers/operators specializing in science mission operations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24/7/365 monitoring from a secure and reliable facility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NASA’s in-house imagery experts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B1E184-D294-4F48-850F-5E3E1E8ED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764" y="2448911"/>
            <a:ext cx="3181148" cy="1983244"/>
          </a:xfrm>
          <a:prstGeom prst="rect">
            <a:avLst/>
          </a:prstGeom>
        </p:spPr>
      </p:pic>
      <p:pic>
        <p:nvPicPr>
          <p:cNvPr id="9" name="Picture 8" descr="A group of people sitting in a room with a computer&#10;&#10;Description automatically generated with low confidence">
            <a:extLst>
              <a:ext uri="{FF2B5EF4-FFF2-40B4-BE49-F238E27FC236}">
                <a16:creationId xmlns:a16="http://schemas.microsoft.com/office/drawing/2014/main" id="{3C80BDEA-C3FA-4597-9950-2526C8FA3B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5" t="18085" r="23908" b="8558"/>
          <a:stretch/>
        </p:blipFill>
        <p:spPr>
          <a:xfrm>
            <a:off x="4898526" y="2774732"/>
            <a:ext cx="3503090" cy="2981237"/>
          </a:xfrm>
          <a:prstGeom prst="rect">
            <a:avLst/>
          </a:prstGeom>
        </p:spPr>
      </p:pic>
      <p:pic>
        <p:nvPicPr>
          <p:cNvPr id="10" name="Picture 9" descr="Two people looking at a map&#10;&#10;Description automatically generated with medium confidence">
            <a:extLst>
              <a:ext uri="{FF2B5EF4-FFF2-40B4-BE49-F238E27FC236}">
                <a16:creationId xmlns:a16="http://schemas.microsoft.com/office/drawing/2014/main" id="{D6BAEBA4-D60F-4CF4-B5B2-19F5B95649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76" y="4597026"/>
            <a:ext cx="3124636" cy="206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1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6C42E21-0A0B-0049-AED3-657AEEF2B5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12192001" cy="694890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70ED3E-91E5-9E41-A46D-D63C224BF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14862" y="6774670"/>
            <a:ext cx="361949" cy="115229"/>
          </a:xfrm>
        </p:spPr>
        <p:txBody>
          <a:bodyPr/>
          <a:lstStyle/>
          <a:p>
            <a:r>
              <a:rPr lang="en-US"/>
              <a:t>0458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D9F8D1-40A6-4245-97B3-1D3566BA1213}"/>
              </a:ext>
            </a:extLst>
          </p:cNvPr>
          <p:cNvSpPr/>
          <p:nvPr/>
        </p:nvSpPr>
        <p:spPr>
          <a:xfrm>
            <a:off x="338551" y="31898"/>
            <a:ext cx="4353339" cy="6917009"/>
          </a:xfrm>
          <a:prstGeom prst="rect">
            <a:avLst/>
          </a:prstGeom>
          <a:solidFill>
            <a:srgbClr val="0D0D0D">
              <a:alpha val="74118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04B4A580-0560-9142-A601-7684B6C3CEC8}"/>
              </a:ext>
            </a:extLst>
          </p:cNvPr>
          <p:cNvSpPr txBox="1">
            <a:spLocks/>
          </p:cNvSpPr>
          <p:nvPr/>
        </p:nvSpPr>
        <p:spPr>
          <a:xfrm>
            <a:off x="338552" y="328308"/>
            <a:ext cx="435333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>
              <a:buClr>
                <a:srgbClr val="F68B00"/>
              </a:buClr>
              <a:buSzPct val="120000"/>
            </a:pPr>
            <a:r>
              <a:rPr lang="en-US" sz="2400" dirty="0">
                <a:solidFill>
                  <a:schemeClr val="bg1"/>
                </a:solidFill>
                <a:latin typeface="Helvetica" pitchFamily="2" charset="0"/>
                <a:ea typeface="ＭＳ Ｐゴシック" pitchFamily="-108" charset="-128"/>
                <a:cs typeface="Arial" panose="020B0604020202020204" pitchFamily="34" charset="0"/>
              </a:rPr>
              <a:t>HUNTSVILLE OPERATIONS</a:t>
            </a:r>
          </a:p>
          <a:p>
            <a:pPr algn="ctr">
              <a:buClr>
                <a:srgbClr val="F68B00"/>
              </a:buClr>
              <a:buSzPct val="120000"/>
            </a:pPr>
            <a:r>
              <a:rPr lang="en-US" sz="2400" dirty="0">
                <a:solidFill>
                  <a:schemeClr val="bg1"/>
                </a:solidFill>
                <a:latin typeface="Helvetica" pitchFamily="2" charset="0"/>
                <a:ea typeface="ＭＳ Ｐゴシック" pitchFamily="-108" charset="-128"/>
                <a:cs typeface="Arial" panose="020B0604020202020204" pitchFamily="34" charset="0"/>
              </a:rPr>
              <a:t>SUPPORT CENTER</a:t>
            </a:r>
            <a:endParaRPr lang="en-US" sz="1600" dirty="0">
              <a:solidFill>
                <a:schemeClr val="bg1"/>
              </a:solidFill>
              <a:latin typeface="Helvetica" pitchFamily="2" charset="0"/>
              <a:ea typeface="ＭＳ Ｐゴシック" pitchFamily="-108" charset="-128"/>
              <a:cs typeface="Arial" panose="020B0604020202020204" pitchFamily="34" charset="0"/>
            </a:endParaRPr>
          </a:p>
        </p:txBody>
      </p:sp>
      <p:sp>
        <p:nvSpPr>
          <p:cNvPr id="28" name="Slide Number Placeholder 2">
            <a:extLst>
              <a:ext uri="{FF2B5EF4-FFF2-40B4-BE49-F238E27FC236}">
                <a16:creationId xmlns:a16="http://schemas.microsoft.com/office/drawing/2014/main" id="{127BC46B-D0C2-0A4C-B817-D0280ADDD6D9}"/>
              </a:ext>
            </a:extLst>
          </p:cNvPr>
          <p:cNvSpPr txBox="1">
            <a:spLocks/>
          </p:cNvSpPr>
          <p:nvPr/>
        </p:nvSpPr>
        <p:spPr>
          <a:xfrm>
            <a:off x="4614862" y="6774670"/>
            <a:ext cx="361949" cy="115229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defPPr>
              <a:defRPr lang="en-US"/>
            </a:defPPr>
            <a:lvl1pPr marL="0" algn="r" defTabSz="1218731" rtl="0" eaLnBrk="1" latinLnBrk="0" hangingPunct="1">
              <a:defRPr sz="6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  <a:lvl2pPr marL="609365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73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0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467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6832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201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563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4933" algn="l" defTabSz="1218731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0458</a:t>
            </a:r>
            <a:endParaRPr lang="en-US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E9FF4173-02C2-7941-A777-1F439E38475A}"/>
              </a:ext>
            </a:extLst>
          </p:cNvPr>
          <p:cNvSpPr txBox="1">
            <a:spLocks/>
          </p:cNvSpPr>
          <p:nvPr/>
        </p:nvSpPr>
        <p:spPr>
          <a:xfrm>
            <a:off x="408125" y="1250214"/>
            <a:ext cx="4196798" cy="574003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US" sz="1500" b="0" dirty="0">
                <a:solidFill>
                  <a:schemeClr val="bg1"/>
                </a:solidFill>
                <a:latin typeface="Helvetica" pitchFamily="2" charset="0"/>
              </a:rPr>
              <a:t>The Huntsville Operations Support Center, or HOSC, is a 24/7, multi-mission, ground systems operations facility which provides user-oriented, highly reconfigurable services. The HOSC provides secure and centralized gateway services and communications infrastructure to a globally dispersed user community. Our facilities offer custom solutions to fit mission requirements. </a:t>
            </a:r>
          </a:p>
          <a:p>
            <a:endParaRPr lang="en-US" sz="1400" b="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600" dirty="0">
                <a:solidFill>
                  <a:schemeClr val="bg1"/>
                </a:solidFill>
                <a:latin typeface="Helvetica" pitchFamily="2" charset="0"/>
              </a:rPr>
              <a:t>Configurable Control Rooms </a:t>
            </a:r>
          </a:p>
          <a:p>
            <a:r>
              <a:rPr lang="en-US" sz="1400" b="0" dirty="0">
                <a:solidFill>
                  <a:schemeClr val="bg1"/>
                </a:solidFill>
                <a:latin typeface="Helvetica" pitchFamily="2" charset="0"/>
              </a:rPr>
              <a:t>Allow flexibility and shared cost across PMOD projects and programs </a:t>
            </a:r>
          </a:p>
          <a:p>
            <a:endParaRPr lang="en-US" sz="1400" b="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600" dirty="0">
                <a:solidFill>
                  <a:schemeClr val="bg1"/>
                </a:solidFill>
                <a:latin typeface="Helvetica" pitchFamily="2" charset="0"/>
              </a:rPr>
              <a:t>Test and Readiness Room </a:t>
            </a:r>
          </a:p>
          <a:p>
            <a:r>
              <a:rPr lang="en-US" sz="1400" b="0" dirty="0">
                <a:solidFill>
                  <a:schemeClr val="bg1"/>
                </a:solidFill>
                <a:latin typeface="Helvetica" pitchFamily="2" charset="0"/>
              </a:rPr>
              <a:t>In-house command and telemetry testing </a:t>
            </a:r>
          </a:p>
          <a:p>
            <a:endParaRPr lang="en-US" sz="1400" b="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600" dirty="0">
                <a:solidFill>
                  <a:schemeClr val="bg1"/>
                </a:solidFill>
                <a:latin typeface="Helvetica" pitchFamily="2" charset="0"/>
              </a:rPr>
              <a:t>Data Operations Control Room </a:t>
            </a:r>
          </a:p>
          <a:p>
            <a:r>
              <a:rPr lang="en-US" sz="1400" b="0" dirty="0">
                <a:solidFill>
                  <a:schemeClr val="bg1"/>
                </a:solidFill>
                <a:latin typeface="Helvetica" pitchFamily="2" charset="0"/>
              </a:rPr>
              <a:t>Ground systems support of all PMOD programs </a:t>
            </a:r>
          </a:p>
          <a:p>
            <a:r>
              <a:rPr lang="en-US" sz="1400" b="0" dirty="0">
                <a:solidFill>
                  <a:schemeClr val="bg1"/>
                </a:solidFill>
                <a:latin typeface="Helvetica" pitchFamily="2" charset="0"/>
              </a:rPr>
              <a:t>and projects </a:t>
            </a:r>
          </a:p>
          <a:p>
            <a:endParaRPr lang="en-US" sz="1400" b="0" dirty="0">
              <a:solidFill>
                <a:schemeClr val="bg1"/>
              </a:solidFill>
              <a:latin typeface="Helvetica" pitchFamily="2" charset="0"/>
            </a:endParaRPr>
          </a:p>
          <a:p>
            <a:r>
              <a:rPr lang="en-US" sz="1600" dirty="0">
                <a:solidFill>
                  <a:schemeClr val="bg1"/>
                </a:solidFill>
                <a:latin typeface="Helvetica" pitchFamily="2" charset="0"/>
              </a:rPr>
              <a:t>Mission Training Complex </a:t>
            </a:r>
          </a:p>
          <a:p>
            <a:r>
              <a:rPr lang="en-US" sz="1400" b="0" dirty="0">
                <a:solidFill>
                  <a:schemeClr val="bg1"/>
                </a:solidFill>
                <a:latin typeface="Helvetica" pitchFamily="2" charset="0"/>
              </a:rPr>
              <a:t>Basic trainer for ground support personnel and flight control team </a:t>
            </a:r>
          </a:p>
        </p:txBody>
      </p:sp>
    </p:spTree>
    <p:extLst>
      <p:ext uri="{BB962C8B-B14F-4D97-AF65-F5344CB8AC3E}">
        <p14:creationId xmlns:p14="http://schemas.microsoft.com/office/powerpoint/2010/main" val="59065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D5D13CD-3112-455D-BFF4-35FCC78CC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30164"/>
            <a:ext cx="10617200" cy="74295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+mj-lt"/>
              </a:rPr>
              <a:t>HOSC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4B359DE-3BE6-4853-8994-2277D6F933BA}"/>
              </a:ext>
            </a:extLst>
          </p:cNvPr>
          <p:cNvSpPr txBox="1">
            <a:spLocks/>
          </p:cNvSpPr>
          <p:nvPr/>
        </p:nvSpPr>
        <p:spPr>
          <a:xfrm>
            <a:off x="-73941" y="892645"/>
            <a:ext cx="9653419" cy="6259451"/>
          </a:xfrm>
          <a:prstGeom prst="rect">
            <a:avLst/>
          </a:prstGeom>
          <a:ln>
            <a:noFill/>
          </a:ln>
          <a:effectLst>
            <a:softEdge rad="51494"/>
          </a:effectLst>
        </p:spPr>
        <p:txBody>
          <a:bodyPr numCol="2"/>
          <a:lstStyle>
            <a:lvl1pPr marL="177800" indent="-1778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•"/>
              <a:defRPr b="1"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1pPr>
            <a:lvl2pPr marL="6858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2pPr>
            <a:lvl3pPr marL="11430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3pPr>
            <a:lvl4pPr marL="16002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4pPr>
            <a:lvl5pPr marL="2057400" indent="-228600" algn="l" defTabSz="457200" rtl="0" eaLnBrk="0" fontAlgn="base" hangingPunct="0">
              <a:spcBef>
                <a:spcPts val="0"/>
              </a:spcBef>
              <a:spcAft>
                <a:spcPts val="600"/>
              </a:spcAft>
              <a:buFont typeface="Arial" charset="0"/>
              <a:buChar char="»"/>
              <a:defRPr kern="1200">
                <a:solidFill>
                  <a:schemeClr val="tx1"/>
                </a:solidFill>
                <a:latin typeface="Arial"/>
                <a:ea typeface="ヒラギノ角ゴ Pro W3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altLang="en-US" sz="15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Ground Systems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Turnkey operations areas, complete connectivity to offsite locations, and ability to host customers’ systems onsite </a:t>
            </a:r>
            <a:endParaRPr kumimoji="0" lang="en-US" altLang="en-US" sz="1500" b="1" i="0" u="none" strike="noStrike" kern="120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ヒラギノ角ゴ Pro W3" panose="020B0300000000000000" pitchFamily="34" charset="-128"/>
              <a:cs typeface="Arial"/>
            </a:endParaRP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State-of-the-art Command and Control, Telemetry, Voice, Video services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Provide the communications solution and connectivity utilizing established NASA communication assets (e.g. NSN, DSN) and capabilities to expand to commercial vendors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Cyber Security to include In-house IT/security specialists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Lights-out automated services for routine command and control operational services.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NASA’s in-house imagery experts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Data Storage Data Management Facility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Telescience</a:t>
            </a: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 Resource Kit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Exception monitoring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Remote systems access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altLang="en-US" sz="15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ヒラギノ角ゴ Pro W3" panose="020B0300000000000000" pitchFamily="34" charset="-128"/>
                <a:cs typeface="Arial"/>
              </a:rPr>
              <a:t>Distributed ground systems  routing data to multiple remote sites</a:t>
            </a:r>
          </a:p>
          <a:p>
            <a:pPr marL="685800" marR="0" lvl="1" indent="-2286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altLang="en-US" sz="1500" b="0" i="0" u="none" strike="noStrike" kern="1200" cap="none" spc="0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ヒラギノ角ゴ Pro W3" panose="020B0300000000000000" pitchFamily="34" charset="-128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BBA67E-9D9D-46CA-AC98-2602F57B5F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32618" y="1004592"/>
            <a:ext cx="2570480" cy="14650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0C61DF-0657-49C5-BD55-D997253E7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0016" y="4785138"/>
            <a:ext cx="3021724" cy="1510862"/>
          </a:xfrm>
          <a:prstGeom prst="rect">
            <a:avLst/>
          </a:prstGeom>
        </p:spPr>
      </p:pic>
      <p:pic>
        <p:nvPicPr>
          <p:cNvPr id="10" name="Picture 9" descr="A picture containing text, chair, indoor, floor&#10;&#10;Description automatically generated">
            <a:extLst>
              <a:ext uri="{FF2B5EF4-FFF2-40B4-BE49-F238E27FC236}">
                <a16:creationId xmlns:a16="http://schemas.microsoft.com/office/drawing/2014/main" id="{022384A9-2D16-4599-8A60-CFBF4732B7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9097" y="1879373"/>
            <a:ext cx="4179351" cy="278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6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ExplorationScenario-Updated">
  <a:themeElements>
    <a:clrScheme name="Customer Colors Dark">
      <a:dk1>
        <a:srgbClr val="000000"/>
      </a:dk1>
      <a:lt1>
        <a:srgbClr val="FFFFFF"/>
      </a:lt1>
      <a:dk2>
        <a:srgbClr val="A24C1F"/>
      </a:dk2>
      <a:lt2>
        <a:srgbClr val="A3AFB1"/>
      </a:lt2>
      <a:accent1>
        <a:srgbClr val="021659"/>
      </a:accent1>
      <a:accent2>
        <a:srgbClr val="B93A25"/>
      </a:accent2>
      <a:accent3>
        <a:srgbClr val="5E6E74"/>
      </a:accent3>
      <a:accent4>
        <a:srgbClr val="569656"/>
      </a:accent4>
      <a:accent5>
        <a:srgbClr val="9C6800"/>
      </a:accent5>
      <a:accent6>
        <a:srgbClr val="213E6F"/>
      </a:accent6>
      <a:hlink>
        <a:srgbClr val="567598"/>
      </a:hlink>
      <a:folHlink>
        <a:srgbClr val="A24C2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400" dirty="0" smtClean="0">
            <a:latin typeface="Arial"/>
            <a:cs typeface="Arial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34249</TotalTime>
  <Words>514</Words>
  <Application>Microsoft Office PowerPoint</Application>
  <PresentationFormat>Widescreen</PresentationFormat>
  <Paragraphs>79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Helvetica</vt:lpstr>
      <vt:lpstr>Monotype Corsiva</vt:lpstr>
      <vt:lpstr>Office Theme</vt:lpstr>
      <vt:lpstr>5_ExplorationScenario-Updated</vt:lpstr>
      <vt:lpstr>Payload and Mission Operations Division</vt:lpstr>
      <vt:lpstr>PowerPoint Presentation</vt:lpstr>
      <vt:lpstr>Flight Operations </vt:lpstr>
      <vt:lpstr>PowerPoint Presentation</vt:lpstr>
      <vt:lpstr>HOSC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Hitt, David (MSFC-XP50)[LSINC Corporation]</dc:creator>
  <cp:lastModifiedBy>Digesu, Sam V. (MSFC-HP20)</cp:lastModifiedBy>
  <cp:revision>203</cp:revision>
  <dcterms:created xsi:type="dcterms:W3CDTF">2021-02-04T19:06:30Z</dcterms:created>
  <dcterms:modified xsi:type="dcterms:W3CDTF">2022-10-11T21:06:20Z</dcterms:modified>
</cp:coreProperties>
</file>