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5"/>
  </p:sldMasterIdLst>
  <p:notesMasterIdLst>
    <p:notesMasterId r:id="rId21"/>
  </p:notesMasterIdLst>
  <p:handoutMasterIdLst>
    <p:handoutMasterId r:id="rId22"/>
  </p:handoutMasterIdLst>
  <p:sldIdLst>
    <p:sldId id="256" r:id="rId6"/>
    <p:sldId id="1733" r:id="rId7"/>
    <p:sldId id="1734" r:id="rId8"/>
    <p:sldId id="293" r:id="rId9"/>
    <p:sldId id="294" r:id="rId10"/>
    <p:sldId id="1721" r:id="rId11"/>
    <p:sldId id="1727" r:id="rId12"/>
    <p:sldId id="1730" r:id="rId13"/>
    <p:sldId id="1731" r:id="rId14"/>
    <p:sldId id="1724" r:id="rId15"/>
    <p:sldId id="1729" r:id="rId16"/>
    <p:sldId id="1735" r:id="rId17"/>
    <p:sldId id="1732" r:id="rId18"/>
    <p:sldId id="1736"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ge, Juliet (Volpe)" initials="PJ(" lastIdx="4" clrIdx="0">
    <p:extLst>
      <p:ext uri="{19B8F6BF-5375-455C-9EA6-DF929625EA0E}">
        <p15:presenceInfo xmlns:p15="http://schemas.microsoft.com/office/powerpoint/2012/main" userId="S-1-5-21-982035342-1880134254-310265210-387194" providerId="AD"/>
      </p:ext>
    </p:extLst>
  </p:cmAuthor>
  <p:cmAuthor id="2" name="Krishnamurthy, Siddhartha (LARC-D321)" initials="KS(" lastIdx="1" clrIdx="1">
    <p:extLst>
      <p:ext uri="{19B8F6BF-5375-455C-9EA6-DF929625EA0E}">
        <p15:presenceInfo xmlns:p15="http://schemas.microsoft.com/office/powerpoint/2012/main" userId="S::skrishn7@ndc.nasa.gov::b208ab93-8d41-4021-9dc7-1a9fca18bf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B057B"/>
    <a:srgbClr val="5B9BD5"/>
    <a:srgbClr val="FFE28F"/>
    <a:srgbClr val="FFF2CC"/>
    <a:srgbClr val="B7D2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20" autoAdjust="0"/>
    <p:restoredTop sz="94422" autoAdjust="0"/>
  </p:normalViewPr>
  <p:slideViewPr>
    <p:cSldViewPr snapToGrid="0">
      <p:cViewPr varScale="1">
        <p:scale>
          <a:sx n="65" d="100"/>
          <a:sy n="65" d="100"/>
        </p:scale>
        <p:origin x="1094" y="58"/>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75" d="100"/>
          <a:sy n="75" d="100"/>
        </p:scale>
        <p:origin x="294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78A1C7-85EE-4973-8FD0-6930410A38FD}" type="datetimeFigureOut">
              <a:rPr lang="en-US" smtClean="0"/>
              <a:t>10/12/2022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181903-BF89-4522-9020-27ED7A58AB21}" type="slidenum">
              <a:rPr lang="en-US" smtClean="0"/>
              <a:t>‹#›</a:t>
            </a:fld>
            <a:endParaRPr lang="en-US"/>
          </a:p>
        </p:txBody>
      </p:sp>
    </p:spTree>
    <p:extLst>
      <p:ext uri="{BB962C8B-B14F-4D97-AF65-F5344CB8AC3E}">
        <p14:creationId xmlns:p14="http://schemas.microsoft.com/office/powerpoint/2010/main" val="135433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302575-EAFD-48B6-A9F7-2FFF2179805D}" type="datetimeFigureOut">
              <a:rPr lang="en-US" smtClean="0"/>
              <a:t>10/12/2022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C1D33-C715-4584-B083-7FBAEA1975C3}" type="slidenum">
              <a:rPr lang="en-US" smtClean="0"/>
              <a:t>‹#›</a:t>
            </a:fld>
            <a:endParaRPr lang="en-US"/>
          </a:p>
        </p:txBody>
      </p:sp>
    </p:spTree>
    <p:extLst>
      <p:ext uri="{BB962C8B-B14F-4D97-AF65-F5344CB8AC3E}">
        <p14:creationId xmlns:p14="http://schemas.microsoft.com/office/powerpoint/2010/main" val="2030013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6C1D33-C715-4584-B083-7FBAEA1975C3}" type="slidenum">
              <a:rPr lang="en-US" smtClean="0"/>
              <a:t>1</a:t>
            </a:fld>
            <a:endParaRPr lang="en-US"/>
          </a:p>
        </p:txBody>
      </p:sp>
    </p:spTree>
    <p:extLst>
      <p:ext uri="{BB962C8B-B14F-4D97-AF65-F5344CB8AC3E}">
        <p14:creationId xmlns:p14="http://schemas.microsoft.com/office/powerpoint/2010/main" val="2355496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 VOLPE IMAGE">
    <p:spTree>
      <p:nvGrpSpPr>
        <p:cNvPr id="1" name=""/>
        <p:cNvGrpSpPr/>
        <p:nvPr/>
      </p:nvGrpSpPr>
      <p:grpSpPr>
        <a:xfrm>
          <a:off x="0" y="0"/>
          <a:ext cx="0" cy="0"/>
          <a:chOff x="0" y="0"/>
          <a:chExt cx="0" cy="0"/>
        </a:xfrm>
      </p:grpSpPr>
      <p:sp>
        <p:nvSpPr>
          <p:cNvPr id="9" name="Rectangle 8"/>
          <p:cNvSpPr/>
          <p:nvPr userDrawn="1"/>
        </p:nvSpPr>
        <p:spPr>
          <a:xfrm>
            <a:off x="0" y="525339"/>
            <a:ext cx="12205139" cy="4787782"/>
          </a:xfrm>
          <a:prstGeom prst="rect">
            <a:avLst/>
          </a:prstGeom>
          <a:solidFill>
            <a:srgbClr val="34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solidFill>
                <a:schemeClr val="bg1">
                  <a:lumMod val="95000"/>
                </a:schemeClr>
              </a:solidFill>
              <a:latin typeface="Gill Sans MT" pitchFamily="34" charset="0"/>
              <a:ea typeface="+mj-ea"/>
              <a:cs typeface="+mj-cs"/>
            </a:endParaRPr>
          </a:p>
        </p:txBody>
      </p:sp>
      <p:sp>
        <p:nvSpPr>
          <p:cNvPr id="7" name="Flowchart: Manual Input 3"/>
          <p:cNvSpPr/>
          <p:nvPr userDrawn="1"/>
        </p:nvSpPr>
        <p:spPr>
          <a:xfrm>
            <a:off x="-9524" y="5590422"/>
            <a:ext cx="12202744" cy="126757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8"/>
              <a:gd name="connsiteY0" fmla="*/ 4460 h 10000"/>
              <a:gd name="connsiteX1" fmla="*/ 10018 w 10018"/>
              <a:gd name="connsiteY1" fmla="*/ 0 h 10000"/>
              <a:gd name="connsiteX2" fmla="*/ 10018 w 10018"/>
              <a:gd name="connsiteY2" fmla="*/ 10000 h 10000"/>
              <a:gd name="connsiteX3" fmla="*/ 18 w 10018"/>
              <a:gd name="connsiteY3" fmla="*/ 10000 h 10000"/>
              <a:gd name="connsiteX4" fmla="*/ 0 w 10018"/>
              <a:gd name="connsiteY4" fmla="*/ 4460 h 10000"/>
              <a:gd name="connsiteX0" fmla="*/ 0 w 10018"/>
              <a:gd name="connsiteY0" fmla="*/ 5531 h 11071"/>
              <a:gd name="connsiteX1" fmla="*/ 10000 w 10018"/>
              <a:gd name="connsiteY1" fmla="*/ 0 h 11071"/>
              <a:gd name="connsiteX2" fmla="*/ 10018 w 10018"/>
              <a:gd name="connsiteY2" fmla="*/ 11071 h 11071"/>
              <a:gd name="connsiteX3" fmla="*/ 18 w 10018"/>
              <a:gd name="connsiteY3" fmla="*/ 11071 h 11071"/>
              <a:gd name="connsiteX4" fmla="*/ 0 w 10018"/>
              <a:gd name="connsiteY4" fmla="*/ 5531 h 11071"/>
              <a:gd name="connsiteX0" fmla="*/ 7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7 w 10002"/>
              <a:gd name="connsiteY4" fmla="*/ 5531 h 11071"/>
              <a:gd name="connsiteX0" fmla="*/ 13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13 w 10002"/>
              <a:gd name="connsiteY4" fmla="*/ 5531 h 11071"/>
              <a:gd name="connsiteX0" fmla="*/ 1 w 9990"/>
              <a:gd name="connsiteY0" fmla="*/ 5531 h 11071"/>
              <a:gd name="connsiteX1" fmla="*/ 9972 w 9990"/>
              <a:gd name="connsiteY1" fmla="*/ 0 h 11071"/>
              <a:gd name="connsiteX2" fmla="*/ 9990 w 9990"/>
              <a:gd name="connsiteY2" fmla="*/ 11071 h 11071"/>
              <a:gd name="connsiteX3" fmla="*/ 2 w 9990"/>
              <a:gd name="connsiteY3" fmla="*/ 11071 h 11071"/>
              <a:gd name="connsiteX4" fmla="*/ 1 w 9990"/>
              <a:gd name="connsiteY4" fmla="*/ 5531 h 11071"/>
              <a:gd name="connsiteX0" fmla="*/ 1 w 10000"/>
              <a:gd name="connsiteY0" fmla="*/ 4996 h 10000"/>
              <a:gd name="connsiteX1" fmla="*/ 9994 w 10000"/>
              <a:gd name="connsiteY1" fmla="*/ 0 h 10000"/>
              <a:gd name="connsiteX2" fmla="*/ 10000 w 10000"/>
              <a:gd name="connsiteY2" fmla="*/ 10000 h 10000"/>
              <a:gd name="connsiteX3" fmla="*/ 2 w 10000"/>
              <a:gd name="connsiteY3" fmla="*/ 10000 h 10000"/>
              <a:gd name="connsiteX4" fmla="*/ 1 w 10000"/>
              <a:gd name="connsiteY4" fmla="*/ 4996 h 10000"/>
              <a:gd name="connsiteX0" fmla="*/ 1 w 10001"/>
              <a:gd name="connsiteY0" fmla="*/ 5052 h 10056"/>
              <a:gd name="connsiteX1" fmla="*/ 10000 w 10001"/>
              <a:gd name="connsiteY1" fmla="*/ 0 h 10056"/>
              <a:gd name="connsiteX2" fmla="*/ 10000 w 10001"/>
              <a:gd name="connsiteY2" fmla="*/ 10056 h 10056"/>
              <a:gd name="connsiteX3" fmla="*/ 2 w 10001"/>
              <a:gd name="connsiteY3" fmla="*/ 10056 h 10056"/>
              <a:gd name="connsiteX4" fmla="*/ 1 w 10001"/>
              <a:gd name="connsiteY4" fmla="*/ 5052 h 10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56">
                <a:moveTo>
                  <a:pt x="1" y="5052"/>
                </a:moveTo>
                <a:lnTo>
                  <a:pt x="10000" y="0"/>
                </a:lnTo>
                <a:cubicBezTo>
                  <a:pt x="10006" y="3333"/>
                  <a:pt x="9994" y="6723"/>
                  <a:pt x="10000" y="10056"/>
                </a:cubicBezTo>
                <a:lnTo>
                  <a:pt x="2" y="10056"/>
                </a:lnTo>
                <a:cubicBezTo>
                  <a:pt x="-4" y="8388"/>
                  <a:pt x="7" y="6720"/>
                  <a:pt x="1" y="5052"/>
                </a:cubicBezTo>
                <a:close/>
              </a:path>
            </a:pathLst>
          </a:custGeom>
          <a:solidFill>
            <a:srgbClr val="B7D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Title 23"/>
          <p:cNvSpPr>
            <a:spLocks noGrp="1"/>
          </p:cNvSpPr>
          <p:nvPr>
            <p:ph type="title" hasCustomPrompt="1"/>
          </p:nvPr>
        </p:nvSpPr>
        <p:spPr>
          <a:xfrm>
            <a:off x="226809" y="1111085"/>
            <a:ext cx="7587154" cy="2302213"/>
          </a:xfrm>
        </p:spPr>
        <p:txBody>
          <a:bodyPr lIns="0" tIns="0" rIns="0" bIns="0" anchor="t" anchorCtr="0">
            <a:noAutofit/>
          </a:bodyPr>
          <a:lstStyle>
            <a:lvl1pPr>
              <a:lnSpc>
                <a:spcPts val="4200"/>
              </a:lnSpc>
              <a:defRPr sz="4400" b="1" baseline="0">
                <a:solidFill>
                  <a:schemeClr val="bg1"/>
                </a:solidFill>
                <a:latin typeface="Gill Sans MT" panose="020B0502020104020203" pitchFamily="34" charset="0"/>
              </a:defRPr>
            </a:lvl1pPr>
          </a:lstStyle>
          <a:p>
            <a:r>
              <a:rPr lang="en-US" dirty="0"/>
              <a:t>Title Slide. Keep Size + Line Spacing</a:t>
            </a:r>
          </a:p>
        </p:txBody>
      </p:sp>
      <p:sp>
        <p:nvSpPr>
          <p:cNvPr id="29" name="Content Placeholder 28"/>
          <p:cNvSpPr>
            <a:spLocks noGrp="1"/>
          </p:cNvSpPr>
          <p:nvPr>
            <p:ph sz="quarter" idx="10" hasCustomPrompt="1"/>
          </p:nvPr>
        </p:nvSpPr>
        <p:spPr>
          <a:xfrm>
            <a:off x="226809" y="3413298"/>
            <a:ext cx="7397750" cy="1758142"/>
          </a:xfrm>
        </p:spPr>
        <p:txBody>
          <a:bodyPr lIns="0" tIns="0" rIns="0" bIns="0" anchor="b" anchorCtr="0"/>
          <a:lstStyle>
            <a:lvl1pPr marL="0" indent="0">
              <a:lnSpc>
                <a:spcPts val="2400"/>
              </a:lnSpc>
              <a:buNone/>
              <a:defRPr b="1" cap="none" baseline="0">
                <a:solidFill>
                  <a:schemeClr val="bg1"/>
                </a:solidFill>
                <a:latin typeface="Gill Sans MT" panose="020B0502020104020203" pitchFamily="34" charset="0"/>
              </a:defRPr>
            </a:lvl1pPr>
          </a:lstStyle>
          <a:p>
            <a:pPr lvl="0"/>
            <a:r>
              <a:rPr lang="en-US" dirty="0"/>
              <a:t>Click To Edit SUBTITLE | MOVE DOWN IF NEEDED</a:t>
            </a:r>
          </a:p>
        </p:txBody>
      </p:sp>
    </p:spTree>
    <p:extLst>
      <p:ext uri="{BB962C8B-B14F-4D97-AF65-F5344CB8AC3E}">
        <p14:creationId xmlns:p14="http://schemas.microsoft.com/office/powerpoint/2010/main" val="2193833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HEADER + CONTENT + SLIDE#">
    <p:spTree>
      <p:nvGrpSpPr>
        <p:cNvPr id="1" name=""/>
        <p:cNvGrpSpPr/>
        <p:nvPr/>
      </p:nvGrpSpPr>
      <p:grpSpPr>
        <a:xfrm>
          <a:off x="0" y="0"/>
          <a:ext cx="0" cy="0"/>
          <a:chOff x="0" y="0"/>
          <a:chExt cx="0" cy="0"/>
        </a:xfrm>
      </p:grpSpPr>
      <p:sp>
        <p:nvSpPr>
          <p:cNvPr id="11" name="Flowchart: Manual Input 3"/>
          <p:cNvSpPr/>
          <p:nvPr userDrawn="1"/>
        </p:nvSpPr>
        <p:spPr>
          <a:xfrm>
            <a:off x="-9524" y="6248402"/>
            <a:ext cx="12202744" cy="60959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8"/>
              <a:gd name="connsiteY0" fmla="*/ 4460 h 10000"/>
              <a:gd name="connsiteX1" fmla="*/ 10018 w 10018"/>
              <a:gd name="connsiteY1" fmla="*/ 0 h 10000"/>
              <a:gd name="connsiteX2" fmla="*/ 10018 w 10018"/>
              <a:gd name="connsiteY2" fmla="*/ 10000 h 10000"/>
              <a:gd name="connsiteX3" fmla="*/ 18 w 10018"/>
              <a:gd name="connsiteY3" fmla="*/ 10000 h 10000"/>
              <a:gd name="connsiteX4" fmla="*/ 0 w 10018"/>
              <a:gd name="connsiteY4" fmla="*/ 4460 h 10000"/>
              <a:gd name="connsiteX0" fmla="*/ 0 w 10018"/>
              <a:gd name="connsiteY0" fmla="*/ 5531 h 11071"/>
              <a:gd name="connsiteX1" fmla="*/ 10000 w 10018"/>
              <a:gd name="connsiteY1" fmla="*/ 0 h 11071"/>
              <a:gd name="connsiteX2" fmla="*/ 10018 w 10018"/>
              <a:gd name="connsiteY2" fmla="*/ 11071 h 11071"/>
              <a:gd name="connsiteX3" fmla="*/ 18 w 10018"/>
              <a:gd name="connsiteY3" fmla="*/ 11071 h 11071"/>
              <a:gd name="connsiteX4" fmla="*/ 0 w 10018"/>
              <a:gd name="connsiteY4" fmla="*/ 5531 h 11071"/>
              <a:gd name="connsiteX0" fmla="*/ 7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7 w 10002"/>
              <a:gd name="connsiteY4" fmla="*/ 5531 h 11071"/>
              <a:gd name="connsiteX0" fmla="*/ 13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13 w 10002"/>
              <a:gd name="connsiteY4" fmla="*/ 5531 h 11071"/>
              <a:gd name="connsiteX0" fmla="*/ 1 w 9990"/>
              <a:gd name="connsiteY0" fmla="*/ 5531 h 11071"/>
              <a:gd name="connsiteX1" fmla="*/ 9972 w 9990"/>
              <a:gd name="connsiteY1" fmla="*/ 0 h 11071"/>
              <a:gd name="connsiteX2" fmla="*/ 9990 w 9990"/>
              <a:gd name="connsiteY2" fmla="*/ 11071 h 11071"/>
              <a:gd name="connsiteX3" fmla="*/ 2 w 9990"/>
              <a:gd name="connsiteY3" fmla="*/ 11071 h 11071"/>
              <a:gd name="connsiteX4" fmla="*/ 1 w 9990"/>
              <a:gd name="connsiteY4" fmla="*/ 5531 h 11071"/>
              <a:gd name="connsiteX0" fmla="*/ 1 w 10000"/>
              <a:gd name="connsiteY0" fmla="*/ 4996 h 10000"/>
              <a:gd name="connsiteX1" fmla="*/ 9994 w 10000"/>
              <a:gd name="connsiteY1" fmla="*/ 0 h 10000"/>
              <a:gd name="connsiteX2" fmla="*/ 10000 w 10000"/>
              <a:gd name="connsiteY2" fmla="*/ 10000 h 10000"/>
              <a:gd name="connsiteX3" fmla="*/ 2 w 10000"/>
              <a:gd name="connsiteY3" fmla="*/ 10000 h 10000"/>
              <a:gd name="connsiteX4" fmla="*/ 1 w 10000"/>
              <a:gd name="connsiteY4" fmla="*/ 4996 h 10000"/>
              <a:gd name="connsiteX0" fmla="*/ 1 w 10001"/>
              <a:gd name="connsiteY0" fmla="*/ 5052 h 10056"/>
              <a:gd name="connsiteX1" fmla="*/ 10000 w 10001"/>
              <a:gd name="connsiteY1" fmla="*/ 0 h 10056"/>
              <a:gd name="connsiteX2" fmla="*/ 10000 w 10001"/>
              <a:gd name="connsiteY2" fmla="*/ 10056 h 10056"/>
              <a:gd name="connsiteX3" fmla="*/ 2 w 10001"/>
              <a:gd name="connsiteY3" fmla="*/ 10056 h 10056"/>
              <a:gd name="connsiteX4" fmla="*/ 1 w 10001"/>
              <a:gd name="connsiteY4" fmla="*/ 5052 h 10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56">
                <a:moveTo>
                  <a:pt x="1" y="5052"/>
                </a:moveTo>
                <a:lnTo>
                  <a:pt x="10000" y="0"/>
                </a:lnTo>
                <a:cubicBezTo>
                  <a:pt x="10006" y="3333"/>
                  <a:pt x="9994" y="6723"/>
                  <a:pt x="10000" y="10056"/>
                </a:cubicBezTo>
                <a:lnTo>
                  <a:pt x="2" y="10056"/>
                </a:lnTo>
                <a:cubicBezTo>
                  <a:pt x="-4" y="8388"/>
                  <a:pt x="7" y="6720"/>
                  <a:pt x="1" y="5052"/>
                </a:cubicBezTo>
                <a:close/>
              </a:path>
            </a:pathLst>
          </a:custGeom>
          <a:solidFill>
            <a:srgbClr val="B7D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p:cNvSpPr/>
          <p:nvPr userDrawn="1"/>
        </p:nvSpPr>
        <p:spPr>
          <a:xfrm>
            <a:off x="0" y="3"/>
            <a:ext cx="12192000" cy="1371600"/>
          </a:xfrm>
          <a:prstGeom prst="rect">
            <a:avLst/>
          </a:prstGeom>
          <a:solidFill>
            <a:srgbClr val="34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solidFill>
                <a:schemeClr val="bg1">
                  <a:lumMod val="95000"/>
                </a:schemeClr>
              </a:solidFill>
              <a:latin typeface="Gill Sans MT" pitchFamily="34" charset="0"/>
              <a:ea typeface="+mj-ea"/>
              <a:cs typeface="+mj-cs"/>
            </a:endParaRPr>
          </a:p>
        </p:txBody>
      </p:sp>
      <p:sp>
        <p:nvSpPr>
          <p:cNvPr id="8" name="Title 1"/>
          <p:cNvSpPr>
            <a:spLocks noGrp="1"/>
          </p:cNvSpPr>
          <p:nvPr>
            <p:ph type="title" hasCustomPrompt="1"/>
          </p:nvPr>
        </p:nvSpPr>
        <p:spPr>
          <a:xfrm>
            <a:off x="342901" y="165836"/>
            <a:ext cx="11010900" cy="1039933"/>
          </a:xfrm>
        </p:spPr>
        <p:txBody>
          <a:bodyPr lIns="0" tIns="0" rIns="0" bIns="0" anchor="ctr" anchorCtr="0">
            <a:noAutofit/>
          </a:bodyPr>
          <a:lstStyle>
            <a:lvl1pPr>
              <a:lnSpc>
                <a:spcPts val="4000"/>
              </a:lnSpc>
              <a:defRPr lang="en-US" sz="4000" b="1" kern="1200" cap="none" baseline="0" dirty="0" smtClean="0">
                <a:solidFill>
                  <a:schemeClr val="bg1">
                    <a:lumMod val="95000"/>
                  </a:schemeClr>
                </a:solidFill>
                <a:latin typeface="Gill Sans MT" panose="020B0502020104020203" pitchFamily="34" charset="0"/>
                <a:ea typeface="+mj-ea"/>
                <a:cs typeface="+mj-cs"/>
              </a:defRPr>
            </a:lvl1pPr>
          </a:lstStyle>
          <a:p>
            <a:r>
              <a:rPr lang="en-US" dirty="0"/>
              <a:t>This Master Has Slide #S</a:t>
            </a:r>
          </a:p>
        </p:txBody>
      </p:sp>
      <p:sp>
        <p:nvSpPr>
          <p:cNvPr id="10" name="Content Placeholder 2"/>
          <p:cNvSpPr>
            <a:spLocks noGrp="1"/>
          </p:cNvSpPr>
          <p:nvPr>
            <p:ph idx="10" hasCustomPrompt="1"/>
          </p:nvPr>
        </p:nvSpPr>
        <p:spPr>
          <a:xfrm>
            <a:off x="342901" y="1447800"/>
            <a:ext cx="11010900" cy="5238752"/>
          </a:xfrm>
        </p:spPr>
        <p:txBody>
          <a:bodyPr/>
          <a:lstStyle>
            <a:lvl1pPr>
              <a:lnSpc>
                <a:spcPct val="120000"/>
              </a:lnSpc>
              <a:spcBef>
                <a:spcPts val="0"/>
              </a:spcBef>
              <a:spcAft>
                <a:spcPts val="600"/>
              </a:spcAft>
              <a:defRPr>
                <a:solidFill>
                  <a:schemeClr val="tx1">
                    <a:lumMod val="75000"/>
                    <a:lumOff val="25000"/>
                  </a:schemeClr>
                </a:solidFill>
                <a:latin typeface="Gill Sans MT" panose="020B0502020104020203" pitchFamily="34" charset="0"/>
              </a:defRPr>
            </a:lvl1pPr>
            <a:lvl2pPr>
              <a:lnSpc>
                <a:spcPct val="120000"/>
              </a:lnSpc>
              <a:spcBef>
                <a:spcPts val="0"/>
              </a:spcBef>
              <a:spcAft>
                <a:spcPts val="600"/>
              </a:spcAft>
              <a:defRPr>
                <a:solidFill>
                  <a:schemeClr val="tx1">
                    <a:lumMod val="75000"/>
                    <a:lumOff val="25000"/>
                  </a:schemeClr>
                </a:solidFill>
                <a:latin typeface="Gill Sans MT" panose="020B0502020104020203" pitchFamily="34" charset="0"/>
              </a:defRPr>
            </a:lvl2pPr>
            <a:lvl3pPr>
              <a:lnSpc>
                <a:spcPct val="120000"/>
              </a:lnSpc>
              <a:spcBef>
                <a:spcPts val="0"/>
              </a:spcBef>
              <a:spcAft>
                <a:spcPts val="600"/>
              </a:spcAft>
              <a:defRPr>
                <a:solidFill>
                  <a:schemeClr val="tx1">
                    <a:lumMod val="75000"/>
                    <a:lumOff val="25000"/>
                  </a:schemeClr>
                </a:solidFill>
                <a:latin typeface="Gill Sans MT" panose="020B0502020104020203" pitchFamily="34" charset="0"/>
              </a:defRPr>
            </a:lvl3pPr>
            <a:lvl4pPr>
              <a:lnSpc>
                <a:spcPct val="120000"/>
              </a:lnSpc>
              <a:spcBef>
                <a:spcPts val="0"/>
              </a:spcBef>
              <a:spcAft>
                <a:spcPts val="600"/>
              </a:spcAft>
              <a:defRPr>
                <a:solidFill>
                  <a:schemeClr val="tx1">
                    <a:lumMod val="75000"/>
                    <a:lumOff val="25000"/>
                  </a:schemeClr>
                </a:solidFill>
                <a:latin typeface="Gill Sans MT" panose="020B0502020104020203" pitchFamily="34" charset="0"/>
              </a:defRPr>
            </a:lvl4pPr>
            <a:lvl5pPr>
              <a:lnSpc>
                <a:spcPct val="120000"/>
              </a:lnSpc>
              <a:spcBef>
                <a:spcPts val="0"/>
              </a:spcBef>
              <a:spcAft>
                <a:spcPts val="600"/>
              </a:spcAft>
              <a:defRPr>
                <a:solidFill>
                  <a:schemeClr val="tx1">
                    <a:lumMod val="75000"/>
                    <a:lumOff val="25000"/>
                  </a:schemeClr>
                </a:solidFill>
                <a:latin typeface="Gill Sans MT" panose="020B0502020104020203" pitchFamily="34" charset="0"/>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6"/>
          <p:cNvSpPr>
            <a:spLocks noGrp="1"/>
          </p:cNvSpPr>
          <p:nvPr>
            <p:ph type="sldNum" sz="quarter" idx="12"/>
          </p:nvPr>
        </p:nvSpPr>
        <p:spPr>
          <a:xfrm>
            <a:off x="0" y="6492876"/>
            <a:ext cx="1148080" cy="365125"/>
          </a:xfrm>
        </p:spPr>
        <p:txBody>
          <a:bodyPr/>
          <a:lstStyle>
            <a:lvl1pPr>
              <a:defRPr sz="1400">
                <a:solidFill>
                  <a:schemeClr val="tx1">
                    <a:lumMod val="50000"/>
                    <a:lumOff val="50000"/>
                  </a:schemeClr>
                </a:solidFill>
                <a:latin typeface="Gill Sans MT" panose="020B0502020104020203" pitchFamily="34" charset="0"/>
              </a:defRPr>
            </a:lvl1pPr>
          </a:lstStyle>
          <a:p>
            <a:r>
              <a:rPr lang="en-US"/>
              <a:t>Slide </a:t>
            </a:r>
            <a:fld id="{0AB40DA4-FA10-48ED-9ACF-0ECC4D460407}" type="slidenum">
              <a:rPr lang="en-US" smtClean="0"/>
              <a:pPr/>
              <a:t>‹#›</a:t>
            </a:fld>
            <a:endParaRPr lang="en-US" dirty="0"/>
          </a:p>
        </p:txBody>
      </p:sp>
    </p:spTree>
    <p:extLst>
      <p:ext uri="{BB962C8B-B14F-4D97-AF65-F5344CB8AC3E}">
        <p14:creationId xmlns:p14="http://schemas.microsoft.com/office/powerpoint/2010/main" val="2151482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YOUR IMAGE">
    <p:spTree>
      <p:nvGrpSpPr>
        <p:cNvPr id="1" name=""/>
        <p:cNvGrpSpPr/>
        <p:nvPr/>
      </p:nvGrpSpPr>
      <p:grpSpPr>
        <a:xfrm>
          <a:off x="0" y="0"/>
          <a:ext cx="0" cy="0"/>
          <a:chOff x="0" y="0"/>
          <a:chExt cx="0" cy="0"/>
        </a:xfrm>
      </p:grpSpPr>
      <p:sp>
        <p:nvSpPr>
          <p:cNvPr id="7" name="Flowchart: Manual Input 3"/>
          <p:cNvSpPr/>
          <p:nvPr userDrawn="1"/>
        </p:nvSpPr>
        <p:spPr>
          <a:xfrm>
            <a:off x="-9524" y="5590422"/>
            <a:ext cx="12202744" cy="126757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8"/>
              <a:gd name="connsiteY0" fmla="*/ 4460 h 10000"/>
              <a:gd name="connsiteX1" fmla="*/ 10018 w 10018"/>
              <a:gd name="connsiteY1" fmla="*/ 0 h 10000"/>
              <a:gd name="connsiteX2" fmla="*/ 10018 w 10018"/>
              <a:gd name="connsiteY2" fmla="*/ 10000 h 10000"/>
              <a:gd name="connsiteX3" fmla="*/ 18 w 10018"/>
              <a:gd name="connsiteY3" fmla="*/ 10000 h 10000"/>
              <a:gd name="connsiteX4" fmla="*/ 0 w 10018"/>
              <a:gd name="connsiteY4" fmla="*/ 4460 h 10000"/>
              <a:gd name="connsiteX0" fmla="*/ 0 w 10018"/>
              <a:gd name="connsiteY0" fmla="*/ 5531 h 11071"/>
              <a:gd name="connsiteX1" fmla="*/ 10000 w 10018"/>
              <a:gd name="connsiteY1" fmla="*/ 0 h 11071"/>
              <a:gd name="connsiteX2" fmla="*/ 10018 w 10018"/>
              <a:gd name="connsiteY2" fmla="*/ 11071 h 11071"/>
              <a:gd name="connsiteX3" fmla="*/ 18 w 10018"/>
              <a:gd name="connsiteY3" fmla="*/ 11071 h 11071"/>
              <a:gd name="connsiteX4" fmla="*/ 0 w 10018"/>
              <a:gd name="connsiteY4" fmla="*/ 5531 h 11071"/>
              <a:gd name="connsiteX0" fmla="*/ 7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7 w 10002"/>
              <a:gd name="connsiteY4" fmla="*/ 5531 h 11071"/>
              <a:gd name="connsiteX0" fmla="*/ 13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13 w 10002"/>
              <a:gd name="connsiteY4" fmla="*/ 5531 h 11071"/>
              <a:gd name="connsiteX0" fmla="*/ 1 w 9990"/>
              <a:gd name="connsiteY0" fmla="*/ 5531 h 11071"/>
              <a:gd name="connsiteX1" fmla="*/ 9972 w 9990"/>
              <a:gd name="connsiteY1" fmla="*/ 0 h 11071"/>
              <a:gd name="connsiteX2" fmla="*/ 9990 w 9990"/>
              <a:gd name="connsiteY2" fmla="*/ 11071 h 11071"/>
              <a:gd name="connsiteX3" fmla="*/ 2 w 9990"/>
              <a:gd name="connsiteY3" fmla="*/ 11071 h 11071"/>
              <a:gd name="connsiteX4" fmla="*/ 1 w 9990"/>
              <a:gd name="connsiteY4" fmla="*/ 5531 h 11071"/>
              <a:gd name="connsiteX0" fmla="*/ 1 w 10000"/>
              <a:gd name="connsiteY0" fmla="*/ 4996 h 10000"/>
              <a:gd name="connsiteX1" fmla="*/ 9994 w 10000"/>
              <a:gd name="connsiteY1" fmla="*/ 0 h 10000"/>
              <a:gd name="connsiteX2" fmla="*/ 10000 w 10000"/>
              <a:gd name="connsiteY2" fmla="*/ 10000 h 10000"/>
              <a:gd name="connsiteX3" fmla="*/ 2 w 10000"/>
              <a:gd name="connsiteY3" fmla="*/ 10000 h 10000"/>
              <a:gd name="connsiteX4" fmla="*/ 1 w 10000"/>
              <a:gd name="connsiteY4" fmla="*/ 4996 h 10000"/>
              <a:gd name="connsiteX0" fmla="*/ 1 w 10001"/>
              <a:gd name="connsiteY0" fmla="*/ 5052 h 10056"/>
              <a:gd name="connsiteX1" fmla="*/ 10000 w 10001"/>
              <a:gd name="connsiteY1" fmla="*/ 0 h 10056"/>
              <a:gd name="connsiteX2" fmla="*/ 10000 w 10001"/>
              <a:gd name="connsiteY2" fmla="*/ 10056 h 10056"/>
              <a:gd name="connsiteX3" fmla="*/ 2 w 10001"/>
              <a:gd name="connsiteY3" fmla="*/ 10056 h 10056"/>
              <a:gd name="connsiteX4" fmla="*/ 1 w 10001"/>
              <a:gd name="connsiteY4" fmla="*/ 5052 h 10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56">
                <a:moveTo>
                  <a:pt x="1" y="5052"/>
                </a:moveTo>
                <a:lnTo>
                  <a:pt x="10000" y="0"/>
                </a:lnTo>
                <a:cubicBezTo>
                  <a:pt x="10006" y="3333"/>
                  <a:pt x="9994" y="6723"/>
                  <a:pt x="10000" y="10056"/>
                </a:cubicBezTo>
                <a:lnTo>
                  <a:pt x="2" y="10056"/>
                </a:lnTo>
                <a:cubicBezTo>
                  <a:pt x="-4" y="8388"/>
                  <a:pt x="7" y="6720"/>
                  <a:pt x="1" y="5052"/>
                </a:cubicBezTo>
                <a:close/>
              </a:path>
            </a:pathLst>
          </a:custGeom>
          <a:solidFill>
            <a:srgbClr val="B7D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13139" y="1066802"/>
            <a:ext cx="12205139" cy="3905267"/>
          </a:xfrm>
          <a:prstGeom prst="rect">
            <a:avLst/>
          </a:prstGeom>
          <a:solidFill>
            <a:srgbClr val="34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solidFill>
                <a:schemeClr val="bg1">
                  <a:lumMod val="95000"/>
                </a:schemeClr>
              </a:solidFill>
              <a:latin typeface="Gill Sans MT" pitchFamily="34" charset="0"/>
              <a:ea typeface="+mj-ea"/>
              <a:cs typeface="+mj-cs"/>
            </a:endParaRPr>
          </a:p>
        </p:txBody>
      </p:sp>
      <p:sp>
        <p:nvSpPr>
          <p:cNvPr id="12" name="Title 23"/>
          <p:cNvSpPr>
            <a:spLocks noGrp="1"/>
          </p:cNvSpPr>
          <p:nvPr>
            <p:ph type="title" hasCustomPrompt="1"/>
          </p:nvPr>
        </p:nvSpPr>
        <p:spPr>
          <a:xfrm>
            <a:off x="226810" y="1334605"/>
            <a:ext cx="7833233" cy="2302213"/>
          </a:xfrm>
        </p:spPr>
        <p:txBody>
          <a:bodyPr lIns="0" tIns="0" rIns="0" bIns="0" anchor="t" anchorCtr="0">
            <a:noAutofit/>
          </a:bodyPr>
          <a:lstStyle>
            <a:lvl1pPr>
              <a:lnSpc>
                <a:spcPts val="4200"/>
              </a:lnSpc>
              <a:defRPr sz="4400" b="1" baseline="0">
                <a:solidFill>
                  <a:schemeClr val="bg1">
                    <a:lumMod val="95000"/>
                  </a:schemeClr>
                </a:solidFill>
                <a:latin typeface="Gill Sans MT" panose="020B0502020104020203" pitchFamily="34" charset="0"/>
              </a:defRPr>
            </a:lvl1pPr>
          </a:lstStyle>
          <a:p>
            <a:r>
              <a:rPr lang="en-US" dirty="0"/>
              <a:t>Title Slide. Keep Size + Line Spacing</a:t>
            </a:r>
          </a:p>
        </p:txBody>
      </p:sp>
      <p:sp>
        <p:nvSpPr>
          <p:cNvPr id="16" name="Content Placeholder 28"/>
          <p:cNvSpPr>
            <a:spLocks noGrp="1"/>
          </p:cNvSpPr>
          <p:nvPr>
            <p:ph sz="quarter" idx="10" hasCustomPrompt="1"/>
          </p:nvPr>
        </p:nvSpPr>
        <p:spPr>
          <a:xfrm>
            <a:off x="226809" y="3789632"/>
            <a:ext cx="7397750" cy="1246187"/>
          </a:xfrm>
        </p:spPr>
        <p:txBody>
          <a:bodyPr lIns="0" tIns="0" rIns="0" bIns="0" anchor="b" anchorCtr="0"/>
          <a:lstStyle>
            <a:lvl1pPr marL="0" indent="0">
              <a:lnSpc>
                <a:spcPts val="2400"/>
              </a:lnSpc>
              <a:buNone/>
              <a:defRPr b="1" cap="none" baseline="0">
                <a:solidFill>
                  <a:schemeClr val="bg1">
                    <a:lumMod val="95000"/>
                  </a:schemeClr>
                </a:solidFill>
                <a:latin typeface="Gill Sans MT" panose="020B0502020104020203" pitchFamily="34" charset="0"/>
              </a:defRPr>
            </a:lvl1pPr>
          </a:lstStyle>
          <a:p>
            <a:pPr lvl="0"/>
            <a:r>
              <a:rPr lang="en-US" dirty="0"/>
              <a:t>Click To Edit SUBTITLE | MOVE DOWN IF NEEDED</a:t>
            </a:r>
          </a:p>
        </p:txBody>
      </p:sp>
      <p:sp>
        <p:nvSpPr>
          <p:cNvPr id="4" name="Content Placeholder 3"/>
          <p:cNvSpPr>
            <a:spLocks noGrp="1"/>
          </p:cNvSpPr>
          <p:nvPr>
            <p:ph sz="quarter" idx="11" hasCustomPrompt="1"/>
          </p:nvPr>
        </p:nvSpPr>
        <p:spPr>
          <a:xfrm>
            <a:off x="8581771" y="2869247"/>
            <a:ext cx="2203450" cy="1393825"/>
          </a:xfrm>
        </p:spPr>
        <p:txBody>
          <a:bodyPr/>
          <a:lstStyle>
            <a:lvl1pPr marL="0" indent="0">
              <a:buNone/>
              <a:defRPr baseline="0"/>
            </a:lvl1pPr>
          </a:lstStyle>
          <a:p>
            <a:pPr lvl="0"/>
            <a:r>
              <a:rPr lang="en-US" dirty="0"/>
              <a:t>Crop image to circle 4.5” diam.</a:t>
            </a:r>
          </a:p>
        </p:txBody>
      </p:sp>
    </p:spTree>
    <p:extLst>
      <p:ext uri="{BB962C8B-B14F-4D97-AF65-F5344CB8AC3E}">
        <p14:creationId xmlns:p14="http://schemas.microsoft.com/office/powerpoint/2010/main" val="12000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PACER">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34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solidFill>
                <a:schemeClr val="bg1">
                  <a:lumMod val="95000"/>
                </a:schemeClr>
              </a:solidFill>
              <a:latin typeface="Gill Sans MT" pitchFamily="34" charset="0"/>
              <a:ea typeface="+mj-ea"/>
              <a:cs typeface="+mj-cs"/>
            </a:endParaRPr>
          </a:p>
        </p:txBody>
      </p:sp>
      <p:sp>
        <p:nvSpPr>
          <p:cNvPr id="6" name="Title 1"/>
          <p:cNvSpPr>
            <a:spLocks noGrp="1"/>
          </p:cNvSpPr>
          <p:nvPr>
            <p:ph type="title" hasCustomPrompt="1"/>
          </p:nvPr>
        </p:nvSpPr>
        <p:spPr>
          <a:xfrm>
            <a:off x="347472" y="2289175"/>
            <a:ext cx="11049871" cy="3082925"/>
          </a:xfrm>
        </p:spPr>
        <p:txBody>
          <a:bodyPr lIns="0" tIns="0" rIns="0" bIns="0" anchor="ctr" anchorCtr="0">
            <a:noAutofit/>
          </a:bodyPr>
          <a:lstStyle>
            <a:lvl1pPr>
              <a:lnSpc>
                <a:spcPts val="4800"/>
              </a:lnSpc>
              <a:defRPr sz="4800" b="1" cap="none" baseline="0">
                <a:solidFill>
                  <a:schemeClr val="bg1">
                    <a:lumMod val="95000"/>
                  </a:schemeClr>
                </a:solidFill>
                <a:latin typeface="Gill Sans MT" panose="020B0502020104020203" pitchFamily="34" charset="0"/>
              </a:defRPr>
            </a:lvl1pPr>
          </a:lstStyle>
          <a:p>
            <a:r>
              <a:rPr lang="en-US" dirty="0"/>
              <a:t>Spacer Slide For A New Section Of Your Presentation</a:t>
            </a:r>
          </a:p>
        </p:txBody>
      </p:sp>
      <p:sp>
        <p:nvSpPr>
          <p:cNvPr id="7" name="Flowchart: Manual Input 3"/>
          <p:cNvSpPr/>
          <p:nvPr userDrawn="1"/>
        </p:nvSpPr>
        <p:spPr>
          <a:xfrm>
            <a:off x="-9524" y="6248402"/>
            <a:ext cx="12202744" cy="60959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8"/>
              <a:gd name="connsiteY0" fmla="*/ 4460 h 10000"/>
              <a:gd name="connsiteX1" fmla="*/ 10018 w 10018"/>
              <a:gd name="connsiteY1" fmla="*/ 0 h 10000"/>
              <a:gd name="connsiteX2" fmla="*/ 10018 w 10018"/>
              <a:gd name="connsiteY2" fmla="*/ 10000 h 10000"/>
              <a:gd name="connsiteX3" fmla="*/ 18 w 10018"/>
              <a:gd name="connsiteY3" fmla="*/ 10000 h 10000"/>
              <a:gd name="connsiteX4" fmla="*/ 0 w 10018"/>
              <a:gd name="connsiteY4" fmla="*/ 4460 h 10000"/>
              <a:gd name="connsiteX0" fmla="*/ 0 w 10018"/>
              <a:gd name="connsiteY0" fmla="*/ 5531 h 11071"/>
              <a:gd name="connsiteX1" fmla="*/ 10000 w 10018"/>
              <a:gd name="connsiteY1" fmla="*/ 0 h 11071"/>
              <a:gd name="connsiteX2" fmla="*/ 10018 w 10018"/>
              <a:gd name="connsiteY2" fmla="*/ 11071 h 11071"/>
              <a:gd name="connsiteX3" fmla="*/ 18 w 10018"/>
              <a:gd name="connsiteY3" fmla="*/ 11071 h 11071"/>
              <a:gd name="connsiteX4" fmla="*/ 0 w 10018"/>
              <a:gd name="connsiteY4" fmla="*/ 5531 h 11071"/>
              <a:gd name="connsiteX0" fmla="*/ 7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7 w 10002"/>
              <a:gd name="connsiteY4" fmla="*/ 5531 h 11071"/>
              <a:gd name="connsiteX0" fmla="*/ 13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13 w 10002"/>
              <a:gd name="connsiteY4" fmla="*/ 5531 h 11071"/>
              <a:gd name="connsiteX0" fmla="*/ 1 w 9990"/>
              <a:gd name="connsiteY0" fmla="*/ 5531 h 11071"/>
              <a:gd name="connsiteX1" fmla="*/ 9972 w 9990"/>
              <a:gd name="connsiteY1" fmla="*/ 0 h 11071"/>
              <a:gd name="connsiteX2" fmla="*/ 9990 w 9990"/>
              <a:gd name="connsiteY2" fmla="*/ 11071 h 11071"/>
              <a:gd name="connsiteX3" fmla="*/ 2 w 9990"/>
              <a:gd name="connsiteY3" fmla="*/ 11071 h 11071"/>
              <a:gd name="connsiteX4" fmla="*/ 1 w 9990"/>
              <a:gd name="connsiteY4" fmla="*/ 5531 h 11071"/>
              <a:gd name="connsiteX0" fmla="*/ 1 w 10000"/>
              <a:gd name="connsiteY0" fmla="*/ 4996 h 10000"/>
              <a:gd name="connsiteX1" fmla="*/ 9994 w 10000"/>
              <a:gd name="connsiteY1" fmla="*/ 0 h 10000"/>
              <a:gd name="connsiteX2" fmla="*/ 10000 w 10000"/>
              <a:gd name="connsiteY2" fmla="*/ 10000 h 10000"/>
              <a:gd name="connsiteX3" fmla="*/ 2 w 10000"/>
              <a:gd name="connsiteY3" fmla="*/ 10000 h 10000"/>
              <a:gd name="connsiteX4" fmla="*/ 1 w 10000"/>
              <a:gd name="connsiteY4" fmla="*/ 4996 h 10000"/>
              <a:gd name="connsiteX0" fmla="*/ 1 w 10001"/>
              <a:gd name="connsiteY0" fmla="*/ 5052 h 10056"/>
              <a:gd name="connsiteX1" fmla="*/ 10000 w 10001"/>
              <a:gd name="connsiteY1" fmla="*/ 0 h 10056"/>
              <a:gd name="connsiteX2" fmla="*/ 10000 w 10001"/>
              <a:gd name="connsiteY2" fmla="*/ 10056 h 10056"/>
              <a:gd name="connsiteX3" fmla="*/ 2 w 10001"/>
              <a:gd name="connsiteY3" fmla="*/ 10056 h 10056"/>
              <a:gd name="connsiteX4" fmla="*/ 1 w 10001"/>
              <a:gd name="connsiteY4" fmla="*/ 5052 h 10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56">
                <a:moveTo>
                  <a:pt x="1" y="5052"/>
                </a:moveTo>
                <a:lnTo>
                  <a:pt x="10000" y="0"/>
                </a:lnTo>
                <a:cubicBezTo>
                  <a:pt x="10006" y="3333"/>
                  <a:pt x="9994" y="6723"/>
                  <a:pt x="10000" y="10056"/>
                </a:cubicBezTo>
                <a:lnTo>
                  <a:pt x="2" y="10056"/>
                </a:lnTo>
                <a:cubicBezTo>
                  <a:pt x="-4" y="8388"/>
                  <a:pt x="7" y="6720"/>
                  <a:pt x="1" y="5052"/>
                </a:cubicBezTo>
                <a:close/>
              </a:path>
            </a:pathLst>
          </a:custGeom>
          <a:solidFill>
            <a:srgbClr val="B7D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053408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CONTENT +3IMAGES">
    <p:spTree>
      <p:nvGrpSpPr>
        <p:cNvPr id="1" name=""/>
        <p:cNvGrpSpPr/>
        <p:nvPr/>
      </p:nvGrpSpPr>
      <p:grpSpPr>
        <a:xfrm>
          <a:off x="0" y="0"/>
          <a:ext cx="0" cy="0"/>
          <a:chOff x="0" y="0"/>
          <a:chExt cx="0" cy="0"/>
        </a:xfrm>
      </p:grpSpPr>
      <p:sp>
        <p:nvSpPr>
          <p:cNvPr id="7" name="Rectangle 6"/>
          <p:cNvSpPr/>
          <p:nvPr userDrawn="1"/>
        </p:nvSpPr>
        <p:spPr>
          <a:xfrm>
            <a:off x="0" y="2"/>
            <a:ext cx="12192000" cy="1371600"/>
          </a:xfrm>
          <a:prstGeom prst="rect">
            <a:avLst/>
          </a:prstGeom>
          <a:solidFill>
            <a:srgbClr val="34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solidFill>
                <a:schemeClr val="bg1">
                  <a:lumMod val="95000"/>
                </a:schemeClr>
              </a:solidFill>
              <a:latin typeface="Gill Sans MT" pitchFamily="34" charset="0"/>
              <a:ea typeface="+mj-ea"/>
              <a:cs typeface="+mj-cs"/>
            </a:endParaRPr>
          </a:p>
        </p:txBody>
      </p:sp>
      <p:sp>
        <p:nvSpPr>
          <p:cNvPr id="2" name="Title 1"/>
          <p:cNvSpPr>
            <a:spLocks noGrp="1"/>
          </p:cNvSpPr>
          <p:nvPr>
            <p:ph type="title" hasCustomPrompt="1"/>
          </p:nvPr>
        </p:nvSpPr>
        <p:spPr>
          <a:xfrm>
            <a:off x="342901" y="365127"/>
            <a:ext cx="11010900" cy="822812"/>
          </a:xfrm>
        </p:spPr>
        <p:txBody>
          <a:bodyPr lIns="0" tIns="0" rIns="0" bIns="0" anchor="ctr" anchorCtr="0">
            <a:noAutofit/>
          </a:bodyPr>
          <a:lstStyle>
            <a:lvl1pPr>
              <a:lnSpc>
                <a:spcPts val="4000"/>
              </a:lnSpc>
              <a:defRPr sz="4000" b="1" cap="none" baseline="0">
                <a:solidFill>
                  <a:schemeClr val="bg1">
                    <a:lumMod val="95000"/>
                  </a:schemeClr>
                </a:solidFill>
                <a:latin typeface="Gill Sans MT" panose="020B0502020104020203" pitchFamily="34" charset="0"/>
              </a:defRPr>
            </a:lvl1pPr>
          </a:lstStyle>
          <a:p>
            <a:r>
              <a:rPr lang="en-US" dirty="0"/>
              <a:t>Click To Edit Slide TITLE</a:t>
            </a:r>
          </a:p>
        </p:txBody>
      </p:sp>
      <p:sp>
        <p:nvSpPr>
          <p:cNvPr id="8" name="Content Placeholder 2"/>
          <p:cNvSpPr>
            <a:spLocks noGrp="1"/>
          </p:cNvSpPr>
          <p:nvPr>
            <p:ph idx="10" hasCustomPrompt="1"/>
          </p:nvPr>
        </p:nvSpPr>
        <p:spPr>
          <a:xfrm>
            <a:off x="342901" y="1477108"/>
            <a:ext cx="9514690" cy="5209444"/>
          </a:xfrm>
        </p:spPr>
        <p:txBody>
          <a:bodyPr/>
          <a:lstStyle>
            <a:lvl1pPr>
              <a:lnSpc>
                <a:spcPct val="120000"/>
              </a:lnSpc>
              <a:spcBef>
                <a:spcPts val="0"/>
              </a:spcBef>
              <a:spcAft>
                <a:spcPts val="600"/>
              </a:spcAft>
              <a:defRPr>
                <a:solidFill>
                  <a:schemeClr val="tx1">
                    <a:lumMod val="75000"/>
                    <a:lumOff val="25000"/>
                  </a:schemeClr>
                </a:solidFill>
                <a:latin typeface="Gill Sans MT" panose="020B0502020104020203" pitchFamily="34" charset="0"/>
              </a:defRPr>
            </a:lvl1pPr>
            <a:lvl2pPr>
              <a:lnSpc>
                <a:spcPct val="120000"/>
              </a:lnSpc>
              <a:spcBef>
                <a:spcPts val="0"/>
              </a:spcBef>
              <a:spcAft>
                <a:spcPts val="600"/>
              </a:spcAft>
              <a:defRPr>
                <a:solidFill>
                  <a:schemeClr val="tx1">
                    <a:lumMod val="75000"/>
                    <a:lumOff val="25000"/>
                  </a:schemeClr>
                </a:solidFill>
                <a:latin typeface="Gill Sans MT" panose="020B0502020104020203" pitchFamily="34" charset="0"/>
              </a:defRPr>
            </a:lvl2pPr>
            <a:lvl3pPr>
              <a:lnSpc>
                <a:spcPct val="120000"/>
              </a:lnSpc>
              <a:spcBef>
                <a:spcPts val="0"/>
              </a:spcBef>
              <a:spcAft>
                <a:spcPts val="600"/>
              </a:spcAft>
              <a:defRPr>
                <a:solidFill>
                  <a:schemeClr val="tx1">
                    <a:lumMod val="75000"/>
                    <a:lumOff val="25000"/>
                  </a:schemeClr>
                </a:solidFill>
                <a:latin typeface="Gill Sans MT" panose="020B0502020104020203" pitchFamily="34" charset="0"/>
              </a:defRPr>
            </a:lvl3pPr>
            <a:lvl4pPr>
              <a:lnSpc>
                <a:spcPct val="120000"/>
              </a:lnSpc>
              <a:spcBef>
                <a:spcPts val="0"/>
              </a:spcBef>
              <a:spcAft>
                <a:spcPts val="600"/>
              </a:spcAft>
              <a:defRPr>
                <a:solidFill>
                  <a:schemeClr val="tx1">
                    <a:lumMod val="75000"/>
                    <a:lumOff val="25000"/>
                  </a:schemeClr>
                </a:solidFill>
                <a:latin typeface="Gill Sans MT" panose="020B0502020104020203" pitchFamily="34" charset="0"/>
              </a:defRPr>
            </a:lvl4pPr>
            <a:lvl5pPr>
              <a:lnSpc>
                <a:spcPct val="120000"/>
              </a:lnSpc>
              <a:spcBef>
                <a:spcPts val="0"/>
              </a:spcBef>
              <a:spcAft>
                <a:spcPts val="600"/>
              </a:spcAft>
              <a:defRPr>
                <a:solidFill>
                  <a:schemeClr val="tx1">
                    <a:lumMod val="75000"/>
                    <a:lumOff val="25000"/>
                  </a:schemeClr>
                </a:solidFill>
                <a:latin typeface="Gill Sans MT" panose="020B0502020104020203" pitchFamily="34" charset="0"/>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lowchart: Manual Input 3"/>
          <p:cNvSpPr/>
          <p:nvPr userDrawn="1"/>
        </p:nvSpPr>
        <p:spPr>
          <a:xfrm>
            <a:off x="-9524" y="6248402"/>
            <a:ext cx="12202744" cy="60959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8"/>
              <a:gd name="connsiteY0" fmla="*/ 4460 h 10000"/>
              <a:gd name="connsiteX1" fmla="*/ 10018 w 10018"/>
              <a:gd name="connsiteY1" fmla="*/ 0 h 10000"/>
              <a:gd name="connsiteX2" fmla="*/ 10018 w 10018"/>
              <a:gd name="connsiteY2" fmla="*/ 10000 h 10000"/>
              <a:gd name="connsiteX3" fmla="*/ 18 w 10018"/>
              <a:gd name="connsiteY3" fmla="*/ 10000 h 10000"/>
              <a:gd name="connsiteX4" fmla="*/ 0 w 10018"/>
              <a:gd name="connsiteY4" fmla="*/ 4460 h 10000"/>
              <a:gd name="connsiteX0" fmla="*/ 0 w 10018"/>
              <a:gd name="connsiteY0" fmla="*/ 5531 h 11071"/>
              <a:gd name="connsiteX1" fmla="*/ 10000 w 10018"/>
              <a:gd name="connsiteY1" fmla="*/ 0 h 11071"/>
              <a:gd name="connsiteX2" fmla="*/ 10018 w 10018"/>
              <a:gd name="connsiteY2" fmla="*/ 11071 h 11071"/>
              <a:gd name="connsiteX3" fmla="*/ 18 w 10018"/>
              <a:gd name="connsiteY3" fmla="*/ 11071 h 11071"/>
              <a:gd name="connsiteX4" fmla="*/ 0 w 10018"/>
              <a:gd name="connsiteY4" fmla="*/ 5531 h 11071"/>
              <a:gd name="connsiteX0" fmla="*/ 7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7 w 10002"/>
              <a:gd name="connsiteY4" fmla="*/ 5531 h 11071"/>
              <a:gd name="connsiteX0" fmla="*/ 13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13 w 10002"/>
              <a:gd name="connsiteY4" fmla="*/ 5531 h 11071"/>
              <a:gd name="connsiteX0" fmla="*/ 1 w 9990"/>
              <a:gd name="connsiteY0" fmla="*/ 5531 h 11071"/>
              <a:gd name="connsiteX1" fmla="*/ 9972 w 9990"/>
              <a:gd name="connsiteY1" fmla="*/ 0 h 11071"/>
              <a:gd name="connsiteX2" fmla="*/ 9990 w 9990"/>
              <a:gd name="connsiteY2" fmla="*/ 11071 h 11071"/>
              <a:gd name="connsiteX3" fmla="*/ 2 w 9990"/>
              <a:gd name="connsiteY3" fmla="*/ 11071 h 11071"/>
              <a:gd name="connsiteX4" fmla="*/ 1 w 9990"/>
              <a:gd name="connsiteY4" fmla="*/ 5531 h 11071"/>
              <a:gd name="connsiteX0" fmla="*/ 1 w 10000"/>
              <a:gd name="connsiteY0" fmla="*/ 4996 h 10000"/>
              <a:gd name="connsiteX1" fmla="*/ 9994 w 10000"/>
              <a:gd name="connsiteY1" fmla="*/ 0 h 10000"/>
              <a:gd name="connsiteX2" fmla="*/ 10000 w 10000"/>
              <a:gd name="connsiteY2" fmla="*/ 10000 h 10000"/>
              <a:gd name="connsiteX3" fmla="*/ 2 w 10000"/>
              <a:gd name="connsiteY3" fmla="*/ 10000 h 10000"/>
              <a:gd name="connsiteX4" fmla="*/ 1 w 10000"/>
              <a:gd name="connsiteY4" fmla="*/ 4996 h 10000"/>
              <a:gd name="connsiteX0" fmla="*/ 1 w 10001"/>
              <a:gd name="connsiteY0" fmla="*/ 5052 h 10056"/>
              <a:gd name="connsiteX1" fmla="*/ 10000 w 10001"/>
              <a:gd name="connsiteY1" fmla="*/ 0 h 10056"/>
              <a:gd name="connsiteX2" fmla="*/ 10000 w 10001"/>
              <a:gd name="connsiteY2" fmla="*/ 10056 h 10056"/>
              <a:gd name="connsiteX3" fmla="*/ 2 w 10001"/>
              <a:gd name="connsiteY3" fmla="*/ 10056 h 10056"/>
              <a:gd name="connsiteX4" fmla="*/ 1 w 10001"/>
              <a:gd name="connsiteY4" fmla="*/ 5052 h 10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56">
                <a:moveTo>
                  <a:pt x="1" y="5052"/>
                </a:moveTo>
                <a:lnTo>
                  <a:pt x="10000" y="0"/>
                </a:lnTo>
                <a:cubicBezTo>
                  <a:pt x="10006" y="3333"/>
                  <a:pt x="9994" y="6723"/>
                  <a:pt x="10000" y="10056"/>
                </a:cubicBezTo>
                <a:lnTo>
                  <a:pt x="2" y="10056"/>
                </a:lnTo>
                <a:cubicBezTo>
                  <a:pt x="-4" y="8388"/>
                  <a:pt x="7" y="6720"/>
                  <a:pt x="1" y="5052"/>
                </a:cubicBezTo>
                <a:close/>
              </a:path>
            </a:pathLst>
          </a:custGeom>
          <a:solidFill>
            <a:srgbClr val="B7D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userDrawn="1"/>
        </p:nvSpPr>
        <p:spPr>
          <a:xfrm>
            <a:off x="10058401" y="839162"/>
            <a:ext cx="1737360" cy="17373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3"/>
          <p:cNvSpPr>
            <a:spLocks noGrp="1"/>
          </p:cNvSpPr>
          <p:nvPr>
            <p:ph sz="quarter" idx="11" hasCustomPrompt="1"/>
          </p:nvPr>
        </p:nvSpPr>
        <p:spPr>
          <a:xfrm>
            <a:off x="9857591" y="1071302"/>
            <a:ext cx="2138979" cy="1318668"/>
          </a:xfrm>
        </p:spPr>
        <p:txBody>
          <a:bodyPr/>
          <a:lstStyle>
            <a:lvl1pPr marL="0" indent="0">
              <a:buNone/>
              <a:defRPr baseline="0"/>
            </a:lvl1pPr>
          </a:lstStyle>
          <a:p>
            <a:pPr lvl="0"/>
            <a:r>
              <a:rPr lang="en-US" dirty="0"/>
              <a:t>Crop image to circle 1.9” diam.</a:t>
            </a:r>
          </a:p>
        </p:txBody>
      </p:sp>
      <p:sp>
        <p:nvSpPr>
          <p:cNvPr id="13" name="Oval 12"/>
          <p:cNvSpPr/>
          <p:nvPr userDrawn="1"/>
        </p:nvSpPr>
        <p:spPr>
          <a:xfrm>
            <a:off x="10058401" y="2673992"/>
            <a:ext cx="1737360" cy="17373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userDrawn="1"/>
        </p:nvSpPr>
        <p:spPr>
          <a:xfrm>
            <a:off x="10058401" y="4511043"/>
            <a:ext cx="1737360" cy="17373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2299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 CONTENT +1HUGE IMAGES">
    <p:spTree>
      <p:nvGrpSpPr>
        <p:cNvPr id="1" name=""/>
        <p:cNvGrpSpPr/>
        <p:nvPr/>
      </p:nvGrpSpPr>
      <p:grpSpPr>
        <a:xfrm>
          <a:off x="0" y="0"/>
          <a:ext cx="0" cy="0"/>
          <a:chOff x="0" y="0"/>
          <a:chExt cx="0" cy="0"/>
        </a:xfrm>
      </p:grpSpPr>
      <p:sp>
        <p:nvSpPr>
          <p:cNvPr id="7" name="Rectangle 6"/>
          <p:cNvSpPr/>
          <p:nvPr userDrawn="1"/>
        </p:nvSpPr>
        <p:spPr>
          <a:xfrm>
            <a:off x="0" y="3"/>
            <a:ext cx="12192000" cy="1371600"/>
          </a:xfrm>
          <a:prstGeom prst="rect">
            <a:avLst/>
          </a:prstGeom>
          <a:solidFill>
            <a:srgbClr val="34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solidFill>
                <a:schemeClr val="bg1">
                  <a:lumMod val="95000"/>
                </a:schemeClr>
              </a:solidFill>
              <a:latin typeface="Gill Sans MT" pitchFamily="34" charset="0"/>
              <a:ea typeface="+mj-ea"/>
              <a:cs typeface="+mj-cs"/>
            </a:endParaRPr>
          </a:p>
        </p:txBody>
      </p:sp>
      <p:sp>
        <p:nvSpPr>
          <p:cNvPr id="2" name="Title 1"/>
          <p:cNvSpPr>
            <a:spLocks noGrp="1"/>
          </p:cNvSpPr>
          <p:nvPr>
            <p:ph type="title" hasCustomPrompt="1"/>
          </p:nvPr>
        </p:nvSpPr>
        <p:spPr>
          <a:xfrm>
            <a:off x="342901" y="150532"/>
            <a:ext cx="10186307" cy="1021777"/>
          </a:xfrm>
        </p:spPr>
        <p:txBody>
          <a:bodyPr lIns="0" tIns="0" rIns="0" bIns="0" anchor="ctr" anchorCtr="0">
            <a:noAutofit/>
          </a:bodyPr>
          <a:lstStyle>
            <a:lvl1pPr>
              <a:lnSpc>
                <a:spcPts val="4400"/>
              </a:lnSpc>
              <a:defRPr sz="4000" b="1" cap="none" baseline="0">
                <a:solidFill>
                  <a:schemeClr val="bg1">
                    <a:lumMod val="95000"/>
                  </a:schemeClr>
                </a:solidFill>
                <a:latin typeface="Gill Sans MT" panose="020B0502020104020203" pitchFamily="34" charset="0"/>
              </a:defRPr>
            </a:lvl1pPr>
          </a:lstStyle>
          <a:p>
            <a:r>
              <a:rPr lang="en-US" dirty="0"/>
              <a:t>Click To Edit Slide TITLE | CONTENT + BIG IMAGE</a:t>
            </a:r>
          </a:p>
        </p:txBody>
      </p:sp>
      <p:sp>
        <p:nvSpPr>
          <p:cNvPr id="8" name="Content Placeholder 2"/>
          <p:cNvSpPr>
            <a:spLocks noGrp="1"/>
          </p:cNvSpPr>
          <p:nvPr>
            <p:ph idx="10" hasCustomPrompt="1"/>
          </p:nvPr>
        </p:nvSpPr>
        <p:spPr>
          <a:xfrm>
            <a:off x="342901" y="1730638"/>
            <a:ext cx="4952999" cy="4955914"/>
          </a:xfrm>
        </p:spPr>
        <p:txBody>
          <a:bodyPr/>
          <a:lstStyle>
            <a:lvl1pPr>
              <a:lnSpc>
                <a:spcPct val="120000"/>
              </a:lnSpc>
              <a:spcBef>
                <a:spcPts val="0"/>
              </a:spcBef>
              <a:spcAft>
                <a:spcPts val="600"/>
              </a:spcAft>
              <a:defRPr>
                <a:solidFill>
                  <a:schemeClr val="tx1">
                    <a:lumMod val="75000"/>
                    <a:lumOff val="25000"/>
                  </a:schemeClr>
                </a:solidFill>
                <a:latin typeface="Gill Sans MT" panose="020B0502020104020203" pitchFamily="34" charset="0"/>
              </a:defRPr>
            </a:lvl1pPr>
            <a:lvl2pPr>
              <a:lnSpc>
                <a:spcPct val="120000"/>
              </a:lnSpc>
              <a:spcBef>
                <a:spcPts val="0"/>
              </a:spcBef>
              <a:spcAft>
                <a:spcPts val="600"/>
              </a:spcAft>
              <a:defRPr>
                <a:solidFill>
                  <a:schemeClr val="tx1">
                    <a:lumMod val="75000"/>
                    <a:lumOff val="25000"/>
                  </a:schemeClr>
                </a:solidFill>
                <a:latin typeface="Gill Sans MT" panose="020B0502020104020203" pitchFamily="34" charset="0"/>
              </a:defRPr>
            </a:lvl2pPr>
            <a:lvl3pPr>
              <a:lnSpc>
                <a:spcPct val="120000"/>
              </a:lnSpc>
              <a:spcBef>
                <a:spcPts val="0"/>
              </a:spcBef>
              <a:spcAft>
                <a:spcPts val="600"/>
              </a:spcAft>
              <a:defRPr>
                <a:solidFill>
                  <a:schemeClr val="tx1">
                    <a:lumMod val="75000"/>
                    <a:lumOff val="25000"/>
                  </a:schemeClr>
                </a:solidFill>
                <a:latin typeface="Gill Sans MT" panose="020B0502020104020203" pitchFamily="34" charset="0"/>
              </a:defRPr>
            </a:lvl3pPr>
            <a:lvl4pPr>
              <a:lnSpc>
                <a:spcPct val="120000"/>
              </a:lnSpc>
              <a:spcBef>
                <a:spcPts val="0"/>
              </a:spcBef>
              <a:spcAft>
                <a:spcPts val="600"/>
              </a:spcAft>
              <a:defRPr>
                <a:solidFill>
                  <a:schemeClr val="tx1">
                    <a:lumMod val="75000"/>
                    <a:lumOff val="25000"/>
                  </a:schemeClr>
                </a:solidFill>
                <a:latin typeface="Gill Sans MT" panose="020B0502020104020203" pitchFamily="34" charset="0"/>
              </a:defRPr>
            </a:lvl4pPr>
            <a:lvl5pPr>
              <a:lnSpc>
                <a:spcPct val="120000"/>
              </a:lnSpc>
              <a:spcBef>
                <a:spcPts val="0"/>
              </a:spcBef>
              <a:spcAft>
                <a:spcPts val="600"/>
              </a:spcAft>
              <a:defRPr>
                <a:solidFill>
                  <a:schemeClr val="tx1">
                    <a:lumMod val="75000"/>
                    <a:lumOff val="25000"/>
                  </a:schemeClr>
                </a:solidFill>
                <a:latin typeface="Gill Sans MT" panose="020B0502020104020203" pitchFamily="34" charset="0"/>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lowchart: Manual Input 3"/>
          <p:cNvSpPr/>
          <p:nvPr userDrawn="1"/>
        </p:nvSpPr>
        <p:spPr>
          <a:xfrm>
            <a:off x="-9524" y="6248402"/>
            <a:ext cx="12202744" cy="60959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8"/>
              <a:gd name="connsiteY0" fmla="*/ 4460 h 10000"/>
              <a:gd name="connsiteX1" fmla="*/ 10018 w 10018"/>
              <a:gd name="connsiteY1" fmla="*/ 0 h 10000"/>
              <a:gd name="connsiteX2" fmla="*/ 10018 w 10018"/>
              <a:gd name="connsiteY2" fmla="*/ 10000 h 10000"/>
              <a:gd name="connsiteX3" fmla="*/ 18 w 10018"/>
              <a:gd name="connsiteY3" fmla="*/ 10000 h 10000"/>
              <a:gd name="connsiteX4" fmla="*/ 0 w 10018"/>
              <a:gd name="connsiteY4" fmla="*/ 4460 h 10000"/>
              <a:gd name="connsiteX0" fmla="*/ 0 w 10018"/>
              <a:gd name="connsiteY0" fmla="*/ 5531 h 11071"/>
              <a:gd name="connsiteX1" fmla="*/ 10000 w 10018"/>
              <a:gd name="connsiteY1" fmla="*/ 0 h 11071"/>
              <a:gd name="connsiteX2" fmla="*/ 10018 w 10018"/>
              <a:gd name="connsiteY2" fmla="*/ 11071 h 11071"/>
              <a:gd name="connsiteX3" fmla="*/ 18 w 10018"/>
              <a:gd name="connsiteY3" fmla="*/ 11071 h 11071"/>
              <a:gd name="connsiteX4" fmla="*/ 0 w 10018"/>
              <a:gd name="connsiteY4" fmla="*/ 5531 h 11071"/>
              <a:gd name="connsiteX0" fmla="*/ 7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7 w 10002"/>
              <a:gd name="connsiteY4" fmla="*/ 5531 h 11071"/>
              <a:gd name="connsiteX0" fmla="*/ 13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13 w 10002"/>
              <a:gd name="connsiteY4" fmla="*/ 5531 h 11071"/>
              <a:gd name="connsiteX0" fmla="*/ 1 w 9990"/>
              <a:gd name="connsiteY0" fmla="*/ 5531 h 11071"/>
              <a:gd name="connsiteX1" fmla="*/ 9972 w 9990"/>
              <a:gd name="connsiteY1" fmla="*/ 0 h 11071"/>
              <a:gd name="connsiteX2" fmla="*/ 9990 w 9990"/>
              <a:gd name="connsiteY2" fmla="*/ 11071 h 11071"/>
              <a:gd name="connsiteX3" fmla="*/ 2 w 9990"/>
              <a:gd name="connsiteY3" fmla="*/ 11071 h 11071"/>
              <a:gd name="connsiteX4" fmla="*/ 1 w 9990"/>
              <a:gd name="connsiteY4" fmla="*/ 5531 h 11071"/>
              <a:gd name="connsiteX0" fmla="*/ 1 w 10000"/>
              <a:gd name="connsiteY0" fmla="*/ 4996 h 10000"/>
              <a:gd name="connsiteX1" fmla="*/ 9994 w 10000"/>
              <a:gd name="connsiteY1" fmla="*/ 0 h 10000"/>
              <a:gd name="connsiteX2" fmla="*/ 10000 w 10000"/>
              <a:gd name="connsiteY2" fmla="*/ 10000 h 10000"/>
              <a:gd name="connsiteX3" fmla="*/ 2 w 10000"/>
              <a:gd name="connsiteY3" fmla="*/ 10000 h 10000"/>
              <a:gd name="connsiteX4" fmla="*/ 1 w 10000"/>
              <a:gd name="connsiteY4" fmla="*/ 4996 h 10000"/>
              <a:gd name="connsiteX0" fmla="*/ 1 w 10001"/>
              <a:gd name="connsiteY0" fmla="*/ 5052 h 10056"/>
              <a:gd name="connsiteX1" fmla="*/ 10000 w 10001"/>
              <a:gd name="connsiteY1" fmla="*/ 0 h 10056"/>
              <a:gd name="connsiteX2" fmla="*/ 10000 w 10001"/>
              <a:gd name="connsiteY2" fmla="*/ 10056 h 10056"/>
              <a:gd name="connsiteX3" fmla="*/ 2 w 10001"/>
              <a:gd name="connsiteY3" fmla="*/ 10056 h 10056"/>
              <a:gd name="connsiteX4" fmla="*/ 1 w 10001"/>
              <a:gd name="connsiteY4" fmla="*/ 5052 h 10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56">
                <a:moveTo>
                  <a:pt x="1" y="5052"/>
                </a:moveTo>
                <a:lnTo>
                  <a:pt x="10000" y="0"/>
                </a:lnTo>
                <a:cubicBezTo>
                  <a:pt x="10006" y="3333"/>
                  <a:pt x="9994" y="6723"/>
                  <a:pt x="10000" y="10056"/>
                </a:cubicBezTo>
                <a:lnTo>
                  <a:pt x="2" y="10056"/>
                </a:lnTo>
                <a:cubicBezTo>
                  <a:pt x="-4" y="8388"/>
                  <a:pt x="7" y="6720"/>
                  <a:pt x="1" y="5052"/>
                </a:cubicBezTo>
                <a:close/>
              </a:path>
            </a:pathLst>
          </a:custGeom>
          <a:solidFill>
            <a:srgbClr val="B7D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userDrawn="1"/>
        </p:nvSpPr>
        <p:spPr>
          <a:xfrm>
            <a:off x="6248399" y="953462"/>
            <a:ext cx="5760720" cy="576072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3"/>
          <p:cNvSpPr>
            <a:spLocks noGrp="1"/>
          </p:cNvSpPr>
          <p:nvPr>
            <p:ph sz="quarter" idx="11" hasCustomPrompt="1"/>
          </p:nvPr>
        </p:nvSpPr>
        <p:spPr>
          <a:xfrm>
            <a:off x="7775988" y="2461543"/>
            <a:ext cx="2978298" cy="2206753"/>
          </a:xfrm>
        </p:spPr>
        <p:txBody>
          <a:bodyPr/>
          <a:lstStyle>
            <a:lvl1pPr marL="0" indent="0">
              <a:buNone/>
              <a:defRPr baseline="0"/>
            </a:lvl1pPr>
          </a:lstStyle>
          <a:p>
            <a:pPr lvl="0"/>
            <a:r>
              <a:rPr lang="en-US" dirty="0"/>
              <a:t>Crop image to circle 6.3” diam.</a:t>
            </a:r>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29208" y="6395862"/>
            <a:ext cx="1553937" cy="320798"/>
          </a:xfrm>
          <a:prstGeom prst="rect">
            <a:avLst/>
          </a:prstGeom>
        </p:spPr>
      </p:pic>
    </p:spTree>
    <p:extLst>
      <p:ext uri="{BB962C8B-B14F-4D97-AF65-F5344CB8AC3E}">
        <p14:creationId xmlns:p14="http://schemas.microsoft.com/office/powerpoint/2010/main" val="310187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HUGE IMAGE">
    <p:spTree>
      <p:nvGrpSpPr>
        <p:cNvPr id="1" name=""/>
        <p:cNvGrpSpPr/>
        <p:nvPr/>
      </p:nvGrpSpPr>
      <p:grpSpPr>
        <a:xfrm>
          <a:off x="0" y="0"/>
          <a:ext cx="0" cy="0"/>
          <a:chOff x="0" y="0"/>
          <a:chExt cx="0" cy="0"/>
        </a:xfrm>
      </p:grpSpPr>
      <p:sp>
        <p:nvSpPr>
          <p:cNvPr id="7" name="Rectangle 6"/>
          <p:cNvSpPr/>
          <p:nvPr userDrawn="1"/>
        </p:nvSpPr>
        <p:spPr>
          <a:xfrm>
            <a:off x="0" y="3"/>
            <a:ext cx="12192000" cy="1371600"/>
          </a:xfrm>
          <a:prstGeom prst="rect">
            <a:avLst/>
          </a:prstGeom>
          <a:solidFill>
            <a:srgbClr val="34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solidFill>
                <a:schemeClr val="bg1">
                  <a:lumMod val="95000"/>
                </a:schemeClr>
              </a:solidFill>
              <a:latin typeface="Gill Sans MT" pitchFamily="34" charset="0"/>
              <a:ea typeface="+mj-ea"/>
              <a:cs typeface="+mj-cs"/>
            </a:endParaRPr>
          </a:p>
        </p:txBody>
      </p:sp>
      <p:sp>
        <p:nvSpPr>
          <p:cNvPr id="2" name="Title 1"/>
          <p:cNvSpPr>
            <a:spLocks noGrp="1"/>
          </p:cNvSpPr>
          <p:nvPr>
            <p:ph type="title" hasCustomPrompt="1"/>
          </p:nvPr>
        </p:nvSpPr>
        <p:spPr>
          <a:xfrm>
            <a:off x="323851" y="115890"/>
            <a:ext cx="6438899" cy="1139825"/>
          </a:xfrm>
        </p:spPr>
        <p:txBody>
          <a:bodyPr lIns="0" tIns="0" rIns="0" bIns="0" anchor="ctr" anchorCtr="0">
            <a:noAutofit/>
          </a:bodyPr>
          <a:lstStyle>
            <a:lvl1pPr>
              <a:lnSpc>
                <a:spcPts val="4400"/>
              </a:lnSpc>
              <a:defRPr sz="4000" b="1" cap="all" baseline="0">
                <a:solidFill>
                  <a:schemeClr val="bg1">
                    <a:lumMod val="95000"/>
                  </a:schemeClr>
                </a:solidFill>
                <a:latin typeface="Gill Sans MT" panose="020B0502020104020203" pitchFamily="34" charset="0"/>
              </a:defRPr>
            </a:lvl1pPr>
          </a:lstStyle>
          <a:p>
            <a:r>
              <a:rPr lang="en-US" dirty="0"/>
              <a:t>DON’T USE A TITLE W/GIANT IMAGE</a:t>
            </a:r>
          </a:p>
        </p:txBody>
      </p:sp>
      <p:sp>
        <p:nvSpPr>
          <p:cNvPr id="9" name="Flowchart: Manual Input 3"/>
          <p:cNvSpPr/>
          <p:nvPr userDrawn="1"/>
        </p:nvSpPr>
        <p:spPr>
          <a:xfrm>
            <a:off x="-9524" y="6248402"/>
            <a:ext cx="12202744" cy="60959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8"/>
              <a:gd name="connsiteY0" fmla="*/ 4460 h 10000"/>
              <a:gd name="connsiteX1" fmla="*/ 10018 w 10018"/>
              <a:gd name="connsiteY1" fmla="*/ 0 h 10000"/>
              <a:gd name="connsiteX2" fmla="*/ 10018 w 10018"/>
              <a:gd name="connsiteY2" fmla="*/ 10000 h 10000"/>
              <a:gd name="connsiteX3" fmla="*/ 18 w 10018"/>
              <a:gd name="connsiteY3" fmla="*/ 10000 h 10000"/>
              <a:gd name="connsiteX4" fmla="*/ 0 w 10018"/>
              <a:gd name="connsiteY4" fmla="*/ 4460 h 10000"/>
              <a:gd name="connsiteX0" fmla="*/ 0 w 10018"/>
              <a:gd name="connsiteY0" fmla="*/ 5531 h 11071"/>
              <a:gd name="connsiteX1" fmla="*/ 10000 w 10018"/>
              <a:gd name="connsiteY1" fmla="*/ 0 h 11071"/>
              <a:gd name="connsiteX2" fmla="*/ 10018 w 10018"/>
              <a:gd name="connsiteY2" fmla="*/ 11071 h 11071"/>
              <a:gd name="connsiteX3" fmla="*/ 18 w 10018"/>
              <a:gd name="connsiteY3" fmla="*/ 11071 h 11071"/>
              <a:gd name="connsiteX4" fmla="*/ 0 w 10018"/>
              <a:gd name="connsiteY4" fmla="*/ 5531 h 11071"/>
              <a:gd name="connsiteX0" fmla="*/ 7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7 w 10002"/>
              <a:gd name="connsiteY4" fmla="*/ 5531 h 11071"/>
              <a:gd name="connsiteX0" fmla="*/ 13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13 w 10002"/>
              <a:gd name="connsiteY4" fmla="*/ 5531 h 11071"/>
              <a:gd name="connsiteX0" fmla="*/ 1 w 9990"/>
              <a:gd name="connsiteY0" fmla="*/ 5531 h 11071"/>
              <a:gd name="connsiteX1" fmla="*/ 9972 w 9990"/>
              <a:gd name="connsiteY1" fmla="*/ 0 h 11071"/>
              <a:gd name="connsiteX2" fmla="*/ 9990 w 9990"/>
              <a:gd name="connsiteY2" fmla="*/ 11071 h 11071"/>
              <a:gd name="connsiteX3" fmla="*/ 2 w 9990"/>
              <a:gd name="connsiteY3" fmla="*/ 11071 h 11071"/>
              <a:gd name="connsiteX4" fmla="*/ 1 w 9990"/>
              <a:gd name="connsiteY4" fmla="*/ 5531 h 11071"/>
              <a:gd name="connsiteX0" fmla="*/ 1 w 10000"/>
              <a:gd name="connsiteY0" fmla="*/ 4996 h 10000"/>
              <a:gd name="connsiteX1" fmla="*/ 9994 w 10000"/>
              <a:gd name="connsiteY1" fmla="*/ 0 h 10000"/>
              <a:gd name="connsiteX2" fmla="*/ 10000 w 10000"/>
              <a:gd name="connsiteY2" fmla="*/ 10000 h 10000"/>
              <a:gd name="connsiteX3" fmla="*/ 2 w 10000"/>
              <a:gd name="connsiteY3" fmla="*/ 10000 h 10000"/>
              <a:gd name="connsiteX4" fmla="*/ 1 w 10000"/>
              <a:gd name="connsiteY4" fmla="*/ 4996 h 10000"/>
              <a:gd name="connsiteX0" fmla="*/ 1 w 10001"/>
              <a:gd name="connsiteY0" fmla="*/ 5052 h 10056"/>
              <a:gd name="connsiteX1" fmla="*/ 10000 w 10001"/>
              <a:gd name="connsiteY1" fmla="*/ 0 h 10056"/>
              <a:gd name="connsiteX2" fmla="*/ 10000 w 10001"/>
              <a:gd name="connsiteY2" fmla="*/ 10056 h 10056"/>
              <a:gd name="connsiteX3" fmla="*/ 2 w 10001"/>
              <a:gd name="connsiteY3" fmla="*/ 10056 h 10056"/>
              <a:gd name="connsiteX4" fmla="*/ 1 w 10001"/>
              <a:gd name="connsiteY4" fmla="*/ 5052 h 10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56">
                <a:moveTo>
                  <a:pt x="1" y="5052"/>
                </a:moveTo>
                <a:lnTo>
                  <a:pt x="10000" y="0"/>
                </a:lnTo>
                <a:cubicBezTo>
                  <a:pt x="10006" y="3333"/>
                  <a:pt x="9994" y="6723"/>
                  <a:pt x="10000" y="10056"/>
                </a:cubicBezTo>
                <a:lnTo>
                  <a:pt x="2" y="10056"/>
                </a:lnTo>
                <a:cubicBezTo>
                  <a:pt x="-4" y="8388"/>
                  <a:pt x="7" y="6720"/>
                  <a:pt x="1" y="5052"/>
                </a:cubicBezTo>
                <a:close/>
              </a:path>
            </a:pathLst>
          </a:custGeom>
          <a:solidFill>
            <a:srgbClr val="B7D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userDrawn="1"/>
        </p:nvSpPr>
        <p:spPr>
          <a:xfrm>
            <a:off x="5238749" y="3"/>
            <a:ext cx="6858000" cy="685799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3"/>
          <p:cNvSpPr>
            <a:spLocks noGrp="1"/>
          </p:cNvSpPr>
          <p:nvPr>
            <p:ph sz="quarter" idx="11" hasCustomPrompt="1"/>
          </p:nvPr>
        </p:nvSpPr>
        <p:spPr>
          <a:xfrm>
            <a:off x="7775988" y="2461543"/>
            <a:ext cx="2978298" cy="2206753"/>
          </a:xfrm>
        </p:spPr>
        <p:txBody>
          <a:bodyPr/>
          <a:lstStyle>
            <a:lvl1pPr marL="0" indent="0">
              <a:buNone/>
              <a:defRPr baseline="0"/>
            </a:lvl1pPr>
          </a:lstStyle>
          <a:p>
            <a:pPr lvl="0"/>
            <a:r>
              <a:rPr lang="en-US" dirty="0"/>
              <a:t>Crop image to circle 7.5” diam.</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29208" y="6395862"/>
            <a:ext cx="1553937" cy="320798"/>
          </a:xfrm>
          <a:prstGeom prst="rect">
            <a:avLst/>
          </a:prstGeom>
        </p:spPr>
      </p:pic>
    </p:spTree>
    <p:extLst>
      <p:ext uri="{BB962C8B-B14F-4D97-AF65-F5344CB8AC3E}">
        <p14:creationId xmlns:p14="http://schemas.microsoft.com/office/powerpoint/2010/main" val="883195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1HUGE IMAGE">
    <p:spTree>
      <p:nvGrpSpPr>
        <p:cNvPr id="1" name=""/>
        <p:cNvGrpSpPr/>
        <p:nvPr/>
      </p:nvGrpSpPr>
      <p:grpSpPr>
        <a:xfrm>
          <a:off x="0" y="0"/>
          <a:ext cx="0" cy="0"/>
          <a:chOff x="0" y="0"/>
          <a:chExt cx="0" cy="0"/>
        </a:xfrm>
      </p:grpSpPr>
      <p:sp>
        <p:nvSpPr>
          <p:cNvPr id="7" name="Rectangle 6"/>
          <p:cNvSpPr/>
          <p:nvPr userDrawn="1"/>
        </p:nvSpPr>
        <p:spPr>
          <a:xfrm>
            <a:off x="0" y="3"/>
            <a:ext cx="12192000" cy="1371600"/>
          </a:xfrm>
          <a:prstGeom prst="rect">
            <a:avLst/>
          </a:prstGeom>
          <a:solidFill>
            <a:srgbClr val="345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dirty="0">
              <a:solidFill>
                <a:schemeClr val="bg1">
                  <a:lumMod val="95000"/>
                </a:schemeClr>
              </a:solidFill>
              <a:latin typeface="Gill Sans MT" pitchFamily="34" charset="0"/>
              <a:ea typeface="+mj-ea"/>
              <a:cs typeface="+mj-cs"/>
            </a:endParaRPr>
          </a:p>
        </p:txBody>
      </p:sp>
      <p:sp>
        <p:nvSpPr>
          <p:cNvPr id="2" name="Title 1"/>
          <p:cNvSpPr>
            <a:spLocks noGrp="1"/>
          </p:cNvSpPr>
          <p:nvPr>
            <p:ph type="title" hasCustomPrompt="1"/>
          </p:nvPr>
        </p:nvSpPr>
        <p:spPr>
          <a:xfrm>
            <a:off x="352426" y="115890"/>
            <a:ext cx="11277599" cy="1139825"/>
          </a:xfrm>
        </p:spPr>
        <p:txBody>
          <a:bodyPr lIns="0" tIns="0" rIns="0" bIns="0" anchor="ctr" anchorCtr="0">
            <a:noAutofit/>
          </a:bodyPr>
          <a:lstStyle>
            <a:lvl1pPr>
              <a:lnSpc>
                <a:spcPts val="4400"/>
              </a:lnSpc>
              <a:defRPr sz="4000" b="1" cap="none" baseline="0">
                <a:solidFill>
                  <a:schemeClr val="bg1">
                    <a:lumMod val="95000"/>
                  </a:schemeClr>
                </a:solidFill>
                <a:latin typeface="Gill Sans MT" panose="020B0502020104020203" pitchFamily="34" charset="0"/>
              </a:defRPr>
            </a:lvl1pPr>
          </a:lstStyle>
          <a:p>
            <a:r>
              <a:rPr lang="en-US" dirty="0"/>
              <a:t>Blank | Add Your Own Content</a:t>
            </a:r>
          </a:p>
        </p:txBody>
      </p:sp>
      <p:sp>
        <p:nvSpPr>
          <p:cNvPr id="9" name="Flowchart: Manual Input 3"/>
          <p:cNvSpPr/>
          <p:nvPr userDrawn="1"/>
        </p:nvSpPr>
        <p:spPr>
          <a:xfrm>
            <a:off x="-9524" y="6248402"/>
            <a:ext cx="12202744" cy="60959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18"/>
              <a:gd name="connsiteY0" fmla="*/ 4460 h 10000"/>
              <a:gd name="connsiteX1" fmla="*/ 10018 w 10018"/>
              <a:gd name="connsiteY1" fmla="*/ 0 h 10000"/>
              <a:gd name="connsiteX2" fmla="*/ 10018 w 10018"/>
              <a:gd name="connsiteY2" fmla="*/ 10000 h 10000"/>
              <a:gd name="connsiteX3" fmla="*/ 18 w 10018"/>
              <a:gd name="connsiteY3" fmla="*/ 10000 h 10000"/>
              <a:gd name="connsiteX4" fmla="*/ 0 w 10018"/>
              <a:gd name="connsiteY4" fmla="*/ 4460 h 10000"/>
              <a:gd name="connsiteX0" fmla="*/ 0 w 10018"/>
              <a:gd name="connsiteY0" fmla="*/ 5531 h 11071"/>
              <a:gd name="connsiteX1" fmla="*/ 10000 w 10018"/>
              <a:gd name="connsiteY1" fmla="*/ 0 h 11071"/>
              <a:gd name="connsiteX2" fmla="*/ 10018 w 10018"/>
              <a:gd name="connsiteY2" fmla="*/ 11071 h 11071"/>
              <a:gd name="connsiteX3" fmla="*/ 18 w 10018"/>
              <a:gd name="connsiteY3" fmla="*/ 11071 h 11071"/>
              <a:gd name="connsiteX4" fmla="*/ 0 w 10018"/>
              <a:gd name="connsiteY4" fmla="*/ 5531 h 11071"/>
              <a:gd name="connsiteX0" fmla="*/ 7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7 w 10002"/>
              <a:gd name="connsiteY4" fmla="*/ 5531 h 11071"/>
              <a:gd name="connsiteX0" fmla="*/ 13 w 10002"/>
              <a:gd name="connsiteY0" fmla="*/ 5531 h 11071"/>
              <a:gd name="connsiteX1" fmla="*/ 9984 w 10002"/>
              <a:gd name="connsiteY1" fmla="*/ 0 h 11071"/>
              <a:gd name="connsiteX2" fmla="*/ 10002 w 10002"/>
              <a:gd name="connsiteY2" fmla="*/ 11071 h 11071"/>
              <a:gd name="connsiteX3" fmla="*/ 2 w 10002"/>
              <a:gd name="connsiteY3" fmla="*/ 11071 h 11071"/>
              <a:gd name="connsiteX4" fmla="*/ 13 w 10002"/>
              <a:gd name="connsiteY4" fmla="*/ 5531 h 11071"/>
              <a:gd name="connsiteX0" fmla="*/ 1 w 9990"/>
              <a:gd name="connsiteY0" fmla="*/ 5531 h 11071"/>
              <a:gd name="connsiteX1" fmla="*/ 9972 w 9990"/>
              <a:gd name="connsiteY1" fmla="*/ 0 h 11071"/>
              <a:gd name="connsiteX2" fmla="*/ 9990 w 9990"/>
              <a:gd name="connsiteY2" fmla="*/ 11071 h 11071"/>
              <a:gd name="connsiteX3" fmla="*/ 2 w 9990"/>
              <a:gd name="connsiteY3" fmla="*/ 11071 h 11071"/>
              <a:gd name="connsiteX4" fmla="*/ 1 w 9990"/>
              <a:gd name="connsiteY4" fmla="*/ 5531 h 11071"/>
              <a:gd name="connsiteX0" fmla="*/ 1 w 10000"/>
              <a:gd name="connsiteY0" fmla="*/ 4996 h 10000"/>
              <a:gd name="connsiteX1" fmla="*/ 9994 w 10000"/>
              <a:gd name="connsiteY1" fmla="*/ 0 h 10000"/>
              <a:gd name="connsiteX2" fmla="*/ 10000 w 10000"/>
              <a:gd name="connsiteY2" fmla="*/ 10000 h 10000"/>
              <a:gd name="connsiteX3" fmla="*/ 2 w 10000"/>
              <a:gd name="connsiteY3" fmla="*/ 10000 h 10000"/>
              <a:gd name="connsiteX4" fmla="*/ 1 w 10000"/>
              <a:gd name="connsiteY4" fmla="*/ 4996 h 10000"/>
              <a:gd name="connsiteX0" fmla="*/ 1 w 10001"/>
              <a:gd name="connsiteY0" fmla="*/ 5052 h 10056"/>
              <a:gd name="connsiteX1" fmla="*/ 10000 w 10001"/>
              <a:gd name="connsiteY1" fmla="*/ 0 h 10056"/>
              <a:gd name="connsiteX2" fmla="*/ 10000 w 10001"/>
              <a:gd name="connsiteY2" fmla="*/ 10056 h 10056"/>
              <a:gd name="connsiteX3" fmla="*/ 2 w 10001"/>
              <a:gd name="connsiteY3" fmla="*/ 10056 h 10056"/>
              <a:gd name="connsiteX4" fmla="*/ 1 w 10001"/>
              <a:gd name="connsiteY4" fmla="*/ 5052 h 10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56">
                <a:moveTo>
                  <a:pt x="1" y="5052"/>
                </a:moveTo>
                <a:lnTo>
                  <a:pt x="10000" y="0"/>
                </a:lnTo>
                <a:cubicBezTo>
                  <a:pt x="10006" y="3333"/>
                  <a:pt x="9994" y="6723"/>
                  <a:pt x="10000" y="10056"/>
                </a:cubicBezTo>
                <a:lnTo>
                  <a:pt x="2" y="10056"/>
                </a:lnTo>
                <a:cubicBezTo>
                  <a:pt x="-4" y="8388"/>
                  <a:pt x="7" y="6720"/>
                  <a:pt x="1" y="5052"/>
                </a:cubicBezTo>
                <a:close/>
              </a:path>
            </a:pathLst>
          </a:custGeom>
          <a:solidFill>
            <a:srgbClr val="B7D2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29208" y="6395862"/>
            <a:ext cx="1553937" cy="320798"/>
          </a:xfrm>
          <a:prstGeom prst="rect">
            <a:avLst/>
          </a:prstGeom>
        </p:spPr>
      </p:pic>
    </p:spTree>
    <p:extLst>
      <p:ext uri="{BB962C8B-B14F-4D97-AF65-F5344CB8AC3E}">
        <p14:creationId xmlns:p14="http://schemas.microsoft.com/office/powerpoint/2010/main" val="233508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40DA4-FA10-48ED-9ACF-0ECC4D460407}" type="slidenum">
              <a:rPr lang="en-US" smtClean="0"/>
              <a:pPr/>
              <a:t>‹#›</a:t>
            </a:fld>
            <a:endParaRPr lang="en-US" dirty="0"/>
          </a:p>
        </p:txBody>
      </p:sp>
    </p:spTree>
    <p:extLst>
      <p:ext uri="{BB962C8B-B14F-4D97-AF65-F5344CB8AC3E}">
        <p14:creationId xmlns:p14="http://schemas.microsoft.com/office/powerpoint/2010/main" val="1069319386"/>
      </p:ext>
    </p:extLst>
  </p:cSld>
  <p:clrMap bg1="lt1" tx1="dk1" bg2="lt2" tx2="dk2" accent1="accent1" accent2="accent2" accent3="accent3" accent4="accent4" accent5="accent5" accent6="accent6" hlink="hlink" folHlink="folHlink"/>
  <p:sldLayoutIdLst>
    <p:sldLayoutId id="2147483682" r:id="rId1"/>
    <p:sldLayoutId id="2147483684" r:id="rId2"/>
    <p:sldLayoutId id="2147483660" r:id="rId3"/>
    <p:sldLayoutId id="2147483655" r:id="rId4"/>
    <p:sldLayoutId id="2147483661" r:id="rId5"/>
    <p:sldLayoutId id="2147483662" r:id="rId6"/>
    <p:sldLayoutId id="2147483663" r:id="rId7"/>
    <p:sldLayoutId id="2147483664"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yahia.ismail@supernal.aero" TargetMode="External"/><Relationship Id="rId2" Type="http://schemas.openxmlformats.org/officeDocument/2006/relationships/hyperlink" Target="mailto:siddhartha.krishnamurthy@nasa.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siddhartha.krishnamurthy@nasa.gov"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siddhartha.krishnamurthy@nasa.gov" TargetMode="External"/><Relationship Id="rId2" Type="http://schemas.openxmlformats.org/officeDocument/2006/relationships/hyperlink" Target="https://www.sae.org/binaries/content/assets/cm/content/attend/2023/nvh/23_nvc_call_for_papers.pdf" TargetMode="External"/><Relationship Id="rId1" Type="http://schemas.openxmlformats.org/officeDocument/2006/relationships/slideLayout" Target="../slideLayouts/slideLayout2.xml"/><Relationship Id="rId4" Type="http://schemas.openxmlformats.org/officeDocument/2006/relationships/hyperlink" Target="mailto:siddhartha.Krishnamurthy@nasa.gov"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09" y="777761"/>
            <a:ext cx="8850929" cy="2302213"/>
          </a:xfrm>
        </p:spPr>
        <p:txBody>
          <a:bodyPr/>
          <a:lstStyle/>
          <a:p>
            <a:br>
              <a:rPr lang="en-US" sz="3200" dirty="0"/>
            </a:br>
            <a:r>
              <a:rPr lang="en-US" sz="3200" dirty="0"/>
              <a:t>Subgroup 3 (Human Response and Metrics) Briefing</a:t>
            </a:r>
          </a:p>
        </p:txBody>
      </p:sp>
      <p:sp>
        <p:nvSpPr>
          <p:cNvPr id="3" name="Content Placeholder 2"/>
          <p:cNvSpPr>
            <a:spLocks noGrp="1"/>
          </p:cNvSpPr>
          <p:nvPr>
            <p:ph sz="quarter" idx="10"/>
          </p:nvPr>
        </p:nvSpPr>
        <p:spPr>
          <a:xfrm>
            <a:off x="226810" y="2853943"/>
            <a:ext cx="11650116" cy="2385877"/>
          </a:xfrm>
        </p:spPr>
        <p:txBody>
          <a:bodyPr>
            <a:normAutofit/>
          </a:bodyPr>
          <a:lstStyle/>
          <a:p>
            <a:r>
              <a:rPr lang="en-US" sz="2400" dirty="0"/>
              <a:t>Siddhartha Krishnamurthy (NASA), Yahia Ismail (Supernal)</a:t>
            </a:r>
          </a:p>
          <a:p>
            <a:endParaRPr lang="en-US" sz="2400" dirty="0"/>
          </a:p>
          <a:p>
            <a:r>
              <a:rPr lang="en-US" sz="2000" dirty="0"/>
              <a:t>UAM Noise Working Group Meeting</a:t>
            </a:r>
          </a:p>
          <a:p>
            <a:r>
              <a:rPr lang="en-US" sz="2000" dirty="0"/>
              <a:t>October 20, 2022</a:t>
            </a:r>
          </a:p>
        </p:txBody>
      </p:sp>
    </p:spTree>
    <p:extLst>
      <p:ext uri="{BB962C8B-B14F-4D97-AF65-F5344CB8AC3E}">
        <p14:creationId xmlns:p14="http://schemas.microsoft.com/office/powerpoint/2010/main" val="2569677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66534-32A7-47FE-BFA1-8D45F12B120A}"/>
              </a:ext>
            </a:extLst>
          </p:cNvPr>
          <p:cNvSpPr>
            <a:spLocks noGrp="1"/>
          </p:cNvSpPr>
          <p:nvPr>
            <p:ph type="title"/>
          </p:nvPr>
        </p:nvSpPr>
        <p:spPr/>
        <p:txBody>
          <a:bodyPr/>
          <a:lstStyle/>
          <a:p>
            <a:r>
              <a:rPr lang="en-US" dirty="0"/>
              <a:t>Presentations Delivered to Subgroup 3 Since Last UNWG Meeting</a:t>
            </a:r>
          </a:p>
        </p:txBody>
      </p:sp>
      <p:sp>
        <p:nvSpPr>
          <p:cNvPr id="3" name="Content Placeholder 2">
            <a:extLst>
              <a:ext uri="{FF2B5EF4-FFF2-40B4-BE49-F238E27FC236}">
                <a16:creationId xmlns:a16="http://schemas.microsoft.com/office/drawing/2014/main" id="{7C67239A-C8D5-40BE-AC80-0A289E224BD8}"/>
              </a:ext>
            </a:extLst>
          </p:cNvPr>
          <p:cNvSpPr>
            <a:spLocks noGrp="1"/>
          </p:cNvSpPr>
          <p:nvPr>
            <p:ph idx="10"/>
          </p:nvPr>
        </p:nvSpPr>
        <p:spPr/>
        <p:txBody>
          <a:bodyPr/>
          <a:lstStyle/>
          <a:p>
            <a:r>
              <a:rPr lang="en-US" dirty="0"/>
              <a:t>May 25: “Towards a Psychoacoustic Assessment of Novel Aircraft Concepts,” Antonio T. Martinez, University of Salford, Manchester.</a:t>
            </a:r>
          </a:p>
          <a:p>
            <a:r>
              <a:rPr lang="en-US" dirty="0"/>
              <a:t>June 22: “Human Response Studies at NLR,” Roalt Aalmoes, Royal Netherlands Aerospace Center.</a:t>
            </a:r>
          </a:p>
          <a:p>
            <a:r>
              <a:rPr lang="en-US" dirty="0"/>
              <a:t>July 27: “Preliminary evaluation of transportation noise masking UAV noise,” Judith Rochat, Cross-Spectrum Acoustics, Inc.</a:t>
            </a:r>
          </a:p>
          <a:p>
            <a:r>
              <a:rPr lang="en-US" dirty="0"/>
              <a:t>If you would like to deliver a presentation to Subgroup 3, please let Siddhartha Krishnamurthy (</a:t>
            </a:r>
            <a:r>
              <a:rPr lang="en-US" dirty="0">
                <a:hlinkClick r:id="rId2"/>
              </a:rPr>
              <a:t>siddhartha.krishnamurthy@nasa.gov</a:t>
            </a:r>
            <a:r>
              <a:rPr lang="en-US" dirty="0"/>
              <a:t>) and Yahia Ismail (</a:t>
            </a:r>
            <a:r>
              <a:rPr lang="en-US" dirty="0">
                <a:hlinkClick r:id="rId3"/>
              </a:rPr>
              <a:t>yahia.ismail@supernal.aero</a:t>
            </a:r>
            <a:r>
              <a:rPr lang="en-US" dirty="0"/>
              <a:t>) know.</a:t>
            </a:r>
          </a:p>
          <a:p>
            <a:endParaRPr lang="en-US" dirty="0"/>
          </a:p>
        </p:txBody>
      </p:sp>
      <p:sp>
        <p:nvSpPr>
          <p:cNvPr id="4" name="Slide Number Placeholder 3">
            <a:extLst>
              <a:ext uri="{FF2B5EF4-FFF2-40B4-BE49-F238E27FC236}">
                <a16:creationId xmlns:a16="http://schemas.microsoft.com/office/drawing/2014/main" id="{9F419933-FD11-45D4-A0D7-566004E2BB08}"/>
              </a:ext>
            </a:extLst>
          </p:cNvPr>
          <p:cNvSpPr>
            <a:spLocks noGrp="1"/>
          </p:cNvSpPr>
          <p:nvPr>
            <p:ph type="sldNum" sz="quarter" idx="12"/>
          </p:nvPr>
        </p:nvSpPr>
        <p:spPr/>
        <p:txBody>
          <a:bodyPr/>
          <a:lstStyle/>
          <a:p>
            <a:r>
              <a:rPr lang="en-US"/>
              <a:t>Slide </a:t>
            </a:r>
            <a:fld id="{0AB40DA4-FA10-48ED-9ACF-0ECC4D460407}" type="slidenum">
              <a:rPr lang="en-US" smtClean="0"/>
              <a:pPr/>
              <a:t>2</a:t>
            </a:fld>
            <a:endParaRPr lang="en-US" dirty="0"/>
          </a:p>
        </p:txBody>
      </p:sp>
    </p:spTree>
    <p:extLst>
      <p:ext uri="{BB962C8B-B14F-4D97-AF65-F5344CB8AC3E}">
        <p14:creationId xmlns:p14="http://schemas.microsoft.com/office/powerpoint/2010/main" val="475414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2193-4625-4E8D-8FD4-F3E29F5BEC54}"/>
              </a:ext>
            </a:extLst>
          </p:cNvPr>
          <p:cNvSpPr>
            <a:spLocks noGrp="1"/>
          </p:cNvSpPr>
          <p:nvPr>
            <p:ph type="title"/>
          </p:nvPr>
        </p:nvSpPr>
        <p:spPr/>
        <p:txBody>
          <a:bodyPr/>
          <a:lstStyle/>
          <a:p>
            <a:r>
              <a:rPr lang="en-US" sz="3600" dirty="0"/>
              <a:t>Subgroup 3 White Paper Recommendations to Discuss at Today’s (Oct 20, 2022) UNWG Meeting</a:t>
            </a:r>
          </a:p>
        </p:txBody>
      </p:sp>
      <p:sp>
        <p:nvSpPr>
          <p:cNvPr id="3" name="Content Placeholder 2">
            <a:extLst>
              <a:ext uri="{FF2B5EF4-FFF2-40B4-BE49-F238E27FC236}">
                <a16:creationId xmlns:a16="http://schemas.microsoft.com/office/drawing/2014/main" id="{EF7FDFA1-BDF4-4051-A8F6-DA4D3D48DF2A}"/>
              </a:ext>
            </a:extLst>
          </p:cNvPr>
          <p:cNvSpPr>
            <a:spLocks noGrp="1"/>
          </p:cNvSpPr>
          <p:nvPr>
            <p:ph idx="10"/>
          </p:nvPr>
        </p:nvSpPr>
        <p:spPr/>
        <p:txBody>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Comprehensive evaluation of metrics that supplement the day-night average sound level be performed for communicating community noise impact of UAM vehicle noise.</a:t>
            </a:r>
          </a:p>
          <a:p>
            <a:r>
              <a:rPr lang="en-US" sz="2400" b="1" dirty="0">
                <a:latin typeface="Calibri" panose="020F0502020204030204" pitchFamily="34" charset="0"/>
                <a:ea typeface="Calibri" panose="020F0502020204030204" pitchFamily="34" charset="0"/>
                <a:cs typeface="Times New Roman" panose="02020603050405020304" pitchFamily="18" charset="0"/>
              </a:rPr>
              <a:t>(To be reported out in afternoon) Until early entrants are fielded, and community noise studies can be performed, laboratory studies be performed to help inform how different the annoyance to short-term exposure of UAM vehicle noise is from that of existing aircraft noise sources.  Assessments can then be made to determine the sensitivity of noise exposure estimates to changes in the metric or to its level.</a:t>
            </a:r>
          </a:p>
          <a:p>
            <a:endParaRPr lang="en-US" dirty="0"/>
          </a:p>
        </p:txBody>
      </p:sp>
      <p:sp>
        <p:nvSpPr>
          <p:cNvPr id="4" name="Slide Number Placeholder 3">
            <a:extLst>
              <a:ext uri="{FF2B5EF4-FFF2-40B4-BE49-F238E27FC236}">
                <a16:creationId xmlns:a16="http://schemas.microsoft.com/office/drawing/2014/main" id="{3DCD3A74-D0A5-4D28-A698-57B1EAB9DDAA}"/>
              </a:ext>
            </a:extLst>
          </p:cNvPr>
          <p:cNvSpPr>
            <a:spLocks noGrp="1"/>
          </p:cNvSpPr>
          <p:nvPr>
            <p:ph type="sldNum" sz="quarter" idx="12"/>
          </p:nvPr>
        </p:nvSpPr>
        <p:spPr/>
        <p:txBody>
          <a:bodyPr/>
          <a:lstStyle/>
          <a:p>
            <a:r>
              <a:rPr lang="en-US"/>
              <a:t>Slide </a:t>
            </a:r>
            <a:fld id="{0AB40DA4-FA10-48ED-9ACF-0ECC4D460407}" type="slidenum">
              <a:rPr lang="en-US" smtClean="0"/>
              <a:pPr/>
              <a:t>3</a:t>
            </a:fld>
            <a:endParaRPr lang="en-US" dirty="0"/>
          </a:p>
        </p:txBody>
      </p:sp>
    </p:spTree>
    <p:extLst>
      <p:ext uri="{BB962C8B-B14F-4D97-AF65-F5344CB8AC3E}">
        <p14:creationId xmlns:p14="http://schemas.microsoft.com/office/powerpoint/2010/main" val="3924030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53F46F-6787-4315-A97B-13B6BBDD22AC}"/>
              </a:ext>
            </a:extLst>
          </p:cNvPr>
          <p:cNvSpPr>
            <a:spLocks noGrp="1"/>
          </p:cNvSpPr>
          <p:nvPr>
            <p:ph type="title"/>
          </p:nvPr>
        </p:nvSpPr>
        <p:spPr>
          <a:xfrm>
            <a:off x="572493" y="238539"/>
            <a:ext cx="11018520" cy="1434415"/>
          </a:xfrm>
        </p:spPr>
        <p:txBody>
          <a:bodyPr vert="horz" lIns="91440" tIns="45720" rIns="91440" bIns="45720" rtlCol="0" anchor="b">
            <a:normAutofit/>
          </a:bodyPr>
          <a:lstStyle/>
          <a:p>
            <a:pPr>
              <a:lnSpc>
                <a:spcPct val="90000"/>
              </a:lnSpc>
            </a:pPr>
            <a:r>
              <a:rPr lang="en-US" sz="5000" dirty="0">
                <a:solidFill>
                  <a:schemeClr val="tx1"/>
                </a:solidFill>
                <a:latin typeface="+mj-lt"/>
              </a:rPr>
              <a:t>UAM Vehicle Noise Human Response Study</a:t>
            </a:r>
          </a:p>
        </p:txBody>
      </p:sp>
      <p:sp>
        <p:nvSpPr>
          <p:cNvPr id="1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0FAA3A7-6F09-45A4-8566-7BC30982507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r>
              <a:rPr lang="en-US" sz="1200">
                <a:solidFill>
                  <a:prstClr val="black">
                    <a:tint val="75000"/>
                  </a:prstClr>
                </a:solidFill>
                <a:latin typeface="Calibri" panose="020F0502020204030204"/>
              </a:rPr>
              <a:t>Slide </a:t>
            </a:r>
            <a:fld id="{0AB40DA4-FA10-48ED-9ACF-0ECC4D460407}" type="slidenum">
              <a:rPr lang="en-US" sz="1200" smtClean="0">
                <a:solidFill>
                  <a:prstClr val="black">
                    <a:tint val="75000"/>
                  </a:prstClr>
                </a:solidFill>
                <a:latin typeface="Calibri" panose="020F0502020204030204"/>
              </a:rPr>
              <a:pPr>
                <a:spcAft>
                  <a:spcPts val="600"/>
                </a:spcAft>
                <a:defRPr/>
              </a:pPr>
              <a:t>4</a:t>
            </a:fld>
            <a:endParaRPr lang="en-US" sz="1200">
              <a:solidFill>
                <a:prstClr val="black">
                  <a:tint val="75000"/>
                </a:prstClr>
              </a:solidFill>
              <a:latin typeface="Calibri" panose="020F0502020204030204"/>
            </a:endParaRPr>
          </a:p>
        </p:txBody>
      </p:sp>
      <p:sp>
        <p:nvSpPr>
          <p:cNvPr id="11" name="Content Placeholder 2">
            <a:extLst>
              <a:ext uri="{FF2B5EF4-FFF2-40B4-BE49-F238E27FC236}">
                <a16:creationId xmlns:a16="http://schemas.microsoft.com/office/drawing/2014/main" id="{BF5FF2F9-826F-46AA-BA6E-B97DF2221CB8}"/>
              </a:ext>
            </a:extLst>
          </p:cNvPr>
          <p:cNvSpPr txBox="1">
            <a:spLocks/>
          </p:cNvSpPr>
          <p:nvPr/>
        </p:nvSpPr>
        <p:spPr>
          <a:xfrm>
            <a:off x="332534" y="2294353"/>
            <a:ext cx="6507972" cy="34616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UNWG white paper recommended human response study to understand community variation in noise perception</a:t>
            </a:r>
          </a:p>
          <a:p>
            <a:r>
              <a:rPr lang="en-US" sz="2000" dirty="0"/>
              <a:t>Study Goals:</a:t>
            </a:r>
          </a:p>
          <a:p>
            <a:pPr lvl="1"/>
            <a:r>
              <a:rPr lang="en-US" sz="2000" dirty="0"/>
              <a:t>Assemble a wide range of UAM vehicle sounds for use in human response studies.</a:t>
            </a:r>
          </a:p>
          <a:p>
            <a:pPr lvl="1"/>
            <a:r>
              <a:rPr lang="en-US" sz="2000" dirty="0"/>
              <a:t>Create a rich human response database</a:t>
            </a:r>
          </a:p>
          <a:p>
            <a:pPr lvl="1"/>
            <a:r>
              <a:rPr lang="en-US" sz="2000" dirty="0"/>
              <a:t>Provide insights into human response to UAM vehicle</a:t>
            </a:r>
          </a:p>
          <a:p>
            <a:pPr marL="0" indent="0">
              <a:buFont typeface="Arial" panose="020B0604020202020204" pitchFamily="34" charset="0"/>
              <a:buNone/>
            </a:pPr>
            <a:endParaRPr lang="en-US" sz="2000" dirty="0"/>
          </a:p>
          <a:p>
            <a:pPr marL="0" indent="0">
              <a:buFont typeface="Arial" panose="020B0604020202020204" pitchFamily="34" charset="0"/>
              <a:buNone/>
            </a:pPr>
            <a:r>
              <a:rPr lang="en-US" sz="2000" dirty="0"/>
              <a:t>NASA will develop and utilize a </a:t>
            </a:r>
            <a:r>
              <a:rPr lang="en-US" sz="2000" b="1" dirty="0"/>
              <a:t>remote</a:t>
            </a:r>
            <a:r>
              <a:rPr lang="en-US" sz="2000" dirty="0"/>
              <a:t> psychoacoustic testing capability for this study</a:t>
            </a:r>
          </a:p>
          <a:p>
            <a:endParaRPr lang="en-US" dirty="0"/>
          </a:p>
        </p:txBody>
      </p:sp>
      <p:pic>
        <p:nvPicPr>
          <p:cNvPr id="12" name="Picture 11">
            <a:extLst>
              <a:ext uri="{FF2B5EF4-FFF2-40B4-BE49-F238E27FC236}">
                <a16:creationId xmlns:a16="http://schemas.microsoft.com/office/drawing/2014/main" id="{78745F31-3C1E-428D-B26F-C0A18F253C40}"/>
              </a:ext>
            </a:extLst>
          </p:cNvPr>
          <p:cNvPicPr>
            <a:picLocks noChangeAspect="1"/>
          </p:cNvPicPr>
          <p:nvPr/>
        </p:nvPicPr>
        <p:blipFill rotWithShape="1">
          <a:blip r:embed="rId2"/>
          <a:srcRect r="-2" b="19182"/>
          <a:stretch/>
        </p:blipFill>
        <p:spPr>
          <a:xfrm>
            <a:off x="6997194" y="1911493"/>
            <a:ext cx="3941064" cy="4096512"/>
          </a:xfrm>
          <a:prstGeom prst="rect">
            <a:avLst/>
          </a:prstGeom>
        </p:spPr>
      </p:pic>
      <p:sp>
        <p:nvSpPr>
          <p:cNvPr id="13" name="TextBox 12">
            <a:extLst>
              <a:ext uri="{FF2B5EF4-FFF2-40B4-BE49-F238E27FC236}">
                <a16:creationId xmlns:a16="http://schemas.microsoft.com/office/drawing/2014/main" id="{D8F2D443-A294-41E1-985C-909592BA8ADC}"/>
              </a:ext>
            </a:extLst>
          </p:cNvPr>
          <p:cNvSpPr txBox="1"/>
          <p:nvPr/>
        </p:nvSpPr>
        <p:spPr>
          <a:xfrm>
            <a:off x="6474412" y="6031298"/>
            <a:ext cx="4463846" cy="830997"/>
          </a:xfrm>
          <a:prstGeom prst="rect">
            <a:avLst/>
          </a:prstGeom>
          <a:noFill/>
        </p:spPr>
        <p:txBody>
          <a:bodyPr wrap="square">
            <a:spAutoFit/>
          </a:bodyPr>
          <a:lstStyle/>
          <a:p>
            <a:r>
              <a:rPr lang="en-US" sz="1200" baseline="30000" dirty="0">
                <a:solidFill>
                  <a:srgbClr val="000000"/>
                </a:solidFill>
                <a:effectLst/>
                <a:latin typeface="Times New Roman" panose="02020603050405020304" pitchFamily="18" charset="0"/>
                <a:ea typeface="Arial Unicode MS"/>
                <a:cs typeface="Arial Unicode MS"/>
              </a:rPr>
              <a:t>1</a:t>
            </a:r>
            <a:r>
              <a:rPr lang="en-US" sz="1200" dirty="0">
                <a:solidFill>
                  <a:srgbClr val="000000"/>
                </a:solidFill>
                <a:effectLst/>
                <a:latin typeface="Times New Roman" panose="02020603050405020304" pitchFamily="18" charset="0"/>
                <a:ea typeface="Arial Unicode MS"/>
                <a:cs typeface="Arial Unicode MS"/>
              </a:rPr>
              <a:t>S. A. Rizzi, D. L. Huff, D. D. Boyd, Jr., P. Bent, B. S. Henderson, K. A. Pascioni, D. C. Sargent, D. L. Josephson, M. Marsan, H. He and R. Snider, "Urban Air Mobility Noise: Current Practice, Gaps, and Recommendations," </a:t>
            </a:r>
            <a:r>
              <a:rPr lang="en-US" sz="1200" i="1" dirty="0">
                <a:solidFill>
                  <a:srgbClr val="000000"/>
                </a:solidFill>
                <a:effectLst/>
                <a:latin typeface="Times New Roman" panose="02020603050405020304" pitchFamily="18" charset="0"/>
                <a:ea typeface="Arial Unicode MS"/>
                <a:cs typeface="Arial Unicode MS"/>
              </a:rPr>
              <a:t>NASA/TP–2020-5007433, </a:t>
            </a:r>
            <a:r>
              <a:rPr lang="en-US" sz="1200" dirty="0">
                <a:solidFill>
                  <a:srgbClr val="000000"/>
                </a:solidFill>
                <a:effectLst/>
                <a:latin typeface="Times New Roman" panose="02020603050405020304" pitchFamily="18" charset="0"/>
                <a:ea typeface="Arial Unicode MS"/>
                <a:cs typeface="Arial Unicode MS"/>
              </a:rPr>
              <a:t>October 2020. </a:t>
            </a:r>
            <a:endParaRPr lang="en-US" sz="1200" dirty="0"/>
          </a:p>
        </p:txBody>
      </p:sp>
    </p:spTree>
    <p:extLst>
      <p:ext uri="{BB962C8B-B14F-4D97-AF65-F5344CB8AC3E}">
        <p14:creationId xmlns:p14="http://schemas.microsoft.com/office/powerpoint/2010/main" val="2550276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C932B-4AA8-4D7C-949C-54049941D90A}"/>
              </a:ext>
            </a:extLst>
          </p:cNvPr>
          <p:cNvSpPr>
            <a:spLocks noGrp="1"/>
          </p:cNvSpPr>
          <p:nvPr>
            <p:ph type="title"/>
          </p:nvPr>
        </p:nvSpPr>
        <p:spPr/>
        <p:txBody>
          <a:bodyPr/>
          <a:lstStyle/>
          <a:p>
            <a:r>
              <a:rPr lang="en-US" dirty="0"/>
              <a:t>Phases of UAM Vehicle Noise Human Response Study</a:t>
            </a:r>
          </a:p>
        </p:txBody>
      </p:sp>
      <p:sp>
        <p:nvSpPr>
          <p:cNvPr id="4" name="Slide Number Placeholder 3">
            <a:extLst>
              <a:ext uri="{FF2B5EF4-FFF2-40B4-BE49-F238E27FC236}">
                <a16:creationId xmlns:a16="http://schemas.microsoft.com/office/drawing/2014/main" id="{640BE1AF-A6FE-46E7-8FD6-EBDA8AE0502C}"/>
              </a:ext>
            </a:extLst>
          </p:cNvPr>
          <p:cNvSpPr>
            <a:spLocks noGrp="1"/>
          </p:cNvSpPr>
          <p:nvPr>
            <p:ph type="sldNum" sz="quarter" idx="12"/>
          </p:nvPr>
        </p:nvSpPr>
        <p:spPr/>
        <p:txBody>
          <a:bodyPr/>
          <a:lstStyle/>
          <a:p>
            <a:r>
              <a:rPr lang="en-US"/>
              <a:t>Slide </a:t>
            </a:r>
            <a:fld id="{0AB40DA4-FA10-48ED-9ACF-0ECC4D460407}" type="slidenum">
              <a:rPr lang="en-US" smtClean="0"/>
              <a:pPr/>
              <a:t>5</a:t>
            </a:fld>
            <a:endParaRPr lang="en-US" dirty="0"/>
          </a:p>
        </p:txBody>
      </p:sp>
      <p:sp>
        <p:nvSpPr>
          <p:cNvPr id="5" name="Content Placeholder 2">
            <a:extLst>
              <a:ext uri="{FF2B5EF4-FFF2-40B4-BE49-F238E27FC236}">
                <a16:creationId xmlns:a16="http://schemas.microsoft.com/office/drawing/2014/main" id="{DD8AEAEA-A0D2-4351-B9F9-097D76506EEE}"/>
              </a:ext>
            </a:extLst>
          </p:cNvPr>
          <p:cNvSpPr>
            <a:spLocks noGrp="1"/>
          </p:cNvSpPr>
          <p:nvPr>
            <p:ph idx="10"/>
          </p:nvPr>
        </p:nvSpPr>
        <p:spPr>
          <a:xfrm>
            <a:off x="0" y="1419488"/>
            <a:ext cx="11353801" cy="5238750"/>
          </a:xfrm>
        </p:spPr>
        <p:txBody>
          <a:bodyPr>
            <a:normAutofit fontScale="92500" lnSpcReduction="20000"/>
          </a:bodyPr>
          <a:lstStyle/>
          <a:p>
            <a:r>
              <a:rPr lang="en-US" sz="2400" b="1" dirty="0"/>
              <a:t>Remote Feasibility Test (</a:t>
            </a:r>
            <a:r>
              <a:rPr lang="en-US" sz="2400" b="1" dirty="0">
                <a:solidFill>
                  <a:srgbClr val="FF0000"/>
                </a:solidFill>
              </a:rPr>
              <a:t>Currently Being Administered, Oct 15 - 22</a:t>
            </a:r>
            <a:r>
              <a:rPr lang="en-US" sz="2400" b="1" dirty="0"/>
              <a:t>)</a:t>
            </a:r>
          </a:p>
          <a:p>
            <a:pPr lvl="1"/>
            <a:r>
              <a:rPr lang="en-US" dirty="0"/>
              <a:t>Objectives:</a:t>
            </a:r>
          </a:p>
          <a:p>
            <a:pPr marL="1371600" lvl="2" indent="-457200">
              <a:buFont typeface="+mj-lt"/>
              <a:buAutoNum type="arabicPeriod"/>
            </a:pPr>
            <a:r>
              <a:rPr lang="en-US" sz="2400" dirty="0"/>
              <a:t>Identify potential issues with using remote test platform before the Implementation Phase.</a:t>
            </a:r>
          </a:p>
          <a:p>
            <a:pPr marL="1371600" lvl="2" indent="-457200">
              <a:buFont typeface="+mj-lt"/>
              <a:buAutoNum type="arabicPeriod"/>
            </a:pPr>
            <a:r>
              <a:rPr lang="en-US" sz="2400" dirty="0"/>
              <a:t>Compare results with previous in-person test.</a:t>
            </a:r>
          </a:p>
          <a:p>
            <a:pPr marL="1371600" lvl="2" indent="-457200">
              <a:buFont typeface="+mj-lt"/>
              <a:buAutoNum type="arabicPeriod"/>
            </a:pPr>
            <a:r>
              <a:rPr lang="en-US" sz="2400" dirty="0"/>
              <a:t>Determine if providing a verbal setting/location context produces annoyance response change.</a:t>
            </a:r>
          </a:p>
          <a:p>
            <a:pPr marL="1371600" lvl="2" indent="-457200">
              <a:buFont typeface="+mj-lt"/>
              <a:buAutoNum type="arabicPeriod"/>
            </a:pPr>
            <a:r>
              <a:rPr lang="en-US" sz="2400" dirty="0"/>
              <a:t>Rank sounds by their annoyance response.</a:t>
            </a:r>
          </a:p>
          <a:p>
            <a:pPr marL="1371600" lvl="2" indent="-457200">
              <a:buFont typeface="+mj-lt"/>
              <a:buAutoNum type="arabicPeriod"/>
            </a:pPr>
            <a:r>
              <a:rPr lang="en-US" sz="2400" dirty="0"/>
              <a:t>Compare responses from different geographic locations.</a:t>
            </a:r>
          </a:p>
          <a:p>
            <a:pPr lvl="1"/>
            <a:r>
              <a:rPr lang="en-US" dirty="0"/>
              <a:t>Details explained in previous UNWG meetings.  Email </a:t>
            </a:r>
            <a:r>
              <a:rPr lang="en-US" dirty="0">
                <a:hlinkClick r:id="rId2"/>
              </a:rPr>
              <a:t>siddhartha.krishnamurthy@nasa.gov</a:t>
            </a:r>
            <a:r>
              <a:rPr lang="en-US" dirty="0"/>
              <a:t> for more information.</a:t>
            </a:r>
          </a:p>
          <a:p>
            <a:r>
              <a:rPr lang="en-US" sz="2400" dirty="0"/>
              <a:t>Implementation Phase: UAM Vehicle Noise Perception</a:t>
            </a:r>
          </a:p>
          <a:p>
            <a:pPr lvl="1"/>
            <a:r>
              <a:rPr lang="en-US" dirty="0"/>
              <a:t>Human response to UAM vehicle noise in different urban soundscapes</a:t>
            </a:r>
          </a:p>
        </p:txBody>
      </p:sp>
    </p:spTree>
    <p:extLst>
      <p:ext uri="{BB962C8B-B14F-4D97-AF65-F5344CB8AC3E}">
        <p14:creationId xmlns:p14="http://schemas.microsoft.com/office/powerpoint/2010/main" val="87551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61C4B-CFC3-48D9-BC58-ED3DDF791EEB}"/>
              </a:ext>
            </a:extLst>
          </p:cNvPr>
          <p:cNvSpPr>
            <a:spLocks noGrp="1"/>
          </p:cNvSpPr>
          <p:nvPr>
            <p:ph type="title"/>
          </p:nvPr>
        </p:nvSpPr>
        <p:spPr/>
        <p:txBody>
          <a:bodyPr/>
          <a:lstStyle/>
          <a:p>
            <a:r>
              <a:rPr lang="en-US" dirty="0"/>
              <a:t>Feasibility Test Subjects</a:t>
            </a:r>
          </a:p>
        </p:txBody>
      </p:sp>
      <p:sp>
        <p:nvSpPr>
          <p:cNvPr id="3" name="Content Placeholder 2">
            <a:extLst>
              <a:ext uri="{FF2B5EF4-FFF2-40B4-BE49-F238E27FC236}">
                <a16:creationId xmlns:a16="http://schemas.microsoft.com/office/drawing/2014/main" id="{8E3372B1-55E6-40BE-B708-47CB111209A4}"/>
              </a:ext>
            </a:extLst>
          </p:cNvPr>
          <p:cNvSpPr>
            <a:spLocks noGrp="1"/>
          </p:cNvSpPr>
          <p:nvPr>
            <p:ph idx="10"/>
          </p:nvPr>
        </p:nvSpPr>
        <p:spPr>
          <a:xfrm>
            <a:off x="342901" y="1447800"/>
            <a:ext cx="11684976" cy="5238752"/>
          </a:xfrm>
        </p:spPr>
        <p:txBody>
          <a:bodyPr/>
          <a:lstStyle/>
          <a:p>
            <a:r>
              <a:rPr lang="en-US" sz="2400" dirty="0"/>
              <a:t>86 test subjects geographically distributed across the United States of America.</a:t>
            </a:r>
          </a:p>
          <a:p>
            <a:r>
              <a:rPr lang="en-US" sz="2400" dirty="0"/>
              <a:t>Subject divided by into East/West regions so that there are equal number of subjects in each region.</a:t>
            </a:r>
          </a:p>
          <a:p>
            <a:endParaRPr lang="en-US" dirty="0"/>
          </a:p>
        </p:txBody>
      </p:sp>
      <p:sp>
        <p:nvSpPr>
          <p:cNvPr id="4" name="Slide Number Placeholder 3">
            <a:extLst>
              <a:ext uri="{FF2B5EF4-FFF2-40B4-BE49-F238E27FC236}">
                <a16:creationId xmlns:a16="http://schemas.microsoft.com/office/drawing/2014/main" id="{445769E3-2480-44B7-8FA1-0CF67046826C}"/>
              </a:ext>
            </a:extLst>
          </p:cNvPr>
          <p:cNvSpPr>
            <a:spLocks noGrp="1"/>
          </p:cNvSpPr>
          <p:nvPr>
            <p:ph type="sldNum" sz="quarter" idx="12"/>
          </p:nvPr>
        </p:nvSpPr>
        <p:spPr/>
        <p:txBody>
          <a:bodyPr/>
          <a:lstStyle/>
          <a:p>
            <a:r>
              <a:rPr lang="en-US"/>
              <a:t>Slide </a:t>
            </a:r>
            <a:fld id="{0AB40DA4-FA10-48ED-9ACF-0ECC4D460407}" type="slidenum">
              <a:rPr lang="en-US" smtClean="0"/>
              <a:pPr/>
              <a:t>6</a:t>
            </a:fld>
            <a:endParaRPr lang="en-US" dirty="0"/>
          </a:p>
        </p:txBody>
      </p:sp>
      <p:sp>
        <p:nvSpPr>
          <p:cNvPr id="5" name="Content Placeholder 14">
            <a:extLst>
              <a:ext uri="{FF2B5EF4-FFF2-40B4-BE49-F238E27FC236}">
                <a16:creationId xmlns:a16="http://schemas.microsoft.com/office/drawing/2014/main" id="{241F4013-4EEB-4374-9D17-6B52C1410720}"/>
              </a:ext>
            </a:extLst>
          </p:cNvPr>
          <p:cNvSpPr txBox="1">
            <a:spLocks/>
          </p:cNvSpPr>
          <p:nvPr/>
        </p:nvSpPr>
        <p:spPr>
          <a:xfrm>
            <a:off x="6207193" y="2651137"/>
            <a:ext cx="6019389" cy="3580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Gill Sans MT" panose="020B0502020104020203" pitchFamily="34" charset="0"/>
              </a:rPr>
              <a:t>Test subject eligibility criteria:</a:t>
            </a:r>
          </a:p>
          <a:p>
            <a:pPr lvl="1"/>
            <a:r>
              <a:rPr lang="en-US" dirty="0">
                <a:latin typeface="Gill Sans MT" panose="020B0502020104020203" pitchFamily="34" charset="0"/>
              </a:rPr>
              <a:t>At least 18 years of age</a:t>
            </a:r>
          </a:p>
          <a:p>
            <a:pPr lvl="1"/>
            <a:r>
              <a:rPr lang="en-US" dirty="0">
                <a:latin typeface="Gill Sans MT" panose="020B0502020104020203" pitchFamily="34" charset="0"/>
              </a:rPr>
              <a:t>No known hearing impairments</a:t>
            </a:r>
          </a:p>
          <a:p>
            <a:pPr lvl="1"/>
            <a:r>
              <a:rPr lang="en-US" dirty="0">
                <a:latin typeface="Gill Sans MT" panose="020B0502020104020203" pitchFamily="34" charset="0"/>
              </a:rPr>
              <a:t>Not aviation noise subject matter expert</a:t>
            </a:r>
          </a:p>
          <a:p>
            <a:pPr lvl="1"/>
            <a:r>
              <a:rPr lang="en-US" dirty="0">
                <a:latin typeface="Gill Sans MT" panose="020B0502020104020203" pitchFamily="34" charset="0"/>
              </a:rPr>
              <a:t>Have internet and web browser access</a:t>
            </a:r>
          </a:p>
          <a:p>
            <a:pPr lvl="1"/>
            <a:r>
              <a:rPr lang="en-US" dirty="0">
                <a:latin typeface="Gill Sans MT" panose="020B0502020104020203" pitchFamily="34" charset="0"/>
              </a:rPr>
              <a:t>Have over-the-ear headphones</a:t>
            </a:r>
          </a:p>
          <a:p>
            <a:pPr lvl="1"/>
            <a:r>
              <a:rPr lang="en-US" dirty="0" err="1">
                <a:latin typeface="Gill Sans MT" panose="020B0502020104020203" pitchFamily="34" charset="0"/>
              </a:rPr>
              <a:t>Male:Female</a:t>
            </a:r>
            <a:r>
              <a:rPr lang="en-US" dirty="0">
                <a:latin typeface="Gill Sans MT" panose="020B0502020104020203" pitchFamily="34" charset="0"/>
              </a:rPr>
              <a:t> ratio: 26:17 (1.529)</a:t>
            </a:r>
          </a:p>
          <a:p>
            <a:r>
              <a:rPr lang="en-US" sz="2400" dirty="0"/>
              <a:t>Subjects use their own computers and headphones to take test remotely.</a:t>
            </a:r>
          </a:p>
          <a:p>
            <a:endParaRPr lang="en-US" dirty="0"/>
          </a:p>
        </p:txBody>
      </p:sp>
      <p:pic>
        <p:nvPicPr>
          <p:cNvPr id="8" name="Picture 7" descr="A picture containing outdoor object, star, night sky&#10;&#10;Description automatically generated">
            <a:extLst>
              <a:ext uri="{FF2B5EF4-FFF2-40B4-BE49-F238E27FC236}">
                <a16:creationId xmlns:a16="http://schemas.microsoft.com/office/drawing/2014/main" id="{1B3FDB0F-6EAD-45E6-AC7D-99234E443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606" y="2858549"/>
            <a:ext cx="5460022" cy="3634327"/>
          </a:xfrm>
          <a:prstGeom prst="rect">
            <a:avLst/>
          </a:prstGeom>
        </p:spPr>
      </p:pic>
      <p:cxnSp>
        <p:nvCxnSpPr>
          <p:cNvPr id="10" name="Straight Connector 9">
            <a:extLst>
              <a:ext uri="{FF2B5EF4-FFF2-40B4-BE49-F238E27FC236}">
                <a16:creationId xmlns:a16="http://schemas.microsoft.com/office/drawing/2014/main" id="{9CB7007A-8609-4A22-A239-8F8C12418A57}"/>
              </a:ext>
            </a:extLst>
          </p:cNvPr>
          <p:cNvCxnSpPr>
            <a:cxnSpLocks/>
          </p:cNvCxnSpPr>
          <p:nvPr/>
        </p:nvCxnSpPr>
        <p:spPr>
          <a:xfrm flipV="1">
            <a:off x="4555199" y="3264877"/>
            <a:ext cx="0" cy="727171"/>
          </a:xfrm>
          <a:prstGeom prst="line">
            <a:avLst/>
          </a:prstGeom>
          <a:ln w="44450">
            <a:solidFill>
              <a:srgbClr val="FF0000"/>
            </a:solidFill>
          </a:ln>
        </p:spPr>
        <p:style>
          <a:lnRef idx="3">
            <a:schemeClr val="accent2"/>
          </a:lnRef>
          <a:fillRef idx="0">
            <a:schemeClr val="accent2"/>
          </a:fillRef>
          <a:effectRef idx="2">
            <a:schemeClr val="accent2"/>
          </a:effectRef>
          <a:fontRef idx="minor">
            <a:schemeClr val="tx1"/>
          </a:fontRef>
        </p:style>
      </p:cxnSp>
      <p:sp>
        <p:nvSpPr>
          <p:cNvPr id="11" name="TextBox 10">
            <a:extLst>
              <a:ext uri="{FF2B5EF4-FFF2-40B4-BE49-F238E27FC236}">
                <a16:creationId xmlns:a16="http://schemas.microsoft.com/office/drawing/2014/main" id="{80C2DC6D-D183-476D-97EE-1EA48A9A9F60}"/>
              </a:ext>
            </a:extLst>
          </p:cNvPr>
          <p:cNvSpPr txBox="1"/>
          <p:nvPr/>
        </p:nvSpPr>
        <p:spPr>
          <a:xfrm>
            <a:off x="4555199" y="4441201"/>
            <a:ext cx="802248" cy="523220"/>
          </a:xfrm>
          <a:prstGeom prst="rect">
            <a:avLst/>
          </a:prstGeom>
          <a:solidFill>
            <a:schemeClr val="tx1">
              <a:alpha val="50000"/>
            </a:schemeClr>
          </a:solidFill>
        </p:spPr>
        <p:txBody>
          <a:bodyPr wrap="square" rtlCol="0">
            <a:spAutoFit/>
          </a:bodyPr>
          <a:lstStyle/>
          <a:p>
            <a:r>
              <a:rPr lang="en-US" sz="2800" b="1" dirty="0">
                <a:solidFill>
                  <a:srgbClr val="FF0000"/>
                </a:solidFill>
              </a:rPr>
              <a:t>East</a:t>
            </a:r>
          </a:p>
        </p:txBody>
      </p:sp>
      <p:sp>
        <p:nvSpPr>
          <p:cNvPr id="12" name="TextBox 11">
            <a:extLst>
              <a:ext uri="{FF2B5EF4-FFF2-40B4-BE49-F238E27FC236}">
                <a16:creationId xmlns:a16="http://schemas.microsoft.com/office/drawing/2014/main" id="{EDD61BA4-FD21-4B69-85FE-83AAD0FAB84A}"/>
              </a:ext>
            </a:extLst>
          </p:cNvPr>
          <p:cNvSpPr txBox="1"/>
          <p:nvPr/>
        </p:nvSpPr>
        <p:spPr>
          <a:xfrm>
            <a:off x="2307786" y="4414102"/>
            <a:ext cx="963831" cy="523220"/>
          </a:xfrm>
          <a:prstGeom prst="rect">
            <a:avLst/>
          </a:prstGeom>
          <a:solidFill>
            <a:schemeClr val="tx1">
              <a:alpha val="50000"/>
            </a:schemeClr>
          </a:solidFill>
        </p:spPr>
        <p:txBody>
          <a:bodyPr wrap="square" rtlCol="0">
            <a:spAutoFit/>
          </a:bodyPr>
          <a:lstStyle/>
          <a:p>
            <a:r>
              <a:rPr lang="en-US" sz="2800" b="1" dirty="0">
                <a:solidFill>
                  <a:srgbClr val="FF0000"/>
                </a:solidFill>
              </a:rPr>
              <a:t>West</a:t>
            </a:r>
          </a:p>
        </p:txBody>
      </p:sp>
      <p:cxnSp>
        <p:nvCxnSpPr>
          <p:cNvPr id="13" name="Straight Connector 12">
            <a:extLst>
              <a:ext uri="{FF2B5EF4-FFF2-40B4-BE49-F238E27FC236}">
                <a16:creationId xmlns:a16="http://schemas.microsoft.com/office/drawing/2014/main" id="{8830A8D3-17FE-4DDE-822C-9297D0BAA201}"/>
              </a:ext>
            </a:extLst>
          </p:cNvPr>
          <p:cNvCxnSpPr>
            <a:cxnSpLocks/>
          </p:cNvCxnSpPr>
          <p:nvPr/>
        </p:nvCxnSpPr>
        <p:spPr>
          <a:xfrm flipH="1">
            <a:off x="3915508" y="3992048"/>
            <a:ext cx="639691" cy="0"/>
          </a:xfrm>
          <a:prstGeom prst="line">
            <a:avLst/>
          </a:prstGeom>
          <a:ln w="444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a:extLst>
              <a:ext uri="{FF2B5EF4-FFF2-40B4-BE49-F238E27FC236}">
                <a16:creationId xmlns:a16="http://schemas.microsoft.com/office/drawing/2014/main" id="{F402EAFA-1FDB-4C95-90CC-396B91DCA5CA}"/>
              </a:ext>
            </a:extLst>
          </p:cNvPr>
          <p:cNvCxnSpPr>
            <a:cxnSpLocks/>
          </p:cNvCxnSpPr>
          <p:nvPr/>
        </p:nvCxnSpPr>
        <p:spPr>
          <a:xfrm flipV="1">
            <a:off x="3915508" y="3992048"/>
            <a:ext cx="0" cy="1119214"/>
          </a:xfrm>
          <a:prstGeom prst="line">
            <a:avLst/>
          </a:prstGeom>
          <a:ln w="444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8" name="Straight Connector 17">
            <a:extLst>
              <a:ext uri="{FF2B5EF4-FFF2-40B4-BE49-F238E27FC236}">
                <a16:creationId xmlns:a16="http://schemas.microsoft.com/office/drawing/2014/main" id="{93BA2D29-9A04-46D0-A072-91C5607E4BE5}"/>
              </a:ext>
            </a:extLst>
          </p:cNvPr>
          <p:cNvCxnSpPr>
            <a:cxnSpLocks/>
          </p:cNvCxnSpPr>
          <p:nvPr/>
        </p:nvCxnSpPr>
        <p:spPr>
          <a:xfrm>
            <a:off x="3094892" y="5111262"/>
            <a:ext cx="820616" cy="0"/>
          </a:xfrm>
          <a:prstGeom prst="line">
            <a:avLst/>
          </a:prstGeom>
          <a:ln w="444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1" name="Straight Connector 20">
            <a:extLst>
              <a:ext uri="{FF2B5EF4-FFF2-40B4-BE49-F238E27FC236}">
                <a16:creationId xmlns:a16="http://schemas.microsoft.com/office/drawing/2014/main" id="{2CD552F8-E018-4DD3-9B25-1A248A3B6540}"/>
              </a:ext>
            </a:extLst>
          </p:cNvPr>
          <p:cNvCxnSpPr>
            <a:cxnSpLocks/>
          </p:cNvCxnSpPr>
          <p:nvPr/>
        </p:nvCxnSpPr>
        <p:spPr>
          <a:xfrm>
            <a:off x="3094892" y="5111262"/>
            <a:ext cx="0" cy="750276"/>
          </a:xfrm>
          <a:prstGeom prst="line">
            <a:avLst/>
          </a:prstGeom>
          <a:ln w="44450">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42064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9ADBC-5E25-46EC-8A33-0EC1AEB67381}"/>
              </a:ext>
            </a:extLst>
          </p:cNvPr>
          <p:cNvSpPr>
            <a:spLocks noGrp="1"/>
          </p:cNvSpPr>
          <p:nvPr>
            <p:ph type="title"/>
          </p:nvPr>
        </p:nvSpPr>
        <p:spPr/>
        <p:txBody>
          <a:bodyPr/>
          <a:lstStyle/>
          <a:p>
            <a:r>
              <a:rPr lang="en-US" dirty="0"/>
              <a:t>Feasibility Test Stimuli</a:t>
            </a:r>
          </a:p>
        </p:txBody>
      </p:sp>
      <p:sp>
        <p:nvSpPr>
          <p:cNvPr id="3" name="Content Placeholder 2">
            <a:extLst>
              <a:ext uri="{FF2B5EF4-FFF2-40B4-BE49-F238E27FC236}">
                <a16:creationId xmlns:a16="http://schemas.microsoft.com/office/drawing/2014/main" id="{15913D7B-D228-431A-AAEE-17BE28CA6A2B}"/>
              </a:ext>
            </a:extLst>
          </p:cNvPr>
          <p:cNvSpPr>
            <a:spLocks noGrp="1"/>
          </p:cNvSpPr>
          <p:nvPr>
            <p:ph idx="10"/>
          </p:nvPr>
        </p:nvSpPr>
        <p:spPr>
          <a:xfrm>
            <a:off x="342901" y="1296082"/>
            <a:ext cx="11010900" cy="5238752"/>
          </a:xfrm>
        </p:spPr>
        <p:txBody>
          <a:bodyPr/>
          <a:lstStyle/>
          <a:p>
            <a:r>
              <a:rPr lang="en-US" dirty="0"/>
              <a:t>Compare responses to </a:t>
            </a:r>
            <a:r>
              <a:rPr lang="en-US" dirty="0" err="1"/>
              <a:t>sUAS</a:t>
            </a:r>
            <a:r>
              <a:rPr lang="en-US" dirty="0"/>
              <a:t> and ground vehicle sounds with previous in-person responses</a:t>
            </a:r>
            <a:r>
              <a:rPr lang="en-US" baseline="30000" dirty="0"/>
              <a:t>2</a:t>
            </a:r>
            <a:r>
              <a:rPr lang="en-US" dirty="0"/>
              <a:t> to same stimuli</a:t>
            </a:r>
          </a:p>
        </p:txBody>
      </p:sp>
      <p:sp>
        <p:nvSpPr>
          <p:cNvPr id="4" name="Slide Number Placeholder 3">
            <a:extLst>
              <a:ext uri="{FF2B5EF4-FFF2-40B4-BE49-F238E27FC236}">
                <a16:creationId xmlns:a16="http://schemas.microsoft.com/office/drawing/2014/main" id="{21CCCD3B-7A50-4C3D-BAAD-FF761798481F}"/>
              </a:ext>
            </a:extLst>
          </p:cNvPr>
          <p:cNvSpPr>
            <a:spLocks noGrp="1"/>
          </p:cNvSpPr>
          <p:nvPr>
            <p:ph type="sldNum" sz="quarter" idx="12"/>
          </p:nvPr>
        </p:nvSpPr>
        <p:spPr/>
        <p:txBody>
          <a:bodyPr/>
          <a:lstStyle/>
          <a:p>
            <a:r>
              <a:rPr lang="en-US"/>
              <a:t>Slide </a:t>
            </a:r>
            <a:fld id="{0AB40DA4-FA10-48ED-9ACF-0ECC4D460407}" type="slidenum">
              <a:rPr lang="en-US" smtClean="0"/>
              <a:pPr/>
              <a:t>7</a:t>
            </a:fld>
            <a:endParaRPr lang="en-US" dirty="0"/>
          </a:p>
        </p:txBody>
      </p:sp>
      <p:pic>
        <p:nvPicPr>
          <p:cNvPr id="5" name="Picture 4">
            <a:extLst>
              <a:ext uri="{FF2B5EF4-FFF2-40B4-BE49-F238E27FC236}">
                <a16:creationId xmlns:a16="http://schemas.microsoft.com/office/drawing/2014/main" id="{46D65F2D-8B67-4B78-B9D9-B91407674058}"/>
              </a:ext>
            </a:extLst>
          </p:cNvPr>
          <p:cNvPicPr>
            <a:picLocks noChangeAspect="1"/>
          </p:cNvPicPr>
          <p:nvPr/>
        </p:nvPicPr>
        <p:blipFill>
          <a:blip r:embed="rId2"/>
          <a:stretch>
            <a:fillRect/>
          </a:stretch>
        </p:blipFill>
        <p:spPr>
          <a:xfrm>
            <a:off x="411727" y="2372289"/>
            <a:ext cx="6724650" cy="1362075"/>
          </a:xfrm>
          <a:prstGeom prst="rect">
            <a:avLst/>
          </a:prstGeom>
        </p:spPr>
      </p:pic>
      <p:pic>
        <p:nvPicPr>
          <p:cNvPr id="6" name="Picture 5">
            <a:extLst>
              <a:ext uri="{FF2B5EF4-FFF2-40B4-BE49-F238E27FC236}">
                <a16:creationId xmlns:a16="http://schemas.microsoft.com/office/drawing/2014/main" id="{22A2BD8F-058E-491C-86E0-59E1D7AF7FD0}"/>
              </a:ext>
            </a:extLst>
          </p:cNvPr>
          <p:cNvPicPr>
            <a:picLocks noChangeAspect="1"/>
          </p:cNvPicPr>
          <p:nvPr/>
        </p:nvPicPr>
        <p:blipFill>
          <a:blip r:embed="rId3"/>
          <a:stretch>
            <a:fillRect/>
          </a:stretch>
        </p:blipFill>
        <p:spPr>
          <a:xfrm>
            <a:off x="1148080" y="3850560"/>
            <a:ext cx="5386282" cy="2745266"/>
          </a:xfrm>
          <a:prstGeom prst="rect">
            <a:avLst/>
          </a:prstGeom>
        </p:spPr>
      </p:pic>
      <p:sp>
        <p:nvSpPr>
          <p:cNvPr id="7" name="TextBox 6">
            <a:extLst>
              <a:ext uri="{FF2B5EF4-FFF2-40B4-BE49-F238E27FC236}">
                <a16:creationId xmlns:a16="http://schemas.microsoft.com/office/drawing/2014/main" id="{030B2D3D-D0C3-4F7B-8A6C-2745E995D246}"/>
              </a:ext>
            </a:extLst>
          </p:cNvPr>
          <p:cNvSpPr txBox="1"/>
          <p:nvPr/>
        </p:nvSpPr>
        <p:spPr>
          <a:xfrm>
            <a:off x="6727255" y="6211669"/>
            <a:ext cx="5121844" cy="646331"/>
          </a:xfrm>
          <a:prstGeom prst="rect">
            <a:avLst/>
          </a:prstGeom>
          <a:noFill/>
        </p:spPr>
        <p:txBody>
          <a:bodyPr wrap="square" rtlCol="0">
            <a:spAutoFit/>
          </a:bodyPr>
          <a:lstStyle/>
          <a:p>
            <a:pPr>
              <a:buNone/>
            </a:pPr>
            <a:r>
              <a:rPr lang="en-US" sz="1200" baseline="30000" dirty="0">
                <a:latin typeface="Gill Sans MT" panose="020B0502020104020203" pitchFamily="34" charset="0"/>
              </a:rPr>
              <a:t>2</a:t>
            </a:r>
            <a:r>
              <a:rPr lang="en-US" sz="1200" dirty="0">
                <a:latin typeface="Gill Sans MT" panose="020B0502020104020203" pitchFamily="34" charset="0"/>
              </a:rPr>
              <a:t>Christian, Andrew W. / Cabell, Randolph.  “Initial Investigation into the Psychoacoustic Properties of Small Unmanned Aerial System Noise,” </a:t>
            </a:r>
            <a:r>
              <a:rPr lang="en-US" sz="1200" i="1" dirty="0">
                <a:latin typeface="Gill Sans MT" panose="020B0502020104020203" pitchFamily="34" charset="0"/>
              </a:rPr>
              <a:t>AIAA AVIATION Forum</a:t>
            </a:r>
            <a:r>
              <a:rPr lang="en-US" sz="1200" dirty="0">
                <a:latin typeface="Gill Sans MT" panose="020B0502020104020203" pitchFamily="34" charset="0"/>
              </a:rPr>
              <a:t>, Paper 4051, June 5-9, Denver, CO, USA, 2017.</a:t>
            </a:r>
          </a:p>
        </p:txBody>
      </p:sp>
      <p:pic>
        <p:nvPicPr>
          <p:cNvPr id="8" name="Picture 7">
            <a:extLst>
              <a:ext uri="{FF2B5EF4-FFF2-40B4-BE49-F238E27FC236}">
                <a16:creationId xmlns:a16="http://schemas.microsoft.com/office/drawing/2014/main" id="{96E962FA-CFE7-44B0-91C4-52B720272A87}"/>
              </a:ext>
            </a:extLst>
          </p:cNvPr>
          <p:cNvPicPr/>
          <p:nvPr/>
        </p:nvPicPr>
        <p:blipFill>
          <a:blip r:embed="rId4"/>
          <a:stretch>
            <a:fillRect/>
          </a:stretch>
        </p:blipFill>
        <p:spPr>
          <a:xfrm>
            <a:off x="7049882" y="2372289"/>
            <a:ext cx="5038725" cy="3619500"/>
          </a:xfrm>
          <a:prstGeom prst="rect">
            <a:avLst/>
          </a:prstGeom>
        </p:spPr>
      </p:pic>
    </p:spTree>
    <p:extLst>
      <p:ext uri="{BB962C8B-B14F-4D97-AF65-F5344CB8AC3E}">
        <p14:creationId xmlns:p14="http://schemas.microsoft.com/office/powerpoint/2010/main" val="3541207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72A9E-B193-42F6-BA56-BEB94C56F899}"/>
              </a:ext>
            </a:extLst>
          </p:cNvPr>
          <p:cNvSpPr>
            <a:spLocks noGrp="1"/>
          </p:cNvSpPr>
          <p:nvPr>
            <p:ph type="title"/>
          </p:nvPr>
        </p:nvSpPr>
        <p:spPr/>
        <p:txBody>
          <a:bodyPr/>
          <a:lstStyle/>
          <a:p>
            <a:r>
              <a:rPr lang="en-US" dirty="0"/>
              <a:t>Pilot Test Results</a:t>
            </a:r>
          </a:p>
        </p:txBody>
      </p:sp>
      <p:sp>
        <p:nvSpPr>
          <p:cNvPr id="3" name="Content Placeholder 2">
            <a:extLst>
              <a:ext uri="{FF2B5EF4-FFF2-40B4-BE49-F238E27FC236}">
                <a16:creationId xmlns:a16="http://schemas.microsoft.com/office/drawing/2014/main" id="{1F94F595-9400-451F-88DC-5BCEF166C55C}"/>
              </a:ext>
            </a:extLst>
          </p:cNvPr>
          <p:cNvSpPr>
            <a:spLocks noGrp="1"/>
          </p:cNvSpPr>
          <p:nvPr>
            <p:ph idx="10"/>
          </p:nvPr>
        </p:nvSpPr>
        <p:spPr>
          <a:xfrm>
            <a:off x="348342" y="1254124"/>
            <a:ext cx="11010900" cy="5238752"/>
          </a:xfrm>
        </p:spPr>
        <p:txBody>
          <a:bodyPr/>
          <a:lstStyle/>
          <a:p>
            <a:r>
              <a:rPr lang="en-US" dirty="0"/>
              <a:t>Remote Feasibility Test, Pilot, appears to have replicated difference between </a:t>
            </a:r>
            <a:r>
              <a:rPr lang="en-US" dirty="0" err="1"/>
              <a:t>sUAS</a:t>
            </a:r>
            <a:r>
              <a:rPr lang="en-US" dirty="0"/>
              <a:t> and Ground Vehicle noise responses</a:t>
            </a:r>
          </a:p>
          <a:p>
            <a:pPr marL="0" indent="0">
              <a:buNone/>
            </a:pPr>
            <a:endParaRPr lang="en-US" dirty="0"/>
          </a:p>
        </p:txBody>
      </p:sp>
      <p:sp>
        <p:nvSpPr>
          <p:cNvPr id="4" name="Slide Number Placeholder 3">
            <a:extLst>
              <a:ext uri="{FF2B5EF4-FFF2-40B4-BE49-F238E27FC236}">
                <a16:creationId xmlns:a16="http://schemas.microsoft.com/office/drawing/2014/main" id="{29C578FA-C6D0-47CE-B96C-C6AE76ED8AF5}"/>
              </a:ext>
            </a:extLst>
          </p:cNvPr>
          <p:cNvSpPr>
            <a:spLocks noGrp="1"/>
          </p:cNvSpPr>
          <p:nvPr>
            <p:ph type="sldNum" sz="quarter" idx="12"/>
          </p:nvPr>
        </p:nvSpPr>
        <p:spPr/>
        <p:txBody>
          <a:bodyPr/>
          <a:lstStyle/>
          <a:p>
            <a:r>
              <a:rPr lang="en-US"/>
              <a:t>Slide </a:t>
            </a:r>
            <a:fld id="{0AB40DA4-FA10-48ED-9ACF-0ECC4D460407}" type="slidenum">
              <a:rPr lang="en-US" smtClean="0"/>
              <a:pPr/>
              <a:t>8</a:t>
            </a:fld>
            <a:endParaRPr lang="en-US" dirty="0"/>
          </a:p>
        </p:txBody>
      </p:sp>
      <p:pic>
        <p:nvPicPr>
          <p:cNvPr id="5" name="Picture 4">
            <a:extLst>
              <a:ext uri="{FF2B5EF4-FFF2-40B4-BE49-F238E27FC236}">
                <a16:creationId xmlns:a16="http://schemas.microsoft.com/office/drawing/2014/main" id="{DC0433A9-022D-42C6-8310-57E34B2D9CC1}"/>
              </a:ext>
            </a:extLst>
          </p:cNvPr>
          <p:cNvPicPr>
            <a:picLocks noChangeAspect="1"/>
          </p:cNvPicPr>
          <p:nvPr/>
        </p:nvPicPr>
        <p:blipFill>
          <a:blip r:embed="rId2"/>
          <a:stretch>
            <a:fillRect/>
          </a:stretch>
        </p:blipFill>
        <p:spPr>
          <a:xfrm>
            <a:off x="1276618" y="2403231"/>
            <a:ext cx="8849572" cy="4272207"/>
          </a:xfrm>
          <a:prstGeom prst="rect">
            <a:avLst/>
          </a:prstGeom>
        </p:spPr>
      </p:pic>
      <p:sp>
        <p:nvSpPr>
          <p:cNvPr id="6" name="TextBox 5">
            <a:extLst>
              <a:ext uri="{FF2B5EF4-FFF2-40B4-BE49-F238E27FC236}">
                <a16:creationId xmlns:a16="http://schemas.microsoft.com/office/drawing/2014/main" id="{6AD30822-12EA-4A56-9419-C518DE6788F8}"/>
              </a:ext>
            </a:extLst>
          </p:cNvPr>
          <p:cNvSpPr txBox="1"/>
          <p:nvPr/>
        </p:nvSpPr>
        <p:spPr>
          <a:xfrm>
            <a:off x="2461928" y="4103526"/>
            <a:ext cx="2239026" cy="369332"/>
          </a:xfrm>
          <a:prstGeom prst="rect">
            <a:avLst/>
          </a:prstGeom>
          <a:noFill/>
        </p:spPr>
        <p:txBody>
          <a:bodyPr wrap="square" rtlCol="0">
            <a:spAutoFit/>
          </a:bodyPr>
          <a:lstStyle/>
          <a:p>
            <a:r>
              <a:rPr lang="en-US" dirty="0"/>
              <a:t>38 Test Subjects</a:t>
            </a:r>
          </a:p>
        </p:txBody>
      </p:sp>
      <p:sp>
        <p:nvSpPr>
          <p:cNvPr id="7" name="TextBox 6">
            <a:extLst>
              <a:ext uri="{FF2B5EF4-FFF2-40B4-BE49-F238E27FC236}">
                <a16:creationId xmlns:a16="http://schemas.microsoft.com/office/drawing/2014/main" id="{EBD9E197-0587-48D9-85E0-49339CF67809}"/>
              </a:ext>
            </a:extLst>
          </p:cNvPr>
          <p:cNvSpPr txBox="1"/>
          <p:nvPr/>
        </p:nvSpPr>
        <p:spPr>
          <a:xfrm>
            <a:off x="6417963" y="3230847"/>
            <a:ext cx="2092991" cy="369332"/>
          </a:xfrm>
          <a:prstGeom prst="rect">
            <a:avLst/>
          </a:prstGeom>
          <a:noFill/>
        </p:spPr>
        <p:txBody>
          <a:bodyPr wrap="square" rtlCol="0">
            <a:spAutoFit/>
          </a:bodyPr>
          <a:lstStyle/>
          <a:p>
            <a:r>
              <a:rPr lang="en-US" dirty="0"/>
              <a:t>10 Test Subjects</a:t>
            </a:r>
          </a:p>
        </p:txBody>
      </p:sp>
      <p:sp>
        <p:nvSpPr>
          <p:cNvPr id="8" name="TextBox 7">
            <a:extLst>
              <a:ext uri="{FF2B5EF4-FFF2-40B4-BE49-F238E27FC236}">
                <a16:creationId xmlns:a16="http://schemas.microsoft.com/office/drawing/2014/main" id="{765AB357-568A-416A-9102-3ED1BDA55039}"/>
              </a:ext>
            </a:extLst>
          </p:cNvPr>
          <p:cNvSpPr txBox="1"/>
          <p:nvPr/>
        </p:nvSpPr>
        <p:spPr>
          <a:xfrm>
            <a:off x="9577979" y="3429000"/>
            <a:ext cx="2329474" cy="1200329"/>
          </a:xfrm>
          <a:prstGeom prst="rect">
            <a:avLst/>
          </a:prstGeom>
          <a:noFill/>
        </p:spPr>
        <p:txBody>
          <a:bodyPr wrap="square" rtlCol="0">
            <a:spAutoFit/>
          </a:bodyPr>
          <a:lstStyle/>
          <a:p>
            <a:r>
              <a:rPr lang="en-US" b="1" dirty="0">
                <a:solidFill>
                  <a:srgbClr val="FF0000"/>
                </a:solidFill>
              </a:rPr>
              <a:t>NOTE: These are pilot test results and cannot be considered conclusive.</a:t>
            </a:r>
          </a:p>
        </p:txBody>
      </p:sp>
    </p:spTree>
    <p:extLst>
      <p:ext uri="{BB962C8B-B14F-4D97-AF65-F5344CB8AC3E}">
        <p14:creationId xmlns:p14="http://schemas.microsoft.com/office/powerpoint/2010/main" val="3422049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5D755-8B8D-402C-AE34-91CEFDB598A0}"/>
              </a:ext>
            </a:extLst>
          </p:cNvPr>
          <p:cNvSpPr>
            <a:spLocks noGrp="1"/>
          </p:cNvSpPr>
          <p:nvPr>
            <p:ph type="title"/>
          </p:nvPr>
        </p:nvSpPr>
        <p:spPr/>
        <p:txBody>
          <a:bodyPr/>
          <a:lstStyle/>
          <a:p>
            <a:r>
              <a:rPr lang="en-US" dirty="0"/>
              <a:t>Second Pilot Test</a:t>
            </a:r>
          </a:p>
        </p:txBody>
      </p:sp>
      <p:sp>
        <p:nvSpPr>
          <p:cNvPr id="3" name="Content Placeholder 2">
            <a:extLst>
              <a:ext uri="{FF2B5EF4-FFF2-40B4-BE49-F238E27FC236}">
                <a16:creationId xmlns:a16="http://schemas.microsoft.com/office/drawing/2014/main" id="{E275B9F5-EE04-45EB-A4B4-A7E69DA01E7C}"/>
              </a:ext>
            </a:extLst>
          </p:cNvPr>
          <p:cNvSpPr>
            <a:spLocks noGrp="1"/>
          </p:cNvSpPr>
          <p:nvPr>
            <p:ph idx="10"/>
          </p:nvPr>
        </p:nvSpPr>
        <p:spPr/>
        <p:txBody>
          <a:bodyPr/>
          <a:lstStyle/>
          <a:p>
            <a:r>
              <a:rPr lang="en-US" dirty="0"/>
              <a:t>Second pilot test was anticipated to be given to UNWG participants</a:t>
            </a:r>
          </a:p>
          <a:p>
            <a:r>
              <a:rPr lang="en-US" dirty="0"/>
              <a:t>Due to delays in getting remote test platform available for public, UNWG participants will be provided the remote Feasibility Test after the actual remote Feasibility Test is completed, likely October 31 – November 2.</a:t>
            </a:r>
          </a:p>
        </p:txBody>
      </p:sp>
      <p:sp>
        <p:nvSpPr>
          <p:cNvPr id="4" name="Slide Number Placeholder 3">
            <a:extLst>
              <a:ext uri="{FF2B5EF4-FFF2-40B4-BE49-F238E27FC236}">
                <a16:creationId xmlns:a16="http://schemas.microsoft.com/office/drawing/2014/main" id="{125269BA-F852-4B87-9E11-FE9E38FF1A55}"/>
              </a:ext>
            </a:extLst>
          </p:cNvPr>
          <p:cNvSpPr>
            <a:spLocks noGrp="1"/>
          </p:cNvSpPr>
          <p:nvPr>
            <p:ph type="sldNum" sz="quarter" idx="12"/>
          </p:nvPr>
        </p:nvSpPr>
        <p:spPr/>
        <p:txBody>
          <a:bodyPr/>
          <a:lstStyle/>
          <a:p>
            <a:r>
              <a:rPr lang="en-US"/>
              <a:t>Slide </a:t>
            </a:r>
            <a:fld id="{0AB40DA4-FA10-48ED-9ACF-0ECC4D460407}" type="slidenum">
              <a:rPr lang="en-US" smtClean="0"/>
              <a:pPr/>
              <a:t>9</a:t>
            </a:fld>
            <a:endParaRPr lang="en-US" dirty="0"/>
          </a:p>
        </p:txBody>
      </p:sp>
    </p:spTree>
    <p:extLst>
      <p:ext uri="{BB962C8B-B14F-4D97-AF65-F5344CB8AC3E}">
        <p14:creationId xmlns:p14="http://schemas.microsoft.com/office/powerpoint/2010/main" val="3443864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F295-DB4B-485F-9C89-FECE6EE045BA}"/>
              </a:ext>
            </a:extLst>
          </p:cNvPr>
          <p:cNvSpPr>
            <a:spLocks noGrp="1"/>
          </p:cNvSpPr>
          <p:nvPr>
            <p:ph type="title"/>
          </p:nvPr>
        </p:nvSpPr>
        <p:spPr/>
        <p:txBody>
          <a:bodyPr/>
          <a:lstStyle/>
          <a:p>
            <a:r>
              <a:rPr lang="en-US" dirty="0"/>
              <a:t>Remote Feasibility Test, Coordinated Tasks</a:t>
            </a:r>
          </a:p>
        </p:txBody>
      </p:sp>
      <p:sp>
        <p:nvSpPr>
          <p:cNvPr id="4" name="Slide Number Placeholder 3">
            <a:extLst>
              <a:ext uri="{FF2B5EF4-FFF2-40B4-BE49-F238E27FC236}">
                <a16:creationId xmlns:a16="http://schemas.microsoft.com/office/drawing/2014/main" id="{83919281-430E-492A-A371-09F47898E082}"/>
              </a:ext>
            </a:extLst>
          </p:cNvPr>
          <p:cNvSpPr>
            <a:spLocks noGrp="1"/>
          </p:cNvSpPr>
          <p:nvPr>
            <p:ph type="sldNum" sz="quarter" idx="12"/>
          </p:nvPr>
        </p:nvSpPr>
        <p:spPr/>
        <p:txBody>
          <a:bodyPr/>
          <a:lstStyle/>
          <a:p>
            <a:r>
              <a:rPr lang="en-US"/>
              <a:t>Slide </a:t>
            </a:r>
            <a:fld id="{0AB40DA4-FA10-48ED-9ACF-0ECC4D460407}" type="slidenum">
              <a:rPr lang="en-US" smtClean="0"/>
              <a:pPr/>
              <a:t>10</a:t>
            </a:fld>
            <a:endParaRPr lang="en-US" dirty="0"/>
          </a:p>
        </p:txBody>
      </p:sp>
      <p:sp>
        <p:nvSpPr>
          <p:cNvPr id="8" name="Content Placeholder 6">
            <a:extLst>
              <a:ext uri="{FF2B5EF4-FFF2-40B4-BE49-F238E27FC236}">
                <a16:creationId xmlns:a16="http://schemas.microsoft.com/office/drawing/2014/main" id="{F267643B-4301-4DF1-A295-EF6A78364AA8}"/>
              </a:ext>
            </a:extLst>
          </p:cNvPr>
          <p:cNvSpPr txBox="1">
            <a:spLocks/>
          </p:cNvSpPr>
          <p:nvPr/>
        </p:nvSpPr>
        <p:spPr>
          <a:xfrm>
            <a:off x="7535621" y="3526464"/>
            <a:ext cx="3732912" cy="523875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0"/>
              </a:spcBef>
              <a:spcAft>
                <a:spcPts val="600"/>
              </a:spcAft>
              <a:buFont typeface="Arial" panose="020B0604020202020204" pitchFamily="34" charset="0"/>
              <a:buChar char="•"/>
              <a:defRPr sz="2800" kern="1200">
                <a:solidFill>
                  <a:schemeClr val="tx1">
                    <a:lumMod val="75000"/>
                    <a:lumOff val="25000"/>
                  </a:schemeClr>
                </a:solidFill>
                <a:latin typeface="Gill Sans MT" panose="020B0502020104020203" pitchFamily="34" charset="0"/>
                <a:ea typeface="+mn-ea"/>
                <a:cs typeface="+mn-cs"/>
              </a:defRPr>
            </a:lvl1pPr>
            <a:lvl2pPr marL="685800" indent="-228600" algn="l" defTabSz="914400" rtl="0" eaLnBrk="1" latinLnBrk="0" hangingPunct="1">
              <a:lnSpc>
                <a:spcPct val="120000"/>
              </a:lnSpc>
              <a:spcBef>
                <a:spcPts val="0"/>
              </a:spcBef>
              <a:spcAft>
                <a:spcPts val="600"/>
              </a:spcAft>
              <a:buFont typeface="Arial" panose="020B0604020202020204" pitchFamily="34" charset="0"/>
              <a:buChar char="•"/>
              <a:defRPr sz="2400" kern="1200">
                <a:solidFill>
                  <a:schemeClr val="tx1">
                    <a:lumMod val="75000"/>
                    <a:lumOff val="25000"/>
                  </a:schemeClr>
                </a:solidFill>
                <a:latin typeface="Gill Sans MT" panose="020B0502020104020203" pitchFamily="34" charset="0"/>
                <a:ea typeface="+mn-ea"/>
                <a:cs typeface="+mn-cs"/>
              </a:defRPr>
            </a:lvl2pPr>
            <a:lvl3pPr marL="1143000" indent="-228600" algn="l" defTabSz="914400" rtl="0" eaLnBrk="1" latinLnBrk="0" hangingPunct="1">
              <a:lnSpc>
                <a:spcPct val="120000"/>
              </a:lnSpc>
              <a:spcBef>
                <a:spcPts val="0"/>
              </a:spcBef>
              <a:spcAft>
                <a:spcPts val="600"/>
              </a:spcAft>
              <a:buFont typeface="Arial" panose="020B0604020202020204" pitchFamily="34" charset="0"/>
              <a:buChar char="•"/>
              <a:defRPr sz="2000" kern="1200">
                <a:solidFill>
                  <a:schemeClr val="tx1">
                    <a:lumMod val="75000"/>
                    <a:lumOff val="25000"/>
                  </a:schemeClr>
                </a:solidFill>
                <a:latin typeface="Gill Sans MT" panose="020B0502020104020203" pitchFamily="34" charset="0"/>
                <a:ea typeface="+mn-ea"/>
                <a:cs typeface="+mn-cs"/>
              </a:defRPr>
            </a:lvl3pPr>
            <a:lvl4pPr marL="1600200" indent="-228600" algn="l" defTabSz="914400" rtl="0" eaLnBrk="1" latinLnBrk="0" hangingPunct="1">
              <a:lnSpc>
                <a:spcPct val="120000"/>
              </a:lnSpc>
              <a:spcBef>
                <a:spcPts val="0"/>
              </a:spcBef>
              <a:spcAft>
                <a:spcPts val="600"/>
              </a:spcAft>
              <a:buFont typeface="Arial" panose="020B0604020202020204" pitchFamily="34" charset="0"/>
              <a:buChar char="•"/>
              <a:defRPr sz="1800" kern="1200">
                <a:solidFill>
                  <a:schemeClr val="tx1">
                    <a:lumMod val="75000"/>
                    <a:lumOff val="25000"/>
                  </a:schemeClr>
                </a:solidFill>
                <a:latin typeface="Gill Sans MT" panose="020B0502020104020203" pitchFamily="34" charset="0"/>
                <a:ea typeface="+mn-ea"/>
                <a:cs typeface="+mn-cs"/>
              </a:defRPr>
            </a:lvl4pPr>
            <a:lvl5pPr marL="2057400" indent="-228600" algn="l" defTabSz="914400" rtl="0" eaLnBrk="1" latinLnBrk="0" hangingPunct="1">
              <a:lnSpc>
                <a:spcPct val="120000"/>
              </a:lnSpc>
              <a:spcBef>
                <a:spcPts val="0"/>
              </a:spcBef>
              <a:spcAft>
                <a:spcPts val="600"/>
              </a:spcAft>
              <a:buFont typeface="Arial" panose="020B0604020202020204" pitchFamily="34" charset="0"/>
              <a:buChar char="•"/>
              <a:defRPr sz="1800" kern="1200">
                <a:solidFill>
                  <a:schemeClr val="tx1">
                    <a:lumMod val="75000"/>
                    <a:lumOff val="25000"/>
                  </a:schemeClr>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endParaRPr lang="en-US" dirty="0"/>
          </a:p>
          <a:p>
            <a:pPr lvl="1"/>
            <a:endParaRPr lang="en-US" dirty="0"/>
          </a:p>
        </p:txBody>
      </p:sp>
      <p:sp>
        <p:nvSpPr>
          <p:cNvPr id="9" name="Content Placeholder 8">
            <a:extLst>
              <a:ext uri="{FF2B5EF4-FFF2-40B4-BE49-F238E27FC236}">
                <a16:creationId xmlns:a16="http://schemas.microsoft.com/office/drawing/2014/main" id="{81F6A9D8-0097-496F-9E48-355CC1EDB1D5}"/>
              </a:ext>
            </a:extLst>
          </p:cNvPr>
          <p:cNvSpPr>
            <a:spLocks noGrp="1"/>
          </p:cNvSpPr>
          <p:nvPr>
            <p:ph idx="10"/>
          </p:nvPr>
        </p:nvSpPr>
        <p:spPr>
          <a:xfrm>
            <a:off x="342901" y="1230545"/>
            <a:ext cx="11746319" cy="5238752"/>
          </a:xfrm>
        </p:spPr>
        <p:txBody>
          <a:bodyPr>
            <a:normAutofit/>
          </a:bodyPr>
          <a:lstStyle/>
          <a:p>
            <a:r>
              <a:rPr lang="en-US" sz="2400" dirty="0"/>
              <a:t>Separate technical and administrative tasks had to coordinate to form remote Feasibility Test.</a:t>
            </a:r>
          </a:p>
        </p:txBody>
      </p:sp>
      <p:sp>
        <p:nvSpPr>
          <p:cNvPr id="10" name="TextBox 9">
            <a:extLst>
              <a:ext uri="{FF2B5EF4-FFF2-40B4-BE49-F238E27FC236}">
                <a16:creationId xmlns:a16="http://schemas.microsoft.com/office/drawing/2014/main" id="{427067A1-EE90-4BE9-AE22-368C43195151}"/>
              </a:ext>
            </a:extLst>
          </p:cNvPr>
          <p:cNvSpPr txBox="1"/>
          <p:nvPr/>
        </p:nvSpPr>
        <p:spPr>
          <a:xfrm>
            <a:off x="525388" y="2941689"/>
            <a:ext cx="2243470" cy="584775"/>
          </a:xfrm>
          <a:prstGeom prst="rect">
            <a:avLst/>
          </a:prstGeom>
          <a:noFill/>
          <a:ln w="25400">
            <a:solidFill>
              <a:schemeClr val="accent1">
                <a:lumMod val="75000"/>
              </a:schemeClr>
            </a:solidFill>
          </a:ln>
        </p:spPr>
        <p:txBody>
          <a:bodyPr wrap="square" rtlCol="0">
            <a:spAutoFit/>
          </a:bodyPr>
          <a:lstStyle/>
          <a:p>
            <a:r>
              <a:rPr lang="en-US" sz="1600" b="1" dirty="0"/>
              <a:t>Remote Test Software Development</a:t>
            </a:r>
          </a:p>
        </p:txBody>
      </p:sp>
      <p:sp>
        <p:nvSpPr>
          <p:cNvPr id="11" name="TextBox 10">
            <a:extLst>
              <a:ext uri="{FF2B5EF4-FFF2-40B4-BE49-F238E27FC236}">
                <a16:creationId xmlns:a16="http://schemas.microsoft.com/office/drawing/2014/main" id="{D96C6041-8665-4F95-8DBF-9FBBAE890CCE}"/>
              </a:ext>
            </a:extLst>
          </p:cNvPr>
          <p:cNvSpPr txBox="1"/>
          <p:nvPr/>
        </p:nvSpPr>
        <p:spPr>
          <a:xfrm>
            <a:off x="525388" y="2185656"/>
            <a:ext cx="2627762" cy="584775"/>
          </a:xfrm>
          <a:prstGeom prst="rect">
            <a:avLst/>
          </a:prstGeom>
          <a:noFill/>
          <a:ln w="25400">
            <a:solidFill>
              <a:schemeClr val="accent1">
                <a:lumMod val="75000"/>
              </a:schemeClr>
            </a:solidFill>
          </a:ln>
        </p:spPr>
        <p:txBody>
          <a:bodyPr wrap="square" rtlCol="0">
            <a:spAutoFit/>
          </a:bodyPr>
          <a:lstStyle/>
          <a:p>
            <a:r>
              <a:rPr lang="en-US" sz="1600" b="1" dirty="0"/>
              <a:t>Software Requirements and Approval</a:t>
            </a:r>
          </a:p>
        </p:txBody>
      </p:sp>
      <p:sp>
        <p:nvSpPr>
          <p:cNvPr id="12" name="TextBox 11">
            <a:extLst>
              <a:ext uri="{FF2B5EF4-FFF2-40B4-BE49-F238E27FC236}">
                <a16:creationId xmlns:a16="http://schemas.microsoft.com/office/drawing/2014/main" id="{CFE8E891-6AD4-43B4-806A-8A0778B4FC54}"/>
              </a:ext>
            </a:extLst>
          </p:cNvPr>
          <p:cNvSpPr txBox="1"/>
          <p:nvPr/>
        </p:nvSpPr>
        <p:spPr>
          <a:xfrm>
            <a:off x="414886" y="4394136"/>
            <a:ext cx="2243470" cy="584775"/>
          </a:xfrm>
          <a:prstGeom prst="rect">
            <a:avLst/>
          </a:prstGeom>
          <a:noFill/>
          <a:ln w="25400">
            <a:solidFill>
              <a:schemeClr val="accent1">
                <a:lumMod val="75000"/>
              </a:schemeClr>
            </a:solidFill>
          </a:ln>
        </p:spPr>
        <p:txBody>
          <a:bodyPr wrap="square" rtlCol="0">
            <a:spAutoFit/>
          </a:bodyPr>
          <a:lstStyle/>
          <a:p>
            <a:r>
              <a:rPr lang="en-US" sz="1600" b="1" dirty="0"/>
              <a:t>Stimuli Selection and Generation</a:t>
            </a:r>
          </a:p>
        </p:txBody>
      </p:sp>
      <p:sp>
        <p:nvSpPr>
          <p:cNvPr id="13" name="TextBox 12">
            <a:extLst>
              <a:ext uri="{FF2B5EF4-FFF2-40B4-BE49-F238E27FC236}">
                <a16:creationId xmlns:a16="http://schemas.microsoft.com/office/drawing/2014/main" id="{E1E48DE9-AE34-468B-A52A-1D7CADBC3D95}"/>
              </a:ext>
            </a:extLst>
          </p:cNvPr>
          <p:cNvSpPr txBox="1"/>
          <p:nvPr/>
        </p:nvSpPr>
        <p:spPr>
          <a:xfrm>
            <a:off x="1434220" y="5844778"/>
            <a:ext cx="1718930" cy="584775"/>
          </a:xfrm>
          <a:prstGeom prst="rect">
            <a:avLst/>
          </a:prstGeom>
          <a:noFill/>
          <a:ln w="25400">
            <a:solidFill>
              <a:schemeClr val="accent1">
                <a:lumMod val="75000"/>
              </a:schemeClr>
            </a:solidFill>
          </a:ln>
        </p:spPr>
        <p:txBody>
          <a:bodyPr wrap="square" rtlCol="0">
            <a:spAutoFit/>
          </a:bodyPr>
          <a:lstStyle/>
          <a:p>
            <a:r>
              <a:rPr lang="en-US" sz="1600" b="1" dirty="0"/>
              <a:t>Test Subject Recruitment</a:t>
            </a:r>
          </a:p>
        </p:txBody>
      </p:sp>
      <p:sp>
        <p:nvSpPr>
          <p:cNvPr id="14" name="TextBox 13">
            <a:extLst>
              <a:ext uri="{FF2B5EF4-FFF2-40B4-BE49-F238E27FC236}">
                <a16:creationId xmlns:a16="http://schemas.microsoft.com/office/drawing/2014/main" id="{4AB39CD3-4F90-4FCE-A51F-4E21184A205E}"/>
              </a:ext>
            </a:extLst>
          </p:cNvPr>
          <p:cNvSpPr txBox="1"/>
          <p:nvPr/>
        </p:nvSpPr>
        <p:spPr>
          <a:xfrm>
            <a:off x="8129857" y="1785044"/>
            <a:ext cx="1037141" cy="584775"/>
          </a:xfrm>
          <a:prstGeom prst="rect">
            <a:avLst/>
          </a:prstGeom>
          <a:noFill/>
          <a:ln w="25400">
            <a:solidFill>
              <a:schemeClr val="accent1">
                <a:lumMod val="75000"/>
              </a:schemeClr>
            </a:solidFill>
          </a:ln>
        </p:spPr>
        <p:txBody>
          <a:bodyPr wrap="square" rtlCol="0">
            <a:spAutoFit/>
          </a:bodyPr>
          <a:lstStyle/>
          <a:p>
            <a:r>
              <a:rPr lang="en-US" sz="1600" b="1" dirty="0"/>
              <a:t>Pilot Testing</a:t>
            </a:r>
          </a:p>
        </p:txBody>
      </p:sp>
      <p:sp>
        <p:nvSpPr>
          <p:cNvPr id="15" name="TextBox 14">
            <a:extLst>
              <a:ext uri="{FF2B5EF4-FFF2-40B4-BE49-F238E27FC236}">
                <a16:creationId xmlns:a16="http://schemas.microsoft.com/office/drawing/2014/main" id="{29DBA9FF-845A-4939-8649-3660885DD7C7}"/>
              </a:ext>
            </a:extLst>
          </p:cNvPr>
          <p:cNvSpPr txBox="1"/>
          <p:nvPr/>
        </p:nvSpPr>
        <p:spPr>
          <a:xfrm>
            <a:off x="8989322" y="4706323"/>
            <a:ext cx="3091447" cy="584775"/>
          </a:xfrm>
          <a:prstGeom prst="rect">
            <a:avLst/>
          </a:prstGeom>
          <a:noFill/>
          <a:ln w="25400">
            <a:solidFill>
              <a:schemeClr val="accent1">
                <a:lumMod val="75000"/>
              </a:schemeClr>
            </a:solidFill>
          </a:ln>
        </p:spPr>
        <p:txBody>
          <a:bodyPr wrap="square" rtlCol="0">
            <a:spAutoFit/>
          </a:bodyPr>
          <a:lstStyle/>
          <a:p>
            <a:r>
              <a:rPr lang="en-US" sz="1600" b="1" dirty="0"/>
              <a:t>Test Deployment through NASA Amazon Web Services</a:t>
            </a:r>
          </a:p>
        </p:txBody>
      </p:sp>
      <p:sp>
        <p:nvSpPr>
          <p:cNvPr id="16" name="TextBox 15">
            <a:extLst>
              <a:ext uri="{FF2B5EF4-FFF2-40B4-BE49-F238E27FC236}">
                <a16:creationId xmlns:a16="http://schemas.microsoft.com/office/drawing/2014/main" id="{F4C04BC3-024F-4428-9792-0F235EFBF3B7}"/>
              </a:ext>
            </a:extLst>
          </p:cNvPr>
          <p:cNvSpPr txBox="1"/>
          <p:nvPr/>
        </p:nvSpPr>
        <p:spPr>
          <a:xfrm>
            <a:off x="8129856" y="5812661"/>
            <a:ext cx="1641691" cy="830997"/>
          </a:xfrm>
          <a:prstGeom prst="rect">
            <a:avLst/>
          </a:prstGeom>
          <a:noFill/>
          <a:ln w="25400">
            <a:solidFill>
              <a:schemeClr val="accent1">
                <a:lumMod val="75000"/>
              </a:schemeClr>
            </a:solidFill>
          </a:ln>
        </p:spPr>
        <p:txBody>
          <a:bodyPr wrap="square" rtlCol="0">
            <a:spAutoFit/>
          </a:bodyPr>
          <a:lstStyle/>
          <a:p>
            <a:r>
              <a:rPr lang="en-US" sz="1600" b="1" dirty="0"/>
              <a:t>NASA Privacy Impact Approvals</a:t>
            </a:r>
          </a:p>
        </p:txBody>
      </p:sp>
      <p:sp>
        <p:nvSpPr>
          <p:cNvPr id="18" name="TextBox 17">
            <a:extLst>
              <a:ext uri="{FF2B5EF4-FFF2-40B4-BE49-F238E27FC236}">
                <a16:creationId xmlns:a16="http://schemas.microsoft.com/office/drawing/2014/main" id="{0FED492C-8386-4797-B35C-CE70266248FE}"/>
              </a:ext>
            </a:extLst>
          </p:cNvPr>
          <p:cNvSpPr txBox="1"/>
          <p:nvPr/>
        </p:nvSpPr>
        <p:spPr>
          <a:xfrm>
            <a:off x="9829645" y="5404168"/>
            <a:ext cx="2079586" cy="584775"/>
          </a:xfrm>
          <a:prstGeom prst="rect">
            <a:avLst/>
          </a:prstGeom>
          <a:noFill/>
          <a:ln w="25400">
            <a:solidFill>
              <a:schemeClr val="accent1">
                <a:lumMod val="75000"/>
              </a:schemeClr>
            </a:solidFill>
          </a:ln>
        </p:spPr>
        <p:txBody>
          <a:bodyPr wrap="square" rtlCol="0">
            <a:spAutoFit/>
          </a:bodyPr>
          <a:lstStyle/>
          <a:p>
            <a:r>
              <a:rPr lang="en-US" sz="1600" b="1" dirty="0"/>
              <a:t>Institutional Review Board Approvals</a:t>
            </a:r>
          </a:p>
        </p:txBody>
      </p:sp>
      <p:sp>
        <p:nvSpPr>
          <p:cNvPr id="19" name="TextBox 18">
            <a:extLst>
              <a:ext uri="{FF2B5EF4-FFF2-40B4-BE49-F238E27FC236}">
                <a16:creationId xmlns:a16="http://schemas.microsoft.com/office/drawing/2014/main" id="{7B9AA626-F820-4E01-9D19-2B99BA500411}"/>
              </a:ext>
            </a:extLst>
          </p:cNvPr>
          <p:cNvSpPr txBox="1"/>
          <p:nvPr/>
        </p:nvSpPr>
        <p:spPr>
          <a:xfrm>
            <a:off x="3234633" y="5844778"/>
            <a:ext cx="1476932" cy="830997"/>
          </a:xfrm>
          <a:prstGeom prst="rect">
            <a:avLst/>
          </a:prstGeom>
          <a:noFill/>
          <a:ln w="25400">
            <a:solidFill>
              <a:schemeClr val="accent1">
                <a:lumMod val="75000"/>
              </a:schemeClr>
            </a:solidFill>
          </a:ln>
        </p:spPr>
        <p:txBody>
          <a:bodyPr wrap="square" rtlCol="0">
            <a:spAutoFit/>
          </a:bodyPr>
          <a:lstStyle/>
          <a:p>
            <a:r>
              <a:rPr lang="en-US" sz="1600" b="1" dirty="0"/>
              <a:t>Paperwork Reduction Act Approval</a:t>
            </a:r>
          </a:p>
        </p:txBody>
      </p:sp>
      <p:sp>
        <p:nvSpPr>
          <p:cNvPr id="20" name="TextBox 19">
            <a:extLst>
              <a:ext uri="{FF2B5EF4-FFF2-40B4-BE49-F238E27FC236}">
                <a16:creationId xmlns:a16="http://schemas.microsoft.com/office/drawing/2014/main" id="{998D3CC0-CED8-4E1C-BA63-753CF64F9F33}"/>
              </a:ext>
            </a:extLst>
          </p:cNvPr>
          <p:cNvSpPr txBox="1"/>
          <p:nvPr/>
        </p:nvSpPr>
        <p:spPr>
          <a:xfrm>
            <a:off x="9595065" y="2622119"/>
            <a:ext cx="2079586" cy="584775"/>
          </a:xfrm>
          <a:prstGeom prst="rect">
            <a:avLst/>
          </a:prstGeom>
          <a:noFill/>
          <a:ln w="25400">
            <a:solidFill>
              <a:schemeClr val="accent1">
                <a:lumMod val="75000"/>
              </a:schemeClr>
            </a:solidFill>
          </a:ln>
        </p:spPr>
        <p:txBody>
          <a:bodyPr wrap="square" rtlCol="0">
            <a:spAutoFit/>
          </a:bodyPr>
          <a:lstStyle/>
          <a:p>
            <a:r>
              <a:rPr lang="en-US" sz="1600" b="1" dirty="0"/>
              <a:t>Paperwork Reduction Act Approval</a:t>
            </a:r>
          </a:p>
        </p:txBody>
      </p:sp>
      <p:sp>
        <p:nvSpPr>
          <p:cNvPr id="21" name="TextBox 20">
            <a:extLst>
              <a:ext uri="{FF2B5EF4-FFF2-40B4-BE49-F238E27FC236}">
                <a16:creationId xmlns:a16="http://schemas.microsoft.com/office/drawing/2014/main" id="{73BB68CD-F62D-43B5-BCAA-B1F0FBEFBAAF}"/>
              </a:ext>
            </a:extLst>
          </p:cNvPr>
          <p:cNvSpPr txBox="1"/>
          <p:nvPr/>
        </p:nvSpPr>
        <p:spPr>
          <a:xfrm>
            <a:off x="525388" y="3679212"/>
            <a:ext cx="2471421" cy="584775"/>
          </a:xfrm>
          <a:prstGeom prst="rect">
            <a:avLst/>
          </a:prstGeom>
          <a:noFill/>
          <a:ln w="25400">
            <a:solidFill>
              <a:schemeClr val="accent1">
                <a:lumMod val="75000"/>
              </a:schemeClr>
            </a:solidFill>
          </a:ln>
        </p:spPr>
        <p:txBody>
          <a:bodyPr wrap="square" rtlCol="0">
            <a:spAutoFit/>
          </a:bodyPr>
          <a:lstStyle/>
          <a:p>
            <a:r>
              <a:rPr lang="en-US" sz="1600" b="1" dirty="0"/>
              <a:t>Tutorial Videos Generation and Editing</a:t>
            </a:r>
          </a:p>
        </p:txBody>
      </p:sp>
      <p:sp>
        <p:nvSpPr>
          <p:cNvPr id="22" name="TextBox 21">
            <a:extLst>
              <a:ext uri="{FF2B5EF4-FFF2-40B4-BE49-F238E27FC236}">
                <a16:creationId xmlns:a16="http://schemas.microsoft.com/office/drawing/2014/main" id="{BA714421-3B19-451B-AE41-D31163768332}"/>
              </a:ext>
            </a:extLst>
          </p:cNvPr>
          <p:cNvSpPr txBox="1"/>
          <p:nvPr/>
        </p:nvSpPr>
        <p:spPr>
          <a:xfrm>
            <a:off x="435312" y="5039448"/>
            <a:ext cx="2065544" cy="584775"/>
          </a:xfrm>
          <a:prstGeom prst="rect">
            <a:avLst/>
          </a:prstGeom>
          <a:noFill/>
          <a:ln w="25400">
            <a:solidFill>
              <a:schemeClr val="accent1">
                <a:lumMod val="75000"/>
              </a:schemeClr>
            </a:solidFill>
          </a:ln>
        </p:spPr>
        <p:txBody>
          <a:bodyPr wrap="square" rtlCol="0">
            <a:spAutoFit/>
          </a:bodyPr>
          <a:lstStyle/>
          <a:p>
            <a:r>
              <a:rPr lang="en-US" sz="1600" b="1" dirty="0"/>
              <a:t>Post-Test Survey Question Generation</a:t>
            </a:r>
          </a:p>
        </p:txBody>
      </p:sp>
      <p:sp>
        <p:nvSpPr>
          <p:cNvPr id="23" name="TextBox 22">
            <a:extLst>
              <a:ext uri="{FF2B5EF4-FFF2-40B4-BE49-F238E27FC236}">
                <a16:creationId xmlns:a16="http://schemas.microsoft.com/office/drawing/2014/main" id="{674A6959-B644-4362-AD66-D0145B46B685}"/>
              </a:ext>
            </a:extLst>
          </p:cNvPr>
          <p:cNvSpPr txBox="1"/>
          <p:nvPr/>
        </p:nvSpPr>
        <p:spPr>
          <a:xfrm>
            <a:off x="9901402" y="3288858"/>
            <a:ext cx="2079586" cy="584775"/>
          </a:xfrm>
          <a:prstGeom prst="rect">
            <a:avLst/>
          </a:prstGeom>
          <a:noFill/>
          <a:ln w="25400">
            <a:solidFill>
              <a:schemeClr val="accent1">
                <a:lumMod val="75000"/>
              </a:schemeClr>
            </a:solidFill>
          </a:ln>
        </p:spPr>
        <p:txBody>
          <a:bodyPr wrap="square" rtlCol="0">
            <a:spAutoFit/>
          </a:bodyPr>
          <a:lstStyle/>
          <a:p>
            <a:r>
              <a:rPr lang="en-US" sz="1600" b="1" dirty="0"/>
              <a:t>NASA Amazon Web Services Access</a:t>
            </a:r>
          </a:p>
        </p:txBody>
      </p:sp>
      <p:sp>
        <p:nvSpPr>
          <p:cNvPr id="24" name="TextBox 23">
            <a:extLst>
              <a:ext uri="{FF2B5EF4-FFF2-40B4-BE49-F238E27FC236}">
                <a16:creationId xmlns:a16="http://schemas.microsoft.com/office/drawing/2014/main" id="{0020009F-CD63-422C-B002-A1AB855FD87E}"/>
              </a:ext>
            </a:extLst>
          </p:cNvPr>
          <p:cNvSpPr txBox="1"/>
          <p:nvPr/>
        </p:nvSpPr>
        <p:spPr>
          <a:xfrm>
            <a:off x="4833905" y="5861166"/>
            <a:ext cx="1638058" cy="830997"/>
          </a:xfrm>
          <a:prstGeom prst="rect">
            <a:avLst/>
          </a:prstGeom>
          <a:noFill/>
          <a:ln w="25400">
            <a:solidFill>
              <a:schemeClr val="accent1">
                <a:lumMod val="75000"/>
              </a:schemeClr>
            </a:solidFill>
          </a:ln>
        </p:spPr>
        <p:txBody>
          <a:bodyPr wrap="square" rtlCol="0">
            <a:spAutoFit/>
          </a:bodyPr>
          <a:lstStyle/>
          <a:p>
            <a:r>
              <a:rPr lang="en-US" sz="1600" b="1" dirty="0"/>
              <a:t>Post-Test Survey Question Generation</a:t>
            </a:r>
          </a:p>
        </p:txBody>
      </p:sp>
      <p:sp>
        <p:nvSpPr>
          <p:cNvPr id="25" name="TextBox 24">
            <a:extLst>
              <a:ext uri="{FF2B5EF4-FFF2-40B4-BE49-F238E27FC236}">
                <a16:creationId xmlns:a16="http://schemas.microsoft.com/office/drawing/2014/main" id="{691DB817-ACF3-42B4-A87E-B2F7A348AFC1}"/>
              </a:ext>
            </a:extLst>
          </p:cNvPr>
          <p:cNvSpPr txBox="1"/>
          <p:nvPr/>
        </p:nvSpPr>
        <p:spPr>
          <a:xfrm>
            <a:off x="9595065" y="3968682"/>
            <a:ext cx="2079586" cy="584775"/>
          </a:xfrm>
          <a:prstGeom prst="rect">
            <a:avLst/>
          </a:prstGeom>
          <a:noFill/>
          <a:ln w="25400">
            <a:solidFill>
              <a:schemeClr val="accent1">
                <a:lumMod val="75000"/>
              </a:schemeClr>
            </a:solidFill>
          </a:ln>
        </p:spPr>
        <p:txBody>
          <a:bodyPr wrap="square" rtlCol="0">
            <a:spAutoFit/>
          </a:bodyPr>
          <a:lstStyle/>
          <a:p>
            <a:r>
              <a:rPr lang="en-US" sz="1600" b="1" dirty="0"/>
              <a:t>Test Interface Text Selections</a:t>
            </a:r>
          </a:p>
        </p:txBody>
      </p:sp>
      <p:sp>
        <p:nvSpPr>
          <p:cNvPr id="27" name="TextBox 26">
            <a:extLst>
              <a:ext uri="{FF2B5EF4-FFF2-40B4-BE49-F238E27FC236}">
                <a16:creationId xmlns:a16="http://schemas.microsoft.com/office/drawing/2014/main" id="{8E35BB6F-371D-4F00-B68C-5C81A0B7E620}"/>
              </a:ext>
            </a:extLst>
          </p:cNvPr>
          <p:cNvSpPr txBox="1"/>
          <p:nvPr/>
        </p:nvSpPr>
        <p:spPr>
          <a:xfrm>
            <a:off x="3419565" y="1754898"/>
            <a:ext cx="2265976" cy="830997"/>
          </a:xfrm>
          <a:prstGeom prst="rect">
            <a:avLst/>
          </a:prstGeom>
          <a:noFill/>
          <a:ln w="25400">
            <a:solidFill>
              <a:schemeClr val="accent1">
                <a:lumMod val="75000"/>
              </a:schemeClr>
            </a:solidFill>
          </a:ln>
        </p:spPr>
        <p:txBody>
          <a:bodyPr wrap="square" rtlCol="0">
            <a:spAutoFit/>
          </a:bodyPr>
          <a:lstStyle/>
          <a:p>
            <a:r>
              <a:rPr lang="en-US" sz="1600" b="1" dirty="0"/>
              <a:t>Calibration Method Development and Validation</a:t>
            </a:r>
          </a:p>
        </p:txBody>
      </p:sp>
      <p:sp>
        <p:nvSpPr>
          <p:cNvPr id="28" name="TextBox 27">
            <a:extLst>
              <a:ext uri="{FF2B5EF4-FFF2-40B4-BE49-F238E27FC236}">
                <a16:creationId xmlns:a16="http://schemas.microsoft.com/office/drawing/2014/main" id="{BC385284-53D2-486A-A990-429626F0CA12}"/>
              </a:ext>
            </a:extLst>
          </p:cNvPr>
          <p:cNvSpPr txBox="1"/>
          <p:nvPr/>
        </p:nvSpPr>
        <p:spPr>
          <a:xfrm>
            <a:off x="5951956" y="1785044"/>
            <a:ext cx="2065544" cy="830997"/>
          </a:xfrm>
          <a:prstGeom prst="rect">
            <a:avLst/>
          </a:prstGeom>
          <a:noFill/>
          <a:ln w="25400">
            <a:solidFill>
              <a:schemeClr val="accent1">
                <a:lumMod val="75000"/>
              </a:schemeClr>
            </a:solidFill>
          </a:ln>
        </p:spPr>
        <p:txBody>
          <a:bodyPr wrap="square" rtlCol="0">
            <a:spAutoFit/>
          </a:bodyPr>
          <a:lstStyle/>
          <a:p>
            <a:r>
              <a:rPr lang="en-US" sz="1600" b="1" dirty="0"/>
              <a:t>Remote Test Platform Audio Testing and Validation</a:t>
            </a:r>
          </a:p>
        </p:txBody>
      </p:sp>
      <p:sp>
        <p:nvSpPr>
          <p:cNvPr id="29" name="TextBox 28">
            <a:extLst>
              <a:ext uri="{FF2B5EF4-FFF2-40B4-BE49-F238E27FC236}">
                <a16:creationId xmlns:a16="http://schemas.microsoft.com/office/drawing/2014/main" id="{17902BB7-1C73-4677-B96D-4F7D96AC7296}"/>
              </a:ext>
            </a:extLst>
          </p:cNvPr>
          <p:cNvSpPr txBox="1"/>
          <p:nvPr/>
        </p:nvSpPr>
        <p:spPr>
          <a:xfrm>
            <a:off x="9402077" y="1938406"/>
            <a:ext cx="1718930" cy="584775"/>
          </a:xfrm>
          <a:prstGeom prst="rect">
            <a:avLst/>
          </a:prstGeom>
          <a:noFill/>
          <a:ln w="25400">
            <a:solidFill>
              <a:schemeClr val="accent1">
                <a:lumMod val="75000"/>
              </a:schemeClr>
            </a:solidFill>
          </a:ln>
        </p:spPr>
        <p:txBody>
          <a:bodyPr wrap="square" rtlCol="0">
            <a:spAutoFit/>
          </a:bodyPr>
          <a:lstStyle/>
          <a:p>
            <a:r>
              <a:rPr lang="en-US" sz="1600" b="1" dirty="0"/>
              <a:t>Context Question Development</a:t>
            </a:r>
          </a:p>
        </p:txBody>
      </p:sp>
      <p:sp>
        <p:nvSpPr>
          <p:cNvPr id="30" name="TextBox 29">
            <a:extLst>
              <a:ext uri="{FF2B5EF4-FFF2-40B4-BE49-F238E27FC236}">
                <a16:creationId xmlns:a16="http://schemas.microsoft.com/office/drawing/2014/main" id="{70EAAC23-9412-400C-BB3A-F49485CC3C97}"/>
              </a:ext>
            </a:extLst>
          </p:cNvPr>
          <p:cNvSpPr txBox="1"/>
          <p:nvPr/>
        </p:nvSpPr>
        <p:spPr>
          <a:xfrm>
            <a:off x="6524782" y="5832682"/>
            <a:ext cx="1457884" cy="830997"/>
          </a:xfrm>
          <a:prstGeom prst="rect">
            <a:avLst/>
          </a:prstGeom>
          <a:noFill/>
          <a:ln w="25400">
            <a:solidFill>
              <a:schemeClr val="accent1">
                <a:lumMod val="75000"/>
              </a:schemeClr>
            </a:solidFill>
          </a:ln>
        </p:spPr>
        <p:txBody>
          <a:bodyPr wrap="square" rtlCol="0">
            <a:spAutoFit/>
          </a:bodyPr>
          <a:lstStyle/>
          <a:p>
            <a:r>
              <a:rPr lang="en-US" sz="1600" b="1" dirty="0"/>
              <a:t>Defining Test Subject Regions</a:t>
            </a:r>
          </a:p>
        </p:txBody>
      </p:sp>
      <p:sp>
        <p:nvSpPr>
          <p:cNvPr id="31" name="Oval 30">
            <a:extLst>
              <a:ext uri="{FF2B5EF4-FFF2-40B4-BE49-F238E27FC236}">
                <a16:creationId xmlns:a16="http://schemas.microsoft.com/office/drawing/2014/main" id="{8A152042-43C6-4637-B377-14644A4D46A0}"/>
              </a:ext>
            </a:extLst>
          </p:cNvPr>
          <p:cNvSpPr/>
          <p:nvPr/>
        </p:nvSpPr>
        <p:spPr>
          <a:xfrm>
            <a:off x="4346424" y="2941690"/>
            <a:ext cx="3299700" cy="2349408"/>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Remote Feasibility Test</a:t>
            </a:r>
          </a:p>
        </p:txBody>
      </p:sp>
      <p:cxnSp>
        <p:nvCxnSpPr>
          <p:cNvPr id="33" name="Straight Arrow Connector 32">
            <a:extLst>
              <a:ext uri="{FF2B5EF4-FFF2-40B4-BE49-F238E27FC236}">
                <a16:creationId xmlns:a16="http://schemas.microsoft.com/office/drawing/2014/main" id="{179E2869-15F7-477A-BEF3-C469375B1184}"/>
              </a:ext>
            </a:extLst>
          </p:cNvPr>
          <p:cNvCxnSpPr>
            <a:cxnSpLocks/>
            <a:stCxn id="27" idx="2"/>
          </p:cNvCxnSpPr>
          <p:nvPr/>
        </p:nvCxnSpPr>
        <p:spPr>
          <a:xfrm>
            <a:off x="4552553" y="2585895"/>
            <a:ext cx="476554" cy="620999"/>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58B860F-0D02-4F9D-9B21-F72F472CE05B}"/>
              </a:ext>
            </a:extLst>
          </p:cNvPr>
          <p:cNvCxnSpPr>
            <a:cxnSpLocks/>
            <a:stCxn id="28" idx="2"/>
          </p:cNvCxnSpPr>
          <p:nvPr/>
        </p:nvCxnSpPr>
        <p:spPr>
          <a:xfrm flipH="1">
            <a:off x="6644324" y="2616041"/>
            <a:ext cx="340404" cy="443682"/>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236D9C4-A82A-4536-9213-2FD96D47B16B}"/>
              </a:ext>
            </a:extLst>
          </p:cNvPr>
          <p:cNvCxnSpPr>
            <a:cxnSpLocks/>
            <a:stCxn id="14" idx="2"/>
            <a:endCxn id="31" idx="7"/>
          </p:cNvCxnSpPr>
          <p:nvPr/>
        </p:nvCxnSpPr>
        <p:spPr>
          <a:xfrm flipH="1">
            <a:off x="7162894" y="2369819"/>
            <a:ext cx="1485534" cy="915934"/>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EA26FDC-8D1F-4BB1-8457-CD1E3C48CC34}"/>
              </a:ext>
            </a:extLst>
          </p:cNvPr>
          <p:cNvCxnSpPr>
            <a:cxnSpLocks/>
            <a:stCxn id="29" idx="1"/>
          </p:cNvCxnSpPr>
          <p:nvPr/>
        </p:nvCxnSpPr>
        <p:spPr>
          <a:xfrm flipH="1">
            <a:off x="7453136" y="2230794"/>
            <a:ext cx="1948941" cy="129567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646D040-F063-407A-BEA6-BD6B305BDA3F}"/>
              </a:ext>
            </a:extLst>
          </p:cNvPr>
          <p:cNvCxnSpPr>
            <a:cxnSpLocks/>
            <a:stCxn id="20" idx="1"/>
          </p:cNvCxnSpPr>
          <p:nvPr/>
        </p:nvCxnSpPr>
        <p:spPr>
          <a:xfrm flipH="1">
            <a:off x="7597025" y="2914507"/>
            <a:ext cx="1998040" cy="904345"/>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205C6AA-6A7D-4465-89A0-DD11C9579ABE}"/>
              </a:ext>
            </a:extLst>
          </p:cNvPr>
          <p:cNvCxnSpPr>
            <a:cxnSpLocks/>
            <a:stCxn id="23" idx="1"/>
            <a:endCxn id="31" idx="6"/>
          </p:cNvCxnSpPr>
          <p:nvPr/>
        </p:nvCxnSpPr>
        <p:spPr>
          <a:xfrm flipH="1">
            <a:off x="7646124" y="3581246"/>
            <a:ext cx="2255278" cy="535148"/>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C03E3DE-4C2B-4F41-AAE3-E0C0D3527C50}"/>
              </a:ext>
            </a:extLst>
          </p:cNvPr>
          <p:cNvCxnSpPr>
            <a:cxnSpLocks/>
            <a:stCxn id="25" idx="1"/>
          </p:cNvCxnSpPr>
          <p:nvPr/>
        </p:nvCxnSpPr>
        <p:spPr>
          <a:xfrm flipH="1">
            <a:off x="7597025" y="4261070"/>
            <a:ext cx="1998040"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55FF648-74F0-420A-A72D-AC02A7E07366}"/>
              </a:ext>
            </a:extLst>
          </p:cNvPr>
          <p:cNvCxnSpPr>
            <a:cxnSpLocks/>
            <a:stCxn id="15" idx="1"/>
          </p:cNvCxnSpPr>
          <p:nvPr/>
        </p:nvCxnSpPr>
        <p:spPr>
          <a:xfrm flipH="1" flipV="1">
            <a:off x="7597025" y="4413936"/>
            <a:ext cx="1392297" cy="584775"/>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77844EF-C471-416B-82E8-093552D3195A}"/>
              </a:ext>
            </a:extLst>
          </p:cNvPr>
          <p:cNvCxnSpPr>
            <a:cxnSpLocks/>
            <a:stCxn id="11" idx="3"/>
          </p:cNvCxnSpPr>
          <p:nvPr/>
        </p:nvCxnSpPr>
        <p:spPr>
          <a:xfrm>
            <a:off x="3153150" y="2478044"/>
            <a:ext cx="1411588" cy="104842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B5140D16-BFD9-4EFD-A442-34CE6F4FE223}"/>
              </a:ext>
            </a:extLst>
          </p:cNvPr>
          <p:cNvCxnSpPr>
            <a:cxnSpLocks/>
            <a:stCxn id="18" idx="1"/>
          </p:cNvCxnSpPr>
          <p:nvPr/>
        </p:nvCxnSpPr>
        <p:spPr>
          <a:xfrm flipH="1" flipV="1">
            <a:off x="7362348" y="4706323"/>
            <a:ext cx="2467297" cy="990233"/>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7521DA24-4EC8-480E-B2B3-C44D0875D6BD}"/>
              </a:ext>
            </a:extLst>
          </p:cNvPr>
          <p:cNvCxnSpPr>
            <a:cxnSpLocks/>
            <a:stCxn id="16" idx="0"/>
            <a:endCxn id="31" idx="5"/>
          </p:cNvCxnSpPr>
          <p:nvPr/>
        </p:nvCxnSpPr>
        <p:spPr>
          <a:xfrm flipH="1" flipV="1">
            <a:off x="7162894" y="4947035"/>
            <a:ext cx="1787808" cy="865626"/>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D1E72265-3B95-498F-8B21-01EBF2D7CFEC}"/>
              </a:ext>
            </a:extLst>
          </p:cNvPr>
          <p:cNvCxnSpPr>
            <a:cxnSpLocks/>
            <a:stCxn id="30" idx="0"/>
          </p:cNvCxnSpPr>
          <p:nvPr/>
        </p:nvCxnSpPr>
        <p:spPr>
          <a:xfrm flipH="1" flipV="1">
            <a:off x="6815303" y="5095257"/>
            <a:ext cx="438421" cy="737425"/>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1295DE32-1E3E-4B53-B0D9-C2F2755EE8A8}"/>
              </a:ext>
            </a:extLst>
          </p:cNvPr>
          <p:cNvCxnSpPr>
            <a:cxnSpLocks/>
            <a:stCxn id="24" idx="0"/>
            <a:endCxn id="31" idx="4"/>
          </p:cNvCxnSpPr>
          <p:nvPr/>
        </p:nvCxnSpPr>
        <p:spPr>
          <a:xfrm flipV="1">
            <a:off x="5652934" y="5291098"/>
            <a:ext cx="343340" cy="570068"/>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50089968-AE57-4E36-A961-273BE3A480B6}"/>
              </a:ext>
            </a:extLst>
          </p:cNvPr>
          <p:cNvCxnSpPr>
            <a:cxnSpLocks/>
            <a:stCxn id="19" idx="0"/>
          </p:cNvCxnSpPr>
          <p:nvPr/>
        </p:nvCxnSpPr>
        <p:spPr>
          <a:xfrm flipV="1">
            <a:off x="3973099" y="5095257"/>
            <a:ext cx="1202168" cy="749521"/>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45AFFA5-1083-42B6-876F-AEEFDE2059AC}"/>
              </a:ext>
            </a:extLst>
          </p:cNvPr>
          <p:cNvCxnSpPr>
            <a:cxnSpLocks/>
            <a:stCxn id="13" idx="0"/>
            <a:endCxn id="31" idx="3"/>
          </p:cNvCxnSpPr>
          <p:nvPr/>
        </p:nvCxnSpPr>
        <p:spPr>
          <a:xfrm flipV="1">
            <a:off x="2293685" y="4947035"/>
            <a:ext cx="2535969" cy="897743"/>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CE45E3BD-9DB0-4C11-BD56-7B517BD6549D}"/>
              </a:ext>
            </a:extLst>
          </p:cNvPr>
          <p:cNvCxnSpPr>
            <a:cxnSpLocks/>
            <a:stCxn id="22" idx="3"/>
          </p:cNvCxnSpPr>
          <p:nvPr/>
        </p:nvCxnSpPr>
        <p:spPr>
          <a:xfrm flipV="1">
            <a:off x="2500856" y="4686524"/>
            <a:ext cx="2036299" cy="645312"/>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5ED73A8D-4639-4430-AADF-4E49ECB3A1C6}"/>
              </a:ext>
            </a:extLst>
          </p:cNvPr>
          <p:cNvCxnSpPr>
            <a:cxnSpLocks/>
            <a:stCxn id="12" idx="3"/>
          </p:cNvCxnSpPr>
          <p:nvPr/>
        </p:nvCxnSpPr>
        <p:spPr>
          <a:xfrm flipV="1">
            <a:off x="2658356" y="4261070"/>
            <a:ext cx="1688068" cy="425454"/>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3B0D4C0A-E667-46B1-90A2-DF3898BAFC76}"/>
              </a:ext>
            </a:extLst>
          </p:cNvPr>
          <p:cNvCxnSpPr>
            <a:cxnSpLocks/>
            <a:stCxn id="21" idx="3"/>
            <a:endCxn id="31" idx="2"/>
          </p:cNvCxnSpPr>
          <p:nvPr/>
        </p:nvCxnSpPr>
        <p:spPr>
          <a:xfrm>
            <a:off x="2996809" y="3971600"/>
            <a:ext cx="1349615" cy="144794"/>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654C2B5D-53A8-446D-9EC8-B0041B1278E9}"/>
              </a:ext>
            </a:extLst>
          </p:cNvPr>
          <p:cNvCxnSpPr>
            <a:cxnSpLocks/>
            <a:stCxn id="10" idx="3"/>
          </p:cNvCxnSpPr>
          <p:nvPr/>
        </p:nvCxnSpPr>
        <p:spPr>
          <a:xfrm>
            <a:off x="2768858" y="3234077"/>
            <a:ext cx="1577566" cy="734605"/>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812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3C98A-21AE-4073-A952-F792592E23CF}"/>
              </a:ext>
            </a:extLst>
          </p:cNvPr>
          <p:cNvSpPr>
            <a:spLocks noGrp="1"/>
          </p:cNvSpPr>
          <p:nvPr>
            <p:ph type="title"/>
          </p:nvPr>
        </p:nvSpPr>
        <p:spPr/>
        <p:txBody>
          <a:bodyPr/>
          <a:lstStyle/>
          <a:p>
            <a:r>
              <a:rPr lang="en-US" dirty="0"/>
              <a:t>Contributors to Remote Feasibility Test</a:t>
            </a:r>
          </a:p>
        </p:txBody>
      </p:sp>
      <p:sp>
        <p:nvSpPr>
          <p:cNvPr id="3" name="Content Placeholder 2">
            <a:extLst>
              <a:ext uri="{FF2B5EF4-FFF2-40B4-BE49-F238E27FC236}">
                <a16:creationId xmlns:a16="http://schemas.microsoft.com/office/drawing/2014/main" id="{AD7EBDCF-746D-494B-9C5F-3544AF09C09A}"/>
              </a:ext>
            </a:extLst>
          </p:cNvPr>
          <p:cNvSpPr>
            <a:spLocks noGrp="1"/>
          </p:cNvSpPr>
          <p:nvPr>
            <p:ph idx="10"/>
          </p:nvPr>
        </p:nvSpPr>
        <p:spPr/>
        <p:txBody>
          <a:bodyPr>
            <a:normAutofit fontScale="70000" lnSpcReduction="20000"/>
          </a:bodyPr>
          <a:lstStyle/>
          <a:p>
            <a:r>
              <a:rPr lang="en-US" sz="2300" b="1" dirty="0"/>
              <a:t>UNWG Subgroup 3 Participants</a:t>
            </a:r>
          </a:p>
          <a:p>
            <a:r>
              <a:rPr lang="en-US" sz="2300" dirty="0"/>
              <a:t>NASA Revolutionary Vertical Lift Technology Project Management: </a:t>
            </a:r>
            <a:r>
              <a:rPr lang="en-US" sz="2300" b="1" dirty="0"/>
              <a:t>Susan Gorton, Benny Lunsford, Noah Schiller</a:t>
            </a:r>
          </a:p>
          <a:p>
            <a:r>
              <a:rPr lang="en-US" sz="2300" dirty="0"/>
              <a:t>Structural Acoustics and Aeroacoustics Branch Management: </a:t>
            </a:r>
            <a:r>
              <a:rPr lang="en-US" sz="2300" b="1" dirty="0"/>
              <a:t>Ran Cabell, Mike Doty</a:t>
            </a:r>
          </a:p>
          <a:p>
            <a:r>
              <a:rPr lang="en-US" sz="2300" dirty="0"/>
              <a:t>NASA Technical Direction Notice C2.01.023 Regular Participants:</a:t>
            </a:r>
          </a:p>
          <a:p>
            <a:pPr lvl="1"/>
            <a:r>
              <a:rPr lang="en-US" sz="2300" dirty="0"/>
              <a:t>Analytical Mechanics and Associates, Inc.: </a:t>
            </a:r>
            <a:r>
              <a:rPr lang="en-US" sz="2300" b="1" dirty="0"/>
              <a:t>Bob Stephens, Erin Thomas, Syed Rizvi, Kathleen Drummond, Ericka Meacham</a:t>
            </a:r>
          </a:p>
          <a:p>
            <a:pPr lvl="1"/>
            <a:r>
              <a:rPr lang="en-US" sz="2300" dirty="0"/>
              <a:t>Arup: </a:t>
            </a:r>
            <a:r>
              <a:rPr lang="en-US" sz="2300" b="1" dirty="0"/>
              <a:t>Ryan Biziorek, Jeff Berg, Andrew Nguyen, Arman Ayrapetyan, Devin Bean</a:t>
            </a:r>
          </a:p>
          <a:p>
            <a:pPr lvl="1"/>
            <a:r>
              <a:rPr lang="en-US" sz="2300" dirty="0"/>
              <a:t>HMMH: </a:t>
            </a:r>
            <a:r>
              <a:rPr lang="en-US" sz="2300" b="1" dirty="0"/>
              <a:t>Joe Czech, Dillon Tannler, Christopher Emma, Michael Chandonnet, Arnav Pamidighantam</a:t>
            </a:r>
          </a:p>
          <a:p>
            <a:pPr lvl="1"/>
            <a:r>
              <a:rPr lang="en-US" sz="2300" dirty="0" err="1"/>
              <a:t>Westat</a:t>
            </a:r>
            <a:r>
              <a:rPr lang="en-US" sz="2300" dirty="0"/>
              <a:t>: </a:t>
            </a:r>
            <a:r>
              <a:rPr lang="en-US" sz="2300" b="1" dirty="0"/>
              <a:t>Jonathan Wivagg, Eric </a:t>
            </a:r>
            <a:r>
              <a:rPr lang="en-US" sz="2300" b="1" dirty="0" err="1"/>
              <a:t>Jodts</a:t>
            </a:r>
            <a:endParaRPr lang="en-US" sz="2300" b="1" dirty="0"/>
          </a:p>
          <a:p>
            <a:pPr lvl="1"/>
            <a:r>
              <a:rPr lang="en-US" sz="2300" dirty="0"/>
              <a:t>NASA: </a:t>
            </a:r>
            <a:r>
              <a:rPr lang="en-US" sz="2300" b="1" dirty="0"/>
              <a:t>Steve Rizzi, Aric Aumann</a:t>
            </a:r>
          </a:p>
          <a:p>
            <a:pPr lvl="1"/>
            <a:r>
              <a:rPr lang="en-US" sz="2300" dirty="0"/>
              <a:t>NASA Amazon Web Services</a:t>
            </a:r>
            <a:r>
              <a:rPr lang="en-US" sz="2300" b="1" dirty="0"/>
              <a:t>: Scott Lee, Dawayne Pretlor, Amanda Dawson</a:t>
            </a:r>
          </a:p>
          <a:p>
            <a:r>
              <a:rPr lang="en-US" sz="2300" b="1" dirty="0"/>
              <a:t>NASA Langley Aeroacoustics and Structural Acoustics Branch Members</a:t>
            </a:r>
          </a:p>
          <a:p>
            <a:r>
              <a:rPr lang="en-US" sz="2300" dirty="0"/>
              <a:t>Others throughout NASA: </a:t>
            </a:r>
            <a:r>
              <a:rPr lang="en-US" sz="2300" b="1" dirty="0"/>
              <a:t>Ryan Roark (Langley), Claire Little (HQ), Bill Edwards-Bodmer (HQ), Martha Brown (Langley), Matthew Hayes (Langley), Ally Olney (Langley), David Meade (Langley), David Cordner (Langley), Andrew Denio (Marshall), Michael Guerin (Langley), Cory Gilbert (Langley)</a:t>
            </a:r>
          </a:p>
          <a:p>
            <a:endParaRPr lang="en-US" dirty="0"/>
          </a:p>
        </p:txBody>
      </p:sp>
      <p:sp>
        <p:nvSpPr>
          <p:cNvPr id="4" name="Slide Number Placeholder 3">
            <a:extLst>
              <a:ext uri="{FF2B5EF4-FFF2-40B4-BE49-F238E27FC236}">
                <a16:creationId xmlns:a16="http://schemas.microsoft.com/office/drawing/2014/main" id="{EAC51A5C-37AA-47B5-8BEB-0E4F1C6217C8}"/>
              </a:ext>
            </a:extLst>
          </p:cNvPr>
          <p:cNvSpPr>
            <a:spLocks noGrp="1"/>
          </p:cNvSpPr>
          <p:nvPr>
            <p:ph type="sldNum" sz="quarter" idx="12"/>
          </p:nvPr>
        </p:nvSpPr>
        <p:spPr/>
        <p:txBody>
          <a:bodyPr/>
          <a:lstStyle/>
          <a:p>
            <a:r>
              <a:rPr lang="en-US"/>
              <a:t>Slide </a:t>
            </a:r>
            <a:fld id="{0AB40DA4-FA10-48ED-9ACF-0ECC4D460407}" type="slidenum">
              <a:rPr lang="en-US" smtClean="0"/>
              <a:pPr/>
              <a:t>11</a:t>
            </a:fld>
            <a:endParaRPr lang="en-US" dirty="0"/>
          </a:p>
        </p:txBody>
      </p:sp>
    </p:spTree>
    <p:extLst>
      <p:ext uri="{BB962C8B-B14F-4D97-AF65-F5344CB8AC3E}">
        <p14:creationId xmlns:p14="http://schemas.microsoft.com/office/powerpoint/2010/main" val="818272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9EA5B-8C6E-470A-87AB-EC188C6B06E4}"/>
              </a:ext>
            </a:extLst>
          </p:cNvPr>
          <p:cNvSpPr>
            <a:spLocks noGrp="1"/>
          </p:cNvSpPr>
          <p:nvPr>
            <p:ph type="title"/>
          </p:nvPr>
        </p:nvSpPr>
        <p:spPr/>
        <p:txBody>
          <a:bodyPr/>
          <a:lstStyle/>
          <a:p>
            <a:r>
              <a:rPr lang="en-US" dirty="0"/>
              <a:t>Remote Feasibility Test Results</a:t>
            </a:r>
          </a:p>
        </p:txBody>
      </p:sp>
      <p:sp>
        <p:nvSpPr>
          <p:cNvPr id="3" name="Content Placeholder 2">
            <a:extLst>
              <a:ext uri="{FF2B5EF4-FFF2-40B4-BE49-F238E27FC236}">
                <a16:creationId xmlns:a16="http://schemas.microsoft.com/office/drawing/2014/main" id="{E192EFA4-1FC7-4E15-BF6D-03D74CE39C35}"/>
              </a:ext>
            </a:extLst>
          </p:cNvPr>
          <p:cNvSpPr>
            <a:spLocks noGrp="1"/>
          </p:cNvSpPr>
          <p:nvPr>
            <p:ph idx="10"/>
          </p:nvPr>
        </p:nvSpPr>
        <p:spPr/>
        <p:txBody>
          <a:bodyPr>
            <a:normAutofit fontScale="92500" lnSpcReduction="20000"/>
          </a:bodyPr>
          <a:lstStyle/>
          <a:p>
            <a:r>
              <a:rPr lang="en-US" dirty="0"/>
              <a:t>Preliminary results are planned to be published in Advanced Air Mobility Noise session at NOISE-CON 2023, joint with SAE International’s Noise and Vibration Conference</a:t>
            </a:r>
          </a:p>
          <a:p>
            <a:r>
              <a:rPr lang="en-US" dirty="0"/>
              <a:t>Additional papers from UNWG participants requested for Advanced Air Mobility Noise session: </a:t>
            </a:r>
            <a:r>
              <a:rPr lang="en-US" sz="2800" dirty="0">
                <a:hlinkClick r:id="rId2"/>
              </a:rPr>
              <a:t>https://www.sae.org/binaries/content/assets/cm/content/attend/2023/nvh/23_nvc_call_for_papers.pdf</a:t>
            </a:r>
            <a:r>
              <a:rPr lang="en-US" sz="2800" dirty="0"/>
              <a:t>. </a:t>
            </a:r>
            <a:endParaRPr lang="en-US" dirty="0"/>
          </a:p>
          <a:p>
            <a:pPr lvl="1"/>
            <a:r>
              <a:rPr lang="en-US" dirty="0"/>
              <a:t>Abstracts submission website for above conference closes at the end of this (October) month.  You may submit abstract directly to </a:t>
            </a:r>
            <a:r>
              <a:rPr lang="en-US" dirty="0">
                <a:hlinkClick r:id="rId3"/>
              </a:rPr>
              <a:t>siddhartha.krishnamurthy@nasa.gov</a:t>
            </a:r>
            <a:r>
              <a:rPr lang="en-US" dirty="0"/>
              <a:t> after end of October, and the abstract will then be routed to the conference staff.  You may ignore posted Oct. 10 deadline for this session.</a:t>
            </a:r>
          </a:p>
          <a:p>
            <a:pPr lvl="1"/>
            <a:r>
              <a:rPr lang="en-US" dirty="0"/>
              <a:t>Please try to submit abstracts to </a:t>
            </a:r>
            <a:r>
              <a:rPr lang="en-US" dirty="0">
                <a:hlinkClick r:id="rId4"/>
              </a:rPr>
              <a:t>siddhartha.Krishnamurthy@nasa.gov</a:t>
            </a:r>
            <a:r>
              <a:rPr lang="en-US" dirty="0"/>
              <a:t> before end of November 2022.</a:t>
            </a:r>
          </a:p>
        </p:txBody>
      </p:sp>
      <p:sp>
        <p:nvSpPr>
          <p:cNvPr id="4" name="Slide Number Placeholder 3">
            <a:extLst>
              <a:ext uri="{FF2B5EF4-FFF2-40B4-BE49-F238E27FC236}">
                <a16:creationId xmlns:a16="http://schemas.microsoft.com/office/drawing/2014/main" id="{6BB7892D-32E0-4A06-BF6D-BFDB3D12B425}"/>
              </a:ext>
            </a:extLst>
          </p:cNvPr>
          <p:cNvSpPr>
            <a:spLocks noGrp="1"/>
          </p:cNvSpPr>
          <p:nvPr>
            <p:ph type="sldNum" sz="quarter" idx="12"/>
          </p:nvPr>
        </p:nvSpPr>
        <p:spPr/>
        <p:txBody>
          <a:bodyPr/>
          <a:lstStyle/>
          <a:p>
            <a:r>
              <a:rPr lang="en-US"/>
              <a:t>Slide </a:t>
            </a:r>
            <a:fld id="{0AB40DA4-FA10-48ED-9ACF-0ECC4D460407}" type="slidenum">
              <a:rPr lang="en-US" smtClean="0"/>
              <a:pPr/>
              <a:t>12</a:t>
            </a:fld>
            <a:endParaRPr lang="en-US" dirty="0"/>
          </a:p>
        </p:txBody>
      </p:sp>
    </p:spTree>
    <p:extLst>
      <p:ext uri="{BB962C8B-B14F-4D97-AF65-F5344CB8AC3E}">
        <p14:creationId xmlns:p14="http://schemas.microsoft.com/office/powerpoint/2010/main" val="2683005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F295-DB4B-485F-9C89-FECE6EE045BA}"/>
              </a:ext>
            </a:extLst>
          </p:cNvPr>
          <p:cNvSpPr>
            <a:spLocks noGrp="1"/>
          </p:cNvSpPr>
          <p:nvPr>
            <p:ph type="title"/>
          </p:nvPr>
        </p:nvSpPr>
        <p:spPr>
          <a:xfrm>
            <a:off x="342901" y="165836"/>
            <a:ext cx="11731868" cy="1018195"/>
          </a:xfrm>
        </p:spPr>
        <p:txBody>
          <a:bodyPr/>
          <a:lstStyle/>
          <a:p>
            <a:r>
              <a:rPr lang="en-US" sz="3600" dirty="0"/>
              <a:t>Research Goals for Implementation Phase (Phase 2) of UAM Vehicle Noise Human Response Study</a:t>
            </a:r>
          </a:p>
        </p:txBody>
      </p:sp>
      <p:sp>
        <p:nvSpPr>
          <p:cNvPr id="4" name="Slide Number Placeholder 3">
            <a:extLst>
              <a:ext uri="{FF2B5EF4-FFF2-40B4-BE49-F238E27FC236}">
                <a16:creationId xmlns:a16="http://schemas.microsoft.com/office/drawing/2014/main" id="{83919281-430E-492A-A371-09F47898E082}"/>
              </a:ext>
            </a:extLst>
          </p:cNvPr>
          <p:cNvSpPr>
            <a:spLocks noGrp="1"/>
          </p:cNvSpPr>
          <p:nvPr>
            <p:ph type="sldNum" sz="quarter" idx="12"/>
          </p:nvPr>
        </p:nvSpPr>
        <p:spPr/>
        <p:txBody>
          <a:bodyPr/>
          <a:lstStyle/>
          <a:p>
            <a:r>
              <a:rPr lang="en-US"/>
              <a:t>Slide </a:t>
            </a:r>
            <a:fld id="{0AB40DA4-FA10-48ED-9ACF-0ECC4D460407}" type="slidenum">
              <a:rPr lang="en-US" smtClean="0"/>
              <a:pPr/>
              <a:t>13</a:t>
            </a:fld>
            <a:endParaRPr lang="en-US" dirty="0"/>
          </a:p>
        </p:txBody>
      </p:sp>
      <p:sp>
        <p:nvSpPr>
          <p:cNvPr id="7" name="Content Placeholder 6">
            <a:extLst>
              <a:ext uri="{FF2B5EF4-FFF2-40B4-BE49-F238E27FC236}">
                <a16:creationId xmlns:a16="http://schemas.microsoft.com/office/drawing/2014/main" id="{B0727994-63B2-4B99-9BAA-A3038C7C3C5D}"/>
              </a:ext>
            </a:extLst>
          </p:cNvPr>
          <p:cNvSpPr>
            <a:spLocks noGrp="1"/>
          </p:cNvSpPr>
          <p:nvPr>
            <p:ph idx="10"/>
          </p:nvPr>
        </p:nvSpPr>
        <p:spPr>
          <a:xfrm>
            <a:off x="342901" y="1447800"/>
            <a:ext cx="11437973" cy="5238752"/>
          </a:xfrm>
        </p:spPr>
        <p:txBody>
          <a:bodyPr>
            <a:normAutofit fontScale="77500" lnSpcReduction="20000"/>
          </a:bodyPr>
          <a:lstStyle/>
          <a:p>
            <a:pPr marL="1200150" lvl="1" indent="-742950">
              <a:buFont typeface="+mj-lt"/>
              <a:buAutoNum type="arabicPeriod"/>
            </a:pPr>
            <a:r>
              <a:rPr lang="en-US" sz="4000" dirty="0"/>
              <a:t>How much of a buffer zone around a vertiport is needed for sounds to be acceptable/not annoying?</a:t>
            </a:r>
          </a:p>
          <a:p>
            <a:pPr marL="1200150" lvl="1" indent="-742950">
              <a:buFont typeface="+mj-lt"/>
              <a:buAutoNum type="arabicPeriod"/>
            </a:pPr>
            <a:r>
              <a:rPr lang="en-US" sz="4000" dirty="0"/>
              <a:t>What are the annoyance response differences to single event UAM vehicle flyover noise when the noise appears among different ambient soundscapes?</a:t>
            </a:r>
          </a:p>
          <a:p>
            <a:pPr marL="1200150" lvl="1" indent="-742950">
              <a:buFont typeface="+mj-lt"/>
              <a:buAutoNum type="arabicPeriod"/>
            </a:pPr>
            <a:r>
              <a:rPr lang="en-US" sz="4000" dirty="0"/>
              <a:t>What are the annoyance response differences to single event UAM vehicle flyover noise among geographically distinct communities?</a:t>
            </a:r>
          </a:p>
          <a:p>
            <a:pPr marL="1200150" lvl="1" indent="-742950">
              <a:buFont typeface="+mj-lt"/>
              <a:buAutoNum type="arabicPeriod"/>
            </a:pPr>
            <a:r>
              <a:rPr lang="en-US" sz="4000" dirty="0"/>
              <a:t>How different is the annoyance to short-term exposure of UAM vehicle noise from that of existing aircraft noise sources?</a:t>
            </a:r>
          </a:p>
          <a:p>
            <a:pPr marL="0" indent="0">
              <a:buNone/>
            </a:pPr>
            <a:endParaRPr lang="en-US" dirty="0"/>
          </a:p>
        </p:txBody>
      </p:sp>
    </p:spTree>
    <p:extLst>
      <p:ext uri="{BB962C8B-B14F-4D97-AF65-F5344CB8AC3E}">
        <p14:creationId xmlns:p14="http://schemas.microsoft.com/office/powerpoint/2010/main" val="501054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F295-DB4B-485F-9C89-FECE6EE045BA}"/>
              </a:ext>
            </a:extLst>
          </p:cNvPr>
          <p:cNvSpPr>
            <a:spLocks noGrp="1"/>
          </p:cNvSpPr>
          <p:nvPr>
            <p:ph type="title"/>
          </p:nvPr>
        </p:nvSpPr>
        <p:spPr>
          <a:xfrm>
            <a:off x="342901" y="165836"/>
            <a:ext cx="11731868" cy="1018195"/>
          </a:xfrm>
        </p:spPr>
        <p:txBody>
          <a:bodyPr/>
          <a:lstStyle/>
          <a:p>
            <a:r>
              <a:rPr lang="en-US" sz="3600" dirty="0"/>
              <a:t>Questions?</a:t>
            </a:r>
          </a:p>
        </p:txBody>
      </p:sp>
      <p:sp>
        <p:nvSpPr>
          <p:cNvPr id="4" name="Slide Number Placeholder 3">
            <a:extLst>
              <a:ext uri="{FF2B5EF4-FFF2-40B4-BE49-F238E27FC236}">
                <a16:creationId xmlns:a16="http://schemas.microsoft.com/office/drawing/2014/main" id="{83919281-430E-492A-A371-09F47898E082}"/>
              </a:ext>
            </a:extLst>
          </p:cNvPr>
          <p:cNvSpPr>
            <a:spLocks noGrp="1"/>
          </p:cNvSpPr>
          <p:nvPr>
            <p:ph type="sldNum" sz="quarter" idx="12"/>
          </p:nvPr>
        </p:nvSpPr>
        <p:spPr/>
        <p:txBody>
          <a:bodyPr/>
          <a:lstStyle/>
          <a:p>
            <a:r>
              <a:rPr lang="en-US"/>
              <a:t>Slide </a:t>
            </a:r>
            <a:fld id="{0AB40DA4-FA10-48ED-9ACF-0ECC4D460407}" type="slidenum">
              <a:rPr lang="en-US" smtClean="0"/>
              <a:pPr/>
              <a:t>14</a:t>
            </a:fld>
            <a:endParaRPr lang="en-US" dirty="0"/>
          </a:p>
        </p:txBody>
      </p:sp>
    </p:spTree>
    <p:extLst>
      <p:ext uri="{BB962C8B-B14F-4D97-AF65-F5344CB8AC3E}">
        <p14:creationId xmlns:p14="http://schemas.microsoft.com/office/powerpoint/2010/main" val="1676948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17CCC-6481-4DB7-B820-58300B37EE07}"/>
              </a:ext>
            </a:extLst>
          </p:cNvPr>
          <p:cNvSpPr>
            <a:spLocks noGrp="1"/>
          </p:cNvSpPr>
          <p:nvPr>
            <p:ph type="title"/>
          </p:nvPr>
        </p:nvSpPr>
        <p:spPr/>
        <p:txBody>
          <a:bodyPr/>
          <a:lstStyle/>
          <a:p>
            <a:r>
              <a:rPr lang="en-US" dirty="0"/>
              <a:t>Image References</a:t>
            </a:r>
          </a:p>
        </p:txBody>
      </p:sp>
      <p:sp>
        <p:nvSpPr>
          <p:cNvPr id="3" name="Content Placeholder 2">
            <a:extLst>
              <a:ext uri="{FF2B5EF4-FFF2-40B4-BE49-F238E27FC236}">
                <a16:creationId xmlns:a16="http://schemas.microsoft.com/office/drawing/2014/main" id="{45A9DDA4-96E0-4B6A-867B-D3195B9E1152}"/>
              </a:ext>
            </a:extLst>
          </p:cNvPr>
          <p:cNvSpPr>
            <a:spLocks noGrp="1"/>
          </p:cNvSpPr>
          <p:nvPr>
            <p:ph idx="10"/>
          </p:nvPr>
        </p:nvSpPr>
        <p:spPr>
          <a:xfrm>
            <a:off x="342900" y="1392072"/>
            <a:ext cx="11680777" cy="5465928"/>
          </a:xfrm>
        </p:spPr>
        <p:txBody>
          <a:bodyPr>
            <a:normAutofit fontScale="92500"/>
          </a:bodyPr>
          <a:lstStyle/>
          <a:p>
            <a:r>
              <a:rPr lang="en-US" dirty="0"/>
              <a:t>Slide 6:</a:t>
            </a:r>
          </a:p>
          <a:p>
            <a:pPr lvl="1"/>
            <a:r>
              <a:rPr lang="en-US" dirty="0"/>
              <a:t>Image of United States of America at night from NASA Image and Video Library, NASA ID: GSFC_20171208_Archive_e001590.</a:t>
            </a:r>
          </a:p>
          <a:p>
            <a:r>
              <a:rPr lang="en-US" dirty="0"/>
              <a:t>Slide 7:</a:t>
            </a:r>
          </a:p>
          <a:p>
            <a:pPr lvl="1"/>
            <a:r>
              <a:rPr lang="en-US" dirty="0" err="1"/>
              <a:t>sUAS</a:t>
            </a:r>
            <a:r>
              <a:rPr lang="en-US" dirty="0"/>
              <a:t> pictures, ground vehicle pictures, and test question prompt from “Initial Investigation into the Psychoacoustic Properties of Small Unmanned Aerial System Noise.”  23rd AIAA/CEAS Aeroacoustics Conference, AIAA Aviation Forum, Denver, CO, June 5-9 2017, Paper Number 4051, 2017.  NASA NTRS Document ID 20170005870.</a:t>
            </a:r>
          </a:p>
          <a:p>
            <a:pPr lvl="1"/>
            <a:r>
              <a:rPr lang="en-US" dirty="0"/>
              <a:t>Annoyance response plot generated by presenters.</a:t>
            </a:r>
          </a:p>
          <a:p>
            <a:r>
              <a:rPr lang="en-US" dirty="0"/>
              <a:t>Slide 8: </a:t>
            </a:r>
          </a:p>
          <a:p>
            <a:pPr lvl="1"/>
            <a:r>
              <a:rPr lang="en-US" dirty="0"/>
              <a:t>Annoyance response plot generated by presenters.</a:t>
            </a:r>
          </a:p>
        </p:txBody>
      </p:sp>
      <p:sp>
        <p:nvSpPr>
          <p:cNvPr id="4" name="Slide Number Placeholder 3">
            <a:extLst>
              <a:ext uri="{FF2B5EF4-FFF2-40B4-BE49-F238E27FC236}">
                <a16:creationId xmlns:a16="http://schemas.microsoft.com/office/drawing/2014/main" id="{6622EB7C-06F6-4464-8D96-46F1F9C817A1}"/>
              </a:ext>
            </a:extLst>
          </p:cNvPr>
          <p:cNvSpPr>
            <a:spLocks noGrp="1"/>
          </p:cNvSpPr>
          <p:nvPr>
            <p:ph type="sldNum" sz="quarter" idx="12"/>
          </p:nvPr>
        </p:nvSpPr>
        <p:spPr/>
        <p:txBody>
          <a:bodyPr/>
          <a:lstStyle/>
          <a:p>
            <a:r>
              <a:rPr lang="en-US"/>
              <a:t>Slide </a:t>
            </a:r>
            <a:fld id="{0AB40DA4-FA10-48ED-9ACF-0ECC4D460407}" type="slidenum">
              <a:rPr lang="en-US" smtClean="0"/>
              <a:pPr/>
              <a:t>15</a:t>
            </a:fld>
            <a:endParaRPr lang="en-US" dirty="0"/>
          </a:p>
        </p:txBody>
      </p:sp>
    </p:spTree>
    <p:extLst>
      <p:ext uri="{BB962C8B-B14F-4D97-AF65-F5344CB8AC3E}">
        <p14:creationId xmlns:p14="http://schemas.microsoft.com/office/powerpoint/2010/main" val="1921395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Content_x0020_Type xmlns="06aae0be-d389-4f48-9606-fc9cb0e35bd7">PowerPoint Presentations</Content_x0020_Type>
    <Order_x0020_Number xmlns="06aae0be-d389-4f48-9606-fc9cb0e35bd7">2</Order_x0020_Number>
    <Thumbnail_x0020_Image xmlns="06aae0be-d389-4f48-9606-fc9cb0e35bd7">
      <Url>http://spmain.volpe.dot.gov/sites/Tools/Communications/PublishingImages/Branded_Slides_Example_Thumbnail.jpg</Url>
      <Description xsi:nil="true"/>
    </Thumbnail_x0020_Image>
    <Description0 xmlns="06aae0be-d389-4f48-9606-fc9cb0e35bd7" xsi:nil="true"/>
    <_dlc_DocId xmlns="041971dc-af97-4d23-b92c-502170f25562">CQUDCC6DPA5S-70-200</_dlc_DocId>
    <_dlc_DocIdUrl xmlns="041971dc-af97-4d23-b92c-502170f25562">
      <Url>http://spmain.volpe.dot.gov/sites/Tools/Communications/_layouts/DocIdRedir.aspx?ID=CQUDCC6DPA5S-70-200</Url>
      <Description>CQUDCC6DPA5S-70-200</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E4C0CE8E52D997498F4D664B4C35548C" ma:contentTypeVersion="5" ma:contentTypeDescription="Create a new document." ma:contentTypeScope="" ma:versionID="3edb90869c21470d71e9ac2841aa4a08">
  <xsd:schema xmlns:xsd="http://www.w3.org/2001/XMLSchema" xmlns:xs="http://www.w3.org/2001/XMLSchema" xmlns:p="http://schemas.microsoft.com/office/2006/metadata/properties" xmlns:ns2="06aae0be-d389-4f48-9606-fc9cb0e35bd7" xmlns:ns3="041971dc-af97-4d23-b92c-502170f25562" targetNamespace="http://schemas.microsoft.com/office/2006/metadata/properties" ma:root="true" ma:fieldsID="6f014b31e7e7ebc87e6438cd93b4ca66" ns2:_="" ns3:_="">
    <xsd:import namespace="06aae0be-d389-4f48-9606-fc9cb0e35bd7"/>
    <xsd:import namespace="041971dc-af97-4d23-b92c-502170f25562"/>
    <xsd:element name="properties">
      <xsd:complexType>
        <xsd:sequence>
          <xsd:element name="documentManagement">
            <xsd:complexType>
              <xsd:all>
                <xsd:element ref="ns2:Content_x0020_Type" minOccurs="0"/>
                <xsd:element ref="ns2:Order_x0020_Number" minOccurs="0"/>
                <xsd:element ref="ns2:Thumbnail_x0020_Image" minOccurs="0"/>
                <xsd:element ref="ns2:Description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aae0be-d389-4f48-9606-fc9cb0e35bd7" elementFormDefault="qualified">
    <xsd:import namespace="http://schemas.microsoft.com/office/2006/documentManagement/types"/>
    <xsd:import namespace="http://schemas.microsoft.com/office/infopath/2007/PartnerControls"/>
    <xsd:element name="Content_x0020_Type" ma:index="8" nillable="true" ma:displayName="Document Type" ma:description="What type of content is this? Is it a part of the Communications Toolkit or is this a powerpoint template?" ma:internalName="Content_x0020_Type">
      <xsd:simpleType>
        <xsd:restriction base="dms:Text">
          <xsd:maxLength value="255"/>
        </xsd:restriction>
      </xsd:simpleType>
    </xsd:element>
    <xsd:element name="Order_x0020_Number" ma:index="9" nillable="true" ma:displayName="Order Number" ma:internalName="Order_x0020_Number">
      <xsd:simpleType>
        <xsd:restriction base="dms:Number"/>
      </xsd:simpleType>
    </xsd:element>
    <xsd:element name="Thumbnail_x0020_Image" ma:index="10" nillable="true" ma:displayName="Thumbnail Image" ma:format="Image" ma:internalName="Thumbnail_x0020_Image">
      <xsd:complexType>
        <xsd:complexContent>
          <xsd:extension base="dms:URL">
            <xsd:sequence>
              <xsd:element name="Url" type="dms:ValidUrl" minOccurs="0" nillable="true"/>
              <xsd:element name="Description" type="xsd:string" nillable="true"/>
            </xsd:sequence>
          </xsd:extension>
        </xsd:complexContent>
      </xsd:complexType>
    </xsd:element>
    <xsd:element name="Description0" ma:index="11" nillable="true" ma:displayName="Description" ma:internalName="Description0">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41971dc-af97-4d23-b92c-502170f25562" elementFormDefault="qualified">
    <xsd:import namespace="http://schemas.microsoft.com/office/2006/documentManagement/types"/>
    <xsd:import namespace="http://schemas.microsoft.com/office/infopath/2007/PartnerControls"/>
    <xsd:element name="_dlc_DocId" ma:index="12" nillable="true" ma:displayName="Document ID Value" ma:description="The value of the document ID assigned to this item."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8A836D-82A0-4C63-B430-3CC897520C0B}">
  <ds:schemaRefs>
    <ds:schemaRef ds:uri="041971dc-af97-4d23-b92c-502170f25562"/>
    <ds:schemaRef ds:uri="http://purl.org/dc/terms/"/>
    <ds:schemaRef ds:uri="http://www.w3.org/XML/1998/namespace"/>
    <ds:schemaRef ds:uri="http://schemas.microsoft.com/office/infopath/2007/PartnerControls"/>
    <ds:schemaRef ds:uri="http://schemas.microsoft.com/office/2006/documentManagement/types"/>
    <ds:schemaRef ds:uri="06aae0be-d389-4f48-9606-fc9cb0e35bd7"/>
    <ds:schemaRef ds:uri="http://schemas.microsoft.com/office/2006/metadata/properties"/>
    <ds:schemaRef ds:uri="http://purl.org/dc/elements/1.1/"/>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8C618312-969A-41D1-BC1C-7176827CAFB4}">
  <ds:schemaRefs>
    <ds:schemaRef ds:uri="http://schemas.microsoft.com/sharepoint/v3/contenttype/forms"/>
  </ds:schemaRefs>
</ds:datastoreItem>
</file>

<file path=customXml/itemProps3.xml><?xml version="1.0" encoding="utf-8"?>
<ds:datastoreItem xmlns:ds="http://schemas.openxmlformats.org/officeDocument/2006/customXml" ds:itemID="{2D142A49-C9F5-4D48-93B6-96CE692B0724}">
  <ds:schemaRefs>
    <ds:schemaRef ds:uri="http://schemas.microsoft.com/sharepoint/events"/>
  </ds:schemaRefs>
</ds:datastoreItem>
</file>

<file path=customXml/itemProps4.xml><?xml version="1.0" encoding="utf-8"?>
<ds:datastoreItem xmlns:ds="http://schemas.openxmlformats.org/officeDocument/2006/customXml" ds:itemID="{11ABD357-F5D6-40F5-888F-3169A7D531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aae0be-d389-4f48-9606-fc9cb0e35bd7"/>
    <ds:schemaRef ds:uri="041971dc-af97-4d23-b92c-502170f255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16910</TotalTime>
  <Words>1433</Words>
  <Application>Microsoft Office PowerPoint</Application>
  <PresentationFormat>Widescreen</PresentationFormat>
  <Paragraphs>126</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Gill Sans MT</vt:lpstr>
      <vt:lpstr>Times New Roman</vt:lpstr>
      <vt:lpstr>Office Theme</vt:lpstr>
      <vt:lpstr> Subgroup 3 (Human Response and Metrics) Briefing</vt:lpstr>
      <vt:lpstr>Presentations Delivered to Subgroup 3 Since Last UNWG Meeting</vt:lpstr>
      <vt:lpstr>Subgroup 3 White Paper Recommendations to Discuss at Today’s (Oct 20, 2022) UNWG Meeting</vt:lpstr>
      <vt:lpstr>UAM Vehicle Noise Human Response Study</vt:lpstr>
      <vt:lpstr>Phases of UAM Vehicle Noise Human Response Study</vt:lpstr>
      <vt:lpstr>Feasibility Test Subjects</vt:lpstr>
      <vt:lpstr>Feasibility Test Stimuli</vt:lpstr>
      <vt:lpstr>Pilot Test Results</vt:lpstr>
      <vt:lpstr>Second Pilot Test</vt:lpstr>
      <vt:lpstr>Remote Feasibility Test, Coordinated Tasks</vt:lpstr>
      <vt:lpstr>Contributors to Remote Feasibility Test</vt:lpstr>
      <vt:lpstr>Remote Feasibility Test Results</vt:lpstr>
      <vt:lpstr>Research Goals for Implementation Phase (Phase 2) of UAM Vehicle Noise Human Response Study</vt:lpstr>
      <vt:lpstr>Questions?</vt:lpstr>
      <vt:lpstr>Image References</vt:lpstr>
    </vt:vector>
  </TitlesOfParts>
  <Company>USDOT-Volpe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UNWG SG2</dc:title>
  <dc:creator>Juliet.Page@dot.gov</dc:creator>
  <cp:lastModifiedBy>Krishnamurthy, Siddhartha (LARC-D321)</cp:lastModifiedBy>
  <cp:revision>538</cp:revision>
  <dcterms:created xsi:type="dcterms:W3CDTF">2018-04-02T18:01:51Z</dcterms:created>
  <dcterms:modified xsi:type="dcterms:W3CDTF">2022-10-12T20:04:16Z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0x010100E4C0CE8E52D997498F4D664B4C35548C</vt:lpwstr>
  </property>
  <property fmtid="{D5CDD505-2E9C-101B-9397-08002B2CF9AE}" pid="3" name="_dlc_DocIdItemGuid">
    <vt:lpwstr>1f403501-100c-459e-8f02-354cb90efe35</vt:lpwstr>
  </property>
</Properties>
</file>