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4"/>
  </p:sldMasterIdLst>
  <p:notesMasterIdLst>
    <p:notesMasterId r:id="rId9"/>
  </p:notesMasterIdLst>
  <p:sldIdLst>
    <p:sldId id="1988" r:id="rId5"/>
    <p:sldId id="1985" r:id="rId6"/>
    <p:sldId id="1986" r:id="rId7"/>
    <p:sldId id="1987" r:id="rId8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25"/>
    <p:restoredTop sz="94632"/>
  </p:normalViewPr>
  <p:slideViewPr>
    <p:cSldViewPr snapToGrid="0" snapToObjects="1" showGuides="1">
      <p:cViewPr varScale="1">
        <p:scale>
          <a:sx n="165" d="100"/>
          <a:sy n="165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3C1CB-1581-8B47-9B40-6908AB05B536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4B930-6A5C-5C4D-A938-A848F03A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7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DD183A-C9D3-854E-BA6A-2AD97803DF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00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D62D2-54F7-4D90-B014-253FC9EA47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0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A54B8-2F78-B34E-B55B-B8935AE6A8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2540" y="958170"/>
            <a:ext cx="3528212" cy="857250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03205" y="3463165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2540" y="3983467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B724F4-3F72-404B-A579-D27C602EC7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3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0575"/>
            <a:ext cx="8229600" cy="358466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4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4278" y="236153"/>
            <a:ext cx="4146346" cy="2573308"/>
          </a:xfrm>
        </p:spPr>
        <p:txBody>
          <a:bodyPr anchor="t">
            <a:noAutofit/>
          </a:bodyPr>
          <a:lstStyle>
            <a:lvl1pPr algn="r">
              <a:defRPr sz="3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2" y="3193774"/>
            <a:ext cx="9423883" cy="24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6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5496" y="450574"/>
            <a:ext cx="4141307" cy="3604591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450574"/>
            <a:ext cx="3916017" cy="3604591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1666" y="3180522"/>
            <a:ext cx="9474774" cy="246738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90800" y="4160461"/>
            <a:ext cx="6223597" cy="606803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6042" y="317487"/>
            <a:ext cx="4846022" cy="1015124"/>
          </a:xfrm>
        </p:spPr>
        <p:txBody>
          <a:bodyPr>
            <a:noAutofit/>
          </a:bodyPr>
          <a:lstStyle>
            <a:lvl1pPr algn="r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98064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2218" y="0"/>
            <a:ext cx="2571750" cy="5143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5" b="22184"/>
          <a:stretch/>
        </p:blipFill>
        <p:spPr>
          <a:xfrm>
            <a:off x="5047488" y="1332611"/>
            <a:ext cx="4096512" cy="3610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98" y="907542"/>
            <a:ext cx="3438144" cy="33284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D09E6A-F206-EF48-9F69-91823A7CD0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54" y="1114847"/>
            <a:ext cx="2778424" cy="2778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4321B6-D5DB-8646-B74E-616BDB8FF3D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54" y="1114847"/>
            <a:ext cx="2778424" cy="27784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A8D713-F6F3-4A40-B850-13DF91AE180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98064" cy="5143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CADF56-7B99-BB46-9885-9817AC42E6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2218" y="0"/>
            <a:ext cx="2571750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BE96C8-DD80-C84D-B461-AEADFA5373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5" b="22184"/>
          <a:stretch/>
        </p:blipFill>
        <p:spPr>
          <a:xfrm>
            <a:off x="5047488" y="1332611"/>
            <a:ext cx="4096512" cy="3610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3E1942-0A27-D946-BAEA-F3F0FCB551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54" y="1114847"/>
            <a:ext cx="2778424" cy="27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3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0" y="1"/>
            <a:ext cx="9144000" cy="51434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8016" y="3182964"/>
            <a:ext cx="9456744" cy="246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7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52EE10-75DE-C141-9B9A-5F436A0339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4772"/>
            <a:ext cx="9144000" cy="207818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F70EF-C3ED-6345-8F75-326CCDC7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159E31-93D1-FA4E-BBBC-49A3A6E6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1E0D0-CF34-AF48-9F95-8501D9FE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D4C7DC3-EDBF-1449-87C2-2498158F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4035238"/>
            <a:ext cx="6096000" cy="857250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3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0" y="0"/>
            <a:ext cx="2798064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pic>
        <p:nvPicPr>
          <p:cNvPr id="9" name="Picture 8" descr="1439950729_instagram_circle_color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539" y="1726319"/>
            <a:ext cx="731520" cy="731520"/>
          </a:xfrm>
          <a:prstGeom prst="rect">
            <a:avLst/>
          </a:prstGeom>
        </p:spPr>
      </p:pic>
      <p:pic>
        <p:nvPicPr>
          <p:cNvPr id="10" name="Picture 9" descr="1439950768_twitter_circle_colo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546" y="988572"/>
            <a:ext cx="733506" cy="731520"/>
          </a:xfrm>
          <a:prstGeom prst="rect">
            <a:avLst/>
          </a:prstGeom>
        </p:spPr>
      </p:pic>
      <p:pic>
        <p:nvPicPr>
          <p:cNvPr id="11" name="Picture 10" descr="1440617335_facebook.png"/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6259" y="342265"/>
            <a:ext cx="640080" cy="6400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840234" y="435270"/>
            <a:ext cx="315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>
                <a:solidFill>
                  <a:srgbClr val="021659"/>
                </a:solidFill>
              </a:rPr>
              <a:t>nasamarshallcenter</a:t>
            </a:r>
            <a:endParaRPr lang="en-US" sz="2400" dirty="0">
              <a:solidFill>
                <a:srgbClr val="021659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40234" y="1123499"/>
            <a:ext cx="315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021659"/>
                </a:solidFill>
              </a:rPr>
              <a:t>@</a:t>
            </a:r>
            <a:r>
              <a:rPr lang="en-US" sz="2400" dirty="0" err="1">
                <a:solidFill>
                  <a:srgbClr val="021659"/>
                </a:solidFill>
              </a:rPr>
              <a:t>NASA_Marshall</a:t>
            </a:r>
            <a:endParaRPr lang="en-US" sz="2400" dirty="0">
              <a:solidFill>
                <a:srgbClr val="021659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40234" y="1866654"/>
            <a:ext cx="315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021659"/>
                </a:solidFill>
              </a:rPr>
              <a:t>@</a:t>
            </a:r>
            <a:r>
              <a:rPr lang="en-US" sz="2400" dirty="0" err="1">
                <a:solidFill>
                  <a:srgbClr val="021659"/>
                </a:solidFill>
              </a:rPr>
              <a:t>NASA_Marshall</a:t>
            </a:r>
            <a:endParaRPr lang="en-US" sz="2400" dirty="0">
              <a:solidFill>
                <a:srgbClr val="021659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40234" y="2599997"/>
            <a:ext cx="315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>
                <a:solidFill>
                  <a:srgbClr val="021659"/>
                </a:solidFill>
              </a:rPr>
              <a:t>NASAMarshallTV</a:t>
            </a:r>
            <a:endParaRPr lang="en-US" sz="2400" dirty="0">
              <a:solidFill>
                <a:srgbClr val="021659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0234" y="3288575"/>
            <a:ext cx="315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>
                <a:solidFill>
                  <a:srgbClr val="021659"/>
                </a:solidFill>
              </a:rPr>
              <a:t>nasamarshall</a:t>
            </a:r>
            <a:endParaRPr lang="en-US" sz="2400" dirty="0">
              <a:solidFill>
                <a:srgbClr val="021659"/>
              </a:solidFill>
            </a:endParaRPr>
          </a:p>
        </p:txBody>
      </p:sp>
      <p:pic>
        <p:nvPicPr>
          <p:cNvPr id="22" name="Picture 21" descr="1457147994_youtube_circle_color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539" y="2464066"/>
            <a:ext cx="731520" cy="7280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83438" y="4693357"/>
            <a:ext cx="5311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err="1">
                <a:solidFill>
                  <a:schemeClr val="tx1"/>
                </a:solidFill>
              </a:rPr>
              <a:t>www.nasa.gov</a:t>
            </a:r>
            <a:r>
              <a:rPr lang="en-US" sz="1800" dirty="0">
                <a:solidFill>
                  <a:schemeClr val="tx1"/>
                </a:solidFill>
              </a:rPr>
              <a:t>/</a:t>
            </a:r>
            <a:r>
              <a:rPr lang="en-US" sz="1800" dirty="0" err="1">
                <a:solidFill>
                  <a:schemeClr val="tx1"/>
                </a:solidFill>
              </a:rPr>
              <a:t>marshall</a:t>
            </a: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26259" y="3198313"/>
            <a:ext cx="640080" cy="640080"/>
            <a:chOff x="4933046" y="3198313"/>
            <a:chExt cx="640080" cy="640080"/>
          </a:xfrm>
        </p:grpSpPr>
        <p:sp>
          <p:nvSpPr>
            <p:cNvPr id="18" name="Oval 17"/>
            <p:cNvSpPr/>
            <p:nvPr/>
          </p:nvSpPr>
          <p:spPr>
            <a:xfrm>
              <a:off x="4933046" y="3198313"/>
              <a:ext cx="640080" cy="64008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" name="Oval 2"/>
            <p:cNvSpPr>
              <a:spLocks noChangeAspect="1"/>
            </p:cNvSpPr>
            <p:nvPr/>
          </p:nvSpPr>
          <p:spPr>
            <a:xfrm>
              <a:off x="5094632" y="3450526"/>
              <a:ext cx="137160" cy="13716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5251441" y="3448314"/>
              <a:ext cx="137160" cy="13716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33305" cy="52266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92919">
            <a:off x="1370573" y="964733"/>
            <a:ext cx="884250" cy="73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2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ore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DC77-5A4D-45C6-B5BC-6D6FA3B7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90987-DCBC-43E0-8DC3-E8A06920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3D95F5-BFB5-49E3-8EF5-E02184C5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E5C26C-491B-42BE-98DD-6E5A3029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1431F-49F0-4401-919F-5E321C6C10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EF0CA3-C83B-5B43-894B-649A1EB345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5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1FF92581-8CFE-1E48-8438-2870C8704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4035238"/>
            <a:ext cx="6096000" cy="857250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0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72"/>
          <a:stretch/>
        </p:blipFill>
        <p:spPr>
          <a:xfrm>
            <a:off x="1" y="0"/>
            <a:ext cx="4903773" cy="51435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03205" y="3463165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2541" y="3983467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575" y="4311632"/>
            <a:ext cx="2492257" cy="6091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896" y="0"/>
            <a:ext cx="2737104" cy="12313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4486" y="1762521"/>
            <a:ext cx="3269515" cy="258107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A262F85-D1B5-C84A-8C93-E663004E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77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B742-52BA-4BA0-BCA1-E7F63DC65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40973-ED17-447A-8C23-CF8A4E0BE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E2862-F230-4EF4-9733-D07BF49F3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459B-D88C-4C33-927A-02295265A854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0620B-35F6-4B5A-A81D-36DE9ED3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3AFF9-5763-4F7C-A852-A71F2378D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A076-79EC-4ED6-BCCC-8FE629A89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8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800" y="205979"/>
            <a:ext cx="6096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58953" y="1200151"/>
            <a:ext cx="492784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81D04-EBE0-9D46-AD02-D42CC4F78F3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2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18" r:id="rId10"/>
    <p:sldLayoutId id="2147483829" r:id="rId11"/>
    <p:sldLayoutId id="214748383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457189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tiff"/><Relationship Id="rId5" Type="http://schemas.openxmlformats.org/officeDocument/2006/relationships/image" Target="../media/image37.gif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26111C-B325-6B45-BB1E-2FCC83C4C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60" y="899881"/>
            <a:ext cx="2548280" cy="1613580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Spacecraft &amp;</a:t>
            </a:r>
            <a:br>
              <a:rPr lang="en-US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Vehicle Systems Department </a:t>
            </a:r>
            <a:endParaRPr lang="en-US" sz="2800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252D5F7-B3B0-8246-8D70-18351FC46FAF}"/>
              </a:ext>
            </a:extLst>
          </p:cNvPr>
          <p:cNvSpPr txBox="1">
            <a:spLocks/>
          </p:cNvSpPr>
          <p:nvPr/>
        </p:nvSpPr>
        <p:spPr>
          <a:xfrm>
            <a:off x="837102" y="2866064"/>
            <a:ext cx="3528212" cy="857250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1350" b="1" dirty="0"/>
              <a:t>Angelia Walker</a:t>
            </a:r>
            <a:br>
              <a:rPr lang="en-US" sz="1350" dirty="0"/>
            </a:br>
            <a:endParaRPr lang="en-US" sz="135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F479563-D3D8-595D-5202-449FA9613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7012" y="3815765"/>
            <a:ext cx="2616927" cy="520304"/>
          </a:xfrm>
        </p:spPr>
        <p:txBody>
          <a:bodyPr>
            <a:normAutofit fontScale="70000" lnSpcReduction="20000"/>
          </a:bodyPr>
          <a:lstStyle/>
          <a:p>
            <a:r>
              <a:rPr lang="en-US" b="0" dirty="0"/>
              <a:t>Marshall Partnerships Forum</a:t>
            </a:r>
          </a:p>
          <a:p>
            <a:r>
              <a:rPr lang="en-US" dirty="0"/>
              <a:t>October 2022</a:t>
            </a:r>
          </a:p>
        </p:txBody>
      </p:sp>
    </p:spTree>
    <p:extLst>
      <p:ext uri="{BB962C8B-B14F-4D97-AF65-F5344CB8AC3E}">
        <p14:creationId xmlns:p14="http://schemas.microsoft.com/office/powerpoint/2010/main" val="242838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B4F44-BBC1-446B-8815-0AD422C9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3860-37C1-41B2-94EE-1BFFC7F552F9}" type="datetime1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CF163-BAEA-4273-8438-57C92DD6F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03132-A2CB-47DF-BFC0-CC86AEE0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A076-79EC-4ED6-BCCC-8FE629A8926A}" type="slidenum">
              <a:rPr lang="en-US" smtClean="0"/>
              <a:t>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AB5220-49E0-4B7A-B863-DA55E7CA569E}"/>
              </a:ext>
            </a:extLst>
          </p:cNvPr>
          <p:cNvSpPr/>
          <p:nvPr/>
        </p:nvSpPr>
        <p:spPr>
          <a:xfrm>
            <a:off x="992835" y="102394"/>
            <a:ext cx="700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Spacecraft and Vehicle Systems Department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5BD2EC-A7F6-4FF1-B32F-948D30533F58}"/>
              </a:ext>
            </a:extLst>
          </p:cNvPr>
          <p:cNvSpPr/>
          <p:nvPr/>
        </p:nvSpPr>
        <p:spPr>
          <a:xfrm>
            <a:off x="992835" y="472083"/>
            <a:ext cx="7008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 to Enable Tomorrow’s Missions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98AB9-C36E-490B-81DC-3D1A2364A413}"/>
              </a:ext>
            </a:extLst>
          </p:cNvPr>
          <p:cNvSpPr txBox="1"/>
          <p:nvPr/>
        </p:nvSpPr>
        <p:spPr>
          <a:xfrm>
            <a:off x="204844" y="1065217"/>
            <a:ext cx="69589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>
                <a:solidFill>
                  <a:schemeClr val="bg1"/>
                </a:solidFill>
              </a:rPr>
              <a:t>Large Scale Systems Design and Analysis Expertise: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Structural Design and Strength Analysis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Loads, Dynamics, Vibration and Shock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Induced Environments Characterization including: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Aerodynamics, Aerothermodynamics, Plume Induced, Blast and Debris, Thermal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Guidance Navigation and Control across All Flight Regimes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Systems Health Management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Natural Environments Characterization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Systems Engineering and Integration and Product Life-Cycle Management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Model Based Systems Engineering and Design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Integrated Systems Analysis including: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Human Factors/Human Systems Engineering with </a:t>
            </a:r>
          </a:p>
          <a:p>
            <a:pPr lvl="1"/>
            <a:r>
              <a:rPr lang="en-US" sz="1350" i="1" dirty="0">
                <a:solidFill>
                  <a:schemeClr val="bg1"/>
                </a:solidFill>
              </a:rPr>
              <a:t>      Virtual Environments/Full-scale and subscale mockups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Mass Properties</a:t>
            </a:r>
          </a:p>
          <a:p>
            <a:endParaRPr lang="en-US" sz="1350" i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AA5E0-F603-4E67-8B85-B49A370C1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2" t="7347" r="32568" b="6709"/>
          <a:stretch>
            <a:fillRect/>
          </a:stretch>
        </p:blipFill>
        <p:spPr bwMode="auto">
          <a:xfrm>
            <a:off x="5920793" y="2263806"/>
            <a:ext cx="1119881" cy="1272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C188C5-9E0A-48D4-940A-0B955342E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042" y="1136353"/>
            <a:ext cx="2053917" cy="11274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4549CB-D699-499B-B1CC-0D8625BD3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283" y="1049197"/>
            <a:ext cx="1338727" cy="868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EE32B1-56F0-477E-BAEA-1FCE508A7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658" y="2370563"/>
            <a:ext cx="2107301" cy="11274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967890-0DB8-4D7F-8C93-A93363AF99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410" y="3659882"/>
            <a:ext cx="2226182" cy="11819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1AE57C-44AC-4C5F-B6E2-0646EA2C4C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9129" y="3627307"/>
            <a:ext cx="2328830" cy="8761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339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rs Ascent Vehicle (Illustration) – NASA Mars Exploration">
            <a:extLst>
              <a:ext uri="{FF2B5EF4-FFF2-40B4-BE49-F238E27FC236}">
                <a16:creationId xmlns:a16="http://schemas.microsoft.com/office/drawing/2014/main" id="{45489E28-FFE6-4DE1-AE81-C81E3E6F3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602" y="1101324"/>
            <a:ext cx="3506160" cy="219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ystima gets a piece of the action for NASA's Space Launch System">
            <a:extLst>
              <a:ext uri="{FF2B5EF4-FFF2-40B4-BE49-F238E27FC236}">
                <a16:creationId xmlns:a16="http://schemas.microsoft.com/office/drawing/2014/main" id="{6BF14EEF-16FC-4480-8819-9537AEBF6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5" y="1188021"/>
            <a:ext cx="3785800" cy="241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B4F44-BBC1-446B-8815-0AD422C9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3860-37C1-41B2-94EE-1BFFC7F552F9}" type="datetime1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CF163-BAEA-4273-8438-57C92DD6F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03132-A2CB-47DF-BFC0-CC86AEE0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A076-79EC-4ED6-BCCC-8FE629A8926A}" type="slidenum">
              <a:rPr lang="en-US" smtClean="0"/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AB5220-49E0-4B7A-B863-DA55E7CA569E}"/>
              </a:ext>
            </a:extLst>
          </p:cNvPr>
          <p:cNvSpPr/>
          <p:nvPr/>
        </p:nvSpPr>
        <p:spPr>
          <a:xfrm>
            <a:off x="992835" y="102394"/>
            <a:ext cx="700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Spacecraft and Vehicle Systems Department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5BD2EC-A7F6-4FF1-B32F-948D30533F58}"/>
              </a:ext>
            </a:extLst>
          </p:cNvPr>
          <p:cNvSpPr/>
          <p:nvPr/>
        </p:nvSpPr>
        <p:spPr>
          <a:xfrm>
            <a:off x="992835" y="472083"/>
            <a:ext cx="7008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 to Enable Tomorrow’s Missions</a:t>
            </a:r>
          </a:p>
        </p:txBody>
      </p:sp>
      <p:pic>
        <p:nvPicPr>
          <p:cNvPr id="2054" name="Picture 6" descr="NASA LUNAR SURFACE HABITAT: ENABLING A SUSTAINED LUNAR PRESENCE. P. D.  Kessler, NASA Marshall Space Flight Center, Alabama Paul">
            <a:extLst>
              <a:ext uri="{FF2B5EF4-FFF2-40B4-BE49-F238E27FC236}">
                <a16:creationId xmlns:a16="http://schemas.microsoft.com/office/drawing/2014/main" id="{A8C8E89A-6F38-4278-AA44-220ED6621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667" y="3026373"/>
            <a:ext cx="3506160" cy="198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NASA Selects a Very Cold Landing Site for the VIPER Moon Rover | PCMag">
            <a:extLst>
              <a:ext uri="{FF2B5EF4-FFF2-40B4-BE49-F238E27FC236}">
                <a16:creationId xmlns:a16="http://schemas.microsoft.com/office/drawing/2014/main" id="{CE6F34AC-A8A2-46F0-9216-DE7B8EE0E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48" y="3592893"/>
            <a:ext cx="2527185" cy="141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A picture containing indoor&#10;&#10;Description automatically generated">
            <a:extLst>
              <a:ext uri="{FF2B5EF4-FFF2-40B4-BE49-F238E27FC236}">
                <a16:creationId xmlns:a16="http://schemas.microsoft.com/office/drawing/2014/main" id="{E3819D1B-CA14-4E8A-8D7E-BAB8454F0C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744" y="3702753"/>
            <a:ext cx="1712159" cy="12838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2A5988-AC47-48AA-AA8A-C9047708DC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714" y="2266416"/>
            <a:ext cx="2030855" cy="121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5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B4F44-BBC1-446B-8815-0AD422C9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F3860-37C1-41B2-94EE-1BFFC7F552F9}" type="datetime1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CF163-BAEA-4273-8438-57C92DD6F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03132-A2CB-47DF-BFC0-CC86AEE0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A076-79EC-4ED6-BCCC-8FE629A8926A}" type="slidenum">
              <a:rPr lang="en-US" smtClean="0"/>
              <a:t>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AB5220-49E0-4B7A-B863-DA55E7CA569E}"/>
              </a:ext>
            </a:extLst>
          </p:cNvPr>
          <p:cNvSpPr/>
          <p:nvPr/>
        </p:nvSpPr>
        <p:spPr>
          <a:xfrm>
            <a:off x="992835" y="102394"/>
            <a:ext cx="700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Spacecraft and Vehicle Systems Department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5BD2EC-A7F6-4FF1-B32F-948D30533F58}"/>
              </a:ext>
            </a:extLst>
          </p:cNvPr>
          <p:cNvSpPr/>
          <p:nvPr/>
        </p:nvSpPr>
        <p:spPr>
          <a:xfrm>
            <a:off x="992835" y="472083"/>
            <a:ext cx="70081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 to Enable Tomorrow’s Missions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98AB9-C36E-490B-81DC-3D1A2364A413}"/>
              </a:ext>
            </a:extLst>
          </p:cNvPr>
          <p:cNvSpPr txBox="1"/>
          <p:nvPr/>
        </p:nvSpPr>
        <p:spPr>
          <a:xfrm>
            <a:off x="204844" y="1011279"/>
            <a:ext cx="7152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chemeClr val="bg1"/>
                </a:solidFill>
              </a:rPr>
              <a:t>Innovative Solutions to Solve the Challenges of Tomorrow</a:t>
            </a:r>
            <a:endParaRPr lang="en-US" sz="1500" i="1" dirty="0">
              <a:solidFill>
                <a:schemeClr val="bg1"/>
              </a:solidFill>
            </a:endParaRPr>
          </a:p>
          <a:p>
            <a:endParaRPr lang="en-US" sz="1500" i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A1F9DF-CC08-4FD7-9259-9CAFB3B04B5B}"/>
              </a:ext>
            </a:extLst>
          </p:cNvPr>
          <p:cNvSpPr txBox="1"/>
          <p:nvPr/>
        </p:nvSpPr>
        <p:spPr>
          <a:xfrm>
            <a:off x="204844" y="1329513"/>
            <a:ext cx="48137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b="1" i="1" dirty="0">
                <a:solidFill>
                  <a:schemeClr val="bg1"/>
                </a:solidFill>
              </a:rPr>
              <a:t>Advanced Guidance Systems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Micro Video Guidance Sensor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i="1" dirty="0">
                <a:solidFill>
                  <a:schemeClr val="bg1"/>
                </a:solidFill>
              </a:rPr>
              <a:t>GPS Denied Navigation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b="1" i="1" dirty="0">
                <a:solidFill>
                  <a:schemeClr val="bg1"/>
                </a:solidFill>
              </a:rPr>
              <a:t>Regolith Field for Lunar Surface Systems Demonstrations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b="1" i="1" dirty="0">
                <a:solidFill>
                  <a:schemeClr val="bg1"/>
                </a:solidFill>
              </a:rPr>
              <a:t>Structural Damping Devices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b="1" i="1" dirty="0">
                <a:solidFill>
                  <a:schemeClr val="bg1"/>
                </a:solidFill>
              </a:rPr>
              <a:t>Motion Magnification for Structural Response Evaluations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b="1" i="1" dirty="0">
                <a:solidFill>
                  <a:schemeClr val="bg1"/>
                </a:solidFill>
              </a:rPr>
              <a:t>Virtual Environment Laboratory integrated with Full-scale and Sub-scale Hardware Mockups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350" i="1" dirty="0">
              <a:solidFill>
                <a:schemeClr val="bg1"/>
              </a:solidFill>
            </a:endParaRPr>
          </a:p>
          <a:p>
            <a:endParaRPr lang="en-US" sz="1350" i="1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4AE5A8-444C-4339-90E9-C88ACED05B75}"/>
              </a:ext>
            </a:extLst>
          </p:cNvPr>
          <p:cNvGrpSpPr/>
          <p:nvPr/>
        </p:nvGrpSpPr>
        <p:grpSpPr>
          <a:xfrm>
            <a:off x="4897828" y="1144270"/>
            <a:ext cx="4041329" cy="1019837"/>
            <a:chOff x="5828897" y="5041615"/>
            <a:chExt cx="5702061" cy="1334838"/>
          </a:xfrm>
        </p:grpSpPr>
        <p:pic>
          <p:nvPicPr>
            <p:cNvPr id="17" name="Picture 2" descr="image">
              <a:extLst>
                <a:ext uri="{FF2B5EF4-FFF2-40B4-BE49-F238E27FC236}">
                  <a16:creationId xmlns:a16="http://schemas.microsoft.com/office/drawing/2014/main" id="{E74CCCC6-CF21-446F-A6F7-8A19AB79A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674" y="5041615"/>
              <a:ext cx="2504988" cy="1334838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8733E29-61C8-44FC-9755-4A599E2D2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25662" y="5041615"/>
              <a:ext cx="1605296" cy="1334838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BAACE8CB-93AB-462D-8235-5B432B0F53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57"/>
            <a:stretch/>
          </p:blipFill>
          <p:spPr bwMode="auto">
            <a:xfrm>
              <a:off x="5828897" y="5041615"/>
              <a:ext cx="1591777" cy="1334838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19" descr="A screenshot of a video game&#10;&#10;Description automatically generated">
            <a:extLst>
              <a:ext uri="{FF2B5EF4-FFF2-40B4-BE49-F238E27FC236}">
                <a16:creationId xmlns:a16="http://schemas.microsoft.com/office/drawing/2014/main" id="{1CDCD94B-AE41-4719-BC9C-A4E9763F6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397" y="2324309"/>
            <a:ext cx="3831695" cy="21542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2537E5-2D7C-48DC-87E9-FC00BE1CB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202" y="3143303"/>
            <a:ext cx="1733588" cy="1036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437469-7C5A-4EC9-8EA7-2FF1E2671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2167" y="3375532"/>
            <a:ext cx="1660802" cy="12883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4D0C415-6A4B-4891-9AD3-9D175DD328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369" y="3627905"/>
            <a:ext cx="1220779" cy="1270810"/>
          </a:xfrm>
          <a:prstGeom prst="rect">
            <a:avLst/>
          </a:prstGeom>
        </p:spPr>
      </p:pic>
      <p:sp>
        <p:nvSpPr>
          <p:cNvPr id="23" name="object 13">
            <a:extLst>
              <a:ext uri="{FF2B5EF4-FFF2-40B4-BE49-F238E27FC236}">
                <a16:creationId xmlns:a16="http://schemas.microsoft.com/office/drawing/2014/main" id="{4A045A61-C02B-4E98-9275-EF43292EF8EA}"/>
              </a:ext>
            </a:extLst>
          </p:cNvPr>
          <p:cNvSpPr/>
          <p:nvPr/>
        </p:nvSpPr>
        <p:spPr>
          <a:xfrm>
            <a:off x="174559" y="3104657"/>
            <a:ext cx="1228019" cy="1270810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311285668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_Jan2019">
  <a:themeElements>
    <a:clrScheme name="Custom 2">
      <a:dk1>
        <a:srgbClr val="000000"/>
      </a:dk1>
      <a:lt1>
        <a:srgbClr val="FFFFFF"/>
      </a:lt1>
      <a:dk2>
        <a:srgbClr val="A24C1F"/>
      </a:dk2>
      <a:lt2>
        <a:srgbClr val="A3AFB1"/>
      </a:lt2>
      <a:accent1>
        <a:srgbClr val="021659"/>
      </a:accent1>
      <a:accent2>
        <a:srgbClr val="B93A25"/>
      </a:accent2>
      <a:accent3>
        <a:srgbClr val="5E6E74"/>
      </a:accent3>
      <a:accent4>
        <a:srgbClr val="569656"/>
      </a:accent4>
      <a:accent5>
        <a:srgbClr val="9C6800"/>
      </a:accent5>
      <a:accent6>
        <a:srgbClr val="213E6F"/>
      </a:accent6>
      <a:hlink>
        <a:srgbClr val="567598"/>
      </a:hlink>
      <a:folHlink>
        <a:srgbClr val="A24C2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tandard_Jan19" id="{33D5BC90-AAD2-EC41-AB62-92CCBB11A728}" vid="{330C2900-3A8B-DD41-9658-12DD3FA702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689D80A6912345B2CE8CA6FF87755B" ma:contentTypeVersion="2" ma:contentTypeDescription="Create a new document." ma:contentTypeScope="" ma:versionID="dfc628c0b741c132bafd06888c3658d8">
  <xsd:schema xmlns:xsd="http://www.w3.org/2001/XMLSchema" xmlns:xs="http://www.w3.org/2001/XMLSchema" xmlns:p="http://schemas.microsoft.com/office/2006/metadata/properties" xmlns:ns2="6ef7ab88-6c3e-4739-9400-6c01ba9593f6" targetNamespace="http://schemas.microsoft.com/office/2006/metadata/properties" ma:root="true" ma:fieldsID="a859e18cbeadd89271208a108bc854b4" ns2:_="">
    <xsd:import namespace="6ef7ab88-6c3e-4739-9400-6c01ba9593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7ab88-6c3e-4739-9400-6c01ba9593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22EC1B-CF9D-4CDB-A83C-F2A96CAF3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f7ab88-6c3e-4739-9400-6c01ba9593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A6B8A1-D448-4E4D-B476-F0295F55778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6F1CF3B-C747-4A19-9CD7-A7AE2F163E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Standard_Jan2019</Template>
  <TotalTime>4</TotalTime>
  <Words>183</Words>
  <Application>Microsoft Macintosh PowerPoint</Application>
  <PresentationFormat>On-screen Show (16:9)</PresentationFormat>
  <Paragraphs>40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Standard_Jan2019</vt:lpstr>
      <vt:lpstr>Spacecraft &amp; Vehicle Systems Department 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Spacecraft &amp; Vehicle Systems Department </dc:title>
  <dc:creator>Trolinger, Joan Gose (MSFC-EV71)</dc:creator>
  <cp:lastModifiedBy>Trolinger, Joan Gose (MSFC-EV71)</cp:lastModifiedBy>
  <cp:revision>3</cp:revision>
  <dcterms:created xsi:type="dcterms:W3CDTF">2022-10-19T00:35:20Z</dcterms:created>
  <dcterms:modified xsi:type="dcterms:W3CDTF">2022-10-19T00:54:00Z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0x010100D2689D80A6912345B2CE8CA6FF87755B</vt:lpwstr>
  </property>
</Properties>
</file>