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70" r:id="rId2"/>
    <p:sldId id="272" r:id="rId3"/>
    <p:sldId id="271" r:id="rId4"/>
    <p:sldId id="267" r:id="rId5"/>
    <p:sldId id="289" r:id="rId6"/>
    <p:sldId id="291" r:id="rId7"/>
    <p:sldId id="281" r:id="rId8"/>
    <p:sldId id="299" r:id="rId9"/>
    <p:sldId id="300" r:id="rId10"/>
    <p:sldId id="292" r:id="rId11"/>
    <p:sldId id="301" r:id="rId12"/>
    <p:sldId id="297" r:id="rId13"/>
    <p:sldId id="288" r:id="rId14"/>
    <p:sldId id="318" r:id="rId15"/>
    <p:sldId id="296" r:id="rId16"/>
    <p:sldId id="285" r:id="rId17"/>
    <p:sldId id="319" r:id="rId18"/>
    <p:sldId id="322" r:id="rId19"/>
    <p:sldId id="321" r:id="rId20"/>
    <p:sldId id="323" r:id="rId21"/>
    <p:sldId id="324" r:id="rId22"/>
    <p:sldId id="325" r:id="rId23"/>
    <p:sldId id="327" r:id="rId24"/>
    <p:sldId id="32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8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433276-A21A-4A5B-ACA2-EA11C8BC3726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EF94E3-7463-4B42-AA7F-64872D0A5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377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318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318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318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3186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318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BD5420-3FF5-BD4C-BAB2-39772515329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Arial" charset="0"/>
              </a:rPr>
              <a:pPr marL="0" marR="0" lvl="0" indent="0" algn="r" defTabSz="9318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ＭＳ Ｐゴシック" charset="0"/>
              <a:cs typeface="Arial" charset="0"/>
            </a:endParaRPr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42900" y="698500"/>
            <a:ext cx="6196013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6329" y="4416426"/>
            <a:ext cx="5049156" cy="4181475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b="1" dirty="0">
                <a:latin typeface="Times" charset="0"/>
              </a:rPr>
              <a:t>SCASB develops and applies new concepts, algorithms, methods, and tools for specifying, designing, verifying, validating, and assuring the safety of software-intensive systems used in safety-critical aerospace applications</a:t>
            </a:r>
          </a:p>
          <a:p>
            <a:pPr eaLnBrk="1" hangingPunct="1"/>
            <a:endParaRPr lang="en-US" dirty="0">
              <a:latin typeface="Times" charset="0"/>
            </a:endParaRPr>
          </a:p>
          <a:p>
            <a:pPr rtl="0" eaLnBrk="1" fontAlgn="ctr" latinLnBrk="0" hangingPunct="1"/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Core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 capabilities include the development and implementation of:</a:t>
            </a:r>
          </a:p>
          <a:p>
            <a:pPr rtl="0" eaLnBrk="1" fontAlgn="ctr" latinLnBrk="0" hangingPunct="1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Advanced tools and methods for formal specification and verification, automated deduction, and runtime verification of critical algorithms and operations</a:t>
            </a:r>
          </a:p>
          <a:p>
            <a:pPr rtl="0" eaLnBrk="1" fontAlgn="ctr" latinLnBrk="0" hangingPunct="1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Methodologies and technologies to assure software is safe, data integrity is guaranteed,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 and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certification is practicable</a:t>
            </a:r>
          </a:p>
          <a:p>
            <a:pPr rtl="0" eaLnBrk="1" fontAlgn="auto" latinLnBrk="0" hangingPunct="1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Analytical, architectural, algorithmic, and runtime proficiency to ensure the integrity of cyber-physical systems</a:t>
            </a:r>
          </a:p>
          <a:p>
            <a:pPr rtl="0" eaLnBrk="1" fontAlgn="ctr" latinLnBrk="0" hangingPunct="1"/>
            <a:r>
              <a:rPr lang="en-US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Techniques for testing and evaluating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key safety-critical technologies</a:t>
            </a:r>
          </a:p>
          <a:p>
            <a:pPr eaLnBrk="1" hangingPunct="1"/>
            <a:endParaRPr lang="en-US" dirty="0">
              <a:latin typeface="Times" charset="0"/>
            </a:endParaRPr>
          </a:p>
          <a:p>
            <a:pPr eaLnBrk="1" hangingPunct="1"/>
            <a:r>
              <a:rPr lang="en-US" b="1" dirty="0">
                <a:latin typeface="Times" charset="0"/>
              </a:rPr>
              <a:t>Expertise needed in the following areas:</a:t>
            </a:r>
          </a:p>
          <a:p>
            <a:pPr eaLnBrk="1" hangingPunct="1"/>
            <a:r>
              <a:rPr lang="en-US" dirty="0">
                <a:latin typeface="Times" charset="0"/>
              </a:rPr>
              <a:t>- Positioning</a:t>
            </a:r>
            <a:r>
              <a:rPr lang="en-US" baseline="0" dirty="0">
                <a:latin typeface="Times" charset="0"/>
              </a:rPr>
              <a:t> and navigation systems</a:t>
            </a:r>
          </a:p>
          <a:p>
            <a:pPr eaLnBrk="1" hangingPunct="1"/>
            <a:r>
              <a:rPr lang="en-US" baseline="0" dirty="0">
                <a:latin typeface="Times" charset="0"/>
              </a:rPr>
              <a:t>- Aviation standards and certification</a:t>
            </a:r>
          </a:p>
          <a:p>
            <a:pPr eaLnBrk="1" hangingPunct="1"/>
            <a:r>
              <a:rPr lang="en-US" baseline="0" dirty="0">
                <a:latin typeface="Times" charset="0"/>
              </a:rPr>
              <a:t>- Embedded system programming (including COTS autopilots)</a:t>
            </a:r>
          </a:p>
          <a:p>
            <a:pPr eaLnBrk="1" hangingPunct="1"/>
            <a:r>
              <a:rPr lang="en-US" baseline="0" dirty="0">
                <a:latin typeface="Times" charset="0"/>
              </a:rPr>
              <a:t>- Formal analysis of safety-critical algorithms and software</a:t>
            </a:r>
          </a:p>
          <a:p>
            <a:pPr eaLnBrk="1" hangingPunct="1"/>
            <a:r>
              <a:rPr lang="en-US" baseline="0" dirty="0">
                <a:latin typeface="Times" charset="0"/>
              </a:rPr>
              <a:t>- Automated deduction, static analysis, and run-time verification</a:t>
            </a:r>
          </a:p>
          <a:p>
            <a:pPr eaLnBrk="1" hangingPunct="1"/>
            <a:r>
              <a:rPr lang="en-US" baseline="0" dirty="0">
                <a:latin typeface="Times" charset="0"/>
              </a:rPr>
              <a:t>- System safety and safety arguments</a:t>
            </a:r>
            <a:endParaRPr lang="en-US" dirty="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931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5600" y="708025"/>
            <a:ext cx="6299200" cy="3543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</a:t>
            </a:r>
            <a:r>
              <a:rPr lang="en-US" baseline="0" dirty="0"/>
              <a:t> software system developed in the SCASB to provide situational awareness and maneuver guidance for unmanned aircraft.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BBD86-188E-E941-8BC0-994CAF52EA5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91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5600" y="708025"/>
            <a:ext cx="6299200" cy="3543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and avoid</a:t>
            </a:r>
            <a:r>
              <a:rPr lang="en-US" baseline="0" dirty="0"/>
              <a:t> becomes sense and avoid, then detect and avoid. Short mention of well-clear and its development.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BBD86-188E-E941-8BC0-994CAF52EA5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974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5600" y="708025"/>
            <a:ext cx="6299200" cy="3543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BBD86-188E-E941-8BC0-994CAF52EA5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435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Provides</a:t>
            </a:r>
            <a:r>
              <a:rPr lang="en-US" baseline="0" dirty="0"/>
              <a:t> maneuver guidance for turns, vertical speed, ground speed, and altitude. Provides different severity alerts for predicted violations of well-clear.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BBD86-188E-E941-8BC0-994CAF52EA5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624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5600" y="708025"/>
            <a:ext cx="6299200" cy="3543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BBD86-188E-E941-8BC0-994CAF52EA5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7206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5600" y="708025"/>
            <a:ext cx="6299200" cy="3543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BBD86-188E-E941-8BC0-994CAF52EA5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455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5600" y="708025"/>
            <a:ext cx="6299200" cy="3543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BBD86-188E-E941-8BC0-994CAF52EA5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930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5600" y="708025"/>
            <a:ext cx="6299200" cy="3543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basic mathematical idea</a:t>
            </a:r>
            <a:r>
              <a:rPr lang="en-US" baseline="0" dirty="0"/>
              <a:t> behind a geo-fence.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BBD86-188E-E941-8BC0-994CAF52EA5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684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5600" y="708025"/>
            <a:ext cx="6299200" cy="3543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Cast a ray out in any direction from the point of interest. If it crosses an odd number of times, it’s inside. If it crosses an even number of times, it’s outside.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BBD86-188E-E941-8BC0-994CAF52EA5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45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55600" y="708025"/>
            <a:ext cx="6299200" cy="3543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Cast a ray out in any direction from the point of interest. If it crosses an odd number of times, it’s inside. If it crosses an even number of times, it’s outside.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BBD86-188E-E941-8BC0-994CAF52EA5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09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973780" y="4259180"/>
            <a:ext cx="10363200" cy="1711806"/>
          </a:xfrm>
        </p:spPr>
        <p:txBody>
          <a:bodyPr anchor="ctr" anchorCtr="0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0"/>
          </p:nvPr>
        </p:nvSpPr>
        <p:spPr>
          <a:xfrm>
            <a:off x="973780" y="1560096"/>
            <a:ext cx="10363200" cy="2518609"/>
          </a:xfrm>
        </p:spPr>
        <p:txBody>
          <a:bodyPr anchor="ctr" anchorCtr="0"/>
          <a:lstStyle>
            <a:lvl1pPr marL="0" indent="0" algn="ctr">
              <a:buNone/>
              <a:defRPr sz="2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 descr="foot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95872"/>
            <a:ext cx="12192000" cy="26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43155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990600"/>
            <a:ext cx="11658600" cy="5399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25" descr="NASA insigniaCMYK">
            <a:extLst>
              <a:ext uri="{FF2B5EF4-FFF2-40B4-BE49-F238E27FC236}">
                <a16:creationId xmlns:a16="http://schemas.microsoft.com/office/drawing/2014/main" id="{168D5A69-3F23-FC8D-FC6B-757DD7964A69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933501" y="131763"/>
            <a:ext cx="1072634" cy="85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7997372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951781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6700" y="990600"/>
            <a:ext cx="5727700" cy="5399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90600"/>
            <a:ext cx="5727700" cy="5399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890472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5" descr="NASA insigniaCMYK">
            <a:extLst>
              <a:ext uri="{FF2B5EF4-FFF2-40B4-BE49-F238E27FC236}">
                <a16:creationId xmlns:a16="http://schemas.microsoft.com/office/drawing/2014/main" id="{73664279-EBFB-3592-8FE5-4AF67E3D8CBB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927408" y="131763"/>
            <a:ext cx="1079954" cy="864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3806909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08879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8564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slide_sky.jp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278" y="2"/>
            <a:ext cx="12201279" cy="794083"/>
          </a:xfrm>
          <a:prstGeom prst="rect">
            <a:avLst/>
          </a:prstGeom>
        </p:spPr>
      </p:pic>
      <p:sp>
        <p:nvSpPr>
          <p:cNvPr id="1026" name="Rectangle 3"/>
          <p:cNvSpPr>
            <a:spLocks noGrp="1" noChangeArrowheads="1"/>
          </p:cNvSpPr>
          <p:nvPr userDrawn="1">
            <p:ph type="body" idx="1"/>
          </p:nvPr>
        </p:nvSpPr>
        <p:spPr bwMode="auto">
          <a:xfrm>
            <a:off x="914400" y="990600"/>
            <a:ext cx="10363200" cy="539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3" name="Rectangle 16"/>
          <p:cNvSpPr>
            <a:spLocks noGrp="1" noChangeArrowheads="1"/>
          </p:cNvSpPr>
          <p:nvPr userDrawn="1">
            <p:ph type="title"/>
          </p:nvPr>
        </p:nvSpPr>
        <p:spPr bwMode="auto">
          <a:xfrm>
            <a:off x="266700" y="131763"/>
            <a:ext cx="116586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0" y="784147"/>
            <a:ext cx="12192000" cy="1588"/>
          </a:xfrm>
          <a:prstGeom prst="line">
            <a:avLst/>
          </a:prstGeom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footer.jp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595872"/>
            <a:ext cx="12192000" cy="262128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 bwMode="auto">
          <a:xfrm>
            <a:off x="9347200" y="6650347"/>
            <a:ext cx="2844800" cy="222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5F83CCDB-619D-4800-8564-F05B109397A5}" type="slidenum">
              <a:rPr lang="en-US" sz="1000" smtClean="0">
                <a:ea typeface="ＭＳ Ｐゴシック" pitchFamily="124" charset="-128"/>
              </a:rPr>
              <a:pPr>
                <a:defRPr/>
              </a:pPr>
              <a:t>‹#›</a:t>
            </a:fld>
            <a:endParaRPr lang="en-US" sz="1000" dirty="0">
              <a:ea typeface="ＭＳ Ｐゴシック" pitchFamily="12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8541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pitchFamily="12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jpeg"/><Relationship Id="rId18" Type="http://schemas.openxmlformats.org/officeDocument/2006/relationships/image" Target="../media/image21.png"/><Relationship Id="rId26" Type="http://schemas.openxmlformats.org/officeDocument/2006/relationships/image" Target="../media/image28.png"/><Relationship Id="rId3" Type="http://schemas.openxmlformats.org/officeDocument/2006/relationships/image" Target="../media/image6.jpeg"/><Relationship Id="rId21" Type="http://schemas.openxmlformats.org/officeDocument/2006/relationships/image" Target="../media/image23.png"/><Relationship Id="rId7" Type="http://schemas.openxmlformats.org/officeDocument/2006/relationships/image" Target="../media/image10.png"/><Relationship Id="rId12" Type="http://schemas.openxmlformats.org/officeDocument/2006/relationships/image" Target="../media/image15.jpeg"/><Relationship Id="rId17" Type="http://schemas.openxmlformats.org/officeDocument/2006/relationships/image" Target="../media/image20.tiff"/><Relationship Id="rId25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24" Type="http://schemas.openxmlformats.org/officeDocument/2006/relationships/image" Target="../media/image26.png"/><Relationship Id="rId5" Type="http://schemas.openxmlformats.org/officeDocument/2006/relationships/image" Target="../media/image8.jpeg"/><Relationship Id="rId15" Type="http://schemas.openxmlformats.org/officeDocument/2006/relationships/image" Target="../media/image18.emf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10" Type="http://schemas.openxmlformats.org/officeDocument/2006/relationships/image" Target="../media/image13.png"/><Relationship Id="rId19" Type="http://schemas.microsoft.com/office/2007/relationships/hdphoto" Target="../media/hdphoto1.wdp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7-6gY0xnaHI?feature=oembed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B8eid32d1A?feature=oembed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hemesh.larc.nasa.gov/fm/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intern.nasa.gov/" TargetMode="External"/><Relationship Id="rId5" Type="http://schemas.openxmlformats.org/officeDocument/2006/relationships/hyperlink" Target="https://technology.nasa.gov/patent/LAR-TOPS-244" TargetMode="External"/><Relationship Id="rId4" Type="http://schemas.openxmlformats.org/officeDocument/2006/relationships/hyperlink" Target="https://shemesh.larc.nasa.gov/fm/DAIDALU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5" descr="NASA insigniaCMYK">
            <a:extLst>
              <a:ext uri="{FF2B5EF4-FFF2-40B4-BE49-F238E27FC236}">
                <a16:creationId xmlns:a16="http://schemas.microsoft.com/office/drawing/2014/main" id="{0B6E167D-3BC9-E7F2-A685-708366BB4C0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alphaModFix amt="29000"/>
          </a:blip>
          <a:srcRect/>
          <a:stretch>
            <a:fillRect/>
          </a:stretch>
        </p:blipFill>
        <p:spPr bwMode="auto">
          <a:xfrm>
            <a:off x="4940299" y="887014"/>
            <a:ext cx="7095182" cy="568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F9FF2D-A293-DE1E-8660-BADEED722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4505364"/>
            <a:ext cx="10363200" cy="1711806"/>
          </a:xfrm>
        </p:spPr>
        <p:txBody>
          <a:bodyPr/>
          <a:lstStyle/>
          <a:p>
            <a:r>
              <a:rPr lang="en-US" dirty="0"/>
              <a:t>Aaron </a:t>
            </a:r>
            <a:r>
              <a:rPr lang="en-US" dirty="0" err="1"/>
              <a:t>Dutle</a:t>
            </a:r>
            <a:r>
              <a:rPr lang="en-US" dirty="0"/>
              <a:t> </a:t>
            </a:r>
          </a:p>
          <a:p>
            <a:r>
              <a:rPr lang="en-US" dirty="0"/>
              <a:t>NASA Langley Research Center</a:t>
            </a:r>
          </a:p>
          <a:p>
            <a:r>
              <a:rPr lang="en-US" dirty="0"/>
              <a:t>10-26-2022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C04C32-3086-BC69-ABAE-E9B5C68282D9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914400" y="1127610"/>
            <a:ext cx="10363200" cy="2518609"/>
          </a:xfrm>
        </p:spPr>
        <p:txBody>
          <a:bodyPr/>
          <a:lstStyle/>
          <a:p>
            <a:r>
              <a:rPr lang="en-US" sz="3600" b="1" dirty="0"/>
              <a:t>Enabling Innovation With Safety</a:t>
            </a:r>
          </a:p>
        </p:txBody>
      </p:sp>
    </p:spTree>
    <p:extLst>
      <p:ext uri="{BB962C8B-B14F-4D97-AF65-F5344CB8AC3E}">
        <p14:creationId xmlns:p14="http://schemas.microsoft.com/office/powerpoint/2010/main" val="125457688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27BDB-3B5D-E269-A1CA-4F67D2FC5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NASA everyone knows</a:t>
            </a:r>
          </a:p>
        </p:txBody>
      </p:sp>
      <p:pic>
        <p:nvPicPr>
          <p:cNvPr id="4" name="Content Placeholder 3" descr="astronaut.jpg">
            <a:extLst>
              <a:ext uri="{FF2B5EF4-FFF2-40B4-BE49-F238E27FC236}">
                <a16:creationId xmlns:a16="http://schemas.microsoft.com/office/drawing/2014/main" id="{7C72C992-47C1-7EB8-9F47-6F4188A55F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93" b="26209"/>
          <a:stretch/>
        </p:blipFill>
        <p:spPr>
          <a:xfrm>
            <a:off x="1520347" y="990600"/>
            <a:ext cx="9151306" cy="539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77696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DE6DE-D3E8-4632-95BD-F7D0B6A4E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First “A” is for Aeronautics</a:t>
            </a:r>
          </a:p>
        </p:txBody>
      </p:sp>
      <p:pic>
        <p:nvPicPr>
          <p:cNvPr id="4" name="Content Placeholder 6" descr="NasaAero.jpg">
            <a:extLst>
              <a:ext uri="{FF2B5EF4-FFF2-40B4-BE49-F238E27FC236}">
                <a16:creationId xmlns:a16="http://schemas.microsoft.com/office/drawing/2014/main" id="{EA3C21BC-923F-9C96-E1A1-66AF726035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18" b="1922"/>
          <a:stretch/>
        </p:blipFill>
        <p:spPr>
          <a:xfrm>
            <a:off x="266700" y="1210506"/>
            <a:ext cx="11658600" cy="4959276"/>
          </a:xfrm>
        </p:spPr>
      </p:pic>
    </p:spTree>
    <p:extLst>
      <p:ext uri="{BB962C8B-B14F-4D97-AF65-F5344CB8AC3E}">
        <p14:creationId xmlns:p14="http://schemas.microsoft.com/office/powerpoint/2010/main" val="182683948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https://shemesh.larc.nasa.gov/fm/DAIDALUS/DAIDALUS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473" y="5661903"/>
            <a:ext cx="1072515" cy="561975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710" y="5007728"/>
            <a:ext cx="660141" cy="773221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F57BA78B-1B45-4281-A4E2-0A407BF6977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6823" y="1169375"/>
            <a:ext cx="1250569" cy="883519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056" name="Picture 8" descr="Word Cloud">
            <a:extLst>
              <a:ext uri="{FF2B5EF4-FFF2-40B4-BE49-F238E27FC236}">
                <a16:creationId xmlns:a16="http://schemas.microsoft.com/office/drawing/2014/main" id="{7EC053AC-8420-4490-BC23-85197F57F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970" y="1401747"/>
            <a:ext cx="2711634" cy="168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0172" y="5744033"/>
            <a:ext cx="1288549" cy="727071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07796" y="5530314"/>
            <a:ext cx="994988" cy="9015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8149" name="Text Box 28"/>
          <p:cNvSpPr txBox="1">
            <a:spLocks noChangeArrowheads="1"/>
          </p:cNvSpPr>
          <p:nvPr/>
        </p:nvSpPr>
        <p:spPr bwMode="auto">
          <a:xfrm>
            <a:off x="8069830" y="4505687"/>
            <a:ext cx="392528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sUAS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flight campaigns to validate environmental assumptions and </a:t>
            </a:r>
            <a:r>
              <a:rPr lang="en-US" sz="1600" b="1" dirty="0">
                <a:solidFill>
                  <a:prstClr val="black"/>
                </a:solidFill>
              </a:rPr>
              <a:t>test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blended design and operational assurance paradigms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48151" name="Freeform 26"/>
          <p:cNvSpPr>
            <a:spLocks/>
          </p:cNvSpPr>
          <p:nvPr/>
        </p:nvSpPr>
        <p:spPr bwMode="auto">
          <a:xfrm rot="5400000">
            <a:off x="9403625" y="-497425"/>
            <a:ext cx="830035" cy="3998887"/>
          </a:xfrm>
          <a:custGeom>
            <a:avLst/>
            <a:gdLst>
              <a:gd name="T0" fmla="*/ 0 w 1073"/>
              <a:gd name="T1" fmla="*/ 0 h 311"/>
              <a:gd name="T2" fmla="*/ 0 w 1073"/>
              <a:gd name="T3" fmla="*/ 2147483647 h 311"/>
              <a:gd name="T4" fmla="*/ 2147483647 w 1073"/>
              <a:gd name="T5" fmla="*/ 2147483647 h 311"/>
              <a:gd name="T6" fmla="*/ 0 60000 65536"/>
              <a:gd name="T7" fmla="*/ 0 60000 65536"/>
              <a:gd name="T8" fmla="*/ 0 60000 65536"/>
              <a:gd name="T9" fmla="*/ 0 w 1073"/>
              <a:gd name="T10" fmla="*/ 0 h 311"/>
              <a:gd name="T11" fmla="*/ 1073 w 1073"/>
              <a:gd name="T12" fmla="*/ 311 h 31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73" h="311">
                <a:moveTo>
                  <a:pt x="0" y="0"/>
                </a:moveTo>
                <a:lnTo>
                  <a:pt x="0" y="311"/>
                </a:lnTo>
                <a:lnTo>
                  <a:pt x="1073" y="311"/>
                </a:lnTo>
              </a:path>
            </a:pathLst>
          </a:custGeom>
          <a:noFill/>
          <a:ln w="38100">
            <a:solidFill>
              <a:srgbClr val="FF8000"/>
            </a:solidFill>
            <a:round/>
            <a:headEnd/>
            <a:tailEnd type="oval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35041" y="5128880"/>
            <a:ext cx="979693" cy="4521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1343" y="5159309"/>
            <a:ext cx="1068518" cy="6463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Freeform 26"/>
          <p:cNvSpPr>
            <a:spLocks/>
          </p:cNvSpPr>
          <p:nvPr/>
        </p:nvSpPr>
        <p:spPr bwMode="auto">
          <a:xfrm rot="16200000" flipH="1">
            <a:off x="9416884" y="3123722"/>
            <a:ext cx="1077214" cy="3725192"/>
          </a:xfrm>
          <a:custGeom>
            <a:avLst/>
            <a:gdLst>
              <a:gd name="T0" fmla="*/ 0 w 1073"/>
              <a:gd name="T1" fmla="*/ 0 h 311"/>
              <a:gd name="T2" fmla="*/ 0 w 1073"/>
              <a:gd name="T3" fmla="*/ 2147483647 h 311"/>
              <a:gd name="T4" fmla="*/ 2147483647 w 1073"/>
              <a:gd name="T5" fmla="*/ 2147483647 h 311"/>
              <a:gd name="T6" fmla="*/ 0 60000 65536"/>
              <a:gd name="T7" fmla="*/ 0 60000 65536"/>
              <a:gd name="T8" fmla="*/ 0 60000 65536"/>
              <a:gd name="T9" fmla="*/ 0 w 1073"/>
              <a:gd name="T10" fmla="*/ 0 h 311"/>
              <a:gd name="T11" fmla="*/ 1073 w 1073"/>
              <a:gd name="T12" fmla="*/ 311 h 31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73" h="311">
                <a:moveTo>
                  <a:pt x="0" y="0"/>
                </a:moveTo>
                <a:lnTo>
                  <a:pt x="0" y="311"/>
                </a:lnTo>
                <a:lnTo>
                  <a:pt x="1073" y="311"/>
                </a:lnTo>
              </a:path>
            </a:pathLst>
          </a:custGeom>
          <a:noFill/>
          <a:ln w="38100">
            <a:solidFill>
              <a:srgbClr val="FF8000"/>
            </a:solidFill>
            <a:round/>
            <a:headEnd/>
            <a:tailEnd type="oval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Safety-Critical Avionics Systems Branch</a:t>
            </a:r>
          </a:p>
        </p:txBody>
      </p:sp>
      <p:sp>
        <p:nvSpPr>
          <p:cNvPr id="17" name="Text Box 28"/>
          <p:cNvSpPr txBox="1">
            <a:spLocks noChangeArrowheads="1"/>
          </p:cNvSpPr>
          <p:nvPr/>
        </p:nvSpPr>
        <p:spPr bwMode="auto">
          <a:xfrm>
            <a:off x="4404025" y="5688677"/>
            <a:ext cx="28007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Highly-assured algorithms for aerospace applications </a:t>
            </a:r>
          </a:p>
        </p:txBody>
      </p:sp>
      <p:sp>
        <p:nvSpPr>
          <p:cNvPr id="18" name="Freeform 26"/>
          <p:cNvSpPr>
            <a:spLocks/>
          </p:cNvSpPr>
          <p:nvPr/>
        </p:nvSpPr>
        <p:spPr bwMode="auto">
          <a:xfrm rot="5400000" flipH="1">
            <a:off x="5646570" y="4052915"/>
            <a:ext cx="937766" cy="3679209"/>
          </a:xfrm>
          <a:custGeom>
            <a:avLst/>
            <a:gdLst>
              <a:gd name="T0" fmla="*/ 0 w 1073"/>
              <a:gd name="T1" fmla="*/ 0 h 311"/>
              <a:gd name="T2" fmla="*/ 0 w 1073"/>
              <a:gd name="T3" fmla="*/ 2147483647 h 311"/>
              <a:gd name="T4" fmla="*/ 2147483647 w 1073"/>
              <a:gd name="T5" fmla="*/ 2147483647 h 311"/>
              <a:gd name="T6" fmla="*/ 0 60000 65536"/>
              <a:gd name="T7" fmla="*/ 0 60000 65536"/>
              <a:gd name="T8" fmla="*/ 0 60000 65536"/>
              <a:gd name="T9" fmla="*/ 0 w 1073"/>
              <a:gd name="T10" fmla="*/ 0 h 311"/>
              <a:gd name="T11" fmla="*/ 1073 w 1073"/>
              <a:gd name="T12" fmla="*/ 311 h 31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73" h="311">
                <a:moveTo>
                  <a:pt x="0" y="0"/>
                </a:moveTo>
                <a:lnTo>
                  <a:pt x="0" y="311"/>
                </a:lnTo>
                <a:lnTo>
                  <a:pt x="1073" y="311"/>
                </a:lnTo>
              </a:path>
            </a:pathLst>
          </a:custGeom>
          <a:noFill/>
          <a:ln w="38100">
            <a:solidFill>
              <a:srgbClr val="FF8000"/>
            </a:solidFill>
            <a:round/>
            <a:headEnd/>
            <a:tailEnd type="oval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  <p:sp>
        <p:nvSpPr>
          <p:cNvPr id="19" name="Text Box 28"/>
          <p:cNvSpPr txBox="1">
            <a:spLocks noChangeArrowheads="1"/>
          </p:cNvSpPr>
          <p:nvPr/>
        </p:nvSpPr>
        <p:spPr bwMode="auto">
          <a:xfrm>
            <a:off x="298632" y="4471977"/>
            <a:ext cx="34637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Architectural and runtime V&amp;V for assuring system-level integrity</a:t>
            </a:r>
          </a:p>
        </p:txBody>
      </p:sp>
      <p:sp>
        <p:nvSpPr>
          <p:cNvPr id="20" name="Freeform 26"/>
          <p:cNvSpPr>
            <a:spLocks/>
          </p:cNvSpPr>
          <p:nvPr/>
        </p:nvSpPr>
        <p:spPr bwMode="auto">
          <a:xfrm rot="16200000" flipH="1">
            <a:off x="1798566" y="2862649"/>
            <a:ext cx="520875" cy="3629035"/>
          </a:xfrm>
          <a:custGeom>
            <a:avLst/>
            <a:gdLst>
              <a:gd name="T0" fmla="*/ 0 w 1073"/>
              <a:gd name="T1" fmla="*/ 0 h 311"/>
              <a:gd name="T2" fmla="*/ 0 w 1073"/>
              <a:gd name="T3" fmla="*/ 2147483647 h 311"/>
              <a:gd name="T4" fmla="*/ 2147483647 w 1073"/>
              <a:gd name="T5" fmla="*/ 2147483647 h 311"/>
              <a:gd name="T6" fmla="*/ 0 60000 65536"/>
              <a:gd name="T7" fmla="*/ 0 60000 65536"/>
              <a:gd name="T8" fmla="*/ 0 60000 65536"/>
              <a:gd name="T9" fmla="*/ 0 w 1073"/>
              <a:gd name="T10" fmla="*/ 0 h 311"/>
              <a:gd name="T11" fmla="*/ 1073 w 1073"/>
              <a:gd name="T12" fmla="*/ 311 h 31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73" h="311">
                <a:moveTo>
                  <a:pt x="0" y="0"/>
                </a:moveTo>
                <a:lnTo>
                  <a:pt x="0" y="311"/>
                </a:lnTo>
                <a:lnTo>
                  <a:pt x="1073" y="311"/>
                </a:lnTo>
              </a:path>
            </a:pathLst>
          </a:custGeom>
          <a:noFill/>
          <a:ln w="38100">
            <a:solidFill>
              <a:srgbClr val="FF8000"/>
            </a:solidFill>
            <a:round/>
            <a:headEnd/>
            <a:tailEnd type="oval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68"/>
          <a:stretch/>
        </p:blipFill>
        <p:spPr>
          <a:xfrm>
            <a:off x="10685523" y="5405794"/>
            <a:ext cx="843866" cy="7289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6" descr="ai16506576-209-thumb-S1000_RCG.jpg (672×257)"/>
          <p:cNvPicPr>
            <a:picLocks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26784" y="5870664"/>
            <a:ext cx="949097" cy="6085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 descr="A large passenger jet sitting on top of a runway&#10;&#10;Description automatically generated">
            <a:extLst>
              <a:ext uri="{FF2B5EF4-FFF2-40B4-BE49-F238E27FC236}">
                <a16:creationId xmlns:a16="http://schemas.microsoft.com/office/drawing/2014/main" id="{C96E93B7-83E1-4CFF-B85D-CD464532060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56" y="5725701"/>
            <a:ext cx="891009" cy="5940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6" name="Text Box 28">
            <a:extLst>
              <a:ext uri="{FF2B5EF4-FFF2-40B4-BE49-F238E27FC236}">
                <a16:creationId xmlns:a16="http://schemas.microsoft.com/office/drawing/2014/main" id="{4B0737BF-BB6B-46BE-BE1A-94E4D72D8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0775" y="1143083"/>
            <a:ext cx="374686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Safety assessment and assurance </a:t>
            </a:r>
            <a:r>
              <a:rPr lang="en-US" sz="1600" b="1">
                <a:solidFill>
                  <a:prstClr val="black"/>
                </a:solidFill>
              </a:rPr>
              <a:t>frameworks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pic>
        <p:nvPicPr>
          <p:cNvPr id="35" name="Picture 1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0990462-D40F-4275-917C-F5D42E56554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77465" y="5811662"/>
            <a:ext cx="723456" cy="584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Text Box 23">
            <a:extLst>
              <a:ext uri="{FF2B5EF4-FFF2-40B4-BE49-F238E27FC236}">
                <a16:creationId xmlns:a16="http://schemas.microsoft.com/office/drawing/2014/main" id="{2D033EBF-C61A-495A-9E62-D8CCA50E4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897" y="2712714"/>
            <a:ext cx="45350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Application and advancement of formal methods for specifying and verifying correctness and safety properties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44" name="Freeform 26">
            <a:extLst>
              <a:ext uri="{FF2B5EF4-FFF2-40B4-BE49-F238E27FC236}">
                <a16:creationId xmlns:a16="http://schemas.microsoft.com/office/drawing/2014/main" id="{C13D5922-29FF-4ABE-B58D-E61DB9AAB92D}"/>
              </a:ext>
            </a:extLst>
          </p:cNvPr>
          <p:cNvSpPr>
            <a:spLocks/>
          </p:cNvSpPr>
          <p:nvPr/>
        </p:nvSpPr>
        <p:spPr bwMode="auto">
          <a:xfrm rot="5400000" flipH="1">
            <a:off x="2016864" y="892521"/>
            <a:ext cx="1105104" cy="4367117"/>
          </a:xfrm>
          <a:custGeom>
            <a:avLst/>
            <a:gdLst>
              <a:gd name="T0" fmla="*/ 0 w 1073"/>
              <a:gd name="T1" fmla="*/ 0 h 311"/>
              <a:gd name="T2" fmla="*/ 0 w 1073"/>
              <a:gd name="T3" fmla="*/ 2147483647 h 311"/>
              <a:gd name="T4" fmla="*/ 2147483647 w 1073"/>
              <a:gd name="T5" fmla="*/ 2147483647 h 311"/>
              <a:gd name="T6" fmla="*/ 0 60000 65536"/>
              <a:gd name="T7" fmla="*/ 0 60000 65536"/>
              <a:gd name="T8" fmla="*/ 0 60000 65536"/>
              <a:gd name="T9" fmla="*/ 0 w 1073"/>
              <a:gd name="T10" fmla="*/ 0 h 311"/>
              <a:gd name="T11" fmla="*/ 1073 w 1073"/>
              <a:gd name="T12" fmla="*/ 311 h 31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73" h="311">
                <a:moveTo>
                  <a:pt x="0" y="0"/>
                </a:moveTo>
                <a:lnTo>
                  <a:pt x="0" y="311"/>
                </a:lnTo>
                <a:lnTo>
                  <a:pt x="1073" y="311"/>
                </a:lnTo>
              </a:path>
            </a:pathLst>
          </a:custGeom>
          <a:noFill/>
          <a:ln w="38100">
            <a:solidFill>
              <a:srgbClr val="FF8000"/>
            </a:solidFill>
            <a:round/>
            <a:headEnd/>
            <a:tailEnd type="oval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34" charset="-128"/>
              <a:cs typeface="+mn-cs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05054243-B9DB-4D13-B205-EF0D6BD1F28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66878" y="1177539"/>
            <a:ext cx="1070375" cy="1064814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0FB6A0B-DA44-4BA6-96FB-3F68170275C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0356" y="1841620"/>
            <a:ext cx="1755024" cy="800323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EDDB04A2-8789-4B8F-8A0B-C03AA8604E80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474365" y="1169375"/>
            <a:ext cx="1633244" cy="9228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Picture 49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168DDD8D-AA12-4122-99A1-DB6A734799E7}"/>
              </a:ext>
            </a:extLst>
          </p:cNvPr>
          <p:cNvPicPr/>
          <p:nvPr/>
        </p:nvPicPr>
        <p:blipFill>
          <a:blip r:embed="rId18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colorTemperature colorTemp="47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141" y="2385801"/>
            <a:ext cx="883304" cy="178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3CFC0938-BC04-43F6-AE41-962FC44C802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00706" y="4767467"/>
            <a:ext cx="814878" cy="590667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EEE8125E-05BC-41FC-8A1E-94BD42BF696A}"/>
              </a:ext>
            </a:extLst>
          </p:cNvPr>
          <p:cNvSpPr txBox="1"/>
          <p:nvPr/>
        </p:nvSpPr>
        <p:spPr>
          <a:xfrm>
            <a:off x="5953179" y="5402068"/>
            <a:ext cx="953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ＭＳ Ｐゴシック"/>
                <a:cs typeface="Aharoni" panose="02010803020104030203" pitchFamily="2" charset="-79"/>
              </a:rPr>
              <a:t>DANTi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ＭＳ Ｐゴシック"/>
              <a:cs typeface="Aharoni" panose="02010803020104030203" pitchFamily="2" charset="-79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ED27ADC3-8555-45DB-AACE-2C63A3DC3578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1790" y="4994754"/>
            <a:ext cx="943189" cy="6495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1924D032-E191-4F8F-AE55-7B9E2637247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468616" y="4780127"/>
            <a:ext cx="935912" cy="554501"/>
          </a:xfrm>
          <a:prstGeom prst="rect">
            <a:avLst/>
          </a:prstGeom>
          <a:ln w="3175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F9EDD35C-3B20-4898-B7D7-152CE6E5655D}"/>
              </a:ext>
            </a:extLst>
          </p:cNvPr>
          <p:cNvGrpSpPr/>
          <p:nvPr/>
        </p:nvGrpSpPr>
        <p:grpSpPr>
          <a:xfrm>
            <a:off x="2641971" y="5012155"/>
            <a:ext cx="958229" cy="702456"/>
            <a:chOff x="9850592" y="5709438"/>
            <a:chExt cx="782461" cy="60074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2" name="Picture 41" descr="Chart, radar chart&#10;&#10;Description automatically generated">
              <a:extLst>
                <a:ext uri="{FF2B5EF4-FFF2-40B4-BE49-F238E27FC236}">
                  <a16:creationId xmlns:a16="http://schemas.microsoft.com/office/drawing/2014/main" id="{C70E3597-1EA1-4591-8B24-C79F096D83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/>
            <a:srcRect t="8363" r="55524" b="3705"/>
            <a:stretch/>
          </p:blipFill>
          <p:spPr>
            <a:xfrm>
              <a:off x="9962613" y="5709438"/>
              <a:ext cx="595554" cy="600743"/>
            </a:xfrm>
            <a:prstGeom prst="rect">
              <a:avLst/>
            </a:prstGeom>
          </p:spPr>
        </p:pic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C3F41A3-3495-481C-84CF-D06138D85802}"/>
                </a:ext>
              </a:extLst>
            </p:cNvPr>
            <p:cNvSpPr/>
            <p:nvPr/>
          </p:nvSpPr>
          <p:spPr>
            <a:xfrm>
              <a:off x="9850592" y="5830576"/>
              <a:ext cx="782461" cy="342176"/>
            </a:xfrm>
            <a:prstGeom prst="rect">
              <a:avLst/>
            </a:prstGeom>
            <a:noFill/>
          </p:spPr>
          <p:txBody>
            <a:bodyPr wrap="square" lIns="91440" tIns="45720" rIns="91440" bIns="4572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 w="0"/>
                  <a:solidFill>
                    <a:prstClr val="black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"/>
                  <a:ea typeface="ＭＳ Ｐゴシック"/>
                  <a:cs typeface="+mn-cs"/>
                </a:rPr>
                <a:t>NavQ</a:t>
              </a:r>
              <a:endParaRPr kumimoji="0" lang="en-US" sz="2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/>
                <a:ea typeface="ＭＳ Ｐゴシック"/>
                <a:cs typeface="+mn-cs"/>
              </a:endParaRPr>
            </a:p>
          </p:txBody>
        </p:sp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C67B1CE0-DFCC-CA4C-BAE8-9A46C8055734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5516" y="4754214"/>
            <a:ext cx="817863" cy="575961"/>
          </a:xfrm>
          <a:prstGeom prst="rect">
            <a:avLst/>
          </a:prstGeom>
          <a:ln w="3175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C52BFECA-1813-4465-BADD-0E7FC26E3BA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101" y="2973188"/>
            <a:ext cx="1017534" cy="588239"/>
          </a:xfrm>
          <a:prstGeom prst="rect">
            <a:avLst/>
          </a:prstGeom>
        </p:spPr>
      </p:pic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66A56659-B327-4FB7-8B55-E84B125280B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689" y="2973188"/>
            <a:ext cx="812195" cy="579794"/>
          </a:xfrm>
          <a:prstGeom prst="rect">
            <a:avLst/>
          </a:prstGeom>
        </p:spPr>
      </p:pic>
      <p:pic>
        <p:nvPicPr>
          <p:cNvPr id="12" name="Picture 11" descr="Logo&#10;&#10;Description automatically generated with low confidence">
            <a:extLst>
              <a:ext uri="{FF2B5EF4-FFF2-40B4-BE49-F238E27FC236}">
                <a16:creationId xmlns:a16="http://schemas.microsoft.com/office/drawing/2014/main" id="{AE4170AB-989F-4414-B30A-94E33436135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114" y="2973188"/>
            <a:ext cx="891442" cy="570523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88C78D65-A5AD-4354-BD52-F625224C535E}"/>
              </a:ext>
            </a:extLst>
          </p:cNvPr>
          <p:cNvSpPr/>
          <p:nvPr/>
        </p:nvSpPr>
        <p:spPr>
          <a:xfrm>
            <a:off x="4956328" y="1284504"/>
            <a:ext cx="2152019" cy="2708434"/>
          </a:xfrm>
          <a:prstGeom prst="rect">
            <a:avLst/>
          </a:prstGeom>
          <a:solidFill>
            <a:srgbClr val="FFFFCC"/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Over 20 civil aviation standards and guidelines have D320 involvement</a:t>
            </a:r>
          </a:p>
          <a:p>
            <a:pPr marL="119063" lvl="0" indent="-11906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RTCA DO-365  Detect and Avoid</a:t>
            </a:r>
          </a:p>
          <a:p>
            <a:pPr marL="119063" lvl="0" indent="-11906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RTCA DO-260 ADS-B / TIS-S</a:t>
            </a:r>
          </a:p>
          <a:p>
            <a:pPr marL="119063" lvl="0" indent="-11906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RTCA DO-178C SW Considerations</a:t>
            </a:r>
          </a:p>
          <a:p>
            <a:pPr marL="119063" lvl="0" indent="-11906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RTCA DO-333 Formal Methods Supp.</a:t>
            </a:r>
          </a:p>
          <a:p>
            <a:pPr marL="119063" lvl="0" indent="-11906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RTCA DO-276C Terrain &amp; </a:t>
            </a:r>
            <a:r>
              <a:rPr lang="en-US" sz="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Obst</a:t>
            </a: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 data</a:t>
            </a:r>
          </a:p>
          <a:p>
            <a:pPr marL="119063" lvl="0" indent="-11906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RTCA DO-272D Aerodrome Mapping</a:t>
            </a:r>
          </a:p>
          <a:p>
            <a:pPr marL="119063" lvl="0" indent="-11906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…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Work in progress</a:t>
            </a:r>
          </a:p>
          <a:p>
            <a:pPr marL="119063" lvl="0" indent="-11906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SAE ARP4754B Development A/C Systems</a:t>
            </a:r>
          </a:p>
          <a:p>
            <a:pPr marL="119063" lvl="0" indent="-11906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UL 4600 Standard for Safety for the Evaluation of Autonomous Products</a:t>
            </a:r>
          </a:p>
          <a:p>
            <a:pPr marL="119063" lvl="0" indent="-11906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SAE ARP4761A Guidelines and Methods for Conducting the Safety Assessment Process on Civil Airborne Systems and Equipment</a:t>
            </a:r>
          </a:p>
          <a:p>
            <a:pPr marL="119063" lvl="0" indent="-11906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...</a:t>
            </a:r>
          </a:p>
        </p:txBody>
      </p:sp>
      <p:pic>
        <p:nvPicPr>
          <p:cNvPr id="103" name="Picture 102">
            <a:extLst>
              <a:ext uri="{FF2B5EF4-FFF2-40B4-BE49-F238E27FC236}">
                <a16:creationId xmlns:a16="http://schemas.microsoft.com/office/drawing/2014/main" id="{52FB4B19-D468-4A25-BC68-F886ECBE9A7F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963773" y="2639952"/>
            <a:ext cx="891442" cy="12574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23D69A-C448-9585-DFF5-81797F3400FA}"/>
              </a:ext>
            </a:extLst>
          </p:cNvPr>
          <p:cNvSpPr txBox="1"/>
          <p:nvPr/>
        </p:nvSpPr>
        <p:spPr>
          <a:xfrm>
            <a:off x="674395" y="1006918"/>
            <a:ext cx="148344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0" i="0" dirty="0">
                <a:effectLst/>
                <a:latin typeface="Arial" panose="020B0604020202020204" pitchFamily="34" charset="0"/>
              </a:rPr>
              <a:t>Maps Data: Google ©2021</a:t>
            </a:r>
            <a:endParaRPr lang="en-US" sz="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115394-C2B3-E2D3-7B86-C6C92265720A}"/>
              </a:ext>
            </a:extLst>
          </p:cNvPr>
          <p:cNvSpPr txBox="1"/>
          <p:nvPr/>
        </p:nvSpPr>
        <p:spPr>
          <a:xfrm>
            <a:off x="1524097" y="5770247"/>
            <a:ext cx="148344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0" i="0" dirty="0">
                <a:effectLst/>
                <a:latin typeface="Arial" panose="020B0604020202020204" pitchFamily="34" charset="0"/>
              </a:rPr>
              <a:t>Maps Data: Google ©2021</a:t>
            </a:r>
            <a:endParaRPr lang="en-US" sz="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8FEE32-21D7-BBDF-8C3E-9CB24B2B853A}"/>
              </a:ext>
            </a:extLst>
          </p:cNvPr>
          <p:cNvSpPr txBox="1"/>
          <p:nvPr/>
        </p:nvSpPr>
        <p:spPr>
          <a:xfrm>
            <a:off x="9216661" y="6457050"/>
            <a:ext cx="148344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0" i="0" dirty="0">
                <a:effectLst/>
                <a:latin typeface="Arial" panose="020B0604020202020204" pitchFamily="34" charset="0"/>
              </a:rPr>
              <a:t>Maps Data: Google ©2021</a:t>
            </a:r>
            <a:endParaRPr lang="en-US" sz="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E98FC0-0DBA-3A7D-E15D-9EB50865E3E7}"/>
              </a:ext>
            </a:extLst>
          </p:cNvPr>
          <p:cNvSpPr txBox="1"/>
          <p:nvPr/>
        </p:nvSpPr>
        <p:spPr>
          <a:xfrm>
            <a:off x="6797560" y="5540224"/>
            <a:ext cx="148344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b="0" i="0" dirty="0">
                <a:effectLst/>
                <a:latin typeface="Arial" panose="020B0604020202020204" pitchFamily="34" charset="0"/>
              </a:rPr>
              <a:t>Maps Data: Google ©2021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191051925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aidalus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486" y="851648"/>
            <a:ext cx="5677027" cy="297593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85" y="3692769"/>
            <a:ext cx="11074015" cy="2457111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4363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D</a:t>
            </a:r>
            <a:r>
              <a:rPr lang="en-US" sz="4363" dirty="0"/>
              <a:t>etect &amp; </a:t>
            </a:r>
            <a:r>
              <a:rPr lang="en-US" sz="4363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</a:t>
            </a:r>
            <a:r>
              <a:rPr lang="en-US" sz="4363" dirty="0"/>
              <a:t>vo</a:t>
            </a:r>
            <a:r>
              <a:rPr lang="en-US" sz="4363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id</a:t>
            </a:r>
            <a:r>
              <a:rPr lang="en-US" sz="4363" dirty="0"/>
              <a:t> </a:t>
            </a:r>
            <a:r>
              <a:rPr lang="en-US" sz="4363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</a:t>
            </a:r>
            <a:r>
              <a:rPr lang="en-US" sz="4363" dirty="0"/>
              <a:t>lerting </a:t>
            </a:r>
            <a:r>
              <a:rPr lang="en-US" sz="4363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L</a:t>
            </a:r>
            <a:r>
              <a:rPr lang="en-US" sz="4363" dirty="0"/>
              <a:t>ogic for </a:t>
            </a:r>
            <a:r>
              <a:rPr lang="en-US" sz="4363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U</a:t>
            </a:r>
            <a:r>
              <a:rPr lang="en-US" sz="4363" dirty="0"/>
              <a:t>nmanned </a:t>
            </a:r>
            <a:r>
              <a:rPr lang="en-US" sz="4363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S</a:t>
            </a:r>
            <a:r>
              <a:rPr lang="en-US" sz="4363" dirty="0"/>
              <a:t>ystems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 bwMode="auto">
          <a:xfrm>
            <a:off x="12055507" y="7210425"/>
            <a:ext cx="129322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1400041" rtl="0" eaLnBrk="1" fontAlgn="base" hangingPunct="1">
              <a:spcBef>
                <a:spcPct val="0"/>
              </a:spcBef>
              <a:spcAft>
                <a:spcPct val="0"/>
              </a:spcAft>
              <a:defRPr sz="1099" kern="1200" smtClean="0">
                <a:solidFill>
                  <a:srgbClr val="000000"/>
                </a:solidFill>
                <a:latin typeface="75 Helvetica Bold" pitchFamily="1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9pPr>
          </a:lstStyle>
          <a:p>
            <a:fld id="{10D767CF-FD39-2F4F-B3FE-D38A6B9D47C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35885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631" y="0"/>
            <a:ext cx="11396877" cy="844501"/>
          </a:xfrm>
        </p:spPr>
        <p:txBody>
          <a:bodyPr/>
          <a:lstStyle/>
          <a:p>
            <a:r>
              <a:rPr lang="en-US" dirty="0"/>
              <a:t>See and Avoid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85" y="1125415"/>
            <a:ext cx="11056523" cy="1699848"/>
          </a:xfrm>
        </p:spPr>
        <p:txBody>
          <a:bodyPr/>
          <a:lstStyle/>
          <a:p>
            <a:r>
              <a:rPr lang="en-US" dirty="0"/>
              <a:t>Michael Huerta, Former Administrator, Federal Aviation Administration</a:t>
            </a:r>
            <a:r>
              <a:rPr lang="en-US" baseline="30000" dirty="0"/>
              <a:t>1</a:t>
            </a:r>
            <a:r>
              <a:rPr lang="en-US" dirty="0"/>
              <a:t>: </a:t>
            </a:r>
          </a:p>
          <a:p>
            <a:pPr marL="0" indent="0">
              <a:buNone/>
            </a:pPr>
            <a:r>
              <a:rPr lang="en-US" i="1" dirty="0"/>
              <a:t>    A bedrock principle of aviation is </a:t>
            </a:r>
            <a:r>
              <a:rPr lang="en-US" b="1" i="1" dirty="0">
                <a:solidFill>
                  <a:srgbClr val="FF0000"/>
                </a:solidFill>
              </a:rPr>
              <a:t>see and avoid</a:t>
            </a:r>
            <a:r>
              <a:rPr lang="en-US" i="1" dirty="0"/>
              <a:t>. And if you don’t have a pilot on board the aircraft, you need something that will substitute for that, which will </a:t>
            </a:r>
            <a:r>
              <a:rPr lang="en-US" b="1" i="1" dirty="0">
                <a:solidFill>
                  <a:srgbClr val="FF0000"/>
                </a:solidFill>
              </a:rPr>
              <a:t>sense other aircraft</a:t>
            </a:r>
            <a:r>
              <a:rPr lang="en-US" i="1" dirty="0"/>
              <a:t>, and we can ensure appropriate levels of safety.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 bwMode="auto">
          <a:xfrm>
            <a:off x="12055507" y="7210425"/>
            <a:ext cx="129322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1400041" rtl="0" eaLnBrk="1" fontAlgn="base" hangingPunct="1">
              <a:spcBef>
                <a:spcPct val="0"/>
              </a:spcBef>
              <a:spcAft>
                <a:spcPct val="0"/>
              </a:spcAft>
              <a:defRPr sz="1099" kern="1200" smtClean="0">
                <a:solidFill>
                  <a:srgbClr val="000000"/>
                </a:solidFill>
                <a:latin typeface="75 Helvetica Bold" pitchFamily="1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9pPr>
          </a:lstStyle>
          <a:p>
            <a:fld id="{10D767CF-FD39-2F4F-B3FE-D38A6B9D47C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68069" y="6313681"/>
            <a:ext cx="6240861" cy="260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91" dirty="0"/>
              <a:t>1: http://</a:t>
            </a:r>
            <a:r>
              <a:rPr lang="en-US" sz="1091" dirty="0" err="1"/>
              <a:t>www.pbs.org</a:t>
            </a:r>
            <a:r>
              <a:rPr lang="en-US" sz="1091" dirty="0"/>
              <a:t>/</a:t>
            </a:r>
            <a:r>
              <a:rPr lang="en-US" sz="1091" dirty="0" err="1"/>
              <a:t>newshour</a:t>
            </a:r>
            <a:r>
              <a:rPr lang="en-US" sz="1091" dirty="0"/>
              <a:t>/bb/drone-industry-grows-faster-flick-joystick-regulation-lags/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F64342-8113-10AF-88EC-05D1570140A5}"/>
              </a:ext>
            </a:extLst>
          </p:cNvPr>
          <p:cNvSpPr txBox="1"/>
          <p:nvPr/>
        </p:nvSpPr>
        <p:spPr>
          <a:xfrm>
            <a:off x="1016092" y="3089897"/>
            <a:ext cx="9903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NASA helped develop a geometric </a:t>
            </a:r>
            <a:r>
              <a:rPr lang="en-US" sz="2400" b="1" dirty="0"/>
              <a:t>well-clear</a:t>
            </a:r>
            <a:r>
              <a:rPr lang="en-US" sz="2400" dirty="0"/>
              <a:t> definition for unmanned aircraft. Some properties: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9E284D-FA71-3B79-577A-3C861A30AC93}"/>
              </a:ext>
            </a:extLst>
          </p:cNvPr>
          <p:cNvSpPr txBox="1"/>
          <p:nvPr/>
        </p:nvSpPr>
        <p:spPr>
          <a:xfrm>
            <a:off x="525492" y="4009292"/>
            <a:ext cx="58870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Symmetry</a:t>
            </a:r>
            <a:r>
              <a:rPr lang="en-US" dirty="0"/>
              <a:t>: Two aircraft in an encounter calculate the same well-clear status.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Local Convexity</a:t>
            </a:r>
            <a:r>
              <a:rPr lang="en-US" dirty="0"/>
              <a:t>: In a non-maneuvering encounter, there is at most one time interval with a loss of well-clear.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027784-6442-D505-A2A1-ACFDB2645B6C}"/>
              </a:ext>
            </a:extLst>
          </p:cNvPr>
          <p:cNvSpPr txBox="1"/>
          <p:nvPr/>
        </p:nvSpPr>
        <p:spPr>
          <a:xfrm>
            <a:off x="6412523" y="4009292"/>
            <a:ext cx="525398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Extensibility/Inclusion</a:t>
            </a:r>
            <a:r>
              <a:rPr lang="en-US" dirty="0"/>
              <a:t>: Smaller parameter sets create a smaller (nested) volume.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Convergence</a:t>
            </a:r>
            <a:r>
              <a:rPr lang="en-US" dirty="0"/>
              <a:t>: In a non-maneuvering encounter with a loss of well-clear, the interval includes the closest point of approach. </a:t>
            </a:r>
          </a:p>
        </p:txBody>
      </p:sp>
    </p:spTree>
    <p:extLst>
      <p:ext uri="{BB962C8B-B14F-4D97-AF65-F5344CB8AC3E}">
        <p14:creationId xmlns:p14="http://schemas.microsoft.com/office/powerpoint/2010/main" val="34264651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627" y="10205"/>
            <a:ext cx="11074015" cy="837640"/>
          </a:xfrm>
        </p:spPr>
        <p:txBody>
          <a:bodyPr/>
          <a:lstStyle/>
          <a:p>
            <a:r>
              <a:rPr lang="en-US" dirty="0"/>
              <a:t>What’s in a name?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391" y="1649128"/>
            <a:ext cx="6466626" cy="3559743"/>
          </a:xfrm>
        </p:spPr>
        <p:txBody>
          <a:bodyPr/>
          <a:lstStyle/>
          <a:p>
            <a:r>
              <a:rPr lang="en-US" sz="2800" dirty="0"/>
              <a:t>DAIDALUS is a reference to the Greek myth. </a:t>
            </a:r>
          </a:p>
          <a:p>
            <a:endParaRPr lang="en-US" sz="2800" dirty="0"/>
          </a:p>
          <a:p>
            <a:r>
              <a:rPr lang="en-US" sz="2800" dirty="0"/>
              <a:t>Daedalus advised Icarus not to fly too high, or his wings would melt in the sun, and not to fly too low, or his feathers would be soaked.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 bwMode="auto">
          <a:xfrm>
            <a:off x="12055507" y="7210425"/>
            <a:ext cx="129322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1400041" rtl="0" eaLnBrk="1" fontAlgn="base" hangingPunct="1">
              <a:spcBef>
                <a:spcPct val="0"/>
              </a:spcBef>
              <a:spcAft>
                <a:spcPct val="0"/>
              </a:spcAft>
              <a:defRPr sz="1099" kern="1200" smtClean="0">
                <a:solidFill>
                  <a:srgbClr val="000000"/>
                </a:solidFill>
                <a:latin typeface="75 Helvetica Bold" pitchFamily="1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9pPr>
          </a:lstStyle>
          <a:p>
            <a:fld id="{10D767CF-FD39-2F4F-B3FE-D38A6B9D47C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405543" y="1473279"/>
            <a:ext cx="4002557" cy="260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91" dirty="0"/>
          </a:p>
        </p:txBody>
      </p:sp>
      <p:pic>
        <p:nvPicPr>
          <p:cNvPr id="12" name="Picture 11" descr="Daedalu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819" y="1086916"/>
            <a:ext cx="3858004" cy="501540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713431" y="6268991"/>
            <a:ext cx="3386779" cy="260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91" dirty="0"/>
              <a:t>Image from http://</a:t>
            </a:r>
            <a:r>
              <a:rPr lang="en-US" sz="1091" dirty="0" err="1"/>
              <a:t>www.wikipedia.org</a:t>
            </a:r>
            <a:r>
              <a:rPr lang="en-US" sz="1091" dirty="0"/>
              <a:t>/wiki/Daedalus</a:t>
            </a:r>
          </a:p>
        </p:txBody>
      </p:sp>
    </p:spTree>
    <p:extLst>
      <p:ext uri="{BB962C8B-B14F-4D97-AF65-F5344CB8AC3E}">
        <p14:creationId xmlns:p14="http://schemas.microsoft.com/office/powerpoint/2010/main" val="248696383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 bwMode="auto">
          <a:xfrm>
            <a:off x="12055507" y="7210425"/>
            <a:ext cx="129322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1400041" rtl="0" eaLnBrk="1" fontAlgn="base" hangingPunct="1">
              <a:spcBef>
                <a:spcPct val="0"/>
              </a:spcBef>
              <a:spcAft>
                <a:spcPct val="0"/>
              </a:spcAft>
              <a:defRPr sz="1099" kern="1200" smtClean="0">
                <a:solidFill>
                  <a:srgbClr val="000000"/>
                </a:solidFill>
                <a:latin typeface="75 Helvetica Bold" pitchFamily="1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9pPr>
          </a:lstStyle>
          <a:p>
            <a:fld id="{10D767CF-FD39-2F4F-B3FE-D38A6B9D47C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47B980C-10CD-F64F-80E4-CE68A34EDD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46" y="3017826"/>
            <a:ext cx="3172494" cy="295204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8530A7-01CC-CA46-87CF-30675990CCFC}"/>
              </a:ext>
            </a:extLst>
          </p:cNvPr>
          <p:cNvSpPr txBox="1"/>
          <p:nvPr/>
        </p:nvSpPr>
        <p:spPr>
          <a:xfrm>
            <a:off x="644417" y="1046606"/>
            <a:ext cx="2795752" cy="1721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18" dirty="0">
                <a:solidFill>
                  <a:srgbClr val="C00000"/>
                </a:solidFill>
              </a:rPr>
              <a:t>Detection</a:t>
            </a:r>
            <a:r>
              <a:rPr lang="en-US" sz="2118" dirty="0">
                <a:solidFill>
                  <a:srgbClr val="000000"/>
                </a:solidFill>
              </a:rPr>
              <a:t> determines the time interval where a loss of well-clear is predicted to occur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E98A1C-2475-0441-BD22-3195547BF007}"/>
              </a:ext>
            </a:extLst>
          </p:cNvPr>
          <p:cNvSpPr txBox="1"/>
          <p:nvPr/>
        </p:nvSpPr>
        <p:spPr>
          <a:xfrm>
            <a:off x="4209394" y="1101044"/>
            <a:ext cx="3098378" cy="1667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18" dirty="0">
                <a:solidFill>
                  <a:srgbClr val="C00000"/>
                </a:solidFill>
              </a:rPr>
              <a:t>Maneuver Guidance</a:t>
            </a:r>
            <a:r>
              <a:rPr lang="en-US" sz="2118" dirty="0">
                <a:solidFill>
                  <a:srgbClr val="000000"/>
                </a:solidFill>
              </a:rPr>
              <a:t> finds r</a:t>
            </a:r>
            <a:r>
              <a:rPr lang="en-US" sz="2000" dirty="0">
                <a:solidFill>
                  <a:srgbClr val="000000"/>
                </a:solidFill>
              </a:rPr>
              <a:t>anges of maneuvers that lead to entering some hazard volume</a:t>
            </a:r>
            <a:endParaRPr lang="en-US" sz="2118" dirty="0">
              <a:solidFill>
                <a:srgbClr val="0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4DEC23-469C-654D-A6A6-D33B31E1E161}"/>
              </a:ext>
            </a:extLst>
          </p:cNvPr>
          <p:cNvSpPr txBox="1"/>
          <p:nvPr/>
        </p:nvSpPr>
        <p:spPr>
          <a:xfrm>
            <a:off x="8076997" y="1121258"/>
            <a:ext cx="2795752" cy="1396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18" dirty="0">
                <a:solidFill>
                  <a:srgbClr val="C00000"/>
                </a:solidFill>
              </a:rPr>
              <a:t>Alerting</a:t>
            </a:r>
            <a:r>
              <a:rPr lang="en-US" sz="2118" dirty="0">
                <a:solidFill>
                  <a:srgbClr val="000000"/>
                </a:solidFill>
              </a:rPr>
              <a:t> computes a number indicating the severity of a potential loss of well-clear</a:t>
            </a:r>
          </a:p>
        </p:txBody>
      </p:sp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963E19DF-E94B-9643-A655-62FFE3DF89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849" y="2938089"/>
            <a:ext cx="3891468" cy="36210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7F06B5-B204-264F-B957-1860829017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464" y="2938088"/>
            <a:ext cx="4408537" cy="3219568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31F9B48F-DAF7-23BB-D446-4FF69480A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31763"/>
            <a:ext cx="11658600" cy="488950"/>
          </a:xfrm>
        </p:spPr>
        <p:txBody>
          <a:bodyPr/>
          <a:lstStyle/>
          <a:p>
            <a:r>
              <a:rPr lang="en-US" dirty="0"/>
              <a:t>Advice from DAIDALUS</a:t>
            </a:r>
          </a:p>
        </p:txBody>
      </p:sp>
    </p:spTree>
    <p:extLst>
      <p:ext uri="{BB962C8B-B14F-4D97-AF65-F5344CB8AC3E}">
        <p14:creationId xmlns:p14="http://schemas.microsoft.com/office/powerpoint/2010/main" val="91074346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C5E21-EDB7-EF4C-88BA-4B9823CD8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784" y="0"/>
            <a:ext cx="10077806" cy="757634"/>
          </a:xfrm>
        </p:spPr>
        <p:txBody>
          <a:bodyPr/>
          <a:lstStyle/>
          <a:p>
            <a:r>
              <a:rPr lang="en-US" dirty="0"/>
              <a:t>A pilot’s view from the ground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41806F-9870-5F49-8E2D-0F7C363555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12055507" y="7210425"/>
            <a:ext cx="129322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1400041" rtl="0" eaLnBrk="1" fontAlgn="base" hangingPunct="1">
              <a:spcBef>
                <a:spcPct val="0"/>
              </a:spcBef>
              <a:spcAft>
                <a:spcPct val="0"/>
              </a:spcAft>
              <a:defRPr sz="1099" kern="1200" smtClean="0">
                <a:solidFill>
                  <a:srgbClr val="000000"/>
                </a:solidFill>
                <a:latin typeface="75 Helvetica Bold" pitchFamily="1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9pPr>
          </a:lstStyle>
          <a:p>
            <a:fld id="{10D767CF-FD39-2F4F-B3FE-D38A6B9D47C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Online Media 5" descr="DAA visualization created with DAA displays, developed within NASA's D320.">
            <a:hlinkClick r:id="" action="ppaction://media"/>
            <a:extLst>
              <a:ext uri="{FF2B5EF4-FFF2-40B4-BE49-F238E27FC236}">
                <a16:creationId xmlns:a16="http://schemas.microsoft.com/office/drawing/2014/main" id="{0752A4EE-EF5E-A147-BC61-B6B635472C4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91624" y="911082"/>
            <a:ext cx="7408752" cy="555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8122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095" y="0"/>
            <a:ext cx="11074015" cy="837640"/>
          </a:xfrm>
        </p:spPr>
        <p:txBody>
          <a:bodyPr/>
          <a:lstStyle/>
          <a:p>
            <a:r>
              <a:rPr lang="en-US" dirty="0"/>
              <a:t>Where is DAIDALUS used?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 bwMode="auto">
          <a:xfrm>
            <a:off x="12055507" y="7210425"/>
            <a:ext cx="129322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1400041" rtl="0" eaLnBrk="1" fontAlgn="base" hangingPunct="1">
              <a:spcBef>
                <a:spcPct val="0"/>
              </a:spcBef>
              <a:spcAft>
                <a:spcPct val="0"/>
              </a:spcAft>
              <a:defRPr sz="1099" kern="1200" smtClean="0">
                <a:solidFill>
                  <a:srgbClr val="000000"/>
                </a:solidFill>
                <a:latin typeface="75 Helvetica Bold" pitchFamily="1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9pPr>
          </a:lstStyle>
          <a:p>
            <a:fld id="{10D767CF-FD39-2F4F-B3FE-D38A6B9D47C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7B591EE2-3B3F-3546-A5B4-4FBFD584A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992" y="1283176"/>
            <a:ext cx="11074015" cy="342900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/>
              <a:t>As the </a:t>
            </a:r>
            <a:r>
              <a:rPr lang="en-US" b="1" i="1" dirty="0"/>
              <a:t>reference implementation</a:t>
            </a:r>
            <a:r>
              <a:rPr lang="en-US" dirty="0"/>
              <a:t> for Detect-and-Avoid in the US standards document maintained by RTCA special committee 228: DO-365 “Minimum Operational Performance Standards (MOPS) for Detect and Avoid (DAA) Systems.”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Internal to NASA for research and flight testing of Unmanned Aircraft.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By several government and industry partners as part of their own UAS systems. 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 As the DAA component of ICAROUS and </a:t>
            </a:r>
            <a:r>
              <a:rPr lang="en-US" dirty="0" err="1"/>
              <a:t>Danti</a:t>
            </a:r>
            <a:r>
              <a:rPr lang="en-US" dirty="0"/>
              <a:t>, NASA–developed software. 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F02594-E420-C149-A2E8-F1AB074A8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230" y="4712176"/>
            <a:ext cx="2561561" cy="18215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5D6C11-73D8-3B60-A89E-ABD17EDDE3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63033" y="3785360"/>
            <a:ext cx="1370135" cy="367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12801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nline Media 5" descr="SAFEGUARD: 2017">
            <a:hlinkClick r:id="" action="ppaction://media"/>
            <a:extLst>
              <a:ext uri="{FF2B5EF4-FFF2-40B4-BE49-F238E27FC236}">
                <a16:creationId xmlns:a16="http://schemas.microsoft.com/office/drawing/2014/main" id="{7690B5D8-AE7A-A141-A511-0F8E0887B805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83724" y="934479"/>
            <a:ext cx="9824551" cy="555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2768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892" y="0"/>
            <a:ext cx="9074145" cy="837640"/>
          </a:xfrm>
        </p:spPr>
        <p:txBody>
          <a:bodyPr/>
          <a:lstStyle/>
          <a:p>
            <a:r>
              <a:rPr lang="en-US" dirty="0"/>
              <a:t>What makes Safeguard different from generic geofencing?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 bwMode="auto">
          <a:xfrm>
            <a:off x="12055507" y="7210425"/>
            <a:ext cx="129322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1400041" rtl="0" eaLnBrk="1" fontAlgn="base" hangingPunct="1">
              <a:spcBef>
                <a:spcPct val="0"/>
              </a:spcBef>
              <a:spcAft>
                <a:spcPct val="0"/>
              </a:spcAft>
              <a:defRPr sz="1099" kern="1200" smtClean="0">
                <a:solidFill>
                  <a:srgbClr val="000000"/>
                </a:solidFill>
                <a:latin typeface="75 Helvetica Bold" pitchFamily="1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9pPr>
          </a:lstStyle>
          <a:p>
            <a:fld id="{10D767CF-FD39-2F4F-B3FE-D38A6B9D47C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8DB497-5A77-EC4E-BB5C-43DB47AD9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892" y="1699846"/>
            <a:ext cx="8082278" cy="3709794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/>
              <a:t>Independent from on-board software.</a:t>
            </a:r>
          </a:p>
          <a:p>
            <a:pPr marL="843301" lvl="1" indent="-302575">
              <a:buFont typeface="Wingdings" pitchFamily="2" charset="2"/>
              <a:buChar char="§"/>
            </a:pPr>
            <a:r>
              <a:rPr lang="en-US" dirty="0"/>
              <a:t>Can be reused on different platforms, with consistent results. </a:t>
            </a:r>
          </a:p>
          <a:p>
            <a:pPr marL="843301" lvl="1" indent="-302575">
              <a:buFont typeface="Wingdings" pitchFamily="2" charset="2"/>
              <a:buChar char="§"/>
            </a:pPr>
            <a:r>
              <a:rPr lang="en-US" dirty="0"/>
              <a:t>Protects against bugs, malicious actions in software updates. </a:t>
            </a:r>
          </a:p>
          <a:p>
            <a:pPr marL="843301" lvl="1" indent="-302575">
              <a:buFont typeface="Wingdings" pitchFamily="2" charset="2"/>
              <a:buChar char="§"/>
            </a:pPr>
            <a:r>
              <a:rPr lang="en-US" dirty="0"/>
              <a:t>Can even be independent of the </a:t>
            </a:r>
            <a:r>
              <a:rPr lang="en-US" b="1" dirty="0"/>
              <a:t>position</a:t>
            </a:r>
            <a:r>
              <a:rPr lang="en-US" dirty="0"/>
              <a:t> source used. </a:t>
            </a:r>
          </a:p>
          <a:p>
            <a:pPr marL="843301" lvl="1" indent="-302575">
              <a:buFont typeface="Wingdings" pitchFamily="2" charset="2"/>
              <a:buChar char="§"/>
            </a:pPr>
            <a:endParaRPr lang="en-US" dirty="0"/>
          </a:p>
          <a:p>
            <a:pPr marL="377621" indent="-302575">
              <a:buFont typeface="Wingdings" pitchFamily="2" charset="2"/>
              <a:buChar char="§"/>
            </a:pPr>
            <a:r>
              <a:rPr lang="en-US" dirty="0"/>
              <a:t>Rigorous development and verification. </a:t>
            </a:r>
          </a:p>
          <a:p>
            <a:pPr marL="843301" lvl="1" indent="-302575">
              <a:buFont typeface="Wingdings" pitchFamily="2" charset="2"/>
              <a:buChar char="§"/>
            </a:pPr>
            <a:r>
              <a:rPr lang="en-US" dirty="0"/>
              <a:t>NASA class C software, considered acceptable means of compliance by our flight safety board.</a:t>
            </a:r>
          </a:p>
          <a:p>
            <a:pPr marL="843301" lvl="1" indent="-302575">
              <a:buFont typeface="Wingdings" pitchFamily="2" charset="2"/>
              <a:buChar char="§"/>
            </a:pPr>
            <a:r>
              <a:rPr lang="en-US" dirty="0"/>
              <a:t>“Formally verified mathematics…” coming up soon.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105135-0EB9-AA4C-993A-ADFB98FE3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5408" y="2242342"/>
            <a:ext cx="3252881" cy="305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60634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340" y="0"/>
            <a:ext cx="11074015" cy="837640"/>
          </a:xfrm>
        </p:spPr>
        <p:txBody>
          <a:bodyPr/>
          <a:lstStyle/>
          <a:p>
            <a:r>
              <a:rPr lang="en-US" dirty="0"/>
              <a:t>What do these systems have in common?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 bwMode="auto">
          <a:xfrm>
            <a:off x="12055507" y="7210425"/>
            <a:ext cx="129322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1400041" rtl="0" eaLnBrk="1" fontAlgn="base" hangingPunct="1">
              <a:spcBef>
                <a:spcPct val="0"/>
              </a:spcBef>
              <a:spcAft>
                <a:spcPct val="0"/>
              </a:spcAft>
              <a:defRPr sz="1099" kern="1200" smtClean="0">
                <a:solidFill>
                  <a:srgbClr val="000000"/>
                </a:solidFill>
                <a:latin typeface="75 Helvetica Bold" pitchFamily="1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9pPr>
          </a:lstStyle>
          <a:p>
            <a:fld id="{10D767CF-FD39-2F4F-B3FE-D38A6B9D47C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8" name="Picture 7" descr="daidalus.jpeg">
            <a:extLst>
              <a:ext uri="{FF2B5EF4-FFF2-40B4-BE49-F238E27FC236}">
                <a16:creationId xmlns:a16="http://schemas.microsoft.com/office/drawing/2014/main" id="{0AB49BE1-0183-C34B-BE02-9F89763773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474" y="1607123"/>
            <a:ext cx="3616470" cy="18957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996B46-D534-D145-89E7-AC8E62F8D2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9733" y="1369106"/>
            <a:ext cx="2794494" cy="2628485"/>
          </a:xfrm>
          <a:prstGeom prst="rect">
            <a:avLst/>
          </a:prstGeom>
        </p:spPr>
      </p:pic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F6A73936-B3CF-CD4C-9644-241A133D4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794" y="4326279"/>
            <a:ext cx="8876299" cy="1333504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/>
              <a:t>NASA-developed for uncrewed aircraft systems.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Designed to keep an aircraft away from some hazard. </a:t>
            </a:r>
          </a:p>
          <a:p>
            <a:pPr>
              <a:buFont typeface="Wingdings" pitchFamily="2" charset="2"/>
              <a:buChar char="§"/>
            </a:pPr>
            <a:r>
              <a:rPr lang="en-US" b="1" dirty="0"/>
              <a:t>Both developed using techniques from </a:t>
            </a:r>
            <a:r>
              <a:rPr lang="en-US" b="1" dirty="0">
                <a:solidFill>
                  <a:srgbClr val="FF0000"/>
                </a:solidFill>
              </a:rPr>
              <a:t>Formal Methods</a:t>
            </a:r>
            <a:r>
              <a:rPr lang="en-US" b="1" dirty="0"/>
              <a:t>.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>
              <a:buFont typeface="Wingdings" pitchFamily="2" charset="2"/>
              <a:buChar char="§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90251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B5A404-5B1B-704E-8360-1F1AA81F0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83247" y="6432353"/>
            <a:ext cx="2420471" cy="322169"/>
          </a:xfrm>
          <a:prstGeom prst="rect">
            <a:avLst/>
          </a:prstGeom>
        </p:spPr>
        <p:txBody>
          <a:bodyPr vert="horz" lIns="80682" tIns="40341" rIns="80682" bIns="40341" rtlCol="0" anchor="ctr"/>
          <a:lstStyle>
            <a:defPPr>
              <a:defRPr lang="en-US"/>
            </a:defPPr>
            <a:lvl1pPr marL="0" algn="r" defTabSz="806867" rtl="0" eaLnBrk="1" latinLnBrk="0" hangingPunct="1">
              <a:defRPr sz="105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03433" algn="l" defTabSz="806867" rtl="0" eaLnBrk="1" latinLnBrk="0" hangingPunct="1">
              <a:defRPr sz="15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867" algn="l" defTabSz="806867" rtl="0" eaLnBrk="1" latinLnBrk="0" hangingPunct="1">
              <a:defRPr sz="15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0300" algn="l" defTabSz="806867" rtl="0" eaLnBrk="1" latinLnBrk="0" hangingPunct="1">
              <a:defRPr sz="15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3733" algn="l" defTabSz="806867" rtl="0" eaLnBrk="1" latinLnBrk="0" hangingPunct="1">
              <a:defRPr sz="15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7166" algn="l" defTabSz="806867" rtl="0" eaLnBrk="1" latinLnBrk="0" hangingPunct="1">
              <a:defRPr sz="15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20600" algn="l" defTabSz="806867" rtl="0" eaLnBrk="1" latinLnBrk="0" hangingPunct="1">
              <a:defRPr sz="15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24033" algn="l" defTabSz="806867" rtl="0" eaLnBrk="1" latinLnBrk="0" hangingPunct="1">
              <a:defRPr sz="15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27466" algn="l" defTabSz="806867" rtl="0" eaLnBrk="1" latinLnBrk="0" hangingPunct="1">
              <a:defRPr sz="15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D6C506A-0F8B-F941-9A25-5B2874CB4532}" type="slidenum">
              <a:rPr lang="en-US" sz="927">
                <a:solidFill>
                  <a:srgbClr val="000000"/>
                </a:solidFill>
                <a:latin typeface="Helvetica" pitchFamily="2" charset="0"/>
              </a:rPr>
              <a:pPr/>
              <a:t>14</a:t>
            </a:fld>
            <a:endParaRPr lang="en-US" sz="927" dirty="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5D0B26-5EB7-8F4B-8BFE-673A6C5D9F6E}"/>
              </a:ext>
            </a:extLst>
          </p:cNvPr>
          <p:cNvSpPr txBox="1"/>
          <p:nvPr/>
        </p:nvSpPr>
        <p:spPr>
          <a:xfrm>
            <a:off x="237264" y="188289"/>
            <a:ext cx="6788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+mj-lt"/>
              </a:rPr>
              <a:t>What is Formal Methods?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0FAC96-F074-5744-AD2A-6BE8E63AD4E1}"/>
              </a:ext>
            </a:extLst>
          </p:cNvPr>
          <p:cNvSpPr/>
          <p:nvPr/>
        </p:nvSpPr>
        <p:spPr>
          <a:xfrm>
            <a:off x="157173" y="1189250"/>
            <a:ext cx="6611762" cy="1824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118" b="1" i="1" dirty="0">
                <a:solidFill>
                  <a:srgbClr val="000000"/>
                </a:solidFill>
              </a:rPr>
              <a:t>Formal Methods: </a:t>
            </a:r>
          </a:p>
          <a:p>
            <a:pPr marL="285756" indent="-28575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Mathematically rigorous techniques for verification.</a:t>
            </a:r>
          </a:p>
          <a:p>
            <a:pPr marL="285756" indent="-28575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Provide methods to examine ALL possible inputs.</a:t>
            </a:r>
          </a:p>
          <a:p>
            <a:pPr marL="285756" indent="-285756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Can establish correctness or safety properties.</a:t>
            </a:r>
          </a:p>
        </p:txBody>
      </p:sp>
      <p:pic>
        <p:nvPicPr>
          <p:cNvPr id="8" name="Picture 2" descr="(VSCode-PVS screenshoot)">
            <a:extLst>
              <a:ext uri="{FF2B5EF4-FFF2-40B4-BE49-F238E27FC236}">
                <a16:creationId xmlns:a16="http://schemas.microsoft.com/office/drawing/2014/main" id="{3A6F58C5-B2D3-1A4E-992B-105153DA2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7" y="3118795"/>
            <a:ext cx="5433534" cy="280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727720-76E0-FD46-AFDF-9C438515D21E}"/>
              </a:ext>
            </a:extLst>
          </p:cNvPr>
          <p:cNvSpPr txBox="1"/>
          <p:nvPr/>
        </p:nvSpPr>
        <p:spPr>
          <a:xfrm>
            <a:off x="1703326" y="5929317"/>
            <a:ext cx="33518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Interactive theorem proving</a:t>
            </a:r>
            <a:r>
              <a:rPr lang="en-US" sz="900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14" name="Picture 4" descr="Advanced model checking for verication and safety assessment">
            <a:extLst>
              <a:ext uri="{FF2B5EF4-FFF2-40B4-BE49-F238E27FC236}">
                <a16:creationId xmlns:a16="http://schemas.microsoft.com/office/drawing/2014/main" id="{A3796638-A869-BA4F-977A-075DC7A70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102" y="999912"/>
            <a:ext cx="4401760" cy="291855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168251B-34DC-1848-8A97-7DFC4CAB7F72}"/>
              </a:ext>
            </a:extLst>
          </p:cNvPr>
          <p:cNvSpPr txBox="1"/>
          <p:nvPr/>
        </p:nvSpPr>
        <p:spPr>
          <a:xfrm>
            <a:off x="6568811" y="4219646"/>
            <a:ext cx="5240268" cy="2373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18" b="1" i="1" dirty="0">
                <a:solidFill>
                  <a:srgbClr val="000000"/>
                </a:solidFill>
              </a:rPr>
              <a:t>Some Formal Methods Techniques:</a:t>
            </a:r>
          </a:p>
          <a:p>
            <a:pPr marL="285756" indent="-285756"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Interactive theorem proving</a:t>
            </a:r>
          </a:p>
          <a:p>
            <a:pPr marL="285756" indent="-285756"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Static analysis</a:t>
            </a:r>
          </a:p>
          <a:p>
            <a:pPr marL="285756" indent="-285756"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Model checking</a:t>
            </a:r>
          </a:p>
          <a:p>
            <a:pPr marL="285756" indent="-285756"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Verified compilers</a:t>
            </a:r>
          </a:p>
          <a:p>
            <a:pPr marL="285756" indent="-285756"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Runtime verification</a:t>
            </a:r>
          </a:p>
          <a:p>
            <a:pPr marL="285756" indent="-285756"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Requirements analysis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883931-0084-A700-FBED-E4BBDA14F621}"/>
              </a:ext>
            </a:extLst>
          </p:cNvPr>
          <p:cNvSpPr txBox="1"/>
          <p:nvPr/>
        </p:nvSpPr>
        <p:spPr>
          <a:xfrm>
            <a:off x="8454609" y="3904672"/>
            <a:ext cx="1468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Model Checking</a:t>
            </a:r>
          </a:p>
        </p:txBody>
      </p:sp>
    </p:spTree>
    <p:extLst>
      <p:ext uri="{BB962C8B-B14F-4D97-AF65-F5344CB8AC3E}">
        <p14:creationId xmlns:p14="http://schemas.microsoft.com/office/powerpoint/2010/main" val="142344592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270" y="0"/>
            <a:ext cx="11074015" cy="837640"/>
          </a:xfrm>
        </p:spPr>
        <p:txBody>
          <a:bodyPr/>
          <a:lstStyle/>
          <a:p>
            <a:r>
              <a:rPr lang="en-US" dirty="0"/>
              <a:t>Geofencing: The point-in-polygon problem</a:t>
            </a:r>
          </a:p>
        </p:txBody>
      </p:sp>
      <p:pic>
        <p:nvPicPr>
          <p:cNvPr id="16" name="Content Placeholder 15" descr="quadpoly.pn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7" b="4627"/>
          <a:stretch>
            <a:fillRect/>
          </a:stretch>
        </p:blipFill>
        <p:spPr>
          <a:xfrm>
            <a:off x="1374896" y="1980641"/>
            <a:ext cx="9076765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 bwMode="auto">
          <a:xfrm>
            <a:off x="12055507" y="7210425"/>
            <a:ext cx="129322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1400041" rtl="0" eaLnBrk="1" fontAlgn="base" hangingPunct="1">
              <a:spcBef>
                <a:spcPct val="0"/>
              </a:spcBef>
              <a:spcAft>
                <a:spcPct val="0"/>
              </a:spcAft>
              <a:defRPr sz="1099" kern="1200" smtClean="0">
                <a:solidFill>
                  <a:srgbClr val="000000"/>
                </a:solidFill>
                <a:latin typeface="75 Helvetica Bold" pitchFamily="1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9pPr>
          </a:lstStyle>
          <a:p>
            <a:fld id="{10D767CF-FD39-2F4F-B3FE-D38A6B9D47C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27290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301" y="0"/>
            <a:ext cx="11074015" cy="837640"/>
          </a:xfrm>
        </p:spPr>
        <p:txBody>
          <a:bodyPr/>
          <a:lstStyle/>
          <a:p>
            <a:r>
              <a:rPr lang="en-US" dirty="0"/>
              <a:t>Two well-known methods:</a:t>
            </a:r>
          </a:p>
        </p:txBody>
      </p:sp>
      <p:pic>
        <p:nvPicPr>
          <p:cNvPr id="6" name="Content Placeholder 5" descr="quadpolyray.pn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7" b="4627"/>
          <a:stretch>
            <a:fillRect/>
          </a:stretch>
        </p:blipFill>
        <p:spPr>
          <a:xfrm>
            <a:off x="609985" y="1439874"/>
            <a:ext cx="5139507" cy="2486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 bwMode="auto">
          <a:xfrm>
            <a:off x="12055507" y="7210425"/>
            <a:ext cx="129322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1400041" rtl="0" eaLnBrk="1" fontAlgn="base" hangingPunct="1">
              <a:spcBef>
                <a:spcPct val="0"/>
              </a:spcBef>
              <a:spcAft>
                <a:spcPct val="0"/>
              </a:spcAft>
              <a:defRPr sz="1099" kern="1200" smtClean="0">
                <a:solidFill>
                  <a:srgbClr val="000000"/>
                </a:solidFill>
                <a:latin typeface="75 Helvetica Bold" pitchFamily="1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9pPr>
          </a:lstStyle>
          <a:p>
            <a:fld id="{10D767CF-FD39-2F4F-B3FE-D38A6B9D47C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" name="Content Placeholder 5" descr="quadpolywinding.png">
            <a:extLst>
              <a:ext uri="{FF2B5EF4-FFF2-40B4-BE49-F238E27FC236}">
                <a16:creationId xmlns:a16="http://schemas.microsoft.com/office/drawing/2014/main" id="{5A069F7D-5F4E-6C47-9591-D1D80C6BD07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7" b="4627"/>
          <a:stretch>
            <a:fillRect/>
          </a:stretch>
        </p:blipFill>
        <p:spPr bwMode="auto">
          <a:xfrm>
            <a:off x="6266037" y="1439872"/>
            <a:ext cx="5355700" cy="24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168E149-E26E-CA46-A04E-E8FF9382B48F}"/>
              </a:ext>
            </a:extLst>
          </p:cNvPr>
          <p:cNvSpPr/>
          <p:nvPr/>
        </p:nvSpPr>
        <p:spPr>
          <a:xfrm>
            <a:off x="374163" y="4528320"/>
            <a:ext cx="5435146" cy="1396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118" b="1" i="1" dirty="0">
                <a:solidFill>
                  <a:srgbClr val="000000"/>
                </a:solidFill>
              </a:rPr>
              <a:t>Ray-casting: </a:t>
            </a:r>
          </a:p>
          <a:p>
            <a:pPr marL="285756" indent="-285756" algn="just"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Pick a direction and send out a ray. </a:t>
            </a:r>
          </a:p>
          <a:p>
            <a:pPr marL="285756" indent="-285756" algn="just"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Count the number of times it crosses an  edge of the polygon.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695999-9775-5548-8ADA-17BBC2DEF850}"/>
              </a:ext>
            </a:extLst>
          </p:cNvPr>
          <p:cNvSpPr/>
          <p:nvPr/>
        </p:nvSpPr>
        <p:spPr>
          <a:xfrm>
            <a:off x="6186591" y="4528320"/>
            <a:ext cx="5435146" cy="1396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118" b="1" i="1" dirty="0">
                <a:solidFill>
                  <a:srgbClr val="000000"/>
                </a:solidFill>
              </a:rPr>
              <a:t>Winding Number: </a:t>
            </a:r>
          </a:p>
          <a:p>
            <a:pPr marL="285756" indent="-285756" algn="just"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Travel along the edges, and add the angles formed. </a:t>
            </a:r>
          </a:p>
          <a:p>
            <a:pPr marL="285756" indent="-285756" algn="just"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Count the multiples of 360 degrees.</a:t>
            </a:r>
          </a:p>
        </p:txBody>
      </p:sp>
    </p:spTree>
    <p:extLst>
      <p:ext uri="{BB962C8B-B14F-4D97-AF65-F5344CB8AC3E}">
        <p14:creationId xmlns:p14="http://schemas.microsoft.com/office/powerpoint/2010/main" val="167806976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301" y="32091"/>
            <a:ext cx="11074015" cy="837640"/>
          </a:xfrm>
        </p:spPr>
        <p:txBody>
          <a:bodyPr/>
          <a:lstStyle/>
          <a:p>
            <a:r>
              <a:rPr lang="en-US" dirty="0"/>
              <a:t>Using an Interactive Theorem Prover (PVS)</a:t>
            </a:r>
          </a:p>
        </p:txBody>
      </p:sp>
      <p:pic>
        <p:nvPicPr>
          <p:cNvPr id="6" name="Content Placeholder 5" descr="quadpolyray.pn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7" b="4627"/>
          <a:stretch>
            <a:fillRect/>
          </a:stretch>
        </p:blipFill>
        <p:spPr>
          <a:xfrm>
            <a:off x="621701" y="1455919"/>
            <a:ext cx="5139507" cy="2486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 bwMode="auto">
          <a:xfrm>
            <a:off x="12055507" y="7210425"/>
            <a:ext cx="129322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1400041" rtl="0" eaLnBrk="1" fontAlgn="base" hangingPunct="1">
              <a:spcBef>
                <a:spcPct val="0"/>
              </a:spcBef>
              <a:spcAft>
                <a:spcPct val="0"/>
              </a:spcAft>
              <a:defRPr sz="1099" kern="1200" smtClean="0">
                <a:solidFill>
                  <a:srgbClr val="000000"/>
                </a:solidFill>
                <a:latin typeface="75 Helvetica Bold" pitchFamily="1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9pPr>
          </a:lstStyle>
          <a:p>
            <a:fld id="{10D767CF-FD39-2F4F-B3FE-D38A6B9D47C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" name="Content Placeholder 5" descr="quadpolywinding.png">
            <a:extLst>
              <a:ext uri="{FF2B5EF4-FFF2-40B4-BE49-F238E27FC236}">
                <a16:creationId xmlns:a16="http://schemas.microsoft.com/office/drawing/2014/main" id="{5A069F7D-5F4E-6C47-9591-D1D80C6BD07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7" b="4627"/>
          <a:stretch>
            <a:fillRect/>
          </a:stretch>
        </p:blipFill>
        <p:spPr bwMode="auto">
          <a:xfrm>
            <a:off x="6266037" y="1455917"/>
            <a:ext cx="5355700" cy="24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168E149-E26E-CA46-A04E-E8FF9382B48F}"/>
              </a:ext>
            </a:extLst>
          </p:cNvPr>
          <p:cNvSpPr/>
          <p:nvPr/>
        </p:nvSpPr>
        <p:spPr>
          <a:xfrm>
            <a:off x="374163" y="4528319"/>
            <a:ext cx="5435146" cy="1721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118" b="1" i="1" dirty="0">
                <a:solidFill>
                  <a:srgbClr val="000000"/>
                </a:solidFill>
              </a:rPr>
              <a:t>Ray-casting: </a:t>
            </a:r>
          </a:p>
          <a:p>
            <a:pPr marL="285756" indent="-285756" algn="just"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Showed that the direction of the ray doesn’t change the answer. </a:t>
            </a:r>
          </a:p>
          <a:p>
            <a:pPr marL="285756" indent="-285756" algn="just"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If the point is away from the polygon, there is a ray that doesn’t hit it at all.  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695999-9775-5548-8ADA-17BBC2DEF850}"/>
              </a:ext>
            </a:extLst>
          </p:cNvPr>
          <p:cNvSpPr/>
          <p:nvPr/>
        </p:nvSpPr>
        <p:spPr>
          <a:xfrm>
            <a:off x="6186591" y="4528319"/>
            <a:ext cx="5435146" cy="1721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118" b="1" i="1" dirty="0">
                <a:solidFill>
                  <a:srgbClr val="000000"/>
                </a:solidFill>
              </a:rPr>
              <a:t>Winding Number: </a:t>
            </a:r>
          </a:p>
          <a:p>
            <a:pPr marL="285756" indent="-285756" algn="just"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Showed that this answer is the same as the ray-casting answer.</a:t>
            </a:r>
          </a:p>
          <a:p>
            <a:pPr marL="285756" indent="-285756" algn="just"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Equivalence of a simplified version counting </a:t>
            </a:r>
            <a:r>
              <a:rPr lang="en-US" sz="2118" i="1" dirty="0">
                <a:solidFill>
                  <a:srgbClr val="000000"/>
                </a:solidFill>
              </a:rPr>
              <a:t>quadrant crossings</a:t>
            </a:r>
            <a:r>
              <a:rPr lang="en-US" sz="2118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3" name="Left-Right Arrow 2">
            <a:extLst>
              <a:ext uri="{FF2B5EF4-FFF2-40B4-BE49-F238E27FC236}">
                <a16:creationId xmlns:a16="http://schemas.microsoft.com/office/drawing/2014/main" id="{2F9C37A1-1C38-EF4C-977B-4A7F59E23A54}"/>
              </a:ext>
            </a:extLst>
          </p:cNvPr>
          <p:cNvSpPr/>
          <p:nvPr/>
        </p:nvSpPr>
        <p:spPr bwMode="auto">
          <a:xfrm>
            <a:off x="5452253" y="2494860"/>
            <a:ext cx="1026866" cy="714166"/>
          </a:xfrm>
          <a:prstGeom prst="leftRightArrow">
            <a:avLst/>
          </a:prstGeom>
          <a:solidFill>
            <a:srgbClr val="0070C0"/>
          </a:solidFill>
          <a:ln w="9525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682" tIns="40341" rIns="80682" bIns="40341" numCol="1" rtlCol="0" anchor="t" anchorCtr="0" compatLnSpc="1">
            <a:prstTxWarp prst="textNoShape">
              <a:avLst/>
            </a:prstTxWarp>
          </a:bodyPr>
          <a:lstStyle/>
          <a:p>
            <a:pPr defTabSz="80686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794">
              <a:solidFill>
                <a:srgbClr val="666666"/>
              </a:solidFill>
              <a:latin typeface="55 Helvetica Roman" pitchFamily="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284581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C0F932C-261B-6682-ACCA-B8EFC8471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81" y="801788"/>
            <a:ext cx="10226238" cy="574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D891359-B67E-E82D-0389-BC721910306C}"/>
              </a:ext>
            </a:extLst>
          </p:cNvPr>
          <p:cNvSpPr txBox="1">
            <a:spLocks/>
          </p:cNvSpPr>
          <p:nvPr/>
        </p:nvSpPr>
        <p:spPr>
          <a:xfrm>
            <a:off x="430038" y="163440"/>
            <a:ext cx="11074015" cy="83764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pitchFamily="12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pitchFamily="12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pitchFamily="12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pitchFamily="124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pitchFamily="124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pitchFamily="124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pitchFamily="124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ＭＳ Ｐゴシック" pitchFamily="124" charset="-128"/>
              </a:defRPr>
            </a:lvl9pPr>
          </a:lstStyle>
          <a:p>
            <a:r>
              <a:rPr lang="en-US" kern="0"/>
              <a:t>The future of Air Transportation… 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677261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C293C-4570-D04B-B498-DD53F4204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784" y="0"/>
            <a:ext cx="11074015" cy="837640"/>
          </a:xfrm>
        </p:spPr>
        <p:txBody>
          <a:bodyPr/>
          <a:lstStyle/>
          <a:p>
            <a:r>
              <a:rPr lang="en-US" dirty="0"/>
              <a:t>Challenges for the future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3D9FD-04DB-AA40-823A-C3ACC2D73A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12055507" y="7210425"/>
            <a:ext cx="129322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1400041" rtl="0" eaLnBrk="1" fontAlgn="base" hangingPunct="1">
              <a:spcBef>
                <a:spcPct val="0"/>
              </a:spcBef>
              <a:spcAft>
                <a:spcPct val="0"/>
              </a:spcAft>
              <a:defRPr sz="1099" kern="1200" smtClean="0">
                <a:solidFill>
                  <a:srgbClr val="000000"/>
                </a:solidFill>
                <a:latin typeface="75 Helvetica Bold" pitchFamily="1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9pPr>
          </a:lstStyle>
          <a:p>
            <a:fld id="{10D767CF-FD39-2F4F-B3FE-D38A6B9D47C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926A5F2-A3C2-7043-9DE6-54DE40568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784" y="1240447"/>
            <a:ext cx="11261224" cy="4377105"/>
          </a:xfrm>
        </p:spPr>
        <p:txBody>
          <a:bodyPr/>
          <a:lstStyle/>
          <a:p>
            <a:r>
              <a:rPr lang="en-US" sz="3394" dirty="0"/>
              <a:t>  Dependence on software</a:t>
            </a:r>
          </a:p>
          <a:p>
            <a:pPr marL="944159" lvl="1" indent="-403433">
              <a:buFont typeface="Arial" panose="020B0604020202020204" pitchFamily="34" charset="0"/>
              <a:buChar char="•"/>
            </a:pPr>
            <a:r>
              <a:rPr lang="en-US" sz="2909" dirty="0"/>
              <a:t>The amount of software on aircraft has been increasing exponentially. </a:t>
            </a:r>
          </a:p>
          <a:p>
            <a:pPr marL="944159" lvl="1" indent="-403433">
              <a:buFont typeface="Arial" panose="020B0604020202020204" pitchFamily="34" charset="0"/>
              <a:buChar char="•"/>
            </a:pPr>
            <a:r>
              <a:rPr lang="en-US" sz="2909" dirty="0"/>
              <a:t>Numerical error in software can have catastrophic effects.</a:t>
            </a:r>
          </a:p>
          <a:p>
            <a:pPr marL="944159" lvl="1" indent="-403433">
              <a:buFont typeface="Arial" panose="020B0604020202020204" pitchFamily="34" charset="0"/>
              <a:buChar char="•"/>
            </a:pPr>
            <a:r>
              <a:rPr lang="en-US" sz="2909" dirty="0"/>
              <a:t>New types of software (AI/ML) are being created that we don’t know how to verify yet.</a:t>
            </a:r>
          </a:p>
          <a:p>
            <a:pPr marL="579338" indent="-504292"/>
            <a:r>
              <a:rPr lang="en-US" sz="3353" dirty="0"/>
              <a:t>Autonomous aircraft </a:t>
            </a:r>
          </a:p>
          <a:p>
            <a:pPr marL="944159" lvl="1" indent="-403433">
              <a:buFont typeface="Arial" panose="020B0604020202020204" pitchFamily="34" charset="0"/>
              <a:buChar char="•"/>
            </a:pPr>
            <a:r>
              <a:rPr lang="en-US" sz="2824" dirty="0"/>
              <a:t>Pilots have always been the final safety measure. What do we do without one? </a:t>
            </a:r>
            <a:endParaRPr lang="en-US" sz="3353" dirty="0"/>
          </a:p>
        </p:txBody>
      </p:sp>
    </p:spTree>
    <p:extLst>
      <p:ext uri="{BB962C8B-B14F-4D97-AF65-F5344CB8AC3E}">
        <p14:creationId xmlns:p14="http://schemas.microsoft.com/office/powerpoint/2010/main" val="13651621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E0BFD-217B-1E44-99ED-13D10014A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317" y="34773"/>
            <a:ext cx="11074015" cy="837640"/>
          </a:xfrm>
        </p:spPr>
        <p:txBody>
          <a:bodyPr/>
          <a:lstStyle/>
          <a:p>
            <a:r>
              <a:rPr lang="en-US" dirty="0"/>
              <a:t>Formal Methods is </a:t>
            </a:r>
            <a:r>
              <a:rPr lang="en-US" i="1" dirty="0"/>
              <a:t>part</a:t>
            </a:r>
            <a:r>
              <a:rPr lang="en-US" dirty="0"/>
              <a:t> of the answer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FB2D7C-CE6C-9F4B-9F10-0421AEA153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12055507" y="7210425"/>
            <a:ext cx="129322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1400041" rtl="0" eaLnBrk="1" fontAlgn="base" hangingPunct="1">
              <a:spcBef>
                <a:spcPct val="0"/>
              </a:spcBef>
              <a:spcAft>
                <a:spcPct val="0"/>
              </a:spcAft>
              <a:defRPr sz="1099" kern="1200" smtClean="0">
                <a:solidFill>
                  <a:srgbClr val="000000"/>
                </a:solidFill>
                <a:latin typeface="75 Helvetica Bold" pitchFamily="1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9pPr>
          </a:lstStyle>
          <a:p>
            <a:fld id="{10D767CF-FD39-2F4F-B3FE-D38A6B9D47CB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5CC66E62-1C33-C94A-88AF-C2EFB957F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8561" y="2146770"/>
            <a:ext cx="5136837" cy="2894524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ECB2D2B-80F6-D547-9324-6338FA501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1339" y="1212108"/>
            <a:ext cx="2017059" cy="1434353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4AD01A3-DE60-A244-B68C-4CF87F693DD0}"/>
              </a:ext>
            </a:extLst>
          </p:cNvPr>
          <p:cNvSpPr/>
          <p:nvPr/>
        </p:nvSpPr>
        <p:spPr bwMode="auto">
          <a:xfrm>
            <a:off x="6837043" y="2892290"/>
            <a:ext cx="743954" cy="398173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682" tIns="40341" rIns="80682" bIns="40341" numCol="1" rtlCol="0" anchor="t" anchorCtr="0" compatLnSpc="1">
            <a:prstTxWarp prst="textNoShape">
              <a:avLst/>
            </a:prstTxWarp>
          </a:bodyPr>
          <a:lstStyle/>
          <a:p>
            <a:pPr defTabSz="80686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794">
              <a:solidFill>
                <a:srgbClr val="666666"/>
              </a:solidFill>
              <a:latin typeface="55 Helvetica Roman" pitchFamily="1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CA23E9A-3782-0F48-A4D1-8FE19823D96B}"/>
              </a:ext>
            </a:extLst>
          </p:cNvPr>
          <p:cNvSpPr/>
          <p:nvPr/>
        </p:nvSpPr>
        <p:spPr bwMode="auto">
          <a:xfrm>
            <a:off x="8745001" y="2873173"/>
            <a:ext cx="743954" cy="398173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682" tIns="40341" rIns="80682" bIns="40341" numCol="1" rtlCol="0" anchor="t" anchorCtr="0" compatLnSpc="1">
            <a:prstTxWarp prst="textNoShape">
              <a:avLst/>
            </a:prstTxWarp>
          </a:bodyPr>
          <a:lstStyle/>
          <a:p>
            <a:pPr defTabSz="80686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794">
              <a:solidFill>
                <a:srgbClr val="666666"/>
              </a:solidFill>
              <a:latin typeface="55 Helvetica Roman" pitchFamily="1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FE031DA-1498-284F-9090-F7C1D866C8F2}"/>
              </a:ext>
            </a:extLst>
          </p:cNvPr>
          <p:cNvSpPr/>
          <p:nvPr/>
        </p:nvSpPr>
        <p:spPr bwMode="auto">
          <a:xfrm>
            <a:off x="7134431" y="3751800"/>
            <a:ext cx="743954" cy="398173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682" tIns="40341" rIns="80682" bIns="40341" numCol="1" rtlCol="0" anchor="t" anchorCtr="0" compatLnSpc="1">
            <a:prstTxWarp prst="textNoShape">
              <a:avLst/>
            </a:prstTxWarp>
          </a:bodyPr>
          <a:lstStyle/>
          <a:p>
            <a:pPr defTabSz="80686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794">
              <a:solidFill>
                <a:srgbClr val="666666"/>
              </a:solidFill>
              <a:latin typeface="55 Helvetica Roman" pitchFamily="1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E97150D-E248-2144-BDF8-840DAC591903}"/>
              </a:ext>
            </a:extLst>
          </p:cNvPr>
          <p:cNvSpPr/>
          <p:nvPr/>
        </p:nvSpPr>
        <p:spPr bwMode="auto">
          <a:xfrm>
            <a:off x="8120626" y="3738677"/>
            <a:ext cx="743954" cy="398173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682" tIns="40341" rIns="80682" bIns="40341" numCol="1" rtlCol="0" anchor="t" anchorCtr="0" compatLnSpc="1">
            <a:prstTxWarp prst="textNoShape">
              <a:avLst/>
            </a:prstTxWarp>
          </a:bodyPr>
          <a:lstStyle/>
          <a:p>
            <a:pPr defTabSz="80686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794">
              <a:solidFill>
                <a:srgbClr val="666666"/>
              </a:solidFill>
              <a:latin typeface="55 Helvetica Roman" pitchFamily="1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EDA4413-F09E-A147-B4BB-BE1A19DD04F0}"/>
              </a:ext>
            </a:extLst>
          </p:cNvPr>
          <p:cNvSpPr/>
          <p:nvPr/>
        </p:nvSpPr>
        <p:spPr bwMode="auto">
          <a:xfrm>
            <a:off x="6679703" y="3477756"/>
            <a:ext cx="4874551" cy="110526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682" tIns="40341" rIns="80682" bIns="40341" numCol="1" rtlCol="0" anchor="t" anchorCtr="0" compatLnSpc="1">
            <a:prstTxWarp prst="textNoShape">
              <a:avLst/>
            </a:prstTxWarp>
          </a:bodyPr>
          <a:lstStyle/>
          <a:p>
            <a:pPr defTabSz="806867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794">
              <a:solidFill>
                <a:srgbClr val="666666"/>
              </a:solidFill>
              <a:latin typeface="55 Helvetica Roman" pitchFamily="1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177166-A001-D342-A95F-4725F9640369}"/>
              </a:ext>
            </a:extLst>
          </p:cNvPr>
          <p:cNvSpPr/>
          <p:nvPr/>
        </p:nvSpPr>
        <p:spPr>
          <a:xfrm>
            <a:off x="361317" y="1245173"/>
            <a:ext cx="5734683" cy="4057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71" dirty="0">
                <a:solidFill>
                  <a:srgbClr val="000000"/>
                </a:solidFill>
              </a:rPr>
              <a:t>Research in Formal Methods:</a:t>
            </a:r>
          </a:p>
          <a:p>
            <a:pPr algn="just"/>
            <a:endParaRPr lang="en-US" sz="2118" dirty="0">
              <a:solidFill>
                <a:srgbClr val="000000"/>
              </a:solidFill>
            </a:endParaRPr>
          </a:p>
          <a:p>
            <a:pPr marL="302575" indent="-302575" algn="just"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Directly verifying the behavior of Machine Learning Algorithms.</a:t>
            </a:r>
          </a:p>
          <a:p>
            <a:pPr marL="302575" indent="-302575" algn="just"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Bounding the behavior of unknown algorithms using Runtime Monitors.</a:t>
            </a:r>
          </a:p>
          <a:p>
            <a:pPr marL="302575" indent="-302575" algn="just"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Proving Safety properties of Cyber-Physical Systems.</a:t>
            </a:r>
          </a:p>
          <a:p>
            <a:pPr marL="302575" indent="-302575" algn="just"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Making software implementations robust to numerical errors. </a:t>
            </a:r>
          </a:p>
          <a:p>
            <a:pPr marL="302575" indent="-302575" algn="just">
              <a:buFont typeface="Arial" panose="020B0604020202020204" pitchFamily="34" charset="0"/>
              <a:buChar char="•"/>
            </a:pPr>
            <a:r>
              <a:rPr lang="en-US" sz="2118" dirty="0">
                <a:solidFill>
                  <a:srgbClr val="000000"/>
                </a:solidFill>
              </a:rPr>
              <a:t>Capturing and formalizing the requirements of a system (before and during design).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711CC4-6031-3D43-861C-F5254D47D946}"/>
              </a:ext>
            </a:extLst>
          </p:cNvPr>
          <p:cNvSpPr txBox="1"/>
          <p:nvPr/>
        </p:nvSpPr>
        <p:spPr>
          <a:xfrm>
            <a:off x="6679704" y="5041294"/>
            <a:ext cx="495330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88" dirty="0">
                <a:solidFill>
                  <a:srgbClr val="000000"/>
                </a:solidFill>
              </a:rPr>
              <a:t>ICAROUS is a NASA-developed autonomous aircraft system. Elements in red have employed formal methods in design or verification.</a:t>
            </a:r>
          </a:p>
        </p:txBody>
      </p:sp>
    </p:spTree>
    <p:extLst>
      <p:ext uri="{BB962C8B-B14F-4D97-AF65-F5344CB8AC3E}">
        <p14:creationId xmlns:p14="http://schemas.microsoft.com/office/powerpoint/2010/main" val="368105831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4C9FE-30F7-CE7D-2137-18FA4C52D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Taming numerical error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60A8D2B-9161-45E0-6F9B-AB8AF885E5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926" y="1031630"/>
            <a:ext cx="7526917" cy="4478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370436B-D425-81B2-245B-806ADCA727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1031630"/>
            <a:ext cx="3473034" cy="7054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B9F41B-8A2D-C89D-46ED-1252B4C51E31}"/>
              </a:ext>
            </a:extLst>
          </p:cNvPr>
          <p:cNvSpPr txBox="1"/>
          <p:nvPr/>
        </p:nvSpPr>
        <p:spPr>
          <a:xfrm>
            <a:off x="266700" y="1889500"/>
            <a:ext cx="41060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Floating-point Analysis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Bounds accumulated error.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Identifies unstable conditionals.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Produces verifiable certificates.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VScode</a:t>
            </a:r>
            <a:r>
              <a:rPr lang="en-US" dirty="0"/>
              <a:t> interface for experimentation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dirty="0"/>
              <a:t>Program Transformation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Creates a guard-stable version of a program in 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Automatically verifies the correctness of the implementation.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7E5ED5-61B4-A1A9-CED4-70C8DF3D4621}"/>
              </a:ext>
            </a:extLst>
          </p:cNvPr>
          <p:cNvSpPr txBox="1"/>
          <p:nvPr/>
        </p:nvSpPr>
        <p:spPr>
          <a:xfrm>
            <a:off x="4970586" y="5598208"/>
            <a:ext cx="6846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 view of </a:t>
            </a:r>
            <a:r>
              <a:rPr lang="en-US" sz="1400" dirty="0" err="1"/>
              <a:t>PRECiSA</a:t>
            </a:r>
            <a:r>
              <a:rPr lang="en-US" sz="1400" dirty="0"/>
              <a:t> in </a:t>
            </a:r>
            <a:r>
              <a:rPr lang="en-US" sz="1400" dirty="0" err="1"/>
              <a:t>VScode</a:t>
            </a:r>
            <a:r>
              <a:rPr lang="en-US" sz="1400" dirty="0"/>
              <a:t> allowing visual analysis of the accumulated error over a range of values.</a:t>
            </a:r>
          </a:p>
        </p:txBody>
      </p:sp>
    </p:spTree>
    <p:extLst>
      <p:ext uri="{BB962C8B-B14F-4D97-AF65-F5344CB8AC3E}">
        <p14:creationId xmlns:p14="http://schemas.microsoft.com/office/powerpoint/2010/main" val="224990625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AD06B-D96D-24ED-562A-613B4782E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Runtime monitoring with the Simplex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80A3F-0F65-D9C6-51B0-504F5F963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957943"/>
            <a:ext cx="5121729" cy="543174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Runtime Monitoring:</a:t>
            </a:r>
          </a:p>
          <a:p>
            <a:r>
              <a:rPr lang="en-US" dirty="0"/>
              <a:t>Not all software can be verified before deployment.</a:t>
            </a:r>
          </a:p>
          <a:p>
            <a:r>
              <a:rPr lang="en-US" dirty="0"/>
              <a:t>RTM checks for unwanted behavior during operation.</a:t>
            </a:r>
          </a:p>
          <a:p>
            <a:r>
              <a:rPr lang="en-US" dirty="0"/>
              <a:t>Mitigation can be simple (raise alert), or complicated.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Simplex Architecture:</a:t>
            </a:r>
          </a:p>
          <a:p>
            <a:r>
              <a:rPr lang="en-US" dirty="0"/>
              <a:t>RTM allows switching between complex (untrusted) and simple (trusted) components.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62AB57A-7AE2-1285-D089-44F9C59AB389}"/>
              </a:ext>
            </a:extLst>
          </p:cNvPr>
          <p:cNvSpPr/>
          <p:nvPr/>
        </p:nvSpPr>
        <p:spPr bwMode="auto">
          <a:xfrm>
            <a:off x="5404756" y="1404257"/>
            <a:ext cx="881743" cy="4288972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F4EB8C9-8B12-6892-5546-36B8B3AD3715}"/>
              </a:ext>
            </a:extLst>
          </p:cNvPr>
          <p:cNvSpPr/>
          <p:nvPr/>
        </p:nvSpPr>
        <p:spPr bwMode="auto">
          <a:xfrm>
            <a:off x="6738257" y="1404257"/>
            <a:ext cx="4593772" cy="4288972"/>
          </a:xfrm>
          <a:prstGeom prst="round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0F5536D-9CB6-9044-F76D-29192F9A3B6C}"/>
              </a:ext>
            </a:extLst>
          </p:cNvPr>
          <p:cNvSpPr/>
          <p:nvPr/>
        </p:nvSpPr>
        <p:spPr bwMode="auto">
          <a:xfrm>
            <a:off x="7532914" y="1817915"/>
            <a:ext cx="1611085" cy="1502228"/>
          </a:xfrm>
          <a:prstGeom prst="round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C160D5-BACF-D23C-3300-B9759284EEF6}"/>
              </a:ext>
            </a:extLst>
          </p:cNvPr>
          <p:cNvSpPr/>
          <p:nvPr/>
        </p:nvSpPr>
        <p:spPr bwMode="auto">
          <a:xfrm>
            <a:off x="7532914" y="3820885"/>
            <a:ext cx="1611085" cy="1502228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40547EC-F5B5-E215-4B41-077EDECA413A}"/>
              </a:ext>
            </a:extLst>
          </p:cNvPr>
          <p:cNvSpPr/>
          <p:nvPr/>
        </p:nvSpPr>
        <p:spPr bwMode="auto">
          <a:xfrm>
            <a:off x="9503229" y="2486620"/>
            <a:ext cx="1382485" cy="2139139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DBF263-1E3F-1E73-1083-422E655D9BDA}"/>
              </a:ext>
            </a:extLst>
          </p:cNvPr>
          <p:cNvSpPr txBox="1"/>
          <p:nvPr/>
        </p:nvSpPr>
        <p:spPr>
          <a:xfrm rot="16200000">
            <a:off x="4850173" y="3378974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System Sensors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2AE7927A-2DDF-BD4E-3263-14CA6B19143B}"/>
              </a:ext>
            </a:extLst>
          </p:cNvPr>
          <p:cNvSpPr/>
          <p:nvPr/>
        </p:nvSpPr>
        <p:spPr bwMode="auto">
          <a:xfrm>
            <a:off x="6286499" y="3445215"/>
            <a:ext cx="451758" cy="20149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B0AF7D67-3739-BFE1-581D-4EEA80480E2F}"/>
              </a:ext>
            </a:extLst>
          </p:cNvPr>
          <p:cNvSpPr/>
          <p:nvPr/>
        </p:nvSpPr>
        <p:spPr bwMode="auto">
          <a:xfrm rot="18859200">
            <a:off x="6538256" y="2920295"/>
            <a:ext cx="1303517" cy="21654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C734E939-A4ED-3344-9C35-D480AFC5B862}"/>
              </a:ext>
            </a:extLst>
          </p:cNvPr>
          <p:cNvSpPr/>
          <p:nvPr/>
        </p:nvSpPr>
        <p:spPr bwMode="auto">
          <a:xfrm rot="2713001">
            <a:off x="6538255" y="3976134"/>
            <a:ext cx="1303517" cy="21945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06F6A377-48F3-19C9-BBAD-7C4F8082CD91}"/>
              </a:ext>
            </a:extLst>
          </p:cNvPr>
          <p:cNvSpPr/>
          <p:nvPr/>
        </p:nvSpPr>
        <p:spPr bwMode="auto">
          <a:xfrm>
            <a:off x="6808122" y="3445215"/>
            <a:ext cx="2695107" cy="20149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9D8788-A75B-E0E2-F6F8-7F2A2672D0A6}"/>
              </a:ext>
            </a:extLst>
          </p:cNvPr>
          <p:cNvSpPr txBox="1"/>
          <p:nvPr/>
        </p:nvSpPr>
        <p:spPr>
          <a:xfrm>
            <a:off x="7571014" y="1905081"/>
            <a:ext cx="16110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Black Box Controller: High Performance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D1AF06-F513-50B4-FF79-49BD5A3D1C99}"/>
              </a:ext>
            </a:extLst>
          </p:cNvPr>
          <p:cNvSpPr txBox="1"/>
          <p:nvPr/>
        </p:nvSpPr>
        <p:spPr>
          <a:xfrm>
            <a:off x="7571014" y="3963297"/>
            <a:ext cx="16422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Verified Controller: Low Performance</a:t>
            </a: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701A3EFB-CB40-856E-9FCE-EC1B6EACB700}"/>
              </a:ext>
            </a:extLst>
          </p:cNvPr>
          <p:cNvSpPr/>
          <p:nvPr/>
        </p:nvSpPr>
        <p:spPr bwMode="auto">
          <a:xfrm>
            <a:off x="9143999" y="2601785"/>
            <a:ext cx="355056" cy="20149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3D0189F3-C87D-3E26-47A0-884F0053939A}"/>
              </a:ext>
            </a:extLst>
          </p:cNvPr>
          <p:cNvSpPr/>
          <p:nvPr/>
        </p:nvSpPr>
        <p:spPr bwMode="auto">
          <a:xfrm>
            <a:off x="9152347" y="4332386"/>
            <a:ext cx="355056" cy="20149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970BD4-66C0-4B1B-D977-7188588786D9}"/>
              </a:ext>
            </a:extLst>
          </p:cNvPr>
          <p:cNvSpPr txBox="1"/>
          <p:nvPr/>
        </p:nvSpPr>
        <p:spPr>
          <a:xfrm>
            <a:off x="9692480" y="2414655"/>
            <a:ext cx="1144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Verified Monitor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521651-E04D-12D0-A841-B2EB8442A3C6}"/>
              </a:ext>
            </a:extLst>
          </p:cNvPr>
          <p:cNvSpPr/>
          <p:nvPr/>
        </p:nvSpPr>
        <p:spPr bwMode="auto">
          <a:xfrm rot="2180736">
            <a:off x="9444940" y="2929650"/>
            <a:ext cx="781446" cy="4571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D8FDFC-9EC5-75BE-69FB-491C58C401BD}"/>
              </a:ext>
            </a:extLst>
          </p:cNvPr>
          <p:cNvSpPr/>
          <p:nvPr/>
        </p:nvSpPr>
        <p:spPr bwMode="auto">
          <a:xfrm rot="18882686">
            <a:off x="9401161" y="4100803"/>
            <a:ext cx="882636" cy="4571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CE8777E-7D89-794F-8AB7-FC6C475703E4}"/>
              </a:ext>
            </a:extLst>
          </p:cNvPr>
          <p:cNvSpPr/>
          <p:nvPr/>
        </p:nvSpPr>
        <p:spPr bwMode="auto">
          <a:xfrm>
            <a:off x="10113452" y="3156145"/>
            <a:ext cx="100940" cy="8660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10B2732-4967-A8B6-DDD8-CCC6577F0B13}"/>
              </a:ext>
            </a:extLst>
          </p:cNvPr>
          <p:cNvSpPr/>
          <p:nvPr/>
        </p:nvSpPr>
        <p:spPr bwMode="auto">
          <a:xfrm>
            <a:off x="10115066" y="3750649"/>
            <a:ext cx="98960" cy="8660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8C31C51-0AB0-61BF-EDD7-B5BF95D0AEB3}"/>
              </a:ext>
            </a:extLst>
          </p:cNvPr>
          <p:cNvSpPr/>
          <p:nvPr/>
        </p:nvSpPr>
        <p:spPr bwMode="auto">
          <a:xfrm>
            <a:off x="10485120" y="3429001"/>
            <a:ext cx="400595" cy="658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27E003-9000-45C0-09A1-8F782D2D61C9}"/>
              </a:ext>
            </a:extLst>
          </p:cNvPr>
          <p:cNvSpPr/>
          <p:nvPr/>
        </p:nvSpPr>
        <p:spPr bwMode="auto">
          <a:xfrm rot="2239597">
            <a:off x="10155386" y="3316818"/>
            <a:ext cx="402442" cy="6236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D3A7328-B51B-882C-005A-B715293A2839}"/>
              </a:ext>
            </a:extLst>
          </p:cNvPr>
          <p:cNvSpPr/>
          <p:nvPr/>
        </p:nvSpPr>
        <p:spPr bwMode="auto">
          <a:xfrm>
            <a:off x="10450332" y="3409444"/>
            <a:ext cx="98960" cy="8660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7CD42A9-EE28-4BD9-F731-E662845069AC}"/>
              </a:ext>
            </a:extLst>
          </p:cNvPr>
          <p:cNvSpPr txBox="1"/>
          <p:nvPr/>
        </p:nvSpPr>
        <p:spPr>
          <a:xfrm>
            <a:off x="9717868" y="3980051"/>
            <a:ext cx="1202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Status:</a:t>
            </a:r>
          </a:p>
          <a:p>
            <a:pPr algn="ctr"/>
            <a:r>
              <a:rPr lang="en-US" b="1" dirty="0">
                <a:solidFill>
                  <a:srgbClr val="00B050"/>
                </a:solidFill>
              </a:rPr>
              <a:t>PASS</a:t>
            </a:r>
          </a:p>
        </p:txBody>
      </p:sp>
      <p:sp>
        <p:nvSpPr>
          <p:cNvPr id="30" name="Right Arrow 29">
            <a:extLst>
              <a:ext uri="{FF2B5EF4-FFF2-40B4-BE49-F238E27FC236}">
                <a16:creationId xmlns:a16="http://schemas.microsoft.com/office/drawing/2014/main" id="{2E431D55-6747-ED99-0621-E8A711A6A937}"/>
              </a:ext>
            </a:extLst>
          </p:cNvPr>
          <p:cNvSpPr/>
          <p:nvPr/>
        </p:nvSpPr>
        <p:spPr bwMode="auto">
          <a:xfrm>
            <a:off x="10885714" y="3257009"/>
            <a:ext cx="1156833" cy="41699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3059773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AD06B-D96D-24ED-562A-613B4782E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Runtime monitoring with the Simplex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80A3F-0F65-D9C6-51B0-504F5F963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957943"/>
            <a:ext cx="5121729" cy="543174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Runtime Monitoring:</a:t>
            </a:r>
          </a:p>
          <a:p>
            <a:r>
              <a:rPr lang="en-US" dirty="0"/>
              <a:t>Not all software can be verified before deployment.</a:t>
            </a:r>
          </a:p>
          <a:p>
            <a:r>
              <a:rPr lang="en-US" dirty="0"/>
              <a:t>RTM checks for unwanted behavior during operation.</a:t>
            </a:r>
          </a:p>
          <a:p>
            <a:r>
              <a:rPr lang="en-US" dirty="0"/>
              <a:t>Mitigation can be simple (raise alert), or complicated.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Simplex Architecture:</a:t>
            </a:r>
          </a:p>
          <a:p>
            <a:r>
              <a:rPr lang="en-US" dirty="0"/>
              <a:t>RTM allows switching between complex (untrusted) and simple (trusted) components.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62AB57A-7AE2-1285-D089-44F9C59AB389}"/>
              </a:ext>
            </a:extLst>
          </p:cNvPr>
          <p:cNvSpPr/>
          <p:nvPr/>
        </p:nvSpPr>
        <p:spPr bwMode="auto">
          <a:xfrm>
            <a:off x="5404756" y="1404257"/>
            <a:ext cx="881743" cy="4288972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F4EB8C9-8B12-6892-5546-36B8B3AD3715}"/>
              </a:ext>
            </a:extLst>
          </p:cNvPr>
          <p:cNvSpPr/>
          <p:nvPr/>
        </p:nvSpPr>
        <p:spPr bwMode="auto">
          <a:xfrm>
            <a:off x="6738257" y="1404257"/>
            <a:ext cx="4593772" cy="4288972"/>
          </a:xfrm>
          <a:prstGeom prst="roundRect">
            <a:avLst/>
          </a:prstGeom>
          <a:solidFill>
            <a:schemeClr val="accent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0F5536D-9CB6-9044-F76D-29192F9A3B6C}"/>
              </a:ext>
            </a:extLst>
          </p:cNvPr>
          <p:cNvSpPr/>
          <p:nvPr/>
        </p:nvSpPr>
        <p:spPr bwMode="auto">
          <a:xfrm>
            <a:off x="7532914" y="1817915"/>
            <a:ext cx="1611085" cy="1502228"/>
          </a:xfrm>
          <a:prstGeom prst="round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C160D5-BACF-D23C-3300-B9759284EEF6}"/>
              </a:ext>
            </a:extLst>
          </p:cNvPr>
          <p:cNvSpPr/>
          <p:nvPr/>
        </p:nvSpPr>
        <p:spPr bwMode="auto">
          <a:xfrm>
            <a:off x="7532914" y="3820885"/>
            <a:ext cx="1611085" cy="1502228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40547EC-F5B5-E215-4B41-077EDECA413A}"/>
              </a:ext>
            </a:extLst>
          </p:cNvPr>
          <p:cNvSpPr/>
          <p:nvPr/>
        </p:nvSpPr>
        <p:spPr bwMode="auto">
          <a:xfrm>
            <a:off x="9503229" y="2486620"/>
            <a:ext cx="1382485" cy="2139139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DBF263-1E3F-1E73-1083-422E655D9BDA}"/>
              </a:ext>
            </a:extLst>
          </p:cNvPr>
          <p:cNvSpPr txBox="1"/>
          <p:nvPr/>
        </p:nvSpPr>
        <p:spPr>
          <a:xfrm rot="16200000">
            <a:off x="4850173" y="3378974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System Sensors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2AE7927A-2DDF-BD4E-3263-14CA6B19143B}"/>
              </a:ext>
            </a:extLst>
          </p:cNvPr>
          <p:cNvSpPr/>
          <p:nvPr/>
        </p:nvSpPr>
        <p:spPr bwMode="auto">
          <a:xfrm>
            <a:off x="6286499" y="3445215"/>
            <a:ext cx="451758" cy="20149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B0AF7D67-3739-BFE1-581D-4EEA80480E2F}"/>
              </a:ext>
            </a:extLst>
          </p:cNvPr>
          <p:cNvSpPr/>
          <p:nvPr/>
        </p:nvSpPr>
        <p:spPr bwMode="auto">
          <a:xfrm rot="18859200">
            <a:off x="6538256" y="2920295"/>
            <a:ext cx="1303517" cy="21654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C734E939-A4ED-3344-9C35-D480AFC5B862}"/>
              </a:ext>
            </a:extLst>
          </p:cNvPr>
          <p:cNvSpPr/>
          <p:nvPr/>
        </p:nvSpPr>
        <p:spPr bwMode="auto">
          <a:xfrm rot="2713001">
            <a:off x="6538255" y="3976134"/>
            <a:ext cx="1303517" cy="21945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06F6A377-48F3-19C9-BBAD-7C4F8082CD91}"/>
              </a:ext>
            </a:extLst>
          </p:cNvPr>
          <p:cNvSpPr/>
          <p:nvPr/>
        </p:nvSpPr>
        <p:spPr bwMode="auto">
          <a:xfrm>
            <a:off x="6808122" y="3445215"/>
            <a:ext cx="2695107" cy="20149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9D8788-A75B-E0E2-F6F8-7F2A2672D0A6}"/>
              </a:ext>
            </a:extLst>
          </p:cNvPr>
          <p:cNvSpPr txBox="1"/>
          <p:nvPr/>
        </p:nvSpPr>
        <p:spPr>
          <a:xfrm>
            <a:off x="7571014" y="1905081"/>
            <a:ext cx="16110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Black Box Controller: High Performance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D1AF06-F513-50B4-FF79-49BD5A3D1C99}"/>
              </a:ext>
            </a:extLst>
          </p:cNvPr>
          <p:cNvSpPr txBox="1"/>
          <p:nvPr/>
        </p:nvSpPr>
        <p:spPr>
          <a:xfrm>
            <a:off x="7571014" y="3963297"/>
            <a:ext cx="16422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Verified Controller: Low Performance</a:t>
            </a: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701A3EFB-CB40-856E-9FCE-EC1B6EACB700}"/>
              </a:ext>
            </a:extLst>
          </p:cNvPr>
          <p:cNvSpPr/>
          <p:nvPr/>
        </p:nvSpPr>
        <p:spPr bwMode="auto">
          <a:xfrm>
            <a:off x="9143999" y="2601785"/>
            <a:ext cx="355056" cy="20149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3D0189F3-C87D-3E26-47A0-884F0053939A}"/>
              </a:ext>
            </a:extLst>
          </p:cNvPr>
          <p:cNvSpPr/>
          <p:nvPr/>
        </p:nvSpPr>
        <p:spPr bwMode="auto">
          <a:xfrm>
            <a:off x="9152347" y="4332386"/>
            <a:ext cx="355056" cy="20149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970BD4-66C0-4B1B-D977-7188588786D9}"/>
              </a:ext>
            </a:extLst>
          </p:cNvPr>
          <p:cNvSpPr txBox="1"/>
          <p:nvPr/>
        </p:nvSpPr>
        <p:spPr>
          <a:xfrm>
            <a:off x="9692480" y="2414655"/>
            <a:ext cx="1144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Verified Monitor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521651-E04D-12D0-A841-B2EB8442A3C6}"/>
              </a:ext>
            </a:extLst>
          </p:cNvPr>
          <p:cNvSpPr/>
          <p:nvPr/>
        </p:nvSpPr>
        <p:spPr bwMode="auto">
          <a:xfrm rot="2180736">
            <a:off x="9444940" y="2929650"/>
            <a:ext cx="781446" cy="4571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D8FDFC-9EC5-75BE-69FB-491C58C401BD}"/>
              </a:ext>
            </a:extLst>
          </p:cNvPr>
          <p:cNvSpPr/>
          <p:nvPr/>
        </p:nvSpPr>
        <p:spPr bwMode="auto">
          <a:xfrm rot="18882686">
            <a:off x="9401161" y="4100803"/>
            <a:ext cx="882636" cy="4571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CE8777E-7D89-794F-8AB7-FC6C475703E4}"/>
              </a:ext>
            </a:extLst>
          </p:cNvPr>
          <p:cNvSpPr/>
          <p:nvPr/>
        </p:nvSpPr>
        <p:spPr bwMode="auto">
          <a:xfrm>
            <a:off x="10113452" y="3156145"/>
            <a:ext cx="100940" cy="8660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10B2732-4967-A8B6-DDD8-CCC6577F0B13}"/>
              </a:ext>
            </a:extLst>
          </p:cNvPr>
          <p:cNvSpPr/>
          <p:nvPr/>
        </p:nvSpPr>
        <p:spPr bwMode="auto">
          <a:xfrm>
            <a:off x="10115066" y="3750649"/>
            <a:ext cx="98960" cy="8660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8C31C51-0AB0-61BF-EDD7-B5BF95D0AEB3}"/>
              </a:ext>
            </a:extLst>
          </p:cNvPr>
          <p:cNvSpPr/>
          <p:nvPr/>
        </p:nvSpPr>
        <p:spPr bwMode="auto">
          <a:xfrm>
            <a:off x="10485120" y="3429001"/>
            <a:ext cx="400595" cy="658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27E003-9000-45C0-09A1-8F782D2D61C9}"/>
              </a:ext>
            </a:extLst>
          </p:cNvPr>
          <p:cNvSpPr/>
          <p:nvPr/>
        </p:nvSpPr>
        <p:spPr bwMode="auto">
          <a:xfrm rot="18724884">
            <a:off x="10138504" y="3591808"/>
            <a:ext cx="402442" cy="6236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D3A7328-B51B-882C-005A-B715293A2839}"/>
              </a:ext>
            </a:extLst>
          </p:cNvPr>
          <p:cNvSpPr/>
          <p:nvPr/>
        </p:nvSpPr>
        <p:spPr bwMode="auto">
          <a:xfrm>
            <a:off x="10450332" y="3409444"/>
            <a:ext cx="98960" cy="86607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7CD42A9-EE28-4BD9-F731-E662845069AC}"/>
              </a:ext>
            </a:extLst>
          </p:cNvPr>
          <p:cNvSpPr txBox="1"/>
          <p:nvPr/>
        </p:nvSpPr>
        <p:spPr>
          <a:xfrm>
            <a:off x="9717868" y="3980051"/>
            <a:ext cx="1202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2"/>
                </a:solidFill>
              </a:rPr>
              <a:t>Status: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FAIL</a:t>
            </a: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B0B62C89-4E17-862C-7446-89139299FA61}"/>
              </a:ext>
            </a:extLst>
          </p:cNvPr>
          <p:cNvSpPr/>
          <p:nvPr/>
        </p:nvSpPr>
        <p:spPr bwMode="auto">
          <a:xfrm>
            <a:off x="10885714" y="3257009"/>
            <a:ext cx="1156833" cy="41699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2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4996460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CFDD5-8168-AD19-3700-06E1B17EDAF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1763"/>
            <a:ext cx="11658600" cy="488950"/>
          </a:xfrm>
        </p:spPr>
        <p:txBody>
          <a:bodyPr/>
          <a:lstStyle/>
          <a:p>
            <a:r>
              <a:rPr lang="en-US" dirty="0"/>
              <a:t>   Safety as a driver of innovation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097EF-7525-78E6-EB8C-852C9566DE9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81354" y="993774"/>
            <a:ext cx="6453188" cy="538638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Software systems for enhancing safety; e.g., DAIDALUS, Safeguard:</a:t>
            </a:r>
          </a:p>
          <a:p>
            <a:r>
              <a:rPr lang="en-US" dirty="0"/>
              <a:t>Allow safer current operations.</a:t>
            </a:r>
          </a:p>
          <a:p>
            <a:r>
              <a:rPr lang="en-US" dirty="0"/>
              <a:t>Assure safety of future operations.</a:t>
            </a:r>
          </a:p>
          <a:p>
            <a:r>
              <a:rPr lang="en-US" dirty="0"/>
              <a:t>Speed up new developments.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Enhancing safety of software systems; e.g., Floating-point analysis, Simplex RTM:</a:t>
            </a:r>
          </a:p>
          <a:p>
            <a:r>
              <a:rPr lang="en-US" dirty="0"/>
              <a:t>Better guarantees of behavior for quicker acceptance.</a:t>
            </a:r>
          </a:p>
          <a:p>
            <a:r>
              <a:rPr lang="en-US" dirty="0"/>
              <a:t>Safer behavior of untrusted systems</a:t>
            </a:r>
          </a:p>
        </p:txBody>
      </p:sp>
      <p:pic>
        <p:nvPicPr>
          <p:cNvPr id="4" name="Picture 25" descr="NASA insigniaCMYK">
            <a:extLst>
              <a:ext uri="{FF2B5EF4-FFF2-40B4-BE49-F238E27FC236}">
                <a16:creationId xmlns:a16="http://schemas.microsoft.com/office/drawing/2014/main" id="{94417A92-B577-121E-56A4-D1BE29D1A7CB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alphaModFix amt="29000"/>
          </a:blip>
          <a:srcRect/>
          <a:stretch>
            <a:fillRect/>
          </a:stretch>
        </p:blipFill>
        <p:spPr bwMode="auto">
          <a:xfrm>
            <a:off x="5096818" y="846479"/>
            <a:ext cx="7095182" cy="568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B7216F-E77C-62A2-9648-87A43788611B}"/>
              </a:ext>
            </a:extLst>
          </p:cNvPr>
          <p:cNvSpPr txBox="1"/>
          <p:nvPr/>
        </p:nvSpPr>
        <p:spPr>
          <a:xfrm>
            <a:off x="6884378" y="1701809"/>
            <a:ext cx="48005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For more information</a:t>
            </a:r>
          </a:p>
          <a:p>
            <a:endParaRPr lang="en-US" dirty="0"/>
          </a:p>
          <a:p>
            <a:r>
              <a:rPr lang="en-US" dirty="0"/>
              <a:t>Formal Methods as NASA:</a:t>
            </a:r>
          </a:p>
          <a:p>
            <a:r>
              <a:rPr lang="en-US" sz="1600" dirty="0">
                <a:hlinkClick r:id="rId3"/>
              </a:rPr>
              <a:t>https://shemesh.larc.nasa.gov/fm/</a:t>
            </a:r>
            <a:endParaRPr lang="en-US" sz="1600" dirty="0"/>
          </a:p>
          <a:p>
            <a:endParaRPr lang="en-US" dirty="0"/>
          </a:p>
          <a:p>
            <a:r>
              <a:rPr lang="en-US" dirty="0"/>
              <a:t>Software from this talk:</a:t>
            </a:r>
          </a:p>
          <a:p>
            <a:r>
              <a:rPr lang="en-US" dirty="0"/>
              <a:t>DAIDALUS</a:t>
            </a:r>
            <a:endParaRPr lang="en-US" sz="1600" dirty="0">
              <a:hlinkClick r:id="rId4"/>
            </a:endParaRPr>
          </a:p>
          <a:p>
            <a:r>
              <a:rPr lang="en-US" sz="1600" dirty="0">
                <a:hlinkClick r:id="rId4"/>
              </a:rPr>
              <a:t>https://shemesh.larc.nasa.gov/fm/DAIDALUS/</a:t>
            </a:r>
            <a:endParaRPr lang="en-US" sz="1600" dirty="0"/>
          </a:p>
          <a:p>
            <a:r>
              <a:rPr lang="en-US" dirty="0"/>
              <a:t>Safeguard</a:t>
            </a:r>
          </a:p>
          <a:p>
            <a:r>
              <a:rPr lang="en-US" sz="1600" dirty="0">
                <a:hlinkClick r:id="rId5"/>
              </a:rPr>
              <a:t>https://technology.nasa.gov/patent/LAR-TOPS-244</a:t>
            </a:r>
            <a:endParaRPr lang="en-US" sz="1600" dirty="0"/>
          </a:p>
          <a:p>
            <a:endParaRPr lang="en-US" dirty="0"/>
          </a:p>
          <a:p>
            <a:r>
              <a:rPr lang="en-US" dirty="0"/>
              <a:t>Come work with us!</a:t>
            </a:r>
          </a:p>
          <a:p>
            <a:r>
              <a:rPr lang="en-US" dirty="0">
                <a:hlinkClick r:id="rId6"/>
              </a:rPr>
              <a:t>https://intern.nasa.gov/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000794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3_Blank Presentation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2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2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1638</Words>
  <Application>Microsoft Office PowerPoint</Application>
  <PresentationFormat>Widescreen</PresentationFormat>
  <Paragraphs>227</Paragraphs>
  <Slides>24</Slides>
  <Notes>11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55 Helvetica Roman</vt:lpstr>
      <vt:lpstr>75 Helvetica Bold</vt:lpstr>
      <vt:lpstr>Aharoni</vt:lpstr>
      <vt:lpstr>Arial</vt:lpstr>
      <vt:lpstr>Calibri</vt:lpstr>
      <vt:lpstr>Helvetica</vt:lpstr>
      <vt:lpstr>Times</vt:lpstr>
      <vt:lpstr>Wingdings</vt:lpstr>
      <vt:lpstr>3_Blank Presentation</vt:lpstr>
      <vt:lpstr>PowerPoint Presentation</vt:lpstr>
      <vt:lpstr>The NASA everyone knows</vt:lpstr>
      <vt:lpstr>Our First “A” is for Aeronautics</vt:lpstr>
      <vt:lpstr>Safety-Critical Avionics Systems Branch</vt:lpstr>
      <vt:lpstr>PowerPoint Presentation</vt:lpstr>
      <vt:lpstr>See and Avoid</vt:lpstr>
      <vt:lpstr>What’s in a name?</vt:lpstr>
      <vt:lpstr>Advice from DAIDALUS</vt:lpstr>
      <vt:lpstr>A pilot’s view from the ground</vt:lpstr>
      <vt:lpstr>Where is DAIDALUS used? </vt:lpstr>
      <vt:lpstr>PowerPoint Presentation</vt:lpstr>
      <vt:lpstr>What makes Safeguard different from generic geofencing? </vt:lpstr>
      <vt:lpstr>What do these systems have in common?</vt:lpstr>
      <vt:lpstr>PowerPoint Presentation</vt:lpstr>
      <vt:lpstr>Geofencing: The point-in-polygon problem</vt:lpstr>
      <vt:lpstr>Two well-known methods:</vt:lpstr>
      <vt:lpstr>Using an Interactive Theorem Prover (PVS)</vt:lpstr>
      <vt:lpstr>PowerPoint Presentation</vt:lpstr>
      <vt:lpstr>Challenges for the future</vt:lpstr>
      <vt:lpstr>Formal Methods is part of the answer</vt:lpstr>
      <vt:lpstr>Taming numerical error</vt:lpstr>
      <vt:lpstr>Runtime monitoring with the Simplex architecture</vt:lpstr>
      <vt:lpstr>Runtime monitoring with the Simplex architecture</vt:lpstr>
      <vt:lpstr>   Safety as a driver of innovation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Safety-Critical Avionics Systems</dc:title>
  <dc:creator>Cooper, Eric G. (LARC-D320)</dc:creator>
  <cp:lastModifiedBy>Bailey, Roger M. (LARC-D320)</cp:lastModifiedBy>
  <cp:revision>27</cp:revision>
  <dcterms:created xsi:type="dcterms:W3CDTF">2022-08-25T16:29:19Z</dcterms:created>
  <dcterms:modified xsi:type="dcterms:W3CDTF">2022-10-13T20:39:11Z</dcterms:modified>
</cp:coreProperties>
</file>