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32"/>
  </p:notesMasterIdLst>
  <p:sldIdLst>
    <p:sldId id="366" r:id="rId6"/>
    <p:sldId id="308" r:id="rId7"/>
    <p:sldId id="279" r:id="rId8"/>
    <p:sldId id="280" r:id="rId9"/>
    <p:sldId id="1098" r:id="rId10"/>
    <p:sldId id="1087" r:id="rId11"/>
    <p:sldId id="1096" r:id="rId12"/>
    <p:sldId id="1097" r:id="rId13"/>
    <p:sldId id="2999" r:id="rId14"/>
    <p:sldId id="3002" r:id="rId15"/>
    <p:sldId id="1099" r:id="rId16"/>
    <p:sldId id="1088" r:id="rId17"/>
    <p:sldId id="1089" r:id="rId18"/>
    <p:sldId id="1090" r:id="rId19"/>
    <p:sldId id="1091" r:id="rId20"/>
    <p:sldId id="2998" r:id="rId21"/>
    <p:sldId id="3000" r:id="rId22"/>
    <p:sldId id="1094" r:id="rId23"/>
    <p:sldId id="2666" r:id="rId24"/>
    <p:sldId id="2664" r:id="rId25"/>
    <p:sldId id="2995" r:id="rId26"/>
    <p:sldId id="2973" r:id="rId27"/>
    <p:sldId id="3001" r:id="rId28"/>
    <p:sldId id="1086" r:id="rId29"/>
    <p:sldId id="1095" r:id="rId30"/>
    <p:sldId id="1092" r:id="rId3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iventi, Anthony J. (GSFC-3220)" initials="DAJ("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6770" autoAdjust="0"/>
    <p:restoredTop sz="94660"/>
  </p:normalViewPr>
  <p:slideViewPr>
    <p:cSldViewPr snapToGrid="0" snapToObjects="1">
      <p:cViewPr>
        <p:scale>
          <a:sx n="171" d="100"/>
          <a:sy n="171" d="100"/>
        </p:scale>
        <p:origin x="1800" y="1536"/>
      </p:cViewPr>
      <p:guideLst>
        <p:guide orient="horz" pos="2160"/>
        <p:guide pos="2880"/>
        <p:guide orient="horz" pos="1620"/>
      </p:guideLst>
    </p:cSldViewPr>
  </p:slideViewPr>
  <p:notesTextViewPr>
    <p:cViewPr>
      <p:scale>
        <a:sx n="100" d="100"/>
        <a:sy n="100" d="100"/>
      </p:scale>
      <p:origin x="0" y="0"/>
    </p:cViewPr>
  </p:notesTextViewPr>
  <p:sorterViewPr>
    <p:cViewPr varScale="1">
      <p:scale>
        <a:sx n="1" d="1"/>
        <a:sy n="1" d="1"/>
      </p:scale>
      <p:origin x="0" y="3686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E7A6DD-9D74-FC4E-B0C8-9C7DE66737C0}" type="datetimeFigureOut">
              <a:rPr lang="en-US" smtClean="0"/>
              <a:t>10/12/22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3D7079-BE31-AD43-8E0A-06D367AB2E0F}" type="slidenum">
              <a:rPr lang="en-US" smtClean="0"/>
              <a:t>‹#›</a:t>
            </a:fld>
            <a:endParaRPr lang="en-US"/>
          </a:p>
        </p:txBody>
      </p:sp>
    </p:spTree>
    <p:extLst>
      <p:ext uri="{BB962C8B-B14F-4D97-AF65-F5344CB8AC3E}">
        <p14:creationId xmlns:p14="http://schemas.microsoft.com/office/powerpoint/2010/main" val="241594380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20</a:t>
            </a:fld>
            <a:endParaRPr lang="en-US" dirty="0"/>
          </a:p>
        </p:txBody>
      </p:sp>
    </p:spTree>
    <p:extLst>
      <p:ext uri="{BB962C8B-B14F-4D97-AF65-F5344CB8AC3E}">
        <p14:creationId xmlns:p14="http://schemas.microsoft.com/office/powerpoint/2010/main" val="28747685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file://localhost/Users/kgammage/Documents/CustomerWork/ToDo/U4%20-%20Code%20300%20SMA%20Branding/Code%20300%20SMA%20FINAL%20LOGO%20FILES/SMA_PPT_Template/SMA_Code_300_logo.png" TargetMode="External"/><Relationship Id="rId5" Type="http://schemas.openxmlformats.org/officeDocument/2006/relationships/image" Target="../media/image3.png"/><Relationship Id="rId4" Type="http://schemas.openxmlformats.org/officeDocument/2006/relationships/image" Target="file://localhost/Users/kgammage/Documents/CustomerWork/Meatballs/NASA.gif"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77AD3F"/>
              </a:buClr>
              <a:defRPr>
                <a:solidFill>
                  <a:srgbClr val="1863AB"/>
                </a:solidFill>
              </a:defRPr>
            </a:lvl1pPr>
            <a:lvl2pPr>
              <a:buClr>
                <a:srgbClr val="77AD3F"/>
              </a:buClr>
              <a:defRPr>
                <a:solidFill>
                  <a:srgbClr val="1863AB"/>
                </a:solidFill>
              </a:defRPr>
            </a:lvl2pPr>
            <a:lvl3pPr>
              <a:buClr>
                <a:srgbClr val="77AD3F"/>
              </a:buClr>
              <a:defRPr>
                <a:solidFill>
                  <a:srgbClr val="1863AB"/>
                </a:solidFill>
              </a:defRPr>
            </a:lvl3pPr>
            <a:lvl4pPr>
              <a:buClr>
                <a:srgbClr val="77AD3F"/>
              </a:buClr>
              <a:defRPr>
                <a:solidFill>
                  <a:srgbClr val="1863AB"/>
                </a:solidFill>
              </a:defRPr>
            </a:lvl4pPr>
            <a:lvl5pPr>
              <a:buClr>
                <a:srgbClr val="77AD3F"/>
              </a:buClr>
              <a:defRPr>
                <a:solidFill>
                  <a:srgbClr val="1863AB"/>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lnSpc>
                <a:spcPct val="90000"/>
              </a:lnSpc>
              <a:defRPr sz="2400">
                <a:solidFill>
                  <a:schemeClr val="bg1"/>
                </a:solidFill>
              </a:defRPr>
            </a:lvl1pPr>
          </a:lstStyle>
          <a:p>
            <a:r>
              <a:rPr lang="en-US" dirty="0"/>
              <a:t>Click to edit Master title style</a:t>
            </a:r>
          </a:p>
        </p:txBody>
      </p:sp>
      <p:sp>
        <p:nvSpPr>
          <p:cNvPr id="5" name="Slide Number Placeholder 5"/>
          <p:cNvSpPr>
            <a:spLocks noGrp="1"/>
          </p:cNvSpPr>
          <p:nvPr>
            <p:ph type="sldNum" sz="quarter" idx="4"/>
          </p:nvPr>
        </p:nvSpPr>
        <p:spPr>
          <a:xfrm>
            <a:off x="8446152" y="4811309"/>
            <a:ext cx="391464" cy="273844"/>
          </a:xfrm>
          <a:prstGeom prst="rect">
            <a:avLst/>
          </a:prstGeom>
        </p:spPr>
        <p:txBody>
          <a:bodyPr vert="horz" lIns="91440" tIns="45720" rIns="91440" bIns="45720" rtlCol="0" anchor="ctr"/>
          <a:lstStyle>
            <a:lvl1pPr algn="r">
              <a:defRPr sz="750">
                <a:solidFill>
                  <a:srgbClr val="1861AC"/>
                </a:solidFill>
                <a:latin typeface="Arial"/>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1849008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Subtitle 2"/>
          <p:cNvSpPr>
            <a:spLocks noGrp="1"/>
          </p:cNvSpPr>
          <p:nvPr>
            <p:ph type="subTitle" idx="1"/>
          </p:nvPr>
        </p:nvSpPr>
        <p:spPr>
          <a:xfrm>
            <a:off x="3084117" y="2335980"/>
            <a:ext cx="5674369" cy="1191253"/>
          </a:xfrm>
          <a:ln>
            <a:noFill/>
          </a:ln>
        </p:spPr>
        <p:txBody>
          <a:bodyPr/>
          <a:lstStyle>
            <a:lvl1pPr marL="0" indent="0" algn="l">
              <a:buNone/>
              <a:defRPr>
                <a:ln>
                  <a:noFill/>
                </a:ln>
                <a:solidFill>
                  <a:srgbClr val="1863AB"/>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9" name="TextBox 8"/>
          <p:cNvSpPr txBox="1"/>
          <p:nvPr userDrawn="1"/>
        </p:nvSpPr>
        <p:spPr>
          <a:xfrm>
            <a:off x="261080" y="466458"/>
            <a:ext cx="2183611" cy="207749"/>
          </a:xfrm>
          <a:prstGeom prst="rect">
            <a:avLst/>
          </a:prstGeom>
          <a:noFill/>
        </p:spPr>
        <p:txBody>
          <a:bodyPr wrap="none" rtlCol="0">
            <a:spAutoFit/>
          </a:bodyPr>
          <a:lstStyle/>
          <a:p>
            <a:r>
              <a:rPr lang="en-US" sz="750" dirty="0">
                <a:solidFill>
                  <a:srgbClr val="0A3474"/>
                </a:solidFill>
                <a:latin typeface="Arial"/>
                <a:cs typeface="Arial"/>
              </a:rPr>
              <a:t>National Aeronautics</a:t>
            </a:r>
            <a:r>
              <a:rPr lang="en-US" sz="750" baseline="0" dirty="0">
                <a:solidFill>
                  <a:srgbClr val="0A3474"/>
                </a:solidFill>
                <a:latin typeface="Arial"/>
                <a:cs typeface="Arial"/>
              </a:rPr>
              <a:t> and Space Administration</a:t>
            </a:r>
            <a:endParaRPr lang="en-US" sz="750" dirty="0">
              <a:solidFill>
                <a:srgbClr val="0A3474"/>
              </a:solidFill>
              <a:latin typeface="Arial"/>
              <a:cs typeface="Arial"/>
            </a:endParaRPr>
          </a:p>
        </p:txBody>
      </p:sp>
      <p:sp>
        <p:nvSpPr>
          <p:cNvPr id="10" name="TextBox 9"/>
          <p:cNvSpPr txBox="1"/>
          <p:nvPr userDrawn="1"/>
        </p:nvSpPr>
        <p:spPr>
          <a:xfrm>
            <a:off x="261080" y="4872519"/>
            <a:ext cx="854721" cy="207749"/>
          </a:xfrm>
          <a:prstGeom prst="rect">
            <a:avLst/>
          </a:prstGeom>
          <a:noFill/>
        </p:spPr>
        <p:txBody>
          <a:bodyPr wrap="none" rtlCol="0">
            <a:spAutoFit/>
          </a:bodyPr>
          <a:lstStyle/>
          <a:p>
            <a:pPr algn="l"/>
            <a:r>
              <a:rPr lang="en-US" sz="750" b="1" dirty="0" err="1">
                <a:solidFill>
                  <a:srgbClr val="0A3474"/>
                </a:solidFill>
                <a:effectLst/>
                <a:latin typeface="Arial"/>
                <a:cs typeface="Arial"/>
              </a:rPr>
              <a:t>www.nasa.gov</a:t>
            </a:r>
            <a:endParaRPr lang="en-US" sz="750" b="1" dirty="0">
              <a:solidFill>
                <a:srgbClr val="0A3474"/>
              </a:solidFill>
              <a:effectLst/>
              <a:latin typeface="Arial"/>
              <a:cs typeface="Arial"/>
            </a:endParaRPr>
          </a:p>
        </p:txBody>
      </p:sp>
      <p:sp>
        <p:nvSpPr>
          <p:cNvPr id="7" name="Title 1"/>
          <p:cNvSpPr>
            <a:spLocks noGrp="1"/>
          </p:cNvSpPr>
          <p:nvPr>
            <p:ph type="ctrTitle" hasCustomPrompt="1"/>
          </p:nvPr>
        </p:nvSpPr>
        <p:spPr>
          <a:xfrm>
            <a:off x="2499545" y="1177098"/>
            <a:ext cx="6258941" cy="1133970"/>
          </a:xfrm>
        </p:spPr>
        <p:txBody>
          <a:bodyPr>
            <a:noAutofit/>
          </a:bodyPr>
          <a:lstStyle>
            <a:lvl1pPr algn="l">
              <a:spcAft>
                <a:spcPts val="0"/>
              </a:spcAft>
              <a:defRPr sz="2550">
                <a:solidFill>
                  <a:schemeClr val="bg1"/>
                </a:solidFill>
                <a:effectLst>
                  <a:outerShdw blurRad="50800" dist="38100" dir="2700000" algn="tl" rotWithShape="0">
                    <a:srgbClr val="000000">
                      <a:alpha val="75000"/>
                    </a:srgbClr>
                  </a:outerShdw>
                </a:effectLst>
              </a:defRPr>
            </a:lvl1pPr>
          </a:lstStyle>
          <a:p>
            <a:r>
              <a:rPr lang="en-US" dirty="0"/>
              <a:t>Click to edit Master title style</a:t>
            </a:r>
            <a:br>
              <a:rPr lang="en-US" dirty="0"/>
            </a:br>
            <a:endParaRPr lang="en-US" dirty="0"/>
          </a:p>
        </p:txBody>
      </p:sp>
      <p:pic>
        <p:nvPicPr>
          <p:cNvPr id="13" name="NASA.gif" descr="/Users/kgammage/Documents/CustomerWork/Meatballs/NASA.gif"/>
          <p:cNvPicPr>
            <a:picLocks noChangeAspect="1"/>
          </p:cNvPicPr>
          <p:nvPr userDrawn="1"/>
        </p:nvPicPr>
        <p:blipFill>
          <a:blip r:embed="rId3" r:link="rId4"/>
          <a:stretch>
            <a:fillRect/>
          </a:stretch>
        </p:blipFill>
        <p:spPr>
          <a:xfrm>
            <a:off x="7711309" y="194087"/>
            <a:ext cx="1086856" cy="701022"/>
          </a:xfrm>
          <a:prstGeom prst="rect">
            <a:avLst/>
          </a:prstGeom>
        </p:spPr>
      </p:pic>
      <p:sp>
        <p:nvSpPr>
          <p:cNvPr id="15" name="TextBox 14"/>
          <p:cNvSpPr txBox="1"/>
          <p:nvPr userDrawn="1"/>
        </p:nvSpPr>
        <p:spPr>
          <a:xfrm>
            <a:off x="4243180" y="4128159"/>
            <a:ext cx="4777355" cy="461665"/>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1200" b="1" spc="150" dirty="0">
                <a:solidFill>
                  <a:srgbClr val="1863AB"/>
                </a:solidFill>
                <a:latin typeface="Arial"/>
                <a:cs typeface="Arial"/>
              </a:rPr>
              <a:t>SAFETY</a:t>
            </a:r>
            <a:r>
              <a:rPr lang="en-US" sz="1200" b="1" spc="150" baseline="0" dirty="0">
                <a:solidFill>
                  <a:srgbClr val="1863AB"/>
                </a:solidFill>
                <a:latin typeface="Arial"/>
                <a:cs typeface="Arial"/>
              </a:rPr>
              <a:t> and MISSION ASSURANCE </a:t>
            </a:r>
          </a:p>
          <a:p>
            <a:pPr marL="0" marR="0" indent="0" algn="l" defTabSz="342900" rtl="0" eaLnBrk="1" fontAlgn="auto" latinLnBrk="0" hangingPunct="1">
              <a:lnSpc>
                <a:spcPct val="100000"/>
              </a:lnSpc>
              <a:spcBef>
                <a:spcPts val="0"/>
              </a:spcBef>
              <a:spcAft>
                <a:spcPts val="0"/>
              </a:spcAft>
              <a:buClrTx/>
              <a:buSzTx/>
              <a:buFontTx/>
              <a:buNone/>
              <a:tabLst/>
              <a:defRPr/>
            </a:pPr>
            <a:r>
              <a:rPr lang="en-US" sz="1200" b="1" spc="150" baseline="0" dirty="0">
                <a:solidFill>
                  <a:srgbClr val="1863AB"/>
                </a:solidFill>
                <a:latin typeface="Arial"/>
                <a:cs typeface="Arial"/>
              </a:rPr>
              <a:t>DIRECTORATE </a:t>
            </a:r>
            <a:r>
              <a:rPr lang="en-US" sz="900" b="0" spc="150" baseline="0" dirty="0">
                <a:solidFill>
                  <a:srgbClr val="1863AB"/>
                </a:solidFill>
                <a:latin typeface="Arial"/>
                <a:cs typeface="Arial"/>
              </a:rPr>
              <a:t>Code 300</a:t>
            </a:r>
            <a:endParaRPr lang="en-US" sz="900" b="0" spc="150" dirty="0">
              <a:solidFill>
                <a:srgbClr val="1863AB"/>
              </a:solidFill>
              <a:latin typeface="Arial"/>
              <a:cs typeface="Arial"/>
            </a:endParaRPr>
          </a:p>
        </p:txBody>
      </p:sp>
      <p:pic>
        <p:nvPicPr>
          <p:cNvPr id="4" name="SMA_Code_300_logo.png" descr="/Users/kgammage/Documents/CustomerWork/ToDo/U4 - Code 300 SMA Branding/Code 300 SMA FINAL LOGO FILES/SMA_PPT_Template/SMA_Code_300_logo.png"/>
          <p:cNvPicPr>
            <a:picLocks noChangeAspect="1"/>
          </p:cNvPicPr>
          <p:nvPr userDrawn="1"/>
        </p:nvPicPr>
        <p:blipFill>
          <a:blip r:embed="rId5" r:link="rId6">
            <a:extLst>
              <a:ext uri="{28A0092B-C50C-407E-A947-70E740481C1C}">
                <a14:useLocalDpi xmlns:a14="http://schemas.microsoft.com/office/drawing/2010/main" val="0"/>
              </a:ext>
            </a:extLst>
          </a:blip>
          <a:stretch>
            <a:fillRect/>
          </a:stretch>
        </p:blipFill>
        <p:spPr>
          <a:xfrm>
            <a:off x="7690311" y="4384840"/>
            <a:ext cx="1128852" cy="527807"/>
          </a:xfrm>
          <a:prstGeom prst="rect">
            <a:avLst/>
          </a:prstGeom>
        </p:spPr>
      </p:pic>
      <p:sp>
        <p:nvSpPr>
          <p:cNvPr id="11" name="Rectangle 10"/>
          <p:cNvSpPr/>
          <p:nvPr userDrawn="1"/>
        </p:nvSpPr>
        <p:spPr>
          <a:xfrm>
            <a:off x="4293574" y="4043653"/>
            <a:ext cx="4555622" cy="37799"/>
          </a:xfrm>
          <a:prstGeom prst="rect">
            <a:avLst/>
          </a:prstGeom>
          <a:gradFill>
            <a:gsLst>
              <a:gs pos="0">
                <a:schemeClr val="bg1"/>
              </a:gs>
              <a:gs pos="0">
                <a:schemeClr val="bg1"/>
              </a:gs>
              <a:gs pos="50000">
                <a:srgbClr val="77AD3F"/>
              </a:gs>
              <a:gs pos="100000">
                <a:schemeClr val="bg1"/>
              </a:gs>
            </a:gsLst>
            <a:lin ang="156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677604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a:effectLst>
                  <a:outerShdw blurRad="38100" dist="38100" dir="2700000" algn="tl">
                    <a:srgbClr val="000000">
                      <a:alpha val="75000"/>
                    </a:srgbClr>
                  </a:outerShdw>
                </a:effectLst>
              </a:defRPr>
            </a:lvl1pPr>
          </a:lstStyle>
          <a:p>
            <a:r>
              <a:rPr lang="en-US" dirty="0"/>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solidFill>
                  <a:srgbClr val="1863AB"/>
                </a:solidFill>
              </a:defRPr>
            </a:lvl1pPr>
            <a:lvl2pPr>
              <a:defRPr sz="1800">
                <a:solidFill>
                  <a:srgbClr val="1863AB"/>
                </a:solidFill>
              </a:defRPr>
            </a:lvl2pPr>
            <a:lvl3pPr>
              <a:defRPr sz="1500">
                <a:solidFill>
                  <a:srgbClr val="1863AB"/>
                </a:solidFill>
              </a:defRPr>
            </a:lvl3pPr>
            <a:lvl4pPr>
              <a:defRPr sz="1350">
                <a:solidFill>
                  <a:srgbClr val="1863AB"/>
                </a:solidFill>
              </a:defRPr>
            </a:lvl4pPr>
            <a:lvl5pPr>
              <a:defRPr sz="1350">
                <a:solidFill>
                  <a:srgbClr val="1863AB"/>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200151"/>
            <a:ext cx="4038600" cy="3394472"/>
          </a:xfrm>
        </p:spPr>
        <p:txBody>
          <a:bodyPr/>
          <a:lstStyle>
            <a:lvl1pPr>
              <a:defRPr sz="2100">
                <a:solidFill>
                  <a:srgbClr val="1863AB"/>
                </a:solidFill>
              </a:defRPr>
            </a:lvl1pPr>
            <a:lvl2pPr>
              <a:defRPr sz="1800">
                <a:solidFill>
                  <a:srgbClr val="1863AB"/>
                </a:solidFill>
              </a:defRPr>
            </a:lvl2pPr>
            <a:lvl3pPr>
              <a:defRPr sz="1500">
                <a:solidFill>
                  <a:srgbClr val="1863AB"/>
                </a:solidFill>
              </a:defRPr>
            </a:lvl3pPr>
            <a:lvl4pPr>
              <a:defRPr sz="1350">
                <a:solidFill>
                  <a:srgbClr val="1863AB"/>
                </a:solidFill>
              </a:defRPr>
            </a:lvl4pPr>
            <a:lvl5pPr>
              <a:defRPr sz="1350">
                <a:solidFill>
                  <a:srgbClr val="1863AB"/>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446152" y="4811309"/>
            <a:ext cx="391464" cy="273844"/>
          </a:xfrm>
          <a:prstGeom prst="rect">
            <a:avLst/>
          </a:prstGeom>
        </p:spPr>
        <p:txBody>
          <a:bodyPr vert="horz" lIns="91440" tIns="45720" rIns="91440" bIns="45720" rtlCol="0" anchor="ctr"/>
          <a:lstStyle>
            <a:lvl1pPr algn="r">
              <a:defRPr sz="750">
                <a:solidFill>
                  <a:srgbClr val="0A3474"/>
                </a:solidFill>
                <a:latin typeface="Arial"/>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152446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10"/>
          </p:nvPr>
        </p:nvSpPr>
        <p:spPr>
          <a:xfrm>
            <a:off x="8446152" y="4811309"/>
            <a:ext cx="391464" cy="273844"/>
          </a:xfrm>
          <a:prstGeom prst="rect">
            <a:avLst/>
          </a:prstGeom>
        </p:spPr>
        <p:txBody>
          <a:bodyPr vert="horz" lIns="91440" tIns="45720" rIns="91440" bIns="45720" rtlCol="0" anchor="ctr"/>
          <a:lstStyle>
            <a:lvl1pPr algn="r">
              <a:defRPr sz="750">
                <a:solidFill>
                  <a:srgbClr val="163272"/>
                </a:solidFill>
                <a:latin typeface="Arial"/>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2768040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5"/>
          <p:cNvSpPr>
            <a:spLocks noGrp="1"/>
          </p:cNvSpPr>
          <p:nvPr>
            <p:ph type="sldNum" sz="quarter" idx="4"/>
          </p:nvPr>
        </p:nvSpPr>
        <p:spPr>
          <a:xfrm>
            <a:off x="8446152" y="4811309"/>
            <a:ext cx="391464" cy="273844"/>
          </a:xfrm>
          <a:prstGeom prst="rect">
            <a:avLst/>
          </a:prstGeom>
        </p:spPr>
        <p:txBody>
          <a:bodyPr vert="horz" lIns="91440" tIns="45720" rIns="91440" bIns="45720" rtlCol="0" anchor="ctr"/>
          <a:lstStyle>
            <a:lvl1pPr algn="r">
              <a:defRPr sz="750">
                <a:solidFill>
                  <a:srgbClr val="163272"/>
                </a:solidFill>
                <a:latin typeface="Arial"/>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1374003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4"/>
          </p:nvPr>
        </p:nvSpPr>
        <p:spPr>
          <a:xfrm>
            <a:off x="8446152" y="4811309"/>
            <a:ext cx="391464" cy="273844"/>
          </a:xfrm>
          <a:prstGeom prst="rect">
            <a:avLst/>
          </a:prstGeom>
        </p:spPr>
        <p:txBody>
          <a:bodyPr vert="horz" lIns="91440" tIns="45720" rIns="91440" bIns="45720" rtlCol="0" anchor="ctr"/>
          <a:lstStyle>
            <a:lvl1pPr algn="r">
              <a:defRPr sz="750">
                <a:solidFill>
                  <a:srgbClr val="163272"/>
                </a:solidFill>
                <a:latin typeface="Arial"/>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1588350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6" name="Slide Number Placeholder 5"/>
          <p:cNvSpPr>
            <a:spLocks noGrp="1"/>
          </p:cNvSpPr>
          <p:nvPr>
            <p:ph type="sldNum" sz="quarter" idx="4"/>
          </p:nvPr>
        </p:nvSpPr>
        <p:spPr>
          <a:xfrm>
            <a:off x="8446152" y="4811309"/>
            <a:ext cx="391464" cy="273844"/>
          </a:xfrm>
          <a:prstGeom prst="rect">
            <a:avLst/>
          </a:prstGeom>
        </p:spPr>
        <p:txBody>
          <a:bodyPr vert="horz" lIns="91440" tIns="45720" rIns="91440" bIns="45720" rtlCol="0" anchor="ctr"/>
          <a:lstStyle>
            <a:lvl1pPr algn="r">
              <a:defRPr sz="750">
                <a:solidFill>
                  <a:srgbClr val="163272"/>
                </a:solidFill>
                <a:latin typeface="Arial"/>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829637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6" name="Slide Number Placeholder 5"/>
          <p:cNvSpPr>
            <a:spLocks noGrp="1"/>
          </p:cNvSpPr>
          <p:nvPr>
            <p:ph type="sldNum" sz="quarter" idx="4"/>
          </p:nvPr>
        </p:nvSpPr>
        <p:spPr>
          <a:xfrm>
            <a:off x="8446152" y="4811309"/>
            <a:ext cx="391464" cy="273844"/>
          </a:xfrm>
          <a:prstGeom prst="rect">
            <a:avLst/>
          </a:prstGeom>
        </p:spPr>
        <p:txBody>
          <a:bodyPr vert="horz" lIns="91440" tIns="45720" rIns="91440" bIns="45720" rtlCol="0" anchor="ctr"/>
          <a:lstStyle>
            <a:lvl1pPr algn="r">
              <a:defRPr sz="750">
                <a:solidFill>
                  <a:srgbClr val="163272"/>
                </a:solidFill>
                <a:latin typeface="Arial"/>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2204026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4"/>
          </p:nvPr>
        </p:nvSpPr>
        <p:spPr>
          <a:xfrm>
            <a:off x="8446152" y="4811309"/>
            <a:ext cx="391464" cy="273844"/>
          </a:xfrm>
          <a:prstGeom prst="rect">
            <a:avLst/>
          </a:prstGeom>
        </p:spPr>
        <p:txBody>
          <a:bodyPr vert="horz" lIns="91440" tIns="45720" rIns="91440" bIns="45720" rtlCol="0" anchor="ctr"/>
          <a:lstStyle>
            <a:lvl1pPr algn="r">
              <a:defRPr sz="750">
                <a:solidFill>
                  <a:srgbClr val="163272"/>
                </a:solidFill>
                <a:latin typeface="Arial"/>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9153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4"/>
          </p:nvPr>
        </p:nvSpPr>
        <p:spPr>
          <a:xfrm>
            <a:off x="8446152" y="4811309"/>
            <a:ext cx="391464" cy="273844"/>
          </a:xfrm>
          <a:prstGeom prst="rect">
            <a:avLst/>
          </a:prstGeom>
        </p:spPr>
        <p:txBody>
          <a:bodyPr vert="horz" lIns="91440" tIns="45720" rIns="91440" bIns="45720" rtlCol="0" anchor="ctr"/>
          <a:lstStyle>
            <a:lvl1pPr algn="r">
              <a:defRPr sz="750">
                <a:solidFill>
                  <a:srgbClr val="163272"/>
                </a:solidFill>
                <a:latin typeface="Arial"/>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2887779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952529"/>
          </a:xfrm>
          <a:prstGeom prst="rect">
            <a:avLst/>
          </a:prstGeom>
          <a:gradFill flip="none" rotWithShape="1">
            <a:gsLst>
              <a:gs pos="0">
                <a:srgbClr val="A60B19"/>
              </a:gs>
              <a:gs pos="25000">
                <a:srgbClr val="E94826"/>
              </a:gs>
              <a:gs pos="100000">
                <a:srgbClr val="F6E431"/>
              </a:gs>
              <a:gs pos="50000">
                <a:srgbClr val="ED6827"/>
              </a:gs>
              <a:gs pos="75000">
                <a:srgbClr val="F6982A"/>
              </a:gs>
            </a:gsLst>
            <a:lin ang="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2" name="Title Placeholder 1"/>
          <p:cNvSpPr>
            <a:spLocks noGrp="1"/>
          </p:cNvSpPr>
          <p:nvPr>
            <p:ph type="title"/>
          </p:nvPr>
        </p:nvSpPr>
        <p:spPr>
          <a:xfrm>
            <a:off x="457200" y="91326"/>
            <a:ext cx="8229600" cy="804731"/>
          </a:xfrm>
          <a:prstGeom prst="rect">
            <a:avLst/>
          </a:prstGeom>
        </p:spPr>
        <p:txBody>
          <a:bodyPr vert="horz" lIns="91440" tIns="45720" rIns="91440" bIns="45720" rtlCol="0" anchor="ctr">
            <a:noAutofit/>
          </a:bodyPr>
          <a:lstStyle/>
          <a:p>
            <a:br>
              <a:rPr lang="en-US" dirty="0"/>
            </a:br>
            <a:r>
              <a:rPr lang="en-US" dirty="0"/>
              <a:t>Click to edit Master title style</a:t>
            </a:r>
            <a:br>
              <a:rPr lang="en-US" dirty="0"/>
            </a:br>
            <a:endParaRPr lang="en-US" dirty="0"/>
          </a:p>
        </p:txBody>
      </p:sp>
      <p:sp>
        <p:nvSpPr>
          <p:cNvPr id="3" name="Text Placeholder 2"/>
          <p:cNvSpPr>
            <a:spLocks noGrp="1"/>
          </p:cNvSpPr>
          <p:nvPr>
            <p:ph type="body" idx="1"/>
          </p:nvPr>
        </p:nvSpPr>
        <p:spPr>
          <a:xfrm>
            <a:off x="457200" y="1106559"/>
            <a:ext cx="8229600" cy="348806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446152" y="4811309"/>
            <a:ext cx="391464" cy="273844"/>
          </a:xfrm>
          <a:prstGeom prst="rect">
            <a:avLst/>
          </a:prstGeom>
        </p:spPr>
        <p:txBody>
          <a:bodyPr vert="horz" lIns="91440" tIns="45720" rIns="91440" bIns="45720" rtlCol="0" anchor="ctr"/>
          <a:lstStyle>
            <a:lvl1pPr algn="r">
              <a:defRPr sz="750">
                <a:solidFill>
                  <a:srgbClr val="1861AC"/>
                </a:solidFill>
                <a:latin typeface="Arial"/>
                <a:cs typeface="Arial"/>
              </a:defRPr>
            </a:lvl1pPr>
          </a:lstStyle>
          <a:p>
            <a:fld id="{E3BE99E5-8F11-4D46-8B27-FC02D164DEA2}" type="slidenum">
              <a:rPr lang="en-US" smtClean="0"/>
              <a:pPr/>
              <a:t>‹#›</a:t>
            </a:fld>
            <a:endParaRPr lang="en-US" dirty="0"/>
          </a:p>
        </p:txBody>
      </p:sp>
      <p:sp>
        <p:nvSpPr>
          <p:cNvPr id="10" name="TextBox 9"/>
          <p:cNvSpPr txBox="1"/>
          <p:nvPr userDrawn="1"/>
        </p:nvSpPr>
        <p:spPr>
          <a:xfrm>
            <a:off x="425884" y="4833357"/>
            <a:ext cx="7542788" cy="230832"/>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900" b="1" spc="150" dirty="0">
                <a:solidFill>
                  <a:srgbClr val="1861AC"/>
                </a:solidFill>
                <a:latin typeface="Arial"/>
                <a:cs typeface="Arial"/>
              </a:rPr>
              <a:t>SAFETY</a:t>
            </a:r>
            <a:r>
              <a:rPr lang="en-US" sz="900" b="1" spc="150" baseline="0" dirty="0">
                <a:solidFill>
                  <a:srgbClr val="1861AC"/>
                </a:solidFill>
                <a:latin typeface="Arial"/>
                <a:cs typeface="Arial"/>
              </a:rPr>
              <a:t> and MISSION ASSURANCE DIRECTORATE </a:t>
            </a:r>
            <a:r>
              <a:rPr lang="en-US" sz="750" b="0" spc="150" baseline="0" dirty="0">
                <a:solidFill>
                  <a:srgbClr val="1861AC"/>
                </a:solidFill>
                <a:latin typeface="Arial"/>
                <a:cs typeface="Arial"/>
              </a:rPr>
              <a:t>Code 300</a:t>
            </a:r>
            <a:endParaRPr lang="en-US" sz="750" b="0" spc="150" dirty="0">
              <a:solidFill>
                <a:srgbClr val="1861AC"/>
              </a:solidFill>
              <a:latin typeface="Arial"/>
              <a:cs typeface="Arial"/>
            </a:endParaRPr>
          </a:p>
        </p:txBody>
      </p:sp>
      <p:sp>
        <p:nvSpPr>
          <p:cNvPr id="4" name="Rectangle 3"/>
          <p:cNvSpPr/>
          <p:nvPr userDrawn="1"/>
        </p:nvSpPr>
        <p:spPr>
          <a:xfrm>
            <a:off x="110868" y="4687077"/>
            <a:ext cx="8788722" cy="45359"/>
          </a:xfrm>
          <a:prstGeom prst="rect">
            <a:avLst/>
          </a:prstGeom>
          <a:gradFill>
            <a:gsLst>
              <a:gs pos="0">
                <a:schemeClr val="bg1"/>
              </a:gs>
              <a:gs pos="0">
                <a:schemeClr val="bg1"/>
              </a:gs>
              <a:gs pos="50000">
                <a:srgbClr val="77AD3F"/>
              </a:gs>
              <a:gs pos="100000">
                <a:schemeClr val="bg1"/>
              </a:gs>
            </a:gsLst>
            <a:lin ang="156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4322360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342900" rtl="0" eaLnBrk="1" latinLnBrk="0" hangingPunct="1">
        <a:lnSpc>
          <a:spcPct val="90000"/>
        </a:lnSpc>
        <a:spcBef>
          <a:spcPct val="0"/>
        </a:spcBef>
        <a:spcAft>
          <a:spcPts val="0"/>
        </a:spcAft>
        <a:buNone/>
        <a:defRPr sz="2400" b="1" kern="1200">
          <a:solidFill>
            <a:schemeClr val="bg1"/>
          </a:solidFill>
          <a:effectLst>
            <a:outerShdw blurRad="38100" dist="38100" dir="2700000" algn="tl">
              <a:srgbClr val="000000">
                <a:alpha val="43137"/>
              </a:srgbClr>
            </a:outerShdw>
          </a:effectLst>
          <a:latin typeface="Arial"/>
          <a:ea typeface="+mj-ea"/>
          <a:cs typeface="Arial"/>
        </a:defRPr>
      </a:lvl1pPr>
    </p:titleStyle>
    <p:bodyStyle>
      <a:lvl1pPr marL="127397" indent="-127397" algn="l" defTabSz="342900" rtl="0" eaLnBrk="1" latinLnBrk="0" hangingPunct="1">
        <a:spcBef>
          <a:spcPct val="20000"/>
        </a:spcBef>
        <a:buClr>
          <a:srgbClr val="77AD3F"/>
        </a:buClr>
        <a:buFont typeface="Arial"/>
        <a:buChar char="•"/>
        <a:defRPr sz="1500" kern="1200">
          <a:solidFill>
            <a:srgbClr val="1861AC"/>
          </a:solidFill>
          <a:latin typeface="Arial"/>
          <a:ea typeface="+mn-ea"/>
          <a:cs typeface="Arial"/>
        </a:defRPr>
      </a:lvl1pPr>
      <a:lvl2pPr marL="300038" indent="-171450" algn="l" defTabSz="300038" rtl="0" eaLnBrk="1" latinLnBrk="0" hangingPunct="1">
        <a:spcBef>
          <a:spcPct val="20000"/>
        </a:spcBef>
        <a:buClr>
          <a:srgbClr val="77AD3F"/>
        </a:buClr>
        <a:buFont typeface="Arial"/>
        <a:buChar char="–"/>
        <a:tabLst>
          <a:tab pos="255985" algn="l"/>
        </a:tabLst>
        <a:defRPr sz="1350" kern="1200">
          <a:solidFill>
            <a:srgbClr val="1861AC"/>
          </a:solidFill>
          <a:latin typeface="Arial"/>
          <a:ea typeface="+mn-ea"/>
          <a:cs typeface="Arial"/>
        </a:defRPr>
      </a:lvl2pPr>
      <a:lvl3pPr marL="428625" indent="-128588" algn="l" defTabSz="342900" rtl="0" eaLnBrk="1" latinLnBrk="0" hangingPunct="1">
        <a:spcBef>
          <a:spcPct val="20000"/>
        </a:spcBef>
        <a:buClr>
          <a:srgbClr val="77AD3F"/>
        </a:buClr>
        <a:buFont typeface="Arial"/>
        <a:buChar char="•"/>
        <a:tabLst>
          <a:tab pos="300038" algn="l"/>
        </a:tabLst>
        <a:defRPr sz="1200" kern="1200">
          <a:solidFill>
            <a:srgbClr val="1861AC"/>
          </a:solidFill>
          <a:latin typeface="Arial"/>
          <a:ea typeface="+mn-ea"/>
          <a:cs typeface="Arial"/>
        </a:defRPr>
      </a:lvl3pPr>
      <a:lvl4pPr marL="556022" indent="-127397" algn="l" defTabSz="342900" rtl="0" eaLnBrk="1" latinLnBrk="0" hangingPunct="1">
        <a:spcBef>
          <a:spcPct val="20000"/>
        </a:spcBef>
        <a:buClr>
          <a:srgbClr val="77AD3F"/>
        </a:buClr>
        <a:buFont typeface="Arial"/>
        <a:buChar char="–"/>
        <a:defRPr sz="1050" kern="1200">
          <a:solidFill>
            <a:srgbClr val="1861AC"/>
          </a:solidFill>
          <a:latin typeface="Arial"/>
          <a:ea typeface="+mn-ea"/>
          <a:cs typeface="Arial"/>
        </a:defRPr>
      </a:lvl4pPr>
      <a:lvl5pPr marL="683419" indent="-82154" algn="l" defTabSz="342900" rtl="0" eaLnBrk="1" latinLnBrk="0" hangingPunct="1">
        <a:spcBef>
          <a:spcPct val="20000"/>
        </a:spcBef>
        <a:buClr>
          <a:srgbClr val="77AD3F"/>
        </a:buClr>
        <a:buFont typeface="Arial"/>
        <a:buChar char="»"/>
        <a:defRPr sz="900" kern="1200">
          <a:solidFill>
            <a:srgbClr val="1861AC"/>
          </a:solidFill>
          <a:latin typeface="Arial"/>
          <a:ea typeface="+mn-ea"/>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0994" y="1186165"/>
            <a:ext cx="5401301" cy="1021556"/>
          </a:xfrm>
        </p:spPr>
        <p:txBody>
          <a:bodyPr>
            <a:normAutofit/>
          </a:bodyPr>
          <a:lstStyle/>
          <a:p>
            <a:r>
              <a:rPr lang="en-US" sz="3200" dirty="0"/>
              <a:t>Risk classification modernization</a:t>
            </a:r>
          </a:p>
        </p:txBody>
      </p:sp>
      <p:sp>
        <p:nvSpPr>
          <p:cNvPr id="4" name="Slide Number Placeholder 3"/>
          <p:cNvSpPr>
            <a:spLocks noGrp="1"/>
          </p:cNvSpPr>
          <p:nvPr>
            <p:ph type="sldNum" sz="quarter" idx="4294967295"/>
          </p:nvPr>
        </p:nvSpPr>
        <p:spPr>
          <a:xfrm>
            <a:off x="7010400" y="4767263"/>
            <a:ext cx="2133600" cy="274637"/>
          </a:xfrm>
        </p:spPr>
        <p:txBody>
          <a:bodyPr/>
          <a:lstStyle/>
          <a:p>
            <a:fld id="{641FB1AC-02D1-9846-8E42-69528F42F281}" type="slidenum">
              <a:rPr lang="en-US" smtClean="0"/>
              <a:pPr/>
              <a:t>1</a:t>
            </a:fld>
            <a:endParaRPr lang="en-US"/>
          </a:p>
        </p:txBody>
      </p:sp>
      <p:sp>
        <p:nvSpPr>
          <p:cNvPr id="3" name="TextBox 2">
            <a:extLst>
              <a:ext uri="{FF2B5EF4-FFF2-40B4-BE49-F238E27FC236}">
                <a16:creationId xmlns:a16="http://schemas.microsoft.com/office/drawing/2014/main" id="{F4297203-B4ED-D641-B243-71483590BF8B}"/>
              </a:ext>
            </a:extLst>
          </p:cNvPr>
          <p:cNvSpPr txBox="1"/>
          <p:nvPr/>
        </p:nvSpPr>
        <p:spPr>
          <a:xfrm>
            <a:off x="4572000" y="2716107"/>
            <a:ext cx="2175083" cy="923330"/>
          </a:xfrm>
          <a:prstGeom prst="rect">
            <a:avLst/>
          </a:prstGeom>
          <a:noFill/>
        </p:spPr>
        <p:txBody>
          <a:bodyPr wrap="none" rtlCol="0">
            <a:spAutoFit/>
          </a:bodyPr>
          <a:lstStyle/>
          <a:p>
            <a:r>
              <a:rPr lang="en-US" dirty="0"/>
              <a:t>Jesse Leitner</a:t>
            </a:r>
          </a:p>
          <a:p>
            <a:r>
              <a:rPr lang="en-US" dirty="0"/>
              <a:t>SMA Chief Engineer</a:t>
            </a:r>
          </a:p>
          <a:p>
            <a:r>
              <a:rPr lang="en-US" dirty="0"/>
              <a:t>NASA GSFC Code 300</a:t>
            </a:r>
          </a:p>
        </p:txBody>
      </p:sp>
    </p:spTree>
    <p:extLst>
      <p:ext uri="{BB962C8B-B14F-4D97-AF65-F5344CB8AC3E}">
        <p14:creationId xmlns:p14="http://schemas.microsoft.com/office/powerpoint/2010/main" val="1093611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8159"/>
            <a:ext cx="8229600" cy="3849682"/>
          </a:xfrm>
        </p:spPr>
        <p:txBody>
          <a:bodyPr>
            <a:normAutofit/>
          </a:bodyPr>
          <a:lstStyle/>
          <a:p>
            <a:r>
              <a:rPr lang="en-US" dirty="0"/>
              <a:t>Establishment of the level of risk tolerance from the stakeholder, with some independence from the cost</a:t>
            </a:r>
          </a:p>
          <a:p>
            <a:pPr lvl="1"/>
            <a:r>
              <a:rPr lang="en-US" dirty="0"/>
              <a:t>Cost is covered through NPR 7120.5 Categories</a:t>
            </a:r>
          </a:p>
          <a:p>
            <a:r>
              <a:rPr lang="en-US" dirty="0"/>
              <a:t>If we were to try to quantify the risk classification, it would be based on a ratio of programmatic risk tolerance to technical risk tolerance </a:t>
            </a:r>
          </a:p>
          <a:p>
            <a:pPr lvl="1"/>
            <a:r>
              <a:rPr lang="en-US" dirty="0"/>
              <a:t>For Class A, we take on enormous levels of programmatic risk in order to make technical risk as close to 0 as possible.  The assumption is that there are many options for trades and the fact is that there must be tolerance for overruns.  </a:t>
            </a:r>
          </a:p>
          <a:p>
            <a:pPr lvl="1"/>
            <a:r>
              <a:rPr lang="en-US" dirty="0"/>
              <a:t>For Class D, there will be minimal tolerance for overruns and a greater need to be competitive, so there is a much smaller programmatic risk “commodity” to bring to the table</a:t>
            </a:r>
          </a:p>
          <a:p>
            <a:r>
              <a:rPr lang="en-US" dirty="0"/>
              <a:t>The reality is that the differences between different classifications are more psychological (individual thoughts) and cultural (longstanding team beliefs and practices) than quantitative</a:t>
            </a:r>
          </a:p>
          <a:p>
            <a:r>
              <a:rPr lang="en-US" dirty="0"/>
              <a:t>In the newly released NPR 8705.4A, the practices associated with classifications are denoted “expectations”, not formal requirements, not requiring waiver, but rationale for deviations to stakeholders in an “Assurance Implementation Matrix”</a:t>
            </a:r>
          </a:p>
        </p:txBody>
      </p:sp>
      <p:sp>
        <p:nvSpPr>
          <p:cNvPr id="2" name="Title 1"/>
          <p:cNvSpPr>
            <a:spLocks noGrp="1"/>
          </p:cNvSpPr>
          <p:nvPr>
            <p:ph type="title"/>
          </p:nvPr>
        </p:nvSpPr>
        <p:spPr/>
        <p:txBody>
          <a:bodyPr/>
          <a:lstStyle/>
          <a:p>
            <a:r>
              <a:rPr lang="en-US" sz="2800" dirty="0"/>
              <a:t>What is risk classification?</a:t>
            </a:r>
          </a:p>
        </p:txBody>
      </p:sp>
      <p:sp>
        <p:nvSpPr>
          <p:cNvPr id="4" name="Slide Number Placeholder 3"/>
          <p:cNvSpPr>
            <a:spLocks noGrp="1"/>
          </p:cNvSpPr>
          <p:nvPr>
            <p:ph type="sldNum" sz="quarter" idx="4"/>
          </p:nvPr>
        </p:nvSpPr>
        <p:spPr/>
        <p:txBody>
          <a:bodyPr/>
          <a:lstStyle/>
          <a:p>
            <a:fld id="{641FB1AC-02D1-9846-8E42-69528F42F281}" type="slidenum">
              <a:rPr lang="en-US" smtClean="0"/>
              <a:pPr/>
              <a:t>2</a:t>
            </a:fld>
            <a:endParaRPr lang="en-US"/>
          </a:p>
        </p:txBody>
      </p:sp>
    </p:spTree>
    <p:extLst>
      <p:ext uri="{BB962C8B-B14F-4D97-AF65-F5344CB8AC3E}">
        <p14:creationId xmlns:p14="http://schemas.microsoft.com/office/powerpoint/2010/main" val="2735154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6240" y="892631"/>
            <a:ext cx="8420100" cy="3751287"/>
          </a:xfrm>
        </p:spPr>
        <p:txBody>
          <a:bodyPr>
            <a:noAutofit/>
          </a:bodyPr>
          <a:lstStyle/>
          <a:p>
            <a:r>
              <a:rPr lang="en-US" sz="1200" b="1" u="sng" dirty="0"/>
              <a:t>Class A</a:t>
            </a:r>
            <a:r>
              <a:rPr lang="en-US" sz="1200" b="1" dirty="0"/>
              <a:t>:  </a:t>
            </a:r>
            <a:r>
              <a:rPr lang="en-US" sz="1200" b="1" dirty="0">
                <a:solidFill>
                  <a:schemeClr val="tx2"/>
                </a:solidFill>
              </a:rPr>
              <a:t>Lowest risk posture by design</a:t>
            </a:r>
            <a:r>
              <a:rPr lang="en-US" sz="1200" dirty="0"/>
              <a:t>  </a:t>
            </a:r>
          </a:p>
          <a:p>
            <a:pPr lvl="1"/>
            <a:r>
              <a:rPr lang="en-US" sz="1100" dirty="0"/>
              <a:t>Failure would have extreme consequences to public safety or high priority national science objectives.  </a:t>
            </a:r>
          </a:p>
          <a:p>
            <a:pPr lvl="1"/>
            <a:r>
              <a:rPr lang="en-US" sz="1100" dirty="0"/>
              <a:t>In some cases, the extreme complexity and magnitude of development will result in a system launching with many low to medium risks based on problems and anomalies that could not be completely resolved under cost and schedule constraints.</a:t>
            </a:r>
          </a:p>
          <a:p>
            <a:pPr lvl="1"/>
            <a:r>
              <a:rPr lang="en-US" sz="1100" dirty="0"/>
              <a:t>Examples:  HST and JWST</a:t>
            </a:r>
          </a:p>
          <a:p>
            <a:pPr>
              <a:spcBef>
                <a:spcPts val="900"/>
              </a:spcBef>
            </a:pPr>
            <a:r>
              <a:rPr lang="en-US" sz="1200" b="1" u="sng" dirty="0"/>
              <a:t>Class B</a:t>
            </a:r>
            <a:r>
              <a:rPr lang="en-US" sz="1200" b="1" dirty="0"/>
              <a:t>:  </a:t>
            </a:r>
            <a:r>
              <a:rPr lang="en-US" sz="1200" b="1" dirty="0">
                <a:solidFill>
                  <a:schemeClr val="tx2"/>
                </a:solidFill>
              </a:rPr>
              <a:t>Low risk posture by design </a:t>
            </a:r>
          </a:p>
          <a:p>
            <a:pPr lvl="1">
              <a:spcBef>
                <a:spcPts val="600"/>
              </a:spcBef>
            </a:pPr>
            <a:r>
              <a:rPr lang="en-US" sz="1100" dirty="0"/>
              <a:t>Represents a high priority National asset whose loss would constitute a high impact to public safety or national science objectives.</a:t>
            </a:r>
          </a:p>
          <a:p>
            <a:pPr lvl="1">
              <a:spcBef>
                <a:spcPts val="600"/>
              </a:spcBef>
            </a:pPr>
            <a:r>
              <a:rPr lang="en-US" sz="1100" dirty="0"/>
              <a:t>Examples:  GOES-R, TDRS-K/L/M, MAVEN, JPSS, and OSIRIS-REX</a:t>
            </a:r>
          </a:p>
          <a:p>
            <a:pPr>
              <a:spcBef>
                <a:spcPts val="900"/>
              </a:spcBef>
            </a:pPr>
            <a:r>
              <a:rPr lang="en-US" sz="1200" b="1" u="sng" dirty="0"/>
              <a:t>Class C</a:t>
            </a:r>
            <a:r>
              <a:rPr lang="en-US" sz="1200" b="1" dirty="0"/>
              <a:t>:  </a:t>
            </a:r>
            <a:r>
              <a:rPr lang="en-US" sz="1200" b="1" dirty="0">
                <a:solidFill>
                  <a:schemeClr val="tx2"/>
                </a:solidFill>
              </a:rPr>
              <a:t>Moderate risk posture by design</a:t>
            </a:r>
          </a:p>
          <a:p>
            <a:pPr lvl="1">
              <a:spcBef>
                <a:spcPts val="600"/>
              </a:spcBef>
            </a:pPr>
            <a:r>
              <a:rPr lang="en-US" sz="1100" dirty="0"/>
              <a:t>Represents an instrument or spacecraft whose loss would result in a loss or delay of some key national science objectives.</a:t>
            </a:r>
          </a:p>
          <a:p>
            <a:pPr lvl="1">
              <a:spcBef>
                <a:spcPts val="300"/>
              </a:spcBef>
            </a:pPr>
            <a:r>
              <a:rPr lang="en-US" sz="1100" dirty="0"/>
              <a:t>Examples:  LRO, MMS, TESS, and ICON</a:t>
            </a:r>
          </a:p>
          <a:p>
            <a:pPr>
              <a:spcBef>
                <a:spcPts val="900"/>
              </a:spcBef>
            </a:pPr>
            <a:r>
              <a:rPr lang="en-US" sz="1200" b="1" u="sng" dirty="0"/>
              <a:t>Class D</a:t>
            </a:r>
            <a:r>
              <a:rPr lang="en-US" sz="1200" b="1" dirty="0"/>
              <a:t>:  </a:t>
            </a:r>
            <a:r>
              <a:rPr lang="en-US" sz="1200" b="1" dirty="0">
                <a:solidFill>
                  <a:schemeClr val="tx2"/>
                </a:solidFill>
              </a:rPr>
              <a:t>Cost/schedule are equal or greater considerations compared to mission success risks</a:t>
            </a:r>
            <a:endParaRPr lang="en-US" sz="1200" dirty="0"/>
          </a:p>
          <a:p>
            <a:pPr lvl="1">
              <a:spcBef>
                <a:spcPts val="600"/>
              </a:spcBef>
            </a:pPr>
            <a:r>
              <a:rPr lang="en-US" sz="1100" dirty="0"/>
              <a:t>Technical risk is medium by design</a:t>
            </a:r>
          </a:p>
          <a:p>
            <a:pPr lvl="1">
              <a:spcBef>
                <a:spcPts val="600"/>
              </a:spcBef>
            </a:pPr>
            <a:r>
              <a:rPr lang="en-US" sz="1100" dirty="0"/>
              <a:t>Many credible mission failure mechanisms may exist.  A failure to meet Level 1 requirements prior to minimum lifetime would be treated as a mishap.</a:t>
            </a:r>
          </a:p>
          <a:p>
            <a:pPr lvl="1">
              <a:spcBef>
                <a:spcPts val="300"/>
              </a:spcBef>
            </a:pPr>
            <a:r>
              <a:rPr lang="en-US" sz="1100" dirty="0"/>
              <a:t>Examples:  LADEE, IRIS, NICER, and DSCOVR</a:t>
            </a:r>
          </a:p>
        </p:txBody>
      </p:sp>
      <p:sp>
        <p:nvSpPr>
          <p:cNvPr id="2" name="Title 1"/>
          <p:cNvSpPr>
            <a:spLocks noGrp="1"/>
          </p:cNvSpPr>
          <p:nvPr>
            <p:ph type="title"/>
          </p:nvPr>
        </p:nvSpPr>
        <p:spPr>
          <a:xfrm>
            <a:off x="450850" y="47126"/>
            <a:ext cx="8229600" cy="656987"/>
          </a:xfrm>
        </p:spPr>
        <p:txBody>
          <a:bodyPr>
            <a:noAutofit/>
          </a:bodyPr>
          <a:lstStyle/>
          <a:p>
            <a:r>
              <a:rPr lang="en-US" sz="2400" b="1" dirty="0"/>
              <a:t>Risk Classification</a:t>
            </a:r>
            <a:br>
              <a:rPr lang="en-US" sz="2400" b="1" dirty="0"/>
            </a:br>
            <a:r>
              <a:rPr lang="en-US" sz="1800" b="1" dirty="0"/>
              <a:t>(NPR 7120.5 Projects)</a:t>
            </a:r>
            <a:endParaRPr lang="en-US" sz="2000" b="1" dirty="0"/>
          </a:p>
        </p:txBody>
      </p:sp>
      <p:sp>
        <p:nvSpPr>
          <p:cNvPr id="4" name="Slide Number Placeholder 3"/>
          <p:cNvSpPr>
            <a:spLocks noGrp="1"/>
          </p:cNvSpPr>
          <p:nvPr>
            <p:ph type="sldNum" sz="quarter" idx="4"/>
          </p:nvPr>
        </p:nvSpPr>
        <p:spPr/>
        <p:txBody>
          <a:bodyPr/>
          <a:lstStyle/>
          <a:p>
            <a:fld id="{641FB1AC-02D1-9846-8E42-69528F42F281}" type="slidenum">
              <a:rPr lang="en-US" smtClean="0"/>
              <a:pPr/>
              <a:t>3</a:t>
            </a:fld>
            <a:endParaRPr lang="en-US"/>
          </a:p>
        </p:txBody>
      </p:sp>
      <p:cxnSp>
        <p:nvCxnSpPr>
          <p:cNvPr id="5" name="Straight Connector 6"/>
          <p:cNvCxnSpPr/>
          <p:nvPr/>
        </p:nvCxnSpPr>
        <p:spPr>
          <a:xfrm>
            <a:off x="463550" y="713827"/>
            <a:ext cx="8216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653407"/>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12"/>
            <a:ext cx="8229600" cy="3554731"/>
          </a:xfrm>
        </p:spPr>
        <p:txBody>
          <a:bodyPr>
            <a:normAutofit fontScale="85000" lnSpcReduction="10000"/>
          </a:bodyPr>
          <a:lstStyle/>
          <a:p>
            <a:r>
              <a:rPr lang="en-US" sz="1800" b="1" dirty="0"/>
              <a:t>NPR 7120.8 “class” </a:t>
            </a:r>
            <a:r>
              <a:rPr lang="en-US" sz="1800" b="1"/>
              <a:t>– Allowable technical </a:t>
            </a:r>
            <a:r>
              <a:rPr lang="en-US" sz="1800" b="1" dirty="0"/>
              <a:t>risk is high </a:t>
            </a:r>
          </a:p>
          <a:p>
            <a:pPr lvl="1"/>
            <a:r>
              <a:rPr lang="en-US" sz="1600" dirty="0"/>
              <a:t>Some level of failure at the project level is expected; but at a higher level (e.g., program level), there would normally be an acceptable failure rate of individual projects, such as 15%.   </a:t>
            </a:r>
          </a:p>
          <a:p>
            <a:pPr lvl="1"/>
            <a:r>
              <a:rPr lang="en-US" sz="1600" dirty="0"/>
              <a:t>Life expectancy is generally very short, although instances of opportunities in space with longer desired lifetimes are appearing.  </a:t>
            </a:r>
          </a:p>
          <a:p>
            <a:pPr lvl="1"/>
            <a:r>
              <a:rPr lang="en-US" sz="1600" dirty="0"/>
              <a:t>Failure of an individual project prior to mission lifetime is considered as an accepted risk and would not constitute a mishap.  (Example:  ISS-CREAM)</a:t>
            </a:r>
          </a:p>
          <a:p>
            <a:pPr>
              <a:spcBef>
                <a:spcPts val="1200"/>
              </a:spcBef>
            </a:pPr>
            <a:r>
              <a:rPr lang="en-US" sz="1800" b="1" i="1" dirty="0"/>
              <a:t>“Do No Harm” Projects</a:t>
            </a:r>
            <a:r>
              <a:rPr lang="en-US" sz="1800" b="1" dirty="0"/>
              <a:t> – </a:t>
            </a:r>
            <a:r>
              <a:rPr lang="en-US" sz="1800" dirty="0"/>
              <a:t>If not governed by NPR 7120.5 or 7120.8, we classify these as “Do No Harm”, unless another requirements document is specified </a:t>
            </a:r>
          </a:p>
          <a:p>
            <a:pPr lvl="1">
              <a:spcBef>
                <a:spcPts val="600"/>
              </a:spcBef>
            </a:pPr>
            <a:r>
              <a:rPr lang="en-US" sz="1600" dirty="0"/>
              <a:t>Allowable technical risk is very high.  </a:t>
            </a:r>
          </a:p>
          <a:p>
            <a:pPr lvl="1">
              <a:spcBef>
                <a:spcPts val="600"/>
              </a:spcBef>
            </a:pPr>
            <a:r>
              <a:rPr lang="en-US" sz="1600" dirty="0"/>
              <a:t>There are no requirements to last any amount of time, only a requirement not to harm the host platform (ISS, host spacecraft, etc.).  </a:t>
            </a:r>
          </a:p>
          <a:p>
            <a:pPr lvl="1">
              <a:spcBef>
                <a:spcPts val="600"/>
              </a:spcBef>
            </a:pPr>
            <a:r>
              <a:rPr lang="en-US" sz="1600" dirty="0"/>
              <a:t>No mishap would be declared if the payload doesn’t function.   (Note: Some payloads that may be self-described as Class D actually belong in this category.)  (Example:  CATS, RRM)</a:t>
            </a:r>
          </a:p>
          <a:p>
            <a:endParaRPr lang="en-US" sz="1800" dirty="0"/>
          </a:p>
        </p:txBody>
      </p:sp>
      <p:sp>
        <p:nvSpPr>
          <p:cNvPr id="2" name="Title 1"/>
          <p:cNvSpPr>
            <a:spLocks noGrp="1"/>
          </p:cNvSpPr>
          <p:nvPr>
            <p:ph type="title"/>
          </p:nvPr>
        </p:nvSpPr>
        <p:spPr>
          <a:xfrm>
            <a:off x="457200" y="-7962"/>
            <a:ext cx="8229600" cy="697230"/>
          </a:xfrm>
        </p:spPr>
        <p:txBody>
          <a:bodyPr>
            <a:noAutofit/>
          </a:bodyPr>
          <a:lstStyle/>
          <a:p>
            <a:r>
              <a:rPr lang="en-US" sz="2400" b="1" dirty="0"/>
              <a:t>Risk Classification (GSFC)</a:t>
            </a:r>
            <a:br>
              <a:rPr lang="en-US" sz="2800" b="1" dirty="0"/>
            </a:br>
            <a:r>
              <a:rPr lang="en-US" sz="1800" b="1" dirty="0"/>
              <a:t>(Non-NPR 7120.5 Projects)</a:t>
            </a:r>
          </a:p>
        </p:txBody>
      </p:sp>
      <p:sp>
        <p:nvSpPr>
          <p:cNvPr id="5" name="Slide Number Placeholder 4"/>
          <p:cNvSpPr>
            <a:spLocks noGrp="1"/>
          </p:cNvSpPr>
          <p:nvPr>
            <p:ph type="sldNum" sz="quarter" idx="4"/>
          </p:nvPr>
        </p:nvSpPr>
        <p:spPr/>
        <p:txBody>
          <a:bodyPr/>
          <a:lstStyle/>
          <a:p>
            <a:fld id="{641FB1AC-02D1-9846-8E42-69528F42F281}" type="slidenum">
              <a:rPr lang="en-US" smtClean="0"/>
              <a:pPr/>
              <a:t>4</a:t>
            </a:fld>
            <a:endParaRPr lang="en-US"/>
          </a:p>
        </p:txBody>
      </p:sp>
      <p:sp>
        <p:nvSpPr>
          <p:cNvPr id="4" name="Rectangle 3"/>
          <p:cNvSpPr/>
          <p:nvPr/>
        </p:nvSpPr>
        <p:spPr>
          <a:xfrm>
            <a:off x="574040" y="4474857"/>
            <a:ext cx="8128000" cy="29718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7120.8 and “Do No Harm” Projects are not Class D</a:t>
            </a:r>
          </a:p>
        </p:txBody>
      </p:sp>
      <p:cxnSp>
        <p:nvCxnSpPr>
          <p:cNvPr id="6" name="Straight Connector 6"/>
          <p:cNvCxnSpPr/>
          <p:nvPr/>
        </p:nvCxnSpPr>
        <p:spPr>
          <a:xfrm>
            <a:off x="463550" y="713827"/>
            <a:ext cx="8216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7007903"/>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CDF6083-31D8-D94B-BD9A-84064DC0E414}"/>
              </a:ext>
            </a:extLst>
          </p:cNvPr>
          <p:cNvSpPr>
            <a:spLocks noGrp="1"/>
          </p:cNvSpPr>
          <p:nvPr>
            <p:ph idx="1"/>
          </p:nvPr>
        </p:nvSpPr>
        <p:spPr/>
        <p:txBody>
          <a:bodyPr>
            <a:normAutofit fontScale="92500" lnSpcReduction="20000"/>
          </a:bodyPr>
          <a:lstStyle/>
          <a:p>
            <a:r>
              <a:rPr lang="en-US" dirty="0"/>
              <a:t>The </a:t>
            </a:r>
            <a:r>
              <a:rPr lang="en-US" i="1" dirty="0"/>
              <a:t>left-hand side </a:t>
            </a:r>
            <a:r>
              <a:rPr lang="en-US" dirty="0"/>
              <a:t>of risk classification represents the mission attributes that are used to classify a mission, such as</a:t>
            </a:r>
          </a:p>
          <a:p>
            <a:pPr lvl="1"/>
            <a:r>
              <a:rPr lang="en-US" dirty="0"/>
              <a:t>National/science priority</a:t>
            </a:r>
          </a:p>
          <a:p>
            <a:pPr lvl="1"/>
            <a:r>
              <a:rPr lang="en-US" dirty="0"/>
              <a:t>Limited flight opportunities (e.g., planetary windows)</a:t>
            </a:r>
          </a:p>
          <a:p>
            <a:pPr lvl="1"/>
            <a:r>
              <a:rPr lang="en-US" dirty="0"/>
              <a:t>Cost</a:t>
            </a:r>
          </a:p>
          <a:p>
            <a:pPr lvl="1"/>
            <a:r>
              <a:rPr lang="en-US" dirty="0"/>
              <a:t>Lifetime</a:t>
            </a:r>
          </a:p>
          <a:p>
            <a:pPr lvl="1"/>
            <a:r>
              <a:rPr lang="en-US" dirty="0"/>
              <a:t>Partnerships</a:t>
            </a:r>
          </a:p>
          <a:p>
            <a:r>
              <a:rPr lang="en-US" dirty="0"/>
              <a:t>The </a:t>
            </a:r>
            <a:r>
              <a:rPr lang="en-US" i="1" dirty="0"/>
              <a:t>right-hand side </a:t>
            </a:r>
            <a:r>
              <a:rPr lang="en-US" dirty="0"/>
              <a:t>of risk classification represents the recommended practices, based on the assigned classification </a:t>
            </a:r>
          </a:p>
          <a:p>
            <a:pPr lvl="1"/>
            <a:r>
              <a:rPr lang="en-US" dirty="0"/>
              <a:t>Workmanship</a:t>
            </a:r>
          </a:p>
          <a:p>
            <a:pPr lvl="1"/>
            <a:r>
              <a:rPr lang="en-US" dirty="0"/>
              <a:t>Parts approach</a:t>
            </a:r>
          </a:p>
          <a:p>
            <a:pPr lvl="1"/>
            <a:r>
              <a:rPr lang="en-US" dirty="0"/>
              <a:t>Printed circuit board approach</a:t>
            </a:r>
          </a:p>
          <a:p>
            <a:pPr lvl="1"/>
            <a:r>
              <a:rPr lang="en-US" dirty="0" err="1"/>
              <a:t>Etc</a:t>
            </a:r>
            <a:endParaRPr lang="en-US" dirty="0"/>
          </a:p>
          <a:p>
            <a:r>
              <a:rPr lang="en-US" dirty="0"/>
              <a:t>In risk classification, the flow is only from left to right</a:t>
            </a:r>
          </a:p>
          <a:p>
            <a:pPr lvl="1"/>
            <a:r>
              <a:rPr lang="en-US" dirty="0"/>
              <a:t>The use of Class C practices does not indicate any type of lifetime</a:t>
            </a:r>
          </a:p>
          <a:p>
            <a:pPr lvl="1"/>
            <a:r>
              <a:rPr lang="en-US" dirty="0"/>
              <a:t>The use of Class A practices does not indicate any type of priority</a:t>
            </a:r>
          </a:p>
          <a:p>
            <a:pPr lvl="1"/>
            <a:r>
              <a:rPr lang="en-US" dirty="0"/>
              <a:t>Etc.</a:t>
            </a:r>
          </a:p>
        </p:txBody>
      </p:sp>
      <p:sp>
        <p:nvSpPr>
          <p:cNvPr id="4" name="Title 3">
            <a:extLst>
              <a:ext uri="{FF2B5EF4-FFF2-40B4-BE49-F238E27FC236}">
                <a16:creationId xmlns:a16="http://schemas.microsoft.com/office/drawing/2014/main" id="{342259A9-6E08-B24E-8E88-3C143FE94A7A}"/>
              </a:ext>
            </a:extLst>
          </p:cNvPr>
          <p:cNvSpPr>
            <a:spLocks noGrp="1"/>
          </p:cNvSpPr>
          <p:nvPr>
            <p:ph type="title"/>
          </p:nvPr>
        </p:nvSpPr>
        <p:spPr/>
        <p:txBody>
          <a:bodyPr/>
          <a:lstStyle/>
          <a:p>
            <a:r>
              <a:rPr lang="en-US" dirty="0"/>
              <a:t>The left-hand-side vs right-hand-side</a:t>
            </a:r>
          </a:p>
        </p:txBody>
      </p:sp>
    </p:spTree>
    <p:extLst>
      <p:ext uri="{BB962C8B-B14F-4D97-AF65-F5344CB8AC3E}">
        <p14:creationId xmlns:p14="http://schemas.microsoft.com/office/powerpoint/2010/main" val="1931831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F2143C1-0DE9-7248-BC22-EE7BF4D49946}"/>
              </a:ext>
            </a:extLst>
          </p:cNvPr>
          <p:cNvSpPr>
            <a:spLocks noGrp="1"/>
          </p:cNvSpPr>
          <p:nvPr>
            <p:ph idx="1"/>
          </p:nvPr>
        </p:nvSpPr>
        <p:spPr/>
        <p:txBody>
          <a:bodyPr/>
          <a:lstStyle/>
          <a:p>
            <a:r>
              <a:rPr lang="en-US" dirty="0"/>
              <a:t>While the classification communicates a level of risk tolerance for a mission and subsequently expectations for the high-level practices to be employed to maintain that posture, the resulting mission at the time of launch may have lost its connection to the original risk posture intended</a:t>
            </a:r>
          </a:p>
          <a:p>
            <a:pPr lvl="1"/>
            <a:r>
              <a:rPr lang="en-US" dirty="0"/>
              <a:t>A Class A mission may fly with dozens of yellow technical risks</a:t>
            </a:r>
          </a:p>
          <a:p>
            <a:pPr lvl="1"/>
            <a:r>
              <a:rPr lang="en-US" dirty="0"/>
              <a:t>A Class D mission or below may fly with no yellow or red risks</a:t>
            </a:r>
          </a:p>
          <a:p>
            <a:r>
              <a:rPr lang="en-US" dirty="0"/>
              <a:t>It is not unlikely that a well-managed and engineered Class D mission or below would fly with lower overall risk than a complex, one-of-a-kind Class A mission.  </a:t>
            </a:r>
          </a:p>
          <a:p>
            <a:pPr lvl="1"/>
            <a:r>
              <a:rPr lang="en-US" dirty="0"/>
              <a:t>The extra efforts in engineering thought and the emphasis on risk in driving development activities, combined with reduced complexity, can work together to establish a very low risk posture</a:t>
            </a:r>
          </a:p>
          <a:p>
            <a:pPr lvl="1"/>
            <a:r>
              <a:rPr lang="en-US" dirty="0"/>
              <a:t>Class A missions tend to rely more on broad, sweeping processes, that can be very costly, that have their own associated risks that tend to be ignored</a:t>
            </a:r>
          </a:p>
        </p:txBody>
      </p:sp>
      <p:sp>
        <p:nvSpPr>
          <p:cNvPr id="4" name="Title 3">
            <a:extLst>
              <a:ext uri="{FF2B5EF4-FFF2-40B4-BE49-F238E27FC236}">
                <a16:creationId xmlns:a16="http://schemas.microsoft.com/office/drawing/2014/main" id="{5983FB08-A2C6-E041-AD94-F7B0CD7C244E}"/>
              </a:ext>
            </a:extLst>
          </p:cNvPr>
          <p:cNvSpPr>
            <a:spLocks noGrp="1"/>
          </p:cNvSpPr>
          <p:nvPr>
            <p:ph type="title"/>
          </p:nvPr>
        </p:nvSpPr>
        <p:spPr/>
        <p:txBody>
          <a:bodyPr/>
          <a:lstStyle/>
          <a:p>
            <a:r>
              <a:rPr lang="en-US" sz="2800" dirty="0"/>
              <a:t>Risk Classification Notes (cont’d)</a:t>
            </a:r>
          </a:p>
        </p:txBody>
      </p:sp>
    </p:spTree>
    <p:extLst>
      <p:ext uri="{BB962C8B-B14F-4D97-AF65-F5344CB8AC3E}">
        <p14:creationId xmlns:p14="http://schemas.microsoft.com/office/powerpoint/2010/main" val="1965202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639B6A-9515-CD4B-919F-C963C6FBD1F1}"/>
              </a:ext>
            </a:extLst>
          </p:cNvPr>
          <p:cNvSpPr>
            <a:spLocks noGrp="1"/>
          </p:cNvSpPr>
          <p:nvPr>
            <p:ph type="title"/>
          </p:nvPr>
        </p:nvSpPr>
        <p:spPr/>
        <p:txBody>
          <a:bodyPr/>
          <a:lstStyle/>
          <a:p>
            <a:r>
              <a:rPr lang="en-US" dirty="0"/>
              <a:t>Risk Classification vs Technology state of the art</a:t>
            </a:r>
          </a:p>
        </p:txBody>
      </p:sp>
      <p:sp>
        <p:nvSpPr>
          <p:cNvPr id="4" name="Left-Up Arrow 3">
            <a:extLst>
              <a:ext uri="{FF2B5EF4-FFF2-40B4-BE49-F238E27FC236}">
                <a16:creationId xmlns:a16="http://schemas.microsoft.com/office/drawing/2014/main" id="{B953DFD4-3AEC-4E4E-B8DE-F21C1D198FD2}"/>
              </a:ext>
            </a:extLst>
          </p:cNvPr>
          <p:cNvSpPr/>
          <p:nvPr/>
        </p:nvSpPr>
        <p:spPr>
          <a:xfrm flipH="1">
            <a:off x="1775532" y="1145220"/>
            <a:ext cx="4980374" cy="3906954"/>
          </a:xfrm>
          <a:prstGeom prst="leftUpArrow">
            <a:avLst>
              <a:gd name="adj1" fmla="val 5274"/>
              <a:gd name="adj2" fmla="val 24835"/>
              <a:gd name="adj3" fmla="val 25000"/>
            </a:avLst>
          </a:prstGeom>
          <a:ln w="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34F10AE2-0482-1047-8125-2C1779AA8DB7}"/>
              </a:ext>
            </a:extLst>
          </p:cNvPr>
          <p:cNvSpPr txBox="1"/>
          <p:nvPr/>
        </p:nvSpPr>
        <p:spPr>
          <a:xfrm rot="-5400000">
            <a:off x="952952" y="2734322"/>
            <a:ext cx="1434752" cy="369332"/>
          </a:xfrm>
          <a:prstGeom prst="rect">
            <a:avLst/>
          </a:prstGeom>
          <a:noFill/>
        </p:spPr>
        <p:txBody>
          <a:bodyPr wrap="none" rtlCol="0">
            <a:spAutoFit/>
          </a:bodyPr>
          <a:lstStyle/>
          <a:p>
            <a:r>
              <a:rPr lang="en-US" b="1" dirty="0"/>
              <a:t>Classification</a:t>
            </a:r>
          </a:p>
        </p:txBody>
      </p:sp>
      <p:sp>
        <p:nvSpPr>
          <p:cNvPr id="6" name="TextBox 5">
            <a:extLst>
              <a:ext uri="{FF2B5EF4-FFF2-40B4-BE49-F238E27FC236}">
                <a16:creationId xmlns:a16="http://schemas.microsoft.com/office/drawing/2014/main" id="{9CB16799-3E02-0344-B5A4-52F2CAE9242D}"/>
              </a:ext>
            </a:extLst>
          </p:cNvPr>
          <p:cNvSpPr txBox="1"/>
          <p:nvPr/>
        </p:nvSpPr>
        <p:spPr>
          <a:xfrm>
            <a:off x="3718417" y="4387053"/>
            <a:ext cx="2398798" cy="369332"/>
          </a:xfrm>
          <a:prstGeom prst="rect">
            <a:avLst/>
          </a:prstGeom>
          <a:noFill/>
        </p:spPr>
        <p:txBody>
          <a:bodyPr wrap="none" rtlCol="0">
            <a:spAutoFit/>
          </a:bodyPr>
          <a:lstStyle/>
          <a:p>
            <a:r>
              <a:rPr lang="en-US" b="1" dirty="0"/>
              <a:t>Age of Technology (</a:t>
            </a:r>
            <a:r>
              <a:rPr lang="en-US" b="1" dirty="0" err="1"/>
              <a:t>yrs</a:t>
            </a:r>
            <a:r>
              <a:rPr lang="en-US" b="1" dirty="0"/>
              <a:t>)</a:t>
            </a:r>
          </a:p>
        </p:txBody>
      </p:sp>
      <p:cxnSp>
        <p:nvCxnSpPr>
          <p:cNvPr id="8" name="Straight Arrow Connector 7">
            <a:extLst>
              <a:ext uri="{FF2B5EF4-FFF2-40B4-BE49-F238E27FC236}">
                <a16:creationId xmlns:a16="http://schemas.microsoft.com/office/drawing/2014/main" id="{12B42C50-B850-844C-993C-DE76A3AA1CE2}"/>
              </a:ext>
            </a:extLst>
          </p:cNvPr>
          <p:cNvCxnSpPr/>
          <p:nvPr/>
        </p:nvCxnSpPr>
        <p:spPr>
          <a:xfrm flipV="1">
            <a:off x="2947386" y="1775534"/>
            <a:ext cx="3506680" cy="21395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6F2A139C-CC3B-194F-852D-BB28445518B2}"/>
              </a:ext>
            </a:extLst>
          </p:cNvPr>
          <p:cNvSpPr txBox="1"/>
          <p:nvPr/>
        </p:nvSpPr>
        <p:spPr>
          <a:xfrm rot="-5400000">
            <a:off x="1119353" y="2645331"/>
            <a:ext cx="2727029" cy="338554"/>
          </a:xfrm>
          <a:prstGeom prst="rect">
            <a:avLst/>
          </a:prstGeom>
          <a:noFill/>
        </p:spPr>
        <p:txBody>
          <a:bodyPr wrap="none" rtlCol="0">
            <a:spAutoFit/>
          </a:bodyPr>
          <a:lstStyle/>
          <a:p>
            <a:r>
              <a:rPr lang="en-US" sz="1600" dirty="0"/>
              <a:t>DNH  7120.8  D    C       B       A</a:t>
            </a:r>
          </a:p>
        </p:txBody>
      </p:sp>
      <p:sp>
        <p:nvSpPr>
          <p:cNvPr id="10" name="TextBox 9">
            <a:extLst>
              <a:ext uri="{FF2B5EF4-FFF2-40B4-BE49-F238E27FC236}">
                <a16:creationId xmlns:a16="http://schemas.microsoft.com/office/drawing/2014/main" id="{7643EBB2-1FD5-2E43-A6F2-DEBFAD061EF8}"/>
              </a:ext>
            </a:extLst>
          </p:cNvPr>
          <p:cNvSpPr txBox="1"/>
          <p:nvPr/>
        </p:nvSpPr>
        <p:spPr>
          <a:xfrm>
            <a:off x="2804673" y="4176034"/>
            <a:ext cx="301686" cy="369332"/>
          </a:xfrm>
          <a:prstGeom prst="rect">
            <a:avLst/>
          </a:prstGeom>
          <a:noFill/>
        </p:spPr>
        <p:txBody>
          <a:bodyPr wrap="none" rtlCol="0">
            <a:spAutoFit/>
          </a:bodyPr>
          <a:lstStyle/>
          <a:p>
            <a:r>
              <a:rPr lang="en-US" dirty="0"/>
              <a:t>0</a:t>
            </a:r>
          </a:p>
        </p:txBody>
      </p:sp>
      <p:sp>
        <p:nvSpPr>
          <p:cNvPr id="12" name="TextBox 11">
            <a:extLst>
              <a:ext uri="{FF2B5EF4-FFF2-40B4-BE49-F238E27FC236}">
                <a16:creationId xmlns:a16="http://schemas.microsoft.com/office/drawing/2014/main" id="{6C88F4F9-6FB2-014E-96B1-7B8AD091D375}"/>
              </a:ext>
            </a:extLst>
          </p:cNvPr>
          <p:cNvSpPr txBox="1"/>
          <p:nvPr/>
        </p:nvSpPr>
        <p:spPr>
          <a:xfrm>
            <a:off x="5344357" y="4164215"/>
            <a:ext cx="418704" cy="369332"/>
          </a:xfrm>
          <a:prstGeom prst="rect">
            <a:avLst/>
          </a:prstGeom>
          <a:noFill/>
        </p:spPr>
        <p:txBody>
          <a:bodyPr wrap="none" rtlCol="0">
            <a:spAutoFit/>
          </a:bodyPr>
          <a:lstStyle/>
          <a:p>
            <a:r>
              <a:rPr lang="en-US" dirty="0"/>
              <a:t>20</a:t>
            </a:r>
          </a:p>
        </p:txBody>
      </p:sp>
    </p:spTree>
    <p:extLst>
      <p:ext uri="{BB962C8B-B14F-4D97-AF65-F5344CB8AC3E}">
        <p14:creationId xmlns:p14="http://schemas.microsoft.com/office/powerpoint/2010/main" val="3646207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639B6A-9515-CD4B-919F-C963C6FBD1F1}"/>
              </a:ext>
            </a:extLst>
          </p:cNvPr>
          <p:cNvSpPr>
            <a:spLocks noGrp="1"/>
          </p:cNvSpPr>
          <p:nvPr>
            <p:ph type="title"/>
          </p:nvPr>
        </p:nvSpPr>
        <p:spPr/>
        <p:txBody>
          <a:bodyPr/>
          <a:lstStyle/>
          <a:p>
            <a:r>
              <a:rPr lang="en-US" dirty="0"/>
              <a:t>Risk Classification vs Assurance Methodology Focus</a:t>
            </a:r>
          </a:p>
        </p:txBody>
      </p:sp>
      <p:sp>
        <p:nvSpPr>
          <p:cNvPr id="4" name="Left-Up Arrow 3">
            <a:extLst>
              <a:ext uri="{FF2B5EF4-FFF2-40B4-BE49-F238E27FC236}">
                <a16:creationId xmlns:a16="http://schemas.microsoft.com/office/drawing/2014/main" id="{B953DFD4-3AEC-4E4E-B8DE-F21C1D198FD2}"/>
              </a:ext>
            </a:extLst>
          </p:cNvPr>
          <p:cNvSpPr/>
          <p:nvPr/>
        </p:nvSpPr>
        <p:spPr>
          <a:xfrm flipH="1">
            <a:off x="1775532" y="1145220"/>
            <a:ext cx="4980374" cy="3906954"/>
          </a:xfrm>
          <a:prstGeom prst="leftUpArrow">
            <a:avLst>
              <a:gd name="adj1" fmla="val 5274"/>
              <a:gd name="adj2" fmla="val 24835"/>
              <a:gd name="adj3" fmla="val 25000"/>
            </a:avLst>
          </a:prstGeom>
          <a:ln w="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34F10AE2-0482-1047-8125-2C1779AA8DB7}"/>
              </a:ext>
            </a:extLst>
          </p:cNvPr>
          <p:cNvSpPr txBox="1"/>
          <p:nvPr/>
        </p:nvSpPr>
        <p:spPr>
          <a:xfrm rot="-5400000">
            <a:off x="952952" y="2734322"/>
            <a:ext cx="1434752" cy="369332"/>
          </a:xfrm>
          <a:prstGeom prst="rect">
            <a:avLst/>
          </a:prstGeom>
          <a:noFill/>
        </p:spPr>
        <p:txBody>
          <a:bodyPr wrap="none" rtlCol="0">
            <a:spAutoFit/>
          </a:bodyPr>
          <a:lstStyle/>
          <a:p>
            <a:r>
              <a:rPr lang="en-US" b="1" dirty="0"/>
              <a:t>Classification</a:t>
            </a:r>
          </a:p>
        </p:txBody>
      </p:sp>
      <p:sp>
        <p:nvSpPr>
          <p:cNvPr id="6" name="TextBox 5">
            <a:extLst>
              <a:ext uri="{FF2B5EF4-FFF2-40B4-BE49-F238E27FC236}">
                <a16:creationId xmlns:a16="http://schemas.microsoft.com/office/drawing/2014/main" id="{9CB16799-3E02-0344-B5A4-52F2CAE9242D}"/>
              </a:ext>
            </a:extLst>
          </p:cNvPr>
          <p:cNvSpPr txBox="1"/>
          <p:nvPr/>
        </p:nvSpPr>
        <p:spPr>
          <a:xfrm>
            <a:off x="3747090" y="4409204"/>
            <a:ext cx="2111219" cy="369332"/>
          </a:xfrm>
          <a:prstGeom prst="rect">
            <a:avLst/>
          </a:prstGeom>
          <a:noFill/>
        </p:spPr>
        <p:txBody>
          <a:bodyPr wrap="none" rtlCol="0">
            <a:spAutoFit/>
          </a:bodyPr>
          <a:lstStyle/>
          <a:p>
            <a:r>
              <a:rPr lang="en-US" b="1" dirty="0"/>
              <a:t>Assurance emphasis</a:t>
            </a:r>
          </a:p>
        </p:txBody>
      </p:sp>
      <p:cxnSp>
        <p:nvCxnSpPr>
          <p:cNvPr id="8" name="Straight Arrow Connector 7">
            <a:extLst>
              <a:ext uri="{FF2B5EF4-FFF2-40B4-BE49-F238E27FC236}">
                <a16:creationId xmlns:a16="http://schemas.microsoft.com/office/drawing/2014/main" id="{12B42C50-B850-844C-993C-DE76A3AA1CE2}"/>
              </a:ext>
            </a:extLst>
          </p:cNvPr>
          <p:cNvCxnSpPr/>
          <p:nvPr/>
        </p:nvCxnSpPr>
        <p:spPr>
          <a:xfrm flipV="1">
            <a:off x="2947386" y="1775534"/>
            <a:ext cx="3506680" cy="21395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6F2A139C-CC3B-194F-852D-BB28445518B2}"/>
              </a:ext>
            </a:extLst>
          </p:cNvPr>
          <p:cNvSpPr txBox="1"/>
          <p:nvPr/>
        </p:nvSpPr>
        <p:spPr>
          <a:xfrm rot="-5400000">
            <a:off x="1119353" y="2645331"/>
            <a:ext cx="2727029" cy="338554"/>
          </a:xfrm>
          <a:prstGeom prst="rect">
            <a:avLst/>
          </a:prstGeom>
          <a:noFill/>
        </p:spPr>
        <p:txBody>
          <a:bodyPr wrap="none" rtlCol="0">
            <a:spAutoFit/>
          </a:bodyPr>
          <a:lstStyle/>
          <a:p>
            <a:r>
              <a:rPr lang="en-US" sz="1600" dirty="0"/>
              <a:t>DNH  7120.8  D    C       B       A</a:t>
            </a:r>
          </a:p>
        </p:txBody>
      </p:sp>
      <p:sp>
        <p:nvSpPr>
          <p:cNvPr id="10" name="TextBox 9">
            <a:extLst>
              <a:ext uri="{FF2B5EF4-FFF2-40B4-BE49-F238E27FC236}">
                <a16:creationId xmlns:a16="http://schemas.microsoft.com/office/drawing/2014/main" id="{7643EBB2-1FD5-2E43-A6F2-DEBFAD061EF8}"/>
              </a:ext>
            </a:extLst>
          </p:cNvPr>
          <p:cNvSpPr txBox="1"/>
          <p:nvPr/>
        </p:nvSpPr>
        <p:spPr>
          <a:xfrm>
            <a:off x="2804673" y="4176034"/>
            <a:ext cx="1630190" cy="461665"/>
          </a:xfrm>
          <a:prstGeom prst="rect">
            <a:avLst/>
          </a:prstGeom>
          <a:noFill/>
        </p:spPr>
        <p:txBody>
          <a:bodyPr wrap="none" rtlCol="0">
            <a:spAutoFit/>
          </a:bodyPr>
          <a:lstStyle/>
          <a:p>
            <a:r>
              <a:rPr lang="en-US" sz="1200" dirty="0" err="1"/>
              <a:t>DfM</a:t>
            </a:r>
            <a:r>
              <a:rPr lang="en-US" sz="1200" dirty="0"/>
              <a:t>/</a:t>
            </a:r>
            <a:r>
              <a:rPr lang="en-US" sz="1200" dirty="0" err="1"/>
              <a:t>DfR</a:t>
            </a:r>
            <a:endParaRPr lang="en-US" sz="1200" dirty="0"/>
          </a:p>
          <a:p>
            <a:r>
              <a:rPr lang="en-US" sz="1200" dirty="0"/>
              <a:t>Technology Maturation</a:t>
            </a:r>
          </a:p>
        </p:txBody>
      </p:sp>
      <p:sp>
        <p:nvSpPr>
          <p:cNvPr id="12" name="TextBox 11">
            <a:extLst>
              <a:ext uri="{FF2B5EF4-FFF2-40B4-BE49-F238E27FC236}">
                <a16:creationId xmlns:a16="http://schemas.microsoft.com/office/drawing/2014/main" id="{6C88F4F9-6FB2-014E-96B1-7B8AD091D375}"/>
              </a:ext>
            </a:extLst>
          </p:cNvPr>
          <p:cNvSpPr txBox="1"/>
          <p:nvPr/>
        </p:nvSpPr>
        <p:spPr>
          <a:xfrm>
            <a:off x="4842205" y="4164214"/>
            <a:ext cx="2451759" cy="400110"/>
          </a:xfrm>
          <a:prstGeom prst="rect">
            <a:avLst/>
          </a:prstGeom>
          <a:noFill/>
        </p:spPr>
        <p:txBody>
          <a:bodyPr wrap="square" rtlCol="0">
            <a:spAutoFit/>
          </a:bodyPr>
          <a:lstStyle/>
          <a:p>
            <a:r>
              <a:rPr lang="en-US" sz="1000" dirty="0"/>
              <a:t>Strict workmanship </a:t>
            </a:r>
            <a:r>
              <a:rPr lang="en-US" sz="1000" dirty="0" err="1"/>
              <a:t>reqmts</a:t>
            </a:r>
            <a:r>
              <a:rPr lang="en-US" sz="1000" dirty="0"/>
              <a:t>/verification and extensive screening</a:t>
            </a:r>
          </a:p>
        </p:txBody>
      </p:sp>
      <p:sp>
        <p:nvSpPr>
          <p:cNvPr id="2" name="TextBox 1">
            <a:extLst>
              <a:ext uri="{FF2B5EF4-FFF2-40B4-BE49-F238E27FC236}">
                <a16:creationId xmlns:a16="http://schemas.microsoft.com/office/drawing/2014/main" id="{079801B3-4265-5747-B930-BBC6841796FF}"/>
              </a:ext>
            </a:extLst>
          </p:cNvPr>
          <p:cNvSpPr txBox="1"/>
          <p:nvPr/>
        </p:nvSpPr>
        <p:spPr>
          <a:xfrm>
            <a:off x="6356027" y="1934750"/>
            <a:ext cx="2451759" cy="1754326"/>
          </a:xfrm>
          <a:prstGeom prst="rect">
            <a:avLst/>
          </a:prstGeom>
          <a:noFill/>
        </p:spPr>
        <p:txBody>
          <a:bodyPr wrap="square" rtlCol="0">
            <a:spAutoFit/>
          </a:bodyPr>
          <a:lstStyle/>
          <a:p>
            <a:r>
              <a:rPr lang="en-US" dirty="0"/>
              <a:t>Note:  application of strict workmanship requirements supplants </a:t>
            </a:r>
            <a:r>
              <a:rPr lang="en-US" dirty="0" err="1"/>
              <a:t>DfM</a:t>
            </a:r>
            <a:r>
              <a:rPr lang="en-US" dirty="0"/>
              <a:t> and </a:t>
            </a:r>
            <a:r>
              <a:rPr lang="en-US" dirty="0" err="1"/>
              <a:t>DfR</a:t>
            </a:r>
            <a:r>
              <a:rPr lang="en-US" dirty="0"/>
              <a:t> efforts, and hinders technology maturation. </a:t>
            </a:r>
          </a:p>
        </p:txBody>
      </p:sp>
      <p:sp>
        <p:nvSpPr>
          <p:cNvPr id="7" name="TextBox 6">
            <a:extLst>
              <a:ext uri="{FF2B5EF4-FFF2-40B4-BE49-F238E27FC236}">
                <a16:creationId xmlns:a16="http://schemas.microsoft.com/office/drawing/2014/main" id="{6D0F2F0E-7987-E04D-8EE4-C42F62168FC0}"/>
              </a:ext>
            </a:extLst>
          </p:cNvPr>
          <p:cNvSpPr txBox="1"/>
          <p:nvPr/>
        </p:nvSpPr>
        <p:spPr>
          <a:xfrm>
            <a:off x="4727275" y="1145220"/>
            <a:ext cx="1481944" cy="369332"/>
          </a:xfrm>
          <a:prstGeom prst="rect">
            <a:avLst/>
          </a:prstGeom>
          <a:noFill/>
        </p:spPr>
        <p:txBody>
          <a:bodyPr wrap="none" rtlCol="0">
            <a:spAutoFit/>
          </a:bodyPr>
          <a:lstStyle/>
          <a:p>
            <a:r>
              <a:rPr lang="en-US" dirty="0"/>
              <a:t>Notional view</a:t>
            </a:r>
          </a:p>
        </p:txBody>
      </p:sp>
      <p:sp>
        <p:nvSpPr>
          <p:cNvPr id="11" name="Cloud 10">
            <a:extLst>
              <a:ext uri="{FF2B5EF4-FFF2-40B4-BE49-F238E27FC236}">
                <a16:creationId xmlns:a16="http://schemas.microsoft.com/office/drawing/2014/main" id="{4C6B1605-5D69-F94B-BF10-C4BBEF195E4C}"/>
              </a:ext>
            </a:extLst>
          </p:cNvPr>
          <p:cNvSpPr/>
          <p:nvPr/>
        </p:nvSpPr>
        <p:spPr>
          <a:xfrm>
            <a:off x="2442686" y="3510951"/>
            <a:ext cx="1387442" cy="653263"/>
          </a:xfrm>
          <a:prstGeom prst="cloud">
            <a:avLst/>
          </a:prstGeom>
          <a:gradFill>
            <a:gsLst>
              <a:gs pos="0">
                <a:schemeClr val="accent3">
                  <a:lumMod val="60000"/>
                  <a:lumOff val="40000"/>
                  <a:alpha val="34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a:t>New technologies, and tech demos should be down here </a:t>
            </a:r>
          </a:p>
        </p:txBody>
      </p:sp>
    </p:spTree>
    <p:extLst>
      <p:ext uri="{BB962C8B-B14F-4D97-AF65-F5344CB8AC3E}">
        <p14:creationId xmlns:p14="http://schemas.microsoft.com/office/powerpoint/2010/main" val="1189874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6407379-FCA4-AD2A-6F5B-40AC40BC2B22}"/>
              </a:ext>
            </a:extLst>
          </p:cNvPr>
          <p:cNvSpPr>
            <a:spLocks noGrp="1"/>
          </p:cNvSpPr>
          <p:nvPr>
            <p:ph type="title"/>
          </p:nvPr>
        </p:nvSpPr>
        <p:spPr/>
        <p:txBody>
          <a:bodyPr/>
          <a:lstStyle/>
          <a:p>
            <a:r>
              <a:rPr lang="en-US" dirty="0"/>
              <a:t>Summary of expected assurance practices</a:t>
            </a:r>
          </a:p>
        </p:txBody>
      </p:sp>
      <p:graphicFrame>
        <p:nvGraphicFramePr>
          <p:cNvPr id="4" name="Table 3">
            <a:extLst>
              <a:ext uri="{FF2B5EF4-FFF2-40B4-BE49-F238E27FC236}">
                <a16:creationId xmlns:a16="http://schemas.microsoft.com/office/drawing/2014/main" id="{8521B144-0C86-8CE8-92E8-87040C387F54}"/>
              </a:ext>
            </a:extLst>
          </p:cNvPr>
          <p:cNvGraphicFramePr>
            <a:graphicFrameLocks noGrp="1"/>
          </p:cNvGraphicFramePr>
          <p:nvPr>
            <p:extLst>
              <p:ext uri="{D42A27DB-BD31-4B8C-83A1-F6EECF244321}">
                <p14:modId xmlns:p14="http://schemas.microsoft.com/office/powerpoint/2010/main" val="3082808776"/>
              </p:ext>
            </p:extLst>
          </p:nvPr>
        </p:nvGraphicFramePr>
        <p:xfrm>
          <a:off x="2056742" y="1032522"/>
          <a:ext cx="4956175" cy="3368040"/>
        </p:xfrm>
        <a:graphic>
          <a:graphicData uri="http://schemas.openxmlformats.org/drawingml/2006/table">
            <a:tbl>
              <a:tblPr firstRow="1" firstCol="1" bandRow="1">
                <a:tableStyleId>{5C22544A-7EE6-4342-B048-85BDC9FD1C3A}</a:tableStyleId>
              </a:tblPr>
              <a:tblGrid>
                <a:gridCol w="1040765">
                  <a:extLst>
                    <a:ext uri="{9D8B030D-6E8A-4147-A177-3AD203B41FA5}">
                      <a16:colId xmlns:a16="http://schemas.microsoft.com/office/drawing/2014/main" val="2096979444"/>
                    </a:ext>
                  </a:extLst>
                </a:gridCol>
                <a:gridCol w="979805">
                  <a:extLst>
                    <a:ext uri="{9D8B030D-6E8A-4147-A177-3AD203B41FA5}">
                      <a16:colId xmlns:a16="http://schemas.microsoft.com/office/drawing/2014/main" val="3035445031"/>
                    </a:ext>
                  </a:extLst>
                </a:gridCol>
                <a:gridCol w="979805">
                  <a:extLst>
                    <a:ext uri="{9D8B030D-6E8A-4147-A177-3AD203B41FA5}">
                      <a16:colId xmlns:a16="http://schemas.microsoft.com/office/drawing/2014/main" val="1205552064"/>
                    </a:ext>
                  </a:extLst>
                </a:gridCol>
                <a:gridCol w="977265">
                  <a:extLst>
                    <a:ext uri="{9D8B030D-6E8A-4147-A177-3AD203B41FA5}">
                      <a16:colId xmlns:a16="http://schemas.microsoft.com/office/drawing/2014/main" val="1758591578"/>
                    </a:ext>
                  </a:extLst>
                </a:gridCol>
                <a:gridCol w="978535">
                  <a:extLst>
                    <a:ext uri="{9D8B030D-6E8A-4147-A177-3AD203B41FA5}">
                      <a16:colId xmlns:a16="http://schemas.microsoft.com/office/drawing/2014/main" val="4052839398"/>
                    </a:ext>
                  </a:extLst>
                </a:gridCol>
              </a:tblGrid>
              <a:tr h="0">
                <a:tc>
                  <a:txBody>
                    <a:bodyPr/>
                    <a:lstStyle/>
                    <a:p>
                      <a:pPr marL="0" marR="0" algn="ctr">
                        <a:spcBef>
                          <a:spcPts val="0"/>
                        </a:spcBef>
                        <a:spcAft>
                          <a:spcPts val="0"/>
                        </a:spcAft>
                      </a:pPr>
                      <a:r>
                        <a:rPr lang="en-US" sz="1200">
                          <a:effectLst/>
                        </a:rPr>
                        <a:t>Practice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B</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C</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87419151"/>
                  </a:ext>
                </a:extLst>
              </a:tr>
              <a:tr h="0">
                <a:tc>
                  <a:txBody>
                    <a:bodyPr/>
                    <a:lstStyle/>
                    <a:p>
                      <a:pPr marL="0" marR="0">
                        <a:spcBef>
                          <a:spcPts val="0"/>
                        </a:spcBef>
                        <a:spcAft>
                          <a:spcPts val="0"/>
                        </a:spcAft>
                      </a:pPr>
                      <a:r>
                        <a:rPr lang="en-US" sz="1100">
                          <a:effectLst/>
                        </a:rPr>
                        <a:t>GMIPs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Extensive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Extensive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Limited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Minimal</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73527488"/>
                  </a:ext>
                </a:extLst>
              </a:tr>
              <a:tr h="0">
                <a:tc>
                  <a:txBody>
                    <a:bodyPr/>
                    <a:lstStyle/>
                    <a:p>
                      <a:pPr marL="0" marR="0">
                        <a:spcBef>
                          <a:spcPts val="0"/>
                        </a:spcBef>
                        <a:spcAft>
                          <a:spcPts val="0"/>
                        </a:spcAft>
                      </a:pPr>
                      <a:r>
                        <a:rPr lang="en-US" sz="1100">
                          <a:effectLst/>
                        </a:rPr>
                        <a:t>ARB/FRB/MRB voting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Voting on all</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Voting on major</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Participating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Participating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4692619"/>
                  </a:ext>
                </a:extLst>
              </a:tr>
              <a:tr h="0">
                <a:tc>
                  <a:txBody>
                    <a:bodyPr/>
                    <a:lstStyle/>
                    <a:p>
                      <a:pPr marL="0" marR="0">
                        <a:spcBef>
                          <a:spcPts val="0"/>
                        </a:spcBef>
                        <a:spcAft>
                          <a:spcPts val="0"/>
                        </a:spcAft>
                      </a:pPr>
                      <a:r>
                        <a:rPr lang="en-US" sz="1100">
                          <a:effectLst/>
                        </a:rPr>
                        <a:t>EEE parts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Level 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Level 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Level 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COTS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64814727"/>
                  </a:ext>
                </a:extLst>
              </a:tr>
              <a:tr h="0">
                <a:tc>
                  <a:txBody>
                    <a:bodyPr/>
                    <a:lstStyle/>
                    <a:p>
                      <a:pPr marL="0" marR="0">
                        <a:spcBef>
                          <a:spcPts val="0"/>
                        </a:spcBef>
                        <a:spcAft>
                          <a:spcPts val="0"/>
                        </a:spcAft>
                      </a:pPr>
                      <a:r>
                        <a:rPr lang="en-US" sz="1100">
                          <a:effectLst/>
                        </a:rPr>
                        <a:t>PCB reqmts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DS, ES, 3/A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DS, ES, 3/A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D, E, 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D, E, 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23750918"/>
                  </a:ext>
                </a:extLst>
              </a:tr>
              <a:tr h="0">
                <a:tc>
                  <a:txBody>
                    <a:bodyPr/>
                    <a:lstStyle/>
                    <a:p>
                      <a:pPr marL="0" marR="0">
                        <a:spcBef>
                          <a:spcPts val="0"/>
                        </a:spcBef>
                        <a:spcAft>
                          <a:spcPts val="0"/>
                        </a:spcAft>
                      </a:pPr>
                      <a:r>
                        <a:rPr lang="en-US" sz="1100">
                          <a:effectLst/>
                        </a:rPr>
                        <a:t>PCB coupons[19]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Independent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Independent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Supplier only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Supplier only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7900637"/>
                  </a:ext>
                </a:extLst>
              </a:tr>
              <a:tr h="0">
                <a:tc>
                  <a:txBody>
                    <a:bodyPr/>
                    <a:lstStyle/>
                    <a:p>
                      <a:pPr marL="0" marR="0">
                        <a:spcBef>
                          <a:spcPts val="0"/>
                        </a:spcBef>
                        <a:spcAft>
                          <a:spcPts val="0"/>
                        </a:spcAft>
                      </a:pPr>
                      <a:r>
                        <a:rPr lang="en-US" sz="1100">
                          <a:effectLst/>
                        </a:rPr>
                        <a:t>Design redundancy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Fully redundant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Mostly redundant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Selective redundancy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Mostly single string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69125126"/>
                  </a:ext>
                </a:extLst>
              </a:tr>
              <a:tr h="0">
                <a:tc>
                  <a:txBody>
                    <a:bodyPr/>
                    <a:lstStyle/>
                    <a:p>
                      <a:pPr marL="0" marR="0">
                        <a:spcBef>
                          <a:spcPts val="0"/>
                        </a:spcBef>
                        <a:spcAft>
                          <a:spcPts val="0"/>
                        </a:spcAft>
                      </a:pPr>
                      <a:r>
                        <a:rPr lang="en-US" sz="1100">
                          <a:effectLst/>
                        </a:rPr>
                        <a:t>Workmanship</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Space addendum</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Space addendum</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No space addendum</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No space addendum flexible requirements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79777039"/>
                  </a:ext>
                </a:extLst>
              </a:tr>
              <a:tr h="0">
                <a:tc>
                  <a:txBody>
                    <a:bodyPr/>
                    <a:lstStyle/>
                    <a:p>
                      <a:pPr marL="0" marR="0">
                        <a:spcBef>
                          <a:spcPts val="0"/>
                        </a:spcBef>
                        <a:spcAft>
                          <a:spcPts val="0"/>
                        </a:spcAft>
                      </a:pPr>
                      <a:r>
                        <a:rPr lang="en-US" sz="1100">
                          <a:effectLst/>
                        </a:rPr>
                        <a:t>Radiation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Space-grade+rad-tol design + RDM 2.0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Radiation verified + rad-tol design + RDM 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Rad-tol design, RDM 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Rad-tol design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55283554"/>
                  </a:ext>
                </a:extLst>
              </a:tr>
              <a:tr h="0">
                <a:tc>
                  <a:txBody>
                    <a:bodyPr/>
                    <a:lstStyle/>
                    <a:p>
                      <a:pPr marL="0" marR="0">
                        <a:spcBef>
                          <a:spcPts val="0"/>
                        </a:spcBef>
                        <a:spcAft>
                          <a:spcPts val="0"/>
                        </a:spcAft>
                      </a:pPr>
                      <a:r>
                        <a:rPr lang="en-US" sz="1100">
                          <a:effectLst/>
                        </a:rPr>
                        <a:t>Lifting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Standard suite of 6 practices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Standard suite of 6 practices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Standard suite of 6 practices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Vendor practices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98773673"/>
                  </a:ext>
                </a:extLst>
              </a:tr>
            </a:tbl>
          </a:graphicData>
        </a:graphic>
      </p:graphicFrame>
      <p:sp>
        <p:nvSpPr>
          <p:cNvPr id="5" name="Rectangle 1">
            <a:extLst>
              <a:ext uri="{FF2B5EF4-FFF2-40B4-BE49-F238E27FC236}">
                <a16:creationId xmlns:a16="http://schemas.microsoft.com/office/drawing/2014/main" id="{A9C45CA8-06A4-4813-7542-1C6572F68743}"/>
              </a:ext>
            </a:extLst>
          </p:cNvPr>
          <p:cNvSpPr>
            <a:spLocks noChangeArrowheads="1"/>
          </p:cNvSpPr>
          <p:nvPr/>
        </p:nvSpPr>
        <p:spPr bwMode="auto">
          <a:xfrm>
            <a:off x="2056743" y="103299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43C0035C-2207-FAE0-C7BB-CF9EEBED9898}"/>
              </a:ext>
            </a:extLst>
          </p:cNvPr>
          <p:cNvSpPr>
            <a:spLocks noChangeArrowheads="1"/>
          </p:cNvSpPr>
          <p:nvPr/>
        </p:nvSpPr>
        <p:spPr bwMode="auto">
          <a:xfrm>
            <a:off x="2056743" y="1032999"/>
            <a:ext cx="3017837" cy="4762"/>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cxnSp>
        <p:nvCxnSpPr>
          <p:cNvPr id="9" name="Straight Connector 8">
            <a:extLst>
              <a:ext uri="{FF2B5EF4-FFF2-40B4-BE49-F238E27FC236}">
                <a16:creationId xmlns:a16="http://schemas.microsoft.com/office/drawing/2014/main" id="{E72FF1E8-875C-AD7F-DC8B-9EC4496EC9CC}"/>
              </a:ext>
            </a:extLst>
          </p:cNvPr>
          <p:cNvCxnSpPr/>
          <p:nvPr/>
        </p:nvCxnSpPr>
        <p:spPr>
          <a:xfrm>
            <a:off x="5260430" y="4542264"/>
            <a:ext cx="79096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742D14A0-AFE3-09BA-C5B6-102751E8E60A}"/>
              </a:ext>
            </a:extLst>
          </p:cNvPr>
          <p:cNvCxnSpPr/>
          <p:nvPr/>
        </p:nvCxnSpPr>
        <p:spPr>
          <a:xfrm>
            <a:off x="4082127" y="4545984"/>
            <a:ext cx="790961"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AFC18EBD-F870-F4B8-DDFA-620E5E46B59D}"/>
              </a:ext>
            </a:extLst>
          </p:cNvPr>
          <p:cNvSpPr txBox="1"/>
          <p:nvPr/>
        </p:nvSpPr>
        <p:spPr>
          <a:xfrm>
            <a:off x="3077737" y="4356414"/>
            <a:ext cx="1047338" cy="369332"/>
          </a:xfrm>
          <a:prstGeom prst="rect">
            <a:avLst/>
          </a:prstGeom>
          <a:noFill/>
        </p:spPr>
        <p:txBody>
          <a:bodyPr wrap="none" rtlCol="0">
            <a:spAutoFit/>
          </a:bodyPr>
          <a:lstStyle/>
          <a:p>
            <a:r>
              <a:rPr lang="en-US" dirty="0"/>
              <a:t>oversight</a:t>
            </a:r>
          </a:p>
        </p:txBody>
      </p:sp>
      <p:cxnSp>
        <p:nvCxnSpPr>
          <p:cNvPr id="12" name="Straight Connector 11">
            <a:extLst>
              <a:ext uri="{FF2B5EF4-FFF2-40B4-BE49-F238E27FC236}">
                <a16:creationId xmlns:a16="http://schemas.microsoft.com/office/drawing/2014/main" id="{23FE8C91-A335-EF8B-BD2B-B72A0F18808D}"/>
              </a:ext>
            </a:extLst>
          </p:cNvPr>
          <p:cNvCxnSpPr/>
          <p:nvPr/>
        </p:nvCxnSpPr>
        <p:spPr>
          <a:xfrm>
            <a:off x="2279353" y="4542270"/>
            <a:ext cx="790961" cy="0"/>
          </a:xfrm>
          <a:prstGeom prst="line">
            <a:avLst/>
          </a:prstGeom>
          <a:ln>
            <a:headEnd type="triangle"/>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FE6F609B-2F1C-B128-03BF-CFDDB5EE2E02}"/>
              </a:ext>
            </a:extLst>
          </p:cNvPr>
          <p:cNvCxnSpPr/>
          <p:nvPr/>
        </p:nvCxnSpPr>
        <p:spPr>
          <a:xfrm>
            <a:off x="6871672" y="4537027"/>
            <a:ext cx="790961" cy="0"/>
          </a:xfrm>
          <a:prstGeom prst="line">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61F8162E-E819-C56F-2BBA-18D47AD4A37F}"/>
              </a:ext>
            </a:extLst>
          </p:cNvPr>
          <p:cNvSpPr txBox="1"/>
          <p:nvPr/>
        </p:nvSpPr>
        <p:spPr>
          <a:xfrm>
            <a:off x="6082868" y="4347457"/>
            <a:ext cx="807722" cy="369332"/>
          </a:xfrm>
          <a:prstGeom prst="rect">
            <a:avLst/>
          </a:prstGeom>
          <a:noFill/>
        </p:spPr>
        <p:txBody>
          <a:bodyPr wrap="none" rtlCol="0">
            <a:spAutoFit/>
          </a:bodyPr>
          <a:lstStyle/>
          <a:p>
            <a:r>
              <a:rPr lang="en-US" dirty="0"/>
              <a:t>insight</a:t>
            </a:r>
          </a:p>
        </p:txBody>
      </p:sp>
    </p:spTree>
    <p:extLst>
      <p:ext uri="{BB962C8B-B14F-4D97-AF65-F5344CB8AC3E}">
        <p14:creationId xmlns:p14="http://schemas.microsoft.com/office/powerpoint/2010/main" val="2968414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048D532-289F-564F-72FB-000AD22FC0A0}"/>
              </a:ext>
            </a:extLst>
          </p:cNvPr>
          <p:cNvSpPr>
            <a:spLocks noGrp="1"/>
          </p:cNvSpPr>
          <p:nvPr>
            <p:ph idx="1"/>
          </p:nvPr>
        </p:nvSpPr>
        <p:spPr/>
        <p:txBody>
          <a:bodyPr>
            <a:normAutofit fontScale="92500" lnSpcReduction="20000"/>
          </a:bodyPr>
          <a:lstStyle/>
          <a:p>
            <a:r>
              <a:rPr lang="en-US" dirty="0"/>
              <a:t>Oversight is the approach where the NASA organization with management authority has approval rights for most major decisions with a project</a:t>
            </a:r>
          </a:p>
          <a:p>
            <a:pPr lvl="1"/>
            <a:r>
              <a:rPr lang="en-US" dirty="0"/>
              <a:t>Requirements are most prescriptive</a:t>
            </a:r>
          </a:p>
          <a:p>
            <a:pPr lvl="1"/>
            <a:r>
              <a:rPr lang="en-US" dirty="0"/>
              <a:t>Inspections are most extensive</a:t>
            </a:r>
          </a:p>
          <a:p>
            <a:pPr lvl="1"/>
            <a:r>
              <a:rPr lang="en-US" dirty="0"/>
              <a:t>NASA personnel are voting members of the various boards</a:t>
            </a:r>
          </a:p>
          <a:p>
            <a:pPr lvl="1"/>
            <a:r>
              <a:rPr lang="en-US" dirty="0"/>
              <a:t>Workflow is often stopped for approval</a:t>
            </a:r>
          </a:p>
          <a:p>
            <a:pPr lvl="1"/>
            <a:r>
              <a:rPr lang="en-US" dirty="0"/>
              <a:t>Oversight is in conflict with most forms of commercial practices and, in fact, generally prevents the use of commercial practices</a:t>
            </a:r>
          </a:p>
          <a:p>
            <a:pPr lvl="1"/>
            <a:r>
              <a:rPr lang="en-US" dirty="0"/>
              <a:t>Well-aligned with cost-plus contracts</a:t>
            </a:r>
          </a:p>
          <a:p>
            <a:r>
              <a:rPr lang="en-US" dirty="0"/>
              <a:t>Insight is the approach where the NASA organization with management authority has access to information about the work being performed and is invited to participate in discussions involving various unplanned activities but does not approve decisions</a:t>
            </a:r>
          </a:p>
          <a:p>
            <a:pPr lvl="1"/>
            <a:r>
              <a:rPr lang="en-US" dirty="0"/>
              <a:t>Requirements are more objectives-based</a:t>
            </a:r>
          </a:p>
          <a:p>
            <a:pPr lvl="1"/>
            <a:r>
              <a:rPr lang="en-US" dirty="0"/>
              <a:t>Inspections are very limited</a:t>
            </a:r>
          </a:p>
          <a:p>
            <a:pPr lvl="1"/>
            <a:r>
              <a:rPr lang="en-US" dirty="0"/>
              <a:t>NASA personnel participate on boards but don’t approve decisions</a:t>
            </a:r>
          </a:p>
          <a:p>
            <a:pPr lvl="1"/>
            <a:r>
              <a:rPr lang="en-US" dirty="0"/>
              <a:t>Well-aligned with fixed price contracts.  </a:t>
            </a:r>
          </a:p>
          <a:p>
            <a:r>
              <a:rPr lang="en-US" dirty="0"/>
              <a:t>Generally A&amp;B missions are aligned with oversight, while C&amp;D missions are aligned with insight, whether it is purposeful or not. </a:t>
            </a:r>
          </a:p>
          <a:p>
            <a:endParaRPr lang="en-US" dirty="0"/>
          </a:p>
        </p:txBody>
      </p:sp>
      <p:sp>
        <p:nvSpPr>
          <p:cNvPr id="3" name="Title 2">
            <a:extLst>
              <a:ext uri="{FF2B5EF4-FFF2-40B4-BE49-F238E27FC236}">
                <a16:creationId xmlns:a16="http://schemas.microsoft.com/office/drawing/2014/main" id="{EFCA9229-F5A3-DA0D-864D-7C3561A9D2EF}"/>
              </a:ext>
            </a:extLst>
          </p:cNvPr>
          <p:cNvSpPr>
            <a:spLocks noGrp="1"/>
          </p:cNvSpPr>
          <p:nvPr>
            <p:ph type="title"/>
          </p:nvPr>
        </p:nvSpPr>
        <p:spPr/>
        <p:txBody>
          <a:bodyPr/>
          <a:lstStyle/>
          <a:p>
            <a:r>
              <a:rPr lang="en-US" dirty="0"/>
              <a:t>Oversight vs insight</a:t>
            </a:r>
          </a:p>
        </p:txBody>
      </p:sp>
    </p:spTree>
    <p:extLst>
      <p:ext uri="{BB962C8B-B14F-4D97-AF65-F5344CB8AC3E}">
        <p14:creationId xmlns:p14="http://schemas.microsoft.com/office/powerpoint/2010/main" val="1356900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62C144A-07D4-2C47-B36C-94331A4ED78B}"/>
              </a:ext>
            </a:extLst>
          </p:cNvPr>
          <p:cNvSpPr>
            <a:spLocks noGrp="1"/>
          </p:cNvSpPr>
          <p:nvPr>
            <p:ph idx="1"/>
          </p:nvPr>
        </p:nvSpPr>
        <p:spPr/>
        <p:txBody>
          <a:bodyPr>
            <a:normAutofit lnSpcReduction="10000"/>
          </a:bodyPr>
          <a:lstStyle/>
          <a:p>
            <a:r>
              <a:rPr lang="en-US" dirty="0"/>
              <a:t>Choosing Assurance levels above the recommended levels for the given classification should be undertaken only with a careful risk-trade analysis as such an approach is not as simple as “paying a bit more for more reliability”.  </a:t>
            </a:r>
          </a:p>
          <a:p>
            <a:pPr lvl="1"/>
            <a:r>
              <a:rPr lang="en-US" dirty="0"/>
              <a:t>Practices that exceed the available resources are likely to drive up programmatic and technical risk by reducing the resources available to complete the most important elements needed for success – finishing the test campaign and thorough resolution of problems encountered in integration and test.</a:t>
            </a:r>
          </a:p>
          <a:p>
            <a:pPr lvl="1"/>
            <a:r>
              <a:rPr lang="en-US" dirty="0"/>
              <a:t>Furthermore, such practices often involve </a:t>
            </a:r>
            <a:r>
              <a:rPr lang="en-US" dirty="0" err="1"/>
              <a:t>overtesting</a:t>
            </a:r>
            <a:r>
              <a:rPr lang="en-US" dirty="0"/>
              <a:t> or unrealistic testing that may prompt irrelevant failures or actual overstressing of flight hardware. </a:t>
            </a:r>
          </a:p>
          <a:p>
            <a:r>
              <a:rPr lang="en-US" dirty="0"/>
              <a:t>The practices that involve greater levels of workmanship controls, restrictions on parts and materials, and inspection generally conflict with the technology maturation process (which requires flexibility and responsiveness to testing results and problem resolution).  </a:t>
            </a:r>
          </a:p>
          <a:p>
            <a:pPr lvl="1"/>
            <a:r>
              <a:rPr lang="en-US" dirty="0"/>
              <a:t>Therefore, the importance of a technology demonstration or a mission that involves immature technologies is not an appropriate justification for selecting more stringent assurance activities in most areas</a:t>
            </a:r>
            <a:r>
              <a:rPr lang="en-US"/>
              <a:t>.  </a:t>
            </a:r>
          </a:p>
          <a:p>
            <a:pPr lvl="1"/>
            <a:r>
              <a:rPr lang="en-US"/>
              <a:t>In </a:t>
            </a:r>
            <a:r>
              <a:rPr lang="en-US" dirty="0"/>
              <a:t>these cases, the assurance emphasis should be placed on design for manufacturability and design for reliability, as opposed to screening, workmanship controls, and inspection.  </a:t>
            </a:r>
          </a:p>
          <a:p>
            <a:endParaRPr lang="en-US" dirty="0"/>
          </a:p>
          <a:p>
            <a:endParaRPr lang="en-US" dirty="0"/>
          </a:p>
          <a:p>
            <a:endParaRPr lang="en-US" dirty="0"/>
          </a:p>
          <a:p>
            <a:endParaRPr lang="en-US" dirty="0"/>
          </a:p>
        </p:txBody>
      </p:sp>
      <p:sp>
        <p:nvSpPr>
          <p:cNvPr id="4" name="Title 3">
            <a:extLst>
              <a:ext uri="{FF2B5EF4-FFF2-40B4-BE49-F238E27FC236}">
                <a16:creationId xmlns:a16="http://schemas.microsoft.com/office/drawing/2014/main" id="{5610C90A-D353-0A4D-A1D6-69ED4A0B7A8F}"/>
              </a:ext>
            </a:extLst>
          </p:cNvPr>
          <p:cNvSpPr>
            <a:spLocks noGrp="1"/>
          </p:cNvSpPr>
          <p:nvPr>
            <p:ph type="title"/>
          </p:nvPr>
        </p:nvSpPr>
        <p:spPr/>
        <p:txBody>
          <a:bodyPr/>
          <a:lstStyle/>
          <a:p>
            <a:r>
              <a:rPr lang="en-US" dirty="0"/>
              <a:t>Note on choosing elevated practices</a:t>
            </a:r>
          </a:p>
        </p:txBody>
      </p:sp>
    </p:spTree>
    <p:extLst>
      <p:ext uri="{BB962C8B-B14F-4D97-AF65-F5344CB8AC3E}">
        <p14:creationId xmlns:p14="http://schemas.microsoft.com/office/powerpoint/2010/main" val="2993644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9DF9416-635A-8745-A974-36C53C173B1C}"/>
              </a:ext>
            </a:extLst>
          </p:cNvPr>
          <p:cNvSpPr>
            <a:spLocks noGrp="1"/>
          </p:cNvSpPr>
          <p:nvPr>
            <p:ph idx="1"/>
          </p:nvPr>
        </p:nvSpPr>
        <p:spPr>
          <a:xfrm>
            <a:off x="457200" y="977866"/>
            <a:ext cx="8229600" cy="3488064"/>
          </a:xfrm>
        </p:spPr>
        <p:txBody>
          <a:bodyPr>
            <a:normAutofit lnSpcReduction="10000"/>
          </a:bodyPr>
          <a:lstStyle/>
          <a:p>
            <a:r>
              <a:rPr lang="en-US" dirty="0"/>
              <a:t>Approach is almost entirely based on piece-parts </a:t>
            </a:r>
          </a:p>
          <a:p>
            <a:r>
              <a:rPr lang="en-US" dirty="0"/>
              <a:t>Largely, classification is dialed up or down based on classical “levels of assurance”</a:t>
            </a:r>
          </a:p>
          <a:p>
            <a:pPr lvl="1"/>
            <a:r>
              <a:rPr lang="en-US" dirty="0"/>
              <a:t>Number of specifications</a:t>
            </a:r>
          </a:p>
          <a:p>
            <a:pPr lvl="1"/>
            <a:r>
              <a:rPr lang="en-US" dirty="0"/>
              <a:t>Stringency of specifications</a:t>
            </a:r>
          </a:p>
          <a:p>
            <a:pPr lvl="1"/>
            <a:r>
              <a:rPr lang="en-US" dirty="0"/>
              <a:t>Level of oversight (insight)</a:t>
            </a:r>
          </a:p>
          <a:p>
            <a:pPr lvl="1"/>
            <a:r>
              <a:rPr lang="en-US" dirty="0"/>
              <a:t>Amount of screening performed</a:t>
            </a:r>
          </a:p>
          <a:p>
            <a:pPr lvl="1"/>
            <a:r>
              <a:rPr lang="en-US" dirty="0"/>
              <a:t>Amount of testing above operational levels performed</a:t>
            </a:r>
          </a:p>
          <a:p>
            <a:r>
              <a:rPr lang="en-US" dirty="0"/>
              <a:t>There is no correlation between levels of assurance and actual performance or reliability</a:t>
            </a:r>
          </a:p>
          <a:p>
            <a:r>
              <a:rPr lang="en-US" dirty="0"/>
              <a:t>Most importantly, there is no means for products that have little to no government piece-part level controls, but that perform reliably and consistently to achieve higher classification</a:t>
            </a:r>
          </a:p>
          <a:p>
            <a:pPr lvl="1"/>
            <a:r>
              <a:rPr lang="en-US" dirty="0"/>
              <a:t>This applies to most ubiquitously-used standard components such as star trackers, reaction wheel assemblies, IMUs, etc.</a:t>
            </a:r>
          </a:p>
          <a:p>
            <a:pPr lvl="1"/>
            <a:r>
              <a:rPr lang="en-US" b="1" dirty="0"/>
              <a:t>This will apply to a growing number of full spacecraft </a:t>
            </a:r>
          </a:p>
          <a:p>
            <a:pPr lvl="2"/>
            <a:r>
              <a:rPr lang="en-US" dirty="0"/>
              <a:t>Time will come soon that spacecraft that have consistent repeat performance will be classified lower than spacecraft that are either one-of-a-kind or limited history but with extensive piece-part controls</a:t>
            </a:r>
          </a:p>
        </p:txBody>
      </p:sp>
      <p:sp>
        <p:nvSpPr>
          <p:cNvPr id="4" name="Title 3">
            <a:extLst>
              <a:ext uri="{FF2B5EF4-FFF2-40B4-BE49-F238E27FC236}">
                <a16:creationId xmlns:a16="http://schemas.microsoft.com/office/drawing/2014/main" id="{B382C483-60C9-6F45-AAEC-AFD9DD6FB5B2}"/>
              </a:ext>
            </a:extLst>
          </p:cNvPr>
          <p:cNvSpPr>
            <a:spLocks noGrp="1"/>
          </p:cNvSpPr>
          <p:nvPr>
            <p:ph type="title"/>
          </p:nvPr>
        </p:nvSpPr>
        <p:spPr/>
        <p:txBody>
          <a:bodyPr/>
          <a:lstStyle/>
          <a:p>
            <a:r>
              <a:rPr lang="en-US" dirty="0"/>
              <a:t>Current Risk Classification limitations and shortfalls</a:t>
            </a:r>
          </a:p>
        </p:txBody>
      </p:sp>
      <p:sp>
        <p:nvSpPr>
          <p:cNvPr id="6" name="Rectangle 5">
            <a:extLst>
              <a:ext uri="{FF2B5EF4-FFF2-40B4-BE49-F238E27FC236}">
                <a16:creationId xmlns:a16="http://schemas.microsoft.com/office/drawing/2014/main" id="{873DD888-6B78-8D40-B6F7-394BED0FC236}"/>
              </a:ext>
            </a:extLst>
          </p:cNvPr>
          <p:cNvSpPr/>
          <p:nvPr/>
        </p:nvSpPr>
        <p:spPr>
          <a:xfrm>
            <a:off x="178255" y="4334933"/>
            <a:ext cx="8419254" cy="4876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We are incentivizing continued use of old piece-part-centric practices rather than finding efficient, innovative, modern approaches of developing reliable missions</a:t>
            </a:r>
          </a:p>
        </p:txBody>
      </p:sp>
    </p:spTree>
    <p:extLst>
      <p:ext uri="{BB962C8B-B14F-4D97-AF65-F5344CB8AC3E}">
        <p14:creationId xmlns:p14="http://schemas.microsoft.com/office/powerpoint/2010/main" val="4054657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C677DF-FBE1-1E4F-B5D3-BD6EFFE2CC38}"/>
              </a:ext>
            </a:extLst>
          </p:cNvPr>
          <p:cNvSpPr>
            <a:spLocks noGrp="1"/>
          </p:cNvSpPr>
          <p:nvPr>
            <p:ph idx="1"/>
          </p:nvPr>
        </p:nvSpPr>
        <p:spPr/>
        <p:txBody>
          <a:bodyPr/>
          <a:lstStyle/>
          <a:p>
            <a:r>
              <a:rPr lang="en-US" dirty="0"/>
              <a:t>Standard component classifications based on the most recent number of times a component/assembly/system operated successfully for a certain number of years out of the total number of attempts</a:t>
            </a:r>
          </a:p>
          <a:p>
            <a:r>
              <a:rPr lang="en-US" dirty="0"/>
              <a:t>Collective mission classification of multiple classified identical items </a:t>
            </a:r>
          </a:p>
        </p:txBody>
      </p:sp>
      <p:sp>
        <p:nvSpPr>
          <p:cNvPr id="3" name="Title 2">
            <a:extLst>
              <a:ext uri="{FF2B5EF4-FFF2-40B4-BE49-F238E27FC236}">
                <a16:creationId xmlns:a16="http://schemas.microsoft.com/office/drawing/2014/main" id="{B457C525-A348-5C40-960F-09B21FC3C037}"/>
              </a:ext>
            </a:extLst>
          </p:cNvPr>
          <p:cNvSpPr>
            <a:spLocks noGrp="1"/>
          </p:cNvSpPr>
          <p:nvPr>
            <p:ph type="title"/>
          </p:nvPr>
        </p:nvSpPr>
        <p:spPr/>
        <p:txBody>
          <a:bodyPr/>
          <a:lstStyle/>
          <a:p>
            <a:r>
              <a:rPr lang="en-US" dirty="0"/>
              <a:t>New elements in GPR 8705.4A</a:t>
            </a:r>
          </a:p>
        </p:txBody>
      </p:sp>
    </p:spTree>
    <p:extLst>
      <p:ext uri="{BB962C8B-B14F-4D97-AF65-F5344CB8AC3E}">
        <p14:creationId xmlns:p14="http://schemas.microsoft.com/office/powerpoint/2010/main" val="3682708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1118954-C9EF-BE4D-B4FB-A5134517D5C6}"/>
              </a:ext>
            </a:extLst>
          </p:cNvPr>
          <p:cNvSpPr>
            <a:spLocks noGrp="1"/>
          </p:cNvSpPr>
          <p:nvPr>
            <p:ph idx="1"/>
          </p:nvPr>
        </p:nvSpPr>
        <p:spPr/>
        <p:txBody>
          <a:bodyPr>
            <a:normAutofit/>
          </a:bodyPr>
          <a:lstStyle/>
          <a:p>
            <a:r>
              <a:rPr lang="en-US" sz="1200" dirty="0"/>
              <a:t>Components (assemblies through full spacecraft buses) classified holistically based on most recent performance at commensurate lifetimes</a:t>
            </a:r>
          </a:p>
          <a:p>
            <a:pPr lvl="1"/>
            <a:r>
              <a:rPr lang="en-US" sz="1100" dirty="0"/>
              <a:t>No piece-part-based Ps</a:t>
            </a:r>
          </a:p>
          <a:p>
            <a:pPr lvl="1"/>
            <a:r>
              <a:rPr lang="en-US" sz="1100" dirty="0"/>
              <a:t>Changes do not affect classification (changes, different environments, minor anomalies, etc. factor into acceptance, not classification)</a:t>
            </a:r>
          </a:p>
          <a:p>
            <a:r>
              <a:rPr lang="en-US" sz="1200" dirty="0"/>
              <a:t>Class A components</a:t>
            </a:r>
          </a:p>
          <a:p>
            <a:pPr lvl="1"/>
            <a:r>
              <a:rPr lang="en-US" sz="1100" dirty="0"/>
              <a:t>Minimum 10 recent flights at 7-year lifetime or longer, number of successes out of last 20 flights divided by 20 &gt;= 0.95 (or 100% for between 10 and 19 flights)</a:t>
            </a:r>
          </a:p>
          <a:p>
            <a:r>
              <a:rPr lang="en-US" sz="1200" dirty="0"/>
              <a:t>Class B components</a:t>
            </a:r>
          </a:p>
          <a:p>
            <a:pPr lvl="1"/>
            <a:r>
              <a:rPr lang="en-US" sz="1100" dirty="0"/>
              <a:t>Minimum 10 recent flights at 5-year lifetime or longer, number of successes out of last 10 flights divided by 10 &gt;= 0.90</a:t>
            </a:r>
          </a:p>
          <a:p>
            <a:r>
              <a:rPr lang="en-US" sz="1200" dirty="0"/>
              <a:t>Class C components</a:t>
            </a:r>
          </a:p>
          <a:p>
            <a:pPr lvl="1"/>
            <a:r>
              <a:rPr lang="en-US" sz="1100" dirty="0"/>
              <a:t>Minimum 5 recent flights at 3-year lifetime or longer, number of successes out of last 5 flights divided by 5 &gt; 0.80</a:t>
            </a:r>
          </a:p>
          <a:p>
            <a:r>
              <a:rPr lang="en-US" sz="1200" dirty="0"/>
              <a:t>Class D components</a:t>
            </a:r>
          </a:p>
          <a:p>
            <a:pPr lvl="1"/>
            <a:r>
              <a:rPr lang="en-US" sz="1100" dirty="0"/>
              <a:t>Fully qualified per the GEVS requirements in the GOLD rules</a:t>
            </a:r>
          </a:p>
          <a:p>
            <a:pPr lvl="1"/>
            <a:endParaRPr lang="en-US" sz="1100" dirty="0"/>
          </a:p>
          <a:p>
            <a:pPr lvl="1"/>
            <a:endParaRPr lang="en-US" sz="1100" dirty="0"/>
          </a:p>
          <a:p>
            <a:pPr lvl="1"/>
            <a:endParaRPr lang="en-US" sz="1100" dirty="0"/>
          </a:p>
        </p:txBody>
      </p:sp>
      <p:sp>
        <p:nvSpPr>
          <p:cNvPr id="4" name="Title 3">
            <a:extLst>
              <a:ext uri="{FF2B5EF4-FFF2-40B4-BE49-F238E27FC236}">
                <a16:creationId xmlns:a16="http://schemas.microsoft.com/office/drawing/2014/main" id="{8241AA6B-525A-6745-9FC2-55C4E931C639}"/>
              </a:ext>
            </a:extLst>
          </p:cNvPr>
          <p:cNvSpPr>
            <a:spLocks noGrp="1"/>
          </p:cNvSpPr>
          <p:nvPr>
            <p:ph type="title"/>
          </p:nvPr>
        </p:nvSpPr>
        <p:spPr/>
        <p:txBody>
          <a:bodyPr/>
          <a:lstStyle/>
          <a:p>
            <a:r>
              <a:rPr lang="en-US" dirty="0"/>
              <a:t>Standard component classification in GPR 8705.4A</a:t>
            </a:r>
          </a:p>
        </p:txBody>
      </p:sp>
      <p:sp>
        <p:nvSpPr>
          <p:cNvPr id="6" name="Rectangle 5">
            <a:extLst>
              <a:ext uri="{FF2B5EF4-FFF2-40B4-BE49-F238E27FC236}">
                <a16:creationId xmlns:a16="http://schemas.microsoft.com/office/drawing/2014/main" id="{46EE3C1D-F97A-724B-B332-AD0FF3A4198C}"/>
              </a:ext>
            </a:extLst>
          </p:cNvPr>
          <p:cNvSpPr/>
          <p:nvPr/>
        </p:nvSpPr>
        <p:spPr>
          <a:xfrm>
            <a:off x="457200" y="3935307"/>
            <a:ext cx="8334587" cy="65931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While this is not a formal reliability calculation (which would require mission specific data), it provides strong evidence of a reliable design</a:t>
            </a:r>
          </a:p>
        </p:txBody>
      </p:sp>
    </p:spTree>
    <p:extLst>
      <p:ext uri="{BB962C8B-B14F-4D97-AF65-F5344CB8AC3E}">
        <p14:creationId xmlns:p14="http://schemas.microsoft.com/office/powerpoint/2010/main" val="2059595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08FB978-E463-BD44-8B9A-EDCE24848066}"/>
              </a:ext>
            </a:extLst>
          </p:cNvPr>
          <p:cNvSpPr>
            <a:spLocks noGrp="1"/>
          </p:cNvSpPr>
          <p:nvPr>
            <p:ph idx="1"/>
          </p:nvPr>
        </p:nvSpPr>
        <p:spPr/>
        <p:txBody>
          <a:bodyPr>
            <a:normAutofit fontScale="92500" lnSpcReduction="10000"/>
          </a:bodyPr>
          <a:lstStyle/>
          <a:p>
            <a:r>
              <a:rPr lang="en-US" dirty="0"/>
              <a:t>There is a growing number of mission concepts that involve the use of multiple products such that one or more can fail, while still meeting mission performance requirements</a:t>
            </a:r>
          </a:p>
          <a:p>
            <a:r>
              <a:rPr lang="en-US" dirty="0"/>
              <a:t>The extreme version of this involves missions that for various reasons would prefer (or even require) multiple spacecraft in lieu of one large spacecraft, but cannot afford the resources required for more than one spacecraft at the mission risk classification</a:t>
            </a:r>
          </a:p>
          <a:p>
            <a:r>
              <a:rPr lang="en-US" dirty="0"/>
              <a:t>The only way to “raise” the classification through collective use of the same product is if the base product design has a formal classification that is based on some measure of reliability. </a:t>
            </a:r>
          </a:p>
          <a:p>
            <a:r>
              <a:rPr lang="en-US" dirty="0"/>
              <a:t>To compute the classification of a collection of the identical objects, start with the following point reliability estimates</a:t>
            </a:r>
          </a:p>
          <a:p>
            <a:pPr lvl="1"/>
            <a:r>
              <a:rPr lang="en-US" dirty="0"/>
              <a:t>B:  0.9</a:t>
            </a:r>
          </a:p>
          <a:p>
            <a:pPr lvl="1"/>
            <a:r>
              <a:rPr lang="en-US" dirty="0"/>
              <a:t>C: 0.8</a:t>
            </a:r>
          </a:p>
          <a:p>
            <a:pPr lvl="1"/>
            <a:r>
              <a:rPr lang="en-US" dirty="0"/>
              <a:t>D:  0.66</a:t>
            </a:r>
          </a:p>
          <a:p>
            <a:r>
              <a:rPr lang="en-US" dirty="0"/>
              <a:t>Next, use standard combinatorial reliability techniques to calculate a combined recent reliability estimate</a:t>
            </a:r>
          </a:p>
          <a:p>
            <a:r>
              <a:rPr lang="en-US" dirty="0"/>
              <a:t>Finally, determine the collective classification based on the standard component reliability definition, considering past mission lifetimes and overall score</a:t>
            </a:r>
          </a:p>
        </p:txBody>
      </p:sp>
      <p:sp>
        <p:nvSpPr>
          <p:cNvPr id="3" name="Title 2">
            <a:extLst>
              <a:ext uri="{FF2B5EF4-FFF2-40B4-BE49-F238E27FC236}">
                <a16:creationId xmlns:a16="http://schemas.microsoft.com/office/drawing/2014/main" id="{3523F601-7379-3A4A-B4F5-780666FCB96F}"/>
              </a:ext>
            </a:extLst>
          </p:cNvPr>
          <p:cNvSpPr>
            <a:spLocks noGrp="1"/>
          </p:cNvSpPr>
          <p:nvPr>
            <p:ph type="title"/>
          </p:nvPr>
        </p:nvSpPr>
        <p:spPr/>
        <p:txBody>
          <a:bodyPr/>
          <a:lstStyle/>
          <a:p>
            <a:r>
              <a:rPr lang="en-US" dirty="0"/>
              <a:t>Collective classification of multiple identical standard products</a:t>
            </a:r>
          </a:p>
        </p:txBody>
      </p:sp>
    </p:spTree>
    <p:extLst>
      <p:ext uri="{BB962C8B-B14F-4D97-AF65-F5344CB8AC3E}">
        <p14:creationId xmlns:p14="http://schemas.microsoft.com/office/powerpoint/2010/main" val="86369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FC87EA-BC6E-57C5-5292-66AF40A228B5}"/>
              </a:ext>
            </a:extLst>
          </p:cNvPr>
          <p:cNvSpPr>
            <a:spLocks noGrp="1"/>
          </p:cNvSpPr>
          <p:nvPr>
            <p:ph type="title"/>
          </p:nvPr>
        </p:nvSpPr>
        <p:spPr/>
        <p:txBody>
          <a:bodyPr/>
          <a:lstStyle/>
          <a:p>
            <a:r>
              <a:rPr lang="en-US" dirty="0"/>
              <a:t>Risk Class vs Design Lifetime vs Lifetime</a:t>
            </a:r>
          </a:p>
        </p:txBody>
      </p:sp>
      <p:graphicFrame>
        <p:nvGraphicFramePr>
          <p:cNvPr id="14" name="Table 13">
            <a:extLst>
              <a:ext uri="{FF2B5EF4-FFF2-40B4-BE49-F238E27FC236}">
                <a16:creationId xmlns:a16="http://schemas.microsoft.com/office/drawing/2014/main" id="{8212DA8A-8E25-A42F-41F3-069BF978881D}"/>
              </a:ext>
            </a:extLst>
          </p:cNvPr>
          <p:cNvGraphicFramePr>
            <a:graphicFrameLocks noGrp="1"/>
          </p:cNvGraphicFramePr>
          <p:nvPr>
            <p:extLst>
              <p:ext uri="{D42A27DB-BD31-4B8C-83A1-F6EECF244321}">
                <p14:modId xmlns:p14="http://schemas.microsoft.com/office/powerpoint/2010/main" val="3866294590"/>
              </p:ext>
            </p:extLst>
          </p:nvPr>
        </p:nvGraphicFramePr>
        <p:xfrm>
          <a:off x="970032" y="988173"/>
          <a:ext cx="3096446" cy="3681418"/>
        </p:xfrm>
        <a:graphic>
          <a:graphicData uri="http://schemas.openxmlformats.org/drawingml/2006/table">
            <a:tbl>
              <a:tblPr firstRow="1" firstCol="1" bandRow="1">
                <a:tableStyleId>{5C22544A-7EE6-4342-B048-85BDC9FD1C3A}</a:tableStyleId>
              </a:tblPr>
              <a:tblGrid>
                <a:gridCol w="415397">
                  <a:extLst>
                    <a:ext uri="{9D8B030D-6E8A-4147-A177-3AD203B41FA5}">
                      <a16:colId xmlns:a16="http://schemas.microsoft.com/office/drawing/2014/main" val="3540817606"/>
                    </a:ext>
                  </a:extLst>
                </a:gridCol>
                <a:gridCol w="297894">
                  <a:extLst>
                    <a:ext uri="{9D8B030D-6E8A-4147-A177-3AD203B41FA5}">
                      <a16:colId xmlns:a16="http://schemas.microsoft.com/office/drawing/2014/main" val="4055479973"/>
                    </a:ext>
                  </a:extLst>
                </a:gridCol>
                <a:gridCol w="417052">
                  <a:extLst>
                    <a:ext uri="{9D8B030D-6E8A-4147-A177-3AD203B41FA5}">
                      <a16:colId xmlns:a16="http://schemas.microsoft.com/office/drawing/2014/main" val="4134442632"/>
                    </a:ext>
                  </a:extLst>
                </a:gridCol>
                <a:gridCol w="685157">
                  <a:extLst>
                    <a:ext uri="{9D8B030D-6E8A-4147-A177-3AD203B41FA5}">
                      <a16:colId xmlns:a16="http://schemas.microsoft.com/office/drawing/2014/main" val="1514543958"/>
                    </a:ext>
                  </a:extLst>
                </a:gridCol>
                <a:gridCol w="595789">
                  <a:extLst>
                    <a:ext uri="{9D8B030D-6E8A-4147-A177-3AD203B41FA5}">
                      <a16:colId xmlns:a16="http://schemas.microsoft.com/office/drawing/2014/main" val="747619767"/>
                    </a:ext>
                  </a:extLst>
                </a:gridCol>
                <a:gridCol w="685157">
                  <a:extLst>
                    <a:ext uri="{9D8B030D-6E8A-4147-A177-3AD203B41FA5}">
                      <a16:colId xmlns:a16="http://schemas.microsoft.com/office/drawing/2014/main" val="4075502213"/>
                    </a:ext>
                  </a:extLst>
                </a:gridCol>
              </a:tblGrid>
              <a:tr h="119515">
                <a:tc>
                  <a:txBody>
                    <a:bodyPr/>
                    <a:lstStyle/>
                    <a:p>
                      <a:pPr marL="0" marR="0" algn="ctr">
                        <a:spcBef>
                          <a:spcPts val="0"/>
                        </a:spcBef>
                        <a:spcAft>
                          <a:spcPts val="0"/>
                        </a:spcAft>
                      </a:pPr>
                      <a:r>
                        <a:rPr lang="en-US" sz="600">
                          <a:effectLst/>
                        </a:rPr>
                        <a:t>Mission</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lgn="ctr">
                        <a:spcBef>
                          <a:spcPts val="0"/>
                        </a:spcBef>
                        <a:spcAft>
                          <a:spcPts val="0"/>
                        </a:spcAft>
                      </a:pPr>
                      <a:r>
                        <a:rPr lang="en-US" sz="600">
                          <a:effectLst/>
                        </a:rPr>
                        <a:t>Year</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lgn="ctr">
                        <a:spcBef>
                          <a:spcPts val="0"/>
                        </a:spcBef>
                        <a:spcAft>
                          <a:spcPts val="0"/>
                        </a:spcAft>
                      </a:pPr>
                      <a:r>
                        <a:rPr lang="en-US" sz="600">
                          <a:effectLst/>
                        </a:rPr>
                        <a:t>Risk Class</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lgn="ctr">
                        <a:spcBef>
                          <a:spcPts val="0"/>
                        </a:spcBef>
                        <a:spcAft>
                          <a:spcPts val="0"/>
                        </a:spcAft>
                      </a:pPr>
                      <a:r>
                        <a:rPr lang="en-US" sz="600">
                          <a:effectLst/>
                        </a:rPr>
                        <a:t>Planned Lifetime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lgn="ctr">
                        <a:spcBef>
                          <a:spcPts val="0"/>
                        </a:spcBef>
                        <a:spcAft>
                          <a:spcPts val="0"/>
                        </a:spcAft>
                      </a:pPr>
                      <a:r>
                        <a:rPr lang="en-US" sz="600">
                          <a:effectLst/>
                        </a:rPr>
                        <a:t>Actual lifetime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lgn="ctr">
                        <a:spcBef>
                          <a:spcPts val="0"/>
                        </a:spcBef>
                        <a:spcAft>
                          <a:spcPts val="0"/>
                        </a:spcAft>
                      </a:pPr>
                      <a:r>
                        <a:rPr lang="en-US" sz="600">
                          <a:effectLst/>
                        </a:rPr>
                        <a:t>Why ended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7954603"/>
                  </a:ext>
                </a:extLst>
              </a:tr>
              <a:tr h="96268">
                <a:tc>
                  <a:txBody>
                    <a:bodyPr/>
                    <a:lstStyle/>
                    <a:p>
                      <a:pPr marL="0" marR="0">
                        <a:spcBef>
                          <a:spcPts val="0"/>
                        </a:spcBef>
                        <a:spcAft>
                          <a:spcPts val="0"/>
                        </a:spcAft>
                      </a:pPr>
                      <a:r>
                        <a:rPr lang="en-US" sz="600">
                          <a:effectLst/>
                        </a:rPr>
                        <a:t>EO-1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fuel expended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598177060"/>
                  </a:ext>
                </a:extLst>
              </a:tr>
              <a:tr h="96268">
                <a:tc>
                  <a:txBody>
                    <a:bodyPr/>
                    <a:lstStyle/>
                    <a:p>
                      <a:pPr marL="0" marR="0">
                        <a:spcBef>
                          <a:spcPts val="0"/>
                        </a:spcBef>
                        <a:spcAft>
                          <a:spcPts val="0"/>
                        </a:spcAft>
                      </a:pPr>
                      <a:r>
                        <a:rPr lang="en-US" sz="600">
                          <a:effectLst/>
                        </a:rPr>
                        <a:t>GOES-L</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outdated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558768848"/>
                  </a:ext>
                </a:extLst>
              </a:tr>
              <a:tr h="96268">
                <a:tc>
                  <a:txBody>
                    <a:bodyPr/>
                    <a:lstStyle/>
                    <a:p>
                      <a:pPr marL="0" marR="0">
                        <a:spcBef>
                          <a:spcPts val="0"/>
                        </a:spcBef>
                        <a:spcAft>
                          <a:spcPts val="0"/>
                        </a:spcAft>
                      </a:pPr>
                      <a:r>
                        <a:rPr lang="en-US" sz="600">
                          <a:effectLst/>
                        </a:rPr>
                        <a:t>TDRS-H</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1640843220"/>
                  </a:ext>
                </a:extLst>
              </a:tr>
              <a:tr h="96268">
                <a:tc>
                  <a:txBody>
                    <a:bodyPr/>
                    <a:lstStyle/>
                    <a:p>
                      <a:pPr marL="0" marR="0">
                        <a:spcBef>
                          <a:spcPts val="0"/>
                        </a:spcBef>
                        <a:spcAft>
                          <a:spcPts val="0"/>
                        </a:spcAft>
                      </a:pPr>
                      <a:r>
                        <a:rPr lang="en-US" sz="600">
                          <a:effectLst/>
                        </a:rPr>
                        <a:t>NOAA-L</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“critical anomaly”</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3427946774"/>
                  </a:ext>
                </a:extLst>
              </a:tr>
              <a:tr h="96268">
                <a:tc>
                  <a:txBody>
                    <a:bodyPr/>
                    <a:lstStyle/>
                    <a:p>
                      <a:pPr marL="0" marR="0">
                        <a:spcBef>
                          <a:spcPts val="0"/>
                        </a:spcBef>
                        <a:spcAft>
                          <a:spcPts val="0"/>
                        </a:spcAft>
                      </a:pPr>
                      <a:r>
                        <a:rPr lang="en-US" sz="600">
                          <a:effectLst/>
                        </a:rPr>
                        <a:t>GOES-M</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thruster issues</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3543086216"/>
                  </a:ext>
                </a:extLst>
              </a:tr>
              <a:tr h="96268">
                <a:tc>
                  <a:txBody>
                    <a:bodyPr/>
                    <a:lstStyle/>
                    <a:p>
                      <a:pPr marL="0" marR="0">
                        <a:spcBef>
                          <a:spcPts val="0"/>
                        </a:spcBef>
                        <a:spcAft>
                          <a:spcPts val="0"/>
                        </a:spcAft>
                      </a:pPr>
                      <a:r>
                        <a:rPr lang="en-US" sz="600">
                          <a:effectLst/>
                        </a:rPr>
                        <a:t>Aqua</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448096481"/>
                  </a:ext>
                </a:extLst>
              </a:tr>
              <a:tr h="192535">
                <a:tc>
                  <a:txBody>
                    <a:bodyPr/>
                    <a:lstStyle/>
                    <a:p>
                      <a:pPr marL="0" marR="0">
                        <a:spcBef>
                          <a:spcPts val="0"/>
                        </a:spcBef>
                        <a:spcAft>
                          <a:spcPts val="0"/>
                        </a:spcAft>
                      </a:pPr>
                      <a:r>
                        <a:rPr lang="en-US" sz="600">
                          <a:effectLst/>
                        </a:rPr>
                        <a:t>NOAA-M</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two instruments failed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528305512"/>
                  </a:ext>
                </a:extLst>
              </a:tr>
              <a:tr h="288802">
                <a:tc>
                  <a:txBody>
                    <a:bodyPr/>
                    <a:lstStyle/>
                    <a:p>
                      <a:pPr marL="0" marR="0">
                        <a:spcBef>
                          <a:spcPts val="0"/>
                        </a:spcBef>
                        <a:spcAft>
                          <a:spcPts val="0"/>
                        </a:spcAft>
                      </a:pPr>
                      <a:r>
                        <a:rPr lang="en-US" sz="600">
                          <a:effectLst/>
                        </a:rPr>
                        <a:t>TDRS-I</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Valve issue, took 6 months to get to GEO</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3443871488"/>
                  </a:ext>
                </a:extLst>
              </a:tr>
              <a:tr h="192535">
                <a:tc>
                  <a:txBody>
                    <a:bodyPr/>
                    <a:lstStyle/>
                    <a:p>
                      <a:pPr marL="0" marR="0">
                        <a:spcBef>
                          <a:spcPts val="0"/>
                        </a:spcBef>
                        <a:spcAft>
                          <a:spcPts val="0"/>
                        </a:spcAft>
                      </a:pPr>
                      <a:r>
                        <a:rPr lang="en-US" sz="600">
                          <a:effectLst/>
                        </a:rPr>
                        <a:t>RHESSI</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communication problems</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807711276"/>
                  </a:ext>
                </a:extLst>
              </a:tr>
              <a:tr h="96268">
                <a:tc>
                  <a:txBody>
                    <a:bodyPr/>
                    <a:lstStyle/>
                    <a:p>
                      <a:pPr marL="0" marR="0">
                        <a:spcBef>
                          <a:spcPts val="0"/>
                        </a:spcBef>
                        <a:spcAft>
                          <a:spcPts val="0"/>
                        </a:spcAft>
                      </a:pPr>
                      <a:r>
                        <a:rPr lang="en-US" sz="600">
                          <a:effectLst/>
                        </a:rPr>
                        <a:t>TDRS-J</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2454176824"/>
                  </a:ext>
                </a:extLst>
              </a:tr>
              <a:tr h="96268">
                <a:tc>
                  <a:txBody>
                    <a:bodyPr/>
                    <a:lstStyle/>
                    <a:p>
                      <a:pPr marL="0" marR="0">
                        <a:spcBef>
                          <a:spcPts val="0"/>
                        </a:spcBef>
                        <a:spcAft>
                          <a:spcPts val="0"/>
                        </a:spcAft>
                      </a:pPr>
                      <a:r>
                        <a:rPr lang="en-US" sz="600">
                          <a:effectLst/>
                        </a:rPr>
                        <a:t>ICESat</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laser failure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2709673968"/>
                  </a:ext>
                </a:extLst>
              </a:tr>
              <a:tr h="96268">
                <a:tc>
                  <a:txBody>
                    <a:bodyPr/>
                    <a:lstStyle/>
                    <a:p>
                      <a:pPr marL="0" marR="0">
                        <a:spcBef>
                          <a:spcPts val="0"/>
                        </a:spcBef>
                        <a:spcAft>
                          <a:spcPts val="0"/>
                        </a:spcAft>
                      </a:pPr>
                      <a:r>
                        <a:rPr lang="en-US" sz="600">
                          <a:effectLst/>
                        </a:rPr>
                        <a:t>Aura</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33085015"/>
                  </a:ext>
                </a:extLst>
              </a:tr>
              <a:tr h="866406">
                <a:tc>
                  <a:txBody>
                    <a:bodyPr/>
                    <a:lstStyle/>
                    <a:p>
                      <a:pPr marL="0" marR="0">
                        <a:spcBef>
                          <a:spcPts val="0"/>
                        </a:spcBef>
                        <a:spcAft>
                          <a:spcPts val="0"/>
                        </a:spcAft>
                      </a:pPr>
                      <a:r>
                        <a:rPr lang="en-US" sz="600">
                          <a:effectLst/>
                        </a:rPr>
                        <a:t>Neil Gehrels Swift</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 (thermoelectric cooler failed shortly into mission, but successful operational workaround was put in place)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452677136"/>
                  </a:ext>
                </a:extLst>
              </a:tr>
              <a:tr h="96268">
                <a:tc>
                  <a:txBody>
                    <a:bodyPr/>
                    <a:lstStyle/>
                    <a:p>
                      <a:pPr marL="0" marR="0">
                        <a:spcBef>
                          <a:spcPts val="0"/>
                        </a:spcBef>
                        <a:spcAft>
                          <a:spcPts val="0"/>
                        </a:spcAft>
                      </a:pPr>
                      <a:r>
                        <a:rPr lang="en-US" sz="600">
                          <a:effectLst/>
                        </a:rPr>
                        <a:t>NOAA-N</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2874897631"/>
                  </a:ext>
                </a:extLst>
              </a:tr>
              <a:tr h="96268">
                <a:tc>
                  <a:txBody>
                    <a:bodyPr/>
                    <a:lstStyle/>
                    <a:p>
                      <a:pPr marL="0" marR="0">
                        <a:spcBef>
                          <a:spcPts val="0"/>
                        </a:spcBef>
                        <a:spcAft>
                          <a:spcPts val="0"/>
                        </a:spcAft>
                      </a:pPr>
                      <a:r>
                        <a:rPr lang="en-US" sz="600">
                          <a:effectLst/>
                        </a:rPr>
                        <a:t>GOES-N</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 (USSF now)</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1344483995"/>
                  </a:ext>
                </a:extLst>
              </a:tr>
              <a:tr h="192535">
                <a:tc>
                  <a:txBody>
                    <a:bodyPr/>
                    <a:lstStyle/>
                    <a:p>
                      <a:pPr marL="0" marR="0">
                        <a:spcBef>
                          <a:spcPts val="0"/>
                        </a:spcBef>
                        <a:spcAft>
                          <a:spcPts val="0"/>
                        </a:spcAft>
                      </a:pPr>
                      <a:r>
                        <a:rPr lang="en-US" sz="600">
                          <a:effectLst/>
                        </a:rPr>
                        <a:t>ST-5 (3 S/C)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90 days</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100 days</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demo complete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955235460"/>
                  </a:ext>
                </a:extLst>
              </a:tr>
              <a:tr h="192535">
                <a:tc>
                  <a:txBody>
                    <a:bodyPr/>
                    <a:lstStyle/>
                    <a:p>
                      <a:pPr marL="0" marR="0">
                        <a:spcBef>
                          <a:spcPts val="0"/>
                        </a:spcBef>
                        <a:spcAft>
                          <a:spcPts val="0"/>
                        </a:spcAft>
                      </a:pPr>
                      <a:r>
                        <a:rPr lang="en-US" sz="600">
                          <a:effectLst/>
                        </a:rPr>
                        <a:t>Fermi (GLAST)</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3978154077"/>
                  </a:ext>
                </a:extLst>
              </a:tr>
              <a:tr h="192535">
                <a:tc>
                  <a:txBody>
                    <a:bodyPr/>
                    <a:lstStyle/>
                    <a:p>
                      <a:pPr marL="0" marR="0">
                        <a:spcBef>
                          <a:spcPts val="0"/>
                        </a:spcBef>
                        <a:spcAft>
                          <a:spcPts val="0"/>
                        </a:spcAft>
                      </a:pPr>
                      <a:r>
                        <a:rPr lang="en-US" sz="600">
                          <a:effectLst/>
                        </a:rPr>
                        <a:t>GOES-O</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replaced (now on-orbit spare)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324473106"/>
                  </a:ext>
                </a:extLst>
              </a:tr>
              <a:tr h="96268">
                <a:tc>
                  <a:txBody>
                    <a:bodyPr/>
                    <a:lstStyle/>
                    <a:p>
                      <a:pPr marL="0" marR="0">
                        <a:spcBef>
                          <a:spcPts val="0"/>
                        </a:spcBef>
                        <a:spcAft>
                          <a:spcPts val="0"/>
                        </a:spcAft>
                      </a:pPr>
                      <a:r>
                        <a:rPr lang="en-US" sz="600">
                          <a:effectLst/>
                        </a:rPr>
                        <a:t>NOAA-N’</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2379659238"/>
                  </a:ext>
                </a:extLst>
              </a:tr>
              <a:tr h="96268">
                <a:tc>
                  <a:txBody>
                    <a:bodyPr/>
                    <a:lstStyle/>
                    <a:p>
                      <a:pPr marL="0" marR="0">
                        <a:spcBef>
                          <a:spcPts val="0"/>
                        </a:spcBef>
                        <a:spcAft>
                          <a:spcPts val="0"/>
                        </a:spcAft>
                      </a:pPr>
                      <a:r>
                        <a:rPr lang="en-US" sz="600">
                          <a:effectLst/>
                        </a:rPr>
                        <a:t>LRO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1149720822"/>
                  </a:ext>
                </a:extLst>
              </a:tr>
              <a:tr h="96268">
                <a:tc>
                  <a:txBody>
                    <a:bodyPr/>
                    <a:lstStyle/>
                    <a:p>
                      <a:pPr marL="0" marR="0">
                        <a:spcBef>
                          <a:spcPts val="0"/>
                        </a:spcBef>
                        <a:spcAft>
                          <a:spcPts val="0"/>
                        </a:spcAft>
                      </a:pPr>
                      <a:r>
                        <a:rPr lang="en-US" sz="600">
                          <a:effectLst/>
                        </a:rPr>
                        <a:t>GOES-P</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2010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1436847333"/>
                  </a:ext>
                </a:extLst>
              </a:tr>
              <a:tr h="96268">
                <a:tc>
                  <a:txBody>
                    <a:bodyPr/>
                    <a:lstStyle/>
                    <a:p>
                      <a:pPr marL="0" marR="0">
                        <a:spcBef>
                          <a:spcPts val="0"/>
                        </a:spcBef>
                        <a:spcAft>
                          <a:spcPts val="0"/>
                        </a:spcAft>
                      </a:pPr>
                      <a:r>
                        <a:rPr lang="en-US" sz="600">
                          <a:effectLst/>
                        </a:rPr>
                        <a:t>SDO</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2010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dirty="0">
                          <a:effectLst/>
                        </a:rPr>
                        <a:t>active</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2449755344"/>
                  </a:ext>
                </a:extLst>
              </a:tr>
            </a:tbl>
          </a:graphicData>
        </a:graphic>
      </p:graphicFrame>
      <p:graphicFrame>
        <p:nvGraphicFramePr>
          <p:cNvPr id="15" name="Table 14">
            <a:extLst>
              <a:ext uri="{FF2B5EF4-FFF2-40B4-BE49-F238E27FC236}">
                <a16:creationId xmlns:a16="http://schemas.microsoft.com/office/drawing/2014/main" id="{1B2DEE92-4DB3-5AA2-8646-588BAD15FF40}"/>
              </a:ext>
            </a:extLst>
          </p:cNvPr>
          <p:cNvGraphicFramePr>
            <a:graphicFrameLocks noGrp="1"/>
          </p:cNvGraphicFramePr>
          <p:nvPr>
            <p:extLst>
              <p:ext uri="{D42A27DB-BD31-4B8C-83A1-F6EECF244321}">
                <p14:modId xmlns:p14="http://schemas.microsoft.com/office/powerpoint/2010/main" val="4067412101"/>
              </p:ext>
            </p:extLst>
          </p:nvPr>
        </p:nvGraphicFramePr>
        <p:xfrm>
          <a:off x="4643553" y="988174"/>
          <a:ext cx="3006184" cy="3658163"/>
        </p:xfrm>
        <a:graphic>
          <a:graphicData uri="http://schemas.openxmlformats.org/drawingml/2006/table">
            <a:tbl>
              <a:tblPr firstRow="1" firstCol="1" bandRow="1">
                <a:tableStyleId>{5C22544A-7EE6-4342-B048-85BDC9FD1C3A}</a:tableStyleId>
              </a:tblPr>
              <a:tblGrid>
                <a:gridCol w="403288">
                  <a:extLst>
                    <a:ext uri="{9D8B030D-6E8A-4147-A177-3AD203B41FA5}">
                      <a16:colId xmlns:a16="http://schemas.microsoft.com/office/drawing/2014/main" val="553048562"/>
                    </a:ext>
                  </a:extLst>
                </a:gridCol>
                <a:gridCol w="289211">
                  <a:extLst>
                    <a:ext uri="{9D8B030D-6E8A-4147-A177-3AD203B41FA5}">
                      <a16:colId xmlns:a16="http://schemas.microsoft.com/office/drawing/2014/main" val="3482462190"/>
                    </a:ext>
                  </a:extLst>
                </a:gridCol>
                <a:gridCol w="404894">
                  <a:extLst>
                    <a:ext uri="{9D8B030D-6E8A-4147-A177-3AD203B41FA5}">
                      <a16:colId xmlns:a16="http://schemas.microsoft.com/office/drawing/2014/main" val="139228649"/>
                    </a:ext>
                  </a:extLst>
                </a:gridCol>
                <a:gridCol w="665185">
                  <a:extLst>
                    <a:ext uri="{9D8B030D-6E8A-4147-A177-3AD203B41FA5}">
                      <a16:colId xmlns:a16="http://schemas.microsoft.com/office/drawing/2014/main" val="2752542841"/>
                    </a:ext>
                  </a:extLst>
                </a:gridCol>
                <a:gridCol w="578421">
                  <a:extLst>
                    <a:ext uri="{9D8B030D-6E8A-4147-A177-3AD203B41FA5}">
                      <a16:colId xmlns:a16="http://schemas.microsoft.com/office/drawing/2014/main" val="4197068877"/>
                    </a:ext>
                  </a:extLst>
                </a:gridCol>
                <a:gridCol w="665185">
                  <a:extLst>
                    <a:ext uri="{9D8B030D-6E8A-4147-A177-3AD203B41FA5}">
                      <a16:colId xmlns:a16="http://schemas.microsoft.com/office/drawing/2014/main" val="845339168"/>
                    </a:ext>
                  </a:extLst>
                </a:gridCol>
              </a:tblGrid>
              <a:tr h="93799">
                <a:tc>
                  <a:txBody>
                    <a:bodyPr/>
                    <a:lstStyle/>
                    <a:p>
                      <a:pPr marL="0" marR="0">
                        <a:spcBef>
                          <a:spcPts val="0"/>
                        </a:spcBef>
                        <a:spcAft>
                          <a:spcPts val="0"/>
                        </a:spcAft>
                      </a:pPr>
                      <a:r>
                        <a:rPr lang="en-US" sz="600">
                          <a:effectLst/>
                        </a:rPr>
                        <a:t>Glory</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launch failure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2182826942"/>
                  </a:ext>
                </a:extLst>
              </a:tr>
              <a:tr h="187598">
                <a:tc>
                  <a:txBody>
                    <a:bodyPr/>
                    <a:lstStyle/>
                    <a:p>
                      <a:pPr marL="0" marR="0">
                        <a:spcBef>
                          <a:spcPts val="0"/>
                        </a:spcBef>
                        <a:spcAft>
                          <a:spcPts val="0"/>
                        </a:spcAft>
                      </a:pPr>
                      <a:r>
                        <a:rPr lang="en-US" sz="600">
                          <a:effectLst/>
                        </a:rPr>
                        <a:t>NPP-Suomi</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10+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4250608020"/>
                  </a:ext>
                </a:extLst>
              </a:tr>
              <a:tr h="93799">
                <a:tc>
                  <a:txBody>
                    <a:bodyPr/>
                    <a:lstStyle/>
                    <a:p>
                      <a:pPr marL="0" marR="0">
                        <a:spcBef>
                          <a:spcPts val="0"/>
                        </a:spcBef>
                        <a:spcAft>
                          <a:spcPts val="0"/>
                        </a:spcAft>
                      </a:pPr>
                      <a:r>
                        <a:rPr lang="en-US" sz="600">
                          <a:effectLst/>
                        </a:rPr>
                        <a:t>TDRS-K</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542300486"/>
                  </a:ext>
                </a:extLst>
              </a:tr>
              <a:tr h="93799">
                <a:tc>
                  <a:txBody>
                    <a:bodyPr/>
                    <a:lstStyle/>
                    <a:p>
                      <a:pPr marL="0" marR="0">
                        <a:spcBef>
                          <a:spcPts val="0"/>
                        </a:spcBef>
                        <a:spcAft>
                          <a:spcPts val="0"/>
                        </a:spcAft>
                      </a:pPr>
                      <a:r>
                        <a:rPr lang="en-US" sz="600">
                          <a:effectLst/>
                        </a:rPr>
                        <a:t>MAVEN</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2322899539"/>
                  </a:ext>
                </a:extLst>
              </a:tr>
              <a:tr h="93799">
                <a:tc>
                  <a:txBody>
                    <a:bodyPr/>
                    <a:lstStyle/>
                    <a:p>
                      <a:pPr marL="0" marR="0">
                        <a:spcBef>
                          <a:spcPts val="0"/>
                        </a:spcBef>
                        <a:spcAft>
                          <a:spcPts val="0"/>
                        </a:spcAft>
                      </a:pPr>
                      <a:r>
                        <a:rPr lang="en-US" sz="600">
                          <a:effectLst/>
                        </a:rPr>
                        <a:t>LandSat-8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483046436"/>
                  </a:ext>
                </a:extLst>
              </a:tr>
              <a:tr h="187598">
                <a:tc>
                  <a:txBody>
                    <a:bodyPr/>
                    <a:lstStyle/>
                    <a:p>
                      <a:pPr marL="0" marR="0">
                        <a:spcBef>
                          <a:spcPts val="0"/>
                        </a:spcBef>
                        <a:spcAft>
                          <a:spcPts val="0"/>
                        </a:spcAft>
                      </a:pPr>
                      <a:r>
                        <a:rPr lang="en-US" sz="600">
                          <a:effectLst/>
                        </a:rPr>
                        <a:t>LADEE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100 days</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223 days</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objectives completed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4241194153"/>
                  </a:ext>
                </a:extLst>
              </a:tr>
              <a:tr h="93799">
                <a:tc>
                  <a:txBody>
                    <a:bodyPr/>
                    <a:lstStyle/>
                    <a:p>
                      <a:pPr marL="0" marR="0">
                        <a:spcBef>
                          <a:spcPts val="0"/>
                        </a:spcBef>
                        <a:spcAft>
                          <a:spcPts val="0"/>
                        </a:spcAft>
                      </a:pPr>
                      <a:r>
                        <a:rPr lang="en-US" sz="600">
                          <a:effectLst/>
                        </a:rPr>
                        <a:t>TDRS-L</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866411678"/>
                  </a:ext>
                </a:extLst>
              </a:tr>
              <a:tr h="93799">
                <a:tc>
                  <a:txBody>
                    <a:bodyPr/>
                    <a:lstStyle/>
                    <a:p>
                      <a:pPr marL="0" marR="0">
                        <a:spcBef>
                          <a:spcPts val="0"/>
                        </a:spcBef>
                        <a:spcAft>
                          <a:spcPts val="0"/>
                        </a:spcAft>
                      </a:pPr>
                      <a:r>
                        <a:rPr lang="en-US" sz="600">
                          <a:effectLst/>
                        </a:rPr>
                        <a:t>GPM</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2113591790"/>
                  </a:ext>
                </a:extLst>
              </a:tr>
              <a:tr h="93799">
                <a:tc>
                  <a:txBody>
                    <a:bodyPr/>
                    <a:lstStyle/>
                    <a:p>
                      <a:pPr marL="0" marR="0">
                        <a:spcBef>
                          <a:spcPts val="0"/>
                        </a:spcBef>
                        <a:spcAft>
                          <a:spcPts val="0"/>
                        </a:spcAft>
                      </a:pPr>
                      <a:r>
                        <a:rPr lang="en-US" sz="600">
                          <a:effectLst/>
                        </a:rPr>
                        <a:t>DSCOVR</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579520614"/>
                  </a:ext>
                </a:extLst>
              </a:tr>
              <a:tr h="187598">
                <a:tc>
                  <a:txBody>
                    <a:bodyPr/>
                    <a:lstStyle/>
                    <a:p>
                      <a:pPr marL="0" marR="0">
                        <a:spcBef>
                          <a:spcPts val="0"/>
                        </a:spcBef>
                        <a:spcAft>
                          <a:spcPts val="0"/>
                        </a:spcAft>
                      </a:pPr>
                      <a:r>
                        <a:rPr lang="en-US" sz="600">
                          <a:effectLst/>
                        </a:rPr>
                        <a:t>MMS (4 S/C)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985281293"/>
                  </a:ext>
                </a:extLst>
              </a:tr>
              <a:tr h="750394">
                <a:tc>
                  <a:txBody>
                    <a:bodyPr/>
                    <a:lstStyle/>
                    <a:p>
                      <a:pPr marL="0" marR="0">
                        <a:spcBef>
                          <a:spcPts val="0"/>
                        </a:spcBef>
                        <a:spcAft>
                          <a:spcPts val="0"/>
                        </a:spcAft>
                      </a:pPr>
                      <a:r>
                        <a:rPr lang="en-US" sz="600">
                          <a:effectLst/>
                        </a:rPr>
                        <a:t>SMAP</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Primary radar payload failed 7 months into mission – SEGR in the SAA, but team was able to get most science from the radiometer</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773674731"/>
                  </a:ext>
                </a:extLst>
              </a:tr>
              <a:tr h="93799">
                <a:tc>
                  <a:txBody>
                    <a:bodyPr/>
                    <a:lstStyle/>
                    <a:p>
                      <a:pPr marL="0" marR="0">
                        <a:spcBef>
                          <a:spcPts val="0"/>
                        </a:spcBef>
                        <a:spcAft>
                          <a:spcPts val="0"/>
                        </a:spcAft>
                      </a:pPr>
                      <a:r>
                        <a:rPr lang="en-US" sz="600">
                          <a:effectLst/>
                        </a:rPr>
                        <a:t>GOES-R</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469248384"/>
                  </a:ext>
                </a:extLst>
              </a:tr>
              <a:tr h="187598">
                <a:tc>
                  <a:txBody>
                    <a:bodyPr/>
                    <a:lstStyle/>
                    <a:p>
                      <a:pPr marL="0" marR="0">
                        <a:spcBef>
                          <a:spcPts val="0"/>
                        </a:spcBef>
                        <a:spcAft>
                          <a:spcPts val="0"/>
                        </a:spcAft>
                      </a:pPr>
                      <a:r>
                        <a:rPr lang="en-US" sz="600">
                          <a:effectLst/>
                        </a:rPr>
                        <a:t>OSIRIS-REx</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3077933504"/>
                  </a:ext>
                </a:extLst>
              </a:tr>
              <a:tr h="187598">
                <a:tc>
                  <a:txBody>
                    <a:bodyPr/>
                    <a:lstStyle/>
                    <a:p>
                      <a:pPr marL="0" marR="0">
                        <a:spcBef>
                          <a:spcPts val="0"/>
                        </a:spcBef>
                        <a:spcAft>
                          <a:spcPts val="0"/>
                        </a:spcAft>
                      </a:pPr>
                      <a:r>
                        <a:rPr lang="en-US" sz="600">
                          <a:effectLst/>
                        </a:rPr>
                        <a:t>ASTRO-H</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attitude control failure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851178086"/>
                  </a:ext>
                </a:extLst>
              </a:tr>
              <a:tr h="93799">
                <a:tc>
                  <a:txBody>
                    <a:bodyPr/>
                    <a:lstStyle/>
                    <a:p>
                      <a:pPr marL="0" marR="0">
                        <a:spcBef>
                          <a:spcPts val="0"/>
                        </a:spcBef>
                        <a:spcAft>
                          <a:spcPts val="0"/>
                        </a:spcAft>
                      </a:pPr>
                      <a:r>
                        <a:rPr lang="en-US" sz="600">
                          <a:effectLst/>
                        </a:rPr>
                        <a:t>NICER</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355912227"/>
                  </a:ext>
                </a:extLst>
              </a:tr>
              <a:tr h="93799">
                <a:tc>
                  <a:txBody>
                    <a:bodyPr/>
                    <a:lstStyle/>
                    <a:p>
                      <a:pPr marL="0" marR="0">
                        <a:spcBef>
                          <a:spcPts val="0"/>
                        </a:spcBef>
                        <a:spcAft>
                          <a:spcPts val="0"/>
                        </a:spcAft>
                      </a:pPr>
                      <a:r>
                        <a:rPr lang="en-US" sz="600">
                          <a:effectLst/>
                        </a:rPr>
                        <a:t>JPSS-1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12414619"/>
                  </a:ext>
                </a:extLst>
              </a:tr>
              <a:tr h="93799">
                <a:tc>
                  <a:txBody>
                    <a:bodyPr/>
                    <a:lstStyle/>
                    <a:p>
                      <a:pPr marL="0" marR="0">
                        <a:spcBef>
                          <a:spcPts val="0"/>
                        </a:spcBef>
                        <a:spcAft>
                          <a:spcPts val="0"/>
                        </a:spcAft>
                      </a:pPr>
                      <a:r>
                        <a:rPr lang="en-US" sz="600">
                          <a:effectLst/>
                        </a:rPr>
                        <a:t>TSIS</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3576397351"/>
                  </a:ext>
                </a:extLst>
              </a:tr>
              <a:tr h="93799">
                <a:tc>
                  <a:txBody>
                    <a:bodyPr/>
                    <a:lstStyle/>
                    <a:p>
                      <a:pPr marL="0" marR="0">
                        <a:spcBef>
                          <a:spcPts val="0"/>
                        </a:spcBef>
                        <a:spcAft>
                          <a:spcPts val="0"/>
                        </a:spcAft>
                      </a:pPr>
                      <a:r>
                        <a:rPr lang="en-US" sz="600">
                          <a:effectLst/>
                        </a:rPr>
                        <a:t>TDRS-M</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687579307"/>
                  </a:ext>
                </a:extLst>
              </a:tr>
              <a:tr h="93799">
                <a:tc>
                  <a:txBody>
                    <a:bodyPr/>
                    <a:lstStyle/>
                    <a:p>
                      <a:pPr marL="0" marR="0">
                        <a:spcBef>
                          <a:spcPts val="0"/>
                        </a:spcBef>
                        <a:spcAft>
                          <a:spcPts val="0"/>
                        </a:spcAft>
                      </a:pPr>
                      <a:r>
                        <a:rPr lang="en-US" sz="600">
                          <a:effectLst/>
                        </a:rPr>
                        <a:t>GOES-S</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398636429"/>
                  </a:ext>
                </a:extLst>
              </a:tr>
              <a:tr h="93799">
                <a:tc>
                  <a:txBody>
                    <a:bodyPr/>
                    <a:lstStyle/>
                    <a:p>
                      <a:pPr marL="0" marR="0">
                        <a:spcBef>
                          <a:spcPts val="0"/>
                        </a:spcBef>
                        <a:spcAft>
                          <a:spcPts val="0"/>
                        </a:spcAft>
                      </a:pPr>
                      <a:r>
                        <a:rPr lang="en-US" sz="600">
                          <a:effectLst/>
                        </a:rPr>
                        <a:t>GEDI</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2791027440"/>
                  </a:ext>
                </a:extLst>
              </a:tr>
              <a:tr h="93799">
                <a:tc>
                  <a:txBody>
                    <a:bodyPr/>
                    <a:lstStyle/>
                    <a:p>
                      <a:pPr marL="0" marR="0">
                        <a:spcBef>
                          <a:spcPts val="0"/>
                        </a:spcBef>
                        <a:spcAft>
                          <a:spcPts val="0"/>
                        </a:spcAft>
                      </a:pPr>
                      <a:r>
                        <a:rPr lang="en-US" sz="600">
                          <a:effectLst/>
                        </a:rPr>
                        <a:t>ICESat-2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35900882"/>
                  </a:ext>
                </a:extLst>
              </a:tr>
              <a:tr h="187598">
                <a:tc>
                  <a:txBody>
                    <a:bodyPr/>
                    <a:lstStyle/>
                    <a:p>
                      <a:pPr marL="0" marR="0">
                        <a:spcBef>
                          <a:spcPts val="0"/>
                        </a:spcBef>
                        <a:spcAft>
                          <a:spcPts val="0"/>
                        </a:spcAft>
                      </a:pPr>
                      <a:r>
                        <a:rPr lang="en-US" sz="600">
                          <a:effectLst/>
                        </a:rPr>
                        <a:t>Solar Orbiter</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2020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790951605"/>
                  </a:ext>
                </a:extLst>
              </a:tr>
              <a:tr h="93799">
                <a:tc>
                  <a:txBody>
                    <a:bodyPr/>
                    <a:lstStyle/>
                    <a:p>
                      <a:pPr marL="0" marR="0">
                        <a:spcBef>
                          <a:spcPts val="0"/>
                        </a:spcBef>
                        <a:spcAft>
                          <a:spcPts val="0"/>
                        </a:spcAft>
                      </a:pPr>
                      <a:r>
                        <a:rPr lang="en-US" sz="600">
                          <a:effectLst/>
                        </a:rPr>
                        <a:t>JWST</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2021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2247322057"/>
                  </a:ext>
                </a:extLst>
              </a:tr>
              <a:tr h="93799">
                <a:tc>
                  <a:txBody>
                    <a:bodyPr/>
                    <a:lstStyle/>
                    <a:p>
                      <a:pPr marL="0" marR="0">
                        <a:spcBef>
                          <a:spcPts val="0"/>
                        </a:spcBef>
                        <a:spcAft>
                          <a:spcPts val="0"/>
                        </a:spcAft>
                      </a:pPr>
                      <a:r>
                        <a:rPr lang="en-US" sz="600">
                          <a:effectLst/>
                        </a:rPr>
                        <a:t>Lucy</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2021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12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787616540"/>
                  </a:ext>
                </a:extLst>
              </a:tr>
              <a:tr h="93799">
                <a:tc>
                  <a:txBody>
                    <a:bodyPr/>
                    <a:lstStyle/>
                    <a:p>
                      <a:pPr marL="0" marR="0">
                        <a:spcBef>
                          <a:spcPts val="0"/>
                        </a:spcBef>
                        <a:spcAft>
                          <a:spcPts val="0"/>
                        </a:spcAft>
                      </a:pPr>
                      <a:r>
                        <a:rPr lang="en-US" sz="600">
                          <a:effectLst/>
                        </a:rPr>
                        <a:t>LCRD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2022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3839452343"/>
                  </a:ext>
                </a:extLst>
              </a:tr>
              <a:tr h="93799">
                <a:tc>
                  <a:txBody>
                    <a:bodyPr/>
                    <a:lstStyle/>
                    <a:p>
                      <a:pPr marL="0" marR="0">
                        <a:spcBef>
                          <a:spcPts val="0"/>
                        </a:spcBef>
                        <a:spcAft>
                          <a:spcPts val="0"/>
                        </a:spcAft>
                      </a:pPr>
                      <a:r>
                        <a:rPr lang="en-US" sz="600">
                          <a:effectLst/>
                        </a:rPr>
                        <a:t>GOES-T</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2022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dirty="0">
                          <a:effectLst/>
                        </a:rPr>
                        <a:t>active</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2912086068"/>
                  </a:ext>
                </a:extLst>
              </a:tr>
            </a:tbl>
          </a:graphicData>
        </a:graphic>
      </p:graphicFrame>
    </p:spTree>
    <p:extLst>
      <p:ext uri="{BB962C8B-B14F-4D97-AF65-F5344CB8AC3E}">
        <p14:creationId xmlns:p14="http://schemas.microsoft.com/office/powerpoint/2010/main" val="4009108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581A97-B25D-2BD6-3B51-02E9A7DAAE0F}"/>
              </a:ext>
            </a:extLst>
          </p:cNvPr>
          <p:cNvSpPr>
            <a:spLocks noGrp="1"/>
          </p:cNvSpPr>
          <p:nvPr>
            <p:ph idx="1"/>
          </p:nvPr>
        </p:nvSpPr>
        <p:spPr/>
        <p:txBody>
          <a:bodyPr/>
          <a:lstStyle/>
          <a:p>
            <a:r>
              <a:rPr lang="en-US" dirty="0"/>
              <a:t>The only connection between risk classification and lifetime is the fact that a small subset of Class C and D missions are fundamentally limited in utility or funding to operate</a:t>
            </a:r>
          </a:p>
          <a:p>
            <a:r>
              <a:rPr lang="en-US" dirty="0"/>
              <a:t>While design lifetimes are generally driven by radiation, no mission lifetimes were limited by radiation, even though most missions have lasted 3 or more times their design lifetimes</a:t>
            </a:r>
          </a:p>
          <a:p>
            <a:r>
              <a:rPr lang="en-US" dirty="0"/>
              <a:t>GSFC failed to recognize the enormity of the Swift mission results</a:t>
            </a:r>
          </a:p>
          <a:p>
            <a:pPr lvl="1"/>
            <a:r>
              <a:rPr lang="en-US" dirty="0"/>
              <a:t>First GSFC mission to fly a large percentage of COTS parts (~40%)</a:t>
            </a:r>
          </a:p>
          <a:p>
            <a:pPr lvl="1"/>
            <a:r>
              <a:rPr lang="en-US" dirty="0"/>
              <a:t>Sense at the time was that the mission would be lucky to last 2 years, based on parts and radiation</a:t>
            </a:r>
          </a:p>
          <a:p>
            <a:pPr lvl="1"/>
            <a:r>
              <a:rPr lang="en-US" dirty="0"/>
              <a:t>Mission parts level set at “3” and even after 17 years of operation with no parts failures* or notable radiation events, GSFC still considers level 3 </a:t>
            </a:r>
            <a:r>
              <a:rPr lang="en-US" i="1" dirty="0"/>
              <a:t>high risk </a:t>
            </a:r>
            <a:r>
              <a:rPr lang="en-US" dirty="0"/>
              <a:t>and only reserved for missions where failure is an option</a:t>
            </a:r>
          </a:p>
          <a:p>
            <a:pPr lvl="1"/>
            <a:r>
              <a:rPr lang="en-US" dirty="0"/>
              <a:t>No others have tried the Swift approach since and the results are often downplayed or simply ignored</a:t>
            </a:r>
          </a:p>
          <a:p>
            <a:pPr lvl="1"/>
            <a:r>
              <a:rPr lang="en-US" dirty="0"/>
              <a:t>There have been no on-orbit failures at all of level 3, level 2, or COTS parts used as is, even with extensive usage, but there have been several failures of level 1 parts (MIL-SPEC and </a:t>
            </a:r>
            <a:r>
              <a:rPr lang="en-US" dirty="0" err="1"/>
              <a:t>upscreened</a:t>
            </a:r>
            <a:r>
              <a:rPr lang="en-US" dirty="0"/>
              <a:t> COTS that were </a:t>
            </a:r>
            <a:r>
              <a:rPr lang="en-US" dirty="0" err="1"/>
              <a:t>overtested</a:t>
            </a:r>
            <a:r>
              <a:rPr lang="en-US" dirty="0"/>
              <a:t>) on-orbit. </a:t>
            </a:r>
          </a:p>
        </p:txBody>
      </p:sp>
      <p:sp>
        <p:nvSpPr>
          <p:cNvPr id="3" name="Title 2">
            <a:extLst>
              <a:ext uri="{FF2B5EF4-FFF2-40B4-BE49-F238E27FC236}">
                <a16:creationId xmlns:a16="http://schemas.microsoft.com/office/drawing/2014/main" id="{BEBDC6FE-0F79-F66C-B3C9-BC476D4512BC}"/>
              </a:ext>
            </a:extLst>
          </p:cNvPr>
          <p:cNvSpPr>
            <a:spLocks noGrp="1"/>
          </p:cNvSpPr>
          <p:nvPr>
            <p:ph type="title"/>
          </p:nvPr>
        </p:nvSpPr>
        <p:spPr/>
        <p:txBody>
          <a:bodyPr/>
          <a:lstStyle/>
          <a:p>
            <a:r>
              <a:rPr lang="en-US" dirty="0"/>
              <a:t>Findings</a:t>
            </a:r>
          </a:p>
        </p:txBody>
      </p:sp>
      <p:sp>
        <p:nvSpPr>
          <p:cNvPr id="4" name="TextBox 3">
            <a:extLst>
              <a:ext uri="{FF2B5EF4-FFF2-40B4-BE49-F238E27FC236}">
                <a16:creationId xmlns:a16="http://schemas.microsoft.com/office/drawing/2014/main" id="{D6E2322D-8767-CE0E-2C29-10A6D9C1E879}"/>
              </a:ext>
            </a:extLst>
          </p:cNvPr>
          <p:cNvSpPr txBox="1"/>
          <p:nvPr/>
        </p:nvSpPr>
        <p:spPr>
          <a:xfrm>
            <a:off x="4720683" y="4734881"/>
            <a:ext cx="3650358" cy="261610"/>
          </a:xfrm>
          <a:prstGeom prst="rect">
            <a:avLst/>
          </a:prstGeom>
          <a:noFill/>
        </p:spPr>
        <p:txBody>
          <a:bodyPr wrap="none" rtlCol="0">
            <a:spAutoFit/>
          </a:bodyPr>
          <a:lstStyle/>
          <a:p>
            <a:r>
              <a:rPr lang="en-US" sz="1100" dirty="0"/>
              <a:t>*A thermoelectric cooler was DOA for undetermined causes </a:t>
            </a:r>
          </a:p>
        </p:txBody>
      </p:sp>
    </p:spTree>
    <p:extLst>
      <p:ext uri="{BB962C8B-B14F-4D97-AF65-F5344CB8AC3E}">
        <p14:creationId xmlns:p14="http://schemas.microsoft.com/office/powerpoint/2010/main" val="487756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315006-8E43-D64C-BB04-8F313124491B}"/>
              </a:ext>
            </a:extLst>
          </p:cNvPr>
          <p:cNvSpPr>
            <a:spLocks noGrp="1"/>
          </p:cNvSpPr>
          <p:nvPr>
            <p:ph idx="1"/>
          </p:nvPr>
        </p:nvSpPr>
        <p:spPr/>
        <p:txBody>
          <a:bodyPr/>
          <a:lstStyle/>
          <a:p>
            <a:r>
              <a:rPr lang="en-US" dirty="0"/>
              <a:t>GPR 8705.4A includes some modernizing elements that begin to transform the philosophy of risk classification being largely about control of piece parts to one that considers holistic performance and reliability of system designs to classify them</a:t>
            </a:r>
          </a:p>
          <a:p>
            <a:r>
              <a:rPr lang="en-US" dirty="0"/>
              <a:t>This approach enables GSFC, and ultimately NASA, to incentivize novel and innovative approaches to build reliable systems efficiently rather than to reward them for exercising traditional processes for piece-part control that may have little to no effect on the risk or reliability of the mission.  </a:t>
            </a:r>
          </a:p>
          <a:p>
            <a:r>
              <a:rPr lang="en-US" dirty="0"/>
              <a:t>Furthermore, it puts in place a technical foundation and structure to support the current wave of concepts that involve the use of multiple “lower-class” spacecraft to enable a higher-class mission.  </a:t>
            </a:r>
          </a:p>
          <a:p>
            <a:r>
              <a:rPr lang="en-US" dirty="0"/>
              <a:t>GPR 8705.4a is now baselined</a:t>
            </a:r>
          </a:p>
          <a:p>
            <a:pPr lvl="1"/>
            <a:r>
              <a:rPr lang="en-US" dirty="0"/>
              <a:t>Working with OSMA to institutionalize concepts at the Agency level</a:t>
            </a:r>
          </a:p>
        </p:txBody>
      </p:sp>
      <p:sp>
        <p:nvSpPr>
          <p:cNvPr id="3" name="Title 2">
            <a:extLst>
              <a:ext uri="{FF2B5EF4-FFF2-40B4-BE49-F238E27FC236}">
                <a16:creationId xmlns:a16="http://schemas.microsoft.com/office/drawing/2014/main" id="{C5E78028-1E7D-5E47-9F00-1F12089E9F0E}"/>
              </a:ext>
            </a:extLst>
          </p:cNvPr>
          <p:cNvSpPr>
            <a:spLocks noGrp="1"/>
          </p:cNvSpPr>
          <p:nvPr>
            <p:ph type="title"/>
          </p:nvPr>
        </p:nvSpPr>
        <p:spPr/>
        <p:txBody>
          <a:bodyPr/>
          <a:lstStyle/>
          <a:p>
            <a:r>
              <a:rPr lang="en-US" dirty="0"/>
              <a:t>Conclusions	</a:t>
            </a:r>
          </a:p>
        </p:txBody>
      </p:sp>
    </p:spTree>
    <p:extLst>
      <p:ext uri="{BB962C8B-B14F-4D97-AF65-F5344CB8AC3E}">
        <p14:creationId xmlns:p14="http://schemas.microsoft.com/office/powerpoint/2010/main" val="3009174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01D5509-428A-D94D-9091-28CB067B9335}"/>
              </a:ext>
            </a:extLst>
          </p:cNvPr>
          <p:cNvSpPr>
            <a:spLocks noGrp="1"/>
          </p:cNvSpPr>
          <p:nvPr>
            <p:ph idx="1"/>
          </p:nvPr>
        </p:nvSpPr>
        <p:spPr>
          <a:xfrm>
            <a:off x="549353" y="971136"/>
            <a:ext cx="7494393" cy="3749547"/>
          </a:xfrm>
        </p:spPr>
        <p:txBody>
          <a:bodyPr>
            <a:normAutofit lnSpcReduction="10000"/>
          </a:bodyPr>
          <a:lstStyle/>
          <a:p>
            <a:r>
              <a:rPr lang="en-US" dirty="0"/>
              <a:t>There was a semi-conscious decision dating back to the 70’s that all electronic parts flying in space must be rad-hard (by some definition),</a:t>
            </a:r>
          </a:p>
          <a:p>
            <a:pPr lvl="1"/>
            <a:r>
              <a:rPr lang="en-US" dirty="0"/>
              <a:t>radiation problem is best solved at the part level, </a:t>
            </a:r>
          </a:p>
          <a:p>
            <a:pPr lvl="1"/>
            <a:r>
              <a:rPr lang="en-US" dirty="0"/>
              <a:t>experiences in developing Skylab that concluded that given the immature manufacturing processes at the time it was much better to maximize part assurance practices at the time of manufacture then to add processes later or catch problems in testing.  </a:t>
            </a:r>
          </a:p>
          <a:p>
            <a:r>
              <a:rPr lang="en-US" dirty="0"/>
              <a:t>Class S part was born </a:t>
            </a:r>
          </a:p>
          <a:p>
            <a:pPr lvl="1"/>
            <a:r>
              <a:rPr lang="en-US" dirty="0"/>
              <a:t>Over time, “Class S” became conflated with other MIL-SPEC classifications and radiation hardness was subsequently conflated into the mix, </a:t>
            </a:r>
          </a:p>
          <a:p>
            <a:pPr lvl="2"/>
            <a:r>
              <a:rPr lang="en-US" dirty="0"/>
              <a:t>Trapped the community into the mantra that only “Class S” parts can be flown in space; anything else would be a disaster.  </a:t>
            </a:r>
          </a:p>
          <a:p>
            <a:pPr lvl="2"/>
            <a:r>
              <a:rPr lang="en-US" dirty="0"/>
              <a:t>Had the unfortunate additional consequence that if a failure of a “Class S” part occurred, it was clear that all had been done, and there was no need to take things any farther to challenge whether part of the “Class S” mantra had contributed to the problem.  </a:t>
            </a:r>
          </a:p>
          <a:p>
            <a:pPr lvl="1"/>
            <a:r>
              <a:rPr lang="en-US" dirty="0"/>
              <a:t>A “Class S vs COTS” notion would perpetuate. In parallel, commercial manufacturing processes were improving and far surpassing this MIL-STD-based control system, which was frozen in time at its inception and unaffected by commercial markets  or improving technologies.</a:t>
            </a:r>
          </a:p>
          <a:p>
            <a:endParaRPr lang="en-US" dirty="0"/>
          </a:p>
          <a:p>
            <a:endParaRPr lang="en-US" dirty="0"/>
          </a:p>
          <a:p>
            <a:pPr lvl="1"/>
            <a:endParaRPr lang="en-US" dirty="0"/>
          </a:p>
        </p:txBody>
      </p:sp>
      <p:sp>
        <p:nvSpPr>
          <p:cNvPr id="4" name="Title 3">
            <a:extLst>
              <a:ext uri="{FF2B5EF4-FFF2-40B4-BE49-F238E27FC236}">
                <a16:creationId xmlns:a16="http://schemas.microsoft.com/office/drawing/2014/main" id="{3F707C3A-93AE-9E4C-8300-8B90CE5E2783}"/>
              </a:ext>
            </a:extLst>
          </p:cNvPr>
          <p:cNvSpPr>
            <a:spLocks noGrp="1"/>
          </p:cNvSpPr>
          <p:nvPr>
            <p:ph type="title"/>
          </p:nvPr>
        </p:nvSpPr>
        <p:spPr>
          <a:xfrm>
            <a:off x="1093259" y="54413"/>
            <a:ext cx="6412805" cy="857250"/>
          </a:xfrm>
        </p:spPr>
        <p:txBody>
          <a:bodyPr>
            <a:normAutofit/>
          </a:bodyPr>
          <a:lstStyle/>
          <a:p>
            <a:r>
              <a:rPr lang="en-US" sz="2800" dirty="0"/>
              <a:t>Origin of the space grade part</a:t>
            </a:r>
          </a:p>
        </p:txBody>
      </p:sp>
    </p:spTree>
    <p:extLst>
      <p:ext uri="{BB962C8B-B14F-4D97-AF65-F5344CB8AC3E}">
        <p14:creationId xmlns:p14="http://schemas.microsoft.com/office/powerpoint/2010/main" val="1232285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70F620E-EFB5-BE42-A6C8-0C6F697D5DD6}"/>
              </a:ext>
            </a:extLst>
          </p:cNvPr>
          <p:cNvSpPr>
            <a:spLocks noGrp="1"/>
          </p:cNvSpPr>
          <p:nvPr>
            <p:ph idx="1"/>
          </p:nvPr>
        </p:nvSpPr>
        <p:spPr>
          <a:xfrm>
            <a:off x="457200" y="988741"/>
            <a:ext cx="8229600" cy="3572242"/>
          </a:xfrm>
        </p:spPr>
        <p:txBody>
          <a:bodyPr>
            <a:normAutofit fontScale="70000" lnSpcReduction="20000"/>
          </a:bodyPr>
          <a:lstStyle/>
          <a:p>
            <a:r>
              <a:rPr lang="en-US" dirty="0"/>
              <a:t>Radiation hardness (RH) is a multi-dimensional property of any part that describes intrinsic abilities to tolerate various radiation environments</a:t>
            </a:r>
          </a:p>
          <a:p>
            <a:pPr lvl="1"/>
            <a:r>
              <a:rPr lang="en-US" dirty="0"/>
              <a:t>Effects to be concerned with include total ionizing dose, total non-ionizing dose, and single-event effects – all of which depend on the mission, environment, application, and lifetime</a:t>
            </a:r>
          </a:p>
          <a:p>
            <a:r>
              <a:rPr lang="en-US" dirty="0"/>
              <a:t>Radiation concerns are the same whether a part is COTS, MIL-SPEC, or NASA-screened COTS</a:t>
            </a:r>
          </a:p>
          <a:p>
            <a:r>
              <a:rPr lang="en-US" dirty="0" err="1"/>
              <a:t>Overattention</a:t>
            </a:r>
            <a:r>
              <a:rPr lang="en-US" dirty="0"/>
              <a:t> to radiation at the piece-part level has often supplanted the far more important concept of radiation-tolerant design (leading to a mission failure)</a:t>
            </a:r>
          </a:p>
          <a:p>
            <a:pPr lvl="1"/>
            <a:r>
              <a:rPr lang="en-US" dirty="0"/>
              <a:t>Note that some radiation effects can only be accurately characterized at the part-level, though that does not necessarily verify whole-of-system performance.  In some cases, the fact that the radiation effects are only apparent at the part level is actually due to attenuation of the effect in the circuit.  The understanding of this attenuation is one facet of radiation-tolerant design. </a:t>
            </a:r>
          </a:p>
          <a:p>
            <a:r>
              <a:rPr lang="en-US" dirty="0"/>
              <a:t>All parts have a particular level of radiation susceptibility, but only some parts have details in their data sheets, and those details, when present, may be inadequate for a given mission, environment, application, and lifetime.  Furthermore, piece part performance is often not indicative of circuit performance.</a:t>
            </a:r>
          </a:p>
          <a:p>
            <a:r>
              <a:rPr lang="en-US" dirty="0"/>
              <a:t>Why is there less concern about radiation in MIL-SPEC parts?  </a:t>
            </a:r>
          </a:p>
          <a:p>
            <a:pPr lvl="1"/>
            <a:r>
              <a:rPr lang="en-US" dirty="0"/>
              <a:t>Often in the space community, the MIL-SPEC term is used only to represent the small “space-grade” subset. </a:t>
            </a:r>
          </a:p>
          <a:p>
            <a:r>
              <a:rPr lang="en-US" dirty="0"/>
              <a:t>Does RH of parts in one lot imply the same level of hardness in another lot?  </a:t>
            </a:r>
          </a:p>
          <a:p>
            <a:pPr lvl="1"/>
            <a:r>
              <a:rPr lang="en-US" dirty="0"/>
              <a:t>Only if RH is in the datasheet (COTS or MIL-SPEC)</a:t>
            </a:r>
          </a:p>
          <a:p>
            <a:pPr lvl="2"/>
            <a:r>
              <a:rPr lang="en-US" dirty="0"/>
              <a:t>Any part without RH in the datasheet is not optimized or even controlled for RH, and thus requires further consideration for suitability </a:t>
            </a:r>
          </a:p>
          <a:p>
            <a:pPr lvl="2"/>
            <a:r>
              <a:rPr lang="en-US" dirty="0"/>
              <a:t>Furthermore, RH relative to some conditions (e.g., SEE) may provide no indication of RH to others (e.g., TID)</a:t>
            </a:r>
          </a:p>
          <a:p>
            <a:pPr lvl="1"/>
            <a:r>
              <a:rPr lang="en-US" dirty="0"/>
              <a:t>However, if it can be confirmed that the part has not changed, one can consider the attributes of the part and the environment to determine whether there are new risk factors in the different lot (COTS or MIL-SPEC).  </a:t>
            </a:r>
            <a:r>
              <a:rPr lang="en-US" u="sng" dirty="0"/>
              <a:t>There is no valid reason to discard knowledge obtained from prior lots of the part of the same construct.</a:t>
            </a:r>
          </a:p>
          <a:p>
            <a:r>
              <a:rPr lang="en-US" dirty="0"/>
              <a:t>Is past use of the exact same part in space in the same environment (MIL-SPEC or COTS) sufficient to guarantee its future use?  </a:t>
            </a:r>
          </a:p>
          <a:p>
            <a:pPr lvl="1"/>
            <a:r>
              <a:rPr lang="en-US" dirty="0"/>
              <a:t>No, because the concern is overall radiation tolerance of the design, not radiation hardness of the parts.  The previous design may have been radiation tolerant, while the current design may not be.  </a:t>
            </a:r>
          </a:p>
        </p:txBody>
      </p:sp>
      <p:sp>
        <p:nvSpPr>
          <p:cNvPr id="5" name="Title 4">
            <a:extLst>
              <a:ext uri="{FF2B5EF4-FFF2-40B4-BE49-F238E27FC236}">
                <a16:creationId xmlns:a16="http://schemas.microsoft.com/office/drawing/2014/main" id="{89DD2B5B-CC32-3544-9814-0DD03118B086}"/>
              </a:ext>
            </a:extLst>
          </p:cNvPr>
          <p:cNvSpPr>
            <a:spLocks noGrp="1"/>
          </p:cNvSpPr>
          <p:nvPr>
            <p:ph type="title"/>
          </p:nvPr>
        </p:nvSpPr>
        <p:spPr/>
        <p:txBody>
          <a:bodyPr/>
          <a:lstStyle/>
          <a:p>
            <a:r>
              <a:rPr lang="en-US" dirty="0"/>
              <a:t>Radiation	</a:t>
            </a:r>
          </a:p>
        </p:txBody>
      </p:sp>
      <p:sp>
        <p:nvSpPr>
          <p:cNvPr id="4" name="Slide Number Placeholder 3">
            <a:extLst>
              <a:ext uri="{FF2B5EF4-FFF2-40B4-BE49-F238E27FC236}">
                <a16:creationId xmlns:a16="http://schemas.microsoft.com/office/drawing/2014/main" id="{1FF37451-AF2C-BE4E-89BE-0140B1B5A5EB}"/>
              </a:ext>
            </a:extLst>
          </p:cNvPr>
          <p:cNvSpPr>
            <a:spLocks noGrp="1"/>
          </p:cNvSpPr>
          <p:nvPr>
            <p:ph type="sldNum" sz="quarter" idx="4"/>
          </p:nvPr>
        </p:nvSpPr>
        <p:spPr/>
        <p:txBody>
          <a:bodyPr/>
          <a:lstStyle/>
          <a:p>
            <a:fld id="{E3BE99E5-8F11-4D46-8B27-FC02D164DEA2}" type="slidenum">
              <a:rPr lang="en-US" smtClean="0"/>
              <a:pPr/>
              <a:t>20</a:t>
            </a:fld>
            <a:endParaRPr lang="en-US" dirty="0"/>
          </a:p>
        </p:txBody>
      </p:sp>
      <p:sp>
        <p:nvSpPr>
          <p:cNvPr id="2" name="Rectangle 1">
            <a:extLst>
              <a:ext uri="{FF2B5EF4-FFF2-40B4-BE49-F238E27FC236}">
                <a16:creationId xmlns:a16="http://schemas.microsoft.com/office/drawing/2014/main" id="{E2E8A7D5-82B0-0243-BF94-C3E18016C25E}"/>
              </a:ext>
            </a:extLst>
          </p:cNvPr>
          <p:cNvSpPr/>
          <p:nvPr/>
        </p:nvSpPr>
        <p:spPr>
          <a:xfrm>
            <a:off x="1464966" y="4459321"/>
            <a:ext cx="6306246" cy="39660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50" dirty="0"/>
              <a:t>Radiation is a system-level problem that we have been traditionally (and unfortunately) largely addressing at the part level</a:t>
            </a:r>
          </a:p>
        </p:txBody>
      </p:sp>
    </p:spTree>
    <p:extLst>
      <p:ext uri="{BB962C8B-B14F-4D97-AF65-F5344CB8AC3E}">
        <p14:creationId xmlns:p14="http://schemas.microsoft.com/office/powerpoint/2010/main" val="8939356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EE5FABE-AFE0-19FB-6883-9FF9FF48F3D3}"/>
              </a:ext>
            </a:extLst>
          </p:cNvPr>
          <p:cNvSpPr>
            <a:spLocks noGrp="1"/>
          </p:cNvSpPr>
          <p:nvPr>
            <p:ph idx="1"/>
          </p:nvPr>
        </p:nvSpPr>
        <p:spPr/>
        <p:txBody>
          <a:bodyPr/>
          <a:lstStyle/>
          <a:p>
            <a:r>
              <a:rPr lang="en-US" dirty="0"/>
              <a:t>What is a rad-hard part?  </a:t>
            </a:r>
          </a:p>
          <a:p>
            <a:pPr lvl="1"/>
            <a:r>
              <a:rPr lang="en-US" dirty="0"/>
              <a:t>A part that has lot specific part-level radiation testing data from a radiation chamber for one or more types of radiation (typically TID at a minimum) and accompanying paperwork to demonstrate a specified level of tolerance to radiation effects</a:t>
            </a:r>
          </a:p>
          <a:p>
            <a:r>
              <a:rPr lang="en-US" dirty="0"/>
              <a:t>What is a rad-tolerant part?  </a:t>
            </a:r>
          </a:p>
          <a:p>
            <a:pPr lvl="1"/>
            <a:r>
              <a:rPr lang="en-US" dirty="0"/>
              <a:t>A part that by design or other measures has limited susceptibility to radiation, but not to a specific level, and not with paperwork to show</a:t>
            </a:r>
          </a:p>
          <a:p>
            <a:r>
              <a:rPr lang="en-US" dirty="0"/>
              <a:t>Is a rad-hard part immune to radiation?  </a:t>
            </a:r>
          </a:p>
          <a:p>
            <a:pPr lvl="1"/>
            <a:r>
              <a:rPr lang="en-US" dirty="0"/>
              <a:t>Only to the level specified of that specific part from that lot in a radiation chamber by itself</a:t>
            </a:r>
          </a:p>
          <a:p>
            <a:r>
              <a:rPr lang="en-US" dirty="0"/>
              <a:t>Are rad-hard parts more protected against radiation than non-rad-hard parts?  </a:t>
            </a:r>
          </a:p>
          <a:p>
            <a:pPr lvl="1"/>
            <a:r>
              <a:rPr lang="en-US" dirty="0"/>
              <a:t>No, they are tested and specified to specific levels, whereas non-rad-hard parts are not</a:t>
            </a:r>
          </a:p>
        </p:txBody>
      </p:sp>
      <p:sp>
        <p:nvSpPr>
          <p:cNvPr id="3" name="Title 2">
            <a:extLst>
              <a:ext uri="{FF2B5EF4-FFF2-40B4-BE49-F238E27FC236}">
                <a16:creationId xmlns:a16="http://schemas.microsoft.com/office/drawing/2014/main" id="{EA8217F6-E7C0-091C-1B5F-F6FAB186FE2E}"/>
              </a:ext>
            </a:extLst>
          </p:cNvPr>
          <p:cNvSpPr>
            <a:spLocks noGrp="1"/>
          </p:cNvSpPr>
          <p:nvPr>
            <p:ph type="title"/>
          </p:nvPr>
        </p:nvSpPr>
        <p:spPr/>
        <p:txBody>
          <a:bodyPr/>
          <a:lstStyle/>
          <a:p>
            <a:r>
              <a:rPr lang="en-US" dirty="0"/>
              <a:t>Radiation FAQ</a:t>
            </a:r>
          </a:p>
        </p:txBody>
      </p:sp>
    </p:spTree>
    <p:extLst>
      <p:ext uri="{BB962C8B-B14F-4D97-AF65-F5344CB8AC3E}">
        <p14:creationId xmlns:p14="http://schemas.microsoft.com/office/powerpoint/2010/main" val="271466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C9D0FB-A0A3-7686-41D2-6C1C7B5C7FF1}"/>
              </a:ext>
            </a:extLst>
          </p:cNvPr>
          <p:cNvSpPr>
            <a:spLocks noGrp="1"/>
          </p:cNvSpPr>
          <p:nvPr>
            <p:ph idx="1"/>
          </p:nvPr>
        </p:nvSpPr>
        <p:spPr/>
        <p:txBody>
          <a:bodyPr>
            <a:normAutofit fontScale="92500" lnSpcReduction="20000"/>
          </a:bodyPr>
          <a:lstStyle/>
          <a:p>
            <a:r>
              <a:rPr lang="en-US" dirty="0"/>
              <a:t>Using new parts and new technologies will demand a new approach for radiation</a:t>
            </a:r>
          </a:p>
          <a:p>
            <a:r>
              <a:rPr lang="en-US" dirty="0"/>
              <a:t>Any expectation that all or most parts will be rad-hard or tested for radiation from their current lots will simply cause many to collapse under their own weight (including many that have been in space successfully for decades)</a:t>
            </a:r>
          </a:p>
          <a:p>
            <a:r>
              <a:rPr lang="en-US" dirty="0"/>
              <a:t>Any expectation that </a:t>
            </a:r>
            <a:r>
              <a:rPr lang="en-US" dirty="0" err="1"/>
              <a:t>radhard</a:t>
            </a:r>
            <a:r>
              <a:rPr lang="en-US" dirty="0"/>
              <a:t> parts are necessary and sufficient for successful on-orbit operation will lead to disappointment (as in SMAP)</a:t>
            </a:r>
          </a:p>
          <a:p>
            <a:r>
              <a:rPr lang="en-US" dirty="0"/>
              <a:t>Use good design practices</a:t>
            </a:r>
          </a:p>
          <a:p>
            <a:pPr lvl="1"/>
            <a:r>
              <a:rPr lang="en-US" dirty="0"/>
              <a:t>Protect and derate your MOSFET!</a:t>
            </a:r>
          </a:p>
          <a:p>
            <a:pPr lvl="1"/>
            <a:r>
              <a:rPr lang="en-US" dirty="0"/>
              <a:t>Implement TMR on FPGAs</a:t>
            </a:r>
          </a:p>
          <a:p>
            <a:pPr lvl="1"/>
            <a:r>
              <a:rPr lang="en-US" dirty="0"/>
              <a:t>Be sure your processor circuit is resettable</a:t>
            </a:r>
          </a:p>
          <a:p>
            <a:pPr lvl="1"/>
            <a:r>
              <a:rPr lang="en-US" dirty="0"/>
              <a:t>Employ EDAC and protect your memory</a:t>
            </a:r>
          </a:p>
          <a:p>
            <a:r>
              <a:rPr lang="en-US" dirty="0"/>
              <a:t>Use familiar parts</a:t>
            </a:r>
          </a:p>
          <a:p>
            <a:pPr lvl="1"/>
            <a:r>
              <a:rPr lang="en-US" dirty="0"/>
              <a:t>New sensitive part types (CMOS, processors, MOSFETs, memory, </a:t>
            </a:r>
            <a:r>
              <a:rPr lang="en-US" dirty="0" err="1"/>
              <a:t>etc</a:t>
            </a:r>
            <a:r>
              <a:rPr lang="en-US" dirty="0"/>
              <a:t>) in critical applications should invoke testing or sufficient protection</a:t>
            </a:r>
          </a:p>
          <a:p>
            <a:r>
              <a:rPr lang="en-US" dirty="0"/>
              <a:t>Use components that have flown in similar environments</a:t>
            </a:r>
          </a:p>
          <a:p>
            <a:r>
              <a:rPr lang="en-US" b="1" dirty="0"/>
              <a:t>Learn from on-orbit experiences!  Do not use ground-testing as your primary means for radiation assurance – it will provide a hard barrier against moving forward for many mission concepts.</a:t>
            </a:r>
          </a:p>
          <a:p>
            <a:endParaRPr lang="en-US" dirty="0"/>
          </a:p>
        </p:txBody>
      </p:sp>
      <p:sp>
        <p:nvSpPr>
          <p:cNvPr id="3" name="Title 2">
            <a:extLst>
              <a:ext uri="{FF2B5EF4-FFF2-40B4-BE49-F238E27FC236}">
                <a16:creationId xmlns:a16="http://schemas.microsoft.com/office/drawing/2014/main" id="{6279363B-0E56-6CE7-C36A-66AF2FA6A9A1}"/>
              </a:ext>
            </a:extLst>
          </p:cNvPr>
          <p:cNvSpPr>
            <a:spLocks noGrp="1"/>
          </p:cNvSpPr>
          <p:nvPr>
            <p:ph type="title"/>
          </p:nvPr>
        </p:nvSpPr>
        <p:spPr/>
        <p:txBody>
          <a:bodyPr/>
          <a:lstStyle/>
          <a:p>
            <a:r>
              <a:rPr lang="en-US" dirty="0"/>
              <a:t>What should be done about radiation?	</a:t>
            </a:r>
          </a:p>
        </p:txBody>
      </p:sp>
    </p:spTree>
    <p:extLst>
      <p:ext uri="{BB962C8B-B14F-4D97-AF65-F5344CB8AC3E}">
        <p14:creationId xmlns:p14="http://schemas.microsoft.com/office/powerpoint/2010/main" val="5349171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76276D-8AF0-D7B2-B133-EAF7AFB8B345}"/>
              </a:ext>
            </a:extLst>
          </p:cNvPr>
          <p:cNvSpPr>
            <a:spLocks noGrp="1"/>
          </p:cNvSpPr>
          <p:nvPr>
            <p:ph idx="1"/>
          </p:nvPr>
        </p:nvSpPr>
        <p:spPr/>
        <p:txBody>
          <a:bodyPr>
            <a:normAutofit fontScale="92500"/>
          </a:bodyPr>
          <a:lstStyle/>
          <a:p>
            <a:r>
              <a:rPr lang="en-US" dirty="0"/>
              <a:t>The term COTS is unbounded – it is not descriptive enough on its own to assure quality or reliability</a:t>
            </a:r>
          </a:p>
          <a:p>
            <a:r>
              <a:rPr lang="en-US" dirty="0"/>
              <a:t>NASA as a whole has not yet fully acknowledged that industry is capable of providing reliable hardware without assistance</a:t>
            </a:r>
          </a:p>
          <a:p>
            <a:r>
              <a:rPr lang="en-US" dirty="0"/>
              <a:t>Conflation between quality and reliability within the agency and space community, combined with the retention of decades’ old quality requirements</a:t>
            </a:r>
          </a:p>
          <a:p>
            <a:pPr lvl="1"/>
            <a:r>
              <a:rPr lang="en-US" dirty="0"/>
              <a:t>Our focus on traditional quality requirements has distracted many in the community from what actually makes a system reliable</a:t>
            </a:r>
          </a:p>
          <a:p>
            <a:r>
              <a:rPr lang="en-US" dirty="0"/>
              <a:t>Past studies and lessons learned that concluded that COTS parts and components are “high risk” because they do not withstand our traditional screening processes</a:t>
            </a:r>
          </a:p>
          <a:p>
            <a:r>
              <a:rPr lang="en-US" dirty="0"/>
              <a:t>Classification system itself is currently defined by higher classes being linked to maximum oversight (== minimum commercial practices)</a:t>
            </a:r>
          </a:p>
          <a:p>
            <a:pPr lvl="1"/>
            <a:r>
              <a:rPr lang="en-US" dirty="0"/>
              <a:t>Perception is that higher classification practices result in greater reliability and longer lifetime</a:t>
            </a:r>
          </a:p>
          <a:p>
            <a:r>
              <a:rPr lang="en-US" dirty="0"/>
              <a:t>The “Skylab decision” that all parts flying in space must be space grade</a:t>
            </a:r>
          </a:p>
          <a:p>
            <a:pPr lvl="1"/>
            <a:r>
              <a:rPr lang="en-US" dirty="0"/>
              <a:t>Within a COTS product, you are not likely to have space grade parts, or even have information about the parts inside</a:t>
            </a:r>
          </a:p>
        </p:txBody>
      </p:sp>
      <p:sp>
        <p:nvSpPr>
          <p:cNvPr id="3" name="Title 2">
            <a:extLst>
              <a:ext uri="{FF2B5EF4-FFF2-40B4-BE49-F238E27FC236}">
                <a16:creationId xmlns:a16="http://schemas.microsoft.com/office/drawing/2014/main" id="{58143699-5419-2C52-DE9D-6B5460102747}"/>
              </a:ext>
            </a:extLst>
          </p:cNvPr>
          <p:cNvSpPr>
            <a:spLocks noGrp="1"/>
          </p:cNvSpPr>
          <p:nvPr>
            <p:ph type="title"/>
          </p:nvPr>
        </p:nvSpPr>
        <p:spPr/>
        <p:txBody>
          <a:bodyPr/>
          <a:lstStyle/>
          <a:p>
            <a:r>
              <a:rPr lang="en-US" dirty="0"/>
              <a:t>Why the resistance against using COTS components and spacecraft</a:t>
            </a:r>
          </a:p>
        </p:txBody>
      </p:sp>
    </p:spTree>
    <p:extLst>
      <p:ext uri="{BB962C8B-B14F-4D97-AF65-F5344CB8AC3E}">
        <p14:creationId xmlns:p14="http://schemas.microsoft.com/office/powerpoint/2010/main" val="42452225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8E12548E-1E7E-FF4B-B149-3C88D44AC0A1}"/>
              </a:ext>
            </a:extLst>
          </p:cNvPr>
          <p:cNvSpPr>
            <a:spLocks noGrp="1"/>
          </p:cNvSpPr>
          <p:nvPr>
            <p:ph idx="1"/>
          </p:nvPr>
        </p:nvSpPr>
        <p:spPr>
          <a:xfrm>
            <a:off x="517194" y="1058298"/>
            <a:ext cx="6172200" cy="3739886"/>
          </a:xfrm>
        </p:spPr>
        <p:txBody>
          <a:bodyPr>
            <a:normAutofit/>
          </a:bodyPr>
          <a:lstStyle/>
          <a:p>
            <a:r>
              <a:rPr lang="en-US" sz="1600" dirty="0"/>
              <a:t>A project’s risk classification has two distinct elements</a:t>
            </a:r>
          </a:p>
          <a:p>
            <a:pPr lvl="1"/>
            <a:r>
              <a:rPr lang="en-US" sz="1200" dirty="0"/>
              <a:t>The stakeholder’s expectations for risk-reduction activities driven by risk-tolerance and resources available (this is the risk classification itself), based on a standard Agency (for 7120.5 missions) or Center (for non-7120.5 projects) model</a:t>
            </a:r>
          </a:p>
          <a:p>
            <a:pPr lvl="1"/>
            <a:r>
              <a:rPr lang="en-US" sz="1200" dirty="0"/>
              <a:t>The developer’s implementation, meeting the intent of the stakeholder risk classification, which may not perfectly align with the Agency or Center model (because the Agency and Center models are provided for guidance, not rigid requirements).  </a:t>
            </a:r>
          </a:p>
          <a:p>
            <a:r>
              <a:rPr lang="en-US" sz="1600" dirty="0"/>
              <a:t>This can cause confusion when this is not understood, as the two elements can be mixed up.</a:t>
            </a:r>
          </a:p>
          <a:p>
            <a:pPr lvl="1"/>
            <a:r>
              <a:rPr lang="en-US" sz="1200" dirty="0"/>
              <a:t>For example, some organizations in the Agency commonly use virtually all Class B processes (at excessive cost and development time) to develop Class C missions. </a:t>
            </a:r>
          </a:p>
          <a:p>
            <a:pPr lvl="1"/>
            <a:r>
              <a:rPr lang="en-US" sz="1200" dirty="0"/>
              <a:t>Sometimes terms such as “Class C-”, “Class D+”, “Class C tailored” are used, which emphasize the confusion, since there are no such classifications and such terms are really describing developer’s implementation</a:t>
            </a:r>
          </a:p>
          <a:p>
            <a:endParaRPr lang="en-US" sz="1200" dirty="0"/>
          </a:p>
        </p:txBody>
      </p:sp>
      <p:sp>
        <p:nvSpPr>
          <p:cNvPr id="4" name="Title 3">
            <a:extLst>
              <a:ext uri="{FF2B5EF4-FFF2-40B4-BE49-F238E27FC236}">
                <a16:creationId xmlns:a16="http://schemas.microsoft.com/office/drawing/2014/main" id="{27075477-9BD5-E94E-B688-305DA5F56275}"/>
              </a:ext>
            </a:extLst>
          </p:cNvPr>
          <p:cNvSpPr>
            <a:spLocks noGrp="1"/>
          </p:cNvSpPr>
          <p:nvPr>
            <p:ph type="title"/>
          </p:nvPr>
        </p:nvSpPr>
        <p:spPr/>
        <p:txBody>
          <a:bodyPr/>
          <a:lstStyle/>
          <a:p>
            <a:r>
              <a:rPr lang="en-US" sz="2800" dirty="0"/>
              <a:t>Risk Classification Notes</a:t>
            </a:r>
          </a:p>
        </p:txBody>
      </p:sp>
    </p:spTree>
    <p:extLst>
      <p:ext uri="{BB962C8B-B14F-4D97-AF65-F5344CB8AC3E}">
        <p14:creationId xmlns:p14="http://schemas.microsoft.com/office/powerpoint/2010/main" val="38894918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5BD0CB-3FD2-8348-BEDF-AF0C99764437}"/>
              </a:ext>
            </a:extLst>
          </p:cNvPr>
          <p:cNvSpPr>
            <a:spLocks noGrp="1"/>
          </p:cNvSpPr>
          <p:nvPr>
            <p:ph type="title"/>
          </p:nvPr>
        </p:nvSpPr>
        <p:spPr/>
        <p:txBody>
          <a:bodyPr/>
          <a:lstStyle/>
          <a:p>
            <a:r>
              <a:rPr lang="en-US" dirty="0"/>
              <a:t>Risk Classification requirements </a:t>
            </a:r>
            <a:r>
              <a:rPr lang="en-US" dirty="0" err="1"/>
              <a:t>flowdown</a:t>
            </a:r>
            <a:r>
              <a:rPr lang="en-US" dirty="0"/>
              <a:t> (GSFC-managed Projects)</a:t>
            </a:r>
          </a:p>
        </p:txBody>
      </p:sp>
      <p:sp>
        <p:nvSpPr>
          <p:cNvPr id="6" name="Rectangle 5">
            <a:extLst>
              <a:ext uri="{FF2B5EF4-FFF2-40B4-BE49-F238E27FC236}">
                <a16:creationId xmlns:a16="http://schemas.microsoft.com/office/drawing/2014/main" id="{7769ED7A-14CC-CE46-B95B-31B6B5880B48}"/>
              </a:ext>
            </a:extLst>
          </p:cNvPr>
          <p:cNvSpPr/>
          <p:nvPr/>
        </p:nvSpPr>
        <p:spPr>
          <a:xfrm>
            <a:off x="1340661" y="1340662"/>
            <a:ext cx="1540042" cy="55001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NPR 8705.4</a:t>
            </a:r>
          </a:p>
        </p:txBody>
      </p:sp>
      <p:sp>
        <p:nvSpPr>
          <p:cNvPr id="7" name="Rectangle 6">
            <a:extLst>
              <a:ext uri="{FF2B5EF4-FFF2-40B4-BE49-F238E27FC236}">
                <a16:creationId xmlns:a16="http://schemas.microsoft.com/office/drawing/2014/main" id="{3D6BC593-4CAD-4E4F-A5E5-DA0A9A7C3695}"/>
              </a:ext>
            </a:extLst>
          </p:cNvPr>
          <p:cNvSpPr/>
          <p:nvPr/>
        </p:nvSpPr>
        <p:spPr>
          <a:xfrm>
            <a:off x="1340661" y="2056828"/>
            <a:ext cx="1540042" cy="55001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GPR 8705.4</a:t>
            </a:r>
          </a:p>
        </p:txBody>
      </p:sp>
      <p:sp>
        <p:nvSpPr>
          <p:cNvPr id="8" name="Rectangle 7">
            <a:extLst>
              <a:ext uri="{FF2B5EF4-FFF2-40B4-BE49-F238E27FC236}">
                <a16:creationId xmlns:a16="http://schemas.microsoft.com/office/drawing/2014/main" id="{A6682424-E31B-6246-8C79-5D4F289941E9}"/>
              </a:ext>
            </a:extLst>
          </p:cNvPr>
          <p:cNvSpPr/>
          <p:nvPr/>
        </p:nvSpPr>
        <p:spPr>
          <a:xfrm>
            <a:off x="1340661" y="2772994"/>
            <a:ext cx="1540042" cy="55001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Code 300 MAR templates</a:t>
            </a:r>
          </a:p>
        </p:txBody>
      </p:sp>
      <p:sp>
        <p:nvSpPr>
          <p:cNvPr id="9" name="Rectangle 8">
            <a:extLst>
              <a:ext uri="{FF2B5EF4-FFF2-40B4-BE49-F238E27FC236}">
                <a16:creationId xmlns:a16="http://schemas.microsoft.com/office/drawing/2014/main" id="{1341AE75-1818-824D-9CA6-A723FC7E8B6C}"/>
              </a:ext>
            </a:extLst>
          </p:cNvPr>
          <p:cNvSpPr/>
          <p:nvPr/>
        </p:nvSpPr>
        <p:spPr>
          <a:xfrm>
            <a:off x="1340661" y="3489160"/>
            <a:ext cx="1540042" cy="55001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Project MARs</a:t>
            </a:r>
          </a:p>
        </p:txBody>
      </p:sp>
      <p:sp>
        <p:nvSpPr>
          <p:cNvPr id="10" name="Rectangle 9">
            <a:extLst>
              <a:ext uri="{FF2B5EF4-FFF2-40B4-BE49-F238E27FC236}">
                <a16:creationId xmlns:a16="http://schemas.microsoft.com/office/drawing/2014/main" id="{C3EF1052-4304-E24F-9D53-70618AFB0ABE}"/>
              </a:ext>
            </a:extLst>
          </p:cNvPr>
          <p:cNvSpPr/>
          <p:nvPr/>
        </p:nvSpPr>
        <p:spPr>
          <a:xfrm>
            <a:off x="6249547" y="1340662"/>
            <a:ext cx="1540042" cy="55001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NPR 8705.4</a:t>
            </a:r>
          </a:p>
        </p:txBody>
      </p:sp>
      <p:sp>
        <p:nvSpPr>
          <p:cNvPr id="11" name="Rectangle 10">
            <a:extLst>
              <a:ext uri="{FF2B5EF4-FFF2-40B4-BE49-F238E27FC236}">
                <a16:creationId xmlns:a16="http://schemas.microsoft.com/office/drawing/2014/main" id="{A5A96FD2-7BA0-7D4C-B6DE-DE8576DE6F5B}"/>
              </a:ext>
            </a:extLst>
          </p:cNvPr>
          <p:cNvSpPr/>
          <p:nvPr/>
        </p:nvSpPr>
        <p:spPr>
          <a:xfrm>
            <a:off x="6249547" y="2081470"/>
            <a:ext cx="1540042" cy="55001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MD MARs</a:t>
            </a:r>
          </a:p>
        </p:txBody>
      </p:sp>
      <p:sp>
        <p:nvSpPr>
          <p:cNvPr id="12" name="Rectangle 11">
            <a:extLst>
              <a:ext uri="{FF2B5EF4-FFF2-40B4-BE49-F238E27FC236}">
                <a16:creationId xmlns:a16="http://schemas.microsoft.com/office/drawing/2014/main" id="{C1AD83EC-3DA2-1749-BEE8-E631A1FE4C0F}"/>
              </a:ext>
            </a:extLst>
          </p:cNvPr>
          <p:cNvSpPr/>
          <p:nvPr/>
        </p:nvSpPr>
        <p:spPr>
          <a:xfrm>
            <a:off x="6249547" y="2822278"/>
            <a:ext cx="1540042" cy="55001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Code 300 MAR templates</a:t>
            </a:r>
          </a:p>
        </p:txBody>
      </p:sp>
      <p:sp>
        <p:nvSpPr>
          <p:cNvPr id="14" name="Rectangle 13">
            <a:extLst>
              <a:ext uri="{FF2B5EF4-FFF2-40B4-BE49-F238E27FC236}">
                <a16:creationId xmlns:a16="http://schemas.microsoft.com/office/drawing/2014/main" id="{FE1D0FE9-CDB7-2D4E-AE2B-373C073722AA}"/>
              </a:ext>
            </a:extLst>
          </p:cNvPr>
          <p:cNvSpPr/>
          <p:nvPr/>
        </p:nvSpPr>
        <p:spPr>
          <a:xfrm>
            <a:off x="4310743" y="2823425"/>
            <a:ext cx="1540042" cy="55001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GPR 8705.4</a:t>
            </a:r>
          </a:p>
        </p:txBody>
      </p:sp>
      <p:cxnSp>
        <p:nvCxnSpPr>
          <p:cNvPr id="16" name="Straight Arrow Connector 15">
            <a:extLst>
              <a:ext uri="{FF2B5EF4-FFF2-40B4-BE49-F238E27FC236}">
                <a16:creationId xmlns:a16="http://schemas.microsoft.com/office/drawing/2014/main" id="{6EAFE409-E1F9-F745-A39A-3A3B25E2854C}"/>
              </a:ext>
            </a:extLst>
          </p:cNvPr>
          <p:cNvCxnSpPr>
            <a:stCxn id="14" idx="3"/>
            <a:endCxn id="12" idx="1"/>
          </p:cNvCxnSpPr>
          <p:nvPr/>
        </p:nvCxnSpPr>
        <p:spPr>
          <a:xfrm flipV="1">
            <a:off x="5850785" y="3097286"/>
            <a:ext cx="398762" cy="1147"/>
          </a:xfrm>
          <a:prstGeom prst="straightConnector1">
            <a:avLst/>
          </a:prstGeom>
          <a:ln>
            <a:prstDash val="sysDash"/>
            <a:tailEnd type="triangle"/>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793A7310-3CEE-9745-BD56-16C06418B305}"/>
              </a:ext>
            </a:extLst>
          </p:cNvPr>
          <p:cNvSpPr/>
          <p:nvPr/>
        </p:nvSpPr>
        <p:spPr>
          <a:xfrm>
            <a:off x="6249547" y="3530740"/>
            <a:ext cx="1540042" cy="55001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Project MARs</a:t>
            </a:r>
          </a:p>
        </p:txBody>
      </p:sp>
      <p:sp>
        <p:nvSpPr>
          <p:cNvPr id="18" name="TextBox 17">
            <a:extLst>
              <a:ext uri="{FF2B5EF4-FFF2-40B4-BE49-F238E27FC236}">
                <a16:creationId xmlns:a16="http://schemas.microsoft.com/office/drawing/2014/main" id="{52C0D8CA-CEEE-E048-B90D-975891F56AD5}"/>
              </a:ext>
            </a:extLst>
          </p:cNvPr>
          <p:cNvSpPr txBox="1"/>
          <p:nvPr/>
        </p:nvSpPr>
        <p:spPr>
          <a:xfrm>
            <a:off x="7803339" y="1431003"/>
            <a:ext cx="1340661" cy="338554"/>
          </a:xfrm>
          <a:prstGeom prst="rect">
            <a:avLst/>
          </a:prstGeom>
          <a:noFill/>
        </p:spPr>
        <p:txBody>
          <a:bodyPr wrap="square" rtlCol="0">
            <a:spAutoFit/>
          </a:bodyPr>
          <a:lstStyle/>
          <a:p>
            <a:r>
              <a:rPr lang="en-US" sz="1600" dirty="0"/>
              <a:t>Expectations</a:t>
            </a:r>
          </a:p>
        </p:txBody>
      </p:sp>
      <p:sp>
        <p:nvSpPr>
          <p:cNvPr id="19" name="TextBox 18">
            <a:extLst>
              <a:ext uri="{FF2B5EF4-FFF2-40B4-BE49-F238E27FC236}">
                <a16:creationId xmlns:a16="http://schemas.microsoft.com/office/drawing/2014/main" id="{AAA69C15-3B44-4C41-ADF2-EBD5C99287EB}"/>
              </a:ext>
            </a:extLst>
          </p:cNvPr>
          <p:cNvSpPr txBox="1"/>
          <p:nvPr/>
        </p:nvSpPr>
        <p:spPr>
          <a:xfrm>
            <a:off x="7803339" y="2046446"/>
            <a:ext cx="1340661" cy="584775"/>
          </a:xfrm>
          <a:prstGeom prst="rect">
            <a:avLst/>
          </a:prstGeom>
          <a:noFill/>
        </p:spPr>
        <p:txBody>
          <a:bodyPr wrap="square" rtlCol="0">
            <a:spAutoFit/>
          </a:bodyPr>
          <a:lstStyle/>
          <a:p>
            <a:r>
              <a:rPr lang="en-US" sz="1600" dirty="0"/>
              <a:t>Baseline requirements</a:t>
            </a:r>
          </a:p>
        </p:txBody>
      </p:sp>
      <p:sp>
        <p:nvSpPr>
          <p:cNvPr id="20" name="TextBox 19">
            <a:extLst>
              <a:ext uri="{FF2B5EF4-FFF2-40B4-BE49-F238E27FC236}">
                <a16:creationId xmlns:a16="http://schemas.microsoft.com/office/drawing/2014/main" id="{7B71E52E-47DC-FD48-BFC6-7FF30A4F8EE1}"/>
              </a:ext>
            </a:extLst>
          </p:cNvPr>
          <p:cNvSpPr txBox="1"/>
          <p:nvPr/>
        </p:nvSpPr>
        <p:spPr>
          <a:xfrm>
            <a:off x="7789589" y="2769083"/>
            <a:ext cx="1340661" cy="584775"/>
          </a:xfrm>
          <a:prstGeom prst="rect">
            <a:avLst/>
          </a:prstGeom>
          <a:noFill/>
        </p:spPr>
        <p:txBody>
          <a:bodyPr wrap="square" rtlCol="0">
            <a:spAutoFit/>
          </a:bodyPr>
          <a:lstStyle/>
          <a:p>
            <a:r>
              <a:rPr lang="en-US" sz="1600" dirty="0"/>
              <a:t>Initial requirements</a:t>
            </a:r>
          </a:p>
        </p:txBody>
      </p:sp>
      <p:sp>
        <p:nvSpPr>
          <p:cNvPr id="21" name="TextBox 20">
            <a:extLst>
              <a:ext uri="{FF2B5EF4-FFF2-40B4-BE49-F238E27FC236}">
                <a16:creationId xmlns:a16="http://schemas.microsoft.com/office/drawing/2014/main" id="{BF5A541F-0091-7841-B754-A4BF7A198A33}"/>
              </a:ext>
            </a:extLst>
          </p:cNvPr>
          <p:cNvSpPr txBox="1"/>
          <p:nvPr/>
        </p:nvSpPr>
        <p:spPr>
          <a:xfrm>
            <a:off x="7775839" y="3491720"/>
            <a:ext cx="1340661" cy="584775"/>
          </a:xfrm>
          <a:prstGeom prst="rect">
            <a:avLst/>
          </a:prstGeom>
          <a:noFill/>
        </p:spPr>
        <p:txBody>
          <a:bodyPr wrap="square" rtlCol="0">
            <a:spAutoFit/>
          </a:bodyPr>
          <a:lstStyle/>
          <a:p>
            <a:r>
              <a:rPr lang="en-US" sz="1600" dirty="0"/>
              <a:t>Project requirements</a:t>
            </a:r>
          </a:p>
        </p:txBody>
      </p:sp>
      <p:sp>
        <p:nvSpPr>
          <p:cNvPr id="22" name="TextBox 21">
            <a:extLst>
              <a:ext uri="{FF2B5EF4-FFF2-40B4-BE49-F238E27FC236}">
                <a16:creationId xmlns:a16="http://schemas.microsoft.com/office/drawing/2014/main" id="{6DDEC420-5581-E243-8C95-2786B4FEC8DA}"/>
              </a:ext>
            </a:extLst>
          </p:cNvPr>
          <p:cNvSpPr txBox="1"/>
          <p:nvPr/>
        </p:nvSpPr>
        <p:spPr>
          <a:xfrm>
            <a:off x="55000" y="1453624"/>
            <a:ext cx="1340661" cy="338554"/>
          </a:xfrm>
          <a:prstGeom prst="rect">
            <a:avLst/>
          </a:prstGeom>
          <a:noFill/>
        </p:spPr>
        <p:txBody>
          <a:bodyPr wrap="square" rtlCol="0">
            <a:spAutoFit/>
          </a:bodyPr>
          <a:lstStyle/>
          <a:p>
            <a:r>
              <a:rPr lang="en-US" sz="1600" dirty="0"/>
              <a:t>Expectations</a:t>
            </a:r>
          </a:p>
        </p:txBody>
      </p:sp>
      <p:sp>
        <p:nvSpPr>
          <p:cNvPr id="23" name="TextBox 22">
            <a:extLst>
              <a:ext uri="{FF2B5EF4-FFF2-40B4-BE49-F238E27FC236}">
                <a16:creationId xmlns:a16="http://schemas.microsoft.com/office/drawing/2014/main" id="{B0B8902C-5066-5542-BBC0-A8B977EECC3E}"/>
              </a:ext>
            </a:extLst>
          </p:cNvPr>
          <p:cNvSpPr txBox="1"/>
          <p:nvPr/>
        </p:nvSpPr>
        <p:spPr>
          <a:xfrm>
            <a:off x="55000" y="2024677"/>
            <a:ext cx="1340661" cy="584775"/>
          </a:xfrm>
          <a:prstGeom prst="rect">
            <a:avLst/>
          </a:prstGeom>
          <a:noFill/>
        </p:spPr>
        <p:txBody>
          <a:bodyPr wrap="square" rtlCol="0">
            <a:spAutoFit/>
          </a:bodyPr>
          <a:lstStyle/>
          <a:p>
            <a:r>
              <a:rPr lang="en-US" sz="1600" dirty="0"/>
              <a:t>Broad guidance</a:t>
            </a:r>
          </a:p>
        </p:txBody>
      </p:sp>
      <p:sp>
        <p:nvSpPr>
          <p:cNvPr id="24" name="TextBox 23">
            <a:extLst>
              <a:ext uri="{FF2B5EF4-FFF2-40B4-BE49-F238E27FC236}">
                <a16:creationId xmlns:a16="http://schemas.microsoft.com/office/drawing/2014/main" id="{FFD0BEB3-82B6-F241-8ED2-CA26C604AA0D}"/>
              </a:ext>
            </a:extLst>
          </p:cNvPr>
          <p:cNvSpPr txBox="1"/>
          <p:nvPr/>
        </p:nvSpPr>
        <p:spPr>
          <a:xfrm>
            <a:off x="41250" y="2738436"/>
            <a:ext cx="1340661" cy="584775"/>
          </a:xfrm>
          <a:prstGeom prst="rect">
            <a:avLst/>
          </a:prstGeom>
          <a:noFill/>
        </p:spPr>
        <p:txBody>
          <a:bodyPr wrap="square" rtlCol="0">
            <a:spAutoFit/>
          </a:bodyPr>
          <a:lstStyle/>
          <a:p>
            <a:r>
              <a:rPr lang="en-US" sz="1600" dirty="0"/>
              <a:t>Initial requirements</a:t>
            </a:r>
          </a:p>
        </p:txBody>
      </p:sp>
      <p:sp>
        <p:nvSpPr>
          <p:cNvPr id="25" name="TextBox 24">
            <a:extLst>
              <a:ext uri="{FF2B5EF4-FFF2-40B4-BE49-F238E27FC236}">
                <a16:creationId xmlns:a16="http://schemas.microsoft.com/office/drawing/2014/main" id="{1F95BFBB-8783-5F42-BF97-92FE976812D5}"/>
              </a:ext>
            </a:extLst>
          </p:cNvPr>
          <p:cNvSpPr txBox="1"/>
          <p:nvPr/>
        </p:nvSpPr>
        <p:spPr>
          <a:xfrm>
            <a:off x="27500" y="3496585"/>
            <a:ext cx="1340661" cy="584775"/>
          </a:xfrm>
          <a:prstGeom prst="rect">
            <a:avLst/>
          </a:prstGeom>
          <a:noFill/>
        </p:spPr>
        <p:txBody>
          <a:bodyPr wrap="square" rtlCol="0">
            <a:spAutoFit/>
          </a:bodyPr>
          <a:lstStyle/>
          <a:p>
            <a:r>
              <a:rPr lang="en-US" sz="1600" dirty="0"/>
              <a:t>Project requirements</a:t>
            </a:r>
          </a:p>
        </p:txBody>
      </p:sp>
      <p:cxnSp>
        <p:nvCxnSpPr>
          <p:cNvPr id="27" name="Straight Arrow Connector 26">
            <a:extLst>
              <a:ext uri="{FF2B5EF4-FFF2-40B4-BE49-F238E27FC236}">
                <a16:creationId xmlns:a16="http://schemas.microsoft.com/office/drawing/2014/main" id="{279E5EA0-9BE8-2A4B-A1C2-29B050668F9C}"/>
              </a:ext>
            </a:extLst>
          </p:cNvPr>
          <p:cNvCxnSpPr>
            <a:stCxn id="6" idx="2"/>
            <a:endCxn id="7" idx="0"/>
          </p:cNvCxnSpPr>
          <p:nvPr/>
        </p:nvCxnSpPr>
        <p:spPr>
          <a:xfrm>
            <a:off x="2110682" y="1890677"/>
            <a:ext cx="0" cy="16615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D9343472-F7D0-D742-B1E1-0959D4279893}"/>
              </a:ext>
            </a:extLst>
          </p:cNvPr>
          <p:cNvCxnSpPr/>
          <p:nvPr/>
        </p:nvCxnSpPr>
        <p:spPr>
          <a:xfrm>
            <a:off x="2107642" y="2606843"/>
            <a:ext cx="0" cy="16615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59221B5C-4124-5D48-B090-FE6B2AB02663}"/>
              </a:ext>
            </a:extLst>
          </p:cNvPr>
          <p:cNvCxnSpPr/>
          <p:nvPr/>
        </p:nvCxnSpPr>
        <p:spPr>
          <a:xfrm>
            <a:off x="2104602" y="3323009"/>
            <a:ext cx="0" cy="16615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F2B859E4-F1BC-124E-B4E3-594EC2757607}"/>
              </a:ext>
            </a:extLst>
          </p:cNvPr>
          <p:cNvCxnSpPr/>
          <p:nvPr/>
        </p:nvCxnSpPr>
        <p:spPr>
          <a:xfrm>
            <a:off x="7071127" y="1890677"/>
            <a:ext cx="0" cy="16615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1025BC26-FCAB-4B41-8F64-B8398CEC85B2}"/>
              </a:ext>
            </a:extLst>
          </p:cNvPr>
          <p:cNvCxnSpPr>
            <a:cxnSpLocks/>
            <a:stCxn id="11" idx="2"/>
            <a:endCxn id="12" idx="0"/>
          </p:cNvCxnSpPr>
          <p:nvPr/>
        </p:nvCxnSpPr>
        <p:spPr>
          <a:xfrm>
            <a:off x="7019568" y="2631485"/>
            <a:ext cx="0" cy="1907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450556A8-5089-DD46-8BE6-7A95971395E4}"/>
              </a:ext>
            </a:extLst>
          </p:cNvPr>
          <p:cNvCxnSpPr>
            <a:cxnSpLocks/>
            <a:stCxn id="12" idx="2"/>
          </p:cNvCxnSpPr>
          <p:nvPr/>
        </p:nvCxnSpPr>
        <p:spPr>
          <a:xfrm flipH="1">
            <a:off x="7002281" y="3372293"/>
            <a:ext cx="17287" cy="1907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23320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EB6E47-B795-C64C-9095-3E5DC9B8688B}"/>
              </a:ext>
            </a:extLst>
          </p:cNvPr>
          <p:cNvSpPr>
            <a:spLocks noGrp="1"/>
          </p:cNvSpPr>
          <p:nvPr>
            <p:ph idx="1"/>
          </p:nvPr>
        </p:nvSpPr>
        <p:spPr/>
        <p:txBody>
          <a:bodyPr>
            <a:normAutofit fontScale="92500"/>
          </a:bodyPr>
          <a:lstStyle/>
          <a:p>
            <a:r>
              <a:rPr lang="en-US" dirty="0"/>
              <a:t>While this is a new concept to tie absolute recent reliability measures to classification of components, the approach does not center on a formal measure of reliability </a:t>
            </a:r>
          </a:p>
          <a:p>
            <a:pPr lvl="1"/>
            <a:r>
              <a:rPr lang="en-US" dirty="0"/>
              <a:t>Only recent flights are used</a:t>
            </a:r>
          </a:p>
          <a:p>
            <a:pPr lvl="1"/>
            <a:r>
              <a:rPr lang="en-US" dirty="0"/>
              <a:t>Design is considered, but not the fact that parts can change or operational regime may differ</a:t>
            </a:r>
          </a:p>
          <a:p>
            <a:pPr lvl="1"/>
            <a:r>
              <a:rPr lang="en-US" dirty="0"/>
              <a:t>Classification alone cannot be used to determine or establish reliability of an existing product or a product in development: “Classification is not equal to reliability”</a:t>
            </a:r>
          </a:p>
          <a:p>
            <a:pPr lvl="1"/>
            <a:r>
              <a:rPr lang="en-US" dirty="0"/>
              <a:t>Standard Ps calculations involve roll-ups of piece-part reliability estimates, rather than how well the design functions as a whole, and thus may not be used as absolute reliable measures for classification</a:t>
            </a:r>
          </a:p>
          <a:p>
            <a:r>
              <a:rPr lang="en-US" dirty="0"/>
              <a:t>Large spacecraft of common designs that have flown in different applications (e.g., LS-8, LS-9, JPSS-2, </a:t>
            </a:r>
            <a:r>
              <a:rPr lang="en-US" dirty="0" err="1"/>
              <a:t>etc</a:t>
            </a:r>
            <a:r>
              <a:rPr lang="en-US" dirty="0"/>
              <a:t>) may be classified based on standard product calculations given their history, but not calculated Ps</a:t>
            </a:r>
          </a:p>
          <a:p>
            <a:r>
              <a:rPr lang="en-US" dirty="0"/>
              <a:t>Since there is no measure of established reliability for a new development or non-standard design, the use of multiple non-standard spacecraft cannot change the classification of a single vehicle. </a:t>
            </a:r>
          </a:p>
          <a:p>
            <a:r>
              <a:rPr lang="en-US" dirty="0"/>
              <a:t>This new approach incentivizes innovative approaches for cost-effective and reliable performance without historical perceived and real constraints </a:t>
            </a:r>
          </a:p>
          <a:p>
            <a:endParaRPr lang="en-US" dirty="0"/>
          </a:p>
          <a:p>
            <a:endParaRPr lang="en-US" dirty="0"/>
          </a:p>
        </p:txBody>
      </p:sp>
      <p:sp>
        <p:nvSpPr>
          <p:cNvPr id="3" name="Title 2">
            <a:extLst>
              <a:ext uri="{FF2B5EF4-FFF2-40B4-BE49-F238E27FC236}">
                <a16:creationId xmlns:a16="http://schemas.microsoft.com/office/drawing/2014/main" id="{937C6478-98AC-7741-A0D1-48505E9DA021}"/>
              </a:ext>
            </a:extLst>
          </p:cNvPr>
          <p:cNvSpPr>
            <a:spLocks noGrp="1"/>
          </p:cNvSpPr>
          <p:nvPr>
            <p:ph type="title"/>
          </p:nvPr>
        </p:nvSpPr>
        <p:spPr/>
        <p:txBody>
          <a:bodyPr/>
          <a:lstStyle/>
          <a:p>
            <a:r>
              <a:rPr lang="en-US" dirty="0"/>
              <a:t>Important notes (albeit repetitive)</a:t>
            </a:r>
          </a:p>
        </p:txBody>
      </p:sp>
    </p:spTree>
    <p:extLst>
      <p:ext uri="{BB962C8B-B14F-4D97-AF65-F5344CB8AC3E}">
        <p14:creationId xmlns:p14="http://schemas.microsoft.com/office/powerpoint/2010/main" val="282182096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_dlc_DocId xmlns="20f8d9d5-1735-4f2d-bfbe-918a4f3759d8">7WPQ4U5XQU6A-573-4942</_dlc_DocId>
    <_dlc_DocIdUrl xmlns="20f8d9d5-1735-4f2d-bfbe-918a4f3759d8">
      <Url>https://sharepoint.integrity-apps.com/ProgramOperations/NationalPrograms/IRT/_layouts/15/DocIdRedir.aspx?ID=7WPQ4U5XQU6A-573-4942</Url>
      <Description>7WPQ4U5XQU6A-573-4942</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C6B826B12E232D44AF476A855E97B203" ma:contentTypeVersion="1" ma:contentTypeDescription="Create a new document." ma:contentTypeScope="" ma:versionID="b182ba1730ddbc089b2ca9d474907b39">
  <xsd:schema xmlns:xsd="http://www.w3.org/2001/XMLSchema" xmlns:xs="http://www.w3.org/2001/XMLSchema" xmlns:p="http://schemas.microsoft.com/office/2006/metadata/properties" xmlns:ns2="http://schemas.microsoft.com/sharepoint/v4" xmlns:ns3="20f8d9d5-1735-4f2d-bfbe-918a4f3759d8" targetNamespace="http://schemas.microsoft.com/office/2006/metadata/properties" ma:root="true" ma:fieldsID="02558cc5f870d109c34389e0ac3c4ea2" ns2:_="" ns3:_="">
    <xsd:import namespace="http://schemas.microsoft.com/sharepoint/v4"/>
    <xsd:import namespace="20f8d9d5-1735-4f2d-bfbe-918a4f3759d8"/>
    <xsd:element name="properties">
      <xsd:complexType>
        <xsd:sequence>
          <xsd:element name="documentManagement">
            <xsd:complexType>
              <xsd:all>
                <xsd:element ref="ns2:IconOverlay"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8" nillable="true" ma:displayName="IconOverlay" ma:hidden="true" ma:internalName="IconOverlay">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0f8d9d5-1735-4f2d-bfbe-918a4f3759d8" elementFormDefault="qualified">
    <xsd:import namespace="http://schemas.microsoft.com/office/2006/documentManagement/types"/>
    <xsd:import namespace="http://schemas.microsoft.com/office/infopath/2007/PartnerControls"/>
    <xsd:element name="_dlc_DocId" ma:index="9" nillable="true" ma:displayName="Document ID Value" ma:description="The value of the document ID assigned to this item." ma:internalName="_dlc_DocId" ma:readOnly="true">
      <xsd:simpleType>
        <xsd:restriction base="dms:Text"/>
      </xsd:simpleType>
    </xsd:element>
    <xsd:element name="_dlc_DocIdUrl" ma:index="1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504087-E9F3-401F-AE49-E448A5C4F705}">
  <ds:schemaRefs>
    <ds:schemaRef ds:uri="http://schemas.microsoft.com/office/2006/documentManagement/types"/>
    <ds:schemaRef ds:uri="http://purl.org/dc/elements/1.1/"/>
    <ds:schemaRef ds:uri="http://www.w3.org/XML/1998/namespace"/>
    <ds:schemaRef ds:uri="http://schemas.microsoft.com/sharepoint/v4"/>
    <ds:schemaRef ds:uri="http://schemas.openxmlformats.org/package/2006/metadata/core-properties"/>
    <ds:schemaRef ds:uri="http://schemas.microsoft.com/office/2006/metadata/properties"/>
    <ds:schemaRef ds:uri="20f8d9d5-1735-4f2d-bfbe-918a4f3759d8"/>
    <ds:schemaRef ds:uri="http://schemas.microsoft.com/office/infopath/2007/PartnerControls"/>
    <ds:schemaRef ds:uri="http://purl.org/dc/dcmitype/"/>
    <ds:schemaRef ds:uri="http://purl.org/dc/terms/"/>
  </ds:schemaRefs>
</ds:datastoreItem>
</file>

<file path=customXml/itemProps2.xml><?xml version="1.0" encoding="utf-8"?>
<ds:datastoreItem xmlns:ds="http://schemas.openxmlformats.org/officeDocument/2006/customXml" ds:itemID="{3DDB9E96-3336-47EA-9232-30D8EEC63458}">
  <ds:schemaRefs>
    <ds:schemaRef ds:uri="http://schemas.microsoft.com/sharepoint/events"/>
  </ds:schemaRefs>
</ds:datastoreItem>
</file>

<file path=customXml/itemProps3.xml><?xml version="1.0" encoding="utf-8"?>
<ds:datastoreItem xmlns:ds="http://schemas.openxmlformats.org/officeDocument/2006/customXml" ds:itemID="{A75CFCF5-BA3E-49B2-BA78-2102B00C60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4"/>
    <ds:schemaRef ds:uri="20f8d9d5-1735-4f2d-bfbe-918a4f3759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0D5CC81A-3B8C-4696-9F8D-6587D01C9C1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272959</TotalTime>
  <Words>4521</Words>
  <Application>Microsoft Macintosh PowerPoint</Application>
  <PresentationFormat>On-screen Show (16:9)</PresentationFormat>
  <Paragraphs>604</Paragraphs>
  <Slides>26</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1_Office Theme</vt:lpstr>
      <vt:lpstr>Risk classification modernization</vt:lpstr>
      <vt:lpstr>What is risk classification?</vt:lpstr>
      <vt:lpstr>Risk Classification (NPR 7120.5 Projects)</vt:lpstr>
      <vt:lpstr>Risk Classification (GSFC) (Non-NPR 7120.5 Projects)</vt:lpstr>
      <vt:lpstr>The left-hand-side vs right-hand-side</vt:lpstr>
      <vt:lpstr>Risk Classification Notes (cont’d)</vt:lpstr>
      <vt:lpstr>Risk Classification vs Technology state of the art</vt:lpstr>
      <vt:lpstr>Risk Classification vs Assurance Methodology Focus</vt:lpstr>
      <vt:lpstr>Summary of expected assurance practices</vt:lpstr>
      <vt:lpstr>Oversight vs insight</vt:lpstr>
      <vt:lpstr>Note on choosing elevated practices</vt:lpstr>
      <vt:lpstr>Current Risk Classification limitations and shortfalls</vt:lpstr>
      <vt:lpstr>New elements in GPR 8705.4A</vt:lpstr>
      <vt:lpstr>Standard component classification in GPR 8705.4A</vt:lpstr>
      <vt:lpstr>Collective classification of multiple identical standard products</vt:lpstr>
      <vt:lpstr>Risk Class vs Design Lifetime vs Lifetime</vt:lpstr>
      <vt:lpstr>Findings</vt:lpstr>
      <vt:lpstr>Conclusions </vt:lpstr>
      <vt:lpstr>Origin of the space grade part</vt:lpstr>
      <vt:lpstr>Radiation </vt:lpstr>
      <vt:lpstr>Radiation FAQ</vt:lpstr>
      <vt:lpstr>What should be done about radiation? </vt:lpstr>
      <vt:lpstr>Why the resistance against using COTS components and spacecraft</vt:lpstr>
      <vt:lpstr>Risk Classification Notes</vt:lpstr>
      <vt:lpstr>Risk Classification requirements flowdown (GSFC-managed Projects)</vt:lpstr>
      <vt:lpstr>Important notes (albeit repetitive)</vt:lpstr>
    </vt:vector>
  </TitlesOfParts>
  <Company>NASA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Jesse Leitner</dc:creator>
  <cp:lastModifiedBy>Leitner, Jesse A. (GSFC-3000)</cp:lastModifiedBy>
  <cp:revision>473</cp:revision>
  <cp:lastPrinted>2013-02-26T19:46:29Z</cp:lastPrinted>
  <dcterms:created xsi:type="dcterms:W3CDTF">2013-02-26T17:46:25Z</dcterms:created>
  <dcterms:modified xsi:type="dcterms:W3CDTF">2022-10-13T19:21:44Z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0x010100C6B826B12E232D44AF476A855E97B203</vt:lpwstr>
  </property>
  <property fmtid="{D5CDD505-2E9C-101B-9397-08002B2CF9AE}" pid="3" name="_dlc_DocIdItemGuid">
    <vt:lpwstr>7072535f-d366-40e7-834a-435db7e5f18c</vt:lpwstr>
  </property>
</Properties>
</file>