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7" r:id="rId2"/>
    <p:sldMasterId id="2147483706" r:id="rId3"/>
  </p:sldMasterIdLst>
  <p:notesMasterIdLst>
    <p:notesMasterId r:id="rId21"/>
  </p:notesMasterIdLst>
  <p:sldIdLst>
    <p:sldId id="38352" r:id="rId4"/>
    <p:sldId id="38384" r:id="rId5"/>
    <p:sldId id="15771" r:id="rId6"/>
    <p:sldId id="15773" r:id="rId7"/>
    <p:sldId id="38375" r:id="rId8"/>
    <p:sldId id="38396" r:id="rId9"/>
    <p:sldId id="38390" r:id="rId10"/>
    <p:sldId id="38397" r:id="rId11"/>
    <p:sldId id="38392" r:id="rId12"/>
    <p:sldId id="38399" r:id="rId13"/>
    <p:sldId id="38393" r:id="rId14"/>
    <p:sldId id="38398" r:id="rId15"/>
    <p:sldId id="38394" r:id="rId16"/>
    <p:sldId id="38400" r:id="rId17"/>
    <p:sldId id="38391" r:id="rId18"/>
    <p:sldId id="38374" r:id="rId19"/>
    <p:sldId id="383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78" d="100"/>
          <a:sy n="78" d="100"/>
        </p:scale>
        <p:origin x="806" y="77"/>
      </p:cViewPr>
      <p:guideLst/>
    </p:cSldViewPr>
  </p:slideViewPr>
  <p:notesTextViewPr>
    <p:cViewPr>
      <p:scale>
        <a:sx n="1" d="1"/>
        <a:sy n="1" d="1"/>
      </p:scale>
      <p:origin x="0" y="0"/>
    </p:cViewPr>
  </p:notesTextViewPr>
  <p:sorterViewPr>
    <p:cViewPr>
      <p:scale>
        <a:sx n="100" d="100"/>
        <a:sy n="100" d="100"/>
      </p:scale>
      <p:origin x="0" y="-3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C5134-4E78-4B56-A9EA-D5248CC7624F}" type="datetimeFigureOut">
              <a:rPr lang="en-US" smtClean="0"/>
              <a:t>10/17/2022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91735-0062-4AE0-877A-05A55DFE299E}" type="slidenum">
              <a:rPr lang="en-US" smtClean="0"/>
              <a:t>‹#›</a:t>
            </a:fld>
            <a:endParaRPr lang="en-US" dirty="0"/>
          </a:p>
        </p:txBody>
      </p:sp>
    </p:spTree>
    <p:extLst>
      <p:ext uri="{BB962C8B-B14F-4D97-AF65-F5344CB8AC3E}">
        <p14:creationId xmlns:p14="http://schemas.microsoft.com/office/powerpoint/2010/main" val="236604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919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64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75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735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58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87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118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0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61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87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53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37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95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26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43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38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193E-7458-9346-B0CB-CDAE39471BD8}"/>
              </a:ext>
            </a:extLst>
          </p:cNvPr>
          <p:cNvSpPr>
            <a:spLocks noGrp="1"/>
          </p:cNvSpPr>
          <p:nvPr>
            <p:ph type="title"/>
          </p:nvPr>
        </p:nvSpPr>
        <p:spPr>
          <a:xfrm>
            <a:off x="241110" y="151028"/>
            <a:ext cx="10515600" cy="568411"/>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20D92B2-9173-6445-B0A1-4DA0C7B9A5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EF3A73C-608E-554F-AD0E-7ED075BC6386}"/>
              </a:ext>
            </a:extLst>
          </p:cNvPr>
          <p:cNvSpPr>
            <a:spLocks noGrp="1"/>
          </p:cNvSpPr>
          <p:nvPr>
            <p:ph type="sldNum" sz="quarter" idx="12"/>
          </p:nvPr>
        </p:nvSpPr>
        <p:spPr>
          <a:xfrm>
            <a:off x="11106664" y="6489065"/>
            <a:ext cx="1085335"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235300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391193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6"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56107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3250970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134311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261898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1469219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568718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F1D83-E553-1147-AFA6-C856D0029701}"/>
              </a:ext>
            </a:extLst>
          </p:cNvPr>
          <p:cNvSpPr/>
          <p:nvPr userDrawn="1"/>
        </p:nvSpPr>
        <p:spPr>
          <a:xfrm>
            <a:off x="-25216" y="-17775"/>
            <a:ext cx="12217216" cy="6875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527" y="1273878"/>
            <a:ext cx="11333043" cy="5584122"/>
          </a:xfrm>
          <a:prstGeom prst="rect">
            <a:avLst/>
          </a:prstGeom>
        </p:spPr>
      </p:pic>
      <p:sp>
        <p:nvSpPr>
          <p:cNvPr id="18" name="Rectangle 17">
            <a:extLst>
              <a:ext uri="{FF2B5EF4-FFF2-40B4-BE49-F238E27FC236}">
                <a16:creationId xmlns:a16="http://schemas.microsoft.com/office/drawing/2014/main" id="{3AC3942B-3506-DD42-AF29-C91638E61F73}"/>
              </a:ext>
            </a:extLst>
          </p:cNvPr>
          <p:cNvSpPr/>
          <p:nvPr userDrawn="1"/>
        </p:nvSpPr>
        <p:spPr>
          <a:xfrm>
            <a:off x="-11262" y="17774"/>
            <a:ext cx="4953965" cy="6858000"/>
          </a:xfrm>
          <a:prstGeom prst="rect">
            <a:avLst/>
          </a:prstGeom>
          <a:gradFill>
            <a:gsLst>
              <a:gs pos="0">
                <a:schemeClr val="tx1"/>
              </a:gs>
              <a:gs pos="51000">
                <a:srgbClr val="000000"/>
              </a:gs>
              <a:gs pos="100000">
                <a:schemeClr val="tx1">
                  <a:alpha val="0"/>
                </a:schemeClr>
              </a:gs>
              <a:gs pos="80000">
                <a:schemeClr val="tx1">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74703A09-AA95-0E43-A44F-1C0E32364548}"/>
              </a:ext>
            </a:extLst>
          </p:cNvPr>
          <p:cNvGrpSpPr/>
          <p:nvPr userDrawn="1"/>
        </p:nvGrpSpPr>
        <p:grpSpPr>
          <a:xfrm>
            <a:off x="-513346" y="-28601"/>
            <a:ext cx="3244986" cy="6909751"/>
            <a:chOff x="-473777" y="-10705"/>
            <a:chExt cx="3197522" cy="6876906"/>
          </a:xfrm>
        </p:grpSpPr>
        <p:sp>
          <p:nvSpPr>
            <p:cNvPr id="61" name="Freeform 5">
              <a:extLst>
                <a:ext uri="{FF2B5EF4-FFF2-40B4-BE49-F238E27FC236}">
                  <a16:creationId xmlns:a16="http://schemas.microsoft.com/office/drawing/2014/main" id="{AAD369EB-88B1-B84A-85F6-3F33A1630C2D}"/>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62" name="Freeform 6">
              <a:extLst>
                <a:ext uri="{FF2B5EF4-FFF2-40B4-BE49-F238E27FC236}">
                  <a16:creationId xmlns:a16="http://schemas.microsoft.com/office/drawing/2014/main" id="{B51A12E4-2F44-B143-A402-D61C9C465AED}"/>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1"/>
                </a:solidFill>
                <a:latin typeface="Helvetica" pitchFamily="2" charset="0"/>
              </a:defRPr>
            </a:lvl1pPr>
          </a:lstStyle>
          <a:p>
            <a:fld id="{372CC95E-30A4-D744-8BC0-DDA2BE0BB564}" type="datetime1">
              <a:rPr lang="en-US" smtClean="0"/>
              <a:pPr/>
              <a:t>10/17/2022</a:t>
            </a:fld>
            <a:endParaRPr lang="en-US" dirty="0"/>
          </a:p>
        </p:txBody>
      </p:sp>
      <p:sp>
        <p:nvSpPr>
          <p:cNvPr id="17" name="Rectangle 16">
            <a:extLst>
              <a:ext uri="{FF2B5EF4-FFF2-40B4-BE49-F238E27FC236}">
                <a16:creationId xmlns:a16="http://schemas.microsoft.com/office/drawing/2014/main" id="{5AD0C788-D8EB-BE48-809F-B175CFD56A4E}"/>
              </a:ext>
            </a:extLst>
          </p:cNvPr>
          <p:cNvSpPr/>
          <p:nvPr userDrawn="1"/>
        </p:nvSpPr>
        <p:spPr>
          <a:xfrm flipH="1">
            <a:off x="7129850" y="-7943"/>
            <a:ext cx="5062150" cy="1630265"/>
          </a:xfrm>
          <a:prstGeom prst="rect">
            <a:avLst/>
          </a:prstGeom>
          <a:gradFill flip="none" rotWithShape="1">
            <a:gsLst>
              <a:gs pos="0">
                <a:schemeClr val="tx1"/>
              </a:gs>
              <a:gs pos="31000">
                <a:srgbClr val="000000"/>
              </a:gs>
              <a:gs pos="100000">
                <a:schemeClr val="tx1">
                  <a:alpha val="0"/>
                </a:schemeClr>
              </a:gs>
              <a:gs pos="90001">
                <a:srgbClr val="000000">
                  <a:alpha val="0"/>
                </a:srgbClr>
              </a:gs>
              <a:gs pos="67000">
                <a:schemeClr val="tx1">
                  <a:alpha val="33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rgbClr val="65CBF9"/>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lvl1pPr>
              <a:defRPr>
                <a:latin typeface="Helvetica" pitchFamily="2" charset="0"/>
              </a:defRPr>
            </a:lvl1pPr>
          </a:lstStyle>
          <a:p>
            <a:fld id="{2E8C51FE-49D9-314D-9957-ABBF7DDE8782}" type="slidenum">
              <a:rPr lang="en-US" smtClean="0"/>
              <a:pPr/>
              <a:t>‹#›</a:t>
            </a:fld>
            <a:endParaRPr lang="en-US" dirty="0"/>
          </a:p>
        </p:txBody>
      </p:sp>
      <p:sp>
        <p:nvSpPr>
          <p:cNvPr id="38" name="Subtitle 2">
            <a:extLst>
              <a:ext uri="{FF2B5EF4-FFF2-40B4-BE49-F238E27FC236}">
                <a16:creationId xmlns:a16="http://schemas.microsoft.com/office/drawing/2014/main" id="{9E8785C5-5C0A-1F49-850B-650400878A6B}"/>
              </a:ext>
            </a:extLst>
          </p:cNvPr>
          <p:cNvSpPr>
            <a:spLocks noGrp="1"/>
          </p:cNvSpPr>
          <p:nvPr>
            <p:ph type="subTitle" idx="1" hasCustomPrompt="1"/>
          </p:nvPr>
        </p:nvSpPr>
        <p:spPr>
          <a:xfrm>
            <a:off x="1616029" y="3152152"/>
            <a:ext cx="4592572" cy="1118255"/>
          </a:xfrm>
        </p:spPr>
        <p:txBody>
          <a:bodyPr wrap="square">
            <a:spAutoFit/>
          </a:bodyPr>
          <a:lstStyle>
            <a:lvl1pPr marL="0" indent="0" algn="l">
              <a:buNone/>
              <a:defRPr sz="2000" b="0">
                <a:solidFill>
                  <a:schemeClr val="bg1"/>
                </a:solidFill>
                <a:latin typeface="Helvetica"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dirty="0"/>
              <a:t>PRESENTER NAME</a:t>
            </a:r>
          </a:p>
          <a:p>
            <a:pPr>
              <a:spcBef>
                <a:spcPts val="400"/>
              </a:spcBef>
            </a:pPr>
            <a:r>
              <a:rPr lang="en-US" dirty="0"/>
              <a:t>Title</a:t>
            </a:r>
          </a:p>
          <a:p>
            <a:pPr>
              <a:spcBef>
                <a:spcPts val="400"/>
              </a:spcBef>
            </a:pPr>
            <a:r>
              <a:rPr lang="en-US" dirty="0"/>
              <a:t>Date</a:t>
            </a:r>
          </a:p>
        </p:txBody>
      </p:sp>
      <p:grpSp>
        <p:nvGrpSpPr>
          <p:cNvPr id="87" name="Group 86">
            <a:extLst>
              <a:ext uri="{FF2B5EF4-FFF2-40B4-BE49-F238E27FC236}">
                <a16:creationId xmlns:a16="http://schemas.microsoft.com/office/drawing/2014/main" id="{6B0BFAF0-FE14-DA46-9D79-D0117B1E70D5}"/>
              </a:ext>
            </a:extLst>
          </p:cNvPr>
          <p:cNvGrpSpPr/>
          <p:nvPr userDrawn="1"/>
        </p:nvGrpSpPr>
        <p:grpSpPr>
          <a:xfrm>
            <a:off x="8731250" y="365736"/>
            <a:ext cx="3223672" cy="799489"/>
            <a:chOff x="8731250" y="365736"/>
            <a:chExt cx="3223672" cy="799489"/>
          </a:xfrm>
        </p:grpSpPr>
        <p:pic>
          <p:nvPicPr>
            <p:cNvPr id="88" name="Picture 87">
              <a:extLst>
                <a:ext uri="{FF2B5EF4-FFF2-40B4-BE49-F238E27FC236}">
                  <a16:creationId xmlns:a16="http://schemas.microsoft.com/office/drawing/2014/main" id="{D8A71FFE-F200-C540-A140-C439045009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87212" y="365736"/>
              <a:ext cx="967710" cy="799489"/>
            </a:xfrm>
            <a:prstGeom prst="rect">
              <a:avLst/>
            </a:prstGeom>
          </p:spPr>
        </p:pic>
        <p:sp>
          <p:nvSpPr>
            <p:cNvPr id="89" name="TextBox 88">
              <a:extLst>
                <a:ext uri="{FF2B5EF4-FFF2-40B4-BE49-F238E27FC236}">
                  <a16:creationId xmlns:a16="http://schemas.microsoft.com/office/drawing/2014/main" id="{47F074FA-7C4E-1F47-8CAA-9A45D2D69EE9}"/>
                </a:ext>
              </a:extLst>
            </p:cNvPr>
            <p:cNvSpPr txBox="1"/>
            <p:nvPr userDrawn="1"/>
          </p:nvSpPr>
          <p:spPr>
            <a:xfrm>
              <a:off x="8731250" y="534648"/>
              <a:ext cx="2025650" cy="461665"/>
            </a:xfrm>
            <a:prstGeom prst="rect">
              <a:avLst/>
            </a:prstGeom>
            <a:noFill/>
          </p:spPr>
          <p:txBody>
            <a:bodyPr wrap="square" rtlCol="0">
              <a:spAutoFit/>
            </a:bodyPr>
            <a:lstStyle/>
            <a:p>
              <a:pPr algn="r"/>
              <a:r>
                <a:rPr lang="en-US" sz="1200" dirty="0">
                  <a:solidFill>
                    <a:schemeClr val="bg1"/>
                  </a:solidFill>
                  <a:latin typeface="Helvetica" pitchFamily="2" charset="0"/>
                </a:rPr>
                <a:t>National Aeronautics and Space Administration</a:t>
              </a:r>
            </a:p>
          </p:txBody>
        </p:sp>
        <p:cxnSp>
          <p:nvCxnSpPr>
            <p:cNvPr id="90" name="Straight Connector 89">
              <a:extLst>
                <a:ext uri="{FF2B5EF4-FFF2-40B4-BE49-F238E27FC236}">
                  <a16:creationId xmlns:a16="http://schemas.microsoft.com/office/drawing/2014/main" id="{56299F4A-E039-AF47-9CF7-66A22C2FFC7A}"/>
                </a:ext>
              </a:extLst>
            </p:cNvPr>
            <p:cNvCxnSpPr>
              <a:cxnSpLocks/>
            </p:cNvCxnSpPr>
            <p:nvPr userDrawn="1"/>
          </p:nvCxnSpPr>
          <p:spPr>
            <a:xfrm>
              <a:off x="10872056" y="384480"/>
              <a:ext cx="0" cy="7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579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0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CDCDCF-DDB5-8D48-8316-E6F2C874F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326BB370-F0D2-F644-A3B2-F5D7C290B4A9}" type="datetime1">
              <a:rPr lang="en-US" smtClean="0"/>
              <a:pPr/>
              <a:t>10/17/2022</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367878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Footer Placeholder 1">
            <a:extLst>
              <a:ext uri="{FF2B5EF4-FFF2-40B4-BE49-F238E27FC236}">
                <a16:creationId xmlns:a16="http://schemas.microsoft.com/office/drawing/2014/main" id="{31D40EB6-C078-48CE-81F1-31FFB559316E}"/>
              </a:ext>
            </a:extLst>
          </p:cNvPr>
          <p:cNvSpPr>
            <a:spLocks noGrp="1"/>
          </p:cNvSpPr>
          <p:nvPr>
            <p:ph type="ftr" sz="quarter" idx="3"/>
          </p:nvPr>
        </p:nvSpPr>
        <p:spPr>
          <a:xfrm>
            <a:off x="3598534" y="6356351"/>
            <a:ext cx="5051281" cy="365125"/>
          </a:xfrm>
          <a:prstGeom prst="rect">
            <a:avLst/>
          </a:prstGeom>
        </p:spPr>
        <p:txBody>
          <a:bodyPr/>
          <a:lstStyle>
            <a:lvl1pPr algn="ctr">
              <a:defRPr sz="1600">
                <a:solidFill>
                  <a:schemeClr val="tx1"/>
                </a:solidFill>
              </a:defRPr>
            </a:lvl1pPr>
          </a:lstStyle>
          <a:p>
            <a:r>
              <a:rPr lang="en-US" dirty="0"/>
              <a:t>51st International Conference on Environmental Systems July 10-14, 2022</a:t>
            </a:r>
          </a:p>
        </p:txBody>
      </p:sp>
      <p:sp>
        <p:nvSpPr>
          <p:cNvPr id="11" name="Slide Number Placeholder 5">
            <a:extLst>
              <a:ext uri="{FF2B5EF4-FFF2-40B4-BE49-F238E27FC236}">
                <a16:creationId xmlns:a16="http://schemas.microsoft.com/office/drawing/2014/main" id="{A12194C5-4186-4BE9-AE80-22AC1ED57382}"/>
              </a:ext>
            </a:extLst>
          </p:cNvPr>
          <p:cNvSpPr>
            <a:spLocks noGrp="1"/>
          </p:cNvSpPr>
          <p:nvPr>
            <p:ph type="sldNum" sz="quarter" idx="12"/>
          </p:nvPr>
        </p:nvSpPr>
        <p:spPr>
          <a:xfrm>
            <a:off x="10319072" y="6356351"/>
            <a:ext cx="1263328" cy="365125"/>
          </a:xfrm>
          <a:prstGeom prst="rect">
            <a:avLst/>
          </a:prstGeom>
        </p:spPr>
        <p:txBody>
          <a:bodyPr/>
          <a:lstStyle>
            <a:lvl1pPr>
              <a:defRPr sz="1400" b="0"/>
            </a:lvl1pPr>
          </a:lstStyle>
          <a:p>
            <a:fld id="{DCD57FC4-C305-C246-BAEE-1D022AE99BB3}" type="slidenum">
              <a:rPr lang="en-US" smtClean="0"/>
              <a:pPr/>
              <a:t>‹#›</a:t>
            </a:fld>
            <a:endParaRPr lang="en-US" dirty="0"/>
          </a:p>
        </p:txBody>
      </p:sp>
    </p:spTree>
    <p:extLst>
      <p:ext uri="{BB962C8B-B14F-4D97-AF65-F5344CB8AC3E}">
        <p14:creationId xmlns:p14="http://schemas.microsoft.com/office/powerpoint/2010/main" val="10184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2291443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5383" y="1003301"/>
            <a:ext cx="11689511" cy="5632889"/>
          </a:xfrm>
        </p:spPr>
        <p:txBody>
          <a:bodyPr/>
          <a:lstStyle>
            <a:lvl1pPr>
              <a:spcBef>
                <a:spcPts val="600"/>
              </a:spcBef>
              <a:defRPr sz="2000"/>
            </a:lvl1pPr>
            <a:lvl2pPr marL="457200" indent="-228600">
              <a:defRPr/>
            </a:lvl2pPr>
            <a:lvl3pPr marL="630238" indent="-168275">
              <a:defRPr sz="1600"/>
            </a:lvl3pPr>
            <a:lvl4pPr marL="914400" indent="-228600">
              <a:defRPr sz="1400"/>
            </a:lvl4pPr>
            <a:lvl5pPr marL="1147763" indent="-228600">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9347200" y="6538913"/>
            <a:ext cx="2844800" cy="365125"/>
          </a:xfrm>
        </p:spPr>
        <p:txBody>
          <a:bodyPr/>
          <a:lstStyle>
            <a:lvl1pPr>
              <a:defRPr/>
            </a:lvl1pPr>
          </a:lstStyle>
          <a:p>
            <a:pPr>
              <a:defRPr/>
            </a:pPr>
            <a:fld id="{A587C384-89D6-8141-B091-9776852F31EF}" type="slidenum">
              <a:rPr lang="en-US" altLang="x-none"/>
              <a:pPr>
                <a:defRPr/>
              </a:pPr>
              <a:t>‹#›</a:t>
            </a:fld>
            <a:endParaRPr lang="en-US" altLang="x-none" dirty="0"/>
          </a:p>
        </p:txBody>
      </p:sp>
      <p:sp>
        <p:nvSpPr>
          <p:cNvPr id="5" name="Footer Placeholder 1"/>
          <p:cNvSpPr>
            <a:spLocks noGrp="1"/>
          </p:cNvSpPr>
          <p:nvPr>
            <p:ph type="ftr" sz="quarter" idx="11"/>
          </p:nvPr>
        </p:nvSpPr>
        <p:spPr>
          <a:xfrm>
            <a:off x="4165600" y="6356351"/>
            <a:ext cx="3860800" cy="365125"/>
          </a:xfrm>
          <a:prstGeom prst="rect">
            <a:avLst/>
          </a:prstGeom>
        </p:spPr>
        <p:txBody>
          <a:bodyPr/>
          <a:lstStyle>
            <a:lvl1pPr defTabSz="457200">
              <a:defRPr>
                <a:latin typeface="Calibri" charset="0"/>
              </a:defRPr>
            </a:lvl1pPr>
          </a:lstStyle>
          <a:p>
            <a:pPr>
              <a:defRPr/>
            </a:pPr>
            <a:endParaRPr lang="en-US" dirty="0">
              <a:solidFill>
                <a:prstClr val="black"/>
              </a:solidFill>
            </a:endParaRPr>
          </a:p>
        </p:txBody>
      </p:sp>
    </p:spTree>
    <p:extLst>
      <p:ext uri="{BB962C8B-B14F-4D97-AF65-F5344CB8AC3E}">
        <p14:creationId xmlns:p14="http://schemas.microsoft.com/office/powerpoint/2010/main" val="64029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33C988F-EB4A-BE44-AF14-2A0304D0A605}" type="slidenum">
              <a:rPr lang="en-US" altLang="x-none"/>
              <a:pPr>
                <a:defRPr/>
              </a:pPr>
              <a:t>‹#›</a:t>
            </a:fld>
            <a:endParaRPr lang="en-US" altLang="x-none" dirty="0"/>
          </a:p>
        </p:txBody>
      </p:sp>
    </p:spTree>
    <p:extLst>
      <p:ext uri="{BB962C8B-B14F-4D97-AF65-F5344CB8AC3E}">
        <p14:creationId xmlns:p14="http://schemas.microsoft.com/office/powerpoint/2010/main" val="131456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85B702-9549-1B41-A15F-85A6E855FE22}"/>
              </a:ext>
            </a:extLst>
          </p:cNvPr>
          <p:cNvSpPr>
            <a:spLocks noGrp="1"/>
          </p:cNvSpPr>
          <p:nvPr>
            <p:ph type="sldNum" sz="quarter" idx="12"/>
          </p:nvPr>
        </p:nvSpPr>
        <p:spPr>
          <a:xfrm>
            <a:off x="11257280" y="6492875"/>
            <a:ext cx="934720"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4138917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847" y="3"/>
            <a:ext cx="11795887" cy="458787"/>
          </a:xfrm>
          <a:prstGeom prst="rect">
            <a:avLst/>
          </a:prstGeom>
        </p:spPr>
        <p:txBody>
          <a:bodyPr lIns="101882" tIns="50941" rIns="101882" bIns="50941"/>
          <a:lstStyle/>
          <a:p>
            <a:r>
              <a:rPr lang="en-US"/>
              <a:t>Click to edit Master title style</a:t>
            </a:r>
          </a:p>
        </p:txBody>
      </p:sp>
      <p:sp>
        <p:nvSpPr>
          <p:cNvPr id="6" name="Slide Number Placeholder 5"/>
          <p:cNvSpPr>
            <a:spLocks noGrp="1" noChangeArrowheads="1"/>
          </p:cNvSpPr>
          <p:nvPr>
            <p:ph type="sldNum" sz="quarter" idx="12"/>
          </p:nvPr>
        </p:nvSpPr>
        <p:spPr>
          <a:xfrm>
            <a:off x="9042400" y="6612470"/>
            <a:ext cx="2844800" cy="244475"/>
          </a:xfrm>
          <a:prstGeom prst="rect">
            <a:avLst/>
          </a:prstGeom>
        </p:spPr>
        <p:txBody>
          <a:bodyPr lIns="101882" tIns="50941" rIns="101882" bIns="50941"/>
          <a:lstStyle>
            <a:lvl1pPr>
              <a:defRPr smtClean="0">
                <a:solidFill>
                  <a:srgbClr val="000000"/>
                </a:solidFill>
              </a:defRPr>
            </a:lvl1pPr>
          </a:lstStyle>
          <a:p>
            <a:pPr>
              <a:defRPr/>
            </a:pPr>
            <a:fld id="{C3A6A015-D8BD-4962-994E-6940FF2BE1B2}" type="slidenum">
              <a:rPr lang="en-US"/>
              <a:pPr>
                <a:defRPr/>
              </a:pPr>
              <a:t>‹#›</a:t>
            </a:fld>
            <a:endParaRPr lang="en-US" dirty="0"/>
          </a:p>
        </p:txBody>
      </p:sp>
      <p:sp>
        <p:nvSpPr>
          <p:cNvPr id="5" name="Rectangle 3"/>
          <p:cNvSpPr>
            <a:spLocks noGrp="1" noChangeArrowheads="1"/>
          </p:cNvSpPr>
          <p:nvPr>
            <p:ph idx="1"/>
          </p:nvPr>
        </p:nvSpPr>
        <p:spPr bwMode="auto">
          <a:xfrm>
            <a:off x="203199" y="755650"/>
            <a:ext cx="11700934" cy="579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3pPr marL="287160" indent="-234098">
              <a:defRPr/>
            </a:lvl3pPr>
            <a:lvl4pPr marL="511893" indent="-165429">
              <a:defRPr/>
            </a:lvl4pPr>
            <a:lvl5pPr marL="736628" indent="-165429">
              <a:defRPr/>
            </a:lvl5pPr>
          </a:lstStyle>
          <a:p>
            <a:pPr lvl="0"/>
            <a:r>
              <a:rPr lang="en-US"/>
              <a:t>Click to         </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414238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F1D83-E553-1147-AFA6-C856D0029701}"/>
              </a:ext>
            </a:extLst>
          </p:cNvPr>
          <p:cNvSpPr/>
          <p:nvPr userDrawn="1"/>
        </p:nvSpPr>
        <p:spPr>
          <a:xfrm>
            <a:off x="-25216" y="-17775"/>
            <a:ext cx="12217216" cy="6875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527" y="1273878"/>
            <a:ext cx="11333043" cy="5584122"/>
          </a:xfrm>
          <a:prstGeom prst="rect">
            <a:avLst/>
          </a:prstGeom>
        </p:spPr>
      </p:pic>
      <p:sp>
        <p:nvSpPr>
          <p:cNvPr id="18" name="Rectangle 17">
            <a:extLst>
              <a:ext uri="{FF2B5EF4-FFF2-40B4-BE49-F238E27FC236}">
                <a16:creationId xmlns:a16="http://schemas.microsoft.com/office/drawing/2014/main" id="{3AC3942B-3506-DD42-AF29-C91638E61F73}"/>
              </a:ext>
            </a:extLst>
          </p:cNvPr>
          <p:cNvSpPr/>
          <p:nvPr userDrawn="1"/>
        </p:nvSpPr>
        <p:spPr>
          <a:xfrm>
            <a:off x="-11262" y="17774"/>
            <a:ext cx="4953965" cy="6858000"/>
          </a:xfrm>
          <a:prstGeom prst="rect">
            <a:avLst/>
          </a:prstGeom>
          <a:gradFill>
            <a:gsLst>
              <a:gs pos="0">
                <a:schemeClr val="tx1"/>
              </a:gs>
              <a:gs pos="51000">
                <a:srgbClr val="000000"/>
              </a:gs>
              <a:gs pos="100000">
                <a:schemeClr val="tx1">
                  <a:alpha val="0"/>
                </a:schemeClr>
              </a:gs>
              <a:gs pos="80000">
                <a:schemeClr val="tx1">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74703A09-AA95-0E43-A44F-1C0E32364548}"/>
              </a:ext>
            </a:extLst>
          </p:cNvPr>
          <p:cNvGrpSpPr/>
          <p:nvPr userDrawn="1"/>
        </p:nvGrpSpPr>
        <p:grpSpPr>
          <a:xfrm>
            <a:off x="-513346" y="-28601"/>
            <a:ext cx="3244986" cy="6909751"/>
            <a:chOff x="-473777" y="-10705"/>
            <a:chExt cx="3197522" cy="6876906"/>
          </a:xfrm>
        </p:grpSpPr>
        <p:sp>
          <p:nvSpPr>
            <p:cNvPr id="61" name="Freeform 5">
              <a:extLst>
                <a:ext uri="{FF2B5EF4-FFF2-40B4-BE49-F238E27FC236}">
                  <a16:creationId xmlns:a16="http://schemas.microsoft.com/office/drawing/2014/main" id="{AAD369EB-88B1-B84A-85F6-3F33A1630C2D}"/>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62" name="Freeform 6">
              <a:extLst>
                <a:ext uri="{FF2B5EF4-FFF2-40B4-BE49-F238E27FC236}">
                  <a16:creationId xmlns:a16="http://schemas.microsoft.com/office/drawing/2014/main" id="{B51A12E4-2F44-B143-A402-D61C9C465AED}"/>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1"/>
                </a:solidFill>
                <a:latin typeface="Helvetica" pitchFamily="2" charset="0"/>
              </a:defRPr>
            </a:lvl1pPr>
          </a:lstStyle>
          <a:p>
            <a:fld id="{372CC95E-30A4-D744-8BC0-DDA2BE0BB564}" type="datetime1">
              <a:rPr lang="en-US" smtClean="0"/>
              <a:pPr/>
              <a:t>10/17/2022</a:t>
            </a:fld>
            <a:endParaRPr lang="en-US" dirty="0"/>
          </a:p>
        </p:txBody>
      </p:sp>
      <p:sp>
        <p:nvSpPr>
          <p:cNvPr id="17" name="Rectangle 16">
            <a:extLst>
              <a:ext uri="{FF2B5EF4-FFF2-40B4-BE49-F238E27FC236}">
                <a16:creationId xmlns:a16="http://schemas.microsoft.com/office/drawing/2014/main" id="{5AD0C788-D8EB-BE48-809F-B175CFD56A4E}"/>
              </a:ext>
            </a:extLst>
          </p:cNvPr>
          <p:cNvSpPr/>
          <p:nvPr userDrawn="1"/>
        </p:nvSpPr>
        <p:spPr>
          <a:xfrm flipH="1">
            <a:off x="7129850" y="-7943"/>
            <a:ext cx="5062150" cy="1630265"/>
          </a:xfrm>
          <a:prstGeom prst="rect">
            <a:avLst/>
          </a:prstGeom>
          <a:gradFill flip="none" rotWithShape="1">
            <a:gsLst>
              <a:gs pos="0">
                <a:schemeClr val="tx1"/>
              </a:gs>
              <a:gs pos="31000">
                <a:srgbClr val="000000"/>
              </a:gs>
              <a:gs pos="100000">
                <a:schemeClr val="tx1">
                  <a:alpha val="0"/>
                </a:schemeClr>
              </a:gs>
              <a:gs pos="90001">
                <a:srgbClr val="000000">
                  <a:alpha val="0"/>
                </a:srgbClr>
              </a:gs>
              <a:gs pos="67000">
                <a:schemeClr val="tx1">
                  <a:alpha val="33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rgbClr val="65CBF9"/>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lvl1pPr>
              <a:defRPr>
                <a:latin typeface="Helvetica" pitchFamily="2" charset="0"/>
              </a:defRPr>
            </a:lvl1pPr>
          </a:lstStyle>
          <a:p>
            <a:fld id="{2E8C51FE-49D9-314D-9957-ABBF7DDE8782}" type="slidenum">
              <a:rPr lang="en-US" smtClean="0"/>
              <a:pPr/>
              <a:t>‹#›</a:t>
            </a:fld>
            <a:endParaRPr lang="en-US" dirty="0"/>
          </a:p>
        </p:txBody>
      </p:sp>
      <p:sp>
        <p:nvSpPr>
          <p:cNvPr id="38" name="Subtitle 2">
            <a:extLst>
              <a:ext uri="{FF2B5EF4-FFF2-40B4-BE49-F238E27FC236}">
                <a16:creationId xmlns:a16="http://schemas.microsoft.com/office/drawing/2014/main" id="{9E8785C5-5C0A-1F49-850B-650400878A6B}"/>
              </a:ext>
            </a:extLst>
          </p:cNvPr>
          <p:cNvSpPr>
            <a:spLocks noGrp="1"/>
          </p:cNvSpPr>
          <p:nvPr>
            <p:ph type="subTitle" idx="1" hasCustomPrompt="1"/>
          </p:nvPr>
        </p:nvSpPr>
        <p:spPr>
          <a:xfrm>
            <a:off x="1616029" y="3152152"/>
            <a:ext cx="4592572" cy="1118255"/>
          </a:xfrm>
        </p:spPr>
        <p:txBody>
          <a:bodyPr wrap="square">
            <a:spAutoFit/>
          </a:bodyPr>
          <a:lstStyle>
            <a:lvl1pPr marL="0" indent="0" algn="l">
              <a:buNone/>
              <a:defRPr sz="2000" b="0">
                <a:solidFill>
                  <a:schemeClr val="bg1"/>
                </a:solidFill>
                <a:latin typeface="Helvetica"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dirty="0"/>
              <a:t>PRESENTER NAME</a:t>
            </a:r>
          </a:p>
          <a:p>
            <a:pPr>
              <a:spcBef>
                <a:spcPts val="400"/>
              </a:spcBef>
            </a:pPr>
            <a:r>
              <a:rPr lang="en-US" dirty="0"/>
              <a:t>Title</a:t>
            </a:r>
          </a:p>
          <a:p>
            <a:pPr>
              <a:spcBef>
                <a:spcPts val="400"/>
              </a:spcBef>
            </a:pPr>
            <a:r>
              <a:rPr lang="en-US" dirty="0"/>
              <a:t>Date</a:t>
            </a:r>
          </a:p>
        </p:txBody>
      </p:sp>
      <p:grpSp>
        <p:nvGrpSpPr>
          <p:cNvPr id="87" name="Group 86">
            <a:extLst>
              <a:ext uri="{FF2B5EF4-FFF2-40B4-BE49-F238E27FC236}">
                <a16:creationId xmlns:a16="http://schemas.microsoft.com/office/drawing/2014/main" id="{6B0BFAF0-FE14-DA46-9D79-D0117B1E70D5}"/>
              </a:ext>
            </a:extLst>
          </p:cNvPr>
          <p:cNvGrpSpPr/>
          <p:nvPr userDrawn="1"/>
        </p:nvGrpSpPr>
        <p:grpSpPr>
          <a:xfrm>
            <a:off x="8731250" y="365736"/>
            <a:ext cx="3223672" cy="799489"/>
            <a:chOff x="8731250" y="365736"/>
            <a:chExt cx="3223672" cy="799489"/>
          </a:xfrm>
        </p:grpSpPr>
        <p:pic>
          <p:nvPicPr>
            <p:cNvPr id="88" name="Picture 87">
              <a:extLst>
                <a:ext uri="{FF2B5EF4-FFF2-40B4-BE49-F238E27FC236}">
                  <a16:creationId xmlns:a16="http://schemas.microsoft.com/office/drawing/2014/main" id="{D8A71FFE-F200-C540-A140-C439045009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87212" y="365736"/>
              <a:ext cx="967710" cy="799489"/>
            </a:xfrm>
            <a:prstGeom prst="rect">
              <a:avLst/>
            </a:prstGeom>
          </p:spPr>
        </p:pic>
        <p:sp>
          <p:nvSpPr>
            <p:cNvPr id="89" name="TextBox 88">
              <a:extLst>
                <a:ext uri="{FF2B5EF4-FFF2-40B4-BE49-F238E27FC236}">
                  <a16:creationId xmlns:a16="http://schemas.microsoft.com/office/drawing/2014/main" id="{47F074FA-7C4E-1F47-8CAA-9A45D2D69EE9}"/>
                </a:ext>
              </a:extLst>
            </p:cNvPr>
            <p:cNvSpPr txBox="1"/>
            <p:nvPr userDrawn="1"/>
          </p:nvSpPr>
          <p:spPr>
            <a:xfrm>
              <a:off x="8731250" y="534648"/>
              <a:ext cx="2025650" cy="461665"/>
            </a:xfrm>
            <a:prstGeom prst="rect">
              <a:avLst/>
            </a:prstGeom>
            <a:noFill/>
          </p:spPr>
          <p:txBody>
            <a:bodyPr wrap="square" rtlCol="0">
              <a:spAutoFit/>
            </a:bodyPr>
            <a:lstStyle/>
            <a:p>
              <a:pPr algn="r"/>
              <a:r>
                <a:rPr lang="en-US" sz="1200" dirty="0">
                  <a:solidFill>
                    <a:schemeClr val="bg1"/>
                  </a:solidFill>
                  <a:latin typeface="Helvetica" pitchFamily="2" charset="0"/>
                </a:rPr>
                <a:t>National Aeronautics and Space Administration</a:t>
              </a:r>
            </a:p>
          </p:txBody>
        </p:sp>
        <p:cxnSp>
          <p:nvCxnSpPr>
            <p:cNvPr id="90" name="Straight Connector 89">
              <a:extLst>
                <a:ext uri="{FF2B5EF4-FFF2-40B4-BE49-F238E27FC236}">
                  <a16:creationId xmlns:a16="http://schemas.microsoft.com/office/drawing/2014/main" id="{56299F4A-E039-AF47-9CF7-66A22C2FFC7A}"/>
                </a:ext>
              </a:extLst>
            </p:cNvPr>
            <p:cNvCxnSpPr>
              <a:cxnSpLocks/>
            </p:cNvCxnSpPr>
            <p:nvPr userDrawn="1"/>
          </p:nvCxnSpPr>
          <p:spPr>
            <a:xfrm>
              <a:off x="10872056" y="384480"/>
              <a:ext cx="0" cy="7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440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00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CDCDCF-DDB5-8D48-8316-E6F2C874F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326BB370-F0D2-F644-A3B2-F5D7C290B4A9}" type="datetime1">
              <a:rPr lang="en-US" smtClean="0"/>
              <a:pPr/>
              <a:t>10/17/2022</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6469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6"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75114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32124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382914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244327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327115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36536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847" y="3"/>
            <a:ext cx="11795887" cy="458787"/>
          </a:xfrm>
          <a:prstGeom prst="rect">
            <a:avLst/>
          </a:prstGeom>
        </p:spPr>
        <p:txBody>
          <a:bodyPr lIns="101882" tIns="50941" rIns="101882" bIns="50941"/>
          <a:lstStyle/>
          <a:p>
            <a:r>
              <a:rPr lang="en-US"/>
              <a:t>Click to edit Master title style</a:t>
            </a:r>
          </a:p>
        </p:txBody>
      </p:sp>
      <p:sp>
        <p:nvSpPr>
          <p:cNvPr id="6" name="Slide Number Placeholder 5"/>
          <p:cNvSpPr>
            <a:spLocks noGrp="1" noChangeArrowheads="1"/>
          </p:cNvSpPr>
          <p:nvPr>
            <p:ph type="sldNum" sz="quarter" idx="12"/>
          </p:nvPr>
        </p:nvSpPr>
        <p:spPr>
          <a:xfrm>
            <a:off x="9042400" y="6612470"/>
            <a:ext cx="2844800" cy="244475"/>
          </a:xfrm>
          <a:prstGeom prst="rect">
            <a:avLst/>
          </a:prstGeom>
        </p:spPr>
        <p:txBody>
          <a:bodyPr lIns="101882" tIns="50941" rIns="101882" bIns="50941"/>
          <a:lstStyle>
            <a:lvl1pPr>
              <a:defRPr smtClean="0">
                <a:solidFill>
                  <a:srgbClr val="000000"/>
                </a:solidFill>
              </a:defRPr>
            </a:lvl1pPr>
          </a:lstStyle>
          <a:p>
            <a:pPr>
              <a:defRPr/>
            </a:pPr>
            <a:fld id="{C3A6A015-D8BD-4962-994E-6940FF2BE1B2}" type="slidenum">
              <a:rPr lang="en-US"/>
              <a:pPr>
                <a:defRPr/>
              </a:pPr>
              <a:t>‹#›</a:t>
            </a:fld>
            <a:endParaRPr lang="en-US" dirty="0"/>
          </a:p>
        </p:txBody>
      </p:sp>
      <p:sp>
        <p:nvSpPr>
          <p:cNvPr id="5" name="Rectangle 3"/>
          <p:cNvSpPr>
            <a:spLocks noGrp="1" noChangeArrowheads="1"/>
          </p:cNvSpPr>
          <p:nvPr>
            <p:ph idx="1"/>
          </p:nvPr>
        </p:nvSpPr>
        <p:spPr bwMode="auto">
          <a:xfrm>
            <a:off x="203199" y="755650"/>
            <a:ext cx="11700934" cy="579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3pPr marL="287160" indent="-234098">
              <a:defRPr/>
            </a:lvl3pPr>
            <a:lvl4pPr marL="511893" indent="-165429">
              <a:defRPr/>
            </a:lvl4pPr>
            <a:lvl5pPr marL="736628" indent="-165429">
              <a:defRPr/>
            </a:lvl5pPr>
          </a:lstStyle>
          <a:p>
            <a:pPr lvl="0"/>
            <a:r>
              <a:rPr lang="en-US"/>
              <a:t>Click to         </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343059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3B3E97-8A49-094E-A88D-DEBAE6F43781}"/>
              </a:ext>
            </a:extLst>
          </p:cNvPr>
          <p:cNvSpPr>
            <a:spLocks noGrp="1"/>
          </p:cNvSpPr>
          <p:nvPr>
            <p:ph type="body" idx="1"/>
          </p:nvPr>
        </p:nvSpPr>
        <p:spPr>
          <a:xfrm>
            <a:off x="334310" y="11939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21AEC7A-6012-D84E-BC2D-0A66356A898D}"/>
              </a:ext>
            </a:extLst>
          </p:cNvPr>
          <p:cNvSpPr>
            <a:spLocks noGrp="1"/>
          </p:cNvSpPr>
          <p:nvPr>
            <p:ph type="sldNum" sz="quarter" idx="4"/>
          </p:nvPr>
        </p:nvSpPr>
        <p:spPr>
          <a:xfrm>
            <a:off x="11024628" y="6492875"/>
            <a:ext cx="1159135" cy="365125"/>
          </a:xfrm>
          <a:prstGeom prst="rect">
            <a:avLst/>
          </a:prstGeom>
        </p:spPr>
        <p:txBody>
          <a:bodyPr vert="horz" lIns="91440" tIns="45720" rIns="91440" bIns="45720" rtlCol="0" anchor="ctr"/>
          <a:lstStyle>
            <a:lvl1pPr algn="r">
              <a:defRPr sz="1200">
                <a:solidFill>
                  <a:schemeClr val="bg1"/>
                </a:solidFill>
              </a:defRPr>
            </a:lvl1pPr>
          </a:lstStyle>
          <a:p>
            <a:fld id="{E033C6E5-ABCA-D247-98E1-2274F89B260E}" type="slidenum">
              <a:rPr lang="en-US" smtClean="0"/>
              <a:pPr/>
              <a:t>‹#›</a:t>
            </a:fld>
            <a:endParaRPr lang="en-US" dirty="0"/>
          </a:p>
        </p:txBody>
      </p:sp>
      <p:sp>
        <p:nvSpPr>
          <p:cNvPr id="9" name="Rectangle 9">
            <a:extLst>
              <a:ext uri="{FF2B5EF4-FFF2-40B4-BE49-F238E27FC236}">
                <a16:creationId xmlns:a16="http://schemas.microsoft.com/office/drawing/2014/main" id="{DEF85894-A28A-A349-BA20-6DFB2AAEDBA0}"/>
              </a:ext>
            </a:extLst>
          </p:cNvPr>
          <p:cNvSpPr>
            <a:spLocks noChangeArrowheads="1"/>
          </p:cNvSpPr>
          <p:nvPr userDrawn="1"/>
        </p:nvSpPr>
        <p:spPr bwMode="auto">
          <a:xfrm>
            <a:off x="0" y="-1"/>
            <a:ext cx="12192000" cy="894945"/>
          </a:xfrm>
          <a:prstGeom prst="rect">
            <a:avLst/>
          </a:prstGeom>
          <a:solidFill>
            <a:srgbClr val="000000"/>
          </a:solidFill>
          <a:ln>
            <a:noFill/>
          </a:ln>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20000"/>
              </a:spcBef>
              <a:spcAft>
                <a:spcPct val="0"/>
              </a:spcAft>
              <a:defRPr/>
            </a:pPr>
            <a:endParaRPr lang="en-US" altLang="en-US" sz="1800" dirty="0">
              <a:solidFill>
                <a:srgbClr val="000000"/>
              </a:solidFill>
              <a:latin typeface="Arial" pitchFamily="34" charset="0"/>
              <a:cs typeface="ＭＳ Ｐゴシック" charset="0"/>
            </a:endParaRPr>
          </a:p>
        </p:txBody>
      </p:sp>
      <p:sp>
        <p:nvSpPr>
          <p:cNvPr id="2" name="Title Placeholder 1">
            <a:extLst>
              <a:ext uri="{FF2B5EF4-FFF2-40B4-BE49-F238E27FC236}">
                <a16:creationId xmlns:a16="http://schemas.microsoft.com/office/drawing/2014/main" id="{C9FAE6FF-C6E4-2C42-9349-CE9B16A39B42}"/>
              </a:ext>
            </a:extLst>
          </p:cNvPr>
          <p:cNvSpPr>
            <a:spLocks noGrp="1"/>
          </p:cNvSpPr>
          <p:nvPr>
            <p:ph type="title"/>
          </p:nvPr>
        </p:nvSpPr>
        <p:spPr>
          <a:xfrm>
            <a:off x="16894" y="34721"/>
            <a:ext cx="10515600" cy="860223"/>
          </a:xfrm>
          <a:prstGeom prst="rect">
            <a:avLst/>
          </a:prstGeom>
        </p:spPr>
        <p:txBody>
          <a:bodyPr vert="horz" lIns="91440" tIns="45720" rIns="91440" bIns="45720" rtlCol="0" anchor="ctr">
            <a:normAutofit/>
          </a:bodyPr>
          <a:lstStyle/>
          <a:p>
            <a:r>
              <a:rPr lang="en-US"/>
              <a:t>Click to edit Master title style</a:t>
            </a:r>
          </a:p>
        </p:txBody>
      </p:sp>
      <p:pic>
        <p:nvPicPr>
          <p:cNvPr id="31" name="Picture 67" descr="NASA insignia RGB"/>
          <p:cNvPicPr>
            <a:picLocks noChangeAspect="1" noChangeArrowheads="1"/>
          </p:cNvPicPr>
          <p:nvPr userDrawn="1"/>
        </p:nvPicPr>
        <p:blipFill>
          <a:blip r:embed="rId21">
            <a:extLst>
              <a:ext uri="{28A0092B-C50C-407E-A947-70E740481C1C}">
                <a14:useLocalDpi xmlns:a14="http://schemas.microsoft.com/office/drawing/2010/main"/>
              </a:ext>
            </a:extLst>
          </a:blip>
          <a:srcRect/>
          <a:stretch>
            <a:fillRect/>
          </a:stretch>
        </p:blipFill>
        <p:spPr bwMode="auto">
          <a:xfrm>
            <a:off x="11217201" y="94163"/>
            <a:ext cx="899306" cy="68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096972"/>
      </p:ext>
    </p:extLst>
  </p:cSld>
  <p:clrMap bg1="lt1" tx1="dk1" bg2="lt2" tx2="dk2" accent1="accent1" accent2="accent2" accent3="accent3" accent4="accent4" accent5="accent5" accent6="accent6" hlink="hlink" folHlink="folHlink"/>
  <p:sldLayoutIdLst>
    <p:sldLayoutId id="2147483675"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713" r:id="rId18"/>
    <p:sldLayoutId id="2147483704" r:id="rId19"/>
  </p:sldLayoutIdLst>
  <p:hf hdr="0"/>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1pPr>
      <a:lvl2pPr marL="517525"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803275"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087438" indent="-233363" algn="l" defTabSz="914400" rtl="0" eaLnBrk="1" latinLnBrk="0" hangingPunct="1">
        <a:lnSpc>
          <a:spcPct val="90000"/>
        </a:lnSpc>
        <a:spcBef>
          <a:spcPts val="500"/>
        </a:spcBef>
        <a:buFont typeface="Arial" panose="020B0604020202020204" pitchFamily="34" charset="0"/>
        <a:buChar char="&gt;"/>
        <a:defRPr sz="1800" kern="1200">
          <a:solidFill>
            <a:schemeClr val="bg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12192000" cy="846138"/>
          </a:xfrm>
          <a:prstGeom prst="rect">
            <a:avLst/>
          </a:prstGeom>
          <a:solidFill>
            <a:srgbClr val="000000"/>
          </a:solidFill>
          <a:ln>
            <a:noFill/>
          </a:ln>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defTabSz="457200" fontAlgn="base">
              <a:spcBef>
                <a:spcPct val="20000"/>
              </a:spcBef>
              <a:spcAft>
                <a:spcPct val="0"/>
              </a:spcAft>
              <a:defRPr/>
            </a:pPr>
            <a:endParaRPr lang="en-US" altLang="en-US" sz="1800" dirty="0">
              <a:solidFill>
                <a:srgbClr val="000000"/>
              </a:solidFill>
              <a:latin typeface="Arial" charset="0"/>
            </a:endParaRPr>
          </a:p>
        </p:txBody>
      </p:sp>
      <p:sp>
        <p:nvSpPr>
          <p:cNvPr id="1028" name="Title Placeholder 1"/>
          <p:cNvSpPr>
            <a:spLocks noGrp="1"/>
          </p:cNvSpPr>
          <p:nvPr>
            <p:ph type="title"/>
          </p:nvPr>
        </p:nvSpPr>
        <p:spPr bwMode="auto">
          <a:xfrm>
            <a:off x="315384" y="103188"/>
            <a:ext cx="1076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US" altLang="x-none" dirty="0"/>
          </a:p>
        </p:txBody>
      </p:sp>
      <p:sp>
        <p:nvSpPr>
          <p:cNvPr id="1029" name="Text Placeholder 2"/>
          <p:cNvSpPr>
            <a:spLocks noGrp="1"/>
          </p:cNvSpPr>
          <p:nvPr>
            <p:ph type="body" idx="1"/>
          </p:nvPr>
        </p:nvSpPr>
        <p:spPr bwMode="auto">
          <a:xfrm>
            <a:off x="609600" y="1003301"/>
            <a:ext cx="109728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US" altLang="x-none" dirty="0"/>
          </a:p>
        </p:txBody>
      </p:sp>
      <p:sp>
        <p:nvSpPr>
          <p:cNvPr id="6" name="Slide Number Placeholder 5"/>
          <p:cNvSpPr>
            <a:spLocks noGrp="1"/>
          </p:cNvSpPr>
          <p:nvPr>
            <p:ph type="sldNum" sz="quarter" idx="4"/>
          </p:nvPr>
        </p:nvSpPr>
        <p:spPr>
          <a:xfrm>
            <a:off x="9347200" y="64745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00000"/>
                </a:solidFill>
                <a:latin typeface="Arial" charset="0"/>
              </a:defRPr>
            </a:lvl1pPr>
          </a:lstStyle>
          <a:p>
            <a:pPr defTabSz="457200" fontAlgn="base">
              <a:spcBef>
                <a:spcPct val="0"/>
              </a:spcBef>
              <a:spcAft>
                <a:spcPct val="0"/>
              </a:spcAft>
              <a:defRPr/>
            </a:pPr>
            <a:fld id="{F81212BE-DDED-794D-9DBD-821C8354EFEA}" type="slidenum">
              <a:rPr lang="en-US" altLang="x-none" smtClean="0">
                <a:ea typeface="ＭＳ Ｐゴシック" charset="-128"/>
              </a:rPr>
              <a:pPr defTabSz="457200" fontAlgn="base">
                <a:spcBef>
                  <a:spcPct val="0"/>
                </a:spcBef>
                <a:spcAft>
                  <a:spcPct val="0"/>
                </a:spcAft>
                <a:defRPr/>
              </a:pPr>
              <a:t>‹#›</a:t>
            </a:fld>
            <a:endParaRPr lang="en-US" altLang="x-none" dirty="0">
              <a:ea typeface="ＭＳ Ｐゴシック" charset="-128"/>
            </a:endParaRP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50886" y="118347"/>
            <a:ext cx="715837" cy="592854"/>
          </a:xfrm>
          <a:prstGeom prst="rect">
            <a:avLst/>
          </a:prstGeom>
        </p:spPr>
      </p:pic>
    </p:spTree>
    <p:extLst>
      <p:ext uri="{BB962C8B-B14F-4D97-AF65-F5344CB8AC3E}">
        <p14:creationId xmlns:p14="http://schemas.microsoft.com/office/powerpoint/2010/main" val="4159699651"/>
      </p:ext>
    </p:extLst>
  </p:cSld>
  <p:clrMap bg1="lt1" tx1="dk1" bg2="lt2" tx2="dk2" accent1="accent1" accent2="accent2" accent3="accent3" accent4="accent4" accent5="accent5" accent6="accent6" hlink="hlink" folHlink="folHlink"/>
  <p:sldLayoutIdLst>
    <p:sldLayoutId id="2147483698" r:id="rId1"/>
    <p:sldLayoutId id="214748369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fontAlgn="base" hangingPunct="1">
        <a:spcBef>
          <a:spcPct val="0"/>
        </a:spcBef>
        <a:spcAft>
          <a:spcPct val="0"/>
        </a:spcAft>
        <a:defRPr sz="2800" b="1" kern="1200">
          <a:solidFill>
            <a:schemeClr val="bg1"/>
          </a:solidFill>
          <a:latin typeface="Arial" panose="020B0604020202020204" pitchFamily="34" charset="0"/>
          <a:ea typeface="ヒラギノ角ゴ Pro W3" charset="-128"/>
          <a:cs typeface="Arial" panose="020B0604020202020204" pitchFamily="34" charset="0"/>
        </a:defRPr>
      </a:lvl1pPr>
      <a:lvl2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177800" indent="-177800" algn="l" defTabSz="457200" rtl="0" eaLnBrk="1" fontAlgn="base" hangingPunct="1">
        <a:spcBef>
          <a:spcPts val="0"/>
        </a:spcBef>
        <a:spcAft>
          <a:spcPts val="600"/>
        </a:spcAft>
        <a:buFont typeface="Arial" charset="0"/>
        <a:buChar char="•"/>
        <a:defRPr b="1" kern="1200">
          <a:solidFill>
            <a:schemeClr val="tx1"/>
          </a:solidFill>
          <a:latin typeface="Arial"/>
          <a:ea typeface="ヒラギノ角ゴ Pro W3" charset="-128"/>
          <a:cs typeface="Arial"/>
        </a:defRPr>
      </a:lvl1pPr>
      <a:lvl2pPr marL="6858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1430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3pPr>
      <a:lvl4pPr marL="16002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3B3E97-8A49-094E-A88D-DEBAE6F43781}"/>
              </a:ext>
            </a:extLst>
          </p:cNvPr>
          <p:cNvSpPr>
            <a:spLocks noGrp="1"/>
          </p:cNvSpPr>
          <p:nvPr>
            <p:ph type="body" idx="1"/>
          </p:nvPr>
        </p:nvSpPr>
        <p:spPr>
          <a:xfrm>
            <a:off x="334310" y="11939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21AEC7A-6012-D84E-BC2D-0A66356A898D}"/>
              </a:ext>
            </a:extLst>
          </p:cNvPr>
          <p:cNvSpPr>
            <a:spLocks noGrp="1"/>
          </p:cNvSpPr>
          <p:nvPr>
            <p:ph type="sldNum" sz="quarter" idx="4"/>
          </p:nvPr>
        </p:nvSpPr>
        <p:spPr>
          <a:xfrm>
            <a:off x="11024628" y="6492875"/>
            <a:ext cx="1159135" cy="365125"/>
          </a:xfrm>
          <a:prstGeom prst="rect">
            <a:avLst/>
          </a:prstGeom>
        </p:spPr>
        <p:txBody>
          <a:bodyPr vert="horz" lIns="91440" tIns="45720" rIns="91440" bIns="45720" rtlCol="0" anchor="ctr"/>
          <a:lstStyle>
            <a:lvl1pPr algn="r">
              <a:defRPr sz="1200">
                <a:solidFill>
                  <a:schemeClr val="bg1"/>
                </a:solidFill>
              </a:defRPr>
            </a:lvl1pPr>
          </a:lstStyle>
          <a:p>
            <a:fld id="{E033C6E5-ABCA-D247-98E1-2274F89B260E}" type="slidenum">
              <a:rPr lang="en-US" smtClean="0"/>
              <a:pPr/>
              <a:t>‹#›</a:t>
            </a:fld>
            <a:endParaRPr lang="en-US" dirty="0"/>
          </a:p>
        </p:txBody>
      </p:sp>
      <p:sp>
        <p:nvSpPr>
          <p:cNvPr id="9" name="Rectangle 9">
            <a:extLst>
              <a:ext uri="{FF2B5EF4-FFF2-40B4-BE49-F238E27FC236}">
                <a16:creationId xmlns:a16="http://schemas.microsoft.com/office/drawing/2014/main" id="{DEF85894-A28A-A349-BA20-6DFB2AAEDBA0}"/>
              </a:ext>
            </a:extLst>
          </p:cNvPr>
          <p:cNvSpPr>
            <a:spLocks noChangeArrowheads="1"/>
          </p:cNvSpPr>
          <p:nvPr userDrawn="1"/>
        </p:nvSpPr>
        <p:spPr bwMode="auto">
          <a:xfrm>
            <a:off x="0" y="-1"/>
            <a:ext cx="12192000" cy="894945"/>
          </a:xfrm>
          <a:prstGeom prst="rect">
            <a:avLst/>
          </a:prstGeom>
          <a:solidFill>
            <a:srgbClr val="000000"/>
          </a:solidFill>
          <a:ln>
            <a:noFill/>
          </a:ln>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20000"/>
              </a:spcBef>
              <a:spcAft>
                <a:spcPct val="0"/>
              </a:spcAft>
              <a:defRPr/>
            </a:pPr>
            <a:endParaRPr lang="en-US" altLang="en-US" sz="1800" dirty="0">
              <a:solidFill>
                <a:srgbClr val="000000"/>
              </a:solidFill>
              <a:latin typeface="Arial" pitchFamily="34" charset="0"/>
              <a:cs typeface="ＭＳ Ｐゴシック" charset="0"/>
            </a:endParaRPr>
          </a:p>
        </p:txBody>
      </p:sp>
      <p:sp>
        <p:nvSpPr>
          <p:cNvPr id="2" name="Title Placeholder 1">
            <a:extLst>
              <a:ext uri="{FF2B5EF4-FFF2-40B4-BE49-F238E27FC236}">
                <a16:creationId xmlns:a16="http://schemas.microsoft.com/office/drawing/2014/main" id="{C9FAE6FF-C6E4-2C42-9349-CE9B16A39B42}"/>
              </a:ext>
            </a:extLst>
          </p:cNvPr>
          <p:cNvSpPr>
            <a:spLocks noGrp="1"/>
          </p:cNvSpPr>
          <p:nvPr>
            <p:ph type="title"/>
          </p:nvPr>
        </p:nvSpPr>
        <p:spPr>
          <a:xfrm>
            <a:off x="16894" y="34721"/>
            <a:ext cx="10515600" cy="860223"/>
          </a:xfrm>
          <a:prstGeom prst="rect">
            <a:avLst/>
          </a:prstGeom>
        </p:spPr>
        <p:txBody>
          <a:bodyPr vert="horz" lIns="91440" tIns="45720" rIns="91440" bIns="45720" rtlCol="0" anchor="ctr">
            <a:normAutofit/>
          </a:bodyPr>
          <a:lstStyle/>
          <a:p>
            <a:r>
              <a:rPr lang="en-US"/>
              <a:t>Click to edit Master title style</a:t>
            </a:r>
          </a:p>
        </p:txBody>
      </p:sp>
      <p:pic>
        <p:nvPicPr>
          <p:cNvPr id="31" name="Picture 67" descr="NASA insignia RGB"/>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1217201" y="94163"/>
            <a:ext cx="899306" cy="68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4350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1" r:id="rId3"/>
    <p:sldLayoutId id="2147483712" r:id="rId4"/>
  </p:sldLayoutIdLst>
  <p:hf hdr="0"/>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1pPr>
      <a:lvl2pPr marL="517525"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803275"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087438" indent="-233363" algn="l" defTabSz="914400" rtl="0" eaLnBrk="1" latinLnBrk="0" hangingPunct="1">
        <a:lnSpc>
          <a:spcPct val="90000"/>
        </a:lnSpc>
        <a:spcBef>
          <a:spcPts val="500"/>
        </a:spcBef>
        <a:buFont typeface="Arial" panose="020B0604020202020204" pitchFamily="34" charset="0"/>
        <a:buChar char="&gt;"/>
        <a:defRPr sz="1800" kern="1200">
          <a:solidFill>
            <a:schemeClr val="bg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www.nasa.gov/sites/default/files/atoms/files/m2m-objectives-exec-summary.pdf"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340A0041-416A-714D-A5A7-BE5AF637A161}"/>
              </a:ext>
            </a:extLst>
          </p:cNvPr>
          <p:cNvSpPr txBox="1">
            <a:spLocks/>
          </p:cNvSpPr>
          <p:nvPr/>
        </p:nvSpPr>
        <p:spPr>
          <a:xfrm>
            <a:off x="1624006" y="1140690"/>
            <a:ext cx="10194972" cy="4031873"/>
          </a:xfrm>
          <a:prstGeom prst="rect">
            <a:avLst/>
          </a:prstGeom>
          <a:effectLst>
            <a:outerShdw blurRad="50800" dist="50800" dir="5400000" algn="t" rotWithShape="0">
              <a:prstClr val="black">
                <a:alpha val="49000"/>
              </a:prstClr>
            </a:outerShdw>
          </a:effectLst>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chemeClr val="bg1"/>
                </a:solidFill>
                <a:latin typeface="Helvetica" pitchFamily="2"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rPr>
              <a:t>Environmental Control and Life Support Systems – Crew Health and Performance – </a:t>
            </a:r>
            <a:br>
              <a:rPr kumimoji="0" lang="en-US" sz="280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rPr>
            </a:br>
            <a:r>
              <a:rPr kumimoji="0" lang="en-US" sz="280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rPr>
              <a:t>Future Research Needs and Alignment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1" dirty="0">
              <a:solidFill>
                <a:prstClr val="white"/>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solidFill>
                  <a:prstClr val="white"/>
                </a:solidFill>
              </a:rPr>
              <a:t>Biological and Physical Sciences Research Fall Committee Meeting – </a:t>
            </a:r>
            <a:r>
              <a:rPr kumimoji="0" lang="en-US" sz="240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rPr>
              <a:t>10/20/2022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sp>
        <p:nvSpPr>
          <p:cNvPr id="6" name="Subtitle 2">
            <a:extLst>
              <a:ext uri="{FF2B5EF4-FFF2-40B4-BE49-F238E27FC236}">
                <a16:creationId xmlns:a16="http://schemas.microsoft.com/office/drawing/2014/main" id="{FDE564A0-E939-1A44-99FA-5AA001E53658}"/>
              </a:ext>
            </a:extLst>
          </p:cNvPr>
          <p:cNvSpPr txBox="1">
            <a:spLocks/>
          </p:cNvSpPr>
          <p:nvPr/>
        </p:nvSpPr>
        <p:spPr>
          <a:xfrm>
            <a:off x="1624005" y="4995184"/>
            <a:ext cx="7301785" cy="1077218"/>
          </a:xfrm>
          <a:prstGeom prst="rect">
            <a:avLst/>
          </a:prstGeom>
          <a:effectLst>
            <a:outerShdw blurRad="50800" dist="38100" dir="2700000" algn="tl" rotWithShape="0">
              <a:prstClr val="black">
                <a:alpha val="40000"/>
              </a:prstClr>
            </a:outerShdw>
          </a:effectLst>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chemeClr val="bg1"/>
                </a:solidFill>
                <a:latin typeface="Helvetica" pitchFamily="2"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rPr>
              <a:t>James Broyan</a:t>
            </a:r>
          </a:p>
          <a:p>
            <a:pPr>
              <a:spcBef>
                <a:spcPts val="0"/>
              </a:spcBef>
              <a:defRPr/>
            </a:pPr>
            <a:r>
              <a:rPr lang="en-US" i="1" dirty="0">
                <a:solidFill>
                  <a:prstClr val="white"/>
                </a:solidFill>
              </a:rPr>
              <a:t>System Capability Leadership Team (ECLSS-CHP SCLT)</a:t>
            </a:r>
            <a:br>
              <a:rPr kumimoji="0" lang="en-US" sz="320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rPr>
            </a:br>
            <a:r>
              <a:rPr kumimoji="0" lang="en-US" sz="2000" b="0" i="1"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rPr>
              <a:t>Leader</a:t>
            </a:r>
            <a:endParaRPr kumimoji="0" lang="en-US" sz="240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sp>
        <p:nvSpPr>
          <p:cNvPr id="7" name="Slide Number Placeholder 3">
            <a:extLst>
              <a:ext uri="{FF2B5EF4-FFF2-40B4-BE49-F238E27FC236}">
                <a16:creationId xmlns:a16="http://schemas.microsoft.com/office/drawing/2014/main" id="{4CEC347A-71DA-45E7-AAF0-F2269461F1F0}"/>
              </a:ext>
            </a:extLst>
          </p:cNvPr>
          <p:cNvSpPr>
            <a:spLocks noGrp="1"/>
          </p:cNvSpPr>
          <p:nvPr>
            <p:ph type="sldNum" sz="quarter" idx="12"/>
          </p:nvPr>
        </p:nvSpPr>
        <p:spPr>
          <a:xfrm>
            <a:off x="10789920" y="6492875"/>
            <a:ext cx="14020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3C6E5-ABCA-D247-98E1-2274F89B260E}" type="slidenum">
              <a:rPr kumimoji="0" lang="en-US" sz="1200" b="0"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57186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15384" y="103188"/>
            <a:ext cx="10769600" cy="742950"/>
          </a:xfrm>
        </p:spPr>
        <p:txBody>
          <a:bodyPr/>
          <a:lstStyle/>
          <a:p>
            <a:r>
              <a:rPr lang="en-US" sz="2400" u="sng" dirty="0"/>
              <a:t>Notional</a:t>
            </a:r>
            <a:r>
              <a:rPr lang="en-US" sz="2400" dirty="0"/>
              <a:t> Roadmap of </a:t>
            </a:r>
            <a:r>
              <a:rPr lang="en-US" sz="2400" dirty="0">
                <a:solidFill>
                  <a:srgbClr val="FF0000"/>
                </a:solidFill>
              </a:rPr>
              <a:t>Combustion &amp; Fire </a:t>
            </a:r>
            <a:r>
              <a:rPr lang="en-US" sz="2400" dirty="0"/>
              <a:t>Research Support for Exploration Fire Safety</a:t>
            </a:r>
            <a:endParaRPr lang="en-US" dirty="0">
              <a:solidFill>
                <a:srgbClr val="0070C0"/>
              </a:solidFill>
            </a:endParaRPr>
          </a:p>
        </p:txBody>
      </p:sp>
      <p:sp>
        <p:nvSpPr>
          <p:cNvPr id="7" name="Rectangle 3"/>
          <p:cNvSpPr>
            <a:spLocks noGrp="1" noChangeArrowheads="1"/>
          </p:cNvSpPr>
          <p:nvPr>
            <p:ph idx="1"/>
          </p:nvPr>
        </p:nvSpPr>
        <p:spPr>
          <a:xfrm>
            <a:off x="315383" y="1003301"/>
            <a:ext cx="11689511" cy="5632889"/>
          </a:xfrm>
        </p:spPr>
        <p:txBody>
          <a:bodyPr>
            <a:noAutofit/>
          </a:bodyPr>
          <a:lstStyle/>
          <a:p>
            <a:r>
              <a:rPr lang="en-US" dirty="0"/>
              <a:t> </a:t>
            </a:r>
            <a:endParaRPr lang="en-US" sz="2000" dirty="0">
              <a:solidFill>
                <a:schemeClr val="tx1"/>
              </a:solidFill>
            </a:endParaRPr>
          </a:p>
        </p:txBody>
      </p:sp>
      <p:sp>
        <p:nvSpPr>
          <p:cNvPr id="8" name="Slide Number Placeholder 3">
            <a:extLst>
              <a:ext uri="{FF2B5EF4-FFF2-40B4-BE49-F238E27FC236}">
                <a16:creationId xmlns:a16="http://schemas.microsoft.com/office/drawing/2014/main" id="{4BF64B52-74AD-4D0D-8D49-D6C94784E94A}"/>
              </a:ext>
            </a:extLst>
          </p:cNvPr>
          <p:cNvSpPr>
            <a:spLocks noGrp="1"/>
          </p:cNvSpPr>
          <p:nvPr>
            <p:ph type="sldNum" sz="quarter" idx="10"/>
          </p:nvPr>
        </p:nvSpPr>
        <p:spPr>
          <a:xfrm>
            <a:off x="9347200" y="6538913"/>
            <a:ext cx="2844800" cy="365125"/>
          </a:xfrm>
        </p:spPr>
        <p:txBody>
          <a:bodyPr/>
          <a:lstStyle/>
          <a:p>
            <a:pPr lvl="0"/>
            <a:fld id="{E033C6E5-ABCA-D247-98E1-2274F89B260E}" type="slidenum">
              <a:rPr lang="en-US" noProof="0" smtClean="0"/>
              <a:pPr lvl="0"/>
              <a:t>10</a:t>
            </a:fld>
            <a:endParaRPr lang="en-US" noProof="0" dirty="0"/>
          </a:p>
        </p:txBody>
      </p:sp>
      <p:pic>
        <p:nvPicPr>
          <p:cNvPr id="3" name="Picture 2">
            <a:extLst>
              <a:ext uri="{FF2B5EF4-FFF2-40B4-BE49-F238E27FC236}">
                <a16:creationId xmlns:a16="http://schemas.microsoft.com/office/drawing/2014/main" id="{278532B4-DA0C-4C04-B390-890614EB07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5626" y="1163916"/>
            <a:ext cx="9873530" cy="3855720"/>
          </a:xfrm>
          <a:prstGeom prst="rect">
            <a:avLst/>
          </a:prstGeom>
          <a:ln w="38100">
            <a:solidFill>
              <a:schemeClr val="tx1"/>
            </a:solidFill>
          </a:ln>
        </p:spPr>
      </p:pic>
      <p:pic>
        <p:nvPicPr>
          <p:cNvPr id="9" name="Picture 8">
            <a:extLst>
              <a:ext uri="{FF2B5EF4-FFF2-40B4-BE49-F238E27FC236}">
                <a16:creationId xmlns:a16="http://schemas.microsoft.com/office/drawing/2014/main" id="{602F454A-6E49-4817-AB04-6664C14645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5626" y="6027050"/>
            <a:ext cx="5024026" cy="708890"/>
          </a:xfrm>
          <a:prstGeom prst="rect">
            <a:avLst/>
          </a:prstGeom>
          <a:ln w="38100">
            <a:solidFill>
              <a:schemeClr val="tx1"/>
            </a:solidFill>
          </a:ln>
        </p:spPr>
      </p:pic>
    </p:spTree>
    <p:extLst>
      <p:ext uri="{BB962C8B-B14F-4D97-AF65-F5344CB8AC3E}">
        <p14:creationId xmlns:p14="http://schemas.microsoft.com/office/powerpoint/2010/main" val="256878627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15384" y="103188"/>
            <a:ext cx="10769600" cy="742950"/>
          </a:xfrm>
        </p:spPr>
        <p:txBody>
          <a:bodyPr/>
          <a:lstStyle/>
          <a:p>
            <a:r>
              <a:rPr lang="en-US" dirty="0"/>
              <a:t>Focus area: </a:t>
            </a:r>
            <a:r>
              <a:rPr lang="en-US" dirty="0">
                <a:solidFill>
                  <a:srgbClr val="92D050"/>
                </a:solidFill>
              </a:rPr>
              <a:t>Microbial Transport, Mitigation, and Monitoring</a:t>
            </a:r>
          </a:p>
        </p:txBody>
      </p:sp>
      <p:sp>
        <p:nvSpPr>
          <p:cNvPr id="7" name="Rectangle 3"/>
          <p:cNvSpPr>
            <a:spLocks noGrp="1" noChangeArrowheads="1"/>
          </p:cNvSpPr>
          <p:nvPr>
            <p:ph idx="1"/>
          </p:nvPr>
        </p:nvSpPr>
        <p:spPr>
          <a:xfrm>
            <a:off x="315383" y="1003301"/>
            <a:ext cx="11689511" cy="5632889"/>
          </a:xfrm>
        </p:spPr>
        <p:txBody>
          <a:bodyPr>
            <a:noAutofit/>
          </a:bodyPr>
          <a:lstStyle/>
          <a:p>
            <a:r>
              <a:rPr lang="en-US" sz="1800" dirty="0"/>
              <a:t>Research needs: extravehicular microbial transport and survivable, adaption of biofilm in space environments and disrupting proliferation, stable biological life support processes</a:t>
            </a:r>
            <a:endParaRPr lang="en-US" sz="1800" dirty="0">
              <a:solidFill>
                <a:schemeClr val="tx1"/>
              </a:solidFill>
            </a:endParaRPr>
          </a:p>
          <a:p>
            <a:r>
              <a:rPr lang="en-US" sz="1800" dirty="0"/>
              <a:t>Technology development supported: </a:t>
            </a:r>
          </a:p>
          <a:p>
            <a:pPr lvl="1"/>
            <a:r>
              <a:rPr lang="en-US" sz="1600" dirty="0"/>
              <a:t>CO2 removal, airlock, vehicle pressure relief, bacterial air filters, and spacesuit venting mitigations for planetary protection</a:t>
            </a:r>
          </a:p>
          <a:p>
            <a:pPr lvl="1"/>
            <a:r>
              <a:rPr lang="en-US" sz="1600" dirty="0"/>
              <a:t>Life support disinfection and dormancy technologies</a:t>
            </a:r>
          </a:p>
          <a:p>
            <a:pPr lvl="1"/>
            <a:r>
              <a:rPr lang="en-US" sz="1600" dirty="0"/>
              <a:t>Biological life support processes for partial gravity</a:t>
            </a:r>
            <a:endParaRPr lang="en-US" sz="1600" dirty="0">
              <a:solidFill>
                <a:schemeClr val="tx1"/>
              </a:solidFill>
            </a:endParaRPr>
          </a:p>
          <a:p>
            <a:r>
              <a:rPr lang="en-US" sz="1800" dirty="0"/>
              <a:t>Supports NASA Moon to Mars Objectives </a:t>
            </a:r>
          </a:p>
          <a:p>
            <a:pPr lvl="1"/>
            <a:r>
              <a:rPr lang="en-US" sz="1600" dirty="0"/>
              <a:t>HBS-1LM: Understand the effects of short- and long-duration exposure to the environments of the Moon, Mars, and deep space on biological systems and health, using humans, model organisms, systems of human physiology, and plants. 	</a:t>
            </a:r>
          </a:p>
          <a:p>
            <a:pPr lvl="1"/>
            <a:r>
              <a:rPr lang="en-US" sz="1600" dirty="0"/>
              <a:t>AS-4LM: Conduct applied scientific investigations essential for the development of bioregenerative-based, ecological life support systems 	</a:t>
            </a:r>
          </a:p>
          <a:p>
            <a:pPr lvl="1"/>
            <a:r>
              <a:rPr lang="en-US" sz="1600" dirty="0"/>
              <a:t>LPS-4M:  Advance understanding of the origin of life in the solar system by identifying where and when potentially habitable environments exist(ed), what processes led to their formation, how planetary environments and habitable conditions have co-evolved over time, &amp; whether there is evidence of past or present life in the solar system beyond Earth </a:t>
            </a:r>
          </a:p>
          <a:p>
            <a:r>
              <a:rPr lang="en-US" sz="1800" dirty="0"/>
              <a:t>Key aspects</a:t>
            </a:r>
          </a:p>
          <a:p>
            <a:pPr lvl="1"/>
            <a:r>
              <a:rPr lang="en-US" sz="1600" dirty="0"/>
              <a:t>Polymicrobial biofilms on 3D surfaces during crewed and uncrewed periods (wet/dry/nutrient variations)</a:t>
            </a:r>
          </a:p>
          <a:p>
            <a:pPr lvl="1"/>
            <a:r>
              <a:rPr lang="en-US" sz="1600" dirty="0"/>
              <a:t>Radiation modifications and mitigation resistance modifications</a:t>
            </a:r>
          </a:p>
          <a:p>
            <a:pPr lvl="1"/>
            <a:r>
              <a:rPr lang="en-US" sz="1600" dirty="0"/>
              <a:t>Detection of modifications and their significant on long duration missions</a:t>
            </a:r>
          </a:p>
        </p:txBody>
      </p:sp>
      <p:sp>
        <p:nvSpPr>
          <p:cNvPr id="8" name="Slide Number Placeholder 3">
            <a:extLst>
              <a:ext uri="{FF2B5EF4-FFF2-40B4-BE49-F238E27FC236}">
                <a16:creationId xmlns:a16="http://schemas.microsoft.com/office/drawing/2014/main" id="{4BF64B52-74AD-4D0D-8D49-D6C94784E94A}"/>
              </a:ext>
            </a:extLst>
          </p:cNvPr>
          <p:cNvSpPr>
            <a:spLocks noGrp="1"/>
          </p:cNvSpPr>
          <p:nvPr>
            <p:ph type="sldNum" sz="quarter" idx="10"/>
          </p:nvPr>
        </p:nvSpPr>
        <p:spPr>
          <a:xfrm>
            <a:off x="9347200" y="6538913"/>
            <a:ext cx="2844800" cy="365125"/>
          </a:xfrm>
        </p:spPr>
        <p:txBody>
          <a:bodyPr/>
          <a:lstStyle/>
          <a:p>
            <a:pPr lvl="0"/>
            <a:fld id="{E033C6E5-ABCA-D247-98E1-2274F89B260E}" type="slidenum">
              <a:rPr lang="en-US" noProof="0" smtClean="0"/>
              <a:pPr lvl="0"/>
              <a:t>11</a:t>
            </a:fld>
            <a:endParaRPr lang="en-US" noProof="0" dirty="0"/>
          </a:p>
        </p:txBody>
      </p:sp>
    </p:spTree>
    <p:extLst>
      <p:ext uri="{BB962C8B-B14F-4D97-AF65-F5344CB8AC3E}">
        <p14:creationId xmlns:p14="http://schemas.microsoft.com/office/powerpoint/2010/main" val="230517448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15384" y="103188"/>
            <a:ext cx="10769600" cy="742950"/>
          </a:xfrm>
        </p:spPr>
        <p:txBody>
          <a:bodyPr/>
          <a:lstStyle/>
          <a:p>
            <a:r>
              <a:rPr lang="en-US" sz="2000" u="sng" dirty="0"/>
              <a:t>Notional</a:t>
            </a:r>
            <a:r>
              <a:rPr lang="en-US" sz="2000" dirty="0"/>
              <a:t> Roadmap of </a:t>
            </a:r>
            <a:r>
              <a:rPr lang="en-US" sz="2000" dirty="0">
                <a:solidFill>
                  <a:srgbClr val="92D050"/>
                </a:solidFill>
              </a:rPr>
              <a:t>Microbial Transport, Mitigating, and Monitoring </a:t>
            </a:r>
            <a:r>
              <a:rPr lang="en-US" sz="2000" dirty="0"/>
              <a:t>Research Support for Environmental  Monitoring, Life Support Processes, and Planetary Protection</a:t>
            </a:r>
            <a:endParaRPr lang="en-US" sz="2000" dirty="0">
              <a:solidFill>
                <a:srgbClr val="0070C0"/>
              </a:solidFill>
            </a:endParaRPr>
          </a:p>
        </p:txBody>
      </p:sp>
      <p:sp>
        <p:nvSpPr>
          <p:cNvPr id="7" name="Rectangle 3"/>
          <p:cNvSpPr>
            <a:spLocks noGrp="1" noChangeArrowheads="1"/>
          </p:cNvSpPr>
          <p:nvPr>
            <p:ph idx="1"/>
          </p:nvPr>
        </p:nvSpPr>
        <p:spPr>
          <a:xfrm>
            <a:off x="251244" y="984251"/>
            <a:ext cx="11689511" cy="5632889"/>
          </a:xfrm>
        </p:spPr>
        <p:txBody>
          <a:bodyPr>
            <a:noAutofit/>
          </a:bodyPr>
          <a:lstStyle/>
          <a:p>
            <a:r>
              <a:rPr lang="en-US" sz="2000" dirty="0">
                <a:solidFill>
                  <a:schemeClr val="tx1"/>
                </a:solidFill>
              </a:rPr>
              <a:t> </a:t>
            </a:r>
          </a:p>
        </p:txBody>
      </p:sp>
      <p:sp>
        <p:nvSpPr>
          <p:cNvPr id="8" name="Slide Number Placeholder 3">
            <a:extLst>
              <a:ext uri="{FF2B5EF4-FFF2-40B4-BE49-F238E27FC236}">
                <a16:creationId xmlns:a16="http://schemas.microsoft.com/office/drawing/2014/main" id="{4BF64B52-74AD-4D0D-8D49-D6C94784E94A}"/>
              </a:ext>
            </a:extLst>
          </p:cNvPr>
          <p:cNvSpPr>
            <a:spLocks noGrp="1"/>
          </p:cNvSpPr>
          <p:nvPr>
            <p:ph type="sldNum" sz="quarter" idx="10"/>
          </p:nvPr>
        </p:nvSpPr>
        <p:spPr>
          <a:xfrm>
            <a:off x="9347200" y="6538913"/>
            <a:ext cx="2844800" cy="365125"/>
          </a:xfrm>
        </p:spPr>
        <p:txBody>
          <a:bodyPr/>
          <a:lstStyle/>
          <a:p>
            <a:pPr lvl="0"/>
            <a:fld id="{E033C6E5-ABCA-D247-98E1-2274F89B260E}" type="slidenum">
              <a:rPr lang="en-US" noProof="0" smtClean="0"/>
              <a:pPr lvl="0"/>
              <a:t>12</a:t>
            </a:fld>
            <a:endParaRPr lang="en-US" noProof="0" dirty="0"/>
          </a:p>
        </p:txBody>
      </p:sp>
      <p:pic>
        <p:nvPicPr>
          <p:cNvPr id="4" name="Picture 3">
            <a:extLst>
              <a:ext uri="{FF2B5EF4-FFF2-40B4-BE49-F238E27FC236}">
                <a16:creationId xmlns:a16="http://schemas.microsoft.com/office/drawing/2014/main" id="{1881CB0B-1F51-4B5D-9314-D55B87BCE2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801" y="1160207"/>
            <a:ext cx="10549311" cy="5029200"/>
          </a:xfrm>
          <a:prstGeom prst="rect">
            <a:avLst/>
          </a:prstGeom>
          <a:ln w="38100">
            <a:solidFill>
              <a:schemeClr val="tx1"/>
            </a:solidFill>
          </a:ln>
        </p:spPr>
      </p:pic>
      <p:pic>
        <p:nvPicPr>
          <p:cNvPr id="9" name="Picture 8">
            <a:extLst>
              <a:ext uri="{FF2B5EF4-FFF2-40B4-BE49-F238E27FC236}">
                <a16:creationId xmlns:a16="http://schemas.microsoft.com/office/drawing/2014/main" id="{7A3A8E95-837B-4123-957D-4FF5BBE837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802" y="6145034"/>
            <a:ext cx="5024026" cy="708890"/>
          </a:xfrm>
          <a:prstGeom prst="rect">
            <a:avLst/>
          </a:prstGeom>
          <a:ln w="38100">
            <a:solidFill>
              <a:schemeClr val="tx1"/>
            </a:solidFill>
          </a:ln>
        </p:spPr>
      </p:pic>
    </p:spTree>
    <p:extLst>
      <p:ext uri="{BB962C8B-B14F-4D97-AF65-F5344CB8AC3E}">
        <p14:creationId xmlns:p14="http://schemas.microsoft.com/office/powerpoint/2010/main" val="29404652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15384" y="103188"/>
            <a:ext cx="10769600" cy="742950"/>
          </a:xfrm>
        </p:spPr>
        <p:txBody>
          <a:bodyPr/>
          <a:lstStyle/>
          <a:p>
            <a:r>
              <a:rPr lang="en-US" dirty="0"/>
              <a:t>Focus area: </a:t>
            </a:r>
            <a:r>
              <a:rPr lang="en-US" dirty="0">
                <a:solidFill>
                  <a:srgbClr val="00B050"/>
                </a:solidFill>
              </a:rPr>
              <a:t>Crops, Food, and Nutrition</a:t>
            </a:r>
          </a:p>
        </p:txBody>
      </p:sp>
      <p:sp>
        <p:nvSpPr>
          <p:cNvPr id="7" name="Rectangle 3"/>
          <p:cNvSpPr>
            <a:spLocks noGrp="1" noChangeArrowheads="1"/>
          </p:cNvSpPr>
          <p:nvPr>
            <p:ph idx="1"/>
          </p:nvPr>
        </p:nvSpPr>
        <p:spPr>
          <a:xfrm>
            <a:off x="315383" y="1003301"/>
            <a:ext cx="11689511" cy="5632889"/>
          </a:xfrm>
        </p:spPr>
        <p:txBody>
          <a:bodyPr>
            <a:noAutofit/>
          </a:bodyPr>
          <a:lstStyle/>
          <a:p>
            <a:r>
              <a:rPr lang="en-US" dirty="0"/>
              <a:t>Research needs: adapted varieties, water &amp; nutrient delivery, &amp; microbiome management</a:t>
            </a:r>
            <a:endParaRPr lang="en-US" sz="2000" dirty="0">
              <a:solidFill>
                <a:schemeClr val="tx1"/>
              </a:solidFill>
            </a:endParaRPr>
          </a:p>
          <a:p>
            <a:r>
              <a:rPr lang="en-US" dirty="0"/>
              <a:t>Technology development supported: </a:t>
            </a:r>
          </a:p>
          <a:p>
            <a:pPr lvl="1"/>
            <a:r>
              <a:rPr lang="en-US" dirty="0">
                <a:solidFill>
                  <a:schemeClr val="tx1"/>
                </a:solidFill>
              </a:rPr>
              <a:t>Crop production for supplement nutrition and variety on long duration lunar surface &amp; Mars transit missions</a:t>
            </a:r>
          </a:p>
          <a:p>
            <a:r>
              <a:rPr lang="en-US" dirty="0"/>
              <a:t>Supports NASA Moon to Mars Objectives </a:t>
            </a:r>
          </a:p>
          <a:p>
            <a:pPr lvl="1"/>
            <a:r>
              <a:rPr lang="en-US" sz="1800" dirty="0"/>
              <a:t>HBS-1LM: Understand the effects of short- and long-duration exposure to the environments of the Moon, Mars, and deep space on biological systems and health, using humans, model organisms, systems of human physiology, and plants. 	</a:t>
            </a:r>
          </a:p>
          <a:p>
            <a:pPr lvl="1"/>
            <a:r>
              <a:rPr lang="en-US" sz="1800" dirty="0"/>
              <a:t>HBS-2LM: Evaluate and validate progressively Earth-independent crew health &amp; performance systems and operations with mission durations representative of Mars-class missions. </a:t>
            </a:r>
            <a:r>
              <a:rPr lang="en-US" dirty="0"/>
              <a:t>Key aspects</a:t>
            </a:r>
          </a:p>
          <a:p>
            <a:pPr lvl="1"/>
            <a:r>
              <a:rPr lang="en-US" sz="1800" dirty="0"/>
              <a:t>AS-5LM: Define crop plant species, including methods for their productive growth, capable of providing sustainable and nutritious food sources for lunar, Deep Space transit, and Mars habitation. </a:t>
            </a:r>
          </a:p>
          <a:p>
            <a:r>
              <a:rPr lang="en-US" dirty="0"/>
              <a:t>Key aspects</a:t>
            </a:r>
          </a:p>
          <a:p>
            <a:pPr lvl="1"/>
            <a:r>
              <a:rPr lang="en-US" dirty="0"/>
              <a:t>Selection of most productive range of crops based on relevant ug and partial-g environments</a:t>
            </a:r>
          </a:p>
          <a:p>
            <a:pPr lvl="1"/>
            <a:r>
              <a:rPr lang="en-US" dirty="0"/>
              <a:t>Long term microbial/fungal control and moisture management over many crop cycles</a:t>
            </a:r>
          </a:p>
          <a:p>
            <a:pPr lvl="1"/>
            <a:r>
              <a:rPr lang="en-US" dirty="0"/>
              <a:t>Radiation affects on stored crop supplies and crop growth</a:t>
            </a:r>
          </a:p>
          <a:p>
            <a:pPr lvl="1"/>
            <a:r>
              <a:rPr lang="en-US" dirty="0"/>
              <a:t>Closing knowledge gaps on regolith screening, conditioning, and augmentation of lunar environment</a:t>
            </a:r>
          </a:p>
        </p:txBody>
      </p:sp>
      <p:sp>
        <p:nvSpPr>
          <p:cNvPr id="8" name="Slide Number Placeholder 3">
            <a:extLst>
              <a:ext uri="{FF2B5EF4-FFF2-40B4-BE49-F238E27FC236}">
                <a16:creationId xmlns:a16="http://schemas.microsoft.com/office/drawing/2014/main" id="{4BF64B52-74AD-4D0D-8D49-D6C94784E94A}"/>
              </a:ext>
            </a:extLst>
          </p:cNvPr>
          <p:cNvSpPr>
            <a:spLocks noGrp="1"/>
          </p:cNvSpPr>
          <p:nvPr>
            <p:ph type="sldNum" sz="quarter" idx="10"/>
          </p:nvPr>
        </p:nvSpPr>
        <p:spPr>
          <a:xfrm>
            <a:off x="9347200" y="6538913"/>
            <a:ext cx="2844800" cy="365125"/>
          </a:xfrm>
        </p:spPr>
        <p:txBody>
          <a:bodyPr/>
          <a:lstStyle/>
          <a:p>
            <a:pPr lvl="0"/>
            <a:fld id="{E033C6E5-ABCA-D247-98E1-2274F89B260E}" type="slidenum">
              <a:rPr lang="en-US" noProof="0" smtClean="0"/>
              <a:pPr lvl="0"/>
              <a:t>13</a:t>
            </a:fld>
            <a:endParaRPr lang="en-US" noProof="0" dirty="0"/>
          </a:p>
        </p:txBody>
      </p:sp>
    </p:spTree>
    <p:extLst>
      <p:ext uri="{BB962C8B-B14F-4D97-AF65-F5344CB8AC3E}">
        <p14:creationId xmlns:p14="http://schemas.microsoft.com/office/powerpoint/2010/main" val="25767900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15384" y="103188"/>
            <a:ext cx="10769600" cy="742950"/>
          </a:xfrm>
        </p:spPr>
        <p:txBody>
          <a:bodyPr/>
          <a:lstStyle/>
          <a:p>
            <a:r>
              <a:rPr lang="en-US" sz="2400" u="sng" dirty="0"/>
              <a:t>Notional</a:t>
            </a:r>
            <a:r>
              <a:rPr lang="en-US" sz="2400" dirty="0"/>
              <a:t> Roadmap of </a:t>
            </a:r>
            <a:r>
              <a:rPr lang="en-US" sz="2400" dirty="0">
                <a:solidFill>
                  <a:srgbClr val="00B050"/>
                </a:solidFill>
              </a:rPr>
              <a:t>Crop, Food, &amp; Nutrition</a:t>
            </a:r>
            <a:r>
              <a:rPr lang="en-US" sz="2400" dirty="0">
                <a:solidFill>
                  <a:srgbClr val="FF0000"/>
                </a:solidFill>
              </a:rPr>
              <a:t> </a:t>
            </a:r>
            <a:r>
              <a:rPr lang="en-US" sz="2400" dirty="0"/>
              <a:t>Research Support for Food, Nutrition, and Crew Health Countermeasures</a:t>
            </a:r>
            <a:endParaRPr lang="en-US" dirty="0">
              <a:solidFill>
                <a:srgbClr val="0070C0"/>
              </a:solidFill>
            </a:endParaRPr>
          </a:p>
        </p:txBody>
      </p:sp>
      <p:sp>
        <p:nvSpPr>
          <p:cNvPr id="7" name="Rectangle 3"/>
          <p:cNvSpPr>
            <a:spLocks noGrp="1" noChangeArrowheads="1"/>
          </p:cNvSpPr>
          <p:nvPr>
            <p:ph idx="1"/>
          </p:nvPr>
        </p:nvSpPr>
        <p:spPr>
          <a:xfrm>
            <a:off x="315383" y="1003301"/>
            <a:ext cx="11689511" cy="5632889"/>
          </a:xfrm>
        </p:spPr>
        <p:txBody>
          <a:bodyPr>
            <a:noAutofit/>
          </a:bodyPr>
          <a:lstStyle/>
          <a:p>
            <a:r>
              <a:rPr lang="en-US" sz="2000" dirty="0">
                <a:solidFill>
                  <a:schemeClr val="tx1"/>
                </a:solidFill>
              </a:rPr>
              <a:t> </a:t>
            </a:r>
          </a:p>
        </p:txBody>
      </p:sp>
      <p:sp>
        <p:nvSpPr>
          <p:cNvPr id="8" name="Slide Number Placeholder 3">
            <a:extLst>
              <a:ext uri="{FF2B5EF4-FFF2-40B4-BE49-F238E27FC236}">
                <a16:creationId xmlns:a16="http://schemas.microsoft.com/office/drawing/2014/main" id="{4BF64B52-74AD-4D0D-8D49-D6C94784E94A}"/>
              </a:ext>
            </a:extLst>
          </p:cNvPr>
          <p:cNvSpPr>
            <a:spLocks noGrp="1"/>
          </p:cNvSpPr>
          <p:nvPr>
            <p:ph type="sldNum" sz="quarter" idx="10"/>
          </p:nvPr>
        </p:nvSpPr>
        <p:spPr>
          <a:xfrm>
            <a:off x="9347200" y="6538913"/>
            <a:ext cx="2844800" cy="365125"/>
          </a:xfrm>
        </p:spPr>
        <p:txBody>
          <a:bodyPr/>
          <a:lstStyle/>
          <a:p>
            <a:pPr lvl="0"/>
            <a:fld id="{E033C6E5-ABCA-D247-98E1-2274F89B260E}" type="slidenum">
              <a:rPr lang="en-US" noProof="0" smtClean="0"/>
              <a:pPr lvl="0"/>
              <a:t>14</a:t>
            </a:fld>
            <a:endParaRPr lang="en-US" noProof="0" dirty="0"/>
          </a:p>
        </p:txBody>
      </p:sp>
      <p:pic>
        <p:nvPicPr>
          <p:cNvPr id="4" name="Picture 3">
            <a:extLst>
              <a:ext uri="{FF2B5EF4-FFF2-40B4-BE49-F238E27FC236}">
                <a16:creationId xmlns:a16="http://schemas.microsoft.com/office/drawing/2014/main" id="{9B8E8407-6D7A-45D5-AF06-8E898AD18F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5290" y="1177177"/>
            <a:ext cx="9884837" cy="4852511"/>
          </a:xfrm>
          <a:prstGeom prst="rect">
            <a:avLst/>
          </a:prstGeom>
          <a:ln w="38100">
            <a:solidFill>
              <a:schemeClr val="tx1"/>
            </a:solidFill>
          </a:ln>
        </p:spPr>
      </p:pic>
      <p:pic>
        <p:nvPicPr>
          <p:cNvPr id="9" name="Picture 8">
            <a:extLst>
              <a:ext uri="{FF2B5EF4-FFF2-40B4-BE49-F238E27FC236}">
                <a16:creationId xmlns:a16="http://schemas.microsoft.com/office/drawing/2014/main" id="{DED07038-2B37-47B4-ACDC-A55B927A08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5290" y="6105706"/>
            <a:ext cx="5024026" cy="708890"/>
          </a:xfrm>
          <a:prstGeom prst="rect">
            <a:avLst/>
          </a:prstGeom>
          <a:ln w="38100">
            <a:solidFill>
              <a:schemeClr val="tx1"/>
            </a:solidFill>
          </a:ln>
        </p:spPr>
      </p:pic>
    </p:spTree>
    <p:extLst>
      <p:ext uri="{BB962C8B-B14F-4D97-AF65-F5344CB8AC3E}">
        <p14:creationId xmlns:p14="http://schemas.microsoft.com/office/powerpoint/2010/main" val="152611314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15384" y="103188"/>
            <a:ext cx="10769600" cy="742950"/>
          </a:xfrm>
        </p:spPr>
        <p:txBody>
          <a:bodyPr/>
          <a:lstStyle/>
          <a:p>
            <a:r>
              <a:rPr lang="en-US" dirty="0"/>
              <a:t>Backup Charts</a:t>
            </a:r>
          </a:p>
        </p:txBody>
      </p:sp>
      <p:sp>
        <p:nvSpPr>
          <p:cNvPr id="7" name="Rectangle 3"/>
          <p:cNvSpPr>
            <a:spLocks noGrp="1" noChangeArrowheads="1"/>
          </p:cNvSpPr>
          <p:nvPr>
            <p:ph idx="1"/>
          </p:nvPr>
        </p:nvSpPr>
        <p:spPr>
          <a:xfrm>
            <a:off x="315383" y="1003301"/>
            <a:ext cx="11689511" cy="5632889"/>
          </a:xfrm>
        </p:spPr>
        <p:txBody>
          <a:bodyPr>
            <a:noAutofit/>
          </a:bodyPr>
          <a:lstStyle/>
          <a:p>
            <a:r>
              <a:rPr lang="en-US" dirty="0"/>
              <a:t>Sampling of relevant BPS Decadal Committee white papers</a:t>
            </a:r>
          </a:p>
          <a:p>
            <a:r>
              <a:rPr lang="en-US" dirty="0"/>
              <a:t>Moon to Mars Objectives most relevant to ECLSS-CHP</a:t>
            </a:r>
          </a:p>
        </p:txBody>
      </p:sp>
      <p:sp>
        <p:nvSpPr>
          <p:cNvPr id="8" name="Slide Number Placeholder 3">
            <a:extLst>
              <a:ext uri="{FF2B5EF4-FFF2-40B4-BE49-F238E27FC236}">
                <a16:creationId xmlns:a16="http://schemas.microsoft.com/office/drawing/2014/main" id="{4BF64B52-74AD-4D0D-8D49-D6C94784E94A}"/>
              </a:ext>
            </a:extLst>
          </p:cNvPr>
          <p:cNvSpPr>
            <a:spLocks noGrp="1"/>
          </p:cNvSpPr>
          <p:nvPr>
            <p:ph type="sldNum" sz="quarter" idx="10"/>
          </p:nvPr>
        </p:nvSpPr>
        <p:spPr>
          <a:xfrm>
            <a:off x="9347200" y="6538913"/>
            <a:ext cx="2844800" cy="365125"/>
          </a:xfrm>
        </p:spPr>
        <p:txBody>
          <a:bodyPr/>
          <a:lstStyle/>
          <a:p>
            <a:pPr lvl="0"/>
            <a:fld id="{E033C6E5-ABCA-D247-98E1-2274F89B260E}" type="slidenum">
              <a:rPr lang="en-US" noProof="0" smtClean="0"/>
              <a:pPr lvl="0"/>
              <a:t>15</a:t>
            </a:fld>
            <a:endParaRPr lang="en-US" noProof="0" dirty="0"/>
          </a:p>
        </p:txBody>
      </p:sp>
    </p:spTree>
    <p:extLst>
      <p:ext uri="{BB962C8B-B14F-4D97-AF65-F5344CB8AC3E}">
        <p14:creationId xmlns:p14="http://schemas.microsoft.com/office/powerpoint/2010/main" val="31324092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15384" y="103188"/>
            <a:ext cx="10769600" cy="742950"/>
          </a:xfrm>
        </p:spPr>
        <p:txBody>
          <a:bodyPr/>
          <a:lstStyle/>
          <a:p>
            <a:r>
              <a:rPr lang="en-US" dirty="0"/>
              <a:t>Select white papers  submitted to BPS Decadal that support ECLSS-CHP</a:t>
            </a:r>
          </a:p>
        </p:txBody>
      </p:sp>
      <p:sp>
        <p:nvSpPr>
          <p:cNvPr id="7" name="Rectangle 3"/>
          <p:cNvSpPr>
            <a:spLocks noGrp="1" noChangeArrowheads="1"/>
          </p:cNvSpPr>
          <p:nvPr>
            <p:ph idx="1"/>
          </p:nvPr>
        </p:nvSpPr>
        <p:spPr>
          <a:xfrm>
            <a:off x="1" y="846139"/>
            <a:ext cx="12192000" cy="5790052"/>
          </a:xfrm>
        </p:spPr>
        <p:txBody>
          <a:bodyPr>
            <a:noAutofit/>
          </a:bodyPr>
          <a:lstStyle/>
          <a:p>
            <a:pPr>
              <a:spcBef>
                <a:spcPts val="0"/>
              </a:spcBef>
              <a:spcAft>
                <a:spcPts val="0"/>
              </a:spcAft>
            </a:pPr>
            <a:r>
              <a:rPr lang="en-US" sz="1800" dirty="0"/>
              <a:t>Direct support of ECLSS-CHP needs</a:t>
            </a:r>
          </a:p>
          <a:p>
            <a:pPr marL="622300" lvl="1" indent="-342900" defTabSz="1218987" fontAlgn="ctr">
              <a:spcAft>
                <a:spcPts val="0"/>
              </a:spcAft>
              <a:buFont typeface="+mj-lt"/>
              <a:buAutoNum type="arabicPeriod"/>
            </a:pPr>
            <a:r>
              <a:rPr lang="en-US" sz="1400" dirty="0">
                <a:solidFill>
                  <a:prstClr val="black"/>
                </a:solidFill>
                <a:latin typeface="Calibri"/>
              </a:rPr>
              <a:t>Challenges and Research Needs for Micro- and Partial-Gravity Fires (Lead: Ya-Ting Liao)</a:t>
            </a:r>
          </a:p>
          <a:p>
            <a:pPr marL="622300" lvl="1" indent="-342900" defTabSz="1218987" fontAlgn="ctr">
              <a:spcBef>
                <a:spcPts val="800"/>
              </a:spcBef>
              <a:spcAft>
                <a:spcPts val="0"/>
              </a:spcAft>
              <a:buFont typeface="+mj-lt"/>
              <a:buAutoNum type="arabicPeriod"/>
            </a:pPr>
            <a:r>
              <a:rPr lang="en-US" sz="1400" dirty="0">
                <a:solidFill>
                  <a:prstClr val="black"/>
                </a:solidFill>
                <a:latin typeface="Calibri"/>
              </a:rPr>
              <a:t>Recommendations for Fire Extinguisher Research for Crewed Missions (Lead: John Easton)</a:t>
            </a:r>
          </a:p>
          <a:p>
            <a:pPr marL="622300" lvl="1" indent="-342900" defTabSz="1218987" fontAlgn="ctr">
              <a:spcBef>
                <a:spcPts val="800"/>
              </a:spcBef>
              <a:spcAft>
                <a:spcPts val="0"/>
              </a:spcAft>
              <a:buFont typeface="+mj-lt"/>
              <a:buAutoNum type="arabicPeriod"/>
            </a:pPr>
            <a:r>
              <a:rPr lang="en-US" sz="1400" dirty="0">
                <a:solidFill>
                  <a:prstClr val="black"/>
                </a:solidFill>
                <a:latin typeface="Calibri"/>
              </a:rPr>
              <a:t>Spacecraft Materials Fire Safety (Lead: Fletcher Miller)</a:t>
            </a:r>
          </a:p>
          <a:p>
            <a:pPr marL="622300" lvl="1" indent="-342900" defTabSz="1218987" fontAlgn="ctr">
              <a:spcBef>
                <a:spcPts val="800"/>
              </a:spcBef>
              <a:spcAft>
                <a:spcPts val="0"/>
              </a:spcAft>
              <a:buFont typeface="+mj-lt"/>
              <a:buAutoNum type="arabicPeriod"/>
            </a:pPr>
            <a:r>
              <a:rPr lang="en-US" sz="1400" dirty="0">
                <a:solidFill>
                  <a:prstClr val="black"/>
                </a:solidFill>
                <a:latin typeface="Calibri"/>
              </a:rPr>
              <a:t>Research Questions and Challenges for Improved Spacecraft Fire Detection (Lead: Claire Fortenberry)</a:t>
            </a:r>
          </a:p>
          <a:p>
            <a:pPr marL="622300" lvl="1" indent="-342900" defTabSz="1218987" fontAlgn="ctr">
              <a:spcBef>
                <a:spcPts val="800"/>
              </a:spcBef>
              <a:spcAft>
                <a:spcPts val="0"/>
              </a:spcAft>
              <a:buFont typeface="+mj-lt"/>
              <a:buAutoNum type="arabicPeriod"/>
            </a:pPr>
            <a:r>
              <a:rPr lang="en-US" sz="1400" dirty="0">
                <a:solidFill>
                  <a:prstClr val="black"/>
                </a:solidFill>
                <a:latin typeface="Calibri"/>
              </a:rPr>
              <a:t>Solid Fuel Combustion in Partial and Micro-Gravity (Lead: Michael Gollner)</a:t>
            </a:r>
          </a:p>
          <a:p>
            <a:pPr marL="622300" lvl="1" indent="-342900" defTabSz="1218987" fontAlgn="ctr">
              <a:spcBef>
                <a:spcPts val="800"/>
              </a:spcBef>
              <a:spcAft>
                <a:spcPts val="0"/>
              </a:spcAft>
              <a:buFont typeface="+mj-lt"/>
              <a:buAutoNum type="arabicPeriod"/>
            </a:pPr>
            <a:r>
              <a:rPr lang="en-US" sz="1400" dirty="0">
                <a:solidFill>
                  <a:prstClr val="black"/>
                </a:solidFill>
                <a:latin typeface="Calibri"/>
              </a:rPr>
              <a:t>Recommendations for Spaceflight Research to Enable Crop Plant Growth Systems for Exploration (Lead: Alexandra Whitmire)</a:t>
            </a:r>
          </a:p>
          <a:p>
            <a:pPr marL="622300" lvl="1" indent="-342900" defTabSz="1218987" fontAlgn="ctr">
              <a:spcBef>
                <a:spcPts val="800"/>
              </a:spcBef>
              <a:spcAft>
                <a:spcPts val="0"/>
              </a:spcAft>
              <a:buFont typeface="+mj-lt"/>
              <a:buAutoNum type="arabicPeriod"/>
            </a:pPr>
            <a:r>
              <a:rPr lang="en-US" sz="1400" dirty="0">
                <a:solidFill>
                  <a:prstClr val="black"/>
                </a:solidFill>
                <a:latin typeface="Calibri"/>
              </a:rPr>
              <a:t>Spaceflight Food System: Impacts to Nutritional Adequacy, Health, Performance, and Resources in Space Exploration (Lead: Grace Douglas) </a:t>
            </a:r>
          </a:p>
          <a:p>
            <a:pPr marL="622300" lvl="1" indent="-342900" defTabSz="1218987" fontAlgn="ctr">
              <a:spcBef>
                <a:spcPts val="800"/>
              </a:spcBef>
              <a:spcAft>
                <a:spcPts val="0"/>
              </a:spcAft>
              <a:buFont typeface="+mj-lt"/>
              <a:buAutoNum type="arabicPeriod"/>
            </a:pPr>
            <a:r>
              <a:rPr lang="en-US" sz="1400" dirty="0">
                <a:latin typeface="Calibri"/>
              </a:rPr>
              <a:t>Microbial Food Safety in Space Production Systems (Lead: Jessica Lee)</a:t>
            </a:r>
          </a:p>
          <a:p>
            <a:pPr marL="622300" lvl="1" indent="-342900" defTabSz="1218987" fontAlgn="ctr">
              <a:spcBef>
                <a:spcPts val="800"/>
              </a:spcBef>
              <a:spcAft>
                <a:spcPts val="0"/>
              </a:spcAft>
              <a:buFont typeface="+mj-lt"/>
              <a:buAutoNum type="arabicPeriod"/>
            </a:pPr>
            <a:r>
              <a:rPr lang="en-US" sz="1400" dirty="0">
                <a:latin typeface="Calibri"/>
              </a:rPr>
              <a:t>Elevating the Use of Genetic Engineering to Support Sustainable Plant Agriculture for Human Space Exploration (Lead: Natasha Haveman)</a:t>
            </a:r>
          </a:p>
          <a:p>
            <a:pPr marL="622300" lvl="1" indent="-342900" defTabSz="1218987" fontAlgn="ctr">
              <a:spcBef>
                <a:spcPts val="800"/>
              </a:spcBef>
              <a:spcAft>
                <a:spcPts val="0"/>
              </a:spcAft>
              <a:buFont typeface="+mj-lt"/>
              <a:buAutoNum type="arabicPeriod"/>
            </a:pPr>
            <a:r>
              <a:rPr lang="en-US" sz="1400" dirty="0">
                <a:latin typeface="Calibri"/>
              </a:rPr>
              <a:t>What to Take? When to Make? How to Break Even? Avoid Mistakes in Microbial Bio-manufacturing in Support of Human Near-to-Deep Space Exploration (Lead: Nils Averesch)</a:t>
            </a:r>
          </a:p>
          <a:p>
            <a:pPr marL="622300" lvl="1" indent="-342900" defTabSz="1218987" fontAlgn="ctr">
              <a:spcBef>
                <a:spcPts val="800"/>
              </a:spcBef>
              <a:spcAft>
                <a:spcPts val="0"/>
              </a:spcAft>
              <a:buFont typeface="+mj-lt"/>
              <a:buAutoNum type="arabicPeriod"/>
            </a:pPr>
            <a:r>
              <a:rPr lang="en-US" sz="1400" dirty="0">
                <a:latin typeface="Calibri"/>
              </a:rPr>
              <a:t>Planetary Protection Knowledge Gaps and Enabling Science for Crewed Mars Missions (Lead: J Andy Spry)</a:t>
            </a:r>
          </a:p>
          <a:p>
            <a:pPr>
              <a:spcBef>
                <a:spcPts val="1200"/>
              </a:spcBef>
              <a:spcAft>
                <a:spcPts val="0"/>
              </a:spcAft>
            </a:pPr>
            <a:r>
              <a:rPr lang="en-US" sz="1800" dirty="0"/>
              <a:t>HRP related submissions that support ECLSS-CHP needs</a:t>
            </a:r>
          </a:p>
          <a:p>
            <a:pPr lvl="1">
              <a:spcAft>
                <a:spcPts val="0"/>
              </a:spcAft>
            </a:pPr>
            <a:r>
              <a:rPr lang="en-US" sz="1600" dirty="0"/>
              <a:t>Greater understanding at the fundamental science levels can lead to more targeted and efficient applied biomedical solutions</a:t>
            </a:r>
          </a:p>
          <a:p>
            <a:pPr lvl="2">
              <a:spcAft>
                <a:spcPts val="0"/>
              </a:spcAft>
            </a:pPr>
            <a:r>
              <a:rPr lang="en-US" sz="1400" dirty="0"/>
              <a:t>Provides input for SCLT technology development to close exploration gaps</a:t>
            </a:r>
          </a:p>
          <a:p>
            <a:pPr marL="622300" lvl="1" indent="-342900" defTabSz="1218987" fontAlgn="ctr">
              <a:spcBef>
                <a:spcPts val="800"/>
              </a:spcBef>
              <a:spcAft>
                <a:spcPts val="0"/>
              </a:spcAft>
              <a:buFont typeface="+mj-lt"/>
              <a:buAutoNum type="arabicPeriod"/>
            </a:pPr>
            <a:r>
              <a:rPr lang="en-US" sz="1400" dirty="0">
                <a:latin typeface="Calibri"/>
              </a:rPr>
              <a:t>Vision for the Next Generation of Spaceflight Microbiology: Human Health and Habitat Sustainability (Lead: Mark Ott)</a:t>
            </a:r>
          </a:p>
          <a:p>
            <a:pPr marL="622300" lvl="1" indent="-342900" defTabSz="1218987" fontAlgn="ctr">
              <a:spcBef>
                <a:spcPts val="800"/>
              </a:spcBef>
              <a:spcAft>
                <a:spcPts val="0"/>
              </a:spcAft>
              <a:buFont typeface="+mj-lt"/>
              <a:buAutoNum type="arabicPeriod"/>
            </a:pPr>
            <a:r>
              <a:rPr lang="en-US" sz="1400" dirty="0">
                <a:latin typeface="Calibri"/>
              </a:rPr>
              <a:t>The Need for Biological Countermeasures to Mitigate the Risk of Space Radiation-Induced Carcinogenesis (Lead: by Broc Sishc)</a:t>
            </a:r>
          </a:p>
          <a:p>
            <a:pPr marL="622300" lvl="1" indent="-342900" defTabSz="1218987" fontAlgn="ctr">
              <a:spcBef>
                <a:spcPts val="800"/>
              </a:spcBef>
              <a:spcAft>
                <a:spcPts val="0"/>
              </a:spcAft>
              <a:buFont typeface="+mj-lt"/>
              <a:buAutoNum type="arabicPeriod"/>
            </a:pPr>
            <a:r>
              <a:rPr lang="en-US" sz="1400" dirty="0">
                <a:latin typeface="Calibri"/>
              </a:rPr>
              <a:t>Development of Medical Capabilities &amp; Tech for Health Monitoring, Diagnostics, &amp; Treatment during Human Exploration Spaceflight (Lead: Shean Phelps)</a:t>
            </a:r>
          </a:p>
          <a:p>
            <a:pPr marL="622300" lvl="1" indent="-342900" defTabSz="1218987" fontAlgn="ctr">
              <a:spcBef>
                <a:spcPts val="800"/>
              </a:spcBef>
              <a:spcAft>
                <a:spcPts val="0"/>
              </a:spcAft>
              <a:buFont typeface="+mj-lt"/>
              <a:buAutoNum type="arabicPeriod"/>
            </a:pPr>
            <a:r>
              <a:rPr lang="en-US" sz="1400" dirty="0">
                <a:latin typeface="Calibri"/>
              </a:rPr>
              <a:t>Enabling a Precision Health System for Deep Space Exploration (Lead: Corey Theriot)</a:t>
            </a:r>
          </a:p>
        </p:txBody>
      </p:sp>
      <p:sp>
        <p:nvSpPr>
          <p:cNvPr id="8" name="Slide Number Placeholder 3">
            <a:extLst>
              <a:ext uri="{FF2B5EF4-FFF2-40B4-BE49-F238E27FC236}">
                <a16:creationId xmlns:a16="http://schemas.microsoft.com/office/drawing/2014/main" id="{4BF64B52-74AD-4D0D-8D49-D6C94784E94A}"/>
              </a:ext>
            </a:extLst>
          </p:cNvPr>
          <p:cNvSpPr>
            <a:spLocks noGrp="1"/>
          </p:cNvSpPr>
          <p:nvPr>
            <p:ph type="sldNum" sz="quarter" idx="10"/>
          </p:nvPr>
        </p:nvSpPr>
        <p:spPr>
          <a:xfrm>
            <a:off x="9347200" y="6538913"/>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3C6E5-ABCA-D247-98E1-2274F89B260E}"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137681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15384" y="103188"/>
            <a:ext cx="10769600" cy="742950"/>
          </a:xfrm>
        </p:spPr>
        <p:txBody>
          <a:bodyPr/>
          <a:lstStyle/>
          <a:p>
            <a:r>
              <a:rPr lang="en-US" dirty="0"/>
              <a:t>Alignment to NASA Moon to Mars Objectives (Sept 2022 release) </a:t>
            </a:r>
          </a:p>
        </p:txBody>
      </p:sp>
      <p:sp>
        <p:nvSpPr>
          <p:cNvPr id="7" name="Rectangle 3"/>
          <p:cNvSpPr>
            <a:spLocks noGrp="1" noChangeArrowheads="1"/>
          </p:cNvSpPr>
          <p:nvPr>
            <p:ph idx="1"/>
          </p:nvPr>
        </p:nvSpPr>
        <p:spPr>
          <a:xfrm>
            <a:off x="315383" y="1003301"/>
            <a:ext cx="11689511" cy="5632889"/>
          </a:xfrm>
        </p:spPr>
        <p:txBody>
          <a:bodyPr>
            <a:noAutofit/>
          </a:bodyPr>
          <a:lstStyle/>
          <a:p>
            <a:r>
              <a:rPr lang="en-US" sz="1800" dirty="0"/>
              <a:t>NASA Moon to Mars Objectives source for the most relevant objectives listed in presentation</a:t>
            </a:r>
          </a:p>
          <a:p>
            <a:r>
              <a:rPr lang="en-US" sz="1800" dirty="0">
                <a:solidFill>
                  <a:srgbClr val="0000FF"/>
                </a:solidFill>
                <a:hlinkClick r:id="rId3">
                  <a:extLst>
                    <a:ext uri="{A12FA001-AC4F-418D-AE19-62706E023703}">
                      <ahyp:hlinkClr xmlns:ahyp="http://schemas.microsoft.com/office/drawing/2018/hyperlinkcolor" val="tx"/>
                    </a:ext>
                  </a:extLst>
                </a:hlinkClick>
              </a:rPr>
              <a:t>https://www.nasa.gov/sites/default/files/atoms/files/m2m-objectives-exec-summary.pdf</a:t>
            </a:r>
            <a:endParaRPr lang="en-US" sz="1800" dirty="0"/>
          </a:p>
          <a:p>
            <a:pPr marL="0" indent="0">
              <a:buNone/>
            </a:pPr>
            <a:endParaRPr lang="en-US" sz="1800" dirty="0"/>
          </a:p>
        </p:txBody>
      </p:sp>
      <p:sp>
        <p:nvSpPr>
          <p:cNvPr id="8" name="Slide Number Placeholder 3">
            <a:extLst>
              <a:ext uri="{FF2B5EF4-FFF2-40B4-BE49-F238E27FC236}">
                <a16:creationId xmlns:a16="http://schemas.microsoft.com/office/drawing/2014/main" id="{4BF64B52-74AD-4D0D-8D49-D6C94784E94A}"/>
              </a:ext>
            </a:extLst>
          </p:cNvPr>
          <p:cNvSpPr>
            <a:spLocks noGrp="1"/>
          </p:cNvSpPr>
          <p:nvPr>
            <p:ph type="sldNum" sz="quarter" idx="10"/>
          </p:nvPr>
        </p:nvSpPr>
        <p:spPr>
          <a:xfrm>
            <a:off x="9347200" y="6538913"/>
            <a:ext cx="2844800" cy="365125"/>
          </a:xfrm>
        </p:spPr>
        <p:txBody>
          <a:bodyPr/>
          <a:lstStyle/>
          <a:p>
            <a:pPr lvl="0"/>
            <a:fld id="{E033C6E5-ABCA-D247-98E1-2274F89B260E}" type="slidenum">
              <a:rPr lang="en-US" noProof="0" smtClean="0"/>
              <a:pPr lvl="0"/>
              <a:t>17</a:t>
            </a:fld>
            <a:endParaRPr lang="en-US" noProof="0" dirty="0"/>
          </a:p>
        </p:txBody>
      </p:sp>
    </p:spTree>
    <p:extLst>
      <p:ext uri="{BB962C8B-B14F-4D97-AF65-F5344CB8AC3E}">
        <p14:creationId xmlns:p14="http://schemas.microsoft.com/office/powerpoint/2010/main" val="12196794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0CB9FBA-1B0A-814E-BA4A-E058754A5675}"/>
              </a:ext>
            </a:extLst>
          </p:cNvPr>
          <p:cNvGrpSpPr/>
          <p:nvPr/>
        </p:nvGrpSpPr>
        <p:grpSpPr>
          <a:xfrm>
            <a:off x="439008" y="2451002"/>
            <a:ext cx="11305312" cy="3948597"/>
            <a:chOff x="439008" y="2714679"/>
            <a:chExt cx="11305312" cy="3948597"/>
          </a:xfrm>
        </p:grpSpPr>
        <p:sp>
          <p:nvSpPr>
            <p:cNvPr id="80" name="Rectangle 79">
              <a:extLst>
                <a:ext uri="{FF2B5EF4-FFF2-40B4-BE49-F238E27FC236}">
                  <a16:creationId xmlns:a16="http://schemas.microsoft.com/office/drawing/2014/main" id="{917D9143-6AFF-CF4A-8301-1010D1D7B483}"/>
                </a:ext>
              </a:extLst>
            </p:cNvPr>
            <p:cNvSpPr/>
            <p:nvPr/>
          </p:nvSpPr>
          <p:spPr>
            <a:xfrm>
              <a:off x="5278652" y="2714679"/>
              <a:ext cx="6465668" cy="3948597"/>
            </a:xfrm>
            <a:prstGeom prst="rect">
              <a:avLst/>
            </a:prstGeom>
            <a:solidFill>
              <a:schemeClr val="bg1">
                <a:alpha val="60000"/>
              </a:schemeClr>
            </a:solidFill>
          </p:spPr>
          <p:txBody>
            <a:bodyPr anchor="b"/>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Helvetica" pitchFamily="2" charset="0"/>
                <a:ea typeface="ヒラギノ角ゴ Pro W3"/>
                <a:cs typeface="Arial"/>
              </a:endParaRPr>
            </a:p>
          </p:txBody>
        </p:sp>
        <p:sp>
          <p:nvSpPr>
            <p:cNvPr id="2" name="Rectangle 1">
              <a:extLst>
                <a:ext uri="{FF2B5EF4-FFF2-40B4-BE49-F238E27FC236}">
                  <a16:creationId xmlns:a16="http://schemas.microsoft.com/office/drawing/2014/main" id="{62FA1D79-0936-3C4E-B74C-F6043EE5AD04}"/>
                </a:ext>
              </a:extLst>
            </p:cNvPr>
            <p:cNvSpPr/>
            <p:nvPr/>
          </p:nvSpPr>
          <p:spPr>
            <a:xfrm>
              <a:off x="439008" y="2714679"/>
              <a:ext cx="4476334" cy="3948597"/>
            </a:xfrm>
            <a:prstGeom prst="rect">
              <a:avLst/>
            </a:prstGeom>
            <a:solidFill>
              <a:schemeClr val="bg1">
                <a:alpha val="60000"/>
              </a:schemeClr>
            </a:solidFill>
          </p:spPr>
          <p:txBody>
            <a:bodyPr anchor="b"/>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Helvetica" pitchFamily="2" charset="0"/>
                <a:ea typeface="ヒラギノ角ゴ Pro W3"/>
                <a:cs typeface="Arial"/>
              </a:endParaRPr>
            </a:p>
          </p:txBody>
        </p:sp>
      </p:grpSp>
      <p:sp>
        <p:nvSpPr>
          <p:cNvPr id="42" name="Rectangle 41">
            <a:extLst>
              <a:ext uri="{FF2B5EF4-FFF2-40B4-BE49-F238E27FC236}">
                <a16:creationId xmlns:a16="http://schemas.microsoft.com/office/drawing/2014/main" id="{11167E3A-F297-0A48-A3AD-DB17F2E00DA3}"/>
              </a:ext>
            </a:extLst>
          </p:cNvPr>
          <p:cNvSpPr>
            <a:spLocks noChangeAspect="1"/>
          </p:cNvSpPr>
          <p:nvPr/>
        </p:nvSpPr>
        <p:spPr>
          <a:xfrm>
            <a:off x="3240064" y="4868495"/>
            <a:ext cx="914400" cy="914400"/>
          </a:xfrm>
          <a:prstGeom prst="rect">
            <a:avLst/>
          </a:prstGeom>
          <a:solidFill>
            <a:srgbClr val="F7964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022746A5-C1AA-6E47-A8D9-07CC1648B73E}"/>
              </a:ext>
            </a:extLst>
          </p:cNvPr>
          <p:cNvSpPr>
            <a:spLocks noChangeAspect="1"/>
          </p:cNvSpPr>
          <p:nvPr/>
        </p:nvSpPr>
        <p:spPr>
          <a:xfrm>
            <a:off x="9170988" y="4868495"/>
            <a:ext cx="914400" cy="914400"/>
          </a:xfrm>
          <a:prstGeom prst="rect">
            <a:avLst/>
          </a:prstGeom>
          <a:solidFill>
            <a:srgbClr val="00B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44" name="Rectangle 43">
            <a:extLst>
              <a:ext uri="{FF2B5EF4-FFF2-40B4-BE49-F238E27FC236}">
                <a16:creationId xmlns:a16="http://schemas.microsoft.com/office/drawing/2014/main" id="{CD974B85-C9D2-8A40-89CD-15986404ABE8}"/>
              </a:ext>
            </a:extLst>
          </p:cNvPr>
          <p:cNvSpPr>
            <a:spLocks noChangeAspect="1"/>
          </p:cNvSpPr>
          <p:nvPr/>
        </p:nvSpPr>
        <p:spPr>
          <a:xfrm>
            <a:off x="7060500" y="4868495"/>
            <a:ext cx="914400" cy="914400"/>
          </a:xfrm>
          <a:prstGeom prst="rect">
            <a:avLst/>
          </a:prstGeom>
          <a:solidFill>
            <a:srgbClr val="17375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32" name="Rectangle 31">
            <a:extLst>
              <a:ext uri="{FF2B5EF4-FFF2-40B4-BE49-F238E27FC236}">
                <a16:creationId xmlns:a16="http://schemas.microsoft.com/office/drawing/2014/main" id="{CB7541D9-1802-8B49-8154-999E583CA8B8}"/>
              </a:ext>
            </a:extLst>
          </p:cNvPr>
          <p:cNvSpPr>
            <a:spLocks noChangeAspect="1"/>
          </p:cNvSpPr>
          <p:nvPr/>
        </p:nvSpPr>
        <p:spPr>
          <a:xfrm>
            <a:off x="3240064" y="3148162"/>
            <a:ext cx="914400" cy="914400"/>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4E1A8025-1096-0541-BB0A-78F2857E7D83}"/>
              </a:ext>
            </a:extLst>
          </p:cNvPr>
          <p:cNvSpPr>
            <a:spLocks noChangeAspect="1"/>
          </p:cNvSpPr>
          <p:nvPr/>
        </p:nvSpPr>
        <p:spPr>
          <a:xfrm>
            <a:off x="1185396" y="3148162"/>
            <a:ext cx="914400" cy="914400"/>
          </a:xfrm>
          <a:prstGeom prst="rect">
            <a:avLst/>
          </a:prstGeom>
          <a:solidFill>
            <a:srgbClr val="00B0F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36" name="Rectangle 35">
            <a:extLst>
              <a:ext uri="{FF2B5EF4-FFF2-40B4-BE49-F238E27FC236}">
                <a16:creationId xmlns:a16="http://schemas.microsoft.com/office/drawing/2014/main" id="{E2F05AEB-5D4B-F84C-B068-20178293990A}"/>
              </a:ext>
            </a:extLst>
          </p:cNvPr>
          <p:cNvSpPr>
            <a:spLocks noChangeAspect="1"/>
          </p:cNvSpPr>
          <p:nvPr/>
        </p:nvSpPr>
        <p:spPr>
          <a:xfrm>
            <a:off x="10096500" y="3148162"/>
            <a:ext cx="914400" cy="914400"/>
          </a:xfrm>
          <a:prstGeom prst="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37" name="Rectangle 36">
            <a:extLst>
              <a:ext uri="{FF2B5EF4-FFF2-40B4-BE49-F238E27FC236}">
                <a16:creationId xmlns:a16="http://schemas.microsoft.com/office/drawing/2014/main" id="{F41B2D97-ECC7-8445-9E6A-FE68CA8AB3C3}"/>
              </a:ext>
            </a:extLst>
          </p:cNvPr>
          <p:cNvSpPr>
            <a:spLocks noChangeAspect="1"/>
          </p:cNvSpPr>
          <p:nvPr/>
        </p:nvSpPr>
        <p:spPr>
          <a:xfrm>
            <a:off x="8039100" y="3148162"/>
            <a:ext cx="914400" cy="914400"/>
          </a:xfrm>
          <a:prstGeom prst="rect">
            <a:avLst/>
          </a:prstGeom>
          <a:solidFill>
            <a:srgbClr val="DABD18"/>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97A61892-D4B6-1740-B293-DF5FA338E01A}"/>
              </a:ext>
            </a:extLst>
          </p:cNvPr>
          <p:cNvSpPr/>
          <p:nvPr/>
        </p:nvSpPr>
        <p:spPr>
          <a:xfrm>
            <a:off x="728196" y="3935288"/>
            <a:ext cx="1828800" cy="640080"/>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t>Life Support</a:t>
            </a:r>
          </a:p>
        </p:txBody>
      </p:sp>
      <p:sp>
        <p:nvSpPr>
          <p:cNvPr id="8" name="Rectangle 7">
            <a:extLst>
              <a:ext uri="{FF2B5EF4-FFF2-40B4-BE49-F238E27FC236}">
                <a16:creationId xmlns:a16="http://schemas.microsoft.com/office/drawing/2014/main" id="{4785A4C5-9493-F44A-B6D7-D45C41C72A32}"/>
              </a:ext>
            </a:extLst>
          </p:cNvPr>
          <p:cNvSpPr/>
          <p:nvPr/>
        </p:nvSpPr>
        <p:spPr>
          <a:xfrm>
            <a:off x="2782864" y="4077791"/>
            <a:ext cx="1828800" cy="640080"/>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t>Environmental Monitoring</a:t>
            </a:r>
          </a:p>
        </p:txBody>
      </p:sp>
      <p:sp>
        <p:nvSpPr>
          <p:cNvPr id="10" name="Rectangle 9">
            <a:extLst>
              <a:ext uri="{FF2B5EF4-FFF2-40B4-BE49-F238E27FC236}">
                <a16:creationId xmlns:a16="http://schemas.microsoft.com/office/drawing/2014/main" id="{A1FC3F16-2E1D-0545-98AD-ABFAA8B57F14}"/>
              </a:ext>
            </a:extLst>
          </p:cNvPr>
          <p:cNvSpPr/>
          <p:nvPr/>
        </p:nvSpPr>
        <p:spPr>
          <a:xfrm>
            <a:off x="728196" y="5615140"/>
            <a:ext cx="1828800" cy="640080"/>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t>Fire Safety</a:t>
            </a:r>
          </a:p>
        </p:txBody>
      </p:sp>
      <p:sp>
        <p:nvSpPr>
          <p:cNvPr id="11" name="Rectangle 10">
            <a:extLst>
              <a:ext uri="{FF2B5EF4-FFF2-40B4-BE49-F238E27FC236}">
                <a16:creationId xmlns:a16="http://schemas.microsoft.com/office/drawing/2014/main" id="{39A50119-109F-2E4B-B875-E06F1A907985}"/>
              </a:ext>
            </a:extLst>
          </p:cNvPr>
          <p:cNvSpPr/>
          <p:nvPr/>
        </p:nvSpPr>
        <p:spPr>
          <a:xfrm>
            <a:off x="2782864" y="5620793"/>
            <a:ext cx="1828800" cy="640080"/>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t>Logistics</a:t>
            </a:r>
          </a:p>
        </p:txBody>
      </p:sp>
      <p:sp>
        <p:nvSpPr>
          <p:cNvPr id="35" name="Rectangle 34">
            <a:extLst>
              <a:ext uri="{FF2B5EF4-FFF2-40B4-BE49-F238E27FC236}">
                <a16:creationId xmlns:a16="http://schemas.microsoft.com/office/drawing/2014/main" id="{F9783B30-1901-7D44-AE70-94A62EB19F3D}"/>
              </a:ext>
            </a:extLst>
          </p:cNvPr>
          <p:cNvSpPr/>
          <p:nvPr/>
        </p:nvSpPr>
        <p:spPr>
          <a:xfrm>
            <a:off x="7581900" y="4086610"/>
            <a:ext cx="1828800" cy="640080"/>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t>Crew Health Countermeasures</a:t>
            </a:r>
          </a:p>
        </p:txBody>
      </p:sp>
      <p:sp>
        <p:nvSpPr>
          <p:cNvPr id="29" name="Rectangle 28">
            <a:extLst>
              <a:ext uri="{FF2B5EF4-FFF2-40B4-BE49-F238E27FC236}">
                <a16:creationId xmlns:a16="http://schemas.microsoft.com/office/drawing/2014/main" id="{5D64A8C1-7036-3F47-9209-60D0EB37FD65}"/>
              </a:ext>
            </a:extLst>
          </p:cNvPr>
          <p:cNvSpPr/>
          <p:nvPr/>
        </p:nvSpPr>
        <p:spPr>
          <a:xfrm>
            <a:off x="9639300" y="4073514"/>
            <a:ext cx="1828800" cy="640080"/>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t>Radiation Protection</a:t>
            </a:r>
          </a:p>
        </p:txBody>
      </p:sp>
      <p:sp>
        <p:nvSpPr>
          <p:cNvPr id="33" name="Rectangle 32">
            <a:extLst>
              <a:ext uri="{FF2B5EF4-FFF2-40B4-BE49-F238E27FC236}">
                <a16:creationId xmlns:a16="http://schemas.microsoft.com/office/drawing/2014/main" id="{11FE1C24-51A7-9F4F-A1C2-4B140851CF14}"/>
              </a:ext>
            </a:extLst>
          </p:cNvPr>
          <p:cNvSpPr/>
          <p:nvPr/>
        </p:nvSpPr>
        <p:spPr>
          <a:xfrm>
            <a:off x="6649415" y="5735214"/>
            <a:ext cx="1828800" cy="640080"/>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t>Exploration Medical</a:t>
            </a:r>
          </a:p>
        </p:txBody>
      </p:sp>
      <p:sp>
        <p:nvSpPr>
          <p:cNvPr id="31" name="Rectangle 30">
            <a:extLst>
              <a:ext uri="{FF2B5EF4-FFF2-40B4-BE49-F238E27FC236}">
                <a16:creationId xmlns:a16="http://schemas.microsoft.com/office/drawing/2014/main" id="{2A6EE2A7-FFF5-FD4F-9E79-1A2F39EE7080}"/>
              </a:ext>
            </a:extLst>
          </p:cNvPr>
          <p:cNvSpPr/>
          <p:nvPr/>
        </p:nvSpPr>
        <p:spPr>
          <a:xfrm>
            <a:off x="8713788" y="5737582"/>
            <a:ext cx="1828800" cy="640080"/>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t>Food </a:t>
            </a:r>
            <a:b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br>
            <a: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t>and Nutrition</a:t>
            </a:r>
          </a:p>
        </p:txBody>
      </p:sp>
      <p:sp>
        <p:nvSpPr>
          <p:cNvPr id="64" name="Title 2">
            <a:extLst>
              <a:ext uri="{FF2B5EF4-FFF2-40B4-BE49-F238E27FC236}">
                <a16:creationId xmlns:a16="http://schemas.microsoft.com/office/drawing/2014/main" id="{E587C101-7D49-DB41-A391-752B789C9D2E}"/>
              </a:ext>
            </a:extLst>
          </p:cNvPr>
          <p:cNvSpPr txBox="1">
            <a:spLocks/>
          </p:cNvSpPr>
          <p:nvPr/>
        </p:nvSpPr>
        <p:spPr>
          <a:xfrm>
            <a:off x="276790" y="265858"/>
            <a:ext cx="11686610" cy="498371"/>
          </a:xfrm>
          <a:prstGeom prst="rect">
            <a:avLst/>
          </a:prstGeom>
        </p:spPr>
        <p:txBody>
          <a:bodyPr anchor="t"/>
          <a:lstStyle>
            <a:defPPr>
              <a:defRPr lang="en-US"/>
            </a:defPPr>
            <a:lvl1pPr marR="0" lvl="0" indent="0" defTabSz="457200" fontAlgn="base">
              <a:lnSpc>
                <a:spcPct val="100000"/>
              </a:lnSpc>
              <a:spcBef>
                <a:spcPct val="0"/>
              </a:spcBef>
              <a:spcAft>
                <a:spcPct val="0"/>
              </a:spcAft>
              <a:buClrTx/>
              <a:buSzTx/>
              <a:buFontTx/>
              <a:buNone/>
              <a:tabLst/>
              <a:defRPr kumimoji="0" sz="2400" b="1" i="0" u="none" strike="noStrike" cap="none" spc="0" normalizeH="0" baseline="0">
                <a:ln>
                  <a:noFill/>
                </a:ln>
                <a:solidFill>
                  <a:prstClr val="white"/>
                </a:solidFill>
                <a:effectLst/>
                <a:uLnTx/>
                <a:uFillTx/>
                <a:latin typeface="Arial" panose="020B0604020202020204" pitchFamily="34" charset="0"/>
                <a:ea typeface="ヒラギノ角ゴ Pro W3"/>
                <a:cs typeface="Arial" panose="020B0604020202020204" pitchFamily="34" charset="0"/>
              </a:defRPr>
            </a:lvl1pPr>
            <a:lvl2pPr defTabSz="457200" fontAlgn="base">
              <a:spcBef>
                <a:spcPct val="0"/>
              </a:spcBef>
              <a:spcAft>
                <a:spcPct val="0"/>
              </a:spcAft>
              <a:defRPr sz="2400" b="1">
                <a:solidFill>
                  <a:schemeClr val="bg1"/>
                </a:solidFill>
                <a:latin typeface="Arial" charset="0"/>
                <a:ea typeface="ヒラギノ角ゴ Pro W3" charset="-128"/>
                <a:cs typeface="Arial" pitchFamily="34" charset="0"/>
              </a:defRPr>
            </a:lvl2pPr>
            <a:lvl3pPr defTabSz="457200" fontAlgn="base">
              <a:spcBef>
                <a:spcPct val="0"/>
              </a:spcBef>
              <a:spcAft>
                <a:spcPct val="0"/>
              </a:spcAft>
              <a:defRPr sz="2400" b="1">
                <a:solidFill>
                  <a:schemeClr val="bg1"/>
                </a:solidFill>
                <a:latin typeface="Arial" charset="0"/>
                <a:ea typeface="ヒラギノ角ゴ Pro W3" charset="-128"/>
                <a:cs typeface="Arial" pitchFamily="34" charset="0"/>
              </a:defRPr>
            </a:lvl3pPr>
            <a:lvl4pPr defTabSz="457200" fontAlgn="base">
              <a:spcBef>
                <a:spcPct val="0"/>
              </a:spcBef>
              <a:spcAft>
                <a:spcPct val="0"/>
              </a:spcAft>
              <a:defRPr sz="2400" b="1">
                <a:solidFill>
                  <a:schemeClr val="bg1"/>
                </a:solidFill>
                <a:latin typeface="Arial" charset="0"/>
                <a:ea typeface="ヒラギノ角ゴ Pro W3" charset="-128"/>
                <a:cs typeface="Arial" pitchFamily="34" charset="0"/>
              </a:defRPr>
            </a:lvl4pPr>
            <a:lvl5pPr defTabSz="457200" fontAlgn="base">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fontAlgn="base">
              <a:spcBef>
                <a:spcPct val="0"/>
              </a:spcBef>
              <a:spcAft>
                <a:spcPct val="0"/>
              </a:spcAft>
              <a:defRPr sz="4400">
                <a:latin typeface="Calibri" charset="0"/>
                <a:ea typeface="ヒラギノ角ゴ Pro W3" charset="-128"/>
                <a:cs typeface="ヒラギノ角ゴ Pro W3" charset="-128"/>
              </a:defRPr>
            </a:lvl6pPr>
            <a:lvl7pPr marL="914400" algn="ctr" defTabSz="457200" fontAlgn="base">
              <a:spcBef>
                <a:spcPct val="0"/>
              </a:spcBef>
              <a:spcAft>
                <a:spcPct val="0"/>
              </a:spcAft>
              <a:defRPr sz="4400">
                <a:latin typeface="Calibri" charset="0"/>
                <a:ea typeface="ヒラギノ角ゴ Pro W3" charset="-128"/>
                <a:cs typeface="ヒラギノ角ゴ Pro W3" charset="-128"/>
              </a:defRPr>
            </a:lvl7pPr>
            <a:lvl8pPr marL="1371600" algn="ctr" defTabSz="457200" fontAlgn="base">
              <a:spcBef>
                <a:spcPct val="0"/>
              </a:spcBef>
              <a:spcAft>
                <a:spcPct val="0"/>
              </a:spcAft>
              <a:defRPr sz="4400">
                <a:latin typeface="Calibri" charset="0"/>
                <a:ea typeface="ヒラギノ角ゴ Pro W3" charset="-128"/>
                <a:cs typeface="ヒラギノ角ゴ Pro W3" charset="-128"/>
              </a:defRPr>
            </a:lvl8pPr>
            <a:lvl9pPr marL="1828800" algn="ctr" defTabSz="457200" fontAlgn="base">
              <a:spcBef>
                <a:spcPct val="0"/>
              </a:spcBef>
              <a:spcAft>
                <a:spcPct val="0"/>
              </a:spcAft>
              <a:defRPr sz="4400">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What are ECLSS-CHP Systems?</a:t>
            </a:r>
          </a:p>
        </p:txBody>
      </p:sp>
      <p:sp>
        <p:nvSpPr>
          <p:cNvPr id="110" name="Rectangle 109">
            <a:extLst>
              <a:ext uri="{FF2B5EF4-FFF2-40B4-BE49-F238E27FC236}">
                <a16:creationId xmlns:a16="http://schemas.microsoft.com/office/drawing/2014/main" id="{1D11724C-DA8B-9540-9C74-6007748EF4D0}"/>
              </a:ext>
            </a:extLst>
          </p:cNvPr>
          <p:cNvSpPr/>
          <p:nvPr/>
        </p:nvSpPr>
        <p:spPr>
          <a:xfrm>
            <a:off x="504741" y="2420404"/>
            <a:ext cx="43448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Helvetica" pitchFamily="2" charset="0"/>
                <a:ea typeface="ヒラギノ角ゴ Pro W3"/>
                <a:cs typeface="Arial"/>
              </a:rPr>
              <a:t>ENVIRONMENTAL CONTROL AND LIFE SUPPORT SYSTEMS (ECLSS)</a:t>
            </a:r>
            <a:endParaRPr kumimoji="0" lang="en-US" sz="1600" b="1" i="0" u="none" strike="noStrike" kern="1200" cap="none" spc="0" normalizeH="0" baseline="0" noProof="0" dirty="0">
              <a:ln>
                <a:noFill/>
              </a:ln>
              <a:solidFill>
                <a:srgbClr val="000000"/>
              </a:solidFill>
              <a:effectLst/>
              <a:uLnTx/>
              <a:uFillTx/>
              <a:latin typeface="Helvetica" pitchFamily="2" charset="0"/>
              <a:ea typeface="ヒラギノ角ゴ Pro W3"/>
              <a:cs typeface="Arial"/>
            </a:endParaRPr>
          </a:p>
        </p:txBody>
      </p:sp>
      <p:sp>
        <p:nvSpPr>
          <p:cNvPr id="111" name="Rectangle 110">
            <a:extLst>
              <a:ext uri="{FF2B5EF4-FFF2-40B4-BE49-F238E27FC236}">
                <a16:creationId xmlns:a16="http://schemas.microsoft.com/office/drawing/2014/main" id="{49ABC25F-11A4-F549-A712-D42E409C20D6}"/>
              </a:ext>
            </a:extLst>
          </p:cNvPr>
          <p:cNvSpPr/>
          <p:nvPr/>
        </p:nvSpPr>
        <p:spPr>
          <a:xfrm>
            <a:off x="5278652" y="2543514"/>
            <a:ext cx="646566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Helvetica" pitchFamily="2" charset="0"/>
                <a:ea typeface="ヒラギノ角ゴ Pro W3"/>
                <a:cs typeface="Arial"/>
              </a:rPr>
              <a:t>CREW HEALTH AND PERFORMANCE SYSTEMS (CHP)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Helvetica" pitchFamily="2" charset="0"/>
                <a:ea typeface="ヒラギノ角ゴ Pro W3"/>
                <a:cs typeface="Arial"/>
              </a:rPr>
              <a:t>(Strongly coordinated with HRP risks)</a:t>
            </a:r>
          </a:p>
        </p:txBody>
      </p:sp>
      <p:sp>
        <p:nvSpPr>
          <p:cNvPr id="3" name="Rectangle 2">
            <a:extLst>
              <a:ext uri="{FF2B5EF4-FFF2-40B4-BE49-F238E27FC236}">
                <a16:creationId xmlns:a16="http://schemas.microsoft.com/office/drawing/2014/main" id="{B8ED184E-929F-6D4C-B022-26815E1B163D}"/>
              </a:ext>
            </a:extLst>
          </p:cNvPr>
          <p:cNvSpPr>
            <a:spLocks noChangeAspect="1"/>
          </p:cNvSpPr>
          <p:nvPr/>
        </p:nvSpPr>
        <p:spPr>
          <a:xfrm>
            <a:off x="5946731" y="3148162"/>
            <a:ext cx="914400" cy="91440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pic>
        <p:nvPicPr>
          <p:cNvPr id="6" name="Picture 5">
            <a:extLst>
              <a:ext uri="{FF2B5EF4-FFF2-40B4-BE49-F238E27FC236}">
                <a16:creationId xmlns:a16="http://schemas.microsoft.com/office/drawing/2014/main" id="{6D7BAED2-C1AB-8A46-AFFA-CA84FB252B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8238" y="4935745"/>
            <a:ext cx="779900" cy="779900"/>
          </a:xfrm>
          <a:prstGeom prst="rect">
            <a:avLst/>
          </a:prstGeom>
        </p:spPr>
      </p:pic>
      <p:pic>
        <p:nvPicPr>
          <p:cNvPr id="39" name="Picture 38">
            <a:extLst>
              <a:ext uri="{FF2B5EF4-FFF2-40B4-BE49-F238E27FC236}">
                <a16:creationId xmlns:a16="http://schemas.microsoft.com/office/drawing/2014/main" id="{0CDFAD1B-3E78-DC48-9622-0BC3C9E629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1720" y="3233151"/>
            <a:ext cx="744423" cy="744423"/>
          </a:xfrm>
          <a:prstGeom prst="rect">
            <a:avLst/>
          </a:prstGeom>
        </p:spPr>
      </p:pic>
      <p:pic>
        <p:nvPicPr>
          <p:cNvPr id="60" name="Picture 59">
            <a:extLst>
              <a:ext uri="{FF2B5EF4-FFF2-40B4-BE49-F238E27FC236}">
                <a16:creationId xmlns:a16="http://schemas.microsoft.com/office/drawing/2014/main" id="{1E6D5180-1521-C54F-9ADD-385C3DAEB7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3750" y="3231848"/>
            <a:ext cx="747028" cy="747028"/>
          </a:xfrm>
          <a:prstGeom prst="rect">
            <a:avLst/>
          </a:prstGeom>
        </p:spPr>
      </p:pic>
      <p:pic>
        <p:nvPicPr>
          <p:cNvPr id="62" name="Picture 61">
            <a:extLst>
              <a:ext uri="{FF2B5EF4-FFF2-40B4-BE49-F238E27FC236}">
                <a16:creationId xmlns:a16="http://schemas.microsoft.com/office/drawing/2014/main" id="{225E07B8-0CD9-9C4D-81FB-EFCF632959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62990" y="3214652"/>
            <a:ext cx="781420" cy="781420"/>
          </a:xfrm>
          <a:prstGeom prst="rect">
            <a:avLst/>
          </a:prstGeom>
        </p:spPr>
      </p:pic>
      <p:pic>
        <p:nvPicPr>
          <p:cNvPr id="68" name="Picture 67">
            <a:extLst>
              <a:ext uri="{FF2B5EF4-FFF2-40B4-BE49-F238E27FC236}">
                <a16:creationId xmlns:a16="http://schemas.microsoft.com/office/drawing/2014/main" id="{FBD86206-3ADC-504F-890E-A6D55F32A8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02657" y="4931088"/>
            <a:ext cx="789215" cy="789215"/>
          </a:xfrm>
          <a:prstGeom prst="rect">
            <a:avLst/>
          </a:prstGeom>
        </p:spPr>
      </p:pic>
      <p:pic>
        <p:nvPicPr>
          <p:cNvPr id="70" name="Picture 69">
            <a:extLst>
              <a:ext uri="{FF2B5EF4-FFF2-40B4-BE49-F238E27FC236}">
                <a16:creationId xmlns:a16="http://schemas.microsoft.com/office/drawing/2014/main" id="{3B0830B3-8FA5-6C4A-91A4-8CEA6599C23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22786" y="3231848"/>
            <a:ext cx="747028" cy="747028"/>
          </a:xfrm>
          <a:prstGeom prst="rect">
            <a:avLst/>
          </a:prstGeom>
        </p:spPr>
      </p:pic>
      <p:pic>
        <p:nvPicPr>
          <p:cNvPr id="83" name="Picture 82">
            <a:extLst>
              <a:ext uri="{FF2B5EF4-FFF2-40B4-BE49-F238E27FC236}">
                <a16:creationId xmlns:a16="http://schemas.microsoft.com/office/drawing/2014/main" id="{0B98DFD3-B975-A541-BF25-D805D5D4605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63803" y="3226569"/>
            <a:ext cx="757586" cy="757586"/>
          </a:xfrm>
          <a:prstGeom prst="rect">
            <a:avLst/>
          </a:prstGeom>
        </p:spPr>
      </p:pic>
      <p:pic>
        <p:nvPicPr>
          <p:cNvPr id="85" name="Picture 84">
            <a:extLst>
              <a:ext uri="{FF2B5EF4-FFF2-40B4-BE49-F238E27FC236}">
                <a16:creationId xmlns:a16="http://schemas.microsoft.com/office/drawing/2014/main" id="{C5A680AE-C93D-2045-AA9E-C357D4BFBFE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23816" y="4931811"/>
            <a:ext cx="787769" cy="787769"/>
          </a:xfrm>
          <a:prstGeom prst="rect">
            <a:avLst/>
          </a:prstGeom>
        </p:spPr>
      </p:pic>
      <p:sp>
        <p:nvSpPr>
          <p:cNvPr id="40" name="Rectangle 39">
            <a:extLst>
              <a:ext uri="{FF2B5EF4-FFF2-40B4-BE49-F238E27FC236}">
                <a16:creationId xmlns:a16="http://schemas.microsoft.com/office/drawing/2014/main" id="{E347853E-FC11-B349-942E-8CDF9EFE34C2}"/>
              </a:ext>
            </a:extLst>
          </p:cNvPr>
          <p:cNvSpPr>
            <a:spLocks noChangeAspect="1"/>
          </p:cNvSpPr>
          <p:nvPr/>
        </p:nvSpPr>
        <p:spPr>
          <a:xfrm>
            <a:off x="1185396" y="4868495"/>
            <a:ext cx="914400" cy="914400"/>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pic>
        <p:nvPicPr>
          <p:cNvPr id="81" name="Picture 80">
            <a:extLst>
              <a:ext uri="{FF2B5EF4-FFF2-40B4-BE49-F238E27FC236}">
                <a16:creationId xmlns:a16="http://schemas.microsoft.com/office/drawing/2014/main" id="{1E4AC910-1B54-FF4D-AEB0-7B668F157D8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44523" y="4927622"/>
            <a:ext cx="796146" cy="796146"/>
          </a:xfrm>
          <a:prstGeom prst="rect">
            <a:avLst/>
          </a:prstGeom>
        </p:spPr>
      </p:pic>
      <p:sp>
        <p:nvSpPr>
          <p:cNvPr id="48" name="Rectangle 47">
            <a:extLst>
              <a:ext uri="{FF2B5EF4-FFF2-40B4-BE49-F238E27FC236}">
                <a16:creationId xmlns:a16="http://schemas.microsoft.com/office/drawing/2014/main" id="{A57056CC-903C-4440-8A74-8A61797D1C00}"/>
              </a:ext>
            </a:extLst>
          </p:cNvPr>
          <p:cNvSpPr/>
          <p:nvPr/>
        </p:nvSpPr>
        <p:spPr>
          <a:xfrm>
            <a:off x="261032" y="1001697"/>
            <a:ext cx="11549967" cy="1015663"/>
          </a:xfrm>
          <a:prstGeom prst="rect">
            <a:avLst/>
          </a:prstGeom>
        </p:spPr>
        <p:txBody>
          <a:bodyPr wrap="square">
            <a:spAutoFit/>
          </a:bodyPr>
          <a:lstStyle/>
          <a:p>
            <a:pPr marL="742950" marR="0" lvl="1" indent="-285750" algn="l" defTabSz="4572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systems and technologies that keep our astronauts healthy and productive while living and working in space</a:t>
            </a:r>
          </a:p>
          <a:p>
            <a:pPr marL="742950" marR="0" lvl="1" indent="-285750" algn="l" defTabSz="457200" rtl="0" eaLnBrk="1" fontAlgn="auto" latinLnBrk="0" hangingPunct="1">
              <a:lnSpc>
                <a:spcPts val="2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9 Capability Areas are further decomposed to capabilities and sub-capabilities to define gaps</a:t>
            </a:r>
          </a:p>
        </p:txBody>
      </p:sp>
      <p:sp>
        <p:nvSpPr>
          <p:cNvPr id="47" name="Rectangle 46">
            <a:extLst>
              <a:ext uri="{FF2B5EF4-FFF2-40B4-BE49-F238E27FC236}">
                <a16:creationId xmlns:a16="http://schemas.microsoft.com/office/drawing/2014/main" id="{5F56675D-0BAE-4E77-9F96-AA042C2B8592}"/>
              </a:ext>
            </a:extLst>
          </p:cNvPr>
          <p:cNvSpPr/>
          <p:nvPr/>
        </p:nvSpPr>
        <p:spPr>
          <a:xfrm>
            <a:off x="5407844" y="4077791"/>
            <a:ext cx="2023599" cy="640080"/>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rPr>
              <a:t>Spacesuit Physiology</a:t>
            </a:r>
          </a:p>
        </p:txBody>
      </p:sp>
      <p:sp>
        <p:nvSpPr>
          <p:cNvPr id="38" name="Slide Number Placeholder 3">
            <a:extLst>
              <a:ext uri="{FF2B5EF4-FFF2-40B4-BE49-F238E27FC236}">
                <a16:creationId xmlns:a16="http://schemas.microsoft.com/office/drawing/2014/main" id="{92A419B3-79DB-402F-869D-A489944E63E6}"/>
              </a:ext>
            </a:extLst>
          </p:cNvPr>
          <p:cNvSpPr txBox="1">
            <a:spLocks/>
          </p:cNvSpPr>
          <p:nvPr/>
        </p:nvSpPr>
        <p:spPr>
          <a:xfrm>
            <a:off x="935531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65CBF9"/>
                </a:solidFill>
                <a:latin typeface="Helvetica" pitchFamily="2"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white"/>
                </a:solidFill>
                <a:effectLst/>
                <a:uLnTx/>
                <a:uFillTx/>
                <a:latin typeface="Helvetica" pitchFamily="2"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spTree>
    <p:extLst>
      <p:ext uri="{BB962C8B-B14F-4D97-AF65-F5344CB8AC3E}">
        <p14:creationId xmlns:p14="http://schemas.microsoft.com/office/powerpoint/2010/main" val="117438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013235" y="3309266"/>
            <a:ext cx="1418650" cy="3440844"/>
          </a:xfrm>
          <a:prstGeom prst="rect">
            <a:avLst/>
          </a:prstGeom>
          <a:solidFill>
            <a:srgbClr val="00FF00">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defTabSz="914400" fontAlgn="auto">
              <a:lnSpc>
                <a:spcPct val="100000"/>
              </a:lnSpc>
              <a:spcBef>
                <a:spcPts val="0"/>
              </a:spcBef>
              <a:spcAft>
                <a:spcPts val="0"/>
              </a:spcAft>
              <a:buClrTx/>
              <a:buSzTx/>
              <a:buFontTx/>
              <a:buNone/>
              <a:tabLst/>
              <a:defRPr kumimoji="0" sz="140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4 ECLSS Capability Areas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Capabilities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5 CHP </a:t>
            </a:r>
            <a:b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Capability Areas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Capabilities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TextBox 76"/>
          <p:cNvSpPr txBox="1"/>
          <p:nvPr/>
        </p:nvSpPr>
        <p:spPr>
          <a:xfrm>
            <a:off x="1025525" y="2942662"/>
            <a:ext cx="9970172" cy="367982"/>
          </a:xfrm>
          <a:prstGeom prst="rect">
            <a:avLst/>
          </a:prstGeom>
          <a:solidFill>
            <a:srgbClr val="00FF00">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defTabSz="914400" fontAlgn="auto">
              <a:lnSpc>
                <a:spcPct val="100000"/>
              </a:lnSpc>
              <a:spcBef>
                <a:spcPts val="0"/>
              </a:spcBef>
              <a:spcAft>
                <a:spcPts val="0"/>
              </a:spcAft>
              <a:buClrTx/>
              <a:buSzTx/>
              <a:buFontTx/>
              <a:buNone/>
              <a:tabLst/>
              <a:defRPr kumimoji="0" sz="140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Title 2">
            <a:extLst>
              <a:ext uri="{FF2B5EF4-FFF2-40B4-BE49-F238E27FC236}">
                <a16:creationId xmlns:a16="http://schemas.microsoft.com/office/drawing/2014/main" id="{E587C101-7D49-DB41-A391-752B789C9D2E}"/>
              </a:ext>
            </a:extLst>
          </p:cNvPr>
          <p:cNvSpPr txBox="1">
            <a:spLocks/>
          </p:cNvSpPr>
          <p:nvPr/>
        </p:nvSpPr>
        <p:spPr>
          <a:xfrm>
            <a:off x="277083" y="265858"/>
            <a:ext cx="11524392" cy="498371"/>
          </a:xfrm>
          <a:prstGeom prst="rect">
            <a:avLst/>
          </a:prstGeom>
        </p:spPr>
        <p:txBody>
          <a:bodyPr anchor="t"/>
          <a:lstStyle>
            <a:lvl1pPr algn="l" defTabSz="457200" rtl="0" eaLnBrk="1" fontAlgn="base" hangingPunct="1">
              <a:spcBef>
                <a:spcPct val="0"/>
              </a:spcBef>
              <a:spcAft>
                <a:spcPct val="0"/>
              </a:spcAft>
              <a:defRPr sz="2800" b="1" kern="1200">
                <a:solidFill>
                  <a:schemeClr val="bg1"/>
                </a:solidFill>
                <a:latin typeface="Arial" panose="020B0604020202020204" pitchFamily="34" charset="0"/>
                <a:ea typeface="ヒラギノ角ゴ Pro W3" charset="-128"/>
                <a:cs typeface="Arial" panose="020B0604020202020204" pitchFamily="34" charset="0"/>
              </a:defRPr>
            </a:lvl1pPr>
            <a:lvl2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ECLSS-CHP SCLT Capability Areas and Capabilities</a:t>
            </a:r>
          </a:p>
        </p:txBody>
      </p:sp>
      <p:sp>
        <p:nvSpPr>
          <p:cNvPr id="41" name="Rectangle 40">
            <a:extLst>
              <a:ext uri="{FF2B5EF4-FFF2-40B4-BE49-F238E27FC236}">
                <a16:creationId xmlns:a16="http://schemas.microsoft.com/office/drawing/2014/main" id="{62FA1D79-0936-3C4E-B74C-F6043EE5AD04}"/>
              </a:ext>
            </a:extLst>
          </p:cNvPr>
          <p:cNvSpPr/>
          <p:nvPr/>
        </p:nvSpPr>
        <p:spPr>
          <a:xfrm>
            <a:off x="2433294" y="3309266"/>
            <a:ext cx="8562405" cy="1304254"/>
          </a:xfrm>
          <a:prstGeom prst="rect">
            <a:avLst/>
          </a:prstGeom>
          <a:solidFill>
            <a:schemeClr val="bg1">
              <a:alpha val="60000"/>
            </a:schemeClr>
          </a:solidFill>
        </p:spPr>
        <p:txBody>
          <a:bodyPr anchor="b"/>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pitchFamily="2" charset="0"/>
              <a:ea typeface="ヒラギノ角ゴ Pro W3"/>
              <a:cs typeface="Arial"/>
            </a:endParaRPr>
          </a:p>
        </p:txBody>
      </p:sp>
      <p:sp>
        <p:nvSpPr>
          <p:cNvPr id="45" name="Rectangle 44">
            <a:extLst>
              <a:ext uri="{FF2B5EF4-FFF2-40B4-BE49-F238E27FC236}">
                <a16:creationId xmlns:a16="http://schemas.microsoft.com/office/drawing/2014/main" id="{62FA1D79-0936-3C4E-B74C-F6043EE5AD04}"/>
              </a:ext>
            </a:extLst>
          </p:cNvPr>
          <p:cNvSpPr/>
          <p:nvPr/>
        </p:nvSpPr>
        <p:spPr>
          <a:xfrm>
            <a:off x="2433294" y="4950794"/>
            <a:ext cx="8562405" cy="1799316"/>
          </a:xfrm>
          <a:prstGeom prst="rect">
            <a:avLst/>
          </a:prstGeom>
          <a:solidFill>
            <a:schemeClr val="bg1">
              <a:alpha val="60000"/>
            </a:schemeClr>
          </a:solidFill>
        </p:spPr>
        <p:txBody>
          <a:bodyPr anchor="b"/>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pitchFamily="2" charset="0"/>
              <a:ea typeface="ヒラギノ角ゴ Pro W3"/>
              <a:cs typeface="Arial"/>
            </a:endParaRPr>
          </a:p>
        </p:txBody>
      </p:sp>
      <p:sp>
        <p:nvSpPr>
          <p:cNvPr id="46" name="Rectangle 45">
            <a:extLst>
              <a:ext uri="{FF2B5EF4-FFF2-40B4-BE49-F238E27FC236}">
                <a16:creationId xmlns:a16="http://schemas.microsoft.com/office/drawing/2014/main" id="{7CCA5DAA-3E5F-4948-80E8-5E36E4B75E82}"/>
              </a:ext>
            </a:extLst>
          </p:cNvPr>
          <p:cNvSpPr/>
          <p:nvPr/>
        </p:nvSpPr>
        <p:spPr>
          <a:xfrm>
            <a:off x="7656692" y="3428085"/>
            <a:ext cx="1499658" cy="854966"/>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rPr>
              <a:t>FIRE SAFETY</a:t>
            </a:r>
          </a:p>
          <a:p>
            <a:pPr marL="630238" marR="0" lvl="2" indent="-1095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Detection</a:t>
            </a:r>
          </a:p>
          <a:p>
            <a:pPr marL="630238" marR="0" lvl="2" indent="-1095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Protection</a:t>
            </a:r>
          </a:p>
          <a:p>
            <a:pPr marL="630238" marR="0" lvl="2" indent="-1095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Suppression</a:t>
            </a:r>
          </a:p>
          <a:p>
            <a:pPr marL="630238" marR="0" lvl="2" indent="-1095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Cleanup</a:t>
            </a:r>
          </a:p>
        </p:txBody>
      </p:sp>
      <p:sp>
        <p:nvSpPr>
          <p:cNvPr id="47" name="Rectangle 46">
            <a:extLst>
              <a:ext uri="{FF2B5EF4-FFF2-40B4-BE49-F238E27FC236}">
                <a16:creationId xmlns:a16="http://schemas.microsoft.com/office/drawing/2014/main" id="{AD2ED3C7-A004-8F43-8A66-6134D27076E6}"/>
              </a:ext>
            </a:extLst>
          </p:cNvPr>
          <p:cNvSpPr/>
          <p:nvPr/>
        </p:nvSpPr>
        <p:spPr>
          <a:xfrm>
            <a:off x="9375926" y="3433781"/>
            <a:ext cx="1506695" cy="849270"/>
          </a:xfrm>
          <a:prstGeom prst="rect">
            <a:avLst/>
          </a:prstGeom>
          <a:solidFill>
            <a:srgbClr val="F7964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342900" marR="0" lvl="1"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rPr>
              <a:t>LOGISTICS</a:t>
            </a:r>
          </a:p>
          <a:p>
            <a:pPr marL="741363" marR="0" lvl="2" indent="-11906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Tracking</a:t>
            </a:r>
          </a:p>
          <a:p>
            <a:pPr marL="741363" marR="0" lvl="2" indent="-11906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Relocating</a:t>
            </a:r>
          </a:p>
          <a:p>
            <a:pPr marL="741363" marR="0" lvl="2" indent="-11906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Clothing</a:t>
            </a:r>
          </a:p>
          <a:p>
            <a:pPr marL="741363" marR="0" lvl="2" indent="-11906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Trash</a:t>
            </a:r>
            <a:endParaRPr kumimoji="0" lang="en-US" sz="11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48" name="Picture 47">
            <a:extLst>
              <a:ext uri="{FF2B5EF4-FFF2-40B4-BE49-F238E27FC236}">
                <a16:creationId xmlns:a16="http://schemas.microsoft.com/office/drawing/2014/main" id="{FF3781BF-548E-B846-A6AE-E7AE237C24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0770" y="3728730"/>
            <a:ext cx="479759" cy="479759"/>
          </a:xfrm>
          <a:prstGeom prst="rect">
            <a:avLst/>
          </a:prstGeom>
        </p:spPr>
      </p:pic>
      <p:pic>
        <p:nvPicPr>
          <p:cNvPr id="49" name="Picture 48">
            <a:extLst>
              <a:ext uri="{FF2B5EF4-FFF2-40B4-BE49-F238E27FC236}">
                <a16:creationId xmlns:a16="http://schemas.microsoft.com/office/drawing/2014/main" id="{94EB182D-C57A-DE4E-A363-8C69B45CF8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9660" y="3693235"/>
            <a:ext cx="483972" cy="483972"/>
          </a:xfrm>
          <a:prstGeom prst="rect">
            <a:avLst/>
          </a:prstGeom>
        </p:spPr>
      </p:pic>
      <p:sp>
        <p:nvSpPr>
          <p:cNvPr id="50" name="Rectangle 49">
            <a:extLst>
              <a:ext uri="{FF2B5EF4-FFF2-40B4-BE49-F238E27FC236}">
                <a16:creationId xmlns:a16="http://schemas.microsoft.com/office/drawing/2014/main" id="{A63F52E0-3213-2E47-8535-162375E51917}"/>
              </a:ext>
            </a:extLst>
          </p:cNvPr>
          <p:cNvSpPr/>
          <p:nvPr/>
        </p:nvSpPr>
        <p:spPr>
          <a:xfrm>
            <a:off x="2568939" y="3433782"/>
            <a:ext cx="2116648" cy="849269"/>
          </a:xfrm>
          <a:prstGeom prst="rect">
            <a:avLst/>
          </a:prstGeom>
          <a:solidFill>
            <a:srgbClr val="00B0F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685800" rtl="0" eaLnBrk="1" fontAlgn="auto" latinLnBrk="0" hangingPunct="1">
              <a:lnSpc>
                <a:spcPts val="144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rPr>
              <a:t>LIFE SUPPORT</a:t>
            </a:r>
          </a:p>
          <a:p>
            <a:pPr marL="741363" marR="0" lvl="2"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Atmosphere Management</a:t>
            </a:r>
          </a:p>
          <a:p>
            <a:pPr marL="741363" marR="0" lvl="2"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Water Management </a:t>
            </a:r>
          </a:p>
          <a:p>
            <a:pPr marL="741363" marR="0" lvl="2"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Waste Management</a:t>
            </a:r>
          </a:p>
        </p:txBody>
      </p:sp>
      <p:pic>
        <p:nvPicPr>
          <p:cNvPr id="51" name="Picture 50">
            <a:extLst>
              <a:ext uri="{FF2B5EF4-FFF2-40B4-BE49-F238E27FC236}">
                <a16:creationId xmlns:a16="http://schemas.microsoft.com/office/drawing/2014/main" id="{A179C823-AE66-2141-8A89-C5E1B43CB0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56692" y="3659619"/>
            <a:ext cx="482981" cy="482981"/>
          </a:xfrm>
          <a:prstGeom prst="rect">
            <a:avLst/>
          </a:prstGeom>
        </p:spPr>
      </p:pic>
      <p:sp>
        <p:nvSpPr>
          <p:cNvPr id="52" name="TextBox 51">
            <a:extLst>
              <a:ext uri="{FF2B5EF4-FFF2-40B4-BE49-F238E27FC236}">
                <a16:creationId xmlns:a16="http://schemas.microsoft.com/office/drawing/2014/main" id="{450DF2B8-3B7A-4E4B-8F28-ECC06C1247D4}"/>
              </a:ext>
            </a:extLst>
          </p:cNvPr>
          <p:cNvSpPr txBox="1"/>
          <p:nvPr/>
        </p:nvSpPr>
        <p:spPr>
          <a:xfrm>
            <a:off x="4923450" y="3428315"/>
            <a:ext cx="2495378" cy="854736"/>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numCol="1" rtlCol="0" anchor="ctr"/>
          <a:lstStyle>
            <a:defPPr>
              <a:defRPr lang="en-US"/>
            </a:defPPr>
            <a:lvl1pPr algn="ctr">
              <a:defRPr sz="1200" b="1">
                <a:solidFill>
                  <a:schemeClr val="lt1"/>
                </a:solidFill>
                <a:latin typeface="Helvetica"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85800" rtl="0" eaLnBrk="1" fontAlgn="auto" latinLnBrk="0" hangingPunct="1">
              <a:lnSpc>
                <a:spcPts val="4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685800" rtl="0" eaLnBrk="1" fontAlgn="auto" latinLnBrk="0" hangingPunct="1">
              <a:lnSpc>
                <a:spcPts val="144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rPr>
              <a:t>ENVIRONMENTAL</a:t>
            </a:r>
            <a:br>
              <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rPr>
              <a:t>MONITORING</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6" name="Rectangle 55">
            <a:extLst>
              <a:ext uri="{FF2B5EF4-FFF2-40B4-BE49-F238E27FC236}">
                <a16:creationId xmlns:a16="http://schemas.microsoft.com/office/drawing/2014/main" id="{AD2ED3C7-A004-8F43-8A66-6134D27076E6}"/>
              </a:ext>
            </a:extLst>
          </p:cNvPr>
          <p:cNvSpPr/>
          <p:nvPr/>
        </p:nvSpPr>
        <p:spPr>
          <a:xfrm>
            <a:off x="6637489" y="5078226"/>
            <a:ext cx="1330405" cy="1344249"/>
          </a:xfrm>
          <a:prstGeom prst="rect">
            <a:avLst/>
          </a:prstGeom>
          <a:solidFill>
            <a:srgbClr val="7030A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t"/>
          <a:lstStyle/>
          <a:p>
            <a:pPr marL="0" marR="0" lvl="0" indent="0" algn="ctr" defTabSz="685800" rtl="0" eaLnBrk="1" fontAlgn="auto" latinLnBrk="0" hangingPunct="1">
              <a:lnSpc>
                <a:spcPts val="12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rPr>
              <a:t>RADIATION PROTECTION</a:t>
            </a:r>
          </a:p>
          <a:p>
            <a:pPr marL="128588" marR="0" lvl="0" indent="-128588" algn="l" defTabSz="685800" rtl="0" eaLnBrk="1" fontAlgn="auto" latinLnBrk="0" hangingPunct="1">
              <a:lnSpc>
                <a:spcPts val="900"/>
              </a:lnSpc>
              <a:spcBef>
                <a:spcPts val="200"/>
              </a:spcBef>
              <a:spcAft>
                <a:spcPts val="2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Helvetica" pitchFamily="2" charset="0"/>
                <a:ea typeface="+mn-ea"/>
                <a:cs typeface="+mn-cs"/>
              </a:rPr>
              <a:t>Space Weather Forecasting</a:t>
            </a:r>
          </a:p>
          <a:p>
            <a:pPr marL="128588" marR="0" lvl="0" indent="-128588" algn="l" defTabSz="685800" rtl="0" eaLnBrk="1" fontAlgn="auto" latinLnBrk="0" hangingPunct="1">
              <a:lnSpc>
                <a:spcPts val="900"/>
              </a:lnSpc>
              <a:spcBef>
                <a:spcPts val="0"/>
              </a:spcBef>
              <a:spcAft>
                <a:spcPts val="2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Helvetica" pitchFamily="2" charset="0"/>
                <a:ea typeface="+mn-ea"/>
                <a:cs typeface="+mn-cs"/>
              </a:rPr>
              <a:t>Monitoring</a:t>
            </a:r>
          </a:p>
          <a:p>
            <a:pPr marL="128588" marR="0" lvl="0" indent="-128588" algn="l" defTabSz="685800" rtl="0" eaLnBrk="1" fontAlgn="auto" latinLnBrk="0" hangingPunct="1">
              <a:lnSpc>
                <a:spcPts val="900"/>
              </a:lnSpc>
              <a:spcBef>
                <a:spcPts val="0"/>
              </a:spcBef>
              <a:spcAft>
                <a:spcPts val="2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Helvetica" pitchFamily="2" charset="0"/>
                <a:ea typeface="+mn-ea"/>
                <a:cs typeface="+mn-cs"/>
              </a:rPr>
              <a:t>Shielding</a:t>
            </a:r>
          </a:p>
          <a:p>
            <a:pPr marL="128588" marR="0" lvl="0" indent="-128588" algn="l" defTabSz="685800" rtl="0" eaLnBrk="1" fontAlgn="auto" latinLnBrk="0" hangingPunct="1">
              <a:lnSpc>
                <a:spcPts val="900"/>
              </a:lnSpc>
              <a:spcBef>
                <a:spcPts val="0"/>
              </a:spcBef>
              <a:spcAft>
                <a:spcPts val="2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Helvetica" pitchFamily="2" charset="0"/>
                <a:ea typeface="+mn-ea"/>
                <a:cs typeface="+mn-cs"/>
              </a:rPr>
              <a:t>Health Risk Models</a:t>
            </a:r>
          </a:p>
          <a:p>
            <a:pPr marL="128588" marR="0" lvl="0" indent="-128588" algn="l" defTabSz="685800" rtl="0" eaLnBrk="1" fontAlgn="auto" latinLnBrk="0" hangingPunct="1">
              <a:lnSpc>
                <a:spcPts val="900"/>
              </a:lnSpc>
              <a:spcBef>
                <a:spcPts val="0"/>
              </a:spcBef>
              <a:spcAft>
                <a:spcPts val="2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Helvetica" pitchFamily="2" charset="0"/>
                <a:ea typeface="+mn-ea"/>
                <a:cs typeface="+mn-cs"/>
              </a:rPr>
              <a:t>Biomedical CM</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7" name="Rectangle 56">
            <a:extLst>
              <a:ext uri="{FF2B5EF4-FFF2-40B4-BE49-F238E27FC236}">
                <a16:creationId xmlns:a16="http://schemas.microsoft.com/office/drawing/2014/main" id="{105573A0-ADBD-BF44-8E61-8B10BA1EDC77}"/>
              </a:ext>
            </a:extLst>
          </p:cNvPr>
          <p:cNvSpPr/>
          <p:nvPr/>
        </p:nvSpPr>
        <p:spPr>
          <a:xfrm>
            <a:off x="9510770" y="5065196"/>
            <a:ext cx="1375289" cy="1347434"/>
          </a:xfrm>
          <a:prstGeom prst="rect">
            <a:avLst/>
          </a:prstGeom>
          <a:solidFill>
            <a:srgbClr val="00B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80" tIns="68580" rIns="68580" bIns="68580" numCol="1" rtlCol="0" anchor="t"/>
          <a:lstStyle/>
          <a:p>
            <a:pPr marL="0" marR="0" lvl="0" indent="0" algn="ctr" defTabSz="685800" rtl="0" eaLnBrk="1" fontAlgn="auto" latinLnBrk="0" hangingPunct="1">
              <a:lnSpc>
                <a:spcPts val="1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rPr>
              <a:t>FOOD &amp; NUTRITION</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Pre-packaged</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Food Resources</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Dietary Tracking</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Health &amp; </a:t>
            </a:r>
            <a:b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Perform-</a:t>
            </a:r>
            <a:b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ance</a:t>
            </a:r>
          </a:p>
        </p:txBody>
      </p:sp>
      <p:sp>
        <p:nvSpPr>
          <p:cNvPr id="58" name="Rectangle 57">
            <a:extLst>
              <a:ext uri="{FF2B5EF4-FFF2-40B4-BE49-F238E27FC236}">
                <a16:creationId xmlns:a16="http://schemas.microsoft.com/office/drawing/2014/main" id="{A63F52E0-3213-2E47-8535-162375E51917}"/>
              </a:ext>
            </a:extLst>
          </p:cNvPr>
          <p:cNvSpPr/>
          <p:nvPr/>
        </p:nvSpPr>
        <p:spPr>
          <a:xfrm>
            <a:off x="8052438" y="5065197"/>
            <a:ext cx="1370444" cy="1347433"/>
          </a:xfrm>
          <a:prstGeom prst="rect">
            <a:avLst/>
          </a:prstGeom>
          <a:solidFill>
            <a:srgbClr val="17375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rPr>
              <a:t>EXPLORATION MEDICAL</a:t>
            </a:r>
          </a:p>
          <a:p>
            <a:pPr marL="512763" marR="0" lvl="0" indent="-1111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Diagnostic</a:t>
            </a:r>
          </a:p>
          <a:p>
            <a:pPr marL="512763" marR="0" lvl="0" indent="-1111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Treatment</a:t>
            </a:r>
          </a:p>
          <a:p>
            <a:pPr marL="512763" marR="0" lvl="0" indent="-1111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Imaging</a:t>
            </a:r>
          </a:p>
          <a:p>
            <a:pPr marL="512763" marR="0" lvl="0" indent="-1111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Pharmacy</a:t>
            </a:r>
          </a:p>
        </p:txBody>
      </p:sp>
      <p:sp>
        <p:nvSpPr>
          <p:cNvPr id="59" name="Rectangle 58">
            <a:extLst>
              <a:ext uri="{FF2B5EF4-FFF2-40B4-BE49-F238E27FC236}">
                <a16:creationId xmlns:a16="http://schemas.microsoft.com/office/drawing/2014/main" id="{4CE495FF-C95C-AE41-A798-CF1E6ECF6D77}"/>
              </a:ext>
            </a:extLst>
          </p:cNvPr>
          <p:cNvSpPr/>
          <p:nvPr/>
        </p:nvSpPr>
        <p:spPr>
          <a:xfrm>
            <a:off x="5062108" y="5071287"/>
            <a:ext cx="1493173" cy="1343016"/>
          </a:xfrm>
          <a:prstGeom prst="rect">
            <a:avLst/>
          </a:prstGeom>
          <a:solidFill>
            <a:srgbClr val="DABD1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rPr>
              <a:t>CREW HEALTH COUNTER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rPr>
              <a:t>MEASURES</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Exercise Systems</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Sensorimotor</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Physiology Monitoring</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Informatics</a:t>
            </a:r>
          </a:p>
        </p:txBody>
      </p:sp>
      <p:sp>
        <p:nvSpPr>
          <p:cNvPr id="61" name="Rectangle 60">
            <a:extLst>
              <a:ext uri="{FF2B5EF4-FFF2-40B4-BE49-F238E27FC236}">
                <a16:creationId xmlns:a16="http://schemas.microsoft.com/office/drawing/2014/main" id="{1491BADF-00F0-E94E-AE96-2F69ED4A0A90}"/>
              </a:ext>
            </a:extLst>
          </p:cNvPr>
          <p:cNvSpPr/>
          <p:nvPr/>
        </p:nvSpPr>
        <p:spPr>
          <a:xfrm>
            <a:off x="2553815" y="5068381"/>
            <a:ext cx="2396317" cy="1344249"/>
          </a:xfrm>
          <a:prstGeom prst="rect">
            <a:avLst/>
          </a:prstGeom>
          <a:solidFill>
            <a:srgbClr val="7F7F7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68580" rIns="68580" bIns="68580" rtlCol="0" anchor="ctr"/>
          <a:lstStyle/>
          <a:p>
            <a:pPr marL="0" marR="0" lvl="1"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Helvetica" pitchFamily="2" charset="0"/>
                <a:ea typeface="+mn-ea"/>
                <a:cs typeface="+mn-cs"/>
              </a:rPr>
              <a:t>SPACESUIT  PHYSIOLOGY</a:t>
            </a:r>
          </a:p>
          <a:p>
            <a:pPr marL="401638" marR="0" lvl="1" indent="-1143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Physiological Inputs &amp; Outputs</a:t>
            </a:r>
          </a:p>
          <a:p>
            <a:pPr marL="401638" marR="0" lvl="1" indent="-1143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ConOps/Crew Capabilities</a:t>
            </a:r>
          </a:p>
          <a:p>
            <a:pPr marL="401638" marR="0" lvl="1" indent="-1143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Informatics</a:t>
            </a:r>
          </a:p>
          <a:p>
            <a:pPr marL="401638" marR="0" lvl="1" indent="-1143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Injury &amp; Risk Mitigation</a:t>
            </a:r>
          </a:p>
          <a:p>
            <a:pPr marL="401638" marR="0" lvl="1" indent="-1143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Atmosphere/Pre-breathe</a:t>
            </a:r>
          </a:p>
        </p:txBody>
      </p:sp>
      <p:pic>
        <p:nvPicPr>
          <p:cNvPr id="63" name="Picture 62">
            <a:extLst>
              <a:ext uri="{FF2B5EF4-FFF2-40B4-BE49-F238E27FC236}">
                <a16:creationId xmlns:a16="http://schemas.microsoft.com/office/drawing/2014/main" id="{98C0E336-47EE-444C-8A39-D09D7C5DFF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63806" y="5895222"/>
            <a:ext cx="474096" cy="474096"/>
          </a:xfrm>
          <a:prstGeom prst="rect">
            <a:avLst/>
          </a:prstGeom>
        </p:spPr>
      </p:pic>
      <p:pic>
        <p:nvPicPr>
          <p:cNvPr id="65" name="Picture 64">
            <a:extLst>
              <a:ext uri="{FF2B5EF4-FFF2-40B4-BE49-F238E27FC236}">
                <a16:creationId xmlns:a16="http://schemas.microsoft.com/office/drawing/2014/main" id="{62038D08-B30D-4A45-9553-93024043DF0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33225" y="5529050"/>
            <a:ext cx="474590" cy="474590"/>
          </a:xfrm>
          <a:prstGeom prst="rect">
            <a:avLst/>
          </a:prstGeom>
        </p:spPr>
      </p:pic>
      <p:pic>
        <p:nvPicPr>
          <p:cNvPr id="66" name="Picture 65">
            <a:extLst>
              <a:ext uri="{FF2B5EF4-FFF2-40B4-BE49-F238E27FC236}">
                <a16:creationId xmlns:a16="http://schemas.microsoft.com/office/drawing/2014/main" id="{5343CDCE-F2EB-B249-832B-3C4FD98B35D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7323" y="5766020"/>
            <a:ext cx="424625" cy="424625"/>
          </a:xfrm>
          <a:prstGeom prst="rect">
            <a:avLst/>
          </a:prstGeom>
        </p:spPr>
      </p:pic>
      <p:pic>
        <p:nvPicPr>
          <p:cNvPr id="67" name="Picture 66">
            <a:extLst>
              <a:ext uri="{FF2B5EF4-FFF2-40B4-BE49-F238E27FC236}">
                <a16:creationId xmlns:a16="http://schemas.microsoft.com/office/drawing/2014/main" id="{2C9D895D-1B88-8E41-BB4F-816675EC068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37832" y="5874174"/>
            <a:ext cx="465933" cy="465933"/>
          </a:xfrm>
          <a:prstGeom prst="rect">
            <a:avLst/>
          </a:prstGeom>
        </p:spPr>
      </p:pic>
      <p:pic>
        <p:nvPicPr>
          <p:cNvPr id="69" name="Picture 68">
            <a:extLst>
              <a:ext uri="{FF2B5EF4-FFF2-40B4-BE49-F238E27FC236}">
                <a16:creationId xmlns:a16="http://schemas.microsoft.com/office/drawing/2014/main" id="{F800F631-0886-AB43-913E-95440C96B17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66819" y="5583582"/>
            <a:ext cx="453167" cy="453167"/>
          </a:xfrm>
          <a:prstGeom prst="rect">
            <a:avLst/>
          </a:prstGeom>
        </p:spPr>
      </p:pic>
      <p:sp>
        <p:nvSpPr>
          <p:cNvPr id="71" name="Rectangle 70">
            <a:extLst>
              <a:ext uri="{FF2B5EF4-FFF2-40B4-BE49-F238E27FC236}">
                <a16:creationId xmlns:a16="http://schemas.microsoft.com/office/drawing/2014/main" id="{49ABC25F-11A4-F549-A712-D42E409C20D6}"/>
              </a:ext>
            </a:extLst>
          </p:cNvPr>
          <p:cNvSpPr/>
          <p:nvPr/>
        </p:nvSpPr>
        <p:spPr>
          <a:xfrm>
            <a:off x="3249845" y="6402990"/>
            <a:ext cx="6995547" cy="33855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ヒラギノ角ゴ Pro W3"/>
                <a:cs typeface="Arial"/>
              </a:rPr>
              <a:t>CREW HEALTH AND PERFORMANCE (CHP) SYSTEMS</a:t>
            </a:r>
          </a:p>
        </p:txBody>
      </p:sp>
      <p:sp>
        <p:nvSpPr>
          <p:cNvPr id="72" name="Rectangle 71">
            <a:extLst>
              <a:ext uri="{FF2B5EF4-FFF2-40B4-BE49-F238E27FC236}">
                <a16:creationId xmlns:a16="http://schemas.microsoft.com/office/drawing/2014/main" id="{1D11724C-DA8B-9540-9C74-6007748EF4D0}"/>
              </a:ext>
            </a:extLst>
          </p:cNvPr>
          <p:cNvSpPr/>
          <p:nvPr/>
        </p:nvSpPr>
        <p:spPr>
          <a:xfrm>
            <a:off x="2433293" y="4274354"/>
            <a:ext cx="8562405" cy="33855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ヒラギノ角ゴ Pro W3"/>
                <a:cs typeface="Arial"/>
              </a:rPr>
              <a:t>ENVIRONMENTAL CONTROL AND LIFE SUPPORT SYSTEMS (ECLSS)</a:t>
            </a:r>
          </a:p>
        </p:txBody>
      </p:sp>
      <p:cxnSp>
        <p:nvCxnSpPr>
          <p:cNvPr id="9" name="Straight Arrow Connector 8"/>
          <p:cNvCxnSpPr/>
          <p:nvPr/>
        </p:nvCxnSpPr>
        <p:spPr>
          <a:xfrm flipV="1">
            <a:off x="2079508" y="3506520"/>
            <a:ext cx="1004593" cy="21788"/>
          </a:xfrm>
          <a:prstGeom prst="straightConnector1">
            <a:avLst/>
          </a:prstGeom>
          <a:ln w="38100">
            <a:solidFill>
              <a:srgbClr val="008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146852" y="4177207"/>
            <a:ext cx="1047904" cy="233695"/>
          </a:xfrm>
          <a:prstGeom prst="straightConnector1">
            <a:avLst/>
          </a:prstGeom>
          <a:ln w="19050">
            <a:solidFill>
              <a:srgbClr val="008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p:cNvCxnSpPr>
          <p:nvPr/>
        </p:nvCxnSpPr>
        <p:spPr>
          <a:xfrm flipV="1">
            <a:off x="2079508" y="5189734"/>
            <a:ext cx="791012" cy="62529"/>
          </a:xfrm>
          <a:prstGeom prst="straightConnector1">
            <a:avLst/>
          </a:prstGeom>
          <a:ln w="38100">
            <a:solidFill>
              <a:srgbClr val="008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234317" y="6120432"/>
            <a:ext cx="873498" cy="145945"/>
          </a:xfrm>
          <a:prstGeom prst="straightConnector1">
            <a:avLst/>
          </a:prstGeom>
          <a:ln w="19050">
            <a:solidFill>
              <a:srgbClr val="008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433292" y="4609728"/>
            <a:ext cx="8562405" cy="342186"/>
          </a:xfrm>
          <a:prstGeom prst="rect">
            <a:avLst/>
          </a:prstGeom>
          <a:solidFill>
            <a:srgbClr val="00FF00">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defTabSz="914400" fontAlgn="auto">
              <a:lnSpc>
                <a:spcPct val="100000"/>
              </a:lnSpc>
              <a:spcBef>
                <a:spcPts val="0"/>
              </a:spcBef>
              <a:spcAft>
                <a:spcPts val="0"/>
              </a:spcAft>
              <a:buClrTx/>
              <a:buSzTx/>
              <a:buFontTx/>
              <a:buNone/>
              <a:tabLst/>
              <a:defRPr kumimoji="0" sz="140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3911B6F0-C05E-423D-A76E-9B748AD5423D}"/>
              </a:ext>
            </a:extLst>
          </p:cNvPr>
          <p:cNvSpPr/>
          <p:nvPr/>
        </p:nvSpPr>
        <p:spPr>
          <a:xfrm>
            <a:off x="261033" y="1001697"/>
            <a:ext cx="10998370" cy="1723549"/>
          </a:xfrm>
          <a:prstGeom prst="rect">
            <a:avLst/>
          </a:prstGeom>
        </p:spPr>
        <p:txBody>
          <a:bodyPr wrap="square">
            <a:spAutoFit/>
          </a:bodyPr>
          <a:lstStyle/>
          <a:p>
            <a:pPr marL="742950" marR="0" lvl="1" indent="-285750" algn="l" defTabSz="457200"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Capability areas are divided into 25 technology development roadmaps</a:t>
            </a:r>
          </a:p>
          <a:p>
            <a:pPr marL="1200150" marR="0" lvl="2"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Roadmaps capture development, tech demos, validation, reliably testing and mission infusion targets</a:t>
            </a:r>
          </a:p>
          <a:p>
            <a:pPr marL="1200150" marR="0" lvl="2"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Roadmaps are directorate (e.g. ESDMD, SOMD, STMD) and program (EC, ISS, HRP, GCD) agnostic</a:t>
            </a:r>
          </a:p>
          <a:p>
            <a:pPr marL="742950" marR="0" lvl="1" indent="-285750" algn="l" defTabSz="457200" rtl="0" eaLnBrk="1" fontAlgn="auto" latinLnBrk="0" hangingPunct="1">
              <a:lnSpc>
                <a:spcPts val="2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ECLSS-CHP has 87 ESDMD Capability Integration Team (CIT) recognized gaps plus numerous related gaps</a:t>
            </a:r>
          </a:p>
        </p:txBody>
      </p:sp>
      <p:sp>
        <p:nvSpPr>
          <p:cNvPr id="74" name="TextBox 73">
            <a:extLst>
              <a:ext uri="{FF2B5EF4-FFF2-40B4-BE49-F238E27FC236}">
                <a16:creationId xmlns:a16="http://schemas.microsoft.com/office/drawing/2014/main" id="{FF10CB58-A192-4B09-B712-D6767B7A6C9A}"/>
              </a:ext>
            </a:extLst>
          </p:cNvPr>
          <p:cNvSpPr txBox="1"/>
          <p:nvPr/>
        </p:nvSpPr>
        <p:spPr>
          <a:xfrm>
            <a:off x="1025525" y="2998478"/>
            <a:ext cx="9988086"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ECLSS-CHP – Primary Capability Decomposition</a:t>
            </a:r>
          </a:p>
        </p:txBody>
      </p:sp>
      <p:pic>
        <p:nvPicPr>
          <p:cNvPr id="70" name="Picture 69">
            <a:extLst>
              <a:ext uri="{FF2B5EF4-FFF2-40B4-BE49-F238E27FC236}">
                <a16:creationId xmlns:a16="http://schemas.microsoft.com/office/drawing/2014/main" id="{ED185036-AE19-42DD-A0D1-05D2A1A9C59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013893" y="3661309"/>
            <a:ext cx="476250" cy="476250"/>
          </a:xfrm>
          <a:prstGeom prst="rect">
            <a:avLst/>
          </a:prstGeom>
        </p:spPr>
      </p:pic>
      <p:sp>
        <p:nvSpPr>
          <p:cNvPr id="78" name="Rectangle 77">
            <a:extLst>
              <a:ext uri="{FF2B5EF4-FFF2-40B4-BE49-F238E27FC236}">
                <a16:creationId xmlns:a16="http://schemas.microsoft.com/office/drawing/2014/main" id="{B22A181F-CAC8-4224-A4A5-8DC371B7CB2D}"/>
              </a:ext>
            </a:extLst>
          </p:cNvPr>
          <p:cNvSpPr/>
          <p:nvPr/>
        </p:nvSpPr>
        <p:spPr>
          <a:xfrm>
            <a:off x="6703640" y="3803196"/>
            <a:ext cx="813652" cy="4501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numCol="1" rtlCol="0" anchor="ctr"/>
          <a:lstStyle/>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Microbes</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Particles</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Sound</a:t>
            </a:r>
          </a:p>
        </p:txBody>
      </p:sp>
      <p:sp>
        <p:nvSpPr>
          <p:cNvPr id="79" name="Rectangle 78">
            <a:extLst>
              <a:ext uri="{FF2B5EF4-FFF2-40B4-BE49-F238E27FC236}">
                <a16:creationId xmlns:a16="http://schemas.microsoft.com/office/drawing/2014/main" id="{F05D14FA-C7EE-4A7E-87AE-7274D6040318}"/>
              </a:ext>
            </a:extLst>
          </p:cNvPr>
          <p:cNvSpPr/>
          <p:nvPr/>
        </p:nvSpPr>
        <p:spPr>
          <a:xfrm>
            <a:off x="5440440" y="3730938"/>
            <a:ext cx="1329234" cy="577081"/>
          </a:xfrm>
          <a:prstGeom prst="rect">
            <a:avLst/>
          </a:prstGeom>
        </p:spPr>
        <p:txBody>
          <a:bodyPr wrap="square">
            <a:spAutoFit/>
          </a:bodyPr>
          <a:lstStyle/>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O</a:t>
            </a:r>
            <a:r>
              <a:rPr kumimoji="0" lang="en-US" sz="1050" b="0" i="0" u="none" strike="noStrike" kern="1200" cap="none" spc="0" normalizeH="0" baseline="-25000" noProof="0" dirty="0">
                <a:ln>
                  <a:noFill/>
                </a:ln>
                <a:solidFill>
                  <a:prstClr val="white"/>
                </a:solidFill>
                <a:effectLst/>
                <a:uLnTx/>
                <a:uFillTx/>
                <a:latin typeface="Helvetica" pitchFamily="2" charset="0"/>
                <a:ea typeface="+mn-ea"/>
                <a:cs typeface="+mn-cs"/>
              </a:rPr>
              <a:t>2</a:t>
            </a: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 CO</a:t>
            </a:r>
            <a:r>
              <a:rPr kumimoji="0" lang="en-US" sz="1050" b="0" i="0" u="none" strike="noStrike" kern="1200" cap="none" spc="0" normalizeH="0" baseline="-25000" noProof="0" dirty="0">
                <a:ln>
                  <a:noFill/>
                </a:ln>
                <a:solidFill>
                  <a:prstClr val="white"/>
                </a:solidFill>
                <a:effectLst/>
                <a:uLnTx/>
                <a:uFillTx/>
                <a:latin typeface="Helvetica" pitchFamily="2" charset="0"/>
                <a:ea typeface="+mn-ea"/>
                <a:cs typeface="+mn-cs"/>
              </a:rPr>
              <a:t>2</a:t>
            </a: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 N</a:t>
            </a:r>
            <a:r>
              <a:rPr kumimoji="0" lang="en-US" sz="1050" b="0" i="0" u="none" strike="noStrike" kern="1200" cap="none" spc="0" normalizeH="0" baseline="-25000" noProof="0" dirty="0">
                <a:ln>
                  <a:noFill/>
                </a:ln>
                <a:solidFill>
                  <a:prstClr val="white"/>
                </a:solidFill>
                <a:effectLst/>
                <a:uLnTx/>
                <a:uFillTx/>
                <a:latin typeface="Helvetica" pitchFamily="2" charset="0"/>
                <a:ea typeface="+mn-ea"/>
                <a:cs typeface="+mn-cs"/>
              </a:rPr>
              <a:t>2</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Humidity</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Helvetica" pitchFamily="2" charset="0"/>
                <a:ea typeface="+mn-ea"/>
                <a:cs typeface="+mn-cs"/>
              </a:rPr>
              <a:t>Trace Chemicals </a:t>
            </a:r>
          </a:p>
        </p:txBody>
      </p:sp>
      <p:sp>
        <p:nvSpPr>
          <p:cNvPr id="54" name="Slide Number Placeholder 3">
            <a:extLst>
              <a:ext uri="{FF2B5EF4-FFF2-40B4-BE49-F238E27FC236}">
                <a16:creationId xmlns:a16="http://schemas.microsoft.com/office/drawing/2014/main" id="{ECB565F5-6C06-4A0B-9EEC-F3FA3148869B}"/>
              </a:ext>
            </a:extLst>
          </p:cNvPr>
          <p:cNvSpPr txBox="1">
            <a:spLocks/>
          </p:cNvSpPr>
          <p:nvPr/>
        </p:nvSpPr>
        <p:spPr>
          <a:xfrm>
            <a:off x="935531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65CBF9"/>
                </a:solidFill>
                <a:latin typeface="Helvetica" pitchFamily="2"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white"/>
                </a:solidFill>
                <a:effectLst/>
                <a:uLnTx/>
                <a:uFillTx/>
                <a:latin typeface="Helvetica" pitchFamily="2"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spTree>
    <p:extLst>
      <p:ext uri="{BB962C8B-B14F-4D97-AF65-F5344CB8AC3E}">
        <p14:creationId xmlns:p14="http://schemas.microsoft.com/office/powerpoint/2010/main" val="146859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53">
            <a:extLst>
              <a:ext uri="{FF2B5EF4-FFF2-40B4-BE49-F238E27FC236}">
                <a16:creationId xmlns:a16="http://schemas.microsoft.com/office/drawing/2014/main" id="{3BE33304-CDBD-47FD-9331-951D53B21719}"/>
              </a:ext>
            </a:extLst>
          </p:cNvPr>
          <p:cNvSpPr txBox="1"/>
          <p:nvPr/>
        </p:nvSpPr>
        <p:spPr>
          <a:xfrm>
            <a:off x="415783" y="1734311"/>
            <a:ext cx="3486423" cy="2197653"/>
          </a:xfrm>
          <a:prstGeom prst="rect">
            <a:avLst/>
          </a:prstGeom>
          <a:noFill/>
        </p:spPr>
        <p:txBody>
          <a:bodyPr wrap="square" rtlCol="0">
            <a:spAutoFit/>
          </a:body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Reliable long-duration life support with Earth independent diagnostics and repair (L,T,M)</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&gt;20% reduction in spares and installed mass (T)</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Enable single missions &gt;800 days w/o resupply (T)</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Repeated missions with &gt;9 months dormancy (L,T,M)</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&gt;75% oxygen recovery at 2 mm-Hg CO</a:t>
            </a:r>
            <a:r>
              <a:rPr kumimoji="0" lang="en-US" sz="1200" b="1" i="0" u="none" strike="noStrike" kern="1200" cap="none" spc="0" normalizeH="0" baseline="-25000" noProof="0" dirty="0">
                <a:ln>
                  <a:noFill/>
                </a:ln>
                <a:solidFill>
                  <a:prstClr val="white"/>
                </a:solidFill>
                <a:effectLst/>
                <a:uLnTx/>
                <a:uFillTx/>
                <a:latin typeface="Calibri" panose="020F0502020204030204"/>
                <a:ea typeface="+mn-ea"/>
                <a:cs typeface="+mn-cs"/>
              </a:rPr>
              <a:t>2</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 (T)</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High pressure oxygen recharge for EVA (L,M)</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&gt;98% water recovery (L,T,M)</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Remove respirable lunar and Mars dust (L,M)</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Planetary protection compatible ECLSS venting (M)</a:t>
            </a:r>
          </a:p>
        </p:txBody>
      </p:sp>
      <p:grpSp>
        <p:nvGrpSpPr>
          <p:cNvPr id="17" name="Group 16">
            <a:extLst>
              <a:ext uri="{FF2B5EF4-FFF2-40B4-BE49-F238E27FC236}">
                <a16:creationId xmlns:a16="http://schemas.microsoft.com/office/drawing/2014/main" id="{95058BC2-AA38-4467-935C-BA03CC0E3202}"/>
              </a:ext>
            </a:extLst>
          </p:cNvPr>
          <p:cNvGrpSpPr/>
          <p:nvPr/>
        </p:nvGrpSpPr>
        <p:grpSpPr>
          <a:xfrm>
            <a:off x="524307" y="935985"/>
            <a:ext cx="3247725" cy="750019"/>
            <a:chOff x="524307" y="935985"/>
            <a:chExt cx="3247725" cy="750019"/>
          </a:xfrm>
        </p:grpSpPr>
        <p:sp>
          <p:nvSpPr>
            <p:cNvPr id="57" name="Rectangle 56">
              <a:extLst>
                <a:ext uri="{FF2B5EF4-FFF2-40B4-BE49-F238E27FC236}">
                  <a16:creationId xmlns:a16="http://schemas.microsoft.com/office/drawing/2014/main" id="{A63F52E0-3213-2E47-8535-162375E51917}"/>
                </a:ext>
              </a:extLst>
            </p:cNvPr>
            <p:cNvSpPr/>
            <p:nvPr/>
          </p:nvSpPr>
          <p:spPr>
            <a:xfrm>
              <a:off x="524307" y="935985"/>
              <a:ext cx="3247725" cy="750019"/>
            </a:xfrm>
            <a:prstGeom prst="rect">
              <a:avLst/>
            </a:prstGeom>
            <a:solidFill>
              <a:srgbClr val="00B0F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LIFE SUPPORT</a:t>
              </a:r>
            </a:p>
          </p:txBody>
        </p:sp>
        <p:pic>
          <p:nvPicPr>
            <p:cNvPr id="58" name="Picture 57">
              <a:extLst>
                <a:ext uri="{FF2B5EF4-FFF2-40B4-BE49-F238E27FC236}">
                  <a16:creationId xmlns:a16="http://schemas.microsoft.com/office/drawing/2014/main" id="{A179C823-AE66-2141-8A89-C5E1B43CB0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312" y="989007"/>
              <a:ext cx="643975" cy="643975"/>
            </a:xfrm>
            <a:prstGeom prst="rect">
              <a:avLst/>
            </a:prstGeom>
          </p:spPr>
        </p:pic>
      </p:grpSp>
      <p:grpSp>
        <p:nvGrpSpPr>
          <p:cNvPr id="18" name="Group 17">
            <a:extLst>
              <a:ext uri="{FF2B5EF4-FFF2-40B4-BE49-F238E27FC236}">
                <a16:creationId xmlns:a16="http://schemas.microsoft.com/office/drawing/2014/main" id="{50F42935-7719-4E2C-BA65-58F0D536931F}"/>
              </a:ext>
            </a:extLst>
          </p:cNvPr>
          <p:cNvGrpSpPr/>
          <p:nvPr/>
        </p:nvGrpSpPr>
        <p:grpSpPr>
          <a:xfrm>
            <a:off x="4101544" y="944701"/>
            <a:ext cx="3017797" cy="750238"/>
            <a:chOff x="4101544" y="944701"/>
            <a:chExt cx="3017797" cy="750238"/>
          </a:xfrm>
        </p:grpSpPr>
        <p:sp>
          <p:nvSpPr>
            <p:cNvPr id="60" name="TextBox 59">
              <a:extLst>
                <a:ext uri="{FF2B5EF4-FFF2-40B4-BE49-F238E27FC236}">
                  <a16:creationId xmlns:a16="http://schemas.microsoft.com/office/drawing/2014/main" id="{450DF2B8-3B7A-4E4B-8F28-ECC06C1247D4}"/>
                </a:ext>
              </a:extLst>
            </p:cNvPr>
            <p:cNvSpPr txBox="1"/>
            <p:nvPr/>
          </p:nvSpPr>
          <p:spPr>
            <a:xfrm>
              <a:off x="4101544" y="944701"/>
              <a:ext cx="3017797" cy="750238"/>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numCol="1" rtlCol="0" anchor="ctr"/>
            <a:lstStyle>
              <a:defPPr>
                <a:defRPr lang="en-US"/>
              </a:defPPr>
              <a:lvl1pPr algn="ctr">
                <a:defRPr sz="1200" b="1">
                  <a:solidFill>
                    <a:schemeClr val="lt1"/>
                  </a:solidFill>
                  <a:latin typeface="Helvetica"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ENVIRONMENTAL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MONITORING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61" name="Picture 60">
              <a:extLst>
                <a:ext uri="{FF2B5EF4-FFF2-40B4-BE49-F238E27FC236}">
                  <a16:creationId xmlns:a16="http://schemas.microsoft.com/office/drawing/2014/main" id="{DA0C2EC7-F5DF-9740-9885-716F615504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7110" y="1002320"/>
              <a:ext cx="635000" cy="635000"/>
            </a:xfrm>
            <a:prstGeom prst="rect">
              <a:avLst/>
            </a:prstGeom>
          </p:spPr>
        </p:pic>
      </p:grpSp>
      <p:sp>
        <p:nvSpPr>
          <p:cNvPr id="64" name="TextBox 53">
            <a:extLst>
              <a:ext uri="{FF2B5EF4-FFF2-40B4-BE49-F238E27FC236}">
                <a16:creationId xmlns:a16="http://schemas.microsoft.com/office/drawing/2014/main" id="{3BE33304-CDBD-47FD-9331-951D53B21719}"/>
              </a:ext>
            </a:extLst>
          </p:cNvPr>
          <p:cNvSpPr txBox="1"/>
          <p:nvPr/>
        </p:nvSpPr>
        <p:spPr>
          <a:xfrm>
            <a:off x="3989366" y="1736806"/>
            <a:ext cx="3129975" cy="1838580"/>
          </a:xfrm>
          <a:prstGeom prst="rect">
            <a:avLst/>
          </a:prstGeom>
          <a:noFill/>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Identify and quantify chemical (&gt;12 water, &gt;33 air) and microbial species  in-flight with out sample return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Ability to detect unknown constituents (T,M)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Distinguish between fire, habitat dust, and surface dust particles (L,M)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Support forward and backward planetary protection detection (both microbial and non-culture techniques) (M)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564E7B8C-7D0E-4072-82E2-6A5D412FC674}"/>
              </a:ext>
            </a:extLst>
          </p:cNvPr>
          <p:cNvGrpSpPr/>
          <p:nvPr/>
        </p:nvGrpSpPr>
        <p:grpSpPr>
          <a:xfrm>
            <a:off x="7433866" y="939666"/>
            <a:ext cx="2207439" cy="746339"/>
            <a:chOff x="7433866" y="939666"/>
            <a:chExt cx="2207439" cy="746339"/>
          </a:xfrm>
        </p:grpSpPr>
        <p:sp>
          <p:nvSpPr>
            <p:cNvPr id="65" name="Rectangle 64">
              <a:extLst>
                <a:ext uri="{FF2B5EF4-FFF2-40B4-BE49-F238E27FC236}">
                  <a16:creationId xmlns:a16="http://schemas.microsoft.com/office/drawing/2014/main" id="{7CCA5DAA-3E5F-4948-80E8-5E36E4B75E82}"/>
                </a:ext>
              </a:extLst>
            </p:cNvPr>
            <p:cNvSpPr/>
            <p:nvPr/>
          </p:nvSpPr>
          <p:spPr>
            <a:xfrm>
              <a:off x="7433866" y="939666"/>
              <a:ext cx="2207439" cy="746339"/>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            FIRE SAFETY</a:t>
              </a:r>
            </a:p>
          </p:txBody>
        </p:sp>
        <p:pic>
          <p:nvPicPr>
            <p:cNvPr id="68" name="Picture 67">
              <a:extLst>
                <a:ext uri="{FF2B5EF4-FFF2-40B4-BE49-F238E27FC236}">
                  <a16:creationId xmlns:a16="http://schemas.microsoft.com/office/drawing/2014/main" id="{94EB182D-C57A-DE4E-A363-8C69B45CF8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0290" y="1009468"/>
              <a:ext cx="645296" cy="645296"/>
            </a:xfrm>
            <a:prstGeom prst="rect">
              <a:avLst/>
            </a:prstGeom>
          </p:spPr>
        </p:pic>
      </p:grpSp>
      <p:sp>
        <p:nvSpPr>
          <p:cNvPr id="83" name="TextBox 53">
            <a:extLst>
              <a:ext uri="{FF2B5EF4-FFF2-40B4-BE49-F238E27FC236}">
                <a16:creationId xmlns:a16="http://schemas.microsoft.com/office/drawing/2014/main" id="{3BE33304-CDBD-47FD-9331-951D53B21719}"/>
              </a:ext>
            </a:extLst>
          </p:cNvPr>
          <p:cNvSpPr txBox="1"/>
          <p:nvPr/>
        </p:nvSpPr>
        <p:spPr>
          <a:xfrm>
            <a:off x="7344588" y="1736198"/>
            <a:ext cx="2409012" cy="1787284"/>
          </a:xfrm>
          <a:prstGeom prst="rect">
            <a:avLst/>
          </a:prstGeom>
          <a:noFill/>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Test-verified partial gravity flammability characteristics and countermeasures (L,M)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ECLSS compatible fire suppression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Reduce post fire clean-up time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Common fire safety strategy across  element architectures (L,T,M)</a:t>
            </a:r>
          </a:p>
        </p:txBody>
      </p:sp>
      <p:grpSp>
        <p:nvGrpSpPr>
          <p:cNvPr id="20" name="Group 19">
            <a:extLst>
              <a:ext uri="{FF2B5EF4-FFF2-40B4-BE49-F238E27FC236}">
                <a16:creationId xmlns:a16="http://schemas.microsoft.com/office/drawing/2014/main" id="{2FC7A4CE-30BA-4E23-94C7-0FFB57900EFC}"/>
              </a:ext>
            </a:extLst>
          </p:cNvPr>
          <p:cNvGrpSpPr/>
          <p:nvPr/>
        </p:nvGrpSpPr>
        <p:grpSpPr>
          <a:xfrm>
            <a:off x="9940441" y="944360"/>
            <a:ext cx="2008927" cy="738779"/>
            <a:chOff x="9940441" y="944360"/>
            <a:chExt cx="2008927" cy="738779"/>
          </a:xfrm>
        </p:grpSpPr>
        <p:sp>
          <p:nvSpPr>
            <p:cNvPr id="84" name="Rectangle 83">
              <a:extLst>
                <a:ext uri="{FF2B5EF4-FFF2-40B4-BE49-F238E27FC236}">
                  <a16:creationId xmlns:a16="http://schemas.microsoft.com/office/drawing/2014/main" id="{AD2ED3C7-A004-8F43-8A66-6134D27076E6}"/>
                </a:ext>
              </a:extLst>
            </p:cNvPr>
            <p:cNvSpPr/>
            <p:nvPr/>
          </p:nvSpPr>
          <p:spPr>
            <a:xfrm>
              <a:off x="9940441" y="944360"/>
              <a:ext cx="2008927" cy="738779"/>
            </a:xfrm>
            <a:prstGeom prst="rect">
              <a:avLst/>
            </a:prstGeom>
            <a:solidFill>
              <a:srgbClr val="F7964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       LOGISTICS</a:t>
              </a:r>
            </a:p>
          </p:txBody>
        </p:sp>
        <p:pic>
          <p:nvPicPr>
            <p:cNvPr id="85" name="Picture 84">
              <a:extLst>
                <a:ext uri="{FF2B5EF4-FFF2-40B4-BE49-F238E27FC236}">
                  <a16:creationId xmlns:a16="http://schemas.microsoft.com/office/drawing/2014/main" id="{FF3781BF-548E-B846-A6AE-E7AE237C24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12806" y="1027043"/>
              <a:ext cx="639678" cy="639678"/>
            </a:xfrm>
            <a:prstGeom prst="rect">
              <a:avLst/>
            </a:prstGeom>
          </p:spPr>
        </p:pic>
      </p:grpSp>
      <p:sp>
        <p:nvSpPr>
          <p:cNvPr id="86" name="TextBox 53">
            <a:extLst>
              <a:ext uri="{FF2B5EF4-FFF2-40B4-BE49-F238E27FC236}">
                <a16:creationId xmlns:a16="http://schemas.microsoft.com/office/drawing/2014/main" id="{3BE33304-CDBD-47FD-9331-951D53B21719}"/>
              </a:ext>
            </a:extLst>
          </p:cNvPr>
          <p:cNvSpPr txBox="1"/>
          <p:nvPr/>
        </p:nvSpPr>
        <p:spPr>
          <a:xfrm>
            <a:off x="9867777" y="1728872"/>
            <a:ext cx="2269041" cy="1992469"/>
          </a:xfrm>
          <a:prstGeom prst="rect">
            <a:avLst/>
          </a:prstGeom>
          <a:noFill/>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Jettison &gt;90% of trash mass during Mars transit (T)</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Mars trash disposal compatible with planetary protection (T,M)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In-flight autonomous logistics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Reducing clothing and wipes mass by &gt;50%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Clothing flammability (and other non-metallics) &gt;36% O2 (L,M)</a:t>
            </a:r>
          </a:p>
        </p:txBody>
      </p:sp>
      <p:grpSp>
        <p:nvGrpSpPr>
          <p:cNvPr id="16" name="Group 15">
            <a:extLst>
              <a:ext uri="{FF2B5EF4-FFF2-40B4-BE49-F238E27FC236}">
                <a16:creationId xmlns:a16="http://schemas.microsoft.com/office/drawing/2014/main" id="{877C213B-DD4D-426A-A574-C7724D058C9C}"/>
              </a:ext>
            </a:extLst>
          </p:cNvPr>
          <p:cNvGrpSpPr/>
          <p:nvPr/>
        </p:nvGrpSpPr>
        <p:grpSpPr>
          <a:xfrm>
            <a:off x="524308" y="3993840"/>
            <a:ext cx="3053081" cy="750019"/>
            <a:chOff x="524308" y="3993840"/>
            <a:chExt cx="3053081" cy="750019"/>
          </a:xfrm>
        </p:grpSpPr>
        <p:sp>
          <p:nvSpPr>
            <p:cNvPr id="91" name="Rectangle 90">
              <a:extLst>
                <a:ext uri="{FF2B5EF4-FFF2-40B4-BE49-F238E27FC236}">
                  <a16:creationId xmlns:a16="http://schemas.microsoft.com/office/drawing/2014/main" id="{1491BADF-00F0-E94E-AE96-2F69ED4A0A90}"/>
                </a:ext>
              </a:extLst>
            </p:cNvPr>
            <p:cNvSpPr/>
            <p:nvPr/>
          </p:nvSpPr>
          <p:spPr>
            <a:xfrm>
              <a:off x="524308" y="3993840"/>
              <a:ext cx="3053081" cy="750019"/>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5760" tIns="91440" rIns="91440" bIns="91440" rtlCol="0" anchor="ctr"/>
            <a:lstStyle/>
            <a:p>
              <a:pPr marL="693738"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EVA PHYSIOLOGY</a:t>
              </a:r>
            </a:p>
          </p:txBody>
        </p:sp>
        <p:pic>
          <p:nvPicPr>
            <p:cNvPr id="92" name="Picture 91">
              <a:extLst>
                <a:ext uri="{FF2B5EF4-FFF2-40B4-BE49-F238E27FC236}">
                  <a16:creationId xmlns:a16="http://schemas.microsoft.com/office/drawing/2014/main" id="{62038D08-B30D-4A45-9553-93024043DF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312" y="4047743"/>
              <a:ext cx="632786" cy="632786"/>
            </a:xfrm>
            <a:prstGeom prst="rect">
              <a:avLst/>
            </a:prstGeom>
          </p:spPr>
        </p:pic>
      </p:grpSp>
      <p:grpSp>
        <p:nvGrpSpPr>
          <p:cNvPr id="12" name="Group 11">
            <a:extLst>
              <a:ext uri="{FF2B5EF4-FFF2-40B4-BE49-F238E27FC236}">
                <a16:creationId xmlns:a16="http://schemas.microsoft.com/office/drawing/2014/main" id="{BA97424A-A3DF-4049-BB1B-C0DFAEFD210D}"/>
              </a:ext>
            </a:extLst>
          </p:cNvPr>
          <p:cNvGrpSpPr/>
          <p:nvPr/>
        </p:nvGrpSpPr>
        <p:grpSpPr>
          <a:xfrm>
            <a:off x="3835831" y="4003731"/>
            <a:ext cx="1999544" cy="746339"/>
            <a:chOff x="3948125" y="3827269"/>
            <a:chExt cx="1999544" cy="746339"/>
          </a:xfrm>
        </p:grpSpPr>
        <p:sp>
          <p:nvSpPr>
            <p:cNvPr id="43" name="Rectangle 42">
              <a:extLst>
                <a:ext uri="{FF2B5EF4-FFF2-40B4-BE49-F238E27FC236}">
                  <a16:creationId xmlns:a16="http://schemas.microsoft.com/office/drawing/2014/main" id="{A8D65146-3CE3-44CE-849B-51D5DF616785}"/>
                </a:ext>
              </a:extLst>
            </p:cNvPr>
            <p:cNvSpPr/>
            <p:nvPr/>
          </p:nvSpPr>
          <p:spPr>
            <a:xfrm>
              <a:off x="3948125" y="3827269"/>
              <a:ext cx="1999544" cy="746339"/>
            </a:xfrm>
            <a:prstGeom prst="rect">
              <a:avLst/>
            </a:prstGeom>
            <a:solidFill>
              <a:srgbClr val="DABD1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625475" marR="0" lvl="0" indent="-55563"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COUNTER-MEASURES</a:t>
              </a:r>
            </a:p>
          </p:txBody>
        </p:sp>
        <p:pic>
          <p:nvPicPr>
            <p:cNvPr id="98" name="Picture 97">
              <a:extLst>
                <a:ext uri="{FF2B5EF4-FFF2-40B4-BE49-F238E27FC236}">
                  <a16:creationId xmlns:a16="http://schemas.microsoft.com/office/drawing/2014/main" id="{2C9D895D-1B88-8E41-BB4F-816675EC068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65910" y="3867649"/>
              <a:ext cx="635000" cy="635000"/>
            </a:xfrm>
            <a:prstGeom prst="rect">
              <a:avLst/>
            </a:prstGeom>
          </p:spPr>
        </p:pic>
      </p:grpSp>
      <p:sp>
        <p:nvSpPr>
          <p:cNvPr id="102" name="TextBox 53">
            <a:extLst>
              <a:ext uri="{FF2B5EF4-FFF2-40B4-BE49-F238E27FC236}">
                <a16:creationId xmlns:a16="http://schemas.microsoft.com/office/drawing/2014/main" id="{3BE33304-CDBD-47FD-9331-951D53B21719}"/>
              </a:ext>
            </a:extLst>
          </p:cNvPr>
          <p:cNvSpPr txBox="1"/>
          <p:nvPr/>
        </p:nvSpPr>
        <p:spPr>
          <a:xfrm>
            <a:off x="432211" y="4770255"/>
            <a:ext cx="3053081" cy="1992469"/>
          </a:xfrm>
          <a:prstGeom prst="rect">
            <a:avLst/>
          </a:prstGeom>
          <a:noFill/>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100% of tasks within human performance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Predict and mitigate decompression sickness (L,M)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Predict and mitigate of suit or EVA injury (L,M)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6 Major physiological informatics parameters provided in-suit to enable real time self assessment or loss of communication areas (L,M)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TextBox 53">
            <a:extLst>
              <a:ext uri="{FF2B5EF4-FFF2-40B4-BE49-F238E27FC236}">
                <a16:creationId xmlns:a16="http://schemas.microsoft.com/office/drawing/2014/main" id="{3BE33304-CDBD-47FD-9331-951D53B21719}"/>
              </a:ext>
            </a:extLst>
          </p:cNvPr>
          <p:cNvSpPr txBox="1"/>
          <p:nvPr/>
        </p:nvSpPr>
        <p:spPr>
          <a:xfrm>
            <a:off x="3772033" y="4821987"/>
            <a:ext cx="2219532" cy="1479508"/>
          </a:xfrm>
          <a:prstGeom prst="rect">
            <a:avLst/>
          </a:prstGeom>
          <a:noFill/>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Reduce mass and volume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Maintain/monitor fitness in-flight to enable unassisted landing egress &amp; EVA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Validated lunar and Mars fitness standards (L,M)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 name="TextBox 53">
            <a:extLst>
              <a:ext uri="{FF2B5EF4-FFF2-40B4-BE49-F238E27FC236}">
                <a16:creationId xmlns:a16="http://schemas.microsoft.com/office/drawing/2014/main" id="{3BE33304-CDBD-47FD-9331-951D53B21719}"/>
              </a:ext>
            </a:extLst>
          </p:cNvPr>
          <p:cNvSpPr txBox="1"/>
          <p:nvPr/>
        </p:nvSpPr>
        <p:spPr>
          <a:xfrm>
            <a:off x="5994112" y="4817494"/>
            <a:ext cx="1911803" cy="1838580"/>
          </a:xfrm>
          <a:prstGeom prst="rect">
            <a:avLst/>
          </a:prstGeom>
          <a:noFill/>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24-hr prediction of solar storm duration and intensity to &gt;90%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High energy neutron detectors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Earth independent monitoring/forecasting (T,M)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GCR shielding (T,M)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TextBox 53">
            <a:extLst>
              <a:ext uri="{FF2B5EF4-FFF2-40B4-BE49-F238E27FC236}">
                <a16:creationId xmlns:a16="http://schemas.microsoft.com/office/drawing/2014/main" id="{3BE33304-CDBD-47FD-9331-951D53B21719}"/>
              </a:ext>
            </a:extLst>
          </p:cNvPr>
          <p:cNvSpPr txBox="1"/>
          <p:nvPr/>
        </p:nvSpPr>
        <p:spPr>
          <a:xfrm>
            <a:off x="8090448" y="4817164"/>
            <a:ext cx="1911803" cy="1582100"/>
          </a:xfrm>
          <a:prstGeom prst="rect">
            <a:avLst/>
          </a:prstGeom>
          <a:noFill/>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In-flight diagnostics and treatment for 100 of 120 medical risk conditions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Autonomous medical </a:t>
            </a:r>
            <a:b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skill and &amp; decision </a:t>
            </a:r>
            <a:b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support systems (T, M)	</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TextBox 53">
            <a:extLst>
              <a:ext uri="{FF2B5EF4-FFF2-40B4-BE49-F238E27FC236}">
                <a16:creationId xmlns:a16="http://schemas.microsoft.com/office/drawing/2014/main" id="{3BE33304-CDBD-47FD-9331-951D53B21719}"/>
              </a:ext>
            </a:extLst>
          </p:cNvPr>
          <p:cNvSpPr txBox="1"/>
          <p:nvPr/>
        </p:nvSpPr>
        <p:spPr>
          <a:xfrm>
            <a:off x="10074175" y="4774144"/>
            <a:ext cx="2062643" cy="1838580"/>
          </a:xfrm>
          <a:prstGeom prst="rect">
            <a:avLst/>
          </a:prstGeom>
          <a:noFill/>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100% of nutrient stability    </a:t>
            </a:r>
            <a:b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&gt;5-year shelf life (T,M)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Food acceptability &gt;90%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&lt;30% launched water content (T,M)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Exploration counter-measure in-flight nutrition intake monitoring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Slide Number Placeholder 3">
            <a:extLst>
              <a:ext uri="{FF2B5EF4-FFF2-40B4-BE49-F238E27FC236}">
                <a16:creationId xmlns:a16="http://schemas.microsoft.com/office/drawing/2014/main" id="{FB2B74E6-71A0-9D47-80BC-2EC3D990D739}"/>
              </a:ext>
            </a:extLst>
          </p:cNvPr>
          <p:cNvSpPr txBox="1">
            <a:spLocks/>
          </p:cNvSpPr>
          <p:nvPr/>
        </p:nvSpPr>
        <p:spPr>
          <a:xfrm>
            <a:off x="9447362" y="6596102"/>
            <a:ext cx="2743200" cy="2338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2AB3B5-EBB8-6640-8AB3-195FE909B445}"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8" name="Title 2">
            <a:extLst>
              <a:ext uri="{FF2B5EF4-FFF2-40B4-BE49-F238E27FC236}">
                <a16:creationId xmlns:a16="http://schemas.microsoft.com/office/drawing/2014/main" id="{E587C101-7D49-DB41-A391-752B789C9D2E}"/>
              </a:ext>
            </a:extLst>
          </p:cNvPr>
          <p:cNvSpPr txBox="1">
            <a:spLocks/>
          </p:cNvSpPr>
          <p:nvPr/>
        </p:nvSpPr>
        <p:spPr>
          <a:xfrm>
            <a:off x="439008" y="265858"/>
            <a:ext cx="11524392" cy="498371"/>
          </a:xfrm>
          <a:prstGeom prst="rect">
            <a:avLst/>
          </a:prstGeom>
        </p:spPr>
        <p:txBody>
          <a:bodyPr anchor="t"/>
          <a:lstStyle>
            <a:lvl1pPr algn="l" defTabSz="457200" rtl="0" eaLnBrk="1" fontAlgn="base" hangingPunct="1">
              <a:spcBef>
                <a:spcPct val="0"/>
              </a:spcBef>
              <a:spcAft>
                <a:spcPct val="0"/>
              </a:spcAft>
              <a:defRPr sz="2800" b="1" kern="1200">
                <a:solidFill>
                  <a:schemeClr val="bg1"/>
                </a:solidFill>
                <a:latin typeface="Arial" panose="020B0604020202020204" pitchFamily="34" charset="0"/>
                <a:ea typeface="ヒラギノ角ゴ Pro W3" charset="-128"/>
                <a:cs typeface="Arial" panose="020B0604020202020204" pitchFamily="34" charset="0"/>
              </a:defRPr>
            </a:lvl1pPr>
            <a:lvl2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ECLSS-CHP Envisioned Future Decomposition by Capability Area</a:t>
            </a:r>
          </a:p>
        </p:txBody>
      </p:sp>
      <p:grpSp>
        <p:nvGrpSpPr>
          <p:cNvPr id="15" name="Group 14">
            <a:extLst>
              <a:ext uri="{FF2B5EF4-FFF2-40B4-BE49-F238E27FC236}">
                <a16:creationId xmlns:a16="http://schemas.microsoft.com/office/drawing/2014/main" id="{C3412E11-049D-4625-93E2-D52444FAF74C}"/>
              </a:ext>
            </a:extLst>
          </p:cNvPr>
          <p:cNvGrpSpPr/>
          <p:nvPr/>
        </p:nvGrpSpPr>
        <p:grpSpPr>
          <a:xfrm>
            <a:off x="10193419" y="3993839"/>
            <a:ext cx="1755949" cy="746339"/>
            <a:chOff x="10193419" y="3817377"/>
            <a:chExt cx="1755949" cy="746339"/>
          </a:xfrm>
        </p:grpSpPr>
        <p:sp>
          <p:nvSpPr>
            <p:cNvPr id="47" name="Rectangle 46">
              <a:extLst>
                <a:ext uri="{FF2B5EF4-FFF2-40B4-BE49-F238E27FC236}">
                  <a16:creationId xmlns:a16="http://schemas.microsoft.com/office/drawing/2014/main" id="{86702525-09B4-4588-AEBE-86880918981F}"/>
                </a:ext>
              </a:extLst>
            </p:cNvPr>
            <p:cNvSpPr/>
            <p:nvPr/>
          </p:nvSpPr>
          <p:spPr>
            <a:xfrm>
              <a:off x="10193419" y="3817377"/>
              <a:ext cx="1755949" cy="746339"/>
            </a:xfrm>
            <a:prstGeom prst="rect">
              <a:avLst/>
            </a:prstGeom>
            <a:solidFill>
              <a:srgbClr val="00B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625475"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FOOD &amp; NUTRITION</a:t>
              </a:r>
            </a:p>
          </p:txBody>
        </p:sp>
        <p:pic>
          <p:nvPicPr>
            <p:cNvPr id="89" name="Picture 88">
              <a:extLst>
                <a:ext uri="{FF2B5EF4-FFF2-40B4-BE49-F238E27FC236}">
                  <a16:creationId xmlns:a16="http://schemas.microsoft.com/office/drawing/2014/main" id="{98C0E336-47EE-444C-8A39-D09D7C5DFF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39669" y="3850384"/>
              <a:ext cx="603588" cy="603588"/>
            </a:xfrm>
            <a:prstGeom prst="rect">
              <a:avLst/>
            </a:prstGeom>
          </p:spPr>
        </p:pic>
      </p:grpSp>
      <p:grpSp>
        <p:nvGrpSpPr>
          <p:cNvPr id="14" name="Group 13">
            <a:extLst>
              <a:ext uri="{FF2B5EF4-FFF2-40B4-BE49-F238E27FC236}">
                <a16:creationId xmlns:a16="http://schemas.microsoft.com/office/drawing/2014/main" id="{E7BB395C-BBAF-45F1-A468-AB7E7888ACC9}"/>
              </a:ext>
            </a:extLst>
          </p:cNvPr>
          <p:cNvGrpSpPr/>
          <p:nvPr/>
        </p:nvGrpSpPr>
        <p:grpSpPr>
          <a:xfrm>
            <a:off x="8090448" y="4005158"/>
            <a:ext cx="1866211" cy="746339"/>
            <a:chOff x="8146595" y="3828696"/>
            <a:chExt cx="1866211" cy="746339"/>
          </a:xfrm>
        </p:grpSpPr>
        <p:sp>
          <p:nvSpPr>
            <p:cNvPr id="45" name="Rectangle 44">
              <a:extLst>
                <a:ext uri="{FF2B5EF4-FFF2-40B4-BE49-F238E27FC236}">
                  <a16:creationId xmlns:a16="http://schemas.microsoft.com/office/drawing/2014/main" id="{89596C11-A9D4-40A6-B2AA-A3B611B037F4}"/>
                </a:ext>
              </a:extLst>
            </p:cNvPr>
            <p:cNvSpPr/>
            <p:nvPr/>
          </p:nvSpPr>
          <p:spPr>
            <a:xfrm>
              <a:off x="8146595" y="3828696"/>
              <a:ext cx="1866211" cy="746339"/>
            </a:xfrm>
            <a:prstGeom prst="rect">
              <a:avLst/>
            </a:prstGeom>
            <a:solidFill>
              <a:srgbClr val="17375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625475"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EXPLORATION MEDICAL</a:t>
              </a:r>
            </a:p>
          </p:txBody>
        </p:sp>
        <p:pic>
          <p:nvPicPr>
            <p:cNvPr id="101" name="Picture 100">
              <a:extLst>
                <a:ext uri="{FF2B5EF4-FFF2-40B4-BE49-F238E27FC236}">
                  <a16:creationId xmlns:a16="http://schemas.microsoft.com/office/drawing/2014/main" id="{F800F631-0886-AB43-913E-95440C96B17F}"/>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a:xfrm>
              <a:off x="8189401" y="3909911"/>
              <a:ext cx="574438" cy="587203"/>
            </a:xfrm>
            <a:prstGeom prst="rect">
              <a:avLst/>
            </a:prstGeom>
          </p:spPr>
        </p:pic>
      </p:grpSp>
      <p:grpSp>
        <p:nvGrpSpPr>
          <p:cNvPr id="13" name="Group 12">
            <a:extLst>
              <a:ext uri="{FF2B5EF4-FFF2-40B4-BE49-F238E27FC236}">
                <a16:creationId xmlns:a16="http://schemas.microsoft.com/office/drawing/2014/main" id="{6CE8DCC7-17FE-4E5F-B1C2-ED342512C949}"/>
              </a:ext>
            </a:extLst>
          </p:cNvPr>
          <p:cNvGrpSpPr/>
          <p:nvPr/>
        </p:nvGrpSpPr>
        <p:grpSpPr>
          <a:xfrm>
            <a:off x="6098925" y="3993840"/>
            <a:ext cx="1773355" cy="746339"/>
            <a:chOff x="6147051" y="3817378"/>
            <a:chExt cx="1773355" cy="746339"/>
          </a:xfrm>
        </p:grpSpPr>
        <p:sp>
          <p:nvSpPr>
            <p:cNvPr id="44" name="Rectangle 43">
              <a:extLst>
                <a:ext uri="{FF2B5EF4-FFF2-40B4-BE49-F238E27FC236}">
                  <a16:creationId xmlns:a16="http://schemas.microsoft.com/office/drawing/2014/main" id="{8273D53C-902E-482E-B8B1-AFD0FFE8E8F3}"/>
                </a:ext>
              </a:extLst>
            </p:cNvPr>
            <p:cNvSpPr/>
            <p:nvPr/>
          </p:nvSpPr>
          <p:spPr>
            <a:xfrm>
              <a:off x="6147051" y="3817378"/>
              <a:ext cx="1773355" cy="746339"/>
            </a:xfrm>
            <a:prstGeom prst="rect">
              <a:avLst/>
            </a:prstGeom>
            <a:solidFill>
              <a:srgbClr val="7030A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625475"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RADIATION PROTECTION</a:t>
              </a:r>
            </a:p>
          </p:txBody>
        </p:sp>
        <p:pic>
          <p:nvPicPr>
            <p:cNvPr id="52" name="Picture 51">
              <a:extLst>
                <a:ext uri="{FF2B5EF4-FFF2-40B4-BE49-F238E27FC236}">
                  <a16:creationId xmlns:a16="http://schemas.microsoft.com/office/drawing/2014/main" id="{5343CDCE-F2EB-B249-832B-3C4FD98B35D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96277" y="3943378"/>
              <a:ext cx="557130" cy="557130"/>
            </a:xfrm>
            <a:prstGeom prst="rect">
              <a:avLst/>
            </a:prstGeom>
          </p:spPr>
        </p:pic>
      </p:grpSp>
      <p:sp>
        <p:nvSpPr>
          <p:cNvPr id="66" name="TextBox 53">
            <a:extLst>
              <a:ext uri="{FF2B5EF4-FFF2-40B4-BE49-F238E27FC236}">
                <a16:creationId xmlns:a16="http://schemas.microsoft.com/office/drawing/2014/main" id="{0E5E2E70-994D-4DCB-A839-6027DC9FC4A3}"/>
              </a:ext>
            </a:extLst>
          </p:cNvPr>
          <p:cNvSpPr txBox="1"/>
          <p:nvPr/>
        </p:nvSpPr>
        <p:spPr>
          <a:xfrm>
            <a:off x="10401755" y="59267"/>
            <a:ext cx="1547612" cy="825482"/>
          </a:xfrm>
          <a:prstGeom prst="rect">
            <a:avLst/>
          </a:prstGeom>
          <a:noFill/>
          <a:ln w="28575">
            <a:solidFill>
              <a:schemeClr val="bg1">
                <a:lumMod val="95000"/>
              </a:schemeClr>
            </a:solidFill>
          </a:ln>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0" marR="0" lvl="0" indent="0" algn="ctr" defTabSz="914400" rtl="0" eaLnBrk="1" fontAlgn="auto" latinLnBrk="0" hangingPunct="1">
              <a:lnSpc>
                <a:spcPts val="1200"/>
              </a:lnSpc>
              <a:spcBef>
                <a:spcPts val="3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(Mission need)</a:t>
            </a:r>
          </a:p>
          <a:p>
            <a:pPr marL="83344" marR="0" lvl="0" indent="-83344" algn="l" defTabSz="914400" rtl="0" eaLnBrk="1" fontAlgn="auto" latinLnBrk="0" hangingPunct="1">
              <a:lnSpc>
                <a:spcPts val="1200"/>
              </a:lnSpc>
              <a:spcBef>
                <a:spcPts val="3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L = Lunar surface</a:t>
            </a:r>
          </a:p>
          <a:p>
            <a:pPr marL="83344" marR="0" lvl="0" indent="-83344" algn="l" defTabSz="914400" rtl="0" eaLnBrk="1" fontAlgn="auto" latinLnBrk="0" hangingPunct="1">
              <a:lnSpc>
                <a:spcPts val="1200"/>
              </a:lnSpc>
              <a:spcBef>
                <a:spcPts val="3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 = Transit to Mars</a:t>
            </a:r>
          </a:p>
          <a:p>
            <a:pPr marL="83344" marR="0" lvl="0" indent="-83344" algn="l" defTabSz="914400" rtl="0" eaLnBrk="1" fontAlgn="auto" latinLnBrk="0" hangingPunct="1">
              <a:lnSpc>
                <a:spcPts val="1200"/>
              </a:lnSpc>
              <a:spcBef>
                <a:spcPts val="3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 = Mars surface</a:t>
            </a:r>
          </a:p>
        </p:txBody>
      </p:sp>
    </p:spTree>
    <p:extLst>
      <p:ext uri="{BB962C8B-B14F-4D97-AF65-F5344CB8AC3E}">
        <p14:creationId xmlns:p14="http://schemas.microsoft.com/office/powerpoint/2010/main" val="304742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15384" y="103188"/>
            <a:ext cx="10769600" cy="742950"/>
          </a:xfrm>
        </p:spPr>
        <p:txBody>
          <a:bodyPr/>
          <a:lstStyle/>
          <a:p>
            <a:r>
              <a:rPr lang="en-US" dirty="0"/>
              <a:t>BPS Research and development needs for SCLT envisioned futures</a:t>
            </a:r>
          </a:p>
        </p:txBody>
      </p:sp>
      <p:sp>
        <p:nvSpPr>
          <p:cNvPr id="8" name="Slide Number Placeholder 3">
            <a:extLst>
              <a:ext uri="{FF2B5EF4-FFF2-40B4-BE49-F238E27FC236}">
                <a16:creationId xmlns:a16="http://schemas.microsoft.com/office/drawing/2014/main" id="{4BF64B52-74AD-4D0D-8D49-D6C94784E94A}"/>
              </a:ext>
            </a:extLst>
          </p:cNvPr>
          <p:cNvSpPr>
            <a:spLocks noGrp="1"/>
          </p:cNvSpPr>
          <p:nvPr>
            <p:ph type="sldNum" sz="quarter" idx="10"/>
          </p:nvPr>
        </p:nvSpPr>
        <p:spPr>
          <a:xfrm>
            <a:off x="9347200" y="6538913"/>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33C6E5-ABCA-D247-98E1-2274F89B260E}"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10" name="Table 9">
            <a:extLst>
              <a:ext uri="{FF2B5EF4-FFF2-40B4-BE49-F238E27FC236}">
                <a16:creationId xmlns:a16="http://schemas.microsoft.com/office/drawing/2014/main" id="{B7DB8797-EBFE-4B87-BF60-59AC60062628}"/>
              </a:ext>
            </a:extLst>
          </p:cNvPr>
          <p:cNvGraphicFramePr>
            <a:graphicFrameLocks noGrp="1"/>
          </p:cNvGraphicFramePr>
          <p:nvPr>
            <p:extLst>
              <p:ext uri="{D42A27DB-BD31-4B8C-83A1-F6EECF244321}">
                <p14:modId xmlns:p14="http://schemas.microsoft.com/office/powerpoint/2010/main" val="3615488545"/>
              </p:ext>
            </p:extLst>
          </p:nvPr>
        </p:nvGraphicFramePr>
        <p:xfrm>
          <a:off x="764407" y="733303"/>
          <a:ext cx="10986810" cy="6126480"/>
        </p:xfrm>
        <a:graphic>
          <a:graphicData uri="http://schemas.openxmlformats.org/drawingml/2006/table">
            <a:tbl>
              <a:tblPr firstRow="1" bandRow="1">
                <a:tableStyleId>{5C22544A-7EE6-4342-B048-85BDC9FD1C3A}</a:tableStyleId>
              </a:tblPr>
              <a:tblGrid>
                <a:gridCol w="3662270">
                  <a:extLst>
                    <a:ext uri="{9D8B030D-6E8A-4147-A177-3AD203B41FA5}">
                      <a16:colId xmlns:a16="http://schemas.microsoft.com/office/drawing/2014/main" val="4191362094"/>
                    </a:ext>
                  </a:extLst>
                </a:gridCol>
                <a:gridCol w="3662270">
                  <a:extLst>
                    <a:ext uri="{9D8B030D-6E8A-4147-A177-3AD203B41FA5}">
                      <a16:colId xmlns:a16="http://schemas.microsoft.com/office/drawing/2014/main" val="3999579923"/>
                    </a:ext>
                  </a:extLst>
                </a:gridCol>
                <a:gridCol w="3662270">
                  <a:extLst>
                    <a:ext uri="{9D8B030D-6E8A-4147-A177-3AD203B41FA5}">
                      <a16:colId xmlns:a16="http://schemas.microsoft.com/office/drawing/2014/main" val="2590219862"/>
                    </a:ext>
                  </a:extLst>
                </a:gridCol>
              </a:tblGrid>
              <a:tr h="323090">
                <a:tc>
                  <a:txBody>
                    <a:bodyPr/>
                    <a:lstStyle/>
                    <a:p>
                      <a:pPr algn="ctr"/>
                      <a:r>
                        <a:rPr lang="en-US" sz="1600" dirty="0">
                          <a:solidFill>
                            <a:schemeClr val="tx1"/>
                          </a:solidFill>
                        </a:rPr>
                        <a:t>Requests for BPS </a:t>
                      </a:r>
                    </a:p>
                  </a:txBody>
                  <a:tcPr anchor="ctr"/>
                </a:tc>
                <a:tc>
                  <a:txBody>
                    <a:bodyPr/>
                    <a:lstStyle/>
                    <a:p>
                      <a:pPr algn="ctr"/>
                      <a:r>
                        <a:rPr lang="en-US" sz="1600" dirty="0">
                          <a:solidFill>
                            <a:schemeClr val="tx1"/>
                          </a:solidFill>
                        </a:rPr>
                        <a:t>Synergism</a:t>
                      </a:r>
                    </a:p>
                  </a:txBody>
                  <a:tcPr anchor="ctr"/>
                </a:tc>
                <a:tc>
                  <a:txBody>
                    <a:bodyPr/>
                    <a:lstStyle/>
                    <a:p>
                      <a:pPr algn="ctr"/>
                      <a:r>
                        <a:rPr lang="en-US" sz="1600" dirty="0">
                          <a:solidFill>
                            <a:schemeClr val="tx1"/>
                          </a:solidFill>
                        </a:rPr>
                        <a:t>ECLSS-CHP SCLT needs</a:t>
                      </a:r>
                    </a:p>
                  </a:txBody>
                  <a:tcPr anchor="ctr"/>
                </a:tc>
                <a:extLst>
                  <a:ext uri="{0D108BD9-81ED-4DB2-BD59-A6C34878D82A}">
                    <a16:rowId xmlns:a16="http://schemas.microsoft.com/office/drawing/2014/main" val="2446653105"/>
                  </a:ext>
                </a:extLst>
              </a:tr>
              <a:tr h="1028015">
                <a:tc>
                  <a:txBody>
                    <a:bodyPr/>
                    <a:lstStyle/>
                    <a:p>
                      <a:r>
                        <a:rPr lang="en-US" sz="1600" dirty="0">
                          <a:solidFill>
                            <a:schemeClr val="tx1"/>
                          </a:solidFill>
                        </a:rPr>
                        <a:t>Study how physical characteristics and human/crop interact in the ug and partial gravity environments; and lower pressure/higher oxygen habitats</a:t>
                      </a:r>
                    </a:p>
                  </a:txBody>
                  <a:tcPr/>
                </a:tc>
                <a:tc>
                  <a:txBody>
                    <a:bodyPr/>
                    <a:lstStyle/>
                    <a:p>
                      <a:r>
                        <a:rPr lang="en-US" sz="1600" dirty="0">
                          <a:solidFill>
                            <a:schemeClr val="tx1"/>
                          </a:solidFill>
                        </a:rPr>
                        <a:t>Coordinate research, solicitations, and projects to close knowledge gaps, identify novel phenomena for technology development</a:t>
                      </a:r>
                    </a:p>
                  </a:txBody>
                  <a:tcPr/>
                </a:tc>
                <a:tc>
                  <a:txBody>
                    <a:bodyPr/>
                    <a:lstStyle/>
                    <a:p>
                      <a:r>
                        <a:rPr lang="en-US" sz="1600" dirty="0">
                          <a:solidFill>
                            <a:schemeClr val="tx1"/>
                          </a:solidFill>
                        </a:rPr>
                        <a:t>Identify, characterize and mitigate the risks to life support systems human health and performance in space</a:t>
                      </a:r>
                    </a:p>
                  </a:txBody>
                  <a:tcPr/>
                </a:tc>
                <a:extLst>
                  <a:ext uri="{0D108BD9-81ED-4DB2-BD59-A6C34878D82A}">
                    <a16:rowId xmlns:a16="http://schemas.microsoft.com/office/drawing/2014/main" val="3249276665"/>
                  </a:ext>
                </a:extLst>
              </a:tr>
              <a:tr h="4552636">
                <a:tc>
                  <a:txBody>
                    <a:bodyPr/>
                    <a:lstStyle/>
                    <a:p>
                      <a:pPr marL="285750" indent="-285750">
                        <a:buFont typeface="Arial" panose="020B0604020202020204" pitchFamily="34" charset="0"/>
                        <a:buChar char="•"/>
                      </a:pPr>
                      <a:r>
                        <a:rPr lang="en-US" sz="1600" dirty="0">
                          <a:solidFill>
                            <a:schemeClr val="tx1"/>
                          </a:solidFill>
                        </a:rPr>
                        <a:t>Flowing gas/liquid/porous media and surface interactions</a:t>
                      </a:r>
                    </a:p>
                    <a:p>
                      <a:pPr marL="285750" indent="-285750">
                        <a:buFont typeface="Arial" panose="020B0604020202020204" pitchFamily="34" charset="0"/>
                        <a:buChar char="•"/>
                      </a:pPr>
                      <a:r>
                        <a:rPr lang="en-US" sz="1600" dirty="0">
                          <a:solidFill>
                            <a:schemeClr val="tx1"/>
                          </a:solidFill>
                        </a:rPr>
                        <a:t>Flammability, combustion physics testing and modeling in partial-g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Exterior to habitat microbial transport modeling in ug and partial-g surfaces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Biofilm prevention mechanisms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Cryogenic gas separation</a:t>
                      </a:r>
                    </a:p>
                    <a:p>
                      <a:pPr marL="285750" indent="-285750">
                        <a:buFont typeface="Arial" panose="020B0604020202020204" pitchFamily="34" charset="0"/>
                        <a:buChar char="•"/>
                      </a:pPr>
                      <a:r>
                        <a:rPr lang="en-US" sz="1600" dirty="0">
                          <a:solidFill>
                            <a:schemeClr val="tx1"/>
                          </a:solidFill>
                        </a:rPr>
                        <a:t>Plant topics</a:t>
                      </a:r>
                    </a:p>
                    <a:p>
                      <a:pPr marL="742950" lvl="1" indent="-285750">
                        <a:buFont typeface="Arial" panose="020B0604020202020204" pitchFamily="34" charset="0"/>
                        <a:buChar char="•"/>
                      </a:pPr>
                      <a:r>
                        <a:rPr lang="en-US" sz="1600" dirty="0">
                          <a:solidFill>
                            <a:schemeClr val="tx1"/>
                          </a:solidFill>
                        </a:rPr>
                        <a:t>Hyperspectral imaging</a:t>
                      </a:r>
                    </a:p>
                    <a:p>
                      <a:pPr marL="742950" lvl="1" indent="-285750">
                        <a:buFont typeface="Arial" panose="020B0604020202020204" pitchFamily="34" charset="0"/>
                        <a:buChar char="•"/>
                      </a:pPr>
                      <a:r>
                        <a:rPr lang="en-US" sz="1600" dirty="0">
                          <a:solidFill>
                            <a:schemeClr val="tx1"/>
                          </a:solidFill>
                        </a:rPr>
                        <a:t>Moisture/multiple-growth-cycle impacts on microbiome</a:t>
                      </a:r>
                    </a:p>
                    <a:p>
                      <a:pPr marL="742950" lvl="1" indent="-285750">
                        <a:buFont typeface="Arial" panose="020B0604020202020204" pitchFamily="34" charset="0"/>
                        <a:buChar char="•"/>
                      </a:pPr>
                      <a:r>
                        <a:rPr lang="en-US" sz="1600" dirty="0">
                          <a:solidFill>
                            <a:schemeClr val="tx1"/>
                          </a:solidFill>
                        </a:rPr>
                        <a:t>Water/nutrient management</a:t>
                      </a:r>
                    </a:p>
                    <a:p>
                      <a:pPr marL="742950" lvl="1" indent="-285750">
                        <a:buFont typeface="Arial" panose="020B0604020202020204" pitchFamily="34" charset="0"/>
                        <a:buChar char="•"/>
                      </a:pPr>
                      <a:r>
                        <a:rPr lang="en-US" sz="1600" dirty="0">
                          <a:solidFill>
                            <a:schemeClr val="tx1"/>
                          </a:solidFill>
                        </a:rPr>
                        <a:t>Leafy/fruiting cultivator evals</a:t>
                      </a:r>
                    </a:p>
                    <a:p>
                      <a:pPr marL="285750" indent="-285750">
                        <a:buFont typeface="Arial" panose="020B0604020202020204" pitchFamily="34" charset="0"/>
                        <a:buChar char="•"/>
                      </a:pPr>
                      <a:r>
                        <a:rPr lang="en-US" sz="1600" dirty="0">
                          <a:solidFill>
                            <a:schemeClr val="tx1"/>
                          </a:solidFill>
                        </a:rPr>
                        <a:t>Radiation interactions with stored crew consumables/crops/crew</a:t>
                      </a:r>
                    </a:p>
                    <a:p>
                      <a:pPr marL="285750" indent="-285750">
                        <a:buFont typeface="Arial" panose="020B0604020202020204" pitchFamily="34" charset="0"/>
                        <a:buChar char="•"/>
                      </a:pPr>
                      <a:r>
                        <a:rPr lang="en-US" sz="1600" dirty="0">
                          <a:solidFill>
                            <a:schemeClr val="tx1"/>
                          </a:solidFill>
                        </a:rPr>
                        <a:t>Dust and regolith water/oxygen interactions</a:t>
                      </a:r>
                    </a:p>
                  </a:txBody>
                  <a:tcPr/>
                </a:tc>
                <a:tc>
                  <a:txBody>
                    <a:bodyPr/>
                    <a:lstStyle/>
                    <a:p>
                      <a:pPr marL="285750" indent="-285750" algn="l" defTabSz="457200" rtl="0" eaLnBrk="1" latinLnBrk="0" hangingPunct="1">
                        <a:buFont typeface="Arial" panose="020B0604020202020204" pitchFamily="34" charset="0"/>
                        <a:buChar char="•"/>
                      </a:pPr>
                      <a:r>
                        <a:rPr lang="en-US" sz="1600" kern="1200" dirty="0">
                          <a:solidFill>
                            <a:schemeClr val="tx1"/>
                          </a:solidFill>
                          <a:latin typeface="+mn-lt"/>
                          <a:ea typeface="+mn-ea"/>
                          <a:cs typeface="+mn-cs"/>
                        </a:rPr>
                        <a:t>Multiphase flow research</a:t>
                      </a:r>
                    </a:p>
                    <a:p>
                      <a:pPr marL="285750" indent="-285750">
                        <a:buFont typeface="Arial" panose="020B0604020202020204" pitchFamily="34" charset="0"/>
                        <a:buChar char="•"/>
                      </a:pPr>
                      <a:r>
                        <a:rPr lang="en-US" sz="1600" dirty="0">
                          <a:solidFill>
                            <a:schemeClr val="tx1"/>
                          </a:solidFill>
                        </a:rPr>
                        <a:t>Lunar surface flammability/ combustion research facilities</a:t>
                      </a:r>
                    </a:p>
                    <a:p>
                      <a:pPr marL="285750" indent="-285750">
                        <a:buFont typeface="Arial" panose="020B0604020202020204" pitchFamily="34" charset="0"/>
                        <a:buChar char="•"/>
                      </a:pPr>
                      <a:r>
                        <a:rPr lang="en-US" sz="1600" dirty="0">
                          <a:solidFill>
                            <a:schemeClr val="tx1"/>
                          </a:solidFill>
                        </a:rPr>
                        <a:t>External ISS and lunar lander microbial characterization </a:t>
                      </a:r>
                    </a:p>
                    <a:p>
                      <a:pPr marL="285750" indent="-285750">
                        <a:buFont typeface="Arial" panose="020B0604020202020204" pitchFamily="34" charset="0"/>
                        <a:buChar char="•"/>
                      </a:pPr>
                      <a:r>
                        <a:rPr lang="en-US" sz="1600" dirty="0">
                          <a:solidFill>
                            <a:schemeClr val="tx1"/>
                          </a:solidFill>
                        </a:rPr>
                        <a:t>Multiyear biofilm research </a:t>
                      </a:r>
                    </a:p>
                    <a:p>
                      <a:pPr marL="285750" indent="-285750">
                        <a:buFont typeface="Arial" panose="020B0604020202020204" pitchFamily="34" charset="0"/>
                        <a:buChar char="•"/>
                      </a:pPr>
                      <a:r>
                        <a:rPr lang="en-US" sz="1600" dirty="0">
                          <a:solidFill>
                            <a:schemeClr val="tx1"/>
                          </a:solidFill>
                        </a:rPr>
                        <a:t>Use of permanently shadowed regions</a:t>
                      </a:r>
                    </a:p>
                    <a:p>
                      <a:pPr marL="285750" indent="-285750">
                        <a:buFont typeface="Arial" panose="020B0604020202020204" pitchFamily="34" charset="0"/>
                        <a:buChar char="•"/>
                      </a:pPr>
                      <a:r>
                        <a:rPr lang="en-US" sz="1600" dirty="0">
                          <a:solidFill>
                            <a:schemeClr val="tx1"/>
                          </a:solidFill>
                        </a:rPr>
                        <a:t>Novel crop development </a:t>
                      </a:r>
                    </a:p>
                    <a:p>
                      <a:pPr marL="285750" indent="-285750">
                        <a:buFont typeface="Arial" panose="020B0604020202020204" pitchFamily="34" charset="0"/>
                        <a:buChar char="•"/>
                      </a:pPr>
                      <a:r>
                        <a:rPr lang="en-US" sz="1600" dirty="0">
                          <a:solidFill>
                            <a:schemeClr val="tx1"/>
                          </a:solidFill>
                        </a:rPr>
                        <a:t>Crop health monitoring research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Leafy/fruiting/microgreen cultivator evals</a:t>
                      </a:r>
                    </a:p>
                    <a:p>
                      <a:pPr marL="285750" indent="-285750">
                        <a:buFont typeface="Arial" panose="020B0604020202020204" pitchFamily="34" charset="0"/>
                        <a:buChar char="•"/>
                      </a:pPr>
                      <a:r>
                        <a:rPr lang="en-US" sz="1600" dirty="0">
                          <a:solidFill>
                            <a:schemeClr val="tx1"/>
                          </a:solidFill>
                        </a:rPr>
                        <a:t>Plant growth research facilities (media, aeroponics/hydroponics)</a:t>
                      </a:r>
                    </a:p>
                    <a:p>
                      <a:pPr marL="285750" indent="-285750">
                        <a:buFont typeface="Arial" panose="020B0604020202020204" pitchFamily="34" charset="0"/>
                        <a:buChar char="•"/>
                      </a:pPr>
                      <a:r>
                        <a:rPr lang="en-US" sz="1600" dirty="0">
                          <a:solidFill>
                            <a:schemeClr val="tx1"/>
                          </a:solidFill>
                        </a:rPr>
                        <a:t>Radiation/microgravity interactions</a:t>
                      </a:r>
                    </a:p>
                    <a:p>
                      <a:pPr marL="285750" indent="-285750">
                        <a:buFont typeface="Arial" panose="020B0604020202020204" pitchFamily="34" charset="0"/>
                        <a:buChar char="•"/>
                      </a:pPr>
                      <a:r>
                        <a:rPr lang="en-US" sz="1600" dirty="0">
                          <a:solidFill>
                            <a:schemeClr val="tx1"/>
                          </a:solidFill>
                        </a:rPr>
                        <a:t>Non-earth centric radiation monitoring/modeling/warning capabilities</a:t>
                      </a:r>
                    </a:p>
                    <a:p>
                      <a:pPr marL="285750" indent="-285750">
                        <a:buFont typeface="Arial" panose="020B0604020202020204" pitchFamily="34" charset="0"/>
                        <a:buChar char="•"/>
                      </a:pPr>
                      <a:r>
                        <a:rPr lang="en-US" sz="1600" dirty="0">
                          <a:solidFill>
                            <a:schemeClr val="tx1"/>
                          </a:solidFill>
                        </a:rPr>
                        <a:t>Chemical and physics modeling and ersatz development</a:t>
                      </a:r>
                    </a:p>
                  </a:txBody>
                  <a:tcPr/>
                </a:tc>
                <a:tc>
                  <a:txBody>
                    <a:bodyPr/>
                    <a:lstStyle/>
                    <a:p>
                      <a:pPr marL="285750" indent="-285750">
                        <a:buFont typeface="Arial" panose="020B0604020202020204" pitchFamily="34" charset="0"/>
                        <a:buChar char="•"/>
                      </a:pPr>
                      <a:r>
                        <a:rPr lang="en-US" sz="1600" dirty="0">
                          <a:solidFill>
                            <a:schemeClr val="tx1"/>
                          </a:solidFill>
                        </a:rPr>
                        <a:t>Gas/liquid separator, pressure drop in 2-phase flow heat exchangers, filter performance, interior dust transport</a:t>
                      </a:r>
                    </a:p>
                    <a:p>
                      <a:pPr marL="285750" indent="-285750">
                        <a:buFont typeface="Arial" panose="020B0604020202020204" pitchFamily="34" charset="0"/>
                        <a:buChar char="•"/>
                      </a:pPr>
                      <a:r>
                        <a:rPr lang="en-US" sz="1600" dirty="0">
                          <a:solidFill>
                            <a:schemeClr val="tx1"/>
                          </a:solidFill>
                        </a:rPr>
                        <a:t>Improved flammability materials selection and reduced vehicle risk</a:t>
                      </a:r>
                    </a:p>
                    <a:p>
                      <a:pPr marL="285750" indent="-285750">
                        <a:buFont typeface="Arial" panose="020B0604020202020204" pitchFamily="34" charset="0"/>
                        <a:buChar char="•"/>
                      </a:pPr>
                      <a:r>
                        <a:rPr lang="en-US" sz="1600" dirty="0">
                          <a:solidFill>
                            <a:schemeClr val="tx1"/>
                          </a:solidFill>
                        </a:rPr>
                        <a:t>Emergency response upgrades</a:t>
                      </a:r>
                    </a:p>
                    <a:p>
                      <a:pPr marL="285750" indent="-285750">
                        <a:buFont typeface="Arial" panose="020B0604020202020204" pitchFamily="34" charset="0"/>
                        <a:buChar char="•"/>
                      </a:pPr>
                      <a:r>
                        <a:rPr lang="en-US" sz="1600" dirty="0">
                          <a:solidFill>
                            <a:schemeClr val="tx1"/>
                          </a:solidFill>
                        </a:rPr>
                        <a:t>Life support accommodations for  planetary protection</a:t>
                      </a:r>
                    </a:p>
                    <a:p>
                      <a:pPr marL="285750" indent="-285750">
                        <a:buFont typeface="Arial" panose="020B0604020202020204" pitchFamily="34" charset="0"/>
                        <a:buChar char="•"/>
                      </a:pPr>
                      <a:r>
                        <a:rPr lang="en-US" sz="1600" dirty="0">
                          <a:solidFill>
                            <a:schemeClr val="tx1"/>
                          </a:solidFill>
                        </a:rPr>
                        <a:t>Improved life support dormancy</a:t>
                      </a:r>
                    </a:p>
                    <a:p>
                      <a:pPr marL="285750" indent="-285750">
                        <a:buFont typeface="Arial" panose="020B0604020202020204" pitchFamily="34" charset="0"/>
                        <a:buChar char="•"/>
                      </a:pPr>
                      <a:r>
                        <a:rPr lang="en-US" sz="1600" dirty="0">
                          <a:solidFill>
                            <a:schemeClr val="tx1"/>
                          </a:solidFill>
                        </a:rPr>
                        <a:t>Novel cabin gas separation/trace gas removal</a:t>
                      </a:r>
                    </a:p>
                    <a:p>
                      <a:pPr marL="285750" indent="-285750">
                        <a:buFont typeface="Arial" panose="020B0604020202020204" pitchFamily="34" charset="0"/>
                        <a:buChar char="•"/>
                      </a:pPr>
                      <a:r>
                        <a:rPr lang="en-US" sz="1600" dirty="0">
                          <a:solidFill>
                            <a:schemeClr val="tx1"/>
                          </a:solidFill>
                        </a:rPr>
                        <a:t>Crop/food production facilities</a:t>
                      </a:r>
                    </a:p>
                    <a:p>
                      <a:pPr marL="285750" indent="-285750">
                        <a:buFont typeface="Arial" panose="020B0604020202020204" pitchFamily="34" charset="0"/>
                        <a:buChar char="•"/>
                      </a:pPr>
                      <a:r>
                        <a:rPr lang="en-US" sz="1600" dirty="0">
                          <a:solidFill>
                            <a:schemeClr val="tx1"/>
                          </a:solidFill>
                        </a:rPr>
                        <a:t>Space radiation countermeasures</a:t>
                      </a:r>
                    </a:p>
                    <a:p>
                      <a:pPr marL="285750" indent="-285750">
                        <a:buFont typeface="Arial" panose="020B0604020202020204" pitchFamily="34" charset="0"/>
                        <a:buChar char="•"/>
                      </a:pPr>
                      <a:r>
                        <a:rPr lang="en-US" sz="1600" dirty="0">
                          <a:solidFill>
                            <a:schemeClr val="tx1"/>
                          </a:solidFill>
                        </a:rPr>
                        <a:t>Crew health countermeasure systems</a:t>
                      </a:r>
                    </a:p>
                    <a:p>
                      <a:pPr marL="285750" indent="-285750">
                        <a:buFont typeface="Arial" panose="020B0604020202020204" pitchFamily="34" charset="0"/>
                        <a:buChar char="•"/>
                      </a:pPr>
                      <a:r>
                        <a:rPr lang="en-US" sz="1600" dirty="0">
                          <a:solidFill>
                            <a:schemeClr val="tx1"/>
                          </a:solidFill>
                        </a:rPr>
                        <a:t>Exploration medical diagnostic and treatment systems</a:t>
                      </a:r>
                    </a:p>
                    <a:p>
                      <a:pPr marL="285750" indent="-285750">
                        <a:buFont typeface="Arial" panose="020B0604020202020204" pitchFamily="34" charset="0"/>
                        <a:buChar char="•"/>
                      </a:pPr>
                      <a:r>
                        <a:rPr lang="en-US" sz="1600" dirty="0">
                          <a:solidFill>
                            <a:schemeClr val="tx1"/>
                          </a:solidFill>
                        </a:rPr>
                        <a:t>Improved water and gas processing to remove new contaminant sources</a:t>
                      </a:r>
                      <a:endParaRPr lang="en-US" dirty="0">
                        <a:solidFill>
                          <a:schemeClr val="tx1"/>
                        </a:solidFill>
                      </a:endParaRPr>
                    </a:p>
                  </a:txBody>
                  <a:tcPr/>
                </a:tc>
                <a:extLst>
                  <a:ext uri="{0D108BD9-81ED-4DB2-BD59-A6C34878D82A}">
                    <a16:rowId xmlns:a16="http://schemas.microsoft.com/office/drawing/2014/main" val="1093514098"/>
                  </a:ext>
                </a:extLst>
              </a:tr>
            </a:tbl>
          </a:graphicData>
        </a:graphic>
      </p:graphicFrame>
      <p:sp>
        <p:nvSpPr>
          <p:cNvPr id="2" name="Oval 1">
            <a:extLst>
              <a:ext uri="{FF2B5EF4-FFF2-40B4-BE49-F238E27FC236}">
                <a16:creationId xmlns:a16="http://schemas.microsoft.com/office/drawing/2014/main" id="{B34246CE-07A5-460F-BDEC-F228368DAEC6}"/>
              </a:ext>
            </a:extLst>
          </p:cNvPr>
          <p:cNvSpPr/>
          <p:nvPr/>
        </p:nvSpPr>
        <p:spPr>
          <a:xfrm>
            <a:off x="4458285" y="2201655"/>
            <a:ext cx="191080" cy="195308"/>
          </a:xfrm>
          <a:prstGeom prst="ellipse">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2AB45F85-7172-406A-8082-2AE8FCD1085C}"/>
              </a:ext>
            </a:extLst>
          </p:cNvPr>
          <p:cNvSpPr/>
          <p:nvPr/>
        </p:nvSpPr>
        <p:spPr>
          <a:xfrm>
            <a:off x="4458285" y="2451709"/>
            <a:ext cx="191080" cy="19530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E67DF68B-A03B-4F4B-AE51-144E9E273F57}"/>
              </a:ext>
            </a:extLst>
          </p:cNvPr>
          <p:cNvSpPr/>
          <p:nvPr/>
        </p:nvSpPr>
        <p:spPr>
          <a:xfrm>
            <a:off x="4467955" y="2956258"/>
            <a:ext cx="171740" cy="686538"/>
          </a:xfrm>
          <a:prstGeom prst="ellipse">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4E0C358-A218-43CE-95CF-91F86557DCC4}"/>
              </a:ext>
            </a:extLst>
          </p:cNvPr>
          <p:cNvSpPr/>
          <p:nvPr/>
        </p:nvSpPr>
        <p:spPr>
          <a:xfrm>
            <a:off x="4458285" y="3884548"/>
            <a:ext cx="191080" cy="1211227"/>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2DFDD78-01BA-4098-9B20-C7EFDCD2ABD9}"/>
              </a:ext>
            </a:extLst>
          </p:cNvPr>
          <p:cNvSpPr/>
          <p:nvPr/>
        </p:nvSpPr>
        <p:spPr>
          <a:xfrm>
            <a:off x="8120908" y="2200705"/>
            <a:ext cx="191080" cy="195308"/>
          </a:xfrm>
          <a:prstGeom prst="ellipse">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2A91CCE-2095-4998-88E8-6B9E7CE7A3D0}"/>
              </a:ext>
            </a:extLst>
          </p:cNvPr>
          <p:cNvSpPr/>
          <p:nvPr/>
        </p:nvSpPr>
        <p:spPr>
          <a:xfrm>
            <a:off x="800327" y="2184428"/>
            <a:ext cx="191080" cy="195308"/>
          </a:xfrm>
          <a:prstGeom prst="ellipse">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FEFDDBC-C98E-4C64-A725-A7C0FDA0DBEE}"/>
              </a:ext>
            </a:extLst>
          </p:cNvPr>
          <p:cNvSpPr/>
          <p:nvPr/>
        </p:nvSpPr>
        <p:spPr>
          <a:xfrm>
            <a:off x="800327" y="2684006"/>
            <a:ext cx="191080" cy="19530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67119BF-5EC6-42CE-8114-8AE024BD5E3E}"/>
              </a:ext>
            </a:extLst>
          </p:cNvPr>
          <p:cNvSpPr/>
          <p:nvPr/>
        </p:nvSpPr>
        <p:spPr>
          <a:xfrm>
            <a:off x="788833" y="4140901"/>
            <a:ext cx="214069" cy="1381003"/>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6997595-6E41-4C21-83F6-7FED1986D486}"/>
              </a:ext>
            </a:extLst>
          </p:cNvPr>
          <p:cNvSpPr/>
          <p:nvPr/>
        </p:nvSpPr>
        <p:spPr>
          <a:xfrm>
            <a:off x="809997" y="3166838"/>
            <a:ext cx="171740" cy="686538"/>
          </a:xfrm>
          <a:prstGeom prst="ellipse">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D6FC219-35D9-4DF9-B687-85F6D92C7707}"/>
              </a:ext>
            </a:extLst>
          </p:cNvPr>
          <p:cNvSpPr/>
          <p:nvPr/>
        </p:nvSpPr>
        <p:spPr>
          <a:xfrm>
            <a:off x="8120908" y="4140901"/>
            <a:ext cx="191080" cy="195308"/>
          </a:xfrm>
          <a:prstGeom prst="ellipse">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8258356B-98C3-4BC9-BA41-B8C5D42FB1B6}"/>
              </a:ext>
            </a:extLst>
          </p:cNvPr>
          <p:cNvSpPr/>
          <p:nvPr/>
        </p:nvSpPr>
        <p:spPr>
          <a:xfrm>
            <a:off x="8137041" y="2956257"/>
            <a:ext cx="165277" cy="89711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1957AD36-7106-446C-8CA1-B89CA543AA1D}"/>
              </a:ext>
            </a:extLst>
          </p:cNvPr>
          <p:cNvSpPr/>
          <p:nvPr/>
        </p:nvSpPr>
        <p:spPr>
          <a:xfrm>
            <a:off x="8130578" y="3668866"/>
            <a:ext cx="171740" cy="686538"/>
          </a:xfrm>
          <a:prstGeom prst="ellipse">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0D1BF4B1-BC7B-4B90-9171-147683CC4040}"/>
              </a:ext>
            </a:extLst>
          </p:cNvPr>
          <p:cNvSpPr/>
          <p:nvPr/>
        </p:nvSpPr>
        <p:spPr>
          <a:xfrm>
            <a:off x="8120908" y="4915647"/>
            <a:ext cx="191080" cy="195308"/>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6F28FB88-CF73-448E-9FDD-82D980EEC58E}"/>
              </a:ext>
            </a:extLst>
          </p:cNvPr>
          <p:cNvSpPr/>
          <p:nvPr/>
        </p:nvSpPr>
        <p:spPr>
          <a:xfrm>
            <a:off x="8120908" y="4837188"/>
            <a:ext cx="191080" cy="195308"/>
          </a:xfrm>
          <a:prstGeom prst="ellipse">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AC605FA6-5C63-4980-8AD4-559A4AB0CB10}"/>
              </a:ext>
            </a:extLst>
          </p:cNvPr>
          <p:cNvSpPr/>
          <p:nvPr/>
        </p:nvSpPr>
        <p:spPr>
          <a:xfrm>
            <a:off x="8120908" y="3667001"/>
            <a:ext cx="191080" cy="195308"/>
          </a:xfrm>
          <a:prstGeom prst="ellipse">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BE4C807-7682-4CE1-8347-E406C4F8C90D}"/>
              </a:ext>
            </a:extLst>
          </p:cNvPr>
          <p:cNvSpPr/>
          <p:nvPr/>
        </p:nvSpPr>
        <p:spPr>
          <a:xfrm>
            <a:off x="8120908" y="5364801"/>
            <a:ext cx="191080" cy="195308"/>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559C9A0-6A7F-4A63-81C0-BB207CBC2946}"/>
              </a:ext>
            </a:extLst>
          </p:cNvPr>
          <p:cNvSpPr/>
          <p:nvPr/>
        </p:nvSpPr>
        <p:spPr>
          <a:xfrm>
            <a:off x="8120908" y="5614702"/>
            <a:ext cx="191080" cy="195308"/>
          </a:xfrm>
          <a:prstGeom prst="ellipse">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0BC0BAA-FDFB-40F5-BCFA-9A707677500A}"/>
              </a:ext>
            </a:extLst>
          </p:cNvPr>
          <p:cNvSpPr/>
          <p:nvPr/>
        </p:nvSpPr>
        <p:spPr>
          <a:xfrm>
            <a:off x="800327" y="6055825"/>
            <a:ext cx="191080" cy="195308"/>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F0A8489-A8D1-4414-93DE-CA23130A80A7}"/>
              </a:ext>
            </a:extLst>
          </p:cNvPr>
          <p:cNvSpPr/>
          <p:nvPr/>
        </p:nvSpPr>
        <p:spPr>
          <a:xfrm>
            <a:off x="4458285" y="6298763"/>
            <a:ext cx="191080" cy="195308"/>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286D6BEF-58D5-4CB6-AF92-B784C3A1C423}"/>
              </a:ext>
            </a:extLst>
          </p:cNvPr>
          <p:cNvSpPr/>
          <p:nvPr/>
        </p:nvSpPr>
        <p:spPr>
          <a:xfrm>
            <a:off x="8120908" y="6125487"/>
            <a:ext cx="191080" cy="195308"/>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C63960C8-F7EE-42E5-BFCA-9EC4A162AC60}"/>
              </a:ext>
            </a:extLst>
          </p:cNvPr>
          <p:cNvSpPr/>
          <p:nvPr/>
        </p:nvSpPr>
        <p:spPr>
          <a:xfrm>
            <a:off x="8120908" y="6050771"/>
            <a:ext cx="191080" cy="195308"/>
          </a:xfrm>
          <a:prstGeom prst="ellipse">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88817E09-1EAF-4D05-A3A6-7F9C1EAD4574}"/>
              </a:ext>
            </a:extLst>
          </p:cNvPr>
          <p:cNvSpPr/>
          <p:nvPr/>
        </p:nvSpPr>
        <p:spPr>
          <a:xfrm>
            <a:off x="800327" y="6136835"/>
            <a:ext cx="191080" cy="195308"/>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DA574827-6807-4EB6-9451-9D9D9EDF82C5}"/>
              </a:ext>
            </a:extLst>
          </p:cNvPr>
          <p:cNvSpPr/>
          <p:nvPr/>
        </p:nvSpPr>
        <p:spPr>
          <a:xfrm>
            <a:off x="4458285" y="6388361"/>
            <a:ext cx="191080" cy="195308"/>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817082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15384" y="103188"/>
            <a:ext cx="10769600" cy="742950"/>
          </a:xfrm>
        </p:spPr>
        <p:txBody>
          <a:bodyPr/>
          <a:lstStyle/>
          <a:p>
            <a:r>
              <a:rPr lang="en-US" dirty="0"/>
              <a:t>Focus area: </a:t>
            </a:r>
            <a:r>
              <a:rPr lang="en-US" dirty="0">
                <a:solidFill>
                  <a:srgbClr val="00B0F0"/>
                </a:solidFill>
              </a:rPr>
              <a:t>Multi-phase Flow Phenomena</a:t>
            </a:r>
          </a:p>
        </p:txBody>
      </p:sp>
      <p:sp>
        <p:nvSpPr>
          <p:cNvPr id="7" name="Rectangle 3"/>
          <p:cNvSpPr>
            <a:spLocks noGrp="1" noChangeArrowheads="1"/>
          </p:cNvSpPr>
          <p:nvPr>
            <p:ph idx="1"/>
          </p:nvPr>
        </p:nvSpPr>
        <p:spPr>
          <a:xfrm>
            <a:off x="315383" y="1003301"/>
            <a:ext cx="11689511" cy="5632889"/>
          </a:xfrm>
        </p:spPr>
        <p:txBody>
          <a:bodyPr>
            <a:noAutofit/>
          </a:bodyPr>
          <a:lstStyle/>
          <a:p>
            <a:r>
              <a:rPr lang="en-US" dirty="0"/>
              <a:t>Research needs: </a:t>
            </a:r>
            <a:r>
              <a:rPr lang="en-US" sz="2000" dirty="0">
                <a:solidFill>
                  <a:schemeClr val="tx1"/>
                </a:solidFill>
              </a:rPr>
              <a:t>Flowing gas/liquid/porous media and surface interactions</a:t>
            </a:r>
          </a:p>
          <a:p>
            <a:r>
              <a:rPr lang="en-US" dirty="0"/>
              <a:t>Technology development supported: </a:t>
            </a:r>
          </a:p>
          <a:p>
            <a:pPr lvl="1"/>
            <a:r>
              <a:rPr lang="en-US" dirty="0">
                <a:solidFill>
                  <a:schemeClr val="tx1"/>
                </a:solidFill>
              </a:rPr>
              <a:t>Gas/liquid separators, 2/3-phase flow pressure drop and flow distribution in packed beds, free flowing surface media beds, plant root zones, plumbing pipes, condensing heat exchangers, and filters</a:t>
            </a:r>
          </a:p>
          <a:p>
            <a:pPr lvl="1"/>
            <a:r>
              <a:rPr lang="en-US" dirty="0"/>
              <a:t>Liquid distribution greatly influences air/water interface where microbial/fungal mitigation is challenging during operation and uncrewed periods </a:t>
            </a:r>
            <a:endParaRPr lang="en-US" dirty="0">
              <a:solidFill>
                <a:schemeClr val="tx1"/>
              </a:solidFill>
            </a:endParaRPr>
          </a:p>
          <a:p>
            <a:r>
              <a:rPr lang="en-US" dirty="0"/>
              <a:t>Supports NASA Moon to Mars Objectives </a:t>
            </a:r>
          </a:p>
          <a:p>
            <a:pPr lvl="1"/>
            <a:r>
              <a:rPr lang="en-US" sz="1800" dirty="0"/>
              <a:t>AS-1LM: Characterize and monitor the contemporary environments of the lunar and Martian surfaces and orbits, including investigations of micrometeorite flux, atmospheric weather, space weather, space weathering, and dust, to plan, support, and monitor safety of crewed operations in these locations. 	</a:t>
            </a:r>
          </a:p>
          <a:p>
            <a:pPr lvl="1"/>
            <a:r>
              <a:rPr lang="en-US" sz="1800" dirty="0"/>
              <a:t>AS-3LM: Characterize accessible lunar and Martian resources, gather scientific research data, and analyze potential reserves to satisfy science and technology objectives and enable In-Situ Resource Utilization (ISRU) on successive missions. </a:t>
            </a:r>
          </a:p>
          <a:p>
            <a:r>
              <a:rPr lang="en-US" dirty="0"/>
              <a:t>Key aspects</a:t>
            </a:r>
          </a:p>
          <a:p>
            <a:pPr lvl="1"/>
            <a:r>
              <a:rPr lang="en-US" dirty="0"/>
              <a:t>Complex media, surfaces changed by biological activity over time, and partial gravity transitions</a:t>
            </a:r>
          </a:p>
          <a:p>
            <a:pPr lvl="1"/>
            <a:r>
              <a:rPr lang="en-US" dirty="0"/>
              <a:t>Vehicle and crew acceleration perturbations</a:t>
            </a:r>
          </a:p>
        </p:txBody>
      </p:sp>
      <p:sp>
        <p:nvSpPr>
          <p:cNvPr id="8" name="Slide Number Placeholder 3">
            <a:extLst>
              <a:ext uri="{FF2B5EF4-FFF2-40B4-BE49-F238E27FC236}">
                <a16:creationId xmlns:a16="http://schemas.microsoft.com/office/drawing/2014/main" id="{4BF64B52-74AD-4D0D-8D49-D6C94784E94A}"/>
              </a:ext>
            </a:extLst>
          </p:cNvPr>
          <p:cNvSpPr>
            <a:spLocks noGrp="1"/>
          </p:cNvSpPr>
          <p:nvPr>
            <p:ph type="sldNum" sz="quarter" idx="10"/>
          </p:nvPr>
        </p:nvSpPr>
        <p:spPr>
          <a:xfrm>
            <a:off x="9347200" y="6538913"/>
            <a:ext cx="2844800" cy="365125"/>
          </a:xfrm>
        </p:spPr>
        <p:txBody>
          <a:bodyPr/>
          <a:lstStyle/>
          <a:p>
            <a:pPr lvl="0"/>
            <a:fld id="{E033C6E5-ABCA-D247-98E1-2274F89B260E}" type="slidenum">
              <a:rPr lang="en-US" noProof="0" smtClean="0"/>
              <a:pPr lvl="0"/>
              <a:t>6</a:t>
            </a:fld>
            <a:endParaRPr lang="en-US" noProof="0" dirty="0"/>
          </a:p>
        </p:txBody>
      </p:sp>
    </p:spTree>
    <p:extLst>
      <p:ext uri="{BB962C8B-B14F-4D97-AF65-F5344CB8AC3E}">
        <p14:creationId xmlns:p14="http://schemas.microsoft.com/office/powerpoint/2010/main" val="106658947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15384" y="103188"/>
            <a:ext cx="10769600" cy="742950"/>
          </a:xfrm>
        </p:spPr>
        <p:txBody>
          <a:bodyPr/>
          <a:lstStyle/>
          <a:p>
            <a:r>
              <a:rPr lang="en-US" dirty="0"/>
              <a:t>Focus area: </a:t>
            </a:r>
            <a:r>
              <a:rPr lang="en-US" dirty="0">
                <a:solidFill>
                  <a:srgbClr val="0070C0"/>
                </a:solidFill>
              </a:rPr>
              <a:t>Lunar Dust and Regolith</a:t>
            </a:r>
          </a:p>
        </p:txBody>
      </p:sp>
      <p:sp>
        <p:nvSpPr>
          <p:cNvPr id="7" name="Rectangle 3"/>
          <p:cNvSpPr>
            <a:spLocks noGrp="1" noChangeArrowheads="1"/>
          </p:cNvSpPr>
          <p:nvPr>
            <p:ph idx="1"/>
          </p:nvPr>
        </p:nvSpPr>
        <p:spPr>
          <a:xfrm>
            <a:off x="315383" y="1003301"/>
            <a:ext cx="11689511" cy="5632889"/>
          </a:xfrm>
        </p:spPr>
        <p:txBody>
          <a:bodyPr>
            <a:noAutofit/>
          </a:bodyPr>
          <a:lstStyle/>
          <a:p>
            <a:r>
              <a:rPr lang="en-US" dirty="0"/>
              <a:t>Research needs: Unweathered d</a:t>
            </a:r>
            <a:r>
              <a:rPr lang="en-US" sz="2000" dirty="0">
                <a:solidFill>
                  <a:schemeClr val="tx1"/>
                </a:solidFill>
              </a:rPr>
              <a:t>ust and regolith water/oxygen interactions inside habitats</a:t>
            </a:r>
          </a:p>
          <a:p>
            <a:r>
              <a:rPr lang="en-US" dirty="0"/>
              <a:t>Technology development supported: </a:t>
            </a:r>
          </a:p>
          <a:p>
            <a:pPr lvl="1"/>
            <a:r>
              <a:rPr lang="en-US" dirty="0"/>
              <a:t>Ensuring robustness to air and water recycling technology to understand potential for new contaminant and interactions with processing catalysts and surfaces </a:t>
            </a:r>
            <a:endParaRPr lang="en-US" dirty="0">
              <a:solidFill>
                <a:schemeClr val="tx1"/>
              </a:solidFill>
            </a:endParaRPr>
          </a:p>
          <a:p>
            <a:pPr lvl="1"/>
            <a:r>
              <a:rPr lang="en-US" dirty="0"/>
              <a:t>Inform novel approaches to using ISRU derived oxygen, water, and other consumables for ECLSS</a:t>
            </a:r>
            <a:endParaRPr lang="en-US" dirty="0">
              <a:solidFill>
                <a:schemeClr val="tx1"/>
              </a:solidFill>
            </a:endParaRPr>
          </a:p>
          <a:p>
            <a:r>
              <a:rPr lang="en-US" dirty="0"/>
              <a:t>Supports NASA Moon to Mars Objectives </a:t>
            </a:r>
          </a:p>
          <a:p>
            <a:pPr lvl="1"/>
            <a:r>
              <a:rPr lang="en-US" sz="1800" dirty="0"/>
              <a:t>HBS-2LM: Evaluate and validate progressively Earth-independent crew health &amp; performance systems and operations with mission durations representative of Mars-class missions. 	</a:t>
            </a:r>
          </a:p>
          <a:p>
            <a:pPr lvl="1"/>
            <a:r>
              <a:rPr lang="en-US" sz="1800" dirty="0"/>
              <a:t>AS-3LM: Characterize accessible lunar and Martian resources, gather scientific research data, and analyze potential reserves to satisfy science and technology objectives and enable In-Situ Resource Utilization (ISRU) on successive missions. </a:t>
            </a:r>
          </a:p>
          <a:p>
            <a:r>
              <a:rPr lang="en-US" dirty="0"/>
              <a:t>Key aspects</a:t>
            </a:r>
          </a:p>
          <a:p>
            <a:pPr lvl="1"/>
            <a:r>
              <a:rPr lang="en-US" dirty="0"/>
              <a:t>Establishing ground truth with actual range of lunar materials</a:t>
            </a:r>
          </a:p>
          <a:p>
            <a:pPr lvl="1"/>
            <a:r>
              <a:rPr lang="en-US" dirty="0"/>
              <a:t>Development of chemically representative dust, regolith, ice simulates/ersatz</a:t>
            </a:r>
          </a:p>
          <a:p>
            <a:pPr lvl="1"/>
            <a:r>
              <a:rPr lang="en-US" dirty="0"/>
              <a:t>Identifying new compounds or chemicals that may require detection, monitoring, and mitigation for crew health or maintaining vehicle performance</a:t>
            </a:r>
          </a:p>
          <a:p>
            <a:pPr lvl="1"/>
            <a:r>
              <a:rPr lang="en-US" dirty="0"/>
              <a:t>Extensibility of basic research to crop growth media (covered under crops focus area)</a:t>
            </a:r>
          </a:p>
        </p:txBody>
      </p:sp>
      <p:sp>
        <p:nvSpPr>
          <p:cNvPr id="8" name="Slide Number Placeholder 3">
            <a:extLst>
              <a:ext uri="{FF2B5EF4-FFF2-40B4-BE49-F238E27FC236}">
                <a16:creationId xmlns:a16="http://schemas.microsoft.com/office/drawing/2014/main" id="{4BF64B52-74AD-4D0D-8D49-D6C94784E94A}"/>
              </a:ext>
            </a:extLst>
          </p:cNvPr>
          <p:cNvSpPr>
            <a:spLocks noGrp="1"/>
          </p:cNvSpPr>
          <p:nvPr>
            <p:ph type="sldNum" sz="quarter" idx="10"/>
          </p:nvPr>
        </p:nvSpPr>
        <p:spPr>
          <a:xfrm>
            <a:off x="9347200" y="6538913"/>
            <a:ext cx="2844800" cy="365125"/>
          </a:xfrm>
        </p:spPr>
        <p:txBody>
          <a:bodyPr/>
          <a:lstStyle/>
          <a:p>
            <a:pPr lvl="0"/>
            <a:fld id="{E033C6E5-ABCA-D247-98E1-2274F89B260E}" type="slidenum">
              <a:rPr lang="en-US" noProof="0" smtClean="0"/>
              <a:pPr lvl="0"/>
              <a:t>7</a:t>
            </a:fld>
            <a:endParaRPr lang="en-US" noProof="0" dirty="0"/>
          </a:p>
        </p:txBody>
      </p:sp>
    </p:spTree>
    <p:extLst>
      <p:ext uri="{BB962C8B-B14F-4D97-AF65-F5344CB8AC3E}">
        <p14:creationId xmlns:p14="http://schemas.microsoft.com/office/powerpoint/2010/main" val="237649169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15384" y="103188"/>
            <a:ext cx="10769600" cy="742950"/>
          </a:xfrm>
        </p:spPr>
        <p:txBody>
          <a:bodyPr/>
          <a:lstStyle/>
          <a:p>
            <a:r>
              <a:rPr lang="en-US" sz="2400" u="sng" dirty="0"/>
              <a:t>Notional</a:t>
            </a:r>
            <a:r>
              <a:rPr lang="en-US" sz="2400" dirty="0"/>
              <a:t> Roadmap of </a:t>
            </a:r>
            <a:r>
              <a:rPr lang="en-US" sz="2400" dirty="0">
                <a:solidFill>
                  <a:srgbClr val="00B0F0"/>
                </a:solidFill>
              </a:rPr>
              <a:t>Multiphase Flow</a:t>
            </a:r>
            <a:r>
              <a:rPr lang="en-US" sz="2400" dirty="0"/>
              <a:t>, </a:t>
            </a:r>
            <a:r>
              <a:rPr lang="en-US" sz="2400" dirty="0">
                <a:solidFill>
                  <a:srgbClr val="0070C0"/>
                </a:solidFill>
              </a:rPr>
              <a:t>Dust, and ISRU Resources </a:t>
            </a:r>
            <a:r>
              <a:rPr lang="en-US" sz="2400" dirty="0"/>
              <a:t>Research Support for Exploration Water Processing</a:t>
            </a:r>
            <a:endParaRPr lang="en-US" dirty="0">
              <a:solidFill>
                <a:srgbClr val="0070C0"/>
              </a:solidFill>
            </a:endParaRPr>
          </a:p>
        </p:txBody>
      </p:sp>
      <p:sp>
        <p:nvSpPr>
          <p:cNvPr id="7" name="Rectangle 3"/>
          <p:cNvSpPr>
            <a:spLocks noGrp="1" noChangeArrowheads="1"/>
          </p:cNvSpPr>
          <p:nvPr>
            <p:ph idx="1"/>
          </p:nvPr>
        </p:nvSpPr>
        <p:spPr>
          <a:xfrm>
            <a:off x="315383" y="1003301"/>
            <a:ext cx="11689511" cy="5632889"/>
          </a:xfrm>
        </p:spPr>
        <p:txBody>
          <a:bodyPr>
            <a:noAutofit/>
          </a:bodyPr>
          <a:lstStyle/>
          <a:p>
            <a:r>
              <a:rPr lang="en-US" dirty="0"/>
              <a:t> </a:t>
            </a:r>
            <a:endParaRPr lang="en-US" sz="2000" dirty="0">
              <a:solidFill>
                <a:schemeClr val="tx1"/>
              </a:solidFill>
            </a:endParaRPr>
          </a:p>
        </p:txBody>
      </p:sp>
      <p:sp>
        <p:nvSpPr>
          <p:cNvPr id="8" name="Slide Number Placeholder 3">
            <a:extLst>
              <a:ext uri="{FF2B5EF4-FFF2-40B4-BE49-F238E27FC236}">
                <a16:creationId xmlns:a16="http://schemas.microsoft.com/office/drawing/2014/main" id="{4BF64B52-74AD-4D0D-8D49-D6C94784E94A}"/>
              </a:ext>
            </a:extLst>
          </p:cNvPr>
          <p:cNvSpPr>
            <a:spLocks noGrp="1"/>
          </p:cNvSpPr>
          <p:nvPr>
            <p:ph type="sldNum" sz="quarter" idx="10"/>
          </p:nvPr>
        </p:nvSpPr>
        <p:spPr>
          <a:xfrm>
            <a:off x="9347200" y="6538913"/>
            <a:ext cx="2844800" cy="365125"/>
          </a:xfrm>
        </p:spPr>
        <p:txBody>
          <a:bodyPr/>
          <a:lstStyle/>
          <a:p>
            <a:pPr lvl="0"/>
            <a:fld id="{E033C6E5-ABCA-D247-98E1-2274F89B260E}" type="slidenum">
              <a:rPr lang="en-US" noProof="0" smtClean="0"/>
              <a:pPr lvl="0"/>
              <a:t>8</a:t>
            </a:fld>
            <a:endParaRPr lang="en-US" noProof="0" dirty="0"/>
          </a:p>
        </p:txBody>
      </p:sp>
      <p:pic>
        <p:nvPicPr>
          <p:cNvPr id="4" name="Picture 3">
            <a:extLst>
              <a:ext uri="{FF2B5EF4-FFF2-40B4-BE49-F238E27FC236}">
                <a16:creationId xmlns:a16="http://schemas.microsoft.com/office/drawing/2014/main" id="{174C851E-BD50-43A9-8157-79DC67C3F3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360" y="1171295"/>
            <a:ext cx="9893927" cy="4677251"/>
          </a:xfrm>
          <a:prstGeom prst="rect">
            <a:avLst/>
          </a:prstGeom>
          <a:ln w="38100">
            <a:solidFill>
              <a:schemeClr val="tx1"/>
            </a:solidFill>
          </a:ln>
        </p:spPr>
      </p:pic>
      <p:pic>
        <p:nvPicPr>
          <p:cNvPr id="6" name="Picture 5">
            <a:extLst>
              <a:ext uri="{FF2B5EF4-FFF2-40B4-BE49-F238E27FC236}">
                <a16:creationId xmlns:a16="http://schemas.microsoft.com/office/drawing/2014/main" id="{6EA7BBAB-5507-406C-BE37-18F3D7F648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7066" y="6027050"/>
            <a:ext cx="5024026" cy="708890"/>
          </a:xfrm>
          <a:prstGeom prst="rect">
            <a:avLst/>
          </a:prstGeom>
          <a:ln w="38100">
            <a:solidFill>
              <a:schemeClr val="tx1"/>
            </a:solidFill>
          </a:ln>
        </p:spPr>
      </p:pic>
    </p:spTree>
    <p:extLst>
      <p:ext uri="{BB962C8B-B14F-4D97-AF65-F5344CB8AC3E}">
        <p14:creationId xmlns:p14="http://schemas.microsoft.com/office/powerpoint/2010/main" val="9674252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315384" y="103188"/>
            <a:ext cx="10769600" cy="742950"/>
          </a:xfrm>
        </p:spPr>
        <p:txBody>
          <a:bodyPr/>
          <a:lstStyle/>
          <a:p>
            <a:r>
              <a:rPr lang="en-US" dirty="0"/>
              <a:t>Focus area: </a:t>
            </a:r>
            <a:r>
              <a:rPr lang="en-US" dirty="0">
                <a:solidFill>
                  <a:srgbClr val="FF0000"/>
                </a:solidFill>
              </a:rPr>
              <a:t>Flammability and Fire Safety</a:t>
            </a:r>
          </a:p>
        </p:txBody>
      </p:sp>
      <p:sp>
        <p:nvSpPr>
          <p:cNvPr id="7" name="Rectangle 3"/>
          <p:cNvSpPr>
            <a:spLocks noGrp="1" noChangeArrowheads="1"/>
          </p:cNvSpPr>
          <p:nvPr>
            <p:ph idx="1"/>
          </p:nvPr>
        </p:nvSpPr>
        <p:spPr>
          <a:xfrm>
            <a:off x="315383" y="1003301"/>
            <a:ext cx="11689511" cy="5632889"/>
          </a:xfrm>
        </p:spPr>
        <p:txBody>
          <a:bodyPr>
            <a:noAutofit/>
          </a:bodyPr>
          <a:lstStyle/>
          <a:p>
            <a:r>
              <a:rPr lang="en-US" dirty="0"/>
              <a:t>Research needs: </a:t>
            </a:r>
            <a:r>
              <a:rPr lang="en-US" sz="2000" dirty="0">
                <a:solidFill>
                  <a:schemeClr val="tx1"/>
                </a:solidFill>
              </a:rPr>
              <a:t>Partial gravity testing methods, material characterization, and models</a:t>
            </a:r>
          </a:p>
          <a:p>
            <a:r>
              <a:rPr lang="en-US" dirty="0"/>
              <a:t>Technology development supported: </a:t>
            </a:r>
          </a:p>
          <a:p>
            <a:pPr lvl="1"/>
            <a:r>
              <a:rPr lang="en-US" dirty="0">
                <a:solidFill>
                  <a:schemeClr val="tx1"/>
                </a:solidFill>
              </a:rPr>
              <a:t>Materials selection and vehicle construction layout standards</a:t>
            </a:r>
          </a:p>
          <a:p>
            <a:pPr lvl="1"/>
            <a:r>
              <a:rPr lang="en-US" dirty="0"/>
              <a:t>Improved fire detection, suppression, and post-fire cleanup technologies</a:t>
            </a:r>
            <a:endParaRPr lang="en-US" dirty="0">
              <a:solidFill>
                <a:schemeClr val="tx1"/>
              </a:solidFill>
            </a:endParaRPr>
          </a:p>
          <a:p>
            <a:r>
              <a:rPr lang="en-US" dirty="0"/>
              <a:t>Supports NASA Moon to Mars Objectives </a:t>
            </a:r>
          </a:p>
          <a:p>
            <a:pPr lvl="1"/>
            <a:r>
              <a:rPr lang="en-US" sz="1800" dirty="0"/>
              <a:t>PPS-2LM: Advance understanding of physical systems and fundamental physics by utilizing the unique environments of the Moon, Mars, and deep space. 	</a:t>
            </a:r>
          </a:p>
          <a:p>
            <a:pPr lvl="1"/>
            <a:r>
              <a:rPr lang="en-US" sz="1800" dirty="0"/>
              <a:t>AS-6LM: Advance understanding of how physical systems and fundamental physical phenomena are affected by partial gravity, microgravity, and general environment of the Moon, Mars, and deep space transit. </a:t>
            </a:r>
          </a:p>
          <a:p>
            <a:r>
              <a:rPr lang="en-US" dirty="0"/>
              <a:t>Key aspects</a:t>
            </a:r>
          </a:p>
          <a:p>
            <a:pPr lvl="1"/>
            <a:r>
              <a:rPr lang="en-US" dirty="0"/>
              <a:t>Complex multimedia material, charring material characterizations in range of partial gravity environments.</a:t>
            </a:r>
          </a:p>
          <a:p>
            <a:pPr lvl="1"/>
            <a:r>
              <a:rPr lang="en-US" dirty="0"/>
              <a:t>Establishment of ground truth in lunar gravity and correlation of sub-orbital and ground testing analogs</a:t>
            </a:r>
          </a:p>
          <a:p>
            <a:pPr lvl="1"/>
            <a:r>
              <a:rPr lang="en-US" dirty="0"/>
              <a:t>Validation of large-scale fire modeling</a:t>
            </a:r>
          </a:p>
          <a:p>
            <a:pPr lvl="1"/>
            <a:r>
              <a:rPr lang="en-US" dirty="0"/>
              <a:t>Characterization of pre-combustion and post-combustion chemical and physical environments in lunar fire environments (partial-g, high oxygen concentration, low total pressure)</a:t>
            </a:r>
          </a:p>
        </p:txBody>
      </p:sp>
      <p:sp>
        <p:nvSpPr>
          <p:cNvPr id="8" name="Slide Number Placeholder 3">
            <a:extLst>
              <a:ext uri="{FF2B5EF4-FFF2-40B4-BE49-F238E27FC236}">
                <a16:creationId xmlns:a16="http://schemas.microsoft.com/office/drawing/2014/main" id="{4BF64B52-74AD-4D0D-8D49-D6C94784E94A}"/>
              </a:ext>
            </a:extLst>
          </p:cNvPr>
          <p:cNvSpPr>
            <a:spLocks noGrp="1"/>
          </p:cNvSpPr>
          <p:nvPr>
            <p:ph type="sldNum" sz="quarter" idx="10"/>
          </p:nvPr>
        </p:nvSpPr>
        <p:spPr>
          <a:xfrm>
            <a:off x="9347200" y="6538913"/>
            <a:ext cx="2844800" cy="365125"/>
          </a:xfrm>
        </p:spPr>
        <p:txBody>
          <a:bodyPr/>
          <a:lstStyle/>
          <a:p>
            <a:pPr lvl="0"/>
            <a:fld id="{E033C6E5-ABCA-D247-98E1-2274F89B260E}" type="slidenum">
              <a:rPr lang="en-US" noProof="0" smtClean="0"/>
              <a:pPr lvl="0"/>
              <a:t>9</a:t>
            </a:fld>
            <a:endParaRPr lang="en-US" noProof="0" dirty="0"/>
          </a:p>
        </p:txBody>
      </p:sp>
    </p:spTree>
    <p:extLst>
      <p:ext uri="{BB962C8B-B14F-4D97-AF65-F5344CB8AC3E}">
        <p14:creationId xmlns:p14="http://schemas.microsoft.com/office/powerpoint/2010/main" val="411335028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ExplorationScenario-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a:cs typeface="Arial"/>
          </a:defRPr>
        </a:defPPr>
      </a:lstStyle>
    </a:txDef>
  </a:objectDefaults>
  <a:extraClrSchemeLst/>
  <a:extLst>
    <a:ext uri="{05A4C25C-085E-4340-85A3-A5531E510DB2}">
      <thm15:themeFamily xmlns:thm15="http://schemas.microsoft.com/office/thememl/2012/main" name="template.pptx [Read-Only]" id="{DA025F15-0521-4AF4-84EA-44312AEFC656}" vid="{28A4B4EE-964F-4E1B-9686-CD4FF99845AF}"/>
    </a:ext>
  </a:extLst>
</a:theme>
</file>

<file path=ppt/theme/theme3.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2408</TotalTime>
  <Words>2657</Words>
  <Application>Microsoft Office PowerPoint</Application>
  <PresentationFormat>Widescreen</PresentationFormat>
  <Paragraphs>325</Paragraphs>
  <Slides>17</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Helvetica</vt:lpstr>
      <vt:lpstr>Wingdings</vt:lpstr>
      <vt:lpstr>2_Office Theme</vt:lpstr>
      <vt:lpstr>6_ExplorationScenario-Updated</vt:lpstr>
      <vt:lpstr>3_Office Theme</vt:lpstr>
      <vt:lpstr>PowerPoint Presentation</vt:lpstr>
      <vt:lpstr>PowerPoint Presentation</vt:lpstr>
      <vt:lpstr>PowerPoint Presentation</vt:lpstr>
      <vt:lpstr>PowerPoint Presentation</vt:lpstr>
      <vt:lpstr>BPS Research and development needs for SCLT envisioned futures</vt:lpstr>
      <vt:lpstr>Focus area: Multi-phase Flow Phenomena</vt:lpstr>
      <vt:lpstr>Focus area: Lunar Dust and Regolith</vt:lpstr>
      <vt:lpstr>Notional Roadmap of Multiphase Flow, Dust, and ISRU Resources Research Support for Exploration Water Processing</vt:lpstr>
      <vt:lpstr>Focus area: Flammability and Fire Safety</vt:lpstr>
      <vt:lpstr>Notional Roadmap of Combustion &amp; Fire Research Support for Exploration Fire Safety</vt:lpstr>
      <vt:lpstr>Focus area: Microbial Transport, Mitigation, and Monitoring</vt:lpstr>
      <vt:lpstr>Notional Roadmap of Microbial Transport, Mitigating, and Monitoring Research Support for Environmental  Monitoring, Life Support Processes, and Planetary Protection</vt:lpstr>
      <vt:lpstr>Focus area: Crops, Food, and Nutrition</vt:lpstr>
      <vt:lpstr>Notional Roadmap of Crop, Food, &amp; Nutrition Research Support for Food, Nutrition, and Crew Health Countermeasures</vt:lpstr>
      <vt:lpstr>Backup Charts</vt:lpstr>
      <vt:lpstr>Select white papers  submitted to BPS Decadal that support ECLSS-CHP</vt:lpstr>
      <vt:lpstr>Alignment to NASA Moon to Mars Objectives (Sept 2022 release)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Baumann, David K. (JSC-SA211)</dc:creator>
  <cp:lastModifiedBy>Broyan, James L. (JSC-BF000)</cp:lastModifiedBy>
  <cp:revision>86</cp:revision>
  <dcterms:created xsi:type="dcterms:W3CDTF">2022-09-02T14:50:27Z</dcterms:created>
  <dcterms:modified xsi:type="dcterms:W3CDTF">2022-10-17T15:56:39Z</dcterms:modified>
</cp:coreProperties>
</file>