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3" r:id="rId5"/>
    <p:sldId id="274" r:id="rId6"/>
    <p:sldId id="275" r:id="rId7"/>
    <p:sldId id="276" r:id="rId8"/>
    <p:sldId id="287" r:id="rId9"/>
    <p:sldId id="288" r:id="rId10"/>
    <p:sldId id="277" r:id="rId11"/>
    <p:sldId id="295" r:id="rId12"/>
    <p:sldId id="292" r:id="rId13"/>
    <p:sldId id="290" r:id="rId14"/>
    <p:sldId id="278" r:id="rId15"/>
    <p:sldId id="294" r:id="rId16"/>
    <p:sldId id="291" r:id="rId17"/>
    <p:sldId id="281" r:id="rId18"/>
    <p:sldId id="279" r:id="rId19"/>
    <p:sldId id="293" r:id="rId20"/>
    <p:sldId id="284" r:id="rId21"/>
    <p:sldId id="282" r:id="rId22"/>
    <p:sldId id="28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5CF0E-F272-8E85-C18F-76F1BCBE5E05}" name="Robyn Ferg" initials="RF" userId="S::robynferg_westat.com#ext#@hmmh0.onmicrosoft.com::9f68c6c2-efe6-48ad-b049-b274947babcf" providerId="AD"/>
  <p188:author id="{125F9392-3564-C115-9185-8531C5ACEA1B}" name="Joseph J. Czech" initials="JJC" userId="S::jczech@hmmh.com::3687b195-167b-456b-b115-885a76dcf2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6F"/>
    <a:srgbClr val="007D96"/>
    <a:srgbClr val="056C8A"/>
    <a:srgbClr val="008897"/>
    <a:srgbClr val="15BBAD"/>
    <a:srgbClr val="16B6A9"/>
    <a:srgbClr val="14AEA7"/>
    <a:srgbClr val="12A8A5"/>
    <a:srgbClr val="073C72"/>
    <a:srgbClr val="00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8FF77-20E9-23CB-3F0E-EC4BF4CE819C}" v="3" dt="2022-05-24T15:43:55.647"/>
    <p1510:client id="{6832F539-C0EC-EEAF-3FF4-DD0355D49F01}" v="42" dt="2022-05-25T12:38:00.575"/>
    <p1510:client id="{6D45616C-DC3C-414E-9F5F-7BFA7D4B47FD}" v="7" dt="2022-05-24T21:00:01.246"/>
    <p1510:client id="{C9C2D7F0-12A2-4BBC-6DE4-04CB16B3F323}" v="61" dt="2022-05-24T15:42:0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3132"/>
        <p:guide pos="5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QSF18 stands for Quiet Supersonic Flights 2018. It utilized an F-18 Hornet aircraft performing what's called a low-boom dive maneuver to create the booms or thumps. X-59 will not need to perform this maneuver but will instead fly supersonic with wings level in a steady-state cruise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stat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0" descr="&quot; &quot;">
            <a:extLst>
              <a:ext uri="{FF2B5EF4-FFF2-40B4-BE49-F238E27FC236}">
                <a16:creationId xmlns:a16="http://schemas.microsoft.com/office/drawing/2014/main" id="{2ED7280E-D409-D04B-88E4-78C9B5441976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" name="Rectangle a">
              <a:extLst>
                <a:ext uri="{FF2B5EF4-FFF2-40B4-BE49-F238E27FC236}">
                  <a16:creationId xmlns:a16="http://schemas.microsoft.com/office/drawing/2014/main" id="{AE5BE8B8-0177-9145-A917-4097C0B5BB18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00457F"/>
                </a:gs>
                <a:gs pos="61000">
                  <a:srgbClr val="15BBA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b" title="&quot; &quot;">
              <a:extLst>
                <a:ext uri="{FF2B5EF4-FFF2-40B4-BE49-F238E27FC236}">
                  <a16:creationId xmlns:a16="http://schemas.microsoft.com/office/drawing/2014/main" id="{EED92E63-14D7-6E4E-86ED-4564C2D12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8" name="Rectangle c">
              <a:extLst>
                <a:ext uri="{FF2B5EF4-FFF2-40B4-BE49-F238E27FC236}">
                  <a16:creationId xmlns:a16="http://schemas.microsoft.com/office/drawing/2014/main" id="{587D3D3D-8738-AE46-BB9E-C2C8296D26E2}"/>
                </a:ext>
              </a:extLst>
            </p:cNvPr>
            <p:cNvSpPr/>
            <p:nvPr userDrawn="1"/>
          </p:nvSpPr>
          <p:spPr>
            <a:xfrm>
              <a:off x="0" y="489312"/>
              <a:ext cx="4304963" cy="4654188"/>
            </a:xfrm>
            <a:prstGeom prst="rect">
              <a:avLst/>
            </a:prstGeom>
            <a:gradFill flip="none" rotWithShape="1">
              <a:gsLst>
                <a:gs pos="0">
                  <a:srgbClr val="00457F"/>
                </a:gs>
                <a:gs pos="100000">
                  <a:srgbClr val="0A3B6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d">
              <a:extLst>
                <a:ext uri="{FF2B5EF4-FFF2-40B4-BE49-F238E27FC236}">
                  <a16:creationId xmlns:a16="http://schemas.microsoft.com/office/drawing/2014/main" id="{7A3EE1AC-5984-0645-8C3E-8805AF827819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10" name="Rectangle i">
                <a:extLst>
                  <a:ext uri="{FF2B5EF4-FFF2-40B4-BE49-F238E27FC236}">
                    <a16:creationId xmlns:a16="http://schemas.microsoft.com/office/drawing/2014/main" id="{9C8D4C6B-CF74-9849-88EE-2C4E68CB05D0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2" name="Picture ii">
                <a:extLst>
                  <a:ext uri="{FF2B5EF4-FFF2-40B4-BE49-F238E27FC236}">
                    <a16:creationId xmlns:a16="http://schemas.microsoft.com/office/drawing/2014/main" id="{0B26D8FB-442B-ED4E-82A5-0D49A8284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10" y="134393"/>
                <a:ext cx="1061240" cy="278759"/>
              </a:xfrm>
              <a:prstGeom prst="rect">
                <a:avLst/>
              </a:prstGeom>
            </p:spPr>
          </p:pic>
          <p:pic>
            <p:nvPicPr>
              <p:cNvPr id="11" name="Pictureiii" title="Improving Lives Through Research">
                <a:extLst>
                  <a:ext uri="{FF2B5EF4-FFF2-40B4-BE49-F238E27FC236}">
                    <a16:creationId xmlns:a16="http://schemas.microsoft.com/office/drawing/2014/main" id="{27E9EE3D-6D6A-444B-A2B3-7B222EE1B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</p:grpSp>
      </p:grpSp>
      <p:sp>
        <p:nvSpPr>
          <p:cNvPr id="16" name="Logo 1"/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00737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622002" y="841772"/>
            <a:ext cx="6439980" cy="1790700"/>
          </a:xfrm>
        </p:spPr>
        <p:txBody>
          <a:bodyPr anchor="b">
            <a:normAutofit/>
          </a:bodyPr>
          <a:lstStyle>
            <a:lvl1pPr algn="l">
              <a:lnSpc>
                <a:spcPts val="27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622002" y="2967310"/>
            <a:ext cx="7378998" cy="9760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22001" y="4504634"/>
            <a:ext cx="2369620" cy="27384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3E24F3C-F575-47CE-9D23-633188FC88D1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8B544248-D5E9-5B42-AE62-26EF545BCEEB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F49A1EA6-5EFF-DD47-B1AF-362B88E7BEAE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C9909CC8-E7D5-AC47-86C0-084FE249EAB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77EC9FAD-FB90-6A41-934D-85A7F54DE9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56407544-ADCB-F142-B506-05F51E85A45A}"/>
              </a:ext>
            </a:extLst>
          </p:cNvPr>
          <p:cNvGrpSpPr/>
          <p:nvPr userDrawn="1"/>
        </p:nvGrpSpPr>
        <p:grpSpPr>
          <a:xfrm>
            <a:off x="4810124" y="707219"/>
            <a:ext cx="4333876" cy="4480057"/>
            <a:chOff x="4810124" y="707219"/>
            <a:chExt cx="4333876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4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62D3C0CF-E4CC-E84D-A6EF-CC11932BD883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82C1A772-7FF6-244A-99B6-47D6D04F04B2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3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9114F3E4-5A33-0043-AEA6-79DF7DFF2A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E26E8DC4-FED2-C347-B307-AA771B612993}"/>
              </a:ext>
            </a:extLst>
          </p:cNvPr>
          <p:cNvGrpSpPr/>
          <p:nvPr userDrawn="1"/>
        </p:nvGrpSpPr>
        <p:grpSpPr>
          <a:xfrm>
            <a:off x="4809744" y="707219"/>
            <a:ext cx="4337338" cy="4480057"/>
            <a:chOff x="4809744" y="707219"/>
            <a:chExt cx="4337338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9" t="7746" r="7161" b="4136"/>
            <a:stretch/>
          </p:blipFill>
          <p:spPr>
            <a:xfrm>
              <a:off x="4809744" y="707219"/>
              <a:ext cx="4337338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6E15B907-C761-0441-B264-1C0412845D80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EE0AA2A4-9D08-2747-BA17-EA3F0621BB31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A661AF3B-172B-3049-B375-A2E12C194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401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0"/>
          <p:cNvGrpSpPr/>
          <p:nvPr userDrawn="1"/>
        </p:nvGrpSpPr>
        <p:grpSpPr>
          <a:xfrm>
            <a:off x="-6759" y="179883"/>
            <a:ext cx="9150759" cy="5007393"/>
            <a:chOff x="-6759" y="179883"/>
            <a:chExt cx="9150759" cy="5007393"/>
          </a:xfrm>
        </p:grpSpPr>
        <p:sp>
          <p:nvSpPr>
            <p:cNvPr id="10" name="Rectangle a" descr="&quot; &quot;"/>
            <p:cNvSpPr/>
            <p:nvPr userDrawn="1"/>
          </p:nvSpPr>
          <p:spPr>
            <a:xfrm>
              <a:off x="0" y="179883"/>
              <a:ext cx="9144000" cy="33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b" descr="&quot; &quot;">
              <a:extLst>
                <a:ext uri="{FF2B5EF4-FFF2-40B4-BE49-F238E27FC236}">
                  <a16:creationId xmlns:a16="http://schemas.microsoft.com/office/drawing/2014/main" id="{8519B89E-6431-6844-BC51-A57F6FC867C4}"/>
                </a:ext>
              </a:extLst>
            </p:cNvPr>
            <p:cNvGrpSpPr/>
            <p:nvPr userDrawn="1"/>
          </p:nvGrpSpPr>
          <p:grpSpPr>
            <a:xfrm>
              <a:off x="-6759" y="3563815"/>
              <a:ext cx="9150759" cy="1623461"/>
              <a:chOff x="-6759" y="3563815"/>
              <a:chExt cx="9150759" cy="1623461"/>
            </a:xfrm>
          </p:grpSpPr>
          <p:pic>
            <p:nvPicPr>
              <p:cNvPr id="11" name="Picture Placeholder i">
                <a:extLst>
                  <a:ext uri="{FF2B5EF4-FFF2-40B4-BE49-F238E27FC236}">
                    <a16:creationId xmlns:a16="http://schemas.microsoft.com/office/drawing/2014/main" id="{121754F7-4C02-2845-A827-3B539362CE2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04" b="37580"/>
              <a:stretch/>
            </p:blipFill>
            <p:spPr>
              <a:xfrm>
                <a:off x="-6759" y="3563815"/>
                <a:ext cx="9150759" cy="1597557"/>
              </a:xfrm>
              <a:prstGeom prst="rect">
                <a:avLst/>
              </a:prstGeom>
            </p:spPr>
          </p:pic>
          <p:sp>
            <p:nvSpPr>
              <p:cNvPr id="12" name="Rectangle ii">
                <a:extLst>
                  <a:ext uri="{FF2B5EF4-FFF2-40B4-BE49-F238E27FC236}">
                    <a16:creationId xmlns:a16="http://schemas.microsoft.com/office/drawing/2014/main" id="{A21C2A0A-D5D7-B444-99B1-741749820C44}"/>
                  </a:ext>
                </a:extLst>
              </p:cNvPr>
              <p:cNvSpPr/>
              <p:nvPr userDrawn="1"/>
            </p:nvSpPr>
            <p:spPr>
              <a:xfrm>
                <a:off x="-6759" y="4056184"/>
                <a:ext cx="9150759" cy="1105189"/>
              </a:xfrm>
              <a:prstGeom prst="rect">
                <a:avLst/>
              </a:prstGeom>
              <a:gradFill flip="none" rotWithShape="1">
                <a:gsLst>
                  <a:gs pos="0">
                    <a:srgbClr val="008D9C">
                      <a:alpha val="0"/>
                    </a:srgbClr>
                  </a:gs>
                  <a:gs pos="75000">
                    <a:srgbClr val="04758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iii">
                <a:extLst>
                  <a:ext uri="{FF2B5EF4-FFF2-40B4-BE49-F238E27FC236}">
                    <a16:creationId xmlns:a16="http://schemas.microsoft.com/office/drawing/2014/main" id="{C04A5E16-0137-CF40-8FA0-3AC461AD2BB0}"/>
                  </a:ext>
                </a:extLst>
              </p:cNvPr>
              <p:cNvCxnSpPr/>
              <p:nvPr userDrawn="1"/>
            </p:nvCxnSpPr>
            <p:spPr>
              <a:xfrm>
                <a:off x="8488236" y="4848251"/>
                <a:ext cx="0" cy="33902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10/19/2022</a:t>
            </a:fld>
            <a:endParaRPr lang="en-US"/>
          </a:p>
        </p:txBody>
      </p:sp>
      <p:pic>
        <p:nvPicPr>
          <p:cNvPr id="15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24485A03-86A0-3549-86DC-68160F1D6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0"/>
          <p:cNvGrpSpPr/>
          <p:nvPr userDrawn="1"/>
        </p:nvGrpSpPr>
        <p:grpSpPr>
          <a:xfrm>
            <a:off x="-6760" y="179883"/>
            <a:ext cx="9150760" cy="5007393"/>
            <a:chOff x="-6760" y="179883"/>
            <a:chExt cx="9150760" cy="5007393"/>
          </a:xfrm>
        </p:grpSpPr>
        <p:sp>
          <p:nvSpPr>
            <p:cNvPr id="10" name="Rectangle a"/>
            <p:cNvSpPr/>
            <p:nvPr userDrawn="1"/>
          </p:nvSpPr>
          <p:spPr>
            <a:xfrm>
              <a:off x="0" y="179883"/>
              <a:ext cx="9144000" cy="33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b" descr="&quot; &quot;">
              <a:extLst>
                <a:ext uri="{FF2B5EF4-FFF2-40B4-BE49-F238E27FC236}">
                  <a16:creationId xmlns:a16="http://schemas.microsoft.com/office/drawing/2014/main" id="{1DFD772D-A635-5649-9F31-FE58DE3D9E55}"/>
                </a:ext>
              </a:extLst>
            </p:cNvPr>
            <p:cNvGrpSpPr/>
            <p:nvPr userDrawn="1"/>
          </p:nvGrpSpPr>
          <p:grpSpPr>
            <a:xfrm>
              <a:off x="-6760" y="3558584"/>
              <a:ext cx="9150759" cy="1628692"/>
              <a:chOff x="-6760" y="3558584"/>
              <a:chExt cx="9150759" cy="1628692"/>
            </a:xfrm>
          </p:grpSpPr>
          <p:pic>
            <p:nvPicPr>
              <p:cNvPr id="13" name="Picture Placeholder i">
                <a:extLst>
                  <a:ext uri="{FF2B5EF4-FFF2-40B4-BE49-F238E27FC236}">
                    <a16:creationId xmlns:a16="http://schemas.microsoft.com/office/drawing/2014/main" id="{7BB092DD-2449-3547-8C9A-F2D2700A6F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68" y="3558584"/>
                <a:ext cx="9150367" cy="1599568"/>
              </a:xfrm>
              <a:prstGeom prst="rect">
                <a:avLst/>
              </a:prstGeom>
            </p:spPr>
          </p:pic>
          <p:sp>
            <p:nvSpPr>
              <p:cNvPr id="14" name="Rectangle ii">
                <a:extLst>
                  <a:ext uri="{FF2B5EF4-FFF2-40B4-BE49-F238E27FC236}">
                    <a16:creationId xmlns:a16="http://schemas.microsoft.com/office/drawing/2014/main" id="{3A360103-6DA2-FD45-B773-521C47E3660D}"/>
                  </a:ext>
                </a:extLst>
              </p:cNvPr>
              <p:cNvSpPr/>
              <p:nvPr userDrawn="1"/>
            </p:nvSpPr>
            <p:spPr>
              <a:xfrm>
                <a:off x="-6760" y="4056185"/>
                <a:ext cx="9150759" cy="1105188"/>
              </a:xfrm>
              <a:prstGeom prst="rect">
                <a:avLst/>
              </a:prstGeom>
              <a:gradFill flip="none" rotWithShape="1">
                <a:gsLst>
                  <a:gs pos="0">
                    <a:srgbClr val="008D9C">
                      <a:alpha val="0"/>
                    </a:srgbClr>
                  </a:gs>
                  <a:gs pos="75000">
                    <a:srgbClr val="04758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iii">
                <a:extLst>
                  <a:ext uri="{FF2B5EF4-FFF2-40B4-BE49-F238E27FC236}">
                    <a16:creationId xmlns:a16="http://schemas.microsoft.com/office/drawing/2014/main" id="{C4D8262C-6F72-F940-AD32-658D61582F49}"/>
                  </a:ext>
                </a:extLst>
              </p:cNvPr>
              <p:cNvCxnSpPr/>
              <p:nvPr userDrawn="1"/>
            </p:nvCxnSpPr>
            <p:spPr>
              <a:xfrm>
                <a:off x="8488236" y="4848251"/>
                <a:ext cx="0" cy="33902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10/19/2022</a:t>
            </a:fld>
            <a:endParaRPr lang="en-US"/>
          </a:p>
        </p:txBody>
      </p:sp>
      <p:pic>
        <p:nvPicPr>
          <p:cNvPr id="17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53BE1D6A-435C-B745-A5E4-40FDC284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5678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74716"/>
            <a:ext cx="3868340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678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4716"/>
            <a:ext cx="3887391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10/19/2022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2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76355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10/19/2022</a:t>
            </a:fld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45" y="810584"/>
            <a:ext cx="8144055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/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299" y="1431985"/>
            <a:ext cx="6416855" cy="36463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8584" y="1591056"/>
            <a:ext cx="1920873" cy="2181564"/>
          </a:xfrm>
          <a:solidFill>
            <a:srgbClr val="DDF1F7"/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10/19/2022</a:t>
            </a:fld>
            <a:endParaRPr lang="en-US"/>
          </a:p>
        </p:txBody>
      </p:sp>
      <p:pic>
        <p:nvPicPr>
          <p:cNvPr id="8" name="Picture 3" descr="&quot; &quot;">
            <a:hlinkClick r:id="rId2" tooltip="Westat Home Page"/>
            <a:extLst>
              <a:ext uri="{FF2B5EF4-FFF2-40B4-BE49-F238E27FC236}">
                <a16:creationId xmlns:a16="http://schemas.microsoft.com/office/drawing/2014/main" id="{87412E47-3D57-544A-ADFF-3F1F83F08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cxnSp>
        <p:nvCxnSpPr>
          <p:cNvPr id="6" name="Straight Connector 4" descr="&quot; &quot;">
            <a:extLst>
              <a:ext uri="{FF2B5EF4-FFF2-40B4-BE49-F238E27FC236}">
                <a16:creationId xmlns:a16="http://schemas.microsoft.com/office/drawing/2014/main" id="{C9460DD9-53F6-F84C-BB9A-6020BC05B803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0" descr="&quot; &quot;"/>
          <p:cNvSpPr/>
          <p:nvPr userDrawn="1"/>
        </p:nvSpPr>
        <p:spPr>
          <a:xfrm>
            <a:off x="0" y="179882"/>
            <a:ext cx="9144000" cy="6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892367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0"/>
          <p:cNvGrpSpPr/>
          <p:nvPr userDrawn="1"/>
        </p:nvGrpSpPr>
        <p:grpSpPr>
          <a:xfrm>
            <a:off x="0" y="0"/>
            <a:ext cx="9144000" cy="801821"/>
            <a:chOff x="0" y="0"/>
            <a:chExt cx="9144000" cy="801821"/>
          </a:xfrm>
        </p:grpSpPr>
        <p:grpSp>
          <p:nvGrpSpPr>
            <p:cNvPr id="8" name="Group a">
              <a:extLst>
                <a:ext uri="{FF2B5EF4-FFF2-40B4-BE49-F238E27FC236}">
                  <a16:creationId xmlns:a16="http://schemas.microsoft.com/office/drawing/2014/main" id="{D31C6D26-330E-D749-95F6-3076199458CB}"/>
                </a:ext>
              </a:extLst>
            </p:cNvPr>
            <p:cNvGrpSpPr/>
            <p:nvPr userDrawn="1"/>
          </p:nvGrpSpPr>
          <p:grpSpPr>
            <a:xfrm>
              <a:off x="0" y="0"/>
              <a:ext cx="9143999" cy="516499"/>
              <a:chOff x="0" y="0"/>
              <a:chExt cx="9143999" cy="516499"/>
            </a:xfrm>
          </p:grpSpPr>
          <p:sp>
            <p:nvSpPr>
              <p:cNvPr id="26" name="Rectangle i">
                <a:extLst>
                  <a:ext uri="{FF2B5EF4-FFF2-40B4-BE49-F238E27FC236}">
                    <a16:creationId xmlns:a16="http://schemas.microsoft.com/office/drawing/2014/main" id="{FA97729C-A0E5-DD4E-B302-A5199C453A6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3999" cy="516499"/>
              </a:xfrm>
              <a:prstGeom prst="rect">
                <a:avLst/>
              </a:prstGeom>
              <a:gradFill flip="none" rotWithShape="1">
                <a:gsLst>
                  <a:gs pos="75000">
                    <a:srgbClr val="073C72"/>
                  </a:gs>
                  <a:gs pos="0">
                    <a:srgbClr val="073C72"/>
                  </a:gs>
                  <a:gs pos="100000">
                    <a:srgbClr val="008D9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ii" descr="Westat - Improving Lives Through Research">
                <a:extLst>
                  <a:ext uri="{FF2B5EF4-FFF2-40B4-BE49-F238E27FC236}">
                    <a16:creationId xmlns:a16="http://schemas.microsoft.com/office/drawing/2014/main" id="{575671A5-6676-8349-8C0D-E7F9BE894E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9" y="56797"/>
                <a:ext cx="1197610" cy="385318"/>
              </a:xfrm>
              <a:prstGeom prst="rect">
                <a:avLst/>
              </a:prstGeom>
            </p:spPr>
          </p:pic>
          <p:pic>
            <p:nvPicPr>
              <p:cNvPr id="12" name="Picture iii">
                <a:extLst>
                  <a:ext uri="{FF2B5EF4-FFF2-40B4-BE49-F238E27FC236}">
                    <a16:creationId xmlns:a16="http://schemas.microsoft.com/office/drawing/2014/main" id="{9A610865-5593-5140-8CD9-DE465C0892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393" y="149407"/>
                <a:ext cx="2228850" cy="257556"/>
              </a:xfrm>
              <a:prstGeom prst="rect">
                <a:avLst/>
              </a:prstGeom>
            </p:spPr>
          </p:pic>
        </p:grpSp>
        <p:sp>
          <p:nvSpPr>
            <p:cNvPr id="23" name="Rectangle b" descr="&quot; &quot;">
              <a:extLst>
                <a:ext uri="{FF2B5EF4-FFF2-40B4-BE49-F238E27FC236}">
                  <a16:creationId xmlns:a16="http://schemas.microsoft.com/office/drawing/2014/main" id="{B917B373-71F3-BF4B-A2F8-8D2816ABE480}"/>
                </a:ext>
              </a:extLst>
            </p:cNvPr>
            <p:cNvSpPr/>
            <p:nvPr/>
          </p:nvSpPr>
          <p:spPr>
            <a:xfrm>
              <a:off x="0" y="516499"/>
              <a:ext cx="9144000" cy="285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002" y="48044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ISCLAIMER-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-1">
            <a:extLst>
              <a:ext uri="{FF2B5EF4-FFF2-40B4-BE49-F238E27FC236}">
                <a16:creationId xmlns:a16="http://schemas.microsoft.com/office/drawing/2014/main" id="{C7A37831-0DB2-B64D-B5E7-A47D0B10F9CC}"/>
              </a:ext>
            </a:extLst>
          </p:cNvPr>
          <p:cNvSpPr txBox="1"/>
          <p:nvPr userDrawn="1"/>
        </p:nvSpPr>
        <p:spPr>
          <a:xfrm>
            <a:off x="0" y="-423946"/>
            <a:ext cx="9143999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PHOTOGRAPHY LEGAL DISCLAIMER – DO NOT DELETE THIS SLIDE IF PRESENTATION INCLUDES PEOPLE IMAGES</a:t>
            </a:r>
          </a:p>
        </p:txBody>
      </p:sp>
      <p:grpSp>
        <p:nvGrpSpPr>
          <p:cNvPr id="3" name="Group 0"/>
          <p:cNvGrpSpPr/>
          <p:nvPr userDrawn="1"/>
        </p:nvGrpSpPr>
        <p:grpSpPr>
          <a:xfrm>
            <a:off x="0" y="0"/>
            <a:ext cx="9144000" cy="801821"/>
            <a:chOff x="0" y="0"/>
            <a:chExt cx="9144000" cy="801821"/>
          </a:xfrm>
        </p:grpSpPr>
        <p:grpSp>
          <p:nvGrpSpPr>
            <p:cNvPr id="8" name="Group a">
              <a:extLst>
                <a:ext uri="{FF2B5EF4-FFF2-40B4-BE49-F238E27FC236}">
                  <a16:creationId xmlns:a16="http://schemas.microsoft.com/office/drawing/2014/main" id="{D31C6D26-330E-D749-95F6-3076199458CB}"/>
                </a:ext>
              </a:extLst>
            </p:cNvPr>
            <p:cNvGrpSpPr/>
            <p:nvPr userDrawn="1"/>
          </p:nvGrpSpPr>
          <p:grpSpPr>
            <a:xfrm>
              <a:off x="0" y="0"/>
              <a:ext cx="9143999" cy="516499"/>
              <a:chOff x="0" y="0"/>
              <a:chExt cx="9143999" cy="516499"/>
            </a:xfrm>
          </p:grpSpPr>
          <p:sp>
            <p:nvSpPr>
              <p:cNvPr id="26" name="Rectangle i">
                <a:extLst>
                  <a:ext uri="{FF2B5EF4-FFF2-40B4-BE49-F238E27FC236}">
                    <a16:creationId xmlns:a16="http://schemas.microsoft.com/office/drawing/2014/main" id="{FA97729C-A0E5-DD4E-B302-A5199C453A6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3999" cy="516499"/>
              </a:xfrm>
              <a:prstGeom prst="rect">
                <a:avLst/>
              </a:prstGeom>
              <a:gradFill flip="none" rotWithShape="1">
                <a:gsLst>
                  <a:gs pos="75000">
                    <a:srgbClr val="073C72"/>
                  </a:gs>
                  <a:gs pos="0">
                    <a:srgbClr val="073C72"/>
                  </a:gs>
                  <a:gs pos="100000">
                    <a:srgbClr val="008D9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ii" descr="Westat - Improving Lives Through Research">
                <a:extLst>
                  <a:ext uri="{FF2B5EF4-FFF2-40B4-BE49-F238E27FC236}">
                    <a16:creationId xmlns:a16="http://schemas.microsoft.com/office/drawing/2014/main" id="{575671A5-6676-8349-8C0D-E7F9BE894E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9" y="56797"/>
                <a:ext cx="1197610" cy="385318"/>
              </a:xfrm>
              <a:prstGeom prst="rect">
                <a:avLst/>
              </a:prstGeom>
            </p:spPr>
          </p:pic>
          <p:pic>
            <p:nvPicPr>
              <p:cNvPr id="12" name="Picture iii">
                <a:extLst>
                  <a:ext uri="{FF2B5EF4-FFF2-40B4-BE49-F238E27FC236}">
                    <a16:creationId xmlns:a16="http://schemas.microsoft.com/office/drawing/2014/main" id="{9A610865-5593-5140-8CD9-DE465C0892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393" y="149407"/>
                <a:ext cx="2228850" cy="257556"/>
              </a:xfrm>
              <a:prstGeom prst="rect">
                <a:avLst/>
              </a:prstGeom>
            </p:spPr>
          </p:pic>
        </p:grpSp>
        <p:sp>
          <p:nvSpPr>
            <p:cNvPr id="23" name="Rectangle b" descr="&quot; &quot;">
              <a:extLst>
                <a:ext uri="{FF2B5EF4-FFF2-40B4-BE49-F238E27FC236}">
                  <a16:creationId xmlns:a16="http://schemas.microsoft.com/office/drawing/2014/main" id="{B917B373-71F3-BF4B-A2F8-8D2816ABE480}"/>
                </a:ext>
              </a:extLst>
            </p:cNvPr>
            <p:cNvSpPr/>
            <p:nvPr/>
          </p:nvSpPr>
          <p:spPr>
            <a:xfrm>
              <a:off x="0" y="516499"/>
              <a:ext cx="9144000" cy="285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2605D2B-D784-9748-AFA6-2A276030AC0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8650" y="4760633"/>
            <a:ext cx="6360874" cy="2806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52616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10/19/2022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0" descr="&quot; &quot;">
            <a:extLst>
              <a:ext uri="{FF2B5EF4-FFF2-40B4-BE49-F238E27FC236}">
                <a16:creationId xmlns:a16="http://schemas.microsoft.com/office/drawing/2014/main" id="{3F379A51-BB37-3D4F-A6AD-66B3920040E6}"/>
              </a:ext>
            </a:extLst>
          </p:cNvPr>
          <p:cNvSpPr/>
          <p:nvPr userDrawn="1"/>
        </p:nvSpPr>
        <p:spPr>
          <a:xfrm>
            <a:off x="0" y="179883"/>
            <a:ext cx="9144000" cy="63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7985"/>
            <a:ext cx="2949178" cy="1166649"/>
          </a:xfrm>
        </p:spPr>
        <p:txBody>
          <a:bodyPr anchor="b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1717298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87390" y="179884"/>
            <a:ext cx="5256609" cy="461399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DEDC-A76D-492D-B897-5D03996AFB44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7AC5-801D-4D0A-BD82-DB51D6F79849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5306-67A6-47D8-A62D-4DBC5CF1666D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0" descr="&quot; &quot;">
            <a:extLst>
              <a:ext uri="{FF2B5EF4-FFF2-40B4-BE49-F238E27FC236}">
                <a16:creationId xmlns:a16="http://schemas.microsoft.com/office/drawing/2014/main" id="{092BFE90-0EC7-8E49-A81D-742387D961E1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a">
              <a:extLst>
                <a:ext uri="{FF2B5EF4-FFF2-40B4-BE49-F238E27FC236}">
                  <a16:creationId xmlns:a16="http://schemas.microsoft.com/office/drawing/2014/main" id="{4093F59E-76D3-C945-BA94-AE73A4E845AB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A8D1D9"/>
                </a:gs>
                <a:gs pos="83000">
                  <a:schemeClr val="bg1">
                    <a:alpha val="0"/>
                  </a:schemeClr>
                </a:gs>
                <a:gs pos="37000">
                  <a:srgbClr val="CFEAE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b">
              <a:extLst>
                <a:ext uri="{FF2B5EF4-FFF2-40B4-BE49-F238E27FC236}">
                  <a16:creationId xmlns:a16="http://schemas.microsoft.com/office/drawing/2014/main" id="{6DCE12C6-9ED5-9246-8889-3FA33C670B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13" name="Rectangle c">
              <a:extLst>
                <a:ext uri="{FF2B5EF4-FFF2-40B4-BE49-F238E27FC236}">
                  <a16:creationId xmlns:a16="http://schemas.microsoft.com/office/drawing/2014/main" id="{7AE36DF3-4871-0A4A-8679-A67149E65C80}"/>
                </a:ext>
              </a:extLst>
            </p:cNvPr>
            <p:cNvSpPr/>
            <p:nvPr userDrawn="1"/>
          </p:nvSpPr>
          <p:spPr>
            <a:xfrm>
              <a:off x="1" y="489312"/>
              <a:ext cx="9143998" cy="2652787"/>
            </a:xfrm>
            <a:prstGeom prst="rect">
              <a:avLst/>
            </a:prstGeom>
            <a:gradFill flip="none" rotWithShape="1">
              <a:gsLst>
                <a:gs pos="0">
                  <a:srgbClr val="00457F">
                    <a:alpha val="37000"/>
                  </a:srgbClr>
                </a:gs>
                <a:gs pos="67000">
                  <a:srgbClr val="0A3B6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d">
              <a:extLst>
                <a:ext uri="{FF2B5EF4-FFF2-40B4-BE49-F238E27FC236}">
                  <a16:creationId xmlns:a16="http://schemas.microsoft.com/office/drawing/2014/main" id="{834E9D93-961A-4540-A354-69AC06D60A9E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9" name="Rectangle i">
                <a:extLst>
                  <a:ext uri="{FF2B5EF4-FFF2-40B4-BE49-F238E27FC236}">
                    <a16:creationId xmlns:a16="http://schemas.microsoft.com/office/drawing/2014/main" id="{6F4FC5CE-57D9-134F-950B-1C7795D90D41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1" name="Picture ii" descr="Westat - Improving Lives Through Research">
                <a:extLst>
                  <a:ext uri="{FF2B5EF4-FFF2-40B4-BE49-F238E27FC236}">
                    <a16:creationId xmlns:a16="http://schemas.microsoft.com/office/drawing/2014/main" id="{6BB25270-E695-4142-804D-EADECA81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09" y="116975"/>
                <a:ext cx="1061240" cy="278759"/>
              </a:xfrm>
              <a:prstGeom prst="rect">
                <a:avLst/>
              </a:prstGeom>
            </p:spPr>
          </p:pic>
          <p:pic>
            <p:nvPicPr>
              <p:cNvPr id="10" name="Picture iii">
                <a:extLst>
                  <a:ext uri="{FF2B5EF4-FFF2-40B4-BE49-F238E27FC236}">
                    <a16:creationId xmlns:a16="http://schemas.microsoft.com/office/drawing/2014/main" id="{7A6B0FCE-D38A-2F48-A18D-9D168555A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7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73C7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736C-EF96-4BD1-AFB0-D4F1E308D5A9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0"/>
          <p:cNvGrpSpPr/>
          <p:nvPr userDrawn="1"/>
        </p:nvGrpSpPr>
        <p:grpSpPr>
          <a:xfrm>
            <a:off x="0" y="2"/>
            <a:ext cx="9144000" cy="5187274"/>
            <a:chOff x="0" y="2"/>
            <a:chExt cx="9144000" cy="5187274"/>
          </a:xfrm>
        </p:grpSpPr>
        <p:sp>
          <p:nvSpPr>
            <p:cNvPr id="19" name="Rectangle a">
              <a:extLst>
                <a:ext uri="{FF2B5EF4-FFF2-40B4-BE49-F238E27FC236}">
                  <a16:creationId xmlns:a16="http://schemas.microsoft.com/office/drawing/2014/main" id="{EEF293EC-DC44-F54B-824D-F99329283B7B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solidFill>
              <a:srgbClr val="0A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b" descr="&quot; &quot;">
              <a:extLst>
                <a:ext uri="{FF2B5EF4-FFF2-40B4-BE49-F238E27FC236}">
                  <a16:creationId xmlns:a16="http://schemas.microsoft.com/office/drawing/2014/main" id="{0E0F2E8E-1D9A-8C49-BE1B-78C86DE5C06E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159448"/>
              <a:chOff x="0" y="2"/>
              <a:chExt cx="9144000" cy="5159448"/>
            </a:xfrm>
          </p:grpSpPr>
          <p:sp>
            <p:nvSpPr>
              <p:cNvPr id="21" name="Rectangle A">
                <a:extLst>
                  <a:ext uri="{FF2B5EF4-FFF2-40B4-BE49-F238E27FC236}">
                    <a16:creationId xmlns:a16="http://schemas.microsoft.com/office/drawing/2014/main" id="{5B2881F6-B9B0-9A4B-86A2-7E6549A8A91F}"/>
                  </a:ext>
                </a:extLst>
              </p:cNvPr>
              <p:cNvSpPr/>
              <p:nvPr userDrawn="1"/>
            </p:nvSpPr>
            <p:spPr>
              <a:xfrm>
                <a:off x="0" y="489312"/>
                <a:ext cx="4304963" cy="4654188"/>
              </a:xfrm>
              <a:prstGeom prst="rect">
                <a:avLst/>
              </a:prstGeom>
              <a:gradFill flip="none" rotWithShape="1">
                <a:gsLst>
                  <a:gs pos="0">
                    <a:srgbClr val="00457F"/>
                  </a:gs>
                  <a:gs pos="100000">
                    <a:srgbClr val="0A3B6F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B">
                <a:extLst>
                  <a:ext uri="{FF2B5EF4-FFF2-40B4-BE49-F238E27FC236}">
                    <a16:creationId xmlns:a16="http://schemas.microsoft.com/office/drawing/2014/main" id="{5DE4E35E-FD64-BD4D-83E2-105756230751}"/>
                  </a:ext>
                </a:extLst>
              </p:cNvPr>
              <p:cNvSpPr/>
              <p:nvPr userDrawn="1"/>
            </p:nvSpPr>
            <p:spPr>
              <a:xfrm>
                <a:off x="3" y="489312"/>
                <a:ext cx="9143995" cy="4654188"/>
              </a:xfrm>
              <a:prstGeom prst="rect">
                <a:avLst/>
              </a:prstGeom>
              <a:gradFill flip="none" rotWithShape="1">
                <a:gsLst>
                  <a:gs pos="0">
                    <a:srgbClr val="008799"/>
                  </a:gs>
                  <a:gs pos="100000">
                    <a:srgbClr val="00B7AD">
                      <a:alpha val="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C" descr="&quot; &quot;">
                <a:extLst>
                  <a:ext uri="{FF2B5EF4-FFF2-40B4-BE49-F238E27FC236}">
                    <a16:creationId xmlns:a16="http://schemas.microsoft.com/office/drawing/2014/main" id="{2CDFBE96-57AF-D848-91CA-50807F45B4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4300" y="511250"/>
                <a:ext cx="2679700" cy="4648200"/>
              </a:xfrm>
              <a:prstGeom prst="rect">
                <a:avLst/>
              </a:prstGeom>
            </p:spPr>
          </p:pic>
          <p:grpSp>
            <p:nvGrpSpPr>
              <p:cNvPr id="22" name="Group D">
                <a:extLst>
                  <a:ext uri="{FF2B5EF4-FFF2-40B4-BE49-F238E27FC236}">
                    <a16:creationId xmlns:a16="http://schemas.microsoft.com/office/drawing/2014/main" id="{5368C4AC-12D0-604A-B616-576D7C5DB26F}"/>
                  </a:ext>
                </a:extLst>
              </p:cNvPr>
              <p:cNvGrpSpPr/>
              <p:nvPr userDrawn="1"/>
            </p:nvGrpSpPr>
            <p:grpSpPr>
              <a:xfrm>
                <a:off x="0" y="2"/>
                <a:ext cx="9144000" cy="506932"/>
                <a:chOff x="0" y="2"/>
                <a:chExt cx="9144000" cy="506932"/>
              </a:xfrm>
            </p:grpSpPr>
            <p:sp>
              <p:nvSpPr>
                <p:cNvPr id="23" name="Rectangle i">
                  <a:extLst>
                    <a:ext uri="{FF2B5EF4-FFF2-40B4-BE49-F238E27FC236}">
                      <a16:creationId xmlns:a16="http://schemas.microsoft.com/office/drawing/2014/main" id="{1DD2E4C3-920D-2843-94C6-D74267F5D347}"/>
                    </a:ext>
                  </a:extLst>
                </p:cNvPr>
                <p:cNvSpPr/>
                <p:nvPr/>
              </p:nvSpPr>
              <p:spPr>
                <a:xfrm>
                  <a:off x="0" y="2"/>
                  <a:ext cx="9144000" cy="5069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pic>
              <p:nvPicPr>
                <p:cNvPr id="25" name="Picture ii" descr="Westat - Improving Lives Through Research">
                  <a:extLst>
                    <a:ext uri="{FF2B5EF4-FFF2-40B4-BE49-F238E27FC236}">
                      <a16:creationId xmlns:a16="http://schemas.microsoft.com/office/drawing/2014/main" id="{64E764B4-3219-7A4B-A767-BB5BAE967E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710" y="116975"/>
                  <a:ext cx="1061240" cy="278759"/>
                </a:xfrm>
                <a:prstGeom prst="rect">
                  <a:avLst/>
                </a:prstGeom>
              </p:spPr>
            </p:pic>
            <p:pic>
              <p:nvPicPr>
                <p:cNvPr id="24" name="Picture iii" title="Improving Lives Through Research">
                  <a:extLst>
                    <a:ext uri="{FF2B5EF4-FFF2-40B4-BE49-F238E27FC236}">
                      <a16:creationId xmlns:a16="http://schemas.microsoft.com/office/drawing/2014/main" id="{0E3B4E59-14A9-B547-A407-C1A3B5CEA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3310" y="210418"/>
                  <a:ext cx="2130137" cy="13012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FBD25CFD-5267-C443-8BC4-373BA24E65F0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5736C-EF96-4BD1-AFB0-D4F1E308D5A9}" type="datetime1">
              <a:rPr lang="en-US" smtClean="0"/>
              <a:pPr/>
              <a:t>10/19/2022</a:t>
            </a:fld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AA395B9D-00D7-074C-AD20-45378AC83B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/>
          </p:nvPr>
        </p:nvSpPr>
        <p:spPr>
          <a:xfrm>
            <a:off x="628650" y="3124752"/>
            <a:ext cx="7886700" cy="1388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8CFB11A3-B785-DB4A-9272-FEC4FB60D0C2}"/>
              </a:ext>
            </a:extLst>
          </p:cNvPr>
          <p:cNvGrpSpPr/>
          <p:nvPr userDrawn="1"/>
        </p:nvGrpSpPr>
        <p:grpSpPr>
          <a:xfrm>
            <a:off x="4810126" y="707219"/>
            <a:ext cx="4333874" cy="4480057"/>
            <a:chOff x="4810126" y="707219"/>
            <a:chExt cx="4333874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10674" r="8731" b="3656"/>
            <a:stretch/>
          </p:blipFill>
          <p:spPr>
            <a:xfrm>
              <a:off x="4810126" y="707219"/>
              <a:ext cx="4333874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4" name="Freeform b">
              <a:extLst>
                <a:ext uri="{FF2B5EF4-FFF2-40B4-BE49-F238E27FC236}">
                  <a16:creationId xmlns:a16="http://schemas.microsoft.com/office/drawing/2014/main" id="{9DB4DB7E-3BDB-504B-92EB-0C4BC417BF5B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c">
              <a:extLst>
                <a:ext uri="{FF2B5EF4-FFF2-40B4-BE49-F238E27FC236}">
                  <a16:creationId xmlns:a16="http://schemas.microsoft.com/office/drawing/2014/main" id="{82590606-6EC5-6C4F-BACB-42629C248ED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2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F612A1D8-BFE1-C54E-BD12-607C3EB33D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0F0E9FF0-893C-CF44-9153-FD3DF89FB7E5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73819371-792E-724A-A364-F8BCF35E3D2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B529C021-C029-C748-B584-9D2F0322122A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1014FEDD-F857-C34C-9411-21F1614864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198A7CBE-0EAE-0F4B-997A-34C71B301CF2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4B433F28-72AC-5D4D-9EA6-A6B392B4856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C127DA26-73BD-7048-AA22-41C6B771351B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10/19/2022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BE9A9010-CC3A-E849-8BAF-044B51528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hyperlink" Target="https://www.westa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0" descr="&quot; &quot;">
            <a:extLst>
              <a:ext uri="{FF2B5EF4-FFF2-40B4-BE49-F238E27FC236}">
                <a16:creationId xmlns:a16="http://schemas.microsoft.com/office/drawing/2014/main" id="{D9C75A97-2C6D-5548-9CE6-5FABA4E3BADF}"/>
              </a:ext>
            </a:extLst>
          </p:cNvPr>
          <p:cNvSpPr/>
          <p:nvPr userDrawn="1"/>
        </p:nvSpPr>
        <p:spPr>
          <a:xfrm>
            <a:off x="0" y="0"/>
            <a:ext cx="9143999" cy="705891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077"/>
            <a:ext cx="7886700" cy="35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2002" y="4804475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6185303" y="4804475"/>
            <a:ext cx="10347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CF48-F3D1-4008-A2A3-10556D492621}" type="datetime1">
              <a:rPr lang="en-US" smtClean="0"/>
              <a:t>10/19/2022</a:t>
            </a:fld>
            <a:endParaRPr lang="en-US"/>
          </a:p>
        </p:txBody>
      </p:sp>
      <p:pic>
        <p:nvPicPr>
          <p:cNvPr id="15" name="Picture 5" descr="&quot; &quot;">
            <a:hlinkClick r:id="rId27" tooltip="Westat Home Page"/>
            <a:extLst>
              <a:ext uri="{FF2B5EF4-FFF2-40B4-BE49-F238E27FC236}">
                <a16:creationId xmlns:a16="http://schemas.microsoft.com/office/drawing/2014/main" id="{0F6AD87D-4964-D944-8F31-D9BF6E508A1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cxnSp>
        <p:nvCxnSpPr>
          <p:cNvPr id="12" name="Straight Connector 6" descr="&quot; &quot;">
            <a:extLst>
              <a:ext uri="{FF2B5EF4-FFF2-40B4-BE49-F238E27FC236}">
                <a16:creationId xmlns:a16="http://schemas.microsoft.com/office/drawing/2014/main" id="{70064890-3E76-1843-BBB2-112D3E03584E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5350" y="4804475"/>
            <a:ext cx="628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8" r:id="rId4"/>
    <p:sldLayoutId id="2147483664" r:id="rId5"/>
    <p:sldLayoutId id="2147483673" r:id="rId6"/>
    <p:sldLayoutId id="2147483679" r:id="rId7"/>
    <p:sldLayoutId id="2147483683" r:id="rId8"/>
    <p:sldLayoutId id="2147483684" r:id="rId9"/>
    <p:sldLayoutId id="2147483680" r:id="rId10"/>
    <p:sldLayoutId id="2147483681" r:id="rId11"/>
    <p:sldLayoutId id="2147483682" r:id="rId12"/>
    <p:sldLayoutId id="2147483676" r:id="rId13"/>
    <p:sldLayoutId id="2147483678" r:id="rId14"/>
    <p:sldLayoutId id="2147483665" r:id="rId15"/>
    <p:sldLayoutId id="2147483686" r:id="rId16"/>
    <p:sldLayoutId id="2147483687" r:id="rId17"/>
    <p:sldLayoutId id="2147483666" r:id="rId18"/>
    <p:sldLayoutId id="2147483685" r:id="rId19"/>
    <p:sldLayoutId id="2147483668" r:id="rId20"/>
    <p:sldLayoutId id="2147483675" r:id="rId21"/>
    <p:sldLayoutId id="2147483689" r:id="rId22"/>
    <p:sldLayoutId id="2147483669" r:id="rId23"/>
    <p:sldLayoutId id="2147483670" r:id="rId24"/>
    <p:sldLayoutId id="2147483671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ts val="2000"/>
        </a:lnSpc>
        <a:spcBef>
          <a:spcPts val="750"/>
        </a:spcBef>
        <a:spcAft>
          <a:spcPts val="600"/>
        </a:spcAft>
        <a:buClr>
          <a:srgbClr val="009399"/>
        </a:buClr>
        <a:buSzPct val="100000"/>
        <a:buFont typeface="Zapf Dingbats"/>
        <a:buChar char="❯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09399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73C72"/>
        </a:buClr>
        <a:buFont typeface=".PingFang SC Regular"/>
        <a:buChar char="－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ts val="192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66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 descr="Westat logo. Improving Lives Through Research®.">
            <a:extLst>
              <a:ext uri="{FF2B5EF4-FFF2-40B4-BE49-F238E27FC236}">
                <a16:creationId xmlns:a16="http://schemas.microsoft.com/office/drawing/2014/main" id="{2388D5FD-FC4D-2246-97DA-3379E0A0E3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approaches to estimate community annoyance due to sonic booms using data from repeated surveys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Robyn Ferg</a:t>
            </a:r>
          </a:p>
          <a:p>
            <a:r>
              <a:rPr lang="en-US" dirty="0"/>
              <a:t>Jean Opsomer</a:t>
            </a:r>
          </a:p>
          <a:p>
            <a:r>
              <a:rPr lang="en-US" dirty="0"/>
              <a:t>FCSM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Participant-Level Intercepts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21" y="1308928"/>
            <a:ext cx="5843549" cy="3092638"/>
          </a:xfrm>
        </p:spPr>
      </p:pic>
    </p:spTree>
    <p:extLst>
      <p:ext uri="{BB962C8B-B14F-4D97-AF65-F5344CB8AC3E}">
        <p14:creationId xmlns:p14="http://schemas.microsoft.com/office/powerpoint/2010/main" val="5365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Two-Stage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4" y="944831"/>
                <a:ext cx="8515350" cy="3577646"/>
              </a:xfrm>
            </p:spPr>
            <p:txBody>
              <a:bodyPr/>
              <a:lstStyle/>
              <a:p>
                <a:r>
                  <a:rPr lang="en-US" dirty="0"/>
                  <a:t>Break up modeling into two stages</a:t>
                </a:r>
              </a:p>
              <a:p>
                <a:r>
                  <a:rPr lang="en-US" dirty="0"/>
                  <a:t>Stage 1: Model probability of ever being highly annoyed given demographics of participant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Logistic regression:</a:t>
                </a:r>
              </a:p>
              <a:p>
                <a:pPr lvl="1"/>
                <a:endParaRPr lang="en-US" dirty="0"/>
              </a:p>
              <a:p>
                <a:pPr marL="2889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Stage 2: Model probability of high annoyance given demographics of participant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noise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Multilevel logistic regression:</a:t>
                </a:r>
              </a:p>
              <a:p>
                <a:pPr lvl="1"/>
                <a:endParaRPr lang="en-US" dirty="0"/>
              </a:p>
              <a:p>
                <a:pPr marL="2889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944831"/>
                <a:ext cx="8515350" cy="3577646"/>
              </a:xfrm>
              <a:blipFill>
                <a:blip r:embed="rId2"/>
                <a:stretch>
                  <a:fillRect t="-1533" b="-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Stage Participant-Level Intercepts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6" y="1055688"/>
            <a:ext cx="7049487" cy="35766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Dose-Response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accurately account for the participant-level random effects in predicting the dose-response curve for the population, we integrate over the distribution of random effects (</a:t>
                </a:r>
                <a:r>
                  <a:rPr lang="en-US" dirty="0" err="1"/>
                  <a:t>Pavlou</a:t>
                </a:r>
                <a:r>
                  <a:rPr lang="en-US" dirty="0"/>
                  <a:t> et al. 2015)</a:t>
                </a:r>
              </a:p>
              <a:p>
                <a:r>
                  <a:rPr lang="en-US" dirty="0"/>
                  <a:t>For a given PL noise level, the predicted fraction of people highly annoyed among those ever highly annoyed with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𝒍𝒐𝒈𝒊</m:t>
                          </m:r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𝑷𝑳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normal distribution with mean 0 and variance equal to the estimated random effect variance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33" r="-1159" b="-6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-Stage Marginal </a:t>
            </a:r>
            <a:r>
              <a:rPr lang="en-US" dirty="0" err="1"/>
              <a:t>Poststrata</a:t>
            </a:r>
            <a:r>
              <a:rPr lang="en-US" dirty="0"/>
              <a:t>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9447" y="920885"/>
            <a:ext cx="67435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Quadrant A			Quadrants B&amp;C		Quadrant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191" y="1734553"/>
            <a:ext cx="86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63" y="3521413"/>
            <a:ext cx="102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Female</a:t>
            </a:r>
          </a:p>
        </p:txBody>
      </p:sp>
      <p:pic>
        <p:nvPicPr>
          <p:cNvPr id="7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F103A0E9-AC55-CBDB-B794-77CC8CA2C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40" r="-99" b="-201"/>
          <a:stretch/>
        </p:blipFill>
        <p:spPr>
          <a:xfrm>
            <a:off x="1048188" y="1422470"/>
            <a:ext cx="6891151" cy="3169065"/>
          </a:xfrm>
        </p:spPr>
      </p:pic>
    </p:spTree>
    <p:extLst>
      <p:ext uri="{BB962C8B-B14F-4D97-AF65-F5344CB8AC3E}">
        <p14:creationId xmlns:p14="http://schemas.microsoft.com/office/powerpoint/2010/main" val="41715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Regression and </a:t>
            </a:r>
            <a:r>
              <a:rPr lang="en-US" err="1"/>
              <a:t>Poststratification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8890"/>
                <a:ext cx="7886700" cy="3577646"/>
              </a:xfrm>
            </p:spPr>
            <p:txBody>
              <a:bodyPr/>
              <a:lstStyle/>
              <a:p>
                <a:r>
                  <a:rPr lang="en-US" dirty="0"/>
                  <a:t>To generalize the dose-response curve to the population, we use Multilevel Regression and </a:t>
                </a:r>
                <a:r>
                  <a:rPr lang="en-US" dirty="0" err="1"/>
                  <a:t>Poststratification</a:t>
                </a:r>
                <a:r>
                  <a:rPr lang="en-US" dirty="0"/>
                  <a:t> (MRP) (</a:t>
                </a:r>
                <a:r>
                  <a:rPr lang="en-US" dirty="0" err="1"/>
                  <a:t>Gelman</a:t>
                </a:r>
                <a:r>
                  <a:rPr lang="en-US" dirty="0"/>
                  <a:t> &amp; Little, 1997)</a:t>
                </a:r>
              </a:p>
              <a:p>
                <a:r>
                  <a:rPr lang="en-US" dirty="0"/>
                  <a:t>Using the fitted multilevel regression model, create marginal dose-response curves for each </a:t>
                </a:r>
                <a:r>
                  <a:rPr lang="en-US" dirty="0" err="1"/>
                  <a:t>poststratum</a:t>
                </a:r>
                <a:endParaRPr lang="en-US" dirty="0"/>
              </a:p>
              <a:p>
                <a:r>
                  <a:rPr lang="en-US" dirty="0"/>
                  <a:t>Create a weighted average of these curves based on the proportion of the population within each </a:t>
                </a:r>
                <a:r>
                  <a:rPr lang="en-US" dirty="0" err="1"/>
                  <a:t>poststratum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combination of categorical variables in the study,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Then the estimated probability of high annoyance for the population is</a:t>
                </a: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8890"/>
                <a:ext cx="7886700" cy="3577646"/>
              </a:xfrm>
              <a:blipFill>
                <a:blip r:embed="rId2"/>
                <a:stretch>
                  <a:fillRect t="-1533" r="-309" b="-4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Dose-Response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E6BAF93-2729-FC8C-906D-9DA912BE2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7" y="1055077"/>
            <a:ext cx="6927266" cy="3577646"/>
          </a:xfrm>
        </p:spPr>
      </p:pic>
    </p:spTree>
    <p:extLst>
      <p:ext uri="{BB962C8B-B14F-4D97-AF65-F5344CB8AC3E}">
        <p14:creationId xmlns:p14="http://schemas.microsoft.com/office/powerpoint/2010/main" val="2994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intervals and standard errors can be estimated through bootstrapping</a:t>
            </a:r>
          </a:p>
          <a:p>
            <a:r>
              <a:rPr lang="en-US" dirty="0"/>
              <a:t>Take 100 samples with replacement from the data</a:t>
            </a:r>
          </a:p>
          <a:p>
            <a:r>
              <a:rPr lang="en-US" dirty="0"/>
              <a:t>Repeat the exact same process of fitting a multilevel logistic regression model and use MRP to estimate the study region population-level curve for the subsample</a:t>
            </a:r>
          </a:p>
          <a:p>
            <a:r>
              <a:rPr lang="en-US" dirty="0"/>
              <a:t>100 resulting study region population-level curves</a:t>
            </a:r>
          </a:p>
          <a:p>
            <a:r>
              <a:rPr lang="en-US" dirty="0"/>
              <a:t>At each PL level, take the standard deviation of the 100 curves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382431" cy="693279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Population-Level Dose Response Curve with 95% Confidence Interval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688DFA65-4558-9E90-638A-5F65057D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1115189"/>
            <a:ext cx="7049859" cy="34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Two-Stage Model</a:t>
            </a:r>
          </a:p>
          <a:p>
            <a:r>
              <a:rPr lang="en-US" dirty="0"/>
              <a:t>Multilevel regression and Poststratification (MRP)</a:t>
            </a:r>
          </a:p>
          <a:p>
            <a:r>
              <a:rPr lang="en-US" dirty="0"/>
              <a:t>Bootstrap inference</a:t>
            </a:r>
          </a:p>
          <a:p>
            <a:r>
              <a:rPr lang="en-US" dirty="0"/>
              <a:t>Not included, but possible extensions:</a:t>
            </a:r>
          </a:p>
          <a:p>
            <a:pPr lvl="1"/>
            <a:r>
              <a:rPr lang="en-US" dirty="0"/>
              <a:t>Multilevel ordinal regression or monotone regression model</a:t>
            </a:r>
          </a:p>
          <a:p>
            <a:pPr lvl="1"/>
            <a:r>
              <a:rPr lang="en-US" dirty="0"/>
              <a:t>Bayesian hierarchical model to account for covariate (noise level) uncertainty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NASA is developing the X-59 aircraft, for researching the effects of low-magnitude sonic booms (thumps)</a:t>
            </a:r>
          </a:p>
          <a:p>
            <a:r>
              <a:rPr lang="en-US" dirty="0">
                <a:latin typeface="Verdana"/>
                <a:ea typeface="Verdana"/>
              </a:rPr>
              <a:t>Westat is part of the project team, responsible for conducting community surveys to estimate community annoyance levels based on noise level from X-59 supersonic flights</a:t>
            </a:r>
          </a:p>
          <a:p>
            <a:r>
              <a:rPr lang="en-US" dirty="0">
                <a:latin typeface="Verdana"/>
                <a:ea typeface="Verdana"/>
              </a:rPr>
              <a:t>Use data from previous flight test (QSF18) to develop and apply candidate approaches</a:t>
            </a:r>
          </a:p>
          <a:p>
            <a:r>
              <a:rPr lang="en-US" dirty="0">
                <a:latin typeface="Verdana"/>
                <a:ea typeface="Verdana"/>
              </a:rPr>
              <a:t>QSF18 study used different plane and different maneuver, but methods still applicable to X-59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Flights took place over a two-week period in November 2018 in Galveston, Texas</a:t>
            </a:r>
          </a:p>
          <a:p>
            <a:r>
              <a:rPr lang="en-US" dirty="0"/>
              <a:t>52 sonic thumps delivered over the test period</a:t>
            </a:r>
          </a:p>
          <a:p>
            <a:r>
              <a:rPr lang="en-US" dirty="0"/>
              <a:t>Noise monitors used to measure sound levels across the survey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5634 total observations from 373 participants</a:t>
            </a:r>
          </a:p>
          <a:p>
            <a:r>
              <a:rPr lang="en-US"/>
              <a:t>Each observation has an estimated noise level (PL) based on the participant’s location at the time of the flight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/>
          <a:stretch/>
        </p:blipFill>
        <p:spPr>
          <a:xfrm>
            <a:off x="1759201" y="2233766"/>
            <a:ext cx="5189240" cy="19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Annoyance is measured on a five-point scale: </a:t>
            </a:r>
            <a:endParaRPr lang="en-US"/>
          </a:p>
          <a:p>
            <a:pPr lvl="1"/>
            <a:r>
              <a:rPr lang="en-US"/>
              <a:t>Not at all annoyed</a:t>
            </a:r>
          </a:p>
          <a:p>
            <a:pPr lvl="1"/>
            <a:r>
              <a:rPr lang="en-US"/>
              <a:t>Slightly annoyed</a:t>
            </a:r>
          </a:p>
          <a:p>
            <a:pPr lvl="1"/>
            <a:r>
              <a:rPr lang="en-US"/>
              <a:t>Moderately annoyed</a:t>
            </a:r>
          </a:p>
          <a:p>
            <a:pPr lvl="1"/>
            <a:r>
              <a:rPr lang="en-US"/>
              <a:t>Very annoyed </a:t>
            </a:r>
          </a:p>
          <a:p>
            <a:pPr lvl="1"/>
            <a:r>
              <a:rPr lang="en-US"/>
              <a:t>Extremely annoyed</a:t>
            </a:r>
          </a:p>
          <a:p>
            <a:r>
              <a:rPr lang="en-US"/>
              <a:t>Top two categories are considered ‘highly annoyed’</a:t>
            </a:r>
          </a:p>
          <a:p>
            <a:r>
              <a:rPr lang="en-US"/>
              <a:t>Challenge: only 1.1% of responses were highly annoyed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Demographic data</a:t>
            </a:r>
          </a:p>
          <a:p>
            <a:pPr lvl="1"/>
            <a:r>
              <a:rPr lang="en-US"/>
              <a:t>Gender</a:t>
            </a:r>
          </a:p>
          <a:p>
            <a:pPr lvl="1"/>
            <a:r>
              <a:rPr lang="en-US"/>
              <a:t>Age</a:t>
            </a:r>
          </a:p>
          <a:p>
            <a:pPr lvl="1"/>
            <a:r>
              <a:rPr lang="en-US"/>
              <a:t>Household size</a:t>
            </a:r>
          </a:p>
          <a:p>
            <a:pPr lvl="1"/>
            <a:r>
              <a:rPr lang="en-US"/>
              <a:t>Kids under 6</a:t>
            </a:r>
          </a:p>
          <a:p>
            <a:pPr lvl="1"/>
            <a:r>
              <a:rPr lang="en-US"/>
              <a:t>Geographic quadrant</a:t>
            </a:r>
          </a:p>
          <a:p>
            <a:pPr lvl="1"/>
            <a:r>
              <a:rPr lang="en-US"/>
              <a:t>Education</a:t>
            </a:r>
          </a:p>
          <a:p>
            <a:r>
              <a:rPr lang="en-US"/>
              <a:t>No weights included in the data set</a:t>
            </a:r>
          </a:p>
          <a:p>
            <a:r>
              <a:rPr lang="en-US"/>
              <a:t>Since X-59 study will include weights calibrated to Census Bureau totals, simulate weights for QSF18 data ~</a:t>
            </a:r>
            <a:r>
              <a:rPr lang="en-US" err="1"/>
              <a:t>unif</a:t>
            </a:r>
            <a:r>
              <a:rPr lang="en-US"/>
              <a:t>(50, 250)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Multilevel logistic regression model with participant-level random effects is a common method of creating a dose-response curve for this type of data</a:t>
                </a:r>
              </a:p>
              <a:p>
                <a:r>
                  <a:rPr lang="en-US"/>
                  <a:t>Model log-odds of high annoyance (HA) based on noise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𝑷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 and covariates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, with random effects for each participant j:</a:t>
                </a:r>
                <a:endParaRPr lang="en-US" sz="110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𝑩𝒊𝒏𝒐𝒎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𝒍𝒐𝒈𝒊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𝒆𝒙𝒑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[−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For demonstration, use gender and geographical quadrant as covariates</a:t>
                </a:r>
              </a:p>
              <a:p>
                <a:r>
                  <a:rPr lang="en-US"/>
                  <a:t>Note: Unweighted, so resulting curve will not be representative of the population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33" r="-541" b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14AE-C8BF-6390-4174-FFCD5A29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Quadrants</a:t>
            </a:r>
            <a:endParaRPr lang="en-US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6EE08ED0-7EE5-4BD0-CF90-AEEB179A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262" y="1041470"/>
            <a:ext cx="3638048" cy="35776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A66E-9623-4D92-3736-4BCE450D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of 100 Participant-Level Dose-Response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C44CFD6-04F3-598F-1AE9-7EA7370D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191" y="1055077"/>
            <a:ext cx="6971618" cy="3577646"/>
          </a:xfrm>
        </p:spPr>
      </p:pic>
    </p:spTree>
    <p:extLst>
      <p:ext uri="{BB962C8B-B14F-4D97-AF65-F5344CB8AC3E}">
        <p14:creationId xmlns:p14="http://schemas.microsoft.com/office/powerpoint/2010/main" val="2056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stat2018">
  <a:themeElements>
    <a:clrScheme name="Westat1 1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696C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_Standard__2020-09Sep-28.potx" id="{087398A8-25A7-4D01-9E3E-B2AD53F9444A}" vid="{BBA08428-5EBF-4C97-842A-E47F7AC8B5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13E79AB2E8489C16C70088927379" ma:contentTypeVersion="12" ma:contentTypeDescription="Create a new document." ma:contentTypeScope="" ma:versionID="9c2f81e4adb4b5c3f39c05e310e41ae1">
  <xsd:schema xmlns:xsd="http://www.w3.org/2001/XMLSchema" xmlns:xs="http://www.w3.org/2001/XMLSchema" xmlns:p="http://schemas.microsoft.com/office/2006/metadata/properties" xmlns:ns2="cbe7e1b5-2b31-47ec-a333-bd393aa4d287" xmlns:ns3="09300115-f526-4d93-ab1d-0f4c04452af4" targetNamespace="http://schemas.microsoft.com/office/2006/metadata/properties" ma:root="true" ma:fieldsID="45fdf82da584f0e41ddd89b903c6855f" ns2:_="" ns3:_="">
    <xsd:import namespace="cbe7e1b5-2b31-47ec-a333-bd393aa4d287"/>
    <xsd:import namespace="09300115-f526-4d93-ab1d-0f4c04452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7e1b5-2b31-47ec-a333-bd393aa4d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00115-f526-4d93-ab1d-0f4c04452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2B37B5-5BA1-443E-AF76-E4B0F4502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6192F-238E-4D47-9F43-AF48590F95FD}">
  <ds:schemaRefs>
    <ds:schemaRef ds:uri="09300115-f526-4d93-ab1d-0f4c04452af4"/>
    <ds:schemaRef ds:uri="cbe7e1b5-2b31-47ec-a333-bd393aa4d2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3FCD2C-05B2-41ED-9E7B-979DCB04B4F4}">
  <ds:schemaRefs>
    <ds:schemaRef ds:uri="09300115-f526-4d93-ab1d-0f4c04452af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be7e1b5-2b31-47ec-a333-bd393aa4d28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Westat_Standard</Template>
  <TotalTime>12</TotalTime>
  <Words>824</Words>
  <Application>Microsoft Office PowerPoint</Application>
  <PresentationFormat>On-screen Show (16:9)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.PingFang SC Regular</vt:lpstr>
      <vt:lpstr>Arial</vt:lpstr>
      <vt:lpstr>Calibri</vt:lpstr>
      <vt:lpstr>Cambria Math</vt:lpstr>
      <vt:lpstr>Verdana</vt:lpstr>
      <vt:lpstr>Zapf Dingbats</vt:lpstr>
      <vt:lpstr>Westat2018</vt:lpstr>
      <vt:lpstr>Modeling approaches to estimate community annoyance due to sonic booms using data from repeated surveys</vt:lpstr>
      <vt:lpstr>Introduction</vt:lpstr>
      <vt:lpstr>QSF18 Study</vt:lpstr>
      <vt:lpstr>QSF18 Data</vt:lpstr>
      <vt:lpstr>QSF18 Data</vt:lpstr>
      <vt:lpstr>QSF18 Data</vt:lpstr>
      <vt:lpstr>Multilevel Logistic Regression</vt:lpstr>
      <vt:lpstr>Quadrants</vt:lpstr>
      <vt:lpstr>Sample of 100 Participant-Level Dose-Response Curves</vt:lpstr>
      <vt:lpstr>Participant-Level Intercepts</vt:lpstr>
      <vt:lpstr>Proposed Two-Stage Model</vt:lpstr>
      <vt:lpstr>2nd Stage Participant-Level Intercepts</vt:lpstr>
      <vt:lpstr>Marginal Dose-Response Curve</vt:lpstr>
      <vt:lpstr>2nd-Stage Marginal Poststrata Curves</vt:lpstr>
      <vt:lpstr>Multilevel Regression and Poststratification</vt:lpstr>
      <vt:lpstr>Population Dose-Response Curve</vt:lpstr>
      <vt:lpstr>Inference</vt:lpstr>
      <vt:lpstr>Population-Level Dose Response Curve with 95% Confidence Interval</vt:lpstr>
      <vt:lpstr>Summary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approaches to estimate community annoyance due to sonic booms using data from repeated surveys</dc:title>
  <dc:subject>Westat Corporate PowerPoint Template</dc:subject>
  <dc:creator>Robyn Ferg</dc:creator>
  <cp:keywords>Westat Corporate PowerPoint Template, marketing, presentation, conference presentation, client presentation</cp:keywords>
  <dc:description/>
  <cp:lastModifiedBy>Baize, Wanda M Hickson (LARC-B713)[LAMPS 2]</cp:lastModifiedBy>
  <cp:revision>7</cp:revision>
  <cp:lastPrinted>2019-01-25T18:29:40Z</cp:lastPrinted>
  <dcterms:created xsi:type="dcterms:W3CDTF">2022-05-19T16:20:51Z</dcterms:created>
  <dcterms:modified xsi:type="dcterms:W3CDTF">2022-10-19T17:34:04Z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0x010100EA9713E79AB2E8489C16C70088927379</vt:lpwstr>
  </property>
</Properties>
</file>