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9" r:id="rId2"/>
    <p:sldId id="260" r:id="rId3"/>
    <p:sldId id="268" r:id="rId4"/>
    <p:sldId id="262" r:id="rId5"/>
    <p:sldId id="263" r:id="rId6"/>
    <p:sldId id="264" r:id="rId7"/>
    <p:sldId id="271" r:id="rId8"/>
    <p:sldId id="265" r:id="rId9"/>
    <p:sldId id="266" r:id="rId10"/>
    <p:sldId id="267" r:id="rId11"/>
    <p:sldId id="269"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04" d="100"/>
          <a:sy n="104" d="100"/>
        </p:scale>
        <p:origin x="6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3115A0-38CD-4A0B-B529-B8A0D51F3043}"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D88307-FCE3-431A-8983-51237190724C}" type="slidenum">
              <a:rPr lang="en-US" smtClean="0"/>
              <a:t>‹#›</a:t>
            </a:fld>
            <a:endParaRPr lang="en-US"/>
          </a:p>
        </p:txBody>
      </p:sp>
    </p:spTree>
    <p:extLst>
      <p:ext uri="{BB962C8B-B14F-4D97-AF65-F5344CB8AC3E}">
        <p14:creationId xmlns:p14="http://schemas.microsoft.com/office/powerpoint/2010/main" val="76123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2059F-6526-47FE-A0BF-39C1D1C69D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472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ASDC has completed ingest, archival, and distribution of all currently available publication quality data for all deployments and continues to check the field repository for file revisions, or newly available publication quality data. Data is available through all the ASDC’s usual search mechanisms, which will be highlighted later in the presentation.</a:t>
            </a:r>
          </a:p>
        </p:txBody>
      </p:sp>
      <p:sp>
        <p:nvSpPr>
          <p:cNvPr id="4" name="Slide Number Placeholder 3"/>
          <p:cNvSpPr>
            <a:spLocks noGrp="1"/>
          </p:cNvSpPr>
          <p:nvPr>
            <p:ph type="sldNum" sz="quarter" idx="5"/>
          </p:nvPr>
        </p:nvSpPr>
        <p:spPr/>
        <p:txBody>
          <a:bodyPr/>
          <a:lstStyle/>
          <a:p>
            <a:fld id="{3ED88307-FCE3-431A-8983-51237190724C}" type="slidenum">
              <a:rPr lang="en-US" smtClean="0"/>
              <a:t>3</a:t>
            </a:fld>
            <a:endParaRPr lang="en-US"/>
          </a:p>
        </p:txBody>
      </p:sp>
    </p:spTree>
    <p:extLst>
      <p:ext uri="{BB962C8B-B14F-4D97-AF65-F5344CB8AC3E}">
        <p14:creationId xmlns:p14="http://schemas.microsoft.com/office/powerpoint/2010/main" val="1520250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DOIs are assigned at both the project level and collection level (collections represent logically meaningful groups of data with the same basic characteristics). The project level DOI encompasses all ACTIVATE data and is listed here. </a:t>
            </a:r>
          </a:p>
        </p:txBody>
      </p:sp>
      <p:sp>
        <p:nvSpPr>
          <p:cNvPr id="4" name="Slide Number Placeholder 3"/>
          <p:cNvSpPr>
            <a:spLocks noGrp="1"/>
          </p:cNvSpPr>
          <p:nvPr>
            <p:ph type="sldNum" sz="quarter" idx="5"/>
          </p:nvPr>
        </p:nvSpPr>
        <p:spPr/>
        <p:txBody>
          <a:bodyPr/>
          <a:lstStyle/>
          <a:p>
            <a:fld id="{3ED88307-FCE3-431A-8983-51237190724C}" type="slidenum">
              <a:rPr lang="en-US" smtClean="0"/>
              <a:t>4</a:t>
            </a:fld>
            <a:endParaRPr lang="en-US"/>
          </a:p>
        </p:txBody>
      </p:sp>
    </p:spTree>
    <p:extLst>
      <p:ext uri="{BB962C8B-B14F-4D97-AF65-F5344CB8AC3E}">
        <p14:creationId xmlns:p14="http://schemas.microsoft.com/office/powerpoint/2010/main" val="1164820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ACTIVATE data is organized into 9 collections, including 4 in-situ collections for data collected onboard the Falcon. DOIs for each of the collections are listed.</a:t>
            </a:r>
          </a:p>
        </p:txBody>
      </p:sp>
      <p:sp>
        <p:nvSpPr>
          <p:cNvPr id="4" name="Slide Number Placeholder 3"/>
          <p:cNvSpPr>
            <a:spLocks noGrp="1"/>
          </p:cNvSpPr>
          <p:nvPr>
            <p:ph type="sldNum" sz="quarter" idx="5"/>
          </p:nvPr>
        </p:nvSpPr>
        <p:spPr/>
        <p:txBody>
          <a:bodyPr/>
          <a:lstStyle/>
          <a:p>
            <a:fld id="{3ED88307-FCE3-431A-8983-51237190724C}" type="slidenum">
              <a:rPr lang="en-US" smtClean="0"/>
              <a:t>5</a:t>
            </a:fld>
            <a:endParaRPr lang="en-US"/>
          </a:p>
        </p:txBody>
      </p:sp>
    </p:spTree>
    <p:extLst>
      <p:ext uri="{BB962C8B-B14F-4D97-AF65-F5344CB8AC3E}">
        <p14:creationId xmlns:p14="http://schemas.microsoft.com/office/powerpoint/2010/main" val="1175098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2 collections for the King Air/HU-25: one in-situ, and one remote sensing collection. DOIs are listed.</a:t>
            </a:r>
          </a:p>
        </p:txBody>
      </p:sp>
      <p:sp>
        <p:nvSpPr>
          <p:cNvPr id="4" name="Slide Number Placeholder 3"/>
          <p:cNvSpPr>
            <a:spLocks noGrp="1"/>
          </p:cNvSpPr>
          <p:nvPr>
            <p:ph type="sldNum" sz="quarter" idx="5"/>
          </p:nvPr>
        </p:nvSpPr>
        <p:spPr/>
        <p:txBody>
          <a:bodyPr/>
          <a:lstStyle/>
          <a:p>
            <a:fld id="{3ED88307-FCE3-431A-8983-51237190724C}" type="slidenum">
              <a:rPr lang="en-US" smtClean="0"/>
              <a:t>6</a:t>
            </a:fld>
            <a:endParaRPr lang="en-US"/>
          </a:p>
        </p:txBody>
      </p:sp>
    </p:spTree>
    <p:extLst>
      <p:ext uri="{BB962C8B-B14F-4D97-AF65-F5344CB8AC3E}">
        <p14:creationId xmlns:p14="http://schemas.microsoft.com/office/powerpoint/2010/main" val="2185145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have 3 collections for the related datasets – including project generated merge files and merra-2 reanalysis model data. DOIs are listed. All datasets are covered by the ACTIVATE project DOI.</a:t>
            </a:r>
          </a:p>
        </p:txBody>
      </p:sp>
      <p:sp>
        <p:nvSpPr>
          <p:cNvPr id="4" name="Slide Number Placeholder 3"/>
          <p:cNvSpPr>
            <a:spLocks noGrp="1"/>
          </p:cNvSpPr>
          <p:nvPr>
            <p:ph type="sldNum" sz="quarter" idx="5"/>
          </p:nvPr>
        </p:nvSpPr>
        <p:spPr/>
        <p:txBody>
          <a:bodyPr/>
          <a:lstStyle/>
          <a:p>
            <a:fld id="{3ED88307-FCE3-431A-8983-51237190724C}" type="slidenum">
              <a:rPr lang="en-US" smtClean="0"/>
              <a:t>7</a:t>
            </a:fld>
            <a:endParaRPr lang="en-US"/>
          </a:p>
        </p:txBody>
      </p:sp>
    </p:spTree>
    <p:extLst>
      <p:ext uri="{BB962C8B-B14F-4D97-AF65-F5344CB8AC3E}">
        <p14:creationId xmlns:p14="http://schemas.microsoft.com/office/powerpoint/2010/main" val="4134659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mentioned earlier, ACTIVATE data is available through all ASDC’s search mechanisms. All of these mechanisms do require an </a:t>
            </a:r>
            <a:r>
              <a:rPr lang="en-US" dirty="0" err="1"/>
              <a:t>Earthdata</a:t>
            </a:r>
            <a:r>
              <a:rPr lang="en-US" dirty="0"/>
              <a:t> Login. If you need any assistance with getting an account set up please reach out to the ASDC. The first mechanism is Direct Data Download, or DDD. DDD provides the ability to access and download all ASDC publicly available data collections via https; scripts for downloading data are available.</a:t>
            </a:r>
          </a:p>
        </p:txBody>
      </p:sp>
      <p:sp>
        <p:nvSpPr>
          <p:cNvPr id="4" name="Slide Number Placeholder 3"/>
          <p:cNvSpPr>
            <a:spLocks noGrp="1"/>
          </p:cNvSpPr>
          <p:nvPr>
            <p:ph type="sldNum" sz="quarter" idx="5"/>
          </p:nvPr>
        </p:nvSpPr>
        <p:spPr/>
        <p:txBody>
          <a:bodyPr/>
          <a:lstStyle/>
          <a:p>
            <a:fld id="{3ED88307-FCE3-431A-8983-51237190724C}" type="slidenum">
              <a:rPr lang="en-US" smtClean="0"/>
              <a:t>8</a:t>
            </a:fld>
            <a:endParaRPr lang="en-US"/>
          </a:p>
        </p:txBody>
      </p:sp>
    </p:spTree>
    <p:extLst>
      <p:ext uri="{BB962C8B-B14F-4D97-AF65-F5344CB8AC3E}">
        <p14:creationId xmlns:p14="http://schemas.microsoft.com/office/powerpoint/2010/main" val="518770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option is </a:t>
            </a:r>
            <a:r>
              <a:rPr lang="en-US" dirty="0" err="1"/>
              <a:t>Earthdata</a:t>
            </a:r>
            <a:r>
              <a:rPr lang="en-US" dirty="0"/>
              <a:t> Search. </a:t>
            </a:r>
            <a:r>
              <a:rPr lang="en-US" dirty="0" err="1"/>
              <a:t>Earthdata</a:t>
            </a:r>
            <a:r>
              <a:rPr lang="en-US" dirty="0"/>
              <a:t> Search allows users to explore and retrieve data via collections.  </a:t>
            </a:r>
          </a:p>
        </p:txBody>
      </p:sp>
      <p:sp>
        <p:nvSpPr>
          <p:cNvPr id="4" name="Slide Number Placeholder 3"/>
          <p:cNvSpPr>
            <a:spLocks noGrp="1"/>
          </p:cNvSpPr>
          <p:nvPr>
            <p:ph type="sldNum" sz="quarter" idx="5"/>
          </p:nvPr>
        </p:nvSpPr>
        <p:spPr/>
        <p:txBody>
          <a:bodyPr/>
          <a:lstStyle/>
          <a:p>
            <a:fld id="{3ED88307-FCE3-431A-8983-51237190724C}" type="slidenum">
              <a:rPr lang="en-US" smtClean="0"/>
              <a:t>9</a:t>
            </a:fld>
            <a:endParaRPr lang="en-US"/>
          </a:p>
        </p:txBody>
      </p:sp>
    </p:spTree>
    <p:extLst>
      <p:ext uri="{BB962C8B-B14F-4D97-AF65-F5344CB8AC3E}">
        <p14:creationId xmlns:p14="http://schemas.microsoft.com/office/powerpoint/2010/main" val="1417974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option is the ASDC’s Sub-Orbital Order Tool, or SOOT. SOOT was designed to promote sub-orbital research and analysis. SOOT supports field campaign data that is currently archived at the ASDC. Currently, the Power User Interface is available, which is intended for experienced airborne data users and science teams. Future development includes merge capabilities, and a general user interface, The general user interface will be designed for both power users and those who may not be as familiar with suborbital data. One of the primary features of this interface will be the ability to search by variables. Development is underway for both the merge and general user interface.</a:t>
            </a:r>
          </a:p>
        </p:txBody>
      </p:sp>
      <p:sp>
        <p:nvSpPr>
          <p:cNvPr id="4" name="Slide Number Placeholder 3"/>
          <p:cNvSpPr>
            <a:spLocks noGrp="1"/>
          </p:cNvSpPr>
          <p:nvPr>
            <p:ph type="sldNum" sz="quarter" idx="5"/>
          </p:nvPr>
        </p:nvSpPr>
        <p:spPr/>
        <p:txBody>
          <a:bodyPr/>
          <a:lstStyle/>
          <a:p>
            <a:fld id="{3ED88307-FCE3-431A-8983-51237190724C}" type="slidenum">
              <a:rPr lang="en-US" smtClean="0"/>
              <a:t>10</a:t>
            </a:fld>
            <a:endParaRPr lang="en-US"/>
          </a:p>
        </p:txBody>
      </p:sp>
    </p:spTree>
    <p:extLst>
      <p:ext uri="{BB962C8B-B14F-4D97-AF65-F5344CB8AC3E}">
        <p14:creationId xmlns:p14="http://schemas.microsoft.com/office/powerpoint/2010/main" val="327345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the ASDC creates various outreach materials to highlight the ACTIVATE campaign and promote data discovery and accessibility. Materials created so far include an ACTIVATE </a:t>
            </a:r>
            <a:r>
              <a:rPr lang="en-US" dirty="0" err="1"/>
              <a:t>microarticle</a:t>
            </a:r>
            <a:r>
              <a:rPr lang="en-US" dirty="0"/>
              <a:t>, which provides a campaign overview. We are actively working on creating a researcher profile highlighting Armin Sorooshian, and the websites to host materials for ACTIVATE data webinars. The ASDC also documents ACTIVATE publications, so if there’s any publications you’d like listed on our site, please feel to reach out and we can get them added.</a:t>
            </a:r>
          </a:p>
        </p:txBody>
      </p:sp>
      <p:sp>
        <p:nvSpPr>
          <p:cNvPr id="4" name="Slide Number Placeholder 3"/>
          <p:cNvSpPr>
            <a:spLocks noGrp="1"/>
          </p:cNvSpPr>
          <p:nvPr>
            <p:ph type="sldNum" sz="quarter" idx="5"/>
          </p:nvPr>
        </p:nvSpPr>
        <p:spPr/>
        <p:txBody>
          <a:bodyPr/>
          <a:lstStyle/>
          <a:p>
            <a:fld id="{3ED88307-FCE3-431A-8983-51237190724C}" type="slidenum">
              <a:rPr lang="en-US" smtClean="0"/>
              <a:t>11</a:t>
            </a:fld>
            <a:endParaRPr lang="en-US"/>
          </a:p>
        </p:txBody>
      </p:sp>
    </p:spTree>
    <p:extLst>
      <p:ext uri="{BB962C8B-B14F-4D97-AF65-F5344CB8AC3E}">
        <p14:creationId xmlns:p14="http://schemas.microsoft.com/office/powerpoint/2010/main" val="1129950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solidFill>
                  <a:srgbClr val="223654"/>
                </a:solidFill>
                <a:effectLst>
                  <a:outerShdw blurRad="50800" dist="114300" dir="2700000" algn="ctr" rotWithShape="0">
                    <a:srgbClr val="223654">
                      <a:alpha val="40000"/>
                    </a:srgbClr>
                  </a:outerShdw>
                </a:effectLst>
                <a:latin typeface="Raavi" panose="020B0502040204020203" pitchFamily="34" charset="0"/>
                <a:cs typeface="Raavi" panose="020B0502040204020203" pitchFamily="34" charset="0"/>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rgbClr val="3A5C8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2858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409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522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1113849"/>
          </a:xfrm>
        </p:spPr>
        <p:txBody>
          <a:bodyPr anchor="b">
            <a:normAutofit/>
          </a:bodyPr>
          <a:lstStyle>
            <a:lvl1pPr>
              <a:defRPr lang="en-US" sz="6000" b="1" kern="1200" dirty="0" smtClean="0">
                <a:solidFill>
                  <a:srgbClr val="223654"/>
                </a:solidFill>
                <a:effectLst>
                  <a:outerShdw blurRad="50800" dist="114300" dir="2700000" algn="ctr" rotWithShape="0">
                    <a:srgbClr val="223654">
                      <a:alpha val="40000"/>
                    </a:srgbClr>
                  </a:outerShdw>
                </a:effectLst>
                <a:latin typeface="Raavi" panose="020B0502040204020203" pitchFamily="34" charset="0"/>
                <a:ea typeface="+mj-ea"/>
                <a:cs typeface="Raavi"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831850" y="3667649"/>
            <a:ext cx="10515600" cy="227092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34353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60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a:t>Click to edit Master title style</a:t>
            </a:r>
          </a:p>
        </p:txBody>
      </p:sp>
      <p:sp>
        <p:nvSpPr>
          <p:cNvPr id="3" name="Content Placeholder 2"/>
          <p:cNvSpPr>
            <a:spLocks noGrp="1"/>
          </p:cNvSpPr>
          <p:nvPr>
            <p:ph sz="half" idx="1"/>
          </p:nvPr>
        </p:nvSpPr>
        <p:spPr>
          <a:xfrm>
            <a:off x="838200" y="1825625"/>
            <a:ext cx="5181600" cy="41029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1029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9849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72200" y="2505075"/>
            <a:ext cx="5183188" cy="3413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839788" y="365125"/>
            <a:ext cx="10515600" cy="1325563"/>
          </a:xfrm>
        </p:spPr>
        <p:txBody>
          <a:bodyPr/>
          <a:lstStyle>
            <a:lvl1pPr>
              <a:defRPr lang="en-US" sz="60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413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913925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60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a:t>Click to edit Master title style</a:t>
            </a:r>
          </a:p>
        </p:txBody>
      </p:sp>
    </p:spTree>
    <p:extLst>
      <p:ext uri="{BB962C8B-B14F-4D97-AF65-F5344CB8AC3E}">
        <p14:creationId xmlns:p14="http://schemas.microsoft.com/office/powerpoint/2010/main" val="1508050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441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lang="en-US" sz="40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30592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lang="en-US" sz="40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97398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CFDFE">
                <a:lumMod val="2000"/>
                <a:lumOff val="98000"/>
              </a:srgbClr>
            </a:gs>
            <a:gs pos="62000">
              <a:schemeClr val="accent1">
                <a:alpha val="70000"/>
                <a:lumMod val="100000"/>
              </a:schemeClr>
            </a:gs>
            <a:gs pos="84000">
              <a:schemeClr val="accent1">
                <a:alpha val="45000"/>
                <a:lumMod val="100000"/>
              </a:schemeClr>
            </a:gs>
            <a:gs pos="100000">
              <a:schemeClr val="accent1">
                <a:alpha val="30000"/>
                <a:lumMod val="10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userDrawn="1"/>
        </p:nvGrpSpPr>
        <p:grpSpPr>
          <a:xfrm>
            <a:off x="0" y="1811437"/>
            <a:ext cx="12578314" cy="5462489"/>
            <a:chOff x="0" y="1811437"/>
            <a:chExt cx="12578314" cy="5462489"/>
          </a:xfrm>
        </p:grpSpPr>
        <p:pic>
          <p:nvPicPr>
            <p:cNvPr id="8" name="Picture 7"/>
            <p:cNvPicPr>
              <a:picLocks noChangeAspect="1"/>
            </p:cNvPicPr>
            <p:nvPr/>
          </p:nvPicPr>
          <p:blipFill>
            <a:blip r:embed="rId11">
              <a:extLst>
                <a:ext uri="{BEBA8EAE-BF5A-486C-A8C5-ECC9F3942E4B}">
                  <a14:imgProps xmlns:a14="http://schemas.microsoft.com/office/drawing/2010/main">
                    <a14:imgLayer r:embed="rId12">
                      <a14:imgEffect>
                        <a14:colorTemperature colorTemp="7200"/>
                      </a14:imgEffect>
                    </a14:imgLayer>
                  </a14:imgProps>
                </a:ext>
                <a:ext uri="{28A0092B-C50C-407E-A947-70E740481C1C}">
                  <a14:useLocalDpi xmlns:a14="http://schemas.microsoft.com/office/drawing/2010/main" val="0"/>
                </a:ext>
              </a:extLst>
            </a:blip>
            <a:stretch>
              <a:fillRect/>
            </a:stretch>
          </p:blipFill>
          <p:spPr>
            <a:xfrm>
              <a:off x="7182886" y="1811437"/>
              <a:ext cx="5395428" cy="5462489"/>
            </a:xfrm>
            <a:prstGeom prst="rect">
              <a:avLst/>
            </a:prstGeom>
          </p:spPr>
        </p:pic>
        <p:sp>
          <p:nvSpPr>
            <p:cNvPr id="9" name="Rectangle 8"/>
            <p:cNvSpPr/>
            <p:nvPr/>
          </p:nvSpPr>
          <p:spPr>
            <a:xfrm>
              <a:off x="0" y="5946874"/>
              <a:ext cx="12192000" cy="914400"/>
            </a:xfrm>
            <a:prstGeom prst="rect">
              <a:avLst/>
            </a:prstGeom>
            <a:solidFill>
              <a:srgbClr val="4C78AA"/>
            </a:solidFill>
            <a:ln w="12700" cap="flat" cmpd="sng" algn="ctr">
              <a:solidFill>
                <a:srgbClr val="90AFCB"/>
              </a:solidFill>
              <a:prstDash val="solid"/>
              <a:miter lim="800000"/>
            </a:ln>
            <a:effectLst/>
            <a:scene3d>
              <a:camera prst="orthographicFront"/>
              <a:lightRig rig="soft" dir="t"/>
            </a:scene3d>
            <a:sp3d contourW="6350" prstMaterial="matte">
              <a:bevelT h="19050"/>
              <a:extrusionClr>
                <a:srgbClr val="90AFCB"/>
              </a:extrusionClr>
              <a:contourClr>
                <a:srgbClr val="90AFCB"/>
              </a:contourClr>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mn-ea"/>
                <a:cs typeface="+mn-cs"/>
              </a:endParaRPr>
            </a:p>
          </p:txBody>
        </p:sp>
        <p:sp>
          <p:nvSpPr>
            <p:cNvPr id="10" name="TextBox 9"/>
            <p:cNvSpPr txBox="1"/>
            <p:nvPr/>
          </p:nvSpPr>
          <p:spPr>
            <a:xfrm>
              <a:off x="8886136" y="6111686"/>
              <a:ext cx="2809678" cy="584775"/>
            </a:xfrm>
            <a:prstGeom prst="rect">
              <a:avLst/>
            </a:prstGeom>
            <a:noFill/>
            <a:effectLst>
              <a:outerShdw blurRad="50800" dist="12700" dir="5400000" algn="ctr" rotWithShape="0">
                <a:sysClr val="windowText" lastClr="000000"/>
              </a:outerShdw>
            </a:effectLst>
          </p:spPr>
          <p:txBody>
            <a:bodyPr wrap="square" lIns="0" r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white"/>
                  </a:solidFill>
                  <a:effectLst>
                    <a:outerShdw blurRad="50800" dist="114300" dir="2700000" algn="tl">
                      <a:srgbClr val="000000">
                        <a:alpha val="43137"/>
                      </a:srgbClr>
                    </a:outerShdw>
                  </a:effectLst>
                  <a:uLnTx/>
                  <a:uFillTx/>
                  <a:latin typeface="Raavi"/>
                </a:rPr>
                <a:t>NASA Langley Research Center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white"/>
                  </a:solidFill>
                  <a:effectLst>
                    <a:outerShdw blurRad="50800" dist="114300" dir="2700000" algn="tl">
                      <a:srgbClr val="000000">
                        <a:alpha val="43137"/>
                      </a:srgbClr>
                    </a:outerShdw>
                  </a:effectLst>
                  <a:uLnTx/>
                  <a:uFillTx/>
                  <a:latin typeface="Raavi"/>
                </a:rPr>
                <a:t>Hampton, VA</a:t>
              </a:r>
            </a:p>
          </p:txBody>
        </p:sp>
        <p:pic>
          <p:nvPicPr>
            <p:cNvPr id="11" name="Pictur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7256" y="5972998"/>
              <a:ext cx="1649910" cy="868680"/>
            </a:xfrm>
            <a:prstGeom prst="rect">
              <a:avLst/>
            </a:prstGeom>
          </p:spPr>
        </p:pic>
      </p:gr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1016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79025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ctr" defTabSz="914400" rtl="0" eaLnBrk="1" latinLnBrk="0" hangingPunct="1">
        <a:lnSpc>
          <a:spcPct val="90000"/>
        </a:lnSpc>
        <a:spcBef>
          <a:spcPct val="0"/>
        </a:spcBef>
        <a:buNone/>
        <a:defRPr lang="en-US" sz="6000" b="1" kern="1200" dirty="0" smtClean="0">
          <a:solidFill>
            <a:srgbClr val="223654"/>
          </a:solidFill>
          <a:effectLst>
            <a:outerShdw blurRad="50800" dist="114300" dir="2700000" algn="ctr" rotWithShape="0">
              <a:srgbClr val="223654">
                <a:alpha val="40000"/>
              </a:srgbClr>
            </a:outerShdw>
          </a:effectLst>
          <a:latin typeface="Raavi" panose="020B0502040204020203" pitchFamily="34" charset="0"/>
          <a:ea typeface="+mj-ea"/>
          <a:cs typeface="Raav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asdc.larc.nasa.gov/project/ACTIVAT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sdc.larc.nasa.gov/project/ACTIVATE/ACTIVATE_Aerosol_AircraftInSitu_Falcon_Data_1"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asdc.larc.nasa.gov/project/ACTIVATE/ACTIVATE_MetNav_AircraftInSitu_Falcon_Data_1" TargetMode="External"/><Relationship Id="rId5" Type="http://schemas.openxmlformats.org/officeDocument/2006/relationships/hyperlink" Target="https://asdc.larc.nasa.gov/project/ACTIVATE/ACTIVATE_TraceGas_AircraftInSitu_Falcon_Data_1" TargetMode="External"/><Relationship Id="rId4" Type="http://schemas.openxmlformats.org/officeDocument/2006/relationships/hyperlink" Target="https://asdc.larc.nasa.gov/project/ACTIVATE/ACTIVATE_Cloud_AircraftInSitu_Falcon_Data_1"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asdc.larc.nasa.gov/project/ACTIVATE/ACTIVATE_Aerosol_AircraftInSitu_Falcon_Data_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asdc.larc.nasa.gov/project/ACTIVATE/ACTIVATE_AerosolCloud_AircraftRemoteSensing_KingAir_Data_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asdc.larc.nasa.gov/project/ACTIVATE/ACTIVATE_Miscellaneous_Data_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asdc.larc.nasa.gov/project/ACTIVATE/ACTIVATE_Model_Data_1" TargetMode="External"/><Relationship Id="rId4" Type="http://schemas.openxmlformats.org/officeDocument/2006/relationships/hyperlink" Target="https://asdc.larc.nasa.gov/project/ACTIVATE/ACTIVATE_Merge_Data_1"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sdc.larc.nasa.gov/data/ACTIVAT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hyperlink" Target="https://search.earthdata.nasa.gov/search?fpj=ACTIVAT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hyperlink" Target="https://asdc.larc.nasa.gov/soot/power-user/ACTIVATE/202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hyperlink" Target="https://asdc.larc.nasa.gov/news/activate-data-webinar-materials"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sean.leavor@nasa.gov" TargetMode="External"/><Relationship Id="rId2" Type="http://schemas.openxmlformats.org/officeDocument/2006/relationships/hyperlink" Target="mailto:megan.e.Buzanowicz@nasa.gov" TargetMode="External"/><Relationship Id="rId1" Type="http://schemas.openxmlformats.org/officeDocument/2006/relationships/slideLayout" Target="../slideLayouts/slideLayout2.xml"/><Relationship Id="rId4" Type="http://schemas.openxmlformats.org/officeDocument/2006/relationships/hyperlink" Target="https://forum.earthdata.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5405" y="3253284"/>
            <a:ext cx="10981188" cy="2875695"/>
          </a:xfrm>
        </p:spPr>
        <p:txBody>
          <a:bodyPr>
            <a:normAutofit/>
          </a:bodyPr>
          <a:lstStyle/>
          <a:p>
            <a:r>
              <a:rPr lang="en-US" sz="4000" b="1" dirty="0">
                <a:solidFill>
                  <a:schemeClr val="accent1">
                    <a:lumMod val="50000"/>
                  </a:schemeClr>
                </a:solidFill>
                <a:latin typeface="+mj-lt"/>
                <a:cs typeface="Times New Roman" panose="02020603050405020304" pitchFamily="18" charset="0"/>
              </a:rPr>
              <a:t>NASA ASDC Distributed Active Archive Center (DAAC)</a:t>
            </a:r>
          </a:p>
          <a:p>
            <a:r>
              <a:rPr lang="en-US" dirty="0">
                <a:solidFill>
                  <a:schemeClr val="tx1"/>
                </a:solidFill>
                <a:cs typeface="Times New Roman" panose="02020603050405020304" pitchFamily="18" charset="0"/>
              </a:rPr>
              <a:t>Earth Venture Sub-Orbital Support Team</a:t>
            </a:r>
          </a:p>
          <a:p>
            <a:r>
              <a:rPr lang="en-US" dirty="0">
                <a:solidFill>
                  <a:schemeClr val="tx1"/>
                </a:solidFill>
                <a:cs typeface="Times New Roman" panose="02020603050405020304" pitchFamily="18" charset="0"/>
              </a:rPr>
              <a:t>Megan Buzanowicz; megan.e.buzanowicz@nasa.gov</a:t>
            </a:r>
          </a:p>
          <a:p>
            <a:r>
              <a:rPr lang="en-US" dirty="0">
                <a:solidFill>
                  <a:schemeClr val="tx1"/>
                </a:solidFill>
                <a:cs typeface="Times New Roman" panose="02020603050405020304" pitchFamily="18" charset="0"/>
              </a:rPr>
              <a:t>ACTIVATE Science Team Meeting</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512D7B7-8A2A-41E1-B867-6A44802AF64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pitchFamily="18" charset="0"/>
              <a:ea typeface="+mn-ea"/>
              <a:cs typeface="Times New Roman" panose="02020603050405020304" pitchFamily="18" charset="0"/>
            </a:endParaRPr>
          </a:p>
        </p:txBody>
      </p:sp>
      <p:pic>
        <p:nvPicPr>
          <p:cNvPr id="9" name="Picture 8"/>
          <p:cNvPicPr>
            <a:picLocks noChangeAspect="1"/>
          </p:cNvPicPr>
          <p:nvPr/>
        </p:nvPicPr>
        <p:blipFill>
          <a:blip r:embed="rId3"/>
          <a:stretch>
            <a:fillRect/>
          </a:stretch>
        </p:blipFill>
        <p:spPr>
          <a:xfrm>
            <a:off x="68489" y="1067426"/>
            <a:ext cx="12055021" cy="1432581"/>
          </a:xfrm>
          <a:prstGeom prst="rect">
            <a:avLst/>
          </a:prstGeom>
        </p:spPr>
      </p:pic>
    </p:spTree>
    <p:extLst>
      <p:ext uri="{BB962C8B-B14F-4D97-AF65-F5344CB8AC3E}">
        <p14:creationId xmlns:p14="http://schemas.microsoft.com/office/powerpoint/2010/main" val="3765712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9038-52E1-4E1B-8B95-05891B5C8DC7}"/>
              </a:ext>
            </a:extLst>
          </p:cNvPr>
          <p:cNvSpPr>
            <a:spLocks noGrp="1"/>
          </p:cNvSpPr>
          <p:nvPr>
            <p:ph type="title"/>
          </p:nvPr>
        </p:nvSpPr>
        <p:spPr/>
        <p:txBody>
          <a:bodyPr/>
          <a:lstStyle/>
          <a:p>
            <a:r>
              <a:rPr lang="en-US" b="0" dirty="0">
                <a:solidFill>
                  <a:schemeClr val="tx1"/>
                </a:solidFill>
                <a:effectLst/>
                <a:latin typeface="+mj-lt"/>
              </a:rPr>
              <a:t>ASDC’s Role in ACTIVATE</a:t>
            </a:r>
          </a:p>
        </p:txBody>
      </p:sp>
      <p:sp>
        <p:nvSpPr>
          <p:cNvPr id="3" name="Content Placeholder 2">
            <a:extLst>
              <a:ext uri="{FF2B5EF4-FFF2-40B4-BE49-F238E27FC236}">
                <a16:creationId xmlns:a16="http://schemas.microsoft.com/office/drawing/2014/main" id="{C41E04BD-EB9F-40D6-8EF7-B0639ED81CE5}"/>
              </a:ext>
            </a:extLst>
          </p:cNvPr>
          <p:cNvSpPr>
            <a:spLocks noGrp="1"/>
          </p:cNvSpPr>
          <p:nvPr>
            <p:ph idx="1"/>
          </p:nvPr>
        </p:nvSpPr>
        <p:spPr/>
        <p:txBody>
          <a:bodyPr>
            <a:normAutofit fontScale="92500" lnSpcReduction="20000"/>
          </a:bodyPr>
          <a:lstStyle/>
          <a:p>
            <a:r>
              <a:rPr lang="en-US" dirty="0"/>
              <a:t>Sole post project data portal for distribution of data products</a:t>
            </a:r>
          </a:p>
          <a:p>
            <a:pPr lvl="1"/>
            <a:r>
              <a:rPr lang="en-US" dirty="0">
                <a:cs typeface="Calibri"/>
              </a:rPr>
              <a:t>Active stewardship </a:t>
            </a:r>
          </a:p>
          <a:p>
            <a:pPr lvl="1"/>
            <a:r>
              <a:rPr lang="en-US" dirty="0">
                <a:cs typeface="Calibri"/>
              </a:rPr>
              <a:t>High public visibility to broad user communities</a:t>
            </a:r>
          </a:p>
          <a:p>
            <a:pPr lvl="1"/>
            <a:r>
              <a:rPr lang="en-US" dirty="0">
                <a:cs typeface="Calibri"/>
              </a:rPr>
              <a:t>User support</a:t>
            </a:r>
          </a:p>
          <a:p>
            <a:r>
              <a:rPr lang="en-US" dirty="0">
                <a:cs typeface="Calibri"/>
              </a:rPr>
              <a:t>Responsible for long-term preservation and stewardship</a:t>
            </a:r>
          </a:p>
          <a:p>
            <a:r>
              <a:rPr lang="en-US" dirty="0">
                <a:cs typeface="Calibri"/>
              </a:rPr>
              <a:t>ACTIVATE data holdings</a:t>
            </a:r>
          </a:p>
          <a:p>
            <a:pPr lvl="1"/>
            <a:r>
              <a:rPr lang="en-US" dirty="0">
                <a:cs typeface="Calibri"/>
              </a:rPr>
              <a:t>Archive the latest versions of publication quality data, including observational, derived, and value-added data products</a:t>
            </a:r>
          </a:p>
          <a:p>
            <a:pPr lvl="1"/>
            <a:r>
              <a:rPr lang="en-US" dirty="0">
                <a:cs typeface="Calibri"/>
              </a:rPr>
              <a:t>Contextual information to facilitate data use by research community at large</a:t>
            </a:r>
          </a:p>
          <a:p>
            <a:pPr lvl="1"/>
            <a:r>
              <a:rPr lang="en-US" dirty="0">
                <a:cs typeface="Calibri"/>
              </a:rPr>
              <a:t>Documentation to maintain reprocessing capability and openness </a:t>
            </a:r>
          </a:p>
          <a:p>
            <a:r>
              <a:rPr lang="en-US" dirty="0">
                <a:cs typeface="Calibri"/>
              </a:rPr>
              <a:t>Assign DOIs to data products tailored to support manuscript and presentation development</a:t>
            </a:r>
          </a:p>
        </p:txBody>
      </p:sp>
    </p:spTree>
    <p:extLst>
      <p:ext uri="{BB962C8B-B14F-4D97-AF65-F5344CB8AC3E}">
        <p14:creationId xmlns:p14="http://schemas.microsoft.com/office/powerpoint/2010/main" val="426435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E14C8-F237-49D8-BA92-158997E75550}"/>
              </a:ext>
            </a:extLst>
          </p:cNvPr>
          <p:cNvSpPr>
            <a:spLocks noGrp="1"/>
          </p:cNvSpPr>
          <p:nvPr>
            <p:ph type="title"/>
          </p:nvPr>
        </p:nvSpPr>
        <p:spPr/>
        <p:txBody>
          <a:bodyPr/>
          <a:lstStyle/>
          <a:p>
            <a:r>
              <a:rPr lang="en-US" b="0" dirty="0">
                <a:solidFill>
                  <a:schemeClr val="tx1"/>
                </a:solidFill>
                <a:effectLst/>
                <a:latin typeface="+mj-lt"/>
              </a:rPr>
              <a:t>Data Archival Update</a:t>
            </a:r>
          </a:p>
        </p:txBody>
      </p:sp>
      <p:sp>
        <p:nvSpPr>
          <p:cNvPr id="3" name="Content Placeholder 2">
            <a:extLst>
              <a:ext uri="{FF2B5EF4-FFF2-40B4-BE49-F238E27FC236}">
                <a16:creationId xmlns:a16="http://schemas.microsoft.com/office/drawing/2014/main" id="{147095C4-A1FA-4502-A4EB-53B6E66AF4FC}"/>
              </a:ext>
            </a:extLst>
          </p:cNvPr>
          <p:cNvSpPr>
            <a:spLocks noGrp="1"/>
          </p:cNvSpPr>
          <p:nvPr>
            <p:ph idx="1"/>
          </p:nvPr>
        </p:nvSpPr>
        <p:spPr/>
        <p:txBody>
          <a:bodyPr/>
          <a:lstStyle/>
          <a:p>
            <a:r>
              <a:rPr lang="en-US" dirty="0"/>
              <a:t>ASDC has completed ingest, archival, and distribution of all currently available publication quality data for all deployments</a:t>
            </a:r>
          </a:p>
          <a:p>
            <a:r>
              <a:rPr lang="en-US" dirty="0"/>
              <a:t>Data is available through all the ASDC’s search mechanisms (which will be highlighted later in the presentation)</a:t>
            </a:r>
          </a:p>
          <a:p>
            <a:r>
              <a:rPr lang="en-US" dirty="0"/>
              <a:t>Complete periodic checks of field repository for newly updated or publication quality data</a:t>
            </a:r>
          </a:p>
        </p:txBody>
      </p:sp>
    </p:spTree>
    <p:extLst>
      <p:ext uri="{BB962C8B-B14F-4D97-AF65-F5344CB8AC3E}">
        <p14:creationId xmlns:p14="http://schemas.microsoft.com/office/powerpoint/2010/main" val="444954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9038-52E1-4E1B-8B95-05891B5C8DC7}"/>
              </a:ext>
            </a:extLst>
          </p:cNvPr>
          <p:cNvSpPr>
            <a:spLocks noGrp="1"/>
          </p:cNvSpPr>
          <p:nvPr>
            <p:ph type="title"/>
          </p:nvPr>
        </p:nvSpPr>
        <p:spPr/>
        <p:txBody>
          <a:bodyPr/>
          <a:lstStyle/>
          <a:p>
            <a:r>
              <a:rPr lang="en-US" b="0" dirty="0">
                <a:solidFill>
                  <a:schemeClr val="tx1"/>
                </a:solidFill>
                <a:effectLst/>
                <a:latin typeface="+mj-lt"/>
              </a:rPr>
              <a:t>Data Organization and DOIs</a:t>
            </a:r>
          </a:p>
        </p:txBody>
      </p:sp>
      <p:sp>
        <p:nvSpPr>
          <p:cNvPr id="3" name="Content Placeholder 2">
            <a:extLst>
              <a:ext uri="{FF2B5EF4-FFF2-40B4-BE49-F238E27FC236}">
                <a16:creationId xmlns:a16="http://schemas.microsoft.com/office/drawing/2014/main" id="{C41E04BD-EB9F-40D6-8EF7-B0639ED81CE5}"/>
              </a:ext>
            </a:extLst>
          </p:cNvPr>
          <p:cNvSpPr>
            <a:spLocks noGrp="1"/>
          </p:cNvSpPr>
          <p:nvPr>
            <p:ph idx="1"/>
          </p:nvPr>
        </p:nvSpPr>
        <p:spPr/>
        <p:txBody>
          <a:bodyPr>
            <a:normAutofit/>
          </a:bodyPr>
          <a:lstStyle/>
          <a:p>
            <a:r>
              <a:rPr lang="en-US" dirty="0">
                <a:cs typeface="Calibri"/>
              </a:rPr>
              <a:t>DOIs are assigned at the project level and collection level</a:t>
            </a:r>
          </a:p>
          <a:p>
            <a:r>
              <a:rPr lang="en-US" dirty="0">
                <a:cs typeface="Calibri"/>
              </a:rPr>
              <a:t>Project level DOI (all ACTIVATE observational, derived and value-added data products): </a:t>
            </a:r>
            <a:r>
              <a:rPr lang="en-US" sz="2800" dirty="0">
                <a:hlinkClick r:id="rId3"/>
              </a:rPr>
              <a:t>10.5067/SUBORBITAL/ACTIVATE/DATA001</a:t>
            </a:r>
            <a:endParaRPr lang="en-US" sz="2800" dirty="0"/>
          </a:p>
          <a:p>
            <a:pPr marL="0" indent="0">
              <a:buNone/>
            </a:pPr>
            <a:endParaRPr lang="en-US" dirty="0">
              <a:cs typeface="Calibri"/>
            </a:endParaRPr>
          </a:p>
        </p:txBody>
      </p:sp>
    </p:spTree>
    <p:extLst>
      <p:ext uri="{BB962C8B-B14F-4D97-AF65-F5344CB8AC3E}">
        <p14:creationId xmlns:p14="http://schemas.microsoft.com/office/powerpoint/2010/main" val="2409019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9038-52E1-4E1B-8B95-05891B5C8DC7}"/>
              </a:ext>
            </a:extLst>
          </p:cNvPr>
          <p:cNvSpPr>
            <a:spLocks noGrp="1"/>
          </p:cNvSpPr>
          <p:nvPr>
            <p:ph type="title"/>
          </p:nvPr>
        </p:nvSpPr>
        <p:spPr>
          <a:xfrm>
            <a:off x="838200" y="112576"/>
            <a:ext cx="10515600" cy="1325563"/>
          </a:xfrm>
        </p:spPr>
        <p:txBody>
          <a:bodyPr/>
          <a:lstStyle/>
          <a:p>
            <a:r>
              <a:rPr lang="en-US" b="0" dirty="0">
                <a:solidFill>
                  <a:schemeClr val="tx1"/>
                </a:solidFill>
                <a:effectLst/>
                <a:latin typeface="+mj-lt"/>
              </a:rPr>
              <a:t>Data Organization and DOIs</a:t>
            </a:r>
          </a:p>
        </p:txBody>
      </p:sp>
      <p:sp>
        <p:nvSpPr>
          <p:cNvPr id="3" name="Content Placeholder 2">
            <a:extLst>
              <a:ext uri="{FF2B5EF4-FFF2-40B4-BE49-F238E27FC236}">
                <a16:creationId xmlns:a16="http://schemas.microsoft.com/office/drawing/2014/main" id="{C41E04BD-EB9F-40D6-8EF7-B0639ED81CE5}"/>
              </a:ext>
            </a:extLst>
          </p:cNvPr>
          <p:cNvSpPr>
            <a:spLocks noGrp="1"/>
          </p:cNvSpPr>
          <p:nvPr>
            <p:ph idx="1"/>
          </p:nvPr>
        </p:nvSpPr>
        <p:spPr>
          <a:xfrm>
            <a:off x="838200" y="1484817"/>
            <a:ext cx="10515600" cy="4546879"/>
          </a:xfrm>
        </p:spPr>
        <p:txBody>
          <a:bodyPr>
            <a:normAutofit lnSpcReduction="10000"/>
          </a:bodyPr>
          <a:lstStyle/>
          <a:p>
            <a:r>
              <a:rPr lang="en-US" dirty="0">
                <a:cs typeface="Calibri"/>
              </a:rPr>
              <a:t>Data collections and associated DOIs:</a:t>
            </a:r>
          </a:p>
          <a:p>
            <a:pPr lvl="1"/>
            <a:r>
              <a:rPr lang="en-US" dirty="0">
                <a:cs typeface="Calibri"/>
              </a:rPr>
              <a:t>ACTIVATE_Aerosol_AircraftInSitu_Falcon_Data_1 Collection:</a:t>
            </a:r>
          </a:p>
          <a:p>
            <a:pPr lvl="2"/>
            <a:r>
              <a:rPr lang="en-US" dirty="0">
                <a:cs typeface="Calibri"/>
              </a:rPr>
              <a:t>In-situ observations of aerosol microphysical, optical, and chemical properties</a:t>
            </a:r>
          </a:p>
          <a:p>
            <a:pPr lvl="2"/>
            <a:r>
              <a:rPr lang="en-US" dirty="0">
                <a:cs typeface="Calibri"/>
              </a:rPr>
              <a:t>DOI: </a:t>
            </a:r>
            <a:r>
              <a:rPr lang="en-US" sz="2000" dirty="0">
                <a:solidFill>
                  <a:prstClr val="black"/>
                </a:solidFill>
                <a:hlinkClick r:id="rId3"/>
              </a:rPr>
              <a:t>10.5067/ASDC/ACTIVATE_Aerosol_AircraftInSitu_Falcon_Data_1</a:t>
            </a:r>
            <a:endParaRPr lang="en-US" dirty="0">
              <a:cs typeface="Calibri"/>
            </a:endParaRPr>
          </a:p>
          <a:p>
            <a:pPr lvl="1"/>
            <a:r>
              <a:rPr lang="en-US" dirty="0">
                <a:cs typeface="Calibri"/>
              </a:rPr>
              <a:t>ACTIVATE_Cloud_AircraftInSitu_Falcon_Data_1 Collection:</a:t>
            </a:r>
          </a:p>
          <a:p>
            <a:pPr lvl="2"/>
            <a:r>
              <a:rPr lang="en-US" dirty="0">
                <a:cs typeface="Calibri"/>
              </a:rPr>
              <a:t>In-situ observations of cloud physical, optical, and chemical properties</a:t>
            </a:r>
          </a:p>
          <a:p>
            <a:pPr lvl="2"/>
            <a:r>
              <a:rPr lang="en-US" dirty="0">
                <a:cs typeface="Calibri"/>
              </a:rPr>
              <a:t>DOI: </a:t>
            </a:r>
            <a:r>
              <a:rPr lang="en-US" sz="2000" dirty="0">
                <a:solidFill>
                  <a:prstClr val="black"/>
                </a:solidFill>
                <a:hlinkClick r:id="rId4"/>
              </a:rPr>
              <a:t>10.5067/ASDC/ACTIVATE_Cloud_AircraftInSitu_Falcon_Data_1</a:t>
            </a:r>
            <a:endParaRPr lang="en-US" sz="2000" dirty="0">
              <a:solidFill>
                <a:prstClr val="black"/>
              </a:solidFill>
            </a:endParaRPr>
          </a:p>
          <a:p>
            <a:pPr lvl="1"/>
            <a:r>
              <a:rPr lang="en-US" dirty="0">
                <a:cs typeface="Calibri"/>
              </a:rPr>
              <a:t>ACTIVATE_TraceGas_AircraftInSitu_Falcon_Data_1 Collection:</a:t>
            </a:r>
          </a:p>
          <a:p>
            <a:pPr lvl="2"/>
            <a:r>
              <a:rPr lang="en-US" dirty="0">
                <a:cs typeface="Calibri"/>
              </a:rPr>
              <a:t>In-situ observations of O3, CH4, CO, and CO2</a:t>
            </a:r>
          </a:p>
          <a:p>
            <a:pPr lvl="2"/>
            <a:r>
              <a:rPr lang="en-US" dirty="0">
                <a:cs typeface="Calibri"/>
              </a:rPr>
              <a:t>DOI: </a:t>
            </a:r>
            <a:r>
              <a:rPr lang="en-US" sz="2000" dirty="0">
                <a:solidFill>
                  <a:prstClr val="black"/>
                </a:solidFill>
                <a:hlinkClick r:id="rId5"/>
              </a:rPr>
              <a:t>10.5067/ASDC/ACTIVATE_TraceGas_AircraftInSitu_Falcon_Data_1</a:t>
            </a:r>
            <a:endParaRPr lang="en-US" sz="2000" dirty="0">
              <a:solidFill>
                <a:prstClr val="black"/>
              </a:solidFill>
            </a:endParaRPr>
          </a:p>
          <a:p>
            <a:pPr lvl="1"/>
            <a:r>
              <a:rPr lang="en-US" dirty="0">
                <a:cs typeface="Calibri"/>
              </a:rPr>
              <a:t>ACTIVATE_MetNav_AircraftInSitu_Falcon_Data_1 Collection:</a:t>
            </a:r>
          </a:p>
          <a:p>
            <a:pPr lvl="2"/>
            <a:r>
              <a:rPr lang="en-US" dirty="0">
                <a:cs typeface="Calibri"/>
              </a:rPr>
              <a:t>Navigational parameters, temperature, water vapor, and 3-D winds</a:t>
            </a:r>
          </a:p>
          <a:p>
            <a:pPr lvl="2"/>
            <a:r>
              <a:rPr lang="en-US" dirty="0">
                <a:cs typeface="Calibri"/>
              </a:rPr>
              <a:t>DOI: </a:t>
            </a:r>
            <a:r>
              <a:rPr lang="en-US" sz="2000" dirty="0">
                <a:solidFill>
                  <a:prstClr val="black"/>
                </a:solidFill>
                <a:hlinkClick r:id="rId6"/>
              </a:rPr>
              <a:t>10.5067/ASDC/ACTIVATE_MetNav_AircraftInSitu_Falcon_Data_1</a:t>
            </a:r>
            <a:endParaRPr lang="en-US" dirty="0">
              <a:cs typeface="Calibri"/>
            </a:endParaRPr>
          </a:p>
          <a:p>
            <a:pPr lvl="2"/>
            <a:endParaRPr lang="en-US" dirty="0">
              <a:cs typeface="Calibri"/>
            </a:endParaRPr>
          </a:p>
        </p:txBody>
      </p:sp>
    </p:spTree>
    <p:extLst>
      <p:ext uri="{BB962C8B-B14F-4D97-AF65-F5344CB8AC3E}">
        <p14:creationId xmlns:p14="http://schemas.microsoft.com/office/powerpoint/2010/main" val="3314030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9038-52E1-4E1B-8B95-05891B5C8DC7}"/>
              </a:ext>
            </a:extLst>
          </p:cNvPr>
          <p:cNvSpPr>
            <a:spLocks noGrp="1"/>
          </p:cNvSpPr>
          <p:nvPr>
            <p:ph type="title"/>
          </p:nvPr>
        </p:nvSpPr>
        <p:spPr>
          <a:xfrm>
            <a:off x="838200" y="121278"/>
            <a:ext cx="10515600" cy="1325563"/>
          </a:xfrm>
        </p:spPr>
        <p:txBody>
          <a:bodyPr/>
          <a:lstStyle/>
          <a:p>
            <a:r>
              <a:rPr lang="en-US" b="0" dirty="0">
                <a:solidFill>
                  <a:schemeClr val="tx1"/>
                </a:solidFill>
                <a:effectLst/>
                <a:latin typeface="+mj-lt"/>
              </a:rPr>
              <a:t>Data Organization and DOIs</a:t>
            </a:r>
          </a:p>
        </p:txBody>
      </p:sp>
      <p:sp>
        <p:nvSpPr>
          <p:cNvPr id="3" name="Content Placeholder 2">
            <a:extLst>
              <a:ext uri="{FF2B5EF4-FFF2-40B4-BE49-F238E27FC236}">
                <a16:creationId xmlns:a16="http://schemas.microsoft.com/office/drawing/2014/main" id="{C41E04BD-EB9F-40D6-8EF7-B0639ED81CE5}"/>
              </a:ext>
            </a:extLst>
          </p:cNvPr>
          <p:cNvSpPr>
            <a:spLocks noGrp="1"/>
          </p:cNvSpPr>
          <p:nvPr>
            <p:ph idx="1"/>
          </p:nvPr>
        </p:nvSpPr>
        <p:spPr>
          <a:xfrm>
            <a:off x="838200" y="1490131"/>
            <a:ext cx="10515600" cy="4546879"/>
          </a:xfrm>
        </p:spPr>
        <p:txBody>
          <a:bodyPr>
            <a:normAutofit/>
          </a:bodyPr>
          <a:lstStyle/>
          <a:p>
            <a:r>
              <a:rPr lang="en-US" dirty="0">
                <a:cs typeface="Calibri"/>
              </a:rPr>
              <a:t>Data collections and associated DOIs:</a:t>
            </a:r>
          </a:p>
          <a:p>
            <a:pPr lvl="1"/>
            <a:r>
              <a:rPr lang="en-US" dirty="0">
                <a:cs typeface="Calibri"/>
              </a:rPr>
              <a:t>ACTIVATE_MetNav_AircraftInSitu_KingAir_Data_1 Collection:</a:t>
            </a:r>
          </a:p>
          <a:p>
            <a:pPr lvl="2"/>
            <a:r>
              <a:rPr lang="en-US" dirty="0">
                <a:cs typeface="Calibri"/>
              </a:rPr>
              <a:t>Navigational Parameters, dropsondes</a:t>
            </a:r>
          </a:p>
          <a:p>
            <a:pPr lvl="2"/>
            <a:r>
              <a:rPr lang="en-US" dirty="0">
                <a:cs typeface="Calibri"/>
              </a:rPr>
              <a:t>DOI: </a:t>
            </a:r>
            <a:r>
              <a:rPr lang="en-US" sz="2000" dirty="0">
                <a:solidFill>
                  <a:prstClr val="black"/>
                </a:solidFill>
                <a:hlinkClick r:id="rId3"/>
              </a:rPr>
              <a:t>10.5067/ASDC/ACTIVATE_Aerosol_AircraftInSitu_Falcon_Data_1</a:t>
            </a:r>
            <a:endParaRPr lang="en-US" dirty="0">
              <a:cs typeface="Calibri"/>
            </a:endParaRPr>
          </a:p>
          <a:p>
            <a:pPr lvl="1"/>
            <a:r>
              <a:rPr lang="en-US" dirty="0">
                <a:cs typeface="Calibri"/>
              </a:rPr>
              <a:t>ACTIVATE_AerosolCloud_AircraftRemoteSensing_Falcon_KingAir_1 Collection:</a:t>
            </a:r>
          </a:p>
          <a:p>
            <a:pPr lvl="2"/>
            <a:r>
              <a:rPr lang="en-US" dirty="0">
                <a:cs typeface="Calibri"/>
              </a:rPr>
              <a:t>RSP and HSRL remote sensing of cloud and aerosol properties</a:t>
            </a:r>
          </a:p>
          <a:p>
            <a:pPr lvl="2"/>
            <a:r>
              <a:rPr lang="en-US" dirty="0">
                <a:cs typeface="Calibri"/>
              </a:rPr>
              <a:t>DOI: </a:t>
            </a:r>
            <a:r>
              <a:rPr lang="en-US" sz="2000" dirty="0">
                <a:hlinkClick r:id="rId4"/>
              </a:rPr>
              <a:t>10.5067/ASDC/ACTIVATE_AerosolCloud_AircraftRemoteSensing_KingAir_Data_1</a:t>
            </a:r>
            <a:endParaRPr lang="en-US" dirty="0">
              <a:cs typeface="Calibri"/>
            </a:endParaRPr>
          </a:p>
        </p:txBody>
      </p:sp>
    </p:spTree>
    <p:extLst>
      <p:ext uri="{BB962C8B-B14F-4D97-AF65-F5344CB8AC3E}">
        <p14:creationId xmlns:p14="http://schemas.microsoft.com/office/powerpoint/2010/main" val="1663759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2482E-9175-4824-8B62-C4ED6684710C}"/>
              </a:ext>
            </a:extLst>
          </p:cNvPr>
          <p:cNvSpPr>
            <a:spLocks noGrp="1"/>
          </p:cNvSpPr>
          <p:nvPr>
            <p:ph type="title"/>
          </p:nvPr>
        </p:nvSpPr>
        <p:spPr/>
        <p:txBody>
          <a:bodyPr/>
          <a:lstStyle/>
          <a:p>
            <a:r>
              <a:rPr lang="en-US" b="0" dirty="0">
                <a:solidFill>
                  <a:schemeClr val="tx1"/>
                </a:solidFill>
                <a:effectLst/>
                <a:latin typeface="+mj-lt"/>
              </a:rPr>
              <a:t>Data Organizations and DOIs</a:t>
            </a:r>
          </a:p>
        </p:txBody>
      </p:sp>
      <p:sp>
        <p:nvSpPr>
          <p:cNvPr id="3" name="Content Placeholder 2">
            <a:extLst>
              <a:ext uri="{FF2B5EF4-FFF2-40B4-BE49-F238E27FC236}">
                <a16:creationId xmlns:a16="http://schemas.microsoft.com/office/drawing/2014/main" id="{90E7054F-8047-4F4B-902C-2C178FC1F7CF}"/>
              </a:ext>
            </a:extLst>
          </p:cNvPr>
          <p:cNvSpPr>
            <a:spLocks noGrp="1"/>
          </p:cNvSpPr>
          <p:nvPr>
            <p:ph idx="1"/>
          </p:nvPr>
        </p:nvSpPr>
        <p:spPr/>
        <p:txBody>
          <a:bodyPr/>
          <a:lstStyle/>
          <a:p>
            <a:r>
              <a:rPr lang="en-US" dirty="0"/>
              <a:t>Data collections and associated DOIs:</a:t>
            </a:r>
          </a:p>
          <a:p>
            <a:pPr lvl="1"/>
            <a:r>
              <a:rPr lang="en-US" dirty="0">
                <a:cs typeface="Calibri"/>
              </a:rPr>
              <a:t>ACTIVATE_Miscellaneous_Data_1 Collection:</a:t>
            </a:r>
          </a:p>
          <a:p>
            <a:pPr lvl="2"/>
            <a:r>
              <a:rPr lang="en-US" dirty="0">
                <a:cs typeface="Calibri"/>
              </a:rPr>
              <a:t>Camera forward cloud masks</a:t>
            </a:r>
          </a:p>
          <a:p>
            <a:pPr lvl="2"/>
            <a:r>
              <a:rPr lang="en-US" dirty="0">
                <a:cs typeface="Calibri"/>
              </a:rPr>
              <a:t>DOI: </a:t>
            </a:r>
            <a:r>
              <a:rPr lang="en-US" dirty="0">
                <a:cs typeface="Calibri"/>
                <a:hlinkClick r:id="rId3"/>
              </a:rPr>
              <a:t>10.5067/ASDC/SUBORBITAL/ACTIVATE_Miscellaneous_Data_1</a:t>
            </a:r>
            <a:endParaRPr lang="en-US" dirty="0">
              <a:cs typeface="Calibri"/>
            </a:endParaRPr>
          </a:p>
          <a:p>
            <a:pPr lvl="1"/>
            <a:r>
              <a:rPr lang="en-US" dirty="0">
                <a:cs typeface="Calibri"/>
              </a:rPr>
              <a:t>ACTIVATE_Merge_Data_1 Collection:</a:t>
            </a:r>
          </a:p>
          <a:p>
            <a:pPr lvl="2"/>
            <a:r>
              <a:rPr lang="en-US" dirty="0">
                <a:cs typeface="Calibri"/>
              </a:rPr>
              <a:t>Project generated merge files</a:t>
            </a:r>
          </a:p>
          <a:p>
            <a:pPr lvl="2"/>
            <a:r>
              <a:rPr lang="en-US" dirty="0">
                <a:cs typeface="Calibri"/>
              </a:rPr>
              <a:t>DOI: </a:t>
            </a:r>
            <a:r>
              <a:rPr lang="en-US" dirty="0">
                <a:cs typeface="Calibri"/>
                <a:hlinkClick r:id="rId4"/>
              </a:rPr>
              <a:t>10.5067/ASDC/ACTIVATE_Merge_Data_1</a:t>
            </a:r>
            <a:endParaRPr lang="en-US" dirty="0">
              <a:cs typeface="Calibri"/>
            </a:endParaRPr>
          </a:p>
          <a:p>
            <a:pPr lvl="1"/>
            <a:r>
              <a:rPr lang="en-US" dirty="0">
                <a:cs typeface="Calibri"/>
              </a:rPr>
              <a:t>ACTIVATE_Model_Data_1 Collection:</a:t>
            </a:r>
          </a:p>
          <a:p>
            <a:pPr lvl="2"/>
            <a:r>
              <a:rPr lang="en-US" dirty="0">
                <a:cs typeface="Calibri"/>
              </a:rPr>
              <a:t>MERRA-2 Reanalysis Model Data</a:t>
            </a:r>
          </a:p>
          <a:p>
            <a:pPr lvl="2"/>
            <a:r>
              <a:rPr lang="en-US" dirty="0">
                <a:cs typeface="Calibri"/>
              </a:rPr>
              <a:t>DOI: </a:t>
            </a:r>
            <a:r>
              <a:rPr lang="en-US" dirty="0">
                <a:cs typeface="Calibri"/>
                <a:hlinkClick r:id="rId5"/>
              </a:rPr>
              <a:t>10.5067/ASDC/SUBORBITAL/ACTIVATE_Model_Data_1</a:t>
            </a:r>
            <a:endParaRPr lang="en-US" dirty="0">
              <a:cs typeface="Calibri"/>
            </a:endParaRPr>
          </a:p>
          <a:p>
            <a:pPr marL="0" indent="0">
              <a:buNone/>
            </a:pPr>
            <a:endParaRPr lang="en-US" dirty="0"/>
          </a:p>
        </p:txBody>
      </p:sp>
    </p:spTree>
    <p:extLst>
      <p:ext uri="{BB962C8B-B14F-4D97-AF65-F5344CB8AC3E}">
        <p14:creationId xmlns:p14="http://schemas.microsoft.com/office/powerpoint/2010/main" val="880429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2E93A-0C55-46FB-9C74-EEB62476302C}"/>
              </a:ext>
            </a:extLst>
          </p:cNvPr>
          <p:cNvSpPr>
            <a:spLocks noGrp="1"/>
          </p:cNvSpPr>
          <p:nvPr>
            <p:ph type="title"/>
          </p:nvPr>
        </p:nvSpPr>
        <p:spPr/>
        <p:txBody>
          <a:bodyPr>
            <a:noAutofit/>
          </a:bodyPr>
          <a:lstStyle/>
          <a:p>
            <a:r>
              <a:rPr lang="en-US" sz="4800" b="0" dirty="0">
                <a:solidFill>
                  <a:schemeClr val="tx1"/>
                </a:solidFill>
                <a:effectLst/>
                <a:latin typeface="+mj-lt"/>
              </a:rPr>
              <a:t>Data Distribution Options: ASDC Website/DDD</a:t>
            </a:r>
          </a:p>
        </p:txBody>
      </p:sp>
      <p:sp>
        <p:nvSpPr>
          <p:cNvPr id="3" name="Content Placeholder 2">
            <a:extLst>
              <a:ext uri="{FF2B5EF4-FFF2-40B4-BE49-F238E27FC236}">
                <a16:creationId xmlns:a16="http://schemas.microsoft.com/office/drawing/2014/main" id="{3C3E6996-EFC2-4515-95FD-F596734C9FBD}"/>
              </a:ext>
            </a:extLst>
          </p:cNvPr>
          <p:cNvSpPr>
            <a:spLocks noGrp="1"/>
          </p:cNvSpPr>
          <p:nvPr>
            <p:ph idx="1"/>
          </p:nvPr>
        </p:nvSpPr>
        <p:spPr/>
        <p:txBody>
          <a:bodyPr/>
          <a:lstStyle/>
          <a:p>
            <a:r>
              <a:rPr lang="en-US" dirty="0">
                <a:hlinkClick r:id="rId3"/>
              </a:rPr>
              <a:t>ACTIVATE Direct Data Download</a:t>
            </a:r>
            <a:endParaRPr lang="en-US" dirty="0"/>
          </a:p>
          <a:p>
            <a:endParaRPr lang="en-US" dirty="0"/>
          </a:p>
        </p:txBody>
      </p:sp>
      <p:pic>
        <p:nvPicPr>
          <p:cNvPr id="5" name="Picture 4" descr="Background pattern&#10;&#10;Description automatically generated with medium confidence">
            <a:extLst>
              <a:ext uri="{FF2B5EF4-FFF2-40B4-BE49-F238E27FC236}">
                <a16:creationId xmlns:a16="http://schemas.microsoft.com/office/drawing/2014/main" id="{632334B2-4D68-4BC6-BFE6-2129B87B4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2348681"/>
            <a:ext cx="10157112" cy="3354908"/>
          </a:xfrm>
          <a:prstGeom prst="rect">
            <a:avLst/>
          </a:prstGeom>
        </p:spPr>
      </p:pic>
      <p:sp>
        <p:nvSpPr>
          <p:cNvPr id="6" name="Rectangle 5">
            <a:extLst>
              <a:ext uri="{FF2B5EF4-FFF2-40B4-BE49-F238E27FC236}">
                <a16:creationId xmlns:a16="http://schemas.microsoft.com/office/drawing/2014/main" id="{D148C4A1-CD25-490B-BED6-F65D1A074D9B}"/>
              </a:ext>
            </a:extLst>
          </p:cNvPr>
          <p:cNvSpPr/>
          <p:nvPr/>
        </p:nvSpPr>
        <p:spPr>
          <a:xfrm>
            <a:off x="6720121" y="5231771"/>
            <a:ext cx="5425441" cy="6867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Direct Data Download (DDD) provides the ability to access and download all ASDC publicly available data collections via https;</a:t>
            </a:r>
          </a:p>
          <a:p>
            <a:r>
              <a:rPr lang="en-US" sz="1600" dirty="0"/>
              <a:t>Scripts for downloading data are available</a:t>
            </a:r>
          </a:p>
        </p:txBody>
      </p:sp>
    </p:spTree>
    <p:extLst>
      <p:ext uri="{BB962C8B-B14F-4D97-AF65-F5344CB8AC3E}">
        <p14:creationId xmlns:p14="http://schemas.microsoft.com/office/powerpoint/2010/main" val="3026161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2E93A-0C55-46FB-9C74-EEB62476302C}"/>
              </a:ext>
            </a:extLst>
          </p:cNvPr>
          <p:cNvSpPr>
            <a:spLocks noGrp="1"/>
          </p:cNvSpPr>
          <p:nvPr>
            <p:ph type="title"/>
          </p:nvPr>
        </p:nvSpPr>
        <p:spPr/>
        <p:txBody>
          <a:bodyPr>
            <a:noAutofit/>
          </a:bodyPr>
          <a:lstStyle/>
          <a:p>
            <a:r>
              <a:rPr lang="en-US" sz="4400" b="0" dirty="0">
                <a:solidFill>
                  <a:schemeClr val="tx1"/>
                </a:solidFill>
                <a:effectLst/>
                <a:latin typeface="+mj-lt"/>
              </a:rPr>
              <a:t>Data Distribution Options: </a:t>
            </a:r>
            <a:r>
              <a:rPr lang="en-US" sz="4400" b="0" dirty="0" err="1">
                <a:solidFill>
                  <a:schemeClr val="tx1"/>
                </a:solidFill>
                <a:effectLst/>
                <a:latin typeface="+mj-lt"/>
                <a:hlinkClick r:id="rId3"/>
              </a:rPr>
              <a:t>Earthdata</a:t>
            </a:r>
            <a:r>
              <a:rPr lang="en-US" sz="4400" b="0" dirty="0">
                <a:solidFill>
                  <a:schemeClr val="tx1"/>
                </a:solidFill>
                <a:effectLst/>
                <a:latin typeface="+mj-lt"/>
                <a:hlinkClick r:id="rId3"/>
              </a:rPr>
              <a:t> Search</a:t>
            </a:r>
            <a:endParaRPr lang="en-US" sz="4400" b="0" dirty="0">
              <a:solidFill>
                <a:schemeClr val="tx1"/>
              </a:solidFill>
              <a:effectLst/>
              <a:latin typeface="+mj-lt"/>
            </a:endParaRPr>
          </a:p>
        </p:txBody>
      </p:sp>
      <p:pic>
        <p:nvPicPr>
          <p:cNvPr id="5" name="Picture 4" descr="Graphical user interface, application&#10;&#10;Description automatically generated">
            <a:extLst>
              <a:ext uri="{FF2B5EF4-FFF2-40B4-BE49-F238E27FC236}">
                <a16:creationId xmlns:a16="http://schemas.microsoft.com/office/drawing/2014/main" id="{0E8FA2E7-A035-427D-80A7-44E8BBDF37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5339" y="1332339"/>
            <a:ext cx="3672840" cy="4818718"/>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7793924A-EA8A-4CC0-8C22-208CA331230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4515" y="1332340"/>
            <a:ext cx="3486445" cy="4818718"/>
          </a:xfrm>
          <a:prstGeom prst="rect">
            <a:avLst/>
          </a:prstGeom>
        </p:spPr>
      </p:pic>
      <p:sp>
        <p:nvSpPr>
          <p:cNvPr id="8" name="Rectangle 7">
            <a:extLst>
              <a:ext uri="{FF2B5EF4-FFF2-40B4-BE49-F238E27FC236}">
                <a16:creationId xmlns:a16="http://schemas.microsoft.com/office/drawing/2014/main" id="{1882613C-624C-42F2-A151-4342F08F4670}"/>
              </a:ext>
            </a:extLst>
          </p:cNvPr>
          <p:cNvSpPr/>
          <p:nvPr/>
        </p:nvSpPr>
        <p:spPr>
          <a:xfrm>
            <a:off x="174844" y="3429000"/>
            <a:ext cx="3875292" cy="9360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Explore and retrieve data via collections</a:t>
            </a:r>
          </a:p>
        </p:txBody>
      </p:sp>
    </p:spTree>
    <p:extLst>
      <p:ext uri="{BB962C8B-B14F-4D97-AF65-F5344CB8AC3E}">
        <p14:creationId xmlns:p14="http://schemas.microsoft.com/office/powerpoint/2010/main" val="2385623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BEB82-95C3-4EE7-9313-18883951A1AD}"/>
              </a:ext>
            </a:extLst>
          </p:cNvPr>
          <p:cNvSpPr>
            <a:spLocks noGrp="1"/>
          </p:cNvSpPr>
          <p:nvPr>
            <p:ph type="title"/>
          </p:nvPr>
        </p:nvSpPr>
        <p:spPr/>
        <p:txBody>
          <a:bodyPr>
            <a:normAutofit/>
          </a:bodyPr>
          <a:lstStyle/>
          <a:p>
            <a:r>
              <a:rPr lang="en-US" sz="4800" b="0" dirty="0">
                <a:solidFill>
                  <a:schemeClr val="tx1"/>
                </a:solidFill>
                <a:effectLst/>
                <a:latin typeface="+mj-lt"/>
              </a:rPr>
              <a:t>Data Distribution Options: </a:t>
            </a:r>
            <a:r>
              <a:rPr lang="en-US" sz="4800" b="0" dirty="0">
                <a:solidFill>
                  <a:schemeClr val="tx1"/>
                </a:solidFill>
                <a:effectLst/>
                <a:latin typeface="+mj-lt"/>
                <a:hlinkClick r:id="rId3"/>
              </a:rPr>
              <a:t>SOOT</a:t>
            </a:r>
            <a:endParaRPr lang="en-US" sz="4800" b="0" dirty="0">
              <a:solidFill>
                <a:schemeClr val="tx1"/>
              </a:solidFill>
              <a:effectLst/>
              <a:latin typeface="+mj-lt"/>
            </a:endParaRPr>
          </a:p>
        </p:txBody>
      </p:sp>
      <p:pic>
        <p:nvPicPr>
          <p:cNvPr id="5" name="Picture 4" descr="Graphical user interface, text&#10;&#10;Description automatically generated">
            <a:extLst>
              <a:ext uri="{FF2B5EF4-FFF2-40B4-BE49-F238E27FC236}">
                <a16:creationId xmlns:a16="http://schemas.microsoft.com/office/drawing/2014/main" id="{BE168166-ACCE-4B9C-ABFE-F7055DF93C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3993" y="1410113"/>
            <a:ext cx="9484014" cy="4593109"/>
          </a:xfrm>
          <a:prstGeom prst="rect">
            <a:avLst/>
          </a:prstGeom>
        </p:spPr>
      </p:pic>
    </p:spTree>
    <p:extLst>
      <p:ext uri="{BB962C8B-B14F-4D97-AF65-F5344CB8AC3E}">
        <p14:creationId xmlns:p14="http://schemas.microsoft.com/office/powerpoint/2010/main" val="391124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6E1CF-72EB-4006-8B9D-7AC0BA1B4782}"/>
              </a:ext>
            </a:extLst>
          </p:cNvPr>
          <p:cNvSpPr>
            <a:spLocks noGrp="1"/>
          </p:cNvSpPr>
          <p:nvPr>
            <p:ph type="title"/>
          </p:nvPr>
        </p:nvSpPr>
        <p:spPr/>
        <p:txBody>
          <a:bodyPr/>
          <a:lstStyle/>
          <a:p>
            <a:r>
              <a:rPr lang="en-US" b="0" dirty="0">
                <a:solidFill>
                  <a:schemeClr val="tx1"/>
                </a:solidFill>
                <a:effectLst/>
                <a:latin typeface="+mj-lt"/>
              </a:rPr>
              <a:t>Outreach Materials</a:t>
            </a:r>
          </a:p>
        </p:txBody>
      </p:sp>
      <p:sp>
        <p:nvSpPr>
          <p:cNvPr id="3" name="Content Placeholder 2">
            <a:extLst>
              <a:ext uri="{FF2B5EF4-FFF2-40B4-BE49-F238E27FC236}">
                <a16:creationId xmlns:a16="http://schemas.microsoft.com/office/drawing/2014/main" id="{768832F5-4A4A-41C3-BB90-BC30005DC77B}"/>
              </a:ext>
            </a:extLst>
          </p:cNvPr>
          <p:cNvSpPr>
            <a:spLocks noGrp="1"/>
          </p:cNvSpPr>
          <p:nvPr>
            <p:ph idx="1"/>
          </p:nvPr>
        </p:nvSpPr>
        <p:spPr/>
        <p:txBody>
          <a:bodyPr/>
          <a:lstStyle/>
          <a:p>
            <a:r>
              <a:rPr lang="en-US" dirty="0"/>
              <a:t>ASDC creates outreach materials to support the discovery of ACTIVATE data</a:t>
            </a:r>
          </a:p>
          <a:p>
            <a:r>
              <a:rPr lang="en-US" dirty="0"/>
              <a:t>Materials include:</a:t>
            </a:r>
          </a:p>
          <a:p>
            <a:pPr lvl="1"/>
            <a:r>
              <a:rPr lang="en-US" dirty="0"/>
              <a:t>ACTIVATE </a:t>
            </a:r>
            <a:r>
              <a:rPr lang="en-US" dirty="0" err="1"/>
              <a:t>Microarticle</a:t>
            </a:r>
            <a:r>
              <a:rPr lang="en-US" dirty="0"/>
              <a:t> (campaign overview)</a:t>
            </a:r>
          </a:p>
          <a:p>
            <a:pPr lvl="1"/>
            <a:r>
              <a:rPr lang="en-US" dirty="0"/>
              <a:t>Armin Sorooshian Researcher Profile </a:t>
            </a:r>
          </a:p>
          <a:p>
            <a:pPr lvl="1"/>
            <a:r>
              <a:rPr lang="en-US" dirty="0"/>
              <a:t>Hosting materials for ACTIVATE data webinars: </a:t>
            </a:r>
            <a:r>
              <a:rPr lang="en-US" dirty="0">
                <a:hlinkClick r:id="rId3"/>
              </a:rPr>
              <a:t>ACTIVATE Webinar Materials</a:t>
            </a:r>
            <a:endParaRPr lang="en-US" dirty="0"/>
          </a:p>
          <a:p>
            <a:r>
              <a:rPr lang="en-US" dirty="0"/>
              <a:t>Documenting ACTIVATE Publications</a:t>
            </a:r>
          </a:p>
        </p:txBody>
      </p:sp>
    </p:spTree>
    <p:extLst>
      <p:ext uri="{BB962C8B-B14F-4D97-AF65-F5344CB8AC3E}">
        <p14:creationId xmlns:p14="http://schemas.microsoft.com/office/powerpoint/2010/main" val="2392066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C1488-6364-4D05-90B8-C24083F8C124}"/>
              </a:ext>
            </a:extLst>
          </p:cNvPr>
          <p:cNvSpPr>
            <a:spLocks noGrp="1"/>
          </p:cNvSpPr>
          <p:nvPr>
            <p:ph type="title"/>
          </p:nvPr>
        </p:nvSpPr>
        <p:spPr/>
        <p:txBody>
          <a:bodyPr/>
          <a:lstStyle/>
          <a:p>
            <a:r>
              <a:rPr lang="en-US" b="0" dirty="0">
                <a:solidFill>
                  <a:schemeClr val="tx1"/>
                </a:solidFill>
                <a:effectLst/>
                <a:latin typeface="+mj-lt"/>
              </a:rPr>
              <a:t>Contact Us</a:t>
            </a:r>
          </a:p>
        </p:txBody>
      </p:sp>
      <p:sp>
        <p:nvSpPr>
          <p:cNvPr id="3" name="Content Placeholder 2">
            <a:extLst>
              <a:ext uri="{FF2B5EF4-FFF2-40B4-BE49-F238E27FC236}">
                <a16:creationId xmlns:a16="http://schemas.microsoft.com/office/drawing/2014/main" id="{ADF5C98C-0371-407C-9A13-32397F704BA0}"/>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dirty="0"/>
              <a:t>Megan Buzanowicz: </a:t>
            </a:r>
            <a:r>
              <a:rPr lang="en-US" dirty="0">
                <a:hlinkClick r:id="rId2"/>
              </a:rPr>
              <a:t>megan.e.Buzanowicz@nasa.gov</a:t>
            </a:r>
            <a:endParaRPr lang="en-US" dirty="0"/>
          </a:p>
          <a:p>
            <a:pPr marL="0" indent="0" algn="ctr">
              <a:buNone/>
            </a:pPr>
            <a:r>
              <a:rPr lang="en-US" dirty="0"/>
              <a:t>Sean Leavor: </a:t>
            </a:r>
            <a:r>
              <a:rPr lang="en-US" dirty="0">
                <a:hlinkClick r:id="rId3"/>
              </a:rPr>
              <a:t>sean.leavor@nasa.gov</a:t>
            </a:r>
            <a:endParaRPr lang="en-US" dirty="0"/>
          </a:p>
          <a:p>
            <a:pPr marL="0" indent="0" algn="ctr">
              <a:buNone/>
            </a:pPr>
            <a:r>
              <a:rPr lang="en-US" dirty="0" err="1">
                <a:hlinkClick r:id="rId4"/>
              </a:rPr>
              <a:t>Earthdata</a:t>
            </a:r>
            <a:r>
              <a:rPr lang="en-US" dirty="0">
                <a:hlinkClick r:id="rId4"/>
              </a:rPr>
              <a:t> Forum</a:t>
            </a:r>
            <a:endParaRPr lang="en-US" dirty="0"/>
          </a:p>
        </p:txBody>
      </p:sp>
    </p:spTree>
    <p:extLst>
      <p:ext uri="{BB962C8B-B14F-4D97-AF65-F5344CB8AC3E}">
        <p14:creationId xmlns:p14="http://schemas.microsoft.com/office/powerpoint/2010/main" val="311940904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ASDCPaleEarth-Wide.pptx" id="{6CFF35FF-9A5A-4D10-A6C0-D32DDA4C1A88}" vid="{93A119E3-6C5A-413E-94C0-59A4C67538B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656</TotalTime>
  <Words>1176</Words>
  <Application>Microsoft Office PowerPoint</Application>
  <PresentationFormat>Widescreen</PresentationFormat>
  <Paragraphs>95</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Raavi</vt:lpstr>
      <vt:lpstr>Times New Roman</vt:lpstr>
      <vt:lpstr>1_Office Theme</vt:lpstr>
      <vt:lpstr>PowerPoint Presentation</vt:lpstr>
      <vt:lpstr>ASDC’s Role in ACTIVATE</vt:lpstr>
      <vt:lpstr>Data Archival Update</vt:lpstr>
      <vt:lpstr>Data Organization and DOIs</vt:lpstr>
      <vt:lpstr>Data Organization and DOIs</vt:lpstr>
      <vt:lpstr>Data Organization and DOIs</vt:lpstr>
      <vt:lpstr>Data Organizations and DOIs</vt:lpstr>
      <vt:lpstr>Data Distribution Options: ASDC Website/DDD</vt:lpstr>
      <vt:lpstr>Data Distribution Options: Earthdata Search</vt:lpstr>
      <vt:lpstr>Data Distribution Options: SOOT</vt:lpstr>
      <vt:lpstr>Outreach Materials</vt:lpstr>
      <vt:lpstr>Contact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Buzanowicz, Megan E. (LARC-E301)[Science Systems &amp; Applications, Inc.]</dc:creator>
  <cp:lastModifiedBy>Buzanowicz, Megan E. (LARC-E301)[Science Systems &amp; Applications, Inc.]</cp:lastModifiedBy>
  <cp:revision>33</cp:revision>
  <dcterms:created xsi:type="dcterms:W3CDTF">2022-10-07T18:38:06Z</dcterms:created>
  <dcterms:modified xsi:type="dcterms:W3CDTF">2022-10-17T13:29:04Z</dcterms:modified>
</cp:coreProperties>
</file>