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56" r:id="rId2"/>
    <p:sldId id="38283" r:id="rId3"/>
    <p:sldId id="38282" r:id="rId4"/>
    <p:sldId id="38286" r:id="rId5"/>
    <p:sldId id="38288" r:id="rId6"/>
    <p:sldId id="38289" r:id="rId7"/>
    <p:sldId id="38516" r:id="rId8"/>
    <p:sldId id="38515" r:id="rId9"/>
    <p:sldId id="15756" r:id="rId10"/>
    <p:sldId id="16097" r:id="rId11"/>
    <p:sldId id="38518" r:id="rId12"/>
    <p:sldId id="266" r:id="rId13"/>
    <p:sldId id="38295" r:id="rId14"/>
    <p:sldId id="38294" r:id="rId15"/>
    <p:sldId id="38519" r:id="rId16"/>
    <p:sldId id="38517" r:id="rId17"/>
    <p:sldId id="3829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ynor, Shawn B. (MSFC-EV43)" initials="MSB(E" lastIdx="3" clrIdx="0">
    <p:extLst>
      <p:ext uri="{19B8F6BF-5375-455C-9EA6-DF929625EA0E}">
        <p15:presenceInfo xmlns:p15="http://schemas.microsoft.com/office/powerpoint/2012/main" userId="S::smaynor@ndc.nasa.gov::e063970e-bb2c-4a97-a649-244ad2dc3e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CFFF"/>
    <a:srgbClr val="B1AEAF"/>
    <a:srgbClr val="5CA9E6"/>
    <a:srgbClr val="666699"/>
    <a:srgbClr val="6600CC"/>
    <a:srgbClr val="677085"/>
    <a:srgbClr val="0B183D"/>
    <a:srgbClr val="ADB8CC"/>
    <a:srgbClr val="72809E"/>
    <a:srgbClr val="C3CB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77" autoAdjust="0"/>
    <p:restoredTop sz="94762"/>
  </p:normalViewPr>
  <p:slideViewPr>
    <p:cSldViewPr snapToGrid="0" snapToObjects="1" showGuides="1">
      <p:cViewPr varScale="1">
        <p:scale>
          <a:sx n="121" d="100"/>
          <a:sy n="121" d="100"/>
        </p:scale>
        <p:origin x="672" y="160"/>
      </p:cViewPr>
      <p:guideLst>
        <p:guide orient="horz" pos="2304"/>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6" d="100"/>
          <a:sy n="86" d="100"/>
        </p:scale>
        <p:origin x="378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78A9B8-7A11-4ABB-B7FA-76A178ABAAA9}" type="datetimeFigureOut">
              <a:rPr lang="en-US" smtClean="0"/>
              <a:t>10/20/22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CDE6B-507F-43F6-BE3D-685A0EE2890B}" type="slidenum">
              <a:rPr lang="en-US" smtClean="0"/>
              <a:t>‹#›</a:t>
            </a:fld>
            <a:endParaRPr lang="en-US"/>
          </a:p>
        </p:txBody>
      </p:sp>
    </p:spTree>
    <p:extLst>
      <p:ext uri="{BB962C8B-B14F-4D97-AF65-F5344CB8AC3E}">
        <p14:creationId xmlns:p14="http://schemas.microsoft.com/office/powerpoint/2010/main" val="600201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1F3F23-516A-A541-AF76-8B8F4CFB9476}" type="datetimeFigureOut">
              <a:rPr lang="en-US" smtClean="0"/>
              <a:t>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F3F148-ED51-674A-9DED-FABE47FAFA0F}" type="slidenum">
              <a:rPr lang="en-US" smtClean="0"/>
              <a:t>‹#›</a:t>
            </a:fld>
            <a:endParaRPr lang="en-US"/>
          </a:p>
        </p:txBody>
      </p:sp>
    </p:spTree>
    <p:extLst>
      <p:ext uri="{BB962C8B-B14F-4D97-AF65-F5344CB8AC3E}">
        <p14:creationId xmlns:p14="http://schemas.microsoft.com/office/powerpoint/2010/main" val="2015291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Science objectives give insight into what future architectures will need, how to focus strategic developments. Landers that land in wide range of orbits. Need to have techniques for deep space science / </a:t>
            </a:r>
            <a:r>
              <a:rPr lang="en-US" dirty="0" err="1"/>
              <a:t>autono,y</a:t>
            </a:r>
            <a:r>
              <a:rPr lang="en-US" dirty="0"/>
              <a:t>. Retrieve and return samples / MSR / Launch Vehicles. Preserve samples – freezer.</a:t>
            </a:r>
          </a:p>
        </p:txBody>
      </p:sp>
      <p:sp>
        <p:nvSpPr>
          <p:cNvPr id="4" name="Slide Number Placeholder 3"/>
          <p:cNvSpPr>
            <a:spLocks noGrp="1"/>
          </p:cNvSpPr>
          <p:nvPr>
            <p:ph type="sldNum" sz="quarter" idx="5"/>
          </p:nvPr>
        </p:nvSpPr>
        <p:spPr/>
        <p:txBody>
          <a:bodyPr/>
          <a:lstStyle/>
          <a:p>
            <a:fld id="{5FF3F148-ED51-674A-9DED-FABE47FAFA0F}" type="slidenum">
              <a:rPr lang="en-US" smtClean="0"/>
              <a:t>4</a:t>
            </a:fld>
            <a:endParaRPr lang="en-US"/>
          </a:p>
        </p:txBody>
      </p:sp>
    </p:spTree>
    <p:extLst>
      <p:ext uri="{BB962C8B-B14F-4D97-AF65-F5344CB8AC3E}">
        <p14:creationId xmlns:p14="http://schemas.microsoft.com/office/powerpoint/2010/main" val="2420043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112C09-5247-404F-9019-25D88E43BD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1701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F3F148-ED51-674A-9DED-FABE47FAFA0F}" type="slidenum">
              <a:rPr lang="en-US" smtClean="0"/>
              <a:t>13</a:t>
            </a:fld>
            <a:endParaRPr lang="en-US"/>
          </a:p>
        </p:txBody>
      </p:sp>
    </p:spTree>
    <p:extLst>
      <p:ext uri="{BB962C8B-B14F-4D97-AF65-F5344CB8AC3E}">
        <p14:creationId xmlns:p14="http://schemas.microsoft.com/office/powerpoint/2010/main" val="12783658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A picture containing sky, star&#10;&#10;Description automatically generated">
            <a:extLst>
              <a:ext uri="{FF2B5EF4-FFF2-40B4-BE49-F238E27FC236}">
                <a16:creationId xmlns:a16="http://schemas.microsoft.com/office/drawing/2014/main" id="{DE45DBC8-1A58-7345-8035-EF3A4884006C}"/>
              </a:ext>
            </a:extLst>
          </p:cNvPr>
          <p:cNvPicPr>
            <a:picLocks noChangeAspect="1"/>
          </p:cNvPicPr>
          <p:nvPr userDrawn="1"/>
        </p:nvPicPr>
        <p:blipFill>
          <a:blip r:embed="rId2"/>
          <a:stretch>
            <a:fillRect/>
          </a:stretch>
        </p:blipFill>
        <p:spPr>
          <a:xfrm>
            <a:off x="0" y="2252654"/>
            <a:ext cx="12192000" cy="2364664"/>
          </a:xfrm>
          <a:prstGeom prst="rect">
            <a:avLst/>
          </a:prstGeom>
        </p:spPr>
      </p:pic>
      <p:sp>
        <p:nvSpPr>
          <p:cNvPr id="18" name="Rectangle 17">
            <a:extLst>
              <a:ext uri="{FF2B5EF4-FFF2-40B4-BE49-F238E27FC236}">
                <a16:creationId xmlns:a16="http://schemas.microsoft.com/office/drawing/2014/main" id="{1594EECD-46B1-A644-843A-2684CF02B724}"/>
              </a:ext>
            </a:extLst>
          </p:cNvPr>
          <p:cNvSpPr/>
          <p:nvPr userDrawn="1"/>
        </p:nvSpPr>
        <p:spPr>
          <a:xfrm>
            <a:off x="0" y="5445759"/>
            <a:ext cx="12192000" cy="141224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F8A894CB-9C17-7A4E-9D4E-0D7281FDC93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86768" y="2824335"/>
            <a:ext cx="3278824" cy="1536192"/>
          </a:xfrm>
          <a:prstGeom prst="rect">
            <a:avLst/>
          </a:prstGeom>
          <a:effectLst>
            <a:glow rad="190500">
              <a:srgbClr val="000000">
                <a:alpha val="40000"/>
              </a:srgbClr>
            </a:glow>
          </a:effectLst>
        </p:spPr>
      </p:pic>
      <p:sp>
        <p:nvSpPr>
          <p:cNvPr id="29" name="Rectangle 6">
            <a:extLst>
              <a:ext uri="{FF2B5EF4-FFF2-40B4-BE49-F238E27FC236}">
                <a16:creationId xmlns:a16="http://schemas.microsoft.com/office/drawing/2014/main" id="{5A59EBCF-F64B-024E-9582-5E2ADBD97264}"/>
              </a:ext>
            </a:extLst>
          </p:cNvPr>
          <p:cNvSpPr>
            <a:spLocks noChangeArrowheads="1"/>
          </p:cNvSpPr>
          <p:nvPr userDrawn="1"/>
        </p:nvSpPr>
        <p:spPr bwMode="auto">
          <a:xfrm>
            <a:off x="461727" y="454632"/>
            <a:ext cx="3074633" cy="31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900" dirty="0">
                <a:solidFill>
                  <a:srgbClr val="677085"/>
                </a:solidFill>
              </a:rPr>
              <a:t>National Aeronautics and Space Administration</a:t>
            </a:r>
          </a:p>
        </p:txBody>
      </p:sp>
      <p:sp>
        <p:nvSpPr>
          <p:cNvPr id="31" name="Rectangle 6">
            <a:extLst>
              <a:ext uri="{FF2B5EF4-FFF2-40B4-BE49-F238E27FC236}">
                <a16:creationId xmlns:a16="http://schemas.microsoft.com/office/drawing/2014/main" id="{7069CAE3-CB44-7044-A313-1F07B4364154}"/>
              </a:ext>
            </a:extLst>
          </p:cNvPr>
          <p:cNvSpPr>
            <a:spLocks noChangeArrowheads="1"/>
          </p:cNvSpPr>
          <p:nvPr userDrawn="1"/>
        </p:nvSpPr>
        <p:spPr bwMode="auto">
          <a:xfrm>
            <a:off x="461727" y="6172727"/>
            <a:ext cx="3074633" cy="31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882" tIns="50941" rIns="101882" bIns="50941"/>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900" dirty="0" err="1">
                <a:solidFill>
                  <a:srgbClr val="677085"/>
                </a:solidFill>
                <a:latin typeface="Arial Black" panose="020B0604020202020204" pitchFamily="34" charset="0"/>
              </a:rPr>
              <a:t>www.nasa.gov</a:t>
            </a:r>
            <a:endParaRPr lang="en-US" altLang="en-US" sz="2400" dirty="0">
              <a:solidFill>
                <a:srgbClr val="677085"/>
              </a:solidFill>
              <a:latin typeface="75 Helvetica Bold" pitchFamily="1" charset="0"/>
            </a:endParaRPr>
          </a:p>
        </p:txBody>
      </p:sp>
      <p:cxnSp>
        <p:nvCxnSpPr>
          <p:cNvPr id="23" name="Straight Connector 22">
            <a:extLst>
              <a:ext uri="{FF2B5EF4-FFF2-40B4-BE49-F238E27FC236}">
                <a16:creationId xmlns:a16="http://schemas.microsoft.com/office/drawing/2014/main" id="{EC60A836-08B0-954F-9E38-0EA853E7C9F5}"/>
              </a:ext>
            </a:extLst>
          </p:cNvPr>
          <p:cNvCxnSpPr>
            <a:cxnSpLocks/>
          </p:cNvCxnSpPr>
          <p:nvPr userDrawn="1"/>
        </p:nvCxnSpPr>
        <p:spPr>
          <a:xfrm>
            <a:off x="6217708" y="3428636"/>
            <a:ext cx="573255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367ADD9D-1022-CD4E-B4EF-D78CB42F71DF}"/>
              </a:ext>
            </a:extLst>
          </p:cNvPr>
          <p:cNvSpPr>
            <a:spLocks noGrp="1"/>
          </p:cNvSpPr>
          <p:nvPr>
            <p:ph type="title" hasCustomPrompt="1"/>
          </p:nvPr>
        </p:nvSpPr>
        <p:spPr>
          <a:xfrm>
            <a:off x="6136320" y="2301431"/>
            <a:ext cx="5908532" cy="1066801"/>
          </a:xfrm>
        </p:spPr>
        <p:txBody>
          <a:bodyPr anchor="b">
            <a:noAutofit/>
          </a:bodyPr>
          <a:lstStyle>
            <a:lvl1pPr>
              <a:defRPr sz="4600" b="1">
                <a:solidFill>
                  <a:schemeClr val="bg1"/>
                </a:solidFill>
              </a:defRPr>
            </a:lvl1pPr>
          </a:lstStyle>
          <a:p>
            <a:r>
              <a:rPr lang="en-US" dirty="0"/>
              <a:t>Basic Cover Slide</a:t>
            </a:r>
          </a:p>
        </p:txBody>
      </p:sp>
      <p:sp>
        <p:nvSpPr>
          <p:cNvPr id="25" name="Text Placeholder 2">
            <a:extLst>
              <a:ext uri="{FF2B5EF4-FFF2-40B4-BE49-F238E27FC236}">
                <a16:creationId xmlns:a16="http://schemas.microsoft.com/office/drawing/2014/main" id="{51B8EE5A-3F83-EA43-BF51-5AF70B6692EF}"/>
              </a:ext>
            </a:extLst>
          </p:cNvPr>
          <p:cNvSpPr>
            <a:spLocks noGrp="1"/>
          </p:cNvSpPr>
          <p:nvPr>
            <p:ph type="body" idx="1" hasCustomPrompt="1"/>
          </p:nvPr>
        </p:nvSpPr>
        <p:spPr>
          <a:xfrm>
            <a:off x="6136319" y="3556617"/>
            <a:ext cx="5908533" cy="960371"/>
          </a:xfrm>
        </p:spPr>
        <p:txBody>
          <a:bodyPr/>
          <a:lstStyle>
            <a:lvl1pPr marL="0" indent="0">
              <a:spcBef>
                <a:spcPts val="0"/>
              </a:spcBef>
              <a:spcAft>
                <a:spcPts val="600"/>
              </a:spcAft>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750388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2EDFDA0-DB76-0C49-B3B5-15442D03C9E3}"/>
              </a:ext>
            </a:extLst>
          </p:cNvPr>
          <p:cNvSpPr>
            <a:spLocks noGrp="1"/>
          </p:cNvSpPr>
          <p:nvPr>
            <p:ph type="title"/>
          </p:nvPr>
        </p:nvSpPr>
        <p:spPr>
          <a:xfrm>
            <a:off x="461727" y="142875"/>
            <a:ext cx="10328193" cy="411480"/>
          </a:xfrm>
        </p:spPr>
        <p:txBody>
          <a:bodyPr/>
          <a:lstStyle>
            <a:lvl1pPr>
              <a:defRPr>
                <a:solidFill>
                  <a:schemeClr val="tx2">
                    <a:lumMod val="50000"/>
                  </a:schemeClr>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D9B80195-6DE0-5F44-8201-7DAD9844B10B}"/>
              </a:ext>
            </a:extLst>
          </p:cNvPr>
          <p:cNvSpPr>
            <a:spLocks noGrp="1"/>
          </p:cNvSpPr>
          <p:nvPr>
            <p:ph idx="1"/>
          </p:nvPr>
        </p:nvSpPr>
        <p:spPr>
          <a:xfrm>
            <a:off x="461727" y="671119"/>
            <a:ext cx="11235350" cy="5577840"/>
          </a:xfrm>
        </p:spPr>
        <p:txBody>
          <a:bodyPr>
            <a:normAutofit/>
          </a:bodyPr>
          <a:lstStyle>
            <a:lvl1pPr>
              <a:defRPr sz="1800"/>
            </a:lvl1pPr>
            <a:lvl2pPr>
              <a:defRPr sz="1800"/>
            </a:lvl2pPr>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3">
            <a:extLst>
              <a:ext uri="{FF2B5EF4-FFF2-40B4-BE49-F238E27FC236}">
                <a16:creationId xmlns:a16="http://schemas.microsoft.com/office/drawing/2014/main" id="{20B3DF01-C89B-E541-BB42-2B706714B4E2}"/>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b="1">
                <a:solidFill>
                  <a:srgbClr val="ADB8CC"/>
                </a:solidFill>
                <a:effectLst>
                  <a:glow rad="190500">
                    <a:srgbClr val="0B183D">
                      <a:alpha val="50000"/>
                    </a:srgbClr>
                  </a:glow>
                </a:effectLst>
              </a:defRPr>
            </a:lvl1pPr>
          </a:lstStyle>
          <a:p>
            <a:fld id="{E56C2CFA-516A-574D-AF1B-0A4D0819EE1F}" type="datetime1">
              <a:rPr lang="en-US" smtClean="0"/>
              <a:pPr/>
              <a:t>10/20/22</a:t>
            </a:fld>
            <a:endParaRPr lang="en-US" dirty="0"/>
          </a:p>
        </p:txBody>
      </p:sp>
      <p:sp>
        <p:nvSpPr>
          <p:cNvPr id="19" name="Footer Placeholder 4">
            <a:extLst>
              <a:ext uri="{FF2B5EF4-FFF2-40B4-BE49-F238E27FC236}">
                <a16:creationId xmlns:a16="http://schemas.microsoft.com/office/drawing/2014/main" id="{BF89E6DD-D45B-054D-90DE-8F8641B8F5B1}"/>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b="1">
                <a:solidFill>
                  <a:srgbClr val="FF0000"/>
                </a:solidFill>
                <a:effectLst>
                  <a:glow rad="190500">
                    <a:srgbClr val="0B183D">
                      <a:alpha val="50000"/>
                    </a:srgbClr>
                  </a:glow>
                </a:effectLst>
              </a:defRPr>
            </a:lvl1pPr>
          </a:lstStyle>
          <a:p>
            <a:endParaRPr lang="en-US" dirty="0">
              <a:solidFill>
                <a:srgbClr val="FF0000"/>
              </a:solidFill>
            </a:endParaRPr>
          </a:p>
        </p:txBody>
      </p:sp>
      <p:sp>
        <p:nvSpPr>
          <p:cNvPr id="9"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586093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50F3545-F107-0E44-B535-1D3412EF331A}"/>
              </a:ext>
            </a:extLst>
          </p:cNvPr>
          <p:cNvSpPr>
            <a:spLocks noGrp="1"/>
          </p:cNvSpPr>
          <p:nvPr>
            <p:ph type="title"/>
          </p:nvPr>
        </p:nvSpPr>
        <p:spPr>
          <a:xfrm>
            <a:off x="461727" y="142875"/>
            <a:ext cx="10328193" cy="411480"/>
          </a:xfrm>
        </p:spPr>
        <p:txBody>
          <a:bodyPr/>
          <a:lstStyle>
            <a:lvl1pPr>
              <a:defRPr b="1"/>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3CDE286D-282B-6243-AACD-F0F67FA20399}"/>
              </a:ext>
            </a:extLst>
          </p:cNvPr>
          <p:cNvSpPr>
            <a:spLocks noGrp="1"/>
          </p:cNvSpPr>
          <p:nvPr>
            <p:ph sz="half" idx="1"/>
          </p:nvPr>
        </p:nvSpPr>
        <p:spPr>
          <a:xfrm>
            <a:off x="461726" y="696287"/>
            <a:ext cx="5410200" cy="557784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F2CE1F76-B4D9-3B4E-8184-F8D40442C5CB}"/>
              </a:ext>
            </a:extLst>
          </p:cNvPr>
          <p:cNvSpPr>
            <a:spLocks noGrp="1"/>
          </p:cNvSpPr>
          <p:nvPr>
            <p:ph sz="half" idx="2"/>
          </p:nvPr>
        </p:nvSpPr>
        <p:spPr>
          <a:xfrm>
            <a:off x="6320073" y="696287"/>
            <a:ext cx="5410200" cy="557784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3">
            <a:extLst>
              <a:ext uri="{FF2B5EF4-FFF2-40B4-BE49-F238E27FC236}">
                <a16:creationId xmlns:a16="http://schemas.microsoft.com/office/drawing/2014/main" id="{61655911-2EAB-F549-8EDE-B15FB620535F}"/>
              </a:ext>
            </a:extLst>
          </p:cNvPr>
          <p:cNvSpPr>
            <a:spLocks noGrp="1"/>
          </p:cNvSpPr>
          <p:nvPr>
            <p:ph type="dt" sz="half" idx="10"/>
          </p:nvPr>
        </p:nvSpPr>
        <p:spPr>
          <a:xfrm>
            <a:off x="3721764" y="6607064"/>
            <a:ext cx="844791" cy="250935"/>
          </a:xfrm>
          <a:prstGeom prst="rect">
            <a:avLst/>
          </a:prstGeom>
          <a:effectLst/>
        </p:spPr>
        <p:txBody>
          <a:bodyPr vert="horz" lIns="91440" tIns="45720" rIns="91440" bIns="45720" rtlCol="0" anchor="ctr"/>
          <a:lstStyle>
            <a:lvl1pPr algn="l">
              <a:defRPr sz="900">
                <a:solidFill>
                  <a:srgbClr val="ADB8CC"/>
                </a:solidFill>
                <a:effectLst>
                  <a:glow rad="190500">
                    <a:srgbClr val="0B183D">
                      <a:alpha val="50000"/>
                    </a:srgbClr>
                  </a:glow>
                </a:effectLst>
              </a:defRPr>
            </a:lvl1pPr>
          </a:lstStyle>
          <a:p>
            <a:fld id="{CAA2C8C1-8C21-A84B-B3C7-A211C6AC6A71}" type="datetime1">
              <a:rPr lang="en-US" smtClean="0"/>
              <a:t>10/20/22</a:t>
            </a:fld>
            <a:endParaRPr lang="en-US" dirty="0"/>
          </a:p>
        </p:txBody>
      </p:sp>
      <p:sp>
        <p:nvSpPr>
          <p:cNvPr id="11"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412499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EDC55D-ADEE-7D41-ABFC-1FB38CC265C9}"/>
              </a:ext>
            </a:extLst>
          </p:cNvPr>
          <p:cNvSpPr>
            <a:spLocks noGrp="1"/>
          </p:cNvSpPr>
          <p:nvPr>
            <p:ph type="title"/>
          </p:nvPr>
        </p:nvSpPr>
        <p:spPr>
          <a:xfrm>
            <a:off x="461727" y="142876"/>
            <a:ext cx="10328193" cy="411480"/>
          </a:xfrm>
        </p:spPr>
        <p:txBody>
          <a:bodyPr/>
          <a:lstStyle>
            <a:lvl1pPr>
              <a:defRPr b="1">
                <a:solidFill>
                  <a:schemeClr val="tx2">
                    <a:lumMod val="50000"/>
                  </a:schemeClr>
                </a:solidFill>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C7DD15C-1ED8-2946-A1AD-AEE1E6B02252}"/>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a:solidFill>
                  <a:srgbClr val="ADB8CC"/>
                </a:solidFill>
                <a:effectLst>
                  <a:glow rad="190500">
                    <a:srgbClr val="0B183D">
                      <a:alpha val="50000"/>
                    </a:srgbClr>
                  </a:glow>
                </a:effectLst>
              </a:defRPr>
            </a:lvl1pPr>
          </a:lstStyle>
          <a:p>
            <a:fld id="{C4FB4EE8-D73F-C240-BECC-4D254E4DB0D4}" type="datetime1">
              <a:rPr lang="en-US" smtClean="0"/>
              <a:t>10/20/22</a:t>
            </a:fld>
            <a:endParaRPr lang="en-US" dirty="0"/>
          </a:p>
        </p:txBody>
      </p:sp>
      <p:sp>
        <p:nvSpPr>
          <p:cNvPr id="6"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2977722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Date Placeholder 3">
            <a:extLst>
              <a:ext uri="{FF2B5EF4-FFF2-40B4-BE49-F238E27FC236}">
                <a16:creationId xmlns:a16="http://schemas.microsoft.com/office/drawing/2014/main" id="{6B5188BE-422A-4C46-BF3F-7D579B156E19}"/>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a:solidFill>
                  <a:srgbClr val="ADB8CC"/>
                </a:solidFill>
                <a:effectLst>
                  <a:glow rad="190500">
                    <a:srgbClr val="0B183D">
                      <a:alpha val="50000"/>
                    </a:srgbClr>
                  </a:glow>
                </a:effectLst>
              </a:defRPr>
            </a:lvl1pPr>
          </a:lstStyle>
          <a:p>
            <a:fld id="{90A2C2AD-02C6-A648-88C0-B4880E470C14}" type="datetime1">
              <a:rPr lang="en-US" smtClean="0"/>
              <a:t>10/20/22</a:t>
            </a:fld>
            <a:endParaRPr lang="en-US" dirty="0"/>
          </a:p>
        </p:txBody>
      </p:sp>
      <p:sp>
        <p:nvSpPr>
          <p:cNvPr id="12" name="Footer Placeholder 4">
            <a:extLst>
              <a:ext uri="{FF2B5EF4-FFF2-40B4-BE49-F238E27FC236}">
                <a16:creationId xmlns:a16="http://schemas.microsoft.com/office/drawing/2014/main" id="{38C888A4-6878-D748-B347-A165014ABDC8}"/>
              </a:ext>
            </a:extLst>
          </p:cNvPr>
          <p:cNvSpPr>
            <a:spLocks noGrp="1"/>
          </p:cNvSpPr>
          <p:nvPr>
            <p:ph type="ftr" sz="quarter" idx="3"/>
          </p:nvPr>
        </p:nvSpPr>
        <p:spPr>
          <a:xfrm>
            <a:off x="5027566" y="6607064"/>
            <a:ext cx="3807604" cy="250936"/>
          </a:xfrm>
          <a:prstGeom prst="rect">
            <a:avLst/>
          </a:prstGeom>
          <a:effectLst/>
        </p:spPr>
        <p:txBody>
          <a:bodyPr vert="horz" lIns="91440" tIns="45720" rIns="91440" bIns="45720" rtlCol="0" anchor="ctr"/>
          <a:lstStyle>
            <a:lvl1pPr algn="ctr">
              <a:defRPr sz="1000">
                <a:solidFill>
                  <a:srgbClr val="ADB8CC"/>
                </a:solidFill>
                <a:effectLst>
                  <a:glow rad="190500">
                    <a:srgbClr val="0B183D">
                      <a:alpha val="50000"/>
                    </a:srgbClr>
                  </a:glow>
                </a:effectLst>
              </a:defRPr>
            </a:lvl1pPr>
          </a:lstStyle>
          <a:p>
            <a:endParaRPr lang="en-US" dirty="0"/>
          </a:p>
        </p:txBody>
      </p:sp>
      <p:sp>
        <p:nvSpPr>
          <p:cNvPr id="5"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1526920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no footer art">
    <p:spTree>
      <p:nvGrpSpPr>
        <p:cNvPr id="1" name=""/>
        <p:cNvGrpSpPr/>
        <p:nvPr/>
      </p:nvGrpSpPr>
      <p:grpSpPr>
        <a:xfrm>
          <a:off x="0" y="0"/>
          <a:ext cx="0" cy="0"/>
          <a:chOff x="0" y="0"/>
          <a:chExt cx="0" cy="0"/>
        </a:xfrm>
      </p:grpSpPr>
      <p:sp>
        <p:nvSpPr>
          <p:cNvPr id="6" name="Rectangle 5"/>
          <p:cNvSpPr/>
          <p:nvPr userDrawn="1"/>
        </p:nvSpPr>
        <p:spPr>
          <a:xfrm>
            <a:off x="0" y="5687736"/>
            <a:ext cx="12192000" cy="1170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03B664B9-8057-6B44-B6E4-6069B81DB24F}" type="datetime1">
              <a:rPr lang="en-US" smtClean="0"/>
              <a:pPr/>
              <a:t>10/20/22</a:t>
            </a:fld>
            <a:endParaRPr lang="en-US" dirty="0"/>
          </a:p>
        </p:txBody>
      </p:sp>
      <p:sp>
        <p:nvSpPr>
          <p:cNvPr id="4" name="Footer Placeholder 3"/>
          <p:cNvSpPr>
            <a:spLocks noGrp="1"/>
          </p:cNvSpPr>
          <p:nvPr>
            <p:ph type="ftr" sz="quarter" idx="11"/>
          </p:nvPr>
        </p:nvSpPr>
        <p:spPr>
          <a:xfrm>
            <a:off x="5027566" y="6607064"/>
            <a:ext cx="3807604" cy="250936"/>
          </a:xfrm>
          <a:prstGeom prst="rect">
            <a:avLst/>
          </a:prstGeom>
        </p:spPr>
        <p:txBody>
          <a:bodyPr/>
          <a:lstStyle>
            <a:lvl1pPr>
              <a:defRPr b="0" cap="none" spc="0">
                <a:ln>
                  <a:noFill/>
                </a:ln>
                <a:solidFill>
                  <a:schemeClr val="tx1"/>
                </a:solidFill>
                <a:effectLst/>
              </a:defRPr>
            </a:lvl1pPr>
          </a:lstStyle>
          <a:p>
            <a:endParaRPr lang="en-US" dirty="0"/>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r>
              <a:rPr lang="en-US"/>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3216618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PR Form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482403-3FA8-4477-B0A6-1EA34B254FFA}" type="datetimeFigureOut">
              <a:rPr lang="en-US" smtClean="0"/>
              <a:t>10/20/22</a:t>
            </a:fld>
            <a:endParaRPr lang="en-US"/>
          </a:p>
        </p:txBody>
      </p:sp>
      <p:sp>
        <p:nvSpPr>
          <p:cNvPr id="3" name="Footer Placeholder 2"/>
          <p:cNvSpPr>
            <a:spLocks noGrp="1"/>
          </p:cNvSpPr>
          <p:nvPr>
            <p:ph type="ftr" sz="quarter" idx="11"/>
          </p:nvPr>
        </p:nvSpPr>
        <p:spPr>
          <a:xfrm>
            <a:off x="5027566" y="6607064"/>
            <a:ext cx="3807604" cy="250936"/>
          </a:xfrm>
          <a:prstGeom prst="rect">
            <a:avLst/>
          </a:prstGeom>
        </p:spPr>
        <p:txBody>
          <a:bodyPr/>
          <a:lstStyle/>
          <a:p>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1310" y="142875"/>
            <a:ext cx="937541" cy="457200"/>
          </a:xfrm>
          <a:prstGeom prst="rect">
            <a:avLst/>
          </a:prstGeom>
        </p:spPr>
      </p:pic>
      <p:sp>
        <p:nvSpPr>
          <p:cNvPr id="11" name="Content Placeholder 2">
            <a:extLst>
              <a:ext uri="{FF2B5EF4-FFF2-40B4-BE49-F238E27FC236}">
                <a16:creationId xmlns:a16="http://schemas.microsoft.com/office/drawing/2014/main" id="{D9B80195-6DE0-5F44-8201-7DAD9844B10B}"/>
              </a:ext>
            </a:extLst>
          </p:cNvPr>
          <p:cNvSpPr>
            <a:spLocks noGrp="1"/>
          </p:cNvSpPr>
          <p:nvPr>
            <p:ph idx="1"/>
          </p:nvPr>
        </p:nvSpPr>
        <p:spPr>
          <a:xfrm>
            <a:off x="461727" y="704675"/>
            <a:ext cx="11235350" cy="5622925"/>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02EDFDA0-DB76-0C49-B3B5-15442D03C9E3}"/>
              </a:ext>
            </a:extLst>
          </p:cNvPr>
          <p:cNvSpPr>
            <a:spLocks noGrp="1"/>
          </p:cNvSpPr>
          <p:nvPr>
            <p:ph type="title" hasCustomPrompt="1"/>
          </p:nvPr>
        </p:nvSpPr>
        <p:spPr>
          <a:xfrm>
            <a:off x="1494480" y="142876"/>
            <a:ext cx="9295440" cy="411480"/>
          </a:xfrm>
        </p:spPr>
        <p:txBody>
          <a:bodyPr>
            <a:normAutofit/>
          </a:bodyPr>
          <a:lstStyle>
            <a:lvl1pPr>
              <a:defRPr kumimoji="0" lang="en-US" sz="2800" b="1" i="0" u="none" strike="noStrike" kern="1200" cap="none" spc="0" normalizeH="0" baseline="0" dirty="0">
                <a:ln>
                  <a:noFill/>
                </a:ln>
                <a:solidFill>
                  <a:schemeClr val="tx1"/>
                </a:solidFill>
                <a:effectLst/>
                <a:uLnTx/>
                <a:uFillTx/>
                <a:latin typeface="+mj-lt"/>
                <a:ea typeface="+mj-ea"/>
                <a:cs typeface="+mj-cs"/>
              </a:defRPr>
            </a:lvl1pPr>
          </a:lstStyle>
          <a:p>
            <a:r>
              <a:rPr lang="en-US" dirty="0"/>
              <a:t> MPR Format (insert Title)</a:t>
            </a:r>
          </a:p>
        </p:txBody>
      </p:sp>
      <p:sp>
        <p:nvSpPr>
          <p:cNvPr id="12" name="Slide Number Placeholder 6"/>
          <p:cNvSpPr>
            <a:spLocks noGrp="1"/>
          </p:cNvSpPr>
          <p:nvPr>
            <p:ph type="sldNum" sz="quarter" idx="12"/>
          </p:nvPr>
        </p:nvSpPr>
        <p:spPr>
          <a:xfrm>
            <a:off x="8610600" y="6356350"/>
            <a:ext cx="2743200" cy="365125"/>
          </a:xfrm>
        </p:spPr>
        <p:txBody>
          <a:bodyPr/>
          <a:lstStyle/>
          <a:p>
            <a:r>
              <a:rPr lang="en-US" dirty="0"/>
              <a:t> Page </a:t>
            </a:r>
            <a:fld id="{BF9707A7-8F8B-4C40-9DAA-998C7DBE1305}" type="slidenum">
              <a:rPr lang="en-US" smtClean="0"/>
              <a:pPr/>
              <a:t>‹#›</a:t>
            </a:fld>
            <a:endParaRPr lang="en-US" dirty="0"/>
          </a:p>
        </p:txBody>
      </p:sp>
    </p:spTree>
    <p:extLst>
      <p:ext uri="{BB962C8B-B14F-4D97-AF65-F5344CB8AC3E}">
        <p14:creationId xmlns:p14="http://schemas.microsoft.com/office/powerpoint/2010/main" val="2056839800"/>
      </p:ext>
    </p:extLst>
  </p:cSld>
  <p:clrMapOvr>
    <a:masterClrMapping/>
  </p:clrMapOvr>
  <p:extLst>
    <p:ext uri="{DCECCB84-F9BA-43D5-87BE-67443E8EF086}">
      <p15:sldGuideLst xmlns:p15="http://schemas.microsoft.com/office/powerpoint/2012/main">
        <p15:guide id="1" orient="horz" pos="336">
          <p15:clr>
            <a:srgbClr val="FBAE40"/>
          </p15:clr>
        </p15:guide>
        <p15:guide id="2" pos="3840">
          <p15:clr>
            <a:srgbClr val="FBAE40"/>
          </p15:clr>
        </p15:guide>
        <p15:guide id="3" orient="horz" pos="31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title only">
    <p:spTree>
      <p:nvGrpSpPr>
        <p:cNvPr id="1" name=""/>
        <p:cNvGrpSpPr/>
        <p:nvPr/>
      </p:nvGrpSpPr>
      <p:grpSpPr>
        <a:xfrm>
          <a:off x="0" y="0"/>
          <a:ext cx="0" cy="0"/>
          <a:chOff x="0" y="0"/>
          <a:chExt cx="0" cy="0"/>
        </a:xfrm>
      </p:grpSpPr>
      <p:sp>
        <p:nvSpPr>
          <p:cNvPr id="6" name="Rectangle 5"/>
          <p:cNvSpPr/>
          <p:nvPr userDrawn="1"/>
        </p:nvSpPr>
        <p:spPr>
          <a:xfrm>
            <a:off x="0" y="5687736"/>
            <a:ext cx="12192000" cy="1170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03B664B9-8057-6B44-B6E4-6069B81DB24F}" type="datetime1">
              <a:rPr lang="en-US" smtClean="0"/>
              <a:pPr/>
              <a:t>10/20/22</a:t>
            </a:fld>
            <a:endParaRPr lang="en-US" dirty="0"/>
          </a:p>
        </p:txBody>
      </p:sp>
      <p:sp>
        <p:nvSpPr>
          <p:cNvPr id="4" name="Footer Placeholder 3"/>
          <p:cNvSpPr>
            <a:spLocks noGrp="1"/>
          </p:cNvSpPr>
          <p:nvPr>
            <p:ph type="ftr" sz="quarter" idx="11"/>
          </p:nvPr>
        </p:nvSpPr>
        <p:spPr>
          <a:xfrm>
            <a:off x="5027566" y="6607064"/>
            <a:ext cx="3807604" cy="250936"/>
          </a:xfrm>
          <a:prstGeom prst="rect">
            <a:avLst/>
          </a:prstGeom>
        </p:spPr>
        <p:txBody>
          <a:bodyPr/>
          <a:lstStyle>
            <a:lvl1pPr>
              <a:defRPr b="0" cap="none" spc="0">
                <a:ln>
                  <a:noFill/>
                </a:ln>
                <a:solidFill>
                  <a:schemeClr val="tx1"/>
                </a:solidFill>
                <a:effectLst/>
              </a:defRPr>
            </a:lvl1pPr>
          </a:lstStyle>
          <a:p>
            <a:endParaRPr lang="en-US" dirty="0"/>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r>
              <a:rPr lang="en-US"/>
              <a:t> Page </a:t>
            </a:r>
            <a:fld id="{64E252D3-1CC9-3246-851A-BBA6A7ADC075}" type="slidenum">
              <a:rPr lang="en-US" smtClean="0"/>
              <a:pPr/>
              <a:t>‹#›</a:t>
            </a:fld>
            <a:endParaRPr lang="en-US" dirty="0"/>
          </a:p>
        </p:txBody>
      </p:sp>
      <p:sp>
        <p:nvSpPr>
          <p:cNvPr id="7" name="Rectangle 6"/>
          <p:cNvSpPr/>
          <p:nvPr userDrawn="1"/>
        </p:nvSpPr>
        <p:spPr>
          <a:xfrm>
            <a:off x="11016951" y="125834"/>
            <a:ext cx="1149292" cy="8556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4619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1D4429-FFC0-DA48-B3ED-A122FD0EE5F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68924" y="2830011"/>
            <a:ext cx="1454152" cy="1197976"/>
          </a:xfrm>
          <a:prstGeom prst="rect">
            <a:avLst/>
          </a:prstGeom>
        </p:spPr>
      </p:pic>
      <p:sp>
        <p:nvSpPr>
          <p:cNvPr id="22" name="Rectangle 21">
            <a:extLst>
              <a:ext uri="{FF2B5EF4-FFF2-40B4-BE49-F238E27FC236}">
                <a16:creationId xmlns:a16="http://schemas.microsoft.com/office/drawing/2014/main" id="{739B8F7B-CD87-E146-A0FE-2176C11A7142}"/>
              </a:ext>
            </a:extLst>
          </p:cNvPr>
          <p:cNvSpPr/>
          <p:nvPr userDrawn="1"/>
        </p:nvSpPr>
        <p:spPr>
          <a:xfrm>
            <a:off x="10823713" y="0"/>
            <a:ext cx="1368287" cy="1063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9958321" y="6607064"/>
            <a:ext cx="1324282" cy="250936"/>
          </a:xfrm>
          <a:prstGeom prst="rect">
            <a:avLst/>
          </a:prstGeom>
          <a:effectLst/>
        </p:spPr>
        <p:txBody>
          <a:bodyPr vert="horz" lIns="91440" tIns="45720" rIns="91440" bIns="45720" rtlCol="0" anchor="ctr"/>
          <a:lstStyle>
            <a:lvl1pPr algn="r">
              <a:defRPr sz="1200" b="1">
                <a:solidFill>
                  <a:srgbClr val="ADB8CC"/>
                </a:solidFill>
                <a:effectLst>
                  <a:glow rad="190500">
                    <a:srgbClr val="0B183D">
                      <a:alpha val="50000"/>
                    </a:srgbClr>
                  </a:glow>
                </a:effectLst>
              </a:defRPr>
            </a:lvl1pPr>
          </a:lstStyle>
          <a:p>
            <a:r>
              <a:rPr lang="en-US" dirty="0"/>
              <a:t> Page </a:t>
            </a:r>
            <a:fld id="{64E252D3-1CC9-3246-851A-BBA6A7ADC075}" type="slidenum">
              <a:rPr lang="en-US" smtClean="0"/>
              <a:pPr/>
              <a:t>‹#›</a:t>
            </a:fld>
            <a:endParaRPr lang="en-US" dirty="0"/>
          </a:p>
        </p:txBody>
      </p:sp>
    </p:spTree>
    <p:extLst>
      <p:ext uri="{BB962C8B-B14F-4D97-AF65-F5344CB8AC3E}">
        <p14:creationId xmlns:p14="http://schemas.microsoft.com/office/powerpoint/2010/main" val="3400325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oving Stars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89509F-1357-BF45-8C37-1C645701B0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036299" y="142875"/>
            <a:ext cx="1074867" cy="885511"/>
          </a:xfrm>
          <a:prstGeom prst="rect">
            <a:avLst/>
          </a:prstGeom>
        </p:spPr>
      </p:pic>
      <p:pic>
        <p:nvPicPr>
          <p:cNvPr id="7" name="Picture 6">
            <a:extLst>
              <a:ext uri="{FF2B5EF4-FFF2-40B4-BE49-F238E27FC236}">
                <a16:creationId xmlns:a16="http://schemas.microsoft.com/office/drawing/2014/main" id="{30EABA2A-8180-3A4E-A5AD-00F548987F7B}"/>
              </a:ext>
            </a:extLst>
          </p:cNvPr>
          <p:cNvPicPr>
            <a:picLocks noChangeAspect="1"/>
          </p:cNvPicPr>
          <p:nvPr userDrawn="1"/>
        </p:nvPicPr>
        <p:blipFill>
          <a:blip r:embed="rId3" cstate="print">
            <a:alphaModFix/>
            <a:extLst>
              <a:ext uri="{28A0092B-C50C-407E-A947-70E740481C1C}">
                <a14:useLocalDpi xmlns:a14="http://schemas.microsoft.com/office/drawing/2010/main"/>
              </a:ext>
            </a:extLst>
          </a:blip>
          <a:srcRect/>
          <a:stretch/>
        </p:blipFill>
        <p:spPr>
          <a:xfrm>
            <a:off x="0" y="0"/>
            <a:ext cx="15435237" cy="6857272"/>
          </a:xfrm>
          <a:prstGeom prst="rect">
            <a:avLst/>
          </a:prstGeom>
        </p:spPr>
      </p:pic>
      <p:pic>
        <p:nvPicPr>
          <p:cNvPr id="8" name="Picture 7">
            <a:extLst>
              <a:ext uri="{FF2B5EF4-FFF2-40B4-BE49-F238E27FC236}">
                <a16:creationId xmlns:a16="http://schemas.microsoft.com/office/drawing/2014/main" id="{278096DE-25E2-1E4B-A420-AA373887B5CC}"/>
              </a:ext>
            </a:extLst>
          </p:cNvPr>
          <p:cNvPicPr>
            <a:picLocks noChangeAspect="1"/>
          </p:cNvPicPr>
          <p:nvPr userDrawn="1"/>
        </p:nvPicPr>
        <p:blipFill>
          <a:blip r:embed="rId4" cstate="print">
            <a:alphaModFix amt="15000"/>
            <a:extLst>
              <a:ext uri="{28A0092B-C50C-407E-A947-70E740481C1C}">
                <a14:useLocalDpi xmlns:a14="http://schemas.microsoft.com/office/drawing/2010/main"/>
              </a:ext>
            </a:extLst>
          </a:blip>
          <a:stretch>
            <a:fillRect/>
          </a:stretch>
        </p:blipFill>
        <p:spPr>
          <a:xfrm>
            <a:off x="2227132" y="1993900"/>
            <a:ext cx="5715000" cy="2870200"/>
          </a:xfrm>
          <a:prstGeom prst="rect">
            <a:avLst/>
          </a:prstGeom>
        </p:spPr>
      </p:pic>
      <p:pic>
        <p:nvPicPr>
          <p:cNvPr id="9" name="Picture 8">
            <a:extLst>
              <a:ext uri="{FF2B5EF4-FFF2-40B4-BE49-F238E27FC236}">
                <a16:creationId xmlns:a16="http://schemas.microsoft.com/office/drawing/2014/main" id="{4112266B-7BCF-444F-ABBC-266D4062A5EB}"/>
              </a:ext>
            </a:extLst>
          </p:cNvPr>
          <p:cNvPicPr>
            <a:picLocks noChangeAspect="1"/>
          </p:cNvPicPr>
          <p:nvPr userDrawn="1"/>
        </p:nvPicPr>
        <p:blipFill>
          <a:blip r:embed="rId5" cstate="print">
            <a:alphaModFix amt="10000"/>
            <a:extLst>
              <a:ext uri="{28A0092B-C50C-407E-A947-70E740481C1C}">
                <a14:useLocalDpi xmlns:a14="http://schemas.microsoft.com/office/drawing/2010/main"/>
              </a:ext>
            </a:extLst>
          </a:blip>
          <a:stretch>
            <a:fillRect/>
          </a:stretch>
        </p:blipFill>
        <p:spPr>
          <a:xfrm>
            <a:off x="2314216" y="3067050"/>
            <a:ext cx="8966200" cy="723900"/>
          </a:xfrm>
          <a:prstGeom prst="rect">
            <a:avLst/>
          </a:prstGeom>
        </p:spPr>
      </p:pic>
      <p:pic>
        <p:nvPicPr>
          <p:cNvPr id="10" name="Picture 9">
            <a:extLst>
              <a:ext uri="{FF2B5EF4-FFF2-40B4-BE49-F238E27FC236}">
                <a16:creationId xmlns:a16="http://schemas.microsoft.com/office/drawing/2014/main" id="{524FFFCC-4912-4641-9B7C-8FA5CB2DF107}"/>
              </a:ext>
            </a:extLst>
          </p:cNvPr>
          <p:cNvPicPr>
            <a:picLocks noChangeAspect="1"/>
          </p:cNvPicPr>
          <p:nvPr userDrawn="1"/>
        </p:nvPicPr>
        <p:blipFill>
          <a:blip r:embed="rId6" cstate="print">
            <a:alphaModFix amt="40000"/>
            <a:extLst>
              <a:ext uri="{28A0092B-C50C-407E-A947-70E740481C1C}">
                <a14:useLocalDpi xmlns:a14="http://schemas.microsoft.com/office/drawing/2010/main"/>
              </a:ext>
            </a:extLst>
          </a:blip>
          <a:stretch>
            <a:fillRect/>
          </a:stretch>
        </p:blipFill>
        <p:spPr>
          <a:xfrm>
            <a:off x="411825" y="905548"/>
            <a:ext cx="6695886" cy="5285676"/>
          </a:xfrm>
          <a:prstGeom prst="rect">
            <a:avLst/>
          </a:prstGeom>
        </p:spPr>
      </p:pic>
      <p:pic>
        <p:nvPicPr>
          <p:cNvPr id="11" name="Picture 10">
            <a:extLst>
              <a:ext uri="{FF2B5EF4-FFF2-40B4-BE49-F238E27FC236}">
                <a16:creationId xmlns:a16="http://schemas.microsoft.com/office/drawing/2014/main" id="{826A446D-3584-5640-927D-4E292FED5E0D}"/>
              </a:ext>
            </a:extLst>
          </p:cNvPr>
          <p:cNvPicPr>
            <a:picLocks noChangeAspect="1"/>
          </p:cNvPicPr>
          <p:nvPr userDrawn="1"/>
        </p:nvPicPr>
        <p:blipFill rotWithShape="1">
          <a:blip r:embed="rId7" cstate="print">
            <a:alphaModFix amt="7000"/>
            <a:extLst>
              <a:ext uri="{28A0092B-C50C-407E-A947-70E740481C1C}">
                <a14:useLocalDpi xmlns:a14="http://schemas.microsoft.com/office/drawing/2010/main"/>
              </a:ext>
            </a:extLst>
          </a:blip>
          <a:srcRect l="12452"/>
          <a:stretch/>
        </p:blipFill>
        <p:spPr>
          <a:xfrm>
            <a:off x="0" y="0"/>
            <a:ext cx="6003416" cy="6857272"/>
          </a:xfrm>
          <a:prstGeom prst="rect">
            <a:avLst/>
          </a:prstGeom>
        </p:spPr>
      </p:pic>
      <p:cxnSp>
        <p:nvCxnSpPr>
          <p:cNvPr id="12" name="Straight Connector 11">
            <a:extLst>
              <a:ext uri="{FF2B5EF4-FFF2-40B4-BE49-F238E27FC236}">
                <a16:creationId xmlns:a16="http://schemas.microsoft.com/office/drawing/2014/main" id="{89267871-FE69-4846-B040-B916199BD6B9}"/>
              </a:ext>
            </a:extLst>
          </p:cNvPr>
          <p:cNvCxnSpPr>
            <a:cxnSpLocks/>
          </p:cNvCxnSpPr>
          <p:nvPr userDrawn="1"/>
        </p:nvCxnSpPr>
        <p:spPr>
          <a:xfrm>
            <a:off x="6217708" y="3428636"/>
            <a:ext cx="5732554"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D36B4B0-9D73-874E-9BA3-6149CFFFAD19}"/>
              </a:ext>
            </a:extLst>
          </p:cNvPr>
          <p:cNvSpPr/>
          <p:nvPr userDrawn="1"/>
        </p:nvSpPr>
        <p:spPr>
          <a:xfrm>
            <a:off x="0" y="0"/>
            <a:ext cx="12192000" cy="2241550"/>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BF14CAF-D7BE-BD41-9943-060F106BAF86}"/>
              </a:ext>
            </a:extLst>
          </p:cNvPr>
          <p:cNvSpPr/>
          <p:nvPr userDrawn="1"/>
        </p:nvSpPr>
        <p:spPr>
          <a:xfrm>
            <a:off x="0" y="4616451"/>
            <a:ext cx="12192000" cy="2241550"/>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7A115AE6-BDEC-8A40-B5CE-7110147265ED}"/>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786768" y="2824335"/>
            <a:ext cx="3278824" cy="1536192"/>
          </a:xfrm>
          <a:prstGeom prst="rect">
            <a:avLst/>
          </a:prstGeom>
          <a:effectLst>
            <a:glow rad="190500">
              <a:srgbClr val="000000">
                <a:alpha val="40000"/>
              </a:srgbClr>
            </a:glow>
          </a:effectLst>
        </p:spPr>
      </p:pic>
      <p:sp>
        <p:nvSpPr>
          <p:cNvPr id="20" name="Title 1">
            <a:extLst>
              <a:ext uri="{FF2B5EF4-FFF2-40B4-BE49-F238E27FC236}">
                <a16:creationId xmlns:a16="http://schemas.microsoft.com/office/drawing/2014/main" id="{37407841-BFC6-6545-ADBF-62F08EDAD5D0}"/>
              </a:ext>
            </a:extLst>
          </p:cNvPr>
          <p:cNvSpPr>
            <a:spLocks noGrp="1"/>
          </p:cNvSpPr>
          <p:nvPr>
            <p:ph type="title" hasCustomPrompt="1"/>
          </p:nvPr>
        </p:nvSpPr>
        <p:spPr>
          <a:xfrm>
            <a:off x="6136320" y="2301431"/>
            <a:ext cx="5908532" cy="1066801"/>
          </a:xfrm>
        </p:spPr>
        <p:txBody>
          <a:bodyPr anchor="b">
            <a:noAutofit/>
          </a:bodyPr>
          <a:lstStyle>
            <a:lvl1pPr>
              <a:defRPr sz="4600" b="1" baseline="0">
                <a:solidFill>
                  <a:schemeClr val="bg1"/>
                </a:solidFill>
              </a:defRPr>
            </a:lvl1pPr>
          </a:lstStyle>
          <a:p>
            <a:r>
              <a:rPr lang="en-US" dirty="0"/>
              <a:t>Moving Stars</a:t>
            </a:r>
          </a:p>
        </p:txBody>
      </p:sp>
      <p:sp>
        <p:nvSpPr>
          <p:cNvPr id="21" name="Text Placeholder 2">
            <a:extLst>
              <a:ext uri="{FF2B5EF4-FFF2-40B4-BE49-F238E27FC236}">
                <a16:creationId xmlns:a16="http://schemas.microsoft.com/office/drawing/2014/main" id="{FCB3B55F-FB04-2641-9553-2370D335A21E}"/>
              </a:ext>
            </a:extLst>
          </p:cNvPr>
          <p:cNvSpPr>
            <a:spLocks noGrp="1"/>
          </p:cNvSpPr>
          <p:nvPr>
            <p:ph type="body" idx="1" hasCustomPrompt="1"/>
          </p:nvPr>
        </p:nvSpPr>
        <p:spPr>
          <a:xfrm>
            <a:off x="6136319" y="3556617"/>
            <a:ext cx="5908533" cy="960371"/>
          </a:xfrm>
        </p:spPr>
        <p:txBody>
          <a:bodyPr/>
          <a:lstStyle>
            <a:lvl1pPr marL="0" indent="0">
              <a:spcBef>
                <a:spcPts val="0"/>
              </a:spcBef>
              <a:spcAft>
                <a:spcPts val="600"/>
              </a:spcAft>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Animation #1</a:t>
            </a:r>
          </a:p>
        </p:txBody>
      </p:sp>
    </p:spTree>
    <p:extLst>
      <p:ext uri="{BB962C8B-B14F-4D97-AF65-F5344CB8AC3E}">
        <p14:creationId xmlns:p14="http://schemas.microsoft.com/office/powerpoint/2010/main" val="59249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0" decel="50000" fill="hold" nodeType="withEffect">
                                  <p:stCondLst>
                                    <p:cond delay="0"/>
                                  </p:stCondLst>
                                  <p:childTnLst>
                                    <p:animMotion origin="layout" path="M -2.70833E-6 0 L -0.2319 0.00347 " pathEditMode="relative" rAng="0" ptsTypes="AA">
                                      <p:cBhvr>
                                        <p:cTn id="6" dur="23000" fill="hold"/>
                                        <p:tgtEl>
                                          <p:spTgt spid="7"/>
                                        </p:tgtEl>
                                        <p:attrNameLst>
                                          <p:attrName>ppt_x</p:attrName>
                                          <p:attrName>ppt_y</p:attrName>
                                        </p:attrNameLst>
                                      </p:cBhvr>
                                      <p:rCtr x="-11602"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764F2E-F94E-974B-AE68-B2FCD6B56FE2}" type="datetimeFigureOut">
              <a:rPr lang="en-US" smtClean="0"/>
              <a:t>10/20/22</a:t>
            </a:fld>
            <a:endParaRPr lang="en-US"/>
          </a:p>
        </p:txBody>
      </p:sp>
      <p:sp>
        <p:nvSpPr>
          <p:cNvPr id="3" name="Footer Placeholder 2"/>
          <p:cNvSpPr>
            <a:spLocks noGrp="1"/>
          </p:cNvSpPr>
          <p:nvPr>
            <p:ph type="ftr" sz="quarter" idx="11"/>
          </p:nvPr>
        </p:nvSpPr>
        <p:spPr>
          <a:xfrm>
            <a:off x="5027566" y="6607064"/>
            <a:ext cx="3807604" cy="250936"/>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8CFD5C65-049B-7446-909C-35D35863B8E2}" type="slidenum">
              <a:rPr lang="en-US" smtClean="0"/>
              <a:t>‹#›</a:t>
            </a:fld>
            <a:endParaRPr lang="en-US"/>
          </a:p>
        </p:txBody>
      </p:sp>
      <p:sp>
        <p:nvSpPr>
          <p:cNvPr id="5" name="Text Placeholder 13"/>
          <p:cNvSpPr>
            <a:spLocks noGrp="1"/>
          </p:cNvSpPr>
          <p:nvPr>
            <p:ph type="body" sz="quarter" idx="13"/>
          </p:nvPr>
        </p:nvSpPr>
        <p:spPr>
          <a:xfrm>
            <a:off x="4148496" y="398027"/>
            <a:ext cx="7416800" cy="846138"/>
          </a:xfrm>
        </p:spPr>
        <p:txBody>
          <a:bodyPr/>
          <a:lstStyle>
            <a:lvl1pPr marL="0" indent="0" algn="r">
              <a:buNone/>
              <a:defRPr b="1">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27964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F5A706-7D73-B64E-8124-9120E512E77E}"/>
              </a:ext>
            </a:extLst>
          </p:cNvPr>
          <p:cNvSpPr/>
          <p:nvPr userDrawn="1"/>
        </p:nvSpPr>
        <p:spPr>
          <a:xfrm>
            <a:off x="-2" y="0"/>
            <a:ext cx="12192001" cy="1463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D863946-B623-6340-9B6D-BF87D06FA01E}"/>
              </a:ext>
            </a:extLst>
          </p:cNvPr>
          <p:cNvSpPr txBox="1"/>
          <p:nvPr userDrawn="1"/>
        </p:nvSpPr>
        <p:spPr>
          <a:xfrm>
            <a:off x="10693240" y="6477000"/>
            <a:ext cx="1117759" cy="276999"/>
          </a:xfrm>
          <a:prstGeom prst="rect">
            <a:avLst/>
          </a:prstGeom>
          <a:noFill/>
        </p:spPr>
        <p:txBody>
          <a:bodyPr wrap="square" rtlCol="0">
            <a:spAutoFit/>
          </a:bodyPr>
          <a:lstStyle/>
          <a:p>
            <a:pPr algn="r"/>
            <a:fld id="{C2061B48-3430-9549-98EA-6CE46FF28842}" type="slidenum">
              <a:rPr lang="en-US" sz="1200" smtClean="0">
                <a:solidFill>
                  <a:schemeClr val="bg1"/>
                </a:solidFill>
                <a:latin typeface="Arial" panose="020B0604020202020204" pitchFamily="34" charset="0"/>
                <a:cs typeface="Arial" panose="020B0604020202020204" pitchFamily="34" charset="0"/>
              </a:rPr>
              <a:t>‹#›</a:t>
            </a:fld>
            <a:endParaRPr lang="en-US" sz="12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5655835"/>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115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4BB40F6-BDD4-284A-A03F-93525FFFD3B2}"/>
              </a:ext>
            </a:extLst>
          </p:cNvPr>
          <p:cNvPicPr>
            <a:picLocks noChangeAspect="1"/>
          </p:cNvPicPr>
          <p:nvPr userDrawn="1"/>
        </p:nvPicPr>
        <p:blipFill>
          <a:blip r:embed="rId14"/>
          <a:stretch>
            <a:fillRect/>
          </a:stretch>
        </p:blipFill>
        <p:spPr>
          <a:xfrm>
            <a:off x="0" y="5981700"/>
            <a:ext cx="12192000" cy="876300"/>
          </a:xfrm>
          <a:prstGeom prst="rect">
            <a:avLst/>
          </a:prstGeom>
        </p:spPr>
      </p:pic>
      <p:pic>
        <p:nvPicPr>
          <p:cNvPr id="10" name="Picture 9">
            <a:extLst>
              <a:ext uri="{FF2B5EF4-FFF2-40B4-BE49-F238E27FC236}">
                <a16:creationId xmlns:a16="http://schemas.microsoft.com/office/drawing/2014/main" id="{D7771A63-B302-B849-A8AE-4E6629B77B12}"/>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11279497" y="6105049"/>
            <a:ext cx="813436" cy="673188"/>
          </a:xfrm>
          <a:prstGeom prst="rect">
            <a:avLst/>
          </a:prstGeom>
        </p:spPr>
      </p:pic>
      <p:sp>
        <p:nvSpPr>
          <p:cNvPr id="7" name="Title Placeholder 1">
            <a:extLst>
              <a:ext uri="{FF2B5EF4-FFF2-40B4-BE49-F238E27FC236}">
                <a16:creationId xmlns:a16="http://schemas.microsoft.com/office/drawing/2014/main" id="{2C15D5B1-9BB5-944D-A44F-8D56CE17A47F}"/>
              </a:ext>
            </a:extLst>
          </p:cNvPr>
          <p:cNvSpPr>
            <a:spLocks noGrp="1"/>
          </p:cNvSpPr>
          <p:nvPr>
            <p:ph type="title"/>
          </p:nvPr>
        </p:nvSpPr>
        <p:spPr>
          <a:xfrm>
            <a:off x="461727" y="142876"/>
            <a:ext cx="10328193" cy="41079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7F74112A-B7EA-C348-B702-FF68DC24FC9C}"/>
              </a:ext>
            </a:extLst>
          </p:cNvPr>
          <p:cNvSpPr>
            <a:spLocks noGrp="1"/>
          </p:cNvSpPr>
          <p:nvPr>
            <p:ph type="body" idx="1"/>
          </p:nvPr>
        </p:nvSpPr>
        <p:spPr>
          <a:xfrm>
            <a:off x="461727" y="620785"/>
            <a:ext cx="11235350" cy="557784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a:extLst>
              <a:ext uri="{FF2B5EF4-FFF2-40B4-BE49-F238E27FC236}">
                <a16:creationId xmlns:a16="http://schemas.microsoft.com/office/drawing/2014/main" id="{4CEDC5F1-351E-804F-B246-CB5E298081F1}"/>
              </a:ext>
            </a:extLst>
          </p:cNvPr>
          <p:cNvPicPr>
            <a:picLocks noChangeAspect="1"/>
          </p:cNvPicPr>
          <p:nvPr userDrawn="1"/>
        </p:nvPicPr>
        <p:blipFill>
          <a:blip r:embed="rId16" cstate="print">
            <a:extLst>
              <a:ext uri="{28A0092B-C50C-407E-A947-70E740481C1C}">
                <a14:useLocalDpi xmlns:a14="http://schemas.microsoft.com/office/drawing/2010/main"/>
              </a:ext>
            </a:extLst>
          </a:blip>
          <a:stretch>
            <a:fillRect/>
          </a:stretch>
        </p:blipFill>
        <p:spPr>
          <a:xfrm>
            <a:off x="11103413" y="142876"/>
            <a:ext cx="776955" cy="640080"/>
          </a:xfrm>
          <a:prstGeom prst="rect">
            <a:avLst/>
          </a:prstGeom>
        </p:spPr>
      </p:pic>
      <p:sp>
        <p:nvSpPr>
          <p:cNvPr id="15" name="Date Placeholder 3">
            <a:extLst>
              <a:ext uri="{FF2B5EF4-FFF2-40B4-BE49-F238E27FC236}">
                <a16:creationId xmlns:a16="http://schemas.microsoft.com/office/drawing/2014/main" id="{236E7A53-E5AF-B54E-8852-0A666E2D131C}"/>
              </a:ext>
            </a:extLst>
          </p:cNvPr>
          <p:cNvSpPr>
            <a:spLocks noGrp="1"/>
          </p:cNvSpPr>
          <p:nvPr>
            <p:ph type="dt" sz="half" idx="2"/>
          </p:nvPr>
        </p:nvSpPr>
        <p:spPr>
          <a:xfrm>
            <a:off x="3721764" y="6607064"/>
            <a:ext cx="844791" cy="250935"/>
          </a:xfrm>
          <a:prstGeom prst="rect">
            <a:avLst/>
          </a:prstGeom>
          <a:effectLst/>
        </p:spPr>
        <p:txBody>
          <a:bodyPr vert="horz" lIns="91440" tIns="45720" rIns="91440" bIns="45720" rtlCol="0" anchor="ctr"/>
          <a:lstStyle>
            <a:lvl1pPr algn="l">
              <a:defRPr sz="900" b="1">
                <a:solidFill>
                  <a:srgbClr val="ADB8CC"/>
                </a:solidFill>
                <a:effectLst>
                  <a:glow rad="190500">
                    <a:srgbClr val="0B183D">
                      <a:alpha val="50000"/>
                    </a:srgbClr>
                  </a:glow>
                </a:effectLst>
              </a:defRPr>
            </a:lvl1pPr>
          </a:lstStyle>
          <a:p>
            <a:fld id="{03B664B9-8057-6B44-B6E4-6069B81DB24F}" type="datetime1">
              <a:rPr lang="en-US" smtClean="0"/>
              <a:pPr/>
              <a:t>10/20/22</a:t>
            </a:fld>
            <a:endParaRPr lang="en-US" dirty="0"/>
          </a:p>
        </p:txBody>
      </p:sp>
      <p:sp>
        <p:nvSpPr>
          <p:cNvPr id="17"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9958321" y="6607064"/>
            <a:ext cx="1324282" cy="250936"/>
          </a:xfrm>
          <a:prstGeom prst="rect">
            <a:avLst/>
          </a:prstGeom>
          <a:effectLst/>
        </p:spPr>
        <p:txBody>
          <a:bodyPr vert="horz" lIns="91440" tIns="45720" rIns="91440" bIns="45720" rtlCol="0" anchor="ctr"/>
          <a:lstStyle>
            <a:lvl1pPr algn="r">
              <a:defRPr sz="1200" b="1">
                <a:solidFill>
                  <a:srgbClr val="ADB8CC"/>
                </a:solidFill>
                <a:effectLst>
                  <a:glow rad="190500">
                    <a:srgbClr val="0B183D">
                      <a:alpha val="50000"/>
                    </a:srgbClr>
                  </a:glow>
                </a:effectLst>
              </a:defRPr>
            </a:lvl1pPr>
          </a:lstStyle>
          <a:p>
            <a:r>
              <a:rPr lang="en-US"/>
              <a:t> Page </a:t>
            </a:r>
            <a:fld id="{64E252D3-1CC9-3246-851A-BBA6A7ADC075}" type="slidenum">
              <a:rPr lang="en-US" smtClean="0"/>
              <a:pPr/>
              <a:t>‹#›</a:t>
            </a:fld>
            <a:endParaRPr lang="en-US" dirty="0"/>
          </a:p>
        </p:txBody>
      </p:sp>
      <p:sp>
        <p:nvSpPr>
          <p:cNvPr id="21" name="Text Box 7">
            <a:extLst>
              <a:ext uri="{FF2B5EF4-FFF2-40B4-BE49-F238E27FC236}">
                <a16:creationId xmlns:a16="http://schemas.microsoft.com/office/drawing/2014/main" id="{E6EBECB1-2664-BC4B-A766-7D22398B23DA}"/>
              </a:ext>
            </a:extLst>
          </p:cNvPr>
          <p:cNvSpPr txBox="1">
            <a:spLocks noChangeArrowheads="1"/>
          </p:cNvSpPr>
          <p:nvPr userDrawn="1"/>
        </p:nvSpPr>
        <p:spPr bwMode="auto">
          <a:xfrm>
            <a:off x="362337" y="6607065"/>
            <a:ext cx="2997090" cy="241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882" tIns="50941" rIns="101882" bIns="50941" anchor="b">
            <a:spAutoFit/>
          </a:bodyPr>
          <a:lstStyle>
            <a:lvl1pPr defTabSz="1019175">
              <a:defRPr sz="2400">
                <a:solidFill>
                  <a:schemeClr val="tx1"/>
                </a:solidFill>
                <a:latin typeface="55 Helvetica Roman" pitchFamily="1" charset="0"/>
              </a:defRPr>
            </a:lvl1pPr>
            <a:lvl2pPr marL="509588" defTabSz="1019175">
              <a:defRPr sz="2400">
                <a:solidFill>
                  <a:schemeClr val="tx1"/>
                </a:solidFill>
                <a:latin typeface="55 Helvetica Roman" pitchFamily="1" charset="0"/>
              </a:defRPr>
            </a:lvl2pPr>
            <a:lvl3pPr marL="1019175" defTabSz="1019175">
              <a:defRPr sz="2400">
                <a:solidFill>
                  <a:schemeClr val="tx1"/>
                </a:solidFill>
                <a:latin typeface="55 Helvetica Roman" pitchFamily="1" charset="0"/>
              </a:defRPr>
            </a:lvl3pPr>
            <a:lvl4pPr marL="1528763" defTabSz="1019175">
              <a:defRPr sz="2400">
                <a:solidFill>
                  <a:schemeClr val="tx1"/>
                </a:solidFill>
                <a:latin typeface="55 Helvetica Roman" pitchFamily="1" charset="0"/>
              </a:defRPr>
            </a:lvl4pPr>
            <a:lvl5pPr marL="2038350" defTabSz="1019175">
              <a:defRPr sz="2400">
                <a:solidFill>
                  <a:schemeClr val="tx1"/>
                </a:solidFill>
                <a:latin typeface="55 Helvetica Roman" pitchFamily="1" charset="0"/>
              </a:defRPr>
            </a:lvl5pPr>
            <a:lvl6pPr marL="2495550" defTabSz="1019175" fontAlgn="base">
              <a:spcBef>
                <a:spcPct val="0"/>
              </a:spcBef>
              <a:spcAft>
                <a:spcPct val="0"/>
              </a:spcAft>
              <a:defRPr sz="2400">
                <a:solidFill>
                  <a:schemeClr val="tx1"/>
                </a:solidFill>
                <a:latin typeface="55 Helvetica Roman" pitchFamily="1" charset="0"/>
              </a:defRPr>
            </a:lvl6pPr>
            <a:lvl7pPr marL="2952750" defTabSz="1019175" fontAlgn="base">
              <a:spcBef>
                <a:spcPct val="0"/>
              </a:spcBef>
              <a:spcAft>
                <a:spcPct val="0"/>
              </a:spcAft>
              <a:defRPr sz="2400">
                <a:solidFill>
                  <a:schemeClr val="tx1"/>
                </a:solidFill>
                <a:latin typeface="55 Helvetica Roman" pitchFamily="1" charset="0"/>
              </a:defRPr>
            </a:lvl7pPr>
            <a:lvl8pPr marL="3409950" defTabSz="1019175" fontAlgn="base">
              <a:spcBef>
                <a:spcPct val="0"/>
              </a:spcBef>
              <a:spcAft>
                <a:spcPct val="0"/>
              </a:spcAft>
              <a:defRPr sz="2400">
                <a:solidFill>
                  <a:schemeClr val="tx1"/>
                </a:solidFill>
                <a:latin typeface="55 Helvetica Roman" pitchFamily="1" charset="0"/>
              </a:defRPr>
            </a:lvl8pPr>
            <a:lvl9pPr marL="3867150" defTabSz="1019175" fontAlgn="base">
              <a:spcBef>
                <a:spcPct val="0"/>
              </a:spcBef>
              <a:spcAft>
                <a:spcPct val="0"/>
              </a:spcAft>
              <a:defRPr sz="2400">
                <a:solidFill>
                  <a:schemeClr val="tx1"/>
                </a:solidFill>
                <a:latin typeface="55 Helvetica Roman" pitchFamily="1" charset="0"/>
              </a:defRPr>
            </a:lvl9pPr>
          </a:lstStyle>
          <a:p>
            <a:pPr>
              <a:spcBef>
                <a:spcPct val="50000"/>
              </a:spcBef>
            </a:pPr>
            <a:r>
              <a:rPr lang="en-US" altLang="en-US" sz="900" b="1" dirty="0">
                <a:solidFill>
                  <a:srgbClr val="ADB8CC"/>
                </a:solidFill>
                <a:effectLst>
                  <a:glow rad="190500">
                    <a:srgbClr val="0B183D">
                      <a:alpha val="50000"/>
                    </a:srgbClr>
                  </a:glow>
                </a:effectLst>
                <a:latin typeface="Arial" panose="020B0604020202020204" pitchFamily="34" charset="0"/>
              </a:rPr>
              <a:t>National Aeronautics and Space Administration</a:t>
            </a:r>
          </a:p>
        </p:txBody>
      </p:sp>
    </p:spTree>
    <p:extLst>
      <p:ext uri="{BB962C8B-B14F-4D97-AF65-F5344CB8AC3E}">
        <p14:creationId xmlns:p14="http://schemas.microsoft.com/office/powerpoint/2010/main" val="3211472865"/>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52" r:id="rId3"/>
    <p:sldLayoutId id="2147483654" r:id="rId4"/>
    <p:sldLayoutId id="2147483655" r:id="rId5"/>
    <p:sldLayoutId id="2147483679" r:id="rId6"/>
    <p:sldLayoutId id="2147483681" r:id="rId7"/>
    <p:sldLayoutId id="2147483680" r:id="rId8"/>
    <p:sldLayoutId id="2147483657" r:id="rId9"/>
    <p:sldLayoutId id="2147483649" r:id="rId10"/>
    <p:sldLayoutId id="2147483682" r:id="rId11"/>
    <p:sldLayoutId id="2147483683" r:id="rId12"/>
  </p:sldLayoutIdLst>
  <p:hf hdr="0" ftr="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image" Target="../media/image27.emf"/></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Alex.w.summers@nasa.gov" TargetMode="External"/><Relationship Id="rId7" Type="http://schemas.openxmlformats.org/officeDocument/2006/relationships/hyperlink" Target="mailto:Richard.a.cooper@nasa.gov" TargetMode="External"/><Relationship Id="rId2" Type="http://schemas.openxmlformats.org/officeDocument/2006/relationships/hyperlink" Target="mailto:tom.bryan@nasa.gov" TargetMode="External"/><Relationship Id="rId1" Type="http://schemas.openxmlformats.org/officeDocument/2006/relationships/slideLayout" Target="../slideLayouts/slideLayout2.xml"/><Relationship Id="rId6" Type="http://schemas.openxmlformats.org/officeDocument/2006/relationships/hyperlink" Target="mailto:Mary.Nehls@nasa.gov" TargetMode="External"/><Relationship Id="rId5" Type="http://schemas.openxmlformats.org/officeDocument/2006/relationships/hyperlink" Target="mailto:Erin.g.hayward@nasa.gov" TargetMode="External"/><Relationship Id="rId4" Type="http://schemas.openxmlformats.org/officeDocument/2006/relationships/hyperlink" Target="mailto:Michael.r.Zanetti@nasa.gov"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013788" y="2287318"/>
            <a:ext cx="9178212" cy="676043"/>
          </a:xfrm>
        </p:spPr>
        <p:txBody>
          <a:bodyPr/>
          <a:lstStyle/>
          <a:p>
            <a:pPr algn="r"/>
            <a:r>
              <a:rPr lang="en-US" sz="3600" dirty="0"/>
              <a:t>Moon to Mars Surface Systems and Technologies</a:t>
            </a:r>
            <a:endParaRPr lang="en-US" sz="2800" dirty="0"/>
          </a:p>
        </p:txBody>
      </p:sp>
      <p:sp>
        <p:nvSpPr>
          <p:cNvPr id="7" name="Text Placeholder 6"/>
          <p:cNvSpPr>
            <a:spLocks noGrp="1"/>
          </p:cNvSpPr>
          <p:nvPr>
            <p:ph type="body" idx="1"/>
          </p:nvPr>
        </p:nvSpPr>
        <p:spPr/>
        <p:txBody>
          <a:bodyPr/>
          <a:lstStyle/>
          <a:p>
            <a:r>
              <a:rPr lang="en-US" dirty="0"/>
              <a:t>Shawn B. Maynor, ST03</a:t>
            </a:r>
          </a:p>
          <a:p>
            <a:r>
              <a:rPr lang="en-US" dirty="0"/>
              <a:t>10/25/22</a:t>
            </a:r>
          </a:p>
        </p:txBody>
      </p:sp>
    </p:spTree>
    <p:extLst>
      <p:ext uri="{BB962C8B-B14F-4D97-AF65-F5344CB8AC3E}">
        <p14:creationId xmlns:p14="http://schemas.microsoft.com/office/powerpoint/2010/main" val="1948014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FCFCA-78FA-44A4-951B-FAE793247E40}"/>
              </a:ext>
            </a:extLst>
          </p:cNvPr>
          <p:cNvSpPr>
            <a:spLocks noGrp="1"/>
          </p:cNvSpPr>
          <p:nvPr>
            <p:ph type="title"/>
          </p:nvPr>
        </p:nvSpPr>
        <p:spPr/>
        <p:txBody>
          <a:bodyPr>
            <a:normAutofit fontScale="90000"/>
          </a:bodyPr>
          <a:lstStyle/>
          <a:p>
            <a:r>
              <a:rPr lang="en-US" dirty="0"/>
              <a:t>Moon to Mars Objectives: Common Themes </a:t>
            </a:r>
          </a:p>
        </p:txBody>
      </p:sp>
      <p:sp>
        <p:nvSpPr>
          <p:cNvPr id="3" name="Content Placeholder 2">
            <a:extLst>
              <a:ext uri="{FF2B5EF4-FFF2-40B4-BE49-F238E27FC236}">
                <a16:creationId xmlns:a16="http://schemas.microsoft.com/office/drawing/2014/main" id="{82B14027-BD8A-4F0C-A40D-A857EF0AE4F9}"/>
              </a:ext>
            </a:extLst>
          </p:cNvPr>
          <p:cNvSpPr>
            <a:spLocks noGrp="1"/>
          </p:cNvSpPr>
          <p:nvPr>
            <p:ph idx="1"/>
          </p:nvPr>
        </p:nvSpPr>
        <p:spPr/>
        <p:txBody>
          <a:bodyPr/>
          <a:lstStyle/>
          <a:p>
            <a:r>
              <a:rPr lang="en-US" sz="2800" i="0" u="none" baseline="0" dirty="0">
                <a:solidFill>
                  <a:srgbClr val="000000"/>
                </a:solidFill>
                <a:latin typeface="Helvetica Neue LT Std"/>
              </a:rPr>
              <a:t>RT-2: </a:t>
            </a:r>
            <a:r>
              <a:rPr lang="en-US" sz="2800" b="1" i="0" u="none" baseline="0" dirty="0">
                <a:solidFill>
                  <a:srgbClr val="000000"/>
                </a:solidFill>
                <a:latin typeface="Helvetica Neue LT Std"/>
              </a:rPr>
              <a:t>Industry Collaboration</a:t>
            </a:r>
            <a:r>
              <a:rPr lang="en-US" sz="2800" i="0" u="none" baseline="0" dirty="0">
                <a:solidFill>
                  <a:srgbClr val="000000"/>
                </a:solidFill>
                <a:latin typeface="Helvetica Neue LT Std"/>
              </a:rPr>
              <a:t>: partner with U.S. industry to achieve common goals and objectives. </a:t>
            </a:r>
            <a:r>
              <a:rPr lang="en-US" sz="2800" b="0" i="0" u="none" baseline="0" dirty="0">
                <a:solidFill>
                  <a:srgbClr val="000000"/>
                </a:solidFill>
                <a:latin typeface="Helvetica Neue LT Std"/>
              </a:rPr>
              <a:t>	</a:t>
            </a:r>
          </a:p>
          <a:p>
            <a:r>
              <a:rPr lang="en-US" sz="2800" b="0" i="0" u="none" strike="noStrike" baseline="0" dirty="0">
                <a:solidFill>
                  <a:srgbClr val="000000"/>
                </a:solidFill>
                <a:latin typeface="Helvetica Neue LT Std"/>
              </a:rPr>
              <a:t>RT-5: </a:t>
            </a:r>
            <a:r>
              <a:rPr lang="en-US" sz="2800" b="1" i="0" u="none" strike="noStrike" baseline="0" dirty="0">
                <a:solidFill>
                  <a:srgbClr val="000000"/>
                </a:solidFill>
                <a:latin typeface="Helvetica Neue LT Std"/>
              </a:rPr>
              <a:t>Maintainability and Reuse</a:t>
            </a:r>
            <a:r>
              <a:rPr lang="en-US" sz="2800" b="0" i="0" u="none" strike="noStrike" baseline="0" dirty="0">
                <a:solidFill>
                  <a:srgbClr val="000000"/>
                </a:solidFill>
                <a:latin typeface="Helvetica Neue LT Std"/>
              </a:rPr>
              <a:t>: when practical, design systems for </a:t>
            </a:r>
            <a:r>
              <a:rPr lang="en-US" sz="2800" i="0" u="none" strike="noStrike" baseline="0" dirty="0">
                <a:solidFill>
                  <a:srgbClr val="000000"/>
                </a:solidFill>
                <a:latin typeface="Helvetica Neue LT Std"/>
              </a:rPr>
              <a:t>maintainability</a:t>
            </a:r>
            <a:r>
              <a:rPr lang="en-US" sz="2800" b="0" i="0" u="none" strike="noStrike" baseline="0" dirty="0">
                <a:solidFill>
                  <a:srgbClr val="000000"/>
                </a:solidFill>
                <a:latin typeface="Helvetica Neue LT Std"/>
              </a:rPr>
              <a:t>, reuse, and/or recycling to support the long-term sustainability of operations and increase Earth independence. 	</a:t>
            </a:r>
          </a:p>
          <a:p>
            <a:r>
              <a:rPr lang="en-US" sz="2800" b="0" i="0" u="none" strike="noStrike" baseline="0" dirty="0">
                <a:solidFill>
                  <a:srgbClr val="000000"/>
                </a:solidFill>
                <a:latin typeface="Helvetica Neue LT Std"/>
              </a:rPr>
              <a:t>RT-7: </a:t>
            </a:r>
            <a:r>
              <a:rPr lang="en-US" sz="2800" b="1" i="0" u="none" strike="noStrike" baseline="0" dirty="0">
                <a:solidFill>
                  <a:srgbClr val="000000"/>
                </a:solidFill>
                <a:latin typeface="Helvetica Neue LT Std"/>
              </a:rPr>
              <a:t>Interoperability</a:t>
            </a:r>
            <a:r>
              <a:rPr lang="en-US" sz="2800" b="0" i="0" u="none" strike="noStrike" baseline="0" dirty="0">
                <a:solidFill>
                  <a:srgbClr val="000000"/>
                </a:solidFill>
                <a:latin typeface="Helvetica Neue LT Std"/>
              </a:rPr>
              <a:t>: enable interoperability and commonality (technical, operations and process standards) among systems, elements, and crews throughout the campaign. 	</a:t>
            </a:r>
          </a:p>
          <a:p>
            <a:r>
              <a:rPr lang="en-US" sz="2800" b="0" i="0" u="none" strike="noStrike" baseline="0" dirty="0">
                <a:solidFill>
                  <a:srgbClr val="000000"/>
                </a:solidFill>
                <a:latin typeface="Helvetica Neue LT Std"/>
              </a:rPr>
              <a:t>RT-9: </a:t>
            </a:r>
            <a:r>
              <a:rPr lang="en-US" sz="2800" b="1" i="0" u="none" strike="noStrike" baseline="0" dirty="0">
                <a:solidFill>
                  <a:srgbClr val="000000"/>
                </a:solidFill>
                <a:latin typeface="Helvetica Neue LT Std"/>
              </a:rPr>
              <a:t>Commerce and Space Development</a:t>
            </a:r>
            <a:r>
              <a:rPr lang="en-US" sz="2800" b="0" i="0" u="none" strike="noStrike" baseline="0" dirty="0">
                <a:solidFill>
                  <a:srgbClr val="000000"/>
                </a:solidFill>
                <a:latin typeface="Helvetica Neue LT Std"/>
              </a:rPr>
              <a:t>: foster the expansion of the economic sphere beyond Earth orbit to </a:t>
            </a:r>
            <a:r>
              <a:rPr lang="en-US" sz="2800" i="0" u="none" strike="noStrike" baseline="0" dirty="0">
                <a:solidFill>
                  <a:srgbClr val="000000"/>
                </a:solidFill>
                <a:latin typeface="Helvetica Neue LT Std"/>
              </a:rPr>
              <a:t>support U.S. industry</a:t>
            </a:r>
            <a:r>
              <a:rPr lang="en-US" sz="2800" b="1" i="0" u="none" strike="noStrike" baseline="0" dirty="0">
                <a:solidFill>
                  <a:srgbClr val="000000"/>
                </a:solidFill>
                <a:latin typeface="Helvetica Neue LT Std"/>
              </a:rPr>
              <a:t> </a:t>
            </a:r>
            <a:r>
              <a:rPr lang="en-US" sz="2800" b="0" i="0" u="none" strike="noStrike" baseline="0" dirty="0">
                <a:solidFill>
                  <a:srgbClr val="000000"/>
                </a:solidFill>
                <a:latin typeface="Helvetica Neue LT Std"/>
              </a:rPr>
              <a:t>and innovation. </a:t>
            </a:r>
            <a:r>
              <a:rPr lang="en-US" sz="1800" b="0" i="0" u="none" strike="noStrike" baseline="0" dirty="0">
                <a:solidFill>
                  <a:srgbClr val="000000"/>
                </a:solidFill>
                <a:latin typeface="Helvetica Neue LT Std"/>
              </a:rPr>
              <a:t>	</a:t>
            </a:r>
          </a:p>
          <a:p>
            <a:endParaRPr lang="en-US" dirty="0"/>
          </a:p>
        </p:txBody>
      </p:sp>
      <p:sp>
        <p:nvSpPr>
          <p:cNvPr id="4" name="Date Placeholder 3">
            <a:extLst>
              <a:ext uri="{FF2B5EF4-FFF2-40B4-BE49-F238E27FC236}">
                <a16:creationId xmlns:a16="http://schemas.microsoft.com/office/drawing/2014/main" id="{7D42841D-833A-4229-B437-B8851674408E}"/>
              </a:ext>
            </a:extLst>
          </p:cNvPr>
          <p:cNvSpPr>
            <a:spLocks noGrp="1"/>
          </p:cNvSpPr>
          <p:nvPr>
            <p:ph type="dt" sz="half" idx="2"/>
          </p:nvPr>
        </p:nvSpPr>
        <p:spPr/>
        <p:txBody>
          <a:bodyPr/>
          <a:lstStyle/>
          <a:p>
            <a:fld id="{E56C2CFA-516A-574D-AF1B-0A4D0819EE1F}" type="datetime1">
              <a:rPr lang="en-US" smtClean="0"/>
              <a:pPr/>
              <a:t>10/20/22</a:t>
            </a:fld>
            <a:endParaRPr lang="en-US" dirty="0"/>
          </a:p>
        </p:txBody>
      </p:sp>
    </p:spTree>
    <p:extLst>
      <p:ext uri="{BB962C8B-B14F-4D97-AF65-F5344CB8AC3E}">
        <p14:creationId xmlns:p14="http://schemas.microsoft.com/office/powerpoint/2010/main" val="1527688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14256-1785-4324-8D03-FC6542718AF2}"/>
              </a:ext>
            </a:extLst>
          </p:cNvPr>
          <p:cNvSpPr>
            <a:spLocks noGrp="1"/>
          </p:cNvSpPr>
          <p:nvPr>
            <p:ph type="title"/>
          </p:nvPr>
        </p:nvSpPr>
        <p:spPr/>
        <p:txBody>
          <a:bodyPr>
            <a:normAutofit fontScale="90000"/>
          </a:bodyPr>
          <a:lstStyle/>
          <a:p>
            <a:r>
              <a:rPr lang="en-US" dirty="0"/>
              <a:t>Moon to Mars Objectives: Infrastructure</a:t>
            </a:r>
          </a:p>
        </p:txBody>
      </p:sp>
      <p:sp>
        <p:nvSpPr>
          <p:cNvPr id="3" name="Content Placeholder 2">
            <a:extLst>
              <a:ext uri="{FF2B5EF4-FFF2-40B4-BE49-F238E27FC236}">
                <a16:creationId xmlns:a16="http://schemas.microsoft.com/office/drawing/2014/main" id="{C54EF096-CE61-4D20-9BDB-7C9260BFB453}"/>
              </a:ext>
            </a:extLst>
          </p:cNvPr>
          <p:cNvSpPr>
            <a:spLocks noGrp="1"/>
          </p:cNvSpPr>
          <p:nvPr>
            <p:ph idx="1"/>
          </p:nvPr>
        </p:nvSpPr>
        <p:spPr/>
        <p:txBody>
          <a:bodyPr>
            <a:normAutofit fontScale="85000" lnSpcReduction="10000"/>
          </a:bodyPr>
          <a:lstStyle/>
          <a:p>
            <a:pPr marL="0" indent="0">
              <a:buNone/>
            </a:pPr>
            <a:r>
              <a:rPr lang="en-US" sz="1800" b="0" i="0" u="none" strike="noStrike" baseline="0" dirty="0">
                <a:solidFill>
                  <a:srgbClr val="000000"/>
                </a:solidFill>
                <a:latin typeface="Helvetica Neue LT Std"/>
              </a:rPr>
              <a:t>Moon:	</a:t>
            </a:r>
            <a:r>
              <a:rPr lang="en-US" sz="1800" b="0" i="1" u="none" strike="noStrike" baseline="0" dirty="0">
                <a:solidFill>
                  <a:srgbClr val="000000"/>
                </a:solidFill>
                <a:latin typeface="Helvetica Neue LT Std"/>
              </a:rPr>
              <a:t>Create an interoperable global lunar utilization infrastructure where U.S. industry and international partners can maintain continuous robotic and human presence on the lunar surface for a robust lunar economy without NASA as the sole user, while accomplishing science objectives and testing for Mars. </a:t>
            </a:r>
          </a:p>
          <a:p>
            <a:pPr lvl="1"/>
            <a:r>
              <a:rPr lang="en-US" b="0" i="0" u="none" strike="noStrike" baseline="0" dirty="0">
                <a:solidFill>
                  <a:srgbClr val="000000"/>
                </a:solidFill>
                <a:latin typeface="Helvetica Neue LT Std"/>
              </a:rPr>
              <a:t>LI-1: Develop an incremental lunar </a:t>
            </a:r>
            <a:r>
              <a:rPr lang="en-US" b="1" i="0" u="none" strike="noStrike" baseline="0" dirty="0">
                <a:solidFill>
                  <a:srgbClr val="000000"/>
                </a:solidFill>
                <a:latin typeface="Helvetica Neue LT Std"/>
              </a:rPr>
              <a:t>power generation and distribution </a:t>
            </a:r>
            <a:r>
              <a:rPr lang="en-US" i="0" u="none" strike="noStrike" baseline="0" dirty="0">
                <a:solidFill>
                  <a:srgbClr val="000000"/>
                </a:solidFill>
                <a:latin typeface="Helvetica Neue LT Std"/>
              </a:rPr>
              <a:t>system</a:t>
            </a:r>
            <a:r>
              <a:rPr lang="en-US" b="1" i="0" u="none" strike="noStrike" baseline="0" dirty="0">
                <a:solidFill>
                  <a:srgbClr val="000000"/>
                </a:solidFill>
                <a:latin typeface="Helvetica Neue LT Std"/>
              </a:rPr>
              <a:t> </a:t>
            </a:r>
            <a:r>
              <a:rPr lang="en-US" b="0" i="0" u="none" strike="noStrike" baseline="0" dirty="0">
                <a:solidFill>
                  <a:srgbClr val="000000"/>
                </a:solidFill>
                <a:latin typeface="Helvetica Neue LT Std"/>
              </a:rPr>
              <a:t>that is evolvable to support continuous robotic/human operation and is capable of scaling to global power utilization and industrial power levels. </a:t>
            </a:r>
          </a:p>
          <a:p>
            <a:pPr lvl="1"/>
            <a:r>
              <a:rPr lang="en-US" sz="1800" b="0" i="0" u="none" strike="noStrike" baseline="0" dirty="0">
                <a:solidFill>
                  <a:srgbClr val="000000"/>
                </a:solidFill>
                <a:latin typeface="Helvetica Neue LT Std"/>
              </a:rPr>
              <a:t>LI-2: Develop a </a:t>
            </a:r>
            <a:r>
              <a:rPr lang="en-US" sz="1800" i="0" u="none" strike="noStrike" baseline="0" dirty="0">
                <a:solidFill>
                  <a:srgbClr val="000000"/>
                </a:solidFill>
                <a:latin typeface="Helvetica Neue LT Std"/>
              </a:rPr>
              <a:t>lunar </a:t>
            </a:r>
            <a:r>
              <a:rPr lang="en-US" sz="1800" b="1" i="0" u="none" strike="noStrike" baseline="0" dirty="0">
                <a:solidFill>
                  <a:srgbClr val="000000"/>
                </a:solidFill>
                <a:latin typeface="Helvetica Neue LT Std"/>
              </a:rPr>
              <a:t>surface</a:t>
            </a:r>
            <a:r>
              <a:rPr lang="en-US" sz="1800" b="0" i="0" u="none" strike="noStrike" baseline="0" dirty="0">
                <a:solidFill>
                  <a:srgbClr val="000000"/>
                </a:solidFill>
                <a:latin typeface="Helvetica Neue LT Std"/>
              </a:rPr>
              <a:t>, orbital, and Moon-to-Earth </a:t>
            </a:r>
            <a:r>
              <a:rPr lang="en-US" sz="1800" b="1" i="0" u="none" strike="noStrike" baseline="0" dirty="0">
                <a:solidFill>
                  <a:srgbClr val="000000"/>
                </a:solidFill>
                <a:latin typeface="Helvetica Neue LT Std"/>
              </a:rPr>
              <a:t>communications </a:t>
            </a:r>
            <a:r>
              <a:rPr lang="en-US" sz="1800" i="0" u="none" strike="noStrike" baseline="0" dirty="0">
                <a:solidFill>
                  <a:srgbClr val="000000"/>
                </a:solidFill>
                <a:latin typeface="Helvetica Neue LT Std"/>
              </a:rPr>
              <a:t>architecture </a:t>
            </a:r>
            <a:r>
              <a:rPr lang="en-US" sz="1800" b="0" i="0" u="none" strike="noStrike" baseline="0" dirty="0">
                <a:solidFill>
                  <a:srgbClr val="000000"/>
                </a:solidFill>
                <a:latin typeface="Helvetica Neue LT Std"/>
              </a:rPr>
              <a:t>capable of scaling to support long term science, exploration, and industrial needs. 	</a:t>
            </a:r>
            <a:endParaRPr lang="en-US" b="0" i="0" u="none" strike="noStrike" baseline="0" dirty="0">
              <a:solidFill>
                <a:srgbClr val="000000"/>
              </a:solidFill>
              <a:latin typeface="Helvetica Neue LT Std"/>
            </a:endParaRPr>
          </a:p>
          <a:p>
            <a:pPr lvl="1"/>
            <a:r>
              <a:rPr lang="en-US" b="0" i="0" u="none" strike="noStrike" baseline="0" dirty="0">
                <a:solidFill>
                  <a:srgbClr val="000000"/>
                </a:solidFill>
                <a:latin typeface="Helvetica Neue LT Std"/>
              </a:rPr>
              <a:t>LI-3: Develop a lunar </a:t>
            </a:r>
            <a:r>
              <a:rPr lang="en-US" b="1" i="0" u="none" strike="noStrike" baseline="0" dirty="0">
                <a:solidFill>
                  <a:srgbClr val="000000"/>
                </a:solidFill>
                <a:latin typeface="Helvetica Neue LT Std"/>
              </a:rPr>
              <a:t>position, navigation and timing </a:t>
            </a:r>
            <a:r>
              <a:rPr lang="en-US" i="0" u="none" strike="noStrike" baseline="0" dirty="0">
                <a:solidFill>
                  <a:srgbClr val="000000"/>
                </a:solidFill>
                <a:latin typeface="Helvetica Neue LT Std"/>
              </a:rPr>
              <a:t>architecture</a:t>
            </a:r>
            <a:r>
              <a:rPr lang="en-US" b="1" i="0" u="none" strike="noStrike" baseline="0" dirty="0">
                <a:solidFill>
                  <a:srgbClr val="000000"/>
                </a:solidFill>
                <a:latin typeface="Helvetica Neue LT Std"/>
              </a:rPr>
              <a:t> </a:t>
            </a:r>
            <a:r>
              <a:rPr lang="en-US" b="0" i="0" u="none" strike="noStrike" baseline="0" dirty="0">
                <a:solidFill>
                  <a:srgbClr val="000000"/>
                </a:solidFill>
                <a:latin typeface="Helvetica Neue LT Std"/>
              </a:rPr>
              <a:t>capable of scaling to support long term science, exploration, and industrial needs. 	</a:t>
            </a:r>
          </a:p>
          <a:p>
            <a:pPr lvl="1"/>
            <a:r>
              <a:rPr lang="en-US" b="0" i="0" u="none" strike="noStrike" baseline="0" dirty="0">
                <a:solidFill>
                  <a:srgbClr val="000000"/>
                </a:solidFill>
                <a:latin typeface="Helvetica Neue LT Std"/>
              </a:rPr>
              <a:t>LI-4: Demonstrate </a:t>
            </a:r>
            <a:r>
              <a:rPr lang="en-US" b="1" i="0" u="none" strike="noStrike" baseline="0" dirty="0">
                <a:solidFill>
                  <a:srgbClr val="000000"/>
                </a:solidFill>
                <a:latin typeface="Helvetica Neue LT Std"/>
              </a:rPr>
              <a:t>advanced manufacturing and autonomous construction </a:t>
            </a:r>
            <a:r>
              <a:rPr lang="en-US" b="0" i="0" u="none" strike="noStrike" baseline="0" dirty="0">
                <a:solidFill>
                  <a:srgbClr val="000000"/>
                </a:solidFill>
                <a:latin typeface="Helvetica Neue LT Std"/>
              </a:rPr>
              <a:t>capabilities in support of continuous human lunar presence and a robust lunar economy. 		</a:t>
            </a:r>
          </a:p>
          <a:p>
            <a:pPr lvl="1"/>
            <a:r>
              <a:rPr lang="en-US" b="0" i="0" u="none" strike="noStrike" baseline="0" dirty="0">
                <a:solidFill>
                  <a:srgbClr val="000000"/>
                </a:solidFill>
                <a:latin typeface="Helvetica Neue LT Std"/>
              </a:rPr>
              <a:t>LI-6: Demonstrate local, regional, and global </a:t>
            </a:r>
            <a:r>
              <a:rPr lang="en-US" b="1" i="0" u="none" strike="noStrike" baseline="0" dirty="0">
                <a:solidFill>
                  <a:srgbClr val="000000"/>
                </a:solidFill>
                <a:latin typeface="Helvetica Neue LT Std"/>
              </a:rPr>
              <a:t>surface transportation and mobility </a:t>
            </a:r>
            <a:r>
              <a:rPr lang="en-US" b="0" i="0" u="none" strike="noStrike" baseline="0" dirty="0">
                <a:solidFill>
                  <a:srgbClr val="000000"/>
                </a:solidFill>
                <a:latin typeface="Helvetica Neue LT Std"/>
              </a:rPr>
              <a:t>capabilities in support of continuous human lunar presence and a robust lunar economy. 	</a:t>
            </a:r>
          </a:p>
          <a:p>
            <a:pPr lvl="1"/>
            <a:r>
              <a:rPr lang="en-US" b="0" i="0" u="none" strike="noStrike" baseline="0" dirty="0">
                <a:solidFill>
                  <a:srgbClr val="000000"/>
                </a:solidFill>
                <a:latin typeface="Helvetica Neue LT Std"/>
              </a:rPr>
              <a:t>LI-7: Demonstrate industrial scale </a:t>
            </a:r>
            <a:r>
              <a:rPr lang="en-US" b="1" i="0" u="none" strike="noStrike" baseline="0" dirty="0">
                <a:solidFill>
                  <a:srgbClr val="000000"/>
                </a:solidFill>
                <a:latin typeface="Helvetica Neue LT Std"/>
              </a:rPr>
              <a:t>ISRU</a:t>
            </a:r>
            <a:r>
              <a:rPr lang="en-US" b="0" i="0" u="none" strike="noStrike" baseline="0" dirty="0">
                <a:solidFill>
                  <a:srgbClr val="000000"/>
                </a:solidFill>
                <a:latin typeface="Helvetica Neue LT Std"/>
              </a:rPr>
              <a:t> capabilities in support of continuous human lunar presence and a robust lunar economy. 	</a:t>
            </a:r>
          </a:p>
          <a:p>
            <a:pPr lvl="1"/>
            <a:r>
              <a:rPr lang="en-US" b="0" i="0" u="none" strike="noStrike" baseline="0" dirty="0">
                <a:solidFill>
                  <a:srgbClr val="000000"/>
                </a:solidFill>
                <a:latin typeface="Helvetica Neue LT Std"/>
              </a:rPr>
              <a:t>LI-8: Demonstrate technologies supporting cislunar orbital/</a:t>
            </a:r>
            <a:r>
              <a:rPr lang="en-US" b="1" i="0" u="none" strike="noStrike" baseline="0" dirty="0">
                <a:solidFill>
                  <a:srgbClr val="000000"/>
                </a:solidFill>
                <a:latin typeface="Helvetica Neue LT Std"/>
              </a:rPr>
              <a:t>surface depots, construction and manufacturing </a:t>
            </a:r>
            <a:r>
              <a:rPr lang="en-US" b="0" i="0" u="none" strike="noStrike" baseline="0" dirty="0">
                <a:solidFill>
                  <a:srgbClr val="000000"/>
                </a:solidFill>
                <a:latin typeface="Helvetica Neue LT Std"/>
              </a:rPr>
              <a:t>maximizing the use of in-situ resources, and support systems needed for continuous human/robotic presence. 	</a:t>
            </a:r>
          </a:p>
          <a:p>
            <a:pPr marL="0" indent="0">
              <a:buNone/>
            </a:pPr>
            <a:r>
              <a:rPr lang="en-US" b="0" i="0" u="none" strike="noStrike" baseline="0" dirty="0">
                <a:solidFill>
                  <a:srgbClr val="000000"/>
                </a:solidFill>
                <a:latin typeface="Helvetica Neue LT Std"/>
              </a:rPr>
              <a:t>Mars:	</a:t>
            </a:r>
            <a:r>
              <a:rPr lang="en-US" sz="1800" b="0" i="1" u="none" strike="noStrike" baseline="0" dirty="0">
                <a:solidFill>
                  <a:srgbClr val="000000"/>
                </a:solidFill>
                <a:latin typeface="Helvetica Neue LT Std"/>
              </a:rPr>
              <a:t>Create essential infrastructure to support initial human Mars exploration campaign. </a:t>
            </a:r>
            <a:endParaRPr lang="en-US" b="0" i="1" u="none" strike="noStrike" baseline="0" dirty="0">
              <a:solidFill>
                <a:srgbClr val="000000"/>
              </a:solidFill>
              <a:latin typeface="Helvetica Neue LT Std"/>
            </a:endParaRPr>
          </a:p>
          <a:p>
            <a:pPr lvl="1"/>
            <a:r>
              <a:rPr lang="en-US" b="0" i="0" u="none" strike="noStrike" baseline="0" dirty="0">
                <a:solidFill>
                  <a:srgbClr val="000000"/>
                </a:solidFill>
                <a:latin typeface="Helvetica Neue LT Std"/>
              </a:rPr>
              <a:t>MI-1: Develop Mars </a:t>
            </a:r>
            <a:r>
              <a:rPr lang="en-US" b="1" i="0" u="none" strike="noStrike" baseline="0" dirty="0">
                <a:solidFill>
                  <a:srgbClr val="000000"/>
                </a:solidFill>
                <a:latin typeface="Helvetica Neue LT Std"/>
              </a:rPr>
              <a:t>surface power </a:t>
            </a:r>
            <a:r>
              <a:rPr lang="en-US" b="0" i="0" u="none" strike="noStrike" baseline="0" dirty="0">
                <a:solidFill>
                  <a:srgbClr val="000000"/>
                </a:solidFill>
                <a:latin typeface="Helvetica Neue LT Std"/>
              </a:rPr>
              <a:t>sufficient for an initial human Mars exploration campaign. 	</a:t>
            </a:r>
          </a:p>
          <a:p>
            <a:pPr lvl="1"/>
            <a:r>
              <a:rPr lang="en-US" b="0" i="0" u="none" strike="noStrike" baseline="0" dirty="0">
                <a:solidFill>
                  <a:srgbClr val="000000"/>
                </a:solidFill>
                <a:latin typeface="Helvetica Neue LT Std"/>
              </a:rPr>
              <a:t>MI-2: Develop Mars </a:t>
            </a:r>
            <a:r>
              <a:rPr lang="en-US" b="1" i="0" u="none" strike="noStrike" baseline="0" dirty="0">
                <a:solidFill>
                  <a:srgbClr val="000000"/>
                </a:solidFill>
                <a:latin typeface="Helvetica Neue LT Std"/>
              </a:rPr>
              <a:t>surface</a:t>
            </a:r>
            <a:r>
              <a:rPr lang="en-US" b="0" i="0" u="none" strike="noStrike" baseline="0" dirty="0">
                <a:solidFill>
                  <a:srgbClr val="000000"/>
                </a:solidFill>
                <a:latin typeface="Helvetica Neue LT Std"/>
              </a:rPr>
              <a:t>, orbital, and Mars-to-Earth </a:t>
            </a:r>
            <a:r>
              <a:rPr lang="en-US" b="1" i="0" u="none" strike="noStrike" baseline="0" dirty="0">
                <a:solidFill>
                  <a:srgbClr val="000000"/>
                </a:solidFill>
                <a:latin typeface="Helvetica Neue LT Std"/>
              </a:rPr>
              <a:t>communications</a:t>
            </a:r>
            <a:r>
              <a:rPr lang="en-US" b="0" i="0" u="none" strike="noStrike" baseline="0" dirty="0">
                <a:solidFill>
                  <a:srgbClr val="000000"/>
                </a:solidFill>
                <a:latin typeface="Helvetica Neue LT Std"/>
              </a:rPr>
              <a:t> to support an initial human Mars exploration campaign. 	</a:t>
            </a:r>
          </a:p>
          <a:p>
            <a:pPr lvl="1"/>
            <a:r>
              <a:rPr lang="en-US" b="0" i="0" u="none" strike="noStrike" baseline="0" dirty="0">
                <a:solidFill>
                  <a:srgbClr val="000000"/>
                </a:solidFill>
                <a:latin typeface="Helvetica Neue LT Std"/>
              </a:rPr>
              <a:t>MI-3: Develop Mars </a:t>
            </a:r>
            <a:r>
              <a:rPr lang="en-US" b="1" i="0" u="none" strike="noStrike" baseline="0" dirty="0">
                <a:solidFill>
                  <a:srgbClr val="000000"/>
                </a:solidFill>
                <a:latin typeface="Helvetica Neue LT Std"/>
              </a:rPr>
              <a:t>position, navigation and timing </a:t>
            </a:r>
            <a:r>
              <a:rPr lang="en-US" b="0" i="0" u="none" strike="noStrike" baseline="0" dirty="0">
                <a:solidFill>
                  <a:srgbClr val="000000"/>
                </a:solidFill>
                <a:latin typeface="Helvetica Neue LT Std"/>
              </a:rPr>
              <a:t>capabilities to support an initial human Mars exploration campaign. 	</a:t>
            </a:r>
          </a:p>
          <a:p>
            <a:pPr lvl="1"/>
            <a:r>
              <a:rPr lang="en-US" b="0" i="0" u="none" strike="noStrike" baseline="0" dirty="0">
                <a:solidFill>
                  <a:srgbClr val="000000"/>
                </a:solidFill>
                <a:latin typeface="Helvetica Neue LT Std"/>
              </a:rPr>
              <a:t>MI-4: Demonstrate Mars </a:t>
            </a:r>
            <a:r>
              <a:rPr lang="en-US" b="1" i="0" u="none" strike="noStrike" baseline="0" dirty="0">
                <a:solidFill>
                  <a:srgbClr val="000000"/>
                </a:solidFill>
                <a:latin typeface="Helvetica Neue LT Std"/>
              </a:rPr>
              <a:t>ISRU</a:t>
            </a:r>
            <a:r>
              <a:rPr lang="en-US" b="0" i="0" u="none" strike="noStrike" baseline="0" dirty="0">
                <a:solidFill>
                  <a:srgbClr val="000000"/>
                </a:solidFill>
                <a:latin typeface="Helvetica Neue LT Std"/>
              </a:rPr>
              <a:t> capabilities to support an initial human Mars exploration campaign.	</a:t>
            </a:r>
            <a:endParaRPr lang="en-US" b="1" i="0" u="none" strike="noStrike" baseline="0" dirty="0">
              <a:solidFill>
                <a:srgbClr val="000000"/>
              </a:solidFill>
              <a:latin typeface="Helvetica Neue LT Std"/>
            </a:endParaRPr>
          </a:p>
          <a:p>
            <a:endParaRPr lang="en-US" dirty="0"/>
          </a:p>
        </p:txBody>
      </p:sp>
      <p:sp>
        <p:nvSpPr>
          <p:cNvPr id="4" name="Date Placeholder 3">
            <a:extLst>
              <a:ext uri="{FF2B5EF4-FFF2-40B4-BE49-F238E27FC236}">
                <a16:creationId xmlns:a16="http://schemas.microsoft.com/office/drawing/2014/main" id="{E029123F-5EC3-483F-93FF-71738BF586E5}"/>
              </a:ext>
            </a:extLst>
          </p:cNvPr>
          <p:cNvSpPr>
            <a:spLocks noGrp="1"/>
          </p:cNvSpPr>
          <p:nvPr>
            <p:ph type="dt" sz="half" idx="2"/>
          </p:nvPr>
        </p:nvSpPr>
        <p:spPr/>
        <p:txBody>
          <a:bodyPr/>
          <a:lstStyle/>
          <a:p>
            <a:fld id="{E56C2CFA-516A-574D-AF1B-0A4D0819EE1F}" type="datetime1">
              <a:rPr lang="en-US" smtClean="0"/>
              <a:pPr/>
              <a:t>10/20/22</a:t>
            </a:fld>
            <a:endParaRPr lang="en-US" dirty="0"/>
          </a:p>
        </p:txBody>
      </p:sp>
    </p:spTree>
    <p:extLst>
      <p:ext uri="{BB962C8B-B14F-4D97-AF65-F5344CB8AC3E}">
        <p14:creationId xmlns:p14="http://schemas.microsoft.com/office/powerpoint/2010/main" val="4287712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EBB85-1FE6-4FDF-9232-3157800FDC21}"/>
              </a:ext>
            </a:extLst>
          </p:cNvPr>
          <p:cNvSpPr>
            <a:spLocks noGrp="1"/>
          </p:cNvSpPr>
          <p:nvPr>
            <p:ph type="title"/>
          </p:nvPr>
        </p:nvSpPr>
        <p:spPr/>
        <p:txBody>
          <a:bodyPr>
            <a:normAutofit fontScale="90000"/>
          </a:bodyPr>
          <a:lstStyle/>
          <a:p>
            <a:r>
              <a:rPr lang="en-US" dirty="0"/>
              <a:t>Moon to Mars Objectives: Science-Enabling</a:t>
            </a:r>
          </a:p>
        </p:txBody>
      </p:sp>
      <p:sp>
        <p:nvSpPr>
          <p:cNvPr id="3" name="Content Placeholder 2">
            <a:extLst>
              <a:ext uri="{FF2B5EF4-FFF2-40B4-BE49-F238E27FC236}">
                <a16:creationId xmlns:a16="http://schemas.microsoft.com/office/drawing/2014/main" id="{474D6C29-EBA9-456C-9B1C-C7ED34D85173}"/>
              </a:ext>
            </a:extLst>
          </p:cNvPr>
          <p:cNvSpPr>
            <a:spLocks noGrp="1"/>
          </p:cNvSpPr>
          <p:nvPr>
            <p:ph idx="1"/>
          </p:nvPr>
        </p:nvSpPr>
        <p:spPr/>
        <p:txBody>
          <a:bodyPr>
            <a:normAutofit/>
          </a:bodyPr>
          <a:lstStyle/>
          <a:p>
            <a:pPr marL="0" indent="0">
              <a:buNone/>
            </a:pPr>
            <a:r>
              <a:rPr lang="en-US" sz="1800" b="0" i="1" u="none" strike="noStrike" baseline="0" dirty="0">
                <a:solidFill>
                  <a:srgbClr val="000000"/>
                </a:solidFill>
                <a:latin typeface="Helvetica Neue LT Std"/>
              </a:rPr>
              <a:t>Develop integrated human and robotic methods and advanced techniques that enable high-priority scientific questions to be addressed around and on the Moon and Mars. </a:t>
            </a:r>
            <a:r>
              <a:rPr lang="en-US" sz="1800" b="0" i="0" u="none" strike="noStrike" baseline="0" dirty="0">
                <a:solidFill>
                  <a:srgbClr val="000000"/>
                </a:solidFill>
                <a:latin typeface="Helvetica Neue LT Std"/>
              </a:rPr>
              <a:t>	</a:t>
            </a:r>
          </a:p>
          <a:p>
            <a:r>
              <a:rPr lang="en-US" sz="1800" b="0" i="0" u="none" strike="noStrike" baseline="0" dirty="0">
                <a:solidFill>
                  <a:srgbClr val="000000"/>
                </a:solidFill>
                <a:latin typeface="Helvetica Neue LT Std"/>
              </a:rPr>
              <a:t>SE-2: 	Enable Earth-based scientists to remotely support astronaut surface and deep space activities using </a:t>
            </a:r>
            <a:r>
              <a:rPr lang="en-US" sz="1800" b="1" i="0" u="none" strike="noStrike" baseline="0" dirty="0">
                <a:solidFill>
                  <a:srgbClr val="000000"/>
                </a:solidFill>
                <a:latin typeface="Helvetica Neue LT Std"/>
              </a:rPr>
              <a:t>advanced techniques and tools</a:t>
            </a:r>
            <a:r>
              <a:rPr lang="en-US" sz="1800" b="0" i="0" u="none" strike="noStrike" baseline="0" dirty="0">
                <a:solidFill>
                  <a:srgbClr val="000000"/>
                </a:solidFill>
                <a:latin typeface="Helvetica Neue LT Std"/>
              </a:rPr>
              <a:t>. 	</a:t>
            </a:r>
          </a:p>
          <a:p>
            <a:r>
              <a:rPr lang="en-US" sz="1800" b="0" i="0" u="none" strike="noStrike" baseline="0" dirty="0">
                <a:solidFill>
                  <a:srgbClr val="000000"/>
                </a:solidFill>
                <a:latin typeface="Helvetica Neue LT Std"/>
              </a:rPr>
              <a:t>SE-3: 	Develop the capability to </a:t>
            </a:r>
            <a:r>
              <a:rPr lang="en-US" sz="1800" b="1" i="0" u="none" strike="noStrike" baseline="0" dirty="0">
                <a:solidFill>
                  <a:srgbClr val="000000"/>
                </a:solidFill>
                <a:latin typeface="Helvetica Neue LT Std"/>
              </a:rPr>
              <a:t>retrieve</a:t>
            </a:r>
            <a:r>
              <a:rPr lang="en-US" sz="1800" b="0" i="0" u="none" strike="noStrike" baseline="0" dirty="0">
                <a:solidFill>
                  <a:srgbClr val="000000"/>
                </a:solidFill>
                <a:latin typeface="Helvetica Neue LT Std"/>
              </a:rPr>
              <a:t> core </a:t>
            </a:r>
            <a:r>
              <a:rPr lang="en-US" sz="1800" b="1" i="0" u="none" strike="noStrike" baseline="0" dirty="0">
                <a:solidFill>
                  <a:srgbClr val="000000"/>
                </a:solidFill>
                <a:latin typeface="Helvetica Neue LT Std"/>
              </a:rPr>
              <a:t>samples</a:t>
            </a:r>
            <a:r>
              <a:rPr lang="en-US" sz="1800" b="0" i="0" u="none" strike="noStrike" baseline="0" dirty="0">
                <a:solidFill>
                  <a:srgbClr val="000000"/>
                </a:solidFill>
                <a:latin typeface="Helvetica Neue LT Std"/>
              </a:rPr>
              <a:t> of frozen volatiles from permanently shadowed regions on the Moon and volatile-bearing sites on Mars and to deliver them in pristine states to modern curation facilities on Earth. 	</a:t>
            </a:r>
          </a:p>
          <a:p>
            <a:r>
              <a:rPr lang="en-US" sz="1800" b="0" i="0" u="none" strike="noStrike" baseline="0" dirty="0">
                <a:solidFill>
                  <a:srgbClr val="000000"/>
                </a:solidFill>
                <a:latin typeface="Helvetica Neue LT Std"/>
              </a:rPr>
              <a:t>SE-4: 	</a:t>
            </a:r>
            <a:r>
              <a:rPr lang="en-US" sz="1800" b="1" i="0" u="none" strike="noStrike" baseline="0" dirty="0">
                <a:solidFill>
                  <a:srgbClr val="000000"/>
                </a:solidFill>
                <a:latin typeface="Helvetica Neue LT Std"/>
              </a:rPr>
              <a:t>Return</a:t>
            </a:r>
            <a:r>
              <a:rPr lang="en-US" sz="1800" b="0" i="0" u="none" strike="noStrike" baseline="0" dirty="0">
                <a:solidFill>
                  <a:srgbClr val="000000"/>
                </a:solidFill>
                <a:latin typeface="Helvetica Neue LT Std"/>
              </a:rPr>
              <a:t> representative </a:t>
            </a:r>
            <a:r>
              <a:rPr lang="en-US" sz="1800" b="1" i="0" u="none" strike="noStrike" baseline="0" dirty="0">
                <a:solidFill>
                  <a:srgbClr val="000000"/>
                </a:solidFill>
                <a:latin typeface="Helvetica Neue LT Std"/>
              </a:rPr>
              <a:t>samples</a:t>
            </a:r>
            <a:r>
              <a:rPr lang="en-US" sz="1800" b="0" i="0" u="none" strike="noStrike" baseline="0" dirty="0">
                <a:solidFill>
                  <a:srgbClr val="000000"/>
                </a:solidFill>
                <a:latin typeface="Helvetica Neue LT Std"/>
              </a:rPr>
              <a:t> from multiple locations across the surface of the Moon and Mars, with sample mass commensurate with mission-specific science priorities. 	</a:t>
            </a:r>
          </a:p>
          <a:p>
            <a:r>
              <a:rPr lang="en-US" sz="1800" b="0" i="0" u="none" strike="noStrike" baseline="0" dirty="0">
                <a:solidFill>
                  <a:srgbClr val="000000"/>
                </a:solidFill>
                <a:latin typeface="Helvetica Neue LT Std"/>
              </a:rPr>
              <a:t>SE-5: 	Use </a:t>
            </a:r>
            <a:r>
              <a:rPr lang="en-US" sz="1800" b="1" i="0" u="none" strike="noStrike" baseline="0" dirty="0">
                <a:solidFill>
                  <a:srgbClr val="000000"/>
                </a:solidFill>
                <a:latin typeface="Helvetica Neue LT Std"/>
              </a:rPr>
              <a:t>robotic techniques</a:t>
            </a:r>
            <a:r>
              <a:rPr lang="en-US" sz="1800" b="0" i="0" u="none" strike="noStrike" baseline="0" dirty="0">
                <a:solidFill>
                  <a:srgbClr val="000000"/>
                </a:solidFill>
                <a:latin typeface="Helvetica Neue LT Std"/>
              </a:rPr>
              <a:t> to survey sites, conduct in-situ measurements, and identify/stockpile samples in advance of and concurrent with astronaut arrival, to optimize astronaut time on the lunar and Martian surface and maximize science return. 	</a:t>
            </a:r>
          </a:p>
          <a:p>
            <a:r>
              <a:rPr lang="en-US" sz="1800" b="0" i="0" u="none" strike="noStrike" baseline="0" dirty="0">
                <a:solidFill>
                  <a:srgbClr val="000000"/>
                </a:solidFill>
                <a:latin typeface="Helvetica Neue LT Std"/>
              </a:rPr>
              <a:t>SE-6: 	Enable long-term, planet-wide research by </a:t>
            </a:r>
            <a:r>
              <a:rPr lang="en-US" sz="1800" b="1" i="0" u="none" strike="noStrike" baseline="0" dirty="0">
                <a:solidFill>
                  <a:srgbClr val="000000"/>
                </a:solidFill>
                <a:latin typeface="Helvetica Neue LT Std"/>
              </a:rPr>
              <a:t>delivering</a:t>
            </a:r>
            <a:r>
              <a:rPr lang="en-US" sz="1800" b="0" i="0" u="none" strike="noStrike" baseline="0" dirty="0">
                <a:solidFill>
                  <a:srgbClr val="000000"/>
                </a:solidFill>
                <a:latin typeface="Helvetica Neue LT Std"/>
              </a:rPr>
              <a:t> science instruments to multiple science-relevant orbits and surface locations at the Moon and Mars. 	</a:t>
            </a:r>
          </a:p>
          <a:p>
            <a:pPr marL="0" indent="0">
              <a:buNone/>
            </a:pPr>
            <a:r>
              <a:rPr lang="en-US" sz="1800" b="0" i="0" u="none" strike="noStrike" baseline="0" dirty="0">
                <a:solidFill>
                  <a:srgbClr val="000000"/>
                </a:solidFill>
                <a:latin typeface="Helvetica Neue LT Std"/>
              </a:rPr>
              <a:t>	</a:t>
            </a:r>
          </a:p>
          <a:p>
            <a:endParaRPr lang="en-US" dirty="0"/>
          </a:p>
        </p:txBody>
      </p:sp>
      <p:sp>
        <p:nvSpPr>
          <p:cNvPr id="4" name="Date Placeholder 3">
            <a:extLst>
              <a:ext uri="{FF2B5EF4-FFF2-40B4-BE49-F238E27FC236}">
                <a16:creationId xmlns:a16="http://schemas.microsoft.com/office/drawing/2014/main" id="{E25030B1-1E4D-4E92-9F59-AF83C068713F}"/>
              </a:ext>
            </a:extLst>
          </p:cNvPr>
          <p:cNvSpPr>
            <a:spLocks noGrp="1"/>
          </p:cNvSpPr>
          <p:nvPr>
            <p:ph type="dt" sz="half" idx="2"/>
          </p:nvPr>
        </p:nvSpPr>
        <p:spPr/>
        <p:txBody>
          <a:bodyPr/>
          <a:lstStyle/>
          <a:p>
            <a:fld id="{E56C2CFA-516A-574D-AF1B-0A4D0819EE1F}" type="datetime1">
              <a:rPr lang="en-US" smtClean="0"/>
              <a:pPr/>
              <a:t>10/20/22</a:t>
            </a:fld>
            <a:endParaRPr lang="en-US" dirty="0"/>
          </a:p>
        </p:txBody>
      </p:sp>
    </p:spTree>
    <p:extLst>
      <p:ext uri="{BB962C8B-B14F-4D97-AF65-F5344CB8AC3E}">
        <p14:creationId xmlns:p14="http://schemas.microsoft.com/office/powerpoint/2010/main" val="3163784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44A80-7D4A-49DA-9174-CFC4BD59BC53}"/>
              </a:ext>
            </a:extLst>
          </p:cNvPr>
          <p:cNvSpPr>
            <a:spLocks noGrp="1"/>
          </p:cNvSpPr>
          <p:nvPr>
            <p:ph type="title"/>
          </p:nvPr>
        </p:nvSpPr>
        <p:spPr/>
        <p:txBody>
          <a:bodyPr>
            <a:normAutofit fontScale="90000"/>
          </a:bodyPr>
          <a:lstStyle/>
          <a:p>
            <a:r>
              <a:rPr lang="en-US" dirty="0"/>
              <a:t>Moon to Mars Objectives: Transportation and Habitation</a:t>
            </a:r>
          </a:p>
        </p:txBody>
      </p:sp>
      <p:sp>
        <p:nvSpPr>
          <p:cNvPr id="3" name="Content Placeholder 2">
            <a:extLst>
              <a:ext uri="{FF2B5EF4-FFF2-40B4-BE49-F238E27FC236}">
                <a16:creationId xmlns:a16="http://schemas.microsoft.com/office/drawing/2014/main" id="{132CC260-5433-4502-AF7F-0EEBE7C21F35}"/>
              </a:ext>
            </a:extLst>
          </p:cNvPr>
          <p:cNvSpPr>
            <a:spLocks noGrp="1"/>
          </p:cNvSpPr>
          <p:nvPr>
            <p:ph idx="1"/>
          </p:nvPr>
        </p:nvSpPr>
        <p:spPr/>
        <p:txBody>
          <a:bodyPr>
            <a:normAutofit lnSpcReduction="10000"/>
          </a:bodyPr>
          <a:lstStyle/>
          <a:p>
            <a:pPr marL="0" indent="0">
              <a:buNone/>
            </a:pPr>
            <a:r>
              <a:rPr lang="en-US" sz="1800" b="0" i="1" u="none" strike="noStrike" baseline="0" dirty="0">
                <a:solidFill>
                  <a:srgbClr val="000000"/>
                </a:solidFill>
                <a:latin typeface="Helvetica Neue LT Std"/>
              </a:rPr>
              <a:t>Develop and demonstrate an integrated system of systems to conduct a campaign of human exploration missions to the Moon and Mars, while living and working on the lunar and Martian surface, with safe return to Earth. </a:t>
            </a:r>
          </a:p>
          <a:p>
            <a:r>
              <a:rPr lang="en-US" sz="1800" b="0" i="0" u="none" strike="noStrike" baseline="0" dirty="0">
                <a:solidFill>
                  <a:srgbClr val="000000"/>
                </a:solidFill>
                <a:latin typeface="Helvetica Neue LT Std"/>
              </a:rPr>
              <a:t>TH-3: 	Develop system(s) to allow crew to </a:t>
            </a:r>
            <a:r>
              <a:rPr lang="en-US" sz="1800" b="1" i="0" u="none" strike="noStrike" baseline="0" dirty="0">
                <a:solidFill>
                  <a:srgbClr val="000000"/>
                </a:solidFill>
                <a:latin typeface="Helvetica Neue LT Std"/>
              </a:rPr>
              <a:t>explore, operate, and live </a:t>
            </a:r>
            <a:r>
              <a:rPr lang="en-US" sz="1800" i="0" u="none" strike="noStrike" baseline="0" dirty="0">
                <a:solidFill>
                  <a:srgbClr val="000000"/>
                </a:solidFill>
                <a:latin typeface="Helvetica Neue LT Std"/>
              </a:rPr>
              <a:t>on</a:t>
            </a:r>
            <a:r>
              <a:rPr lang="en-US" sz="1800" b="0" i="0" u="none" strike="noStrike" baseline="0" dirty="0">
                <a:solidFill>
                  <a:srgbClr val="000000"/>
                </a:solidFill>
                <a:latin typeface="Helvetica Neue LT Std"/>
              </a:rPr>
              <a:t> the </a:t>
            </a:r>
            <a:r>
              <a:rPr lang="en-US" sz="1800" b="1" i="0" u="none" strike="noStrike" baseline="0" dirty="0">
                <a:solidFill>
                  <a:srgbClr val="000000"/>
                </a:solidFill>
                <a:latin typeface="Helvetica Neue LT Std"/>
              </a:rPr>
              <a:t>lunar surface </a:t>
            </a:r>
            <a:r>
              <a:rPr lang="en-US" sz="1800" b="0" i="0" u="none" strike="noStrike" baseline="0" dirty="0">
                <a:solidFill>
                  <a:srgbClr val="000000"/>
                </a:solidFill>
                <a:latin typeface="Helvetica Neue LT Std"/>
              </a:rPr>
              <a:t>and in lunar orbit with </a:t>
            </a:r>
            <a:r>
              <a:rPr lang="en-US" sz="1800" b="1" i="0" u="none" strike="noStrike" baseline="0" dirty="0">
                <a:solidFill>
                  <a:srgbClr val="000000"/>
                </a:solidFill>
                <a:latin typeface="Helvetica Neue LT Std"/>
              </a:rPr>
              <a:t>scalability</a:t>
            </a:r>
            <a:r>
              <a:rPr lang="en-US" sz="1800" b="0" i="0" u="none" strike="noStrike" baseline="0" dirty="0">
                <a:solidFill>
                  <a:srgbClr val="000000"/>
                </a:solidFill>
                <a:latin typeface="Helvetica Neue LT Std"/>
              </a:rPr>
              <a:t> to continuous presence; conducting </a:t>
            </a:r>
            <a:r>
              <a:rPr lang="en-US" sz="1800" b="1" i="0" u="none" strike="noStrike" baseline="0" dirty="0">
                <a:solidFill>
                  <a:srgbClr val="000000"/>
                </a:solidFill>
                <a:latin typeface="Helvetica Neue LT Std"/>
              </a:rPr>
              <a:t>scientific and industrial utilization</a:t>
            </a:r>
            <a:r>
              <a:rPr lang="en-US" sz="1800" b="0" i="0" u="none" strike="noStrike" baseline="0" dirty="0">
                <a:solidFill>
                  <a:srgbClr val="000000"/>
                </a:solidFill>
                <a:latin typeface="Helvetica Neue LT Std"/>
              </a:rPr>
              <a:t> as well as Mars analog activities. 		</a:t>
            </a:r>
          </a:p>
          <a:p>
            <a:r>
              <a:rPr lang="en-US" sz="1800" b="0" i="0" u="none" strike="noStrike" baseline="0" dirty="0">
                <a:solidFill>
                  <a:srgbClr val="000000"/>
                </a:solidFill>
                <a:latin typeface="Helvetica Neue LT Std"/>
              </a:rPr>
              <a:t>TH-5: 	Develop </a:t>
            </a:r>
            <a:r>
              <a:rPr lang="en-US" sz="1800" b="1" i="0" u="none" strike="noStrike" baseline="0" dirty="0">
                <a:solidFill>
                  <a:srgbClr val="000000"/>
                </a:solidFill>
                <a:latin typeface="Helvetica Neue LT Std"/>
              </a:rPr>
              <a:t>transportation</a:t>
            </a:r>
            <a:r>
              <a:rPr lang="en-US" sz="1800" b="0" i="0" u="none" strike="noStrike" baseline="0" dirty="0">
                <a:solidFill>
                  <a:srgbClr val="000000"/>
                </a:solidFill>
                <a:latin typeface="Helvetica Neue LT Std"/>
              </a:rPr>
              <a:t> systems that crew can routinely operate between the Earth-Moon vicinity and Mars vicinity, including the Martian </a:t>
            </a:r>
            <a:r>
              <a:rPr lang="en-US" sz="1800" b="1" i="0" u="none" strike="noStrike" baseline="0" dirty="0">
                <a:solidFill>
                  <a:srgbClr val="000000"/>
                </a:solidFill>
                <a:latin typeface="Helvetica Neue LT Std"/>
              </a:rPr>
              <a:t>surface</a:t>
            </a:r>
            <a:r>
              <a:rPr lang="en-US" sz="1800" b="0" i="0" u="none" strike="noStrike" baseline="0" dirty="0">
                <a:solidFill>
                  <a:srgbClr val="000000"/>
                </a:solidFill>
                <a:latin typeface="Helvetica Neue LT Std"/>
              </a:rPr>
              <a:t>. 	</a:t>
            </a:r>
          </a:p>
          <a:p>
            <a:r>
              <a:rPr lang="en-US" sz="1800" b="0" i="0" u="none" strike="noStrike" baseline="0" dirty="0">
                <a:solidFill>
                  <a:srgbClr val="000000"/>
                </a:solidFill>
                <a:latin typeface="Helvetica Neue LT Std"/>
              </a:rPr>
              <a:t>TH-6: 	Develop </a:t>
            </a:r>
            <a:r>
              <a:rPr lang="en-US" sz="1800" b="1" i="0" u="none" strike="noStrike" baseline="0" dirty="0">
                <a:solidFill>
                  <a:srgbClr val="000000"/>
                </a:solidFill>
                <a:latin typeface="Helvetica Neue LT Std"/>
              </a:rPr>
              <a:t>transportation</a:t>
            </a:r>
            <a:r>
              <a:rPr lang="en-US" sz="1800" b="0" i="0" u="none" strike="noStrike" baseline="0" dirty="0">
                <a:solidFill>
                  <a:srgbClr val="000000"/>
                </a:solidFill>
                <a:latin typeface="Helvetica Neue LT Std"/>
              </a:rPr>
              <a:t> systems that can deliver a range of elements to the Martian surface. 	</a:t>
            </a:r>
          </a:p>
          <a:p>
            <a:r>
              <a:rPr lang="en-US" sz="1800" b="0" i="0" u="none" strike="noStrike" baseline="0" dirty="0">
                <a:solidFill>
                  <a:srgbClr val="000000"/>
                </a:solidFill>
                <a:latin typeface="Helvetica Neue LT Std"/>
              </a:rPr>
              <a:t>TH-7: 	Develop systems for crew to </a:t>
            </a:r>
            <a:r>
              <a:rPr lang="en-US" sz="1800" b="1" i="0" u="none" strike="noStrike" baseline="0" dirty="0">
                <a:solidFill>
                  <a:srgbClr val="000000"/>
                </a:solidFill>
                <a:latin typeface="Helvetica Neue LT Std"/>
              </a:rPr>
              <a:t>explore, operate, </a:t>
            </a:r>
            <a:r>
              <a:rPr lang="en-US" sz="1800" i="0" u="none" strike="noStrike" baseline="0" dirty="0">
                <a:solidFill>
                  <a:srgbClr val="000000"/>
                </a:solidFill>
                <a:latin typeface="Helvetica Neue LT Std"/>
              </a:rPr>
              <a:t>and</a:t>
            </a:r>
            <a:r>
              <a:rPr lang="en-US" sz="1800" b="1" i="0" u="none" strike="noStrike" baseline="0" dirty="0">
                <a:solidFill>
                  <a:srgbClr val="000000"/>
                </a:solidFill>
                <a:latin typeface="Helvetica Neue LT Std"/>
              </a:rPr>
              <a:t> live </a:t>
            </a:r>
            <a:r>
              <a:rPr lang="en-US" sz="1800" b="0" i="0" u="none" strike="noStrike" baseline="0" dirty="0">
                <a:solidFill>
                  <a:srgbClr val="000000"/>
                </a:solidFill>
                <a:latin typeface="Helvetica Neue LT Std"/>
              </a:rPr>
              <a:t>on the </a:t>
            </a:r>
            <a:r>
              <a:rPr lang="en-US" sz="1800" b="1" i="0" u="none" strike="noStrike" baseline="0" dirty="0">
                <a:solidFill>
                  <a:srgbClr val="000000"/>
                </a:solidFill>
                <a:latin typeface="Helvetica Neue LT Std"/>
              </a:rPr>
              <a:t>Martian</a:t>
            </a:r>
            <a:r>
              <a:rPr lang="en-US" sz="1800" b="0" i="0" u="none" strike="noStrike" baseline="0" dirty="0">
                <a:solidFill>
                  <a:srgbClr val="000000"/>
                </a:solidFill>
                <a:latin typeface="Helvetica Neue LT Std"/>
              </a:rPr>
              <a:t> </a:t>
            </a:r>
            <a:r>
              <a:rPr lang="en-US" sz="1800" b="1" i="0" u="none" strike="noStrike" baseline="0" dirty="0">
                <a:solidFill>
                  <a:srgbClr val="000000"/>
                </a:solidFill>
                <a:latin typeface="Helvetica Neue LT Std"/>
              </a:rPr>
              <a:t>surface</a:t>
            </a:r>
            <a:r>
              <a:rPr lang="en-US" sz="1800" b="0" i="0" u="none" strike="noStrike" baseline="0" dirty="0">
                <a:solidFill>
                  <a:srgbClr val="000000"/>
                </a:solidFill>
                <a:latin typeface="Helvetica Neue LT Std"/>
              </a:rPr>
              <a:t> to address key questions with respect to </a:t>
            </a:r>
            <a:r>
              <a:rPr lang="en-US" sz="1800" b="1" i="0" u="none" strike="noStrike" baseline="0" dirty="0">
                <a:solidFill>
                  <a:srgbClr val="000000"/>
                </a:solidFill>
                <a:latin typeface="Helvetica Neue LT Std"/>
              </a:rPr>
              <a:t>science and resources</a:t>
            </a:r>
            <a:r>
              <a:rPr lang="en-US" sz="1800" b="0" i="0" u="none" strike="noStrike" baseline="0" dirty="0">
                <a:solidFill>
                  <a:srgbClr val="000000"/>
                </a:solidFill>
                <a:latin typeface="Helvetica Neue LT Std"/>
              </a:rPr>
              <a:t>. 	</a:t>
            </a:r>
          </a:p>
          <a:p>
            <a:r>
              <a:rPr lang="en-US" sz="1800" b="0" i="0" u="none" strike="noStrike" baseline="0" dirty="0">
                <a:solidFill>
                  <a:srgbClr val="000000"/>
                </a:solidFill>
                <a:latin typeface="Helvetica Neue LT Std"/>
              </a:rPr>
              <a:t>TH-9: 	Develop integrated </a:t>
            </a:r>
            <a:r>
              <a:rPr lang="en-US" sz="1800" b="1" i="0" u="none" strike="noStrike" baseline="0" dirty="0">
                <a:solidFill>
                  <a:srgbClr val="000000"/>
                </a:solidFill>
                <a:latin typeface="Helvetica Neue LT Std"/>
              </a:rPr>
              <a:t>human and robotic systems </a:t>
            </a:r>
            <a:r>
              <a:rPr lang="en-US" sz="1800" b="0" i="0" u="none" strike="noStrike" baseline="0" dirty="0">
                <a:solidFill>
                  <a:srgbClr val="000000"/>
                </a:solidFill>
                <a:latin typeface="Helvetica Neue LT Std"/>
              </a:rPr>
              <a:t>with inter-relationships that enable maximum science and exploration during </a:t>
            </a:r>
            <a:r>
              <a:rPr lang="en-US" sz="1800" b="1" i="0" u="none" strike="noStrike" baseline="0" dirty="0">
                <a:solidFill>
                  <a:srgbClr val="000000"/>
                </a:solidFill>
                <a:latin typeface="Helvetica Neue LT Std"/>
              </a:rPr>
              <a:t>lunar missions</a:t>
            </a:r>
            <a:r>
              <a:rPr lang="en-US" sz="1800" b="0" i="0" u="none" strike="noStrike" baseline="0" dirty="0">
                <a:solidFill>
                  <a:srgbClr val="000000"/>
                </a:solidFill>
                <a:latin typeface="Helvetica Neue LT Std"/>
              </a:rPr>
              <a:t>. 	</a:t>
            </a:r>
          </a:p>
          <a:p>
            <a:r>
              <a:rPr lang="en-US" sz="1800" b="0" i="0" u="none" strike="noStrike" baseline="0" dirty="0">
                <a:solidFill>
                  <a:srgbClr val="000000"/>
                </a:solidFill>
                <a:latin typeface="Helvetica Neue LT Std"/>
              </a:rPr>
              <a:t>TH-10: Develop integrated </a:t>
            </a:r>
            <a:r>
              <a:rPr lang="en-US" sz="1800" b="1" i="0" u="none" strike="noStrike" baseline="0" dirty="0">
                <a:solidFill>
                  <a:srgbClr val="000000"/>
                </a:solidFill>
                <a:latin typeface="Helvetica Neue LT Std"/>
              </a:rPr>
              <a:t>human and robotic systems </a:t>
            </a:r>
            <a:r>
              <a:rPr lang="en-US" sz="1800" b="0" i="0" u="none" strike="noStrike" baseline="0" dirty="0">
                <a:solidFill>
                  <a:srgbClr val="000000"/>
                </a:solidFill>
                <a:latin typeface="Helvetica Neue LT Std"/>
              </a:rPr>
              <a:t>with inter-relationships that enable maximum science and exploration during </a:t>
            </a:r>
            <a:r>
              <a:rPr lang="en-US" sz="1800" b="1" i="0" u="none" strike="noStrike" baseline="0" dirty="0">
                <a:solidFill>
                  <a:srgbClr val="000000"/>
                </a:solidFill>
                <a:latin typeface="Helvetica Neue LT Std"/>
              </a:rPr>
              <a:t>Martian missions</a:t>
            </a:r>
            <a:r>
              <a:rPr lang="en-US" sz="1800" b="0" i="0" u="none" strike="noStrike" baseline="0" dirty="0">
                <a:solidFill>
                  <a:srgbClr val="000000"/>
                </a:solidFill>
                <a:latin typeface="Helvetica Neue LT Std"/>
              </a:rPr>
              <a:t>. 	</a:t>
            </a:r>
          </a:p>
          <a:p>
            <a:r>
              <a:rPr lang="en-US" sz="1800" b="0" i="0" u="none" strike="noStrike" baseline="0" dirty="0">
                <a:solidFill>
                  <a:srgbClr val="000000"/>
                </a:solidFill>
                <a:latin typeface="Helvetica Neue LT Std"/>
              </a:rPr>
              <a:t>TH-11: Develop systems capable of returning a range of </a:t>
            </a:r>
            <a:r>
              <a:rPr lang="en-US" sz="1800" b="1" i="0" u="none" strike="noStrike" baseline="0" dirty="0">
                <a:solidFill>
                  <a:srgbClr val="000000"/>
                </a:solidFill>
                <a:latin typeface="Helvetica Neue LT Std"/>
              </a:rPr>
              <a:t>cargo mass from the lunar surface to Earth</a:t>
            </a:r>
            <a:r>
              <a:rPr lang="en-US" sz="1800" b="0" i="0" u="none" strike="noStrike" baseline="0" dirty="0">
                <a:solidFill>
                  <a:srgbClr val="000000"/>
                </a:solidFill>
                <a:latin typeface="Helvetica Neue LT Std"/>
              </a:rPr>
              <a:t>, including the capabilities necessary to meet scientific and utilization objectives. 	</a:t>
            </a:r>
          </a:p>
          <a:p>
            <a:r>
              <a:rPr lang="en-US" sz="1800" b="0" i="0" u="none" strike="noStrike" baseline="0" dirty="0">
                <a:solidFill>
                  <a:srgbClr val="000000"/>
                </a:solidFill>
                <a:latin typeface="Helvetica Neue LT Std"/>
              </a:rPr>
              <a:t>TH-12: Develop systems capable of returning a range of </a:t>
            </a:r>
            <a:r>
              <a:rPr lang="en-US" sz="1800" b="1" i="0" u="none" strike="noStrike" baseline="0" dirty="0">
                <a:solidFill>
                  <a:srgbClr val="000000"/>
                </a:solidFill>
                <a:latin typeface="Helvetica Neue LT Std"/>
              </a:rPr>
              <a:t>cargo mass from the Martian surface to Earth</a:t>
            </a:r>
            <a:r>
              <a:rPr lang="en-US" sz="1800" b="0" i="0" u="none" strike="noStrike" baseline="0" dirty="0">
                <a:solidFill>
                  <a:srgbClr val="000000"/>
                </a:solidFill>
                <a:latin typeface="Helvetica Neue LT Std"/>
              </a:rPr>
              <a:t>, including the capabilities necessary to meet scientific and utilization objectives.	</a:t>
            </a:r>
          </a:p>
          <a:p>
            <a:endParaRPr lang="en-US" dirty="0"/>
          </a:p>
        </p:txBody>
      </p:sp>
      <p:sp>
        <p:nvSpPr>
          <p:cNvPr id="4" name="Date Placeholder 3">
            <a:extLst>
              <a:ext uri="{FF2B5EF4-FFF2-40B4-BE49-F238E27FC236}">
                <a16:creationId xmlns:a16="http://schemas.microsoft.com/office/drawing/2014/main" id="{158AB488-4321-4929-9F51-E35AF893A46B}"/>
              </a:ext>
            </a:extLst>
          </p:cNvPr>
          <p:cNvSpPr>
            <a:spLocks noGrp="1"/>
          </p:cNvSpPr>
          <p:nvPr>
            <p:ph type="dt" sz="half" idx="2"/>
          </p:nvPr>
        </p:nvSpPr>
        <p:spPr/>
        <p:txBody>
          <a:bodyPr/>
          <a:lstStyle/>
          <a:p>
            <a:fld id="{E56C2CFA-516A-574D-AF1B-0A4D0819EE1F}" type="datetime1">
              <a:rPr lang="en-US" smtClean="0"/>
              <a:pPr/>
              <a:t>10/20/22</a:t>
            </a:fld>
            <a:endParaRPr lang="en-US" dirty="0"/>
          </a:p>
        </p:txBody>
      </p:sp>
    </p:spTree>
    <p:extLst>
      <p:ext uri="{BB962C8B-B14F-4D97-AF65-F5344CB8AC3E}">
        <p14:creationId xmlns:p14="http://schemas.microsoft.com/office/powerpoint/2010/main" val="1133155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6B71-C930-4211-A1DB-64F5E72E4215}"/>
              </a:ext>
            </a:extLst>
          </p:cNvPr>
          <p:cNvSpPr>
            <a:spLocks noGrp="1"/>
          </p:cNvSpPr>
          <p:nvPr>
            <p:ph type="title"/>
          </p:nvPr>
        </p:nvSpPr>
        <p:spPr/>
        <p:txBody>
          <a:bodyPr>
            <a:normAutofit fontScale="90000"/>
          </a:bodyPr>
          <a:lstStyle/>
          <a:p>
            <a:r>
              <a:rPr lang="en-US" dirty="0"/>
              <a:t>Moon to Mars Objectives: Operations</a:t>
            </a:r>
          </a:p>
        </p:txBody>
      </p:sp>
      <p:sp>
        <p:nvSpPr>
          <p:cNvPr id="3" name="Content Placeholder 2">
            <a:extLst>
              <a:ext uri="{FF2B5EF4-FFF2-40B4-BE49-F238E27FC236}">
                <a16:creationId xmlns:a16="http://schemas.microsoft.com/office/drawing/2014/main" id="{9382BBF8-C83E-4D40-A0D3-6E802BDA1474}"/>
              </a:ext>
            </a:extLst>
          </p:cNvPr>
          <p:cNvSpPr>
            <a:spLocks noGrp="1"/>
          </p:cNvSpPr>
          <p:nvPr>
            <p:ph idx="1"/>
          </p:nvPr>
        </p:nvSpPr>
        <p:spPr/>
        <p:txBody>
          <a:bodyPr>
            <a:normAutofit/>
          </a:bodyPr>
          <a:lstStyle/>
          <a:p>
            <a:pPr marL="0" indent="0">
              <a:buNone/>
            </a:pPr>
            <a:r>
              <a:rPr lang="en-US" sz="1800" b="0" i="1" u="none" strike="noStrike" baseline="0" dirty="0">
                <a:solidFill>
                  <a:srgbClr val="000000"/>
                </a:solidFill>
                <a:latin typeface="Helvetica Neue LT Std"/>
              </a:rPr>
              <a:t>Conduct human missions on the surface and around the Moon followed by missions to Mars. Using a gradual build-up approach, these missions will demonstrate technologies and operations to live and work on a planetary surface other than Earth, with a safe return to Earth at the completion of the missions. </a:t>
            </a:r>
          </a:p>
          <a:p>
            <a:r>
              <a:rPr lang="en-US" sz="1800" b="0" i="0" u="none" strike="noStrike" baseline="0" dirty="0">
                <a:solidFill>
                  <a:srgbClr val="000000"/>
                </a:solidFill>
                <a:latin typeface="Helvetica Neue LT Std"/>
              </a:rPr>
              <a:t>OP-5: 	Operate surface </a:t>
            </a:r>
            <a:r>
              <a:rPr lang="en-US" sz="1800" b="1" i="0" u="none" strike="noStrike" baseline="0" dirty="0">
                <a:solidFill>
                  <a:srgbClr val="000000"/>
                </a:solidFill>
                <a:latin typeface="Helvetica Neue LT Std"/>
              </a:rPr>
              <a:t>mobility systems</a:t>
            </a:r>
            <a:r>
              <a:rPr lang="en-US" sz="1800" b="0" i="0" u="none" strike="noStrike" baseline="0" dirty="0">
                <a:solidFill>
                  <a:srgbClr val="000000"/>
                </a:solidFill>
                <a:latin typeface="Helvetica Neue LT Std"/>
              </a:rPr>
              <a:t>, e.g., extra-vehicular activity (EVA) suits, tools and vehicles. 	</a:t>
            </a:r>
          </a:p>
          <a:p>
            <a:r>
              <a:rPr lang="en-US" sz="1800" b="0" i="0" u="none" strike="noStrike" baseline="0" dirty="0">
                <a:solidFill>
                  <a:srgbClr val="000000"/>
                </a:solidFill>
                <a:latin typeface="Helvetica Neue LT Std"/>
              </a:rPr>
              <a:t>OP-9: 	Demonstrate the capability of </a:t>
            </a:r>
            <a:r>
              <a:rPr lang="en-US" sz="1800" b="1" i="0" u="none" strike="noStrike" baseline="0" dirty="0">
                <a:solidFill>
                  <a:srgbClr val="000000"/>
                </a:solidFill>
                <a:latin typeface="Helvetica Neue LT Std"/>
              </a:rPr>
              <a:t>integrated robotic systems</a:t>
            </a:r>
            <a:r>
              <a:rPr lang="en-US" sz="1800" b="0" i="0" u="none" strike="noStrike" baseline="0" dirty="0">
                <a:solidFill>
                  <a:srgbClr val="000000"/>
                </a:solidFill>
                <a:latin typeface="Helvetica Neue LT Std"/>
              </a:rPr>
              <a:t> to support and maximize the useful work performed by crewmembers on the surface, and in orbit. 	</a:t>
            </a:r>
          </a:p>
          <a:p>
            <a:r>
              <a:rPr lang="en-US" sz="1800" b="0" i="0" u="none" strike="noStrike" baseline="0" dirty="0">
                <a:solidFill>
                  <a:srgbClr val="000000"/>
                </a:solidFill>
                <a:latin typeface="Helvetica Neue LT Std"/>
              </a:rPr>
              <a:t>OP-10: Demonstrate the capability to </a:t>
            </a:r>
            <a:r>
              <a:rPr lang="en-US" sz="1800" b="1" i="0" u="none" strike="noStrike" baseline="0" dirty="0">
                <a:solidFill>
                  <a:srgbClr val="000000"/>
                </a:solidFill>
                <a:latin typeface="Helvetica Neue LT Std"/>
              </a:rPr>
              <a:t>operate robotic systems</a:t>
            </a:r>
            <a:r>
              <a:rPr lang="en-US" sz="1800" b="0" i="0" u="none" strike="noStrike" baseline="0" dirty="0">
                <a:solidFill>
                  <a:srgbClr val="000000"/>
                </a:solidFill>
                <a:latin typeface="Helvetica Neue LT Std"/>
              </a:rPr>
              <a:t> that are used to support crew members on the lunar or Martian surface, </a:t>
            </a:r>
            <a:r>
              <a:rPr lang="en-US" sz="1800" b="1" i="0" u="none" strike="noStrike" baseline="0" dirty="0">
                <a:solidFill>
                  <a:srgbClr val="000000"/>
                </a:solidFill>
                <a:latin typeface="Helvetica Neue LT Std"/>
              </a:rPr>
              <a:t>autonomously or remotely </a:t>
            </a:r>
            <a:r>
              <a:rPr lang="en-US" sz="1800" b="0" i="0" u="none" strike="noStrike" baseline="0" dirty="0">
                <a:solidFill>
                  <a:srgbClr val="000000"/>
                </a:solidFill>
                <a:latin typeface="Helvetica Neue LT Std"/>
              </a:rPr>
              <a:t>from the Earth or from orbiting platforms. 	</a:t>
            </a:r>
          </a:p>
          <a:p>
            <a:r>
              <a:rPr lang="en-US" sz="1800" b="0" i="0" u="none" strike="noStrike" baseline="0" dirty="0">
                <a:solidFill>
                  <a:srgbClr val="000000"/>
                </a:solidFill>
                <a:latin typeface="Helvetica Neue LT Std"/>
              </a:rPr>
              <a:t>OP-11: Demonstrate the capability to </a:t>
            </a:r>
            <a:r>
              <a:rPr lang="en-US" sz="1800" b="1" i="0" u="none" strike="noStrike" baseline="0" dirty="0">
                <a:solidFill>
                  <a:srgbClr val="000000"/>
                </a:solidFill>
                <a:latin typeface="Helvetica Neue LT Std"/>
              </a:rPr>
              <a:t>use commodities produced </a:t>
            </a:r>
            <a:r>
              <a:rPr lang="en-US" sz="1800" b="0" i="0" u="none" strike="noStrike" baseline="0" dirty="0">
                <a:solidFill>
                  <a:srgbClr val="000000"/>
                </a:solidFill>
                <a:latin typeface="Helvetica Neue LT Std"/>
              </a:rPr>
              <a:t>from planetary surface or in-space resources to reduce the mass required to be transported from Earth. 	</a:t>
            </a:r>
          </a:p>
          <a:p>
            <a:endParaRPr lang="en-US" dirty="0"/>
          </a:p>
        </p:txBody>
      </p:sp>
      <p:sp>
        <p:nvSpPr>
          <p:cNvPr id="4" name="Date Placeholder 3">
            <a:extLst>
              <a:ext uri="{FF2B5EF4-FFF2-40B4-BE49-F238E27FC236}">
                <a16:creationId xmlns:a16="http://schemas.microsoft.com/office/drawing/2014/main" id="{1CCFA113-2707-41D0-91B4-1A13654EB716}"/>
              </a:ext>
            </a:extLst>
          </p:cNvPr>
          <p:cNvSpPr>
            <a:spLocks noGrp="1"/>
          </p:cNvSpPr>
          <p:nvPr>
            <p:ph type="dt" sz="half" idx="2"/>
          </p:nvPr>
        </p:nvSpPr>
        <p:spPr/>
        <p:txBody>
          <a:bodyPr/>
          <a:lstStyle/>
          <a:p>
            <a:fld id="{E56C2CFA-516A-574D-AF1B-0A4D0819EE1F}" type="datetime1">
              <a:rPr lang="en-US" smtClean="0"/>
              <a:pPr/>
              <a:t>10/20/22</a:t>
            </a:fld>
            <a:endParaRPr lang="en-US" dirty="0"/>
          </a:p>
        </p:txBody>
      </p:sp>
    </p:spTree>
    <p:extLst>
      <p:ext uri="{BB962C8B-B14F-4D97-AF65-F5344CB8AC3E}">
        <p14:creationId xmlns:p14="http://schemas.microsoft.com/office/powerpoint/2010/main" val="2758911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1A472C-745C-4A92-BE24-65EE82CB73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C3FA5A5-82B7-4306-A1D8-2F46830D2EDB}"/>
              </a:ext>
            </a:extLst>
          </p:cNvPr>
          <p:cNvSpPr txBox="1"/>
          <p:nvPr/>
        </p:nvSpPr>
        <p:spPr>
          <a:xfrm>
            <a:off x="7633982" y="58723"/>
            <a:ext cx="3926048" cy="707886"/>
          </a:xfrm>
          <a:prstGeom prst="rect">
            <a:avLst/>
          </a:prstGeom>
          <a:noFill/>
        </p:spPr>
        <p:txBody>
          <a:bodyPr wrap="square" rtlCol="0">
            <a:spAutoFit/>
          </a:bodyPr>
          <a:lstStyle/>
          <a:p>
            <a:r>
              <a:rPr lang="en-US" sz="4000" b="1" dirty="0">
                <a:solidFill>
                  <a:prstClr val="white"/>
                </a:solidFill>
                <a:latin typeface="Barlow Condensed SemiBold" panose="00000706000000000000" pitchFamily="2" charset="0"/>
                <a:ea typeface="+mj-ea"/>
                <a:cs typeface="Arial" panose="020B0604020202020204" pitchFamily="34" charset="0"/>
              </a:rPr>
              <a:t>Artemis Base Camp</a:t>
            </a:r>
          </a:p>
        </p:txBody>
      </p:sp>
    </p:spTree>
    <p:extLst>
      <p:ext uri="{BB962C8B-B14F-4D97-AF65-F5344CB8AC3E}">
        <p14:creationId xmlns:p14="http://schemas.microsoft.com/office/powerpoint/2010/main" val="420254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website&#10;&#10;Description automatically generated">
            <a:extLst>
              <a:ext uri="{FF2B5EF4-FFF2-40B4-BE49-F238E27FC236}">
                <a16:creationId xmlns:a16="http://schemas.microsoft.com/office/drawing/2014/main" id="{F36B834B-EB9B-5B45-8A3D-7B6D56D308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90" y="-29410"/>
            <a:ext cx="12319381" cy="6916820"/>
          </a:xfrm>
          <a:prstGeom prst="rect">
            <a:avLst/>
          </a:prstGeom>
        </p:spPr>
      </p:pic>
      <p:sp>
        <p:nvSpPr>
          <p:cNvPr id="4" name="Title 5">
            <a:extLst>
              <a:ext uri="{FF2B5EF4-FFF2-40B4-BE49-F238E27FC236}">
                <a16:creationId xmlns:a16="http://schemas.microsoft.com/office/drawing/2014/main" id="{3D6A5BBB-7DAE-7A48-A896-E2B1CC33BE2D}"/>
              </a:ext>
            </a:extLst>
          </p:cNvPr>
          <p:cNvSpPr txBox="1">
            <a:spLocks/>
          </p:cNvSpPr>
          <p:nvPr/>
        </p:nvSpPr>
        <p:spPr>
          <a:xfrm>
            <a:off x="653266" y="20694"/>
            <a:ext cx="10515600" cy="7993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Artemis Base Camp Buildup</a:t>
            </a:r>
          </a:p>
        </p:txBody>
      </p:sp>
    </p:spTree>
    <p:extLst>
      <p:ext uri="{BB962C8B-B14F-4D97-AF65-F5344CB8AC3E}">
        <p14:creationId xmlns:p14="http://schemas.microsoft.com/office/powerpoint/2010/main" val="347098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C7E865-B811-2F45-9137-B443E08B2AC7}"/>
              </a:ext>
            </a:extLst>
          </p:cNvPr>
          <p:cNvPicPr>
            <a:picLocks noChangeAspect="1"/>
          </p:cNvPicPr>
          <p:nvPr/>
        </p:nvPicPr>
        <p:blipFill>
          <a:blip r:embed="rId3"/>
          <a:stretch>
            <a:fillRect/>
          </a:stretch>
        </p:blipFill>
        <p:spPr>
          <a:xfrm>
            <a:off x="0" y="0"/>
            <a:ext cx="12192000" cy="6858000"/>
          </a:xfrm>
          <a:prstGeom prst="rect">
            <a:avLst/>
          </a:prstGeom>
        </p:spPr>
      </p:pic>
      <p:sp>
        <p:nvSpPr>
          <p:cNvPr id="82" name="TextBox 81">
            <a:extLst>
              <a:ext uri="{FF2B5EF4-FFF2-40B4-BE49-F238E27FC236}">
                <a16:creationId xmlns:a16="http://schemas.microsoft.com/office/drawing/2014/main" id="{8709D182-DCB2-774E-888E-E1D60EF7C15A}"/>
              </a:ext>
            </a:extLst>
          </p:cNvPr>
          <p:cNvSpPr txBox="1"/>
          <p:nvPr/>
        </p:nvSpPr>
        <p:spPr>
          <a:xfrm>
            <a:off x="1623093" y="1143525"/>
            <a:ext cx="922200" cy="33855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GATEWAY</a:t>
            </a:r>
          </a:p>
        </p:txBody>
      </p:sp>
      <p:sp>
        <p:nvSpPr>
          <p:cNvPr id="83" name="TextBox 82">
            <a:extLst>
              <a:ext uri="{FF2B5EF4-FFF2-40B4-BE49-F238E27FC236}">
                <a16:creationId xmlns:a16="http://schemas.microsoft.com/office/drawing/2014/main" id="{34FF50B7-2B15-6844-9A61-A225D0571722}"/>
              </a:ext>
            </a:extLst>
          </p:cNvPr>
          <p:cNvSpPr txBox="1"/>
          <p:nvPr/>
        </p:nvSpPr>
        <p:spPr>
          <a:xfrm>
            <a:off x="9525077" y="1154340"/>
            <a:ext cx="2011679" cy="523220"/>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algn="r"/>
            <a:r>
              <a:rPr lang="en-US" i="1" cap="all">
                <a:latin typeface="Arial Narrow" panose="020B0606020202030204" pitchFamily="34" charset="0"/>
              </a:rPr>
              <a:t>TRANSIT HABITAT</a:t>
            </a:r>
            <a:br>
              <a:rPr lang="en-US" i="1" cap="all">
                <a:latin typeface="Arial Narrow" panose="020B0606020202030204" pitchFamily="34" charset="0"/>
              </a:rPr>
            </a:br>
            <a:r>
              <a:rPr lang="en-US" i="1" cap="all">
                <a:latin typeface="Arial Narrow" panose="020B0606020202030204" pitchFamily="34" charset="0"/>
              </a:rPr>
              <a:t>and mars transit</a:t>
            </a:r>
          </a:p>
        </p:txBody>
      </p:sp>
      <p:sp>
        <p:nvSpPr>
          <p:cNvPr id="33" name="TextBox 32">
            <a:extLst>
              <a:ext uri="{FF2B5EF4-FFF2-40B4-BE49-F238E27FC236}">
                <a16:creationId xmlns:a16="http://schemas.microsoft.com/office/drawing/2014/main" id="{AAE0ABEA-AFF1-394B-9479-1C29D34729B5}"/>
              </a:ext>
            </a:extLst>
          </p:cNvPr>
          <p:cNvSpPr txBox="1"/>
          <p:nvPr/>
        </p:nvSpPr>
        <p:spPr>
          <a:xfrm>
            <a:off x="2545293" y="3571479"/>
            <a:ext cx="1322563" cy="60016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Habitable mobility platform </a:t>
            </a:r>
          </a:p>
        </p:txBody>
      </p:sp>
      <p:sp>
        <p:nvSpPr>
          <p:cNvPr id="35" name="TextBox 34">
            <a:extLst>
              <a:ext uri="{FF2B5EF4-FFF2-40B4-BE49-F238E27FC236}">
                <a16:creationId xmlns:a16="http://schemas.microsoft.com/office/drawing/2014/main" id="{49912CC4-6185-304F-B150-10F8B927010E}"/>
              </a:ext>
            </a:extLst>
          </p:cNvPr>
          <p:cNvSpPr txBox="1"/>
          <p:nvPr/>
        </p:nvSpPr>
        <p:spPr>
          <a:xfrm>
            <a:off x="366718" y="5757888"/>
            <a:ext cx="1377728"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Human Lander system </a:t>
            </a:r>
          </a:p>
        </p:txBody>
      </p:sp>
      <p:cxnSp>
        <p:nvCxnSpPr>
          <p:cNvPr id="40" name="Straight Connector 39">
            <a:extLst>
              <a:ext uri="{FF2B5EF4-FFF2-40B4-BE49-F238E27FC236}">
                <a16:creationId xmlns:a16="http://schemas.microsoft.com/office/drawing/2014/main" id="{6DD3DCEB-3B75-0F49-AD46-AAEFDA5AE33A}"/>
              </a:ext>
            </a:extLst>
          </p:cNvPr>
          <p:cNvCxnSpPr>
            <a:cxnSpLocks/>
            <a:stCxn id="3" idx="1"/>
            <a:endCxn id="105" idx="6"/>
          </p:cNvCxnSpPr>
          <p:nvPr/>
        </p:nvCxnSpPr>
        <p:spPr>
          <a:xfrm flipH="1" flipV="1">
            <a:off x="2408578" y="2014373"/>
            <a:ext cx="2681582" cy="627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3577AB1-E66A-294A-BE58-1E5183391D15}"/>
              </a:ext>
            </a:extLst>
          </p:cNvPr>
          <p:cNvCxnSpPr>
            <a:cxnSpLocks/>
            <a:stCxn id="103" idx="6"/>
            <a:endCxn id="3" idx="3"/>
          </p:cNvCxnSpPr>
          <p:nvPr/>
        </p:nvCxnSpPr>
        <p:spPr>
          <a:xfrm flipH="1" flipV="1">
            <a:off x="7101840" y="2020643"/>
            <a:ext cx="1718786" cy="6597"/>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97B3E88-29D0-E14B-BD4B-9B39FB8799AA}"/>
              </a:ext>
            </a:extLst>
          </p:cNvPr>
          <p:cNvCxnSpPr>
            <a:cxnSpLocks/>
            <a:stCxn id="71" idx="1"/>
          </p:cNvCxnSpPr>
          <p:nvPr/>
        </p:nvCxnSpPr>
        <p:spPr>
          <a:xfrm flipH="1">
            <a:off x="2669064" y="2725082"/>
            <a:ext cx="1923354" cy="0"/>
          </a:xfrm>
          <a:prstGeom prst="line">
            <a:avLst/>
          </a:prstGeom>
          <a:ln w="2857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5FFFD8-C178-E049-9887-9AE76347520B}"/>
              </a:ext>
            </a:extLst>
          </p:cNvPr>
          <p:cNvCxnSpPr>
            <a:cxnSpLocks/>
            <a:stCxn id="14" idx="1"/>
            <a:endCxn id="107" idx="2"/>
          </p:cNvCxnSpPr>
          <p:nvPr/>
        </p:nvCxnSpPr>
        <p:spPr>
          <a:xfrm flipH="1">
            <a:off x="2625599" y="1309866"/>
            <a:ext cx="1679169" cy="9175"/>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F36A6AC-E673-0B4E-AF85-2C84B05BE0C9}"/>
              </a:ext>
            </a:extLst>
          </p:cNvPr>
          <p:cNvCxnSpPr>
            <a:cxnSpLocks/>
            <a:endCxn id="71" idx="3"/>
          </p:cNvCxnSpPr>
          <p:nvPr/>
        </p:nvCxnSpPr>
        <p:spPr>
          <a:xfrm flipH="1">
            <a:off x="7599583" y="2725082"/>
            <a:ext cx="18722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4473F53-E9D2-C745-B610-595A90DB9237}"/>
              </a:ext>
            </a:extLst>
          </p:cNvPr>
          <p:cNvCxnSpPr>
            <a:cxnSpLocks/>
            <a:stCxn id="112" idx="6"/>
            <a:endCxn id="14" idx="3"/>
          </p:cNvCxnSpPr>
          <p:nvPr/>
        </p:nvCxnSpPr>
        <p:spPr>
          <a:xfrm flipH="1">
            <a:off x="7887232" y="1309866"/>
            <a:ext cx="2280611"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D75027E0-E3F3-FC43-B51D-32507EF178ED}"/>
              </a:ext>
            </a:extLst>
          </p:cNvPr>
          <p:cNvSpPr txBox="1"/>
          <p:nvPr/>
        </p:nvSpPr>
        <p:spPr>
          <a:xfrm>
            <a:off x="4592418" y="2578888"/>
            <a:ext cx="3007165"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Expedition Duration</a:t>
            </a:r>
          </a:p>
        </p:txBody>
      </p:sp>
      <p:cxnSp>
        <p:nvCxnSpPr>
          <p:cNvPr id="66" name="Straight Connector 65">
            <a:extLst>
              <a:ext uri="{FF2B5EF4-FFF2-40B4-BE49-F238E27FC236}">
                <a16:creationId xmlns:a16="http://schemas.microsoft.com/office/drawing/2014/main" id="{8ADB798E-C4A2-3249-AEE6-FA29F3114F05}"/>
              </a:ext>
            </a:extLst>
          </p:cNvPr>
          <p:cNvCxnSpPr>
            <a:cxnSpLocks/>
          </p:cNvCxnSpPr>
          <p:nvPr/>
        </p:nvCxnSpPr>
        <p:spPr>
          <a:xfrm flipH="1">
            <a:off x="7530482" y="3416356"/>
            <a:ext cx="19271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50749F3-2854-934D-8E3E-E14F8BA03B59}"/>
              </a:ext>
            </a:extLst>
          </p:cNvPr>
          <p:cNvCxnSpPr>
            <a:cxnSpLocks/>
          </p:cNvCxnSpPr>
          <p:nvPr/>
        </p:nvCxnSpPr>
        <p:spPr>
          <a:xfrm flipH="1" flipV="1">
            <a:off x="7325381" y="6048688"/>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91D0DFF-7544-6A48-9F0A-0C6AE4D01FC2}"/>
              </a:ext>
            </a:extLst>
          </p:cNvPr>
          <p:cNvCxnSpPr>
            <a:cxnSpLocks/>
          </p:cNvCxnSpPr>
          <p:nvPr/>
        </p:nvCxnSpPr>
        <p:spPr>
          <a:xfrm rot="10800000" flipH="1" flipV="1">
            <a:off x="4449964" y="6047502"/>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7147220-8238-C24B-8FA8-853D57735216}"/>
              </a:ext>
            </a:extLst>
          </p:cNvPr>
          <p:cNvCxnSpPr>
            <a:cxnSpLocks/>
            <a:stCxn id="99" idx="4"/>
          </p:cNvCxnSpPr>
          <p:nvPr/>
        </p:nvCxnSpPr>
        <p:spPr>
          <a:xfrm flipV="1">
            <a:off x="9457680" y="2717527"/>
            <a:ext cx="5607" cy="172429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1E3E397-143C-E048-AB58-E127561BC373}"/>
              </a:ext>
            </a:extLst>
          </p:cNvPr>
          <p:cNvCxnSpPr>
            <a:cxnSpLocks/>
          </p:cNvCxnSpPr>
          <p:nvPr/>
        </p:nvCxnSpPr>
        <p:spPr>
          <a:xfrm flipH="1">
            <a:off x="2680839" y="3405571"/>
            <a:ext cx="1972523"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DB15D0AD-79FE-4542-922F-2C3146CBA992}"/>
              </a:ext>
            </a:extLst>
          </p:cNvPr>
          <p:cNvCxnSpPr>
            <a:cxnSpLocks/>
          </p:cNvCxnSpPr>
          <p:nvPr/>
        </p:nvCxnSpPr>
        <p:spPr>
          <a:xfrm flipV="1">
            <a:off x="2680839" y="2713057"/>
            <a:ext cx="0" cy="151215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5F4D6247-D0A9-5A4E-A487-A7E710741FA6}"/>
              </a:ext>
            </a:extLst>
          </p:cNvPr>
          <p:cNvSpPr txBox="1"/>
          <p:nvPr/>
        </p:nvSpPr>
        <p:spPr>
          <a:xfrm>
            <a:off x="4658749" y="3254525"/>
            <a:ext cx="2874503" cy="292388"/>
          </a:xfrm>
          <a:prstGeom prst="rect">
            <a:avLst/>
          </a:prstGeom>
          <a:solidFill>
            <a:schemeClr val="tx1">
              <a:alpha val="33000"/>
            </a:schemeClr>
          </a:solidFill>
          <a:ln w="19050">
            <a:solidFill>
              <a:schemeClr val="bg1">
                <a:lumMod val="7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defPPr>
              <a:defRPr lang="en-US"/>
            </a:defPPr>
            <a:lvl1pPr algn="ctr">
              <a:defRPr sz="1400">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Exploration Range</a:t>
            </a:r>
          </a:p>
        </p:txBody>
      </p:sp>
      <p:cxnSp>
        <p:nvCxnSpPr>
          <p:cNvPr id="155" name="Straight Connector 154">
            <a:extLst>
              <a:ext uri="{FF2B5EF4-FFF2-40B4-BE49-F238E27FC236}">
                <a16:creationId xmlns:a16="http://schemas.microsoft.com/office/drawing/2014/main" id="{6981FDBD-7EEF-7044-9069-474A3F542EB5}"/>
              </a:ext>
            </a:extLst>
          </p:cNvPr>
          <p:cNvCxnSpPr>
            <a:cxnSpLocks/>
          </p:cNvCxnSpPr>
          <p:nvPr/>
        </p:nvCxnSpPr>
        <p:spPr>
          <a:xfrm flipH="1">
            <a:off x="7215468" y="5355445"/>
            <a:ext cx="2353075"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76B5F26-6BA8-D444-ABFB-66ADCCF79511}"/>
              </a:ext>
            </a:extLst>
          </p:cNvPr>
          <p:cNvSpPr txBox="1"/>
          <p:nvPr/>
        </p:nvSpPr>
        <p:spPr>
          <a:xfrm>
            <a:off x="5171050" y="3735259"/>
            <a:ext cx="184990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Surface Fission Power</a:t>
            </a:r>
          </a:p>
        </p:txBody>
      </p:sp>
      <p:sp>
        <p:nvSpPr>
          <p:cNvPr id="14" name="TextBox 13">
            <a:extLst>
              <a:ext uri="{FF2B5EF4-FFF2-40B4-BE49-F238E27FC236}">
                <a16:creationId xmlns:a16="http://schemas.microsoft.com/office/drawing/2014/main" id="{F65D17E5-3FDB-F14B-BAD2-12A96C70EB4C}"/>
              </a:ext>
            </a:extLst>
          </p:cNvPr>
          <p:cNvSpPr txBox="1"/>
          <p:nvPr/>
        </p:nvSpPr>
        <p:spPr>
          <a:xfrm>
            <a:off x="4304768" y="1163672"/>
            <a:ext cx="3582464" cy="292388"/>
          </a:xfrm>
          <a:prstGeom prst="rect">
            <a:avLst/>
          </a:prstGeom>
          <a:solidFill>
            <a:schemeClr val="tx1">
              <a:alpha val="33000"/>
            </a:schemeClr>
          </a:solidFill>
          <a:ln w="19050">
            <a:solidFill>
              <a:schemeClr val="bg1">
                <a:lumMod val="85000"/>
              </a:schemeClr>
            </a:solidFill>
          </a:ln>
          <a:effectLst>
            <a:outerShdw blurRad="50800" dist="38100" dir="2700000" algn="tl" rotWithShape="0">
              <a:prstClr val="black">
                <a:alpha val="40000"/>
              </a:prstClr>
            </a:outerShdw>
          </a:effectLst>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Long Durations in Zero Gravity</a:t>
            </a:r>
          </a:p>
        </p:txBody>
      </p:sp>
      <p:sp>
        <p:nvSpPr>
          <p:cNvPr id="3" name="Rectangle 2">
            <a:extLst>
              <a:ext uri="{FF2B5EF4-FFF2-40B4-BE49-F238E27FC236}">
                <a16:creationId xmlns:a16="http://schemas.microsoft.com/office/drawing/2014/main" id="{988CE9BE-0613-3D4D-ADD9-4087956CF7D7}"/>
              </a:ext>
            </a:extLst>
          </p:cNvPr>
          <p:cNvSpPr/>
          <p:nvPr/>
        </p:nvSpPr>
        <p:spPr>
          <a:xfrm>
            <a:off x="5090160" y="1874449"/>
            <a:ext cx="2011680"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Crew Size</a:t>
            </a:r>
          </a:p>
        </p:txBody>
      </p:sp>
      <p:sp>
        <p:nvSpPr>
          <p:cNvPr id="75" name="TextBox 74">
            <a:extLst>
              <a:ext uri="{FF2B5EF4-FFF2-40B4-BE49-F238E27FC236}">
                <a16:creationId xmlns:a16="http://schemas.microsoft.com/office/drawing/2014/main" id="{66F57395-7903-BE4C-B41B-C88CB74EAE4A}"/>
              </a:ext>
            </a:extLst>
          </p:cNvPr>
          <p:cNvSpPr txBox="1"/>
          <p:nvPr/>
        </p:nvSpPr>
        <p:spPr>
          <a:xfrm>
            <a:off x="4866620" y="5892351"/>
            <a:ext cx="2458761" cy="692497"/>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Autonomous Robotics Systems &amp; Contingency Crew Transportation  </a:t>
            </a:r>
          </a:p>
        </p:txBody>
      </p:sp>
      <p:sp>
        <p:nvSpPr>
          <p:cNvPr id="76" name="Oval 75">
            <a:extLst>
              <a:ext uri="{FF2B5EF4-FFF2-40B4-BE49-F238E27FC236}">
                <a16:creationId xmlns:a16="http://schemas.microsoft.com/office/drawing/2014/main" id="{8A88CB22-DA77-D440-8404-537C77AB21C1}"/>
              </a:ext>
            </a:extLst>
          </p:cNvPr>
          <p:cNvSpPr/>
          <p:nvPr/>
        </p:nvSpPr>
        <p:spPr>
          <a:xfrm>
            <a:off x="2632525" y="418898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2D9E682D-1F44-9746-95BA-9793C4B62BAB}"/>
              </a:ext>
            </a:extLst>
          </p:cNvPr>
          <p:cNvSpPr/>
          <p:nvPr/>
        </p:nvSpPr>
        <p:spPr>
          <a:xfrm>
            <a:off x="2655501" y="512366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Oval 87">
            <a:extLst>
              <a:ext uri="{FF2B5EF4-FFF2-40B4-BE49-F238E27FC236}">
                <a16:creationId xmlns:a16="http://schemas.microsoft.com/office/drawing/2014/main" id="{012D10C4-F1B2-414B-A216-B0F49F394ED4}"/>
              </a:ext>
            </a:extLst>
          </p:cNvPr>
          <p:cNvSpPr/>
          <p:nvPr/>
        </p:nvSpPr>
        <p:spPr>
          <a:xfrm>
            <a:off x="4398570" y="6004036"/>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2A491232-F577-344E-BAD3-919E7EE55CCE}"/>
              </a:ext>
            </a:extLst>
          </p:cNvPr>
          <p:cNvSpPr/>
          <p:nvPr/>
        </p:nvSpPr>
        <p:spPr>
          <a:xfrm>
            <a:off x="7685774" y="6007211"/>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78855C38-BD4F-DD48-8405-0E7E77B726FF}"/>
              </a:ext>
            </a:extLst>
          </p:cNvPr>
          <p:cNvSpPr/>
          <p:nvPr/>
        </p:nvSpPr>
        <p:spPr>
          <a:xfrm>
            <a:off x="9525077" y="5311979"/>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C33EB3D5-F6CA-AA48-A8B1-A875C9F947A4}"/>
              </a:ext>
            </a:extLst>
          </p:cNvPr>
          <p:cNvSpPr/>
          <p:nvPr/>
        </p:nvSpPr>
        <p:spPr>
          <a:xfrm>
            <a:off x="9414214" y="435489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Oval 102">
            <a:extLst>
              <a:ext uri="{FF2B5EF4-FFF2-40B4-BE49-F238E27FC236}">
                <a16:creationId xmlns:a16="http://schemas.microsoft.com/office/drawing/2014/main" id="{28B3E2F8-2B18-7344-90F1-09818110BCD3}"/>
              </a:ext>
            </a:extLst>
          </p:cNvPr>
          <p:cNvSpPr/>
          <p:nvPr/>
        </p:nvSpPr>
        <p:spPr>
          <a:xfrm flipH="1">
            <a:off x="8820626" y="198377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Oval 104">
            <a:extLst>
              <a:ext uri="{FF2B5EF4-FFF2-40B4-BE49-F238E27FC236}">
                <a16:creationId xmlns:a16="http://schemas.microsoft.com/office/drawing/2014/main" id="{F4808E18-15CB-E441-B226-5589ACB96DBF}"/>
              </a:ext>
            </a:extLst>
          </p:cNvPr>
          <p:cNvSpPr/>
          <p:nvPr/>
        </p:nvSpPr>
        <p:spPr>
          <a:xfrm>
            <a:off x="2321647" y="1970907"/>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Oval 106">
            <a:extLst>
              <a:ext uri="{FF2B5EF4-FFF2-40B4-BE49-F238E27FC236}">
                <a16:creationId xmlns:a16="http://schemas.microsoft.com/office/drawing/2014/main" id="{9EBD43C5-3B13-6D41-9FFD-9B2C0DC2F7FC}"/>
              </a:ext>
            </a:extLst>
          </p:cNvPr>
          <p:cNvSpPr/>
          <p:nvPr/>
        </p:nvSpPr>
        <p:spPr>
          <a:xfrm>
            <a:off x="2625599" y="1275575"/>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a:extLst>
              <a:ext uri="{FF2B5EF4-FFF2-40B4-BE49-F238E27FC236}">
                <a16:creationId xmlns:a16="http://schemas.microsoft.com/office/drawing/2014/main" id="{7FEF325C-8027-454E-BC7B-5CD92961CD26}"/>
              </a:ext>
            </a:extLst>
          </p:cNvPr>
          <p:cNvSpPr/>
          <p:nvPr/>
        </p:nvSpPr>
        <p:spPr>
          <a:xfrm>
            <a:off x="10080912" y="1266400"/>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487FF2E2-32D2-544E-9477-43E2767D82FC}"/>
              </a:ext>
            </a:extLst>
          </p:cNvPr>
          <p:cNvSpPr txBox="1"/>
          <p:nvPr/>
        </p:nvSpPr>
        <p:spPr>
          <a:xfrm>
            <a:off x="1660944" y="5665022"/>
            <a:ext cx="1677874" cy="60016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Lunar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Terrain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vehicle </a:t>
            </a:r>
          </a:p>
        </p:txBody>
      </p:sp>
      <p:cxnSp>
        <p:nvCxnSpPr>
          <p:cNvPr id="9" name="Elbow Connector 8">
            <a:extLst>
              <a:ext uri="{FF2B5EF4-FFF2-40B4-BE49-F238E27FC236}">
                <a16:creationId xmlns:a16="http://schemas.microsoft.com/office/drawing/2014/main" id="{59BA8655-DC05-3E4D-B624-7AF5FB01F1D3}"/>
              </a:ext>
            </a:extLst>
          </p:cNvPr>
          <p:cNvCxnSpPr>
            <a:cxnSpLocks/>
          </p:cNvCxnSpPr>
          <p:nvPr/>
        </p:nvCxnSpPr>
        <p:spPr>
          <a:xfrm>
            <a:off x="7032917" y="3887988"/>
            <a:ext cx="1273963" cy="371944"/>
          </a:xfrm>
          <a:prstGeom prst="bentConnector3">
            <a:avLst>
              <a:gd name="adj1" fmla="val 9998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1" name="Elbow Connector 60">
            <a:extLst>
              <a:ext uri="{FF2B5EF4-FFF2-40B4-BE49-F238E27FC236}">
                <a16:creationId xmlns:a16="http://schemas.microsoft.com/office/drawing/2014/main" id="{F11CDD3B-F557-AA42-92F8-D5BE675D95E3}"/>
              </a:ext>
            </a:extLst>
          </p:cNvPr>
          <p:cNvCxnSpPr>
            <a:cxnSpLocks/>
          </p:cNvCxnSpPr>
          <p:nvPr/>
        </p:nvCxnSpPr>
        <p:spPr>
          <a:xfrm rot="10800000" flipV="1">
            <a:off x="3902530" y="3881452"/>
            <a:ext cx="1263107" cy="378479"/>
          </a:xfrm>
          <a:prstGeom prst="bentConnector3">
            <a:avLst>
              <a:gd name="adj1" fmla="val 10041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CAF07B33-CD97-8E47-AC20-8CB82484F2E2}"/>
              </a:ext>
            </a:extLst>
          </p:cNvPr>
          <p:cNvSpPr txBox="1"/>
          <p:nvPr/>
        </p:nvSpPr>
        <p:spPr>
          <a:xfrm>
            <a:off x="4983288" y="4215993"/>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In-Situ Resource Utilization</a:t>
            </a:r>
          </a:p>
        </p:txBody>
      </p:sp>
      <p:cxnSp>
        <p:nvCxnSpPr>
          <p:cNvPr id="67" name="Straight Connector 66">
            <a:extLst>
              <a:ext uri="{FF2B5EF4-FFF2-40B4-BE49-F238E27FC236}">
                <a16:creationId xmlns:a16="http://schemas.microsoft.com/office/drawing/2014/main" id="{068D66DF-30F0-C74E-B30E-9899E8CFF2CD}"/>
              </a:ext>
            </a:extLst>
          </p:cNvPr>
          <p:cNvCxnSpPr>
            <a:cxnSpLocks/>
          </p:cNvCxnSpPr>
          <p:nvPr/>
        </p:nvCxnSpPr>
        <p:spPr>
          <a:xfrm flipV="1">
            <a:off x="2704366" y="5209118"/>
            <a:ext cx="0" cy="152400"/>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0CE3C27A-E607-6D45-B862-DDB2E8EABBE2}"/>
              </a:ext>
            </a:extLst>
          </p:cNvPr>
          <p:cNvCxnSpPr>
            <a:cxnSpLocks/>
          </p:cNvCxnSpPr>
          <p:nvPr/>
        </p:nvCxnSpPr>
        <p:spPr>
          <a:xfrm flipH="1" flipV="1">
            <a:off x="1864311" y="5364039"/>
            <a:ext cx="3112224" cy="1483"/>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479200DD-4295-5844-BEE0-46F0B2AD0B26}"/>
              </a:ext>
            </a:extLst>
          </p:cNvPr>
          <p:cNvSpPr/>
          <p:nvPr/>
        </p:nvSpPr>
        <p:spPr>
          <a:xfrm>
            <a:off x="1820845" y="5321583"/>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a:extLst>
              <a:ext uri="{FF2B5EF4-FFF2-40B4-BE49-F238E27FC236}">
                <a16:creationId xmlns:a16="http://schemas.microsoft.com/office/drawing/2014/main" id="{AF97D9CA-4701-3F45-B32A-A6CA3B55D6CF}"/>
              </a:ext>
            </a:extLst>
          </p:cNvPr>
          <p:cNvCxnSpPr>
            <a:cxnSpLocks/>
          </p:cNvCxnSpPr>
          <p:nvPr/>
        </p:nvCxnSpPr>
        <p:spPr>
          <a:xfrm flipV="1">
            <a:off x="6989201"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5799A35-95C3-5A4C-B183-83B87C2F3FFD}"/>
              </a:ext>
            </a:extLst>
          </p:cNvPr>
          <p:cNvSpPr txBox="1"/>
          <p:nvPr/>
        </p:nvSpPr>
        <p:spPr>
          <a:xfrm>
            <a:off x="4976535" y="5338257"/>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Partial Gravity Operations</a:t>
            </a:r>
          </a:p>
        </p:txBody>
      </p:sp>
      <p:cxnSp>
        <p:nvCxnSpPr>
          <p:cNvPr id="55" name="Straight Connector 54">
            <a:extLst>
              <a:ext uri="{FF2B5EF4-FFF2-40B4-BE49-F238E27FC236}">
                <a16:creationId xmlns:a16="http://schemas.microsoft.com/office/drawing/2014/main" id="{B78EF348-FE6C-1949-BAC8-EF25BE9E0E08}"/>
              </a:ext>
            </a:extLst>
          </p:cNvPr>
          <p:cNvCxnSpPr>
            <a:cxnSpLocks/>
          </p:cNvCxnSpPr>
          <p:nvPr/>
        </p:nvCxnSpPr>
        <p:spPr>
          <a:xfrm flipV="1">
            <a:off x="5100076"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166E5F6-F7AC-D447-B1E9-060BBDAEA7A8}"/>
              </a:ext>
            </a:extLst>
          </p:cNvPr>
          <p:cNvSpPr txBox="1"/>
          <p:nvPr/>
        </p:nvSpPr>
        <p:spPr>
          <a:xfrm>
            <a:off x="537292" y="3484560"/>
            <a:ext cx="1322563" cy="60016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Foundation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cap="all">
                <a:solidFill>
                  <a:prstClr val="white"/>
                </a:solidFill>
              </a:rPr>
              <a:t>Surface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Habitat</a:t>
            </a:r>
          </a:p>
        </p:txBody>
      </p:sp>
      <p:sp>
        <p:nvSpPr>
          <p:cNvPr id="50" name="Title 1">
            <a:extLst>
              <a:ext uri="{FF2B5EF4-FFF2-40B4-BE49-F238E27FC236}">
                <a16:creationId xmlns:a16="http://schemas.microsoft.com/office/drawing/2014/main" id="{7F44D0B9-8E70-1547-9B1C-40A725DBC09D}"/>
              </a:ext>
            </a:extLst>
          </p:cNvPr>
          <p:cNvSpPr txBox="1">
            <a:spLocks/>
          </p:cNvSpPr>
          <p:nvPr/>
        </p:nvSpPr>
        <p:spPr>
          <a:xfrm>
            <a:off x="266701" y="247940"/>
            <a:ext cx="10387694" cy="6280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chemeClr val="bg1"/>
                </a:solidFill>
                <a:latin typeface="Arial Narrow" panose="020B0604020202020204" pitchFamily="34" charset="0"/>
                <a:cs typeface="Arial Narrow" panose="020B0604020202020204" pitchFamily="34" charset="0"/>
              </a:rPr>
              <a:t>MOON AND MARS EXPLORATION</a:t>
            </a:r>
            <a:br>
              <a:rPr lang="en-US" sz="2900" b="1">
                <a:solidFill>
                  <a:schemeClr val="bg1"/>
                </a:solidFill>
                <a:latin typeface="Arial Narrow" panose="020B0604020202020204" pitchFamily="34" charset="0"/>
                <a:cs typeface="Arial Narrow" panose="020B0604020202020204" pitchFamily="34" charset="0"/>
              </a:rPr>
            </a:br>
            <a:r>
              <a:rPr lang="en-US" sz="2000" i="1">
                <a:solidFill>
                  <a:schemeClr val="bg2">
                    <a:lumMod val="90000"/>
                  </a:schemeClr>
                </a:solidFill>
                <a:latin typeface="Arial Narrow" panose="020B0604020202020204" pitchFamily="34" charset="0"/>
                <a:cs typeface="Arial Narrow" panose="020B0604020202020204" pitchFamily="34" charset="0"/>
              </a:rPr>
              <a:t>Operations on and around the Moon will help prepare for the first human mission to Mars</a:t>
            </a:r>
          </a:p>
        </p:txBody>
      </p:sp>
      <p:sp>
        <p:nvSpPr>
          <p:cNvPr id="2" name="Slide Number Placeholder 1">
            <a:extLst>
              <a:ext uri="{FF2B5EF4-FFF2-40B4-BE49-F238E27FC236}">
                <a16:creationId xmlns:a16="http://schemas.microsoft.com/office/drawing/2014/main" id="{C177FDB7-C73B-4F45-A8C6-E59766187702}"/>
              </a:ext>
            </a:extLst>
          </p:cNvPr>
          <p:cNvSpPr>
            <a:spLocks noGrp="1"/>
          </p:cNvSpPr>
          <p:nvPr>
            <p:ph type="sldNum" sz="quarter" idx="12"/>
          </p:nvPr>
        </p:nvSpPr>
        <p:spPr>
          <a:xfrm>
            <a:off x="9448800" y="648555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FBF2BF-BFDF-0346-8A60-FD625CB7CDF3}" type="slidenum">
              <a:rPr lang="en-US" smtClean="0"/>
              <a:pPr/>
              <a:t>9</a:t>
            </a:fld>
            <a:endParaRPr lang="en-US"/>
          </a:p>
        </p:txBody>
      </p:sp>
    </p:spTree>
    <p:extLst>
      <p:ext uri="{BB962C8B-B14F-4D97-AF65-F5344CB8AC3E}">
        <p14:creationId xmlns:p14="http://schemas.microsoft.com/office/powerpoint/2010/main" val="1829577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Group 77">
            <a:extLst>
              <a:ext uri="{FF2B5EF4-FFF2-40B4-BE49-F238E27FC236}">
                <a16:creationId xmlns:a16="http://schemas.microsoft.com/office/drawing/2014/main" id="{4FB678A6-874D-4801-AF22-8FC8A51DAC07}"/>
              </a:ext>
            </a:extLst>
          </p:cNvPr>
          <p:cNvGrpSpPr/>
          <p:nvPr/>
        </p:nvGrpSpPr>
        <p:grpSpPr>
          <a:xfrm>
            <a:off x="361400" y="1568862"/>
            <a:ext cx="10807337" cy="468195"/>
            <a:chOff x="124098" y="1499196"/>
            <a:chExt cx="10807337" cy="468195"/>
          </a:xfrm>
        </p:grpSpPr>
        <p:sp>
          <p:nvSpPr>
            <p:cNvPr id="35" name="Rectangle: Rounded Corners 34">
              <a:extLst>
                <a:ext uri="{FF2B5EF4-FFF2-40B4-BE49-F238E27FC236}">
                  <a16:creationId xmlns:a16="http://schemas.microsoft.com/office/drawing/2014/main" id="{07865182-B8AD-4786-B652-62FCD043D1C5}"/>
                </a:ext>
              </a:extLst>
            </p:cNvPr>
            <p:cNvSpPr/>
            <p:nvPr/>
          </p:nvSpPr>
          <p:spPr>
            <a:xfrm>
              <a:off x="124099" y="1527844"/>
              <a:ext cx="10807336" cy="404369"/>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95330F41-BDB0-4209-B7DB-FA95D8276FF0}"/>
                </a:ext>
              </a:extLst>
            </p:cNvPr>
            <p:cNvGrpSpPr/>
            <p:nvPr/>
          </p:nvGrpSpPr>
          <p:grpSpPr>
            <a:xfrm>
              <a:off x="124098" y="1499196"/>
              <a:ext cx="8153851" cy="468195"/>
              <a:chOff x="124098" y="1499196"/>
              <a:chExt cx="8153851" cy="468195"/>
            </a:xfrm>
          </p:grpSpPr>
          <p:sp>
            <p:nvSpPr>
              <p:cNvPr id="24" name="TextBox 23">
                <a:extLst>
                  <a:ext uri="{FF2B5EF4-FFF2-40B4-BE49-F238E27FC236}">
                    <a16:creationId xmlns:a16="http://schemas.microsoft.com/office/drawing/2014/main" id="{8191C52C-1121-43FB-8F12-7ECD7178BCBA}"/>
                  </a:ext>
                </a:extLst>
              </p:cNvPr>
              <p:cNvSpPr txBox="1"/>
              <p:nvPr/>
            </p:nvSpPr>
            <p:spPr>
              <a:xfrm>
                <a:off x="124098" y="1499196"/>
                <a:ext cx="2359152" cy="461665"/>
              </a:xfrm>
              <a:prstGeom prst="rect">
                <a:avLst/>
              </a:prstGeom>
              <a:noFill/>
            </p:spPr>
            <p:txBody>
              <a:bodyPr wrap="square">
                <a:spAutoFit/>
              </a:bodyPr>
              <a:lstStyle/>
              <a:p>
                <a:r>
                  <a:rPr lang="en-US" sz="1200" b="1" u="none" strike="noStrike">
                    <a:effectLst/>
                  </a:rPr>
                  <a:t>ECLSS Carbon Dioxide Capture and Oxygen Generation</a:t>
                </a:r>
                <a:endParaRPr lang="en-US" sz="1200"/>
              </a:p>
            </p:txBody>
          </p:sp>
          <p:sp>
            <p:nvSpPr>
              <p:cNvPr id="3" name="TextBox 2">
                <a:extLst>
                  <a:ext uri="{FF2B5EF4-FFF2-40B4-BE49-F238E27FC236}">
                    <a16:creationId xmlns:a16="http://schemas.microsoft.com/office/drawing/2014/main" id="{B2260480-FEB6-4C26-A89D-CC9C5AF0C4E5}"/>
                  </a:ext>
                </a:extLst>
              </p:cNvPr>
              <p:cNvSpPr txBox="1"/>
              <p:nvPr/>
            </p:nvSpPr>
            <p:spPr>
              <a:xfrm>
                <a:off x="2347745" y="1505726"/>
                <a:ext cx="5930204" cy="461665"/>
              </a:xfrm>
              <a:prstGeom prst="rect">
                <a:avLst/>
              </a:prstGeom>
              <a:noFill/>
            </p:spPr>
            <p:txBody>
              <a:bodyPr wrap="square" rtlCol="0">
                <a:spAutoFit/>
              </a:bodyPr>
              <a:lstStyle/>
              <a:p>
                <a:r>
                  <a:rPr lang="en-US" sz="1200"/>
                  <a:t>Increase ECLSS Oxygen recovery beyond ISS capability to reduce resupply burden and enable long-duration exploration missions with dormancy periods.</a:t>
                </a:r>
              </a:p>
            </p:txBody>
          </p:sp>
        </p:grpSp>
      </p:grpSp>
      <p:grpSp>
        <p:nvGrpSpPr>
          <p:cNvPr id="79" name="Group 78">
            <a:extLst>
              <a:ext uri="{FF2B5EF4-FFF2-40B4-BE49-F238E27FC236}">
                <a16:creationId xmlns:a16="http://schemas.microsoft.com/office/drawing/2014/main" id="{FCE0E68A-DA7B-4223-A212-6B8C15A1DFF3}"/>
              </a:ext>
            </a:extLst>
          </p:cNvPr>
          <p:cNvGrpSpPr/>
          <p:nvPr/>
        </p:nvGrpSpPr>
        <p:grpSpPr>
          <a:xfrm>
            <a:off x="361400" y="2003890"/>
            <a:ext cx="10807337" cy="461666"/>
            <a:chOff x="124098" y="1978564"/>
            <a:chExt cx="10807337" cy="461666"/>
          </a:xfrm>
        </p:grpSpPr>
        <p:sp>
          <p:nvSpPr>
            <p:cNvPr id="36" name="Rectangle: Rounded Corners 35">
              <a:extLst>
                <a:ext uri="{FF2B5EF4-FFF2-40B4-BE49-F238E27FC236}">
                  <a16:creationId xmlns:a16="http://schemas.microsoft.com/office/drawing/2014/main" id="{46FDA373-9A4F-4E27-A994-5E3F531B5E40}"/>
                </a:ext>
              </a:extLst>
            </p:cNvPr>
            <p:cNvSpPr/>
            <p:nvPr/>
          </p:nvSpPr>
          <p:spPr>
            <a:xfrm>
              <a:off x="124099" y="2008229"/>
              <a:ext cx="10807336" cy="402336"/>
            </a:xfrm>
            <a:prstGeom prst="roundRect">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66">
              <a:extLst>
                <a:ext uri="{FF2B5EF4-FFF2-40B4-BE49-F238E27FC236}">
                  <a16:creationId xmlns:a16="http://schemas.microsoft.com/office/drawing/2014/main" id="{8D4E8FA5-F429-4146-8CC8-A7E445BBFCA0}"/>
                </a:ext>
              </a:extLst>
            </p:cNvPr>
            <p:cNvGrpSpPr/>
            <p:nvPr/>
          </p:nvGrpSpPr>
          <p:grpSpPr>
            <a:xfrm>
              <a:off x="124098" y="1978564"/>
              <a:ext cx="8149016" cy="461666"/>
              <a:chOff x="124098" y="1978564"/>
              <a:chExt cx="8149016" cy="461666"/>
            </a:xfrm>
          </p:grpSpPr>
          <p:sp>
            <p:nvSpPr>
              <p:cNvPr id="25" name="TextBox 24">
                <a:extLst>
                  <a:ext uri="{FF2B5EF4-FFF2-40B4-BE49-F238E27FC236}">
                    <a16:creationId xmlns:a16="http://schemas.microsoft.com/office/drawing/2014/main" id="{A980AC20-A4DF-4032-8B2D-6D7E4032981B}"/>
                  </a:ext>
                </a:extLst>
              </p:cNvPr>
              <p:cNvSpPr txBox="1"/>
              <p:nvPr/>
            </p:nvSpPr>
            <p:spPr>
              <a:xfrm>
                <a:off x="124098" y="1978565"/>
                <a:ext cx="2359152" cy="461665"/>
              </a:xfrm>
              <a:prstGeom prst="rect">
                <a:avLst/>
              </a:prstGeom>
              <a:noFill/>
            </p:spPr>
            <p:txBody>
              <a:bodyPr wrap="square">
                <a:spAutoFit/>
              </a:bodyPr>
              <a:lstStyle/>
              <a:p>
                <a:r>
                  <a:rPr lang="en-US" sz="1200" b="1" u="none" strike="noStrike">
                    <a:effectLst/>
                  </a:rPr>
                  <a:t>Integrated water recovery and purification for ECLSS</a:t>
                </a:r>
                <a:endParaRPr lang="en-US" sz="1200"/>
              </a:p>
            </p:txBody>
          </p:sp>
          <p:sp>
            <p:nvSpPr>
              <p:cNvPr id="37" name="TextBox 36">
                <a:extLst>
                  <a:ext uri="{FF2B5EF4-FFF2-40B4-BE49-F238E27FC236}">
                    <a16:creationId xmlns:a16="http://schemas.microsoft.com/office/drawing/2014/main" id="{526FE5C7-0F82-4FE5-B85A-6BAEE0AD0876}"/>
                  </a:ext>
                </a:extLst>
              </p:cNvPr>
              <p:cNvSpPr txBox="1"/>
              <p:nvPr/>
            </p:nvSpPr>
            <p:spPr>
              <a:xfrm>
                <a:off x="2349922" y="1978564"/>
                <a:ext cx="5923192" cy="461665"/>
              </a:xfrm>
              <a:prstGeom prst="rect">
                <a:avLst/>
              </a:prstGeom>
              <a:noFill/>
            </p:spPr>
            <p:txBody>
              <a:bodyPr wrap="square" rtlCol="0">
                <a:spAutoFit/>
              </a:bodyPr>
              <a:lstStyle/>
              <a:p>
                <a:r>
                  <a:rPr lang="en-US" sz="1200"/>
                  <a:t>Develop a water recovery systems with higher-reliability than ISS systems to reduce spares and maintenance mass and allow for dormancy periods.</a:t>
                </a:r>
              </a:p>
            </p:txBody>
          </p:sp>
        </p:grpSp>
      </p:grpSp>
      <p:grpSp>
        <p:nvGrpSpPr>
          <p:cNvPr id="80" name="Group 79">
            <a:extLst>
              <a:ext uri="{FF2B5EF4-FFF2-40B4-BE49-F238E27FC236}">
                <a16:creationId xmlns:a16="http://schemas.microsoft.com/office/drawing/2014/main" id="{1E509E73-0397-4AFA-B20C-07D3A59CE48F}"/>
              </a:ext>
            </a:extLst>
          </p:cNvPr>
          <p:cNvGrpSpPr/>
          <p:nvPr/>
        </p:nvGrpSpPr>
        <p:grpSpPr>
          <a:xfrm>
            <a:off x="359223" y="2438919"/>
            <a:ext cx="10809514" cy="461666"/>
            <a:chOff x="119744" y="2467437"/>
            <a:chExt cx="10809514" cy="461666"/>
          </a:xfrm>
        </p:grpSpPr>
        <p:sp>
          <p:nvSpPr>
            <p:cNvPr id="2" name="Rectangle: Rounded Corners 1">
              <a:extLst>
                <a:ext uri="{FF2B5EF4-FFF2-40B4-BE49-F238E27FC236}">
                  <a16:creationId xmlns:a16="http://schemas.microsoft.com/office/drawing/2014/main" id="{50EFBB33-0578-4EF6-AF74-5BB6B7CB835F}"/>
                </a:ext>
              </a:extLst>
            </p:cNvPr>
            <p:cNvSpPr/>
            <p:nvPr/>
          </p:nvSpPr>
          <p:spPr>
            <a:xfrm>
              <a:off x="124098" y="2497102"/>
              <a:ext cx="10805160" cy="402336"/>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965CF06C-D59A-4F5D-8C01-AD94C54B6EDC}"/>
                </a:ext>
              </a:extLst>
            </p:cNvPr>
            <p:cNvGrpSpPr/>
            <p:nvPr/>
          </p:nvGrpSpPr>
          <p:grpSpPr>
            <a:xfrm>
              <a:off x="119744" y="2467437"/>
              <a:ext cx="8143439" cy="461666"/>
              <a:chOff x="119744" y="2467648"/>
              <a:chExt cx="8143439" cy="461666"/>
            </a:xfrm>
          </p:grpSpPr>
          <p:sp>
            <p:nvSpPr>
              <p:cNvPr id="26" name="TextBox 25">
                <a:extLst>
                  <a:ext uri="{FF2B5EF4-FFF2-40B4-BE49-F238E27FC236}">
                    <a16:creationId xmlns:a16="http://schemas.microsoft.com/office/drawing/2014/main" id="{69AD5168-A6E0-4098-85AE-1124B71B2AF5}"/>
                  </a:ext>
                </a:extLst>
              </p:cNvPr>
              <p:cNvSpPr txBox="1"/>
              <p:nvPr/>
            </p:nvSpPr>
            <p:spPr>
              <a:xfrm>
                <a:off x="119744" y="2467649"/>
                <a:ext cx="2083525" cy="461665"/>
              </a:xfrm>
              <a:prstGeom prst="rect">
                <a:avLst/>
              </a:prstGeom>
              <a:noFill/>
            </p:spPr>
            <p:txBody>
              <a:bodyPr wrap="square">
                <a:spAutoFit/>
              </a:bodyPr>
              <a:lstStyle/>
              <a:p>
                <a:r>
                  <a:rPr lang="en-US" sz="1200" b="1"/>
                  <a:t>High-speed, High-bandwidth, communication</a:t>
                </a:r>
                <a:endParaRPr lang="en-US" sz="1200"/>
              </a:p>
            </p:txBody>
          </p:sp>
          <p:sp>
            <p:nvSpPr>
              <p:cNvPr id="38" name="TextBox 37">
                <a:extLst>
                  <a:ext uri="{FF2B5EF4-FFF2-40B4-BE49-F238E27FC236}">
                    <a16:creationId xmlns:a16="http://schemas.microsoft.com/office/drawing/2014/main" id="{5CD719C2-0950-4F9B-BC06-1D577FEEED94}"/>
                  </a:ext>
                </a:extLst>
              </p:cNvPr>
              <p:cNvSpPr txBox="1"/>
              <p:nvPr/>
            </p:nvSpPr>
            <p:spPr>
              <a:xfrm>
                <a:off x="2339991" y="2467648"/>
                <a:ext cx="5923192" cy="461665"/>
              </a:xfrm>
              <a:prstGeom prst="rect">
                <a:avLst/>
              </a:prstGeom>
              <a:noFill/>
            </p:spPr>
            <p:txBody>
              <a:bodyPr wrap="square" rtlCol="0">
                <a:spAutoFit/>
              </a:bodyPr>
              <a:lstStyle/>
              <a:p>
                <a:r>
                  <a:rPr lang="en-US" sz="1200"/>
                  <a:t>Reliable, secure high-data-rate surface (5G) and deep-space communication systems to support EVA crew, surface and orbital assets, and deep-space exploration.</a:t>
                </a:r>
              </a:p>
            </p:txBody>
          </p:sp>
        </p:grpSp>
      </p:grpSp>
      <p:grpSp>
        <p:nvGrpSpPr>
          <p:cNvPr id="81" name="Group 80">
            <a:extLst>
              <a:ext uri="{FF2B5EF4-FFF2-40B4-BE49-F238E27FC236}">
                <a16:creationId xmlns:a16="http://schemas.microsoft.com/office/drawing/2014/main" id="{EA2FB0CB-3A90-4BAA-998B-154DDD46DDB7}"/>
              </a:ext>
            </a:extLst>
          </p:cNvPr>
          <p:cNvGrpSpPr/>
          <p:nvPr/>
        </p:nvGrpSpPr>
        <p:grpSpPr>
          <a:xfrm>
            <a:off x="359077" y="2873948"/>
            <a:ext cx="10809660" cy="461665"/>
            <a:chOff x="119598" y="2952342"/>
            <a:chExt cx="10809660" cy="461665"/>
          </a:xfrm>
        </p:grpSpPr>
        <p:sp>
          <p:nvSpPr>
            <p:cNvPr id="4" name="Rectangle: Rounded Corners 3">
              <a:extLst>
                <a:ext uri="{FF2B5EF4-FFF2-40B4-BE49-F238E27FC236}">
                  <a16:creationId xmlns:a16="http://schemas.microsoft.com/office/drawing/2014/main" id="{E43D244E-36BF-4BA3-8EC9-B81C76AE57C3}"/>
                </a:ext>
              </a:extLst>
            </p:cNvPr>
            <p:cNvSpPr/>
            <p:nvPr/>
          </p:nvSpPr>
          <p:spPr>
            <a:xfrm>
              <a:off x="124098" y="2982007"/>
              <a:ext cx="10805160" cy="402336"/>
            </a:xfrm>
            <a:prstGeom prst="roundRect">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9">
              <a:extLst>
                <a:ext uri="{FF2B5EF4-FFF2-40B4-BE49-F238E27FC236}">
                  <a16:creationId xmlns:a16="http://schemas.microsoft.com/office/drawing/2014/main" id="{64516901-B485-4FE0-9268-2321357F1B85}"/>
                </a:ext>
              </a:extLst>
            </p:cNvPr>
            <p:cNvGrpSpPr/>
            <p:nvPr/>
          </p:nvGrpSpPr>
          <p:grpSpPr>
            <a:xfrm>
              <a:off x="119598" y="2952342"/>
              <a:ext cx="8092587" cy="461665"/>
              <a:chOff x="119598" y="2954525"/>
              <a:chExt cx="8092587" cy="461665"/>
            </a:xfrm>
          </p:grpSpPr>
          <p:sp>
            <p:nvSpPr>
              <p:cNvPr id="27" name="TextBox 26">
                <a:extLst>
                  <a:ext uri="{FF2B5EF4-FFF2-40B4-BE49-F238E27FC236}">
                    <a16:creationId xmlns:a16="http://schemas.microsoft.com/office/drawing/2014/main" id="{BF990191-0DC0-4F87-9C27-0D2603208BFA}"/>
                  </a:ext>
                </a:extLst>
              </p:cNvPr>
              <p:cNvSpPr txBox="1"/>
              <p:nvPr/>
            </p:nvSpPr>
            <p:spPr>
              <a:xfrm>
                <a:off x="119598" y="3054257"/>
                <a:ext cx="2359152" cy="276999"/>
              </a:xfrm>
              <a:prstGeom prst="rect">
                <a:avLst/>
              </a:prstGeom>
              <a:noFill/>
            </p:spPr>
            <p:txBody>
              <a:bodyPr wrap="square">
                <a:spAutoFit/>
              </a:bodyPr>
              <a:lstStyle/>
              <a:p>
                <a:r>
                  <a:rPr lang="en-US" sz="1200" b="1"/>
                  <a:t>Position, Navigation, and Timing</a:t>
                </a:r>
                <a:endParaRPr lang="en-US" sz="1200"/>
              </a:p>
            </p:txBody>
          </p:sp>
          <p:sp>
            <p:nvSpPr>
              <p:cNvPr id="39" name="TextBox 38">
                <a:extLst>
                  <a:ext uri="{FF2B5EF4-FFF2-40B4-BE49-F238E27FC236}">
                    <a16:creationId xmlns:a16="http://schemas.microsoft.com/office/drawing/2014/main" id="{A634306E-0639-4111-A2D0-A6AEF95B3A10}"/>
                  </a:ext>
                </a:extLst>
              </p:cNvPr>
              <p:cNvSpPr txBox="1"/>
              <p:nvPr/>
            </p:nvSpPr>
            <p:spPr>
              <a:xfrm>
                <a:off x="2347726" y="2954525"/>
                <a:ext cx="5864459" cy="461665"/>
              </a:xfrm>
              <a:prstGeom prst="rect">
                <a:avLst/>
              </a:prstGeom>
              <a:noFill/>
            </p:spPr>
            <p:txBody>
              <a:bodyPr wrap="square" rtlCol="0">
                <a:spAutoFit/>
              </a:bodyPr>
              <a:lstStyle/>
              <a:p>
                <a:r>
                  <a:rPr lang="en-US" sz="1200"/>
                  <a:t>Navigation systems to allow for both crewed and uncrewed surface navigation and hazard avoidance as well as enabling high-precision landing.</a:t>
                </a:r>
              </a:p>
            </p:txBody>
          </p:sp>
        </p:grpSp>
      </p:grpSp>
      <p:grpSp>
        <p:nvGrpSpPr>
          <p:cNvPr id="82" name="Group 81">
            <a:extLst>
              <a:ext uri="{FF2B5EF4-FFF2-40B4-BE49-F238E27FC236}">
                <a16:creationId xmlns:a16="http://schemas.microsoft.com/office/drawing/2014/main" id="{6BFCF12C-79B7-4AB7-BC09-035CFACCB466}"/>
              </a:ext>
            </a:extLst>
          </p:cNvPr>
          <p:cNvGrpSpPr/>
          <p:nvPr/>
        </p:nvGrpSpPr>
        <p:grpSpPr>
          <a:xfrm>
            <a:off x="359223" y="3308908"/>
            <a:ext cx="10813868" cy="461735"/>
            <a:chOff x="119744" y="3430524"/>
            <a:chExt cx="11062062" cy="461735"/>
          </a:xfrm>
        </p:grpSpPr>
        <p:sp>
          <p:nvSpPr>
            <p:cNvPr id="6" name="Rectangle: Rounded Corners 5">
              <a:extLst>
                <a:ext uri="{FF2B5EF4-FFF2-40B4-BE49-F238E27FC236}">
                  <a16:creationId xmlns:a16="http://schemas.microsoft.com/office/drawing/2014/main" id="{B93C0680-FB11-4C52-B00E-97D29D65786A}"/>
                </a:ext>
              </a:extLst>
            </p:cNvPr>
            <p:cNvSpPr/>
            <p:nvPr/>
          </p:nvSpPr>
          <p:spPr>
            <a:xfrm>
              <a:off x="124098" y="3460258"/>
              <a:ext cx="11057708" cy="402336"/>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5D4D7240-2ED4-4B5C-857B-71B7CFB9DCFD}"/>
                </a:ext>
              </a:extLst>
            </p:cNvPr>
            <p:cNvGrpSpPr/>
            <p:nvPr/>
          </p:nvGrpSpPr>
          <p:grpSpPr>
            <a:xfrm>
              <a:off x="119744" y="3430524"/>
              <a:ext cx="8164593" cy="461735"/>
              <a:chOff x="119744" y="3430524"/>
              <a:chExt cx="8164593" cy="461735"/>
            </a:xfrm>
          </p:grpSpPr>
          <p:sp>
            <p:nvSpPr>
              <p:cNvPr id="28" name="TextBox 27">
                <a:extLst>
                  <a:ext uri="{FF2B5EF4-FFF2-40B4-BE49-F238E27FC236}">
                    <a16:creationId xmlns:a16="http://schemas.microsoft.com/office/drawing/2014/main" id="{DA120EF7-7B96-4C22-A7FD-B57DCC943E41}"/>
                  </a:ext>
                </a:extLst>
              </p:cNvPr>
              <p:cNvSpPr txBox="1"/>
              <p:nvPr/>
            </p:nvSpPr>
            <p:spPr>
              <a:xfrm>
                <a:off x="119744" y="3430594"/>
                <a:ext cx="2359006" cy="461665"/>
              </a:xfrm>
              <a:prstGeom prst="rect">
                <a:avLst/>
              </a:prstGeom>
              <a:noFill/>
            </p:spPr>
            <p:txBody>
              <a:bodyPr wrap="square">
                <a:spAutoFit/>
              </a:bodyPr>
              <a:lstStyle/>
              <a:p>
                <a:r>
                  <a:rPr lang="en-US" sz="1200" b="1"/>
                  <a:t>Radiation prediction, monitoring, and countermeasures</a:t>
                </a:r>
                <a:endParaRPr lang="en-US" sz="1200"/>
              </a:p>
            </p:txBody>
          </p:sp>
          <p:sp>
            <p:nvSpPr>
              <p:cNvPr id="40" name="TextBox 39">
                <a:extLst>
                  <a:ext uri="{FF2B5EF4-FFF2-40B4-BE49-F238E27FC236}">
                    <a16:creationId xmlns:a16="http://schemas.microsoft.com/office/drawing/2014/main" id="{C2CE781B-0BDB-4C81-839F-734EEADD9B3C}"/>
                  </a:ext>
                </a:extLst>
              </p:cNvPr>
              <p:cNvSpPr txBox="1"/>
              <p:nvPr/>
            </p:nvSpPr>
            <p:spPr>
              <a:xfrm>
                <a:off x="2396654" y="3430524"/>
                <a:ext cx="5887683" cy="461665"/>
              </a:xfrm>
              <a:prstGeom prst="rect">
                <a:avLst/>
              </a:prstGeom>
              <a:noFill/>
            </p:spPr>
            <p:txBody>
              <a:bodyPr wrap="square" rtlCol="0">
                <a:spAutoFit/>
              </a:bodyPr>
              <a:lstStyle/>
              <a:p>
                <a:r>
                  <a:rPr lang="en-US" sz="1200">
                    <a:latin typeface="+mn-lt"/>
                  </a:rPr>
                  <a:t>SPE prediction and modeling in conjunction with alert and warning systems. Includes SPE shielding, passive GCR shielding, monitoring, and other countermeasures.</a:t>
                </a:r>
                <a:endParaRPr lang="en-US" sz="1200"/>
              </a:p>
            </p:txBody>
          </p:sp>
        </p:grpSp>
      </p:grpSp>
      <p:grpSp>
        <p:nvGrpSpPr>
          <p:cNvPr id="83" name="Group 82">
            <a:extLst>
              <a:ext uri="{FF2B5EF4-FFF2-40B4-BE49-F238E27FC236}">
                <a16:creationId xmlns:a16="http://schemas.microsoft.com/office/drawing/2014/main" id="{C0FCAB56-38A3-44D0-A13D-D045F5522046}"/>
              </a:ext>
            </a:extLst>
          </p:cNvPr>
          <p:cNvGrpSpPr/>
          <p:nvPr/>
        </p:nvGrpSpPr>
        <p:grpSpPr>
          <a:xfrm>
            <a:off x="359223" y="3742871"/>
            <a:ext cx="10809514" cy="462801"/>
            <a:chOff x="119744" y="3916280"/>
            <a:chExt cx="10809514" cy="462801"/>
          </a:xfrm>
        </p:grpSpPr>
        <p:sp>
          <p:nvSpPr>
            <p:cNvPr id="7" name="Rectangle: Rounded Corners 6">
              <a:extLst>
                <a:ext uri="{FF2B5EF4-FFF2-40B4-BE49-F238E27FC236}">
                  <a16:creationId xmlns:a16="http://schemas.microsoft.com/office/drawing/2014/main" id="{3E8C51D3-49C3-43E8-9351-DDA38B906CA5}"/>
                </a:ext>
              </a:extLst>
            </p:cNvPr>
            <p:cNvSpPr/>
            <p:nvPr/>
          </p:nvSpPr>
          <p:spPr>
            <a:xfrm>
              <a:off x="124098" y="3947080"/>
              <a:ext cx="10805160" cy="402336"/>
            </a:xfrm>
            <a:prstGeom prst="roundRect">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5839F901-C6D0-4525-9F96-7846E153BD4E}"/>
                </a:ext>
              </a:extLst>
            </p:cNvPr>
            <p:cNvGrpSpPr/>
            <p:nvPr/>
          </p:nvGrpSpPr>
          <p:grpSpPr>
            <a:xfrm>
              <a:off x="119744" y="3916280"/>
              <a:ext cx="8092440" cy="462801"/>
              <a:chOff x="119744" y="3917669"/>
              <a:chExt cx="8092440" cy="462801"/>
            </a:xfrm>
          </p:grpSpPr>
          <p:sp>
            <p:nvSpPr>
              <p:cNvPr id="29" name="TextBox 28">
                <a:extLst>
                  <a:ext uri="{FF2B5EF4-FFF2-40B4-BE49-F238E27FC236}">
                    <a16:creationId xmlns:a16="http://schemas.microsoft.com/office/drawing/2014/main" id="{1ADFABD0-C15C-4882-AAF2-0114AD118767}"/>
                  </a:ext>
                </a:extLst>
              </p:cNvPr>
              <p:cNvSpPr txBox="1"/>
              <p:nvPr/>
            </p:nvSpPr>
            <p:spPr>
              <a:xfrm>
                <a:off x="119744" y="3918805"/>
                <a:ext cx="2359152" cy="461665"/>
              </a:xfrm>
              <a:prstGeom prst="rect">
                <a:avLst/>
              </a:prstGeom>
              <a:noFill/>
            </p:spPr>
            <p:txBody>
              <a:bodyPr wrap="square">
                <a:spAutoFit/>
              </a:bodyPr>
              <a:lstStyle/>
              <a:p>
                <a:r>
                  <a:rPr lang="en-US" sz="1200" b="1"/>
                  <a:t>Integrated Mars Transportation System</a:t>
                </a:r>
                <a:endParaRPr lang="en-US" sz="1200"/>
              </a:p>
            </p:txBody>
          </p:sp>
          <p:sp>
            <p:nvSpPr>
              <p:cNvPr id="41" name="TextBox 40">
                <a:extLst>
                  <a:ext uri="{FF2B5EF4-FFF2-40B4-BE49-F238E27FC236}">
                    <a16:creationId xmlns:a16="http://schemas.microsoft.com/office/drawing/2014/main" id="{0C835553-6B64-4DA0-92A1-5A1B098D6C3E}"/>
                  </a:ext>
                </a:extLst>
              </p:cNvPr>
              <p:cNvSpPr txBox="1"/>
              <p:nvPr/>
            </p:nvSpPr>
            <p:spPr>
              <a:xfrm>
                <a:off x="2353857" y="3917669"/>
                <a:ext cx="5858327" cy="461665"/>
              </a:xfrm>
              <a:prstGeom prst="rect">
                <a:avLst/>
              </a:prstGeom>
              <a:noFill/>
            </p:spPr>
            <p:txBody>
              <a:bodyPr wrap="square" rtlCol="0">
                <a:spAutoFit/>
              </a:bodyPr>
              <a:lstStyle/>
              <a:p>
                <a:r>
                  <a:rPr lang="en-US" sz="1200"/>
                  <a:t>Assessment and selection of potential advanced propulsion systems for Mars exploration and development of long-lead capabilities.</a:t>
                </a:r>
              </a:p>
            </p:txBody>
          </p:sp>
        </p:grpSp>
      </p:grpSp>
      <p:grpSp>
        <p:nvGrpSpPr>
          <p:cNvPr id="84" name="Group 83">
            <a:extLst>
              <a:ext uri="{FF2B5EF4-FFF2-40B4-BE49-F238E27FC236}">
                <a16:creationId xmlns:a16="http://schemas.microsoft.com/office/drawing/2014/main" id="{7E8A6AFC-5775-4B91-B4CE-47546FDD2364}"/>
              </a:ext>
            </a:extLst>
          </p:cNvPr>
          <p:cNvGrpSpPr/>
          <p:nvPr/>
        </p:nvGrpSpPr>
        <p:grpSpPr>
          <a:xfrm>
            <a:off x="359223" y="4179033"/>
            <a:ext cx="10809514" cy="461665"/>
            <a:chOff x="119744" y="4400438"/>
            <a:chExt cx="10809514" cy="461665"/>
          </a:xfrm>
        </p:grpSpPr>
        <p:sp>
          <p:nvSpPr>
            <p:cNvPr id="8" name="Rectangle: Rounded Corners 7">
              <a:extLst>
                <a:ext uri="{FF2B5EF4-FFF2-40B4-BE49-F238E27FC236}">
                  <a16:creationId xmlns:a16="http://schemas.microsoft.com/office/drawing/2014/main" id="{E930B5AF-A377-48B6-9BC9-BD0ECCE8E01D}"/>
                </a:ext>
              </a:extLst>
            </p:cNvPr>
            <p:cNvSpPr/>
            <p:nvPr/>
          </p:nvSpPr>
          <p:spPr>
            <a:xfrm>
              <a:off x="124098" y="4430105"/>
              <a:ext cx="10805160" cy="402336"/>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BAE067BD-9DBF-4614-BC1E-D29FBBD1105C}"/>
                </a:ext>
              </a:extLst>
            </p:cNvPr>
            <p:cNvGrpSpPr/>
            <p:nvPr/>
          </p:nvGrpSpPr>
          <p:grpSpPr>
            <a:xfrm>
              <a:off x="119744" y="4400438"/>
              <a:ext cx="8086309" cy="461665"/>
              <a:chOff x="119744" y="4401920"/>
              <a:chExt cx="8086309" cy="461665"/>
            </a:xfrm>
          </p:grpSpPr>
          <p:sp>
            <p:nvSpPr>
              <p:cNvPr id="30" name="TextBox 29">
                <a:extLst>
                  <a:ext uri="{FF2B5EF4-FFF2-40B4-BE49-F238E27FC236}">
                    <a16:creationId xmlns:a16="http://schemas.microsoft.com/office/drawing/2014/main" id="{E276C72D-3A76-4449-9715-8616835F3194}"/>
                  </a:ext>
                </a:extLst>
              </p:cNvPr>
              <p:cNvSpPr txBox="1"/>
              <p:nvPr/>
            </p:nvSpPr>
            <p:spPr>
              <a:xfrm>
                <a:off x="119744" y="4494256"/>
                <a:ext cx="2359152" cy="276999"/>
              </a:xfrm>
              <a:prstGeom prst="rect">
                <a:avLst/>
              </a:prstGeom>
              <a:noFill/>
            </p:spPr>
            <p:txBody>
              <a:bodyPr wrap="square">
                <a:spAutoFit/>
              </a:bodyPr>
              <a:lstStyle/>
              <a:p>
                <a:r>
                  <a:rPr lang="en-US" sz="1200" b="1"/>
                  <a:t>EDL Modeling and validation</a:t>
                </a:r>
                <a:endParaRPr lang="en-US" sz="1200"/>
              </a:p>
            </p:txBody>
          </p:sp>
          <p:sp>
            <p:nvSpPr>
              <p:cNvPr id="42" name="TextBox 41">
                <a:extLst>
                  <a:ext uri="{FF2B5EF4-FFF2-40B4-BE49-F238E27FC236}">
                    <a16:creationId xmlns:a16="http://schemas.microsoft.com/office/drawing/2014/main" id="{01D46557-317F-49A5-8243-A991B6DABCF9}"/>
                  </a:ext>
                </a:extLst>
              </p:cNvPr>
              <p:cNvSpPr txBox="1"/>
              <p:nvPr/>
            </p:nvSpPr>
            <p:spPr>
              <a:xfrm>
                <a:off x="2347726" y="4401920"/>
                <a:ext cx="5858327" cy="461665"/>
              </a:xfrm>
              <a:prstGeom prst="rect">
                <a:avLst/>
              </a:prstGeom>
              <a:noFill/>
            </p:spPr>
            <p:txBody>
              <a:bodyPr wrap="square" rtlCol="0">
                <a:spAutoFit/>
              </a:bodyPr>
              <a:lstStyle/>
              <a:p>
                <a:r>
                  <a:rPr lang="en-US" sz="1200"/>
                  <a:t>Multi-disciplinary, coupled EDL performance models validated by flight data and high-end computing systems to drastically reduce run time.</a:t>
                </a:r>
              </a:p>
            </p:txBody>
          </p:sp>
        </p:grpSp>
      </p:grpSp>
      <p:grpSp>
        <p:nvGrpSpPr>
          <p:cNvPr id="85" name="Group 84">
            <a:extLst>
              <a:ext uri="{FF2B5EF4-FFF2-40B4-BE49-F238E27FC236}">
                <a16:creationId xmlns:a16="http://schemas.microsoft.com/office/drawing/2014/main" id="{3597A586-538E-4822-83A0-41A3E4AB839A}"/>
              </a:ext>
            </a:extLst>
          </p:cNvPr>
          <p:cNvGrpSpPr/>
          <p:nvPr/>
        </p:nvGrpSpPr>
        <p:grpSpPr>
          <a:xfrm>
            <a:off x="361400" y="4614064"/>
            <a:ext cx="10811691" cy="461666"/>
            <a:chOff x="124098" y="4878540"/>
            <a:chExt cx="10811691" cy="461666"/>
          </a:xfrm>
        </p:grpSpPr>
        <p:sp>
          <p:nvSpPr>
            <p:cNvPr id="9" name="Rectangle: Rounded Corners 8">
              <a:extLst>
                <a:ext uri="{FF2B5EF4-FFF2-40B4-BE49-F238E27FC236}">
                  <a16:creationId xmlns:a16="http://schemas.microsoft.com/office/drawing/2014/main" id="{8C9AC8A1-87A6-488E-9917-FAEF864953F3}"/>
                </a:ext>
              </a:extLst>
            </p:cNvPr>
            <p:cNvSpPr/>
            <p:nvPr/>
          </p:nvSpPr>
          <p:spPr>
            <a:xfrm>
              <a:off x="124098" y="4908205"/>
              <a:ext cx="10811691" cy="402336"/>
            </a:xfrm>
            <a:prstGeom prst="roundRect">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a:extLst>
                <a:ext uri="{FF2B5EF4-FFF2-40B4-BE49-F238E27FC236}">
                  <a16:creationId xmlns:a16="http://schemas.microsoft.com/office/drawing/2014/main" id="{7E501CC3-D502-4E1D-B1F4-048BE056D247}"/>
                </a:ext>
              </a:extLst>
            </p:cNvPr>
            <p:cNvGrpSpPr/>
            <p:nvPr/>
          </p:nvGrpSpPr>
          <p:grpSpPr>
            <a:xfrm>
              <a:off x="124099" y="4878540"/>
              <a:ext cx="8149011" cy="461666"/>
              <a:chOff x="124099" y="4878540"/>
              <a:chExt cx="8149011" cy="461666"/>
            </a:xfrm>
          </p:grpSpPr>
          <p:sp>
            <p:nvSpPr>
              <p:cNvPr id="31" name="TextBox 30">
                <a:extLst>
                  <a:ext uri="{FF2B5EF4-FFF2-40B4-BE49-F238E27FC236}">
                    <a16:creationId xmlns:a16="http://schemas.microsoft.com/office/drawing/2014/main" id="{3F833FF0-81DE-456A-B6CE-35CC7DF5042D}"/>
                  </a:ext>
                </a:extLst>
              </p:cNvPr>
              <p:cNvSpPr txBox="1"/>
              <p:nvPr/>
            </p:nvSpPr>
            <p:spPr>
              <a:xfrm>
                <a:off x="124099" y="4878541"/>
                <a:ext cx="2359152" cy="461665"/>
              </a:xfrm>
              <a:prstGeom prst="rect">
                <a:avLst/>
              </a:prstGeom>
              <a:noFill/>
            </p:spPr>
            <p:txBody>
              <a:bodyPr wrap="square">
                <a:spAutoFit/>
              </a:bodyPr>
              <a:lstStyle/>
              <a:p>
                <a:r>
                  <a:rPr lang="en-US" sz="1200" b="1"/>
                  <a:t>Plume Surface Interaction Modeling and Prediction</a:t>
                </a:r>
                <a:endParaRPr lang="en-US" sz="1200"/>
              </a:p>
            </p:txBody>
          </p:sp>
          <p:sp>
            <p:nvSpPr>
              <p:cNvPr id="43" name="TextBox 42">
                <a:extLst>
                  <a:ext uri="{FF2B5EF4-FFF2-40B4-BE49-F238E27FC236}">
                    <a16:creationId xmlns:a16="http://schemas.microsoft.com/office/drawing/2014/main" id="{6298B34C-B344-42B5-AF18-712B1138554A}"/>
                  </a:ext>
                </a:extLst>
              </p:cNvPr>
              <p:cNvSpPr txBox="1"/>
              <p:nvPr/>
            </p:nvSpPr>
            <p:spPr>
              <a:xfrm>
                <a:off x="2340845" y="4878540"/>
                <a:ext cx="5932265" cy="461665"/>
              </a:xfrm>
              <a:prstGeom prst="rect">
                <a:avLst/>
              </a:prstGeom>
              <a:noFill/>
            </p:spPr>
            <p:txBody>
              <a:bodyPr wrap="square" rtlCol="0">
                <a:spAutoFit/>
              </a:bodyPr>
              <a:lstStyle/>
              <a:p>
                <a:r>
                  <a:rPr lang="en-US" sz="1200"/>
                  <a:t>Validated models with the ability to predict, lander induced environments, ejecta size and velocity, and optical sensor/dust interactions.</a:t>
                </a:r>
              </a:p>
            </p:txBody>
          </p:sp>
        </p:grpSp>
      </p:grpSp>
      <p:grpSp>
        <p:nvGrpSpPr>
          <p:cNvPr id="86" name="Group 85">
            <a:extLst>
              <a:ext uri="{FF2B5EF4-FFF2-40B4-BE49-F238E27FC236}">
                <a16:creationId xmlns:a16="http://schemas.microsoft.com/office/drawing/2014/main" id="{61BA1DE4-2D24-4D01-96AD-1E3B6145EEFF}"/>
              </a:ext>
            </a:extLst>
          </p:cNvPr>
          <p:cNvGrpSpPr/>
          <p:nvPr/>
        </p:nvGrpSpPr>
        <p:grpSpPr>
          <a:xfrm>
            <a:off x="359223" y="5049093"/>
            <a:ext cx="10816047" cy="461666"/>
            <a:chOff x="119744" y="5365460"/>
            <a:chExt cx="10816047" cy="461666"/>
          </a:xfrm>
        </p:grpSpPr>
        <p:sp>
          <p:nvSpPr>
            <p:cNvPr id="10" name="Rectangle: Rounded Corners 9">
              <a:extLst>
                <a:ext uri="{FF2B5EF4-FFF2-40B4-BE49-F238E27FC236}">
                  <a16:creationId xmlns:a16="http://schemas.microsoft.com/office/drawing/2014/main" id="{C257CE14-D5D5-45D5-9366-80332B590619}"/>
                </a:ext>
              </a:extLst>
            </p:cNvPr>
            <p:cNvSpPr/>
            <p:nvPr/>
          </p:nvSpPr>
          <p:spPr>
            <a:xfrm>
              <a:off x="124099" y="5395125"/>
              <a:ext cx="10811692" cy="402336"/>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65F137C7-ECE1-4151-84BB-78BFD91096FE}"/>
                </a:ext>
              </a:extLst>
            </p:cNvPr>
            <p:cNvGrpSpPr/>
            <p:nvPr/>
          </p:nvGrpSpPr>
          <p:grpSpPr>
            <a:xfrm>
              <a:off x="119744" y="5365460"/>
              <a:ext cx="8086309" cy="461666"/>
              <a:chOff x="119744" y="5366096"/>
              <a:chExt cx="8086309" cy="461666"/>
            </a:xfrm>
          </p:grpSpPr>
          <p:sp>
            <p:nvSpPr>
              <p:cNvPr id="32" name="TextBox 31">
                <a:extLst>
                  <a:ext uri="{FF2B5EF4-FFF2-40B4-BE49-F238E27FC236}">
                    <a16:creationId xmlns:a16="http://schemas.microsoft.com/office/drawing/2014/main" id="{FD7033C0-9F53-4EA7-B8EC-08EB5751E973}"/>
                  </a:ext>
                </a:extLst>
              </p:cNvPr>
              <p:cNvSpPr txBox="1"/>
              <p:nvPr/>
            </p:nvSpPr>
            <p:spPr>
              <a:xfrm>
                <a:off x="119744" y="5366097"/>
                <a:ext cx="2359152" cy="461665"/>
              </a:xfrm>
              <a:prstGeom prst="rect">
                <a:avLst/>
              </a:prstGeom>
              <a:noFill/>
            </p:spPr>
            <p:txBody>
              <a:bodyPr wrap="square">
                <a:spAutoFit/>
              </a:bodyPr>
              <a:lstStyle/>
              <a:p>
                <a:r>
                  <a:rPr lang="en-US" sz="1200" b="1"/>
                  <a:t>Autonomous monitoring and fault detection</a:t>
                </a:r>
                <a:endParaRPr lang="en-US" sz="1200"/>
              </a:p>
            </p:txBody>
          </p:sp>
          <p:sp>
            <p:nvSpPr>
              <p:cNvPr id="44" name="TextBox 43">
                <a:extLst>
                  <a:ext uri="{FF2B5EF4-FFF2-40B4-BE49-F238E27FC236}">
                    <a16:creationId xmlns:a16="http://schemas.microsoft.com/office/drawing/2014/main" id="{A7BB4817-918D-4BC5-9425-4A4FE9CCEF21}"/>
                  </a:ext>
                </a:extLst>
              </p:cNvPr>
              <p:cNvSpPr txBox="1"/>
              <p:nvPr/>
            </p:nvSpPr>
            <p:spPr>
              <a:xfrm>
                <a:off x="2347727" y="5366096"/>
                <a:ext cx="5858326" cy="461665"/>
              </a:xfrm>
              <a:prstGeom prst="rect">
                <a:avLst/>
              </a:prstGeom>
              <a:noFill/>
            </p:spPr>
            <p:txBody>
              <a:bodyPr wrap="square" rtlCol="0">
                <a:spAutoFit/>
              </a:bodyPr>
              <a:lstStyle/>
              <a:p>
                <a:r>
                  <a:rPr lang="en-US" sz="1200"/>
                  <a:t>Full system/mission integrated monitoring , fault detection, prognosis, and management including robust V&amp;V of autonomous decision making.</a:t>
                </a:r>
              </a:p>
            </p:txBody>
          </p:sp>
        </p:grpSp>
      </p:grpSp>
      <p:grpSp>
        <p:nvGrpSpPr>
          <p:cNvPr id="87" name="Group 86">
            <a:extLst>
              <a:ext uri="{FF2B5EF4-FFF2-40B4-BE49-F238E27FC236}">
                <a16:creationId xmlns:a16="http://schemas.microsoft.com/office/drawing/2014/main" id="{5029E360-0917-436A-9789-6FC101619EFB}"/>
              </a:ext>
            </a:extLst>
          </p:cNvPr>
          <p:cNvGrpSpPr/>
          <p:nvPr/>
        </p:nvGrpSpPr>
        <p:grpSpPr>
          <a:xfrm>
            <a:off x="359077" y="5475766"/>
            <a:ext cx="10816193" cy="480844"/>
            <a:chOff x="119598" y="5820676"/>
            <a:chExt cx="10816193" cy="480844"/>
          </a:xfrm>
        </p:grpSpPr>
        <p:sp>
          <p:nvSpPr>
            <p:cNvPr id="11" name="Rectangle: Rounded Corners 10">
              <a:extLst>
                <a:ext uri="{FF2B5EF4-FFF2-40B4-BE49-F238E27FC236}">
                  <a16:creationId xmlns:a16="http://schemas.microsoft.com/office/drawing/2014/main" id="{F7C844DD-52CB-45A8-8689-4809EB054BD6}"/>
                </a:ext>
              </a:extLst>
            </p:cNvPr>
            <p:cNvSpPr/>
            <p:nvPr/>
          </p:nvSpPr>
          <p:spPr>
            <a:xfrm>
              <a:off x="124099" y="5858697"/>
              <a:ext cx="10811692" cy="402336"/>
            </a:xfrm>
            <a:prstGeom prst="roundRect">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EFA6D58D-190B-486E-B214-04041C6D7A90}"/>
                </a:ext>
              </a:extLst>
            </p:cNvPr>
            <p:cNvGrpSpPr/>
            <p:nvPr/>
          </p:nvGrpSpPr>
          <p:grpSpPr>
            <a:xfrm>
              <a:off x="119598" y="5820676"/>
              <a:ext cx="8086454" cy="480844"/>
              <a:chOff x="119598" y="5820676"/>
              <a:chExt cx="8086454" cy="480844"/>
            </a:xfrm>
          </p:grpSpPr>
          <p:sp>
            <p:nvSpPr>
              <p:cNvPr id="33" name="TextBox 32">
                <a:extLst>
                  <a:ext uri="{FF2B5EF4-FFF2-40B4-BE49-F238E27FC236}">
                    <a16:creationId xmlns:a16="http://schemas.microsoft.com/office/drawing/2014/main" id="{B54DFBC8-1B1E-45A5-A44A-39D3E1715D8C}"/>
                  </a:ext>
                </a:extLst>
              </p:cNvPr>
              <p:cNvSpPr txBox="1"/>
              <p:nvPr/>
            </p:nvSpPr>
            <p:spPr>
              <a:xfrm>
                <a:off x="119598" y="5839855"/>
                <a:ext cx="2359152" cy="461665"/>
              </a:xfrm>
              <a:prstGeom prst="rect">
                <a:avLst/>
              </a:prstGeom>
              <a:noFill/>
            </p:spPr>
            <p:txBody>
              <a:bodyPr wrap="square">
                <a:spAutoFit/>
              </a:bodyPr>
              <a:lstStyle/>
              <a:p>
                <a:r>
                  <a:rPr lang="en-US" sz="1200" b="1"/>
                  <a:t>Dust tolerant systems and mitigation</a:t>
                </a:r>
                <a:endParaRPr lang="en-US" sz="1200"/>
              </a:p>
            </p:txBody>
          </p:sp>
          <p:sp>
            <p:nvSpPr>
              <p:cNvPr id="45" name="TextBox 44">
                <a:extLst>
                  <a:ext uri="{FF2B5EF4-FFF2-40B4-BE49-F238E27FC236}">
                    <a16:creationId xmlns:a16="http://schemas.microsoft.com/office/drawing/2014/main" id="{CBB77724-84CB-4BDD-A73B-A3B4DFE5E438}"/>
                  </a:ext>
                </a:extLst>
              </p:cNvPr>
              <p:cNvSpPr txBox="1"/>
              <p:nvPr/>
            </p:nvSpPr>
            <p:spPr>
              <a:xfrm>
                <a:off x="2349503" y="5820676"/>
                <a:ext cx="5856549" cy="461665"/>
              </a:xfrm>
              <a:prstGeom prst="rect">
                <a:avLst/>
              </a:prstGeom>
              <a:noFill/>
            </p:spPr>
            <p:txBody>
              <a:bodyPr wrap="square" rtlCol="0">
                <a:spAutoFit/>
              </a:bodyPr>
              <a:lstStyle/>
              <a:p>
                <a:r>
                  <a:rPr lang="en-US" sz="1200"/>
                  <a:t>Dust tolerant docking mechanisms, quick-connects, to support </a:t>
                </a:r>
                <a:r>
                  <a:rPr lang="en-US" sz="1200" err="1"/>
                  <a:t>umbilicals</a:t>
                </a:r>
                <a:r>
                  <a:rPr lang="en-US" sz="1200"/>
                  <a:t>, suit-ports, potential surface element docking, mitigation techniques and human health concerns. </a:t>
                </a:r>
              </a:p>
            </p:txBody>
          </p:sp>
        </p:grpSp>
      </p:grpSp>
      <p:grpSp>
        <p:nvGrpSpPr>
          <p:cNvPr id="88" name="Group 87">
            <a:extLst>
              <a:ext uri="{FF2B5EF4-FFF2-40B4-BE49-F238E27FC236}">
                <a16:creationId xmlns:a16="http://schemas.microsoft.com/office/drawing/2014/main" id="{21C52DF3-A216-4B60-828D-21EE9A6911A2}"/>
              </a:ext>
            </a:extLst>
          </p:cNvPr>
          <p:cNvGrpSpPr/>
          <p:nvPr/>
        </p:nvGrpSpPr>
        <p:grpSpPr>
          <a:xfrm>
            <a:off x="359223" y="5907766"/>
            <a:ext cx="10816047" cy="473050"/>
            <a:chOff x="119744" y="6317071"/>
            <a:chExt cx="10816047" cy="473050"/>
          </a:xfrm>
        </p:grpSpPr>
        <p:sp>
          <p:nvSpPr>
            <p:cNvPr id="12" name="Rectangle: Rounded Corners 11">
              <a:extLst>
                <a:ext uri="{FF2B5EF4-FFF2-40B4-BE49-F238E27FC236}">
                  <a16:creationId xmlns:a16="http://schemas.microsoft.com/office/drawing/2014/main" id="{933A8DA3-FC56-4C11-B1CC-2FB003DD3833}"/>
                </a:ext>
              </a:extLst>
            </p:cNvPr>
            <p:cNvSpPr/>
            <p:nvPr/>
          </p:nvSpPr>
          <p:spPr>
            <a:xfrm>
              <a:off x="124099" y="6358120"/>
              <a:ext cx="10811692" cy="402336"/>
            </a:xfrm>
            <a:prstGeom prst="roundRect">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7EA97E73-04C1-48F6-9D84-293FB53D6BB9}"/>
                </a:ext>
              </a:extLst>
            </p:cNvPr>
            <p:cNvGrpSpPr/>
            <p:nvPr/>
          </p:nvGrpSpPr>
          <p:grpSpPr>
            <a:xfrm>
              <a:off x="119744" y="6317071"/>
              <a:ext cx="8086308" cy="473050"/>
              <a:chOff x="119744" y="6317071"/>
              <a:chExt cx="8086308" cy="473050"/>
            </a:xfrm>
          </p:grpSpPr>
          <p:sp>
            <p:nvSpPr>
              <p:cNvPr id="34" name="TextBox 33">
                <a:extLst>
                  <a:ext uri="{FF2B5EF4-FFF2-40B4-BE49-F238E27FC236}">
                    <a16:creationId xmlns:a16="http://schemas.microsoft.com/office/drawing/2014/main" id="{3C926012-432B-4155-B338-4B7DC24BA85A}"/>
                  </a:ext>
                </a:extLst>
              </p:cNvPr>
              <p:cNvSpPr txBox="1"/>
              <p:nvPr/>
            </p:nvSpPr>
            <p:spPr>
              <a:xfrm>
                <a:off x="119744" y="6328456"/>
                <a:ext cx="2359152" cy="461665"/>
              </a:xfrm>
              <a:prstGeom prst="rect">
                <a:avLst/>
              </a:prstGeom>
              <a:noFill/>
            </p:spPr>
            <p:txBody>
              <a:bodyPr wrap="square">
                <a:spAutoFit/>
              </a:bodyPr>
              <a:lstStyle/>
              <a:p>
                <a:r>
                  <a:rPr lang="en-US" sz="1200" b="1"/>
                  <a:t>Cryogenic fluid storage and transfer</a:t>
                </a:r>
                <a:endParaRPr lang="en-US" sz="1200"/>
              </a:p>
            </p:txBody>
          </p:sp>
          <p:sp>
            <p:nvSpPr>
              <p:cNvPr id="46" name="TextBox 45">
                <a:extLst>
                  <a:ext uri="{FF2B5EF4-FFF2-40B4-BE49-F238E27FC236}">
                    <a16:creationId xmlns:a16="http://schemas.microsoft.com/office/drawing/2014/main" id="{A5E2EE96-0E0C-49BD-8603-DD104D415F1A}"/>
                  </a:ext>
                </a:extLst>
              </p:cNvPr>
              <p:cNvSpPr txBox="1"/>
              <p:nvPr/>
            </p:nvSpPr>
            <p:spPr>
              <a:xfrm>
                <a:off x="2353858" y="6317071"/>
                <a:ext cx="5852194" cy="461665"/>
              </a:xfrm>
              <a:prstGeom prst="rect">
                <a:avLst/>
              </a:prstGeom>
              <a:noFill/>
            </p:spPr>
            <p:txBody>
              <a:bodyPr wrap="square" rtlCol="0">
                <a:spAutoFit/>
              </a:bodyPr>
              <a:lstStyle/>
              <a:p>
                <a:r>
                  <a:rPr lang="en-US" sz="1200"/>
                  <a:t>Modeling and development of Integrated CFM systems that allow for long-duration storage and transfer of cryogenic fluids both in space and on planetary surfaces.</a:t>
                </a:r>
                <a:endParaRPr lang="en-US" sz="1200">
                  <a:latin typeface="+mn-lt"/>
                </a:endParaRPr>
              </a:p>
            </p:txBody>
          </p:sp>
        </p:grpSp>
      </p:grpSp>
      <p:sp>
        <p:nvSpPr>
          <p:cNvPr id="47" name="Rectangle 46">
            <a:extLst>
              <a:ext uri="{FF2B5EF4-FFF2-40B4-BE49-F238E27FC236}">
                <a16:creationId xmlns:a16="http://schemas.microsoft.com/office/drawing/2014/main" id="{5629EBF0-FB1D-4516-BB69-5C4C346E78B5}"/>
              </a:ext>
            </a:extLst>
          </p:cNvPr>
          <p:cNvSpPr/>
          <p:nvPr/>
        </p:nvSpPr>
        <p:spPr>
          <a:xfrm>
            <a:off x="310904" y="310848"/>
            <a:ext cx="11368454" cy="811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a:solidFill>
                  <a:prstClr val="white"/>
                </a:solidFill>
                <a:latin typeface="Arial" panose="020B0604020202020204" pitchFamily="34" charset="0"/>
                <a:cs typeface="Arial" panose="020B0604020202020204" pitchFamily="34" charset="0"/>
              </a:rPr>
              <a:t>ESDMD Top Near-term Capability Needs</a:t>
            </a:r>
            <a:endPar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48" name="Picture 47">
            <a:extLst>
              <a:ext uri="{FF2B5EF4-FFF2-40B4-BE49-F238E27FC236}">
                <a16:creationId xmlns:a16="http://schemas.microsoft.com/office/drawing/2014/main" id="{F5F5EB5A-C729-489D-9CC6-DC1AA976C0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5780" y="1585363"/>
            <a:ext cx="413657" cy="413657"/>
          </a:xfrm>
          <a:prstGeom prst="rect">
            <a:avLst/>
          </a:prstGeom>
        </p:spPr>
      </p:pic>
      <p:pic>
        <p:nvPicPr>
          <p:cNvPr id="49" name="Picture 48">
            <a:extLst>
              <a:ext uri="{FF2B5EF4-FFF2-40B4-BE49-F238E27FC236}">
                <a16:creationId xmlns:a16="http://schemas.microsoft.com/office/drawing/2014/main" id="{C9D312DB-D743-4CC9-BB4C-210834A2EA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1645888"/>
            <a:ext cx="292608" cy="292608"/>
          </a:xfrm>
          <a:prstGeom prst="rect">
            <a:avLst/>
          </a:prstGeom>
        </p:spPr>
      </p:pic>
      <p:pic>
        <p:nvPicPr>
          <p:cNvPr id="50" name="Picture 49">
            <a:extLst>
              <a:ext uri="{FF2B5EF4-FFF2-40B4-BE49-F238E27FC236}">
                <a16:creationId xmlns:a16="http://schemas.microsoft.com/office/drawing/2014/main" id="{118F15FB-684D-4627-8AA5-CBD12DDFE3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5780" y="2046401"/>
            <a:ext cx="413657" cy="413657"/>
          </a:xfrm>
          <a:prstGeom prst="rect">
            <a:avLst/>
          </a:prstGeom>
        </p:spPr>
      </p:pic>
      <p:pic>
        <p:nvPicPr>
          <p:cNvPr id="51" name="Picture 50">
            <a:extLst>
              <a:ext uri="{FF2B5EF4-FFF2-40B4-BE49-F238E27FC236}">
                <a16:creationId xmlns:a16="http://schemas.microsoft.com/office/drawing/2014/main" id="{6F94CAE2-A1C6-4282-8BCF-A9236D3E57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2106926"/>
            <a:ext cx="292608" cy="292608"/>
          </a:xfrm>
          <a:prstGeom prst="rect">
            <a:avLst/>
          </a:prstGeom>
        </p:spPr>
      </p:pic>
      <p:pic>
        <p:nvPicPr>
          <p:cNvPr id="52" name="Picture 51">
            <a:extLst>
              <a:ext uri="{FF2B5EF4-FFF2-40B4-BE49-F238E27FC236}">
                <a16:creationId xmlns:a16="http://schemas.microsoft.com/office/drawing/2014/main" id="{40D15A9D-E5D4-40A0-91C8-1BA28A6721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5780" y="2905352"/>
            <a:ext cx="413657" cy="413657"/>
          </a:xfrm>
          <a:prstGeom prst="rect">
            <a:avLst/>
          </a:prstGeom>
        </p:spPr>
      </p:pic>
      <p:pic>
        <p:nvPicPr>
          <p:cNvPr id="53" name="Picture 52">
            <a:extLst>
              <a:ext uri="{FF2B5EF4-FFF2-40B4-BE49-F238E27FC236}">
                <a16:creationId xmlns:a16="http://schemas.microsoft.com/office/drawing/2014/main" id="{4DBB84D6-63A0-4BEC-A6A1-8598264F98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2965877"/>
            <a:ext cx="292608" cy="292608"/>
          </a:xfrm>
          <a:prstGeom prst="rect">
            <a:avLst/>
          </a:prstGeom>
        </p:spPr>
      </p:pic>
      <p:pic>
        <p:nvPicPr>
          <p:cNvPr id="54" name="Picture 53">
            <a:extLst>
              <a:ext uri="{FF2B5EF4-FFF2-40B4-BE49-F238E27FC236}">
                <a16:creationId xmlns:a16="http://schemas.microsoft.com/office/drawing/2014/main" id="{878BD349-9239-445F-94D9-3B0175883F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5780" y="2470600"/>
            <a:ext cx="413657" cy="413657"/>
          </a:xfrm>
          <a:prstGeom prst="rect">
            <a:avLst/>
          </a:prstGeom>
        </p:spPr>
      </p:pic>
      <p:pic>
        <p:nvPicPr>
          <p:cNvPr id="55" name="Picture 54">
            <a:extLst>
              <a:ext uri="{FF2B5EF4-FFF2-40B4-BE49-F238E27FC236}">
                <a16:creationId xmlns:a16="http://schemas.microsoft.com/office/drawing/2014/main" id="{9E493700-590B-4DCA-BA69-4D89A282AF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2531125"/>
            <a:ext cx="292608" cy="292608"/>
          </a:xfrm>
          <a:prstGeom prst="rect">
            <a:avLst/>
          </a:prstGeom>
        </p:spPr>
      </p:pic>
      <p:pic>
        <p:nvPicPr>
          <p:cNvPr id="56" name="Picture 55">
            <a:extLst>
              <a:ext uri="{FF2B5EF4-FFF2-40B4-BE49-F238E27FC236}">
                <a16:creationId xmlns:a16="http://schemas.microsoft.com/office/drawing/2014/main" id="{446976C4-0C8F-410C-982A-6CE489A349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5779" y="5083837"/>
            <a:ext cx="413657" cy="413657"/>
          </a:xfrm>
          <a:prstGeom prst="rect">
            <a:avLst/>
          </a:prstGeom>
        </p:spPr>
      </p:pic>
      <p:pic>
        <p:nvPicPr>
          <p:cNvPr id="57" name="Picture 56">
            <a:extLst>
              <a:ext uri="{FF2B5EF4-FFF2-40B4-BE49-F238E27FC236}">
                <a16:creationId xmlns:a16="http://schemas.microsoft.com/office/drawing/2014/main" id="{C8974B4C-9DB1-4A7D-BB74-3418063EE0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5132536"/>
            <a:ext cx="292608" cy="292608"/>
          </a:xfrm>
          <a:prstGeom prst="rect">
            <a:avLst/>
          </a:prstGeom>
        </p:spPr>
      </p:pic>
      <p:pic>
        <p:nvPicPr>
          <p:cNvPr id="58" name="Picture 57">
            <a:extLst>
              <a:ext uri="{FF2B5EF4-FFF2-40B4-BE49-F238E27FC236}">
                <a16:creationId xmlns:a16="http://schemas.microsoft.com/office/drawing/2014/main" id="{B741FC02-3E77-4649-ADBC-33E7C39887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5780" y="5943148"/>
            <a:ext cx="413657" cy="413657"/>
          </a:xfrm>
          <a:prstGeom prst="rect">
            <a:avLst/>
          </a:prstGeom>
        </p:spPr>
      </p:pic>
      <p:pic>
        <p:nvPicPr>
          <p:cNvPr id="59" name="Picture 58">
            <a:extLst>
              <a:ext uri="{FF2B5EF4-FFF2-40B4-BE49-F238E27FC236}">
                <a16:creationId xmlns:a16="http://schemas.microsoft.com/office/drawing/2014/main" id="{8AA6956D-FC37-4D0B-9AE6-6DA966A112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6001737"/>
            <a:ext cx="292608" cy="292608"/>
          </a:xfrm>
          <a:prstGeom prst="rect">
            <a:avLst/>
          </a:prstGeom>
        </p:spPr>
      </p:pic>
      <p:pic>
        <p:nvPicPr>
          <p:cNvPr id="60" name="Picture 59">
            <a:extLst>
              <a:ext uri="{FF2B5EF4-FFF2-40B4-BE49-F238E27FC236}">
                <a16:creationId xmlns:a16="http://schemas.microsoft.com/office/drawing/2014/main" id="{FC508E5B-241F-4ED8-AC5B-1E2AE7E72B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4265197"/>
            <a:ext cx="292608" cy="292608"/>
          </a:xfrm>
          <a:prstGeom prst="rect">
            <a:avLst/>
          </a:prstGeom>
        </p:spPr>
      </p:pic>
      <p:pic>
        <p:nvPicPr>
          <p:cNvPr id="61" name="Picture 60">
            <a:extLst>
              <a:ext uri="{FF2B5EF4-FFF2-40B4-BE49-F238E27FC236}">
                <a16:creationId xmlns:a16="http://schemas.microsoft.com/office/drawing/2014/main" id="{ACE8D3BB-E2BE-4614-A618-F0CA266B6A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5779" y="4658141"/>
            <a:ext cx="413657" cy="413657"/>
          </a:xfrm>
          <a:prstGeom prst="rect">
            <a:avLst/>
          </a:prstGeom>
        </p:spPr>
      </p:pic>
      <p:pic>
        <p:nvPicPr>
          <p:cNvPr id="62" name="Picture 61">
            <a:extLst>
              <a:ext uri="{FF2B5EF4-FFF2-40B4-BE49-F238E27FC236}">
                <a16:creationId xmlns:a16="http://schemas.microsoft.com/office/drawing/2014/main" id="{E66E9E27-585B-43FD-AFF3-753660BBD0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4714358"/>
            <a:ext cx="292608" cy="292608"/>
          </a:xfrm>
          <a:prstGeom prst="rect">
            <a:avLst/>
          </a:prstGeom>
        </p:spPr>
      </p:pic>
      <p:pic>
        <p:nvPicPr>
          <p:cNvPr id="63" name="Picture 62">
            <a:extLst>
              <a:ext uri="{FF2B5EF4-FFF2-40B4-BE49-F238E27FC236}">
                <a16:creationId xmlns:a16="http://schemas.microsoft.com/office/drawing/2014/main" id="{91B34B6C-5A21-48F8-9B1A-7E53A3191C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5779" y="5514659"/>
            <a:ext cx="413657" cy="413657"/>
          </a:xfrm>
          <a:prstGeom prst="rect">
            <a:avLst/>
          </a:prstGeom>
        </p:spPr>
      </p:pic>
      <p:pic>
        <p:nvPicPr>
          <p:cNvPr id="64" name="Picture 63">
            <a:extLst>
              <a:ext uri="{FF2B5EF4-FFF2-40B4-BE49-F238E27FC236}">
                <a16:creationId xmlns:a16="http://schemas.microsoft.com/office/drawing/2014/main" id="{EFA6E4F9-0FE8-4782-A78B-79926D871C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3846728"/>
            <a:ext cx="292608" cy="292608"/>
          </a:xfrm>
          <a:prstGeom prst="rect">
            <a:avLst/>
          </a:prstGeom>
        </p:spPr>
      </p:pic>
      <p:pic>
        <p:nvPicPr>
          <p:cNvPr id="65" name="Picture 64">
            <a:extLst>
              <a:ext uri="{FF2B5EF4-FFF2-40B4-BE49-F238E27FC236}">
                <a16:creationId xmlns:a16="http://schemas.microsoft.com/office/drawing/2014/main" id="{642F49F9-3F86-4B5E-8D8A-7003655781A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5780" y="3341289"/>
            <a:ext cx="413657" cy="413657"/>
          </a:xfrm>
          <a:prstGeom prst="rect">
            <a:avLst/>
          </a:prstGeom>
        </p:spPr>
      </p:pic>
      <p:pic>
        <p:nvPicPr>
          <p:cNvPr id="66" name="Picture 65">
            <a:extLst>
              <a:ext uri="{FF2B5EF4-FFF2-40B4-BE49-F238E27FC236}">
                <a16:creationId xmlns:a16="http://schemas.microsoft.com/office/drawing/2014/main" id="{A879CD23-6E37-45E8-BEF1-268F3B6B58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3401310"/>
            <a:ext cx="292608" cy="292608"/>
          </a:xfrm>
          <a:prstGeom prst="rect">
            <a:avLst/>
          </a:prstGeom>
        </p:spPr>
      </p:pic>
      <p:sp>
        <p:nvSpPr>
          <p:cNvPr id="90" name="TextBox 89">
            <a:extLst>
              <a:ext uri="{FF2B5EF4-FFF2-40B4-BE49-F238E27FC236}">
                <a16:creationId xmlns:a16="http://schemas.microsoft.com/office/drawing/2014/main" id="{0C94867B-D30B-4A5A-9C6A-B8AC64A565CE}"/>
              </a:ext>
            </a:extLst>
          </p:cNvPr>
          <p:cNvSpPr txBox="1"/>
          <p:nvPr/>
        </p:nvSpPr>
        <p:spPr>
          <a:xfrm>
            <a:off x="366406" y="1214834"/>
            <a:ext cx="1495497" cy="307777"/>
          </a:xfrm>
          <a:prstGeom prst="rect">
            <a:avLst/>
          </a:prstGeom>
          <a:noFill/>
        </p:spPr>
        <p:txBody>
          <a:bodyPr wrap="square" rtlCol="0">
            <a:spAutoFit/>
          </a:bodyPr>
          <a:lstStyle/>
          <a:p>
            <a:r>
              <a:rPr lang="en-US" sz="1400" b="1">
                <a:solidFill>
                  <a:schemeClr val="bg1"/>
                </a:solidFill>
              </a:rPr>
              <a:t>Capability Need</a:t>
            </a:r>
          </a:p>
        </p:txBody>
      </p:sp>
      <p:sp>
        <p:nvSpPr>
          <p:cNvPr id="91" name="TextBox 90">
            <a:extLst>
              <a:ext uri="{FF2B5EF4-FFF2-40B4-BE49-F238E27FC236}">
                <a16:creationId xmlns:a16="http://schemas.microsoft.com/office/drawing/2014/main" id="{6ECA4CAC-BD39-4F00-B6E4-585E12791044}"/>
              </a:ext>
            </a:extLst>
          </p:cNvPr>
          <p:cNvSpPr txBox="1"/>
          <p:nvPr/>
        </p:nvSpPr>
        <p:spPr>
          <a:xfrm>
            <a:off x="2382816" y="1192580"/>
            <a:ext cx="1495497" cy="307777"/>
          </a:xfrm>
          <a:prstGeom prst="rect">
            <a:avLst/>
          </a:prstGeom>
          <a:noFill/>
        </p:spPr>
        <p:txBody>
          <a:bodyPr wrap="square" rtlCol="0">
            <a:spAutoFit/>
          </a:bodyPr>
          <a:lstStyle/>
          <a:p>
            <a:pPr algn="ctr"/>
            <a:r>
              <a:rPr lang="en-US" sz="1400" b="1">
                <a:solidFill>
                  <a:schemeClr val="bg1"/>
                </a:solidFill>
              </a:rPr>
              <a:t>Area Details</a:t>
            </a:r>
          </a:p>
        </p:txBody>
      </p:sp>
      <p:sp>
        <p:nvSpPr>
          <p:cNvPr id="95" name="TextBox 94">
            <a:extLst>
              <a:ext uri="{FF2B5EF4-FFF2-40B4-BE49-F238E27FC236}">
                <a16:creationId xmlns:a16="http://schemas.microsoft.com/office/drawing/2014/main" id="{2E53B047-6275-4B6D-AD77-F71573935562}"/>
              </a:ext>
            </a:extLst>
          </p:cNvPr>
          <p:cNvSpPr txBox="1"/>
          <p:nvPr/>
        </p:nvSpPr>
        <p:spPr>
          <a:xfrm>
            <a:off x="9875930" y="1233783"/>
            <a:ext cx="1495497" cy="307777"/>
          </a:xfrm>
          <a:prstGeom prst="rect">
            <a:avLst/>
          </a:prstGeom>
          <a:noFill/>
        </p:spPr>
        <p:txBody>
          <a:bodyPr wrap="square" rtlCol="0">
            <a:spAutoFit/>
          </a:bodyPr>
          <a:lstStyle/>
          <a:p>
            <a:pPr algn="ctr"/>
            <a:r>
              <a:rPr lang="en-US" sz="1400" b="1">
                <a:solidFill>
                  <a:schemeClr val="bg1"/>
                </a:solidFill>
              </a:rPr>
              <a:t>Destinations</a:t>
            </a:r>
          </a:p>
        </p:txBody>
      </p:sp>
      <p:sp>
        <p:nvSpPr>
          <p:cNvPr id="96" name="TextBox 95">
            <a:extLst>
              <a:ext uri="{FF2B5EF4-FFF2-40B4-BE49-F238E27FC236}">
                <a16:creationId xmlns:a16="http://schemas.microsoft.com/office/drawing/2014/main" id="{CB8C02E2-86EE-4C99-BA9F-2ECF6AC511C1}"/>
              </a:ext>
            </a:extLst>
          </p:cNvPr>
          <p:cNvSpPr txBox="1"/>
          <p:nvPr/>
        </p:nvSpPr>
        <p:spPr>
          <a:xfrm>
            <a:off x="8776265" y="1665158"/>
            <a:ext cx="649665" cy="276999"/>
          </a:xfrm>
          <a:prstGeom prst="rect">
            <a:avLst/>
          </a:prstGeom>
          <a:noFill/>
        </p:spPr>
        <p:txBody>
          <a:bodyPr wrap="none" rtlCol="0">
            <a:spAutoFit/>
          </a:bodyPr>
          <a:lstStyle/>
          <a:p>
            <a:r>
              <a:rPr lang="en-US" sz="1200"/>
              <a:t>ESDMD</a:t>
            </a:r>
          </a:p>
        </p:txBody>
      </p:sp>
      <p:sp>
        <p:nvSpPr>
          <p:cNvPr id="97" name="TextBox 96">
            <a:extLst>
              <a:ext uri="{FF2B5EF4-FFF2-40B4-BE49-F238E27FC236}">
                <a16:creationId xmlns:a16="http://schemas.microsoft.com/office/drawing/2014/main" id="{C5018BDD-3E59-45B8-A669-88E8A780D1EC}"/>
              </a:ext>
            </a:extLst>
          </p:cNvPr>
          <p:cNvSpPr txBox="1"/>
          <p:nvPr/>
        </p:nvSpPr>
        <p:spPr>
          <a:xfrm>
            <a:off x="8771203" y="2108261"/>
            <a:ext cx="649665" cy="276999"/>
          </a:xfrm>
          <a:prstGeom prst="rect">
            <a:avLst/>
          </a:prstGeom>
          <a:noFill/>
        </p:spPr>
        <p:txBody>
          <a:bodyPr wrap="none" rtlCol="0">
            <a:spAutoFit/>
          </a:bodyPr>
          <a:lstStyle/>
          <a:p>
            <a:r>
              <a:rPr lang="en-US" sz="1200"/>
              <a:t>ESDMD</a:t>
            </a:r>
          </a:p>
        </p:txBody>
      </p:sp>
      <p:sp>
        <p:nvSpPr>
          <p:cNvPr id="98" name="TextBox 97">
            <a:extLst>
              <a:ext uri="{FF2B5EF4-FFF2-40B4-BE49-F238E27FC236}">
                <a16:creationId xmlns:a16="http://schemas.microsoft.com/office/drawing/2014/main" id="{1E574258-FD06-4FC2-9038-A67C613550C0}"/>
              </a:ext>
            </a:extLst>
          </p:cNvPr>
          <p:cNvSpPr txBox="1"/>
          <p:nvPr/>
        </p:nvSpPr>
        <p:spPr>
          <a:xfrm>
            <a:off x="8771203" y="2532081"/>
            <a:ext cx="583814" cy="276999"/>
          </a:xfrm>
          <a:prstGeom prst="rect">
            <a:avLst/>
          </a:prstGeom>
          <a:noFill/>
        </p:spPr>
        <p:txBody>
          <a:bodyPr wrap="none" rtlCol="0">
            <a:spAutoFit/>
          </a:bodyPr>
          <a:lstStyle/>
          <a:p>
            <a:r>
              <a:rPr lang="en-US" sz="1200"/>
              <a:t>SOMD</a:t>
            </a:r>
          </a:p>
        </p:txBody>
      </p:sp>
      <p:sp>
        <p:nvSpPr>
          <p:cNvPr id="99" name="TextBox 98">
            <a:extLst>
              <a:ext uri="{FF2B5EF4-FFF2-40B4-BE49-F238E27FC236}">
                <a16:creationId xmlns:a16="http://schemas.microsoft.com/office/drawing/2014/main" id="{EE54FC71-0286-4A2E-9362-F2E2B71C4C66}"/>
              </a:ext>
            </a:extLst>
          </p:cNvPr>
          <p:cNvSpPr txBox="1"/>
          <p:nvPr/>
        </p:nvSpPr>
        <p:spPr>
          <a:xfrm>
            <a:off x="8771202" y="2956407"/>
            <a:ext cx="649665" cy="276999"/>
          </a:xfrm>
          <a:prstGeom prst="rect">
            <a:avLst/>
          </a:prstGeom>
          <a:noFill/>
        </p:spPr>
        <p:txBody>
          <a:bodyPr wrap="none" rtlCol="0">
            <a:spAutoFit/>
          </a:bodyPr>
          <a:lstStyle/>
          <a:p>
            <a:r>
              <a:rPr lang="en-US" sz="1200"/>
              <a:t>ESDMD</a:t>
            </a:r>
          </a:p>
        </p:txBody>
      </p:sp>
      <p:sp>
        <p:nvSpPr>
          <p:cNvPr id="100" name="TextBox 99">
            <a:extLst>
              <a:ext uri="{FF2B5EF4-FFF2-40B4-BE49-F238E27FC236}">
                <a16:creationId xmlns:a16="http://schemas.microsoft.com/office/drawing/2014/main" id="{6CC2ABCF-A5D7-43CB-8280-4B28DA05B8C6}"/>
              </a:ext>
            </a:extLst>
          </p:cNvPr>
          <p:cNvSpPr txBox="1"/>
          <p:nvPr/>
        </p:nvSpPr>
        <p:spPr>
          <a:xfrm>
            <a:off x="8771202" y="3405848"/>
            <a:ext cx="649665" cy="276999"/>
          </a:xfrm>
          <a:prstGeom prst="rect">
            <a:avLst/>
          </a:prstGeom>
          <a:noFill/>
        </p:spPr>
        <p:txBody>
          <a:bodyPr wrap="none" rtlCol="0">
            <a:spAutoFit/>
          </a:bodyPr>
          <a:lstStyle/>
          <a:p>
            <a:r>
              <a:rPr lang="en-US" sz="1200"/>
              <a:t>ESDMD</a:t>
            </a:r>
          </a:p>
        </p:txBody>
      </p:sp>
      <p:sp>
        <p:nvSpPr>
          <p:cNvPr id="101" name="TextBox 100">
            <a:extLst>
              <a:ext uri="{FF2B5EF4-FFF2-40B4-BE49-F238E27FC236}">
                <a16:creationId xmlns:a16="http://schemas.microsoft.com/office/drawing/2014/main" id="{77A66D0E-A5D6-4CE8-9CC8-64987C4881F3}"/>
              </a:ext>
            </a:extLst>
          </p:cNvPr>
          <p:cNvSpPr txBox="1"/>
          <p:nvPr/>
        </p:nvSpPr>
        <p:spPr>
          <a:xfrm>
            <a:off x="8776790" y="5046711"/>
            <a:ext cx="708977" cy="461665"/>
          </a:xfrm>
          <a:prstGeom prst="rect">
            <a:avLst/>
          </a:prstGeom>
          <a:noFill/>
        </p:spPr>
        <p:txBody>
          <a:bodyPr wrap="none" rtlCol="0">
            <a:spAutoFit/>
          </a:bodyPr>
          <a:lstStyle/>
          <a:p>
            <a:pPr algn="ctr"/>
            <a:r>
              <a:rPr lang="en-US" sz="1200"/>
              <a:t>ESDMD/</a:t>
            </a:r>
          </a:p>
          <a:p>
            <a:pPr algn="ctr"/>
            <a:r>
              <a:rPr lang="en-US" sz="1200"/>
              <a:t>STMD</a:t>
            </a:r>
          </a:p>
        </p:txBody>
      </p:sp>
      <p:sp>
        <p:nvSpPr>
          <p:cNvPr id="102" name="TextBox 101">
            <a:extLst>
              <a:ext uri="{FF2B5EF4-FFF2-40B4-BE49-F238E27FC236}">
                <a16:creationId xmlns:a16="http://schemas.microsoft.com/office/drawing/2014/main" id="{A97243FC-5BB9-4F6B-A752-1B5AB78A31D3}"/>
              </a:ext>
            </a:extLst>
          </p:cNvPr>
          <p:cNvSpPr txBox="1"/>
          <p:nvPr/>
        </p:nvSpPr>
        <p:spPr>
          <a:xfrm>
            <a:off x="8771201" y="4713772"/>
            <a:ext cx="649665" cy="276999"/>
          </a:xfrm>
          <a:prstGeom prst="rect">
            <a:avLst/>
          </a:prstGeom>
          <a:noFill/>
        </p:spPr>
        <p:txBody>
          <a:bodyPr wrap="none" rtlCol="0">
            <a:spAutoFit/>
          </a:bodyPr>
          <a:lstStyle/>
          <a:p>
            <a:r>
              <a:rPr lang="en-US" sz="1200"/>
              <a:t>ESDMD</a:t>
            </a:r>
          </a:p>
        </p:txBody>
      </p:sp>
      <p:sp>
        <p:nvSpPr>
          <p:cNvPr id="103" name="TextBox 102">
            <a:extLst>
              <a:ext uri="{FF2B5EF4-FFF2-40B4-BE49-F238E27FC236}">
                <a16:creationId xmlns:a16="http://schemas.microsoft.com/office/drawing/2014/main" id="{BBB47DD6-8E33-4305-A680-B9E4D80B3455}"/>
              </a:ext>
            </a:extLst>
          </p:cNvPr>
          <p:cNvSpPr txBox="1"/>
          <p:nvPr/>
        </p:nvSpPr>
        <p:spPr>
          <a:xfrm>
            <a:off x="8818264" y="4273959"/>
            <a:ext cx="555537" cy="276999"/>
          </a:xfrm>
          <a:prstGeom prst="rect">
            <a:avLst/>
          </a:prstGeom>
          <a:noFill/>
        </p:spPr>
        <p:txBody>
          <a:bodyPr wrap="none" rtlCol="0">
            <a:spAutoFit/>
          </a:bodyPr>
          <a:lstStyle/>
          <a:p>
            <a:r>
              <a:rPr lang="en-US" sz="1200"/>
              <a:t>STMD</a:t>
            </a:r>
          </a:p>
        </p:txBody>
      </p:sp>
      <p:sp>
        <p:nvSpPr>
          <p:cNvPr id="104" name="TextBox 103">
            <a:extLst>
              <a:ext uri="{FF2B5EF4-FFF2-40B4-BE49-F238E27FC236}">
                <a16:creationId xmlns:a16="http://schemas.microsoft.com/office/drawing/2014/main" id="{958C3DDE-F9CA-41CF-949B-F5C8E60242A4}"/>
              </a:ext>
            </a:extLst>
          </p:cNvPr>
          <p:cNvSpPr txBox="1"/>
          <p:nvPr/>
        </p:nvSpPr>
        <p:spPr>
          <a:xfrm>
            <a:off x="8818263" y="3823839"/>
            <a:ext cx="555537" cy="276999"/>
          </a:xfrm>
          <a:prstGeom prst="rect">
            <a:avLst/>
          </a:prstGeom>
          <a:noFill/>
        </p:spPr>
        <p:txBody>
          <a:bodyPr wrap="none" rtlCol="0">
            <a:spAutoFit/>
          </a:bodyPr>
          <a:lstStyle/>
          <a:p>
            <a:r>
              <a:rPr lang="en-US" sz="1200"/>
              <a:t>STMD</a:t>
            </a:r>
          </a:p>
        </p:txBody>
      </p:sp>
      <p:sp>
        <p:nvSpPr>
          <p:cNvPr id="105" name="TextBox 104">
            <a:extLst>
              <a:ext uri="{FF2B5EF4-FFF2-40B4-BE49-F238E27FC236}">
                <a16:creationId xmlns:a16="http://schemas.microsoft.com/office/drawing/2014/main" id="{840E5577-FCFB-419D-A72A-32A0F62C237A}"/>
              </a:ext>
            </a:extLst>
          </p:cNvPr>
          <p:cNvSpPr txBox="1"/>
          <p:nvPr/>
        </p:nvSpPr>
        <p:spPr>
          <a:xfrm>
            <a:off x="8818262" y="5569609"/>
            <a:ext cx="555537" cy="276999"/>
          </a:xfrm>
          <a:prstGeom prst="rect">
            <a:avLst/>
          </a:prstGeom>
          <a:noFill/>
        </p:spPr>
        <p:txBody>
          <a:bodyPr wrap="none" rtlCol="0">
            <a:spAutoFit/>
          </a:bodyPr>
          <a:lstStyle/>
          <a:p>
            <a:r>
              <a:rPr lang="en-US" sz="1200"/>
              <a:t>STMD</a:t>
            </a:r>
          </a:p>
        </p:txBody>
      </p:sp>
      <p:sp>
        <p:nvSpPr>
          <p:cNvPr id="106" name="TextBox 105">
            <a:extLst>
              <a:ext uri="{FF2B5EF4-FFF2-40B4-BE49-F238E27FC236}">
                <a16:creationId xmlns:a16="http://schemas.microsoft.com/office/drawing/2014/main" id="{73EDD878-EBA7-4F14-88F2-68B2A45480CE}"/>
              </a:ext>
            </a:extLst>
          </p:cNvPr>
          <p:cNvSpPr txBox="1"/>
          <p:nvPr/>
        </p:nvSpPr>
        <p:spPr>
          <a:xfrm>
            <a:off x="8818262" y="6001610"/>
            <a:ext cx="555537" cy="276999"/>
          </a:xfrm>
          <a:prstGeom prst="rect">
            <a:avLst/>
          </a:prstGeom>
          <a:noFill/>
        </p:spPr>
        <p:txBody>
          <a:bodyPr wrap="none" rtlCol="0">
            <a:spAutoFit/>
          </a:bodyPr>
          <a:lstStyle/>
          <a:p>
            <a:r>
              <a:rPr lang="en-US" sz="1200"/>
              <a:t>STMD</a:t>
            </a:r>
          </a:p>
        </p:txBody>
      </p:sp>
      <p:sp>
        <p:nvSpPr>
          <p:cNvPr id="129" name="TextBox 128">
            <a:extLst>
              <a:ext uri="{FF2B5EF4-FFF2-40B4-BE49-F238E27FC236}">
                <a16:creationId xmlns:a16="http://schemas.microsoft.com/office/drawing/2014/main" id="{2567D547-F9BC-441F-99C3-630FD9A27055}"/>
              </a:ext>
            </a:extLst>
          </p:cNvPr>
          <p:cNvSpPr txBox="1"/>
          <p:nvPr/>
        </p:nvSpPr>
        <p:spPr>
          <a:xfrm>
            <a:off x="11371427" y="2442289"/>
            <a:ext cx="913970" cy="307777"/>
          </a:xfrm>
          <a:prstGeom prst="rect">
            <a:avLst/>
          </a:prstGeom>
          <a:noFill/>
        </p:spPr>
        <p:txBody>
          <a:bodyPr wrap="square" rtlCol="0">
            <a:spAutoFit/>
          </a:bodyPr>
          <a:lstStyle/>
          <a:p>
            <a:pPr algn="ctr"/>
            <a:r>
              <a:rPr lang="en-US" sz="1400" b="1"/>
              <a:t>Legend</a:t>
            </a:r>
          </a:p>
        </p:txBody>
      </p:sp>
      <p:sp>
        <p:nvSpPr>
          <p:cNvPr id="118" name="TextBox 117">
            <a:extLst>
              <a:ext uri="{FF2B5EF4-FFF2-40B4-BE49-F238E27FC236}">
                <a16:creationId xmlns:a16="http://schemas.microsoft.com/office/drawing/2014/main" id="{07F28869-38CE-4B9B-94F2-CCF837A5A322}"/>
              </a:ext>
            </a:extLst>
          </p:cNvPr>
          <p:cNvSpPr txBox="1"/>
          <p:nvPr/>
        </p:nvSpPr>
        <p:spPr>
          <a:xfrm>
            <a:off x="8705352" y="1227893"/>
            <a:ext cx="649665" cy="307777"/>
          </a:xfrm>
          <a:prstGeom prst="rect">
            <a:avLst/>
          </a:prstGeom>
          <a:noFill/>
        </p:spPr>
        <p:txBody>
          <a:bodyPr wrap="square" rtlCol="0">
            <a:spAutoFit/>
          </a:bodyPr>
          <a:lstStyle/>
          <a:p>
            <a:pPr algn="ctr"/>
            <a:r>
              <a:rPr lang="en-US" sz="1400" b="1">
                <a:solidFill>
                  <a:schemeClr val="bg1"/>
                </a:solidFill>
              </a:rPr>
              <a:t>Lead</a:t>
            </a:r>
          </a:p>
        </p:txBody>
      </p:sp>
      <p:pic>
        <p:nvPicPr>
          <p:cNvPr id="131" name="Picture 130">
            <a:extLst>
              <a:ext uri="{FF2B5EF4-FFF2-40B4-BE49-F238E27FC236}">
                <a16:creationId xmlns:a16="http://schemas.microsoft.com/office/drawing/2014/main" id="{F3C9D446-728A-4536-9AE8-6A8DC21343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0123" y="5568651"/>
            <a:ext cx="292608" cy="292608"/>
          </a:xfrm>
          <a:prstGeom prst="rect">
            <a:avLst/>
          </a:prstGeom>
        </p:spPr>
      </p:pic>
      <p:pic>
        <p:nvPicPr>
          <p:cNvPr id="143" name="Picture 142">
            <a:extLst>
              <a:ext uri="{FF2B5EF4-FFF2-40B4-BE49-F238E27FC236}">
                <a16:creationId xmlns:a16="http://schemas.microsoft.com/office/drawing/2014/main" id="{E66E8398-FE65-49F4-AAFF-6F7D90D04B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292445" y="160386"/>
            <a:ext cx="773826" cy="642871"/>
          </a:xfrm>
          <a:prstGeom prst="rect">
            <a:avLst/>
          </a:prstGeom>
        </p:spPr>
      </p:pic>
      <p:sp>
        <p:nvSpPr>
          <p:cNvPr id="5" name="Star: 5 Points 4">
            <a:extLst>
              <a:ext uri="{FF2B5EF4-FFF2-40B4-BE49-F238E27FC236}">
                <a16:creationId xmlns:a16="http://schemas.microsoft.com/office/drawing/2014/main" id="{0BDE3944-AAE3-442C-B8AB-221501E7AA8D}"/>
              </a:ext>
            </a:extLst>
          </p:cNvPr>
          <p:cNvSpPr/>
          <p:nvPr/>
        </p:nvSpPr>
        <p:spPr>
          <a:xfrm>
            <a:off x="172358" y="2973958"/>
            <a:ext cx="277091" cy="229905"/>
          </a:xfrm>
          <a:prstGeom prst="star5">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7" name="Star: 5 Points 106">
            <a:extLst>
              <a:ext uri="{FF2B5EF4-FFF2-40B4-BE49-F238E27FC236}">
                <a16:creationId xmlns:a16="http://schemas.microsoft.com/office/drawing/2014/main" id="{BD3A2310-961A-43F4-9D29-78E7B8498E63}"/>
              </a:ext>
            </a:extLst>
          </p:cNvPr>
          <p:cNvSpPr/>
          <p:nvPr/>
        </p:nvSpPr>
        <p:spPr>
          <a:xfrm>
            <a:off x="149990" y="5144758"/>
            <a:ext cx="277091" cy="229905"/>
          </a:xfrm>
          <a:prstGeom prst="star5">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8" name="Star: 5 Points 107">
            <a:extLst>
              <a:ext uri="{FF2B5EF4-FFF2-40B4-BE49-F238E27FC236}">
                <a16:creationId xmlns:a16="http://schemas.microsoft.com/office/drawing/2014/main" id="{BEFF0ED6-85E0-420B-BB6E-C2AC91CB1F52}"/>
              </a:ext>
            </a:extLst>
          </p:cNvPr>
          <p:cNvSpPr/>
          <p:nvPr/>
        </p:nvSpPr>
        <p:spPr>
          <a:xfrm>
            <a:off x="149990" y="5597032"/>
            <a:ext cx="277091" cy="229905"/>
          </a:xfrm>
          <a:prstGeom prst="star5">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9" name="Star: 5 Points 108">
            <a:extLst>
              <a:ext uri="{FF2B5EF4-FFF2-40B4-BE49-F238E27FC236}">
                <a16:creationId xmlns:a16="http://schemas.microsoft.com/office/drawing/2014/main" id="{98BE236B-BDE0-4897-B930-6ACEF40E7349}"/>
              </a:ext>
            </a:extLst>
          </p:cNvPr>
          <p:cNvSpPr/>
          <p:nvPr/>
        </p:nvSpPr>
        <p:spPr>
          <a:xfrm>
            <a:off x="135510" y="4692327"/>
            <a:ext cx="277091" cy="229905"/>
          </a:xfrm>
          <a:prstGeom prst="star5">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8024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C9C49-C2B6-4534-8A85-0C0D906C725B}"/>
              </a:ext>
            </a:extLst>
          </p:cNvPr>
          <p:cNvSpPr>
            <a:spLocks noGrp="1"/>
          </p:cNvSpPr>
          <p:nvPr>
            <p:ph type="title"/>
          </p:nvPr>
        </p:nvSpPr>
        <p:spPr/>
        <p:txBody>
          <a:bodyPr>
            <a:normAutofit fontScale="90000"/>
          </a:bodyPr>
          <a:lstStyle/>
          <a:p>
            <a:r>
              <a:rPr lang="en-US" dirty="0"/>
              <a:t>MSFC Capabilities to Enable M2M: Flat Floor Robotics Lab</a:t>
            </a:r>
          </a:p>
        </p:txBody>
      </p:sp>
      <p:sp>
        <p:nvSpPr>
          <p:cNvPr id="4" name="Date Placeholder 3">
            <a:extLst>
              <a:ext uri="{FF2B5EF4-FFF2-40B4-BE49-F238E27FC236}">
                <a16:creationId xmlns:a16="http://schemas.microsoft.com/office/drawing/2014/main" id="{C55ED9B1-CA47-41AE-9A38-04051E1DF5DD}"/>
              </a:ext>
            </a:extLst>
          </p:cNvPr>
          <p:cNvSpPr>
            <a:spLocks noGrp="1"/>
          </p:cNvSpPr>
          <p:nvPr>
            <p:ph type="dt" sz="half" idx="2"/>
          </p:nvPr>
        </p:nvSpPr>
        <p:spPr/>
        <p:txBody>
          <a:bodyPr/>
          <a:lstStyle/>
          <a:p>
            <a:fld id="{E56C2CFA-516A-574D-AF1B-0A4D0819EE1F}" type="datetime1">
              <a:rPr lang="en-US" smtClean="0"/>
              <a:pPr/>
              <a:t>10/20/22</a:t>
            </a:fld>
            <a:endParaRPr lang="en-US" dirty="0"/>
          </a:p>
        </p:txBody>
      </p:sp>
      <p:pic>
        <p:nvPicPr>
          <p:cNvPr id="5" name="Content Placeholder 4" descr="IMG_0974">
            <a:extLst>
              <a:ext uri="{FF2B5EF4-FFF2-40B4-BE49-F238E27FC236}">
                <a16:creationId xmlns:a16="http://schemas.microsoft.com/office/drawing/2014/main" id="{3F5B43FD-E415-4EA2-A84F-D79A8012B149}"/>
              </a:ext>
            </a:extLst>
          </p:cNvPr>
          <p:cNvPicPr>
            <a:picLocks noGrp="1" noChangeAspect="1" noChangeArrowheads="1"/>
          </p:cNvPicPr>
          <p:nvPr>
            <p:ph idx="1"/>
          </p:nvPr>
        </p:nvPicPr>
        <p:blipFill>
          <a:blip r:embed="rId2"/>
          <a:srcRect/>
          <a:stretch>
            <a:fillRect/>
          </a:stretch>
        </p:blipFill>
        <p:spPr bwMode="auto">
          <a:xfrm>
            <a:off x="7206117" y="4642978"/>
            <a:ext cx="2487397" cy="1658265"/>
          </a:xfrm>
          <a:prstGeom prst="rect">
            <a:avLst/>
          </a:prstGeom>
          <a:noFill/>
          <a:ln w="9525">
            <a:noFill/>
            <a:miter lim="800000"/>
            <a:headEnd/>
            <a:tailEnd/>
          </a:ln>
        </p:spPr>
      </p:pic>
      <p:pic>
        <p:nvPicPr>
          <p:cNvPr id="6" name="Picture 3" descr="3DOTS">
            <a:extLst>
              <a:ext uri="{FF2B5EF4-FFF2-40B4-BE49-F238E27FC236}">
                <a16:creationId xmlns:a16="http://schemas.microsoft.com/office/drawing/2014/main" id="{CEC96A6E-AD39-45A1-B535-8732AFDD9435}"/>
              </a:ext>
            </a:extLst>
          </p:cNvPr>
          <p:cNvPicPr>
            <a:picLocks noChangeAspect="1" noChangeArrowheads="1"/>
          </p:cNvPicPr>
          <p:nvPr/>
        </p:nvPicPr>
        <p:blipFill>
          <a:blip r:embed="rId3"/>
          <a:srcRect/>
          <a:stretch>
            <a:fillRect/>
          </a:stretch>
        </p:blipFill>
        <p:spPr bwMode="auto">
          <a:xfrm>
            <a:off x="4338178" y="2419147"/>
            <a:ext cx="2575291" cy="1675791"/>
          </a:xfrm>
          <a:prstGeom prst="rect">
            <a:avLst/>
          </a:prstGeom>
          <a:noFill/>
          <a:ln w="9525">
            <a:noFill/>
            <a:miter lim="800000"/>
            <a:headEnd/>
            <a:tailEnd/>
          </a:ln>
        </p:spPr>
      </p:pic>
      <p:sp>
        <p:nvSpPr>
          <p:cNvPr id="9" name="TextBox 8">
            <a:extLst>
              <a:ext uri="{FF2B5EF4-FFF2-40B4-BE49-F238E27FC236}">
                <a16:creationId xmlns:a16="http://schemas.microsoft.com/office/drawing/2014/main" id="{A3FB3143-809E-4DBF-99C7-84E4538B5B73}"/>
              </a:ext>
            </a:extLst>
          </p:cNvPr>
          <p:cNvSpPr txBox="1"/>
          <p:nvPr/>
        </p:nvSpPr>
        <p:spPr>
          <a:xfrm>
            <a:off x="461726" y="2419147"/>
            <a:ext cx="3768529" cy="2031325"/>
          </a:xfrm>
          <a:prstGeom prst="rect">
            <a:avLst/>
          </a:prstGeom>
          <a:noFill/>
        </p:spPr>
        <p:txBody>
          <a:bodyPr wrap="square" rtlCol="0">
            <a:spAutoFit/>
          </a:bodyPr>
          <a:lstStyle/>
          <a:p>
            <a:r>
              <a:rPr lang="en-US" b="1" dirty="0"/>
              <a:t>Dynamic Overhead Test Robot (DOTR)</a:t>
            </a:r>
          </a:p>
          <a:p>
            <a:pPr marL="285750" indent="-285750">
              <a:buFontTx/>
              <a:buChar char="-"/>
            </a:pPr>
            <a:r>
              <a:rPr lang="en-US" sz="1800" dirty="0"/>
              <a:t>8 DOF </a:t>
            </a:r>
          </a:p>
          <a:p>
            <a:pPr marL="285750" indent="-285750">
              <a:buFontTx/>
              <a:buChar char="-"/>
            </a:pPr>
            <a:r>
              <a:rPr lang="en-US" sz="1800" dirty="0"/>
              <a:t>800-pound payload capability</a:t>
            </a:r>
          </a:p>
          <a:p>
            <a:pPr marL="285750" indent="-285750">
              <a:buFontTx/>
              <a:buChar char="-"/>
            </a:pPr>
            <a:r>
              <a:rPr lang="en-US" dirty="0"/>
              <a:t>C</a:t>
            </a:r>
            <a:r>
              <a:rPr lang="en-US" sz="1800" dirty="0"/>
              <a:t>ontinuous roll for simulating relative motion with respect to a fixed target </a:t>
            </a:r>
          </a:p>
          <a:p>
            <a:endParaRPr lang="en-US" dirty="0"/>
          </a:p>
        </p:txBody>
      </p:sp>
      <p:sp>
        <p:nvSpPr>
          <p:cNvPr id="10" name="TextBox 9">
            <a:extLst>
              <a:ext uri="{FF2B5EF4-FFF2-40B4-BE49-F238E27FC236}">
                <a16:creationId xmlns:a16="http://schemas.microsoft.com/office/drawing/2014/main" id="{48B313E9-CB58-4058-868F-67CE6FF744FD}"/>
              </a:ext>
            </a:extLst>
          </p:cNvPr>
          <p:cNvSpPr txBox="1"/>
          <p:nvPr/>
        </p:nvSpPr>
        <p:spPr>
          <a:xfrm>
            <a:off x="461728" y="4642978"/>
            <a:ext cx="3583800" cy="1477328"/>
          </a:xfrm>
          <a:prstGeom prst="rect">
            <a:avLst/>
          </a:prstGeom>
          <a:noFill/>
        </p:spPr>
        <p:txBody>
          <a:bodyPr wrap="square" rtlCol="0">
            <a:spAutoFit/>
          </a:bodyPr>
          <a:lstStyle/>
          <a:p>
            <a:r>
              <a:rPr lang="en-US" b="1" dirty="0"/>
              <a:t>Dynamic Orbital Solar Simulator</a:t>
            </a:r>
          </a:p>
          <a:p>
            <a:pPr marL="285750" indent="-285750">
              <a:buFontTx/>
              <a:buChar char="-"/>
            </a:pPr>
            <a:r>
              <a:rPr lang="en-US" dirty="0"/>
              <a:t>2 DOF carriage</a:t>
            </a:r>
          </a:p>
          <a:p>
            <a:pPr marL="285750" indent="-285750">
              <a:buFontTx/>
              <a:buChar char="-"/>
            </a:pPr>
            <a:r>
              <a:rPr lang="en-US" dirty="0"/>
              <a:t>Five 6 KVA lights</a:t>
            </a:r>
          </a:p>
          <a:p>
            <a:pPr marL="285750" indent="-285750">
              <a:buFontTx/>
              <a:buChar char="-"/>
            </a:pPr>
            <a:r>
              <a:rPr lang="en-US" dirty="0"/>
              <a:t>One 12 KVA light</a:t>
            </a:r>
            <a:endParaRPr lang="en-US" sz="1800" dirty="0"/>
          </a:p>
          <a:p>
            <a:endParaRPr lang="en-US" dirty="0"/>
          </a:p>
        </p:txBody>
      </p:sp>
      <p:pic>
        <p:nvPicPr>
          <p:cNvPr id="11" name="Picture 3" descr="4solar">
            <a:extLst>
              <a:ext uri="{FF2B5EF4-FFF2-40B4-BE49-F238E27FC236}">
                <a16:creationId xmlns:a16="http://schemas.microsoft.com/office/drawing/2014/main" id="{BFEDBB86-4DF8-4C14-8E71-8E8988B62F53}"/>
              </a:ext>
            </a:extLst>
          </p:cNvPr>
          <p:cNvPicPr>
            <a:picLocks noChangeAspect="1" noChangeArrowheads="1"/>
          </p:cNvPicPr>
          <p:nvPr/>
        </p:nvPicPr>
        <p:blipFill>
          <a:blip r:embed="rId4"/>
          <a:srcRect/>
          <a:stretch>
            <a:fillRect/>
          </a:stretch>
        </p:blipFill>
        <p:spPr bwMode="auto">
          <a:xfrm>
            <a:off x="4338176" y="4642978"/>
            <a:ext cx="2575293" cy="1675792"/>
          </a:xfrm>
          <a:prstGeom prst="rect">
            <a:avLst/>
          </a:prstGeom>
          <a:noFill/>
          <a:ln w="9525">
            <a:noFill/>
            <a:miter lim="800000"/>
            <a:headEnd/>
            <a:tailEnd/>
          </a:ln>
        </p:spPr>
      </p:pic>
      <p:sp>
        <p:nvSpPr>
          <p:cNvPr id="12" name="Content Placeholder 2">
            <a:extLst>
              <a:ext uri="{FF2B5EF4-FFF2-40B4-BE49-F238E27FC236}">
                <a16:creationId xmlns:a16="http://schemas.microsoft.com/office/drawing/2014/main" id="{AE254911-B438-489C-8D4D-C52B32BE67AE}"/>
              </a:ext>
            </a:extLst>
          </p:cNvPr>
          <p:cNvSpPr txBox="1">
            <a:spLocks/>
          </p:cNvSpPr>
          <p:nvPr/>
        </p:nvSpPr>
        <p:spPr>
          <a:xfrm>
            <a:off x="461726" y="671119"/>
            <a:ext cx="11148383" cy="55778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Provides a full scale, integrated simulation capability to support the design, development, test, integration, validation, and operation of orbital space vehicles and lunar surface systems.</a:t>
            </a:r>
            <a:endParaRPr lang="en-US" dirty="0">
              <a:ea typeface="ＭＳ Ｐゴシック" charset="-128"/>
            </a:endParaRPr>
          </a:p>
          <a:p>
            <a:r>
              <a:rPr lang="en-US" dirty="0"/>
              <a:t>The facility is centered around a 44 foot by 86 foot precision air bearing floor - the largest of its kind. </a:t>
            </a:r>
          </a:p>
          <a:p>
            <a:r>
              <a:rPr lang="en-US" dirty="0"/>
              <a:t>Collaboration areas for sensor testing, system testing, multi-vehicle algorithm simulation and testing, orbital debris tracking, automated capture and manipulation, and lunar terrain lighting &amp; sensing. </a:t>
            </a:r>
          </a:p>
          <a:p>
            <a:endParaRPr lang="en-US" dirty="0"/>
          </a:p>
        </p:txBody>
      </p:sp>
      <p:sp>
        <p:nvSpPr>
          <p:cNvPr id="13" name="TextBox 12">
            <a:extLst>
              <a:ext uri="{FF2B5EF4-FFF2-40B4-BE49-F238E27FC236}">
                <a16:creationId xmlns:a16="http://schemas.microsoft.com/office/drawing/2014/main" id="{274BA6DC-12D2-4CEB-A9D6-2BE5759DF63B}"/>
              </a:ext>
            </a:extLst>
          </p:cNvPr>
          <p:cNvSpPr txBox="1"/>
          <p:nvPr/>
        </p:nvSpPr>
        <p:spPr>
          <a:xfrm>
            <a:off x="7102672" y="2409130"/>
            <a:ext cx="3768529" cy="2031325"/>
          </a:xfrm>
          <a:prstGeom prst="rect">
            <a:avLst/>
          </a:prstGeom>
          <a:noFill/>
        </p:spPr>
        <p:txBody>
          <a:bodyPr wrap="square" rtlCol="0">
            <a:spAutoFit/>
          </a:bodyPr>
          <a:lstStyle/>
          <a:p>
            <a:r>
              <a:rPr lang="en-US" b="1" dirty="0"/>
              <a:t>6 DOF Facility</a:t>
            </a:r>
          </a:p>
          <a:p>
            <a:pPr marL="285750" indent="-285750">
              <a:buFontTx/>
              <a:buChar char="-"/>
            </a:pPr>
            <a:r>
              <a:rPr lang="en-US" sz="1800" dirty="0"/>
              <a:t>6 DOF </a:t>
            </a:r>
          </a:p>
          <a:p>
            <a:pPr marL="285750" indent="-285750">
              <a:buFontTx/>
              <a:buChar char="-"/>
            </a:pPr>
            <a:r>
              <a:rPr lang="en-US" sz="1800" dirty="0"/>
              <a:t>20,000 </a:t>
            </a:r>
            <a:r>
              <a:rPr lang="en-US" sz="1800" dirty="0" err="1"/>
              <a:t>lbs</a:t>
            </a:r>
            <a:r>
              <a:rPr lang="en-US" sz="1800" dirty="0"/>
              <a:t> contact force</a:t>
            </a:r>
          </a:p>
          <a:p>
            <a:pPr marL="285750" indent="-285750">
              <a:buFontTx/>
              <a:buChar char="-"/>
            </a:pPr>
            <a:r>
              <a:rPr lang="en-US" dirty="0"/>
              <a:t>Hardware in the loop contact dynamics</a:t>
            </a:r>
          </a:p>
          <a:p>
            <a:pPr marL="285750" indent="-285750">
              <a:buFontTx/>
              <a:buChar char="-"/>
            </a:pPr>
            <a:endParaRPr lang="en-US" sz="1800" dirty="0"/>
          </a:p>
          <a:p>
            <a:endParaRPr lang="en-US" dirty="0"/>
          </a:p>
        </p:txBody>
      </p:sp>
      <p:pic>
        <p:nvPicPr>
          <p:cNvPr id="14" name="Picture 3" descr="CDSL">
            <a:extLst>
              <a:ext uri="{FF2B5EF4-FFF2-40B4-BE49-F238E27FC236}">
                <a16:creationId xmlns:a16="http://schemas.microsoft.com/office/drawing/2014/main" id="{DFE21314-46B2-47C6-A1C0-A12B044ECD0B}"/>
              </a:ext>
            </a:extLst>
          </p:cNvPr>
          <p:cNvPicPr>
            <a:picLocks noChangeAspect="1" noChangeArrowheads="1"/>
          </p:cNvPicPr>
          <p:nvPr/>
        </p:nvPicPr>
        <p:blipFill>
          <a:blip r:embed="rId5"/>
          <a:srcRect/>
          <a:stretch>
            <a:fillRect/>
          </a:stretch>
        </p:blipFill>
        <p:spPr bwMode="auto">
          <a:xfrm>
            <a:off x="10288910" y="2241965"/>
            <a:ext cx="1417637" cy="2436147"/>
          </a:xfrm>
          <a:prstGeom prst="rect">
            <a:avLst/>
          </a:prstGeom>
          <a:noFill/>
          <a:ln w="9525">
            <a:noFill/>
            <a:miter lim="800000"/>
            <a:headEnd/>
            <a:tailEnd/>
          </a:ln>
        </p:spPr>
      </p:pic>
    </p:spTree>
    <p:extLst>
      <p:ext uri="{BB962C8B-B14F-4D97-AF65-F5344CB8AC3E}">
        <p14:creationId xmlns:p14="http://schemas.microsoft.com/office/powerpoint/2010/main" val="601993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2B11A9D2-DCA1-49F9-A64B-BED539B8D33E}"/>
              </a:ext>
            </a:extLst>
          </p:cNvPr>
          <p:cNvSpPr txBox="1"/>
          <p:nvPr/>
        </p:nvSpPr>
        <p:spPr>
          <a:xfrm>
            <a:off x="80076" y="4691681"/>
            <a:ext cx="5558850" cy="2100575"/>
          </a:xfrm>
          <a:prstGeom prst="rect">
            <a:avLst/>
          </a:prstGeom>
          <a:noFill/>
        </p:spPr>
        <p:txBody>
          <a:bodyPr wrap="square">
            <a:spAutoFit/>
          </a:bodyPr>
          <a:lstStyle/>
          <a:p>
            <a:r>
              <a:rPr lang="en-US" sz="1400" b="1" dirty="0"/>
              <a:t>Currently Available to the Community: </a:t>
            </a:r>
          </a:p>
          <a:p>
            <a:r>
              <a:rPr lang="en-US" sz="1200" dirty="0"/>
              <a:t>The LRTF provides an accessible planetary analog surface environment for surface mobility testing, autonomous roving operations, developing advanced navigation techniques and operations development. </a:t>
            </a:r>
          </a:p>
          <a:p>
            <a:r>
              <a:rPr lang="en-US" sz="1600" b="1" dirty="0"/>
              <a:t> </a:t>
            </a:r>
            <a:endParaRPr lang="en-US" sz="1200" b="1" i="1" dirty="0"/>
          </a:p>
          <a:p>
            <a:r>
              <a:rPr lang="en-US" sz="1200" b="1" dirty="0"/>
              <a:t>Upcoming Features of the LRT: </a:t>
            </a:r>
          </a:p>
          <a:p>
            <a:r>
              <a:rPr lang="en-US" sz="1050" dirty="0"/>
              <a:t>Development of the LRT’s capabilities continues with: </a:t>
            </a:r>
          </a:p>
          <a:p>
            <a:pPr marL="171450" indent="-171450">
              <a:buFont typeface="Arial" panose="020B0604020202020204" pitchFamily="34" charset="0"/>
              <a:buChar char="•"/>
            </a:pPr>
            <a:r>
              <a:rPr lang="en-US" sz="1050" dirty="0"/>
              <a:t>Rapid modification capabilities for burial of additional user-specific materials to enable in-situ resource utilization detection (e.g., burial of hydrogen sources for neutron detection or other materials). </a:t>
            </a:r>
          </a:p>
          <a:p>
            <a:pPr marL="171450" indent="-171450">
              <a:buFont typeface="Arial" panose="020B0604020202020204" pitchFamily="34" charset="0"/>
              <a:buChar char="•"/>
            </a:pPr>
            <a:r>
              <a:rPr lang="en-US" sz="1050" dirty="0"/>
              <a:t>Direct radio frequency communication with the Huntsville Operations Support Center (HOSC). </a:t>
            </a:r>
          </a:p>
        </p:txBody>
      </p:sp>
      <p:sp>
        <p:nvSpPr>
          <p:cNvPr id="27" name="TextBox 26">
            <a:extLst>
              <a:ext uri="{FF2B5EF4-FFF2-40B4-BE49-F238E27FC236}">
                <a16:creationId xmlns:a16="http://schemas.microsoft.com/office/drawing/2014/main" id="{68658BA3-EFEA-4A93-A173-5DB7EB475A91}"/>
              </a:ext>
            </a:extLst>
          </p:cNvPr>
          <p:cNvSpPr txBox="1"/>
          <p:nvPr/>
        </p:nvSpPr>
        <p:spPr>
          <a:xfrm>
            <a:off x="5224244" y="649622"/>
            <a:ext cx="6897848" cy="3870290"/>
          </a:xfrm>
          <a:prstGeom prst="rect">
            <a:avLst/>
          </a:prstGeom>
          <a:noFill/>
        </p:spPr>
        <p:txBody>
          <a:bodyPr wrap="square">
            <a:spAutoFit/>
          </a:bodyPr>
          <a:lstStyle/>
          <a:p>
            <a:r>
              <a:rPr lang="en-US" sz="1400" b="1" dirty="0"/>
              <a:t>Lunar Regolith Terrain (LTR) Description: </a:t>
            </a:r>
          </a:p>
          <a:p>
            <a:r>
              <a:rPr lang="en-US" sz="1100" dirty="0"/>
              <a:t>The Lunar Regolith Terrain field is an outdoor planetary analog environment facility located on base at MSFC:</a:t>
            </a:r>
          </a:p>
          <a:p>
            <a:pPr marL="171450" indent="-171450">
              <a:buFont typeface="Arial" panose="020B0604020202020204" pitchFamily="34" charset="0"/>
              <a:buChar char="•"/>
            </a:pPr>
            <a:r>
              <a:rPr lang="en-US" sz="1100" dirty="0"/>
              <a:t>Applies a lunar regolith simulant of JSC-1A feedstock material (volcanic cinder sand sourced from Meriam Crater, Flagstaff, AZ) with representative geotechnical, geochemical, and optical properties of lunar mare basalt.</a:t>
            </a:r>
          </a:p>
          <a:p>
            <a:pPr marL="171450" indent="-171450">
              <a:buFont typeface="Arial" panose="020B0604020202020204" pitchFamily="34" charset="0"/>
              <a:buChar char="•"/>
            </a:pPr>
            <a:r>
              <a:rPr lang="en-US" sz="1100" dirty="0"/>
              <a:t>Contains 500 tons of lunar regolith simulant confined within a 125 ft x 125 ft (38 m x 38 m) area with a depth range between ~5 in - ~4 ft (~13 cm – 1.2m) that can be modified to suit user needs. </a:t>
            </a:r>
          </a:p>
          <a:p>
            <a:r>
              <a:rPr lang="en-US" sz="1400" b="1" dirty="0"/>
              <a:t>Current Features of the LRT: </a:t>
            </a:r>
          </a:p>
          <a:p>
            <a:r>
              <a:rPr lang="en-US" sz="1050" dirty="0"/>
              <a:t>The LRT was designed to allow rapid modification of the terrain’s topography obstacles in the field: </a:t>
            </a:r>
          </a:p>
          <a:p>
            <a:pPr marL="171450" indent="-171450">
              <a:buFont typeface="Arial" panose="020B0604020202020204" pitchFamily="34" charset="0"/>
              <a:buChar char="•"/>
            </a:pPr>
            <a:r>
              <a:rPr lang="en-US" sz="1050" dirty="0"/>
              <a:t>The terrain can be reshaped to suite specific testing requirements that may require flat-expanses, steep hills, or heavily cratered and rocky landscapes. </a:t>
            </a:r>
          </a:p>
          <a:p>
            <a:pPr marL="171450" indent="-171450">
              <a:buFont typeface="Arial" panose="020B0604020202020204" pitchFamily="34" charset="0"/>
              <a:buChar char="•"/>
            </a:pPr>
            <a:r>
              <a:rPr lang="en-US" sz="1050" dirty="0"/>
              <a:t>Large rocky obstacles in Fig. 1 are artificial landscape boulders (faux-rocks) that can be easily placed by users or removed entirely. </a:t>
            </a:r>
          </a:p>
          <a:p>
            <a:r>
              <a:rPr lang="en-US" sz="1400" b="1" dirty="0"/>
              <a:t>Meets the needs of visiting research groups:</a:t>
            </a:r>
          </a:p>
          <a:p>
            <a:pPr marL="171450" indent="-171450">
              <a:buFont typeface="Arial" panose="020B0604020202020204" pitchFamily="34" charset="0"/>
              <a:buChar char="•"/>
            </a:pPr>
            <a:r>
              <a:rPr lang="en-US" sz="1050" dirty="0"/>
              <a:t>Equipped with on-site office space: an air-conditioned and heated trailer with 120/240V power and lighting.</a:t>
            </a:r>
          </a:p>
          <a:p>
            <a:pPr marL="171450" indent="-171450">
              <a:buFont typeface="Arial" panose="020B0604020202020204" pitchFamily="34" charset="0"/>
              <a:buChar char="•"/>
            </a:pPr>
            <a:r>
              <a:rPr lang="en-US" sz="1050" dirty="0"/>
              <a:t>Wi-Fi and Cellular signal coverage. </a:t>
            </a:r>
          </a:p>
          <a:p>
            <a:pPr marL="171450" indent="-171450">
              <a:buFont typeface="Arial" panose="020B0604020202020204" pitchFamily="34" charset="0"/>
              <a:buChar char="•"/>
            </a:pPr>
            <a:r>
              <a:rPr lang="en-US" sz="1050" dirty="0"/>
              <a:t>On-site workspaces and secure equipment storage is available in adjacent buildings. </a:t>
            </a:r>
          </a:p>
          <a:p>
            <a:pPr marL="171450" indent="-171450">
              <a:buFont typeface="Arial" panose="020B0604020202020204" pitchFamily="34" charset="0"/>
              <a:buChar char="•"/>
            </a:pPr>
            <a:r>
              <a:rPr lang="en-US" sz="1050" dirty="0"/>
              <a:t>Accessibility for on-site parking and delivery of instruments, payloads, and additional equipment.</a:t>
            </a:r>
          </a:p>
          <a:p>
            <a:r>
              <a:rPr lang="en-US" sz="1400" b="1" dirty="0"/>
              <a:t>Designed for expansion into new research domains: </a:t>
            </a:r>
          </a:p>
          <a:p>
            <a:pPr marL="171450" indent="-171450">
              <a:buFont typeface="Arial" panose="020B0604020202020204" pitchFamily="34" charset="0"/>
              <a:buChar char="•"/>
            </a:pPr>
            <a:r>
              <a:rPr lang="en-US" sz="1050" dirty="0"/>
              <a:t>Areas of the field contain buried fiducials, large sheets, bar stock, and pipes of various composition and dimensions to allow for possible ground penetrating radar and shallow seismic studies</a:t>
            </a:r>
          </a:p>
          <a:p>
            <a:pPr marL="171450" indent="-171450">
              <a:buFont typeface="Arial" panose="020B0604020202020204" pitchFamily="34" charset="0"/>
              <a:buChar char="•"/>
            </a:pPr>
            <a:r>
              <a:rPr lang="en-US" sz="1050" dirty="0"/>
              <a:t>~50% over natural ground which can be developed into subterranean or deep crater simulation environments.</a:t>
            </a:r>
          </a:p>
          <a:p>
            <a:pPr marL="171450" indent="-171450">
              <a:buFont typeface="Arial" panose="020B0604020202020204" pitchFamily="34" charset="0"/>
              <a:buChar char="•"/>
            </a:pPr>
            <a:r>
              <a:rPr lang="en-US" sz="1050" dirty="0"/>
              <a:t>Open air placement can allow future outdoor flight-based testing.</a:t>
            </a:r>
          </a:p>
        </p:txBody>
      </p:sp>
      <p:pic>
        <p:nvPicPr>
          <p:cNvPr id="22" name="Picture 21" descr="A picture containing grass, outdoor, ground, sky&#10;&#10;Description automatically generated">
            <a:extLst>
              <a:ext uri="{FF2B5EF4-FFF2-40B4-BE49-F238E27FC236}">
                <a16:creationId xmlns:a16="http://schemas.microsoft.com/office/drawing/2014/main" id="{3E7E2E2D-950B-4B36-8578-9B39208DF3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628" y="868390"/>
            <a:ext cx="4570803" cy="3429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grpSp>
        <p:nvGrpSpPr>
          <p:cNvPr id="13" name="Group 12">
            <a:extLst>
              <a:ext uri="{FF2B5EF4-FFF2-40B4-BE49-F238E27FC236}">
                <a16:creationId xmlns:a16="http://schemas.microsoft.com/office/drawing/2014/main" id="{570659FF-2BDD-48F8-AEDA-F8D32A291F17}"/>
              </a:ext>
            </a:extLst>
          </p:cNvPr>
          <p:cNvGrpSpPr/>
          <p:nvPr/>
        </p:nvGrpSpPr>
        <p:grpSpPr>
          <a:xfrm>
            <a:off x="5822137" y="4623540"/>
            <a:ext cx="5994042" cy="1557384"/>
            <a:chOff x="5828897" y="5041615"/>
            <a:chExt cx="5702061" cy="1334838"/>
          </a:xfrm>
        </p:grpSpPr>
        <p:pic>
          <p:nvPicPr>
            <p:cNvPr id="1026" name="Picture 2" descr="image">
              <a:extLst>
                <a:ext uri="{FF2B5EF4-FFF2-40B4-BE49-F238E27FC236}">
                  <a16:creationId xmlns:a16="http://schemas.microsoft.com/office/drawing/2014/main" id="{C94909A1-CF15-468F-8D15-93499BB210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0674" y="5041615"/>
              <a:ext cx="2504988" cy="133483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EC4EB84-BF32-454E-A8D8-5D27B42F25FC}"/>
                </a:ext>
              </a:extLst>
            </p:cNvPr>
            <p:cNvPicPr>
              <a:picLocks noChangeAspect="1"/>
            </p:cNvPicPr>
            <p:nvPr/>
          </p:nvPicPr>
          <p:blipFill>
            <a:blip r:embed="rId4"/>
            <a:stretch>
              <a:fillRect/>
            </a:stretch>
          </p:blipFill>
          <p:spPr>
            <a:xfrm>
              <a:off x="9925662" y="5041615"/>
              <a:ext cx="1605296" cy="1334838"/>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9" name="Picture 2">
              <a:extLst>
                <a:ext uri="{FF2B5EF4-FFF2-40B4-BE49-F238E27FC236}">
                  <a16:creationId xmlns:a16="http://schemas.microsoft.com/office/drawing/2014/main" id="{6797DA06-1D88-48E9-A915-AB488E9BF18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3657"/>
            <a:stretch/>
          </p:blipFill>
          <p:spPr bwMode="auto">
            <a:xfrm>
              <a:off x="5828897" y="5041615"/>
              <a:ext cx="1591777" cy="133483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762E8AAD-3F07-4094-ACB3-BF351FE88D03}"/>
              </a:ext>
            </a:extLst>
          </p:cNvPr>
          <p:cNvSpPr txBox="1"/>
          <p:nvPr/>
        </p:nvSpPr>
        <p:spPr>
          <a:xfrm>
            <a:off x="765381" y="4411207"/>
            <a:ext cx="3680816" cy="246221"/>
          </a:xfrm>
          <a:prstGeom prst="rect">
            <a:avLst/>
          </a:prstGeom>
          <a:noFill/>
        </p:spPr>
        <p:txBody>
          <a:bodyPr wrap="none" rtlCol="0">
            <a:spAutoFit/>
          </a:bodyPr>
          <a:lstStyle/>
          <a:p>
            <a:r>
              <a:rPr lang="en-US" sz="1000" dirty="0"/>
              <a:t>Figure 1.  Oblique view of MSFC’s Lunar Regolith Terrain (LRT) field</a:t>
            </a:r>
          </a:p>
        </p:txBody>
      </p:sp>
      <p:sp>
        <p:nvSpPr>
          <p:cNvPr id="21" name="TextBox 20">
            <a:extLst>
              <a:ext uri="{FF2B5EF4-FFF2-40B4-BE49-F238E27FC236}">
                <a16:creationId xmlns:a16="http://schemas.microsoft.com/office/drawing/2014/main" id="{0674E0B7-27FE-4B4D-A523-C76D16E09159}"/>
              </a:ext>
            </a:extLst>
          </p:cNvPr>
          <p:cNvSpPr txBox="1"/>
          <p:nvPr/>
        </p:nvSpPr>
        <p:spPr>
          <a:xfrm>
            <a:off x="5822137" y="6271378"/>
            <a:ext cx="5844092" cy="553998"/>
          </a:xfrm>
          <a:prstGeom prst="rect">
            <a:avLst/>
          </a:prstGeom>
          <a:noFill/>
        </p:spPr>
        <p:txBody>
          <a:bodyPr wrap="square" rtlCol="0">
            <a:spAutoFit/>
          </a:bodyPr>
          <a:lstStyle/>
          <a:p>
            <a:pPr algn="ctr"/>
            <a:r>
              <a:rPr lang="en-US" sz="1000" dirty="0">
                <a:solidFill>
                  <a:schemeClr val="bg1"/>
                </a:solidFill>
                <a:highlight>
                  <a:srgbClr val="000000"/>
                </a:highlight>
              </a:rPr>
              <a:t>Images gathered from an autonomous vehicle development project. Left: The Kinematic Navigation and Cartography Knapsack(</a:t>
            </a:r>
            <a:r>
              <a:rPr lang="en-US" sz="1000" dirty="0" err="1">
                <a:solidFill>
                  <a:schemeClr val="bg1"/>
                </a:solidFill>
                <a:highlight>
                  <a:srgbClr val="000000"/>
                </a:highlight>
              </a:rPr>
              <a:t>KNaCK</a:t>
            </a:r>
            <a:r>
              <a:rPr lang="en-US" sz="1000" dirty="0">
                <a:solidFill>
                  <a:schemeClr val="bg1"/>
                </a:solidFill>
                <a:highlight>
                  <a:srgbClr val="000000"/>
                </a:highlight>
              </a:rPr>
              <a:t>) rover. Middle: LIDAR map of LRT as created by </a:t>
            </a:r>
            <a:r>
              <a:rPr lang="en-US" sz="1000" dirty="0" err="1">
                <a:solidFill>
                  <a:schemeClr val="bg1"/>
                </a:solidFill>
                <a:highlight>
                  <a:srgbClr val="000000"/>
                </a:highlight>
              </a:rPr>
              <a:t>KNaCK</a:t>
            </a:r>
            <a:r>
              <a:rPr lang="en-US" sz="1000" dirty="0">
                <a:solidFill>
                  <a:schemeClr val="bg1"/>
                </a:solidFill>
                <a:highlight>
                  <a:srgbClr val="000000"/>
                </a:highlight>
              </a:rPr>
              <a:t>. Right: Smart Video </a:t>
            </a:r>
            <a:r>
              <a:rPr lang="en-US" sz="1000" dirty="0">
                <a:solidFill>
                  <a:schemeClr val="bg1"/>
                </a:solidFill>
              </a:rPr>
              <a:t>Guidance Sensor (SVGS) rover.</a:t>
            </a:r>
          </a:p>
        </p:txBody>
      </p:sp>
      <p:sp>
        <p:nvSpPr>
          <p:cNvPr id="12" name="Title 1">
            <a:extLst>
              <a:ext uri="{FF2B5EF4-FFF2-40B4-BE49-F238E27FC236}">
                <a16:creationId xmlns:a16="http://schemas.microsoft.com/office/drawing/2014/main" id="{769DC7DA-53BB-4F1D-9ED8-083B8E13F833}"/>
              </a:ext>
            </a:extLst>
          </p:cNvPr>
          <p:cNvSpPr>
            <a:spLocks noGrp="1"/>
          </p:cNvSpPr>
          <p:nvPr>
            <p:ph type="title"/>
          </p:nvPr>
        </p:nvSpPr>
        <p:spPr>
          <a:xfrm>
            <a:off x="461727" y="142875"/>
            <a:ext cx="10328193" cy="411480"/>
          </a:xfrm>
        </p:spPr>
        <p:txBody>
          <a:bodyPr>
            <a:normAutofit fontScale="90000"/>
          </a:bodyPr>
          <a:lstStyle/>
          <a:p>
            <a:r>
              <a:rPr lang="en-US" dirty="0"/>
              <a:t>MSFC Capabilities to Enable M2M: LTR</a:t>
            </a:r>
          </a:p>
        </p:txBody>
      </p:sp>
    </p:spTree>
    <p:extLst>
      <p:ext uri="{BB962C8B-B14F-4D97-AF65-F5344CB8AC3E}">
        <p14:creationId xmlns:p14="http://schemas.microsoft.com/office/powerpoint/2010/main" val="4058367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C739-5ECE-4745-81ED-A08A76ACD4C7}"/>
              </a:ext>
            </a:extLst>
          </p:cNvPr>
          <p:cNvSpPr>
            <a:spLocks noGrp="1"/>
          </p:cNvSpPr>
          <p:nvPr>
            <p:ph type="title"/>
          </p:nvPr>
        </p:nvSpPr>
        <p:spPr/>
        <p:txBody>
          <a:bodyPr>
            <a:normAutofit fontScale="90000"/>
          </a:bodyPr>
          <a:lstStyle/>
          <a:p>
            <a:r>
              <a:rPr lang="en-US" dirty="0"/>
              <a:t>MSFC Capabilities to Enable M2M: Space Environmental Effects</a:t>
            </a:r>
          </a:p>
        </p:txBody>
      </p:sp>
      <p:sp>
        <p:nvSpPr>
          <p:cNvPr id="3" name="Content Placeholder 2">
            <a:extLst>
              <a:ext uri="{FF2B5EF4-FFF2-40B4-BE49-F238E27FC236}">
                <a16:creationId xmlns:a16="http://schemas.microsoft.com/office/drawing/2014/main" id="{03B6173D-7D3B-4858-A2CE-DEC2D58E6150}"/>
              </a:ext>
            </a:extLst>
          </p:cNvPr>
          <p:cNvSpPr>
            <a:spLocks noGrp="1"/>
          </p:cNvSpPr>
          <p:nvPr>
            <p:ph idx="1"/>
          </p:nvPr>
        </p:nvSpPr>
        <p:spPr/>
        <p:txBody>
          <a:bodyPr numCol="2"/>
          <a:lstStyle/>
          <a:p>
            <a:pPr marL="0" indent="0">
              <a:buNone/>
            </a:pPr>
            <a:r>
              <a:rPr lang="en-US" b="1" dirty="0"/>
              <a:t>Planetary, Lunar, and Asteroid Natural Environment Testbed (PLANET)</a:t>
            </a:r>
          </a:p>
          <a:p>
            <a:pPr lvl="1"/>
            <a:r>
              <a:rPr lang="en-US" b="0" i="0" u="none" strike="noStrike" baseline="0" dirty="0">
                <a:solidFill>
                  <a:srgbClr val="000000"/>
                </a:solidFill>
                <a:latin typeface="Arial" panose="020B0604020202020204" pitchFamily="34" charset="0"/>
              </a:rPr>
              <a:t>High vacuum (</a:t>
            </a:r>
            <a:r>
              <a:rPr lang="en-US" b="0" i="0" u="none" strike="noStrike" baseline="0" dirty="0">
                <a:solidFill>
                  <a:srgbClr val="000000"/>
                </a:solidFill>
                <a:latin typeface="Cambria Math" panose="02040503050406030204" pitchFamily="18" charset="0"/>
              </a:rPr>
              <a:t>10−7</a:t>
            </a:r>
            <a:r>
              <a:rPr lang="en-US" b="0" i="0" u="none" strike="noStrike" baseline="0" dirty="0">
                <a:solidFill>
                  <a:srgbClr val="000000"/>
                </a:solidFill>
                <a:latin typeface="Arial" panose="020B0604020202020204" pitchFamily="34" charset="0"/>
              </a:rPr>
              <a:t>Torr), low density plasma, or planetary atmosphere</a:t>
            </a:r>
          </a:p>
          <a:p>
            <a:pPr lvl="1"/>
            <a:r>
              <a:rPr lang="en-US" dirty="0">
                <a:solidFill>
                  <a:srgbClr val="000000"/>
                </a:solidFill>
                <a:latin typeface="Arial" panose="020B0604020202020204" pitchFamily="34" charset="0"/>
              </a:rPr>
              <a:t>2 m x 3 m chamber</a:t>
            </a:r>
            <a:endParaRPr lang="en-US" b="0" i="0" u="none" strike="noStrike" baseline="0" dirty="0">
              <a:solidFill>
                <a:srgbClr val="000000"/>
              </a:solidFill>
              <a:latin typeface="Arial" panose="020B0604020202020204" pitchFamily="34" charset="0"/>
            </a:endParaRPr>
          </a:p>
          <a:p>
            <a:pPr lvl="1"/>
            <a:r>
              <a:rPr lang="en-US" b="0" i="0" u="none" strike="noStrike" baseline="0" dirty="0">
                <a:solidFill>
                  <a:srgbClr val="000000"/>
                </a:solidFill>
                <a:latin typeface="Arial" panose="020B0604020202020204" pitchFamily="34" charset="0"/>
              </a:rPr>
              <a:t>Charged particle radiation</a:t>
            </a:r>
          </a:p>
          <a:p>
            <a:pPr lvl="2"/>
            <a:r>
              <a:rPr lang="en-US" b="0" i="0" u="none" strike="noStrike" baseline="0" dirty="0">
                <a:solidFill>
                  <a:srgbClr val="000000"/>
                </a:solidFill>
                <a:latin typeface="Arial" panose="020B0604020202020204" pitchFamily="34" charset="0"/>
              </a:rPr>
              <a:t>Electrons up to 100 keV</a:t>
            </a:r>
          </a:p>
          <a:p>
            <a:pPr lvl="2"/>
            <a:r>
              <a:rPr lang="en-US" b="0" i="0" u="none" strike="noStrike" baseline="0" dirty="0">
                <a:solidFill>
                  <a:srgbClr val="000000"/>
                </a:solidFill>
                <a:latin typeface="Arial" panose="020B0604020202020204" pitchFamily="34" charset="0"/>
              </a:rPr>
              <a:t>Protons up to ~20 keV</a:t>
            </a:r>
          </a:p>
          <a:p>
            <a:pPr lvl="1"/>
            <a:r>
              <a:rPr lang="en-US" b="0" i="0" u="none" strike="noStrike" baseline="0" dirty="0">
                <a:solidFill>
                  <a:srgbClr val="000000"/>
                </a:solidFill>
                <a:latin typeface="Arial" panose="020B0604020202020204" pitchFamily="34" charset="0"/>
              </a:rPr>
              <a:t>Thermal extremes</a:t>
            </a:r>
          </a:p>
          <a:p>
            <a:pPr lvl="2"/>
            <a:r>
              <a:rPr lang="en-US" b="0" i="0" u="none" strike="noStrike" baseline="0" dirty="0">
                <a:solidFill>
                  <a:srgbClr val="000000"/>
                </a:solidFill>
                <a:latin typeface="Arial" panose="020B0604020202020204" pitchFamily="34" charset="0"/>
              </a:rPr>
              <a:t>Cryogenic to -180C/95K with LN2 system </a:t>
            </a:r>
          </a:p>
          <a:p>
            <a:pPr lvl="3"/>
            <a:r>
              <a:rPr lang="en-US" b="0" i="0" u="none" strike="noStrike" baseline="0" dirty="0">
                <a:solidFill>
                  <a:srgbClr val="000000"/>
                </a:solidFill>
                <a:latin typeface="Arial" panose="020B0604020202020204" pitchFamily="34" charset="0"/>
              </a:rPr>
              <a:t>Potential future upgrade to helium</a:t>
            </a:r>
          </a:p>
          <a:p>
            <a:pPr lvl="2"/>
            <a:r>
              <a:rPr lang="en-US" b="0" i="0" u="none" strike="noStrike" baseline="0" dirty="0">
                <a:solidFill>
                  <a:srgbClr val="000000"/>
                </a:solidFill>
                <a:latin typeface="Arial" panose="020B0604020202020204" pitchFamily="34" charset="0"/>
              </a:rPr>
              <a:t>Heating to &gt;140C</a:t>
            </a:r>
          </a:p>
          <a:p>
            <a:pPr lvl="1"/>
            <a:r>
              <a:rPr lang="en-US" b="0" i="0" u="none" strike="noStrike" baseline="0" dirty="0">
                <a:solidFill>
                  <a:srgbClr val="000000"/>
                </a:solidFill>
                <a:latin typeface="Arial" panose="020B0604020202020204" pitchFamily="34" charset="0"/>
              </a:rPr>
              <a:t>Ultraviolet radiation (</a:t>
            </a:r>
            <a:r>
              <a:rPr lang="en-US" b="0" i="0" u="none" strike="noStrike" baseline="0" dirty="0" err="1">
                <a:solidFill>
                  <a:srgbClr val="000000"/>
                </a:solidFill>
                <a:latin typeface="Arial" panose="020B0604020202020204" pitchFamily="34" charset="0"/>
              </a:rPr>
              <a:t>NearUV</a:t>
            </a:r>
            <a:r>
              <a:rPr lang="en-US" b="0" i="0" u="none" strike="noStrike" baseline="0" dirty="0">
                <a:solidFill>
                  <a:srgbClr val="000000"/>
                </a:solidFill>
                <a:latin typeface="Arial" panose="020B0604020202020204" pitchFamily="34" charset="0"/>
              </a:rPr>
              <a:t> and </a:t>
            </a:r>
            <a:r>
              <a:rPr lang="en-US" b="0" i="0" u="none" strike="noStrike" baseline="0" dirty="0" err="1">
                <a:solidFill>
                  <a:srgbClr val="000000"/>
                </a:solidFill>
                <a:latin typeface="Arial" panose="020B0604020202020204" pitchFamily="34" charset="0"/>
              </a:rPr>
              <a:t>VacuumUV</a:t>
            </a:r>
            <a:r>
              <a:rPr lang="en-US" b="0" i="0" u="none" strike="noStrike" baseline="0" dirty="0">
                <a:solidFill>
                  <a:srgbClr val="000000"/>
                </a:solidFill>
                <a:latin typeface="Arial" panose="020B0604020202020204" pitchFamily="34" charset="0"/>
              </a:rPr>
              <a:t>)</a:t>
            </a:r>
          </a:p>
          <a:p>
            <a:pPr lvl="1"/>
            <a:r>
              <a:rPr lang="en-US" b="0" i="0" u="none" strike="noStrike" baseline="0" dirty="0">
                <a:solidFill>
                  <a:srgbClr val="000000"/>
                </a:solidFill>
                <a:latin typeface="Arial" panose="020B0604020202020204" pitchFamily="34" charset="0"/>
              </a:rPr>
              <a:t>Regolith simulant bed (lunar mare or highlands, Martian) </a:t>
            </a:r>
          </a:p>
          <a:p>
            <a:pPr lvl="1"/>
            <a:endParaRPr lang="en-US" dirty="0">
              <a:solidFill>
                <a:srgbClr val="000000"/>
              </a:solidFill>
              <a:latin typeface="Arial" panose="020B0604020202020204" pitchFamily="34" charset="0"/>
            </a:endParaRPr>
          </a:p>
          <a:p>
            <a:pPr lvl="1"/>
            <a:endParaRPr lang="en-US" b="0" i="0" u="none" strike="noStrike" baseline="0" dirty="0">
              <a:solidFill>
                <a:srgbClr val="000000"/>
              </a:solidFill>
              <a:latin typeface="Arial" panose="020B0604020202020204" pitchFamily="34" charset="0"/>
            </a:endParaRPr>
          </a:p>
          <a:p>
            <a:pPr lvl="1"/>
            <a:endParaRPr lang="en-US" dirty="0">
              <a:solidFill>
                <a:srgbClr val="000000"/>
              </a:solidFill>
              <a:latin typeface="Arial" panose="020B0604020202020204" pitchFamily="34" charset="0"/>
            </a:endParaRPr>
          </a:p>
          <a:p>
            <a:pPr marL="457200" lvl="1" indent="0">
              <a:buNone/>
            </a:pPr>
            <a:endParaRPr lang="en-US" dirty="0">
              <a:solidFill>
                <a:srgbClr val="000000"/>
              </a:solidFill>
              <a:latin typeface="Arial" panose="020B0604020202020204" pitchFamily="34" charset="0"/>
            </a:endParaRPr>
          </a:p>
          <a:p>
            <a:pPr marL="457200" lvl="1" indent="0">
              <a:buNone/>
            </a:pPr>
            <a:r>
              <a:rPr lang="en-US" b="1" dirty="0">
                <a:solidFill>
                  <a:srgbClr val="000000"/>
                </a:solidFill>
                <a:latin typeface="Arial" panose="020B0604020202020204" pitchFamily="34" charset="0"/>
              </a:rPr>
              <a:t>Lunar Environment Test System (LETS)</a:t>
            </a:r>
            <a:endParaRPr lang="en-US" b="1" i="0" u="none" strike="noStrike" baseline="0" dirty="0">
              <a:solidFill>
                <a:srgbClr val="000000"/>
              </a:solidFill>
              <a:latin typeface="Arial" panose="020B0604020202020204" pitchFamily="34" charset="0"/>
            </a:endParaRPr>
          </a:p>
          <a:p>
            <a:pPr lvl="1"/>
            <a:r>
              <a:rPr lang="en-US" i="0" u="none" strike="noStrike" baseline="0" dirty="0">
                <a:solidFill>
                  <a:srgbClr val="000000"/>
                </a:solidFill>
                <a:latin typeface="Arial" panose="020B0604020202020204" pitchFamily="34" charset="0"/>
              </a:rPr>
              <a:t>30” diameter, </a:t>
            </a:r>
            <a:r>
              <a:rPr lang="en-US" dirty="0">
                <a:solidFill>
                  <a:srgbClr val="000000"/>
                </a:solidFill>
                <a:latin typeface="Arial" panose="020B0604020202020204" pitchFamily="34" charset="0"/>
              </a:rPr>
              <a:t>3’ x 4’ chamber </a:t>
            </a:r>
          </a:p>
          <a:p>
            <a:pPr lvl="1"/>
            <a:r>
              <a:rPr lang="en-US" b="0" i="0" u="none" strike="noStrike" baseline="0" dirty="0">
                <a:solidFill>
                  <a:srgbClr val="000000"/>
                </a:solidFill>
                <a:latin typeface="Arial" panose="020B0604020202020204" pitchFamily="34" charset="0"/>
              </a:rPr>
              <a:t>Materials, components, and small mechanisms</a:t>
            </a:r>
          </a:p>
          <a:p>
            <a:pPr lvl="1"/>
            <a:r>
              <a:rPr lang="en-US" b="0" i="0" u="none" strike="noStrike" baseline="0" dirty="0">
                <a:solidFill>
                  <a:srgbClr val="000000"/>
                </a:solidFill>
                <a:latin typeface="Arial" panose="020B0604020202020204" pitchFamily="34" charset="0"/>
              </a:rPr>
              <a:t>Combined effects:</a:t>
            </a:r>
          </a:p>
          <a:p>
            <a:pPr lvl="2"/>
            <a:r>
              <a:rPr lang="en-US" b="0" i="0" u="none" strike="noStrike" baseline="0" dirty="0">
                <a:solidFill>
                  <a:srgbClr val="000000"/>
                </a:solidFill>
                <a:latin typeface="Arial" panose="020B0604020202020204" pitchFamily="34" charset="0"/>
              </a:rPr>
              <a:t>High vacuum</a:t>
            </a:r>
          </a:p>
          <a:p>
            <a:pPr lvl="2"/>
            <a:r>
              <a:rPr lang="en-US" b="0" i="0" u="none" strike="noStrike" baseline="0" dirty="0">
                <a:solidFill>
                  <a:srgbClr val="000000"/>
                </a:solidFill>
                <a:latin typeface="Arial" panose="020B0604020202020204" pitchFamily="34" charset="0"/>
              </a:rPr>
              <a:t>Cryogenic shroud</a:t>
            </a:r>
          </a:p>
          <a:p>
            <a:pPr lvl="2"/>
            <a:r>
              <a:rPr lang="en-US" b="0" i="0" u="none" strike="noStrike" baseline="0" dirty="0">
                <a:solidFill>
                  <a:srgbClr val="000000"/>
                </a:solidFill>
                <a:latin typeface="Arial" panose="020B0604020202020204" pitchFamily="34" charset="0"/>
              </a:rPr>
              <a:t>IR heating</a:t>
            </a:r>
          </a:p>
          <a:p>
            <a:pPr lvl="2"/>
            <a:r>
              <a:rPr lang="en-US" b="0" i="0" u="none" strike="noStrike" baseline="0" dirty="0">
                <a:solidFill>
                  <a:srgbClr val="000000"/>
                </a:solidFill>
                <a:latin typeface="Arial" panose="020B0604020202020204" pitchFamily="34" charset="0"/>
              </a:rPr>
              <a:t>Low energy electrons &amp; protons</a:t>
            </a:r>
          </a:p>
          <a:p>
            <a:pPr lvl="2"/>
            <a:r>
              <a:rPr lang="en-US" b="0" i="0" u="none" strike="noStrike" baseline="0" dirty="0">
                <a:solidFill>
                  <a:srgbClr val="000000"/>
                </a:solidFill>
                <a:latin typeface="Arial" panose="020B0604020202020204" pitchFamily="34" charset="0"/>
              </a:rPr>
              <a:t>UV (NUV/VUV)</a:t>
            </a:r>
          </a:p>
          <a:p>
            <a:pPr lvl="2"/>
            <a:r>
              <a:rPr lang="en-US" b="0" i="0" u="none" strike="noStrike" baseline="0" dirty="0">
                <a:solidFill>
                  <a:srgbClr val="000000"/>
                </a:solidFill>
                <a:latin typeface="Arial" panose="020B0604020202020204" pitchFamily="34" charset="0"/>
              </a:rPr>
              <a:t>Particle Imaging Velocimeter</a:t>
            </a:r>
          </a:p>
          <a:p>
            <a:pPr lvl="2"/>
            <a:r>
              <a:rPr lang="en-US" b="0" i="0" u="none" strike="noStrike" baseline="0" dirty="0">
                <a:solidFill>
                  <a:srgbClr val="000000"/>
                </a:solidFill>
                <a:latin typeface="Arial" panose="020B0604020202020204" pitchFamily="34" charset="0"/>
              </a:rPr>
              <a:t>Simulant / regolith box with cover</a:t>
            </a:r>
          </a:p>
          <a:p>
            <a:endParaRPr lang="en-US" dirty="0"/>
          </a:p>
        </p:txBody>
      </p:sp>
      <p:sp>
        <p:nvSpPr>
          <p:cNvPr id="4" name="Date Placeholder 3">
            <a:extLst>
              <a:ext uri="{FF2B5EF4-FFF2-40B4-BE49-F238E27FC236}">
                <a16:creationId xmlns:a16="http://schemas.microsoft.com/office/drawing/2014/main" id="{D12F3FE4-8BDB-4330-884A-C67C78737BDD}"/>
              </a:ext>
            </a:extLst>
          </p:cNvPr>
          <p:cNvSpPr>
            <a:spLocks noGrp="1"/>
          </p:cNvSpPr>
          <p:nvPr>
            <p:ph type="dt" sz="half" idx="2"/>
          </p:nvPr>
        </p:nvSpPr>
        <p:spPr/>
        <p:txBody>
          <a:bodyPr/>
          <a:lstStyle/>
          <a:p>
            <a:fld id="{E56C2CFA-516A-574D-AF1B-0A4D0819EE1F}" type="datetime1">
              <a:rPr lang="en-US" smtClean="0"/>
              <a:pPr/>
              <a:t>10/20/22</a:t>
            </a:fld>
            <a:endParaRPr lang="en-US" dirty="0"/>
          </a:p>
        </p:txBody>
      </p:sp>
      <p:pic>
        <p:nvPicPr>
          <p:cNvPr id="6" name="Picture 5">
            <a:extLst>
              <a:ext uri="{FF2B5EF4-FFF2-40B4-BE49-F238E27FC236}">
                <a16:creationId xmlns:a16="http://schemas.microsoft.com/office/drawing/2014/main" id="{98A159A0-494C-4074-98FF-5D2A47CE74DD}"/>
              </a:ext>
            </a:extLst>
          </p:cNvPr>
          <p:cNvPicPr>
            <a:picLocks noChangeAspect="1"/>
          </p:cNvPicPr>
          <p:nvPr/>
        </p:nvPicPr>
        <p:blipFill>
          <a:blip r:embed="rId3"/>
          <a:stretch>
            <a:fillRect/>
          </a:stretch>
        </p:blipFill>
        <p:spPr>
          <a:xfrm>
            <a:off x="3091876" y="4868071"/>
            <a:ext cx="2104565" cy="1711791"/>
          </a:xfrm>
          <a:prstGeom prst="rect">
            <a:avLst/>
          </a:prstGeom>
        </p:spPr>
      </p:pic>
      <p:sp>
        <p:nvSpPr>
          <p:cNvPr id="7" name="TextBox 6">
            <a:extLst>
              <a:ext uri="{FF2B5EF4-FFF2-40B4-BE49-F238E27FC236}">
                <a16:creationId xmlns:a16="http://schemas.microsoft.com/office/drawing/2014/main" id="{A071AFA0-2C30-4B24-BD87-857974240121}"/>
              </a:ext>
            </a:extLst>
          </p:cNvPr>
          <p:cNvSpPr txBox="1"/>
          <p:nvPr/>
        </p:nvSpPr>
        <p:spPr>
          <a:xfrm rot="19975101">
            <a:off x="540697" y="5334150"/>
            <a:ext cx="2573140" cy="523220"/>
          </a:xfrm>
          <a:prstGeom prst="rect">
            <a:avLst/>
          </a:prstGeom>
          <a:noFill/>
        </p:spPr>
        <p:txBody>
          <a:bodyPr wrap="none" rtlCol="0">
            <a:spAutoFit/>
          </a:bodyPr>
          <a:lstStyle/>
          <a:p>
            <a:r>
              <a:rPr lang="en-US" sz="2800" dirty="0">
                <a:solidFill>
                  <a:srgbClr val="FF0000"/>
                </a:solidFill>
              </a:rPr>
              <a:t>Coming in 2024!</a:t>
            </a:r>
          </a:p>
        </p:txBody>
      </p:sp>
      <p:pic>
        <p:nvPicPr>
          <p:cNvPr id="9" name="Picture 8">
            <a:extLst>
              <a:ext uri="{FF2B5EF4-FFF2-40B4-BE49-F238E27FC236}">
                <a16:creationId xmlns:a16="http://schemas.microsoft.com/office/drawing/2014/main" id="{B59E3EE1-A147-4FA9-B22D-5AB9BCF9D6F7}"/>
              </a:ext>
            </a:extLst>
          </p:cNvPr>
          <p:cNvPicPr>
            <a:picLocks noChangeAspect="1"/>
          </p:cNvPicPr>
          <p:nvPr/>
        </p:nvPicPr>
        <p:blipFill>
          <a:blip r:embed="rId4"/>
          <a:stretch>
            <a:fillRect/>
          </a:stretch>
        </p:blipFill>
        <p:spPr>
          <a:xfrm>
            <a:off x="6780204" y="4475089"/>
            <a:ext cx="1905152" cy="1711792"/>
          </a:xfrm>
          <a:prstGeom prst="rect">
            <a:avLst/>
          </a:prstGeom>
        </p:spPr>
      </p:pic>
      <p:pic>
        <p:nvPicPr>
          <p:cNvPr id="12" name="Picture 11">
            <a:extLst>
              <a:ext uri="{FF2B5EF4-FFF2-40B4-BE49-F238E27FC236}">
                <a16:creationId xmlns:a16="http://schemas.microsoft.com/office/drawing/2014/main" id="{4FA12E03-F21B-43EC-8FEA-47D7E18C9EAB}"/>
              </a:ext>
            </a:extLst>
          </p:cNvPr>
          <p:cNvPicPr>
            <a:picLocks noChangeAspect="1"/>
          </p:cNvPicPr>
          <p:nvPr/>
        </p:nvPicPr>
        <p:blipFill>
          <a:blip r:embed="rId5"/>
          <a:stretch>
            <a:fillRect/>
          </a:stretch>
        </p:blipFill>
        <p:spPr>
          <a:xfrm>
            <a:off x="8884768" y="4475089"/>
            <a:ext cx="1975670" cy="1707008"/>
          </a:xfrm>
          <a:prstGeom prst="rect">
            <a:avLst/>
          </a:prstGeom>
        </p:spPr>
      </p:pic>
    </p:spTree>
    <p:extLst>
      <p:ext uri="{BB962C8B-B14F-4D97-AF65-F5344CB8AC3E}">
        <p14:creationId xmlns:p14="http://schemas.microsoft.com/office/powerpoint/2010/main" val="3302516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C9A7E-2962-4E64-8336-A53C438BAACD}"/>
              </a:ext>
            </a:extLst>
          </p:cNvPr>
          <p:cNvSpPr>
            <a:spLocks noGrp="1"/>
          </p:cNvSpPr>
          <p:nvPr>
            <p:ph type="title"/>
          </p:nvPr>
        </p:nvSpPr>
        <p:spPr/>
        <p:txBody>
          <a:bodyPr>
            <a:normAutofit fontScale="90000"/>
          </a:bodyPr>
          <a:lstStyle/>
          <a:p>
            <a:r>
              <a:rPr lang="en-US" dirty="0"/>
              <a:t>MSFC Capabilities to Enable M2M</a:t>
            </a:r>
          </a:p>
        </p:txBody>
      </p:sp>
      <p:pic>
        <p:nvPicPr>
          <p:cNvPr id="6" name="Content Placeholder 5">
            <a:extLst>
              <a:ext uri="{FF2B5EF4-FFF2-40B4-BE49-F238E27FC236}">
                <a16:creationId xmlns:a16="http://schemas.microsoft.com/office/drawing/2014/main" id="{859C79E1-B5DF-44EA-990F-39EE4EFCAA66}"/>
              </a:ext>
            </a:extLst>
          </p:cNvPr>
          <p:cNvPicPr>
            <a:picLocks noGrp="1" noChangeAspect="1"/>
          </p:cNvPicPr>
          <p:nvPr>
            <p:ph idx="1"/>
          </p:nvPr>
        </p:nvPicPr>
        <p:blipFill rotWithShape="1">
          <a:blip r:embed="rId2"/>
          <a:srcRect l="4828" t="17221" r="16933" b="6053"/>
          <a:stretch/>
        </p:blipFill>
        <p:spPr>
          <a:xfrm>
            <a:off x="790968" y="711564"/>
            <a:ext cx="10402529" cy="5738290"/>
          </a:xfrm>
        </p:spPr>
      </p:pic>
      <p:sp>
        <p:nvSpPr>
          <p:cNvPr id="4" name="Date Placeholder 3">
            <a:extLst>
              <a:ext uri="{FF2B5EF4-FFF2-40B4-BE49-F238E27FC236}">
                <a16:creationId xmlns:a16="http://schemas.microsoft.com/office/drawing/2014/main" id="{EDACEB0D-4C20-4286-8266-EC55B9EE1E5A}"/>
              </a:ext>
            </a:extLst>
          </p:cNvPr>
          <p:cNvSpPr>
            <a:spLocks noGrp="1"/>
          </p:cNvSpPr>
          <p:nvPr>
            <p:ph type="dt" sz="half" idx="2"/>
          </p:nvPr>
        </p:nvSpPr>
        <p:spPr/>
        <p:txBody>
          <a:bodyPr/>
          <a:lstStyle/>
          <a:p>
            <a:fld id="{E56C2CFA-516A-574D-AF1B-0A4D0819EE1F}" type="datetime1">
              <a:rPr lang="en-US" smtClean="0"/>
              <a:pPr/>
              <a:t>10/20/22</a:t>
            </a:fld>
            <a:endParaRPr lang="en-US" dirty="0"/>
          </a:p>
        </p:txBody>
      </p:sp>
    </p:spTree>
    <p:extLst>
      <p:ext uri="{BB962C8B-B14F-4D97-AF65-F5344CB8AC3E}">
        <p14:creationId xmlns:p14="http://schemas.microsoft.com/office/powerpoint/2010/main" val="1786586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57EAD0-3716-475A-8794-EE4AF57E155F}"/>
              </a:ext>
            </a:extLst>
          </p:cNvPr>
          <p:cNvSpPr>
            <a:spLocks noGrp="1"/>
          </p:cNvSpPr>
          <p:nvPr>
            <p:ph idx="1"/>
          </p:nvPr>
        </p:nvSpPr>
        <p:spPr>
          <a:xfrm>
            <a:off x="478325" y="2133599"/>
            <a:ext cx="11235350" cy="2332741"/>
          </a:xfrm>
        </p:spPr>
        <p:txBody>
          <a:bodyPr>
            <a:normAutofit/>
          </a:bodyPr>
          <a:lstStyle/>
          <a:p>
            <a:pPr marL="0" indent="0" algn="ctr">
              <a:buNone/>
            </a:pPr>
            <a:r>
              <a:rPr lang="en-US" sz="9600" dirty="0"/>
              <a:t>Backup </a:t>
            </a:r>
          </a:p>
        </p:txBody>
      </p:sp>
      <p:sp>
        <p:nvSpPr>
          <p:cNvPr id="4" name="Date Placeholder 3">
            <a:extLst>
              <a:ext uri="{FF2B5EF4-FFF2-40B4-BE49-F238E27FC236}">
                <a16:creationId xmlns:a16="http://schemas.microsoft.com/office/drawing/2014/main" id="{0BC988B7-616D-4F18-80DC-3A96756A5369}"/>
              </a:ext>
            </a:extLst>
          </p:cNvPr>
          <p:cNvSpPr>
            <a:spLocks noGrp="1"/>
          </p:cNvSpPr>
          <p:nvPr>
            <p:ph type="dt" sz="half" idx="2"/>
          </p:nvPr>
        </p:nvSpPr>
        <p:spPr/>
        <p:txBody>
          <a:bodyPr/>
          <a:lstStyle/>
          <a:p>
            <a:fld id="{E56C2CFA-516A-574D-AF1B-0A4D0819EE1F}" type="datetime1">
              <a:rPr lang="en-US" smtClean="0"/>
              <a:pPr/>
              <a:t>10/20/22</a:t>
            </a:fld>
            <a:endParaRPr lang="en-US" dirty="0"/>
          </a:p>
        </p:txBody>
      </p:sp>
    </p:spTree>
    <p:extLst>
      <p:ext uri="{BB962C8B-B14F-4D97-AF65-F5344CB8AC3E}">
        <p14:creationId xmlns:p14="http://schemas.microsoft.com/office/powerpoint/2010/main" val="2729633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D729D-9264-42BC-BB52-2C16FEECF2AF}"/>
              </a:ext>
            </a:extLst>
          </p:cNvPr>
          <p:cNvSpPr>
            <a:spLocks noGrp="1"/>
          </p:cNvSpPr>
          <p:nvPr>
            <p:ph type="title"/>
          </p:nvPr>
        </p:nvSpPr>
        <p:spPr/>
        <p:txBody>
          <a:bodyPr>
            <a:normAutofit fontScale="90000"/>
          </a:bodyPr>
          <a:lstStyle/>
          <a:p>
            <a:r>
              <a:rPr lang="en-US" dirty="0"/>
              <a:t>Points of Contact</a:t>
            </a:r>
          </a:p>
        </p:txBody>
      </p:sp>
      <p:graphicFrame>
        <p:nvGraphicFramePr>
          <p:cNvPr id="5" name="Table 5">
            <a:extLst>
              <a:ext uri="{FF2B5EF4-FFF2-40B4-BE49-F238E27FC236}">
                <a16:creationId xmlns:a16="http://schemas.microsoft.com/office/drawing/2014/main" id="{10657E5D-2969-45D6-BADA-AE70F6AFE323}"/>
              </a:ext>
            </a:extLst>
          </p:cNvPr>
          <p:cNvGraphicFramePr>
            <a:graphicFrameLocks noGrp="1"/>
          </p:cNvGraphicFramePr>
          <p:nvPr>
            <p:ph idx="1"/>
            <p:extLst>
              <p:ext uri="{D42A27DB-BD31-4B8C-83A1-F6EECF244321}">
                <p14:modId xmlns:p14="http://schemas.microsoft.com/office/powerpoint/2010/main" val="2242931267"/>
              </p:ext>
            </p:extLst>
          </p:nvPr>
        </p:nvGraphicFramePr>
        <p:xfrm>
          <a:off x="461727" y="1290350"/>
          <a:ext cx="11234736" cy="4028440"/>
        </p:xfrm>
        <a:graphic>
          <a:graphicData uri="http://schemas.openxmlformats.org/drawingml/2006/table">
            <a:tbl>
              <a:tblPr firstRow="1" bandRow="1">
                <a:tableStyleId>{5C22544A-7EE6-4342-B048-85BDC9FD1C3A}</a:tableStyleId>
              </a:tblPr>
              <a:tblGrid>
                <a:gridCol w="3744912">
                  <a:extLst>
                    <a:ext uri="{9D8B030D-6E8A-4147-A177-3AD203B41FA5}">
                      <a16:colId xmlns:a16="http://schemas.microsoft.com/office/drawing/2014/main" val="612041879"/>
                    </a:ext>
                  </a:extLst>
                </a:gridCol>
                <a:gridCol w="3744912">
                  <a:extLst>
                    <a:ext uri="{9D8B030D-6E8A-4147-A177-3AD203B41FA5}">
                      <a16:colId xmlns:a16="http://schemas.microsoft.com/office/drawing/2014/main" val="1182439768"/>
                    </a:ext>
                  </a:extLst>
                </a:gridCol>
                <a:gridCol w="3744912">
                  <a:extLst>
                    <a:ext uri="{9D8B030D-6E8A-4147-A177-3AD203B41FA5}">
                      <a16:colId xmlns:a16="http://schemas.microsoft.com/office/drawing/2014/main" val="1385740766"/>
                    </a:ext>
                  </a:extLst>
                </a:gridCol>
              </a:tblGrid>
              <a:tr h="370840">
                <a:tc>
                  <a:txBody>
                    <a:bodyPr/>
                    <a:lstStyle/>
                    <a:p>
                      <a:r>
                        <a:rPr lang="en-US" dirty="0"/>
                        <a:t>Facility</a:t>
                      </a:r>
                    </a:p>
                  </a:txBody>
                  <a:tcPr/>
                </a:tc>
                <a:tc>
                  <a:txBody>
                    <a:bodyPr/>
                    <a:lstStyle/>
                    <a:p>
                      <a:r>
                        <a:rPr lang="en-US" dirty="0"/>
                        <a:t>Name</a:t>
                      </a:r>
                    </a:p>
                  </a:txBody>
                  <a:tcPr/>
                </a:tc>
                <a:tc>
                  <a:txBody>
                    <a:bodyPr/>
                    <a:lstStyle/>
                    <a:p>
                      <a:r>
                        <a:rPr lang="en-US" dirty="0"/>
                        <a:t>Email</a:t>
                      </a:r>
                    </a:p>
                  </a:txBody>
                  <a:tcPr/>
                </a:tc>
                <a:extLst>
                  <a:ext uri="{0D108BD9-81ED-4DB2-BD59-A6C34878D82A}">
                    <a16:rowId xmlns:a16="http://schemas.microsoft.com/office/drawing/2014/main" val="1664175760"/>
                  </a:ext>
                </a:extLst>
              </a:tr>
              <a:tr h="370840">
                <a:tc>
                  <a:txBody>
                    <a:bodyPr/>
                    <a:lstStyle/>
                    <a:p>
                      <a:r>
                        <a:rPr lang="en-US" dirty="0"/>
                        <a:t>Flat Floor Robotics Lab</a:t>
                      </a:r>
                    </a:p>
                  </a:txBody>
                  <a:tcPr/>
                </a:tc>
                <a:tc>
                  <a:txBody>
                    <a:bodyPr/>
                    <a:lstStyle/>
                    <a:p>
                      <a:r>
                        <a:rPr lang="en-US" dirty="0"/>
                        <a:t>Thomas Bryan</a:t>
                      </a:r>
                    </a:p>
                  </a:txBody>
                  <a:tcPr/>
                </a:tc>
                <a:tc>
                  <a:txBody>
                    <a:bodyPr/>
                    <a:lstStyle/>
                    <a:p>
                      <a:r>
                        <a:rPr lang="en-US" dirty="0">
                          <a:hlinkClick r:id="rId2"/>
                        </a:rPr>
                        <a:t>tom.bryan@nasa.gov</a:t>
                      </a:r>
                      <a:endParaRPr lang="en-US" dirty="0"/>
                    </a:p>
                    <a:p>
                      <a:endParaRPr lang="en-US" dirty="0"/>
                    </a:p>
                  </a:txBody>
                  <a:tcPr/>
                </a:tc>
                <a:extLst>
                  <a:ext uri="{0D108BD9-81ED-4DB2-BD59-A6C34878D82A}">
                    <a16:rowId xmlns:a16="http://schemas.microsoft.com/office/drawing/2014/main" val="928575174"/>
                  </a:ext>
                </a:extLst>
              </a:tr>
              <a:tr h="370840">
                <a:tc>
                  <a:txBody>
                    <a:bodyPr/>
                    <a:lstStyle/>
                    <a:p>
                      <a:r>
                        <a:rPr lang="en-US" dirty="0"/>
                        <a:t>Lunar Regolith Terrain Field</a:t>
                      </a:r>
                    </a:p>
                  </a:txBody>
                  <a:tcPr/>
                </a:tc>
                <a:tc>
                  <a:txBody>
                    <a:bodyPr/>
                    <a:lstStyle/>
                    <a:p>
                      <a:r>
                        <a:rPr lang="en-US" dirty="0"/>
                        <a:t>Alex Summers</a:t>
                      </a:r>
                    </a:p>
                    <a:p>
                      <a:endParaRPr lang="en-US" dirty="0"/>
                    </a:p>
                    <a:p>
                      <a:r>
                        <a:rPr lang="en-US" dirty="0"/>
                        <a:t>Michael Zanetti</a:t>
                      </a:r>
                    </a:p>
                  </a:txBody>
                  <a:tcPr/>
                </a:tc>
                <a:tc>
                  <a:txBody>
                    <a:bodyPr/>
                    <a:lstStyle/>
                    <a:p>
                      <a:r>
                        <a:rPr lang="en-US" dirty="0">
                          <a:hlinkClick r:id="rId3"/>
                        </a:rPr>
                        <a:t>Alex.w.summers@nasa.gov</a:t>
                      </a:r>
                      <a:endParaRPr lang="en-US" dirty="0"/>
                    </a:p>
                    <a:p>
                      <a:endParaRPr lang="en-US" dirty="0"/>
                    </a:p>
                    <a:p>
                      <a:r>
                        <a:rPr lang="en-US" dirty="0">
                          <a:hlinkClick r:id="rId4"/>
                        </a:rPr>
                        <a:t>Michael.r.Zanetti@nasa.gov</a:t>
                      </a:r>
                      <a:endParaRPr lang="en-US" dirty="0"/>
                    </a:p>
                    <a:p>
                      <a:endParaRPr lang="en-US" dirty="0"/>
                    </a:p>
                  </a:txBody>
                  <a:tcPr/>
                </a:tc>
                <a:extLst>
                  <a:ext uri="{0D108BD9-81ED-4DB2-BD59-A6C34878D82A}">
                    <a16:rowId xmlns:a16="http://schemas.microsoft.com/office/drawing/2014/main" val="1458223984"/>
                  </a:ext>
                </a:extLst>
              </a:tr>
              <a:tr h="370840">
                <a:tc>
                  <a:txBody>
                    <a:bodyPr/>
                    <a:lstStyle/>
                    <a:p>
                      <a:r>
                        <a:rPr lang="en-US" dirty="0"/>
                        <a:t>Space Environmental Effects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Erin Hayward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Mary Nehls</a:t>
                      </a:r>
                    </a:p>
                  </a:txBody>
                  <a:tcPr/>
                </a:tc>
                <a:tc>
                  <a:txBody>
                    <a:bodyPr/>
                    <a:lstStyle/>
                    <a:p>
                      <a:r>
                        <a:rPr lang="en-US" dirty="0">
                          <a:hlinkClick r:id="rId5"/>
                        </a:rPr>
                        <a:t>Erin.g.hayward@nasa.gov</a:t>
                      </a:r>
                      <a:endParaRPr lang="en-US" dirty="0"/>
                    </a:p>
                    <a:p>
                      <a:endParaRPr lang="en-US" dirty="0"/>
                    </a:p>
                    <a:p>
                      <a:r>
                        <a:rPr lang="en-US" dirty="0">
                          <a:hlinkClick r:id="rId6"/>
                        </a:rPr>
                        <a:t>Mary.Nehls@nasa.gov</a:t>
                      </a:r>
                      <a:endParaRPr lang="en-US" dirty="0"/>
                    </a:p>
                    <a:p>
                      <a:endParaRPr lang="en-US" dirty="0"/>
                    </a:p>
                  </a:txBody>
                  <a:tcPr/>
                </a:tc>
                <a:extLst>
                  <a:ext uri="{0D108BD9-81ED-4DB2-BD59-A6C34878D82A}">
                    <a16:rowId xmlns:a16="http://schemas.microsoft.com/office/drawing/2014/main" val="647448737"/>
                  </a:ext>
                </a:extLst>
              </a:tr>
              <a:tr h="370840">
                <a:tc>
                  <a:txBody>
                    <a:bodyPr/>
                    <a:lstStyle/>
                    <a:p>
                      <a:r>
                        <a:rPr lang="en-US" dirty="0"/>
                        <a:t>Lunar Surface Simulator</a:t>
                      </a:r>
                    </a:p>
                  </a:txBody>
                  <a:tcPr/>
                </a:tc>
                <a:tc>
                  <a:txBody>
                    <a:bodyPr/>
                    <a:lstStyle/>
                    <a:p>
                      <a:r>
                        <a:rPr lang="en-US" dirty="0"/>
                        <a:t>Richard Cooper</a:t>
                      </a:r>
                    </a:p>
                  </a:txBody>
                  <a:tcPr/>
                </a:tc>
                <a:tc>
                  <a:txBody>
                    <a:bodyPr/>
                    <a:lstStyle/>
                    <a:p>
                      <a:r>
                        <a:rPr lang="en-US" dirty="0">
                          <a:hlinkClick r:id="rId7"/>
                        </a:rPr>
                        <a:t>Richard.a.cooper@nasa.gov</a:t>
                      </a:r>
                      <a:endParaRPr lang="en-US" dirty="0"/>
                    </a:p>
                    <a:p>
                      <a:endParaRPr lang="en-US" dirty="0"/>
                    </a:p>
                  </a:txBody>
                  <a:tcPr/>
                </a:tc>
                <a:extLst>
                  <a:ext uri="{0D108BD9-81ED-4DB2-BD59-A6C34878D82A}">
                    <a16:rowId xmlns:a16="http://schemas.microsoft.com/office/drawing/2014/main" val="2076827642"/>
                  </a:ext>
                </a:extLst>
              </a:tr>
            </a:tbl>
          </a:graphicData>
        </a:graphic>
      </p:graphicFrame>
      <p:sp>
        <p:nvSpPr>
          <p:cNvPr id="4" name="Date Placeholder 3">
            <a:extLst>
              <a:ext uri="{FF2B5EF4-FFF2-40B4-BE49-F238E27FC236}">
                <a16:creationId xmlns:a16="http://schemas.microsoft.com/office/drawing/2014/main" id="{CC42BE2C-5E66-4509-B444-D9F0230ED202}"/>
              </a:ext>
            </a:extLst>
          </p:cNvPr>
          <p:cNvSpPr>
            <a:spLocks noGrp="1"/>
          </p:cNvSpPr>
          <p:nvPr>
            <p:ph type="dt" sz="half" idx="2"/>
          </p:nvPr>
        </p:nvSpPr>
        <p:spPr/>
        <p:txBody>
          <a:bodyPr/>
          <a:lstStyle/>
          <a:p>
            <a:fld id="{E56C2CFA-516A-574D-AF1B-0A4D0819EE1F}" type="datetime1">
              <a:rPr lang="en-US" smtClean="0"/>
              <a:pPr/>
              <a:t>10/20/22</a:t>
            </a:fld>
            <a:endParaRPr lang="en-US" dirty="0"/>
          </a:p>
        </p:txBody>
      </p:sp>
    </p:spTree>
    <p:extLst>
      <p:ext uri="{BB962C8B-B14F-4D97-AF65-F5344CB8AC3E}">
        <p14:creationId xmlns:p14="http://schemas.microsoft.com/office/powerpoint/2010/main" val="4271038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DA46CD9-A995-4EAC-87FC-D88727BA02B0}"/>
              </a:ext>
            </a:extLst>
          </p:cNvPr>
          <p:cNvSpPr>
            <a:spLocks noGrp="1"/>
          </p:cNvSpPr>
          <p:nvPr>
            <p:ph type="dt" sz="half" idx="2"/>
          </p:nvPr>
        </p:nvSpPr>
        <p:spPr/>
        <p:txBody>
          <a:bodyPr/>
          <a:lstStyle/>
          <a:p>
            <a:fld id="{E56C2CFA-516A-574D-AF1B-0A4D0819EE1F}" type="datetime1">
              <a:rPr lang="en-US" smtClean="0"/>
              <a:pPr/>
              <a:t>10/20/22</a:t>
            </a:fld>
            <a:endParaRPr lang="en-US" dirty="0"/>
          </a:p>
        </p:txBody>
      </p:sp>
      <p:pic>
        <p:nvPicPr>
          <p:cNvPr id="6" name="Picture 5">
            <a:extLst>
              <a:ext uri="{FF2B5EF4-FFF2-40B4-BE49-F238E27FC236}">
                <a16:creationId xmlns:a16="http://schemas.microsoft.com/office/drawing/2014/main" id="{1D7E3DA7-3B69-4C1C-8C46-AEAAC3F62743}"/>
              </a:ext>
            </a:extLst>
          </p:cNvPr>
          <p:cNvPicPr>
            <a:picLocks noChangeAspect="1"/>
          </p:cNvPicPr>
          <p:nvPr/>
        </p:nvPicPr>
        <p:blipFill>
          <a:blip r:embed="rId2"/>
          <a:stretch>
            <a:fillRect/>
          </a:stretch>
        </p:blipFill>
        <p:spPr>
          <a:xfrm>
            <a:off x="1383429" y="438303"/>
            <a:ext cx="9267825" cy="5686425"/>
          </a:xfrm>
          <a:prstGeom prst="rect">
            <a:avLst/>
          </a:prstGeom>
        </p:spPr>
      </p:pic>
    </p:spTree>
    <p:extLst>
      <p:ext uri="{BB962C8B-B14F-4D97-AF65-F5344CB8AC3E}">
        <p14:creationId xmlns:p14="http://schemas.microsoft.com/office/powerpoint/2010/main" val="4104345372"/>
      </p:ext>
    </p:extLst>
  </p:cSld>
  <p:clrMapOvr>
    <a:masterClrMapping/>
  </p:clrMapOvr>
</p:sld>
</file>

<file path=ppt/theme/theme1.xml><?xml version="1.0" encoding="utf-8"?>
<a:theme xmlns:a="http://schemas.openxmlformats.org/drawingml/2006/main" name="STO Theme">
  <a:themeElements>
    <a:clrScheme name="STO Template 2020">
      <a:dk1>
        <a:sysClr val="windowText" lastClr="000000"/>
      </a:dk1>
      <a:lt1>
        <a:sysClr val="window" lastClr="FFFFFF"/>
      </a:lt1>
      <a:dk2>
        <a:srgbClr val="44546A"/>
      </a:dk2>
      <a:lt2>
        <a:srgbClr val="E7E6E6"/>
      </a:lt2>
      <a:accent1>
        <a:srgbClr val="954F72"/>
      </a:accent1>
      <a:accent2>
        <a:srgbClr val="ED7D31"/>
      </a:accent2>
      <a:accent3>
        <a:srgbClr val="003399"/>
      </a:accent3>
      <a:accent4>
        <a:srgbClr val="FFC000"/>
      </a:accent4>
      <a:accent5>
        <a:srgbClr val="A50021"/>
      </a:accent5>
      <a:accent6>
        <a:srgbClr val="0080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C57F974F-5945-4F74-BFFE-F5F612879AE6}" vid="{BFB18B9D-E3C4-4BAF-BD33-D31FF22516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23634</TotalTime>
  <Words>2446</Words>
  <Application>Microsoft Macintosh PowerPoint</Application>
  <PresentationFormat>Widescreen</PresentationFormat>
  <Paragraphs>221</Paragraphs>
  <Slides>17</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75 Helvetica Bold</vt:lpstr>
      <vt:lpstr>Arial</vt:lpstr>
      <vt:lpstr>Arial Black</vt:lpstr>
      <vt:lpstr>Arial Narrow</vt:lpstr>
      <vt:lpstr>Barlow Condensed SemiBold</vt:lpstr>
      <vt:lpstr>Calibri</vt:lpstr>
      <vt:lpstr>Calibri Light</vt:lpstr>
      <vt:lpstr>Cambria Math</vt:lpstr>
      <vt:lpstr>Helvetica Neue LT Std</vt:lpstr>
      <vt:lpstr>STO Theme</vt:lpstr>
      <vt:lpstr>Moon to Mars Surface Systems and Technologies</vt:lpstr>
      <vt:lpstr>Moon to Mars Objectives: Common Themes </vt:lpstr>
      <vt:lpstr>Moon to Mars Objectives: Infrastructure</vt:lpstr>
      <vt:lpstr>Moon to Mars Objectives: Science-Enabling</vt:lpstr>
      <vt:lpstr>Moon to Mars Objectives: Transportation and Habitation</vt:lpstr>
      <vt:lpstr>Moon to Mars Objectives: Operations</vt:lpstr>
      <vt:lpstr>PowerPoint Presentation</vt:lpstr>
      <vt:lpstr>PowerPoint Presentation</vt:lpstr>
      <vt:lpstr>PowerPoint Presentation</vt:lpstr>
      <vt:lpstr>PowerPoint Presentation</vt:lpstr>
      <vt:lpstr>MSFC Capabilities to Enable M2M: Flat Floor Robotics Lab</vt:lpstr>
      <vt:lpstr>MSFC Capabilities to Enable M2M: LTR</vt:lpstr>
      <vt:lpstr>MSFC Capabilities to Enable M2M: Space Environmental Effects</vt:lpstr>
      <vt:lpstr>MSFC Capabilities to Enable M2M</vt:lpstr>
      <vt:lpstr>PowerPoint Presentation</vt:lpstr>
      <vt:lpstr>Points of Contact</vt:lpstr>
      <vt:lpstr>PowerPoint Presentation</vt:lpstr>
    </vt:vector>
  </TitlesOfParts>
  <Company>NASA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McEniry, Shawn K (MSFC-CS30)[Analytical Services Inc. (ASI)]</dc:creator>
  <cp:lastModifiedBy>Narmore, Kimberly A. (MSFC-IS63)</cp:lastModifiedBy>
  <cp:revision>202</cp:revision>
  <dcterms:created xsi:type="dcterms:W3CDTF">2020-08-11T13:51:26Z</dcterms:created>
  <dcterms:modified xsi:type="dcterms:W3CDTF">2022-10-21T00:54:15Z</dcterms:modified>
</cp:coreProperties>
</file>