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1612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254070"/>
    <a:srgbClr val="F4B183"/>
    <a:srgbClr val="76717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536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949C1-2B2F-4707-8B46-E64AF2CED68C}" type="datetimeFigureOut">
              <a:rPr lang="en-US" smtClean="0"/>
              <a:t>12/12/22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5D517-48DC-4D20-9EA2-0C1648E83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52E60A-FC7E-BF4F-A1EC-50BAD13F13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934B-9FE4-3244-BB79-D1E775C9F20A}"/>
              </a:ext>
            </a:extLst>
          </p:cNvPr>
          <p:cNvSpPr/>
          <p:nvPr userDrawn="1"/>
        </p:nvSpPr>
        <p:spPr>
          <a:xfrm>
            <a:off x="-2" y="-2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B5EB271F-4D64-5449-A73F-04451CC31D54}"/>
              </a:ext>
            </a:extLst>
          </p:cNvPr>
          <p:cNvSpPr/>
          <p:nvPr userDrawn="1"/>
        </p:nvSpPr>
        <p:spPr>
          <a:xfrm rot="16200000" flipH="1">
            <a:off x="8259728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B2EA29AD-A474-B443-8569-93B55CCF7923}"/>
              </a:ext>
            </a:extLst>
          </p:cNvPr>
          <p:cNvSpPr/>
          <p:nvPr userDrawn="1"/>
        </p:nvSpPr>
        <p:spPr>
          <a:xfrm rot="16200000" flipH="1">
            <a:off x="8499206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A2436432-B7E7-784D-A94C-2B15B894DE05}"/>
              </a:ext>
            </a:extLst>
          </p:cNvPr>
          <p:cNvSpPr/>
          <p:nvPr userDrawn="1"/>
        </p:nvSpPr>
        <p:spPr>
          <a:xfrm rot="5400000">
            <a:off x="-2802713" y="2802713"/>
            <a:ext cx="6858000" cy="1252573"/>
          </a:xfrm>
          <a:prstGeom prst="triangle">
            <a:avLst>
              <a:gd name="adj" fmla="val 100000"/>
            </a:avLst>
          </a:prstGeom>
          <a:solidFill>
            <a:srgbClr val="58B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7B15FAE7-EB87-3549-905C-0FA2095EE393}"/>
              </a:ext>
            </a:extLst>
          </p:cNvPr>
          <p:cNvSpPr/>
          <p:nvPr userDrawn="1"/>
        </p:nvSpPr>
        <p:spPr>
          <a:xfrm rot="5400000">
            <a:off x="-1197150" y="3621035"/>
            <a:ext cx="4434114" cy="2039815"/>
          </a:xfrm>
          <a:prstGeom prst="triangle">
            <a:avLst>
              <a:gd name="adj" fmla="val 100000"/>
            </a:avLst>
          </a:prstGeom>
          <a:solidFill>
            <a:srgbClr val="336B3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FA7279-503F-1F4F-B221-BAE89736725A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0024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1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52E60A-FC7E-BF4F-A1EC-50BAD13F13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934B-9FE4-3244-BB79-D1E775C9F20A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B5EB271F-4D64-5449-A73F-04451CC31D54}"/>
              </a:ext>
            </a:extLst>
          </p:cNvPr>
          <p:cNvSpPr/>
          <p:nvPr userDrawn="1"/>
        </p:nvSpPr>
        <p:spPr>
          <a:xfrm rot="16200000" flipH="1">
            <a:off x="8259728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B2EA29AD-A474-B443-8569-93B55CCF7923}"/>
              </a:ext>
            </a:extLst>
          </p:cNvPr>
          <p:cNvSpPr/>
          <p:nvPr userDrawn="1"/>
        </p:nvSpPr>
        <p:spPr>
          <a:xfrm rot="16200000" flipH="1">
            <a:off x="8499206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A2436432-B7E7-784D-A94C-2B15B894DE05}"/>
              </a:ext>
            </a:extLst>
          </p:cNvPr>
          <p:cNvSpPr/>
          <p:nvPr userDrawn="1"/>
        </p:nvSpPr>
        <p:spPr>
          <a:xfrm rot="5400000">
            <a:off x="-2802713" y="2802713"/>
            <a:ext cx="6858000" cy="1252573"/>
          </a:xfrm>
          <a:prstGeom prst="triangle">
            <a:avLst>
              <a:gd name="adj" fmla="val 100000"/>
            </a:avLst>
          </a:prstGeom>
          <a:solidFill>
            <a:srgbClr val="58B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7B15FAE7-EB87-3549-905C-0FA2095EE393}"/>
              </a:ext>
            </a:extLst>
          </p:cNvPr>
          <p:cNvSpPr/>
          <p:nvPr userDrawn="1"/>
        </p:nvSpPr>
        <p:spPr>
          <a:xfrm rot="5400000">
            <a:off x="-1197150" y="3621035"/>
            <a:ext cx="4434114" cy="2039815"/>
          </a:xfrm>
          <a:prstGeom prst="triangle">
            <a:avLst>
              <a:gd name="adj" fmla="val 100000"/>
            </a:avLst>
          </a:prstGeom>
          <a:solidFill>
            <a:srgbClr val="336B3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A6586E-1168-5540-8F4B-16CC44D88D23}"/>
              </a:ext>
            </a:extLst>
          </p:cNvPr>
          <p:cNvGrpSpPr/>
          <p:nvPr userDrawn="1"/>
        </p:nvGrpSpPr>
        <p:grpSpPr>
          <a:xfrm>
            <a:off x="8166100" y="194309"/>
            <a:ext cx="4025900" cy="1027995"/>
            <a:chOff x="8166100" y="194309"/>
            <a:chExt cx="4025900" cy="10279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DEEA10-29B4-D047-8DF1-E8F19257578F}"/>
                </a:ext>
              </a:extLst>
            </p:cNvPr>
            <p:cNvSpPr/>
            <p:nvPr userDrawn="1"/>
          </p:nvSpPr>
          <p:spPr>
            <a:xfrm>
              <a:off x="8166100" y="194309"/>
              <a:ext cx="4025900" cy="1027995"/>
            </a:xfrm>
            <a:prstGeom prst="rect">
              <a:avLst/>
            </a:prstGeom>
            <a:gradFill>
              <a:gsLst>
                <a:gs pos="12000">
                  <a:schemeClr val="tx1">
                    <a:alpha val="0"/>
                  </a:schemeClr>
                </a:gs>
                <a:gs pos="34000">
                  <a:srgbClr val="000000">
                    <a:alpha val="71000"/>
                  </a:srgbClr>
                </a:gs>
                <a:gs pos="72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C782FD-C9D1-3F45-8D91-2354E4C70D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0495" y="386871"/>
              <a:ext cx="773826" cy="64287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6C7694-BEAE-A742-B400-DED77D7CF743}"/>
                </a:ext>
              </a:extLst>
            </p:cNvPr>
            <p:cNvSpPr txBox="1"/>
            <p:nvPr userDrawn="1"/>
          </p:nvSpPr>
          <p:spPr>
            <a:xfrm>
              <a:off x="8666174" y="492863"/>
              <a:ext cx="2064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1C3895-86CB-B84B-87F3-2C8C33F2039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89261" y="388266"/>
              <a:ext cx="0" cy="6400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7DA12F5-C70F-404C-AB9A-509A6E79B873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626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648">
          <p15:clr>
            <a:srgbClr val="FBAE40"/>
          </p15:clr>
        </p15:guide>
        <p15:guide id="6" orient="horz" pos="792">
          <p15:clr>
            <a:srgbClr val="FBAE40"/>
          </p15:clr>
        </p15:guide>
        <p15:guide id="7" pos="81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4">
            <a:extLst>
              <a:ext uri="{FF2B5EF4-FFF2-40B4-BE49-F238E27FC236}">
                <a16:creationId xmlns:a16="http://schemas.microsoft.com/office/drawing/2014/main" id="{E86DAF43-EF67-D147-89C4-15B441658A2F}"/>
              </a:ext>
            </a:extLst>
          </p:cNvPr>
          <p:cNvSpPr/>
          <p:nvPr userDrawn="1"/>
        </p:nvSpPr>
        <p:spPr>
          <a:xfrm rot="16200000" flipH="1">
            <a:off x="8325024" y="2991024"/>
            <a:ext cx="5578544" cy="2155408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5D9F9D5-8EE2-B941-9E26-16C538197889}"/>
              </a:ext>
            </a:extLst>
          </p:cNvPr>
          <p:cNvSpPr/>
          <p:nvPr userDrawn="1"/>
        </p:nvSpPr>
        <p:spPr>
          <a:xfrm rot="16200000" flipH="1">
            <a:off x="8591544" y="3257542"/>
            <a:ext cx="4152916" cy="3047999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2D568C6-F77B-B44E-AEA9-C35117C84068}"/>
              </a:ext>
            </a:extLst>
          </p:cNvPr>
          <p:cNvSpPr/>
          <p:nvPr userDrawn="1"/>
        </p:nvSpPr>
        <p:spPr>
          <a:xfrm rot="5400000">
            <a:off x="-2493672" y="2493672"/>
            <a:ext cx="6858000" cy="1870655"/>
          </a:xfrm>
          <a:prstGeom prst="triangle">
            <a:avLst>
              <a:gd name="adj" fmla="val 100000"/>
            </a:avLst>
          </a:prstGeom>
          <a:solidFill>
            <a:srgbClr val="58B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8F68B1C4-431B-BD47-ADFF-6364640DD448}"/>
              </a:ext>
            </a:extLst>
          </p:cNvPr>
          <p:cNvSpPr/>
          <p:nvPr userDrawn="1"/>
        </p:nvSpPr>
        <p:spPr>
          <a:xfrm rot="5400000">
            <a:off x="-693877" y="3117762"/>
            <a:ext cx="4434114" cy="3046361"/>
          </a:xfrm>
          <a:prstGeom prst="triangle">
            <a:avLst>
              <a:gd name="adj" fmla="val 100000"/>
            </a:avLst>
          </a:prstGeom>
          <a:solidFill>
            <a:srgbClr val="336B3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AD87A5-2850-EF41-94BC-0C327C52F019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597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4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4">
            <a:extLst>
              <a:ext uri="{FF2B5EF4-FFF2-40B4-BE49-F238E27FC236}">
                <a16:creationId xmlns:a16="http://schemas.microsoft.com/office/drawing/2014/main" id="{E86DAF43-EF67-D147-89C4-15B441658A2F}"/>
              </a:ext>
            </a:extLst>
          </p:cNvPr>
          <p:cNvSpPr/>
          <p:nvPr userDrawn="1"/>
        </p:nvSpPr>
        <p:spPr>
          <a:xfrm rot="16200000" flipH="1">
            <a:off x="8325024" y="2991024"/>
            <a:ext cx="5578544" cy="2155408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id="{65D9F9D5-8EE2-B941-9E26-16C538197889}"/>
              </a:ext>
            </a:extLst>
          </p:cNvPr>
          <p:cNvSpPr/>
          <p:nvPr userDrawn="1"/>
        </p:nvSpPr>
        <p:spPr>
          <a:xfrm rot="16200000" flipH="1">
            <a:off x="8591544" y="3257542"/>
            <a:ext cx="4152916" cy="3047999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2D568C6-F77B-B44E-AEA9-C35117C84068}"/>
              </a:ext>
            </a:extLst>
          </p:cNvPr>
          <p:cNvSpPr/>
          <p:nvPr userDrawn="1"/>
        </p:nvSpPr>
        <p:spPr>
          <a:xfrm rot="5400000">
            <a:off x="-2493672" y="2493672"/>
            <a:ext cx="6858000" cy="1870655"/>
          </a:xfrm>
          <a:prstGeom prst="triangle">
            <a:avLst>
              <a:gd name="adj" fmla="val 100000"/>
            </a:avLst>
          </a:prstGeom>
          <a:solidFill>
            <a:srgbClr val="58B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8F68B1C4-431B-BD47-ADFF-6364640DD448}"/>
              </a:ext>
            </a:extLst>
          </p:cNvPr>
          <p:cNvSpPr/>
          <p:nvPr userDrawn="1"/>
        </p:nvSpPr>
        <p:spPr>
          <a:xfrm rot="5400000">
            <a:off x="-693877" y="3117762"/>
            <a:ext cx="4434114" cy="3046361"/>
          </a:xfrm>
          <a:prstGeom prst="triangle">
            <a:avLst>
              <a:gd name="adj" fmla="val 100000"/>
            </a:avLst>
          </a:prstGeom>
          <a:solidFill>
            <a:srgbClr val="336B3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CDCCED2-2FAF-9242-A413-1A124DD89127}"/>
              </a:ext>
            </a:extLst>
          </p:cNvPr>
          <p:cNvGrpSpPr/>
          <p:nvPr userDrawn="1"/>
        </p:nvGrpSpPr>
        <p:grpSpPr>
          <a:xfrm>
            <a:off x="8666174" y="386871"/>
            <a:ext cx="3038147" cy="642871"/>
            <a:chOff x="8666174" y="386871"/>
            <a:chExt cx="3038147" cy="64287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D3B23C6-CE14-7648-BD59-625B89B1C5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0495" y="386871"/>
              <a:ext cx="773826" cy="642871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DAB63F0-5329-D343-9059-EA5908FB4193}"/>
                </a:ext>
              </a:extLst>
            </p:cNvPr>
            <p:cNvSpPr txBox="1"/>
            <p:nvPr userDrawn="1"/>
          </p:nvSpPr>
          <p:spPr>
            <a:xfrm>
              <a:off x="8666174" y="492863"/>
              <a:ext cx="2064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2241FEE-9E1D-0E4C-80BC-D1D7470A20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89261" y="388266"/>
              <a:ext cx="0" cy="64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1B28A4D-5802-A54A-AF38-C5E71E80C0B5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150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648">
          <p15:clr>
            <a:srgbClr val="FBAE40"/>
          </p15:clr>
        </p15:guide>
        <p15:guide id="3" orient="horz" pos="792">
          <p15:clr>
            <a:srgbClr val="FBAE40"/>
          </p15:clr>
        </p15:guide>
        <p15:guide id="4" pos="124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860BFD-0DAA-E34B-A811-A8D2B9074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FEB729-2E2D-9747-AC94-A441771D2788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67818E00-28F0-F647-B44F-E2CCF63E3C62}"/>
              </a:ext>
            </a:extLst>
          </p:cNvPr>
          <p:cNvSpPr/>
          <p:nvPr userDrawn="1"/>
        </p:nvSpPr>
        <p:spPr>
          <a:xfrm rot="16200000" flipH="1">
            <a:off x="8259728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5F50C439-5828-A24A-8EDB-15A71BF95540}"/>
              </a:ext>
            </a:extLst>
          </p:cNvPr>
          <p:cNvSpPr/>
          <p:nvPr userDrawn="1"/>
        </p:nvSpPr>
        <p:spPr>
          <a:xfrm rot="16200000" flipH="1">
            <a:off x="8499206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B5F265CE-5750-654B-8526-CD154CD83C42}"/>
              </a:ext>
            </a:extLst>
          </p:cNvPr>
          <p:cNvSpPr/>
          <p:nvPr userDrawn="1"/>
        </p:nvSpPr>
        <p:spPr>
          <a:xfrm rot="5400000">
            <a:off x="-1646272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ED559A5C-DCF7-6248-891D-96E23CE83DEA}"/>
              </a:ext>
            </a:extLst>
          </p:cNvPr>
          <p:cNvSpPr/>
          <p:nvPr userDrawn="1"/>
        </p:nvSpPr>
        <p:spPr>
          <a:xfrm rot="5400000">
            <a:off x="-460121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1796D7-561A-5D49-B4F4-83A423D45DFB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105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860BFD-0DAA-E34B-A811-A8D2B9074D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BFEB729-2E2D-9747-AC94-A441771D2788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67818E00-28F0-F647-B44F-E2CCF63E3C62}"/>
              </a:ext>
            </a:extLst>
          </p:cNvPr>
          <p:cNvSpPr/>
          <p:nvPr userDrawn="1"/>
        </p:nvSpPr>
        <p:spPr>
          <a:xfrm rot="16200000" flipH="1">
            <a:off x="8259728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5F50C439-5828-A24A-8EDB-15A71BF95540}"/>
              </a:ext>
            </a:extLst>
          </p:cNvPr>
          <p:cNvSpPr/>
          <p:nvPr userDrawn="1"/>
        </p:nvSpPr>
        <p:spPr>
          <a:xfrm rot="16200000" flipH="1">
            <a:off x="8499206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B5F265CE-5750-654B-8526-CD154CD83C42}"/>
              </a:ext>
            </a:extLst>
          </p:cNvPr>
          <p:cNvSpPr/>
          <p:nvPr userDrawn="1"/>
        </p:nvSpPr>
        <p:spPr>
          <a:xfrm rot="5400000">
            <a:off x="-1646272" y="2925728"/>
            <a:ext cx="5578544" cy="228600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ED559A5C-DCF7-6248-891D-96E23CE83DEA}"/>
              </a:ext>
            </a:extLst>
          </p:cNvPr>
          <p:cNvSpPr/>
          <p:nvPr userDrawn="1"/>
        </p:nvSpPr>
        <p:spPr>
          <a:xfrm rot="5400000">
            <a:off x="-460121" y="3165205"/>
            <a:ext cx="4152916" cy="3232673"/>
          </a:xfrm>
          <a:prstGeom prst="triangle">
            <a:avLst>
              <a:gd name="adj" fmla="val 100000"/>
            </a:avLst>
          </a:prstGeom>
          <a:solidFill>
            <a:srgbClr val="58B8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877E0A-6326-0C44-8864-FDDA45B5A7C8}"/>
              </a:ext>
            </a:extLst>
          </p:cNvPr>
          <p:cNvGrpSpPr/>
          <p:nvPr userDrawn="1"/>
        </p:nvGrpSpPr>
        <p:grpSpPr>
          <a:xfrm>
            <a:off x="8166100" y="194309"/>
            <a:ext cx="4025900" cy="1027995"/>
            <a:chOff x="8166100" y="194309"/>
            <a:chExt cx="4025900" cy="102799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888E20-C2CA-3745-94FC-FDB9C2242A5B}"/>
                </a:ext>
              </a:extLst>
            </p:cNvPr>
            <p:cNvSpPr/>
            <p:nvPr userDrawn="1"/>
          </p:nvSpPr>
          <p:spPr>
            <a:xfrm>
              <a:off x="8166100" y="194309"/>
              <a:ext cx="4025900" cy="1027995"/>
            </a:xfrm>
            <a:prstGeom prst="rect">
              <a:avLst/>
            </a:prstGeom>
            <a:gradFill>
              <a:gsLst>
                <a:gs pos="12000">
                  <a:schemeClr val="tx1">
                    <a:alpha val="0"/>
                  </a:schemeClr>
                </a:gs>
                <a:gs pos="34000">
                  <a:srgbClr val="000000">
                    <a:alpha val="71000"/>
                  </a:srgbClr>
                </a:gs>
                <a:gs pos="72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53126FA-684A-3F4E-A35D-9CD061715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0495" y="386871"/>
              <a:ext cx="773826" cy="64287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3F97EC-C07D-2845-AE44-C33E60526F59}"/>
                </a:ext>
              </a:extLst>
            </p:cNvPr>
            <p:cNvSpPr txBox="1"/>
            <p:nvPr userDrawn="1"/>
          </p:nvSpPr>
          <p:spPr>
            <a:xfrm>
              <a:off x="8666174" y="492863"/>
              <a:ext cx="2064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B13F03-70FE-D24B-B118-16076EC4F60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89261" y="388266"/>
              <a:ext cx="0" cy="6400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300AC70-1CDE-7D4C-9B30-B05C285B80BB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854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orient="horz" pos="79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F5A706-7D73-B64E-8124-9120E512E77E}"/>
              </a:ext>
            </a:extLst>
          </p:cNvPr>
          <p:cNvSpPr/>
          <p:nvPr userDrawn="1"/>
        </p:nvSpPr>
        <p:spPr>
          <a:xfrm>
            <a:off x="-2" y="0"/>
            <a:ext cx="12192001" cy="1463040"/>
          </a:xfrm>
          <a:prstGeom prst="rect">
            <a:avLst/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889BB-5DCD-274A-92FD-4DFB234F04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5394960"/>
            <a:ext cx="12192002" cy="14630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300D45-628C-1B47-929E-462F29BAE0CA}"/>
              </a:ext>
            </a:extLst>
          </p:cNvPr>
          <p:cNvSpPr/>
          <p:nvPr userDrawn="1"/>
        </p:nvSpPr>
        <p:spPr>
          <a:xfrm>
            <a:off x="-3" y="5394960"/>
            <a:ext cx="12192002" cy="1463040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BA3583-C3D3-4047-B83E-F069EB76EEC4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111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2">
          <p15:clr>
            <a:srgbClr val="FBAE40"/>
          </p15:clr>
        </p15:guide>
        <p15:guide id="2" orient="horz" pos="11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F5A706-7D73-B64E-8124-9120E512E77E}"/>
              </a:ext>
            </a:extLst>
          </p:cNvPr>
          <p:cNvSpPr/>
          <p:nvPr userDrawn="1"/>
        </p:nvSpPr>
        <p:spPr>
          <a:xfrm>
            <a:off x="-2" y="0"/>
            <a:ext cx="12192001" cy="1463040"/>
          </a:xfrm>
          <a:prstGeom prst="rect">
            <a:avLst/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863946-B623-6340-9B6D-BF87D06FA01E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2">
          <p15:clr>
            <a:srgbClr val="FBAE40"/>
          </p15:clr>
        </p15:guide>
        <p15:guide id="2" orient="horz" pos="11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84F409-A70D-9340-AD07-3B53E6C08796}"/>
              </a:ext>
            </a:extLst>
          </p:cNvPr>
          <p:cNvSpPr/>
          <p:nvPr userDrawn="1"/>
        </p:nvSpPr>
        <p:spPr>
          <a:xfrm>
            <a:off x="-2" y="0"/>
            <a:ext cx="12192001" cy="1463040"/>
          </a:xfrm>
          <a:prstGeom prst="rect">
            <a:avLst/>
          </a:prstGeom>
          <a:solidFill>
            <a:srgbClr val="58B8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935ED-A333-284C-9014-2398C9AEA09D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642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2">
          <p15:clr>
            <a:srgbClr val="FBAE40"/>
          </p15:clr>
        </p15:guide>
        <p15:guide id="2" orient="horz" pos="11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3">
            <a:extLst>
              <a:ext uri="{FF2B5EF4-FFF2-40B4-BE49-F238E27FC236}">
                <a16:creationId xmlns:a16="http://schemas.microsoft.com/office/drawing/2014/main" id="{480CEA22-5DE7-044F-B1B4-AD3EA041A250}"/>
              </a:ext>
            </a:extLst>
          </p:cNvPr>
          <p:cNvSpPr/>
          <p:nvPr userDrawn="1"/>
        </p:nvSpPr>
        <p:spPr>
          <a:xfrm rot="16200000" flipH="1">
            <a:off x="8068373" y="2766618"/>
            <a:ext cx="4659996" cy="3587260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806F5-6E8A-4140-8477-1A2044A63C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432570" y="146299"/>
            <a:ext cx="2759430" cy="6746811"/>
          </a:xfrm>
          <a:prstGeom prst="rtTriangle">
            <a:avLst/>
          </a:prstGeom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99CEA1AE-3266-F24F-827A-FAFFEABD618D}"/>
              </a:ext>
            </a:extLst>
          </p:cNvPr>
          <p:cNvSpPr/>
          <p:nvPr userDrawn="1"/>
        </p:nvSpPr>
        <p:spPr>
          <a:xfrm rot="16200000" flipV="1">
            <a:off x="-268644" y="268645"/>
            <a:ext cx="2333995" cy="1796707"/>
          </a:xfrm>
          <a:prstGeom prst="triangle">
            <a:avLst>
              <a:gd name="adj" fmla="val 100000"/>
            </a:avLst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FF728-E46D-5446-BA17-45C3FEBC7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382082" cy="3379192"/>
          </a:xfrm>
          <a:prstGeom prst="rtTriangl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3D4135-E29D-F44B-A44E-3AC1A465B4B0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099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7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8D877A-3F5B-864E-8C04-B104D7580111}"/>
              </a:ext>
            </a:extLst>
          </p:cNvPr>
          <p:cNvSpPr/>
          <p:nvPr userDrawn="1"/>
        </p:nvSpPr>
        <p:spPr>
          <a:xfrm>
            <a:off x="-2" y="2523147"/>
            <a:ext cx="12192001" cy="1811706"/>
          </a:xfrm>
          <a:prstGeom prst="rect">
            <a:avLst/>
          </a:prstGeom>
          <a:solidFill>
            <a:srgbClr val="336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396104-420C-C545-A06B-3A675031FF63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817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1BB0EB-DF2B-7A44-8581-EDFA770ED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35CCF1-918E-0A4F-BA86-74BBB3FBB4EF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34626A-4705-F940-87D8-8A21D52FC9E1}"/>
              </a:ext>
            </a:extLst>
          </p:cNvPr>
          <p:cNvSpPr/>
          <p:nvPr userDrawn="1"/>
        </p:nvSpPr>
        <p:spPr>
          <a:xfrm>
            <a:off x="-2" y="2523147"/>
            <a:ext cx="12192001" cy="1811706"/>
          </a:xfrm>
          <a:prstGeom prst="rect">
            <a:avLst/>
          </a:prstGeom>
          <a:solidFill>
            <a:srgbClr val="336B3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B81BDA-23CD-2948-9947-12940281C960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305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1BB0EB-DF2B-7A44-8581-EDFA770ED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35CCF1-918E-0A4F-BA86-74BBB3FBB4EF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34626A-4705-F940-87D8-8A21D52FC9E1}"/>
              </a:ext>
            </a:extLst>
          </p:cNvPr>
          <p:cNvSpPr/>
          <p:nvPr userDrawn="1"/>
        </p:nvSpPr>
        <p:spPr>
          <a:xfrm>
            <a:off x="-2" y="2523147"/>
            <a:ext cx="12192001" cy="1811706"/>
          </a:xfrm>
          <a:prstGeom prst="rect">
            <a:avLst/>
          </a:prstGeom>
          <a:solidFill>
            <a:srgbClr val="336B3D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5292A49-5639-D945-99AD-73CD6044943A}"/>
              </a:ext>
            </a:extLst>
          </p:cNvPr>
          <p:cNvGrpSpPr/>
          <p:nvPr userDrawn="1"/>
        </p:nvGrpSpPr>
        <p:grpSpPr>
          <a:xfrm>
            <a:off x="8166100" y="194309"/>
            <a:ext cx="4025900" cy="1027995"/>
            <a:chOff x="8166100" y="194309"/>
            <a:chExt cx="4025900" cy="102799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E6F38C8-B4D2-AA4E-8D57-1491B7CB1FCD}"/>
                </a:ext>
              </a:extLst>
            </p:cNvPr>
            <p:cNvSpPr/>
            <p:nvPr userDrawn="1"/>
          </p:nvSpPr>
          <p:spPr>
            <a:xfrm>
              <a:off x="8166100" y="194309"/>
              <a:ext cx="4025900" cy="1027995"/>
            </a:xfrm>
            <a:prstGeom prst="rect">
              <a:avLst/>
            </a:prstGeom>
            <a:gradFill>
              <a:gsLst>
                <a:gs pos="12000">
                  <a:schemeClr val="tx1">
                    <a:alpha val="0"/>
                  </a:schemeClr>
                </a:gs>
                <a:gs pos="34000">
                  <a:srgbClr val="000000">
                    <a:alpha val="71000"/>
                  </a:srgbClr>
                </a:gs>
                <a:gs pos="72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6457389-4FBF-4F40-9FE5-D48BD07FED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0495" y="386871"/>
              <a:ext cx="773826" cy="64287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D68FD3-6580-0147-BEC3-8F42195BE472}"/>
                </a:ext>
              </a:extLst>
            </p:cNvPr>
            <p:cNvSpPr txBox="1"/>
            <p:nvPr userDrawn="1"/>
          </p:nvSpPr>
          <p:spPr>
            <a:xfrm>
              <a:off x="8666174" y="492863"/>
              <a:ext cx="2064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D5066DF-1CDC-A342-87A1-9820B141934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89261" y="388266"/>
              <a:ext cx="0" cy="6400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8AE4A22-C3C7-D241-AB5C-18AF803FD964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2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52E60A-FC7E-BF4F-A1EC-50BAD13F13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934B-9FE4-3244-BB79-D1E775C9F20A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FAD9D-5B9B-8943-B7C6-D0B51C5E3E75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892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52E60A-FC7E-BF4F-A1EC-50BAD13F13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-1"/>
            <a:ext cx="12192002" cy="68580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85934B-9FE4-3244-BB79-D1E775C9F20A}"/>
              </a:ext>
            </a:extLst>
          </p:cNvPr>
          <p:cNvSpPr/>
          <p:nvPr userDrawn="1"/>
        </p:nvSpPr>
        <p:spPr>
          <a:xfrm>
            <a:off x="-2" y="-1"/>
            <a:ext cx="12192002" cy="6858001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A6586E-1168-5540-8F4B-16CC44D88D23}"/>
              </a:ext>
            </a:extLst>
          </p:cNvPr>
          <p:cNvGrpSpPr/>
          <p:nvPr userDrawn="1"/>
        </p:nvGrpSpPr>
        <p:grpSpPr>
          <a:xfrm>
            <a:off x="8166100" y="194309"/>
            <a:ext cx="4025900" cy="1027995"/>
            <a:chOff x="8166100" y="194309"/>
            <a:chExt cx="4025900" cy="102799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5DEEA10-29B4-D047-8DF1-E8F19257578F}"/>
                </a:ext>
              </a:extLst>
            </p:cNvPr>
            <p:cNvSpPr/>
            <p:nvPr userDrawn="1"/>
          </p:nvSpPr>
          <p:spPr>
            <a:xfrm>
              <a:off x="8166100" y="194309"/>
              <a:ext cx="4025900" cy="1027995"/>
            </a:xfrm>
            <a:prstGeom prst="rect">
              <a:avLst/>
            </a:prstGeom>
            <a:gradFill>
              <a:gsLst>
                <a:gs pos="12000">
                  <a:schemeClr val="tx1">
                    <a:alpha val="0"/>
                  </a:schemeClr>
                </a:gs>
                <a:gs pos="34000">
                  <a:srgbClr val="000000">
                    <a:alpha val="71000"/>
                  </a:srgbClr>
                </a:gs>
                <a:gs pos="72000">
                  <a:schemeClr val="tx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C782FD-C9D1-3F45-8D91-2354E4C70D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0495" y="386871"/>
              <a:ext cx="773826" cy="64287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A6C7694-BEAE-A742-B400-DED77D7CF743}"/>
                </a:ext>
              </a:extLst>
            </p:cNvPr>
            <p:cNvSpPr txBox="1"/>
            <p:nvPr userDrawn="1"/>
          </p:nvSpPr>
          <p:spPr>
            <a:xfrm>
              <a:off x="8666174" y="492863"/>
              <a:ext cx="20647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National Aeronautics and Space Administration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1C3895-86CB-B84B-87F3-2C8C33F2039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89261" y="388266"/>
              <a:ext cx="0" cy="6400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3242868-C7D7-824A-BFE2-079241DB70B7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883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40">
          <p15:clr>
            <a:srgbClr val="FBAE40"/>
          </p15:clr>
        </p15:guide>
        <p15:guide id="4" orient="horz" pos="4080">
          <p15:clr>
            <a:srgbClr val="FBAE40"/>
          </p15:clr>
        </p15:guide>
        <p15:guide id="5" orient="horz" pos="64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C821A4-0046-804C-A9E5-EF2E1C5220DD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4868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6BE427-E0DA-D443-B1B7-6327783BECD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7280FA-C3F2-1646-A7B6-F0A343343349}"/>
              </a:ext>
            </a:extLst>
          </p:cNvPr>
          <p:cNvSpPr txBox="1"/>
          <p:nvPr userDrawn="1"/>
        </p:nvSpPr>
        <p:spPr>
          <a:xfrm>
            <a:off x="10693240" y="6477000"/>
            <a:ext cx="1117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61B48-3430-9549-98EA-6CE46FF28842}" type="slidenum">
              <a:rPr lang="en-US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202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37">
            <a:extLst>
              <a:ext uri="{FF2B5EF4-FFF2-40B4-BE49-F238E27FC236}">
                <a16:creationId xmlns:a16="http://schemas.microsoft.com/office/drawing/2014/main" id="{F384E495-888E-9C49-B1E0-DC3B2334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295098"/>
            <a:ext cx="11811000" cy="64934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E86C6B-75BA-B34C-B065-157648CA8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6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">
          <p15:clr>
            <a:srgbClr val="FBAE40"/>
          </p15:clr>
        </p15:guide>
        <p15:guide id="2" orient="horz" pos="4200">
          <p15:clr>
            <a:srgbClr val="FBAE40"/>
          </p15:clr>
        </p15:guide>
        <p15:guide id="3" pos="120">
          <p15:clr>
            <a:srgbClr val="FBAE40"/>
          </p15:clr>
        </p15:guide>
        <p15:guide id="4" pos="7560">
          <p15:clr>
            <a:srgbClr val="FBAE40"/>
          </p15:clr>
        </p15:guide>
        <p15:guide id="5" orient="horz" pos="816">
          <p15:clr>
            <a:srgbClr val="FBAE40"/>
          </p15:clr>
        </p15:guide>
        <p15:guide id="6" pos="7200">
          <p15:clr>
            <a:srgbClr val="FBAE40"/>
          </p15:clr>
        </p15:guide>
        <p15:guide id="8" pos="5760">
          <p15:clr>
            <a:srgbClr val="FBAE40"/>
          </p15:clr>
        </p15:guide>
        <p15:guide id="9" pos="5064">
          <p15:clr>
            <a:srgbClr val="FBAE40"/>
          </p15:clr>
        </p15:guide>
        <p15:guide id="10" pos="4320">
          <p15:clr>
            <a:srgbClr val="FBAE40"/>
          </p15:clr>
        </p15:guide>
        <p15:guide id="11" orient="horz" pos="3216">
          <p15:clr>
            <a:srgbClr val="FBAE40"/>
          </p15:clr>
        </p15:guide>
        <p15:guide id="12" orient="horz" pos="3120">
          <p15:clr>
            <a:srgbClr val="FBAE40"/>
          </p15:clr>
        </p15:guide>
        <p15:guide id="14" orient="horz" pos="1104">
          <p15:clr>
            <a:srgbClr val="FBAE40"/>
          </p15:clr>
        </p15:guide>
        <p15:guide id="15" orient="horz" pos="4104">
          <p15:clr>
            <a:srgbClr val="FBAE40"/>
          </p15:clr>
        </p15:guide>
        <p15:guide id="16" orient="horz" pos="302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CE86C6B-75BA-B34C-B065-157648CA80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5531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51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0">
          <p15:clr>
            <a:srgbClr val="FBAE40"/>
          </p15:clr>
        </p15:guide>
        <p15:guide id="2" orient="horz" pos="4200">
          <p15:clr>
            <a:srgbClr val="FBAE40"/>
          </p15:clr>
        </p15:guide>
        <p15:guide id="3" pos="120">
          <p15:clr>
            <a:srgbClr val="FBAE40"/>
          </p15:clr>
        </p15:guide>
        <p15:guide id="4" pos="7560">
          <p15:clr>
            <a:srgbClr val="FBAE40"/>
          </p15:clr>
        </p15:guide>
        <p15:guide id="5" orient="horz" pos="816">
          <p15:clr>
            <a:srgbClr val="FBAE40"/>
          </p15:clr>
        </p15:guide>
        <p15:guide id="6" pos="7200">
          <p15:clr>
            <a:srgbClr val="FBAE40"/>
          </p15:clr>
        </p15:guide>
        <p15:guide id="8" pos="5760">
          <p15:clr>
            <a:srgbClr val="FBAE40"/>
          </p15:clr>
        </p15:guide>
        <p15:guide id="9" pos="5064">
          <p15:clr>
            <a:srgbClr val="FBAE40"/>
          </p15:clr>
        </p15:guide>
        <p15:guide id="10" pos="4320">
          <p15:clr>
            <a:srgbClr val="FBAE40"/>
          </p15:clr>
        </p15:guide>
        <p15:guide id="11" orient="horz" pos="3216">
          <p15:clr>
            <a:srgbClr val="FBAE40"/>
          </p15:clr>
        </p15:guide>
        <p15:guide id="12" orient="horz" pos="3120">
          <p15:clr>
            <a:srgbClr val="FBAE40"/>
          </p15:clr>
        </p15:guide>
        <p15:guide id="14" orient="horz" pos="1104">
          <p15:clr>
            <a:srgbClr val="FBAE40"/>
          </p15:clr>
        </p15:guide>
        <p15:guide id="15" orient="horz" pos="4104">
          <p15:clr>
            <a:srgbClr val="FBAE40"/>
          </p15:clr>
        </p15:guide>
        <p15:guide id="16" orient="horz" pos="302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52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40">
          <p15:clr>
            <a:srgbClr val="F26B43"/>
          </p15:clr>
        </p15:guide>
        <p15:guide id="4" orient="horz" pos="4080">
          <p15:clr>
            <a:srgbClr val="F26B43"/>
          </p15:clr>
        </p15:guide>
        <p15:guide id="5" pos="240">
          <p15:clr>
            <a:srgbClr val="F26B43"/>
          </p15:clr>
        </p15:guide>
        <p15:guide id="6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video" Target="../media/media1.mp4"/><Relationship Id="rId16" Type="http://schemas.openxmlformats.org/officeDocument/2006/relationships/image" Target="../media/image18.jpeg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98A0C9-A044-42DA-920E-2BF89A5DEBA4}"/>
              </a:ext>
            </a:extLst>
          </p:cNvPr>
          <p:cNvSpPr/>
          <p:nvPr/>
        </p:nvSpPr>
        <p:spPr>
          <a:xfrm>
            <a:off x="633046" y="325672"/>
            <a:ext cx="11368454" cy="811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u="none" strike="noStrike" dirty="0">
                <a:effectLst/>
              </a:rPr>
              <a:t>MSFC Position, Navigation, and Timing Capabilities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	Supporting</a:t>
            </a:r>
            <a:r>
              <a:rPr lang="en-US" sz="3600" u="none" strike="noStrike" dirty="0">
                <a:effectLst/>
              </a:rPr>
              <a:t> Moon to Mars Operations</a:t>
            </a:r>
            <a:endParaRPr lang="en-US" sz="3600" b="0" i="0" u="none" strike="noStrike" dirty="0">
              <a:solidFill>
                <a:srgbClr val="000000"/>
              </a:solidFill>
              <a:effectLst/>
              <a:latin typeface="+mn-lt"/>
            </a:endParaRPr>
          </a:p>
        </p:txBody>
      </p:sp>
      <p:pic>
        <p:nvPicPr>
          <p:cNvPr id="29" name="Picture 28" descr="A picture containing indoor&#10;&#10;Description automatically generated">
            <a:extLst>
              <a:ext uri="{FF2B5EF4-FFF2-40B4-BE49-F238E27FC236}">
                <a16:creationId xmlns:a16="http://schemas.microsoft.com/office/drawing/2014/main" id="{186C367B-A5F3-4E0A-8212-AAE56B0CAB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317" y="4336336"/>
            <a:ext cx="2287386" cy="1715193"/>
          </a:xfrm>
          <a:prstGeom prst="rect">
            <a:avLst/>
          </a:prstGeom>
        </p:spPr>
      </p:pic>
      <p:pic>
        <p:nvPicPr>
          <p:cNvPr id="30" name="Picture 29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ABE2878C-2807-489E-BEE2-EAAE5D2FD4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5740" y="4232175"/>
            <a:ext cx="3730752" cy="1905334"/>
          </a:xfrm>
          <a:prstGeom prst="rect">
            <a:avLst/>
          </a:prstGeom>
        </p:spPr>
      </p:pic>
      <p:pic>
        <p:nvPicPr>
          <p:cNvPr id="31" name="Picture 4">
            <a:extLst>
              <a:ext uri="{FF2B5EF4-FFF2-40B4-BE49-F238E27FC236}">
                <a16:creationId xmlns:a16="http://schemas.microsoft.com/office/drawing/2014/main" id="{24391B68-0BA6-4460-A6C6-95A2FC57B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213" y="2075890"/>
            <a:ext cx="836053" cy="103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E09195C-C886-4165-9C50-0578CD05E85E}"/>
              </a:ext>
            </a:extLst>
          </p:cNvPr>
          <p:cNvSpPr txBox="1"/>
          <p:nvPr/>
        </p:nvSpPr>
        <p:spPr>
          <a:xfrm>
            <a:off x="6075564" y="5743752"/>
            <a:ext cx="19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/>
                <a:cs typeface="Arial"/>
              </a:rPr>
              <a:t>Lunar Node -1 (LN-1)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4D616D5-936A-4A09-B406-E82D0BE9296A}"/>
              </a:ext>
            </a:extLst>
          </p:cNvPr>
          <p:cNvSpPr txBox="1"/>
          <p:nvPr/>
        </p:nvSpPr>
        <p:spPr>
          <a:xfrm>
            <a:off x="5175204" y="3734825"/>
            <a:ext cx="7016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/>
                <a:cs typeface="Arial"/>
              </a:rPr>
              <a:t>LN-1/LN-X: Low-cost, long-range, &amp; self-sustaining (LN-X) navigation </a:t>
            </a:r>
            <a:br>
              <a:rPr lang="en-US" sz="1600" b="1" dirty="0">
                <a:latin typeface="Arial"/>
                <a:cs typeface="Arial"/>
              </a:rPr>
            </a:br>
            <a:r>
              <a:rPr lang="en-US" sz="1600" b="1" dirty="0">
                <a:latin typeface="Arial"/>
                <a:cs typeface="Arial"/>
              </a:rPr>
              <a:t>for orbiters, landers, and surface systems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6B63EE-AF64-4410-A5B4-A1CE7747074F}"/>
              </a:ext>
            </a:extLst>
          </p:cNvPr>
          <p:cNvSpPr txBox="1"/>
          <p:nvPr/>
        </p:nvSpPr>
        <p:spPr>
          <a:xfrm>
            <a:off x="6069406" y="1606143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Lunar Harpoon – rapidly deployable, medium range navigation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C1F1AC-5AB2-4EDB-BBFC-0B2AB02FA902}"/>
              </a:ext>
            </a:extLst>
          </p:cNvPr>
          <p:cNvSpPr txBox="1"/>
          <p:nvPr/>
        </p:nvSpPr>
        <p:spPr>
          <a:xfrm>
            <a:off x="5803202" y="3250661"/>
            <a:ext cx="6018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Relative localization for autonomous lunar/Mars surface operations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B1668B9-96AA-4C3A-99BF-2FB60B6D3C8B}"/>
              </a:ext>
            </a:extLst>
          </p:cNvPr>
          <p:cNvSpPr txBox="1"/>
          <p:nvPr/>
        </p:nvSpPr>
        <p:spPr>
          <a:xfrm>
            <a:off x="369990" y="3144775"/>
            <a:ext cx="48750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err="1">
                <a:latin typeface="Arial"/>
                <a:cs typeface="Arial"/>
              </a:rPr>
              <a:t>KNaCK</a:t>
            </a:r>
            <a:r>
              <a:rPr lang="en-US" sz="1600" b="1" dirty="0">
                <a:latin typeface="Arial"/>
                <a:cs typeface="Arial"/>
              </a:rPr>
              <a:t>: Terrain mapping, localized navigation, </a:t>
            </a:r>
            <a:br>
              <a:rPr lang="en-US" sz="1600" b="1" dirty="0">
                <a:latin typeface="Arial"/>
                <a:cs typeface="Arial"/>
              </a:rPr>
            </a:br>
            <a:r>
              <a:rPr lang="en-US" sz="1600" b="1" dirty="0">
                <a:latin typeface="Arial"/>
                <a:cs typeface="Arial"/>
              </a:rPr>
              <a:t>and hazard avoidance in lit and unlit conditions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384FC0F-08DF-497E-B51A-15B28445C8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251" y="2049526"/>
            <a:ext cx="1447800" cy="108585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0B9428D7-25AE-4D89-A0D2-6E1DB20A47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8635" t="15574" r="19748" b="19203"/>
          <a:stretch/>
        </p:blipFill>
        <p:spPr>
          <a:xfrm>
            <a:off x="8781800" y="1906948"/>
            <a:ext cx="1565978" cy="133681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F868A8F-B862-49B5-B33C-35C71CF3B5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244" t="2805" r="3001" b="1253"/>
          <a:stretch/>
        </p:blipFill>
        <p:spPr>
          <a:xfrm>
            <a:off x="10436032" y="1925153"/>
            <a:ext cx="1532368" cy="140589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F041C3E-5C4D-4D46-8095-E401CBE41E14}"/>
              </a:ext>
            </a:extLst>
          </p:cNvPr>
          <p:cNvGrpSpPr/>
          <p:nvPr/>
        </p:nvGrpSpPr>
        <p:grpSpPr>
          <a:xfrm>
            <a:off x="221550" y="6260160"/>
            <a:ext cx="11748899" cy="617343"/>
            <a:chOff x="149833" y="1606763"/>
            <a:chExt cx="11748899" cy="101790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D66750C-8E58-48CE-BF1C-7B70D8FF6333}"/>
                </a:ext>
              </a:extLst>
            </p:cNvPr>
            <p:cNvSpPr/>
            <p:nvPr/>
          </p:nvSpPr>
          <p:spPr>
            <a:xfrm>
              <a:off x="1237597" y="1606763"/>
              <a:ext cx="10661135" cy="964201"/>
            </a:xfrm>
            <a:prstGeom prst="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8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279B1D-0618-4AED-B22B-3CD841700073}"/>
                </a:ext>
              </a:extLst>
            </p:cNvPr>
            <p:cNvSpPr/>
            <p:nvPr/>
          </p:nvSpPr>
          <p:spPr>
            <a:xfrm>
              <a:off x="149833" y="1673802"/>
              <a:ext cx="1217413" cy="780517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venir Next LT Pro" panose="020B0504020202020204" pitchFamily="34" charset="0"/>
                </a:rPr>
                <a:t>Capability Description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035A0A-3648-463D-946B-FF8F4EBCA083}"/>
                </a:ext>
              </a:extLst>
            </p:cNvPr>
            <p:cNvSpPr txBox="1"/>
            <p:nvPr/>
          </p:nvSpPr>
          <p:spPr>
            <a:xfrm>
              <a:off x="1367245" y="1660462"/>
              <a:ext cx="10457201" cy="964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Navigation systems to enable crewed and uncrewed surface navigation, autonomous collaborative operations,  hazard avoidance, and high-precision landing.</a:t>
              </a:r>
            </a:p>
          </p:txBody>
        </p:sp>
      </p:grpSp>
      <p:pic>
        <p:nvPicPr>
          <p:cNvPr id="22" name="IntensityVidXray">
            <a:hlinkClick r:id="" action="ppaction://media"/>
            <a:extLst>
              <a:ext uri="{FF2B5EF4-FFF2-40B4-BE49-F238E27FC236}">
                <a16:creationId xmlns:a16="http://schemas.microsoft.com/office/drawing/2014/main" id="{7692FB28-A942-4612-8400-946C8294EA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431621" y="3734825"/>
            <a:ext cx="2743583" cy="1543265"/>
          </a:xfrm>
          <a:prstGeom prst="rect">
            <a:avLst/>
          </a:prstGeom>
        </p:spPr>
      </p:pic>
      <p:pic>
        <p:nvPicPr>
          <p:cNvPr id="24" name="Picture 23" descr="A green line drawn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BF10879B-22D7-440B-AD6B-24A9E12DCE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27" y="5310353"/>
            <a:ext cx="1567629" cy="808332"/>
          </a:xfrm>
          <a:prstGeom prst="rect">
            <a:avLst/>
          </a:prstGeom>
        </p:spPr>
      </p:pic>
      <p:pic>
        <p:nvPicPr>
          <p:cNvPr id="25" name="Content Placeholder 5">
            <a:extLst>
              <a:ext uri="{FF2B5EF4-FFF2-40B4-BE49-F238E27FC236}">
                <a16:creationId xmlns:a16="http://schemas.microsoft.com/office/drawing/2014/main" id="{D407F4A3-EAE1-4AAC-A4E6-96885CB09E7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51" t="14289" r="49947" b="43678"/>
          <a:stretch/>
        </p:blipFill>
        <p:spPr>
          <a:xfrm rot="5400000">
            <a:off x="889250" y="3847524"/>
            <a:ext cx="840128" cy="1709046"/>
          </a:xfrm>
          <a:prstGeom prst="rect">
            <a:avLst/>
          </a:prstGeom>
          <a:ln w="76200"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7BA9DB-8BCA-4FF4-A6C2-0EB4AF38C7CA}"/>
              </a:ext>
            </a:extLst>
          </p:cNvPr>
          <p:cNvGrpSpPr>
            <a:grpSpLocks noChangeAspect="1"/>
          </p:cNvGrpSpPr>
          <p:nvPr/>
        </p:nvGrpSpPr>
        <p:grpSpPr>
          <a:xfrm>
            <a:off x="2992158" y="5221245"/>
            <a:ext cx="1717802" cy="916264"/>
            <a:chOff x="2667545" y="4361864"/>
            <a:chExt cx="2192588" cy="116951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A21135D-BEE2-420E-B6B2-0219DAD51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667545" y="4361864"/>
              <a:ext cx="2192588" cy="1169512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FCABD76-8DE3-48BA-B267-5EC862B2DD1A}"/>
                </a:ext>
              </a:extLst>
            </p:cNvPr>
            <p:cNvSpPr/>
            <p:nvPr/>
          </p:nvSpPr>
          <p:spPr>
            <a:xfrm>
              <a:off x="2875567" y="4562850"/>
              <a:ext cx="64293" cy="8572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FEEC913-44C8-4A77-9662-E31BAC6061B4}"/>
                </a:ext>
              </a:extLst>
            </p:cNvPr>
            <p:cNvSpPr/>
            <p:nvPr/>
          </p:nvSpPr>
          <p:spPr>
            <a:xfrm>
              <a:off x="2934996" y="5412957"/>
              <a:ext cx="1862137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4E597C1-F50C-4BD6-9A1B-90FA7719CEC5}"/>
              </a:ext>
            </a:extLst>
          </p:cNvPr>
          <p:cNvSpPr txBox="1"/>
          <p:nvPr/>
        </p:nvSpPr>
        <p:spPr>
          <a:xfrm>
            <a:off x="221550" y="1477284"/>
            <a:ext cx="5314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Surface Navigation Regolith Testbed: Integration of multiple approaches to demonstrate multi-robot operations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DE4BD3-C684-45D1-82FD-F3189E75D06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51074" y="1982188"/>
            <a:ext cx="1565978" cy="100301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F8768EC-33EF-4050-9807-B5F6E58F7F1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358" y="1973989"/>
            <a:ext cx="2333723" cy="1042308"/>
          </a:xfrm>
          <a:prstGeom prst="rect">
            <a:avLst/>
          </a:prstGeom>
        </p:spPr>
      </p:pic>
      <p:pic>
        <p:nvPicPr>
          <p:cNvPr id="42" name="Picture 41" descr="A picture containing outdoor, tree, sky, ground&#10;&#10;Description automatically generated">
            <a:extLst>
              <a:ext uri="{FF2B5EF4-FFF2-40B4-BE49-F238E27FC236}">
                <a16:creationId xmlns:a16="http://schemas.microsoft.com/office/drawing/2014/main" id="{8A7DF84D-25E2-4053-9732-20A8B857DEA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04" t="1101" r="27477" b="-1101"/>
          <a:stretch/>
        </p:blipFill>
        <p:spPr>
          <a:xfrm>
            <a:off x="122121" y="2011012"/>
            <a:ext cx="1297779" cy="866850"/>
          </a:xfrm>
          <a:prstGeom prst="rect">
            <a:avLst/>
          </a:prstGeom>
          <a:noFill/>
          <a:ln>
            <a:noFill/>
          </a:ln>
          <a:effectLst>
            <a:outerShdw blurRad="63500" dist="38100" dir="2700000">
              <a:srgbClr val="000000">
                <a:alpha val="749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941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65150</TotalTime>
  <Words>115</Words>
  <Application>Microsoft Macintosh PowerPoint</Application>
  <PresentationFormat>Widescreen</PresentationFormat>
  <Paragraphs>10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Avenir Next LT Pro</vt:lpstr>
      <vt:lpstr>Calibri</vt:lpstr>
      <vt:lpstr>Calibri Light</vt:lpstr>
      <vt:lpstr>Helvetica</vt:lpstr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Reeves, David Mitchell (LARC-E402)</dc:creator>
  <cp:lastModifiedBy>Narmore, Kimberly A. (MSFC-IS63)</cp:lastModifiedBy>
  <cp:revision>166</cp:revision>
  <dcterms:created xsi:type="dcterms:W3CDTF">2022-01-13T17:54:45Z</dcterms:created>
  <dcterms:modified xsi:type="dcterms:W3CDTF">2022-12-12T14:55:21Z</dcterms:modified>
</cp:coreProperties>
</file>