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7"/>
  </p:notesMasterIdLst>
  <p:sldIdLst>
    <p:sldId id="256" r:id="rId5"/>
    <p:sldId id="1322" r:id="rId6"/>
    <p:sldId id="1323" r:id="rId7"/>
    <p:sldId id="1321" r:id="rId8"/>
    <p:sldId id="1318" r:id="rId9"/>
    <p:sldId id="1316" r:id="rId10"/>
    <p:sldId id="1328" r:id="rId11"/>
    <p:sldId id="1305" r:id="rId12"/>
    <p:sldId id="1329" r:id="rId13"/>
    <p:sldId id="444" r:id="rId14"/>
    <p:sldId id="1304" r:id="rId15"/>
    <p:sldId id="258" r:id="rId16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B7163F-38B3-214B-ABC4-05CAC7680292}">
          <p14:sldIdLst>
            <p14:sldId id="256"/>
            <p14:sldId id="1322"/>
            <p14:sldId id="1323"/>
            <p14:sldId id="1321"/>
            <p14:sldId id="1318"/>
            <p14:sldId id="1316"/>
            <p14:sldId id="1328"/>
            <p14:sldId id="1305"/>
            <p14:sldId id="1329"/>
            <p14:sldId id="444"/>
            <p14:sldId id="1304"/>
            <p14:sldId id="258"/>
          </p14:sldIdLst>
        </p14:section>
        <p14:section name="back up" id="{82DD4D52-BCCF-5F40-A69E-9C16307314A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B3"/>
    <a:srgbClr val="941100"/>
    <a:srgbClr val="4E8F00"/>
    <a:srgbClr val="FC3D21"/>
    <a:srgbClr val="ED1C2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9388EF-4A49-4546-B428-AE0026E2CE22}" v="11" dt="2022-08-24T19:54:20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04" autoAdjust="0"/>
    <p:restoredTop sz="96759" autoAdjust="0"/>
  </p:normalViewPr>
  <p:slideViewPr>
    <p:cSldViewPr showGuides="1">
      <p:cViewPr varScale="1">
        <p:scale>
          <a:sx n="114" d="100"/>
          <a:sy n="114" d="100"/>
        </p:scale>
        <p:origin x="184" y="1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13625-F780-4664-B539-945AD998D560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DA5A9-6D35-4B84-95DD-DFA9AFE7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5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DA5A9-6D35-4B84-95DD-DFA9AFE7DA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2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DA5A9-6D35-4B84-95DD-DFA9AFE7DA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8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DA5A9-6D35-4B84-95DD-DFA9AFE7DA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2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DA5A9-6D35-4B84-95DD-DFA9AFE7DA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8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DA5A9-6D35-4B84-95DD-DFA9AFE7DA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82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DA5A9-6D35-4B84-95DD-DFA9AFE7DA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0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DA5A9-6D35-4B84-95DD-DFA9AFE7DA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DA5A9-6D35-4B84-95DD-DFA9AFE7DA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27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DA5A9-6D35-4B84-95DD-DFA9AFE7DA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7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4419"/>
            <a:ext cx="7772400" cy="3300383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485956" y="135151"/>
            <a:ext cx="174642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5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105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Aeronautics and Space Administration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262941" y="52088"/>
            <a:ext cx="0" cy="5852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4332094"/>
            <a:ext cx="7772399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066B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" y="28239"/>
            <a:ext cx="640080" cy="63989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6205150"/>
            <a:ext cx="7772400" cy="3480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233363" indent="0">
              <a:buNone/>
              <a:defRPr/>
            </a:lvl2pPr>
            <a:lvl3pPr marL="455613" indent="0">
              <a:buNone/>
              <a:defRPr/>
            </a:lvl3pPr>
            <a:lvl4pPr marL="685800" indent="0">
              <a:buNone/>
              <a:defRPr/>
            </a:lvl4pPr>
            <a:lvl5pPr marL="91598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8718" y="139782"/>
            <a:ext cx="276791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5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Systems and Technology Division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 Research Center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85800" y="52088"/>
            <a:ext cx="0" cy="5852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0CB8A4-40BC-430B-A2BF-C4081DD2E073}" type="datetime4">
              <a:rPr lang="en-US" smtClean="0"/>
              <a:t>August 24, 2022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8662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85832"/>
      </p:ext>
    </p:extLst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99"/>
            <a:ext cx="8229600" cy="637403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541337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54133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8D0439-973C-48D0-A37C-C3C8DABB9CC9}" type="datetime4">
              <a:rPr lang="en-US" smtClean="0"/>
              <a:t>August 24,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99014"/>
      </p:ext>
    </p:extLst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92"/>
            <a:ext cx="8229600" cy="64070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20175F-384E-4BF7-851C-601081AAA3CC}" type="datetime4">
              <a:rPr lang="en-US" smtClean="0"/>
              <a:t>August 24, 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67478"/>
      </p:ext>
    </p:extLst>
  </p:cSld>
  <p:clrMapOvr>
    <a:masterClrMapping/>
  </p:clrMapOvr>
  <p:transition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838202"/>
            <a:ext cx="1971675" cy="5562599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838202"/>
            <a:ext cx="5800725" cy="5562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2E509F-E0E5-439A-B2F6-A5F4DD842266}" type="datetime4">
              <a:rPr lang="en-US" smtClean="0"/>
              <a:t>August 24, 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93653"/>
      </p:ext>
    </p:extLst>
  </p:cSld>
  <p:clrMapOvr>
    <a:masterClrMapping/>
  </p:clrMapOvr>
  <p:transition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52400" y="1975991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Aeronautics</a:t>
            </a:r>
            <a:r>
              <a:rPr lang="en-US" sz="3200" b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Space Administration</a:t>
            </a:r>
            <a:endParaRPr lang="en-US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2" y="4724400"/>
            <a:ext cx="7643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 Research Center</a:t>
            </a:r>
            <a:b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Systems and Technology Division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800100"/>
            <a:ext cx="4286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064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04 3.33333E-6 L -1.66667E-6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n-US" sz="750" dirty="0">
              <a:solidFill>
                <a:schemeClr val="bg1">
                  <a:lumMod val="50000"/>
                </a:schemeClr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3494651" y="6624523"/>
            <a:ext cx="2133600" cy="2286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en-US" sz="750" dirty="0">
              <a:solidFill>
                <a:schemeClr val="bg1">
                  <a:lumMod val="50000"/>
                </a:schemeClr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19A304-6A5A-4F28-8D7D-A0F40005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3CDC29F-7BF0-4341-896E-302782DDF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LOFTID CDR/SIR Oct 6-8, 2020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0B90862-B8B4-4D2D-B2D5-BFAC6D85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NASA official use only. Information contained has not been reviewed for sensitive content. Not for public dissemination.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85C0F97-94C4-4FC0-B86A-6876196D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97AFE1B-993D-4F1F-9FC2-12A3B9D33AD4}"/>
              </a:ext>
            </a:extLst>
          </p:cNvPr>
          <p:cNvSpPr txBox="1">
            <a:spLocks/>
          </p:cNvSpPr>
          <p:nvPr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n-US" sz="750" dirty="0">
              <a:solidFill>
                <a:schemeClr val="bg1">
                  <a:lumMod val="50000"/>
                </a:schemeClr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469F839-92C1-4244-86B2-9ACEC7F9F509}"/>
              </a:ext>
            </a:extLst>
          </p:cNvPr>
          <p:cNvSpPr txBox="1">
            <a:spLocks/>
          </p:cNvSpPr>
          <p:nvPr/>
        </p:nvSpPr>
        <p:spPr>
          <a:xfrm>
            <a:off x="3494651" y="6624523"/>
            <a:ext cx="2133600" cy="2286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en-US" sz="750" dirty="0">
              <a:solidFill>
                <a:schemeClr val="bg1">
                  <a:lumMod val="50000"/>
                </a:schemeClr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463587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A977DD-4ACA-4E40-9243-307B9E0DD5B3}" type="datetime4">
              <a:rPr lang="en-US" smtClean="0"/>
              <a:t>August 24, 2022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60503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2"/>
            <a:ext cx="8229600" cy="47213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457199" y="914400"/>
            <a:ext cx="8229600" cy="609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AC3755-C45D-4DB4-BA23-B3338775992B}" type="datetime4">
              <a:rPr lang="en-US" smtClean="0"/>
              <a:t>August 24, 2022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43561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38302"/>
            <a:ext cx="7886700" cy="2891985"/>
          </a:xfrm>
        </p:spPr>
        <p:txBody>
          <a:bodyPr anchor="ctr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66B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485956" y="135151"/>
            <a:ext cx="174642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5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105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Aeronautics and Space Administration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262941" y="52088"/>
            <a:ext cx="0" cy="5852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" y="28239"/>
            <a:ext cx="640080" cy="63989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708718" y="139782"/>
            <a:ext cx="276791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5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Systems and Technology Division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 Research Center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85800" y="52088"/>
            <a:ext cx="0" cy="5852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0971D7-BD7B-4C3C-A25B-3F253361C4E5}" type="datetime4">
              <a:rPr lang="en-US" smtClean="0"/>
              <a:t>August 24, 2022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99171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88" y="45720"/>
            <a:ext cx="82296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98499"/>
            <a:ext cx="4038600" cy="55023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8499"/>
            <a:ext cx="4038600" cy="55023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272CCE-D75F-4FE0-8BF0-9ABAC60C3195}" type="datetime4">
              <a:rPr lang="en-US" smtClean="0"/>
              <a:t>August 24,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71826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324"/>
            <a:ext cx="4038600" cy="609476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324"/>
            <a:ext cx="4038600" cy="4800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838324"/>
            <a:ext cx="4038600" cy="609476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00324"/>
            <a:ext cx="4038600" cy="4800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85BC2F-3B97-4C24-853A-D106C6BEACC1}" type="datetime4">
              <a:rPr lang="en-US" smtClean="0"/>
              <a:t>August 24, 2022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99593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6E1039-56FA-44F1-AB47-82C80DF5E5F2}" type="datetime4">
              <a:rPr lang="en-US" smtClean="0"/>
              <a:t>August 24, 2022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60694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1D6737-36DD-4B7C-9E36-C859BC34431B}" type="datetime4">
              <a:rPr lang="en-US" smtClean="0"/>
              <a:t>August 24, 2022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7658"/>
      </p:ext>
    </p:extLst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40080"/>
          </a:xfrm>
        </p:spPr>
        <p:txBody>
          <a:bodyPr anchor="ctr"/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54133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54133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2CFEFF-D3EA-4F99-831B-4F35C9B4E9CA}" type="datetime4">
              <a:rPr lang="en-US" smtClean="0"/>
              <a:t>August 24,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387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"/>
            <a:ext cx="9144000" cy="685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092"/>
            <a:ext cx="8229600" cy="640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914402"/>
            <a:ext cx="8229600" cy="5483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762" y="52088"/>
            <a:ext cx="731520" cy="58521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8662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7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4" r:id="rId14"/>
  </p:sldLayoutIdLst>
  <p:transition advClick="0">
    <p:fade/>
  </p:transition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B3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B3"/>
        </a:buClr>
        <a:buSzPct val="12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B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B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B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6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4419"/>
            <a:ext cx="7772400" cy="351767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Entry Systems and Vehicle Development Branch</a:t>
            </a:r>
            <a:br>
              <a:rPr lang="en-US" dirty="0"/>
            </a:br>
            <a:r>
              <a:rPr lang="en-US" b="0" dirty="0"/>
              <a:t>(Code TSS)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76971A22-160E-5468-9C7D-7BFC74627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4332094"/>
            <a:ext cx="7772399" cy="1655762"/>
          </a:xfrm>
        </p:spPr>
        <p:txBody>
          <a:bodyPr numCol="1">
            <a:normAutofit/>
          </a:bodyPr>
          <a:lstStyle/>
          <a:p>
            <a:r>
              <a:rPr lang="en-US" dirty="0"/>
              <a:t>Antonella Alunni, TSS Branch Chief</a:t>
            </a:r>
          </a:p>
          <a:p>
            <a:r>
              <a:rPr lang="en-US" dirty="0"/>
              <a:t>24 August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34507"/>
      </p:ext>
    </p:extLst>
  </p:cSld>
  <p:clrMapOvr>
    <a:masterClrMapping/>
  </p:clrMapOvr>
  <p:transition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56E56F0-864B-9142-B7AC-7D750700C438}"/>
              </a:ext>
            </a:extLst>
          </p:cNvPr>
          <p:cNvSpPr txBox="1"/>
          <p:nvPr/>
        </p:nvSpPr>
        <p:spPr>
          <a:xfrm>
            <a:off x="946002" y="6581001"/>
            <a:ext cx="4909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DRAG MODULATED AEROCAPTURE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53FB3-E593-1641-A79E-46EAE6E2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ADEPT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/>
              <a:t>Adaptable, Deployable Entry and Placement Technology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53B6DC-97D4-BA42-9287-DAC4215ABE43}"/>
              </a:ext>
            </a:extLst>
          </p:cNvPr>
          <p:cNvGrpSpPr>
            <a:grpSpLocks noChangeAspect="1"/>
          </p:cNvGrpSpPr>
          <p:nvPr/>
        </p:nvGrpSpPr>
        <p:grpSpPr>
          <a:xfrm>
            <a:off x="7034451" y="713678"/>
            <a:ext cx="2054726" cy="2057400"/>
            <a:chOff x="7248947" y="750213"/>
            <a:chExt cx="1771630" cy="177007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B91048E-7B8E-4D45-910A-9E9A37D77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8947" y="750213"/>
              <a:ext cx="1771630" cy="1770078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D2DCB8-154B-8649-962B-86A7341BCD1A}"/>
                </a:ext>
              </a:extLst>
            </p:cNvPr>
            <p:cNvSpPr txBox="1"/>
            <p:nvPr/>
          </p:nvSpPr>
          <p:spPr>
            <a:xfrm>
              <a:off x="7747742" y="1490306"/>
              <a:ext cx="77724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ADEPT</a:t>
              </a:r>
            </a:p>
          </p:txBody>
        </p:sp>
      </p:grp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D1CAF08-CA23-AF43-A519-0994EFFDF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61999"/>
            <a:ext cx="6781801" cy="60502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600" dirty="0"/>
              <a:t>Started under 2010 NASA-funded study and later became an Ames-led STMD project since 2012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600" dirty="0"/>
              <a:t>TSS led and supported prototyping, ground testing, sub-orbital flight test (SR-1) that matured ADEPT to TRL 5 and demonstrated major technological benefits: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400" dirty="0"/>
              <a:t>Overcoming entry vehicle packaging and volume constraints in LV shroud or as secondary payload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400" dirty="0"/>
              <a:t>Deployed configuration achieves low ballistic coefficient (m/</a:t>
            </a:r>
            <a:r>
              <a:rPr lang="en-US" sz="1400" dirty="0" err="1"/>
              <a:t>CdA</a:t>
            </a:r>
            <a:r>
              <a:rPr lang="en-US" sz="1400" dirty="0"/>
              <a:t>), reducing peak heating and dynamic pressure loads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400" dirty="0"/>
              <a:t>Woven carbon fabric tested up to 250 W/cm</a:t>
            </a:r>
            <a:r>
              <a:rPr lang="en-US" sz="1400" baseline="30000" dirty="0"/>
              <a:t>2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600" dirty="0"/>
              <a:t>Supported JPL on drag modulated aerocapture (DMA) development to modulate time of ADEPT drag skirt jettison and enable targeting to a specified orbit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600" dirty="0"/>
              <a:t>We’ve also partnered with JPL’s DMA team for a proposed Technology Demonstration Mission Earth flight test for SmallSat class missions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endParaRPr lang="en-US" sz="1600" dirty="0"/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endParaRPr lang="en-US" sz="1400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CDEB923-86DE-2B4E-A2B3-CA5888217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846" y="4504009"/>
            <a:ext cx="4233770" cy="205397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4600F99-0C2B-5345-8A14-BA64E8209C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97" b="8840"/>
          <a:stretch/>
        </p:blipFill>
        <p:spPr>
          <a:xfrm>
            <a:off x="7162800" y="4001451"/>
            <a:ext cx="1748118" cy="11584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78CB97B-25A3-6849-B8E4-02CB566494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2781528"/>
            <a:ext cx="1748118" cy="118872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76F80EE-4C2A-6749-A7F1-7D95D1D599DE}"/>
              </a:ext>
            </a:extLst>
          </p:cNvPr>
          <p:cNvSpPr txBox="1"/>
          <p:nvPr/>
        </p:nvSpPr>
        <p:spPr>
          <a:xfrm>
            <a:off x="8327969" y="2743200"/>
            <a:ext cx="75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Wind Tunnel Test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3C7292C-CD8A-C649-887E-3C462E9D9C70}"/>
              </a:ext>
            </a:extLst>
          </p:cNvPr>
          <p:cNvSpPr txBox="1"/>
          <p:nvPr/>
        </p:nvSpPr>
        <p:spPr>
          <a:xfrm>
            <a:off x="7164414" y="3999633"/>
            <a:ext cx="75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Arc Jet Test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24D1B09-83F4-2B40-8D88-BBB105399F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39"/>
          <a:stretch/>
        </p:blipFill>
        <p:spPr>
          <a:xfrm>
            <a:off x="7430218" y="5180614"/>
            <a:ext cx="1241135" cy="1677386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08E45998-1CE9-DE47-8897-0FA9C0ABE255}"/>
              </a:ext>
            </a:extLst>
          </p:cNvPr>
          <p:cNvSpPr txBox="1"/>
          <p:nvPr/>
        </p:nvSpPr>
        <p:spPr>
          <a:xfrm>
            <a:off x="7395940" y="5181103"/>
            <a:ext cx="757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SR-1 Test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05730-FB11-9F4F-A124-4ECB9D21F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4449" y="6530395"/>
            <a:ext cx="914399" cy="156373"/>
          </a:xfrm>
        </p:spPr>
        <p:txBody>
          <a:bodyPr/>
          <a:lstStyle/>
          <a:p>
            <a:fld id="{73FCCCAE-C0A6-4BB7-B82B-AC74E56A11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69118"/>
      </p:ext>
    </p:extLst>
  </p:cSld>
  <p:clrMapOvr>
    <a:masterClrMapping/>
  </p:clrMapOvr>
  <p:transition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1B0D1-1E89-1540-8382-C399CF33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7B5C3-D2E7-E143-BA80-9AA1AE05F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4FA780-3A91-844D-A7E2-5918FCE68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TSS is key to the success of many of NASA’s entry technologies and missions</a:t>
            </a:r>
          </a:p>
          <a:p>
            <a:pPr lvl="1"/>
            <a:r>
              <a:rPr lang="en-US" dirty="0"/>
              <a:t>Since 2009 inception, Branch has built up strong experience in systems, hardware, flight projects</a:t>
            </a:r>
          </a:p>
          <a:p>
            <a:pPr lvl="1"/>
            <a:r>
              <a:rPr lang="en-US" dirty="0"/>
              <a:t>TSS staff is cross-trained and has strong leadership in high-profile NASA missions</a:t>
            </a:r>
          </a:p>
          <a:p>
            <a:pPr lvl="2"/>
            <a:r>
              <a:rPr lang="en-US" dirty="0"/>
              <a:t>Holding major entry vehicle technical and programmatic roles </a:t>
            </a:r>
          </a:p>
          <a:p>
            <a:pPr lvl="2"/>
            <a:r>
              <a:rPr lang="en-US" dirty="0"/>
              <a:t>Best representation in Entry Systems for Ames since Galileo</a:t>
            </a:r>
          </a:p>
          <a:p>
            <a:r>
              <a:rPr lang="en-US" dirty="0"/>
              <a:t>The future for TSS is to:</a:t>
            </a:r>
          </a:p>
          <a:p>
            <a:pPr lvl="1"/>
            <a:r>
              <a:rPr lang="en-US" dirty="0"/>
              <a:t>Provide continued leadership in Entry Systems at Ames and across the agency,</a:t>
            </a:r>
          </a:p>
          <a:p>
            <a:pPr lvl="1"/>
            <a:r>
              <a:rPr lang="en-US" dirty="0"/>
              <a:t>Continue to expand our experience within our core competencies.</a:t>
            </a:r>
          </a:p>
        </p:txBody>
      </p:sp>
    </p:spTree>
    <p:extLst>
      <p:ext uri="{BB962C8B-B14F-4D97-AF65-F5344CB8AC3E}">
        <p14:creationId xmlns:p14="http://schemas.microsoft.com/office/powerpoint/2010/main" val="26693023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84601"/>
      </p:ext>
    </p:extLst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3FB3-E593-1641-A79E-46EAE6E2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05730-FB11-9F4F-A124-4ECB9D21F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CF7B86-6B58-A14C-BB6A-C0CA8A68F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14402"/>
            <a:ext cx="8229600" cy="5105398"/>
          </a:xfrm>
        </p:spPr>
        <p:txBody>
          <a:bodyPr>
            <a:normAutofit/>
          </a:bodyPr>
          <a:lstStyle/>
          <a:p>
            <a:r>
              <a:rPr lang="en-US" dirty="0"/>
              <a:t>TSS was established in 2009 to work with discipline-oriented branches (TSA, TSM, TSF) and provide a leadership approach for sub-system design and hardware components that comprise entry systems.</a:t>
            </a:r>
          </a:p>
          <a:p>
            <a:r>
              <a:rPr lang="en-US" dirty="0"/>
              <a:t>Currently, branch comprises 11 civil servants and 11 contractors.</a:t>
            </a:r>
          </a:p>
          <a:p>
            <a:pPr lvl="1"/>
            <a:r>
              <a:rPr lang="en-US" dirty="0"/>
              <a:t>19 NASA Honor Awards in Exceptional Service (2), Achievement (2), Engineering Achievement (5), Early Career Achievement (5), and Outstanding Leadership (5).</a:t>
            </a:r>
          </a:p>
          <a:p>
            <a:r>
              <a:rPr lang="en-US" dirty="0"/>
              <a:t>In the last decade, TSS has built up core competencies that enable the branch to deliver end-to-end entry systems and vehicle development capabilities. </a:t>
            </a:r>
          </a:p>
        </p:txBody>
      </p:sp>
    </p:spTree>
    <p:extLst>
      <p:ext uri="{BB962C8B-B14F-4D97-AF65-F5344CB8AC3E}">
        <p14:creationId xmlns:p14="http://schemas.microsoft.com/office/powerpoint/2010/main" val="3911446567"/>
      </p:ext>
    </p:extLst>
  </p:cSld>
  <p:clrMapOvr>
    <a:masterClrMapping/>
  </p:clrMapOvr>
  <p:transition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3FB3-E593-1641-A79E-46EAE6E2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Disciplines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05730-FB11-9F4F-A124-4ECB9D21F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4D3DFD-0AEC-9F44-AAAD-34F4AB418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1"/>
          <a:stretch/>
        </p:blipFill>
        <p:spPr>
          <a:xfrm>
            <a:off x="3810000" y="1145849"/>
            <a:ext cx="5229354" cy="49239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31EF75-E51D-FA43-9AFF-08EB1CAFD1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" b="97311" l="1220" r="96098">
                        <a14:foregroundMark x1="21707" y1="9046" x2="20000" y2="7090"/>
                        <a14:foregroundMark x1="68537" y1="6357" x2="68537" y2="6357"/>
                        <a14:foregroundMark x1="88293" y1="26650" x2="88293" y2="26650"/>
                        <a14:foregroundMark x1="93415" y1="30318" x2="93415" y2="30318"/>
                        <a14:foregroundMark x1="90976" y1="45477" x2="90976" y2="45477"/>
                        <a14:foregroundMark x1="82439" y1="45477" x2="82439" y2="45477"/>
                        <a14:foregroundMark x1="74878" y1="43032" x2="79268" y2="57457"/>
                        <a14:foregroundMark x1="79268" y1="57457" x2="91463" y2="58924"/>
                        <a14:foregroundMark x1="91463" y1="58924" x2="89024" y2="41809"/>
                        <a14:foregroundMark x1="89024" y1="41809" x2="74390" y2="41076"/>
                        <a14:foregroundMark x1="74390" y1="41076" x2="73171" y2="41809"/>
                        <a14:foregroundMark x1="68049" y1="6846" x2="60976" y2="17115"/>
                        <a14:foregroundMark x1="60976" y1="17115" x2="66098" y2="30318"/>
                        <a14:foregroundMark x1="66098" y1="30318" x2="77317" y2="35941"/>
                        <a14:foregroundMark x1="77317" y1="35941" x2="89512" y2="31785"/>
                        <a14:foregroundMark x1="89512" y1="31785" x2="81463" y2="16626"/>
                        <a14:foregroundMark x1="81463" y1="16626" x2="70976" y2="7090"/>
                        <a14:foregroundMark x1="70976" y1="7090" x2="65610" y2="4645"/>
                        <a14:foregroundMark x1="28780" y1="6357" x2="7073" y2="20782"/>
                        <a14:foregroundMark x1="7073" y1="20782" x2="7317" y2="33741"/>
                        <a14:foregroundMark x1="7317" y1="33741" x2="19756" y2="36675"/>
                        <a14:foregroundMark x1="19756" y1="36675" x2="32195" y2="34719"/>
                        <a14:foregroundMark x1="32195" y1="34719" x2="35366" y2="16137"/>
                        <a14:foregroundMark x1="35366" y1="16137" x2="28537" y2="6846"/>
                        <a14:foregroundMark x1="6341" y1="33985" x2="1707" y2="45721"/>
                        <a14:foregroundMark x1="1707" y1="45721" x2="1707" y2="61125"/>
                        <a14:foregroundMark x1="1707" y1="61125" x2="14878" y2="63570"/>
                        <a14:foregroundMark x1="14878" y1="63570" x2="24390" y2="54279"/>
                        <a14:foregroundMark x1="24390" y1="54279" x2="18780" y2="37653"/>
                        <a14:foregroundMark x1="18780" y1="37653" x2="13659" y2="34719"/>
                        <a14:foregroundMark x1="58780" y1="5134" x2="46341" y2="2934"/>
                        <a14:foregroundMark x1="46341" y1="2934" x2="37805" y2="16626"/>
                        <a14:foregroundMark x1="37805" y1="16626" x2="53171" y2="27873"/>
                        <a14:foregroundMark x1="53171" y1="27873" x2="65366" y2="23472"/>
                        <a14:foregroundMark x1="65366" y1="23472" x2="65122" y2="5379"/>
                        <a14:foregroundMark x1="65122" y1="5379" x2="48293" y2="978"/>
                        <a14:foregroundMark x1="48293" y1="978" x2="39024" y2="6357"/>
                        <a14:foregroundMark x1="71463" y1="60880" x2="63415" y2="70171"/>
                        <a14:foregroundMark x1="63415" y1="70171" x2="63171" y2="82885"/>
                        <a14:foregroundMark x1="63171" y1="82885" x2="70732" y2="93399"/>
                        <a14:foregroundMark x1="70732" y1="93399" x2="82683" y2="86797"/>
                        <a14:foregroundMark x1="82683" y1="86797" x2="90732" y2="72616"/>
                        <a14:foregroundMark x1="90732" y1="72616" x2="94146" y2="44499"/>
                        <a14:foregroundMark x1="94146" y1="44499" x2="86341" y2="32763"/>
                        <a14:foregroundMark x1="86341" y1="32763" x2="73415" y2="40342"/>
                        <a14:foregroundMark x1="73415" y1="40342" x2="69756" y2="62103"/>
                        <a14:foregroundMark x1="75122" y1="61858" x2="65366" y2="71394"/>
                        <a14:foregroundMark x1="65366" y1="71394" x2="72927" y2="81174"/>
                        <a14:foregroundMark x1="72927" y1="81174" x2="85610" y2="78729"/>
                        <a14:foregroundMark x1="85610" y1="78729" x2="82439" y2="64059"/>
                        <a14:foregroundMark x1="82439" y1="64059" x2="72195" y2="61369"/>
                        <a14:foregroundMark x1="61707" y1="73839" x2="46098" y2="73594"/>
                        <a14:foregroundMark x1="46098" y1="73594" x2="35610" y2="79951"/>
                        <a14:foregroundMark x1="35610" y1="79951" x2="29024" y2="90709"/>
                        <a14:foregroundMark x1="29024" y1="90709" x2="49024" y2="99511"/>
                        <a14:foregroundMark x1="49024" y1="99511" x2="62927" y2="97311"/>
                        <a14:foregroundMark x1="62927" y1="97311" x2="60488" y2="80685"/>
                        <a14:foregroundMark x1="60488" y1="80685" x2="57073" y2="73350"/>
                        <a14:foregroundMark x1="70244" y1="46699" x2="63171" y2="33252"/>
                        <a14:foregroundMark x1="63171" y1="33252" x2="47805" y2="30562"/>
                        <a14:foregroundMark x1="47805" y1="30562" x2="28049" y2="42298"/>
                        <a14:foregroundMark x1="28049" y1="42298" x2="24146" y2="54034"/>
                        <a14:foregroundMark x1="24146" y1="54034" x2="38537" y2="65037"/>
                        <a14:foregroundMark x1="38537" y1="65037" x2="52927" y2="70416"/>
                        <a14:foregroundMark x1="52927" y1="70416" x2="73902" y2="54523"/>
                        <a14:foregroundMark x1="73902" y1="54523" x2="77805" y2="41565"/>
                        <a14:foregroundMark x1="77805" y1="41565" x2="60244" y2="33741"/>
                        <a14:foregroundMark x1="51220" y1="31785" x2="35854" y2="34230"/>
                        <a14:foregroundMark x1="35854" y1="34230" x2="30732" y2="46210"/>
                        <a14:foregroundMark x1="30732" y1="46210" x2="35366" y2="59413"/>
                        <a14:foregroundMark x1="35366" y1="59413" x2="46829" y2="64792"/>
                        <a14:foregroundMark x1="46829" y1="64792" x2="66098" y2="65037"/>
                        <a14:foregroundMark x1="66098" y1="65037" x2="68537" y2="52567"/>
                        <a14:foregroundMark x1="68537" y1="52567" x2="50244" y2="31785"/>
                        <a14:foregroundMark x1="48537" y1="34719" x2="33659" y2="38386"/>
                        <a14:foregroundMark x1="33659" y1="38386" x2="36829" y2="52323"/>
                        <a14:foregroundMark x1="36829" y1="52323" x2="50976" y2="60636"/>
                        <a14:foregroundMark x1="50976" y1="60636" x2="59512" y2="47188"/>
                        <a14:foregroundMark x1="59512" y1="47188" x2="50244" y2="34474"/>
                        <a14:foregroundMark x1="50244" y1="34474" x2="42683" y2="33252"/>
                        <a14:foregroundMark x1="46829" y1="36675" x2="34390" y2="42787"/>
                        <a14:foregroundMark x1="34390" y1="42787" x2="42195" y2="52812"/>
                        <a14:foregroundMark x1="42195" y1="52812" x2="59512" y2="45232"/>
                        <a14:foregroundMark x1="59512" y1="45232" x2="51707" y2="34230"/>
                        <a14:foregroundMark x1="51707" y1="34230" x2="40244" y2="38386"/>
                        <a14:foregroundMark x1="24878" y1="16870" x2="15366" y2="25428"/>
                        <a14:foregroundMark x1="15366" y1="25428" x2="26098" y2="34474"/>
                        <a14:foregroundMark x1="26098" y1="34474" x2="33171" y2="22738"/>
                        <a14:foregroundMark x1="33171" y1="22738" x2="21951" y2="16137"/>
                        <a14:foregroundMark x1="26341" y1="20049" x2="20976" y2="20049"/>
                        <a14:foregroundMark x1="93171" y1="32274" x2="96585" y2="44499"/>
                        <a14:foregroundMark x1="96585" y1="44499" x2="96098" y2="58924"/>
                        <a14:foregroundMark x1="96098" y1="58924" x2="93171" y2="69193"/>
                        <a14:foregroundMark x1="60244" y1="58680" x2="60244" y2="58680"/>
                        <a14:foregroundMark x1="51707" y1="80685" x2="51707" y2="80685"/>
                        <a14:foregroundMark x1="49756" y1="75550" x2="36341" y2="80685"/>
                        <a14:foregroundMark x1="36341" y1="80685" x2="51463" y2="88509"/>
                        <a14:foregroundMark x1="51463" y1="88509" x2="58293" y2="78240"/>
                        <a14:foregroundMark x1="58293" y1="78240" x2="45366" y2="73350"/>
                        <a14:foregroundMark x1="45366" y1="73350" x2="43902" y2="73839"/>
                        <a14:foregroundMark x1="45122" y1="70171" x2="34634" y2="61614"/>
                        <a14:foregroundMark x1="34634" y1="61614" x2="40976" y2="71883"/>
                        <a14:foregroundMark x1="40976" y1="71883" x2="42195" y2="68949"/>
                        <a14:foregroundMark x1="65122" y1="51345" x2="50488" y2="57702"/>
                        <a14:foregroundMark x1="50488" y1="57702" x2="60976" y2="67971"/>
                        <a14:foregroundMark x1="60976" y1="67971" x2="71951" y2="55990"/>
                        <a14:foregroundMark x1="71951" y1="55990" x2="64878" y2="49878"/>
                        <a14:foregroundMark x1="50488" y1="37408" x2="39268" y2="43521"/>
                        <a14:foregroundMark x1="39268" y1="43521" x2="55366" y2="43276"/>
                        <a14:foregroundMark x1="55366" y1="43276" x2="45122" y2="39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47"/>
          <a:stretch/>
        </p:blipFill>
        <p:spPr>
          <a:xfrm>
            <a:off x="104646" y="1482041"/>
            <a:ext cx="3886200" cy="38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24537"/>
      </p:ext>
    </p:extLst>
  </p:cSld>
  <p:clrMapOvr>
    <a:masterClrMapping/>
  </p:clrMapOvr>
  <p:transition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3FB3-E593-1641-A79E-46EAE6E2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&amp; Delivery of Flight HW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05730-FB11-9F4F-A124-4ECB9D21F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3B63E-0A65-0A48-8176-66FFCEB212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912"/>
          <a:stretch/>
        </p:blipFill>
        <p:spPr>
          <a:xfrm>
            <a:off x="152401" y="685800"/>
            <a:ext cx="5181600" cy="579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9A66FF-D5B1-7641-88F6-E122A16A4C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" b="97311" l="1220" r="96098">
                        <a14:foregroundMark x1="21707" y1="9046" x2="20000" y2="7090"/>
                        <a14:foregroundMark x1="68537" y1="6357" x2="68537" y2="6357"/>
                        <a14:foregroundMark x1="88293" y1="26650" x2="88293" y2="26650"/>
                        <a14:foregroundMark x1="93415" y1="30318" x2="93415" y2="30318"/>
                        <a14:foregroundMark x1="90976" y1="45477" x2="90976" y2="45477"/>
                        <a14:foregroundMark x1="82439" y1="45477" x2="82439" y2="45477"/>
                        <a14:foregroundMark x1="74878" y1="43032" x2="79268" y2="57457"/>
                        <a14:foregroundMark x1="79268" y1="57457" x2="91463" y2="58924"/>
                        <a14:foregroundMark x1="91463" y1="58924" x2="89024" y2="41809"/>
                        <a14:foregroundMark x1="89024" y1="41809" x2="74390" y2="41076"/>
                        <a14:foregroundMark x1="74390" y1="41076" x2="73171" y2="41809"/>
                        <a14:foregroundMark x1="68049" y1="6846" x2="60976" y2="17115"/>
                        <a14:foregroundMark x1="60976" y1="17115" x2="66098" y2="30318"/>
                        <a14:foregroundMark x1="66098" y1="30318" x2="77317" y2="35941"/>
                        <a14:foregroundMark x1="77317" y1="35941" x2="89512" y2="31785"/>
                        <a14:foregroundMark x1="89512" y1="31785" x2="81463" y2="16626"/>
                        <a14:foregroundMark x1="81463" y1="16626" x2="70976" y2="7090"/>
                        <a14:foregroundMark x1="70976" y1="7090" x2="65610" y2="4645"/>
                        <a14:foregroundMark x1="28780" y1="6357" x2="7073" y2="20782"/>
                        <a14:foregroundMark x1="7073" y1="20782" x2="7317" y2="33741"/>
                        <a14:foregroundMark x1="7317" y1="33741" x2="19756" y2="36675"/>
                        <a14:foregroundMark x1="19756" y1="36675" x2="32195" y2="34719"/>
                        <a14:foregroundMark x1="32195" y1="34719" x2="35366" y2="16137"/>
                        <a14:foregroundMark x1="35366" y1="16137" x2="28537" y2="6846"/>
                        <a14:foregroundMark x1="6341" y1="33985" x2="1707" y2="45721"/>
                        <a14:foregroundMark x1="1707" y1="45721" x2="1707" y2="61125"/>
                        <a14:foregroundMark x1="1707" y1="61125" x2="14878" y2="63570"/>
                        <a14:foregroundMark x1="14878" y1="63570" x2="24390" y2="54279"/>
                        <a14:foregroundMark x1="24390" y1="54279" x2="18780" y2="37653"/>
                        <a14:foregroundMark x1="18780" y1="37653" x2="13659" y2="34719"/>
                        <a14:foregroundMark x1="58780" y1="5134" x2="46341" y2="2934"/>
                        <a14:foregroundMark x1="46341" y1="2934" x2="37805" y2="16626"/>
                        <a14:foregroundMark x1="37805" y1="16626" x2="53171" y2="27873"/>
                        <a14:foregroundMark x1="53171" y1="27873" x2="65366" y2="23472"/>
                        <a14:foregroundMark x1="65366" y1="23472" x2="65122" y2="5379"/>
                        <a14:foregroundMark x1="65122" y1="5379" x2="48293" y2="978"/>
                        <a14:foregroundMark x1="48293" y1="978" x2="39024" y2="6357"/>
                        <a14:foregroundMark x1="71463" y1="60880" x2="63415" y2="70171"/>
                        <a14:foregroundMark x1="63415" y1="70171" x2="63171" y2="82885"/>
                        <a14:foregroundMark x1="63171" y1="82885" x2="70732" y2="93399"/>
                        <a14:foregroundMark x1="70732" y1="93399" x2="82683" y2="86797"/>
                        <a14:foregroundMark x1="82683" y1="86797" x2="90732" y2="72616"/>
                        <a14:foregroundMark x1="90732" y1="72616" x2="94146" y2="44499"/>
                        <a14:foregroundMark x1="94146" y1="44499" x2="86341" y2="32763"/>
                        <a14:foregroundMark x1="86341" y1="32763" x2="73415" y2="40342"/>
                        <a14:foregroundMark x1="73415" y1="40342" x2="69756" y2="62103"/>
                        <a14:foregroundMark x1="75122" y1="61858" x2="65366" y2="71394"/>
                        <a14:foregroundMark x1="65366" y1="71394" x2="72927" y2="81174"/>
                        <a14:foregroundMark x1="72927" y1="81174" x2="85610" y2="78729"/>
                        <a14:foregroundMark x1="85610" y1="78729" x2="82439" y2="64059"/>
                        <a14:foregroundMark x1="82439" y1="64059" x2="72195" y2="61369"/>
                        <a14:foregroundMark x1="61707" y1="73839" x2="46098" y2="73594"/>
                        <a14:foregroundMark x1="46098" y1="73594" x2="35610" y2="79951"/>
                        <a14:foregroundMark x1="35610" y1="79951" x2="29024" y2="90709"/>
                        <a14:foregroundMark x1="29024" y1="90709" x2="49024" y2="99511"/>
                        <a14:foregroundMark x1="49024" y1="99511" x2="62927" y2="97311"/>
                        <a14:foregroundMark x1="62927" y1="97311" x2="60488" y2="80685"/>
                        <a14:foregroundMark x1="60488" y1="80685" x2="57073" y2="73350"/>
                        <a14:foregroundMark x1="70244" y1="46699" x2="63171" y2="33252"/>
                        <a14:foregroundMark x1="63171" y1="33252" x2="47805" y2="30562"/>
                        <a14:foregroundMark x1="47805" y1="30562" x2="28049" y2="42298"/>
                        <a14:foregroundMark x1="28049" y1="42298" x2="24146" y2="54034"/>
                        <a14:foregroundMark x1="24146" y1="54034" x2="38537" y2="65037"/>
                        <a14:foregroundMark x1="38537" y1="65037" x2="52927" y2="70416"/>
                        <a14:foregroundMark x1="52927" y1="70416" x2="73902" y2="54523"/>
                        <a14:foregroundMark x1="73902" y1="54523" x2="77805" y2="41565"/>
                        <a14:foregroundMark x1="77805" y1="41565" x2="60244" y2="33741"/>
                        <a14:foregroundMark x1="51220" y1="31785" x2="35854" y2="34230"/>
                        <a14:foregroundMark x1="35854" y1="34230" x2="30732" y2="46210"/>
                        <a14:foregroundMark x1="30732" y1="46210" x2="35366" y2="59413"/>
                        <a14:foregroundMark x1="35366" y1="59413" x2="46829" y2="64792"/>
                        <a14:foregroundMark x1="46829" y1="64792" x2="66098" y2="65037"/>
                        <a14:foregroundMark x1="66098" y1="65037" x2="68537" y2="52567"/>
                        <a14:foregroundMark x1="68537" y1="52567" x2="50244" y2="31785"/>
                        <a14:foregroundMark x1="48537" y1="34719" x2="33659" y2="38386"/>
                        <a14:foregroundMark x1="33659" y1="38386" x2="36829" y2="52323"/>
                        <a14:foregroundMark x1="36829" y1="52323" x2="50976" y2="60636"/>
                        <a14:foregroundMark x1="50976" y1="60636" x2="59512" y2="47188"/>
                        <a14:foregroundMark x1="59512" y1="47188" x2="50244" y2="34474"/>
                        <a14:foregroundMark x1="50244" y1="34474" x2="42683" y2="33252"/>
                        <a14:foregroundMark x1="46829" y1="36675" x2="34390" y2="42787"/>
                        <a14:foregroundMark x1="34390" y1="42787" x2="42195" y2="52812"/>
                        <a14:foregroundMark x1="42195" y1="52812" x2="59512" y2="45232"/>
                        <a14:foregroundMark x1="59512" y1="45232" x2="51707" y2="34230"/>
                        <a14:foregroundMark x1="51707" y1="34230" x2="40244" y2="38386"/>
                        <a14:foregroundMark x1="24878" y1="16870" x2="15366" y2="25428"/>
                        <a14:foregroundMark x1="15366" y1="25428" x2="26098" y2="34474"/>
                        <a14:foregroundMark x1="26098" y1="34474" x2="33171" y2="22738"/>
                        <a14:foregroundMark x1="33171" y1="22738" x2="21951" y2="16137"/>
                        <a14:foregroundMark x1="26341" y1="20049" x2="20976" y2="20049"/>
                        <a14:foregroundMark x1="93171" y1="32274" x2="96585" y2="44499"/>
                        <a14:foregroundMark x1="96585" y1="44499" x2="96098" y2="58924"/>
                        <a14:foregroundMark x1="96098" y1="58924" x2="93171" y2="69193"/>
                        <a14:foregroundMark x1="60244" y1="58680" x2="60244" y2="58680"/>
                        <a14:foregroundMark x1="51707" y1="80685" x2="51707" y2="80685"/>
                        <a14:foregroundMark x1="49756" y1="75550" x2="36341" y2="80685"/>
                        <a14:foregroundMark x1="36341" y1="80685" x2="51463" y2="88509"/>
                        <a14:foregroundMark x1="51463" y1="88509" x2="58293" y2="78240"/>
                        <a14:foregroundMark x1="58293" y1="78240" x2="45366" y2="73350"/>
                        <a14:foregroundMark x1="45366" y1="73350" x2="43902" y2="73839"/>
                        <a14:foregroundMark x1="45122" y1="70171" x2="34634" y2="61614"/>
                        <a14:foregroundMark x1="34634" y1="61614" x2="40976" y2="71883"/>
                        <a14:foregroundMark x1="40976" y1="71883" x2="42195" y2="68949"/>
                        <a14:foregroundMark x1="65122" y1="51345" x2="50488" y2="57702"/>
                        <a14:foregroundMark x1="50488" y1="57702" x2="60976" y2="67971"/>
                        <a14:foregroundMark x1="60976" y1="67971" x2="71951" y2="55990"/>
                        <a14:foregroundMark x1="71951" y1="55990" x2="64878" y2="49878"/>
                        <a14:foregroundMark x1="50488" y1="37408" x2="39268" y2="43521"/>
                        <a14:foregroundMark x1="39268" y1="43521" x2="55366" y2="43276"/>
                        <a14:foregroundMark x1="55366" y1="43276" x2="45122" y2="39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47"/>
          <a:stretch/>
        </p:blipFill>
        <p:spPr>
          <a:xfrm>
            <a:off x="5105400" y="1482041"/>
            <a:ext cx="3886200" cy="38939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448961-A15E-D848-9CE9-05EBA1FF595A}"/>
              </a:ext>
            </a:extLst>
          </p:cNvPr>
          <p:cNvSpPr txBox="1"/>
          <p:nvPr/>
        </p:nvSpPr>
        <p:spPr>
          <a:xfrm>
            <a:off x="1124806" y="6532261"/>
            <a:ext cx="6894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You’ll see a healthy mix of these competencies highlighted in the projects we support</a:t>
            </a:r>
          </a:p>
        </p:txBody>
      </p:sp>
    </p:spTree>
    <p:extLst>
      <p:ext uri="{BB962C8B-B14F-4D97-AF65-F5344CB8AC3E}">
        <p14:creationId xmlns:p14="http://schemas.microsoft.com/office/powerpoint/2010/main" val="2069610339"/>
      </p:ext>
    </p:extLst>
  </p:cSld>
  <p:clrMapOvr>
    <a:masterClrMapping/>
  </p:clrMapOvr>
  <p:transition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A50AB-9BCC-A64A-A1B8-CE8B647AB41E}"/>
              </a:ext>
            </a:extLst>
          </p:cNvPr>
          <p:cNvSpPr>
            <a:spLocks noChangeAspect="1"/>
          </p:cNvSpPr>
          <p:nvPr/>
        </p:nvSpPr>
        <p:spPr>
          <a:xfrm flipH="1">
            <a:off x="5625142" y="2876264"/>
            <a:ext cx="3442657" cy="3905536"/>
          </a:xfrm>
          <a:prstGeom prst="rect">
            <a:avLst/>
          </a:prstGeom>
          <a:blipFill dpi="0"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12008F4-AA7C-8743-BB47-66C5BC3E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Dragonfly &amp; </a:t>
            </a:r>
            <a:r>
              <a:rPr lang="en-US" dirty="0" err="1"/>
              <a:t>DrEAM</a:t>
            </a:r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B0ADECC-5AD7-FD46-BC05-317FB4E6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6982966" cy="17526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600" dirty="0"/>
              <a:t>New Frontiers mission to send an aerial lander to understand Titan’s complex organic chemistry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600" dirty="0"/>
              <a:t>Currently in Phase B (2027 launch)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600" dirty="0"/>
              <a:t>Ames co-leads with LaRC the design, development, and verification of the EDL Assembly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400" dirty="0"/>
              <a:t>Ames has not served a role this prominent on an EDL mission since Galileo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8D2A05-CC06-2C4A-BBF6-19DBF4CFB518}"/>
              </a:ext>
            </a:extLst>
          </p:cNvPr>
          <p:cNvGrpSpPr>
            <a:grpSpLocks noChangeAspect="1"/>
          </p:cNvGrpSpPr>
          <p:nvPr/>
        </p:nvGrpSpPr>
        <p:grpSpPr>
          <a:xfrm>
            <a:off x="6934200" y="767993"/>
            <a:ext cx="2047824" cy="2051407"/>
            <a:chOff x="6557725" y="838200"/>
            <a:chExt cx="2586275" cy="25908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D8113E-C03A-0A41-A8AB-086EF7D1F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7725" y="838200"/>
              <a:ext cx="2586275" cy="2590800"/>
            </a:xfrm>
            <a:prstGeom prst="ellipse">
              <a:avLst/>
            </a:prstGeom>
          </p:spPr>
        </p:pic>
        <p:pic>
          <p:nvPicPr>
            <p:cNvPr id="14" name="Picture 2" descr="Dragonfly mission selected! — NWA Space">
              <a:extLst>
                <a:ext uri="{FF2B5EF4-FFF2-40B4-BE49-F238E27FC236}">
                  <a16:creationId xmlns:a16="http://schemas.microsoft.com/office/drawing/2014/main" id="{1B06F28E-75CC-0047-BE4F-2627AE7F5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276" y="1894366"/>
              <a:ext cx="1087172" cy="478469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19E34-2D18-0E42-99AA-830BB9A7B409}"/>
              </a:ext>
            </a:extLst>
          </p:cNvPr>
          <p:cNvSpPr txBox="1">
            <a:spLocks/>
          </p:cNvSpPr>
          <p:nvPr/>
        </p:nvSpPr>
        <p:spPr>
          <a:xfrm>
            <a:off x="0" y="2362202"/>
            <a:ext cx="5410200" cy="4450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B3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B3"/>
              </a:buClr>
              <a:buSzPct val="12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42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B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600" dirty="0"/>
              <a:t>Roles in TSS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400" b="1" dirty="0"/>
              <a:t>TPS Lead: </a:t>
            </a:r>
            <a:r>
              <a:rPr lang="en-US" sz="1400" dirty="0"/>
              <a:t>Oversight of TPS design, sizing, material procurement, testing, integration, and verification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400" b="1" dirty="0"/>
              <a:t>Lead and deputy EDL systems engineers: </a:t>
            </a:r>
            <a:r>
              <a:rPr lang="en-US" sz="1400" dirty="0"/>
              <a:t>Development of EDL requirements, interface oversight, EDL V&amp;V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400" dirty="0"/>
              <a:t>Support roles for TPS, capsule dynamics, avionics, parachute descent system, and </a:t>
            </a:r>
            <a:r>
              <a:rPr lang="en-US" sz="1400" dirty="0" err="1"/>
              <a:t>DrEAM</a:t>
            </a:r>
            <a:r>
              <a:rPr lang="en-US" sz="1400" dirty="0"/>
              <a:t> (Dragonfly Entry </a:t>
            </a:r>
            <a:r>
              <a:rPr lang="en-US" sz="1400" dirty="0" err="1"/>
              <a:t>Aerosciences</a:t>
            </a:r>
            <a:r>
              <a:rPr lang="en-US" sz="1400" dirty="0"/>
              <a:t> Measurements) SE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600" dirty="0"/>
              <a:t>Anticipated Future Work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400" dirty="0"/>
              <a:t>Arcjet test support and data analysis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400" dirty="0"/>
              <a:t>Additional V&amp;V support for EDL Assembly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400" dirty="0"/>
              <a:t>Support for </a:t>
            </a:r>
            <a:r>
              <a:rPr lang="en-US" sz="1400" dirty="0" err="1"/>
              <a:t>DrEAM</a:t>
            </a:r>
            <a:r>
              <a:rPr lang="en-US" sz="1400" dirty="0"/>
              <a:t> instrumentation development, system testing, and V&amp;V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400" dirty="0"/>
              <a:t>Entry reconstruction after landing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600" dirty="0"/>
              <a:t>Growth Areas: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400" dirty="0"/>
              <a:t>Additional lead roles on future Class A missions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</a:pPr>
            <a:r>
              <a:rPr lang="en-US" sz="1400" dirty="0"/>
              <a:t>Mission proposal and implementation with APL as partner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4A23513-1BBD-4CCC-5B89-818CEDA70972}"/>
              </a:ext>
            </a:extLst>
          </p:cNvPr>
          <p:cNvSpPr/>
          <p:nvPr/>
        </p:nvSpPr>
        <p:spPr>
          <a:xfrm>
            <a:off x="5746270" y="6119307"/>
            <a:ext cx="3200400" cy="566959"/>
          </a:xfrm>
          <a:prstGeom prst="roundRect">
            <a:avLst/>
          </a:prstGeom>
          <a:solidFill>
            <a:srgbClr val="BB566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Support for early phase proposals can lead to high ROI with significant roles on prominent missions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6D56E01-14EE-E941-93C6-E084ABDBC01B}"/>
              </a:ext>
            </a:extLst>
          </p:cNvPr>
          <p:cNvSpPr txBox="1">
            <a:spLocks/>
          </p:cNvSpPr>
          <p:nvPr/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FCCCAE-C0A6-4BB7-B82B-AC74E56A11C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76039"/>
      </p:ext>
    </p:extLst>
  </p:cSld>
  <p:clrMapOvr>
    <a:masterClrMapping/>
  </p:clrMapOvr>
  <p:transition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1957CA-CF59-114F-BF77-2FF4A61BD8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1615"/>
          <a:stretch/>
        </p:blipFill>
        <p:spPr>
          <a:xfrm>
            <a:off x="0" y="685800"/>
            <a:ext cx="5345399" cy="617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EF827C-B798-1E45-B96F-CCE0A9F0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LOFTID</a:t>
            </a:r>
            <a:br>
              <a:rPr lang="en-US" dirty="0"/>
            </a:br>
            <a:r>
              <a:rPr lang="en-US" sz="2000" dirty="0" err="1"/>
              <a:t>LeO</a:t>
            </a:r>
            <a:r>
              <a:rPr lang="en-US" sz="2000" dirty="0"/>
              <a:t> Flight Test of an Inflatable Decelerator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1A310C-30CD-A948-8FAC-0CD8FA0DBE11}"/>
              </a:ext>
            </a:extLst>
          </p:cNvPr>
          <p:cNvSpPr txBox="1"/>
          <p:nvPr/>
        </p:nvSpPr>
        <p:spPr>
          <a:xfrm>
            <a:off x="0" y="762000"/>
            <a:ext cx="5486400" cy="606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Orbital Flight Test of a 6m HIAD – Launch Fall 2022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ARC leading Flight Test Instrumentation &amp; Aeroshell Fabrication Oversight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Develop/Design, Test &amp; Deliver Ground and Flight Instrumentation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Ownership of Master Measurements List (400+ measurements)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Aeroshell Fabrication Oversight at Jackson Bond Enterprises (Dover, NH) &amp; Airborne Systems (Santa Ana)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Design, Fabrication, Test, &amp; Delivery Recovery Lights System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System AI&amp;T Support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Manage Budget and Schedule at Ames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Collaboration at Ames with QS, STAR labs, &amp; EEL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Key Roles in TSS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Ames Lead, Instrumentation Lead, Aeroshell Instrumentation Lead, Inflatable Structure </a:t>
            </a:r>
            <a:r>
              <a:rPr lang="en-US" sz="1200" dirty="0" err="1"/>
              <a:t>CogE</a:t>
            </a:r>
            <a:endParaRPr lang="en-US" sz="12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TSS Disciplines engaged are TPS, As-flown and Entry Instrumentation, System Level Testing, System Analysis, Project Management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Follow On Work and Growth Areas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FTPS and Instrumentation Investigations, Integrated System Test Support, &amp; Flight Test Support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Team uncovered many instrumentation issues/unknowns.  Investigations underway &amp; additional forward work is being scoped to address these subjects.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LOFTID is a stepwise development &amp; test approach for a ~11m HIAD to be used by ULA &amp; other interested commercial partners. ARC will be deeply integrated in development of the ~11m structure at both aeroshell vendors.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HIAD is currently the leader for the hypersonic phase of Humans to Mars. Many instrumentation &amp; aeroshell development tasks will be required to reach Mars-scale entry vehicle.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C68ED26-6A50-0A42-8367-60F38DC4B424}"/>
              </a:ext>
            </a:extLst>
          </p:cNvPr>
          <p:cNvSpPr txBox="1">
            <a:spLocks/>
          </p:cNvSpPr>
          <p:nvPr/>
        </p:nvSpPr>
        <p:spPr>
          <a:xfrm>
            <a:off x="7689126" y="9350077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75F1F4-DA6F-5647-A680-C7C2A16BAA2E}"/>
              </a:ext>
            </a:extLst>
          </p:cNvPr>
          <p:cNvGrpSpPr/>
          <p:nvPr/>
        </p:nvGrpSpPr>
        <p:grpSpPr>
          <a:xfrm>
            <a:off x="5375636" y="2251241"/>
            <a:ext cx="1922270" cy="1988158"/>
            <a:chOff x="5375636" y="2251241"/>
            <a:chExt cx="1922270" cy="198815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183323D-6B79-8746-A14B-597A2FD63F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7284"/>
            <a:stretch/>
          </p:blipFill>
          <p:spPr>
            <a:xfrm>
              <a:off x="5375636" y="2251241"/>
              <a:ext cx="1922270" cy="193975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B4FDAC-D73A-2046-A9F0-2EFAB685206B}"/>
                </a:ext>
              </a:extLst>
            </p:cNvPr>
            <p:cNvSpPr txBox="1"/>
            <p:nvPr/>
          </p:nvSpPr>
          <p:spPr>
            <a:xfrm>
              <a:off x="5375636" y="3962400"/>
              <a:ext cx="1922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NTS TVAC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246A93-E58C-C847-85AB-3521FE20BF7D}"/>
              </a:ext>
            </a:extLst>
          </p:cNvPr>
          <p:cNvGrpSpPr/>
          <p:nvPr/>
        </p:nvGrpSpPr>
        <p:grpSpPr>
          <a:xfrm>
            <a:off x="5380828" y="685800"/>
            <a:ext cx="1705772" cy="1524000"/>
            <a:chOff x="5380828" y="685800"/>
            <a:chExt cx="1705772" cy="1524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A3B9EAA-89BB-9B43-80BE-46306DD8E7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86" b="23828"/>
            <a:stretch/>
          </p:blipFill>
          <p:spPr>
            <a:xfrm>
              <a:off x="5380828" y="703896"/>
              <a:ext cx="1705772" cy="150590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57B666-F67D-A244-8D2D-B10D5BBD11FD}"/>
                </a:ext>
              </a:extLst>
            </p:cNvPr>
            <p:cNvSpPr txBox="1"/>
            <p:nvPr/>
          </p:nvSpPr>
          <p:spPr>
            <a:xfrm>
              <a:off x="5416257" y="685800"/>
              <a:ext cx="16401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</a:rPr>
                <a:t>Sensor Calibration</a:t>
              </a:r>
            </a:p>
          </p:txBody>
        </p:sp>
      </p:grp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821B77C2-C970-1940-A462-EF22E99CCBE5}"/>
              </a:ext>
            </a:extLst>
          </p:cNvPr>
          <p:cNvSpPr txBox="1">
            <a:spLocks/>
          </p:cNvSpPr>
          <p:nvPr/>
        </p:nvSpPr>
        <p:spPr>
          <a:xfrm>
            <a:off x="7841526" y="9502477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09AD560-1AF6-4348-BDF1-B14D6FA3B6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15"/>
          <a:stretch/>
        </p:blipFill>
        <p:spPr>
          <a:xfrm>
            <a:off x="5638800" y="4235335"/>
            <a:ext cx="3239651" cy="25775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E753D24-99AC-064E-BFD7-F8EE4D3E4B9D}"/>
              </a:ext>
            </a:extLst>
          </p:cNvPr>
          <p:cNvSpPr txBox="1"/>
          <p:nvPr/>
        </p:nvSpPr>
        <p:spPr>
          <a:xfrm>
            <a:off x="6120613" y="6561667"/>
            <a:ext cx="227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Inflatable Structure Fab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60FCCE-D5CA-BF43-ABE0-A5F15C2C003A}"/>
              </a:ext>
            </a:extLst>
          </p:cNvPr>
          <p:cNvGrpSpPr/>
          <p:nvPr/>
        </p:nvGrpSpPr>
        <p:grpSpPr>
          <a:xfrm>
            <a:off x="7086600" y="685801"/>
            <a:ext cx="2117868" cy="2133599"/>
            <a:chOff x="6528728" y="1107157"/>
            <a:chExt cx="2599540" cy="25001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FCA2015-C282-D641-9828-F4DF97DA8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8728" y="1107157"/>
              <a:ext cx="2599540" cy="250012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8FA8D5-7D56-8D44-B9DF-1D01F9AC1CEF}"/>
                </a:ext>
              </a:extLst>
            </p:cNvPr>
            <p:cNvSpPr/>
            <p:nvPr/>
          </p:nvSpPr>
          <p:spPr>
            <a:xfrm>
              <a:off x="7355182" y="2245808"/>
              <a:ext cx="928478" cy="197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9C1A03-BB74-A343-B9D0-0805A590B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4312" y="1964560"/>
              <a:ext cx="960466" cy="67097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B3F9C66-D108-4742-88E4-8524B7B4B2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68" r="5584" b="11562"/>
          <a:stretch/>
        </p:blipFill>
        <p:spPr>
          <a:xfrm>
            <a:off x="7342606" y="2807368"/>
            <a:ext cx="1778084" cy="13836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5B52C9E-C24F-E64D-9C82-BB583B0977CB}"/>
              </a:ext>
            </a:extLst>
          </p:cNvPr>
          <p:cNvSpPr txBox="1"/>
          <p:nvPr/>
        </p:nvSpPr>
        <p:spPr>
          <a:xfrm>
            <a:off x="7317689" y="3962399"/>
            <a:ext cx="1778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FTPS Integration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1AC05-680C-1846-9CC6-D2D3D481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81368"/>
      </p:ext>
    </p:extLst>
  </p:cSld>
  <p:clrMapOvr>
    <a:masterClrMapping/>
  </p:clrMapOvr>
  <p:transition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3FB3-E593-1641-A79E-46EAE6E2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Orion TPS Insight /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60950-08D7-7547-A79F-0E5A4825D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" y="838200"/>
            <a:ext cx="6002867" cy="60198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Phase D/E Orion TPS Insight / Oversight at Ames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Performs oversight of the overall Lockheed Martin Orion TPS effort (analysis, design, build, &amp; flight)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Plans and executes the Orion arc jet test program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Plans and executes Heat Shield Post-flight inspection, sampling, and analysis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Oversees and approves verification closures in support of Artemis 1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Collaboration with TSA, TSM, TSF, AA, RE, and JAI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Key Roles in TSS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Orion TPS Deputy System Manager, Post-Flight Lead, and ~half of the post-flight team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TSS disciplines engaged are Project Management, TPS, System Level Testing, and As-flown and Entry Instrumentation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Incoming work, growth areas, mission infusion potential, or follow-on work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Exposure to ATLO and operations support is providing growth opportunities</a:t>
            </a:r>
          </a:p>
          <a:p>
            <a:pPr lvl="2">
              <a:lnSpc>
                <a:spcPct val="100000"/>
              </a:lnSpc>
            </a:pPr>
            <a:r>
              <a:rPr lang="en-US" sz="1200" dirty="0"/>
              <a:t>Class A hardware hands-on work for post-flight</a:t>
            </a:r>
          </a:p>
          <a:p>
            <a:pPr lvl="2">
              <a:lnSpc>
                <a:spcPct val="100000"/>
              </a:lnSpc>
            </a:pPr>
            <a:r>
              <a:rPr lang="en-US" sz="1200" dirty="0"/>
              <a:t>Tight coordination with the Orion Program, Exploration Ground Systems (EGS), and Lockheed Martin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Post-flight work is ground-breaking and could be applied to other Earth entry vehicle evaluations, both in and outside of NASA</a:t>
            </a:r>
          </a:p>
          <a:p>
            <a:pPr lvl="2">
              <a:lnSpc>
                <a:spcPct val="100000"/>
              </a:lnSpc>
            </a:pPr>
            <a:r>
              <a:rPr lang="en-US" sz="1200" dirty="0"/>
              <a:t>Sampling and inspection techniques</a:t>
            </a:r>
          </a:p>
          <a:p>
            <a:pPr lvl="2">
              <a:lnSpc>
                <a:spcPct val="100000"/>
              </a:lnSpc>
            </a:pPr>
            <a:r>
              <a:rPr lang="en-US" sz="1200" dirty="0"/>
              <a:t>CT-based density measurements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05730-FB11-9F4F-A124-4ECB9D21F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432BB5-C3A6-8247-B297-44754FB3049D}"/>
              </a:ext>
            </a:extLst>
          </p:cNvPr>
          <p:cNvGrpSpPr/>
          <p:nvPr/>
        </p:nvGrpSpPr>
        <p:grpSpPr>
          <a:xfrm>
            <a:off x="7201775" y="685800"/>
            <a:ext cx="1925293" cy="1920240"/>
            <a:chOff x="7201775" y="826265"/>
            <a:chExt cx="1925293" cy="19202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51BB61-FE3E-4B4F-8CC0-24717A308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1775" y="826265"/>
              <a:ext cx="1925293" cy="1920240"/>
            </a:xfrm>
            <a:prstGeom prst="rect">
              <a:avLst/>
            </a:prstGeom>
          </p:spPr>
        </p:pic>
        <p:pic>
          <p:nvPicPr>
            <p:cNvPr id="3074" name="Picture 2" descr="Exploration Mission-1 Patch">
              <a:extLst>
                <a:ext uri="{FF2B5EF4-FFF2-40B4-BE49-F238E27FC236}">
                  <a16:creationId xmlns:a16="http://schemas.microsoft.com/office/drawing/2014/main" id="{571DD2AD-DDC9-DA4F-80BA-37F5DDCB2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672" y="1219200"/>
              <a:ext cx="1024128" cy="896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D4040C0-93D2-F142-B736-130E223D27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2663455"/>
            <a:ext cx="3072230" cy="17262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D760DA-688D-C14F-B2EE-8588B1622ABA}"/>
              </a:ext>
            </a:extLst>
          </p:cNvPr>
          <p:cNvSpPr txBox="1"/>
          <p:nvPr/>
        </p:nvSpPr>
        <p:spPr>
          <a:xfrm>
            <a:off x="6082480" y="2694801"/>
            <a:ext cx="2642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Artemis 1 Heat Shield Scan Support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14D9BF-FFED-EB46-A4F3-262EE2F38ED1}"/>
              </a:ext>
            </a:extLst>
          </p:cNvPr>
          <p:cNvGrpSpPr/>
          <p:nvPr/>
        </p:nvGrpSpPr>
        <p:grpSpPr>
          <a:xfrm>
            <a:off x="5867400" y="4419600"/>
            <a:ext cx="1642871" cy="1000619"/>
            <a:chOff x="6064925" y="4419600"/>
            <a:chExt cx="1642871" cy="100061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BAE5D7-A87A-A440-88E6-45966C864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888"/>
            <a:stretch/>
          </p:blipFill>
          <p:spPr>
            <a:xfrm>
              <a:off x="6064925" y="4426107"/>
              <a:ext cx="1642871" cy="99411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15FAC5-8CAB-414A-B21C-0D5948BA6D6C}"/>
                </a:ext>
              </a:extLst>
            </p:cNvPr>
            <p:cNvSpPr txBox="1"/>
            <p:nvPr/>
          </p:nvSpPr>
          <p:spPr>
            <a:xfrm>
              <a:off x="6064926" y="4419600"/>
              <a:ext cx="1642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</a:rPr>
                <a:t>Avcoat sampling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A70F04C-D922-2A40-A88C-48624A5DA7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4802" y="4423037"/>
            <a:ext cx="1581709" cy="11830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ED6509-1B42-594A-BAEB-9F5C49D907A9}"/>
              </a:ext>
            </a:extLst>
          </p:cNvPr>
          <p:cNvSpPr txBox="1"/>
          <p:nvPr/>
        </p:nvSpPr>
        <p:spPr>
          <a:xfrm>
            <a:off x="7978809" y="5562600"/>
            <a:ext cx="10566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Artemis 1 Recovery Support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92702A-E53B-AB4D-B1F2-14037B71CE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5488531"/>
            <a:ext cx="2229278" cy="13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3249"/>
      </p:ext>
    </p:extLst>
  </p:cSld>
  <p:clrMapOvr>
    <a:masterClrMapping/>
  </p:clrMapOvr>
  <p:transition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3FB3-E593-1641-A79E-46EAE6E2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"/>
            <a:ext cx="1922491" cy="640080"/>
          </a:xfrm>
        </p:spPr>
        <p:txBody>
          <a:bodyPr/>
          <a:lstStyle/>
          <a:p>
            <a:r>
              <a:rPr lang="en-US" dirty="0"/>
              <a:t>MEDLI2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60950-08D7-7547-A79F-0E5A4825D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85800"/>
            <a:ext cx="5954069" cy="60437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MEDLI2 is the entry instrumentation suite on Mars 2020</a:t>
            </a:r>
          </a:p>
          <a:p>
            <a:pPr lvl="1">
              <a:lnSpc>
                <a:spcPct val="100000"/>
              </a:lnSpc>
            </a:pPr>
            <a:r>
              <a:rPr lang="en-US" sz="1100" dirty="0"/>
              <a:t>MEDLI2 project is collaboration with LaRC and JPL. </a:t>
            </a:r>
          </a:p>
          <a:p>
            <a:pPr lvl="1">
              <a:lnSpc>
                <a:spcPct val="100000"/>
              </a:lnSpc>
            </a:pPr>
            <a:r>
              <a:rPr lang="en-US" sz="1100" dirty="0"/>
              <a:t>MEDLI2 project has been funded through STMD (GCD), HEOMD (AES), </a:t>
            </a:r>
            <a:br>
              <a:rPr lang="en-US" sz="1100" dirty="0"/>
            </a:br>
            <a:r>
              <a:rPr lang="en-US" sz="1100" dirty="0"/>
              <a:t>&amp; SMD (MPO).</a:t>
            </a:r>
          </a:p>
          <a:p>
            <a:pPr lvl="1">
              <a:lnSpc>
                <a:spcPct val="100000"/>
              </a:lnSpc>
            </a:pPr>
            <a:r>
              <a:rPr lang="en-US" sz="1100" dirty="0"/>
              <a:t>At Ames, collaboration is with TSA, TSM, TSF, and QS.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MEDLI2 Roles and Support in TSS</a:t>
            </a:r>
          </a:p>
          <a:p>
            <a:pPr lvl="1">
              <a:lnSpc>
                <a:spcPct val="100000"/>
              </a:lnSpc>
            </a:pPr>
            <a:r>
              <a:rPr lang="en-US" sz="1100" dirty="0"/>
              <a:t>TSS Provides Leadership and Key Technical Roles:</a:t>
            </a:r>
          </a:p>
          <a:p>
            <a:pPr lvl="2">
              <a:lnSpc>
                <a:spcPct val="100000"/>
              </a:lnSpc>
            </a:pPr>
            <a:r>
              <a:rPr lang="en-US" sz="1050" dirty="0"/>
              <a:t>MEDLI2 Principal Investigator and former deputy Project Manager.</a:t>
            </a:r>
          </a:p>
          <a:p>
            <a:pPr lvl="2">
              <a:lnSpc>
                <a:spcPct val="100000"/>
              </a:lnSpc>
            </a:pPr>
            <a:r>
              <a:rPr lang="en-US" sz="1050" dirty="0"/>
              <a:t>Responsibility and expertise for transforming flight temperature measurements into high-value sources for future Entry vehicle design.</a:t>
            </a:r>
          </a:p>
          <a:p>
            <a:pPr lvl="1">
              <a:lnSpc>
                <a:spcPct val="100000"/>
              </a:lnSpc>
            </a:pPr>
            <a:r>
              <a:rPr lang="en-US" sz="1100" dirty="0"/>
              <a:t>TSS played extensive role in sensor development, testing, and </a:t>
            </a:r>
            <a:br>
              <a:rPr lang="en-US" sz="1100" dirty="0"/>
            </a:br>
            <a:r>
              <a:rPr lang="en-US" sz="1100" dirty="0"/>
              <a:t>“Do No Harm” acceptance on flagship-class mission.</a:t>
            </a:r>
          </a:p>
          <a:p>
            <a:pPr lvl="1">
              <a:lnSpc>
                <a:spcPct val="100000"/>
              </a:lnSpc>
            </a:pPr>
            <a:r>
              <a:rPr lang="en-US" sz="1100" dirty="0"/>
              <a:t>TSS (and TSM) leadership key to successful Ames 2019 </a:t>
            </a:r>
            <a:br>
              <a:rPr lang="en-US" sz="1100" dirty="0"/>
            </a:br>
            <a:r>
              <a:rPr lang="en-US" sz="1100" dirty="0"/>
              <a:t>QAAR (Quality Audit, Assessment, and Review) featuring MEDLI2.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Ongoing and Follow-on Work for MEDLI2</a:t>
            </a:r>
          </a:p>
          <a:p>
            <a:pPr lvl="1">
              <a:lnSpc>
                <a:spcPct val="100000"/>
              </a:lnSpc>
            </a:pPr>
            <a:r>
              <a:rPr lang="en-US" sz="1100" dirty="0"/>
              <a:t>Continued Reconstruction of MSL &amp; M2020 Flight Data funded through Entry Systems Modeling (FY21-FY23).</a:t>
            </a:r>
          </a:p>
          <a:p>
            <a:pPr lvl="1">
              <a:lnSpc>
                <a:spcPct val="100000"/>
              </a:lnSpc>
            </a:pPr>
            <a:r>
              <a:rPr lang="en-US" sz="1100" dirty="0"/>
              <a:t>Feed forward into MSR Sample Retrieval Lander (SRL) Mission Design.</a:t>
            </a:r>
          </a:p>
          <a:p>
            <a:pPr lvl="1">
              <a:lnSpc>
                <a:spcPct val="100000"/>
              </a:lnSpc>
            </a:pPr>
            <a:r>
              <a:rPr lang="en-US" sz="1100" dirty="0"/>
              <a:t>Feed forward into next generation of EDL Instrumentation</a:t>
            </a:r>
          </a:p>
          <a:p>
            <a:pPr lvl="2">
              <a:lnSpc>
                <a:spcPct val="100000"/>
              </a:lnSpc>
            </a:pPr>
            <a:r>
              <a:rPr lang="en-US" sz="1050" dirty="0"/>
              <a:t>MEDLI3 for MSR SRL, </a:t>
            </a:r>
            <a:r>
              <a:rPr lang="en-US" sz="1050" dirty="0" err="1"/>
              <a:t>DrEAMS</a:t>
            </a:r>
            <a:r>
              <a:rPr lang="en-US" sz="1050" dirty="0"/>
              <a:t> on Dragonfly, </a:t>
            </a:r>
          </a:p>
          <a:p>
            <a:pPr lvl="2">
              <a:lnSpc>
                <a:spcPct val="100000"/>
              </a:lnSpc>
            </a:pPr>
            <a:r>
              <a:rPr lang="en-US" sz="1050" dirty="0"/>
              <a:t>Entry Instrumentation evaluation required on all future SMD Discovery and NF proposals.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Our advocacy of EDL instrumentation has led to the SMD requirement that all vehicles entering an atmosphere must carry instrumentation.</a:t>
            </a:r>
          </a:p>
          <a:p>
            <a:pPr marL="233363" lvl="1" indent="0">
              <a:lnSpc>
                <a:spcPct val="100000"/>
              </a:lnSpc>
              <a:buNone/>
            </a:pPr>
            <a:endParaRPr lang="en-US" sz="10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1649" y="9023"/>
            <a:ext cx="716531" cy="67073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160950-08D7-7547-A79F-0E5A4825D3D2}"/>
              </a:ext>
            </a:extLst>
          </p:cNvPr>
          <p:cNvSpPr txBox="1">
            <a:spLocks/>
          </p:cNvSpPr>
          <p:nvPr/>
        </p:nvSpPr>
        <p:spPr>
          <a:xfrm>
            <a:off x="80394" y="5017483"/>
            <a:ext cx="5101206" cy="156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B3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B3"/>
              </a:buClr>
              <a:buSzPct val="12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42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B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45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9440" y="10530"/>
            <a:ext cx="497446" cy="6749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885"/>
          <a:stretch/>
        </p:blipFill>
        <p:spPr>
          <a:xfrm flipH="1">
            <a:off x="5638800" y="9335"/>
            <a:ext cx="847422" cy="6761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69" r="22423"/>
          <a:stretch/>
        </p:blipFill>
        <p:spPr>
          <a:xfrm>
            <a:off x="2736596" y="9335"/>
            <a:ext cx="724507" cy="6764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400" y="10494"/>
            <a:ext cx="838200" cy="673491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532200" y="9023"/>
            <a:ext cx="665074" cy="670734"/>
            <a:chOff x="-2438400" y="3200400"/>
            <a:chExt cx="1133355" cy="1143000"/>
          </a:xfrm>
        </p:grpSpPr>
        <p:sp>
          <p:nvSpPr>
            <p:cNvPr id="38" name="Rectangle 37"/>
            <p:cNvSpPr/>
            <p:nvPr/>
          </p:nvSpPr>
          <p:spPr>
            <a:xfrm>
              <a:off x="-2438400" y="3200400"/>
              <a:ext cx="1133355" cy="1143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392386" y="3250005"/>
              <a:ext cx="1041327" cy="1058788"/>
            </a:xfrm>
            <a:prstGeom prst="rect">
              <a:avLst/>
            </a:prstGeom>
          </p:spPr>
        </p:pic>
      </p:grpSp>
      <p:pic>
        <p:nvPicPr>
          <p:cNvPr id="46" name="Content Placeholder 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9283" y="0"/>
            <a:ext cx="510463" cy="65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47" name="Content Placeholder 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8547" y="-2793"/>
            <a:ext cx="661892" cy="66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762000"/>
            <a:ext cx="3352800" cy="3026259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874577" y="3762651"/>
            <a:ext cx="3163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j-lt"/>
              </a:rPr>
              <a:t>Ames MEDLI2 Hardware Descends to Mars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E97A43-C526-8842-ABFD-1E8B347258D4}"/>
              </a:ext>
            </a:extLst>
          </p:cNvPr>
          <p:cNvGrpSpPr/>
          <p:nvPr/>
        </p:nvGrpSpPr>
        <p:grpSpPr>
          <a:xfrm>
            <a:off x="6179253" y="4207785"/>
            <a:ext cx="2576693" cy="2574015"/>
            <a:chOff x="6179253" y="4075387"/>
            <a:chExt cx="2576693" cy="25740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9253" y="4075387"/>
              <a:ext cx="2576693" cy="257401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2C2DAB-6041-F84A-A3F8-60976DD46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0450" y="4795593"/>
              <a:ext cx="1134300" cy="1134300"/>
            </a:xfrm>
            <a:prstGeom prst="rect">
              <a:avLst/>
            </a:prstGeom>
          </p:spPr>
        </p:pic>
      </p:grpSp>
      <p:sp>
        <p:nvSpPr>
          <p:cNvPr id="54" name="Rectangle 53"/>
          <p:cNvSpPr/>
          <p:nvPr/>
        </p:nvSpPr>
        <p:spPr>
          <a:xfrm>
            <a:off x="2037758" y="0"/>
            <a:ext cx="6283470" cy="679757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987091" y="381554"/>
            <a:ext cx="5835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Flight Instrumentation: Design &gt; Develop &gt; Demonstrate &gt; Discern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55F3CAEE-7A44-3140-81CD-3B9497245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</p:spPr>
        <p:txBody>
          <a:bodyPr/>
          <a:lstStyle/>
          <a:p>
            <a:fld id="{73FCCCAE-C0A6-4BB7-B82B-AC74E56A11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27062"/>
      </p:ext>
    </p:extLst>
  </p:cSld>
  <p:clrMapOvr>
    <a:masterClrMapping/>
  </p:clrMapOvr>
  <p:transition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357DACD-FA24-A946-AA5C-7A5EB2D588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2801179"/>
            <a:ext cx="2857077" cy="1679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053FB3-E593-1641-A79E-46EAE6E2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MSR EES</a:t>
            </a:r>
            <a:br>
              <a:rPr lang="en-US" dirty="0"/>
            </a:br>
            <a:r>
              <a:rPr lang="en-US" sz="2000" i="1" dirty="0"/>
              <a:t>Mars Sample Return Earth Entry System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60950-08D7-7547-A79F-0E5A4825D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2" y="838200"/>
            <a:ext cx="6172198" cy="56916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Phase B MSR EES at Ames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End-to-end analysis, design, and test support at the EES level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Provides flight TPS hardware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Collaboration with TSA, TSM, TSF, RE, JAI, QS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Key Roles in TSS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EES TPS Lead, Systems Analysis Lead, multiple test PIs and analysts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Nearly all TSS disciplines are engaged, providing the core EES leadership at Ames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TSS EES support showcases the ‘whole-mission’ capabilities of TSS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Past experience on Orion, MSL, M2020, &amp; the HEEET Project has created a strong cross-discipline capability in the branch for </a:t>
            </a:r>
            <a:r>
              <a:rPr lang="en-US" sz="1400" i="1" dirty="0"/>
              <a:t>applied</a:t>
            </a:r>
            <a:r>
              <a:rPr lang="en-US" sz="1400" dirty="0"/>
              <a:t> EDL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The experience of bringing HEEET to TRL 6 is enabling for seeing 3MDCP through to flight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EES experience positions the branch to learn and extend into broader mission leadership and support moving forward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Success with EES demonstrates that continued growth and investment in ‘whole mission’ support is a priority, benefitting the entire division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05730-FB11-9F4F-A124-4ECB9D21F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A5F441-F353-1442-8F96-66D19EFAC701}"/>
              </a:ext>
            </a:extLst>
          </p:cNvPr>
          <p:cNvSpPr txBox="1">
            <a:spLocks/>
          </p:cNvSpPr>
          <p:nvPr/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FCCCAE-C0A6-4BB7-B82B-AC74E56A11C4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B15813-6206-F147-B43A-60AA85D4F672}"/>
              </a:ext>
            </a:extLst>
          </p:cNvPr>
          <p:cNvGrpSpPr/>
          <p:nvPr/>
        </p:nvGrpSpPr>
        <p:grpSpPr>
          <a:xfrm>
            <a:off x="6669549" y="685800"/>
            <a:ext cx="2209800" cy="2133600"/>
            <a:chOff x="6662856" y="762000"/>
            <a:chExt cx="2398439" cy="22577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4F495AE-088E-0D4A-A30F-26EDE5630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333"/>
            <a:stretch/>
          </p:blipFill>
          <p:spPr>
            <a:xfrm>
              <a:off x="6662856" y="762000"/>
              <a:ext cx="2398439" cy="225776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648381-6622-8B4A-A4CE-813D2450C4D8}"/>
                </a:ext>
              </a:extLst>
            </p:cNvPr>
            <p:cNvSpPr/>
            <p:nvPr/>
          </p:nvSpPr>
          <p:spPr>
            <a:xfrm>
              <a:off x="7407198" y="1648980"/>
              <a:ext cx="909753" cy="5536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/>
                  <a:cs typeface="Arial"/>
                </a:rPr>
                <a:t>MSR EES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77E449F-3F67-C34D-B723-986073E091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074" y="4523601"/>
            <a:ext cx="2637724" cy="1758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E44E2D-82D7-D44D-8C64-4CB89D2865B5}"/>
              </a:ext>
            </a:extLst>
          </p:cNvPr>
          <p:cNvSpPr txBox="1"/>
          <p:nvPr/>
        </p:nvSpPr>
        <p:spPr>
          <a:xfrm>
            <a:off x="6710831" y="6047601"/>
            <a:ext cx="2076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Manufacturing development</a:t>
            </a:r>
          </a:p>
        </p:txBody>
      </p:sp>
    </p:spTree>
    <p:extLst>
      <p:ext uri="{BB962C8B-B14F-4D97-AF65-F5344CB8AC3E}">
        <p14:creationId xmlns:p14="http://schemas.microsoft.com/office/powerpoint/2010/main" val="2511650953"/>
      </p:ext>
    </p:extLst>
  </p:cSld>
  <p:clrMapOvr>
    <a:masterClrMapping/>
  </p:clrMapOvr>
  <p:transition advClick="0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DC93C91E89C0468E7F4B3B3255CC7F" ma:contentTypeVersion="12" ma:contentTypeDescription="Create a new document." ma:contentTypeScope="" ma:versionID="f9ed148f2ac8c9174ea3571921f086c4">
  <xsd:schema xmlns:xsd="http://www.w3.org/2001/XMLSchema" xmlns:xs="http://www.w3.org/2001/XMLSchema" xmlns:p="http://schemas.microsoft.com/office/2006/metadata/properties" xmlns:ns2="1ce2dedc-7990-4315-8e96-e6e25c2b6d2d" xmlns:ns3="d900e117-17a0-4b24-9e47-511ef1d02c43" targetNamespace="http://schemas.microsoft.com/office/2006/metadata/properties" ma:root="true" ma:fieldsID="472cc7c5ccb181442d2b9b2d5efcb6f4" ns2:_="" ns3:_="">
    <xsd:import namespace="1ce2dedc-7990-4315-8e96-e6e25c2b6d2d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2dedc-7990-4315-8e96-e6e25c2b6d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ec63072-1497-479c-9948-457cee707d46}" ma:internalName="TaxCatchAll" ma:showField="CatchAllData" ma:web="b2121e92-1f6c-47dc-9a3d-2a4936c6bb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FBC79F-C802-4422-BF31-483DE80D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C99180-2CA6-4710-AFFF-38B8CAAE6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e2dedc-7990-4315-8e96-e6e25c2b6d2d"/>
    <ds:schemaRef ds:uri="d900e117-17a0-4b24-9e47-511ef1d02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4CA7FB-85F3-4C5F-8A66-02CEC48AF7BE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900e117-17a0-4b24-9e47-511ef1d02c43"/>
    <ds:schemaRef ds:uri="1ce2dedc-7990-4315-8e96-e6e25c2b6d2d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82815</TotalTime>
  <Words>1472</Words>
  <Application>Microsoft Macintosh PowerPoint</Application>
  <PresentationFormat>Letter Paper (8.5x11 in)</PresentationFormat>
  <Paragraphs>150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Entry Systems and Vehicle Development Branch (Code TSS)</vt:lpstr>
      <vt:lpstr>Overview</vt:lpstr>
      <vt:lpstr>Management of Disciplines</vt:lpstr>
      <vt:lpstr>Development &amp; Delivery of Flight HW</vt:lpstr>
      <vt:lpstr>Dragonfly &amp; DrEAM</vt:lpstr>
      <vt:lpstr>LOFTID LeO Flight Test of an Inflatable Decelerator</vt:lpstr>
      <vt:lpstr>Orion TPS Insight / Oversight</vt:lpstr>
      <vt:lpstr>MEDLI2</vt:lpstr>
      <vt:lpstr>MSR EES Mars Sample Return Earth Entry System</vt:lpstr>
      <vt:lpstr>ADEPT Adaptable, Deployable Entry and Placement Technology</vt:lpstr>
      <vt:lpstr>Summary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Squire, Thomas H. (ARC-TSM)</dc:creator>
  <cp:lastModifiedBy>Alunni, Antonella I. (ARC-TSS)</cp:lastModifiedBy>
  <cp:revision>434</cp:revision>
  <dcterms:created xsi:type="dcterms:W3CDTF">2015-02-20T14:50:24Z</dcterms:created>
  <dcterms:modified xsi:type="dcterms:W3CDTF">2022-08-24T19:54:28Z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0x010100E6DC93C91E89C0468E7F4B3B3255CC7F</vt:lpwstr>
  </property>
</Properties>
</file>