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00" r:id="rId2"/>
  </p:sldMasterIdLst>
  <p:notesMasterIdLst>
    <p:notesMasterId r:id="rId13"/>
  </p:notesMasterIdLst>
  <p:handoutMasterIdLst>
    <p:handoutMasterId r:id="rId14"/>
  </p:handoutMasterIdLst>
  <p:sldIdLst>
    <p:sldId id="603" r:id="rId3"/>
    <p:sldId id="330" r:id="rId4"/>
    <p:sldId id="606" r:id="rId5"/>
    <p:sldId id="601" r:id="rId6"/>
    <p:sldId id="336" r:id="rId7"/>
    <p:sldId id="326" r:id="rId8"/>
    <p:sldId id="344" r:id="rId9"/>
    <p:sldId id="345" r:id="rId10"/>
    <p:sldId id="538" r:id="rId11"/>
    <p:sldId id="34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72B5"/>
    <a:srgbClr val="6A7278"/>
    <a:srgbClr val="5496AD"/>
    <a:srgbClr val="96BDA0"/>
    <a:srgbClr val="DD9C75"/>
    <a:srgbClr val="91CCCB"/>
    <a:srgbClr val="AF94B8"/>
    <a:srgbClr val="BAC677"/>
    <a:srgbClr val="E3AE8D"/>
    <a:srgbClr val="53B4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92" autoAdjust="0"/>
    <p:restoredTop sz="87034" autoAdjust="0"/>
  </p:normalViewPr>
  <p:slideViewPr>
    <p:cSldViewPr snapToGrid="0">
      <p:cViewPr varScale="1">
        <p:scale>
          <a:sx n="88" d="100"/>
          <a:sy n="88" d="100"/>
        </p:scale>
        <p:origin x="102" y="90"/>
      </p:cViewPr>
      <p:guideLst/>
    </p:cSldViewPr>
  </p:slideViewPr>
  <p:notesTextViewPr>
    <p:cViewPr>
      <p:scale>
        <a:sx n="20" d="100"/>
        <a:sy n="20" d="100"/>
      </p:scale>
      <p:origin x="0" y="0"/>
    </p:cViewPr>
  </p:notesTextViewPr>
  <p:sorterViewPr>
    <p:cViewPr>
      <p:scale>
        <a:sx n="66" d="100"/>
        <a:sy n="66" d="100"/>
      </p:scale>
      <p:origin x="0" y="0"/>
    </p:cViewPr>
  </p:sorterViewPr>
  <p:notesViewPr>
    <p:cSldViewPr snapToGrid="0">
      <p:cViewPr varScale="1">
        <p:scale>
          <a:sx n="92" d="100"/>
          <a:sy n="92" d="100"/>
        </p:scale>
        <p:origin x="442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EE22AC-C18C-4250-BAC5-069F03D458B2}" type="doc">
      <dgm:prSet loTypeId="urn:microsoft.com/office/officeart/2008/layout/IncreasingCircleProcess" loCatId="list" qsTypeId="urn:microsoft.com/office/officeart/2005/8/quickstyle/simple1" qsCatId="simple" csTypeId="urn:microsoft.com/office/officeart/2005/8/colors/colorful4" csCatId="colorful" phldr="1"/>
      <dgm:spPr/>
      <dgm:t>
        <a:bodyPr/>
        <a:lstStyle/>
        <a:p>
          <a:endParaRPr lang="en-US"/>
        </a:p>
      </dgm:t>
    </dgm:pt>
    <dgm:pt modelId="{7CA0D1BF-C6BC-4B28-AFE3-88914156F29A}">
      <dgm:prSet phldrT="[Text]"/>
      <dgm:spPr/>
      <dgm:t>
        <a:bodyPr/>
        <a:lstStyle/>
        <a:p>
          <a:r>
            <a:rPr lang="en-US" dirty="0">
              <a:solidFill>
                <a:schemeClr val="tx1">
                  <a:lumMod val="75000"/>
                  <a:lumOff val="25000"/>
                </a:schemeClr>
              </a:solidFill>
            </a:rPr>
            <a:t>Idea Generation &amp; Partner Engagement</a:t>
          </a:r>
        </a:p>
      </dgm:t>
    </dgm:pt>
    <dgm:pt modelId="{A2EDFCE9-9CBF-4C5F-AF5B-6CBF5EBF850D}" type="parTrans" cxnId="{95A9531F-189A-4CD2-A95B-E562CF612225}">
      <dgm:prSet/>
      <dgm:spPr/>
      <dgm:t>
        <a:bodyPr/>
        <a:lstStyle/>
        <a:p>
          <a:endParaRPr lang="en-US"/>
        </a:p>
      </dgm:t>
    </dgm:pt>
    <dgm:pt modelId="{2E6CF70D-1A2A-44AE-B7DE-B0114E8321FE}" type="sibTrans" cxnId="{95A9531F-189A-4CD2-A95B-E562CF612225}">
      <dgm:prSet/>
      <dgm:spPr/>
      <dgm:t>
        <a:bodyPr/>
        <a:lstStyle/>
        <a:p>
          <a:endParaRPr lang="en-US"/>
        </a:p>
      </dgm:t>
    </dgm:pt>
    <dgm:pt modelId="{5EA875D1-A103-4B44-85B1-715158FCC9ED}">
      <dgm:prSet phldrT="[Text]"/>
      <dgm:spPr/>
      <dgm:t>
        <a:bodyPr/>
        <a:lstStyle/>
        <a:p>
          <a:r>
            <a:rPr lang="en-US" dirty="0">
              <a:solidFill>
                <a:schemeClr val="tx1">
                  <a:lumMod val="75000"/>
                  <a:lumOff val="25000"/>
                </a:schemeClr>
              </a:solidFill>
            </a:rPr>
            <a:t>Proposal Writing &amp; Approvals</a:t>
          </a:r>
        </a:p>
      </dgm:t>
    </dgm:pt>
    <dgm:pt modelId="{5772E7E7-4256-4E28-96CC-34F6A549DDEF}" type="parTrans" cxnId="{550AD55A-3CB9-4443-962A-F0E5E1D10911}">
      <dgm:prSet/>
      <dgm:spPr/>
      <dgm:t>
        <a:bodyPr/>
        <a:lstStyle/>
        <a:p>
          <a:endParaRPr lang="en-US"/>
        </a:p>
      </dgm:t>
    </dgm:pt>
    <dgm:pt modelId="{0B655C37-2B80-4E35-A4BC-0EDC8DD41895}" type="sibTrans" cxnId="{550AD55A-3CB9-4443-962A-F0E5E1D10911}">
      <dgm:prSet/>
      <dgm:spPr/>
      <dgm:t>
        <a:bodyPr/>
        <a:lstStyle/>
        <a:p>
          <a:endParaRPr lang="en-US"/>
        </a:p>
      </dgm:t>
    </dgm:pt>
    <dgm:pt modelId="{DD5B47FE-5184-47BC-8A06-D8DCFB87D036}">
      <dgm:prSet phldrT="[Text]"/>
      <dgm:spPr/>
      <dgm:t>
        <a:bodyPr/>
        <a:lstStyle/>
        <a:p>
          <a:r>
            <a:rPr lang="en-US" dirty="0">
              <a:solidFill>
                <a:schemeClr val="tx1">
                  <a:lumMod val="75000"/>
                  <a:lumOff val="25000"/>
                </a:schemeClr>
              </a:solidFill>
            </a:rPr>
            <a:t>Project Execution &amp; More Iteration</a:t>
          </a:r>
        </a:p>
      </dgm:t>
    </dgm:pt>
    <dgm:pt modelId="{5AED25C9-2138-4676-A9CD-57D7F3A79917}" type="parTrans" cxnId="{6A501863-AB9B-4A04-A5E1-7C7290525A26}">
      <dgm:prSet/>
      <dgm:spPr/>
      <dgm:t>
        <a:bodyPr/>
        <a:lstStyle/>
        <a:p>
          <a:endParaRPr lang="en-US"/>
        </a:p>
      </dgm:t>
    </dgm:pt>
    <dgm:pt modelId="{FC134873-420C-46E4-B961-FBD4824DF26E}" type="sibTrans" cxnId="{6A501863-AB9B-4A04-A5E1-7C7290525A26}">
      <dgm:prSet/>
      <dgm:spPr/>
      <dgm:t>
        <a:bodyPr/>
        <a:lstStyle/>
        <a:p>
          <a:endParaRPr lang="en-US"/>
        </a:p>
      </dgm:t>
    </dgm:pt>
    <dgm:pt modelId="{4A6C5D9B-A051-4482-93B1-5CD88F660DE2}" type="pres">
      <dgm:prSet presAssocID="{35EE22AC-C18C-4250-BAC5-069F03D458B2}" presName="Name0" presStyleCnt="0">
        <dgm:presLayoutVars>
          <dgm:chMax val="7"/>
          <dgm:chPref val="7"/>
          <dgm:dir/>
          <dgm:animOne val="branch"/>
          <dgm:animLvl val="lvl"/>
        </dgm:presLayoutVars>
      </dgm:prSet>
      <dgm:spPr/>
    </dgm:pt>
    <dgm:pt modelId="{6DA8C42F-4417-4446-BA84-D98DCC6A0508}" type="pres">
      <dgm:prSet presAssocID="{7CA0D1BF-C6BC-4B28-AFE3-88914156F29A}" presName="composite" presStyleCnt="0"/>
      <dgm:spPr/>
    </dgm:pt>
    <dgm:pt modelId="{581057F4-13C2-40A6-A9C0-E0B541D59F86}" type="pres">
      <dgm:prSet presAssocID="{7CA0D1BF-C6BC-4B28-AFE3-88914156F29A}" presName="BackAccent" presStyleLbl="bgShp" presStyleIdx="0" presStyleCnt="3"/>
      <dgm:spPr/>
    </dgm:pt>
    <dgm:pt modelId="{A416300D-DE4E-4D54-97AB-0919F6CDE4C6}" type="pres">
      <dgm:prSet presAssocID="{7CA0D1BF-C6BC-4B28-AFE3-88914156F29A}" presName="Accent" presStyleLbl="alignNode1" presStyleIdx="0" presStyleCnt="3"/>
      <dgm:spPr/>
    </dgm:pt>
    <dgm:pt modelId="{9E103B9C-ABCE-4B80-8199-BB84E5CB08AC}" type="pres">
      <dgm:prSet presAssocID="{7CA0D1BF-C6BC-4B28-AFE3-88914156F29A}" presName="Child" presStyleLbl="revTx" presStyleIdx="0" presStyleCnt="3">
        <dgm:presLayoutVars>
          <dgm:chMax val="0"/>
          <dgm:chPref val="0"/>
          <dgm:bulletEnabled val="1"/>
        </dgm:presLayoutVars>
      </dgm:prSet>
      <dgm:spPr/>
    </dgm:pt>
    <dgm:pt modelId="{6F720670-C45B-4C5A-BC4C-36105BE4353B}" type="pres">
      <dgm:prSet presAssocID="{7CA0D1BF-C6BC-4B28-AFE3-88914156F29A}" presName="Parent" presStyleLbl="revTx" presStyleIdx="0" presStyleCnt="3">
        <dgm:presLayoutVars>
          <dgm:chMax val="1"/>
          <dgm:chPref val="1"/>
          <dgm:bulletEnabled val="1"/>
        </dgm:presLayoutVars>
      </dgm:prSet>
      <dgm:spPr/>
    </dgm:pt>
    <dgm:pt modelId="{E8F9B467-C729-4B08-A1A6-6FC85FBDB0AA}" type="pres">
      <dgm:prSet presAssocID="{2E6CF70D-1A2A-44AE-B7DE-B0114E8321FE}" presName="sibTrans" presStyleCnt="0"/>
      <dgm:spPr/>
    </dgm:pt>
    <dgm:pt modelId="{3C53779D-6E63-48A1-9C4A-1172A4282A55}" type="pres">
      <dgm:prSet presAssocID="{5EA875D1-A103-4B44-85B1-715158FCC9ED}" presName="composite" presStyleCnt="0"/>
      <dgm:spPr/>
    </dgm:pt>
    <dgm:pt modelId="{DC4A8C9F-887A-48F5-A876-8AFF17A22F57}" type="pres">
      <dgm:prSet presAssocID="{5EA875D1-A103-4B44-85B1-715158FCC9ED}" presName="BackAccent" presStyleLbl="bgShp" presStyleIdx="1" presStyleCnt="3"/>
      <dgm:spPr/>
    </dgm:pt>
    <dgm:pt modelId="{5DE1DDBF-F204-4FDF-824C-9F535590C923}" type="pres">
      <dgm:prSet presAssocID="{5EA875D1-A103-4B44-85B1-715158FCC9ED}" presName="Accent" presStyleLbl="alignNode1" presStyleIdx="1" presStyleCnt="3"/>
      <dgm:spPr/>
    </dgm:pt>
    <dgm:pt modelId="{8A46C5D7-3A8D-4867-A720-EE6B44426DA4}" type="pres">
      <dgm:prSet presAssocID="{5EA875D1-A103-4B44-85B1-715158FCC9ED}" presName="Child" presStyleLbl="revTx" presStyleIdx="0" presStyleCnt="3">
        <dgm:presLayoutVars>
          <dgm:chMax val="0"/>
          <dgm:chPref val="0"/>
          <dgm:bulletEnabled val="1"/>
        </dgm:presLayoutVars>
      </dgm:prSet>
      <dgm:spPr/>
    </dgm:pt>
    <dgm:pt modelId="{7B68D865-0370-4160-8A31-6A17941A0A9E}" type="pres">
      <dgm:prSet presAssocID="{5EA875D1-A103-4B44-85B1-715158FCC9ED}" presName="Parent" presStyleLbl="revTx" presStyleIdx="1" presStyleCnt="3">
        <dgm:presLayoutVars>
          <dgm:chMax val="1"/>
          <dgm:chPref val="1"/>
          <dgm:bulletEnabled val="1"/>
        </dgm:presLayoutVars>
      </dgm:prSet>
      <dgm:spPr/>
    </dgm:pt>
    <dgm:pt modelId="{7A9CCBB4-306C-4B16-9C89-8A0BC430699A}" type="pres">
      <dgm:prSet presAssocID="{0B655C37-2B80-4E35-A4BC-0EDC8DD41895}" presName="sibTrans" presStyleCnt="0"/>
      <dgm:spPr/>
    </dgm:pt>
    <dgm:pt modelId="{A98B5BB4-01C0-465B-A41B-53B0D336E96F}" type="pres">
      <dgm:prSet presAssocID="{DD5B47FE-5184-47BC-8A06-D8DCFB87D036}" presName="composite" presStyleCnt="0"/>
      <dgm:spPr/>
    </dgm:pt>
    <dgm:pt modelId="{961EFAA9-C3C2-430F-A974-C165078A4333}" type="pres">
      <dgm:prSet presAssocID="{DD5B47FE-5184-47BC-8A06-D8DCFB87D036}" presName="BackAccent" presStyleLbl="bgShp" presStyleIdx="2" presStyleCnt="3"/>
      <dgm:spPr/>
    </dgm:pt>
    <dgm:pt modelId="{55510579-324C-4CEF-9AB4-E1AE8BBECEB6}" type="pres">
      <dgm:prSet presAssocID="{DD5B47FE-5184-47BC-8A06-D8DCFB87D036}" presName="Accent" presStyleLbl="alignNode1" presStyleIdx="2" presStyleCnt="3"/>
      <dgm:spPr/>
    </dgm:pt>
    <dgm:pt modelId="{572885BD-0B9D-49C1-BE08-FDB81C35E92E}" type="pres">
      <dgm:prSet presAssocID="{DD5B47FE-5184-47BC-8A06-D8DCFB87D036}" presName="Child" presStyleLbl="revTx" presStyleIdx="1" presStyleCnt="3">
        <dgm:presLayoutVars>
          <dgm:chMax val="0"/>
          <dgm:chPref val="0"/>
          <dgm:bulletEnabled val="1"/>
        </dgm:presLayoutVars>
      </dgm:prSet>
      <dgm:spPr/>
    </dgm:pt>
    <dgm:pt modelId="{72DB33AA-AB09-40E8-9B30-F6B5FF807175}" type="pres">
      <dgm:prSet presAssocID="{DD5B47FE-5184-47BC-8A06-D8DCFB87D036}" presName="Parent" presStyleLbl="revTx" presStyleIdx="2" presStyleCnt="3">
        <dgm:presLayoutVars>
          <dgm:chMax val="1"/>
          <dgm:chPref val="1"/>
          <dgm:bulletEnabled val="1"/>
        </dgm:presLayoutVars>
      </dgm:prSet>
      <dgm:spPr/>
    </dgm:pt>
  </dgm:ptLst>
  <dgm:cxnLst>
    <dgm:cxn modelId="{95A9531F-189A-4CD2-A95B-E562CF612225}" srcId="{35EE22AC-C18C-4250-BAC5-069F03D458B2}" destId="{7CA0D1BF-C6BC-4B28-AFE3-88914156F29A}" srcOrd="0" destOrd="0" parTransId="{A2EDFCE9-9CBF-4C5F-AF5B-6CBF5EBF850D}" sibTransId="{2E6CF70D-1A2A-44AE-B7DE-B0114E8321FE}"/>
    <dgm:cxn modelId="{BEDCBD1F-93A3-45C7-A193-234E6D77181A}" type="presOf" srcId="{35EE22AC-C18C-4250-BAC5-069F03D458B2}" destId="{4A6C5D9B-A051-4482-93B1-5CD88F660DE2}" srcOrd="0" destOrd="0" presId="urn:microsoft.com/office/officeart/2008/layout/IncreasingCircleProcess"/>
    <dgm:cxn modelId="{18519D26-E2D5-41CF-A20C-466B2782014D}" type="presOf" srcId="{5EA875D1-A103-4B44-85B1-715158FCC9ED}" destId="{7B68D865-0370-4160-8A31-6A17941A0A9E}" srcOrd="0" destOrd="0" presId="urn:microsoft.com/office/officeart/2008/layout/IncreasingCircleProcess"/>
    <dgm:cxn modelId="{6A501863-AB9B-4A04-A5E1-7C7290525A26}" srcId="{35EE22AC-C18C-4250-BAC5-069F03D458B2}" destId="{DD5B47FE-5184-47BC-8A06-D8DCFB87D036}" srcOrd="2" destOrd="0" parTransId="{5AED25C9-2138-4676-A9CD-57D7F3A79917}" sibTransId="{FC134873-420C-46E4-B961-FBD4824DF26E}"/>
    <dgm:cxn modelId="{596C7C68-10F6-4758-8F89-E4DC35FD2E1E}" type="presOf" srcId="{7CA0D1BF-C6BC-4B28-AFE3-88914156F29A}" destId="{6F720670-C45B-4C5A-BC4C-36105BE4353B}" srcOrd="0" destOrd="0" presId="urn:microsoft.com/office/officeart/2008/layout/IncreasingCircleProcess"/>
    <dgm:cxn modelId="{550AD55A-3CB9-4443-962A-F0E5E1D10911}" srcId="{35EE22AC-C18C-4250-BAC5-069F03D458B2}" destId="{5EA875D1-A103-4B44-85B1-715158FCC9ED}" srcOrd="1" destOrd="0" parTransId="{5772E7E7-4256-4E28-96CC-34F6A549DDEF}" sibTransId="{0B655C37-2B80-4E35-A4BC-0EDC8DD41895}"/>
    <dgm:cxn modelId="{4E64EFEE-FF71-4908-B30B-130B67EE4DD2}" type="presOf" srcId="{DD5B47FE-5184-47BC-8A06-D8DCFB87D036}" destId="{72DB33AA-AB09-40E8-9B30-F6B5FF807175}" srcOrd="0" destOrd="0" presId="urn:microsoft.com/office/officeart/2008/layout/IncreasingCircleProcess"/>
    <dgm:cxn modelId="{93D64EF9-EECB-45D7-AC9B-83A58CBF616C}" type="presParOf" srcId="{4A6C5D9B-A051-4482-93B1-5CD88F660DE2}" destId="{6DA8C42F-4417-4446-BA84-D98DCC6A0508}" srcOrd="0" destOrd="0" presId="urn:microsoft.com/office/officeart/2008/layout/IncreasingCircleProcess"/>
    <dgm:cxn modelId="{39C4DFDA-89B7-443E-AB16-A8D1AF10B4F9}" type="presParOf" srcId="{6DA8C42F-4417-4446-BA84-D98DCC6A0508}" destId="{581057F4-13C2-40A6-A9C0-E0B541D59F86}" srcOrd="0" destOrd="0" presId="urn:microsoft.com/office/officeart/2008/layout/IncreasingCircleProcess"/>
    <dgm:cxn modelId="{9EB1A75C-BDDC-4CEF-A294-E46BAD1CC565}" type="presParOf" srcId="{6DA8C42F-4417-4446-BA84-D98DCC6A0508}" destId="{A416300D-DE4E-4D54-97AB-0919F6CDE4C6}" srcOrd="1" destOrd="0" presId="urn:microsoft.com/office/officeart/2008/layout/IncreasingCircleProcess"/>
    <dgm:cxn modelId="{51AEEF98-D034-4BF8-A284-7844EEA6A4F5}" type="presParOf" srcId="{6DA8C42F-4417-4446-BA84-D98DCC6A0508}" destId="{9E103B9C-ABCE-4B80-8199-BB84E5CB08AC}" srcOrd="2" destOrd="0" presId="urn:microsoft.com/office/officeart/2008/layout/IncreasingCircleProcess"/>
    <dgm:cxn modelId="{5AC6503F-E0B2-491B-ADC8-60AAA5174939}" type="presParOf" srcId="{6DA8C42F-4417-4446-BA84-D98DCC6A0508}" destId="{6F720670-C45B-4C5A-BC4C-36105BE4353B}" srcOrd="3" destOrd="0" presId="urn:microsoft.com/office/officeart/2008/layout/IncreasingCircleProcess"/>
    <dgm:cxn modelId="{A21B33FD-DA9C-4E63-90BD-DBD849AB52E7}" type="presParOf" srcId="{4A6C5D9B-A051-4482-93B1-5CD88F660DE2}" destId="{E8F9B467-C729-4B08-A1A6-6FC85FBDB0AA}" srcOrd="1" destOrd="0" presId="urn:microsoft.com/office/officeart/2008/layout/IncreasingCircleProcess"/>
    <dgm:cxn modelId="{E183B1F6-4295-464D-8F88-527A5A25EC8C}" type="presParOf" srcId="{4A6C5D9B-A051-4482-93B1-5CD88F660DE2}" destId="{3C53779D-6E63-48A1-9C4A-1172A4282A55}" srcOrd="2" destOrd="0" presId="urn:microsoft.com/office/officeart/2008/layout/IncreasingCircleProcess"/>
    <dgm:cxn modelId="{10F3A58B-5B56-41DD-8EC8-5F90B7AD5992}" type="presParOf" srcId="{3C53779D-6E63-48A1-9C4A-1172A4282A55}" destId="{DC4A8C9F-887A-48F5-A876-8AFF17A22F57}" srcOrd="0" destOrd="0" presId="urn:microsoft.com/office/officeart/2008/layout/IncreasingCircleProcess"/>
    <dgm:cxn modelId="{773E2618-A02A-4D82-8FC2-55E126451953}" type="presParOf" srcId="{3C53779D-6E63-48A1-9C4A-1172A4282A55}" destId="{5DE1DDBF-F204-4FDF-824C-9F535590C923}" srcOrd="1" destOrd="0" presId="urn:microsoft.com/office/officeart/2008/layout/IncreasingCircleProcess"/>
    <dgm:cxn modelId="{3DCF974B-6452-4171-AACD-B6F532FF213C}" type="presParOf" srcId="{3C53779D-6E63-48A1-9C4A-1172A4282A55}" destId="{8A46C5D7-3A8D-4867-A720-EE6B44426DA4}" srcOrd="2" destOrd="0" presId="urn:microsoft.com/office/officeart/2008/layout/IncreasingCircleProcess"/>
    <dgm:cxn modelId="{90F34E63-8862-43D3-8B7E-90BB935EE9DF}" type="presParOf" srcId="{3C53779D-6E63-48A1-9C4A-1172A4282A55}" destId="{7B68D865-0370-4160-8A31-6A17941A0A9E}" srcOrd="3" destOrd="0" presId="urn:microsoft.com/office/officeart/2008/layout/IncreasingCircleProcess"/>
    <dgm:cxn modelId="{8BA22FFA-8370-4C82-9862-2D0B962825FD}" type="presParOf" srcId="{4A6C5D9B-A051-4482-93B1-5CD88F660DE2}" destId="{7A9CCBB4-306C-4B16-9C89-8A0BC430699A}" srcOrd="3" destOrd="0" presId="urn:microsoft.com/office/officeart/2008/layout/IncreasingCircleProcess"/>
    <dgm:cxn modelId="{8BE31033-2D4D-4E8E-8250-FE6B2DF40470}" type="presParOf" srcId="{4A6C5D9B-A051-4482-93B1-5CD88F660DE2}" destId="{A98B5BB4-01C0-465B-A41B-53B0D336E96F}" srcOrd="4" destOrd="0" presId="urn:microsoft.com/office/officeart/2008/layout/IncreasingCircleProcess"/>
    <dgm:cxn modelId="{BC6E9DDB-8AC1-4753-9B86-1ED95CCD9A03}" type="presParOf" srcId="{A98B5BB4-01C0-465B-A41B-53B0D336E96F}" destId="{961EFAA9-C3C2-430F-A974-C165078A4333}" srcOrd="0" destOrd="0" presId="urn:microsoft.com/office/officeart/2008/layout/IncreasingCircleProcess"/>
    <dgm:cxn modelId="{E3EA638F-FDD4-43C7-A343-F6910228F6AB}" type="presParOf" srcId="{A98B5BB4-01C0-465B-A41B-53B0D336E96F}" destId="{55510579-324C-4CEF-9AB4-E1AE8BBECEB6}" srcOrd="1" destOrd="0" presId="urn:microsoft.com/office/officeart/2008/layout/IncreasingCircleProcess"/>
    <dgm:cxn modelId="{2FAB0AB8-D208-4679-8CE8-FEC05948A138}" type="presParOf" srcId="{A98B5BB4-01C0-465B-A41B-53B0D336E96F}" destId="{572885BD-0B9D-49C1-BE08-FDB81C35E92E}" srcOrd="2" destOrd="0" presId="urn:microsoft.com/office/officeart/2008/layout/IncreasingCircleProcess"/>
    <dgm:cxn modelId="{7F828936-D32C-48AD-A811-72BDFD3602B2}" type="presParOf" srcId="{A98B5BB4-01C0-465B-A41B-53B0D336E96F}" destId="{72DB33AA-AB09-40E8-9B30-F6B5FF807175}" srcOrd="3" destOrd="0" presId="urn:microsoft.com/office/officeart/2008/layout/Increasing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057F4-13C2-40A6-A9C0-E0B541D59F86}">
      <dsp:nvSpPr>
        <dsp:cNvPr id="0" name=""/>
        <dsp:cNvSpPr/>
      </dsp:nvSpPr>
      <dsp:spPr>
        <a:xfrm>
          <a:off x="4892" y="0"/>
          <a:ext cx="821129" cy="821129"/>
        </a:xfrm>
        <a:prstGeom prst="ellipse">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16300D-DE4E-4D54-97AB-0919F6CDE4C6}">
      <dsp:nvSpPr>
        <dsp:cNvPr id="0" name=""/>
        <dsp:cNvSpPr/>
      </dsp:nvSpPr>
      <dsp:spPr>
        <a:xfrm>
          <a:off x="87005" y="82112"/>
          <a:ext cx="656903" cy="656903"/>
        </a:xfrm>
        <a:prstGeom prst="chord">
          <a:avLst>
            <a:gd name="adj1" fmla="val 1168272"/>
            <a:gd name="adj2" fmla="val 9631728"/>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720670-C45B-4C5A-BC4C-36105BE4353B}">
      <dsp:nvSpPr>
        <dsp:cNvPr id="0" name=""/>
        <dsp:cNvSpPr/>
      </dsp:nvSpPr>
      <dsp:spPr>
        <a:xfrm>
          <a:off x="997090" y="0"/>
          <a:ext cx="2429174" cy="821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solidFill>
                <a:schemeClr val="tx1">
                  <a:lumMod val="75000"/>
                  <a:lumOff val="25000"/>
                </a:schemeClr>
              </a:solidFill>
            </a:rPr>
            <a:t>Idea Generation &amp; Partner Engagement</a:t>
          </a:r>
        </a:p>
      </dsp:txBody>
      <dsp:txXfrm>
        <a:off x="997090" y="0"/>
        <a:ext cx="2429174" cy="821129"/>
      </dsp:txXfrm>
    </dsp:sp>
    <dsp:sp modelId="{DC4A8C9F-887A-48F5-A876-8AFF17A22F57}">
      <dsp:nvSpPr>
        <dsp:cNvPr id="0" name=""/>
        <dsp:cNvSpPr/>
      </dsp:nvSpPr>
      <dsp:spPr>
        <a:xfrm>
          <a:off x="3597332" y="0"/>
          <a:ext cx="821129" cy="821129"/>
        </a:xfrm>
        <a:prstGeom prst="ellipse">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E1DDBF-F204-4FDF-824C-9F535590C923}">
      <dsp:nvSpPr>
        <dsp:cNvPr id="0" name=""/>
        <dsp:cNvSpPr/>
      </dsp:nvSpPr>
      <dsp:spPr>
        <a:xfrm>
          <a:off x="3679445" y="82112"/>
          <a:ext cx="656903" cy="656903"/>
        </a:xfrm>
        <a:prstGeom prst="chord">
          <a:avLst>
            <a:gd name="adj1" fmla="val 20431728"/>
            <a:gd name="adj2" fmla="val 11968272"/>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68D865-0370-4160-8A31-6A17941A0A9E}">
      <dsp:nvSpPr>
        <dsp:cNvPr id="0" name=""/>
        <dsp:cNvSpPr/>
      </dsp:nvSpPr>
      <dsp:spPr>
        <a:xfrm>
          <a:off x="4589530" y="0"/>
          <a:ext cx="2429174" cy="821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solidFill>
                <a:schemeClr val="tx1">
                  <a:lumMod val="75000"/>
                  <a:lumOff val="25000"/>
                </a:schemeClr>
              </a:solidFill>
            </a:rPr>
            <a:t>Proposal Writing &amp; Approvals</a:t>
          </a:r>
        </a:p>
      </dsp:txBody>
      <dsp:txXfrm>
        <a:off x="4589530" y="0"/>
        <a:ext cx="2429174" cy="821129"/>
      </dsp:txXfrm>
    </dsp:sp>
    <dsp:sp modelId="{961EFAA9-C3C2-430F-A974-C165078A4333}">
      <dsp:nvSpPr>
        <dsp:cNvPr id="0" name=""/>
        <dsp:cNvSpPr/>
      </dsp:nvSpPr>
      <dsp:spPr>
        <a:xfrm>
          <a:off x="7189773" y="0"/>
          <a:ext cx="821129" cy="821129"/>
        </a:xfrm>
        <a:prstGeom prst="ellipse">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510579-324C-4CEF-9AB4-E1AE8BBECEB6}">
      <dsp:nvSpPr>
        <dsp:cNvPr id="0" name=""/>
        <dsp:cNvSpPr/>
      </dsp:nvSpPr>
      <dsp:spPr>
        <a:xfrm>
          <a:off x="7271886" y="82112"/>
          <a:ext cx="656903" cy="656903"/>
        </a:xfrm>
        <a:prstGeom prst="chord">
          <a:avLst>
            <a:gd name="adj1" fmla="val 16200000"/>
            <a:gd name="adj2" fmla="val 16200000"/>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DB33AA-AB09-40E8-9B30-F6B5FF807175}">
      <dsp:nvSpPr>
        <dsp:cNvPr id="0" name=""/>
        <dsp:cNvSpPr/>
      </dsp:nvSpPr>
      <dsp:spPr>
        <a:xfrm>
          <a:off x="8181971" y="0"/>
          <a:ext cx="2429174" cy="821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solidFill>
                <a:schemeClr val="tx1">
                  <a:lumMod val="75000"/>
                  <a:lumOff val="25000"/>
                </a:schemeClr>
              </a:solidFill>
            </a:rPr>
            <a:t>Project Execution &amp; More Iteration</a:t>
          </a:r>
        </a:p>
      </dsp:txBody>
      <dsp:txXfrm>
        <a:off x="8181971" y="0"/>
        <a:ext cx="2429174" cy="821129"/>
      </dsp:txXfrm>
    </dsp:sp>
  </dsp:spTree>
</dsp:drawing>
</file>

<file path=ppt/diagrams/layout1.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0C4FE7-1012-9242-BD37-850A8FA790C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E8ADC06-85FD-0E46-8BC9-71D54B0DB8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FF8075-15A9-9142-858E-40AD3F9FDF81}" type="datetimeFigureOut">
              <a:rPr lang="en-US" smtClean="0"/>
              <a:t>10/17/2022</a:t>
            </a:fld>
            <a:endParaRPr lang="en-US"/>
          </a:p>
        </p:txBody>
      </p:sp>
      <p:sp>
        <p:nvSpPr>
          <p:cNvPr id="4" name="Footer Placeholder 3">
            <a:extLst>
              <a:ext uri="{FF2B5EF4-FFF2-40B4-BE49-F238E27FC236}">
                <a16:creationId xmlns:a16="http://schemas.microsoft.com/office/drawing/2014/main" id="{3F550DBA-7553-1848-81D8-BC40AE61DB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6CD59C-EFA0-A74D-90F2-33D0DD3CB3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0E874A-46F9-6C4B-B2EE-6F499D6A8911}" type="slidenum">
              <a:rPr lang="en-US" smtClean="0"/>
              <a:t>‹#›</a:t>
            </a:fld>
            <a:endParaRPr lang="en-US"/>
          </a:p>
        </p:txBody>
      </p:sp>
    </p:spTree>
    <p:extLst>
      <p:ext uri="{BB962C8B-B14F-4D97-AF65-F5344CB8AC3E}">
        <p14:creationId xmlns:p14="http://schemas.microsoft.com/office/powerpoint/2010/main" val="522366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1B9C7-83AA-4953-9AA2-D5817B86C500}" type="datetimeFigureOut">
              <a:rPr lang="en-US" smtClean="0"/>
              <a:t>10/17/2022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8CC44A-F6C6-4EE8-BA41-5D57D00742E9}" type="slidenum">
              <a:rPr lang="en-US" smtClean="0"/>
              <a:t>‹#›</a:t>
            </a:fld>
            <a:endParaRPr lang="en-US" dirty="0"/>
          </a:p>
        </p:txBody>
      </p:sp>
    </p:spTree>
    <p:extLst>
      <p:ext uri="{BB962C8B-B14F-4D97-AF65-F5344CB8AC3E}">
        <p14:creationId xmlns:p14="http://schemas.microsoft.com/office/powerpoint/2010/main" val="375874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1</a:t>
            </a:fld>
            <a:endParaRPr lang="en-US"/>
          </a:p>
        </p:txBody>
      </p:sp>
    </p:spTree>
    <p:extLst>
      <p:ext uri="{BB962C8B-B14F-4D97-AF65-F5344CB8AC3E}">
        <p14:creationId xmlns:p14="http://schemas.microsoft.com/office/powerpoint/2010/main" val="3996529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2</a:t>
            </a:fld>
            <a:endParaRPr lang="en-US"/>
          </a:p>
        </p:txBody>
      </p:sp>
    </p:spTree>
    <p:extLst>
      <p:ext uri="{BB962C8B-B14F-4D97-AF65-F5344CB8AC3E}">
        <p14:creationId xmlns:p14="http://schemas.microsoft.com/office/powerpoint/2010/main" val="3387184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8CC44A-F6C6-4EE8-BA41-5D57D00742E9}" type="slidenum">
              <a:rPr lang="en-US" smtClean="0"/>
              <a:t>3</a:t>
            </a:fld>
            <a:endParaRPr lang="en-US"/>
          </a:p>
        </p:txBody>
      </p:sp>
    </p:spTree>
    <p:extLst>
      <p:ext uri="{BB962C8B-B14F-4D97-AF65-F5344CB8AC3E}">
        <p14:creationId xmlns:p14="http://schemas.microsoft.com/office/powerpoint/2010/main" val="2326060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4</a:t>
            </a:fld>
            <a:endParaRPr lang="en-US" dirty="0"/>
          </a:p>
        </p:txBody>
      </p:sp>
    </p:spTree>
    <p:extLst>
      <p:ext uri="{BB962C8B-B14F-4D97-AF65-F5344CB8AC3E}">
        <p14:creationId xmlns:p14="http://schemas.microsoft.com/office/powerpoint/2010/main" val="798540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6</a:t>
            </a:fld>
            <a:endParaRPr lang="en-US" dirty="0"/>
          </a:p>
        </p:txBody>
      </p:sp>
    </p:spTree>
    <p:extLst>
      <p:ext uri="{BB962C8B-B14F-4D97-AF65-F5344CB8AC3E}">
        <p14:creationId xmlns:p14="http://schemas.microsoft.com/office/powerpoint/2010/main" val="798540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8</a:t>
            </a:fld>
            <a:endParaRPr lang="en-US" dirty="0"/>
          </a:p>
        </p:txBody>
      </p:sp>
    </p:spTree>
    <p:extLst>
      <p:ext uri="{BB962C8B-B14F-4D97-AF65-F5344CB8AC3E}">
        <p14:creationId xmlns:p14="http://schemas.microsoft.com/office/powerpoint/2010/main" val="1550308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10</a:t>
            </a:fld>
            <a:endParaRPr lang="en-US" dirty="0"/>
          </a:p>
        </p:txBody>
      </p:sp>
    </p:spTree>
    <p:extLst>
      <p:ext uri="{BB962C8B-B14F-4D97-AF65-F5344CB8AC3E}">
        <p14:creationId xmlns:p14="http://schemas.microsoft.com/office/powerpoint/2010/main" val="21381806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5" name="Picture Placeholder 35">
            <a:extLst>
              <a:ext uri="{FF2B5EF4-FFF2-40B4-BE49-F238E27FC236}">
                <a16:creationId xmlns:a16="http://schemas.microsoft.com/office/drawing/2014/main" id="{BE0208B1-265D-3F4E-B18E-33538948FDB6}"/>
              </a:ext>
            </a:extLst>
          </p:cNvPr>
          <p:cNvSpPr>
            <a:spLocks noGrp="1"/>
          </p:cNvSpPr>
          <p:nvPr>
            <p:ph type="pic" sz="quarter" idx="14"/>
          </p:nvPr>
        </p:nvSpPr>
        <p:spPr>
          <a:xfrm>
            <a:off x="6276975" y="0"/>
            <a:ext cx="5915025" cy="6870700"/>
          </a:xfrm>
        </p:spPr>
        <p:txBody>
          <a:bodyPr/>
          <a:lstStyle/>
          <a:p>
            <a:endParaRPr lang="en-US" dirty="0"/>
          </a:p>
        </p:txBody>
      </p:sp>
      <p:sp>
        <p:nvSpPr>
          <p:cNvPr id="26" name="Picture Placeholder 37">
            <a:extLst>
              <a:ext uri="{FF2B5EF4-FFF2-40B4-BE49-F238E27FC236}">
                <a16:creationId xmlns:a16="http://schemas.microsoft.com/office/drawing/2014/main" id="{FD9A1EF5-E5D1-4646-9575-4E97313BF9FF}"/>
              </a:ext>
            </a:extLst>
          </p:cNvPr>
          <p:cNvSpPr>
            <a:spLocks noGrp="1"/>
          </p:cNvSpPr>
          <p:nvPr>
            <p:ph type="pic" sz="quarter" idx="15"/>
          </p:nvPr>
        </p:nvSpPr>
        <p:spPr>
          <a:xfrm>
            <a:off x="6276975" y="3005138"/>
            <a:ext cx="1916113" cy="1916112"/>
          </a:xfrm>
        </p:spPr>
        <p:txBody>
          <a:bodyPr/>
          <a:lstStyle/>
          <a:p>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218" y="-184222"/>
            <a:ext cx="6625078" cy="4147127"/>
          </a:xfrm>
          <a:prstGeom prst="rect">
            <a:avLst/>
          </a:prstGeom>
        </p:spPr>
      </p:pic>
      <p:sp>
        <p:nvSpPr>
          <p:cNvPr id="24" name="Picture Placeholder 33">
            <a:extLst>
              <a:ext uri="{FF2B5EF4-FFF2-40B4-BE49-F238E27FC236}">
                <a16:creationId xmlns:a16="http://schemas.microsoft.com/office/drawing/2014/main" id="{5C3C042C-6AE2-C14A-B902-D2F6A5AB0CF0}"/>
              </a:ext>
            </a:extLst>
          </p:cNvPr>
          <p:cNvSpPr>
            <a:spLocks noGrp="1"/>
          </p:cNvSpPr>
          <p:nvPr>
            <p:ph type="pic" sz="quarter" idx="13"/>
          </p:nvPr>
        </p:nvSpPr>
        <p:spPr>
          <a:xfrm>
            <a:off x="3271838" y="0"/>
            <a:ext cx="3005137" cy="3005138"/>
          </a:xfrm>
        </p:spPr>
        <p:txBody>
          <a:bodyPr/>
          <a:lstStyle/>
          <a:p>
            <a:endParaRPr lang="en-US" dirty="0"/>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dirty="0"/>
          </a:p>
        </p:txBody>
      </p:sp>
    </p:spTree>
    <p:extLst>
      <p:ext uri="{BB962C8B-B14F-4D97-AF65-F5344CB8AC3E}">
        <p14:creationId xmlns:p14="http://schemas.microsoft.com/office/powerpoint/2010/main" val="167916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75B708-B6E6-D84F-B80D-64C2EBC50B01}"/>
              </a:ext>
            </a:extLst>
          </p:cNvPr>
          <p:cNvSpPr/>
          <p:nvPr userDrawn="1"/>
        </p:nvSpPr>
        <p:spPr>
          <a:xfrm>
            <a:off x="0" y="0"/>
            <a:ext cx="9029700" cy="6858000"/>
          </a:xfrm>
          <a:prstGeom prst="rect">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man, black, photo, player&#10;&#10;Description automatically generated">
            <a:extLst>
              <a:ext uri="{FF2B5EF4-FFF2-40B4-BE49-F238E27FC236}">
                <a16:creationId xmlns:a16="http://schemas.microsoft.com/office/drawing/2014/main" id="{66C45073-E5F9-FD49-834C-5AB98672CB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13000" y="0"/>
            <a:ext cx="9779000" cy="6121400"/>
          </a:xfrm>
          <a:prstGeom prst="rect">
            <a:avLst/>
          </a:prstGeom>
        </p:spPr>
      </p:pic>
      <p:pic>
        <p:nvPicPr>
          <p:cNvPr id="16" name="Picture 15">
            <a:extLst>
              <a:ext uri="{FF2B5EF4-FFF2-40B4-BE49-F238E27FC236}">
                <a16:creationId xmlns:a16="http://schemas.microsoft.com/office/drawing/2014/main" id="{15655B2F-D905-674A-864A-0506674070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sp>
        <p:nvSpPr>
          <p:cNvPr id="17" name="Text Placeholder 11">
            <a:extLst>
              <a:ext uri="{FF2B5EF4-FFF2-40B4-BE49-F238E27FC236}">
                <a16:creationId xmlns:a16="http://schemas.microsoft.com/office/drawing/2014/main" id="{7F51F50F-2536-724B-8DB7-CB0E696E42FA}"/>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chemeClr val="bg1"/>
                </a:solidFill>
              </a:defRPr>
            </a:lvl1pPr>
          </a:lstStyle>
          <a:p>
            <a:pPr lvl="0"/>
            <a:endParaRPr lang="en-US" dirty="0"/>
          </a:p>
        </p:txBody>
      </p:sp>
      <p:sp>
        <p:nvSpPr>
          <p:cNvPr id="18" name="Text Placeholder 13">
            <a:extLst>
              <a:ext uri="{FF2B5EF4-FFF2-40B4-BE49-F238E27FC236}">
                <a16:creationId xmlns:a16="http://schemas.microsoft.com/office/drawing/2014/main" id="{0E5C2E71-44AF-094E-B24B-6F88BE3C4BB4}"/>
              </a:ext>
            </a:extLst>
          </p:cNvPr>
          <p:cNvSpPr>
            <a:spLocks noGrp="1"/>
          </p:cNvSpPr>
          <p:nvPr>
            <p:ph type="body" sz="quarter" idx="12"/>
          </p:nvPr>
        </p:nvSpPr>
        <p:spPr>
          <a:xfrm>
            <a:off x="577607" y="5517944"/>
            <a:ext cx="5337703" cy="717550"/>
          </a:xfrm>
        </p:spPr>
        <p:txBody>
          <a:bodyPr/>
          <a:lstStyle>
            <a:lvl1pPr marL="0" indent="0">
              <a:buNone/>
              <a:defRPr>
                <a:solidFill>
                  <a:srgbClr val="5595AC"/>
                </a:solidFill>
              </a:defRPr>
            </a:lvl1pPr>
          </a:lstStyle>
          <a:p>
            <a:pPr lvl="0"/>
            <a:endParaRPr lang="en-US" dirty="0"/>
          </a:p>
        </p:txBody>
      </p:sp>
    </p:spTree>
    <p:extLst>
      <p:ext uri="{BB962C8B-B14F-4D97-AF65-F5344CB8AC3E}">
        <p14:creationId xmlns:p14="http://schemas.microsoft.com/office/powerpoint/2010/main" val="14359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p:txBody>
          <a:bodyPr/>
          <a:lstStyle/>
          <a:p>
            <a:fld id="{170862A5-B9BF-49AD-B48A-0A94CACC0B01}" type="slidenum">
              <a:rPr lang="en-US" smtClean="0"/>
              <a:t>‹#›</a:t>
            </a:fld>
            <a:endParaRPr lang="en-US" dirty="0"/>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dirty="0"/>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80066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a:p>
        </p:txBody>
      </p:sp>
    </p:spTree>
    <p:extLst>
      <p:ext uri="{BB962C8B-B14F-4D97-AF65-F5344CB8AC3E}">
        <p14:creationId xmlns:p14="http://schemas.microsoft.com/office/powerpoint/2010/main" val="21236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4" name="Picture Placeholder 3">
            <a:extLst>
              <a:ext uri="{FF2B5EF4-FFF2-40B4-BE49-F238E27FC236}">
                <a16:creationId xmlns:a16="http://schemas.microsoft.com/office/drawing/2014/main" id="{0E7DED79-22D7-D84F-90B3-9DFB203CEF1D}"/>
              </a:ext>
            </a:extLst>
          </p:cNvPr>
          <p:cNvSpPr>
            <a:spLocks noGrp="1"/>
          </p:cNvSpPr>
          <p:nvPr>
            <p:ph type="pic" sz="quarter" idx="11"/>
          </p:nvPr>
        </p:nvSpPr>
        <p:spPr>
          <a:xfrm>
            <a:off x="0" y="1181100"/>
            <a:ext cx="12192000" cy="5676900"/>
          </a:xfrm>
        </p:spPr>
        <p:txBody>
          <a:body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Tree>
    <p:extLst>
      <p:ext uri="{BB962C8B-B14F-4D97-AF65-F5344CB8AC3E}">
        <p14:creationId xmlns:p14="http://schemas.microsoft.com/office/powerpoint/2010/main" val="183300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Blu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15B4E5AE-096A-064B-870D-E50A40B4907D}"/>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2" name="Text Placeholder 4">
            <a:extLst>
              <a:ext uri="{FF2B5EF4-FFF2-40B4-BE49-F238E27FC236}">
                <a16:creationId xmlns:a16="http://schemas.microsoft.com/office/drawing/2014/main" id="{191B24EB-CE46-A340-BA32-23749E8CCB9E}"/>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5762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Placehol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AAF1D2-79BC-294B-BCF7-80E46F303888}"/>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
            <a:extLst>
              <a:ext uri="{FF2B5EF4-FFF2-40B4-BE49-F238E27FC236}">
                <a16:creationId xmlns:a16="http://schemas.microsoft.com/office/drawing/2014/main" id="{91972B05-1D0F-F74E-BD9A-4731354560E6}"/>
              </a:ext>
            </a:extLst>
          </p:cNvPr>
          <p:cNvSpPr>
            <a:spLocks noGrp="1"/>
          </p:cNvSpPr>
          <p:nvPr>
            <p:ph idx="1" hasCustomPrompt="1"/>
          </p:nvPr>
        </p:nvSpPr>
        <p:spPr>
          <a:xfrm>
            <a:off x="7445408" y="935182"/>
            <a:ext cx="4123672" cy="4970766"/>
          </a:xfrm>
          <a:prstGeom prst="rect">
            <a:avLst/>
          </a:prstGeom>
        </p:spPr>
        <p:txBody>
          <a:bodyPr vert="horz" lIns="91440" tIns="45720" rIns="91440" bIns="45720" rtlCol="0">
            <a:normAutofit/>
          </a:bodyPr>
          <a:lstStyle>
            <a:lvl1pPr marL="0" indent="0">
              <a:lnSpc>
                <a:spcPct val="110000"/>
              </a:lnSpc>
              <a:buNone/>
              <a:defRPr sz="2400">
                <a:solidFill>
                  <a:schemeClr val="bg1"/>
                </a:solidFill>
                <a:latin typeface="Georgia" panose="02040502050405020303" pitchFamily="18" charset="0"/>
              </a:defRPr>
            </a:lvl1pPr>
            <a:lvl2pPr marL="457200" indent="0">
              <a:buNone/>
              <a:defRPr/>
            </a:lvl2pPr>
          </a:lstStyle>
          <a:p>
            <a:pPr lvl="0"/>
            <a:r>
              <a:rPr lang="en-US" dirty="0"/>
              <a:t>Click to edit Master text styles</a:t>
            </a:r>
          </a:p>
        </p:txBody>
      </p:sp>
      <p:sp>
        <p:nvSpPr>
          <p:cNvPr id="3" name="Slide Number Placeholder 2">
            <a:extLst>
              <a:ext uri="{FF2B5EF4-FFF2-40B4-BE49-F238E27FC236}">
                <a16:creationId xmlns:a16="http://schemas.microsoft.com/office/drawing/2014/main" id="{52CF3811-6341-0840-8BB2-76F02D9FE31E}"/>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3" name="Title Placeholder 1">
            <a:extLst>
              <a:ext uri="{FF2B5EF4-FFF2-40B4-BE49-F238E27FC236}">
                <a16:creationId xmlns:a16="http://schemas.microsoft.com/office/drawing/2014/main" id="{3589BC40-3C89-364B-815C-9DCBAA3B8162}"/>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14" name="Text Placeholder 4">
            <a:extLst>
              <a:ext uri="{FF2B5EF4-FFF2-40B4-BE49-F238E27FC236}">
                <a16:creationId xmlns:a16="http://schemas.microsoft.com/office/drawing/2014/main" id="{697144B4-FDBF-344C-B88E-9BAB1FDCC4E5}"/>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024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Picture Placeholder 33">
            <a:extLst>
              <a:ext uri="{FF2B5EF4-FFF2-40B4-BE49-F238E27FC236}">
                <a16:creationId xmlns:a16="http://schemas.microsoft.com/office/drawing/2014/main" id="{A0FCFC10-9D9A-AE4B-8815-525F14896C46}"/>
              </a:ext>
            </a:extLst>
          </p:cNvPr>
          <p:cNvSpPr>
            <a:spLocks noGrp="1"/>
          </p:cNvSpPr>
          <p:nvPr>
            <p:ph type="pic" sz="quarter" idx="13"/>
          </p:nvPr>
        </p:nvSpPr>
        <p:spPr>
          <a:xfrm>
            <a:off x="6276689" y="-6025"/>
            <a:ext cx="5915311" cy="6851607"/>
          </a:xfrm>
        </p:spPr>
        <p:txBody>
          <a:bodyPr/>
          <a:lstStyle/>
          <a:p>
            <a:endParaRPr lang="en-US" dirty="0"/>
          </a:p>
        </p:txBody>
      </p:sp>
      <p:sp>
        <p:nvSpPr>
          <p:cNvPr id="6" name="Rectangle 5">
            <a:extLst>
              <a:ext uri="{FF2B5EF4-FFF2-40B4-BE49-F238E27FC236}">
                <a16:creationId xmlns:a16="http://schemas.microsoft.com/office/drawing/2014/main" id="{0F101D92-2E8A-3E47-8A47-F4061B4D227D}"/>
              </a:ext>
            </a:extLst>
          </p:cNvPr>
          <p:cNvSpPr/>
          <p:nvPr userDrawn="1"/>
        </p:nvSpPr>
        <p:spPr>
          <a:xfrm>
            <a:off x="0" y="1828800"/>
            <a:ext cx="7366000" cy="3263900"/>
          </a:xfrm>
          <a:prstGeom prst="rect">
            <a:avLst/>
          </a:prstGeom>
          <a:solidFill>
            <a:schemeClr val="bg1"/>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43DF6B86-5239-2340-ABE1-8DB7A96BE02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6194" y="88900"/>
            <a:ext cx="5707216" cy="2222500"/>
          </a:xfrm>
          <a:prstGeom prst="rect">
            <a:avLst/>
          </a:prstGeom>
        </p:spPr>
      </p:pic>
      <p:pic>
        <p:nvPicPr>
          <p:cNvPr id="21" name="Picture 20">
            <a:extLst>
              <a:ext uri="{FF2B5EF4-FFF2-40B4-BE49-F238E27FC236}">
                <a16:creationId xmlns:a16="http://schemas.microsoft.com/office/drawing/2014/main" id="{2481820D-9068-8D4C-97F2-A2BEEA596E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1248" y="5930303"/>
            <a:ext cx="2138508" cy="556958"/>
          </a:xfrm>
          <a:prstGeom prst="rect">
            <a:avLst/>
          </a:prstGeom>
        </p:spPr>
      </p:pic>
    </p:spTree>
    <p:extLst>
      <p:ext uri="{BB962C8B-B14F-4D97-AF65-F5344CB8AC3E}">
        <p14:creationId xmlns:p14="http://schemas.microsoft.com/office/powerpoint/2010/main" val="307517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54AEB2"/>
                </a:solidFill>
                <a:latin typeface="Century Gothic" panose="020B0502020202020204" pitchFamily="34" charset="0"/>
              </a:rPr>
              <a:t>| </a:t>
            </a:r>
            <a:r>
              <a:rPr lang="en-US" sz="1600" spc="100" baseline="0" dirty="0">
                <a:solidFill>
                  <a:srgbClr val="54AEB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54AE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365030304"/>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266E99"/>
                </a:solidFill>
                <a:latin typeface="Century Gothic" panose="020B0502020202020204" pitchFamily="34" charset="0"/>
              </a:rPr>
              <a:t>| </a:t>
            </a:r>
            <a:r>
              <a:rPr lang="en-US" sz="1600" spc="100" baseline="0" dirty="0">
                <a:solidFill>
                  <a:srgbClr val="266E99"/>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266E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988612224"/>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8B8580"/>
                </a:solidFill>
                <a:latin typeface="Century Gothic" panose="020B0502020202020204" pitchFamily="34" charset="0"/>
              </a:rPr>
              <a:t>| </a:t>
            </a:r>
            <a:r>
              <a:rPr lang="en-US" sz="1600" spc="100" baseline="0" dirty="0">
                <a:solidFill>
                  <a:srgbClr val="8B8580"/>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8B858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643089976"/>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8A599A"/>
                </a:solidFill>
                <a:latin typeface="Century Gothic" panose="020B0502020202020204" pitchFamily="34" charset="0"/>
              </a:rPr>
              <a:t>| </a:t>
            </a:r>
            <a:r>
              <a:rPr lang="en-US" sz="1600" spc="100" baseline="0" dirty="0">
                <a:solidFill>
                  <a:srgbClr val="8A599A"/>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8A599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3219194472"/>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66A478"/>
                </a:solidFill>
                <a:latin typeface="Century Gothic" panose="020B0502020202020204" pitchFamily="34" charset="0"/>
              </a:rPr>
              <a:t>| </a:t>
            </a:r>
            <a:r>
              <a:rPr lang="en-US" sz="1600" spc="100" baseline="0" dirty="0">
                <a:solidFill>
                  <a:srgbClr val="66A478"/>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3905654265"/>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9EB13D"/>
                </a:solidFill>
                <a:latin typeface="Century Gothic" panose="020B0502020202020204" pitchFamily="34" charset="0"/>
              </a:rPr>
              <a:t>| </a:t>
            </a:r>
            <a:r>
              <a:rPr lang="en-US" sz="1600" spc="100" baseline="0" dirty="0">
                <a:solidFill>
                  <a:srgbClr val="9EB13D"/>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9EB1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3837213071"/>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B73B52"/>
                </a:solidFill>
                <a:latin typeface="Century Gothic" panose="020B0502020202020204" pitchFamily="34" charset="0"/>
              </a:rPr>
              <a:t>| </a:t>
            </a:r>
            <a:r>
              <a:rPr lang="en-US" sz="1600" spc="100" baseline="0" dirty="0">
                <a:solidFill>
                  <a:srgbClr val="B73B5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3697936215"/>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Rounded Rectangle 23"/>
          <p:cNvSpPr/>
          <p:nvPr userDrawn="1"/>
        </p:nvSpPr>
        <p:spPr>
          <a:xfrm>
            <a:off x="12536769" y="5845530"/>
            <a:ext cx="679450" cy="659565"/>
          </a:xfrm>
          <a:prstGeom prst="roundRect">
            <a:avLst/>
          </a:prstGeom>
          <a:solidFill>
            <a:srgbClr val="7EB76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6" name="Rounded Rectangle 25"/>
          <p:cNvSpPr/>
          <p:nvPr userDrawn="1"/>
        </p:nvSpPr>
        <p:spPr>
          <a:xfrm>
            <a:off x="-143435" y="6091356"/>
            <a:ext cx="12505764" cy="314088"/>
          </a:xfrm>
          <a:prstGeom prst="roundRect">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47068" y="4932517"/>
            <a:ext cx="1367335" cy="222457"/>
          </a:xfrm>
          <a:prstGeom prst="rect">
            <a:avLst/>
          </a:prstGeom>
        </p:spPr>
      </p:pic>
      <p:pic>
        <p:nvPicPr>
          <p:cNvPr id="30" name="Picture 2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679785" y="4941482"/>
            <a:ext cx="393419" cy="393419"/>
          </a:xfrm>
          <a:prstGeom prst="rect">
            <a:avLst/>
          </a:prstGeom>
        </p:spPr>
      </p:pic>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CD7142"/>
                </a:solidFill>
                <a:latin typeface="Century Gothic" panose="020B0502020202020204" pitchFamily="34" charset="0"/>
              </a:rPr>
              <a:t>| </a:t>
            </a:r>
            <a:r>
              <a:rPr lang="en-US" sz="1600" spc="100" baseline="0" dirty="0">
                <a:solidFill>
                  <a:srgbClr val="CD714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pic>
        <p:nvPicPr>
          <p:cNvPr id="7" name="Picture 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92305" y="3034552"/>
            <a:ext cx="857810" cy="857810"/>
          </a:xfrm>
          <a:prstGeom prst="rect">
            <a:avLst/>
          </a:prstGeom>
        </p:spPr>
      </p:pic>
      <p:sp>
        <p:nvSpPr>
          <p:cNvPr id="6" name="Oval 5"/>
          <p:cNvSpPr/>
          <p:nvPr userDrawn="1"/>
        </p:nvSpPr>
        <p:spPr>
          <a:xfrm>
            <a:off x="10984705" y="5682402"/>
            <a:ext cx="1075765" cy="1075765"/>
          </a:xfrm>
          <a:prstGeom prst="ellipse">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093682" y="5791379"/>
            <a:ext cx="857810" cy="857810"/>
          </a:xfrm>
          <a:prstGeom prst="rect">
            <a:avLst/>
          </a:prstGeom>
        </p:spPr>
      </p:pic>
      <p:sp>
        <p:nvSpPr>
          <p:cNvPr id="34" name="Oval 33"/>
          <p:cNvSpPr/>
          <p:nvPr userDrawn="1"/>
        </p:nvSpPr>
        <p:spPr>
          <a:xfrm>
            <a:off x="-1285671" y="1302351"/>
            <a:ext cx="1075765" cy="1075765"/>
          </a:xfrm>
          <a:prstGeom prst="ellipse">
            <a:avLst/>
          </a:prstGeom>
          <a:solidFill>
            <a:srgbClr val="D06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76694" y="1411328"/>
            <a:ext cx="857810" cy="857810"/>
          </a:xfrm>
          <a:prstGeom prst="rect">
            <a:avLst/>
          </a:prstGeom>
        </p:spPr>
      </p:pic>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spTree>
    <p:extLst>
      <p:ext uri="{BB962C8B-B14F-4D97-AF65-F5344CB8AC3E}">
        <p14:creationId xmlns:p14="http://schemas.microsoft.com/office/powerpoint/2010/main" val="2688285863"/>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guide id="5" pos="4296">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8453385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34882"/>
            <a:ext cx="634484" cy="634484"/>
          </a:xfrm>
          <a:prstGeom prst="ellipse">
            <a:avLst/>
          </a:prstGeom>
          <a:solidFill>
            <a:srgbClr val="54AE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0664"/>
            <a:ext cx="502920" cy="502920"/>
          </a:xfrm>
          <a:prstGeom prst="rect">
            <a:avLst/>
          </a:prstGeom>
        </p:spPr>
      </p:pic>
    </p:spTree>
    <p:extLst>
      <p:ext uri="{BB962C8B-B14F-4D97-AF65-F5344CB8AC3E}">
        <p14:creationId xmlns:p14="http://schemas.microsoft.com/office/powerpoint/2010/main" val="4092248189"/>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54AEB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436644402"/>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54AEB2"/>
                </a:solidFill>
                <a:latin typeface="Century Gothic" panose="020B0502020202020204" pitchFamily="34" charset="0"/>
              </a:rPr>
              <a:t>ACKNOWLEDGEMENTS</a:t>
            </a: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91942"/>
            <a:ext cx="4206240" cy="4206240"/>
          </a:xfrm>
          <a:prstGeom prst="rect">
            <a:avLst/>
          </a:prstGeom>
        </p:spPr>
      </p:pic>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3400"/>
            <a:ext cx="1468966" cy="228600"/>
          </a:xfrm>
          <a:prstGeom prst="rect">
            <a:avLst/>
          </a:prstGeom>
        </p:spPr>
      </p:pic>
      <p:sp>
        <p:nvSpPr>
          <p:cNvPr id="11" name="Rectangle 10"/>
          <p:cNvSpPr/>
          <p:nvPr userDrawn="1"/>
        </p:nvSpPr>
        <p:spPr>
          <a:xfrm>
            <a:off x="3702756" y="147295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3935729"/>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228423200"/>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3293095927"/>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929752"/>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266E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73531135"/>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266E9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110719719"/>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266E99"/>
                </a:solidFill>
                <a:latin typeface="Century Gothic" panose="020B0502020202020204" pitchFamily="34" charset="0"/>
              </a:rPr>
              <a:t>ACKNOWLEDGEMENTS</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91942"/>
            <a:ext cx="4206240" cy="4206240"/>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7404"/>
            <a:ext cx="1468966" cy="228600"/>
          </a:xfrm>
          <a:prstGeom prst="rect">
            <a:avLst/>
          </a:prstGeom>
        </p:spPr>
      </p:pic>
      <p:sp>
        <p:nvSpPr>
          <p:cNvPr id="11" name="Rectangle 10"/>
          <p:cNvSpPr/>
          <p:nvPr userDrawn="1"/>
        </p:nvSpPr>
        <p:spPr>
          <a:xfrm>
            <a:off x="3702756" y="144574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1905633"/>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292056898"/>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3718209863"/>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64559698"/>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8B858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15679130"/>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8B858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987668677"/>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B8580"/>
                </a:solidFill>
                <a:latin typeface="Century Gothic" panose="020B0502020202020204" pitchFamily="34" charset="0"/>
              </a:rPr>
              <a:t>ACKNOWLEDGEMENTS</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924594"/>
            <a:ext cx="4206240" cy="4206240"/>
          </a:xfrm>
          <a:prstGeom prst="rect">
            <a:avLst/>
          </a:prstGeom>
        </p:spPr>
      </p:pic>
      <p:sp>
        <p:nvSpPr>
          <p:cNvPr id="11" name="Rectangle 10"/>
          <p:cNvSpPr/>
          <p:nvPr userDrawn="1"/>
        </p:nvSpPr>
        <p:spPr>
          <a:xfrm>
            <a:off x="3702756" y="157963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2420" y="535371"/>
            <a:ext cx="1468966" cy="228600"/>
          </a:xfrm>
          <a:prstGeom prst="rect">
            <a:avLst/>
          </a:prstGeom>
        </p:spPr>
      </p:pic>
    </p:spTree>
    <p:extLst>
      <p:ext uri="{BB962C8B-B14F-4D97-AF65-F5344CB8AC3E}">
        <p14:creationId xmlns:p14="http://schemas.microsoft.com/office/powerpoint/2010/main" val="3500573324"/>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3498" y="6082284"/>
            <a:ext cx="585216" cy="585216"/>
          </a:xfrm>
          <a:prstGeom prst="rect">
            <a:avLst/>
          </a:prstGeom>
        </p:spPr>
      </p:pic>
    </p:spTree>
    <p:extLst>
      <p:ext uri="{BB962C8B-B14F-4D97-AF65-F5344CB8AC3E}">
        <p14:creationId xmlns:p14="http://schemas.microsoft.com/office/powerpoint/2010/main" val="602909542"/>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3498" y="6082284"/>
            <a:ext cx="585216" cy="585216"/>
          </a:xfrm>
          <a:prstGeom prst="rect">
            <a:avLst/>
          </a:prstGeom>
        </p:spPr>
      </p:pic>
    </p:spTree>
    <p:extLst>
      <p:ext uri="{BB962C8B-B14F-4D97-AF65-F5344CB8AC3E}">
        <p14:creationId xmlns:p14="http://schemas.microsoft.com/office/powerpoint/2010/main" val="4107452829"/>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66979480"/>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8A599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216291607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8A599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611022506"/>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A599A"/>
                </a:solidFill>
                <a:latin typeface="Century Gothic" panose="020B0502020202020204" pitchFamily="34" charset="0"/>
              </a:rPr>
              <a:t>ACKNOWLEDGEMENTS</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2417" y="528155"/>
            <a:ext cx="1468966" cy="228600"/>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2880" y="1851660"/>
            <a:ext cx="4206240" cy="4206240"/>
          </a:xfrm>
          <a:prstGeom prst="rect">
            <a:avLst/>
          </a:prstGeom>
        </p:spPr>
      </p:pic>
      <p:sp>
        <p:nvSpPr>
          <p:cNvPr id="11" name="Rectangle 10"/>
          <p:cNvSpPr/>
          <p:nvPr userDrawn="1"/>
        </p:nvSpPr>
        <p:spPr>
          <a:xfrm>
            <a:off x="3702756" y="1650583"/>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7309403"/>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2962762303"/>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3196903088"/>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6995584"/>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1770441599"/>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66A47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1519378556"/>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B0502020202020204" pitchFamily="34" charset="0"/>
              </a:rPr>
              <a:t>ACKNOWLEDGEMENTS</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3832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42009" y="534958"/>
            <a:ext cx="1468966" cy="228600"/>
          </a:xfrm>
          <a:prstGeom prst="rect">
            <a:avLst/>
          </a:prstGeom>
        </p:spPr>
      </p:pic>
    </p:spTree>
    <p:extLst>
      <p:ext uri="{BB962C8B-B14F-4D97-AF65-F5344CB8AC3E}">
        <p14:creationId xmlns:p14="http://schemas.microsoft.com/office/powerpoint/2010/main" val="229775588"/>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92840770"/>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313259970"/>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870882"/>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9EB1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2457412527"/>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9EB13D"/>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543924911"/>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9EB13D"/>
                </a:solidFill>
                <a:latin typeface="Century Gothic" panose="020B0502020202020204" pitchFamily="34" charset="0"/>
              </a:rPr>
              <a:t>ACKNOWLEDGEMENTS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3400"/>
            <a:ext cx="1468966" cy="228600"/>
          </a:xfrm>
          <a:prstGeom prst="rect">
            <a:avLst/>
          </a:prstGeom>
        </p:spPr>
      </p:pic>
    </p:spTree>
    <p:extLst>
      <p:ext uri="{BB962C8B-B14F-4D97-AF65-F5344CB8AC3E}">
        <p14:creationId xmlns:p14="http://schemas.microsoft.com/office/powerpoint/2010/main" val="2362076795"/>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332180716"/>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092646572"/>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5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4618215"/>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31568071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B73B5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3076855884"/>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B73B52"/>
                </a:solidFill>
                <a:latin typeface="Century Gothic" panose="020B0502020202020204" pitchFamily="34" charset="0"/>
              </a:rPr>
              <a:t>ACKNOWLEDGEMENTS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4958"/>
            <a:ext cx="1468966" cy="22860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5797299"/>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015137033"/>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4092347849"/>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6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3480870"/>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Middle Icon">
    <p:spTree>
      <p:nvGrpSpPr>
        <p:cNvPr id="1" name=""/>
        <p:cNvGrpSpPr/>
        <p:nvPr/>
      </p:nvGrpSpPr>
      <p:grpSpPr>
        <a:xfrm>
          <a:off x="0" y="0"/>
          <a:ext cx="0" cy="0"/>
          <a:chOff x="0" y="0"/>
          <a:chExt cx="0" cy="0"/>
        </a:xfrm>
      </p:grpSpPr>
      <p:grpSp>
        <p:nvGrpSpPr>
          <p:cNvPr id="2" name="Group 1"/>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60284" y="6142182"/>
              <a:ext cx="634484" cy="634484"/>
            </a:xfrm>
            <a:prstGeom prst="ellipse">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24558" y="6206456"/>
            <a:ext cx="505935" cy="505935"/>
          </a:xfrm>
          <a:prstGeom prst="rect">
            <a:avLst/>
          </a:prstGeom>
        </p:spPr>
      </p:pic>
    </p:spTree>
    <p:extLst>
      <p:ext uri="{BB962C8B-B14F-4D97-AF65-F5344CB8AC3E}">
        <p14:creationId xmlns:p14="http://schemas.microsoft.com/office/powerpoint/2010/main" val="409785514"/>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Left Icon">
    <p:spTree>
      <p:nvGrpSpPr>
        <p:cNvPr id="1" name=""/>
        <p:cNvGrpSpPr/>
        <p:nvPr/>
      </p:nvGrpSpPr>
      <p:grpSpPr>
        <a:xfrm>
          <a:off x="0" y="0"/>
          <a:ext cx="0" cy="0"/>
          <a:chOff x="0" y="0"/>
          <a:chExt cx="0" cy="0"/>
        </a:xfrm>
      </p:grpSpPr>
      <p:grpSp>
        <p:nvGrpSpPr>
          <p:cNvPr id="3" name="Group 2"/>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CD714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332" y="6206456"/>
            <a:ext cx="505935" cy="505935"/>
          </a:xfrm>
          <a:prstGeom prst="rect">
            <a:avLst/>
          </a:prstGeom>
        </p:spPr>
      </p:pic>
    </p:spTree>
    <p:extLst>
      <p:ext uri="{BB962C8B-B14F-4D97-AF65-F5344CB8AC3E}">
        <p14:creationId xmlns:p14="http://schemas.microsoft.com/office/powerpoint/2010/main" val="1416230730"/>
      </p:ext>
    </p:extLst>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B0502020202020204" pitchFamily="34" charset="0"/>
              </a:rPr>
              <a:t>ACKNOWLEDGEMENTS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5113" y="1870322"/>
            <a:ext cx="4201774" cy="4201774"/>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30154" y="540290"/>
            <a:ext cx="1468966" cy="228600"/>
          </a:xfrm>
          <a:prstGeom prst="rect">
            <a:avLst/>
          </a:prstGeom>
        </p:spPr>
      </p:pic>
    </p:spTree>
    <p:extLst>
      <p:ext uri="{BB962C8B-B14F-4D97-AF65-F5344CB8AC3E}">
        <p14:creationId xmlns:p14="http://schemas.microsoft.com/office/powerpoint/2010/main" val="2913159733"/>
      </p:ext>
    </p:extLst>
  </p:cSld>
  <p:clrMapOvr>
    <a:masterClrMapping/>
  </p:clrMapOvr>
  <p:extLst>
    <p:ext uri="{DCECCB84-F9BA-43D5-87BE-67443E8EF086}">
      <p15:sldGuideLst xmlns:p15="http://schemas.microsoft.com/office/powerpoint/2012/main">
        <p15:guide id="1" orient="horz" pos="74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2641968722"/>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1817031407"/>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7_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89510547"/>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9" Type="http://schemas.openxmlformats.org/officeDocument/2006/relationships/slideLayout" Target="../slideLayouts/slideLayout47.xml"/><Relationship Id="rId21" Type="http://schemas.openxmlformats.org/officeDocument/2006/relationships/slideLayout" Target="../slideLayouts/slideLayout29.xml"/><Relationship Id="rId34" Type="http://schemas.openxmlformats.org/officeDocument/2006/relationships/slideLayout" Target="../slideLayouts/slideLayout42.xml"/><Relationship Id="rId42" Type="http://schemas.openxmlformats.org/officeDocument/2006/relationships/slideLayout" Target="../slideLayouts/slideLayout50.xml"/><Relationship Id="rId47" Type="http://schemas.openxmlformats.org/officeDocument/2006/relationships/slideLayout" Target="../slideLayouts/slideLayout55.xml"/><Relationship Id="rId50" Type="http://schemas.openxmlformats.org/officeDocument/2006/relationships/slideLayout" Target="../slideLayouts/slideLayout58.xml"/><Relationship Id="rId55" Type="http://schemas.openxmlformats.org/officeDocument/2006/relationships/slideLayout" Target="../slideLayouts/slideLayout63.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9" Type="http://schemas.openxmlformats.org/officeDocument/2006/relationships/slideLayout" Target="../slideLayouts/slideLayout37.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32" Type="http://schemas.openxmlformats.org/officeDocument/2006/relationships/slideLayout" Target="../slideLayouts/slideLayout40.xml"/><Relationship Id="rId37" Type="http://schemas.openxmlformats.org/officeDocument/2006/relationships/slideLayout" Target="../slideLayouts/slideLayout45.xml"/><Relationship Id="rId40" Type="http://schemas.openxmlformats.org/officeDocument/2006/relationships/slideLayout" Target="../slideLayouts/slideLayout48.xml"/><Relationship Id="rId45" Type="http://schemas.openxmlformats.org/officeDocument/2006/relationships/slideLayout" Target="../slideLayouts/slideLayout53.xml"/><Relationship Id="rId53" Type="http://schemas.openxmlformats.org/officeDocument/2006/relationships/slideLayout" Target="../slideLayouts/slideLayout61.xml"/><Relationship Id="rId58" Type="http://schemas.openxmlformats.org/officeDocument/2006/relationships/theme" Target="../theme/theme2.xml"/><Relationship Id="rId5" Type="http://schemas.openxmlformats.org/officeDocument/2006/relationships/slideLayout" Target="../slideLayouts/slideLayout13.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 Id="rId30" Type="http://schemas.openxmlformats.org/officeDocument/2006/relationships/slideLayout" Target="../slideLayouts/slideLayout38.xml"/><Relationship Id="rId35" Type="http://schemas.openxmlformats.org/officeDocument/2006/relationships/slideLayout" Target="../slideLayouts/slideLayout43.xml"/><Relationship Id="rId43" Type="http://schemas.openxmlformats.org/officeDocument/2006/relationships/slideLayout" Target="../slideLayouts/slideLayout51.xml"/><Relationship Id="rId48" Type="http://schemas.openxmlformats.org/officeDocument/2006/relationships/slideLayout" Target="../slideLayouts/slideLayout56.xml"/><Relationship Id="rId56" Type="http://schemas.openxmlformats.org/officeDocument/2006/relationships/slideLayout" Target="../slideLayouts/slideLayout64.xml"/><Relationship Id="rId8" Type="http://schemas.openxmlformats.org/officeDocument/2006/relationships/slideLayout" Target="../slideLayouts/slideLayout16.xml"/><Relationship Id="rId51" Type="http://schemas.openxmlformats.org/officeDocument/2006/relationships/slideLayout" Target="../slideLayouts/slideLayout59.xml"/><Relationship Id="rId3" Type="http://schemas.openxmlformats.org/officeDocument/2006/relationships/slideLayout" Target="../slideLayouts/slideLayout11.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33" Type="http://schemas.openxmlformats.org/officeDocument/2006/relationships/slideLayout" Target="../slideLayouts/slideLayout41.xml"/><Relationship Id="rId38" Type="http://schemas.openxmlformats.org/officeDocument/2006/relationships/slideLayout" Target="../slideLayouts/slideLayout46.xml"/><Relationship Id="rId46" Type="http://schemas.openxmlformats.org/officeDocument/2006/relationships/slideLayout" Target="../slideLayouts/slideLayout54.xml"/><Relationship Id="rId20" Type="http://schemas.openxmlformats.org/officeDocument/2006/relationships/slideLayout" Target="../slideLayouts/slideLayout28.xml"/><Relationship Id="rId41" Type="http://schemas.openxmlformats.org/officeDocument/2006/relationships/slideLayout" Target="../slideLayouts/slideLayout49.xml"/><Relationship Id="rId54" Type="http://schemas.openxmlformats.org/officeDocument/2006/relationships/slideLayout" Target="../slideLayouts/slideLayout62.xml"/><Relationship Id="rId1" Type="http://schemas.openxmlformats.org/officeDocument/2006/relationships/slideLayout" Target="../slideLayouts/slideLayout9.xml"/><Relationship Id="rId6" Type="http://schemas.openxmlformats.org/officeDocument/2006/relationships/slideLayout" Target="../slideLayouts/slideLayout14.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slideLayout" Target="../slideLayouts/slideLayout36.xml"/><Relationship Id="rId36" Type="http://schemas.openxmlformats.org/officeDocument/2006/relationships/slideLayout" Target="../slideLayouts/slideLayout44.xml"/><Relationship Id="rId49" Type="http://schemas.openxmlformats.org/officeDocument/2006/relationships/slideLayout" Target="../slideLayouts/slideLayout57.xml"/><Relationship Id="rId57" Type="http://schemas.openxmlformats.org/officeDocument/2006/relationships/slideLayout" Target="../slideLayouts/slideLayout65.xml"/><Relationship Id="rId10" Type="http://schemas.openxmlformats.org/officeDocument/2006/relationships/slideLayout" Target="../slideLayouts/slideLayout18.xml"/><Relationship Id="rId31" Type="http://schemas.openxmlformats.org/officeDocument/2006/relationships/slideLayout" Target="../slideLayouts/slideLayout39.xml"/><Relationship Id="rId44" Type="http://schemas.openxmlformats.org/officeDocument/2006/relationships/slideLayout" Target="../slideLayouts/slideLayout52.xml"/><Relationship Id="rId52"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6A7278"/>
                </a:solidFill>
                <a:latin typeface="Arial" panose="020B0604020202020204" pitchFamily="34" charset="0"/>
                <a:cs typeface="Arial" panose="020B0604020202020204" pitchFamily="34" charset="0"/>
              </a:defRPr>
            </a:lvl1pPr>
          </a:lstStyle>
          <a:p>
            <a:fld id="{170862A5-B9BF-49AD-B48A-0A94CACC0B01}" type="slidenum">
              <a:rPr lang="en-US" smtClean="0"/>
              <a:pPr/>
              <a:t>‹#›</a:t>
            </a:fld>
            <a:endParaRPr lang="en-US" dirty="0"/>
          </a:p>
        </p:txBody>
      </p:sp>
      <p:sp>
        <p:nvSpPr>
          <p:cNvPr id="7" name="Title Placeholder 1">
            <a:extLst>
              <a:ext uri="{FF2B5EF4-FFF2-40B4-BE49-F238E27FC236}">
                <a16:creationId xmlns:a16="http://schemas.microsoft.com/office/drawing/2014/main" id="{2CD91EEC-B729-894E-9069-D1575E1B3C84}"/>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17865578"/>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73" r:id="rId3"/>
    <p:sldLayoutId id="2147483680" r:id="rId4"/>
    <p:sldLayoutId id="2147483696" r:id="rId5"/>
    <p:sldLayoutId id="2147483678" r:id="rId6"/>
    <p:sldLayoutId id="2147483674" r:id="rId7"/>
    <p:sldLayoutId id="2147483695"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1200" b="1" i="0" kern="1200">
          <a:solidFill>
            <a:srgbClr val="6A7278"/>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18583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 id="2147483730" r:id="rId30"/>
    <p:sldLayoutId id="2147483731" r:id="rId31"/>
    <p:sldLayoutId id="2147483732" r:id="rId32"/>
    <p:sldLayoutId id="2147483733" r:id="rId33"/>
    <p:sldLayoutId id="2147483734" r:id="rId34"/>
    <p:sldLayoutId id="2147483735" r:id="rId35"/>
    <p:sldLayoutId id="2147483736" r:id="rId36"/>
    <p:sldLayoutId id="2147483737" r:id="rId37"/>
    <p:sldLayoutId id="2147483738" r:id="rId38"/>
    <p:sldLayoutId id="2147483739" r:id="rId39"/>
    <p:sldLayoutId id="2147483740" r:id="rId40"/>
    <p:sldLayoutId id="2147483741" r:id="rId41"/>
    <p:sldLayoutId id="2147483742" r:id="rId42"/>
    <p:sldLayoutId id="2147483743" r:id="rId43"/>
    <p:sldLayoutId id="2147483744" r:id="rId44"/>
    <p:sldLayoutId id="2147483745" r:id="rId45"/>
    <p:sldLayoutId id="2147483746" r:id="rId46"/>
    <p:sldLayoutId id="2147483747" r:id="rId47"/>
    <p:sldLayoutId id="2147483748" r:id="rId48"/>
    <p:sldLayoutId id="2147483749" r:id="rId49"/>
    <p:sldLayoutId id="2147483750" r:id="rId50"/>
    <p:sldLayoutId id="2147483751" r:id="rId51"/>
    <p:sldLayoutId id="2147483752" r:id="rId52"/>
    <p:sldLayoutId id="2147483753" r:id="rId53"/>
    <p:sldLayoutId id="2147483754" r:id="rId54"/>
    <p:sldLayoutId id="2147483755" r:id="rId55"/>
    <p:sldLayoutId id="2147483756" r:id="rId56"/>
    <p:sldLayoutId id="2147483757" r:id="rId5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p15:clr>
            <a:srgbClr val="F26B43"/>
          </p15:clr>
        </p15:guide>
        <p15:guide id="2" orient="horz" pos="480">
          <p15:clr>
            <a:srgbClr val="F26B43"/>
          </p15:clr>
        </p15:guide>
        <p15:guide id="3" orient="horz" pos="216">
          <p15:clr>
            <a:srgbClr val="F26B43"/>
          </p15:clr>
        </p15:guide>
        <p15:guide id="4" pos="7320">
          <p15:clr>
            <a:srgbClr val="F26B43"/>
          </p15:clr>
        </p15:guide>
        <p15:guide id="5" pos="75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5.emf"/><Relationship Id="rId4" Type="http://schemas.openxmlformats.org/officeDocument/2006/relationships/image" Target="../media/image44.png"/></Relationships>
</file>

<file path=ppt/slides/_rels/slide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jpeg"/></Relationships>
</file>

<file path=ppt/slides/_rels/slide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56.jpeg"/><Relationship Id="rId4" Type="http://schemas.openxmlformats.org/officeDocument/2006/relationships/image" Target="../media/image55.jpeg"/></Relationships>
</file>

<file path=ppt/slides/_rels/slide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mailto:Lauren.M.Childs@nasa.gov" TargetMode="External"/><Relationship Id="rId7"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hyperlink" Target="http://www.youtube.com/user/NASADEVELOP" TargetMode="External"/><Relationship Id="rId11" Type="http://schemas.openxmlformats.org/officeDocument/2006/relationships/hyperlink" Target="https://develop.larc.nasa.gov/" TargetMode="External"/><Relationship Id="rId5" Type="http://schemas.openxmlformats.org/officeDocument/2006/relationships/hyperlink" Target="http://twitter.com/#!/nasa_develop" TargetMode="External"/><Relationship Id="rId10" Type="http://schemas.openxmlformats.org/officeDocument/2006/relationships/hyperlink" Target="https://appliedsciences.nasa.gov/nasadevel" TargetMode="External"/><Relationship Id="rId4" Type="http://schemas.openxmlformats.org/officeDocument/2006/relationships/hyperlink" Target="http://www.facebook.com/developnationalprogram" TargetMode="External"/><Relationship Id="rId9"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81971F-2155-EF40-AC00-A685D9DFC502}"/>
              </a:ext>
            </a:extLst>
          </p:cNvPr>
          <p:cNvSpPr>
            <a:spLocks noGrp="1"/>
          </p:cNvSpPr>
          <p:nvPr>
            <p:ph type="body" sz="quarter" idx="11"/>
          </p:nvPr>
        </p:nvSpPr>
        <p:spPr>
          <a:xfrm>
            <a:off x="577607" y="4462040"/>
            <a:ext cx="5914633" cy="1490655"/>
          </a:xfrm>
        </p:spPr>
        <p:txBody>
          <a:bodyPr>
            <a:normAutofit fontScale="92500" lnSpcReduction="10000"/>
          </a:bodyPr>
          <a:lstStyle/>
          <a:p>
            <a:pPr marL="55563">
              <a:spcBef>
                <a:spcPts val="0"/>
              </a:spcBef>
            </a:pPr>
            <a:r>
              <a:rPr lang="en-US" sz="1900" b="0" dirty="0">
                <a:solidFill>
                  <a:schemeClr val="tx1">
                    <a:lumMod val="65000"/>
                    <a:lumOff val="35000"/>
                  </a:schemeClr>
                </a:solidFill>
                <a:latin typeface="Century Gothic" panose="020B0502020202020204" pitchFamily="34" charset="0"/>
              </a:rPr>
              <a:t>Applied Sciences’ Capacity Building</a:t>
            </a:r>
          </a:p>
          <a:p>
            <a:pPr>
              <a:lnSpc>
                <a:spcPct val="100000"/>
              </a:lnSpc>
              <a:spcBef>
                <a:spcPts val="0"/>
              </a:spcBef>
            </a:pPr>
            <a:r>
              <a:rPr lang="en-US" sz="8800" b="0" dirty="0">
                <a:solidFill>
                  <a:schemeClr val="tx1">
                    <a:lumMod val="65000"/>
                    <a:lumOff val="35000"/>
                  </a:schemeClr>
                </a:solidFill>
                <a:latin typeface="Century Gothic" panose="020B0502020202020204" pitchFamily="34" charset="0"/>
              </a:rPr>
              <a:t>DEVELOP</a:t>
            </a:r>
            <a:endParaRPr lang="en-US" sz="8800" b="0" dirty="0">
              <a:solidFill>
                <a:srgbClr val="5496AD"/>
              </a:solidFill>
              <a:latin typeface="Century Gothic" panose="020B0502020202020204" pitchFamily="34" charset="0"/>
            </a:endParaRPr>
          </a:p>
        </p:txBody>
      </p:sp>
      <p:pic>
        <p:nvPicPr>
          <p:cNvPr id="15" name="Picture 14">
            <a:extLst>
              <a:ext uri="{FF2B5EF4-FFF2-40B4-BE49-F238E27FC236}">
                <a16:creationId xmlns:a16="http://schemas.microsoft.com/office/drawing/2014/main" id="{0BBF13CA-D323-884F-9BC9-4213352EF1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9164" y="320819"/>
            <a:ext cx="2138508" cy="556958"/>
          </a:xfrm>
          <a:prstGeom prst="rect">
            <a:avLst/>
          </a:prstGeom>
        </p:spPr>
      </p:pic>
      <p:pic>
        <p:nvPicPr>
          <p:cNvPr id="5" name="Picture 4">
            <a:extLst>
              <a:ext uri="{FF2B5EF4-FFF2-40B4-BE49-F238E27FC236}">
                <a16:creationId xmlns:a16="http://schemas.microsoft.com/office/drawing/2014/main" id="{D5E81012-2295-4F69-851D-561CB0555E6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6091843" y="757842"/>
            <a:ext cx="6858001" cy="5342313"/>
          </a:xfrm>
          <a:prstGeom prst="rect">
            <a:avLst/>
          </a:prstGeom>
        </p:spPr>
      </p:pic>
      <p:sp>
        <p:nvSpPr>
          <p:cNvPr id="7" name="Text Placeholder 1">
            <a:extLst>
              <a:ext uri="{FF2B5EF4-FFF2-40B4-BE49-F238E27FC236}">
                <a16:creationId xmlns:a16="http://schemas.microsoft.com/office/drawing/2014/main" id="{13ECA45A-E6F6-4B27-8603-A99AFBF2FFF2}"/>
              </a:ext>
            </a:extLst>
          </p:cNvPr>
          <p:cNvSpPr txBox="1">
            <a:spLocks/>
          </p:cNvSpPr>
          <p:nvPr/>
        </p:nvSpPr>
        <p:spPr>
          <a:xfrm>
            <a:off x="665858" y="5835657"/>
            <a:ext cx="4849117" cy="6023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4400" b="1" kern="1200">
                <a:solidFill>
                  <a:srgbClr val="244D60"/>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000" b="0" dirty="0">
                <a:solidFill>
                  <a:schemeClr val="accent5">
                    <a:lumMod val="50000"/>
                  </a:schemeClr>
                </a:solidFill>
                <a:latin typeface="Century Gothic" panose="020B0502020202020204" pitchFamily="34" charset="0"/>
              </a:rPr>
              <a:t>October 25, 2022</a:t>
            </a:r>
          </a:p>
        </p:txBody>
      </p:sp>
      <p:sp>
        <p:nvSpPr>
          <p:cNvPr id="6" name="Text Placeholder 1">
            <a:extLst>
              <a:ext uri="{FF2B5EF4-FFF2-40B4-BE49-F238E27FC236}">
                <a16:creationId xmlns:a16="http://schemas.microsoft.com/office/drawing/2014/main" id="{90BAEAFC-158A-4BF7-B98B-7FED7221053E}"/>
              </a:ext>
            </a:extLst>
          </p:cNvPr>
          <p:cNvSpPr txBox="1">
            <a:spLocks/>
          </p:cNvSpPr>
          <p:nvPr/>
        </p:nvSpPr>
        <p:spPr>
          <a:xfrm>
            <a:off x="621253" y="3976766"/>
            <a:ext cx="4849117" cy="6023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4400" b="1" kern="1200">
                <a:solidFill>
                  <a:srgbClr val="244D60"/>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solidFill>
                  <a:schemeClr val="accent5">
                    <a:lumMod val="50000"/>
                  </a:schemeClr>
                </a:solidFill>
                <a:latin typeface="Century Gothic" panose="020B0502020202020204" pitchFamily="34" charset="0"/>
              </a:rPr>
              <a:t>A Brief Introduction to</a:t>
            </a:r>
          </a:p>
        </p:txBody>
      </p:sp>
    </p:spTree>
    <p:extLst>
      <p:ext uri="{BB962C8B-B14F-4D97-AF65-F5344CB8AC3E}">
        <p14:creationId xmlns:p14="http://schemas.microsoft.com/office/powerpoint/2010/main" val="2030659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dirty="0"/>
              <a:t>NASA EARTH SCIENCE</a:t>
            </a:r>
            <a:endParaRPr lang="en-US" sz="1400" spc="200" dirty="0">
              <a:latin typeface="Arial"/>
              <a:cs typeface="Arial"/>
            </a:endParaRP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199" y="984732"/>
            <a:ext cx="10712117" cy="820004"/>
          </a:xfrm>
        </p:spPr>
        <p:txBody>
          <a:bodyPr anchor="ctr">
            <a:normAutofit/>
          </a:bodyPr>
          <a:lstStyle/>
          <a:p>
            <a:r>
              <a:rPr lang="en-US" altLang="en-US" sz="3600" dirty="0"/>
              <a:t>Earth Science Division</a:t>
            </a:r>
            <a:endParaRPr lang="en-US" sz="3600" dirty="0"/>
          </a:p>
        </p:txBody>
      </p:sp>
      <p:sp>
        <p:nvSpPr>
          <p:cNvPr id="51" name="Content Placeholder 18">
            <a:extLst>
              <a:ext uri="{FF2B5EF4-FFF2-40B4-BE49-F238E27FC236}">
                <a16:creationId xmlns:a16="http://schemas.microsoft.com/office/drawing/2014/main" id="{424F05BB-933B-4BBE-ACCA-DA5322FC1864}"/>
              </a:ext>
            </a:extLst>
          </p:cNvPr>
          <p:cNvSpPr txBox="1">
            <a:spLocks/>
          </p:cNvSpPr>
          <p:nvPr/>
        </p:nvSpPr>
        <p:spPr>
          <a:xfrm>
            <a:off x="838199" y="3210456"/>
            <a:ext cx="6801854" cy="343097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r>
              <a:rPr lang="en-US" sz="1800" dirty="0"/>
              <a:t>Using the global vantage point of space, ESD builds fundamental, scientific knowledge about Earth and how it is changing. ESD advances understanding of Earth as an integrated system and develops and tests applications that deliver direct societal benefit. It has five lines of business:</a:t>
            </a:r>
          </a:p>
        </p:txBody>
      </p:sp>
      <p:sp>
        <p:nvSpPr>
          <p:cNvPr id="12" name="Text Placeholder 3">
            <a:extLst>
              <a:ext uri="{FF2B5EF4-FFF2-40B4-BE49-F238E27FC236}">
                <a16:creationId xmlns:a16="http://schemas.microsoft.com/office/drawing/2014/main" id="{90AA3F35-33A4-469F-8CE7-83E6A7E29295}"/>
              </a:ext>
            </a:extLst>
          </p:cNvPr>
          <p:cNvSpPr txBox="1">
            <a:spLocks/>
          </p:cNvSpPr>
          <p:nvPr/>
        </p:nvSpPr>
        <p:spPr>
          <a:xfrm>
            <a:off x="838200" y="1865555"/>
            <a:ext cx="6657474" cy="1575479"/>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0"/>
              </a:spcBef>
              <a:buNone/>
            </a:pPr>
            <a:r>
              <a:rPr lang="en-US" sz="2600" dirty="0">
                <a:solidFill>
                  <a:schemeClr val="accent5">
                    <a:lumMod val="50000"/>
                  </a:schemeClr>
                </a:solidFill>
              </a:rPr>
              <a:t>Advancing understanding of the Earth and developing technologies to improve the quality of life on our home planet.</a:t>
            </a:r>
            <a:endParaRPr lang="en-US" dirty="0">
              <a:solidFill>
                <a:schemeClr val="accent5">
                  <a:lumMod val="50000"/>
                </a:schemeClr>
              </a:solidFill>
            </a:endParaRPr>
          </a:p>
        </p:txBody>
      </p:sp>
      <p:pic>
        <p:nvPicPr>
          <p:cNvPr id="3" name="Picture 2">
            <a:extLst>
              <a:ext uri="{FF2B5EF4-FFF2-40B4-BE49-F238E27FC236}">
                <a16:creationId xmlns:a16="http://schemas.microsoft.com/office/drawing/2014/main" id="{AB120E42-7FD9-49C5-A72D-B8FD63152F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6835637" y="1499780"/>
            <a:ext cx="6856143" cy="3856581"/>
          </a:xfrm>
          <a:prstGeom prst="rect">
            <a:avLst/>
          </a:prstGeom>
        </p:spPr>
      </p:pic>
      <p:sp>
        <p:nvSpPr>
          <p:cNvPr id="15" name="Content Placeholder 18">
            <a:extLst>
              <a:ext uri="{FF2B5EF4-FFF2-40B4-BE49-F238E27FC236}">
                <a16:creationId xmlns:a16="http://schemas.microsoft.com/office/drawing/2014/main" id="{7489927B-9697-4DE7-9E8D-C6474F1B3162}"/>
              </a:ext>
            </a:extLst>
          </p:cNvPr>
          <p:cNvSpPr txBox="1">
            <a:spLocks/>
          </p:cNvSpPr>
          <p:nvPr/>
        </p:nvSpPr>
        <p:spPr>
          <a:xfrm>
            <a:off x="1148188" y="4785935"/>
            <a:ext cx="6215141" cy="1290012"/>
          </a:xfrm>
          <a:prstGeom prst="rect">
            <a:avLst/>
          </a:prstGeom>
        </p:spPr>
        <p:txBody>
          <a:bodyPr vert="horz" lIns="91440" tIns="45720" rIns="91440" bIns="45720" numCol="2" rtlCol="0">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800" dirty="0"/>
              <a:t>Technology</a:t>
            </a:r>
          </a:p>
          <a:p>
            <a:pPr marL="285750" indent="-285750">
              <a:buFont typeface="Arial" panose="020B0604020202020204" pitchFamily="34" charset="0"/>
              <a:buChar char="•"/>
            </a:pPr>
            <a:r>
              <a:rPr lang="en-US" sz="1800" dirty="0"/>
              <a:t>Flight</a:t>
            </a:r>
          </a:p>
          <a:p>
            <a:pPr marL="285750" indent="-285750">
              <a:buFont typeface="Arial" panose="020B0604020202020204" pitchFamily="34" charset="0"/>
              <a:buChar char="•"/>
            </a:pPr>
            <a:r>
              <a:rPr lang="en-US" sz="1800" dirty="0"/>
              <a:t>Research &amp; Analysis</a:t>
            </a:r>
          </a:p>
          <a:p>
            <a:pPr marL="285750" indent="-285750">
              <a:buFont typeface="Arial" panose="020B0604020202020204" pitchFamily="34" charset="0"/>
              <a:buChar char="•"/>
            </a:pPr>
            <a:r>
              <a:rPr lang="en-US" sz="1800" dirty="0"/>
              <a:t>Data &amp; Computation</a:t>
            </a:r>
          </a:p>
          <a:p>
            <a:pPr marL="285750" indent="-285750">
              <a:buFont typeface="Arial" panose="020B0604020202020204" pitchFamily="34" charset="0"/>
              <a:buChar char="•"/>
            </a:pPr>
            <a:r>
              <a:rPr lang="en-US" sz="1800" dirty="0"/>
              <a:t>Applications</a:t>
            </a:r>
          </a:p>
        </p:txBody>
      </p:sp>
    </p:spTree>
    <p:extLst>
      <p:ext uri="{BB962C8B-B14F-4D97-AF65-F5344CB8AC3E}">
        <p14:creationId xmlns:p14="http://schemas.microsoft.com/office/powerpoint/2010/main" val="133286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a:t>INTRODUCTION TO NASA EARTH SCIENCE</a:t>
            </a:r>
          </a:p>
        </p:txBody>
      </p:sp>
      <p:pic>
        <p:nvPicPr>
          <p:cNvPr id="3" name="Picture 2">
            <a:extLst>
              <a:ext uri="{FF2B5EF4-FFF2-40B4-BE49-F238E27FC236}">
                <a16:creationId xmlns:a16="http://schemas.microsoft.com/office/drawing/2014/main" id="{0291FFF7-6ABB-4C4F-AC69-DF3D3795607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0" y="0"/>
            <a:ext cx="12192000" cy="6857999"/>
          </a:xfrm>
          <a:prstGeom prst="rect">
            <a:avLst/>
          </a:prstGeom>
        </p:spPr>
      </p:pic>
    </p:spTree>
    <p:extLst>
      <p:ext uri="{BB962C8B-B14F-4D97-AF65-F5344CB8AC3E}">
        <p14:creationId xmlns:p14="http://schemas.microsoft.com/office/powerpoint/2010/main" val="4538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spc="200" dirty="0"/>
              <a:t>EMPOWERING PEOPLE &amp; COMMUNITIES</a:t>
            </a: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200" y="1134056"/>
            <a:ext cx="6062330" cy="830637"/>
          </a:xfrm>
        </p:spPr>
        <p:txBody>
          <a:bodyPr anchor="ctr">
            <a:normAutofit/>
          </a:bodyPr>
          <a:lstStyle/>
          <a:p>
            <a:r>
              <a:rPr lang="en-US" altLang="en-US" sz="2800" dirty="0"/>
              <a:t>Making Earth Data Accessible to All</a:t>
            </a:r>
            <a:endParaRPr lang="en-US" sz="2800" dirty="0"/>
          </a:p>
        </p:txBody>
      </p:sp>
      <p:sp>
        <p:nvSpPr>
          <p:cNvPr id="19" name="Content Placeholder 18">
            <a:extLst>
              <a:ext uri="{FF2B5EF4-FFF2-40B4-BE49-F238E27FC236}">
                <a16:creationId xmlns:a16="http://schemas.microsoft.com/office/drawing/2014/main" id="{0DA1991F-49D9-BF45-9E4A-2271FF763C78}"/>
              </a:ext>
            </a:extLst>
          </p:cNvPr>
          <p:cNvSpPr>
            <a:spLocks noGrp="1"/>
          </p:cNvSpPr>
          <p:nvPr>
            <p:ph idx="11"/>
          </p:nvPr>
        </p:nvSpPr>
        <p:spPr>
          <a:xfrm>
            <a:off x="838201" y="2107449"/>
            <a:ext cx="6204843" cy="4176681"/>
          </a:xfrm>
        </p:spPr>
        <p:txBody>
          <a:bodyPr>
            <a:normAutofit/>
          </a:bodyPr>
          <a:lstStyle/>
          <a:p>
            <a:r>
              <a:rPr lang="en-US" dirty="0"/>
              <a:t>Part of NASA’s Applied Sciences, the </a:t>
            </a:r>
            <a:r>
              <a:rPr lang="en-US" b="1" dirty="0"/>
              <a:t>Capacity Building Program </a:t>
            </a:r>
            <a:r>
              <a:rPr lang="en-US" dirty="0"/>
              <a:t>provides individuals and institutions with workforce development, training activities, and collaborative projects to strengthen understanding of Earth observations and expand their use around the world. </a:t>
            </a:r>
          </a:p>
          <a:p>
            <a:r>
              <a:rPr lang="en-US" dirty="0"/>
              <a:t>Through our ARSET, DEVELOP and SERVIR programs and our Indigenous Peoples Pilot project, we work with everyone at every level — from first-time users to long-time professional users of Earth observation data.</a:t>
            </a:r>
          </a:p>
          <a:p>
            <a:r>
              <a:rPr lang="en-US" dirty="0"/>
              <a:t>We work through global networks like CEOS, GEO, and professional societies like AGU, to promote open data access and coordinate capacity building activities focused on users needs.</a:t>
            </a:r>
          </a:p>
        </p:txBody>
      </p:sp>
      <p:pic>
        <p:nvPicPr>
          <p:cNvPr id="9" name="Picture 8">
            <a:extLst>
              <a:ext uri="{FF2B5EF4-FFF2-40B4-BE49-F238E27FC236}">
                <a16:creationId xmlns:a16="http://schemas.microsoft.com/office/drawing/2014/main" id="{4F2E6107-F04C-4ECC-B1A8-E8728F428689}"/>
              </a:ext>
            </a:extLst>
          </p:cNvPr>
          <p:cNvPicPr>
            <a:picLocks noChangeAspect="1"/>
          </p:cNvPicPr>
          <p:nvPr/>
        </p:nvPicPr>
        <p:blipFill>
          <a:blip r:embed="rId3"/>
          <a:stretch>
            <a:fillRect/>
          </a:stretch>
        </p:blipFill>
        <p:spPr>
          <a:xfrm>
            <a:off x="8865442" y="358646"/>
            <a:ext cx="2960436" cy="2919319"/>
          </a:xfrm>
          <a:prstGeom prst="rect">
            <a:avLst/>
          </a:prstGeom>
        </p:spPr>
      </p:pic>
      <p:pic>
        <p:nvPicPr>
          <p:cNvPr id="10" name="Picture 9">
            <a:extLst>
              <a:ext uri="{FF2B5EF4-FFF2-40B4-BE49-F238E27FC236}">
                <a16:creationId xmlns:a16="http://schemas.microsoft.com/office/drawing/2014/main" id="{3A5E8254-CF5D-4A73-A1C4-37093209F6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4409" y="1630786"/>
            <a:ext cx="2695002" cy="4791115"/>
          </a:xfrm>
          <a:prstGeom prst="rect">
            <a:avLst/>
          </a:prstGeom>
        </p:spPr>
      </p:pic>
      <p:pic>
        <p:nvPicPr>
          <p:cNvPr id="11" name="Picture 10">
            <a:extLst>
              <a:ext uri="{FF2B5EF4-FFF2-40B4-BE49-F238E27FC236}">
                <a16:creationId xmlns:a16="http://schemas.microsoft.com/office/drawing/2014/main" id="{80F90413-9743-45CF-9121-EBF29773F6EB}"/>
              </a:ext>
            </a:extLst>
          </p:cNvPr>
          <p:cNvPicPr>
            <a:picLocks noChangeAspect="1"/>
          </p:cNvPicPr>
          <p:nvPr/>
        </p:nvPicPr>
        <p:blipFill rotWithShape="1">
          <a:blip r:embed="rId5"/>
          <a:srcRect l="34648" b="6043"/>
          <a:stretch/>
        </p:blipFill>
        <p:spPr>
          <a:xfrm>
            <a:off x="8865442" y="1630786"/>
            <a:ext cx="1138038" cy="1647179"/>
          </a:xfrm>
          <a:prstGeom prst="rect">
            <a:avLst/>
          </a:prstGeom>
          <a:ln>
            <a:noFill/>
          </a:ln>
        </p:spPr>
      </p:pic>
    </p:spTree>
    <p:extLst>
      <p:ext uri="{BB962C8B-B14F-4D97-AF65-F5344CB8AC3E}">
        <p14:creationId xmlns:p14="http://schemas.microsoft.com/office/powerpoint/2010/main" val="2252257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a:t>CAPACITY BUILDING ELEMENTS</a:t>
            </a:r>
          </a:p>
        </p:txBody>
      </p:sp>
      <p:sp>
        <p:nvSpPr>
          <p:cNvPr id="12" name="Content Placeholder 8">
            <a:extLst>
              <a:ext uri="{FF2B5EF4-FFF2-40B4-BE49-F238E27FC236}">
                <a16:creationId xmlns:a16="http://schemas.microsoft.com/office/drawing/2014/main" id="{3D282CC0-C6BF-A64C-88AC-0F9E90B53CA7}"/>
              </a:ext>
            </a:extLst>
          </p:cNvPr>
          <p:cNvSpPr>
            <a:spLocks noGrp="1"/>
          </p:cNvSpPr>
          <p:nvPr>
            <p:ph idx="11"/>
          </p:nvPr>
        </p:nvSpPr>
        <p:spPr>
          <a:xfrm>
            <a:off x="838200" y="1605480"/>
            <a:ext cx="3411852" cy="2165486"/>
          </a:xfrm>
        </p:spPr>
        <p:txBody>
          <a:bodyPr>
            <a:normAutofit/>
          </a:bodyPr>
          <a:lstStyle/>
          <a:p>
            <a:pPr marL="0" indent="0">
              <a:buNone/>
            </a:pPr>
            <a:r>
              <a:rPr lang="en-US" altLang="en-US" sz="1400" dirty="0"/>
              <a:t>ARSET offers satellite remote sensing training that builds the skills to integrate NASA Earth Science data into decision-making activities. Through its decade of trainings, ARSET has reached over 40,000 participants from 160 countries and more than 5,000 organizations worldwide. </a:t>
            </a:r>
          </a:p>
          <a:p>
            <a:endParaRPr lang="en-US" sz="1400" dirty="0"/>
          </a:p>
        </p:txBody>
      </p:sp>
      <p:sp>
        <p:nvSpPr>
          <p:cNvPr id="13" name="Content Placeholder 17">
            <a:extLst>
              <a:ext uri="{FF2B5EF4-FFF2-40B4-BE49-F238E27FC236}">
                <a16:creationId xmlns:a16="http://schemas.microsoft.com/office/drawing/2014/main" id="{E74D31FF-EF8C-BA4A-8B63-DA1AB86CC251}"/>
              </a:ext>
            </a:extLst>
          </p:cNvPr>
          <p:cNvSpPr txBox="1">
            <a:spLocks/>
          </p:cNvSpPr>
          <p:nvPr/>
        </p:nvSpPr>
        <p:spPr>
          <a:xfrm>
            <a:off x="838201" y="955911"/>
            <a:ext cx="3471378"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800" dirty="0">
                <a:solidFill>
                  <a:srgbClr val="5595AC"/>
                </a:solidFill>
              </a:rPr>
              <a:t>ARSET</a:t>
            </a:r>
            <a:endParaRPr lang="en-US" sz="2800" dirty="0">
              <a:solidFill>
                <a:srgbClr val="5595AC"/>
              </a:solidFill>
            </a:endParaRPr>
          </a:p>
        </p:txBody>
      </p:sp>
      <p:pic>
        <p:nvPicPr>
          <p:cNvPr id="14" name="Picture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9441" y="3943490"/>
            <a:ext cx="2220381" cy="841053"/>
          </a:xfrm>
          <a:prstGeom prst="rect">
            <a:avLst/>
          </a:prstGeom>
        </p:spPr>
      </p:pic>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6769" y="4548910"/>
            <a:ext cx="2220381" cy="841053"/>
          </a:xfrm>
          <a:prstGeom prst="rect">
            <a:avLst/>
          </a:prstGeom>
        </p:spPr>
      </p:pic>
      <p:pic>
        <p:nvPicPr>
          <p:cNvPr id="16" name="Picture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9770" y="5224072"/>
            <a:ext cx="2220381" cy="841053"/>
          </a:xfrm>
          <a:prstGeom prst="rect">
            <a:avLst/>
          </a:prstGeom>
        </p:spPr>
      </p:pic>
      <p:pic>
        <p:nvPicPr>
          <p:cNvPr id="17" name="Picture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4357" y="5543807"/>
            <a:ext cx="906092" cy="906092"/>
          </a:xfrm>
          <a:prstGeom prst="rect">
            <a:avLst/>
          </a:prstGeom>
        </p:spPr>
      </p:pic>
      <p:sp>
        <p:nvSpPr>
          <p:cNvPr id="19" name="Content Placeholder 17">
            <a:extLst>
              <a:ext uri="{FF2B5EF4-FFF2-40B4-BE49-F238E27FC236}">
                <a16:creationId xmlns:a16="http://schemas.microsoft.com/office/drawing/2014/main" id="{E74D31FF-EF8C-BA4A-8B63-DA1AB86CC251}"/>
              </a:ext>
            </a:extLst>
          </p:cNvPr>
          <p:cNvSpPr txBox="1">
            <a:spLocks/>
          </p:cNvSpPr>
          <p:nvPr/>
        </p:nvSpPr>
        <p:spPr>
          <a:xfrm>
            <a:off x="4579768" y="955911"/>
            <a:ext cx="3557543"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800" dirty="0">
                <a:solidFill>
                  <a:srgbClr val="5595AC"/>
                </a:solidFill>
              </a:rPr>
              <a:t>DEVELOP</a:t>
            </a:r>
            <a:endParaRPr lang="en-US" sz="2800" dirty="0">
              <a:solidFill>
                <a:srgbClr val="5595AC"/>
              </a:solidFill>
            </a:endParaRPr>
          </a:p>
        </p:txBody>
      </p:sp>
      <p:sp>
        <p:nvSpPr>
          <p:cNvPr id="20" name="Content Placeholder 8">
            <a:extLst>
              <a:ext uri="{FF2B5EF4-FFF2-40B4-BE49-F238E27FC236}">
                <a16:creationId xmlns:a16="http://schemas.microsoft.com/office/drawing/2014/main" id="{3D282CC0-C6BF-A64C-88AC-0F9E90B53CA7}"/>
              </a:ext>
            </a:extLst>
          </p:cNvPr>
          <p:cNvSpPr>
            <a:spLocks noGrp="1"/>
          </p:cNvSpPr>
          <p:nvPr>
            <p:ph idx="11"/>
          </p:nvPr>
        </p:nvSpPr>
        <p:spPr>
          <a:xfrm>
            <a:off x="4579768" y="1605480"/>
            <a:ext cx="3557543" cy="4726650"/>
          </a:xfrm>
        </p:spPr>
        <p:txBody>
          <a:bodyPr>
            <a:normAutofit/>
          </a:bodyPr>
          <a:lstStyle/>
          <a:p>
            <a:r>
              <a:rPr lang="en-US" altLang="en-US" sz="1400" dirty="0"/>
              <a:t>DEVELOP addresses decision-makers’ needs through interdisciplinary feasibility studies that apply the lens of NASA Earth observations to environmental issues around the globe. </a:t>
            </a:r>
          </a:p>
          <a:p>
            <a:r>
              <a:rPr lang="en-US" altLang="en-US" sz="1400" dirty="0"/>
              <a:t>Projects build capacity to use Earth observations in participants and partner organizations through eight thematic areas during three terms a year.</a:t>
            </a:r>
          </a:p>
        </p:txBody>
      </p:sp>
      <p:sp>
        <p:nvSpPr>
          <p:cNvPr id="21" name="Content Placeholder 17">
            <a:extLst>
              <a:ext uri="{FF2B5EF4-FFF2-40B4-BE49-F238E27FC236}">
                <a16:creationId xmlns:a16="http://schemas.microsoft.com/office/drawing/2014/main" id="{E74D31FF-EF8C-BA4A-8B63-DA1AB86CC251}"/>
              </a:ext>
            </a:extLst>
          </p:cNvPr>
          <p:cNvSpPr txBox="1">
            <a:spLocks/>
          </p:cNvSpPr>
          <p:nvPr/>
        </p:nvSpPr>
        <p:spPr>
          <a:xfrm>
            <a:off x="8407501" y="955911"/>
            <a:ext cx="3408360"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800" dirty="0">
                <a:solidFill>
                  <a:srgbClr val="5595AC"/>
                </a:solidFill>
              </a:rPr>
              <a:t>SERVIR</a:t>
            </a:r>
            <a:endParaRPr lang="en-US" sz="2800" dirty="0">
              <a:solidFill>
                <a:srgbClr val="5595AC"/>
              </a:solidFill>
            </a:endParaRPr>
          </a:p>
        </p:txBody>
      </p:sp>
      <p:sp>
        <p:nvSpPr>
          <p:cNvPr id="23" name="Content Placeholder 8">
            <a:extLst>
              <a:ext uri="{FF2B5EF4-FFF2-40B4-BE49-F238E27FC236}">
                <a16:creationId xmlns:a16="http://schemas.microsoft.com/office/drawing/2014/main" id="{3D282CC0-C6BF-A64C-88AC-0F9E90B53CA7}"/>
              </a:ext>
            </a:extLst>
          </p:cNvPr>
          <p:cNvSpPr>
            <a:spLocks noGrp="1"/>
          </p:cNvSpPr>
          <p:nvPr>
            <p:ph idx="11"/>
          </p:nvPr>
        </p:nvSpPr>
        <p:spPr>
          <a:xfrm>
            <a:off x="8395443" y="1605480"/>
            <a:ext cx="3509863" cy="5179696"/>
          </a:xfrm>
        </p:spPr>
        <p:txBody>
          <a:bodyPr>
            <a:normAutofit/>
          </a:bodyPr>
          <a:lstStyle/>
          <a:p>
            <a:r>
              <a:rPr lang="en-US" altLang="en-US" sz="1400" dirty="0"/>
              <a:t>SERVIR connects space to village by helping developing countries use satellite data to address critical challenges in food security, water resources, weather and climate, land use, natural disasters, and air quality. </a:t>
            </a:r>
          </a:p>
          <a:p>
            <a:r>
              <a:rPr lang="en-US" altLang="en-US" sz="1400" dirty="0"/>
              <a:t>A partnership of NASA, USAID, and leading technical organizations around the world, SERVIR develops innovative solutions to improve livelihoods and foster self-reliance in Asia, Africa, and the Americas.</a:t>
            </a:r>
          </a:p>
        </p:txBody>
      </p:sp>
      <p:pic>
        <p:nvPicPr>
          <p:cNvPr id="25" name="Picture 2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492778" y="5073074"/>
            <a:ext cx="3305003" cy="1299664"/>
          </a:xfrm>
          <a:prstGeom prst="rect">
            <a:avLst/>
          </a:prstGeom>
        </p:spPr>
      </p:pic>
      <p:grpSp>
        <p:nvGrpSpPr>
          <p:cNvPr id="28" name="Group 27"/>
          <p:cNvGrpSpPr/>
          <p:nvPr/>
        </p:nvGrpSpPr>
        <p:grpSpPr>
          <a:xfrm>
            <a:off x="4935235" y="4647277"/>
            <a:ext cx="2744611" cy="1807958"/>
            <a:chOff x="7362821" y="3056214"/>
            <a:chExt cx="4439366" cy="2924344"/>
          </a:xfrm>
        </p:grpSpPr>
        <p:pic>
          <p:nvPicPr>
            <p:cNvPr id="29" name="Picture 28"/>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362821" y="3056214"/>
              <a:ext cx="4439366" cy="2924344"/>
            </a:xfrm>
            <a:prstGeom prst="rect">
              <a:avLst/>
            </a:prstGeom>
          </p:spPr>
        </p:pic>
        <p:sp>
          <p:nvSpPr>
            <p:cNvPr id="30" name="Oval 29"/>
            <p:cNvSpPr/>
            <p:nvPr/>
          </p:nvSpPr>
          <p:spPr>
            <a:xfrm>
              <a:off x="7464054" y="4309290"/>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718395" y="4722972"/>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8335287" y="3865278"/>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8229554" y="4809271"/>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8838560" y="4234861"/>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10415726" y="4855568"/>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0719173" y="4704587"/>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10702164" y="4896454"/>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11211819" y="4470152"/>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11099113" y="4243932"/>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11485430" y="3808416"/>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 name="Picture 2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80769" y="4643451"/>
            <a:ext cx="792168" cy="792168"/>
          </a:xfrm>
          <a:prstGeom prst="ellipse">
            <a:avLst/>
          </a:prstGeom>
        </p:spPr>
      </p:pic>
      <p:pic>
        <p:nvPicPr>
          <p:cNvPr id="26" name="Picture 25"/>
          <p:cNvPicPr>
            <a:picLocks noChangeAspect="1"/>
          </p:cNvPicPr>
          <p:nvPr/>
        </p:nvPicPr>
        <p:blipFill>
          <a:blip r:embed="rId9"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6604472" y="4081446"/>
            <a:ext cx="790581" cy="790581"/>
          </a:xfrm>
          <a:prstGeom prst="rect">
            <a:avLst/>
          </a:prstGeom>
        </p:spPr>
      </p:pic>
    </p:spTree>
    <p:extLst>
      <p:ext uri="{BB962C8B-B14F-4D97-AF65-F5344CB8AC3E}">
        <p14:creationId xmlns:p14="http://schemas.microsoft.com/office/powerpoint/2010/main" val="1260025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dirty="0">
                <a:latin typeface="Arial"/>
                <a:cs typeface="Arial"/>
              </a:rPr>
              <a:t>ABOUT DEVELOP</a:t>
            </a:r>
            <a:endParaRPr lang="en-US" sz="1400" spc="200" dirty="0">
              <a:latin typeface="Arial"/>
              <a:cs typeface="Arial"/>
            </a:endParaRP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199" y="984732"/>
            <a:ext cx="10712117" cy="820004"/>
          </a:xfrm>
        </p:spPr>
        <p:txBody>
          <a:bodyPr anchor="ctr">
            <a:normAutofit/>
          </a:bodyPr>
          <a:lstStyle/>
          <a:p>
            <a:r>
              <a:rPr lang="en-US" altLang="en-US" dirty="0"/>
              <a:t>Empowered Participants + Earth Observations + Engaged Decision Makers</a:t>
            </a:r>
            <a:endParaRPr lang="en-US" dirty="0"/>
          </a:p>
        </p:txBody>
      </p:sp>
      <p:sp>
        <p:nvSpPr>
          <p:cNvPr id="13" name="Content Placeholder 18">
            <a:extLst>
              <a:ext uri="{FF2B5EF4-FFF2-40B4-BE49-F238E27FC236}">
                <a16:creationId xmlns:a16="http://schemas.microsoft.com/office/drawing/2014/main" id="{3AC7D427-CD9E-43CA-82A3-D268CBA59015}"/>
              </a:ext>
            </a:extLst>
          </p:cNvPr>
          <p:cNvSpPr txBox="1">
            <a:spLocks/>
          </p:cNvSpPr>
          <p:nvPr/>
        </p:nvSpPr>
        <p:spPr>
          <a:xfrm>
            <a:off x="838201" y="4378363"/>
            <a:ext cx="10712115" cy="2146786"/>
          </a:xfrm>
          <a:prstGeom prst="rect">
            <a:avLst/>
          </a:prstGeom>
        </p:spPr>
        <p:txBody>
          <a:bodyPr vert="horz" lIns="91440" tIns="45720" rIns="91440" bIns="45720" rtlCol="0">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60325"/>
            <a:r>
              <a:rPr lang="en-US" sz="1800" b="1" dirty="0"/>
              <a:t>DEVELOP bridges the gap between NASA Earth Science and society</a:t>
            </a:r>
            <a:r>
              <a:rPr lang="en-US" sz="1800" dirty="0"/>
              <a:t>, building capacity in both its participants and end-user organizations to better prepare them to use remote sensing to address environmental challenges that face society.</a:t>
            </a:r>
          </a:p>
          <a:p>
            <a:pPr marL="60325"/>
            <a:r>
              <a:rPr lang="en-US" sz="1800" dirty="0"/>
              <a:t>Part of NASA’s Applied Sciences’ Capacity Building Program, DEVELOP addresses these challenges by conducting interdisciplinary feasibility projects that apply the lens of NASA Earth observations to community concerns around the globe. </a:t>
            </a:r>
          </a:p>
        </p:txBody>
      </p:sp>
      <p:pic>
        <p:nvPicPr>
          <p:cNvPr id="3" name="Picture 2" descr="A group of people sitting at a desk with computers&#10;&#10;Description automatically generated with low confidence">
            <a:extLst>
              <a:ext uri="{FF2B5EF4-FFF2-40B4-BE49-F238E27FC236}">
                <a16:creationId xmlns:a16="http://schemas.microsoft.com/office/drawing/2014/main" id="{061FEA46-5FFB-4920-BC75-93084D15DB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8188" y="1783080"/>
            <a:ext cx="3079533" cy="1645920"/>
          </a:xfrm>
          <a:prstGeom prst="rect">
            <a:avLst/>
          </a:prstGeom>
        </p:spPr>
      </p:pic>
      <p:pic>
        <p:nvPicPr>
          <p:cNvPr id="9" name="Picture 8" descr="A group of people working in a forest&#10;&#10;Description automatically generated with medium confidence">
            <a:extLst>
              <a:ext uri="{FF2B5EF4-FFF2-40B4-BE49-F238E27FC236}">
                <a16:creationId xmlns:a16="http://schemas.microsoft.com/office/drawing/2014/main" id="{A3549425-9CD5-41C5-979A-4F887635602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856669" y="1783080"/>
            <a:ext cx="3184263" cy="1645920"/>
          </a:xfrm>
          <a:prstGeom prst="rect">
            <a:avLst/>
          </a:prstGeom>
        </p:spPr>
      </p:pic>
      <p:sp>
        <p:nvSpPr>
          <p:cNvPr id="14" name="TextBox 13">
            <a:extLst>
              <a:ext uri="{FF2B5EF4-FFF2-40B4-BE49-F238E27FC236}">
                <a16:creationId xmlns:a16="http://schemas.microsoft.com/office/drawing/2014/main" id="{D83F3EF0-12DB-4F3C-98D3-DBC5B353E027}"/>
              </a:ext>
            </a:extLst>
          </p:cNvPr>
          <p:cNvSpPr txBox="1"/>
          <p:nvPr/>
        </p:nvSpPr>
        <p:spPr>
          <a:xfrm>
            <a:off x="707136" y="3679876"/>
            <a:ext cx="10646664" cy="430887"/>
          </a:xfrm>
          <a:prstGeom prst="rect">
            <a:avLst/>
          </a:prstGeom>
          <a:noFill/>
        </p:spPr>
        <p:txBody>
          <a:bodyPr wrap="square">
            <a:spAutoFit/>
          </a:bodyPr>
          <a:lstStyle/>
          <a:p>
            <a:pPr algn="ctr"/>
            <a:r>
              <a:rPr lang="en-US" sz="2200" i="1" dirty="0">
                <a:solidFill>
                  <a:srgbClr val="4B72B5"/>
                </a:solidFill>
              </a:rPr>
              <a:t>“Shaping the future by integrating Earth observations into global decision making”</a:t>
            </a:r>
            <a:endParaRPr lang="en-US" sz="2200" dirty="0">
              <a:solidFill>
                <a:srgbClr val="4B72B5"/>
              </a:solidFill>
            </a:endParaRPr>
          </a:p>
        </p:txBody>
      </p:sp>
      <p:pic>
        <p:nvPicPr>
          <p:cNvPr id="10" name="Picture 9">
            <a:extLst>
              <a:ext uri="{FF2B5EF4-FFF2-40B4-BE49-F238E27FC236}">
                <a16:creationId xmlns:a16="http://schemas.microsoft.com/office/drawing/2014/main" id="{018E394A-9B1F-4008-9DE5-F7C3E61231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88424" y="1779215"/>
            <a:ext cx="2927543" cy="1645920"/>
          </a:xfrm>
          <a:prstGeom prst="rect">
            <a:avLst/>
          </a:prstGeom>
        </p:spPr>
      </p:pic>
    </p:spTree>
    <p:extLst>
      <p:ext uri="{BB962C8B-B14F-4D97-AF65-F5344CB8AC3E}">
        <p14:creationId xmlns:p14="http://schemas.microsoft.com/office/powerpoint/2010/main" val="429365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01D02-D5D4-487D-9F76-4E0267CD4F71}"/>
              </a:ext>
            </a:extLst>
          </p:cNvPr>
          <p:cNvSpPr>
            <a:spLocks noGrp="1"/>
          </p:cNvSpPr>
          <p:nvPr>
            <p:ph type="title"/>
          </p:nvPr>
        </p:nvSpPr>
        <p:spPr/>
        <p:txBody>
          <a:bodyPr>
            <a:normAutofit/>
          </a:bodyPr>
          <a:lstStyle/>
          <a:p>
            <a:r>
              <a:rPr lang="en-US" sz="1400" dirty="0"/>
              <a:t>ABOUT DEVELOP</a:t>
            </a:r>
          </a:p>
        </p:txBody>
      </p:sp>
      <p:pic>
        <p:nvPicPr>
          <p:cNvPr id="39" name="Picture 38">
            <a:extLst>
              <a:ext uri="{FF2B5EF4-FFF2-40B4-BE49-F238E27FC236}">
                <a16:creationId xmlns:a16="http://schemas.microsoft.com/office/drawing/2014/main" id="{8ABE8C42-1C60-41F8-A30A-084E5A91756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36885" y="1092067"/>
            <a:ext cx="7374729" cy="4791382"/>
          </a:xfrm>
          <a:prstGeom prst="rect">
            <a:avLst/>
          </a:prstGeom>
        </p:spPr>
      </p:pic>
      <p:grpSp>
        <p:nvGrpSpPr>
          <p:cNvPr id="40" name="Group 39">
            <a:extLst>
              <a:ext uri="{FF2B5EF4-FFF2-40B4-BE49-F238E27FC236}">
                <a16:creationId xmlns:a16="http://schemas.microsoft.com/office/drawing/2014/main" id="{F69C1BF3-D5B1-4DDB-B076-344E97C28D4E}"/>
              </a:ext>
            </a:extLst>
          </p:cNvPr>
          <p:cNvGrpSpPr/>
          <p:nvPr/>
        </p:nvGrpSpPr>
        <p:grpSpPr>
          <a:xfrm>
            <a:off x="5283154" y="4006642"/>
            <a:ext cx="322443" cy="341813"/>
            <a:chOff x="-2525341" y="6388943"/>
            <a:chExt cx="322443" cy="341813"/>
          </a:xfrm>
        </p:grpSpPr>
        <p:sp>
          <p:nvSpPr>
            <p:cNvPr id="41" name="Oval 40">
              <a:extLst>
                <a:ext uri="{FF2B5EF4-FFF2-40B4-BE49-F238E27FC236}">
                  <a16:creationId xmlns:a16="http://schemas.microsoft.com/office/drawing/2014/main" id="{9621FC59-6714-4EA6-9904-AB6DCFAC4559}"/>
                </a:ext>
              </a:extLst>
            </p:cNvPr>
            <p:cNvSpPr/>
            <p:nvPr/>
          </p:nvSpPr>
          <p:spPr>
            <a:xfrm>
              <a:off x="-2524617" y="6429342"/>
              <a:ext cx="301414" cy="301414"/>
            </a:xfrm>
            <a:prstGeom prst="ellips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8859057E-1010-41FA-B1F0-74C234A6AB6C}"/>
                </a:ext>
              </a:extLst>
            </p:cNvPr>
            <p:cNvSpPr txBox="1"/>
            <p:nvPr/>
          </p:nvSpPr>
          <p:spPr>
            <a:xfrm>
              <a:off x="-2525341" y="6388943"/>
              <a:ext cx="322443" cy="334085"/>
            </a:xfrm>
            <a:prstGeom prst="rect">
              <a:avLst/>
            </a:prstGeom>
            <a:noFill/>
          </p:spPr>
          <p:txBody>
            <a:bodyPr wrap="square" rtlCol="0">
              <a:spAutoFit/>
            </a:bodyPr>
            <a:lstStyle/>
            <a:p>
              <a:r>
                <a:rPr lang="en-US" b="1">
                  <a:latin typeface="Century Gothic" panose="020B0502020202020204" pitchFamily="34" charset="0"/>
                </a:rPr>
                <a:t>1</a:t>
              </a:r>
            </a:p>
          </p:txBody>
        </p:sp>
      </p:grpSp>
      <p:grpSp>
        <p:nvGrpSpPr>
          <p:cNvPr id="43" name="Group 42">
            <a:extLst>
              <a:ext uri="{FF2B5EF4-FFF2-40B4-BE49-F238E27FC236}">
                <a16:creationId xmlns:a16="http://schemas.microsoft.com/office/drawing/2014/main" id="{73BA1776-D887-416C-8D13-B449E45E95F4}"/>
              </a:ext>
            </a:extLst>
          </p:cNvPr>
          <p:cNvGrpSpPr/>
          <p:nvPr/>
        </p:nvGrpSpPr>
        <p:grpSpPr>
          <a:xfrm>
            <a:off x="2642059" y="2649567"/>
            <a:ext cx="451642" cy="369332"/>
            <a:chOff x="-1237824" y="5645963"/>
            <a:chExt cx="451642" cy="369332"/>
          </a:xfrm>
        </p:grpSpPr>
        <p:sp>
          <p:nvSpPr>
            <p:cNvPr id="44" name="Oval 43">
              <a:extLst>
                <a:ext uri="{FF2B5EF4-FFF2-40B4-BE49-F238E27FC236}">
                  <a16:creationId xmlns:a16="http://schemas.microsoft.com/office/drawing/2014/main" id="{BBB50220-483F-4E38-A681-5981E9540F59}"/>
                </a:ext>
              </a:extLst>
            </p:cNvPr>
            <p:cNvSpPr/>
            <p:nvPr/>
          </p:nvSpPr>
          <p:spPr>
            <a:xfrm>
              <a:off x="-1168260" y="5682059"/>
              <a:ext cx="301414" cy="301414"/>
            </a:xfrm>
            <a:prstGeom prst="ellipse">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93E55412-E1C9-4003-A3B0-B437993CC593}"/>
                </a:ext>
              </a:extLst>
            </p:cNvPr>
            <p:cNvSpPr txBox="1"/>
            <p:nvPr/>
          </p:nvSpPr>
          <p:spPr>
            <a:xfrm>
              <a:off x="-1237824" y="5645963"/>
              <a:ext cx="451642" cy="369332"/>
            </a:xfrm>
            <a:prstGeom prst="rect">
              <a:avLst/>
            </a:prstGeom>
            <a:noFill/>
          </p:spPr>
          <p:txBody>
            <a:bodyPr wrap="square" rtlCol="0">
              <a:spAutoFit/>
            </a:bodyPr>
            <a:lstStyle/>
            <a:p>
              <a:r>
                <a:rPr lang="en-US" b="1">
                  <a:latin typeface="Century Gothic" panose="020B0502020202020204" pitchFamily="34" charset="0"/>
                </a:rPr>
                <a:t>12</a:t>
              </a:r>
            </a:p>
          </p:txBody>
        </p:sp>
      </p:grpSp>
      <p:sp>
        <p:nvSpPr>
          <p:cNvPr id="46" name="TextBox 45">
            <a:extLst>
              <a:ext uri="{FF2B5EF4-FFF2-40B4-BE49-F238E27FC236}">
                <a16:creationId xmlns:a16="http://schemas.microsoft.com/office/drawing/2014/main" id="{5D2E337A-8D1E-4E07-870D-43E819838479}"/>
              </a:ext>
            </a:extLst>
          </p:cNvPr>
          <p:cNvSpPr txBox="1"/>
          <p:nvPr/>
        </p:nvSpPr>
        <p:spPr>
          <a:xfrm>
            <a:off x="7948423" y="317825"/>
            <a:ext cx="3931920" cy="2339102"/>
          </a:xfrm>
          <a:prstGeom prst="rect">
            <a:avLst/>
          </a:prstGeom>
          <a:noFill/>
          <a:ln>
            <a:solidFill>
              <a:schemeClr val="tx1">
                <a:lumMod val="50000"/>
                <a:lumOff val="50000"/>
              </a:schemeClr>
            </a:solidFill>
          </a:ln>
        </p:spPr>
        <p:txBody>
          <a:bodyPr wrap="square" rtlCol="0">
            <a:spAutoFit/>
          </a:bodyPr>
          <a:lstStyle/>
          <a:p>
            <a:pPr>
              <a:spcAft>
                <a:spcPts val="400"/>
              </a:spcAft>
            </a:pPr>
            <a:r>
              <a:rPr lang="en-US" b="1">
                <a:solidFill>
                  <a:schemeClr val="accent5">
                    <a:lumMod val="50000"/>
                  </a:schemeClr>
                </a:solidFill>
                <a:latin typeface="Century Gothic" panose="020B0502020202020204" pitchFamily="34" charset="0"/>
              </a:rPr>
              <a:t>DEVELOP NASA &amp; NOAA Offices*</a:t>
            </a:r>
          </a:p>
          <a:p>
            <a:pPr marL="342900" indent="-342900">
              <a:spcAft>
                <a:spcPts val="400"/>
              </a:spcAft>
              <a:buFontTx/>
              <a:buAutoNum type="arabicPeriod"/>
            </a:pPr>
            <a:r>
              <a:rPr lang="en-US">
                <a:solidFill>
                  <a:schemeClr val="accent5">
                    <a:lumMod val="50000"/>
                  </a:schemeClr>
                </a:solidFill>
                <a:latin typeface="Century Gothic" panose="020B0502020202020204" pitchFamily="34" charset="0"/>
              </a:rPr>
              <a:t>Alabama – Marshall</a:t>
            </a:r>
          </a:p>
          <a:p>
            <a:pPr marL="342900" indent="-342900">
              <a:spcAft>
                <a:spcPts val="400"/>
              </a:spcAft>
              <a:buAutoNum type="arabicPeriod"/>
            </a:pPr>
            <a:r>
              <a:rPr lang="en-US">
                <a:solidFill>
                  <a:schemeClr val="accent5">
                    <a:lumMod val="50000"/>
                  </a:schemeClr>
                </a:solidFill>
                <a:latin typeface="Century Gothic" panose="020B0502020202020204" pitchFamily="34" charset="0"/>
              </a:rPr>
              <a:t>California – Ames</a:t>
            </a:r>
          </a:p>
          <a:p>
            <a:pPr marL="342900" indent="-342900">
              <a:spcAft>
                <a:spcPts val="400"/>
              </a:spcAft>
              <a:buAutoNum type="arabicPeriod"/>
            </a:pPr>
            <a:r>
              <a:rPr lang="en-US">
                <a:solidFill>
                  <a:schemeClr val="accent5">
                    <a:lumMod val="50000"/>
                  </a:schemeClr>
                </a:solidFill>
                <a:latin typeface="Century Gothic" panose="020B0502020202020204" pitchFamily="34" charset="0"/>
              </a:rPr>
              <a:t>California – JPL</a:t>
            </a:r>
          </a:p>
          <a:p>
            <a:pPr marL="342900" indent="-342900">
              <a:spcAft>
                <a:spcPts val="400"/>
              </a:spcAft>
              <a:buFontTx/>
              <a:buAutoNum type="arabicPeriod"/>
            </a:pPr>
            <a:r>
              <a:rPr lang="en-US">
                <a:solidFill>
                  <a:schemeClr val="accent5">
                    <a:lumMod val="50000"/>
                  </a:schemeClr>
                </a:solidFill>
                <a:latin typeface="Century Gothic" panose="020B0502020202020204" pitchFamily="34" charset="0"/>
              </a:rPr>
              <a:t>Maryland – Goddard</a:t>
            </a:r>
          </a:p>
          <a:p>
            <a:pPr marL="342900" indent="-342900">
              <a:spcAft>
                <a:spcPts val="400"/>
              </a:spcAft>
              <a:buFontTx/>
              <a:buAutoNum type="arabicPeriod"/>
            </a:pPr>
            <a:r>
              <a:rPr lang="en-US">
                <a:solidFill>
                  <a:schemeClr val="accent5">
                    <a:lumMod val="50000"/>
                  </a:schemeClr>
                </a:solidFill>
                <a:latin typeface="Century Gothic" panose="020B0502020202020204" pitchFamily="34" charset="0"/>
              </a:rPr>
              <a:t>Virginia – Langley</a:t>
            </a:r>
          </a:p>
          <a:p>
            <a:pPr marL="342900" indent="-342900">
              <a:spcAft>
                <a:spcPts val="400"/>
              </a:spcAft>
              <a:buFontTx/>
              <a:buAutoNum type="arabicPeriod"/>
            </a:pPr>
            <a:r>
              <a:rPr lang="en-US">
                <a:solidFill>
                  <a:schemeClr val="accent5">
                    <a:lumMod val="50000"/>
                  </a:schemeClr>
                </a:solidFill>
                <a:latin typeface="Century Gothic" panose="020B0502020202020204" pitchFamily="34" charset="0"/>
              </a:rPr>
              <a:t>North Carolina – NCEI</a:t>
            </a:r>
          </a:p>
        </p:txBody>
      </p:sp>
      <p:sp>
        <p:nvSpPr>
          <p:cNvPr id="47" name="Content Placeholder 17">
            <a:extLst>
              <a:ext uri="{FF2B5EF4-FFF2-40B4-BE49-F238E27FC236}">
                <a16:creationId xmlns:a16="http://schemas.microsoft.com/office/drawing/2014/main" id="{CE2FCE5D-C467-4C3B-83A0-F7BD5B71DFFD}"/>
              </a:ext>
            </a:extLst>
          </p:cNvPr>
          <p:cNvSpPr>
            <a:spLocks noGrp="1"/>
          </p:cNvSpPr>
          <p:nvPr>
            <p:ph idx="1"/>
          </p:nvPr>
        </p:nvSpPr>
        <p:spPr>
          <a:xfrm>
            <a:off x="1169081" y="813308"/>
            <a:ext cx="6252131" cy="786261"/>
          </a:xfrm>
        </p:spPr>
        <p:txBody>
          <a:bodyPr anchor="ctr">
            <a:normAutofit/>
          </a:bodyPr>
          <a:lstStyle/>
          <a:p>
            <a:pPr algn="ctr"/>
            <a:r>
              <a:rPr lang="en-US" altLang="en-US" sz="3200"/>
              <a:t>Where is DEVELOP?</a:t>
            </a:r>
            <a:endParaRPr lang="en-US" sz="3200"/>
          </a:p>
        </p:txBody>
      </p:sp>
      <p:sp>
        <p:nvSpPr>
          <p:cNvPr id="48" name="Content Placeholder 17">
            <a:extLst>
              <a:ext uri="{FF2B5EF4-FFF2-40B4-BE49-F238E27FC236}">
                <a16:creationId xmlns:a16="http://schemas.microsoft.com/office/drawing/2014/main" id="{D89008C5-37DB-46DC-B3D5-F3AD5BCE1C06}"/>
              </a:ext>
            </a:extLst>
          </p:cNvPr>
          <p:cNvSpPr txBox="1">
            <a:spLocks/>
          </p:cNvSpPr>
          <p:nvPr/>
        </p:nvSpPr>
        <p:spPr>
          <a:xfrm>
            <a:off x="1309709" y="6143432"/>
            <a:ext cx="5116686" cy="425776"/>
          </a:xfrm>
          <a:prstGeom prst="rect">
            <a:avLst/>
          </a:prstGeom>
        </p:spPr>
        <p:txBody>
          <a:bodyPr vert="horz" lIns="91440" tIns="45720" rIns="91440" bIns="45720" rtlCol="0" anchor="ctr">
            <a:normAutofit fontScale="92500" lnSpcReduction="20000"/>
          </a:bodyPr>
          <a:lstStyle>
            <a:lvl1pPr marL="0" indent="0" algn="l" defTabSz="914400" rtl="0" eaLnBrk="1" latinLnBrk="0" hangingPunct="1">
              <a:lnSpc>
                <a:spcPct val="100000"/>
              </a:lnSpc>
              <a:spcBef>
                <a:spcPts val="1000"/>
              </a:spcBef>
              <a:buFont typeface="Arial"/>
              <a:buNone/>
              <a:defRPr sz="2400" kern="1200">
                <a:solidFill>
                  <a:srgbClr val="5595AC"/>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altLang="en-US" sz="1400" dirty="0">
                <a:solidFill>
                  <a:srgbClr val="6A7278"/>
                </a:solidFill>
              </a:rPr>
              <a:t>* Some locations offer both in-person &amp; virtual projects, some only offer in-person or virtual. This varies by term.</a:t>
            </a:r>
            <a:endParaRPr lang="en-US" sz="1400" dirty="0">
              <a:solidFill>
                <a:srgbClr val="6A7278"/>
              </a:solidFill>
            </a:endParaRPr>
          </a:p>
        </p:txBody>
      </p:sp>
      <p:sp>
        <p:nvSpPr>
          <p:cNvPr id="49" name="TextBox 48">
            <a:extLst>
              <a:ext uri="{FF2B5EF4-FFF2-40B4-BE49-F238E27FC236}">
                <a16:creationId xmlns:a16="http://schemas.microsoft.com/office/drawing/2014/main" id="{FAED0F3B-5FBD-46D6-87C4-8FEB9FD45F9E}"/>
              </a:ext>
            </a:extLst>
          </p:cNvPr>
          <p:cNvSpPr txBox="1"/>
          <p:nvPr/>
        </p:nvSpPr>
        <p:spPr>
          <a:xfrm>
            <a:off x="7948423" y="5818047"/>
            <a:ext cx="3931920" cy="723275"/>
          </a:xfrm>
          <a:prstGeom prst="rect">
            <a:avLst/>
          </a:prstGeom>
          <a:noFill/>
          <a:ln>
            <a:solidFill>
              <a:schemeClr val="tx1">
                <a:lumMod val="50000"/>
                <a:lumOff val="50000"/>
              </a:schemeClr>
            </a:solidFill>
          </a:ln>
        </p:spPr>
        <p:txBody>
          <a:bodyPr wrap="square" rtlCol="0">
            <a:spAutoFit/>
          </a:bodyPr>
          <a:lstStyle/>
          <a:p>
            <a:pPr>
              <a:spcAft>
                <a:spcPts val="600"/>
              </a:spcAft>
            </a:pPr>
            <a:r>
              <a:rPr lang="en-US" b="1">
                <a:solidFill>
                  <a:schemeClr val="accent6">
                    <a:lumMod val="75000"/>
                  </a:schemeClr>
                </a:solidFill>
                <a:latin typeface="Century Gothic" panose="020B0502020202020204" pitchFamily="34" charset="0"/>
              </a:rPr>
              <a:t>DEVELOP Virtual Offices*</a:t>
            </a:r>
          </a:p>
          <a:p>
            <a:pPr>
              <a:spcAft>
                <a:spcPts val="600"/>
              </a:spcAft>
            </a:pPr>
            <a:r>
              <a:rPr lang="en-US">
                <a:solidFill>
                  <a:schemeClr val="accent6">
                    <a:lumMod val="75000"/>
                  </a:schemeClr>
                </a:solidFill>
                <a:latin typeface="Century Gothic" panose="020B0502020202020204" pitchFamily="34" charset="0"/>
              </a:rPr>
              <a:t>Virtual Environmental Justice</a:t>
            </a:r>
          </a:p>
        </p:txBody>
      </p:sp>
      <p:sp>
        <p:nvSpPr>
          <p:cNvPr id="50" name="TextBox 49">
            <a:extLst>
              <a:ext uri="{FF2B5EF4-FFF2-40B4-BE49-F238E27FC236}">
                <a16:creationId xmlns:a16="http://schemas.microsoft.com/office/drawing/2014/main" id="{4F37F15A-9403-4A87-9ED0-120EBE5172E2}"/>
              </a:ext>
            </a:extLst>
          </p:cNvPr>
          <p:cNvSpPr txBox="1"/>
          <p:nvPr/>
        </p:nvSpPr>
        <p:spPr>
          <a:xfrm>
            <a:off x="7948423" y="4607033"/>
            <a:ext cx="3931920" cy="1077218"/>
          </a:xfrm>
          <a:prstGeom prst="rect">
            <a:avLst/>
          </a:prstGeom>
          <a:noFill/>
          <a:ln>
            <a:solidFill>
              <a:schemeClr val="tx1">
                <a:lumMod val="50000"/>
                <a:lumOff val="50000"/>
              </a:schemeClr>
            </a:solidFill>
          </a:ln>
        </p:spPr>
        <p:txBody>
          <a:bodyPr wrap="square" rtlCol="0">
            <a:spAutoFit/>
          </a:bodyPr>
          <a:lstStyle/>
          <a:p>
            <a:pPr>
              <a:spcAft>
                <a:spcPts val="600"/>
              </a:spcAft>
            </a:pPr>
            <a:r>
              <a:rPr lang="en-US" b="1">
                <a:solidFill>
                  <a:schemeClr val="accent2">
                    <a:lumMod val="75000"/>
                  </a:schemeClr>
                </a:solidFill>
                <a:latin typeface="Century Gothic" panose="020B0502020202020204" pitchFamily="34" charset="0"/>
              </a:rPr>
              <a:t>DEVELOP Pop-Up Offices*</a:t>
            </a:r>
          </a:p>
          <a:p>
            <a:pPr>
              <a:spcAft>
                <a:spcPts val="600"/>
              </a:spcAft>
            </a:pPr>
            <a:r>
              <a:rPr lang="en-US">
                <a:solidFill>
                  <a:schemeClr val="accent2">
                    <a:lumMod val="75000"/>
                  </a:schemeClr>
                </a:solidFill>
                <a:latin typeface="Century Gothic" panose="020B0502020202020204" pitchFamily="34" charset="0"/>
              </a:rPr>
              <a:t>11. University of Virginia</a:t>
            </a:r>
          </a:p>
          <a:p>
            <a:pPr>
              <a:spcAft>
                <a:spcPts val="600"/>
              </a:spcAft>
            </a:pPr>
            <a:r>
              <a:rPr lang="en-US">
                <a:solidFill>
                  <a:schemeClr val="accent2">
                    <a:lumMod val="75000"/>
                  </a:schemeClr>
                </a:solidFill>
                <a:latin typeface="Century Gothic" panose="020B0502020202020204" pitchFamily="34" charset="0"/>
              </a:rPr>
              <a:t>12. University of Wyoming</a:t>
            </a:r>
          </a:p>
        </p:txBody>
      </p:sp>
      <p:sp>
        <p:nvSpPr>
          <p:cNvPr id="51" name="TextBox 50">
            <a:extLst>
              <a:ext uri="{FF2B5EF4-FFF2-40B4-BE49-F238E27FC236}">
                <a16:creationId xmlns:a16="http://schemas.microsoft.com/office/drawing/2014/main" id="{40E8EE6C-8001-4690-B5C3-9A01BBF5B115}"/>
              </a:ext>
            </a:extLst>
          </p:cNvPr>
          <p:cNvSpPr txBox="1"/>
          <p:nvPr/>
        </p:nvSpPr>
        <p:spPr>
          <a:xfrm>
            <a:off x="7948423" y="2790724"/>
            <a:ext cx="3931920" cy="1682512"/>
          </a:xfrm>
          <a:prstGeom prst="rect">
            <a:avLst/>
          </a:prstGeom>
          <a:noFill/>
          <a:ln>
            <a:solidFill>
              <a:schemeClr val="tx1">
                <a:lumMod val="50000"/>
                <a:lumOff val="50000"/>
              </a:schemeClr>
            </a:solidFill>
          </a:ln>
        </p:spPr>
        <p:txBody>
          <a:bodyPr wrap="square" rtlCol="0">
            <a:spAutoFit/>
          </a:bodyPr>
          <a:lstStyle/>
          <a:p>
            <a:pPr>
              <a:spcAft>
                <a:spcPts val="400"/>
              </a:spcAft>
            </a:pPr>
            <a:r>
              <a:rPr lang="en-US" b="1">
                <a:solidFill>
                  <a:srgbClr val="5496AD"/>
                </a:solidFill>
                <a:latin typeface="Century Gothic" panose="020B0502020202020204" pitchFamily="34" charset="0"/>
              </a:rPr>
              <a:t>DEVELOP Regional Offices*</a:t>
            </a:r>
          </a:p>
          <a:p>
            <a:pPr marL="349250" indent="-349250">
              <a:spcAft>
                <a:spcPts val="400"/>
              </a:spcAft>
            </a:pPr>
            <a:r>
              <a:rPr lang="en-US">
                <a:solidFill>
                  <a:srgbClr val="5496AD"/>
                </a:solidFill>
                <a:latin typeface="Century Gothic" panose="020B0502020202020204" pitchFamily="34" charset="0"/>
              </a:rPr>
              <a:t>7.   Colorado – Fort Collins</a:t>
            </a:r>
          </a:p>
          <a:p>
            <a:pPr marL="349250" indent="-349250">
              <a:spcAft>
                <a:spcPts val="400"/>
              </a:spcAft>
            </a:pPr>
            <a:r>
              <a:rPr lang="en-US">
                <a:solidFill>
                  <a:srgbClr val="5496AD"/>
                </a:solidFill>
                <a:latin typeface="Century Gothic" panose="020B0502020202020204" pitchFamily="34" charset="0"/>
              </a:rPr>
              <a:t>8.   Georgia – Athens</a:t>
            </a:r>
          </a:p>
          <a:p>
            <a:pPr marL="349250" indent="-349250">
              <a:spcAft>
                <a:spcPts val="400"/>
              </a:spcAft>
            </a:pPr>
            <a:r>
              <a:rPr lang="en-US">
                <a:solidFill>
                  <a:srgbClr val="5496AD"/>
                </a:solidFill>
                <a:latin typeface="Century Gothic" panose="020B0502020202020204" pitchFamily="34" charset="0"/>
              </a:rPr>
              <a:t>9.   Idaho – Pocatello</a:t>
            </a:r>
          </a:p>
          <a:p>
            <a:pPr marL="349250" indent="-349250">
              <a:spcAft>
                <a:spcPts val="400"/>
              </a:spcAft>
            </a:pPr>
            <a:r>
              <a:rPr lang="en-US">
                <a:solidFill>
                  <a:srgbClr val="5496AD"/>
                </a:solidFill>
                <a:latin typeface="Century Gothic" panose="020B0502020202020204" pitchFamily="34" charset="0"/>
              </a:rPr>
              <a:t>10. Massachusetts – Boston </a:t>
            </a:r>
          </a:p>
        </p:txBody>
      </p:sp>
      <p:grpSp>
        <p:nvGrpSpPr>
          <p:cNvPr id="52" name="Group 51">
            <a:extLst>
              <a:ext uri="{FF2B5EF4-FFF2-40B4-BE49-F238E27FC236}">
                <a16:creationId xmlns:a16="http://schemas.microsoft.com/office/drawing/2014/main" id="{E7F61497-B684-43C5-9DA2-50FE1D8B0DA8}"/>
              </a:ext>
            </a:extLst>
          </p:cNvPr>
          <p:cNvGrpSpPr/>
          <p:nvPr/>
        </p:nvGrpSpPr>
        <p:grpSpPr>
          <a:xfrm>
            <a:off x="464423" y="3087187"/>
            <a:ext cx="322443" cy="369332"/>
            <a:chOff x="-2525341" y="6388943"/>
            <a:chExt cx="322443" cy="369332"/>
          </a:xfrm>
        </p:grpSpPr>
        <p:sp>
          <p:nvSpPr>
            <p:cNvPr id="53" name="Oval 52">
              <a:extLst>
                <a:ext uri="{FF2B5EF4-FFF2-40B4-BE49-F238E27FC236}">
                  <a16:creationId xmlns:a16="http://schemas.microsoft.com/office/drawing/2014/main" id="{742289C6-6F1C-4D1D-932D-AED7BD555584}"/>
                </a:ext>
              </a:extLst>
            </p:cNvPr>
            <p:cNvSpPr/>
            <p:nvPr/>
          </p:nvSpPr>
          <p:spPr>
            <a:xfrm>
              <a:off x="-2524617" y="6429342"/>
              <a:ext cx="301414" cy="301414"/>
            </a:xfrm>
            <a:prstGeom prst="ellips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02C3E55F-A002-4A8A-A61D-7546AABF222A}"/>
                </a:ext>
              </a:extLst>
            </p:cNvPr>
            <p:cNvSpPr txBox="1"/>
            <p:nvPr/>
          </p:nvSpPr>
          <p:spPr>
            <a:xfrm>
              <a:off x="-2525341" y="6388943"/>
              <a:ext cx="322443" cy="369332"/>
            </a:xfrm>
            <a:prstGeom prst="rect">
              <a:avLst/>
            </a:prstGeom>
            <a:noFill/>
          </p:spPr>
          <p:txBody>
            <a:bodyPr wrap="square" rtlCol="0">
              <a:spAutoFit/>
            </a:bodyPr>
            <a:lstStyle/>
            <a:p>
              <a:r>
                <a:rPr lang="en-US" b="1">
                  <a:latin typeface="Century Gothic" panose="020B0502020202020204" pitchFamily="34" charset="0"/>
                </a:rPr>
                <a:t>2</a:t>
              </a:r>
            </a:p>
          </p:txBody>
        </p:sp>
      </p:grpSp>
      <p:grpSp>
        <p:nvGrpSpPr>
          <p:cNvPr id="55" name="Group 54">
            <a:extLst>
              <a:ext uri="{FF2B5EF4-FFF2-40B4-BE49-F238E27FC236}">
                <a16:creationId xmlns:a16="http://schemas.microsoft.com/office/drawing/2014/main" id="{289545B6-5895-4C1F-B5E8-5F77D2148D63}"/>
              </a:ext>
            </a:extLst>
          </p:cNvPr>
          <p:cNvGrpSpPr/>
          <p:nvPr/>
        </p:nvGrpSpPr>
        <p:grpSpPr>
          <a:xfrm>
            <a:off x="830609" y="3765379"/>
            <a:ext cx="322443" cy="369332"/>
            <a:chOff x="-2525341" y="6388943"/>
            <a:chExt cx="322443" cy="369332"/>
          </a:xfrm>
        </p:grpSpPr>
        <p:sp>
          <p:nvSpPr>
            <p:cNvPr id="56" name="Oval 55">
              <a:extLst>
                <a:ext uri="{FF2B5EF4-FFF2-40B4-BE49-F238E27FC236}">
                  <a16:creationId xmlns:a16="http://schemas.microsoft.com/office/drawing/2014/main" id="{A54F0BBB-D116-40DB-8836-B2B93CE74AB4}"/>
                </a:ext>
              </a:extLst>
            </p:cNvPr>
            <p:cNvSpPr/>
            <p:nvPr/>
          </p:nvSpPr>
          <p:spPr>
            <a:xfrm>
              <a:off x="-2524617" y="6429342"/>
              <a:ext cx="301414" cy="301414"/>
            </a:xfrm>
            <a:prstGeom prst="ellips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62487B1B-F385-4362-80C5-174D5BF7EA77}"/>
                </a:ext>
              </a:extLst>
            </p:cNvPr>
            <p:cNvSpPr txBox="1"/>
            <p:nvPr/>
          </p:nvSpPr>
          <p:spPr>
            <a:xfrm>
              <a:off x="-2525341" y="6388943"/>
              <a:ext cx="322443" cy="369332"/>
            </a:xfrm>
            <a:prstGeom prst="rect">
              <a:avLst/>
            </a:prstGeom>
            <a:noFill/>
          </p:spPr>
          <p:txBody>
            <a:bodyPr wrap="square" rtlCol="0">
              <a:spAutoFit/>
            </a:bodyPr>
            <a:lstStyle/>
            <a:p>
              <a:r>
                <a:rPr lang="en-US" b="1">
                  <a:latin typeface="Century Gothic" panose="020B0502020202020204" pitchFamily="34" charset="0"/>
                </a:rPr>
                <a:t>3</a:t>
              </a:r>
            </a:p>
          </p:txBody>
        </p:sp>
      </p:grpSp>
      <p:grpSp>
        <p:nvGrpSpPr>
          <p:cNvPr id="58" name="Group 57">
            <a:extLst>
              <a:ext uri="{FF2B5EF4-FFF2-40B4-BE49-F238E27FC236}">
                <a16:creationId xmlns:a16="http://schemas.microsoft.com/office/drawing/2014/main" id="{ACC9E3E1-8FA1-4D5A-AA3F-ADA83DCB1195}"/>
              </a:ext>
            </a:extLst>
          </p:cNvPr>
          <p:cNvGrpSpPr/>
          <p:nvPr/>
        </p:nvGrpSpPr>
        <p:grpSpPr>
          <a:xfrm>
            <a:off x="6595317" y="2912023"/>
            <a:ext cx="322443" cy="369332"/>
            <a:chOff x="-2525341" y="6388943"/>
            <a:chExt cx="322443" cy="369332"/>
          </a:xfrm>
        </p:grpSpPr>
        <p:sp>
          <p:nvSpPr>
            <p:cNvPr id="59" name="Oval 58">
              <a:extLst>
                <a:ext uri="{FF2B5EF4-FFF2-40B4-BE49-F238E27FC236}">
                  <a16:creationId xmlns:a16="http://schemas.microsoft.com/office/drawing/2014/main" id="{93A3B6A0-719B-4C00-A4D5-0283048BACD5}"/>
                </a:ext>
              </a:extLst>
            </p:cNvPr>
            <p:cNvSpPr/>
            <p:nvPr/>
          </p:nvSpPr>
          <p:spPr>
            <a:xfrm>
              <a:off x="-2524617" y="6429342"/>
              <a:ext cx="301414" cy="301414"/>
            </a:xfrm>
            <a:prstGeom prst="ellips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39DB8E71-3E54-4174-878B-37237A2C0DC0}"/>
                </a:ext>
              </a:extLst>
            </p:cNvPr>
            <p:cNvSpPr txBox="1"/>
            <p:nvPr/>
          </p:nvSpPr>
          <p:spPr>
            <a:xfrm>
              <a:off x="-2525341" y="6388943"/>
              <a:ext cx="322443" cy="369332"/>
            </a:xfrm>
            <a:prstGeom prst="rect">
              <a:avLst/>
            </a:prstGeom>
            <a:noFill/>
          </p:spPr>
          <p:txBody>
            <a:bodyPr wrap="square" rtlCol="0">
              <a:spAutoFit/>
            </a:bodyPr>
            <a:lstStyle/>
            <a:p>
              <a:r>
                <a:rPr lang="en-US" b="1">
                  <a:latin typeface="Century Gothic" panose="020B0502020202020204" pitchFamily="34" charset="0"/>
                </a:rPr>
                <a:t>4</a:t>
              </a:r>
            </a:p>
          </p:txBody>
        </p:sp>
      </p:grpSp>
      <p:grpSp>
        <p:nvGrpSpPr>
          <p:cNvPr id="61" name="Group 60">
            <a:extLst>
              <a:ext uri="{FF2B5EF4-FFF2-40B4-BE49-F238E27FC236}">
                <a16:creationId xmlns:a16="http://schemas.microsoft.com/office/drawing/2014/main" id="{4EA7E377-34CA-480F-8313-0730E9482921}"/>
              </a:ext>
            </a:extLst>
          </p:cNvPr>
          <p:cNvGrpSpPr/>
          <p:nvPr/>
        </p:nvGrpSpPr>
        <p:grpSpPr>
          <a:xfrm>
            <a:off x="6607349" y="3294235"/>
            <a:ext cx="322443" cy="369332"/>
            <a:chOff x="-2525341" y="6388943"/>
            <a:chExt cx="322443" cy="369332"/>
          </a:xfrm>
        </p:grpSpPr>
        <p:sp>
          <p:nvSpPr>
            <p:cNvPr id="62" name="Oval 61">
              <a:extLst>
                <a:ext uri="{FF2B5EF4-FFF2-40B4-BE49-F238E27FC236}">
                  <a16:creationId xmlns:a16="http://schemas.microsoft.com/office/drawing/2014/main" id="{B245D86F-E0F3-4A4C-B61F-AB256484B898}"/>
                </a:ext>
              </a:extLst>
            </p:cNvPr>
            <p:cNvSpPr/>
            <p:nvPr/>
          </p:nvSpPr>
          <p:spPr>
            <a:xfrm>
              <a:off x="-2524617" y="6429342"/>
              <a:ext cx="301414" cy="301414"/>
            </a:xfrm>
            <a:prstGeom prst="ellips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93C8C7B7-0525-4BCD-A53F-B66269F0A7EA}"/>
                </a:ext>
              </a:extLst>
            </p:cNvPr>
            <p:cNvSpPr txBox="1"/>
            <p:nvPr/>
          </p:nvSpPr>
          <p:spPr>
            <a:xfrm>
              <a:off x="-2525341" y="6388943"/>
              <a:ext cx="322443" cy="369332"/>
            </a:xfrm>
            <a:prstGeom prst="rect">
              <a:avLst/>
            </a:prstGeom>
            <a:noFill/>
          </p:spPr>
          <p:txBody>
            <a:bodyPr wrap="square" rtlCol="0">
              <a:spAutoFit/>
            </a:bodyPr>
            <a:lstStyle/>
            <a:p>
              <a:r>
                <a:rPr lang="en-US" b="1">
                  <a:latin typeface="Century Gothic" panose="020B0502020202020204" pitchFamily="34" charset="0"/>
                </a:rPr>
                <a:t>5</a:t>
              </a:r>
            </a:p>
          </p:txBody>
        </p:sp>
      </p:grpSp>
      <p:grpSp>
        <p:nvGrpSpPr>
          <p:cNvPr id="64" name="Group 63">
            <a:extLst>
              <a:ext uri="{FF2B5EF4-FFF2-40B4-BE49-F238E27FC236}">
                <a16:creationId xmlns:a16="http://schemas.microsoft.com/office/drawing/2014/main" id="{A9F058F9-5D84-4DCA-BEDA-5BC7624312D1}"/>
              </a:ext>
            </a:extLst>
          </p:cNvPr>
          <p:cNvGrpSpPr/>
          <p:nvPr/>
        </p:nvGrpSpPr>
        <p:grpSpPr>
          <a:xfrm>
            <a:off x="5812709" y="3716822"/>
            <a:ext cx="322443" cy="369332"/>
            <a:chOff x="-2525341" y="6388943"/>
            <a:chExt cx="322443" cy="369332"/>
          </a:xfrm>
        </p:grpSpPr>
        <p:sp>
          <p:nvSpPr>
            <p:cNvPr id="65" name="Oval 64">
              <a:extLst>
                <a:ext uri="{FF2B5EF4-FFF2-40B4-BE49-F238E27FC236}">
                  <a16:creationId xmlns:a16="http://schemas.microsoft.com/office/drawing/2014/main" id="{8BCBB32A-D92B-4E8B-AD1E-0FA18103A0EB}"/>
                </a:ext>
              </a:extLst>
            </p:cNvPr>
            <p:cNvSpPr/>
            <p:nvPr/>
          </p:nvSpPr>
          <p:spPr>
            <a:xfrm>
              <a:off x="-2524617" y="6429342"/>
              <a:ext cx="301414" cy="301414"/>
            </a:xfrm>
            <a:prstGeom prst="ellipse">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74FDDD32-C9A5-4DE2-A5D8-CF331A4DD419}"/>
                </a:ext>
              </a:extLst>
            </p:cNvPr>
            <p:cNvSpPr txBox="1"/>
            <p:nvPr/>
          </p:nvSpPr>
          <p:spPr>
            <a:xfrm>
              <a:off x="-2525341" y="6388943"/>
              <a:ext cx="322443" cy="369332"/>
            </a:xfrm>
            <a:prstGeom prst="rect">
              <a:avLst/>
            </a:prstGeom>
            <a:noFill/>
          </p:spPr>
          <p:txBody>
            <a:bodyPr wrap="square" rtlCol="0">
              <a:spAutoFit/>
            </a:bodyPr>
            <a:lstStyle/>
            <a:p>
              <a:r>
                <a:rPr lang="en-US" b="1">
                  <a:latin typeface="Century Gothic" panose="020B0502020202020204" pitchFamily="34" charset="0"/>
                </a:rPr>
                <a:t>6</a:t>
              </a:r>
            </a:p>
          </p:txBody>
        </p:sp>
      </p:grpSp>
      <p:grpSp>
        <p:nvGrpSpPr>
          <p:cNvPr id="67" name="Group 66">
            <a:extLst>
              <a:ext uri="{FF2B5EF4-FFF2-40B4-BE49-F238E27FC236}">
                <a16:creationId xmlns:a16="http://schemas.microsoft.com/office/drawing/2014/main" id="{52186D29-BD8E-428C-BFE7-12D9751719A0}"/>
              </a:ext>
            </a:extLst>
          </p:cNvPr>
          <p:cNvGrpSpPr/>
          <p:nvPr/>
        </p:nvGrpSpPr>
        <p:grpSpPr>
          <a:xfrm>
            <a:off x="2815627" y="3037074"/>
            <a:ext cx="322443" cy="369332"/>
            <a:chOff x="-2525341" y="6400975"/>
            <a:chExt cx="322443" cy="369332"/>
          </a:xfrm>
        </p:grpSpPr>
        <p:sp>
          <p:nvSpPr>
            <p:cNvPr id="68" name="Oval 67">
              <a:extLst>
                <a:ext uri="{FF2B5EF4-FFF2-40B4-BE49-F238E27FC236}">
                  <a16:creationId xmlns:a16="http://schemas.microsoft.com/office/drawing/2014/main" id="{5164AA0A-9162-4139-B1A9-6494AA692F83}"/>
                </a:ext>
              </a:extLst>
            </p:cNvPr>
            <p:cNvSpPr/>
            <p:nvPr/>
          </p:nvSpPr>
          <p:spPr>
            <a:xfrm>
              <a:off x="-2524617" y="6429342"/>
              <a:ext cx="301414" cy="301414"/>
            </a:xfrm>
            <a:prstGeom prst="ellipse">
              <a:avLst/>
            </a:prstGeom>
            <a:solidFill>
              <a:schemeClr val="bg1"/>
            </a:solidFill>
            <a:ln>
              <a:solidFill>
                <a:srgbClr val="549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C00506E4-65AB-4685-A29B-B31794F9BD78}"/>
                </a:ext>
              </a:extLst>
            </p:cNvPr>
            <p:cNvSpPr txBox="1"/>
            <p:nvPr/>
          </p:nvSpPr>
          <p:spPr>
            <a:xfrm>
              <a:off x="-2525341" y="6400975"/>
              <a:ext cx="322443" cy="369332"/>
            </a:xfrm>
            <a:prstGeom prst="rect">
              <a:avLst/>
            </a:prstGeom>
            <a:noFill/>
            <a:ln>
              <a:noFill/>
            </a:ln>
          </p:spPr>
          <p:txBody>
            <a:bodyPr wrap="square" rtlCol="0">
              <a:spAutoFit/>
            </a:bodyPr>
            <a:lstStyle/>
            <a:p>
              <a:r>
                <a:rPr lang="en-US" b="1">
                  <a:latin typeface="Century Gothic" panose="020B0502020202020204" pitchFamily="34" charset="0"/>
                </a:rPr>
                <a:t>7</a:t>
              </a:r>
            </a:p>
          </p:txBody>
        </p:sp>
      </p:grpSp>
      <p:grpSp>
        <p:nvGrpSpPr>
          <p:cNvPr id="70" name="Group 69">
            <a:extLst>
              <a:ext uri="{FF2B5EF4-FFF2-40B4-BE49-F238E27FC236}">
                <a16:creationId xmlns:a16="http://schemas.microsoft.com/office/drawing/2014/main" id="{42640C53-2B7A-4E4A-8917-500FD148B7A3}"/>
              </a:ext>
            </a:extLst>
          </p:cNvPr>
          <p:cNvGrpSpPr/>
          <p:nvPr/>
        </p:nvGrpSpPr>
        <p:grpSpPr>
          <a:xfrm>
            <a:off x="5756573" y="4086154"/>
            <a:ext cx="322443" cy="369332"/>
            <a:chOff x="-2525341" y="6400975"/>
            <a:chExt cx="322443" cy="369332"/>
          </a:xfrm>
        </p:grpSpPr>
        <p:sp>
          <p:nvSpPr>
            <p:cNvPr id="71" name="Oval 70">
              <a:extLst>
                <a:ext uri="{FF2B5EF4-FFF2-40B4-BE49-F238E27FC236}">
                  <a16:creationId xmlns:a16="http://schemas.microsoft.com/office/drawing/2014/main" id="{13C37EF7-7BD7-4AD9-A254-0B0DFDF23B3A}"/>
                </a:ext>
              </a:extLst>
            </p:cNvPr>
            <p:cNvSpPr/>
            <p:nvPr/>
          </p:nvSpPr>
          <p:spPr>
            <a:xfrm>
              <a:off x="-2524617" y="6429342"/>
              <a:ext cx="301414" cy="301414"/>
            </a:xfrm>
            <a:prstGeom prst="ellipse">
              <a:avLst/>
            </a:prstGeom>
            <a:solidFill>
              <a:schemeClr val="bg1"/>
            </a:solidFill>
            <a:ln>
              <a:solidFill>
                <a:srgbClr val="549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9AE5C6A2-3C6E-4C84-96EB-791E5984537B}"/>
                </a:ext>
              </a:extLst>
            </p:cNvPr>
            <p:cNvSpPr txBox="1"/>
            <p:nvPr/>
          </p:nvSpPr>
          <p:spPr>
            <a:xfrm>
              <a:off x="-2525341" y="6400975"/>
              <a:ext cx="322443" cy="369332"/>
            </a:xfrm>
            <a:prstGeom prst="rect">
              <a:avLst/>
            </a:prstGeom>
            <a:noFill/>
            <a:ln>
              <a:noFill/>
            </a:ln>
          </p:spPr>
          <p:txBody>
            <a:bodyPr wrap="square" rtlCol="0">
              <a:spAutoFit/>
            </a:bodyPr>
            <a:lstStyle/>
            <a:p>
              <a:r>
                <a:rPr lang="en-US" b="1">
                  <a:latin typeface="Century Gothic" panose="020B0502020202020204" pitchFamily="34" charset="0"/>
                </a:rPr>
                <a:t>8</a:t>
              </a:r>
            </a:p>
          </p:txBody>
        </p:sp>
      </p:grpSp>
      <p:grpSp>
        <p:nvGrpSpPr>
          <p:cNvPr id="73" name="Group 72">
            <a:extLst>
              <a:ext uri="{FF2B5EF4-FFF2-40B4-BE49-F238E27FC236}">
                <a16:creationId xmlns:a16="http://schemas.microsoft.com/office/drawing/2014/main" id="{1A6FFD1A-AD80-4EB0-B6B2-5716897D2E1D}"/>
              </a:ext>
            </a:extLst>
          </p:cNvPr>
          <p:cNvGrpSpPr/>
          <p:nvPr/>
        </p:nvGrpSpPr>
        <p:grpSpPr>
          <a:xfrm>
            <a:off x="1873154" y="2355634"/>
            <a:ext cx="322443" cy="369332"/>
            <a:chOff x="-2525341" y="6400975"/>
            <a:chExt cx="322443" cy="369332"/>
          </a:xfrm>
        </p:grpSpPr>
        <p:sp>
          <p:nvSpPr>
            <p:cNvPr id="74" name="Oval 73">
              <a:extLst>
                <a:ext uri="{FF2B5EF4-FFF2-40B4-BE49-F238E27FC236}">
                  <a16:creationId xmlns:a16="http://schemas.microsoft.com/office/drawing/2014/main" id="{BAC4648F-E647-4454-9178-7D91F537C873}"/>
                </a:ext>
              </a:extLst>
            </p:cNvPr>
            <p:cNvSpPr/>
            <p:nvPr/>
          </p:nvSpPr>
          <p:spPr>
            <a:xfrm>
              <a:off x="-2524617" y="6429342"/>
              <a:ext cx="301414" cy="301414"/>
            </a:xfrm>
            <a:prstGeom prst="ellipse">
              <a:avLst/>
            </a:prstGeom>
            <a:solidFill>
              <a:schemeClr val="bg1"/>
            </a:solidFill>
            <a:ln>
              <a:solidFill>
                <a:srgbClr val="549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570F1F90-5801-4934-AF49-DA5D816455C7}"/>
                </a:ext>
              </a:extLst>
            </p:cNvPr>
            <p:cNvSpPr txBox="1"/>
            <p:nvPr/>
          </p:nvSpPr>
          <p:spPr>
            <a:xfrm>
              <a:off x="-2525341" y="6400975"/>
              <a:ext cx="322443" cy="369332"/>
            </a:xfrm>
            <a:prstGeom prst="rect">
              <a:avLst/>
            </a:prstGeom>
            <a:noFill/>
            <a:ln>
              <a:noFill/>
            </a:ln>
          </p:spPr>
          <p:txBody>
            <a:bodyPr wrap="square" rtlCol="0">
              <a:spAutoFit/>
            </a:bodyPr>
            <a:lstStyle/>
            <a:p>
              <a:r>
                <a:rPr lang="en-US" b="1">
                  <a:latin typeface="Century Gothic" panose="020B0502020202020204" pitchFamily="34" charset="0"/>
                </a:rPr>
                <a:t>9</a:t>
              </a:r>
            </a:p>
          </p:txBody>
        </p:sp>
      </p:grpSp>
      <p:grpSp>
        <p:nvGrpSpPr>
          <p:cNvPr id="76" name="Group 75">
            <a:extLst>
              <a:ext uri="{FF2B5EF4-FFF2-40B4-BE49-F238E27FC236}">
                <a16:creationId xmlns:a16="http://schemas.microsoft.com/office/drawing/2014/main" id="{22AB23EB-F988-4EB8-BD5C-9EEB52615F80}"/>
              </a:ext>
            </a:extLst>
          </p:cNvPr>
          <p:cNvGrpSpPr/>
          <p:nvPr/>
        </p:nvGrpSpPr>
        <p:grpSpPr>
          <a:xfrm>
            <a:off x="7058914" y="2153344"/>
            <a:ext cx="460821" cy="369332"/>
            <a:chOff x="-2585501" y="6388943"/>
            <a:chExt cx="460821" cy="369332"/>
          </a:xfrm>
        </p:grpSpPr>
        <p:sp>
          <p:nvSpPr>
            <p:cNvPr id="77" name="Oval 76">
              <a:extLst>
                <a:ext uri="{FF2B5EF4-FFF2-40B4-BE49-F238E27FC236}">
                  <a16:creationId xmlns:a16="http://schemas.microsoft.com/office/drawing/2014/main" id="{DC6BBD36-B241-4D33-8614-7106FD714C31}"/>
                </a:ext>
              </a:extLst>
            </p:cNvPr>
            <p:cNvSpPr/>
            <p:nvPr/>
          </p:nvSpPr>
          <p:spPr>
            <a:xfrm>
              <a:off x="-2524617" y="6429342"/>
              <a:ext cx="301414" cy="301414"/>
            </a:xfrm>
            <a:prstGeom prst="ellipse">
              <a:avLst/>
            </a:prstGeom>
            <a:solidFill>
              <a:schemeClr val="bg1"/>
            </a:solidFill>
            <a:ln>
              <a:solidFill>
                <a:srgbClr val="549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98CC8067-B603-4E7D-ABAA-7137E04D37D8}"/>
                </a:ext>
              </a:extLst>
            </p:cNvPr>
            <p:cNvSpPr txBox="1"/>
            <p:nvPr/>
          </p:nvSpPr>
          <p:spPr>
            <a:xfrm>
              <a:off x="-2585501" y="6388943"/>
              <a:ext cx="460821" cy="369332"/>
            </a:xfrm>
            <a:prstGeom prst="rect">
              <a:avLst/>
            </a:prstGeom>
            <a:noFill/>
            <a:ln>
              <a:noFill/>
            </a:ln>
          </p:spPr>
          <p:txBody>
            <a:bodyPr wrap="square" rtlCol="0">
              <a:spAutoFit/>
            </a:bodyPr>
            <a:lstStyle/>
            <a:p>
              <a:r>
                <a:rPr lang="en-US" b="1">
                  <a:latin typeface="Century Gothic" panose="020B0502020202020204" pitchFamily="34" charset="0"/>
                </a:rPr>
                <a:t>10</a:t>
              </a:r>
            </a:p>
          </p:txBody>
        </p:sp>
      </p:grpSp>
      <p:grpSp>
        <p:nvGrpSpPr>
          <p:cNvPr id="79" name="Group 78">
            <a:extLst>
              <a:ext uri="{FF2B5EF4-FFF2-40B4-BE49-F238E27FC236}">
                <a16:creationId xmlns:a16="http://schemas.microsoft.com/office/drawing/2014/main" id="{0BFAFD04-2C85-471A-A292-130A89E305F6}"/>
              </a:ext>
            </a:extLst>
          </p:cNvPr>
          <p:cNvGrpSpPr/>
          <p:nvPr/>
        </p:nvGrpSpPr>
        <p:grpSpPr>
          <a:xfrm>
            <a:off x="6200574" y="3197830"/>
            <a:ext cx="451642" cy="369332"/>
            <a:chOff x="-1225792" y="5648511"/>
            <a:chExt cx="451642" cy="369332"/>
          </a:xfrm>
        </p:grpSpPr>
        <p:sp>
          <p:nvSpPr>
            <p:cNvPr id="80" name="Oval 79">
              <a:extLst>
                <a:ext uri="{FF2B5EF4-FFF2-40B4-BE49-F238E27FC236}">
                  <a16:creationId xmlns:a16="http://schemas.microsoft.com/office/drawing/2014/main" id="{979566A3-C846-49F2-ABD6-7523884E3048}"/>
                </a:ext>
              </a:extLst>
            </p:cNvPr>
            <p:cNvSpPr/>
            <p:nvPr/>
          </p:nvSpPr>
          <p:spPr>
            <a:xfrm>
              <a:off x="-1168260" y="5682059"/>
              <a:ext cx="301414" cy="301414"/>
            </a:xfrm>
            <a:prstGeom prst="ellipse">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A121631B-DEDC-482E-A4EE-50D5B300A27C}"/>
                </a:ext>
              </a:extLst>
            </p:cNvPr>
            <p:cNvSpPr txBox="1"/>
            <p:nvPr/>
          </p:nvSpPr>
          <p:spPr>
            <a:xfrm>
              <a:off x="-1225792" y="5648511"/>
              <a:ext cx="451642" cy="369332"/>
            </a:xfrm>
            <a:prstGeom prst="rect">
              <a:avLst/>
            </a:prstGeom>
            <a:noFill/>
          </p:spPr>
          <p:txBody>
            <a:bodyPr wrap="square" rtlCol="0">
              <a:spAutoFit/>
            </a:bodyPr>
            <a:lstStyle/>
            <a:p>
              <a:r>
                <a:rPr lang="en-US" b="1">
                  <a:latin typeface="Century Gothic" panose="020B0502020202020204" pitchFamily="34" charset="0"/>
                </a:rPr>
                <a:t>11</a:t>
              </a:r>
            </a:p>
          </p:txBody>
        </p:sp>
      </p:grpSp>
    </p:spTree>
    <p:extLst>
      <p:ext uri="{BB962C8B-B14F-4D97-AF65-F5344CB8AC3E}">
        <p14:creationId xmlns:p14="http://schemas.microsoft.com/office/powerpoint/2010/main" val="3125498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D1FA945-2236-FC46-ADCB-CC74997303E8}"/>
              </a:ext>
            </a:extLst>
          </p:cNvPr>
          <p:cNvSpPr>
            <a:spLocks noGrp="1"/>
          </p:cNvSpPr>
          <p:nvPr>
            <p:ph type="title"/>
          </p:nvPr>
        </p:nvSpPr>
        <p:spPr/>
        <p:txBody>
          <a:bodyPr>
            <a:normAutofit/>
          </a:bodyPr>
          <a:lstStyle/>
          <a:p>
            <a:r>
              <a:rPr lang="en-US" sz="1400" dirty="0">
                <a:latin typeface="Arial"/>
                <a:cs typeface="Arial"/>
              </a:rPr>
              <a:t>ABOUT PROJECTS</a:t>
            </a:r>
            <a:endParaRPr lang="en-US" sz="1400" spc="200" dirty="0">
              <a:latin typeface="Arial"/>
              <a:cs typeface="Arial"/>
            </a:endParaRPr>
          </a:p>
        </p:txBody>
      </p:sp>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838199" y="984732"/>
            <a:ext cx="10712117" cy="820004"/>
          </a:xfrm>
        </p:spPr>
        <p:txBody>
          <a:bodyPr anchor="ctr">
            <a:normAutofit/>
          </a:bodyPr>
          <a:lstStyle/>
          <a:p>
            <a:r>
              <a:rPr lang="en-US" altLang="en-US" sz="3200" dirty="0"/>
              <a:t>Project Characteristics</a:t>
            </a:r>
            <a:endParaRPr lang="en-US" sz="3200" dirty="0"/>
          </a:p>
        </p:txBody>
      </p:sp>
      <p:sp>
        <p:nvSpPr>
          <p:cNvPr id="13" name="Content Placeholder 18">
            <a:extLst>
              <a:ext uri="{FF2B5EF4-FFF2-40B4-BE49-F238E27FC236}">
                <a16:creationId xmlns:a16="http://schemas.microsoft.com/office/drawing/2014/main" id="{3AC7D427-CD9E-43CA-82A3-D268CBA59015}"/>
              </a:ext>
            </a:extLst>
          </p:cNvPr>
          <p:cNvSpPr txBox="1">
            <a:spLocks/>
          </p:cNvSpPr>
          <p:nvPr/>
        </p:nvSpPr>
        <p:spPr>
          <a:xfrm>
            <a:off x="838201" y="1776601"/>
            <a:ext cx="10712115" cy="4521418"/>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0000"/>
              </a:lnSpc>
              <a:spcBef>
                <a:spcPts val="600"/>
              </a:spcBef>
            </a:pPr>
            <a:r>
              <a:rPr lang="en-US" sz="2800" dirty="0"/>
              <a:t>50+ projects take place each year – at their core they share these characteristics:</a:t>
            </a:r>
            <a:endParaRPr lang="en-US" sz="1400" dirty="0"/>
          </a:p>
          <a:p>
            <a:pPr marL="285750" indent="-225425">
              <a:lnSpc>
                <a:spcPct val="110000"/>
              </a:lnSpc>
              <a:spcBef>
                <a:spcPts val="600"/>
              </a:spcBef>
              <a:buFont typeface="Arial" panose="020B0604020202020204" pitchFamily="34" charset="0"/>
              <a:buChar char="•"/>
            </a:pPr>
            <a:r>
              <a:rPr lang="en-US" dirty="0"/>
              <a:t>Highlight the applications and capabilities of NASA Earth observations</a:t>
            </a:r>
          </a:p>
          <a:p>
            <a:pPr marL="285750" indent="-225425">
              <a:lnSpc>
                <a:spcPct val="110000"/>
              </a:lnSpc>
              <a:spcBef>
                <a:spcPts val="600"/>
              </a:spcBef>
              <a:buFont typeface="Arial" panose="020B0604020202020204" pitchFamily="34" charset="0"/>
              <a:buChar char="•"/>
            </a:pPr>
            <a:r>
              <a:rPr lang="en-US" dirty="0"/>
              <a:t>Address community concerns relating to decision-making for real-world environmental issues</a:t>
            </a:r>
          </a:p>
          <a:p>
            <a:pPr marL="285750" indent="-225425">
              <a:lnSpc>
                <a:spcPct val="110000"/>
              </a:lnSpc>
              <a:spcBef>
                <a:spcPts val="600"/>
              </a:spcBef>
              <a:buFont typeface="Arial" panose="020B0604020202020204" pitchFamily="34" charset="0"/>
              <a:buChar char="•"/>
            </a:pPr>
            <a:r>
              <a:rPr lang="en-US" dirty="0"/>
              <a:t>Partner with organizations who can benefit from using NASA Earth observations to enhance decision making by providing decision support tools</a:t>
            </a:r>
          </a:p>
          <a:p>
            <a:pPr marL="285750" indent="-225425">
              <a:lnSpc>
                <a:spcPct val="110000"/>
              </a:lnSpc>
              <a:spcBef>
                <a:spcPts val="600"/>
              </a:spcBef>
              <a:buFont typeface="Arial" panose="020B0604020202020204" pitchFamily="34" charset="0"/>
              <a:buChar char="•"/>
            </a:pPr>
            <a:r>
              <a:rPr lang="en-US" dirty="0"/>
              <a:t>Conducted in 10-week terms (spring, summer, and fall) by small teams with diverse backgrounds</a:t>
            </a:r>
          </a:p>
          <a:p>
            <a:pPr marL="285750" indent="-225425">
              <a:lnSpc>
                <a:spcPct val="110000"/>
              </a:lnSpc>
              <a:spcBef>
                <a:spcPts val="600"/>
              </a:spcBef>
              <a:buFont typeface="Arial" panose="020B0604020202020204" pitchFamily="34" charset="0"/>
              <a:buChar char="•"/>
            </a:pPr>
            <a:r>
              <a:rPr lang="en-US" dirty="0"/>
              <a:t>Align with at least one of the eight NASA Applied Sciences Program’s National Application Areas</a:t>
            </a:r>
          </a:p>
          <a:p>
            <a:pPr marL="285750" indent="-225425">
              <a:lnSpc>
                <a:spcPct val="110000"/>
              </a:lnSpc>
              <a:spcBef>
                <a:spcPts val="600"/>
              </a:spcBef>
              <a:buFont typeface="Arial" panose="020B0604020202020204" pitchFamily="34" charset="0"/>
              <a:buChar char="•"/>
            </a:pPr>
            <a:r>
              <a:rPr lang="en-US" dirty="0"/>
              <a:t>Create a consistent set of deliverables </a:t>
            </a:r>
          </a:p>
          <a:p>
            <a:pPr marL="285750" indent="-225425">
              <a:lnSpc>
                <a:spcPct val="110000"/>
              </a:lnSpc>
              <a:spcBef>
                <a:spcPts val="600"/>
              </a:spcBef>
              <a:buFont typeface="Arial" panose="020B0604020202020204" pitchFamily="34" charset="0"/>
              <a:buChar char="•"/>
            </a:pPr>
            <a:r>
              <a:rPr lang="en-US" dirty="0"/>
              <a:t>Research is conducted under the guidance of Science Advisors and mentors from NASA and partner organizations</a:t>
            </a:r>
          </a:p>
          <a:p>
            <a:pPr marL="285750" indent="-225425">
              <a:lnSpc>
                <a:spcPct val="110000"/>
              </a:lnSpc>
              <a:spcBef>
                <a:spcPts val="600"/>
              </a:spcBef>
              <a:buFont typeface="Arial" panose="020B0604020202020204" pitchFamily="34" charset="0"/>
              <a:buChar char="•"/>
            </a:pPr>
            <a:endParaRPr lang="en-US" dirty="0"/>
          </a:p>
          <a:p>
            <a:pPr marL="285750" indent="-225425">
              <a:buFont typeface="Arial" panose="020B0604020202020204" pitchFamily="34" charset="0"/>
              <a:buChar char="•"/>
            </a:pPr>
            <a:endParaRPr lang="en-US" dirty="0"/>
          </a:p>
        </p:txBody>
      </p:sp>
      <p:grpSp>
        <p:nvGrpSpPr>
          <p:cNvPr id="5" name="Group 4">
            <a:extLst>
              <a:ext uri="{FF2B5EF4-FFF2-40B4-BE49-F238E27FC236}">
                <a16:creationId xmlns:a16="http://schemas.microsoft.com/office/drawing/2014/main" id="{3E4192D4-37E8-4E70-855F-26A904EBA408}"/>
              </a:ext>
            </a:extLst>
          </p:cNvPr>
          <p:cNvGrpSpPr/>
          <p:nvPr/>
        </p:nvGrpSpPr>
        <p:grpSpPr>
          <a:xfrm>
            <a:off x="1678274" y="5652206"/>
            <a:ext cx="8817928" cy="840669"/>
            <a:chOff x="838200" y="2954718"/>
            <a:chExt cx="10550441" cy="1005840"/>
          </a:xfrm>
        </p:grpSpPr>
        <p:pic>
          <p:nvPicPr>
            <p:cNvPr id="6" name="Picture 5" descr="A picture containing text, clipart&#10;&#10;Description automatically generated">
              <a:extLst>
                <a:ext uri="{FF2B5EF4-FFF2-40B4-BE49-F238E27FC236}">
                  <a16:creationId xmlns:a16="http://schemas.microsoft.com/office/drawing/2014/main" id="{99682CA1-D16A-4AFB-B86D-F708CB276A8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94456" y="3000438"/>
              <a:ext cx="914400" cy="914400"/>
            </a:xfrm>
            <a:prstGeom prst="rect">
              <a:avLst/>
            </a:prstGeom>
          </p:spPr>
        </p:pic>
        <p:pic>
          <p:nvPicPr>
            <p:cNvPr id="7" name="Picture 6" descr="A picture containing text, outdoor, clipart&#10;&#10;Description automatically generated">
              <a:extLst>
                <a:ext uri="{FF2B5EF4-FFF2-40B4-BE49-F238E27FC236}">
                  <a16:creationId xmlns:a16="http://schemas.microsoft.com/office/drawing/2014/main" id="{FC49D26B-C9A8-4936-AD37-2A2161DC958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42812" y="3000438"/>
              <a:ext cx="914400" cy="914400"/>
            </a:xfrm>
            <a:prstGeom prst="rect">
              <a:avLst/>
            </a:prstGeom>
          </p:spPr>
        </p:pic>
        <p:pic>
          <p:nvPicPr>
            <p:cNvPr id="8" name="Picture 7" descr="Icon&#10;&#10;Description automatically generated">
              <a:extLst>
                <a:ext uri="{FF2B5EF4-FFF2-40B4-BE49-F238E27FC236}">
                  <a16:creationId xmlns:a16="http://schemas.microsoft.com/office/drawing/2014/main" id="{17871D2D-2FD8-4CBA-9C7F-77AACF40142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38200" y="3000438"/>
              <a:ext cx="914400" cy="914400"/>
            </a:xfrm>
            <a:prstGeom prst="rect">
              <a:avLst/>
            </a:prstGeom>
          </p:spPr>
        </p:pic>
        <p:pic>
          <p:nvPicPr>
            <p:cNvPr id="9" name="Picture 8" descr="Icon&#10;&#10;Description automatically generated">
              <a:extLst>
                <a:ext uri="{FF2B5EF4-FFF2-40B4-BE49-F238E27FC236}">
                  <a16:creationId xmlns:a16="http://schemas.microsoft.com/office/drawing/2014/main" id="{1F9E0BDD-44F7-45DC-BEAB-6F5849833B2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86556" y="2954718"/>
              <a:ext cx="973944" cy="1005840"/>
            </a:xfrm>
            <a:prstGeom prst="rect">
              <a:avLst/>
            </a:prstGeom>
          </p:spPr>
        </p:pic>
        <p:pic>
          <p:nvPicPr>
            <p:cNvPr id="10" name="Picture 9" descr="Icon&#10;&#10;Description automatically generated">
              <a:extLst>
                <a:ext uri="{FF2B5EF4-FFF2-40B4-BE49-F238E27FC236}">
                  <a16:creationId xmlns:a16="http://schemas.microsoft.com/office/drawing/2014/main" id="{F10E38FE-2E16-485A-B0CD-E32A4F4CBD2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291168" y="3000438"/>
              <a:ext cx="914400" cy="914400"/>
            </a:xfrm>
            <a:prstGeom prst="rect">
              <a:avLst/>
            </a:prstGeom>
          </p:spPr>
        </p:pic>
        <p:pic>
          <p:nvPicPr>
            <p:cNvPr id="11" name="Picture 10" descr="Icon&#10;&#10;Description automatically generated">
              <a:extLst>
                <a:ext uri="{FF2B5EF4-FFF2-40B4-BE49-F238E27FC236}">
                  <a16:creationId xmlns:a16="http://schemas.microsoft.com/office/drawing/2014/main" id="{23B9EB65-D500-4491-8992-3D8AFC8EF4C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14275" y="2954718"/>
              <a:ext cx="974366" cy="984652"/>
            </a:xfrm>
            <a:prstGeom prst="rect">
              <a:avLst/>
            </a:prstGeom>
          </p:spPr>
        </p:pic>
        <p:pic>
          <p:nvPicPr>
            <p:cNvPr id="12" name="Picture 11" descr="Icon&#10;&#10;Description automatically generated">
              <a:extLst>
                <a:ext uri="{FF2B5EF4-FFF2-40B4-BE49-F238E27FC236}">
                  <a16:creationId xmlns:a16="http://schemas.microsoft.com/office/drawing/2014/main" id="{E1B02CB5-A347-4314-B80A-32F89C4A6DF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39525" y="2969305"/>
              <a:ext cx="971535" cy="984652"/>
            </a:xfrm>
            <a:prstGeom prst="rect">
              <a:avLst/>
            </a:prstGeom>
          </p:spPr>
        </p:pic>
        <p:pic>
          <p:nvPicPr>
            <p:cNvPr id="14" name="Picture 13" descr="Icon&#10;&#10;Description automatically generated">
              <a:extLst>
                <a:ext uri="{FF2B5EF4-FFF2-40B4-BE49-F238E27FC236}">
                  <a16:creationId xmlns:a16="http://schemas.microsoft.com/office/drawing/2014/main" id="{B17CE362-7E98-440E-8224-66F8A67802A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9065921" y="3000437"/>
              <a:ext cx="914400" cy="914400"/>
            </a:xfrm>
            <a:prstGeom prst="rect">
              <a:avLst/>
            </a:prstGeom>
          </p:spPr>
        </p:pic>
      </p:grpSp>
    </p:spTree>
    <p:extLst>
      <p:ext uri="{BB962C8B-B14F-4D97-AF65-F5344CB8AC3E}">
        <p14:creationId xmlns:p14="http://schemas.microsoft.com/office/powerpoint/2010/main" val="35751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CF35D51-3B8A-40E7-9586-10FB6700F32B}"/>
              </a:ext>
            </a:extLst>
          </p:cNvPr>
          <p:cNvGraphicFramePr/>
          <p:nvPr>
            <p:extLst>
              <p:ext uri="{D42A27DB-BD31-4B8C-83A1-F6EECF244321}">
                <p14:modId xmlns:p14="http://schemas.microsoft.com/office/powerpoint/2010/main" val="2947574245"/>
              </p:ext>
            </p:extLst>
          </p:nvPr>
        </p:nvGraphicFramePr>
        <p:xfrm>
          <a:off x="824949" y="1868557"/>
          <a:ext cx="10616038" cy="4496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E0701D02-D5D4-487D-9F76-4E0267CD4F71}"/>
              </a:ext>
            </a:extLst>
          </p:cNvPr>
          <p:cNvSpPr>
            <a:spLocks noGrp="1"/>
          </p:cNvSpPr>
          <p:nvPr>
            <p:ph type="title"/>
          </p:nvPr>
        </p:nvSpPr>
        <p:spPr/>
        <p:txBody>
          <a:bodyPr>
            <a:normAutofit/>
          </a:bodyPr>
          <a:lstStyle/>
          <a:p>
            <a:r>
              <a:rPr lang="en-US" sz="1400" dirty="0"/>
              <a:t>PROJECT DEVELOPMENT</a:t>
            </a:r>
          </a:p>
        </p:txBody>
      </p:sp>
      <p:sp>
        <p:nvSpPr>
          <p:cNvPr id="5" name="Content Placeholder 17">
            <a:extLst>
              <a:ext uri="{FF2B5EF4-FFF2-40B4-BE49-F238E27FC236}">
                <a16:creationId xmlns:a16="http://schemas.microsoft.com/office/drawing/2014/main" id="{0FF9CBAC-C6C3-4CD5-AF6F-530F33194E76}"/>
              </a:ext>
            </a:extLst>
          </p:cNvPr>
          <p:cNvSpPr>
            <a:spLocks noGrp="1"/>
          </p:cNvSpPr>
          <p:nvPr>
            <p:ph idx="1"/>
          </p:nvPr>
        </p:nvSpPr>
        <p:spPr>
          <a:xfrm>
            <a:off x="838200" y="868821"/>
            <a:ext cx="10712116" cy="820004"/>
          </a:xfrm>
        </p:spPr>
        <p:txBody>
          <a:bodyPr anchor="ctr">
            <a:normAutofit/>
          </a:bodyPr>
          <a:lstStyle/>
          <a:p>
            <a:r>
              <a:rPr lang="en-US" sz="3200" dirty="0"/>
              <a:t>Project Development Process</a:t>
            </a:r>
          </a:p>
        </p:txBody>
      </p:sp>
      <p:sp>
        <p:nvSpPr>
          <p:cNvPr id="52" name="Content Placeholder 50">
            <a:extLst>
              <a:ext uri="{FF2B5EF4-FFF2-40B4-BE49-F238E27FC236}">
                <a16:creationId xmlns:a16="http://schemas.microsoft.com/office/drawing/2014/main" id="{E5BC424C-AE26-4A64-B170-1CD9F5F4124E}"/>
              </a:ext>
            </a:extLst>
          </p:cNvPr>
          <p:cNvSpPr>
            <a:spLocks noGrp="1"/>
          </p:cNvSpPr>
          <p:nvPr>
            <p:ph idx="11"/>
          </p:nvPr>
        </p:nvSpPr>
        <p:spPr>
          <a:xfrm>
            <a:off x="1093306" y="2842591"/>
            <a:ext cx="3230217" cy="3848099"/>
          </a:xfrm>
        </p:spPr>
        <p:txBody>
          <a:bodyPr>
            <a:normAutofit/>
          </a:bodyPr>
          <a:lstStyle/>
          <a:p>
            <a:pPr marL="285750" indent="-285750">
              <a:buFont typeface="Arial" panose="020B0604020202020204" pitchFamily="34" charset="0"/>
              <a:buChar char="•"/>
            </a:pPr>
            <a:r>
              <a:rPr lang="en-US" dirty="0"/>
              <a:t>Initial engagement w/potential partner – listen to their interests, priorities, needs, and understand their decision-making process.</a:t>
            </a:r>
          </a:p>
          <a:p>
            <a:pPr marL="285750" indent="-285750">
              <a:buFont typeface="Arial" panose="020B0604020202020204" pitchFamily="34" charset="0"/>
              <a:buChar char="•"/>
            </a:pPr>
            <a:r>
              <a:rPr lang="en-US" dirty="0"/>
              <a:t>Generate project idea – identify: study area, thematic focus area, actionable decision, potential end-products</a:t>
            </a:r>
          </a:p>
        </p:txBody>
      </p:sp>
      <p:sp>
        <p:nvSpPr>
          <p:cNvPr id="7" name="Content Placeholder 50">
            <a:extLst>
              <a:ext uri="{FF2B5EF4-FFF2-40B4-BE49-F238E27FC236}">
                <a16:creationId xmlns:a16="http://schemas.microsoft.com/office/drawing/2014/main" id="{231CBBE1-CD86-4DA4-984F-D5854D897186}"/>
              </a:ext>
            </a:extLst>
          </p:cNvPr>
          <p:cNvSpPr txBox="1">
            <a:spLocks/>
          </p:cNvSpPr>
          <p:nvPr/>
        </p:nvSpPr>
        <p:spPr>
          <a:xfrm>
            <a:off x="4671392" y="2842590"/>
            <a:ext cx="3230217" cy="3848099"/>
          </a:xfrm>
          <a:prstGeom prst="rect">
            <a:avLst/>
          </a:prstGeom>
        </p:spPr>
        <p:txBody>
          <a:bodyPr vert="horz" lIns="91440" tIns="45720" rIns="91440" bIns="45720" rtlCol="0">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Initial ideas reviewed by DEVELOP National Program Office.</a:t>
            </a:r>
          </a:p>
          <a:p>
            <a:pPr marL="285750" indent="-285750">
              <a:buFont typeface="Arial" panose="020B0604020202020204" pitchFamily="34" charset="0"/>
              <a:buChar char="•"/>
            </a:pPr>
            <a:r>
              <a:rPr lang="en-US" dirty="0"/>
              <a:t>If approved, Fellows draft a proposal – including the partner in review and iteration.</a:t>
            </a:r>
          </a:p>
          <a:p>
            <a:pPr marL="285750" indent="-285750">
              <a:buFont typeface="Arial" panose="020B0604020202020204" pitchFamily="34" charset="0"/>
              <a:buChar char="•"/>
            </a:pPr>
            <a:r>
              <a:rPr lang="en-US" dirty="0"/>
              <a:t>Proposals reviewed and approved by HQ, those selected are scheduled for a specific term and listed in the DEVELOP application.</a:t>
            </a:r>
          </a:p>
          <a:p>
            <a:pPr marL="285750" indent="-285750">
              <a:buFont typeface="Arial" panose="020B0604020202020204" pitchFamily="34" charset="0"/>
              <a:buChar char="•"/>
            </a:pPr>
            <a:endParaRPr lang="en-US" dirty="0"/>
          </a:p>
        </p:txBody>
      </p:sp>
      <p:sp>
        <p:nvSpPr>
          <p:cNvPr id="8" name="Content Placeholder 50">
            <a:extLst>
              <a:ext uri="{FF2B5EF4-FFF2-40B4-BE49-F238E27FC236}">
                <a16:creationId xmlns:a16="http://schemas.microsoft.com/office/drawing/2014/main" id="{71D1A51C-EFD6-4F18-BD1F-13AB2F8FF9DB}"/>
              </a:ext>
            </a:extLst>
          </p:cNvPr>
          <p:cNvSpPr txBox="1">
            <a:spLocks/>
          </p:cNvSpPr>
          <p:nvPr/>
        </p:nvSpPr>
        <p:spPr>
          <a:xfrm>
            <a:off x="8319052" y="2842590"/>
            <a:ext cx="3390292" cy="3848099"/>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Communication lines are reopened with partners following approvals.</a:t>
            </a:r>
          </a:p>
          <a:p>
            <a:pPr marL="285750" indent="-285750">
              <a:buFont typeface="Arial" panose="020B0604020202020204" pitchFamily="34" charset="0"/>
              <a:buChar char="•"/>
            </a:pPr>
            <a:r>
              <a:rPr lang="en-US" dirty="0"/>
              <a:t>Partners regularly meet with DEVELOP team during the term to discuss progress and results.</a:t>
            </a:r>
          </a:p>
          <a:p>
            <a:pPr marL="285750" indent="-285750">
              <a:buFont typeface="Arial" panose="020B0604020202020204" pitchFamily="34" charset="0"/>
              <a:buChar char="•"/>
            </a:pPr>
            <a:r>
              <a:rPr lang="en-US" dirty="0"/>
              <a:t>Project results and methods are handed off at the end of the term. </a:t>
            </a:r>
          </a:p>
        </p:txBody>
      </p:sp>
    </p:spTree>
    <p:extLst>
      <p:ext uri="{BB962C8B-B14F-4D97-AF65-F5344CB8AC3E}">
        <p14:creationId xmlns:p14="http://schemas.microsoft.com/office/powerpoint/2010/main" val="1889354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B607B8-5D53-4253-A88D-16A3A255CEC0}"/>
              </a:ext>
            </a:extLst>
          </p:cNvPr>
          <p:cNvSpPr txBox="1"/>
          <p:nvPr/>
        </p:nvSpPr>
        <p:spPr>
          <a:xfrm>
            <a:off x="758296" y="1843614"/>
            <a:ext cx="5337703" cy="769441"/>
          </a:xfrm>
          <a:prstGeom prst="rect">
            <a:avLst/>
          </a:prstGeom>
          <a:noFill/>
        </p:spPr>
        <p:txBody>
          <a:bodyPr wrap="square" rtlCol="0">
            <a:spAutoFit/>
          </a:bodyPr>
          <a:lstStyle/>
          <a:p>
            <a:r>
              <a:rPr lang="en-US" sz="4400" b="1" dirty="0">
                <a:solidFill>
                  <a:srgbClr val="6A7278"/>
                </a:solidFill>
                <a:latin typeface="Georgia" panose="02040502050405020303" pitchFamily="18" charset="0"/>
              </a:rPr>
              <a:t>Thank You.</a:t>
            </a:r>
          </a:p>
        </p:txBody>
      </p:sp>
      <p:sp>
        <p:nvSpPr>
          <p:cNvPr id="4" name="Content Placeholder 17">
            <a:extLst>
              <a:ext uri="{FF2B5EF4-FFF2-40B4-BE49-F238E27FC236}">
                <a16:creationId xmlns:a16="http://schemas.microsoft.com/office/drawing/2014/main" id="{63563A92-05EA-44C8-BDB6-D3067C3B2C90}"/>
              </a:ext>
            </a:extLst>
          </p:cNvPr>
          <p:cNvSpPr txBox="1">
            <a:spLocks/>
          </p:cNvSpPr>
          <p:nvPr/>
        </p:nvSpPr>
        <p:spPr>
          <a:xfrm>
            <a:off x="758296" y="3072672"/>
            <a:ext cx="5337703" cy="1126751"/>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a:buNone/>
              <a:defRPr sz="2400" kern="1200">
                <a:solidFill>
                  <a:srgbClr val="5595AC"/>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dirty="0"/>
              <a:t>Questions? Ideas?</a:t>
            </a:r>
          </a:p>
        </p:txBody>
      </p:sp>
      <p:sp>
        <p:nvSpPr>
          <p:cNvPr id="6" name="Content Placeholder 17">
            <a:extLst>
              <a:ext uri="{FF2B5EF4-FFF2-40B4-BE49-F238E27FC236}">
                <a16:creationId xmlns:a16="http://schemas.microsoft.com/office/drawing/2014/main" id="{6995E168-9037-4F6B-81AB-09C1C5D4B995}"/>
              </a:ext>
            </a:extLst>
          </p:cNvPr>
          <p:cNvSpPr txBox="1">
            <a:spLocks/>
          </p:cNvSpPr>
          <p:nvPr/>
        </p:nvSpPr>
        <p:spPr>
          <a:xfrm>
            <a:off x="821967" y="4029877"/>
            <a:ext cx="4905983" cy="699862"/>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a:buNone/>
              <a:defRPr sz="2400" kern="1200">
                <a:solidFill>
                  <a:srgbClr val="5595AC"/>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000" dirty="0">
                <a:hlinkClick r:id="rId3"/>
              </a:rPr>
              <a:t>Lauren.M.Childs@nasa.gov</a:t>
            </a:r>
            <a:r>
              <a:rPr lang="en-US" sz="2000" dirty="0"/>
              <a:t> </a:t>
            </a:r>
          </a:p>
        </p:txBody>
      </p:sp>
      <p:sp>
        <p:nvSpPr>
          <p:cNvPr id="9" name="Content Placeholder 1">
            <a:extLst>
              <a:ext uri="{FF2B5EF4-FFF2-40B4-BE49-F238E27FC236}">
                <a16:creationId xmlns:a16="http://schemas.microsoft.com/office/drawing/2014/main" id="{BD1239E5-37AD-4262-AE34-7865111B067A}"/>
              </a:ext>
            </a:extLst>
          </p:cNvPr>
          <p:cNvSpPr txBox="1">
            <a:spLocks/>
          </p:cNvSpPr>
          <p:nvPr/>
        </p:nvSpPr>
        <p:spPr>
          <a:xfrm>
            <a:off x="7517308" y="4366255"/>
            <a:ext cx="4409005" cy="1097591"/>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0"/>
              </a:spcBef>
              <a:buFont typeface="Arial"/>
              <a:buNone/>
            </a:pPr>
            <a:r>
              <a:rPr lang="en-US" sz="1700" b="1" dirty="0">
                <a:solidFill>
                  <a:srgbClr val="6A7278"/>
                </a:solidFill>
                <a:latin typeface="Century Gothic" charset="0"/>
                <a:ea typeface="Century Gothic" charset="0"/>
                <a:cs typeface="Century Gothic" charset="0"/>
              </a:rPr>
              <a:t>DEVELOP National Program:</a:t>
            </a:r>
            <a:r>
              <a:rPr lang="en-US" sz="1700" dirty="0">
                <a:solidFill>
                  <a:srgbClr val="6A7278"/>
                </a:solidFill>
                <a:latin typeface="Century Gothic" charset="0"/>
                <a:ea typeface="Century Gothic" charset="0"/>
                <a:cs typeface="Century Gothic" charset="0"/>
              </a:rPr>
              <a:t> </a:t>
            </a:r>
          </a:p>
          <a:p>
            <a:pPr marL="0" indent="0">
              <a:spcBef>
                <a:spcPts val="0"/>
              </a:spcBef>
              <a:buFont typeface="Arial"/>
              <a:buNone/>
            </a:pPr>
            <a:r>
              <a:rPr lang="en-US" sz="1700" dirty="0">
                <a:solidFill>
                  <a:srgbClr val="6A7278"/>
                </a:solidFill>
                <a:latin typeface="Century Gothic" charset="0"/>
                <a:ea typeface="Century Gothic" charset="0"/>
                <a:cs typeface="Century Gothic" charset="0"/>
              </a:rPr>
              <a:t>Features projects, node highlights &amp; accomplishments, VPS announcements </a:t>
            </a:r>
            <a:r>
              <a:rPr lang="en-US" sz="1400" b="1" dirty="0">
                <a:solidFill>
                  <a:srgbClr val="1F4E79"/>
                </a:solidFill>
                <a:latin typeface="Century Gothic" charset="0"/>
                <a:ea typeface="Century Gothic" charset="0"/>
                <a:cs typeface="Century Gothic" charset="0"/>
                <a:hlinkClick r:id="rId4">
                  <a:extLst>
                    <a:ext uri="{A12FA001-AC4F-418D-AE19-62706E023703}">
                      <ahyp:hlinkClr xmlns:ahyp="http://schemas.microsoft.com/office/drawing/2018/hyperlinkcolor" val="tx"/>
                    </a:ext>
                  </a:extLst>
                </a:hlinkClick>
              </a:rPr>
              <a:t>www.facebook.com/developnationalprogram</a:t>
            </a:r>
            <a:endParaRPr lang="en-US" sz="1400" b="1" dirty="0">
              <a:solidFill>
                <a:srgbClr val="1F4E79"/>
              </a:solidFill>
              <a:latin typeface="Century Gothic" charset="0"/>
              <a:ea typeface="Century Gothic" charset="0"/>
              <a:cs typeface="Century Gothic" charset="0"/>
            </a:endParaRPr>
          </a:p>
          <a:p>
            <a:pPr marL="0" indent="0">
              <a:spcBef>
                <a:spcPts val="0"/>
              </a:spcBef>
              <a:buFont typeface="Arial"/>
              <a:buNone/>
            </a:pPr>
            <a:endParaRPr lang="en-US" sz="1400" b="1" dirty="0">
              <a:solidFill>
                <a:srgbClr val="1F4E79"/>
              </a:solidFill>
              <a:latin typeface="Century Gothic" charset="0"/>
              <a:ea typeface="Century Gothic" charset="0"/>
              <a:cs typeface="Century Gothic" charset="0"/>
            </a:endParaRPr>
          </a:p>
          <a:p>
            <a:pPr marL="0" indent="0">
              <a:spcBef>
                <a:spcPts val="0"/>
              </a:spcBef>
              <a:buFont typeface="Arial"/>
              <a:buNone/>
            </a:pPr>
            <a:endParaRPr lang="en-US" sz="1700" dirty="0">
              <a:solidFill>
                <a:srgbClr val="6A7278"/>
              </a:solidFill>
              <a:latin typeface="Century Gothic" charset="0"/>
              <a:ea typeface="Century Gothic" charset="0"/>
              <a:cs typeface="Century Gothic" charset="0"/>
              <a:hlinkClick r:id="rId5">
                <a:extLst>
                  <a:ext uri="{A12FA001-AC4F-418D-AE19-62706E023703}">
                    <ahyp:hlinkClr xmlns:ahyp="http://schemas.microsoft.com/office/drawing/2018/hyperlinkcolor" val="tx"/>
                  </a:ext>
                </a:extLst>
              </a:hlinkClick>
            </a:endParaRPr>
          </a:p>
        </p:txBody>
      </p:sp>
      <p:sp>
        <p:nvSpPr>
          <p:cNvPr id="10" name="Content Placeholder 1">
            <a:extLst>
              <a:ext uri="{FF2B5EF4-FFF2-40B4-BE49-F238E27FC236}">
                <a16:creationId xmlns:a16="http://schemas.microsoft.com/office/drawing/2014/main" id="{D90E65EF-277D-4377-BE68-D7D89331B260}"/>
              </a:ext>
            </a:extLst>
          </p:cNvPr>
          <p:cNvSpPr txBox="1">
            <a:spLocks/>
          </p:cNvSpPr>
          <p:nvPr/>
        </p:nvSpPr>
        <p:spPr>
          <a:xfrm>
            <a:off x="7517308" y="5558375"/>
            <a:ext cx="4547403" cy="1097591"/>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ysClr val="windowText" lastClr="000000"/>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ysClr val="windowText" lastClr="000000"/>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ysClr val="windowText" lastClr="000000"/>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ysClr val="windowText" lastClr="000000"/>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ysClr val="windowText" lastClr="000000"/>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spcBef>
                <a:spcPts val="0"/>
              </a:spcBef>
              <a:buNone/>
            </a:pPr>
            <a:r>
              <a:rPr lang="en-US" sz="1800" b="1" dirty="0">
                <a:solidFill>
                  <a:srgbClr val="6A7278"/>
                </a:solidFill>
                <a:latin typeface="Century Gothic" charset="0"/>
                <a:ea typeface="Century Gothic" charset="0"/>
                <a:cs typeface="Century Gothic" charset="0"/>
              </a:rPr>
              <a:t>NASA DEVELOP National Program:</a:t>
            </a:r>
            <a:endParaRPr lang="en-US" sz="1800" dirty="0">
              <a:solidFill>
                <a:srgbClr val="6A7278"/>
              </a:solidFill>
              <a:latin typeface="Century Gothic" charset="0"/>
              <a:ea typeface="Century Gothic" charset="0"/>
              <a:cs typeface="Century Gothic" charset="0"/>
            </a:endParaRPr>
          </a:p>
          <a:p>
            <a:pPr marL="0" indent="0">
              <a:spcBef>
                <a:spcPts val="0"/>
              </a:spcBef>
              <a:buNone/>
            </a:pPr>
            <a:r>
              <a:rPr lang="en-US" sz="1800" dirty="0">
                <a:solidFill>
                  <a:srgbClr val="6A7278"/>
                </a:solidFill>
                <a:latin typeface="Century Gothic" charset="0"/>
                <a:ea typeface="Century Gothic" charset="0"/>
                <a:cs typeface="Century Gothic" charset="0"/>
              </a:rPr>
              <a:t>Project and promotional videos</a:t>
            </a:r>
            <a:r>
              <a:rPr lang="en-US" sz="1800" b="1" dirty="0">
                <a:solidFill>
                  <a:srgbClr val="6A7278"/>
                </a:solidFill>
                <a:latin typeface="Century Gothic" charset="0"/>
                <a:ea typeface="Century Gothic" charset="0"/>
                <a:cs typeface="Century Gothic" charset="0"/>
              </a:rPr>
              <a:t> </a:t>
            </a:r>
            <a:r>
              <a:rPr lang="en-US" sz="1400" b="1" dirty="0">
                <a:solidFill>
                  <a:srgbClr val="1F4E79"/>
                </a:solidFill>
                <a:latin typeface="Century Gothic" charset="0"/>
                <a:ea typeface="Century Gothic" charset="0"/>
                <a:cs typeface="Century Gothic" charset="0"/>
                <a:hlinkClick r:id="rId6">
                  <a:extLst>
                    <a:ext uri="{A12FA001-AC4F-418D-AE19-62706E023703}">
                      <ahyp:hlinkClr xmlns:ahyp="http://schemas.microsoft.com/office/drawing/2018/hyperlinkcolor" val="tx"/>
                    </a:ext>
                  </a:extLst>
                </a:hlinkClick>
              </a:rPr>
              <a:t>www.youtube.com/user/NASADEVELOP</a:t>
            </a:r>
            <a:endParaRPr lang="en-US" sz="1200" b="1" dirty="0">
              <a:solidFill>
                <a:srgbClr val="1F4E79"/>
              </a:solidFill>
              <a:latin typeface="Century Gothic" charset="0"/>
              <a:ea typeface="Century Gothic" charset="0"/>
              <a:cs typeface="Century Gothic" charset="0"/>
            </a:endParaRPr>
          </a:p>
        </p:txBody>
      </p:sp>
      <p:pic>
        <p:nvPicPr>
          <p:cNvPr id="11" name="Picture 10">
            <a:extLst>
              <a:ext uri="{FF2B5EF4-FFF2-40B4-BE49-F238E27FC236}">
                <a16:creationId xmlns:a16="http://schemas.microsoft.com/office/drawing/2014/main" id="{9D9A82F1-9A9F-4B16-BD8F-886C70871D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82643" y="4366255"/>
            <a:ext cx="730643" cy="731520"/>
          </a:xfrm>
          <a:prstGeom prst="rect">
            <a:avLst/>
          </a:prstGeom>
        </p:spPr>
      </p:pic>
      <p:pic>
        <p:nvPicPr>
          <p:cNvPr id="12" name="Picture 11">
            <a:extLst>
              <a:ext uri="{FF2B5EF4-FFF2-40B4-BE49-F238E27FC236}">
                <a16:creationId xmlns:a16="http://schemas.microsoft.com/office/drawing/2014/main" id="{3AE2D241-5836-4E16-9611-F062C75C6E4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82641" y="5558686"/>
            <a:ext cx="730645" cy="731520"/>
          </a:xfrm>
          <a:prstGeom prst="rect">
            <a:avLst/>
          </a:prstGeom>
        </p:spPr>
      </p:pic>
      <p:pic>
        <p:nvPicPr>
          <p:cNvPr id="13" name="Picture 12">
            <a:extLst>
              <a:ext uri="{FF2B5EF4-FFF2-40B4-BE49-F238E27FC236}">
                <a16:creationId xmlns:a16="http://schemas.microsoft.com/office/drawing/2014/main" id="{15104187-2F4E-4C97-B79D-33A3DF03752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681766" y="3287970"/>
            <a:ext cx="731520" cy="731520"/>
          </a:xfrm>
          <a:prstGeom prst="rect">
            <a:avLst/>
          </a:prstGeom>
        </p:spPr>
      </p:pic>
      <p:sp>
        <p:nvSpPr>
          <p:cNvPr id="14" name="Content Placeholder 1">
            <a:extLst>
              <a:ext uri="{FF2B5EF4-FFF2-40B4-BE49-F238E27FC236}">
                <a16:creationId xmlns:a16="http://schemas.microsoft.com/office/drawing/2014/main" id="{B1A75E4F-00E0-42E8-A1E9-B5C089E5001D}"/>
              </a:ext>
            </a:extLst>
          </p:cNvPr>
          <p:cNvSpPr txBox="1">
            <a:spLocks/>
          </p:cNvSpPr>
          <p:nvPr/>
        </p:nvSpPr>
        <p:spPr>
          <a:xfrm>
            <a:off x="7517308" y="3287971"/>
            <a:ext cx="4096075" cy="929328"/>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ysClr val="windowText" lastClr="000000"/>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ysClr val="windowText" lastClr="000000"/>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ysClr val="windowText" lastClr="000000"/>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ysClr val="windowText" lastClr="000000"/>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ysClr val="windowText" lastClr="000000"/>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spcBef>
                <a:spcPts val="0"/>
              </a:spcBef>
              <a:buNone/>
            </a:pPr>
            <a:r>
              <a:rPr lang="en-US" sz="1700" dirty="0">
                <a:solidFill>
                  <a:srgbClr val="6A7278"/>
                </a:solidFill>
                <a:latin typeface="Century Gothic" charset="0"/>
                <a:ea typeface="Century Gothic" charset="0"/>
                <a:cs typeface="Century Gothic" charset="0"/>
              </a:rPr>
              <a:t>Articles &amp; Important Events: Tweet </a:t>
            </a:r>
            <a:r>
              <a:rPr lang="en-US" sz="1700" b="1" dirty="0">
                <a:solidFill>
                  <a:srgbClr val="6A7278"/>
                </a:solidFill>
                <a:latin typeface="Century Gothic" charset="0"/>
                <a:ea typeface="Century Gothic" charset="0"/>
                <a:cs typeface="Century Gothic" charset="0"/>
              </a:rPr>
              <a:t>@NASA_DEVELOP</a:t>
            </a:r>
            <a:r>
              <a:rPr lang="en-US" sz="1700" dirty="0">
                <a:solidFill>
                  <a:srgbClr val="6A7278"/>
                </a:solidFill>
                <a:latin typeface="Century Gothic" charset="0"/>
                <a:ea typeface="Century Gothic" charset="0"/>
                <a:cs typeface="Century Gothic" charset="0"/>
              </a:rPr>
              <a:t> or </a:t>
            </a:r>
            <a:r>
              <a:rPr lang="en-US" sz="1700" b="1" dirty="0">
                <a:solidFill>
                  <a:srgbClr val="6A7278"/>
                </a:solidFill>
                <a:latin typeface="Century Gothic" charset="0"/>
                <a:ea typeface="Century Gothic" charset="0"/>
                <a:cs typeface="Century Gothic" charset="0"/>
              </a:rPr>
              <a:t>#NASADEVELOP</a:t>
            </a:r>
            <a:endParaRPr lang="en-US" sz="1100" b="1" dirty="0">
              <a:solidFill>
                <a:srgbClr val="6A7278"/>
              </a:solidFill>
              <a:latin typeface="Century Gothic" charset="0"/>
              <a:ea typeface="Century Gothic" charset="0"/>
              <a:cs typeface="Century Gothic" charset="0"/>
            </a:endParaRPr>
          </a:p>
          <a:p>
            <a:pPr marL="0" indent="0">
              <a:spcBef>
                <a:spcPts val="0"/>
              </a:spcBef>
              <a:buNone/>
            </a:pPr>
            <a:r>
              <a:rPr lang="en-US" sz="1400" b="1" dirty="0">
                <a:solidFill>
                  <a:srgbClr val="1F4E79"/>
                </a:solidFill>
                <a:latin typeface="Century Gothic" charset="0"/>
                <a:ea typeface="Century Gothic" charset="0"/>
                <a:cs typeface="Century Gothic" charset="0"/>
                <a:hlinkClick r:id="rId5">
                  <a:extLst>
                    <a:ext uri="{A12FA001-AC4F-418D-AE19-62706E023703}">
                      <ahyp:hlinkClr xmlns:ahyp="http://schemas.microsoft.com/office/drawing/2018/hyperlinkcolor" val="tx"/>
                    </a:ext>
                  </a:extLst>
                </a:hlinkClick>
              </a:rPr>
              <a:t>http://twitter.com/#!/nasa_develop</a:t>
            </a:r>
            <a:endParaRPr lang="en-US" sz="1400" b="1" dirty="0">
              <a:solidFill>
                <a:srgbClr val="1F4E79"/>
              </a:solidFill>
              <a:latin typeface="Century Gothic" charset="0"/>
              <a:ea typeface="Century Gothic" charset="0"/>
              <a:cs typeface="Century Gothic" charset="0"/>
            </a:endParaRPr>
          </a:p>
        </p:txBody>
      </p:sp>
      <p:sp>
        <p:nvSpPr>
          <p:cNvPr id="15" name="Content Placeholder 17">
            <a:extLst>
              <a:ext uri="{FF2B5EF4-FFF2-40B4-BE49-F238E27FC236}">
                <a16:creationId xmlns:a16="http://schemas.microsoft.com/office/drawing/2014/main" id="{5E8FCC5B-C251-4989-B8B0-D4A22F813763}"/>
              </a:ext>
            </a:extLst>
          </p:cNvPr>
          <p:cNvSpPr txBox="1">
            <a:spLocks/>
          </p:cNvSpPr>
          <p:nvPr/>
        </p:nvSpPr>
        <p:spPr>
          <a:xfrm>
            <a:off x="6681766" y="294004"/>
            <a:ext cx="4547404" cy="83063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altLang="en-US" dirty="0"/>
              <a:t>Engage with DEVELOP </a:t>
            </a:r>
            <a:r>
              <a:rPr lang="en-US" altLang="en-US" dirty="0">
                <a:sym typeface="Wingdings" panose="05000000000000000000" pitchFamily="2" charset="2"/>
              </a:rPr>
              <a:t></a:t>
            </a:r>
            <a:endParaRPr lang="en-US" dirty="0"/>
          </a:p>
        </p:txBody>
      </p:sp>
      <p:sp>
        <p:nvSpPr>
          <p:cNvPr id="16" name="Content Placeholder 18">
            <a:extLst>
              <a:ext uri="{FF2B5EF4-FFF2-40B4-BE49-F238E27FC236}">
                <a16:creationId xmlns:a16="http://schemas.microsoft.com/office/drawing/2014/main" id="{BF354CAE-5037-4C86-8D8B-5B5E4730A319}"/>
              </a:ext>
            </a:extLst>
          </p:cNvPr>
          <p:cNvSpPr txBox="1">
            <a:spLocks/>
          </p:cNvSpPr>
          <p:nvPr/>
        </p:nvSpPr>
        <p:spPr>
          <a:xfrm>
            <a:off x="6681766" y="1034126"/>
            <a:ext cx="5497650" cy="1255802"/>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0000"/>
              </a:lnSpc>
              <a:spcBef>
                <a:spcPts val="600"/>
              </a:spcBef>
              <a:defRPr/>
            </a:pPr>
            <a:r>
              <a:rPr kumimoji="0" lang="en-US" sz="1800" b="1" i="0" u="none" strike="noStrike" kern="1200" cap="none" spc="0" normalizeH="0" baseline="0" noProof="0" dirty="0">
                <a:ln>
                  <a:noFill/>
                </a:ln>
                <a:solidFill>
                  <a:srgbClr val="1F4E79"/>
                </a:solidFill>
                <a:effectLst/>
                <a:uLnTx/>
                <a:uFillTx/>
                <a:latin typeface="Georgia" panose="02040502050405020303" pitchFamily="18" charset="0"/>
              </a:rPr>
              <a:t>Prospective Participants:</a:t>
            </a:r>
          </a:p>
          <a:p>
            <a:pPr>
              <a:lnSpc>
                <a:spcPct val="110000"/>
              </a:lnSpc>
              <a:spcBef>
                <a:spcPts val="600"/>
              </a:spcBef>
              <a:defRPr/>
            </a:pPr>
            <a:r>
              <a:rPr kumimoji="0" lang="en-US" sz="1700" b="1" i="0" u="none" strike="noStrike" kern="1200" cap="none" spc="0" normalizeH="0" baseline="0" noProof="0" dirty="0">
                <a:ln>
                  <a:noFill/>
                </a:ln>
                <a:solidFill>
                  <a:srgbClr val="4B72B5"/>
                </a:solidFill>
                <a:effectLst/>
                <a:uLnTx/>
                <a:uFillTx/>
                <a:latin typeface="Georgia" panose="02040502050405020303" pitchFamily="18" charset="0"/>
              </a:rPr>
              <a:t>Summer 2023 Term</a:t>
            </a:r>
          </a:p>
          <a:p>
            <a:pPr marL="403225" indent="-234950">
              <a:lnSpc>
                <a:spcPct val="110000"/>
              </a:lnSpc>
              <a:spcBef>
                <a:spcPts val="600"/>
              </a:spcBef>
              <a:buFont typeface="Arial" panose="020B0604020202020204" pitchFamily="34" charset="0"/>
              <a:buChar char="•"/>
              <a:defRPr/>
            </a:pPr>
            <a:r>
              <a:rPr kumimoji="0" lang="en-US" i="0" u="none" strike="noStrike" kern="1200" cap="none" spc="0" normalizeH="0" baseline="0" noProof="0" dirty="0">
                <a:ln>
                  <a:noFill/>
                </a:ln>
                <a:solidFill>
                  <a:srgbClr val="6A7278"/>
                </a:solidFill>
                <a:effectLst/>
                <a:uLnTx/>
                <a:uFillTx/>
                <a:latin typeface="Georgia" panose="02040502050405020303" pitchFamily="18" charset="0"/>
              </a:rPr>
              <a:t>Application Window: Jan 16, 2023 – Feb 24, 2023</a:t>
            </a:r>
          </a:p>
          <a:p>
            <a:pPr marL="403225" indent="-234950">
              <a:lnSpc>
                <a:spcPct val="110000"/>
              </a:lnSpc>
              <a:spcBef>
                <a:spcPts val="600"/>
              </a:spcBef>
              <a:buFont typeface="Arial" panose="020B0604020202020204" pitchFamily="34" charset="0"/>
              <a:buChar char="•"/>
              <a:defRPr/>
            </a:pPr>
            <a:r>
              <a:rPr kumimoji="0" lang="en-US" i="0" u="none" strike="noStrike" kern="1200" cap="none" spc="0" normalizeH="0" baseline="0" noProof="0" dirty="0">
                <a:ln>
                  <a:noFill/>
                </a:ln>
                <a:solidFill>
                  <a:srgbClr val="6A7278"/>
                </a:solidFill>
                <a:effectLst/>
                <a:uLnTx/>
                <a:uFillTx/>
                <a:latin typeface="Georgia" panose="02040502050405020303" pitchFamily="18" charset="0"/>
              </a:rPr>
              <a:t>Term Dates: Jun </a:t>
            </a:r>
            <a:r>
              <a:rPr kumimoji="0" lang="en-US" b="0" i="0" u="none" strike="noStrike" kern="1200" cap="none" spc="0" normalizeH="0" baseline="0" noProof="0" dirty="0">
                <a:ln>
                  <a:noFill/>
                </a:ln>
                <a:solidFill>
                  <a:srgbClr val="6A7278"/>
                </a:solidFill>
                <a:effectLst/>
                <a:uLnTx/>
                <a:uFillTx/>
                <a:latin typeface="Georgia" panose="02040502050405020303" pitchFamily="18" charset="0"/>
              </a:rPr>
              <a:t>5, 2023 – Aug 11, 2023</a:t>
            </a:r>
          </a:p>
        </p:txBody>
      </p:sp>
      <p:sp>
        <p:nvSpPr>
          <p:cNvPr id="17" name="Content Placeholder 18">
            <a:extLst>
              <a:ext uri="{FF2B5EF4-FFF2-40B4-BE49-F238E27FC236}">
                <a16:creationId xmlns:a16="http://schemas.microsoft.com/office/drawing/2014/main" id="{BF4C2625-E43E-4391-908E-53328EE81EB1}"/>
              </a:ext>
            </a:extLst>
          </p:cNvPr>
          <p:cNvSpPr txBox="1">
            <a:spLocks/>
          </p:cNvSpPr>
          <p:nvPr/>
        </p:nvSpPr>
        <p:spPr>
          <a:xfrm>
            <a:off x="796331" y="4622117"/>
            <a:ext cx="5497650" cy="515165"/>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R="0" lvl="0" algn="l" defTabSz="914400" rtl="0" eaLnBrk="1" fontAlgn="auto" latinLnBrk="0" hangingPunct="1">
              <a:lnSpc>
                <a:spcPct val="110000"/>
              </a:lnSpc>
              <a:spcBef>
                <a:spcPts val="600"/>
              </a:spcBef>
              <a:spcAft>
                <a:spcPts val="0"/>
              </a:spcAft>
              <a:buClrTx/>
              <a:buSzTx/>
              <a:tabLst/>
              <a:defRPr/>
            </a:pPr>
            <a:r>
              <a:rPr kumimoji="0" lang="en-US" sz="2000" b="0" i="0" u="none" strike="noStrike" kern="1200" cap="none" spc="0" normalizeH="0" baseline="0" noProof="0" dirty="0">
                <a:ln>
                  <a:noFill/>
                </a:ln>
                <a:solidFill>
                  <a:srgbClr val="6A7278"/>
                </a:solidFill>
                <a:effectLst/>
                <a:uLnTx/>
                <a:uFillTx/>
                <a:latin typeface="Georgia" panose="02040502050405020303" pitchFamily="18" charset="0"/>
                <a:hlinkClick r:id="rId10"/>
              </a:rPr>
              <a:t>https://appliedsciences.nasa.gov/nasadevel</a:t>
            </a:r>
            <a:r>
              <a:rPr kumimoji="0" lang="en-US" sz="2000" b="0" i="0" u="none" strike="noStrike" kern="1200" cap="none" spc="0" normalizeH="0" baseline="0" noProof="0" dirty="0">
                <a:ln>
                  <a:noFill/>
                </a:ln>
                <a:solidFill>
                  <a:srgbClr val="6A7278"/>
                </a:solidFill>
                <a:effectLst/>
                <a:uLnTx/>
                <a:uFillTx/>
                <a:latin typeface="Georgia" panose="02040502050405020303" pitchFamily="18" charset="0"/>
                <a:hlinkClick r:id="rId11"/>
              </a:rPr>
              <a:t>op</a:t>
            </a:r>
            <a:r>
              <a:rPr kumimoji="0" lang="en-US" sz="2000" b="0" i="0" u="none" strike="noStrike" kern="1200" cap="none" spc="0" normalizeH="0" baseline="0" noProof="0" dirty="0">
                <a:ln>
                  <a:noFill/>
                </a:ln>
                <a:solidFill>
                  <a:srgbClr val="6A7278"/>
                </a:solidFill>
                <a:effectLst/>
                <a:uLnTx/>
                <a:uFillTx/>
                <a:latin typeface="Georgia" panose="02040502050405020303" pitchFamily="18" charset="0"/>
              </a:rPr>
              <a:t> </a:t>
            </a:r>
          </a:p>
        </p:txBody>
      </p:sp>
      <p:sp>
        <p:nvSpPr>
          <p:cNvPr id="18" name="Content Placeholder 18">
            <a:extLst>
              <a:ext uri="{FF2B5EF4-FFF2-40B4-BE49-F238E27FC236}">
                <a16:creationId xmlns:a16="http://schemas.microsoft.com/office/drawing/2014/main" id="{8135968B-1F8B-4C00-9A46-2894C7F28163}"/>
              </a:ext>
            </a:extLst>
          </p:cNvPr>
          <p:cNvSpPr txBox="1">
            <a:spLocks/>
          </p:cNvSpPr>
          <p:nvPr/>
        </p:nvSpPr>
        <p:spPr>
          <a:xfrm>
            <a:off x="6681766" y="2267933"/>
            <a:ext cx="5497650" cy="956301"/>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0000"/>
              </a:lnSpc>
              <a:spcBef>
                <a:spcPts val="600"/>
              </a:spcBef>
              <a:defRPr/>
            </a:pPr>
            <a:r>
              <a:rPr kumimoji="0" lang="en-US" sz="1800" b="1" i="0" u="none" strike="noStrike" kern="1200" cap="none" spc="0" normalizeH="0" baseline="0" noProof="0" dirty="0">
                <a:ln>
                  <a:noFill/>
                </a:ln>
                <a:solidFill>
                  <a:srgbClr val="1F4E79"/>
                </a:solidFill>
                <a:effectLst/>
                <a:uLnTx/>
                <a:uFillTx/>
                <a:latin typeface="Georgia" panose="02040502050405020303" pitchFamily="18" charset="0"/>
              </a:rPr>
              <a:t>Prospective Partners:</a:t>
            </a:r>
          </a:p>
          <a:p>
            <a:pPr marL="403225" indent="-234950">
              <a:lnSpc>
                <a:spcPct val="110000"/>
              </a:lnSpc>
              <a:spcBef>
                <a:spcPts val="600"/>
              </a:spcBef>
              <a:buFont typeface="Arial" panose="020B0604020202020204" pitchFamily="34" charset="0"/>
              <a:buChar char="•"/>
              <a:defRPr/>
            </a:pPr>
            <a:r>
              <a:rPr lang="en-US" dirty="0"/>
              <a:t>DEVELOP a</a:t>
            </a:r>
            <a:r>
              <a:rPr lang="en-US" b="0" dirty="0"/>
              <a:t>ccepts project ideas on a rolling basis</a:t>
            </a:r>
            <a:endParaRPr kumimoji="0" lang="en-US" b="0" i="0" u="none" strike="noStrike" kern="1200" cap="none" spc="0" normalizeH="0" baseline="0" noProof="0" dirty="0">
              <a:ln>
                <a:noFill/>
              </a:ln>
              <a:solidFill>
                <a:srgbClr val="6A7278"/>
              </a:solidFill>
              <a:effectLst/>
              <a:uLnTx/>
              <a:uFillTx/>
              <a:latin typeface="Georgia" panose="02040502050405020303" pitchFamily="18" charset="0"/>
            </a:endParaRPr>
          </a:p>
        </p:txBody>
      </p:sp>
    </p:spTree>
    <p:extLst>
      <p:ext uri="{BB962C8B-B14F-4D97-AF65-F5344CB8AC3E}">
        <p14:creationId xmlns:p14="http://schemas.microsoft.com/office/powerpoint/2010/main" val="3326953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ervir Highlights_20191028" id="{A7FD4D31-B20B-B74B-82AF-C8AC2278C00A}" vid="{03EC6B61-F944-B646-B827-3DC62659C544}"/>
    </a:ext>
  </a:extLst>
</a:theme>
</file>

<file path=ppt/theme/theme2.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1_Theme2</Template>
  <TotalTime>13525</TotalTime>
  <Words>982</Words>
  <Application>Microsoft Office PowerPoint</Application>
  <PresentationFormat>Widescreen</PresentationFormat>
  <Paragraphs>112</Paragraphs>
  <Slides>10</Slides>
  <Notes>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Arial</vt:lpstr>
      <vt:lpstr>Calibri</vt:lpstr>
      <vt:lpstr>Century Gothic</vt:lpstr>
      <vt:lpstr>Georgia</vt:lpstr>
      <vt:lpstr>Wingdings</vt:lpstr>
      <vt:lpstr>Wingdings 2</vt:lpstr>
      <vt:lpstr>1_Theme2</vt:lpstr>
      <vt:lpstr>Favorites</vt:lpstr>
      <vt:lpstr>PowerPoint Presentation</vt:lpstr>
      <vt:lpstr>NASA EARTH SCIENCE</vt:lpstr>
      <vt:lpstr>INTRODUCTION TO NASA EARTH SCIENCE</vt:lpstr>
      <vt:lpstr>EMPOWERING PEOPLE &amp; COMMUNITIES</vt:lpstr>
      <vt:lpstr>CAPACITY BUILDING ELEMENTS</vt:lpstr>
      <vt:lpstr>ABOUT DEVELOP</vt:lpstr>
      <vt:lpstr>ABOUT DEVELOP</vt:lpstr>
      <vt:lpstr>ABOUT PROJECTS</vt:lpstr>
      <vt:lpstr>PROJECT DEVELOPMENT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Dina Rosenblatt</dc:creator>
  <cp:lastModifiedBy>Childs, Lauren M. (LARC-E3)[DEVELOP]</cp:lastModifiedBy>
  <cp:revision>242</cp:revision>
  <dcterms:created xsi:type="dcterms:W3CDTF">2019-10-30T16:09:36Z</dcterms:created>
  <dcterms:modified xsi:type="dcterms:W3CDTF">2022-10-17T20:59:59Z</dcterms:modified>
</cp:coreProperties>
</file>