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 id="2147483674" r:id="rId3"/>
    <p:sldMasterId id="2147483711" r:id="rId4"/>
    <p:sldMasterId id="2147483723" r:id="rId5"/>
  </p:sldMasterIdLst>
  <p:notesMasterIdLst>
    <p:notesMasterId r:id="rId31"/>
  </p:notesMasterIdLst>
  <p:sldIdLst>
    <p:sldId id="256" r:id="rId6"/>
    <p:sldId id="369" r:id="rId7"/>
    <p:sldId id="259" r:id="rId8"/>
    <p:sldId id="1086" r:id="rId9"/>
    <p:sldId id="261" r:id="rId10"/>
    <p:sldId id="262" r:id="rId11"/>
    <p:sldId id="1009" r:id="rId12"/>
    <p:sldId id="1095" r:id="rId13"/>
    <p:sldId id="1059" r:id="rId14"/>
    <p:sldId id="1017" r:id="rId15"/>
    <p:sldId id="1092" r:id="rId16"/>
    <p:sldId id="270" r:id="rId17"/>
    <p:sldId id="1063" r:id="rId18"/>
    <p:sldId id="1073" r:id="rId19"/>
    <p:sldId id="350" r:id="rId20"/>
    <p:sldId id="1065" r:id="rId21"/>
    <p:sldId id="1066" r:id="rId22"/>
    <p:sldId id="1056" r:id="rId23"/>
    <p:sldId id="1091" r:id="rId24"/>
    <p:sldId id="1097" r:id="rId25"/>
    <p:sldId id="1094" r:id="rId26"/>
    <p:sldId id="1093" r:id="rId27"/>
    <p:sldId id="1030" r:id="rId28"/>
    <p:sldId id="1089" r:id="rId29"/>
    <p:sldId id="1090"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orbel" panose="020B05030202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840">
          <p15:clr>
            <a:srgbClr val="A4A3A4"/>
          </p15:clr>
        </p15:guide>
        <p15:guide id="3" orient="horz" pos="3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F6AC6F-EFB0-45D3-ACAA-FB41F6C84A82}">
  <a:tblStyle styleId="{0CF6AC6F-EFB0-45D3-ACAA-FB41F6C84A8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3792" autoAdjust="0"/>
  </p:normalViewPr>
  <p:slideViewPr>
    <p:cSldViewPr snapToGrid="0">
      <p:cViewPr varScale="1">
        <p:scale>
          <a:sx n="63" d="100"/>
          <a:sy n="63" d="100"/>
        </p:scale>
        <p:origin x="732" y="64"/>
      </p:cViewPr>
      <p:guideLst>
        <p:guide pos="3840"/>
        <p:guide orient="horz" pos="840"/>
        <p:guide orient="horz" pos="3264"/>
      </p:guideLst>
    </p:cSldViewPr>
  </p:slideViewPr>
  <p:outlineViewPr>
    <p:cViewPr>
      <p:scale>
        <a:sx n="33" d="100"/>
        <a:sy n="33" d="100"/>
      </p:scale>
      <p:origin x="0" y="-323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8468A-558E-8B43-8679-08B815B935BD}" type="doc">
      <dgm:prSet loTypeId="urn:microsoft.com/office/officeart/2008/layout/HexagonCluster" loCatId="relationship" qsTypeId="urn:microsoft.com/office/officeart/2005/8/quickstyle/simple5" qsCatId="simple" csTypeId="urn:microsoft.com/office/officeart/2005/8/colors/accent6_5" csCatId="accent6" phldr="1"/>
      <dgm:spPr/>
      <dgm:t>
        <a:bodyPr/>
        <a:lstStyle/>
        <a:p>
          <a:endParaRPr lang="en-US"/>
        </a:p>
      </dgm:t>
    </dgm:pt>
    <dgm:pt modelId="{BA6A75C9-8B42-D645-8FAC-47EF2061F9A5}">
      <dgm:prSet/>
      <dgm:spPr>
        <a:solidFill>
          <a:srgbClr val="9BB0B6"/>
        </a:solidFill>
      </dgm:spPr>
      <dgm:t>
        <a:bodyPr/>
        <a:lstStyle/>
        <a:p>
          <a:r>
            <a:rPr lang="en-US" b="0" i="0" dirty="0">
              <a:solidFill>
                <a:schemeClr val="tx2">
                  <a:lumMod val="10000"/>
                </a:schemeClr>
              </a:solidFill>
            </a:rPr>
            <a:t>Over 280 image and derived data products </a:t>
          </a:r>
          <a:endParaRPr lang="en-US" dirty="0">
            <a:solidFill>
              <a:schemeClr val="tx2">
                <a:lumMod val="10000"/>
              </a:schemeClr>
            </a:solidFill>
          </a:endParaRPr>
        </a:p>
      </dgm:t>
    </dgm:pt>
    <dgm:pt modelId="{EDC5DDAB-09A8-DA42-A078-06DC4854FF7D}" type="parTrans" cxnId="{EAA9C105-DAED-CA46-AC9F-61022754DC30}">
      <dgm:prSet/>
      <dgm:spPr/>
      <dgm:t>
        <a:bodyPr/>
        <a:lstStyle/>
        <a:p>
          <a:endParaRPr lang="en-US">
            <a:solidFill>
              <a:schemeClr val="tx2">
                <a:lumMod val="10000"/>
              </a:schemeClr>
            </a:solidFill>
          </a:endParaRPr>
        </a:p>
      </dgm:t>
    </dgm:pt>
    <dgm:pt modelId="{5D383DB9-10BE-D740-9848-80FC76F8BC0E}" type="sibTrans" cxnId="{EAA9C105-DAED-CA46-AC9F-61022754DC30}">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solidFill>
              <a:schemeClr val="tx2">
                <a:lumMod val="10000"/>
              </a:schemeClr>
            </a:solidFill>
          </a:endParaRPr>
        </a:p>
      </dgm:t>
    </dgm:pt>
    <dgm:pt modelId="{D660F1C6-838E-1442-B5D1-BB3018A7814F}">
      <dgm:prSet/>
      <dgm:spPr/>
      <dgm:t>
        <a:bodyPr/>
        <a:lstStyle/>
        <a:p>
          <a:r>
            <a:rPr lang="en-US" b="0" i="0" dirty="0">
              <a:solidFill>
                <a:schemeClr val="tx2">
                  <a:lumMod val="10000"/>
                </a:schemeClr>
              </a:solidFill>
            </a:rPr>
            <a:t>Distribute</a:t>
          </a:r>
        </a:p>
        <a:p>
          <a:r>
            <a:rPr lang="en-US" b="0" i="0" dirty="0">
              <a:solidFill>
                <a:schemeClr val="tx2">
                  <a:lumMod val="10000"/>
                </a:schemeClr>
              </a:solidFill>
            </a:rPr>
            <a:t>40-75 TB of data/week</a:t>
          </a:r>
          <a:endParaRPr lang="en-US" dirty="0">
            <a:solidFill>
              <a:schemeClr val="tx2">
                <a:lumMod val="10000"/>
              </a:schemeClr>
            </a:solidFill>
          </a:endParaRPr>
        </a:p>
      </dgm:t>
    </dgm:pt>
    <dgm:pt modelId="{5D2340E1-681A-E64F-BA21-FD600EC1AC84}" type="parTrans" cxnId="{80AE745F-DCBC-C440-B3B4-1C8D49558344}">
      <dgm:prSet/>
      <dgm:spPr/>
      <dgm:t>
        <a:bodyPr/>
        <a:lstStyle/>
        <a:p>
          <a:endParaRPr lang="en-US">
            <a:solidFill>
              <a:schemeClr val="tx2">
                <a:lumMod val="10000"/>
              </a:schemeClr>
            </a:solidFill>
          </a:endParaRPr>
        </a:p>
      </dgm:t>
    </dgm:pt>
    <dgm:pt modelId="{BDBC40C5-61A1-6544-9A8E-40C27549E639}" type="sibTrans" cxnId="{80AE745F-DCBC-C440-B3B4-1C8D49558344}">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solidFill>
              <a:schemeClr val="tx2">
                <a:lumMod val="10000"/>
              </a:schemeClr>
            </a:solidFill>
          </a:endParaRPr>
        </a:p>
      </dgm:t>
    </dgm:pt>
    <dgm:pt modelId="{BD31BC78-7118-4040-B5F6-D84004586723}">
      <dgm:prSet/>
      <dgm:spPr>
        <a:solidFill>
          <a:srgbClr val="FFC000"/>
        </a:solidFill>
        <a:ln>
          <a:solidFill>
            <a:srgbClr val="FFC000">
              <a:alpha val="70000"/>
            </a:srgbClr>
          </a:solidFill>
        </a:ln>
      </dgm:spPr>
      <dgm:t>
        <a:bodyPr/>
        <a:lstStyle/>
        <a:p>
          <a:r>
            <a:rPr lang="en-US" b="0" i="0" dirty="0">
              <a:solidFill>
                <a:schemeClr val="tx2">
                  <a:lumMod val="10000"/>
                </a:schemeClr>
              </a:solidFill>
            </a:rPr>
            <a:t>Users in over 200 countries</a:t>
          </a:r>
          <a:endParaRPr lang="en-US" dirty="0">
            <a:solidFill>
              <a:schemeClr val="tx2">
                <a:lumMod val="10000"/>
              </a:schemeClr>
            </a:solidFill>
          </a:endParaRPr>
        </a:p>
      </dgm:t>
    </dgm:pt>
    <dgm:pt modelId="{76D39AD0-C3EE-824F-9AF7-9005CC80E997}" type="parTrans" cxnId="{58264350-E306-C442-A6B7-A80830094D45}">
      <dgm:prSet/>
      <dgm:spPr/>
      <dgm:t>
        <a:bodyPr/>
        <a:lstStyle/>
        <a:p>
          <a:endParaRPr lang="en-US">
            <a:solidFill>
              <a:schemeClr val="tx2">
                <a:lumMod val="10000"/>
              </a:schemeClr>
            </a:solidFill>
          </a:endParaRPr>
        </a:p>
      </dgm:t>
    </dgm:pt>
    <dgm:pt modelId="{2395233F-C67F-854F-9C64-590591A5763D}" type="sibTrans" cxnId="{58264350-E306-C442-A6B7-A80830094D45}">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solidFill>
              <a:schemeClr val="tx2">
                <a:lumMod val="10000"/>
              </a:schemeClr>
            </a:solidFill>
          </a:endParaRPr>
        </a:p>
      </dgm:t>
    </dgm:pt>
    <dgm:pt modelId="{4FD668BB-A46F-2242-B8BD-1D9B9FCEED92}" type="pres">
      <dgm:prSet presAssocID="{A228468A-558E-8B43-8679-08B815B935BD}" presName="Name0" presStyleCnt="0">
        <dgm:presLayoutVars>
          <dgm:chMax val="21"/>
          <dgm:chPref val="21"/>
        </dgm:presLayoutVars>
      </dgm:prSet>
      <dgm:spPr/>
    </dgm:pt>
    <dgm:pt modelId="{B8F49ACD-51D3-4149-B6CF-55F8CF24741A}" type="pres">
      <dgm:prSet presAssocID="{D660F1C6-838E-1442-B5D1-BB3018A7814F}" presName="text1" presStyleCnt="0"/>
      <dgm:spPr/>
    </dgm:pt>
    <dgm:pt modelId="{7F77784D-BD6B-2A42-B753-61CFCB2024D8}" type="pres">
      <dgm:prSet presAssocID="{D660F1C6-838E-1442-B5D1-BB3018A7814F}" presName="textRepeatNode" presStyleLbl="alignNode1" presStyleIdx="0" presStyleCnt="3" custLinFactNeighborX="57865" custLinFactNeighborY="-2306">
        <dgm:presLayoutVars>
          <dgm:chMax val="0"/>
          <dgm:chPref val="0"/>
          <dgm:bulletEnabled val="1"/>
        </dgm:presLayoutVars>
      </dgm:prSet>
      <dgm:spPr/>
    </dgm:pt>
    <dgm:pt modelId="{2BFC67E0-77FB-0E48-AE93-037776A7ACE3}" type="pres">
      <dgm:prSet presAssocID="{D660F1C6-838E-1442-B5D1-BB3018A7814F}" presName="textaccent1" presStyleCnt="0"/>
      <dgm:spPr/>
    </dgm:pt>
    <dgm:pt modelId="{F5C400AE-A899-8248-AD14-673B68391923}" type="pres">
      <dgm:prSet presAssocID="{D660F1C6-838E-1442-B5D1-BB3018A7814F}" presName="accentRepeatNode" presStyleLbl="solidAlignAcc1" presStyleIdx="0" presStyleCnt="6"/>
      <dgm:spPr/>
    </dgm:pt>
    <dgm:pt modelId="{ADDD13AF-FE42-674B-AA7B-B859548658B0}" type="pres">
      <dgm:prSet presAssocID="{BDBC40C5-61A1-6544-9A8E-40C27549E639}" presName="image1" presStyleCnt="0"/>
      <dgm:spPr/>
    </dgm:pt>
    <dgm:pt modelId="{DC06F40F-5F56-8A49-A1B9-E18906415B42}" type="pres">
      <dgm:prSet presAssocID="{BDBC40C5-61A1-6544-9A8E-40C27549E639}" presName="imageRepeatNode" presStyleLbl="alignAcc1" presStyleIdx="0" presStyleCnt="3" custLinFactNeighborX="57941" custLinFactNeighborY="1492"/>
      <dgm:spPr/>
    </dgm:pt>
    <dgm:pt modelId="{5CC0BE42-03F4-6443-A9C4-2CA400D284D0}" type="pres">
      <dgm:prSet presAssocID="{BDBC40C5-61A1-6544-9A8E-40C27549E639}" presName="imageaccent1" presStyleCnt="0"/>
      <dgm:spPr/>
    </dgm:pt>
    <dgm:pt modelId="{5CE1CBE2-262A-D943-BD13-36DE72CBE7BC}" type="pres">
      <dgm:prSet presAssocID="{BDBC40C5-61A1-6544-9A8E-40C27549E639}" presName="accentRepeatNode" presStyleLbl="solidAlignAcc1" presStyleIdx="1" presStyleCnt="6"/>
      <dgm:spPr/>
    </dgm:pt>
    <dgm:pt modelId="{E3529DE4-52C1-D24F-9755-2B638529817C}" type="pres">
      <dgm:prSet presAssocID="{BD31BC78-7118-4040-B5F6-D84004586723}" presName="text2" presStyleCnt="0"/>
      <dgm:spPr/>
    </dgm:pt>
    <dgm:pt modelId="{D394D4F0-51AA-9F4E-B569-F73098759616}" type="pres">
      <dgm:prSet presAssocID="{BD31BC78-7118-4040-B5F6-D84004586723}" presName="textRepeatNode" presStyleLbl="alignNode1" presStyleIdx="1" presStyleCnt="3" custLinFactNeighborX="55032" custLinFactNeighborY="-1726">
        <dgm:presLayoutVars>
          <dgm:chMax val="0"/>
          <dgm:chPref val="0"/>
          <dgm:bulletEnabled val="1"/>
        </dgm:presLayoutVars>
      </dgm:prSet>
      <dgm:spPr/>
    </dgm:pt>
    <dgm:pt modelId="{C88C0254-B3B7-A34E-8EA3-7B27FFDC229A}" type="pres">
      <dgm:prSet presAssocID="{BD31BC78-7118-4040-B5F6-D84004586723}" presName="textaccent2" presStyleCnt="0"/>
      <dgm:spPr/>
    </dgm:pt>
    <dgm:pt modelId="{81E498A7-1444-354A-B3E4-254388E2DC05}" type="pres">
      <dgm:prSet presAssocID="{BD31BC78-7118-4040-B5F6-D84004586723}" presName="accentRepeatNode" presStyleLbl="solidAlignAcc1" presStyleIdx="2" presStyleCnt="6"/>
      <dgm:spPr/>
    </dgm:pt>
    <dgm:pt modelId="{BE60681D-7531-114C-8D11-50BEBB3B39C2}" type="pres">
      <dgm:prSet presAssocID="{2395233F-C67F-854F-9C64-590591A5763D}" presName="image2" presStyleCnt="0"/>
      <dgm:spPr/>
    </dgm:pt>
    <dgm:pt modelId="{154BAC4F-3542-DC4E-85D7-1C772047E95E}" type="pres">
      <dgm:prSet presAssocID="{2395233F-C67F-854F-9C64-590591A5763D}" presName="imageRepeatNode" presStyleLbl="alignAcc1" presStyleIdx="1" presStyleCnt="3" custLinFactNeighborX="49393" custLinFactNeighborY="-1889"/>
      <dgm:spPr/>
    </dgm:pt>
    <dgm:pt modelId="{4DCFEF34-8427-144C-8CDB-9EAB8EEBACAC}" type="pres">
      <dgm:prSet presAssocID="{2395233F-C67F-854F-9C64-590591A5763D}" presName="imageaccent2" presStyleCnt="0"/>
      <dgm:spPr/>
    </dgm:pt>
    <dgm:pt modelId="{6BAAA988-4C79-F34F-9036-9983A8CE14D8}" type="pres">
      <dgm:prSet presAssocID="{2395233F-C67F-854F-9C64-590591A5763D}" presName="accentRepeatNode" presStyleLbl="solidAlignAcc1" presStyleIdx="3" presStyleCnt="6"/>
      <dgm:spPr/>
    </dgm:pt>
    <dgm:pt modelId="{5157B439-E014-B749-9B1E-7C84783B6A7A}" type="pres">
      <dgm:prSet presAssocID="{BA6A75C9-8B42-D645-8FAC-47EF2061F9A5}" presName="text3" presStyleCnt="0"/>
      <dgm:spPr/>
    </dgm:pt>
    <dgm:pt modelId="{5D2BEA10-370E-2546-B144-B0335EAA7A5E}" type="pres">
      <dgm:prSet presAssocID="{BA6A75C9-8B42-D645-8FAC-47EF2061F9A5}" presName="textRepeatNode" presStyleLbl="alignNode1" presStyleIdx="2" presStyleCnt="3" custLinFactNeighborX="55155" custLinFactNeighborY="551">
        <dgm:presLayoutVars>
          <dgm:chMax val="0"/>
          <dgm:chPref val="0"/>
          <dgm:bulletEnabled val="1"/>
        </dgm:presLayoutVars>
      </dgm:prSet>
      <dgm:spPr/>
    </dgm:pt>
    <dgm:pt modelId="{5E020F82-D7FF-F240-BC9D-560859C8A937}" type="pres">
      <dgm:prSet presAssocID="{BA6A75C9-8B42-D645-8FAC-47EF2061F9A5}" presName="textaccent3" presStyleCnt="0"/>
      <dgm:spPr/>
    </dgm:pt>
    <dgm:pt modelId="{863E6CEF-8044-ED45-AFF4-04CC5D9E4365}" type="pres">
      <dgm:prSet presAssocID="{BA6A75C9-8B42-D645-8FAC-47EF2061F9A5}" presName="accentRepeatNode" presStyleLbl="solidAlignAcc1" presStyleIdx="4" presStyleCnt="6"/>
      <dgm:spPr/>
    </dgm:pt>
    <dgm:pt modelId="{2B4FF4AE-9B82-1549-9A15-E1454AD0C43B}" type="pres">
      <dgm:prSet presAssocID="{5D383DB9-10BE-D740-9848-80FC76F8BC0E}" presName="image3" presStyleCnt="0"/>
      <dgm:spPr/>
    </dgm:pt>
    <dgm:pt modelId="{981E2ADE-BDF7-BA47-AB0A-52769D2CDD6F}" type="pres">
      <dgm:prSet presAssocID="{5D383DB9-10BE-D740-9848-80FC76F8BC0E}" presName="imageRepeatNode" presStyleLbl="alignAcc1" presStyleIdx="2" presStyleCnt="3" custLinFactNeighborX="55032" custLinFactNeighborY="14"/>
      <dgm:spPr/>
    </dgm:pt>
    <dgm:pt modelId="{E95A3107-5E0C-B84A-9F4F-F17A34F49BA3}" type="pres">
      <dgm:prSet presAssocID="{5D383DB9-10BE-D740-9848-80FC76F8BC0E}" presName="imageaccent3" presStyleCnt="0"/>
      <dgm:spPr/>
    </dgm:pt>
    <dgm:pt modelId="{CCC83DBD-AB0E-D847-B94C-96EE7469F378}" type="pres">
      <dgm:prSet presAssocID="{5D383DB9-10BE-D740-9848-80FC76F8BC0E}" presName="accentRepeatNode" presStyleLbl="solidAlignAcc1" presStyleIdx="5" presStyleCnt="6"/>
      <dgm:spPr/>
    </dgm:pt>
  </dgm:ptLst>
  <dgm:cxnLst>
    <dgm:cxn modelId="{1C595C04-92DC-9D4A-BFCB-3C6D9595F356}" type="presOf" srcId="{2395233F-C67F-854F-9C64-590591A5763D}" destId="{154BAC4F-3542-DC4E-85D7-1C772047E95E}" srcOrd="0" destOrd="0" presId="urn:microsoft.com/office/officeart/2008/layout/HexagonCluster"/>
    <dgm:cxn modelId="{EAA9C105-DAED-CA46-AC9F-61022754DC30}" srcId="{A228468A-558E-8B43-8679-08B815B935BD}" destId="{BA6A75C9-8B42-D645-8FAC-47EF2061F9A5}" srcOrd="2" destOrd="0" parTransId="{EDC5DDAB-09A8-DA42-A078-06DC4854FF7D}" sibTransId="{5D383DB9-10BE-D740-9848-80FC76F8BC0E}"/>
    <dgm:cxn modelId="{80AE745F-DCBC-C440-B3B4-1C8D49558344}" srcId="{A228468A-558E-8B43-8679-08B815B935BD}" destId="{D660F1C6-838E-1442-B5D1-BB3018A7814F}" srcOrd="0" destOrd="0" parTransId="{5D2340E1-681A-E64F-BA21-FD600EC1AC84}" sibTransId="{BDBC40C5-61A1-6544-9A8E-40C27549E639}"/>
    <dgm:cxn modelId="{B654D364-7958-C044-B8FC-621CD9E75286}" type="presOf" srcId="{BD31BC78-7118-4040-B5F6-D84004586723}" destId="{D394D4F0-51AA-9F4E-B569-F73098759616}" srcOrd="0" destOrd="0" presId="urn:microsoft.com/office/officeart/2008/layout/HexagonCluster"/>
    <dgm:cxn modelId="{4369B54F-ADCF-7B45-B719-07586D5245AA}" type="presOf" srcId="{BA6A75C9-8B42-D645-8FAC-47EF2061F9A5}" destId="{5D2BEA10-370E-2546-B144-B0335EAA7A5E}" srcOrd="0" destOrd="0" presId="urn:microsoft.com/office/officeart/2008/layout/HexagonCluster"/>
    <dgm:cxn modelId="{8EDC4150-7B59-464E-B0F7-8C36CCF57744}" type="presOf" srcId="{A228468A-558E-8B43-8679-08B815B935BD}" destId="{4FD668BB-A46F-2242-B8BD-1D9B9FCEED92}" srcOrd="0" destOrd="0" presId="urn:microsoft.com/office/officeart/2008/layout/HexagonCluster"/>
    <dgm:cxn modelId="{58264350-E306-C442-A6B7-A80830094D45}" srcId="{A228468A-558E-8B43-8679-08B815B935BD}" destId="{BD31BC78-7118-4040-B5F6-D84004586723}" srcOrd="1" destOrd="0" parTransId="{76D39AD0-C3EE-824F-9AF7-9005CC80E997}" sibTransId="{2395233F-C67F-854F-9C64-590591A5763D}"/>
    <dgm:cxn modelId="{2FA252AB-746A-464C-AF3D-167E12686085}" type="presOf" srcId="{D660F1C6-838E-1442-B5D1-BB3018A7814F}" destId="{7F77784D-BD6B-2A42-B753-61CFCB2024D8}" srcOrd="0" destOrd="0" presId="urn:microsoft.com/office/officeart/2008/layout/HexagonCluster"/>
    <dgm:cxn modelId="{0AA314B7-1C10-9648-86DE-C5A41CA63DB8}" type="presOf" srcId="{5D383DB9-10BE-D740-9848-80FC76F8BC0E}" destId="{981E2ADE-BDF7-BA47-AB0A-52769D2CDD6F}" srcOrd="0" destOrd="0" presId="urn:microsoft.com/office/officeart/2008/layout/HexagonCluster"/>
    <dgm:cxn modelId="{0D31EBD3-7AEC-DD4B-ACF1-1F531B9296EA}" type="presOf" srcId="{BDBC40C5-61A1-6544-9A8E-40C27549E639}" destId="{DC06F40F-5F56-8A49-A1B9-E18906415B42}" srcOrd="0" destOrd="0" presId="urn:microsoft.com/office/officeart/2008/layout/HexagonCluster"/>
    <dgm:cxn modelId="{6348C807-BE2B-2444-B9D9-8EDD6943FD17}" type="presParOf" srcId="{4FD668BB-A46F-2242-B8BD-1D9B9FCEED92}" destId="{B8F49ACD-51D3-4149-B6CF-55F8CF24741A}" srcOrd="0" destOrd="0" presId="urn:microsoft.com/office/officeart/2008/layout/HexagonCluster"/>
    <dgm:cxn modelId="{765155BE-CB0E-9646-97F0-E7A716DF3F48}" type="presParOf" srcId="{B8F49ACD-51D3-4149-B6CF-55F8CF24741A}" destId="{7F77784D-BD6B-2A42-B753-61CFCB2024D8}" srcOrd="0" destOrd="0" presId="urn:microsoft.com/office/officeart/2008/layout/HexagonCluster"/>
    <dgm:cxn modelId="{A60E733B-99AB-8C42-9D52-97A6E10E3E76}" type="presParOf" srcId="{4FD668BB-A46F-2242-B8BD-1D9B9FCEED92}" destId="{2BFC67E0-77FB-0E48-AE93-037776A7ACE3}" srcOrd="1" destOrd="0" presId="urn:microsoft.com/office/officeart/2008/layout/HexagonCluster"/>
    <dgm:cxn modelId="{3F6C1045-987C-F94B-A49A-812B108747DE}" type="presParOf" srcId="{2BFC67E0-77FB-0E48-AE93-037776A7ACE3}" destId="{F5C400AE-A899-8248-AD14-673B68391923}" srcOrd="0" destOrd="0" presId="urn:microsoft.com/office/officeart/2008/layout/HexagonCluster"/>
    <dgm:cxn modelId="{DF2B6138-5A87-1847-98D2-080EF256D622}" type="presParOf" srcId="{4FD668BB-A46F-2242-B8BD-1D9B9FCEED92}" destId="{ADDD13AF-FE42-674B-AA7B-B859548658B0}" srcOrd="2" destOrd="0" presId="urn:microsoft.com/office/officeart/2008/layout/HexagonCluster"/>
    <dgm:cxn modelId="{5EBB55B4-AE6E-7040-BD63-2A63E9011CEE}" type="presParOf" srcId="{ADDD13AF-FE42-674B-AA7B-B859548658B0}" destId="{DC06F40F-5F56-8A49-A1B9-E18906415B42}" srcOrd="0" destOrd="0" presId="urn:microsoft.com/office/officeart/2008/layout/HexagonCluster"/>
    <dgm:cxn modelId="{4786077C-9BBF-9042-A0E0-828E7F3B2C0E}" type="presParOf" srcId="{4FD668BB-A46F-2242-B8BD-1D9B9FCEED92}" destId="{5CC0BE42-03F4-6443-A9C4-2CA400D284D0}" srcOrd="3" destOrd="0" presId="urn:microsoft.com/office/officeart/2008/layout/HexagonCluster"/>
    <dgm:cxn modelId="{A9A8F546-900D-E24A-84F4-35FE3DD122CA}" type="presParOf" srcId="{5CC0BE42-03F4-6443-A9C4-2CA400D284D0}" destId="{5CE1CBE2-262A-D943-BD13-36DE72CBE7BC}" srcOrd="0" destOrd="0" presId="urn:microsoft.com/office/officeart/2008/layout/HexagonCluster"/>
    <dgm:cxn modelId="{18EC666C-97C9-BE4F-8EAB-6C378CFA7182}" type="presParOf" srcId="{4FD668BB-A46F-2242-B8BD-1D9B9FCEED92}" destId="{E3529DE4-52C1-D24F-9755-2B638529817C}" srcOrd="4" destOrd="0" presId="urn:microsoft.com/office/officeart/2008/layout/HexagonCluster"/>
    <dgm:cxn modelId="{F423E8DD-92A7-DA4F-AD45-DF405A355C32}" type="presParOf" srcId="{E3529DE4-52C1-D24F-9755-2B638529817C}" destId="{D394D4F0-51AA-9F4E-B569-F73098759616}" srcOrd="0" destOrd="0" presId="urn:microsoft.com/office/officeart/2008/layout/HexagonCluster"/>
    <dgm:cxn modelId="{A7B1B03E-4DA0-BF46-A901-BC7D78B87507}" type="presParOf" srcId="{4FD668BB-A46F-2242-B8BD-1D9B9FCEED92}" destId="{C88C0254-B3B7-A34E-8EA3-7B27FFDC229A}" srcOrd="5" destOrd="0" presId="urn:microsoft.com/office/officeart/2008/layout/HexagonCluster"/>
    <dgm:cxn modelId="{541B363A-FD3B-514D-83C3-5CF58DAB0C44}" type="presParOf" srcId="{C88C0254-B3B7-A34E-8EA3-7B27FFDC229A}" destId="{81E498A7-1444-354A-B3E4-254388E2DC05}" srcOrd="0" destOrd="0" presId="urn:microsoft.com/office/officeart/2008/layout/HexagonCluster"/>
    <dgm:cxn modelId="{36B94E30-6A2A-9B49-9704-0DB953033A14}" type="presParOf" srcId="{4FD668BB-A46F-2242-B8BD-1D9B9FCEED92}" destId="{BE60681D-7531-114C-8D11-50BEBB3B39C2}" srcOrd="6" destOrd="0" presId="urn:microsoft.com/office/officeart/2008/layout/HexagonCluster"/>
    <dgm:cxn modelId="{474A2BE9-C6F6-954B-8D9D-B4E80FAFF663}" type="presParOf" srcId="{BE60681D-7531-114C-8D11-50BEBB3B39C2}" destId="{154BAC4F-3542-DC4E-85D7-1C772047E95E}" srcOrd="0" destOrd="0" presId="urn:microsoft.com/office/officeart/2008/layout/HexagonCluster"/>
    <dgm:cxn modelId="{CAD8B501-9D20-7640-8F39-30CEAB60A0ED}" type="presParOf" srcId="{4FD668BB-A46F-2242-B8BD-1D9B9FCEED92}" destId="{4DCFEF34-8427-144C-8CDB-9EAB8EEBACAC}" srcOrd="7" destOrd="0" presId="urn:microsoft.com/office/officeart/2008/layout/HexagonCluster"/>
    <dgm:cxn modelId="{6B56E89F-1065-7B49-9D8E-EC4993EFAB9C}" type="presParOf" srcId="{4DCFEF34-8427-144C-8CDB-9EAB8EEBACAC}" destId="{6BAAA988-4C79-F34F-9036-9983A8CE14D8}" srcOrd="0" destOrd="0" presId="urn:microsoft.com/office/officeart/2008/layout/HexagonCluster"/>
    <dgm:cxn modelId="{B6DB3647-FEDA-C447-B3A8-69CB5CC10A48}" type="presParOf" srcId="{4FD668BB-A46F-2242-B8BD-1D9B9FCEED92}" destId="{5157B439-E014-B749-9B1E-7C84783B6A7A}" srcOrd="8" destOrd="0" presId="urn:microsoft.com/office/officeart/2008/layout/HexagonCluster"/>
    <dgm:cxn modelId="{F02210C4-CECF-1543-92DF-2A9BE6E6F72A}" type="presParOf" srcId="{5157B439-E014-B749-9B1E-7C84783B6A7A}" destId="{5D2BEA10-370E-2546-B144-B0335EAA7A5E}" srcOrd="0" destOrd="0" presId="urn:microsoft.com/office/officeart/2008/layout/HexagonCluster"/>
    <dgm:cxn modelId="{B98095EF-0628-CF4F-9381-F6C4AB50F31B}" type="presParOf" srcId="{4FD668BB-A46F-2242-B8BD-1D9B9FCEED92}" destId="{5E020F82-D7FF-F240-BC9D-560859C8A937}" srcOrd="9" destOrd="0" presId="urn:microsoft.com/office/officeart/2008/layout/HexagonCluster"/>
    <dgm:cxn modelId="{472A76E8-4991-1B4B-BDDA-FD13F6D2D2F1}" type="presParOf" srcId="{5E020F82-D7FF-F240-BC9D-560859C8A937}" destId="{863E6CEF-8044-ED45-AFF4-04CC5D9E4365}" srcOrd="0" destOrd="0" presId="urn:microsoft.com/office/officeart/2008/layout/HexagonCluster"/>
    <dgm:cxn modelId="{8BC1751B-9E89-0645-9BD8-63AF15D4EA7B}" type="presParOf" srcId="{4FD668BB-A46F-2242-B8BD-1D9B9FCEED92}" destId="{2B4FF4AE-9B82-1549-9A15-E1454AD0C43B}" srcOrd="10" destOrd="0" presId="urn:microsoft.com/office/officeart/2008/layout/HexagonCluster"/>
    <dgm:cxn modelId="{01F50E50-540C-F04E-BE5F-8DD496C1839D}" type="presParOf" srcId="{2B4FF4AE-9B82-1549-9A15-E1454AD0C43B}" destId="{981E2ADE-BDF7-BA47-AB0A-52769D2CDD6F}" srcOrd="0" destOrd="0" presId="urn:microsoft.com/office/officeart/2008/layout/HexagonCluster"/>
    <dgm:cxn modelId="{82B12167-B61D-7140-81C0-F91123A3DAE2}" type="presParOf" srcId="{4FD668BB-A46F-2242-B8BD-1D9B9FCEED92}" destId="{E95A3107-5E0C-B84A-9F4F-F17A34F49BA3}" srcOrd="11" destOrd="0" presId="urn:microsoft.com/office/officeart/2008/layout/HexagonCluster"/>
    <dgm:cxn modelId="{2970B00E-DEB2-7540-811D-87CB76A21186}" type="presParOf" srcId="{E95A3107-5E0C-B84A-9F4F-F17A34F49BA3}" destId="{CCC83DBD-AB0E-D847-B94C-96EE7469F378}"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97D46-A784-6A4D-BF8A-B251B6080B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FA7C47-ED74-234A-A889-17EDD923A6A2}">
      <dgm:prSet/>
      <dgm:spPr/>
      <dgm:t>
        <a:bodyPr/>
        <a:lstStyle/>
        <a:p>
          <a:r>
            <a:rPr lang="en-US" b="0" i="0"/>
            <a:t>Weather / Aerosols</a:t>
          </a:r>
          <a:endParaRPr lang="en-US"/>
        </a:p>
      </dgm:t>
    </dgm:pt>
    <dgm:pt modelId="{5143B2B7-2C40-194A-AB1C-0E5BFBC32B86}" type="parTrans" cxnId="{96C5A593-5CAC-B940-BCAE-5187494ED77E}">
      <dgm:prSet/>
      <dgm:spPr/>
      <dgm:t>
        <a:bodyPr/>
        <a:lstStyle/>
        <a:p>
          <a:endParaRPr lang="en-US"/>
        </a:p>
      </dgm:t>
    </dgm:pt>
    <dgm:pt modelId="{06BA0AEB-851B-F745-AC1D-949DC6C98179}" type="sibTrans" cxnId="{96C5A593-5CAC-B940-BCAE-5187494ED77E}">
      <dgm:prSet/>
      <dgm:spPr/>
      <dgm:t>
        <a:bodyPr/>
        <a:lstStyle/>
        <a:p>
          <a:endParaRPr lang="en-US"/>
        </a:p>
      </dgm:t>
    </dgm:pt>
    <dgm:pt modelId="{DFED37C1-B6AC-D344-8A83-557CE6867AAC}">
      <dgm:prSet/>
      <dgm:spPr/>
      <dgm:t>
        <a:bodyPr/>
        <a:lstStyle/>
        <a:p>
          <a:r>
            <a:rPr lang="en-US" dirty="0"/>
            <a:t>European Centre for Medium-Range Weather Forecasts</a:t>
          </a:r>
        </a:p>
      </dgm:t>
    </dgm:pt>
    <dgm:pt modelId="{9750A7ED-F94A-DB4B-81B2-4DE4736A35BD}" type="parTrans" cxnId="{09350EDE-F6F2-D047-AC52-F890D73FC291}">
      <dgm:prSet/>
      <dgm:spPr/>
      <dgm:t>
        <a:bodyPr/>
        <a:lstStyle/>
        <a:p>
          <a:endParaRPr lang="en-US"/>
        </a:p>
      </dgm:t>
    </dgm:pt>
    <dgm:pt modelId="{23EBDD11-7B95-A04C-AAFF-78D872679390}" type="sibTrans" cxnId="{09350EDE-F6F2-D047-AC52-F890D73FC291}">
      <dgm:prSet/>
      <dgm:spPr/>
      <dgm:t>
        <a:bodyPr/>
        <a:lstStyle/>
        <a:p>
          <a:endParaRPr lang="en-US"/>
        </a:p>
      </dgm:t>
    </dgm:pt>
    <dgm:pt modelId="{5ADC7639-1448-9244-8C5B-4EAABEB681BD}">
      <dgm:prSet/>
      <dgm:spPr/>
      <dgm:t>
        <a:bodyPr/>
        <a:lstStyle/>
        <a:p>
          <a:r>
            <a:rPr lang="en-US" b="0" i="0" dirty="0"/>
            <a:t>NASA’s Global Modeling and Assimilation Office</a:t>
          </a:r>
          <a:endParaRPr lang="en-US" dirty="0"/>
        </a:p>
      </dgm:t>
    </dgm:pt>
    <dgm:pt modelId="{640BBC5F-1F1D-8E45-B924-DF93EA4D7739}" type="parTrans" cxnId="{D245A82F-376F-EA47-B7C4-C5D0D1C0572E}">
      <dgm:prSet/>
      <dgm:spPr/>
      <dgm:t>
        <a:bodyPr/>
        <a:lstStyle/>
        <a:p>
          <a:endParaRPr lang="en-US"/>
        </a:p>
      </dgm:t>
    </dgm:pt>
    <dgm:pt modelId="{3E8053FC-336B-694B-AAEE-67B05A33326D}" type="sibTrans" cxnId="{D245A82F-376F-EA47-B7C4-C5D0D1C0572E}">
      <dgm:prSet/>
      <dgm:spPr/>
      <dgm:t>
        <a:bodyPr/>
        <a:lstStyle/>
        <a:p>
          <a:endParaRPr lang="en-US"/>
        </a:p>
      </dgm:t>
    </dgm:pt>
    <dgm:pt modelId="{397FEEC2-0D84-B845-A01F-868CAEB04C8D}">
      <dgm:prSet/>
      <dgm:spPr/>
      <dgm:t>
        <a:bodyPr/>
        <a:lstStyle/>
        <a:p>
          <a:r>
            <a:rPr lang="en-US" b="0" i="0" dirty="0"/>
            <a:t>Naval Research Laboratory</a:t>
          </a:r>
          <a:endParaRPr lang="en-US" dirty="0"/>
        </a:p>
      </dgm:t>
    </dgm:pt>
    <dgm:pt modelId="{FC62E7DC-DB83-1946-9770-BF2FA0A70C54}" type="parTrans" cxnId="{4E4CF1AE-110E-8047-B854-ED8ABEA0CD24}">
      <dgm:prSet/>
      <dgm:spPr/>
      <dgm:t>
        <a:bodyPr/>
        <a:lstStyle/>
        <a:p>
          <a:endParaRPr lang="en-US"/>
        </a:p>
      </dgm:t>
    </dgm:pt>
    <dgm:pt modelId="{87BCA5A2-0284-8648-91CB-76CBD2752A96}" type="sibTrans" cxnId="{4E4CF1AE-110E-8047-B854-ED8ABEA0CD24}">
      <dgm:prSet/>
      <dgm:spPr/>
      <dgm:t>
        <a:bodyPr/>
        <a:lstStyle/>
        <a:p>
          <a:endParaRPr lang="en-US"/>
        </a:p>
      </dgm:t>
    </dgm:pt>
    <dgm:pt modelId="{69154CF7-4959-C241-8C69-2170BCBD5F5A}">
      <dgm:prSet/>
      <dgm:spPr/>
      <dgm:t>
        <a:bodyPr/>
        <a:lstStyle/>
        <a:p>
          <a:r>
            <a:rPr lang="en-US" b="0" i="0"/>
            <a:t>Flood</a:t>
          </a:r>
          <a:endParaRPr lang="en-US"/>
        </a:p>
      </dgm:t>
    </dgm:pt>
    <dgm:pt modelId="{1CCDD6A3-607C-C642-A70B-B979C99D4CFE}" type="parTrans" cxnId="{416BB3A6-2701-094F-8963-AA58A5F134FA}">
      <dgm:prSet/>
      <dgm:spPr/>
      <dgm:t>
        <a:bodyPr/>
        <a:lstStyle/>
        <a:p>
          <a:endParaRPr lang="en-US"/>
        </a:p>
      </dgm:t>
    </dgm:pt>
    <dgm:pt modelId="{10D2BB5D-F95B-724A-B83F-A8842FD73937}" type="sibTrans" cxnId="{416BB3A6-2701-094F-8963-AA58A5F134FA}">
      <dgm:prSet/>
      <dgm:spPr/>
      <dgm:t>
        <a:bodyPr/>
        <a:lstStyle/>
        <a:p>
          <a:endParaRPr lang="en-US"/>
        </a:p>
      </dgm:t>
    </dgm:pt>
    <dgm:pt modelId="{D742230A-94F2-CE4A-A7D4-1748E9DFA202}">
      <dgm:prSet/>
      <dgm:spPr/>
      <dgm:t>
        <a:bodyPr/>
        <a:lstStyle/>
        <a:p>
          <a:r>
            <a:rPr lang="en-US" b="0" i="0" dirty="0"/>
            <a:t>Federal Emergency Management Agency</a:t>
          </a:r>
          <a:endParaRPr lang="en-US" dirty="0"/>
        </a:p>
      </dgm:t>
    </dgm:pt>
    <dgm:pt modelId="{A0775E8D-1693-3A41-9884-6B249FEDE671}" type="parTrans" cxnId="{EFD79115-D6ED-E64B-A72A-6A33BD1AB2CB}">
      <dgm:prSet/>
      <dgm:spPr/>
      <dgm:t>
        <a:bodyPr/>
        <a:lstStyle/>
        <a:p>
          <a:endParaRPr lang="en-US"/>
        </a:p>
      </dgm:t>
    </dgm:pt>
    <dgm:pt modelId="{8EA20354-98C5-2F40-9FAB-33720DA4A3DD}" type="sibTrans" cxnId="{EFD79115-D6ED-E64B-A72A-6A33BD1AB2CB}">
      <dgm:prSet/>
      <dgm:spPr/>
      <dgm:t>
        <a:bodyPr/>
        <a:lstStyle/>
        <a:p>
          <a:endParaRPr lang="en-US"/>
        </a:p>
      </dgm:t>
    </dgm:pt>
    <dgm:pt modelId="{FF207483-6A4B-8B44-B5C9-081B3D737C89}">
      <dgm:prSet/>
      <dgm:spPr/>
      <dgm:t>
        <a:bodyPr/>
        <a:lstStyle/>
        <a:p>
          <a:r>
            <a:rPr lang="en-US" b="0" i="0"/>
            <a:t>Dartmouth Flood Observatory</a:t>
          </a:r>
          <a:endParaRPr lang="en-US"/>
        </a:p>
      </dgm:t>
    </dgm:pt>
    <dgm:pt modelId="{021A160A-3A3B-7946-951F-76586F6E468B}" type="parTrans" cxnId="{A6AEC8B6-0A5A-0648-9FF8-CA96FF9FEF93}">
      <dgm:prSet/>
      <dgm:spPr/>
      <dgm:t>
        <a:bodyPr/>
        <a:lstStyle/>
        <a:p>
          <a:endParaRPr lang="en-US"/>
        </a:p>
      </dgm:t>
    </dgm:pt>
    <dgm:pt modelId="{58EE1F66-BC67-4947-8791-DA055643C07E}" type="sibTrans" cxnId="{A6AEC8B6-0A5A-0648-9FF8-CA96FF9FEF93}">
      <dgm:prSet/>
      <dgm:spPr/>
      <dgm:t>
        <a:bodyPr/>
        <a:lstStyle/>
        <a:p>
          <a:endParaRPr lang="en-US"/>
        </a:p>
      </dgm:t>
    </dgm:pt>
    <dgm:pt modelId="{EDA89018-B24C-6D4E-B189-C8089AF31CEA}">
      <dgm:prSet/>
      <dgm:spPr/>
      <dgm:t>
        <a:bodyPr/>
        <a:lstStyle/>
        <a:p>
          <a:r>
            <a:rPr lang="en-US" b="0" i="0" dirty="0"/>
            <a:t>United Nations Satellite Centre</a:t>
          </a:r>
          <a:endParaRPr lang="en-US" dirty="0"/>
        </a:p>
      </dgm:t>
    </dgm:pt>
    <dgm:pt modelId="{FAA86D0F-C656-FC4E-8CDF-C6C54F8AE88A}" type="parTrans" cxnId="{01B39C3B-9380-2347-9058-6F525B2ED51C}">
      <dgm:prSet/>
      <dgm:spPr/>
      <dgm:t>
        <a:bodyPr/>
        <a:lstStyle/>
        <a:p>
          <a:endParaRPr lang="en-US"/>
        </a:p>
      </dgm:t>
    </dgm:pt>
    <dgm:pt modelId="{B8C1AA69-A071-8340-9C77-18B2F7D78783}" type="sibTrans" cxnId="{01B39C3B-9380-2347-9058-6F525B2ED51C}">
      <dgm:prSet/>
      <dgm:spPr/>
      <dgm:t>
        <a:bodyPr/>
        <a:lstStyle/>
        <a:p>
          <a:endParaRPr lang="en-US"/>
        </a:p>
      </dgm:t>
    </dgm:pt>
    <dgm:pt modelId="{632C155D-DFF5-5742-B4E1-C8726FB45CD1}">
      <dgm:prSet/>
      <dgm:spPr/>
      <dgm:t>
        <a:bodyPr/>
        <a:lstStyle/>
        <a:p>
          <a:r>
            <a:rPr lang="en-US" b="0" i="0" dirty="0"/>
            <a:t>Disasters monitoring</a:t>
          </a:r>
          <a:endParaRPr lang="en-US" dirty="0"/>
        </a:p>
      </dgm:t>
    </dgm:pt>
    <dgm:pt modelId="{29B9E58B-5D00-7B4F-920E-23BF67A1C3B5}" type="parTrans" cxnId="{6FD4BD87-C185-9F4C-BAFA-2A0ED12D75C1}">
      <dgm:prSet/>
      <dgm:spPr/>
      <dgm:t>
        <a:bodyPr/>
        <a:lstStyle/>
        <a:p>
          <a:endParaRPr lang="en-US"/>
        </a:p>
      </dgm:t>
    </dgm:pt>
    <dgm:pt modelId="{387BE16A-5CB4-EF40-830E-52B15C02CF18}" type="sibTrans" cxnId="{6FD4BD87-C185-9F4C-BAFA-2A0ED12D75C1}">
      <dgm:prSet/>
      <dgm:spPr/>
      <dgm:t>
        <a:bodyPr/>
        <a:lstStyle/>
        <a:p>
          <a:endParaRPr lang="en-US"/>
        </a:p>
      </dgm:t>
    </dgm:pt>
    <dgm:pt modelId="{0D59907A-DBE7-0940-A363-C04BD0D8EB71}">
      <dgm:prSet/>
      <dgm:spPr/>
      <dgm:t>
        <a:bodyPr/>
        <a:lstStyle/>
        <a:p>
          <a:r>
            <a:rPr lang="en-US" b="0" i="0" dirty="0"/>
            <a:t>NASA Disasters Program</a:t>
          </a:r>
          <a:endParaRPr lang="en-US" dirty="0"/>
        </a:p>
      </dgm:t>
    </dgm:pt>
    <dgm:pt modelId="{715C43DA-027A-AF41-8976-D72554687D70}" type="parTrans" cxnId="{1941573C-1B46-2849-A309-C6C970FB4BB2}">
      <dgm:prSet/>
      <dgm:spPr/>
      <dgm:t>
        <a:bodyPr/>
        <a:lstStyle/>
        <a:p>
          <a:endParaRPr lang="en-US"/>
        </a:p>
      </dgm:t>
    </dgm:pt>
    <dgm:pt modelId="{B750DC6F-F838-D14D-BEDB-60D6C90E0C54}" type="sibTrans" cxnId="{1941573C-1B46-2849-A309-C6C970FB4BB2}">
      <dgm:prSet/>
      <dgm:spPr/>
      <dgm:t>
        <a:bodyPr/>
        <a:lstStyle/>
        <a:p>
          <a:endParaRPr lang="en-US"/>
        </a:p>
      </dgm:t>
    </dgm:pt>
    <dgm:pt modelId="{7426C189-61DD-B448-8A02-EB308CCA6895}">
      <dgm:prSet/>
      <dgm:spPr/>
      <dgm:t>
        <a:bodyPr/>
        <a:lstStyle/>
        <a:p>
          <a:r>
            <a:rPr lang="en-US" b="0" i="0" dirty="0"/>
            <a:t>NASA Short-term Prediction Research and Transition Center</a:t>
          </a:r>
          <a:endParaRPr lang="en-US" b="0" dirty="0"/>
        </a:p>
      </dgm:t>
    </dgm:pt>
    <dgm:pt modelId="{900C5118-BCA4-7349-B0B0-6CFE3ECB0D60}" type="parTrans" cxnId="{D8AC8AE5-26DD-C34E-AAF0-09DE3297E1F3}">
      <dgm:prSet/>
      <dgm:spPr/>
      <dgm:t>
        <a:bodyPr/>
        <a:lstStyle/>
        <a:p>
          <a:endParaRPr lang="en-US"/>
        </a:p>
      </dgm:t>
    </dgm:pt>
    <dgm:pt modelId="{2E02EB26-6369-C747-B343-B05E22B54FCD}" type="sibTrans" cxnId="{D8AC8AE5-26DD-C34E-AAF0-09DE3297E1F3}">
      <dgm:prSet/>
      <dgm:spPr/>
      <dgm:t>
        <a:bodyPr/>
        <a:lstStyle/>
        <a:p>
          <a:endParaRPr lang="en-US"/>
        </a:p>
      </dgm:t>
    </dgm:pt>
    <dgm:pt modelId="{736B76F5-CDB5-E94C-B855-BB47F2F1EA68}" type="pres">
      <dgm:prSet presAssocID="{92897D46-A784-6A4D-BF8A-B251B6080B61}" presName="linear" presStyleCnt="0">
        <dgm:presLayoutVars>
          <dgm:dir/>
          <dgm:animLvl val="lvl"/>
          <dgm:resizeHandles val="exact"/>
        </dgm:presLayoutVars>
      </dgm:prSet>
      <dgm:spPr/>
    </dgm:pt>
    <dgm:pt modelId="{7D49056B-EF4F-D346-9450-258EB074B26D}" type="pres">
      <dgm:prSet presAssocID="{CFFA7C47-ED74-234A-A889-17EDD923A6A2}" presName="parentLin" presStyleCnt="0"/>
      <dgm:spPr/>
    </dgm:pt>
    <dgm:pt modelId="{DED8846A-37B8-4C49-859A-E9FEA3129798}" type="pres">
      <dgm:prSet presAssocID="{CFFA7C47-ED74-234A-A889-17EDD923A6A2}" presName="parentLeftMargin" presStyleLbl="node1" presStyleIdx="0" presStyleCnt="3"/>
      <dgm:spPr/>
    </dgm:pt>
    <dgm:pt modelId="{5FF0FC61-FC28-034F-9958-E880A5A4E670}" type="pres">
      <dgm:prSet presAssocID="{CFFA7C47-ED74-234A-A889-17EDD923A6A2}" presName="parentText" presStyleLbl="node1" presStyleIdx="0" presStyleCnt="3">
        <dgm:presLayoutVars>
          <dgm:chMax val="0"/>
          <dgm:bulletEnabled val="1"/>
        </dgm:presLayoutVars>
      </dgm:prSet>
      <dgm:spPr/>
    </dgm:pt>
    <dgm:pt modelId="{392D3985-D022-CA49-BC91-AE8756B5AF1C}" type="pres">
      <dgm:prSet presAssocID="{CFFA7C47-ED74-234A-A889-17EDD923A6A2}" presName="negativeSpace" presStyleCnt="0"/>
      <dgm:spPr/>
    </dgm:pt>
    <dgm:pt modelId="{DCB188AA-0770-F544-A03F-82DCA4B6A28B}" type="pres">
      <dgm:prSet presAssocID="{CFFA7C47-ED74-234A-A889-17EDD923A6A2}" presName="childText" presStyleLbl="conFgAcc1" presStyleIdx="0" presStyleCnt="3">
        <dgm:presLayoutVars>
          <dgm:bulletEnabled val="1"/>
        </dgm:presLayoutVars>
      </dgm:prSet>
      <dgm:spPr/>
    </dgm:pt>
    <dgm:pt modelId="{61D9024B-ED03-9B4C-B4BD-284AAB730594}" type="pres">
      <dgm:prSet presAssocID="{06BA0AEB-851B-F745-AC1D-949DC6C98179}" presName="spaceBetweenRectangles" presStyleCnt="0"/>
      <dgm:spPr/>
    </dgm:pt>
    <dgm:pt modelId="{6CFABE46-4C05-D648-B019-9090019A99BB}" type="pres">
      <dgm:prSet presAssocID="{69154CF7-4959-C241-8C69-2170BCBD5F5A}" presName="parentLin" presStyleCnt="0"/>
      <dgm:spPr/>
    </dgm:pt>
    <dgm:pt modelId="{A18C7824-0B04-BD47-AA69-1483400BDCA1}" type="pres">
      <dgm:prSet presAssocID="{69154CF7-4959-C241-8C69-2170BCBD5F5A}" presName="parentLeftMargin" presStyleLbl="node1" presStyleIdx="0" presStyleCnt="3"/>
      <dgm:spPr/>
    </dgm:pt>
    <dgm:pt modelId="{5A7922D5-38CE-6F4B-9CD3-CA8E2A14E0F9}" type="pres">
      <dgm:prSet presAssocID="{69154CF7-4959-C241-8C69-2170BCBD5F5A}" presName="parentText" presStyleLbl="node1" presStyleIdx="1" presStyleCnt="3">
        <dgm:presLayoutVars>
          <dgm:chMax val="0"/>
          <dgm:bulletEnabled val="1"/>
        </dgm:presLayoutVars>
      </dgm:prSet>
      <dgm:spPr/>
    </dgm:pt>
    <dgm:pt modelId="{27D12273-CBD0-A341-B1AF-467B3DA4C070}" type="pres">
      <dgm:prSet presAssocID="{69154CF7-4959-C241-8C69-2170BCBD5F5A}" presName="negativeSpace" presStyleCnt="0"/>
      <dgm:spPr/>
    </dgm:pt>
    <dgm:pt modelId="{D773CAF5-8DD0-904E-A4A7-57C78F046B34}" type="pres">
      <dgm:prSet presAssocID="{69154CF7-4959-C241-8C69-2170BCBD5F5A}" presName="childText" presStyleLbl="conFgAcc1" presStyleIdx="1" presStyleCnt="3">
        <dgm:presLayoutVars>
          <dgm:bulletEnabled val="1"/>
        </dgm:presLayoutVars>
      </dgm:prSet>
      <dgm:spPr/>
    </dgm:pt>
    <dgm:pt modelId="{7BCFCF3A-02B9-424A-B037-513D55614844}" type="pres">
      <dgm:prSet presAssocID="{10D2BB5D-F95B-724A-B83F-A8842FD73937}" presName="spaceBetweenRectangles" presStyleCnt="0"/>
      <dgm:spPr/>
    </dgm:pt>
    <dgm:pt modelId="{1D782B1A-F81F-7D4F-87AC-1F5DBF4B2C52}" type="pres">
      <dgm:prSet presAssocID="{632C155D-DFF5-5742-B4E1-C8726FB45CD1}" presName="parentLin" presStyleCnt="0"/>
      <dgm:spPr/>
    </dgm:pt>
    <dgm:pt modelId="{1CCF8B05-B87B-394A-9D53-E54A38487631}" type="pres">
      <dgm:prSet presAssocID="{632C155D-DFF5-5742-B4E1-C8726FB45CD1}" presName="parentLeftMargin" presStyleLbl="node1" presStyleIdx="1" presStyleCnt="3"/>
      <dgm:spPr/>
    </dgm:pt>
    <dgm:pt modelId="{E6FBE4DC-66A1-6F45-8F88-7700995B1128}" type="pres">
      <dgm:prSet presAssocID="{632C155D-DFF5-5742-B4E1-C8726FB45CD1}" presName="parentText" presStyleLbl="node1" presStyleIdx="2" presStyleCnt="3">
        <dgm:presLayoutVars>
          <dgm:chMax val="0"/>
          <dgm:bulletEnabled val="1"/>
        </dgm:presLayoutVars>
      </dgm:prSet>
      <dgm:spPr/>
    </dgm:pt>
    <dgm:pt modelId="{E830365D-1921-E845-945E-070560E12541}" type="pres">
      <dgm:prSet presAssocID="{632C155D-DFF5-5742-B4E1-C8726FB45CD1}" presName="negativeSpace" presStyleCnt="0"/>
      <dgm:spPr/>
    </dgm:pt>
    <dgm:pt modelId="{6F8A4013-4C68-8140-B383-33CE551540FB}" type="pres">
      <dgm:prSet presAssocID="{632C155D-DFF5-5742-B4E1-C8726FB45CD1}" presName="childText" presStyleLbl="conFgAcc1" presStyleIdx="2" presStyleCnt="3">
        <dgm:presLayoutVars>
          <dgm:bulletEnabled val="1"/>
        </dgm:presLayoutVars>
      </dgm:prSet>
      <dgm:spPr/>
    </dgm:pt>
  </dgm:ptLst>
  <dgm:cxnLst>
    <dgm:cxn modelId="{00199205-6428-6B4F-BE69-07BB905124C2}" type="presOf" srcId="{FF207483-6A4B-8B44-B5C9-081B3D737C89}" destId="{D773CAF5-8DD0-904E-A4A7-57C78F046B34}" srcOrd="0" destOrd="1" presId="urn:microsoft.com/office/officeart/2005/8/layout/list1"/>
    <dgm:cxn modelId="{3492EF06-98AB-F249-9F43-C4B8E2153946}" type="presOf" srcId="{5ADC7639-1448-9244-8C5B-4EAABEB681BD}" destId="{DCB188AA-0770-F544-A03F-82DCA4B6A28B}" srcOrd="0" destOrd="1" presId="urn:microsoft.com/office/officeart/2005/8/layout/list1"/>
    <dgm:cxn modelId="{EFD79115-D6ED-E64B-A72A-6A33BD1AB2CB}" srcId="{69154CF7-4959-C241-8C69-2170BCBD5F5A}" destId="{D742230A-94F2-CE4A-A7D4-1748E9DFA202}" srcOrd="0" destOrd="0" parTransId="{A0775E8D-1693-3A41-9884-6B249FEDE671}" sibTransId="{8EA20354-98C5-2F40-9FAB-33720DA4A3DD}"/>
    <dgm:cxn modelId="{D245A82F-376F-EA47-B7C4-C5D0D1C0572E}" srcId="{CFFA7C47-ED74-234A-A889-17EDD923A6A2}" destId="{5ADC7639-1448-9244-8C5B-4EAABEB681BD}" srcOrd="1" destOrd="0" parTransId="{640BBC5F-1F1D-8E45-B924-DF93EA4D7739}" sibTransId="{3E8053FC-336B-694B-AAEE-67B05A33326D}"/>
    <dgm:cxn modelId="{01B39C3B-9380-2347-9058-6F525B2ED51C}" srcId="{69154CF7-4959-C241-8C69-2170BCBD5F5A}" destId="{EDA89018-B24C-6D4E-B189-C8089AF31CEA}" srcOrd="2" destOrd="0" parTransId="{FAA86D0F-C656-FC4E-8CDF-C6C54F8AE88A}" sibTransId="{B8C1AA69-A071-8340-9C77-18B2F7D78783}"/>
    <dgm:cxn modelId="{1941573C-1B46-2849-A309-C6C970FB4BB2}" srcId="{632C155D-DFF5-5742-B4E1-C8726FB45CD1}" destId="{0D59907A-DBE7-0940-A363-C04BD0D8EB71}" srcOrd="0" destOrd="0" parTransId="{715C43DA-027A-AF41-8976-D72554687D70}" sibTransId="{B750DC6F-F838-D14D-BEDB-60D6C90E0C54}"/>
    <dgm:cxn modelId="{80A51F67-79C3-7C45-AB70-3441C28220EE}" type="presOf" srcId="{632C155D-DFF5-5742-B4E1-C8726FB45CD1}" destId="{1CCF8B05-B87B-394A-9D53-E54A38487631}" srcOrd="0" destOrd="0" presId="urn:microsoft.com/office/officeart/2005/8/layout/list1"/>
    <dgm:cxn modelId="{7C50204F-7AC6-7649-8541-C93942859C78}" type="presOf" srcId="{7426C189-61DD-B448-8A02-EB308CCA6895}" destId="{6F8A4013-4C68-8140-B383-33CE551540FB}" srcOrd="0" destOrd="1" presId="urn:microsoft.com/office/officeart/2005/8/layout/list1"/>
    <dgm:cxn modelId="{95EA0950-4932-0840-B76C-2AFED5E59909}" type="presOf" srcId="{CFFA7C47-ED74-234A-A889-17EDD923A6A2}" destId="{DED8846A-37B8-4C49-859A-E9FEA3129798}" srcOrd="0" destOrd="0" presId="urn:microsoft.com/office/officeart/2005/8/layout/list1"/>
    <dgm:cxn modelId="{16898053-7531-A945-9CA4-28D3B0874737}" type="presOf" srcId="{92897D46-A784-6A4D-BF8A-B251B6080B61}" destId="{736B76F5-CDB5-E94C-B855-BB47F2F1EA68}" srcOrd="0" destOrd="0" presId="urn:microsoft.com/office/officeart/2005/8/layout/list1"/>
    <dgm:cxn modelId="{6FD4BD87-C185-9F4C-BAFA-2A0ED12D75C1}" srcId="{92897D46-A784-6A4D-BF8A-B251B6080B61}" destId="{632C155D-DFF5-5742-B4E1-C8726FB45CD1}" srcOrd="2" destOrd="0" parTransId="{29B9E58B-5D00-7B4F-920E-23BF67A1C3B5}" sibTransId="{387BE16A-5CB4-EF40-830E-52B15C02CF18}"/>
    <dgm:cxn modelId="{E9ADBA8B-3B47-5240-A341-D6889C972BFB}" type="presOf" srcId="{632C155D-DFF5-5742-B4E1-C8726FB45CD1}" destId="{E6FBE4DC-66A1-6F45-8F88-7700995B1128}" srcOrd="1" destOrd="0" presId="urn:microsoft.com/office/officeart/2005/8/layout/list1"/>
    <dgm:cxn modelId="{96C5A593-5CAC-B940-BCAE-5187494ED77E}" srcId="{92897D46-A784-6A4D-BF8A-B251B6080B61}" destId="{CFFA7C47-ED74-234A-A889-17EDD923A6A2}" srcOrd="0" destOrd="0" parTransId="{5143B2B7-2C40-194A-AB1C-0E5BFBC32B86}" sibTransId="{06BA0AEB-851B-F745-AC1D-949DC6C98179}"/>
    <dgm:cxn modelId="{0B1DD795-5C7F-284F-89B7-45A2DB6995CE}" type="presOf" srcId="{69154CF7-4959-C241-8C69-2170BCBD5F5A}" destId="{A18C7824-0B04-BD47-AA69-1483400BDCA1}" srcOrd="0" destOrd="0" presId="urn:microsoft.com/office/officeart/2005/8/layout/list1"/>
    <dgm:cxn modelId="{416BB3A6-2701-094F-8963-AA58A5F134FA}" srcId="{92897D46-A784-6A4D-BF8A-B251B6080B61}" destId="{69154CF7-4959-C241-8C69-2170BCBD5F5A}" srcOrd="1" destOrd="0" parTransId="{1CCDD6A3-607C-C642-A70B-B979C99D4CFE}" sibTransId="{10D2BB5D-F95B-724A-B83F-A8842FD73937}"/>
    <dgm:cxn modelId="{4E4CF1AE-110E-8047-B854-ED8ABEA0CD24}" srcId="{CFFA7C47-ED74-234A-A889-17EDD923A6A2}" destId="{397FEEC2-0D84-B845-A01F-868CAEB04C8D}" srcOrd="2" destOrd="0" parTransId="{FC62E7DC-DB83-1946-9770-BF2FA0A70C54}" sibTransId="{87BCA5A2-0284-8648-91CB-76CBD2752A96}"/>
    <dgm:cxn modelId="{CE62E6B1-02EF-0345-B200-8D423934850D}" type="presOf" srcId="{0D59907A-DBE7-0940-A363-C04BD0D8EB71}" destId="{6F8A4013-4C68-8140-B383-33CE551540FB}" srcOrd="0" destOrd="0" presId="urn:microsoft.com/office/officeart/2005/8/layout/list1"/>
    <dgm:cxn modelId="{A6AEC8B6-0A5A-0648-9FF8-CA96FF9FEF93}" srcId="{69154CF7-4959-C241-8C69-2170BCBD5F5A}" destId="{FF207483-6A4B-8B44-B5C9-081B3D737C89}" srcOrd="1" destOrd="0" parTransId="{021A160A-3A3B-7946-951F-76586F6E468B}" sibTransId="{58EE1F66-BC67-4947-8791-DA055643C07E}"/>
    <dgm:cxn modelId="{D04FECBB-0CE0-294E-9742-F2B20F9EC89F}" type="presOf" srcId="{397FEEC2-0D84-B845-A01F-868CAEB04C8D}" destId="{DCB188AA-0770-F544-A03F-82DCA4B6A28B}" srcOrd="0" destOrd="2" presId="urn:microsoft.com/office/officeart/2005/8/layout/list1"/>
    <dgm:cxn modelId="{FB4C96BE-02E1-C941-B6BD-503E1B1D8DC3}" type="presOf" srcId="{CFFA7C47-ED74-234A-A889-17EDD923A6A2}" destId="{5FF0FC61-FC28-034F-9958-E880A5A4E670}" srcOrd="1" destOrd="0" presId="urn:microsoft.com/office/officeart/2005/8/layout/list1"/>
    <dgm:cxn modelId="{B6A910D2-C5D0-2741-96A9-13CC1834283F}" type="presOf" srcId="{69154CF7-4959-C241-8C69-2170BCBD5F5A}" destId="{5A7922D5-38CE-6F4B-9CD3-CA8E2A14E0F9}" srcOrd="1" destOrd="0" presId="urn:microsoft.com/office/officeart/2005/8/layout/list1"/>
    <dgm:cxn modelId="{7A8581D8-91CF-3642-8F3B-9D82D45D2900}" type="presOf" srcId="{EDA89018-B24C-6D4E-B189-C8089AF31CEA}" destId="{D773CAF5-8DD0-904E-A4A7-57C78F046B34}" srcOrd="0" destOrd="2" presId="urn:microsoft.com/office/officeart/2005/8/layout/list1"/>
    <dgm:cxn modelId="{09350EDE-F6F2-D047-AC52-F890D73FC291}" srcId="{CFFA7C47-ED74-234A-A889-17EDD923A6A2}" destId="{DFED37C1-B6AC-D344-8A83-557CE6867AAC}" srcOrd="0" destOrd="0" parTransId="{9750A7ED-F94A-DB4B-81B2-4DE4736A35BD}" sibTransId="{23EBDD11-7B95-A04C-AAFF-78D872679390}"/>
    <dgm:cxn modelId="{D8AC8AE5-26DD-C34E-AAF0-09DE3297E1F3}" srcId="{632C155D-DFF5-5742-B4E1-C8726FB45CD1}" destId="{7426C189-61DD-B448-8A02-EB308CCA6895}" srcOrd="1" destOrd="0" parTransId="{900C5118-BCA4-7349-B0B0-6CFE3ECB0D60}" sibTransId="{2E02EB26-6369-C747-B343-B05E22B54FCD}"/>
    <dgm:cxn modelId="{0882D3EF-0F17-A14A-959A-311FF10AC93C}" type="presOf" srcId="{DFED37C1-B6AC-D344-8A83-557CE6867AAC}" destId="{DCB188AA-0770-F544-A03F-82DCA4B6A28B}" srcOrd="0" destOrd="0" presId="urn:microsoft.com/office/officeart/2005/8/layout/list1"/>
    <dgm:cxn modelId="{03F695FC-3A22-EF48-8231-D121E55FD7C4}" type="presOf" srcId="{D742230A-94F2-CE4A-A7D4-1748E9DFA202}" destId="{D773CAF5-8DD0-904E-A4A7-57C78F046B34}" srcOrd="0" destOrd="0" presId="urn:microsoft.com/office/officeart/2005/8/layout/list1"/>
    <dgm:cxn modelId="{AD0B74E4-99F6-924C-AC5C-36C0D5A4BDB2}" type="presParOf" srcId="{736B76F5-CDB5-E94C-B855-BB47F2F1EA68}" destId="{7D49056B-EF4F-D346-9450-258EB074B26D}" srcOrd="0" destOrd="0" presId="urn:microsoft.com/office/officeart/2005/8/layout/list1"/>
    <dgm:cxn modelId="{B6670AD6-666E-2A46-87B4-F32825356416}" type="presParOf" srcId="{7D49056B-EF4F-D346-9450-258EB074B26D}" destId="{DED8846A-37B8-4C49-859A-E9FEA3129798}" srcOrd="0" destOrd="0" presId="urn:microsoft.com/office/officeart/2005/8/layout/list1"/>
    <dgm:cxn modelId="{67E21761-A699-E846-BC60-71C1278103BB}" type="presParOf" srcId="{7D49056B-EF4F-D346-9450-258EB074B26D}" destId="{5FF0FC61-FC28-034F-9958-E880A5A4E670}" srcOrd="1" destOrd="0" presId="urn:microsoft.com/office/officeart/2005/8/layout/list1"/>
    <dgm:cxn modelId="{5BB3951F-CF71-144A-94A3-7F3DF76E78D2}" type="presParOf" srcId="{736B76F5-CDB5-E94C-B855-BB47F2F1EA68}" destId="{392D3985-D022-CA49-BC91-AE8756B5AF1C}" srcOrd="1" destOrd="0" presId="urn:microsoft.com/office/officeart/2005/8/layout/list1"/>
    <dgm:cxn modelId="{CC52A1F8-08E4-7344-880A-530B8692F9FA}" type="presParOf" srcId="{736B76F5-CDB5-E94C-B855-BB47F2F1EA68}" destId="{DCB188AA-0770-F544-A03F-82DCA4B6A28B}" srcOrd="2" destOrd="0" presId="urn:microsoft.com/office/officeart/2005/8/layout/list1"/>
    <dgm:cxn modelId="{1B90F854-5DDD-6547-9252-A5FD8EA2FC21}" type="presParOf" srcId="{736B76F5-CDB5-E94C-B855-BB47F2F1EA68}" destId="{61D9024B-ED03-9B4C-B4BD-284AAB730594}" srcOrd="3" destOrd="0" presId="urn:microsoft.com/office/officeart/2005/8/layout/list1"/>
    <dgm:cxn modelId="{7D2DB9DF-44FF-4249-91B8-9F8886A4B94A}" type="presParOf" srcId="{736B76F5-CDB5-E94C-B855-BB47F2F1EA68}" destId="{6CFABE46-4C05-D648-B019-9090019A99BB}" srcOrd="4" destOrd="0" presId="urn:microsoft.com/office/officeart/2005/8/layout/list1"/>
    <dgm:cxn modelId="{21D6B613-CB41-8140-9F34-80264151AC0E}" type="presParOf" srcId="{6CFABE46-4C05-D648-B019-9090019A99BB}" destId="{A18C7824-0B04-BD47-AA69-1483400BDCA1}" srcOrd="0" destOrd="0" presId="urn:microsoft.com/office/officeart/2005/8/layout/list1"/>
    <dgm:cxn modelId="{C4E5576D-8242-6548-9AFD-3B87D7C3B7C2}" type="presParOf" srcId="{6CFABE46-4C05-D648-B019-9090019A99BB}" destId="{5A7922D5-38CE-6F4B-9CD3-CA8E2A14E0F9}" srcOrd="1" destOrd="0" presId="urn:microsoft.com/office/officeart/2005/8/layout/list1"/>
    <dgm:cxn modelId="{73114148-00DA-B942-91A0-14F925C1CA63}" type="presParOf" srcId="{736B76F5-CDB5-E94C-B855-BB47F2F1EA68}" destId="{27D12273-CBD0-A341-B1AF-467B3DA4C070}" srcOrd="5" destOrd="0" presId="urn:microsoft.com/office/officeart/2005/8/layout/list1"/>
    <dgm:cxn modelId="{5B455B33-C039-464A-85C3-180C2A9B2659}" type="presParOf" srcId="{736B76F5-CDB5-E94C-B855-BB47F2F1EA68}" destId="{D773CAF5-8DD0-904E-A4A7-57C78F046B34}" srcOrd="6" destOrd="0" presId="urn:microsoft.com/office/officeart/2005/8/layout/list1"/>
    <dgm:cxn modelId="{47EBDF93-A379-BF4E-9E4D-9CECFCE01794}" type="presParOf" srcId="{736B76F5-CDB5-E94C-B855-BB47F2F1EA68}" destId="{7BCFCF3A-02B9-424A-B037-513D55614844}" srcOrd="7" destOrd="0" presId="urn:microsoft.com/office/officeart/2005/8/layout/list1"/>
    <dgm:cxn modelId="{B14B3160-1CCE-3E4C-A3C7-6D8256D6EB1C}" type="presParOf" srcId="{736B76F5-CDB5-E94C-B855-BB47F2F1EA68}" destId="{1D782B1A-F81F-7D4F-87AC-1F5DBF4B2C52}" srcOrd="8" destOrd="0" presId="urn:microsoft.com/office/officeart/2005/8/layout/list1"/>
    <dgm:cxn modelId="{05ACAED1-87D3-6D47-BFAE-832FECFA1747}" type="presParOf" srcId="{1D782B1A-F81F-7D4F-87AC-1F5DBF4B2C52}" destId="{1CCF8B05-B87B-394A-9D53-E54A38487631}" srcOrd="0" destOrd="0" presId="urn:microsoft.com/office/officeart/2005/8/layout/list1"/>
    <dgm:cxn modelId="{DE93B02E-6764-FF47-968B-EEE41506DDE9}" type="presParOf" srcId="{1D782B1A-F81F-7D4F-87AC-1F5DBF4B2C52}" destId="{E6FBE4DC-66A1-6F45-8F88-7700995B1128}" srcOrd="1" destOrd="0" presId="urn:microsoft.com/office/officeart/2005/8/layout/list1"/>
    <dgm:cxn modelId="{AC56BAC4-1634-334F-BDF2-D66F6BF5A06B}" type="presParOf" srcId="{736B76F5-CDB5-E94C-B855-BB47F2F1EA68}" destId="{E830365D-1921-E845-945E-070560E12541}" srcOrd="9" destOrd="0" presId="urn:microsoft.com/office/officeart/2005/8/layout/list1"/>
    <dgm:cxn modelId="{88C2AAE2-9B48-654C-B056-73DA31BFF65D}" type="presParOf" srcId="{736B76F5-CDB5-E94C-B855-BB47F2F1EA68}" destId="{6F8A4013-4C68-8140-B383-33CE551540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13C3E-909D-0441-B14D-A557D7A55A0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AA22C38-C3C2-DC49-9F1E-81FE9D551508}">
      <dgm:prSet/>
      <dgm:spPr/>
      <dgm:t>
        <a:bodyPr/>
        <a:lstStyle/>
        <a:p>
          <a:r>
            <a:rPr lang="en-US" b="0" i="0"/>
            <a:t>Agricultural Monitoring</a:t>
          </a:r>
          <a:endParaRPr lang="en-US"/>
        </a:p>
      </dgm:t>
    </dgm:pt>
    <dgm:pt modelId="{AEEBEF71-B2C6-4547-A2CD-3D26693BC081}" type="parTrans" cxnId="{6CE67746-EB17-A448-8CB3-F60E1E5CF459}">
      <dgm:prSet/>
      <dgm:spPr/>
      <dgm:t>
        <a:bodyPr/>
        <a:lstStyle/>
        <a:p>
          <a:endParaRPr lang="en-US"/>
        </a:p>
      </dgm:t>
    </dgm:pt>
    <dgm:pt modelId="{569DFB17-5257-4A44-BD13-72B963C84EB5}" type="sibTrans" cxnId="{6CE67746-EB17-A448-8CB3-F60E1E5CF459}">
      <dgm:prSet/>
      <dgm:spPr/>
      <dgm:t>
        <a:bodyPr/>
        <a:lstStyle/>
        <a:p>
          <a:endParaRPr lang="en-US"/>
        </a:p>
      </dgm:t>
    </dgm:pt>
    <dgm:pt modelId="{40FAC5E8-851D-5D49-B583-26356A85D9D8}">
      <dgm:prSet/>
      <dgm:spPr/>
      <dgm:t>
        <a:bodyPr/>
        <a:lstStyle/>
        <a:p>
          <a:r>
            <a:rPr lang="en-US" b="0" i="0"/>
            <a:t>USDA /USAID – FEWSNet</a:t>
          </a:r>
          <a:endParaRPr lang="en-US"/>
        </a:p>
      </dgm:t>
    </dgm:pt>
    <dgm:pt modelId="{406EF874-F5B3-3C43-AB3A-4BDDF917D078}" type="parTrans" cxnId="{A9F0F764-5D95-0C44-84E5-87460B4CEB46}">
      <dgm:prSet/>
      <dgm:spPr/>
      <dgm:t>
        <a:bodyPr/>
        <a:lstStyle/>
        <a:p>
          <a:endParaRPr lang="en-US"/>
        </a:p>
      </dgm:t>
    </dgm:pt>
    <dgm:pt modelId="{9C2845B1-5694-A542-B012-A97814575468}" type="sibTrans" cxnId="{A9F0F764-5D95-0C44-84E5-87460B4CEB46}">
      <dgm:prSet/>
      <dgm:spPr/>
      <dgm:t>
        <a:bodyPr/>
        <a:lstStyle/>
        <a:p>
          <a:endParaRPr lang="en-US"/>
        </a:p>
      </dgm:t>
    </dgm:pt>
    <dgm:pt modelId="{9C92223C-3DA3-0148-9080-53BF946D85B5}">
      <dgm:prSet/>
      <dgm:spPr/>
      <dgm:t>
        <a:bodyPr/>
        <a:lstStyle/>
        <a:p>
          <a:r>
            <a:rPr lang="en-US" b="0" i="0"/>
            <a:t>USDA Foreign Agricultural Service</a:t>
          </a:r>
          <a:endParaRPr lang="en-US"/>
        </a:p>
      </dgm:t>
    </dgm:pt>
    <dgm:pt modelId="{52EBF52C-6A87-7444-9D17-13BEC576DD3D}" type="parTrans" cxnId="{389439A7-C284-C54C-8422-799329D7C59C}">
      <dgm:prSet/>
      <dgm:spPr/>
      <dgm:t>
        <a:bodyPr/>
        <a:lstStyle/>
        <a:p>
          <a:endParaRPr lang="en-US"/>
        </a:p>
      </dgm:t>
    </dgm:pt>
    <dgm:pt modelId="{9C618D00-34C8-9045-B2A8-48DBD63D9CBF}" type="sibTrans" cxnId="{389439A7-C284-C54C-8422-799329D7C59C}">
      <dgm:prSet/>
      <dgm:spPr/>
      <dgm:t>
        <a:bodyPr/>
        <a:lstStyle/>
        <a:p>
          <a:endParaRPr lang="en-US"/>
        </a:p>
      </dgm:t>
    </dgm:pt>
    <dgm:pt modelId="{9B8601ED-B360-0345-B400-6DE6BDD5C520}">
      <dgm:prSet/>
      <dgm:spPr/>
      <dgm:t>
        <a:bodyPr/>
        <a:lstStyle/>
        <a:p>
          <a:r>
            <a:rPr lang="en-US" b="0" i="0" dirty="0"/>
            <a:t>Fires, Smoke and Air Quality</a:t>
          </a:r>
          <a:endParaRPr lang="en-US" dirty="0"/>
        </a:p>
      </dgm:t>
    </dgm:pt>
    <dgm:pt modelId="{63E3B1A9-02E6-574F-B071-881530BDFC0E}" type="parTrans" cxnId="{C3FFBDDE-66D9-FA4B-9030-24698EB48043}">
      <dgm:prSet/>
      <dgm:spPr/>
      <dgm:t>
        <a:bodyPr/>
        <a:lstStyle/>
        <a:p>
          <a:endParaRPr lang="en-US"/>
        </a:p>
      </dgm:t>
    </dgm:pt>
    <dgm:pt modelId="{9E079F7A-6DD3-F442-8F01-AFC1B41560E0}" type="sibTrans" cxnId="{C3FFBDDE-66D9-FA4B-9030-24698EB48043}">
      <dgm:prSet/>
      <dgm:spPr/>
      <dgm:t>
        <a:bodyPr/>
        <a:lstStyle/>
        <a:p>
          <a:endParaRPr lang="en-US"/>
        </a:p>
      </dgm:t>
    </dgm:pt>
    <dgm:pt modelId="{A814CE9A-884F-5B45-8A7A-F68449084D5F}">
      <dgm:prSet/>
      <dgm:spPr/>
      <dgm:t>
        <a:bodyPr/>
        <a:lstStyle/>
        <a:p>
          <a:r>
            <a:rPr lang="en-US" b="0" i="0"/>
            <a:t>US Forest Service</a:t>
          </a:r>
          <a:endParaRPr lang="en-US"/>
        </a:p>
      </dgm:t>
    </dgm:pt>
    <dgm:pt modelId="{E06B6227-7C87-254D-97C2-48BD21CBA9F7}" type="parTrans" cxnId="{BF5D1A1C-ACD2-8145-AAF1-3593581A8286}">
      <dgm:prSet/>
      <dgm:spPr/>
      <dgm:t>
        <a:bodyPr/>
        <a:lstStyle/>
        <a:p>
          <a:endParaRPr lang="en-US"/>
        </a:p>
      </dgm:t>
    </dgm:pt>
    <dgm:pt modelId="{2C49C02C-5FBA-B44F-84F3-75E9F8A9FC6C}" type="sibTrans" cxnId="{BF5D1A1C-ACD2-8145-AAF1-3593581A8286}">
      <dgm:prSet/>
      <dgm:spPr/>
      <dgm:t>
        <a:bodyPr/>
        <a:lstStyle/>
        <a:p>
          <a:endParaRPr lang="en-US"/>
        </a:p>
      </dgm:t>
    </dgm:pt>
    <dgm:pt modelId="{BC1C8B5C-A936-9D43-B216-AB4837A3CC34}">
      <dgm:prSet/>
      <dgm:spPr/>
      <dgm:t>
        <a:bodyPr/>
        <a:lstStyle/>
        <a:p>
          <a:r>
            <a:rPr lang="en-US" b="0" i="0" dirty="0"/>
            <a:t>US Climate Resilience Toolkit</a:t>
          </a:r>
          <a:endParaRPr lang="en-US" dirty="0"/>
        </a:p>
      </dgm:t>
    </dgm:pt>
    <dgm:pt modelId="{43B824DE-9F74-FE44-A91A-8076E96DF7A7}" type="parTrans" cxnId="{65CA12A6-00DB-AA49-A664-EB154C6F9051}">
      <dgm:prSet/>
      <dgm:spPr/>
      <dgm:t>
        <a:bodyPr/>
        <a:lstStyle/>
        <a:p>
          <a:endParaRPr lang="en-US"/>
        </a:p>
      </dgm:t>
    </dgm:pt>
    <dgm:pt modelId="{3A73BD05-FBBA-784C-94CA-6A3A31ACDA1A}" type="sibTrans" cxnId="{65CA12A6-00DB-AA49-A664-EB154C6F9051}">
      <dgm:prSet/>
      <dgm:spPr/>
      <dgm:t>
        <a:bodyPr/>
        <a:lstStyle/>
        <a:p>
          <a:endParaRPr lang="en-US"/>
        </a:p>
      </dgm:t>
    </dgm:pt>
    <dgm:pt modelId="{A5928D0B-053C-F44A-8251-C56D1037873E}">
      <dgm:prSet/>
      <dgm:spPr/>
      <dgm:t>
        <a:bodyPr/>
        <a:lstStyle/>
        <a:p>
          <a:r>
            <a:rPr lang="en-US" b="0" i="0" dirty="0"/>
            <a:t>Conservation International </a:t>
          </a:r>
          <a:endParaRPr lang="en-US" dirty="0"/>
        </a:p>
      </dgm:t>
    </dgm:pt>
    <dgm:pt modelId="{4F70EA8C-E206-EF4B-9C88-C07A6CA3CD51}" type="parTrans" cxnId="{4B77C562-8495-E44B-9574-2058C9333983}">
      <dgm:prSet/>
      <dgm:spPr/>
      <dgm:t>
        <a:bodyPr/>
        <a:lstStyle/>
        <a:p>
          <a:endParaRPr lang="en-US"/>
        </a:p>
      </dgm:t>
    </dgm:pt>
    <dgm:pt modelId="{D4613477-49C5-B94A-AAD0-496A3E056D42}" type="sibTrans" cxnId="{4B77C562-8495-E44B-9574-2058C9333983}">
      <dgm:prSet/>
      <dgm:spPr/>
      <dgm:t>
        <a:bodyPr/>
        <a:lstStyle/>
        <a:p>
          <a:endParaRPr lang="en-US"/>
        </a:p>
      </dgm:t>
    </dgm:pt>
    <dgm:pt modelId="{3B654820-BB1C-6341-9F73-F11A137D5759}">
      <dgm:prSet/>
      <dgm:spPr/>
      <dgm:t>
        <a:bodyPr/>
        <a:lstStyle/>
        <a:p>
          <a:r>
            <a:rPr lang="en-US" b="0" i="0"/>
            <a:t>World Resources Institute</a:t>
          </a:r>
          <a:endParaRPr lang="en-US"/>
        </a:p>
      </dgm:t>
    </dgm:pt>
    <dgm:pt modelId="{155E26A0-5C98-B640-ADD8-13ED71CF1C56}" type="parTrans" cxnId="{148768C0-4F9A-A145-8372-EC8579E1A37A}">
      <dgm:prSet/>
      <dgm:spPr/>
      <dgm:t>
        <a:bodyPr/>
        <a:lstStyle/>
        <a:p>
          <a:endParaRPr lang="en-US"/>
        </a:p>
      </dgm:t>
    </dgm:pt>
    <dgm:pt modelId="{ADB8DCD3-5717-AD4B-B14F-C795CA81415D}" type="sibTrans" cxnId="{148768C0-4F9A-A145-8372-EC8579E1A37A}">
      <dgm:prSet/>
      <dgm:spPr/>
      <dgm:t>
        <a:bodyPr/>
        <a:lstStyle/>
        <a:p>
          <a:endParaRPr lang="en-US"/>
        </a:p>
      </dgm:t>
    </dgm:pt>
    <dgm:pt modelId="{B0EAE7F3-0D2F-094A-BCE3-4F3065EBB6B2}">
      <dgm:prSet/>
      <dgm:spPr/>
      <dgm:t>
        <a:bodyPr/>
        <a:lstStyle/>
        <a:p>
          <a:r>
            <a:rPr lang="en-US" b="0" i="0" dirty="0"/>
            <a:t>Governments in India and Thailand</a:t>
          </a:r>
          <a:endParaRPr lang="en-US" dirty="0"/>
        </a:p>
      </dgm:t>
    </dgm:pt>
    <dgm:pt modelId="{24BCD3C7-0965-144C-8466-DE8D8BA15A2C}" type="parTrans" cxnId="{BDCC65B2-238A-D24D-8284-BC313835B890}">
      <dgm:prSet/>
      <dgm:spPr/>
      <dgm:t>
        <a:bodyPr/>
        <a:lstStyle/>
        <a:p>
          <a:endParaRPr lang="en-US"/>
        </a:p>
      </dgm:t>
    </dgm:pt>
    <dgm:pt modelId="{2BF86A4D-AB55-B74F-AA79-7E45CB7E79B6}" type="sibTrans" cxnId="{BDCC65B2-238A-D24D-8284-BC313835B890}">
      <dgm:prSet/>
      <dgm:spPr/>
      <dgm:t>
        <a:bodyPr/>
        <a:lstStyle/>
        <a:p>
          <a:endParaRPr lang="en-US"/>
        </a:p>
      </dgm:t>
    </dgm:pt>
    <dgm:pt modelId="{C9C57408-C052-5647-91FD-0F380AB061D4}">
      <dgm:prSet/>
      <dgm:spPr/>
      <dgm:t>
        <a:bodyPr/>
        <a:lstStyle/>
        <a:p>
          <a:r>
            <a:rPr lang="en-US" dirty="0"/>
            <a:t>Greenpeace</a:t>
          </a:r>
        </a:p>
      </dgm:t>
    </dgm:pt>
    <dgm:pt modelId="{4D96A2E9-7B31-604C-AFFD-6D9010196BFD}" type="parTrans" cxnId="{DD305651-AF92-C741-8F34-8D0FDD1F5F87}">
      <dgm:prSet/>
      <dgm:spPr/>
      <dgm:t>
        <a:bodyPr/>
        <a:lstStyle/>
        <a:p>
          <a:endParaRPr lang="en-US"/>
        </a:p>
      </dgm:t>
    </dgm:pt>
    <dgm:pt modelId="{C1A9DB6F-3028-FC41-9899-343A0ACB81E5}" type="sibTrans" cxnId="{DD305651-AF92-C741-8F34-8D0FDD1F5F87}">
      <dgm:prSet/>
      <dgm:spPr/>
      <dgm:t>
        <a:bodyPr/>
        <a:lstStyle/>
        <a:p>
          <a:endParaRPr lang="en-US"/>
        </a:p>
      </dgm:t>
    </dgm:pt>
    <dgm:pt modelId="{8FFB1054-28E7-2941-B4EF-A08ADC25E2AA}">
      <dgm:prSet/>
      <dgm:spPr/>
      <dgm:t>
        <a:bodyPr/>
        <a:lstStyle/>
        <a:p>
          <a:r>
            <a:rPr lang="en-US" dirty="0" err="1"/>
            <a:t>Breezometer</a:t>
          </a:r>
          <a:endParaRPr lang="en-US" dirty="0"/>
        </a:p>
      </dgm:t>
    </dgm:pt>
    <dgm:pt modelId="{66210B3B-288E-1640-8876-439246CBDCC3}" type="parTrans" cxnId="{73794A32-9DFE-E542-9DCD-B76C04B16AA4}">
      <dgm:prSet/>
      <dgm:spPr/>
      <dgm:t>
        <a:bodyPr/>
        <a:lstStyle/>
        <a:p>
          <a:endParaRPr lang="en-US"/>
        </a:p>
      </dgm:t>
    </dgm:pt>
    <dgm:pt modelId="{A778D776-DE3C-9548-9628-72CE3AD2B1E3}" type="sibTrans" cxnId="{73794A32-9DFE-E542-9DCD-B76C04B16AA4}">
      <dgm:prSet/>
      <dgm:spPr/>
      <dgm:t>
        <a:bodyPr/>
        <a:lstStyle/>
        <a:p>
          <a:endParaRPr lang="en-US"/>
        </a:p>
      </dgm:t>
    </dgm:pt>
    <dgm:pt modelId="{E437A78B-EC4D-D84B-AD94-121284763AD5}" type="pres">
      <dgm:prSet presAssocID="{63813C3E-909D-0441-B14D-A557D7A55A0B}" presName="linear" presStyleCnt="0">
        <dgm:presLayoutVars>
          <dgm:dir/>
          <dgm:animLvl val="lvl"/>
          <dgm:resizeHandles val="exact"/>
        </dgm:presLayoutVars>
      </dgm:prSet>
      <dgm:spPr/>
    </dgm:pt>
    <dgm:pt modelId="{C9911DDA-39B7-2240-A95B-94309F68860C}" type="pres">
      <dgm:prSet presAssocID="{0AA22C38-C3C2-DC49-9F1E-81FE9D551508}" presName="parentLin" presStyleCnt="0"/>
      <dgm:spPr/>
    </dgm:pt>
    <dgm:pt modelId="{EFBA3EDF-C263-4B4B-8357-50A80AF56BCA}" type="pres">
      <dgm:prSet presAssocID="{0AA22C38-C3C2-DC49-9F1E-81FE9D551508}" presName="parentLeftMargin" presStyleLbl="node1" presStyleIdx="0" presStyleCnt="2"/>
      <dgm:spPr/>
    </dgm:pt>
    <dgm:pt modelId="{50E4AAB8-3C00-3749-9D8D-21FACE9BDFC2}" type="pres">
      <dgm:prSet presAssocID="{0AA22C38-C3C2-DC49-9F1E-81FE9D551508}" presName="parentText" presStyleLbl="node1" presStyleIdx="0" presStyleCnt="2">
        <dgm:presLayoutVars>
          <dgm:chMax val="0"/>
          <dgm:bulletEnabled val="1"/>
        </dgm:presLayoutVars>
      </dgm:prSet>
      <dgm:spPr/>
    </dgm:pt>
    <dgm:pt modelId="{B5F00B57-DDAD-8445-BB9D-0D92DE455508}" type="pres">
      <dgm:prSet presAssocID="{0AA22C38-C3C2-DC49-9F1E-81FE9D551508}" presName="negativeSpace" presStyleCnt="0"/>
      <dgm:spPr/>
    </dgm:pt>
    <dgm:pt modelId="{B5C1EC9B-F402-5C4B-A937-B751C2E73C60}" type="pres">
      <dgm:prSet presAssocID="{0AA22C38-C3C2-DC49-9F1E-81FE9D551508}" presName="childText" presStyleLbl="conFgAcc1" presStyleIdx="0" presStyleCnt="2" custLinFactNeighborY="38884">
        <dgm:presLayoutVars>
          <dgm:bulletEnabled val="1"/>
        </dgm:presLayoutVars>
      </dgm:prSet>
      <dgm:spPr/>
    </dgm:pt>
    <dgm:pt modelId="{6FFD9691-2F01-2C47-8BE1-7031C0FB2184}" type="pres">
      <dgm:prSet presAssocID="{569DFB17-5257-4A44-BD13-72B963C84EB5}" presName="spaceBetweenRectangles" presStyleCnt="0"/>
      <dgm:spPr/>
    </dgm:pt>
    <dgm:pt modelId="{3839CB0B-4EC0-B140-9CDF-A1315F0F59DE}" type="pres">
      <dgm:prSet presAssocID="{9B8601ED-B360-0345-B400-6DE6BDD5C520}" presName="parentLin" presStyleCnt="0"/>
      <dgm:spPr/>
    </dgm:pt>
    <dgm:pt modelId="{A7B2954C-0E15-0443-BB06-C5E2B9D0CC26}" type="pres">
      <dgm:prSet presAssocID="{9B8601ED-B360-0345-B400-6DE6BDD5C520}" presName="parentLeftMargin" presStyleLbl="node1" presStyleIdx="0" presStyleCnt="2"/>
      <dgm:spPr/>
    </dgm:pt>
    <dgm:pt modelId="{2552B75E-BB5F-FC4E-AE25-40637715CEBE}" type="pres">
      <dgm:prSet presAssocID="{9B8601ED-B360-0345-B400-6DE6BDD5C520}" presName="parentText" presStyleLbl="node1" presStyleIdx="1" presStyleCnt="2">
        <dgm:presLayoutVars>
          <dgm:chMax val="0"/>
          <dgm:bulletEnabled val="1"/>
        </dgm:presLayoutVars>
      </dgm:prSet>
      <dgm:spPr/>
    </dgm:pt>
    <dgm:pt modelId="{38EE553E-19C8-EA47-BE11-35A02908D45C}" type="pres">
      <dgm:prSet presAssocID="{9B8601ED-B360-0345-B400-6DE6BDD5C520}" presName="negativeSpace" presStyleCnt="0"/>
      <dgm:spPr/>
    </dgm:pt>
    <dgm:pt modelId="{8287F669-47EF-BD4A-AF1D-36BCF6C15BD0}" type="pres">
      <dgm:prSet presAssocID="{9B8601ED-B360-0345-B400-6DE6BDD5C520}" presName="childText" presStyleLbl="conFgAcc1" presStyleIdx="1" presStyleCnt="2">
        <dgm:presLayoutVars>
          <dgm:bulletEnabled val="1"/>
        </dgm:presLayoutVars>
      </dgm:prSet>
      <dgm:spPr/>
    </dgm:pt>
  </dgm:ptLst>
  <dgm:cxnLst>
    <dgm:cxn modelId="{BF5D1A1C-ACD2-8145-AAF1-3593581A8286}" srcId="{9B8601ED-B360-0345-B400-6DE6BDD5C520}" destId="{A814CE9A-884F-5B45-8A7A-F68449084D5F}" srcOrd="0" destOrd="0" parTransId="{E06B6227-7C87-254D-97C2-48BD21CBA9F7}" sibTransId="{2C49C02C-5FBA-B44F-84F3-75E9F8A9FC6C}"/>
    <dgm:cxn modelId="{94DABC1E-4136-CA4E-9476-5E576B8DF4D6}" type="presOf" srcId="{9B8601ED-B360-0345-B400-6DE6BDD5C520}" destId="{A7B2954C-0E15-0443-BB06-C5E2B9D0CC26}" srcOrd="0" destOrd="0" presId="urn:microsoft.com/office/officeart/2005/8/layout/list1"/>
    <dgm:cxn modelId="{1C083922-47D4-6F4D-9B4D-101A83EB78EB}" type="presOf" srcId="{63813C3E-909D-0441-B14D-A557D7A55A0B}" destId="{E437A78B-EC4D-D84B-AD94-121284763AD5}" srcOrd="0" destOrd="0" presId="urn:microsoft.com/office/officeart/2005/8/layout/list1"/>
    <dgm:cxn modelId="{73794A32-9DFE-E542-9DCD-B76C04B16AA4}" srcId="{9B8601ED-B360-0345-B400-6DE6BDD5C520}" destId="{8FFB1054-28E7-2941-B4EF-A08ADC25E2AA}" srcOrd="6" destOrd="0" parTransId="{66210B3B-288E-1640-8876-439246CBDCC3}" sibTransId="{A778D776-DE3C-9548-9628-72CE3AD2B1E3}"/>
    <dgm:cxn modelId="{4B77C562-8495-E44B-9574-2058C9333983}" srcId="{9B8601ED-B360-0345-B400-6DE6BDD5C520}" destId="{A5928D0B-053C-F44A-8251-C56D1037873E}" srcOrd="2" destOrd="0" parTransId="{4F70EA8C-E206-EF4B-9C88-C07A6CA3CD51}" sibTransId="{D4613477-49C5-B94A-AAD0-496A3E056D42}"/>
    <dgm:cxn modelId="{AABA6C44-E62B-7749-9EEF-27B9CDBC1E1A}" type="presOf" srcId="{9B8601ED-B360-0345-B400-6DE6BDD5C520}" destId="{2552B75E-BB5F-FC4E-AE25-40637715CEBE}" srcOrd="1" destOrd="0" presId="urn:microsoft.com/office/officeart/2005/8/layout/list1"/>
    <dgm:cxn modelId="{A9F0F764-5D95-0C44-84E5-87460B4CEB46}" srcId="{0AA22C38-C3C2-DC49-9F1E-81FE9D551508}" destId="{40FAC5E8-851D-5D49-B583-26356A85D9D8}" srcOrd="0" destOrd="0" parTransId="{406EF874-F5B3-3C43-AB3A-4BDDF917D078}" sibTransId="{9C2845B1-5694-A542-B012-A97814575468}"/>
    <dgm:cxn modelId="{6CE67746-EB17-A448-8CB3-F60E1E5CF459}" srcId="{63813C3E-909D-0441-B14D-A557D7A55A0B}" destId="{0AA22C38-C3C2-DC49-9F1E-81FE9D551508}" srcOrd="0" destOrd="0" parTransId="{AEEBEF71-B2C6-4547-A2CD-3D26693BC081}" sibTransId="{569DFB17-5257-4A44-BD13-72B963C84EB5}"/>
    <dgm:cxn modelId="{EA6A376E-3388-784A-8D41-D925CCCD810E}" type="presOf" srcId="{9C92223C-3DA3-0148-9080-53BF946D85B5}" destId="{B5C1EC9B-F402-5C4B-A937-B751C2E73C60}" srcOrd="0" destOrd="1" presId="urn:microsoft.com/office/officeart/2005/8/layout/list1"/>
    <dgm:cxn modelId="{DD305651-AF92-C741-8F34-8D0FDD1F5F87}" srcId="{9B8601ED-B360-0345-B400-6DE6BDD5C520}" destId="{C9C57408-C052-5647-91FD-0F380AB061D4}" srcOrd="5" destOrd="0" parTransId="{4D96A2E9-7B31-604C-AFFD-6D9010196BFD}" sibTransId="{C1A9DB6F-3028-FC41-9899-343A0ACB81E5}"/>
    <dgm:cxn modelId="{21AEE255-C528-1748-BBE4-5FD48056869E}" type="presOf" srcId="{3B654820-BB1C-6341-9F73-F11A137D5759}" destId="{8287F669-47EF-BD4A-AF1D-36BCF6C15BD0}" srcOrd="0" destOrd="3" presId="urn:microsoft.com/office/officeart/2005/8/layout/list1"/>
    <dgm:cxn modelId="{03269C58-965A-304E-A983-CB469A6DDAB3}" type="presOf" srcId="{0AA22C38-C3C2-DC49-9F1E-81FE9D551508}" destId="{EFBA3EDF-C263-4B4B-8357-50A80AF56BCA}" srcOrd="0" destOrd="0" presId="urn:microsoft.com/office/officeart/2005/8/layout/list1"/>
    <dgm:cxn modelId="{9CA9128D-A65F-5744-9551-63B03EE6E3F7}" type="presOf" srcId="{BC1C8B5C-A936-9D43-B216-AB4837A3CC34}" destId="{8287F669-47EF-BD4A-AF1D-36BCF6C15BD0}" srcOrd="0" destOrd="1" presId="urn:microsoft.com/office/officeart/2005/8/layout/list1"/>
    <dgm:cxn modelId="{728C2590-649D-1A4E-9D0B-84BDDA10A6FB}" type="presOf" srcId="{A5928D0B-053C-F44A-8251-C56D1037873E}" destId="{8287F669-47EF-BD4A-AF1D-36BCF6C15BD0}" srcOrd="0" destOrd="2" presId="urn:microsoft.com/office/officeart/2005/8/layout/list1"/>
    <dgm:cxn modelId="{2218A290-4B38-2D4A-956E-951DBEA01E54}" type="presOf" srcId="{40FAC5E8-851D-5D49-B583-26356A85D9D8}" destId="{B5C1EC9B-F402-5C4B-A937-B751C2E73C60}" srcOrd="0" destOrd="0" presId="urn:microsoft.com/office/officeart/2005/8/layout/list1"/>
    <dgm:cxn modelId="{65CA12A6-00DB-AA49-A664-EB154C6F9051}" srcId="{9B8601ED-B360-0345-B400-6DE6BDD5C520}" destId="{BC1C8B5C-A936-9D43-B216-AB4837A3CC34}" srcOrd="1" destOrd="0" parTransId="{43B824DE-9F74-FE44-A91A-8076E96DF7A7}" sibTransId="{3A73BD05-FBBA-784C-94CA-6A3A31ACDA1A}"/>
    <dgm:cxn modelId="{389439A7-C284-C54C-8422-799329D7C59C}" srcId="{0AA22C38-C3C2-DC49-9F1E-81FE9D551508}" destId="{9C92223C-3DA3-0148-9080-53BF946D85B5}" srcOrd="1" destOrd="0" parTransId="{52EBF52C-6A87-7444-9D17-13BEC576DD3D}" sibTransId="{9C618D00-34C8-9045-B2A8-48DBD63D9CBF}"/>
    <dgm:cxn modelId="{BDCC65B2-238A-D24D-8284-BC313835B890}" srcId="{9B8601ED-B360-0345-B400-6DE6BDD5C520}" destId="{B0EAE7F3-0D2F-094A-BCE3-4F3065EBB6B2}" srcOrd="4" destOrd="0" parTransId="{24BCD3C7-0965-144C-8466-DE8D8BA15A2C}" sibTransId="{2BF86A4D-AB55-B74F-AA79-7E45CB7E79B6}"/>
    <dgm:cxn modelId="{148768C0-4F9A-A145-8372-EC8579E1A37A}" srcId="{9B8601ED-B360-0345-B400-6DE6BDD5C520}" destId="{3B654820-BB1C-6341-9F73-F11A137D5759}" srcOrd="3" destOrd="0" parTransId="{155E26A0-5C98-B640-ADD8-13ED71CF1C56}" sibTransId="{ADB8DCD3-5717-AD4B-B14F-C795CA81415D}"/>
    <dgm:cxn modelId="{0ECD40C7-8A58-514D-8FB4-9AB28006D0FE}" type="presOf" srcId="{0AA22C38-C3C2-DC49-9F1E-81FE9D551508}" destId="{50E4AAB8-3C00-3749-9D8D-21FACE9BDFC2}" srcOrd="1" destOrd="0" presId="urn:microsoft.com/office/officeart/2005/8/layout/list1"/>
    <dgm:cxn modelId="{C3FFBDDE-66D9-FA4B-9030-24698EB48043}" srcId="{63813C3E-909D-0441-B14D-A557D7A55A0B}" destId="{9B8601ED-B360-0345-B400-6DE6BDD5C520}" srcOrd="1" destOrd="0" parTransId="{63E3B1A9-02E6-574F-B071-881530BDFC0E}" sibTransId="{9E079F7A-6DD3-F442-8F01-AFC1B41560E0}"/>
    <dgm:cxn modelId="{C57547E6-8B75-5147-9667-307BC3284F4C}" type="presOf" srcId="{8FFB1054-28E7-2941-B4EF-A08ADC25E2AA}" destId="{8287F669-47EF-BD4A-AF1D-36BCF6C15BD0}" srcOrd="0" destOrd="6" presId="urn:microsoft.com/office/officeart/2005/8/layout/list1"/>
    <dgm:cxn modelId="{BB2C4CEA-6B0D-AF43-A44A-E1ED2C939A43}" type="presOf" srcId="{A814CE9A-884F-5B45-8A7A-F68449084D5F}" destId="{8287F669-47EF-BD4A-AF1D-36BCF6C15BD0}" srcOrd="0" destOrd="0" presId="urn:microsoft.com/office/officeart/2005/8/layout/list1"/>
    <dgm:cxn modelId="{B495C1EB-1247-C145-8817-6323446E2EB4}" type="presOf" srcId="{B0EAE7F3-0D2F-094A-BCE3-4F3065EBB6B2}" destId="{8287F669-47EF-BD4A-AF1D-36BCF6C15BD0}" srcOrd="0" destOrd="4" presId="urn:microsoft.com/office/officeart/2005/8/layout/list1"/>
    <dgm:cxn modelId="{DFE06FFF-23C9-DE40-91BF-7B3912596E4F}" type="presOf" srcId="{C9C57408-C052-5647-91FD-0F380AB061D4}" destId="{8287F669-47EF-BD4A-AF1D-36BCF6C15BD0}" srcOrd="0" destOrd="5" presId="urn:microsoft.com/office/officeart/2005/8/layout/list1"/>
    <dgm:cxn modelId="{326F35A5-396D-A74D-8157-F1E9723CCA0B}" type="presParOf" srcId="{E437A78B-EC4D-D84B-AD94-121284763AD5}" destId="{C9911DDA-39B7-2240-A95B-94309F68860C}" srcOrd="0" destOrd="0" presId="urn:microsoft.com/office/officeart/2005/8/layout/list1"/>
    <dgm:cxn modelId="{9AD41939-64D8-5148-B76C-9286E5019C4E}" type="presParOf" srcId="{C9911DDA-39B7-2240-A95B-94309F68860C}" destId="{EFBA3EDF-C263-4B4B-8357-50A80AF56BCA}" srcOrd="0" destOrd="0" presId="urn:microsoft.com/office/officeart/2005/8/layout/list1"/>
    <dgm:cxn modelId="{8D12F9D6-CB72-4A4B-A4FE-A734FD97E444}" type="presParOf" srcId="{C9911DDA-39B7-2240-A95B-94309F68860C}" destId="{50E4AAB8-3C00-3749-9D8D-21FACE9BDFC2}" srcOrd="1" destOrd="0" presId="urn:microsoft.com/office/officeart/2005/8/layout/list1"/>
    <dgm:cxn modelId="{58F4DA10-B3FB-CE40-8A54-2B81F7B98C6C}" type="presParOf" srcId="{E437A78B-EC4D-D84B-AD94-121284763AD5}" destId="{B5F00B57-DDAD-8445-BB9D-0D92DE455508}" srcOrd="1" destOrd="0" presId="urn:microsoft.com/office/officeart/2005/8/layout/list1"/>
    <dgm:cxn modelId="{B4922E8F-D6D7-AD4B-A62A-F6CD6FBE40BA}" type="presParOf" srcId="{E437A78B-EC4D-D84B-AD94-121284763AD5}" destId="{B5C1EC9B-F402-5C4B-A937-B751C2E73C60}" srcOrd="2" destOrd="0" presId="urn:microsoft.com/office/officeart/2005/8/layout/list1"/>
    <dgm:cxn modelId="{3E0285B0-2D85-D742-A6F5-D0D4639AC8E1}" type="presParOf" srcId="{E437A78B-EC4D-D84B-AD94-121284763AD5}" destId="{6FFD9691-2F01-2C47-8BE1-7031C0FB2184}" srcOrd="3" destOrd="0" presId="urn:microsoft.com/office/officeart/2005/8/layout/list1"/>
    <dgm:cxn modelId="{4CBBF63C-B5F2-1D48-8F04-5091FF60B81E}" type="presParOf" srcId="{E437A78B-EC4D-D84B-AD94-121284763AD5}" destId="{3839CB0B-4EC0-B140-9CDF-A1315F0F59DE}" srcOrd="4" destOrd="0" presId="urn:microsoft.com/office/officeart/2005/8/layout/list1"/>
    <dgm:cxn modelId="{CAC9E662-63AB-5A45-B626-A37E29F355CC}" type="presParOf" srcId="{3839CB0B-4EC0-B140-9CDF-A1315F0F59DE}" destId="{A7B2954C-0E15-0443-BB06-C5E2B9D0CC26}" srcOrd="0" destOrd="0" presId="urn:microsoft.com/office/officeart/2005/8/layout/list1"/>
    <dgm:cxn modelId="{7D0741D7-8558-554D-B755-0F4EF7C2BBBE}" type="presParOf" srcId="{3839CB0B-4EC0-B140-9CDF-A1315F0F59DE}" destId="{2552B75E-BB5F-FC4E-AE25-40637715CEBE}" srcOrd="1" destOrd="0" presId="urn:microsoft.com/office/officeart/2005/8/layout/list1"/>
    <dgm:cxn modelId="{EE586308-F96B-4E49-A6A4-DBB9730F3271}" type="presParOf" srcId="{E437A78B-EC4D-D84B-AD94-121284763AD5}" destId="{38EE553E-19C8-EA47-BE11-35A02908D45C}" srcOrd="5" destOrd="0" presId="urn:microsoft.com/office/officeart/2005/8/layout/list1"/>
    <dgm:cxn modelId="{5BCF43F2-8E51-7542-B532-2A01061E947E}" type="presParOf" srcId="{E437A78B-EC4D-D84B-AD94-121284763AD5}" destId="{8287F669-47EF-BD4A-AF1D-36BCF6C15BD0}"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7784D-BD6B-2A42-B753-61CFCB2024D8}">
      <dsp:nvSpPr>
        <dsp:cNvPr id="0" name=""/>
        <dsp:cNvSpPr/>
      </dsp:nvSpPr>
      <dsp:spPr>
        <a:xfrm>
          <a:off x="2053236" y="1485629"/>
          <a:ext cx="1064345" cy="917651"/>
        </a:xfrm>
        <a:prstGeom prst="hexagon">
          <a:avLst>
            <a:gd name="adj" fmla="val 25000"/>
            <a:gd name="vf" fmla="val 115470"/>
          </a:avLst>
        </a:prstGeom>
        <a:gradFill rotWithShape="0">
          <a:gsLst>
            <a:gs pos="0">
              <a:schemeClr val="accent6">
                <a:alpha val="90000"/>
                <a:hueOff val="0"/>
                <a:satOff val="0"/>
                <a:lumOff val="0"/>
                <a:alphaOff val="0"/>
                <a:tint val="100000"/>
                <a:shade val="100000"/>
                <a:satMod val="130000"/>
              </a:schemeClr>
            </a:gs>
            <a:gs pos="100000">
              <a:schemeClr val="accent6">
                <a:alpha val="90000"/>
                <a:hueOff val="0"/>
                <a:satOff val="0"/>
                <a:lumOff val="0"/>
                <a:alphaOff val="0"/>
                <a:tint val="50000"/>
                <a:shade val="100000"/>
                <a:satMod val="350000"/>
              </a:schemeClr>
            </a:gs>
          </a:gsLst>
          <a:lin ang="16200000" scaled="0"/>
        </a:gra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lumMod val="10000"/>
                </a:schemeClr>
              </a:solidFill>
            </a:rPr>
            <a:t>Distribute</a:t>
          </a:r>
        </a:p>
        <a:p>
          <a:pPr marL="0" lvl="0" indent="0" algn="ctr" defTabSz="444500">
            <a:lnSpc>
              <a:spcPct val="90000"/>
            </a:lnSpc>
            <a:spcBef>
              <a:spcPct val="0"/>
            </a:spcBef>
            <a:spcAft>
              <a:spcPct val="35000"/>
            </a:spcAft>
            <a:buNone/>
          </a:pPr>
          <a:r>
            <a:rPr lang="en-US" sz="1000" b="0" i="0" kern="1200" dirty="0">
              <a:solidFill>
                <a:schemeClr val="tx2">
                  <a:lumMod val="10000"/>
                </a:schemeClr>
              </a:solidFill>
            </a:rPr>
            <a:t>40-75 TB of data/week</a:t>
          </a:r>
          <a:endParaRPr lang="en-US" sz="1000" kern="1200" dirty="0">
            <a:solidFill>
              <a:schemeClr val="tx2">
                <a:lumMod val="10000"/>
              </a:schemeClr>
            </a:solidFill>
          </a:endParaRPr>
        </a:p>
      </dsp:txBody>
      <dsp:txXfrm>
        <a:off x="2218402" y="1628031"/>
        <a:ext cx="734013" cy="632847"/>
      </dsp:txXfrm>
    </dsp:sp>
    <dsp:sp modelId="{F5C400AE-A899-8248-AD14-673B68391923}">
      <dsp:nvSpPr>
        <dsp:cNvPr id="0" name=""/>
        <dsp:cNvSpPr/>
      </dsp:nvSpPr>
      <dsp:spPr>
        <a:xfrm>
          <a:off x="1465003" y="1911914"/>
          <a:ext cx="124615" cy="107402"/>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DC06F40F-5F56-8A49-A1B9-E18906415B42}">
      <dsp:nvSpPr>
        <dsp:cNvPr id="0" name=""/>
        <dsp:cNvSpPr/>
      </dsp:nvSpPr>
      <dsp:spPr>
        <a:xfrm>
          <a:off x="1144238" y="1027593"/>
          <a:ext cx="1064345" cy="917651"/>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CE1CBE2-262A-D943-BD13-36DE72CBE7BC}">
      <dsp:nvSpPr>
        <dsp:cNvPr id="0" name=""/>
        <dsp:cNvSpPr/>
      </dsp:nvSpPr>
      <dsp:spPr>
        <a:xfrm>
          <a:off x="1252134" y="1810330"/>
          <a:ext cx="124615" cy="107402"/>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D394D4F0-51AA-9F4E-B569-F73098759616}">
      <dsp:nvSpPr>
        <dsp:cNvPr id="0" name=""/>
        <dsp:cNvSpPr/>
      </dsp:nvSpPr>
      <dsp:spPr>
        <a:xfrm>
          <a:off x="2929860" y="987152"/>
          <a:ext cx="1064345" cy="917651"/>
        </a:xfrm>
        <a:prstGeom prst="hexagon">
          <a:avLst>
            <a:gd name="adj" fmla="val 25000"/>
            <a:gd name="vf" fmla="val 115470"/>
          </a:avLst>
        </a:prstGeom>
        <a:solidFill>
          <a:srgbClr val="FFC000"/>
        </a:solidFill>
        <a:ln w="9525" cap="flat" cmpd="sng" algn="ctr">
          <a:solidFill>
            <a:srgbClr val="FFC000">
              <a:alpha val="7000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lumMod val="10000"/>
                </a:schemeClr>
              </a:solidFill>
            </a:rPr>
            <a:t>Users in over 200 countries</a:t>
          </a:r>
          <a:endParaRPr lang="en-US" sz="1000" kern="1200" dirty="0">
            <a:solidFill>
              <a:schemeClr val="tx2">
                <a:lumMod val="10000"/>
              </a:schemeClr>
            </a:solidFill>
          </a:endParaRPr>
        </a:p>
      </dsp:txBody>
      <dsp:txXfrm>
        <a:off x="3095026" y="1129554"/>
        <a:ext cx="734013" cy="632847"/>
      </dsp:txXfrm>
    </dsp:sp>
    <dsp:sp modelId="{81E498A7-1444-354A-B3E4-254388E2DC05}">
      <dsp:nvSpPr>
        <dsp:cNvPr id="0" name=""/>
        <dsp:cNvSpPr/>
      </dsp:nvSpPr>
      <dsp:spPr>
        <a:xfrm>
          <a:off x="3071748" y="1798451"/>
          <a:ext cx="124615" cy="107402"/>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154BAC4F-3542-DC4E-85D7-1C772047E95E}">
      <dsp:nvSpPr>
        <dsp:cNvPr id="0" name=""/>
        <dsp:cNvSpPr/>
      </dsp:nvSpPr>
      <dsp:spPr>
        <a:xfrm>
          <a:off x="3776618" y="1489456"/>
          <a:ext cx="1064345" cy="917651"/>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6">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BAAA988-4C79-F34F-9036-9983A8CE14D8}">
      <dsp:nvSpPr>
        <dsp:cNvPr id="0" name=""/>
        <dsp:cNvSpPr/>
      </dsp:nvSpPr>
      <dsp:spPr>
        <a:xfrm>
          <a:off x="3278556" y="1911914"/>
          <a:ext cx="124615" cy="107402"/>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5D2BEA10-370E-2546-B144-B0335EAA7A5E}">
      <dsp:nvSpPr>
        <dsp:cNvPr id="0" name=""/>
        <dsp:cNvSpPr/>
      </dsp:nvSpPr>
      <dsp:spPr>
        <a:xfrm>
          <a:off x="2024392" y="506430"/>
          <a:ext cx="1064345" cy="917651"/>
        </a:xfrm>
        <a:prstGeom prst="hexagon">
          <a:avLst>
            <a:gd name="adj" fmla="val 25000"/>
            <a:gd name="vf" fmla="val 115470"/>
          </a:avLst>
        </a:prstGeom>
        <a:solidFill>
          <a:srgbClr val="9BB0B6"/>
        </a:soli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lumMod val="10000"/>
                </a:schemeClr>
              </a:solidFill>
            </a:rPr>
            <a:t>Over 280 image and derived data products </a:t>
          </a:r>
          <a:endParaRPr lang="en-US" sz="1000" kern="1200" dirty="0">
            <a:solidFill>
              <a:schemeClr val="tx2">
                <a:lumMod val="10000"/>
              </a:schemeClr>
            </a:solidFill>
          </a:endParaRPr>
        </a:p>
      </dsp:txBody>
      <dsp:txXfrm>
        <a:off x="2189558" y="648832"/>
        <a:ext cx="734013" cy="632847"/>
      </dsp:txXfrm>
    </dsp:sp>
    <dsp:sp modelId="{863E6CEF-8044-ED45-AFF4-04CC5D9E4365}">
      <dsp:nvSpPr>
        <dsp:cNvPr id="0" name=""/>
        <dsp:cNvSpPr/>
      </dsp:nvSpPr>
      <dsp:spPr>
        <a:xfrm>
          <a:off x="2158910" y="521255"/>
          <a:ext cx="124615" cy="107402"/>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981E2ADE-BDF7-BA47-AB0A-52769D2CDD6F}">
      <dsp:nvSpPr>
        <dsp:cNvPr id="0" name=""/>
        <dsp:cNvSpPr/>
      </dsp:nvSpPr>
      <dsp:spPr>
        <a:xfrm>
          <a:off x="2929860" y="128"/>
          <a:ext cx="1064345" cy="917651"/>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CC83DBD-AB0E-D847-B94C-96EE7469F378}">
      <dsp:nvSpPr>
        <dsp:cNvPr id="0" name=""/>
        <dsp:cNvSpPr/>
      </dsp:nvSpPr>
      <dsp:spPr>
        <a:xfrm>
          <a:off x="2375567" y="402942"/>
          <a:ext cx="124615" cy="107402"/>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188AA-0770-F544-A03F-82DCA4B6A28B}">
      <dsp:nvSpPr>
        <dsp:cNvPr id="0" name=""/>
        <dsp:cNvSpPr/>
      </dsp:nvSpPr>
      <dsp:spPr>
        <a:xfrm>
          <a:off x="0" y="213983"/>
          <a:ext cx="4660104" cy="869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676" tIns="249936" rIns="36167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European Centre for Medium-Range Weather Forecasts</a:t>
          </a:r>
        </a:p>
        <a:p>
          <a:pPr marL="114300" lvl="1" indent="-114300" algn="l" defTabSz="533400">
            <a:lnSpc>
              <a:spcPct val="90000"/>
            </a:lnSpc>
            <a:spcBef>
              <a:spcPct val="0"/>
            </a:spcBef>
            <a:spcAft>
              <a:spcPct val="15000"/>
            </a:spcAft>
            <a:buChar char="•"/>
          </a:pPr>
          <a:r>
            <a:rPr lang="en-US" sz="1200" b="0" i="0" kern="1200" dirty="0"/>
            <a:t>NASA’s Global Modeling and Assimilation Office</a:t>
          </a:r>
          <a:endParaRPr lang="en-US" sz="1200" kern="1200" dirty="0"/>
        </a:p>
        <a:p>
          <a:pPr marL="114300" lvl="1" indent="-114300" algn="l" defTabSz="533400">
            <a:lnSpc>
              <a:spcPct val="90000"/>
            </a:lnSpc>
            <a:spcBef>
              <a:spcPct val="0"/>
            </a:spcBef>
            <a:spcAft>
              <a:spcPct val="15000"/>
            </a:spcAft>
            <a:buChar char="•"/>
          </a:pPr>
          <a:r>
            <a:rPr lang="en-US" sz="1200" b="0" i="0" kern="1200" dirty="0"/>
            <a:t>Naval Research Laboratory</a:t>
          </a:r>
          <a:endParaRPr lang="en-US" sz="1200" kern="1200" dirty="0"/>
        </a:p>
      </dsp:txBody>
      <dsp:txXfrm>
        <a:off x="0" y="213983"/>
        <a:ext cx="4660104" cy="869400"/>
      </dsp:txXfrm>
    </dsp:sp>
    <dsp:sp modelId="{5FF0FC61-FC28-034F-9958-E880A5A4E670}">
      <dsp:nvSpPr>
        <dsp:cNvPr id="0" name=""/>
        <dsp:cNvSpPr/>
      </dsp:nvSpPr>
      <dsp:spPr>
        <a:xfrm>
          <a:off x="233005" y="36863"/>
          <a:ext cx="326207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99" tIns="0" rIns="123299" bIns="0" numCol="1" spcCol="1270" anchor="ctr" anchorCtr="0">
          <a:noAutofit/>
        </a:bodyPr>
        <a:lstStyle/>
        <a:p>
          <a:pPr marL="0" lvl="0" indent="0" algn="l" defTabSz="533400">
            <a:lnSpc>
              <a:spcPct val="90000"/>
            </a:lnSpc>
            <a:spcBef>
              <a:spcPct val="0"/>
            </a:spcBef>
            <a:spcAft>
              <a:spcPct val="35000"/>
            </a:spcAft>
            <a:buNone/>
          </a:pPr>
          <a:r>
            <a:rPr lang="en-US" sz="1200" b="0" i="0" kern="1200"/>
            <a:t>Weather / Aerosols</a:t>
          </a:r>
          <a:endParaRPr lang="en-US" sz="1200" kern="1200"/>
        </a:p>
      </dsp:txBody>
      <dsp:txXfrm>
        <a:off x="250298" y="54156"/>
        <a:ext cx="3227486" cy="319654"/>
      </dsp:txXfrm>
    </dsp:sp>
    <dsp:sp modelId="{D773CAF5-8DD0-904E-A4A7-57C78F046B34}">
      <dsp:nvSpPr>
        <dsp:cNvPr id="0" name=""/>
        <dsp:cNvSpPr/>
      </dsp:nvSpPr>
      <dsp:spPr>
        <a:xfrm>
          <a:off x="0" y="1325303"/>
          <a:ext cx="4660104" cy="869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676" tIns="249936" rIns="361676"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Federal Emergency Management Agency</a:t>
          </a:r>
          <a:endParaRPr lang="en-US" sz="1200" kern="1200" dirty="0"/>
        </a:p>
        <a:p>
          <a:pPr marL="114300" lvl="1" indent="-114300" algn="l" defTabSz="533400">
            <a:lnSpc>
              <a:spcPct val="90000"/>
            </a:lnSpc>
            <a:spcBef>
              <a:spcPct val="0"/>
            </a:spcBef>
            <a:spcAft>
              <a:spcPct val="15000"/>
            </a:spcAft>
            <a:buChar char="•"/>
          </a:pPr>
          <a:r>
            <a:rPr lang="en-US" sz="1200" b="0" i="0" kern="1200"/>
            <a:t>Dartmouth Flood Observatory</a:t>
          </a:r>
          <a:endParaRPr lang="en-US" sz="1200" kern="1200"/>
        </a:p>
        <a:p>
          <a:pPr marL="114300" lvl="1" indent="-114300" algn="l" defTabSz="533400">
            <a:lnSpc>
              <a:spcPct val="90000"/>
            </a:lnSpc>
            <a:spcBef>
              <a:spcPct val="0"/>
            </a:spcBef>
            <a:spcAft>
              <a:spcPct val="15000"/>
            </a:spcAft>
            <a:buChar char="•"/>
          </a:pPr>
          <a:r>
            <a:rPr lang="en-US" sz="1200" b="0" i="0" kern="1200" dirty="0"/>
            <a:t>United Nations Satellite Centre</a:t>
          </a:r>
          <a:endParaRPr lang="en-US" sz="1200" kern="1200" dirty="0"/>
        </a:p>
      </dsp:txBody>
      <dsp:txXfrm>
        <a:off x="0" y="1325303"/>
        <a:ext cx="4660104" cy="869400"/>
      </dsp:txXfrm>
    </dsp:sp>
    <dsp:sp modelId="{5A7922D5-38CE-6F4B-9CD3-CA8E2A14E0F9}">
      <dsp:nvSpPr>
        <dsp:cNvPr id="0" name=""/>
        <dsp:cNvSpPr/>
      </dsp:nvSpPr>
      <dsp:spPr>
        <a:xfrm>
          <a:off x="233005" y="1148183"/>
          <a:ext cx="326207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99" tIns="0" rIns="123299" bIns="0" numCol="1" spcCol="1270" anchor="ctr" anchorCtr="0">
          <a:noAutofit/>
        </a:bodyPr>
        <a:lstStyle/>
        <a:p>
          <a:pPr marL="0" lvl="0" indent="0" algn="l" defTabSz="533400">
            <a:lnSpc>
              <a:spcPct val="90000"/>
            </a:lnSpc>
            <a:spcBef>
              <a:spcPct val="0"/>
            </a:spcBef>
            <a:spcAft>
              <a:spcPct val="35000"/>
            </a:spcAft>
            <a:buNone/>
          </a:pPr>
          <a:r>
            <a:rPr lang="en-US" sz="1200" b="0" i="0" kern="1200"/>
            <a:t>Flood</a:t>
          </a:r>
          <a:endParaRPr lang="en-US" sz="1200" kern="1200"/>
        </a:p>
      </dsp:txBody>
      <dsp:txXfrm>
        <a:off x="250298" y="1165476"/>
        <a:ext cx="3227486" cy="319654"/>
      </dsp:txXfrm>
    </dsp:sp>
    <dsp:sp modelId="{6F8A4013-4C68-8140-B383-33CE551540FB}">
      <dsp:nvSpPr>
        <dsp:cNvPr id="0" name=""/>
        <dsp:cNvSpPr/>
      </dsp:nvSpPr>
      <dsp:spPr>
        <a:xfrm>
          <a:off x="0" y="2436623"/>
          <a:ext cx="4660104"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676" tIns="249936" rIns="361676"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NASA Disasters Program</a:t>
          </a:r>
          <a:endParaRPr lang="en-US" sz="1200" kern="1200" dirty="0"/>
        </a:p>
        <a:p>
          <a:pPr marL="114300" lvl="1" indent="-114300" algn="l" defTabSz="533400">
            <a:lnSpc>
              <a:spcPct val="90000"/>
            </a:lnSpc>
            <a:spcBef>
              <a:spcPct val="0"/>
            </a:spcBef>
            <a:spcAft>
              <a:spcPct val="15000"/>
            </a:spcAft>
            <a:buChar char="•"/>
          </a:pPr>
          <a:r>
            <a:rPr lang="en-US" sz="1200" b="0" i="0" kern="1200" dirty="0"/>
            <a:t>NASA Short-term Prediction Research and Transition Center</a:t>
          </a:r>
          <a:endParaRPr lang="en-US" sz="1200" b="0" kern="1200" dirty="0"/>
        </a:p>
      </dsp:txBody>
      <dsp:txXfrm>
        <a:off x="0" y="2436623"/>
        <a:ext cx="4660104" cy="850500"/>
      </dsp:txXfrm>
    </dsp:sp>
    <dsp:sp modelId="{E6FBE4DC-66A1-6F45-8F88-7700995B1128}">
      <dsp:nvSpPr>
        <dsp:cNvPr id="0" name=""/>
        <dsp:cNvSpPr/>
      </dsp:nvSpPr>
      <dsp:spPr>
        <a:xfrm>
          <a:off x="233005" y="2259503"/>
          <a:ext cx="3262072"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99" tIns="0" rIns="123299" bIns="0" numCol="1" spcCol="1270" anchor="ctr" anchorCtr="0">
          <a:noAutofit/>
        </a:bodyPr>
        <a:lstStyle/>
        <a:p>
          <a:pPr marL="0" lvl="0" indent="0" algn="l" defTabSz="533400">
            <a:lnSpc>
              <a:spcPct val="90000"/>
            </a:lnSpc>
            <a:spcBef>
              <a:spcPct val="0"/>
            </a:spcBef>
            <a:spcAft>
              <a:spcPct val="35000"/>
            </a:spcAft>
            <a:buNone/>
          </a:pPr>
          <a:r>
            <a:rPr lang="en-US" sz="1200" b="0" i="0" kern="1200" dirty="0"/>
            <a:t>Disasters monitoring</a:t>
          </a:r>
          <a:endParaRPr lang="en-US" sz="1200" kern="1200" dirty="0"/>
        </a:p>
      </dsp:txBody>
      <dsp:txXfrm>
        <a:off x="250298" y="2276796"/>
        <a:ext cx="3227486"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1EC9B-F402-5C4B-A937-B751C2E73C60}">
      <dsp:nvSpPr>
        <dsp:cNvPr id="0" name=""/>
        <dsp:cNvSpPr/>
      </dsp:nvSpPr>
      <dsp:spPr>
        <a:xfrm>
          <a:off x="0" y="286446"/>
          <a:ext cx="4951269"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273" tIns="249936" rIns="384273"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a:t>USDA /USAID – FEWSNet</a:t>
          </a:r>
          <a:endParaRPr lang="en-US" sz="1200" kern="1200"/>
        </a:p>
        <a:p>
          <a:pPr marL="114300" lvl="1" indent="-114300" algn="l" defTabSz="533400">
            <a:lnSpc>
              <a:spcPct val="90000"/>
            </a:lnSpc>
            <a:spcBef>
              <a:spcPct val="0"/>
            </a:spcBef>
            <a:spcAft>
              <a:spcPct val="15000"/>
            </a:spcAft>
            <a:buChar char="•"/>
          </a:pPr>
          <a:r>
            <a:rPr lang="en-US" sz="1200" b="0" i="0" kern="1200"/>
            <a:t>USDA Foreign Agricultural Service</a:t>
          </a:r>
          <a:endParaRPr lang="en-US" sz="1200" kern="1200"/>
        </a:p>
      </dsp:txBody>
      <dsp:txXfrm>
        <a:off x="0" y="286446"/>
        <a:ext cx="4951269" cy="680400"/>
      </dsp:txXfrm>
    </dsp:sp>
    <dsp:sp modelId="{50E4AAB8-3C00-3749-9D8D-21FACE9BDFC2}">
      <dsp:nvSpPr>
        <dsp:cNvPr id="0" name=""/>
        <dsp:cNvSpPr/>
      </dsp:nvSpPr>
      <dsp:spPr>
        <a:xfrm>
          <a:off x="247563" y="84130"/>
          <a:ext cx="3465888"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0" rIns="131002" bIns="0" numCol="1" spcCol="1270" anchor="ctr" anchorCtr="0">
          <a:noAutofit/>
        </a:bodyPr>
        <a:lstStyle/>
        <a:p>
          <a:pPr marL="0" lvl="0" indent="0" algn="l" defTabSz="533400">
            <a:lnSpc>
              <a:spcPct val="90000"/>
            </a:lnSpc>
            <a:spcBef>
              <a:spcPct val="0"/>
            </a:spcBef>
            <a:spcAft>
              <a:spcPct val="35000"/>
            </a:spcAft>
            <a:buNone/>
          </a:pPr>
          <a:r>
            <a:rPr lang="en-US" sz="1200" b="0" i="0" kern="1200"/>
            <a:t>Agricultural Monitoring</a:t>
          </a:r>
          <a:endParaRPr lang="en-US" sz="1200" kern="1200"/>
        </a:p>
      </dsp:txBody>
      <dsp:txXfrm>
        <a:off x="264856" y="101423"/>
        <a:ext cx="3431302" cy="319654"/>
      </dsp:txXfrm>
    </dsp:sp>
    <dsp:sp modelId="{8287F669-47EF-BD4A-AF1D-36BCF6C15BD0}">
      <dsp:nvSpPr>
        <dsp:cNvPr id="0" name=""/>
        <dsp:cNvSpPr/>
      </dsp:nvSpPr>
      <dsp:spPr>
        <a:xfrm>
          <a:off x="0" y="1183570"/>
          <a:ext cx="4951269" cy="1625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273" tIns="249936" rIns="384273"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a:t>US Forest Service</a:t>
          </a:r>
          <a:endParaRPr lang="en-US" sz="1200" kern="1200"/>
        </a:p>
        <a:p>
          <a:pPr marL="114300" lvl="1" indent="-114300" algn="l" defTabSz="533400">
            <a:lnSpc>
              <a:spcPct val="90000"/>
            </a:lnSpc>
            <a:spcBef>
              <a:spcPct val="0"/>
            </a:spcBef>
            <a:spcAft>
              <a:spcPct val="15000"/>
            </a:spcAft>
            <a:buChar char="•"/>
          </a:pPr>
          <a:r>
            <a:rPr lang="en-US" sz="1200" b="0" i="0" kern="1200" dirty="0"/>
            <a:t>US Climate Resilience Toolkit</a:t>
          </a:r>
          <a:endParaRPr lang="en-US" sz="1200" kern="1200" dirty="0"/>
        </a:p>
        <a:p>
          <a:pPr marL="114300" lvl="1" indent="-114300" algn="l" defTabSz="533400">
            <a:lnSpc>
              <a:spcPct val="90000"/>
            </a:lnSpc>
            <a:spcBef>
              <a:spcPct val="0"/>
            </a:spcBef>
            <a:spcAft>
              <a:spcPct val="15000"/>
            </a:spcAft>
            <a:buChar char="•"/>
          </a:pPr>
          <a:r>
            <a:rPr lang="en-US" sz="1200" b="0" i="0" kern="1200" dirty="0"/>
            <a:t>Conservation International </a:t>
          </a:r>
          <a:endParaRPr lang="en-US" sz="1200" kern="1200" dirty="0"/>
        </a:p>
        <a:p>
          <a:pPr marL="114300" lvl="1" indent="-114300" algn="l" defTabSz="533400">
            <a:lnSpc>
              <a:spcPct val="90000"/>
            </a:lnSpc>
            <a:spcBef>
              <a:spcPct val="0"/>
            </a:spcBef>
            <a:spcAft>
              <a:spcPct val="15000"/>
            </a:spcAft>
            <a:buChar char="•"/>
          </a:pPr>
          <a:r>
            <a:rPr lang="en-US" sz="1200" b="0" i="0" kern="1200"/>
            <a:t>World Resources Institute</a:t>
          </a:r>
          <a:endParaRPr lang="en-US" sz="1200" kern="1200"/>
        </a:p>
        <a:p>
          <a:pPr marL="114300" lvl="1" indent="-114300" algn="l" defTabSz="533400">
            <a:lnSpc>
              <a:spcPct val="90000"/>
            </a:lnSpc>
            <a:spcBef>
              <a:spcPct val="0"/>
            </a:spcBef>
            <a:spcAft>
              <a:spcPct val="15000"/>
            </a:spcAft>
            <a:buChar char="•"/>
          </a:pPr>
          <a:r>
            <a:rPr lang="en-US" sz="1200" b="0" i="0" kern="1200" dirty="0"/>
            <a:t>Governments in India and Thailand</a:t>
          </a:r>
          <a:endParaRPr lang="en-US" sz="1200" kern="1200" dirty="0"/>
        </a:p>
        <a:p>
          <a:pPr marL="114300" lvl="1" indent="-114300" algn="l" defTabSz="533400">
            <a:lnSpc>
              <a:spcPct val="90000"/>
            </a:lnSpc>
            <a:spcBef>
              <a:spcPct val="0"/>
            </a:spcBef>
            <a:spcAft>
              <a:spcPct val="15000"/>
            </a:spcAft>
            <a:buChar char="•"/>
          </a:pPr>
          <a:r>
            <a:rPr lang="en-US" sz="1200" kern="1200" dirty="0"/>
            <a:t>Greenpeace</a:t>
          </a:r>
        </a:p>
        <a:p>
          <a:pPr marL="114300" lvl="1" indent="-114300" algn="l" defTabSz="533400">
            <a:lnSpc>
              <a:spcPct val="90000"/>
            </a:lnSpc>
            <a:spcBef>
              <a:spcPct val="0"/>
            </a:spcBef>
            <a:spcAft>
              <a:spcPct val="15000"/>
            </a:spcAft>
            <a:buChar char="•"/>
          </a:pPr>
          <a:r>
            <a:rPr lang="en-US" sz="1200" kern="1200" dirty="0" err="1"/>
            <a:t>Breezometer</a:t>
          </a:r>
          <a:endParaRPr lang="en-US" sz="1200" kern="1200" dirty="0"/>
        </a:p>
      </dsp:txBody>
      <dsp:txXfrm>
        <a:off x="0" y="1183570"/>
        <a:ext cx="4951269" cy="1625400"/>
      </dsp:txXfrm>
    </dsp:sp>
    <dsp:sp modelId="{2552B75E-BB5F-FC4E-AE25-40637715CEBE}">
      <dsp:nvSpPr>
        <dsp:cNvPr id="0" name=""/>
        <dsp:cNvSpPr/>
      </dsp:nvSpPr>
      <dsp:spPr>
        <a:xfrm>
          <a:off x="247563" y="1006450"/>
          <a:ext cx="3465888"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002" tIns="0" rIns="131002" bIns="0" numCol="1" spcCol="1270" anchor="ctr" anchorCtr="0">
          <a:noAutofit/>
        </a:bodyPr>
        <a:lstStyle/>
        <a:p>
          <a:pPr marL="0" lvl="0" indent="0" algn="l" defTabSz="533400">
            <a:lnSpc>
              <a:spcPct val="90000"/>
            </a:lnSpc>
            <a:spcBef>
              <a:spcPct val="0"/>
            </a:spcBef>
            <a:spcAft>
              <a:spcPct val="35000"/>
            </a:spcAft>
            <a:buNone/>
          </a:pPr>
          <a:r>
            <a:rPr lang="en-US" sz="1200" b="0" i="0" kern="1200" dirty="0"/>
            <a:t>Fires, Smoke and Air Quality</a:t>
          </a:r>
          <a:endParaRPr lang="en-US" sz="1200" kern="1200" dirty="0"/>
        </a:p>
      </dsp:txBody>
      <dsp:txXfrm>
        <a:off x="264856" y="1023743"/>
        <a:ext cx="3431302" cy="319654"/>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5" name="Google Shape;2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59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dirty="0"/>
          </a:p>
        </p:txBody>
      </p:sp>
      <p:sp>
        <p:nvSpPr>
          <p:cNvPr id="443" name="Google Shape;4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43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264C5-2059-1040-A290-BDBDC17B8D25}" type="slidenum">
              <a:rPr lang="en-US" smtClean="0"/>
              <a:t>15</a:t>
            </a:fld>
            <a:endParaRPr lang="en-US"/>
          </a:p>
        </p:txBody>
      </p:sp>
    </p:spTree>
    <p:extLst>
      <p:ext uri="{BB962C8B-B14F-4D97-AF65-F5344CB8AC3E}">
        <p14:creationId xmlns:p14="http://schemas.microsoft.com/office/powerpoint/2010/main" val="287067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46976-8E7A-6E4A-AA6A-FC89EF2EF9A2}" type="slidenum">
              <a:rPr lang="en-US" smtClean="0"/>
              <a:t>16</a:t>
            </a:fld>
            <a:endParaRPr lang="en-US"/>
          </a:p>
        </p:txBody>
      </p:sp>
    </p:spTree>
    <p:extLst>
      <p:ext uri="{BB962C8B-B14F-4D97-AF65-F5344CB8AC3E}">
        <p14:creationId xmlns:p14="http://schemas.microsoft.com/office/powerpoint/2010/main" val="389692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extLst>
      <p:ext uri="{BB962C8B-B14F-4D97-AF65-F5344CB8AC3E}">
        <p14:creationId xmlns:p14="http://schemas.microsoft.com/office/powerpoint/2010/main" val="3391930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extLst>
      <p:ext uri="{BB962C8B-B14F-4D97-AF65-F5344CB8AC3E}">
        <p14:creationId xmlns:p14="http://schemas.microsoft.com/office/powerpoint/2010/main" val="1986197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extLst>
      <p:ext uri="{BB962C8B-B14F-4D97-AF65-F5344CB8AC3E}">
        <p14:creationId xmlns:p14="http://schemas.microsoft.com/office/powerpoint/2010/main" val="26122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extLst>
      <p:ext uri="{BB962C8B-B14F-4D97-AF65-F5344CB8AC3E}">
        <p14:creationId xmlns:p14="http://schemas.microsoft.com/office/powerpoint/2010/main" val="1030103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extLst>
      <p:ext uri="{BB962C8B-B14F-4D97-AF65-F5344CB8AC3E}">
        <p14:creationId xmlns:p14="http://schemas.microsoft.com/office/powerpoint/2010/main" val="73999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852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https://https://</a:t>
            </a:r>
            <a:r>
              <a:rPr lang="en-US" dirty="0" err="1"/>
              <a:t>aos.gsfc.nasa.gov</a:t>
            </a:r>
            <a:r>
              <a:rPr lang="en-US" dirty="0"/>
              <a:t>/</a:t>
            </a:r>
            <a:r>
              <a:rPr lang="en-US" dirty="0" err="1"/>
              <a:t>timeline.htm</a:t>
            </a:r>
            <a:endParaRPr lang="en-US" dirty="0"/>
          </a:p>
          <a:p>
            <a:pPr marL="0" lvl="0" indent="0" algn="l" rtl="0">
              <a:spcBef>
                <a:spcPts val="0"/>
              </a:spcBef>
              <a:spcAft>
                <a:spcPts val="0"/>
              </a:spcAft>
              <a:buNone/>
            </a:pPr>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extLst>
      <p:ext uri="{BB962C8B-B14F-4D97-AF65-F5344CB8AC3E}">
        <p14:creationId xmlns:p14="http://schemas.microsoft.com/office/powerpoint/2010/main" val="215941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extLst>
      <p:ext uri="{BB962C8B-B14F-4D97-AF65-F5344CB8AC3E}">
        <p14:creationId xmlns:p14="http://schemas.microsoft.com/office/powerpoint/2010/main" val="80601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0729538ae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0729538ae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endParaRPr dirty="0"/>
          </a:p>
        </p:txBody>
      </p:sp>
      <p:sp>
        <p:nvSpPr>
          <p:cNvPr id="212" name="Google Shape;212;ga0729538ae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144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440" name="Google Shape;4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8F064-3EE5-470A-8AC9-EFAE39B9EBEE}"/>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B5E4AF-373C-429A-8AD0-F68B6D2914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987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b7fd164a6_1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9b7fd164a6_1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dirty="0"/>
          </a:p>
        </p:txBody>
      </p:sp>
      <p:sp>
        <p:nvSpPr>
          <p:cNvPr id="229" name="Google Shape;229;g9b7fd164a6_1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128010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85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0" name="Google Shape;140;p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8" name="Google Shape;148;p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9" name="Google Shape;149;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6" name="Google Shape;156;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5"/>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6"/>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1988115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279135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1411807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42077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72747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803006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114902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3062677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2292471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882082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1736059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2687088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2539406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426745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1516553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2777538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3792346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891450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3080057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2565725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64685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7579-1315-D84F-B621-1D76663BF0B6}" type="slidenum">
              <a:rPr lang="en-US" smtClean="0"/>
              <a:t>‹#›</a:t>
            </a:fld>
            <a:endParaRPr lang="en-US"/>
          </a:p>
        </p:txBody>
      </p:sp>
    </p:spTree>
    <p:extLst>
      <p:ext uri="{BB962C8B-B14F-4D97-AF65-F5344CB8AC3E}">
        <p14:creationId xmlns:p14="http://schemas.microsoft.com/office/powerpoint/2010/main" val="3299609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74929172-4BF7-429F-BA25-7E9D1A4215EE}" type="datetimeFigureOut">
              <a:rPr lang="en-US" noProof="0" smtClean="0"/>
              <a:t>10/18/2022</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966EA62-41C5-4F9A-A915-5B0BC739C923}"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41956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356512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7966EA62-41C5-4F9A-A915-5B0BC739C923}"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17758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1968574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3106614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27852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197394646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803876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2478898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3927810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4929172-4BF7-429F-BA25-7E9D1A4215EE}" type="datetimeFigureOut">
              <a:rPr lang="en-US" noProof="0" smtClean="0"/>
              <a:t>10/18/2022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139416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7" r:id="rId3"/>
    <p:sldLayoutId id="2147483668" r:id="rId4"/>
    <p:sldLayoutId id="2147483669"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E7579-1315-D84F-B621-1D76663BF0B6}" type="slidenum">
              <a:rPr lang="en-US" smtClean="0"/>
              <a:t>‹#›</a:t>
            </a:fld>
            <a:endParaRPr lang="en-US"/>
          </a:p>
        </p:txBody>
      </p:sp>
    </p:spTree>
    <p:extLst>
      <p:ext uri="{BB962C8B-B14F-4D97-AF65-F5344CB8AC3E}">
        <p14:creationId xmlns:p14="http://schemas.microsoft.com/office/powerpoint/2010/main" val="37522192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E7579-1315-D84F-B621-1D76663BF0B6}" type="slidenum">
              <a:rPr lang="en-US" smtClean="0"/>
              <a:t>‹#›</a:t>
            </a:fld>
            <a:endParaRPr lang="en-US"/>
          </a:p>
        </p:txBody>
      </p:sp>
    </p:spTree>
    <p:extLst>
      <p:ext uri="{BB962C8B-B14F-4D97-AF65-F5344CB8AC3E}">
        <p14:creationId xmlns:p14="http://schemas.microsoft.com/office/powerpoint/2010/main" val="25580814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4929172-4BF7-429F-BA25-7E9D1A4215EE}" type="datetimeFigureOut">
              <a:rPr lang="en-US" noProof="0" smtClean="0"/>
              <a:t>10/18/2022</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noProof="0"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2264975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earthdata.nasa.gov/learn/articles/data-latency"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s://earthdata.nasa.gov/earth-observation-data/near-real-tim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s://earthdata.nasa.gov/earth-observation-data/near-real-ti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arthdata.nasa.gov/earth-observation-data/near-real-time"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hyperlink" Target="https://earthdata.nasa.gov/earth-observation-data/near-real-time"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earthdata.nasa.gov/earth-observation-data/near-real-time"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firms.modaps.eosdis.nasa.gov/map" TargetMode="External"/><Relationship Id="rId2" Type="http://schemas.openxmlformats.org/officeDocument/2006/relationships/hyperlink" Target="https://earthdata.nasa.gov/LANCE" TargetMode="External"/><Relationship Id="rId1" Type="http://schemas.openxmlformats.org/officeDocument/2006/relationships/slideLayout" Target="../slideLayouts/slideLayout17.xml"/><Relationship Id="rId6" Type="http://schemas.openxmlformats.org/officeDocument/2006/relationships/hyperlink" Target="https://worldview.earthdata.nasa.gov/" TargetMode="External"/><Relationship Id="rId5" Type="http://schemas.openxmlformats.org/officeDocument/2006/relationships/hyperlink" Target="https://www.earthdata.nasa.gov/learn/find-data/near-real-time/modis-nrt-global-flood-product" TargetMode="External"/><Relationship Id="rId4" Type="http://schemas.openxmlformats.org/officeDocument/2006/relationships/hyperlink" Target="https://firms.modaps.eosdis.nasa.gov/usfs/ma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s://earthdata.nasa.gov/earth-observation-data/near-real-time"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earthdata.nasa.gov/firms" TargetMode="Externa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s://firms.modaps.eosdis.nasa.gov/usfs" TargetMode="External"/><Relationship Id="rId4" Type="http://schemas.openxmlformats.org/officeDocument/2006/relationships/hyperlink" Target="https://firms.modaps.eosdis.nasa.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4"/>
        <p:cNvGrpSpPr/>
        <p:nvPr/>
      </p:nvGrpSpPr>
      <p:grpSpPr>
        <a:xfrm>
          <a:off x="0" y="0"/>
          <a:ext cx="0" cy="0"/>
          <a:chOff x="0" y="0"/>
          <a:chExt cx="0" cy="0"/>
        </a:xfrm>
      </p:grpSpPr>
      <p:sp>
        <p:nvSpPr>
          <p:cNvPr id="177" name="Google Shape;177;p27"/>
          <p:cNvSpPr txBox="1"/>
          <p:nvPr/>
        </p:nvSpPr>
        <p:spPr>
          <a:xfrm>
            <a:off x="2398104" y="4958646"/>
            <a:ext cx="9524400" cy="43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2400" b="0" i="0" u="none" strike="noStrike" cap="none" dirty="0">
                <a:latin typeface="Calibri" panose="020F0502020204030204" pitchFamily="34" charset="0"/>
                <a:cs typeface="Calibri" panose="020F0502020204030204" pitchFamily="34" charset="0"/>
                <a:sym typeface="Arial"/>
              </a:rPr>
              <a:t>LANCE – NASA’s Land, Atmosphere Near Real-time Capability for EOS</a:t>
            </a:r>
            <a:endParaRPr sz="2400" b="0" i="0" u="none" strike="noStrike" cap="none" dirty="0">
              <a:latin typeface="Calibri" panose="020F0502020204030204" pitchFamily="34" charset="0"/>
              <a:cs typeface="Calibri" panose="020F0502020204030204" pitchFamily="34" charset="0"/>
              <a:sym typeface="Arial"/>
            </a:endParaRPr>
          </a:p>
          <a:p>
            <a:pPr marL="0" marR="0" lvl="0" indent="0" algn="l" rtl="0">
              <a:lnSpc>
                <a:spcPct val="90000"/>
              </a:lnSpc>
              <a:spcBef>
                <a:spcPts val="0"/>
              </a:spcBef>
              <a:spcAft>
                <a:spcPts val="0"/>
              </a:spcAft>
              <a:buClr>
                <a:schemeClr val="lt1"/>
              </a:buClr>
              <a:buSzPts val="2000"/>
              <a:buFont typeface="Arial"/>
              <a:buNone/>
            </a:pPr>
            <a:endParaRPr sz="2400" dirty="0"/>
          </a:p>
          <a:p>
            <a:pPr marL="0" marR="0" lvl="0" indent="0" algn="l" rtl="0">
              <a:lnSpc>
                <a:spcPct val="90000"/>
              </a:lnSpc>
              <a:spcBef>
                <a:spcPts val="0"/>
              </a:spcBef>
              <a:spcAft>
                <a:spcPts val="0"/>
              </a:spcAft>
              <a:buClr>
                <a:schemeClr val="lt1"/>
              </a:buClr>
              <a:buSzPts val="2000"/>
              <a:buFont typeface="Arial"/>
              <a:buNone/>
            </a:pPr>
            <a:endParaRPr sz="2000" dirty="0"/>
          </a:p>
          <a:p>
            <a:pPr marL="0" marR="0" lvl="0" indent="0" algn="l" rtl="0">
              <a:lnSpc>
                <a:spcPct val="90000"/>
              </a:lnSpc>
              <a:spcBef>
                <a:spcPts val="0"/>
              </a:spcBef>
              <a:spcAft>
                <a:spcPts val="0"/>
              </a:spcAft>
              <a:buClr>
                <a:schemeClr val="lt1"/>
              </a:buClr>
              <a:buSzPts val="2000"/>
              <a:buFont typeface="Arial"/>
              <a:buNone/>
            </a:pPr>
            <a:endParaRPr sz="2000" dirty="0"/>
          </a:p>
        </p:txBody>
      </p:sp>
      <p:pic>
        <p:nvPicPr>
          <p:cNvPr id="178" name="Google Shape;178;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16" y="0"/>
            <a:ext cx="12192000" cy="4726659"/>
          </a:xfrm>
          <a:prstGeom prst="rect">
            <a:avLst/>
          </a:prstGeom>
          <a:noFill/>
          <a:ln>
            <a:noFill/>
          </a:ln>
        </p:spPr>
      </p:pic>
      <p:sp>
        <p:nvSpPr>
          <p:cNvPr id="179" name="Google Shape;179;p27"/>
          <p:cNvSpPr txBox="1"/>
          <p:nvPr/>
        </p:nvSpPr>
        <p:spPr>
          <a:xfrm>
            <a:off x="2398104" y="5395734"/>
            <a:ext cx="9102234" cy="107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dirty="0">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dirty="0">
                <a:latin typeface="Calibri" panose="020F0502020204030204" pitchFamily="34" charset="0"/>
                <a:ea typeface="Calibri"/>
                <a:cs typeface="Calibri" panose="020F0502020204030204" pitchFamily="34" charset="0"/>
                <a:sym typeface="Calibri"/>
              </a:rPr>
              <a:t>Jenny Hewson, LANCE Outreach and Implementation Manager (</a:t>
            </a:r>
            <a:r>
              <a:rPr lang="en-US" sz="1600" dirty="0" err="1">
                <a:latin typeface="Calibri" panose="020F0502020204030204" pitchFamily="34" charset="0"/>
                <a:ea typeface="Calibri"/>
                <a:cs typeface="Calibri" panose="020F0502020204030204" pitchFamily="34" charset="0"/>
                <a:sym typeface="Calibri"/>
              </a:rPr>
              <a:t>Jennifer.H.Hewson@nasa.gov</a:t>
            </a:r>
            <a:r>
              <a:rPr lang="en-US" sz="1600" dirty="0">
                <a:latin typeface="Calibri" panose="020F0502020204030204" pitchFamily="34" charset="0"/>
                <a:ea typeface="Calibri"/>
                <a:cs typeface="Calibri" panose="020F0502020204030204" pitchFamily="34" charset="0"/>
                <a:sym typeface="Calibri"/>
              </a:rPr>
              <a:t>)</a:t>
            </a:r>
            <a:endParaRPr lang="en-US" sz="1600" b="0" i="0" u="none" strike="noStrike" cap="none" dirty="0">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b="0" i="0" u="none" strike="noStrike" cap="none" dirty="0">
                <a:latin typeface="Calibri" panose="020F0502020204030204" pitchFamily="34" charset="0"/>
                <a:ea typeface="Calibri"/>
                <a:cs typeface="Calibri" panose="020F0502020204030204" pitchFamily="34" charset="0"/>
                <a:sym typeface="Calibri"/>
              </a:rPr>
              <a:t>Karen Michael, LANCE Manager (</a:t>
            </a:r>
            <a:r>
              <a:rPr lang="en-US" sz="1600" b="0" i="0" u="none" strike="noStrike" cap="none" dirty="0" err="1">
                <a:latin typeface="Calibri" panose="020F0502020204030204" pitchFamily="34" charset="0"/>
                <a:ea typeface="Calibri"/>
                <a:cs typeface="Calibri" panose="020F0502020204030204" pitchFamily="34" charset="0"/>
                <a:sym typeface="Calibri"/>
              </a:rPr>
              <a:t>Karen.Michael@nasa.gov</a:t>
            </a:r>
            <a:r>
              <a:rPr lang="en-US" sz="1600" b="0" i="0" u="none" strike="noStrike" cap="none" dirty="0">
                <a:latin typeface="Calibri" panose="020F0502020204030204" pitchFamily="34" charset="0"/>
                <a:ea typeface="Calibri"/>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dirty="0">
                <a:latin typeface="Calibri" panose="020F0502020204030204" pitchFamily="34" charset="0"/>
                <a:ea typeface="Calibri"/>
                <a:cs typeface="Calibri" panose="020F0502020204030204" pitchFamily="34" charset="0"/>
                <a:sym typeface="Calibri"/>
              </a:rPr>
              <a:t>Diane Davies, LANCE Operations Manager (</a:t>
            </a:r>
            <a:r>
              <a:rPr lang="en-US" sz="1600" dirty="0" err="1">
                <a:latin typeface="Calibri" panose="020F0502020204030204" pitchFamily="34" charset="0"/>
                <a:ea typeface="Calibri"/>
                <a:cs typeface="Calibri" panose="020F0502020204030204" pitchFamily="34" charset="0"/>
                <a:sym typeface="Calibri"/>
              </a:rPr>
              <a:t>Diane.K.Davies@nasa.gov</a:t>
            </a:r>
            <a:r>
              <a:rPr lang="en-US" sz="1600" dirty="0">
                <a:latin typeface="Calibri" panose="020F0502020204030204" pitchFamily="34" charset="0"/>
                <a:ea typeface="Calibri"/>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dirty="0">
              <a:latin typeface="Calibri"/>
              <a:ea typeface="Calibri"/>
              <a:cs typeface="Calibri"/>
              <a:sym typeface="Calibri"/>
            </a:endParaRPr>
          </a:p>
          <a:p>
            <a:pPr marL="0" marR="0" lvl="0" indent="0" algn="l" rtl="0">
              <a:spcBef>
                <a:spcPts val="0"/>
              </a:spcBef>
              <a:spcAft>
                <a:spcPts val="0"/>
              </a:spcAft>
              <a:buNone/>
            </a:pPr>
            <a:endParaRPr sz="1600" dirty="0">
              <a:latin typeface="Calibri"/>
              <a:ea typeface="Calibri"/>
              <a:cs typeface="Calibri"/>
              <a:sym typeface="Calibri"/>
            </a:endParaRPr>
          </a:p>
        </p:txBody>
      </p:sp>
      <p:pic>
        <p:nvPicPr>
          <p:cNvPr id="2" name="Picture 1">
            <a:extLst>
              <a:ext uri="{FF2B5EF4-FFF2-40B4-BE49-F238E27FC236}">
                <a16:creationId xmlns:a16="http://schemas.microsoft.com/office/drawing/2014/main" id="{8A94FC0A-7026-935C-5C63-D6CF471F0F0C}"/>
              </a:ext>
            </a:extLst>
          </p:cNvPr>
          <p:cNvPicPr>
            <a:picLocks noChangeAspect="1"/>
          </p:cNvPicPr>
          <p:nvPr/>
        </p:nvPicPr>
        <p:blipFill>
          <a:blip r:embed="rId4"/>
          <a:stretch>
            <a:fillRect/>
          </a:stretch>
        </p:blipFill>
        <p:spPr>
          <a:xfrm>
            <a:off x="264504" y="4726659"/>
            <a:ext cx="2133600" cy="213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003EC165-D406-214B-B285-41147719A99E}"/>
              </a:ext>
            </a:extLst>
          </p:cNvPr>
          <p:cNvGrpSpPr/>
          <p:nvPr/>
        </p:nvGrpSpPr>
        <p:grpSpPr>
          <a:xfrm>
            <a:off x="1605264" y="335536"/>
            <a:ext cx="9858700" cy="6522464"/>
            <a:chOff x="1524003" y="359032"/>
            <a:chExt cx="9858700" cy="6522464"/>
          </a:xfrm>
        </p:grpSpPr>
        <p:grpSp>
          <p:nvGrpSpPr>
            <p:cNvPr id="34" name="Group 33">
              <a:extLst>
                <a:ext uri="{FF2B5EF4-FFF2-40B4-BE49-F238E27FC236}">
                  <a16:creationId xmlns:a16="http://schemas.microsoft.com/office/drawing/2014/main" id="{EB4BEAC4-2188-224B-9E3F-C1D463E2BAAB}"/>
                </a:ext>
              </a:extLst>
            </p:cNvPr>
            <p:cNvGrpSpPr/>
            <p:nvPr/>
          </p:nvGrpSpPr>
          <p:grpSpPr>
            <a:xfrm>
              <a:off x="1596311" y="1168857"/>
              <a:ext cx="9786392" cy="5712639"/>
              <a:chOff x="1596311" y="1168857"/>
              <a:chExt cx="9786392" cy="5712639"/>
            </a:xfrm>
          </p:grpSpPr>
          <p:pic>
            <p:nvPicPr>
              <p:cNvPr id="12" name="Picture 11" descr="image_min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213" y="1594965"/>
                <a:ext cx="609482" cy="440741"/>
              </a:xfrm>
              <a:prstGeom prst="rect">
                <a:avLst/>
              </a:prstGeom>
            </p:spPr>
          </p:pic>
          <p:sp>
            <p:nvSpPr>
              <p:cNvPr id="94" name="Right Arrow 93"/>
              <p:cNvSpPr/>
              <p:nvPr/>
            </p:nvSpPr>
            <p:spPr>
              <a:xfrm>
                <a:off x="9816417" y="3184102"/>
                <a:ext cx="439234" cy="484632"/>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sp>
            <p:nvSpPr>
              <p:cNvPr id="59" name="Rectangle 58"/>
              <p:cNvSpPr/>
              <p:nvPr/>
            </p:nvSpPr>
            <p:spPr>
              <a:xfrm>
                <a:off x="6705884" y="1223698"/>
                <a:ext cx="1635323" cy="494955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Rectangle 119"/>
              <p:cNvSpPr/>
              <p:nvPr/>
            </p:nvSpPr>
            <p:spPr>
              <a:xfrm>
                <a:off x="6748569" y="4519594"/>
                <a:ext cx="1522945" cy="4190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cxnSp>
            <p:nvCxnSpPr>
              <p:cNvPr id="141" name="Straight Arrow Connector 140"/>
              <p:cNvCxnSpPr/>
              <p:nvPr/>
            </p:nvCxnSpPr>
            <p:spPr>
              <a:xfrm>
                <a:off x="5361195" y="4639332"/>
                <a:ext cx="1331757"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36" name="Right Arrow 135"/>
              <p:cNvSpPr/>
              <p:nvPr/>
            </p:nvSpPr>
            <p:spPr>
              <a:xfrm>
                <a:off x="5246989" y="4414424"/>
                <a:ext cx="252939" cy="484632"/>
              </a:xfrm>
              <a:prstGeom prst="rightArrow">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6957" y="4717027"/>
                <a:ext cx="812199" cy="527966"/>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2179" y="1394601"/>
                <a:ext cx="886716" cy="875224"/>
              </a:xfrm>
              <a:prstGeom prst="rect">
                <a:avLst/>
              </a:prstGeom>
            </p:spPr>
          </p:pic>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594714" y="6109830"/>
                <a:ext cx="978158" cy="673368"/>
              </a:xfrm>
              <a:prstGeom prst="rect">
                <a:avLst/>
              </a:prstGeom>
            </p:spPr>
          </p:pic>
          <p:sp>
            <p:nvSpPr>
              <p:cNvPr id="25" name="TextBox 24"/>
              <p:cNvSpPr txBox="1"/>
              <p:nvPr/>
            </p:nvSpPr>
            <p:spPr>
              <a:xfrm>
                <a:off x="1919065" y="5136375"/>
                <a:ext cx="74571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GCOM-W1</a:t>
                </a:r>
              </a:p>
            </p:txBody>
          </p:sp>
          <p:sp>
            <p:nvSpPr>
              <p:cNvPr id="29" name="TextBox 28"/>
              <p:cNvSpPr txBox="1"/>
              <p:nvPr/>
            </p:nvSpPr>
            <p:spPr>
              <a:xfrm>
                <a:off x="3421527" y="3267998"/>
                <a:ext cx="77254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Ground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Stations</a:t>
                </a:r>
              </a:p>
            </p:txBody>
          </p:sp>
          <p:sp>
            <p:nvSpPr>
              <p:cNvPr id="30" name="TextBox 29"/>
              <p:cNvSpPr txBox="1"/>
              <p:nvPr/>
            </p:nvSpPr>
            <p:spPr>
              <a:xfrm>
                <a:off x="1788467" y="4620161"/>
                <a:ext cx="134656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JAXA Spacecraft</a:t>
                </a:r>
              </a:p>
            </p:txBody>
          </p:sp>
          <p:sp>
            <p:nvSpPr>
              <p:cNvPr id="31" name="TextBox 30"/>
              <p:cNvSpPr txBox="1"/>
              <p:nvPr/>
            </p:nvSpPr>
            <p:spPr>
              <a:xfrm>
                <a:off x="3739360" y="1945522"/>
                <a:ext cx="64507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TDRSS</a:t>
                </a:r>
              </a:p>
            </p:txBody>
          </p:sp>
          <p:sp>
            <p:nvSpPr>
              <p:cNvPr id="41" name="Rectangle 40"/>
              <p:cNvSpPr/>
              <p:nvPr/>
            </p:nvSpPr>
            <p:spPr>
              <a:xfrm>
                <a:off x="1597347" y="1192247"/>
                <a:ext cx="1419221" cy="1197931"/>
              </a:xfrm>
              <a:prstGeom prst="rect">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train_aura.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35415" y="1874653"/>
                <a:ext cx="508697" cy="418465"/>
              </a:xfrm>
              <a:prstGeom prst="rect">
                <a:avLst/>
              </a:prstGeom>
            </p:spPr>
          </p:pic>
          <p:sp>
            <p:nvSpPr>
              <p:cNvPr id="27" name="TextBox 26"/>
              <p:cNvSpPr txBox="1"/>
              <p:nvPr/>
            </p:nvSpPr>
            <p:spPr>
              <a:xfrm>
                <a:off x="2350003" y="2025933"/>
                <a:ext cx="45397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Aqua</a:t>
                </a:r>
              </a:p>
            </p:txBody>
          </p:sp>
          <p:sp>
            <p:nvSpPr>
              <p:cNvPr id="26" name="TextBox 25"/>
              <p:cNvSpPr txBox="1"/>
              <p:nvPr/>
            </p:nvSpPr>
            <p:spPr>
              <a:xfrm>
                <a:off x="1946092" y="2123219"/>
                <a:ext cx="43152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Aura</a:t>
                </a:r>
              </a:p>
            </p:txBody>
          </p:sp>
          <p:sp>
            <p:nvSpPr>
              <p:cNvPr id="42" name="Rectangle 41"/>
              <p:cNvSpPr/>
              <p:nvPr/>
            </p:nvSpPr>
            <p:spPr>
              <a:xfrm>
                <a:off x="1597840" y="4616742"/>
                <a:ext cx="1419221" cy="711403"/>
              </a:xfrm>
              <a:prstGeom prst="rect">
                <a:avLst/>
              </a:prstGeom>
              <a:no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 name="Straight Arrow Connector 46"/>
              <p:cNvCxnSpPr/>
              <p:nvPr/>
            </p:nvCxnSpPr>
            <p:spPr>
              <a:xfrm>
                <a:off x="2861487" y="2826533"/>
                <a:ext cx="63400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2861487" y="5194060"/>
                <a:ext cx="63400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3751925" y="2202300"/>
                <a:ext cx="0" cy="3677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Rectangle 52"/>
              <p:cNvSpPr/>
              <p:nvPr/>
            </p:nvSpPr>
            <p:spPr>
              <a:xfrm>
                <a:off x="4962748" y="1231563"/>
                <a:ext cx="354916" cy="35912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TextBox 54"/>
              <p:cNvSpPr txBox="1"/>
              <p:nvPr/>
            </p:nvSpPr>
            <p:spPr>
              <a:xfrm rot="16200000">
                <a:off x="4176100" y="1872134"/>
                <a:ext cx="121209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WAN Transfer</a:t>
                </a:r>
              </a:p>
            </p:txBody>
          </p:sp>
          <p:sp>
            <p:nvSpPr>
              <p:cNvPr id="56" name="TextBox 55"/>
              <p:cNvSpPr txBox="1"/>
              <p:nvPr/>
            </p:nvSpPr>
            <p:spPr>
              <a:xfrm rot="16200000">
                <a:off x="3370474" y="2881981"/>
                <a:ext cx="3545734" cy="307777"/>
              </a:xfrm>
              <a:prstGeom prst="rect">
                <a:avLst/>
              </a:prstGeom>
              <a:solidFill>
                <a:srgbClr val="D7E4BD"/>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EDOS Level Zero Processing Facility (LZPF)</a:t>
                </a:r>
              </a:p>
            </p:txBody>
          </p:sp>
          <p:sp>
            <p:nvSpPr>
              <p:cNvPr id="58" name="Right Arrow 57"/>
              <p:cNvSpPr/>
              <p:nvPr/>
            </p:nvSpPr>
            <p:spPr>
              <a:xfrm>
                <a:off x="4572872" y="2631880"/>
                <a:ext cx="370112" cy="484632"/>
              </a:xfrm>
              <a:prstGeom prst="rightArrow">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Straight Arrow Connector 59"/>
              <p:cNvCxnSpPr/>
              <p:nvPr/>
            </p:nvCxnSpPr>
            <p:spPr>
              <a:xfrm>
                <a:off x="3880661" y="2901498"/>
                <a:ext cx="32823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2" name="Rectangle 61"/>
              <p:cNvSpPr/>
              <p:nvPr/>
            </p:nvSpPr>
            <p:spPr>
              <a:xfrm>
                <a:off x="6756402" y="1300219"/>
                <a:ext cx="1513677" cy="6386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62"/>
              <p:cNvSpPr/>
              <p:nvPr/>
            </p:nvSpPr>
            <p:spPr>
              <a:xfrm>
                <a:off x="6929328" y="1481918"/>
                <a:ext cx="1166202" cy="15758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AIRS   </a:t>
                </a:r>
                <a:r>
                  <a:rPr kumimoji="0" lang="en-US" sz="1050" b="0" i="1" u="none" strike="noStrike" kern="1200" cap="none" spc="0" normalizeH="0" baseline="0" noProof="0" dirty="0">
                    <a:ln>
                      <a:noFill/>
                    </a:ln>
                    <a:solidFill>
                      <a:srgbClr val="000000"/>
                    </a:solidFill>
                    <a:effectLst/>
                    <a:uLnTx/>
                    <a:uFillTx/>
                    <a:latin typeface="Calibri"/>
                    <a:ea typeface="+mn-ea"/>
                    <a:cs typeface="+mn-cs"/>
                  </a:rPr>
                  <a:t>(L1 &amp; L2)</a:t>
                </a:r>
              </a:p>
            </p:txBody>
          </p:sp>
          <p:sp>
            <p:nvSpPr>
              <p:cNvPr id="65" name="Rectangle 64"/>
              <p:cNvSpPr/>
              <p:nvPr/>
            </p:nvSpPr>
            <p:spPr>
              <a:xfrm>
                <a:off x="6766844" y="3914332"/>
                <a:ext cx="1506157" cy="541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67"/>
              <p:cNvSpPr/>
              <p:nvPr/>
            </p:nvSpPr>
            <p:spPr>
              <a:xfrm>
                <a:off x="6903228" y="4080889"/>
                <a:ext cx="1217933" cy="304048"/>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MODIS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50" b="0" i="1" u="none" strike="noStrike" kern="1200" cap="none" spc="0" normalizeH="0" baseline="0" noProof="0" dirty="0">
                    <a:ln>
                      <a:noFill/>
                    </a:ln>
                    <a:solidFill>
                      <a:prstClr val="black"/>
                    </a:solidFill>
                    <a:effectLst/>
                    <a:uLnTx/>
                    <a:uFillTx/>
                    <a:latin typeface="Calibri"/>
                    <a:ea typeface="+mn-ea"/>
                    <a:cs typeface="+mn-cs"/>
                  </a:rPr>
                  <a:t>(L1, L2, L2G*L3*)</a:t>
                </a:r>
              </a:p>
            </p:txBody>
          </p:sp>
          <p:sp>
            <p:nvSpPr>
              <p:cNvPr id="72" name="Rounded Rectangle 71"/>
              <p:cNvSpPr/>
              <p:nvPr/>
            </p:nvSpPr>
            <p:spPr>
              <a:xfrm>
                <a:off x="6929329" y="1703010"/>
                <a:ext cx="1166201" cy="15116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MLS   </a:t>
                </a:r>
                <a:r>
                  <a:rPr kumimoji="0" lang="en-US" sz="1050" b="0" i="1" u="none" strike="noStrike" kern="1200" cap="none" spc="0" normalizeH="0" baseline="0" noProof="0" dirty="0">
                    <a:ln>
                      <a:noFill/>
                    </a:ln>
                    <a:solidFill>
                      <a:srgbClr val="000000"/>
                    </a:solidFill>
                    <a:effectLst/>
                    <a:uLnTx/>
                    <a:uFillTx/>
                    <a:latin typeface="Calibri"/>
                    <a:ea typeface="+mn-ea"/>
                    <a:cs typeface="+mn-cs"/>
                  </a:rPr>
                  <a:t>(L2)</a:t>
                </a:r>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73" name="Rectangle 72"/>
              <p:cNvSpPr/>
              <p:nvPr/>
            </p:nvSpPr>
            <p:spPr>
              <a:xfrm>
                <a:off x="6749969" y="2000330"/>
                <a:ext cx="1512389" cy="452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73"/>
              <p:cNvSpPr/>
              <p:nvPr/>
            </p:nvSpPr>
            <p:spPr>
              <a:xfrm>
                <a:off x="6749172" y="5508111"/>
                <a:ext cx="1518006" cy="577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t>
                </a:r>
              </a:p>
            </p:txBody>
          </p:sp>
          <p:sp>
            <p:nvSpPr>
              <p:cNvPr id="75" name="TextBox 74"/>
              <p:cNvSpPr txBox="1"/>
              <p:nvPr/>
            </p:nvSpPr>
            <p:spPr>
              <a:xfrm>
                <a:off x="7064306" y="1240390"/>
                <a:ext cx="790989"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GES DISC</a:t>
                </a:r>
              </a:p>
            </p:txBody>
          </p:sp>
          <p:sp>
            <p:nvSpPr>
              <p:cNvPr id="69" name="Rounded Rectangle 68"/>
              <p:cNvSpPr/>
              <p:nvPr/>
            </p:nvSpPr>
            <p:spPr>
              <a:xfrm>
                <a:off x="6932948" y="2198895"/>
                <a:ext cx="1216536" cy="18460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OMI  &amp; OMPS </a:t>
                </a:r>
                <a:r>
                  <a:rPr kumimoji="0" lang="en-US" sz="1050" b="0" i="1" u="none" strike="noStrike" kern="1200" cap="none" spc="0" normalizeH="0" baseline="0" noProof="0" dirty="0">
                    <a:ln>
                      <a:noFill/>
                    </a:ln>
                    <a:solidFill>
                      <a:srgbClr val="000000"/>
                    </a:solidFill>
                    <a:effectLst/>
                    <a:uLnTx/>
                    <a:uFillTx/>
                    <a:latin typeface="Calibri"/>
                    <a:ea typeface="+mn-ea"/>
                    <a:cs typeface="+mn-cs"/>
                  </a:rPr>
                  <a:t>(L2)</a:t>
                </a:r>
              </a:p>
            </p:txBody>
          </p:sp>
          <p:sp>
            <p:nvSpPr>
              <p:cNvPr id="84" name="TextBox 83"/>
              <p:cNvSpPr txBox="1"/>
              <p:nvPr/>
            </p:nvSpPr>
            <p:spPr>
              <a:xfrm>
                <a:off x="7003166" y="5489326"/>
                <a:ext cx="9109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AMSR SIPS</a:t>
                </a:r>
              </a:p>
            </p:txBody>
          </p:sp>
          <p:sp>
            <p:nvSpPr>
              <p:cNvPr id="70" name="Rounded Rectangle 69"/>
              <p:cNvSpPr/>
              <p:nvPr/>
            </p:nvSpPr>
            <p:spPr>
              <a:xfrm>
                <a:off x="6948021" y="5715203"/>
                <a:ext cx="1052616" cy="30536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AMSR2 </a:t>
                </a:r>
                <a:r>
                  <a:rPr kumimoji="0" lang="en-US" sz="1000" b="0" i="1" u="none" strike="noStrike" kern="1200" cap="none" spc="0" normalizeH="0" baseline="0" noProof="0" dirty="0">
                    <a:ln>
                      <a:noFill/>
                    </a:ln>
                    <a:solidFill>
                      <a:srgbClr val="000000"/>
                    </a:solidFill>
                    <a:effectLst/>
                    <a:uLnTx/>
                    <a:uFillTx/>
                    <a:latin typeface="Calibri"/>
                    <a:ea typeface="+mn-ea"/>
                    <a:cs typeface="+mn-cs"/>
                  </a:rPr>
                  <a:t>(L2, L3)  </a:t>
                </a:r>
                <a:r>
                  <a:rPr kumimoji="0" lang="en-US" sz="1000" b="0" u="none" strike="noStrike" kern="1200" cap="none" spc="0" normalizeH="0" baseline="0" noProof="0" dirty="0">
                    <a:ln>
                      <a:noFill/>
                    </a:ln>
                    <a:solidFill>
                      <a:srgbClr val="000000"/>
                    </a:solidFill>
                    <a:effectLst/>
                    <a:uLnTx/>
                    <a:uFillTx/>
                    <a:latin typeface="Calibri"/>
                    <a:ea typeface="+mn-ea"/>
                    <a:cs typeface="+mn-cs"/>
                  </a:rPr>
                  <a:t>&amp;LIS ISS</a:t>
                </a:r>
              </a:p>
            </p:txBody>
          </p:sp>
          <p:sp>
            <p:nvSpPr>
              <p:cNvPr id="86" name="Rectangle 85"/>
              <p:cNvSpPr/>
              <p:nvPr/>
            </p:nvSpPr>
            <p:spPr>
              <a:xfrm>
                <a:off x="8775781" y="1289759"/>
                <a:ext cx="1192606" cy="479619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Subtitle 2"/>
              <p:cNvSpPr txBox="1">
                <a:spLocks/>
              </p:cNvSpPr>
              <p:nvPr/>
            </p:nvSpPr>
            <p:spPr>
              <a:xfrm rot="16200000">
                <a:off x="8256660" y="3294103"/>
                <a:ext cx="4364595" cy="344900"/>
              </a:xfrm>
              <a:prstGeom prst="rect">
                <a:avLst/>
              </a:prstGeom>
              <a:solidFill>
                <a:schemeClr val="accent6">
                  <a:lumMod val="75000"/>
                </a:schemeClr>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mn-cs"/>
                  </a:rPr>
                  <a:t>Users </a:t>
                </a:r>
              </a:p>
            </p:txBody>
          </p:sp>
          <p:sp>
            <p:nvSpPr>
              <p:cNvPr id="88" name="Rounded Rectangle 87"/>
              <p:cNvSpPr/>
              <p:nvPr/>
            </p:nvSpPr>
            <p:spPr>
              <a:xfrm>
                <a:off x="8842238" y="2198232"/>
                <a:ext cx="1033741" cy="589608"/>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Data via HTTPS</a:t>
                </a:r>
              </a:p>
            </p:txBody>
          </p:sp>
          <p:sp>
            <p:nvSpPr>
              <p:cNvPr id="89" name="Rounded Rectangle 88"/>
              <p:cNvSpPr/>
              <p:nvPr/>
            </p:nvSpPr>
            <p:spPr>
              <a:xfrm>
                <a:off x="8849620" y="2978888"/>
                <a:ext cx="1033742" cy="287323"/>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GIBS</a:t>
                </a:r>
              </a:p>
            </p:txBody>
          </p:sp>
          <p:sp>
            <p:nvSpPr>
              <p:cNvPr id="90" name="Rounded Rectangle 89"/>
              <p:cNvSpPr/>
              <p:nvPr/>
            </p:nvSpPr>
            <p:spPr>
              <a:xfrm>
                <a:off x="8842236" y="3472393"/>
                <a:ext cx="1033742" cy="287323"/>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Worldview</a:t>
                </a:r>
              </a:p>
            </p:txBody>
          </p:sp>
          <p:sp>
            <p:nvSpPr>
              <p:cNvPr id="91" name="Rounded Rectangle 90"/>
              <p:cNvSpPr/>
              <p:nvPr/>
            </p:nvSpPr>
            <p:spPr>
              <a:xfrm>
                <a:off x="8849620" y="3912579"/>
                <a:ext cx="1033742" cy="352761"/>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CMR</a:t>
                </a:r>
              </a:p>
            </p:txBody>
          </p:sp>
          <p:sp>
            <p:nvSpPr>
              <p:cNvPr id="93" name="Right Arrow 92"/>
              <p:cNvSpPr/>
              <p:nvPr/>
            </p:nvSpPr>
            <p:spPr>
              <a:xfrm>
                <a:off x="8278034" y="3169070"/>
                <a:ext cx="465183" cy="484632"/>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cxnSp>
            <p:nvCxnSpPr>
              <p:cNvPr id="98" name="Straight Arrow Connector 97"/>
              <p:cNvCxnSpPr/>
              <p:nvPr/>
            </p:nvCxnSpPr>
            <p:spPr>
              <a:xfrm>
                <a:off x="5325160" y="3799393"/>
                <a:ext cx="1331757"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V="1">
                <a:off x="3940150" y="5606638"/>
                <a:ext cx="2776336" cy="11388"/>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5417514" y="3408392"/>
                <a:ext cx="117974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Format: S-PDS or RBD</a:t>
                </a:r>
              </a:p>
            </p:txBody>
          </p:sp>
          <p:sp>
            <p:nvSpPr>
              <p:cNvPr id="108" name="TextBox 107"/>
              <p:cNvSpPr txBox="1"/>
              <p:nvPr/>
            </p:nvSpPr>
            <p:spPr>
              <a:xfrm>
                <a:off x="4123164" y="5317009"/>
                <a:ext cx="259192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AMSR2 Format</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L1R via Aspera service</a:t>
                </a:r>
              </a:p>
            </p:txBody>
          </p:sp>
          <p:sp>
            <p:nvSpPr>
              <p:cNvPr id="109" name="TextBox 108"/>
              <p:cNvSpPr txBox="1"/>
              <p:nvPr/>
            </p:nvSpPr>
            <p:spPr>
              <a:xfrm>
                <a:off x="2941546" y="6481386"/>
                <a:ext cx="128479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Direct Broadcast / Readout Stations</a:t>
                </a:r>
              </a:p>
            </p:txBody>
          </p:sp>
          <p:sp>
            <p:nvSpPr>
              <p:cNvPr id="110" name="TextBox 109"/>
              <p:cNvSpPr txBox="1"/>
              <p:nvPr/>
            </p:nvSpPr>
            <p:spPr>
              <a:xfrm>
                <a:off x="4477635" y="6292626"/>
                <a:ext cx="690506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RBD: Rate Buffered Data, S-PDS: Session Based Production Data Set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*MODIS &amp; VIIRS L2G and L3 products are 27 – 48 hours, ICESat-2 L3 has a latency of 3 days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SIPS: Science Investigator-led Processing Systems, TDRSS: Tracking and Data Relay Satellite System, SDS: Science Data System</a:t>
                </a:r>
              </a:p>
            </p:txBody>
          </p:sp>
          <p:sp>
            <p:nvSpPr>
              <p:cNvPr id="11" name="TextBox 10"/>
              <p:cNvSpPr txBox="1"/>
              <p:nvPr/>
            </p:nvSpPr>
            <p:spPr>
              <a:xfrm>
                <a:off x="5650708" y="1832650"/>
                <a:ext cx="746118" cy="276999"/>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MLS SIPS</a:t>
                </a:r>
              </a:p>
            </p:txBody>
          </p:sp>
          <p:cxnSp>
            <p:nvCxnSpPr>
              <p:cNvPr id="92" name="Straight Arrow Connector 91"/>
              <p:cNvCxnSpPr/>
              <p:nvPr/>
            </p:nvCxnSpPr>
            <p:spPr>
              <a:xfrm>
                <a:off x="6055107" y="1797622"/>
                <a:ext cx="599174"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6053861" y="1813699"/>
                <a:ext cx="1247" cy="65905"/>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13" descr="Screen Shot 2016-04-05 at 13.07.08.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4143" y="1354007"/>
                <a:ext cx="923673" cy="570168"/>
              </a:xfrm>
              <a:prstGeom prst="rect">
                <a:avLst/>
              </a:prstGeom>
            </p:spPr>
          </p:pic>
          <p:sp>
            <p:nvSpPr>
              <p:cNvPr id="24" name="TextBox 23"/>
              <p:cNvSpPr txBox="1"/>
              <p:nvPr/>
            </p:nvSpPr>
            <p:spPr>
              <a:xfrm>
                <a:off x="1673477" y="1710446"/>
                <a:ext cx="46198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Terra</a:t>
                </a:r>
              </a:p>
            </p:txBody>
          </p:sp>
          <p:pic>
            <p:nvPicPr>
              <p:cNvPr id="96" name="Picture 9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0660" y="2661250"/>
                <a:ext cx="344752" cy="531414"/>
              </a:xfrm>
              <a:prstGeom prst="rect">
                <a:avLst/>
              </a:prstGeom>
            </p:spPr>
          </p:pic>
          <p:cxnSp>
            <p:nvCxnSpPr>
              <p:cNvPr id="115" name="Straight Arrow Connector 114"/>
              <p:cNvCxnSpPr/>
              <p:nvPr/>
            </p:nvCxnSpPr>
            <p:spPr>
              <a:xfrm>
                <a:off x="2861487" y="4305457"/>
                <a:ext cx="63400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16" name="Picture 115" descr="Screen Shot 2016-04-05 at 13.07.08.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115811" flipV="1">
                <a:off x="1942018" y="3925988"/>
                <a:ext cx="923673" cy="570168"/>
              </a:xfrm>
              <a:prstGeom prst="rect">
                <a:avLst/>
              </a:prstGeom>
            </p:spPr>
          </p:pic>
          <p:sp>
            <p:nvSpPr>
              <p:cNvPr id="113" name="TextBox 112"/>
              <p:cNvSpPr txBox="1"/>
              <p:nvPr/>
            </p:nvSpPr>
            <p:spPr>
              <a:xfrm>
                <a:off x="1661616" y="3652973"/>
                <a:ext cx="13465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NOAA – NASA Spacecraft</a:t>
                </a:r>
              </a:p>
            </p:txBody>
          </p:sp>
          <p:pic>
            <p:nvPicPr>
              <p:cNvPr id="118" name="Picture 1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6489" y="5072764"/>
                <a:ext cx="344752" cy="531414"/>
              </a:xfrm>
              <a:prstGeom prst="rect">
                <a:avLst/>
              </a:prstGeom>
            </p:spPr>
          </p:pic>
          <p:sp>
            <p:nvSpPr>
              <p:cNvPr id="112" name="TextBox 111"/>
              <p:cNvSpPr txBox="1"/>
              <p:nvPr/>
            </p:nvSpPr>
            <p:spPr>
              <a:xfrm>
                <a:off x="1600440" y="4354683"/>
                <a:ext cx="141096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Suomi NPP, NOAA-20</a:t>
                </a:r>
              </a:p>
            </p:txBody>
          </p:sp>
          <p:cxnSp>
            <p:nvCxnSpPr>
              <p:cNvPr id="119" name="Straight Arrow Connector 118"/>
              <p:cNvCxnSpPr/>
              <p:nvPr/>
            </p:nvCxnSpPr>
            <p:spPr>
              <a:xfrm>
                <a:off x="3978587" y="4324244"/>
                <a:ext cx="88938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4" name="Rectangle 123"/>
              <p:cNvSpPr/>
              <p:nvPr/>
            </p:nvSpPr>
            <p:spPr>
              <a:xfrm>
                <a:off x="6741677" y="3014504"/>
                <a:ext cx="1513677" cy="4033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25" name="Rounded Rectangle 124"/>
              <p:cNvSpPr/>
              <p:nvPr/>
            </p:nvSpPr>
            <p:spPr>
              <a:xfrm>
                <a:off x="6903228" y="3147107"/>
                <a:ext cx="1153279" cy="18460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MISR  </a:t>
                </a:r>
                <a:r>
                  <a:rPr kumimoji="0" lang="en-US" sz="1050" b="0" i="1" u="none" strike="noStrike" kern="1200" cap="none" spc="0" normalizeH="0" baseline="0" noProof="0" dirty="0">
                    <a:ln>
                      <a:noFill/>
                    </a:ln>
                    <a:solidFill>
                      <a:srgbClr val="000000"/>
                    </a:solidFill>
                    <a:effectLst/>
                    <a:uLnTx/>
                    <a:uFillTx/>
                    <a:latin typeface="Calibri"/>
                    <a:ea typeface="+mn-ea"/>
                    <a:cs typeface="+mn-cs"/>
                  </a:rPr>
                  <a:t>(L1,L2)</a:t>
                </a:r>
              </a:p>
            </p:txBody>
          </p:sp>
          <p:sp>
            <p:nvSpPr>
              <p:cNvPr id="130" name="Rounded Rectangle 129"/>
              <p:cNvSpPr/>
              <p:nvPr/>
            </p:nvSpPr>
            <p:spPr>
              <a:xfrm>
                <a:off x="6954856" y="4700568"/>
                <a:ext cx="1120448" cy="18460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VIIRS</a:t>
                </a:r>
              </a:p>
            </p:txBody>
          </p:sp>
          <p:sp>
            <p:nvSpPr>
              <p:cNvPr id="131" name="TextBox 130"/>
              <p:cNvSpPr txBox="1"/>
              <p:nvPr/>
            </p:nvSpPr>
            <p:spPr>
              <a:xfrm>
                <a:off x="7225589" y="2970657"/>
                <a:ext cx="60605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ASDC</a:t>
                </a:r>
              </a:p>
            </p:txBody>
          </p:sp>
          <p:sp>
            <p:nvSpPr>
              <p:cNvPr id="114" name="Rectangle 113"/>
              <p:cNvSpPr/>
              <p:nvPr/>
            </p:nvSpPr>
            <p:spPr>
              <a:xfrm>
                <a:off x="1608163" y="3615268"/>
                <a:ext cx="1419221" cy="968526"/>
              </a:xfrm>
              <a:prstGeom prst="rect">
                <a:avLst/>
              </a:prstGeom>
              <a:no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TextBox 136"/>
              <p:cNvSpPr txBox="1"/>
              <p:nvPr/>
            </p:nvSpPr>
            <p:spPr>
              <a:xfrm>
                <a:off x="7029589" y="1953363"/>
                <a:ext cx="1094269"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Ozone SIPS</a:t>
                </a:r>
              </a:p>
            </p:txBody>
          </p:sp>
          <p:sp>
            <p:nvSpPr>
              <p:cNvPr id="139" name="TextBox 138"/>
              <p:cNvSpPr txBox="1"/>
              <p:nvPr/>
            </p:nvSpPr>
            <p:spPr>
              <a:xfrm>
                <a:off x="6911034" y="4492214"/>
                <a:ext cx="116218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VIIRS Land SIPS</a:t>
                </a:r>
              </a:p>
            </p:txBody>
          </p:sp>
          <p:sp>
            <p:nvSpPr>
              <p:cNvPr id="140" name="TextBox 139"/>
              <p:cNvSpPr txBox="1"/>
              <p:nvPr/>
            </p:nvSpPr>
            <p:spPr>
              <a:xfrm>
                <a:off x="6911034" y="3881359"/>
                <a:ext cx="116218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MODAPS</a:t>
                </a:r>
              </a:p>
            </p:txBody>
          </p:sp>
          <p:sp>
            <p:nvSpPr>
              <p:cNvPr id="142" name="TextBox 141"/>
              <p:cNvSpPr txBox="1"/>
              <p:nvPr/>
            </p:nvSpPr>
            <p:spPr>
              <a:xfrm>
                <a:off x="5904330" y="4384937"/>
                <a:ext cx="711733" cy="48846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Format: </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S-PDS</a:t>
                </a:r>
              </a:p>
            </p:txBody>
          </p:sp>
          <p:sp>
            <p:nvSpPr>
              <p:cNvPr id="10" name="Rounded Rectangle 9"/>
              <p:cNvSpPr/>
              <p:nvPr/>
            </p:nvSpPr>
            <p:spPr>
              <a:xfrm>
                <a:off x="3495494" y="3930732"/>
                <a:ext cx="982141" cy="825572"/>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JPSS SMD Hub (JSH)</a:t>
                </a:r>
              </a:p>
            </p:txBody>
          </p:sp>
          <p:sp>
            <p:nvSpPr>
              <p:cNvPr id="121" name="Rectangle 120"/>
              <p:cNvSpPr/>
              <p:nvPr/>
            </p:nvSpPr>
            <p:spPr>
              <a:xfrm>
                <a:off x="6756053" y="4959013"/>
                <a:ext cx="1514114" cy="4907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22" name="Rounded Rectangle 121"/>
              <p:cNvSpPr/>
              <p:nvPr/>
            </p:nvSpPr>
            <p:spPr>
              <a:xfrm>
                <a:off x="6965417" y="5198994"/>
                <a:ext cx="1120448" cy="18460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VIIRS</a:t>
                </a:r>
              </a:p>
            </p:txBody>
          </p:sp>
          <p:sp>
            <p:nvSpPr>
              <p:cNvPr id="123" name="TextBox 122"/>
              <p:cNvSpPr txBox="1"/>
              <p:nvPr/>
            </p:nvSpPr>
            <p:spPr>
              <a:xfrm>
                <a:off x="6699668" y="4972301"/>
                <a:ext cx="1640511"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VIIRS Atmosphere SIPS</a:t>
                </a:r>
              </a:p>
            </p:txBody>
          </p:sp>
          <p:cxnSp>
            <p:nvCxnSpPr>
              <p:cNvPr id="126" name="Straight Arrow Connector 125"/>
              <p:cNvCxnSpPr>
                <a:cxnSpLocks/>
              </p:cNvCxnSpPr>
              <p:nvPr/>
            </p:nvCxnSpPr>
            <p:spPr>
              <a:xfrm>
                <a:off x="5531769" y="5052970"/>
                <a:ext cx="1183323" cy="10162"/>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27" name="TextBox 126"/>
              <p:cNvSpPr txBox="1"/>
              <p:nvPr/>
            </p:nvSpPr>
            <p:spPr>
              <a:xfrm>
                <a:off x="5857945" y="4808737"/>
                <a:ext cx="711733" cy="48846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Format: </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S-PDS</a:t>
                </a:r>
              </a:p>
            </p:txBody>
          </p:sp>
          <p:sp>
            <p:nvSpPr>
              <p:cNvPr id="135" name="TextBox 134"/>
              <p:cNvSpPr txBox="1"/>
              <p:nvPr/>
            </p:nvSpPr>
            <p:spPr>
              <a:xfrm rot="16200000">
                <a:off x="5050794" y="4544294"/>
                <a:ext cx="1194412" cy="230832"/>
              </a:xfrm>
              <a:prstGeom prst="rect">
                <a:avLst/>
              </a:prstGeom>
              <a:solidFill>
                <a:srgbClr val="D7E4BD"/>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Land SIPS PDR Server</a:t>
                </a:r>
              </a:p>
            </p:txBody>
          </p:sp>
          <p:sp>
            <p:nvSpPr>
              <p:cNvPr id="133" name="Rectangle 132"/>
              <p:cNvSpPr/>
              <p:nvPr/>
            </p:nvSpPr>
            <p:spPr>
              <a:xfrm>
                <a:off x="5505448" y="4069412"/>
                <a:ext cx="279678" cy="11900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Rounded Rectangle 131"/>
              <p:cNvSpPr/>
              <p:nvPr/>
            </p:nvSpPr>
            <p:spPr>
              <a:xfrm>
                <a:off x="8849620" y="4533434"/>
                <a:ext cx="1033742" cy="287323"/>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FIRMS</a:t>
                </a:r>
              </a:p>
            </p:txBody>
          </p:sp>
          <p:cxnSp>
            <p:nvCxnSpPr>
              <p:cNvPr id="19" name="Elbow Connector 18"/>
              <p:cNvCxnSpPr>
                <a:cxnSpLocks/>
                <a:stCxn id="68" idx="3"/>
                <a:endCxn id="132" idx="1"/>
              </p:cNvCxnSpPr>
              <p:nvPr/>
            </p:nvCxnSpPr>
            <p:spPr>
              <a:xfrm>
                <a:off x="8121161" y="4232913"/>
                <a:ext cx="728459" cy="44418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rot="16200000">
                <a:off x="3213894" y="2372890"/>
                <a:ext cx="2559655" cy="276999"/>
              </a:xfrm>
              <a:prstGeom prst="rect">
                <a:avLst/>
              </a:prstGeom>
              <a:solidFill>
                <a:schemeClr val="accent3">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150" b="0" i="0" u="none" strike="noStrike" kern="1200" cap="none" spc="0" normalizeH="0" baseline="0" noProof="0" dirty="0">
                    <a:ln>
                      <a:noFill/>
                    </a:ln>
                    <a:solidFill>
                      <a:prstClr val="black"/>
                    </a:solidFill>
                    <a:effectLst/>
                    <a:uLnTx/>
                    <a:uFillTx/>
                    <a:latin typeface="Calibri"/>
                    <a:ea typeface="+mn-ea"/>
                    <a:cs typeface="+mn-cs"/>
                  </a:rPr>
                  <a:t>EDOS Front End Processing:</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a:ln>
                      <a:noFill/>
                    </a:ln>
                    <a:solidFill>
                      <a:prstClr val="black"/>
                    </a:solidFill>
                    <a:effectLst/>
                    <a:uLnTx/>
                    <a:uFillTx/>
                    <a:latin typeface="Calibri"/>
                    <a:ea typeface="+mn-ea"/>
                    <a:cs typeface="+mn-cs"/>
                  </a:rPr>
                  <a:t>data capture</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Rectangle 51"/>
              <p:cNvSpPr/>
              <p:nvPr/>
            </p:nvSpPr>
            <p:spPr>
              <a:xfrm>
                <a:off x="4330921" y="1239260"/>
                <a:ext cx="301300" cy="25519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Rectangle 133"/>
              <p:cNvSpPr/>
              <p:nvPr/>
            </p:nvSpPr>
            <p:spPr>
              <a:xfrm>
                <a:off x="6748681" y="3437178"/>
                <a:ext cx="1513677" cy="4273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38" name="TextBox 137"/>
              <p:cNvSpPr txBox="1"/>
              <p:nvPr/>
            </p:nvSpPr>
            <p:spPr>
              <a:xfrm>
                <a:off x="7242964" y="3421307"/>
                <a:ext cx="60605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NCAR</a:t>
                </a:r>
              </a:p>
            </p:txBody>
          </p:sp>
          <p:sp>
            <p:nvSpPr>
              <p:cNvPr id="117" name="Rounded Rectangle 116"/>
              <p:cNvSpPr/>
              <p:nvPr/>
            </p:nvSpPr>
            <p:spPr>
              <a:xfrm>
                <a:off x="6965417" y="3593919"/>
                <a:ext cx="1164093" cy="228781"/>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MOPITT  </a:t>
                </a:r>
                <a:r>
                  <a:rPr kumimoji="0" lang="en-US" sz="1050" b="0" i="1" u="none" strike="noStrike" kern="1200" cap="none" spc="0" normalizeH="0" baseline="0" noProof="0" dirty="0">
                    <a:ln>
                      <a:noFill/>
                    </a:ln>
                    <a:solidFill>
                      <a:srgbClr val="000000"/>
                    </a:solidFill>
                    <a:effectLst/>
                    <a:uLnTx/>
                    <a:uFillTx/>
                    <a:latin typeface="Calibri"/>
                    <a:ea typeface="+mn-ea"/>
                    <a:cs typeface="+mn-cs"/>
                  </a:rPr>
                  <a:t>(L2)</a:t>
                </a:r>
              </a:p>
            </p:txBody>
          </p:sp>
          <p:pic>
            <p:nvPicPr>
              <p:cNvPr id="16" name="Picture 15" descr="Screen Shot 2018-03-21 at 3.57.15 PM.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96311" y="5388696"/>
                <a:ext cx="1419223" cy="905735"/>
              </a:xfrm>
              <a:prstGeom prst="rect">
                <a:avLst/>
              </a:prstGeom>
            </p:spPr>
          </p:pic>
          <p:sp>
            <p:nvSpPr>
              <p:cNvPr id="147" name="TextBox 146"/>
              <p:cNvSpPr txBox="1"/>
              <p:nvPr/>
            </p:nvSpPr>
            <p:spPr>
              <a:xfrm>
                <a:off x="1624421" y="6343278"/>
                <a:ext cx="13926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International Space Station</a:t>
                </a:r>
              </a:p>
            </p:txBody>
          </p:sp>
          <p:cxnSp>
            <p:nvCxnSpPr>
              <p:cNvPr id="149" name="Straight Arrow Connector 148"/>
              <p:cNvCxnSpPr/>
              <p:nvPr/>
            </p:nvCxnSpPr>
            <p:spPr>
              <a:xfrm flipV="1">
                <a:off x="3118917" y="5945758"/>
                <a:ext cx="3609878" cy="11388"/>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50" name="TextBox 149"/>
              <p:cNvSpPr txBox="1"/>
              <p:nvPr/>
            </p:nvSpPr>
            <p:spPr>
              <a:xfrm>
                <a:off x="5215083" y="5687674"/>
                <a:ext cx="139935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LIS Format</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L0 Data</a:t>
                </a:r>
              </a:p>
            </p:txBody>
          </p:sp>
          <p:sp>
            <p:nvSpPr>
              <p:cNvPr id="143" name="Rounded Rectangle 142">
                <a:extLst>
                  <a:ext uri="{FF2B5EF4-FFF2-40B4-BE49-F238E27FC236}">
                    <a16:creationId xmlns:a16="http://schemas.microsoft.com/office/drawing/2014/main" id="{C98D1784-1AB6-D04C-AEA7-7FF411C6C838}"/>
                  </a:ext>
                </a:extLst>
              </p:cNvPr>
              <p:cNvSpPr/>
              <p:nvPr/>
            </p:nvSpPr>
            <p:spPr>
              <a:xfrm>
                <a:off x="8833512" y="5194522"/>
                <a:ext cx="1033741" cy="589608"/>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a:ea typeface="+mn-ea"/>
                    <a:cs typeface="+mn-cs"/>
                  </a:rPr>
                  <a:t>Earthdata</a:t>
                </a:r>
                <a:r>
                  <a:rPr kumimoji="0" lang="en-US" sz="1400" b="0" i="0" u="none" strike="noStrike" kern="1200" cap="none" spc="0" normalizeH="0" baseline="0" noProof="0" dirty="0">
                    <a:ln>
                      <a:noFill/>
                    </a:ln>
                    <a:solidFill>
                      <a:srgbClr val="000000"/>
                    </a:solidFill>
                    <a:effectLst/>
                    <a:uLnTx/>
                    <a:uFillTx/>
                    <a:latin typeface="Calibri"/>
                    <a:ea typeface="+mn-ea"/>
                    <a:cs typeface="+mn-cs"/>
                  </a:rPr>
                  <a:t> 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Client</a:t>
                </a:r>
              </a:p>
            </p:txBody>
          </p:sp>
          <p:cxnSp>
            <p:nvCxnSpPr>
              <p:cNvPr id="144" name="Straight Arrow Connector 143">
                <a:extLst>
                  <a:ext uri="{FF2B5EF4-FFF2-40B4-BE49-F238E27FC236}">
                    <a16:creationId xmlns:a16="http://schemas.microsoft.com/office/drawing/2014/main" id="{01CAF2DF-A942-9646-8430-C73AE1F98E43}"/>
                  </a:ext>
                </a:extLst>
              </p:cNvPr>
              <p:cNvCxnSpPr>
                <a:cxnSpLocks/>
              </p:cNvCxnSpPr>
              <p:nvPr/>
            </p:nvCxnSpPr>
            <p:spPr>
              <a:xfrm>
                <a:off x="2700179" y="2241113"/>
                <a:ext cx="894535" cy="5118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5" name="Rectangle 144">
                <a:extLst>
                  <a:ext uri="{FF2B5EF4-FFF2-40B4-BE49-F238E27FC236}">
                    <a16:creationId xmlns:a16="http://schemas.microsoft.com/office/drawing/2014/main" id="{E78F0460-E238-DA43-AE02-F00CB6645496}"/>
                  </a:ext>
                </a:extLst>
              </p:cNvPr>
              <p:cNvSpPr/>
              <p:nvPr/>
            </p:nvSpPr>
            <p:spPr>
              <a:xfrm>
                <a:off x="1609515" y="2456071"/>
                <a:ext cx="1419221" cy="510600"/>
              </a:xfrm>
              <a:prstGeom prst="rect">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TextBox 147">
                <a:extLst>
                  <a:ext uri="{FF2B5EF4-FFF2-40B4-BE49-F238E27FC236}">
                    <a16:creationId xmlns:a16="http://schemas.microsoft.com/office/drawing/2014/main" id="{A96B7787-9EA1-E34F-B26C-4D325AACF6B4}"/>
                  </a:ext>
                </a:extLst>
              </p:cNvPr>
              <p:cNvSpPr txBox="1"/>
              <p:nvPr/>
            </p:nvSpPr>
            <p:spPr>
              <a:xfrm>
                <a:off x="1703253" y="2594718"/>
                <a:ext cx="49244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prstClr val="black"/>
                    </a:solidFill>
                    <a:latin typeface="Calibri"/>
                    <a:ea typeface="+mn-ea"/>
                    <a:cs typeface="+mn-cs"/>
                  </a:rPr>
                  <a:t>SMAP</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761164" y="1168857"/>
                <a:ext cx="96853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EOS Spacecraft</a:t>
                </a:r>
              </a:p>
            </p:txBody>
          </p:sp>
          <p:cxnSp>
            <p:nvCxnSpPr>
              <p:cNvPr id="44" name="Straight Arrow Connector 43"/>
              <p:cNvCxnSpPr>
                <a:cxnSpLocks/>
              </p:cNvCxnSpPr>
              <p:nvPr/>
            </p:nvCxnSpPr>
            <p:spPr>
              <a:xfrm>
                <a:off x="2135463" y="1634091"/>
                <a:ext cx="1459251" cy="689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1" name="TextBox 150">
                <a:extLst>
                  <a:ext uri="{FF2B5EF4-FFF2-40B4-BE49-F238E27FC236}">
                    <a16:creationId xmlns:a16="http://schemas.microsoft.com/office/drawing/2014/main" id="{6D4404D3-434C-124A-83C5-BDC80FADB5FE}"/>
                  </a:ext>
                </a:extLst>
              </p:cNvPr>
              <p:cNvSpPr txBox="1"/>
              <p:nvPr/>
            </p:nvSpPr>
            <p:spPr>
              <a:xfrm>
                <a:off x="5645187" y="2490352"/>
                <a:ext cx="827471" cy="276999"/>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SMAP SDS</a:t>
                </a:r>
              </a:p>
            </p:txBody>
          </p:sp>
          <p:cxnSp>
            <p:nvCxnSpPr>
              <p:cNvPr id="152" name="Straight Arrow Connector 151">
                <a:extLst>
                  <a:ext uri="{FF2B5EF4-FFF2-40B4-BE49-F238E27FC236}">
                    <a16:creationId xmlns:a16="http://schemas.microsoft.com/office/drawing/2014/main" id="{6D796F0F-2C6C-2945-878B-8650822CC17D}"/>
                  </a:ext>
                </a:extLst>
              </p:cNvPr>
              <p:cNvCxnSpPr>
                <a:cxnSpLocks/>
              </p:cNvCxnSpPr>
              <p:nvPr/>
            </p:nvCxnSpPr>
            <p:spPr>
              <a:xfrm>
                <a:off x="6472658" y="2686330"/>
                <a:ext cx="218334"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54" name="Rectangle 153">
                <a:extLst>
                  <a:ext uri="{FF2B5EF4-FFF2-40B4-BE49-F238E27FC236}">
                    <a16:creationId xmlns:a16="http://schemas.microsoft.com/office/drawing/2014/main" id="{36344CF1-694C-2040-BD56-CED45E66A577}"/>
                  </a:ext>
                </a:extLst>
              </p:cNvPr>
              <p:cNvSpPr/>
              <p:nvPr/>
            </p:nvSpPr>
            <p:spPr>
              <a:xfrm>
                <a:off x="6748681" y="2471715"/>
                <a:ext cx="1513677" cy="4631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55" name="Rounded Rectangle 154">
                <a:extLst>
                  <a:ext uri="{FF2B5EF4-FFF2-40B4-BE49-F238E27FC236}">
                    <a16:creationId xmlns:a16="http://schemas.microsoft.com/office/drawing/2014/main" id="{19BA11A9-F92A-5B47-941D-D25BEBC35507}"/>
                  </a:ext>
                </a:extLst>
              </p:cNvPr>
              <p:cNvSpPr/>
              <p:nvPr/>
            </p:nvSpPr>
            <p:spPr>
              <a:xfrm>
                <a:off x="6748570" y="2628622"/>
                <a:ext cx="1556586" cy="272794"/>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SMAP &amp; ICESAT-2  </a:t>
                </a:r>
                <a:r>
                  <a:rPr kumimoji="0" lang="en-US" sz="1050" b="0" i="1" u="none" strike="noStrike" kern="1200" cap="none" spc="0" normalizeH="0" baseline="0" noProof="0" dirty="0">
                    <a:ln>
                      <a:noFill/>
                    </a:ln>
                    <a:solidFill>
                      <a:srgbClr val="000000"/>
                    </a:solidFill>
                    <a:effectLst/>
                    <a:uLnTx/>
                    <a:uFillTx/>
                    <a:latin typeface="Calibri"/>
                    <a:ea typeface="+mn-ea"/>
                    <a:cs typeface="+mn-cs"/>
                  </a:rPr>
                  <a:t>(L1,L2, L3)</a:t>
                </a:r>
              </a:p>
            </p:txBody>
          </p:sp>
          <p:sp>
            <p:nvSpPr>
              <p:cNvPr id="156" name="TextBox 155">
                <a:extLst>
                  <a:ext uri="{FF2B5EF4-FFF2-40B4-BE49-F238E27FC236}">
                    <a16:creationId xmlns:a16="http://schemas.microsoft.com/office/drawing/2014/main" id="{718A108A-0D12-6A48-8FB8-6CE251BC5C05}"/>
                  </a:ext>
                </a:extLst>
              </p:cNvPr>
              <p:cNvSpPr txBox="1"/>
              <p:nvPr/>
            </p:nvSpPr>
            <p:spPr>
              <a:xfrm>
                <a:off x="7242964" y="2417123"/>
                <a:ext cx="60605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NSIDC</a:t>
                </a:r>
              </a:p>
            </p:txBody>
          </p:sp>
          <p:cxnSp>
            <p:nvCxnSpPr>
              <p:cNvPr id="157" name="Straight Arrow Connector 156">
                <a:extLst>
                  <a:ext uri="{FF2B5EF4-FFF2-40B4-BE49-F238E27FC236}">
                    <a16:creationId xmlns:a16="http://schemas.microsoft.com/office/drawing/2014/main" id="{64EFF77A-688B-EE40-998D-81827C02DFC6}"/>
                  </a:ext>
                </a:extLst>
              </p:cNvPr>
              <p:cNvCxnSpPr>
                <a:cxnSpLocks/>
              </p:cNvCxnSpPr>
              <p:nvPr/>
            </p:nvCxnSpPr>
            <p:spPr>
              <a:xfrm>
                <a:off x="5325160" y="3060676"/>
                <a:ext cx="320127"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A417FEE6-C67B-3540-ADE1-EB36BB5A7D55}"/>
                  </a:ext>
                </a:extLst>
              </p:cNvPr>
              <p:cNvCxnSpPr>
                <a:cxnSpLocks/>
              </p:cNvCxnSpPr>
              <p:nvPr/>
            </p:nvCxnSpPr>
            <p:spPr>
              <a:xfrm>
                <a:off x="5325160" y="1949529"/>
                <a:ext cx="320127"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59" name="Rounded Rectangle 158">
                <a:extLst>
                  <a:ext uri="{FF2B5EF4-FFF2-40B4-BE49-F238E27FC236}">
                    <a16:creationId xmlns:a16="http://schemas.microsoft.com/office/drawing/2014/main" id="{379570DD-5753-6F49-B0BF-1C2C4AF52C15}"/>
                  </a:ext>
                </a:extLst>
              </p:cNvPr>
              <p:cNvSpPr/>
              <p:nvPr/>
            </p:nvSpPr>
            <p:spPr>
              <a:xfrm>
                <a:off x="4358650" y="5661700"/>
                <a:ext cx="788330" cy="60010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buClrTx/>
                  <a:defRPr/>
                </a:pPr>
                <a:r>
                  <a:rPr kumimoji="0" lang="en-US" sz="1000" b="0" i="0" u="none" strike="noStrike" kern="1200" cap="none" spc="0" normalizeH="0" baseline="0" noProof="0" dirty="0" err="1">
                    <a:ln>
                      <a:noFill/>
                    </a:ln>
                    <a:solidFill>
                      <a:srgbClr val="000000"/>
                    </a:solidFill>
                    <a:effectLst/>
                    <a:uLnTx/>
                    <a:uFillTx/>
                    <a:latin typeface="Calibri"/>
                    <a:ea typeface="+mn-ea"/>
                    <a:cs typeface="+mn-cs"/>
                  </a:rPr>
                  <a:t>Hunstville</a:t>
                </a:r>
                <a:r>
                  <a:rPr kumimoji="0" lang="en-US" sz="1000" b="0" i="0" u="none" strike="noStrike" kern="1200" cap="none" spc="0" normalizeH="0" baseline="0" noProof="0" dirty="0">
                    <a:ln>
                      <a:noFill/>
                    </a:ln>
                    <a:solidFill>
                      <a:srgbClr val="000000"/>
                    </a:solidFill>
                    <a:effectLst/>
                    <a:uLnTx/>
                    <a:uFillTx/>
                    <a:latin typeface="Calibri"/>
                    <a:ea typeface="+mn-ea"/>
                    <a:cs typeface="+mn-cs"/>
                  </a:rPr>
                  <a:t> HOSC &amp; POCC</a:t>
                </a:r>
              </a:p>
            </p:txBody>
          </p:sp>
        </p:grpSp>
        <p:sp>
          <p:nvSpPr>
            <p:cNvPr id="166" name="Title 1">
              <a:extLst>
                <a:ext uri="{FF2B5EF4-FFF2-40B4-BE49-F238E27FC236}">
                  <a16:creationId xmlns:a16="http://schemas.microsoft.com/office/drawing/2014/main" id="{F01F2880-3444-824F-9E28-9205C1328FED}"/>
                </a:ext>
              </a:extLst>
            </p:cNvPr>
            <p:cNvSpPr txBox="1">
              <a:spLocks/>
            </p:cNvSpPr>
            <p:nvPr/>
          </p:nvSpPr>
          <p:spPr>
            <a:xfrm>
              <a:off x="1524003" y="359032"/>
              <a:ext cx="9144000" cy="332284"/>
            </a:xfrm>
            <a:prstGeom prst="rect">
              <a:avLst/>
            </a:prstGeom>
            <a:solidFill>
              <a:srgbClr val="3366FF"/>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buClrTx/>
                <a:buFontTx/>
              </a:pPr>
              <a:r>
                <a:rPr lang="en-US" sz="2000" dirty="0">
                  <a:solidFill>
                    <a:schemeClr val="bg1"/>
                  </a:solidFill>
                </a:rPr>
                <a:t>LANCE Architecture </a:t>
              </a:r>
            </a:p>
          </p:txBody>
        </p:sp>
        <p:sp>
          <p:nvSpPr>
            <p:cNvPr id="169" name="Subtitle 2">
              <a:extLst>
                <a:ext uri="{FF2B5EF4-FFF2-40B4-BE49-F238E27FC236}">
                  <a16:creationId xmlns:a16="http://schemas.microsoft.com/office/drawing/2014/main" id="{59179D54-837A-374C-A740-C077F623E468}"/>
                </a:ext>
              </a:extLst>
            </p:cNvPr>
            <p:cNvSpPr txBox="1">
              <a:spLocks/>
            </p:cNvSpPr>
            <p:nvPr/>
          </p:nvSpPr>
          <p:spPr>
            <a:xfrm>
              <a:off x="1524003" y="814820"/>
              <a:ext cx="1535843" cy="344900"/>
            </a:xfrm>
            <a:prstGeom prst="rect">
              <a:avLst/>
            </a:prstGeom>
            <a:solidFill>
              <a:srgbClr val="E46C0A"/>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Data Acquisition</a:t>
              </a:r>
            </a:p>
          </p:txBody>
        </p:sp>
        <p:sp>
          <p:nvSpPr>
            <p:cNvPr id="170" name="Subtitle 2">
              <a:extLst>
                <a:ext uri="{FF2B5EF4-FFF2-40B4-BE49-F238E27FC236}">
                  <a16:creationId xmlns:a16="http://schemas.microsoft.com/office/drawing/2014/main" id="{68E308B5-F8BF-DC48-8FC9-0D3D54773DF4}"/>
                </a:ext>
              </a:extLst>
            </p:cNvPr>
            <p:cNvSpPr txBox="1">
              <a:spLocks/>
            </p:cNvSpPr>
            <p:nvPr/>
          </p:nvSpPr>
          <p:spPr>
            <a:xfrm>
              <a:off x="3118918" y="814820"/>
              <a:ext cx="2286203" cy="344900"/>
            </a:xfrm>
            <a:prstGeom prst="rect">
              <a:avLst/>
            </a:prstGeom>
            <a:solidFill>
              <a:srgbClr val="E46C0A"/>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Data Capture &amp; Processing </a:t>
              </a:r>
            </a:p>
          </p:txBody>
        </p:sp>
        <p:sp>
          <p:nvSpPr>
            <p:cNvPr id="171" name="Subtitle 2">
              <a:extLst>
                <a:ext uri="{FF2B5EF4-FFF2-40B4-BE49-F238E27FC236}">
                  <a16:creationId xmlns:a16="http://schemas.microsoft.com/office/drawing/2014/main" id="{30E401B2-2F0C-EB4B-B94E-C987976A5221}"/>
                </a:ext>
              </a:extLst>
            </p:cNvPr>
            <p:cNvSpPr txBox="1">
              <a:spLocks/>
            </p:cNvSpPr>
            <p:nvPr/>
          </p:nvSpPr>
          <p:spPr>
            <a:xfrm>
              <a:off x="5470508" y="814704"/>
              <a:ext cx="1196185" cy="344900"/>
            </a:xfrm>
            <a:prstGeom prst="rect">
              <a:avLst/>
            </a:prstGeom>
            <a:solidFill>
              <a:srgbClr val="E46C0A"/>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Data to SIPS</a:t>
              </a:r>
            </a:p>
          </p:txBody>
        </p:sp>
        <p:sp>
          <p:nvSpPr>
            <p:cNvPr id="172" name="Subtitle 2">
              <a:extLst>
                <a:ext uri="{FF2B5EF4-FFF2-40B4-BE49-F238E27FC236}">
                  <a16:creationId xmlns:a16="http://schemas.microsoft.com/office/drawing/2014/main" id="{7458913A-D2FA-F940-A1F6-20C8D9562AAA}"/>
                </a:ext>
              </a:extLst>
            </p:cNvPr>
            <p:cNvSpPr txBox="1">
              <a:spLocks/>
            </p:cNvSpPr>
            <p:nvPr/>
          </p:nvSpPr>
          <p:spPr>
            <a:xfrm>
              <a:off x="6756401" y="817387"/>
              <a:ext cx="1801654" cy="344900"/>
            </a:xfrm>
            <a:prstGeom prst="rect">
              <a:avLst/>
            </a:prstGeom>
            <a:solidFill>
              <a:srgbClr val="E46C0A"/>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Science Data Processing &amp; Distribution</a:t>
              </a:r>
            </a:p>
          </p:txBody>
        </p:sp>
        <p:sp>
          <p:nvSpPr>
            <p:cNvPr id="173" name="Subtitle 2">
              <a:extLst>
                <a:ext uri="{FF2B5EF4-FFF2-40B4-BE49-F238E27FC236}">
                  <a16:creationId xmlns:a16="http://schemas.microsoft.com/office/drawing/2014/main" id="{D790F317-6313-D14E-92A0-1842041B7351}"/>
                </a:ext>
              </a:extLst>
            </p:cNvPr>
            <p:cNvSpPr txBox="1">
              <a:spLocks/>
            </p:cNvSpPr>
            <p:nvPr/>
          </p:nvSpPr>
          <p:spPr>
            <a:xfrm>
              <a:off x="8634667" y="817387"/>
              <a:ext cx="2033333" cy="344900"/>
            </a:xfrm>
            <a:prstGeom prst="rect">
              <a:avLst/>
            </a:prstGeom>
            <a:solidFill>
              <a:schemeClr val="accent6">
                <a:lumMod val="75000"/>
              </a:schemeClr>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Distribution &amp; Access </a:t>
              </a:r>
            </a:p>
          </p:txBody>
        </p:sp>
      </p:grpSp>
      <p:sp>
        <p:nvSpPr>
          <p:cNvPr id="128" name="Slide Number Placeholder 5">
            <a:extLst>
              <a:ext uri="{FF2B5EF4-FFF2-40B4-BE49-F238E27FC236}">
                <a16:creationId xmlns:a16="http://schemas.microsoft.com/office/drawing/2014/main" id="{D99EA143-768D-8042-B0FC-BCD7786D6B03}"/>
              </a:ext>
            </a:extLst>
          </p:cNvPr>
          <p:cNvSpPr>
            <a:spLocks noGrp="1"/>
          </p:cNvSpPr>
          <p:nvPr>
            <p:ph type="sldNum" sz="quarter" idx="12"/>
          </p:nvPr>
        </p:nvSpPr>
        <p:spPr>
          <a:xfrm>
            <a:off x="9195979" y="6335796"/>
            <a:ext cx="2743200" cy="365125"/>
          </a:xfrm>
        </p:spPr>
        <p:txBody>
          <a:bodyPr/>
          <a:lstStyle/>
          <a:p>
            <a:fld id="{FAAEF67D-4E36-EA42-871E-8A666F69D0EB}" type="slidenum">
              <a:rPr lang="en-US" smtClean="0"/>
              <a:t>10</a:t>
            </a:fld>
            <a:endParaRPr lang="en-US" dirty="0"/>
          </a:p>
        </p:txBody>
      </p:sp>
      <p:sp>
        <p:nvSpPr>
          <p:cNvPr id="4" name="Rectangle 3">
            <a:extLst>
              <a:ext uri="{FF2B5EF4-FFF2-40B4-BE49-F238E27FC236}">
                <a16:creationId xmlns:a16="http://schemas.microsoft.com/office/drawing/2014/main" id="{E900CBB6-7E58-04F0-E0BC-83633CAAC46C}"/>
              </a:ext>
            </a:extLst>
          </p:cNvPr>
          <p:cNvSpPr/>
          <p:nvPr/>
        </p:nvSpPr>
        <p:spPr>
          <a:xfrm>
            <a:off x="1694185" y="3021003"/>
            <a:ext cx="1419221" cy="510600"/>
          </a:xfrm>
          <a:prstGeom prst="rect">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31E9136-9FE4-55A7-CBA6-4810C85046AC}"/>
              </a:ext>
            </a:extLst>
          </p:cNvPr>
          <p:cNvSpPr txBox="1"/>
          <p:nvPr/>
        </p:nvSpPr>
        <p:spPr>
          <a:xfrm>
            <a:off x="1648383" y="3185104"/>
            <a:ext cx="61587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prstClr val="black"/>
                </a:solidFill>
                <a:latin typeface="Calibri"/>
                <a:ea typeface="+mn-ea"/>
                <a:cs typeface="+mn-cs"/>
              </a:rPr>
              <a:t>ICESat-2</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9ED5FD50-AFC3-B3B7-004D-822369FE637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38756" y="2464168"/>
            <a:ext cx="488994" cy="454977"/>
          </a:xfrm>
          <a:prstGeom prst="rect">
            <a:avLst/>
          </a:prstGeom>
        </p:spPr>
      </p:pic>
      <p:pic>
        <p:nvPicPr>
          <p:cNvPr id="20" name="Picture 19">
            <a:extLst>
              <a:ext uri="{FF2B5EF4-FFF2-40B4-BE49-F238E27FC236}">
                <a16:creationId xmlns:a16="http://schemas.microsoft.com/office/drawing/2014/main" id="{AC117BB0-AAB0-2613-AD51-D4CC127080A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36814" y="3130009"/>
            <a:ext cx="682355" cy="295566"/>
          </a:xfrm>
          <a:prstGeom prst="rect">
            <a:avLst/>
          </a:prstGeom>
        </p:spPr>
      </p:pic>
      <p:cxnSp>
        <p:nvCxnSpPr>
          <p:cNvPr id="33" name="Straight Arrow Connector 32">
            <a:extLst>
              <a:ext uri="{FF2B5EF4-FFF2-40B4-BE49-F238E27FC236}">
                <a16:creationId xmlns:a16="http://schemas.microsoft.com/office/drawing/2014/main" id="{B1C03289-6964-A363-09CC-B7898611AECE}"/>
              </a:ext>
            </a:extLst>
          </p:cNvPr>
          <p:cNvCxnSpPr>
            <a:cxnSpLocks/>
          </p:cNvCxnSpPr>
          <p:nvPr/>
        </p:nvCxnSpPr>
        <p:spPr>
          <a:xfrm flipV="1">
            <a:off x="2941546" y="3021003"/>
            <a:ext cx="642396" cy="2643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BEBE16BC-D206-C0F4-C45A-653A0FE296D6}"/>
              </a:ext>
            </a:extLst>
          </p:cNvPr>
          <p:cNvSpPr txBox="1"/>
          <p:nvPr/>
        </p:nvSpPr>
        <p:spPr>
          <a:xfrm>
            <a:off x="5716795" y="2803626"/>
            <a:ext cx="693203" cy="461665"/>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ICESat-2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prstClr val="black"/>
                </a:solidFill>
                <a:latin typeface="Calibri"/>
                <a:ea typeface="+mn-ea"/>
                <a:cs typeface="+mn-cs"/>
              </a:rPr>
              <a:t>SIPS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7" name="Straight Arrow Connector 36">
            <a:extLst>
              <a:ext uri="{FF2B5EF4-FFF2-40B4-BE49-F238E27FC236}">
                <a16:creationId xmlns:a16="http://schemas.microsoft.com/office/drawing/2014/main" id="{2D9C8034-8CBD-0218-47FE-C41B63EE53FD}"/>
              </a:ext>
            </a:extLst>
          </p:cNvPr>
          <p:cNvCxnSpPr>
            <a:cxnSpLocks/>
          </p:cNvCxnSpPr>
          <p:nvPr/>
        </p:nvCxnSpPr>
        <p:spPr>
          <a:xfrm>
            <a:off x="5406421" y="2637754"/>
            <a:ext cx="320127"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cxnSp>
        <p:nvCxnSpPr>
          <p:cNvPr id="357" name="Straight Arrow Connector 356">
            <a:extLst>
              <a:ext uri="{FF2B5EF4-FFF2-40B4-BE49-F238E27FC236}">
                <a16:creationId xmlns:a16="http://schemas.microsoft.com/office/drawing/2014/main" id="{DAB430F3-D428-05B7-4779-BE30B8A58E62}"/>
              </a:ext>
            </a:extLst>
          </p:cNvPr>
          <p:cNvCxnSpPr>
            <a:cxnSpLocks/>
          </p:cNvCxnSpPr>
          <p:nvPr/>
        </p:nvCxnSpPr>
        <p:spPr>
          <a:xfrm>
            <a:off x="6409998" y="2871934"/>
            <a:ext cx="362255" cy="6068"/>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cxnSp>
        <p:nvCxnSpPr>
          <p:cNvPr id="2" name="Elbow Connector 1">
            <a:extLst>
              <a:ext uri="{FF2B5EF4-FFF2-40B4-BE49-F238E27FC236}">
                <a16:creationId xmlns:a16="http://schemas.microsoft.com/office/drawing/2014/main" id="{847F2FA3-A4DA-B58C-7E87-BA9A2688EC9B}"/>
              </a:ext>
            </a:extLst>
          </p:cNvPr>
          <p:cNvCxnSpPr>
            <a:cxnSpLocks/>
          </p:cNvCxnSpPr>
          <p:nvPr/>
        </p:nvCxnSpPr>
        <p:spPr>
          <a:xfrm flipV="1">
            <a:off x="8356358" y="4816147"/>
            <a:ext cx="574523" cy="41305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Elbow Connector 6">
            <a:extLst>
              <a:ext uri="{FF2B5EF4-FFF2-40B4-BE49-F238E27FC236}">
                <a16:creationId xmlns:a16="http://schemas.microsoft.com/office/drawing/2014/main" id="{7D534B1A-9BB4-0CE8-73A1-02B77708C956}"/>
              </a:ext>
            </a:extLst>
          </p:cNvPr>
          <p:cNvCxnSpPr>
            <a:cxnSpLocks/>
          </p:cNvCxnSpPr>
          <p:nvPr/>
        </p:nvCxnSpPr>
        <p:spPr>
          <a:xfrm flipV="1">
            <a:off x="4653718" y="5278487"/>
            <a:ext cx="2142635" cy="120700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03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51" name="Google Shape;251;p32"/>
          <p:cNvSpPr txBox="1">
            <a:spLocks noGrp="1"/>
          </p:cNvSpPr>
          <p:nvPr>
            <p:ph type="title"/>
          </p:nvPr>
        </p:nvSpPr>
        <p:spPr>
          <a:xfrm>
            <a:off x="901700" y="1857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dirty="0"/>
              <a:t>                     LANCE in a Nutshell</a:t>
            </a:r>
            <a:endParaRPr dirty="0"/>
          </a:p>
        </p:txBody>
      </p:sp>
      <p:cxnSp>
        <p:nvCxnSpPr>
          <p:cNvPr id="2" name="Google Shape;247;p32">
            <a:extLst>
              <a:ext uri="{FF2B5EF4-FFF2-40B4-BE49-F238E27FC236}">
                <a16:creationId xmlns:a16="http://schemas.microsoft.com/office/drawing/2014/main" id="{C812EEF5-B47A-2F4F-A32A-AB6A7A9B6257}"/>
              </a:ext>
            </a:extLst>
          </p:cNvPr>
          <p:cNvCxnSpPr>
            <a:cxnSpLocks/>
            <a:endCxn id="48" idx="1"/>
          </p:cNvCxnSpPr>
          <p:nvPr/>
        </p:nvCxnSpPr>
        <p:spPr>
          <a:xfrm>
            <a:off x="9033899" y="2768769"/>
            <a:ext cx="568926"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sp>
        <p:nvSpPr>
          <p:cNvPr id="3" name="Google Shape;250;p32">
            <a:extLst>
              <a:ext uri="{FF2B5EF4-FFF2-40B4-BE49-F238E27FC236}">
                <a16:creationId xmlns:a16="http://schemas.microsoft.com/office/drawing/2014/main" id="{AAB81454-C158-6473-6863-9D341A704845}"/>
              </a:ext>
            </a:extLst>
          </p:cNvPr>
          <p:cNvSpPr/>
          <p:nvPr/>
        </p:nvSpPr>
        <p:spPr>
          <a:xfrm>
            <a:off x="4125093" y="1332520"/>
            <a:ext cx="1659300" cy="4775100"/>
          </a:xfrm>
          <a:prstGeom prst="rect">
            <a:avLst/>
          </a:prstGeom>
          <a:solidFill>
            <a:srgbClr val="F6A21C"/>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4" name="Google Shape;252;p32">
            <a:extLst>
              <a:ext uri="{FF2B5EF4-FFF2-40B4-BE49-F238E27FC236}">
                <a16:creationId xmlns:a16="http://schemas.microsoft.com/office/drawing/2014/main" id="{0D751745-7BD7-A446-5B50-C97A1FFD7121}"/>
              </a:ext>
            </a:extLst>
          </p:cNvPr>
          <p:cNvSpPr/>
          <p:nvPr/>
        </p:nvSpPr>
        <p:spPr>
          <a:xfrm>
            <a:off x="905921" y="1748468"/>
            <a:ext cx="1608600" cy="8382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Google Shape;253;p32">
            <a:extLst>
              <a:ext uri="{FF2B5EF4-FFF2-40B4-BE49-F238E27FC236}">
                <a16:creationId xmlns:a16="http://schemas.microsoft.com/office/drawing/2014/main" id="{D1BF5342-3844-F8C2-2E0D-BD72D1BF8300}"/>
              </a:ext>
            </a:extLst>
          </p:cNvPr>
          <p:cNvSpPr/>
          <p:nvPr/>
        </p:nvSpPr>
        <p:spPr>
          <a:xfrm>
            <a:off x="7416828" y="4048817"/>
            <a:ext cx="1625400" cy="252965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 name="Google Shape;254;p32">
            <a:extLst>
              <a:ext uri="{FF2B5EF4-FFF2-40B4-BE49-F238E27FC236}">
                <a16:creationId xmlns:a16="http://schemas.microsoft.com/office/drawing/2014/main" id="{5208C471-E202-B792-B8F1-C003F6169620}"/>
              </a:ext>
            </a:extLst>
          </p:cNvPr>
          <p:cNvSpPr txBox="1"/>
          <p:nvPr/>
        </p:nvSpPr>
        <p:spPr>
          <a:xfrm>
            <a:off x="7840342" y="5139148"/>
            <a:ext cx="710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Users</a:t>
            </a:r>
            <a:endParaRPr/>
          </a:p>
        </p:txBody>
      </p:sp>
      <p:sp>
        <p:nvSpPr>
          <p:cNvPr id="7" name="Google Shape;255;p32">
            <a:extLst>
              <a:ext uri="{FF2B5EF4-FFF2-40B4-BE49-F238E27FC236}">
                <a16:creationId xmlns:a16="http://schemas.microsoft.com/office/drawing/2014/main" id="{25026575-F228-B5E3-BA4B-1C64507AB0D5}"/>
              </a:ext>
            </a:extLst>
          </p:cNvPr>
          <p:cNvSpPr txBox="1"/>
          <p:nvPr/>
        </p:nvSpPr>
        <p:spPr>
          <a:xfrm>
            <a:off x="5905698" y="4303224"/>
            <a:ext cx="1272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Authentication</a:t>
            </a:r>
            <a:endParaRPr/>
          </a:p>
        </p:txBody>
      </p:sp>
      <p:sp>
        <p:nvSpPr>
          <p:cNvPr id="8" name="Google Shape;256;p32">
            <a:extLst>
              <a:ext uri="{FF2B5EF4-FFF2-40B4-BE49-F238E27FC236}">
                <a16:creationId xmlns:a16="http://schemas.microsoft.com/office/drawing/2014/main" id="{7030E1B6-772E-B247-05C7-BC5526E97D18}"/>
              </a:ext>
            </a:extLst>
          </p:cNvPr>
          <p:cNvSpPr txBox="1"/>
          <p:nvPr/>
        </p:nvSpPr>
        <p:spPr>
          <a:xfrm>
            <a:off x="5881099" y="4831348"/>
            <a:ext cx="1300500" cy="67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Product </a:t>
            </a:r>
            <a:endParaRPr/>
          </a:p>
          <a:p>
            <a:pPr marL="0" marR="0" lvl="0" indent="0" algn="ctr" rtl="0">
              <a:spcBef>
                <a:spcPts val="0"/>
              </a:spcBef>
              <a:spcAft>
                <a:spcPts val="0"/>
              </a:spcAft>
              <a:buNone/>
            </a:pPr>
            <a:r>
              <a:rPr lang="en-US" sz="1400">
                <a:solidFill>
                  <a:srgbClr val="000000"/>
                </a:solidFill>
                <a:latin typeface="Calibri"/>
                <a:ea typeface="Calibri"/>
                <a:cs typeface="Calibri"/>
                <a:sym typeface="Calibri"/>
              </a:rPr>
              <a:t>Distribution</a:t>
            </a:r>
            <a:endParaRPr/>
          </a:p>
          <a:p>
            <a:pPr marL="0" marR="0" lvl="0" indent="0" algn="ctr" rtl="0">
              <a:spcBef>
                <a:spcPts val="0"/>
              </a:spcBef>
              <a:spcAft>
                <a:spcPts val="0"/>
              </a:spcAft>
              <a:buNone/>
            </a:pPr>
            <a:r>
              <a:rPr lang="en-US" sz="1000">
                <a:solidFill>
                  <a:srgbClr val="000000"/>
                </a:solidFill>
                <a:latin typeface="Calibri"/>
                <a:ea typeface="Calibri"/>
                <a:cs typeface="Calibri"/>
                <a:sym typeface="Calibri"/>
              </a:rPr>
              <a:t>https,subscription</a:t>
            </a:r>
            <a:endParaRPr sz="1000">
              <a:solidFill>
                <a:srgbClr val="000000"/>
              </a:solidFill>
              <a:latin typeface="Calibri"/>
              <a:ea typeface="Calibri"/>
              <a:cs typeface="Calibri"/>
              <a:sym typeface="Calibri"/>
            </a:endParaRPr>
          </a:p>
        </p:txBody>
      </p:sp>
      <p:sp>
        <p:nvSpPr>
          <p:cNvPr id="9" name="Google Shape;257;p32">
            <a:extLst>
              <a:ext uri="{FF2B5EF4-FFF2-40B4-BE49-F238E27FC236}">
                <a16:creationId xmlns:a16="http://schemas.microsoft.com/office/drawing/2014/main" id="{94FA1A72-B42F-C0BF-2B17-4BC28682F838}"/>
              </a:ext>
            </a:extLst>
          </p:cNvPr>
          <p:cNvSpPr txBox="1"/>
          <p:nvPr/>
        </p:nvSpPr>
        <p:spPr>
          <a:xfrm>
            <a:off x="986527" y="1982902"/>
            <a:ext cx="1464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Science Team</a:t>
            </a:r>
            <a:endParaRPr/>
          </a:p>
        </p:txBody>
      </p:sp>
      <p:cxnSp>
        <p:nvCxnSpPr>
          <p:cNvPr id="10" name="Google Shape;258;p32">
            <a:extLst>
              <a:ext uri="{FF2B5EF4-FFF2-40B4-BE49-F238E27FC236}">
                <a16:creationId xmlns:a16="http://schemas.microsoft.com/office/drawing/2014/main" id="{5C240D89-5302-5819-F005-7A02BDD2771B}"/>
              </a:ext>
            </a:extLst>
          </p:cNvPr>
          <p:cNvCxnSpPr/>
          <p:nvPr/>
        </p:nvCxnSpPr>
        <p:spPr>
          <a:xfrm>
            <a:off x="2514587" y="2415856"/>
            <a:ext cx="1312200" cy="0"/>
          </a:xfrm>
          <a:prstGeom prst="straightConnector1">
            <a:avLst/>
          </a:prstGeom>
          <a:noFill/>
          <a:ln w="25400" cap="flat" cmpd="sng">
            <a:solidFill>
              <a:schemeClr val="accent1"/>
            </a:solidFill>
            <a:prstDash val="solid"/>
            <a:round/>
            <a:headEnd type="stealth" w="med" len="med"/>
            <a:tailEnd type="stealth" w="med" len="med"/>
          </a:ln>
          <a:effectLst>
            <a:outerShdw blurRad="40000" dist="20000" dir="5400000" rotWithShape="0">
              <a:srgbClr val="000000">
                <a:alpha val="37647"/>
              </a:srgbClr>
            </a:outerShdw>
          </a:effectLst>
        </p:spPr>
      </p:cxnSp>
      <p:sp>
        <p:nvSpPr>
          <p:cNvPr id="11" name="Google Shape;259;p32">
            <a:extLst>
              <a:ext uri="{FF2B5EF4-FFF2-40B4-BE49-F238E27FC236}">
                <a16:creationId xmlns:a16="http://schemas.microsoft.com/office/drawing/2014/main" id="{D615EBBE-E5E5-452F-8693-1A6BF33F805C}"/>
              </a:ext>
            </a:extLst>
          </p:cNvPr>
          <p:cNvSpPr txBox="1"/>
          <p:nvPr/>
        </p:nvSpPr>
        <p:spPr>
          <a:xfrm>
            <a:off x="2601052" y="1457060"/>
            <a:ext cx="1210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Algorithms</a:t>
            </a:r>
            <a:endParaRPr/>
          </a:p>
        </p:txBody>
      </p:sp>
      <p:sp>
        <p:nvSpPr>
          <p:cNvPr id="12" name="Google Shape;260;p32">
            <a:extLst>
              <a:ext uri="{FF2B5EF4-FFF2-40B4-BE49-F238E27FC236}">
                <a16:creationId xmlns:a16="http://schemas.microsoft.com/office/drawing/2014/main" id="{15E16C85-1C57-C4EB-0ABD-DED9C738F86F}"/>
              </a:ext>
            </a:extLst>
          </p:cNvPr>
          <p:cNvSpPr txBox="1"/>
          <p:nvPr/>
        </p:nvSpPr>
        <p:spPr>
          <a:xfrm>
            <a:off x="2929306" y="2056916"/>
            <a:ext cx="473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QA</a:t>
            </a:r>
            <a:endParaRPr/>
          </a:p>
        </p:txBody>
      </p:sp>
      <p:cxnSp>
        <p:nvCxnSpPr>
          <p:cNvPr id="13" name="Google Shape;261;p32">
            <a:extLst>
              <a:ext uri="{FF2B5EF4-FFF2-40B4-BE49-F238E27FC236}">
                <a16:creationId xmlns:a16="http://schemas.microsoft.com/office/drawing/2014/main" id="{AEE11E5A-5F08-4D63-AAAE-27D726A69B9D}"/>
              </a:ext>
            </a:extLst>
          </p:cNvPr>
          <p:cNvCxnSpPr/>
          <p:nvPr/>
        </p:nvCxnSpPr>
        <p:spPr>
          <a:xfrm>
            <a:off x="2514587" y="1826392"/>
            <a:ext cx="13122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4" name="Google Shape;262;p32">
            <a:extLst>
              <a:ext uri="{FF2B5EF4-FFF2-40B4-BE49-F238E27FC236}">
                <a16:creationId xmlns:a16="http://schemas.microsoft.com/office/drawing/2014/main" id="{E88124DB-E360-5F32-567F-B8990FA90A5F}"/>
              </a:ext>
            </a:extLst>
          </p:cNvPr>
          <p:cNvSpPr/>
          <p:nvPr/>
        </p:nvSpPr>
        <p:spPr>
          <a:xfrm>
            <a:off x="7425299" y="2191397"/>
            <a:ext cx="1608600" cy="7140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263;p32">
            <a:extLst>
              <a:ext uri="{FF2B5EF4-FFF2-40B4-BE49-F238E27FC236}">
                <a16:creationId xmlns:a16="http://schemas.microsoft.com/office/drawing/2014/main" id="{9334FAC1-B55C-36E7-9A57-D7ECF8CF86DA}"/>
              </a:ext>
            </a:extLst>
          </p:cNvPr>
          <p:cNvSpPr/>
          <p:nvPr/>
        </p:nvSpPr>
        <p:spPr>
          <a:xfrm>
            <a:off x="7425299" y="1456254"/>
            <a:ext cx="1608600" cy="5928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264;p32">
            <a:extLst>
              <a:ext uri="{FF2B5EF4-FFF2-40B4-BE49-F238E27FC236}">
                <a16:creationId xmlns:a16="http://schemas.microsoft.com/office/drawing/2014/main" id="{9CD728A9-3AAB-968D-9800-A632136E7003}"/>
              </a:ext>
            </a:extLst>
          </p:cNvPr>
          <p:cNvSpPr/>
          <p:nvPr/>
        </p:nvSpPr>
        <p:spPr>
          <a:xfrm>
            <a:off x="7425298" y="3147395"/>
            <a:ext cx="1617000" cy="6789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 name="Google Shape;265;p32">
            <a:extLst>
              <a:ext uri="{FF2B5EF4-FFF2-40B4-BE49-F238E27FC236}">
                <a16:creationId xmlns:a16="http://schemas.microsoft.com/office/drawing/2014/main" id="{0C8B0850-5A7C-A029-DC48-8BF00C589264}"/>
              </a:ext>
            </a:extLst>
          </p:cNvPr>
          <p:cNvSpPr txBox="1"/>
          <p:nvPr/>
        </p:nvSpPr>
        <p:spPr>
          <a:xfrm>
            <a:off x="7416828" y="1444230"/>
            <a:ext cx="16863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EMS</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EOSDIS Metrics System</a:t>
            </a:r>
            <a:endParaRPr/>
          </a:p>
        </p:txBody>
      </p:sp>
      <p:sp>
        <p:nvSpPr>
          <p:cNvPr id="18" name="Google Shape;248;p32">
            <a:extLst>
              <a:ext uri="{FF2B5EF4-FFF2-40B4-BE49-F238E27FC236}">
                <a16:creationId xmlns:a16="http://schemas.microsoft.com/office/drawing/2014/main" id="{D3E69287-6AB3-E7ED-E9B7-538D4DE3EF46}"/>
              </a:ext>
            </a:extLst>
          </p:cNvPr>
          <p:cNvSpPr txBox="1"/>
          <p:nvPr/>
        </p:nvSpPr>
        <p:spPr>
          <a:xfrm>
            <a:off x="7438889" y="2165995"/>
            <a:ext cx="16626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GIBS</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Global Imagery Browse </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Services</a:t>
            </a:r>
            <a:endParaRPr/>
          </a:p>
        </p:txBody>
      </p:sp>
      <p:sp>
        <p:nvSpPr>
          <p:cNvPr id="19" name="Google Shape;266;p32">
            <a:extLst>
              <a:ext uri="{FF2B5EF4-FFF2-40B4-BE49-F238E27FC236}">
                <a16:creationId xmlns:a16="http://schemas.microsoft.com/office/drawing/2014/main" id="{649A23A3-7E03-0F30-29F7-4F0B8DEE96DE}"/>
              </a:ext>
            </a:extLst>
          </p:cNvPr>
          <p:cNvSpPr txBox="1"/>
          <p:nvPr/>
        </p:nvSpPr>
        <p:spPr>
          <a:xfrm>
            <a:off x="7471570" y="3088057"/>
            <a:ext cx="15441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CMR</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Common</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 Metadata Repository</a:t>
            </a:r>
            <a:endParaRPr/>
          </a:p>
        </p:txBody>
      </p:sp>
      <p:sp>
        <p:nvSpPr>
          <p:cNvPr id="20" name="Google Shape;267;p32">
            <a:extLst>
              <a:ext uri="{FF2B5EF4-FFF2-40B4-BE49-F238E27FC236}">
                <a16:creationId xmlns:a16="http://schemas.microsoft.com/office/drawing/2014/main" id="{298AF84B-E6AE-8916-76E9-E4E26073006D}"/>
              </a:ext>
            </a:extLst>
          </p:cNvPr>
          <p:cNvSpPr/>
          <p:nvPr/>
        </p:nvSpPr>
        <p:spPr>
          <a:xfrm>
            <a:off x="3843871" y="1777790"/>
            <a:ext cx="1659300" cy="4800810"/>
          </a:xfrm>
          <a:prstGeom prst="rect">
            <a:avLst/>
          </a:prstGeom>
          <a:solidFill>
            <a:srgbClr val="DBDBDB"/>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268;p32">
            <a:extLst>
              <a:ext uri="{FF2B5EF4-FFF2-40B4-BE49-F238E27FC236}">
                <a16:creationId xmlns:a16="http://schemas.microsoft.com/office/drawing/2014/main" id="{9320D52B-7653-5668-0360-AD65526F3941}"/>
              </a:ext>
            </a:extLst>
          </p:cNvPr>
          <p:cNvSpPr/>
          <p:nvPr/>
        </p:nvSpPr>
        <p:spPr>
          <a:xfrm>
            <a:off x="3930335" y="4356090"/>
            <a:ext cx="1483200" cy="5301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 name="Google Shape;269;p32">
            <a:extLst>
              <a:ext uri="{FF2B5EF4-FFF2-40B4-BE49-F238E27FC236}">
                <a16:creationId xmlns:a16="http://schemas.microsoft.com/office/drawing/2014/main" id="{07399570-06EA-A521-A913-20599FD8ED6A}"/>
              </a:ext>
            </a:extLst>
          </p:cNvPr>
          <p:cNvSpPr txBox="1"/>
          <p:nvPr/>
        </p:nvSpPr>
        <p:spPr>
          <a:xfrm>
            <a:off x="4141611" y="4321188"/>
            <a:ext cx="1004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Earthdata</a:t>
            </a:r>
            <a:endParaRPr sz="1600">
              <a:solidFill>
                <a:srgbClr val="000000"/>
              </a:solidFill>
              <a:latin typeface="Calibri"/>
              <a:ea typeface="Calibri"/>
              <a:cs typeface="Calibri"/>
              <a:sym typeface="Calibri"/>
            </a:endParaRPr>
          </a:p>
          <a:p>
            <a:pPr marL="0" marR="0" lvl="0" indent="0" algn="ctr" rtl="0">
              <a:spcBef>
                <a:spcPts val="0"/>
              </a:spcBef>
              <a:spcAft>
                <a:spcPts val="0"/>
              </a:spcAft>
              <a:buNone/>
            </a:pPr>
            <a:r>
              <a:rPr lang="en-US" sz="1600">
                <a:solidFill>
                  <a:srgbClr val="000000"/>
                </a:solidFill>
                <a:latin typeface="Calibri"/>
                <a:ea typeface="Calibri"/>
                <a:cs typeface="Calibri"/>
                <a:sym typeface="Calibri"/>
              </a:rPr>
              <a:t>Login</a:t>
            </a:r>
            <a:endParaRPr/>
          </a:p>
        </p:txBody>
      </p:sp>
      <p:sp>
        <p:nvSpPr>
          <p:cNvPr id="23" name="Google Shape;270;p32">
            <a:extLst>
              <a:ext uri="{FF2B5EF4-FFF2-40B4-BE49-F238E27FC236}">
                <a16:creationId xmlns:a16="http://schemas.microsoft.com/office/drawing/2014/main" id="{B7A621D2-EB12-8491-91E9-90696C749BE9}"/>
              </a:ext>
            </a:extLst>
          </p:cNvPr>
          <p:cNvSpPr/>
          <p:nvPr/>
        </p:nvSpPr>
        <p:spPr>
          <a:xfrm>
            <a:off x="3930335" y="4989018"/>
            <a:ext cx="1483200" cy="5691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71;p32">
            <a:extLst>
              <a:ext uri="{FF2B5EF4-FFF2-40B4-BE49-F238E27FC236}">
                <a16:creationId xmlns:a16="http://schemas.microsoft.com/office/drawing/2014/main" id="{AACD7B1C-A494-1980-EB5A-21E64835E83F}"/>
              </a:ext>
            </a:extLst>
          </p:cNvPr>
          <p:cNvSpPr txBox="1"/>
          <p:nvPr/>
        </p:nvSpPr>
        <p:spPr>
          <a:xfrm>
            <a:off x="4064003" y="4989017"/>
            <a:ext cx="11835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Archive</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7-14 day Rolling</a:t>
            </a:r>
            <a:endParaRPr/>
          </a:p>
        </p:txBody>
      </p:sp>
      <p:sp>
        <p:nvSpPr>
          <p:cNvPr id="25" name="Google Shape;272;p32">
            <a:extLst>
              <a:ext uri="{FF2B5EF4-FFF2-40B4-BE49-F238E27FC236}">
                <a16:creationId xmlns:a16="http://schemas.microsoft.com/office/drawing/2014/main" id="{AF78E399-9FFF-55AA-EF0E-EB30F5DD6DF3}"/>
              </a:ext>
            </a:extLst>
          </p:cNvPr>
          <p:cNvSpPr/>
          <p:nvPr/>
        </p:nvSpPr>
        <p:spPr>
          <a:xfrm>
            <a:off x="3930335" y="1910648"/>
            <a:ext cx="1483200" cy="1481404"/>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273;p32">
            <a:extLst>
              <a:ext uri="{FF2B5EF4-FFF2-40B4-BE49-F238E27FC236}">
                <a16:creationId xmlns:a16="http://schemas.microsoft.com/office/drawing/2014/main" id="{E281612E-9C77-F1A2-68AB-4ACB2B1175E8}"/>
              </a:ext>
            </a:extLst>
          </p:cNvPr>
          <p:cNvSpPr txBox="1"/>
          <p:nvPr/>
        </p:nvSpPr>
        <p:spPr>
          <a:xfrm>
            <a:off x="3930336" y="2069858"/>
            <a:ext cx="1512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Development,</a:t>
            </a:r>
            <a:endParaRPr dirty="0"/>
          </a:p>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I&amp;T,</a:t>
            </a:r>
            <a:endParaRPr dirty="0"/>
          </a:p>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Production</a:t>
            </a:r>
            <a:endParaRPr dirty="0"/>
          </a:p>
        </p:txBody>
      </p:sp>
      <p:sp>
        <p:nvSpPr>
          <p:cNvPr id="27" name="Google Shape;274;p32">
            <a:extLst>
              <a:ext uri="{FF2B5EF4-FFF2-40B4-BE49-F238E27FC236}">
                <a16:creationId xmlns:a16="http://schemas.microsoft.com/office/drawing/2014/main" id="{083F7BCA-F18B-30DC-6A7F-811C08B179AF}"/>
              </a:ext>
            </a:extLst>
          </p:cNvPr>
          <p:cNvSpPr txBox="1"/>
          <p:nvPr/>
        </p:nvSpPr>
        <p:spPr>
          <a:xfrm>
            <a:off x="4077928" y="3491869"/>
            <a:ext cx="1196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rgbClr val="000000"/>
                </a:solidFill>
                <a:latin typeface="Calibri"/>
                <a:ea typeface="Calibri"/>
                <a:cs typeface="Calibri"/>
                <a:sym typeface="Calibri"/>
              </a:rPr>
              <a:t>LANCE</a:t>
            </a:r>
            <a:endParaRPr/>
          </a:p>
          <a:p>
            <a:pPr marL="0" marR="0" lvl="0" indent="0" algn="ctr" rtl="0">
              <a:spcBef>
                <a:spcPts val="0"/>
              </a:spcBef>
              <a:spcAft>
                <a:spcPts val="0"/>
              </a:spcAft>
              <a:buNone/>
            </a:pPr>
            <a:r>
              <a:rPr lang="en-US" sz="2400" b="1" i="1">
                <a:solidFill>
                  <a:srgbClr val="000000"/>
                </a:solidFill>
                <a:latin typeface="Calibri"/>
                <a:ea typeface="Calibri"/>
                <a:cs typeface="Calibri"/>
                <a:sym typeface="Calibri"/>
              </a:rPr>
              <a:t>Primary</a:t>
            </a:r>
            <a:endParaRPr/>
          </a:p>
        </p:txBody>
      </p:sp>
      <p:sp>
        <p:nvSpPr>
          <p:cNvPr id="28" name="Google Shape;275;p32">
            <a:extLst>
              <a:ext uri="{FF2B5EF4-FFF2-40B4-BE49-F238E27FC236}">
                <a16:creationId xmlns:a16="http://schemas.microsoft.com/office/drawing/2014/main" id="{B8AED3D6-CAB0-7309-561A-05BD85179E96}"/>
              </a:ext>
            </a:extLst>
          </p:cNvPr>
          <p:cNvSpPr txBox="1"/>
          <p:nvPr/>
        </p:nvSpPr>
        <p:spPr>
          <a:xfrm>
            <a:off x="4386001" y="1315905"/>
            <a:ext cx="1236300"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i="1">
                <a:solidFill>
                  <a:schemeClr val="bg1"/>
                </a:solidFill>
                <a:latin typeface="Calibri"/>
                <a:ea typeface="Calibri"/>
                <a:cs typeface="Calibri"/>
                <a:sym typeface="Calibri"/>
              </a:rPr>
              <a:t>LANCE Secondary</a:t>
            </a:r>
            <a:endParaRPr sz="1800">
              <a:solidFill>
                <a:schemeClr val="bg1"/>
              </a:solidFill>
            </a:endParaRPr>
          </a:p>
        </p:txBody>
      </p:sp>
      <p:cxnSp>
        <p:nvCxnSpPr>
          <p:cNvPr id="29" name="Google Shape;276;p32">
            <a:extLst>
              <a:ext uri="{FF2B5EF4-FFF2-40B4-BE49-F238E27FC236}">
                <a16:creationId xmlns:a16="http://schemas.microsoft.com/office/drawing/2014/main" id="{AD53BF74-0B81-9B2E-354D-00939892EE05}"/>
              </a:ext>
            </a:extLst>
          </p:cNvPr>
          <p:cNvCxnSpPr/>
          <p:nvPr/>
        </p:nvCxnSpPr>
        <p:spPr>
          <a:xfrm>
            <a:off x="5413603" y="1994941"/>
            <a:ext cx="20031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0" name="Google Shape;277;p32">
            <a:extLst>
              <a:ext uri="{FF2B5EF4-FFF2-40B4-BE49-F238E27FC236}">
                <a16:creationId xmlns:a16="http://schemas.microsoft.com/office/drawing/2014/main" id="{46833CFD-3136-72B6-0375-DC3079880DC2}"/>
              </a:ext>
            </a:extLst>
          </p:cNvPr>
          <p:cNvCxnSpPr/>
          <p:nvPr/>
        </p:nvCxnSpPr>
        <p:spPr>
          <a:xfrm>
            <a:off x="5413603" y="2567226"/>
            <a:ext cx="20397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1" name="Google Shape;278;p32">
            <a:extLst>
              <a:ext uri="{FF2B5EF4-FFF2-40B4-BE49-F238E27FC236}">
                <a16:creationId xmlns:a16="http://schemas.microsoft.com/office/drawing/2014/main" id="{6FF0E2C6-8563-2B8D-AB39-ECC85F97E11E}"/>
              </a:ext>
            </a:extLst>
          </p:cNvPr>
          <p:cNvCxnSpPr/>
          <p:nvPr/>
        </p:nvCxnSpPr>
        <p:spPr>
          <a:xfrm>
            <a:off x="5413603" y="3353616"/>
            <a:ext cx="20397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32" name="Google Shape;279;p32">
            <a:extLst>
              <a:ext uri="{FF2B5EF4-FFF2-40B4-BE49-F238E27FC236}">
                <a16:creationId xmlns:a16="http://schemas.microsoft.com/office/drawing/2014/main" id="{244A6D43-1976-29F5-5D43-2C8EFAF0C813}"/>
              </a:ext>
            </a:extLst>
          </p:cNvPr>
          <p:cNvSpPr txBox="1"/>
          <p:nvPr/>
        </p:nvSpPr>
        <p:spPr>
          <a:xfrm>
            <a:off x="6151240" y="1469990"/>
            <a:ext cx="737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Metrics</a:t>
            </a:r>
            <a:endParaRPr/>
          </a:p>
        </p:txBody>
      </p:sp>
      <p:sp>
        <p:nvSpPr>
          <p:cNvPr id="33" name="Google Shape;280;p32">
            <a:extLst>
              <a:ext uri="{FF2B5EF4-FFF2-40B4-BE49-F238E27FC236}">
                <a16:creationId xmlns:a16="http://schemas.microsoft.com/office/drawing/2014/main" id="{EE5AD881-D230-F9D9-C6B4-616B94F9FDF0}"/>
              </a:ext>
            </a:extLst>
          </p:cNvPr>
          <p:cNvSpPr txBox="1"/>
          <p:nvPr/>
        </p:nvSpPr>
        <p:spPr>
          <a:xfrm>
            <a:off x="6151241" y="2252809"/>
            <a:ext cx="777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Imagery</a:t>
            </a:r>
            <a:endParaRPr/>
          </a:p>
        </p:txBody>
      </p:sp>
      <p:sp>
        <p:nvSpPr>
          <p:cNvPr id="34" name="Google Shape;281;p32">
            <a:extLst>
              <a:ext uri="{FF2B5EF4-FFF2-40B4-BE49-F238E27FC236}">
                <a16:creationId xmlns:a16="http://schemas.microsoft.com/office/drawing/2014/main" id="{BD477414-5313-19C2-C729-C6119FB529A0}"/>
              </a:ext>
            </a:extLst>
          </p:cNvPr>
          <p:cNvSpPr txBox="1"/>
          <p:nvPr/>
        </p:nvSpPr>
        <p:spPr>
          <a:xfrm>
            <a:off x="6151240" y="3045840"/>
            <a:ext cx="900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Metadata</a:t>
            </a:r>
            <a:endParaRPr/>
          </a:p>
        </p:txBody>
      </p:sp>
      <p:sp>
        <p:nvSpPr>
          <p:cNvPr id="35" name="Google Shape;282;p32">
            <a:extLst>
              <a:ext uri="{FF2B5EF4-FFF2-40B4-BE49-F238E27FC236}">
                <a16:creationId xmlns:a16="http://schemas.microsoft.com/office/drawing/2014/main" id="{8D142778-EDC1-9184-E4A2-3C91E360A237}"/>
              </a:ext>
            </a:extLst>
          </p:cNvPr>
          <p:cNvSpPr/>
          <p:nvPr/>
        </p:nvSpPr>
        <p:spPr>
          <a:xfrm>
            <a:off x="914401" y="2757439"/>
            <a:ext cx="1608600" cy="8382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283;p32">
            <a:extLst>
              <a:ext uri="{FF2B5EF4-FFF2-40B4-BE49-F238E27FC236}">
                <a16:creationId xmlns:a16="http://schemas.microsoft.com/office/drawing/2014/main" id="{A3854A79-9610-0F57-AEF9-6D3C2AF09B18}"/>
              </a:ext>
            </a:extLst>
          </p:cNvPr>
          <p:cNvSpPr txBox="1"/>
          <p:nvPr/>
        </p:nvSpPr>
        <p:spPr>
          <a:xfrm>
            <a:off x="1130461" y="2908186"/>
            <a:ext cx="1176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alibri"/>
                <a:ea typeface="Calibri"/>
                <a:cs typeface="Calibri"/>
                <a:sym typeface="Calibri"/>
              </a:rPr>
              <a:t>Input Data</a:t>
            </a:r>
            <a:endParaRPr/>
          </a:p>
        </p:txBody>
      </p:sp>
      <p:cxnSp>
        <p:nvCxnSpPr>
          <p:cNvPr id="37" name="Google Shape;284;p32">
            <a:extLst>
              <a:ext uri="{FF2B5EF4-FFF2-40B4-BE49-F238E27FC236}">
                <a16:creationId xmlns:a16="http://schemas.microsoft.com/office/drawing/2014/main" id="{66A1C673-7F3E-757F-9EF3-757314E36850}"/>
              </a:ext>
            </a:extLst>
          </p:cNvPr>
          <p:cNvCxnSpPr/>
          <p:nvPr/>
        </p:nvCxnSpPr>
        <p:spPr>
          <a:xfrm>
            <a:off x="2531521" y="3128101"/>
            <a:ext cx="13122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38" name="Google Shape;285;p32">
            <a:extLst>
              <a:ext uri="{FF2B5EF4-FFF2-40B4-BE49-F238E27FC236}">
                <a16:creationId xmlns:a16="http://schemas.microsoft.com/office/drawing/2014/main" id="{085947ED-47A7-B06B-F2EB-F6B35DDC0753}"/>
              </a:ext>
            </a:extLst>
          </p:cNvPr>
          <p:cNvSpPr txBox="1"/>
          <p:nvPr/>
        </p:nvSpPr>
        <p:spPr>
          <a:xfrm>
            <a:off x="2730707" y="2789160"/>
            <a:ext cx="932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Level Zero</a:t>
            </a:r>
            <a:endParaRPr/>
          </a:p>
        </p:txBody>
      </p:sp>
      <p:sp>
        <p:nvSpPr>
          <p:cNvPr id="39" name="Google Shape;286;p32">
            <a:extLst>
              <a:ext uri="{FF2B5EF4-FFF2-40B4-BE49-F238E27FC236}">
                <a16:creationId xmlns:a16="http://schemas.microsoft.com/office/drawing/2014/main" id="{93790ACB-351A-F1C7-A829-DA051BEEB309}"/>
              </a:ext>
            </a:extLst>
          </p:cNvPr>
          <p:cNvSpPr txBox="1"/>
          <p:nvPr/>
        </p:nvSpPr>
        <p:spPr>
          <a:xfrm>
            <a:off x="2730708" y="3277519"/>
            <a:ext cx="813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Ancillary</a:t>
            </a:r>
            <a:endParaRPr/>
          </a:p>
        </p:txBody>
      </p:sp>
      <p:cxnSp>
        <p:nvCxnSpPr>
          <p:cNvPr id="40" name="Google Shape;287;p32">
            <a:extLst>
              <a:ext uri="{FF2B5EF4-FFF2-40B4-BE49-F238E27FC236}">
                <a16:creationId xmlns:a16="http://schemas.microsoft.com/office/drawing/2014/main" id="{801DED1C-1CC0-41BC-E790-1628892E781D}"/>
              </a:ext>
            </a:extLst>
          </p:cNvPr>
          <p:cNvCxnSpPr/>
          <p:nvPr/>
        </p:nvCxnSpPr>
        <p:spPr>
          <a:xfrm>
            <a:off x="5413603" y="4619013"/>
            <a:ext cx="2039700" cy="0"/>
          </a:xfrm>
          <a:prstGeom prst="straightConnector1">
            <a:avLst/>
          </a:prstGeom>
          <a:noFill/>
          <a:ln w="25400" cap="flat" cmpd="sng">
            <a:solidFill>
              <a:schemeClr val="accent1"/>
            </a:solidFill>
            <a:prstDash val="solid"/>
            <a:round/>
            <a:headEnd type="stealth" w="med" len="med"/>
            <a:tailEnd type="stealth" w="med" len="med"/>
          </a:ln>
          <a:effectLst>
            <a:outerShdw blurRad="40000" dist="20000" dir="5400000" rotWithShape="0">
              <a:srgbClr val="000000">
                <a:alpha val="37647"/>
              </a:srgbClr>
            </a:outerShdw>
          </a:effectLst>
        </p:spPr>
      </p:cxnSp>
      <p:cxnSp>
        <p:nvCxnSpPr>
          <p:cNvPr id="41" name="Google Shape;288;p32">
            <a:extLst>
              <a:ext uri="{FF2B5EF4-FFF2-40B4-BE49-F238E27FC236}">
                <a16:creationId xmlns:a16="http://schemas.microsoft.com/office/drawing/2014/main" id="{5C4C61D6-9AE7-8ADF-1913-1B027CD01370}"/>
              </a:ext>
            </a:extLst>
          </p:cNvPr>
          <p:cNvCxnSpPr/>
          <p:nvPr/>
        </p:nvCxnSpPr>
        <p:spPr>
          <a:xfrm>
            <a:off x="5413604" y="5310184"/>
            <a:ext cx="2011800" cy="0"/>
          </a:xfrm>
          <a:prstGeom prst="straightConnector1">
            <a:avLst/>
          </a:prstGeom>
          <a:noFill/>
          <a:ln w="25400" cap="flat" cmpd="sng">
            <a:solidFill>
              <a:schemeClr val="accent1"/>
            </a:solidFill>
            <a:prstDash val="solid"/>
            <a:round/>
            <a:headEnd type="stealth" w="med" len="med"/>
            <a:tailEnd type="stealth" w="med" len="med"/>
          </a:ln>
          <a:effectLst>
            <a:outerShdw blurRad="40000" dist="20000" dir="5400000" rotWithShape="0">
              <a:srgbClr val="000000">
                <a:alpha val="37647"/>
              </a:srgbClr>
            </a:outerShdw>
          </a:effectLst>
        </p:spPr>
      </p:cxnSp>
      <p:cxnSp>
        <p:nvCxnSpPr>
          <p:cNvPr id="42" name="Google Shape;289;p32">
            <a:extLst>
              <a:ext uri="{FF2B5EF4-FFF2-40B4-BE49-F238E27FC236}">
                <a16:creationId xmlns:a16="http://schemas.microsoft.com/office/drawing/2014/main" id="{57114F2E-32F1-3E54-61A9-367038F88ED6}"/>
              </a:ext>
            </a:extLst>
          </p:cNvPr>
          <p:cNvCxnSpPr/>
          <p:nvPr/>
        </p:nvCxnSpPr>
        <p:spPr>
          <a:xfrm>
            <a:off x="5413604" y="6029851"/>
            <a:ext cx="2011800" cy="0"/>
          </a:xfrm>
          <a:prstGeom prst="straightConnector1">
            <a:avLst/>
          </a:prstGeom>
          <a:noFill/>
          <a:ln w="25400" cap="flat" cmpd="sng">
            <a:solidFill>
              <a:schemeClr val="accent1"/>
            </a:solidFill>
            <a:prstDash val="solid"/>
            <a:round/>
            <a:headEnd type="stealth" w="med" len="med"/>
            <a:tailEnd type="stealth" w="med" len="med"/>
          </a:ln>
          <a:effectLst>
            <a:outerShdw blurRad="40000" dist="20000" dir="5400000" rotWithShape="0">
              <a:srgbClr val="000000">
                <a:alpha val="37647"/>
              </a:srgbClr>
            </a:outerShdw>
          </a:effectLst>
        </p:spPr>
      </p:cxnSp>
      <p:sp>
        <p:nvSpPr>
          <p:cNvPr id="43" name="Google Shape;290;p32">
            <a:extLst>
              <a:ext uri="{FF2B5EF4-FFF2-40B4-BE49-F238E27FC236}">
                <a16:creationId xmlns:a16="http://schemas.microsoft.com/office/drawing/2014/main" id="{4DB8D95C-9AF1-8F7D-191D-4401ADA7F23A}"/>
              </a:ext>
            </a:extLst>
          </p:cNvPr>
          <p:cNvSpPr/>
          <p:nvPr/>
        </p:nvSpPr>
        <p:spPr>
          <a:xfrm>
            <a:off x="3962379" y="5630333"/>
            <a:ext cx="1483200" cy="845100"/>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 name="Google Shape;291;p32">
            <a:extLst>
              <a:ext uri="{FF2B5EF4-FFF2-40B4-BE49-F238E27FC236}">
                <a16:creationId xmlns:a16="http://schemas.microsoft.com/office/drawing/2014/main" id="{3B4492EF-CCCD-2232-F44D-E3CA527CE19D}"/>
              </a:ext>
            </a:extLst>
          </p:cNvPr>
          <p:cNvSpPr txBox="1"/>
          <p:nvPr/>
        </p:nvSpPr>
        <p:spPr>
          <a:xfrm>
            <a:off x="3955096" y="5706051"/>
            <a:ext cx="14415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User</a:t>
            </a:r>
            <a:endParaRPr/>
          </a:p>
          <a:p>
            <a:pPr marL="0" marR="0" lvl="0" indent="0" algn="ctr" rtl="0">
              <a:spcBef>
                <a:spcPts val="0"/>
              </a:spcBef>
              <a:spcAft>
                <a:spcPts val="0"/>
              </a:spcAft>
              <a:buNone/>
            </a:pPr>
            <a:r>
              <a:rPr lang="en-US" sz="1600">
                <a:solidFill>
                  <a:srgbClr val="000000"/>
                </a:solidFill>
                <a:latin typeface="Calibri"/>
                <a:ea typeface="Calibri"/>
                <a:cs typeface="Calibri"/>
                <a:sym typeface="Calibri"/>
              </a:rPr>
              <a:t>Services</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8am-5pm weekdays</a:t>
            </a:r>
            <a:endParaRPr/>
          </a:p>
        </p:txBody>
      </p:sp>
      <p:sp>
        <p:nvSpPr>
          <p:cNvPr id="45" name="Google Shape;292;p32">
            <a:extLst>
              <a:ext uri="{FF2B5EF4-FFF2-40B4-BE49-F238E27FC236}">
                <a16:creationId xmlns:a16="http://schemas.microsoft.com/office/drawing/2014/main" id="{2E1ADD72-B0A4-4650-1FF6-486E3E2C1527}"/>
              </a:ext>
            </a:extLst>
          </p:cNvPr>
          <p:cNvSpPr txBox="1"/>
          <p:nvPr/>
        </p:nvSpPr>
        <p:spPr>
          <a:xfrm>
            <a:off x="5939882" y="5768241"/>
            <a:ext cx="11115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Support,</a:t>
            </a:r>
            <a:endParaRPr/>
          </a:p>
          <a:p>
            <a:pPr marL="0" marR="0" lvl="0" indent="0" algn="ctr" rtl="0">
              <a:spcBef>
                <a:spcPts val="0"/>
              </a:spcBef>
              <a:spcAft>
                <a:spcPts val="0"/>
              </a:spcAft>
              <a:buNone/>
            </a:pPr>
            <a:r>
              <a:rPr lang="en-US" sz="1400">
                <a:solidFill>
                  <a:srgbClr val="000000"/>
                </a:solidFill>
                <a:latin typeface="Calibri"/>
                <a:ea typeface="Calibri"/>
                <a:cs typeface="Calibri"/>
                <a:sym typeface="Calibri"/>
              </a:rPr>
              <a:t>Notifications</a:t>
            </a:r>
            <a:endParaRPr/>
          </a:p>
        </p:txBody>
      </p:sp>
      <p:sp>
        <p:nvSpPr>
          <p:cNvPr id="46" name="Google Shape;294;p32">
            <a:extLst>
              <a:ext uri="{FF2B5EF4-FFF2-40B4-BE49-F238E27FC236}">
                <a16:creationId xmlns:a16="http://schemas.microsoft.com/office/drawing/2014/main" id="{156932B5-1D79-A322-B1E5-4C6FDB8E36F2}"/>
              </a:ext>
            </a:extLst>
          </p:cNvPr>
          <p:cNvSpPr/>
          <p:nvPr/>
        </p:nvSpPr>
        <p:spPr>
          <a:xfrm>
            <a:off x="646981" y="3847637"/>
            <a:ext cx="2918400" cy="2730829"/>
          </a:xfrm>
          <a:prstGeom prst="roundRect">
            <a:avLst>
              <a:gd name="adj" fmla="val 16667"/>
            </a:avLst>
          </a:prstGeom>
          <a:solidFill>
            <a:srgbClr val="F6A21C"/>
          </a:soli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47" name="Google Shape;295;p32">
            <a:extLst>
              <a:ext uri="{FF2B5EF4-FFF2-40B4-BE49-F238E27FC236}">
                <a16:creationId xmlns:a16="http://schemas.microsoft.com/office/drawing/2014/main" id="{6A756DB3-0CBA-8CEA-570C-20AACEC5CBB7}"/>
              </a:ext>
            </a:extLst>
          </p:cNvPr>
          <p:cNvSpPr txBox="1"/>
          <p:nvPr/>
        </p:nvSpPr>
        <p:spPr>
          <a:xfrm>
            <a:off x="784249" y="3973844"/>
            <a:ext cx="2616900" cy="1705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bg1"/>
                </a:solidFill>
                <a:latin typeface="+mn-lt"/>
                <a:ea typeface="Calibri"/>
                <a:cs typeface="Calibri"/>
                <a:sym typeface="Calibri"/>
              </a:rPr>
              <a:t>GOAL OF LANCE:</a:t>
            </a:r>
            <a:endParaRPr sz="1800" dirty="0">
              <a:solidFill>
                <a:schemeClr val="bg1"/>
              </a:solidFill>
              <a:latin typeface="+mn-lt"/>
            </a:endParaRPr>
          </a:p>
          <a:p>
            <a:pPr marL="0" marR="0" lvl="0" indent="0" algn="ctr" rtl="0">
              <a:spcBef>
                <a:spcPts val="0"/>
              </a:spcBef>
              <a:spcAft>
                <a:spcPts val="0"/>
              </a:spcAft>
              <a:buNone/>
            </a:pPr>
            <a:br>
              <a:rPr lang="en-US" dirty="0">
                <a:solidFill>
                  <a:schemeClr val="bg1"/>
                </a:solidFill>
                <a:latin typeface="+mn-lt"/>
                <a:ea typeface="Calibri"/>
                <a:cs typeface="Calibri"/>
                <a:sym typeface="Calibri"/>
              </a:rPr>
            </a:br>
            <a:r>
              <a:rPr lang="en-US" sz="1600" dirty="0">
                <a:solidFill>
                  <a:schemeClr val="bg1"/>
                </a:solidFill>
                <a:latin typeface="+mn-lt"/>
                <a:ea typeface="Calibri"/>
                <a:cs typeface="Calibri"/>
                <a:sym typeface="Calibri"/>
              </a:rPr>
              <a:t>Reliable Near Real </a:t>
            </a:r>
            <a:endParaRPr sz="1600" dirty="0">
              <a:solidFill>
                <a:schemeClr val="bg1"/>
              </a:solidFill>
              <a:latin typeface="+mn-lt"/>
            </a:endParaRPr>
          </a:p>
          <a:p>
            <a:pPr marL="0" marR="0" lvl="0" indent="0" algn="ctr" rtl="0">
              <a:spcBef>
                <a:spcPts val="0"/>
              </a:spcBef>
              <a:spcAft>
                <a:spcPts val="0"/>
              </a:spcAft>
              <a:buNone/>
            </a:pPr>
            <a:r>
              <a:rPr lang="en-US" sz="1600" dirty="0">
                <a:solidFill>
                  <a:schemeClr val="bg1"/>
                </a:solidFill>
                <a:latin typeface="+mn-lt"/>
                <a:ea typeface="Calibri"/>
                <a:cs typeface="Calibri"/>
                <a:sym typeface="Calibri"/>
              </a:rPr>
              <a:t>Time Data &lt; 3 </a:t>
            </a:r>
            <a:r>
              <a:rPr lang="en-US" sz="1600" dirty="0" err="1">
                <a:solidFill>
                  <a:schemeClr val="bg1"/>
                </a:solidFill>
                <a:latin typeface="+mn-lt"/>
                <a:ea typeface="Calibri"/>
                <a:cs typeface="Calibri"/>
                <a:sym typeface="Calibri"/>
              </a:rPr>
              <a:t>hrs</a:t>
            </a:r>
            <a:r>
              <a:rPr lang="en-US" sz="1600" dirty="0">
                <a:solidFill>
                  <a:schemeClr val="bg1"/>
                </a:solidFill>
                <a:latin typeface="+mn-lt"/>
                <a:ea typeface="Calibri"/>
                <a:cs typeface="Calibri"/>
                <a:sym typeface="Calibri"/>
              </a:rPr>
              <a:t> from </a:t>
            </a:r>
            <a:endParaRPr sz="1600" dirty="0">
              <a:solidFill>
                <a:schemeClr val="bg1"/>
              </a:solidFill>
              <a:latin typeface="+mn-lt"/>
            </a:endParaRPr>
          </a:p>
          <a:p>
            <a:pPr marL="0" marR="0" lvl="0" indent="0" algn="ctr" rtl="0">
              <a:spcBef>
                <a:spcPts val="0"/>
              </a:spcBef>
              <a:spcAft>
                <a:spcPts val="0"/>
              </a:spcAft>
              <a:buNone/>
            </a:pPr>
            <a:r>
              <a:rPr lang="en-US" sz="1600" dirty="0">
                <a:solidFill>
                  <a:schemeClr val="bg1"/>
                </a:solidFill>
                <a:latin typeface="+mn-lt"/>
                <a:ea typeface="Calibri"/>
                <a:cs typeface="Calibri"/>
                <a:sym typeface="Calibri"/>
              </a:rPr>
              <a:t>Observation time</a:t>
            </a:r>
          </a:p>
          <a:p>
            <a:pPr lvl="0" algn="ctr"/>
            <a:r>
              <a:rPr lang="en-US" sz="1600" dirty="0">
                <a:solidFill>
                  <a:schemeClr val="bg1"/>
                </a:solidFill>
                <a:latin typeface="+mn-lt"/>
              </a:rPr>
              <a:t>Real-time (NRT) data products to meet the timely needs of applications users.</a:t>
            </a:r>
          </a:p>
          <a:p>
            <a:pPr lvl="0" algn="ctr"/>
            <a:endParaRPr lang="en-US" dirty="0">
              <a:solidFill>
                <a:schemeClr val="bg1"/>
              </a:solidFill>
              <a:latin typeface="+mn-lt"/>
            </a:endParaRPr>
          </a:p>
          <a:p>
            <a:pPr marL="0" marR="0" lvl="0" indent="0" algn="ctr" rtl="0">
              <a:spcBef>
                <a:spcPts val="0"/>
              </a:spcBef>
              <a:spcAft>
                <a:spcPts val="0"/>
              </a:spcAft>
              <a:buNone/>
            </a:pPr>
            <a:endParaRPr dirty="0">
              <a:solidFill>
                <a:schemeClr val="bg1"/>
              </a:solidFill>
              <a:latin typeface="+mn-lt"/>
            </a:endParaRPr>
          </a:p>
        </p:txBody>
      </p:sp>
      <p:sp>
        <p:nvSpPr>
          <p:cNvPr id="48" name="Google Shape;249;p32">
            <a:extLst>
              <a:ext uri="{FF2B5EF4-FFF2-40B4-BE49-F238E27FC236}">
                <a16:creationId xmlns:a16="http://schemas.microsoft.com/office/drawing/2014/main" id="{D56E2206-EF1D-B69F-708A-CEEC0C36CC0E}"/>
              </a:ext>
            </a:extLst>
          </p:cNvPr>
          <p:cNvSpPr txBox="1"/>
          <p:nvPr/>
        </p:nvSpPr>
        <p:spPr>
          <a:xfrm>
            <a:off x="9602825" y="2584119"/>
            <a:ext cx="1336725" cy="3693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latin typeface="Calibri"/>
                <a:ea typeface="Calibri"/>
                <a:cs typeface="Calibri"/>
                <a:sym typeface="Calibri"/>
              </a:rPr>
              <a:t>Worldview</a:t>
            </a:r>
            <a:endParaRPr/>
          </a:p>
        </p:txBody>
      </p:sp>
      <p:cxnSp>
        <p:nvCxnSpPr>
          <p:cNvPr id="49" name="Google Shape;298;p32">
            <a:extLst>
              <a:ext uri="{FF2B5EF4-FFF2-40B4-BE49-F238E27FC236}">
                <a16:creationId xmlns:a16="http://schemas.microsoft.com/office/drawing/2014/main" id="{66D28D18-1ABC-F112-83C7-4C754759E279}"/>
              </a:ext>
            </a:extLst>
          </p:cNvPr>
          <p:cNvCxnSpPr/>
          <p:nvPr/>
        </p:nvCxnSpPr>
        <p:spPr>
          <a:xfrm rot="10800000" flipH="1">
            <a:off x="9101525" y="3374675"/>
            <a:ext cx="501300" cy="24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sp>
        <p:nvSpPr>
          <p:cNvPr id="50" name="Google Shape;299;p32">
            <a:extLst>
              <a:ext uri="{FF2B5EF4-FFF2-40B4-BE49-F238E27FC236}">
                <a16:creationId xmlns:a16="http://schemas.microsoft.com/office/drawing/2014/main" id="{3C3B3928-D133-3BD6-7083-4F2F392A99E0}"/>
              </a:ext>
            </a:extLst>
          </p:cNvPr>
          <p:cNvSpPr txBox="1"/>
          <p:nvPr/>
        </p:nvSpPr>
        <p:spPr>
          <a:xfrm>
            <a:off x="9602825" y="3036125"/>
            <a:ext cx="1004400" cy="6771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latin typeface="Calibri"/>
                <a:ea typeface="Calibri"/>
                <a:cs typeface="Calibri"/>
                <a:sym typeface="Calibri"/>
              </a:rPr>
              <a:t>Earthdata Search</a:t>
            </a:r>
            <a:endParaRPr sz="1200"/>
          </a:p>
        </p:txBody>
      </p:sp>
      <p:cxnSp>
        <p:nvCxnSpPr>
          <p:cNvPr id="51" name="Google Shape;300;p32">
            <a:extLst>
              <a:ext uri="{FF2B5EF4-FFF2-40B4-BE49-F238E27FC236}">
                <a16:creationId xmlns:a16="http://schemas.microsoft.com/office/drawing/2014/main" id="{DF11ACE8-7067-E7B7-A1E0-19C5C1975DDA}"/>
              </a:ext>
            </a:extLst>
          </p:cNvPr>
          <p:cNvCxnSpPr>
            <a:cxnSpLocks/>
            <a:stCxn id="5" idx="3"/>
            <a:endCxn id="50" idx="2"/>
          </p:cNvCxnSpPr>
          <p:nvPr/>
        </p:nvCxnSpPr>
        <p:spPr>
          <a:xfrm flipV="1">
            <a:off x="9042228" y="3713225"/>
            <a:ext cx="1062797" cy="1600417"/>
          </a:xfrm>
          <a:prstGeom prst="bentConnector2">
            <a:avLst/>
          </a:prstGeom>
          <a:noFill/>
          <a:ln w="28575" cap="flat" cmpd="sng">
            <a:solidFill>
              <a:srgbClr val="1155CC"/>
            </a:solidFill>
            <a:prstDash val="solid"/>
            <a:round/>
            <a:headEnd type="none" w="med" len="med"/>
            <a:tailEnd type="triangle" w="med" len="med"/>
          </a:ln>
        </p:spPr>
      </p:cxnSp>
      <p:cxnSp>
        <p:nvCxnSpPr>
          <p:cNvPr id="52" name="Google Shape;301;p32">
            <a:extLst>
              <a:ext uri="{FF2B5EF4-FFF2-40B4-BE49-F238E27FC236}">
                <a16:creationId xmlns:a16="http://schemas.microsoft.com/office/drawing/2014/main" id="{73820834-F993-D068-B69A-CF70065FE393}"/>
              </a:ext>
            </a:extLst>
          </p:cNvPr>
          <p:cNvCxnSpPr>
            <a:cxnSpLocks/>
          </p:cNvCxnSpPr>
          <p:nvPr/>
        </p:nvCxnSpPr>
        <p:spPr>
          <a:xfrm rot="5400000" flipH="1" flipV="1">
            <a:off x="8122774" y="3475096"/>
            <a:ext cx="3943874" cy="2056800"/>
          </a:xfrm>
          <a:prstGeom prst="bentConnector3">
            <a:avLst>
              <a:gd name="adj1" fmla="val 771"/>
            </a:avLst>
          </a:prstGeom>
          <a:noFill/>
          <a:ln w="28575" cap="flat" cmpd="sng">
            <a:solidFill>
              <a:srgbClr val="1155CC"/>
            </a:solidFill>
            <a:prstDash val="solid"/>
            <a:round/>
            <a:headEnd type="none" w="med" len="med"/>
            <a:tailEnd type="triangle" w="med" len="med"/>
          </a:ln>
        </p:spPr>
      </p:cxnSp>
      <p:sp>
        <p:nvSpPr>
          <p:cNvPr id="53" name="Google Shape;249;p32">
            <a:extLst>
              <a:ext uri="{FF2B5EF4-FFF2-40B4-BE49-F238E27FC236}">
                <a16:creationId xmlns:a16="http://schemas.microsoft.com/office/drawing/2014/main" id="{FA93C339-ACC9-C3F1-8159-19224920D856}"/>
              </a:ext>
            </a:extLst>
          </p:cNvPr>
          <p:cNvSpPr txBox="1"/>
          <p:nvPr/>
        </p:nvSpPr>
        <p:spPr>
          <a:xfrm>
            <a:off x="9602825" y="2109974"/>
            <a:ext cx="1659300" cy="3693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latin typeface="Calibri"/>
                <a:ea typeface="Calibri"/>
                <a:cs typeface="Calibri"/>
                <a:sym typeface="Calibri"/>
              </a:rPr>
              <a:t>FIRMS</a:t>
            </a:r>
            <a:endParaRPr/>
          </a:p>
        </p:txBody>
      </p:sp>
      <p:cxnSp>
        <p:nvCxnSpPr>
          <p:cNvPr id="54" name="Google Shape;247;p32">
            <a:extLst>
              <a:ext uri="{FF2B5EF4-FFF2-40B4-BE49-F238E27FC236}">
                <a16:creationId xmlns:a16="http://schemas.microsoft.com/office/drawing/2014/main" id="{D32A2763-AFC3-A02D-C99D-100A83EDDA42}"/>
              </a:ext>
            </a:extLst>
          </p:cNvPr>
          <p:cNvCxnSpPr>
            <a:cxnSpLocks/>
            <a:endCxn id="53" idx="1"/>
          </p:cNvCxnSpPr>
          <p:nvPr/>
        </p:nvCxnSpPr>
        <p:spPr>
          <a:xfrm>
            <a:off x="9042228" y="2294624"/>
            <a:ext cx="560597"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55" name="Google Shape;301;p32">
            <a:extLst>
              <a:ext uri="{FF2B5EF4-FFF2-40B4-BE49-F238E27FC236}">
                <a16:creationId xmlns:a16="http://schemas.microsoft.com/office/drawing/2014/main" id="{3A7786FA-2C4D-E953-0267-3709233B3D43}"/>
              </a:ext>
            </a:extLst>
          </p:cNvPr>
          <p:cNvCxnSpPr>
            <a:cxnSpLocks/>
          </p:cNvCxnSpPr>
          <p:nvPr/>
        </p:nvCxnSpPr>
        <p:spPr>
          <a:xfrm rot="5400000" flipH="1" flipV="1">
            <a:off x="8413767" y="3648392"/>
            <a:ext cx="3020509" cy="1742391"/>
          </a:xfrm>
          <a:prstGeom prst="bentConnector3">
            <a:avLst>
              <a:gd name="adj1" fmla="val 5212"/>
            </a:avLst>
          </a:prstGeom>
          <a:noFill/>
          <a:ln w="28575" cap="flat" cmpd="sng">
            <a:solidFill>
              <a:srgbClr val="1155CC"/>
            </a:solidFill>
            <a:prstDash val="solid"/>
            <a:round/>
            <a:headEnd type="none" w="med" len="med"/>
            <a:tailEnd type="triangle" w="med" len="med"/>
          </a:ln>
        </p:spPr>
      </p:cxnSp>
    </p:spTree>
    <p:extLst>
      <p:ext uri="{BB962C8B-B14F-4D97-AF65-F5344CB8AC3E}">
        <p14:creationId xmlns:p14="http://schemas.microsoft.com/office/powerpoint/2010/main" val="415597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1"/>
          <p:cNvSpPr txBox="1">
            <a:spLocks noGrp="1"/>
          </p:cNvSpPr>
          <p:nvPr>
            <p:ph type="title"/>
          </p:nvPr>
        </p:nvSpPr>
        <p:spPr>
          <a:xfrm>
            <a:off x="616683" y="-170555"/>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dirty="0">
                <a:latin typeface="Calibri" panose="020F0502020204030204" pitchFamily="34" charset="0"/>
                <a:ea typeface="Arial"/>
                <a:cs typeface="Calibri" panose="020F0502020204030204" pitchFamily="34" charset="0"/>
                <a:sym typeface="Arial"/>
              </a:rPr>
              <a:t>Latency Defined</a:t>
            </a:r>
            <a:endParaRPr dirty="0">
              <a:latin typeface="Calibri" panose="020F0502020204030204" pitchFamily="34" charset="0"/>
              <a:cs typeface="Calibri" panose="020F0502020204030204" pitchFamily="34" charset="0"/>
            </a:endParaRPr>
          </a:p>
        </p:txBody>
      </p:sp>
      <p:graphicFrame>
        <p:nvGraphicFramePr>
          <p:cNvPr id="446" name="Google Shape;446;p41"/>
          <p:cNvGraphicFramePr/>
          <p:nvPr>
            <p:extLst>
              <p:ext uri="{D42A27DB-BD31-4B8C-83A1-F6EECF244321}">
                <p14:modId xmlns:p14="http://schemas.microsoft.com/office/powerpoint/2010/main" val="3940042304"/>
              </p:ext>
            </p:extLst>
          </p:nvPr>
        </p:nvGraphicFramePr>
        <p:xfrm>
          <a:off x="1648353" y="2518013"/>
          <a:ext cx="8438100" cy="3331350"/>
        </p:xfrm>
        <a:graphic>
          <a:graphicData uri="http://schemas.openxmlformats.org/drawingml/2006/table">
            <a:tbl>
              <a:tblPr firstRow="1" firstCol="1" bandRow="1">
                <a:noFill/>
                <a:tableStyleId>{0CF6AC6F-EFB0-45D3-ACAA-FB41F6C84A82}</a:tableStyleId>
              </a:tblPr>
              <a:tblGrid>
                <a:gridCol w="1625025">
                  <a:extLst>
                    <a:ext uri="{9D8B030D-6E8A-4147-A177-3AD203B41FA5}">
                      <a16:colId xmlns:a16="http://schemas.microsoft.com/office/drawing/2014/main" val="20000"/>
                    </a:ext>
                  </a:extLst>
                </a:gridCol>
                <a:gridCol w="2580300">
                  <a:extLst>
                    <a:ext uri="{9D8B030D-6E8A-4147-A177-3AD203B41FA5}">
                      <a16:colId xmlns:a16="http://schemas.microsoft.com/office/drawing/2014/main" val="20001"/>
                    </a:ext>
                  </a:extLst>
                </a:gridCol>
                <a:gridCol w="4232775">
                  <a:extLst>
                    <a:ext uri="{9D8B030D-6E8A-4147-A177-3AD203B41FA5}">
                      <a16:colId xmlns:a16="http://schemas.microsoft.com/office/drawing/2014/main" val="20002"/>
                    </a:ext>
                  </a:extLst>
                </a:gridCol>
              </a:tblGrid>
              <a:tr h="423850">
                <a:tc>
                  <a:txBody>
                    <a:bodyPr/>
                    <a:lstStyle/>
                    <a:p>
                      <a:pPr marL="0" marR="0" lvl="0" indent="0" algn="ctr"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Term</a:t>
                      </a:r>
                      <a:endParaRPr sz="1600" dirty="0">
                        <a:solidFill>
                          <a:schemeClr val="tx1"/>
                        </a:solidFill>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Latency*</a:t>
                      </a:r>
                      <a:r>
                        <a:rPr lang="en-US" sz="1600" dirty="0">
                          <a:latin typeface="Calibri" panose="020F0502020204030204" pitchFamily="34" charset="0"/>
                          <a:ea typeface="Arial"/>
                          <a:cs typeface="Calibri" panose="020F0502020204030204" pitchFamily="34" charset="0"/>
                          <a:sym typeface="Arial"/>
                        </a:rPr>
                        <a:t> </a:t>
                      </a:r>
                      <a:endParaRPr sz="1600" dirty="0">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Purpose</a:t>
                      </a:r>
                      <a:endParaRPr sz="1600" dirty="0">
                        <a:solidFill>
                          <a:schemeClr val="tx1"/>
                        </a:solidFill>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276450">
                <a:tc>
                  <a:txBody>
                    <a:bodyPr/>
                    <a:lstStyle/>
                    <a:p>
                      <a:pPr marL="0" marR="0" lvl="0" indent="0" algn="l"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Real-time</a:t>
                      </a:r>
                      <a:endParaRPr sz="1600" dirty="0">
                        <a:solidFill>
                          <a:schemeClr val="tx1"/>
                        </a:solidFill>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rtl="0">
                        <a:spcBef>
                          <a:spcPts val="0"/>
                        </a:spcBef>
                        <a:spcAft>
                          <a:spcPts val="0"/>
                        </a:spcAft>
                        <a:buNone/>
                      </a:pPr>
                      <a:r>
                        <a:rPr lang="en-US" sz="1600" dirty="0">
                          <a:latin typeface="Calibri" panose="020F0502020204030204" pitchFamily="34" charset="0"/>
                          <a:ea typeface="Arial"/>
                          <a:cs typeface="Calibri" panose="020F0502020204030204" pitchFamily="34" charset="0"/>
                          <a:sym typeface="Arial"/>
                        </a:rPr>
                        <a:t>Less than 1 hour</a:t>
                      </a:r>
                      <a:endParaRPr sz="1600" dirty="0">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4">
                  <a:txBody>
                    <a:bodyPr/>
                    <a:lstStyle/>
                    <a:p>
                      <a:pPr marL="0" marR="0" lvl="0" indent="0" algn="l" rtl="0">
                        <a:spcBef>
                          <a:spcPts val="0"/>
                        </a:spcBef>
                        <a:spcAft>
                          <a:spcPts val="0"/>
                        </a:spcAft>
                        <a:buNone/>
                      </a:pPr>
                      <a:r>
                        <a:rPr lang="en-US" sz="1600" dirty="0">
                          <a:latin typeface="Calibri" panose="020F0502020204030204" pitchFamily="34" charset="0"/>
                          <a:ea typeface="Arial"/>
                          <a:cs typeface="Calibri" panose="020F0502020204030204" pitchFamily="34" charset="0"/>
                          <a:sym typeface="Arial"/>
                        </a:rPr>
                        <a:t>These terms are often used to refer to data that are made quicker than routine processing allows. They are used for a range of applied sciences, decision and tactical support, monitoring and early warning of events. </a:t>
                      </a:r>
                      <a:endParaRPr sz="1600" dirty="0">
                        <a:latin typeface="Calibri" panose="020F0502020204030204" pitchFamily="34" charset="0"/>
                        <a:ea typeface="Arial"/>
                        <a:cs typeface="Calibri" panose="020F0502020204030204" pitchFamily="34" charset="0"/>
                        <a:sym typeface="Arial"/>
                      </a:endParaRPr>
                    </a:p>
                  </a:txBody>
                  <a:tcPr marL="123475" marR="123475" marT="61750" marB="617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650125">
                <a:tc>
                  <a:txBody>
                    <a:bodyPr/>
                    <a:lstStyle/>
                    <a:p>
                      <a:pPr marL="0" marR="0" lvl="0" indent="0" algn="l"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Near real-time (NRT)</a:t>
                      </a:r>
                      <a:endParaRPr sz="1600" dirty="0">
                        <a:solidFill>
                          <a:schemeClr val="tx1"/>
                        </a:solidFill>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rtl="0">
                        <a:spcBef>
                          <a:spcPts val="0"/>
                        </a:spcBef>
                        <a:spcAft>
                          <a:spcPts val="0"/>
                        </a:spcAft>
                        <a:buNone/>
                      </a:pPr>
                      <a:r>
                        <a:rPr lang="en-US" sz="1600" dirty="0">
                          <a:latin typeface="Calibri" panose="020F0502020204030204" pitchFamily="34" charset="0"/>
                          <a:ea typeface="Arial"/>
                          <a:cs typeface="Calibri" panose="020F0502020204030204" pitchFamily="34" charset="0"/>
                          <a:sym typeface="Arial"/>
                        </a:rPr>
                        <a:t>1-3 hours</a:t>
                      </a:r>
                      <a:endParaRPr sz="1600" dirty="0">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en-US"/>
                    </a:p>
                  </a:txBody>
                  <a:tcPr/>
                </a:tc>
                <a:extLst>
                  <a:ext uri="{0D108BD9-81ED-4DB2-BD59-A6C34878D82A}">
                    <a16:rowId xmlns:a16="http://schemas.microsoft.com/office/drawing/2014/main" val="10002"/>
                  </a:ext>
                </a:extLst>
              </a:tr>
              <a:tr h="456875">
                <a:tc>
                  <a:txBody>
                    <a:bodyPr/>
                    <a:lstStyle/>
                    <a:p>
                      <a:pPr marL="0" marR="0" lvl="0" indent="0" algn="l"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Low latency</a:t>
                      </a:r>
                      <a:endParaRPr sz="1600" dirty="0">
                        <a:solidFill>
                          <a:schemeClr val="tx1"/>
                        </a:solidFill>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rtl="0">
                        <a:spcBef>
                          <a:spcPts val="0"/>
                        </a:spcBef>
                        <a:spcAft>
                          <a:spcPts val="0"/>
                        </a:spcAft>
                        <a:buNone/>
                      </a:pPr>
                      <a:r>
                        <a:rPr lang="en-US" sz="1600">
                          <a:latin typeface="Calibri" panose="020F0502020204030204" pitchFamily="34" charset="0"/>
                          <a:ea typeface="Arial"/>
                          <a:cs typeface="Calibri" panose="020F0502020204030204" pitchFamily="34" charset="0"/>
                          <a:sym typeface="Arial"/>
                        </a:rPr>
                        <a:t>3-24 hours</a:t>
                      </a:r>
                      <a:endParaRPr sz="1600">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en-US"/>
                    </a:p>
                  </a:txBody>
                  <a:tcPr/>
                </a:tc>
                <a:extLst>
                  <a:ext uri="{0D108BD9-81ED-4DB2-BD59-A6C34878D82A}">
                    <a16:rowId xmlns:a16="http://schemas.microsoft.com/office/drawing/2014/main" val="10003"/>
                  </a:ext>
                </a:extLst>
              </a:tr>
              <a:tr h="405050">
                <a:tc>
                  <a:txBody>
                    <a:bodyPr/>
                    <a:lstStyle/>
                    <a:p>
                      <a:pPr marL="0" marR="0" lvl="0" indent="0" algn="l"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Expedited</a:t>
                      </a:r>
                      <a:endParaRPr sz="1600" dirty="0">
                        <a:solidFill>
                          <a:schemeClr val="tx1"/>
                        </a:solidFill>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rtl="0">
                        <a:spcBef>
                          <a:spcPts val="0"/>
                        </a:spcBef>
                        <a:spcAft>
                          <a:spcPts val="0"/>
                        </a:spcAft>
                        <a:buNone/>
                      </a:pPr>
                      <a:r>
                        <a:rPr lang="en-US" sz="1600">
                          <a:latin typeface="Calibri" panose="020F0502020204030204" pitchFamily="34" charset="0"/>
                          <a:ea typeface="Arial"/>
                          <a:cs typeface="Calibri" panose="020F0502020204030204" pitchFamily="34" charset="0"/>
                          <a:sym typeface="Arial"/>
                        </a:rPr>
                        <a:t>1-4 days</a:t>
                      </a:r>
                      <a:endParaRPr sz="1600">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en-US"/>
                    </a:p>
                  </a:txBody>
                  <a:tcPr/>
                </a:tc>
                <a:extLst>
                  <a:ext uri="{0D108BD9-81ED-4DB2-BD59-A6C34878D82A}">
                    <a16:rowId xmlns:a16="http://schemas.microsoft.com/office/drawing/2014/main" val="10004"/>
                  </a:ext>
                </a:extLst>
              </a:tr>
              <a:tr h="1119000">
                <a:tc>
                  <a:txBody>
                    <a:bodyPr/>
                    <a:lstStyle/>
                    <a:p>
                      <a:pPr marL="0" marR="0" lvl="0" indent="0" algn="l" rtl="0">
                        <a:spcBef>
                          <a:spcPts val="0"/>
                        </a:spcBef>
                        <a:spcAft>
                          <a:spcPts val="0"/>
                        </a:spcAft>
                        <a:buNone/>
                      </a:pPr>
                      <a:r>
                        <a:rPr lang="en-US" sz="1600" dirty="0">
                          <a:solidFill>
                            <a:schemeClr val="tx1"/>
                          </a:solidFill>
                          <a:latin typeface="Calibri" panose="020F0502020204030204" pitchFamily="34" charset="0"/>
                          <a:ea typeface="Arial"/>
                          <a:cs typeface="Calibri" panose="020F0502020204030204" pitchFamily="34" charset="0"/>
                          <a:sym typeface="Arial"/>
                        </a:rPr>
                        <a:t>Standard routine processing</a:t>
                      </a:r>
                      <a:endParaRPr sz="1600" dirty="0">
                        <a:solidFill>
                          <a:schemeClr val="tx1"/>
                        </a:solidFill>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rtl="0">
                        <a:spcBef>
                          <a:spcPts val="0"/>
                        </a:spcBef>
                        <a:spcAft>
                          <a:spcPts val="0"/>
                        </a:spcAft>
                        <a:buNone/>
                      </a:pPr>
                      <a:r>
                        <a:rPr lang="en-US" sz="1600" dirty="0">
                          <a:latin typeface="Calibri" panose="020F0502020204030204" pitchFamily="34" charset="0"/>
                          <a:ea typeface="Arial"/>
                          <a:cs typeface="Calibri" panose="020F0502020204030204" pitchFamily="34" charset="0"/>
                          <a:sym typeface="Arial"/>
                        </a:rPr>
                        <a:t>Generally, 8 – 40 hours but up to 2 months for some higher-level products </a:t>
                      </a:r>
                      <a:endParaRPr sz="1600" dirty="0">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rtl="0">
                        <a:spcBef>
                          <a:spcPts val="0"/>
                        </a:spcBef>
                        <a:spcAft>
                          <a:spcPts val="0"/>
                        </a:spcAft>
                        <a:buNone/>
                      </a:pPr>
                      <a:r>
                        <a:rPr lang="en-US" sz="1600" dirty="0">
                          <a:latin typeface="Calibri" panose="020F0502020204030204" pitchFamily="34" charset="0"/>
                          <a:ea typeface="Arial"/>
                          <a:cs typeface="Calibri" panose="020F0502020204030204" pitchFamily="34" charset="0"/>
                          <a:sym typeface="Arial"/>
                        </a:rPr>
                        <a:t>Standard products provide an internally consistent, well-calibrated record of the Earth’s geophysical properties to support science</a:t>
                      </a:r>
                      <a:endParaRPr sz="1600" dirty="0">
                        <a:latin typeface="Calibri" panose="020F0502020204030204" pitchFamily="34" charset="0"/>
                        <a:ea typeface="Arial"/>
                        <a:cs typeface="Calibri" panose="020F0502020204030204" pitchFamily="34" charset="0"/>
                        <a:sym typeface="Arial"/>
                      </a:endParaRPr>
                    </a:p>
                  </a:txBody>
                  <a:tcPr marL="92625" marR="9262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bl>
          </a:graphicData>
        </a:graphic>
      </p:graphicFrame>
      <p:sp>
        <p:nvSpPr>
          <p:cNvPr id="447" name="Google Shape;447;p41"/>
          <p:cNvSpPr/>
          <p:nvPr/>
        </p:nvSpPr>
        <p:spPr>
          <a:xfrm>
            <a:off x="2865120" y="2649081"/>
            <a:ext cx="228000" cy="554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0" name="Google Shape;450;p41"/>
          <p:cNvSpPr txBox="1"/>
          <p:nvPr/>
        </p:nvSpPr>
        <p:spPr>
          <a:xfrm>
            <a:off x="1648350" y="6030850"/>
            <a:ext cx="82251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1800" dirty="0">
                <a:latin typeface="Calibri"/>
                <a:ea typeface="Calibri"/>
                <a:cs typeface="Calibri"/>
                <a:sym typeface="Calibri"/>
              </a:rPr>
              <a:t>Earthdata article on latency (</a:t>
            </a:r>
            <a:r>
              <a:rPr lang="en-US"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https://earthdata.nasa.gov/learn/articles/data-latency</a:t>
            </a:r>
            <a:r>
              <a:rPr lang="en-US" sz="1800" u="sng" dirty="0">
                <a:solidFill>
                  <a:srgbClr val="0563C1"/>
                </a:solidFill>
                <a:latin typeface="Calibri"/>
                <a:ea typeface="Calibri"/>
                <a:cs typeface="Calibri"/>
                <a:sym typeface="Calibri"/>
              </a:rPr>
              <a:t>)</a:t>
            </a:r>
          </a:p>
          <a:p>
            <a:pPr marL="0" lvl="0" indent="0" algn="l" rtl="0">
              <a:spcBef>
                <a:spcPts val="0"/>
              </a:spcBef>
              <a:spcAft>
                <a:spcPts val="0"/>
              </a:spcAft>
              <a:buClr>
                <a:srgbClr val="000000"/>
              </a:buClr>
              <a:buFont typeface="Arial"/>
              <a:buNone/>
            </a:pPr>
            <a:endParaRPr sz="1800" dirty="0">
              <a:solidFill>
                <a:schemeClr val="tx1"/>
              </a:solidFill>
              <a:latin typeface="Calibri"/>
              <a:ea typeface="Calibri"/>
              <a:cs typeface="Calibri"/>
              <a:sym typeface="Calibri"/>
            </a:endParaRPr>
          </a:p>
        </p:txBody>
      </p:sp>
      <p:sp>
        <p:nvSpPr>
          <p:cNvPr id="451" name="Google Shape;451;p41"/>
          <p:cNvSpPr txBox="1"/>
          <p:nvPr/>
        </p:nvSpPr>
        <p:spPr>
          <a:xfrm>
            <a:off x="1822950" y="734756"/>
            <a:ext cx="85461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Calibri"/>
                <a:ea typeface="Calibri"/>
                <a:cs typeface="Calibri"/>
                <a:sym typeface="Calibri"/>
              </a:rPr>
              <a:t>Data latency is defined here as the elapsed time between satellite observation and the time data are available to the end user. </a:t>
            </a:r>
            <a:r>
              <a:rPr lang="en-US" sz="1800" dirty="0">
                <a:solidFill>
                  <a:schemeClr val="dk1"/>
                </a:solidFill>
                <a:latin typeface="Calibri"/>
                <a:ea typeface="Calibri"/>
                <a:cs typeface="Calibri"/>
                <a:sym typeface="Calibri"/>
              </a:rPr>
              <a:t>The definitions were adopted by NASA EOSDIS in May 2018.</a:t>
            </a:r>
            <a:endParaRPr sz="1800" dirty="0">
              <a:solidFill>
                <a:schemeClr val="dk1"/>
              </a:solidFill>
              <a:latin typeface="Calibri"/>
              <a:ea typeface="Calibri"/>
              <a:cs typeface="Calibri"/>
              <a:sym typeface="Calibri"/>
            </a:endParaRPr>
          </a:p>
          <a:p>
            <a:pPr marL="457200" lvl="0" indent="-323850" algn="l" rtl="0">
              <a:spcBef>
                <a:spcPts val="0"/>
              </a:spcBef>
              <a:spcAft>
                <a:spcPts val="0"/>
              </a:spcAft>
              <a:buSzPts val="1500"/>
              <a:buFont typeface="Calibri"/>
              <a:buChar char="-"/>
            </a:pPr>
            <a:r>
              <a:rPr lang="en-US" sz="1800" i="1" dirty="0">
                <a:latin typeface="Calibri"/>
                <a:ea typeface="Calibri"/>
                <a:cs typeface="Calibri"/>
                <a:sym typeface="Calibri"/>
              </a:rPr>
              <a:t>Recommend these definitions be used in NASA Proposal calls to ensure consistent terms are used </a:t>
            </a:r>
          </a:p>
          <a:p>
            <a:pPr marL="457200" lvl="0" indent="-323850" algn="l" rtl="0">
              <a:spcBef>
                <a:spcPts val="0"/>
              </a:spcBef>
              <a:spcAft>
                <a:spcPts val="0"/>
              </a:spcAft>
              <a:buSzPts val="1500"/>
              <a:buFont typeface="Calibri"/>
              <a:buChar char="-"/>
            </a:pPr>
            <a:r>
              <a:rPr lang="en-US" sz="1800" i="1" dirty="0">
                <a:solidFill>
                  <a:schemeClr val="tx1"/>
                </a:solidFill>
                <a:latin typeface="Calibri"/>
                <a:ea typeface="Calibri"/>
                <a:cs typeface="Calibri"/>
                <a:sym typeface="Calibri"/>
              </a:rPr>
              <a:t>Ultra real-time</a:t>
            </a:r>
            <a:r>
              <a:rPr lang="en-US" sz="1800" i="1" baseline="30000" dirty="0">
                <a:solidFill>
                  <a:schemeClr val="tx1"/>
                </a:solidFill>
                <a:latin typeface="Calibri"/>
                <a:ea typeface="Calibri"/>
                <a:cs typeface="Calibri"/>
                <a:sym typeface="Calibri"/>
              </a:rPr>
              <a:t>1</a:t>
            </a:r>
            <a:r>
              <a:rPr lang="en-US" sz="1800" i="1" dirty="0">
                <a:solidFill>
                  <a:schemeClr val="tx1"/>
                </a:solidFill>
                <a:latin typeface="Calibri"/>
                <a:ea typeface="Calibri"/>
                <a:cs typeface="Calibri"/>
                <a:sym typeface="Calibri"/>
              </a:rPr>
              <a:t> data added recently</a:t>
            </a:r>
          </a:p>
          <a:p>
            <a:pPr marL="457200" lvl="0" indent="-323850" algn="l" rtl="0">
              <a:spcBef>
                <a:spcPts val="0"/>
              </a:spcBef>
              <a:spcAft>
                <a:spcPts val="0"/>
              </a:spcAft>
              <a:buSzPts val="1500"/>
              <a:buFont typeface="Calibri"/>
              <a:buChar char="-"/>
            </a:pPr>
            <a:endParaRPr sz="1800" i="1" dirty="0">
              <a:latin typeface="Calibri"/>
              <a:ea typeface="Calibri"/>
              <a:cs typeface="Calibri"/>
              <a:sym typeface="Calibri"/>
            </a:endParaRPr>
          </a:p>
        </p:txBody>
      </p:sp>
      <p:sp>
        <p:nvSpPr>
          <p:cNvPr id="8" name="Slide Number Placeholder 5">
            <a:extLst>
              <a:ext uri="{FF2B5EF4-FFF2-40B4-BE49-F238E27FC236}">
                <a16:creationId xmlns:a16="http://schemas.microsoft.com/office/drawing/2014/main" id="{6567EA41-23DC-8E4D-AE16-EC4464A42DBE}"/>
              </a:ext>
            </a:extLst>
          </p:cNvPr>
          <p:cNvSpPr>
            <a:spLocks noGrp="1"/>
          </p:cNvSpPr>
          <p:nvPr>
            <p:ph type="sldNum" sz="quarter" idx="12"/>
          </p:nvPr>
        </p:nvSpPr>
        <p:spPr>
          <a:xfrm>
            <a:off x="8610600" y="6356350"/>
            <a:ext cx="2743200" cy="365125"/>
          </a:xfrm>
        </p:spPr>
        <p:txBody>
          <a:bodyPr/>
          <a:lstStyle/>
          <a:p>
            <a:fld id="{FAAEF67D-4E36-EA42-871E-8A666F69D0EB}"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204E55AB-61D0-0100-AB0C-ED435A1FF386}"/>
              </a:ext>
            </a:extLst>
          </p:cNvPr>
          <p:cNvPicPr>
            <a:picLocks noChangeAspect="1"/>
          </p:cNvPicPr>
          <p:nvPr/>
        </p:nvPicPr>
        <p:blipFill>
          <a:blip r:embed="rId2"/>
          <a:stretch>
            <a:fillRect/>
          </a:stretch>
        </p:blipFill>
        <p:spPr>
          <a:xfrm>
            <a:off x="1392746" y="33250"/>
            <a:ext cx="9280796" cy="6766347"/>
          </a:xfrm>
          <a:prstGeom prst="rect">
            <a:avLst/>
          </a:prstGeom>
        </p:spPr>
      </p:pic>
    </p:spTree>
    <p:extLst>
      <p:ext uri="{BB962C8B-B14F-4D97-AF65-F5344CB8AC3E}">
        <p14:creationId xmlns:p14="http://schemas.microsoft.com/office/powerpoint/2010/main" val="77071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F21F-50CA-7A45-8DFD-3C6AE443A8AF}"/>
              </a:ext>
            </a:extLst>
          </p:cNvPr>
          <p:cNvSpPr>
            <a:spLocks noGrp="1"/>
          </p:cNvSpPr>
          <p:nvPr>
            <p:ph type="title"/>
          </p:nvPr>
        </p:nvSpPr>
        <p:spPr>
          <a:xfrm>
            <a:off x="2231136" y="0"/>
            <a:ext cx="7729728" cy="1188720"/>
          </a:xfrm>
        </p:spPr>
        <p:txBody>
          <a:bodyPr/>
          <a:lstStyle/>
          <a:p>
            <a:r>
              <a:rPr lang="en-US" dirty="0"/>
              <a:t>LANCE Users</a:t>
            </a:r>
          </a:p>
        </p:txBody>
      </p:sp>
      <p:sp>
        <p:nvSpPr>
          <p:cNvPr id="3" name="Content Placeholder 2">
            <a:extLst>
              <a:ext uri="{FF2B5EF4-FFF2-40B4-BE49-F238E27FC236}">
                <a16:creationId xmlns:a16="http://schemas.microsoft.com/office/drawing/2014/main" id="{C77E0B69-DE17-3548-B407-59BAA6556E3E}"/>
              </a:ext>
            </a:extLst>
          </p:cNvPr>
          <p:cNvSpPr>
            <a:spLocks noGrp="1"/>
          </p:cNvSpPr>
          <p:nvPr>
            <p:ph idx="1"/>
          </p:nvPr>
        </p:nvSpPr>
        <p:spPr>
          <a:xfrm>
            <a:off x="1626465" y="925034"/>
            <a:ext cx="9093895" cy="2008270"/>
          </a:xfrm>
          <a:solidFill>
            <a:srgbClr val="F6A21C"/>
          </a:solidFill>
        </p:spPr>
        <p:txBody>
          <a:bodyPr/>
          <a:lstStyle/>
          <a:p>
            <a:pPr marL="0" indent="0" algn="ctr">
              <a:buNone/>
            </a:pPr>
            <a:r>
              <a:rPr lang="en-US" sz="2800" dirty="0">
                <a:solidFill>
                  <a:schemeClr val="bg1"/>
                </a:solidFill>
              </a:rPr>
              <a:t>LANCE products are routinely used by </a:t>
            </a:r>
            <a:r>
              <a:rPr lang="en-US" sz="2800" b="1" dirty="0">
                <a:solidFill>
                  <a:schemeClr val="bg1"/>
                </a:solidFill>
              </a:rPr>
              <a:t>direct users</a:t>
            </a:r>
            <a:r>
              <a:rPr lang="en-US" sz="2800" dirty="0">
                <a:solidFill>
                  <a:schemeClr val="bg1"/>
                </a:solidFill>
              </a:rPr>
              <a:t>, who access data for their own purposes and by </a:t>
            </a:r>
            <a:r>
              <a:rPr lang="en-US" sz="2800" b="1" dirty="0">
                <a:solidFill>
                  <a:schemeClr val="bg1"/>
                </a:solidFill>
              </a:rPr>
              <a:t>brokers</a:t>
            </a:r>
            <a:r>
              <a:rPr lang="en-US" sz="2800" dirty="0">
                <a:solidFill>
                  <a:schemeClr val="bg1"/>
                </a:solidFill>
              </a:rPr>
              <a:t> who add value to the data by combining it with other specialist knowledge and serve it to targeted end users.</a:t>
            </a:r>
          </a:p>
        </p:txBody>
      </p:sp>
      <p:sp>
        <p:nvSpPr>
          <p:cNvPr id="4" name="Slide Number Placeholder 3">
            <a:extLst>
              <a:ext uri="{FF2B5EF4-FFF2-40B4-BE49-F238E27FC236}">
                <a16:creationId xmlns:a16="http://schemas.microsoft.com/office/drawing/2014/main" id="{53AEE021-900B-A945-8109-6A643BBE3E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graphicFrame>
        <p:nvGraphicFramePr>
          <p:cNvPr id="8" name="Diagram 7">
            <a:extLst>
              <a:ext uri="{FF2B5EF4-FFF2-40B4-BE49-F238E27FC236}">
                <a16:creationId xmlns:a16="http://schemas.microsoft.com/office/drawing/2014/main" id="{CF4D6D79-F274-BC40-A80C-4DEBEA4C95F2}"/>
              </a:ext>
            </a:extLst>
          </p:cNvPr>
          <p:cNvGraphicFramePr/>
          <p:nvPr/>
        </p:nvGraphicFramePr>
        <p:xfrm>
          <a:off x="1364776" y="2906008"/>
          <a:ext cx="4660104" cy="332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A18530F5-C70A-D24B-BB62-15ECFB35CD4F}"/>
              </a:ext>
            </a:extLst>
          </p:cNvPr>
          <p:cNvGraphicFramePr/>
          <p:nvPr/>
        </p:nvGraphicFramePr>
        <p:xfrm>
          <a:off x="6173413" y="2933304"/>
          <a:ext cx="4951269" cy="2893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a:extLst>
              <a:ext uri="{FF2B5EF4-FFF2-40B4-BE49-F238E27FC236}">
                <a16:creationId xmlns:a16="http://schemas.microsoft.com/office/drawing/2014/main" id="{2571E834-6ED6-6148-88EC-222E6F8E667D}"/>
              </a:ext>
            </a:extLst>
          </p:cNvPr>
          <p:cNvSpPr/>
          <p:nvPr/>
        </p:nvSpPr>
        <p:spPr>
          <a:xfrm>
            <a:off x="2392467" y="6275903"/>
            <a:ext cx="7264825" cy="307777"/>
          </a:xfrm>
          <a:prstGeom prst="rect">
            <a:avLst/>
          </a:prstGeom>
        </p:spPr>
        <p:txBody>
          <a:bodyPr wrap="square">
            <a:spAutoFit/>
          </a:bodyPr>
          <a:lstStyle/>
          <a:p>
            <a:r>
              <a:rPr lang="en-US" dirty="0">
                <a:solidFill>
                  <a:schemeClr val="tx1"/>
                </a:solidFill>
              </a:rPr>
              <a:t>Various News Outlets e.g. The Washington Post,  The New York Times, BBC, CNN</a:t>
            </a:r>
          </a:p>
        </p:txBody>
      </p:sp>
    </p:spTree>
    <p:extLst>
      <p:ext uri="{BB962C8B-B14F-4D97-AF65-F5344CB8AC3E}">
        <p14:creationId xmlns:p14="http://schemas.microsoft.com/office/powerpoint/2010/main" val="315992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064E0-0C13-DD4B-A3CD-BB7443E2E9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0087" y="257552"/>
            <a:ext cx="8699500" cy="6311900"/>
          </a:xfrm>
          <a:prstGeom prst="rect">
            <a:avLst/>
          </a:prstGeom>
        </p:spPr>
      </p:pic>
      <p:sp>
        <p:nvSpPr>
          <p:cNvPr id="2" name="Rectangle 1">
            <a:extLst>
              <a:ext uri="{FF2B5EF4-FFF2-40B4-BE49-F238E27FC236}">
                <a16:creationId xmlns:a16="http://schemas.microsoft.com/office/drawing/2014/main" id="{EDA1E4F0-BFB9-4392-9820-E95CAEA40238}"/>
              </a:ext>
            </a:extLst>
          </p:cNvPr>
          <p:cNvSpPr/>
          <p:nvPr/>
        </p:nvSpPr>
        <p:spPr>
          <a:xfrm>
            <a:off x="2730321" y="6065949"/>
            <a:ext cx="1506828" cy="6825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a:extLst>
              <a:ext uri="{FF2B5EF4-FFF2-40B4-BE49-F238E27FC236}">
                <a16:creationId xmlns:a16="http://schemas.microsoft.com/office/drawing/2014/main" id="{EC2BC996-7FD0-485B-BCBB-9BE211F4B920}"/>
              </a:ext>
            </a:extLst>
          </p:cNvPr>
          <p:cNvSpPr/>
          <p:nvPr/>
        </p:nvSpPr>
        <p:spPr>
          <a:xfrm>
            <a:off x="8975085" y="4196366"/>
            <a:ext cx="1506828" cy="6825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4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9"/>
                                        </p:tgtEl>
                                        <p:attrNameLst>
                                          <p:attrName>style.visibility</p:attrName>
                                        </p:attrNameLst>
                                      </p:cBhvr>
                                      <p:to>
                                        <p:strVal val="visible"/>
                                      </p:to>
                                    </p:set>
                                    <p:animEffect transition="in" filter="fade">
                                      <p:cBhvr>
                                        <p:cTn id="12" dur="1000"/>
                                        <p:tgtEl>
                                          <p:spTgt spid="499"/>
                                        </p:tgtEl>
                                      </p:cBhvr>
                                    </p:animEffect>
                                    <p:anim calcmode="lin" valueType="num">
                                      <p:cBhvr>
                                        <p:cTn id="13" dur="1000" fill="hold"/>
                                        <p:tgtEl>
                                          <p:spTgt spid="499"/>
                                        </p:tgtEl>
                                        <p:attrNameLst>
                                          <p:attrName>ppt_x</p:attrName>
                                        </p:attrNameLst>
                                      </p:cBhvr>
                                      <p:tavLst>
                                        <p:tav tm="0">
                                          <p:val>
                                            <p:strVal val="#ppt_x"/>
                                          </p:val>
                                        </p:tav>
                                        <p:tav tm="100000">
                                          <p:val>
                                            <p:strVal val="#ppt_x"/>
                                          </p:val>
                                        </p:tav>
                                      </p:tavLst>
                                    </p:anim>
                                    <p:anim calcmode="lin" valueType="num">
                                      <p:cBhvr>
                                        <p:cTn id="14" dur="1000" fill="hold"/>
                                        <p:tgtEl>
                                          <p:spTgt spid="4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4ADE7-62DE-F54A-A678-1237A1AEFB2E}"/>
              </a:ext>
            </a:extLst>
          </p:cNvPr>
          <p:cNvSpPr txBox="1"/>
          <p:nvPr/>
        </p:nvSpPr>
        <p:spPr>
          <a:xfrm>
            <a:off x="1" y="5580"/>
            <a:ext cx="12192000" cy="461665"/>
          </a:xfrm>
          <a:prstGeom prst="rect">
            <a:avLst/>
          </a:prstGeom>
          <a:solidFill>
            <a:schemeClr val="accent1">
              <a:lumMod val="50000"/>
            </a:schemeClr>
          </a:solidFill>
        </p:spPr>
        <p:txBody>
          <a:bodyPr wrap="square" rtlCol="0">
            <a:spAutoFit/>
          </a:bodyPr>
          <a:lstStyle/>
          <a:p>
            <a:pPr algn="ctr"/>
            <a:r>
              <a:rPr lang="en-US" sz="2400" dirty="0">
                <a:solidFill>
                  <a:schemeClr val="bg1"/>
                </a:solidFill>
              </a:rPr>
              <a:t>Google Analytics for all LANCE Web Pages (incl. FIRMS: 1 Nov 21 – 30 April 2022</a:t>
            </a:r>
          </a:p>
        </p:txBody>
      </p:sp>
      <p:pic>
        <p:nvPicPr>
          <p:cNvPr id="4" name="Picture 3">
            <a:extLst>
              <a:ext uri="{FF2B5EF4-FFF2-40B4-BE49-F238E27FC236}">
                <a16:creationId xmlns:a16="http://schemas.microsoft.com/office/drawing/2014/main" id="{7CF1E59C-FDC0-B746-AFF8-E5B4D89402DD}"/>
              </a:ext>
            </a:extLst>
          </p:cNvPr>
          <p:cNvPicPr>
            <a:picLocks noChangeAspect="1"/>
          </p:cNvPicPr>
          <p:nvPr/>
        </p:nvPicPr>
        <p:blipFill>
          <a:blip r:embed="rId3"/>
          <a:stretch>
            <a:fillRect/>
          </a:stretch>
        </p:blipFill>
        <p:spPr>
          <a:xfrm>
            <a:off x="829056" y="653878"/>
            <a:ext cx="10609048" cy="6204121"/>
          </a:xfrm>
          <a:prstGeom prst="rect">
            <a:avLst/>
          </a:prstGeom>
        </p:spPr>
      </p:pic>
      <p:sp>
        <p:nvSpPr>
          <p:cNvPr id="3" name="TextBox 2">
            <a:extLst>
              <a:ext uri="{FF2B5EF4-FFF2-40B4-BE49-F238E27FC236}">
                <a16:creationId xmlns:a16="http://schemas.microsoft.com/office/drawing/2014/main" id="{CA9AAB55-D60B-FE40-A99D-B095CBC39D34}"/>
              </a:ext>
            </a:extLst>
          </p:cNvPr>
          <p:cNvSpPr txBox="1"/>
          <p:nvPr/>
        </p:nvSpPr>
        <p:spPr>
          <a:xfrm>
            <a:off x="3201671" y="2905780"/>
            <a:ext cx="1496291" cy="523220"/>
          </a:xfrm>
          <a:prstGeom prst="rect">
            <a:avLst/>
          </a:prstGeom>
          <a:noFill/>
        </p:spPr>
        <p:txBody>
          <a:bodyPr wrap="square" rtlCol="0">
            <a:spAutoFit/>
          </a:bodyPr>
          <a:lstStyle/>
          <a:p>
            <a:r>
              <a:rPr lang="en-US" sz="1400" dirty="0"/>
              <a:t>Marshall Fire, Colorado</a:t>
            </a:r>
          </a:p>
        </p:txBody>
      </p:sp>
      <p:sp>
        <p:nvSpPr>
          <p:cNvPr id="5" name="TextBox 4">
            <a:extLst>
              <a:ext uri="{FF2B5EF4-FFF2-40B4-BE49-F238E27FC236}">
                <a16:creationId xmlns:a16="http://schemas.microsoft.com/office/drawing/2014/main" id="{67C974B7-CCEC-6640-A551-666C093337C7}"/>
              </a:ext>
            </a:extLst>
          </p:cNvPr>
          <p:cNvSpPr txBox="1"/>
          <p:nvPr/>
        </p:nvSpPr>
        <p:spPr>
          <a:xfrm>
            <a:off x="7868400" y="2300480"/>
            <a:ext cx="2852382" cy="738664"/>
          </a:xfrm>
          <a:prstGeom prst="rect">
            <a:avLst/>
          </a:prstGeom>
          <a:noFill/>
        </p:spPr>
        <p:txBody>
          <a:bodyPr wrap="square" rtlCol="0">
            <a:spAutoFit/>
          </a:bodyPr>
          <a:lstStyle/>
          <a:p>
            <a:r>
              <a:rPr lang="en-US" sz="1400" dirty="0"/>
              <a:t>Russian invasion of Ukraine</a:t>
            </a:r>
          </a:p>
          <a:p>
            <a:r>
              <a:rPr lang="en-US" sz="1400" dirty="0"/>
              <a:t>Fires in Corrientes, Argentina</a:t>
            </a:r>
          </a:p>
          <a:p>
            <a:r>
              <a:rPr lang="en-US" sz="1400" dirty="0"/>
              <a:t>Forest fires in Jammu region of India</a:t>
            </a:r>
          </a:p>
        </p:txBody>
      </p:sp>
    </p:spTree>
    <p:extLst>
      <p:ext uri="{BB962C8B-B14F-4D97-AF65-F5344CB8AC3E}">
        <p14:creationId xmlns:p14="http://schemas.microsoft.com/office/powerpoint/2010/main" val="114455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EB28A0-B937-A943-B382-1EA4348514C1}"/>
              </a:ext>
            </a:extLst>
          </p:cNvPr>
          <p:cNvSpPr txBox="1"/>
          <p:nvPr/>
        </p:nvSpPr>
        <p:spPr>
          <a:xfrm>
            <a:off x="1" y="17772"/>
            <a:ext cx="12192000" cy="461665"/>
          </a:xfrm>
          <a:prstGeom prst="rect">
            <a:avLst/>
          </a:prstGeom>
          <a:solidFill>
            <a:schemeClr val="accent1">
              <a:lumMod val="50000"/>
            </a:schemeClr>
          </a:solidFill>
        </p:spPr>
        <p:txBody>
          <a:bodyPr wrap="square" rtlCol="0">
            <a:spAutoFit/>
          </a:bodyPr>
          <a:lstStyle/>
          <a:p>
            <a:pPr algn="ctr"/>
            <a:r>
              <a:rPr lang="en-US" sz="2400" dirty="0">
                <a:solidFill>
                  <a:schemeClr val="bg1"/>
                </a:solidFill>
              </a:rPr>
              <a:t>Google Analytics for all LANCE Web Pages including FIRMS: 1 Nov 21 – 30 April 22</a:t>
            </a:r>
          </a:p>
        </p:txBody>
      </p:sp>
      <p:sp>
        <p:nvSpPr>
          <p:cNvPr id="11" name="TextBox 10">
            <a:extLst>
              <a:ext uri="{FF2B5EF4-FFF2-40B4-BE49-F238E27FC236}">
                <a16:creationId xmlns:a16="http://schemas.microsoft.com/office/drawing/2014/main" id="{A157E1F1-DD18-C646-9527-BC72F7807490}"/>
              </a:ext>
            </a:extLst>
          </p:cNvPr>
          <p:cNvSpPr txBox="1"/>
          <p:nvPr/>
        </p:nvSpPr>
        <p:spPr>
          <a:xfrm>
            <a:off x="126333" y="1050278"/>
            <a:ext cx="7156784" cy="369332"/>
          </a:xfrm>
          <a:prstGeom prst="rect">
            <a:avLst/>
          </a:prstGeom>
          <a:noFill/>
        </p:spPr>
        <p:txBody>
          <a:bodyPr wrap="square" rtlCol="0">
            <a:spAutoFit/>
          </a:bodyPr>
          <a:lstStyle/>
          <a:p>
            <a:r>
              <a:rPr lang="en-US" dirty="0"/>
              <a:t>May overlay showing where users are from excluding the United States</a:t>
            </a:r>
          </a:p>
        </p:txBody>
      </p:sp>
      <p:pic>
        <p:nvPicPr>
          <p:cNvPr id="5" name="Picture 4">
            <a:extLst>
              <a:ext uri="{FF2B5EF4-FFF2-40B4-BE49-F238E27FC236}">
                <a16:creationId xmlns:a16="http://schemas.microsoft.com/office/drawing/2014/main" id="{18126072-C736-004B-A0FB-77218EDA1134}"/>
              </a:ext>
            </a:extLst>
          </p:cNvPr>
          <p:cNvPicPr>
            <a:picLocks noChangeAspect="1"/>
          </p:cNvPicPr>
          <p:nvPr/>
        </p:nvPicPr>
        <p:blipFill>
          <a:blip r:embed="rId2"/>
          <a:stretch>
            <a:fillRect/>
          </a:stretch>
        </p:blipFill>
        <p:spPr>
          <a:xfrm>
            <a:off x="402513" y="1680665"/>
            <a:ext cx="7002533" cy="4201520"/>
          </a:xfrm>
          <a:prstGeom prst="rect">
            <a:avLst/>
          </a:prstGeom>
        </p:spPr>
      </p:pic>
      <p:pic>
        <p:nvPicPr>
          <p:cNvPr id="7" name="Picture 6">
            <a:extLst>
              <a:ext uri="{FF2B5EF4-FFF2-40B4-BE49-F238E27FC236}">
                <a16:creationId xmlns:a16="http://schemas.microsoft.com/office/drawing/2014/main" id="{03BA854D-B041-D346-A8DD-7A59D8400F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8863" y="1067031"/>
            <a:ext cx="4330794" cy="4843419"/>
          </a:xfrm>
          <a:prstGeom prst="rect">
            <a:avLst/>
          </a:prstGeom>
        </p:spPr>
      </p:pic>
      <p:sp>
        <p:nvSpPr>
          <p:cNvPr id="6" name="Rectangle 5">
            <a:extLst>
              <a:ext uri="{FF2B5EF4-FFF2-40B4-BE49-F238E27FC236}">
                <a16:creationId xmlns:a16="http://schemas.microsoft.com/office/drawing/2014/main" id="{A8506B7E-6EA0-4B93-B17A-6A2481DD2E8B}"/>
              </a:ext>
            </a:extLst>
          </p:cNvPr>
          <p:cNvSpPr/>
          <p:nvPr/>
        </p:nvSpPr>
        <p:spPr>
          <a:xfrm>
            <a:off x="7283117" y="3069204"/>
            <a:ext cx="1506828" cy="26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D46755-280F-4079-9615-70289C0C3EFD}"/>
              </a:ext>
            </a:extLst>
          </p:cNvPr>
          <p:cNvSpPr/>
          <p:nvPr/>
        </p:nvSpPr>
        <p:spPr>
          <a:xfrm>
            <a:off x="7284447" y="4636934"/>
            <a:ext cx="1506828" cy="26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3AF201-780D-4B01-9532-3F859897C99E}"/>
              </a:ext>
            </a:extLst>
          </p:cNvPr>
          <p:cNvSpPr/>
          <p:nvPr/>
        </p:nvSpPr>
        <p:spPr>
          <a:xfrm>
            <a:off x="7285775" y="4916550"/>
            <a:ext cx="1506828" cy="26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601701" y="-369593"/>
            <a:ext cx="10972800" cy="1143000"/>
          </a:xfrm>
          <a:prstGeom prst="rect">
            <a:avLst/>
          </a:prstGeom>
        </p:spPr>
        <p:txBody>
          <a:bodyPr spcFirstLastPara="1" wrap="square" lIns="91425" tIns="45700" rIns="91425" bIns="45700" anchor="ctr" anchorCtr="0">
            <a:noAutofit/>
          </a:bodyPr>
          <a:lstStyle/>
          <a:p>
            <a:pPr lvl="0"/>
            <a:r>
              <a:rPr lang="en-US" dirty="0">
                <a:latin typeface="Calibri" panose="020F0502020204030204" pitchFamily="34" charset="0"/>
                <a:ea typeface="Arial"/>
                <a:cs typeface="Calibri" panose="020F0502020204030204" pitchFamily="34" charset="0"/>
                <a:sym typeface="Arial"/>
              </a:rPr>
              <a:t>Decommissioning of Terra, Aqua, Aura</a:t>
            </a:r>
            <a:endParaRPr dirty="0"/>
          </a:p>
        </p:txBody>
      </p:sp>
      <p:sp>
        <p:nvSpPr>
          <p:cNvPr id="215" name="Google Shape;215;p30"/>
          <p:cNvSpPr txBox="1">
            <a:spLocks noGrp="1"/>
          </p:cNvSpPr>
          <p:nvPr>
            <p:ph type="body" idx="1"/>
          </p:nvPr>
        </p:nvSpPr>
        <p:spPr>
          <a:xfrm>
            <a:off x="196311" y="390202"/>
            <a:ext cx="10972800" cy="2638482"/>
          </a:xfrm>
          <a:prstGeom prst="rect">
            <a:avLst/>
          </a:prstGeom>
        </p:spPr>
        <p:txBody>
          <a:bodyPr spcFirstLastPara="1" wrap="square" lIns="91425" tIns="45700" rIns="91425" bIns="45700" anchor="t" anchorCtr="0">
            <a:noAutofit/>
          </a:bodyPr>
          <a:lstStyle/>
          <a:p>
            <a:r>
              <a:rPr lang="en-US" sz="1800" dirty="0"/>
              <a:t>Current plan per the ESMO project:</a:t>
            </a:r>
          </a:p>
          <a:p>
            <a:endParaRPr lang="en-US" sz="1800" dirty="0"/>
          </a:p>
          <a:p>
            <a:pPr marL="285750" indent="-285750">
              <a:buFont typeface="Arial" panose="020B0604020202020204" pitchFamily="34" charset="0"/>
              <a:buChar char="•"/>
            </a:pPr>
            <a:endParaRPr lang="en-US" sz="1800" dirty="0"/>
          </a:p>
          <a:p>
            <a:pPr marL="0" indent="0">
              <a:buNone/>
            </a:pPr>
            <a:endParaRPr lang="en-US" sz="1800" dirty="0"/>
          </a:p>
          <a:p>
            <a:pPr marL="0" indent="0">
              <a:buNone/>
            </a:pPr>
            <a:endParaRPr lang="en-US" sz="1800" dirty="0"/>
          </a:p>
          <a:p>
            <a:pPr marL="285750" indent="-285750">
              <a:buFont typeface="Arial" panose="020B0604020202020204" pitchFamily="34" charset="0"/>
              <a:buChar char="•"/>
            </a:pPr>
            <a:r>
              <a:rPr lang="en-US" sz="1800" dirty="0"/>
              <a:t>Decommissioning of Terra, Aqua and Aura </a:t>
            </a:r>
            <a:r>
              <a:rPr lang="en-US" sz="1800" dirty="0">
                <a:sym typeface="Wingdings" panose="05000000000000000000" pitchFamily="2" charset="2"/>
              </a:rPr>
              <a:t></a:t>
            </a:r>
            <a:r>
              <a:rPr lang="en-US" sz="1800" dirty="0"/>
              <a:t> loss of LANCE data</a:t>
            </a:r>
            <a:endParaRPr lang="en-US" sz="1800" dirty="0">
              <a:hlinkClick r:id="" action="ppaction://noaction"/>
            </a:endParaRPr>
          </a:p>
          <a:p>
            <a:pPr marL="0" lvl="0" indent="0" algn="ctr">
              <a:buNone/>
            </a:pPr>
            <a:endParaRPr lang="en-US" sz="1800" dirty="0">
              <a:hlinkClick r:id="" action="ppaction://noaction"/>
            </a:endParaRPr>
          </a:p>
          <a:p>
            <a:pPr marL="0" lvl="0" indent="0" algn="ctr">
              <a:buNone/>
            </a:pPr>
            <a:endParaRPr lang="en-US" sz="1800" dirty="0">
              <a:hlinkClick r:id="" action="ppaction://noaction"/>
            </a:endParaRPr>
          </a:p>
          <a:p>
            <a:pPr marL="0" lvl="0" indent="0" algn="ctr">
              <a:buNone/>
            </a:pPr>
            <a:endParaRPr lang="en-US" sz="1800" dirty="0">
              <a:hlinkClick r:id="" action="ppaction://noaction"/>
            </a:endParaRPr>
          </a:p>
          <a:p>
            <a:pPr marL="0" lvl="0" indent="0" algn="ctr">
              <a:buNone/>
            </a:pPr>
            <a:endParaRPr lang="en-US" sz="1800" dirty="0">
              <a:hlinkClick r:id="" action="ppaction://noaction"/>
            </a:endParaRPr>
          </a:p>
          <a:p>
            <a:pPr marL="0" lvl="0" indent="0" algn="ctr">
              <a:buNone/>
            </a:pPr>
            <a:endParaRPr lang="en-US" sz="1800" dirty="0">
              <a:hlinkClick r:id="" action="ppaction://noaction"/>
            </a:endParaRPr>
          </a:p>
          <a:p>
            <a:pPr marL="0" lvl="0" indent="0" algn="ctr">
              <a:buNone/>
            </a:pPr>
            <a:endParaRPr lang="en-US" sz="1800" dirty="0">
              <a:hlinkClick r:id="" action="ppaction://noaction"/>
            </a:endParaRPr>
          </a:p>
          <a:p>
            <a:pPr marL="0" lvl="0" indent="0">
              <a:buNone/>
            </a:pPr>
            <a:endParaRPr sz="1800" dirty="0"/>
          </a:p>
        </p:txBody>
      </p:sp>
      <p:pic>
        <p:nvPicPr>
          <p:cNvPr id="3" name="Picture 2">
            <a:extLst>
              <a:ext uri="{FF2B5EF4-FFF2-40B4-BE49-F238E27FC236}">
                <a16:creationId xmlns:a16="http://schemas.microsoft.com/office/drawing/2014/main" id="{AF84B6D8-3030-3A4F-AA7C-1A72461F4F96}"/>
              </a:ext>
            </a:extLst>
          </p:cNvPr>
          <p:cNvPicPr>
            <a:picLocks noChangeAspect="1"/>
          </p:cNvPicPr>
          <p:nvPr/>
        </p:nvPicPr>
        <p:blipFill>
          <a:blip r:embed="rId3"/>
          <a:stretch>
            <a:fillRect/>
          </a:stretch>
        </p:blipFill>
        <p:spPr>
          <a:xfrm>
            <a:off x="573781" y="771371"/>
            <a:ext cx="9960120" cy="1359825"/>
          </a:xfrm>
          <a:prstGeom prst="rect">
            <a:avLst/>
          </a:prstGeom>
        </p:spPr>
      </p:pic>
      <p:grpSp>
        <p:nvGrpSpPr>
          <p:cNvPr id="4" name="Group 3">
            <a:extLst>
              <a:ext uri="{FF2B5EF4-FFF2-40B4-BE49-F238E27FC236}">
                <a16:creationId xmlns:a16="http://schemas.microsoft.com/office/drawing/2014/main" id="{12D25640-8E0A-4586-8F84-F4F1BBF38E07}"/>
              </a:ext>
            </a:extLst>
          </p:cNvPr>
          <p:cNvGrpSpPr/>
          <p:nvPr/>
        </p:nvGrpSpPr>
        <p:grpSpPr>
          <a:xfrm>
            <a:off x="601701" y="2432505"/>
            <a:ext cx="8106364" cy="2638482"/>
            <a:chOff x="0" y="1019825"/>
            <a:chExt cx="8444878" cy="2638482"/>
          </a:xfrm>
        </p:grpSpPr>
        <p:pic>
          <p:nvPicPr>
            <p:cNvPr id="24" name="Picture 23">
              <a:extLst>
                <a:ext uri="{FF2B5EF4-FFF2-40B4-BE49-F238E27FC236}">
                  <a16:creationId xmlns:a16="http://schemas.microsoft.com/office/drawing/2014/main" id="{6849A9EA-4869-4DDB-ACED-FBA74D3976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19825"/>
              <a:ext cx="8444878" cy="26384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5" name="Oval 24">
              <a:extLst>
                <a:ext uri="{FF2B5EF4-FFF2-40B4-BE49-F238E27FC236}">
                  <a16:creationId xmlns:a16="http://schemas.microsoft.com/office/drawing/2014/main" id="{FD32C2DE-D3B8-47B7-819A-1E6ACEB8A33A}"/>
                </a:ext>
              </a:extLst>
            </p:cNvPr>
            <p:cNvSpPr/>
            <p:nvPr/>
          </p:nvSpPr>
          <p:spPr>
            <a:xfrm>
              <a:off x="22942" y="1029689"/>
              <a:ext cx="762909" cy="310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626DBA9-871D-47C4-801D-E57E747597FA}"/>
                </a:ext>
              </a:extLst>
            </p:cNvPr>
            <p:cNvSpPr/>
            <p:nvPr/>
          </p:nvSpPr>
          <p:spPr>
            <a:xfrm>
              <a:off x="4376989" y="1055268"/>
              <a:ext cx="762909" cy="310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1DDE969-E680-4BD1-911B-F7E9EB3CF491}"/>
                </a:ext>
              </a:extLst>
            </p:cNvPr>
            <p:cNvSpPr/>
            <p:nvPr/>
          </p:nvSpPr>
          <p:spPr>
            <a:xfrm>
              <a:off x="4376989" y="1506659"/>
              <a:ext cx="762909" cy="310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B874BE7-2FB6-4296-B2B0-4860B1031D19}"/>
                </a:ext>
              </a:extLst>
            </p:cNvPr>
            <p:cNvSpPr/>
            <p:nvPr/>
          </p:nvSpPr>
          <p:spPr>
            <a:xfrm>
              <a:off x="4376989" y="1981032"/>
              <a:ext cx="762909" cy="310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4D3DADA-17CB-4BDE-A596-12EC2D19AD2E}"/>
                </a:ext>
              </a:extLst>
            </p:cNvPr>
            <p:cNvSpPr/>
            <p:nvPr/>
          </p:nvSpPr>
          <p:spPr>
            <a:xfrm>
              <a:off x="53880" y="3209249"/>
              <a:ext cx="762909" cy="310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1311166-E9E1-4402-8CDB-763D2A2C76E9}"/>
                </a:ext>
              </a:extLst>
            </p:cNvPr>
            <p:cNvSpPr/>
            <p:nvPr/>
          </p:nvSpPr>
          <p:spPr>
            <a:xfrm>
              <a:off x="60529" y="2944433"/>
              <a:ext cx="762909" cy="310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Google Shape;215;p30">
            <a:extLst>
              <a:ext uri="{FF2B5EF4-FFF2-40B4-BE49-F238E27FC236}">
                <a16:creationId xmlns:a16="http://schemas.microsoft.com/office/drawing/2014/main" id="{7442800F-624A-4121-9580-B24329CB0D6F}"/>
              </a:ext>
            </a:extLst>
          </p:cNvPr>
          <p:cNvSpPr txBox="1">
            <a:spLocks/>
          </p:cNvSpPr>
          <p:nvPr/>
        </p:nvSpPr>
        <p:spPr>
          <a:xfrm>
            <a:off x="-166756" y="4601666"/>
            <a:ext cx="12358756" cy="26384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endParaRPr lang="en-US" sz="1800" dirty="0"/>
          </a:p>
          <a:p>
            <a:pPr marL="742950" lvl="1" indent="-285750">
              <a:buFont typeface="Arial" panose="020B0604020202020204" pitchFamily="34" charset="0"/>
              <a:buChar char="•"/>
            </a:pPr>
            <a:r>
              <a:rPr lang="en-US" sz="1800" dirty="0"/>
              <a:t>VIIRS data is available in LANCE for continuity with MODIS (PM)</a:t>
            </a:r>
          </a:p>
          <a:p>
            <a:pPr marL="742950" lvl="1" indent="-285750">
              <a:buFont typeface="Arial" panose="020B0604020202020204" pitchFamily="34" charset="0"/>
              <a:buChar char="•"/>
            </a:pPr>
            <a:r>
              <a:rPr lang="en-US" sz="1800" dirty="0"/>
              <a:t>OMPS data is available in LANCE for continuity with OMI</a:t>
            </a:r>
          </a:p>
          <a:p>
            <a:pPr marL="742950" lvl="1" indent="-285750">
              <a:buFont typeface="Arial" panose="020B0604020202020204" pitchFamily="34" charset="0"/>
              <a:buChar char="•"/>
            </a:pPr>
            <a:r>
              <a:rPr lang="en-US" sz="1800" dirty="0"/>
              <a:t>ATMS and </a:t>
            </a:r>
            <a:r>
              <a:rPr lang="en-US" sz="1800" dirty="0" err="1"/>
              <a:t>CrIS</a:t>
            </a:r>
            <a:r>
              <a:rPr lang="en-US" sz="1800" dirty="0"/>
              <a:t> data: available in NRT to a limited customer base from NOAA; would there be value in obtaining permission to re-distribute the NOAA products through LANCE?</a:t>
            </a:r>
          </a:p>
          <a:p>
            <a:pPr marL="742950" lvl="1" indent="-285750">
              <a:buFont typeface="Arial" panose="020B0604020202020204" pitchFamily="34" charset="0"/>
              <a:buChar char="•"/>
            </a:pPr>
            <a:r>
              <a:rPr lang="en-US" sz="1800" dirty="0"/>
              <a:t>Sentinel 3: some potential for continuity with MODIS (AM); LANCE pilot study underway (Fire product from EUMETSAT for FIRMS; Corrected Reflectance and Land Surface Reflectance for Worldview).</a:t>
            </a:r>
            <a:endParaRPr lang="en-US" sz="1800" dirty="0">
              <a:hlinkClick r:id="" action="ppaction://noaction"/>
            </a:endParaRPr>
          </a:p>
          <a:p>
            <a:pPr marL="0" indent="0" algn="ctr">
              <a:buFont typeface="Arial"/>
              <a:buNone/>
            </a:pPr>
            <a:endParaRPr lang="en-US" sz="1800" dirty="0">
              <a:hlinkClick r:id="" action="ppaction://noaction"/>
            </a:endParaRPr>
          </a:p>
          <a:p>
            <a:pPr marL="0" indent="0" algn="ctr">
              <a:buFont typeface="Arial"/>
              <a:buNone/>
            </a:pPr>
            <a:endParaRPr lang="en-US" sz="1800" dirty="0">
              <a:hlinkClick r:id="" action="ppaction://noaction"/>
            </a:endParaRPr>
          </a:p>
          <a:p>
            <a:pPr marL="0" indent="0" algn="ctr">
              <a:buFont typeface="Arial"/>
              <a:buNone/>
            </a:pPr>
            <a:endParaRPr lang="en-US" sz="1800" dirty="0">
              <a:hlinkClick r:id="" action="ppaction://noaction"/>
            </a:endParaRPr>
          </a:p>
          <a:p>
            <a:pPr marL="0" indent="0" algn="ctr">
              <a:buFont typeface="Arial"/>
              <a:buNone/>
            </a:pPr>
            <a:endParaRPr lang="en-US" sz="1800" dirty="0">
              <a:hlinkClick r:id="" action="ppaction://noaction"/>
            </a:endParaRPr>
          </a:p>
          <a:p>
            <a:pPr marL="0" indent="0" algn="ctr">
              <a:buFont typeface="Arial"/>
              <a:buNone/>
            </a:pPr>
            <a:endParaRPr lang="en-US" sz="1800" dirty="0">
              <a:hlinkClick r:id="" action="ppaction://noaction"/>
            </a:endParaRPr>
          </a:p>
          <a:p>
            <a:pPr marL="0" indent="0">
              <a:buFont typeface="Arial"/>
              <a:buNone/>
            </a:pPr>
            <a:endParaRPr lang="en-US" sz="1800" dirty="0"/>
          </a:p>
        </p:txBody>
      </p:sp>
      <p:sp>
        <p:nvSpPr>
          <p:cNvPr id="2" name="Rectangle 1">
            <a:extLst>
              <a:ext uri="{FF2B5EF4-FFF2-40B4-BE49-F238E27FC236}">
                <a16:creationId xmlns:a16="http://schemas.microsoft.com/office/drawing/2014/main" id="{6157FC01-528C-48C4-84FA-BC90B6AFDA03}"/>
              </a:ext>
            </a:extLst>
          </p:cNvPr>
          <p:cNvSpPr/>
          <p:nvPr/>
        </p:nvSpPr>
        <p:spPr>
          <a:xfrm>
            <a:off x="617499" y="1501253"/>
            <a:ext cx="4732423" cy="245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89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381000" y="-77011"/>
            <a:ext cx="10972800" cy="1143000"/>
          </a:xfrm>
          <a:prstGeom prst="rect">
            <a:avLst/>
          </a:prstGeom>
        </p:spPr>
        <p:txBody>
          <a:bodyPr spcFirstLastPara="1" wrap="square" lIns="91425" tIns="45700" rIns="91425" bIns="45700" anchor="ctr" anchorCtr="0">
            <a:noAutofit/>
          </a:bodyPr>
          <a:lstStyle/>
          <a:p>
            <a:pPr lvl="0"/>
            <a:r>
              <a:rPr lang="en-US" dirty="0">
                <a:latin typeface="Calibri" panose="020F0502020204030204" pitchFamily="34" charset="0"/>
                <a:ea typeface="Arial"/>
                <a:cs typeface="Calibri" panose="020F0502020204030204" pitchFamily="34" charset="0"/>
                <a:sym typeface="Arial"/>
              </a:rPr>
              <a:t>ICAP Relevant Products</a:t>
            </a:r>
            <a:endParaRPr dirty="0"/>
          </a:p>
        </p:txBody>
      </p:sp>
      <p:sp>
        <p:nvSpPr>
          <p:cNvPr id="215" name="Google Shape;215;p30"/>
          <p:cNvSpPr txBox="1">
            <a:spLocks noGrp="1"/>
          </p:cNvSpPr>
          <p:nvPr>
            <p:ph type="body" idx="1"/>
          </p:nvPr>
        </p:nvSpPr>
        <p:spPr>
          <a:xfrm>
            <a:off x="5019231" y="1546076"/>
            <a:ext cx="5961322" cy="1227900"/>
          </a:xfrm>
          <a:prstGeom prst="rect">
            <a:avLst/>
          </a:prstGeom>
        </p:spPr>
        <p:txBody>
          <a:bodyPr spcFirstLastPara="1" wrap="square" lIns="91425" tIns="45700" rIns="91425" bIns="45700" anchor="t" anchorCtr="0">
            <a:noAutofit/>
          </a:bodyPr>
          <a:lstStyle/>
          <a:p>
            <a:pPr marL="0" indent="0">
              <a:buNone/>
            </a:pPr>
            <a:r>
              <a:rPr lang="en-US" sz="2200" dirty="0"/>
              <a:t>SNPP OMPS AI (11/10/22)</a:t>
            </a:r>
          </a:p>
          <a:p>
            <a:pPr marL="0" indent="0">
              <a:buNone/>
            </a:pPr>
            <a:r>
              <a:rPr lang="en-US" sz="2200" dirty="0"/>
              <a:t>Smoke plume from </a:t>
            </a:r>
            <a:r>
              <a:rPr lang="en-US" sz="2200" dirty="0" err="1"/>
              <a:t>PyroCumulus</a:t>
            </a:r>
            <a:r>
              <a:rPr lang="en-US" sz="2200" dirty="0"/>
              <a:t> event over NW territories</a:t>
            </a:r>
          </a:p>
          <a:p>
            <a:pPr marL="0" indent="0">
              <a:buNone/>
            </a:pPr>
            <a:endParaRPr lang="en-US" sz="2200" dirty="0"/>
          </a:p>
          <a:p>
            <a:pPr marL="0" indent="0">
              <a:buNone/>
            </a:pPr>
            <a:endParaRPr lang="en-US" sz="2200" dirty="0">
              <a:solidFill>
                <a:schemeClr val="tx1"/>
              </a:solidFill>
              <a:hlinkClick r:id="rId3">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457200" lvl="1" indent="0">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lvl="0" indent="0">
              <a:buNone/>
            </a:pPr>
            <a:endParaRPr sz="2200" dirty="0"/>
          </a:p>
        </p:txBody>
      </p:sp>
      <p:sp>
        <p:nvSpPr>
          <p:cNvPr id="13" name="Slide Number Placeholder 5">
            <a:extLst>
              <a:ext uri="{FF2B5EF4-FFF2-40B4-BE49-F238E27FC236}">
                <a16:creationId xmlns:a16="http://schemas.microsoft.com/office/drawing/2014/main" id="{1C58E5EE-2DDF-9042-97D1-B131195CA3E7}"/>
              </a:ext>
            </a:extLst>
          </p:cNvPr>
          <p:cNvSpPr>
            <a:spLocks noGrp="1"/>
          </p:cNvSpPr>
          <p:nvPr>
            <p:ph type="sldNum" sz="quarter" idx="12"/>
          </p:nvPr>
        </p:nvSpPr>
        <p:spPr>
          <a:xfrm>
            <a:off x="8610600" y="6365975"/>
            <a:ext cx="2743200" cy="365125"/>
          </a:xfrm>
        </p:spPr>
        <p:txBody>
          <a:bodyPr/>
          <a:lstStyle/>
          <a:p>
            <a:fld id="{FAAEF67D-4E36-EA42-871E-8A666F69D0EB}" type="slidenum">
              <a:rPr lang="en-US" smtClean="0"/>
              <a:t>19</a:t>
            </a:fld>
            <a:endParaRPr lang="en-US" dirty="0"/>
          </a:p>
        </p:txBody>
      </p:sp>
      <p:pic>
        <p:nvPicPr>
          <p:cNvPr id="3" name="Picture 2">
            <a:extLst>
              <a:ext uri="{FF2B5EF4-FFF2-40B4-BE49-F238E27FC236}">
                <a16:creationId xmlns:a16="http://schemas.microsoft.com/office/drawing/2014/main" id="{F0611305-A507-46CA-BE5F-8625750651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89366"/>
            <a:ext cx="4497128" cy="3147990"/>
          </a:xfrm>
          <a:prstGeom prst="rect">
            <a:avLst/>
          </a:prstGeom>
        </p:spPr>
      </p:pic>
      <p:pic>
        <p:nvPicPr>
          <p:cNvPr id="5" name="Picture 4">
            <a:extLst>
              <a:ext uri="{FF2B5EF4-FFF2-40B4-BE49-F238E27FC236}">
                <a16:creationId xmlns:a16="http://schemas.microsoft.com/office/drawing/2014/main" id="{D408A10A-5E75-45BF-B98B-6BFB9EFB67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1450" y="3971309"/>
            <a:ext cx="8210550" cy="2886691"/>
          </a:xfrm>
          <a:prstGeom prst="rect">
            <a:avLst/>
          </a:prstGeom>
        </p:spPr>
      </p:pic>
      <p:sp>
        <p:nvSpPr>
          <p:cNvPr id="9" name="Google Shape;215;p30">
            <a:extLst>
              <a:ext uri="{FF2B5EF4-FFF2-40B4-BE49-F238E27FC236}">
                <a16:creationId xmlns:a16="http://schemas.microsoft.com/office/drawing/2014/main" id="{AF9F5852-A9AC-4712-9DEE-DB0F96D63F7F}"/>
              </a:ext>
            </a:extLst>
          </p:cNvPr>
          <p:cNvSpPr txBox="1">
            <a:spLocks/>
          </p:cNvSpPr>
          <p:nvPr/>
        </p:nvSpPr>
        <p:spPr>
          <a:xfrm>
            <a:off x="664" y="4333687"/>
            <a:ext cx="3980786" cy="23621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None/>
            </a:pPr>
            <a:r>
              <a:rPr lang="en-US" sz="2200" dirty="0"/>
              <a:t>NOAA-20 OMPS AI (03/18/22)</a:t>
            </a:r>
          </a:p>
          <a:p>
            <a:pPr marL="0" indent="0">
              <a:buNone/>
            </a:pPr>
            <a:r>
              <a:rPr lang="en-US" sz="2200" dirty="0"/>
              <a:t>Dust-Infused Baroclinic storm</a:t>
            </a:r>
          </a:p>
          <a:p>
            <a:pPr marL="0" indent="0">
              <a:buNone/>
            </a:pPr>
            <a:r>
              <a:rPr lang="en-US" sz="2200" dirty="0"/>
              <a:t>transporting dust over Europe and Artic Ocean</a:t>
            </a:r>
          </a:p>
          <a:p>
            <a:pPr marL="0" indent="0">
              <a:buNone/>
            </a:pPr>
            <a:endParaRPr lang="en-US" sz="2200" dirty="0"/>
          </a:p>
          <a:p>
            <a:pPr marL="0" indent="0">
              <a:buNone/>
            </a:pPr>
            <a:endParaRPr lang="en-US" sz="2200" dirty="0">
              <a:solidFill>
                <a:schemeClr val="tx1"/>
              </a:solidFill>
              <a:hlinkClick r:id="rId3">
                <a:extLst>
                  <a:ext uri="{A12FA001-AC4F-418D-AE19-62706E023703}">
                    <ahyp:hlinkClr xmlns:ahyp="http://schemas.microsoft.com/office/drawing/2018/hyperlinkcolor" val="tx"/>
                  </a:ext>
                </a:extLst>
              </a:hlinkClick>
            </a:endParaRPr>
          </a:p>
          <a:p>
            <a:pPr mar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457200" lvl="1" indent="0">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200" dirty="0">
              <a:solidFill>
                <a:srgbClr val="0563C1"/>
              </a:solidFill>
              <a:hlinkClick r:id="rId3">
                <a:extLst>
                  <a:ext uri="{A12FA001-AC4F-418D-AE19-62706E023703}">
                    <ahyp:hlinkClr xmlns:ahyp="http://schemas.microsoft.com/office/drawing/2018/hyperlinkcolor" val="tx"/>
                  </a:ext>
                </a:extLst>
              </a:hlinkClick>
            </a:endParaRPr>
          </a:p>
          <a:p>
            <a:pPr marL="0" indent="0">
              <a:buNone/>
            </a:pPr>
            <a:endParaRPr lang="en-US" sz="2200" dirty="0"/>
          </a:p>
        </p:txBody>
      </p:sp>
    </p:spTree>
    <p:extLst>
      <p:ext uri="{BB962C8B-B14F-4D97-AF65-F5344CB8AC3E}">
        <p14:creationId xmlns:p14="http://schemas.microsoft.com/office/powerpoint/2010/main" val="156173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51" y="211345"/>
            <a:ext cx="11461498" cy="1143000"/>
          </a:xfrm>
        </p:spPr>
        <p:txBody>
          <a:bodyPr>
            <a:noAutofit/>
          </a:bodyPr>
          <a:lstStyle/>
          <a:p>
            <a:r>
              <a:rPr lang="en-US" sz="3600" dirty="0">
                <a:cs typeface="Arial" panose="020B0604020202020204" pitchFamily="34" charset="0"/>
              </a:rPr>
              <a:t>Land, Atmosphere Near Real-time Capability for EOS</a:t>
            </a:r>
          </a:p>
        </p:txBody>
      </p:sp>
      <p:sp>
        <p:nvSpPr>
          <p:cNvPr id="3" name="Content Placeholder 2"/>
          <p:cNvSpPr>
            <a:spLocks noGrp="1"/>
          </p:cNvSpPr>
          <p:nvPr>
            <p:ph idx="1"/>
          </p:nvPr>
        </p:nvSpPr>
        <p:spPr>
          <a:xfrm>
            <a:off x="120902" y="1185126"/>
            <a:ext cx="11984878" cy="708551"/>
          </a:xfrm>
        </p:spPr>
        <p:txBody>
          <a:bodyPr>
            <a:normAutofit/>
          </a:bodyPr>
          <a:lstStyle/>
          <a:p>
            <a:r>
              <a:rPr lang="en-US" sz="1600" dirty="0">
                <a:latin typeface="+mj-lt"/>
                <a:cs typeface="Arial" panose="020B0604020202020204" pitchFamily="34" charset="0"/>
              </a:rPr>
              <a:t>Goal: provide global near real-time (NRT) data products within 3 hours of observation to meet the timely needs of applications users</a:t>
            </a:r>
          </a:p>
          <a:p>
            <a:r>
              <a:rPr lang="en-US" sz="1600" dirty="0">
                <a:latin typeface="+mj-lt"/>
                <a:cs typeface="Arial" panose="020B0604020202020204" pitchFamily="34" charset="0"/>
              </a:rPr>
              <a:t>Data and imagery from 12 instruments (SMAP coming soon) much quicker than routine processing allows</a:t>
            </a:r>
          </a:p>
          <a:p>
            <a:pPr marL="0" indent="0">
              <a:buNone/>
            </a:pPr>
            <a:endParaRPr lang="en-US" sz="1600" dirty="0">
              <a:latin typeface="+mj-lt"/>
              <a:cs typeface="Arial" panose="020B0604020202020204" pitchFamily="34" charset="0"/>
            </a:endParaRPr>
          </a:p>
          <a:p>
            <a:endParaRPr lang="en-US" sz="1600" dirty="0">
              <a:latin typeface="+mj-lt"/>
              <a:cs typeface="Arial" panose="020B0604020202020204" pitchFamily="34" charset="0"/>
            </a:endParaRPr>
          </a:p>
          <a:p>
            <a:endParaRPr lang="en-US" sz="1600" dirty="0">
              <a:latin typeface="+mj-lt"/>
              <a:cs typeface="Arial" panose="020B0604020202020204" pitchFamily="34" charset="0"/>
            </a:endParaRPr>
          </a:p>
          <a:p>
            <a:pPr marL="0" indent="0">
              <a:buNone/>
            </a:pPr>
            <a:endParaRPr lang="en-US" sz="1600" dirty="0">
              <a:latin typeface="+mj-lt"/>
              <a:cs typeface="Arial" panose="020B0604020202020204" pitchFamily="34" charset="0"/>
            </a:endParaRPr>
          </a:p>
          <a:p>
            <a:pPr marL="0" indent="0">
              <a:buNone/>
            </a:pPr>
            <a:endParaRPr lang="en-US" sz="1600" dirty="0">
              <a:latin typeface="+mj-lt"/>
              <a:cs typeface="Arial" panose="020B0604020202020204" pitchFamily="34" charset="0"/>
            </a:endParaRPr>
          </a:p>
          <a:p>
            <a:pPr marL="0" indent="0">
              <a:buNone/>
            </a:pPr>
            <a:endParaRPr lang="en-US" sz="1600" dirty="0">
              <a:latin typeface="+mj-lt"/>
              <a:cs typeface="Arial" panose="020B0604020202020204" pitchFamily="34" charset="0"/>
            </a:endParaRPr>
          </a:p>
          <a:p>
            <a:pPr marL="0" indent="0">
              <a:buNone/>
            </a:pPr>
            <a:endParaRPr lang="en-US" sz="1600" dirty="0">
              <a:latin typeface="+mj-lt"/>
              <a:cs typeface="Arial" panose="020B0604020202020204" pitchFamily="34" charset="0"/>
            </a:endParaRPr>
          </a:p>
          <a:p>
            <a:pPr marL="0" indent="0">
              <a:buNone/>
            </a:pPr>
            <a:endParaRPr lang="en-US" sz="1600" dirty="0">
              <a:latin typeface="+mj-lt"/>
              <a:cs typeface="Arial" panose="020B0604020202020204" pitchFamily="34" charset="0"/>
            </a:endParaRPr>
          </a:p>
          <a:p>
            <a:pPr marL="0" indent="0">
              <a:buNone/>
            </a:pPr>
            <a:endParaRPr lang="en-US" sz="1600" dirty="0">
              <a:latin typeface="+mj-lt"/>
              <a:cs typeface="Arial" panose="020B0604020202020204" pitchFamily="34" charset="0"/>
            </a:endParaRPr>
          </a:p>
          <a:p>
            <a:pPr marL="0" indent="0">
              <a:buNone/>
            </a:pPr>
            <a:endParaRPr lang="en-US" sz="1600" dirty="0">
              <a:latin typeface="+mj-lt"/>
              <a:cs typeface="Arial" panose="020B0604020202020204" pitchFamily="34" charset="0"/>
            </a:endParaRPr>
          </a:p>
        </p:txBody>
      </p:sp>
      <p:sp>
        <p:nvSpPr>
          <p:cNvPr id="4" name="Slide Number Placeholder 3">
            <a:extLst>
              <a:ext uri="{FF2B5EF4-FFF2-40B4-BE49-F238E27FC236}">
                <a16:creationId xmlns:a16="http://schemas.microsoft.com/office/drawing/2014/main" id="{9507A77D-D222-0040-8293-3AEB2D360D10}"/>
              </a:ext>
            </a:extLst>
          </p:cNvPr>
          <p:cNvSpPr>
            <a:spLocks noGrp="1"/>
          </p:cNvSpPr>
          <p:nvPr>
            <p:ph type="sldNum" sz="quarter" idx="12"/>
          </p:nvPr>
        </p:nvSpPr>
        <p:spPr>
          <a:xfrm>
            <a:off x="8737600" y="6425626"/>
            <a:ext cx="2844800" cy="365125"/>
          </a:xfrm>
        </p:spPr>
        <p:txBody>
          <a:bodyPr/>
          <a:lstStyle/>
          <a:p>
            <a:fld id="{D40E7579-1315-D84F-B621-1D76663BF0B6}" type="slidenum">
              <a:rPr lang="en-US" smtClean="0"/>
              <a:t>2</a:t>
            </a:fld>
            <a:endParaRPr lang="en-US"/>
          </a:p>
        </p:txBody>
      </p:sp>
      <p:sp>
        <p:nvSpPr>
          <p:cNvPr id="17" name="Slide Number Placeholder 3">
            <a:extLst>
              <a:ext uri="{FF2B5EF4-FFF2-40B4-BE49-F238E27FC236}">
                <a16:creationId xmlns:a16="http://schemas.microsoft.com/office/drawing/2014/main" id="{895567FA-97EB-44F7-9954-128926198BF0}"/>
              </a:ext>
            </a:extLst>
          </p:cNvPr>
          <p:cNvSpPr txBox="1">
            <a:spLocks/>
          </p:cNvSpPr>
          <p:nvPr/>
        </p:nvSpPr>
        <p:spPr>
          <a:xfrm>
            <a:off x="8737600" y="6425626"/>
            <a:ext cx="28448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D40E7579-1315-D84F-B621-1D76663BF0B6}" type="slidenum">
              <a:rPr lang="en-US" smtClean="0"/>
              <a:pPr/>
              <a:t>2</a:t>
            </a:fld>
            <a:endParaRPr lang="en-US"/>
          </a:p>
        </p:txBody>
      </p:sp>
      <p:pic>
        <p:nvPicPr>
          <p:cNvPr id="28" name="Picture 27">
            <a:extLst>
              <a:ext uri="{FF2B5EF4-FFF2-40B4-BE49-F238E27FC236}">
                <a16:creationId xmlns:a16="http://schemas.microsoft.com/office/drawing/2014/main" id="{A6A99880-0539-487C-A2DC-7776FEC4A0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051" y="1944396"/>
            <a:ext cx="8444878" cy="26384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0" name="Content Placeholder 2">
            <a:extLst>
              <a:ext uri="{FF2B5EF4-FFF2-40B4-BE49-F238E27FC236}">
                <a16:creationId xmlns:a16="http://schemas.microsoft.com/office/drawing/2014/main" id="{82B42DB2-BDD8-4D3A-B9BC-1D2EC8E35187}"/>
              </a:ext>
            </a:extLst>
          </p:cNvPr>
          <p:cNvSpPr txBox="1">
            <a:spLocks/>
          </p:cNvSpPr>
          <p:nvPr/>
        </p:nvSpPr>
        <p:spPr>
          <a:xfrm>
            <a:off x="3744" y="4663562"/>
            <a:ext cx="11984878" cy="34741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1600" dirty="0">
                <a:latin typeface="+mj-lt"/>
                <a:cs typeface="Arial" panose="020B0604020202020204" pitchFamily="34" charset="0"/>
              </a:rPr>
              <a:t>Virtual system: leverages existing Science Processing and Archive Components</a:t>
            </a:r>
          </a:p>
          <a:p>
            <a:pPr>
              <a:buClrTx/>
            </a:pPr>
            <a:r>
              <a:rPr lang="en-US" sz="1600" dirty="0">
                <a:latin typeface="+mj-lt"/>
                <a:cs typeface="Arial" panose="020B0604020202020204" pitchFamily="34" charset="0"/>
              </a:rPr>
              <a:t>Supports multiple NRT applications</a:t>
            </a:r>
            <a:endParaRPr lang="en-US" sz="1800" dirty="0">
              <a:solidFill>
                <a:schemeClr val="accent1">
                  <a:lumMod val="50000"/>
                </a:schemeClr>
              </a:solidFill>
              <a:latin typeface="Arial" panose="020B0604020202020204" pitchFamily="34" charset="0"/>
              <a:cs typeface="Arial" panose="020B0604020202020204" pitchFamily="34" charset="0"/>
            </a:endParaRPr>
          </a:p>
          <a:p>
            <a:pPr>
              <a:buClrTx/>
            </a:pPr>
            <a:endParaRPr lang="en-US" sz="1800" dirty="0">
              <a:solidFill>
                <a:schemeClr val="accent1">
                  <a:lumMod val="50000"/>
                </a:schemeClr>
              </a:solidFill>
            </a:endParaRPr>
          </a:p>
        </p:txBody>
      </p:sp>
      <p:graphicFrame>
        <p:nvGraphicFramePr>
          <p:cNvPr id="31" name="Diagram 30">
            <a:extLst>
              <a:ext uri="{FF2B5EF4-FFF2-40B4-BE49-F238E27FC236}">
                <a16:creationId xmlns:a16="http://schemas.microsoft.com/office/drawing/2014/main" id="{BE29C5B1-FDD4-4727-8DCF-BFBB045FBE49}"/>
              </a:ext>
            </a:extLst>
          </p:cNvPr>
          <p:cNvGraphicFramePr/>
          <p:nvPr>
            <p:extLst>
              <p:ext uri="{D42A27DB-BD31-4B8C-83A1-F6EECF244321}">
                <p14:modId xmlns:p14="http://schemas.microsoft.com/office/powerpoint/2010/main" val="671585162"/>
              </p:ext>
            </p:extLst>
          </p:nvPr>
        </p:nvGraphicFramePr>
        <p:xfrm>
          <a:off x="7262982" y="1838731"/>
          <a:ext cx="4842798" cy="2424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2" name="Picture 31">
            <a:extLst>
              <a:ext uri="{FF2B5EF4-FFF2-40B4-BE49-F238E27FC236}">
                <a16:creationId xmlns:a16="http://schemas.microsoft.com/office/drawing/2014/main" id="{D9E3ABA7-9961-45DC-BC7E-4BF447A59341}"/>
              </a:ext>
            </a:extLst>
          </p:cNvPr>
          <p:cNvPicPr>
            <a:picLocks noChangeAspect="1"/>
          </p:cNvPicPr>
          <p:nvPr/>
        </p:nvPicPr>
        <p:blipFill>
          <a:blip r:embed="rId9" cstate="email">
            <a:alphaModFix/>
            <a:extLst>
              <a:ext uri="{28A0092B-C50C-407E-A947-70E740481C1C}">
                <a14:useLocalDpi xmlns:a14="http://schemas.microsoft.com/office/drawing/2010/main"/>
              </a:ext>
            </a:extLst>
          </a:blip>
          <a:stretch>
            <a:fillRect/>
          </a:stretch>
        </p:blipFill>
        <p:spPr>
          <a:xfrm>
            <a:off x="11008165" y="130809"/>
            <a:ext cx="1064337" cy="1064337"/>
          </a:xfrm>
          <a:prstGeom prst="rect">
            <a:avLst/>
          </a:prstGeom>
        </p:spPr>
      </p:pic>
    </p:spTree>
    <p:extLst>
      <p:ext uri="{BB962C8B-B14F-4D97-AF65-F5344CB8AC3E}">
        <p14:creationId xmlns:p14="http://schemas.microsoft.com/office/powerpoint/2010/main" val="41152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8" name="Picture 7">
            <a:extLst>
              <a:ext uri="{FF2B5EF4-FFF2-40B4-BE49-F238E27FC236}">
                <a16:creationId xmlns:a16="http://schemas.microsoft.com/office/drawing/2014/main" id="{4FF59542-76F4-45B1-8078-0F8C75B74E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4" y="4754880"/>
            <a:ext cx="3869741" cy="2103120"/>
          </a:xfrm>
          <a:prstGeom prst="rect">
            <a:avLst/>
          </a:prstGeom>
        </p:spPr>
      </p:pic>
      <p:sp>
        <p:nvSpPr>
          <p:cNvPr id="214" name="Google Shape;214;p30"/>
          <p:cNvSpPr txBox="1">
            <a:spLocks noGrp="1"/>
          </p:cNvSpPr>
          <p:nvPr>
            <p:ph type="title"/>
          </p:nvPr>
        </p:nvSpPr>
        <p:spPr>
          <a:xfrm>
            <a:off x="381000" y="-125779"/>
            <a:ext cx="10972800" cy="1143000"/>
          </a:xfrm>
          <a:prstGeom prst="rect">
            <a:avLst/>
          </a:prstGeom>
        </p:spPr>
        <p:txBody>
          <a:bodyPr spcFirstLastPara="1" wrap="square" lIns="91425" tIns="45700" rIns="91425" bIns="45700" anchor="ctr" anchorCtr="0">
            <a:noAutofit/>
          </a:bodyPr>
          <a:lstStyle/>
          <a:p>
            <a:pPr lvl="0"/>
            <a:r>
              <a:rPr lang="en-US" dirty="0">
                <a:latin typeface="Calibri" panose="020F0502020204030204" pitchFamily="34" charset="0"/>
                <a:ea typeface="Arial"/>
                <a:cs typeface="Calibri" panose="020F0502020204030204" pitchFamily="34" charset="0"/>
                <a:sym typeface="Arial"/>
              </a:rPr>
              <a:t>ICAP Relevant Products</a:t>
            </a:r>
            <a:endParaRPr dirty="0"/>
          </a:p>
        </p:txBody>
      </p:sp>
      <p:sp>
        <p:nvSpPr>
          <p:cNvPr id="215" name="Google Shape;215;p30"/>
          <p:cNvSpPr txBox="1">
            <a:spLocks noGrp="1"/>
          </p:cNvSpPr>
          <p:nvPr>
            <p:ph type="body" idx="1"/>
          </p:nvPr>
        </p:nvSpPr>
        <p:spPr>
          <a:xfrm>
            <a:off x="4204625" y="3287371"/>
            <a:ext cx="5961322" cy="1227900"/>
          </a:xfrm>
          <a:prstGeom prst="rect">
            <a:avLst/>
          </a:prstGeom>
        </p:spPr>
        <p:txBody>
          <a:bodyPr spcFirstLastPara="1" wrap="square" lIns="91425" tIns="45700" rIns="91425" bIns="45700" anchor="t" anchorCtr="0">
            <a:noAutofit/>
          </a:bodyPr>
          <a:lstStyle/>
          <a:p>
            <a:pPr marL="0" indent="0">
              <a:buNone/>
            </a:pPr>
            <a:r>
              <a:rPr lang="en-US" sz="2200" dirty="0"/>
              <a:t>SNPP VIIRS Aerosol Type (09/11/22)</a:t>
            </a:r>
          </a:p>
          <a:p>
            <a:pPr marL="0" indent="0">
              <a:buNone/>
            </a:pPr>
            <a:r>
              <a:rPr lang="en-US" sz="2200" dirty="0"/>
              <a:t>Smoke and high-altitude smoke</a:t>
            </a:r>
          </a:p>
          <a:p>
            <a:pPr marL="0" indent="0">
              <a:buNone/>
            </a:pPr>
            <a:endParaRPr lang="en-US" sz="2200" dirty="0">
              <a:solidFill>
                <a:schemeClr val="tx1"/>
              </a:solidFill>
              <a:hlinkClick r:id="rId4">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457200" lvl="1" indent="0">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lvl="0" indent="0" algn="ctr">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lvl="0" indent="0">
              <a:buNone/>
            </a:pPr>
            <a:endParaRPr sz="2200" dirty="0"/>
          </a:p>
        </p:txBody>
      </p:sp>
      <p:sp>
        <p:nvSpPr>
          <p:cNvPr id="13" name="Slide Number Placeholder 5">
            <a:extLst>
              <a:ext uri="{FF2B5EF4-FFF2-40B4-BE49-F238E27FC236}">
                <a16:creationId xmlns:a16="http://schemas.microsoft.com/office/drawing/2014/main" id="{1C58E5EE-2DDF-9042-97D1-B131195CA3E7}"/>
              </a:ext>
            </a:extLst>
          </p:cNvPr>
          <p:cNvSpPr>
            <a:spLocks noGrp="1"/>
          </p:cNvSpPr>
          <p:nvPr>
            <p:ph type="sldNum" sz="quarter" idx="12"/>
          </p:nvPr>
        </p:nvSpPr>
        <p:spPr>
          <a:xfrm>
            <a:off x="8610600" y="6365975"/>
            <a:ext cx="2743200" cy="365125"/>
          </a:xfrm>
        </p:spPr>
        <p:txBody>
          <a:bodyPr/>
          <a:lstStyle/>
          <a:p>
            <a:fld id="{FAAEF67D-4E36-EA42-871E-8A666F69D0EB}" type="slidenum">
              <a:rPr lang="en-US" smtClean="0"/>
              <a:t>20</a:t>
            </a:fld>
            <a:endParaRPr lang="en-US" dirty="0"/>
          </a:p>
        </p:txBody>
      </p:sp>
      <p:sp>
        <p:nvSpPr>
          <p:cNvPr id="9" name="Google Shape;215;p30">
            <a:extLst>
              <a:ext uri="{FF2B5EF4-FFF2-40B4-BE49-F238E27FC236}">
                <a16:creationId xmlns:a16="http://schemas.microsoft.com/office/drawing/2014/main" id="{AF9F5852-A9AC-4712-9DEE-DB0F96D63F7F}"/>
              </a:ext>
            </a:extLst>
          </p:cNvPr>
          <p:cNvSpPr txBox="1">
            <a:spLocks/>
          </p:cNvSpPr>
          <p:nvPr/>
        </p:nvSpPr>
        <p:spPr>
          <a:xfrm>
            <a:off x="4158905" y="5401057"/>
            <a:ext cx="3980786" cy="8028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None/>
            </a:pPr>
            <a:r>
              <a:rPr lang="en-US" sz="2200" dirty="0"/>
              <a:t>SNPP OMPS AI (09/11/22)</a:t>
            </a:r>
          </a:p>
          <a:p>
            <a:pPr marL="0" indent="0">
              <a:buNone/>
            </a:pPr>
            <a:r>
              <a:rPr lang="en-US" sz="2200" dirty="0" err="1"/>
              <a:t>PyroCumuloNimbus</a:t>
            </a:r>
            <a:r>
              <a:rPr lang="en-US" sz="2200" dirty="0"/>
              <a:t> layer</a:t>
            </a: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indent="0" algn="ctr">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indent="0">
              <a:buNone/>
            </a:pPr>
            <a:endParaRPr lang="en-US" sz="2200" dirty="0"/>
          </a:p>
        </p:txBody>
      </p:sp>
      <p:pic>
        <p:nvPicPr>
          <p:cNvPr id="7" name="Picture 6">
            <a:extLst>
              <a:ext uri="{FF2B5EF4-FFF2-40B4-BE49-F238E27FC236}">
                <a16:creationId xmlns:a16="http://schemas.microsoft.com/office/drawing/2014/main" id="{E26C4BEA-684F-4E18-9920-B20DBC9C62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825731"/>
            <a:ext cx="3868256" cy="2103120"/>
          </a:xfrm>
          <a:prstGeom prst="rect">
            <a:avLst/>
          </a:prstGeom>
        </p:spPr>
      </p:pic>
      <p:pic>
        <p:nvPicPr>
          <p:cNvPr id="4" name="Picture 3">
            <a:extLst>
              <a:ext uri="{FF2B5EF4-FFF2-40B4-BE49-F238E27FC236}">
                <a16:creationId xmlns:a16="http://schemas.microsoft.com/office/drawing/2014/main" id="{D3B46B62-6C56-4DB1-A503-0747B94CD89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708195"/>
            <a:ext cx="3868256" cy="2103120"/>
          </a:xfrm>
          <a:prstGeom prst="rect">
            <a:avLst/>
          </a:prstGeom>
        </p:spPr>
      </p:pic>
      <p:sp>
        <p:nvSpPr>
          <p:cNvPr id="11" name="Google Shape;215;p30">
            <a:extLst>
              <a:ext uri="{FF2B5EF4-FFF2-40B4-BE49-F238E27FC236}">
                <a16:creationId xmlns:a16="http://schemas.microsoft.com/office/drawing/2014/main" id="{B8C8F952-5C57-4FBA-AD87-C4AE4BFF819A}"/>
              </a:ext>
            </a:extLst>
          </p:cNvPr>
          <p:cNvSpPr txBox="1">
            <a:spLocks/>
          </p:cNvSpPr>
          <p:nvPr/>
        </p:nvSpPr>
        <p:spPr>
          <a:xfrm>
            <a:off x="4146713" y="1154014"/>
            <a:ext cx="7389967" cy="1227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200" dirty="0"/>
              <a:t>NOAA-20 VIIRS; SNPP VIIRS, A/T MODIS (09/11/22)</a:t>
            </a:r>
          </a:p>
          <a:p>
            <a:pPr marL="0" indent="0">
              <a:buFont typeface="Arial"/>
              <a:buNone/>
            </a:pPr>
            <a:r>
              <a:rPr lang="en-US" sz="2200" dirty="0"/>
              <a:t>Fires and Thermal Anomalies - Idaho</a:t>
            </a: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indent="0" algn="ctr">
              <a:buFont typeface="Arial"/>
              <a:buNone/>
            </a:pPr>
            <a:endParaRPr lang="en-US" sz="2200" dirty="0">
              <a:solidFill>
                <a:srgbClr val="0563C1"/>
              </a:solidFill>
              <a:hlinkClick r:id="rId4">
                <a:extLst>
                  <a:ext uri="{A12FA001-AC4F-418D-AE19-62706E023703}">
                    <ahyp:hlinkClr xmlns:ahyp="http://schemas.microsoft.com/office/drawing/2018/hyperlinkcolor" val="tx"/>
                  </a:ext>
                </a:extLst>
              </a:hlinkClick>
            </a:endParaRPr>
          </a:p>
          <a:p>
            <a:pPr marL="0" indent="0">
              <a:buFont typeface="Arial"/>
              <a:buNone/>
            </a:pPr>
            <a:endParaRPr lang="en-US" sz="2200" dirty="0"/>
          </a:p>
        </p:txBody>
      </p:sp>
    </p:spTree>
    <p:extLst>
      <p:ext uri="{BB962C8B-B14F-4D97-AF65-F5344CB8AC3E}">
        <p14:creationId xmlns:p14="http://schemas.microsoft.com/office/powerpoint/2010/main" val="167776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381000" y="-77011"/>
            <a:ext cx="10972800" cy="1143000"/>
          </a:xfrm>
          <a:prstGeom prst="rect">
            <a:avLst/>
          </a:prstGeom>
        </p:spPr>
        <p:txBody>
          <a:bodyPr spcFirstLastPara="1" wrap="square" lIns="91425" tIns="45700" rIns="91425" bIns="45700" anchor="ctr" anchorCtr="0">
            <a:noAutofit/>
          </a:bodyPr>
          <a:lstStyle/>
          <a:p>
            <a:pPr lvl="0"/>
            <a:r>
              <a:rPr lang="en-US" dirty="0">
                <a:latin typeface="Calibri" panose="020F0502020204030204" pitchFamily="34" charset="0"/>
                <a:ea typeface="Arial"/>
                <a:cs typeface="Calibri" panose="020F0502020204030204" pitchFamily="34" charset="0"/>
                <a:sym typeface="Arial"/>
              </a:rPr>
              <a:t>ICAP Relevant Products</a:t>
            </a:r>
            <a:endParaRPr dirty="0"/>
          </a:p>
        </p:txBody>
      </p:sp>
      <p:sp>
        <p:nvSpPr>
          <p:cNvPr id="215" name="Google Shape;215;p30"/>
          <p:cNvSpPr txBox="1">
            <a:spLocks noGrp="1"/>
          </p:cNvSpPr>
          <p:nvPr>
            <p:ph type="body" idx="1"/>
          </p:nvPr>
        </p:nvSpPr>
        <p:spPr>
          <a:xfrm>
            <a:off x="6019801" y="5023774"/>
            <a:ext cx="5080000" cy="1834226"/>
          </a:xfrm>
          <a:prstGeom prst="rect">
            <a:avLst/>
          </a:prstGeom>
        </p:spPr>
        <p:txBody>
          <a:bodyPr spcFirstLastPara="1" wrap="square" lIns="91425" tIns="45700" rIns="91425" bIns="45700" anchor="t" anchorCtr="0">
            <a:noAutofit/>
          </a:bodyPr>
          <a:lstStyle/>
          <a:p>
            <a:pPr marL="0" indent="0" algn="ctr">
              <a:buNone/>
            </a:pPr>
            <a:r>
              <a:rPr lang="en-US" sz="2400" dirty="0"/>
              <a:t>SNPP OMPS AI (04/10/21)</a:t>
            </a:r>
          </a:p>
          <a:p>
            <a:pPr marL="0" indent="0" algn="ctr">
              <a:buNone/>
            </a:pPr>
            <a:r>
              <a:rPr lang="en-US" sz="2400" dirty="0" err="1"/>
              <a:t>Soufrière</a:t>
            </a:r>
            <a:r>
              <a:rPr lang="en-US" sz="2400" dirty="0"/>
              <a:t> St. Vincent Volcano Eruption</a:t>
            </a:r>
          </a:p>
          <a:p>
            <a:pPr marL="0" indent="0" algn="ctr">
              <a:buNone/>
            </a:pPr>
            <a:endParaRPr lang="en-US" sz="1400" dirty="0">
              <a:solidFill>
                <a:schemeClr val="tx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457200" lvl="1" indent="0" algn="ctr">
              <a:buNone/>
            </a:pPr>
            <a:endParaRPr lang="en-US" sz="10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sz="3100" dirty="0"/>
          </a:p>
        </p:txBody>
      </p:sp>
      <p:sp>
        <p:nvSpPr>
          <p:cNvPr id="13" name="Slide Number Placeholder 5">
            <a:extLst>
              <a:ext uri="{FF2B5EF4-FFF2-40B4-BE49-F238E27FC236}">
                <a16:creationId xmlns:a16="http://schemas.microsoft.com/office/drawing/2014/main" id="{1C58E5EE-2DDF-9042-97D1-B131195CA3E7}"/>
              </a:ext>
            </a:extLst>
          </p:cNvPr>
          <p:cNvSpPr>
            <a:spLocks noGrp="1"/>
          </p:cNvSpPr>
          <p:nvPr>
            <p:ph type="sldNum" sz="quarter" idx="12"/>
          </p:nvPr>
        </p:nvSpPr>
        <p:spPr>
          <a:xfrm>
            <a:off x="8610600" y="6365975"/>
            <a:ext cx="2743200" cy="365125"/>
          </a:xfrm>
        </p:spPr>
        <p:txBody>
          <a:bodyPr/>
          <a:lstStyle/>
          <a:p>
            <a:fld id="{FAAEF67D-4E36-EA42-871E-8A666F69D0EB}" type="slidenum">
              <a:rPr lang="en-US" smtClean="0"/>
              <a:t>21</a:t>
            </a:fld>
            <a:endParaRPr lang="en-US" dirty="0"/>
          </a:p>
        </p:txBody>
      </p:sp>
      <p:sp>
        <p:nvSpPr>
          <p:cNvPr id="9" name="Google Shape;215;p30">
            <a:extLst>
              <a:ext uri="{FF2B5EF4-FFF2-40B4-BE49-F238E27FC236}">
                <a16:creationId xmlns:a16="http://schemas.microsoft.com/office/drawing/2014/main" id="{AF9F5852-A9AC-4712-9DEE-DB0F96D63F7F}"/>
              </a:ext>
            </a:extLst>
          </p:cNvPr>
          <p:cNvSpPr txBox="1">
            <a:spLocks/>
          </p:cNvSpPr>
          <p:nvPr/>
        </p:nvSpPr>
        <p:spPr>
          <a:xfrm>
            <a:off x="857249" y="5018349"/>
            <a:ext cx="5073059" cy="18396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gn="ctr">
              <a:buNone/>
            </a:pPr>
            <a:r>
              <a:rPr lang="en-US" sz="2400" dirty="0"/>
              <a:t>SNPP VIIRS Corrected Reflectance (04/10/21)</a:t>
            </a:r>
          </a:p>
          <a:p>
            <a:pPr marL="0" indent="0" algn="ctr">
              <a:buNone/>
            </a:pPr>
            <a:r>
              <a:rPr lang="en-US" sz="2400" dirty="0" err="1"/>
              <a:t>Soufrière</a:t>
            </a:r>
            <a:r>
              <a:rPr lang="en-US" sz="2400" dirty="0"/>
              <a:t> St Vincent Volcano Eruption</a:t>
            </a:r>
          </a:p>
          <a:p>
            <a:pPr marL="0" indent="0" algn="ctr">
              <a:buNone/>
            </a:pPr>
            <a:endParaRPr lang="en-US" sz="2400" dirty="0">
              <a:solidFill>
                <a:schemeClr val="tx1"/>
              </a:solidFill>
              <a:hlinkClick r:id="rId3">
                <a:extLst>
                  <a:ext uri="{A12FA001-AC4F-418D-AE19-62706E023703}">
                    <ahyp:hlinkClr xmlns:ahyp="http://schemas.microsoft.com/office/drawing/2018/hyperlinkcolor" val="tx"/>
                  </a:ext>
                </a:extLst>
              </a:hlinkClick>
            </a:endParaRPr>
          </a:p>
          <a:p>
            <a:pPr marL="0" indent="0" algn="ctr">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a:p>
            <a:pPr marL="457200" lvl="1" indent="0" algn="ctr">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a:p>
            <a:pPr marL="0" indent="0" algn="ctr">
              <a:buNone/>
            </a:pPr>
            <a:endParaRPr lang="en-US" sz="2400" dirty="0"/>
          </a:p>
        </p:txBody>
      </p:sp>
      <p:pic>
        <p:nvPicPr>
          <p:cNvPr id="8" name="Picture 7">
            <a:extLst>
              <a:ext uri="{FF2B5EF4-FFF2-40B4-BE49-F238E27FC236}">
                <a16:creationId xmlns:a16="http://schemas.microsoft.com/office/drawing/2014/main" id="{EAFA6F67-D1D9-43E6-A06A-CB7E9B8ED6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857228"/>
            <a:ext cx="5092700" cy="4152900"/>
          </a:xfrm>
          <a:prstGeom prst="rect">
            <a:avLst/>
          </a:prstGeom>
          <a:effectLst/>
        </p:spPr>
      </p:pic>
      <p:pic>
        <p:nvPicPr>
          <p:cNvPr id="10" name="Picture 9">
            <a:extLst>
              <a:ext uri="{FF2B5EF4-FFF2-40B4-BE49-F238E27FC236}">
                <a16:creationId xmlns:a16="http://schemas.microsoft.com/office/drawing/2014/main" id="{62229563-4BE6-48C3-9634-D9CFBF4BA5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9800" y="857228"/>
            <a:ext cx="5080000" cy="4152900"/>
          </a:xfrm>
          <a:prstGeom prst="rect">
            <a:avLst/>
          </a:prstGeom>
          <a:effectLst/>
        </p:spPr>
      </p:pic>
    </p:spTree>
    <p:extLst>
      <p:ext uri="{BB962C8B-B14F-4D97-AF65-F5344CB8AC3E}">
        <p14:creationId xmlns:p14="http://schemas.microsoft.com/office/powerpoint/2010/main" val="276528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381000" y="-77011"/>
            <a:ext cx="10972800" cy="1143000"/>
          </a:xfrm>
          <a:prstGeom prst="rect">
            <a:avLst/>
          </a:prstGeom>
        </p:spPr>
        <p:txBody>
          <a:bodyPr spcFirstLastPara="1" wrap="square" lIns="91425" tIns="45700" rIns="91425" bIns="45700" anchor="ctr" anchorCtr="0">
            <a:noAutofit/>
          </a:bodyPr>
          <a:lstStyle/>
          <a:p>
            <a:pPr lvl="0"/>
            <a:r>
              <a:rPr lang="en-US" dirty="0">
                <a:latin typeface="Calibri" panose="020F0502020204030204" pitchFamily="34" charset="0"/>
                <a:ea typeface="Arial"/>
                <a:cs typeface="Calibri" panose="020F0502020204030204" pitchFamily="34" charset="0"/>
                <a:sym typeface="Arial"/>
              </a:rPr>
              <a:t>Other Potential LANCE Products</a:t>
            </a:r>
            <a:endParaRPr dirty="0"/>
          </a:p>
        </p:txBody>
      </p:sp>
      <p:sp>
        <p:nvSpPr>
          <p:cNvPr id="215" name="Google Shape;215;p30"/>
          <p:cNvSpPr txBox="1">
            <a:spLocks noGrp="1"/>
          </p:cNvSpPr>
          <p:nvPr>
            <p:ph type="body" idx="1"/>
          </p:nvPr>
        </p:nvSpPr>
        <p:spPr>
          <a:xfrm>
            <a:off x="609600" y="988978"/>
            <a:ext cx="10972800" cy="4526100"/>
          </a:xfrm>
          <a:prstGeom prst="rect">
            <a:avLst/>
          </a:prstGeom>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2400" dirty="0"/>
              <a:t>TROPICS (Time-Resolved Observations of Precipitation structure and storm Intensity with a Constellation of </a:t>
            </a:r>
            <a:r>
              <a:rPr lang="en-US" sz="2400" dirty="0" err="1"/>
              <a:t>Smallsats</a:t>
            </a:r>
            <a:r>
              <a:rPr lang="en-US" sz="2400" dirty="0"/>
              <a:t>) Constellation-cost capped mission</a:t>
            </a:r>
          </a:p>
          <a:p>
            <a:pPr marL="742950" lvl="1" indent="-285750">
              <a:buFont typeface="Arial" panose="020B0604020202020204" pitchFamily="34" charset="0"/>
              <a:buChar char="•"/>
            </a:pPr>
            <a:r>
              <a:rPr lang="en-US" sz="1800" dirty="0"/>
              <a:t>Pathfinder launched June 30</a:t>
            </a:r>
            <a:r>
              <a:rPr lang="en-US" sz="1800" baseline="30000" dirty="0"/>
              <a:t>th</a:t>
            </a:r>
            <a:r>
              <a:rPr lang="en-US" sz="1800" dirty="0"/>
              <a:t> 2021; Production at UWM and archive at the GES DISC</a:t>
            </a:r>
          </a:p>
          <a:p>
            <a:pPr marL="742950" lvl="1" indent="-285750">
              <a:buFont typeface="Arial" panose="020B0604020202020204" pitchFamily="34" charset="0"/>
              <a:buChar char="•"/>
            </a:pPr>
            <a:r>
              <a:rPr lang="en-US" sz="1800" dirty="0"/>
              <a:t>Three more launches in the near future which will introduce 6 more CubeSat's (3 pairs)**</a:t>
            </a:r>
          </a:p>
          <a:p>
            <a:pPr marL="742950" lvl="1" indent="-285750">
              <a:buFont typeface="Arial" panose="020B0604020202020204" pitchFamily="34" charset="0"/>
              <a:buChar char="•"/>
            </a:pPr>
            <a:r>
              <a:rPr lang="en-US" sz="1800" dirty="0"/>
              <a:t>NOAA funded a Pathfinder latency demonstration to reduce latency from 12 hrs to 1-2 </a:t>
            </a:r>
            <a:r>
              <a:rPr lang="en-US" sz="1800" dirty="0" err="1"/>
              <a:t>hrs</a:t>
            </a:r>
            <a:endParaRPr lang="en-US" sz="1800" dirty="0"/>
          </a:p>
          <a:p>
            <a:pPr marL="285750" indent="-285750">
              <a:buFont typeface="Arial" panose="020B0604020202020204" pitchFamily="34" charset="0"/>
              <a:buChar char="•"/>
            </a:pPr>
            <a:r>
              <a:rPr lang="en-US" sz="2400" dirty="0"/>
              <a:t>TEMPO (Tropospheric Emissions: Monitoring of Pollution) Mission-cost capped mission</a:t>
            </a:r>
          </a:p>
          <a:p>
            <a:pPr marL="742950" lvl="1" indent="-285750">
              <a:buFont typeface="Arial" panose="020B0604020202020204" pitchFamily="34" charset="0"/>
              <a:buChar char="•"/>
            </a:pPr>
            <a:r>
              <a:rPr lang="en-US" sz="1800" dirty="0"/>
              <a:t>NRT products have been requested through the SNWG to assist in forecasting and modeling efforts.  Air quality products identified were NO</a:t>
            </a:r>
            <a:r>
              <a:rPr lang="en-US" sz="1800" baseline="-25000" dirty="0"/>
              <a:t>2</a:t>
            </a:r>
            <a:r>
              <a:rPr lang="en-US" sz="1800" dirty="0"/>
              <a:t>, HCHO,SO</a:t>
            </a:r>
            <a:r>
              <a:rPr lang="en-US" sz="1800" baseline="-25000" dirty="0"/>
              <a:t>2 </a:t>
            </a:r>
            <a:r>
              <a:rPr lang="en-US" sz="1800" dirty="0"/>
              <a:t>as well as adapting OMI algorithms for some additional trace gas products </a:t>
            </a:r>
            <a:endParaRPr lang="en-US" sz="1800" baseline="-25000" dirty="0"/>
          </a:p>
          <a:p>
            <a:pPr marL="742950" lvl="1" indent="-285750">
              <a:buFont typeface="Arial" panose="020B0604020202020204" pitchFamily="34" charset="0"/>
              <a:buChar char="•"/>
            </a:pPr>
            <a:r>
              <a:rPr lang="en-US" sz="1800" dirty="0"/>
              <a:t>Ways to reduce the latency and funding are being explored by NASA and NOAA</a:t>
            </a:r>
          </a:p>
          <a:p>
            <a:pPr marL="285750" indent="-285750">
              <a:buFont typeface="Arial" panose="020B0604020202020204" pitchFamily="34" charset="0"/>
              <a:buChar char="•"/>
            </a:pPr>
            <a:r>
              <a:rPr lang="en-US" sz="2400" dirty="0"/>
              <a:t>SNWG (Satellite Needs Working Group) Products</a:t>
            </a:r>
          </a:p>
          <a:p>
            <a:pPr marL="742950" lvl="1" indent="-285750">
              <a:buFont typeface="Arial" panose="020B0604020202020204" pitchFamily="34" charset="0"/>
              <a:buChar char="•"/>
            </a:pPr>
            <a:r>
              <a:rPr lang="en-US" sz="1800" dirty="0"/>
              <a:t>Many additional products will be coming through the SNWG and some will not be NRT but may still serve the LANCE user community well e.g. ICESat-2 lower latency freeboard &amp; ice thickness (&gt;45 days to 3-5 days)</a:t>
            </a:r>
          </a:p>
          <a:p>
            <a:pPr marL="742950" lvl="1" indent="-285750">
              <a:buFont typeface="Arial" panose="020B0604020202020204" pitchFamily="34" charset="0"/>
              <a:buChar char="•"/>
            </a:pPr>
            <a:r>
              <a:rPr lang="en-US" sz="1800" dirty="0"/>
              <a:t>SNWG products will be considered for inclusion into LANCE on a case-by-case basis</a:t>
            </a:r>
          </a:p>
          <a:p>
            <a:pPr marL="285750" indent="-285750">
              <a:buFont typeface="Arial" panose="020B0604020202020204" pitchFamily="34" charset="0"/>
              <a:buChar char="•"/>
            </a:pPr>
            <a:endParaRPr lang="en-US" sz="2400" dirty="0"/>
          </a:p>
          <a:p>
            <a:pPr marL="0" indent="0">
              <a:buNone/>
            </a:pPr>
            <a:endParaRPr lang="en-US" sz="1400" dirty="0">
              <a:solidFill>
                <a:schemeClr val="tx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457200" lvl="1" indent="0">
              <a:buNone/>
            </a:pPr>
            <a:endParaRPr lang="en-US" sz="10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buNone/>
            </a:pPr>
            <a:endParaRPr sz="3100" dirty="0"/>
          </a:p>
        </p:txBody>
      </p:sp>
      <p:sp>
        <p:nvSpPr>
          <p:cNvPr id="13" name="Slide Number Placeholder 5">
            <a:extLst>
              <a:ext uri="{FF2B5EF4-FFF2-40B4-BE49-F238E27FC236}">
                <a16:creationId xmlns:a16="http://schemas.microsoft.com/office/drawing/2014/main" id="{1C58E5EE-2DDF-9042-97D1-B131195CA3E7}"/>
              </a:ext>
            </a:extLst>
          </p:cNvPr>
          <p:cNvSpPr>
            <a:spLocks noGrp="1"/>
          </p:cNvSpPr>
          <p:nvPr>
            <p:ph type="sldNum" sz="quarter" idx="12"/>
          </p:nvPr>
        </p:nvSpPr>
        <p:spPr>
          <a:xfrm>
            <a:off x="8610600" y="6365975"/>
            <a:ext cx="2743200" cy="365125"/>
          </a:xfrm>
        </p:spPr>
        <p:txBody>
          <a:bodyPr/>
          <a:lstStyle/>
          <a:p>
            <a:fld id="{FAAEF67D-4E36-EA42-871E-8A666F69D0EB}" type="slidenum">
              <a:rPr lang="en-US" smtClean="0"/>
              <a:t>22</a:t>
            </a:fld>
            <a:endParaRPr lang="en-US" dirty="0"/>
          </a:p>
        </p:txBody>
      </p:sp>
    </p:spTree>
    <p:extLst>
      <p:ext uri="{BB962C8B-B14F-4D97-AF65-F5344CB8AC3E}">
        <p14:creationId xmlns:p14="http://schemas.microsoft.com/office/powerpoint/2010/main" val="136980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609600" y="173038"/>
            <a:ext cx="10972800" cy="1143000"/>
          </a:xfrm>
          <a:prstGeom prst="rect">
            <a:avLst/>
          </a:prstGeom>
        </p:spPr>
        <p:txBody>
          <a:bodyPr spcFirstLastPara="1" wrap="square" lIns="91425" tIns="45700" rIns="91425" bIns="45700" anchor="ctr" anchorCtr="0">
            <a:noAutofit/>
          </a:bodyPr>
          <a:lstStyle/>
          <a:p>
            <a:pPr lvl="0"/>
            <a:r>
              <a:rPr lang="en-US" dirty="0">
                <a:latin typeface="Calibri" panose="020F0502020204030204" pitchFamily="34" charset="0"/>
                <a:ea typeface="Arial"/>
                <a:cs typeface="Calibri" panose="020F0502020204030204" pitchFamily="34" charset="0"/>
                <a:sym typeface="Arial"/>
              </a:rPr>
              <a:t>Other Potential LANCE Products (part 2)</a:t>
            </a:r>
            <a:endParaRPr dirty="0"/>
          </a:p>
        </p:txBody>
      </p:sp>
      <p:sp>
        <p:nvSpPr>
          <p:cNvPr id="215" name="Google Shape;215;p30"/>
          <p:cNvSpPr txBox="1">
            <a:spLocks noGrp="1"/>
          </p:cNvSpPr>
          <p:nvPr>
            <p:ph type="body" idx="1"/>
          </p:nvPr>
        </p:nvSpPr>
        <p:spPr>
          <a:xfrm>
            <a:off x="0" y="1165950"/>
            <a:ext cx="6754368" cy="4526100"/>
          </a:xfrm>
          <a:prstGeom prst="rect">
            <a:avLst/>
          </a:prstGeom>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2400" dirty="0"/>
              <a:t>AOS (Atmospheric Observing System)</a:t>
            </a:r>
          </a:p>
          <a:p>
            <a:pPr marL="742950" lvl="1" indent="-285750">
              <a:buFont typeface="Arial" panose="020B0604020202020204" pitchFamily="34" charset="0"/>
              <a:buChar char="•"/>
            </a:pPr>
            <a:r>
              <a:rPr lang="en-US" sz="2000" dirty="0"/>
              <a:t>NRT needs have been identified by the AOS application’s team for weather forecasting and time critical decisions</a:t>
            </a:r>
          </a:p>
          <a:p>
            <a:pPr marL="1200150" lvl="2" indent="-285750">
              <a:buFont typeface="Arial" panose="020B0604020202020204" pitchFamily="34" charset="0"/>
              <a:buChar char="•"/>
            </a:pPr>
            <a:r>
              <a:rPr lang="en-US" sz="2000" dirty="0"/>
              <a:t>Current AOS latency requirements: </a:t>
            </a:r>
          </a:p>
          <a:p>
            <a:pPr marL="1657350" lvl="3" indent="-285750">
              <a:buFont typeface="Arial" panose="020B0604020202020204" pitchFamily="34" charset="0"/>
              <a:buChar char="•"/>
            </a:pPr>
            <a:r>
              <a:rPr lang="en-US" sz="1600" dirty="0"/>
              <a:t>75% of radiometer data downlinked in &lt;3 hours</a:t>
            </a:r>
          </a:p>
          <a:p>
            <a:pPr marL="1657350" lvl="3" indent="-285750">
              <a:buFont typeface="Arial" panose="020B0604020202020204" pitchFamily="34" charset="0"/>
              <a:buChar char="•"/>
            </a:pPr>
            <a:r>
              <a:rPr lang="en-US" sz="1600" dirty="0"/>
              <a:t>85% available in &lt;4 hours</a:t>
            </a:r>
          </a:p>
          <a:p>
            <a:pPr marL="1657350" lvl="3" indent="-285750">
              <a:buFont typeface="Arial" panose="020B0604020202020204" pitchFamily="34" charset="0"/>
              <a:buChar char="•"/>
            </a:pPr>
            <a:r>
              <a:rPr lang="en-US" sz="1600" dirty="0"/>
              <a:t>95%-100% available in &lt;5-6 hours</a:t>
            </a:r>
          </a:p>
          <a:p>
            <a:pPr marL="285750" indent="-285750">
              <a:buFont typeface="Arial" panose="020B0604020202020204" pitchFamily="34" charset="0"/>
              <a:buChar char="•"/>
            </a:pPr>
            <a:r>
              <a:rPr lang="en-US" sz="2400" dirty="0"/>
              <a:t>SBG (Surface Biology and Geology)</a:t>
            </a:r>
          </a:p>
          <a:p>
            <a:pPr marL="742950" lvl="1" indent="-285750">
              <a:buFont typeface="Arial" panose="020B0604020202020204" pitchFamily="34" charset="0"/>
              <a:buChar char="•"/>
            </a:pPr>
            <a:r>
              <a:rPr lang="en-US" sz="2000" dirty="0"/>
              <a:t>The SBG application team indicated that latency less than 24 </a:t>
            </a:r>
            <a:r>
              <a:rPr lang="en-US" sz="2000" dirty="0" err="1"/>
              <a:t>hrs</a:t>
            </a:r>
            <a:r>
              <a:rPr lang="en-US" sz="2000" dirty="0"/>
              <a:t> would be sufficient for most applications although lower latency would add substantial benefit for some applications</a:t>
            </a:r>
          </a:p>
          <a:p>
            <a:pPr marL="742950" lvl="1" indent="-285750">
              <a:buFont typeface="Arial" panose="020B0604020202020204" pitchFamily="34" charset="0"/>
              <a:buChar char="•"/>
            </a:pPr>
            <a:r>
              <a:rPr lang="en-US" sz="2000" dirty="0"/>
              <a:t>Considering having a NRT processing stream in addition to the standard processing stream</a:t>
            </a:r>
          </a:p>
          <a:p>
            <a:pPr marL="1200150" lvl="2" indent="-285750">
              <a:buFont typeface="Arial" panose="020B0604020202020204" pitchFamily="34" charset="0"/>
              <a:buChar char="•"/>
            </a:pPr>
            <a:r>
              <a:rPr lang="en-US" sz="2000" dirty="0"/>
              <a:t>Current SBG latency requirements: </a:t>
            </a:r>
          </a:p>
          <a:p>
            <a:pPr marL="1657350" lvl="3" indent="-285750">
              <a:buFont typeface="Arial" panose="020B0604020202020204" pitchFamily="34" charset="0"/>
              <a:buChar char="•"/>
            </a:pPr>
            <a:r>
              <a:rPr lang="en-US" sz="1600" dirty="0"/>
              <a:t>&lt;24 hours from collection through processing L2+ products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0" indent="0">
              <a:buNone/>
            </a:pPr>
            <a:endParaRPr lang="en-US" sz="1400" dirty="0">
              <a:solidFill>
                <a:schemeClr val="tx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457200" lvl="1" indent="0">
              <a:buNone/>
            </a:pPr>
            <a:endParaRPr lang="en-US" sz="10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lgn="ctr">
              <a:buNone/>
            </a:pPr>
            <a:endParaRPr lang="en-US" sz="1400" dirty="0">
              <a:solidFill>
                <a:srgbClr val="0563C1"/>
              </a:solidFill>
              <a:hlinkClick r:id="rId3">
                <a:extLst>
                  <a:ext uri="{A12FA001-AC4F-418D-AE19-62706E023703}">
                    <ahyp:hlinkClr xmlns:ahyp="http://schemas.microsoft.com/office/drawing/2018/hyperlinkcolor" val="tx"/>
                  </a:ext>
                </a:extLst>
              </a:hlinkClick>
            </a:endParaRPr>
          </a:p>
          <a:p>
            <a:pPr marL="0" lvl="0" indent="0">
              <a:buNone/>
            </a:pPr>
            <a:endParaRPr sz="3100" dirty="0"/>
          </a:p>
        </p:txBody>
      </p:sp>
      <p:sp>
        <p:nvSpPr>
          <p:cNvPr id="13" name="Slide Number Placeholder 5">
            <a:extLst>
              <a:ext uri="{FF2B5EF4-FFF2-40B4-BE49-F238E27FC236}">
                <a16:creationId xmlns:a16="http://schemas.microsoft.com/office/drawing/2014/main" id="{1C58E5EE-2DDF-9042-97D1-B131195CA3E7}"/>
              </a:ext>
            </a:extLst>
          </p:cNvPr>
          <p:cNvSpPr>
            <a:spLocks noGrp="1"/>
          </p:cNvSpPr>
          <p:nvPr>
            <p:ph type="sldNum" sz="quarter" idx="12"/>
          </p:nvPr>
        </p:nvSpPr>
        <p:spPr>
          <a:xfrm>
            <a:off x="8610600" y="6365975"/>
            <a:ext cx="2743200" cy="365125"/>
          </a:xfrm>
        </p:spPr>
        <p:txBody>
          <a:bodyPr/>
          <a:lstStyle/>
          <a:p>
            <a:fld id="{FAAEF67D-4E36-EA42-871E-8A666F69D0EB}" type="slidenum">
              <a:rPr lang="en-US" smtClean="0"/>
              <a:t>23</a:t>
            </a:fld>
            <a:endParaRPr lang="en-US" dirty="0"/>
          </a:p>
        </p:txBody>
      </p:sp>
      <p:pic>
        <p:nvPicPr>
          <p:cNvPr id="1026" name="Picture 2">
            <a:extLst>
              <a:ext uri="{FF2B5EF4-FFF2-40B4-BE49-F238E27FC236}">
                <a16:creationId xmlns:a16="http://schemas.microsoft.com/office/drawing/2014/main" id="{AC02D196-5B39-42C7-B590-D53F538FD3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6409" y="1316038"/>
            <a:ext cx="5720817" cy="341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74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609600" y="-25500"/>
            <a:ext cx="10972800" cy="1143000"/>
          </a:xfrm>
          <a:prstGeom prst="rect">
            <a:avLst/>
          </a:prstGeom>
        </p:spPr>
        <p:txBody>
          <a:bodyPr spcFirstLastPara="1" wrap="square" lIns="91425" tIns="45700" rIns="91425" bIns="45700" anchor="ctr" anchorCtr="0">
            <a:noAutofit/>
          </a:bodyPr>
          <a:lstStyle/>
          <a:p>
            <a:pPr lvl="0"/>
            <a:r>
              <a:rPr lang="en-US" dirty="0">
                <a:latin typeface="Calibri" panose="020F0502020204030204" pitchFamily="34" charset="0"/>
                <a:cs typeface="Calibri" panose="020F0502020204030204" pitchFamily="34" charset="0"/>
                <a:sym typeface="Arial"/>
              </a:rPr>
              <a:t>ICAP Recommendations?</a:t>
            </a:r>
            <a:endParaRPr dirty="0"/>
          </a:p>
        </p:txBody>
      </p:sp>
      <p:sp>
        <p:nvSpPr>
          <p:cNvPr id="13" name="Slide Number Placeholder 5">
            <a:extLst>
              <a:ext uri="{FF2B5EF4-FFF2-40B4-BE49-F238E27FC236}">
                <a16:creationId xmlns:a16="http://schemas.microsoft.com/office/drawing/2014/main" id="{1C58E5EE-2DDF-9042-97D1-B131195CA3E7}"/>
              </a:ext>
            </a:extLst>
          </p:cNvPr>
          <p:cNvSpPr>
            <a:spLocks noGrp="1"/>
          </p:cNvSpPr>
          <p:nvPr>
            <p:ph type="sldNum" sz="quarter" idx="12"/>
          </p:nvPr>
        </p:nvSpPr>
        <p:spPr>
          <a:xfrm>
            <a:off x="8610600" y="6365975"/>
            <a:ext cx="2743200" cy="365125"/>
          </a:xfrm>
        </p:spPr>
        <p:txBody>
          <a:bodyPr/>
          <a:lstStyle/>
          <a:p>
            <a:fld id="{FAAEF67D-4E36-EA42-871E-8A666F69D0EB}" type="slidenum">
              <a:rPr lang="en-US" smtClean="0"/>
              <a:t>24</a:t>
            </a:fld>
            <a:endParaRPr lang="en-US" dirty="0"/>
          </a:p>
        </p:txBody>
      </p:sp>
      <p:sp>
        <p:nvSpPr>
          <p:cNvPr id="3" name="Text Placeholder 2">
            <a:extLst>
              <a:ext uri="{FF2B5EF4-FFF2-40B4-BE49-F238E27FC236}">
                <a16:creationId xmlns:a16="http://schemas.microsoft.com/office/drawing/2014/main" id="{CE07D889-6F90-36F0-1B5A-5BF560393693}"/>
              </a:ext>
            </a:extLst>
          </p:cNvPr>
          <p:cNvSpPr>
            <a:spLocks noGrp="1"/>
          </p:cNvSpPr>
          <p:nvPr>
            <p:ph type="body" idx="1"/>
          </p:nvPr>
        </p:nvSpPr>
        <p:spPr>
          <a:xfrm>
            <a:off x="609600" y="861648"/>
            <a:ext cx="10972800" cy="5504327"/>
          </a:xfrm>
        </p:spPr>
        <p:txBody>
          <a:bodyPr/>
          <a:lstStyle/>
          <a:p>
            <a:r>
              <a:rPr lang="en-US" sz="2800" dirty="0"/>
              <a:t>Are there any NRT products that you would like to see in LANCE?</a:t>
            </a:r>
          </a:p>
          <a:p>
            <a:pPr lvl="1"/>
            <a:r>
              <a:rPr lang="en-US" sz="2400" dirty="0"/>
              <a:t>For example: would ICAP members like to see the NRT NOAA produced ATMS and </a:t>
            </a:r>
            <a:r>
              <a:rPr lang="en-US" sz="2400" dirty="0" err="1"/>
              <a:t>CrIS</a:t>
            </a:r>
            <a:r>
              <a:rPr lang="en-US" sz="2400" dirty="0"/>
              <a:t> NRT products available in LANCE to replace AIRS when decommissioned? </a:t>
            </a:r>
          </a:p>
          <a:p>
            <a:r>
              <a:rPr lang="en-US" sz="2800" dirty="0"/>
              <a:t>What is the process for requesting new products in LANCE?</a:t>
            </a:r>
          </a:p>
          <a:p>
            <a:pPr lvl="1"/>
            <a:r>
              <a:rPr lang="en-US" sz="2400" dirty="0"/>
              <a:t>A LANCE Enhancement request needs to be filled out and provided to the LANCE Manager</a:t>
            </a:r>
          </a:p>
          <a:p>
            <a:pPr lvl="2"/>
            <a:r>
              <a:rPr lang="en-US" sz="2000" dirty="0"/>
              <a:t>The enhancement request includes information about the product, why it is needed, who at HQ endorses the effort, the level of support needed for implementation, and letters of endorsement from the community</a:t>
            </a:r>
          </a:p>
          <a:p>
            <a:pPr lvl="1"/>
            <a:r>
              <a:rPr lang="en-US" dirty="0"/>
              <a:t>The request is reviewed by ESDIS, HQ and the LANCE UWG</a:t>
            </a:r>
          </a:p>
          <a:p>
            <a:pPr lvl="2"/>
            <a:r>
              <a:rPr lang="en-US" sz="2000" dirty="0"/>
              <a:t>If approved and funding is secured, implementation proceeds</a:t>
            </a:r>
          </a:p>
        </p:txBody>
      </p:sp>
    </p:spTree>
    <p:extLst>
      <p:ext uri="{BB962C8B-B14F-4D97-AF65-F5344CB8AC3E}">
        <p14:creationId xmlns:p14="http://schemas.microsoft.com/office/powerpoint/2010/main" val="57735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cs typeface="Arial" panose="020B0604020202020204" pitchFamily="34" charset="0"/>
              </a:rPr>
              <a:t>LANCE Related URL’s</a:t>
            </a:r>
          </a:p>
        </p:txBody>
      </p:sp>
      <p:sp>
        <p:nvSpPr>
          <p:cNvPr id="4" name="Slide Number Placeholder 3">
            <a:extLst>
              <a:ext uri="{FF2B5EF4-FFF2-40B4-BE49-F238E27FC236}">
                <a16:creationId xmlns:a16="http://schemas.microsoft.com/office/drawing/2014/main" id="{9507A77D-D222-0040-8293-3AEB2D360D10}"/>
              </a:ext>
            </a:extLst>
          </p:cNvPr>
          <p:cNvSpPr>
            <a:spLocks noGrp="1"/>
          </p:cNvSpPr>
          <p:nvPr>
            <p:ph type="sldNum" sz="quarter" idx="12"/>
          </p:nvPr>
        </p:nvSpPr>
        <p:spPr/>
        <p:txBody>
          <a:bodyPr/>
          <a:lstStyle/>
          <a:p>
            <a:fld id="{D40E7579-1315-D84F-B621-1D76663BF0B6}" type="slidenum">
              <a:rPr lang="en-US" smtClean="0"/>
              <a:t>25</a:t>
            </a:fld>
            <a:endParaRPr lang="en-US"/>
          </a:p>
        </p:txBody>
      </p:sp>
      <p:sp>
        <p:nvSpPr>
          <p:cNvPr id="17" name="Content Placeholder 16">
            <a:extLst>
              <a:ext uri="{FF2B5EF4-FFF2-40B4-BE49-F238E27FC236}">
                <a16:creationId xmlns:a16="http://schemas.microsoft.com/office/drawing/2014/main" id="{5229ACCB-1480-F153-4C7B-F1C620ACE072}"/>
              </a:ext>
            </a:extLst>
          </p:cNvPr>
          <p:cNvSpPr>
            <a:spLocks noGrp="1"/>
          </p:cNvSpPr>
          <p:nvPr>
            <p:ph idx="1"/>
          </p:nvPr>
        </p:nvSpPr>
        <p:spPr>
          <a:xfrm>
            <a:off x="926123" y="1417638"/>
            <a:ext cx="10972800" cy="4525963"/>
          </a:xfrm>
        </p:spPr>
        <p:txBody>
          <a:bodyPr/>
          <a:lstStyle/>
          <a:p>
            <a:r>
              <a:rPr lang="en-US" sz="2000" dirty="0"/>
              <a:t>LANCE: </a:t>
            </a:r>
            <a:r>
              <a:rPr lang="en-US" sz="2000" dirty="0">
                <a:hlinkClick r:id="rId2"/>
              </a:rPr>
              <a:t>https://earthdata.nasa.gov/LANCE</a:t>
            </a:r>
            <a:endParaRPr lang="en-US" sz="2000" dirty="0"/>
          </a:p>
          <a:p>
            <a:r>
              <a:rPr lang="en-US" sz="2000" dirty="0"/>
              <a:t>FIRMS: </a:t>
            </a:r>
            <a:r>
              <a:rPr lang="en-US" sz="2000" dirty="0">
                <a:hlinkClick r:id="rId3"/>
              </a:rPr>
              <a:t>https://firms.modaps.eosdis.nasa.gov/map</a:t>
            </a:r>
            <a:endParaRPr lang="en-US" sz="2000" dirty="0"/>
          </a:p>
          <a:p>
            <a:r>
              <a:rPr lang="en-US" sz="2000" dirty="0"/>
              <a:t>FIRMS US/Canada: </a:t>
            </a:r>
            <a:r>
              <a:rPr lang="en-US" sz="2000" dirty="0">
                <a:hlinkClick r:id="rId4"/>
              </a:rPr>
              <a:t>https://firms.modaps.eosdis.nasa.gov/usfs/map/</a:t>
            </a:r>
            <a:endParaRPr lang="en-US" sz="2000" dirty="0"/>
          </a:p>
          <a:p>
            <a:r>
              <a:rPr lang="en-US" sz="2000" dirty="0"/>
              <a:t>Flood Mapping:  </a:t>
            </a:r>
            <a:r>
              <a:rPr lang="en-US" sz="2000" dirty="0">
                <a:latin typeface="+mj-lt"/>
                <a:cs typeface="Arial" panose="020B0604020202020204" pitchFamily="34" charset="0"/>
                <a:hlinkClick r:id="rId5"/>
              </a:rPr>
              <a:t>https://www.earthdata.nasa.gov/learn/find-data/near-real-time/modis-nrt-global-flood-product</a:t>
            </a:r>
            <a:endParaRPr lang="en-US" sz="2000" dirty="0">
              <a:latin typeface="+mj-lt"/>
              <a:cs typeface="Arial" panose="020B0604020202020204" pitchFamily="34" charset="0"/>
            </a:endParaRPr>
          </a:p>
          <a:p>
            <a:r>
              <a:rPr lang="en-US" sz="2000" dirty="0"/>
              <a:t>Worldview: </a:t>
            </a:r>
            <a:r>
              <a:rPr lang="en-US" sz="2000" dirty="0">
                <a:hlinkClick r:id="rId6"/>
              </a:rPr>
              <a:t>https://worldview.earthdata.nasa.gov/</a:t>
            </a:r>
            <a:endParaRPr lang="en-US" sz="2000" dirty="0"/>
          </a:p>
          <a:p>
            <a:endParaRPr lang="en-US" sz="2000" dirty="0"/>
          </a:p>
        </p:txBody>
      </p:sp>
    </p:spTree>
    <p:extLst>
      <p:ext uri="{BB962C8B-B14F-4D97-AF65-F5344CB8AC3E}">
        <p14:creationId xmlns:p14="http://schemas.microsoft.com/office/powerpoint/2010/main" val="208030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609600" y="-82460"/>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Original Concept of LANCE</a:t>
            </a:r>
            <a:endParaRPr dirty="0"/>
          </a:p>
        </p:txBody>
      </p:sp>
      <p:sp>
        <p:nvSpPr>
          <p:cNvPr id="215" name="Google Shape;215;p30"/>
          <p:cNvSpPr txBox="1">
            <a:spLocks noGrp="1"/>
          </p:cNvSpPr>
          <p:nvPr>
            <p:ph type="body" idx="1"/>
          </p:nvPr>
        </p:nvSpPr>
        <p:spPr>
          <a:xfrm>
            <a:off x="609600" y="664467"/>
            <a:ext cx="10972800" cy="4526100"/>
          </a:xfrm>
          <a:prstGeom prst="rect">
            <a:avLst/>
          </a:prstGeom>
        </p:spPr>
        <p:txBody>
          <a:bodyPr spcFirstLastPara="1" wrap="square" lIns="91425" tIns="45700" rIns="91425" bIns="45700" anchor="t" anchorCtr="0">
            <a:noAutofit/>
          </a:bodyPr>
          <a:lstStyle/>
          <a:p>
            <a:pPr marL="622300" lvl="0" indent="-514350">
              <a:lnSpc>
                <a:spcPct val="115000"/>
              </a:lnSpc>
              <a:spcBef>
                <a:spcPts val="0"/>
              </a:spcBef>
              <a:buSzPts val="1900"/>
              <a:buFont typeface="+mj-lt"/>
              <a:buAutoNum type="arabicPeriod"/>
            </a:pPr>
            <a:r>
              <a:rPr lang="en-US" sz="2700" dirty="0">
                <a:latin typeface="Calibri" panose="020F0502020204030204" pitchFamily="34" charset="0"/>
                <a:ea typeface="Arial"/>
                <a:cs typeface="Calibri" panose="020F0502020204030204" pitchFamily="34" charset="0"/>
                <a:sym typeface="Arial"/>
              </a:rPr>
              <a:t>Leverage existing SIPS and DAACs</a:t>
            </a:r>
          </a:p>
          <a:p>
            <a:pPr marL="933450" lvl="1">
              <a:lnSpc>
                <a:spcPct val="115000"/>
              </a:lnSpc>
              <a:spcBef>
                <a:spcPts val="0"/>
              </a:spcBef>
              <a:buSzPts val="1500"/>
              <a:buFont typeface="+mj-lt"/>
              <a:buAutoNum type="alphaLcPeriod"/>
            </a:pPr>
            <a:r>
              <a:rPr lang="en-US" sz="1800" dirty="0">
                <a:latin typeface="Calibri" panose="020F0502020204030204" pitchFamily="34" charset="0"/>
                <a:ea typeface="Arial"/>
                <a:cs typeface="Calibri" panose="020F0502020204030204" pitchFamily="34" charset="0"/>
                <a:sym typeface="Arial"/>
              </a:rPr>
              <a:t>Initially the SIPS were the preferred distributors for LANCE</a:t>
            </a:r>
            <a:r>
              <a:rPr lang="en-US" sz="1500" dirty="0">
                <a:latin typeface="Calibri" panose="020F0502020204030204" pitchFamily="34" charset="0"/>
                <a:ea typeface="Arial"/>
                <a:cs typeface="Calibri" panose="020F0502020204030204" pitchFamily="34" charset="0"/>
                <a:sym typeface="Arial"/>
              </a:rPr>
              <a:t>:</a:t>
            </a:r>
          </a:p>
          <a:p>
            <a:pPr marL="1447800" lvl="2" indent="-400050">
              <a:lnSpc>
                <a:spcPct val="115000"/>
              </a:lnSpc>
              <a:spcBef>
                <a:spcPts val="0"/>
              </a:spcBef>
              <a:buSzPts val="1500"/>
              <a:buFont typeface="+mj-lt"/>
              <a:buAutoNum type="romanLcPeriod"/>
            </a:pPr>
            <a:r>
              <a:rPr lang="en-US" sz="1500" dirty="0">
                <a:latin typeface="Calibri" panose="020F0502020204030204" pitchFamily="34" charset="0"/>
                <a:ea typeface="Arial"/>
                <a:cs typeface="Calibri" panose="020F0502020204030204" pitchFamily="34" charset="0"/>
                <a:sym typeface="Arial"/>
              </a:rPr>
              <a:t>every “hop” </a:t>
            </a:r>
            <a:r>
              <a:rPr lang="en-US" sz="1500" dirty="0">
                <a:latin typeface="Calibri" panose="020F0502020204030204" pitchFamily="34" charset="0"/>
                <a:ea typeface="Arial"/>
                <a:cs typeface="Calibri" panose="020F0502020204030204" pitchFamily="34" charset="0"/>
                <a:sym typeface="Wingdings" panose="05000000000000000000" pitchFamily="2" charset="2"/>
              </a:rPr>
              <a:t> </a:t>
            </a:r>
            <a:r>
              <a:rPr lang="en-US" sz="1500" dirty="0">
                <a:latin typeface="Calibri" panose="020F0502020204030204" pitchFamily="34" charset="0"/>
                <a:ea typeface="Arial"/>
                <a:cs typeface="Calibri" panose="020F0502020204030204" pitchFamily="34" charset="0"/>
                <a:sym typeface="Arial"/>
              </a:rPr>
              <a:t>impacted the latency (even if 10 min delay)  </a:t>
            </a:r>
          </a:p>
          <a:p>
            <a:pPr marL="1447800" lvl="2" indent="-400050">
              <a:lnSpc>
                <a:spcPct val="115000"/>
              </a:lnSpc>
              <a:spcBef>
                <a:spcPts val="0"/>
              </a:spcBef>
              <a:buSzPts val="1500"/>
              <a:buFont typeface="+mj-lt"/>
              <a:buAutoNum type="romanLcPeriod"/>
            </a:pPr>
            <a:r>
              <a:rPr lang="en-US" sz="1500" dirty="0">
                <a:latin typeface="Calibri" panose="020F0502020204030204" pitchFamily="34" charset="0"/>
                <a:ea typeface="Arial"/>
                <a:cs typeface="Calibri" panose="020F0502020204030204" pitchFamily="34" charset="0"/>
                <a:sym typeface="Arial"/>
              </a:rPr>
              <a:t>NRT data is not archived </a:t>
            </a:r>
            <a:r>
              <a:rPr lang="en-US" sz="1500" dirty="0">
                <a:latin typeface="Calibri" panose="020F0502020204030204" pitchFamily="34" charset="0"/>
                <a:ea typeface="Arial"/>
                <a:cs typeface="Calibri" panose="020F0502020204030204" pitchFamily="34" charset="0"/>
                <a:sym typeface="Wingdings" panose="05000000000000000000" pitchFamily="2" charset="2"/>
              </a:rPr>
              <a:t></a:t>
            </a:r>
            <a:r>
              <a:rPr lang="en-US" sz="1500" dirty="0">
                <a:latin typeface="Calibri" panose="020F0502020204030204" pitchFamily="34" charset="0"/>
                <a:ea typeface="Arial"/>
                <a:cs typeface="Calibri" panose="020F0502020204030204" pitchFamily="34" charset="0"/>
                <a:sym typeface="Arial"/>
              </a:rPr>
              <a:t> no need to transfer to DAACs</a:t>
            </a:r>
          </a:p>
          <a:p>
            <a:pPr marL="622300" lvl="0" indent="-514350">
              <a:lnSpc>
                <a:spcPct val="115000"/>
              </a:lnSpc>
              <a:spcBef>
                <a:spcPts val="0"/>
              </a:spcBef>
              <a:buSzPts val="1900"/>
              <a:buFont typeface="+mj-lt"/>
              <a:buAutoNum type="arabicPeriod"/>
            </a:pPr>
            <a:r>
              <a:rPr lang="en-US" sz="2700" dirty="0">
                <a:latin typeface="Calibri" panose="020F0502020204030204" pitchFamily="34" charset="0"/>
                <a:ea typeface="Arial"/>
                <a:cs typeface="Calibri" panose="020F0502020204030204" pitchFamily="34" charset="0"/>
                <a:sym typeface="Arial"/>
              </a:rPr>
              <a:t>Leverage the current science teams for algorithms and QA</a:t>
            </a:r>
          </a:p>
          <a:p>
            <a:pPr marL="933450" lvl="1">
              <a:lnSpc>
                <a:spcPct val="115000"/>
              </a:lnSpc>
              <a:spcBef>
                <a:spcPts val="0"/>
              </a:spcBef>
              <a:buSzPts val="1500"/>
              <a:buFont typeface="+mj-lt"/>
              <a:buAutoNum type="alphaLcPeriod"/>
            </a:pPr>
            <a:r>
              <a:rPr lang="en-US" sz="1800" dirty="0">
                <a:latin typeface="Calibri" panose="020F0502020204030204" pitchFamily="34" charset="0"/>
                <a:ea typeface="Arial"/>
                <a:cs typeface="Calibri" panose="020F0502020204030204" pitchFamily="34" charset="0"/>
                <a:sym typeface="Arial"/>
              </a:rPr>
              <a:t>Initially all the NRT products had standard products associated with them</a:t>
            </a:r>
          </a:p>
          <a:p>
            <a:pPr marL="933450" lvl="1">
              <a:lnSpc>
                <a:spcPct val="115000"/>
              </a:lnSpc>
              <a:spcBef>
                <a:spcPts val="0"/>
              </a:spcBef>
              <a:buSzPts val="1500"/>
              <a:buFont typeface="+mj-lt"/>
              <a:buAutoNum type="alphaLcPeriod"/>
            </a:pPr>
            <a:r>
              <a:rPr lang="en-US" sz="1800" dirty="0">
                <a:latin typeface="Calibri" panose="020F0502020204030204" pitchFamily="34" charset="0"/>
                <a:ea typeface="Arial"/>
                <a:cs typeface="Calibri" panose="020F0502020204030204" pitchFamily="34" charset="0"/>
                <a:sym typeface="Arial"/>
              </a:rPr>
              <a:t>Flood Mapping product </a:t>
            </a:r>
            <a:r>
              <a:rPr lang="en-US" sz="1800" dirty="0">
                <a:latin typeface="Calibri" panose="020F0502020204030204" pitchFamily="34" charset="0"/>
                <a:ea typeface="Arial"/>
                <a:cs typeface="Calibri" panose="020F0502020204030204" pitchFamily="34" charset="0"/>
                <a:sym typeface="Wingdings" panose="05000000000000000000" pitchFamily="2" charset="2"/>
              </a:rPr>
              <a:t> </a:t>
            </a:r>
            <a:r>
              <a:rPr lang="en-US" sz="1800" dirty="0">
                <a:latin typeface="Calibri" panose="020F0502020204030204" pitchFamily="34" charset="0"/>
                <a:ea typeface="Arial"/>
                <a:cs typeface="Calibri" panose="020F0502020204030204" pitchFamily="34" charset="0"/>
                <a:sym typeface="Arial"/>
              </a:rPr>
              <a:t>first approved without a standard product/associated science team</a:t>
            </a:r>
            <a:endParaRPr lang="en-US" sz="1800" b="1" dirty="0">
              <a:solidFill>
                <a:srgbClr val="FF0000"/>
              </a:solidFill>
              <a:latin typeface="Calibri" panose="020F0502020204030204" pitchFamily="34" charset="0"/>
              <a:ea typeface="Arial"/>
              <a:cs typeface="Calibri" panose="020F0502020204030204" pitchFamily="34" charset="0"/>
              <a:sym typeface="Arial"/>
            </a:endParaRPr>
          </a:p>
          <a:p>
            <a:pPr marL="647700" indent="-514350">
              <a:lnSpc>
                <a:spcPct val="115000"/>
              </a:lnSpc>
              <a:spcBef>
                <a:spcPts val="0"/>
              </a:spcBef>
              <a:buSzPts val="1500"/>
              <a:buFont typeface="+mj-lt"/>
              <a:buAutoNum type="arabicPeriod"/>
            </a:pPr>
            <a:r>
              <a:rPr lang="en-US" sz="2700" dirty="0">
                <a:latin typeface="Calibri" panose="020F0502020204030204" pitchFamily="34" charset="0"/>
                <a:ea typeface="Arial"/>
                <a:cs typeface="Calibri" panose="020F0502020204030204" pitchFamily="34" charset="0"/>
                <a:sym typeface="Arial"/>
              </a:rPr>
              <a:t>Gather all the NRT (3 </a:t>
            </a:r>
            <a:r>
              <a:rPr lang="en-US" sz="2700" dirty="0" err="1">
                <a:latin typeface="Calibri" panose="020F0502020204030204" pitchFamily="34" charset="0"/>
                <a:ea typeface="Arial"/>
                <a:cs typeface="Calibri" panose="020F0502020204030204" pitchFamily="34" charset="0"/>
                <a:sym typeface="Arial"/>
              </a:rPr>
              <a:t>hr</a:t>
            </a:r>
            <a:r>
              <a:rPr lang="en-US" sz="2700" dirty="0">
                <a:latin typeface="Calibri" panose="020F0502020204030204" pitchFamily="34" charset="0"/>
                <a:ea typeface="Arial"/>
                <a:cs typeface="Calibri" panose="020F0502020204030204" pitchFamily="34" charset="0"/>
                <a:sym typeface="Arial"/>
              </a:rPr>
              <a:t>) data under one umbrella</a:t>
            </a:r>
            <a:endParaRPr sz="2700" dirty="0">
              <a:latin typeface="Calibri" panose="020F0502020204030204" pitchFamily="34" charset="0"/>
              <a:ea typeface="Arial"/>
              <a:cs typeface="Calibri" panose="020F0502020204030204" pitchFamily="34" charset="0"/>
              <a:sym typeface="Arial"/>
            </a:endParaRPr>
          </a:p>
          <a:p>
            <a:pPr marL="933450" lvl="1" algn="l" rtl="0">
              <a:lnSpc>
                <a:spcPct val="115000"/>
              </a:lnSpc>
              <a:spcBef>
                <a:spcPts val="0"/>
              </a:spcBef>
              <a:spcAft>
                <a:spcPts val="0"/>
              </a:spcAft>
              <a:buSzPts val="1500"/>
              <a:buFont typeface="+mj-lt"/>
              <a:buAutoNum type="alphaLcPeriod"/>
            </a:pPr>
            <a:r>
              <a:rPr lang="en-US" sz="1800" dirty="0">
                <a:latin typeface="Calibri" panose="020F0502020204030204" pitchFamily="34" charset="0"/>
                <a:ea typeface="Arial"/>
                <a:cs typeface="Calibri" panose="020F0502020204030204" pitchFamily="34" charset="0"/>
                <a:sym typeface="Arial"/>
              </a:rPr>
              <a:t>Easier for users to find the NRT data</a:t>
            </a:r>
            <a:endParaRPr sz="1800" dirty="0">
              <a:latin typeface="Calibri" panose="020F0502020204030204" pitchFamily="34" charset="0"/>
              <a:ea typeface="Arial"/>
              <a:cs typeface="Calibri" panose="020F0502020204030204" pitchFamily="34" charset="0"/>
              <a:sym typeface="Arial"/>
            </a:endParaRPr>
          </a:p>
          <a:p>
            <a:pPr marL="933450" lvl="1" algn="l" rtl="0">
              <a:lnSpc>
                <a:spcPct val="115000"/>
              </a:lnSpc>
              <a:spcBef>
                <a:spcPts val="0"/>
              </a:spcBef>
              <a:spcAft>
                <a:spcPts val="0"/>
              </a:spcAft>
              <a:buSzPts val="1500"/>
              <a:buFont typeface="+mj-lt"/>
              <a:buAutoNum type="alphaLcPeriod"/>
            </a:pPr>
            <a:r>
              <a:rPr lang="en-US" sz="1800" dirty="0">
                <a:latin typeface="Calibri" panose="020F0502020204030204" pitchFamily="34" charset="0"/>
                <a:ea typeface="Arial"/>
                <a:cs typeface="Calibri" panose="020F0502020204030204" pitchFamily="34" charset="0"/>
                <a:sym typeface="Arial"/>
              </a:rPr>
              <a:t>Looks like all the data is coming from one location</a:t>
            </a:r>
          </a:p>
          <a:p>
            <a:pPr marL="933450" lvl="1">
              <a:lnSpc>
                <a:spcPct val="115000"/>
              </a:lnSpc>
              <a:spcBef>
                <a:spcPts val="0"/>
              </a:spcBef>
              <a:buSzPts val="1500"/>
              <a:buFont typeface="+mj-lt"/>
              <a:buAutoNum type="alphaLcPeriod"/>
            </a:pPr>
            <a:r>
              <a:rPr lang="en-US" sz="1800" dirty="0">
                <a:latin typeface="Calibri" panose="020F0502020204030204" pitchFamily="34" charset="0"/>
                <a:ea typeface="Arial"/>
                <a:cs typeface="Calibri" panose="020F0502020204030204" pitchFamily="34" charset="0"/>
                <a:sym typeface="Arial"/>
              </a:rPr>
              <a:t>Uses “umbrella” set of core requirements – consistency, coordination, collaboration</a:t>
            </a:r>
            <a:endParaRPr sz="1800" dirty="0">
              <a:latin typeface="Calibri" panose="020F0502020204030204" pitchFamily="34" charset="0"/>
              <a:ea typeface="Arial"/>
              <a:cs typeface="Calibri" panose="020F0502020204030204" pitchFamily="34" charset="0"/>
              <a:sym typeface="Arial"/>
            </a:endParaRPr>
          </a:p>
          <a:p>
            <a:pPr marL="641350" lvl="0" indent="-514350" algn="l" rtl="0">
              <a:lnSpc>
                <a:spcPct val="115000"/>
              </a:lnSpc>
              <a:spcBef>
                <a:spcPts val="0"/>
              </a:spcBef>
              <a:spcAft>
                <a:spcPts val="0"/>
              </a:spcAft>
              <a:buSzPts val="1600"/>
              <a:buFont typeface="+mj-lt"/>
              <a:buAutoNum type="arabicPeriod"/>
            </a:pPr>
            <a:r>
              <a:rPr lang="en-US" sz="2700" dirty="0">
                <a:latin typeface="Calibri" panose="020F0502020204030204" pitchFamily="34" charset="0"/>
                <a:ea typeface="Arial"/>
                <a:cs typeface="Calibri" panose="020F0502020204030204" pitchFamily="34" charset="0"/>
                <a:sym typeface="Arial"/>
              </a:rPr>
              <a:t>Establish a User Working Group</a:t>
            </a:r>
          </a:p>
          <a:p>
            <a:pPr marL="933450" lvl="1" algn="l" rtl="0">
              <a:lnSpc>
                <a:spcPct val="115000"/>
              </a:lnSpc>
              <a:spcBef>
                <a:spcPts val="0"/>
              </a:spcBef>
              <a:spcAft>
                <a:spcPts val="0"/>
              </a:spcAft>
              <a:buSzPts val="1500"/>
              <a:buFont typeface="+mj-lt"/>
              <a:buAutoNum type="alphaLcPeriod"/>
            </a:pPr>
            <a:r>
              <a:rPr lang="en-US" sz="1800" dirty="0">
                <a:latin typeface="Calibri" panose="020F0502020204030204" pitchFamily="34" charset="0"/>
                <a:ea typeface="Arial"/>
                <a:cs typeface="Calibri" panose="020F0502020204030204" pitchFamily="34" charset="0"/>
                <a:sym typeface="Arial"/>
              </a:rPr>
              <a:t>Overall guidance for the evolution of LANCE on behalf of </a:t>
            </a:r>
            <a:r>
              <a:rPr lang="en-US" sz="1800" b="1" dirty="0">
                <a:latin typeface="Calibri" panose="020F0502020204030204" pitchFamily="34" charset="0"/>
                <a:ea typeface="Arial"/>
                <a:cs typeface="Calibri" panose="020F0502020204030204" pitchFamily="34" charset="0"/>
                <a:sym typeface="Arial"/>
              </a:rPr>
              <a:t>applications user</a:t>
            </a:r>
            <a:r>
              <a:rPr lang="en-US" sz="1800" dirty="0">
                <a:latin typeface="Calibri" panose="020F0502020204030204" pitchFamily="34" charset="0"/>
                <a:ea typeface="Arial"/>
                <a:cs typeface="Calibri" panose="020F0502020204030204" pitchFamily="34" charset="0"/>
                <a:sym typeface="Arial"/>
              </a:rPr>
              <a:t> communities</a:t>
            </a:r>
            <a:endParaRPr lang="en-US" sz="1800" dirty="0"/>
          </a:p>
        </p:txBody>
      </p:sp>
      <p:sp>
        <p:nvSpPr>
          <p:cNvPr id="13" name="Slide Number Placeholder 5">
            <a:extLst>
              <a:ext uri="{FF2B5EF4-FFF2-40B4-BE49-F238E27FC236}">
                <a16:creationId xmlns:a16="http://schemas.microsoft.com/office/drawing/2014/main" id="{1C58E5EE-2DDF-9042-97D1-B131195CA3E7}"/>
              </a:ext>
            </a:extLst>
          </p:cNvPr>
          <p:cNvSpPr>
            <a:spLocks noGrp="1"/>
          </p:cNvSpPr>
          <p:nvPr>
            <p:ph type="sldNum" sz="quarter" idx="12"/>
          </p:nvPr>
        </p:nvSpPr>
        <p:spPr>
          <a:xfrm>
            <a:off x="8700208" y="6492875"/>
            <a:ext cx="2743200" cy="365125"/>
          </a:xfrm>
        </p:spPr>
        <p:txBody>
          <a:bodyPr/>
          <a:lstStyle/>
          <a:p>
            <a:fld id="{FAAEF67D-4E36-EA42-871E-8A666F69D0EB}"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97AD51-DABD-49F3-BD41-5F5BD49F70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143" y="1039049"/>
            <a:ext cx="4525372" cy="2142188"/>
          </a:xfrm>
          <a:prstGeom prst="rect">
            <a:avLst/>
          </a:prstGeom>
        </p:spPr>
      </p:pic>
      <p:sp>
        <p:nvSpPr>
          <p:cNvPr id="2" name="Title 1"/>
          <p:cNvSpPr>
            <a:spLocks noGrp="1"/>
          </p:cNvSpPr>
          <p:nvPr>
            <p:ph type="title"/>
          </p:nvPr>
        </p:nvSpPr>
        <p:spPr>
          <a:xfrm>
            <a:off x="376843" y="-161338"/>
            <a:ext cx="10972800" cy="1143000"/>
          </a:xfrm>
        </p:spPr>
        <p:txBody>
          <a:bodyPr>
            <a:noAutofit/>
          </a:bodyPr>
          <a:lstStyle/>
          <a:p>
            <a:r>
              <a:rPr lang="en-US" sz="3600" dirty="0">
                <a:cs typeface="Arial" panose="020B0604020202020204" pitchFamily="34" charset="0"/>
              </a:rPr>
              <a:t>LANCE Continues to Evolve</a:t>
            </a:r>
          </a:p>
        </p:txBody>
      </p:sp>
      <p:sp>
        <p:nvSpPr>
          <p:cNvPr id="3" name="Content Placeholder 2"/>
          <p:cNvSpPr>
            <a:spLocks noGrp="1"/>
          </p:cNvSpPr>
          <p:nvPr>
            <p:ph idx="1"/>
          </p:nvPr>
        </p:nvSpPr>
        <p:spPr>
          <a:xfrm>
            <a:off x="189785" y="919178"/>
            <a:ext cx="7589210" cy="3306945"/>
          </a:xfrm>
        </p:spPr>
        <p:txBody>
          <a:bodyPr>
            <a:normAutofit/>
          </a:bodyPr>
          <a:lstStyle/>
          <a:p>
            <a:r>
              <a:rPr lang="en-US" sz="1800" dirty="0">
                <a:latin typeface="+mj-lt"/>
                <a:cs typeface="Arial" panose="020B0604020202020204" pitchFamily="34" charset="0"/>
              </a:rPr>
              <a:t>In addition to distributing NRT data</a:t>
            </a:r>
          </a:p>
          <a:p>
            <a:pPr lvl="1"/>
            <a:r>
              <a:rPr lang="en-US" sz="1600" dirty="0">
                <a:latin typeface="+mj-lt"/>
                <a:cs typeface="Arial" panose="020B0604020202020204" pitchFamily="34" charset="0"/>
              </a:rPr>
              <a:t>Global Imagery Browse Services (GIBS)</a:t>
            </a:r>
          </a:p>
          <a:p>
            <a:pPr lvl="1"/>
            <a:r>
              <a:rPr lang="en-US" sz="1600" dirty="0">
                <a:latin typeface="+mj-lt"/>
                <a:cs typeface="Arial" panose="020B0604020202020204" pitchFamily="34" charset="0"/>
              </a:rPr>
              <a:t>Worldview (and Worldview Snapshots)</a:t>
            </a:r>
          </a:p>
          <a:p>
            <a:pPr lvl="1"/>
            <a:r>
              <a:rPr lang="en-US" sz="1600" dirty="0">
                <a:latin typeface="+mj-lt"/>
                <a:cs typeface="Arial" panose="020B0604020202020204" pitchFamily="34" charset="0"/>
              </a:rPr>
              <a:t>Fire Information for Resource Management System (FIRMS)</a:t>
            </a:r>
            <a:endParaRPr lang="en-US" sz="1200" dirty="0">
              <a:latin typeface="+mj-lt"/>
              <a:cs typeface="Arial" panose="020B0604020202020204" pitchFamily="34" charset="0"/>
            </a:endParaRPr>
          </a:p>
          <a:p>
            <a:pPr lvl="1"/>
            <a:r>
              <a:rPr lang="en-US" sz="1600" dirty="0">
                <a:latin typeface="+mj-lt"/>
                <a:cs typeface="Arial" panose="020B0604020202020204" pitchFamily="34" charset="0"/>
              </a:rPr>
              <a:t>Flood mapping tool was incorporated as a part of LANCE in 2021</a:t>
            </a:r>
          </a:p>
          <a:p>
            <a:pPr lvl="2"/>
            <a:r>
              <a:rPr lang="en-US" sz="1200" dirty="0">
                <a:latin typeface="+mj-lt"/>
                <a:cs typeface="Arial" panose="020B0604020202020204" pitchFamily="34" charset="0"/>
              </a:rPr>
              <a:t>MODIS NRT flood product (replaces legacy flood product generated since 2012)</a:t>
            </a:r>
          </a:p>
          <a:p>
            <a:pPr lvl="1"/>
            <a:r>
              <a:rPr lang="en-US" sz="1600" dirty="0">
                <a:latin typeface="+mj-lt"/>
                <a:cs typeface="Arial" panose="020B0604020202020204" pitchFamily="34" charset="0"/>
              </a:rPr>
              <a:t>Most recently Ultra Real Time</a:t>
            </a:r>
          </a:p>
          <a:p>
            <a:pPr lvl="1"/>
            <a:r>
              <a:rPr lang="en-US" sz="1600" dirty="0">
                <a:latin typeface="+mj-lt"/>
                <a:cs typeface="Arial" panose="020B0604020202020204" pitchFamily="34" charset="0"/>
              </a:rPr>
              <a:t>“Lower” latency</a:t>
            </a:r>
            <a:endParaRPr lang="en-US" sz="1600" b="1" dirty="0">
              <a:solidFill>
                <a:srgbClr val="FF0000"/>
              </a:solidFill>
              <a:latin typeface="+mj-lt"/>
              <a:cs typeface="Arial" panose="020B0604020202020204" pitchFamily="34" charset="0"/>
            </a:endParaRPr>
          </a:p>
          <a:p>
            <a:pPr lvl="2"/>
            <a:r>
              <a:rPr lang="en-US" sz="1600" dirty="0">
                <a:latin typeface="+mj-lt"/>
                <a:cs typeface="Arial" panose="020B0604020202020204" pitchFamily="34" charset="0"/>
              </a:rPr>
              <a:t>ICESat-2 products (added, 2022)</a:t>
            </a:r>
          </a:p>
          <a:p>
            <a:pPr lvl="3"/>
            <a:r>
              <a:rPr lang="en-US" sz="1200" dirty="0">
                <a:latin typeface="+mj-lt"/>
                <a:cs typeface="Arial" panose="020B0604020202020204" pitchFamily="34" charset="0"/>
              </a:rPr>
              <a:t>Includes: Sea Ice Freeboard as well as Atmosphere Cloud Layer Characteristics and 5 other products</a:t>
            </a:r>
          </a:p>
          <a:p>
            <a:pPr lvl="3"/>
            <a:r>
              <a:rPr lang="en-US" sz="1200" dirty="0">
                <a:latin typeface="+mj-lt"/>
                <a:cs typeface="Arial" panose="020B0604020202020204" pitchFamily="34" charset="0"/>
              </a:rPr>
              <a:t>Added through </a:t>
            </a:r>
            <a:r>
              <a:rPr lang="en-US" sz="1200" dirty="0">
                <a:latin typeface="+mj-lt"/>
                <a:cs typeface="Arial" panose="020B0604020202020204" pitchFamily="34" charset="0"/>
                <a:sym typeface="Wingdings" panose="05000000000000000000" pitchFamily="2" charset="2"/>
              </a:rPr>
              <a:t> </a:t>
            </a:r>
            <a:r>
              <a:rPr lang="en-US" sz="1200" dirty="0">
                <a:latin typeface="+mj-lt"/>
                <a:cs typeface="Arial" panose="020B0604020202020204" pitchFamily="34" charset="0"/>
              </a:rPr>
              <a:t>Satellite Needs Working Group process</a:t>
            </a:r>
            <a:endParaRPr lang="en-US" sz="800" dirty="0">
              <a:latin typeface="+mj-lt"/>
              <a:cs typeface="Arial" panose="020B0604020202020204" pitchFamily="34" charset="0"/>
            </a:endParaRPr>
          </a:p>
          <a:p>
            <a:pPr lvl="1"/>
            <a:endParaRPr lang="en-US" sz="1200" dirty="0">
              <a:latin typeface="+mj-lt"/>
              <a:cs typeface="Arial" panose="020B0604020202020204" pitchFamily="34" charset="0"/>
            </a:endParaRPr>
          </a:p>
          <a:p>
            <a:endParaRPr lang="en-US" sz="1800" dirty="0">
              <a:solidFill>
                <a:schemeClr val="accent1">
                  <a:lumMod val="50000"/>
                </a:schemeClr>
              </a:solidFill>
            </a:endParaRPr>
          </a:p>
        </p:txBody>
      </p:sp>
      <p:pic>
        <p:nvPicPr>
          <p:cNvPr id="28" name="Content Placeholder 6">
            <a:extLst>
              <a:ext uri="{FF2B5EF4-FFF2-40B4-BE49-F238E27FC236}">
                <a16:creationId xmlns:a16="http://schemas.microsoft.com/office/drawing/2014/main" id="{98FDD9A4-ABB2-4663-833C-59ED4F717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5127" y="2408555"/>
            <a:ext cx="4446476" cy="2241101"/>
          </a:xfrm>
          <a:prstGeom prst="rect">
            <a:avLst/>
          </a:prstGeom>
        </p:spPr>
      </p:pic>
      <p:grpSp>
        <p:nvGrpSpPr>
          <p:cNvPr id="34" name="Group 33">
            <a:extLst>
              <a:ext uri="{FF2B5EF4-FFF2-40B4-BE49-F238E27FC236}">
                <a16:creationId xmlns:a16="http://schemas.microsoft.com/office/drawing/2014/main" id="{449384E3-E3FB-4E80-96C4-44043EB177D6}"/>
              </a:ext>
            </a:extLst>
          </p:cNvPr>
          <p:cNvGrpSpPr/>
          <p:nvPr/>
        </p:nvGrpSpPr>
        <p:grpSpPr>
          <a:xfrm>
            <a:off x="5620659" y="3852376"/>
            <a:ext cx="2265285" cy="2357648"/>
            <a:chOff x="9181901" y="3295498"/>
            <a:chExt cx="2846352" cy="3140270"/>
          </a:xfrm>
        </p:grpSpPr>
        <p:pic>
          <p:nvPicPr>
            <p:cNvPr id="29" name="Picture 28">
              <a:extLst>
                <a:ext uri="{FF2B5EF4-FFF2-40B4-BE49-F238E27FC236}">
                  <a16:creationId xmlns:a16="http://schemas.microsoft.com/office/drawing/2014/main" id="{576BB0B5-E054-43DB-9AD6-FDB945A548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1901" y="3295498"/>
              <a:ext cx="2846352" cy="1566690"/>
            </a:xfrm>
            <a:prstGeom prst="rect">
              <a:avLst/>
            </a:prstGeom>
          </p:spPr>
        </p:pic>
        <p:pic>
          <p:nvPicPr>
            <p:cNvPr id="31" name="Picture 30">
              <a:extLst>
                <a:ext uri="{FF2B5EF4-FFF2-40B4-BE49-F238E27FC236}">
                  <a16:creationId xmlns:a16="http://schemas.microsoft.com/office/drawing/2014/main" id="{32EEAAF5-2818-4E80-A7D5-32012F21B4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84469" y="4862188"/>
              <a:ext cx="2843784" cy="1573580"/>
            </a:xfrm>
            <a:prstGeom prst="rect">
              <a:avLst/>
            </a:prstGeom>
          </p:spPr>
        </p:pic>
      </p:grpSp>
      <p:pic>
        <p:nvPicPr>
          <p:cNvPr id="33" name="Picture 32">
            <a:extLst>
              <a:ext uri="{FF2B5EF4-FFF2-40B4-BE49-F238E27FC236}">
                <a16:creationId xmlns:a16="http://schemas.microsoft.com/office/drawing/2014/main" id="{9CE4819D-3019-426A-9E58-212FD924A2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8022" y="4040371"/>
            <a:ext cx="1843108" cy="2430766"/>
          </a:xfrm>
          <a:prstGeom prst="rect">
            <a:avLst/>
          </a:prstGeom>
        </p:spPr>
      </p:pic>
      <p:pic>
        <p:nvPicPr>
          <p:cNvPr id="35" name="Picture 34">
            <a:extLst>
              <a:ext uri="{FF2B5EF4-FFF2-40B4-BE49-F238E27FC236}">
                <a16:creationId xmlns:a16="http://schemas.microsoft.com/office/drawing/2014/main" id="{E0B2FBC8-1FF0-4FF6-ACA2-6E3D043897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8178" y="4259206"/>
            <a:ext cx="2107273" cy="2211745"/>
          </a:xfrm>
          <a:prstGeom prst="rect">
            <a:avLst/>
          </a:prstGeom>
        </p:spPr>
      </p:pic>
      <p:pic>
        <p:nvPicPr>
          <p:cNvPr id="37" name="Picture 36">
            <a:extLst>
              <a:ext uri="{FF2B5EF4-FFF2-40B4-BE49-F238E27FC236}">
                <a16:creationId xmlns:a16="http://schemas.microsoft.com/office/drawing/2014/main" id="{7D9C8A06-D268-4318-BD5D-98E01E1186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397" y="4449408"/>
            <a:ext cx="4866166" cy="2357648"/>
          </a:xfrm>
          <a:prstGeom prst="rect">
            <a:avLst/>
          </a:prstGeom>
        </p:spPr>
      </p:pic>
      <p:sp>
        <p:nvSpPr>
          <p:cNvPr id="12" name="Google Shape;215;p30">
            <a:extLst>
              <a:ext uri="{FF2B5EF4-FFF2-40B4-BE49-F238E27FC236}">
                <a16:creationId xmlns:a16="http://schemas.microsoft.com/office/drawing/2014/main" id="{4BD3E602-95E2-47E3-A899-EE2C05A43300}"/>
              </a:ext>
            </a:extLst>
          </p:cNvPr>
          <p:cNvSpPr txBox="1">
            <a:spLocks/>
          </p:cNvSpPr>
          <p:nvPr/>
        </p:nvSpPr>
        <p:spPr>
          <a:xfrm>
            <a:off x="3198391" y="631042"/>
            <a:ext cx="5264387" cy="37492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07950" indent="0">
              <a:lnSpc>
                <a:spcPct val="115000"/>
              </a:lnSpc>
              <a:spcBef>
                <a:spcPts val="0"/>
              </a:spcBef>
              <a:buSzPts val="1900"/>
              <a:buNone/>
            </a:pPr>
            <a:r>
              <a:rPr lang="en-US" sz="1400" b="1" dirty="0">
                <a:hlinkClick r:id="rId10"/>
              </a:rPr>
              <a:t>https://earthdata.nasa.gov/earth-observation-data/near-real-time</a:t>
            </a:r>
            <a:endParaRPr lang="en-US" sz="1400" b="1" dirty="0"/>
          </a:p>
          <a:p>
            <a:pPr marL="0" indent="0">
              <a:buFont typeface="Arial"/>
              <a:buNone/>
            </a:pPr>
            <a:endParaRPr lang="en-US" sz="3100" b="1" dirty="0">
              <a:solidFill>
                <a:schemeClr val="tx1"/>
              </a:solidFill>
            </a:endParaRPr>
          </a:p>
        </p:txBody>
      </p:sp>
    </p:spTree>
    <p:extLst>
      <p:ext uri="{BB962C8B-B14F-4D97-AF65-F5344CB8AC3E}">
        <p14:creationId xmlns:p14="http://schemas.microsoft.com/office/powerpoint/2010/main" val="191598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2"/>
          <p:cNvSpPr txBox="1">
            <a:spLocks noGrp="1"/>
          </p:cNvSpPr>
          <p:nvPr>
            <p:ph type="title"/>
          </p:nvPr>
        </p:nvSpPr>
        <p:spPr>
          <a:xfrm>
            <a:off x="507449" y="-5925"/>
            <a:ext cx="1145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dirty="0"/>
              <a:t>Precursor to LANCE &amp; NASA’s Long-standing collaboration with USFS</a:t>
            </a:r>
            <a:endParaRPr dirty="0"/>
          </a:p>
        </p:txBody>
      </p:sp>
      <p:sp>
        <p:nvSpPr>
          <p:cNvPr id="443" name="Google Shape;443;p72"/>
          <p:cNvSpPr txBox="1">
            <a:spLocks noGrp="1"/>
          </p:cNvSpPr>
          <p:nvPr>
            <p:ph type="body" idx="1"/>
          </p:nvPr>
        </p:nvSpPr>
        <p:spPr>
          <a:xfrm>
            <a:off x="353859" y="1565088"/>
            <a:ext cx="10090303" cy="2686849"/>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2800"/>
              <a:buNone/>
            </a:pPr>
            <a:r>
              <a:rPr lang="en-US" sz="2200" dirty="0"/>
              <a:t>Following the large wildfires in Montana in 2000, the US Forest Service reached out to scientists at NASA and the University of Maryland to request near real-time data and imagery to support wildfire suppression and response. </a:t>
            </a:r>
            <a:endParaRPr sz="2200" dirty="0"/>
          </a:p>
          <a:p>
            <a:pPr marL="0" lvl="0" indent="0" algn="l" rtl="0">
              <a:lnSpc>
                <a:spcPct val="90000"/>
              </a:lnSpc>
              <a:spcBef>
                <a:spcPts val="0"/>
              </a:spcBef>
              <a:spcAft>
                <a:spcPts val="0"/>
              </a:spcAft>
              <a:buClr>
                <a:schemeClr val="lt1"/>
              </a:buClr>
              <a:buSzPts val="2800"/>
              <a:buNone/>
            </a:pPr>
            <a:endParaRPr sz="2200" dirty="0"/>
          </a:p>
          <a:p>
            <a:pPr marL="0" lvl="0" indent="0" algn="l" rtl="0">
              <a:lnSpc>
                <a:spcPct val="90000"/>
              </a:lnSpc>
              <a:spcBef>
                <a:spcPts val="1000"/>
              </a:spcBef>
              <a:spcAft>
                <a:spcPts val="0"/>
              </a:spcAft>
              <a:buClr>
                <a:schemeClr val="lt1"/>
              </a:buClr>
              <a:buSzPts val="2800"/>
              <a:buNone/>
            </a:pPr>
            <a:r>
              <a:rPr lang="en-US" sz="2200" dirty="0"/>
              <a:t>This led to the development of the Moderate Resolution Imaging Spectroradiometer (MODIS) Land Rapid Response System which was a precursor to LANCE and Worldview.</a:t>
            </a:r>
            <a:endParaRPr sz="2200" dirty="0"/>
          </a:p>
          <a:p>
            <a:pPr marL="0" lvl="0" indent="0" algn="l" rtl="0">
              <a:lnSpc>
                <a:spcPct val="90000"/>
              </a:lnSpc>
              <a:spcBef>
                <a:spcPts val="1000"/>
              </a:spcBef>
              <a:spcAft>
                <a:spcPts val="1600"/>
              </a:spcAft>
              <a:buClr>
                <a:schemeClr val="lt1"/>
              </a:buClr>
              <a:buSzPts val="2800"/>
              <a:buNone/>
            </a:pPr>
            <a:r>
              <a:rPr lang="en-US" sz="2200" dirty="0"/>
              <a:t> </a:t>
            </a:r>
            <a:endParaRP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3"/>
          <p:cNvSpPr txBox="1"/>
          <p:nvPr/>
        </p:nvSpPr>
        <p:spPr>
          <a:xfrm>
            <a:off x="152400" y="6306600"/>
            <a:ext cx="11868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u="sng">
                <a:solidFill>
                  <a:schemeClr val="dk1"/>
                </a:solidFill>
                <a:hlinkClick r:id="rId3">
                  <a:extLst>
                    <a:ext uri="{A12FA001-AC4F-418D-AE19-62706E023703}">
                      <ahyp:hlinkClr xmlns:ahyp="http://schemas.microsoft.com/office/drawing/2018/hyperlinkcolor" val="tx"/>
                    </a:ext>
                  </a:extLst>
                </a:hlinkClick>
              </a:rPr>
              <a:t>https://earthdata.nasa.gov//firms</a:t>
            </a:r>
            <a:r>
              <a:rPr lang="en-US" sz="1600">
                <a:solidFill>
                  <a:schemeClr val="dk1"/>
                </a:solidFill>
              </a:rPr>
              <a:t>      </a:t>
            </a:r>
            <a:r>
              <a:rPr lang="en-US" sz="1600" u="sng">
                <a:solidFill>
                  <a:schemeClr val="dk1"/>
                </a:solidFill>
                <a:hlinkClick r:id="rId4">
                  <a:extLst>
                    <a:ext uri="{A12FA001-AC4F-418D-AE19-62706E023703}">
                      <ahyp:hlinkClr xmlns:ahyp="http://schemas.microsoft.com/office/drawing/2018/hyperlinkcolor" val="tx"/>
                    </a:ext>
                  </a:extLst>
                </a:hlinkClick>
              </a:rPr>
              <a:t>https://firms.modaps.eosdis.nasa.gov/</a:t>
            </a:r>
            <a:r>
              <a:rPr lang="en-US" sz="1300"/>
              <a:t>    - </a:t>
            </a:r>
            <a:r>
              <a:rPr lang="en-US" sz="1600" u="sng">
                <a:solidFill>
                  <a:schemeClr val="dk1"/>
                </a:solidFill>
                <a:hlinkClick r:id="rId5">
                  <a:extLst>
                    <a:ext uri="{A12FA001-AC4F-418D-AE19-62706E023703}">
                      <ahyp:hlinkClr xmlns:ahyp="http://schemas.microsoft.com/office/drawing/2018/hyperlinkcolor" val="tx"/>
                    </a:ext>
                  </a:extLst>
                </a:hlinkClick>
              </a:rPr>
              <a:t>https://firms.modaps.eosdis.nasa.gov/usfs</a:t>
            </a:r>
            <a:r>
              <a:rPr lang="en-US" sz="1600">
                <a:solidFill>
                  <a:schemeClr val="dk1"/>
                </a:solidFill>
              </a:rPr>
              <a:t> </a:t>
            </a:r>
            <a:endParaRPr sz="1600">
              <a:solidFill>
                <a:schemeClr val="dk1"/>
              </a:solidFill>
            </a:endParaRPr>
          </a:p>
        </p:txBody>
      </p:sp>
      <p:pic>
        <p:nvPicPr>
          <p:cNvPr id="452" name="Google Shape;452;p7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660972" y="646500"/>
            <a:ext cx="7067280" cy="3356931"/>
          </a:xfrm>
          <a:prstGeom prst="rect">
            <a:avLst/>
          </a:prstGeom>
          <a:noFill/>
          <a:ln>
            <a:noFill/>
          </a:ln>
        </p:spPr>
      </p:pic>
      <p:pic>
        <p:nvPicPr>
          <p:cNvPr id="453" name="Google Shape;453;p7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0" y="3050448"/>
            <a:ext cx="5456426" cy="2754176"/>
          </a:xfrm>
          <a:prstGeom prst="rect">
            <a:avLst/>
          </a:prstGeom>
          <a:noFill/>
          <a:ln>
            <a:noFill/>
          </a:ln>
        </p:spPr>
      </p:pic>
      <p:sp>
        <p:nvSpPr>
          <p:cNvPr id="454" name="Google Shape;454;p73"/>
          <p:cNvSpPr txBox="1"/>
          <p:nvPr/>
        </p:nvSpPr>
        <p:spPr>
          <a:xfrm>
            <a:off x="322726" y="0"/>
            <a:ext cx="11868300" cy="646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Fire Information for Resource Management System (FIRMS)</a:t>
            </a:r>
            <a:endParaRPr>
              <a:solidFill>
                <a:schemeClr val="dk1"/>
              </a:solidFill>
            </a:endParaRPr>
          </a:p>
        </p:txBody>
      </p:sp>
      <p:sp>
        <p:nvSpPr>
          <p:cNvPr id="455" name="Google Shape;455;p73"/>
          <p:cNvSpPr txBox="1"/>
          <p:nvPr/>
        </p:nvSpPr>
        <p:spPr>
          <a:xfrm>
            <a:off x="128724" y="971613"/>
            <a:ext cx="4395264" cy="2031285"/>
          </a:xfrm>
          <a:prstGeom prst="rect">
            <a:avLst/>
          </a:prstGeom>
          <a:solidFill>
            <a:schemeClr val="bg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accent2"/>
                </a:solidFill>
                <a:latin typeface="Calibri"/>
                <a:ea typeface="Calibri"/>
                <a:cs typeface="Calibri"/>
                <a:sym typeface="Calibri"/>
              </a:rPr>
              <a:t>Originally developed at the University of Maryland. It was funded by NASA’s Applied Sciences and the United Nations (UN) Food and Agriculture Organization (FAO) using data from MODIS Rapid Response  </a:t>
            </a:r>
            <a:endParaRPr sz="1800" dirty="0">
              <a:solidFill>
                <a:schemeClr val="accent2"/>
              </a:solidFill>
              <a:latin typeface="Calibri"/>
              <a:ea typeface="Calibri"/>
              <a:cs typeface="Calibri"/>
              <a:sym typeface="Calibri"/>
            </a:endParaRPr>
          </a:p>
          <a:p>
            <a:pPr marL="0" marR="0" lvl="0" indent="0" algn="ctr" rtl="0">
              <a:spcBef>
                <a:spcPts val="0"/>
              </a:spcBef>
              <a:spcAft>
                <a:spcPts val="0"/>
              </a:spcAft>
              <a:buNone/>
            </a:pPr>
            <a:endParaRPr sz="1800" dirty="0">
              <a:solidFill>
                <a:schemeClr val="accent2"/>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accent2"/>
                </a:solidFill>
                <a:latin typeface="Calibri"/>
                <a:ea typeface="Calibri"/>
                <a:cs typeface="Calibri"/>
                <a:sym typeface="Calibri"/>
              </a:rPr>
              <a:t>FIRMS became part of LANCE in 2012</a:t>
            </a:r>
            <a:endParaRPr sz="1800" dirty="0">
              <a:solidFill>
                <a:schemeClr val="accent2"/>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FFF289A-CBDB-4A20-86A0-DC8588F36F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06901" y="3568655"/>
            <a:ext cx="5617951" cy="26428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creen Shot 2017-09-26 at 8.41.59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7827" y="1138327"/>
            <a:ext cx="8960202" cy="4162926"/>
          </a:xfrm>
          <a:prstGeom prst="rect">
            <a:avLst/>
          </a:prstGeom>
        </p:spPr>
      </p:pic>
      <p:sp>
        <p:nvSpPr>
          <p:cNvPr id="88" name="Can 87"/>
          <p:cNvSpPr/>
          <p:nvPr/>
        </p:nvSpPr>
        <p:spPr>
          <a:xfrm>
            <a:off x="8788400" y="2650067"/>
            <a:ext cx="304800" cy="304800"/>
          </a:xfrm>
          <a:prstGeom prst="can">
            <a:avLst/>
          </a:prstGeom>
          <a:solidFill>
            <a:srgbClr val="92D05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Oval 88"/>
          <p:cNvSpPr>
            <a:spLocks noChangeAspect="1"/>
          </p:cNvSpPr>
          <p:nvPr/>
        </p:nvSpPr>
        <p:spPr>
          <a:xfrm>
            <a:off x="9093200" y="2802467"/>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p:cNvSpPr>
            <a:spLocks noChangeAspect="1"/>
          </p:cNvSpPr>
          <p:nvPr/>
        </p:nvSpPr>
        <p:spPr>
          <a:xfrm>
            <a:off x="7569200" y="3716867"/>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Can 91"/>
          <p:cNvSpPr/>
          <p:nvPr/>
        </p:nvSpPr>
        <p:spPr>
          <a:xfrm>
            <a:off x="8636000" y="3107267"/>
            <a:ext cx="304800" cy="304800"/>
          </a:xfrm>
          <a:prstGeom prst="can">
            <a:avLst/>
          </a:prstGeom>
          <a:solidFill>
            <a:srgbClr val="92D05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p:cNvSpPr txBox="1"/>
          <p:nvPr/>
        </p:nvSpPr>
        <p:spPr>
          <a:xfrm>
            <a:off x="1763975" y="2921579"/>
            <a:ext cx="862637" cy="861774"/>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JPL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MLS SIPS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SMAP SDS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AIRS SCF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MISR SCF</a:t>
            </a:r>
          </a:p>
        </p:txBody>
      </p:sp>
      <p:sp>
        <p:nvSpPr>
          <p:cNvPr id="96" name="TextBox 95"/>
          <p:cNvSpPr txBox="1"/>
          <p:nvPr/>
        </p:nvSpPr>
        <p:spPr>
          <a:xfrm>
            <a:off x="6578600" y="3793067"/>
            <a:ext cx="914400" cy="553998"/>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GHRC</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AMSR SIPS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LIS (ISS)</a:t>
            </a:r>
          </a:p>
        </p:txBody>
      </p:sp>
      <p:sp>
        <p:nvSpPr>
          <p:cNvPr id="97" name="TextBox 96"/>
          <p:cNvSpPr txBox="1"/>
          <p:nvPr/>
        </p:nvSpPr>
        <p:spPr>
          <a:xfrm>
            <a:off x="9271000" y="2408767"/>
            <a:ext cx="838200" cy="400110"/>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GSFC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OMI SIPS</a:t>
            </a:r>
          </a:p>
        </p:txBody>
      </p:sp>
      <p:sp>
        <p:nvSpPr>
          <p:cNvPr id="98" name="Oval 97"/>
          <p:cNvSpPr>
            <a:spLocks noChangeAspect="1"/>
          </p:cNvSpPr>
          <p:nvPr/>
        </p:nvSpPr>
        <p:spPr>
          <a:xfrm>
            <a:off x="9017000" y="2954867"/>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Oval 99"/>
          <p:cNvSpPr>
            <a:spLocks noChangeAspect="1"/>
          </p:cNvSpPr>
          <p:nvPr/>
        </p:nvSpPr>
        <p:spPr>
          <a:xfrm>
            <a:off x="4625750" y="2656477"/>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p:cNvSpPr txBox="1"/>
          <p:nvPr/>
        </p:nvSpPr>
        <p:spPr>
          <a:xfrm>
            <a:off x="4695284" y="2928303"/>
            <a:ext cx="914400" cy="553998"/>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NSIDC DAAC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SMAP</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prstClr val="black"/>
                </a:solidFill>
                <a:latin typeface="Calibri"/>
                <a:ea typeface="+mn-ea"/>
                <a:cs typeface="+mn-cs"/>
              </a:rPr>
              <a:t>ICESat-2</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TextBox 101"/>
          <p:cNvSpPr txBox="1"/>
          <p:nvPr/>
        </p:nvSpPr>
        <p:spPr>
          <a:xfrm>
            <a:off x="7211799" y="2678612"/>
            <a:ext cx="1421744" cy="553998"/>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MODAPS/Land SIPS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MODIS (Terra &amp; Aqua) &amp; VIIRS (S-NPP)</a:t>
            </a:r>
          </a:p>
        </p:txBody>
      </p:sp>
      <p:sp>
        <p:nvSpPr>
          <p:cNvPr id="9" name="Can 8"/>
          <p:cNvSpPr/>
          <p:nvPr/>
        </p:nvSpPr>
        <p:spPr>
          <a:xfrm>
            <a:off x="1871431" y="3925955"/>
            <a:ext cx="304800" cy="304800"/>
          </a:xfrm>
          <a:prstGeom prst="can">
            <a:avLst/>
          </a:prstGeom>
          <a:solidFill>
            <a:srgbClr val="92D05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a:spLocks noChangeAspect="1"/>
          </p:cNvSpPr>
          <p:nvPr/>
        </p:nvSpPr>
        <p:spPr>
          <a:xfrm>
            <a:off x="1947631" y="4306955"/>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719031" y="3849755"/>
            <a:ext cx="1600200" cy="76200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2176231" y="3849755"/>
            <a:ext cx="1171859" cy="705193"/>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Data Center</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SIPS, SCF, SDS</a:t>
            </a:r>
          </a:p>
        </p:txBody>
      </p:sp>
      <p:sp>
        <p:nvSpPr>
          <p:cNvPr id="22530" name="Title 1"/>
          <p:cNvSpPr>
            <a:spLocks noGrp="1"/>
          </p:cNvSpPr>
          <p:nvPr>
            <p:ph type="title"/>
          </p:nvPr>
        </p:nvSpPr>
        <p:spPr>
          <a:xfrm>
            <a:off x="2017713" y="238108"/>
            <a:ext cx="7851775" cy="854075"/>
          </a:xfrm>
          <a:solidFill>
            <a:schemeClr val="bg1"/>
          </a:solidFill>
        </p:spPr>
        <p:txBody>
          <a:bodyPr>
            <a:normAutofit/>
          </a:bodyPr>
          <a:lstStyle/>
          <a:p>
            <a:pPr eaLnBrk="1" hangingPunct="1"/>
            <a:r>
              <a:rPr lang="en-US" i="0" dirty="0">
                <a:ea typeface="MS PGothic" pitchFamily="34" charset="-128"/>
                <a:cs typeface="Arial" panose="020B0604020202020204" pitchFamily="34" charset="0"/>
              </a:rPr>
              <a:t>Current LANCE Facilities</a:t>
            </a:r>
          </a:p>
        </p:txBody>
      </p:sp>
      <p:sp>
        <p:nvSpPr>
          <p:cNvPr id="5" name="Rectangle 4"/>
          <p:cNvSpPr/>
          <p:nvPr/>
        </p:nvSpPr>
        <p:spPr>
          <a:xfrm>
            <a:off x="169818" y="4891104"/>
            <a:ext cx="11834948" cy="19543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 LANCE elements are located at the following facilities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GSFC Earth Sciences Data and Information Services Center (GES DISC)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is providing AIRS with support from the AIRS Science Computing Facility (SCF) at JPL , and MLS data via the MLS SIPS at JPL</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Atmospheric Science Data Center (ASDC)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is providing MISR data with support from the MISR SCF at JPL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AMSR Science Investigator-led Processing System (SIPS)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is</a:t>
            </a: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providing AMSR2 and LIS data</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MODIS Adaptive Processing System (MODAPS) and Land SIPS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are</a:t>
            </a: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providing MODIS and VIIRS Land data</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OMI Science Investigator-led Processing System (SIPS)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is providing OMI and OMPS data</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MOPITT SIPS (National Center for Atmospheric Research (NCAR))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is providing MOPITT data</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Atmosphere SIPS (Space Science and Engineering Center (SSEC) University of Wisconsin) </a:t>
            </a:r>
            <a:r>
              <a:rPr kumimoji="0" lang="en-US" sz="11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is providing VIIRS Atmosphere data</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 Jet Propulsion Lab (JPL) Science Data System (SDS) is providing SMAP data for distribution by the National Snow and Ice Data Center (NSIDC)</a:t>
            </a:r>
          </a:p>
          <a:p>
            <a:pPr marL="285750" indent="-285750" defTabSz="457200">
              <a:buClrTx/>
              <a:buFont typeface="Arial"/>
              <a:buChar char="•"/>
              <a:defRPr/>
            </a:pPr>
            <a:r>
              <a:rPr lang="en-US" sz="1100" b="1" kern="1200" dirty="0">
                <a:solidFill>
                  <a:prstClr val="black"/>
                </a:solidFill>
                <a:latin typeface="+mj-lt"/>
                <a:ea typeface="+mn-ea"/>
                <a:cs typeface="Arial" panose="020B0604020202020204" pitchFamily="34" charset="0"/>
              </a:rPr>
              <a:t>The Ice, Cloud and land Elevation Satellite-2 SIPS is providing the ICESat-2 data for </a:t>
            </a:r>
            <a:r>
              <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distribution by the National Snow and Ice Data Center (NSIDC)</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29" name="Oval 28"/>
          <p:cNvSpPr>
            <a:spLocks noChangeAspect="1"/>
          </p:cNvSpPr>
          <p:nvPr/>
        </p:nvSpPr>
        <p:spPr>
          <a:xfrm>
            <a:off x="7340600" y="2116667"/>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5957798" y="1868151"/>
            <a:ext cx="1283610" cy="553998"/>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SSEC UW-Madison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Atmosphere SIPS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VIIRS (S-NPP)</a:t>
            </a:r>
          </a:p>
        </p:txBody>
      </p:sp>
      <p:sp>
        <p:nvSpPr>
          <p:cNvPr id="28" name="TextBox 27">
            <a:extLst>
              <a:ext uri="{FF2B5EF4-FFF2-40B4-BE49-F238E27FC236}">
                <a16:creationId xmlns:a16="http://schemas.microsoft.com/office/drawing/2014/main" id="{9BC9BD50-15FF-974A-BBF4-F9442524CF8C}"/>
              </a:ext>
            </a:extLst>
          </p:cNvPr>
          <p:cNvSpPr txBox="1"/>
          <p:nvPr/>
        </p:nvSpPr>
        <p:spPr>
          <a:xfrm>
            <a:off x="8102600" y="2210255"/>
            <a:ext cx="914400" cy="400110"/>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GES DISC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AIRS &amp;MLS</a:t>
            </a:r>
          </a:p>
        </p:txBody>
      </p:sp>
      <p:sp>
        <p:nvSpPr>
          <p:cNvPr id="30" name="TextBox 29">
            <a:extLst>
              <a:ext uri="{FF2B5EF4-FFF2-40B4-BE49-F238E27FC236}">
                <a16:creationId xmlns:a16="http://schemas.microsoft.com/office/drawing/2014/main" id="{499579B7-1621-2C47-8F5F-695EFE1F7266}"/>
              </a:ext>
            </a:extLst>
          </p:cNvPr>
          <p:cNvSpPr txBox="1"/>
          <p:nvPr/>
        </p:nvSpPr>
        <p:spPr>
          <a:xfrm>
            <a:off x="8356600" y="3461692"/>
            <a:ext cx="914400" cy="400110"/>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ASDC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MISR</a:t>
            </a:r>
          </a:p>
        </p:txBody>
      </p:sp>
      <p:sp>
        <p:nvSpPr>
          <p:cNvPr id="2" name="Slide Number Placeholder 1">
            <a:extLst>
              <a:ext uri="{FF2B5EF4-FFF2-40B4-BE49-F238E27FC236}">
                <a16:creationId xmlns:a16="http://schemas.microsoft.com/office/drawing/2014/main" id="{B51B6206-4DBD-0E4E-B996-E110A44C6872}"/>
              </a:ext>
            </a:extLst>
          </p:cNvPr>
          <p:cNvSpPr>
            <a:spLocks noGrp="1"/>
          </p:cNvSpPr>
          <p:nvPr>
            <p:ph type="sldNum" sz="quarter" idx="12"/>
          </p:nvPr>
        </p:nvSpPr>
        <p:spPr/>
        <p:txBody>
          <a:bodyPr/>
          <a:lstStyle/>
          <a:p>
            <a:fld id="{D40E7579-1315-D84F-B621-1D76663BF0B6}" type="slidenum">
              <a:rPr lang="en-US" smtClean="0"/>
              <a:t>7</a:t>
            </a:fld>
            <a:endParaRPr lang="en-US"/>
          </a:p>
        </p:txBody>
      </p:sp>
      <p:sp>
        <p:nvSpPr>
          <p:cNvPr id="3" name="Can 2">
            <a:extLst>
              <a:ext uri="{FF2B5EF4-FFF2-40B4-BE49-F238E27FC236}">
                <a16:creationId xmlns:a16="http://schemas.microsoft.com/office/drawing/2014/main" id="{F0B75E42-614A-AA84-DBB1-1B825B22095C}"/>
              </a:ext>
            </a:extLst>
          </p:cNvPr>
          <p:cNvSpPr/>
          <p:nvPr/>
        </p:nvSpPr>
        <p:spPr>
          <a:xfrm>
            <a:off x="4849599" y="2608822"/>
            <a:ext cx="304800" cy="304800"/>
          </a:xfrm>
          <a:prstGeom prst="can">
            <a:avLst/>
          </a:prstGeom>
          <a:solidFill>
            <a:srgbClr val="92D05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4B3F9096-72B6-7F9E-7221-FF079253B965}"/>
              </a:ext>
            </a:extLst>
          </p:cNvPr>
          <p:cNvSpPr>
            <a:spLocks noChangeAspect="1"/>
          </p:cNvSpPr>
          <p:nvPr/>
        </p:nvSpPr>
        <p:spPr>
          <a:xfrm>
            <a:off x="9259373" y="2829725"/>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412A2C4-97D4-C0FD-F61E-AC3636DFCD5B}"/>
              </a:ext>
            </a:extLst>
          </p:cNvPr>
          <p:cNvSpPr txBox="1"/>
          <p:nvPr/>
        </p:nvSpPr>
        <p:spPr>
          <a:xfrm>
            <a:off x="9456454" y="2855021"/>
            <a:ext cx="838200" cy="553998"/>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GSFC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ICESat-2 SIPS</a:t>
            </a:r>
          </a:p>
        </p:txBody>
      </p:sp>
      <p:sp>
        <p:nvSpPr>
          <p:cNvPr id="7" name="Oval 6">
            <a:extLst>
              <a:ext uri="{FF2B5EF4-FFF2-40B4-BE49-F238E27FC236}">
                <a16:creationId xmlns:a16="http://schemas.microsoft.com/office/drawing/2014/main" id="{21422F85-4079-EEC5-2517-B40B86BCFA2C}"/>
              </a:ext>
            </a:extLst>
          </p:cNvPr>
          <p:cNvSpPr>
            <a:spLocks noChangeAspect="1"/>
          </p:cNvSpPr>
          <p:nvPr/>
        </p:nvSpPr>
        <p:spPr>
          <a:xfrm>
            <a:off x="2756928" y="3082832"/>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43CFEBB8-A361-1A1E-DBED-4CAE3AD407EF}"/>
              </a:ext>
            </a:extLst>
          </p:cNvPr>
          <p:cNvSpPr>
            <a:spLocks noChangeAspect="1"/>
          </p:cNvSpPr>
          <p:nvPr/>
        </p:nvSpPr>
        <p:spPr>
          <a:xfrm>
            <a:off x="2730610" y="3437399"/>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A7EB973E-8777-EFC0-36FB-FCD736505D1A}"/>
              </a:ext>
            </a:extLst>
          </p:cNvPr>
          <p:cNvSpPr>
            <a:spLocks noChangeAspect="1"/>
          </p:cNvSpPr>
          <p:nvPr/>
        </p:nvSpPr>
        <p:spPr>
          <a:xfrm>
            <a:off x="2753130" y="3605477"/>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49CA6744-B548-434C-ADE0-0280190F4250}"/>
              </a:ext>
            </a:extLst>
          </p:cNvPr>
          <p:cNvSpPr>
            <a:spLocks noChangeAspect="1"/>
          </p:cNvSpPr>
          <p:nvPr/>
        </p:nvSpPr>
        <p:spPr>
          <a:xfrm>
            <a:off x="2753130" y="3241350"/>
            <a:ext cx="152400" cy="152400"/>
          </a:xfrm>
          <a:prstGeom prst="ellipse">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E3D2547-F4FA-42C8-A36F-D0270AAA9743}"/>
              </a:ext>
            </a:extLst>
          </p:cNvPr>
          <p:cNvSpPr txBox="1"/>
          <p:nvPr/>
        </p:nvSpPr>
        <p:spPr>
          <a:xfrm>
            <a:off x="3736203" y="2802467"/>
            <a:ext cx="914400" cy="553998"/>
          </a:xfrm>
          <a:prstGeom prst="rect">
            <a:avLst/>
          </a:prstGeom>
          <a:solidFill>
            <a:schemeClr val="bg1">
              <a:alpha val="52000"/>
            </a:schemeClr>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NCAR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MOPITT SIPS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40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7" name="Freeform: Shape 106">
            <a:extLst>
              <a:ext uri="{FF2B5EF4-FFF2-40B4-BE49-F238E27FC236}">
                <a16:creationId xmlns:a16="http://schemas.microsoft.com/office/drawing/2014/main" id="{DA5F6E6D-A9ED-471F-B5D3-C84B84665067}"/>
              </a:ext>
              <a:ext uri="{C183D7F6-B498-43B3-948B-1728B52AA6E4}">
                <adec:decorative xmlns:adec="http://schemas.microsoft.com/office/drawing/2017/decorative" val="1"/>
              </a:ext>
            </a:extLst>
          </p:cNvPr>
          <p:cNvSpPr/>
          <p:nvPr/>
        </p:nvSpPr>
        <p:spPr>
          <a:xfrm>
            <a:off x="357369" y="-106272"/>
            <a:ext cx="10937756" cy="6858000"/>
          </a:xfrm>
          <a:custGeom>
            <a:avLst/>
            <a:gdLst>
              <a:gd name="connsiteX0" fmla="*/ 1784518 w 10937756"/>
              <a:gd name="connsiteY0" fmla="*/ 0 h 6858000"/>
              <a:gd name="connsiteX1" fmla="*/ 9153238 w 10937756"/>
              <a:gd name="connsiteY1" fmla="*/ 0 h 6858000"/>
              <a:gd name="connsiteX2" fmla="*/ 9335959 w 10937756"/>
              <a:gd name="connsiteY2" fmla="*/ 174208 h 6858000"/>
              <a:gd name="connsiteX3" fmla="*/ 10937756 w 10937756"/>
              <a:gd name="connsiteY3" fmla="*/ 4041289 h 6858000"/>
              <a:gd name="connsiteX4" fmla="*/ 10277692 w 10937756"/>
              <a:gd name="connsiteY4" fmla="*/ 6648081 h 6858000"/>
              <a:gd name="connsiteX5" fmla="*/ 10156991 w 10937756"/>
              <a:gd name="connsiteY5" fmla="*/ 6858000 h 6858000"/>
              <a:gd name="connsiteX6" fmla="*/ 780765 w 10937756"/>
              <a:gd name="connsiteY6" fmla="*/ 6858000 h 6858000"/>
              <a:gd name="connsiteX7" fmla="*/ 660064 w 10937756"/>
              <a:gd name="connsiteY7" fmla="*/ 6648081 h 6858000"/>
              <a:gd name="connsiteX8" fmla="*/ 0 w 10937756"/>
              <a:gd name="connsiteY8" fmla="*/ 4041289 h 6858000"/>
              <a:gd name="connsiteX9" fmla="*/ 1601797 w 10937756"/>
              <a:gd name="connsiteY9" fmla="*/ 174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7756" h="6858000">
                <a:moveTo>
                  <a:pt x="1784518" y="0"/>
                </a:moveTo>
                <a:lnTo>
                  <a:pt x="9153238" y="0"/>
                </a:lnTo>
                <a:lnTo>
                  <a:pt x="9335959" y="174208"/>
                </a:lnTo>
                <a:cubicBezTo>
                  <a:pt x="10325631" y="1163881"/>
                  <a:pt x="10937756" y="2531100"/>
                  <a:pt x="10937756" y="4041289"/>
                </a:cubicBezTo>
                <a:cubicBezTo>
                  <a:pt x="10937756" y="4985157"/>
                  <a:pt x="10698645" y="5873178"/>
                  <a:pt x="10277692" y="6648081"/>
                </a:cubicBezTo>
                <a:lnTo>
                  <a:pt x="10156991" y="6858000"/>
                </a:lnTo>
                <a:lnTo>
                  <a:pt x="780765" y="6858000"/>
                </a:lnTo>
                <a:lnTo>
                  <a:pt x="660064" y="6648081"/>
                </a:lnTo>
                <a:cubicBezTo>
                  <a:pt x="239111" y="5873178"/>
                  <a:pt x="0" y="4985157"/>
                  <a:pt x="0" y="4041289"/>
                </a:cubicBezTo>
                <a:cubicBezTo>
                  <a:pt x="0" y="2531100"/>
                  <a:pt x="612125" y="1163881"/>
                  <a:pt x="1601797" y="174208"/>
                </a:cubicBezTo>
                <a:close/>
              </a:path>
            </a:pathLst>
          </a:custGeom>
          <a:solidFill>
            <a:schemeClr val="bg1">
              <a:lumMod val="85000"/>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81" name="Oval 80">
            <a:extLst>
              <a:ext uri="{FF2B5EF4-FFF2-40B4-BE49-F238E27FC236}">
                <a16:creationId xmlns:a16="http://schemas.microsoft.com/office/drawing/2014/main" id="{44864D6A-CDDD-4D60-8619-C1AD786F3FBA}"/>
              </a:ext>
              <a:ext uri="{C183D7F6-B498-43B3-948B-1728B52AA6E4}">
                <adec:decorative xmlns:adec="http://schemas.microsoft.com/office/drawing/2017/decorative" val="1"/>
              </a:ext>
            </a:extLst>
          </p:cNvPr>
          <p:cNvSpPr/>
          <p:nvPr/>
        </p:nvSpPr>
        <p:spPr>
          <a:xfrm>
            <a:off x="7037076" y="1996533"/>
            <a:ext cx="1980000" cy="198000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80" name="Oval 79">
            <a:extLst>
              <a:ext uri="{FF2B5EF4-FFF2-40B4-BE49-F238E27FC236}">
                <a16:creationId xmlns:a16="http://schemas.microsoft.com/office/drawing/2014/main" id="{9CD1768A-EC26-4C6A-A57C-E2300589049F}"/>
              </a:ext>
              <a:ext uri="{C183D7F6-B498-43B3-948B-1728B52AA6E4}">
                <adec:decorative xmlns:adec="http://schemas.microsoft.com/office/drawing/2017/decorative" val="1"/>
              </a:ext>
            </a:extLst>
          </p:cNvPr>
          <p:cNvSpPr/>
          <p:nvPr/>
        </p:nvSpPr>
        <p:spPr>
          <a:xfrm>
            <a:off x="6444530" y="3381914"/>
            <a:ext cx="1980000" cy="198000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79" name="Oval 78">
            <a:extLst>
              <a:ext uri="{FF2B5EF4-FFF2-40B4-BE49-F238E27FC236}">
                <a16:creationId xmlns:a16="http://schemas.microsoft.com/office/drawing/2014/main" id="{99530F13-2430-4DB9-9637-7708CFDD87D8}"/>
              </a:ext>
              <a:ext uri="{C183D7F6-B498-43B3-948B-1728B52AA6E4}">
                <adec:decorative xmlns:adec="http://schemas.microsoft.com/office/drawing/2017/decorative" val="1"/>
              </a:ext>
            </a:extLst>
          </p:cNvPr>
          <p:cNvSpPr/>
          <p:nvPr/>
        </p:nvSpPr>
        <p:spPr>
          <a:xfrm>
            <a:off x="6444530" y="719676"/>
            <a:ext cx="1980000" cy="198000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78" name="Oval 77">
            <a:extLst>
              <a:ext uri="{FF2B5EF4-FFF2-40B4-BE49-F238E27FC236}">
                <a16:creationId xmlns:a16="http://schemas.microsoft.com/office/drawing/2014/main" id="{A4F69744-BE77-4CA9-862A-54E574EE8336}"/>
              </a:ext>
              <a:ext uri="{C183D7F6-B498-43B3-948B-1728B52AA6E4}">
                <adec:decorative xmlns:adec="http://schemas.microsoft.com/office/drawing/2017/decorative" val="1"/>
              </a:ext>
            </a:extLst>
          </p:cNvPr>
          <p:cNvSpPr/>
          <p:nvPr/>
        </p:nvSpPr>
        <p:spPr>
          <a:xfrm>
            <a:off x="3841485" y="3391439"/>
            <a:ext cx="1980000" cy="198000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77" name="Oval 76">
            <a:extLst>
              <a:ext uri="{FF2B5EF4-FFF2-40B4-BE49-F238E27FC236}">
                <a16:creationId xmlns:a16="http://schemas.microsoft.com/office/drawing/2014/main" id="{D8B7D5AE-8D15-48A8-BF79-863756AB2273}"/>
              </a:ext>
              <a:ext uri="{C183D7F6-B498-43B3-948B-1728B52AA6E4}">
                <adec:decorative xmlns:adec="http://schemas.microsoft.com/office/drawing/2017/decorative" val="1"/>
              </a:ext>
            </a:extLst>
          </p:cNvPr>
          <p:cNvSpPr/>
          <p:nvPr/>
        </p:nvSpPr>
        <p:spPr>
          <a:xfrm>
            <a:off x="3841485" y="777027"/>
            <a:ext cx="1980000" cy="1980000"/>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2" name="Oval 31">
            <a:extLst>
              <a:ext uri="{FF2B5EF4-FFF2-40B4-BE49-F238E27FC236}">
                <a16:creationId xmlns:a16="http://schemas.microsoft.com/office/drawing/2014/main" id="{0E26D681-9D60-4729-9BAF-8F1BC982F3C1}"/>
              </a:ext>
              <a:ext uri="{C183D7F6-B498-43B3-948B-1728B52AA6E4}">
                <adec:decorative xmlns:adec="http://schemas.microsoft.com/office/drawing/2017/decorative" val="1"/>
              </a:ext>
            </a:extLst>
          </p:cNvPr>
          <p:cNvSpPr/>
          <p:nvPr/>
        </p:nvSpPr>
        <p:spPr>
          <a:xfrm>
            <a:off x="3776663" y="700791"/>
            <a:ext cx="4638675" cy="4638675"/>
          </a:xfrm>
          <a:prstGeom prst="ellipse">
            <a:avLst/>
          </a:prstGeom>
          <a:solidFill>
            <a:schemeClr val="bg1">
              <a:lumMod val="95000"/>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3" name="Oval 32">
            <a:extLst>
              <a:ext uri="{FF2B5EF4-FFF2-40B4-BE49-F238E27FC236}">
                <a16:creationId xmlns:a16="http://schemas.microsoft.com/office/drawing/2014/main" id="{EFD3B067-A626-42D5-A3BC-823CE088FD62}"/>
              </a:ext>
              <a:ext uri="{C183D7F6-B498-43B3-948B-1728B52AA6E4}">
                <adec:decorative xmlns:adec="http://schemas.microsoft.com/office/drawing/2017/decorative" val="1"/>
              </a:ext>
            </a:extLst>
          </p:cNvPr>
          <p:cNvSpPr/>
          <p:nvPr/>
        </p:nvSpPr>
        <p:spPr>
          <a:xfrm>
            <a:off x="4636294" y="1560422"/>
            <a:ext cx="2919412" cy="29194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4" name="Title 3"/>
          <p:cNvSpPr>
            <a:spLocks noGrp="1"/>
          </p:cNvSpPr>
          <p:nvPr>
            <p:ph type="title"/>
          </p:nvPr>
        </p:nvSpPr>
        <p:spPr>
          <a:xfrm>
            <a:off x="262612" y="-6404"/>
            <a:ext cx="9875520" cy="1356360"/>
          </a:xfrm>
        </p:spPr>
        <p:txBody>
          <a:bodyPr>
            <a:normAutofit/>
          </a:bodyPr>
          <a:lstStyle/>
          <a:p>
            <a:r>
              <a:rPr lang="en-US" dirty="0"/>
              <a:t>LANCE Org Chart</a:t>
            </a:r>
          </a:p>
        </p:txBody>
      </p:sp>
      <p:sp>
        <p:nvSpPr>
          <p:cNvPr id="21" name="Rectangle 20">
            <a:extLst>
              <a:ext uri="{FF2B5EF4-FFF2-40B4-BE49-F238E27FC236}">
                <a16:creationId xmlns:a16="http://schemas.microsoft.com/office/drawing/2014/main" id="{11D56577-55A5-4AC0-A86E-107F2E113581}"/>
              </a:ext>
            </a:extLst>
          </p:cNvPr>
          <p:cNvSpPr/>
          <p:nvPr/>
        </p:nvSpPr>
        <p:spPr>
          <a:xfrm>
            <a:off x="577346" y="1067621"/>
            <a:ext cx="1921322"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LANCE Program Manager</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David Green</a:t>
            </a:r>
          </a:p>
          <a:p>
            <a:pPr marL="0" marR="0" lvl="0" indent="0" algn="ctr" defTabSz="6223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LANCE Liaison</a:t>
            </a:r>
          </a:p>
          <a:p>
            <a:pPr marL="0" marR="0" lvl="0" indent="0" algn="ctr" defTabSz="6223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Tian Yao</a:t>
            </a:r>
          </a:p>
        </p:txBody>
      </p:sp>
      <p:sp>
        <p:nvSpPr>
          <p:cNvPr id="19" name="Rectangle 18">
            <a:extLst>
              <a:ext uri="{FF2B5EF4-FFF2-40B4-BE49-F238E27FC236}">
                <a16:creationId xmlns:a16="http://schemas.microsoft.com/office/drawing/2014/main" id="{2448265B-D934-4BC5-8F2B-2322214922F8}"/>
              </a:ext>
            </a:extLst>
          </p:cNvPr>
          <p:cNvSpPr/>
          <p:nvPr/>
        </p:nvSpPr>
        <p:spPr>
          <a:xfrm>
            <a:off x="2616019" y="1065347"/>
            <a:ext cx="1363319"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Disasters Program Manager</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Shanna McClain</a:t>
            </a:r>
          </a:p>
        </p:txBody>
      </p:sp>
      <p:sp>
        <p:nvSpPr>
          <p:cNvPr id="23" name="Rectangle 22">
            <a:extLst>
              <a:ext uri="{FF2B5EF4-FFF2-40B4-BE49-F238E27FC236}">
                <a16:creationId xmlns:a16="http://schemas.microsoft.com/office/drawing/2014/main" id="{27D54CB4-0066-4140-96B8-95930CD77276}"/>
              </a:ext>
            </a:extLst>
          </p:cNvPr>
          <p:cNvSpPr/>
          <p:nvPr/>
        </p:nvSpPr>
        <p:spPr>
          <a:xfrm>
            <a:off x="4195339" y="1256245"/>
            <a:ext cx="1429083" cy="540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APPLIED</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SCIENCES</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endPar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31" name="Rectangle 30">
            <a:extLst>
              <a:ext uri="{FF2B5EF4-FFF2-40B4-BE49-F238E27FC236}">
                <a16:creationId xmlns:a16="http://schemas.microsoft.com/office/drawing/2014/main" id="{DF0C271F-C24A-4E69-9D4E-298D827B8460}"/>
              </a:ext>
            </a:extLst>
          </p:cNvPr>
          <p:cNvSpPr/>
          <p:nvPr/>
        </p:nvSpPr>
        <p:spPr>
          <a:xfrm>
            <a:off x="7413329" y="2117435"/>
            <a:ext cx="2116513" cy="390595"/>
          </a:xfrm>
          <a:prstGeom prst="rect">
            <a:avLst/>
          </a:prstGeom>
          <a:noFill/>
          <a:ln>
            <a:noFill/>
          </a:ln>
        </p:spPr>
        <p:style>
          <a:lnRef idx="2">
            <a:schemeClr val="lt1">
              <a:shade val="8000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NASA ESDS Project Manager</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Andy Mitchell</a:t>
            </a:r>
          </a:p>
        </p:txBody>
      </p:sp>
      <p:sp>
        <p:nvSpPr>
          <p:cNvPr id="26" name="Rectangle 25">
            <a:extLst>
              <a:ext uri="{FF2B5EF4-FFF2-40B4-BE49-F238E27FC236}">
                <a16:creationId xmlns:a16="http://schemas.microsoft.com/office/drawing/2014/main" id="{E306DAE2-9434-42D9-B876-2B856348AD4A}"/>
              </a:ext>
            </a:extLst>
          </p:cNvPr>
          <p:cNvSpPr/>
          <p:nvPr/>
        </p:nvSpPr>
        <p:spPr>
          <a:xfrm>
            <a:off x="9749278" y="3357630"/>
            <a:ext cx="1080000" cy="540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CMR/EDSC</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Valerie Dixon</a:t>
            </a:r>
          </a:p>
        </p:txBody>
      </p:sp>
      <p:sp>
        <p:nvSpPr>
          <p:cNvPr id="28" name="Rectangle 27">
            <a:extLst>
              <a:ext uri="{FF2B5EF4-FFF2-40B4-BE49-F238E27FC236}">
                <a16:creationId xmlns:a16="http://schemas.microsoft.com/office/drawing/2014/main" id="{758C1A8A-DB3C-4362-B041-C35C08C0195F}"/>
              </a:ext>
            </a:extLst>
          </p:cNvPr>
          <p:cNvSpPr/>
          <p:nvPr/>
        </p:nvSpPr>
        <p:spPr>
          <a:xfrm>
            <a:off x="2095238" y="3139816"/>
            <a:ext cx="1429083" cy="540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UWG</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Miguel Roman (Chair)</a:t>
            </a:r>
          </a:p>
        </p:txBody>
      </p:sp>
      <p:sp>
        <p:nvSpPr>
          <p:cNvPr id="20" name="Rectangle 19">
            <a:extLst>
              <a:ext uri="{FF2B5EF4-FFF2-40B4-BE49-F238E27FC236}">
                <a16:creationId xmlns:a16="http://schemas.microsoft.com/office/drawing/2014/main" id="{F29B8C93-9BD8-4437-9379-8B7C1D9398C3}"/>
              </a:ext>
            </a:extLst>
          </p:cNvPr>
          <p:cNvSpPr/>
          <p:nvPr/>
        </p:nvSpPr>
        <p:spPr>
          <a:xfrm>
            <a:off x="2711864" y="5461733"/>
            <a:ext cx="1417320"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AMSR/LIS ISS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AMSR SIPS/GHRC</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Leigh Sinclair</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MSFC</a:t>
            </a:r>
          </a:p>
        </p:txBody>
      </p:sp>
      <p:sp>
        <p:nvSpPr>
          <p:cNvPr id="71" name="Oval 70">
            <a:extLst>
              <a:ext uri="{FF2B5EF4-FFF2-40B4-BE49-F238E27FC236}">
                <a16:creationId xmlns:a16="http://schemas.microsoft.com/office/drawing/2014/main" id="{4B1786F3-631A-4BEE-8323-68AB581BC49E}"/>
              </a:ext>
              <a:ext uri="{C183D7F6-B498-43B3-948B-1728B52AA6E4}">
                <adec:decorative xmlns:adec="http://schemas.microsoft.com/office/drawing/2017/decorative" val="1"/>
              </a:ext>
            </a:extLst>
          </p:cNvPr>
          <p:cNvSpPr/>
          <p:nvPr/>
        </p:nvSpPr>
        <p:spPr>
          <a:xfrm>
            <a:off x="4952221" y="1885497"/>
            <a:ext cx="213490" cy="2134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73" name="Oval 72">
            <a:extLst>
              <a:ext uri="{FF2B5EF4-FFF2-40B4-BE49-F238E27FC236}">
                <a16:creationId xmlns:a16="http://schemas.microsoft.com/office/drawing/2014/main" id="{D13F3AC2-C134-452A-A575-2AEDD5FDD44A}"/>
              </a:ext>
              <a:ext uri="{C183D7F6-B498-43B3-948B-1728B52AA6E4}">
                <adec:decorative xmlns:adec="http://schemas.microsoft.com/office/drawing/2017/decorative" val="1"/>
              </a:ext>
            </a:extLst>
          </p:cNvPr>
          <p:cNvSpPr/>
          <p:nvPr/>
        </p:nvSpPr>
        <p:spPr>
          <a:xfrm>
            <a:off x="7026968" y="1905362"/>
            <a:ext cx="213490" cy="2134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74" name="Oval 73">
            <a:extLst>
              <a:ext uri="{FF2B5EF4-FFF2-40B4-BE49-F238E27FC236}">
                <a16:creationId xmlns:a16="http://schemas.microsoft.com/office/drawing/2014/main" id="{F74C5EF9-9647-43F7-B54F-97E136BDC2F4}"/>
              </a:ext>
              <a:ext uri="{C183D7F6-B498-43B3-948B-1728B52AA6E4}">
                <adec:decorative xmlns:adec="http://schemas.microsoft.com/office/drawing/2017/decorative" val="1"/>
              </a:ext>
            </a:extLst>
          </p:cNvPr>
          <p:cNvSpPr/>
          <p:nvPr/>
        </p:nvSpPr>
        <p:spPr>
          <a:xfrm>
            <a:off x="7020654" y="3961312"/>
            <a:ext cx="213490" cy="2134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75" name="Oval 74">
            <a:extLst>
              <a:ext uri="{FF2B5EF4-FFF2-40B4-BE49-F238E27FC236}">
                <a16:creationId xmlns:a16="http://schemas.microsoft.com/office/drawing/2014/main" id="{B6143EC5-1312-45C8-8A63-08B7FD81AEEC}"/>
              </a:ext>
              <a:ext uri="{C183D7F6-B498-43B3-948B-1728B52AA6E4}">
                <adec:decorative xmlns:adec="http://schemas.microsoft.com/office/drawing/2017/decorative" val="1"/>
              </a:ext>
            </a:extLst>
          </p:cNvPr>
          <p:cNvSpPr/>
          <p:nvPr/>
        </p:nvSpPr>
        <p:spPr>
          <a:xfrm>
            <a:off x="7448961" y="2925093"/>
            <a:ext cx="213490" cy="2134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72" name="Oval 71">
            <a:extLst>
              <a:ext uri="{FF2B5EF4-FFF2-40B4-BE49-F238E27FC236}">
                <a16:creationId xmlns:a16="http://schemas.microsoft.com/office/drawing/2014/main" id="{E95005B3-E7A9-43A7-9097-E5C0B12D0AF3}"/>
              </a:ext>
              <a:ext uri="{C183D7F6-B498-43B3-948B-1728B52AA6E4}">
                <adec:decorative xmlns:adec="http://schemas.microsoft.com/office/drawing/2017/decorative" val="1"/>
              </a:ext>
            </a:extLst>
          </p:cNvPr>
          <p:cNvSpPr/>
          <p:nvPr/>
        </p:nvSpPr>
        <p:spPr>
          <a:xfrm>
            <a:off x="4968596" y="3963959"/>
            <a:ext cx="213490" cy="213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08" name="Oval 107">
            <a:extLst>
              <a:ext uri="{FF2B5EF4-FFF2-40B4-BE49-F238E27FC236}">
                <a16:creationId xmlns:a16="http://schemas.microsoft.com/office/drawing/2014/main" id="{3D4169F2-589F-4BCC-9E24-FF0760B9A064}"/>
              </a:ext>
              <a:ext uri="{C183D7F6-B498-43B3-948B-1728B52AA6E4}">
                <adec:decorative xmlns:adec="http://schemas.microsoft.com/office/drawing/2017/decorative" val="1"/>
              </a:ext>
            </a:extLst>
          </p:cNvPr>
          <p:cNvSpPr/>
          <p:nvPr/>
        </p:nvSpPr>
        <p:spPr>
          <a:xfrm>
            <a:off x="3260704" y="1708885"/>
            <a:ext cx="82310" cy="82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09" name="Oval 108">
            <a:extLst>
              <a:ext uri="{FF2B5EF4-FFF2-40B4-BE49-F238E27FC236}">
                <a16:creationId xmlns:a16="http://schemas.microsoft.com/office/drawing/2014/main" id="{2E67447B-A1BE-4C7F-841C-1D52C3E335AD}"/>
              </a:ext>
              <a:ext uri="{C183D7F6-B498-43B3-948B-1728B52AA6E4}">
                <adec:decorative xmlns:adec="http://schemas.microsoft.com/office/drawing/2017/decorative" val="1"/>
              </a:ext>
            </a:extLst>
          </p:cNvPr>
          <p:cNvSpPr/>
          <p:nvPr/>
        </p:nvSpPr>
        <p:spPr>
          <a:xfrm>
            <a:off x="1488662" y="1706387"/>
            <a:ext cx="82310" cy="82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10" name="Oval 109">
            <a:extLst>
              <a:ext uri="{FF2B5EF4-FFF2-40B4-BE49-F238E27FC236}">
                <a16:creationId xmlns:a16="http://schemas.microsoft.com/office/drawing/2014/main" id="{8547C6B6-4C5C-4A9B-97B5-B9DAA62B6507}"/>
              </a:ext>
              <a:ext uri="{C183D7F6-B498-43B3-948B-1728B52AA6E4}">
                <adec:decorative xmlns:adec="http://schemas.microsoft.com/office/drawing/2017/decorative" val="1"/>
              </a:ext>
            </a:extLst>
          </p:cNvPr>
          <p:cNvSpPr/>
          <p:nvPr/>
        </p:nvSpPr>
        <p:spPr>
          <a:xfrm>
            <a:off x="2782155" y="4144072"/>
            <a:ext cx="82310" cy="82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11" name="Oval 110">
            <a:extLst>
              <a:ext uri="{FF2B5EF4-FFF2-40B4-BE49-F238E27FC236}">
                <a16:creationId xmlns:a16="http://schemas.microsoft.com/office/drawing/2014/main" id="{53B8C8A1-B8C7-423C-89FE-51E9ECFCB75D}"/>
              </a:ext>
              <a:ext uri="{C183D7F6-B498-43B3-948B-1728B52AA6E4}">
                <adec:decorative xmlns:adec="http://schemas.microsoft.com/office/drawing/2017/decorative" val="1"/>
              </a:ext>
            </a:extLst>
          </p:cNvPr>
          <p:cNvSpPr/>
          <p:nvPr/>
        </p:nvSpPr>
        <p:spPr>
          <a:xfrm>
            <a:off x="1342178" y="5369615"/>
            <a:ext cx="82310" cy="82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19" name="Oval 118">
            <a:extLst>
              <a:ext uri="{FF2B5EF4-FFF2-40B4-BE49-F238E27FC236}">
                <a16:creationId xmlns:a16="http://schemas.microsoft.com/office/drawing/2014/main" id="{8A0D58C4-E3D8-4575-8BF0-37F45BB95AE4}"/>
              </a:ext>
              <a:ext uri="{C183D7F6-B498-43B3-948B-1728B52AA6E4}">
                <adec:decorative xmlns:adec="http://schemas.microsoft.com/office/drawing/2017/decorative" val="1"/>
              </a:ext>
            </a:extLst>
          </p:cNvPr>
          <p:cNvSpPr/>
          <p:nvPr/>
        </p:nvSpPr>
        <p:spPr>
          <a:xfrm>
            <a:off x="7916281" y="1351789"/>
            <a:ext cx="82310" cy="82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27" name="Connector: Elbow 126">
            <a:extLst>
              <a:ext uri="{FF2B5EF4-FFF2-40B4-BE49-F238E27FC236}">
                <a16:creationId xmlns:a16="http://schemas.microsoft.com/office/drawing/2014/main" id="{5DE74E47-57A7-4EFA-83E1-B978BCE6B9A1}"/>
              </a:ext>
              <a:ext uri="{C183D7F6-B498-43B3-948B-1728B52AA6E4}">
                <adec:decorative xmlns:adec="http://schemas.microsoft.com/office/drawing/2017/decorative" val="1"/>
              </a:ext>
            </a:extLst>
          </p:cNvPr>
          <p:cNvCxnSpPr>
            <a:cxnSpLocks/>
          </p:cNvCxnSpPr>
          <p:nvPr/>
        </p:nvCxnSpPr>
        <p:spPr>
          <a:xfrm flipH="1">
            <a:off x="2130378" y="4832196"/>
            <a:ext cx="9000357" cy="35990"/>
          </a:xfrm>
          <a:prstGeom prst="straightConnector1">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30" name="Connector: Elbow 129">
            <a:extLst>
              <a:ext uri="{FF2B5EF4-FFF2-40B4-BE49-F238E27FC236}">
                <a16:creationId xmlns:a16="http://schemas.microsoft.com/office/drawing/2014/main" id="{FE82DF5B-C60E-4257-B370-A4B302DC12A0}"/>
              </a:ext>
              <a:ext uri="{C183D7F6-B498-43B3-948B-1728B52AA6E4}">
                <adec:decorative xmlns:adec="http://schemas.microsoft.com/office/drawing/2017/decorative" val="1"/>
              </a:ext>
            </a:extLst>
          </p:cNvPr>
          <p:cNvCxnSpPr>
            <a:cxnSpLocks/>
          </p:cNvCxnSpPr>
          <p:nvPr/>
        </p:nvCxnSpPr>
        <p:spPr>
          <a:xfrm flipV="1">
            <a:off x="7944202" y="567385"/>
            <a:ext cx="943455" cy="361942"/>
          </a:xfrm>
          <a:prstGeom prst="bentConnector3">
            <a:avLst>
              <a:gd name="adj1" fmla="val -479"/>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C407CE7-359B-4A95-8F50-37292D7FB387}"/>
              </a:ext>
            </a:extLst>
          </p:cNvPr>
          <p:cNvPicPr>
            <a:picLocks noChangeAspect="1"/>
          </p:cNvPicPr>
          <p:nvPr/>
        </p:nvPicPr>
        <p:blipFill>
          <a:blip r:embed="rId3" cstate="email">
            <a:alphaModFix amt="26000"/>
            <a:extLst>
              <a:ext uri="{28A0092B-C50C-407E-A947-70E740481C1C}">
                <a14:useLocalDpi xmlns:a14="http://schemas.microsoft.com/office/drawing/2010/main"/>
              </a:ext>
            </a:extLst>
          </a:blip>
          <a:stretch>
            <a:fillRect/>
          </a:stretch>
        </p:blipFill>
        <p:spPr>
          <a:xfrm>
            <a:off x="5200372" y="2179789"/>
            <a:ext cx="1793035" cy="1793035"/>
          </a:xfrm>
          <a:prstGeom prst="rect">
            <a:avLst/>
          </a:prstGeom>
        </p:spPr>
      </p:pic>
      <p:sp>
        <p:nvSpPr>
          <p:cNvPr id="49" name="Rectangle 48">
            <a:extLst>
              <a:ext uri="{FF2B5EF4-FFF2-40B4-BE49-F238E27FC236}">
                <a16:creationId xmlns:a16="http://schemas.microsoft.com/office/drawing/2014/main" id="{F33043F3-D6B0-4484-829B-92F2BD10AC56}"/>
              </a:ext>
            </a:extLst>
          </p:cNvPr>
          <p:cNvSpPr/>
          <p:nvPr/>
        </p:nvSpPr>
        <p:spPr>
          <a:xfrm>
            <a:off x="6622929" y="955595"/>
            <a:ext cx="2631896" cy="390595"/>
          </a:xfrm>
          <a:prstGeom prst="rect">
            <a:avLst/>
          </a:prstGeom>
          <a:noFill/>
          <a:ln>
            <a:noFill/>
          </a:ln>
        </p:spPr>
        <p:style>
          <a:lnRef idx="2">
            <a:schemeClr val="lt1">
              <a:shade val="8000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NASA ESDS Program Executive</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Cerese Albers</a:t>
            </a:r>
          </a:p>
        </p:txBody>
      </p:sp>
      <p:sp>
        <p:nvSpPr>
          <p:cNvPr id="50" name="Rectangle 49">
            <a:extLst>
              <a:ext uri="{FF2B5EF4-FFF2-40B4-BE49-F238E27FC236}">
                <a16:creationId xmlns:a16="http://schemas.microsoft.com/office/drawing/2014/main" id="{58319EDB-D8BC-4A1E-995D-ACF4AADDC09E}"/>
              </a:ext>
            </a:extLst>
          </p:cNvPr>
          <p:cNvSpPr/>
          <p:nvPr/>
        </p:nvSpPr>
        <p:spPr>
          <a:xfrm>
            <a:off x="8916133" y="322564"/>
            <a:ext cx="3036545" cy="615344"/>
          </a:xfrm>
          <a:prstGeom prst="rect">
            <a:avLst/>
          </a:prstGeom>
          <a:noFill/>
          <a:ln>
            <a:noFill/>
          </a:ln>
        </p:spPr>
        <p:style>
          <a:lnRef idx="2">
            <a:schemeClr val="lt1">
              <a:shade val="8000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90000"/>
              </a:lnSpc>
              <a:spcBef>
                <a:spcPct val="0"/>
              </a:spcBef>
              <a:spcAft>
                <a:spcPts val="10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NASA SMD Chief Scientist Data Officer</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Kevin Murphy</a:t>
            </a:r>
          </a:p>
          <a:p>
            <a:pPr marL="0" marR="0" lvl="0" indent="0" algn="ctr" defTabSz="622300" rtl="0" eaLnBrk="1" fontAlgn="auto" latinLnBrk="0" hangingPunct="1">
              <a:lnSpc>
                <a:spcPct val="90000"/>
              </a:lnSpc>
              <a:spcBef>
                <a:spcPct val="0"/>
              </a:spcBef>
              <a:spcAft>
                <a:spcPts val="10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NASA SMD Deputy Science Data Officer</a:t>
            </a:r>
          </a:p>
          <a:p>
            <a:pPr marL="0" marR="0" lvl="0" indent="0" algn="ctr" defTabSz="622300" rtl="0" eaLnBrk="1" fontAlgn="auto" latinLnBrk="0" hangingPunct="1">
              <a:lnSpc>
                <a:spcPct val="90000"/>
              </a:lnSpc>
              <a:spcBef>
                <a:spcPct val="0"/>
              </a:spcBef>
              <a:spcAft>
                <a:spcPts val="10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Katie Baynes</a:t>
            </a:r>
          </a:p>
          <a:p>
            <a:pPr marL="0" marR="0" lvl="0" indent="0" algn="ctr" defTabSz="622300" rtl="0" eaLnBrk="1" fontAlgn="auto" latinLnBrk="0" hangingPunct="1">
              <a:lnSpc>
                <a:spcPct val="90000"/>
              </a:lnSpc>
              <a:spcBef>
                <a:spcPct val="0"/>
              </a:spcBef>
              <a:spcAft>
                <a:spcPts val="100"/>
              </a:spcAft>
              <a:buClrTx/>
              <a:buSzTx/>
              <a:buFontTx/>
              <a:buNone/>
              <a:tabLst/>
              <a:defRPr/>
            </a:pPr>
            <a:endPar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18" name="Rectangle 17">
            <a:extLst>
              <a:ext uri="{FF2B5EF4-FFF2-40B4-BE49-F238E27FC236}">
                <a16:creationId xmlns:a16="http://schemas.microsoft.com/office/drawing/2014/main" id="{99267414-C32D-40FE-972B-255FF1A8576C}"/>
              </a:ext>
            </a:extLst>
          </p:cNvPr>
          <p:cNvSpPr/>
          <p:nvPr/>
        </p:nvSpPr>
        <p:spPr>
          <a:xfrm>
            <a:off x="5280908" y="2443661"/>
            <a:ext cx="1665118" cy="1331455"/>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ctr" defTabSz="6223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LANCE Manager</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Karen Michael</a:t>
            </a:r>
          </a:p>
          <a:p>
            <a:pPr marL="0" marR="0" lvl="0" indent="0" algn="ctr" defTabSz="622300" rtl="0" eaLnBrk="1" fontAlgn="auto" latinLnBrk="0" hangingPunct="1">
              <a:lnSpc>
                <a:spcPct val="8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LANCE Operations Manager</a:t>
            </a:r>
          </a:p>
          <a:p>
            <a:pPr marL="0" marR="0" lvl="0" indent="0" algn="ctr" defTabSz="622300" rtl="0" eaLnBrk="1" fontAlgn="auto" latinLnBrk="0" hangingPunct="1">
              <a:lnSpc>
                <a:spcPct val="8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Diane Davies</a:t>
            </a:r>
          </a:p>
          <a:p>
            <a:pPr marL="0" marR="0" lvl="0" indent="0" algn="ctr" defTabSz="622300" rtl="0" eaLnBrk="1" fontAlgn="auto" latinLnBrk="0" hangingPunct="1">
              <a:lnSpc>
                <a:spcPct val="8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LANCE Outreach &amp; Implementation Manager</a:t>
            </a:r>
          </a:p>
          <a:p>
            <a:pPr marL="0" marR="0" lvl="0" indent="0" algn="ctr" defTabSz="622300" rtl="0" eaLnBrk="1" fontAlgn="auto" latinLnBrk="0" hangingPunct="1">
              <a:lnSpc>
                <a:spcPct val="8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Jenny Hewson</a:t>
            </a:r>
          </a:p>
        </p:txBody>
      </p:sp>
      <p:sp>
        <p:nvSpPr>
          <p:cNvPr id="6" name="TextBox 5">
            <a:extLst>
              <a:ext uri="{FF2B5EF4-FFF2-40B4-BE49-F238E27FC236}">
                <a16:creationId xmlns:a16="http://schemas.microsoft.com/office/drawing/2014/main" id="{FE6C535F-13D5-4909-86AF-5A9E88F9576C}"/>
              </a:ext>
            </a:extLst>
          </p:cNvPr>
          <p:cNvSpPr txBox="1"/>
          <p:nvPr/>
        </p:nvSpPr>
        <p:spPr>
          <a:xfrm>
            <a:off x="7018458" y="4144198"/>
            <a:ext cx="1338828" cy="6524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20" b="1" i="0" u="none" strike="noStrike" kern="1200" cap="none" spc="0" normalizeH="0" baseline="0" noProof="0" dirty="0">
                <a:ln>
                  <a:noFill/>
                </a:ln>
                <a:solidFill>
                  <a:srgbClr val="404040"/>
                </a:solidFill>
                <a:effectLst/>
                <a:uLnTx/>
                <a:uFillTx/>
                <a:latin typeface="Corbel"/>
                <a:ea typeface="+mn-ea"/>
                <a:cs typeface="+mn-cs"/>
                <a:sym typeface="Corbel"/>
                <a:rtl val="0"/>
              </a:rPr>
              <a:t>LANCE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20" b="1" i="0" u="none" strike="noStrike" kern="1200" cap="none" spc="0" normalizeH="0" baseline="0" noProof="0" dirty="0">
                <a:ln>
                  <a:noFill/>
                </a:ln>
                <a:solidFill>
                  <a:srgbClr val="404040"/>
                </a:solidFill>
                <a:effectLst/>
                <a:uLnTx/>
                <a:uFillTx/>
                <a:latin typeface="Corbel"/>
                <a:ea typeface="+mn-ea"/>
                <a:cs typeface="+mn-cs"/>
                <a:sym typeface="Corbel"/>
                <a:rtl val="0"/>
              </a:rPr>
              <a:t>ELEMENTS</a:t>
            </a:r>
          </a:p>
        </p:txBody>
      </p:sp>
      <p:sp>
        <p:nvSpPr>
          <p:cNvPr id="65" name="Oval 64">
            <a:extLst>
              <a:ext uri="{FF2B5EF4-FFF2-40B4-BE49-F238E27FC236}">
                <a16:creationId xmlns:a16="http://schemas.microsoft.com/office/drawing/2014/main" id="{3C36DBBC-73BD-42FF-90A6-EF8EB194556B}"/>
              </a:ext>
              <a:ext uri="{C183D7F6-B498-43B3-948B-1728B52AA6E4}">
                <adec:decorative xmlns:adec="http://schemas.microsoft.com/office/drawing/2017/decorative" val="1"/>
              </a:ext>
            </a:extLst>
          </p:cNvPr>
          <p:cNvSpPr/>
          <p:nvPr/>
        </p:nvSpPr>
        <p:spPr>
          <a:xfrm>
            <a:off x="1362722" y="3766991"/>
            <a:ext cx="82310" cy="82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82" name="Oval 81">
            <a:extLst>
              <a:ext uri="{FF2B5EF4-FFF2-40B4-BE49-F238E27FC236}">
                <a16:creationId xmlns:a16="http://schemas.microsoft.com/office/drawing/2014/main" id="{6A144900-234E-4FF0-8FDA-45FFAF3067BF}"/>
              </a:ext>
              <a:ext uri="{C183D7F6-B498-43B3-948B-1728B52AA6E4}">
                <adec:decorative xmlns:adec="http://schemas.microsoft.com/office/drawing/2017/decorative" val="1"/>
              </a:ext>
            </a:extLst>
          </p:cNvPr>
          <p:cNvSpPr/>
          <p:nvPr/>
        </p:nvSpPr>
        <p:spPr>
          <a:xfrm>
            <a:off x="1344149" y="6092874"/>
            <a:ext cx="82310" cy="82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83" name="Oval 82">
            <a:extLst>
              <a:ext uri="{FF2B5EF4-FFF2-40B4-BE49-F238E27FC236}">
                <a16:creationId xmlns:a16="http://schemas.microsoft.com/office/drawing/2014/main" id="{10140056-B736-4689-AF11-DF244072F380}"/>
              </a:ext>
              <a:ext uri="{C183D7F6-B498-43B3-948B-1728B52AA6E4}">
                <adec:decorative xmlns:adec="http://schemas.microsoft.com/office/drawing/2017/decorative" val="1"/>
              </a:ext>
            </a:extLst>
          </p:cNvPr>
          <p:cNvSpPr/>
          <p:nvPr/>
        </p:nvSpPr>
        <p:spPr>
          <a:xfrm>
            <a:off x="1369246" y="4583969"/>
            <a:ext cx="82310" cy="82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3" name="Rectangle 92">
            <a:extLst>
              <a:ext uri="{FF2B5EF4-FFF2-40B4-BE49-F238E27FC236}">
                <a16:creationId xmlns:a16="http://schemas.microsoft.com/office/drawing/2014/main" id="{8C29AA30-DAE7-46BE-AD91-5DF0CC06F55A}"/>
              </a:ext>
            </a:extLst>
          </p:cNvPr>
          <p:cNvSpPr/>
          <p:nvPr/>
        </p:nvSpPr>
        <p:spPr>
          <a:xfrm>
            <a:off x="6428782" y="5493162"/>
            <a:ext cx="1417320"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MOPITT</a:t>
            </a:r>
            <a:br>
              <a:rPr kumimoji="0" lang="en-US" sz="11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200" b="0" i="0" u="none" strike="noStrike" kern="1200" cap="none" spc="0" normalizeH="0" baseline="0" noProof="0" dirty="0" err="1">
                <a:ln>
                  <a:noFill/>
                </a:ln>
                <a:solidFill>
                  <a:srgbClr val="000000">
                    <a:lumMod val="75000"/>
                    <a:lumOff val="25000"/>
                  </a:srgbClr>
                </a:solidFill>
                <a:effectLst/>
                <a:uLnTx/>
                <a:uFillTx/>
                <a:latin typeface="Corbel" panose="020B0503020204020204"/>
                <a:ea typeface="+mn-ea"/>
                <a:cs typeface="+mn-cs"/>
              </a:rPr>
              <a:t>MOPITT</a:t>
            </a: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 SIPS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Dan </a:t>
            </a:r>
            <a:r>
              <a:rPr kumimoji="0" lang="en-US" sz="1200" b="0" i="0" u="none" strike="noStrike" kern="1200" cap="none" spc="0" normalizeH="0" baseline="0" noProof="0" dirty="0" err="1">
                <a:ln>
                  <a:noFill/>
                </a:ln>
                <a:solidFill>
                  <a:srgbClr val="000000">
                    <a:lumMod val="75000"/>
                    <a:lumOff val="25000"/>
                  </a:srgbClr>
                </a:solidFill>
                <a:effectLst/>
                <a:uLnTx/>
                <a:uFillTx/>
                <a:latin typeface="Corbel" panose="020B0503020204020204"/>
                <a:ea typeface="+mn-ea"/>
                <a:cs typeface="+mn-cs"/>
              </a:rPr>
              <a:t>Ziskin</a:t>
            </a:r>
            <a:endPar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UCAR</a:t>
            </a:r>
          </a:p>
        </p:txBody>
      </p:sp>
      <p:sp>
        <p:nvSpPr>
          <p:cNvPr id="94" name="Rectangle 93">
            <a:extLst>
              <a:ext uri="{FF2B5EF4-FFF2-40B4-BE49-F238E27FC236}">
                <a16:creationId xmlns:a16="http://schemas.microsoft.com/office/drawing/2014/main" id="{DF9397DE-4A4D-4DF3-AD4A-1611A4FE69D8}"/>
              </a:ext>
            </a:extLst>
          </p:cNvPr>
          <p:cNvSpPr/>
          <p:nvPr/>
        </p:nvSpPr>
        <p:spPr>
          <a:xfrm>
            <a:off x="7625910" y="5469930"/>
            <a:ext cx="1417320"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OMI/OMPS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Ozone SIPS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Phil Durbin</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GSFC</a:t>
            </a:r>
          </a:p>
        </p:txBody>
      </p:sp>
      <p:sp>
        <p:nvSpPr>
          <p:cNvPr id="95" name="Rectangle 94">
            <a:extLst>
              <a:ext uri="{FF2B5EF4-FFF2-40B4-BE49-F238E27FC236}">
                <a16:creationId xmlns:a16="http://schemas.microsoft.com/office/drawing/2014/main" id="{0917AF52-10C3-4148-81B4-7473FCEABB17}"/>
              </a:ext>
            </a:extLst>
          </p:cNvPr>
          <p:cNvSpPr/>
          <p:nvPr/>
        </p:nvSpPr>
        <p:spPr>
          <a:xfrm>
            <a:off x="9016322" y="5455851"/>
            <a:ext cx="1419998"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MODIS/VIIRS Land</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MODAPS/Land SIPS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000000">
                    <a:lumMod val="75000"/>
                    <a:lumOff val="25000"/>
                  </a:srgbClr>
                </a:solidFill>
                <a:effectLst/>
                <a:uLnTx/>
                <a:uFillTx/>
                <a:latin typeface="Corbel" panose="020B0503020204020204"/>
                <a:ea typeface="+mn-ea"/>
                <a:cs typeface="+mn-cs"/>
              </a:rPr>
              <a:t>Sudipta</a:t>
            </a: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 Sarkar</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GSFC</a:t>
            </a:r>
          </a:p>
        </p:txBody>
      </p:sp>
      <p:sp>
        <p:nvSpPr>
          <p:cNvPr id="96" name="Rectangle 95">
            <a:extLst>
              <a:ext uri="{FF2B5EF4-FFF2-40B4-BE49-F238E27FC236}">
                <a16:creationId xmlns:a16="http://schemas.microsoft.com/office/drawing/2014/main" id="{93AFE915-4112-4425-ABE4-4A77A5FC69BE}"/>
              </a:ext>
            </a:extLst>
          </p:cNvPr>
          <p:cNvSpPr/>
          <p:nvPr/>
        </p:nvSpPr>
        <p:spPr>
          <a:xfrm>
            <a:off x="361879" y="3436786"/>
            <a:ext cx="1014984"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SMAP</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SMAP SDS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Nga Chung</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JPL</a:t>
            </a:r>
          </a:p>
        </p:txBody>
      </p:sp>
      <p:sp>
        <p:nvSpPr>
          <p:cNvPr id="97" name="Rectangle 96">
            <a:extLst>
              <a:ext uri="{FF2B5EF4-FFF2-40B4-BE49-F238E27FC236}">
                <a16:creationId xmlns:a16="http://schemas.microsoft.com/office/drawing/2014/main" id="{A55B980A-F3DF-4972-9672-2C8A5116F0AF}"/>
              </a:ext>
            </a:extLst>
          </p:cNvPr>
          <p:cNvSpPr/>
          <p:nvPr/>
        </p:nvSpPr>
        <p:spPr>
          <a:xfrm>
            <a:off x="3863588" y="5442202"/>
            <a:ext cx="1417320"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MISR</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MISR SCF</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Earl Hansen</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JPL</a:t>
            </a:r>
          </a:p>
        </p:txBody>
      </p:sp>
      <p:sp>
        <p:nvSpPr>
          <p:cNvPr id="98" name="Rectangle 97">
            <a:extLst>
              <a:ext uri="{FF2B5EF4-FFF2-40B4-BE49-F238E27FC236}">
                <a16:creationId xmlns:a16="http://schemas.microsoft.com/office/drawing/2014/main" id="{E5D9BDD3-499F-4685-B4E1-5A5E29D9D1BB}"/>
              </a:ext>
            </a:extLst>
          </p:cNvPr>
          <p:cNvSpPr/>
          <p:nvPr/>
        </p:nvSpPr>
        <p:spPr>
          <a:xfrm>
            <a:off x="5200372" y="5449181"/>
            <a:ext cx="1417320"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MISR</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ASDC DAAC</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Ingrid Garcia-Solera</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0" i="1" u="none" strike="noStrike" kern="1200" cap="none" spc="0" normalizeH="0" baseline="0" noProof="0" dirty="0" err="1">
                <a:ln>
                  <a:noFill/>
                </a:ln>
                <a:solidFill>
                  <a:srgbClr val="000000">
                    <a:lumMod val="75000"/>
                    <a:lumOff val="25000"/>
                  </a:srgbClr>
                </a:solidFill>
                <a:effectLst/>
                <a:uLnTx/>
                <a:uFillTx/>
                <a:latin typeface="Corbel" panose="020B0503020204020204"/>
                <a:ea typeface="+mn-ea"/>
                <a:cs typeface="+mn-cs"/>
              </a:rPr>
              <a:t>LaRC</a:t>
            </a:r>
            <a:endParaRPr kumimoji="0" lang="en-US" sz="12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p:txBody>
      </p:sp>
      <p:sp>
        <p:nvSpPr>
          <p:cNvPr id="99" name="Rectangle 98">
            <a:extLst>
              <a:ext uri="{FF2B5EF4-FFF2-40B4-BE49-F238E27FC236}">
                <a16:creationId xmlns:a16="http://schemas.microsoft.com/office/drawing/2014/main" id="{BDB90CFB-5D70-4D61-92F6-9F40B9AA6437}"/>
              </a:ext>
            </a:extLst>
          </p:cNvPr>
          <p:cNvSpPr/>
          <p:nvPr/>
        </p:nvSpPr>
        <p:spPr>
          <a:xfrm>
            <a:off x="365154" y="4185227"/>
            <a:ext cx="1010213"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ICESat-2</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err="1">
                <a:ln>
                  <a:noFill/>
                </a:ln>
                <a:solidFill>
                  <a:srgbClr val="000000">
                    <a:lumMod val="75000"/>
                    <a:lumOff val="25000"/>
                  </a:srgbClr>
                </a:solidFill>
                <a:effectLst/>
                <a:uLnTx/>
                <a:uFillTx/>
                <a:latin typeface="Corbel" panose="020B0503020204020204"/>
                <a:ea typeface="+mn-ea"/>
                <a:cs typeface="+mn-cs"/>
              </a:rPr>
              <a:t>ICESat</a:t>
            </a: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 SIPS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Suneel Bhardwaj</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GSFC</a:t>
            </a:r>
          </a:p>
        </p:txBody>
      </p:sp>
      <p:sp>
        <p:nvSpPr>
          <p:cNvPr id="100" name="Rectangle 99">
            <a:extLst>
              <a:ext uri="{FF2B5EF4-FFF2-40B4-BE49-F238E27FC236}">
                <a16:creationId xmlns:a16="http://schemas.microsoft.com/office/drawing/2014/main" id="{1A4EE6EA-7708-4FB6-AEF1-265C71210E46}"/>
              </a:ext>
            </a:extLst>
          </p:cNvPr>
          <p:cNvSpPr/>
          <p:nvPr/>
        </p:nvSpPr>
        <p:spPr>
          <a:xfrm>
            <a:off x="1611837" y="3853493"/>
            <a:ext cx="1133508"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SMAP/ICESat-2</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Michael Sutherland</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Lisa </a:t>
            </a:r>
            <a:r>
              <a:rPr kumimoji="0" lang="en-US" sz="1100" b="0" i="0" u="none" strike="noStrike" kern="1200" cap="none" spc="0" normalizeH="0" baseline="0" noProof="0" dirty="0" err="1">
                <a:ln>
                  <a:noFill/>
                </a:ln>
                <a:solidFill>
                  <a:srgbClr val="000000">
                    <a:lumMod val="75000"/>
                    <a:lumOff val="25000"/>
                  </a:srgbClr>
                </a:solidFill>
                <a:effectLst/>
                <a:uLnTx/>
                <a:uFillTx/>
                <a:latin typeface="Corbel" panose="020B0503020204020204"/>
                <a:ea typeface="+mn-ea"/>
                <a:cs typeface="+mn-cs"/>
              </a:rPr>
              <a:t>Kaser</a:t>
            </a:r>
            <a:endPar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NSIDC DAAC</a:t>
            </a:r>
          </a:p>
        </p:txBody>
      </p:sp>
      <p:grpSp>
        <p:nvGrpSpPr>
          <p:cNvPr id="54" name="Group 53">
            <a:extLst>
              <a:ext uri="{FF2B5EF4-FFF2-40B4-BE49-F238E27FC236}">
                <a16:creationId xmlns:a16="http://schemas.microsoft.com/office/drawing/2014/main" id="{441C0456-367C-47F0-A439-BB298E0FA564}"/>
              </a:ext>
            </a:extLst>
          </p:cNvPr>
          <p:cNvGrpSpPr/>
          <p:nvPr/>
        </p:nvGrpSpPr>
        <p:grpSpPr>
          <a:xfrm>
            <a:off x="2099536" y="4859118"/>
            <a:ext cx="82310" cy="525125"/>
            <a:chOff x="2062435" y="4937382"/>
            <a:chExt cx="82310" cy="525125"/>
          </a:xfrm>
          <a:solidFill>
            <a:schemeClr val="accent4"/>
          </a:solidFill>
        </p:grpSpPr>
        <p:sp>
          <p:nvSpPr>
            <p:cNvPr id="63" name="Oval 62">
              <a:extLst>
                <a:ext uri="{FF2B5EF4-FFF2-40B4-BE49-F238E27FC236}">
                  <a16:creationId xmlns:a16="http://schemas.microsoft.com/office/drawing/2014/main" id="{A4358FAD-ED61-4309-A1C1-5B38A44D0770}"/>
                </a:ext>
                <a:ext uri="{C183D7F6-B498-43B3-948B-1728B52AA6E4}">
                  <adec:decorative xmlns:adec="http://schemas.microsoft.com/office/drawing/2017/decorative" val="1"/>
                </a:ext>
              </a:extLst>
            </p:cNvPr>
            <p:cNvSpPr/>
            <p:nvPr/>
          </p:nvSpPr>
          <p:spPr>
            <a:xfrm>
              <a:off x="2062435" y="5380197"/>
              <a:ext cx="82310" cy="8231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7" name="Straight Connector 16">
              <a:extLst>
                <a:ext uri="{FF2B5EF4-FFF2-40B4-BE49-F238E27FC236}">
                  <a16:creationId xmlns:a16="http://schemas.microsoft.com/office/drawing/2014/main" id="{6FD28DD9-E3F9-4778-B914-A72E43DEA970}"/>
                </a:ext>
              </a:extLst>
            </p:cNvPr>
            <p:cNvCxnSpPr/>
            <p:nvPr/>
          </p:nvCxnSpPr>
          <p:spPr>
            <a:xfrm>
              <a:off x="2103167" y="4937382"/>
              <a:ext cx="0" cy="457200"/>
            </a:xfrm>
            <a:prstGeom prst="line">
              <a:avLst/>
            </a:prstGeom>
            <a:grpFill/>
            <a:ln w="19050">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101" name="Rectangle 100">
            <a:extLst>
              <a:ext uri="{FF2B5EF4-FFF2-40B4-BE49-F238E27FC236}">
                <a16:creationId xmlns:a16="http://schemas.microsoft.com/office/drawing/2014/main" id="{55B8325C-B339-4A45-A2C1-A83531D3D3B2}"/>
              </a:ext>
            </a:extLst>
          </p:cNvPr>
          <p:cNvSpPr/>
          <p:nvPr/>
        </p:nvSpPr>
        <p:spPr>
          <a:xfrm>
            <a:off x="357706" y="5041749"/>
            <a:ext cx="1014984"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MLS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MLS SIPS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Brian Knosp</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JPL</a:t>
            </a:r>
          </a:p>
        </p:txBody>
      </p:sp>
      <p:sp>
        <p:nvSpPr>
          <p:cNvPr id="102" name="Rectangle 101">
            <a:extLst>
              <a:ext uri="{FF2B5EF4-FFF2-40B4-BE49-F238E27FC236}">
                <a16:creationId xmlns:a16="http://schemas.microsoft.com/office/drawing/2014/main" id="{FF8EDCCB-1AC0-44DE-9742-97E2BCAA23B5}"/>
              </a:ext>
            </a:extLst>
          </p:cNvPr>
          <p:cNvSpPr/>
          <p:nvPr/>
        </p:nvSpPr>
        <p:spPr>
          <a:xfrm>
            <a:off x="357706" y="5790162"/>
            <a:ext cx="1014984"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AIRS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AIRS SCF</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Sharon Ray</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JPL</a:t>
            </a:r>
          </a:p>
        </p:txBody>
      </p:sp>
      <p:sp>
        <p:nvSpPr>
          <p:cNvPr id="103" name="Rectangle 102">
            <a:extLst>
              <a:ext uri="{FF2B5EF4-FFF2-40B4-BE49-F238E27FC236}">
                <a16:creationId xmlns:a16="http://schemas.microsoft.com/office/drawing/2014/main" id="{DB80C3E8-983B-4322-B7FC-FDCF8DCB1C26}"/>
              </a:ext>
            </a:extLst>
          </p:cNvPr>
          <p:cNvSpPr/>
          <p:nvPr/>
        </p:nvSpPr>
        <p:spPr>
          <a:xfrm>
            <a:off x="1588867" y="5492477"/>
            <a:ext cx="1133856"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AIRS/MLS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Feng Ding</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GES DISC</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GSFC</a:t>
            </a:r>
          </a:p>
        </p:txBody>
      </p:sp>
      <p:cxnSp>
        <p:nvCxnSpPr>
          <p:cNvPr id="37" name="Connector: Elbow 36">
            <a:extLst>
              <a:ext uri="{FF2B5EF4-FFF2-40B4-BE49-F238E27FC236}">
                <a16:creationId xmlns:a16="http://schemas.microsoft.com/office/drawing/2014/main" id="{A8AA81F5-FD8C-4764-B4B9-EE6F4C5C35FF}"/>
              </a:ext>
            </a:extLst>
          </p:cNvPr>
          <p:cNvCxnSpPr>
            <a:cxnSpLocks/>
            <a:endCxn id="110" idx="4"/>
          </p:cNvCxnSpPr>
          <p:nvPr/>
        </p:nvCxnSpPr>
        <p:spPr>
          <a:xfrm rot="16200000" flipV="1">
            <a:off x="2675981" y="4373711"/>
            <a:ext cx="641804" cy="347145"/>
          </a:xfrm>
          <a:prstGeom prst="bentConnector3">
            <a:avLst>
              <a:gd name="adj1" fmla="val 105788"/>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sp>
        <p:nvSpPr>
          <p:cNvPr id="112" name="Rectangle 111">
            <a:extLst>
              <a:ext uri="{FF2B5EF4-FFF2-40B4-BE49-F238E27FC236}">
                <a16:creationId xmlns:a16="http://schemas.microsoft.com/office/drawing/2014/main" id="{E69E1C6F-AF17-4FF0-8430-B12FE2B6D5BA}"/>
              </a:ext>
            </a:extLst>
          </p:cNvPr>
          <p:cNvSpPr/>
          <p:nvPr/>
        </p:nvSpPr>
        <p:spPr>
          <a:xfrm>
            <a:off x="10422073" y="5446401"/>
            <a:ext cx="1417320"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3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VIIRS Atmos.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Atmosphere SIPS</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Jessica Braun</a:t>
            </a:r>
          </a:p>
          <a:p>
            <a:pPr marL="0" marR="0" lvl="0" indent="0" algn="ctr" defTabSz="622300" rtl="0" eaLnBrk="1" fontAlgn="auto" latinLnBrk="0" hangingPunct="1">
              <a:lnSpc>
                <a:spcPct val="100000"/>
              </a:lnSpc>
              <a:spcBef>
                <a:spcPct val="0"/>
              </a:spcBef>
              <a:spcAft>
                <a:spcPts val="0"/>
              </a:spcAft>
              <a:buClrTx/>
              <a:buSzTx/>
              <a:buFontTx/>
              <a:buNone/>
              <a:tabLst/>
              <a:defRPr/>
            </a:pPr>
            <a:r>
              <a:rPr kumimoji="0" lang="en-US" sz="1100" b="0" i="1"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UWM</a:t>
            </a:r>
          </a:p>
        </p:txBody>
      </p:sp>
      <p:grpSp>
        <p:nvGrpSpPr>
          <p:cNvPr id="116" name="Group 115">
            <a:extLst>
              <a:ext uri="{FF2B5EF4-FFF2-40B4-BE49-F238E27FC236}">
                <a16:creationId xmlns:a16="http://schemas.microsoft.com/office/drawing/2014/main" id="{DFBB18AF-487F-4997-B58E-4080D2608E45}"/>
              </a:ext>
            </a:extLst>
          </p:cNvPr>
          <p:cNvGrpSpPr/>
          <p:nvPr/>
        </p:nvGrpSpPr>
        <p:grpSpPr>
          <a:xfrm>
            <a:off x="3420524" y="4859118"/>
            <a:ext cx="82310" cy="525125"/>
            <a:chOff x="2062435" y="4937382"/>
            <a:chExt cx="82310" cy="525125"/>
          </a:xfrm>
          <a:solidFill>
            <a:schemeClr val="accent4"/>
          </a:solidFill>
        </p:grpSpPr>
        <p:sp>
          <p:nvSpPr>
            <p:cNvPr id="117" name="Oval 116">
              <a:extLst>
                <a:ext uri="{FF2B5EF4-FFF2-40B4-BE49-F238E27FC236}">
                  <a16:creationId xmlns:a16="http://schemas.microsoft.com/office/drawing/2014/main" id="{3D432888-AED2-45F0-976A-5DD05AB7D187}"/>
                </a:ext>
                <a:ext uri="{C183D7F6-B498-43B3-948B-1728B52AA6E4}">
                  <adec:decorative xmlns:adec="http://schemas.microsoft.com/office/drawing/2017/decorative" val="1"/>
                </a:ext>
              </a:extLst>
            </p:cNvPr>
            <p:cNvSpPr/>
            <p:nvPr/>
          </p:nvSpPr>
          <p:spPr>
            <a:xfrm>
              <a:off x="2062435" y="5380197"/>
              <a:ext cx="82310" cy="8231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18" name="Straight Connector 117">
              <a:extLst>
                <a:ext uri="{FF2B5EF4-FFF2-40B4-BE49-F238E27FC236}">
                  <a16:creationId xmlns:a16="http://schemas.microsoft.com/office/drawing/2014/main" id="{5A22B338-0EB0-41E6-80D9-951E7373FAB3}"/>
                </a:ext>
              </a:extLst>
            </p:cNvPr>
            <p:cNvCxnSpPr/>
            <p:nvPr/>
          </p:nvCxnSpPr>
          <p:spPr>
            <a:xfrm>
              <a:off x="2103167" y="4937382"/>
              <a:ext cx="0" cy="457200"/>
            </a:xfrm>
            <a:prstGeom prst="line">
              <a:avLst/>
            </a:prstGeom>
            <a:grpFill/>
            <a:ln w="19050">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0" name="Group 119">
            <a:extLst>
              <a:ext uri="{FF2B5EF4-FFF2-40B4-BE49-F238E27FC236}">
                <a16:creationId xmlns:a16="http://schemas.microsoft.com/office/drawing/2014/main" id="{A7DC0B39-38A8-4C61-8158-872ECC3E3905}"/>
              </a:ext>
            </a:extLst>
          </p:cNvPr>
          <p:cNvGrpSpPr/>
          <p:nvPr/>
        </p:nvGrpSpPr>
        <p:grpSpPr>
          <a:xfrm>
            <a:off x="4498738" y="4872144"/>
            <a:ext cx="82310" cy="525125"/>
            <a:chOff x="2062435" y="4937382"/>
            <a:chExt cx="82310" cy="525125"/>
          </a:xfrm>
          <a:solidFill>
            <a:schemeClr val="accent4"/>
          </a:solidFill>
        </p:grpSpPr>
        <p:sp>
          <p:nvSpPr>
            <p:cNvPr id="121" name="Oval 120">
              <a:extLst>
                <a:ext uri="{FF2B5EF4-FFF2-40B4-BE49-F238E27FC236}">
                  <a16:creationId xmlns:a16="http://schemas.microsoft.com/office/drawing/2014/main" id="{33CA1BB1-B795-4BA0-AA78-1CA82A90E8E9}"/>
                </a:ext>
                <a:ext uri="{C183D7F6-B498-43B3-948B-1728B52AA6E4}">
                  <adec:decorative xmlns:adec="http://schemas.microsoft.com/office/drawing/2017/decorative" val="1"/>
                </a:ext>
              </a:extLst>
            </p:cNvPr>
            <p:cNvSpPr/>
            <p:nvPr/>
          </p:nvSpPr>
          <p:spPr>
            <a:xfrm>
              <a:off x="2062435" y="5380197"/>
              <a:ext cx="82310" cy="8231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23" name="Straight Connector 122">
              <a:extLst>
                <a:ext uri="{FF2B5EF4-FFF2-40B4-BE49-F238E27FC236}">
                  <a16:creationId xmlns:a16="http://schemas.microsoft.com/office/drawing/2014/main" id="{7203CE5C-7339-4EFF-AE5B-13FCED0C8D68}"/>
                </a:ext>
              </a:extLst>
            </p:cNvPr>
            <p:cNvCxnSpPr/>
            <p:nvPr/>
          </p:nvCxnSpPr>
          <p:spPr>
            <a:xfrm>
              <a:off x="2103167" y="4937382"/>
              <a:ext cx="0" cy="457200"/>
            </a:xfrm>
            <a:prstGeom prst="line">
              <a:avLst/>
            </a:prstGeom>
            <a:grpFill/>
            <a:ln w="19050">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4" name="Group 123">
            <a:extLst>
              <a:ext uri="{FF2B5EF4-FFF2-40B4-BE49-F238E27FC236}">
                <a16:creationId xmlns:a16="http://schemas.microsoft.com/office/drawing/2014/main" id="{8E67B13C-936B-436C-9953-EA981CF6A930}"/>
              </a:ext>
            </a:extLst>
          </p:cNvPr>
          <p:cNvGrpSpPr/>
          <p:nvPr/>
        </p:nvGrpSpPr>
        <p:grpSpPr>
          <a:xfrm>
            <a:off x="5880046" y="4851609"/>
            <a:ext cx="82310" cy="525125"/>
            <a:chOff x="2062435" y="4937382"/>
            <a:chExt cx="82310" cy="525125"/>
          </a:xfrm>
          <a:solidFill>
            <a:schemeClr val="accent4"/>
          </a:solidFill>
        </p:grpSpPr>
        <p:sp>
          <p:nvSpPr>
            <p:cNvPr id="125" name="Oval 124">
              <a:extLst>
                <a:ext uri="{FF2B5EF4-FFF2-40B4-BE49-F238E27FC236}">
                  <a16:creationId xmlns:a16="http://schemas.microsoft.com/office/drawing/2014/main" id="{A8638B7B-EC3F-4779-B295-FBA9D92B153C}"/>
                </a:ext>
                <a:ext uri="{C183D7F6-B498-43B3-948B-1728B52AA6E4}">
                  <adec:decorative xmlns:adec="http://schemas.microsoft.com/office/drawing/2017/decorative" val="1"/>
                </a:ext>
              </a:extLst>
            </p:cNvPr>
            <p:cNvSpPr/>
            <p:nvPr/>
          </p:nvSpPr>
          <p:spPr>
            <a:xfrm>
              <a:off x="2062435" y="5380197"/>
              <a:ext cx="82310" cy="8231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26" name="Straight Connector 125">
              <a:extLst>
                <a:ext uri="{FF2B5EF4-FFF2-40B4-BE49-F238E27FC236}">
                  <a16:creationId xmlns:a16="http://schemas.microsoft.com/office/drawing/2014/main" id="{57476737-6530-45F2-963F-BF07D22BD928}"/>
                </a:ext>
              </a:extLst>
            </p:cNvPr>
            <p:cNvCxnSpPr/>
            <p:nvPr/>
          </p:nvCxnSpPr>
          <p:spPr>
            <a:xfrm>
              <a:off x="2103167" y="4937382"/>
              <a:ext cx="0" cy="457200"/>
            </a:xfrm>
            <a:prstGeom prst="line">
              <a:avLst/>
            </a:prstGeom>
            <a:grpFill/>
            <a:ln w="19050">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8" name="Group 127">
            <a:extLst>
              <a:ext uri="{FF2B5EF4-FFF2-40B4-BE49-F238E27FC236}">
                <a16:creationId xmlns:a16="http://schemas.microsoft.com/office/drawing/2014/main" id="{BB2FC89D-4FB6-42B7-AADC-6FD3E940CDD2}"/>
              </a:ext>
            </a:extLst>
          </p:cNvPr>
          <p:cNvGrpSpPr/>
          <p:nvPr/>
        </p:nvGrpSpPr>
        <p:grpSpPr>
          <a:xfrm>
            <a:off x="7062058" y="4851609"/>
            <a:ext cx="82310" cy="525125"/>
            <a:chOff x="2062435" y="4937382"/>
            <a:chExt cx="82310" cy="525125"/>
          </a:xfrm>
          <a:solidFill>
            <a:schemeClr val="accent4"/>
          </a:solidFill>
        </p:grpSpPr>
        <p:sp>
          <p:nvSpPr>
            <p:cNvPr id="129" name="Oval 128">
              <a:extLst>
                <a:ext uri="{FF2B5EF4-FFF2-40B4-BE49-F238E27FC236}">
                  <a16:creationId xmlns:a16="http://schemas.microsoft.com/office/drawing/2014/main" id="{E4DCA343-C48C-44B4-85EF-98EF0A453383}"/>
                </a:ext>
                <a:ext uri="{C183D7F6-B498-43B3-948B-1728B52AA6E4}">
                  <adec:decorative xmlns:adec="http://schemas.microsoft.com/office/drawing/2017/decorative" val="1"/>
                </a:ext>
              </a:extLst>
            </p:cNvPr>
            <p:cNvSpPr/>
            <p:nvPr/>
          </p:nvSpPr>
          <p:spPr>
            <a:xfrm>
              <a:off x="2062435" y="5380197"/>
              <a:ext cx="82310" cy="8231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31" name="Straight Connector 130">
              <a:extLst>
                <a:ext uri="{FF2B5EF4-FFF2-40B4-BE49-F238E27FC236}">
                  <a16:creationId xmlns:a16="http://schemas.microsoft.com/office/drawing/2014/main" id="{0C7C4F64-A693-45DE-8C64-06B928933D04}"/>
                </a:ext>
              </a:extLst>
            </p:cNvPr>
            <p:cNvCxnSpPr/>
            <p:nvPr/>
          </p:nvCxnSpPr>
          <p:spPr>
            <a:xfrm>
              <a:off x="2103167" y="4937382"/>
              <a:ext cx="0" cy="457200"/>
            </a:xfrm>
            <a:prstGeom prst="line">
              <a:avLst/>
            </a:prstGeom>
            <a:grpFill/>
            <a:ln w="19050">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32" name="Group 131">
            <a:extLst>
              <a:ext uri="{FF2B5EF4-FFF2-40B4-BE49-F238E27FC236}">
                <a16:creationId xmlns:a16="http://schemas.microsoft.com/office/drawing/2014/main" id="{2D3A83B2-3C0E-47ED-9297-98693380F723}"/>
              </a:ext>
            </a:extLst>
          </p:cNvPr>
          <p:cNvGrpSpPr/>
          <p:nvPr/>
        </p:nvGrpSpPr>
        <p:grpSpPr>
          <a:xfrm>
            <a:off x="11091594" y="4826795"/>
            <a:ext cx="82310" cy="530526"/>
            <a:chOff x="2062435" y="4937382"/>
            <a:chExt cx="82310" cy="525125"/>
          </a:xfrm>
          <a:solidFill>
            <a:schemeClr val="accent4"/>
          </a:solidFill>
        </p:grpSpPr>
        <p:sp>
          <p:nvSpPr>
            <p:cNvPr id="136" name="Oval 135">
              <a:extLst>
                <a:ext uri="{FF2B5EF4-FFF2-40B4-BE49-F238E27FC236}">
                  <a16:creationId xmlns:a16="http://schemas.microsoft.com/office/drawing/2014/main" id="{FAD28B31-AA4D-433B-95A0-7ABA08ED99CA}"/>
                </a:ext>
                <a:ext uri="{C183D7F6-B498-43B3-948B-1728B52AA6E4}">
                  <adec:decorative xmlns:adec="http://schemas.microsoft.com/office/drawing/2017/decorative" val="1"/>
                </a:ext>
              </a:extLst>
            </p:cNvPr>
            <p:cNvSpPr/>
            <p:nvPr/>
          </p:nvSpPr>
          <p:spPr>
            <a:xfrm>
              <a:off x="2062435" y="5380197"/>
              <a:ext cx="82310" cy="8231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37" name="Straight Connector 136">
              <a:extLst>
                <a:ext uri="{FF2B5EF4-FFF2-40B4-BE49-F238E27FC236}">
                  <a16:creationId xmlns:a16="http://schemas.microsoft.com/office/drawing/2014/main" id="{54630766-A7CA-44F5-9463-546DADFC90E5}"/>
                </a:ext>
              </a:extLst>
            </p:cNvPr>
            <p:cNvCxnSpPr/>
            <p:nvPr/>
          </p:nvCxnSpPr>
          <p:spPr>
            <a:xfrm>
              <a:off x="2103167" y="4937382"/>
              <a:ext cx="0" cy="457200"/>
            </a:xfrm>
            <a:prstGeom prst="line">
              <a:avLst/>
            </a:prstGeom>
            <a:grpFill/>
            <a:ln w="19050">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39" name="Group 138">
            <a:extLst>
              <a:ext uri="{FF2B5EF4-FFF2-40B4-BE49-F238E27FC236}">
                <a16:creationId xmlns:a16="http://schemas.microsoft.com/office/drawing/2014/main" id="{7692CDE1-A075-4F49-A8D1-F0250ACD9940}"/>
              </a:ext>
            </a:extLst>
          </p:cNvPr>
          <p:cNvGrpSpPr/>
          <p:nvPr/>
        </p:nvGrpSpPr>
        <p:grpSpPr>
          <a:xfrm>
            <a:off x="9529346" y="4844510"/>
            <a:ext cx="82310" cy="525125"/>
            <a:chOff x="2062435" y="4937382"/>
            <a:chExt cx="82310" cy="525125"/>
          </a:xfrm>
          <a:solidFill>
            <a:schemeClr val="accent4"/>
          </a:solidFill>
        </p:grpSpPr>
        <p:sp>
          <p:nvSpPr>
            <p:cNvPr id="140" name="Oval 139">
              <a:extLst>
                <a:ext uri="{FF2B5EF4-FFF2-40B4-BE49-F238E27FC236}">
                  <a16:creationId xmlns:a16="http://schemas.microsoft.com/office/drawing/2014/main" id="{AAFE53B8-AA35-4E18-B8D5-D69C78F2FE32}"/>
                </a:ext>
                <a:ext uri="{C183D7F6-B498-43B3-948B-1728B52AA6E4}">
                  <adec:decorative xmlns:adec="http://schemas.microsoft.com/office/drawing/2017/decorative" val="1"/>
                </a:ext>
              </a:extLst>
            </p:cNvPr>
            <p:cNvSpPr/>
            <p:nvPr/>
          </p:nvSpPr>
          <p:spPr>
            <a:xfrm>
              <a:off x="2062435" y="5380197"/>
              <a:ext cx="82310" cy="8231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41" name="Straight Connector 140">
              <a:extLst>
                <a:ext uri="{FF2B5EF4-FFF2-40B4-BE49-F238E27FC236}">
                  <a16:creationId xmlns:a16="http://schemas.microsoft.com/office/drawing/2014/main" id="{A0538864-3704-41DC-BECB-04924F6B2D87}"/>
                </a:ext>
              </a:extLst>
            </p:cNvPr>
            <p:cNvCxnSpPr/>
            <p:nvPr/>
          </p:nvCxnSpPr>
          <p:spPr>
            <a:xfrm>
              <a:off x="2103167" y="4937382"/>
              <a:ext cx="0" cy="457200"/>
            </a:xfrm>
            <a:prstGeom prst="line">
              <a:avLst/>
            </a:prstGeom>
            <a:grpFill/>
            <a:ln w="19050">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143" name="Oval 142">
            <a:extLst>
              <a:ext uri="{FF2B5EF4-FFF2-40B4-BE49-F238E27FC236}">
                <a16:creationId xmlns:a16="http://schemas.microsoft.com/office/drawing/2014/main" id="{E5088700-9930-418D-AE0C-92FD64EBCA60}"/>
              </a:ext>
              <a:ext uri="{C183D7F6-B498-43B3-948B-1728B52AA6E4}">
                <adec:decorative xmlns:adec="http://schemas.microsoft.com/office/drawing/2017/decorative" val="1"/>
              </a:ext>
            </a:extLst>
          </p:cNvPr>
          <p:cNvSpPr/>
          <p:nvPr/>
        </p:nvSpPr>
        <p:spPr>
          <a:xfrm>
            <a:off x="8247150" y="5284124"/>
            <a:ext cx="82310" cy="8231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44" name="Straight Connector 143">
            <a:extLst>
              <a:ext uri="{FF2B5EF4-FFF2-40B4-BE49-F238E27FC236}">
                <a16:creationId xmlns:a16="http://schemas.microsoft.com/office/drawing/2014/main" id="{7AC5176D-2FFE-4738-A2EF-DB27C2CD71E4}"/>
              </a:ext>
            </a:extLst>
          </p:cNvPr>
          <p:cNvCxnSpPr/>
          <p:nvPr/>
        </p:nvCxnSpPr>
        <p:spPr>
          <a:xfrm>
            <a:off x="8287882" y="4841309"/>
            <a:ext cx="0" cy="457200"/>
          </a:xfrm>
          <a:prstGeom prst="line">
            <a:avLst/>
          </a:prstGeom>
          <a:solidFill>
            <a:schemeClr val="accent4"/>
          </a:solidFill>
          <a:ln w="190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49" name="Connector: Elbow 148">
            <a:extLst>
              <a:ext uri="{FF2B5EF4-FFF2-40B4-BE49-F238E27FC236}">
                <a16:creationId xmlns:a16="http://schemas.microsoft.com/office/drawing/2014/main" id="{19460553-EC18-4DAB-9D3B-7ACC1A891FCB}"/>
              </a:ext>
            </a:extLst>
          </p:cNvPr>
          <p:cNvCxnSpPr>
            <a:cxnSpLocks/>
            <a:endCxn id="102" idx="3"/>
          </p:cNvCxnSpPr>
          <p:nvPr/>
        </p:nvCxnSpPr>
        <p:spPr>
          <a:xfrm rot="5400000">
            <a:off x="1293115" y="5854305"/>
            <a:ext cx="357432" cy="198282"/>
          </a:xfrm>
          <a:prstGeom prst="bentConnector2">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51" name="Connector: Elbow 150">
            <a:extLst>
              <a:ext uri="{FF2B5EF4-FFF2-40B4-BE49-F238E27FC236}">
                <a16:creationId xmlns:a16="http://schemas.microsoft.com/office/drawing/2014/main" id="{DC87E605-15F4-48BE-8337-C9C364C1A3E0}"/>
              </a:ext>
            </a:extLst>
          </p:cNvPr>
          <p:cNvCxnSpPr/>
          <p:nvPr/>
        </p:nvCxnSpPr>
        <p:spPr>
          <a:xfrm rot="10800000">
            <a:off x="1358027" y="5412781"/>
            <a:ext cx="419670" cy="364547"/>
          </a:xfrm>
          <a:prstGeom prst="bentConnector3">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5" name="Connector: Elbow 4">
            <a:extLst>
              <a:ext uri="{FF2B5EF4-FFF2-40B4-BE49-F238E27FC236}">
                <a16:creationId xmlns:a16="http://schemas.microsoft.com/office/drawing/2014/main" id="{A9818227-29DD-4F25-9422-1B9EE6257D67}"/>
              </a:ext>
            </a:extLst>
          </p:cNvPr>
          <p:cNvCxnSpPr>
            <a:cxnSpLocks/>
            <a:endCxn id="65" idx="6"/>
          </p:cNvCxnSpPr>
          <p:nvPr/>
        </p:nvCxnSpPr>
        <p:spPr>
          <a:xfrm rot="16200000" flipV="1">
            <a:off x="1311100" y="3942078"/>
            <a:ext cx="366660" cy="98795"/>
          </a:xfrm>
          <a:prstGeom prst="bentConnector2">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92" name="Connector: Elbow 91">
            <a:extLst>
              <a:ext uri="{FF2B5EF4-FFF2-40B4-BE49-F238E27FC236}">
                <a16:creationId xmlns:a16="http://schemas.microsoft.com/office/drawing/2014/main" id="{0B23AFCF-E5FA-4B85-9A5D-DD257B6B504D}"/>
              </a:ext>
            </a:extLst>
          </p:cNvPr>
          <p:cNvCxnSpPr>
            <a:cxnSpLocks/>
          </p:cNvCxnSpPr>
          <p:nvPr/>
        </p:nvCxnSpPr>
        <p:spPr>
          <a:xfrm rot="5400000">
            <a:off x="1237989" y="4278129"/>
            <a:ext cx="463181" cy="148499"/>
          </a:xfrm>
          <a:prstGeom prst="bentConnector3">
            <a:avLst>
              <a:gd name="adj1" fmla="val 109659"/>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sp>
        <p:nvSpPr>
          <p:cNvPr id="104" name="Oval 103">
            <a:extLst>
              <a:ext uri="{FF2B5EF4-FFF2-40B4-BE49-F238E27FC236}">
                <a16:creationId xmlns:a16="http://schemas.microsoft.com/office/drawing/2014/main" id="{27448E43-9E81-451A-A0A8-E5523C130ED2}"/>
              </a:ext>
              <a:ext uri="{C183D7F6-B498-43B3-948B-1728B52AA6E4}">
                <adec:decorative xmlns:adec="http://schemas.microsoft.com/office/drawing/2017/decorative" val="1"/>
              </a:ext>
            </a:extLst>
          </p:cNvPr>
          <p:cNvSpPr/>
          <p:nvPr/>
        </p:nvSpPr>
        <p:spPr>
          <a:xfrm>
            <a:off x="7894849" y="875539"/>
            <a:ext cx="82310" cy="82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06" name="Connector: Elbow 105">
            <a:extLst>
              <a:ext uri="{FF2B5EF4-FFF2-40B4-BE49-F238E27FC236}">
                <a16:creationId xmlns:a16="http://schemas.microsoft.com/office/drawing/2014/main" id="{B0134A8A-C517-4C8A-90A0-FF4619C96EC4}"/>
              </a:ext>
              <a:ext uri="{C183D7F6-B498-43B3-948B-1728B52AA6E4}">
                <adec:decorative xmlns:adec="http://schemas.microsoft.com/office/drawing/2017/decorative" val="1"/>
              </a:ext>
            </a:extLst>
          </p:cNvPr>
          <p:cNvCxnSpPr>
            <a:cxnSpLocks/>
          </p:cNvCxnSpPr>
          <p:nvPr/>
        </p:nvCxnSpPr>
        <p:spPr>
          <a:xfrm rot="16200000" flipV="1">
            <a:off x="7873879" y="1500314"/>
            <a:ext cx="616624" cy="460088"/>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58E0448E-4964-467F-9A8B-16171F5494C2}"/>
              </a:ext>
            </a:extLst>
          </p:cNvPr>
          <p:cNvSpPr/>
          <p:nvPr/>
        </p:nvSpPr>
        <p:spPr>
          <a:xfrm>
            <a:off x="9806413" y="4086735"/>
            <a:ext cx="1532776" cy="540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EMS</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Drew Kittel</a:t>
            </a:r>
          </a:p>
        </p:txBody>
      </p:sp>
      <p:sp>
        <p:nvSpPr>
          <p:cNvPr id="145" name="Rectangle 144">
            <a:extLst>
              <a:ext uri="{FF2B5EF4-FFF2-40B4-BE49-F238E27FC236}">
                <a16:creationId xmlns:a16="http://schemas.microsoft.com/office/drawing/2014/main" id="{E99D2759-AC67-48FB-8D4A-88E7931A39D3}"/>
              </a:ext>
            </a:extLst>
          </p:cNvPr>
          <p:cNvSpPr/>
          <p:nvPr/>
        </p:nvSpPr>
        <p:spPr>
          <a:xfrm>
            <a:off x="9751633" y="2582109"/>
            <a:ext cx="1786309" cy="540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GIBS/Worldview</a:t>
            </a:r>
            <a:b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br>
            <a:r>
              <a:rPr kumimoji="0" lang="en-US" sz="12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Minnie Wong / Ryan Boller</a:t>
            </a:r>
          </a:p>
        </p:txBody>
      </p:sp>
      <p:cxnSp>
        <p:nvCxnSpPr>
          <p:cNvPr id="146" name="Connector: Elbow 145">
            <a:extLst>
              <a:ext uri="{FF2B5EF4-FFF2-40B4-BE49-F238E27FC236}">
                <a16:creationId xmlns:a16="http://schemas.microsoft.com/office/drawing/2014/main" id="{48160941-D001-4256-BEEF-1866935B4FE6}"/>
              </a:ext>
            </a:extLst>
          </p:cNvPr>
          <p:cNvCxnSpPr>
            <a:cxnSpLocks/>
          </p:cNvCxnSpPr>
          <p:nvPr/>
        </p:nvCxnSpPr>
        <p:spPr>
          <a:xfrm rot="10800000">
            <a:off x="3659855" y="3447518"/>
            <a:ext cx="1417005" cy="525330"/>
          </a:xfrm>
          <a:prstGeom prst="bentConnector3">
            <a:avLst>
              <a:gd name="adj1" fmla="val 50000"/>
            </a:avLst>
          </a:prstGeom>
          <a:ln w="19050">
            <a:prstDash val="dash"/>
          </a:ln>
        </p:spPr>
        <p:style>
          <a:lnRef idx="1">
            <a:schemeClr val="accent2"/>
          </a:lnRef>
          <a:fillRef idx="0">
            <a:schemeClr val="accent2"/>
          </a:fillRef>
          <a:effectRef idx="0">
            <a:schemeClr val="accent2"/>
          </a:effectRef>
          <a:fontRef idx="minor">
            <a:schemeClr val="tx1"/>
          </a:fontRef>
        </p:style>
      </p:cxnSp>
      <p:sp>
        <p:nvSpPr>
          <p:cNvPr id="147" name="Oval 146">
            <a:extLst>
              <a:ext uri="{FF2B5EF4-FFF2-40B4-BE49-F238E27FC236}">
                <a16:creationId xmlns:a16="http://schemas.microsoft.com/office/drawing/2014/main" id="{A2B380C2-CE6C-4141-95C2-31E0DA659C7A}"/>
              </a:ext>
              <a:ext uri="{C183D7F6-B498-43B3-948B-1728B52AA6E4}">
                <adec:decorative xmlns:adec="http://schemas.microsoft.com/office/drawing/2017/decorative" val="1"/>
              </a:ext>
            </a:extLst>
          </p:cNvPr>
          <p:cNvSpPr/>
          <p:nvPr/>
        </p:nvSpPr>
        <p:spPr>
          <a:xfrm>
            <a:off x="3616390" y="3413633"/>
            <a:ext cx="82310" cy="82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48" name="Connector: Elbow 47">
            <a:extLst>
              <a:ext uri="{FF2B5EF4-FFF2-40B4-BE49-F238E27FC236}">
                <a16:creationId xmlns:a16="http://schemas.microsoft.com/office/drawing/2014/main" id="{CD43A199-564E-4E65-8D76-DA6651DA6E8A}"/>
              </a:ext>
            </a:extLst>
          </p:cNvPr>
          <p:cNvCxnSpPr>
            <a:cxnSpLocks/>
          </p:cNvCxnSpPr>
          <p:nvPr/>
        </p:nvCxnSpPr>
        <p:spPr>
          <a:xfrm rot="16200000" flipH="1">
            <a:off x="8125397" y="2846824"/>
            <a:ext cx="1778483" cy="1204803"/>
          </a:xfrm>
          <a:prstGeom prst="bentConnector3">
            <a:avLst>
              <a:gd name="adj1" fmla="val 100343"/>
            </a:avLst>
          </a:prstGeom>
          <a:ln w="19050"/>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284D57A2-AE89-4846-8C79-6CC1E0A54026}"/>
              </a:ext>
              <a:ext uri="{C183D7F6-B498-43B3-948B-1728B52AA6E4}">
                <adec:decorative xmlns:adec="http://schemas.microsoft.com/office/drawing/2017/decorative" val="1"/>
              </a:ext>
            </a:extLst>
          </p:cNvPr>
          <p:cNvSpPr/>
          <p:nvPr/>
        </p:nvSpPr>
        <p:spPr>
          <a:xfrm>
            <a:off x="9571249" y="4295014"/>
            <a:ext cx="82310" cy="82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67" name="Straight Connector 66">
            <a:extLst>
              <a:ext uri="{FF2B5EF4-FFF2-40B4-BE49-F238E27FC236}">
                <a16:creationId xmlns:a16="http://schemas.microsoft.com/office/drawing/2014/main" id="{E71E43F3-5813-4E43-B532-E133334A9BE8}"/>
              </a:ext>
            </a:extLst>
          </p:cNvPr>
          <p:cNvCxnSpPr>
            <a:cxnSpLocks/>
            <a:endCxn id="150" idx="2"/>
          </p:cNvCxnSpPr>
          <p:nvPr/>
        </p:nvCxnSpPr>
        <p:spPr>
          <a:xfrm flipV="1">
            <a:off x="8412235" y="2850269"/>
            <a:ext cx="1139964" cy="62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AF0E4F52-8669-443D-A713-5F26A0DA944C}"/>
              </a:ext>
              <a:ext uri="{C183D7F6-B498-43B3-948B-1728B52AA6E4}">
                <adec:decorative xmlns:adec="http://schemas.microsoft.com/office/drawing/2017/decorative" val="1"/>
              </a:ext>
            </a:extLst>
          </p:cNvPr>
          <p:cNvSpPr/>
          <p:nvPr/>
        </p:nvSpPr>
        <p:spPr>
          <a:xfrm>
            <a:off x="9552199" y="2809114"/>
            <a:ext cx="82310" cy="82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152" name="Straight Connector 151">
            <a:extLst>
              <a:ext uri="{FF2B5EF4-FFF2-40B4-BE49-F238E27FC236}">
                <a16:creationId xmlns:a16="http://schemas.microsoft.com/office/drawing/2014/main" id="{BA997BA3-CD1D-4AD6-8CC2-A75DEB7C13C8}"/>
              </a:ext>
            </a:extLst>
          </p:cNvPr>
          <p:cNvCxnSpPr>
            <a:cxnSpLocks/>
            <a:endCxn id="153" idx="2"/>
          </p:cNvCxnSpPr>
          <p:nvPr/>
        </p:nvCxnSpPr>
        <p:spPr>
          <a:xfrm flipV="1">
            <a:off x="8412235" y="3607305"/>
            <a:ext cx="1139964" cy="62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06942F19-5292-49C2-B259-7C116CD462EF}"/>
              </a:ext>
              <a:ext uri="{C183D7F6-B498-43B3-948B-1728B52AA6E4}">
                <adec:decorative xmlns:adec="http://schemas.microsoft.com/office/drawing/2017/decorative" val="1"/>
              </a:ext>
            </a:extLst>
          </p:cNvPr>
          <p:cNvSpPr/>
          <p:nvPr/>
        </p:nvSpPr>
        <p:spPr>
          <a:xfrm>
            <a:off x="9552199" y="3566150"/>
            <a:ext cx="82310" cy="82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86" name="Straight Connector 85">
            <a:extLst>
              <a:ext uri="{FF2B5EF4-FFF2-40B4-BE49-F238E27FC236}">
                <a16:creationId xmlns:a16="http://schemas.microsoft.com/office/drawing/2014/main" id="{CD89EA4D-1783-4058-807C-E1C162D89478}"/>
              </a:ext>
            </a:extLst>
          </p:cNvPr>
          <p:cNvCxnSpPr>
            <a:cxnSpLocks/>
          </p:cNvCxnSpPr>
          <p:nvPr/>
        </p:nvCxnSpPr>
        <p:spPr>
          <a:xfrm flipH="1">
            <a:off x="1536879" y="2064335"/>
            <a:ext cx="3532949" cy="18602"/>
          </a:xfrm>
          <a:prstGeom prst="line">
            <a:avLst/>
          </a:prstGeom>
          <a:ln w="19050">
            <a:prstDash val="dash"/>
          </a:ln>
        </p:spPr>
        <p:style>
          <a:lnRef idx="1">
            <a:schemeClr val="accent5"/>
          </a:lnRef>
          <a:fillRef idx="0">
            <a:schemeClr val="accent5"/>
          </a:fillRef>
          <a:effectRef idx="0">
            <a:schemeClr val="accent5"/>
          </a:effectRef>
          <a:fontRef idx="minor">
            <a:schemeClr val="tx1"/>
          </a:fontRef>
        </p:style>
      </p:cxnSp>
      <p:cxnSp>
        <p:nvCxnSpPr>
          <p:cNvPr id="156" name="Straight Connector 155">
            <a:extLst>
              <a:ext uri="{FF2B5EF4-FFF2-40B4-BE49-F238E27FC236}">
                <a16:creationId xmlns:a16="http://schemas.microsoft.com/office/drawing/2014/main" id="{1825A404-8704-4F86-843A-3BD005666839}"/>
              </a:ext>
            </a:extLst>
          </p:cNvPr>
          <p:cNvCxnSpPr>
            <a:cxnSpLocks/>
          </p:cNvCxnSpPr>
          <p:nvPr/>
        </p:nvCxnSpPr>
        <p:spPr>
          <a:xfrm flipV="1">
            <a:off x="1529598" y="1723295"/>
            <a:ext cx="0" cy="368039"/>
          </a:xfrm>
          <a:prstGeom prst="line">
            <a:avLst/>
          </a:prstGeom>
          <a:ln w="19050">
            <a:prstDash val="dash"/>
          </a:ln>
        </p:spPr>
        <p:style>
          <a:lnRef idx="1">
            <a:schemeClr val="accent5"/>
          </a:lnRef>
          <a:fillRef idx="0">
            <a:schemeClr val="accent5"/>
          </a:fillRef>
          <a:effectRef idx="0">
            <a:schemeClr val="accent5"/>
          </a:effectRef>
          <a:fontRef idx="minor">
            <a:schemeClr val="tx1"/>
          </a:fontRef>
        </p:style>
      </p:cxnSp>
      <p:cxnSp>
        <p:nvCxnSpPr>
          <p:cNvPr id="157" name="Straight Connector 156">
            <a:extLst>
              <a:ext uri="{FF2B5EF4-FFF2-40B4-BE49-F238E27FC236}">
                <a16:creationId xmlns:a16="http://schemas.microsoft.com/office/drawing/2014/main" id="{3FCD20EF-8B7C-4E04-8DC6-9C973BC681B2}"/>
              </a:ext>
            </a:extLst>
          </p:cNvPr>
          <p:cNvCxnSpPr>
            <a:cxnSpLocks/>
          </p:cNvCxnSpPr>
          <p:nvPr/>
        </p:nvCxnSpPr>
        <p:spPr>
          <a:xfrm flipV="1">
            <a:off x="3299708" y="1703539"/>
            <a:ext cx="0" cy="368039"/>
          </a:xfrm>
          <a:prstGeom prst="line">
            <a:avLst/>
          </a:prstGeom>
          <a:ln w="19050">
            <a:prstDash val="dash"/>
          </a:ln>
        </p:spPr>
        <p:style>
          <a:lnRef idx="1">
            <a:schemeClr val="accent5"/>
          </a:lnRef>
          <a:fillRef idx="0">
            <a:schemeClr val="accent5"/>
          </a:fillRef>
          <a:effectRef idx="0">
            <a:schemeClr val="accent5"/>
          </a:effectRef>
          <a:fontRef idx="minor">
            <a:schemeClr val="tx1"/>
          </a:fontRef>
        </p:style>
      </p:cxnSp>
      <p:sp>
        <p:nvSpPr>
          <p:cNvPr id="161" name="Rectangle 160">
            <a:extLst>
              <a:ext uri="{FF2B5EF4-FFF2-40B4-BE49-F238E27FC236}">
                <a16:creationId xmlns:a16="http://schemas.microsoft.com/office/drawing/2014/main" id="{2D87E988-C6D5-4F0E-9579-C4C587A9335F}"/>
              </a:ext>
            </a:extLst>
          </p:cNvPr>
          <p:cNvSpPr/>
          <p:nvPr/>
        </p:nvSpPr>
        <p:spPr>
          <a:xfrm>
            <a:off x="7727978" y="2739026"/>
            <a:ext cx="1291267" cy="540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l" defTabSz="622300" rtl="0" eaLnBrk="1" fontAlgn="auto" latinLnBrk="0" hangingPunct="1">
              <a:lnSpc>
                <a:spcPct val="90000"/>
              </a:lnSpc>
              <a:spcBef>
                <a:spcPct val="0"/>
              </a:spcBef>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a:ea typeface="+mn-ea"/>
                <a:cs typeface="+mn-cs"/>
              </a:rPr>
              <a:t>ESDIS</a:t>
            </a:r>
          </a:p>
          <a:p>
            <a:pPr marL="0" marR="0" lvl="0" indent="0" algn="l" defTabSz="622300" rtl="0" eaLnBrk="1" fontAlgn="auto" latinLnBrk="0" hangingPunct="1">
              <a:lnSpc>
                <a:spcPct val="90000"/>
              </a:lnSpc>
              <a:spcBef>
                <a:spcPct val="0"/>
              </a:spcBef>
              <a:buClrTx/>
              <a:buSzTx/>
              <a:buFontTx/>
              <a:buNone/>
              <a:tabLst/>
              <a:defRPr/>
            </a:pPr>
            <a:r>
              <a:rPr lang="en-US" sz="1200" b="1" kern="1200" dirty="0">
                <a:solidFill>
                  <a:schemeClr val="accent1"/>
                </a:solidFill>
                <a:latin typeface="Corbel" panose="020B0503020204020204"/>
              </a:rPr>
              <a:t>interfaces</a:t>
            </a:r>
            <a:endParaRPr kumimoji="0" lang="en-US" sz="1200" b="0" i="0" u="none" strike="noStrike" kern="1200" cap="none" spc="0" normalizeH="0" baseline="0" noProof="0" dirty="0">
              <a:ln>
                <a:noFill/>
              </a:ln>
              <a:solidFill>
                <a:schemeClr val="accent1"/>
              </a:solidFill>
              <a:effectLst/>
              <a:uLnTx/>
              <a:uFillTx/>
              <a:latin typeface="Corbel" panose="020B0503020204020204"/>
              <a:ea typeface="+mn-ea"/>
              <a:cs typeface="+mn-cs"/>
            </a:endParaRPr>
          </a:p>
        </p:txBody>
      </p:sp>
      <p:cxnSp>
        <p:nvCxnSpPr>
          <p:cNvPr id="11" name="Straight Connector 10">
            <a:extLst>
              <a:ext uri="{FF2B5EF4-FFF2-40B4-BE49-F238E27FC236}">
                <a16:creationId xmlns:a16="http://schemas.microsoft.com/office/drawing/2014/main" id="{EFAD329E-EE65-4E9D-80D0-D5F8576DA12E}"/>
              </a:ext>
            </a:extLst>
          </p:cNvPr>
          <p:cNvCxnSpPr>
            <a:cxnSpLocks/>
            <a:stCxn id="100" idx="1"/>
          </p:cNvCxnSpPr>
          <p:nvPr/>
        </p:nvCxnSpPr>
        <p:spPr>
          <a:xfrm flipH="1">
            <a:off x="1543828" y="4195493"/>
            <a:ext cx="6800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1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2837346" y="141170"/>
            <a:ext cx="96921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solidFill>
                  <a:srgbClr val="000000"/>
                </a:solidFill>
                <a:latin typeface="Calibri"/>
                <a:ea typeface="Calibri"/>
                <a:cs typeface="Calibri"/>
                <a:sym typeface="Calibri"/>
              </a:rPr>
              <a:t>LANCE UWG Members 2022</a:t>
            </a:r>
            <a:endParaRPr dirty="0">
              <a:solidFill>
                <a:srgbClr val="000000"/>
              </a:solidFill>
            </a:endParaRPr>
          </a:p>
        </p:txBody>
      </p:sp>
      <p:graphicFrame>
        <p:nvGraphicFramePr>
          <p:cNvPr id="242" name="Google Shape;242;p31"/>
          <p:cNvGraphicFramePr/>
          <p:nvPr>
            <p:extLst>
              <p:ext uri="{D42A27DB-BD31-4B8C-83A1-F6EECF244321}">
                <p14:modId xmlns:p14="http://schemas.microsoft.com/office/powerpoint/2010/main" val="3697232755"/>
              </p:ext>
            </p:extLst>
          </p:nvPr>
        </p:nvGraphicFramePr>
        <p:xfrm>
          <a:off x="2237529" y="904225"/>
          <a:ext cx="7716941" cy="5812605"/>
        </p:xfrm>
        <a:graphic>
          <a:graphicData uri="http://schemas.openxmlformats.org/drawingml/2006/table">
            <a:tbl>
              <a:tblPr>
                <a:noFill/>
                <a:tableStyleId>{0CF6AC6F-EFB0-45D3-ACAA-FB41F6C84A82}</a:tableStyleId>
              </a:tblPr>
              <a:tblGrid>
                <a:gridCol w="1685582">
                  <a:extLst>
                    <a:ext uri="{9D8B030D-6E8A-4147-A177-3AD203B41FA5}">
                      <a16:colId xmlns:a16="http://schemas.microsoft.com/office/drawing/2014/main" val="20000"/>
                    </a:ext>
                  </a:extLst>
                </a:gridCol>
                <a:gridCol w="6031359">
                  <a:extLst>
                    <a:ext uri="{9D8B030D-6E8A-4147-A177-3AD203B41FA5}">
                      <a16:colId xmlns:a16="http://schemas.microsoft.com/office/drawing/2014/main" val="20001"/>
                    </a:ext>
                  </a:extLst>
                </a:gridCol>
              </a:tblGrid>
              <a:tr h="457637">
                <a:tc>
                  <a:txBody>
                    <a:bodyPr/>
                    <a:lstStyle/>
                    <a:p>
                      <a:pPr marL="0" marR="0" lvl="0" indent="0" algn="ctr" rtl="0">
                        <a:spcBef>
                          <a:spcPts val="0"/>
                        </a:spcBef>
                        <a:spcAft>
                          <a:spcPts val="600"/>
                        </a:spcAft>
                        <a:buNone/>
                      </a:pPr>
                      <a:r>
                        <a:rPr lang="en-US" sz="1800" b="1" u="none" strike="noStrike" cap="none" dirty="0">
                          <a:solidFill>
                            <a:srgbClr val="000000"/>
                          </a:solidFill>
                        </a:rPr>
                        <a:t>Name</a:t>
                      </a:r>
                      <a:endParaRPr sz="1800" b="1" i="0" u="none" strike="noStrike" cap="none" dirty="0">
                        <a:solidFill>
                          <a:srgbClr val="000000"/>
                        </a:solidFill>
                        <a:latin typeface="Arial"/>
                        <a:ea typeface="Arial"/>
                        <a:cs typeface="Arial"/>
                        <a:sym typeface="Aria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600"/>
                        </a:spcAft>
                        <a:buNone/>
                      </a:pPr>
                      <a:r>
                        <a:rPr lang="en-US" sz="1800" b="1" u="none" strike="noStrike" cap="none" dirty="0">
                          <a:solidFill>
                            <a:srgbClr val="000000"/>
                          </a:solidFill>
                        </a:rPr>
                        <a:t>Affiliation</a:t>
                      </a:r>
                      <a:endParaRPr sz="1800" b="1" i="0" u="none" strike="noStrike" cap="none" dirty="0">
                        <a:solidFill>
                          <a:srgbClr val="000000"/>
                        </a:solidFill>
                        <a:latin typeface="Arial"/>
                        <a:ea typeface="Arial"/>
                        <a:cs typeface="Arial"/>
                        <a:sym typeface="Aria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416931">
                <a:tc>
                  <a:txBody>
                    <a:bodyPr/>
                    <a:lstStyle/>
                    <a:p>
                      <a:pPr marL="0" marR="0" lvl="0" indent="0" algn="ctr" rtl="0">
                        <a:spcBef>
                          <a:spcPts val="0"/>
                        </a:spcBef>
                        <a:spcAft>
                          <a:spcPts val="0"/>
                        </a:spcAft>
                        <a:buNone/>
                      </a:pPr>
                      <a:r>
                        <a:rPr lang="en-US" sz="1400" i="0" u="none" strike="noStrike" cap="none" dirty="0">
                          <a:solidFill>
                            <a:srgbClr val="000000"/>
                          </a:solidFill>
                        </a:rPr>
                        <a:t>Miguel Roman/Chair</a:t>
                      </a:r>
                      <a:endParaRPr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400" u="none" strike="noStrike" cap="none" dirty="0">
                          <a:solidFill>
                            <a:srgbClr val="000000"/>
                          </a:solidFill>
                        </a:rPr>
                        <a:t>Leidos </a:t>
                      </a:r>
                      <a:r>
                        <a:rPr lang="en-US" sz="1400" b="0" i="0" u="none" strike="noStrike" cap="none" dirty="0">
                          <a:solidFill>
                            <a:schemeClr val="dk1"/>
                          </a:solidFill>
                          <a:effectLst/>
                          <a:latin typeface="Calibri"/>
                          <a:ea typeface="Calibri"/>
                          <a:cs typeface="Calibri"/>
                          <a:sym typeface="Arial"/>
                        </a:rPr>
                        <a:t>Senior Director and Chief Scientist of Climate and Environment</a:t>
                      </a:r>
                      <a:r>
                        <a:rPr lang="en-US" dirty="0">
                          <a:effectLst/>
                        </a:rPr>
                        <a:t> </a:t>
                      </a:r>
                      <a:endParaRPr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366051">
                <a:tc>
                  <a:txBody>
                    <a:bodyPr/>
                    <a:lstStyle/>
                    <a:p>
                      <a:pPr marL="0" marR="0" lvl="0" indent="0" algn="ctr" rtl="0">
                        <a:spcBef>
                          <a:spcPts val="0"/>
                        </a:spcBef>
                        <a:spcAft>
                          <a:spcPts val="0"/>
                        </a:spcAft>
                        <a:buNone/>
                      </a:pPr>
                      <a:r>
                        <a:rPr lang="en-US" sz="1400" u="none" strike="noStrike" cap="none" dirty="0">
                          <a:solidFill>
                            <a:srgbClr val="000000"/>
                          </a:solidFill>
                        </a:rPr>
                        <a:t>Robert Brakenridge</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Colorado/Dartmouth Flood Observatory</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347878">
                <a:tc>
                  <a:txBody>
                    <a:bodyPr/>
                    <a:lstStyle/>
                    <a:p>
                      <a:pPr marL="0" marR="0" lvl="0" indent="0" algn="ctr" rtl="0">
                        <a:spcBef>
                          <a:spcPts val="0"/>
                        </a:spcBef>
                        <a:spcAft>
                          <a:spcPts val="0"/>
                        </a:spcAft>
                        <a:buNone/>
                      </a:pPr>
                      <a:r>
                        <a:rPr lang="en-US" sz="1400" u="none" strike="noStrike" cap="none" dirty="0">
                          <a:solidFill>
                            <a:srgbClr val="000000"/>
                          </a:solidFill>
                        </a:rPr>
                        <a:t>Arlindo da Silva</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NASA/Goddard</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363005">
                <a:tc>
                  <a:txBody>
                    <a:bodyPr/>
                    <a:lstStyle/>
                    <a:p>
                      <a:pPr marL="0" marR="0" lvl="0" indent="0" algn="ctr" rtl="0">
                        <a:spcBef>
                          <a:spcPts val="0"/>
                        </a:spcBef>
                        <a:spcAft>
                          <a:spcPts val="0"/>
                        </a:spcAft>
                        <a:buNone/>
                      </a:pPr>
                      <a:r>
                        <a:rPr lang="en-US" sz="1400" u="none" strike="noStrike" cap="none" dirty="0">
                          <a:solidFill>
                            <a:srgbClr val="000000"/>
                          </a:solidFill>
                        </a:rPr>
                        <a:t>Vanessa Escobar</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NOAA/NESDIS</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363005">
                <a:tc>
                  <a:txBody>
                    <a:bodyPr/>
                    <a:lstStyle/>
                    <a:p>
                      <a:pPr marL="0" marR="0" lvl="0" indent="0" algn="ctr" rtl="0">
                        <a:spcBef>
                          <a:spcPts val="0"/>
                        </a:spcBef>
                        <a:spcAft>
                          <a:spcPts val="0"/>
                        </a:spcAft>
                        <a:buNone/>
                      </a:pPr>
                      <a:r>
                        <a:rPr lang="en-US" sz="1400" u="none" strike="noStrike" cap="none" dirty="0">
                          <a:solidFill>
                            <a:srgbClr val="000000"/>
                          </a:solidFill>
                        </a:rPr>
                        <a:t>Mike Fromm</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NRL/Washington DC</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r h="363005">
                <a:tc>
                  <a:txBody>
                    <a:bodyPr/>
                    <a:lstStyle/>
                    <a:p>
                      <a:pPr marL="0" marR="0" lvl="0" indent="0" algn="ctr" rtl="0">
                        <a:spcBef>
                          <a:spcPts val="0"/>
                        </a:spcBef>
                        <a:spcAft>
                          <a:spcPts val="0"/>
                        </a:spcAft>
                        <a:buNone/>
                      </a:pPr>
                      <a:r>
                        <a:rPr lang="en-US" sz="1400" u="none" strike="noStrike" cap="none" dirty="0">
                          <a:solidFill>
                            <a:srgbClr val="000000"/>
                          </a:solidFill>
                        </a:rPr>
                        <a:t>Sean Helfrich</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NOAA/NESDIS/OSPO</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6"/>
                  </a:ext>
                </a:extLst>
              </a:tr>
              <a:tr h="317630">
                <a:tc>
                  <a:txBody>
                    <a:bodyPr/>
                    <a:lstStyle/>
                    <a:p>
                      <a:pPr marL="0" marR="0" lvl="0" indent="0" algn="ctr" rtl="0">
                        <a:spcBef>
                          <a:spcPts val="0"/>
                        </a:spcBef>
                        <a:spcAft>
                          <a:spcPts val="0"/>
                        </a:spcAft>
                        <a:buNone/>
                      </a:pPr>
                      <a:r>
                        <a:rPr lang="en-US" sz="1400" u="none" strike="noStrike" cap="none" dirty="0">
                          <a:solidFill>
                            <a:srgbClr val="000000"/>
                          </a:solidFill>
                        </a:rPr>
                        <a:t>Steve Miller</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Colorado State University</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7"/>
                  </a:ext>
                </a:extLst>
              </a:tr>
              <a:tr h="334435">
                <a:tc>
                  <a:txBody>
                    <a:bodyPr/>
                    <a:lstStyle/>
                    <a:p>
                      <a:pPr marL="0" marR="0" lvl="0" indent="0" algn="ctr" rtl="0">
                        <a:spcBef>
                          <a:spcPts val="0"/>
                        </a:spcBef>
                        <a:spcAft>
                          <a:spcPts val="0"/>
                        </a:spcAft>
                        <a:buNone/>
                      </a:pPr>
                      <a:r>
                        <a:rPr lang="en-US" sz="1400" u="none" strike="noStrike" cap="none" dirty="0">
                          <a:solidFill>
                            <a:srgbClr val="000000"/>
                          </a:solidFill>
                        </a:rPr>
                        <a:t>Maggi Glasscoe</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i="0" u="none" strike="noStrike" cap="none" dirty="0">
                          <a:solidFill>
                            <a:srgbClr val="000000"/>
                          </a:solidFill>
                        </a:rPr>
                        <a:t>UAH/MSFC</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8"/>
                  </a:ext>
                </a:extLst>
              </a:tr>
              <a:tr h="358845">
                <a:tc>
                  <a:txBody>
                    <a:bodyPr/>
                    <a:lstStyle/>
                    <a:p>
                      <a:pPr marL="0" marR="0" lvl="0" indent="0" algn="ctr" rtl="0">
                        <a:spcBef>
                          <a:spcPts val="0"/>
                        </a:spcBef>
                        <a:spcAft>
                          <a:spcPts val="0"/>
                        </a:spcAft>
                        <a:buNone/>
                      </a:pPr>
                      <a:r>
                        <a:rPr lang="en-US" sz="1400" u="none" strike="noStrike" cap="none" dirty="0">
                          <a:solidFill>
                            <a:srgbClr val="000000"/>
                          </a:solidFill>
                        </a:rPr>
                        <a:t>Brad Quayle</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USFS</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9"/>
                  </a:ext>
                </a:extLst>
              </a:tr>
              <a:tr h="319297">
                <a:tc>
                  <a:txBody>
                    <a:bodyPr/>
                    <a:lstStyle/>
                    <a:p>
                      <a:pPr marL="0" marR="0" lvl="0" indent="0" algn="ctr" rtl="0">
                        <a:spcBef>
                          <a:spcPts val="0"/>
                        </a:spcBef>
                        <a:spcAft>
                          <a:spcPts val="0"/>
                        </a:spcAft>
                        <a:buNone/>
                      </a:pPr>
                      <a:r>
                        <a:rPr lang="en-US" sz="1400" u="none" strike="noStrike" cap="none" dirty="0">
                          <a:solidFill>
                            <a:srgbClr val="000000"/>
                          </a:solidFill>
                        </a:rPr>
                        <a:t>Josh Cossuth</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NRL/Monterey/Washington DC</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10"/>
                  </a:ext>
                </a:extLst>
              </a:tr>
              <a:tr h="301905">
                <a:tc>
                  <a:txBody>
                    <a:bodyPr/>
                    <a:lstStyle/>
                    <a:p>
                      <a:pPr marL="0" marR="0" lvl="0" indent="0" algn="ctr" rtl="0">
                        <a:spcBef>
                          <a:spcPts val="0"/>
                        </a:spcBef>
                        <a:spcAft>
                          <a:spcPts val="0"/>
                        </a:spcAft>
                        <a:buNone/>
                      </a:pPr>
                      <a:r>
                        <a:rPr lang="en-US" sz="1400" u="none" strike="noStrike" cap="none" dirty="0">
                          <a:solidFill>
                            <a:srgbClr val="000000"/>
                          </a:solidFill>
                        </a:rPr>
                        <a:t>Mark Trice</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MD DNR</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11"/>
                  </a:ext>
                </a:extLst>
              </a:tr>
              <a:tr h="357082">
                <a:tc>
                  <a:txBody>
                    <a:bodyPr/>
                    <a:lstStyle/>
                    <a:p>
                      <a:pPr marL="0" marR="0" lvl="0" indent="0" algn="ctr" rtl="0">
                        <a:spcBef>
                          <a:spcPts val="0"/>
                        </a:spcBef>
                        <a:spcAft>
                          <a:spcPts val="0"/>
                        </a:spcAft>
                        <a:buNone/>
                      </a:pPr>
                      <a:r>
                        <a:rPr lang="en-US" sz="1400" u="none" strike="noStrike" cap="none" dirty="0">
                          <a:solidFill>
                            <a:srgbClr val="000000"/>
                          </a:solidFill>
                        </a:rPr>
                        <a:t>Mike Budde</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USGS</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12"/>
                  </a:ext>
                </a:extLst>
              </a:tr>
              <a:tr h="365390">
                <a:tc>
                  <a:txBody>
                    <a:bodyPr/>
                    <a:lstStyle/>
                    <a:p>
                      <a:pPr marL="0" marR="0" lvl="0" indent="0" algn="ctr" rtl="0">
                        <a:spcBef>
                          <a:spcPts val="0"/>
                        </a:spcBef>
                        <a:spcAft>
                          <a:spcPts val="0"/>
                        </a:spcAft>
                        <a:buNone/>
                      </a:pPr>
                      <a:r>
                        <a:rPr lang="en-US" sz="1400" u="none" strike="noStrike" cap="none" dirty="0">
                          <a:solidFill>
                            <a:srgbClr val="000000"/>
                          </a:solidFill>
                        </a:rPr>
                        <a:t>Patrick Duran</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lgn="ctr">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u="none" strike="noStrike" cap="none" dirty="0">
                          <a:solidFill>
                            <a:srgbClr val="000000"/>
                          </a:solidFill>
                        </a:rPr>
                        <a:t>NASA/MSFC/SPoRT</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lgn="ctr">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13"/>
                  </a:ext>
                </a:extLst>
              </a:tr>
              <a:tr h="377773">
                <a:tc>
                  <a:txBody>
                    <a:bodyPr/>
                    <a:lstStyle/>
                    <a:p>
                      <a:pPr marL="0" marR="0" lvl="0" indent="0" algn="ctr" rtl="0">
                        <a:spcBef>
                          <a:spcPts val="0"/>
                        </a:spcBef>
                        <a:spcAft>
                          <a:spcPts val="0"/>
                        </a:spcAft>
                        <a:buNone/>
                      </a:pPr>
                      <a:r>
                        <a:rPr lang="en-US" sz="1400" i="0" u="none" strike="noStrike" cap="none" dirty="0">
                          <a:solidFill>
                            <a:srgbClr val="000000"/>
                          </a:solidFill>
                        </a:rPr>
                        <a:t>Lori Schultz</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lgn="ctr">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lgn="ctr">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i="0" u="none" strike="noStrike" cap="none" dirty="0">
                          <a:solidFill>
                            <a:srgbClr val="000000"/>
                          </a:solidFill>
                        </a:rPr>
                        <a:t>NASA/MSFC/Disasters</a:t>
                      </a:r>
                      <a:endParaRPr sz="1400" i="0" u="none" strike="noStrike" cap="none" dirty="0">
                        <a:solidFill>
                          <a:srgbClr val="000000"/>
                        </a:solidFill>
                      </a:endParaRPr>
                    </a:p>
                  </a:txBody>
                  <a:tcPr marL="9525" marR="9525" marT="9525" marB="0" anchor="b">
                    <a:lnL w="12700" cap="flat" cmpd="sng" algn="ctr">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lgn="ctr">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07458384"/>
                  </a:ext>
                </a:extLst>
              </a:tr>
              <a:tr h="402736">
                <a:tc>
                  <a:txBody>
                    <a:bodyPr/>
                    <a:lstStyle/>
                    <a:p>
                      <a:pPr marL="0" marR="0" lvl="0" indent="0" algn="ctr" rtl="0">
                        <a:spcBef>
                          <a:spcPts val="0"/>
                        </a:spcBef>
                        <a:spcAft>
                          <a:spcPts val="0"/>
                        </a:spcAft>
                        <a:buNone/>
                      </a:pPr>
                      <a:r>
                        <a:rPr lang="en-US" sz="1400" i="0" u="none" strike="noStrike" cap="none" dirty="0">
                          <a:solidFill>
                            <a:srgbClr val="000000"/>
                          </a:solidFill>
                        </a:rPr>
                        <a:t>Fred Stolle </a:t>
                      </a:r>
                      <a:endParaRPr sz="1400" i="0" u="none" strike="noStrike" cap="none" dirty="0">
                        <a:solidFill>
                          <a:srgbClr val="000000"/>
                        </a:solidFill>
                      </a:endParaRPr>
                    </a:p>
                  </a:txBody>
                  <a:tcPr marL="9525" marR="9525" marT="9525" marB="0" anchor="b">
                    <a:lnL w="12700" cap="flat" cmpd="sng">
                      <a:solidFill>
                        <a:srgbClr val="D9D9D9"/>
                      </a:solidFill>
                      <a:prstDash val="solid"/>
                      <a:round/>
                      <a:headEnd type="none" w="sm" len="sm"/>
                      <a:tailEnd type="none" w="sm" len="sm"/>
                    </a:lnL>
                    <a:lnR w="12700" cap="flat" cmpd="sng" algn="ctr">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spcBef>
                          <a:spcPts val="0"/>
                        </a:spcBef>
                        <a:spcAft>
                          <a:spcPts val="0"/>
                        </a:spcAft>
                        <a:buNone/>
                      </a:pPr>
                      <a:r>
                        <a:rPr lang="en-US" sz="1400" i="0" u="none" strike="noStrike" cap="none" dirty="0">
                          <a:solidFill>
                            <a:srgbClr val="000000"/>
                          </a:solidFill>
                        </a:rPr>
                        <a:t>WRI</a:t>
                      </a:r>
                      <a:endParaRPr sz="1400" i="0" u="none" strike="noStrike" cap="none" dirty="0">
                        <a:solidFill>
                          <a:srgbClr val="000000"/>
                        </a:solidFill>
                      </a:endParaRPr>
                    </a:p>
                  </a:txBody>
                  <a:tcPr marL="9525" marR="9525" marT="9525" marB="0" anchor="b">
                    <a:lnL w="12700" cap="flat" cmpd="sng" algn="ctr">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rgbClr val="D9D9D9"/>
                      </a:solidFill>
                      <a:prstDash val="solid"/>
                      <a:round/>
                      <a:headEnd type="none" w="sm" len="sm"/>
                      <a:tailEnd type="none" w="sm" len="sm"/>
                    </a:lnT>
                    <a:lnB w="12700" cap="flat" cmpd="sng">
                      <a:solidFill>
                        <a:srgbClr val="D9D9D9"/>
                      </a:solidFill>
                      <a:prstDash val="solid"/>
                      <a:round/>
                      <a:headEnd type="none" w="sm" len="sm"/>
                      <a:tailEnd type="none" w="sm" len="sm"/>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75229481"/>
                  </a:ext>
                </a:extLst>
              </a:tr>
            </a:tbl>
          </a:graphicData>
        </a:graphic>
      </p:graphicFrame>
      <p:sp>
        <p:nvSpPr>
          <p:cNvPr id="15" name="Slide Number Placeholder 5">
            <a:extLst>
              <a:ext uri="{FF2B5EF4-FFF2-40B4-BE49-F238E27FC236}">
                <a16:creationId xmlns:a16="http://schemas.microsoft.com/office/drawing/2014/main" id="{7822A83F-0756-1943-A656-494F0E2AAA64}"/>
              </a:ext>
            </a:extLst>
          </p:cNvPr>
          <p:cNvSpPr>
            <a:spLocks noGrp="1"/>
          </p:cNvSpPr>
          <p:nvPr>
            <p:ph type="sldNum" sz="quarter" idx="12"/>
          </p:nvPr>
        </p:nvSpPr>
        <p:spPr>
          <a:xfrm>
            <a:off x="9122703" y="6351705"/>
            <a:ext cx="2743200" cy="365125"/>
          </a:xfrm>
        </p:spPr>
        <p:txBody>
          <a:bodyPr/>
          <a:lstStyle/>
          <a:p>
            <a:fld id="{FAAEF67D-4E36-EA42-871E-8A666F69D0EB}" type="slidenum">
              <a:rPr lang="en-US" smtClean="0"/>
              <a:t>9</a:t>
            </a:fld>
            <a:endParaRPr lang="en-US" dirty="0"/>
          </a:p>
        </p:txBody>
      </p:sp>
    </p:spTree>
    <p:extLst>
      <p:ext uri="{BB962C8B-B14F-4D97-AF65-F5344CB8AC3E}">
        <p14:creationId xmlns:p14="http://schemas.microsoft.com/office/powerpoint/2010/main" val="201065202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f33828058_win32_fixed.potx" id="{5E1E2AFF-5814-443B-BDAE-8D8FD11B6D0A}" vid="{14FFFC04-8364-4513-B4A2-0CB50D7DD61B}"/>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16813</TotalTime>
  <Words>2638</Words>
  <Application>Microsoft Office PowerPoint</Application>
  <PresentationFormat>Widescreen</PresentationFormat>
  <Paragraphs>540</Paragraphs>
  <Slides>25</Slides>
  <Notes>21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25</vt:i4>
      </vt:variant>
    </vt:vector>
  </HeadingPairs>
  <TitlesOfParts>
    <vt:vector size="33" baseType="lpstr">
      <vt:lpstr>Arial</vt:lpstr>
      <vt:lpstr>Corbel</vt:lpstr>
      <vt:lpstr>Calibri</vt:lpstr>
      <vt:lpstr>Office Theme</vt:lpstr>
      <vt:lpstr>1_Office Theme</vt:lpstr>
      <vt:lpstr>2_Office Theme</vt:lpstr>
      <vt:lpstr>5_Office Theme</vt:lpstr>
      <vt:lpstr>Basis</vt:lpstr>
      <vt:lpstr>PowerPoint Presentation</vt:lpstr>
      <vt:lpstr>Land, Atmosphere Near Real-time Capability for EOS</vt:lpstr>
      <vt:lpstr>Original Concept of LANCE</vt:lpstr>
      <vt:lpstr>LANCE Continues to Evolve</vt:lpstr>
      <vt:lpstr>Precursor to LANCE &amp; NASA’s Long-standing collaboration with USFS</vt:lpstr>
      <vt:lpstr>PowerPoint Presentation</vt:lpstr>
      <vt:lpstr>Current LANCE Facilities</vt:lpstr>
      <vt:lpstr>LANCE Org Chart</vt:lpstr>
      <vt:lpstr>LANCE UWG Members 2022</vt:lpstr>
      <vt:lpstr>PowerPoint Presentation</vt:lpstr>
      <vt:lpstr>                     LANCE in a Nutshell</vt:lpstr>
      <vt:lpstr>Latency Defined</vt:lpstr>
      <vt:lpstr>PowerPoint Presentation</vt:lpstr>
      <vt:lpstr>LANCE Users</vt:lpstr>
      <vt:lpstr>PowerPoint Presentation</vt:lpstr>
      <vt:lpstr>PowerPoint Presentation</vt:lpstr>
      <vt:lpstr>PowerPoint Presentation</vt:lpstr>
      <vt:lpstr>Decommissioning of Terra, Aqua, Aura</vt:lpstr>
      <vt:lpstr>ICAP Relevant Products</vt:lpstr>
      <vt:lpstr>ICAP Relevant Products</vt:lpstr>
      <vt:lpstr>ICAP Relevant Products</vt:lpstr>
      <vt:lpstr>Other Potential LANCE Products</vt:lpstr>
      <vt:lpstr>Other Potential LANCE Products (part 2)</vt:lpstr>
      <vt:lpstr>ICAP Recommendations?</vt:lpstr>
      <vt:lpstr>LANCE Related URL’s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Hewson, Jenny (GSFC-423.0)[SCIENCE SYSTEMS AND APPLICATIONS INC]</dc:creator>
  <cp:lastModifiedBy>Trakas, Diane E. (GSFC-423.0)[ASRC FEDERAL SYSTEM SOLUTIONS]</cp:lastModifiedBy>
  <cp:revision>135</cp:revision>
  <cp:lastPrinted>2022-09-22T19:57:18Z</cp:lastPrinted>
  <dcterms:modified xsi:type="dcterms:W3CDTF">2022-10-18T13:31:27Z</dcterms:modified>
</cp:coreProperties>
</file>