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5" r:id="rId6"/>
    <p:sldId id="266" r:id="rId7"/>
    <p:sldId id="270" r:id="rId8"/>
    <p:sldId id="268" r:id="rId9"/>
    <p:sldId id="26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32E8-A7EE-4547-8E28-E7B6E8A6B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1ABF5-DAB1-4EB6-BE65-8C483E8A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83F4-4B8C-44F5-BE04-FF62189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C203-B7B8-4C86-BC9C-B3E4832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A415-8DCE-4D18-903B-E4BE8991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1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1FF5-7D72-4697-98FE-7F9640D4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8612B-1A87-4F88-8AC0-F69F88948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42AA-44AD-437F-95E9-17EBDA17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D853-C469-40D4-BDF6-544146D1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849CD-F03D-481E-B051-3CA983BE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7DF8D-4B06-46C2-9367-C3731146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13426-8404-4693-9D15-0D743709F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85FD-A4E4-4540-9277-34716CDB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929C-55ED-43DC-8A03-5BF603B8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6E2A-5167-42AB-BA1B-F003FD5D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89C9F3-7D52-44ED-BF67-393C972AF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2215C-82A6-4359-80E0-18B517D5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63EF-CF18-4DE2-B815-B09E38D4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DB2B-F51D-4779-A6B0-91C5358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D470-DAC6-46D0-8905-94E34C7F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9989-B5ED-49F6-98E2-FE748B49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8CDB-34B7-4B61-B245-2165A02E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93FBF-313F-4BB5-BF73-4C3229BA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C172-553A-4A78-85C9-4BD25EC1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089C-F5CA-47F8-AAD6-84B2116A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E7C7-8085-4834-B74A-F58DD883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50BD-C005-4467-BEB0-09EFE325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4EA8-D0C0-4F47-874B-C68F21ADB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FBAE2-B622-4086-8CC7-7A14129BA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9AEDE-CE8F-4287-BC75-EC83650B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7AA6-02DB-4A22-90FB-78EA19AA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A5C0-456D-4EDD-8191-A6F1C925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9F66-018E-424E-BC5E-BD2CC26B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FB2A-5CDA-40F4-80CE-34081938F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47792-5BE2-4140-8570-32C305E6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5201B-69A6-4A57-B42A-EFA9CA394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D49F2-DDB0-49F9-B6AB-1055A1356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38036-D4AE-434B-9DA1-E98A561F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67EB4-8C86-4295-B62A-D36F365D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5D895-B4BC-4285-ACE2-916666DF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A52F-290A-453A-80E5-707DEDFF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BF8B1-136F-400E-BD0B-9619E949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C25D3-43D2-47D2-9678-63D45CFC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33D7C-D8F5-439F-ACC4-028B310A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F928-3CD9-4A01-93EF-9FC28457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E3E40-2EC9-4460-85F4-6B35A643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FDAB-D8A4-4DAF-8E2A-42657CAD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7771-0415-49D2-9F9A-A7119A4C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C5D7-22D7-4042-9067-F51C2B86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DE4F-97D7-464A-89BC-DFC911D0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104E2-CE73-4EB4-A65A-F80DE3DB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360F9-DABA-47AC-AC3C-5B632404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3048E-4454-440F-ADB4-0E7BC443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8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FF5E-BD20-48D3-A1E3-8BE8438F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44CDF-6734-4909-8A86-1AC4B6623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0FDE7-2E85-472F-BC4D-AF6D41E1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01E7B-6E24-44FB-ACC8-434BC31B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FFB5-2137-45EE-A523-0F7A672D4F7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BE1D2-CEE4-4F22-A159-05483753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39E51-2357-4F35-A51A-54E272BD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D0407-DDCF-4F99-879B-A7493A00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B0316-9345-43C2-B5FB-45722D76A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3B1D-634B-476C-93FA-D654D495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01579-F295-4D27-A31E-6A3DDA627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D7E15-3F3C-433C-99EE-4DDB4467F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9A3B-E33A-4065-BECB-3F0BD9E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ED7E3-2106-4238-919F-F90078E49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22" r="236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5B00F-39E8-49EC-B9FE-6B230BAC6874}"/>
              </a:ext>
            </a:extLst>
          </p:cNvPr>
          <p:cNvSpPr txBox="1">
            <a:spLocks/>
          </p:cNvSpPr>
          <p:nvPr/>
        </p:nvSpPr>
        <p:spPr>
          <a:xfrm>
            <a:off x="926841" y="1987419"/>
            <a:ext cx="10338318" cy="25131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Scaleup of Microwave Powder Bed Fusion for Lunar Infrastructure Construction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FFFFFF"/>
              </a:solidFill>
            </a:endParaRPr>
          </a:p>
          <a:p>
            <a:pPr algn="ctr"/>
            <a:endParaRPr lang="en-US" sz="4800" b="1" dirty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ASTM International Conference on Additive Manufacturing – 2022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Orlando, Florida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October 31 to November 4, 2022</a:t>
            </a:r>
          </a:p>
          <a:p>
            <a:pPr algn="ctr"/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603AF0B-B7B1-4743-97D8-7F0C9CD7F84F}"/>
              </a:ext>
            </a:extLst>
          </p:cNvPr>
          <p:cNvSpPr txBox="1">
            <a:spLocks/>
          </p:cNvSpPr>
          <p:nvPr/>
        </p:nvSpPr>
        <p:spPr>
          <a:xfrm>
            <a:off x="942393" y="4974647"/>
            <a:ext cx="10338318" cy="970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Michael Effinger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Ryan Wilkerson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Gerald Voecks</a:t>
            </a:r>
            <a:r>
              <a:rPr lang="en-US" sz="16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Furman Thompson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Holly Shulman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Doug Rickman</a:t>
            </a:r>
            <a:r>
              <a:rPr lang="en-US" sz="1600" baseline="30000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Mihail Petkov</a:t>
            </a:r>
            <a:r>
              <a:rPr lang="en-US" sz="16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Quinn Otte</a:t>
            </a:r>
            <a:r>
              <a:rPr lang="en-US" sz="1600" baseline="30000" dirty="0">
                <a:solidFill>
                  <a:schemeClr val="bg1"/>
                </a:solidFill>
              </a:rPr>
              <a:t>5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Robert Mueller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Aaron King</a:t>
            </a:r>
            <a:r>
              <a:rPr lang="en-US" sz="1600" baseline="30000" dirty="0">
                <a:solidFill>
                  <a:schemeClr val="bg1"/>
                </a:solidFill>
              </a:rPr>
              <a:t>5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Hal Kimrey</a:t>
            </a:r>
            <a:r>
              <a:rPr lang="en-US" sz="1600" baseline="30000" dirty="0">
                <a:solidFill>
                  <a:schemeClr val="bg1"/>
                </a:solidFill>
              </a:rPr>
              <a:t>7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John Gerling</a:t>
            </a:r>
            <a:r>
              <a:rPr lang="en-US" sz="1600" baseline="30000" dirty="0">
                <a:solidFill>
                  <a:schemeClr val="bg1"/>
                </a:solidFill>
              </a:rPr>
              <a:t>7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Ron Hutcheon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Ralph Bruce</a:t>
            </a:r>
            <a:r>
              <a:rPr lang="en-US" sz="1600" baseline="30000" dirty="0">
                <a:solidFill>
                  <a:schemeClr val="bg1"/>
                </a:solidFill>
              </a:rPr>
              <a:t>7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Martin Barmatz</a:t>
            </a:r>
            <a:r>
              <a:rPr lang="en-US" sz="16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&amp; Bobby Atkins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1600" baseline="30000" dirty="0">
                <a:solidFill>
                  <a:schemeClr val="bg1"/>
                </a:solidFill>
              </a:rPr>
              <a:t>1 </a:t>
            </a:r>
            <a:r>
              <a:rPr lang="en-US" sz="1600" dirty="0">
                <a:solidFill>
                  <a:schemeClr val="bg1"/>
                </a:solidFill>
              </a:rPr>
              <a:t>NASA Marshall Space Flight Center, </a:t>
            </a:r>
            <a:r>
              <a:rPr lang="en-US" sz="1600" baseline="30000" dirty="0">
                <a:solidFill>
                  <a:schemeClr val="bg1"/>
                </a:solidFill>
              </a:rPr>
              <a:t> 2 </a:t>
            </a:r>
            <a:r>
              <a:rPr lang="en-US" sz="1600" dirty="0">
                <a:solidFill>
                  <a:schemeClr val="bg1"/>
                </a:solidFill>
              </a:rPr>
              <a:t>Jet Propulsion Laboratory,</a:t>
            </a:r>
            <a:r>
              <a:rPr lang="en-US" sz="1600" baseline="30000" dirty="0">
                <a:solidFill>
                  <a:schemeClr val="bg1"/>
                </a:solidFill>
              </a:rPr>
              <a:t> 3 </a:t>
            </a:r>
            <a:r>
              <a:rPr lang="en-US" sz="1600" dirty="0" err="1">
                <a:solidFill>
                  <a:schemeClr val="bg1"/>
                </a:solidFill>
              </a:rPr>
              <a:t>DrHollyShulman</a:t>
            </a:r>
            <a:r>
              <a:rPr lang="en-US" sz="1600" dirty="0">
                <a:solidFill>
                  <a:schemeClr val="bg1"/>
                </a:solidFill>
              </a:rPr>
              <a:t> Sole Proprietorship, </a:t>
            </a:r>
            <a:r>
              <a:rPr lang="en-US" sz="1600" baseline="30000" dirty="0">
                <a:solidFill>
                  <a:schemeClr val="bg1"/>
                </a:solidFill>
              </a:rPr>
              <a:t>4 </a:t>
            </a:r>
            <a:r>
              <a:rPr lang="en-US" sz="1600" dirty="0">
                <a:solidFill>
                  <a:schemeClr val="bg1"/>
                </a:solidFill>
              </a:rPr>
              <a:t>Jacobs Engineering,</a:t>
            </a:r>
            <a:r>
              <a:rPr lang="en-US" sz="1600" baseline="30000" dirty="0">
                <a:solidFill>
                  <a:schemeClr val="bg1"/>
                </a:solidFill>
              </a:rPr>
              <a:t> 5 </a:t>
            </a:r>
            <a:r>
              <a:rPr lang="en-US" sz="1600" dirty="0">
                <a:solidFill>
                  <a:schemeClr val="bg1"/>
                </a:solidFill>
              </a:rPr>
              <a:t>Radiance Technologies,</a:t>
            </a:r>
            <a:r>
              <a:rPr lang="en-US" sz="1600" baseline="30000" dirty="0">
                <a:solidFill>
                  <a:schemeClr val="bg1"/>
                </a:solidFill>
              </a:rPr>
              <a:t> 6 </a:t>
            </a:r>
            <a:r>
              <a:rPr lang="en-US" sz="1600" dirty="0">
                <a:solidFill>
                  <a:schemeClr val="bg1"/>
                </a:solidFill>
              </a:rPr>
              <a:t>NASA Kennedy Space Center,</a:t>
            </a:r>
            <a:r>
              <a:rPr lang="en-US" sz="1600" baseline="30000" dirty="0">
                <a:solidFill>
                  <a:schemeClr val="bg1"/>
                </a:solidFill>
              </a:rPr>
              <a:t> 7 </a:t>
            </a:r>
            <a:r>
              <a:rPr lang="en-US" sz="1600" dirty="0" err="1">
                <a:solidFill>
                  <a:schemeClr val="bg1"/>
                </a:solidFill>
              </a:rPr>
              <a:t>RWBruce</a:t>
            </a:r>
            <a:r>
              <a:rPr lang="en-US" sz="1600" dirty="0">
                <a:solidFill>
                  <a:schemeClr val="bg1"/>
                </a:solidFill>
              </a:rPr>
              <a:t> Associates, LLC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NASA / George C. Marshall Space Flight Center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6DFEE2-B790-468A-B25F-1880F8D7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97" y="153445"/>
            <a:ext cx="3476298" cy="106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3E1E8-0E46-4972-B212-253878CA8E0C}"/>
              </a:ext>
            </a:extLst>
          </p:cNvPr>
          <p:cNvSpPr txBox="1"/>
          <p:nvPr/>
        </p:nvSpPr>
        <p:spPr>
          <a:xfrm>
            <a:off x="149291" y="6419463"/>
            <a:ext cx="158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www.nasa.gov</a:t>
            </a:r>
          </a:p>
        </p:txBody>
      </p:sp>
    </p:spTree>
    <p:extLst>
      <p:ext uri="{BB962C8B-B14F-4D97-AF65-F5344CB8AC3E}">
        <p14:creationId xmlns:p14="http://schemas.microsoft.com/office/powerpoint/2010/main" val="76761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F54E81-DD18-464D-89D8-19FF1EAE13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F57F0-8047-440A-833C-34BE4DD04187}"/>
              </a:ext>
            </a:extLst>
          </p:cNvPr>
          <p:cNvSpPr txBox="1"/>
          <p:nvPr/>
        </p:nvSpPr>
        <p:spPr>
          <a:xfrm>
            <a:off x="0" y="622741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www.nasa.gov/spacetech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690F6-7C2A-4788-9F4A-64889A68C1D6}"/>
              </a:ext>
            </a:extLst>
          </p:cNvPr>
          <p:cNvGrpSpPr>
            <a:grpSpLocks noChangeAspect="1"/>
          </p:cNvGrpSpPr>
          <p:nvPr/>
        </p:nvGrpSpPr>
        <p:grpSpPr>
          <a:xfrm>
            <a:off x="4187959" y="1741084"/>
            <a:ext cx="4059923" cy="3375833"/>
            <a:chOff x="3749616" y="1353312"/>
            <a:chExt cx="4992624" cy="41513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44FB413-BAEC-4E80-8CD4-6D9557AF5B15}"/>
                </a:ext>
              </a:extLst>
            </p:cNvPr>
            <p:cNvSpPr/>
            <p:nvPr/>
          </p:nvSpPr>
          <p:spPr>
            <a:xfrm>
              <a:off x="4178557" y="1525555"/>
              <a:ext cx="3834881" cy="38068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red logo&#10;&#10;Description automatically generated with low confidence">
              <a:extLst>
                <a:ext uri="{FF2B5EF4-FFF2-40B4-BE49-F238E27FC236}">
                  <a16:creationId xmlns:a16="http://schemas.microsoft.com/office/drawing/2014/main" id="{241BAA03-DEF9-483E-8CCD-D6F23BD18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616" y="1353312"/>
              <a:ext cx="4992624" cy="4151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03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07C2-0EBD-4DFB-BA74-6441EAF5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C875-2809-4BFB-9B04-CA801E826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329238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Small Scale Testing</a:t>
            </a:r>
          </a:p>
          <a:p>
            <a:endParaRPr lang="en-US" dirty="0"/>
          </a:p>
          <a:p>
            <a:r>
              <a:rPr lang="en-US" dirty="0"/>
              <a:t>Multimode Applicator</a:t>
            </a:r>
          </a:p>
          <a:p>
            <a:endParaRPr lang="en-US" dirty="0"/>
          </a:p>
          <a:p>
            <a:r>
              <a:rPr lang="en-US" dirty="0"/>
              <a:t>Near Field Coupler Applicator </a:t>
            </a:r>
          </a:p>
          <a:p>
            <a:endParaRPr lang="en-US" dirty="0"/>
          </a:p>
          <a:p>
            <a:r>
              <a:rPr lang="en-US" dirty="0"/>
              <a:t>Site Preparation </a:t>
            </a:r>
          </a:p>
          <a:p>
            <a:endParaRPr lang="en-US" dirty="0"/>
          </a:p>
          <a:p>
            <a:r>
              <a:rPr lang="en-US" dirty="0"/>
              <a:t>Demonstration Article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1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1550-0150-4614-8590-64192C72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9CE6-AE35-45B3-B6B9-1E9B9CD4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53578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Microwave Structure Construction Capability (MSCC) element of the Moon to Mars Planetary Construction Project (MMPACT) started in late 2020 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Mature the technology and capability to emplace in-situ-based construction process on the Moon to form horizontal infrastructure elements (e.g., landing pads, roads, etc.)</a:t>
            </a:r>
          </a:p>
          <a:p>
            <a:r>
              <a:rPr lang="en-US" dirty="0"/>
              <a:t>Objectives </a:t>
            </a:r>
          </a:p>
          <a:p>
            <a:pPr lvl="1"/>
            <a:r>
              <a:rPr lang="en-US" dirty="0"/>
              <a:t>Develop microwave sintering protocols/processes/CONOPs using lunar simulants in thermal vacuum</a:t>
            </a:r>
          </a:p>
          <a:p>
            <a:pPr lvl="1"/>
            <a:r>
              <a:rPr lang="en-US" dirty="0"/>
              <a:t>Develop microwave applicator designs, hardware, and instrumentation </a:t>
            </a:r>
          </a:p>
          <a:p>
            <a:pPr lvl="1"/>
            <a:r>
              <a:rPr lang="en-US" dirty="0"/>
              <a:t>Fabricate plates for property testing &amp; Demonstration Mission 1’s demonstration article fabrication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Characterize simulants for off-gassing and mass loss enabling creation of high temperature bakeout to remove non-lunar like materials </a:t>
            </a:r>
          </a:p>
          <a:p>
            <a:pPr lvl="1"/>
            <a:r>
              <a:rPr lang="en-US" dirty="0"/>
              <a:t>Develop simulants to accurately reflect glass and mineral contents</a:t>
            </a:r>
          </a:p>
          <a:p>
            <a:pPr lvl="1"/>
            <a:r>
              <a:rPr lang="en-US" dirty="0"/>
              <a:t>Use small scale microwave &amp; vacuum furnace sintering &amp; simulant characterization to feed large scale microwave sintering protocol development</a:t>
            </a:r>
          </a:p>
          <a:p>
            <a:pPr lvl="1"/>
            <a:r>
              <a:rPr lang="en-US" dirty="0"/>
              <a:t>Screen applicator designs and processing protocols (e.g., paving with horn, array, leaky waveguide, Multimode (MM), Near Field Coupler (NFC) and brick making)</a:t>
            </a:r>
          </a:p>
          <a:p>
            <a:pPr lvl="1"/>
            <a:r>
              <a:rPr lang="en-US" dirty="0"/>
              <a:t>Develop solid state microwave sources</a:t>
            </a:r>
          </a:p>
          <a:p>
            <a:pPr lvl="1"/>
            <a:r>
              <a:rPr lang="en-US" dirty="0"/>
              <a:t>Develop simulant bed to simulate lunar response to microwaves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A306-60FD-4241-BA72-6C53AFDB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3B162C-04C7-4A67-8C90-8859CBEF1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18612"/>
              </p:ext>
            </p:extLst>
          </p:nvPr>
        </p:nvGraphicFramePr>
        <p:xfrm>
          <a:off x="461948" y="1366598"/>
          <a:ext cx="11361193" cy="4511880"/>
        </p:xfrm>
        <a:graphic>
          <a:graphicData uri="http://schemas.openxmlformats.org/drawingml/2006/table">
            <a:tbl>
              <a:tblPr/>
              <a:tblGrid>
                <a:gridCol w="2863506">
                  <a:extLst>
                    <a:ext uri="{9D8B030D-6E8A-4147-A177-3AD203B41FA5}">
                      <a16:colId xmlns:a16="http://schemas.microsoft.com/office/drawing/2014/main" val="1493238377"/>
                    </a:ext>
                  </a:extLst>
                </a:gridCol>
                <a:gridCol w="8497687">
                  <a:extLst>
                    <a:ext uri="{9D8B030D-6E8A-4147-A177-3AD203B41FA5}">
                      <a16:colId xmlns:a16="http://schemas.microsoft.com/office/drawing/2014/main" val="3007570060"/>
                    </a:ext>
                  </a:extLst>
                </a:gridCol>
              </a:tblGrid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Role/Responsibility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24213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Marshall Space Flight Center/Jacobs/Aerie Aerospace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lead, full scale and large-scale microwave sintering in vacuum, fabrication &amp; testing,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conops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integration &amp; testing, thermal gravimetric with mass spectrometry, morphology testing, particle size analysis, carbon &amp; sulfur chemical analysis, microscopy, computed tomography, and simulant design and development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6134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RWBruce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Associates LLC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specification lead, microwave system design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35049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JFGerling Microwave Applications Consulting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specification, Multimode and window design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79236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Materials Technologies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specification, microwave energy modeling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36451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Crown College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sintering advisement, thermal conductivity testing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84988"/>
                  </a:ext>
                </a:extLst>
              </a:tr>
              <a:tr h="341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DrHollyShulman Sole Proprietorship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sintering lead, Large scale &amp; brick microwave sintering, synthetic mineral fabrication, surface area testing, different thermal analysis, Raman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49133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Properties North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dielectric property testing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7999"/>
                  </a:ext>
                </a:extLst>
              </a:tr>
              <a:tr h="428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Propulsion Laboratory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scale sintering and bonding, frequency test system dev and testing,  HFSS microwave coupling modeling, microscopy, vacuum testing with mass spectrometry, Airline Permittivity Characterization, Solid state horn array, simulant characterization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346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Radiance Technologies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applicator design (Near Field Coupler), frequency testing, EMI compatibility, HFSS microwave coupling modeling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7139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Compass Technology Group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test system dev and testing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187502"/>
                  </a:ext>
                </a:extLst>
              </a:tr>
              <a:tr h="216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Kennedy Space Center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preparation (tools,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conops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design, testing, fabrication), bear strength instrumentation (cone penetrometer)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25520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Kratos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Southern Research Engineering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and thermal property testing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568684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Langley Research Center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Instrumentation, NDE, critical flaw size determination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68988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 School of Mines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Proof load instrument, simulant delivery, systems engineering/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08689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Harrop Industries, Inc.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 out large volume of materials at high temperature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/5%H environment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759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Mills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glass for simulants and fabricate NUW-LHT-5M and NUW-LHT-6M for more accurate high temperature processing behavior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75001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State University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imager instrument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82147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Research Institute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imager instrument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566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0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5896-CD33-469B-9EC3-3B0F0766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Scale Microwave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1C13-B888-4482-BF9A-35F70689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266999"/>
            <a:ext cx="9045489" cy="4351338"/>
          </a:xfrm>
        </p:spPr>
        <p:txBody>
          <a:bodyPr/>
          <a:lstStyle/>
          <a:p>
            <a:r>
              <a:rPr lang="en-US" dirty="0"/>
              <a:t>Correlation of several factors relevant to understanding the dynamics of microwave sintering</a:t>
            </a:r>
          </a:p>
          <a:p>
            <a:pPr lvl="1"/>
            <a:r>
              <a:rPr lang="en-US" sz="1800" dirty="0"/>
              <a:t>Vacuum/pressure in material – rapid responses and with respect to duration of condition</a:t>
            </a:r>
          </a:p>
          <a:p>
            <a:pPr lvl="1"/>
            <a:r>
              <a:rPr lang="en-US" sz="1800" dirty="0"/>
              <a:t>Mass spectrometry – volatile species identity and release with respect to power and temperature of material</a:t>
            </a:r>
          </a:p>
          <a:p>
            <a:pPr lvl="1"/>
            <a:r>
              <a:rPr lang="en-US" sz="1800" dirty="0"/>
              <a:t>Applied microwave power – absorbed and reflected power (Duration of power at any given level &amp; range of applied power can cover wide range up to 25 W)</a:t>
            </a:r>
          </a:p>
          <a:p>
            <a:pPr lvl="1"/>
            <a:r>
              <a:rPr lang="en-US" sz="1800" dirty="0"/>
              <a:t>Video – observe any hot spot or plasma generation during test</a:t>
            </a:r>
          </a:p>
          <a:p>
            <a:pPr lvl="1"/>
            <a:r>
              <a:rPr lang="en-US" sz="1800" dirty="0"/>
              <a:t>Sample removal can be weighed, densified, selectively removed (correlate w/re to location in waveguide and shrinkage) to compare degree/extent of sintering or melting relative to test conditions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A7C32-6B6B-4CD0-8F7B-5C866C31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14" y="1095678"/>
            <a:ext cx="265938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5470F-A3B9-4B2D-870A-04980A9F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9" y="4923602"/>
            <a:ext cx="2743200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194C0-7E1F-459C-BE01-805B9549FB49}"/>
              </a:ext>
            </a:extLst>
          </p:cNvPr>
          <p:cNvSpPr txBox="1"/>
          <p:nvPr/>
        </p:nvSpPr>
        <p:spPr>
          <a:xfrm>
            <a:off x="1076538" y="4778224"/>
            <a:ext cx="21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NU-LHT-2M</a:t>
            </a:r>
          </a:p>
          <a:p>
            <a:pPr algn="r"/>
            <a:r>
              <a:rPr lang="en-US" sz="1400" dirty="0"/>
              <a:t>Sintered at 1200</a:t>
            </a:r>
            <a:r>
              <a:rPr lang="en-US" sz="1400" dirty="0">
                <a:sym typeface="Symbol" pitchFamily="2" charset="2"/>
              </a:rPr>
              <a:t></a:t>
            </a:r>
            <a:r>
              <a:rPr lang="en-US" sz="1400" dirty="0"/>
              <a:t>C/10 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92A13-7F4C-4D38-8F28-DC0FF555519B}"/>
              </a:ext>
            </a:extLst>
          </p:cNvPr>
          <p:cNvSpPr txBox="1"/>
          <p:nvPr/>
        </p:nvSpPr>
        <p:spPr>
          <a:xfrm>
            <a:off x="7266969" y="5210827"/>
            <a:ext cx="21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NU-LHT-4M</a:t>
            </a:r>
          </a:p>
          <a:p>
            <a:r>
              <a:rPr lang="en-US" sz="1400" dirty="0"/>
              <a:t>Sintered at 1200</a:t>
            </a:r>
            <a:r>
              <a:rPr lang="en-US" sz="1400" dirty="0">
                <a:sym typeface="Symbol" pitchFamily="2" charset="2"/>
              </a:rPr>
              <a:t></a:t>
            </a:r>
            <a:r>
              <a:rPr lang="en-US" sz="1400" dirty="0"/>
              <a:t>C/10 min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CFBFF-A501-40F0-A5BC-B2268CB5D18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65599" y="5349153"/>
            <a:ext cx="401370" cy="12328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A8C148-3CAB-4E5A-B8B0-600BC871E7A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07483" y="5039834"/>
            <a:ext cx="1026283" cy="35394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A8190D-C004-4F2C-8691-71C0A17A0BE4}"/>
              </a:ext>
            </a:extLst>
          </p:cNvPr>
          <p:cNvSpPr txBox="1"/>
          <p:nvPr/>
        </p:nvSpPr>
        <p:spPr>
          <a:xfrm>
            <a:off x="4171251" y="6135013"/>
            <a:ext cx="2616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Microwave Joining of Layers</a:t>
            </a:r>
          </a:p>
          <a:p>
            <a:pPr algn="ctr"/>
            <a:r>
              <a:rPr lang="en-US" sz="1400" dirty="0"/>
              <a:t>(Cohesive/Adhesive Failure)</a:t>
            </a:r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7359F-6D7C-458E-8209-EBB9B3B19C2B}"/>
              </a:ext>
            </a:extLst>
          </p:cNvPr>
          <p:cNvSpPr txBox="1"/>
          <p:nvPr/>
        </p:nvSpPr>
        <p:spPr>
          <a:xfrm>
            <a:off x="661987" y="6611779"/>
            <a:ext cx="11177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research depicted in graphs was carried out at the Jet Propulsion Laboratory, California Institute of Technology, under a contract with the National Aeronautics and Space Administration (80NM0018D0004).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415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A9BB-C1E4-4944-9F49-E79D365A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Multimode (MM) Applicator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6E69-BC95-4E90-9590-F7778A75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26" y="1096163"/>
            <a:ext cx="7690960" cy="4351338"/>
          </a:xfrm>
        </p:spPr>
        <p:txBody>
          <a:bodyPr/>
          <a:lstStyle/>
          <a:p>
            <a:r>
              <a:rPr lang="en-US" dirty="0"/>
              <a:t>MM microwave provides more uniform electric field for sintering lunar surface paving &amp; brick making</a:t>
            </a:r>
          </a:p>
          <a:p>
            <a:r>
              <a:rPr lang="en-US" dirty="0"/>
              <a:t>6 kW magnetron </a:t>
            </a:r>
          </a:p>
          <a:p>
            <a:r>
              <a:rPr lang="en-US" dirty="0"/>
              <a:t>Process Development, Testing, Results</a:t>
            </a:r>
          </a:p>
          <a:p>
            <a:pPr lvl="1"/>
            <a:r>
              <a:rPr lang="en-US" sz="1800" dirty="0"/>
              <a:t>Modeling shows good surface heating of regolith simulant using radiant heat to “kick start” microwave absorption</a:t>
            </a:r>
          </a:p>
          <a:p>
            <a:pPr lvl="1"/>
            <a:r>
              <a:rPr lang="en-US" sz="1800" dirty="0"/>
              <a:t>Experimental multimode system set up in vacuum chamber</a:t>
            </a:r>
          </a:p>
          <a:p>
            <a:pPr lvl="1"/>
            <a:r>
              <a:rPr lang="en-US" sz="1800" dirty="0"/>
              <a:t>Proof of concept demonstrated: sintered tile removed from top of simulant powder bed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077AA-6FB0-42F0-9FB6-9CA5BAD4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" y="2903855"/>
            <a:ext cx="2689860" cy="3589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02922-4030-475A-8AE4-6950D36F1C60}"/>
              </a:ext>
            </a:extLst>
          </p:cNvPr>
          <p:cNvSpPr txBox="1"/>
          <p:nvPr/>
        </p:nvSpPr>
        <p:spPr>
          <a:xfrm>
            <a:off x="900269" y="5296892"/>
            <a:ext cx="13404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Simulant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0AEDD-232B-4F6B-AD8F-9201D6302BA4}"/>
              </a:ext>
            </a:extLst>
          </p:cNvPr>
          <p:cNvSpPr txBox="1"/>
          <p:nvPr/>
        </p:nvSpPr>
        <p:spPr>
          <a:xfrm>
            <a:off x="838200" y="4176764"/>
            <a:ext cx="13404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MM Applicator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53C38-B449-4A00-8B99-74221A82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4003530"/>
            <a:ext cx="4299585" cy="2764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A7030-4AAF-43D5-B996-A6B6322398BA}"/>
              </a:ext>
            </a:extLst>
          </p:cNvPr>
          <p:cNvSpPr txBox="1"/>
          <p:nvPr/>
        </p:nvSpPr>
        <p:spPr>
          <a:xfrm>
            <a:off x="6647021" y="5688449"/>
            <a:ext cx="1447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HFSS Model with Combined Radiant and Microwave Heating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46913-6E55-4986-B462-46DA6FEE6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75" y="4616402"/>
            <a:ext cx="1524000" cy="1539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6B2E1-8D8E-4AB9-99B8-514C5CF89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152" y="1425319"/>
            <a:ext cx="2036848" cy="2460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70AAE2-6327-40F9-BC50-1F7DF12B9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330" y="3835268"/>
            <a:ext cx="1731571" cy="2216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24E4F-EBA6-492A-837F-0EC95105F3EA}"/>
              </a:ext>
            </a:extLst>
          </p:cNvPr>
          <p:cNvSpPr txBox="1"/>
          <p:nvPr/>
        </p:nvSpPr>
        <p:spPr>
          <a:xfrm>
            <a:off x="8606178" y="6273224"/>
            <a:ext cx="329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Vacuum Microwave Sintered Samples</a:t>
            </a:r>
          </a:p>
        </p:txBody>
      </p:sp>
    </p:spTree>
    <p:extLst>
      <p:ext uri="{BB962C8B-B14F-4D97-AF65-F5344CB8AC3E}">
        <p14:creationId xmlns:p14="http://schemas.microsoft.com/office/powerpoint/2010/main" val="36351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02C9-C413-4A3B-BA0C-32F77F27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Field Coupler (NFC)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1C3C-6D3C-4CB7-8799-0541CD9A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354137"/>
            <a:ext cx="8434388" cy="5303838"/>
          </a:xfrm>
        </p:spPr>
        <p:txBody>
          <a:bodyPr>
            <a:normAutofit/>
          </a:bodyPr>
          <a:lstStyle/>
          <a:p>
            <a:r>
              <a:rPr lang="en-US" dirty="0"/>
              <a:t>Uses near-field technology to contain energy in sintering target volumes</a:t>
            </a:r>
          </a:p>
          <a:p>
            <a:r>
              <a:rPr lang="en-US" dirty="0"/>
              <a:t>Design flexibility can be used to shape energy distribution</a:t>
            </a:r>
          </a:p>
          <a:p>
            <a:r>
              <a:rPr lang="en-US" dirty="0"/>
              <a:t>Simplifies RF hardening of surrounding equipment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sz="1800" dirty="0"/>
              <a:t>Proof of concept with copper construction</a:t>
            </a:r>
          </a:p>
          <a:p>
            <a:pPr lvl="1"/>
            <a:r>
              <a:rPr lang="en-US" sz="1800" dirty="0"/>
              <a:t>Higher temperature testing using steel construction with 1 kW in open air</a:t>
            </a:r>
          </a:p>
          <a:p>
            <a:pPr lvl="1"/>
            <a:r>
              <a:rPr lang="en-US" sz="1800" dirty="0"/>
              <a:t>Currently testing in vacuum with up to 6 kW solid state source, intending to create sintered plates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sz="1800" dirty="0"/>
              <a:t>At 1 kW, the NFC heated simulant at a rate of 3°C/minute </a:t>
            </a:r>
          </a:p>
          <a:p>
            <a:pPr lvl="1"/>
            <a:r>
              <a:rPr lang="en-US" sz="1800" dirty="0"/>
              <a:t>In open air with a firebrick sandbox, heat loss to the environment could not be overcome with 1 kW</a:t>
            </a:r>
          </a:p>
          <a:p>
            <a:pPr lvl="1"/>
            <a:r>
              <a:rPr lang="en-US" sz="1800" dirty="0"/>
              <a:t>Heating pattern matches predictive models</a:t>
            </a:r>
          </a:p>
          <a:p>
            <a:pPr lvl="1"/>
            <a:r>
              <a:rPr lang="en-US" sz="1800" dirty="0"/>
              <a:t>Vacuum tests at 0.1 kW showed appropriate heating patterns, and the testbed is being prepared for higher power tests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2317D-0702-4F56-80DF-FA0B1FED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49" y="1207769"/>
            <a:ext cx="3454701" cy="192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BF3F6-C622-4ED7-B322-7CB52EED956C}"/>
              </a:ext>
            </a:extLst>
          </p:cNvPr>
          <p:cNvSpPr txBox="1"/>
          <p:nvPr/>
        </p:nvSpPr>
        <p:spPr>
          <a:xfrm>
            <a:off x="9164960" y="4568406"/>
            <a:ext cx="259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kW NFC &amp; Simulant Tray in Vacuum Chamber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4E773-2D4A-4C4D-B1ED-65F7C70F2DDE}"/>
              </a:ext>
            </a:extLst>
          </p:cNvPr>
          <p:cNvSpPr txBox="1"/>
          <p:nvPr/>
        </p:nvSpPr>
        <p:spPr>
          <a:xfrm>
            <a:off x="8742460" y="2975073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NFC Electromagnetic Field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22179-B1D0-43D5-B080-4CD4C1DD43E2}"/>
              </a:ext>
            </a:extLst>
          </p:cNvPr>
          <p:cNvSpPr txBox="1"/>
          <p:nvPr/>
        </p:nvSpPr>
        <p:spPr>
          <a:xfrm>
            <a:off x="9242794" y="6462644"/>
            <a:ext cx="255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Steel NFC Heating Area 1 kW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58361-157C-4402-8026-ADEAEC9B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860" y="3376193"/>
            <a:ext cx="867728" cy="1156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BEBFBB-BD86-48BB-919D-88B14EF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199" y="3376192"/>
            <a:ext cx="1601220" cy="119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E6DCA0-D804-4AFA-A9AE-070C5D362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078" y="5220550"/>
            <a:ext cx="158496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86D4-0824-40AC-8999-F305803A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6D61-84BC-4700-B3A8-67C81D67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287"/>
            <a:ext cx="10515600" cy="2603500"/>
          </a:xfrm>
        </p:spPr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sz="1800" dirty="0"/>
              <a:t>Rough Grading for Leveling: level the surface of the demonstration site to  +/- 2 degrees [TBR] levelness.</a:t>
            </a:r>
          </a:p>
          <a:p>
            <a:pPr lvl="1"/>
            <a:r>
              <a:rPr lang="en-US" sz="1800" dirty="0"/>
              <a:t>Fine Grading for Flatness: grade the demonstration site to +/- .5 cm [TBR] flatness</a:t>
            </a:r>
          </a:p>
          <a:p>
            <a:pPr lvl="1"/>
            <a:r>
              <a:rPr lang="en-US" sz="1800" dirty="0"/>
              <a:t>Final Pad Density: compact regolith within the demonstration site to 1800 kg/m3 [TBR] to a depth of 4 inches (10 cm) [TBR].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C952E-17A9-49CA-8062-B2987945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2" y="3378200"/>
            <a:ext cx="3398520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9D47D-77A5-480F-AD24-F9273076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3825240"/>
            <a:ext cx="2339340" cy="176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4D8E2-9A15-474A-97A8-50D9F09C6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183" y="3378200"/>
            <a:ext cx="6642817" cy="260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1F7BF-05E2-407C-A6F9-795965F55B8E}"/>
              </a:ext>
            </a:extLst>
          </p:cNvPr>
          <p:cNvSpPr txBox="1"/>
          <p:nvPr/>
        </p:nvSpPr>
        <p:spPr>
          <a:xfrm>
            <a:off x="374080" y="5930900"/>
            <a:ext cx="5445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Robot arm testbed showing site preparation &amp; compaction testing</a:t>
            </a:r>
          </a:p>
        </p:txBody>
      </p:sp>
    </p:spTree>
    <p:extLst>
      <p:ext uri="{BB962C8B-B14F-4D97-AF65-F5344CB8AC3E}">
        <p14:creationId xmlns:p14="http://schemas.microsoft.com/office/powerpoint/2010/main" val="1432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4679-22DE-4FA2-8DB5-55BAED50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 Mission 1: Demonstration Article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D6F3-08E0-4173-890E-406A682F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4"/>
            <a:ext cx="7519988" cy="5272086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sz="1800" dirty="0"/>
              <a:t>Fabricate 4ft</a:t>
            </a:r>
            <a:r>
              <a:rPr lang="en-US" sz="1800" baseline="30000" dirty="0"/>
              <a:t>2 </a:t>
            </a:r>
            <a:r>
              <a:rPr lang="en-US" sz="1800" dirty="0"/>
              <a:t>of any shape by 4” thick with minimum of two vertical layers</a:t>
            </a:r>
          </a:p>
          <a:p>
            <a:pPr lvl="1"/>
            <a:r>
              <a:rPr lang="en-US" sz="1800" dirty="0"/>
              <a:t>Increase fidelity of hardware, processing protocols, and CONOPs with each test series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sz="1800" dirty="0"/>
              <a:t>Use 20’ diameter vacuum chamber to demonstrate hardware and full-scale process</a:t>
            </a:r>
          </a:p>
          <a:p>
            <a:pPr lvl="1"/>
            <a:r>
              <a:rPr lang="en-US" sz="1800" dirty="0"/>
              <a:t>Prototype: Use existing hardware with electronics outside of the chamber to fabricate demonstration article</a:t>
            </a:r>
          </a:p>
          <a:p>
            <a:pPr lvl="1"/>
            <a:r>
              <a:rPr lang="en-US" sz="1800" dirty="0"/>
              <a:t>Engineering Unit: Develop and use vacuum compatible hardware inside of chamber to fabricate demonstration article</a:t>
            </a:r>
          </a:p>
          <a:p>
            <a:pPr lvl="1"/>
            <a:r>
              <a:rPr lang="en-US" sz="1800" dirty="0"/>
              <a:t>Qualification and Flight Units: Develop and use flight hardware inside of chamber to fabricate flight like article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sz="1800" dirty="0"/>
              <a:t>Multimode will use waveguide for energy transmission</a:t>
            </a:r>
          </a:p>
          <a:p>
            <a:pPr lvl="1"/>
            <a:r>
              <a:rPr lang="en-US" sz="1800" dirty="0"/>
              <a:t>NFC will use transmission cable for energy transmission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50EED-4A28-46F3-93BA-B6455D3D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89" y="2028834"/>
            <a:ext cx="3668076" cy="339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CB1DC-74A1-4547-95F9-DEF2DB29A556}"/>
              </a:ext>
            </a:extLst>
          </p:cNvPr>
          <p:cNvSpPr txBox="1"/>
          <p:nvPr/>
        </p:nvSpPr>
        <p:spPr>
          <a:xfrm>
            <a:off x="8366025" y="5433542"/>
            <a:ext cx="3504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Prototype Hardware Design using Multimode Applicator with a Magnetron (simulant bed is empty).</a:t>
            </a:r>
          </a:p>
        </p:txBody>
      </p:sp>
    </p:spTree>
    <p:extLst>
      <p:ext uri="{BB962C8B-B14F-4D97-AF65-F5344CB8AC3E}">
        <p14:creationId xmlns:p14="http://schemas.microsoft.com/office/powerpoint/2010/main" val="18030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1288</Words>
  <Application>Microsoft Office PowerPoint</Application>
  <PresentationFormat>Widescreen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Agenda</vt:lpstr>
      <vt:lpstr>Background</vt:lpstr>
      <vt:lpstr>Partners</vt:lpstr>
      <vt:lpstr>Small Scale Microwave Testing</vt:lpstr>
      <vt:lpstr>Multimode (MM) Applicator</vt:lpstr>
      <vt:lpstr>Near Field Coupler (NFC)</vt:lpstr>
      <vt:lpstr>Site Preparation</vt:lpstr>
      <vt:lpstr>Demonstration Mission 1: Demonstration Article Fabrication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Effinger, Michael (MSFC-ST23)</dc:creator>
  <cp:lastModifiedBy>Effinger, Michael (MSFC-ST23)</cp:lastModifiedBy>
  <cp:revision>10</cp:revision>
  <dcterms:modified xsi:type="dcterms:W3CDTF">2022-10-26T12:33:57Z</dcterms:modified>
</cp:coreProperties>
</file>