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
  </p:notesMasterIdLst>
  <p:sldIdLst>
    <p:sldId id="259" r:id="rId2"/>
    <p:sldId id="270" r:id="rId3"/>
    <p:sldId id="271" r:id="rId4"/>
    <p:sldId id="272" r:id="rId5"/>
    <p:sldId id="280" r:id="rId6"/>
    <p:sldId id="281" r:id="rId7"/>
    <p:sldId id="282" r:id="rId8"/>
    <p:sldId id="286" r:id="rId9"/>
    <p:sldId id="283" r:id="rId10"/>
    <p:sldId id="284" r:id="rId11"/>
    <p:sldId id="285"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77" autoAdjust="0"/>
  </p:normalViewPr>
  <p:slideViewPr>
    <p:cSldViewPr snapToGrid="0">
      <p:cViewPr varScale="1">
        <p:scale>
          <a:sx n="66" d="100"/>
          <a:sy n="66" d="100"/>
        </p:scale>
        <p:origin x="1301"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B19D1-6634-47C3-9A28-C91F1EF9B822}"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CFCE4-5216-4F81-82D4-6BB770CD50DB}" type="slidenum">
              <a:rPr lang="en-US" smtClean="0"/>
              <a:t>‹#›</a:t>
            </a:fld>
            <a:endParaRPr lang="en-US"/>
          </a:p>
        </p:txBody>
      </p:sp>
    </p:spTree>
    <p:extLst>
      <p:ext uri="{BB962C8B-B14F-4D97-AF65-F5344CB8AC3E}">
        <p14:creationId xmlns:p14="http://schemas.microsoft.com/office/powerpoint/2010/main" val="44404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Abstract: The Sunrise Problem is succinctly stated as a question: “what is the probability that the sun will rise tomorrow?” Attempts to answer this seemingly simple question reveal unexpected incongruities between statistical/probabilistic estimates and “real-world” expectations. Rather than being a purely philosophical problem, similar incongruities can be found in reliability and probabilistic risk assessment (PRA) analyses. These differences between statistical predictions and demonstrated reliability can result in analysis shortcomings that should be addressed and resolved. This presentation will begin by discussing the nature of the Sunrise Problem and how it applies to PRA and reliability. Examples of the Sunrise Problem in a PRA estimate will also be included, along with tips to identify and resolve the shortcomings that result from these anomalous situations.   </a:t>
            </a:r>
          </a:p>
          <a:p>
            <a:endParaRPr lang="en-US" dirty="0"/>
          </a:p>
        </p:txBody>
      </p:sp>
      <p:sp>
        <p:nvSpPr>
          <p:cNvPr id="4" name="Slide Number Placeholder 3"/>
          <p:cNvSpPr>
            <a:spLocks noGrp="1"/>
          </p:cNvSpPr>
          <p:nvPr>
            <p:ph type="sldNum" sz="quarter" idx="5"/>
          </p:nvPr>
        </p:nvSpPr>
        <p:spPr/>
        <p:txBody>
          <a:bodyPr/>
          <a:lstStyle/>
          <a:p>
            <a:fld id="{563DF7D7-C74C-4948-B755-21A1DA0721A4}" type="slidenum">
              <a:rPr lang="en-US" smtClean="0"/>
              <a:t>1</a:t>
            </a:fld>
            <a:endParaRPr lang="en-US"/>
          </a:p>
        </p:txBody>
      </p:sp>
    </p:spTree>
    <p:extLst>
      <p:ext uri="{BB962C8B-B14F-4D97-AF65-F5344CB8AC3E}">
        <p14:creationId xmlns:p14="http://schemas.microsoft.com/office/powerpoint/2010/main" val="208768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Risk analysts are not here to predict the future, and although our methods can be extremely valuable, they are not perfect. Acknowledging knowledge gaps and shortcomings is a key part of maintaining trust and transparency with stakeholders. </a:t>
            </a:r>
          </a:p>
          <a:p>
            <a:endParaRPr lang="en-US" i="0" dirty="0"/>
          </a:p>
          <a:p>
            <a:r>
              <a:rPr lang="en-US" i="0" dirty="0"/>
              <a:t>Failure to note a “sunrise problem” can easily lead to a boy-who-cried-wolf situation; insisting that there is high risk when the analysis is lacking can cause lack of trust when “true” risk drivers are brought to light.</a:t>
            </a:r>
          </a:p>
        </p:txBody>
      </p:sp>
      <p:sp>
        <p:nvSpPr>
          <p:cNvPr id="4" name="Slide Number Placeholder 3"/>
          <p:cNvSpPr>
            <a:spLocks noGrp="1"/>
          </p:cNvSpPr>
          <p:nvPr>
            <p:ph type="sldNum" sz="quarter" idx="10"/>
          </p:nvPr>
        </p:nvSpPr>
        <p:spPr/>
        <p:txBody>
          <a:bodyPr/>
          <a:lstStyle/>
          <a:p>
            <a:fld id="{DEA0D56B-D0D4-43EF-9403-963A0EE0895A}" type="slidenum">
              <a:rPr lang="en-US" altLang="en-US" smtClean="0"/>
              <a:pPr/>
              <a:t>11</a:t>
            </a:fld>
            <a:endParaRPr lang="en-US" altLang="en-US" dirty="0"/>
          </a:p>
        </p:txBody>
      </p:sp>
    </p:spTree>
    <p:extLst>
      <p:ext uri="{BB962C8B-B14F-4D97-AF65-F5344CB8AC3E}">
        <p14:creationId xmlns:p14="http://schemas.microsoft.com/office/powerpoint/2010/main" val="365170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Abstract: The Sunrise Problem is succinctly stated as a question: “what is the probability that the sun will rise tomorrow?” Attempts to answer this seemingly simple question reveal unexpected incongruities between statistical/probabilistic estimates and “real-world” expectations. Rather than being a purely philosophical problem, similar incongruities can be found in reliability and probabilistic risk assessment (PRA) analyses. These differences between statistical predictions and demonstrated reliability can result in analysis shortcomings that should be addressed and resolved. This presentation will begin by discussing the nature of the Sunrise Problem and how it applies to PRA and reliability. </a:t>
            </a:r>
            <a:r>
              <a:rPr lang="en-US" sz="1200">
                <a:effectLst/>
                <a:latin typeface="Calibri" panose="020F0502020204030204" pitchFamily="34" charset="0"/>
                <a:ea typeface="Calibri" panose="020F0502020204030204" pitchFamily="34" charset="0"/>
              </a:rPr>
              <a:t>Examples of the Sunrise Problem in a PRA estimate will also be included, along with tips to identify and resolve the shortcomings that result from these anomalous situations.   </a:t>
            </a:r>
          </a:p>
          <a:p>
            <a:endParaRPr lang="en-US" dirty="0"/>
          </a:p>
        </p:txBody>
      </p:sp>
      <p:sp>
        <p:nvSpPr>
          <p:cNvPr id="4" name="Slide Number Placeholder 3"/>
          <p:cNvSpPr>
            <a:spLocks noGrp="1"/>
          </p:cNvSpPr>
          <p:nvPr>
            <p:ph type="sldNum" sz="quarter" idx="10"/>
          </p:nvPr>
        </p:nvSpPr>
        <p:spPr/>
        <p:txBody>
          <a:bodyPr/>
          <a:lstStyle/>
          <a:p>
            <a:fld id="{DEA0D56B-D0D4-43EF-9403-963A0EE0895A}" type="slidenum">
              <a:rPr lang="en-US" altLang="en-US" smtClean="0"/>
              <a:pPr/>
              <a:t>2</a:t>
            </a:fld>
            <a:endParaRPr lang="en-US" altLang="en-US" dirty="0"/>
          </a:p>
        </p:txBody>
      </p:sp>
    </p:spTree>
    <p:extLst>
      <p:ext uri="{BB962C8B-B14F-4D97-AF65-F5344CB8AC3E}">
        <p14:creationId xmlns:p14="http://schemas.microsoft.com/office/powerpoint/2010/main" val="314660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 assumes that </a:t>
            </a:r>
            <a:r>
              <a:rPr lang="en-US" i="1" dirty="0"/>
              <a:t>p </a:t>
            </a:r>
            <a:r>
              <a:rPr lang="en-US" i="0" dirty="0"/>
              <a:t>has a prior distribution that is uniform over [0,1] and that the sun independently rises each day with probability </a:t>
            </a:r>
            <a:r>
              <a:rPr lang="en-US" i="1" dirty="0"/>
              <a:t>p. </a:t>
            </a:r>
            <a:r>
              <a:rPr lang="en-US" i="0" dirty="0"/>
              <a:t>This is Laplace’s rule of succession, which is both a notable </a:t>
            </a:r>
            <a:r>
              <a:rPr lang="en-US" b="1" i="0" dirty="0"/>
              <a:t>and infamously misapplied </a:t>
            </a:r>
            <a:r>
              <a:rPr lang="en-US" b="0" i="0" dirty="0"/>
              <a:t>(as we’ll soon see)</a:t>
            </a:r>
            <a:r>
              <a:rPr lang="en-US" b="1" i="0" dirty="0"/>
              <a:t> </a:t>
            </a:r>
            <a:r>
              <a:rPr lang="en-US" i="0" dirty="0"/>
              <a:t>connection between probability and frequency.</a:t>
            </a:r>
            <a:endParaRPr lang="en-US" i="1" dirty="0"/>
          </a:p>
          <a:p>
            <a:endParaRPr lang="en-US" i="1" dirty="0"/>
          </a:p>
          <a:p>
            <a:r>
              <a:rPr lang="en-US" i="0" dirty="0"/>
              <a:t>Note that the number of observations is the key metric, making this a </a:t>
            </a:r>
            <a:r>
              <a:rPr lang="en-US" i="1" dirty="0"/>
              <a:t>reference class problem</a:t>
            </a:r>
            <a:r>
              <a:rPr lang="en-US" i="0" dirty="0"/>
              <a:t>. The conditional probability can change drastically based on whether you use a single person’s (or all of humanity’s) recorded observations. Further, the years of observation matches the “expected time to failure”. Even taking all 5000 years of recorded human history, this method shows that we should expect the sun to NOT rise within the next 5000 years or so.</a:t>
            </a:r>
          </a:p>
          <a:p>
            <a:endParaRPr lang="en-US" i="0" dirty="0"/>
          </a:p>
          <a:p>
            <a:endParaRPr lang="en-US" i="0" dirty="0"/>
          </a:p>
        </p:txBody>
      </p:sp>
      <p:sp>
        <p:nvSpPr>
          <p:cNvPr id="4" name="Slide Number Placeholder 3"/>
          <p:cNvSpPr>
            <a:spLocks noGrp="1"/>
          </p:cNvSpPr>
          <p:nvPr>
            <p:ph type="sldNum" sz="quarter" idx="10"/>
          </p:nvPr>
        </p:nvSpPr>
        <p:spPr/>
        <p:txBody>
          <a:bodyPr/>
          <a:lstStyle/>
          <a:p>
            <a:fld id="{DEA0D56B-D0D4-43EF-9403-963A0EE0895A}" type="slidenum">
              <a:rPr lang="en-US" altLang="en-US" smtClean="0"/>
              <a:pPr/>
              <a:t>4</a:t>
            </a:fld>
            <a:endParaRPr lang="en-US" altLang="en-US" dirty="0"/>
          </a:p>
        </p:txBody>
      </p:sp>
    </p:spTree>
    <p:extLst>
      <p:ext uri="{BB962C8B-B14F-4D97-AF65-F5344CB8AC3E}">
        <p14:creationId xmlns:p14="http://schemas.microsoft.com/office/powerpoint/2010/main" val="185182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Note that the number of observations is again the key metric. The beta distribution with Jeffreys prior is less “conservative,” but has more reasonable predictions for this problem. </a:t>
            </a:r>
          </a:p>
          <a:p>
            <a:endParaRPr lang="en-US" i="0" dirty="0"/>
          </a:p>
          <a:p>
            <a:r>
              <a:rPr lang="en-US" i="0" dirty="0"/>
              <a:t>Also note that even though the probability of no sunrise “tomorrow” (4</a:t>
            </a:r>
            <a:r>
              <a:rPr lang="en-US" i="0" baseline="30000" dirty="0"/>
              <a:t>th</a:t>
            </a:r>
            <a:r>
              <a:rPr lang="en-US" i="0" dirty="0"/>
              <a:t> column) is very low, the probability of having a “no sunrise” occurrence increases when you look far enough into the future. If you want to know the expected number of “no sunrises” over the next million years, it would be unreasonably high compared to our common sense.</a:t>
            </a:r>
          </a:p>
          <a:p>
            <a:endParaRPr lang="en-US" i="0" dirty="0"/>
          </a:p>
          <a:p>
            <a:r>
              <a:rPr lang="en-US" i="0" dirty="0"/>
              <a:t>It is also interesting to note that beta distributions used for this type of failure estimate have inherently high uncertainty when there are zero instances of failure. While additional ‘successes’ have little effect, the uncertainty decreases dramatically with even one observed failure, showing that, statistically, we “learn more” from failure than from success. </a:t>
            </a:r>
          </a:p>
        </p:txBody>
      </p:sp>
      <p:sp>
        <p:nvSpPr>
          <p:cNvPr id="4" name="Slide Number Placeholder 3"/>
          <p:cNvSpPr>
            <a:spLocks noGrp="1"/>
          </p:cNvSpPr>
          <p:nvPr>
            <p:ph type="sldNum" sz="quarter" idx="10"/>
          </p:nvPr>
        </p:nvSpPr>
        <p:spPr/>
        <p:txBody>
          <a:bodyPr/>
          <a:lstStyle/>
          <a:p>
            <a:fld id="{DEA0D56B-D0D4-43EF-9403-963A0EE0895A}" type="slidenum">
              <a:rPr lang="en-US" altLang="en-US" smtClean="0"/>
              <a:pPr/>
              <a:t>5</a:t>
            </a:fld>
            <a:endParaRPr lang="en-US" altLang="en-US" dirty="0"/>
          </a:p>
        </p:txBody>
      </p:sp>
    </p:spTree>
    <p:extLst>
      <p:ext uri="{BB962C8B-B14F-4D97-AF65-F5344CB8AC3E}">
        <p14:creationId xmlns:p14="http://schemas.microsoft.com/office/powerpoint/2010/main" val="13926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pPr marL="228600" indent="-228600">
              <a:buAutoNum type="arabicPeriod"/>
            </a:pPr>
            <a:r>
              <a:rPr lang="en-US" i="0" dirty="0"/>
              <a:t>Reference class problem – What data do we use? Do we only trust our personal observations? All of humanity’s? Extrapolate back to the earth’s formation?</a:t>
            </a:r>
          </a:p>
          <a:p>
            <a:pPr marL="228600" indent="-228600">
              <a:buAutoNum type="arabicPeriod"/>
            </a:pPr>
            <a:r>
              <a:rPr lang="en-US" i="0" dirty="0"/>
              <a:t>Low probability event – Combined with the data problem above, attempts to “extrapolate” far into the future makes our estimates seem unreasonable. </a:t>
            </a:r>
          </a:p>
          <a:p>
            <a:pPr marL="228600" indent="-228600">
              <a:buAutoNum type="arabicPeriod"/>
            </a:pPr>
            <a:r>
              <a:rPr lang="en-US" i="0" dirty="0"/>
              <a:t>Improper assumptions – Sun rises are not “random” coin flips. The analyses shown earlier are like trying to put a square peg in a round hole. We’re trying to make the question fit the analysis. </a:t>
            </a:r>
          </a:p>
          <a:p>
            <a:pPr marL="228600" indent="-228600">
              <a:buAutoNum type="arabicPeriod"/>
            </a:pPr>
            <a:r>
              <a:rPr lang="en-US" i="0" dirty="0"/>
              <a:t>Generic or uninformed priors, while ‘proper’ for general applications, do not represent everything we know about the sunrise problem (i.e. science, physics, etc.)</a:t>
            </a:r>
          </a:p>
          <a:p>
            <a:pPr marL="228600" indent="-228600">
              <a:buAutoNum type="arabicPeriod"/>
            </a:pPr>
            <a:endParaRPr lang="en-US" i="0" dirty="0"/>
          </a:p>
          <a:p>
            <a:pPr marL="0" indent="0">
              <a:buNone/>
            </a:pPr>
            <a:r>
              <a:rPr lang="en-US" i="0" dirty="0"/>
              <a:t>Although famously ignored, Laplace’s own words explain that the sunrise problem is a misapplication of his rule of succession; there is additional prior information that the rule does not take into account. When recounting this problem in </a:t>
            </a:r>
            <a:r>
              <a:rPr lang="en-US" i="1" dirty="0"/>
              <a:t>Probability Theory: The Logic of Science, </a:t>
            </a:r>
            <a:r>
              <a:rPr lang="en-US" i="0" dirty="0"/>
              <a:t>E.T. Jaynes adds: </a:t>
            </a:r>
          </a:p>
          <a:p>
            <a:pPr marL="457200" lvl="1" indent="0">
              <a:buNone/>
            </a:pPr>
            <a:r>
              <a:rPr lang="en-US" i="1" dirty="0"/>
              <a:t>In this somewhat awkward phraseology, [Laplace] is pointing out to the reader that the rule of succession gives the probability based only on the information that the event occurred n times in N trials, and that our knowledge of celestial mechanics represents a great deal of additional information.</a:t>
            </a:r>
          </a:p>
        </p:txBody>
      </p:sp>
      <p:sp>
        <p:nvSpPr>
          <p:cNvPr id="4" name="Slide Number Placeholder 3"/>
          <p:cNvSpPr>
            <a:spLocks noGrp="1"/>
          </p:cNvSpPr>
          <p:nvPr>
            <p:ph type="sldNum" sz="quarter" idx="10"/>
          </p:nvPr>
        </p:nvSpPr>
        <p:spPr/>
        <p:txBody>
          <a:bodyPr/>
          <a:lstStyle/>
          <a:p>
            <a:fld id="{DEA0D56B-D0D4-43EF-9403-963A0EE0895A}" type="slidenum">
              <a:rPr lang="en-US" altLang="en-US" smtClean="0"/>
              <a:pPr/>
              <a:t>6</a:t>
            </a:fld>
            <a:endParaRPr lang="en-US" altLang="en-US" dirty="0"/>
          </a:p>
        </p:txBody>
      </p:sp>
    </p:spTree>
    <p:extLst>
      <p:ext uri="{BB962C8B-B14F-4D97-AF65-F5344CB8AC3E}">
        <p14:creationId xmlns:p14="http://schemas.microsoft.com/office/powerpoint/2010/main" val="328137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r>
              <a:rPr lang="en-US" i="0" dirty="0"/>
              <a:t>Excel: 	Probability of a single rivet failure (median) = BETA.INV(0.5,0.5,3600.5) = P1</a:t>
            </a:r>
          </a:p>
          <a:p>
            <a:r>
              <a:rPr lang="en-US" i="0" dirty="0"/>
              <a:t>	Failure probability for a boat with 600 rivets = 1-BINOM.DIST(0,600,P1,FALSE)</a:t>
            </a:r>
          </a:p>
          <a:p>
            <a:endParaRPr lang="en-US" i="0" dirty="0"/>
          </a:p>
          <a:p>
            <a:r>
              <a:rPr lang="en-US" i="0" dirty="0"/>
              <a:t>This example shows that, even with 3000+ successes, there is still about a 1 in 26 chance that a boat sinks due to a rivet failure. </a:t>
            </a:r>
          </a:p>
        </p:txBody>
      </p:sp>
      <p:sp>
        <p:nvSpPr>
          <p:cNvPr id="4" name="Slide Number Placeholder 3"/>
          <p:cNvSpPr>
            <a:spLocks noGrp="1"/>
          </p:cNvSpPr>
          <p:nvPr>
            <p:ph type="sldNum" sz="quarter" idx="10"/>
          </p:nvPr>
        </p:nvSpPr>
        <p:spPr/>
        <p:txBody>
          <a:bodyPr/>
          <a:lstStyle/>
          <a:p>
            <a:fld id="{DEA0D56B-D0D4-43EF-9403-963A0EE0895A}" type="slidenum">
              <a:rPr lang="en-US" altLang="en-US" smtClean="0"/>
              <a:pPr/>
              <a:t>7</a:t>
            </a:fld>
            <a:endParaRPr lang="en-US" altLang="en-US" dirty="0"/>
          </a:p>
        </p:txBody>
      </p:sp>
    </p:spTree>
    <p:extLst>
      <p:ext uri="{BB962C8B-B14F-4D97-AF65-F5344CB8AC3E}">
        <p14:creationId xmlns:p14="http://schemas.microsoft.com/office/powerpoint/2010/main" val="547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example shows that, even with 3000+ successes, there is still about a 1 in 26 chance that a boat sinks due to a rivet failure. </a:t>
            </a:r>
          </a:p>
        </p:txBody>
      </p:sp>
      <p:sp>
        <p:nvSpPr>
          <p:cNvPr id="4" name="Slide Number Placeholder 3"/>
          <p:cNvSpPr>
            <a:spLocks noGrp="1"/>
          </p:cNvSpPr>
          <p:nvPr>
            <p:ph type="sldNum" sz="quarter" idx="10"/>
          </p:nvPr>
        </p:nvSpPr>
        <p:spPr/>
        <p:txBody>
          <a:bodyPr/>
          <a:lstStyle/>
          <a:p>
            <a:fld id="{DEA0D56B-D0D4-43EF-9403-963A0EE0895A}" type="slidenum">
              <a:rPr lang="en-US" altLang="en-US" smtClean="0"/>
              <a:pPr/>
              <a:t>8</a:t>
            </a:fld>
            <a:endParaRPr lang="en-US" altLang="en-US" dirty="0"/>
          </a:p>
        </p:txBody>
      </p:sp>
    </p:spTree>
    <p:extLst>
      <p:ext uri="{BB962C8B-B14F-4D97-AF65-F5344CB8AC3E}">
        <p14:creationId xmlns:p14="http://schemas.microsoft.com/office/powerpoint/2010/main" val="345130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PRA – already showed one example. Rather than looking at many different points of failure, similar outcomes may show up when looking at a low failure probability over very long time frames.</a:t>
            </a:r>
          </a:p>
          <a:p>
            <a:endParaRPr lang="en-US" i="0" dirty="0"/>
          </a:p>
          <a:p>
            <a:r>
              <a:rPr lang="en-US" i="0" dirty="0"/>
              <a:t>Population estimates – Example: Red Snappers are a type of fish that typically exist in large numbers near reefs and artificial submerged structures (shipwrecks, offshore rigs, </a:t>
            </a:r>
            <a:r>
              <a:rPr lang="en-US" i="0" dirty="0" err="1"/>
              <a:t>etc</a:t>
            </a:r>
            <a:r>
              <a:rPr lang="en-US" i="0" dirty="0"/>
              <a:t>), but the number of fish drastically decreases when moving towards open water. The large area of ocean that is “open water” means that even very small population density estimates can result in an unreasonably high overall population estimate. Likewise, an assumption of zero fish in open water may result in an unreasonably low population estimate.</a:t>
            </a:r>
          </a:p>
          <a:p>
            <a:endParaRPr lang="en-US" i="0" dirty="0"/>
          </a:p>
          <a:p>
            <a:r>
              <a:rPr lang="en-US" i="0" dirty="0"/>
              <a:t>Weather/geological predictions -  What’s the likelihood of a hurricane in North Dakota, or a volcanic eruption in New York City? These kinds of analyses show an obvious case of when an analysis is unreasonable from the get-go. </a:t>
            </a:r>
          </a:p>
        </p:txBody>
      </p:sp>
      <p:sp>
        <p:nvSpPr>
          <p:cNvPr id="4" name="Slide Number Placeholder 3"/>
          <p:cNvSpPr>
            <a:spLocks noGrp="1"/>
          </p:cNvSpPr>
          <p:nvPr>
            <p:ph type="sldNum" sz="quarter" idx="10"/>
          </p:nvPr>
        </p:nvSpPr>
        <p:spPr/>
        <p:txBody>
          <a:bodyPr/>
          <a:lstStyle/>
          <a:p>
            <a:fld id="{DEA0D56B-D0D4-43EF-9403-963A0EE0895A}" type="slidenum">
              <a:rPr lang="en-US" altLang="en-US" smtClean="0"/>
              <a:pPr/>
              <a:t>9</a:t>
            </a:fld>
            <a:endParaRPr lang="en-US" altLang="en-US" dirty="0"/>
          </a:p>
        </p:txBody>
      </p:sp>
    </p:spTree>
    <p:extLst>
      <p:ext uri="{BB962C8B-B14F-4D97-AF65-F5344CB8AC3E}">
        <p14:creationId xmlns:p14="http://schemas.microsoft.com/office/powerpoint/2010/main" val="2293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Does the result make sense? Is it common for 1 in 26 boats to sink from rivet failures?</a:t>
            </a:r>
          </a:p>
          <a:p>
            <a:r>
              <a:rPr lang="en-US" i="0" dirty="0"/>
              <a:t>What causes the failure? Is it truly a random event? Rivets don’t just magically pop out of their rivet holes. Engineering colleagues and stress/strain analysis may be used to improve the risk assessment.</a:t>
            </a:r>
          </a:p>
          <a:p>
            <a:r>
              <a:rPr lang="en-US" i="0" dirty="0"/>
              <a:t>Can more data be used? Are there similar designs that can inform the analysis? Should other data be trusted equally?</a:t>
            </a:r>
          </a:p>
          <a:p>
            <a:r>
              <a:rPr lang="en-US" i="0" dirty="0"/>
              <a:t>Extrapolation can amplify estimation errors. Limiting the scope of the analysis can keep results reasonable while acknowledging the inherent uncertainty in an overall system. </a:t>
            </a:r>
          </a:p>
          <a:p>
            <a:endParaRPr lang="en-US" i="0" dirty="0"/>
          </a:p>
        </p:txBody>
      </p:sp>
      <p:sp>
        <p:nvSpPr>
          <p:cNvPr id="4" name="Slide Number Placeholder 3"/>
          <p:cNvSpPr>
            <a:spLocks noGrp="1"/>
          </p:cNvSpPr>
          <p:nvPr>
            <p:ph type="sldNum" sz="quarter" idx="10"/>
          </p:nvPr>
        </p:nvSpPr>
        <p:spPr/>
        <p:txBody>
          <a:bodyPr/>
          <a:lstStyle/>
          <a:p>
            <a:fld id="{DEA0D56B-D0D4-43EF-9403-963A0EE0895A}" type="slidenum">
              <a:rPr lang="en-US" altLang="en-US" smtClean="0"/>
              <a:pPr/>
              <a:t>10</a:t>
            </a:fld>
            <a:endParaRPr lang="en-US" altLang="en-US" dirty="0"/>
          </a:p>
        </p:txBody>
      </p:sp>
    </p:spTree>
    <p:extLst>
      <p:ext uri="{BB962C8B-B14F-4D97-AF65-F5344CB8AC3E}">
        <p14:creationId xmlns:p14="http://schemas.microsoft.com/office/powerpoint/2010/main" val="1484467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p:nvPr>
        </p:nvSpPr>
        <p:spPr>
          <a:xfrm>
            <a:off x="914400" y="2130426"/>
            <a:ext cx="10363200" cy="1470025"/>
          </a:xfrm>
          <a:prstGeom prst="rect">
            <a:avLst/>
          </a:prstGeom>
        </p:spPr>
        <p:txBody>
          <a:bodyPr/>
          <a:lstStyle>
            <a:lvl1pPr algn="ctr">
              <a:defRPr>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914400" y="3657600"/>
            <a:ext cx="10363200" cy="1390650"/>
          </a:xfrm>
          <a:prstGeom prst="rect">
            <a:avLst/>
          </a:prstGeo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1933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9600" y="76200"/>
            <a:ext cx="8839200" cy="838200"/>
          </a:xfrm>
          <a:prstGeom prst="rect">
            <a:avLst/>
          </a:prstGeom>
        </p:spPr>
        <p:txBody>
          <a:bodyPr/>
          <a:lstStyle/>
          <a:p>
            <a:r>
              <a:rPr lang="en-US"/>
              <a:t>Click to edit Master title style</a:t>
            </a:r>
            <a:endParaRPr lang="en-US" dirty="0"/>
          </a:p>
        </p:txBody>
      </p:sp>
      <p:sp>
        <p:nvSpPr>
          <p:cNvPr id="8" name="Text Placeholder 2"/>
          <p:cNvSpPr>
            <a:spLocks noGrp="1"/>
          </p:cNvSpPr>
          <p:nvPr>
            <p:ph idx="1"/>
          </p:nvPr>
        </p:nvSpPr>
        <p:spPr>
          <a:xfrm>
            <a:off x="711200" y="1447801"/>
            <a:ext cx="11277600" cy="4525963"/>
          </a:xfrm>
          <a:prstGeom prst="rect">
            <a:avLst/>
          </a:prstGeom>
        </p:spPr>
        <p:txBody>
          <a:bodyPr vert="horz" lIns="0" tIns="0" rIns="0" bIns="0" rtlCol="0">
            <a:normAutofit/>
          </a:bodyPr>
          <a:lstStyle>
            <a:lvl3pPr marL="690563" indent="-1778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2"/>
          </p:nvPr>
        </p:nvSpPr>
        <p:spPr>
          <a:xfrm>
            <a:off x="1625600" y="6629400"/>
            <a:ext cx="711200" cy="228600"/>
          </a:xfrm>
          <a:prstGeom prst="rect">
            <a:avLst/>
          </a:prstGeom>
        </p:spPr>
        <p:txBody>
          <a:bodyPr vert="horz" lIns="0" tIns="0" rIns="0" bIns="0" rtlCol="0" anchor="ctr"/>
          <a:lstStyle>
            <a:lvl1pPr algn="l" fontAlgn="auto">
              <a:spcBef>
                <a:spcPts val="0"/>
              </a:spcBef>
              <a:spcAft>
                <a:spcPts val="0"/>
              </a:spcAft>
              <a:defRPr sz="900" smtClean="0">
                <a:solidFill>
                  <a:schemeClr val="tx1"/>
                </a:solidFill>
                <a:latin typeface="Arial" pitchFamily="34" charset="0"/>
                <a:cs typeface="Arial" pitchFamily="34" charset="0"/>
              </a:defRPr>
            </a:lvl1pPr>
          </a:lstStyle>
          <a:p>
            <a:pPr>
              <a:defRPr/>
            </a:pPr>
            <a:fld id="{F229A80B-73F2-4898-ABBF-4F4B94B24869}" type="datetime1">
              <a:rPr lang="en-US" smtClean="0"/>
              <a:t>10/17/2022</a:t>
            </a:fld>
            <a:endParaRPr lang="en-US" dirty="0"/>
          </a:p>
        </p:txBody>
      </p:sp>
      <p:sp>
        <p:nvSpPr>
          <p:cNvPr id="13" name="Footer Placeholder 4"/>
          <p:cNvSpPr>
            <a:spLocks noGrp="1"/>
          </p:cNvSpPr>
          <p:nvPr>
            <p:ph type="ftr" sz="quarter" idx="3"/>
          </p:nvPr>
        </p:nvSpPr>
        <p:spPr>
          <a:xfrm>
            <a:off x="2336800" y="6629400"/>
            <a:ext cx="8940800" cy="228600"/>
          </a:xfrm>
          <a:prstGeom prst="rect">
            <a:avLst/>
          </a:prstGeom>
        </p:spPr>
        <p:txBody>
          <a:bodyPr vert="horz" lIns="0" tIns="0" rIns="0" bIns="0" rtlCol="0" anchor="ctr"/>
          <a:lstStyle>
            <a:lvl1pPr algn="ctr" fontAlgn="auto">
              <a:spcBef>
                <a:spcPts val="0"/>
              </a:spcBef>
              <a:spcAft>
                <a:spcPts val="0"/>
              </a:spcAft>
              <a:defRPr sz="900" dirty="0" smtClean="0">
                <a:solidFill>
                  <a:schemeClr val="tx1"/>
                </a:solidFill>
                <a:latin typeface="Arial" pitchFamily="34" charset="0"/>
                <a:cs typeface="Arial" pitchFamily="34" charset="0"/>
              </a:defRPr>
            </a:lvl1pPr>
          </a:lstStyle>
          <a:p>
            <a:pPr>
              <a:defRPr/>
            </a:pPr>
            <a:r>
              <a:rPr lang="en-US" dirty="0"/>
              <a:t>Bastion Technologies Inc. Company Proprietary</a:t>
            </a:r>
          </a:p>
        </p:txBody>
      </p:sp>
      <p:sp>
        <p:nvSpPr>
          <p:cNvPr id="14" name="Slide Number Placeholder 5"/>
          <p:cNvSpPr>
            <a:spLocks noGrp="1"/>
          </p:cNvSpPr>
          <p:nvPr>
            <p:ph type="sldNum" sz="quarter" idx="4"/>
          </p:nvPr>
        </p:nvSpPr>
        <p:spPr>
          <a:xfrm>
            <a:off x="11315701" y="6629400"/>
            <a:ext cx="266700" cy="228600"/>
          </a:xfrm>
          <a:prstGeom prst="rect">
            <a:avLst/>
          </a:prstGeom>
        </p:spPr>
        <p:txBody>
          <a:bodyPr vert="horz" wrap="square" lIns="0" tIns="0" rIns="0" bIns="0" numCol="1" anchor="ctr" anchorCtr="0" compatLnSpc="1">
            <a:prstTxWarp prst="textNoShape">
              <a:avLst/>
            </a:prstTxWarp>
          </a:bodyPr>
          <a:lstStyle>
            <a:lvl1pPr algn="r">
              <a:defRPr sz="900">
                <a:solidFill>
                  <a:schemeClr val="tx1"/>
                </a:solidFill>
              </a:defRPr>
            </a:lvl1pPr>
          </a:lstStyle>
          <a:p>
            <a:fld id="{E2358A33-8199-45D3-9AC4-0E5BA502A7C4}" type="slidenum">
              <a:rPr lang="en-US" altLang="en-US" smtClean="0"/>
              <a:pPr/>
              <a:t>‹#›</a:t>
            </a:fld>
            <a:endParaRPr lang="en-US" altLang="en-US" dirty="0"/>
          </a:p>
        </p:txBody>
      </p:sp>
    </p:spTree>
    <p:extLst>
      <p:ext uri="{BB962C8B-B14F-4D97-AF65-F5344CB8AC3E}">
        <p14:creationId xmlns:p14="http://schemas.microsoft.com/office/powerpoint/2010/main" val="26081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2"/>
          </p:nvPr>
        </p:nvSpPr>
        <p:spPr>
          <a:xfrm>
            <a:off x="1625600" y="6629400"/>
            <a:ext cx="1422400" cy="228600"/>
          </a:xfrm>
          <a:prstGeom prst="rect">
            <a:avLst/>
          </a:prstGeom>
        </p:spPr>
        <p:txBody>
          <a:bodyPr vert="horz" lIns="0" tIns="0" rIns="0" bIns="0" rtlCol="0" anchor="ctr"/>
          <a:lstStyle>
            <a:lvl1pPr algn="l" fontAlgn="auto">
              <a:spcBef>
                <a:spcPts val="0"/>
              </a:spcBef>
              <a:spcAft>
                <a:spcPts val="0"/>
              </a:spcAft>
              <a:defRPr sz="900" smtClean="0">
                <a:solidFill>
                  <a:schemeClr val="tx1"/>
                </a:solidFill>
                <a:latin typeface="Arial" pitchFamily="34" charset="0"/>
                <a:cs typeface="Arial" pitchFamily="34" charset="0"/>
              </a:defRPr>
            </a:lvl1pPr>
          </a:lstStyle>
          <a:p>
            <a:pPr>
              <a:defRPr/>
            </a:pPr>
            <a:fld id="{61BD6417-9F4B-4907-856A-E52C1BED12D4}" type="datetime1">
              <a:rPr lang="en-US" smtClean="0"/>
              <a:t>10/17/2022</a:t>
            </a:fld>
            <a:endParaRPr lang="en-US" dirty="0"/>
          </a:p>
        </p:txBody>
      </p:sp>
      <p:sp>
        <p:nvSpPr>
          <p:cNvPr id="12" name="Footer Placeholder 4"/>
          <p:cNvSpPr>
            <a:spLocks noGrp="1"/>
          </p:cNvSpPr>
          <p:nvPr>
            <p:ph type="ftr" sz="quarter" idx="3"/>
          </p:nvPr>
        </p:nvSpPr>
        <p:spPr>
          <a:xfrm>
            <a:off x="3048000" y="6629400"/>
            <a:ext cx="8229600" cy="228600"/>
          </a:xfrm>
          <a:prstGeom prst="rect">
            <a:avLst/>
          </a:prstGeom>
        </p:spPr>
        <p:txBody>
          <a:bodyPr vert="horz" lIns="0" tIns="0" rIns="0" bIns="0" rtlCol="0" anchor="ctr"/>
          <a:lstStyle>
            <a:lvl1pPr algn="ctr" fontAlgn="auto">
              <a:spcBef>
                <a:spcPts val="0"/>
              </a:spcBef>
              <a:spcAft>
                <a:spcPts val="0"/>
              </a:spcAft>
              <a:defRPr sz="900" dirty="0" smtClean="0">
                <a:solidFill>
                  <a:schemeClr val="tx1"/>
                </a:solidFill>
                <a:latin typeface="Arial" pitchFamily="34" charset="0"/>
                <a:cs typeface="Arial" pitchFamily="34" charset="0"/>
              </a:defRPr>
            </a:lvl1pPr>
          </a:lstStyle>
          <a:p>
            <a:pPr>
              <a:defRPr/>
            </a:pPr>
            <a:r>
              <a:rPr lang="en-US" dirty="0"/>
              <a:t>Bastion Technologies Inc. Company Proprietary</a:t>
            </a:r>
          </a:p>
        </p:txBody>
      </p:sp>
      <p:sp>
        <p:nvSpPr>
          <p:cNvPr id="13" name="Slide Number Placeholder 5"/>
          <p:cNvSpPr>
            <a:spLocks noGrp="1"/>
          </p:cNvSpPr>
          <p:nvPr>
            <p:ph type="sldNum" sz="quarter" idx="4"/>
          </p:nvPr>
        </p:nvSpPr>
        <p:spPr>
          <a:xfrm>
            <a:off x="11277601" y="6629400"/>
            <a:ext cx="266700" cy="228600"/>
          </a:xfrm>
          <a:prstGeom prst="rect">
            <a:avLst/>
          </a:prstGeom>
        </p:spPr>
        <p:txBody>
          <a:bodyPr vert="horz" wrap="square" lIns="0" tIns="0" rIns="0" bIns="0" numCol="1" anchor="ctr" anchorCtr="0" compatLnSpc="1">
            <a:prstTxWarp prst="textNoShape">
              <a:avLst/>
            </a:prstTxWarp>
          </a:bodyPr>
          <a:lstStyle>
            <a:lvl1pPr algn="r">
              <a:defRPr sz="900">
                <a:solidFill>
                  <a:schemeClr val="tx1"/>
                </a:solidFill>
              </a:defRPr>
            </a:lvl1pPr>
          </a:lstStyle>
          <a:p>
            <a:fld id="{E2358A33-8199-45D3-9AC4-0E5BA502A7C4}" type="slidenum">
              <a:rPr lang="en-US" altLang="en-US" smtClean="0"/>
              <a:pPr/>
              <a:t>‹#›</a:t>
            </a:fld>
            <a:endParaRPr lang="en-US" altLang="en-US" dirty="0"/>
          </a:p>
        </p:txBody>
      </p:sp>
      <p:sp>
        <p:nvSpPr>
          <p:cNvPr id="14" name="Title 1"/>
          <p:cNvSpPr txBox="1">
            <a:spLocks/>
          </p:cNvSpPr>
          <p:nvPr/>
        </p:nvSpPr>
        <p:spPr bwMode="auto">
          <a:xfrm>
            <a:off x="3149600" y="76200"/>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defTabSz="914400" rtl="0" eaLnBrk="1" latinLnBrk="0" hangingPunct="1">
              <a:lnSpc>
                <a:spcPct val="90000"/>
              </a:lnSpc>
              <a:spcBef>
                <a:spcPct val="0"/>
              </a:spcBef>
              <a:buNone/>
              <a:defRPr sz="2800" b="1" kern="1200">
                <a:solidFill>
                  <a:schemeClr val="bg1"/>
                </a:solidFill>
                <a:latin typeface="Arial" pitchFamily="34" charset="0"/>
                <a:ea typeface="+mj-ea"/>
                <a:cs typeface="Arial" pitchFamily="34" charset="0"/>
              </a:defRPr>
            </a:lvl1pPr>
          </a:lstStyle>
          <a:p>
            <a:r>
              <a:rPr lang="en-US" sz="2800" dirty="0"/>
              <a:t>Click to edit Master title style</a:t>
            </a:r>
          </a:p>
        </p:txBody>
      </p:sp>
    </p:spTree>
    <p:extLst>
      <p:ext uri="{BB962C8B-B14F-4D97-AF65-F5344CB8AC3E}">
        <p14:creationId xmlns:p14="http://schemas.microsoft.com/office/powerpoint/2010/main" val="328628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49600" y="76200"/>
            <a:ext cx="8839200" cy="838200"/>
          </a:xfrm>
          <a:prstGeom prst="rect">
            <a:avLst/>
          </a:prstGeom>
        </p:spPr>
        <p:txBody>
          <a:bodyPr/>
          <a:lstStyle/>
          <a:p>
            <a:r>
              <a:rPr lang="en-US"/>
              <a:t>Click to edit Master title style</a:t>
            </a:r>
          </a:p>
        </p:txBody>
      </p:sp>
      <p:sp>
        <p:nvSpPr>
          <p:cNvPr id="8" name="Text Placeholder 2"/>
          <p:cNvSpPr>
            <a:spLocks noGrp="1"/>
          </p:cNvSpPr>
          <p:nvPr>
            <p:ph idx="1"/>
          </p:nvPr>
        </p:nvSpPr>
        <p:spPr>
          <a:xfrm>
            <a:off x="711200" y="1600201"/>
            <a:ext cx="52832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idx="13"/>
          </p:nvPr>
        </p:nvSpPr>
        <p:spPr>
          <a:xfrm>
            <a:off x="6197600" y="1600201"/>
            <a:ext cx="52832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2"/>
          </p:nvPr>
        </p:nvSpPr>
        <p:spPr>
          <a:xfrm>
            <a:off x="1625600" y="6629400"/>
            <a:ext cx="1422400" cy="228600"/>
          </a:xfrm>
          <a:prstGeom prst="rect">
            <a:avLst/>
          </a:prstGeom>
        </p:spPr>
        <p:txBody>
          <a:bodyPr vert="horz" lIns="0" tIns="0" rIns="0" bIns="0" rtlCol="0" anchor="ctr"/>
          <a:lstStyle>
            <a:lvl1pPr algn="l" fontAlgn="auto">
              <a:spcBef>
                <a:spcPts val="0"/>
              </a:spcBef>
              <a:spcAft>
                <a:spcPts val="0"/>
              </a:spcAft>
              <a:defRPr sz="900" smtClean="0">
                <a:solidFill>
                  <a:schemeClr val="tx1"/>
                </a:solidFill>
                <a:latin typeface="Arial" pitchFamily="34" charset="0"/>
                <a:cs typeface="Arial" pitchFamily="34" charset="0"/>
              </a:defRPr>
            </a:lvl1pPr>
          </a:lstStyle>
          <a:p>
            <a:pPr>
              <a:defRPr/>
            </a:pPr>
            <a:fld id="{8B6A446A-08B7-468E-A846-ED659CBB5AF7}" type="datetime1">
              <a:rPr lang="en-US" smtClean="0"/>
              <a:t>10/17/2022</a:t>
            </a:fld>
            <a:endParaRPr lang="en-US" dirty="0"/>
          </a:p>
        </p:txBody>
      </p:sp>
      <p:sp>
        <p:nvSpPr>
          <p:cNvPr id="15" name="Footer Placeholder 4"/>
          <p:cNvSpPr>
            <a:spLocks noGrp="1"/>
          </p:cNvSpPr>
          <p:nvPr>
            <p:ph type="ftr" sz="quarter" idx="3"/>
          </p:nvPr>
        </p:nvSpPr>
        <p:spPr>
          <a:xfrm>
            <a:off x="3048000" y="6629400"/>
            <a:ext cx="8229600" cy="228600"/>
          </a:xfrm>
          <a:prstGeom prst="rect">
            <a:avLst/>
          </a:prstGeom>
        </p:spPr>
        <p:txBody>
          <a:bodyPr vert="horz" lIns="0" tIns="0" rIns="0" bIns="0" rtlCol="0" anchor="ctr"/>
          <a:lstStyle>
            <a:lvl1pPr algn="ctr" fontAlgn="auto">
              <a:spcBef>
                <a:spcPts val="0"/>
              </a:spcBef>
              <a:spcAft>
                <a:spcPts val="0"/>
              </a:spcAft>
              <a:defRPr sz="900" dirty="0" smtClean="0">
                <a:solidFill>
                  <a:schemeClr val="tx1"/>
                </a:solidFill>
                <a:latin typeface="Arial" pitchFamily="34" charset="0"/>
                <a:cs typeface="Arial" pitchFamily="34" charset="0"/>
              </a:defRPr>
            </a:lvl1pPr>
          </a:lstStyle>
          <a:p>
            <a:pPr>
              <a:defRPr/>
            </a:pPr>
            <a:r>
              <a:rPr lang="en-US" dirty="0"/>
              <a:t>Bastion Technologies Inc. Company Proprietary</a:t>
            </a:r>
          </a:p>
        </p:txBody>
      </p:sp>
      <p:sp>
        <p:nvSpPr>
          <p:cNvPr id="16" name="Slide Number Placeholder 5"/>
          <p:cNvSpPr>
            <a:spLocks noGrp="1"/>
          </p:cNvSpPr>
          <p:nvPr>
            <p:ph type="sldNum" sz="quarter" idx="4"/>
          </p:nvPr>
        </p:nvSpPr>
        <p:spPr>
          <a:xfrm>
            <a:off x="11277601" y="6629400"/>
            <a:ext cx="266700" cy="228600"/>
          </a:xfrm>
          <a:prstGeom prst="rect">
            <a:avLst/>
          </a:prstGeom>
        </p:spPr>
        <p:txBody>
          <a:bodyPr vert="horz" wrap="square" lIns="0" tIns="0" rIns="0" bIns="0" numCol="1" anchor="ctr" anchorCtr="0" compatLnSpc="1">
            <a:prstTxWarp prst="textNoShape">
              <a:avLst/>
            </a:prstTxWarp>
          </a:bodyPr>
          <a:lstStyle>
            <a:lvl1pPr algn="r">
              <a:defRPr sz="900">
                <a:solidFill>
                  <a:schemeClr val="tx1"/>
                </a:solidFill>
              </a:defRPr>
            </a:lvl1pPr>
          </a:lstStyle>
          <a:p>
            <a:fld id="{E2358A33-8199-45D3-9AC4-0E5BA502A7C4}" type="slidenum">
              <a:rPr lang="en-US" altLang="en-US" smtClean="0"/>
              <a:pPr/>
              <a:t>‹#›</a:t>
            </a:fld>
            <a:endParaRPr lang="en-US" altLang="en-US" dirty="0"/>
          </a:p>
        </p:txBody>
      </p:sp>
    </p:spTree>
    <p:extLst>
      <p:ext uri="{BB962C8B-B14F-4D97-AF65-F5344CB8AC3E}">
        <p14:creationId xmlns:p14="http://schemas.microsoft.com/office/powerpoint/2010/main" val="55644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51DFD-9D0B-4543-B688-734A8949CF29}" type="datetimeFigureOut">
              <a:rPr lang="en-US" smtClean="0">
                <a:solidFill>
                  <a:prstClr val="black">
                    <a:tint val="75000"/>
                  </a:prstClr>
                </a:solidFill>
              </a:rPr>
              <a:pPr/>
              <a:t>10/17/2022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A29F43-3872-4292-A294-0DDE8A23B1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619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Body Text">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429903" y="1103191"/>
            <a:ext cx="11338560" cy="5605272"/>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831851" y="1"/>
            <a:ext cx="11360149" cy="848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0" bIns="0" numCol="1" anchor="ctr" anchorCtr="0" compatLnSpc="1">
            <a:prstTxWarp prst="textNoShape">
              <a:avLst/>
            </a:prstTxWarp>
          </a:bodyPr>
          <a:lstStyle/>
          <a:p>
            <a:pPr lvl="0"/>
            <a:r>
              <a:rPr lang="en-US" dirty="0"/>
              <a:t>Click to edit Master title style</a:t>
            </a:r>
          </a:p>
        </p:txBody>
      </p:sp>
      <p:sp>
        <p:nvSpPr>
          <p:cNvPr id="9" name="Rectangle 6"/>
          <p:cNvSpPr>
            <a:spLocks noGrp="1" noChangeArrowheads="1"/>
          </p:cNvSpPr>
          <p:nvPr>
            <p:ph type="sldNum" sz="quarter" idx="4"/>
          </p:nvPr>
        </p:nvSpPr>
        <p:spPr bwMode="auto">
          <a:xfrm>
            <a:off x="10012875" y="6690749"/>
            <a:ext cx="2129989" cy="153658"/>
          </a:xfrm>
          <a:prstGeom prst="rect">
            <a:avLst/>
          </a:prstGeom>
          <a:noFill/>
          <a:ln w="9525">
            <a:noFill/>
            <a:miter lim="800000"/>
            <a:headEnd/>
            <a:tailEnd/>
          </a:ln>
          <a:effectLst/>
        </p:spPr>
        <p:txBody>
          <a:bodyPr vert="horz" wrap="square" lIns="0" tIns="45697" rIns="0" bIns="0" numCol="1" anchor="t" anchorCtr="0" compatLnSpc="1">
            <a:prstTxWarp prst="textNoShape">
              <a:avLst/>
            </a:prstTxWarp>
            <a:spAutoFit/>
          </a:bodyPr>
          <a:lstStyle>
            <a:lvl1pPr algn="r" eaLnBrk="1" hangingPunct="1">
              <a:defRPr sz="700" smtClean="0">
                <a:solidFill>
                  <a:schemeClr val="bg2"/>
                </a:solidFill>
                <a:latin typeface="+mj-lt"/>
                <a:cs typeface="Arial" charset="0"/>
              </a:defRPr>
            </a:lvl1pPr>
          </a:lstStyle>
          <a:p>
            <a:r>
              <a:rPr lang="en-US" altLang="en-US" dirty="0"/>
              <a:t>Page </a:t>
            </a:r>
            <a:fld id="{C4961C3E-E491-4178-9B50-C7E0FC0B8D1C}" type="slidenum">
              <a:rPr lang="en-US" altLang="en-US" smtClean="0">
                <a:cs typeface="+mn-cs"/>
              </a:rPr>
              <a:pPr/>
              <a:t>‹#›</a:t>
            </a:fld>
            <a:endParaRPr lang="en-US" altLang="en-US" dirty="0">
              <a:cs typeface="+mn-cs"/>
            </a:endParaRPr>
          </a:p>
        </p:txBody>
      </p:sp>
    </p:spTree>
    <p:extLst>
      <p:ext uri="{BB962C8B-B14F-4D97-AF65-F5344CB8AC3E}">
        <p14:creationId xmlns:p14="http://schemas.microsoft.com/office/powerpoint/2010/main" val="2536701828"/>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Placeholder 1"/>
          <p:cNvSpPr>
            <a:spLocks noGrp="1"/>
          </p:cNvSpPr>
          <p:nvPr>
            <p:ph type="title"/>
          </p:nvPr>
        </p:nvSpPr>
        <p:spPr bwMode="auto">
          <a:xfrm>
            <a:off x="3149600" y="76200"/>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5" name="Text Placeholder 2"/>
          <p:cNvSpPr>
            <a:spLocks noGrp="1"/>
          </p:cNvSpPr>
          <p:nvPr>
            <p:ph type="body" idx="1"/>
          </p:nvPr>
        </p:nvSpPr>
        <p:spPr bwMode="auto">
          <a:xfrm>
            <a:off x="711200" y="1447801"/>
            <a:ext cx="1127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6" name="Date Placeholder 3"/>
          <p:cNvSpPr>
            <a:spLocks noGrp="1"/>
          </p:cNvSpPr>
          <p:nvPr>
            <p:ph type="dt" sz="half" idx="2"/>
          </p:nvPr>
        </p:nvSpPr>
        <p:spPr>
          <a:xfrm>
            <a:off x="1625600" y="6629400"/>
            <a:ext cx="1422400" cy="228600"/>
          </a:xfrm>
          <a:prstGeom prst="rect">
            <a:avLst/>
          </a:prstGeom>
        </p:spPr>
        <p:txBody>
          <a:bodyPr vert="horz" lIns="0" tIns="0" rIns="0" bIns="0" rtlCol="0" anchor="ctr"/>
          <a:lstStyle>
            <a:lvl1pPr algn="l" fontAlgn="auto">
              <a:spcBef>
                <a:spcPts val="0"/>
              </a:spcBef>
              <a:spcAft>
                <a:spcPts val="0"/>
              </a:spcAft>
              <a:defRPr sz="900" smtClean="0">
                <a:solidFill>
                  <a:schemeClr val="tx1"/>
                </a:solidFill>
                <a:latin typeface="Arial" pitchFamily="34" charset="0"/>
                <a:cs typeface="Arial" pitchFamily="34" charset="0"/>
              </a:defRPr>
            </a:lvl1pPr>
          </a:lstStyle>
          <a:p>
            <a:pPr>
              <a:defRPr/>
            </a:pPr>
            <a:fld id="{C12DE46B-B758-41C7-ABA6-6A8AD19DB64E}" type="datetime1">
              <a:rPr lang="en-US" smtClean="0"/>
              <a:t>10/17/2022</a:t>
            </a:fld>
            <a:endParaRPr lang="en-US" dirty="0"/>
          </a:p>
        </p:txBody>
      </p:sp>
      <p:sp>
        <p:nvSpPr>
          <p:cNvPr id="17" name="Footer Placeholder 4"/>
          <p:cNvSpPr>
            <a:spLocks noGrp="1"/>
          </p:cNvSpPr>
          <p:nvPr>
            <p:ph type="ftr" sz="quarter" idx="3"/>
          </p:nvPr>
        </p:nvSpPr>
        <p:spPr>
          <a:xfrm>
            <a:off x="3048000" y="6629400"/>
            <a:ext cx="8229600" cy="228600"/>
          </a:xfrm>
          <a:prstGeom prst="rect">
            <a:avLst/>
          </a:prstGeom>
        </p:spPr>
        <p:txBody>
          <a:bodyPr vert="horz" lIns="0" tIns="0" rIns="0" bIns="0" rtlCol="0" anchor="ctr"/>
          <a:lstStyle>
            <a:lvl1pPr algn="ctr" fontAlgn="auto">
              <a:spcBef>
                <a:spcPts val="0"/>
              </a:spcBef>
              <a:spcAft>
                <a:spcPts val="0"/>
              </a:spcAft>
              <a:defRPr sz="900" dirty="0" smtClean="0">
                <a:solidFill>
                  <a:schemeClr val="tx1"/>
                </a:solidFill>
                <a:latin typeface="Arial" pitchFamily="34" charset="0"/>
                <a:cs typeface="Arial" pitchFamily="34" charset="0"/>
              </a:defRPr>
            </a:lvl1pPr>
          </a:lstStyle>
          <a:p>
            <a:pPr>
              <a:defRPr/>
            </a:pPr>
            <a:r>
              <a:rPr lang="en-US" dirty="0"/>
              <a:t>Bastion Technologies Inc. Company Proprietary</a:t>
            </a:r>
          </a:p>
        </p:txBody>
      </p:sp>
      <p:sp>
        <p:nvSpPr>
          <p:cNvPr id="18" name="Slide Number Placeholder 5"/>
          <p:cNvSpPr>
            <a:spLocks noGrp="1"/>
          </p:cNvSpPr>
          <p:nvPr>
            <p:ph type="sldNum" sz="quarter" idx="4"/>
          </p:nvPr>
        </p:nvSpPr>
        <p:spPr>
          <a:xfrm>
            <a:off x="11277601" y="6629400"/>
            <a:ext cx="266700" cy="228600"/>
          </a:xfrm>
          <a:prstGeom prst="rect">
            <a:avLst/>
          </a:prstGeom>
        </p:spPr>
        <p:txBody>
          <a:bodyPr vert="horz" wrap="square" lIns="0" tIns="0" rIns="0" bIns="0" numCol="1" anchor="ctr" anchorCtr="0" compatLnSpc="1">
            <a:prstTxWarp prst="textNoShape">
              <a:avLst/>
            </a:prstTxWarp>
          </a:bodyPr>
          <a:lstStyle>
            <a:lvl1pPr algn="r">
              <a:defRPr sz="900">
                <a:solidFill>
                  <a:schemeClr val="tx1"/>
                </a:solidFill>
              </a:defRPr>
            </a:lvl1pPr>
          </a:lstStyle>
          <a:p>
            <a:fld id="{E2358A33-8199-45D3-9AC4-0E5BA502A7C4}" type="slidenum">
              <a:rPr lang="en-US" altLang="en-US" smtClean="0"/>
              <a:pPr/>
              <a:t>‹#›</a:t>
            </a:fld>
            <a:endParaRPr lang="en-US" altLang="en-US" dirty="0"/>
          </a:p>
        </p:txBody>
      </p:sp>
    </p:spTree>
    <p:extLst>
      <p:ext uri="{BB962C8B-B14F-4D97-AF65-F5344CB8AC3E}">
        <p14:creationId xmlns:p14="http://schemas.microsoft.com/office/powerpoint/2010/main" val="202883926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txStyles>
    <p:titleStyle>
      <a:lvl1pPr algn="r" defTabSz="914400" rtl="0" eaLnBrk="1" latinLnBrk="0" hangingPunct="1">
        <a:lnSpc>
          <a:spcPct val="90000"/>
        </a:lnSpc>
        <a:spcBef>
          <a:spcPct val="0"/>
        </a:spcBef>
        <a:buNone/>
        <a:defRPr sz="2800" b="1" kern="1200">
          <a:solidFill>
            <a:schemeClr val="bg1"/>
          </a:solidFill>
          <a:latin typeface="Arial" pitchFamily="34" charset="0"/>
          <a:ea typeface="+mj-ea"/>
          <a:cs typeface="Arial" pitchFamily="34" charset="0"/>
        </a:defRPr>
      </a:lvl1pPr>
    </p:titleStyle>
    <p:bodyStyle>
      <a:lvl1pPr marL="233363" indent="-233363" algn="l" defTabSz="914400" rtl="0" eaLnBrk="1" latinLnBrk="0" hangingPunct="1">
        <a:lnSpc>
          <a:spcPct val="100000"/>
        </a:lnSpc>
        <a:spcBef>
          <a:spcPts val="0"/>
        </a:spcBef>
        <a:spcAft>
          <a:spcPts val="600"/>
        </a:spcAft>
        <a:buFont typeface="Arial" pitchFamily="34" charset="0"/>
        <a:buChar char="•"/>
        <a:defRPr sz="2000" b="1" kern="1200">
          <a:solidFill>
            <a:schemeClr val="tx1"/>
          </a:solidFill>
          <a:latin typeface="Arial" pitchFamily="34" charset="0"/>
          <a:ea typeface="+mn-ea"/>
          <a:cs typeface="Arial" pitchFamily="34" charset="0"/>
        </a:defRPr>
      </a:lvl1pPr>
      <a:lvl2pPr marL="514350" indent="-239713"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lnSpc>
          <a:spcPct val="100000"/>
        </a:lnSpc>
        <a:spcBef>
          <a:spcPts val="0"/>
        </a:spcBef>
        <a:spcAft>
          <a:spcPts val="600"/>
        </a:spcAft>
        <a:buFont typeface="Arial" pitchFamily="34" charset="0"/>
        <a:buChar char="•"/>
        <a:defRPr sz="1600" b="1" kern="1200">
          <a:solidFill>
            <a:schemeClr val="tx1"/>
          </a:solidFill>
          <a:latin typeface="Arial" pitchFamily="34" charset="0"/>
          <a:ea typeface="+mn-ea"/>
          <a:cs typeface="Arial" pitchFamily="34" charset="0"/>
        </a:defRPr>
      </a:lvl3pPr>
      <a:lvl4pPr marL="917575" indent="-182880" algn="l" defTabSz="914400" rtl="0" eaLnBrk="1" latinLnBrk="0" hangingPunct="1">
        <a:lnSpc>
          <a:spcPct val="100000"/>
        </a:lnSpc>
        <a:spcBef>
          <a:spcPts val="0"/>
        </a:spcBef>
        <a:spcAft>
          <a:spcPts val="600"/>
        </a:spcAft>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lnSpc>
          <a:spcPct val="100000"/>
        </a:lnSpc>
        <a:spcBef>
          <a:spcPts val="0"/>
        </a:spcBef>
        <a:spcAft>
          <a:spcPts val="600"/>
        </a:spcAft>
        <a:buFont typeface="Arial" pitchFamily="34" charset="0"/>
        <a:buChar char="»"/>
        <a:defRPr sz="14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Sunrise_proble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4872"/>
            <a:ext cx="9144000" cy="1854128"/>
          </a:xfrm>
        </p:spPr>
        <p:txBody>
          <a:bodyPr>
            <a:normAutofit fontScale="90000"/>
          </a:bodyPr>
          <a:lstStyle/>
          <a:p>
            <a:r>
              <a:rPr lang="en-US" sz="5800" dirty="0"/>
              <a:t>Expectation vs. Reality</a:t>
            </a:r>
            <a:br>
              <a:rPr lang="en-US" dirty="0"/>
            </a:br>
            <a:br>
              <a:rPr lang="en-US" sz="3600" dirty="0"/>
            </a:br>
            <a:r>
              <a:rPr lang="en-US" sz="3500" dirty="0"/>
              <a:t>The Sunrise Problem Applied to Probabilistic Risk Assessment</a:t>
            </a:r>
          </a:p>
        </p:txBody>
      </p:sp>
      <p:sp>
        <p:nvSpPr>
          <p:cNvPr id="3" name="Subtitle 2"/>
          <p:cNvSpPr>
            <a:spLocks noGrp="1"/>
          </p:cNvSpPr>
          <p:nvPr>
            <p:ph type="subTitle" idx="1"/>
          </p:nvPr>
        </p:nvSpPr>
        <p:spPr>
          <a:xfrm>
            <a:off x="1524000" y="4149018"/>
            <a:ext cx="9144000" cy="1655762"/>
          </a:xfrm>
        </p:spPr>
        <p:txBody>
          <a:bodyPr>
            <a:normAutofit/>
          </a:bodyPr>
          <a:lstStyle/>
          <a:p>
            <a:pPr algn="r"/>
            <a:r>
              <a:rPr lang="en-US" kern="0" dirty="0"/>
              <a:t>November 2022</a:t>
            </a:r>
          </a:p>
          <a:p>
            <a:pPr algn="r"/>
            <a:r>
              <a:rPr lang="en-US" kern="0" dirty="0"/>
              <a:t>Joseph Osowski, QD35, Bastion Technologies</a:t>
            </a:r>
          </a:p>
        </p:txBody>
      </p:sp>
    </p:spTree>
    <p:extLst>
      <p:ext uri="{BB962C8B-B14F-4D97-AF65-F5344CB8AC3E}">
        <p14:creationId xmlns:p14="http://schemas.microsoft.com/office/powerpoint/2010/main" val="356345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43584" y="1047748"/>
            <a:ext cx="9538716" cy="5796659"/>
          </a:xfrm>
        </p:spPr>
        <p:txBody>
          <a:bodyPr>
            <a:normAutofit fontScale="92500" lnSpcReduction="10000"/>
          </a:bodyPr>
          <a:lstStyle/>
          <a:p>
            <a:r>
              <a:rPr lang="en-US" sz="2400" dirty="0"/>
              <a:t>Failing to recognize (or explain) a sunrise problem can lead to faulty assessments and loss of trust in PRA methodologies.</a:t>
            </a:r>
          </a:p>
          <a:p>
            <a:pPr lvl="2"/>
            <a:endParaRPr lang="en-US" sz="1600" dirty="0"/>
          </a:p>
          <a:p>
            <a:r>
              <a:rPr lang="en-US" sz="2400" dirty="0"/>
              <a:t>Risk analysts should notice the “warning signs” of a sunrise problem:</a:t>
            </a:r>
          </a:p>
          <a:p>
            <a:pPr lvl="1"/>
            <a:r>
              <a:rPr lang="en-US" sz="2000" dirty="0"/>
              <a:t>Low probability failure events evaluated over long durations or many points of failure.</a:t>
            </a:r>
          </a:p>
          <a:p>
            <a:pPr lvl="1"/>
            <a:r>
              <a:rPr lang="en-US" sz="2000" dirty="0"/>
              <a:t>Risk estimations of failures that have no history of occurrence. </a:t>
            </a:r>
          </a:p>
          <a:p>
            <a:pPr lvl="1"/>
            <a:r>
              <a:rPr lang="en-US" sz="2000" dirty="0"/>
              <a:t>Unexpectedly high risk of system failure compared to failure history.</a:t>
            </a:r>
          </a:p>
          <a:p>
            <a:pPr lvl="1"/>
            <a:r>
              <a:rPr lang="en-US" sz="2000" dirty="0"/>
              <a:t>Simplified failure criteria used to streamline statistical analysis (pass/fail).</a:t>
            </a:r>
          </a:p>
          <a:p>
            <a:pPr lvl="2"/>
            <a:endParaRPr lang="en-US" sz="1600" dirty="0"/>
          </a:p>
          <a:p>
            <a:r>
              <a:rPr lang="en-US" sz="2400" dirty="0"/>
              <a:t>Most shortcomings can be addressed by taking a wider view of the analysis.</a:t>
            </a:r>
          </a:p>
          <a:p>
            <a:pPr lvl="1"/>
            <a:r>
              <a:rPr lang="en-US" sz="2000" dirty="0"/>
              <a:t>Does the result pass the “sanity check”?</a:t>
            </a:r>
          </a:p>
          <a:p>
            <a:pPr lvl="1"/>
            <a:r>
              <a:rPr lang="en-US" sz="2000" dirty="0"/>
              <a:t>What </a:t>
            </a:r>
            <a:r>
              <a:rPr lang="en-US" sz="2000" i="1" dirty="0"/>
              <a:t>actually</a:t>
            </a:r>
            <a:r>
              <a:rPr lang="en-US" sz="2000" dirty="0"/>
              <a:t> causes the failure to occur?</a:t>
            </a:r>
          </a:p>
          <a:p>
            <a:pPr lvl="1"/>
            <a:r>
              <a:rPr lang="en-US" sz="2000" dirty="0"/>
              <a:t>Can more/better data be used as an input?</a:t>
            </a:r>
          </a:p>
          <a:p>
            <a:pPr lvl="1"/>
            <a:r>
              <a:rPr lang="en-US" sz="2000" dirty="0"/>
              <a:t>Can extrapolation be limited?</a:t>
            </a:r>
          </a:p>
          <a:p>
            <a:pPr lvl="1"/>
            <a:endParaRPr lang="en-US" sz="2000" dirty="0"/>
          </a:p>
          <a:p>
            <a:endParaRPr lang="en-US" sz="2400" dirty="0"/>
          </a:p>
          <a:p>
            <a:endParaRPr lang="en-US" sz="2400" dirty="0"/>
          </a:p>
          <a:p>
            <a:pPr marL="0" indent="0" algn="ctr">
              <a:buNone/>
            </a:pPr>
            <a:endParaRPr lang="en-US" sz="2400" i="1" dirty="0"/>
          </a:p>
          <a:p>
            <a:pPr marL="0" indent="0" algn="ctr">
              <a:buNone/>
            </a:pPr>
            <a:endParaRPr lang="en-US" sz="1600" i="1" dirty="0"/>
          </a:p>
        </p:txBody>
      </p:sp>
      <p:sp>
        <p:nvSpPr>
          <p:cNvPr id="3" name="Title 2"/>
          <p:cNvSpPr>
            <a:spLocks noGrp="1"/>
          </p:cNvSpPr>
          <p:nvPr>
            <p:ph type="title"/>
          </p:nvPr>
        </p:nvSpPr>
        <p:spPr>
          <a:xfrm>
            <a:off x="1444694" y="0"/>
            <a:ext cx="8568181" cy="848819"/>
          </a:xfrm>
        </p:spPr>
        <p:txBody>
          <a:bodyPr/>
          <a:lstStyle/>
          <a:p>
            <a:r>
              <a:rPr lang="en-US" dirty="0"/>
              <a:t>Avoiding the Pitfalls</a:t>
            </a:r>
          </a:p>
        </p:txBody>
      </p:sp>
      <p:sp>
        <p:nvSpPr>
          <p:cNvPr id="4" name="Slide Number Placeholder 3"/>
          <p:cNvSpPr>
            <a:spLocks noGrp="1"/>
          </p:cNvSpPr>
          <p:nvPr>
            <p:ph type="sldNum" sz="quarter" idx="4"/>
          </p:nvPr>
        </p:nvSpPr>
        <p:spPr/>
        <p:txBody>
          <a:bodyPr/>
          <a:lstStyle/>
          <a:p>
            <a:r>
              <a:rPr lang="en-US" altLang="en-US"/>
              <a:t>Page </a:t>
            </a:r>
            <a:fld id="{C4961C3E-E491-4178-9B50-C7E0FC0B8D1C}" type="slidenum">
              <a:rPr lang="en-US" altLang="en-US" smtClean="0">
                <a:cs typeface="+mn-cs"/>
              </a:rPr>
              <a:pPr/>
              <a:t>10</a:t>
            </a:fld>
            <a:endParaRPr lang="en-US" altLang="en-US" dirty="0">
              <a:cs typeface="+mn-cs"/>
            </a:endParaRPr>
          </a:p>
        </p:txBody>
      </p:sp>
    </p:spTree>
    <p:extLst>
      <p:ext uri="{BB962C8B-B14F-4D97-AF65-F5344CB8AC3E}">
        <p14:creationId xmlns:p14="http://schemas.microsoft.com/office/powerpoint/2010/main" val="4262542874"/>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43584" y="1047749"/>
            <a:ext cx="9538716" cy="5269923"/>
          </a:xfrm>
        </p:spPr>
        <p:txBody>
          <a:bodyPr>
            <a:normAutofit fontScale="92500" lnSpcReduction="20000"/>
          </a:bodyPr>
          <a:lstStyle/>
          <a:p>
            <a:r>
              <a:rPr lang="en-US" sz="2400" dirty="0"/>
              <a:t> At its core, the sunrise problem illustrates a notable misapplication of statistical prediction methods.</a:t>
            </a:r>
          </a:p>
          <a:p>
            <a:endParaRPr lang="en-US" sz="2000" dirty="0"/>
          </a:p>
          <a:p>
            <a:r>
              <a:rPr lang="en-US" sz="2400" dirty="0"/>
              <a:t>PRA analyses similar to the sunrise problem often result in unusually high risk and typically occur when there is a combination of:</a:t>
            </a:r>
          </a:p>
          <a:p>
            <a:pPr lvl="1"/>
            <a:r>
              <a:rPr lang="en-US" sz="2000" dirty="0"/>
              <a:t>Limited data.</a:t>
            </a:r>
          </a:p>
          <a:p>
            <a:pPr lvl="1"/>
            <a:r>
              <a:rPr lang="en-US" sz="2000" dirty="0"/>
              <a:t>Many potential points of failure.</a:t>
            </a:r>
          </a:p>
          <a:p>
            <a:pPr lvl="1"/>
            <a:r>
              <a:rPr lang="en-US" sz="2000" dirty="0"/>
              <a:t>Low failure probabilities.</a:t>
            </a:r>
          </a:p>
          <a:p>
            <a:pPr lvl="1"/>
            <a:r>
              <a:rPr lang="en-US" sz="2000" dirty="0"/>
              <a:t>Misunderstood failure requirements. </a:t>
            </a:r>
          </a:p>
          <a:p>
            <a:endParaRPr lang="en-US" sz="2000" dirty="0"/>
          </a:p>
          <a:p>
            <a:r>
              <a:rPr lang="en-US" sz="2400" dirty="0"/>
              <a:t>Occurrences of such problems in a risk assessment should be reviewed for these shortcomings and overall plausibility. Assessments may be improved with the addition of:</a:t>
            </a:r>
          </a:p>
          <a:p>
            <a:pPr lvl="1"/>
            <a:r>
              <a:rPr lang="en-US" sz="2000" dirty="0"/>
              <a:t>Additional physics/material properties analysis.</a:t>
            </a:r>
          </a:p>
          <a:p>
            <a:pPr lvl="1"/>
            <a:r>
              <a:rPr lang="en-US" sz="2000" dirty="0"/>
              <a:t>Additional historical data. </a:t>
            </a:r>
          </a:p>
          <a:p>
            <a:pPr lvl="1"/>
            <a:r>
              <a:rPr lang="en-US" sz="2000" dirty="0"/>
              <a:t>Limited analysis scope and acknowledgement of shortcomings. </a:t>
            </a:r>
          </a:p>
          <a:p>
            <a:pPr marL="0" indent="0" algn="ctr">
              <a:buNone/>
            </a:pPr>
            <a:endParaRPr lang="en-US" sz="1600" i="1" dirty="0"/>
          </a:p>
          <a:p>
            <a:pPr marL="0" indent="0" algn="ctr">
              <a:buNone/>
            </a:pPr>
            <a:endParaRPr lang="en-US" sz="1600" i="1" dirty="0"/>
          </a:p>
        </p:txBody>
      </p:sp>
      <p:sp>
        <p:nvSpPr>
          <p:cNvPr id="3" name="Title 2"/>
          <p:cNvSpPr>
            <a:spLocks noGrp="1"/>
          </p:cNvSpPr>
          <p:nvPr>
            <p:ph type="title"/>
          </p:nvPr>
        </p:nvSpPr>
        <p:spPr>
          <a:xfrm>
            <a:off x="1444694" y="0"/>
            <a:ext cx="8568181" cy="848819"/>
          </a:xfrm>
        </p:spPr>
        <p:txBody>
          <a:bodyPr/>
          <a:lstStyle/>
          <a:p>
            <a:r>
              <a:rPr lang="en-US" dirty="0"/>
              <a:t>Summary</a:t>
            </a:r>
          </a:p>
        </p:txBody>
      </p:sp>
      <p:sp>
        <p:nvSpPr>
          <p:cNvPr id="4" name="Slide Number Placeholder 3"/>
          <p:cNvSpPr>
            <a:spLocks noGrp="1"/>
          </p:cNvSpPr>
          <p:nvPr>
            <p:ph type="sldNum" sz="quarter" idx="4"/>
          </p:nvPr>
        </p:nvSpPr>
        <p:spPr/>
        <p:txBody>
          <a:bodyPr/>
          <a:lstStyle/>
          <a:p>
            <a:r>
              <a:rPr lang="en-US" altLang="en-US"/>
              <a:t>Page </a:t>
            </a:r>
            <a:fld id="{C4961C3E-E491-4178-9B50-C7E0FC0B8D1C}" type="slidenum">
              <a:rPr lang="en-US" altLang="en-US" smtClean="0">
                <a:cs typeface="+mn-cs"/>
              </a:rPr>
              <a:pPr/>
              <a:t>11</a:t>
            </a:fld>
            <a:endParaRPr lang="en-US" altLang="en-US" dirty="0">
              <a:cs typeface="+mn-cs"/>
            </a:endParaRPr>
          </a:p>
        </p:txBody>
      </p:sp>
    </p:spTree>
    <p:extLst>
      <p:ext uri="{BB962C8B-B14F-4D97-AF65-F5344CB8AC3E}">
        <p14:creationId xmlns:p14="http://schemas.microsoft.com/office/powerpoint/2010/main" val="3984659476"/>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Joseph.J.Osowski@nasa.gov</a:t>
            </a:r>
          </a:p>
          <a:p>
            <a:pPr lvl="1"/>
            <a:r>
              <a:rPr lang="en-US" dirty="0"/>
              <a:t>256-961-0751</a:t>
            </a:r>
          </a:p>
          <a:p>
            <a:pPr lvl="1"/>
            <a:endParaRPr lang="en-US" dirty="0"/>
          </a:p>
          <a:p>
            <a:r>
              <a:rPr lang="en-US" dirty="0">
                <a:solidFill>
                  <a:srgbClr val="202122"/>
                </a:solidFill>
                <a:latin typeface="Arial" panose="020B0604020202020204" pitchFamily="34" charset="0"/>
              </a:rPr>
              <a:t>E.T. Jaynes, </a:t>
            </a:r>
            <a:r>
              <a:rPr lang="en-US" i="1" dirty="0">
                <a:solidFill>
                  <a:srgbClr val="202122"/>
                </a:solidFill>
                <a:effectLst/>
                <a:latin typeface="Arial" panose="020B0604020202020204" pitchFamily="34" charset="0"/>
              </a:rPr>
              <a:t>Probability Theory: The Logic of Science, </a:t>
            </a:r>
            <a:r>
              <a:rPr lang="en-US" dirty="0">
                <a:solidFill>
                  <a:srgbClr val="202122"/>
                </a:solidFill>
                <a:latin typeface="Arial" panose="020B0604020202020204" pitchFamily="34" charset="0"/>
              </a:rPr>
              <a:t>2003.</a:t>
            </a:r>
            <a:endParaRPr lang="en-US" i="0" dirty="0">
              <a:solidFill>
                <a:srgbClr val="202122"/>
              </a:solidFill>
              <a:effectLst/>
              <a:latin typeface="Arial" panose="020B0604020202020204" pitchFamily="34" charset="0"/>
            </a:endParaRPr>
          </a:p>
          <a:p>
            <a:endParaRPr lang="en-US" dirty="0"/>
          </a:p>
          <a:p>
            <a:r>
              <a:rPr lang="en-US" dirty="0"/>
              <a:t>Additional information can be found on Wikipedia:</a:t>
            </a:r>
          </a:p>
          <a:p>
            <a:pPr lvl="1"/>
            <a:r>
              <a:rPr lang="en-US" dirty="0">
                <a:hlinkClick r:id="rId2"/>
              </a:rPr>
              <a:t>https://en.wikipedia.org/wiki/Sunrise_problem</a:t>
            </a:r>
            <a:r>
              <a:rPr lang="en-US" dirty="0"/>
              <a:t> </a:t>
            </a:r>
          </a:p>
          <a:p>
            <a:pPr lvl="1"/>
            <a:endParaRPr lang="en-US" dirty="0"/>
          </a:p>
          <a:p>
            <a:r>
              <a:rPr lang="en-US" dirty="0"/>
              <a:t>Images from Excel stock image library</a:t>
            </a:r>
          </a:p>
          <a:p>
            <a:pPr lvl="1"/>
            <a:endParaRPr lang="en-US" dirty="0"/>
          </a:p>
        </p:txBody>
      </p:sp>
      <p:sp>
        <p:nvSpPr>
          <p:cNvPr id="3" name="Title 2"/>
          <p:cNvSpPr>
            <a:spLocks noGrp="1"/>
          </p:cNvSpPr>
          <p:nvPr>
            <p:ph type="title"/>
          </p:nvPr>
        </p:nvSpPr>
        <p:spPr>
          <a:xfrm>
            <a:off x="1258571" y="118428"/>
            <a:ext cx="9043669" cy="848819"/>
          </a:xfrm>
        </p:spPr>
        <p:txBody>
          <a:bodyPr/>
          <a:lstStyle/>
          <a:p>
            <a:r>
              <a:rPr lang="en-US" dirty="0"/>
              <a:t>POC &amp; References</a:t>
            </a:r>
          </a:p>
        </p:txBody>
      </p:sp>
      <p:sp>
        <p:nvSpPr>
          <p:cNvPr id="4" name="Slide Number Placeholder 3"/>
          <p:cNvSpPr>
            <a:spLocks noGrp="1"/>
          </p:cNvSpPr>
          <p:nvPr>
            <p:ph type="sldNum" sz="quarter" idx="4"/>
          </p:nvPr>
        </p:nvSpPr>
        <p:spPr/>
        <p:txBody>
          <a:bodyPr/>
          <a:lstStyle/>
          <a:p>
            <a:r>
              <a:rPr lang="en-US" altLang="en-US"/>
              <a:t>Page </a:t>
            </a:r>
            <a:fld id="{C4961C3E-E491-4178-9B50-C7E0FC0B8D1C}" type="slidenum">
              <a:rPr lang="en-US" altLang="en-US" smtClean="0">
                <a:cs typeface="+mn-cs"/>
              </a:rPr>
              <a:pPr/>
              <a:t>12</a:t>
            </a:fld>
            <a:endParaRPr lang="en-US" altLang="en-US" dirty="0">
              <a:cs typeface="+mn-cs"/>
            </a:endParaRPr>
          </a:p>
        </p:txBody>
      </p:sp>
    </p:spTree>
    <p:extLst>
      <p:ext uri="{BB962C8B-B14F-4D97-AF65-F5344CB8AC3E}">
        <p14:creationId xmlns:p14="http://schemas.microsoft.com/office/powerpoint/2010/main" val="711213274"/>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The “problem”: </a:t>
            </a:r>
            <a:r>
              <a:rPr lang="en-US" sz="2400" i="1" dirty="0"/>
              <a:t>What is the probability that the sun will rise tomorrow?</a:t>
            </a:r>
          </a:p>
          <a:p>
            <a:endParaRPr lang="en-US" sz="2400" dirty="0"/>
          </a:p>
          <a:p>
            <a:r>
              <a:rPr lang="en-US" sz="2400" dirty="0"/>
              <a:t>Evaluation of the sunrise problem shows the difficulty of using statistics for certain applications.</a:t>
            </a:r>
          </a:p>
          <a:p>
            <a:endParaRPr lang="en-US" sz="2400" dirty="0"/>
          </a:p>
          <a:p>
            <a:r>
              <a:rPr lang="en-US" sz="2400" dirty="0"/>
              <a:t>When applied to Probabilistic Risk Assessment (PRA), the sunrise problem illustrates a pitfall that analysts should recognize and avoid, when possible. </a:t>
            </a:r>
          </a:p>
          <a:p>
            <a:pPr marL="0" indent="0">
              <a:buNone/>
            </a:pPr>
            <a:endParaRPr lang="en-US" dirty="0"/>
          </a:p>
        </p:txBody>
      </p:sp>
      <p:sp>
        <p:nvSpPr>
          <p:cNvPr id="3" name="Title 2"/>
          <p:cNvSpPr>
            <a:spLocks noGrp="1"/>
          </p:cNvSpPr>
          <p:nvPr>
            <p:ph type="title"/>
          </p:nvPr>
        </p:nvSpPr>
        <p:spPr>
          <a:xfrm>
            <a:off x="1444499" y="118428"/>
            <a:ext cx="8924797" cy="848819"/>
          </a:xfrm>
        </p:spPr>
        <p:txBody>
          <a:bodyPr/>
          <a:lstStyle/>
          <a:p>
            <a:r>
              <a:rPr lang="en-US" dirty="0"/>
              <a:t>Introduction</a:t>
            </a:r>
          </a:p>
        </p:txBody>
      </p:sp>
      <p:sp>
        <p:nvSpPr>
          <p:cNvPr id="4" name="Slide Number Placeholder 3"/>
          <p:cNvSpPr>
            <a:spLocks noGrp="1"/>
          </p:cNvSpPr>
          <p:nvPr>
            <p:ph type="sldNum" sz="quarter" idx="4"/>
          </p:nvPr>
        </p:nvSpPr>
        <p:spPr/>
        <p:txBody>
          <a:bodyPr/>
          <a:lstStyle/>
          <a:p>
            <a:r>
              <a:rPr lang="en-US" altLang="en-US"/>
              <a:t>Page </a:t>
            </a:r>
            <a:fld id="{C4961C3E-E491-4178-9B50-C7E0FC0B8D1C}" type="slidenum">
              <a:rPr lang="en-US" altLang="en-US" smtClean="0">
                <a:cs typeface="+mn-cs"/>
              </a:rPr>
              <a:pPr/>
              <a:t>2</a:t>
            </a:fld>
            <a:endParaRPr lang="en-US" altLang="en-US" dirty="0">
              <a:cs typeface="+mn-cs"/>
            </a:endParaRPr>
          </a:p>
        </p:txBody>
      </p:sp>
    </p:spTree>
    <p:extLst>
      <p:ext uri="{BB962C8B-B14F-4D97-AF65-F5344CB8AC3E}">
        <p14:creationId xmlns:p14="http://schemas.microsoft.com/office/powerpoint/2010/main" val="3952064179"/>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903" y="1921397"/>
            <a:ext cx="11338560" cy="4787066"/>
          </a:xfrm>
        </p:spPr>
        <p:txBody>
          <a:bodyPr/>
          <a:lstStyle/>
          <a:p>
            <a:r>
              <a:rPr lang="en-US" sz="2400" b="0" dirty="0"/>
              <a:t>Introduction to the Sunrise Problem</a:t>
            </a:r>
          </a:p>
          <a:p>
            <a:r>
              <a:rPr lang="en-US" sz="2400" b="0" dirty="0"/>
              <a:t>Further Statistical Analysis</a:t>
            </a:r>
          </a:p>
          <a:p>
            <a:r>
              <a:rPr lang="en-US" sz="2400" b="0" dirty="0"/>
              <a:t>Expectation vs Reality</a:t>
            </a:r>
          </a:p>
          <a:p>
            <a:r>
              <a:rPr lang="en-US" sz="2400" b="0" dirty="0"/>
              <a:t>Application to PRA</a:t>
            </a:r>
          </a:p>
          <a:p>
            <a:r>
              <a:rPr lang="en-US" sz="2400" b="0" dirty="0"/>
              <a:t>Other Applications</a:t>
            </a:r>
          </a:p>
          <a:p>
            <a:r>
              <a:rPr lang="en-US" sz="2400" b="0" dirty="0"/>
              <a:t>Avoiding the Pitfalls</a:t>
            </a:r>
          </a:p>
          <a:p>
            <a:r>
              <a:rPr lang="en-US" sz="2400" b="0" dirty="0"/>
              <a:t>Summary</a:t>
            </a:r>
          </a:p>
          <a:p>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a:xfrm>
            <a:off x="1336832" y="118428"/>
            <a:ext cx="8676043" cy="848819"/>
          </a:xfrm>
        </p:spPr>
        <p:txBody>
          <a:bodyPr/>
          <a:lstStyle/>
          <a:p>
            <a:r>
              <a:rPr lang="en-US" dirty="0"/>
              <a:t>Agenda</a:t>
            </a:r>
          </a:p>
        </p:txBody>
      </p:sp>
      <p:sp>
        <p:nvSpPr>
          <p:cNvPr id="4" name="Slide Number Placeholder 3"/>
          <p:cNvSpPr>
            <a:spLocks noGrp="1"/>
          </p:cNvSpPr>
          <p:nvPr>
            <p:ph type="sldNum" sz="quarter" idx="4"/>
          </p:nvPr>
        </p:nvSpPr>
        <p:spPr/>
        <p:txBody>
          <a:bodyPr/>
          <a:lstStyle/>
          <a:p>
            <a:r>
              <a:rPr lang="en-US" altLang="en-US"/>
              <a:t>Page </a:t>
            </a:r>
            <a:fld id="{C4961C3E-E491-4178-9B50-C7E0FC0B8D1C}" type="slidenum">
              <a:rPr lang="en-US" altLang="en-US" smtClean="0">
                <a:cs typeface="+mn-cs"/>
              </a:rPr>
              <a:pPr/>
              <a:t>3</a:t>
            </a:fld>
            <a:endParaRPr lang="en-US" altLang="en-US" dirty="0">
              <a:cs typeface="+mn-cs"/>
            </a:endParaRPr>
          </a:p>
        </p:txBody>
      </p:sp>
      <p:pic>
        <p:nvPicPr>
          <p:cNvPr id="6" name="Picture 5" descr="A long row of satellite dishes in the sunset">
            <a:extLst>
              <a:ext uri="{FF2B5EF4-FFF2-40B4-BE49-F238E27FC236}">
                <a16:creationId xmlns:a16="http://schemas.microsoft.com/office/drawing/2014/main" id="{27DBCD9C-B7D7-4E30-B425-5C8698F79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4853" y="2191327"/>
            <a:ext cx="5144756" cy="3429000"/>
          </a:xfrm>
          <a:prstGeom prst="rect">
            <a:avLst/>
          </a:prstGeom>
        </p:spPr>
      </p:pic>
    </p:spTree>
    <p:extLst>
      <p:ext uri="{BB962C8B-B14F-4D97-AF65-F5344CB8AC3E}">
        <p14:creationId xmlns:p14="http://schemas.microsoft.com/office/powerpoint/2010/main" val="3141691310"/>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1112142" y="1010305"/>
                <a:ext cx="9233284" cy="5317998"/>
              </a:xfrm>
            </p:spPr>
            <p:txBody>
              <a:bodyPr>
                <a:normAutofit/>
              </a:bodyPr>
              <a:lstStyle/>
              <a:p>
                <a:r>
                  <a:rPr lang="en-US" sz="2400" b="0" dirty="0"/>
                  <a:t>First introduced by Pierre-Simon Laplace.</a:t>
                </a:r>
              </a:p>
              <a:p>
                <a:r>
                  <a:rPr lang="en-US" sz="2400" b="0" dirty="0"/>
                  <a:t>Given no prior information on the frequency of sunrises </a:t>
                </a:r>
                <a:r>
                  <a:rPr lang="en-US" sz="2400" b="0" i="1" dirty="0"/>
                  <a:t>p</a:t>
                </a:r>
                <a:r>
                  <a:rPr lang="en-US" sz="2400" b="0" dirty="0"/>
                  <a:t>, Laplace noted that a uniform probability distribution should be used and informed using observations.</a:t>
                </a:r>
              </a:p>
              <a:p>
                <a:r>
                  <a:rPr lang="en-US" sz="2400" b="0" dirty="0"/>
                  <a:t>Applying Bayes’ rule, a conditional probability can be shown as:</a:t>
                </a:r>
                <a:endParaRPr lang="en-US" sz="2000" b="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Pr</m:t>
                          </m:r>
                        </m:fName>
                        <m:e>
                          <m:d>
                            <m:dPr>
                              <m:endChr m:val="|"/>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Sun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rises</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tomorrow</m:t>
                              </m:r>
                              <m:r>
                                <a:rPr lang="en-US" sz="2000" b="0" i="1" smtClean="0">
                                  <a:latin typeface="Cambria Math" panose="02040503050406030204" pitchFamily="18" charset="0"/>
                                </a:rPr>
                                <m:t> </m:t>
                              </m:r>
                            </m:e>
                          </m:d>
                        </m:e>
                      </m:func>
                      <m:r>
                        <m:rPr>
                          <m:sty m:val="p"/>
                        </m:rPr>
                        <a:rPr lang="en-US" sz="2000" b="0" i="0" smtClean="0">
                          <a:latin typeface="Cambria Math" panose="02040503050406030204" pitchFamily="18" charset="0"/>
                        </a:rPr>
                        <m:t>It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has</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risen</m:t>
                      </m:r>
                      <m:r>
                        <a:rPr lang="en-US" sz="2000" b="0" i="1" smtClean="0">
                          <a:latin typeface="Cambria Math" panose="02040503050406030204" pitchFamily="18" charset="0"/>
                        </a:rPr>
                        <m:t> </m:t>
                      </m:r>
                      <m:r>
                        <a:rPr lang="en-US" sz="2000" b="0" i="1" smtClean="0">
                          <a:latin typeface="Cambria Math" panose="02040503050406030204" pitchFamily="18" charset="0"/>
                        </a:rPr>
                        <m:t>𝑘</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times</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previously</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nary>
                            <m:naryPr>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r>
                                <a:rPr lang="en-US" sz="2000" b="0" i="1" smtClean="0">
                                  <a:latin typeface="Cambria Math" panose="02040503050406030204" pitchFamily="18" charset="0"/>
                                </a:rPr>
                                <m:t>1</m:t>
                              </m:r>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𝑘</m:t>
                                  </m:r>
                                  <m:r>
                                    <a:rPr lang="en-US" sz="2000" b="0" i="1" smtClean="0">
                                      <a:latin typeface="Cambria Math" panose="02040503050406030204" pitchFamily="18" charset="0"/>
                                    </a:rPr>
                                    <m:t>+1</m:t>
                                  </m:r>
                                </m:sup>
                              </m:sSup>
                              <m:r>
                                <a:rPr lang="en-US" sz="2000" b="0" i="1" smtClean="0">
                                  <a:latin typeface="Cambria Math" panose="02040503050406030204" pitchFamily="18" charset="0"/>
                                </a:rPr>
                                <m:t>𝑑𝑝</m:t>
                              </m:r>
                            </m:e>
                          </m:nary>
                        </m:num>
                        <m:den>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0</m:t>
                              </m:r>
                            </m:sub>
                            <m:sup>
                              <m:r>
                                <a:rPr lang="en-US" sz="2000" i="1">
                                  <a:latin typeface="Cambria Math" panose="02040503050406030204" pitchFamily="18" charset="0"/>
                                </a:rPr>
                                <m:t>1</m:t>
                              </m:r>
                            </m:sup>
                            <m:e>
                              <m:sSup>
                                <m:sSupPr>
                                  <m:ctrlPr>
                                    <a:rPr lang="en-US" sz="2000" i="1">
                                      <a:latin typeface="Cambria Math" panose="02040503050406030204" pitchFamily="18" charset="0"/>
                                    </a:rPr>
                                  </m:ctrlPr>
                                </m:sSupPr>
                                <m:e>
                                  <m:r>
                                    <a:rPr lang="en-US" sz="2000" i="1">
                                      <a:latin typeface="Cambria Math" panose="02040503050406030204" pitchFamily="18" charset="0"/>
                                    </a:rPr>
                                    <m:t>𝑝</m:t>
                                  </m:r>
                                </m:e>
                                <m:sup>
                                  <m:r>
                                    <a:rPr lang="en-US" sz="2000" i="1">
                                      <a:latin typeface="Cambria Math" panose="02040503050406030204" pitchFamily="18" charset="0"/>
                                    </a:rPr>
                                    <m:t>𝑘</m:t>
                                  </m:r>
                                </m:sup>
                              </m:sSup>
                              <m:r>
                                <a:rPr lang="en-US" sz="2000" i="1">
                                  <a:latin typeface="Cambria Math" panose="02040503050406030204" pitchFamily="18" charset="0"/>
                                </a:rPr>
                                <m:t>𝑑𝑝</m:t>
                              </m:r>
                            </m:e>
                          </m:nary>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𝑘</m:t>
                          </m:r>
                          <m:r>
                            <a:rPr lang="en-US" sz="2000" b="0" i="1" smtClean="0">
                              <a:latin typeface="Cambria Math" panose="02040503050406030204" pitchFamily="18" charset="0"/>
                            </a:rPr>
                            <m:t>+1</m:t>
                          </m:r>
                        </m:num>
                        <m:den>
                          <m:r>
                            <a:rPr lang="en-US" sz="2000" b="0" i="1" smtClean="0">
                              <a:latin typeface="Cambria Math" panose="02040503050406030204" pitchFamily="18" charset="0"/>
                            </a:rPr>
                            <m:t>𝑘</m:t>
                          </m:r>
                          <m:r>
                            <a:rPr lang="en-US" sz="2000" b="0" i="1" smtClean="0">
                              <a:latin typeface="Cambria Math" panose="02040503050406030204" pitchFamily="18" charset="0"/>
                            </a:rPr>
                            <m:t>+2</m:t>
                          </m:r>
                        </m:den>
                      </m:f>
                    </m:oMath>
                  </m:oMathPara>
                </a14:m>
                <a:endParaRPr lang="en-US" sz="2000"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1112142" y="1010305"/>
                <a:ext cx="9233284" cy="5317998"/>
              </a:xfrm>
              <a:blipFill>
                <a:blip r:embed="rId3"/>
                <a:stretch>
                  <a:fillRect l="-1848" t="-1720" r="-2046"/>
                </a:stretch>
              </a:blipFill>
            </p:spPr>
            <p:txBody>
              <a:bodyPr/>
              <a:lstStyle/>
              <a:p>
                <a:r>
                  <a:rPr lang="en-US">
                    <a:noFill/>
                  </a:rPr>
                  <a:t> </a:t>
                </a:r>
              </a:p>
            </p:txBody>
          </p:sp>
        </mc:Fallback>
      </mc:AlternateContent>
      <p:sp>
        <p:nvSpPr>
          <p:cNvPr id="3" name="Title 2"/>
          <p:cNvSpPr>
            <a:spLocks noGrp="1"/>
          </p:cNvSpPr>
          <p:nvPr>
            <p:ph type="title"/>
          </p:nvPr>
        </p:nvSpPr>
        <p:spPr>
          <a:xfrm>
            <a:off x="1444694" y="0"/>
            <a:ext cx="8568181" cy="848819"/>
          </a:xfrm>
        </p:spPr>
        <p:txBody>
          <a:bodyPr/>
          <a:lstStyle/>
          <a:p>
            <a:r>
              <a:rPr lang="en-US" dirty="0"/>
              <a:t>Introduction to the Sunrise Problem</a:t>
            </a:r>
          </a:p>
        </p:txBody>
      </p:sp>
      <p:sp>
        <p:nvSpPr>
          <p:cNvPr id="4" name="Slide Number Placeholder 3"/>
          <p:cNvSpPr>
            <a:spLocks noGrp="1"/>
          </p:cNvSpPr>
          <p:nvPr>
            <p:ph type="sldNum" sz="quarter" idx="4"/>
          </p:nvPr>
        </p:nvSpPr>
        <p:spPr/>
        <p:txBody>
          <a:bodyPr/>
          <a:lstStyle/>
          <a:p>
            <a:r>
              <a:rPr lang="en-US" altLang="en-US"/>
              <a:t>Page </a:t>
            </a:r>
            <a:fld id="{C4961C3E-E491-4178-9B50-C7E0FC0B8D1C}" type="slidenum">
              <a:rPr lang="en-US" altLang="en-US" smtClean="0">
                <a:cs typeface="+mn-cs"/>
              </a:rPr>
              <a:pPr/>
              <a:t>4</a:t>
            </a:fld>
            <a:endParaRPr lang="en-US" altLang="en-US" dirty="0">
              <a:cs typeface="+mn-cs"/>
            </a:endParaRPr>
          </a:p>
        </p:txBody>
      </p:sp>
      <p:graphicFrame>
        <p:nvGraphicFramePr>
          <p:cNvPr id="7" name="Table 7">
            <a:extLst>
              <a:ext uri="{FF2B5EF4-FFF2-40B4-BE49-F238E27FC236}">
                <a16:creationId xmlns:a16="http://schemas.microsoft.com/office/drawing/2014/main" id="{8DBC7C95-71AE-4453-8D29-7596C3ADEF79}"/>
              </a:ext>
            </a:extLst>
          </p:cNvPr>
          <p:cNvGraphicFramePr>
            <a:graphicFrameLocks noGrp="1"/>
          </p:cNvGraphicFramePr>
          <p:nvPr>
            <p:extLst>
              <p:ext uri="{D42A27DB-BD31-4B8C-83A1-F6EECF244321}">
                <p14:modId xmlns:p14="http://schemas.microsoft.com/office/powerpoint/2010/main" val="3891292410"/>
              </p:ext>
            </p:extLst>
          </p:nvPr>
        </p:nvGraphicFramePr>
        <p:xfrm>
          <a:off x="1664783" y="4400590"/>
          <a:ext cx="8128002" cy="19786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211636369"/>
                    </a:ext>
                  </a:extLst>
                </a:gridCol>
                <a:gridCol w="1354667">
                  <a:extLst>
                    <a:ext uri="{9D8B030D-6E8A-4147-A177-3AD203B41FA5}">
                      <a16:colId xmlns:a16="http://schemas.microsoft.com/office/drawing/2014/main" val="3710198916"/>
                    </a:ext>
                  </a:extLst>
                </a:gridCol>
                <a:gridCol w="1354667">
                  <a:extLst>
                    <a:ext uri="{9D8B030D-6E8A-4147-A177-3AD203B41FA5}">
                      <a16:colId xmlns:a16="http://schemas.microsoft.com/office/drawing/2014/main" val="1919275627"/>
                    </a:ext>
                  </a:extLst>
                </a:gridCol>
                <a:gridCol w="1354667">
                  <a:extLst>
                    <a:ext uri="{9D8B030D-6E8A-4147-A177-3AD203B41FA5}">
                      <a16:colId xmlns:a16="http://schemas.microsoft.com/office/drawing/2014/main" val="1988604934"/>
                    </a:ext>
                  </a:extLst>
                </a:gridCol>
                <a:gridCol w="1354667">
                  <a:extLst>
                    <a:ext uri="{9D8B030D-6E8A-4147-A177-3AD203B41FA5}">
                      <a16:colId xmlns:a16="http://schemas.microsoft.com/office/drawing/2014/main" val="2277882854"/>
                    </a:ext>
                  </a:extLst>
                </a:gridCol>
                <a:gridCol w="1354667">
                  <a:extLst>
                    <a:ext uri="{9D8B030D-6E8A-4147-A177-3AD203B41FA5}">
                      <a16:colId xmlns:a16="http://schemas.microsoft.com/office/drawing/2014/main" val="3981618441"/>
                    </a:ext>
                  </a:extLst>
                </a:gridCol>
              </a:tblGrid>
              <a:tr h="370840">
                <a:tc>
                  <a:txBody>
                    <a:bodyPr/>
                    <a:lstStyle/>
                    <a:p>
                      <a:pPr algn="ctr" fontAlgn="ctr"/>
                      <a:r>
                        <a:rPr lang="en-US" sz="1600" b="1" i="0" u="none" strike="noStrike" dirty="0">
                          <a:solidFill>
                            <a:srgbClr val="000000"/>
                          </a:solidFill>
                          <a:effectLst/>
                          <a:latin typeface="Calibri" panose="020F0502020204030204" pitchFamily="34" charset="0"/>
                        </a:rPr>
                        <a:t>Observations (years)</a:t>
                      </a: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000000"/>
                          </a:solidFill>
                          <a:effectLst/>
                          <a:latin typeface="Calibri" panose="020F0502020204030204" pitchFamily="34" charset="0"/>
                        </a:rPr>
                        <a:t>Observations (days)</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err="1">
                          <a:solidFill>
                            <a:srgbClr val="000000"/>
                          </a:solidFill>
                          <a:effectLst/>
                          <a:latin typeface="Calibri" panose="020F0502020204030204" pitchFamily="34" charset="0"/>
                        </a:rPr>
                        <a:t>Pr</a:t>
                      </a:r>
                      <a:r>
                        <a:rPr lang="en-US" sz="1600" b="1" i="0" u="none" strike="noStrike" dirty="0">
                          <a:solidFill>
                            <a:srgbClr val="000000"/>
                          </a:solidFill>
                          <a:effectLst/>
                          <a:latin typeface="Calibri" panose="020F0502020204030204" pitchFamily="34" charset="0"/>
                        </a:rPr>
                        <a:t>(Sunrise)</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err="1">
                          <a:solidFill>
                            <a:srgbClr val="000000"/>
                          </a:solidFill>
                          <a:effectLst/>
                          <a:latin typeface="Calibri" panose="020F0502020204030204" pitchFamily="34" charset="0"/>
                        </a:rPr>
                        <a:t>Pr</a:t>
                      </a:r>
                      <a:r>
                        <a:rPr lang="en-US" sz="1600" b="1" i="0" u="none" strike="noStrike" dirty="0">
                          <a:solidFill>
                            <a:srgbClr val="000000"/>
                          </a:solidFill>
                          <a:effectLst/>
                          <a:latin typeface="Calibri" panose="020F0502020204030204" pitchFamily="34" charset="0"/>
                        </a:rPr>
                        <a:t>(No sunrise)</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000000"/>
                          </a:solidFill>
                          <a:effectLst/>
                          <a:latin typeface="Calibri" panose="020F0502020204030204" pitchFamily="34" charset="0"/>
                        </a:rPr>
                        <a:t>"1 in" Days</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000000"/>
                          </a:solidFill>
                          <a:effectLst/>
                          <a:latin typeface="Calibri" panose="020F0502020204030204" pitchFamily="34" charset="0"/>
                        </a:rPr>
                        <a:t>"1 in" Years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0888611"/>
                  </a:ext>
                </a:extLst>
              </a:tr>
              <a:tr h="370840">
                <a:tc>
                  <a:txBody>
                    <a:bodyPr/>
                    <a:lstStyle/>
                    <a:p>
                      <a:pPr algn="ctr" fontAlgn="ctr"/>
                      <a:r>
                        <a:rPr lang="en-US" sz="1600" b="0" i="0" u="none" strike="noStrike">
                          <a:solidFill>
                            <a:srgbClr val="000000"/>
                          </a:solidFill>
                          <a:effectLst/>
                          <a:latin typeface="Calibri" panose="020F0502020204030204" pitchFamily="34" charset="0"/>
                        </a:rPr>
                        <a:t>28</a:t>
                      </a: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10,220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0.999902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000000"/>
                          </a:solidFill>
                          <a:effectLst/>
                          <a:latin typeface="Calibri" panose="020F0502020204030204" pitchFamily="34" charset="0"/>
                        </a:rPr>
                        <a:t>9.78E-05</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10,222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28.01</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1575279"/>
                  </a:ext>
                </a:extLst>
              </a:tr>
              <a:tr h="370840">
                <a:tc>
                  <a:txBody>
                    <a:bodyPr/>
                    <a:lstStyle/>
                    <a:p>
                      <a:pPr algn="ctr" fontAlgn="ctr"/>
                      <a:r>
                        <a:rPr lang="en-US" sz="1600" b="0" i="0" u="none" strike="noStrike">
                          <a:solidFill>
                            <a:srgbClr val="000000"/>
                          </a:solidFill>
                          <a:effectLst/>
                          <a:latin typeface="Calibri" panose="020F050202020403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29,200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000000"/>
                          </a:solidFill>
                          <a:effectLst/>
                          <a:latin typeface="Calibri" panose="020F0502020204030204" pitchFamily="34" charset="0"/>
                        </a:rPr>
                        <a:t>0.999966</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3.42E-05</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29,202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80.01</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4258034"/>
                  </a:ext>
                </a:extLst>
              </a:tr>
              <a:tr h="370840">
                <a:tc>
                  <a:txBody>
                    <a:bodyPr/>
                    <a:lstStyle/>
                    <a:p>
                      <a:pPr algn="ctr" fontAlgn="ctr"/>
                      <a:r>
                        <a:rPr lang="en-US" sz="1600" b="0" i="0" u="none" strike="noStrike">
                          <a:solidFill>
                            <a:srgbClr val="000000"/>
                          </a:solidFill>
                          <a:effectLst/>
                          <a:latin typeface="Calibri" panose="020F0502020204030204" pitchFamily="34" charset="0"/>
                        </a:rPr>
                        <a:t>1000</a:t>
                      </a: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365,000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000000"/>
                          </a:solidFill>
                          <a:effectLst/>
                          <a:latin typeface="Calibri" panose="020F0502020204030204" pitchFamily="34" charset="0"/>
                        </a:rPr>
                        <a:t>0.999997</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000000"/>
                          </a:solidFill>
                          <a:effectLst/>
                          <a:latin typeface="Calibri" panose="020F0502020204030204" pitchFamily="34" charset="0"/>
                        </a:rPr>
                        <a:t>2.74E-06</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365,002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1,000.01</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172116"/>
                  </a:ext>
                </a:extLst>
              </a:tr>
              <a:tr h="370840">
                <a:tc>
                  <a:txBody>
                    <a:bodyPr/>
                    <a:lstStyle/>
                    <a:p>
                      <a:pPr algn="ctr" fontAlgn="ctr"/>
                      <a:r>
                        <a:rPr lang="en-US" sz="1600" b="0" i="0" u="none" strike="noStrike">
                          <a:solidFill>
                            <a:srgbClr val="000000"/>
                          </a:solidFill>
                          <a:effectLst/>
                          <a:latin typeface="Calibri" panose="020F0502020204030204" pitchFamily="34" charset="0"/>
                        </a:rPr>
                        <a:t>5000</a:t>
                      </a: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1,825,000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000000"/>
                          </a:solidFill>
                          <a:effectLst/>
                          <a:latin typeface="Calibri" panose="020F0502020204030204" pitchFamily="34" charset="0"/>
                        </a:rPr>
                        <a:t>0.999999</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000000"/>
                          </a:solidFill>
                          <a:effectLst/>
                          <a:latin typeface="Calibri" panose="020F0502020204030204" pitchFamily="34" charset="0"/>
                        </a:rPr>
                        <a:t>5.48E-07</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1,825,002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5,000.01</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5215629"/>
                  </a:ext>
                </a:extLst>
              </a:tr>
            </a:tbl>
          </a:graphicData>
        </a:graphic>
      </p:graphicFrame>
    </p:spTree>
    <p:extLst>
      <p:ext uri="{BB962C8B-B14F-4D97-AF65-F5344CB8AC3E}">
        <p14:creationId xmlns:p14="http://schemas.microsoft.com/office/powerpoint/2010/main" val="4002548202"/>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1112142" y="1010304"/>
                <a:ext cx="9233284" cy="5317998"/>
              </a:xfrm>
            </p:spPr>
            <p:txBody>
              <a:bodyPr>
                <a:normAutofit/>
              </a:bodyPr>
              <a:lstStyle/>
              <a:p>
                <a:r>
                  <a:rPr lang="en-US" sz="2400" b="0" dirty="0"/>
                  <a:t>Alternatively, could update a Jeffreys Prior beta distribution with observations.</a:t>
                </a:r>
              </a:p>
              <a:p>
                <a:pPr lvl="1"/>
                <a:r>
                  <a:rPr lang="en-US" sz="2000" dirty="0"/>
                  <a:t>Common method used to estimate failure probability of a binomial (pass/fail) variable.</a:t>
                </a:r>
              </a:p>
              <a:p>
                <a:pPr lvl="1"/>
                <a:r>
                  <a:rPr lang="en-US" sz="2000" dirty="0"/>
                  <a:t>Essentially adds ½ of a failure and ½ of a success to observed data.</a:t>
                </a:r>
              </a:p>
              <a:p>
                <a:pPr lvl="2"/>
                <a:r>
                  <a:rPr lang="en-US" sz="1600" b="0" dirty="0"/>
                  <a:t>Alpha= Failures + ½ , Beta = Successes + ½ </a:t>
                </a:r>
              </a:p>
              <a:p>
                <a:r>
                  <a:rPr lang="en-US" sz="2400" b="0" dirty="0" err="1"/>
                  <a:t>Pr</a:t>
                </a:r>
                <a:r>
                  <a:rPr lang="en-US" sz="2400" b="0" dirty="0"/>
                  <a:t>(Sun rises tomorrow | It has risen </a:t>
                </a:r>
                <a:r>
                  <a:rPr lang="en-US" sz="2400" b="0" i="1" dirty="0"/>
                  <a:t>k </a:t>
                </a:r>
                <a:r>
                  <a:rPr lang="en-US" sz="2400" b="0" dirty="0"/>
                  <a:t>times previously) described by </a:t>
                </a:r>
                <a14:m>
                  <m:oMath xmlns:m="http://schemas.openxmlformats.org/officeDocument/2006/math">
                    <m:r>
                      <m:rPr>
                        <m:sty m:val="p"/>
                      </m:rPr>
                      <a:rPr lang="en-US" sz="2400" b="0" i="0" smtClean="0">
                        <a:latin typeface="Cambria Math" panose="02040503050406030204" pitchFamily="18" charset="0"/>
                      </a:rPr>
                      <m:t>Beta</m:t>
                    </m:r>
                    <m:d>
                      <m:dPr>
                        <m:ctrlPr>
                          <a:rPr lang="en-US" sz="2400" b="0" i="1" smtClean="0">
                            <a:latin typeface="Cambria Math" panose="02040503050406030204" pitchFamily="18" charset="0"/>
                          </a:rPr>
                        </m:ctrlPr>
                      </m:dPr>
                      <m:e>
                        <m:f>
                          <m:fPr>
                            <m:ctrlPr>
                              <a:rPr lang="en-US" sz="2400" b="0" i="1">
                                <a:latin typeface="Cambria Math" panose="02040503050406030204" pitchFamily="18" charset="0"/>
                              </a:rPr>
                            </m:ctrlPr>
                          </m:fPr>
                          <m:num>
                            <m:r>
                              <a:rPr lang="en-US" sz="2400" b="0">
                                <a:latin typeface="Cambria Math" panose="02040503050406030204" pitchFamily="18" charset="0"/>
                              </a:rPr>
                              <m:t>1</m:t>
                            </m:r>
                          </m:num>
                          <m:den>
                            <m:r>
                              <a:rPr lang="en-US" sz="2400" b="0">
                                <a:latin typeface="Cambria Math" panose="02040503050406030204" pitchFamily="18" charset="0"/>
                              </a:rPr>
                              <m:t>2</m:t>
                            </m:r>
                          </m:den>
                        </m:f>
                        <m:r>
                          <a:rPr lang="en-US" sz="2400" b="0">
                            <a:latin typeface="Cambria Math" panose="02040503050406030204" pitchFamily="18" charset="0"/>
                          </a:rPr>
                          <m:t>,</m:t>
                        </m:r>
                        <m:f>
                          <m:fPr>
                            <m:ctrlPr>
                              <a:rPr lang="en-US" sz="2400" b="0" i="1">
                                <a:latin typeface="Cambria Math" panose="02040503050406030204" pitchFamily="18" charset="0"/>
                              </a:rPr>
                            </m:ctrlPr>
                          </m:fPr>
                          <m:num>
                            <m:r>
                              <a:rPr lang="en-US" sz="2400" b="0">
                                <a:latin typeface="Cambria Math" panose="02040503050406030204" pitchFamily="18" charset="0"/>
                              </a:rPr>
                              <m:t>1</m:t>
                            </m:r>
                          </m:num>
                          <m:den>
                            <m:r>
                              <a:rPr lang="en-US" sz="2400" b="0">
                                <a:latin typeface="Cambria Math" panose="02040503050406030204" pitchFamily="18" charset="0"/>
                              </a:rPr>
                              <m:t>2</m:t>
                            </m:r>
                          </m:den>
                        </m:f>
                        <m:r>
                          <a:rPr lang="en-US" sz="2400" b="0">
                            <a:latin typeface="Cambria Math" panose="02040503050406030204" pitchFamily="18" charset="0"/>
                          </a:rPr>
                          <m:t>+</m:t>
                        </m:r>
                        <m:r>
                          <a:rPr lang="en-US" sz="2400" b="0" i="1">
                            <a:latin typeface="Cambria Math" panose="02040503050406030204" pitchFamily="18" charset="0"/>
                          </a:rPr>
                          <m:t>𝑘</m:t>
                        </m:r>
                      </m:e>
                    </m:d>
                  </m:oMath>
                </a14:m>
                <a:endParaRPr lang="en-US" sz="2400" b="0"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1112142" y="1010304"/>
                <a:ext cx="9233284" cy="5317998"/>
              </a:xfrm>
              <a:blipFill>
                <a:blip r:embed="rId3"/>
                <a:stretch>
                  <a:fillRect l="-1848" t="-1720" r="-660"/>
                </a:stretch>
              </a:blipFill>
            </p:spPr>
            <p:txBody>
              <a:bodyPr/>
              <a:lstStyle/>
              <a:p>
                <a:r>
                  <a:rPr lang="en-US">
                    <a:noFill/>
                  </a:rPr>
                  <a:t> </a:t>
                </a:r>
              </a:p>
            </p:txBody>
          </p:sp>
        </mc:Fallback>
      </mc:AlternateContent>
      <p:sp>
        <p:nvSpPr>
          <p:cNvPr id="3" name="Title 2"/>
          <p:cNvSpPr>
            <a:spLocks noGrp="1"/>
          </p:cNvSpPr>
          <p:nvPr>
            <p:ph type="title"/>
          </p:nvPr>
        </p:nvSpPr>
        <p:spPr>
          <a:xfrm>
            <a:off x="1444694" y="0"/>
            <a:ext cx="8568181" cy="848819"/>
          </a:xfrm>
        </p:spPr>
        <p:txBody>
          <a:bodyPr/>
          <a:lstStyle/>
          <a:p>
            <a:r>
              <a:rPr lang="en-US" dirty="0"/>
              <a:t>Further Statistical Analysis</a:t>
            </a:r>
          </a:p>
        </p:txBody>
      </p:sp>
      <p:sp>
        <p:nvSpPr>
          <p:cNvPr id="4" name="Slide Number Placeholder 3"/>
          <p:cNvSpPr>
            <a:spLocks noGrp="1"/>
          </p:cNvSpPr>
          <p:nvPr>
            <p:ph type="sldNum" sz="quarter" idx="4"/>
          </p:nvPr>
        </p:nvSpPr>
        <p:spPr/>
        <p:txBody>
          <a:bodyPr/>
          <a:lstStyle/>
          <a:p>
            <a:r>
              <a:rPr lang="en-US" altLang="en-US"/>
              <a:t>Page </a:t>
            </a:r>
            <a:fld id="{C4961C3E-E491-4178-9B50-C7E0FC0B8D1C}" type="slidenum">
              <a:rPr lang="en-US" altLang="en-US" smtClean="0">
                <a:cs typeface="+mn-cs"/>
              </a:rPr>
              <a:pPr/>
              <a:t>5</a:t>
            </a:fld>
            <a:endParaRPr lang="en-US" altLang="en-US" dirty="0">
              <a:cs typeface="+mn-cs"/>
            </a:endParaRPr>
          </a:p>
        </p:txBody>
      </p:sp>
      <p:graphicFrame>
        <p:nvGraphicFramePr>
          <p:cNvPr id="7" name="Table 7">
            <a:extLst>
              <a:ext uri="{FF2B5EF4-FFF2-40B4-BE49-F238E27FC236}">
                <a16:creationId xmlns:a16="http://schemas.microsoft.com/office/drawing/2014/main" id="{8DBC7C95-71AE-4453-8D29-7596C3ADEF79}"/>
              </a:ext>
            </a:extLst>
          </p:cNvPr>
          <p:cNvGraphicFramePr>
            <a:graphicFrameLocks noGrp="1"/>
          </p:cNvGraphicFramePr>
          <p:nvPr/>
        </p:nvGraphicFramePr>
        <p:xfrm>
          <a:off x="1664783" y="4566069"/>
          <a:ext cx="8128002" cy="19786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211636369"/>
                    </a:ext>
                  </a:extLst>
                </a:gridCol>
                <a:gridCol w="1354667">
                  <a:extLst>
                    <a:ext uri="{9D8B030D-6E8A-4147-A177-3AD203B41FA5}">
                      <a16:colId xmlns:a16="http://schemas.microsoft.com/office/drawing/2014/main" val="3710198916"/>
                    </a:ext>
                  </a:extLst>
                </a:gridCol>
                <a:gridCol w="1354667">
                  <a:extLst>
                    <a:ext uri="{9D8B030D-6E8A-4147-A177-3AD203B41FA5}">
                      <a16:colId xmlns:a16="http://schemas.microsoft.com/office/drawing/2014/main" val="1919275627"/>
                    </a:ext>
                  </a:extLst>
                </a:gridCol>
                <a:gridCol w="1354667">
                  <a:extLst>
                    <a:ext uri="{9D8B030D-6E8A-4147-A177-3AD203B41FA5}">
                      <a16:colId xmlns:a16="http://schemas.microsoft.com/office/drawing/2014/main" val="1988604934"/>
                    </a:ext>
                  </a:extLst>
                </a:gridCol>
                <a:gridCol w="1354667">
                  <a:extLst>
                    <a:ext uri="{9D8B030D-6E8A-4147-A177-3AD203B41FA5}">
                      <a16:colId xmlns:a16="http://schemas.microsoft.com/office/drawing/2014/main" val="2277882854"/>
                    </a:ext>
                  </a:extLst>
                </a:gridCol>
                <a:gridCol w="1354667">
                  <a:extLst>
                    <a:ext uri="{9D8B030D-6E8A-4147-A177-3AD203B41FA5}">
                      <a16:colId xmlns:a16="http://schemas.microsoft.com/office/drawing/2014/main" val="3981618441"/>
                    </a:ext>
                  </a:extLst>
                </a:gridCol>
              </a:tblGrid>
              <a:tr h="370840">
                <a:tc>
                  <a:txBody>
                    <a:bodyPr/>
                    <a:lstStyle/>
                    <a:p>
                      <a:pPr algn="ctr" fontAlgn="ctr"/>
                      <a:r>
                        <a:rPr lang="en-US" sz="1600" b="1" i="0" u="none" strike="noStrike" dirty="0">
                          <a:solidFill>
                            <a:srgbClr val="000000"/>
                          </a:solidFill>
                          <a:effectLst/>
                          <a:latin typeface="Calibri" panose="020F0502020204030204" pitchFamily="34" charset="0"/>
                        </a:rPr>
                        <a:t>Observations (years)</a:t>
                      </a: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000000"/>
                          </a:solidFill>
                          <a:effectLst/>
                          <a:latin typeface="Calibri" panose="020F0502020204030204" pitchFamily="34" charset="0"/>
                        </a:rPr>
                        <a:t>Observations (days)</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err="1">
                          <a:solidFill>
                            <a:srgbClr val="000000"/>
                          </a:solidFill>
                          <a:effectLst/>
                          <a:latin typeface="Calibri" panose="020F0502020204030204" pitchFamily="34" charset="0"/>
                        </a:rPr>
                        <a:t>Pr</a:t>
                      </a:r>
                      <a:r>
                        <a:rPr lang="en-US" sz="1600" b="1" i="0" u="none" strike="noStrike" dirty="0">
                          <a:solidFill>
                            <a:srgbClr val="000000"/>
                          </a:solidFill>
                          <a:effectLst/>
                          <a:latin typeface="Calibri" panose="020F0502020204030204" pitchFamily="34" charset="0"/>
                        </a:rPr>
                        <a:t>(Sunrise)</a:t>
                      </a:r>
                    </a:p>
                    <a:p>
                      <a:pPr algn="ctr" fontAlgn="ctr"/>
                      <a:r>
                        <a:rPr lang="en-US" sz="1600" b="1" i="0" u="none" strike="noStrike" dirty="0">
                          <a:solidFill>
                            <a:srgbClr val="000000"/>
                          </a:solidFill>
                          <a:effectLst/>
                          <a:latin typeface="Calibri" panose="020F0502020204030204" pitchFamily="34" charset="0"/>
                        </a:rPr>
                        <a:t>(median)</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err="1">
                          <a:solidFill>
                            <a:srgbClr val="000000"/>
                          </a:solidFill>
                          <a:effectLst/>
                          <a:latin typeface="Calibri" panose="020F0502020204030204" pitchFamily="34" charset="0"/>
                        </a:rPr>
                        <a:t>Pr</a:t>
                      </a:r>
                      <a:r>
                        <a:rPr lang="en-US" sz="1600" b="1" i="0" u="none" strike="noStrike" dirty="0">
                          <a:solidFill>
                            <a:srgbClr val="000000"/>
                          </a:solidFill>
                          <a:effectLst/>
                          <a:latin typeface="Calibri" panose="020F0502020204030204" pitchFamily="34" charset="0"/>
                        </a:rPr>
                        <a:t>(No sunrise)</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000000"/>
                          </a:solidFill>
                          <a:effectLst/>
                          <a:latin typeface="Calibri" panose="020F0502020204030204" pitchFamily="34" charset="0"/>
                        </a:rPr>
                        <a:t>"1 in" Days</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000000"/>
                          </a:solidFill>
                          <a:effectLst/>
                          <a:latin typeface="Calibri" panose="020F0502020204030204" pitchFamily="34" charset="0"/>
                        </a:rPr>
                        <a:t>"1 in" Years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0888611"/>
                  </a:ext>
                </a:extLst>
              </a:tr>
              <a:tr h="370840">
                <a:tc>
                  <a:txBody>
                    <a:bodyPr/>
                    <a:lstStyle/>
                    <a:p>
                      <a:pPr algn="ctr" fontAlgn="ctr"/>
                      <a:r>
                        <a:rPr lang="en-US" sz="1600" b="0" i="0" u="none" strike="noStrike">
                          <a:solidFill>
                            <a:srgbClr val="000000"/>
                          </a:solidFill>
                          <a:effectLst/>
                          <a:latin typeface="Calibri" panose="020F0502020204030204" pitchFamily="34" charset="0"/>
                        </a:rPr>
                        <a:t>28</a:t>
                      </a: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10,220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0.999978</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000000"/>
                          </a:solidFill>
                          <a:effectLst/>
                          <a:latin typeface="Calibri" panose="020F0502020204030204" pitchFamily="34" charset="0"/>
                        </a:rPr>
                        <a:t>2.23E-05</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44,931</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123</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1575279"/>
                  </a:ext>
                </a:extLst>
              </a:tr>
              <a:tr h="370840">
                <a:tc>
                  <a:txBody>
                    <a:bodyPr/>
                    <a:lstStyle/>
                    <a:p>
                      <a:pPr algn="ctr" fontAlgn="ctr"/>
                      <a:r>
                        <a:rPr lang="en-US" sz="1600" b="0" i="0" u="none" strike="noStrike">
                          <a:solidFill>
                            <a:srgbClr val="000000"/>
                          </a:solidFill>
                          <a:effectLst/>
                          <a:latin typeface="Calibri" panose="020F050202020403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29,200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0.999992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7.79E-06</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128,371</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351</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4258034"/>
                  </a:ext>
                </a:extLst>
              </a:tr>
              <a:tr h="370840">
                <a:tc>
                  <a:txBody>
                    <a:bodyPr/>
                    <a:lstStyle/>
                    <a:p>
                      <a:pPr algn="ctr" fontAlgn="ctr"/>
                      <a:r>
                        <a:rPr lang="en-US" sz="1600" b="0" i="0" u="none" strike="noStrike">
                          <a:solidFill>
                            <a:srgbClr val="000000"/>
                          </a:solidFill>
                          <a:effectLst/>
                          <a:latin typeface="Calibri" panose="020F0502020204030204" pitchFamily="34" charset="0"/>
                        </a:rPr>
                        <a:t>1000</a:t>
                      </a: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365,000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000000"/>
                          </a:solidFill>
                          <a:effectLst/>
                          <a:latin typeface="Calibri" panose="020F0502020204030204" pitchFamily="34" charset="0"/>
                        </a:rPr>
                        <a:t>0.999999</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000000"/>
                          </a:solidFill>
                          <a:effectLst/>
                          <a:latin typeface="Calibri" panose="020F0502020204030204" pitchFamily="34" charset="0"/>
                        </a:rPr>
                        <a:t>6.23E-07</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1,604,621</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4,396</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172116"/>
                  </a:ext>
                </a:extLst>
              </a:tr>
              <a:tr h="370840">
                <a:tc>
                  <a:txBody>
                    <a:bodyPr/>
                    <a:lstStyle/>
                    <a:p>
                      <a:pPr algn="ctr" fontAlgn="ctr"/>
                      <a:r>
                        <a:rPr lang="en-US" sz="1600" b="0" i="0" u="none" strike="noStrike">
                          <a:solidFill>
                            <a:srgbClr val="000000"/>
                          </a:solidFill>
                          <a:effectLst/>
                          <a:latin typeface="Calibri" panose="020F0502020204030204" pitchFamily="34" charset="0"/>
                        </a:rPr>
                        <a:t>5000</a:t>
                      </a: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1,825,000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000000"/>
                          </a:solidFill>
                          <a:effectLst/>
                          <a:latin typeface="Calibri" panose="020F0502020204030204" pitchFamily="34" charset="0"/>
                        </a:rPr>
                        <a:t>1.000000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000000"/>
                          </a:solidFill>
                          <a:effectLst/>
                          <a:latin typeface="Calibri" panose="020F0502020204030204" pitchFamily="34" charset="0"/>
                        </a:rPr>
                        <a:t>1.25E-07</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8,023,101</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Calibri" panose="020F0502020204030204" pitchFamily="34" charset="0"/>
                        </a:rPr>
                        <a:t>21,981</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5215629"/>
                  </a:ext>
                </a:extLst>
              </a:tr>
            </a:tbl>
          </a:graphicData>
        </a:graphic>
      </p:graphicFrame>
    </p:spTree>
    <p:extLst>
      <p:ext uri="{BB962C8B-B14F-4D97-AF65-F5344CB8AC3E}">
        <p14:creationId xmlns:p14="http://schemas.microsoft.com/office/powerpoint/2010/main" val="3300951621"/>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4694" y="0"/>
            <a:ext cx="8568181" cy="848819"/>
          </a:xfrm>
        </p:spPr>
        <p:txBody>
          <a:bodyPr/>
          <a:lstStyle/>
          <a:p>
            <a:r>
              <a:rPr lang="en-US" dirty="0"/>
              <a:t>Expectation vs Reality</a:t>
            </a:r>
          </a:p>
        </p:txBody>
      </p:sp>
      <p:sp>
        <p:nvSpPr>
          <p:cNvPr id="4" name="Slide Number Placeholder 3"/>
          <p:cNvSpPr>
            <a:spLocks noGrp="1"/>
          </p:cNvSpPr>
          <p:nvPr>
            <p:ph type="sldNum" sz="quarter" idx="4"/>
          </p:nvPr>
        </p:nvSpPr>
        <p:spPr/>
        <p:txBody>
          <a:bodyPr/>
          <a:lstStyle/>
          <a:p>
            <a:r>
              <a:rPr lang="en-US" altLang="en-US"/>
              <a:t>Page </a:t>
            </a:r>
            <a:fld id="{C4961C3E-E491-4178-9B50-C7E0FC0B8D1C}" type="slidenum">
              <a:rPr lang="en-US" altLang="en-US" smtClean="0">
                <a:cs typeface="+mn-cs"/>
              </a:rPr>
              <a:pPr/>
              <a:t>6</a:t>
            </a:fld>
            <a:endParaRPr lang="en-US" altLang="en-US" dirty="0">
              <a:cs typeface="+mn-cs"/>
            </a:endParaRPr>
          </a:p>
        </p:txBody>
      </p:sp>
      <p:sp>
        <p:nvSpPr>
          <p:cNvPr id="9" name="Text Placeholder 1">
            <a:extLst>
              <a:ext uri="{FF2B5EF4-FFF2-40B4-BE49-F238E27FC236}">
                <a16:creationId xmlns:a16="http://schemas.microsoft.com/office/drawing/2014/main" id="{33056743-03C6-46FF-9721-7C41337B9A40}"/>
              </a:ext>
            </a:extLst>
          </p:cNvPr>
          <p:cNvSpPr txBox="1">
            <a:spLocks/>
          </p:cNvSpPr>
          <p:nvPr/>
        </p:nvSpPr>
        <p:spPr>
          <a:xfrm>
            <a:off x="1112142" y="1020353"/>
            <a:ext cx="9422508" cy="5317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sunrise problem, and attempts to “solve” it, show a dichotomy between what raw statistics predict and what we “know” to be true: the sun will continue to rise. </a:t>
            </a:r>
          </a:p>
          <a:p>
            <a:endParaRPr lang="en-US" sz="2400" dirty="0"/>
          </a:p>
          <a:p>
            <a:r>
              <a:rPr lang="en-US" sz="2400" dirty="0"/>
              <a:t>Some factors contributing to this dichotomy include:</a:t>
            </a:r>
          </a:p>
          <a:p>
            <a:pPr lvl="1"/>
            <a:r>
              <a:rPr lang="en-US" sz="2000" dirty="0"/>
              <a:t>Reference class problem.</a:t>
            </a:r>
          </a:p>
          <a:p>
            <a:pPr lvl="1"/>
            <a:r>
              <a:rPr lang="en-US" sz="2000" dirty="0"/>
              <a:t>Attempts to predict a low-probability event far in the future.</a:t>
            </a:r>
          </a:p>
          <a:p>
            <a:pPr lvl="1"/>
            <a:r>
              <a:rPr lang="en-US" sz="2000" dirty="0"/>
              <a:t>Improper assumptions.</a:t>
            </a:r>
          </a:p>
          <a:p>
            <a:pPr lvl="1"/>
            <a:r>
              <a:rPr lang="en-US" sz="2000" dirty="0"/>
              <a:t>Statistical solutions do not include the bulk of our prior knowledge.</a:t>
            </a:r>
          </a:p>
          <a:p>
            <a:pPr lvl="1"/>
            <a:endParaRPr lang="en-US" sz="2000" dirty="0"/>
          </a:p>
          <a:p>
            <a:r>
              <a:rPr lang="en-US" sz="2400" dirty="0"/>
              <a:t>Laplace recognized these shortcomings: </a:t>
            </a:r>
          </a:p>
          <a:p>
            <a:pPr marL="457200" lvl="1" indent="0">
              <a:buNone/>
            </a:pPr>
            <a:r>
              <a:rPr lang="en-US" sz="1800" i="1" dirty="0"/>
              <a:t>But this number [the probability of the sun coming up tomorrow] is far greater for him who, seeing in the </a:t>
            </a:r>
            <a:r>
              <a:rPr lang="en-US" sz="1800" b="1" i="1" dirty="0"/>
              <a:t>totality of phenomena </a:t>
            </a:r>
            <a:r>
              <a:rPr lang="en-US" sz="1800" i="1" dirty="0"/>
              <a:t>the principle regulating the days and seasons, realizes that nothing at the present moment can arrest the course of it.</a:t>
            </a:r>
          </a:p>
          <a:p>
            <a:pPr marL="0" indent="0" algn="ctr">
              <a:buNone/>
            </a:pPr>
            <a:endParaRPr lang="en-US" sz="1600" i="1" dirty="0"/>
          </a:p>
          <a:p>
            <a:pPr marL="0" indent="0" algn="ctr">
              <a:buNone/>
            </a:pPr>
            <a:endParaRPr lang="en-US" sz="1600" i="1" dirty="0"/>
          </a:p>
        </p:txBody>
      </p:sp>
    </p:spTree>
    <p:extLst>
      <p:ext uri="{BB962C8B-B14F-4D97-AF65-F5344CB8AC3E}">
        <p14:creationId xmlns:p14="http://schemas.microsoft.com/office/powerpoint/2010/main" val="2039496900"/>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09036" y="1057907"/>
            <a:ext cx="9538716" cy="848819"/>
          </a:xfrm>
        </p:spPr>
        <p:txBody>
          <a:bodyPr>
            <a:normAutofit/>
          </a:bodyPr>
          <a:lstStyle/>
          <a:p>
            <a:pPr marL="0" indent="0">
              <a:buNone/>
            </a:pPr>
            <a:r>
              <a:rPr lang="en-US" sz="2000" dirty="0"/>
              <a:t>Similar problems can arise in the reliability/PRA realm when analyzing failure risk. </a:t>
            </a:r>
          </a:p>
          <a:p>
            <a:pPr marL="0" indent="0" algn="ctr">
              <a:buNone/>
            </a:pPr>
            <a:endParaRPr lang="en-US" sz="1600" i="1" dirty="0"/>
          </a:p>
          <a:p>
            <a:pPr marL="0" indent="0" algn="ctr">
              <a:buNone/>
            </a:pPr>
            <a:endParaRPr lang="en-US" sz="1600" i="1" dirty="0"/>
          </a:p>
        </p:txBody>
      </p:sp>
      <p:sp>
        <p:nvSpPr>
          <p:cNvPr id="3" name="Title 2"/>
          <p:cNvSpPr>
            <a:spLocks noGrp="1"/>
          </p:cNvSpPr>
          <p:nvPr>
            <p:ph type="title"/>
          </p:nvPr>
        </p:nvSpPr>
        <p:spPr>
          <a:xfrm>
            <a:off x="1444694" y="0"/>
            <a:ext cx="8568181" cy="848819"/>
          </a:xfrm>
        </p:spPr>
        <p:txBody>
          <a:bodyPr/>
          <a:lstStyle/>
          <a:p>
            <a:r>
              <a:rPr lang="en-US" dirty="0"/>
              <a:t>Application to PRA</a:t>
            </a:r>
          </a:p>
        </p:txBody>
      </p:sp>
      <p:sp>
        <p:nvSpPr>
          <p:cNvPr id="4" name="Slide Number Placeholder 3"/>
          <p:cNvSpPr>
            <a:spLocks noGrp="1"/>
          </p:cNvSpPr>
          <p:nvPr>
            <p:ph type="sldNum" sz="quarter" idx="4"/>
          </p:nvPr>
        </p:nvSpPr>
        <p:spPr/>
        <p:txBody>
          <a:bodyPr/>
          <a:lstStyle/>
          <a:p>
            <a:r>
              <a:rPr lang="en-US" altLang="en-US"/>
              <a:t>Page </a:t>
            </a:r>
            <a:fld id="{C4961C3E-E491-4178-9B50-C7E0FC0B8D1C}" type="slidenum">
              <a:rPr lang="en-US" altLang="en-US" smtClean="0">
                <a:cs typeface="+mn-cs"/>
              </a:rPr>
              <a:pPr/>
              <a:t>7</a:t>
            </a:fld>
            <a:endParaRPr lang="en-US" altLang="en-US" dirty="0">
              <a:cs typeface="+mn-cs"/>
            </a:endParaRPr>
          </a:p>
        </p:txBody>
      </p:sp>
      <p:sp>
        <p:nvSpPr>
          <p:cNvPr id="5" name="TextBox 4">
            <a:extLst>
              <a:ext uri="{FF2B5EF4-FFF2-40B4-BE49-F238E27FC236}">
                <a16:creationId xmlns:a16="http://schemas.microsoft.com/office/drawing/2014/main" id="{827FE397-AA9C-4273-8A1A-18BFF104CF87}"/>
              </a:ext>
            </a:extLst>
          </p:cNvPr>
          <p:cNvSpPr txBox="1"/>
          <p:nvPr/>
        </p:nvSpPr>
        <p:spPr>
          <a:xfrm>
            <a:off x="709036" y="1779687"/>
            <a:ext cx="4857750" cy="5078313"/>
          </a:xfrm>
          <a:prstGeom prst="rect">
            <a:avLst/>
          </a:prstGeom>
          <a:noFill/>
        </p:spPr>
        <p:txBody>
          <a:bodyPr wrap="square" rtlCol="0">
            <a:spAutoFit/>
          </a:bodyPr>
          <a:lstStyle/>
          <a:p>
            <a:r>
              <a:rPr lang="en-US" b="1" dirty="0"/>
              <a:t>Example:</a:t>
            </a:r>
          </a:p>
          <a:p>
            <a:endParaRPr lang="en-US" dirty="0"/>
          </a:p>
          <a:p>
            <a:r>
              <a:rPr lang="en-US" dirty="0"/>
              <a:t>A small boat manufacturer wants to know the probability that a rivet fails, creating a hole that could sink their boats. </a:t>
            </a:r>
          </a:p>
          <a:p>
            <a:endParaRPr lang="en-US" dirty="0"/>
          </a:p>
          <a:p>
            <a:r>
              <a:rPr lang="en-US" dirty="0"/>
              <a:t>Each boat uses 600 rivets, and the manufacturer has already built 6 boats with no occurrences of this failure. </a:t>
            </a:r>
          </a:p>
          <a:p>
            <a:r>
              <a:rPr lang="en-US" dirty="0"/>
              <a:t>_______________________________</a:t>
            </a:r>
          </a:p>
          <a:p>
            <a:endParaRPr lang="en-US" dirty="0"/>
          </a:p>
          <a:p>
            <a:r>
              <a:rPr lang="en-US" dirty="0"/>
              <a:t>Use Jeffrey’s prior &amp; Beta distribution:</a:t>
            </a:r>
          </a:p>
          <a:p>
            <a:r>
              <a:rPr lang="en-US" dirty="0"/>
              <a:t>Alpha = 0 + ½ = ½</a:t>
            </a:r>
          </a:p>
          <a:p>
            <a:r>
              <a:rPr lang="en-US" dirty="0"/>
              <a:t>Beta = 600*6 + ½ =3600.5</a:t>
            </a:r>
          </a:p>
          <a:p>
            <a:endParaRPr lang="en-US" dirty="0"/>
          </a:p>
          <a:p>
            <a:r>
              <a:rPr lang="en-US" dirty="0" err="1"/>
              <a:t>Pr</a:t>
            </a:r>
            <a:r>
              <a:rPr lang="en-US" dirty="0"/>
              <a:t>(single rivet failure)= 6.32E-05</a:t>
            </a:r>
          </a:p>
          <a:p>
            <a:r>
              <a:rPr lang="en-US" dirty="0" err="1"/>
              <a:t>Pr</a:t>
            </a:r>
            <a:r>
              <a:rPr lang="en-US" dirty="0"/>
              <a:t>(at least 1 rivet failure on a boat) = </a:t>
            </a:r>
            <a:r>
              <a:rPr lang="en-US" b="1" dirty="0"/>
              <a:t>0.037</a:t>
            </a:r>
          </a:p>
          <a:p>
            <a:endParaRPr lang="en-US" dirty="0"/>
          </a:p>
        </p:txBody>
      </p:sp>
      <p:pic>
        <p:nvPicPr>
          <p:cNvPr id="9" name="Picture 8" descr="Fishing boat at sea">
            <a:extLst>
              <a:ext uri="{FF2B5EF4-FFF2-40B4-BE49-F238E27FC236}">
                <a16:creationId xmlns:a16="http://schemas.microsoft.com/office/drawing/2014/main" id="{CC7244AC-C571-493D-9840-EDD17BE306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218942"/>
            <a:ext cx="5386964" cy="3591309"/>
          </a:xfrm>
          <a:prstGeom prst="rect">
            <a:avLst/>
          </a:prstGeom>
        </p:spPr>
      </p:pic>
    </p:spTree>
    <p:extLst>
      <p:ext uri="{BB962C8B-B14F-4D97-AF65-F5344CB8AC3E}">
        <p14:creationId xmlns:p14="http://schemas.microsoft.com/office/powerpoint/2010/main" val="2910310597"/>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4694" y="0"/>
            <a:ext cx="8568181" cy="848819"/>
          </a:xfrm>
        </p:spPr>
        <p:txBody>
          <a:bodyPr/>
          <a:lstStyle/>
          <a:p>
            <a:r>
              <a:rPr lang="en-US" dirty="0"/>
              <a:t>Application to PRA (cont.)</a:t>
            </a:r>
          </a:p>
        </p:txBody>
      </p:sp>
      <p:sp>
        <p:nvSpPr>
          <p:cNvPr id="4" name="Slide Number Placeholder 3"/>
          <p:cNvSpPr>
            <a:spLocks noGrp="1"/>
          </p:cNvSpPr>
          <p:nvPr>
            <p:ph type="sldNum" sz="quarter" idx="4"/>
          </p:nvPr>
        </p:nvSpPr>
        <p:spPr/>
        <p:txBody>
          <a:bodyPr/>
          <a:lstStyle/>
          <a:p>
            <a:r>
              <a:rPr lang="en-US" altLang="en-US"/>
              <a:t>Page </a:t>
            </a:r>
            <a:fld id="{C4961C3E-E491-4178-9B50-C7E0FC0B8D1C}" type="slidenum">
              <a:rPr lang="en-US" altLang="en-US" smtClean="0">
                <a:cs typeface="+mn-cs"/>
              </a:rPr>
              <a:pPr/>
              <a:t>8</a:t>
            </a:fld>
            <a:endParaRPr lang="en-US" altLang="en-US" dirty="0">
              <a:cs typeface="+mn-cs"/>
            </a:endParaRPr>
          </a:p>
        </p:txBody>
      </p:sp>
      <p:sp>
        <p:nvSpPr>
          <p:cNvPr id="10" name="Text Placeholder 1">
            <a:extLst>
              <a:ext uri="{FF2B5EF4-FFF2-40B4-BE49-F238E27FC236}">
                <a16:creationId xmlns:a16="http://schemas.microsoft.com/office/drawing/2014/main" id="{6E40431A-A5CC-4B6F-8D13-AE39F28D4D0A}"/>
              </a:ext>
            </a:extLst>
          </p:cNvPr>
          <p:cNvSpPr txBox="1">
            <a:spLocks/>
          </p:cNvSpPr>
          <p:nvPr/>
        </p:nvSpPr>
        <p:spPr>
          <a:xfrm>
            <a:off x="1112142" y="1110785"/>
            <a:ext cx="9422508" cy="53179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Is this high (1 in 26) failure probability reasonable? Does the probabilistic expectation match reality?</a:t>
            </a:r>
          </a:p>
          <a:p>
            <a:endParaRPr lang="en-US" sz="2400" dirty="0"/>
          </a:p>
          <a:p>
            <a:r>
              <a:rPr lang="en-US" sz="2400" dirty="0"/>
              <a:t>Factors contributing to the analysis’ shortcomings:</a:t>
            </a:r>
          </a:p>
          <a:p>
            <a:pPr lvl="1"/>
            <a:endParaRPr lang="en-US" sz="2000" dirty="0"/>
          </a:p>
          <a:p>
            <a:pPr lvl="1"/>
            <a:r>
              <a:rPr lang="en-US" sz="2000" dirty="0"/>
              <a:t>Reference class problem.</a:t>
            </a:r>
          </a:p>
          <a:p>
            <a:pPr lvl="2"/>
            <a:r>
              <a:rPr lang="en-US" sz="1600" dirty="0"/>
              <a:t>Should more data be used from similar designs outside of the manufacturer history?</a:t>
            </a:r>
          </a:p>
          <a:p>
            <a:pPr lvl="2"/>
            <a:endParaRPr lang="en-US" sz="1600" dirty="0"/>
          </a:p>
          <a:p>
            <a:pPr lvl="1"/>
            <a:r>
              <a:rPr lang="en-US" sz="2000" dirty="0"/>
              <a:t>Extrapolating a low-probability event.</a:t>
            </a:r>
          </a:p>
          <a:p>
            <a:pPr lvl="2"/>
            <a:r>
              <a:rPr lang="en-US" sz="1600" dirty="0"/>
              <a:t>Low risk when looking at a single rivet, but risk increases due to the large number of rivets on each boat.</a:t>
            </a:r>
          </a:p>
          <a:p>
            <a:pPr lvl="2"/>
            <a:endParaRPr lang="en-US" sz="1600" dirty="0"/>
          </a:p>
          <a:p>
            <a:pPr lvl="1"/>
            <a:r>
              <a:rPr lang="en-US" sz="2000" dirty="0"/>
              <a:t>Improper assumptions.</a:t>
            </a:r>
          </a:p>
          <a:p>
            <a:pPr lvl="2"/>
            <a:r>
              <a:rPr lang="en-US" sz="1600" dirty="0"/>
              <a:t>Can we treat rivet failures as independent/random? </a:t>
            </a:r>
          </a:p>
          <a:p>
            <a:pPr lvl="2"/>
            <a:endParaRPr lang="en-US" sz="1600" dirty="0"/>
          </a:p>
          <a:p>
            <a:pPr lvl="1"/>
            <a:r>
              <a:rPr lang="en-US" sz="2000" dirty="0"/>
              <a:t>Statistical solution does not include the bulk of our prior knowledge.</a:t>
            </a:r>
          </a:p>
          <a:p>
            <a:pPr lvl="2"/>
            <a:r>
              <a:rPr lang="en-US" sz="1600" dirty="0"/>
              <a:t>Is the failure even possible barring external events? Has material strength/failure physics been analyzed?</a:t>
            </a:r>
          </a:p>
          <a:p>
            <a:pPr marL="0" indent="0" algn="ctr">
              <a:buNone/>
            </a:pPr>
            <a:endParaRPr lang="en-US" sz="1600" i="1" dirty="0"/>
          </a:p>
          <a:p>
            <a:pPr marL="0" indent="0" algn="ctr">
              <a:buNone/>
            </a:pPr>
            <a:endParaRPr lang="en-US" sz="1600" i="1" dirty="0"/>
          </a:p>
        </p:txBody>
      </p:sp>
    </p:spTree>
    <p:extLst>
      <p:ext uri="{BB962C8B-B14F-4D97-AF65-F5344CB8AC3E}">
        <p14:creationId xmlns:p14="http://schemas.microsoft.com/office/powerpoint/2010/main" val="4279524845"/>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4694" y="0"/>
            <a:ext cx="8568181" cy="848819"/>
          </a:xfrm>
        </p:spPr>
        <p:txBody>
          <a:bodyPr/>
          <a:lstStyle/>
          <a:p>
            <a:r>
              <a:rPr lang="en-US" dirty="0"/>
              <a:t>Other Applications</a:t>
            </a:r>
          </a:p>
        </p:txBody>
      </p:sp>
      <p:sp>
        <p:nvSpPr>
          <p:cNvPr id="4" name="Slide Number Placeholder 3"/>
          <p:cNvSpPr>
            <a:spLocks noGrp="1"/>
          </p:cNvSpPr>
          <p:nvPr>
            <p:ph type="sldNum" sz="quarter" idx="4"/>
          </p:nvPr>
        </p:nvSpPr>
        <p:spPr/>
        <p:txBody>
          <a:bodyPr/>
          <a:lstStyle/>
          <a:p>
            <a:r>
              <a:rPr lang="en-US" altLang="en-US"/>
              <a:t>Page </a:t>
            </a:r>
            <a:fld id="{C4961C3E-E491-4178-9B50-C7E0FC0B8D1C}" type="slidenum">
              <a:rPr lang="en-US" altLang="en-US" smtClean="0">
                <a:cs typeface="+mn-cs"/>
              </a:rPr>
              <a:pPr/>
              <a:t>9</a:t>
            </a:fld>
            <a:endParaRPr lang="en-US" altLang="en-US" dirty="0">
              <a:cs typeface="+mn-cs"/>
            </a:endParaRPr>
          </a:p>
        </p:txBody>
      </p:sp>
      <p:sp>
        <p:nvSpPr>
          <p:cNvPr id="7" name="Text Placeholder 1">
            <a:extLst>
              <a:ext uri="{FF2B5EF4-FFF2-40B4-BE49-F238E27FC236}">
                <a16:creationId xmlns:a16="http://schemas.microsoft.com/office/drawing/2014/main" id="{4488A66B-CA11-42CF-8BFE-014C3876C20A}"/>
              </a:ext>
            </a:extLst>
          </p:cNvPr>
          <p:cNvSpPr txBox="1">
            <a:spLocks/>
          </p:cNvSpPr>
          <p:nvPr/>
        </p:nvSpPr>
        <p:spPr>
          <a:xfrm>
            <a:off x="1112142" y="1110785"/>
            <a:ext cx="9813033" cy="848819"/>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shortcomings that the sunrise problem illustrates can be found in various other types of statistical analyses:</a:t>
            </a:r>
          </a:p>
          <a:p>
            <a:endParaRPr lang="en-US" sz="2400" dirty="0"/>
          </a:p>
          <a:p>
            <a:pPr marL="0" indent="0" algn="ctr">
              <a:buNone/>
            </a:pPr>
            <a:endParaRPr lang="en-US" sz="1600" i="1" dirty="0"/>
          </a:p>
        </p:txBody>
      </p:sp>
      <p:pic>
        <p:nvPicPr>
          <p:cNvPr id="9" name="Picture 8" descr="School of blue fish underwater">
            <a:extLst>
              <a:ext uri="{FF2B5EF4-FFF2-40B4-BE49-F238E27FC236}">
                <a16:creationId xmlns:a16="http://schemas.microsoft.com/office/drawing/2014/main" id="{CA8DCF9D-F7C2-443C-B87E-F597560331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5916" y="1960377"/>
            <a:ext cx="4388815" cy="2938020"/>
          </a:xfrm>
          <a:prstGeom prst="rect">
            <a:avLst/>
          </a:prstGeom>
        </p:spPr>
      </p:pic>
      <p:sp>
        <p:nvSpPr>
          <p:cNvPr id="12" name="Text Placeholder 1">
            <a:extLst>
              <a:ext uri="{FF2B5EF4-FFF2-40B4-BE49-F238E27FC236}">
                <a16:creationId xmlns:a16="http://schemas.microsoft.com/office/drawing/2014/main" id="{6ED83151-D24B-4B59-8F8A-4197F847E496}"/>
              </a:ext>
            </a:extLst>
          </p:cNvPr>
          <p:cNvSpPr txBox="1">
            <a:spLocks/>
          </p:cNvSpPr>
          <p:nvPr/>
        </p:nvSpPr>
        <p:spPr>
          <a:xfrm>
            <a:off x="1112141" y="2108415"/>
            <a:ext cx="6373775" cy="4582334"/>
          </a:xfrm>
          <a:prstGeom prst="rect">
            <a:avLst/>
          </a:prstGeom>
        </p:spPr>
        <p:txBody>
          <a:bodyPr vert="horz" wrap="square"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Probabilistic Risk Analysis. </a:t>
            </a:r>
          </a:p>
          <a:p>
            <a:pPr lvl="1"/>
            <a:r>
              <a:rPr lang="en-US" sz="2000" dirty="0"/>
              <a:t>Shown in earlier example.</a:t>
            </a:r>
          </a:p>
          <a:p>
            <a:pPr lvl="1"/>
            <a:r>
              <a:rPr lang="en-US" sz="2000" dirty="0"/>
              <a:t>Similar outcomes may arise when analyzing long-duration reliability.</a:t>
            </a:r>
          </a:p>
          <a:p>
            <a:pPr lvl="1"/>
            <a:endParaRPr lang="en-US" sz="2000" dirty="0"/>
          </a:p>
          <a:p>
            <a:r>
              <a:rPr lang="en-US" sz="2400" dirty="0"/>
              <a:t>Population estimates.</a:t>
            </a:r>
          </a:p>
          <a:p>
            <a:pPr lvl="1"/>
            <a:r>
              <a:rPr lang="en-US" sz="2000" dirty="0"/>
              <a:t>Extrapolating small local populations across large areas can be highly inaccurate.</a:t>
            </a:r>
          </a:p>
          <a:p>
            <a:pPr lvl="1"/>
            <a:endParaRPr lang="en-US" sz="2000" dirty="0"/>
          </a:p>
          <a:p>
            <a:r>
              <a:rPr lang="en-US" sz="2400" dirty="0"/>
              <a:t> Predictions of weather or geological events.</a:t>
            </a:r>
          </a:p>
          <a:p>
            <a:pPr lvl="1"/>
            <a:r>
              <a:rPr lang="en-US" sz="2000" dirty="0"/>
              <a:t>Limited accuracy and obvious flaws of predictions across different locations or long time periods.</a:t>
            </a:r>
          </a:p>
          <a:p>
            <a:pPr marL="0" indent="0" algn="ctr">
              <a:buNone/>
            </a:pPr>
            <a:endParaRPr lang="en-US" sz="1600" i="1" dirty="0"/>
          </a:p>
        </p:txBody>
      </p:sp>
    </p:spTree>
    <p:extLst>
      <p:ext uri="{BB962C8B-B14F-4D97-AF65-F5344CB8AC3E}">
        <p14:creationId xmlns:p14="http://schemas.microsoft.com/office/powerpoint/2010/main" val="3794863736"/>
      </p:ext>
    </p:extLst>
  </p:cSld>
  <p:clrMapOvr>
    <a:masterClrMapping/>
  </p:clrMapOvr>
  <p:transition>
    <p:randomBar/>
  </p:transition>
</p:sld>
</file>

<file path=ppt/theme/theme1.xml><?xml version="1.0" encoding="utf-8"?>
<a:theme xmlns:a="http://schemas.openxmlformats.org/drawingml/2006/main" name="Bastion_Technolog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astion_Technologies" id="{D66CD2C7-D39D-4278-8E3C-81811B1AEE17}" vid="{91149C3A-0BBB-47C3-B026-3BFAB98F51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Bastion_Technologies</Template>
  <TotalTime>151</TotalTime>
  <Words>2389</Words>
  <Application>Microsoft Office PowerPoint</Application>
  <PresentationFormat>Widescreen</PresentationFormat>
  <Paragraphs>243</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 Math</vt:lpstr>
      <vt:lpstr>Bastion_Technologies</vt:lpstr>
      <vt:lpstr>Expectation vs. Reality  The Sunrise Problem Applied to Probabilistic Risk Assessment</vt:lpstr>
      <vt:lpstr>Introduction</vt:lpstr>
      <vt:lpstr>Agenda</vt:lpstr>
      <vt:lpstr>Introduction to the Sunrise Problem</vt:lpstr>
      <vt:lpstr>Further Statistical Analysis</vt:lpstr>
      <vt:lpstr>Expectation vs Reality</vt:lpstr>
      <vt:lpstr>Application to PRA</vt:lpstr>
      <vt:lpstr>Application to PRA (cont.)</vt:lpstr>
      <vt:lpstr>Other Applications</vt:lpstr>
      <vt:lpstr>Avoiding the Pitfalls</vt:lpstr>
      <vt:lpstr>Summary</vt:lpstr>
      <vt:lpstr>POC &amp;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dc:title>
  <dc:creator>Meshell, Richard (MSFC-QD35)[BASTION TECHNOLOGIES]</dc:creator>
  <cp:lastModifiedBy>Osowski, Joseph J. (MSFC-QD35)[BASTION TECHNOLOGIES]</cp:lastModifiedBy>
  <cp:revision>19</cp:revision>
  <dcterms:created xsi:type="dcterms:W3CDTF">2022-08-11T19:44:19Z</dcterms:created>
  <dcterms:modified xsi:type="dcterms:W3CDTF">2022-10-17T20:27:04Z</dcterms:modified>
</cp:coreProperties>
</file>