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381" r:id="rId3"/>
    <p:sldId id="340" r:id="rId4"/>
    <p:sldId id="361" r:id="rId5"/>
    <p:sldId id="341" r:id="rId6"/>
    <p:sldId id="343" r:id="rId7"/>
    <p:sldId id="346" r:id="rId8"/>
    <p:sldId id="383" r:id="rId9"/>
    <p:sldId id="382" r:id="rId10"/>
    <p:sldId id="388" r:id="rId11"/>
    <p:sldId id="389" r:id="rId12"/>
    <p:sldId id="390" r:id="rId13"/>
    <p:sldId id="387" r:id="rId14"/>
    <p:sldId id="385" r:id="rId15"/>
    <p:sldId id="398" r:id="rId16"/>
    <p:sldId id="394" r:id="rId17"/>
    <p:sldId id="392" r:id="rId18"/>
    <p:sldId id="391" r:id="rId19"/>
    <p:sldId id="393" r:id="rId20"/>
    <p:sldId id="395" r:id="rId21"/>
    <p:sldId id="396" r:id="rId22"/>
    <p:sldId id="397" r:id="rId23"/>
    <p:sldId id="339" r:id="rId24"/>
  </p:sldIdLst>
  <p:sldSz cx="9144000" cy="6858000" type="screen4x3"/>
  <p:notesSz cx="6881813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012">
          <p15:clr>
            <a:srgbClr val="A4A3A4"/>
          </p15:clr>
        </p15:guide>
        <p15:guide id="2" pos="562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wyn Goodloe" initials="O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clrMru>
    <a:srgbClr val="0F63BC"/>
    <a:srgbClr val="063F76"/>
    <a:srgbClr val="023172"/>
    <a:srgbClr val="5A91D4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6054" autoAdjust="0"/>
  </p:normalViewPr>
  <p:slideViewPr>
    <p:cSldViewPr snapToGrid="0">
      <p:cViewPr varScale="1">
        <p:scale>
          <a:sx n="123" d="100"/>
          <a:sy n="123" d="100"/>
        </p:scale>
        <p:origin x="1864" y="184"/>
      </p:cViewPr>
      <p:guideLst>
        <p:guide orient="horz" pos="1012"/>
        <p:guide pos="5626"/>
      </p:guideLst>
    </p:cSldViewPr>
  </p:slideViewPr>
  <p:outlineViewPr>
    <p:cViewPr>
      <p:scale>
        <a:sx n="33" d="100"/>
        <a:sy n="33" d="100"/>
      </p:scale>
      <p:origin x="35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6B5442DF-35AB-994E-B5D5-ECA0FC91E062}" type="datetime1">
              <a:rPr lang="en-US"/>
              <a:pPr>
                <a:defRPr/>
              </a:pPr>
              <a:t>10/18/22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044C4903-591C-A34E-9142-9B74388A3B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D5AA7E11-0008-5A46-B54D-1C8768E6A170}" type="datetime1">
              <a:rPr lang="en-US"/>
              <a:pPr>
                <a:defRPr/>
              </a:pPr>
              <a:t>10/18/22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2446" tIns="46223" rIns="92446" bIns="46223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416425"/>
            <a:ext cx="5505450" cy="4183063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DE502032-D997-8A47-9495-30C9B081F0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From SAE ARP 4754A, Figure 1. Guideline Documents Covering Development and In-Service/Operational Phases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502032-D997-8A47-9495-30C9B081F07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502032-D997-8A47-9495-30C9B081F07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00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502032-D997-8A47-9495-30C9B081F07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249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ractal_background#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13" descr="Color-Meatball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021638" y="114300"/>
            <a:ext cx="10033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7580" y="2130425"/>
            <a:ext cx="762062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8B014-4A11-FD42-AAF6-9C10CBBD0343}" type="datetime1">
              <a:rPr lang="en-US"/>
              <a:pPr>
                <a:defRPr/>
              </a:pPr>
              <a:t>10/18/22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E301F-F17D-FE46-9AE4-3A97BED6FD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004" y="178862"/>
            <a:ext cx="8101995" cy="8556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479D1-782D-444F-9A37-6E86BE6F5461}" type="datetime1">
              <a:rPr lang="en-US"/>
              <a:pPr>
                <a:defRPr/>
              </a:pPr>
              <a:t>10/18/22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537BC-E730-3745-A2E7-3B49BA9915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42DD9-8A6B-0540-87B5-ECAB2F45F188}" type="datetime1">
              <a:rPr lang="en-US"/>
              <a:pPr>
                <a:defRPr/>
              </a:pPr>
              <a:t>10/18/22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B204E-AAD1-4A42-A1B9-D35436E056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F803B-A22F-2341-977A-15D8FB830B76}" type="datetime1">
              <a:rPr lang="en-US"/>
              <a:pPr>
                <a:defRPr/>
              </a:pPr>
              <a:t>10/18/22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DEC08-AF1D-1E41-82E2-C748B393B5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19AAC-7A81-F447-8EFD-4DDDAB3DA4BF}" type="datetime1">
              <a:rPr lang="en-US"/>
              <a:pPr>
                <a:defRPr/>
              </a:pPr>
              <a:t>10/18/22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A5726-BB68-6749-AD27-75B6274F01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468F6-60D7-344B-BA47-379F2F7DA2CD}" type="datetime1">
              <a:rPr lang="en-US"/>
              <a:pPr>
                <a:defRPr/>
              </a:pPr>
              <a:t>10/18/22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E8C14-5695-5C48-9A3C-B29B37B411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53D07-FEE2-584D-B82D-F88272DBDA20}" type="datetime1">
              <a:rPr lang="en-US"/>
              <a:pPr>
                <a:defRPr/>
              </a:pPr>
              <a:t>10/18/22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3751E-574D-8744-B844-44C0F5B76A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F728F-BD0A-4946-8A9F-DC2200198D40}" type="datetime1">
              <a:rPr lang="en-US"/>
              <a:pPr>
                <a:defRPr/>
              </a:pPr>
              <a:t>10/18/22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4D746-59AA-4F40-92D4-B7A18E1183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15D15-35F9-3A4E-B3FC-22A80FAC6A73}" type="datetime1">
              <a:rPr lang="en-US"/>
              <a:pPr>
                <a:defRPr/>
              </a:pPr>
              <a:t>10/18/22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A91AF-BB16-0F4F-BCBD-4B60BFFC86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F997A-24A8-E546-B730-5D28793FE602}" type="datetime1">
              <a:rPr lang="en-US"/>
              <a:pPr>
                <a:defRPr/>
              </a:pPr>
              <a:t>10/18/22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6B53D-5B6A-CD40-B0B9-282D013B30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CFB10-137B-6C40-8643-67F7DDEEFE1F}" type="datetime1">
              <a:rPr lang="en-US"/>
              <a:pPr>
                <a:defRPr/>
              </a:pPr>
              <a:t>10/18/22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49310-6032-8A44-9310-CDF1A3D88A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fractal_sidebar_2.jpg"/>
          <p:cNvPicPr>
            <a:picLocks noChangeAspect="1"/>
          </p:cNvPicPr>
          <p:nvPr userDrawn="1"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0" y="1058364"/>
            <a:ext cx="1042416" cy="5799636"/>
          </a:xfrm>
          <a:prstGeom prst="rect">
            <a:avLst/>
          </a:prstGeom>
        </p:spPr>
      </p:pic>
      <p:sp>
        <p:nvSpPr>
          <p:cNvPr id="27" name="Rectangle 26"/>
          <p:cNvSpPr/>
          <p:nvPr userDrawn="1"/>
        </p:nvSpPr>
        <p:spPr>
          <a:xfrm>
            <a:off x="0" y="1042082"/>
            <a:ext cx="1042416" cy="2019034"/>
          </a:xfrm>
          <a:prstGeom prst="rect">
            <a:avLst/>
          </a:prstGeom>
          <a:gradFill flip="none" rotWithShape="1">
            <a:gsLst>
              <a:gs pos="100000">
                <a:srgbClr val="0F63BC">
                  <a:alpha val="78000"/>
                </a:srgbClr>
              </a:gs>
              <a:gs pos="0">
                <a:srgbClr val="0F63BC">
                  <a:alpha val="0"/>
                </a:srgb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 descr="header2.jp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144000" cy="1052309"/>
          </a:xfrm>
          <a:prstGeom prst="rect">
            <a:avLst/>
          </a:prstGeom>
        </p:spPr>
      </p:pic>
      <p:pic>
        <p:nvPicPr>
          <p:cNvPr id="19" name="Picture 18" descr="blue_meatball.jp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1042005" cy="1060612"/>
          </a:xfrm>
          <a:prstGeom prst="rect">
            <a:avLst/>
          </a:prstGeom>
        </p:spPr>
      </p:pic>
      <p:cxnSp>
        <p:nvCxnSpPr>
          <p:cNvPr id="21" name="Straight Connector 20"/>
          <p:cNvCxnSpPr/>
          <p:nvPr userDrawn="1"/>
        </p:nvCxnSpPr>
        <p:spPr>
          <a:xfrm>
            <a:off x="0" y="1050722"/>
            <a:ext cx="91440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724" y="81410"/>
            <a:ext cx="8118276" cy="8556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67631" y="1445516"/>
            <a:ext cx="755729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960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44059F0A-E46F-E541-A806-2631AC24724A}" type="datetime1">
              <a:rPr lang="en-US"/>
              <a:pPr>
                <a:defRPr/>
              </a:pPr>
              <a:t>10/18/22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60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9742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C89ED7AC-6AB9-9D45-A1B0-15CA342A618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rial" pitchFamily="34" charset="0"/>
          <a:ea typeface="Arial" charset="0"/>
          <a:cs typeface="Arial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Arial" charset="0"/>
          <a:ea typeface="Arial" charset="0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Arial" charset="0"/>
          <a:ea typeface="Arial" charset="0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Arial" charset="0"/>
          <a:ea typeface="Arial" charset="0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Arial" charset="0"/>
          <a:ea typeface="Arial" charset="0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Arial" charset="0"/>
          <a:cs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Arial" charset="0"/>
          <a:cs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Arial" charset="0"/>
          <a:cs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002060"/>
          </a:solidFill>
          <a:latin typeface="Arial" charset="0"/>
          <a:cs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ヒラギノ角ゴ Pro W3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Training_data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Subtitle 2"/>
          <p:cNvSpPr>
            <a:spLocks noGrp="1"/>
          </p:cNvSpPr>
          <p:nvPr>
            <p:ph type="subTitle" idx="1"/>
          </p:nvPr>
        </p:nvSpPr>
        <p:spPr>
          <a:xfrm>
            <a:off x="0" y="5151664"/>
            <a:ext cx="9143999" cy="1096709"/>
          </a:xfrm>
        </p:spPr>
        <p:txBody>
          <a:bodyPr/>
          <a:lstStyle/>
          <a:p>
            <a:pPr eaLnBrk="1" hangingPunct="1"/>
            <a:r>
              <a:rPr lang="en-US" sz="28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Alwyn Goodloe</a:t>
            </a:r>
          </a:p>
          <a:p>
            <a:pPr eaLnBrk="1" hangingPunct="1"/>
            <a:r>
              <a:rPr lang="en-US" sz="2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NASA Langley Research Center</a:t>
            </a:r>
          </a:p>
          <a:p>
            <a:pPr eaLnBrk="1" hangingPunct="1"/>
            <a:endParaRPr lang="en-U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78995"/>
            <a:ext cx="9143999" cy="861413"/>
          </a:xfrm>
          <a:prstGeom prst="rect">
            <a:avLst/>
          </a:prstGeom>
          <a:gradFill flip="none" rotWithShape="1">
            <a:gsLst>
              <a:gs pos="0">
                <a:srgbClr val="0F63BC"/>
              </a:gs>
              <a:gs pos="100000">
                <a:srgbClr val="0F63BC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746" y="2424829"/>
            <a:ext cx="8531431" cy="1615579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b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62000"/>
                    </a:srgbClr>
                  </a:outerShdw>
                </a:effectLst>
                <a:latin typeface="Arial" charset="0"/>
                <a:cs typeface="Arial" charset="0"/>
              </a:rPr>
            </a:b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62000"/>
                    </a:srgbClr>
                  </a:outerShdw>
                </a:effectLst>
                <a:latin typeface="Arial" charset="0"/>
                <a:cs typeface="Arial" charset="0"/>
              </a:rPr>
              <a:t>Assuring Safety-Critical Machine Learning Enabled Systems: Challenges and Promise</a:t>
            </a:r>
            <a:b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62000"/>
                    </a:srgbClr>
                  </a:outerShdw>
                </a:effectLst>
                <a:latin typeface="Arial" charset="0"/>
                <a:cs typeface="Arial" charset="0"/>
              </a:rPr>
            </a:b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62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2F98B-FE76-D929-844E-4061CFD5D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Safety-Critical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A4124-2189-A966-3DF3-2669AEF46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Safety-critical systems – failure can result in loss of life, significant property damage, or damage to the environment.</a:t>
            </a:r>
          </a:p>
          <a:p>
            <a:r>
              <a:rPr lang="en-US" dirty="0"/>
              <a:t>Safety-critical systems are often subject to strict government regulation.</a:t>
            </a:r>
          </a:p>
          <a:p>
            <a:r>
              <a:rPr lang="en-US" dirty="0"/>
              <a:t>Domains such as nuclear power and civil aviation have very stringent safety requirements.</a:t>
            </a:r>
          </a:p>
          <a:p>
            <a:pPr lvl="1"/>
            <a:r>
              <a:rPr lang="en-US" dirty="0"/>
              <a:t>Automobiles, consumer products, medical devices typically  have fewer safety criteria.</a:t>
            </a:r>
          </a:p>
          <a:p>
            <a:r>
              <a:rPr lang="en-US" dirty="0"/>
              <a:t>This talk primarily focuses on assurance of  machine learning (ML) ultra-critical systems.</a:t>
            </a:r>
          </a:p>
          <a:p>
            <a:pPr lvl="1"/>
            <a:r>
              <a:rPr lang="en-US" dirty="0"/>
              <a:t>Focus on civil aviation.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3AB34-C9CF-1D5D-204A-6FD5261C4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841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 So You Want to Build an Airplane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Form a startup and start hacking?</a:t>
            </a:r>
          </a:p>
          <a:p>
            <a:r>
              <a:rPr lang="en-US" dirty="0"/>
              <a:t>Process starts off with a notification of intent to the FAA.</a:t>
            </a:r>
          </a:p>
          <a:p>
            <a:pPr lvl="1"/>
            <a:r>
              <a:rPr lang="en-US" dirty="0"/>
              <a:t>A minuet begins between the company and the regulators.</a:t>
            </a:r>
          </a:p>
          <a:p>
            <a:pPr lvl="1"/>
            <a:r>
              <a:rPr lang="en-US" dirty="0"/>
              <a:t>For a Part  25 aircraft they will tell you over 1500 safety criteria you must meet.</a:t>
            </a:r>
          </a:p>
          <a:p>
            <a:pPr lvl="2"/>
            <a:r>
              <a:rPr lang="en-US" dirty="0"/>
              <a:t>Autos and medical devices are easy in comparison.</a:t>
            </a:r>
          </a:p>
          <a:p>
            <a:r>
              <a:rPr lang="en-US" dirty="0"/>
              <a:t>The FAA must certify the aircraft.</a:t>
            </a:r>
          </a:p>
          <a:p>
            <a:r>
              <a:rPr lang="en-US" dirty="0"/>
              <a:t>The cyber-physical component is one of the largest risk factors.</a:t>
            </a:r>
          </a:p>
          <a:p>
            <a:r>
              <a:rPr lang="en-US" dirty="0"/>
              <a:t>You can choose to do things your own way and make an argument to the FAA that the aircraft is safe OR you can follow approved guidelines.</a:t>
            </a:r>
          </a:p>
          <a:p>
            <a:r>
              <a:rPr lang="en-US" dirty="0"/>
              <a:t>Ongoing collaboration with the FAA on less process‒centric means of certification. </a:t>
            </a:r>
          </a:p>
        </p:txBody>
      </p:sp>
    </p:spTree>
    <p:extLst>
      <p:ext uri="{BB962C8B-B14F-4D97-AF65-F5344CB8AC3E}">
        <p14:creationId xmlns:p14="http://schemas.microsoft.com/office/powerpoint/2010/main" val="537883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01067" y="3302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 Documents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B191EA-D8B0-4863-B696-EF67FDCF9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41" y="1372973"/>
            <a:ext cx="7478169" cy="53061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ARP 4761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Aerospace Recommended Practice for performing safety assessments on civil aircraft.</a:t>
            </a:r>
          </a:p>
          <a:p>
            <a:r>
              <a:rPr lang="en-US" dirty="0"/>
              <a:t>Guidelines and methods of performing the safety assessment.</a:t>
            </a:r>
          </a:p>
          <a:p>
            <a:pPr lvl="1"/>
            <a:r>
              <a:rPr lang="en-US" dirty="0"/>
              <a:t>Functional Hazard Analysis (FHA)</a:t>
            </a:r>
          </a:p>
          <a:p>
            <a:pPr lvl="1"/>
            <a:r>
              <a:rPr lang="en-US" dirty="0"/>
              <a:t>Preliminary Safety Assessment (PSA)</a:t>
            </a:r>
          </a:p>
          <a:p>
            <a:pPr lvl="1"/>
            <a:r>
              <a:rPr lang="en-US" dirty="0"/>
              <a:t>System Safety Assessment (SSA)</a:t>
            </a:r>
          </a:p>
          <a:p>
            <a:pPr lvl="1"/>
            <a:r>
              <a:rPr lang="en-US" dirty="0"/>
              <a:t>Fault-Tree Analysis (FTA)</a:t>
            </a:r>
          </a:p>
          <a:p>
            <a:pPr lvl="1"/>
            <a:r>
              <a:rPr lang="en-US" dirty="0"/>
              <a:t>Failure Modes and Effects Analysis (FMEA)</a:t>
            </a:r>
          </a:p>
          <a:p>
            <a:pPr lvl="1"/>
            <a:r>
              <a:rPr lang="en-US" dirty="0"/>
              <a:t>Common Mode Analysis (CMA)</a:t>
            </a:r>
          </a:p>
          <a:p>
            <a:pPr lvl="1"/>
            <a:r>
              <a:rPr lang="en-US" dirty="0"/>
              <a:t>Zonal Safety Analysis (ZSA)</a:t>
            </a:r>
          </a:p>
          <a:p>
            <a:pPr lvl="1"/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Hazard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Identifies and classifies the failure conditions associated with the aircraft functions and combinations of aircraft functions. </a:t>
            </a:r>
          </a:p>
          <a:p>
            <a:pPr lvl="1"/>
            <a:r>
              <a:rPr lang="en-US" dirty="0"/>
              <a:t>Classification Levels: Minor (D), Major (C), Hazardous (B), Catastrophic (A).</a:t>
            </a:r>
          </a:p>
          <a:p>
            <a:pPr lvl="1"/>
            <a:r>
              <a:rPr lang="en-US" dirty="0"/>
              <a:t>Classifications establish safety objectives.</a:t>
            </a:r>
          </a:p>
          <a:p>
            <a:pPr lvl="1"/>
            <a:r>
              <a:rPr lang="en-US" dirty="0"/>
              <a:t>Output starting point for generation and allocation of safety requirements.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4754A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Input is the function, failure, and safety information from 4761.</a:t>
            </a:r>
          </a:p>
          <a:p>
            <a:r>
              <a:rPr lang="en-US" dirty="0"/>
              <a:t>Functional Design Assurance Levels (FDAL) assigned.</a:t>
            </a:r>
          </a:p>
          <a:p>
            <a:r>
              <a:rPr lang="en-US" dirty="0"/>
              <a:t>FDAL assigned to systems from aircraft architecture based on Preliminary Aircraft Safety Assessment (PASA).</a:t>
            </a:r>
          </a:p>
          <a:p>
            <a:r>
              <a:rPr lang="en-US" dirty="0"/>
              <a:t>Item Design Assurance Level (IDAL) done in refinement. 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39623-35F2-5EF7-D351-788B0193E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Assurance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60B5C-7270-487B-7161-07E466902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Helvetica" pitchFamily="2" charset="0"/>
              </a:rPr>
              <a:t>A</a:t>
            </a:r>
            <a:r>
              <a:rPr lang="en-US" dirty="0">
                <a:effectLst/>
                <a:latin typeface="Helvetica" pitchFamily="2" charset="0"/>
              </a:rPr>
              <a:t>ssurance processes must demonstrate:</a:t>
            </a:r>
          </a:p>
          <a:p>
            <a:pPr lvl="1"/>
            <a:r>
              <a:rPr lang="en-US" dirty="0">
                <a:effectLst/>
                <a:latin typeface="Helvetica" pitchFamily="2" charset="0"/>
              </a:rPr>
              <a:t>The system meets future requirements.</a:t>
            </a:r>
          </a:p>
          <a:p>
            <a:pPr lvl="1"/>
            <a:r>
              <a:rPr lang="en-US" dirty="0">
                <a:latin typeface="Helvetica" pitchFamily="2" charset="0"/>
              </a:rPr>
              <a:t>T</a:t>
            </a:r>
            <a:r>
              <a:rPr lang="en-US" dirty="0">
                <a:effectLst/>
                <a:latin typeface="Helvetica" pitchFamily="2" charset="0"/>
              </a:rPr>
              <a:t>here is no unintended behavior.</a:t>
            </a:r>
          </a:p>
          <a:p>
            <a:pPr lvl="1"/>
            <a:r>
              <a:rPr lang="en-US" dirty="0">
                <a:latin typeface="Helvetica" pitchFamily="2" charset="0"/>
              </a:rPr>
              <a:t>The system </a:t>
            </a:r>
            <a:r>
              <a:rPr lang="en-US" dirty="0">
                <a:effectLst/>
                <a:latin typeface="Helvetica" pitchFamily="2" charset="0"/>
              </a:rPr>
              <a:t>tolerates specified faults.</a:t>
            </a:r>
          </a:p>
          <a:p>
            <a:pPr lvl="1"/>
            <a:r>
              <a:rPr lang="en-US" dirty="0">
                <a:effectLst/>
                <a:latin typeface="Helvetica" pitchFamily="2" charset="0"/>
              </a:rPr>
              <a:t>Coverage metrics are used that measure how well test inputs exercise the code.</a:t>
            </a:r>
          </a:p>
          <a:p>
            <a:r>
              <a:rPr lang="en-US" dirty="0">
                <a:latin typeface="Helvetica" pitchFamily="2" charset="0"/>
              </a:rPr>
              <a:t>DO-333 allows formal methods to replace testing in some cases.</a:t>
            </a:r>
          </a:p>
          <a:p>
            <a:pPr lvl="1"/>
            <a:r>
              <a:rPr lang="en-US" dirty="0">
                <a:effectLst/>
                <a:latin typeface="Helvetica" pitchFamily="2" charset="0"/>
              </a:rPr>
              <a:t>Technique</a:t>
            </a:r>
            <a:r>
              <a:rPr lang="en-US" dirty="0">
                <a:latin typeface="Helvetica" pitchFamily="2" charset="0"/>
              </a:rPr>
              <a:t>s must have a specified syntax, semantics, and soundness proof.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A1AAB6-53D5-C82E-F9A7-485970F08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307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98950-B7E8-7D95-086B-909E7108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529CD-735F-6E7D-8AAA-905B0BB2E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Safety-Critical systems development is driven by requirements and safety analysis. </a:t>
            </a:r>
          </a:p>
          <a:p>
            <a:r>
              <a:rPr lang="en-US" dirty="0"/>
              <a:t>Usually designed for predictability and testability. </a:t>
            </a:r>
          </a:p>
          <a:p>
            <a:r>
              <a:rPr lang="en-US" dirty="0"/>
              <a:t>Safety is a system-level property. </a:t>
            </a:r>
          </a:p>
          <a:p>
            <a:r>
              <a:rPr lang="en-US" dirty="0"/>
              <a:t>Hazards are often mitigated at the architectural level. </a:t>
            </a:r>
          </a:p>
          <a:p>
            <a:r>
              <a:rPr lang="en-US" dirty="0"/>
              <a:t>Implementations must maintain traceability to requirements.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1BA202-DC42-A504-F3ED-A9AC2749F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594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B08DB-B016-3B0B-0281-FB06BD0CF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B1437-C1BA-D914-AFA6-A9238E76D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Machine learning algorithms build a model based on sample data, known as </a:t>
            </a:r>
            <a:r>
              <a:rPr lang="en-US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" tooltip="Training data"/>
              </a:rPr>
              <a:t>training data</a:t>
            </a:r>
            <a:r>
              <a:rPr lang="en-US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in order to make predictions or decisions without being explicitly programmed to do so.</a:t>
            </a:r>
          </a:p>
          <a:p>
            <a:r>
              <a:rPr lang="en-US" dirty="0">
                <a:solidFill>
                  <a:srgbClr val="202122"/>
                </a:solidFill>
              </a:rPr>
              <a:t>Machine learning is often the solution for problems we do not understand well enough to apply conventional development techniques. </a:t>
            </a:r>
          </a:p>
          <a:p>
            <a:pPr marL="0" indent="0">
              <a:buNone/>
            </a:pPr>
            <a:endParaRPr lang="en-US" dirty="0">
              <a:solidFill>
                <a:srgbClr val="202122"/>
              </a:solidFill>
            </a:endParaRPr>
          </a:p>
          <a:p>
            <a:endParaRPr lang="en-US" baseline="30000" dirty="0">
              <a:solidFill>
                <a:srgbClr val="0B008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64F75C-448C-2BD6-170B-2A245860F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418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314ED-4A71-2D6D-4164-8426B129B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10K Foot View of ML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6DD6F-84C1-15D6-5606-380476B4B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 and label data.</a:t>
            </a:r>
          </a:p>
          <a:p>
            <a:r>
              <a:rPr lang="en-US" dirty="0"/>
              <a:t>Select training data and test data. </a:t>
            </a:r>
          </a:p>
          <a:p>
            <a:r>
              <a:rPr lang="en-US" dirty="0"/>
              <a:t>Fix hyperparameters that guide learning. </a:t>
            </a:r>
          </a:p>
          <a:p>
            <a:r>
              <a:rPr lang="en-US" dirty="0"/>
              <a:t>Learning algorithm transforms data into a model in an iterative process that updates model parameters.</a:t>
            </a:r>
          </a:p>
          <a:p>
            <a:r>
              <a:rPr lang="en-US" dirty="0"/>
              <a:t>Learning algorithm typically employs gradient descent to build an accurate model that generalizes.</a:t>
            </a:r>
          </a:p>
          <a:p>
            <a:r>
              <a:rPr lang="en-US" dirty="0"/>
              <a:t>Test using test data set.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0EB2FB-BE48-2C87-3D99-662550ABB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039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9C5EE-D025-815A-3045-D8EE91ED5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004" y="188289"/>
            <a:ext cx="8101995" cy="855663"/>
          </a:xfrm>
        </p:spPr>
        <p:txBody>
          <a:bodyPr/>
          <a:lstStyle/>
          <a:p>
            <a:r>
              <a:rPr lang="en-US" dirty="0"/>
              <a:t>What Makes ML Different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28DE1-9FAB-3DE4-9205-687250CBC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Traditionally requirements and safety analysis are refined into actionable specifications that get transformed into programs.</a:t>
            </a:r>
          </a:p>
          <a:p>
            <a:r>
              <a:rPr lang="en-US" dirty="0"/>
              <a:t>Programs consume data as input as they execute program logic.</a:t>
            </a:r>
          </a:p>
          <a:p>
            <a:r>
              <a:rPr lang="en-US" dirty="0"/>
              <a:t>Correctness is defined with respect to specification.</a:t>
            </a:r>
          </a:p>
          <a:p>
            <a:r>
              <a:rPr lang="en-US" dirty="0"/>
              <a:t>In ML data is the requirement, and the data is transformed into a program in an opaque fashion. </a:t>
            </a:r>
          </a:p>
          <a:p>
            <a:r>
              <a:rPr lang="en-US" dirty="0"/>
              <a:t>Traceability is difficult to establish.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0430B1-73CA-1C3F-CCB1-ECB3BEAA1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208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275E8-BF0A-5B26-98D3-DDA084975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Means Living with Failure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364FAA-CED4-4264-07D9-DC98AF979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C50298D-D95A-04BB-911B-BF0F42BD8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631" y="1445517"/>
            <a:ext cx="7557294" cy="291909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“Correctness of an ML component, even with respect to test data, is seldom achieved and it must be assumed it will periodically fail.”</a:t>
            </a:r>
          </a:p>
          <a:p>
            <a:pPr marL="0" indent="0">
              <a:buNone/>
            </a:pPr>
            <a:r>
              <a:rPr lang="en-US" dirty="0"/>
              <a:t>               </a:t>
            </a:r>
          </a:p>
          <a:p>
            <a:pPr marL="0" indent="0">
              <a:buNone/>
            </a:pPr>
            <a:r>
              <a:rPr lang="en-US" dirty="0"/>
              <a:t> An Analysis of ISI 26262: Using ML Safely in Automotive Software</a:t>
            </a:r>
          </a:p>
          <a:p>
            <a:pPr marL="0" indent="0">
              <a:buNone/>
            </a:pPr>
            <a:r>
              <a:rPr lang="en-US" dirty="0"/>
              <a:t>				                       Salay, Queioroz, Czarnecki</a:t>
            </a:r>
          </a:p>
        </p:txBody>
      </p:sp>
    </p:spTree>
    <p:extLst>
      <p:ext uri="{BB962C8B-B14F-4D97-AF65-F5344CB8AC3E}">
        <p14:creationId xmlns:p14="http://schemas.microsoft.com/office/powerpoint/2010/main" val="2059507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B63CD-05F6-9011-F7AD-82407E4BD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ML is Different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1DE56-1E1E-D4D4-16B3-9D3994329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“Traditionally, in order to develop an algorithm, you had to find an invariant that distinguishes cases reliably. Machine learning, on the other hand, gives you an algorithm that </a:t>
            </a:r>
            <a:r>
              <a:rPr lang="en-US" b="1" dirty="0"/>
              <a:t>might</a:t>
            </a:r>
            <a:r>
              <a:rPr lang="en-US" dirty="0"/>
              <a:t> enforce a correct  invariant for you at the possible cost of leaving you with </a:t>
            </a:r>
            <a:r>
              <a:rPr lang="en-US" b="1" dirty="0"/>
              <a:t>no understanding of it</a:t>
            </a:r>
            <a:r>
              <a:rPr lang="en-US" dirty="0"/>
              <a:t>.”     															Carl A. Gunter, Ph.D.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82D5C-3351-9F45-C10C-9D24C6EAA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274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ABF47-3A55-8A48-0A27-6015CF043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and 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F6CEA-2FAC-68C3-C533-11E9FE7E7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care about the safety of the system. </a:t>
            </a:r>
          </a:p>
          <a:p>
            <a:r>
              <a:rPr lang="en-US" dirty="0"/>
              <a:t>Whether it is ML enabled is not the paramount concern. </a:t>
            </a:r>
          </a:p>
          <a:p>
            <a:r>
              <a:rPr lang="en-US" dirty="0"/>
              <a:t>ML greatly complicates the assurance process. </a:t>
            </a:r>
          </a:p>
          <a:p>
            <a:r>
              <a:rPr lang="en-US" dirty="0"/>
              <a:t>Statistical techniques are often used in assuring cyber-physical systems. The key is validating that properties hold in the Operational Design Domain (ODD). </a:t>
            </a:r>
          </a:p>
          <a:p>
            <a:r>
              <a:rPr lang="en-US" dirty="0"/>
              <a:t>If the ODD is not a constrained space, then validation can become difficult. </a:t>
            </a:r>
          </a:p>
          <a:p>
            <a:pPr lvl="1"/>
            <a:r>
              <a:rPr lang="en-US" dirty="0"/>
              <a:t>Confidence metrics.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800EBF-AA59-A518-A05D-60E07FD7B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680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6C327-B81C-A948-1468-9E742BB99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Assurance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4358B-8A3B-6229-684A-1A89F3B0B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Testing -  without an actionable specification, one cannot be sure what to test to ensure the system is safe. </a:t>
            </a:r>
          </a:p>
          <a:p>
            <a:r>
              <a:rPr lang="en-US" dirty="0"/>
              <a:t>Formal Methods – requires actionable specification to define what it means to be correct. </a:t>
            </a:r>
          </a:p>
          <a:p>
            <a:r>
              <a:rPr lang="en-US" dirty="0"/>
              <a:t>Runtime Verification – must have an actionable specification to check at runtime. </a:t>
            </a:r>
          </a:p>
          <a:p>
            <a:r>
              <a:rPr lang="en-US" dirty="0"/>
              <a:t>Explainability – explain what to who? Does not really assure a system is safe. </a:t>
            </a:r>
          </a:p>
          <a:p>
            <a:r>
              <a:rPr lang="en-US" dirty="0"/>
              <a:t>Licensing – traditionally assumes extensive life experience and assessment by mentors and evaluators.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8D8C7-2DCE-42CC-7A8F-C2F3D0804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996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98950-B7E8-7D95-086B-909E7108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529CD-735F-6E7D-8AAA-905B0BB2E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ML, the data is the algorithm.</a:t>
            </a:r>
          </a:p>
          <a:p>
            <a:r>
              <a:rPr lang="en-US" dirty="0"/>
              <a:t>The key to assurance is being able to transform a requirement into an actionable specification. </a:t>
            </a:r>
          </a:p>
          <a:p>
            <a:r>
              <a:rPr lang="en-US" dirty="0"/>
              <a:t>If all we have for a specification is a large data set, then we don’t have an actionable specification.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1BA202-DC42-A504-F3ED-A9AC2749F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522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C1926-C07F-67A4-3201-0F8DC8A78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Trumps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5862C-3CF8-A871-9D84-4B37EB860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Engineers of safety-critical systems will not abandon the requirements-driven processes that historically produces safe systems just because it doesn’t accommodate ML.</a:t>
            </a:r>
          </a:p>
          <a:p>
            <a:r>
              <a:rPr lang="en-US" dirty="0"/>
              <a:t>ML needs to accommodate the concerns of the safety engineers.  </a:t>
            </a:r>
          </a:p>
          <a:p>
            <a:r>
              <a:rPr lang="en-US" dirty="0"/>
              <a:t>Yet we must be aware that some of the techniques, such as test coverage criteria, might not have the same meaning for a neural net as it does for testing conventional software and thus does not  provide the same level of assurance.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173DDE-D0C7-1B79-3DF2-91419BF1C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823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1E09C-6AC4-CB9D-0268-49B230AE0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To Deployment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D23B3-0540-44A2-83C8-2865E5125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ML enabled systems often replace conventionally built systems.</a:t>
            </a:r>
          </a:p>
          <a:p>
            <a:pPr lvl="1"/>
            <a:r>
              <a:rPr lang="en-US" dirty="0"/>
              <a:t>Collision avoidance, fuel management, etc.</a:t>
            </a:r>
          </a:p>
          <a:p>
            <a:r>
              <a:rPr lang="en-US" dirty="0"/>
              <a:t>In these situations, there are actionable specifications. </a:t>
            </a:r>
          </a:p>
          <a:p>
            <a:r>
              <a:rPr lang="en-US" dirty="0"/>
              <a:t>Given a specification, testing, formal methods, runtime verification can all be applied to assure such a system. </a:t>
            </a:r>
          </a:p>
          <a:p>
            <a:r>
              <a:rPr lang="en-US" dirty="0"/>
              <a:t>These should be the ML enabled safety-critical systems that should be deployed.</a:t>
            </a:r>
          </a:p>
          <a:p>
            <a:pPr lvl="1"/>
            <a:r>
              <a:rPr lang="en-US" dirty="0"/>
              <a:t>This is the path taken by SAE WG 34 on Artificial Intelligence and Aviation.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2AA3DE-FCE8-2730-4BBF-FD0964DE7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6774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B6F18-46FE-E418-EC92-903DF8452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May Give Us Hope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C5541-2973-4BBF-2D09-8074EF34A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large data sets yield actionable specifications?</a:t>
            </a:r>
          </a:p>
          <a:p>
            <a:pPr lvl="1"/>
            <a:r>
              <a:rPr lang="en-US" dirty="0"/>
              <a:t>Functional correctness properties.</a:t>
            </a:r>
          </a:p>
          <a:p>
            <a:pPr lvl="1"/>
            <a:r>
              <a:rPr lang="en-US" dirty="0"/>
              <a:t>Safety properties.</a:t>
            </a:r>
          </a:p>
          <a:p>
            <a:r>
              <a:rPr lang="en-US" dirty="0"/>
              <a:t>Topological Data Analysis (TDA) applies techniques from algebraic topology, algebraic geometry, differential topology, and differential geometry to ascertain the shape of data set. </a:t>
            </a:r>
          </a:p>
          <a:p>
            <a:pPr lvl="1"/>
            <a:r>
              <a:rPr lang="en-US" dirty="0"/>
              <a:t>Topology is a branch of mathematics which deals with qualitative geometric information. </a:t>
            </a:r>
          </a:p>
          <a:p>
            <a:r>
              <a:rPr lang="en-US" sz="2600" dirty="0">
                <a:latin typeface="CMR10"/>
              </a:rPr>
              <a:t>Persistent homology gives us tools for identifying holes and cycles in data. </a:t>
            </a:r>
            <a:endParaRPr lang="en-US" sz="2600" dirty="0">
              <a:effectLst/>
              <a:latin typeface="CMR10"/>
            </a:endParaRPr>
          </a:p>
          <a:p>
            <a:pPr lvl="1"/>
            <a:endParaRPr lang="en-US" sz="1800" dirty="0">
              <a:effectLst/>
              <a:latin typeface="CMSY10"/>
            </a:endParaRP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31F09D-3CD5-8562-1993-4013518B3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688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5D2E-EAF3-AFDC-761A-A5F960BF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TDA’s Promise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EA963-D898-2BCC-8EF1-940A5DAA6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mathematical tools in TDA can yield actionable specifications.</a:t>
            </a:r>
          </a:p>
          <a:p>
            <a:r>
              <a:rPr lang="en-US" dirty="0"/>
              <a:t>TDA can tell us that a data set simply cannot be used to create a ML system. </a:t>
            </a:r>
          </a:p>
          <a:p>
            <a:r>
              <a:rPr lang="en-US" dirty="0"/>
              <a:t>TDA techniques have the potential to yield invariants on the data that the implementation must satisfy if correct. </a:t>
            </a:r>
          </a:p>
          <a:p>
            <a:r>
              <a:rPr lang="en-US" dirty="0"/>
              <a:t>This work is still at the stage of basic research, there is a long way to go to transition to industrial practice.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EAAE6-EDB4-DACB-DDE1-A49BDE2CF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783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EA2B2-B6C8-F29E-E2FA-D9DBE749B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165C7-BC0C-19D6-CCAE-503845464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we know how to build the software using conventional techniques, that means there are actionable specifications and there is a path for assuring an ML implementation. </a:t>
            </a:r>
          </a:p>
          <a:p>
            <a:r>
              <a:rPr lang="en-US" dirty="0"/>
              <a:t>If your specification is data, how do you produce an actionable specification?</a:t>
            </a:r>
          </a:p>
          <a:p>
            <a:r>
              <a:rPr lang="en-US" dirty="0"/>
              <a:t>TDA provides a possible path to getting actionable specifications from data. </a:t>
            </a:r>
          </a:p>
          <a:p>
            <a:r>
              <a:rPr lang="en-US" dirty="0"/>
              <a:t>Sometimes we have wait on basic research to run its course. 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485DE-9583-8E25-0480-5B23DC66F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3537BC-E730-3745-A2E7-3B49BA9915E2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0365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3A3D019-46C3-B54D-9B2D-41007677ACE6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19622" y="-1"/>
            <a:ext cx="3993739" cy="923330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30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Questions?</a:t>
            </a:r>
          </a:p>
        </p:txBody>
      </p:sp>
      <p:pic>
        <p:nvPicPr>
          <p:cNvPr id="5" name="Picture 4" descr="question_mark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507" y="1867665"/>
            <a:ext cx="4004594" cy="40045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24180</TotalTime>
  <Words>1431</Words>
  <Application>Microsoft Macintosh PowerPoint</Application>
  <PresentationFormat>On-screen Show (4:3)</PresentationFormat>
  <Paragraphs>148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CMR10</vt:lpstr>
      <vt:lpstr>CMSY10</vt:lpstr>
      <vt:lpstr>Helvetica</vt:lpstr>
      <vt:lpstr>Office Theme</vt:lpstr>
      <vt:lpstr> Assuring Safety-Critical Machine Learning Enabled Systems: Challenges and Promise </vt:lpstr>
      <vt:lpstr>Safety-Critical Systems</vt:lpstr>
      <vt:lpstr>  So You Want to Build an Airplane</vt:lpstr>
      <vt:lpstr>Guideline Documents </vt:lpstr>
      <vt:lpstr>ARP 4761</vt:lpstr>
      <vt:lpstr>Functional Hazard Analysis</vt:lpstr>
      <vt:lpstr>4754A </vt:lpstr>
      <vt:lpstr>Assurance </vt:lpstr>
      <vt:lpstr>Takeaway 1</vt:lpstr>
      <vt:lpstr>Machine Learning </vt:lpstr>
      <vt:lpstr>10K Foot View of ML </vt:lpstr>
      <vt:lpstr>What Makes ML Different </vt:lpstr>
      <vt:lpstr>ML Means Living with Failure</vt:lpstr>
      <vt:lpstr>Why ML is Different </vt:lpstr>
      <vt:lpstr>Safety and ML</vt:lpstr>
      <vt:lpstr>Proposed Assurance Approaches</vt:lpstr>
      <vt:lpstr>Takeaway 2</vt:lpstr>
      <vt:lpstr>Safety Trumps Performance</vt:lpstr>
      <vt:lpstr>Path To Deployment </vt:lpstr>
      <vt:lpstr>Math May Give Us Hope</vt:lpstr>
      <vt:lpstr>TDA’s Promise</vt:lpstr>
      <vt:lpstr>Takeaway 3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Certifying Adaptive Systems</dc:title>
  <dc:creator>Alwyn Goodloe</dc:creator>
  <cp:lastModifiedBy>Goodloe, Alwyn E. (LARC-D320)</cp:lastModifiedBy>
  <cp:revision>541</cp:revision>
  <cp:lastPrinted>2011-08-09T21:50:41Z</cp:lastPrinted>
  <dcterms:created xsi:type="dcterms:W3CDTF">2012-11-15T21:09:44Z</dcterms:created>
  <dcterms:modified xsi:type="dcterms:W3CDTF">2022-10-18T23:42:31Z</dcterms:modified>
</cp:coreProperties>
</file>