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74" r:id="rId5"/>
  </p:sldMasterIdLst>
  <p:notesMasterIdLst>
    <p:notesMasterId r:id="rId9"/>
  </p:notesMasterIdLst>
  <p:sldIdLst>
    <p:sldId id="327" r:id="rId6"/>
    <p:sldId id="329" r:id="rId7"/>
    <p:sldId id="257" r:id="rId8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ntag, Brendan D. (MSFC-ET01)" initials="SBD(E" lastIdx="1" clrIdx="0">
    <p:extLst>
      <p:ext uri="{19B8F6BF-5375-455C-9EA6-DF929625EA0E}">
        <p15:presenceInfo xmlns:p15="http://schemas.microsoft.com/office/powerpoint/2012/main" userId="S::bsontag@ndc.nasa.gov::7b613b91-0812-4ac8-abe1-4789dd2458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3E2D"/>
    <a:srgbClr val="0B3D91"/>
    <a:srgbClr val="361F11"/>
    <a:srgbClr val="DBDBD9"/>
    <a:srgbClr val="E4E3E2"/>
    <a:srgbClr val="394757"/>
    <a:srgbClr val="2C4166"/>
    <a:srgbClr val="EF3E2E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4221" autoAdjust="0"/>
  </p:normalViewPr>
  <p:slideViewPr>
    <p:cSldViewPr snapToGrid="0">
      <p:cViewPr varScale="1">
        <p:scale>
          <a:sx n="110" d="100"/>
          <a:sy n="110" d="100"/>
        </p:scale>
        <p:origin x="984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DE678A6B-2728-4610-991D-037AE546DCB8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F5795498-07EB-4E28-AED2-0D779D33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5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95498-07EB-4E28-AED2-0D779D3304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77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4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17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97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05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8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86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60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1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25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006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03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" y="0"/>
            <a:ext cx="6538364" cy="6858000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70056" y="1277560"/>
            <a:ext cx="4704283" cy="1143000"/>
          </a:xfrm>
        </p:spPr>
        <p:txBody>
          <a:bodyPr>
            <a:noAutofit/>
          </a:bodyPr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70943" y="4617553"/>
            <a:ext cx="5793317" cy="693739"/>
          </a:xfrm>
        </p:spPr>
        <p:txBody>
          <a:bodyPr>
            <a:normAutofit/>
          </a:bodyPr>
          <a:lstStyle>
            <a:lvl1pPr marL="0" indent="0">
              <a:buNone/>
              <a:defRPr sz="2667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70056" y="5311289"/>
            <a:ext cx="5793317" cy="693739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8772" y="5748843"/>
            <a:ext cx="3323009" cy="8122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2528" y="0"/>
            <a:ext cx="3649472" cy="16418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2653" y="2350028"/>
            <a:ext cx="4359353" cy="344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3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23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74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5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7023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59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425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06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736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62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98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789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5-488841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AA560-5F26-E742-8BAA-CECEDC409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298451" y="788988"/>
            <a:ext cx="1944096" cy="689469"/>
          </a:xfrm>
        </p:spPr>
        <p:txBody>
          <a:bodyPr anchor="b" anchorCtr="0">
            <a:no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 b="1"/>
            </a:lvl1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28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46006" y="2483048"/>
            <a:ext cx="1944169" cy="4374952"/>
          </a:xfrm>
        </p:spPr>
        <p:txBody>
          <a:bodyPr/>
          <a:lstStyle>
            <a:lvl1pPr marL="112713" indent="-112713">
              <a:lnSpc>
                <a:spcPts val="1300"/>
              </a:lnSpc>
              <a:spcBef>
                <a:spcPts val="250"/>
              </a:spcBef>
              <a:defRPr sz="1200"/>
            </a:lvl1pPr>
            <a:lvl2pPr marL="223838" indent="-111125">
              <a:lnSpc>
                <a:spcPts val="1200"/>
              </a:lnSpc>
              <a:spcBef>
                <a:spcPts val="250"/>
              </a:spcBef>
              <a:defRPr sz="1000"/>
            </a:lvl2pPr>
            <a:lvl3pPr marL="287338" indent="-58738">
              <a:defRPr sz="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4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2253067" y="788988"/>
            <a:ext cx="1944096" cy="689469"/>
          </a:xfrm>
        </p:spPr>
        <p:txBody>
          <a:bodyPr anchor="b" anchorCtr="0">
            <a:no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 b="1"/>
            </a:lvl1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55" name="Text Placeholder 15"/>
          <p:cNvSpPr>
            <a:spLocks noGrp="1"/>
          </p:cNvSpPr>
          <p:nvPr>
            <p:ph type="body" sz="quarter" idx="19"/>
          </p:nvPr>
        </p:nvSpPr>
        <p:spPr>
          <a:xfrm>
            <a:off x="2200622" y="2483048"/>
            <a:ext cx="1944169" cy="4374952"/>
          </a:xfrm>
        </p:spPr>
        <p:txBody>
          <a:bodyPr/>
          <a:lstStyle>
            <a:lvl1pPr marL="112713" indent="-112713">
              <a:lnSpc>
                <a:spcPts val="1300"/>
              </a:lnSpc>
              <a:spcBef>
                <a:spcPts val="250"/>
              </a:spcBef>
              <a:defRPr sz="1200"/>
            </a:lvl1pPr>
            <a:lvl2pPr marL="223838" indent="-111125">
              <a:lnSpc>
                <a:spcPts val="1200"/>
              </a:lnSpc>
              <a:spcBef>
                <a:spcPts val="250"/>
              </a:spcBef>
              <a:defRPr sz="1000"/>
            </a:lvl2pPr>
            <a:lvl3pPr marL="287338" indent="-58738">
              <a:defRPr sz="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6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4209873" y="788988"/>
            <a:ext cx="1944096" cy="689469"/>
          </a:xfrm>
        </p:spPr>
        <p:txBody>
          <a:bodyPr anchor="b" anchorCtr="0">
            <a:no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 b="1"/>
            </a:lvl1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57" name="Text Placeholder 15"/>
          <p:cNvSpPr>
            <a:spLocks noGrp="1"/>
          </p:cNvSpPr>
          <p:nvPr>
            <p:ph type="body" sz="quarter" idx="21"/>
          </p:nvPr>
        </p:nvSpPr>
        <p:spPr>
          <a:xfrm>
            <a:off x="4157429" y="2483048"/>
            <a:ext cx="1944169" cy="4374952"/>
          </a:xfrm>
        </p:spPr>
        <p:txBody>
          <a:bodyPr/>
          <a:lstStyle>
            <a:lvl1pPr marL="112713" indent="-112713">
              <a:lnSpc>
                <a:spcPts val="1300"/>
              </a:lnSpc>
              <a:spcBef>
                <a:spcPts val="250"/>
              </a:spcBef>
              <a:defRPr sz="1200"/>
            </a:lvl1pPr>
            <a:lvl2pPr marL="223838" indent="-111125">
              <a:lnSpc>
                <a:spcPts val="1200"/>
              </a:lnSpc>
              <a:spcBef>
                <a:spcPts val="250"/>
              </a:spcBef>
              <a:defRPr sz="1000"/>
            </a:lvl2pPr>
            <a:lvl3pPr marL="287338" indent="-58738">
              <a:defRPr sz="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8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6168723" y="788988"/>
            <a:ext cx="1944096" cy="689469"/>
          </a:xfrm>
        </p:spPr>
        <p:txBody>
          <a:bodyPr anchor="b" anchorCtr="0">
            <a:no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 b="1"/>
            </a:lvl1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59" name="Text Placeholder 15"/>
          <p:cNvSpPr>
            <a:spLocks noGrp="1"/>
          </p:cNvSpPr>
          <p:nvPr>
            <p:ph type="body" sz="quarter" idx="23"/>
          </p:nvPr>
        </p:nvSpPr>
        <p:spPr>
          <a:xfrm>
            <a:off x="6116278" y="2483048"/>
            <a:ext cx="1944169" cy="4374952"/>
          </a:xfrm>
        </p:spPr>
        <p:txBody>
          <a:bodyPr/>
          <a:lstStyle>
            <a:lvl1pPr marL="112713" indent="-112713">
              <a:lnSpc>
                <a:spcPts val="1300"/>
              </a:lnSpc>
              <a:spcBef>
                <a:spcPts val="250"/>
              </a:spcBef>
              <a:defRPr sz="1200"/>
            </a:lvl1pPr>
            <a:lvl2pPr marL="223838" indent="-111125">
              <a:lnSpc>
                <a:spcPts val="1200"/>
              </a:lnSpc>
              <a:spcBef>
                <a:spcPts val="250"/>
              </a:spcBef>
              <a:defRPr sz="1000"/>
            </a:lvl2pPr>
            <a:lvl3pPr marL="287338" indent="-58738">
              <a:defRPr sz="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0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8125381" y="788988"/>
            <a:ext cx="1944096" cy="689469"/>
          </a:xfrm>
        </p:spPr>
        <p:txBody>
          <a:bodyPr anchor="b" anchorCtr="0">
            <a:no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 b="1"/>
            </a:lvl1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61" name="Text Placeholder 15"/>
          <p:cNvSpPr>
            <a:spLocks noGrp="1"/>
          </p:cNvSpPr>
          <p:nvPr>
            <p:ph type="body" sz="quarter" idx="25"/>
          </p:nvPr>
        </p:nvSpPr>
        <p:spPr>
          <a:xfrm>
            <a:off x="8072937" y="2483048"/>
            <a:ext cx="1944169" cy="4374952"/>
          </a:xfrm>
        </p:spPr>
        <p:txBody>
          <a:bodyPr/>
          <a:lstStyle>
            <a:lvl1pPr marL="112713" indent="-112713">
              <a:lnSpc>
                <a:spcPts val="1300"/>
              </a:lnSpc>
              <a:spcBef>
                <a:spcPts val="250"/>
              </a:spcBef>
              <a:defRPr sz="1200"/>
            </a:lvl1pPr>
            <a:lvl2pPr marL="223838" indent="-111125">
              <a:lnSpc>
                <a:spcPts val="1200"/>
              </a:lnSpc>
              <a:spcBef>
                <a:spcPts val="250"/>
              </a:spcBef>
              <a:defRPr sz="1000"/>
            </a:lvl2pPr>
            <a:lvl3pPr marL="287338" indent="-58738">
              <a:defRPr sz="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2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0082189" y="788988"/>
            <a:ext cx="1944096" cy="689469"/>
          </a:xfrm>
        </p:spPr>
        <p:txBody>
          <a:bodyPr anchor="b" anchorCtr="0">
            <a:no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 b="1"/>
            </a:lvl1pPr>
          </a:lstStyle>
          <a:p>
            <a:pPr lvl="0"/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text styles</a:t>
            </a:r>
          </a:p>
        </p:txBody>
      </p:sp>
      <p:sp>
        <p:nvSpPr>
          <p:cNvPr id="63" name="Text Placeholder 15"/>
          <p:cNvSpPr>
            <a:spLocks noGrp="1"/>
          </p:cNvSpPr>
          <p:nvPr>
            <p:ph type="body" sz="quarter" idx="27"/>
          </p:nvPr>
        </p:nvSpPr>
        <p:spPr>
          <a:xfrm>
            <a:off x="10029745" y="2483048"/>
            <a:ext cx="1944169" cy="4374952"/>
          </a:xfrm>
        </p:spPr>
        <p:txBody>
          <a:bodyPr/>
          <a:lstStyle>
            <a:lvl1pPr marL="112713" indent="-112713">
              <a:lnSpc>
                <a:spcPts val="1300"/>
              </a:lnSpc>
              <a:spcBef>
                <a:spcPts val="250"/>
              </a:spcBef>
              <a:defRPr sz="1200"/>
            </a:lvl1pPr>
            <a:lvl2pPr marL="223838" indent="-111125">
              <a:lnSpc>
                <a:spcPts val="1200"/>
              </a:lnSpc>
              <a:spcBef>
                <a:spcPts val="250"/>
              </a:spcBef>
              <a:defRPr sz="1000"/>
            </a:lvl2pPr>
            <a:lvl3pPr marL="287338" indent="-58738">
              <a:defRPr sz="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 rot="5400000">
            <a:off x="-2618718" y="3764390"/>
            <a:ext cx="5832075" cy="211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 rot="5400000">
            <a:off x="-674549" y="3764390"/>
            <a:ext cx="5832076" cy="211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 rot="5400000">
            <a:off x="1269189" y="3739475"/>
            <a:ext cx="5832870" cy="5274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 rot="5400000">
            <a:off x="3246370" y="3757012"/>
            <a:ext cx="5832076" cy="1687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rot="5400000">
            <a:off x="5211462" y="3765184"/>
            <a:ext cx="5832076" cy="211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rot="5400000">
            <a:off x="7160855" y="3758034"/>
            <a:ext cx="5832076" cy="148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E31C851-40E6-419D-AA09-13A8227AF6EB}"/>
              </a:ext>
            </a:extLst>
          </p:cNvPr>
          <p:cNvCxnSpPr/>
          <p:nvPr userDrawn="1"/>
        </p:nvCxnSpPr>
        <p:spPr>
          <a:xfrm rot="5400000">
            <a:off x="9075320" y="3703967"/>
            <a:ext cx="5832075" cy="211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819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7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9A617-E5B2-974E-A8AD-5A90EFAB3005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CEB65-0AC1-2B48-A71E-12474E8B4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77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9.png"/><Relationship Id="rId7" Type="http://schemas.openxmlformats.org/officeDocument/2006/relationships/image" Target="../media/image22.emf"/><Relationship Id="rId12" Type="http://schemas.openxmlformats.org/officeDocument/2006/relationships/image" Target="../media/image2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1.wdp"/><Relationship Id="rId11" Type="http://schemas.openxmlformats.org/officeDocument/2006/relationships/image" Target="../media/image26.emf"/><Relationship Id="rId5" Type="http://schemas.openxmlformats.org/officeDocument/2006/relationships/image" Target="../media/image21.jpeg"/><Relationship Id="rId10" Type="http://schemas.openxmlformats.org/officeDocument/2006/relationships/image" Target="../media/image25.png"/><Relationship Id="rId4" Type="http://schemas.openxmlformats.org/officeDocument/2006/relationships/image" Target="../media/image20.jpe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5368C-B7BA-3542-AFEC-16D4C1AA1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" y="1524000"/>
            <a:ext cx="6450435" cy="16895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br>
              <a:rPr lang="en-US" sz="28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2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pace Grotesk" panose="020B0604020202020204"/>
              </a:rPr>
              <a:t>Engineering Directorate</a:t>
            </a:r>
            <a:br>
              <a:rPr lang="en-US" sz="32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pace Grotesk" panose="020B0604020202020204"/>
              </a:rPr>
            </a:br>
            <a:r>
              <a:rPr lang="en-US" sz="32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pace Grotesk" panose="020B0604020202020204"/>
              </a:rPr>
              <a:t>Materials &amp; Processes Laboratory</a:t>
            </a:r>
            <a:br>
              <a:rPr lang="en-US" sz="32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pace Grotesk" panose="020B0604020202020204"/>
              </a:rPr>
            </a:br>
            <a:r>
              <a:rPr lang="en-US" sz="32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pace Grotesk" panose="020B0604020202020204"/>
              </a:rPr>
              <a:t>Capabilities</a:t>
            </a:r>
            <a:br>
              <a:rPr lang="en-US" sz="32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Space Grotesk" panose="020B0604020202020204"/>
              </a:rPr>
            </a:br>
            <a:endParaRPr lang="en-US" sz="3200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Space Grotesk" panose="020B0604020202020204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B381E-23B3-0E4F-B77F-32D9B80A61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" y="4126929"/>
            <a:ext cx="4051664" cy="693739"/>
          </a:xfrm>
        </p:spPr>
        <p:txBody>
          <a:bodyPr>
            <a:noAutofit/>
          </a:bodyPr>
          <a:lstStyle/>
          <a:p>
            <a:r>
              <a:rPr lang="en-US" sz="2400" dirty="0">
                <a:latin typeface="Space Grotesk" panose="020B0604020202020204"/>
              </a:rPr>
              <a:t>Marshall Partnerships </a:t>
            </a:r>
            <a:r>
              <a:rPr lang="en-US" sz="24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Space Grotesk" panose="020B0604020202020204"/>
              </a:rPr>
              <a:t>Forum</a:t>
            </a:r>
            <a:br>
              <a:rPr lang="en-US" sz="24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Space Grotesk" panose="020B0604020202020204"/>
              </a:rPr>
            </a:br>
            <a:r>
              <a:rPr lang="en-US" sz="24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Space Grotesk" panose="020B0604020202020204"/>
              </a:rPr>
              <a:t>October 2022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00CCA-23BB-CB47-93AD-53B511135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199" y="5554668"/>
            <a:ext cx="5793317" cy="102868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600" dirty="0">
                <a:latin typeface="Space Grotesk" panose="020B0604020202020204"/>
              </a:rPr>
              <a:t>Mark Cooper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600" dirty="0">
                <a:latin typeface="Space Grotesk" panose="020B0604020202020204"/>
              </a:rPr>
              <a:t>Director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600" dirty="0">
                <a:latin typeface="Space Grotesk" panose="020B0604020202020204"/>
              </a:rPr>
              <a:t>MSFC Materials &amp; Processes Laboratory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13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E8557B5A-218B-4204-B369-4C9ACE1F5D53}"/>
              </a:ext>
            </a:extLst>
          </p:cNvPr>
          <p:cNvSpPr txBox="1"/>
          <p:nvPr/>
        </p:nvSpPr>
        <p:spPr>
          <a:xfrm>
            <a:off x="1104153" y="167636"/>
            <a:ext cx="3228975" cy="3136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850" spc="50" dirty="0">
                <a:solidFill>
                  <a:srgbClr val="EF3E2D"/>
                </a:solidFill>
                <a:latin typeface="Space Grotesk" panose="020B0604020202020204"/>
                <a:cs typeface="Arial"/>
              </a:rPr>
              <a:t>Marshall </a:t>
            </a:r>
            <a:r>
              <a:rPr sz="1850" spc="55" dirty="0">
                <a:solidFill>
                  <a:srgbClr val="EF3E2D"/>
                </a:solidFill>
                <a:latin typeface="Space Grotesk" panose="020B0604020202020204"/>
                <a:cs typeface="Arial"/>
              </a:rPr>
              <a:t>Space Flight</a:t>
            </a:r>
            <a:r>
              <a:rPr sz="1850" spc="-114" dirty="0">
                <a:solidFill>
                  <a:srgbClr val="EF3E2D"/>
                </a:solidFill>
                <a:latin typeface="Space Grotesk" panose="020B0604020202020204"/>
                <a:cs typeface="Arial"/>
              </a:rPr>
              <a:t> </a:t>
            </a:r>
            <a:r>
              <a:rPr sz="1850" spc="45" dirty="0">
                <a:solidFill>
                  <a:srgbClr val="EF3E2D"/>
                </a:solidFill>
                <a:latin typeface="Space Grotesk" panose="020B0604020202020204"/>
                <a:cs typeface="Arial"/>
              </a:rPr>
              <a:t>Center</a:t>
            </a:r>
            <a:endParaRPr sz="1850" dirty="0">
              <a:solidFill>
                <a:srgbClr val="EF3E2D"/>
              </a:solidFill>
              <a:latin typeface="Space Grotesk" panose="020B0604020202020204"/>
              <a:cs typeface="Arial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463E801B-28A7-41DF-AB9F-D55243EE6062}"/>
              </a:ext>
            </a:extLst>
          </p:cNvPr>
          <p:cNvSpPr txBox="1">
            <a:spLocks/>
          </p:cNvSpPr>
          <p:nvPr/>
        </p:nvSpPr>
        <p:spPr>
          <a:xfrm>
            <a:off x="831839" y="455266"/>
            <a:ext cx="11890585" cy="84253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>
            <a:lvl1pPr>
              <a:defRPr sz="6100" b="0" i="0">
                <a:solidFill>
                  <a:srgbClr val="EF3E2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kern="0" spc="-204" dirty="0">
                <a:solidFill>
                  <a:schemeClr val="bg1"/>
                </a:solidFill>
                <a:latin typeface="Space Grotesk" panose="020B0604020202020204"/>
              </a:rPr>
              <a:t>Materials &amp; Processes </a:t>
            </a:r>
            <a:r>
              <a:rPr kumimoji="0" lang="en-US" sz="5400" b="0" i="0" u="none" strike="noStrike" kern="0" cap="none" spc="-9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pace Grotesk" panose="020B0604020202020204"/>
              </a:rPr>
              <a:t> </a:t>
            </a:r>
            <a:r>
              <a:rPr kumimoji="0" lang="en-US" sz="5400" b="0" i="0" u="none" strike="noStrike" kern="0" cap="none" spc="4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pace Grotesk" panose="020B0604020202020204"/>
              </a:rPr>
              <a:t>Laboratory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F36B3D16-42C2-4734-A55C-41EA961D8236}"/>
              </a:ext>
            </a:extLst>
          </p:cNvPr>
          <p:cNvSpPr txBox="1"/>
          <p:nvPr/>
        </p:nvSpPr>
        <p:spPr>
          <a:xfrm>
            <a:off x="1450107" y="2957894"/>
            <a:ext cx="3957915" cy="2123017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55904" indent="-243840">
              <a:spcBef>
                <a:spcPts val="555"/>
              </a:spcBef>
              <a:buChar char="•"/>
              <a:tabLst>
                <a:tab pos="255904" algn="l"/>
                <a:tab pos="256540" algn="l"/>
              </a:tabLst>
            </a:pPr>
            <a:r>
              <a:rPr lang="en-US" sz="1250" spc="2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Hardware, Processes, and Materials Development</a:t>
            </a:r>
            <a:endParaRPr sz="1250" dirty="0">
              <a:latin typeface="Space Grotesk" panose="020B0604020202020204"/>
              <a:cs typeface="Arial"/>
            </a:endParaRPr>
          </a:p>
          <a:p>
            <a:pPr marL="255904" indent="-243840">
              <a:spcBef>
                <a:spcPts val="455"/>
              </a:spcBef>
              <a:buChar char="•"/>
              <a:tabLst>
                <a:tab pos="255904" algn="l"/>
                <a:tab pos="256540" algn="l"/>
              </a:tabLst>
            </a:pPr>
            <a:r>
              <a:rPr lang="en-US" sz="1250" spc="1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Combined Space </a:t>
            </a:r>
            <a:r>
              <a:rPr sz="1250" spc="1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Environmental</a:t>
            </a:r>
            <a:r>
              <a:rPr sz="1250" spc="-1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 </a:t>
            </a:r>
            <a:r>
              <a:rPr lang="en-US" sz="1250" spc="-1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Effects </a:t>
            </a:r>
            <a:r>
              <a:rPr sz="1250" spc="-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Testing</a:t>
            </a:r>
            <a:endParaRPr lang="en-US" sz="1250" spc="-5" dirty="0">
              <a:solidFill>
                <a:srgbClr val="FFFFFF"/>
              </a:solidFill>
              <a:latin typeface="Space Grotesk" panose="020B0604020202020204"/>
              <a:cs typeface="Arial"/>
            </a:endParaRPr>
          </a:p>
          <a:p>
            <a:pPr marL="255904" indent="-243840">
              <a:spcBef>
                <a:spcPts val="455"/>
              </a:spcBef>
              <a:buChar char="•"/>
              <a:tabLst>
                <a:tab pos="255904" algn="l"/>
                <a:tab pos="256540" algn="l"/>
              </a:tabLst>
            </a:pPr>
            <a:r>
              <a:rPr lang="en-US" sz="1250" spc="1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Full Scale Flight Hardware Manufacturing – composite, additive, metallic</a:t>
            </a:r>
          </a:p>
          <a:p>
            <a:pPr marL="255904" indent="-243840">
              <a:spcBef>
                <a:spcPts val="455"/>
              </a:spcBef>
              <a:buChar char="•"/>
              <a:tabLst>
                <a:tab pos="255904" algn="l"/>
                <a:tab pos="256540" algn="l"/>
              </a:tabLst>
            </a:pPr>
            <a:r>
              <a:rPr lang="en-US" sz="1250" spc="1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Production support through Non-conformance resolution</a:t>
            </a:r>
          </a:p>
          <a:p>
            <a:pPr marL="255904" indent="-243840">
              <a:spcBef>
                <a:spcPts val="455"/>
              </a:spcBef>
              <a:buChar char="•"/>
              <a:tabLst>
                <a:tab pos="255904" algn="l"/>
                <a:tab pos="256540" algn="l"/>
              </a:tabLst>
            </a:pPr>
            <a:r>
              <a:rPr lang="en-US" sz="1250" spc="1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Full suite of Materials Diagnostics, Non-destructive Evaluation, and Failure Analysis capabilities</a:t>
            </a:r>
          </a:p>
          <a:p>
            <a:pPr marL="12064">
              <a:spcBef>
                <a:spcPts val="455"/>
              </a:spcBef>
              <a:tabLst>
                <a:tab pos="255904" algn="l"/>
                <a:tab pos="256540" algn="l"/>
              </a:tabLst>
            </a:pPr>
            <a:r>
              <a:rPr lang="en-US" sz="1250" spc="15" dirty="0">
                <a:solidFill>
                  <a:srgbClr val="FF0000"/>
                </a:solidFill>
                <a:latin typeface="Space Grotesk" panose="020B0604020202020204"/>
                <a:cs typeface="Arial"/>
              </a:rPr>
              <a:t> </a:t>
            </a:r>
            <a:endParaRPr sz="1250" dirty="0">
              <a:solidFill>
                <a:srgbClr val="FF0000"/>
              </a:solidFill>
              <a:latin typeface="Space Grotesk" panose="020B0604020202020204"/>
              <a:cs typeface="Arial"/>
            </a:endParaRPr>
          </a:p>
        </p:txBody>
      </p:sp>
      <p:sp>
        <p:nvSpPr>
          <p:cNvPr id="19" name="object 50">
            <a:extLst>
              <a:ext uri="{FF2B5EF4-FFF2-40B4-BE49-F238E27FC236}">
                <a16:creationId xmlns:a16="http://schemas.microsoft.com/office/drawing/2014/main" id="{67B54C8C-03E7-44DC-9C99-726B1C332B94}"/>
              </a:ext>
            </a:extLst>
          </p:cNvPr>
          <p:cNvSpPr txBox="1"/>
          <p:nvPr/>
        </p:nvSpPr>
        <p:spPr>
          <a:xfrm>
            <a:off x="3441468" y="5676433"/>
            <a:ext cx="5487877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lang="en-US" b="1" spc="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M&amp;P provides Products, Solutions, and Services fo</a:t>
            </a:r>
            <a:r>
              <a:rPr lang="en-US" b="1" spc="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endParaRPr dirty="0">
              <a:latin typeface="Arial"/>
              <a:cs typeface="Arial"/>
            </a:endParaRPr>
          </a:p>
        </p:txBody>
      </p:sp>
      <p:sp>
        <p:nvSpPr>
          <p:cNvPr id="20" name="object 51">
            <a:extLst>
              <a:ext uri="{FF2B5EF4-FFF2-40B4-BE49-F238E27FC236}">
                <a16:creationId xmlns:a16="http://schemas.microsoft.com/office/drawing/2014/main" id="{7627D454-4FD4-4539-9DDD-848CD5FD907C}"/>
              </a:ext>
            </a:extLst>
          </p:cNvPr>
          <p:cNvSpPr/>
          <p:nvPr/>
        </p:nvSpPr>
        <p:spPr>
          <a:xfrm>
            <a:off x="3457004" y="6071538"/>
            <a:ext cx="5499100" cy="0"/>
          </a:xfrm>
          <a:custGeom>
            <a:avLst/>
            <a:gdLst/>
            <a:ahLst/>
            <a:cxnLst/>
            <a:rect l="l" t="t" r="r" b="b"/>
            <a:pathLst>
              <a:path w="5499100">
                <a:moveTo>
                  <a:pt x="0" y="0"/>
                </a:moveTo>
                <a:lnTo>
                  <a:pt x="5498599" y="0"/>
                </a:lnTo>
              </a:path>
            </a:pathLst>
          </a:custGeom>
          <a:ln w="43171">
            <a:solidFill>
              <a:srgbClr val="EF3E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FB719B7-F480-4900-B3F3-813E5DE611A7}"/>
              </a:ext>
            </a:extLst>
          </p:cNvPr>
          <p:cNvGrpSpPr/>
          <p:nvPr/>
        </p:nvGrpSpPr>
        <p:grpSpPr>
          <a:xfrm>
            <a:off x="9450248" y="5376219"/>
            <a:ext cx="365760" cy="1323222"/>
            <a:chOff x="8568786" y="5135305"/>
            <a:chExt cx="365760" cy="1323222"/>
          </a:xfrm>
        </p:grpSpPr>
        <p:sp>
          <p:nvSpPr>
            <p:cNvPr id="29" name="object 59">
              <a:extLst>
                <a:ext uri="{FF2B5EF4-FFF2-40B4-BE49-F238E27FC236}">
                  <a16:creationId xmlns:a16="http://schemas.microsoft.com/office/drawing/2014/main" id="{7C749355-FBF9-4158-9F64-5EFD6343335A}"/>
                </a:ext>
              </a:extLst>
            </p:cNvPr>
            <p:cNvSpPr/>
            <p:nvPr/>
          </p:nvSpPr>
          <p:spPr>
            <a:xfrm>
              <a:off x="8568786" y="5135305"/>
              <a:ext cx="365760" cy="132322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60">
              <a:extLst>
                <a:ext uri="{FF2B5EF4-FFF2-40B4-BE49-F238E27FC236}">
                  <a16:creationId xmlns:a16="http://schemas.microsoft.com/office/drawing/2014/main" id="{4B8BA435-8C4A-4861-807B-57194B458F23}"/>
                </a:ext>
              </a:extLst>
            </p:cNvPr>
            <p:cNvSpPr/>
            <p:nvPr/>
          </p:nvSpPr>
          <p:spPr>
            <a:xfrm>
              <a:off x="8612540" y="5176011"/>
              <a:ext cx="250351" cy="121650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4A9B771-3108-4B28-BF82-77BFE51C4CF8}"/>
              </a:ext>
            </a:extLst>
          </p:cNvPr>
          <p:cNvGrpSpPr/>
          <p:nvPr/>
        </p:nvGrpSpPr>
        <p:grpSpPr>
          <a:xfrm>
            <a:off x="10507715" y="5388475"/>
            <a:ext cx="336549" cy="1264903"/>
            <a:chOff x="9011076" y="5161324"/>
            <a:chExt cx="336549" cy="1264903"/>
          </a:xfrm>
        </p:grpSpPr>
        <p:sp>
          <p:nvSpPr>
            <p:cNvPr id="32" name="object 61">
              <a:extLst>
                <a:ext uri="{FF2B5EF4-FFF2-40B4-BE49-F238E27FC236}">
                  <a16:creationId xmlns:a16="http://schemas.microsoft.com/office/drawing/2014/main" id="{20F769EE-90C2-4E22-8929-3DFB76D61028}"/>
                </a:ext>
              </a:extLst>
            </p:cNvPr>
            <p:cNvSpPr/>
            <p:nvPr/>
          </p:nvSpPr>
          <p:spPr>
            <a:xfrm>
              <a:off x="9011076" y="5161324"/>
              <a:ext cx="336549" cy="12649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62">
              <a:extLst>
                <a:ext uri="{FF2B5EF4-FFF2-40B4-BE49-F238E27FC236}">
                  <a16:creationId xmlns:a16="http://schemas.microsoft.com/office/drawing/2014/main" id="{F7776C90-05A0-4B45-94C5-C6DAAB2A3876}"/>
                </a:ext>
              </a:extLst>
            </p:cNvPr>
            <p:cNvSpPr/>
            <p:nvPr/>
          </p:nvSpPr>
          <p:spPr>
            <a:xfrm>
              <a:off x="9037239" y="5177804"/>
              <a:ext cx="252211" cy="120618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13C07AA-3EAF-4B42-A40B-50BB237C459B}"/>
              </a:ext>
            </a:extLst>
          </p:cNvPr>
          <p:cNvGrpSpPr/>
          <p:nvPr/>
        </p:nvGrpSpPr>
        <p:grpSpPr>
          <a:xfrm>
            <a:off x="11408921" y="5386556"/>
            <a:ext cx="365760" cy="1323222"/>
            <a:chOff x="9904999" y="5121901"/>
            <a:chExt cx="365760" cy="1323222"/>
          </a:xfrm>
        </p:grpSpPr>
        <p:sp>
          <p:nvSpPr>
            <p:cNvPr id="34" name="object 63">
              <a:extLst>
                <a:ext uri="{FF2B5EF4-FFF2-40B4-BE49-F238E27FC236}">
                  <a16:creationId xmlns:a16="http://schemas.microsoft.com/office/drawing/2014/main" id="{60C982E5-7AFE-4D20-804F-6CE20829EEBC}"/>
                </a:ext>
              </a:extLst>
            </p:cNvPr>
            <p:cNvSpPr/>
            <p:nvPr/>
          </p:nvSpPr>
          <p:spPr>
            <a:xfrm>
              <a:off x="9904999" y="5121901"/>
              <a:ext cx="365760" cy="132322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64">
              <a:extLst>
                <a:ext uri="{FF2B5EF4-FFF2-40B4-BE49-F238E27FC236}">
                  <a16:creationId xmlns:a16="http://schemas.microsoft.com/office/drawing/2014/main" id="{2D86C44F-7718-4B98-BA17-8D099DF84974}"/>
                </a:ext>
              </a:extLst>
            </p:cNvPr>
            <p:cNvSpPr/>
            <p:nvPr/>
          </p:nvSpPr>
          <p:spPr>
            <a:xfrm>
              <a:off x="9924781" y="5162732"/>
              <a:ext cx="268044" cy="122982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DC111E1-F054-4557-9730-DB99BE9AB2C0}"/>
              </a:ext>
            </a:extLst>
          </p:cNvPr>
          <p:cNvGrpSpPr/>
          <p:nvPr/>
        </p:nvGrpSpPr>
        <p:grpSpPr>
          <a:xfrm>
            <a:off x="411633" y="5248918"/>
            <a:ext cx="343740" cy="1560228"/>
            <a:chOff x="284628" y="5046185"/>
            <a:chExt cx="343740" cy="1560228"/>
          </a:xfrm>
        </p:grpSpPr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7CA03D8C-6713-4406-893E-D57507878EA1}"/>
                </a:ext>
              </a:extLst>
            </p:cNvPr>
            <p:cNvSpPr/>
            <p:nvPr/>
          </p:nvSpPr>
          <p:spPr>
            <a:xfrm>
              <a:off x="284628" y="5046185"/>
              <a:ext cx="343740" cy="15602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9">
              <a:extLst>
                <a:ext uri="{FF2B5EF4-FFF2-40B4-BE49-F238E27FC236}">
                  <a16:creationId xmlns:a16="http://schemas.microsoft.com/office/drawing/2014/main" id="{DC44A4BA-96D4-4CC4-9A13-B6521B1B6FAE}"/>
                </a:ext>
              </a:extLst>
            </p:cNvPr>
            <p:cNvSpPr/>
            <p:nvPr/>
          </p:nvSpPr>
          <p:spPr>
            <a:xfrm>
              <a:off x="321578" y="5082983"/>
              <a:ext cx="271704" cy="148929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9">
              <a:extLst>
                <a:ext uri="{FF2B5EF4-FFF2-40B4-BE49-F238E27FC236}">
                  <a16:creationId xmlns:a16="http://schemas.microsoft.com/office/drawing/2014/main" id="{B47C8954-ED62-4C04-8BAA-0BF64EDE1255}"/>
                </a:ext>
              </a:extLst>
            </p:cNvPr>
            <p:cNvSpPr/>
            <p:nvPr/>
          </p:nvSpPr>
          <p:spPr>
            <a:xfrm>
              <a:off x="301496" y="5082983"/>
              <a:ext cx="271704" cy="148929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B7BD3B6-ADEF-40EB-80E2-C51CF1630B54}"/>
              </a:ext>
            </a:extLst>
          </p:cNvPr>
          <p:cNvGrpSpPr/>
          <p:nvPr/>
        </p:nvGrpSpPr>
        <p:grpSpPr>
          <a:xfrm>
            <a:off x="1264862" y="5676433"/>
            <a:ext cx="1706560" cy="791864"/>
            <a:chOff x="882413" y="5332401"/>
            <a:chExt cx="1422133" cy="659887"/>
          </a:xfrm>
        </p:grpSpPr>
        <p:sp>
          <p:nvSpPr>
            <p:cNvPr id="21" name="object 52">
              <a:extLst>
                <a:ext uri="{FF2B5EF4-FFF2-40B4-BE49-F238E27FC236}">
                  <a16:creationId xmlns:a16="http://schemas.microsoft.com/office/drawing/2014/main" id="{E9CAC0AD-63DB-48B3-BABB-F3EE4332161A}"/>
                </a:ext>
              </a:extLst>
            </p:cNvPr>
            <p:cNvSpPr/>
            <p:nvPr/>
          </p:nvSpPr>
          <p:spPr>
            <a:xfrm>
              <a:off x="894094" y="5332401"/>
              <a:ext cx="1381269" cy="65988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53">
              <a:extLst>
                <a:ext uri="{FF2B5EF4-FFF2-40B4-BE49-F238E27FC236}">
                  <a16:creationId xmlns:a16="http://schemas.microsoft.com/office/drawing/2014/main" id="{C6843184-9D1E-451C-9D79-990228AC87EF}"/>
                </a:ext>
              </a:extLst>
            </p:cNvPr>
            <p:cNvSpPr/>
            <p:nvPr/>
          </p:nvSpPr>
          <p:spPr>
            <a:xfrm>
              <a:off x="902495" y="5361540"/>
              <a:ext cx="1402051" cy="60023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53">
              <a:extLst>
                <a:ext uri="{FF2B5EF4-FFF2-40B4-BE49-F238E27FC236}">
                  <a16:creationId xmlns:a16="http://schemas.microsoft.com/office/drawing/2014/main" id="{A6713EA5-55D8-43C4-980F-AB0245F2E20B}"/>
                </a:ext>
              </a:extLst>
            </p:cNvPr>
            <p:cNvSpPr/>
            <p:nvPr/>
          </p:nvSpPr>
          <p:spPr>
            <a:xfrm>
              <a:off x="882413" y="5361540"/>
              <a:ext cx="1402051" cy="60023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68">
            <a:extLst>
              <a:ext uri="{FF2B5EF4-FFF2-40B4-BE49-F238E27FC236}">
                <a16:creationId xmlns:a16="http://schemas.microsoft.com/office/drawing/2014/main" id="{CE0C32B5-1987-45B5-BADB-E2677677C55A}"/>
              </a:ext>
            </a:extLst>
          </p:cNvPr>
          <p:cNvSpPr txBox="1"/>
          <p:nvPr/>
        </p:nvSpPr>
        <p:spPr>
          <a:xfrm>
            <a:off x="6213252" y="2957298"/>
            <a:ext cx="4385267" cy="175047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242570" marR="347980" indent="-230504">
              <a:lnSpc>
                <a:spcPts val="1490"/>
              </a:lnSpc>
              <a:spcBef>
                <a:spcPts val="465"/>
              </a:spcBef>
              <a:buChar char="•"/>
              <a:tabLst>
                <a:tab pos="255904" algn="l"/>
                <a:tab pos="256540" algn="l"/>
              </a:tabLst>
            </a:pPr>
            <a:r>
              <a:rPr lang="en-US" sz="1250" spc="2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World renowned aerospace materials, processes,  and manufacturing expertise</a:t>
            </a:r>
          </a:p>
          <a:p>
            <a:pPr marL="242570" marR="347980" indent="-230504">
              <a:lnSpc>
                <a:spcPts val="1490"/>
              </a:lnSpc>
              <a:spcBef>
                <a:spcPts val="465"/>
              </a:spcBef>
              <a:buChar char="•"/>
              <a:tabLst>
                <a:tab pos="255904" algn="l"/>
                <a:tab pos="256540" algn="l"/>
              </a:tabLst>
            </a:pPr>
            <a:r>
              <a:rPr sz="1250" spc="2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Workforce </a:t>
            </a:r>
            <a:r>
              <a:rPr sz="1250" spc="2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and </a:t>
            </a:r>
            <a:r>
              <a:rPr sz="1250" spc="3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facility flexibility </a:t>
            </a:r>
            <a:r>
              <a:rPr sz="1250" spc="5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to</a:t>
            </a:r>
            <a:r>
              <a:rPr sz="1250" spc="-15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 </a:t>
            </a:r>
            <a:r>
              <a:rPr sz="1250" spc="2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meet </a:t>
            </a:r>
            <a:r>
              <a:rPr sz="1250" spc="3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customer</a:t>
            </a:r>
            <a:r>
              <a:rPr sz="1250" spc="-1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 </a:t>
            </a:r>
            <a:r>
              <a:rPr sz="1250" spc="1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needs</a:t>
            </a:r>
            <a:endParaRPr lang="en-US" sz="1250" spc="10" dirty="0">
              <a:solidFill>
                <a:srgbClr val="FFFFFF"/>
              </a:solidFill>
              <a:latin typeface="Space Grotesk" panose="020B0604020202020204"/>
              <a:cs typeface="Arial"/>
            </a:endParaRPr>
          </a:p>
          <a:p>
            <a:pPr marL="242570" marR="347980" indent="-230504">
              <a:lnSpc>
                <a:spcPts val="1490"/>
              </a:lnSpc>
              <a:spcBef>
                <a:spcPts val="465"/>
              </a:spcBef>
              <a:buChar char="•"/>
              <a:tabLst>
                <a:tab pos="255904" algn="l"/>
                <a:tab pos="256540" algn="l"/>
              </a:tabLst>
            </a:pPr>
            <a:r>
              <a:rPr lang="en-US" sz="1250" spc="1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Track record of flight hardware delivered ahead of schedule and on-budget</a:t>
            </a:r>
          </a:p>
          <a:p>
            <a:pPr marL="242570" marR="347980" indent="-230504">
              <a:lnSpc>
                <a:spcPts val="1490"/>
              </a:lnSpc>
              <a:spcBef>
                <a:spcPts val="465"/>
              </a:spcBef>
              <a:buChar char="•"/>
              <a:tabLst>
                <a:tab pos="255904" algn="l"/>
                <a:tab pos="256540" algn="l"/>
              </a:tabLst>
            </a:pPr>
            <a:r>
              <a:rPr lang="en-US" sz="1250" spc="1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Solutions to production and materials issues that support and maintain project schedules</a:t>
            </a:r>
            <a:endParaRPr sz="1250" dirty="0">
              <a:latin typeface="Space Grotesk" panose="020B0604020202020204"/>
              <a:cs typeface="Arial"/>
            </a:endParaRPr>
          </a:p>
        </p:txBody>
      </p:sp>
      <p:sp>
        <p:nvSpPr>
          <p:cNvPr id="46" name="object 5">
            <a:extLst>
              <a:ext uri="{FF2B5EF4-FFF2-40B4-BE49-F238E27FC236}">
                <a16:creationId xmlns:a16="http://schemas.microsoft.com/office/drawing/2014/main" id="{221DDA4D-EC5B-453D-B4D2-E12B19F15116}"/>
              </a:ext>
            </a:extLst>
          </p:cNvPr>
          <p:cNvSpPr/>
          <p:nvPr/>
        </p:nvSpPr>
        <p:spPr>
          <a:xfrm>
            <a:off x="6213252" y="2492128"/>
            <a:ext cx="1127760" cy="286385"/>
          </a:xfrm>
          <a:custGeom>
            <a:avLst/>
            <a:gdLst/>
            <a:ahLst/>
            <a:cxnLst/>
            <a:rect l="l" t="t" r="r" b="b"/>
            <a:pathLst>
              <a:path w="1127760" h="286385">
                <a:moveTo>
                  <a:pt x="983990" y="0"/>
                </a:moveTo>
                <a:lnTo>
                  <a:pt x="143192" y="0"/>
                </a:lnTo>
                <a:lnTo>
                  <a:pt x="97932" y="7300"/>
                </a:lnTo>
                <a:lnTo>
                  <a:pt x="58624" y="27627"/>
                </a:lnTo>
                <a:lnTo>
                  <a:pt x="27627" y="58624"/>
                </a:lnTo>
                <a:lnTo>
                  <a:pt x="7300" y="97932"/>
                </a:lnTo>
                <a:lnTo>
                  <a:pt x="0" y="143192"/>
                </a:lnTo>
                <a:lnTo>
                  <a:pt x="7300" y="188452"/>
                </a:lnTo>
                <a:lnTo>
                  <a:pt x="27627" y="227759"/>
                </a:lnTo>
                <a:lnTo>
                  <a:pt x="58624" y="258756"/>
                </a:lnTo>
                <a:lnTo>
                  <a:pt x="97932" y="279084"/>
                </a:lnTo>
                <a:lnTo>
                  <a:pt x="143192" y="286384"/>
                </a:lnTo>
                <a:lnTo>
                  <a:pt x="983990" y="286384"/>
                </a:lnTo>
                <a:lnTo>
                  <a:pt x="1029250" y="279084"/>
                </a:lnTo>
                <a:lnTo>
                  <a:pt x="1068558" y="258756"/>
                </a:lnTo>
                <a:lnTo>
                  <a:pt x="1099555" y="227759"/>
                </a:lnTo>
                <a:lnTo>
                  <a:pt x="1119882" y="188452"/>
                </a:lnTo>
                <a:lnTo>
                  <a:pt x="1127183" y="143192"/>
                </a:lnTo>
                <a:lnTo>
                  <a:pt x="1119882" y="97932"/>
                </a:lnTo>
                <a:lnTo>
                  <a:pt x="1099555" y="58624"/>
                </a:lnTo>
                <a:lnTo>
                  <a:pt x="1068558" y="27627"/>
                </a:lnTo>
                <a:lnTo>
                  <a:pt x="1029250" y="7300"/>
                </a:lnTo>
                <a:lnTo>
                  <a:pt x="983990" y="0"/>
                </a:lnTo>
                <a:close/>
              </a:path>
            </a:pathLst>
          </a:custGeom>
          <a:solidFill>
            <a:srgbClr val="EF3E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6">
            <a:extLst>
              <a:ext uri="{FF2B5EF4-FFF2-40B4-BE49-F238E27FC236}">
                <a16:creationId xmlns:a16="http://schemas.microsoft.com/office/drawing/2014/main" id="{F1E583A4-B01E-4794-974A-6BE480CA6B3F}"/>
              </a:ext>
            </a:extLst>
          </p:cNvPr>
          <p:cNvSpPr/>
          <p:nvPr/>
        </p:nvSpPr>
        <p:spPr>
          <a:xfrm>
            <a:off x="1450107" y="2491916"/>
            <a:ext cx="1449705" cy="286385"/>
          </a:xfrm>
          <a:custGeom>
            <a:avLst/>
            <a:gdLst/>
            <a:ahLst/>
            <a:cxnLst/>
            <a:rect l="l" t="t" r="r" b="b"/>
            <a:pathLst>
              <a:path w="1449705" h="286385">
                <a:moveTo>
                  <a:pt x="1305919" y="0"/>
                </a:moveTo>
                <a:lnTo>
                  <a:pt x="143192" y="0"/>
                </a:lnTo>
                <a:lnTo>
                  <a:pt x="97932" y="7300"/>
                </a:lnTo>
                <a:lnTo>
                  <a:pt x="58624" y="27627"/>
                </a:lnTo>
                <a:lnTo>
                  <a:pt x="27627" y="58624"/>
                </a:lnTo>
                <a:lnTo>
                  <a:pt x="7300" y="97932"/>
                </a:lnTo>
                <a:lnTo>
                  <a:pt x="0" y="143192"/>
                </a:lnTo>
                <a:lnTo>
                  <a:pt x="7300" y="188452"/>
                </a:lnTo>
                <a:lnTo>
                  <a:pt x="27627" y="227759"/>
                </a:lnTo>
                <a:lnTo>
                  <a:pt x="58624" y="258756"/>
                </a:lnTo>
                <a:lnTo>
                  <a:pt x="97932" y="279084"/>
                </a:lnTo>
                <a:lnTo>
                  <a:pt x="143192" y="286384"/>
                </a:lnTo>
                <a:lnTo>
                  <a:pt x="1305919" y="286384"/>
                </a:lnTo>
                <a:lnTo>
                  <a:pt x="1351178" y="279084"/>
                </a:lnTo>
                <a:lnTo>
                  <a:pt x="1390486" y="258756"/>
                </a:lnTo>
                <a:lnTo>
                  <a:pt x="1421483" y="227759"/>
                </a:lnTo>
                <a:lnTo>
                  <a:pt x="1441811" y="188452"/>
                </a:lnTo>
                <a:lnTo>
                  <a:pt x="1449111" y="143192"/>
                </a:lnTo>
                <a:lnTo>
                  <a:pt x="1441811" y="97932"/>
                </a:lnTo>
                <a:lnTo>
                  <a:pt x="1421483" y="58624"/>
                </a:lnTo>
                <a:lnTo>
                  <a:pt x="1390486" y="27627"/>
                </a:lnTo>
                <a:lnTo>
                  <a:pt x="1351178" y="7300"/>
                </a:lnTo>
                <a:lnTo>
                  <a:pt x="1305919" y="0"/>
                </a:lnTo>
                <a:close/>
              </a:path>
            </a:pathLst>
          </a:custGeom>
          <a:solidFill>
            <a:srgbClr val="EF3E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E647F22-2FFC-4CFB-965F-31DB5AD7F2F7}"/>
              </a:ext>
            </a:extLst>
          </p:cNvPr>
          <p:cNvSpPr txBox="1"/>
          <p:nvPr/>
        </p:nvSpPr>
        <p:spPr>
          <a:xfrm>
            <a:off x="1450107" y="244314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  <a:latin typeface="Arial"/>
                <a:cs typeface="Arial"/>
              </a:rPr>
              <a:t>Capabilities                                                       Benefits</a:t>
            </a:r>
            <a:endParaRPr lang="en-US" dirty="0"/>
          </a:p>
          <a:p>
            <a:r>
              <a:rPr lang="en-US" sz="1800" b="1" dirty="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20C188-A125-41D3-9AE4-728BABD26DDD}"/>
              </a:ext>
            </a:extLst>
          </p:cNvPr>
          <p:cNvSpPr/>
          <p:nvPr/>
        </p:nvSpPr>
        <p:spPr>
          <a:xfrm>
            <a:off x="1" y="1864285"/>
            <a:ext cx="12191999" cy="322872"/>
          </a:xfrm>
          <a:prstGeom prst="rect">
            <a:avLst/>
          </a:prstGeom>
          <a:solidFill>
            <a:srgbClr val="EF3E2E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AAFBF376-0522-49E1-8692-72B1AC0FF14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525" y="167636"/>
            <a:ext cx="1042355" cy="1044092"/>
          </a:xfrm>
          <a:prstGeom prst="rect">
            <a:avLst/>
          </a:prstGeom>
        </p:spPr>
      </p:pic>
      <p:sp>
        <p:nvSpPr>
          <p:cNvPr id="15" name="object 48">
            <a:extLst>
              <a:ext uri="{FF2B5EF4-FFF2-40B4-BE49-F238E27FC236}">
                <a16:creationId xmlns:a16="http://schemas.microsoft.com/office/drawing/2014/main" id="{7F4E4D93-2504-4A3B-BC2F-4BB0D94D9215}"/>
              </a:ext>
            </a:extLst>
          </p:cNvPr>
          <p:cNvSpPr txBox="1"/>
          <p:nvPr/>
        </p:nvSpPr>
        <p:spPr>
          <a:xfrm>
            <a:off x="22385" y="1363811"/>
            <a:ext cx="12191999" cy="14144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2400" dirty="0">
                <a:latin typeface="Space Grotesk" panose="020B0604020202020204"/>
              </a:rPr>
              <a:t>M&amp;P operates across the entire life cycle of space, 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400" dirty="0">
                <a:latin typeface="Space Grotesk" panose="020B0604020202020204"/>
              </a:rPr>
              <a:t>from lab-scale development to production of Full-Scale Flight Hardware</a:t>
            </a:r>
            <a:endParaRPr lang="en-US" sz="2400" dirty="0">
              <a:latin typeface="Space Grotesk" panose="020B0604020202020204"/>
              <a:cs typeface="Arial"/>
            </a:endParaRPr>
          </a:p>
          <a:p>
            <a:pPr algn="ctr"/>
            <a:endParaRPr sz="265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700" algn="ctr">
              <a:tabLst>
                <a:tab pos="3362960" algn="l"/>
              </a:tabLst>
            </a:pPr>
            <a:r>
              <a:rPr sz="1650" b="1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	</a:t>
            </a:r>
            <a:endParaRPr sz="1650" dirty="0">
              <a:solidFill>
                <a:prstClr val="black"/>
              </a:solidFill>
              <a:latin typeface="Space Grotesk" panose="020B0604020202020204"/>
              <a:cs typeface="Arial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91727800-7B81-4CA0-BD7E-F29ED8C5ECF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499051" y="-66776"/>
            <a:ext cx="1983724" cy="991862"/>
          </a:xfrm>
          <a:prstGeom prst="rect">
            <a:avLst/>
          </a:prstGeom>
        </p:spPr>
      </p:pic>
      <p:sp>
        <p:nvSpPr>
          <p:cNvPr id="53" name="object 50">
            <a:extLst>
              <a:ext uri="{FF2B5EF4-FFF2-40B4-BE49-F238E27FC236}">
                <a16:creationId xmlns:a16="http://schemas.microsoft.com/office/drawing/2014/main" id="{EDDEE0A4-3BB2-42C4-AF32-04ACE4EC2DEC}"/>
              </a:ext>
            </a:extLst>
          </p:cNvPr>
          <p:cNvSpPr txBox="1"/>
          <p:nvPr/>
        </p:nvSpPr>
        <p:spPr>
          <a:xfrm>
            <a:off x="3480344" y="6166672"/>
            <a:ext cx="547116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b="1" spc="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Government, </a:t>
            </a:r>
            <a:r>
              <a:rPr b="1" spc="1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Commercial, </a:t>
            </a:r>
            <a:r>
              <a:rPr b="1" spc="5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and </a:t>
            </a:r>
            <a:r>
              <a:rPr b="1" spc="10" dirty="0">
                <a:solidFill>
                  <a:srgbClr val="FFFFFF"/>
                </a:solidFill>
                <a:latin typeface="Space Grotesk" panose="020B0604020202020204"/>
                <a:cs typeface="Arial"/>
              </a:rPr>
              <a:t>Academia</a:t>
            </a:r>
            <a:endParaRPr dirty="0">
              <a:latin typeface="Space Grotesk" panose="020B060402020202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638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7468">
              <a:srgbClr val="10253F"/>
            </a:gs>
            <a:gs pos="45937">
              <a:srgbClr val="10253F"/>
            </a:gs>
            <a:gs pos="42875">
              <a:srgbClr val="10253F"/>
            </a:gs>
            <a:gs pos="36750">
              <a:srgbClr val="10253F"/>
            </a:gs>
            <a:gs pos="24500">
              <a:srgbClr val="10253F"/>
            </a:gs>
            <a:gs pos="0">
              <a:schemeClr val="tx2">
                <a:lumMod val="50000"/>
              </a:schemeClr>
            </a:gs>
            <a:gs pos="49000">
              <a:schemeClr val="tx2">
                <a:lumMod val="50000"/>
              </a:schemeClr>
            </a:gs>
            <a:gs pos="100000">
              <a:schemeClr val="tx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82693CB-08F4-4DF8-9FC2-F2BB43887304}"/>
              </a:ext>
            </a:extLst>
          </p:cNvPr>
          <p:cNvSpPr/>
          <p:nvPr/>
        </p:nvSpPr>
        <p:spPr>
          <a:xfrm>
            <a:off x="0" y="0"/>
            <a:ext cx="12192000" cy="6852766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800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lvl="1"/>
            <a:endParaRPr lang="en-US" b="1" dirty="0">
              <a:solidFill>
                <a:schemeClr val="bg1"/>
              </a:solidFill>
            </a:endParaRPr>
          </a:p>
          <a:p>
            <a:pPr lvl="3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034" name="Text Box 31"/>
          <p:cNvSpPr txBox="1">
            <a:spLocks noChangeArrowheads="1"/>
          </p:cNvSpPr>
          <p:nvPr/>
        </p:nvSpPr>
        <p:spPr bwMode="auto">
          <a:xfrm>
            <a:off x="4586288" y="3155950"/>
            <a:ext cx="1600200" cy="183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endParaRPr lang="en-US" sz="1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Text Placeholder 91"/>
          <p:cNvSpPr>
            <a:spLocks noGrp="1"/>
          </p:cNvSpPr>
          <p:nvPr>
            <p:ph type="body" sz="quarter" idx="16"/>
          </p:nvPr>
        </p:nvSpPr>
        <p:spPr>
          <a:xfrm>
            <a:off x="2299737" y="815181"/>
            <a:ext cx="1890305" cy="685800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Testing &amp; Environmental</a:t>
            </a:r>
          </a:p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Effects</a:t>
            </a:r>
          </a:p>
        </p:txBody>
      </p:sp>
      <p:sp>
        <p:nvSpPr>
          <p:cNvPr id="93" name="Text Placeholder 92"/>
          <p:cNvSpPr>
            <a:spLocks noGrp="1"/>
          </p:cNvSpPr>
          <p:nvPr>
            <p:ph type="body" sz="quarter" idx="17"/>
          </p:nvPr>
        </p:nvSpPr>
        <p:spPr>
          <a:xfrm>
            <a:off x="2297292" y="4298301"/>
            <a:ext cx="1890305" cy="2514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Mechanical Property Testing </a:t>
            </a:r>
          </a:p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Hydrogen Testing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Tribology 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Metrology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Analytical  Chemistry</a:t>
            </a:r>
          </a:p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Space Environmental Effects Testing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Debris &amp;</a:t>
            </a:r>
            <a:r>
              <a:rPr lang="en-US" dirty="0">
                <a:solidFill>
                  <a:srgbClr val="000000"/>
                </a:solidFill>
                <a:latin typeface="Space Grotesk" panose="020B0604020202020204"/>
              </a:rPr>
              <a:t> </a:t>
            </a:r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Weather Impact Testing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Flight Experiments</a:t>
            </a:r>
          </a:p>
        </p:txBody>
      </p:sp>
      <p:sp>
        <p:nvSpPr>
          <p:cNvPr id="90" name="Text Placeholder 89"/>
          <p:cNvSpPr>
            <a:spLocks noGrp="1"/>
          </p:cNvSpPr>
          <p:nvPr>
            <p:ph type="body" sz="quarter" idx="18"/>
          </p:nvPr>
        </p:nvSpPr>
        <p:spPr>
          <a:xfrm>
            <a:off x="4193808" y="847569"/>
            <a:ext cx="1968119" cy="457200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Damage Tolerance </a:t>
            </a:r>
          </a:p>
        </p:txBody>
      </p:sp>
      <p:sp>
        <p:nvSpPr>
          <p:cNvPr id="91" name="Text Placeholder 90"/>
          <p:cNvSpPr>
            <a:spLocks noGrp="1"/>
          </p:cNvSpPr>
          <p:nvPr>
            <p:ph type="body" sz="quarter" idx="19"/>
          </p:nvPr>
        </p:nvSpPr>
        <p:spPr>
          <a:xfrm>
            <a:off x="4207119" y="2716988"/>
            <a:ext cx="1971884" cy="13716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Damage Tolerance Determinations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Fracture Control Board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Fracture Control  </a:t>
            </a:r>
            <a:br>
              <a:rPr lang="en-US" dirty="0">
                <a:solidFill>
                  <a:schemeClr val="bg1"/>
                </a:solidFill>
                <a:latin typeface="Space Grotesk" panose="020B0604020202020204"/>
              </a:rPr>
            </a:br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&amp; Analysis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Fatigue &amp; Fracture Test Data Assessment</a:t>
            </a:r>
          </a:p>
          <a:p>
            <a:endParaRPr lang="en-US" sz="1000" dirty="0"/>
          </a:p>
        </p:txBody>
      </p:sp>
      <p:sp>
        <p:nvSpPr>
          <p:cNvPr id="94" name="Text Placeholder 93"/>
          <p:cNvSpPr>
            <a:spLocks noGrp="1"/>
          </p:cNvSpPr>
          <p:nvPr>
            <p:ph type="body" sz="quarter" idx="20"/>
          </p:nvPr>
        </p:nvSpPr>
        <p:spPr>
          <a:xfrm>
            <a:off x="6210658" y="762000"/>
            <a:ext cx="1908307" cy="381000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Metallic M&amp;P</a:t>
            </a:r>
          </a:p>
        </p:txBody>
      </p:sp>
      <p:sp>
        <p:nvSpPr>
          <p:cNvPr id="95" name="Text Placeholder 94"/>
          <p:cNvSpPr>
            <a:spLocks noGrp="1"/>
          </p:cNvSpPr>
          <p:nvPr>
            <p:ph type="body" sz="quarter" idx="21"/>
          </p:nvPr>
        </p:nvSpPr>
        <p:spPr>
          <a:xfrm>
            <a:off x="6208375" y="2450216"/>
            <a:ext cx="1940993" cy="175321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Metallurgical Engineering</a:t>
            </a:r>
          </a:p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Materials Diagnostics &amp; Failure Analysis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Metals Process Development </a:t>
            </a:r>
          </a:p>
          <a:p>
            <a:pPr marL="112713" lvl="1" indent="-112713">
              <a:lnSpc>
                <a:spcPts val="1300"/>
              </a:lnSpc>
              <a:buFontTx/>
              <a:buChar char="•"/>
            </a:pPr>
            <a:r>
              <a:rPr lang="en-US" sz="1200" dirty="0">
                <a:solidFill>
                  <a:schemeClr val="bg1"/>
                </a:solidFill>
                <a:latin typeface="Space Grotesk" panose="020B0604020202020204"/>
              </a:rPr>
              <a:t>Corrosion </a:t>
            </a:r>
          </a:p>
          <a:p>
            <a:pPr marL="63500" lvl="2" indent="0">
              <a:lnSpc>
                <a:spcPts val="1300"/>
              </a:lnSpc>
              <a:buNone/>
            </a:pPr>
            <a:endParaRPr lang="en-US" sz="1200" dirty="0">
              <a:solidFill>
                <a:srgbClr val="000000"/>
              </a:solidFill>
              <a:latin typeface="+mj-lt"/>
            </a:endParaRPr>
          </a:p>
          <a:p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96" name="Text Placeholder 95"/>
          <p:cNvSpPr>
            <a:spLocks noGrp="1"/>
          </p:cNvSpPr>
          <p:nvPr>
            <p:ph type="body" sz="quarter" idx="22"/>
          </p:nvPr>
        </p:nvSpPr>
        <p:spPr>
          <a:xfrm>
            <a:off x="10068905" y="5112849"/>
            <a:ext cx="1935095" cy="609600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Materials Data Management &amp; Availability</a:t>
            </a:r>
          </a:p>
        </p:txBody>
      </p:sp>
      <p:sp>
        <p:nvSpPr>
          <p:cNvPr id="97" name="Text Placeholder 96"/>
          <p:cNvSpPr>
            <a:spLocks noGrp="1"/>
          </p:cNvSpPr>
          <p:nvPr>
            <p:ph type="body" sz="quarter" idx="23"/>
          </p:nvPr>
        </p:nvSpPr>
        <p:spPr>
          <a:xfrm>
            <a:off x="10084167" y="1852569"/>
            <a:ext cx="1886160" cy="1905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Materials Requirements, MUAs, MIULs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Materials Selection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M&amp;P Controls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Contamination &amp; Foreign Object Debris Control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Materials Obsolescence</a:t>
            </a:r>
          </a:p>
        </p:txBody>
      </p:sp>
      <p:sp>
        <p:nvSpPr>
          <p:cNvPr id="98" name="Text Placeholder 97"/>
          <p:cNvSpPr>
            <a:spLocks noGrp="1"/>
          </p:cNvSpPr>
          <p:nvPr>
            <p:ph type="body" sz="quarter" idx="24"/>
          </p:nvPr>
        </p:nvSpPr>
        <p:spPr>
          <a:xfrm>
            <a:off x="8127255" y="808836"/>
            <a:ext cx="1941652" cy="460869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Nonmetallic</a:t>
            </a:r>
          </a:p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M&amp;P</a:t>
            </a:r>
          </a:p>
        </p:txBody>
      </p:sp>
      <p:sp>
        <p:nvSpPr>
          <p:cNvPr id="99" name="Text Placeholder 98"/>
          <p:cNvSpPr>
            <a:spLocks noGrp="1"/>
          </p:cNvSpPr>
          <p:nvPr>
            <p:ph type="body" sz="quarter" idx="25"/>
          </p:nvPr>
        </p:nvSpPr>
        <p:spPr>
          <a:xfrm>
            <a:off x="8133811" y="2687459"/>
            <a:ext cx="1935095" cy="147732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Polymers &amp; Composites Test and Application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Ceramics &amp; Ablatives</a:t>
            </a:r>
          </a:p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Cryogenic insulation</a:t>
            </a:r>
          </a:p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TPS Process Development</a:t>
            </a:r>
          </a:p>
          <a:p>
            <a:endParaRPr lang="en-US" sz="1000" dirty="0">
              <a:solidFill>
                <a:srgbClr val="000000"/>
              </a:solidFill>
            </a:endParaRPr>
          </a:p>
          <a:p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4199468" y="5825022"/>
            <a:ext cx="2018034" cy="115182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Non-Destructive Evaluation(NDE) </a:t>
            </a:r>
          </a:p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Inspection Process Development &amp; Application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3336" y="1272039"/>
            <a:ext cx="1747556" cy="145722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2" name="Text Placeholder 1"/>
          <p:cNvSpPr txBox="1">
            <a:spLocks/>
          </p:cNvSpPr>
          <p:nvPr/>
        </p:nvSpPr>
        <p:spPr bwMode="auto">
          <a:xfrm>
            <a:off x="4231169" y="3953567"/>
            <a:ext cx="1984050" cy="689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lnSpc>
                <a:spcPts val="1600"/>
              </a:lnSpc>
              <a:spcBef>
                <a:spcPts val="0"/>
              </a:spcBef>
              <a:spcAft>
                <a:spcPct val="0"/>
              </a:spcAft>
              <a:buNone/>
              <a:defRPr sz="1400" b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 defTabSz="457200"/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Non-Destructive Evaluation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2647" y="4627089"/>
            <a:ext cx="1747221" cy="120633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5" name="Text Placeholder 93"/>
          <p:cNvSpPr>
            <a:spLocks noGrp="1"/>
          </p:cNvSpPr>
          <p:nvPr>
            <p:ph type="body" sz="quarter" idx="20"/>
          </p:nvPr>
        </p:nvSpPr>
        <p:spPr>
          <a:xfrm>
            <a:off x="6208375" y="3496367"/>
            <a:ext cx="1910175" cy="457200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Metals Manufacturing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27090" y="5870218"/>
            <a:ext cx="1967728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lvl="1" indent="-112713" defTabSz="457200">
              <a:lnSpc>
                <a:spcPts val="1300"/>
              </a:lnSpc>
              <a:buFontTx/>
              <a:buChar char="•"/>
            </a:pPr>
            <a:r>
              <a:rPr lang="en-US" sz="1200" dirty="0">
                <a:solidFill>
                  <a:schemeClr val="bg1"/>
                </a:solidFill>
                <a:latin typeface="Space Grotesk" panose="020B0604020202020204"/>
              </a:rPr>
              <a:t>Solid State Welding</a:t>
            </a:r>
          </a:p>
          <a:p>
            <a:pPr marL="112713" lvl="1" indent="-112713" defTabSz="457200">
              <a:lnSpc>
                <a:spcPts val="1300"/>
              </a:lnSpc>
              <a:buFontTx/>
              <a:buChar char="•"/>
            </a:pPr>
            <a:r>
              <a:rPr lang="en-US" sz="1200" dirty="0">
                <a:solidFill>
                  <a:schemeClr val="bg1"/>
                </a:solidFill>
                <a:latin typeface="Space Grotesk" panose="020B0604020202020204"/>
              </a:rPr>
              <a:t>Large Scale Process Development / Tooling &amp; Manufacturing</a:t>
            </a:r>
          </a:p>
        </p:txBody>
      </p:sp>
      <p:sp>
        <p:nvSpPr>
          <p:cNvPr id="27" name="Text Placeholder 93"/>
          <p:cNvSpPr>
            <a:spLocks noGrp="1"/>
          </p:cNvSpPr>
          <p:nvPr>
            <p:ph type="body" sz="quarter" idx="20"/>
          </p:nvPr>
        </p:nvSpPr>
        <p:spPr>
          <a:xfrm>
            <a:off x="8106656" y="3789212"/>
            <a:ext cx="1947397" cy="457200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Composites Manufacturing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0121" y="2077505"/>
            <a:ext cx="1988141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00" dirty="0">
                <a:solidFill>
                  <a:schemeClr val="bg1"/>
                </a:solidFill>
                <a:latin typeface="Space Grotesk" panose="020B0604020202020204"/>
              </a:rPr>
              <a:t>2 Offices</a:t>
            </a:r>
          </a:p>
          <a:p>
            <a:pPr algn="ctr" defTabSz="457200"/>
            <a:r>
              <a:rPr lang="en-US" sz="1200" dirty="0">
                <a:solidFill>
                  <a:schemeClr val="bg1"/>
                </a:solidFill>
                <a:latin typeface="Space Grotesk" panose="020B0604020202020204"/>
              </a:rPr>
              <a:t>3 Divisions</a:t>
            </a:r>
          </a:p>
          <a:p>
            <a:pPr algn="ctr" defTabSz="457200"/>
            <a:r>
              <a:rPr lang="en-US" sz="1200" dirty="0">
                <a:solidFill>
                  <a:schemeClr val="bg1"/>
                </a:solidFill>
                <a:latin typeface="Space Grotesk" panose="020B0604020202020204"/>
              </a:rPr>
              <a:t>6 Branches</a:t>
            </a:r>
          </a:p>
          <a:p>
            <a:pPr algn="ctr" defTabSz="457200"/>
            <a:endParaRPr lang="en-US" sz="1200" dirty="0">
              <a:solidFill>
                <a:schemeClr val="bg1"/>
              </a:solidFill>
              <a:latin typeface="Space Grotesk" panose="020B0604020202020204"/>
            </a:endParaRPr>
          </a:p>
          <a:p>
            <a:pPr algn="ctr" defTabSz="457200"/>
            <a:r>
              <a:rPr lang="en-US" sz="1200" dirty="0">
                <a:solidFill>
                  <a:schemeClr val="bg1"/>
                </a:solidFill>
                <a:latin typeface="Space Grotesk" panose="020B0604020202020204"/>
              </a:rPr>
              <a:t>~ 150 Civil Servants</a:t>
            </a:r>
          </a:p>
          <a:p>
            <a:pPr algn="ctr" defTabSz="457200"/>
            <a:r>
              <a:rPr lang="en-US" sz="1200" dirty="0">
                <a:solidFill>
                  <a:schemeClr val="bg1"/>
                </a:solidFill>
                <a:latin typeface="Space Grotesk" panose="020B0604020202020204"/>
              </a:rPr>
              <a:t>~ 170 On-site Contractors</a:t>
            </a:r>
          </a:p>
          <a:p>
            <a:pPr algn="ctr" defTabSz="457200"/>
            <a:endParaRPr lang="en-US" sz="1200" dirty="0">
              <a:solidFill>
                <a:schemeClr val="bg1"/>
              </a:solidFill>
              <a:latin typeface="Space Grotesk" panose="020B0604020202020204"/>
            </a:endParaRPr>
          </a:p>
          <a:p>
            <a:pPr algn="ctr" defTabSz="457200"/>
            <a:r>
              <a:rPr lang="en-US" sz="1200" dirty="0">
                <a:solidFill>
                  <a:schemeClr val="bg1"/>
                </a:solidFill>
                <a:latin typeface="Space Grotesk" panose="020B0604020202020204"/>
              </a:rPr>
              <a:t>18 Unique Facilities</a:t>
            </a:r>
          </a:p>
          <a:p>
            <a:pPr algn="ctr" defTabSz="457200"/>
            <a:endParaRPr lang="en-US" sz="1050" dirty="0">
              <a:solidFill>
                <a:prstClr val="black"/>
              </a:solidFill>
              <a:latin typeface="Calibri"/>
            </a:endParaRPr>
          </a:p>
          <a:p>
            <a:pPr algn="ctr" defTabSz="457200"/>
            <a:endParaRPr lang="en-US" sz="1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95533" y="762000"/>
            <a:ext cx="1945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400" b="1" dirty="0">
                <a:solidFill>
                  <a:schemeClr val="bg1"/>
                </a:solidFill>
                <a:latin typeface="Space Grotesk" panose="020B0604020202020204"/>
              </a:rPr>
              <a:t>Laboratory Metrics</a:t>
            </a:r>
          </a:p>
        </p:txBody>
      </p:sp>
      <p:pic>
        <p:nvPicPr>
          <p:cNvPr id="30" name="Picture 2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715" y="4215893"/>
            <a:ext cx="1670358" cy="164187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1" name="Picture 30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6112" y="1246055"/>
            <a:ext cx="1788550" cy="14572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32" name="Text Placeholder 96"/>
          <p:cNvSpPr>
            <a:spLocks noGrp="1"/>
          </p:cNvSpPr>
          <p:nvPr>
            <p:ph type="body" sz="quarter" idx="23"/>
          </p:nvPr>
        </p:nvSpPr>
        <p:spPr>
          <a:xfrm>
            <a:off x="8127255" y="5874634"/>
            <a:ext cx="1988261" cy="80194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Fiber Placement Robot</a:t>
            </a:r>
          </a:p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Additive </a:t>
            </a:r>
            <a:r>
              <a:rPr lang="en-US" dirty="0" err="1">
                <a:solidFill>
                  <a:srgbClr val="EF3E2D"/>
                </a:solidFill>
                <a:latin typeface="Space Grotesk" panose="020B0604020202020204"/>
              </a:rPr>
              <a:t>Mfg</a:t>
            </a:r>
            <a:endParaRPr lang="en-US" dirty="0">
              <a:solidFill>
                <a:srgbClr val="EF3E2D"/>
              </a:solidFill>
              <a:latin typeface="Space Grotesk" panose="020B0604020202020204"/>
            </a:endParaRPr>
          </a:p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Digital </a:t>
            </a:r>
            <a:r>
              <a:rPr lang="en-US" dirty="0" err="1">
                <a:solidFill>
                  <a:srgbClr val="EF3E2D"/>
                </a:solidFill>
                <a:latin typeface="Space Grotesk" panose="020B0604020202020204"/>
              </a:rPr>
              <a:t>Mfg</a:t>
            </a:r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 Support </a:t>
            </a:r>
          </a:p>
          <a:p>
            <a:pPr marL="0" indent="0">
              <a:buNone/>
            </a:pP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33" name="Text Placeholder 95"/>
          <p:cNvSpPr>
            <a:spLocks noGrp="1"/>
          </p:cNvSpPr>
          <p:nvPr>
            <p:ph type="body" sz="quarter" idx="22"/>
          </p:nvPr>
        </p:nvSpPr>
        <p:spPr>
          <a:xfrm>
            <a:off x="10084167" y="890779"/>
            <a:ext cx="1886161" cy="757852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Materials Selection,  Control, &amp; Engineering Support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9722" y="3953567"/>
            <a:ext cx="1466531" cy="189786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6" name="Text Placeholder 96"/>
          <p:cNvSpPr>
            <a:spLocks noGrp="1"/>
          </p:cNvSpPr>
          <p:nvPr>
            <p:ph type="body" sz="quarter" idx="23"/>
          </p:nvPr>
        </p:nvSpPr>
        <p:spPr>
          <a:xfrm>
            <a:off x="10050407" y="5773177"/>
            <a:ext cx="1929156" cy="129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MAPTIS – Agency asset</a:t>
            </a:r>
          </a:p>
          <a:p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Physical Sciences </a:t>
            </a:r>
            <a:r>
              <a:rPr lang="en-US" dirty="0" err="1">
                <a:solidFill>
                  <a:srgbClr val="EF3E2D"/>
                </a:solidFill>
                <a:latin typeface="Space Grotesk" panose="020B0604020202020204"/>
              </a:rPr>
              <a:t>Infomatics</a:t>
            </a:r>
            <a:r>
              <a:rPr lang="en-US" dirty="0">
                <a:solidFill>
                  <a:srgbClr val="EF3E2D"/>
                </a:solidFill>
                <a:latin typeface="Space Grotesk" panose="020B0604020202020204"/>
              </a:rPr>
              <a:t> (PSI)</a:t>
            </a:r>
          </a:p>
          <a:p>
            <a:r>
              <a:rPr lang="en-US" dirty="0">
                <a:solidFill>
                  <a:schemeClr val="bg1"/>
                </a:solidFill>
                <a:latin typeface="Space Grotesk" panose="020B0604020202020204"/>
              </a:rPr>
              <a:t>Materials Database Management</a:t>
            </a:r>
          </a:p>
          <a:p>
            <a:endParaRPr lang="en-US" sz="1000" dirty="0">
              <a:solidFill>
                <a:srgbClr val="FF0000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7177" y="3460228"/>
            <a:ext cx="1800140" cy="157236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9" name="Text Placeholder 93"/>
          <p:cNvSpPr>
            <a:spLocks noGrp="1"/>
          </p:cNvSpPr>
          <p:nvPr>
            <p:ph type="body" sz="quarter" idx="20"/>
          </p:nvPr>
        </p:nvSpPr>
        <p:spPr>
          <a:xfrm>
            <a:off x="281829" y="3643571"/>
            <a:ext cx="1953028" cy="457200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bg1"/>
                </a:solidFill>
                <a:latin typeface="Space Grotesk" panose="020B0604020202020204"/>
              </a:rPr>
              <a:t>Materials Science</a:t>
            </a:r>
          </a:p>
        </p:txBody>
      </p:sp>
      <p:sp>
        <p:nvSpPr>
          <p:cNvPr id="41" name="Content Placeholder 7"/>
          <p:cNvSpPr txBox="1">
            <a:spLocks/>
          </p:cNvSpPr>
          <p:nvPr/>
        </p:nvSpPr>
        <p:spPr>
          <a:xfrm>
            <a:off x="295532" y="4132468"/>
            <a:ext cx="1983841" cy="234413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82880" indent="-109728" defTabSz="457200">
              <a:buFont typeface="Arial"/>
              <a:buChar char="•"/>
            </a:pPr>
            <a:r>
              <a:rPr lang="en-US" sz="1200" b="0" dirty="0">
                <a:solidFill>
                  <a:schemeClr val="bg1"/>
                </a:solidFill>
                <a:latin typeface="Space Grotesk" panose="020B0604020202020204"/>
              </a:rPr>
              <a:t>Microgravity (μg) Flight Experiment Development</a:t>
            </a:r>
          </a:p>
          <a:p>
            <a:pPr marL="182880" indent="-109728" defTabSz="457200"/>
            <a:r>
              <a:rPr lang="en-US" sz="1200" b="0" dirty="0">
                <a:solidFill>
                  <a:srgbClr val="EF3E2D"/>
                </a:solidFill>
                <a:latin typeface="Space Grotesk" panose="020B0604020202020204"/>
              </a:rPr>
              <a:t>Space, Life and Physical Sciences /</a:t>
            </a:r>
            <a:r>
              <a:rPr lang="en-US" sz="1200" b="0" dirty="0" err="1">
                <a:solidFill>
                  <a:srgbClr val="EF3E2D"/>
                </a:solidFill>
                <a:latin typeface="Space Grotesk" panose="020B0604020202020204"/>
              </a:rPr>
              <a:t>MaterialsLAB</a:t>
            </a:r>
            <a:r>
              <a:rPr lang="en-US" sz="1200" b="0" dirty="0">
                <a:solidFill>
                  <a:srgbClr val="EF3E2D"/>
                </a:solidFill>
                <a:latin typeface="Space Grotesk" panose="020B0604020202020204"/>
              </a:rPr>
              <a:t> </a:t>
            </a:r>
          </a:p>
          <a:p>
            <a:pPr marL="182880" indent="-109728" defTabSz="457200"/>
            <a:r>
              <a:rPr lang="en-US" sz="1200" b="0" dirty="0">
                <a:solidFill>
                  <a:schemeClr val="bg1"/>
                </a:solidFill>
                <a:latin typeface="Space Grotesk" panose="020B0604020202020204"/>
              </a:rPr>
              <a:t>Focus on: Metals, Glasses, Polymers, Semiconductors, Bio-materials, Ionic Liquids</a:t>
            </a:r>
          </a:p>
          <a:p>
            <a:pPr marL="182880" indent="-109728" defTabSz="457200"/>
            <a:r>
              <a:rPr lang="en-US" sz="1200" b="0" dirty="0">
                <a:solidFill>
                  <a:schemeClr val="bg1"/>
                </a:solidFill>
                <a:latin typeface="Space Grotesk" panose="020B0604020202020204"/>
              </a:rPr>
              <a:t>μg Simulation System</a:t>
            </a:r>
            <a:r>
              <a:rPr lang="en-US" sz="1200" b="0" dirty="0">
                <a:solidFill>
                  <a:prstClr val="black"/>
                </a:solidFill>
                <a:latin typeface="Space Grotesk" panose="020B0604020202020204"/>
              </a:rPr>
              <a:t>s</a:t>
            </a:r>
          </a:p>
          <a:p>
            <a:pPr marL="582930" lvl="1" indent="-109728" defTabSz="457200">
              <a:buFont typeface="Courier New"/>
              <a:buChar char="o"/>
            </a:pPr>
            <a:r>
              <a:rPr lang="en-US" sz="1200" dirty="0">
                <a:solidFill>
                  <a:srgbClr val="EF3E2D"/>
                </a:solidFill>
                <a:latin typeface="Space Grotesk" panose="020B0604020202020204"/>
              </a:rPr>
              <a:t>Electrostatic Levitator</a:t>
            </a:r>
          </a:p>
          <a:p>
            <a:pPr marL="582930" lvl="1" indent="-109728" defTabSz="457200">
              <a:buFont typeface="Courier New"/>
              <a:buChar char="o"/>
            </a:pPr>
            <a:r>
              <a:rPr lang="en-US" sz="1200" dirty="0">
                <a:solidFill>
                  <a:schemeClr val="bg1"/>
                </a:solidFill>
                <a:latin typeface="Space Grotesk" panose="020B0604020202020204"/>
              </a:rPr>
              <a:t>Furnaces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6945" y="1120075"/>
            <a:ext cx="1605564" cy="132704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7132" y="551967"/>
            <a:ext cx="12183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00" dirty="0">
                <a:solidFill>
                  <a:srgbClr val="EF3E2D"/>
                </a:solidFill>
                <a:latin typeface="Space Grotesk" panose="020B0604020202020204"/>
              </a:rPr>
              <a:t>Red Font = Agency uniqueness or leadership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FA17F32-77AD-412F-82A5-375C422F4C6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0656"/>
          <a:stretch/>
        </p:blipFill>
        <p:spPr>
          <a:xfrm>
            <a:off x="295533" y="1083894"/>
            <a:ext cx="1988228" cy="10136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2C69EBC-22E1-4423-A0B1-AD9F1586D3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69961" y="1489703"/>
            <a:ext cx="1252500" cy="213999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352B5F7D-0580-487E-9EBB-BAD1049695C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8" t="-1087" r="5647" b="-1821"/>
          <a:stretch/>
        </p:blipFill>
        <p:spPr>
          <a:xfrm rot="5400000">
            <a:off x="3079001" y="3251728"/>
            <a:ext cx="1043921" cy="108156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3" name="object 4">
            <a:extLst>
              <a:ext uri="{FF2B5EF4-FFF2-40B4-BE49-F238E27FC236}">
                <a16:creationId xmlns:a16="http://schemas.microsoft.com/office/drawing/2014/main" id="{0ADF9B9A-3DF6-4260-ABEE-BA33A3ACCF19}"/>
              </a:ext>
            </a:extLst>
          </p:cNvPr>
          <p:cNvSpPr txBox="1">
            <a:spLocks/>
          </p:cNvSpPr>
          <p:nvPr/>
        </p:nvSpPr>
        <p:spPr>
          <a:xfrm>
            <a:off x="27131" y="21754"/>
            <a:ext cx="12192000" cy="68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>
            <a:lvl1pPr>
              <a:defRPr sz="6100" b="0" i="0">
                <a:solidFill>
                  <a:srgbClr val="EF3E2D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algn="ctr" defTabSz="914400" eaLnBrk="1" fontAlgn="auto" latinLnBrk="0" hangingPunct="1">
              <a:lnSpc>
                <a:spcPct val="100000"/>
              </a:lnSpc>
              <a:spcBef>
                <a:spcPts val="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0" spc="-204" dirty="0">
                <a:solidFill>
                  <a:schemeClr val="bg1"/>
                </a:solidFill>
                <a:latin typeface="Space Grotesk" panose="020B0604020202020204"/>
              </a:rPr>
              <a:t>Materials &amp; Processes </a:t>
            </a:r>
            <a:r>
              <a:rPr kumimoji="0" lang="en-US" sz="4400" b="1" i="0" u="none" strike="noStrike" kern="0" cap="none" spc="-9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pace Grotesk" panose="020B0604020202020204"/>
              </a:rPr>
              <a:t> </a:t>
            </a:r>
            <a:r>
              <a:rPr kumimoji="0" lang="en-US" sz="4400" b="1" i="0" u="none" strike="noStrike" kern="0" cap="none" spc="4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pace Grotesk" panose="020B0604020202020204"/>
              </a:rPr>
              <a:t>Laboratory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88FBA4-83E8-4A6C-81A8-02B5C35AD352}"/>
              </a:ext>
            </a:extLst>
          </p:cNvPr>
          <p:cNvCxnSpPr>
            <a:cxnSpLocks/>
          </p:cNvCxnSpPr>
          <p:nvPr/>
        </p:nvCxnSpPr>
        <p:spPr>
          <a:xfrm flipH="1">
            <a:off x="2290149" y="855973"/>
            <a:ext cx="4561" cy="586647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A8C004A-70AE-44FC-89C2-84955B292CA4}"/>
              </a:ext>
            </a:extLst>
          </p:cNvPr>
          <p:cNvCxnSpPr>
            <a:cxnSpLocks/>
          </p:cNvCxnSpPr>
          <p:nvPr/>
        </p:nvCxnSpPr>
        <p:spPr>
          <a:xfrm flipH="1">
            <a:off x="4213595" y="849152"/>
            <a:ext cx="4561" cy="586647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FDB21E9-70AE-4C33-B11B-1958BA07D3B7}"/>
              </a:ext>
            </a:extLst>
          </p:cNvPr>
          <p:cNvCxnSpPr>
            <a:cxnSpLocks/>
          </p:cNvCxnSpPr>
          <p:nvPr/>
        </p:nvCxnSpPr>
        <p:spPr>
          <a:xfrm flipH="1">
            <a:off x="6210658" y="808836"/>
            <a:ext cx="4561" cy="586647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DBEE08B-9A4E-44E5-BB3B-B03B6CA37720}"/>
              </a:ext>
            </a:extLst>
          </p:cNvPr>
          <p:cNvCxnSpPr>
            <a:cxnSpLocks/>
          </p:cNvCxnSpPr>
          <p:nvPr/>
        </p:nvCxnSpPr>
        <p:spPr>
          <a:xfrm flipH="1">
            <a:off x="8099877" y="847569"/>
            <a:ext cx="4561" cy="586647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F4C588F-9B60-4DE5-8BBE-394499674B01}"/>
              </a:ext>
            </a:extLst>
          </p:cNvPr>
          <p:cNvCxnSpPr>
            <a:cxnSpLocks/>
          </p:cNvCxnSpPr>
          <p:nvPr/>
        </p:nvCxnSpPr>
        <p:spPr>
          <a:xfrm flipH="1">
            <a:off x="10054908" y="855973"/>
            <a:ext cx="4561" cy="586647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09613B7-45A9-4B01-9090-7A8603ECC78C}"/>
              </a:ext>
            </a:extLst>
          </p:cNvPr>
          <p:cNvCxnSpPr>
            <a:cxnSpLocks/>
          </p:cNvCxnSpPr>
          <p:nvPr/>
        </p:nvCxnSpPr>
        <p:spPr>
          <a:xfrm flipH="1">
            <a:off x="12005438" y="849167"/>
            <a:ext cx="4561" cy="586647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AE698D8-1CF3-4D09-B546-8A9BDC8DCDC9}"/>
              </a:ext>
            </a:extLst>
          </p:cNvPr>
          <p:cNvCxnSpPr>
            <a:cxnSpLocks/>
          </p:cNvCxnSpPr>
          <p:nvPr/>
        </p:nvCxnSpPr>
        <p:spPr>
          <a:xfrm flipH="1">
            <a:off x="272131" y="858081"/>
            <a:ext cx="4561" cy="586647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980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3FE07C98F93341BB44F192DE05FB44" ma:contentTypeVersion="5" ma:contentTypeDescription="Create a new document." ma:contentTypeScope="" ma:versionID="ce48c560cdb3667e1726af3d451fdbf8">
  <xsd:schema xmlns:xsd="http://www.w3.org/2001/XMLSchema" xmlns:xs="http://www.w3.org/2001/XMLSchema" xmlns:p="http://schemas.microsoft.com/office/2006/metadata/properties" xmlns:ns3="95351f8c-3420-49f7-a091-28e53b5dd0e8" xmlns:ns4="3bbb31d1-623b-489b-bce0-e344ebdbbf16" targetNamespace="http://schemas.microsoft.com/office/2006/metadata/properties" ma:root="true" ma:fieldsID="1baa3340cf2b0906d8749af49580037d" ns3:_="" ns4:_="">
    <xsd:import namespace="95351f8c-3420-49f7-a091-28e53b5dd0e8"/>
    <xsd:import namespace="3bbb31d1-623b-489b-bce0-e344ebdbbf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351f8c-3420-49f7-a091-28e53b5dd0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bb31d1-623b-489b-bce0-e344ebdbbf1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08A919-C464-432A-81A3-97CDFAF236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AFEFD84-F6E4-4F58-82BA-C36E60925F6D}">
  <ds:schemaRefs>
    <ds:schemaRef ds:uri="http://schemas.microsoft.com/office/2006/documentManagement/types"/>
    <ds:schemaRef ds:uri="95351f8c-3420-49f7-a091-28e53b5dd0e8"/>
    <ds:schemaRef ds:uri="http://purl.org/dc/elements/1.1/"/>
    <ds:schemaRef ds:uri="http://purl.org/dc/dcmitype/"/>
    <ds:schemaRef ds:uri="3bbb31d1-623b-489b-bce0-e344ebdbbf16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E1FDD59-8F86-499D-99E4-BE834CD4EC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351f8c-3420-49f7-a091-28e53b5dd0e8"/>
    <ds:schemaRef ds:uri="3bbb31d1-623b-489b-bce0-e344ebdbbf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8310</TotalTime>
  <Words>384</Words>
  <Application>Microsoft Office PowerPoint</Application>
  <PresentationFormat>Widescreen</PresentationFormat>
  <Paragraphs>94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Space Grotesk</vt:lpstr>
      <vt:lpstr>Office Theme</vt:lpstr>
      <vt:lpstr>1_Office Theme</vt:lpstr>
      <vt:lpstr> Engineering Directorate Materials &amp; Processes Laboratory Capabilities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Swofford, Philip S. (MSFC-ET01)</dc:creator>
  <cp:lastModifiedBy>Lowery, Freida S. (MSFC-EM01)</cp:lastModifiedBy>
  <cp:revision>982</cp:revision>
  <cp:lastPrinted>2022-09-19T17:55:48Z</cp:lastPrinted>
  <dcterms:created xsi:type="dcterms:W3CDTF">2021-08-27T16:50:30Z</dcterms:created>
  <dcterms:modified xsi:type="dcterms:W3CDTF">2022-10-18T22:02:20Z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0x010100F73FE07C98F93341BB44F192DE05FB44</vt:lpwstr>
  </property>
</Properties>
</file>