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9" r:id="rId27"/>
    <p:sldId id="290" r:id="rId28"/>
    <p:sldId id="291" r:id="rId29"/>
    <p:sldId id="292" r:id="rId30"/>
    <p:sldId id="282" r:id="rId31"/>
    <p:sldId id="283" r:id="rId32"/>
    <p:sldId id="284" r:id="rId33"/>
    <p:sldId id="293" r:id="rId34"/>
    <p:sldId id="294" r:id="rId35"/>
    <p:sldId id="285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6" r:id="rId46"/>
    <p:sldId id="304" r:id="rId47"/>
    <p:sldId id="286" r:id="rId48"/>
    <p:sldId id="287" r:id="rId49"/>
    <p:sldId id="288" r:id="rId50"/>
    <p:sldId id="30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BC8FD-A399-7E46-8009-E944B852EDBD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AE7A0-B7C6-484F-8490-A2B947AC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4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FA04-AC03-481A-692F-1367C344B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80AA1-1263-1006-64E1-D0FDD83FA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C3B56-671E-07F1-8790-9A16B5BD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3804-4D37-D449-A3A1-697FF0FA6906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02EC3-2FFB-06E9-2D8C-8770E84A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2092D-E315-F663-1A30-38045575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D837-1A2D-DD4C-2B81-3E3C13C2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09421-EECB-1833-4B43-20E1EFAAC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ED870-864A-F02E-371D-7ED8EB27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E11B-DF4B-204B-A325-1EF7C81BDF0C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16336-2E79-90C5-B676-6FB01D00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6D4A2-4939-10CA-CBBA-13325D94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872B2-00BD-CC3B-5A46-FFEC0600D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D6AD5-64CC-E751-9CC9-CB21B493B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69B5E-54AC-737D-9397-50AFE0A6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9A286-401A-554A-9518-65392B355466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87F9E-508D-2C7E-FED5-20D6EB7C1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441E6-21F9-5EC0-934F-8C7A43AB3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7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3A7A-1666-F24A-6F71-1D0BA45D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4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F520C-26D2-3DD4-3948-49B957047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661"/>
            <a:ext cx="10515600" cy="48153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0AE3C-4E1C-AEC7-4279-BD5C4014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CF34-A8BF-7149-934B-335E2F440ABA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EDCF0-7018-DE59-9BBD-3E045A51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83643-0E03-8281-9BEA-C33CD004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B1C81-B3D4-8FDC-F3D2-0ED05C85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73C56-8BF7-C4CC-0941-C7489058B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E0CCF-8D0F-2A0C-165B-88C509B1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48CD-105A-3340-8747-90F2EA60DDE9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188BE-3FD6-9D1D-24B2-6BB8E8CF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A9650-5A2B-CDBF-46C2-F8383CFD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7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B498A-A217-C603-1548-7AE2E8A8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FCB71-3E9F-3B59-DCB2-F3B26301A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42C73-84C2-A03B-408D-0230CC6A4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5EAE9-DA2F-121D-144C-7C79B5B3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AD40-BD68-5E44-A95B-B38A314FBED8}" type="datetime1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4955-B674-B6CD-F075-2545F3FE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981E1-04AB-F76E-1034-16E94187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5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0577-8134-29DE-9381-9C05F56F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598FD-D3BC-70CA-8286-0378163AD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BBD51-8A79-1C33-1BA1-0B54E720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DB973-8C9C-13A5-BFAC-B1CD41D53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C2C24-1953-D4CB-192B-CDEB7A3B8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0AF75-541F-2640-C4A6-74448B54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B88C-FED3-EA48-8B97-0AC143C3C408}" type="datetime1">
              <a:rPr lang="en-US" smtClean="0"/>
              <a:t>10/13/22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91F289-2578-77FA-8CF0-2AFC77A1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DB00A1-D836-4E3B-C93A-7870D30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8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48F0-0AC0-1518-CEC1-833692E2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B1E91-8996-4AA2-2170-8243D2FB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E2DDF-E05E-0445-86E9-275776B00D55}" type="datetime1">
              <a:rPr lang="en-US" smtClean="0"/>
              <a:t>10/13/22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89F09-9E05-6261-6CEA-7462798C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522FD-FFD5-91F4-688B-EC7C1F948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4C3C8-9150-5C00-F311-D225EE33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D318-2BD2-B947-84AC-A72F0DC7A8DE}" type="datetime1">
              <a:rPr lang="en-US" smtClean="0"/>
              <a:t>10/13/22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575D7-DA5C-889F-4C01-D330F808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38DF1-985E-FC7D-A8C2-84031971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9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7AD7-B091-BCB1-E428-455F33C1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245CE-9437-9BAD-85C8-BD23387ED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1B04A-BA3F-00AC-CFA8-6C4059F68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74469B-9825-8F53-3D0F-891C56BD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3597A-17E3-0649-9890-70A8FB3CF166}" type="datetime1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E2C8B-375C-AA3F-229A-FABA4A2E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D69D6-A5D4-521B-68C7-6649430B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9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8AAE-ACCF-AB97-9543-2A27DBF4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526B1-135C-0ECE-CDEE-F1EFD6082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C3E01-45EC-2578-FAF2-86A2C1EED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496E7-91C1-A4E9-3116-D3296B2D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AFE4-4507-B941-9534-BB78B2681E00}" type="datetime1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7E19B-A0CD-0174-7F07-EA0BB3F0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4D91B-DC8B-DC4A-EF5F-492E8154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4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B3B38-7C0F-464C-9D5E-4602D551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06FA4-B2CE-2416-3C2C-0156710D1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44005-2296-04A7-4730-971D89474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41789-DC45-CB4E-A391-D64E2B3CBE82}" type="datetime1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2D469-AFCA-FE4E-34C0-177D3C0B8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3rd HiFiLeD Symposium, Brussels, December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D681B-8B42-4F9F-397E-81265AEA8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31FB7-FADE-4145-ABDF-46784635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urbmodels.larc.nasa.gov/turb-prs2022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DB2F-BACF-5F24-3415-BD0FFFA2B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541" y="1198179"/>
            <a:ext cx="10120184" cy="3178011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Data-Driven Turbulence Modeling: Summary and Outcomes of the 2022 NASA Symposium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9E1C8-FC7D-A605-B4BE-4BA16DA3A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4604"/>
            <a:ext cx="9144000" cy="1655762"/>
          </a:xfrm>
        </p:spPr>
        <p:txBody>
          <a:bodyPr/>
          <a:lstStyle/>
          <a:p>
            <a:r>
              <a:rPr lang="en-US" dirty="0"/>
              <a:t>Chris Rumsey and Gary Coleman</a:t>
            </a:r>
          </a:p>
          <a:p>
            <a:r>
              <a:rPr lang="en-US" dirty="0"/>
              <a:t>NASA Langley Research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E1E5F-BB0C-FD8B-4A6C-1FEACA0E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068C8-7923-4AAB-AC15-5880C10C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3rd </a:t>
            </a:r>
            <a:r>
              <a:rPr lang="en-US" dirty="0" err="1"/>
              <a:t>HiFiLeD</a:t>
            </a:r>
            <a:r>
              <a:rPr lang="en-US" dirty="0"/>
              <a:t> Symposium, Brussels, December 2022</a:t>
            </a:r>
          </a:p>
        </p:txBody>
      </p:sp>
    </p:spTree>
    <p:extLst>
      <p:ext uri="{BB962C8B-B14F-4D97-AF65-F5344CB8AC3E}">
        <p14:creationId xmlns:p14="http://schemas.microsoft.com/office/powerpoint/2010/main" val="77962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BF7FF-B2DD-0AC1-FA34-AF21A9C88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188"/>
            <a:ext cx="10515600" cy="20736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State of RANS modeling and role of ML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0CF3E-4935-8D0D-05EB-70BA56B5E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01066-A8B3-5EFB-7D5E-83673A1A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43A1-B573-36F0-23AE-DB678AB05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central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62EB-A6DF-BF30-07CC-C991999D6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661"/>
            <a:ext cx="10515600" cy="1560215"/>
          </a:xfrm>
        </p:spPr>
        <p:txBody>
          <a:bodyPr/>
          <a:lstStyle/>
          <a:p>
            <a:r>
              <a:rPr lang="en-US" dirty="0"/>
              <a:t>Still no agreement on whether an ‘ultimate barrier’ to RANS exists, and if so, if we have hit against it yet</a:t>
            </a:r>
          </a:p>
          <a:p>
            <a:r>
              <a:rPr lang="en-US" dirty="0"/>
              <a:t>However, most agree that RANS progress is incrementally slow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2D3583-0F3F-9257-8835-C2549CE2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EA967-5DC4-2C31-B6F1-B15F62C1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119BE-6628-1A02-A59F-8EA8746F44B2}"/>
              </a:ext>
            </a:extLst>
          </p:cNvPr>
          <p:cNvSpPr txBox="1"/>
          <p:nvPr/>
        </p:nvSpPr>
        <p:spPr>
          <a:xfrm>
            <a:off x="1124078" y="4186789"/>
            <a:ext cx="10069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effectLst/>
                <a:latin typeface="Helvetica" pitchFamily="2" charset="0"/>
              </a:rPr>
              <a:t>Since turbulence modeling progress via the human brain appears to be mostly incremental, can this impasse be overcome through the use of data-driven/machine-learning technologies?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9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3C204-40DD-38CE-85F5-49E895E2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Spalart</a:t>
            </a:r>
            <a:r>
              <a:rPr lang="en-US" dirty="0"/>
              <a:t> Keynote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A7CBF-83E4-E7C6-4F5B-2A25ACA98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Purpose: provide guidance, from a turbulence modeler’s point of view, for ML practitioners, including describing pitfalls, needs, and constraints when creating or improving turbulence models</a:t>
            </a:r>
          </a:p>
          <a:p>
            <a:r>
              <a:rPr lang="en-US" dirty="0"/>
              <a:t>Specific advice:</a:t>
            </a:r>
          </a:p>
          <a:p>
            <a:pPr lvl="1"/>
            <a:r>
              <a:rPr lang="en-US" dirty="0"/>
              <a:t>A general-purpose model that ‘tries to do everything’ is needed. Perfection is not required, but stability and sensible results are.</a:t>
            </a:r>
          </a:p>
          <a:p>
            <a:pPr lvl="1"/>
            <a:r>
              <a:rPr lang="en-US" dirty="0"/>
              <a:t>The simple flat-plate/zero-pressure-gradient boundary layer should not be sacrificed.</a:t>
            </a:r>
          </a:p>
          <a:p>
            <a:pPr lvl="1"/>
            <a:r>
              <a:rPr lang="en-US" dirty="0"/>
              <a:t>Any model should respect Galilean invariance and independence of the direction of the axes.</a:t>
            </a:r>
          </a:p>
          <a:p>
            <a:pPr lvl="1"/>
            <a:r>
              <a:rPr lang="en-US" dirty="0"/>
              <a:t>Any model needs robustness, plus attention paid to the turbulence in a mature vortex and near the edge of a turbulent region.</a:t>
            </a:r>
          </a:p>
          <a:p>
            <a:pPr lvl="1"/>
            <a:r>
              <a:rPr lang="en-US" dirty="0"/>
              <a:t>Avoid acceleration and pressure-gradient dependence.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7B809-2EDC-9815-0AC2-4047B26A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05676-7B19-0399-1E70-981EE7C8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4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9F69-1F8A-019C-D072-434698F4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Spalart</a:t>
            </a:r>
            <a:r>
              <a:rPr lang="en-US" dirty="0"/>
              <a:t> Keynote #1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01B2C-07C8-098D-083E-BEF8056B7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Will ML be the ‘architect’ of a new model, or only in charge of subtasks (such as adjusting constants)?</a:t>
            </a:r>
          </a:p>
          <a:p>
            <a:r>
              <a:rPr lang="en-US" dirty="0"/>
              <a:t>To date, no general-purpose ML-based model has even been produced, much less found to be successful.</a:t>
            </a:r>
          </a:p>
          <a:p>
            <a:pPr lvl="1"/>
            <a:r>
              <a:rPr lang="en-US" dirty="0"/>
              <a:t>The RANS application community needs fully published models that can be easily tested by others.</a:t>
            </a:r>
          </a:p>
          <a:p>
            <a:pPr lvl="1"/>
            <a:r>
              <a:rPr lang="en-US" dirty="0"/>
              <a:t>There is a strong desire for universal models, in the sense that they can be used by anyone and applied to as many flows as possible without concern for unusual or detrimental behavior. </a:t>
            </a:r>
          </a:p>
          <a:p>
            <a:pPr lvl="1"/>
            <a:r>
              <a:rPr lang="en-US" dirty="0"/>
              <a:t>To be clear, ‘universal’ in this context does not mean that the model can predict every type of </a:t>
            </a:r>
            <a:r>
              <a:rPr lang="en-US" dirty="0" err="1"/>
              <a:t>flowfield</a:t>
            </a:r>
            <a:r>
              <a:rPr lang="en-US" dirty="0"/>
              <a:t> well, but rather that it makes improvements in at least some key areas (such as for separated flows), while doing no harm in others.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3F623-C500-1F0B-0651-D2456EA3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CBA1F-98B9-2EDD-3082-1607232E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9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9F69-1F8A-019C-D072-434698F4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Spalart</a:t>
            </a:r>
            <a:r>
              <a:rPr lang="en-US" dirty="0"/>
              <a:t> Keynote #2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01B2C-07C8-098D-083E-BEF8056B76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Is there a ‘structural limitation’ for classical turbulence models, that will prevent them from ever capturing reality (experiments/DNS)?</a:t>
                </a:r>
              </a:p>
              <a:p>
                <a:r>
                  <a:rPr lang="en-US" dirty="0"/>
                  <a:t>Classical models (transport models that include constitutive relations, budgets, and viscous functions) seem to satisfy a Generalized Law of the Wall (GLW):</a:t>
                </a:r>
              </a:p>
              <a:p>
                <a:pPr lvl="1"/>
                <a:r>
                  <a:rPr lang="en-US" dirty="0"/>
                  <a:t>Every quantity </a:t>
                </a:r>
                <a:r>
                  <a:rPr lang="en-US" i="1" dirty="0"/>
                  <a:t>Q</a:t>
                </a:r>
                <a:r>
                  <a:rPr lang="en-US" dirty="0"/>
                  <a:t> in model predictions of the constant-stress layer satisfies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p>
                    </m:sSup>
                  </m:oMath>
                </a14:m>
                <a:r>
                  <a:rPr lang="en-US" dirty="0"/>
                  <a:t>, where ⍺ and β are given by dimensional analysis</a:t>
                </a:r>
              </a:p>
              <a:p>
                <a:pPr lvl="2"/>
                <a:r>
                  <a:rPr lang="en-US" dirty="0"/>
                  <a:t>Near wall, </a:t>
                </a:r>
                <a:r>
                  <a:rPr lang="en-US" i="1" dirty="0"/>
                  <a:t>Q</a:t>
                </a:r>
                <a:r>
                  <a:rPr lang="en-US" dirty="0"/>
                  <a:t> only a function of y+ (unaffected by Re)</a:t>
                </a:r>
              </a:p>
              <a:p>
                <a:pPr lvl="2"/>
                <a:r>
                  <a:rPr lang="en-US" dirty="0"/>
                  <a:t>In log layer, approaches plateau at very high Re</a:t>
                </a:r>
              </a:p>
              <a:p>
                <a:r>
                  <a:rPr lang="en-US" dirty="0"/>
                  <a:t>However, experiments/DNS/reality seem </a:t>
                </a:r>
                <a:r>
                  <a:rPr lang="en-US" u="sng" dirty="0"/>
                  <a:t>not</a:t>
                </a:r>
                <a:r>
                  <a:rPr lang="en-US" dirty="0"/>
                  <a:t> to follow GLW</a:t>
                </a:r>
              </a:p>
              <a:p>
                <a:pPr lvl="1"/>
                <a:r>
                  <a:rPr lang="en-US" dirty="0"/>
                  <a:t>In particular, it indicates Reynolds number dependence in its near-wall peaks</a:t>
                </a:r>
              </a:p>
              <a:p>
                <a:r>
                  <a:rPr lang="en-US" dirty="0"/>
                  <a:t>This </a:t>
                </a:r>
                <a:r>
                  <a:rPr lang="en-US" i="1" dirty="0"/>
                  <a:t>structural limitation</a:t>
                </a:r>
                <a:r>
                  <a:rPr lang="en-US" dirty="0"/>
                  <a:t> may be problematic for ML-based enhancements, because they may attempt to break through the limitation by inappropriate modifications (e.g., viscous modifications outside of the viscous sublayer)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301B2C-07C8-098D-083E-BEF8056B7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158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3F623-C500-1F0B-0651-D2456EA3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CBA1F-98B9-2EDD-3082-1607232E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00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9F69-1F8A-019C-D072-434698F4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Spalart</a:t>
            </a:r>
            <a:r>
              <a:rPr lang="en-US" dirty="0"/>
              <a:t> Keynote #2 (cont’d)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3F623-C500-1F0B-0651-D2456EA3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2CBA1F-98B9-2EDD-3082-1607232ED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15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493A8F-C103-4D8E-CC9C-439C9BC3803C}"/>
              </a:ext>
            </a:extLst>
          </p:cNvPr>
          <p:cNvCxnSpPr>
            <a:cxnSpLocks/>
          </p:cNvCxnSpPr>
          <p:nvPr/>
        </p:nvCxnSpPr>
        <p:spPr>
          <a:xfrm>
            <a:off x="3671519" y="3836495"/>
            <a:ext cx="0" cy="2519855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9F1E7C-2FDA-423C-F87B-2E9A624C3499}"/>
              </a:ext>
            </a:extLst>
          </p:cNvPr>
          <p:cNvCxnSpPr>
            <a:cxnSpLocks/>
          </p:cNvCxnSpPr>
          <p:nvPr/>
        </p:nvCxnSpPr>
        <p:spPr>
          <a:xfrm flipH="1">
            <a:off x="3671519" y="6356350"/>
            <a:ext cx="4669292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60D837B-FEFE-C152-0A84-A750267604DE}"/>
              </a:ext>
            </a:extLst>
          </p:cNvPr>
          <p:cNvCxnSpPr>
            <a:cxnSpLocks/>
          </p:cNvCxnSpPr>
          <p:nvPr/>
        </p:nvCxnSpPr>
        <p:spPr>
          <a:xfrm>
            <a:off x="3671519" y="1043610"/>
            <a:ext cx="0" cy="2519855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6A74CD-C2A9-542D-B205-79A7178DC13B}"/>
              </a:ext>
            </a:extLst>
          </p:cNvPr>
          <p:cNvCxnSpPr>
            <a:cxnSpLocks/>
          </p:cNvCxnSpPr>
          <p:nvPr/>
        </p:nvCxnSpPr>
        <p:spPr>
          <a:xfrm flipH="1">
            <a:off x="3671519" y="3563465"/>
            <a:ext cx="4669292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7F27BF-ED6A-8D3D-0FBF-7F9E9C039A6A}"/>
              </a:ext>
            </a:extLst>
          </p:cNvPr>
          <p:cNvSpPr txBox="1"/>
          <p:nvPr/>
        </p:nvSpPr>
        <p:spPr>
          <a:xfrm>
            <a:off x="3145413" y="99534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</a:t>
            </a:r>
            <a:r>
              <a:rPr lang="en-US" sz="2400" baseline="30000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37D629-2823-0D56-8A8C-038B9ED66705}"/>
              </a:ext>
            </a:extLst>
          </p:cNvPr>
          <p:cNvSpPr txBox="1"/>
          <p:nvPr/>
        </p:nvSpPr>
        <p:spPr>
          <a:xfrm>
            <a:off x="3145413" y="3746027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</a:t>
            </a:r>
            <a:r>
              <a:rPr lang="en-US" sz="2400" baseline="30000" dirty="0"/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DEFA24-A87E-C03D-F6C4-136BEF83DD4D}"/>
              </a:ext>
            </a:extLst>
          </p:cNvPr>
          <p:cNvSpPr txBox="1"/>
          <p:nvPr/>
        </p:nvSpPr>
        <p:spPr>
          <a:xfrm>
            <a:off x="8397240" y="3382799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baseline="30000" dirty="0"/>
              <a:t>+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B9BD99-CA2F-BAE5-0DDB-F3E303CEF4C2}"/>
              </a:ext>
            </a:extLst>
          </p:cNvPr>
          <p:cNvSpPr txBox="1"/>
          <p:nvPr/>
        </p:nvSpPr>
        <p:spPr>
          <a:xfrm>
            <a:off x="8397240" y="6183653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baseline="30000" dirty="0"/>
              <a:t>+</a:t>
            </a:r>
            <a:endParaRPr lang="en-US" sz="2400" dirty="0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CF6ADC7-101C-A732-03BE-80271345A283}"/>
              </a:ext>
            </a:extLst>
          </p:cNvPr>
          <p:cNvSpPr/>
          <p:nvPr/>
        </p:nvSpPr>
        <p:spPr>
          <a:xfrm>
            <a:off x="3707027" y="4744995"/>
            <a:ext cx="4559643" cy="1594021"/>
          </a:xfrm>
          <a:custGeom>
            <a:avLst/>
            <a:gdLst>
              <a:gd name="connsiteX0" fmla="*/ 0 w 4559643"/>
              <a:gd name="connsiteY0" fmla="*/ 1594021 h 1594021"/>
              <a:gd name="connsiteX1" fmla="*/ 61784 w 4559643"/>
              <a:gd name="connsiteY1" fmla="*/ 1544594 h 1594021"/>
              <a:gd name="connsiteX2" fmla="*/ 74141 w 4559643"/>
              <a:gd name="connsiteY2" fmla="*/ 1507524 h 1594021"/>
              <a:gd name="connsiteX3" fmla="*/ 148281 w 4559643"/>
              <a:gd name="connsiteY3" fmla="*/ 1433383 h 1594021"/>
              <a:gd name="connsiteX4" fmla="*/ 197708 w 4559643"/>
              <a:gd name="connsiteY4" fmla="*/ 1359243 h 1594021"/>
              <a:gd name="connsiteX5" fmla="*/ 234778 w 4559643"/>
              <a:gd name="connsiteY5" fmla="*/ 1322173 h 1594021"/>
              <a:gd name="connsiteX6" fmla="*/ 271849 w 4559643"/>
              <a:gd name="connsiteY6" fmla="*/ 1235675 h 1594021"/>
              <a:gd name="connsiteX7" fmla="*/ 321276 w 4559643"/>
              <a:gd name="connsiteY7" fmla="*/ 1161535 h 1594021"/>
              <a:gd name="connsiteX8" fmla="*/ 383059 w 4559643"/>
              <a:gd name="connsiteY8" fmla="*/ 1087394 h 1594021"/>
              <a:gd name="connsiteX9" fmla="*/ 432487 w 4559643"/>
              <a:gd name="connsiteY9" fmla="*/ 1013254 h 1594021"/>
              <a:gd name="connsiteX10" fmla="*/ 481914 w 4559643"/>
              <a:gd name="connsiteY10" fmla="*/ 939113 h 1594021"/>
              <a:gd name="connsiteX11" fmla="*/ 506627 w 4559643"/>
              <a:gd name="connsiteY11" fmla="*/ 902043 h 1594021"/>
              <a:gd name="connsiteX12" fmla="*/ 531341 w 4559643"/>
              <a:gd name="connsiteY12" fmla="*/ 827902 h 1594021"/>
              <a:gd name="connsiteX13" fmla="*/ 580768 w 4559643"/>
              <a:gd name="connsiteY13" fmla="*/ 753762 h 1594021"/>
              <a:gd name="connsiteX14" fmla="*/ 593124 w 4559643"/>
              <a:gd name="connsiteY14" fmla="*/ 716691 h 1594021"/>
              <a:gd name="connsiteX15" fmla="*/ 667265 w 4559643"/>
              <a:gd name="connsiteY15" fmla="*/ 605481 h 1594021"/>
              <a:gd name="connsiteX16" fmla="*/ 691978 w 4559643"/>
              <a:gd name="connsiteY16" fmla="*/ 568410 h 1594021"/>
              <a:gd name="connsiteX17" fmla="*/ 716692 w 4559643"/>
              <a:gd name="connsiteY17" fmla="*/ 531340 h 1594021"/>
              <a:gd name="connsiteX18" fmla="*/ 729049 w 4559643"/>
              <a:gd name="connsiteY18" fmla="*/ 494270 h 1594021"/>
              <a:gd name="connsiteX19" fmla="*/ 815546 w 4559643"/>
              <a:gd name="connsiteY19" fmla="*/ 383059 h 1594021"/>
              <a:gd name="connsiteX20" fmla="*/ 889687 w 4559643"/>
              <a:gd name="connsiteY20" fmla="*/ 308919 h 1594021"/>
              <a:gd name="connsiteX21" fmla="*/ 914400 w 4559643"/>
              <a:gd name="connsiteY21" fmla="*/ 271848 h 1594021"/>
              <a:gd name="connsiteX22" fmla="*/ 988541 w 4559643"/>
              <a:gd name="connsiteY22" fmla="*/ 222421 h 1594021"/>
              <a:gd name="connsiteX23" fmla="*/ 1025611 w 4559643"/>
              <a:gd name="connsiteY23" fmla="*/ 185351 h 1594021"/>
              <a:gd name="connsiteX24" fmla="*/ 1075038 w 4559643"/>
              <a:gd name="connsiteY24" fmla="*/ 172994 h 1594021"/>
              <a:gd name="connsiteX25" fmla="*/ 1161535 w 4559643"/>
              <a:gd name="connsiteY25" fmla="*/ 123567 h 1594021"/>
              <a:gd name="connsiteX26" fmla="*/ 1248032 w 4559643"/>
              <a:gd name="connsiteY26" fmla="*/ 86497 h 1594021"/>
              <a:gd name="connsiteX27" fmla="*/ 1285103 w 4559643"/>
              <a:gd name="connsiteY27" fmla="*/ 61783 h 1594021"/>
              <a:gd name="connsiteX28" fmla="*/ 1359243 w 4559643"/>
              <a:gd name="connsiteY28" fmla="*/ 37070 h 1594021"/>
              <a:gd name="connsiteX29" fmla="*/ 1940011 w 4559643"/>
              <a:gd name="connsiteY29" fmla="*/ 12356 h 1594021"/>
              <a:gd name="connsiteX30" fmla="*/ 2038865 w 4559643"/>
              <a:gd name="connsiteY30" fmla="*/ 0 h 1594021"/>
              <a:gd name="connsiteX31" fmla="*/ 2384854 w 4559643"/>
              <a:gd name="connsiteY31" fmla="*/ 24713 h 1594021"/>
              <a:gd name="connsiteX32" fmla="*/ 2916195 w 4559643"/>
              <a:gd name="connsiteY32" fmla="*/ 49427 h 1594021"/>
              <a:gd name="connsiteX33" fmla="*/ 3138616 w 4559643"/>
              <a:gd name="connsiteY33" fmla="*/ 74140 h 1594021"/>
              <a:gd name="connsiteX34" fmla="*/ 3188043 w 4559643"/>
              <a:gd name="connsiteY34" fmla="*/ 86497 h 1594021"/>
              <a:gd name="connsiteX35" fmla="*/ 3422822 w 4559643"/>
              <a:gd name="connsiteY35" fmla="*/ 111210 h 1594021"/>
              <a:gd name="connsiteX36" fmla="*/ 3459892 w 4559643"/>
              <a:gd name="connsiteY36" fmla="*/ 123567 h 1594021"/>
              <a:gd name="connsiteX37" fmla="*/ 3558746 w 4559643"/>
              <a:gd name="connsiteY37" fmla="*/ 148281 h 1594021"/>
              <a:gd name="connsiteX38" fmla="*/ 3595816 w 4559643"/>
              <a:gd name="connsiteY38" fmla="*/ 172994 h 1594021"/>
              <a:gd name="connsiteX39" fmla="*/ 3632887 w 4559643"/>
              <a:gd name="connsiteY39" fmla="*/ 185351 h 1594021"/>
              <a:gd name="connsiteX40" fmla="*/ 3707027 w 4559643"/>
              <a:gd name="connsiteY40" fmla="*/ 234778 h 1594021"/>
              <a:gd name="connsiteX41" fmla="*/ 3744097 w 4559643"/>
              <a:gd name="connsiteY41" fmla="*/ 259491 h 1594021"/>
              <a:gd name="connsiteX42" fmla="*/ 3781168 w 4559643"/>
              <a:gd name="connsiteY42" fmla="*/ 271848 h 1594021"/>
              <a:gd name="connsiteX43" fmla="*/ 3855308 w 4559643"/>
              <a:gd name="connsiteY43" fmla="*/ 308919 h 1594021"/>
              <a:gd name="connsiteX44" fmla="*/ 3892378 w 4559643"/>
              <a:gd name="connsiteY44" fmla="*/ 333632 h 1594021"/>
              <a:gd name="connsiteX45" fmla="*/ 3966519 w 4559643"/>
              <a:gd name="connsiteY45" fmla="*/ 358346 h 1594021"/>
              <a:gd name="connsiteX46" fmla="*/ 4040659 w 4559643"/>
              <a:gd name="connsiteY46" fmla="*/ 383059 h 1594021"/>
              <a:gd name="connsiteX47" fmla="*/ 4114800 w 4559643"/>
              <a:gd name="connsiteY47" fmla="*/ 407773 h 1594021"/>
              <a:gd name="connsiteX48" fmla="*/ 4151870 w 4559643"/>
              <a:gd name="connsiteY48" fmla="*/ 420129 h 1594021"/>
              <a:gd name="connsiteX49" fmla="*/ 4226011 w 4559643"/>
              <a:gd name="connsiteY49" fmla="*/ 469556 h 1594021"/>
              <a:gd name="connsiteX50" fmla="*/ 4263081 w 4559643"/>
              <a:gd name="connsiteY50" fmla="*/ 494270 h 1594021"/>
              <a:gd name="connsiteX51" fmla="*/ 4337222 w 4559643"/>
              <a:gd name="connsiteY51" fmla="*/ 518983 h 1594021"/>
              <a:gd name="connsiteX52" fmla="*/ 4374292 w 4559643"/>
              <a:gd name="connsiteY52" fmla="*/ 531340 h 1594021"/>
              <a:gd name="connsiteX53" fmla="*/ 4411362 w 4559643"/>
              <a:gd name="connsiteY53" fmla="*/ 556054 h 1594021"/>
              <a:gd name="connsiteX54" fmla="*/ 4485503 w 4559643"/>
              <a:gd name="connsiteY54" fmla="*/ 580767 h 1594021"/>
              <a:gd name="connsiteX55" fmla="*/ 4522573 w 4559643"/>
              <a:gd name="connsiteY55" fmla="*/ 593124 h 1594021"/>
              <a:gd name="connsiteX56" fmla="*/ 4559643 w 4559643"/>
              <a:gd name="connsiteY56" fmla="*/ 605481 h 159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59643" h="1594021">
                <a:moveTo>
                  <a:pt x="0" y="1594021"/>
                </a:moveTo>
                <a:cubicBezTo>
                  <a:pt x="20595" y="1577545"/>
                  <a:pt x="44620" y="1564619"/>
                  <a:pt x="61784" y="1544594"/>
                </a:cubicBezTo>
                <a:cubicBezTo>
                  <a:pt x="70261" y="1534705"/>
                  <a:pt x="66144" y="1517805"/>
                  <a:pt x="74141" y="1507524"/>
                </a:cubicBezTo>
                <a:cubicBezTo>
                  <a:pt x="95598" y="1479936"/>
                  <a:pt x="128894" y="1462463"/>
                  <a:pt x="148281" y="1433383"/>
                </a:cubicBezTo>
                <a:cubicBezTo>
                  <a:pt x="164757" y="1408670"/>
                  <a:pt x="176706" y="1380245"/>
                  <a:pt x="197708" y="1359243"/>
                </a:cubicBezTo>
                <a:cubicBezTo>
                  <a:pt x="210065" y="1346886"/>
                  <a:pt x="224621" y="1336393"/>
                  <a:pt x="234778" y="1322173"/>
                </a:cubicBezTo>
                <a:cubicBezTo>
                  <a:pt x="296649" y="1235554"/>
                  <a:pt x="231512" y="1308282"/>
                  <a:pt x="271849" y="1235675"/>
                </a:cubicBezTo>
                <a:cubicBezTo>
                  <a:pt x="286273" y="1209711"/>
                  <a:pt x="321276" y="1161535"/>
                  <a:pt x="321276" y="1161535"/>
                </a:cubicBezTo>
                <a:cubicBezTo>
                  <a:pt x="347713" y="1082218"/>
                  <a:pt x="311244" y="1168184"/>
                  <a:pt x="383059" y="1087394"/>
                </a:cubicBezTo>
                <a:cubicBezTo>
                  <a:pt x="402792" y="1065195"/>
                  <a:pt x="416011" y="1037968"/>
                  <a:pt x="432487" y="1013254"/>
                </a:cubicBezTo>
                <a:lnTo>
                  <a:pt x="481914" y="939113"/>
                </a:lnTo>
                <a:cubicBezTo>
                  <a:pt x="490152" y="926756"/>
                  <a:pt x="501931" y="916132"/>
                  <a:pt x="506627" y="902043"/>
                </a:cubicBezTo>
                <a:cubicBezTo>
                  <a:pt x="514865" y="877329"/>
                  <a:pt x="516891" y="849577"/>
                  <a:pt x="531341" y="827902"/>
                </a:cubicBezTo>
                <a:lnTo>
                  <a:pt x="580768" y="753762"/>
                </a:lnTo>
                <a:cubicBezTo>
                  <a:pt x="584887" y="741405"/>
                  <a:pt x="586798" y="728077"/>
                  <a:pt x="593124" y="716691"/>
                </a:cubicBezTo>
                <a:cubicBezTo>
                  <a:pt x="593134" y="716673"/>
                  <a:pt x="654903" y="624025"/>
                  <a:pt x="667265" y="605481"/>
                </a:cubicBezTo>
                <a:lnTo>
                  <a:pt x="691978" y="568410"/>
                </a:lnTo>
                <a:cubicBezTo>
                  <a:pt x="700216" y="556053"/>
                  <a:pt x="711996" y="545429"/>
                  <a:pt x="716692" y="531340"/>
                </a:cubicBezTo>
                <a:cubicBezTo>
                  <a:pt x="720811" y="518983"/>
                  <a:pt x="722723" y="505656"/>
                  <a:pt x="729049" y="494270"/>
                </a:cubicBezTo>
                <a:cubicBezTo>
                  <a:pt x="766000" y="427758"/>
                  <a:pt x="770517" y="428088"/>
                  <a:pt x="815546" y="383059"/>
                </a:cubicBezTo>
                <a:cubicBezTo>
                  <a:pt x="840246" y="308960"/>
                  <a:pt x="807979" y="378955"/>
                  <a:pt x="889687" y="308919"/>
                </a:cubicBezTo>
                <a:cubicBezTo>
                  <a:pt x="900963" y="299254"/>
                  <a:pt x="903223" y="281628"/>
                  <a:pt x="914400" y="271848"/>
                </a:cubicBezTo>
                <a:cubicBezTo>
                  <a:pt x="936753" y="252289"/>
                  <a:pt x="967538" y="243424"/>
                  <a:pt x="988541" y="222421"/>
                </a:cubicBezTo>
                <a:cubicBezTo>
                  <a:pt x="1000898" y="210064"/>
                  <a:pt x="1010438" y="194021"/>
                  <a:pt x="1025611" y="185351"/>
                </a:cubicBezTo>
                <a:cubicBezTo>
                  <a:pt x="1040356" y="176925"/>
                  <a:pt x="1058562" y="177113"/>
                  <a:pt x="1075038" y="172994"/>
                </a:cubicBezTo>
                <a:cubicBezTo>
                  <a:pt x="1194553" y="83358"/>
                  <a:pt x="1067190" y="170739"/>
                  <a:pt x="1161535" y="123567"/>
                </a:cubicBezTo>
                <a:cubicBezTo>
                  <a:pt x="1246868" y="80900"/>
                  <a:pt x="1145165" y="112214"/>
                  <a:pt x="1248032" y="86497"/>
                </a:cubicBezTo>
                <a:cubicBezTo>
                  <a:pt x="1260389" y="78259"/>
                  <a:pt x="1271532" y="67815"/>
                  <a:pt x="1285103" y="61783"/>
                </a:cubicBezTo>
                <a:cubicBezTo>
                  <a:pt x="1308908" y="51203"/>
                  <a:pt x="1334530" y="45308"/>
                  <a:pt x="1359243" y="37070"/>
                </a:cubicBezTo>
                <a:cubicBezTo>
                  <a:pt x="1568293" y="-32613"/>
                  <a:pt x="1383264" y="25010"/>
                  <a:pt x="1940011" y="12356"/>
                </a:cubicBezTo>
                <a:cubicBezTo>
                  <a:pt x="1972962" y="8237"/>
                  <a:pt x="2005657" y="0"/>
                  <a:pt x="2038865" y="0"/>
                </a:cubicBezTo>
                <a:cubicBezTo>
                  <a:pt x="2375408" y="0"/>
                  <a:pt x="2181512" y="7768"/>
                  <a:pt x="2384854" y="24713"/>
                </a:cubicBezTo>
                <a:cubicBezTo>
                  <a:pt x="2554682" y="38866"/>
                  <a:pt x="2750759" y="43300"/>
                  <a:pt x="2916195" y="49427"/>
                </a:cubicBezTo>
                <a:cubicBezTo>
                  <a:pt x="3065760" y="79339"/>
                  <a:pt x="2867231" y="42212"/>
                  <a:pt x="3138616" y="74140"/>
                </a:cubicBezTo>
                <a:cubicBezTo>
                  <a:pt x="3155482" y="76124"/>
                  <a:pt x="3171291" y="83705"/>
                  <a:pt x="3188043" y="86497"/>
                </a:cubicBezTo>
                <a:cubicBezTo>
                  <a:pt x="3252850" y="97298"/>
                  <a:pt x="3362318" y="105710"/>
                  <a:pt x="3422822" y="111210"/>
                </a:cubicBezTo>
                <a:cubicBezTo>
                  <a:pt x="3435179" y="115329"/>
                  <a:pt x="3447326" y="120140"/>
                  <a:pt x="3459892" y="123567"/>
                </a:cubicBezTo>
                <a:cubicBezTo>
                  <a:pt x="3492661" y="132504"/>
                  <a:pt x="3558746" y="148281"/>
                  <a:pt x="3558746" y="148281"/>
                </a:cubicBezTo>
                <a:cubicBezTo>
                  <a:pt x="3571103" y="156519"/>
                  <a:pt x="3582533" y="166353"/>
                  <a:pt x="3595816" y="172994"/>
                </a:cubicBezTo>
                <a:cubicBezTo>
                  <a:pt x="3607466" y="178819"/>
                  <a:pt x="3621501" y="179025"/>
                  <a:pt x="3632887" y="185351"/>
                </a:cubicBezTo>
                <a:cubicBezTo>
                  <a:pt x="3658851" y="199775"/>
                  <a:pt x="3682314" y="218302"/>
                  <a:pt x="3707027" y="234778"/>
                </a:cubicBezTo>
                <a:cubicBezTo>
                  <a:pt x="3719384" y="243016"/>
                  <a:pt x="3730008" y="254795"/>
                  <a:pt x="3744097" y="259491"/>
                </a:cubicBezTo>
                <a:lnTo>
                  <a:pt x="3781168" y="271848"/>
                </a:lnTo>
                <a:cubicBezTo>
                  <a:pt x="3887396" y="342669"/>
                  <a:pt x="3752999" y="257764"/>
                  <a:pt x="3855308" y="308919"/>
                </a:cubicBezTo>
                <a:cubicBezTo>
                  <a:pt x="3868591" y="315560"/>
                  <a:pt x="3878807" y="327601"/>
                  <a:pt x="3892378" y="333632"/>
                </a:cubicBezTo>
                <a:cubicBezTo>
                  <a:pt x="3916183" y="344212"/>
                  <a:pt x="3941805" y="350108"/>
                  <a:pt x="3966519" y="358346"/>
                </a:cubicBezTo>
                <a:lnTo>
                  <a:pt x="4040659" y="383059"/>
                </a:lnTo>
                <a:lnTo>
                  <a:pt x="4114800" y="407773"/>
                </a:lnTo>
                <a:lnTo>
                  <a:pt x="4151870" y="420129"/>
                </a:lnTo>
                <a:lnTo>
                  <a:pt x="4226011" y="469556"/>
                </a:lnTo>
                <a:cubicBezTo>
                  <a:pt x="4238368" y="477794"/>
                  <a:pt x="4248992" y="489574"/>
                  <a:pt x="4263081" y="494270"/>
                </a:cubicBezTo>
                <a:lnTo>
                  <a:pt x="4337222" y="518983"/>
                </a:lnTo>
                <a:cubicBezTo>
                  <a:pt x="4349579" y="523102"/>
                  <a:pt x="4363455" y="524115"/>
                  <a:pt x="4374292" y="531340"/>
                </a:cubicBezTo>
                <a:cubicBezTo>
                  <a:pt x="4386649" y="539578"/>
                  <a:pt x="4397791" y="550022"/>
                  <a:pt x="4411362" y="556054"/>
                </a:cubicBezTo>
                <a:cubicBezTo>
                  <a:pt x="4435167" y="566634"/>
                  <a:pt x="4460789" y="572529"/>
                  <a:pt x="4485503" y="580767"/>
                </a:cubicBezTo>
                <a:lnTo>
                  <a:pt x="4522573" y="593124"/>
                </a:lnTo>
                <a:lnTo>
                  <a:pt x="4559643" y="60548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33C330D-2E8C-0660-DF78-6B721B0A7428}"/>
              </a:ext>
            </a:extLst>
          </p:cNvPr>
          <p:cNvSpPr/>
          <p:nvPr/>
        </p:nvSpPr>
        <p:spPr>
          <a:xfrm>
            <a:off x="3719384" y="4747845"/>
            <a:ext cx="4361935" cy="1591171"/>
          </a:xfrm>
          <a:custGeom>
            <a:avLst/>
            <a:gdLst>
              <a:gd name="connsiteX0" fmla="*/ 0 w 4361935"/>
              <a:gd name="connsiteY0" fmla="*/ 1591171 h 1591171"/>
              <a:gd name="connsiteX1" fmla="*/ 61784 w 4361935"/>
              <a:gd name="connsiteY1" fmla="*/ 1529387 h 1591171"/>
              <a:gd name="connsiteX2" fmla="*/ 74140 w 4361935"/>
              <a:gd name="connsiteY2" fmla="*/ 1492317 h 1591171"/>
              <a:gd name="connsiteX3" fmla="*/ 98854 w 4361935"/>
              <a:gd name="connsiteY3" fmla="*/ 1455247 h 1591171"/>
              <a:gd name="connsiteX4" fmla="*/ 123567 w 4361935"/>
              <a:gd name="connsiteY4" fmla="*/ 1381106 h 1591171"/>
              <a:gd name="connsiteX5" fmla="*/ 210065 w 4361935"/>
              <a:gd name="connsiteY5" fmla="*/ 1282252 h 1591171"/>
              <a:gd name="connsiteX6" fmla="*/ 259492 w 4361935"/>
              <a:gd name="connsiteY6" fmla="*/ 1232825 h 1591171"/>
              <a:gd name="connsiteX7" fmla="*/ 284205 w 4361935"/>
              <a:gd name="connsiteY7" fmla="*/ 1195755 h 1591171"/>
              <a:gd name="connsiteX8" fmla="*/ 321275 w 4361935"/>
              <a:gd name="connsiteY8" fmla="*/ 1158685 h 1591171"/>
              <a:gd name="connsiteX9" fmla="*/ 333632 w 4361935"/>
              <a:gd name="connsiteY9" fmla="*/ 1121614 h 1591171"/>
              <a:gd name="connsiteX10" fmla="*/ 383059 w 4361935"/>
              <a:gd name="connsiteY10" fmla="*/ 1047474 h 1591171"/>
              <a:gd name="connsiteX11" fmla="*/ 420130 w 4361935"/>
              <a:gd name="connsiteY11" fmla="*/ 973333 h 1591171"/>
              <a:gd name="connsiteX12" fmla="*/ 444843 w 4361935"/>
              <a:gd name="connsiteY12" fmla="*/ 923906 h 1591171"/>
              <a:gd name="connsiteX13" fmla="*/ 481913 w 4361935"/>
              <a:gd name="connsiteY13" fmla="*/ 886836 h 1591171"/>
              <a:gd name="connsiteX14" fmla="*/ 518984 w 4361935"/>
              <a:gd name="connsiteY14" fmla="*/ 812696 h 1591171"/>
              <a:gd name="connsiteX15" fmla="*/ 531340 w 4361935"/>
              <a:gd name="connsiteY15" fmla="*/ 775625 h 1591171"/>
              <a:gd name="connsiteX16" fmla="*/ 556054 w 4361935"/>
              <a:gd name="connsiteY16" fmla="*/ 738555 h 1591171"/>
              <a:gd name="connsiteX17" fmla="*/ 568411 w 4361935"/>
              <a:gd name="connsiteY17" fmla="*/ 701485 h 1591171"/>
              <a:gd name="connsiteX18" fmla="*/ 593124 w 4361935"/>
              <a:gd name="connsiteY18" fmla="*/ 664414 h 1591171"/>
              <a:gd name="connsiteX19" fmla="*/ 605481 w 4361935"/>
              <a:gd name="connsiteY19" fmla="*/ 627344 h 1591171"/>
              <a:gd name="connsiteX20" fmla="*/ 654908 w 4361935"/>
              <a:gd name="connsiteY20" fmla="*/ 553204 h 1591171"/>
              <a:gd name="connsiteX21" fmla="*/ 704335 w 4361935"/>
              <a:gd name="connsiteY21" fmla="*/ 479063 h 1591171"/>
              <a:gd name="connsiteX22" fmla="*/ 741405 w 4361935"/>
              <a:gd name="connsiteY22" fmla="*/ 454350 h 1591171"/>
              <a:gd name="connsiteX23" fmla="*/ 827902 w 4361935"/>
              <a:gd name="connsiteY23" fmla="*/ 355496 h 1591171"/>
              <a:gd name="connsiteX24" fmla="*/ 889686 w 4361935"/>
              <a:gd name="connsiteY24" fmla="*/ 306069 h 1591171"/>
              <a:gd name="connsiteX25" fmla="*/ 1000897 w 4361935"/>
              <a:gd name="connsiteY25" fmla="*/ 244285 h 1591171"/>
              <a:gd name="connsiteX26" fmla="*/ 1075038 w 4361935"/>
              <a:gd name="connsiteY26" fmla="*/ 194858 h 1591171"/>
              <a:gd name="connsiteX27" fmla="*/ 1112108 w 4361935"/>
              <a:gd name="connsiteY27" fmla="*/ 170144 h 1591171"/>
              <a:gd name="connsiteX28" fmla="*/ 1223319 w 4361935"/>
              <a:gd name="connsiteY28" fmla="*/ 133074 h 1591171"/>
              <a:gd name="connsiteX29" fmla="*/ 1260389 w 4361935"/>
              <a:gd name="connsiteY29" fmla="*/ 120717 h 1591171"/>
              <a:gd name="connsiteX30" fmla="*/ 1309816 w 4361935"/>
              <a:gd name="connsiteY30" fmla="*/ 108360 h 1591171"/>
              <a:gd name="connsiteX31" fmla="*/ 1421027 w 4361935"/>
              <a:gd name="connsiteY31" fmla="*/ 71290 h 1591171"/>
              <a:gd name="connsiteX32" fmla="*/ 1507524 w 4361935"/>
              <a:gd name="connsiteY32" fmla="*/ 46577 h 1591171"/>
              <a:gd name="connsiteX33" fmla="*/ 1791730 w 4361935"/>
              <a:gd name="connsiteY33" fmla="*/ 34220 h 1591171"/>
              <a:gd name="connsiteX34" fmla="*/ 2582562 w 4361935"/>
              <a:gd name="connsiteY34" fmla="*/ 21863 h 1591171"/>
              <a:gd name="connsiteX35" fmla="*/ 2755557 w 4361935"/>
              <a:gd name="connsiteY35" fmla="*/ 46577 h 1591171"/>
              <a:gd name="connsiteX36" fmla="*/ 2817340 w 4361935"/>
              <a:gd name="connsiteY36" fmla="*/ 58933 h 1591171"/>
              <a:gd name="connsiteX37" fmla="*/ 2854411 w 4361935"/>
              <a:gd name="connsiteY37" fmla="*/ 71290 h 1591171"/>
              <a:gd name="connsiteX38" fmla="*/ 2903838 w 4361935"/>
              <a:gd name="connsiteY38" fmla="*/ 83647 h 1591171"/>
              <a:gd name="connsiteX39" fmla="*/ 3002692 w 4361935"/>
              <a:gd name="connsiteY39" fmla="*/ 108360 h 1591171"/>
              <a:gd name="connsiteX40" fmla="*/ 3089189 w 4361935"/>
              <a:gd name="connsiteY40" fmla="*/ 133074 h 1591171"/>
              <a:gd name="connsiteX41" fmla="*/ 3126259 w 4361935"/>
              <a:gd name="connsiteY41" fmla="*/ 157787 h 1591171"/>
              <a:gd name="connsiteX42" fmla="*/ 3200400 w 4361935"/>
              <a:gd name="connsiteY42" fmla="*/ 182501 h 1591171"/>
              <a:gd name="connsiteX43" fmla="*/ 3237470 w 4361935"/>
              <a:gd name="connsiteY43" fmla="*/ 207214 h 1591171"/>
              <a:gd name="connsiteX44" fmla="*/ 3311611 w 4361935"/>
              <a:gd name="connsiteY44" fmla="*/ 231928 h 1591171"/>
              <a:gd name="connsiteX45" fmla="*/ 3348681 w 4361935"/>
              <a:gd name="connsiteY45" fmla="*/ 244285 h 1591171"/>
              <a:gd name="connsiteX46" fmla="*/ 3422821 w 4361935"/>
              <a:gd name="connsiteY46" fmla="*/ 293712 h 1591171"/>
              <a:gd name="connsiteX47" fmla="*/ 3459892 w 4361935"/>
              <a:gd name="connsiteY47" fmla="*/ 318425 h 1591171"/>
              <a:gd name="connsiteX48" fmla="*/ 3534032 w 4361935"/>
              <a:gd name="connsiteY48" fmla="*/ 355496 h 1591171"/>
              <a:gd name="connsiteX49" fmla="*/ 3571102 w 4361935"/>
              <a:gd name="connsiteY49" fmla="*/ 392566 h 1591171"/>
              <a:gd name="connsiteX50" fmla="*/ 3620530 w 4361935"/>
              <a:gd name="connsiteY50" fmla="*/ 417279 h 1591171"/>
              <a:gd name="connsiteX51" fmla="*/ 3657600 w 4361935"/>
              <a:gd name="connsiteY51" fmla="*/ 441993 h 1591171"/>
              <a:gd name="connsiteX52" fmla="*/ 3719384 w 4361935"/>
              <a:gd name="connsiteY52" fmla="*/ 479063 h 1591171"/>
              <a:gd name="connsiteX53" fmla="*/ 3756454 w 4361935"/>
              <a:gd name="connsiteY53" fmla="*/ 516133 h 1591171"/>
              <a:gd name="connsiteX54" fmla="*/ 3793524 w 4361935"/>
              <a:gd name="connsiteY54" fmla="*/ 528490 h 1591171"/>
              <a:gd name="connsiteX55" fmla="*/ 3867665 w 4361935"/>
              <a:gd name="connsiteY55" fmla="*/ 577917 h 1591171"/>
              <a:gd name="connsiteX56" fmla="*/ 3954162 w 4361935"/>
              <a:gd name="connsiteY56" fmla="*/ 602631 h 1591171"/>
              <a:gd name="connsiteX57" fmla="*/ 3991232 w 4361935"/>
              <a:gd name="connsiteY57" fmla="*/ 627344 h 1591171"/>
              <a:gd name="connsiteX58" fmla="*/ 4127157 w 4361935"/>
              <a:gd name="connsiteY58" fmla="*/ 689128 h 1591171"/>
              <a:gd name="connsiteX59" fmla="*/ 4164227 w 4361935"/>
              <a:gd name="connsiteY59" fmla="*/ 713841 h 1591171"/>
              <a:gd name="connsiteX60" fmla="*/ 4238367 w 4361935"/>
              <a:gd name="connsiteY60" fmla="*/ 738555 h 1591171"/>
              <a:gd name="connsiteX61" fmla="*/ 4275438 w 4361935"/>
              <a:gd name="connsiteY61" fmla="*/ 763269 h 1591171"/>
              <a:gd name="connsiteX62" fmla="*/ 4361935 w 4361935"/>
              <a:gd name="connsiteY62" fmla="*/ 800339 h 159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361935" h="1591171">
                <a:moveTo>
                  <a:pt x="0" y="1591171"/>
                </a:moveTo>
                <a:cubicBezTo>
                  <a:pt x="20595" y="1570576"/>
                  <a:pt x="44309" y="1552687"/>
                  <a:pt x="61784" y="1529387"/>
                </a:cubicBezTo>
                <a:cubicBezTo>
                  <a:pt x="69599" y="1518967"/>
                  <a:pt x="68315" y="1503967"/>
                  <a:pt x="74140" y="1492317"/>
                </a:cubicBezTo>
                <a:cubicBezTo>
                  <a:pt x="80782" y="1479034"/>
                  <a:pt x="92822" y="1468818"/>
                  <a:pt x="98854" y="1455247"/>
                </a:cubicBezTo>
                <a:cubicBezTo>
                  <a:pt x="109434" y="1431442"/>
                  <a:pt x="109117" y="1402781"/>
                  <a:pt x="123567" y="1381106"/>
                </a:cubicBezTo>
                <a:cubicBezTo>
                  <a:pt x="181232" y="1294609"/>
                  <a:pt x="148281" y="1323442"/>
                  <a:pt x="210065" y="1282252"/>
                </a:cubicBezTo>
                <a:cubicBezTo>
                  <a:pt x="237023" y="1201373"/>
                  <a:pt x="199581" y="1280754"/>
                  <a:pt x="259492" y="1232825"/>
                </a:cubicBezTo>
                <a:cubicBezTo>
                  <a:pt x="271089" y="1223548"/>
                  <a:pt x="274698" y="1207164"/>
                  <a:pt x="284205" y="1195755"/>
                </a:cubicBezTo>
                <a:cubicBezTo>
                  <a:pt x="295392" y="1182330"/>
                  <a:pt x="308918" y="1171042"/>
                  <a:pt x="321275" y="1158685"/>
                </a:cubicBezTo>
                <a:cubicBezTo>
                  <a:pt x="325394" y="1146328"/>
                  <a:pt x="327306" y="1133000"/>
                  <a:pt x="333632" y="1121614"/>
                </a:cubicBezTo>
                <a:cubicBezTo>
                  <a:pt x="348056" y="1095650"/>
                  <a:pt x="373666" y="1075652"/>
                  <a:pt x="383059" y="1047474"/>
                </a:cubicBezTo>
                <a:cubicBezTo>
                  <a:pt x="405716" y="979506"/>
                  <a:pt x="381802" y="1040407"/>
                  <a:pt x="420130" y="973333"/>
                </a:cubicBezTo>
                <a:cubicBezTo>
                  <a:pt x="429269" y="957340"/>
                  <a:pt x="434136" y="938895"/>
                  <a:pt x="444843" y="923906"/>
                </a:cubicBezTo>
                <a:cubicBezTo>
                  <a:pt x="455000" y="909686"/>
                  <a:pt x="469556" y="899193"/>
                  <a:pt x="481913" y="886836"/>
                </a:cubicBezTo>
                <a:cubicBezTo>
                  <a:pt x="512976" y="793650"/>
                  <a:pt x="471071" y="908523"/>
                  <a:pt x="518984" y="812696"/>
                </a:cubicBezTo>
                <a:cubicBezTo>
                  <a:pt x="524809" y="801046"/>
                  <a:pt x="525515" y="787275"/>
                  <a:pt x="531340" y="775625"/>
                </a:cubicBezTo>
                <a:cubicBezTo>
                  <a:pt x="537981" y="762342"/>
                  <a:pt x="549412" y="751838"/>
                  <a:pt x="556054" y="738555"/>
                </a:cubicBezTo>
                <a:cubicBezTo>
                  <a:pt x="561879" y="726905"/>
                  <a:pt x="562586" y="713135"/>
                  <a:pt x="568411" y="701485"/>
                </a:cubicBezTo>
                <a:cubicBezTo>
                  <a:pt x="575053" y="688202"/>
                  <a:pt x="586482" y="677697"/>
                  <a:pt x="593124" y="664414"/>
                </a:cubicBezTo>
                <a:cubicBezTo>
                  <a:pt x="598949" y="652764"/>
                  <a:pt x="599155" y="638730"/>
                  <a:pt x="605481" y="627344"/>
                </a:cubicBezTo>
                <a:cubicBezTo>
                  <a:pt x="619906" y="601380"/>
                  <a:pt x="638433" y="577917"/>
                  <a:pt x="654908" y="553204"/>
                </a:cubicBezTo>
                <a:cubicBezTo>
                  <a:pt x="654910" y="553200"/>
                  <a:pt x="704331" y="479066"/>
                  <a:pt x="704335" y="479063"/>
                </a:cubicBezTo>
                <a:lnTo>
                  <a:pt x="741405" y="454350"/>
                </a:lnTo>
                <a:cubicBezTo>
                  <a:pt x="799070" y="367852"/>
                  <a:pt x="766118" y="396685"/>
                  <a:pt x="827902" y="355496"/>
                </a:cubicBezTo>
                <a:cubicBezTo>
                  <a:pt x="873567" y="286998"/>
                  <a:pt x="826488" y="341179"/>
                  <a:pt x="889686" y="306069"/>
                </a:cubicBezTo>
                <a:cubicBezTo>
                  <a:pt x="1017153" y="235254"/>
                  <a:pt x="917017" y="272244"/>
                  <a:pt x="1000897" y="244285"/>
                </a:cubicBezTo>
                <a:lnTo>
                  <a:pt x="1075038" y="194858"/>
                </a:lnTo>
                <a:cubicBezTo>
                  <a:pt x="1087395" y="186620"/>
                  <a:pt x="1098019" y="174840"/>
                  <a:pt x="1112108" y="170144"/>
                </a:cubicBezTo>
                <a:lnTo>
                  <a:pt x="1223319" y="133074"/>
                </a:lnTo>
                <a:cubicBezTo>
                  <a:pt x="1235676" y="128955"/>
                  <a:pt x="1247753" y="123876"/>
                  <a:pt x="1260389" y="120717"/>
                </a:cubicBezTo>
                <a:cubicBezTo>
                  <a:pt x="1276865" y="116598"/>
                  <a:pt x="1293549" y="113240"/>
                  <a:pt x="1309816" y="108360"/>
                </a:cubicBezTo>
                <a:cubicBezTo>
                  <a:pt x="1309863" y="108346"/>
                  <a:pt x="1402469" y="77476"/>
                  <a:pt x="1421027" y="71290"/>
                </a:cubicBezTo>
                <a:cubicBezTo>
                  <a:pt x="1441912" y="64328"/>
                  <a:pt x="1487570" y="48055"/>
                  <a:pt x="1507524" y="46577"/>
                </a:cubicBezTo>
                <a:cubicBezTo>
                  <a:pt x="1602090" y="39572"/>
                  <a:pt x="1696995" y="38339"/>
                  <a:pt x="1791730" y="34220"/>
                </a:cubicBezTo>
                <a:cubicBezTo>
                  <a:pt x="2151319" y="-25713"/>
                  <a:pt x="1889911" y="8543"/>
                  <a:pt x="2582562" y="21863"/>
                </a:cubicBezTo>
                <a:cubicBezTo>
                  <a:pt x="2668505" y="32606"/>
                  <a:pt x="2677158" y="32323"/>
                  <a:pt x="2755557" y="46577"/>
                </a:cubicBezTo>
                <a:cubicBezTo>
                  <a:pt x="2776220" y="50334"/>
                  <a:pt x="2796965" y="53839"/>
                  <a:pt x="2817340" y="58933"/>
                </a:cubicBezTo>
                <a:cubicBezTo>
                  <a:pt x="2829977" y="62092"/>
                  <a:pt x="2841887" y="67712"/>
                  <a:pt x="2854411" y="71290"/>
                </a:cubicBezTo>
                <a:cubicBezTo>
                  <a:pt x="2870740" y="75956"/>
                  <a:pt x="2887260" y="79963"/>
                  <a:pt x="2903838" y="83647"/>
                </a:cubicBezTo>
                <a:cubicBezTo>
                  <a:pt x="3073407" y="121330"/>
                  <a:pt x="2886770" y="75240"/>
                  <a:pt x="3002692" y="108360"/>
                </a:cubicBezTo>
                <a:cubicBezTo>
                  <a:pt x="3021169" y="113639"/>
                  <a:pt x="3069437" y="123198"/>
                  <a:pt x="3089189" y="133074"/>
                </a:cubicBezTo>
                <a:cubicBezTo>
                  <a:pt x="3102472" y="139715"/>
                  <a:pt x="3112688" y="151756"/>
                  <a:pt x="3126259" y="157787"/>
                </a:cubicBezTo>
                <a:cubicBezTo>
                  <a:pt x="3150064" y="168367"/>
                  <a:pt x="3178725" y="168051"/>
                  <a:pt x="3200400" y="182501"/>
                </a:cubicBezTo>
                <a:cubicBezTo>
                  <a:pt x="3212757" y="190739"/>
                  <a:pt x="3223899" y="201183"/>
                  <a:pt x="3237470" y="207214"/>
                </a:cubicBezTo>
                <a:cubicBezTo>
                  <a:pt x="3261275" y="217794"/>
                  <a:pt x="3286897" y="223690"/>
                  <a:pt x="3311611" y="231928"/>
                </a:cubicBezTo>
                <a:cubicBezTo>
                  <a:pt x="3323968" y="236047"/>
                  <a:pt x="3337843" y="237060"/>
                  <a:pt x="3348681" y="244285"/>
                </a:cubicBezTo>
                <a:lnTo>
                  <a:pt x="3422821" y="293712"/>
                </a:lnTo>
                <a:cubicBezTo>
                  <a:pt x="3435178" y="301950"/>
                  <a:pt x="3445803" y="313729"/>
                  <a:pt x="3459892" y="318425"/>
                </a:cubicBezTo>
                <a:cubicBezTo>
                  <a:pt x="3497046" y="330810"/>
                  <a:pt x="3502093" y="328880"/>
                  <a:pt x="3534032" y="355496"/>
                </a:cubicBezTo>
                <a:cubicBezTo>
                  <a:pt x="3547457" y="366683"/>
                  <a:pt x="3556882" y="382409"/>
                  <a:pt x="3571102" y="392566"/>
                </a:cubicBezTo>
                <a:cubicBezTo>
                  <a:pt x="3586092" y="403273"/>
                  <a:pt x="3604536" y="408140"/>
                  <a:pt x="3620530" y="417279"/>
                </a:cubicBezTo>
                <a:cubicBezTo>
                  <a:pt x="3633424" y="424647"/>
                  <a:pt x="3645006" y="434122"/>
                  <a:pt x="3657600" y="441993"/>
                </a:cubicBezTo>
                <a:cubicBezTo>
                  <a:pt x="3677967" y="454722"/>
                  <a:pt x="3700170" y="464653"/>
                  <a:pt x="3719384" y="479063"/>
                </a:cubicBezTo>
                <a:cubicBezTo>
                  <a:pt x="3733364" y="489548"/>
                  <a:pt x="3741914" y="506440"/>
                  <a:pt x="3756454" y="516133"/>
                </a:cubicBezTo>
                <a:cubicBezTo>
                  <a:pt x="3767292" y="523358"/>
                  <a:pt x="3782138" y="522164"/>
                  <a:pt x="3793524" y="528490"/>
                </a:cubicBezTo>
                <a:cubicBezTo>
                  <a:pt x="3819488" y="542915"/>
                  <a:pt x="3839487" y="568524"/>
                  <a:pt x="3867665" y="577917"/>
                </a:cubicBezTo>
                <a:cubicBezTo>
                  <a:pt x="3920846" y="595645"/>
                  <a:pt x="3892099" y="587115"/>
                  <a:pt x="3954162" y="602631"/>
                </a:cubicBezTo>
                <a:cubicBezTo>
                  <a:pt x="3966519" y="610869"/>
                  <a:pt x="3977949" y="620703"/>
                  <a:pt x="3991232" y="627344"/>
                </a:cubicBezTo>
                <a:cubicBezTo>
                  <a:pt x="4096203" y="679829"/>
                  <a:pt x="3923454" y="553328"/>
                  <a:pt x="4127157" y="689128"/>
                </a:cubicBezTo>
                <a:cubicBezTo>
                  <a:pt x="4139514" y="697366"/>
                  <a:pt x="4150656" y="707809"/>
                  <a:pt x="4164227" y="713841"/>
                </a:cubicBezTo>
                <a:cubicBezTo>
                  <a:pt x="4188032" y="724421"/>
                  <a:pt x="4216692" y="724105"/>
                  <a:pt x="4238367" y="738555"/>
                </a:cubicBezTo>
                <a:cubicBezTo>
                  <a:pt x="4250724" y="746793"/>
                  <a:pt x="4261867" y="757237"/>
                  <a:pt x="4275438" y="763269"/>
                </a:cubicBezTo>
                <a:cubicBezTo>
                  <a:pt x="4371038" y="805758"/>
                  <a:pt x="4327595" y="765999"/>
                  <a:pt x="4361935" y="8003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67FF87BC-42F4-FA18-2A70-62305585E1DB}"/>
              </a:ext>
            </a:extLst>
          </p:cNvPr>
          <p:cNvSpPr/>
          <p:nvPr/>
        </p:nvSpPr>
        <p:spPr>
          <a:xfrm>
            <a:off x="3669957" y="4794422"/>
            <a:ext cx="4022597" cy="1569308"/>
          </a:xfrm>
          <a:custGeom>
            <a:avLst/>
            <a:gdLst>
              <a:gd name="connsiteX0" fmla="*/ 0 w 4022597"/>
              <a:gd name="connsiteY0" fmla="*/ 1569308 h 1569308"/>
              <a:gd name="connsiteX1" fmla="*/ 86497 w 4022597"/>
              <a:gd name="connsiteY1" fmla="*/ 1433383 h 1569308"/>
              <a:gd name="connsiteX2" fmla="*/ 111211 w 4022597"/>
              <a:gd name="connsiteY2" fmla="*/ 1396313 h 1569308"/>
              <a:gd name="connsiteX3" fmla="*/ 135924 w 4022597"/>
              <a:gd name="connsiteY3" fmla="*/ 1359243 h 1569308"/>
              <a:gd name="connsiteX4" fmla="*/ 172994 w 4022597"/>
              <a:gd name="connsiteY4" fmla="*/ 1334529 h 1569308"/>
              <a:gd name="connsiteX5" fmla="*/ 197708 w 4022597"/>
              <a:gd name="connsiteY5" fmla="*/ 1297459 h 1569308"/>
              <a:gd name="connsiteX6" fmla="*/ 234778 w 4022597"/>
              <a:gd name="connsiteY6" fmla="*/ 1260389 h 1569308"/>
              <a:gd name="connsiteX7" fmla="*/ 284205 w 4022597"/>
              <a:gd name="connsiteY7" fmla="*/ 1186248 h 1569308"/>
              <a:gd name="connsiteX8" fmla="*/ 308919 w 4022597"/>
              <a:gd name="connsiteY8" fmla="*/ 1112108 h 1569308"/>
              <a:gd name="connsiteX9" fmla="*/ 333632 w 4022597"/>
              <a:gd name="connsiteY9" fmla="*/ 1075037 h 1569308"/>
              <a:gd name="connsiteX10" fmla="*/ 358346 w 4022597"/>
              <a:gd name="connsiteY10" fmla="*/ 1000897 h 1569308"/>
              <a:gd name="connsiteX11" fmla="*/ 370702 w 4022597"/>
              <a:gd name="connsiteY11" fmla="*/ 963827 h 1569308"/>
              <a:gd name="connsiteX12" fmla="*/ 432486 w 4022597"/>
              <a:gd name="connsiteY12" fmla="*/ 889686 h 1569308"/>
              <a:gd name="connsiteX13" fmla="*/ 444843 w 4022597"/>
              <a:gd name="connsiteY13" fmla="*/ 852616 h 1569308"/>
              <a:gd name="connsiteX14" fmla="*/ 494270 w 4022597"/>
              <a:gd name="connsiteY14" fmla="*/ 778475 h 1569308"/>
              <a:gd name="connsiteX15" fmla="*/ 556054 w 4022597"/>
              <a:gd name="connsiteY15" fmla="*/ 704335 h 1569308"/>
              <a:gd name="connsiteX16" fmla="*/ 605481 w 4022597"/>
              <a:gd name="connsiteY16" fmla="*/ 630194 h 1569308"/>
              <a:gd name="connsiteX17" fmla="*/ 630194 w 4022597"/>
              <a:gd name="connsiteY17" fmla="*/ 593124 h 1569308"/>
              <a:gd name="connsiteX18" fmla="*/ 642551 w 4022597"/>
              <a:gd name="connsiteY18" fmla="*/ 556054 h 1569308"/>
              <a:gd name="connsiteX19" fmla="*/ 691978 w 4022597"/>
              <a:gd name="connsiteY19" fmla="*/ 481913 h 1569308"/>
              <a:gd name="connsiteX20" fmla="*/ 716692 w 4022597"/>
              <a:gd name="connsiteY20" fmla="*/ 444843 h 1569308"/>
              <a:gd name="connsiteX21" fmla="*/ 753762 w 4022597"/>
              <a:gd name="connsiteY21" fmla="*/ 432486 h 1569308"/>
              <a:gd name="connsiteX22" fmla="*/ 827902 w 4022597"/>
              <a:gd name="connsiteY22" fmla="*/ 358346 h 1569308"/>
              <a:gd name="connsiteX23" fmla="*/ 902043 w 4022597"/>
              <a:gd name="connsiteY23" fmla="*/ 308919 h 1569308"/>
              <a:gd name="connsiteX24" fmla="*/ 1013254 w 4022597"/>
              <a:gd name="connsiteY24" fmla="*/ 222421 h 1569308"/>
              <a:gd name="connsiteX25" fmla="*/ 1050324 w 4022597"/>
              <a:gd name="connsiteY25" fmla="*/ 197708 h 1569308"/>
              <a:gd name="connsiteX26" fmla="*/ 1087394 w 4022597"/>
              <a:gd name="connsiteY26" fmla="*/ 172994 h 1569308"/>
              <a:gd name="connsiteX27" fmla="*/ 1173892 w 4022597"/>
              <a:gd name="connsiteY27" fmla="*/ 148281 h 1569308"/>
              <a:gd name="connsiteX28" fmla="*/ 1210962 w 4022597"/>
              <a:gd name="connsiteY28" fmla="*/ 123567 h 1569308"/>
              <a:gd name="connsiteX29" fmla="*/ 1421027 w 4022597"/>
              <a:gd name="connsiteY29" fmla="*/ 86497 h 1569308"/>
              <a:gd name="connsiteX30" fmla="*/ 1482811 w 4022597"/>
              <a:gd name="connsiteY30" fmla="*/ 74140 h 1569308"/>
              <a:gd name="connsiteX31" fmla="*/ 1618735 w 4022597"/>
              <a:gd name="connsiteY31" fmla="*/ 49427 h 1569308"/>
              <a:gd name="connsiteX32" fmla="*/ 1717589 w 4022597"/>
              <a:gd name="connsiteY32" fmla="*/ 24713 h 1569308"/>
              <a:gd name="connsiteX33" fmla="*/ 1816443 w 4022597"/>
              <a:gd name="connsiteY33" fmla="*/ 0 h 1569308"/>
              <a:gd name="connsiteX34" fmla="*/ 2706129 w 4022597"/>
              <a:gd name="connsiteY34" fmla="*/ 12356 h 1569308"/>
              <a:gd name="connsiteX35" fmla="*/ 2804984 w 4022597"/>
              <a:gd name="connsiteY35" fmla="*/ 37070 h 1569308"/>
              <a:gd name="connsiteX36" fmla="*/ 2891481 w 4022597"/>
              <a:gd name="connsiteY36" fmla="*/ 61783 h 1569308"/>
              <a:gd name="connsiteX37" fmla="*/ 2965621 w 4022597"/>
              <a:gd name="connsiteY37" fmla="*/ 111210 h 1569308"/>
              <a:gd name="connsiteX38" fmla="*/ 3002692 w 4022597"/>
              <a:gd name="connsiteY38" fmla="*/ 135924 h 1569308"/>
              <a:gd name="connsiteX39" fmla="*/ 3113902 w 4022597"/>
              <a:gd name="connsiteY39" fmla="*/ 222421 h 1569308"/>
              <a:gd name="connsiteX40" fmla="*/ 3188043 w 4022597"/>
              <a:gd name="connsiteY40" fmla="*/ 271848 h 1569308"/>
              <a:gd name="connsiteX41" fmla="*/ 3225113 w 4022597"/>
              <a:gd name="connsiteY41" fmla="*/ 296562 h 1569308"/>
              <a:gd name="connsiteX42" fmla="*/ 3274540 w 4022597"/>
              <a:gd name="connsiteY42" fmla="*/ 321275 h 1569308"/>
              <a:gd name="connsiteX43" fmla="*/ 3311611 w 4022597"/>
              <a:gd name="connsiteY43" fmla="*/ 358346 h 1569308"/>
              <a:gd name="connsiteX44" fmla="*/ 3385751 w 4022597"/>
              <a:gd name="connsiteY44" fmla="*/ 407773 h 1569308"/>
              <a:gd name="connsiteX45" fmla="*/ 3459892 w 4022597"/>
              <a:gd name="connsiteY45" fmla="*/ 457200 h 1569308"/>
              <a:gd name="connsiteX46" fmla="*/ 3571102 w 4022597"/>
              <a:gd name="connsiteY46" fmla="*/ 531340 h 1569308"/>
              <a:gd name="connsiteX47" fmla="*/ 3608173 w 4022597"/>
              <a:gd name="connsiteY47" fmla="*/ 556054 h 1569308"/>
              <a:gd name="connsiteX48" fmla="*/ 3645243 w 4022597"/>
              <a:gd name="connsiteY48" fmla="*/ 568410 h 1569308"/>
              <a:gd name="connsiteX49" fmla="*/ 3682313 w 4022597"/>
              <a:gd name="connsiteY49" fmla="*/ 593124 h 1569308"/>
              <a:gd name="connsiteX50" fmla="*/ 3719384 w 4022597"/>
              <a:gd name="connsiteY50" fmla="*/ 605481 h 1569308"/>
              <a:gd name="connsiteX51" fmla="*/ 3830594 w 4022597"/>
              <a:gd name="connsiteY51" fmla="*/ 667264 h 1569308"/>
              <a:gd name="connsiteX52" fmla="*/ 3867665 w 4022597"/>
              <a:gd name="connsiteY52" fmla="*/ 691978 h 1569308"/>
              <a:gd name="connsiteX53" fmla="*/ 3904735 w 4022597"/>
              <a:gd name="connsiteY53" fmla="*/ 729048 h 1569308"/>
              <a:gd name="connsiteX54" fmla="*/ 3941805 w 4022597"/>
              <a:gd name="connsiteY54" fmla="*/ 741405 h 1569308"/>
              <a:gd name="connsiteX55" fmla="*/ 4015946 w 4022597"/>
              <a:gd name="connsiteY55" fmla="*/ 790832 h 1569308"/>
              <a:gd name="connsiteX56" fmla="*/ 4003589 w 4022597"/>
              <a:gd name="connsiteY56" fmla="*/ 790832 h 156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022597" h="1569308">
                <a:moveTo>
                  <a:pt x="0" y="1569308"/>
                </a:moveTo>
                <a:cubicBezTo>
                  <a:pt x="52346" y="1482063"/>
                  <a:pt x="23754" y="1527497"/>
                  <a:pt x="86497" y="1433383"/>
                </a:cubicBezTo>
                <a:lnTo>
                  <a:pt x="111211" y="1396313"/>
                </a:lnTo>
                <a:cubicBezTo>
                  <a:pt x="119449" y="1383956"/>
                  <a:pt x="123567" y="1367481"/>
                  <a:pt x="135924" y="1359243"/>
                </a:cubicBezTo>
                <a:lnTo>
                  <a:pt x="172994" y="1334529"/>
                </a:lnTo>
                <a:cubicBezTo>
                  <a:pt x="181232" y="1322172"/>
                  <a:pt x="188201" y="1308868"/>
                  <a:pt x="197708" y="1297459"/>
                </a:cubicBezTo>
                <a:cubicBezTo>
                  <a:pt x="208895" y="1284034"/>
                  <a:pt x="225085" y="1274929"/>
                  <a:pt x="234778" y="1260389"/>
                </a:cubicBezTo>
                <a:cubicBezTo>
                  <a:pt x="306313" y="1153088"/>
                  <a:pt x="165943" y="1304513"/>
                  <a:pt x="284205" y="1186248"/>
                </a:cubicBezTo>
                <a:cubicBezTo>
                  <a:pt x="292443" y="1161535"/>
                  <a:pt x="294469" y="1133783"/>
                  <a:pt x="308919" y="1112108"/>
                </a:cubicBezTo>
                <a:cubicBezTo>
                  <a:pt x="317157" y="1099751"/>
                  <a:pt x="327600" y="1088608"/>
                  <a:pt x="333632" y="1075037"/>
                </a:cubicBezTo>
                <a:cubicBezTo>
                  <a:pt x="344212" y="1051232"/>
                  <a:pt x="350108" y="1025610"/>
                  <a:pt x="358346" y="1000897"/>
                </a:cubicBezTo>
                <a:cubicBezTo>
                  <a:pt x="362465" y="988540"/>
                  <a:pt x="361492" y="973037"/>
                  <a:pt x="370702" y="963827"/>
                </a:cubicBezTo>
                <a:cubicBezTo>
                  <a:pt x="398031" y="936498"/>
                  <a:pt x="415282" y="924094"/>
                  <a:pt x="432486" y="889686"/>
                </a:cubicBezTo>
                <a:cubicBezTo>
                  <a:pt x="438311" y="878036"/>
                  <a:pt x="438517" y="864002"/>
                  <a:pt x="444843" y="852616"/>
                </a:cubicBezTo>
                <a:cubicBezTo>
                  <a:pt x="459268" y="826652"/>
                  <a:pt x="477794" y="803189"/>
                  <a:pt x="494270" y="778475"/>
                </a:cubicBezTo>
                <a:cubicBezTo>
                  <a:pt x="582581" y="646009"/>
                  <a:pt x="445055" y="847048"/>
                  <a:pt x="556054" y="704335"/>
                </a:cubicBezTo>
                <a:cubicBezTo>
                  <a:pt x="574289" y="680890"/>
                  <a:pt x="589005" y="654908"/>
                  <a:pt x="605481" y="630194"/>
                </a:cubicBezTo>
                <a:cubicBezTo>
                  <a:pt x="613719" y="617837"/>
                  <a:pt x="625498" y="607213"/>
                  <a:pt x="630194" y="593124"/>
                </a:cubicBezTo>
                <a:cubicBezTo>
                  <a:pt x="634313" y="580767"/>
                  <a:pt x="636225" y="567440"/>
                  <a:pt x="642551" y="556054"/>
                </a:cubicBezTo>
                <a:cubicBezTo>
                  <a:pt x="656976" y="530090"/>
                  <a:pt x="675502" y="506627"/>
                  <a:pt x="691978" y="481913"/>
                </a:cubicBezTo>
                <a:cubicBezTo>
                  <a:pt x="700216" y="469556"/>
                  <a:pt x="702603" y="449539"/>
                  <a:pt x="716692" y="444843"/>
                </a:cubicBezTo>
                <a:lnTo>
                  <a:pt x="753762" y="432486"/>
                </a:lnTo>
                <a:cubicBezTo>
                  <a:pt x="778475" y="407773"/>
                  <a:pt x="798822" y="377733"/>
                  <a:pt x="827902" y="358346"/>
                </a:cubicBezTo>
                <a:cubicBezTo>
                  <a:pt x="852616" y="341870"/>
                  <a:pt x="881041" y="329922"/>
                  <a:pt x="902043" y="308919"/>
                </a:cubicBezTo>
                <a:cubicBezTo>
                  <a:pt x="960115" y="250845"/>
                  <a:pt x="924573" y="281541"/>
                  <a:pt x="1013254" y="222421"/>
                </a:cubicBezTo>
                <a:lnTo>
                  <a:pt x="1050324" y="197708"/>
                </a:lnTo>
                <a:cubicBezTo>
                  <a:pt x="1062681" y="189470"/>
                  <a:pt x="1073305" y="177690"/>
                  <a:pt x="1087394" y="172994"/>
                </a:cubicBezTo>
                <a:cubicBezTo>
                  <a:pt x="1140576" y="155267"/>
                  <a:pt x="1111828" y="163796"/>
                  <a:pt x="1173892" y="148281"/>
                </a:cubicBezTo>
                <a:cubicBezTo>
                  <a:pt x="1186249" y="140043"/>
                  <a:pt x="1197391" y="129599"/>
                  <a:pt x="1210962" y="123567"/>
                </a:cubicBezTo>
                <a:cubicBezTo>
                  <a:pt x="1291394" y="87819"/>
                  <a:pt x="1323547" y="95359"/>
                  <a:pt x="1421027" y="86497"/>
                </a:cubicBezTo>
                <a:lnTo>
                  <a:pt x="1482811" y="74140"/>
                </a:lnTo>
                <a:cubicBezTo>
                  <a:pt x="1542250" y="63333"/>
                  <a:pt x="1562073" y="62503"/>
                  <a:pt x="1618735" y="49427"/>
                </a:cubicBezTo>
                <a:cubicBezTo>
                  <a:pt x="1651831" y="41790"/>
                  <a:pt x="1684283" y="31374"/>
                  <a:pt x="1717589" y="24713"/>
                </a:cubicBezTo>
                <a:cubicBezTo>
                  <a:pt x="1792145" y="9802"/>
                  <a:pt x="1759448" y="18997"/>
                  <a:pt x="1816443" y="0"/>
                </a:cubicBezTo>
                <a:cubicBezTo>
                  <a:pt x="2113005" y="4119"/>
                  <a:pt x="2409747" y="1242"/>
                  <a:pt x="2706129" y="12356"/>
                </a:cubicBezTo>
                <a:cubicBezTo>
                  <a:pt x="2740071" y="13629"/>
                  <a:pt x="2772032" y="28832"/>
                  <a:pt x="2804984" y="37070"/>
                </a:cubicBezTo>
                <a:cubicBezTo>
                  <a:pt x="2867046" y="52586"/>
                  <a:pt x="2838301" y="44057"/>
                  <a:pt x="2891481" y="61783"/>
                </a:cubicBezTo>
                <a:lnTo>
                  <a:pt x="2965621" y="111210"/>
                </a:lnTo>
                <a:cubicBezTo>
                  <a:pt x="2977978" y="119448"/>
                  <a:pt x="2992191" y="125423"/>
                  <a:pt x="3002692" y="135924"/>
                </a:cubicBezTo>
                <a:cubicBezTo>
                  <a:pt x="3060764" y="193996"/>
                  <a:pt x="3025222" y="163301"/>
                  <a:pt x="3113902" y="222421"/>
                </a:cubicBezTo>
                <a:lnTo>
                  <a:pt x="3188043" y="271848"/>
                </a:lnTo>
                <a:cubicBezTo>
                  <a:pt x="3200400" y="280086"/>
                  <a:pt x="3211830" y="289921"/>
                  <a:pt x="3225113" y="296562"/>
                </a:cubicBezTo>
                <a:lnTo>
                  <a:pt x="3274540" y="321275"/>
                </a:lnTo>
                <a:cubicBezTo>
                  <a:pt x="3286897" y="333632"/>
                  <a:pt x="3297817" y="347617"/>
                  <a:pt x="3311611" y="358346"/>
                </a:cubicBezTo>
                <a:cubicBezTo>
                  <a:pt x="3335056" y="376581"/>
                  <a:pt x="3361038" y="391297"/>
                  <a:pt x="3385751" y="407773"/>
                </a:cubicBezTo>
                <a:lnTo>
                  <a:pt x="3459892" y="457200"/>
                </a:lnTo>
                <a:lnTo>
                  <a:pt x="3571102" y="531340"/>
                </a:lnTo>
                <a:cubicBezTo>
                  <a:pt x="3583459" y="539578"/>
                  <a:pt x="3594084" y="551358"/>
                  <a:pt x="3608173" y="556054"/>
                </a:cubicBezTo>
                <a:lnTo>
                  <a:pt x="3645243" y="568410"/>
                </a:lnTo>
                <a:cubicBezTo>
                  <a:pt x="3657600" y="576648"/>
                  <a:pt x="3669030" y="586482"/>
                  <a:pt x="3682313" y="593124"/>
                </a:cubicBezTo>
                <a:cubicBezTo>
                  <a:pt x="3693963" y="598949"/>
                  <a:pt x="3707998" y="599155"/>
                  <a:pt x="3719384" y="605481"/>
                </a:cubicBezTo>
                <a:cubicBezTo>
                  <a:pt x="3846848" y="676294"/>
                  <a:pt x="3746715" y="639306"/>
                  <a:pt x="3830594" y="667264"/>
                </a:cubicBezTo>
                <a:cubicBezTo>
                  <a:pt x="3842951" y="675502"/>
                  <a:pt x="3856256" y="682470"/>
                  <a:pt x="3867665" y="691978"/>
                </a:cubicBezTo>
                <a:cubicBezTo>
                  <a:pt x="3881090" y="703165"/>
                  <a:pt x="3890195" y="719355"/>
                  <a:pt x="3904735" y="729048"/>
                </a:cubicBezTo>
                <a:cubicBezTo>
                  <a:pt x="3915573" y="736273"/>
                  <a:pt x="3930419" y="735079"/>
                  <a:pt x="3941805" y="741405"/>
                </a:cubicBezTo>
                <a:cubicBezTo>
                  <a:pt x="3967769" y="755830"/>
                  <a:pt x="4045648" y="790832"/>
                  <a:pt x="4015946" y="790832"/>
                </a:cubicBezTo>
                <a:lnTo>
                  <a:pt x="4003589" y="7908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B181A1-CCC8-397F-34A4-A085F9F6738A}"/>
              </a:ext>
            </a:extLst>
          </p:cNvPr>
          <p:cNvCxnSpPr>
            <a:cxnSpLocks/>
          </p:cNvCxnSpPr>
          <p:nvPr/>
        </p:nvCxnSpPr>
        <p:spPr>
          <a:xfrm>
            <a:off x="4979773" y="1033913"/>
            <a:ext cx="0" cy="53051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0D8A24-77CB-D18C-231E-F16A668CFA7A}"/>
              </a:ext>
            </a:extLst>
          </p:cNvPr>
          <p:cNvCxnSpPr>
            <a:cxnSpLocks/>
          </p:cNvCxnSpPr>
          <p:nvPr/>
        </p:nvCxnSpPr>
        <p:spPr>
          <a:xfrm>
            <a:off x="6577913" y="1051247"/>
            <a:ext cx="0" cy="53051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77FF48-2D6B-87C6-48A2-027C2422BEEE}"/>
              </a:ext>
            </a:extLst>
          </p:cNvPr>
          <p:cNvCxnSpPr>
            <a:cxnSpLocks/>
          </p:cNvCxnSpPr>
          <p:nvPr/>
        </p:nvCxnSpPr>
        <p:spPr>
          <a:xfrm flipV="1">
            <a:off x="4878055" y="1459020"/>
            <a:ext cx="580768" cy="8155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23CB78C-98C4-4F76-4FF7-AA4F0C4872AD}"/>
              </a:ext>
            </a:extLst>
          </p:cNvPr>
          <p:cNvSpPr txBox="1"/>
          <p:nvPr/>
        </p:nvSpPr>
        <p:spPr>
          <a:xfrm>
            <a:off x="5448408" y="1186914"/>
            <a:ext cx="49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63FC994-3589-58E7-7E70-EFDE037DF077}"/>
              </a:ext>
            </a:extLst>
          </p:cNvPr>
          <p:cNvCxnSpPr>
            <a:cxnSpLocks/>
          </p:cNvCxnSpPr>
          <p:nvPr/>
        </p:nvCxnSpPr>
        <p:spPr>
          <a:xfrm flipV="1">
            <a:off x="7335770" y="4897994"/>
            <a:ext cx="580768" cy="8155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561AC5C-763B-9E2A-95B5-84D6129E7786}"/>
              </a:ext>
            </a:extLst>
          </p:cNvPr>
          <p:cNvSpPr txBox="1"/>
          <p:nvPr/>
        </p:nvSpPr>
        <p:spPr>
          <a:xfrm>
            <a:off x="7916538" y="4688883"/>
            <a:ext cx="49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5D2398-7802-06E0-7B62-3EE3A69CC61D}"/>
              </a:ext>
            </a:extLst>
          </p:cNvPr>
          <p:cNvSpPr txBox="1"/>
          <p:nvPr/>
        </p:nvSpPr>
        <p:spPr>
          <a:xfrm>
            <a:off x="1199649" y="2091245"/>
            <a:ext cx="818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4C0228-6BBF-BFAE-88CA-5FBF41DA2114}"/>
              </a:ext>
            </a:extLst>
          </p:cNvPr>
          <p:cNvSpPr txBox="1"/>
          <p:nvPr/>
        </p:nvSpPr>
        <p:spPr>
          <a:xfrm>
            <a:off x="514057" y="4895774"/>
            <a:ext cx="2333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models / GLW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251E7CCC-9134-2835-AE7B-5F73770F6B96}"/>
              </a:ext>
            </a:extLst>
          </p:cNvPr>
          <p:cNvSpPr/>
          <p:nvPr/>
        </p:nvSpPr>
        <p:spPr>
          <a:xfrm>
            <a:off x="3682314" y="1532238"/>
            <a:ext cx="4559643" cy="2038865"/>
          </a:xfrm>
          <a:custGeom>
            <a:avLst/>
            <a:gdLst>
              <a:gd name="connsiteX0" fmla="*/ 0 w 4559643"/>
              <a:gd name="connsiteY0" fmla="*/ 2038865 h 2038865"/>
              <a:gd name="connsiteX1" fmla="*/ 61783 w 4559643"/>
              <a:gd name="connsiteY1" fmla="*/ 1940011 h 2038865"/>
              <a:gd name="connsiteX2" fmla="*/ 98854 w 4559643"/>
              <a:gd name="connsiteY2" fmla="*/ 1865870 h 2038865"/>
              <a:gd name="connsiteX3" fmla="*/ 160637 w 4559643"/>
              <a:gd name="connsiteY3" fmla="*/ 1754659 h 2038865"/>
              <a:gd name="connsiteX4" fmla="*/ 185351 w 4559643"/>
              <a:gd name="connsiteY4" fmla="*/ 1717589 h 2038865"/>
              <a:gd name="connsiteX5" fmla="*/ 222421 w 4559643"/>
              <a:gd name="connsiteY5" fmla="*/ 1643448 h 2038865"/>
              <a:gd name="connsiteX6" fmla="*/ 234778 w 4559643"/>
              <a:gd name="connsiteY6" fmla="*/ 1606378 h 2038865"/>
              <a:gd name="connsiteX7" fmla="*/ 259491 w 4559643"/>
              <a:gd name="connsiteY7" fmla="*/ 1507524 h 2038865"/>
              <a:gd name="connsiteX8" fmla="*/ 271848 w 4559643"/>
              <a:gd name="connsiteY8" fmla="*/ 1458097 h 2038865"/>
              <a:gd name="connsiteX9" fmla="*/ 308918 w 4559643"/>
              <a:gd name="connsiteY9" fmla="*/ 1346886 h 2038865"/>
              <a:gd name="connsiteX10" fmla="*/ 321275 w 4559643"/>
              <a:gd name="connsiteY10" fmla="*/ 1309816 h 2038865"/>
              <a:gd name="connsiteX11" fmla="*/ 370702 w 4559643"/>
              <a:gd name="connsiteY11" fmla="*/ 1235676 h 2038865"/>
              <a:gd name="connsiteX12" fmla="*/ 383059 w 4559643"/>
              <a:gd name="connsiteY12" fmla="*/ 1198605 h 2038865"/>
              <a:gd name="connsiteX13" fmla="*/ 407772 w 4559643"/>
              <a:gd name="connsiteY13" fmla="*/ 1161535 h 2038865"/>
              <a:gd name="connsiteX14" fmla="*/ 457200 w 4559643"/>
              <a:gd name="connsiteY14" fmla="*/ 1050324 h 2038865"/>
              <a:gd name="connsiteX15" fmla="*/ 481913 w 4559643"/>
              <a:gd name="connsiteY15" fmla="*/ 976184 h 2038865"/>
              <a:gd name="connsiteX16" fmla="*/ 531340 w 4559643"/>
              <a:gd name="connsiteY16" fmla="*/ 902043 h 2038865"/>
              <a:gd name="connsiteX17" fmla="*/ 556054 w 4559643"/>
              <a:gd name="connsiteY17" fmla="*/ 827903 h 2038865"/>
              <a:gd name="connsiteX18" fmla="*/ 605481 w 4559643"/>
              <a:gd name="connsiteY18" fmla="*/ 753762 h 2038865"/>
              <a:gd name="connsiteX19" fmla="*/ 617837 w 4559643"/>
              <a:gd name="connsiteY19" fmla="*/ 716692 h 2038865"/>
              <a:gd name="connsiteX20" fmla="*/ 667264 w 4559643"/>
              <a:gd name="connsiteY20" fmla="*/ 642551 h 2038865"/>
              <a:gd name="connsiteX21" fmla="*/ 704335 w 4559643"/>
              <a:gd name="connsiteY21" fmla="*/ 568411 h 2038865"/>
              <a:gd name="connsiteX22" fmla="*/ 741405 w 4559643"/>
              <a:gd name="connsiteY22" fmla="*/ 494270 h 2038865"/>
              <a:gd name="connsiteX23" fmla="*/ 766118 w 4559643"/>
              <a:gd name="connsiteY23" fmla="*/ 420130 h 2038865"/>
              <a:gd name="connsiteX24" fmla="*/ 840259 w 4559643"/>
              <a:gd name="connsiteY24" fmla="*/ 308919 h 2038865"/>
              <a:gd name="connsiteX25" fmla="*/ 864972 w 4559643"/>
              <a:gd name="connsiteY25" fmla="*/ 271848 h 2038865"/>
              <a:gd name="connsiteX26" fmla="*/ 926756 w 4559643"/>
              <a:gd name="connsiteY26" fmla="*/ 160638 h 2038865"/>
              <a:gd name="connsiteX27" fmla="*/ 951470 w 4559643"/>
              <a:gd name="connsiteY27" fmla="*/ 123567 h 2038865"/>
              <a:gd name="connsiteX28" fmla="*/ 1025610 w 4559643"/>
              <a:gd name="connsiteY28" fmla="*/ 74140 h 2038865"/>
              <a:gd name="connsiteX29" fmla="*/ 1062681 w 4559643"/>
              <a:gd name="connsiteY29" fmla="*/ 49427 h 2038865"/>
              <a:gd name="connsiteX30" fmla="*/ 1099751 w 4559643"/>
              <a:gd name="connsiteY30" fmla="*/ 24713 h 2038865"/>
              <a:gd name="connsiteX31" fmla="*/ 1322172 w 4559643"/>
              <a:gd name="connsiteY31" fmla="*/ 0 h 2038865"/>
              <a:gd name="connsiteX32" fmla="*/ 1383956 w 4559643"/>
              <a:gd name="connsiteY32" fmla="*/ 12357 h 2038865"/>
              <a:gd name="connsiteX33" fmla="*/ 1458097 w 4559643"/>
              <a:gd name="connsiteY33" fmla="*/ 24713 h 2038865"/>
              <a:gd name="connsiteX34" fmla="*/ 1556951 w 4559643"/>
              <a:gd name="connsiteY34" fmla="*/ 49427 h 2038865"/>
              <a:gd name="connsiteX35" fmla="*/ 1594021 w 4559643"/>
              <a:gd name="connsiteY35" fmla="*/ 61784 h 2038865"/>
              <a:gd name="connsiteX36" fmla="*/ 1717589 w 4559643"/>
              <a:gd name="connsiteY36" fmla="*/ 86497 h 2038865"/>
              <a:gd name="connsiteX37" fmla="*/ 1754659 w 4559643"/>
              <a:gd name="connsiteY37" fmla="*/ 98854 h 2038865"/>
              <a:gd name="connsiteX38" fmla="*/ 1816443 w 4559643"/>
              <a:gd name="connsiteY38" fmla="*/ 111211 h 2038865"/>
              <a:gd name="connsiteX39" fmla="*/ 1890583 w 4559643"/>
              <a:gd name="connsiteY39" fmla="*/ 135924 h 2038865"/>
              <a:gd name="connsiteX40" fmla="*/ 1927654 w 4559643"/>
              <a:gd name="connsiteY40" fmla="*/ 148281 h 2038865"/>
              <a:gd name="connsiteX41" fmla="*/ 2001794 w 4559643"/>
              <a:gd name="connsiteY41" fmla="*/ 197708 h 2038865"/>
              <a:gd name="connsiteX42" fmla="*/ 2075935 w 4559643"/>
              <a:gd name="connsiteY42" fmla="*/ 222421 h 2038865"/>
              <a:gd name="connsiteX43" fmla="*/ 2113005 w 4559643"/>
              <a:gd name="connsiteY43" fmla="*/ 247135 h 2038865"/>
              <a:gd name="connsiteX44" fmla="*/ 2150075 w 4559643"/>
              <a:gd name="connsiteY44" fmla="*/ 259492 h 2038865"/>
              <a:gd name="connsiteX45" fmla="*/ 2224216 w 4559643"/>
              <a:gd name="connsiteY45" fmla="*/ 308919 h 2038865"/>
              <a:gd name="connsiteX46" fmla="*/ 2372497 w 4559643"/>
              <a:gd name="connsiteY46" fmla="*/ 358346 h 2038865"/>
              <a:gd name="connsiteX47" fmla="*/ 2409567 w 4559643"/>
              <a:gd name="connsiteY47" fmla="*/ 370703 h 2038865"/>
              <a:gd name="connsiteX48" fmla="*/ 2446637 w 4559643"/>
              <a:gd name="connsiteY48" fmla="*/ 395416 h 2038865"/>
              <a:gd name="connsiteX49" fmla="*/ 2570205 w 4559643"/>
              <a:gd name="connsiteY49" fmla="*/ 432486 h 2038865"/>
              <a:gd name="connsiteX50" fmla="*/ 2644345 w 4559643"/>
              <a:gd name="connsiteY50" fmla="*/ 457200 h 2038865"/>
              <a:gd name="connsiteX51" fmla="*/ 2681416 w 4559643"/>
              <a:gd name="connsiteY51" fmla="*/ 469557 h 2038865"/>
              <a:gd name="connsiteX52" fmla="*/ 2730843 w 4559643"/>
              <a:gd name="connsiteY52" fmla="*/ 481913 h 2038865"/>
              <a:gd name="connsiteX53" fmla="*/ 2792627 w 4559643"/>
              <a:gd name="connsiteY53" fmla="*/ 494270 h 2038865"/>
              <a:gd name="connsiteX54" fmla="*/ 2829697 w 4559643"/>
              <a:gd name="connsiteY54" fmla="*/ 506627 h 2038865"/>
              <a:gd name="connsiteX55" fmla="*/ 2879124 w 4559643"/>
              <a:gd name="connsiteY55" fmla="*/ 518984 h 2038865"/>
              <a:gd name="connsiteX56" fmla="*/ 2953264 w 4559643"/>
              <a:gd name="connsiteY56" fmla="*/ 543697 h 2038865"/>
              <a:gd name="connsiteX57" fmla="*/ 2990335 w 4559643"/>
              <a:gd name="connsiteY57" fmla="*/ 556054 h 2038865"/>
              <a:gd name="connsiteX58" fmla="*/ 3027405 w 4559643"/>
              <a:gd name="connsiteY58" fmla="*/ 580767 h 2038865"/>
              <a:gd name="connsiteX59" fmla="*/ 3101545 w 4559643"/>
              <a:gd name="connsiteY59" fmla="*/ 605481 h 2038865"/>
              <a:gd name="connsiteX60" fmla="*/ 3286897 w 4559643"/>
              <a:gd name="connsiteY60" fmla="*/ 667265 h 2038865"/>
              <a:gd name="connsiteX61" fmla="*/ 3361037 w 4559643"/>
              <a:gd name="connsiteY61" fmla="*/ 691978 h 2038865"/>
              <a:gd name="connsiteX62" fmla="*/ 3398108 w 4559643"/>
              <a:gd name="connsiteY62" fmla="*/ 716692 h 2038865"/>
              <a:gd name="connsiteX63" fmla="*/ 3472248 w 4559643"/>
              <a:gd name="connsiteY63" fmla="*/ 741405 h 2038865"/>
              <a:gd name="connsiteX64" fmla="*/ 3546389 w 4559643"/>
              <a:gd name="connsiteY64" fmla="*/ 766119 h 2038865"/>
              <a:gd name="connsiteX65" fmla="*/ 3608172 w 4559643"/>
              <a:gd name="connsiteY65" fmla="*/ 778476 h 2038865"/>
              <a:gd name="connsiteX66" fmla="*/ 3657600 w 4559643"/>
              <a:gd name="connsiteY66" fmla="*/ 790832 h 2038865"/>
              <a:gd name="connsiteX67" fmla="*/ 3731740 w 4559643"/>
              <a:gd name="connsiteY67" fmla="*/ 803189 h 2038865"/>
              <a:gd name="connsiteX68" fmla="*/ 3781167 w 4559643"/>
              <a:gd name="connsiteY68" fmla="*/ 815546 h 2038865"/>
              <a:gd name="connsiteX69" fmla="*/ 3842951 w 4559643"/>
              <a:gd name="connsiteY69" fmla="*/ 827903 h 2038865"/>
              <a:gd name="connsiteX70" fmla="*/ 3917091 w 4559643"/>
              <a:gd name="connsiteY70" fmla="*/ 852616 h 2038865"/>
              <a:gd name="connsiteX71" fmla="*/ 3991232 w 4559643"/>
              <a:gd name="connsiteY71" fmla="*/ 864973 h 2038865"/>
              <a:gd name="connsiteX72" fmla="*/ 4028302 w 4559643"/>
              <a:gd name="connsiteY72" fmla="*/ 877330 h 2038865"/>
              <a:gd name="connsiteX73" fmla="*/ 4238367 w 4559643"/>
              <a:gd name="connsiteY73" fmla="*/ 902043 h 2038865"/>
              <a:gd name="connsiteX74" fmla="*/ 4300151 w 4559643"/>
              <a:gd name="connsiteY74" fmla="*/ 914400 h 2038865"/>
              <a:gd name="connsiteX75" fmla="*/ 4473145 w 4559643"/>
              <a:gd name="connsiteY75" fmla="*/ 939113 h 2038865"/>
              <a:gd name="connsiteX76" fmla="*/ 4559643 w 4559643"/>
              <a:gd name="connsiteY76" fmla="*/ 951470 h 203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559643" h="2038865">
                <a:moveTo>
                  <a:pt x="0" y="2038865"/>
                </a:moveTo>
                <a:cubicBezTo>
                  <a:pt x="20594" y="2005914"/>
                  <a:pt x="49495" y="1976875"/>
                  <a:pt x="61783" y="1940011"/>
                </a:cubicBezTo>
                <a:cubicBezTo>
                  <a:pt x="78836" y="1888851"/>
                  <a:pt x="66915" y="1913778"/>
                  <a:pt x="98854" y="1865870"/>
                </a:cubicBezTo>
                <a:cubicBezTo>
                  <a:pt x="120602" y="1800623"/>
                  <a:pt x="103986" y="1839636"/>
                  <a:pt x="160637" y="1754659"/>
                </a:cubicBezTo>
                <a:cubicBezTo>
                  <a:pt x="168875" y="1742302"/>
                  <a:pt x="180655" y="1731678"/>
                  <a:pt x="185351" y="1717589"/>
                </a:cubicBezTo>
                <a:cubicBezTo>
                  <a:pt x="216411" y="1624413"/>
                  <a:pt x="174514" y="1739264"/>
                  <a:pt x="222421" y="1643448"/>
                </a:cubicBezTo>
                <a:cubicBezTo>
                  <a:pt x="228246" y="1631798"/>
                  <a:pt x="231351" y="1618944"/>
                  <a:pt x="234778" y="1606378"/>
                </a:cubicBezTo>
                <a:cubicBezTo>
                  <a:pt x="243715" y="1573609"/>
                  <a:pt x="251253" y="1540475"/>
                  <a:pt x="259491" y="1507524"/>
                </a:cubicBezTo>
                <a:cubicBezTo>
                  <a:pt x="263610" y="1491048"/>
                  <a:pt x="266477" y="1474208"/>
                  <a:pt x="271848" y="1458097"/>
                </a:cubicBezTo>
                <a:lnTo>
                  <a:pt x="308918" y="1346886"/>
                </a:lnTo>
                <a:cubicBezTo>
                  <a:pt x="313037" y="1334529"/>
                  <a:pt x="314050" y="1320654"/>
                  <a:pt x="321275" y="1309816"/>
                </a:cubicBezTo>
                <a:cubicBezTo>
                  <a:pt x="337751" y="1285103"/>
                  <a:pt x="361309" y="1263854"/>
                  <a:pt x="370702" y="1235676"/>
                </a:cubicBezTo>
                <a:cubicBezTo>
                  <a:pt x="374821" y="1223319"/>
                  <a:pt x="377234" y="1210255"/>
                  <a:pt x="383059" y="1198605"/>
                </a:cubicBezTo>
                <a:cubicBezTo>
                  <a:pt x="389700" y="1185322"/>
                  <a:pt x="401741" y="1175106"/>
                  <a:pt x="407772" y="1161535"/>
                </a:cubicBezTo>
                <a:cubicBezTo>
                  <a:pt x="466589" y="1029196"/>
                  <a:pt x="401271" y="1134215"/>
                  <a:pt x="457200" y="1050324"/>
                </a:cubicBezTo>
                <a:cubicBezTo>
                  <a:pt x="465438" y="1025611"/>
                  <a:pt x="467463" y="997859"/>
                  <a:pt x="481913" y="976184"/>
                </a:cubicBezTo>
                <a:cubicBezTo>
                  <a:pt x="498389" y="951470"/>
                  <a:pt x="521947" y="930221"/>
                  <a:pt x="531340" y="902043"/>
                </a:cubicBezTo>
                <a:cubicBezTo>
                  <a:pt x="539578" y="877330"/>
                  <a:pt x="541604" y="849578"/>
                  <a:pt x="556054" y="827903"/>
                </a:cubicBezTo>
                <a:lnTo>
                  <a:pt x="605481" y="753762"/>
                </a:lnTo>
                <a:cubicBezTo>
                  <a:pt x="609600" y="741405"/>
                  <a:pt x="611512" y="728078"/>
                  <a:pt x="617837" y="716692"/>
                </a:cubicBezTo>
                <a:cubicBezTo>
                  <a:pt x="632261" y="690728"/>
                  <a:pt x="657871" y="670729"/>
                  <a:pt x="667264" y="642551"/>
                </a:cubicBezTo>
                <a:cubicBezTo>
                  <a:pt x="684317" y="591392"/>
                  <a:pt x="672396" y="616318"/>
                  <a:pt x="704335" y="568411"/>
                </a:cubicBezTo>
                <a:cubicBezTo>
                  <a:pt x="749391" y="433232"/>
                  <a:pt x="677536" y="637974"/>
                  <a:pt x="741405" y="494270"/>
                </a:cubicBezTo>
                <a:cubicBezTo>
                  <a:pt x="751985" y="470465"/>
                  <a:pt x="751668" y="441805"/>
                  <a:pt x="766118" y="420130"/>
                </a:cubicBezTo>
                <a:lnTo>
                  <a:pt x="840259" y="308919"/>
                </a:lnTo>
                <a:cubicBezTo>
                  <a:pt x="848497" y="296562"/>
                  <a:pt x="860276" y="285937"/>
                  <a:pt x="864972" y="271848"/>
                </a:cubicBezTo>
                <a:cubicBezTo>
                  <a:pt x="886722" y="206600"/>
                  <a:pt x="870104" y="245616"/>
                  <a:pt x="926756" y="160638"/>
                </a:cubicBezTo>
                <a:cubicBezTo>
                  <a:pt x="934994" y="148281"/>
                  <a:pt x="939113" y="131805"/>
                  <a:pt x="951470" y="123567"/>
                </a:cubicBezTo>
                <a:lnTo>
                  <a:pt x="1025610" y="74140"/>
                </a:lnTo>
                <a:lnTo>
                  <a:pt x="1062681" y="49427"/>
                </a:lnTo>
                <a:cubicBezTo>
                  <a:pt x="1075038" y="41189"/>
                  <a:pt x="1085188" y="27625"/>
                  <a:pt x="1099751" y="24713"/>
                </a:cubicBezTo>
                <a:cubicBezTo>
                  <a:pt x="1214196" y="1825"/>
                  <a:pt x="1140594" y="13968"/>
                  <a:pt x="1322172" y="0"/>
                </a:cubicBezTo>
                <a:lnTo>
                  <a:pt x="1383956" y="12357"/>
                </a:lnTo>
                <a:cubicBezTo>
                  <a:pt x="1408606" y="16839"/>
                  <a:pt x="1433599" y="19463"/>
                  <a:pt x="1458097" y="24713"/>
                </a:cubicBezTo>
                <a:cubicBezTo>
                  <a:pt x="1491309" y="31830"/>
                  <a:pt x="1524000" y="41189"/>
                  <a:pt x="1556951" y="49427"/>
                </a:cubicBezTo>
                <a:cubicBezTo>
                  <a:pt x="1569587" y="52586"/>
                  <a:pt x="1581329" y="58855"/>
                  <a:pt x="1594021" y="61784"/>
                </a:cubicBezTo>
                <a:cubicBezTo>
                  <a:pt x="1634950" y="71229"/>
                  <a:pt x="1677740" y="73214"/>
                  <a:pt x="1717589" y="86497"/>
                </a:cubicBezTo>
                <a:cubicBezTo>
                  <a:pt x="1729946" y="90616"/>
                  <a:pt x="1742023" y="95695"/>
                  <a:pt x="1754659" y="98854"/>
                </a:cubicBezTo>
                <a:cubicBezTo>
                  <a:pt x="1775034" y="103948"/>
                  <a:pt x="1796181" y="105685"/>
                  <a:pt x="1816443" y="111211"/>
                </a:cubicBezTo>
                <a:cubicBezTo>
                  <a:pt x="1841575" y="118065"/>
                  <a:pt x="1865870" y="127686"/>
                  <a:pt x="1890583" y="135924"/>
                </a:cubicBezTo>
                <a:cubicBezTo>
                  <a:pt x="1902940" y="140043"/>
                  <a:pt x="1916816" y="141056"/>
                  <a:pt x="1927654" y="148281"/>
                </a:cubicBezTo>
                <a:cubicBezTo>
                  <a:pt x="1952367" y="164757"/>
                  <a:pt x="1973616" y="188316"/>
                  <a:pt x="2001794" y="197708"/>
                </a:cubicBezTo>
                <a:lnTo>
                  <a:pt x="2075935" y="222421"/>
                </a:lnTo>
                <a:cubicBezTo>
                  <a:pt x="2088292" y="230659"/>
                  <a:pt x="2099722" y="240493"/>
                  <a:pt x="2113005" y="247135"/>
                </a:cubicBezTo>
                <a:cubicBezTo>
                  <a:pt x="2124655" y="252960"/>
                  <a:pt x="2138689" y="253166"/>
                  <a:pt x="2150075" y="259492"/>
                </a:cubicBezTo>
                <a:cubicBezTo>
                  <a:pt x="2176039" y="273917"/>
                  <a:pt x="2196038" y="299526"/>
                  <a:pt x="2224216" y="308919"/>
                </a:cubicBezTo>
                <a:lnTo>
                  <a:pt x="2372497" y="358346"/>
                </a:lnTo>
                <a:cubicBezTo>
                  <a:pt x="2384854" y="362465"/>
                  <a:pt x="2398729" y="363478"/>
                  <a:pt x="2409567" y="370703"/>
                </a:cubicBezTo>
                <a:cubicBezTo>
                  <a:pt x="2421924" y="378941"/>
                  <a:pt x="2433066" y="389385"/>
                  <a:pt x="2446637" y="395416"/>
                </a:cubicBezTo>
                <a:cubicBezTo>
                  <a:pt x="2507143" y="422308"/>
                  <a:pt x="2514897" y="415894"/>
                  <a:pt x="2570205" y="432486"/>
                </a:cubicBezTo>
                <a:cubicBezTo>
                  <a:pt x="2595157" y="439971"/>
                  <a:pt x="2619632" y="448962"/>
                  <a:pt x="2644345" y="457200"/>
                </a:cubicBezTo>
                <a:cubicBezTo>
                  <a:pt x="2656702" y="461319"/>
                  <a:pt x="2668779" y="466398"/>
                  <a:pt x="2681416" y="469557"/>
                </a:cubicBezTo>
                <a:cubicBezTo>
                  <a:pt x="2697892" y="473676"/>
                  <a:pt x="2714265" y="478229"/>
                  <a:pt x="2730843" y="481913"/>
                </a:cubicBezTo>
                <a:cubicBezTo>
                  <a:pt x="2751345" y="486469"/>
                  <a:pt x="2772252" y="489176"/>
                  <a:pt x="2792627" y="494270"/>
                </a:cubicBezTo>
                <a:cubicBezTo>
                  <a:pt x="2805263" y="497429"/>
                  <a:pt x="2817173" y="503049"/>
                  <a:pt x="2829697" y="506627"/>
                </a:cubicBezTo>
                <a:cubicBezTo>
                  <a:pt x="2846026" y="511293"/>
                  <a:pt x="2862857" y="514104"/>
                  <a:pt x="2879124" y="518984"/>
                </a:cubicBezTo>
                <a:cubicBezTo>
                  <a:pt x="2904075" y="526469"/>
                  <a:pt x="2928551" y="535459"/>
                  <a:pt x="2953264" y="543697"/>
                </a:cubicBezTo>
                <a:cubicBezTo>
                  <a:pt x="2965621" y="547816"/>
                  <a:pt x="2979497" y="548829"/>
                  <a:pt x="2990335" y="556054"/>
                </a:cubicBezTo>
                <a:cubicBezTo>
                  <a:pt x="3002692" y="564292"/>
                  <a:pt x="3013834" y="574735"/>
                  <a:pt x="3027405" y="580767"/>
                </a:cubicBezTo>
                <a:cubicBezTo>
                  <a:pt x="3051210" y="591347"/>
                  <a:pt x="3076832" y="597243"/>
                  <a:pt x="3101545" y="605481"/>
                </a:cubicBezTo>
                <a:lnTo>
                  <a:pt x="3286897" y="667265"/>
                </a:lnTo>
                <a:cubicBezTo>
                  <a:pt x="3286902" y="667267"/>
                  <a:pt x="3361033" y="691975"/>
                  <a:pt x="3361037" y="691978"/>
                </a:cubicBezTo>
                <a:cubicBezTo>
                  <a:pt x="3373394" y="700216"/>
                  <a:pt x="3384537" y="710660"/>
                  <a:pt x="3398108" y="716692"/>
                </a:cubicBezTo>
                <a:cubicBezTo>
                  <a:pt x="3421913" y="727272"/>
                  <a:pt x="3447535" y="733167"/>
                  <a:pt x="3472248" y="741405"/>
                </a:cubicBezTo>
                <a:cubicBezTo>
                  <a:pt x="3472252" y="741406"/>
                  <a:pt x="3546386" y="766118"/>
                  <a:pt x="3546389" y="766119"/>
                </a:cubicBezTo>
                <a:cubicBezTo>
                  <a:pt x="3566983" y="770238"/>
                  <a:pt x="3587670" y="773920"/>
                  <a:pt x="3608172" y="778476"/>
                </a:cubicBezTo>
                <a:cubicBezTo>
                  <a:pt x="3624751" y="782160"/>
                  <a:pt x="3640947" y="787501"/>
                  <a:pt x="3657600" y="790832"/>
                </a:cubicBezTo>
                <a:cubicBezTo>
                  <a:pt x="3682168" y="795745"/>
                  <a:pt x="3707172" y="798275"/>
                  <a:pt x="3731740" y="803189"/>
                </a:cubicBezTo>
                <a:cubicBezTo>
                  <a:pt x="3748393" y="806520"/>
                  <a:pt x="3764589" y="811862"/>
                  <a:pt x="3781167" y="815546"/>
                </a:cubicBezTo>
                <a:cubicBezTo>
                  <a:pt x="3801669" y="820102"/>
                  <a:pt x="3822689" y="822377"/>
                  <a:pt x="3842951" y="827903"/>
                </a:cubicBezTo>
                <a:cubicBezTo>
                  <a:pt x="3868083" y="834757"/>
                  <a:pt x="3891395" y="848333"/>
                  <a:pt x="3917091" y="852616"/>
                </a:cubicBezTo>
                <a:lnTo>
                  <a:pt x="3991232" y="864973"/>
                </a:lnTo>
                <a:cubicBezTo>
                  <a:pt x="4003589" y="869092"/>
                  <a:pt x="4015530" y="874776"/>
                  <a:pt x="4028302" y="877330"/>
                </a:cubicBezTo>
                <a:cubicBezTo>
                  <a:pt x="4100164" y="891702"/>
                  <a:pt x="4164861" y="892242"/>
                  <a:pt x="4238367" y="902043"/>
                </a:cubicBezTo>
                <a:cubicBezTo>
                  <a:pt x="4259185" y="904819"/>
                  <a:pt x="4279405" y="911124"/>
                  <a:pt x="4300151" y="914400"/>
                </a:cubicBezTo>
                <a:cubicBezTo>
                  <a:pt x="4357688" y="923485"/>
                  <a:pt x="4473145" y="939113"/>
                  <a:pt x="4473145" y="939113"/>
                </a:cubicBezTo>
                <a:cubicBezTo>
                  <a:pt x="4525846" y="956680"/>
                  <a:pt x="4497191" y="951470"/>
                  <a:pt x="4559643" y="9514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82B45880-4A4B-7BCB-ABD5-6BDFA5EC6E44}"/>
              </a:ext>
            </a:extLst>
          </p:cNvPr>
          <p:cNvSpPr/>
          <p:nvPr/>
        </p:nvSpPr>
        <p:spPr>
          <a:xfrm>
            <a:off x="3682314" y="1779373"/>
            <a:ext cx="4584356" cy="1804086"/>
          </a:xfrm>
          <a:custGeom>
            <a:avLst/>
            <a:gdLst>
              <a:gd name="connsiteX0" fmla="*/ 0 w 4584356"/>
              <a:gd name="connsiteY0" fmla="*/ 1804086 h 1804086"/>
              <a:gd name="connsiteX1" fmla="*/ 24713 w 4584356"/>
              <a:gd name="connsiteY1" fmla="*/ 1742303 h 1804086"/>
              <a:gd name="connsiteX2" fmla="*/ 74140 w 4584356"/>
              <a:gd name="connsiteY2" fmla="*/ 1668162 h 1804086"/>
              <a:gd name="connsiteX3" fmla="*/ 111210 w 4584356"/>
              <a:gd name="connsiteY3" fmla="*/ 1556951 h 1804086"/>
              <a:gd name="connsiteX4" fmla="*/ 123567 w 4584356"/>
              <a:gd name="connsiteY4" fmla="*/ 1519881 h 1804086"/>
              <a:gd name="connsiteX5" fmla="*/ 172994 w 4584356"/>
              <a:gd name="connsiteY5" fmla="*/ 1445741 h 1804086"/>
              <a:gd name="connsiteX6" fmla="*/ 197708 w 4584356"/>
              <a:gd name="connsiteY6" fmla="*/ 1408670 h 1804086"/>
              <a:gd name="connsiteX7" fmla="*/ 234778 w 4584356"/>
              <a:gd name="connsiteY7" fmla="*/ 1334530 h 1804086"/>
              <a:gd name="connsiteX8" fmla="*/ 247135 w 4584356"/>
              <a:gd name="connsiteY8" fmla="*/ 1297459 h 1804086"/>
              <a:gd name="connsiteX9" fmla="*/ 271848 w 4584356"/>
              <a:gd name="connsiteY9" fmla="*/ 1260389 h 1804086"/>
              <a:gd name="connsiteX10" fmla="*/ 296562 w 4584356"/>
              <a:gd name="connsiteY10" fmla="*/ 1186249 h 1804086"/>
              <a:gd name="connsiteX11" fmla="*/ 333632 w 4584356"/>
              <a:gd name="connsiteY11" fmla="*/ 1112108 h 1804086"/>
              <a:gd name="connsiteX12" fmla="*/ 358345 w 4584356"/>
              <a:gd name="connsiteY12" fmla="*/ 1075038 h 1804086"/>
              <a:gd name="connsiteX13" fmla="*/ 383059 w 4584356"/>
              <a:gd name="connsiteY13" fmla="*/ 1000897 h 1804086"/>
              <a:gd name="connsiteX14" fmla="*/ 395416 w 4584356"/>
              <a:gd name="connsiteY14" fmla="*/ 963827 h 1804086"/>
              <a:gd name="connsiteX15" fmla="*/ 420129 w 4584356"/>
              <a:gd name="connsiteY15" fmla="*/ 889686 h 1804086"/>
              <a:gd name="connsiteX16" fmla="*/ 444843 w 4584356"/>
              <a:gd name="connsiteY16" fmla="*/ 852616 h 1804086"/>
              <a:gd name="connsiteX17" fmla="*/ 457200 w 4584356"/>
              <a:gd name="connsiteY17" fmla="*/ 815546 h 1804086"/>
              <a:gd name="connsiteX18" fmla="*/ 506627 w 4584356"/>
              <a:gd name="connsiteY18" fmla="*/ 741405 h 1804086"/>
              <a:gd name="connsiteX19" fmla="*/ 518983 w 4584356"/>
              <a:gd name="connsiteY19" fmla="*/ 704335 h 1804086"/>
              <a:gd name="connsiteX20" fmla="*/ 568410 w 4584356"/>
              <a:gd name="connsiteY20" fmla="*/ 630195 h 1804086"/>
              <a:gd name="connsiteX21" fmla="*/ 593124 w 4584356"/>
              <a:gd name="connsiteY21" fmla="*/ 556054 h 1804086"/>
              <a:gd name="connsiteX22" fmla="*/ 642551 w 4584356"/>
              <a:gd name="connsiteY22" fmla="*/ 481913 h 1804086"/>
              <a:gd name="connsiteX23" fmla="*/ 654908 w 4584356"/>
              <a:gd name="connsiteY23" fmla="*/ 444843 h 1804086"/>
              <a:gd name="connsiteX24" fmla="*/ 704335 w 4584356"/>
              <a:gd name="connsiteY24" fmla="*/ 370703 h 1804086"/>
              <a:gd name="connsiteX25" fmla="*/ 753762 w 4584356"/>
              <a:gd name="connsiteY25" fmla="*/ 296562 h 1804086"/>
              <a:gd name="connsiteX26" fmla="*/ 827902 w 4584356"/>
              <a:gd name="connsiteY26" fmla="*/ 185351 h 1804086"/>
              <a:gd name="connsiteX27" fmla="*/ 852616 w 4584356"/>
              <a:gd name="connsiteY27" fmla="*/ 148281 h 1804086"/>
              <a:gd name="connsiteX28" fmla="*/ 889686 w 4584356"/>
              <a:gd name="connsiteY28" fmla="*/ 123568 h 1804086"/>
              <a:gd name="connsiteX29" fmla="*/ 951470 w 4584356"/>
              <a:gd name="connsiteY29" fmla="*/ 74141 h 1804086"/>
              <a:gd name="connsiteX30" fmla="*/ 976183 w 4584356"/>
              <a:gd name="connsiteY30" fmla="*/ 37070 h 1804086"/>
              <a:gd name="connsiteX31" fmla="*/ 1124464 w 4584356"/>
              <a:gd name="connsiteY31" fmla="*/ 0 h 1804086"/>
              <a:gd name="connsiteX32" fmla="*/ 1396313 w 4584356"/>
              <a:gd name="connsiteY32" fmla="*/ 24713 h 1804086"/>
              <a:gd name="connsiteX33" fmla="*/ 1433383 w 4584356"/>
              <a:gd name="connsiteY33" fmla="*/ 37070 h 1804086"/>
              <a:gd name="connsiteX34" fmla="*/ 1606378 w 4584356"/>
              <a:gd name="connsiteY34" fmla="*/ 61784 h 1804086"/>
              <a:gd name="connsiteX35" fmla="*/ 1655805 w 4584356"/>
              <a:gd name="connsiteY35" fmla="*/ 74141 h 1804086"/>
              <a:gd name="connsiteX36" fmla="*/ 1729945 w 4584356"/>
              <a:gd name="connsiteY36" fmla="*/ 98854 h 1804086"/>
              <a:gd name="connsiteX37" fmla="*/ 1853513 w 4584356"/>
              <a:gd name="connsiteY37" fmla="*/ 135924 h 1804086"/>
              <a:gd name="connsiteX38" fmla="*/ 1890583 w 4584356"/>
              <a:gd name="connsiteY38" fmla="*/ 148281 h 1804086"/>
              <a:gd name="connsiteX39" fmla="*/ 1927654 w 4584356"/>
              <a:gd name="connsiteY39" fmla="*/ 160638 h 1804086"/>
              <a:gd name="connsiteX40" fmla="*/ 2038864 w 4584356"/>
              <a:gd name="connsiteY40" fmla="*/ 210065 h 1804086"/>
              <a:gd name="connsiteX41" fmla="*/ 2075935 w 4584356"/>
              <a:gd name="connsiteY41" fmla="*/ 222422 h 1804086"/>
              <a:gd name="connsiteX42" fmla="*/ 2113005 w 4584356"/>
              <a:gd name="connsiteY42" fmla="*/ 247135 h 1804086"/>
              <a:gd name="connsiteX43" fmla="*/ 2187145 w 4584356"/>
              <a:gd name="connsiteY43" fmla="*/ 271849 h 1804086"/>
              <a:gd name="connsiteX44" fmla="*/ 2224216 w 4584356"/>
              <a:gd name="connsiteY44" fmla="*/ 296562 h 1804086"/>
              <a:gd name="connsiteX45" fmla="*/ 2335427 w 4584356"/>
              <a:gd name="connsiteY45" fmla="*/ 333632 h 1804086"/>
              <a:gd name="connsiteX46" fmla="*/ 2372497 w 4584356"/>
              <a:gd name="connsiteY46" fmla="*/ 345989 h 1804086"/>
              <a:gd name="connsiteX47" fmla="*/ 2483708 w 4584356"/>
              <a:gd name="connsiteY47" fmla="*/ 395416 h 1804086"/>
              <a:gd name="connsiteX48" fmla="*/ 2533135 w 4584356"/>
              <a:gd name="connsiteY48" fmla="*/ 420130 h 1804086"/>
              <a:gd name="connsiteX49" fmla="*/ 2607275 w 4584356"/>
              <a:gd name="connsiteY49" fmla="*/ 444843 h 1804086"/>
              <a:gd name="connsiteX50" fmla="*/ 2644345 w 4584356"/>
              <a:gd name="connsiteY50" fmla="*/ 457200 h 1804086"/>
              <a:gd name="connsiteX51" fmla="*/ 2829697 w 4584356"/>
              <a:gd name="connsiteY51" fmla="*/ 518984 h 1804086"/>
              <a:gd name="connsiteX52" fmla="*/ 2903837 w 4584356"/>
              <a:gd name="connsiteY52" fmla="*/ 543697 h 1804086"/>
              <a:gd name="connsiteX53" fmla="*/ 3002691 w 4584356"/>
              <a:gd name="connsiteY53" fmla="*/ 568411 h 1804086"/>
              <a:gd name="connsiteX54" fmla="*/ 3163329 w 4584356"/>
              <a:gd name="connsiteY54" fmla="*/ 593124 h 1804086"/>
              <a:gd name="connsiteX55" fmla="*/ 3237470 w 4584356"/>
              <a:gd name="connsiteY55" fmla="*/ 617838 h 1804086"/>
              <a:gd name="connsiteX56" fmla="*/ 3286897 w 4584356"/>
              <a:gd name="connsiteY56" fmla="*/ 630195 h 1804086"/>
              <a:gd name="connsiteX57" fmla="*/ 3361037 w 4584356"/>
              <a:gd name="connsiteY57" fmla="*/ 654908 h 1804086"/>
              <a:gd name="connsiteX58" fmla="*/ 3398108 w 4584356"/>
              <a:gd name="connsiteY58" fmla="*/ 667265 h 1804086"/>
              <a:gd name="connsiteX59" fmla="*/ 3496962 w 4584356"/>
              <a:gd name="connsiteY59" fmla="*/ 691978 h 1804086"/>
              <a:gd name="connsiteX60" fmla="*/ 3645243 w 4584356"/>
              <a:gd name="connsiteY60" fmla="*/ 716692 h 1804086"/>
              <a:gd name="connsiteX61" fmla="*/ 3805881 w 4584356"/>
              <a:gd name="connsiteY61" fmla="*/ 741405 h 1804086"/>
              <a:gd name="connsiteX62" fmla="*/ 3855308 w 4584356"/>
              <a:gd name="connsiteY62" fmla="*/ 753762 h 1804086"/>
              <a:gd name="connsiteX63" fmla="*/ 3917091 w 4584356"/>
              <a:gd name="connsiteY63" fmla="*/ 766119 h 1804086"/>
              <a:gd name="connsiteX64" fmla="*/ 4003589 w 4584356"/>
              <a:gd name="connsiteY64" fmla="*/ 778476 h 1804086"/>
              <a:gd name="connsiteX65" fmla="*/ 4065372 w 4584356"/>
              <a:gd name="connsiteY65" fmla="*/ 790832 h 1804086"/>
              <a:gd name="connsiteX66" fmla="*/ 4176583 w 4584356"/>
              <a:gd name="connsiteY66" fmla="*/ 803189 h 1804086"/>
              <a:gd name="connsiteX67" fmla="*/ 4584356 w 4584356"/>
              <a:gd name="connsiteY67" fmla="*/ 815546 h 180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584356" h="1804086">
                <a:moveTo>
                  <a:pt x="0" y="1804086"/>
                </a:moveTo>
                <a:cubicBezTo>
                  <a:pt x="8238" y="1783492"/>
                  <a:pt x="14092" y="1761775"/>
                  <a:pt x="24713" y="1742303"/>
                </a:cubicBezTo>
                <a:cubicBezTo>
                  <a:pt x="38936" y="1716228"/>
                  <a:pt x="64747" y="1696340"/>
                  <a:pt x="74140" y="1668162"/>
                </a:cubicBezTo>
                <a:lnTo>
                  <a:pt x="111210" y="1556951"/>
                </a:lnTo>
                <a:cubicBezTo>
                  <a:pt x="115329" y="1544594"/>
                  <a:pt x="116342" y="1530719"/>
                  <a:pt x="123567" y="1519881"/>
                </a:cubicBezTo>
                <a:lnTo>
                  <a:pt x="172994" y="1445741"/>
                </a:lnTo>
                <a:lnTo>
                  <a:pt x="197708" y="1408670"/>
                </a:lnTo>
                <a:cubicBezTo>
                  <a:pt x="228764" y="1315497"/>
                  <a:pt x="186872" y="1430341"/>
                  <a:pt x="234778" y="1334530"/>
                </a:cubicBezTo>
                <a:cubicBezTo>
                  <a:pt x="240603" y="1322880"/>
                  <a:pt x="241310" y="1309109"/>
                  <a:pt x="247135" y="1297459"/>
                </a:cubicBezTo>
                <a:cubicBezTo>
                  <a:pt x="253776" y="1284176"/>
                  <a:pt x="265816" y="1273960"/>
                  <a:pt x="271848" y="1260389"/>
                </a:cubicBezTo>
                <a:cubicBezTo>
                  <a:pt x="282428" y="1236584"/>
                  <a:pt x="282112" y="1207924"/>
                  <a:pt x="296562" y="1186249"/>
                </a:cubicBezTo>
                <a:cubicBezTo>
                  <a:pt x="367390" y="1080003"/>
                  <a:pt x="282470" y="1214431"/>
                  <a:pt x="333632" y="1112108"/>
                </a:cubicBezTo>
                <a:cubicBezTo>
                  <a:pt x="340273" y="1098825"/>
                  <a:pt x="352314" y="1088609"/>
                  <a:pt x="358345" y="1075038"/>
                </a:cubicBezTo>
                <a:cubicBezTo>
                  <a:pt x="368925" y="1051233"/>
                  <a:pt x="374821" y="1025611"/>
                  <a:pt x="383059" y="1000897"/>
                </a:cubicBezTo>
                <a:lnTo>
                  <a:pt x="395416" y="963827"/>
                </a:lnTo>
                <a:cubicBezTo>
                  <a:pt x="395417" y="963823"/>
                  <a:pt x="420127" y="889689"/>
                  <a:pt x="420129" y="889686"/>
                </a:cubicBezTo>
                <a:cubicBezTo>
                  <a:pt x="428367" y="877329"/>
                  <a:pt x="438201" y="865899"/>
                  <a:pt x="444843" y="852616"/>
                </a:cubicBezTo>
                <a:cubicBezTo>
                  <a:pt x="450668" y="840966"/>
                  <a:pt x="450874" y="826932"/>
                  <a:pt x="457200" y="815546"/>
                </a:cubicBezTo>
                <a:cubicBezTo>
                  <a:pt x="471625" y="789582"/>
                  <a:pt x="506627" y="741405"/>
                  <a:pt x="506627" y="741405"/>
                </a:cubicBezTo>
                <a:cubicBezTo>
                  <a:pt x="510746" y="729048"/>
                  <a:pt x="512658" y="715721"/>
                  <a:pt x="518983" y="704335"/>
                </a:cubicBezTo>
                <a:cubicBezTo>
                  <a:pt x="533407" y="678371"/>
                  <a:pt x="559017" y="658373"/>
                  <a:pt x="568410" y="630195"/>
                </a:cubicBezTo>
                <a:cubicBezTo>
                  <a:pt x="576648" y="605481"/>
                  <a:pt x="578674" y="577729"/>
                  <a:pt x="593124" y="556054"/>
                </a:cubicBezTo>
                <a:cubicBezTo>
                  <a:pt x="609600" y="531340"/>
                  <a:pt x="633158" y="510091"/>
                  <a:pt x="642551" y="481913"/>
                </a:cubicBezTo>
                <a:cubicBezTo>
                  <a:pt x="646670" y="469556"/>
                  <a:pt x="648582" y="456229"/>
                  <a:pt x="654908" y="444843"/>
                </a:cubicBezTo>
                <a:cubicBezTo>
                  <a:pt x="669333" y="418879"/>
                  <a:pt x="687860" y="395416"/>
                  <a:pt x="704335" y="370703"/>
                </a:cubicBezTo>
                <a:lnTo>
                  <a:pt x="753762" y="296562"/>
                </a:lnTo>
                <a:lnTo>
                  <a:pt x="827902" y="185351"/>
                </a:lnTo>
                <a:cubicBezTo>
                  <a:pt x="836140" y="172994"/>
                  <a:pt x="840259" y="156519"/>
                  <a:pt x="852616" y="148281"/>
                </a:cubicBezTo>
                <a:lnTo>
                  <a:pt x="889686" y="123568"/>
                </a:lnTo>
                <a:cubicBezTo>
                  <a:pt x="960516" y="17323"/>
                  <a:pt x="866202" y="142356"/>
                  <a:pt x="951470" y="74141"/>
                </a:cubicBezTo>
                <a:cubicBezTo>
                  <a:pt x="963067" y="64864"/>
                  <a:pt x="963589" y="44941"/>
                  <a:pt x="976183" y="37070"/>
                </a:cubicBezTo>
                <a:cubicBezTo>
                  <a:pt x="1011784" y="14819"/>
                  <a:pt x="1084554" y="6652"/>
                  <a:pt x="1124464" y="0"/>
                </a:cubicBezTo>
                <a:cubicBezTo>
                  <a:pt x="1190584" y="4723"/>
                  <a:pt x="1320510" y="10931"/>
                  <a:pt x="1396313" y="24713"/>
                </a:cubicBezTo>
                <a:cubicBezTo>
                  <a:pt x="1409128" y="27043"/>
                  <a:pt x="1420556" y="34806"/>
                  <a:pt x="1433383" y="37070"/>
                </a:cubicBezTo>
                <a:cubicBezTo>
                  <a:pt x="1490747" y="47193"/>
                  <a:pt x="1549867" y="47656"/>
                  <a:pt x="1606378" y="61784"/>
                </a:cubicBezTo>
                <a:cubicBezTo>
                  <a:pt x="1622854" y="65903"/>
                  <a:pt x="1639538" y="69261"/>
                  <a:pt x="1655805" y="74141"/>
                </a:cubicBezTo>
                <a:cubicBezTo>
                  <a:pt x="1680756" y="81626"/>
                  <a:pt x="1704673" y="92536"/>
                  <a:pt x="1729945" y="98854"/>
                </a:cubicBezTo>
                <a:cubicBezTo>
                  <a:pt x="1804640" y="117528"/>
                  <a:pt x="1763267" y="105842"/>
                  <a:pt x="1853513" y="135924"/>
                </a:cubicBezTo>
                <a:lnTo>
                  <a:pt x="1890583" y="148281"/>
                </a:lnTo>
                <a:cubicBezTo>
                  <a:pt x="1902940" y="152400"/>
                  <a:pt x="1916816" y="153413"/>
                  <a:pt x="1927654" y="160638"/>
                </a:cubicBezTo>
                <a:cubicBezTo>
                  <a:pt x="1986399" y="199801"/>
                  <a:pt x="1950636" y="180655"/>
                  <a:pt x="2038864" y="210065"/>
                </a:cubicBezTo>
                <a:cubicBezTo>
                  <a:pt x="2051221" y="214184"/>
                  <a:pt x="2065097" y="215197"/>
                  <a:pt x="2075935" y="222422"/>
                </a:cubicBezTo>
                <a:cubicBezTo>
                  <a:pt x="2088292" y="230660"/>
                  <a:pt x="2099434" y="241103"/>
                  <a:pt x="2113005" y="247135"/>
                </a:cubicBezTo>
                <a:cubicBezTo>
                  <a:pt x="2136810" y="257715"/>
                  <a:pt x="2165470" y="257399"/>
                  <a:pt x="2187145" y="271849"/>
                </a:cubicBezTo>
                <a:cubicBezTo>
                  <a:pt x="2199502" y="280087"/>
                  <a:pt x="2210645" y="290530"/>
                  <a:pt x="2224216" y="296562"/>
                </a:cubicBezTo>
                <a:cubicBezTo>
                  <a:pt x="2224250" y="296577"/>
                  <a:pt x="2316875" y="327448"/>
                  <a:pt x="2335427" y="333632"/>
                </a:cubicBezTo>
                <a:cubicBezTo>
                  <a:pt x="2347784" y="337751"/>
                  <a:pt x="2361660" y="338764"/>
                  <a:pt x="2372497" y="345989"/>
                </a:cubicBezTo>
                <a:cubicBezTo>
                  <a:pt x="2481544" y="418689"/>
                  <a:pt x="2307242" y="307181"/>
                  <a:pt x="2483708" y="395416"/>
                </a:cubicBezTo>
                <a:cubicBezTo>
                  <a:pt x="2500184" y="403654"/>
                  <a:pt x="2516032" y="413289"/>
                  <a:pt x="2533135" y="420130"/>
                </a:cubicBezTo>
                <a:cubicBezTo>
                  <a:pt x="2557322" y="429805"/>
                  <a:pt x="2582562" y="436605"/>
                  <a:pt x="2607275" y="444843"/>
                </a:cubicBezTo>
                <a:lnTo>
                  <a:pt x="2644345" y="457200"/>
                </a:lnTo>
                <a:lnTo>
                  <a:pt x="2829697" y="518984"/>
                </a:lnTo>
                <a:lnTo>
                  <a:pt x="2903837" y="543697"/>
                </a:lnTo>
                <a:cubicBezTo>
                  <a:pt x="2936788" y="551935"/>
                  <a:pt x="2969188" y="562827"/>
                  <a:pt x="3002691" y="568411"/>
                </a:cubicBezTo>
                <a:cubicBezTo>
                  <a:pt x="3105561" y="585556"/>
                  <a:pt x="3052029" y="577225"/>
                  <a:pt x="3163329" y="593124"/>
                </a:cubicBezTo>
                <a:cubicBezTo>
                  <a:pt x="3188043" y="601362"/>
                  <a:pt x="3212197" y="611520"/>
                  <a:pt x="3237470" y="617838"/>
                </a:cubicBezTo>
                <a:cubicBezTo>
                  <a:pt x="3253946" y="621957"/>
                  <a:pt x="3270630" y="625315"/>
                  <a:pt x="3286897" y="630195"/>
                </a:cubicBezTo>
                <a:cubicBezTo>
                  <a:pt x="3311848" y="637680"/>
                  <a:pt x="3336324" y="646670"/>
                  <a:pt x="3361037" y="654908"/>
                </a:cubicBezTo>
                <a:cubicBezTo>
                  <a:pt x="3373394" y="659027"/>
                  <a:pt x="3385471" y="664106"/>
                  <a:pt x="3398108" y="667265"/>
                </a:cubicBezTo>
                <a:cubicBezTo>
                  <a:pt x="3431059" y="675503"/>
                  <a:pt x="3463656" y="685317"/>
                  <a:pt x="3496962" y="691978"/>
                </a:cubicBezTo>
                <a:cubicBezTo>
                  <a:pt x="3587305" y="710047"/>
                  <a:pt x="3537954" y="701365"/>
                  <a:pt x="3645243" y="716692"/>
                </a:cubicBezTo>
                <a:cubicBezTo>
                  <a:pt x="3731249" y="745362"/>
                  <a:pt x="3638633" y="717513"/>
                  <a:pt x="3805881" y="741405"/>
                </a:cubicBezTo>
                <a:cubicBezTo>
                  <a:pt x="3822693" y="743807"/>
                  <a:pt x="3838730" y="750078"/>
                  <a:pt x="3855308" y="753762"/>
                </a:cubicBezTo>
                <a:cubicBezTo>
                  <a:pt x="3875810" y="758318"/>
                  <a:pt x="3896375" y="762666"/>
                  <a:pt x="3917091" y="766119"/>
                </a:cubicBezTo>
                <a:cubicBezTo>
                  <a:pt x="3945820" y="770907"/>
                  <a:pt x="3974860" y="773688"/>
                  <a:pt x="4003589" y="778476"/>
                </a:cubicBezTo>
                <a:cubicBezTo>
                  <a:pt x="4024305" y="781929"/>
                  <a:pt x="4044581" y="787862"/>
                  <a:pt x="4065372" y="790832"/>
                </a:cubicBezTo>
                <a:cubicBezTo>
                  <a:pt x="4102296" y="796107"/>
                  <a:pt x="4139513" y="799070"/>
                  <a:pt x="4176583" y="803189"/>
                </a:cubicBezTo>
                <a:cubicBezTo>
                  <a:pt x="4341892" y="844517"/>
                  <a:pt x="4209027" y="815546"/>
                  <a:pt x="4584356" y="8155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9A16C4FC-E682-60AC-1449-B2477FF38609}"/>
              </a:ext>
            </a:extLst>
          </p:cNvPr>
          <p:cNvSpPr/>
          <p:nvPr/>
        </p:nvSpPr>
        <p:spPr>
          <a:xfrm>
            <a:off x="3744097" y="1952368"/>
            <a:ext cx="4485503" cy="1581664"/>
          </a:xfrm>
          <a:custGeom>
            <a:avLst/>
            <a:gdLst>
              <a:gd name="connsiteX0" fmla="*/ 0 w 4485503"/>
              <a:gd name="connsiteY0" fmla="*/ 1581664 h 1581664"/>
              <a:gd name="connsiteX1" fmla="*/ 12357 w 4485503"/>
              <a:gd name="connsiteY1" fmla="*/ 1519881 h 1581664"/>
              <a:gd name="connsiteX2" fmla="*/ 24714 w 4485503"/>
              <a:gd name="connsiteY2" fmla="*/ 1482810 h 1581664"/>
              <a:gd name="connsiteX3" fmla="*/ 61784 w 4485503"/>
              <a:gd name="connsiteY3" fmla="*/ 1359243 h 1581664"/>
              <a:gd name="connsiteX4" fmla="*/ 74141 w 4485503"/>
              <a:gd name="connsiteY4" fmla="*/ 1322173 h 1581664"/>
              <a:gd name="connsiteX5" fmla="*/ 123568 w 4485503"/>
              <a:gd name="connsiteY5" fmla="*/ 1248032 h 1581664"/>
              <a:gd name="connsiteX6" fmla="*/ 148281 w 4485503"/>
              <a:gd name="connsiteY6" fmla="*/ 1173891 h 1581664"/>
              <a:gd name="connsiteX7" fmla="*/ 185352 w 4485503"/>
              <a:gd name="connsiteY7" fmla="*/ 1099751 h 1581664"/>
              <a:gd name="connsiteX8" fmla="*/ 210065 w 4485503"/>
              <a:gd name="connsiteY8" fmla="*/ 1062681 h 1581664"/>
              <a:gd name="connsiteX9" fmla="*/ 234779 w 4485503"/>
              <a:gd name="connsiteY9" fmla="*/ 988540 h 1581664"/>
              <a:gd name="connsiteX10" fmla="*/ 259492 w 4485503"/>
              <a:gd name="connsiteY10" fmla="*/ 951470 h 1581664"/>
              <a:gd name="connsiteX11" fmla="*/ 284206 w 4485503"/>
              <a:gd name="connsiteY11" fmla="*/ 877329 h 1581664"/>
              <a:gd name="connsiteX12" fmla="*/ 321276 w 4485503"/>
              <a:gd name="connsiteY12" fmla="*/ 803189 h 1581664"/>
              <a:gd name="connsiteX13" fmla="*/ 345989 w 4485503"/>
              <a:gd name="connsiteY13" fmla="*/ 766118 h 1581664"/>
              <a:gd name="connsiteX14" fmla="*/ 358346 w 4485503"/>
              <a:gd name="connsiteY14" fmla="*/ 729048 h 1581664"/>
              <a:gd name="connsiteX15" fmla="*/ 383060 w 4485503"/>
              <a:gd name="connsiteY15" fmla="*/ 691978 h 1581664"/>
              <a:gd name="connsiteX16" fmla="*/ 395417 w 4485503"/>
              <a:gd name="connsiteY16" fmla="*/ 654908 h 1581664"/>
              <a:gd name="connsiteX17" fmla="*/ 444844 w 4485503"/>
              <a:gd name="connsiteY17" fmla="*/ 580767 h 1581664"/>
              <a:gd name="connsiteX18" fmla="*/ 518984 w 4485503"/>
              <a:gd name="connsiteY18" fmla="*/ 469556 h 1581664"/>
              <a:gd name="connsiteX19" fmla="*/ 617838 w 4485503"/>
              <a:gd name="connsiteY19" fmla="*/ 321275 h 1581664"/>
              <a:gd name="connsiteX20" fmla="*/ 642552 w 4485503"/>
              <a:gd name="connsiteY20" fmla="*/ 284205 h 1581664"/>
              <a:gd name="connsiteX21" fmla="*/ 667265 w 4485503"/>
              <a:gd name="connsiteY21" fmla="*/ 247135 h 1581664"/>
              <a:gd name="connsiteX22" fmla="*/ 704335 w 4485503"/>
              <a:gd name="connsiteY22" fmla="*/ 210064 h 1581664"/>
              <a:gd name="connsiteX23" fmla="*/ 766119 w 4485503"/>
              <a:gd name="connsiteY23" fmla="*/ 148281 h 1581664"/>
              <a:gd name="connsiteX24" fmla="*/ 790833 w 4485503"/>
              <a:gd name="connsiteY24" fmla="*/ 111210 h 1581664"/>
              <a:gd name="connsiteX25" fmla="*/ 827903 w 4485503"/>
              <a:gd name="connsiteY25" fmla="*/ 98854 h 1581664"/>
              <a:gd name="connsiteX26" fmla="*/ 864973 w 4485503"/>
              <a:gd name="connsiteY26" fmla="*/ 74140 h 1581664"/>
              <a:gd name="connsiteX27" fmla="*/ 902044 w 4485503"/>
              <a:gd name="connsiteY27" fmla="*/ 61783 h 1581664"/>
              <a:gd name="connsiteX28" fmla="*/ 976184 w 4485503"/>
              <a:gd name="connsiteY28" fmla="*/ 24713 h 1581664"/>
              <a:gd name="connsiteX29" fmla="*/ 1099752 w 4485503"/>
              <a:gd name="connsiteY29" fmla="*/ 12356 h 1581664"/>
              <a:gd name="connsiteX30" fmla="*/ 1173892 w 4485503"/>
              <a:gd name="connsiteY30" fmla="*/ 0 h 1581664"/>
              <a:gd name="connsiteX31" fmla="*/ 1285103 w 4485503"/>
              <a:gd name="connsiteY31" fmla="*/ 12356 h 1581664"/>
              <a:gd name="connsiteX32" fmla="*/ 1359244 w 4485503"/>
              <a:gd name="connsiteY32" fmla="*/ 37070 h 1581664"/>
              <a:gd name="connsiteX33" fmla="*/ 1421027 w 4485503"/>
              <a:gd name="connsiteY33" fmla="*/ 49427 h 1581664"/>
              <a:gd name="connsiteX34" fmla="*/ 1495168 w 4485503"/>
              <a:gd name="connsiteY34" fmla="*/ 74140 h 1581664"/>
              <a:gd name="connsiteX35" fmla="*/ 1544595 w 4485503"/>
              <a:gd name="connsiteY35" fmla="*/ 86497 h 1581664"/>
              <a:gd name="connsiteX36" fmla="*/ 1618735 w 4485503"/>
              <a:gd name="connsiteY36" fmla="*/ 111210 h 1581664"/>
              <a:gd name="connsiteX37" fmla="*/ 1655806 w 4485503"/>
              <a:gd name="connsiteY37" fmla="*/ 123567 h 1581664"/>
              <a:gd name="connsiteX38" fmla="*/ 1705233 w 4485503"/>
              <a:gd name="connsiteY38" fmla="*/ 135924 h 1581664"/>
              <a:gd name="connsiteX39" fmla="*/ 1779373 w 4485503"/>
              <a:gd name="connsiteY39" fmla="*/ 160637 h 1581664"/>
              <a:gd name="connsiteX40" fmla="*/ 1841157 w 4485503"/>
              <a:gd name="connsiteY40" fmla="*/ 172994 h 1581664"/>
              <a:gd name="connsiteX41" fmla="*/ 1915298 w 4485503"/>
              <a:gd name="connsiteY41" fmla="*/ 197708 h 1581664"/>
              <a:gd name="connsiteX42" fmla="*/ 1952368 w 4485503"/>
              <a:gd name="connsiteY42" fmla="*/ 210064 h 1581664"/>
              <a:gd name="connsiteX43" fmla="*/ 1989438 w 4485503"/>
              <a:gd name="connsiteY43" fmla="*/ 222421 h 1581664"/>
              <a:gd name="connsiteX44" fmla="*/ 2075935 w 4485503"/>
              <a:gd name="connsiteY44" fmla="*/ 247135 h 1581664"/>
              <a:gd name="connsiteX45" fmla="*/ 2113006 w 4485503"/>
              <a:gd name="connsiteY45" fmla="*/ 271848 h 1581664"/>
              <a:gd name="connsiteX46" fmla="*/ 2187146 w 4485503"/>
              <a:gd name="connsiteY46" fmla="*/ 296562 h 1581664"/>
              <a:gd name="connsiteX47" fmla="*/ 2298357 w 4485503"/>
              <a:gd name="connsiteY47" fmla="*/ 333632 h 1581664"/>
              <a:gd name="connsiteX48" fmla="*/ 2669060 w 4485503"/>
              <a:gd name="connsiteY48" fmla="*/ 457200 h 1581664"/>
              <a:gd name="connsiteX49" fmla="*/ 2891481 w 4485503"/>
              <a:gd name="connsiteY49" fmla="*/ 531340 h 1581664"/>
              <a:gd name="connsiteX50" fmla="*/ 2965622 w 4485503"/>
              <a:gd name="connsiteY50" fmla="*/ 556054 h 1581664"/>
              <a:gd name="connsiteX51" fmla="*/ 3002692 w 4485503"/>
              <a:gd name="connsiteY51" fmla="*/ 568410 h 1581664"/>
              <a:gd name="connsiteX52" fmla="*/ 3052119 w 4485503"/>
              <a:gd name="connsiteY52" fmla="*/ 580767 h 1581664"/>
              <a:gd name="connsiteX53" fmla="*/ 3126260 w 4485503"/>
              <a:gd name="connsiteY53" fmla="*/ 605481 h 1581664"/>
              <a:gd name="connsiteX54" fmla="*/ 3200400 w 4485503"/>
              <a:gd name="connsiteY54" fmla="*/ 630194 h 1581664"/>
              <a:gd name="connsiteX55" fmla="*/ 3237471 w 4485503"/>
              <a:gd name="connsiteY55" fmla="*/ 642551 h 1581664"/>
              <a:gd name="connsiteX56" fmla="*/ 3336325 w 4485503"/>
              <a:gd name="connsiteY56" fmla="*/ 667264 h 1581664"/>
              <a:gd name="connsiteX57" fmla="*/ 3472249 w 4485503"/>
              <a:gd name="connsiteY57" fmla="*/ 704335 h 1581664"/>
              <a:gd name="connsiteX58" fmla="*/ 3521676 w 4485503"/>
              <a:gd name="connsiteY58" fmla="*/ 716691 h 1581664"/>
              <a:gd name="connsiteX59" fmla="*/ 3620530 w 4485503"/>
              <a:gd name="connsiteY59" fmla="*/ 741405 h 1581664"/>
              <a:gd name="connsiteX60" fmla="*/ 3855308 w 4485503"/>
              <a:gd name="connsiteY60" fmla="*/ 766118 h 1581664"/>
              <a:gd name="connsiteX61" fmla="*/ 4139514 w 4485503"/>
              <a:gd name="connsiteY61" fmla="*/ 778475 h 1581664"/>
              <a:gd name="connsiteX62" fmla="*/ 4300152 w 4485503"/>
              <a:gd name="connsiteY62" fmla="*/ 803189 h 1581664"/>
              <a:gd name="connsiteX63" fmla="*/ 4386649 w 4485503"/>
              <a:gd name="connsiteY63" fmla="*/ 815546 h 1581664"/>
              <a:gd name="connsiteX64" fmla="*/ 4485503 w 4485503"/>
              <a:gd name="connsiteY64" fmla="*/ 827902 h 158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485503" h="1581664">
                <a:moveTo>
                  <a:pt x="0" y="1581664"/>
                </a:moveTo>
                <a:cubicBezTo>
                  <a:pt x="4119" y="1561070"/>
                  <a:pt x="7263" y="1540256"/>
                  <a:pt x="12357" y="1519881"/>
                </a:cubicBezTo>
                <a:cubicBezTo>
                  <a:pt x="15516" y="1507244"/>
                  <a:pt x="21136" y="1495334"/>
                  <a:pt x="24714" y="1482810"/>
                </a:cubicBezTo>
                <a:cubicBezTo>
                  <a:pt x="62063" y="1352091"/>
                  <a:pt x="3057" y="1535424"/>
                  <a:pt x="61784" y="1359243"/>
                </a:cubicBezTo>
                <a:cubicBezTo>
                  <a:pt x="65903" y="1346886"/>
                  <a:pt x="66916" y="1333011"/>
                  <a:pt x="74141" y="1322173"/>
                </a:cubicBezTo>
                <a:cubicBezTo>
                  <a:pt x="90617" y="1297459"/>
                  <a:pt x="114176" y="1276210"/>
                  <a:pt x="123568" y="1248032"/>
                </a:cubicBezTo>
                <a:cubicBezTo>
                  <a:pt x="131806" y="1223318"/>
                  <a:pt x="133831" y="1195566"/>
                  <a:pt x="148281" y="1173891"/>
                </a:cubicBezTo>
                <a:cubicBezTo>
                  <a:pt x="219102" y="1067663"/>
                  <a:pt x="134197" y="1202060"/>
                  <a:pt x="185352" y="1099751"/>
                </a:cubicBezTo>
                <a:cubicBezTo>
                  <a:pt x="191993" y="1086468"/>
                  <a:pt x="204034" y="1076252"/>
                  <a:pt x="210065" y="1062681"/>
                </a:cubicBezTo>
                <a:cubicBezTo>
                  <a:pt x="220645" y="1038876"/>
                  <a:pt x="220329" y="1010215"/>
                  <a:pt x="234779" y="988540"/>
                </a:cubicBezTo>
                <a:cubicBezTo>
                  <a:pt x="243017" y="976183"/>
                  <a:pt x="253461" y="965041"/>
                  <a:pt x="259492" y="951470"/>
                </a:cubicBezTo>
                <a:cubicBezTo>
                  <a:pt x="270072" y="927665"/>
                  <a:pt x="269756" y="899004"/>
                  <a:pt x="284206" y="877329"/>
                </a:cubicBezTo>
                <a:cubicBezTo>
                  <a:pt x="355027" y="771097"/>
                  <a:pt x="270120" y="905502"/>
                  <a:pt x="321276" y="803189"/>
                </a:cubicBezTo>
                <a:cubicBezTo>
                  <a:pt x="327918" y="789906"/>
                  <a:pt x="339347" y="779401"/>
                  <a:pt x="345989" y="766118"/>
                </a:cubicBezTo>
                <a:cubicBezTo>
                  <a:pt x="351814" y="754468"/>
                  <a:pt x="352521" y="740698"/>
                  <a:pt x="358346" y="729048"/>
                </a:cubicBezTo>
                <a:cubicBezTo>
                  <a:pt x="364988" y="715765"/>
                  <a:pt x="376418" y="705261"/>
                  <a:pt x="383060" y="691978"/>
                </a:cubicBezTo>
                <a:cubicBezTo>
                  <a:pt x="388885" y="680328"/>
                  <a:pt x="389091" y="666294"/>
                  <a:pt x="395417" y="654908"/>
                </a:cubicBezTo>
                <a:cubicBezTo>
                  <a:pt x="409842" y="628944"/>
                  <a:pt x="428368" y="605481"/>
                  <a:pt x="444844" y="580767"/>
                </a:cubicBezTo>
                <a:lnTo>
                  <a:pt x="518984" y="469556"/>
                </a:lnTo>
                <a:lnTo>
                  <a:pt x="617838" y="321275"/>
                </a:lnTo>
                <a:lnTo>
                  <a:pt x="642552" y="284205"/>
                </a:lnTo>
                <a:cubicBezTo>
                  <a:pt x="650790" y="271848"/>
                  <a:pt x="656764" y="257636"/>
                  <a:pt x="667265" y="247135"/>
                </a:cubicBezTo>
                <a:cubicBezTo>
                  <a:pt x="679622" y="234778"/>
                  <a:pt x="693148" y="223489"/>
                  <a:pt x="704335" y="210064"/>
                </a:cubicBezTo>
                <a:cubicBezTo>
                  <a:pt x="755819" y="148283"/>
                  <a:pt x="698160" y="193586"/>
                  <a:pt x="766119" y="148281"/>
                </a:cubicBezTo>
                <a:cubicBezTo>
                  <a:pt x="774357" y="135924"/>
                  <a:pt x="779236" y="120487"/>
                  <a:pt x="790833" y="111210"/>
                </a:cubicBezTo>
                <a:cubicBezTo>
                  <a:pt x="801004" y="103073"/>
                  <a:pt x="816253" y="104679"/>
                  <a:pt x="827903" y="98854"/>
                </a:cubicBezTo>
                <a:cubicBezTo>
                  <a:pt x="841186" y="92212"/>
                  <a:pt x="851690" y="80782"/>
                  <a:pt x="864973" y="74140"/>
                </a:cubicBezTo>
                <a:cubicBezTo>
                  <a:pt x="876623" y="68315"/>
                  <a:pt x="890394" y="67608"/>
                  <a:pt x="902044" y="61783"/>
                </a:cubicBezTo>
                <a:cubicBezTo>
                  <a:pt x="942772" y="41419"/>
                  <a:pt x="931322" y="31615"/>
                  <a:pt x="976184" y="24713"/>
                </a:cubicBezTo>
                <a:cubicBezTo>
                  <a:pt x="1017097" y="18419"/>
                  <a:pt x="1058677" y="17490"/>
                  <a:pt x="1099752" y="12356"/>
                </a:cubicBezTo>
                <a:cubicBezTo>
                  <a:pt x="1124613" y="9248"/>
                  <a:pt x="1149179" y="4119"/>
                  <a:pt x="1173892" y="0"/>
                </a:cubicBezTo>
                <a:cubicBezTo>
                  <a:pt x="1210962" y="4119"/>
                  <a:pt x="1248529" y="5041"/>
                  <a:pt x="1285103" y="12356"/>
                </a:cubicBezTo>
                <a:cubicBezTo>
                  <a:pt x="1310648" y="17465"/>
                  <a:pt x="1333699" y="31961"/>
                  <a:pt x="1359244" y="37070"/>
                </a:cubicBezTo>
                <a:cubicBezTo>
                  <a:pt x="1379838" y="41189"/>
                  <a:pt x="1400765" y="43901"/>
                  <a:pt x="1421027" y="49427"/>
                </a:cubicBezTo>
                <a:cubicBezTo>
                  <a:pt x="1446160" y="56281"/>
                  <a:pt x="1469895" y="67822"/>
                  <a:pt x="1495168" y="74140"/>
                </a:cubicBezTo>
                <a:cubicBezTo>
                  <a:pt x="1511644" y="78259"/>
                  <a:pt x="1528328" y="81617"/>
                  <a:pt x="1544595" y="86497"/>
                </a:cubicBezTo>
                <a:cubicBezTo>
                  <a:pt x="1569546" y="93982"/>
                  <a:pt x="1594022" y="102972"/>
                  <a:pt x="1618735" y="111210"/>
                </a:cubicBezTo>
                <a:cubicBezTo>
                  <a:pt x="1631092" y="115329"/>
                  <a:pt x="1643169" y="120408"/>
                  <a:pt x="1655806" y="123567"/>
                </a:cubicBezTo>
                <a:cubicBezTo>
                  <a:pt x="1672282" y="127686"/>
                  <a:pt x="1688966" y="131044"/>
                  <a:pt x="1705233" y="135924"/>
                </a:cubicBezTo>
                <a:cubicBezTo>
                  <a:pt x="1730184" y="143409"/>
                  <a:pt x="1753829" y="155528"/>
                  <a:pt x="1779373" y="160637"/>
                </a:cubicBezTo>
                <a:cubicBezTo>
                  <a:pt x="1799968" y="164756"/>
                  <a:pt x="1820895" y="167468"/>
                  <a:pt x="1841157" y="172994"/>
                </a:cubicBezTo>
                <a:cubicBezTo>
                  <a:pt x="1866290" y="179848"/>
                  <a:pt x="1890584" y="189470"/>
                  <a:pt x="1915298" y="197708"/>
                </a:cubicBezTo>
                <a:lnTo>
                  <a:pt x="1952368" y="210064"/>
                </a:lnTo>
                <a:cubicBezTo>
                  <a:pt x="1964725" y="214183"/>
                  <a:pt x="1976802" y="219262"/>
                  <a:pt x="1989438" y="222421"/>
                </a:cubicBezTo>
                <a:cubicBezTo>
                  <a:pt x="2005277" y="226381"/>
                  <a:pt x="2058206" y="238271"/>
                  <a:pt x="2075935" y="247135"/>
                </a:cubicBezTo>
                <a:cubicBezTo>
                  <a:pt x="2089218" y="253777"/>
                  <a:pt x="2099435" y="265816"/>
                  <a:pt x="2113006" y="271848"/>
                </a:cubicBezTo>
                <a:cubicBezTo>
                  <a:pt x="2136811" y="282428"/>
                  <a:pt x="2162433" y="288324"/>
                  <a:pt x="2187146" y="296562"/>
                </a:cubicBezTo>
                <a:lnTo>
                  <a:pt x="2298357" y="333632"/>
                </a:lnTo>
                <a:lnTo>
                  <a:pt x="2669060" y="457200"/>
                </a:lnTo>
                <a:lnTo>
                  <a:pt x="2891481" y="531340"/>
                </a:lnTo>
                <a:lnTo>
                  <a:pt x="2965622" y="556054"/>
                </a:lnTo>
                <a:cubicBezTo>
                  <a:pt x="2977979" y="560173"/>
                  <a:pt x="2990056" y="565251"/>
                  <a:pt x="3002692" y="568410"/>
                </a:cubicBezTo>
                <a:cubicBezTo>
                  <a:pt x="3019168" y="572529"/>
                  <a:pt x="3035852" y="575887"/>
                  <a:pt x="3052119" y="580767"/>
                </a:cubicBezTo>
                <a:cubicBezTo>
                  <a:pt x="3077071" y="588253"/>
                  <a:pt x="3101546" y="597243"/>
                  <a:pt x="3126260" y="605481"/>
                </a:cubicBezTo>
                <a:lnTo>
                  <a:pt x="3200400" y="630194"/>
                </a:lnTo>
                <a:cubicBezTo>
                  <a:pt x="3212757" y="634313"/>
                  <a:pt x="3224834" y="639392"/>
                  <a:pt x="3237471" y="642551"/>
                </a:cubicBezTo>
                <a:cubicBezTo>
                  <a:pt x="3270422" y="650789"/>
                  <a:pt x="3304103" y="656523"/>
                  <a:pt x="3336325" y="667264"/>
                </a:cubicBezTo>
                <a:cubicBezTo>
                  <a:pt x="3405614" y="690361"/>
                  <a:pt x="3360768" y="676465"/>
                  <a:pt x="3472249" y="704335"/>
                </a:cubicBezTo>
                <a:cubicBezTo>
                  <a:pt x="3488725" y="708454"/>
                  <a:pt x="3505565" y="711320"/>
                  <a:pt x="3521676" y="716691"/>
                </a:cubicBezTo>
                <a:cubicBezTo>
                  <a:pt x="3573122" y="733840"/>
                  <a:pt x="3554920" y="729476"/>
                  <a:pt x="3620530" y="741405"/>
                </a:cubicBezTo>
                <a:cubicBezTo>
                  <a:pt x="3717738" y="759079"/>
                  <a:pt x="3733793" y="759367"/>
                  <a:pt x="3855308" y="766118"/>
                </a:cubicBezTo>
                <a:cubicBezTo>
                  <a:pt x="3949987" y="771378"/>
                  <a:pt x="4044779" y="774356"/>
                  <a:pt x="4139514" y="778475"/>
                </a:cubicBezTo>
                <a:cubicBezTo>
                  <a:pt x="4390325" y="814306"/>
                  <a:pt x="4077269" y="768899"/>
                  <a:pt x="4300152" y="803189"/>
                </a:cubicBezTo>
                <a:cubicBezTo>
                  <a:pt x="4328938" y="807618"/>
                  <a:pt x="4357920" y="810758"/>
                  <a:pt x="4386649" y="815546"/>
                </a:cubicBezTo>
                <a:cubicBezTo>
                  <a:pt x="4475326" y="830325"/>
                  <a:pt x="4418737" y="827902"/>
                  <a:pt x="4485503" y="82790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F20AB8B-52B6-8579-8064-C0DCCA718D80}"/>
              </a:ext>
            </a:extLst>
          </p:cNvPr>
          <p:cNvSpPr txBox="1"/>
          <p:nvPr/>
        </p:nvSpPr>
        <p:spPr>
          <a:xfrm>
            <a:off x="3991904" y="3870558"/>
            <a:ext cx="229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results near wall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1B3D9CD-A8E7-CC1B-D6EE-E43B396F02B4}"/>
              </a:ext>
            </a:extLst>
          </p:cNvPr>
          <p:cNvCxnSpPr>
            <a:cxnSpLocks/>
          </p:cNvCxnSpPr>
          <p:nvPr/>
        </p:nvCxnSpPr>
        <p:spPr>
          <a:xfrm>
            <a:off x="4621427" y="4207692"/>
            <a:ext cx="256628" cy="537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0BA8B4E-8FBA-B575-0147-552105D06944}"/>
              </a:ext>
            </a:extLst>
          </p:cNvPr>
          <p:cNvSpPr txBox="1"/>
          <p:nvPr/>
        </p:nvSpPr>
        <p:spPr>
          <a:xfrm>
            <a:off x="6668073" y="4104649"/>
            <a:ext cx="19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Plateau in log layer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FA2FD42-E357-D842-1457-7C6C8E1550B8}"/>
              </a:ext>
            </a:extLst>
          </p:cNvPr>
          <p:cNvCxnSpPr>
            <a:cxnSpLocks/>
          </p:cNvCxnSpPr>
          <p:nvPr/>
        </p:nvCxnSpPr>
        <p:spPr>
          <a:xfrm flipH="1">
            <a:off x="6102960" y="4286467"/>
            <a:ext cx="606759" cy="402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0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C8691-12B5-9F09-97E2-4CA2DA96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Huang Keynote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07370-41B1-3CCF-E55D-CE0E1157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Can ML be made less dependent on the geometry of the training flows?</a:t>
            </a:r>
          </a:p>
          <a:p>
            <a:pPr lvl="1"/>
            <a:r>
              <a:rPr lang="en-US" dirty="0"/>
              <a:t>Can ML-based corrections be rationally extended to high Reynolds numbers (since DNS and LES only offer low-Reynolds-number training data)?</a:t>
            </a:r>
          </a:p>
          <a:p>
            <a:pPr lvl="1"/>
            <a:r>
              <a:rPr lang="en-US" dirty="0"/>
              <a:t>Can ML retain its ‘memory’ (i.e., build on previous success, rather than having to retrain from scratch)?</a:t>
            </a:r>
          </a:p>
          <a:p>
            <a:pPr lvl="1"/>
            <a:r>
              <a:rPr lang="en-US" dirty="0"/>
              <a:t>To what extent can ML capture actual flow physics?</a:t>
            </a:r>
          </a:p>
          <a:p>
            <a:pPr lvl="1"/>
            <a:r>
              <a:rPr lang="en-US" dirty="0"/>
              <a:t>Can ML satisfy asymptotic behaviors of benchmark flows?</a:t>
            </a:r>
          </a:p>
          <a:p>
            <a:pPr lvl="2"/>
            <a:r>
              <a:rPr lang="en-US" dirty="0"/>
              <a:t>E.g., the log law is an ‘anchor point:’  ML should always ensure that it is satisfied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86D1-286E-2AE4-9FEB-EEE5FB06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3DBB2-00AA-106F-C3E6-8526C084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B251A5-55D0-7645-964F-393E963E9BAA}"/>
              </a:ext>
            </a:extLst>
          </p:cNvPr>
          <p:cNvSpPr txBox="1"/>
          <p:nvPr/>
        </p:nvSpPr>
        <p:spPr>
          <a:xfrm>
            <a:off x="1681839" y="5156021"/>
            <a:ext cx="9520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Huang’s ‘Grand Challenge’:</a:t>
            </a:r>
          </a:p>
          <a:p>
            <a:r>
              <a:rPr lang="en-US" dirty="0">
                <a:solidFill>
                  <a:srgbClr val="0070C0"/>
                </a:solidFill>
              </a:rPr>
              <a:t>Can ML-based models independently recreate the log law ‘from scratch,’ solely from experimental</a:t>
            </a:r>
          </a:p>
          <a:p>
            <a:r>
              <a:rPr lang="en-US" dirty="0">
                <a:solidFill>
                  <a:srgbClr val="0070C0"/>
                </a:solidFill>
              </a:rPr>
              <a:t>or numerical data, with no a priori assumptions?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4F88D-C005-616C-C71C-A44C1D6D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Huang Keynote (cont’d)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5DBB7-052D-BEC5-6021-0E49233E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24A087-AF1F-7148-AB1C-B26E2A01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17</a:t>
            </a:fld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2B708D4A-A691-0FB5-2942-E764D4B92011}"/>
              </a:ext>
            </a:extLst>
          </p:cNvPr>
          <p:cNvSpPr/>
          <p:nvPr/>
        </p:nvSpPr>
        <p:spPr>
          <a:xfrm>
            <a:off x="1135118" y="3215509"/>
            <a:ext cx="2564524" cy="1549938"/>
          </a:xfrm>
          <a:prstGeom prst="arc">
            <a:avLst>
              <a:gd name="adj1" fmla="val 16200000"/>
              <a:gd name="adj2" fmla="val 110876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8AFE17-86F2-E688-2713-3DCE73854EBD}"/>
              </a:ext>
            </a:extLst>
          </p:cNvPr>
          <p:cNvCxnSpPr>
            <a:cxnSpLocks/>
          </p:cNvCxnSpPr>
          <p:nvPr/>
        </p:nvCxnSpPr>
        <p:spPr>
          <a:xfrm>
            <a:off x="3699642" y="4028303"/>
            <a:ext cx="402333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57133C86-98D5-58E3-5C9C-5ABBDA0644C6}"/>
              </a:ext>
            </a:extLst>
          </p:cNvPr>
          <p:cNvSpPr/>
          <p:nvPr/>
        </p:nvSpPr>
        <p:spPr>
          <a:xfrm>
            <a:off x="3200400" y="3361038"/>
            <a:ext cx="1470454" cy="630194"/>
          </a:xfrm>
          <a:custGeom>
            <a:avLst/>
            <a:gdLst>
              <a:gd name="connsiteX0" fmla="*/ 0 w 1470454"/>
              <a:gd name="connsiteY0" fmla="*/ 0 h 630194"/>
              <a:gd name="connsiteX1" fmla="*/ 61784 w 1470454"/>
              <a:gd name="connsiteY1" fmla="*/ 24713 h 630194"/>
              <a:gd name="connsiteX2" fmla="*/ 247135 w 1470454"/>
              <a:gd name="connsiteY2" fmla="*/ 49427 h 630194"/>
              <a:gd name="connsiteX3" fmla="*/ 568411 w 1470454"/>
              <a:gd name="connsiteY3" fmla="*/ 61784 h 630194"/>
              <a:gd name="connsiteX4" fmla="*/ 630195 w 1470454"/>
              <a:gd name="connsiteY4" fmla="*/ 74140 h 630194"/>
              <a:gd name="connsiteX5" fmla="*/ 790832 w 1470454"/>
              <a:gd name="connsiteY5" fmla="*/ 86497 h 630194"/>
              <a:gd name="connsiteX6" fmla="*/ 864973 w 1470454"/>
              <a:gd name="connsiteY6" fmla="*/ 111211 h 630194"/>
              <a:gd name="connsiteX7" fmla="*/ 902043 w 1470454"/>
              <a:gd name="connsiteY7" fmla="*/ 123567 h 630194"/>
              <a:gd name="connsiteX8" fmla="*/ 976184 w 1470454"/>
              <a:gd name="connsiteY8" fmla="*/ 148281 h 630194"/>
              <a:gd name="connsiteX9" fmla="*/ 1013254 w 1470454"/>
              <a:gd name="connsiteY9" fmla="*/ 160638 h 630194"/>
              <a:gd name="connsiteX10" fmla="*/ 1124465 w 1470454"/>
              <a:gd name="connsiteY10" fmla="*/ 234778 h 630194"/>
              <a:gd name="connsiteX11" fmla="*/ 1161535 w 1470454"/>
              <a:gd name="connsiteY11" fmla="*/ 259492 h 630194"/>
              <a:gd name="connsiteX12" fmla="*/ 1198605 w 1470454"/>
              <a:gd name="connsiteY12" fmla="*/ 271848 h 630194"/>
              <a:gd name="connsiteX13" fmla="*/ 1272746 w 1470454"/>
              <a:gd name="connsiteY13" fmla="*/ 321275 h 630194"/>
              <a:gd name="connsiteX14" fmla="*/ 1334530 w 1470454"/>
              <a:gd name="connsiteY14" fmla="*/ 383059 h 630194"/>
              <a:gd name="connsiteX15" fmla="*/ 1408670 w 1470454"/>
              <a:gd name="connsiteY15" fmla="*/ 494270 h 630194"/>
              <a:gd name="connsiteX16" fmla="*/ 1433384 w 1470454"/>
              <a:gd name="connsiteY16" fmla="*/ 531340 h 630194"/>
              <a:gd name="connsiteX17" fmla="*/ 1470454 w 1470454"/>
              <a:gd name="connsiteY17" fmla="*/ 630194 h 630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0454" h="630194">
                <a:moveTo>
                  <a:pt x="0" y="0"/>
                </a:moveTo>
                <a:cubicBezTo>
                  <a:pt x="20595" y="8238"/>
                  <a:pt x="40538" y="18339"/>
                  <a:pt x="61784" y="24713"/>
                </a:cubicBezTo>
                <a:cubicBezTo>
                  <a:pt x="108952" y="38863"/>
                  <a:pt x="211477" y="47446"/>
                  <a:pt x="247135" y="49427"/>
                </a:cubicBezTo>
                <a:cubicBezTo>
                  <a:pt x="354141" y="55372"/>
                  <a:pt x="461319" y="57665"/>
                  <a:pt x="568411" y="61784"/>
                </a:cubicBezTo>
                <a:cubicBezTo>
                  <a:pt x="589006" y="65903"/>
                  <a:pt x="609321" y="71821"/>
                  <a:pt x="630195" y="74140"/>
                </a:cubicBezTo>
                <a:cubicBezTo>
                  <a:pt x="683570" y="80070"/>
                  <a:pt x="737785" y="78121"/>
                  <a:pt x="790832" y="86497"/>
                </a:cubicBezTo>
                <a:cubicBezTo>
                  <a:pt x="816564" y="90560"/>
                  <a:pt x="840259" y="102973"/>
                  <a:pt x="864973" y="111211"/>
                </a:cubicBezTo>
                <a:lnTo>
                  <a:pt x="902043" y="123567"/>
                </a:lnTo>
                <a:lnTo>
                  <a:pt x="976184" y="148281"/>
                </a:lnTo>
                <a:cubicBezTo>
                  <a:pt x="988541" y="152400"/>
                  <a:pt x="1002416" y="153413"/>
                  <a:pt x="1013254" y="160638"/>
                </a:cubicBezTo>
                <a:lnTo>
                  <a:pt x="1124465" y="234778"/>
                </a:lnTo>
                <a:cubicBezTo>
                  <a:pt x="1136822" y="243016"/>
                  <a:pt x="1147446" y="254796"/>
                  <a:pt x="1161535" y="259492"/>
                </a:cubicBezTo>
                <a:lnTo>
                  <a:pt x="1198605" y="271848"/>
                </a:lnTo>
                <a:cubicBezTo>
                  <a:pt x="1223319" y="288324"/>
                  <a:pt x="1256271" y="296561"/>
                  <a:pt x="1272746" y="321275"/>
                </a:cubicBezTo>
                <a:cubicBezTo>
                  <a:pt x="1305697" y="370703"/>
                  <a:pt x="1285102" y="350108"/>
                  <a:pt x="1334530" y="383059"/>
                </a:cubicBezTo>
                <a:lnTo>
                  <a:pt x="1408670" y="494270"/>
                </a:lnTo>
                <a:lnTo>
                  <a:pt x="1433384" y="531340"/>
                </a:lnTo>
                <a:cubicBezTo>
                  <a:pt x="1461009" y="614218"/>
                  <a:pt x="1446447" y="582181"/>
                  <a:pt x="1470454" y="6301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95CD888-E083-2A16-F688-29BF67FC1092}"/>
              </a:ext>
            </a:extLst>
          </p:cNvPr>
          <p:cNvSpPr/>
          <p:nvPr/>
        </p:nvSpPr>
        <p:spPr>
          <a:xfrm>
            <a:off x="3718292" y="3620530"/>
            <a:ext cx="632830" cy="358346"/>
          </a:xfrm>
          <a:custGeom>
            <a:avLst/>
            <a:gdLst>
              <a:gd name="connsiteX0" fmla="*/ 13449 w 632830"/>
              <a:gd name="connsiteY0" fmla="*/ 0 h 358346"/>
              <a:gd name="connsiteX1" fmla="*/ 248227 w 632830"/>
              <a:gd name="connsiteY1" fmla="*/ 12356 h 358346"/>
              <a:gd name="connsiteX2" fmla="*/ 297654 w 632830"/>
              <a:gd name="connsiteY2" fmla="*/ 24713 h 358346"/>
              <a:gd name="connsiteX3" fmla="*/ 371794 w 632830"/>
              <a:gd name="connsiteY3" fmla="*/ 49427 h 358346"/>
              <a:gd name="connsiteX4" fmla="*/ 408865 w 632830"/>
              <a:gd name="connsiteY4" fmla="*/ 61783 h 358346"/>
              <a:gd name="connsiteX5" fmla="*/ 445935 w 632830"/>
              <a:gd name="connsiteY5" fmla="*/ 74140 h 358346"/>
              <a:gd name="connsiteX6" fmla="*/ 483005 w 632830"/>
              <a:gd name="connsiteY6" fmla="*/ 86497 h 358346"/>
              <a:gd name="connsiteX7" fmla="*/ 557146 w 632830"/>
              <a:gd name="connsiteY7" fmla="*/ 135924 h 358346"/>
              <a:gd name="connsiteX8" fmla="*/ 594216 w 632830"/>
              <a:gd name="connsiteY8" fmla="*/ 160638 h 358346"/>
              <a:gd name="connsiteX9" fmla="*/ 618930 w 632830"/>
              <a:gd name="connsiteY9" fmla="*/ 197708 h 358346"/>
              <a:gd name="connsiteX10" fmla="*/ 618930 w 632830"/>
              <a:gd name="connsiteY10" fmla="*/ 308919 h 358346"/>
              <a:gd name="connsiteX11" fmla="*/ 581859 w 632830"/>
              <a:gd name="connsiteY11" fmla="*/ 333632 h 358346"/>
              <a:gd name="connsiteX12" fmla="*/ 507719 w 632830"/>
              <a:gd name="connsiteY12" fmla="*/ 358346 h 358346"/>
              <a:gd name="connsiteX13" fmla="*/ 408865 w 632830"/>
              <a:gd name="connsiteY13" fmla="*/ 333632 h 358346"/>
              <a:gd name="connsiteX14" fmla="*/ 359438 w 632830"/>
              <a:gd name="connsiteY14" fmla="*/ 321275 h 358346"/>
              <a:gd name="connsiteX15" fmla="*/ 285297 w 632830"/>
              <a:gd name="connsiteY15" fmla="*/ 308919 h 358346"/>
              <a:gd name="connsiteX16" fmla="*/ 186443 w 632830"/>
              <a:gd name="connsiteY16" fmla="*/ 284205 h 358346"/>
              <a:gd name="connsiteX17" fmla="*/ 149373 w 632830"/>
              <a:gd name="connsiteY17" fmla="*/ 259492 h 358346"/>
              <a:gd name="connsiteX18" fmla="*/ 87589 w 632830"/>
              <a:gd name="connsiteY18" fmla="*/ 197708 h 358346"/>
              <a:gd name="connsiteX19" fmla="*/ 25805 w 632830"/>
              <a:gd name="connsiteY19" fmla="*/ 148281 h 358346"/>
              <a:gd name="connsiteX20" fmla="*/ 1092 w 632830"/>
              <a:gd name="connsiteY20" fmla="*/ 74140 h 358346"/>
              <a:gd name="connsiteX21" fmla="*/ 13449 w 632830"/>
              <a:gd name="connsiteY21" fmla="*/ 0 h 35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2830" h="358346">
                <a:moveTo>
                  <a:pt x="13449" y="0"/>
                </a:moveTo>
                <a:cubicBezTo>
                  <a:pt x="91708" y="4119"/>
                  <a:pt x="170154" y="5567"/>
                  <a:pt x="248227" y="12356"/>
                </a:cubicBezTo>
                <a:cubicBezTo>
                  <a:pt x="265146" y="13827"/>
                  <a:pt x="281388" y="19833"/>
                  <a:pt x="297654" y="24713"/>
                </a:cubicBezTo>
                <a:cubicBezTo>
                  <a:pt x="322606" y="32199"/>
                  <a:pt x="347081" y="41189"/>
                  <a:pt x="371794" y="49427"/>
                </a:cubicBezTo>
                <a:lnTo>
                  <a:pt x="408865" y="61783"/>
                </a:lnTo>
                <a:lnTo>
                  <a:pt x="445935" y="74140"/>
                </a:lnTo>
                <a:cubicBezTo>
                  <a:pt x="458292" y="78259"/>
                  <a:pt x="472167" y="79272"/>
                  <a:pt x="483005" y="86497"/>
                </a:cubicBezTo>
                <a:lnTo>
                  <a:pt x="557146" y="135924"/>
                </a:lnTo>
                <a:lnTo>
                  <a:pt x="594216" y="160638"/>
                </a:lnTo>
                <a:cubicBezTo>
                  <a:pt x="602454" y="172995"/>
                  <a:pt x="612288" y="184425"/>
                  <a:pt x="618930" y="197708"/>
                </a:cubicBezTo>
                <a:cubicBezTo>
                  <a:pt x="636742" y="233331"/>
                  <a:pt x="638172" y="270434"/>
                  <a:pt x="618930" y="308919"/>
                </a:cubicBezTo>
                <a:cubicBezTo>
                  <a:pt x="612288" y="322202"/>
                  <a:pt x="595430" y="327600"/>
                  <a:pt x="581859" y="333632"/>
                </a:cubicBezTo>
                <a:cubicBezTo>
                  <a:pt x="558054" y="344212"/>
                  <a:pt x="507719" y="358346"/>
                  <a:pt x="507719" y="358346"/>
                </a:cubicBezTo>
                <a:lnTo>
                  <a:pt x="408865" y="333632"/>
                </a:lnTo>
                <a:cubicBezTo>
                  <a:pt x="392389" y="329513"/>
                  <a:pt x="376190" y="324067"/>
                  <a:pt x="359438" y="321275"/>
                </a:cubicBezTo>
                <a:lnTo>
                  <a:pt x="285297" y="308919"/>
                </a:lnTo>
                <a:cubicBezTo>
                  <a:pt x="263139" y="304890"/>
                  <a:pt x="210942" y="296455"/>
                  <a:pt x="186443" y="284205"/>
                </a:cubicBezTo>
                <a:cubicBezTo>
                  <a:pt x="173160" y="277564"/>
                  <a:pt x="161730" y="267730"/>
                  <a:pt x="149373" y="259492"/>
                </a:cubicBezTo>
                <a:cubicBezTo>
                  <a:pt x="83468" y="160634"/>
                  <a:pt x="169968" y="280087"/>
                  <a:pt x="87589" y="197708"/>
                </a:cubicBezTo>
                <a:cubicBezTo>
                  <a:pt x="31696" y="141815"/>
                  <a:pt x="97975" y="172338"/>
                  <a:pt x="25805" y="148281"/>
                </a:cubicBezTo>
                <a:cubicBezTo>
                  <a:pt x="17567" y="123567"/>
                  <a:pt x="-5226" y="99413"/>
                  <a:pt x="1092" y="74140"/>
                </a:cubicBezTo>
                <a:lnTo>
                  <a:pt x="13449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5A5507A-021D-878A-8705-1E3AE9DE3C70}"/>
              </a:ext>
            </a:extLst>
          </p:cNvPr>
          <p:cNvSpPr/>
          <p:nvPr/>
        </p:nvSpPr>
        <p:spPr>
          <a:xfrm>
            <a:off x="3467216" y="3291160"/>
            <a:ext cx="883906" cy="345989"/>
          </a:xfrm>
          <a:custGeom>
            <a:avLst/>
            <a:gdLst>
              <a:gd name="connsiteX0" fmla="*/ 204284 w 883906"/>
              <a:gd name="connsiteY0" fmla="*/ 0 h 345989"/>
              <a:gd name="connsiteX1" fmla="*/ 68360 w 883906"/>
              <a:gd name="connsiteY1" fmla="*/ 37070 h 345989"/>
              <a:gd name="connsiteX2" fmla="*/ 31290 w 883906"/>
              <a:gd name="connsiteY2" fmla="*/ 49427 h 345989"/>
              <a:gd name="connsiteX3" fmla="*/ 6576 w 883906"/>
              <a:gd name="connsiteY3" fmla="*/ 123567 h 345989"/>
              <a:gd name="connsiteX4" fmla="*/ 43646 w 883906"/>
              <a:gd name="connsiteY4" fmla="*/ 148281 h 345989"/>
              <a:gd name="connsiteX5" fmla="*/ 117787 w 883906"/>
              <a:gd name="connsiteY5" fmla="*/ 172994 h 345989"/>
              <a:gd name="connsiteX6" fmla="*/ 154857 w 883906"/>
              <a:gd name="connsiteY6" fmla="*/ 185351 h 345989"/>
              <a:gd name="connsiteX7" fmla="*/ 228998 w 883906"/>
              <a:gd name="connsiteY7" fmla="*/ 210065 h 345989"/>
              <a:gd name="connsiteX8" fmla="*/ 266068 w 883906"/>
              <a:gd name="connsiteY8" fmla="*/ 222421 h 345989"/>
              <a:gd name="connsiteX9" fmla="*/ 315495 w 883906"/>
              <a:gd name="connsiteY9" fmla="*/ 234778 h 345989"/>
              <a:gd name="connsiteX10" fmla="*/ 389635 w 883906"/>
              <a:gd name="connsiteY10" fmla="*/ 259492 h 345989"/>
              <a:gd name="connsiteX11" fmla="*/ 463776 w 883906"/>
              <a:gd name="connsiteY11" fmla="*/ 271848 h 345989"/>
              <a:gd name="connsiteX12" fmla="*/ 574987 w 883906"/>
              <a:gd name="connsiteY12" fmla="*/ 308919 h 345989"/>
              <a:gd name="connsiteX13" fmla="*/ 612057 w 883906"/>
              <a:gd name="connsiteY13" fmla="*/ 321275 h 345989"/>
              <a:gd name="connsiteX14" fmla="*/ 649127 w 883906"/>
              <a:gd name="connsiteY14" fmla="*/ 333632 h 345989"/>
              <a:gd name="connsiteX15" fmla="*/ 698554 w 883906"/>
              <a:gd name="connsiteY15" fmla="*/ 345989 h 345989"/>
              <a:gd name="connsiteX16" fmla="*/ 871549 w 883906"/>
              <a:gd name="connsiteY16" fmla="*/ 333632 h 345989"/>
              <a:gd name="connsiteX17" fmla="*/ 883906 w 883906"/>
              <a:gd name="connsiteY17" fmla="*/ 296562 h 345989"/>
              <a:gd name="connsiteX18" fmla="*/ 871549 w 883906"/>
              <a:gd name="connsiteY18" fmla="*/ 222421 h 345989"/>
              <a:gd name="connsiteX19" fmla="*/ 859192 w 883906"/>
              <a:gd name="connsiteY19" fmla="*/ 185351 h 345989"/>
              <a:gd name="connsiteX20" fmla="*/ 785052 w 883906"/>
              <a:gd name="connsiteY20" fmla="*/ 135924 h 345989"/>
              <a:gd name="connsiteX21" fmla="*/ 525560 w 883906"/>
              <a:gd name="connsiteY21" fmla="*/ 49427 h 345989"/>
              <a:gd name="connsiteX22" fmla="*/ 451419 w 883906"/>
              <a:gd name="connsiteY22" fmla="*/ 24713 h 345989"/>
              <a:gd name="connsiteX23" fmla="*/ 414349 w 883906"/>
              <a:gd name="connsiteY23" fmla="*/ 12357 h 345989"/>
              <a:gd name="connsiteX24" fmla="*/ 204284 w 883906"/>
              <a:gd name="connsiteY24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83906" h="345989">
                <a:moveTo>
                  <a:pt x="204284" y="0"/>
                </a:moveTo>
                <a:cubicBezTo>
                  <a:pt x="116958" y="17465"/>
                  <a:pt x="162422" y="5716"/>
                  <a:pt x="68360" y="37070"/>
                </a:cubicBezTo>
                <a:lnTo>
                  <a:pt x="31290" y="49427"/>
                </a:lnTo>
                <a:cubicBezTo>
                  <a:pt x="23052" y="74140"/>
                  <a:pt x="-15099" y="109117"/>
                  <a:pt x="6576" y="123567"/>
                </a:cubicBezTo>
                <a:cubicBezTo>
                  <a:pt x="18933" y="131805"/>
                  <a:pt x="30075" y="142249"/>
                  <a:pt x="43646" y="148281"/>
                </a:cubicBezTo>
                <a:cubicBezTo>
                  <a:pt x="67451" y="158861"/>
                  <a:pt x="93073" y="164756"/>
                  <a:pt x="117787" y="172994"/>
                </a:cubicBezTo>
                <a:lnTo>
                  <a:pt x="154857" y="185351"/>
                </a:lnTo>
                <a:lnTo>
                  <a:pt x="228998" y="210065"/>
                </a:lnTo>
                <a:cubicBezTo>
                  <a:pt x="241355" y="214184"/>
                  <a:pt x="253432" y="219262"/>
                  <a:pt x="266068" y="222421"/>
                </a:cubicBezTo>
                <a:cubicBezTo>
                  <a:pt x="282544" y="226540"/>
                  <a:pt x="299229" y="229898"/>
                  <a:pt x="315495" y="234778"/>
                </a:cubicBezTo>
                <a:cubicBezTo>
                  <a:pt x="340447" y="242264"/>
                  <a:pt x="363939" y="255210"/>
                  <a:pt x="389635" y="259492"/>
                </a:cubicBezTo>
                <a:lnTo>
                  <a:pt x="463776" y="271848"/>
                </a:lnTo>
                <a:lnTo>
                  <a:pt x="574987" y="308919"/>
                </a:lnTo>
                <a:lnTo>
                  <a:pt x="612057" y="321275"/>
                </a:lnTo>
                <a:cubicBezTo>
                  <a:pt x="624414" y="325394"/>
                  <a:pt x="636491" y="330473"/>
                  <a:pt x="649127" y="333632"/>
                </a:cubicBezTo>
                <a:lnTo>
                  <a:pt x="698554" y="345989"/>
                </a:lnTo>
                <a:cubicBezTo>
                  <a:pt x="756219" y="341870"/>
                  <a:pt x="815689" y="348528"/>
                  <a:pt x="871549" y="333632"/>
                </a:cubicBezTo>
                <a:cubicBezTo>
                  <a:pt x="884134" y="330276"/>
                  <a:pt x="883906" y="309587"/>
                  <a:pt x="883906" y="296562"/>
                </a:cubicBezTo>
                <a:cubicBezTo>
                  <a:pt x="883906" y="271507"/>
                  <a:pt x="876984" y="246879"/>
                  <a:pt x="871549" y="222421"/>
                </a:cubicBezTo>
                <a:cubicBezTo>
                  <a:pt x="868723" y="209706"/>
                  <a:pt x="868402" y="194561"/>
                  <a:pt x="859192" y="185351"/>
                </a:cubicBezTo>
                <a:cubicBezTo>
                  <a:pt x="838190" y="164349"/>
                  <a:pt x="813230" y="145316"/>
                  <a:pt x="785052" y="135924"/>
                </a:cubicBezTo>
                <a:lnTo>
                  <a:pt x="525560" y="49427"/>
                </a:lnTo>
                <a:lnTo>
                  <a:pt x="451419" y="24713"/>
                </a:lnTo>
                <a:cubicBezTo>
                  <a:pt x="439062" y="20594"/>
                  <a:pt x="427336" y="13356"/>
                  <a:pt x="414349" y="12357"/>
                </a:cubicBezTo>
                <a:cubicBezTo>
                  <a:pt x="249604" y="-316"/>
                  <a:pt x="307415" y="0"/>
                  <a:pt x="204284" y="0"/>
                </a:cubicBezTo>
                <a:close/>
              </a:path>
            </a:pathLst>
          </a:custGeom>
          <a:solidFill>
            <a:srgbClr val="00B050">
              <a:alpha val="4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394005-5FC3-B42F-DA0B-580A173BFA65}"/>
              </a:ext>
            </a:extLst>
          </p:cNvPr>
          <p:cNvCxnSpPr>
            <a:cxnSpLocks/>
          </p:cNvCxnSpPr>
          <p:nvPr/>
        </p:nvCxnSpPr>
        <p:spPr>
          <a:xfrm flipH="1">
            <a:off x="4201297" y="3076832"/>
            <a:ext cx="556054" cy="2471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23686B7-700A-5435-9975-F56A9A04344A}"/>
              </a:ext>
            </a:extLst>
          </p:cNvPr>
          <p:cNvSpPr txBox="1"/>
          <p:nvPr/>
        </p:nvSpPr>
        <p:spPr>
          <a:xfrm>
            <a:off x="4843849" y="2811853"/>
            <a:ext cx="6944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‘Slingshot effect’:  DNS, LES, and experimental flow physics data indicate higher turbulent shear stress levels for smooth-body separated shear layers than predicted by RANS models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8C87E5-3206-341A-3441-24A4B85F9078}"/>
              </a:ext>
            </a:extLst>
          </p:cNvPr>
          <p:cNvSpPr txBox="1"/>
          <p:nvPr/>
        </p:nvSpPr>
        <p:spPr>
          <a:xfrm>
            <a:off x="1482811" y="1841157"/>
            <a:ext cx="23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 Physics examples: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BDA9C0-2FD5-6397-62C1-155DF0B1B914}"/>
              </a:ext>
            </a:extLst>
          </p:cNvPr>
          <p:cNvSpPr txBox="1"/>
          <p:nvPr/>
        </p:nvSpPr>
        <p:spPr>
          <a:xfrm>
            <a:off x="2256638" y="5172523"/>
            <a:ext cx="418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Vortex flows:  turbulence in a rotating pipe</a:t>
            </a:r>
          </a:p>
        </p:txBody>
      </p:sp>
    </p:spTree>
    <p:extLst>
      <p:ext uri="{BB962C8B-B14F-4D97-AF65-F5344CB8AC3E}">
        <p14:creationId xmlns:p14="http://schemas.microsoft.com/office/powerpoint/2010/main" val="371524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DE90-A4EB-FEB6-8EA7-1232CC5C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RANS modeling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A4D44-4D2B-8683-4F2D-105B37C39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Philippe </a:t>
            </a:r>
            <a:r>
              <a:rPr lang="en-US" dirty="0" err="1">
                <a:solidFill>
                  <a:srgbClr val="0070C0"/>
                </a:solidFill>
              </a:rPr>
              <a:t>Spalart</a:t>
            </a:r>
            <a:r>
              <a:rPr lang="en-US" dirty="0">
                <a:solidFill>
                  <a:srgbClr val="0070C0"/>
                </a:solidFill>
              </a:rPr>
              <a:t>, moderator</a:t>
            </a:r>
          </a:p>
          <a:p>
            <a:r>
              <a:rPr lang="en-US" dirty="0"/>
              <a:t>Paul Batten (</a:t>
            </a:r>
            <a:r>
              <a:rPr lang="en-US" dirty="0" err="1"/>
              <a:t>Metacomp</a:t>
            </a:r>
            <a:r>
              <a:rPr lang="en-US" dirty="0"/>
              <a:t> Technologies)</a:t>
            </a:r>
          </a:p>
          <a:p>
            <a:r>
              <a:rPr lang="en-US" dirty="0"/>
              <a:t>Paul Durbin (Iowa State University)</a:t>
            </a:r>
          </a:p>
          <a:p>
            <a:r>
              <a:rPr lang="en-US" dirty="0"/>
              <a:t>Charles Hirsch (Cadence-Belgium)</a:t>
            </a:r>
          </a:p>
          <a:p>
            <a:r>
              <a:rPr lang="en-US" dirty="0"/>
              <a:t>Brian Smith (Lockheed-Martin)</a:t>
            </a:r>
          </a:p>
          <a:p>
            <a:r>
              <a:rPr lang="en-US" dirty="0"/>
              <a:t>Offline comments from Florian </a:t>
            </a:r>
            <a:r>
              <a:rPr lang="en-US" dirty="0" err="1"/>
              <a:t>Menter</a:t>
            </a:r>
            <a:r>
              <a:rPr lang="en-US" dirty="0"/>
              <a:t> (ANSYS) and Michael Strelets (NTS)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676D5-E742-94C5-834F-1FE4B76A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0E6A4-1BA0-250A-08EA-B7E0C8D8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3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EFF5-D798-6B55-3ACD-21BE1013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RANS modeling panel: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4639-4761-B686-20AF-7501A5E0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Is there stagnation in RANS turbulence modeling?</a:t>
            </a:r>
          </a:p>
          <a:p>
            <a:endParaRPr lang="en-US" dirty="0"/>
          </a:p>
          <a:p>
            <a:r>
              <a:rPr lang="en-US" dirty="0"/>
              <a:t>Some said yes, some said no </a:t>
            </a:r>
          </a:p>
          <a:p>
            <a:r>
              <a:rPr lang="en-US" dirty="0"/>
              <a:t>For those who said no, all agreed that RANS turbulence modeling progress has always been slow/incremental</a:t>
            </a:r>
          </a:p>
          <a:p>
            <a:pPr lvl="1"/>
            <a:r>
              <a:rPr lang="en-US" dirty="0" err="1"/>
              <a:t>Menter</a:t>
            </a:r>
            <a:r>
              <a:rPr lang="en-US" dirty="0"/>
              <a:t>: ‘RANS turbulence modeling is like a turtle – it does not move when you watch it, but over time it can cover significant distances.’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E4AA5-563F-AC97-D895-7403A60F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15BC9-FB3F-7CA0-F7F3-F010ECFF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9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8533-191D-9BEE-F52D-C160709C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BF9B1-EE66-6E7C-BADD-55854B01D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and overview of the symposium</a:t>
            </a:r>
          </a:p>
          <a:p>
            <a:r>
              <a:rPr lang="en-US" dirty="0"/>
              <a:t>State of Reynolds-averaged Navier-Stokes (RANS) modeling and role of Machine Learning (ML*)</a:t>
            </a:r>
          </a:p>
          <a:p>
            <a:r>
              <a:rPr lang="en-US" dirty="0"/>
              <a:t>Applications of ML to RANS</a:t>
            </a:r>
          </a:p>
          <a:p>
            <a:r>
              <a:rPr lang="en-US" dirty="0"/>
              <a:t>ML in transition modeling</a:t>
            </a:r>
          </a:p>
          <a:p>
            <a:r>
              <a:rPr lang="en-US" dirty="0"/>
              <a:t>The Collaborative Testing Challenge</a:t>
            </a:r>
          </a:p>
          <a:p>
            <a:r>
              <a:rPr lang="en-US" dirty="0"/>
              <a:t>Summary and next steps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781DC-CE02-1E44-3F04-1F9F3C3DC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0C1D4-715F-C938-9889-511325DA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F7827E-8B29-CF41-31BD-5540DC263AA1}"/>
              </a:ext>
            </a:extLst>
          </p:cNvPr>
          <p:cNvSpPr txBox="1"/>
          <p:nvPr/>
        </p:nvSpPr>
        <p:spPr>
          <a:xfrm>
            <a:off x="660838" y="5253633"/>
            <a:ext cx="10870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*Note: throughout the talk, the terms ‘ML’ and ‘data-driven methods/modeling’ are used interchangeably.  Although ‘ML’ is probably more widely used and recognized, ‘data-driven methods/modeling’ is broader, more inclusive, and more descriptive of the actual process.</a:t>
            </a:r>
          </a:p>
        </p:txBody>
      </p:sp>
    </p:spTree>
    <p:extLst>
      <p:ext uri="{BB962C8B-B14F-4D97-AF65-F5344CB8AC3E}">
        <p14:creationId xmlns:p14="http://schemas.microsoft.com/office/powerpoint/2010/main" val="76013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EFF5-D798-6B55-3ACD-21BE1013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RANS modeling panel: Questions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4639-4761-B686-20AF-7501A5E0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Does it matter?</a:t>
            </a:r>
          </a:p>
          <a:p>
            <a:endParaRPr lang="en-US" dirty="0"/>
          </a:p>
          <a:p>
            <a:r>
              <a:rPr lang="en-US" dirty="0"/>
              <a:t>More researchers are moving toward the use of scale-resolving simulations (SRS)</a:t>
            </a:r>
          </a:p>
          <a:p>
            <a:pPr lvl="1"/>
            <a:r>
              <a:rPr lang="en-US" dirty="0"/>
              <a:t>In general, more accurate than RANS, but more expensive</a:t>
            </a:r>
          </a:p>
          <a:p>
            <a:pPr lvl="1"/>
            <a:r>
              <a:rPr lang="en-US" dirty="0"/>
              <a:t>SRS are increasingly affordable because of increasing computational power, but still out of reach for many applications, especially at very high Re</a:t>
            </a:r>
          </a:p>
          <a:p>
            <a:pPr lvl="1"/>
            <a:r>
              <a:rPr lang="en-US" dirty="0"/>
              <a:t>RANS models are also an essential component of many SRS methods (near-wall region)</a:t>
            </a:r>
          </a:p>
          <a:p>
            <a:r>
              <a:rPr lang="en-US" dirty="0"/>
              <a:t>So </a:t>
            </a:r>
            <a:r>
              <a:rPr lang="en-US" dirty="0">
                <a:solidFill>
                  <a:srgbClr val="FF0000"/>
                </a:solidFill>
              </a:rPr>
              <a:t>yes</a:t>
            </a:r>
            <a:r>
              <a:rPr lang="en-US" dirty="0"/>
              <a:t>, RANS models still do matter, and will for the foreseeable future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E4AA5-563F-AC97-D895-7403A60F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15BC9-FB3F-7CA0-F7F3-F010ECFF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EFF5-D798-6B55-3ACD-21BE10136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RANS modeling panel: Questions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4639-4761-B686-20AF-7501A5E00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What activities, including ML, can cause a breakthrough?</a:t>
            </a:r>
          </a:p>
          <a:p>
            <a:endParaRPr lang="en-US" dirty="0"/>
          </a:p>
          <a:p>
            <a:r>
              <a:rPr lang="en-US" dirty="0"/>
              <a:t>While most of the panelists agreed that data-driven methods offer the potential for some improvements, they typically gave ML little hope for producing a groundbreaking leap forward, particularly while remaining in the conventional (‘classical’) RANS modeling framework</a:t>
            </a:r>
          </a:p>
          <a:p>
            <a:r>
              <a:rPr lang="en-US" dirty="0"/>
              <a:t>Brute-force data crunching may not be sufficient for turbulence modeling; appropriate intelligence/wisdom needs to be ‘baked into’ the ML</a:t>
            </a:r>
          </a:p>
          <a:p>
            <a:r>
              <a:rPr lang="en-US" dirty="0"/>
              <a:t>Are we clinging to old, unnecessary RANS paradigms?</a:t>
            </a:r>
          </a:p>
          <a:p>
            <a:pPr lvl="1"/>
            <a:r>
              <a:rPr lang="en-US" dirty="0"/>
              <a:t>If we did not already have RANS and instead were starting with ML, what would we do to create predictions for turbulent flows?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E4AA5-563F-AC97-D895-7403A60F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15BC9-FB3F-7CA0-F7F3-F010ECFF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4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F821-C695-92F8-FD4F-8EB065F7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548"/>
            <a:ext cx="10515600" cy="6784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Applications of ML to RANS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6BBA-D41F-0ACC-0869-05DB1056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DCFDC-FFEA-886F-E6A0-FC58D58A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97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BBC77-CDAB-B20F-2388-6BF974FF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Sandberg Keynote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43FF-1567-C7F9-BF78-9F36E267A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Expression Programming (GEP)</a:t>
            </a:r>
          </a:p>
          <a:p>
            <a:pPr lvl="1"/>
            <a:r>
              <a:rPr lang="en-US" dirty="0"/>
              <a:t>Produces models that are interpretable, analytic functions</a:t>
            </a:r>
          </a:p>
          <a:p>
            <a:pPr lvl="1"/>
            <a:r>
              <a:rPr lang="en-US" dirty="0"/>
              <a:t>Improvements in the form of a Reynolds-stress tensor model</a:t>
            </a:r>
          </a:p>
          <a:p>
            <a:pPr lvl="1"/>
            <a:r>
              <a:rPr lang="en-US" dirty="0"/>
              <a:t>His examples were primarily for turbomachinery applications</a:t>
            </a:r>
          </a:p>
          <a:p>
            <a:pPr lvl="1"/>
            <a:r>
              <a:rPr lang="en-US" dirty="0"/>
              <a:t>Assessment of training candidates involves a RANS CFD solution, so any unstable or unsuitable model functions are automatically eliminated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8C648-DE80-0F92-E6E5-93FA4FB3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1344D-C91E-347D-BD3B-7481D857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4BDAD-2785-209B-291A-48F4F332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Hirsch Keynote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C7C05-B299-4A0A-C27F-8C20A256A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HiFi-TURB project includes expert-guided ML model development work packages to improve both explicit algebraic Reynolds-stress models (EARSM) and the pressure-strain model used by RST closures</a:t>
                </a:r>
              </a:p>
              <a:p>
                <a:r>
                  <a:rPr lang="en-US" dirty="0"/>
                  <a:t>Noted that much existing high-fidelity data ‘lives’ in a very narrow region of phase space: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≈0.5,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𝐼𝐼𝐼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(4)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(5)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is problematic for ML, since it needs data to avoid extrapolation</a:t>
                </a:r>
              </a:p>
              <a:p>
                <a:r>
                  <a:rPr lang="en-US" dirty="0"/>
                  <a:t>He noted that high-order methods and GPU technology may become game-changers; allowing for far more accurate SRS at a significantly lower cost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EC7C05-B299-4A0A-C27F-8C20A256A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68" r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4966F-C93F-95FC-24D0-7A7C6EF0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82AF6-B7F2-EEAA-A98B-09B0FC26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09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3795-6E00-FADB-40BB-FC995F8F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9880-2014-C5C6-45EF-52C2B5533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Karthik </a:t>
            </a:r>
            <a:r>
              <a:rPr lang="en-US" dirty="0" err="1">
                <a:solidFill>
                  <a:srgbClr val="0070C0"/>
                </a:solidFill>
              </a:rPr>
              <a:t>Duraisamy</a:t>
            </a:r>
            <a:r>
              <a:rPr lang="en-US" dirty="0">
                <a:solidFill>
                  <a:srgbClr val="0070C0"/>
                </a:solidFill>
              </a:rPr>
              <a:t>, moderator</a:t>
            </a:r>
          </a:p>
          <a:p>
            <a:r>
              <a:rPr lang="en-US" dirty="0"/>
              <a:t>Andrew </a:t>
            </a:r>
            <a:r>
              <a:rPr lang="en-US" dirty="0" err="1"/>
              <a:t>Banko</a:t>
            </a:r>
            <a:r>
              <a:rPr lang="en-US" dirty="0"/>
              <a:t> (West Point)</a:t>
            </a:r>
          </a:p>
          <a:p>
            <a:r>
              <a:rPr lang="en-US" dirty="0"/>
              <a:t>Paola </a:t>
            </a:r>
            <a:r>
              <a:rPr lang="en-US" dirty="0" err="1"/>
              <a:t>Cinnella</a:t>
            </a:r>
            <a:r>
              <a:rPr lang="en-US" dirty="0"/>
              <a:t> (Sorbonne University)</a:t>
            </a:r>
          </a:p>
          <a:p>
            <a:r>
              <a:rPr lang="en-US" dirty="0"/>
              <a:t>Richard Dwight (TU Delft)</a:t>
            </a:r>
          </a:p>
          <a:p>
            <a:r>
              <a:rPr lang="en-US" dirty="0"/>
              <a:t>Sharath </a:t>
            </a:r>
            <a:r>
              <a:rPr lang="en-US" dirty="0" err="1"/>
              <a:t>Girimaji</a:t>
            </a:r>
            <a:r>
              <a:rPr lang="en-US" dirty="0"/>
              <a:t> (Texas A&amp;M University)</a:t>
            </a:r>
          </a:p>
          <a:p>
            <a:r>
              <a:rPr lang="en-US" dirty="0"/>
              <a:t>Robert Moser (University of Texas at Austin)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CB5F2-AF8B-DB9F-9A0B-40A88DA1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D97F7-8980-F59C-10BF-CD6FCB89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99F2D-32E2-A1FB-4947-E2FE15327DE3}"/>
              </a:ext>
            </a:extLst>
          </p:cNvPr>
          <p:cNvSpPr txBox="1"/>
          <p:nvPr/>
        </p:nvSpPr>
        <p:spPr>
          <a:xfrm>
            <a:off x="2134154" y="5496339"/>
            <a:ext cx="817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There were many questions, suggestions, and challenges raised by the moderator, shown in the following slides</a:t>
            </a:r>
          </a:p>
        </p:txBody>
      </p:sp>
    </p:spTree>
    <p:extLst>
      <p:ext uri="{BB962C8B-B14F-4D97-AF65-F5344CB8AC3E}">
        <p14:creationId xmlns:p14="http://schemas.microsoft.com/office/powerpoint/2010/main" val="1974483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26EB-A0EB-BE8D-6962-300B091C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Panel: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110C-9EB6-4E63-831A-17AC910C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we even have the right descriptors to have a chance at succeeding (do we need structure tensors)?</a:t>
            </a:r>
          </a:p>
          <a:p>
            <a:r>
              <a:rPr lang="en-US" dirty="0"/>
              <a:t>How can we rationally isolate/combine the impact of different nonlinear phenomena (e.g., separation, secondary flows, pressure gradients, curvature) in model construction?</a:t>
            </a:r>
          </a:p>
          <a:p>
            <a:r>
              <a:rPr lang="en-US" dirty="0"/>
              <a:t>How to identify the right set of (hard and soft) constraints that should be satisfied? (cannot be under- or </a:t>
            </a:r>
            <a:r>
              <a:rPr lang="en-US" dirty="0" err="1"/>
              <a:t>overconstrained</a:t>
            </a:r>
            <a:r>
              <a:rPr lang="en-US" dirty="0"/>
              <a:t>)</a:t>
            </a:r>
          </a:p>
          <a:p>
            <a:r>
              <a:rPr lang="en-US" dirty="0"/>
              <a:t>How to coordinate high-fidelity simulations and experiments with model development?</a:t>
            </a:r>
          </a:p>
          <a:p>
            <a:r>
              <a:rPr lang="en-US" dirty="0"/>
              <a:t>How can the community work together more cohesively?</a:t>
            </a:r>
          </a:p>
          <a:p>
            <a:r>
              <a:rPr lang="en-US" dirty="0"/>
              <a:t>What should be the role of NASA?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FC219-0043-EE46-FE71-5181F06C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AFCE9-2A79-D6CF-2303-79ED70EF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2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26EB-A0EB-BE8D-6962-300B091C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Panel: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110C-9EB6-4E63-831A-17AC910C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goals and expectations: address the dissonance between what researchers in data-driven turbulence modeling have actually been doing and what the community thought they have been doing</a:t>
            </a:r>
          </a:p>
          <a:p>
            <a:r>
              <a:rPr lang="en-US" dirty="0"/>
              <a:t>Do not oversell what can be done with ML</a:t>
            </a:r>
          </a:p>
          <a:p>
            <a:r>
              <a:rPr lang="en-US" dirty="0"/>
              <a:t>Try to use common terminology</a:t>
            </a:r>
          </a:p>
          <a:p>
            <a:r>
              <a:rPr lang="en-US" dirty="0"/>
              <a:t>Show bad results (things that did not work), not just good results</a:t>
            </a:r>
          </a:p>
          <a:p>
            <a:r>
              <a:rPr lang="en-US" dirty="0"/>
              <a:t>The community needs more emphasis on the importance of uncertainty quantification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FC219-0043-EE46-FE71-5181F06C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AFCE9-2A79-D6CF-2303-79ED70EF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0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26EB-A0EB-BE8D-6962-300B091C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Panel: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110C-9EB6-4E63-831A-17AC910C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Incomplete data</a:t>
            </a:r>
          </a:p>
          <a:p>
            <a:r>
              <a:rPr lang="en-US" dirty="0"/>
              <a:t>Lack of convergence</a:t>
            </a:r>
          </a:p>
          <a:p>
            <a:r>
              <a:rPr lang="en-US" dirty="0"/>
              <a:t>Irrecoverable model discrepancies</a:t>
            </a:r>
          </a:p>
          <a:p>
            <a:r>
              <a:rPr lang="en-US" dirty="0"/>
              <a:t>Lack of identifiability, generalizability, or interpretability</a:t>
            </a:r>
          </a:p>
          <a:p>
            <a:r>
              <a:rPr lang="en-US" dirty="0"/>
              <a:t>Input and output constraints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FC219-0043-EE46-FE71-5181F06C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AFCE9-2A79-D6CF-2303-79ED70EF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70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26EB-A0EB-BE8D-6962-300B091C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 Panel: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110C-9EB6-4E63-831A-17AC910CE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was pushback regarding the need for a universal (generally applicable) turbulence model: it was noted that many people do use special models for specific classes of flows (‘goal-oriented’ RANS modeling)</a:t>
            </a:r>
          </a:p>
          <a:p>
            <a:r>
              <a:rPr lang="en-US" dirty="0"/>
              <a:t>Fundamentally, ML is only statistics and numerical analysis/linear algebra (‘curve-fitting’)</a:t>
            </a:r>
          </a:p>
          <a:p>
            <a:pPr lvl="1"/>
            <a:r>
              <a:rPr lang="en-US" dirty="0"/>
              <a:t>As a new buzz-word, ML has raised unrealistic expectation regarding what it can do</a:t>
            </a:r>
          </a:p>
          <a:p>
            <a:pPr lvl="1"/>
            <a:r>
              <a:rPr lang="en-US" dirty="0"/>
              <a:t>In turbulence modeling, blind data crunching will not work; an intelligent ‘guide’ or ‘supervisor’ is needed</a:t>
            </a:r>
          </a:p>
          <a:p>
            <a:r>
              <a:rPr lang="en-US" dirty="0"/>
              <a:t>In turbulence, some of the biggest roadblocks to generality are:</a:t>
            </a:r>
          </a:p>
          <a:p>
            <a:pPr lvl="1"/>
            <a:r>
              <a:rPr lang="en-US" dirty="0"/>
              <a:t>Nonlocality</a:t>
            </a:r>
          </a:p>
          <a:p>
            <a:pPr lvl="1"/>
            <a:r>
              <a:rPr lang="en-US" dirty="0"/>
              <a:t>Its huge range of scales, its nonlinearity, and its complexity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FC219-0043-EE46-FE71-5181F06C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AFCE9-2A79-D6CF-2303-79ED70EF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7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1C4C2-036F-803A-AAF9-D142AF3C6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and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81D93-03E7-8A66-BEB4-D2038E064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2022 NASA Symposium on Turbulence Modeling (Suffolk, VA) was a follow-on to an earlier 2017 turbulence modeling symposium (Ann Arbor, MI) (NASA/TM-2017-219682)</a:t>
            </a:r>
          </a:p>
          <a:p>
            <a:r>
              <a:rPr lang="en-US" dirty="0"/>
              <a:t>Purpose of both:</a:t>
            </a:r>
          </a:p>
          <a:p>
            <a:pPr lvl="1"/>
            <a:r>
              <a:rPr lang="en-US" dirty="0"/>
              <a:t>Bring experts together to discuss the current state and future prospects/directions of turbulence modeling</a:t>
            </a:r>
          </a:p>
          <a:p>
            <a:pPr lvl="1"/>
            <a:r>
              <a:rPr lang="en-US" dirty="0"/>
              <a:t>In 2017, a major emphasis was on the fundamental question of whether RANS modeling has reached an ultimate barrier; are substantial improvements possible?  If so, what/how?</a:t>
            </a:r>
          </a:p>
          <a:p>
            <a:pPr lvl="1"/>
            <a:r>
              <a:rPr lang="en-US" dirty="0"/>
              <a:t>In 2022, the emphasis was shifted more to: can data-driven techniques like ML play a role in accelerating turbulence modeling development and improvement? (transition modeling was also included)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E2451-FCB0-D326-178B-4852E37F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F5D1A-DD6C-B515-C9C7-A1C43E4D3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2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AEB15-A757-870D-4D23-3729034A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Miscellaneous observations, comments,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4A7AE-6BEC-4CF5-96B8-9F7D66B6A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in the specific field of DDTTM, there are many niches and goals; also, many different methods and techniques</a:t>
            </a:r>
          </a:p>
          <a:p>
            <a:pPr lvl="1"/>
            <a:r>
              <a:rPr lang="en-US" dirty="0"/>
              <a:t>This broadness could make collaboration more challenging</a:t>
            </a:r>
          </a:p>
          <a:p>
            <a:pPr lvl="1"/>
            <a:r>
              <a:rPr lang="en-US" dirty="0"/>
              <a:t>Also, less likely for a researcher to repeat, verify, and learn from others’ work</a:t>
            </a:r>
          </a:p>
          <a:p>
            <a:r>
              <a:rPr lang="en-US" dirty="0"/>
              <a:t>Critical importance of choosing which features to use in training</a:t>
            </a:r>
          </a:p>
          <a:p>
            <a:pPr lvl="1"/>
            <a:r>
              <a:rPr lang="en-US" dirty="0"/>
              <a:t>Limitations inherent to the constraint of local, single-point closure models (but much of modern CFD relies on this constraint)</a:t>
            </a:r>
          </a:p>
          <a:p>
            <a:pPr lvl="1"/>
            <a:r>
              <a:rPr lang="en-US" dirty="0"/>
              <a:t>New and creative ideas on this topic are needed</a:t>
            </a:r>
          </a:p>
          <a:p>
            <a:r>
              <a:rPr lang="en-US" dirty="0"/>
              <a:t>Why is there resistance to fully publish ML-based model details?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71DD7-FBEE-45C9-B280-42760555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5B808-30B7-468F-A7E7-17997D49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87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F821-C695-92F8-FD4F-8EB065F7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548"/>
            <a:ext cx="10515600" cy="6784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ML in Transition Modeling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6BBA-D41F-0ACC-0869-05DB1056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DCFDC-FFEA-886F-E6A0-FC58D58A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51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17B1-2AD2-86C2-BCD8-B32DC8FDC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93B3-EBAF-6C6D-DFD1-B267E0802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Paul Durbin, moderator</a:t>
            </a:r>
          </a:p>
          <a:p>
            <a:r>
              <a:rPr lang="en-US" dirty="0"/>
              <a:t>Karthik </a:t>
            </a:r>
            <a:r>
              <a:rPr lang="en-US" dirty="0" err="1"/>
              <a:t>Duraisamy</a:t>
            </a:r>
            <a:r>
              <a:rPr lang="en-US" dirty="0"/>
              <a:t> (University of Michigan)</a:t>
            </a:r>
          </a:p>
          <a:p>
            <a:r>
              <a:rPr lang="en-US" dirty="0"/>
              <a:t>Heng Xiao (Virginia Tech)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F89BD-4650-3F8A-AD9B-61C636AF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D955F-C7A0-72BA-6C8C-B7D7A953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61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0406-415A-B3F9-8A82-BC66BECB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 Panel: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D2FB7-2CC3-6582-4BE4-737875CBA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transition models be based on data correlations?</a:t>
            </a:r>
          </a:p>
          <a:p>
            <a:r>
              <a:rPr lang="en-US" dirty="0"/>
              <a:t>Are data-driven methods attractive for transition modeling?</a:t>
            </a:r>
          </a:p>
          <a:p>
            <a:r>
              <a:rPr lang="en-US" dirty="0"/>
              <a:t>There is no theory of transition. What does this mean for analysis and modeling of transition in practice?</a:t>
            </a:r>
          </a:p>
          <a:p>
            <a:r>
              <a:rPr lang="en-US" dirty="0"/>
              <a:t>Intermittency models suppress eddy viscosity; </a:t>
            </a:r>
            <a:r>
              <a:rPr lang="en-US" dirty="0" err="1"/>
              <a:t>e</a:t>
            </a:r>
            <a:r>
              <a:rPr lang="en-US" baseline="30000" dirty="0" err="1"/>
              <a:t>N</a:t>
            </a:r>
            <a:r>
              <a:rPr lang="en-US" dirty="0"/>
              <a:t> methods purport to predict transition onset. Should the paradigm be predicting transition or suppressing the turbulence model?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D3C7-A6B1-0C69-FF2C-DB10736E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B73B0-64BC-A12E-D71F-3250407A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64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0406-415A-B3F9-8A82-BC66BECB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 Panel: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D2FB7-2CC3-6582-4BE4-737875CBA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Determining transition location seems to be amenable to data-driven discovery (as opposed to a need for physics-based methodologies)</a:t>
            </a:r>
          </a:p>
          <a:p>
            <a:r>
              <a:rPr lang="en-US" dirty="0"/>
              <a:t>However, feature selection is still very difficult</a:t>
            </a:r>
          </a:p>
          <a:p>
            <a:r>
              <a:rPr lang="en-US" dirty="0"/>
              <a:t>Transition modeling is different from turbulence modeling in that it includes </a:t>
            </a:r>
            <a:r>
              <a:rPr lang="en-US"/>
              <a:t>many nonlocal </a:t>
            </a:r>
            <a:r>
              <a:rPr lang="en-US" dirty="0"/>
              <a:t>and global parameters</a:t>
            </a:r>
          </a:p>
          <a:p>
            <a:r>
              <a:rPr lang="en-US" dirty="0"/>
              <a:t>On the plus side, transition test cases tend to have lower Re, more within reach of DNS</a:t>
            </a:r>
          </a:p>
          <a:p>
            <a:r>
              <a:rPr lang="en-US" dirty="0"/>
              <a:t>On the minus side, DNS of transition must deal with very wide parameter space of the transition-inducing perturbations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D3C7-A6B1-0C69-FF2C-DB10736E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B73B0-64BC-A12E-D71F-3250407A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48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F821-C695-92F8-FD4F-8EB065F7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548"/>
            <a:ext cx="10515600" cy="6784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Collaborative Testing Challenge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6BBA-D41F-0ACC-0869-05DB1056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DCFDC-FFEA-886F-E6A0-FC58D58A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27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8CA4-D4B7-2B26-DEF2-B51BA548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5E287-BE6C-E5AA-FC59-67A350843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achieve a data-driven turbulence model that works well for a fairly wide range of simple test cases:</a:t>
            </a:r>
          </a:p>
          <a:p>
            <a:pPr lvl="1"/>
            <a:r>
              <a:rPr lang="en-US" b="1" dirty="0"/>
              <a:t>2DZP</a:t>
            </a:r>
            <a:r>
              <a:rPr lang="en-US" dirty="0"/>
              <a:t>: 2D Zero Pressure Gradient Flat Plate Validation Case</a:t>
            </a:r>
          </a:p>
          <a:p>
            <a:pPr lvl="1"/>
            <a:r>
              <a:rPr lang="en-US" b="1" dirty="0"/>
              <a:t>2DFDC</a:t>
            </a:r>
            <a:r>
              <a:rPr lang="en-US" dirty="0"/>
              <a:t>: 2D Fully Developed Channel Flow at High Reynolds Number Validation Case</a:t>
            </a:r>
          </a:p>
          <a:p>
            <a:pPr lvl="1"/>
            <a:r>
              <a:rPr lang="en-US" b="1" dirty="0"/>
              <a:t>ASJ</a:t>
            </a:r>
            <a:r>
              <a:rPr lang="en-US" dirty="0"/>
              <a:t>: Axisymmetric Subsonic Jet</a:t>
            </a:r>
          </a:p>
          <a:p>
            <a:pPr lvl="1"/>
            <a:r>
              <a:rPr lang="en-US" b="1" dirty="0"/>
              <a:t>2DWMH</a:t>
            </a:r>
            <a:r>
              <a:rPr lang="en-US" dirty="0"/>
              <a:t>: 2D NASA Wall-Mounted Hump Separated Flow Validation Case</a:t>
            </a:r>
          </a:p>
          <a:p>
            <a:pPr lvl="1"/>
            <a:r>
              <a:rPr lang="en-US" b="1" dirty="0"/>
              <a:t>2DN00</a:t>
            </a:r>
            <a:r>
              <a:rPr lang="en-US" dirty="0"/>
              <a:t>: 2D NACA 0012 Airfoil Validation Cases (4 separate cases)</a:t>
            </a:r>
          </a:p>
          <a:p>
            <a:r>
              <a:rPr lang="en-US" dirty="0"/>
              <a:t>8 participants signed up for the challenge</a:t>
            </a:r>
          </a:p>
          <a:p>
            <a:pPr lvl="1"/>
            <a:r>
              <a:rPr lang="en-US" dirty="0"/>
              <a:t>7 submitted results (one submitted 2 sets)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3003E-C698-99EE-9C26-D63A301E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FE038-9E65-24F1-7FBE-7B01B0D50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13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ABAC-F6BC-577E-D991-9E92EEC5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participants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4CEBC-1172-4B1D-3E9B-FC6DB17A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5EE64-3F76-665B-0ACC-D19B93D7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5B5620-09CB-594E-BB25-3D6CF0CDB6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044037"/>
              </p:ext>
            </p:extLst>
          </p:nvPr>
        </p:nvGraphicFramePr>
        <p:xfrm>
          <a:off x="838200" y="1360488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738">
                  <a:extLst>
                    <a:ext uri="{9D8B030D-6E8A-4147-A177-3AD203B41FA5}">
                      <a16:colId xmlns:a16="http://schemas.microsoft.com/office/drawing/2014/main" val="2470646637"/>
                    </a:ext>
                  </a:extLst>
                </a:gridCol>
                <a:gridCol w="8368862">
                  <a:extLst>
                    <a:ext uri="{9D8B030D-6E8A-4147-A177-3AD203B41FA5}">
                      <a16:colId xmlns:a16="http://schemas.microsoft.com/office/drawing/2014/main" val="1047200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314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Fang (exp)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 Expression Programming (GEP) optimized based on experiment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371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Fang (theory)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GEP optimized based on theory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53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driven fix of SA model (do no harm… protect law of the wall)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24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Cherroud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Separately trained EARSM models aggregated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64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Dwight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Baseline SST model… then trained a classifier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17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Ensemble of Neural Networks (NNs) with training data other than challenge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Stoellinger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Human-trained model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01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Viswanathan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Ground truth: SA model itself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18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Marepally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 Inversion Machine Learning (FIML) on SA model (S809 airfoil for training)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923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588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E511-A69D-4AD8-76F6-1C0134BB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was submitted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D0AE6-C07B-118D-F6A4-CEC2ED37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9E7B4-DEEB-6FA7-A20D-76DB9EB8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65921BE-E4DD-2337-31EF-D4628A2B8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132408"/>
              </p:ext>
            </p:extLst>
          </p:nvPr>
        </p:nvGraphicFramePr>
        <p:xfrm>
          <a:off x="838200" y="1360488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6216392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7893904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3210767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383479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25352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0819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2DZP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2DFDC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2DWMH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2DN00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1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Fang (exp)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79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Fang (theory)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10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0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Cherroud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Dwight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97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26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Stoellinger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7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Viswanathan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Marepally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5424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3F5E7B-8721-C61A-F818-D602B594FAA8}"/>
              </a:ext>
            </a:extLst>
          </p:cNvPr>
          <p:cNvSpPr txBox="1"/>
          <p:nvPr/>
        </p:nvSpPr>
        <p:spPr>
          <a:xfrm>
            <a:off x="4025463" y="935420"/>
            <a:ext cx="405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Green=submitted </a:t>
            </a:r>
            <a:r>
              <a:rPr lang="en-US" dirty="0"/>
              <a:t>; </a:t>
            </a:r>
            <a:r>
              <a:rPr lang="en-US" dirty="0">
                <a:solidFill>
                  <a:srgbClr val="FF0000"/>
                </a:solidFill>
              </a:rPr>
              <a:t>Red = not submitted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0175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7C71-A6BB-2A9D-325B-90313086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Capturing of log law behavior?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EAD8E-B7E0-CD42-07D5-8DF68884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F6E59-D05C-A988-3DA1-CCD4A38A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E2BB9-7528-6A59-CDFC-0D3434EC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07" y="1670197"/>
            <a:ext cx="5031129" cy="4471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8810E-3F84-EA08-17B1-E16F03CE3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66" y="1668467"/>
            <a:ext cx="5033076" cy="44731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2368F-ED5E-B652-0259-6E9F4ED70356}"/>
              </a:ext>
            </a:extLst>
          </p:cNvPr>
          <p:cNvSpPr txBox="1"/>
          <p:nvPr/>
        </p:nvSpPr>
        <p:spPr>
          <a:xfrm>
            <a:off x="3002691" y="1483801"/>
            <a:ext cx="66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2DZP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1C238-10F5-2AFE-53A5-370225F9F83E}"/>
              </a:ext>
            </a:extLst>
          </p:cNvPr>
          <p:cNvSpPr txBox="1"/>
          <p:nvPr/>
        </p:nvSpPr>
        <p:spPr>
          <a:xfrm>
            <a:off x="8781184" y="1483801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2DFDC</a:t>
            </a:r>
          </a:p>
        </p:txBody>
      </p:sp>
    </p:spTree>
    <p:extLst>
      <p:ext uri="{BB962C8B-B14F-4D97-AF65-F5344CB8AC3E}">
        <p14:creationId xmlns:p14="http://schemas.microsoft.com/office/powerpoint/2010/main" val="193289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DBD0-8930-0E86-84F2-CCEA7A37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details from 2017 Symposium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EC832-AF41-4BB8-36BA-C64C7CAB6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clear consensus emerged regarding the ‘ultimate barrier’ question</a:t>
            </a:r>
          </a:p>
          <a:p>
            <a:r>
              <a:rPr lang="en-US" dirty="0"/>
              <a:t>RANS modeling efforts have significantly diminished in recent years, so better coordinated efforts are needed going forward</a:t>
            </a:r>
          </a:p>
          <a:p>
            <a:r>
              <a:rPr lang="en-US" dirty="0"/>
              <a:t>Better coordination is also generally needed between model developers and experimentalists</a:t>
            </a:r>
          </a:p>
          <a:p>
            <a:r>
              <a:rPr lang="en-US" dirty="0"/>
              <a:t>Improved Uncertainty Quantification (UQ) capability is needed</a:t>
            </a:r>
          </a:p>
          <a:p>
            <a:r>
              <a:rPr lang="en-US" dirty="0"/>
              <a:t>Turbulence research needs to be better positioned to take advantage of High-Performance Computing (HPC) breakthroughs</a:t>
            </a:r>
          </a:p>
          <a:p>
            <a:r>
              <a:rPr lang="en-US" dirty="0"/>
              <a:t>Data-driven efforts would benefit from benchmark datasets and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9935-C6AB-F6F4-9CE9-7159A57D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12261-197B-BE6D-F13D-F57DF9DC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17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7C71-A6BB-2A9D-325B-90313086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ASJ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EAD8E-B7E0-CD42-07D5-8DF68884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F6E59-D05C-A988-3DA1-CCD4A38A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E2BB9-7528-6A59-CDFC-0D3434EC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62184" y="1206247"/>
            <a:ext cx="5869459" cy="52164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2368F-ED5E-B652-0259-6E9F4ED70356}"/>
              </a:ext>
            </a:extLst>
          </p:cNvPr>
          <p:cNvSpPr txBox="1"/>
          <p:nvPr/>
        </p:nvSpPr>
        <p:spPr>
          <a:xfrm>
            <a:off x="5313404" y="858944"/>
            <a:ext cx="193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Centerline velocity</a:t>
            </a:r>
          </a:p>
        </p:txBody>
      </p:sp>
    </p:spTree>
    <p:extLst>
      <p:ext uri="{BB962C8B-B14F-4D97-AF65-F5344CB8AC3E}">
        <p14:creationId xmlns:p14="http://schemas.microsoft.com/office/powerpoint/2010/main" val="4274284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7C71-A6BB-2A9D-325B-90313086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ASJ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EAD8E-B7E0-CD42-07D5-8DF68884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F6E59-D05C-A988-3DA1-CCD4A38A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E2BB9-7528-6A59-CDFC-0D3434EC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107" y="1670197"/>
            <a:ext cx="5031129" cy="4471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8810E-3F84-EA08-17B1-E16F03CE34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04766" y="1668467"/>
            <a:ext cx="5033075" cy="44731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2368F-ED5E-B652-0259-6E9F4ED70356}"/>
              </a:ext>
            </a:extLst>
          </p:cNvPr>
          <p:cNvSpPr txBox="1"/>
          <p:nvPr/>
        </p:nvSpPr>
        <p:spPr>
          <a:xfrm>
            <a:off x="1922646" y="1455460"/>
            <a:ext cx="27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 profiles at x/</a:t>
            </a:r>
            <a:r>
              <a:rPr lang="en-US" dirty="0" err="1"/>
              <a:t>D</a:t>
            </a:r>
            <a:r>
              <a:rPr lang="en-US" baseline="-25000" dirty="0" err="1"/>
              <a:t>jet</a:t>
            </a:r>
            <a:r>
              <a:rPr lang="en-US" dirty="0"/>
              <a:t>=5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EF63B-A3C2-15DA-547D-35E77B6CE825}"/>
              </a:ext>
            </a:extLst>
          </p:cNvPr>
          <p:cNvSpPr txBox="1"/>
          <p:nvPr/>
        </p:nvSpPr>
        <p:spPr>
          <a:xfrm>
            <a:off x="7820938" y="1455460"/>
            <a:ext cx="253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u’v</a:t>
            </a:r>
            <a:r>
              <a:rPr lang="en-US" dirty="0"/>
              <a:t>’&gt; profiles at x/</a:t>
            </a:r>
            <a:r>
              <a:rPr lang="en-US" dirty="0" err="1"/>
              <a:t>D</a:t>
            </a:r>
            <a:r>
              <a:rPr lang="en-US" baseline="-25000" dirty="0" err="1"/>
              <a:t>jet</a:t>
            </a:r>
            <a:r>
              <a:rPr lang="en-US" dirty="0"/>
              <a:t>=5</a:t>
            </a:r>
          </a:p>
        </p:txBody>
      </p:sp>
    </p:spTree>
    <p:extLst>
      <p:ext uri="{BB962C8B-B14F-4D97-AF65-F5344CB8AC3E}">
        <p14:creationId xmlns:p14="http://schemas.microsoft.com/office/powerpoint/2010/main" val="1547020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7C71-A6BB-2A9D-325B-90313086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2DWMH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EAD8E-B7E0-CD42-07D5-8DF68884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F6E59-D05C-A988-3DA1-CCD4A38A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E2BB9-7528-6A59-CDFC-0D3434EC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108" y="1670197"/>
            <a:ext cx="5031127" cy="4471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8810E-3F84-EA08-17B1-E16F03CE34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04766" y="1668467"/>
            <a:ext cx="5033075" cy="4473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2368F-ED5E-B652-0259-6E9F4ED70356}"/>
              </a:ext>
            </a:extLst>
          </p:cNvPr>
          <p:cNvSpPr txBox="1"/>
          <p:nvPr/>
        </p:nvSpPr>
        <p:spPr>
          <a:xfrm>
            <a:off x="1922646" y="1455460"/>
            <a:ext cx="233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Skin friction coefficient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EF63B-A3C2-15DA-547D-35E77B6CE825}"/>
              </a:ext>
            </a:extLst>
          </p:cNvPr>
          <p:cNvSpPr txBox="1"/>
          <p:nvPr/>
        </p:nvSpPr>
        <p:spPr>
          <a:xfrm>
            <a:off x="7672657" y="1455460"/>
            <a:ext cx="314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 of skin friction coefficient</a:t>
            </a:r>
          </a:p>
        </p:txBody>
      </p:sp>
    </p:spTree>
    <p:extLst>
      <p:ext uri="{BB962C8B-B14F-4D97-AF65-F5344CB8AC3E}">
        <p14:creationId xmlns:p14="http://schemas.microsoft.com/office/powerpoint/2010/main" val="543481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7C71-A6BB-2A9D-325B-90313086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2DWMH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EAD8E-B7E0-CD42-07D5-8DF68884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F6E59-D05C-A988-3DA1-CCD4A38A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E2BB9-7528-6A59-CDFC-0D3434EC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108" y="1670197"/>
            <a:ext cx="5031127" cy="4471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8810E-3F84-EA08-17B1-E16F03CE34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04766" y="1668467"/>
            <a:ext cx="5033075" cy="4473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2368F-ED5E-B652-0259-6E9F4ED70356}"/>
              </a:ext>
            </a:extLst>
          </p:cNvPr>
          <p:cNvSpPr txBox="1"/>
          <p:nvPr/>
        </p:nvSpPr>
        <p:spPr>
          <a:xfrm>
            <a:off x="1922646" y="1455460"/>
            <a:ext cx="277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Velocity profiles at x/c=1.10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EF63B-A3C2-15DA-547D-35E77B6CE825}"/>
              </a:ext>
            </a:extLst>
          </p:cNvPr>
          <p:cNvSpPr txBox="1"/>
          <p:nvPr/>
        </p:nvSpPr>
        <p:spPr>
          <a:xfrm>
            <a:off x="7820938" y="1455460"/>
            <a:ext cx="261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u’v</a:t>
            </a:r>
            <a:r>
              <a:rPr lang="en-US" dirty="0"/>
              <a:t>’&gt; profiles at x/c=1.10</a:t>
            </a:r>
          </a:p>
        </p:txBody>
      </p:sp>
    </p:spTree>
    <p:extLst>
      <p:ext uri="{BB962C8B-B14F-4D97-AF65-F5344CB8AC3E}">
        <p14:creationId xmlns:p14="http://schemas.microsoft.com/office/powerpoint/2010/main" val="3505175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17C71-A6BB-2A9D-325B-90313086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2DN00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EAD8E-B7E0-CD42-07D5-8DF68884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F6E59-D05C-A988-3DA1-CCD4A38A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E2BB9-7528-6A59-CDFC-0D3434ECB9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108" y="1670197"/>
            <a:ext cx="5031127" cy="4471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8810E-3F84-EA08-17B1-E16F03CE34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04766" y="1668467"/>
            <a:ext cx="5033074" cy="44731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D2368F-ED5E-B652-0259-6E9F4ED70356}"/>
              </a:ext>
            </a:extLst>
          </p:cNvPr>
          <p:cNvSpPr txBox="1"/>
          <p:nvPr/>
        </p:nvSpPr>
        <p:spPr>
          <a:xfrm>
            <a:off x="2738192" y="1455459"/>
            <a:ext cx="105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Lift curve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EF63B-A3C2-15DA-547D-35E77B6CE825}"/>
              </a:ext>
            </a:extLst>
          </p:cNvPr>
          <p:cNvSpPr txBox="1"/>
          <p:nvPr/>
        </p:nvSpPr>
        <p:spPr>
          <a:xfrm>
            <a:off x="6504766" y="1455459"/>
            <a:ext cx="517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surface skin friction coefficient at </a:t>
            </a:r>
            <a:r>
              <a:rPr lang="en-US" dirty="0" err="1"/>
              <a:t>AoA</a:t>
            </a:r>
            <a:r>
              <a:rPr lang="en-US" dirty="0"/>
              <a:t>=18 deg.</a:t>
            </a:r>
          </a:p>
        </p:txBody>
      </p:sp>
    </p:spTree>
    <p:extLst>
      <p:ext uri="{BB962C8B-B14F-4D97-AF65-F5344CB8AC3E}">
        <p14:creationId xmlns:p14="http://schemas.microsoft.com/office/powerpoint/2010/main" val="3486923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E511-A69D-4AD8-76F6-1C0134BB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impressions*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DD0AE6-C07B-118D-F6A4-CEC2ED37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9E7B4-DEEB-6FA7-A20D-76DB9EB8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65921BE-E4DD-2337-31EF-D4628A2B8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865522"/>
              </p:ext>
            </p:extLst>
          </p:nvPr>
        </p:nvGraphicFramePr>
        <p:xfrm>
          <a:off x="838200" y="1360488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36216392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7893904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73210767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383479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45253521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9081973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Participant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2DZP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2DFDC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2DWMH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2DN00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112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Fang (exp)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479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Fang (theory)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10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705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Cherroud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🍋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4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Dwight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973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🍋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26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Stoellinger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167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Viswanathan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66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Marepally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15424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8B3537-724A-531E-A29E-F24417AF717C}"/>
              </a:ext>
            </a:extLst>
          </p:cNvPr>
          <p:cNvSpPr txBox="1"/>
          <p:nvPr/>
        </p:nvSpPr>
        <p:spPr>
          <a:xfrm>
            <a:off x="6512011" y="5387546"/>
            <a:ext cx="4215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🍏 = fairly good overall</a:t>
            </a:r>
          </a:p>
          <a:p>
            <a:r>
              <a:rPr lang="en-US" dirty="0"/>
              <a:t>🍋 = good in some aspects, worse in others</a:t>
            </a:r>
          </a:p>
          <a:p>
            <a:r>
              <a:rPr lang="en-US" dirty="0"/>
              <a:t>🌶 = generally less favorable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27047-8316-F51A-47E6-D87016202030}"/>
              </a:ext>
            </a:extLst>
          </p:cNvPr>
          <p:cNvSpPr txBox="1"/>
          <p:nvPr/>
        </p:nvSpPr>
        <p:spPr>
          <a:xfrm>
            <a:off x="237120" y="5987018"/>
            <a:ext cx="287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*qualitative assessment only</a:t>
            </a:r>
          </a:p>
        </p:txBody>
      </p:sp>
    </p:spTree>
    <p:extLst>
      <p:ext uri="{BB962C8B-B14F-4D97-AF65-F5344CB8AC3E}">
        <p14:creationId xmlns:p14="http://schemas.microsoft.com/office/powerpoint/2010/main" val="380819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4026-C4FF-47A0-BE34-1F8AC5E6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the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040BA-0B9D-3374-D63A-0B4288E2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Difficult for the participants to perform well on all the test cases</a:t>
            </a:r>
          </a:p>
          <a:p>
            <a:r>
              <a:rPr lang="en-US" dirty="0"/>
              <a:t>On the plus side: participants were able to yield (generally) plausible results with a given model</a:t>
            </a:r>
          </a:p>
          <a:p>
            <a:r>
              <a:rPr lang="en-US" dirty="0"/>
              <a:t>But on the minus side, there was a broad range of very different solutions</a:t>
            </a:r>
          </a:p>
          <a:p>
            <a:r>
              <a:rPr lang="en-US" dirty="0"/>
              <a:t>In some cases, results were </a:t>
            </a:r>
            <a:r>
              <a:rPr lang="en-US" dirty="0" err="1"/>
              <a:t>nonsmooth</a:t>
            </a:r>
            <a:r>
              <a:rPr lang="en-US" dirty="0"/>
              <a:t>/nonphysical</a:t>
            </a:r>
          </a:p>
          <a:p>
            <a:r>
              <a:rPr lang="en-US" dirty="0"/>
              <a:t>Typically, a model that performed best for one case produced worse results for another</a:t>
            </a:r>
          </a:p>
          <a:p>
            <a:r>
              <a:rPr lang="en-US" dirty="0"/>
              <a:t>This was a valuable exercise, because seeing a variety of models and methods applied to the same problems (and plotted together) helps shed light on the state of the art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E5471-F689-6B91-7318-13E77ACF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E4551-6952-5223-F866-9223AE43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31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F821-C695-92F8-FD4F-8EB065F78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3548"/>
            <a:ext cx="10515600" cy="6784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Summary and Next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6BBA-D41F-0ACC-0869-05DB10560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DCFDC-FFEA-886F-E6A0-FC58D58AF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37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85A9-C46B-AE68-BB16-2E697576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BB03D-AA05-7115-C42F-4DA671E43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emerging field of Data-Driven Turbulence and Transition Modeling (DDTTM) has a dedicated community of interested researchers</a:t>
            </a:r>
          </a:p>
          <a:p>
            <a:pPr lvl="1"/>
            <a:r>
              <a:rPr lang="en-US" dirty="0"/>
              <a:t>Including turbulence modelers, ML experts, CFD coders, and practitioners</a:t>
            </a:r>
          </a:p>
          <a:p>
            <a:r>
              <a:rPr lang="en-US" dirty="0"/>
              <a:t>We are currently very far from speaking the same language</a:t>
            </a:r>
          </a:p>
          <a:p>
            <a:r>
              <a:rPr lang="en-US" dirty="0"/>
              <a:t>There have been many isolated successes of ML in turbulence modeling, but with very narrow focus</a:t>
            </a:r>
          </a:p>
          <a:p>
            <a:r>
              <a:rPr lang="en-US" dirty="0"/>
              <a:t>The turbulence modeling community has not received any useful ML-based model to date</a:t>
            </a:r>
          </a:p>
          <a:p>
            <a:pPr lvl="1"/>
            <a:r>
              <a:rPr lang="en-US" dirty="0"/>
              <a:t>Best practices sometimes violated (out of expediency or lack of knowledge)</a:t>
            </a:r>
          </a:p>
          <a:p>
            <a:pPr lvl="1"/>
            <a:r>
              <a:rPr lang="en-US" dirty="0"/>
              <a:t>Fully published details needed</a:t>
            </a:r>
          </a:p>
          <a:p>
            <a:pPr lvl="1"/>
            <a:r>
              <a:rPr lang="en-US" dirty="0"/>
              <a:t>More ‘universal’ models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E6683-1409-0A84-BFDE-3E7B5253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FC955-843E-263C-3FCA-C0BDEC19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08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A607-33AC-4F6D-72A0-7711067D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FAE3-F9FA-141F-4A0E-8AC0C273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/>
              <a:t>Keep symposium series going (every 2-3 years), involve new sponsors</a:t>
            </a:r>
          </a:p>
          <a:p>
            <a:pPr lvl="1"/>
            <a:endParaRPr lang="en-US" sz="2600" dirty="0"/>
          </a:p>
          <a:p>
            <a:r>
              <a:rPr lang="en-US" sz="2600" dirty="0"/>
              <a:t>Committee of leaders from different organizations needs to meet regularly to organize DDTTM-related events</a:t>
            </a:r>
          </a:p>
          <a:p>
            <a:pPr lvl="1"/>
            <a:endParaRPr lang="en-US" sz="2600" dirty="0"/>
          </a:p>
          <a:p>
            <a:r>
              <a:rPr lang="en-US" sz="2600" dirty="0"/>
              <a:t>Hold other meetings, workshops, etc. in conjunction with larger conferences</a:t>
            </a:r>
          </a:p>
          <a:p>
            <a:pPr lvl="1"/>
            <a:endParaRPr lang="en-US" sz="2600" dirty="0"/>
          </a:p>
          <a:p>
            <a:r>
              <a:rPr lang="en-US" sz="2600" dirty="0"/>
              <a:t>Continue the Collaborative Challenge in some form</a:t>
            </a:r>
          </a:p>
          <a:p>
            <a:pPr lvl="1"/>
            <a:endParaRPr lang="en-US" sz="2600" dirty="0"/>
          </a:p>
          <a:p>
            <a:r>
              <a:rPr lang="en-US" sz="2600" dirty="0"/>
              <a:t>Create online documentation website regarding this group’s activities</a:t>
            </a:r>
          </a:p>
          <a:p>
            <a:pPr lvl="1"/>
            <a:endParaRPr lang="en-US" sz="2600" dirty="0"/>
          </a:p>
          <a:p>
            <a:r>
              <a:rPr lang="en-US" sz="2600" dirty="0"/>
              <a:t>Start to share codes/models/architectures for better openness and reproducibility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D2A40-921D-911A-C039-EC10049F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6983C-132A-4E74-8380-07A5AA35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7BE66-9178-7D91-44EC-FE8538CE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Recommended next steps from 2017 symposium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8FED9-B34E-5860-C152-616298CB1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Devise turbulence modeling research roadmap (particularly for RANS)</a:t>
            </a:r>
          </a:p>
          <a:p>
            <a:r>
              <a:rPr lang="en-US" dirty="0"/>
              <a:t>Establish common site for DNS/LES dataset repository</a:t>
            </a:r>
          </a:p>
          <a:p>
            <a:r>
              <a:rPr lang="en-US" dirty="0"/>
              <a:t>Better cataloging/tracking of experimental datasets</a:t>
            </a:r>
          </a:p>
          <a:p>
            <a:r>
              <a:rPr lang="en-US" dirty="0"/>
              <a:t>Establish benchmark problems/practices to help develop and evaluate data-driven turbulence models</a:t>
            </a:r>
          </a:p>
          <a:p>
            <a:r>
              <a:rPr lang="en-US" dirty="0"/>
              <a:t>Hold follow-up symposia and workshops</a:t>
            </a:r>
          </a:p>
          <a:p>
            <a:r>
              <a:rPr lang="en-US" dirty="0"/>
              <a:t>The AIAA Vision 2030 Integration Committee (IC) should look at needs and opportunities for RANS research, trying to maintain a balance between RANS and LES related research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47172-B78B-B6C5-7C06-D37FAA6B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ED4197-7C62-A0FD-1D0E-06D3D48D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615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A607-33AC-4F6D-72A0-7711067D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FAE3-F9FA-141F-4A0E-8AC0C273C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Keep symposium series going (every 2-3 years), involve new sponsors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Potential for a symposium to be held in Europe in 2024</a:t>
            </a:r>
          </a:p>
          <a:p>
            <a:r>
              <a:rPr lang="en-US" dirty="0"/>
              <a:t>Committee of leaders from different organizations needs to meet regularly to organize DDTTM-related events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Small, informal group has initiated a few email exchanges</a:t>
            </a:r>
          </a:p>
          <a:p>
            <a:r>
              <a:rPr lang="en-US" dirty="0"/>
              <a:t>Hold other meetings, workshops, etc. in conjunction with larger conferences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Possibility of new SIG in ERCOFTAC, possibility of a </a:t>
            </a:r>
            <a:r>
              <a:rPr lang="en-US" dirty="0" err="1">
                <a:solidFill>
                  <a:srgbClr val="FF0000"/>
                </a:solidFill>
              </a:rPr>
              <a:t>minisymposium</a:t>
            </a:r>
            <a:r>
              <a:rPr lang="en-US" dirty="0">
                <a:solidFill>
                  <a:srgbClr val="FF0000"/>
                </a:solidFill>
              </a:rPr>
              <a:t> at ETMM14</a:t>
            </a:r>
          </a:p>
          <a:p>
            <a:r>
              <a:rPr lang="en-US" dirty="0"/>
              <a:t>Continue the Collaborative Challenge in some form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TBD</a:t>
            </a:r>
          </a:p>
          <a:p>
            <a:r>
              <a:rPr lang="en-US" dirty="0"/>
              <a:t>Create online documentation website regarding this group’s activities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TMR website has page for the 2022 symposium, but not for general activities… TBD</a:t>
            </a:r>
          </a:p>
          <a:p>
            <a:r>
              <a:rPr lang="en-US" dirty="0"/>
              <a:t>Start to share codes/models/architectures for better openness and reproducibility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TBD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D2A40-921D-911A-C039-EC10049F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6983C-132A-4E74-8380-07A5AA35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8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1F3F-52E3-E65B-9DBA-ABFFA97B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Since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91592-8C0B-7D53-B9F7-C1D345F67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HiFi-TURB effort in Europe</a:t>
            </a:r>
          </a:p>
          <a:p>
            <a:pPr lvl="1"/>
            <a:r>
              <a:rPr lang="en-US" dirty="0"/>
              <a:t>Developing high-fidelity LES/DNS data for a range of benchmark flows</a:t>
            </a:r>
          </a:p>
          <a:p>
            <a:pPr lvl="1"/>
            <a:r>
              <a:rPr lang="en-US" dirty="0"/>
              <a:t>U</a:t>
            </a:r>
            <a:r>
              <a:rPr lang="en-US" dirty="0">
                <a:effectLst/>
              </a:rPr>
              <a:t>sing it to train turbulence models with ML tools</a:t>
            </a:r>
          </a:p>
          <a:p>
            <a:r>
              <a:rPr lang="en-US" dirty="0"/>
              <a:t>Exponential explosion in use of ML in many fields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58877-6C94-A9C7-EA18-24DDB790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5F3E1-7247-4003-A637-2219A1FF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6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0184E6-CD7B-4454-563D-9B2899EC8F4A}"/>
              </a:ext>
            </a:extLst>
          </p:cNvPr>
          <p:cNvCxnSpPr>
            <a:cxnSpLocks/>
          </p:cNvCxnSpPr>
          <p:nvPr/>
        </p:nvCxnSpPr>
        <p:spPr>
          <a:xfrm>
            <a:off x="3671519" y="3552567"/>
            <a:ext cx="0" cy="2519855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E20F12-5CA4-F261-6065-05617106C153}"/>
              </a:ext>
            </a:extLst>
          </p:cNvPr>
          <p:cNvCxnSpPr>
            <a:cxnSpLocks/>
          </p:cNvCxnSpPr>
          <p:nvPr/>
        </p:nvCxnSpPr>
        <p:spPr>
          <a:xfrm flipH="1">
            <a:off x="3671519" y="6072422"/>
            <a:ext cx="4669292" cy="0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47ACD105-D91C-31A2-5E78-B1C8A0D26CB3}"/>
              </a:ext>
            </a:extLst>
          </p:cNvPr>
          <p:cNvSpPr/>
          <p:nvPr/>
        </p:nvSpPr>
        <p:spPr>
          <a:xfrm>
            <a:off x="3731741" y="3472249"/>
            <a:ext cx="4534945" cy="2540295"/>
          </a:xfrm>
          <a:custGeom>
            <a:avLst/>
            <a:gdLst>
              <a:gd name="connsiteX0" fmla="*/ 0 w 4534945"/>
              <a:gd name="connsiteY0" fmla="*/ 2520778 h 2540295"/>
              <a:gd name="connsiteX1" fmla="*/ 383059 w 4534945"/>
              <a:gd name="connsiteY1" fmla="*/ 2520778 h 2540295"/>
              <a:gd name="connsiteX2" fmla="*/ 469556 w 4534945"/>
              <a:gd name="connsiteY2" fmla="*/ 2508421 h 2540295"/>
              <a:gd name="connsiteX3" fmla="*/ 840259 w 4534945"/>
              <a:gd name="connsiteY3" fmla="*/ 2496065 h 2540295"/>
              <a:gd name="connsiteX4" fmla="*/ 1025610 w 4534945"/>
              <a:gd name="connsiteY4" fmla="*/ 2471351 h 2540295"/>
              <a:gd name="connsiteX5" fmla="*/ 1062681 w 4534945"/>
              <a:gd name="connsiteY5" fmla="*/ 2458994 h 2540295"/>
              <a:gd name="connsiteX6" fmla="*/ 1198605 w 4534945"/>
              <a:gd name="connsiteY6" fmla="*/ 2434281 h 2540295"/>
              <a:gd name="connsiteX7" fmla="*/ 1532237 w 4534945"/>
              <a:gd name="connsiteY7" fmla="*/ 2421924 h 2540295"/>
              <a:gd name="connsiteX8" fmla="*/ 1581664 w 4534945"/>
              <a:gd name="connsiteY8" fmla="*/ 2409567 h 2540295"/>
              <a:gd name="connsiteX9" fmla="*/ 2014151 w 4534945"/>
              <a:gd name="connsiteY9" fmla="*/ 2384854 h 2540295"/>
              <a:gd name="connsiteX10" fmla="*/ 2187145 w 4534945"/>
              <a:gd name="connsiteY10" fmla="*/ 2360140 h 2540295"/>
              <a:gd name="connsiteX11" fmla="*/ 2372497 w 4534945"/>
              <a:gd name="connsiteY11" fmla="*/ 2335427 h 2540295"/>
              <a:gd name="connsiteX12" fmla="*/ 2446637 w 4534945"/>
              <a:gd name="connsiteY12" fmla="*/ 2310713 h 2540295"/>
              <a:gd name="connsiteX13" fmla="*/ 2496064 w 4534945"/>
              <a:gd name="connsiteY13" fmla="*/ 2286000 h 2540295"/>
              <a:gd name="connsiteX14" fmla="*/ 2619632 w 4534945"/>
              <a:gd name="connsiteY14" fmla="*/ 2248929 h 2540295"/>
              <a:gd name="connsiteX15" fmla="*/ 2656702 w 4534945"/>
              <a:gd name="connsiteY15" fmla="*/ 2224216 h 2540295"/>
              <a:gd name="connsiteX16" fmla="*/ 2767913 w 4534945"/>
              <a:gd name="connsiteY16" fmla="*/ 2187146 h 2540295"/>
              <a:gd name="connsiteX17" fmla="*/ 2804983 w 4534945"/>
              <a:gd name="connsiteY17" fmla="*/ 2174789 h 2540295"/>
              <a:gd name="connsiteX18" fmla="*/ 2879124 w 4534945"/>
              <a:gd name="connsiteY18" fmla="*/ 2125362 h 2540295"/>
              <a:gd name="connsiteX19" fmla="*/ 2916194 w 4534945"/>
              <a:gd name="connsiteY19" fmla="*/ 2100648 h 2540295"/>
              <a:gd name="connsiteX20" fmla="*/ 2990335 w 4534945"/>
              <a:gd name="connsiteY20" fmla="*/ 2075935 h 2540295"/>
              <a:gd name="connsiteX21" fmla="*/ 3027405 w 4534945"/>
              <a:gd name="connsiteY21" fmla="*/ 2051221 h 2540295"/>
              <a:gd name="connsiteX22" fmla="*/ 3064475 w 4534945"/>
              <a:gd name="connsiteY22" fmla="*/ 2038865 h 2540295"/>
              <a:gd name="connsiteX23" fmla="*/ 3175686 w 4534945"/>
              <a:gd name="connsiteY23" fmla="*/ 1977081 h 2540295"/>
              <a:gd name="connsiteX24" fmla="*/ 3249827 w 4534945"/>
              <a:gd name="connsiteY24" fmla="*/ 1927654 h 2540295"/>
              <a:gd name="connsiteX25" fmla="*/ 3286897 w 4534945"/>
              <a:gd name="connsiteY25" fmla="*/ 1902940 h 2540295"/>
              <a:gd name="connsiteX26" fmla="*/ 3361037 w 4534945"/>
              <a:gd name="connsiteY26" fmla="*/ 1865870 h 2540295"/>
              <a:gd name="connsiteX27" fmla="*/ 3410464 w 4534945"/>
              <a:gd name="connsiteY27" fmla="*/ 1841156 h 2540295"/>
              <a:gd name="connsiteX28" fmla="*/ 3484605 w 4534945"/>
              <a:gd name="connsiteY28" fmla="*/ 1791729 h 2540295"/>
              <a:gd name="connsiteX29" fmla="*/ 3521675 w 4534945"/>
              <a:gd name="connsiteY29" fmla="*/ 1767016 h 2540295"/>
              <a:gd name="connsiteX30" fmla="*/ 3558745 w 4534945"/>
              <a:gd name="connsiteY30" fmla="*/ 1754659 h 2540295"/>
              <a:gd name="connsiteX31" fmla="*/ 3595816 w 4534945"/>
              <a:gd name="connsiteY31" fmla="*/ 1717589 h 2540295"/>
              <a:gd name="connsiteX32" fmla="*/ 3707027 w 4534945"/>
              <a:gd name="connsiteY32" fmla="*/ 1618735 h 2540295"/>
              <a:gd name="connsiteX33" fmla="*/ 3781167 w 4534945"/>
              <a:gd name="connsiteY33" fmla="*/ 1507524 h 2540295"/>
              <a:gd name="connsiteX34" fmla="*/ 3805881 w 4534945"/>
              <a:gd name="connsiteY34" fmla="*/ 1470454 h 2540295"/>
              <a:gd name="connsiteX35" fmla="*/ 3830594 w 4534945"/>
              <a:gd name="connsiteY35" fmla="*/ 1433383 h 2540295"/>
              <a:gd name="connsiteX36" fmla="*/ 3867664 w 4534945"/>
              <a:gd name="connsiteY36" fmla="*/ 1383956 h 2540295"/>
              <a:gd name="connsiteX37" fmla="*/ 3917091 w 4534945"/>
              <a:gd name="connsiteY37" fmla="*/ 1309816 h 2540295"/>
              <a:gd name="connsiteX38" fmla="*/ 3941805 w 4534945"/>
              <a:gd name="connsiteY38" fmla="*/ 1272746 h 2540295"/>
              <a:gd name="connsiteX39" fmla="*/ 3978875 w 4534945"/>
              <a:gd name="connsiteY39" fmla="*/ 1223319 h 2540295"/>
              <a:gd name="connsiteX40" fmla="*/ 4003589 w 4534945"/>
              <a:gd name="connsiteY40" fmla="*/ 1186248 h 2540295"/>
              <a:gd name="connsiteX41" fmla="*/ 4040659 w 4534945"/>
              <a:gd name="connsiteY41" fmla="*/ 1136821 h 2540295"/>
              <a:gd name="connsiteX42" fmla="*/ 4065373 w 4534945"/>
              <a:gd name="connsiteY42" fmla="*/ 1099751 h 2540295"/>
              <a:gd name="connsiteX43" fmla="*/ 4102443 w 4534945"/>
              <a:gd name="connsiteY43" fmla="*/ 1062681 h 2540295"/>
              <a:gd name="connsiteX44" fmla="*/ 4151870 w 4534945"/>
              <a:gd name="connsiteY44" fmla="*/ 976183 h 2540295"/>
              <a:gd name="connsiteX45" fmla="*/ 4213654 w 4534945"/>
              <a:gd name="connsiteY45" fmla="*/ 902043 h 2540295"/>
              <a:gd name="connsiteX46" fmla="*/ 4250724 w 4534945"/>
              <a:gd name="connsiteY46" fmla="*/ 815546 h 2540295"/>
              <a:gd name="connsiteX47" fmla="*/ 4300151 w 4534945"/>
              <a:gd name="connsiteY47" fmla="*/ 729048 h 2540295"/>
              <a:gd name="connsiteX48" fmla="*/ 4324864 w 4534945"/>
              <a:gd name="connsiteY48" fmla="*/ 654908 h 2540295"/>
              <a:gd name="connsiteX49" fmla="*/ 4374291 w 4534945"/>
              <a:gd name="connsiteY49" fmla="*/ 568410 h 2540295"/>
              <a:gd name="connsiteX50" fmla="*/ 4399005 w 4534945"/>
              <a:gd name="connsiteY50" fmla="*/ 494270 h 2540295"/>
              <a:gd name="connsiteX51" fmla="*/ 4423718 w 4534945"/>
              <a:gd name="connsiteY51" fmla="*/ 444843 h 2540295"/>
              <a:gd name="connsiteX52" fmla="*/ 4436075 w 4534945"/>
              <a:gd name="connsiteY52" fmla="*/ 395416 h 2540295"/>
              <a:gd name="connsiteX53" fmla="*/ 4460789 w 4534945"/>
              <a:gd name="connsiteY53" fmla="*/ 321275 h 2540295"/>
              <a:gd name="connsiteX54" fmla="*/ 4473145 w 4534945"/>
              <a:gd name="connsiteY54" fmla="*/ 284205 h 2540295"/>
              <a:gd name="connsiteX55" fmla="*/ 4485502 w 4534945"/>
              <a:gd name="connsiteY55" fmla="*/ 247135 h 2540295"/>
              <a:gd name="connsiteX56" fmla="*/ 4510216 w 4534945"/>
              <a:gd name="connsiteY56" fmla="*/ 160637 h 2540295"/>
              <a:gd name="connsiteX57" fmla="*/ 4522573 w 4534945"/>
              <a:gd name="connsiteY57" fmla="*/ 61783 h 2540295"/>
              <a:gd name="connsiteX58" fmla="*/ 4534929 w 4534945"/>
              <a:gd name="connsiteY58" fmla="*/ 0 h 254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534945" h="2540295">
                <a:moveTo>
                  <a:pt x="0" y="2520778"/>
                </a:moveTo>
                <a:cubicBezTo>
                  <a:pt x="161174" y="2553014"/>
                  <a:pt x="69879" y="2539759"/>
                  <a:pt x="383059" y="2520778"/>
                </a:cubicBezTo>
                <a:cubicBezTo>
                  <a:pt x="412131" y="2519016"/>
                  <a:pt x="440473" y="2509993"/>
                  <a:pt x="469556" y="2508421"/>
                </a:cubicBezTo>
                <a:cubicBezTo>
                  <a:pt x="593012" y="2501748"/>
                  <a:pt x="716691" y="2500184"/>
                  <a:pt x="840259" y="2496065"/>
                </a:cubicBezTo>
                <a:cubicBezTo>
                  <a:pt x="1028148" y="2458487"/>
                  <a:pt x="712602" y="2519507"/>
                  <a:pt x="1025610" y="2471351"/>
                </a:cubicBezTo>
                <a:cubicBezTo>
                  <a:pt x="1038484" y="2469370"/>
                  <a:pt x="1050044" y="2462153"/>
                  <a:pt x="1062681" y="2458994"/>
                </a:cubicBezTo>
                <a:cubicBezTo>
                  <a:pt x="1081714" y="2454236"/>
                  <a:pt x="1184054" y="2435163"/>
                  <a:pt x="1198605" y="2434281"/>
                </a:cubicBezTo>
                <a:cubicBezTo>
                  <a:pt x="1309688" y="2427549"/>
                  <a:pt x="1421026" y="2426043"/>
                  <a:pt x="1532237" y="2421924"/>
                </a:cubicBezTo>
                <a:cubicBezTo>
                  <a:pt x="1548713" y="2417805"/>
                  <a:pt x="1564879" y="2412149"/>
                  <a:pt x="1581664" y="2409567"/>
                </a:cubicBezTo>
                <a:cubicBezTo>
                  <a:pt x="1718753" y="2388476"/>
                  <a:pt x="1887303" y="2389732"/>
                  <a:pt x="2014151" y="2384854"/>
                </a:cubicBezTo>
                <a:cubicBezTo>
                  <a:pt x="2200843" y="2361517"/>
                  <a:pt x="2032734" y="2383896"/>
                  <a:pt x="2187145" y="2360140"/>
                </a:cubicBezTo>
                <a:cubicBezTo>
                  <a:pt x="2261053" y="2348769"/>
                  <a:pt x="2296578" y="2344916"/>
                  <a:pt x="2372497" y="2335427"/>
                </a:cubicBezTo>
                <a:cubicBezTo>
                  <a:pt x="2397210" y="2327189"/>
                  <a:pt x="2423337" y="2322363"/>
                  <a:pt x="2446637" y="2310713"/>
                </a:cubicBezTo>
                <a:cubicBezTo>
                  <a:pt x="2463113" y="2302475"/>
                  <a:pt x="2478817" y="2292468"/>
                  <a:pt x="2496064" y="2286000"/>
                </a:cubicBezTo>
                <a:cubicBezTo>
                  <a:pt x="2535536" y="2271198"/>
                  <a:pt x="2583417" y="2273072"/>
                  <a:pt x="2619632" y="2248929"/>
                </a:cubicBezTo>
                <a:cubicBezTo>
                  <a:pt x="2631989" y="2240691"/>
                  <a:pt x="2643131" y="2230247"/>
                  <a:pt x="2656702" y="2224216"/>
                </a:cubicBezTo>
                <a:cubicBezTo>
                  <a:pt x="2656724" y="2224206"/>
                  <a:pt x="2749366" y="2193328"/>
                  <a:pt x="2767913" y="2187146"/>
                </a:cubicBezTo>
                <a:cubicBezTo>
                  <a:pt x="2780270" y="2183027"/>
                  <a:pt x="2794145" y="2182014"/>
                  <a:pt x="2804983" y="2174789"/>
                </a:cubicBezTo>
                <a:lnTo>
                  <a:pt x="2879124" y="2125362"/>
                </a:lnTo>
                <a:cubicBezTo>
                  <a:pt x="2891481" y="2117124"/>
                  <a:pt x="2902105" y="2105344"/>
                  <a:pt x="2916194" y="2100648"/>
                </a:cubicBezTo>
                <a:lnTo>
                  <a:pt x="2990335" y="2075935"/>
                </a:lnTo>
                <a:cubicBezTo>
                  <a:pt x="3002692" y="2067697"/>
                  <a:pt x="3014122" y="2057863"/>
                  <a:pt x="3027405" y="2051221"/>
                </a:cubicBezTo>
                <a:cubicBezTo>
                  <a:pt x="3039055" y="2045396"/>
                  <a:pt x="3053089" y="2045191"/>
                  <a:pt x="3064475" y="2038865"/>
                </a:cubicBezTo>
                <a:cubicBezTo>
                  <a:pt x="3191942" y="1968050"/>
                  <a:pt x="3091806" y="2005040"/>
                  <a:pt x="3175686" y="1977081"/>
                </a:cubicBezTo>
                <a:lnTo>
                  <a:pt x="3249827" y="1927654"/>
                </a:lnTo>
                <a:cubicBezTo>
                  <a:pt x="3262184" y="1919416"/>
                  <a:pt x="3272808" y="1907636"/>
                  <a:pt x="3286897" y="1902940"/>
                </a:cubicBezTo>
                <a:cubicBezTo>
                  <a:pt x="3354862" y="1880285"/>
                  <a:pt x="3293968" y="1904195"/>
                  <a:pt x="3361037" y="1865870"/>
                </a:cubicBezTo>
                <a:cubicBezTo>
                  <a:pt x="3377030" y="1856731"/>
                  <a:pt x="3394669" y="1850633"/>
                  <a:pt x="3410464" y="1841156"/>
                </a:cubicBezTo>
                <a:cubicBezTo>
                  <a:pt x="3435933" y="1825874"/>
                  <a:pt x="3459891" y="1808205"/>
                  <a:pt x="3484605" y="1791729"/>
                </a:cubicBezTo>
                <a:cubicBezTo>
                  <a:pt x="3496962" y="1783491"/>
                  <a:pt x="3507586" y="1771712"/>
                  <a:pt x="3521675" y="1767016"/>
                </a:cubicBezTo>
                <a:lnTo>
                  <a:pt x="3558745" y="1754659"/>
                </a:lnTo>
                <a:cubicBezTo>
                  <a:pt x="3571102" y="1742302"/>
                  <a:pt x="3582391" y="1728776"/>
                  <a:pt x="3595816" y="1717589"/>
                </a:cubicBezTo>
                <a:cubicBezTo>
                  <a:pt x="3651526" y="1671164"/>
                  <a:pt x="3646954" y="1708844"/>
                  <a:pt x="3707027" y="1618735"/>
                </a:cubicBezTo>
                <a:lnTo>
                  <a:pt x="3781167" y="1507524"/>
                </a:lnTo>
                <a:lnTo>
                  <a:pt x="3805881" y="1470454"/>
                </a:lnTo>
                <a:cubicBezTo>
                  <a:pt x="3814119" y="1458097"/>
                  <a:pt x="3821683" y="1445264"/>
                  <a:pt x="3830594" y="1433383"/>
                </a:cubicBezTo>
                <a:cubicBezTo>
                  <a:pt x="3842951" y="1416907"/>
                  <a:pt x="3855854" y="1400828"/>
                  <a:pt x="3867664" y="1383956"/>
                </a:cubicBezTo>
                <a:cubicBezTo>
                  <a:pt x="3884697" y="1359623"/>
                  <a:pt x="3900615" y="1334529"/>
                  <a:pt x="3917091" y="1309816"/>
                </a:cubicBezTo>
                <a:cubicBezTo>
                  <a:pt x="3925329" y="1297459"/>
                  <a:pt x="3932894" y="1284627"/>
                  <a:pt x="3941805" y="1272746"/>
                </a:cubicBezTo>
                <a:cubicBezTo>
                  <a:pt x="3954162" y="1256270"/>
                  <a:pt x="3966905" y="1240077"/>
                  <a:pt x="3978875" y="1223319"/>
                </a:cubicBezTo>
                <a:cubicBezTo>
                  <a:pt x="3987507" y="1211234"/>
                  <a:pt x="3994957" y="1198333"/>
                  <a:pt x="4003589" y="1186248"/>
                </a:cubicBezTo>
                <a:cubicBezTo>
                  <a:pt x="4015559" y="1169490"/>
                  <a:pt x="4028689" y="1153579"/>
                  <a:pt x="4040659" y="1136821"/>
                </a:cubicBezTo>
                <a:cubicBezTo>
                  <a:pt x="4049291" y="1124736"/>
                  <a:pt x="4055866" y="1111160"/>
                  <a:pt x="4065373" y="1099751"/>
                </a:cubicBezTo>
                <a:cubicBezTo>
                  <a:pt x="4076560" y="1086326"/>
                  <a:pt x="4091256" y="1076106"/>
                  <a:pt x="4102443" y="1062681"/>
                </a:cubicBezTo>
                <a:cubicBezTo>
                  <a:pt x="4129807" y="1029844"/>
                  <a:pt x="4129899" y="1014631"/>
                  <a:pt x="4151870" y="976183"/>
                </a:cubicBezTo>
                <a:cubicBezTo>
                  <a:pt x="4174809" y="936040"/>
                  <a:pt x="4179576" y="936121"/>
                  <a:pt x="4213654" y="902043"/>
                </a:cubicBezTo>
                <a:cubicBezTo>
                  <a:pt x="4227517" y="860450"/>
                  <a:pt x="4226291" y="858305"/>
                  <a:pt x="4250724" y="815546"/>
                </a:cubicBezTo>
                <a:cubicBezTo>
                  <a:pt x="4280441" y="763540"/>
                  <a:pt x="4275261" y="791272"/>
                  <a:pt x="4300151" y="729048"/>
                </a:cubicBezTo>
                <a:cubicBezTo>
                  <a:pt x="4309826" y="704861"/>
                  <a:pt x="4310414" y="676583"/>
                  <a:pt x="4324864" y="654908"/>
                </a:cubicBezTo>
                <a:cubicBezTo>
                  <a:pt x="4347157" y="621468"/>
                  <a:pt x="4358612" y="607607"/>
                  <a:pt x="4374291" y="568410"/>
                </a:cubicBezTo>
                <a:cubicBezTo>
                  <a:pt x="4383966" y="544223"/>
                  <a:pt x="4389330" y="518457"/>
                  <a:pt x="4399005" y="494270"/>
                </a:cubicBezTo>
                <a:cubicBezTo>
                  <a:pt x="4405846" y="477167"/>
                  <a:pt x="4417250" y="462090"/>
                  <a:pt x="4423718" y="444843"/>
                </a:cubicBezTo>
                <a:cubicBezTo>
                  <a:pt x="4429681" y="428942"/>
                  <a:pt x="4431195" y="411683"/>
                  <a:pt x="4436075" y="395416"/>
                </a:cubicBezTo>
                <a:cubicBezTo>
                  <a:pt x="4443561" y="370464"/>
                  <a:pt x="4452551" y="345989"/>
                  <a:pt x="4460789" y="321275"/>
                </a:cubicBezTo>
                <a:lnTo>
                  <a:pt x="4473145" y="284205"/>
                </a:lnTo>
                <a:lnTo>
                  <a:pt x="4485502" y="247135"/>
                </a:lnTo>
                <a:cubicBezTo>
                  <a:pt x="4495297" y="217752"/>
                  <a:pt x="4505044" y="191671"/>
                  <a:pt x="4510216" y="160637"/>
                </a:cubicBezTo>
                <a:cubicBezTo>
                  <a:pt x="4515675" y="127881"/>
                  <a:pt x="4517114" y="94539"/>
                  <a:pt x="4522573" y="61783"/>
                </a:cubicBezTo>
                <a:cubicBezTo>
                  <a:pt x="4535928" y="-18348"/>
                  <a:pt x="4534929" y="35816"/>
                  <a:pt x="4534929" y="0"/>
                </a:cubicBezTo>
              </a:path>
            </a:pathLst>
          </a:cu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E11DE0-A71D-2210-F113-5D14E16E7EBE}"/>
              </a:ext>
            </a:extLst>
          </p:cNvPr>
          <p:cNvSpPr txBox="1"/>
          <p:nvPr/>
        </p:nvSpPr>
        <p:spPr>
          <a:xfrm>
            <a:off x="2317841" y="3472249"/>
            <a:ext cx="1323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</a:t>
            </a:r>
          </a:p>
          <a:p>
            <a:r>
              <a:rPr lang="en-US" dirty="0"/>
              <a:t>ML-related</a:t>
            </a:r>
          </a:p>
          <a:p>
            <a:r>
              <a:rPr lang="en-US" dirty="0"/>
              <a:t>publications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676ED7-FDB3-3E37-6B0E-8B869B0B57E5}"/>
              </a:ext>
            </a:extLst>
          </p:cNvPr>
          <p:cNvSpPr txBox="1"/>
          <p:nvPr/>
        </p:nvSpPr>
        <p:spPr>
          <a:xfrm>
            <a:off x="7789787" y="6123542"/>
            <a:ext cx="58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45774A-5EBE-FAC0-F44B-7C731AEC3DAF}"/>
              </a:ext>
            </a:extLst>
          </p:cNvPr>
          <p:cNvSpPr txBox="1"/>
          <p:nvPr/>
        </p:nvSpPr>
        <p:spPr>
          <a:xfrm>
            <a:off x="8401032" y="591853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(notional)</a:t>
            </a:r>
          </a:p>
        </p:txBody>
      </p:sp>
    </p:spTree>
    <p:extLst>
      <p:ext uri="{BB962C8B-B14F-4D97-AF65-F5344CB8AC3E}">
        <p14:creationId xmlns:p14="http://schemas.microsoft.com/office/powerpoint/2010/main" val="2705957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1F3F-52E3-E65B-9DBA-ABFFA97B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PRS2022*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91592-8C0B-7D53-B9F7-C1D345F6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661"/>
            <a:ext cx="10515600" cy="3315442"/>
          </a:xfrm>
        </p:spPr>
        <p:txBody>
          <a:bodyPr/>
          <a:lstStyle/>
          <a:p>
            <a:r>
              <a:rPr lang="en-US" dirty="0"/>
              <a:t>All this led to the desire to hold the 2022 Symposium, which had two main themes: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ffectLst/>
              </a:rPr>
              <a:t>Identification of critical issues for RANS models, as well as possible ways forward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ffectLst/>
              </a:rPr>
              <a:t>A ‘Collaborative Testing Challenge’ for data-driven RANS models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58877-6C94-A9C7-EA18-24DDB790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5F3E1-7247-4003-A637-2219A1FF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5682C-9D23-D038-7332-BD9434BBE98B}"/>
              </a:ext>
            </a:extLst>
          </p:cNvPr>
          <p:cNvSpPr txBox="1"/>
          <p:nvPr/>
        </p:nvSpPr>
        <p:spPr>
          <a:xfrm>
            <a:off x="399133" y="5496339"/>
            <a:ext cx="11204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 2022 Symposium </a:t>
            </a:r>
            <a:r>
              <a:rPr lang="en-US" dirty="0">
                <a:effectLst/>
              </a:rPr>
              <a:t>was nicknamed ‘PRS2022’ because it was also held in honor of Philippe R. </a:t>
            </a:r>
            <a:r>
              <a:rPr lang="en-US" dirty="0" err="1">
                <a:effectLst/>
              </a:rPr>
              <a:t>Spalart’s</a:t>
            </a:r>
            <a:r>
              <a:rPr lang="en-US" dirty="0">
                <a:effectLst/>
              </a:rPr>
              <a:t> contributions to the turbulence modeling field.</a:t>
            </a:r>
          </a:p>
          <a:p>
            <a:endParaRPr lang="en-US" dirty="0"/>
          </a:p>
        </p:txBody>
      </p:sp>
      <p:pic>
        <p:nvPicPr>
          <p:cNvPr id="1026" name="Picture 2" descr="Symposium logo pic">
            <a:extLst>
              <a:ext uri="{FF2B5EF4-FFF2-40B4-BE49-F238E27FC236}">
                <a16:creationId xmlns:a16="http://schemas.microsoft.com/office/drawing/2014/main" id="{09DECD21-25CF-4FF1-B816-896E537B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82" y="128398"/>
            <a:ext cx="2762919" cy="12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12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1060-0C89-AA56-6016-03E0658F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PRS2022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BB86B-2648-13B1-B0E3-4A5143D30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Held July 27-29, 2022 in Suffolk, VA</a:t>
            </a:r>
          </a:p>
          <a:p>
            <a:r>
              <a:rPr lang="en-US" dirty="0"/>
              <a:t>25 participant talks</a:t>
            </a:r>
          </a:p>
          <a:p>
            <a:r>
              <a:rPr lang="en-US" dirty="0"/>
              <a:t>5 keynote talks</a:t>
            </a:r>
          </a:p>
          <a:p>
            <a:r>
              <a:rPr lang="en-US" dirty="0"/>
              <a:t>3 panel discussions</a:t>
            </a:r>
          </a:p>
          <a:p>
            <a:r>
              <a:rPr lang="en-US" dirty="0"/>
              <a:t>Total attendance: over 80, in-person only</a:t>
            </a:r>
          </a:p>
          <a:p>
            <a:pPr lvl="1"/>
            <a:r>
              <a:rPr lang="en-US" dirty="0"/>
              <a:t>45% from academia</a:t>
            </a:r>
          </a:p>
          <a:p>
            <a:pPr lvl="1"/>
            <a:r>
              <a:rPr lang="en-US" dirty="0"/>
              <a:t>45% from national or military labs</a:t>
            </a:r>
          </a:p>
          <a:p>
            <a:pPr lvl="1"/>
            <a:r>
              <a:rPr lang="en-US" dirty="0"/>
              <a:t>10% from industry</a:t>
            </a:r>
          </a:p>
          <a:p>
            <a:r>
              <a:rPr lang="en-US" dirty="0"/>
              <a:t>Representation from US, Australia, Germany, Netherlands, Belgium, Japan, France, and South Korea</a:t>
            </a:r>
          </a:p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https://turbmodels.larc.nasa.gov/turb-prs2022.html</a:t>
            </a:r>
            <a:endParaRPr lang="en-US" dirty="0"/>
          </a:p>
          <a:p>
            <a:pPr lvl="1"/>
            <a:r>
              <a:rPr lang="en-US" dirty="0"/>
              <a:t>Includes slide presentations from the Symposium and (for a limited time) videos of some of the talks/discussions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E6E3F-CDC5-9465-E956-3CEE99E9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EE4A9-361F-5C81-01C5-C6D53E08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2" descr="Symposium logo pic">
            <a:extLst>
              <a:ext uri="{FF2B5EF4-FFF2-40B4-BE49-F238E27FC236}">
                <a16:creationId xmlns:a16="http://schemas.microsoft.com/office/drawing/2014/main" id="{D5796D5A-4781-515B-540E-A265F2D3A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82" y="128398"/>
            <a:ext cx="2762919" cy="123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7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2FC3F-6F78-46BB-CC7F-3F9B3B59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Purpose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82CD-1027-B3A3-F470-98F325909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661"/>
            <a:ext cx="10515600" cy="2067339"/>
          </a:xfrm>
        </p:spPr>
        <p:txBody>
          <a:bodyPr>
            <a:normAutofit/>
          </a:bodyPr>
          <a:lstStyle/>
          <a:p>
            <a:r>
              <a:rPr lang="en-US" dirty="0"/>
              <a:t>Distill key points from the symposium</a:t>
            </a:r>
          </a:p>
          <a:p>
            <a:r>
              <a:rPr lang="en-US" dirty="0"/>
              <a:t>Show some results from the Collaborative Testing Challenge</a:t>
            </a:r>
          </a:p>
          <a:p>
            <a:r>
              <a:rPr lang="en-US" dirty="0"/>
              <a:t>Suggest next steps (path forward) for Data-Driven Turbulence and Transition Modeling (DDTTM)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136F4F-2137-E8A3-9A9D-A24D19CF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3rd HiFiLeD Symposium, Brussels, December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2B385-0CEB-2296-2D25-A3851A91D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1FB7-FADE-4145-ABDF-467846354F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60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9994</TotalTime>
  <Words>3755</Words>
  <Application>Microsoft Macintosh PowerPoint</Application>
  <PresentationFormat>Widescreen</PresentationFormat>
  <Paragraphs>493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Helvetica</vt:lpstr>
      <vt:lpstr>Office Theme</vt:lpstr>
      <vt:lpstr>Data-Driven Turbulence Modeling: Summary and Outcomes of the 2022 NASA Symposium</vt:lpstr>
      <vt:lpstr>Outline</vt:lpstr>
      <vt:lpstr>Introduction and Overview</vt:lpstr>
      <vt:lpstr>Some details from 2017 Symposium</vt:lpstr>
      <vt:lpstr>Recommended next steps from 2017 symposium</vt:lpstr>
      <vt:lpstr>Since 2017</vt:lpstr>
      <vt:lpstr>PRS2022*</vt:lpstr>
      <vt:lpstr>PRS2022</vt:lpstr>
      <vt:lpstr>Purpose of this talk</vt:lpstr>
      <vt:lpstr>State of RANS modeling and role of ML</vt:lpstr>
      <vt:lpstr>A central question</vt:lpstr>
      <vt:lpstr>Spalart Keynote #1</vt:lpstr>
      <vt:lpstr>Spalart Keynote #1 (cont’d)</vt:lpstr>
      <vt:lpstr>Spalart Keynote #2</vt:lpstr>
      <vt:lpstr>Spalart Keynote #2 (cont’d)</vt:lpstr>
      <vt:lpstr>Huang Keynote</vt:lpstr>
      <vt:lpstr>Huang Keynote (cont’d)</vt:lpstr>
      <vt:lpstr>RANS modeling panel</vt:lpstr>
      <vt:lpstr>RANS modeling panel: Questions</vt:lpstr>
      <vt:lpstr>RANS modeling panel: Questions (cont’d)</vt:lpstr>
      <vt:lpstr>RANS modeling panel: Questions (cont’d)</vt:lpstr>
      <vt:lpstr>Applications of ML to RANS</vt:lpstr>
      <vt:lpstr>Sandberg Keynote</vt:lpstr>
      <vt:lpstr>Hirsch Keynote</vt:lpstr>
      <vt:lpstr>ML Panel</vt:lpstr>
      <vt:lpstr>ML Panel: Questions</vt:lpstr>
      <vt:lpstr>ML Panel: Suggestions</vt:lpstr>
      <vt:lpstr>ML Panel: Challenges</vt:lpstr>
      <vt:lpstr>ML Panel: Discussion</vt:lpstr>
      <vt:lpstr>Miscellaneous observations, comments, suggestions</vt:lpstr>
      <vt:lpstr>ML in Transition Modeling</vt:lpstr>
      <vt:lpstr>Transition Panel</vt:lpstr>
      <vt:lpstr>Transition Panel: Questions</vt:lpstr>
      <vt:lpstr>Transition Panel: Discussions</vt:lpstr>
      <vt:lpstr>The Collaborative Testing Challenge</vt:lpstr>
      <vt:lpstr>The challenge</vt:lpstr>
      <vt:lpstr>The participants</vt:lpstr>
      <vt:lpstr>What was submitted</vt:lpstr>
      <vt:lpstr>Capturing of log law behavior?</vt:lpstr>
      <vt:lpstr>ASJ</vt:lpstr>
      <vt:lpstr>ASJ</vt:lpstr>
      <vt:lpstr>2DWMH</vt:lpstr>
      <vt:lpstr>2DWMH</vt:lpstr>
      <vt:lpstr>2DN00</vt:lpstr>
      <vt:lpstr>General impressions*</vt:lpstr>
      <vt:lpstr>Summary of the Challenge</vt:lpstr>
      <vt:lpstr>Summary and Next Steps</vt:lpstr>
      <vt:lpstr>Summary</vt:lpstr>
      <vt:lpstr>Next Steps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Data-Driven Turbulence Modeling: Summary and Outcomes of the 2022 NASA Symposium</dc:title>
  <dc:creator>Rumsey, Christopher L. (LARC-D302)</dc:creator>
  <cp:lastModifiedBy>Rumsey, Christopher L. (LARC-D302)</cp:lastModifiedBy>
  <cp:revision>88</cp:revision>
  <dcterms:created xsi:type="dcterms:W3CDTF">2022-10-13T17:00:05Z</dcterms:created>
  <dcterms:modified xsi:type="dcterms:W3CDTF">2022-10-20T15:35:02Z</dcterms:modified>
</cp:coreProperties>
</file>