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601" r:id="rId2"/>
    <p:sldId id="2007" r:id="rId3"/>
    <p:sldId id="2011" r:id="rId4"/>
    <p:sldId id="201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8ED754-2111-407B-892C-A13B13CF11F3}" v="2" dt="2022-10-18T13:41:47.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3051" autoAdjust="0"/>
  </p:normalViewPr>
  <p:slideViewPr>
    <p:cSldViewPr snapToGrid="0" showGuides="1">
      <p:cViewPr varScale="1">
        <p:scale>
          <a:sx n="76" d="100"/>
          <a:sy n="76" d="100"/>
        </p:scale>
        <p:origin x="778" y="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non, James L. (MSFC-ER01)" userId="81b9a46c-3883-4a05-99a3-9931ba6764af" providerId="ADAL" clId="{278ED754-2111-407B-892C-A13B13CF11F3}"/>
    <pc:docChg chg="custSel modSld">
      <pc:chgData name="Cannon, James L. (MSFC-ER01)" userId="81b9a46c-3883-4a05-99a3-9931ba6764af" providerId="ADAL" clId="{278ED754-2111-407B-892C-A13B13CF11F3}" dt="2022-10-18T13:42:58.646" v="76" actId="478"/>
      <pc:docMkLst>
        <pc:docMk/>
      </pc:docMkLst>
      <pc:sldChg chg="addSp delSp modSp mod">
        <pc:chgData name="Cannon, James L. (MSFC-ER01)" userId="81b9a46c-3883-4a05-99a3-9931ba6764af" providerId="ADAL" clId="{278ED754-2111-407B-892C-A13B13CF11F3}" dt="2022-10-18T13:42:58.646" v="76" actId="478"/>
        <pc:sldMkLst>
          <pc:docMk/>
          <pc:sldMk cId="3740318450" sldId="2011"/>
        </pc:sldMkLst>
        <pc:spChg chg="del mod">
          <ac:chgData name="Cannon, James L. (MSFC-ER01)" userId="81b9a46c-3883-4a05-99a3-9931ba6764af" providerId="ADAL" clId="{278ED754-2111-407B-892C-A13B13CF11F3}" dt="2022-10-18T13:42:58.646" v="76" actId="478"/>
          <ac:spMkLst>
            <pc:docMk/>
            <pc:sldMk cId="3740318450" sldId="2011"/>
            <ac:spMk id="15" creationId="{0E4BC84D-A6DD-43EE-A249-C8E4D805B674}"/>
          </ac:spMkLst>
        </pc:spChg>
        <pc:spChg chg="del mod">
          <ac:chgData name="Cannon, James L. (MSFC-ER01)" userId="81b9a46c-3883-4a05-99a3-9931ba6764af" providerId="ADAL" clId="{278ED754-2111-407B-892C-A13B13CF11F3}" dt="2022-10-18T13:42:53.941" v="75" actId="478"/>
          <ac:spMkLst>
            <pc:docMk/>
            <pc:sldMk cId="3740318450" sldId="2011"/>
            <ac:spMk id="16" creationId="{67E10829-57EA-41F3-9C5C-29DC6DA46636}"/>
          </ac:spMkLst>
        </pc:spChg>
        <pc:picChg chg="add del mod">
          <ac:chgData name="Cannon, James L. (MSFC-ER01)" userId="81b9a46c-3883-4a05-99a3-9931ba6764af" providerId="ADAL" clId="{278ED754-2111-407B-892C-A13B13CF11F3}" dt="2022-10-18T13:41:34.459" v="5" actId="478"/>
          <ac:picMkLst>
            <pc:docMk/>
            <pc:sldMk cId="3740318450" sldId="2011"/>
            <ac:picMk id="8" creationId="{2ED80860-745D-4BEF-BF81-8A2476D6E07B}"/>
          </ac:picMkLst>
        </pc:picChg>
        <pc:picChg chg="add mod">
          <ac:chgData name="Cannon, James L. (MSFC-ER01)" userId="81b9a46c-3883-4a05-99a3-9931ba6764af" providerId="ADAL" clId="{278ED754-2111-407B-892C-A13B13CF11F3}" dt="2022-10-18T13:42:39.412" v="73" actId="14100"/>
          <ac:picMkLst>
            <pc:docMk/>
            <pc:sldMk cId="3740318450" sldId="2011"/>
            <ac:picMk id="9" creationId="{EAD92CC6-7B20-4BF5-8255-43E0A18E578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28CC15-EC46-4DE2-9E1B-5B4DA23D8B13}" type="datetimeFigureOut">
              <a:rPr lang="en-US" smtClean="0"/>
              <a:t>10/18/2022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A19F7-1F29-4D6E-86D3-F516829DF589}" type="slidenum">
              <a:rPr lang="en-US" smtClean="0"/>
              <a:t>‹#›</a:t>
            </a:fld>
            <a:endParaRPr lang="en-US"/>
          </a:p>
        </p:txBody>
      </p:sp>
    </p:spTree>
    <p:extLst>
      <p:ext uri="{BB962C8B-B14F-4D97-AF65-F5344CB8AC3E}">
        <p14:creationId xmlns:p14="http://schemas.microsoft.com/office/powerpoint/2010/main" val="883957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7142475-55D6-4F2A-AA62-50148F274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92964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561CD219-2D8D-4083-BB1D-3F006C6B912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30243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3A54B8-2F78-B34E-B55B-B8935AE6A85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048"/>
            <a:ext cx="12192000" cy="6851904"/>
          </a:xfrm>
          <a:prstGeom prst="rect">
            <a:avLst/>
          </a:prstGeom>
        </p:spPr>
      </p:pic>
      <p:sp>
        <p:nvSpPr>
          <p:cNvPr id="14" name="Title 13"/>
          <p:cNvSpPr>
            <a:spLocks noGrp="1"/>
          </p:cNvSpPr>
          <p:nvPr>
            <p:ph type="title"/>
          </p:nvPr>
        </p:nvSpPr>
        <p:spPr>
          <a:xfrm>
            <a:off x="270053" y="1277560"/>
            <a:ext cx="4704283" cy="1143000"/>
          </a:xfrm>
        </p:spPr>
        <p:txBody>
          <a:bodyPr>
            <a:noAutofit/>
          </a:bodyPr>
          <a:lstStyle>
            <a:lvl1pPr algn="l">
              <a:defRPr sz="4267">
                <a:solidFill>
                  <a:schemeClr val="bg1"/>
                </a:solidFill>
                <a:latin typeface="Arial"/>
                <a:cs typeface="Arial"/>
              </a:defRPr>
            </a:lvl1pPr>
          </a:lstStyle>
          <a:p>
            <a:r>
              <a:rPr lang="en-US"/>
              <a:t>Click to edit Master title style</a:t>
            </a:r>
            <a:endParaRPr lang="en-US" dirty="0"/>
          </a:p>
        </p:txBody>
      </p:sp>
      <p:sp>
        <p:nvSpPr>
          <p:cNvPr id="16" name="Text Placeholder 15"/>
          <p:cNvSpPr>
            <a:spLocks noGrp="1"/>
          </p:cNvSpPr>
          <p:nvPr>
            <p:ph type="body" sz="quarter" idx="13"/>
          </p:nvPr>
        </p:nvSpPr>
        <p:spPr>
          <a:xfrm>
            <a:off x="270940" y="4617553"/>
            <a:ext cx="5793317" cy="693739"/>
          </a:xfrm>
        </p:spPr>
        <p:txBody>
          <a:bodyPr>
            <a:normAutofit/>
          </a:bodyPr>
          <a:lstStyle>
            <a:lvl1pPr marL="0" indent="0">
              <a:buNone/>
              <a:defRPr sz="2667" b="1">
                <a:solidFill>
                  <a:srgbClr val="FFFFFF"/>
                </a:solidFill>
                <a:latin typeface="Arial"/>
                <a:cs typeface="Arial"/>
              </a:defRPr>
            </a:lvl1pPr>
          </a:lstStyle>
          <a:p>
            <a:pPr lvl="0"/>
            <a:r>
              <a:rPr lang="en-US"/>
              <a:t>Edit Master text styles</a:t>
            </a:r>
          </a:p>
        </p:txBody>
      </p:sp>
      <p:sp>
        <p:nvSpPr>
          <p:cNvPr id="17" name="Text Placeholder 15"/>
          <p:cNvSpPr>
            <a:spLocks noGrp="1"/>
          </p:cNvSpPr>
          <p:nvPr>
            <p:ph type="body" sz="quarter" idx="14"/>
          </p:nvPr>
        </p:nvSpPr>
        <p:spPr>
          <a:xfrm>
            <a:off x="270054" y="5311289"/>
            <a:ext cx="5793317" cy="693739"/>
          </a:xfrm>
        </p:spPr>
        <p:txBody>
          <a:bodyPr>
            <a:normAutofit/>
          </a:bodyPr>
          <a:lstStyle>
            <a:lvl1pPr marL="0" indent="0">
              <a:buNone/>
              <a:defRPr sz="2133">
                <a:solidFill>
                  <a:srgbClr val="FFFFFF"/>
                </a:solidFill>
                <a:latin typeface="Arial"/>
                <a:cs typeface="Arial"/>
              </a:defRPr>
            </a:lvl1pPr>
          </a:lstStyle>
          <a:p>
            <a:pPr lvl="0"/>
            <a:r>
              <a:rPr lang="en-US"/>
              <a:t>Edit Master text styles</a:t>
            </a:r>
          </a:p>
        </p:txBody>
      </p:sp>
      <p:pic>
        <p:nvPicPr>
          <p:cNvPr id="6" name="Picture 5">
            <a:extLst>
              <a:ext uri="{FF2B5EF4-FFF2-40B4-BE49-F238E27FC236}">
                <a16:creationId xmlns:a16="http://schemas.microsoft.com/office/drawing/2014/main" id="{6AB724F4-3F72-404B-A579-D27C602EC7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048"/>
            <a:ext cx="12192000" cy="6851904"/>
          </a:xfrm>
          <a:prstGeom prst="rect">
            <a:avLst/>
          </a:prstGeom>
        </p:spPr>
      </p:pic>
    </p:spTree>
    <p:extLst>
      <p:ext uri="{BB962C8B-B14F-4D97-AF65-F5344CB8AC3E}">
        <p14:creationId xmlns:p14="http://schemas.microsoft.com/office/powerpoint/2010/main" val="389372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0767"/>
            <a:ext cx="10972800" cy="4779552"/>
          </a:xfrm>
        </p:spPr>
        <p:txBody>
          <a:bodyPr>
            <a:normAutofit/>
          </a:bodyPr>
          <a:lstStyle>
            <a:lvl1pPr>
              <a:defRPr sz="3733"/>
            </a:lvl1pPr>
            <a:lvl2pPr>
              <a:defRPr sz="3200"/>
            </a:lvl2pPr>
            <a:lvl3pPr>
              <a:defRPr sz="2667"/>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081D04-EBE0-9D46-AD02-D42CC4F78F3A}" type="datetimeFigureOut">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F55A35-7ED7-DD4F-85C9-98165BD8A662}" type="slidenum">
              <a:rPr lang="en-US" smtClean="0"/>
              <a:t>‹#›</a:t>
            </a:fld>
            <a:endParaRPr lang="en-US"/>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694" y="4248727"/>
            <a:ext cx="12602195" cy="3281821"/>
          </a:xfrm>
          <a:prstGeom prst="rect">
            <a:avLst/>
          </a:prstGeom>
        </p:spPr>
      </p:pic>
      <p:sp>
        <p:nvSpPr>
          <p:cNvPr id="2" name="Title 1"/>
          <p:cNvSpPr>
            <a:spLocks noGrp="1"/>
          </p:cNvSpPr>
          <p:nvPr>
            <p:ph type="title"/>
          </p:nvPr>
        </p:nvSpPr>
        <p:spPr>
          <a:xfrm>
            <a:off x="3275437" y="5380317"/>
            <a:ext cx="8298129" cy="1143000"/>
          </a:xfrm>
        </p:spPr>
        <p:txBody>
          <a:bodyPr/>
          <a:lstStyle>
            <a:lvl1pPr marL="0" marR="0" indent="0" algn="r" defTabSz="609570" rtl="0" eaLnBrk="1" fontAlgn="auto" latinLnBrk="0" hangingPunct="1">
              <a:lnSpc>
                <a:spcPct val="100000"/>
              </a:lnSpc>
              <a:spcBef>
                <a:spcPct val="0"/>
              </a:spcBef>
              <a:spcAft>
                <a:spcPts val="0"/>
              </a:spcAft>
              <a:buClrTx/>
              <a:buSzTx/>
              <a:buFontTx/>
              <a:buNone/>
              <a:tabLst/>
              <a:defRPr lang="en-US" sz="4000" b="1" kern="1200" dirty="0" smtClean="0">
                <a:solidFill>
                  <a:schemeClr val="bg1"/>
                </a:solidFill>
                <a:latin typeface="+mj-lt"/>
                <a:ea typeface="+mj-ea"/>
                <a:cs typeface="Arial"/>
              </a:defRPr>
            </a:lvl1pPr>
          </a:lstStyle>
          <a:p>
            <a:r>
              <a:rPr lang="en-US"/>
              <a:t>Click to edit Master title style</a:t>
            </a:r>
            <a:endParaRPr lang="en-US" dirty="0"/>
          </a:p>
        </p:txBody>
      </p:sp>
      <p:pic>
        <p:nvPicPr>
          <p:cNvPr id="10" name="Picture 25" descr="NASA insigniaCMYK">
            <a:extLst>
              <a:ext uri="{FF2B5EF4-FFF2-40B4-BE49-F238E27FC236}">
                <a16:creationId xmlns:a16="http://schemas.microsoft.com/office/drawing/2014/main" id="{758EF48C-DF27-4F4C-8E7E-495CCDB939A4}"/>
              </a:ext>
            </a:extLst>
          </p:cNvPr>
          <p:cNvPicPr preferRelativeResize="0">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 y="22826"/>
            <a:ext cx="1407804" cy="112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9A14C9D-2E6B-7245-A31A-DC9323474F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36545" y="22828"/>
            <a:ext cx="1635132" cy="962912"/>
          </a:xfrm>
          <a:prstGeom prst="rect">
            <a:avLst/>
          </a:prstGeom>
        </p:spPr>
      </p:pic>
    </p:spTree>
    <p:extLst>
      <p:ext uri="{BB962C8B-B14F-4D97-AF65-F5344CB8AC3E}">
        <p14:creationId xmlns:p14="http://schemas.microsoft.com/office/powerpoint/2010/main" val="393828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9D5190-47DD-40A3-ABB0-3211A3D86B37}" type="datetimeFigureOut">
              <a:rPr lang="en-US" smtClean="0"/>
              <a:t>10/18/2022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2C9BFA-8B05-485F-9C53-692EBCEE3992}" type="slidenum">
              <a:rPr lang="en-US" smtClean="0"/>
              <a:t>‹#›</a:t>
            </a:fld>
            <a:endParaRPr lang="en-US"/>
          </a:p>
        </p:txBody>
      </p:sp>
      <p:pic>
        <p:nvPicPr>
          <p:cNvPr id="5" name="Picture 25" descr="NASA insigniaCMYK">
            <a:extLst>
              <a:ext uri="{FF2B5EF4-FFF2-40B4-BE49-F238E27FC236}">
                <a16:creationId xmlns:a16="http://schemas.microsoft.com/office/drawing/2014/main" id="{758EF48C-DF27-4F4C-8E7E-495CCDB939A4}"/>
              </a:ext>
            </a:extLst>
          </p:cNvPr>
          <p:cNvPicPr preferRelativeResize="0">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22826"/>
            <a:ext cx="1407804" cy="112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99A14C9D-2E6B-7245-A31A-DC9323474F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36545" y="22828"/>
            <a:ext cx="1635132" cy="962912"/>
          </a:xfrm>
          <a:prstGeom prst="rect">
            <a:avLst/>
          </a:prstGeom>
        </p:spPr>
      </p:pic>
    </p:spTree>
    <p:extLst>
      <p:ext uri="{BB962C8B-B14F-4D97-AF65-F5344CB8AC3E}">
        <p14:creationId xmlns:p14="http://schemas.microsoft.com/office/powerpoint/2010/main" val="2896036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979D5190-47DD-40A3-ABB0-3211A3D86B37}" type="datetimeFigureOut">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C9BFA-8B05-485F-9C53-692EBCEE3992}" type="slidenum">
              <a:rPr lang="en-US" smtClean="0"/>
              <a:t>‹#›</a:t>
            </a:fld>
            <a:endParaRPr lang="en-US"/>
          </a:p>
        </p:txBody>
      </p:sp>
      <p:sp>
        <p:nvSpPr>
          <p:cNvPr id="27" name="Title 26"/>
          <p:cNvSpPr>
            <a:spLocks noGrp="1"/>
          </p:cNvSpPr>
          <p:nvPr>
            <p:ph type="title"/>
          </p:nvPr>
        </p:nvSpPr>
        <p:spPr/>
        <p:txBody>
          <a:bodyPr/>
          <a:lstStyle>
            <a:lvl1pPr>
              <a:defRPr/>
            </a:lvl1pPr>
          </a:lstStyle>
          <a:p>
            <a:endParaRPr lang="en-US" dirty="0"/>
          </a:p>
        </p:txBody>
      </p:sp>
    </p:spTree>
    <p:extLst>
      <p:ext uri="{BB962C8B-B14F-4D97-AF65-F5344CB8AC3E}">
        <p14:creationId xmlns:p14="http://schemas.microsoft.com/office/powerpoint/2010/main" val="1812885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7889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Explore 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DDC77-5A4D-45C6-B5BC-6D6FA3B73E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E90987-DCBC-43E0-8DC3-E8A06920AF1C}"/>
              </a:ext>
            </a:extLst>
          </p:cNvPr>
          <p:cNvSpPr>
            <a:spLocks noGrp="1"/>
          </p:cNvSpPr>
          <p:nvPr>
            <p:ph type="dt" sz="half" idx="10"/>
          </p:nvPr>
        </p:nvSpPr>
        <p:spPr/>
        <p:txBody>
          <a:bodyPr/>
          <a:lstStyle/>
          <a:p>
            <a:fld id="{54081D04-EBE0-9D46-AD02-D42CC4F78F3A}" type="datetimeFigureOut">
              <a:rPr lang="en-US" smtClean="0"/>
              <a:t>10/18/2022</a:t>
            </a:fld>
            <a:endParaRPr lang="en-US"/>
          </a:p>
        </p:txBody>
      </p:sp>
      <p:sp>
        <p:nvSpPr>
          <p:cNvPr id="4" name="Footer Placeholder 3">
            <a:extLst>
              <a:ext uri="{FF2B5EF4-FFF2-40B4-BE49-F238E27FC236}">
                <a16:creationId xmlns:a16="http://schemas.microsoft.com/office/drawing/2014/main" id="{FA3D95F5-BFB5-49E3-8EF5-E02184C5E2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E5C26C-491B-42BE-98DD-6E5A3029D327}"/>
              </a:ext>
            </a:extLst>
          </p:cNvPr>
          <p:cNvSpPr>
            <a:spLocks noGrp="1"/>
          </p:cNvSpPr>
          <p:nvPr>
            <p:ph type="sldNum" sz="quarter" idx="12"/>
          </p:nvPr>
        </p:nvSpPr>
        <p:spPr/>
        <p:txBody>
          <a:bodyPr/>
          <a:lstStyle/>
          <a:p>
            <a:fld id="{0AF55A35-7ED7-DD4F-85C9-98165BD8A662}" type="slidenum">
              <a:rPr lang="en-US" smtClean="0"/>
              <a:t>‹#›</a:t>
            </a:fld>
            <a:endParaRPr lang="en-US"/>
          </a:p>
        </p:txBody>
      </p:sp>
      <p:pic>
        <p:nvPicPr>
          <p:cNvPr id="6" name="Picture 5">
            <a:extLst>
              <a:ext uri="{FF2B5EF4-FFF2-40B4-BE49-F238E27FC236}">
                <a16:creationId xmlns:a16="http://schemas.microsoft.com/office/drawing/2014/main" id="{7181431F-49F0-4401-919F-5E321C6C10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C8EF0CA3-C83B-5B43-894B-649A1EB345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312787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4400" y="274639"/>
            <a:ext cx="8128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5011938" y="1600201"/>
            <a:ext cx="6570465"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4081D04-EBE0-9D46-AD02-D42CC4F78F3A}" type="datetimeFigureOut">
              <a:rPr lang="en-US" smtClean="0"/>
              <a:t>10/18/2022</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AF55A35-7ED7-DD4F-85C9-98165BD8A662}" type="slidenum">
              <a:rPr lang="en-US" smtClean="0"/>
              <a:t>‹#›</a:t>
            </a:fld>
            <a:endParaRPr lang="en-US"/>
          </a:p>
        </p:txBody>
      </p:sp>
    </p:spTree>
    <p:extLst>
      <p:ext uri="{BB962C8B-B14F-4D97-AF65-F5344CB8AC3E}">
        <p14:creationId xmlns:p14="http://schemas.microsoft.com/office/powerpoint/2010/main" val="178361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r" defTabSz="609570" rtl="0" eaLnBrk="1" latinLnBrk="0" hangingPunct="1">
        <a:spcBef>
          <a:spcPct val="0"/>
        </a:spcBef>
        <a:buNone/>
        <a:defRPr sz="4800" b="1" kern="1200">
          <a:solidFill>
            <a:schemeClr val="accent1"/>
          </a:solidFill>
          <a:latin typeface="+mj-lt"/>
          <a:ea typeface="+mj-ea"/>
          <a:cs typeface="+mj-cs"/>
        </a:defRPr>
      </a:lvl1pPr>
    </p:titleStyle>
    <p:bodyStyle>
      <a:lvl1pPr marL="457177" indent="-457177" algn="l" defTabSz="609570" rtl="0" eaLnBrk="1" latinLnBrk="0" hangingPunct="1">
        <a:spcBef>
          <a:spcPct val="20000"/>
        </a:spcBef>
        <a:buFont typeface="Arial"/>
        <a:buChar char="•"/>
        <a:defRPr sz="3733" kern="1200">
          <a:solidFill>
            <a:srgbClr val="000000"/>
          </a:solidFill>
          <a:latin typeface="+mn-lt"/>
          <a:ea typeface="+mn-ea"/>
          <a:cs typeface="+mn-cs"/>
        </a:defRPr>
      </a:lvl1pPr>
      <a:lvl2pPr marL="990551" indent="-380982" algn="l" defTabSz="609570" rtl="0" eaLnBrk="1" latinLnBrk="0" hangingPunct="1">
        <a:spcBef>
          <a:spcPct val="20000"/>
        </a:spcBef>
        <a:buFont typeface="Arial"/>
        <a:buChar char="–"/>
        <a:defRPr sz="3200" kern="1200">
          <a:solidFill>
            <a:srgbClr val="000000"/>
          </a:solidFill>
          <a:latin typeface="+mn-lt"/>
          <a:ea typeface="+mn-ea"/>
          <a:cs typeface="+mn-cs"/>
        </a:defRPr>
      </a:lvl2pPr>
      <a:lvl3pPr marL="1523923" indent="-304784" algn="l" defTabSz="609570" rtl="0" eaLnBrk="1" latinLnBrk="0" hangingPunct="1">
        <a:spcBef>
          <a:spcPct val="20000"/>
        </a:spcBef>
        <a:buFont typeface="Arial"/>
        <a:buChar char="•"/>
        <a:defRPr sz="2667" kern="1200">
          <a:solidFill>
            <a:srgbClr val="000000"/>
          </a:solidFill>
          <a:latin typeface="+mn-lt"/>
          <a:ea typeface="+mn-ea"/>
          <a:cs typeface="+mn-cs"/>
        </a:defRPr>
      </a:lvl3pPr>
      <a:lvl4pPr marL="2133493" indent="-304784" algn="l" defTabSz="609570" rtl="0" eaLnBrk="1" latinLnBrk="0" hangingPunct="1">
        <a:spcBef>
          <a:spcPct val="20000"/>
        </a:spcBef>
        <a:buFont typeface="Arial"/>
        <a:buChar char="–"/>
        <a:defRPr sz="2400" kern="1200">
          <a:solidFill>
            <a:srgbClr val="000000"/>
          </a:solidFill>
          <a:latin typeface="+mn-lt"/>
          <a:ea typeface="+mn-ea"/>
          <a:cs typeface="+mn-cs"/>
        </a:defRPr>
      </a:lvl4pPr>
      <a:lvl5pPr marL="2743063" indent="-304784" algn="l" defTabSz="609570" rtl="0" eaLnBrk="1" latinLnBrk="0" hangingPunct="1">
        <a:spcBef>
          <a:spcPct val="20000"/>
        </a:spcBef>
        <a:buFont typeface="Arial"/>
        <a:buChar char="»"/>
        <a:defRPr sz="2400" kern="1200">
          <a:solidFill>
            <a:srgbClr val="000000"/>
          </a:solidFill>
          <a:latin typeface="+mn-lt"/>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1"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39"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7"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24028-CEC0-A348-85E7-BFC9D99E6D9C}"/>
              </a:ext>
            </a:extLst>
          </p:cNvPr>
          <p:cNvSpPr>
            <a:spLocks noGrp="1"/>
          </p:cNvSpPr>
          <p:nvPr>
            <p:ph type="title"/>
          </p:nvPr>
        </p:nvSpPr>
        <p:spPr>
          <a:xfrm>
            <a:off x="5669040" y="1636591"/>
            <a:ext cx="6599161" cy="1143000"/>
          </a:xfrm>
        </p:spPr>
        <p:txBody>
          <a:bodyPr/>
          <a:lstStyle/>
          <a:p>
            <a:r>
              <a:rPr lang="en-US" sz="3200" dirty="0">
                <a:solidFill>
                  <a:schemeClr val="tx1"/>
                </a:solidFill>
              </a:rPr>
              <a:t>Propulsion Systems Department Capabilities</a:t>
            </a:r>
            <a:br>
              <a:rPr lang="en-US" sz="2667" dirty="0">
                <a:solidFill>
                  <a:schemeClr val="tx1"/>
                </a:solidFill>
              </a:rPr>
            </a:br>
            <a:r>
              <a:rPr lang="en-US" sz="2667" dirty="0">
                <a:solidFill>
                  <a:schemeClr val="tx1"/>
                </a:solidFill>
              </a:rPr>
              <a:t>		</a:t>
            </a:r>
            <a:br>
              <a:rPr lang="en-US" sz="2667" dirty="0">
                <a:solidFill>
                  <a:schemeClr val="tx1"/>
                </a:solidFill>
              </a:rPr>
            </a:br>
            <a:r>
              <a:rPr lang="en-US" sz="2667" dirty="0">
                <a:solidFill>
                  <a:schemeClr val="tx1"/>
                </a:solidFill>
              </a:rPr>
              <a:t>			</a:t>
            </a:r>
            <a:r>
              <a:rPr lang="en-US" sz="2667" b="0" i="1" dirty="0">
                <a:solidFill>
                  <a:schemeClr val="tx1"/>
                </a:solidFill>
              </a:rPr>
              <a:t>Thomas M. Brown Ph.D.</a:t>
            </a:r>
            <a:br>
              <a:rPr lang="en-US" sz="3200" dirty="0">
                <a:solidFill>
                  <a:schemeClr val="tx1"/>
                </a:solidFill>
              </a:rPr>
            </a:br>
            <a:r>
              <a:rPr lang="en-US" sz="3200" dirty="0">
                <a:solidFill>
                  <a:schemeClr val="tx1"/>
                </a:solidFill>
              </a:rPr>
              <a:t>			</a:t>
            </a:r>
          </a:p>
        </p:txBody>
      </p:sp>
    </p:spTree>
    <p:extLst>
      <p:ext uri="{BB962C8B-B14F-4D97-AF65-F5344CB8AC3E}">
        <p14:creationId xmlns:p14="http://schemas.microsoft.com/office/powerpoint/2010/main" val="356134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4"/>
          <p:cNvSpPr txBox="1">
            <a:spLocks/>
          </p:cNvSpPr>
          <p:nvPr/>
        </p:nvSpPr>
        <p:spPr>
          <a:xfrm>
            <a:off x="173378" y="3490646"/>
            <a:ext cx="6551956" cy="2876836"/>
          </a:xfrm>
          <a:prstGeom prst="rect">
            <a:avLst/>
          </a:prstGeom>
          <a:solidFill>
            <a:schemeClr val="accent1">
              <a:lumMod val="10000"/>
              <a:lumOff val="90000"/>
            </a:schemeClr>
          </a:solidFill>
          <a:ln w="38100" cap="rnd">
            <a:solidFill>
              <a:schemeClr val="accent1">
                <a:lumMod val="75000"/>
                <a:lumOff val="25000"/>
              </a:schemeClr>
            </a:solidFill>
          </a:ln>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a:ea typeface="+mn-ea"/>
                <a:cs typeface="+mn-cs"/>
              </a:rPr>
              <a:t>Liquid Propulsion Capabilities: </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Design, development, analysis and test expertise for spacecraft/stages  systems (MPS, RCS, Tanks, Prop Management/Slosh) pump fed and pressure fed (monopropellant and bipropellant and green )</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Design, development, engine/component analysis (steady and transient), and test expertise for various engine systems with multiple propellants </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Pioneers in the use of advanced manufacturing techniques for propulsion applications (Vales, Ducts,Turbomachinery, Injectors, Chamber, Nozzles, Ducts, and CFM Components)</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rPr>
              <a:t>In-Depth Capabilities in component design, development, technology maturation for all types of propulsion systems ( Valves, Turbomachinery, Combustion Devices)</a:t>
            </a:r>
          </a:p>
        </p:txBody>
      </p:sp>
      <p:sp>
        <p:nvSpPr>
          <p:cNvPr id="20" name="Title 8"/>
          <p:cNvSpPr txBox="1">
            <a:spLocks/>
          </p:cNvSpPr>
          <p:nvPr/>
        </p:nvSpPr>
        <p:spPr>
          <a:xfrm>
            <a:off x="1105630" y="196021"/>
            <a:ext cx="9321317" cy="9870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rgbClr val="000000"/>
                </a:solidFill>
                <a:effectLst/>
                <a:uLnTx/>
                <a:uFillTx/>
                <a:latin typeface="Arial"/>
                <a:ea typeface="+mj-ea"/>
                <a:cs typeface="+mj-cs"/>
              </a:rPr>
              <a:t>Liquid Propulsion </a:t>
            </a:r>
            <a:r>
              <a:rPr kumimoji="0" lang="en-US" sz="3200" b="1" i="1" u="none" strike="noStrike" kern="1200" cap="none" spc="0" normalizeH="0" baseline="0" noProof="0" dirty="0">
                <a:ln>
                  <a:noFill/>
                </a:ln>
                <a:solidFill>
                  <a:srgbClr val="000000"/>
                </a:solidFill>
                <a:effectLst/>
                <a:uLnTx/>
                <a:uFillTx/>
                <a:latin typeface="Arial"/>
                <a:ea typeface="+mj-ea"/>
                <a:cs typeface="+mj-cs"/>
              </a:rPr>
              <a:t>Capabilities</a:t>
            </a:r>
            <a:r>
              <a:rPr kumimoji="0" lang="en-US" sz="3600" b="1" i="1" u="none" strike="noStrike" kern="1200" cap="none" spc="0" normalizeH="0" baseline="0" noProof="0" dirty="0">
                <a:ln>
                  <a:noFill/>
                </a:ln>
                <a:solidFill>
                  <a:srgbClr val="000000"/>
                </a:solidFill>
                <a:effectLst/>
                <a:uLnTx/>
                <a:uFillTx/>
                <a:latin typeface="Arial"/>
                <a:ea typeface="+mj-ea"/>
                <a:cs typeface="+mj-cs"/>
              </a:rPr>
              <a:t> at MSFC</a:t>
            </a:r>
          </a:p>
        </p:txBody>
      </p:sp>
      <p:grpSp>
        <p:nvGrpSpPr>
          <p:cNvPr id="2" name="Group 1">
            <a:extLst>
              <a:ext uri="{FF2B5EF4-FFF2-40B4-BE49-F238E27FC236}">
                <a16:creationId xmlns:a16="http://schemas.microsoft.com/office/drawing/2014/main" id="{944C692D-6BD3-4D6E-9299-F62F7CE3B2E7}"/>
              </a:ext>
            </a:extLst>
          </p:cNvPr>
          <p:cNvGrpSpPr/>
          <p:nvPr/>
        </p:nvGrpSpPr>
        <p:grpSpPr>
          <a:xfrm>
            <a:off x="124641" y="1183117"/>
            <a:ext cx="7512119" cy="2270120"/>
            <a:chOff x="-1251727" y="1506745"/>
            <a:chExt cx="5928852" cy="1994736"/>
          </a:xfrm>
        </p:grpSpPr>
        <p:sp>
          <p:nvSpPr>
            <p:cNvPr id="28" name="TextBox 27">
              <a:extLst>
                <a:ext uri="{FF2B5EF4-FFF2-40B4-BE49-F238E27FC236}">
                  <a16:creationId xmlns:a16="http://schemas.microsoft.com/office/drawing/2014/main" id="{3E27AC26-6B2C-4F20-B333-53FDBA392D12}"/>
                </a:ext>
              </a:extLst>
            </p:cNvPr>
            <p:cNvSpPr txBox="1"/>
            <p:nvPr/>
          </p:nvSpPr>
          <p:spPr>
            <a:xfrm>
              <a:off x="-1213262" y="2095189"/>
              <a:ext cx="5731367" cy="1406292"/>
            </a:xfrm>
            <a:prstGeom prst="rect">
              <a:avLst/>
            </a:prstGeom>
            <a:noFill/>
            <a:ln w="38100" cap="rnd">
              <a:solidFill>
                <a:schemeClr val="accent1">
                  <a:lumMod val="75000"/>
                </a:schemeClr>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Spacecraft and Integrated Vehicle Propulsion Systems Design and Development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Engine Systems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Valve, Actuators, and Duct Design, Analysis, &amp; Testing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Turbomachinery and Combustion Devices Design, Analysis and Advanced Development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Liquid Propulsion System Modeling and Simulation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000000"/>
                  </a:solidFill>
                  <a:latin typeface="Calibri" panose="020F0502020204030204" pitchFamily="34" charset="0"/>
                  <a:cs typeface="Calibri" panose="020F0502020204030204" pitchFamily="34" charset="0"/>
                </a:rPr>
                <a:t>Main Propulsion Systems and Cryogenic Fluid Management</a:t>
              </a:r>
              <a:endPar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solidFill>
                    <a:srgbClr val="000000"/>
                  </a:solidFill>
                  <a:latin typeface="Calibri" panose="020F0502020204030204" pitchFamily="34" charset="0"/>
                  <a:cs typeface="Calibri" panose="020F0502020204030204" pitchFamily="34" charset="0"/>
                </a:rPr>
                <a:t>Nuclear Thermal Engine Systems</a:t>
              </a:r>
              <a:endPar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2" name="Parallelogram 31">
              <a:extLst>
                <a:ext uri="{FF2B5EF4-FFF2-40B4-BE49-F238E27FC236}">
                  <a16:creationId xmlns:a16="http://schemas.microsoft.com/office/drawing/2014/main" id="{6C493731-794D-4BA4-B702-C1D4BD7F0E82}"/>
                </a:ext>
              </a:extLst>
            </p:cNvPr>
            <p:cNvSpPr/>
            <p:nvPr/>
          </p:nvSpPr>
          <p:spPr>
            <a:xfrm>
              <a:off x="-1251727" y="1506745"/>
              <a:ext cx="5928852" cy="555573"/>
            </a:xfrm>
            <a:prstGeom prst="parallelogram">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9525" cap="flat" cmpd="sng" algn="ctr">
              <a:solidFill>
                <a:srgbClr val="0216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altLang="en-US" sz="1400" b="1" i="0" u="none" strike="noStrike" kern="0" cap="none" spc="0" normalizeH="0" baseline="0" noProof="0" dirty="0">
                  <a:ln>
                    <a:noFill/>
                  </a:ln>
                  <a:solidFill>
                    <a:prstClr val="black"/>
                  </a:solidFill>
                  <a:effectLst/>
                  <a:uLnTx/>
                  <a:uFillTx/>
                  <a:latin typeface="Arial"/>
                  <a:ea typeface="+mn-ea"/>
                  <a:cs typeface="+mn-cs"/>
                </a:rPr>
                <a:t>Liquid Systems Design &amp; Integration Capability Areas</a:t>
              </a:r>
            </a:p>
          </p:txBody>
        </p:sp>
      </p:grpSp>
      <p:pic>
        <p:nvPicPr>
          <p:cNvPr id="5" name="Picture 4">
            <a:extLst>
              <a:ext uri="{FF2B5EF4-FFF2-40B4-BE49-F238E27FC236}">
                <a16:creationId xmlns:a16="http://schemas.microsoft.com/office/drawing/2014/main" id="{8B600D38-F43F-4047-9D2C-2DF3CF59BF62}"/>
              </a:ext>
            </a:extLst>
          </p:cNvPr>
          <p:cNvPicPr>
            <a:picLocks noChangeAspect="1"/>
          </p:cNvPicPr>
          <p:nvPr/>
        </p:nvPicPr>
        <p:blipFill>
          <a:blip r:embed="rId3"/>
          <a:stretch>
            <a:fillRect/>
          </a:stretch>
        </p:blipFill>
        <p:spPr>
          <a:xfrm>
            <a:off x="4954337" y="2802486"/>
            <a:ext cx="2401782" cy="555573"/>
          </a:xfrm>
          <a:prstGeom prst="rect">
            <a:avLst/>
          </a:prstGeom>
        </p:spPr>
      </p:pic>
      <p:pic>
        <p:nvPicPr>
          <p:cNvPr id="14" name="Picture 13" descr="PSD_LPS.png">
            <a:extLst>
              <a:ext uri="{FF2B5EF4-FFF2-40B4-BE49-F238E27FC236}">
                <a16:creationId xmlns:a16="http://schemas.microsoft.com/office/drawing/2014/main" id="{F97D669B-27C2-484D-A683-351BDA48FD86}"/>
              </a:ext>
            </a:extLst>
          </p:cNvPr>
          <p:cNvPicPr>
            <a:picLocks noChangeAspect="1"/>
          </p:cNvPicPr>
          <p:nvPr/>
        </p:nvPicPr>
        <p:blipFill>
          <a:blip r:embed="rId4"/>
          <a:stretch>
            <a:fillRect/>
          </a:stretch>
        </p:blipFill>
        <p:spPr>
          <a:xfrm rot="5400000">
            <a:off x="6330035" y="4317290"/>
            <a:ext cx="2607278" cy="1303639"/>
          </a:xfrm>
          <a:prstGeom prst="rect">
            <a:avLst/>
          </a:prstGeom>
          <a:ln>
            <a:solidFill>
              <a:srgbClr val="7F7F7F"/>
            </a:solidFill>
          </a:ln>
        </p:spPr>
      </p:pic>
      <p:pic>
        <p:nvPicPr>
          <p:cNvPr id="15" name="Picture 14" descr="CRYOTE on cart 20110718.jpg">
            <a:extLst>
              <a:ext uri="{FF2B5EF4-FFF2-40B4-BE49-F238E27FC236}">
                <a16:creationId xmlns:a16="http://schemas.microsoft.com/office/drawing/2014/main" id="{FC1B899D-8F55-4A83-B2E6-83A10F3B2D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49812" y="3249021"/>
            <a:ext cx="1660652" cy="1590858"/>
          </a:xfrm>
          <a:prstGeom prst="rect">
            <a:avLst/>
          </a:prstGeom>
        </p:spPr>
      </p:pic>
      <p:pic>
        <p:nvPicPr>
          <p:cNvPr id="16" name="Picture 15">
            <a:extLst>
              <a:ext uri="{FF2B5EF4-FFF2-40B4-BE49-F238E27FC236}">
                <a16:creationId xmlns:a16="http://schemas.microsoft.com/office/drawing/2014/main" id="{B11F4046-AED6-4974-9449-F7C8DC01CF1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07416" y="4969109"/>
            <a:ext cx="2548814" cy="1692870"/>
          </a:xfrm>
          <a:prstGeom prst="rect">
            <a:avLst/>
          </a:prstGeom>
        </p:spPr>
      </p:pic>
      <p:pic>
        <p:nvPicPr>
          <p:cNvPr id="17" name="Picture 16">
            <a:extLst>
              <a:ext uri="{FF2B5EF4-FFF2-40B4-BE49-F238E27FC236}">
                <a16:creationId xmlns:a16="http://schemas.microsoft.com/office/drawing/2014/main" id="{BC1B63F7-1895-4810-B8CC-6E0427F9E261}"/>
              </a:ext>
            </a:extLst>
          </p:cNvPr>
          <p:cNvPicPr/>
          <p:nvPr/>
        </p:nvPicPr>
        <p:blipFill rotWithShape="1">
          <a:blip r:embed="rId7" cstate="print">
            <a:extLst>
              <a:ext uri="{28A0092B-C50C-407E-A947-70E740481C1C}">
                <a14:useLocalDpi xmlns:a14="http://schemas.microsoft.com/office/drawing/2010/main"/>
              </a:ext>
            </a:extLst>
          </a:blip>
          <a:srcRect/>
          <a:stretch/>
        </p:blipFill>
        <p:spPr bwMode="auto">
          <a:xfrm>
            <a:off x="8474330" y="3138629"/>
            <a:ext cx="1483517" cy="1701250"/>
          </a:xfrm>
          <a:prstGeom prst="rect">
            <a:avLst/>
          </a:prstGeom>
          <a:ln>
            <a:noFill/>
          </a:ln>
          <a:extLst>
            <a:ext uri="{53640926-AAD7-44d8-BBD7-CCE9431645EC}">
              <a14:shadowObscure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ext>
          </a:extLst>
        </p:spPr>
      </p:pic>
      <p:pic>
        <p:nvPicPr>
          <p:cNvPr id="18" name="Picture 17">
            <a:extLst>
              <a:ext uri="{FF2B5EF4-FFF2-40B4-BE49-F238E27FC236}">
                <a16:creationId xmlns:a16="http://schemas.microsoft.com/office/drawing/2014/main" id="{1FF084DE-B80B-4C70-895B-86D51AB9511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52023" y="1436754"/>
            <a:ext cx="2858523" cy="1610601"/>
          </a:xfrm>
          <a:prstGeom prst="rect">
            <a:avLst/>
          </a:prstGeom>
        </p:spPr>
      </p:pic>
    </p:spTree>
    <p:extLst>
      <p:ext uri="{BB962C8B-B14F-4D97-AF65-F5344CB8AC3E}">
        <p14:creationId xmlns:p14="http://schemas.microsoft.com/office/powerpoint/2010/main" val="1278847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a:extLst>
              <a:ext uri="{FF2B5EF4-FFF2-40B4-BE49-F238E27FC236}">
                <a16:creationId xmlns:a16="http://schemas.microsoft.com/office/drawing/2014/main" id="{9149EA15-505C-4D7C-8221-45931F3815C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36527" y="3630877"/>
            <a:ext cx="1998711" cy="1436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 Box 10">
            <a:extLst>
              <a:ext uri="{FF2B5EF4-FFF2-40B4-BE49-F238E27FC236}">
                <a16:creationId xmlns:a16="http://schemas.microsoft.com/office/drawing/2014/main" id="{648ED8F2-6A76-44D0-816C-50BF01489FC9}"/>
              </a:ext>
            </a:extLst>
          </p:cNvPr>
          <p:cNvSpPr txBox="1">
            <a:spLocks noChangeArrowheads="1"/>
          </p:cNvSpPr>
          <p:nvPr/>
        </p:nvSpPr>
        <p:spPr bwMode="auto">
          <a:xfrm>
            <a:off x="3070009" y="6540552"/>
            <a:ext cx="1297150" cy="215444"/>
          </a:xfrm>
          <a:prstGeom prst="rect">
            <a:avLst/>
          </a:prstGeom>
          <a:noFill/>
          <a:ln w="9525" algn="ctr">
            <a:noFill/>
            <a:miter lim="800000"/>
            <a:headEnd/>
            <a:tailEnd/>
          </a:ln>
        </p:spPr>
        <p:txBody>
          <a:bodyPr wrap="non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Calibri" panose="020F0502020204030204"/>
                <a:ea typeface="+mn-ea"/>
                <a:cs typeface="+mn-cs"/>
              </a:rPr>
              <a:t>Orion SM Propellant Tanks</a:t>
            </a:r>
          </a:p>
        </p:txBody>
      </p:sp>
      <p:sp>
        <p:nvSpPr>
          <p:cNvPr id="3" name="Content Placeholder 15">
            <a:extLst>
              <a:ext uri="{FF2B5EF4-FFF2-40B4-BE49-F238E27FC236}">
                <a16:creationId xmlns:a16="http://schemas.microsoft.com/office/drawing/2014/main" id="{7784F547-2A67-405A-939D-AFB0D3585774}"/>
              </a:ext>
            </a:extLst>
          </p:cNvPr>
          <p:cNvSpPr txBox="1">
            <a:spLocks/>
          </p:cNvSpPr>
          <p:nvPr/>
        </p:nvSpPr>
        <p:spPr>
          <a:xfrm>
            <a:off x="203274" y="3775166"/>
            <a:ext cx="7059675" cy="2997710"/>
          </a:xfrm>
          <a:prstGeom prst="rect">
            <a:avLst/>
          </a:prstGeom>
          <a:solidFill>
            <a:schemeClr val="accent1">
              <a:lumMod val="10000"/>
              <a:lumOff val="90000"/>
            </a:schemeClr>
          </a:solidFill>
          <a:ln w="38100">
            <a:solidFill>
              <a:schemeClr val="accent1">
                <a:lumMod val="75000"/>
                <a:lumOff val="25000"/>
              </a:schemeClr>
            </a:solidFill>
          </a:ln>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1000"/>
              </a:spcBef>
              <a:spcAft>
                <a:spcPts val="0"/>
              </a:spcAft>
              <a:buClrTx/>
              <a:buSzTx/>
              <a:buFont typeface="Arial"/>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Solid Propulsion, TVC &amp; Advanced Propulsion Capabilities: </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Solid and Hybrid Propulsion Systems Design, Analysis, and Integration(Sounding Rocket DDTE, Launch Abort Motors, Tumbling Motor, Ullage Settling Motor, Ascent and Deorbit Motors, Radiation Effects on Propellant and Hybrids).</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Detailed Design and Analytical Capabilities ( Conceptual Design/Trade Studies, Motor Component Design, Life Extension, System Ballistic Analysis, T&amp;E, Anomaly Investigation.</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Close Partnership with AMRDEC and Redstone Test Center for Solid Propellant Mixing and Motor Test Capabilities</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Thrust Vector Control Systems Design, Development and Test (TVC Component/System Development and Testing in TVC Test Laboratory, and EMA’s).</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Advanced Propulsion Development and Testing( NTREES Nuclear Fuel Element Test Facility and CFM Component and System DDT&amp;E). </a:t>
            </a: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228594" marR="0" lvl="0" indent="-228594" algn="l" defTabSz="914377" rtl="0" eaLnBrk="1" fontAlgn="auto" latinLnBrk="0" hangingPunct="1">
              <a:lnSpc>
                <a:spcPct val="90000"/>
              </a:lnSpc>
              <a:spcBef>
                <a:spcPts val="1000"/>
              </a:spcBef>
              <a:spcAft>
                <a:spcPts val="0"/>
              </a:spcAft>
              <a:buClrTx/>
              <a:buSzTx/>
              <a:buFont typeface="Arial"/>
              <a:buChar char="•"/>
              <a:tabLst/>
              <a:defRPr/>
            </a:pPr>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p:txBody>
      </p:sp>
      <p:grpSp>
        <p:nvGrpSpPr>
          <p:cNvPr id="4" name="Group 3">
            <a:extLst>
              <a:ext uri="{FF2B5EF4-FFF2-40B4-BE49-F238E27FC236}">
                <a16:creationId xmlns:a16="http://schemas.microsoft.com/office/drawing/2014/main" id="{AC1E7A2B-5C23-4EF3-AAC2-29B2D4507952}"/>
              </a:ext>
            </a:extLst>
          </p:cNvPr>
          <p:cNvGrpSpPr/>
          <p:nvPr/>
        </p:nvGrpSpPr>
        <p:grpSpPr>
          <a:xfrm>
            <a:off x="169140" y="1148406"/>
            <a:ext cx="8101530" cy="2609880"/>
            <a:chOff x="5105080" y="1466640"/>
            <a:chExt cx="5926859" cy="1957449"/>
          </a:xfrm>
        </p:grpSpPr>
        <p:sp>
          <p:nvSpPr>
            <p:cNvPr id="5" name="Parallelogram 4">
              <a:extLst>
                <a:ext uri="{FF2B5EF4-FFF2-40B4-BE49-F238E27FC236}">
                  <a16:creationId xmlns:a16="http://schemas.microsoft.com/office/drawing/2014/main" id="{8BAAB788-A338-41C0-8ABD-880DBA37A08C}"/>
                </a:ext>
              </a:extLst>
            </p:cNvPr>
            <p:cNvSpPr/>
            <p:nvPr/>
          </p:nvSpPr>
          <p:spPr>
            <a:xfrm>
              <a:off x="5105080" y="1466640"/>
              <a:ext cx="5926859" cy="555573"/>
            </a:xfrm>
            <a:prstGeom prst="parallelogram">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9525" cap="flat" cmpd="sng" algn="ctr">
              <a:solidFill>
                <a:srgbClr val="0216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altLang="en-US" sz="1400" b="1" i="0" u="none" strike="noStrike" kern="0" cap="none" spc="0" normalizeH="0" baseline="0" noProof="0" dirty="0">
                  <a:ln>
                    <a:noFill/>
                  </a:ln>
                  <a:solidFill>
                    <a:prstClr val="black"/>
                  </a:solidFill>
                  <a:effectLst/>
                  <a:uLnTx/>
                  <a:uFillTx/>
                  <a:latin typeface="Arial"/>
                  <a:ea typeface="+mn-ea"/>
                  <a:cs typeface="+mn-cs"/>
                </a:rPr>
                <a:t>Solid Systems, TVC, &amp; Advanced Propulsion Capability Areas</a:t>
              </a:r>
            </a:p>
          </p:txBody>
        </p:sp>
        <p:sp>
          <p:nvSpPr>
            <p:cNvPr id="6" name="TextBox 5">
              <a:extLst>
                <a:ext uri="{FF2B5EF4-FFF2-40B4-BE49-F238E27FC236}">
                  <a16:creationId xmlns:a16="http://schemas.microsoft.com/office/drawing/2014/main" id="{D2E88056-E76C-47B3-BADD-E2DE68229C0F}"/>
                </a:ext>
              </a:extLst>
            </p:cNvPr>
            <p:cNvSpPr txBox="1"/>
            <p:nvPr/>
          </p:nvSpPr>
          <p:spPr>
            <a:xfrm>
              <a:off x="5133182" y="2039094"/>
              <a:ext cx="5752970" cy="1384995"/>
            </a:xfrm>
            <a:prstGeom prst="rect">
              <a:avLst/>
            </a:prstGeom>
            <a:noFill/>
            <a:ln w="38100">
              <a:solidFill>
                <a:schemeClr val="accent1">
                  <a:lumMod val="75000"/>
                </a:schemeClr>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Solid Propulsion Systems Development and Integration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Solid Motor Design &amp; Analysis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Separation &amp; Maneuvering Solid Systems Design &amp; Development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System Ballistic Analysis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Thrust Vector Control Systems, Components &amp;Testing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Propulsion Research &amp; Technology Including Test Capabilities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Arial"/>
                </a:rPr>
                <a:t>Nuclear Thermal Fuel Element Testing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Cryogenic Fluid Management Technologies</a:t>
              </a:r>
            </a:p>
          </p:txBody>
        </p:sp>
      </p:grpSp>
      <p:pic>
        <p:nvPicPr>
          <p:cNvPr id="7" name="Picture 6">
            <a:extLst>
              <a:ext uri="{FF2B5EF4-FFF2-40B4-BE49-F238E27FC236}">
                <a16:creationId xmlns:a16="http://schemas.microsoft.com/office/drawing/2014/main" id="{6431469B-6FD9-4748-9FAC-4492B25EE8BF}"/>
              </a:ext>
            </a:extLst>
          </p:cNvPr>
          <p:cNvPicPr>
            <a:picLocks noChangeAspect="1"/>
          </p:cNvPicPr>
          <p:nvPr/>
        </p:nvPicPr>
        <p:blipFill>
          <a:blip r:embed="rId3"/>
          <a:stretch>
            <a:fillRect/>
          </a:stretch>
        </p:blipFill>
        <p:spPr>
          <a:xfrm>
            <a:off x="5566380" y="2749176"/>
            <a:ext cx="2401783" cy="555572"/>
          </a:xfrm>
          <a:prstGeom prst="rect">
            <a:avLst/>
          </a:prstGeom>
        </p:spPr>
      </p:pic>
      <p:sp>
        <p:nvSpPr>
          <p:cNvPr id="10" name="Title 8">
            <a:extLst>
              <a:ext uri="{FF2B5EF4-FFF2-40B4-BE49-F238E27FC236}">
                <a16:creationId xmlns:a16="http://schemas.microsoft.com/office/drawing/2014/main" id="{C0F094ED-5085-47D8-B380-65F367430DB1}"/>
              </a:ext>
            </a:extLst>
          </p:cNvPr>
          <p:cNvSpPr txBox="1">
            <a:spLocks/>
          </p:cNvSpPr>
          <p:nvPr/>
        </p:nvSpPr>
        <p:spPr>
          <a:xfrm>
            <a:off x="1289554" y="32826"/>
            <a:ext cx="9321317" cy="9870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377"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dirty="0">
                <a:ln>
                  <a:noFill/>
                </a:ln>
                <a:solidFill>
                  <a:srgbClr val="000000"/>
                </a:solidFill>
                <a:effectLst/>
                <a:uLnTx/>
                <a:uFillTx/>
                <a:latin typeface="Arial"/>
                <a:ea typeface="+mj-ea"/>
                <a:cs typeface="+mj-cs"/>
              </a:rPr>
              <a:t>Solid Propulsion, Thrust Vector Control &amp; Advanced </a:t>
            </a:r>
            <a:r>
              <a:rPr kumimoji="0" lang="en-US" sz="3200" b="1" i="1" u="none" strike="noStrike" kern="1200" cap="none" spc="0" normalizeH="0" baseline="0" noProof="0" dirty="0">
                <a:ln>
                  <a:noFill/>
                </a:ln>
                <a:solidFill>
                  <a:srgbClr val="000000"/>
                </a:solidFill>
                <a:effectLst/>
                <a:uLnTx/>
                <a:uFillTx/>
                <a:latin typeface="Arial"/>
                <a:ea typeface="+mj-ea"/>
                <a:cs typeface="+mj-cs"/>
              </a:rPr>
              <a:t>Capabilities</a:t>
            </a:r>
            <a:r>
              <a:rPr kumimoji="0" lang="en-US" sz="3600" b="1" i="1" u="none" strike="noStrike" kern="1200" cap="none" spc="0" normalizeH="0" baseline="0" noProof="0" dirty="0">
                <a:ln>
                  <a:noFill/>
                </a:ln>
                <a:solidFill>
                  <a:srgbClr val="000000"/>
                </a:solidFill>
                <a:effectLst/>
                <a:uLnTx/>
                <a:uFillTx/>
                <a:latin typeface="Arial"/>
                <a:ea typeface="+mj-ea"/>
                <a:cs typeface="+mj-cs"/>
              </a:rPr>
              <a:t> at MSFC</a:t>
            </a:r>
          </a:p>
        </p:txBody>
      </p:sp>
      <p:pic>
        <p:nvPicPr>
          <p:cNvPr id="11" name="Picture 10" descr="PSD_PCD.png">
            <a:extLst>
              <a:ext uri="{FF2B5EF4-FFF2-40B4-BE49-F238E27FC236}">
                <a16:creationId xmlns:a16="http://schemas.microsoft.com/office/drawing/2014/main" id="{A2B0B837-2AE5-48F3-B351-8FD4764949B1}"/>
              </a:ext>
            </a:extLst>
          </p:cNvPr>
          <p:cNvPicPr>
            <a:picLocks noChangeAspect="1"/>
          </p:cNvPicPr>
          <p:nvPr/>
        </p:nvPicPr>
        <p:blipFill>
          <a:blip r:embed="rId4"/>
          <a:stretch>
            <a:fillRect/>
          </a:stretch>
        </p:blipFill>
        <p:spPr>
          <a:xfrm>
            <a:off x="8270670" y="1552701"/>
            <a:ext cx="2990250" cy="1876299"/>
          </a:xfrm>
          <a:prstGeom prst="rect">
            <a:avLst/>
          </a:prstGeom>
          <a:ln>
            <a:solidFill>
              <a:srgbClr val="7F7F7F"/>
            </a:solidFill>
          </a:ln>
        </p:spPr>
      </p:pic>
      <p:pic>
        <p:nvPicPr>
          <p:cNvPr id="12" name="Picture 1027" descr="U:\Space\pitches\128761_04.jpg">
            <a:extLst>
              <a:ext uri="{FF2B5EF4-FFF2-40B4-BE49-F238E27FC236}">
                <a16:creationId xmlns:a16="http://schemas.microsoft.com/office/drawing/2014/main" id="{A3E2FCCF-7194-4AE0-A1FD-85AA89ADD18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678211" y="5274021"/>
            <a:ext cx="1310515" cy="1278092"/>
          </a:xfrm>
          <a:prstGeom prst="rect">
            <a:avLst/>
          </a:prstGeom>
          <a:noFill/>
          <a:ln w="19050">
            <a:solidFill>
              <a:schemeClr val="tx1"/>
            </a:solidFill>
            <a:miter lim="800000"/>
            <a:headEnd/>
            <a:tailEnd/>
          </a:ln>
        </p:spPr>
      </p:pic>
      <p:pic>
        <p:nvPicPr>
          <p:cNvPr id="14" name="Picture 9">
            <a:extLst>
              <a:ext uri="{FF2B5EF4-FFF2-40B4-BE49-F238E27FC236}">
                <a16:creationId xmlns:a16="http://schemas.microsoft.com/office/drawing/2014/main" id="{A44C22EB-93B6-4354-8377-1D80D0790317}"/>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9601650" y="3707872"/>
            <a:ext cx="2387076" cy="1276500"/>
          </a:xfrm>
          <a:prstGeom prst="rect">
            <a:avLst/>
          </a:prstGeom>
          <a:noFill/>
          <a:ln w="9525" algn="ctr">
            <a:noFill/>
            <a:miter lim="800000"/>
            <a:headEnd/>
            <a:tailEnd/>
          </a:ln>
          <a:effectLst/>
        </p:spPr>
      </p:pic>
      <p:pic>
        <p:nvPicPr>
          <p:cNvPr id="9" name="Picture 8">
            <a:extLst>
              <a:ext uri="{FF2B5EF4-FFF2-40B4-BE49-F238E27FC236}">
                <a16:creationId xmlns:a16="http://schemas.microsoft.com/office/drawing/2014/main" id="{EAD92CC6-7B20-4BF5-8255-43E0A18E5786}"/>
              </a:ext>
            </a:extLst>
          </p:cNvPr>
          <p:cNvPicPr>
            <a:picLocks noChangeAspect="1"/>
          </p:cNvPicPr>
          <p:nvPr/>
        </p:nvPicPr>
        <p:blipFill>
          <a:blip r:embed="rId7"/>
          <a:stretch>
            <a:fillRect/>
          </a:stretch>
        </p:blipFill>
        <p:spPr>
          <a:xfrm>
            <a:off x="8087137" y="5096256"/>
            <a:ext cx="2045934" cy="1585768"/>
          </a:xfrm>
          <a:prstGeom prst="rect">
            <a:avLst/>
          </a:prstGeom>
        </p:spPr>
      </p:pic>
    </p:spTree>
    <p:extLst>
      <p:ext uri="{BB962C8B-B14F-4D97-AF65-F5344CB8AC3E}">
        <p14:creationId xmlns:p14="http://schemas.microsoft.com/office/powerpoint/2010/main" val="3740318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4"/>
          <p:cNvSpPr txBox="1">
            <a:spLocks/>
          </p:cNvSpPr>
          <p:nvPr/>
        </p:nvSpPr>
        <p:spPr>
          <a:xfrm>
            <a:off x="240153" y="3685300"/>
            <a:ext cx="8960998" cy="3098667"/>
          </a:xfrm>
          <a:prstGeom prst="rect">
            <a:avLst/>
          </a:prstGeom>
          <a:solidFill>
            <a:schemeClr val="accent1">
              <a:lumMod val="10000"/>
              <a:lumOff val="90000"/>
            </a:schemeClr>
          </a:solidFill>
          <a:ln w="38100">
            <a:solidFill>
              <a:schemeClr val="accent1">
                <a:lumMod val="75000"/>
                <a:lumOff val="25000"/>
              </a:schemeClr>
            </a:solidFill>
          </a:ln>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600"/>
              </a:spcBef>
              <a:spcAft>
                <a:spcPts val="0"/>
              </a:spcAft>
              <a:buClrTx/>
              <a:buSzTx/>
              <a:buFont typeface="Arial"/>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Structural Fluids and Thermal Analysis Capabilities: </a:t>
            </a:r>
          </a:p>
          <a:p>
            <a:pPr marL="0" marR="0" lvl="0" indent="-11" algn="l" defTabSz="914377" rtl="0" eaLnBrk="1" fontAlgn="auto" latinLnBrk="0" hangingPunct="1">
              <a:lnSpc>
                <a:spcPct val="90000"/>
              </a:lnSpc>
              <a:spcBef>
                <a:spcPts val="600"/>
              </a:spcBef>
              <a:spcAft>
                <a:spcPts val="0"/>
              </a:spcAft>
              <a:buClrTx/>
              <a:buSzTx/>
              <a:buFont typeface="Arial"/>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Detailed Design (Components, Subsystems, and Systems), Fabrication, Loads, dynamics, stress, fatigue, and fracture analyses for liquid engines, solid rocket motors, other propulsion components (COPV’s), and propulsion systems</a:t>
            </a:r>
          </a:p>
          <a:p>
            <a:pPr marL="0" marR="0" lvl="0" indent="-11" algn="l" defTabSz="914377" rtl="0" eaLnBrk="1" fontAlgn="auto" latinLnBrk="0" hangingPunct="1">
              <a:lnSpc>
                <a:spcPct val="90000"/>
              </a:lnSpc>
              <a:spcBef>
                <a:spcPts val="600"/>
              </a:spcBef>
              <a:spcAft>
                <a:spcPts val="0"/>
              </a:spcAft>
              <a:buClrTx/>
              <a:buSzTx/>
              <a:buFont typeface="Arial"/>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Fluid Dynamics analysis and simulations for Liquid Engines, Solid Motors and Propulsion components using reduced order models, scaling, system identification, CFD, CAS and Boltzmann solvers. Products include loads environment, assessment and design solutions. (Specialty Analysis: Tank Slosh Plume Surface Interaction)</a:t>
            </a:r>
          </a:p>
          <a:p>
            <a:pPr marL="0" marR="0" lvl="0" indent="-11" algn="l" defTabSz="914377" rtl="0" eaLnBrk="1" fontAlgn="auto" latinLnBrk="0" hangingPunct="1">
              <a:lnSpc>
                <a:spcPct val="90000"/>
              </a:lnSpc>
              <a:spcBef>
                <a:spcPts val="600"/>
              </a:spcBef>
              <a:spcAft>
                <a:spcPts val="0"/>
              </a:spcAft>
              <a:buClrTx/>
              <a:buSzTx/>
              <a:buFont typeface="Arial"/>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Development of vibration, acoustic, and shock design environments and test criteria</a:t>
            </a:r>
          </a:p>
          <a:p>
            <a:pPr marL="0" marR="0" lvl="0" indent="-11" algn="l" defTabSz="914377" rtl="0" eaLnBrk="1" fontAlgn="auto" latinLnBrk="0" hangingPunct="1">
              <a:lnSpc>
                <a:spcPct val="90000"/>
              </a:lnSpc>
              <a:spcBef>
                <a:spcPts val="600"/>
              </a:spcBef>
              <a:spcAft>
                <a:spcPts val="0"/>
              </a:spcAft>
              <a:buClrTx/>
              <a:buSzTx/>
              <a:buFont typeface="Arial"/>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Development and integration of vibration-based engine health management algorithms and systems</a:t>
            </a:r>
          </a:p>
          <a:p>
            <a:pPr marL="0" marR="0" lvl="0" indent="-11" algn="l" defTabSz="914377" rtl="0" eaLnBrk="1" fontAlgn="auto" latinLnBrk="0" hangingPunct="1">
              <a:lnSpc>
                <a:spcPct val="90000"/>
              </a:lnSpc>
              <a:spcBef>
                <a:spcPts val="600"/>
              </a:spcBef>
              <a:spcAft>
                <a:spcPts val="0"/>
              </a:spcAft>
              <a:buClrTx/>
              <a:buSzTx/>
              <a:buFont typeface="Arial"/>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Internal acoustic and combustion dynamics</a:t>
            </a:r>
          </a:p>
          <a:p>
            <a:pPr marL="0" marR="0" lvl="0" indent="-11" algn="l" defTabSz="914377" rtl="0" eaLnBrk="1" fontAlgn="auto" latinLnBrk="0" hangingPunct="1">
              <a:lnSpc>
                <a:spcPct val="90000"/>
              </a:lnSpc>
              <a:spcBef>
                <a:spcPts val="600"/>
              </a:spcBef>
              <a:spcAft>
                <a:spcPts val="0"/>
              </a:spcAft>
              <a:buClrTx/>
              <a:buSzTx/>
              <a:buFont typeface="Arial"/>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Thermal analysis and design for liquid and solid systems and components, cryogenic systems, CFM &amp; NTP modeling</a:t>
            </a:r>
          </a:p>
          <a:p>
            <a:pPr marL="0" marR="0" lvl="0" indent="-11" algn="l" defTabSz="914377" rtl="0" eaLnBrk="1" fontAlgn="auto" latinLnBrk="0" hangingPunct="1">
              <a:lnSpc>
                <a:spcPct val="90000"/>
              </a:lnSpc>
              <a:spcBef>
                <a:spcPts val="600"/>
              </a:spcBef>
              <a:spcAft>
                <a:spcPts val="0"/>
              </a:spcAft>
              <a:buClrTx/>
              <a:buSzTx/>
              <a:buFont typeface="Arial"/>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Thermal imaging studies, IR assessments and diagnostics for Propulsion systems</a:t>
            </a:r>
          </a:p>
          <a:p>
            <a:pPr marL="685783" marR="0" lvl="1" indent="-228594" algn="l" defTabSz="914377" rtl="0" eaLnBrk="1" fontAlgn="auto" latinLnBrk="0" hangingPunct="1">
              <a:lnSpc>
                <a:spcPct val="90000"/>
              </a:lnSpc>
              <a:spcBef>
                <a:spcPts val="600"/>
              </a:spcBef>
              <a:spcAft>
                <a:spcPts val="0"/>
              </a:spcAft>
              <a:buClrTx/>
              <a:buSzTx/>
              <a:buFont typeface="Arial" pitchFamily="34" charset="0"/>
              <a:buChar char="•"/>
              <a:tabLst/>
              <a:defRPr/>
            </a:pPr>
            <a:endParaRPr kumimoji="0" lang="en-US" sz="15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p:txBody>
      </p:sp>
      <p:sp>
        <p:nvSpPr>
          <p:cNvPr id="5" name="Title 8"/>
          <p:cNvSpPr txBox="1">
            <a:spLocks/>
          </p:cNvSpPr>
          <p:nvPr/>
        </p:nvSpPr>
        <p:spPr>
          <a:xfrm>
            <a:off x="1409994" y="112451"/>
            <a:ext cx="9419735"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altLang="en-US" sz="3600" b="1" i="1" u="none" strike="noStrike" kern="1200" cap="none" spc="0" normalizeH="0" baseline="0" noProof="0" dirty="0">
                <a:ln>
                  <a:noFill/>
                </a:ln>
                <a:solidFill>
                  <a:srgbClr val="000000"/>
                </a:solidFill>
                <a:effectLst/>
                <a:uLnTx/>
                <a:uFillTx/>
                <a:latin typeface="Arial"/>
                <a:ea typeface="+mj-ea"/>
                <a:cs typeface="+mj-cs"/>
              </a:rPr>
              <a:t>Structural, Thermal, &amp; Fluids Analysis</a:t>
            </a:r>
            <a:r>
              <a:rPr kumimoji="0" lang="en-US" sz="3600" b="1" i="1" u="none" strike="noStrike" kern="1200" cap="none" spc="0" normalizeH="0" baseline="0" noProof="0" dirty="0">
                <a:ln>
                  <a:noFill/>
                </a:ln>
                <a:solidFill>
                  <a:srgbClr val="000000"/>
                </a:solidFill>
                <a:effectLst/>
                <a:uLnTx/>
                <a:uFillTx/>
                <a:latin typeface="Arial"/>
                <a:ea typeface="+mj-ea"/>
                <a:cs typeface="+mj-cs"/>
              </a:rPr>
              <a:t> Capabilities at MSFC</a:t>
            </a:r>
          </a:p>
        </p:txBody>
      </p:sp>
      <p:grpSp>
        <p:nvGrpSpPr>
          <p:cNvPr id="14" name="Group 13">
            <a:extLst>
              <a:ext uri="{FF2B5EF4-FFF2-40B4-BE49-F238E27FC236}">
                <a16:creationId xmlns:a16="http://schemas.microsoft.com/office/drawing/2014/main" id="{7303078F-5EB9-4152-AE4E-C5D118213670}"/>
              </a:ext>
            </a:extLst>
          </p:cNvPr>
          <p:cNvGrpSpPr/>
          <p:nvPr/>
        </p:nvGrpSpPr>
        <p:grpSpPr>
          <a:xfrm>
            <a:off x="156755" y="1237418"/>
            <a:ext cx="7821385" cy="2425482"/>
            <a:chOff x="6567301" y="1716052"/>
            <a:chExt cx="5272600" cy="2425482"/>
          </a:xfrm>
        </p:grpSpPr>
        <p:sp>
          <p:nvSpPr>
            <p:cNvPr id="15" name="Parallelogram 14">
              <a:extLst>
                <a:ext uri="{FF2B5EF4-FFF2-40B4-BE49-F238E27FC236}">
                  <a16:creationId xmlns:a16="http://schemas.microsoft.com/office/drawing/2014/main" id="{28A5F677-3959-48B4-B59B-4892ED3CA58A}"/>
                </a:ext>
              </a:extLst>
            </p:cNvPr>
            <p:cNvSpPr/>
            <p:nvPr/>
          </p:nvSpPr>
          <p:spPr>
            <a:xfrm>
              <a:off x="6567301" y="1716052"/>
              <a:ext cx="5272600" cy="609600"/>
            </a:xfrm>
            <a:prstGeom prst="parallelogram">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9525" cap="flat" cmpd="sng" algn="ctr">
              <a:solidFill>
                <a:srgbClr val="0216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altLang="en-US" sz="16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Propulsion Structural, Thermal, &amp; Fluids Analysis  Capability Areas</a:t>
              </a:r>
            </a:p>
          </p:txBody>
        </p:sp>
        <p:sp>
          <p:nvSpPr>
            <p:cNvPr id="18" name="TextBox 17">
              <a:extLst>
                <a:ext uri="{FF2B5EF4-FFF2-40B4-BE49-F238E27FC236}">
                  <a16:creationId xmlns:a16="http://schemas.microsoft.com/office/drawing/2014/main" id="{482AEB7B-9D93-4CEA-A3D0-18292F36A221}"/>
                </a:ext>
              </a:extLst>
            </p:cNvPr>
            <p:cNvSpPr txBox="1"/>
            <p:nvPr/>
          </p:nvSpPr>
          <p:spPr>
            <a:xfrm>
              <a:off x="6597445" y="2325652"/>
              <a:ext cx="5161936" cy="1815882"/>
            </a:xfrm>
            <a:prstGeom prst="rect">
              <a:avLst/>
            </a:prstGeom>
            <a:noFill/>
            <a:ln w="38100">
              <a:solidFill>
                <a:schemeClr val="accent1">
                  <a:lumMod val="75000"/>
                </a:schemeClr>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Strength &amp; Life Assessment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Dynamic Loads &amp; Data Analysis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Flow Testing &amp; Analysis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Computational Fluid Dynamics and Unsteady Fluid Dynamics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Thermal Analysis &amp; Design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Detailed Design </a:t>
              </a:r>
            </a:p>
          </p:txBody>
        </p:sp>
      </p:grpSp>
      <p:pic>
        <p:nvPicPr>
          <p:cNvPr id="2" name="Picture 1">
            <a:extLst>
              <a:ext uri="{FF2B5EF4-FFF2-40B4-BE49-F238E27FC236}">
                <a16:creationId xmlns:a16="http://schemas.microsoft.com/office/drawing/2014/main" id="{F0420B97-72EC-4449-953B-61BD6BFCBB06}"/>
              </a:ext>
            </a:extLst>
          </p:cNvPr>
          <p:cNvPicPr>
            <a:picLocks noChangeAspect="1"/>
          </p:cNvPicPr>
          <p:nvPr/>
        </p:nvPicPr>
        <p:blipFill>
          <a:blip r:embed="rId3"/>
          <a:stretch>
            <a:fillRect/>
          </a:stretch>
        </p:blipFill>
        <p:spPr>
          <a:xfrm>
            <a:off x="4960836" y="2968399"/>
            <a:ext cx="2554445" cy="591363"/>
          </a:xfrm>
          <a:prstGeom prst="rect">
            <a:avLst/>
          </a:prstGeom>
        </p:spPr>
      </p:pic>
      <p:pic>
        <p:nvPicPr>
          <p:cNvPr id="8" name="Picture 7">
            <a:extLst>
              <a:ext uri="{FF2B5EF4-FFF2-40B4-BE49-F238E27FC236}">
                <a16:creationId xmlns:a16="http://schemas.microsoft.com/office/drawing/2014/main" id="{A49FCC27-ADA2-44EA-A94E-61C06E6335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965969" y="5035326"/>
            <a:ext cx="1727519" cy="1610695"/>
          </a:xfrm>
          <a:prstGeom prst="rect">
            <a:avLst/>
          </a:prstGeom>
        </p:spPr>
      </p:pic>
      <p:pic>
        <p:nvPicPr>
          <p:cNvPr id="9" name="Picture 17" descr="test6_00250.jpg">
            <a:extLst>
              <a:ext uri="{FF2B5EF4-FFF2-40B4-BE49-F238E27FC236}">
                <a16:creationId xmlns:a16="http://schemas.microsoft.com/office/drawing/2014/main" id="{0DDF6D0D-7911-4286-8166-EA57EE807CB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14535" y="1739172"/>
            <a:ext cx="3875994" cy="1273602"/>
          </a:xfrm>
          <a:prstGeom prst="rect">
            <a:avLst/>
          </a:prstGeom>
          <a:noFill/>
          <a:ln w="3175">
            <a:solidFill>
              <a:schemeClr val="tx1"/>
            </a:solidFill>
            <a:miter lim="800000"/>
            <a:headEnd/>
            <a:tailEnd/>
          </a:ln>
        </p:spPr>
      </p:pic>
      <p:pic>
        <p:nvPicPr>
          <p:cNvPr id="10" name="Picture 9" descr="PSD_PST.png">
            <a:extLst>
              <a:ext uri="{FF2B5EF4-FFF2-40B4-BE49-F238E27FC236}">
                <a16:creationId xmlns:a16="http://schemas.microsoft.com/office/drawing/2014/main" id="{3A2DC179-8E6F-4AB8-A498-30AE6E87D06D}"/>
              </a:ext>
            </a:extLst>
          </p:cNvPr>
          <p:cNvPicPr>
            <a:picLocks noChangeAspect="1"/>
          </p:cNvPicPr>
          <p:nvPr/>
        </p:nvPicPr>
        <p:blipFill>
          <a:blip r:embed="rId6"/>
          <a:stretch>
            <a:fillRect/>
          </a:stretch>
        </p:blipFill>
        <p:spPr>
          <a:xfrm>
            <a:off x="9468291" y="3399335"/>
            <a:ext cx="2522238" cy="1261120"/>
          </a:xfrm>
          <a:prstGeom prst="rect">
            <a:avLst/>
          </a:prstGeom>
          <a:ln>
            <a:solidFill>
              <a:srgbClr val="7F7F7F"/>
            </a:solidFill>
          </a:ln>
        </p:spPr>
      </p:pic>
    </p:spTree>
    <p:extLst>
      <p:ext uri="{BB962C8B-B14F-4D97-AF65-F5344CB8AC3E}">
        <p14:creationId xmlns:p14="http://schemas.microsoft.com/office/powerpoint/2010/main" val="3596566953"/>
      </p:ext>
    </p:extLst>
  </p:cSld>
  <p:clrMapOvr>
    <a:masterClrMapping/>
  </p:clrMapOvr>
</p:sld>
</file>

<file path=ppt/theme/theme1.xml><?xml version="1.0" encoding="utf-8"?>
<a:theme xmlns:a="http://schemas.openxmlformats.org/drawingml/2006/main" name="Standard_Jan2019">
  <a:themeElements>
    <a:clrScheme name="Custom 2">
      <a:dk1>
        <a:srgbClr val="000000"/>
      </a:dk1>
      <a:lt1>
        <a:srgbClr val="FFFFFF"/>
      </a:lt1>
      <a:dk2>
        <a:srgbClr val="A24C1F"/>
      </a:dk2>
      <a:lt2>
        <a:srgbClr val="A3AFB1"/>
      </a:lt2>
      <a:accent1>
        <a:srgbClr val="021659"/>
      </a:accent1>
      <a:accent2>
        <a:srgbClr val="B93A25"/>
      </a:accent2>
      <a:accent3>
        <a:srgbClr val="5E6E74"/>
      </a:accent3>
      <a:accent4>
        <a:srgbClr val="569656"/>
      </a:accent4>
      <a:accent5>
        <a:srgbClr val="9C6800"/>
      </a:accent5>
      <a:accent6>
        <a:srgbClr val="213E6F"/>
      </a:accent6>
      <a:hlink>
        <a:srgbClr val="567598"/>
      </a:hlink>
      <a:folHlink>
        <a:srgbClr val="A24C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tandard_Jan19" id="{33D5BC90-AAD2-EC41-AB62-92CCBB11A728}" vid="{330C2900-3A8B-DD41-9658-12DD3FA702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617</Words>
  <Application>Microsoft Office PowerPoint</Application>
  <PresentationFormat>Widescreen</PresentationFormat>
  <Paragraphs>48</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Standard_Jan2019</vt:lpstr>
      <vt:lpstr>Propulsion Systems Department Capabilities       Thomas M. Brown Ph.D.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Propulsion Systems Department Capabilities       Thomas M. Brown Ph.D.</dc:title>
  <dc:creator>Cannon, James L. (MSFC-ER01)</dc:creator>
  <cp:lastModifiedBy>Cannon, James L. (MSFC-ER01)</cp:lastModifiedBy>
  <cp:revision>4</cp:revision>
  <dcterms:created xsi:type="dcterms:W3CDTF">2022-10-17T17:44:55Z</dcterms:created>
  <dcterms:modified xsi:type="dcterms:W3CDTF">2022-10-18T13:43:05Z</dcterms:modified>
</cp:coreProperties>
</file>