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4"/>
  </p:sldMasterIdLst>
  <p:notesMasterIdLst>
    <p:notesMasterId r:id="rId20"/>
  </p:notesMasterIdLst>
  <p:sldIdLst>
    <p:sldId id="257" r:id="rId5"/>
    <p:sldId id="272" r:id="rId6"/>
    <p:sldId id="266" r:id="rId7"/>
    <p:sldId id="270" r:id="rId8"/>
    <p:sldId id="271" r:id="rId9"/>
    <p:sldId id="273" r:id="rId10"/>
    <p:sldId id="274" r:id="rId11"/>
    <p:sldId id="275" r:id="rId12"/>
    <p:sldId id="276" r:id="rId13"/>
    <p:sldId id="277" r:id="rId14"/>
    <p:sldId id="279" r:id="rId15"/>
    <p:sldId id="280" r:id="rId16"/>
    <p:sldId id="281" r:id="rId17"/>
    <p:sldId id="278" r:id="rId18"/>
    <p:sldId id="269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5" autoAdjust="0"/>
    <p:restoredTop sz="94706"/>
  </p:normalViewPr>
  <p:slideViewPr>
    <p:cSldViewPr snapToGrid="0" snapToObjects="1">
      <p:cViewPr>
        <p:scale>
          <a:sx n="100" d="100"/>
          <a:sy n="100" d="100"/>
        </p:scale>
        <p:origin x="1668" y="8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A7A88-0603-4F11-8C4E-731E94E17A13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68E41-C418-43C2-816B-D65371762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4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E1E4F4-6A46-F54B-B2EC-51DCECFCE4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02540" y="958170"/>
            <a:ext cx="3528212" cy="857250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03205" y="3463165"/>
            <a:ext cx="4344988" cy="52030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02540" y="3983467"/>
            <a:ext cx="4344988" cy="5203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286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41000F0C-3736-4E67-8567-070707BD032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9"/>
          <a:stretch/>
        </p:blipFill>
        <p:spPr bwMode="auto">
          <a:xfrm>
            <a:off x="-1" y="2607020"/>
            <a:ext cx="2928169" cy="253648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EA8D2BDE-B25B-454F-9858-C98EBD5684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2B8B12-819C-4F02-A22E-131E8BC56F6D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92D5C7F-AB61-430F-B545-D57A6762950A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406823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1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8EA0311A-27B2-49CE-9F1C-E5F7AF549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4" y="2366028"/>
            <a:ext cx="2652479" cy="27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23816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68A00A0C-1EED-49B8-9EA3-A46AB6333B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4FDA76-03C3-4376-BD30-46AB16CD8041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9B5B541-1F1B-44A8-B8EB-40B7B9BC18B6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936108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CD9A0E6B-35F7-40E2-A1F7-E9D4CFD490C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47"/>
          <a:stretch/>
        </p:blipFill>
        <p:spPr bwMode="auto">
          <a:xfrm>
            <a:off x="4847353" y="2752743"/>
            <a:ext cx="4296646" cy="239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53"/>
          <a:stretch/>
        </p:blipFill>
        <p:spPr>
          <a:xfrm>
            <a:off x="-132520" y="3186545"/>
            <a:ext cx="9276520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4FB7E893-5C92-460A-A774-923157741E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3891FD-2F20-416B-86DC-D707669C6F15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092B394-C8C8-4382-932D-87072A515AC5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217977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ee the source image">
            <a:extLst>
              <a:ext uri="{FF2B5EF4-FFF2-40B4-BE49-F238E27FC236}">
                <a16:creationId xmlns:a16="http://schemas.microsoft.com/office/drawing/2014/main" id="{EC29AEB7-DFE8-49AD-B8B8-C8794DD5CC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332501"/>
            <a:ext cx="3124200" cy="281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47FCA5F4-4E72-4E80-8563-C8606F77E1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000845-E585-47F0-A2FC-B8D16B18FA6E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5FBF124-7E71-43D2-9ADC-FA71FC9F41E6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654177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ee the source image">
            <a:extLst>
              <a:ext uri="{FF2B5EF4-FFF2-40B4-BE49-F238E27FC236}">
                <a16:creationId xmlns:a16="http://schemas.microsoft.com/office/drawing/2014/main" id="{CCAA7B12-5EB7-4022-B0A8-9DA6137416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963" y="2209800"/>
            <a:ext cx="4677037" cy="292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E97C005B-D5FE-433A-9EB0-5948E3EA5C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EB8FC2-C7EA-4093-8B61-82FB703CEEDF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7E066F9-F681-4A2E-AD1E-ECAC2059142B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131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ee the source image">
            <a:extLst>
              <a:ext uri="{FF2B5EF4-FFF2-40B4-BE49-F238E27FC236}">
                <a16:creationId xmlns:a16="http://schemas.microsoft.com/office/drawing/2014/main" id="{24210B99-35BD-4F2F-8FF9-4EFCE983FA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8875"/>
            <a:ext cx="27146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E09E1B2B-FE5A-4608-AE64-6FF58D93DD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63A45A-1A53-42DA-9A67-3492E3140230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809C2F7-4B7A-487A-BE97-9546DC25C25A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82570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ee the source image">
            <a:extLst>
              <a:ext uri="{FF2B5EF4-FFF2-40B4-BE49-F238E27FC236}">
                <a16:creationId xmlns:a16="http://schemas.microsoft.com/office/drawing/2014/main" id="{5DA21F81-098B-4570-8744-6317F0E4624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9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15A904AC-D4A5-4A6F-B019-A1DD793E63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B1E9E4-D9A7-4782-BAF0-2DA60A5941B9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ED1E0C8-FCD9-4C93-ACF9-F495C5AB3566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684867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E09E1B2B-FE5A-4608-AE64-6FF58D93DD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63A45A-1A53-42DA-9A67-3492E3140230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809C2F7-4B7A-487A-BE97-9546DC25C25A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84076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1D210E40-FA27-4D96-BCE7-503C1C8975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7" b="784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CD3A7E6B-CEDF-4F8B-BED3-6E43773450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29DC630-3FE9-4CF6-B1C2-4C9709C285B6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9487DCD-1871-4229-9844-45F4B8C04DB2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19787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ee the source image">
            <a:extLst>
              <a:ext uri="{FF2B5EF4-FFF2-40B4-BE49-F238E27FC236}">
                <a16:creationId xmlns:a16="http://schemas.microsoft.com/office/drawing/2014/main" id="{B55B7563-99C4-4E32-991E-85EF4BEC66D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0"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B734EF1A-8D40-4DFD-8A38-DEB2216B6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0010-AC29-479B-B279-B4466A691477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1A06E2A-047F-4954-BE73-67C3CEA6BD8C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822753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D14E9BAB-DFD3-4945-A38C-D4DE95AD968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0" b="6840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520" y="3186545"/>
            <a:ext cx="9451646" cy="2461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>
            <a:lvl1pPr marL="0" marR="0" indent="0" algn="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2" descr="http://diylogodesigns.com/blog/wp-content/uploads/2016/06/Nasa-Logo-Transparent-Background-download.png">
            <a:extLst>
              <a:ext uri="{FF2B5EF4-FFF2-40B4-BE49-F238E27FC236}">
                <a16:creationId xmlns:a16="http://schemas.microsoft.com/office/drawing/2014/main" id="{811CE41E-FB53-4166-9EA5-C3D833080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367" y="67783"/>
            <a:ext cx="664633" cy="55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AFD6B4B-68FB-4009-AC50-2FC45D39AECF}"/>
              </a:ext>
            </a:extLst>
          </p:cNvPr>
          <p:cNvCxnSpPr/>
          <p:nvPr userDrawn="1"/>
        </p:nvCxnSpPr>
        <p:spPr>
          <a:xfrm>
            <a:off x="8389815" y="67782"/>
            <a:ext cx="0" cy="576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0BE3421-1C19-446E-952B-2A960DE4E20E}"/>
              </a:ext>
            </a:extLst>
          </p:cNvPr>
          <p:cNvSpPr txBox="1"/>
          <p:nvPr userDrawn="1"/>
        </p:nvSpPr>
        <p:spPr>
          <a:xfrm>
            <a:off x="6765597" y="140440"/>
            <a:ext cx="1624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imes" pitchFamily="18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156607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E1E4F4-6A46-F54B-B2EC-51DCECFCE4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02540" y="958170"/>
            <a:ext cx="3528212" cy="857250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03205" y="3463165"/>
            <a:ext cx="4344988" cy="52030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02541" y="3983467"/>
            <a:ext cx="4344988" cy="5203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336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800" y="205979"/>
            <a:ext cx="6096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58953" y="1200151"/>
            <a:ext cx="4927849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81D04-EBE0-9D46-AD02-D42CC4F78F3A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0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57" r:id="rId3"/>
    <p:sldLayoutId id="2147483760" r:id="rId4"/>
    <p:sldLayoutId id="2147483761" r:id="rId5"/>
    <p:sldLayoutId id="2147483765" r:id="rId6"/>
    <p:sldLayoutId id="2147483762" r:id="rId7"/>
    <p:sldLayoutId id="2147483763" r:id="rId8"/>
    <p:sldLayoutId id="2147483764" r:id="rId9"/>
    <p:sldLayoutId id="2147483766" r:id="rId10"/>
    <p:sldLayoutId id="2147483758" r:id="rId11"/>
    <p:sldLayoutId id="2147483759" r:id="rId12"/>
    <p:sldLayoutId id="2147483755" r:id="rId13"/>
  </p:sldLayoutIdLst>
  <p:txStyles>
    <p:titleStyle>
      <a:lvl1pPr algn="r" defTabSz="457189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science.nasa.gov/science-news/science-at-nasa/2008/31jul_solarsail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ntrs.nasa.gov/api/citations/20170001501/downloads/20170001501.pdf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5C29D-F869-FC4E-BFC7-AD2B04CF5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348" y="2192399"/>
            <a:ext cx="4344988" cy="520304"/>
          </a:xfrm>
        </p:spPr>
        <p:txBody>
          <a:bodyPr>
            <a:normAutofit/>
          </a:bodyPr>
          <a:lstStyle/>
          <a:p>
            <a:r>
              <a:rPr lang="en-US" sz="1050" dirty="0"/>
              <a:t>MPF || October 25</a:t>
            </a:r>
            <a:r>
              <a:rPr lang="en-US" sz="1050" baseline="30000" dirty="0"/>
              <a:t>th</a:t>
            </a:r>
            <a:r>
              <a:rPr lang="en-US" sz="1050" dirty="0"/>
              <a:t> 2022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/>
              <a:t>Solar Sails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27013" y="1672095"/>
            <a:ext cx="4344988" cy="520304"/>
          </a:xfrm>
        </p:spPr>
        <p:txBody>
          <a:bodyPr>
            <a:normAutofit/>
          </a:bodyPr>
          <a:lstStyle/>
          <a:p>
            <a:r>
              <a:rPr lang="en-US" sz="1200" dirty="0"/>
              <a:t>John A. Carr, Ph.D.</a:t>
            </a:r>
          </a:p>
          <a:p>
            <a:r>
              <a:rPr lang="en-US" sz="1200" dirty="0"/>
              <a:t>MSFC Deputy Chief Technologist</a:t>
            </a:r>
          </a:p>
        </p:txBody>
      </p:sp>
    </p:spTree>
    <p:extLst>
      <p:ext uri="{BB962C8B-B14F-4D97-AF65-F5344CB8AC3E}">
        <p14:creationId xmlns:p14="http://schemas.microsoft.com/office/powerpoint/2010/main" val="2304994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564C-5FF2-4C40-8147-343EB8B6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Photon Sails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42A2A-B42E-4EA2-ACFA-84A8F5E62CA1}"/>
              </a:ext>
            </a:extLst>
          </p:cNvPr>
          <p:cNvSpPr txBox="1"/>
          <p:nvPr/>
        </p:nvSpPr>
        <p:spPr>
          <a:xfrm>
            <a:off x="273698" y="805943"/>
            <a:ext cx="8727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Generating propulsion from radiation pressure – the exchange of momentum between an ultra-thin reflective ‘sail’  and electromagnetic radiation.</a:t>
            </a:r>
          </a:p>
        </p:txBody>
      </p:sp>
    </p:spTree>
    <p:extLst>
      <p:ext uri="{BB962C8B-B14F-4D97-AF65-F5344CB8AC3E}">
        <p14:creationId xmlns:p14="http://schemas.microsoft.com/office/powerpoint/2010/main" val="123284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03581" y="274257"/>
            <a:ext cx="8229600" cy="358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</a:t>
            </a:r>
            <a:endParaRPr lang="en-US" sz="2000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A5D33BF8-F98A-4CF1-BF9A-ABD7A2150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/>
          <a:p>
            <a:r>
              <a:rPr lang="en-US" dirty="0"/>
              <a:t>A History of Photon Sailing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3BD6E1-789B-4FC8-B4BB-11EDB3BADFFC}"/>
              </a:ext>
            </a:extLst>
          </p:cNvPr>
          <p:cNvSpPr txBox="1"/>
          <p:nvPr/>
        </p:nvSpPr>
        <p:spPr>
          <a:xfrm>
            <a:off x="4787348" y="4869243"/>
            <a:ext cx="4724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hlinkClick r:id="rId2"/>
              </a:rPr>
              <a:t>A Brief History of Solar Sails | Science Mission Directorate (nasa.gov)</a:t>
            </a:r>
            <a:endParaRPr lang="en-US" sz="105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167C77-9139-4358-B00B-8B7EBC800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85" y="178904"/>
            <a:ext cx="20955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083865-1E36-410A-AF4E-CF30E78DAD92}"/>
              </a:ext>
            </a:extLst>
          </p:cNvPr>
          <p:cNvSpPr txBox="1"/>
          <p:nvPr/>
        </p:nvSpPr>
        <p:spPr>
          <a:xfrm>
            <a:off x="2481380" y="331675"/>
            <a:ext cx="4151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In 1608 Kepler theorizes that ships could sail in space, powered by a solar breeze.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953303-CAA0-4AA2-B14B-5EB1EA1FF6AA}"/>
              </a:ext>
            </a:extLst>
          </p:cNvPr>
          <p:cNvSpPr txBox="1"/>
          <p:nvPr/>
        </p:nvSpPr>
        <p:spPr>
          <a:xfrm>
            <a:off x="2763077" y="1092767"/>
            <a:ext cx="64538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chemeClr val="bg1"/>
                </a:solidFill>
                <a:effectLst/>
                <a:latin typeface="Raleway" pitchFamily="2" charset="0"/>
              </a:rPr>
              <a:t>In 1873, James Clerk Maxwell first demonstrated that sunlight exerts a small amount of pressure as photons bounce off a reflective surface.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B09CBA59-3C7D-46B1-9EC2-99A1A2746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140" y="2270924"/>
            <a:ext cx="1777347" cy="141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94A7EC-9E3A-45D8-80B0-E88259952EDC}"/>
              </a:ext>
            </a:extLst>
          </p:cNvPr>
          <p:cNvSpPr txBox="1"/>
          <p:nvPr/>
        </p:nvSpPr>
        <p:spPr>
          <a:xfrm>
            <a:off x="2763077" y="3704784"/>
            <a:ext cx="1669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1960 Echo 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F70216-2DAF-4DEB-86F4-1BA265FA04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98" b="5730"/>
          <a:stretch/>
        </p:blipFill>
        <p:spPr>
          <a:xfrm>
            <a:off x="4577450" y="2270924"/>
            <a:ext cx="1663808" cy="14171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E3BDE7-C33C-4339-AB62-21317186DB91}"/>
              </a:ext>
            </a:extLst>
          </p:cNvPr>
          <p:cNvSpPr txBox="1"/>
          <p:nvPr/>
        </p:nvSpPr>
        <p:spPr>
          <a:xfrm>
            <a:off x="4577450" y="3635552"/>
            <a:ext cx="1669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1974 Mariner 10</a:t>
            </a:r>
          </a:p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[and others]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9C17C7-6BC4-42B1-B03E-B1BC466933F8}"/>
              </a:ext>
            </a:extLst>
          </p:cNvPr>
          <p:cNvSpPr txBox="1"/>
          <p:nvPr/>
        </p:nvSpPr>
        <p:spPr>
          <a:xfrm>
            <a:off x="6385856" y="2470979"/>
            <a:ext cx="27581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1970’s JPL Sail (cancelled) </a:t>
            </a:r>
          </a:p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1993 </a:t>
            </a:r>
            <a:r>
              <a:rPr lang="en-US" sz="1600" dirty="0" err="1">
                <a:solidFill>
                  <a:schemeClr val="bg1"/>
                </a:solidFill>
                <a:latin typeface="Raleway" pitchFamily="2" charset="0"/>
              </a:rPr>
              <a:t>Znamya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 Mirror (fail)</a:t>
            </a:r>
          </a:p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1992 INSAT 2A T-Sail</a:t>
            </a:r>
          </a:p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2003 INSAT 3A T-Sail</a:t>
            </a:r>
          </a:p>
        </p:txBody>
      </p:sp>
    </p:spTree>
    <p:extLst>
      <p:ext uri="{BB962C8B-B14F-4D97-AF65-F5344CB8AC3E}">
        <p14:creationId xmlns:p14="http://schemas.microsoft.com/office/powerpoint/2010/main" val="295546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A5D33BF8-F98A-4CF1-BF9A-ABD7A2150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/>
          <a:p>
            <a:r>
              <a:rPr lang="en-US" dirty="0"/>
              <a:t>A History of Photon Sailing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94A7EC-9E3A-45D8-80B0-E88259952EDC}"/>
              </a:ext>
            </a:extLst>
          </p:cNvPr>
          <p:cNvSpPr txBox="1"/>
          <p:nvPr/>
        </p:nvSpPr>
        <p:spPr>
          <a:xfrm>
            <a:off x="3449992" y="1785363"/>
            <a:ext cx="256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2004 Japanese Sail (10m across; sub-orbital)</a:t>
            </a:r>
          </a:p>
        </p:txBody>
      </p:sp>
      <p:pic>
        <p:nvPicPr>
          <p:cNvPr id="2050" name="Picture 2" descr="see caption">
            <a:extLst>
              <a:ext uri="{FF2B5EF4-FFF2-40B4-BE49-F238E27FC236}">
                <a16:creationId xmlns:a16="http://schemas.microsoft.com/office/drawing/2014/main" id="{DBBF46E5-05A1-4FE8-8F62-CB935A5E7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699" y="305821"/>
            <a:ext cx="1954231" cy="143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D16B763-6265-4E27-A96C-FCAF4442B430}"/>
              </a:ext>
            </a:extLst>
          </p:cNvPr>
          <p:cNvSpPr txBox="1"/>
          <p:nvPr/>
        </p:nvSpPr>
        <p:spPr>
          <a:xfrm>
            <a:off x="6282841" y="1110911"/>
            <a:ext cx="2154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2005 COSMOS 1 (600m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; vehicle lost)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C39D5607-A994-4832-BAA7-CF7A47969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57" y="200418"/>
            <a:ext cx="3181073" cy="138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D401183-7816-4A33-A846-BAFD0F08C1C0}"/>
              </a:ext>
            </a:extLst>
          </p:cNvPr>
          <p:cNvSpPr txBox="1"/>
          <p:nvPr/>
        </p:nvSpPr>
        <p:spPr>
          <a:xfrm>
            <a:off x="204857" y="1831430"/>
            <a:ext cx="3366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2001 - 2006 NASA Ground Sails (20m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 in Plum Brook)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BBB424-A657-45B6-9004-BC1DA0CB9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584" y="2386031"/>
            <a:ext cx="1894617" cy="144172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51EF473-788B-4F85-96B9-1A1530093F2A}"/>
              </a:ext>
            </a:extLst>
          </p:cNvPr>
          <p:cNvSpPr txBox="1"/>
          <p:nvPr/>
        </p:nvSpPr>
        <p:spPr>
          <a:xfrm>
            <a:off x="3648038" y="3781685"/>
            <a:ext cx="2409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2010 IKAROS (196m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; heliocentric orbit)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1C3D7D-80FA-4AC7-B448-04F10E22191E}"/>
              </a:ext>
            </a:extLst>
          </p:cNvPr>
          <p:cNvSpPr txBox="1"/>
          <p:nvPr/>
        </p:nvSpPr>
        <p:spPr>
          <a:xfrm>
            <a:off x="1798181" y="3691977"/>
            <a:ext cx="1955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2010 NanoSail-D2 (10m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; LEO Drag)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0DFD52-ECE0-4923-BB7D-4195BB5A57A5}"/>
              </a:ext>
            </a:extLst>
          </p:cNvPr>
          <p:cNvSpPr txBox="1"/>
          <p:nvPr/>
        </p:nvSpPr>
        <p:spPr>
          <a:xfrm>
            <a:off x="48795" y="2923294"/>
            <a:ext cx="1831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2008 </a:t>
            </a:r>
            <a:r>
              <a:rPr lang="en-US" sz="1600" dirty="0" err="1">
                <a:solidFill>
                  <a:schemeClr val="bg1"/>
                </a:solidFill>
                <a:latin typeface="Raleway" pitchFamily="2" charset="0"/>
              </a:rPr>
              <a:t>NanoSail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-D (10m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; Launch Fail)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F0DE46EC-D08F-4987-8EAB-9F385EE4A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740" y="2435077"/>
            <a:ext cx="1874672" cy="123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8EDA5D0-842C-4888-8A35-5F8DC4BD8A0A}"/>
              </a:ext>
            </a:extLst>
          </p:cNvPr>
          <p:cNvSpPr txBox="1"/>
          <p:nvPr/>
        </p:nvSpPr>
        <p:spPr>
          <a:xfrm>
            <a:off x="7361795" y="3291344"/>
            <a:ext cx="175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2015 LightSail-1 ; 2019 LightSail-2 (32m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2CB95E-4AA6-48D6-8210-40CFCF41ACE2}"/>
              </a:ext>
            </a:extLst>
          </p:cNvPr>
          <p:cNvSpPr txBox="1"/>
          <p:nvPr/>
        </p:nvSpPr>
        <p:spPr>
          <a:xfrm>
            <a:off x="5828032" y="2616818"/>
            <a:ext cx="1831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2010 </a:t>
            </a:r>
            <a:r>
              <a:rPr lang="en-US" sz="1600" dirty="0" err="1">
                <a:solidFill>
                  <a:schemeClr val="bg1"/>
                </a:solidFill>
                <a:latin typeface="Raleway" pitchFamily="2" charset="0"/>
              </a:rPr>
              <a:t>Sunjammer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 (1200m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; Cancelled</a:t>
            </a:r>
          </a:p>
        </p:txBody>
      </p:sp>
    </p:spTree>
    <p:extLst>
      <p:ext uri="{BB962C8B-B14F-4D97-AF65-F5344CB8AC3E}">
        <p14:creationId xmlns:p14="http://schemas.microsoft.com/office/powerpoint/2010/main" val="353756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51E09D95-37DF-491A-A937-1B5DE98D3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437" y="584205"/>
            <a:ext cx="3298832" cy="254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303581" y="274257"/>
            <a:ext cx="8229600" cy="358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</a:t>
            </a:r>
            <a:endParaRPr lang="en-US" sz="2000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A5D33BF8-F98A-4CF1-BF9A-ABD7A2150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577" y="4035238"/>
            <a:ext cx="6223597" cy="857250"/>
          </a:xfrm>
        </p:spPr>
        <p:txBody>
          <a:bodyPr/>
          <a:lstStyle/>
          <a:p>
            <a:r>
              <a:rPr lang="en-US" dirty="0"/>
              <a:t>A History of Photon Sailing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401183-7816-4A33-A846-BAFD0F08C1C0}"/>
              </a:ext>
            </a:extLst>
          </p:cNvPr>
          <p:cNvSpPr txBox="1"/>
          <p:nvPr/>
        </p:nvSpPr>
        <p:spPr>
          <a:xfrm>
            <a:off x="303581" y="2738265"/>
            <a:ext cx="3366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2022 NASA </a:t>
            </a:r>
            <a:r>
              <a:rPr lang="en-US" sz="1600" dirty="0" err="1">
                <a:solidFill>
                  <a:schemeClr val="bg1"/>
                </a:solidFill>
                <a:latin typeface="Raleway" pitchFamily="2" charset="0"/>
              </a:rPr>
              <a:t>NEAScout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 (85m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 Asteroid 2020 GE – Artemis 1)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D9D3DA2-F013-40A0-B9A1-B68DED181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00" y="410547"/>
            <a:ext cx="3040094" cy="206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CE81DCA-9AD9-45C9-8339-5F4FBE7F3CB0}"/>
              </a:ext>
            </a:extLst>
          </p:cNvPr>
          <p:cNvSpPr txBox="1"/>
          <p:nvPr/>
        </p:nvSpPr>
        <p:spPr>
          <a:xfrm>
            <a:off x="4093028" y="3274146"/>
            <a:ext cx="3733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2022+ NASA Solar Cruiser (1,672m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; Sail Tech Development Only)</a:t>
            </a:r>
          </a:p>
        </p:txBody>
      </p:sp>
    </p:spTree>
    <p:extLst>
      <p:ext uri="{BB962C8B-B14F-4D97-AF65-F5344CB8AC3E}">
        <p14:creationId xmlns:p14="http://schemas.microsoft.com/office/powerpoint/2010/main" val="924684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9E03B-82AC-43EA-AD8F-029F79D9C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NASA+ Missions of Interest [not enabled by </a:t>
            </a:r>
            <a:r>
              <a:rPr lang="en-US" dirty="0" err="1"/>
              <a:t>NEAScout</a:t>
            </a:r>
            <a:r>
              <a:rPr lang="en-US" dirty="0"/>
              <a:t> or others]</a:t>
            </a:r>
          </a:p>
        </p:txBody>
      </p:sp>
    </p:spTree>
    <p:extLst>
      <p:ext uri="{BB962C8B-B14F-4D97-AF65-F5344CB8AC3E}">
        <p14:creationId xmlns:p14="http://schemas.microsoft.com/office/powerpoint/2010/main" val="4228657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2470C-7E81-4692-B260-34D29BB63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HelioPhysics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166B92-8AE7-490C-A592-25EE021BE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025" y="762407"/>
            <a:ext cx="2234141" cy="22590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0E458E-60C9-4C99-824D-64B574F35DED}"/>
              </a:ext>
            </a:extLst>
          </p:cNvPr>
          <p:cNvSpPr txBox="1"/>
          <p:nvPr/>
        </p:nvSpPr>
        <p:spPr>
          <a:xfrm>
            <a:off x="69573" y="999364"/>
            <a:ext cx="8842514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Distributed Asset High Inclination Solar:  		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c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= 0.12mm/s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2</a:t>
            </a:r>
          </a:p>
          <a:p>
            <a:pPr marL="342900" indent="-342900">
              <a:spcAft>
                <a:spcPts val="600"/>
              </a:spcAft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Single Asset High Inclination Solar:				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c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&gt; 0.17mm/s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2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 startAt="3"/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Sub-L1 </a:t>
            </a:r>
            <a:r>
              <a:rPr lang="en-US" sz="1600" dirty="0" err="1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Heliophysics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and Solar Storm Monitoring:	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c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&gt; 0.11mm/s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2</a:t>
            </a:r>
            <a:endParaRPr lang="en-US" sz="1600" dirty="0">
              <a:solidFill>
                <a:schemeClr val="bg1"/>
              </a:solidFill>
              <a:latin typeface="Raleway" pitchFamily="2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endParaRPr lang="en-US" sz="1600" dirty="0">
              <a:solidFill>
                <a:schemeClr val="bg1"/>
              </a:solidFill>
              <a:latin typeface="Raleway" pitchFamily="2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014201FF-53F3-4FF5-8478-58163F9D5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345" y="2238125"/>
            <a:ext cx="3431829" cy="265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234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2470C-7E81-4692-B260-34D29BB63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 Duration Pole Sitters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0E458E-60C9-4C99-824D-64B574F35DED}"/>
              </a:ext>
            </a:extLst>
          </p:cNvPr>
          <p:cNvSpPr txBox="1"/>
          <p:nvPr/>
        </p:nvSpPr>
        <p:spPr>
          <a:xfrm>
            <a:off x="69573" y="622208"/>
            <a:ext cx="8842514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Near-continuous Martian Polar observation:		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c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&gt; 0.11 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2</a:t>
            </a:r>
          </a:p>
          <a:p>
            <a:pPr marL="342900" indent="-342900">
              <a:spcAft>
                <a:spcPts val="600"/>
              </a:spcAft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Lunar South Pole Sitter: 						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c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&gt; 0.11 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2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Earth Polar Sitter / Magnetotail observation:		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c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&gt; 1.0 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2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endParaRPr lang="en-US" sz="1600" dirty="0">
              <a:solidFill>
                <a:schemeClr val="bg1"/>
              </a:solidFill>
              <a:latin typeface="Raleway" pitchFamily="2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endParaRPr lang="en-US" sz="1600" dirty="0">
              <a:solidFill>
                <a:schemeClr val="bg1"/>
              </a:solidFill>
              <a:latin typeface="Raleway" pitchFamily="2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53892F-3A89-4E80-8E7A-FE3FC072D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70" y="1767990"/>
            <a:ext cx="2775025" cy="323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2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2470C-7E81-4692-B260-34D29BB63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Transit and Non-nuclear Science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0E458E-60C9-4C99-824D-64B574F35DED}"/>
              </a:ext>
            </a:extLst>
          </p:cNvPr>
          <p:cNvSpPr txBox="1"/>
          <p:nvPr/>
        </p:nvSpPr>
        <p:spPr>
          <a:xfrm>
            <a:off x="69572" y="833712"/>
            <a:ext cx="9240080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Fast Transit to Heliopause and Beyond:	&gt;10AU/ year; 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c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&gt; 1.0mm/s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2</a:t>
            </a:r>
          </a:p>
          <a:p>
            <a:pPr marL="342900" indent="-342900">
              <a:spcAft>
                <a:spcPts val="600"/>
              </a:spcAft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Non-nuclear Ice Giant </a:t>
            </a:r>
            <a:r>
              <a:rPr lang="en-US" sz="1600" dirty="0" err="1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SailCraft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: 		&lt;10 Year Transit; 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c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&gt; 1.0mm/s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; &gt;250W @ 40AU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endParaRPr lang="en-US" sz="1600" dirty="0">
              <a:solidFill>
                <a:schemeClr val="bg1"/>
              </a:solidFill>
              <a:latin typeface="Raleway" pitchFamily="2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AutoNum type="arabicPeriod"/>
            </a:pPr>
            <a:endParaRPr lang="en-US" sz="1600" dirty="0">
              <a:solidFill>
                <a:schemeClr val="bg1"/>
              </a:solidFill>
              <a:latin typeface="Raleway" pitchFamily="2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CC1064-80A2-4A55-A1C1-2B564376EB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95" y="1660495"/>
            <a:ext cx="3212217" cy="2232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8996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C0ABD-9DB8-4986-A827-3E55E1DE8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of need, interest, and potential collaboration</a:t>
            </a:r>
          </a:p>
        </p:txBody>
      </p:sp>
    </p:spTree>
    <p:extLst>
      <p:ext uri="{BB962C8B-B14F-4D97-AF65-F5344CB8AC3E}">
        <p14:creationId xmlns:p14="http://schemas.microsoft.com/office/powerpoint/2010/main" val="269788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Bent 4">
            <a:extLst>
              <a:ext uri="{FF2B5EF4-FFF2-40B4-BE49-F238E27FC236}">
                <a16:creationId xmlns:a16="http://schemas.microsoft.com/office/drawing/2014/main" id="{67F69712-3CDD-4A4B-A0A1-E31E391C21AA}"/>
              </a:ext>
            </a:extLst>
          </p:cNvPr>
          <p:cNvSpPr/>
          <p:nvPr/>
        </p:nvSpPr>
        <p:spPr>
          <a:xfrm flipV="1">
            <a:off x="2202180" y="1406515"/>
            <a:ext cx="1584960" cy="765846"/>
          </a:xfrm>
          <a:prstGeom prst="bentArrow">
            <a:avLst>
              <a:gd name="adj1" fmla="val 25000"/>
              <a:gd name="adj2" fmla="val 28868"/>
              <a:gd name="adj3" fmla="val 25000"/>
              <a:gd name="adj4" fmla="val 437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AF6334-906A-41C4-AB9F-BC5ACAF4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Size (ultimately A</a:t>
            </a:r>
            <a:r>
              <a:rPr lang="en-US" baseline="-25000" dirty="0"/>
              <a:t>c</a:t>
            </a:r>
            <a:r>
              <a:rPr lang="en-US" dirty="0"/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79F0D-B05A-4DE0-A460-D6222E0508B9}"/>
              </a:ext>
            </a:extLst>
          </p:cNvPr>
          <p:cNvSpPr txBox="1"/>
          <p:nvPr/>
        </p:nvSpPr>
        <p:spPr>
          <a:xfrm>
            <a:off x="113081" y="969523"/>
            <a:ext cx="3366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Raleway" pitchFamily="2" charset="0"/>
              </a:rPr>
              <a:t>NEAScout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 85m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 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[Flight]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0A03E4-8BC4-4EB5-956F-FD1F9BF98B7F}"/>
              </a:ext>
            </a:extLst>
          </p:cNvPr>
          <p:cNvSpPr txBox="1"/>
          <p:nvPr/>
        </p:nvSpPr>
        <p:spPr>
          <a:xfrm>
            <a:off x="555041" y="1270602"/>
            <a:ext cx="4329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Solar Cruiser 1,672m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[Development]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021B2A-9D7E-4F6D-A887-96B8DAC0E238}"/>
              </a:ext>
            </a:extLst>
          </p:cNvPr>
          <p:cNvSpPr txBox="1"/>
          <p:nvPr/>
        </p:nvSpPr>
        <p:spPr>
          <a:xfrm>
            <a:off x="4052620" y="1546817"/>
            <a:ext cx="5091380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Single Asset High Inclination: 7,000m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to 28,000m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</a:p>
          <a:p>
            <a:endParaRPr lang="en-US" sz="1600" baseline="30000" dirty="0">
              <a:solidFill>
                <a:schemeClr val="bg1"/>
              </a:solidFill>
              <a:latin typeface="Raleway" pitchFamily="2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… and significantly larger to meet 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</a:rPr>
              <a:t>c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 &gt;1.0mm/s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01C3BC-3C4F-4E4F-85A1-64633EE84927}"/>
              </a:ext>
            </a:extLst>
          </p:cNvPr>
          <p:cNvSpPr txBox="1"/>
          <p:nvPr/>
        </p:nvSpPr>
        <p:spPr>
          <a:xfrm>
            <a:off x="2559100" y="2409900"/>
            <a:ext cx="65315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Advanced booms: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meet 70m, 140m, larger? Higher stiffness, lower mass.</a:t>
            </a:r>
          </a:p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Spin Stabilization: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spin deployed and stabilized with de-spun platform?</a:t>
            </a:r>
          </a:p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Advanced Materials: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graphene-oxide, others? Lower Mass, Higher strength.</a:t>
            </a:r>
            <a:endParaRPr lang="en-US" sz="1400" b="1" dirty="0">
              <a:solidFill>
                <a:schemeClr val="bg1"/>
              </a:solidFill>
              <a:latin typeface="Raleway" pitchFamily="2" charset="0"/>
            </a:endParaRPr>
          </a:p>
          <a:p>
            <a:pPr>
              <a:spcBef>
                <a:spcPts val="600"/>
              </a:spcBef>
            </a:pPr>
            <a:r>
              <a:rPr lang="en-US" sz="1400" b="1" dirty="0" err="1">
                <a:solidFill>
                  <a:schemeClr val="bg1"/>
                </a:solidFill>
                <a:latin typeface="Raleway" pitchFamily="2" charset="0"/>
              </a:rPr>
              <a:t>SailCraft</a:t>
            </a:r>
            <a:r>
              <a:rPr lang="en-US" sz="1400" b="1" dirty="0">
                <a:solidFill>
                  <a:schemeClr val="bg1"/>
                </a:solidFill>
                <a:latin typeface="Raleway" pitchFamily="2" charset="0"/>
              </a:rPr>
              <a:t> mass cannot be ignored.. </a:t>
            </a:r>
            <a:endParaRPr lang="en-US" sz="1200" b="1" dirty="0">
              <a:solidFill>
                <a:schemeClr val="bg1"/>
              </a:solidFill>
              <a:latin typeface="Raleway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BB475-C689-45D7-8B18-1CD1B9BA5526}"/>
              </a:ext>
            </a:extLst>
          </p:cNvPr>
          <p:cNvSpPr txBox="1"/>
          <p:nvPr/>
        </p:nvSpPr>
        <p:spPr>
          <a:xfrm>
            <a:off x="113080" y="56571"/>
            <a:ext cx="6661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Sail Size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, including area, mass, strength, and deployment among other key areas, is essential to meeting sail loading and characteristic acceleration.   </a:t>
            </a:r>
          </a:p>
        </p:txBody>
      </p:sp>
    </p:spTree>
    <p:extLst>
      <p:ext uri="{BB962C8B-B14F-4D97-AF65-F5344CB8AC3E}">
        <p14:creationId xmlns:p14="http://schemas.microsoft.com/office/powerpoint/2010/main" val="277297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Down 8">
            <a:extLst>
              <a:ext uri="{FF2B5EF4-FFF2-40B4-BE49-F238E27FC236}">
                <a16:creationId xmlns:a16="http://schemas.microsoft.com/office/drawing/2014/main" id="{E0C94488-12DD-4509-86A3-B9018477B9C1}"/>
              </a:ext>
            </a:extLst>
          </p:cNvPr>
          <p:cNvSpPr/>
          <p:nvPr/>
        </p:nvSpPr>
        <p:spPr>
          <a:xfrm>
            <a:off x="1363980" y="1493079"/>
            <a:ext cx="426720" cy="82296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2C6277-C472-41F9-A373-557987FAD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Gen Attitude Control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0720A5-7B16-47F3-89A8-8F961D40B8B8}"/>
              </a:ext>
            </a:extLst>
          </p:cNvPr>
          <p:cNvSpPr txBox="1"/>
          <p:nvPr/>
        </p:nvSpPr>
        <p:spPr>
          <a:xfrm>
            <a:off x="0" y="56571"/>
            <a:ext cx="6774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Attitude Control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is essential for stability and steerability alongside momentum management. Scaling of the sail (A</a:t>
            </a:r>
            <a:r>
              <a:rPr lang="en-US" sz="1600" baseline="-25000" dirty="0">
                <a:solidFill>
                  <a:schemeClr val="bg1"/>
                </a:solidFill>
                <a:latin typeface="Raleway" pitchFamily="2" charset="0"/>
              </a:rPr>
              <a:t>c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), scales disturbance torques and moments of inertia. </a:t>
            </a:r>
          </a:p>
          <a:p>
            <a:endParaRPr lang="en-US" sz="1600" dirty="0">
              <a:solidFill>
                <a:schemeClr val="bg1"/>
              </a:solidFill>
              <a:latin typeface="Raleway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1C51EC-A669-478E-B584-54386376F6B4}"/>
              </a:ext>
            </a:extLst>
          </p:cNvPr>
          <p:cNvSpPr txBox="1"/>
          <p:nvPr/>
        </p:nvSpPr>
        <p:spPr>
          <a:xfrm>
            <a:off x="5884545" y="4863614"/>
            <a:ext cx="32594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Paper for 30th ISTS &amp; 6th NAST (nasa.gov)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4F1BA7-1A3A-4CF8-A260-C3C6F2C8E418}"/>
              </a:ext>
            </a:extLst>
          </p:cNvPr>
          <p:cNvSpPr txBox="1"/>
          <p:nvPr/>
        </p:nvSpPr>
        <p:spPr>
          <a:xfrm>
            <a:off x="280720" y="1210733"/>
            <a:ext cx="7285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Raleway" pitchFamily="2" charset="0"/>
              </a:rPr>
              <a:t>NEAScout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: Reaction Wheels, Active Mass Translation, and Axial thrusters.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CCDB3A-0A3B-4684-BB77-B0BD9060931E}"/>
              </a:ext>
            </a:extLst>
          </p:cNvPr>
          <p:cNvSpPr txBox="1"/>
          <p:nvPr/>
        </p:nvSpPr>
        <p:spPr>
          <a:xfrm>
            <a:off x="555040" y="1511023"/>
            <a:ext cx="8308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Solar Cruiser: Adding the development of embedded reflective control devices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C2EA37-AD7A-4047-BFF2-EBB054B6F16B}"/>
              </a:ext>
            </a:extLst>
          </p:cNvPr>
          <p:cNvSpPr txBox="1"/>
          <p:nvPr/>
        </p:nvSpPr>
        <p:spPr>
          <a:xfrm>
            <a:off x="242620" y="2269528"/>
            <a:ext cx="71792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3</a:t>
            </a:r>
            <a:r>
              <a:rPr lang="en-US" sz="1600" b="1" baseline="30000" dirty="0">
                <a:solidFill>
                  <a:schemeClr val="bg1"/>
                </a:solidFill>
                <a:latin typeface="Raleway" pitchFamily="2" charset="0"/>
              </a:rPr>
              <a:t>rd</a:t>
            </a:r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 generation RCD: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larger reflectivity changes, larger or tailored temperature ranges, longer lifetime in operating environments. </a:t>
            </a:r>
            <a:endParaRPr lang="en-US" sz="1600" b="1" dirty="0">
              <a:solidFill>
                <a:schemeClr val="bg1"/>
              </a:solidFill>
              <a:latin typeface="Raleway" pitchFamily="2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Diffractive membranes: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full or patched metamaterial sails, electro-optic beam steering.</a:t>
            </a:r>
            <a:endParaRPr lang="en-US" sz="1600" b="1" dirty="0">
              <a:solidFill>
                <a:schemeClr val="bg1"/>
              </a:solidFill>
              <a:latin typeface="Raleway" pitchFamily="2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Articulated Booms: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change sail shape, create billowing, etc. </a:t>
            </a:r>
          </a:p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Mag coupling: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Active mass translation </a:t>
            </a:r>
            <a:r>
              <a:rPr lang="en-US" sz="1600" i="1" dirty="0">
                <a:solidFill>
                  <a:schemeClr val="bg1"/>
                </a:solidFill>
                <a:latin typeface="Raleway" pitchFamily="2" charset="0"/>
              </a:rPr>
              <a:t>via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magnets</a:t>
            </a:r>
            <a:endParaRPr lang="en-US" sz="1400" b="1" dirty="0">
              <a:solidFill>
                <a:schemeClr val="bg1"/>
              </a:solidFill>
              <a:latin typeface="Raleway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1400" b="1" dirty="0">
                <a:solidFill>
                  <a:schemeClr val="bg1"/>
                </a:solidFill>
                <a:latin typeface="Raleway" pitchFamily="2" charset="0"/>
              </a:rPr>
              <a:t>Other concepts exist: vanes, gimbal or traveling masses, etc. </a:t>
            </a:r>
            <a:endParaRPr lang="en-US" sz="1200" b="1" dirty="0">
              <a:solidFill>
                <a:schemeClr val="bg1"/>
              </a:solidFill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45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row: Down 11">
            <a:extLst>
              <a:ext uri="{FF2B5EF4-FFF2-40B4-BE49-F238E27FC236}">
                <a16:creationId xmlns:a16="http://schemas.microsoft.com/office/drawing/2014/main" id="{1E27CE3B-38F7-4B9E-8CB1-8D5FAD1D7BCE}"/>
              </a:ext>
            </a:extLst>
          </p:cNvPr>
          <p:cNvSpPr/>
          <p:nvPr/>
        </p:nvSpPr>
        <p:spPr>
          <a:xfrm>
            <a:off x="2156462" y="1296144"/>
            <a:ext cx="426720" cy="107721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C2C921-61E9-4296-AA4A-8B3687B1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Sail Embedded Technologies</a:t>
            </a:r>
          </a:p>
        </p:txBody>
      </p:sp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2DCEEAA4-BA64-4F6D-9D59-8970F74D9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" y="102772"/>
            <a:ext cx="1905229" cy="25403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91B76-0B29-41E9-B491-8AFD95761359}"/>
              </a:ext>
            </a:extLst>
          </p:cNvPr>
          <p:cNvSpPr txBox="1"/>
          <p:nvPr/>
        </p:nvSpPr>
        <p:spPr>
          <a:xfrm>
            <a:off x="144779" y="28714"/>
            <a:ext cx="6842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/>
              <a:buNone/>
            </a:pPr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Embedded Tech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will enhance solar sailing missions and will enable new capabilities for both sail craft and non-sailing spacecraft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9B134B-0375-4A3E-A382-9C2D61B8466C}"/>
              </a:ext>
            </a:extLst>
          </p:cNvPr>
          <p:cNvCxnSpPr/>
          <p:nvPr/>
        </p:nvCxnSpPr>
        <p:spPr>
          <a:xfrm flipV="1">
            <a:off x="1150620" y="1104900"/>
            <a:ext cx="0" cy="7543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D7A4695-0ABC-4C67-AE2D-739975A0F222}"/>
              </a:ext>
            </a:extLst>
          </p:cNvPr>
          <p:cNvSpPr txBox="1"/>
          <p:nvPr/>
        </p:nvSpPr>
        <p:spPr>
          <a:xfrm>
            <a:off x="2050008" y="935623"/>
            <a:ext cx="7162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LISA-T: Lightweight Integrated Solar Array &gt;350W/kg and &gt;450kW/m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5A7316-C13A-4460-92CF-046E7B663E06}"/>
              </a:ext>
            </a:extLst>
          </p:cNvPr>
          <p:cNvSpPr txBox="1"/>
          <p:nvPr/>
        </p:nvSpPr>
        <p:spPr>
          <a:xfrm>
            <a:off x="2270762" y="1274177"/>
            <a:ext cx="59512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Raleway" pitchFamily="2" charset="0"/>
              </a:rPr>
              <a:t>LiDIA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: Lightweight Deployable Integrated Antenna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1273B5-4C87-4FAA-8084-06CF21698CF6}"/>
              </a:ext>
            </a:extLst>
          </p:cNvPr>
          <p:cNvSpPr txBox="1"/>
          <p:nvPr/>
        </p:nvSpPr>
        <p:spPr>
          <a:xfrm>
            <a:off x="242621" y="2407781"/>
            <a:ext cx="8680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Long lifetime, low light, low temperature cells: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thin-film cells to support missions to Ice Giants. </a:t>
            </a:r>
            <a:endParaRPr lang="en-US" sz="1600" b="1" dirty="0">
              <a:solidFill>
                <a:schemeClr val="bg1"/>
              </a:solidFill>
              <a:latin typeface="Raleway" pitchFamily="2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Scaled embedded arrays: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 reach &gt;1,600m</a:t>
            </a:r>
            <a:r>
              <a:rPr lang="en-US" sz="1600" baseline="30000" dirty="0">
                <a:solidFill>
                  <a:schemeClr val="bg1"/>
                </a:solidFill>
                <a:latin typeface="Raleway" pitchFamily="2" charset="0"/>
              </a:rPr>
              <a:t>2 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sail-embedded thin-film solar array. </a:t>
            </a:r>
          </a:p>
          <a:p>
            <a:r>
              <a:rPr lang="en-US" sz="1600" b="1" dirty="0">
                <a:solidFill>
                  <a:schemeClr val="bg1"/>
                </a:solidFill>
                <a:latin typeface="Raleway" pitchFamily="2" charset="0"/>
              </a:rPr>
              <a:t>Large antenna arrays</a:t>
            </a:r>
            <a:r>
              <a:rPr lang="en-US" sz="1600" dirty="0">
                <a:solidFill>
                  <a:schemeClr val="bg1"/>
                </a:solidFill>
                <a:latin typeface="Raleway" pitchFamily="2" charset="0"/>
              </a:rPr>
              <a:t>: reach &gt;50dBi, &gt;185dBi/kg, sail-embedded thin-film antenna arrays.</a:t>
            </a:r>
          </a:p>
          <a:p>
            <a:endParaRPr lang="en-US" sz="1600" b="1" dirty="0">
              <a:solidFill>
                <a:schemeClr val="bg1"/>
              </a:solidFill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884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5C29D-F869-FC4E-BFC7-AD2B04CF5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348" y="1652596"/>
            <a:ext cx="4344988" cy="520304"/>
          </a:xfrm>
        </p:spPr>
        <p:txBody>
          <a:bodyPr>
            <a:normAutofit/>
          </a:bodyPr>
          <a:lstStyle/>
          <a:p>
            <a:r>
              <a:rPr lang="en-US" sz="1050" dirty="0"/>
              <a:t>MPF || October 25</a:t>
            </a:r>
            <a:r>
              <a:rPr lang="en-US" sz="1050" baseline="30000" dirty="0"/>
              <a:t>th</a:t>
            </a:r>
            <a:r>
              <a:rPr lang="en-US" sz="1050" dirty="0"/>
              <a:t> 2022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/>
              <a:t>Back-up	</a:t>
            </a:r>
          </a:p>
        </p:txBody>
      </p:sp>
    </p:spTree>
    <p:extLst>
      <p:ext uri="{BB962C8B-B14F-4D97-AF65-F5344CB8AC3E}">
        <p14:creationId xmlns:p14="http://schemas.microsoft.com/office/powerpoint/2010/main" val="370552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B1EB81-54A6-4896-83F8-5F3BCB604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9" y="4035238"/>
            <a:ext cx="6223597" cy="857250"/>
          </a:xfrm>
        </p:spPr>
        <p:txBody>
          <a:bodyPr/>
          <a:lstStyle/>
          <a:p>
            <a:r>
              <a:rPr lang="en-US" dirty="0"/>
              <a:t>Electrostatic Solar Sail (E-Sail)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739543-7D5C-4CC6-AD92-706F7669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840" y="-38100"/>
            <a:ext cx="2444709" cy="21152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34E89B-50D4-4301-A570-79BF716B858E}"/>
              </a:ext>
            </a:extLst>
          </p:cNvPr>
          <p:cNvSpPr txBox="1"/>
          <p:nvPr/>
        </p:nvSpPr>
        <p:spPr>
          <a:xfrm>
            <a:off x="133056" y="1053207"/>
            <a:ext cx="683924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State of the Art</a:t>
            </a:r>
          </a:p>
          <a:p>
            <a:endParaRPr lang="en-US" sz="700" u="sng" dirty="0"/>
          </a:p>
          <a:p>
            <a:pPr marL="285750" indent="-285750">
              <a:buFontTx/>
              <a:buChar char="-"/>
            </a:pPr>
            <a:r>
              <a:rPr lang="en-US" sz="1600" dirty="0"/>
              <a:t>Voyager: 3.5AU/</a:t>
            </a:r>
            <a:r>
              <a:rPr lang="en-US" sz="1600" dirty="0" err="1"/>
              <a:t>yr</a:t>
            </a:r>
            <a:r>
              <a:rPr lang="en-US" sz="1600" dirty="0"/>
              <a:t>, Heliopause in ~35 years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Modem Chemical: 4.4AU/</a:t>
            </a:r>
            <a:r>
              <a:rPr lang="en-US" sz="1600" dirty="0" err="1"/>
              <a:t>yr</a:t>
            </a:r>
            <a:r>
              <a:rPr lang="en-US" sz="1600" dirty="0"/>
              <a:t>, Heliopause in ~28 years</a:t>
            </a:r>
          </a:p>
          <a:p>
            <a:r>
              <a:rPr lang="en-US" sz="600" dirty="0"/>
              <a:t> 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E-Sail: HERTS; design work, low TRL tech dev for tethers, control systems, modeling, and electronics.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8C055E-2675-4FDC-B554-854679B70AAC}"/>
              </a:ext>
            </a:extLst>
          </p:cNvPr>
          <p:cNvSpPr txBox="1"/>
          <p:nvPr/>
        </p:nvSpPr>
        <p:spPr>
          <a:xfrm>
            <a:off x="975122" y="2703662"/>
            <a:ext cx="77976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Future Need and MSFC Interest</a:t>
            </a:r>
          </a:p>
          <a:p>
            <a:endParaRPr lang="en-US" sz="500" b="1" u="sng" dirty="0"/>
          </a:p>
          <a:p>
            <a:pPr marL="285750" indent="-285750">
              <a:buFontTx/>
              <a:buChar char="-"/>
            </a:pPr>
            <a:r>
              <a:rPr lang="en-US" sz="1600" dirty="0"/>
              <a:t>GN&amp;C system design and modeling, Dynamics Modeling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Thrust vector control design and modeling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Tether deployment; Tether charging and charge control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Hight voltage electronics, switching, electron emitters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6973E07-B139-471B-8881-FE58326641A4}"/>
              </a:ext>
            </a:extLst>
          </p:cNvPr>
          <p:cNvSpPr txBox="1">
            <a:spLocks/>
          </p:cNvSpPr>
          <p:nvPr/>
        </p:nvSpPr>
        <p:spPr>
          <a:xfrm>
            <a:off x="133056" y="62048"/>
            <a:ext cx="6443309" cy="9685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b="1" dirty="0">
                <a:solidFill>
                  <a:srgbClr val="FF0000"/>
                </a:solidFill>
              </a:rPr>
              <a:t>Electrostatic Solar Wind Sailing </a:t>
            </a:r>
            <a:r>
              <a:rPr lang="en-US" sz="2000" dirty="0">
                <a:solidFill>
                  <a:schemeClr val="tx1"/>
                </a:solidFill>
              </a:rPr>
              <a:t>will enable fast transit to the heliopause and beyond – potentially faster than photon sails. </a:t>
            </a: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570C8C-CD42-4275-9658-DB4571326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570" y="1985136"/>
            <a:ext cx="2444708" cy="31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00685"/>
      </p:ext>
    </p:extLst>
  </p:cSld>
  <p:clrMapOvr>
    <a:masterClrMapping/>
  </p:clrMapOvr>
</p:sld>
</file>

<file path=ppt/theme/theme1.xml><?xml version="1.0" encoding="utf-8"?>
<a:theme xmlns:a="http://schemas.openxmlformats.org/drawingml/2006/main" name="Gen Standard_Nov17">
  <a:themeElements>
    <a:clrScheme name="Custom 2">
      <a:dk1>
        <a:srgbClr val="000000"/>
      </a:dk1>
      <a:lt1>
        <a:srgbClr val="FFFFFF"/>
      </a:lt1>
      <a:dk2>
        <a:srgbClr val="A24C1F"/>
      </a:dk2>
      <a:lt2>
        <a:srgbClr val="A3AFB1"/>
      </a:lt2>
      <a:accent1>
        <a:srgbClr val="021659"/>
      </a:accent1>
      <a:accent2>
        <a:srgbClr val="B93A25"/>
      </a:accent2>
      <a:accent3>
        <a:srgbClr val="5E6E74"/>
      </a:accent3>
      <a:accent4>
        <a:srgbClr val="569656"/>
      </a:accent4>
      <a:accent5>
        <a:srgbClr val="9C6800"/>
      </a:accent5>
      <a:accent6>
        <a:srgbClr val="213E6F"/>
      </a:accent6>
      <a:hlink>
        <a:srgbClr val="567598"/>
      </a:hlink>
      <a:folHlink>
        <a:srgbClr val="A24C2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n-Standard_Jul18" id="{819CCE2F-C3BF-EF40-9677-63E59CD55972}" vid="{7252523A-0BBD-CA4D-A071-2C4919E8F8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F2DE555B17634691535C540373668F" ma:contentTypeVersion="2" ma:contentTypeDescription="Create a new document." ma:contentTypeScope="" ma:versionID="923d9e0c2b60a5dafac93fcb90b0d9b0">
  <xsd:schema xmlns:xsd="http://www.w3.org/2001/XMLSchema" xmlns:xs="http://www.w3.org/2001/XMLSchema" xmlns:p="http://schemas.microsoft.com/office/2006/metadata/properties" xmlns:ns2="a3591e2b-c868-4b31-bf92-4bcb89ada781" targetNamespace="http://schemas.microsoft.com/office/2006/metadata/properties" ma:root="true" ma:fieldsID="932d07350389ce7affbab79451741a77" ns2:_="">
    <xsd:import namespace="a3591e2b-c868-4b31-bf92-4bcb89ada7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91e2b-c868-4b31-bf92-4bcb89ada7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32ACB8-E514-414B-BB3E-69D851864F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591e2b-c868-4b31-bf92-4bcb89ada7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326225-4284-4E9E-AD05-BEFE5A2DB0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2BCC77-7509-40BB-B96D-E16576B5DF49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a3591e2b-c868-4b31-bf92-4bcb89ada781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Gen-Standard_Jul18</Template>
  <TotalTime>6964</TotalTime>
  <Words>854</Words>
  <Application>Microsoft Office PowerPoint</Application>
  <PresentationFormat>On-screen Show (16:9)</PresentationFormat>
  <Paragraphs>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Raleway</vt:lpstr>
      <vt:lpstr>Times</vt:lpstr>
      <vt:lpstr>Gen Standard_Nov17</vt:lpstr>
      <vt:lpstr>Solar Sails </vt:lpstr>
      <vt:lpstr>Solar Photon Sails</vt:lpstr>
      <vt:lpstr>A History of Photon Sailing</vt:lpstr>
      <vt:lpstr>A History of Photon Sailing</vt:lpstr>
      <vt:lpstr>A History of Photon Sailing</vt:lpstr>
      <vt:lpstr>NASA+ Missions of Interest [not enabled by NEAScout or others]</vt:lpstr>
      <vt:lpstr>HelioPhysics</vt:lpstr>
      <vt:lpstr>Long Duration Pole Sitters</vt:lpstr>
      <vt:lpstr>Fast Transit and Non-nuclear Science</vt:lpstr>
      <vt:lpstr>Areas of need, interest, and potential collaboration</vt:lpstr>
      <vt:lpstr>Sail Size (ultimately Ac)</vt:lpstr>
      <vt:lpstr>Next Gen Attitude Control</vt:lpstr>
      <vt:lpstr>Sail Embedded Technologies</vt:lpstr>
      <vt:lpstr>Back-up </vt:lpstr>
      <vt:lpstr>Electrostatic Solar Sail (E-Sail)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Hardin, Laura W. (MSFC-ST03)[ESSCA]</dc:creator>
  <cp:lastModifiedBy>Carr, John A. (MSFC-ST01)</cp:lastModifiedBy>
  <cp:revision>87</cp:revision>
  <dcterms:created xsi:type="dcterms:W3CDTF">2018-08-09T20:12:48Z</dcterms:created>
  <dcterms:modified xsi:type="dcterms:W3CDTF">2022-10-19T20:17:40Z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0x01010030F2DE555B17634691535C540373668F</vt:lpwstr>
  </property>
</Properties>
</file>