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60" r:id="rId5"/>
    <p:sldId id="261" r:id="rId6"/>
    <p:sldId id="262" r:id="rId7"/>
    <p:sldId id="259"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A13"/>
    <a:srgbClr val="98D541"/>
    <a:srgbClr val="5084A2"/>
    <a:srgbClr val="92A3CF"/>
    <a:srgbClr val="8698C8"/>
    <a:srgbClr val="7388C0"/>
    <a:srgbClr val="90A2CD"/>
    <a:srgbClr val="104AC4"/>
    <a:srgbClr val="8AA0CE"/>
    <a:srgbClr val="103B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1"/>
    <p:restoredTop sz="80136"/>
  </p:normalViewPr>
  <p:slideViewPr>
    <p:cSldViewPr snapToGrid="0" snapToObjects="1">
      <p:cViewPr varScale="1">
        <p:scale>
          <a:sx n="97" d="100"/>
          <a:sy n="97" d="100"/>
        </p:scale>
        <p:origin x="1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0A019-C5F2-774D-87B4-CB5DCD2083B3}" type="datetimeFigureOut">
              <a:rPr lang="en-US" smtClean="0"/>
              <a:t>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C2BC8-1378-F34D-A2E0-002D9D7D0EC3}" type="slidenum">
              <a:rPr lang="en-US" smtClean="0"/>
              <a:t>‹#›</a:t>
            </a:fld>
            <a:endParaRPr lang="en-US"/>
          </a:p>
        </p:txBody>
      </p:sp>
    </p:spTree>
    <p:extLst>
      <p:ext uri="{BB962C8B-B14F-4D97-AF65-F5344CB8AC3E}">
        <p14:creationId xmlns:p14="http://schemas.microsoft.com/office/powerpoint/2010/main" val="328030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today I will be talking about a new initiative to reduce the impact of unconscious bias in our field, ELSP, or Equitable Letters for Space Physics</a:t>
            </a:r>
          </a:p>
        </p:txBody>
      </p:sp>
      <p:sp>
        <p:nvSpPr>
          <p:cNvPr id="4" name="Slide Number Placeholder 3"/>
          <p:cNvSpPr>
            <a:spLocks noGrp="1"/>
          </p:cNvSpPr>
          <p:nvPr>
            <p:ph type="sldNum" sz="quarter" idx="5"/>
          </p:nvPr>
        </p:nvSpPr>
        <p:spPr/>
        <p:txBody>
          <a:bodyPr/>
          <a:lstStyle/>
          <a:p>
            <a:fld id="{A9CC2BC8-1378-F34D-A2E0-002D9D7D0EC3}" type="slidenum">
              <a:rPr lang="en-US" smtClean="0"/>
              <a:t>1</a:t>
            </a:fld>
            <a:endParaRPr lang="en-US"/>
          </a:p>
        </p:txBody>
      </p:sp>
    </p:spTree>
    <p:extLst>
      <p:ext uri="{BB962C8B-B14F-4D97-AF65-F5344CB8AC3E}">
        <p14:creationId xmlns:p14="http://schemas.microsoft.com/office/powerpoint/2010/main" val="388910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going into the reasons why we started this initiative, before going into the details of the </a:t>
            </a:r>
            <a:r>
              <a:rPr lang="en-US" dirty="0" err="1"/>
              <a:t>orginazation</a:t>
            </a:r>
            <a:r>
              <a:rPr lang="en-US" dirty="0"/>
              <a:t>, how you can participate, and our future goals.</a:t>
            </a:r>
          </a:p>
        </p:txBody>
      </p:sp>
      <p:sp>
        <p:nvSpPr>
          <p:cNvPr id="4" name="Slide Number Placeholder 3"/>
          <p:cNvSpPr>
            <a:spLocks noGrp="1"/>
          </p:cNvSpPr>
          <p:nvPr>
            <p:ph type="sldNum" sz="quarter" idx="5"/>
          </p:nvPr>
        </p:nvSpPr>
        <p:spPr/>
        <p:txBody>
          <a:bodyPr/>
          <a:lstStyle/>
          <a:p>
            <a:fld id="{A9CC2BC8-1378-F34D-A2E0-002D9D7D0EC3}" type="slidenum">
              <a:rPr lang="en-US" smtClean="0"/>
              <a:t>2</a:t>
            </a:fld>
            <a:endParaRPr lang="en-US"/>
          </a:p>
        </p:txBody>
      </p:sp>
    </p:spTree>
    <p:extLst>
      <p:ext uri="{BB962C8B-B14F-4D97-AF65-F5344CB8AC3E}">
        <p14:creationId xmlns:p14="http://schemas.microsoft.com/office/powerpoint/2010/main" val="99247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came up with the idea for ELSP during a DEI small group discussion at the 2020 CEDAR meeting.  We were discussing the leaky pipeline and discussing ways to improve the number of people from underrepresented groups in our field.  One way is address the impact of implicit bias on our field.  This is a hard thing to do, since these biases are a result of our lives and our culture.  ELSP does this by providing access to resources that allow individuals to examine and reduce their implicit biases, focusing on areas that affect hiring and promotion through recommendation and nomination letters.  We also want to raise the profile of the impact that these subjective materials have in the hiring and promotion process.  </a:t>
            </a:r>
          </a:p>
        </p:txBody>
      </p:sp>
      <p:sp>
        <p:nvSpPr>
          <p:cNvPr id="4" name="Slide Number Placeholder 3"/>
          <p:cNvSpPr>
            <a:spLocks noGrp="1"/>
          </p:cNvSpPr>
          <p:nvPr>
            <p:ph type="sldNum" sz="quarter" idx="5"/>
          </p:nvPr>
        </p:nvSpPr>
        <p:spPr/>
        <p:txBody>
          <a:bodyPr/>
          <a:lstStyle/>
          <a:p>
            <a:fld id="{A9CC2BC8-1378-F34D-A2E0-002D9D7D0EC3}" type="slidenum">
              <a:rPr lang="en-US" smtClean="0"/>
              <a:t>3</a:t>
            </a:fld>
            <a:endParaRPr lang="en-US"/>
          </a:p>
        </p:txBody>
      </p:sp>
    </p:spTree>
    <p:extLst>
      <p:ext uri="{BB962C8B-B14F-4D97-AF65-F5344CB8AC3E}">
        <p14:creationId xmlns:p14="http://schemas.microsoft.com/office/powerpoint/2010/main" val="325439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leaky pipeline is a common paradigm used to explain the increasing deficit of underrepresented groups at higher and higher career levels.  A lot of focus is put onto pouring more “water” into the pipeline through outreach.  This is an important step, but not nearly enough.  We also need to address the existing culture and retention issues that create the leaks to begin with.  ELSP does this by focusing on the leaks caused by recommendation letters and award nomination letters.  The implicit bias in these letters impacts many groups off people, and can improve representation across the board.  It also does not require systemic change in the existing culture, it’s something we can implement today without large institutional buy-in.  Identifying and addressing language that reveals implicit bias can also help people understand their own unconscious biases, and change the way they think.</a:t>
            </a:r>
          </a:p>
        </p:txBody>
      </p:sp>
      <p:sp>
        <p:nvSpPr>
          <p:cNvPr id="4" name="Slide Number Placeholder 3"/>
          <p:cNvSpPr>
            <a:spLocks noGrp="1"/>
          </p:cNvSpPr>
          <p:nvPr>
            <p:ph type="sldNum" sz="quarter" idx="5"/>
          </p:nvPr>
        </p:nvSpPr>
        <p:spPr/>
        <p:txBody>
          <a:bodyPr/>
          <a:lstStyle/>
          <a:p>
            <a:fld id="{A9CC2BC8-1378-F34D-A2E0-002D9D7D0EC3}" type="slidenum">
              <a:rPr lang="en-US" smtClean="0"/>
              <a:t>4</a:t>
            </a:fld>
            <a:endParaRPr lang="en-US"/>
          </a:p>
        </p:txBody>
      </p:sp>
    </p:spTree>
    <p:extLst>
      <p:ext uri="{BB962C8B-B14F-4D97-AF65-F5344CB8AC3E}">
        <p14:creationId xmlns:p14="http://schemas.microsoft.com/office/powerpoint/2010/main" val="20890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has unconscious bias and engages in logical fallacies.  Everyone is also capable of reducing their biases, so long as they know they exist and believe that it’s important to change.  ELSP aims to help people address their biases in two main ways.  First, we provide links to resources that allow people to easily access research on the topic and tools such as the implicit bias project, which measures different types of unconscious bias through online tests.  Second, we provide an anonymous review service.  This provides a private space to identify ways in which your may examine how your own biases are being expressed and see suggestions for more positive ways to say the same things.  The safety provided by anonymity will hopefully provide the time and space needed for each of us to overcome our initial defensiveness.  It also has the benefit of not exposing the people most negatively impacted by our biases to this defensiveness, which though natural and understandable can be taxing.</a:t>
            </a:r>
          </a:p>
        </p:txBody>
      </p:sp>
      <p:sp>
        <p:nvSpPr>
          <p:cNvPr id="4" name="Slide Number Placeholder 3"/>
          <p:cNvSpPr>
            <a:spLocks noGrp="1"/>
          </p:cNvSpPr>
          <p:nvPr>
            <p:ph type="sldNum" sz="quarter" idx="5"/>
          </p:nvPr>
        </p:nvSpPr>
        <p:spPr/>
        <p:txBody>
          <a:bodyPr/>
          <a:lstStyle/>
          <a:p>
            <a:fld id="{A9CC2BC8-1378-F34D-A2E0-002D9D7D0EC3}" type="slidenum">
              <a:rPr lang="en-US" smtClean="0"/>
              <a:t>5</a:t>
            </a:fld>
            <a:endParaRPr lang="en-US"/>
          </a:p>
        </p:txBody>
      </p:sp>
    </p:spTree>
    <p:extLst>
      <p:ext uri="{BB962C8B-B14F-4D97-AF65-F5344CB8AC3E}">
        <p14:creationId xmlns:p14="http://schemas.microsoft.com/office/powerpoint/2010/main" val="257021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final motivation is to remove the need for ELSP altogether.  We hope by raising the profile of the negative impact using subjective materials such as recommendation letters in hiring and promotions that institutions will take steps to modify their selection criteria.  </a:t>
            </a:r>
          </a:p>
        </p:txBody>
      </p:sp>
      <p:sp>
        <p:nvSpPr>
          <p:cNvPr id="4" name="Slide Number Placeholder 3"/>
          <p:cNvSpPr>
            <a:spLocks noGrp="1"/>
          </p:cNvSpPr>
          <p:nvPr>
            <p:ph type="sldNum" sz="quarter" idx="5"/>
          </p:nvPr>
        </p:nvSpPr>
        <p:spPr/>
        <p:txBody>
          <a:bodyPr/>
          <a:lstStyle/>
          <a:p>
            <a:fld id="{A9CC2BC8-1378-F34D-A2E0-002D9D7D0EC3}" type="slidenum">
              <a:rPr lang="en-US" smtClean="0"/>
              <a:t>6</a:t>
            </a:fld>
            <a:endParaRPr lang="en-US"/>
          </a:p>
        </p:txBody>
      </p:sp>
    </p:spTree>
    <p:extLst>
      <p:ext uri="{BB962C8B-B14F-4D97-AF65-F5344CB8AC3E}">
        <p14:creationId xmlns:p14="http://schemas.microsoft.com/office/powerpoint/2010/main" val="1296762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equitable.space.letters@gmail.com" TargetMode="External"/><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quitableletterssp.github.io/ELSP/index.html" TargetMode="External"/><Relationship Id="rId2" Type="http://schemas.openxmlformats.org/officeDocument/2006/relationships/hyperlink" Target="mailto:equitable.space.letters@gmail.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075A39F-D6A9-7648-8A9A-402524AE9892}"/>
              </a:ext>
            </a:extLst>
          </p:cNvPr>
          <p:cNvGrpSpPr/>
          <p:nvPr userDrawn="1"/>
        </p:nvGrpSpPr>
        <p:grpSpPr>
          <a:xfrm>
            <a:off x="-265043" y="0"/>
            <a:ext cx="12192000" cy="6858000"/>
            <a:chOff x="0" y="0"/>
            <a:chExt cx="12192000" cy="6858000"/>
          </a:xfrm>
        </p:grpSpPr>
        <p:sp>
          <p:nvSpPr>
            <p:cNvPr id="7" name="Rectangle 6">
              <a:extLst>
                <a:ext uri="{FF2B5EF4-FFF2-40B4-BE49-F238E27FC236}">
                  <a16:creationId xmlns:a16="http://schemas.microsoft.com/office/drawing/2014/main" id="{4CABACD6-59C4-A74E-9B60-E29BD6BEC42B}"/>
                </a:ext>
              </a:extLst>
            </p:cNvPr>
            <p:cNvSpPr/>
            <p:nvPr userDrawn="1"/>
          </p:nvSpPr>
          <p:spPr>
            <a:xfrm>
              <a:off x="0" y="0"/>
              <a:ext cx="12192000" cy="6858000"/>
            </a:xfrm>
            <a:prstGeom prst="rect">
              <a:avLst/>
            </a:prstGeom>
            <a:gradFill>
              <a:gsLst>
                <a:gs pos="0">
                  <a:schemeClr val="accent1">
                    <a:lumMod val="5000"/>
                    <a:lumOff val="95000"/>
                  </a:schemeClr>
                </a:gs>
                <a:gs pos="38000">
                  <a:srgbClr val="8AA0CE"/>
                </a:gs>
                <a:gs pos="61000">
                  <a:srgbClr val="104AC4"/>
                </a:gs>
                <a:gs pos="92000">
                  <a:srgbClr val="103B9A"/>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pic>
          <p:nvPicPr>
            <p:cNvPr id="9" name="Picture 8">
              <a:extLst>
                <a:ext uri="{FF2B5EF4-FFF2-40B4-BE49-F238E27FC236}">
                  <a16:creationId xmlns:a16="http://schemas.microsoft.com/office/drawing/2014/main" id="{2E943FEF-5129-0E4F-A34F-294E1B394730}"/>
                </a:ext>
              </a:extLst>
            </p:cNvPr>
            <p:cNvPicPr>
              <a:picLocks noChangeAspect="1"/>
            </p:cNvPicPr>
            <p:nvPr userDrawn="1"/>
          </p:nvPicPr>
          <p:blipFill>
            <a:blip r:embed="rId2"/>
            <a:stretch>
              <a:fillRect/>
            </a:stretch>
          </p:blipFill>
          <p:spPr>
            <a:xfrm>
              <a:off x="8682036" y="0"/>
              <a:ext cx="3509963" cy="3509963"/>
            </a:xfrm>
            <a:prstGeom prst="rect">
              <a:avLst/>
            </a:prstGeom>
          </p:spPr>
        </p:pic>
      </p:grpSp>
      <p:sp>
        <p:nvSpPr>
          <p:cNvPr id="2" name="Title 1">
            <a:extLst>
              <a:ext uri="{FF2B5EF4-FFF2-40B4-BE49-F238E27FC236}">
                <a16:creationId xmlns:a16="http://schemas.microsoft.com/office/drawing/2014/main" id="{641428F9-5834-A74C-9968-9DD7B88490D5}"/>
              </a:ext>
            </a:extLst>
          </p:cNvPr>
          <p:cNvSpPr>
            <a:spLocks noGrp="1"/>
          </p:cNvSpPr>
          <p:nvPr>
            <p:ph type="ctrTitle"/>
          </p:nvPr>
        </p:nvSpPr>
        <p:spPr>
          <a:xfrm>
            <a:off x="1524000" y="1122363"/>
            <a:ext cx="9144000" cy="2387600"/>
          </a:xfrm>
        </p:spPr>
        <p:txBody>
          <a:bodyPr anchor="b"/>
          <a:lstStyle>
            <a:lvl1pPr algn="ctr">
              <a:defRPr sz="6000">
                <a:solidFill>
                  <a:schemeClr val="accent2">
                    <a:lumMod val="20000"/>
                    <a:lumOff val="8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F40E0C0-09CC-9545-95E3-00688BD04E56}"/>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45D1D-3B7B-8747-B012-9EBAE565F14C}"/>
              </a:ext>
            </a:extLst>
          </p:cNvPr>
          <p:cNvSpPr>
            <a:spLocks noGrp="1"/>
          </p:cNvSpPr>
          <p:nvPr>
            <p:ph type="dt" sz="half" idx="10"/>
          </p:nvPr>
        </p:nvSpPr>
        <p:spPr/>
        <p:txBody>
          <a:bodyPr/>
          <a:lstStyle/>
          <a:p>
            <a:fld id="{5AFB1911-945C-E74B-8AA0-D2E232FCC0D3}" type="datetime1">
              <a:rPr lang="en-US" smtClean="0"/>
              <a:t>10/20/22</a:t>
            </a:fld>
            <a:endParaRPr lang="en-US"/>
          </a:p>
        </p:txBody>
      </p:sp>
      <p:sp>
        <p:nvSpPr>
          <p:cNvPr id="5" name="Footer Placeholder 4">
            <a:extLst>
              <a:ext uri="{FF2B5EF4-FFF2-40B4-BE49-F238E27FC236}">
                <a16:creationId xmlns:a16="http://schemas.microsoft.com/office/drawing/2014/main" id="{AE4741D9-E3E4-7F48-BD1F-7DB44D9D46EF}"/>
              </a:ext>
            </a:extLst>
          </p:cNvPr>
          <p:cNvSpPr>
            <a:spLocks noGrp="1"/>
          </p:cNvSpPr>
          <p:nvPr>
            <p:ph type="ftr" sz="quarter" idx="11"/>
          </p:nvPr>
        </p:nvSpPr>
        <p:spPr>
          <a:xfrm>
            <a:off x="2726267" y="6287557"/>
            <a:ext cx="7349066" cy="433919"/>
          </a:xfrm>
        </p:spPr>
        <p:txBody>
          <a:bodyPr anchor="t"/>
          <a:lstStyle>
            <a:lvl1pPr>
              <a:defRPr sz="1400" b="0" u="none">
                <a:solidFill>
                  <a:schemeClr val="accent4">
                    <a:lumMod val="50000"/>
                  </a:schemeClr>
                </a:solidFill>
                <a:latin typeface="Ubuntu" panose="020B0504030602030204" pitchFamily="34" charset="0"/>
              </a:defRPr>
            </a:lvl1pPr>
          </a:lstStyle>
          <a:p>
            <a:r>
              <a:rPr lang="en-US">
                <a:hlinkClick r:id="rId3">
                  <a:extLst>
                    <a:ext uri="{A12FA001-AC4F-418D-AE19-62706E023703}">
                      <ahyp:hlinkClr xmlns:ahyp="http://schemas.microsoft.com/office/drawing/2018/hyperlinkcolor" val="tx"/>
                    </a:ext>
                  </a:extLst>
                </a:hlinkClick>
              </a:rPr>
              <a:t>equitable.space.letters@gmail.com https://equitableletterssp.github.io/ELSP/index.html</a:t>
            </a:r>
            <a:endParaRPr lang="en-US" dirty="0"/>
          </a:p>
        </p:txBody>
      </p:sp>
      <p:sp>
        <p:nvSpPr>
          <p:cNvPr id="6" name="Slide Number Placeholder 5">
            <a:extLst>
              <a:ext uri="{FF2B5EF4-FFF2-40B4-BE49-F238E27FC236}">
                <a16:creationId xmlns:a16="http://schemas.microsoft.com/office/drawing/2014/main" id="{D1610D85-6D6F-1E43-B08F-7250B24E89B1}"/>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91178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7C2E-3671-AB4D-9C1B-EBE57DCF6C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81935F-5415-E647-BEAE-508FB61A0D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5C750-A72A-2948-A3EE-D77761529E39}"/>
              </a:ext>
            </a:extLst>
          </p:cNvPr>
          <p:cNvSpPr>
            <a:spLocks noGrp="1"/>
          </p:cNvSpPr>
          <p:nvPr>
            <p:ph type="dt" sz="half" idx="10"/>
          </p:nvPr>
        </p:nvSpPr>
        <p:spPr/>
        <p:txBody>
          <a:bodyPr/>
          <a:lstStyle/>
          <a:p>
            <a:fld id="{7A2A7A24-7268-D04F-9CCA-81501E85C998}" type="datetime1">
              <a:rPr lang="en-US" smtClean="0"/>
              <a:t>10/20/22</a:t>
            </a:fld>
            <a:endParaRPr lang="en-US"/>
          </a:p>
        </p:txBody>
      </p:sp>
      <p:sp>
        <p:nvSpPr>
          <p:cNvPr id="5" name="Footer Placeholder 4">
            <a:extLst>
              <a:ext uri="{FF2B5EF4-FFF2-40B4-BE49-F238E27FC236}">
                <a16:creationId xmlns:a16="http://schemas.microsoft.com/office/drawing/2014/main" id="{21B872B5-CA06-764F-9F08-41512F4FAE8B}"/>
              </a:ext>
            </a:extLst>
          </p:cNvPr>
          <p:cNvSpPr>
            <a:spLocks noGrp="1"/>
          </p:cNvSpPr>
          <p:nvPr>
            <p:ph type="ftr" sz="quarter" idx="11"/>
          </p:nvPr>
        </p:nvSpPr>
        <p:spPr/>
        <p:txBody>
          <a:bodyPr/>
          <a:lstStyle/>
          <a:p>
            <a:r>
              <a:rPr lang="en-US"/>
              <a:t>equitable.space.letters@gmail.com https://equitableletterssp.github.io/ELSP/index.html</a:t>
            </a:r>
          </a:p>
        </p:txBody>
      </p:sp>
      <p:sp>
        <p:nvSpPr>
          <p:cNvPr id="6" name="Slide Number Placeholder 5">
            <a:extLst>
              <a:ext uri="{FF2B5EF4-FFF2-40B4-BE49-F238E27FC236}">
                <a16:creationId xmlns:a16="http://schemas.microsoft.com/office/drawing/2014/main" id="{01BFE066-8FDF-3849-9B84-43D34BA1B58E}"/>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110961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9CEE969-2DF8-9145-9182-C90207875E80}"/>
              </a:ext>
            </a:extLst>
          </p:cNvPr>
          <p:cNvGrpSpPr/>
          <p:nvPr userDrawn="1"/>
        </p:nvGrpSpPr>
        <p:grpSpPr>
          <a:xfrm>
            <a:off x="0" y="0"/>
            <a:ext cx="12192000" cy="6858000"/>
            <a:chOff x="0" y="0"/>
            <a:chExt cx="12192000" cy="6858000"/>
          </a:xfrm>
        </p:grpSpPr>
        <p:sp>
          <p:nvSpPr>
            <p:cNvPr id="8" name="Rectangle 7">
              <a:extLst>
                <a:ext uri="{FF2B5EF4-FFF2-40B4-BE49-F238E27FC236}">
                  <a16:creationId xmlns:a16="http://schemas.microsoft.com/office/drawing/2014/main" id="{B1ED467B-23AF-2742-AF0D-F1482C0AD5BB}"/>
                </a:ext>
              </a:extLst>
            </p:cNvPr>
            <p:cNvSpPr/>
            <p:nvPr userDrawn="1"/>
          </p:nvSpPr>
          <p:spPr>
            <a:xfrm>
              <a:off x="0" y="0"/>
              <a:ext cx="12192000" cy="6858000"/>
            </a:xfrm>
            <a:prstGeom prst="rect">
              <a:avLst/>
            </a:prstGeom>
            <a:gradFill>
              <a:gsLst>
                <a:gs pos="0">
                  <a:schemeClr val="accent1">
                    <a:lumMod val="5000"/>
                    <a:lumOff val="95000"/>
                  </a:schemeClr>
                </a:gs>
                <a:gs pos="38000">
                  <a:srgbClr val="8AA0CE"/>
                </a:gs>
                <a:gs pos="61000">
                  <a:srgbClr val="104AC4"/>
                </a:gs>
                <a:gs pos="92000">
                  <a:srgbClr val="103B9A"/>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pic>
          <p:nvPicPr>
            <p:cNvPr id="9" name="Picture 8">
              <a:extLst>
                <a:ext uri="{FF2B5EF4-FFF2-40B4-BE49-F238E27FC236}">
                  <a16:creationId xmlns:a16="http://schemas.microsoft.com/office/drawing/2014/main" id="{7DC316BB-D81F-0741-8C01-C292E2AD0F64}"/>
                </a:ext>
              </a:extLst>
            </p:cNvPr>
            <p:cNvPicPr>
              <a:picLocks noChangeAspect="1"/>
            </p:cNvPicPr>
            <p:nvPr userDrawn="1"/>
          </p:nvPicPr>
          <p:blipFill>
            <a:blip r:embed="rId2"/>
            <a:stretch>
              <a:fillRect/>
            </a:stretch>
          </p:blipFill>
          <p:spPr>
            <a:xfrm>
              <a:off x="10413999" y="1"/>
              <a:ext cx="1778000" cy="1778000"/>
            </a:xfrm>
            <a:prstGeom prst="rect">
              <a:avLst/>
            </a:prstGeom>
          </p:spPr>
        </p:pic>
      </p:grpSp>
      <p:sp>
        <p:nvSpPr>
          <p:cNvPr id="2" name="Vertical Title 1">
            <a:extLst>
              <a:ext uri="{FF2B5EF4-FFF2-40B4-BE49-F238E27FC236}">
                <a16:creationId xmlns:a16="http://schemas.microsoft.com/office/drawing/2014/main" id="{728A4B52-25D0-E94F-8D48-3F77C09693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CFDBE4-5496-C04E-9CAF-CDF05F1FF2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04246-B49E-8D40-9B60-E4D79B4EB358}"/>
              </a:ext>
            </a:extLst>
          </p:cNvPr>
          <p:cNvSpPr>
            <a:spLocks noGrp="1"/>
          </p:cNvSpPr>
          <p:nvPr>
            <p:ph type="dt" sz="half" idx="10"/>
          </p:nvPr>
        </p:nvSpPr>
        <p:spPr/>
        <p:txBody>
          <a:bodyPr/>
          <a:lstStyle/>
          <a:p>
            <a:fld id="{638F76EB-8736-254B-9599-143831432D7D}" type="datetime1">
              <a:rPr lang="en-US" smtClean="0"/>
              <a:t>10/20/22</a:t>
            </a:fld>
            <a:endParaRPr lang="en-US"/>
          </a:p>
        </p:txBody>
      </p:sp>
      <p:sp>
        <p:nvSpPr>
          <p:cNvPr id="5" name="Footer Placeholder 4">
            <a:extLst>
              <a:ext uri="{FF2B5EF4-FFF2-40B4-BE49-F238E27FC236}">
                <a16:creationId xmlns:a16="http://schemas.microsoft.com/office/drawing/2014/main" id="{FF77046B-A0AC-B940-BA54-9D2D92AFB1E2}"/>
              </a:ext>
            </a:extLst>
          </p:cNvPr>
          <p:cNvSpPr>
            <a:spLocks noGrp="1"/>
          </p:cNvSpPr>
          <p:nvPr>
            <p:ph type="ftr" sz="quarter" idx="11"/>
          </p:nvPr>
        </p:nvSpPr>
        <p:spPr/>
        <p:txBody>
          <a:bodyPr/>
          <a:lstStyle/>
          <a:p>
            <a:r>
              <a:rPr lang="en-US"/>
              <a:t>equitable.space.letters@gmail.com https://equitableletterssp.github.io/ELSP/index.html</a:t>
            </a:r>
          </a:p>
        </p:txBody>
      </p:sp>
      <p:sp>
        <p:nvSpPr>
          <p:cNvPr id="6" name="Slide Number Placeholder 5">
            <a:extLst>
              <a:ext uri="{FF2B5EF4-FFF2-40B4-BE49-F238E27FC236}">
                <a16:creationId xmlns:a16="http://schemas.microsoft.com/office/drawing/2014/main" id="{FB5374EE-1D2C-6942-B1F6-58ED4018208A}"/>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414667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BBDD-9017-5641-9FE1-F4E1B3AF9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8EFC-F3D0-0D49-B638-F17CD5B41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D6F2E-AB35-AD41-AED3-A6395807B595}"/>
              </a:ext>
            </a:extLst>
          </p:cNvPr>
          <p:cNvSpPr>
            <a:spLocks noGrp="1"/>
          </p:cNvSpPr>
          <p:nvPr>
            <p:ph type="dt" sz="half" idx="10"/>
          </p:nvPr>
        </p:nvSpPr>
        <p:spPr/>
        <p:txBody>
          <a:bodyPr/>
          <a:lstStyle/>
          <a:p>
            <a:fld id="{7C365B86-5C86-ED4D-B4AE-ABA16AD3380F}" type="datetime1">
              <a:rPr lang="en-US" smtClean="0"/>
              <a:t>10/20/22</a:t>
            </a:fld>
            <a:endParaRPr lang="en-US"/>
          </a:p>
        </p:txBody>
      </p:sp>
      <p:sp>
        <p:nvSpPr>
          <p:cNvPr id="5" name="Footer Placeholder 4">
            <a:extLst>
              <a:ext uri="{FF2B5EF4-FFF2-40B4-BE49-F238E27FC236}">
                <a16:creationId xmlns:a16="http://schemas.microsoft.com/office/drawing/2014/main" id="{69524C38-F771-384F-A7CD-D6F31FB73FF0}"/>
              </a:ext>
            </a:extLst>
          </p:cNvPr>
          <p:cNvSpPr>
            <a:spLocks noGrp="1"/>
          </p:cNvSpPr>
          <p:nvPr>
            <p:ph type="ftr" sz="quarter" idx="11"/>
          </p:nvPr>
        </p:nvSpPr>
        <p:spPr/>
        <p:txBody>
          <a:bodyPr/>
          <a:lstStyle>
            <a:lvl1pPr>
              <a:defRPr>
                <a:solidFill>
                  <a:schemeClr val="accent4">
                    <a:lumMod val="50000"/>
                  </a:schemeClr>
                </a:solidFill>
              </a:defRPr>
            </a:lvl1pPr>
          </a:lstStyle>
          <a:p>
            <a:r>
              <a:rPr lang="en-US" dirty="0">
                <a:hlinkClick r:id="rId2">
                  <a:extLst>
                    <a:ext uri="{A12FA001-AC4F-418D-AE19-62706E023703}">
                      <ahyp:hlinkClr xmlns:ahyp="http://schemas.microsoft.com/office/drawing/2018/hyperlinkcolor" val="tx"/>
                    </a:ext>
                  </a:extLst>
                </a:hlinkClick>
              </a:rPr>
              <a:t>equitable.space.letters@gmail.com</a:t>
            </a:r>
            <a:endParaRPr lang="en-US" dirty="0"/>
          </a:p>
          <a:p>
            <a:r>
              <a:rPr lang="en-US" dirty="0">
                <a:hlinkClick r:id="rId3">
                  <a:extLst>
                    <a:ext uri="{A12FA001-AC4F-418D-AE19-62706E023703}">
                      <ahyp:hlinkClr xmlns:ahyp="http://schemas.microsoft.com/office/drawing/2018/hyperlinkcolor" val="tx"/>
                    </a:ext>
                  </a:extLst>
                </a:hlinkClick>
              </a:rPr>
              <a:t>https://equitableletterssp.github.io/ELSP/index.html</a:t>
            </a:r>
            <a:endParaRPr lang="en-US" dirty="0"/>
          </a:p>
        </p:txBody>
      </p:sp>
      <p:sp>
        <p:nvSpPr>
          <p:cNvPr id="6" name="Slide Number Placeholder 5">
            <a:extLst>
              <a:ext uri="{FF2B5EF4-FFF2-40B4-BE49-F238E27FC236}">
                <a16:creationId xmlns:a16="http://schemas.microsoft.com/office/drawing/2014/main" id="{B0F1709E-0DB5-2244-969D-CF1C6CE69859}"/>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36076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541417-B3AE-F643-A64C-6348F44013E8}"/>
              </a:ext>
            </a:extLst>
          </p:cNvPr>
          <p:cNvGrpSpPr/>
          <p:nvPr userDrawn="1"/>
        </p:nvGrpSpPr>
        <p:grpSpPr>
          <a:xfrm>
            <a:off x="0" y="0"/>
            <a:ext cx="12192000" cy="6858000"/>
            <a:chOff x="0" y="0"/>
            <a:chExt cx="12192000" cy="6858000"/>
          </a:xfrm>
        </p:grpSpPr>
        <p:sp>
          <p:nvSpPr>
            <p:cNvPr id="8" name="Rectangle 7">
              <a:extLst>
                <a:ext uri="{FF2B5EF4-FFF2-40B4-BE49-F238E27FC236}">
                  <a16:creationId xmlns:a16="http://schemas.microsoft.com/office/drawing/2014/main" id="{DB1759B0-D728-A748-A721-11534A1DCCDD}"/>
                </a:ext>
              </a:extLst>
            </p:cNvPr>
            <p:cNvSpPr/>
            <p:nvPr userDrawn="1"/>
          </p:nvSpPr>
          <p:spPr>
            <a:xfrm>
              <a:off x="0" y="0"/>
              <a:ext cx="12192000" cy="6858000"/>
            </a:xfrm>
            <a:prstGeom prst="rect">
              <a:avLst/>
            </a:prstGeom>
            <a:gradFill>
              <a:gsLst>
                <a:gs pos="0">
                  <a:schemeClr val="accent1">
                    <a:lumMod val="5000"/>
                    <a:lumOff val="95000"/>
                  </a:schemeClr>
                </a:gs>
                <a:gs pos="38000">
                  <a:srgbClr val="8AA0CE"/>
                </a:gs>
                <a:gs pos="61000">
                  <a:srgbClr val="104AC4"/>
                </a:gs>
                <a:gs pos="92000">
                  <a:srgbClr val="103B9A"/>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pic>
          <p:nvPicPr>
            <p:cNvPr id="9" name="Picture 8">
              <a:extLst>
                <a:ext uri="{FF2B5EF4-FFF2-40B4-BE49-F238E27FC236}">
                  <a16:creationId xmlns:a16="http://schemas.microsoft.com/office/drawing/2014/main" id="{9F807830-8981-B744-89F0-B22C2DCD997F}"/>
                </a:ext>
              </a:extLst>
            </p:cNvPr>
            <p:cNvPicPr>
              <a:picLocks noChangeAspect="1"/>
            </p:cNvPicPr>
            <p:nvPr userDrawn="1"/>
          </p:nvPicPr>
          <p:blipFill>
            <a:blip r:embed="rId2"/>
            <a:stretch>
              <a:fillRect/>
            </a:stretch>
          </p:blipFill>
          <p:spPr>
            <a:xfrm>
              <a:off x="8682036" y="0"/>
              <a:ext cx="3509963" cy="3509963"/>
            </a:xfrm>
            <a:prstGeom prst="rect">
              <a:avLst/>
            </a:prstGeom>
          </p:spPr>
        </p:pic>
      </p:grpSp>
      <p:sp>
        <p:nvSpPr>
          <p:cNvPr id="2" name="Title 1">
            <a:extLst>
              <a:ext uri="{FF2B5EF4-FFF2-40B4-BE49-F238E27FC236}">
                <a16:creationId xmlns:a16="http://schemas.microsoft.com/office/drawing/2014/main" id="{359D138F-68B4-2948-962E-737D3F3BCF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4E7116-149D-3A43-9488-2D7E766EEBD9}"/>
              </a:ext>
            </a:extLst>
          </p:cNvPr>
          <p:cNvSpPr>
            <a:spLocks noGrp="1"/>
          </p:cNvSpPr>
          <p:nvPr>
            <p:ph type="body" idx="1"/>
          </p:nvPr>
        </p:nvSpPr>
        <p:spPr>
          <a:xfrm>
            <a:off x="831850" y="4589463"/>
            <a:ext cx="10515600" cy="1500187"/>
          </a:xfrm>
        </p:spPr>
        <p:txBody>
          <a:bodyPr/>
          <a:lstStyle>
            <a:lvl1pPr marL="0" indent="0">
              <a:buNone/>
              <a:defRPr sz="2400">
                <a:solidFill>
                  <a:schemeClr val="bg2">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AD8DD-51A1-644C-8236-6C77CBF79D88}"/>
              </a:ext>
            </a:extLst>
          </p:cNvPr>
          <p:cNvSpPr>
            <a:spLocks noGrp="1"/>
          </p:cNvSpPr>
          <p:nvPr>
            <p:ph type="dt" sz="half" idx="10"/>
          </p:nvPr>
        </p:nvSpPr>
        <p:spPr/>
        <p:txBody>
          <a:bodyPr/>
          <a:lstStyle/>
          <a:p>
            <a:fld id="{A507757C-261B-A84B-9569-30EA018EAB90}" type="datetime1">
              <a:rPr lang="en-US" smtClean="0"/>
              <a:t>10/20/22</a:t>
            </a:fld>
            <a:endParaRPr lang="en-US"/>
          </a:p>
        </p:txBody>
      </p:sp>
      <p:sp>
        <p:nvSpPr>
          <p:cNvPr id="6" name="Slide Number Placeholder 5">
            <a:extLst>
              <a:ext uri="{FF2B5EF4-FFF2-40B4-BE49-F238E27FC236}">
                <a16:creationId xmlns:a16="http://schemas.microsoft.com/office/drawing/2014/main" id="{FBFE1DC5-9CC0-2F47-A19F-56B9C178AD37}"/>
              </a:ext>
            </a:extLst>
          </p:cNvPr>
          <p:cNvSpPr>
            <a:spLocks noGrp="1"/>
          </p:cNvSpPr>
          <p:nvPr>
            <p:ph type="sldNum" sz="quarter" idx="12"/>
          </p:nvPr>
        </p:nvSpPr>
        <p:spPr/>
        <p:txBody>
          <a:bodyPr/>
          <a:lstStyle/>
          <a:p>
            <a:fld id="{FDC0DC96-257C-2D4A-9BF2-18CCB5523B65}" type="slidenum">
              <a:rPr lang="en-US" smtClean="0"/>
              <a:t>‹#›</a:t>
            </a:fld>
            <a:endParaRPr lang="en-US"/>
          </a:p>
        </p:txBody>
      </p:sp>
      <p:sp>
        <p:nvSpPr>
          <p:cNvPr id="11" name="Footer Placeholder 4">
            <a:extLst>
              <a:ext uri="{FF2B5EF4-FFF2-40B4-BE49-F238E27FC236}">
                <a16:creationId xmlns:a16="http://schemas.microsoft.com/office/drawing/2014/main" id="{A18644F6-C44A-0943-B6FC-97B9750AAC08}"/>
              </a:ext>
            </a:extLst>
          </p:cNvPr>
          <p:cNvSpPr>
            <a:spLocks noGrp="1"/>
          </p:cNvSpPr>
          <p:nvPr>
            <p:ph type="ftr" sz="quarter" idx="11"/>
          </p:nvPr>
        </p:nvSpPr>
        <p:spPr>
          <a:xfrm>
            <a:off x="2726267" y="6356350"/>
            <a:ext cx="7349066" cy="365126"/>
          </a:xfrm>
        </p:spPr>
        <p:txBody>
          <a:bodyPr anchor="t"/>
          <a:lstStyle>
            <a:lvl1pPr>
              <a:defRPr sz="1400" b="1">
                <a:solidFill>
                  <a:schemeClr val="accent4">
                    <a:lumMod val="20000"/>
                    <a:lumOff val="80000"/>
                  </a:schemeClr>
                </a:solidFill>
                <a:latin typeface="Ubuntu" panose="020B0504030602030204" pitchFamily="34" charset="0"/>
              </a:defRPr>
            </a:lvl1pPr>
          </a:lstStyle>
          <a:p>
            <a:r>
              <a:rPr lang="en-US"/>
              <a:t>equitable.space.letters@gmail.com https://equitableletterssp.github.io/ELSP/index.html</a:t>
            </a:r>
            <a:endParaRPr lang="en-US" dirty="0"/>
          </a:p>
        </p:txBody>
      </p:sp>
    </p:spTree>
    <p:extLst>
      <p:ext uri="{BB962C8B-B14F-4D97-AF65-F5344CB8AC3E}">
        <p14:creationId xmlns:p14="http://schemas.microsoft.com/office/powerpoint/2010/main" val="31066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B286-4CCD-674D-9213-090AB9B3B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4FDF9-AF67-9348-944E-42E67CE2A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15581A-CF1C-134D-8106-EE24BD268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070BF-8E7D-1C40-AB9C-F2051240E59A}"/>
              </a:ext>
            </a:extLst>
          </p:cNvPr>
          <p:cNvSpPr>
            <a:spLocks noGrp="1"/>
          </p:cNvSpPr>
          <p:nvPr>
            <p:ph type="dt" sz="half" idx="10"/>
          </p:nvPr>
        </p:nvSpPr>
        <p:spPr/>
        <p:txBody>
          <a:bodyPr/>
          <a:lstStyle/>
          <a:p>
            <a:fld id="{DB6F4351-CF2C-8A49-80B6-AAA2D985570E}" type="datetime1">
              <a:rPr lang="en-US" smtClean="0"/>
              <a:t>10/20/22</a:t>
            </a:fld>
            <a:endParaRPr lang="en-US"/>
          </a:p>
        </p:txBody>
      </p:sp>
      <p:sp>
        <p:nvSpPr>
          <p:cNvPr id="6" name="Footer Placeholder 5">
            <a:extLst>
              <a:ext uri="{FF2B5EF4-FFF2-40B4-BE49-F238E27FC236}">
                <a16:creationId xmlns:a16="http://schemas.microsoft.com/office/drawing/2014/main" id="{A77EE443-799B-B94E-B3FA-D938AC10E649}"/>
              </a:ext>
            </a:extLst>
          </p:cNvPr>
          <p:cNvSpPr>
            <a:spLocks noGrp="1"/>
          </p:cNvSpPr>
          <p:nvPr>
            <p:ph type="ftr" sz="quarter" idx="11"/>
          </p:nvPr>
        </p:nvSpPr>
        <p:spPr/>
        <p:txBody>
          <a:bodyPr/>
          <a:lstStyle/>
          <a:p>
            <a:r>
              <a:rPr lang="en-US"/>
              <a:t>equitable.space.letters@gmail.com https://equitableletterssp.github.io/ELSP/index.html</a:t>
            </a:r>
          </a:p>
        </p:txBody>
      </p:sp>
      <p:sp>
        <p:nvSpPr>
          <p:cNvPr id="7" name="Slide Number Placeholder 6">
            <a:extLst>
              <a:ext uri="{FF2B5EF4-FFF2-40B4-BE49-F238E27FC236}">
                <a16:creationId xmlns:a16="http://schemas.microsoft.com/office/drawing/2014/main" id="{986C2DA3-6C0B-1947-B393-3FC33A468751}"/>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206080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5BD57-9E93-034D-8736-B5A801D8E8B1}"/>
              </a:ext>
            </a:extLst>
          </p:cNvPr>
          <p:cNvSpPr>
            <a:spLocks noGrp="1"/>
          </p:cNvSpPr>
          <p:nvPr>
            <p:ph type="title"/>
          </p:nvPr>
        </p:nvSpPr>
        <p:spPr>
          <a:xfrm>
            <a:off x="839788" y="365125"/>
            <a:ext cx="113522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2E88F-9632-E443-9FF5-C49EBD960D52}"/>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70C8B6-9F77-2445-89EE-F6891A3CBC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540028-290D-D04D-8774-B391DAF60263}"/>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4B6C5C-4626-5E41-ADBF-AF518C22A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F6E5BC-954A-3446-972E-1CC7E5A254B9}"/>
              </a:ext>
            </a:extLst>
          </p:cNvPr>
          <p:cNvSpPr>
            <a:spLocks noGrp="1"/>
          </p:cNvSpPr>
          <p:nvPr>
            <p:ph type="dt" sz="half" idx="10"/>
          </p:nvPr>
        </p:nvSpPr>
        <p:spPr/>
        <p:txBody>
          <a:bodyPr/>
          <a:lstStyle/>
          <a:p>
            <a:fld id="{1EF9F834-006C-B84C-B775-65B5F3A06C49}" type="datetime1">
              <a:rPr lang="en-US" smtClean="0"/>
              <a:t>10/20/22</a:t>
            </a:fld>
            <a:endParaRPr lang="en-US"/>
          </a:p>
        </p:txBody>
      </p:sp>
      <p:sp>
        <p:nvSpPr>
          <p:cNvPr id="8" name="Footer Placeholder 7">
            <a:extLst>
              <a:ext uri="{FF2B5EF4-FFF2-40B4-BE49-F238E27FC236}">
                <a16:creationId xmlns:a16="http://schemas.microsoft.com/office/drawing/2014/main" id="{E356D0C1-2730-6E43-A2F1-4C177DE34F94}"/>
              </a:ext>
            </a:extLst>
          </p:cNvPr>
          <p:cNvSpPr>
            <a:spLocks noGrp="1"/>
          </p:cNvSpPr>
          <p:nvPr>
            <p:ph type="ftr" sz="quarter" idx="11"/>
          </p:nvPr>
        </p:nvSpPr>
        <p:spPr/>
        <p:txBody>
          <a:bodyPr/>
          <a:lstStyle/>
          <a:p>
            <a:r>
              <a:rPr lang="en-US"/>
              <a:t>equitable.space.letters@gmail.com https://equitableletterssp.github.io/ELSP/index.html</a:t>
            </a:r>
          </a:p>
        </p:txBody>
      </p:sp>
      <p:sp>
        <p:nvSpPr>
          <p:cNvPr id="9" name="Slide Number Placeholder 8">
            <a:extLst>
              <a:ext uri="{FF2B5EF4-FFF2-40B4-BE49-F238E27FC236}">
                <a16:creationId xmlns:a16="http://schemas.microsoft.com/office/drawing/2014/main" id="{43273E14-C315-E941-AF34-1B5057F85158}"/>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376670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8955-F24B-8047-91FD-8EE83FAF15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E14171-9726-CA41-8E64-17C6C438459C}"/>
              </a:ext>
            </a:extLst>
          </p:cNvPr>
          <p:cNvSpPr>
            <a:spLocks noGrp="1"/>
          </p:cNvSpPr>
          <p:nvPr>
            <p:ph type="dt" sz="half" idx="10"/>
          </p:nvPr>
        </p:nvSpPr>
        <p:spPr/>
        <p:txBody>
          <a:bodyPr/>
          <a:lstStyle/>
          <a:p>
            <a:fld id="{4CA4AD0C-E21D-D240-9B9F-A2A65CDF4A23}" type="datetime1">
              <a:rPr lang="en-US" smtClean="0"/>
              <a:t>10/20/22</a:t>
            </a:fld>
            <a:endParaRPr lang="en-US"/>
          </a:p>
        </p:txBody>
      </p:sp>
      <p:sp>
        <p:nvSpPr>
          <p:cNvPr id="4" name="Footer Placeholder 3">
            <a:extLst>
              <a:ext uri="{FF2B5EF4-FFF2-40B4-BE49-F238E27FC236}">
                <a16:creationId xmlns:a16="http://schemas.microsoft.com/office/drawing/2014/main" id="{0E15002D-00E0-1841-8F07-A159B0EFD984}"/>
              </a:ext>
            </a:extLst>
          </p:cNvPr>
          <p:cNvSpPr>
            <a:spLocks noGrp="1"/>
          </p:cNvSpPr>
          <p:nvPr>
            <p:ph type="ftr" sz="quarter" idx="11"/>
          </p:nvPr>
        </p:nvSpPr>
        <p:spPr/>
        <p:txBody>
          <a:bodyPr/>
          <a:lstStyle/>
          <a:p>
            <a:r>
              <a:rPr lang="en-US"/>
              <a:t>equitable.space.letters@gmail.com https://equitableletterssp.github.io/ELSP/index.html</a:t>
            </a:r>
          </a:p>
        </p:txBody>
      </p:sp>
      <p:sp>
        <p:nvSpPr>
          <p:cNvPr id="5" name="Slide Number Placeholder 4">
            <a:extLst>
              <a:ext uri="{FF2B5EF4-FFF2-40B4-BE49-F238E27FC236}">
                <a16:creationId xmlns:a16="http://schemas.microsoft.com/office/drawing/2014/main" id="{2BB7A7A7-7768-6347-A15B-A961E680EE95}"/>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66325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DD8319-F7B2-F14F-90CB-BF54401F5A4F}"/>
              </a:ext>
            </a:extLst>
          </p:cNvPr>
          <p:cNvSpPr>
            <a:spLocks noGrp="1"/>
          </p:cNvSpPr>
          <p:nvPr>
            <p:ph type="dt" sz="half" idx="10"/>
          </p:nvPr>
        </p:nvSpPr>
        <p:spPr/>
        <p:txBody>
          <a:bodyPr/>
          <a:lstStyle/>
          <a:p>
            <a:fld id="{50EFAD25-EC80-2D4A-8DE8-B22240AE30AF}" type="datetime1">
              <a:rPr lang="en-US" smtClean="0"/>
              <a:t>10/20/22</a:t>
            </a:fld>
            <a:endParaRPr lang="en-US"/>
          </a:p>
        </p:txBody>
      </p:sp>
      <p:sp>
        <p:nvSpPr>
          <p:cNvPr id="3" name="Footer Placeholder 2">
            <a:extLst>
              <a:ext uri="{FF2B5EF4-FFF2-40B4-BE49-F238E27FC236}">
                <a16:creationId xmlns:a16="http://schemas.microsoft.com/office/drawing/2014/main" id="{3651A70E-EC09-004F-9C3A-694CC1DBC3BE}"/>
              </a:ext>
            </a:extLst>
          </p:cNvPr>
          <p:cNvSpPr>
            <a:spLocks noGrp="1"/>
          </p:cNvSpPr>
          <p:nvPr>
            <p:ph type="ftr" sz="quarter" idx="11"/>
          </p:nvPr>
        </p:nvSpPr>
        <p:spPr/>
        <p:txBody>
          <a:bodyPr/>
          <a:lstStyle/>
          <a:p>
            <a:r>
              <a:rPr lang="en-US"/>
              <a:t>equitable.space.letters@gmail.com https://equitableletterssp.github.io/ELSP/index.html</a:t>
            </a:r>
          </a:p>
        </p:txBody>
      </p:sp>
      <p:sp>
        <p:nvSpPr>
          <p:cNvPr id="4" name="Slide Number Placeholder 3">
            <a:extLst>
              <a:ext uri="{FF2B5EF4-FFF2-40B4-BE49-F238E27FC236}">
                <a16:creationId xmlns:a16="http://schemas.microsoft.com/office/drawing/2014/main" id="{A55448B7-F906-1943-ACC0-1064C7369778}"/>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282132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A426-09E6-BE44-88E5-2A10E693EB67}"/>
              </a:ext>
            </a:extLst>
          </p:cNvPr>
          <p:cNvSpPr>
            <a:spLocks noGrp="1"/>
          </p:cNvSpPr>
          <p:nvPr>
            <p:ph type="title"/>
          </p:nvPr>
        </p:nvSpPr>
        <p:spPr>
          <a:xfrm>
            <a:off x="7423151" y="25932"/>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C34404-9C7F-CE4C-A623-347F6686E793}"/>
              </a:ext>
            </a:extLst>
          </p:cNvPr>
          <p:cNvSpPr>
            <a:spLocks noGrp="1"/>
          </p:cNvSpPr>
          <p:nvPr>
            <p:ph idx="1"/>
          </p:nvPr>
        </p:nvSpPr>
        <p:spPr>
          <a:xfrm>
            <a:off x="952500"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235339-BBDD-9444-A2A0-C6384A335000}"/>
              </a:ext>
            </a:extLst>
          </p:cNvPr>
          <p:cNvSpPr>
            <a:spLocks noGrp="1"/>
          </p:cNvSpPr>
          <p:nvPr>
            <p:ph type="body" sz="half" idx="2"/>
          </p:nvPr>
        </p:nvSpPr>
        <p:spPr>
          <a:xfrm>
            <a:off x="74231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AA3DD-1290-9945-8D90-802780A14C87}"/>
              </a:ext>
            </a:extLst>
          </p:cNvPr>
          <p:cNvSpPr>
            <a:spLocks noGrp="1"/>
          </p:cNvSpPr>
          <p:nvPr>
            <p:ph type="dt" sz="half" idx="10"/>
          </p:nvPr>
        </p:nvSpPr>
        <p:spPr/>
        <p:txBody>
          <a:bodyPr/>
          <a:lstStyle/>
          <a:p>
            <a:fld id="{F345B9AD-80A6-7E40-BD18-D0CD24A75FF8}" type="datetime1">
              <a:rPr lang="en-US" smtClean="0"/>
              <a:t>10/20/22</a:t>
            </a:fld>
            <a:endParaRPr lang="en-US"/>
          </a:p>
        </p:txBody>
      </p:sp>
      <p:sp>
        <p:nvSpPr>
          <p:cNvPr id="6" name="Footer Placeholder 5">
            <a:extLst>
              <a:ext uri="{FF2B5EF4-FFF2-40B4-BE49-F238E27FC236}">
                <a16:creationId xmlns:a16="http://schemas.microsoft.com/office/drawing/2014/main" id="{BEEA1EC3-FE77-5C44-A7FE-EE449033412D}"/>
              </a:ext>
            </a:extLst>
          </p:cNvPr>
          <p:cNvSpPr>
            <a:spLocks noGrp="1"/>
          </p:cNvSpPr>
          <p:nvPr>
            <p:ph type="ftr" sz="quarter" idx="11"/>
          </p:nvPr>
        </p:nvSpPr>
        <p:spPr/>
        <p:txBody>
          <a:bodyPr/>
          <a:lstStyle/>
          <a:p>
            <a:r>
              <a:rPr lang="en-US"/>
              <a:t>equitable.space.letters@gmail.com https://equitableletterssp.github.io/ELSP/index.html</a:t>
            </a:r>
          </a:p>
        </p:txBody>
      </p:sp>
      <p:sp>
        <p:nvSpPr>
          <p:cNvPr id="7" name="Slide Number Placeholder 6">
            <a:extLst>
              <a:ext uri="{FF2B5EF4-FFF2-40B4-BE49-F238E27FC236}">
                <a16:creationId xmlns:a16="http://schemas.microsoft.com/office/drawing/2014/main" id="{5F3B3F93-7B8A-2E4D-9408-E940D89C998C}"/>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286865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4D50-9AC9-C349-8CFD-FBD3EC6349A3}"/>
              </a:ext>
            </a:extLst>
          </p:cNvPr>
          <p:cNvSpPr>
            <a:spLocks noGrp="1"/>
          </p:cNvSpPr>
          <p:nvPr>
            <p:ph type="title"/>
          </p:nvPr>
        </p:nvSpPr>
        <p:spPr>
          <a:xfrm>
            <a:off x="839788" y="50801"/>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7F26B6-76BD-0F41-B1F5-51B9EA19B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7027B34-9C2D-7046-9BE9-23C131F44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FEA60B-901E-C24D-8B6F-D05BB48CFCD3}"/>
              </a:ext>
            </a:extLst>
          </p:cNvPr>
          <p:cNvSpPr>
            <a:spLocks noGrp="1"/>
          </p:cNvSpPr>
          <p:nvPr>
            <p:ph type="dt" sz="half" idx="10"/>
          </p:nvPr>
        </p:nvSpPr>
        <p:spPr/>
        <p:txBody>
          <a:bodyPr/>
          <a:lstStyle/>
          <a:p>
            <a:fld id="{C5377375-1F6F-FF4B-AFAC-DDCF2BA50A8C}" type="datetime1">
              <a:rPr lang="en-US" smtClean="0"/>
              <a:t>10/20/22</a:t>
            </a:fld>
            <a:endParaRPr lang="en-US"/>
          </a:p>
        </p:txBody>
      </p:sp>
      <p:sp>
        <p:nvSpPr>
          <p:cNvPr id="6" name="Footer Placeholder 5">
            <a:extLst>
              <a:ext uri="{FF2B5EF4-FFF2-40B4-BE49-F238E27FC236}">
                <a16:creationId xmlns:a16="http://schemas.microsoft.com/office/drawing/2014/main" id="{14C99717-3E78-B44A-8841-640A4B035549}"/>
              </a:ext>
            </a:extLst>
          </p:cNvPr>
          <p:cNvSpPr>
            <a:spLocks noGrp="1"/>
          </p:cNvSpPr>
          <p:nvPr>
            <p:ph type="ftr" sz="quarter" idx="11"/>
          </p:nvPr>
        </p:nvSpPr>
        <p:spPr/>
        <p:txBody>
          <a:bodyPr/>
          <a:lstStyle/>
          <a:p>
            <a:r>
              <a:rPr lang="en-US"/>
              <a:t>equitable.space.letters@gmail.com https://equitableletterssp.github.io/ELSP/index.html</a:t>
            </a:r>
          </a:p>
        </p:txBody>
      </p:sp>
      <p:sp>
        <p:nvSpPr>
          <p:cNvPr id="7" name="Slide Number Placeholder 6">
            <a:extLst>
              <a:ext uri="{FF2B5EF4-FFF2-40B4-BE49-F238E27FC236}">
                <a16:creationId xmlns:a16="http://schemas.microsoft.com/office/drawing/2014/main" id="{B1B1FFB7-63AD-E341-B773-3520CC56FF2B}"/>
              </a:ext>
            </a:extLst>
          </p:cNvPr>
          <p:cNvSpPr>
            <a:spLocks noGrp="1"/>
          </p:cNvSpPr>
          <p:nvPr>
            <p:ph type="sldNum" sz="quarter" idx="12"/>
          </p:nvPr>
        </p:nvSpPr>
        <p:spPr/>
        <p:txBody>
          <a:bodyPr/>
          <a:lstStyle/>
          <a:p>
            <a:fld id="{FDC0DC96-257C-2D4A-9BF2-18CCB5523B65}" type="slidenum">
              <a:rPr lang="en-US" smtClean="0"/>
              <a:t>‹#›</a:t>
            </a:fld>
            <a:endParaRPr lang="en-US"/>
          </a:p>
        </p:txBody>
      </p:sp>
    </p:spTree>
    <p:extLst>
      <p:ext uri="{BB962C8B-B14F-4D97-AF65-F5344CB8AC3E}">
        <p14:creationId xmlns:p14="http://schemas.microsoft.com/office/powerpoint/2010/main" val="17938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9000">
              <a:srgbClr val="103B9A">
                <a:alpha val="55000"/>
              </a:srgbClr>
            </a:gs>
            <a:gs pos="86000">
              <a:srgbClr val="103B9A">
                <a:alpha val="75000"/>
              </a:srgbClr>
            </a:gs>
            <a:gs pos="100000">
              <a:srgbClr val="103B9A"/>
            </a:gs>
          </a:gsLst>
          <a:lin ang="18900000" scaled="1"/>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97CB1-B9F5-DE48-BF9D-74C03AEC907B}"/>
              </a:ext>
            </a:extLst>
          </p:cNvPr>
          <p:cNvSpPr/>
          <p:nvPr userDrawn="1"/>
        </p:nvSpPr>
        <p:spPr>
          <a:xfrm>
            <a:off x="0" y="0"/>
            <a:ext cx="12192000" cy="1693333"/>
          </a:xfrm>
          <a:prstGeom prst="rect">
            <a:avLst/>
          </a:prstGeom>
          <a:solidFill>
            <a:srgbClr val="103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AD0FE56-1858-0E46-A5DF-CE29609A8B69}"/>
              </a:ext>
            </a:extLst>
          </p:cNvPr>
          <p:cNvSpPr>
            <a:spLocks noGrp="1"/>
          </p:cNvSpPr>
          <p:nvPr>
            <p:ph type="title"/>
          </p:nvPr>
        </p:nvSpPr>
        <p:spPr>
          <a:xfrm>
            <a:off x="838200" y="365125"/>
            <a:ext cx="11353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9DF7CF-EDE1-5A40-9F8D-EDB3F7CB9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4AE22-099A-D341-922C-A5EC79587399}"/>
              </a:ext>
            </a:extLst>
          </p:cNvPr>
          <p:cNvSpPr>
            <a:spLocks noGrp="1"/>
          </p:cNvSpPr>
          <p:nvPr>
            <p:ph type="dt" sz="half" idx="2"/>
          </p:nvPr>
        </p:nvSpPr>
        <p:spPr>
          <a:xfrm>
            <a:off x="1439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7BD16-C1E8-8742-8659-E61392FEC2C1}" type="datetime1">
              <a:rPr lang="en-US" smtClean="0"/>
              <a:t>10/20/22</a:t>
            </a:fld>
            <a:endParaRPr lang="en-US"/>
          </a:p>
        </p:txBody>
      </p:sp>
      <p:sp>
        <p:nvSpPr>
          <p:cNvPr id="5" name="Footer Placeholder 4">
            <a:extLst>
              <a:ext uri="{FF2B5EF4-FFF2-40B4-BE49-F238E27FC236}">
                <a16:creationId xmlns:a16="http://schemas.microsoft.com/office/drawing/2014/main" id="{E52305BD-2693-784F-B7F8-8049E6EDD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equitable.space.letters@gmail.com https://equitableletterssp.github.io/ELSP/index.html</a:t>
            </a:r>
          </a:p>
        </p:txBody>
      </p:sp>
      <p:sp>
        <p:nvSpPr>
          <p:cNvPr id="6" name="Slide Number Placeholder 5">
            <a:extLst>
              <a:ext uri="{FF2B5EF4-FFF2-40B4-BE49-F238E27FC236}">
                <a16:creationId xmlns:a16="http://schemas.microsoft.com/office/drawing/2014/main" id="{9B0A9537-8DC5-9649-972A-5CE64FF96FF4}"/>
              </a:ext>
            </a:extLst>
          </p:cNvPr>
          <p:cNvSpPr>
            <a:spLocks noGrp="1"/>
          </p:cNvSpPr>
          <p:nvPr>
            <p:ph type="sldNum" sz="quarter" idx="4"/>
          </p:nvPr>
        </p:nvSpPr>
        <p:spPr>
          <a:xfrm>
            <a:off x="9287928" y="639021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0DC96-257C-2D4A-9BF2-18CCB5523B65}" type="slidenum">
              <a:rPr lang="en-US" smtClean="0"/>
              <a:t>‹#›</a:t>
            </a:fld>
            <a:endParaRPr lang="en-US"/>
          </a:p>
        </p:txBody>
      </p:sp>
      <p:pic>
        <p:nvPicPr>
          <p:cNvPr id="8" name="Picture 7">
            <a:extLst>
              <a:ext uri="{FF2B5EF4-FFF2-40B4-BE49-F238E27FC236}">
                <a16:creationId xmlns:a16="http://schemas.microsoft.com/office/drawing/2014/main" id="{97051576-B5C4-1946-BCA6-678528A69140}"/>
              </a:ext>
            </a:extLst>
          </p:cNvPr>
          <p:cNvPicPr>
            <a:picLocks noChangeAspect="1"/>
          </p:cNvPicPr>
          <p:nvPr userDrawn="1"/>
        </p:nvPicPr>
        <p:blipFill>
          <a:blip r:embed="rId13"/>
          <a:stretch>
            <a:fillRect/>
          </a:stretch>
        </p:blipFill>
        <p:spPr>
          <a:xfrm>
            <a:off x="8466" y="0"/>
            <a:ext cx="1693333" cy="1693333"/>
          </a:xfrm>
          <a:prstGeom prst="rect">
            <a:avLst/>
          </a:prstGeom>
        </p:spPr>
      </p:pic>
    </p:spTree>
    <p:extLst>
      <p:ext uri="{BB962C8B-B14F-4D97-AF65-F5344CB8AC3E}">
        <p14:creationId xmlns:p14="http://schemas.microsoft.com/office/powerpoint/2010/main" val="1050708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90000"/>
        </a:lnSpc>
        <a:spcBef>
          <a:spcPct val="0"/>
        </a:spcBef>
        <a:buNone/>
        <a:defRPr sz="4400" b="0" i="0" kern="1200">
          <a:solidFill>
            <a:schemeClr val="bg1"/>
          </a:solidFill>
          <a:latin typeface="Ubuntu Medium"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v"/>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equitableletterssp.github.io/ELSP/index.html" TargetMode="External"/><Relationship Id="rId4" Type="http://schemas.openxmlformats.org/officeDocument/2006/relationships/hyperlink" Target="mailto:equitable.space.letters@gmail.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quitableletterssp.github.io/ELSP/index.html" TargetMode="External"/><Relationship Id="rId2" Type="http://schemas.openxmlformats.org/officeDocument/2006/relationships/hyperlink" Target="mailto:equitable.space.letter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quitableletterssp.github.io/ELSP/index.html" TargetMode="External"/><Relationship Id="rId2" Type="http://schemas.openxmlformats.org/officeDocument/2006/relationships/hyperlink" Target="mailto:equitable.space.letters@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quitable.space.letters@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quitableletterssp.github.io/ELSP/index.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equitable.space.letters@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quitableletterssp.github.io/ELSP/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quitableletterssp.github.io/ELSP/index.html" TargetMode="External"/><Relationship Id="rId4" Type="http://schemas.openxmlformats.org/officeDocument/2006/relationships/hyperlink" Target="mailto:equitable.space.letters@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quitableletterssp.github.io/ELSP/index.html" TargetMode="External"/><Relationship Id="rId4" Type="http://schemas.openxmlformats.org/officeDocument/2006/relationships/hyperlink" Target="mailto:equitable.space.letters@gmail.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equitable.space.letters@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quitableletterssp.github.io/ELSP/index.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quitableletterssp.github.io/ELSP/index.html" TargetMode="External"/><Relationship Id="rId2" Type="http://schemas.openxmlformats.org/officeDocument/2006/relationships/hyperlink" Target="mailto:equitable.space.letters@gmai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quitable.space.letters@gmail.com"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equitableletterssp.github.io/ELSP/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A1EAAB-3B82-4244-99AB-F6606F646BF1}"/>
              </a:ext>
            </a:extLst>
          </p:cNvPr>
          <p:cNvPicPr>
            <a:picLocks noChangeAspect="1"/>
          </p:cNvPicPr>
          <p:nvPr/>
        </p:nvPicPr>
        <p:blipFill>
          <a:blip r:embed="rId3"/>
          <a:stretch>
            <a:fillRect/>
          </a:stretch>
        </p:blipFill>
        <p:spPr>
          <a:xfrm>
            <a:off x="7992532" y="0"/>
            <a:ext cx="4199467" cy="4199467"/>
          </a:xfrm>
          <a:prstGeom prst="rect">
            <a:avLst/>
          </a:prstGeom>
        </p:spPr>
      </p:pic>
      <p:sp>
        <p:nvSpPr>
          <p:cNvPr id="2" name="Title 1">
            <a:extLst>
              <a:ext uri="{FF2B5EF4-FFF2-40B4-BE49-F238E27FC236}">
                <a16:creationId xmlns:a16="http://schemas.microsoft.com/office/drawing/2014/main" id="{4E9A1A5E-A6D6-D249-AEA9-5432009C3F43}"/>
              </a:ext>
            </a:extLst>
          </p:cNvPr>
          <p:cNvSpPr>
            <a:spLocks noGrp="1"/>
          </p:cNvSpPr>
          <p:nvPr>
            <p:ph type="ctrTitle"/>
          </p:nvPr>
        </p:nvSpPr>
        <p:spPr>
          <a:xfrm>
            <a:off x="526774" y="2633110"/>
            <a:ext cx="11131826" cy="2387600"/>
          </a:xfrm>
          <a:effectLst>
            <a:outerShdw blurRad="50800" dist="38100" dir="2700000" algn="tl" rotWithShape="0">
              <a:prstClr val="black">
                <a:alpha val="0"/>
              </a:prstClr>
            </a:outerShdw>
          </a:effectLst>
        </p:spPr>
        <p:txBody>
          <a:bodyPr>
            <a:normAutofit/>
          </a:bodyPr>
          <a:lstStyle/>
          <a:p>
            <a:r>
              <a:rPr lang="en-US" b="1" spc="50" dirty="0">
                <a:ln w="9525" cmpd="sng">
                  <a:solidFill>
                    <a:schemeClr val="accent1"/>
                  </a:solidFill>
                  <a:prstDash val="solid"/>
                </a:ln>
                <a:effectLst>
                  <a:glow rad="101600">
                    <a:schemeClr val="accent1">
                      <a:satMod val="175000"/>
                      <a:alpha val="40000"/>
                    </a:schemeClr>
                  </a:glow>
                </a:effectLst>
              </a:rPr>
              <a:t>Equitable Letters for Space Physics</a:t>
            </a:r>
            <a:endParaRPr lang="en-US" b="1" spc="50" dirty="0">
              <a:ln w="9525" cmpd="sng">
                <a:solidFill>
                  <a:schemeClr val="accent1"/>
                </a:solidFill>
                <a:prstDash val="solid"/>
              </a:ln>
              <a:effectLst>
                <a:glow rad="101600">
                  <a:schemeClr val="accent1">
                    <a:satMod val="175000"/>
                    <a:alpha val="40000"/>
                  </a:schemeClr>
                </a:glow>
              </a:effectLst>
              <a:latin typeface="Ubuntu" panose="020B0504030602030204" pitchFamily="34" charset="0"/>
            </a:endParaRPr>
          </a:p>
        </p:txBody>
      </p:sp>
      <p:sp>
        <p:nvSpPr>
          <p:cNvPr id="3" name="Subtitle 2">
            <a:extLst>
              <a:ext uri="{FF2B5EF4-FFF2-40B4-BE49-F238E27FC236}">
                <a16:creationId xmlns:a16="http://schemas.microsoft.com/office/drawing/2014/main" id="{1248A1C2-97A6-734D-B95E-B84F56DEA4FF}"/>
              </a:ext>
            </a:extLst>
          </p:cNvPr>
          <p:cNvSpPr>
            <a:spLocks noGrp="1"/>
          </p:cNvSpPr>
          <p:nvPr>
            <p:ph type="subTitle" idx="1"/>
          </p:nvPr>
        </p:nvSpPr>
        <p:spPr>
          <a:xfrm>
            <a:off x="526774" y="5112785"/>
            <a:ext cx="10241745" cy="1655762"/>
          </a:xfrm>
        </p:spPr>
        <p:txBody>
          <a:bodyPr>
            <a:normAutofit fontScale="92500" lnSpcReduction="20000"/>
          </a:bodyPr>
          <a:lstStyle/>
          <a:p>
            <a:pPr algn="l">
              <a:lnSpc>
                <a:spcPct val="120000"/>
              </a:lnSpc>
            </a:pPr>
            <a:r>
              <a:rPr lang="en-US" dirty="0"/>
              <a:t>Angeline G. Burrell (Exec. Dir.), John </a:t>
            </a:r>
            <a:r>
              <a:rPr lang="en-US" dirty="0" err="1"/>
              <a:t>Coxon</a:t>
            </a:r>
            <a:r>
              <a:rPr lang="en-US" dirty="0"/>
              <a:t>, </a:t>
            </a:r>
            <a:r>
              <a:rPr lang="en-US" b="1" dirty="0"/>
              <a:t>Alexa Halford</a:t>
            </a:r>
            <a:r>
              <a:rPr lang="en-US" dirty="0"/>
              <a:t>, McArthur Jones Jr., and Kate </a:t>
            </a:r>
            <a:r>
              <a:rPr lang="en-US" dirty="0" err="1"/>
              <a:t>Zawdie</a:t>
            </a:r>
            <a:endParaRPr lang="en-US" dirty="0"/>
          </a:p>
          <a:p>
            <a:pPr algn="l">
              <a:lnSpc>
                <a:spcPct val="120000"/>
              </a:lnSpc>
            </a:pPr>
            <a:endParaRPr lang="en-US" baseline="30000" dirty="0"/>
          </a:p>
          <a:p>
            <a:pPr algn="l">
              <a:lnSpc>
                <a:spcPct val="120000"/>
              </a:lnSpc>
            </a:pPr>
            <a:r>
              <a:rPr lang="en-US" dirty="0"/>
              <a:t>AGU 2022 - </a:t>
            </a:r>
            <a:r>
              <a:rPr lang="en-US" i="1" dirty="0">
                <a:solidFill>
                  <a:srgbClr val="262626"/>
                </a:solidFill>
                <a:effectLst/>
                <a:latin typeface="Roboto" panose="02000000000000000000" pitchFamily="2" charset="0"/>
              </a:rPr>
              <a:t>Increasing Diversity in the Earth and Space Science Workforce IV Oral</a:t>
            </a:r>
            <a:endParaRPr lang="en-US" i="1" dirty="0">
              <a:latin typeface="Ubuntu" panose="020B0504030602030204" pitchFamily="34" charset="0"/>
            </a:endParaRPr>
          </a:p>
        </p:txBody>
      </p:sp>
      <p:sp>
        <p:nvSpPr>
          <p:cNvPr id="4" name="TextBox 3">
            <a:extLst>
              <a:ext uri="{FF2B5EF4-FFF2-40B4-BE49-F238E27FC236}">
                <a16:creationId xmlns:a16="http://schemas.microsoft.com/office/drawing/2014/main" id="{16EB40B3-19F2-9B4A-F318-B252D8EF2385}"/>
              </a:ext>
            </a:extLst>
          </p:cNvPr>
          <p:cNvSpPr txBox="1"/>
          <p:nvPr/>
        </p:nvSpPr>
        <p:spPr>
          <a:xfrm>
            <a:off x="265043" y="265043"/>
            <a:ext cx="6056244" cy="923330"/>
          </a:xfrm>
          <a:prstGeom prst="rect">
            <a:avLst/>
          </a:prstGeom>
          <a:noFill/>
        </p:spPr>
        <p:txBody>
          <a:bodyPr wrap="square" rtlCol="0">
            <a:spAutoFit/>
          </a:bodyPr>
          <a:lstStyle/>
          <a:p>
            <a:r>
              <a:rPr lang="en-US" dirty="0">
                <a:solidFill>
                  <a:schemeClr val="accent4">
                    <a:lumMod val="20000"/>
                    <a:lumOff val="80000"/>
                  </a:schemeClr>
                </a:solidFill>
                <a:hlinkClick r:id="rId4">
                  <a:extLst>
                    <a:ext uri="{A12FA001-AC4F-418D-AE19-62706E023703}">
                      <ahyp:hlinkClr xmlns:ahyp="http://schemas.microsoft.com/office/drawing/2018/hyperlinkcolor" val="tx"/>
                    </a:ext>
                  </a:extLst>
                </a:hlinkClick>
              </a:rPr>
              <a:t>equitable.space.letters@gmail.com</a:t>
            </a:r>
            <a:endParaRPr lang="en-US" dirty="0">
              <a:solidFill>
                <a:schemeClr val="accent4">
                  <a:lumMod val="20000"/>
                  <a:lumOff val="80000"/>
                </a:schemeClr>
              </a:solidFill>
            </a:endParaRPr>
          </a:p>
          <a:p>
            <a:r>
              <a:rPr lang="en-US" dirty="0">
                <a:solidFill>
                  <a:schemeClr val="accent4">
                    <a:lumMod val="20000"/>
                    <a:lumOff val="80000"/>
                  </a:schemeClr>
                </a:solidFill>
                <a:hlinkClick r:id="rId5">
                  <a:extLst>
                    <a:ext uri="{A12FA001-AC4F-418D-AE19-62706E023703}">
                      <ahyp:hlinkClr xmlns:ahyp="http://schemas.microsoft.com/office/drawing/2018/hyperlinkcolor" val="tx"/>
                    </a:ext>
                  </a:extLst>
                </a:hlinkClick>
              </a:rPr>
              <a:t>https://equitableletterssp.github.io/ELSP/index.html</a:t>
            </a:r>
            <a:endParaRPr lang="en-US" dirty="0">
              <a:solidFill>
                <a:schemeClr val="accent4">
                  <a:lumMod val="20000"/>
                  <a:lumOff val="80000"/>
                </a:schemeClr>
              </a:solidFill>
            </a:endParaRPr>
          </a:p>
          <a:p>
            <a:endParaRPr lang="en-US" dirty="0">
              <a:solidFill>
                <a:schemeClr val="accent4">
                  <a:lumMod val="20000"/>
                  <a:lumOff val="80000"/>
                </a:schemeClr>
              </a:solidFill>
            </a:endParaRPr>
          </a:p>
        </p:txBody>
      </p:sp>
    </p:spTree>
    <p:extLst>
      <p:ext uri="{BB962C8B-B14F-4D97-AF65-F5344CB8AC3E}">
        <p14:creationId xmlns:p14="http://schemas.microsoft.com/office/powerpoint/2010/main" val="33679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Participation</a:t>
            </a:r>
          </a:p>
        </p:txBody>
      </p:sp>
      <p:sp>
        <p:nvSpPr>
          <p:cNvPr id="3" name="Content Placeholder 2">
            <a:extLst>
              <a:ext uri="{FF2B5EF4-FFF2-40B4-BE49-F238E27FC236}">
                <a16:creationId xmlns:a16="http://schemas.microsoft.com/office/drawing/2014/main" id="{92463CC8-668A-DD0D-EBB5-CE2A3DC81E05}"/>
              </a:ext>
            </a:extLst>
          </p:cNvPr>
          <p:cNvSpPr>
            <a:spLocks noGrp="1"/>
          </p:cNvSpPr>
          <p:nvPr>
            <p:ph idx="1"/>
          </p:nvPr>
        </p:nvSpPr>
        <p:spPr>
          <a:xfrm>
            <a:off x="838200" y="1825624"/>
            <a:ext cx="10515600" cy="4530725"/>
          </a:xfrm>
          <a:ln>
            <a:noFill/>
          </a:ln>
        </p:spPr>
        <p:txBody>
          <a:bodyPr>
            <a:normAutofit fontScale="70000" lnSpcReduction="20000"/>
          </a:bodyPr>
          <a:lstStyle/>
          <a:p>
            <a:pPr>
              <a:lnSpc>
                <a:spcPct val="110000"/>
              </a:lnSpc>
            </a:pPr>
            <a:r>
              <a:rPr lang="en-US" dirty="0"/>
              <a:t>Reviewer</a:t>
            </a:r>
          </a:p>
          <a:p>
            <a:pPr lvl="1">
              <a:lnSpc>
                <a:spcPct val="110000"/>
              </a:lnSpc>
            </a:pPr>
            <a:r>
              <a:rPr lang="en-US" dirty="0"/>
              <a:t>Community members may volunteer to be reviewers if they have a terminal degree</a:t>
            </a:r>
          </a:p>
          <a:p>
            <a:pPr lvl="1">
              <a:lnSpc>
                <a:spcPct val="110000"/>
              </a:lnSpc>
            </a:pPr>
            <a:r>
              <a:rPr lang="en-US" dirty="0"/>
              <a:t>Training is provided</a:t>
            </a:r>
          </a:p>
          <a:p>
            <a:pPr lvl="1">
              <a:lnSpc>
                <a:spcPct val="110000"/>
              </a:lnSpc>
            </a:pPr>
            <a:r>
              <a:rPr lang="en-US" dirty="0"/>
              <a:t>You are not required to accept any given review</a:t>
            </a:r>
          </a:p>
          <a:p>
            <a:pPr>
              <a:lnSpc>
                <a:spcPct val="110000"/>
              </a:lnSpc>
            </a:pPr>
            <a:r>
              <a:rPr lang="en-US" dirty="0"/>
              <a:t>Submitter</a:t>
            </a:r>
          </a:p>
          <a:p>
            <a:pPr lvl="1">
              <a:lnSpc>
                <a:spcPct val="110000"/>
              </a:lnSpc>
            </a:pPr>
            <a:r>
              <a:rPr lang="en-US" dirty="0"/>
              <a:t>Anyone may submit a letter for review</a:t>
            </a:r>
          </a:p>
          <a:p>
            <a:pPr>
              <a:lnSpc>
                <a:spcPct val="110000"/>
              </a:lnSpc>
            </a:pPr>
            <a:r>
              <a:rPr lang="en-US" dirty="0"/>
              <a:t>Additional avenues to volunteer</a:t>
            </a:r>
          </a:p>
          <a:p>
            <a:pPr lvl="1">
              <a:lnSpc>
                <a:spcPct val="110000"/>
              </a:lnSpc>
            </a:pPr>
            <a:r>
              <a:rPr lang="en-US" dirty="0"/>
              <a:t>Webpage designers: improve mobile version of site, address some GitHub issues</a:t>
            </a:r>
          </a:p>
          <a:p>
            <a:pPr lvl="1">
              <a:lnSpc>
                <a:spcPct val="110000"/>
              </a:lnSpc>
            </a:pPr>
            <a:r>
              <a:rPr lang="en-US" dirty="0"/>
              <a:t>Input on sample letters for additional underrepresented groups</a:t>
            </a:r>
          </a:p>
          <a:p>
            <a:pPr>
              <a:lnSpc>
                <a:spcPct val="110000"/>
              </a:lnSpc>
            </a:pPr>
            <a:r>
              <a:rPr lang="en-US" dirty="0"/>
              <a:t>Board Member</a:t>
            </a:r>
          </a:p>
          <a:p>
            <a:pPr lvl="1">
              <a:lnSpc>
                <a:spcPct val="110000"/>
              </a:lnSpc>
            </a:pPr>
            <a:r>
              <a:rPr lang="en-US" dirty="0"/>
              <a:t>Board members and the executive director are intended as temporary, rotating positions</a:t>
            </a:r>
          </a:p>
          <a:p>
            <a:pPr lvl="1">
              <a:lnSpc>
                <a:spcPct val="110000"/>
              </a:lnSpc>
            </a:pPr>
            <a:r>
              <a:rPr lang="en-US" dirty="0"/>
              <a:t>New board members must first have been reviewers for at least one year</a:t>
            </a:r>
          </a:p>
        </p:txBody>
      </p:sp>
      <p:sp>
        <p:nvSpPr>
          <p:cNvPr id="4" name="Footer Placeholder 3">
            <a:extLst>
              <a:ext uri="{FF2B5EF4-FFF2-40B4-BE49-F238E27FC236}">
                <a16:creationId xmlns:a16="http://schemas.microsoft.com/office/drawing/2014/main" id="{9E592CDD-FBD2-8E8A-A58D-86CB6B3FFE8A}"/>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2">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3">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328956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Future Goals</a:t>
            </a:r>
          </a:p>
        </p:txBody>
      </p:sp>
      <p:sp>
        <p:nvSpPr>
          <p:cNvPr id="3" name="Content Placeholder 2">
            <a:extLst>
              <a:ext uri="{FF2B5EF4-FFF2-40B4-BE49-F238E27FC236}">
                <a16:creationId xmlns:a16="http://schemas.microsoft.com/office/drawing/2014/main" id="{92463CC8-668A-DD0D-EBB5-CE2A3DC81E05}"/>
              </a:ext>
            </a:extLst>
          </p:cNvPr>
          <p:cNvSpPr>
            <a:spLocks noGrp="1"/>
          </p:cNvSpPr>
          <p:nvPr>
            <p:ph idx="1"/>
          </p:nvPr>
        </p:nvSpPr>
        <p:spPr>
          <a:ln>
            <a:noFill/>
          </a:ln>
        </p:spPr>
        <p:txBody>
          <a:bodyPr>
            <a:normAutofit/>
          </a:bodyPr>
          <a:lstStyle/>
          <a:p>
            <a:pPr>
              <a:lnSpc>
                <a:spcPct val="110000"/>
              </a:lnSpc>
            </a:pPr>
            <a:r>
              <a:rPr lang="en-US" dirty="0"/>
              <a:t>Normalize the proof-reading of recommendation and nomination letters for unconscious bias</a:t>
            </a:r>
          </a:p>
          <a:p>
            <a:pPr>
              <a:lnSpc>
                <a:spcPct val="110000"/>
              </a:lnSpc>
            </a:pPr>
            <a:r>
              <a:rPr lang="en-US" dirty="0"/>
              <a:t>Determine impact of ELSP on success rates of applicants with reviewed letters in comparison to the control population</a:t>
            </a:r>
          </a:p>
          <a:p>
            <a:pPr>
              <a:lnSpc>
                <a:spcPct val="110000"/>
              </a:lnSpc>
            </a:pPr>
            <a:r>
              <a:rPr lang="en-US" dirty="0"/>
              <a:t>Reduce unconscious bias within the community by providing an avenue for members to identify and address their biases</a:t>
            </a:r>
          </a:p>
        </p:txBody>
      </p:sp>
      <p:sp>
        <p:nvSpPr>
          <p:cNvPr id="4" name="Footer Placeholder 3">
            <a:extLst>
              <a:ext uri="{FF2B5EF4-FFF2-40B4-BE49-F238E27FC236}">
                <a16:creationId xmlns:a16="http://schemas.microsoft.com/office/drawing/2014/main" id="{2E4B1635-8EE7-1DFD-37F5-B23FDC340703}"/>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2">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3">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300771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5D65-008E-DB1B-C5E6-22A1408AD02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06BF90E-6112-4BE2-7DD7-DD6536316B18}"/>
              </a:ext>
            </a:extLst>
          </p:cNvPr>
          <p:cNvSpPr>
            <a:spLocks noGrp="1"/>
          </p:cNvSpPr>
          <p:nvPr>
            <p:ph idx="1"/>
          </p:nvPr>
        </p:nvSpPr>
        <p:spPr/>
        <p:txBody>
          <a:bodyPr/>
          <a:lstStyle/>
          <a:p>
            <a:pPr>
              <a:lnSpc>
                <a:spcPct val="100000"/>
              </a:lnSpc>
            </a:pPr>
            <a:r>
              <a:rPr lang="en-US" dirty="0"/>
              <a:t>Motivation</a:t>
            </a:r>
          </a:p>
          <a:p>
            <a:pPr>
              <a:lnSpc>
                <a:spcPct val="100000"/>
              </a:lnSpc>
            </a:pPr>
            <a:r>
              <a:rPr lang="en-US" dirty="0"/>
              <a:t>Introduction to Equitable Letters for Space Physic (ELSP)</a:t>
            </a:r>
          </a:p>
          <a:p>
            <a:pPr lvl="1">
              <a:lnSpc>
                <a:spcPct val="100000"/>
              </a:lnSpc>
            </a:pPr>
            <a:r>
              <a:rPr lang="en-US" dirty="0"/>
              <a:t>Online Resources</a:t>
            </a:r>
          </a:p>
          <a:p>
            <a:pPr lvl="1">
              <a:lnSpc>
                <a:spcPct val="100000"/>
              </a:lnSpc>
            </a:pPr>
            <a:r>
              <a:rPr lang="en-US" dirty="0"/>
              <a:t>Review Process</a:t>
            </a:r>
          </a:p>
          <a:p>
            <a:pPr lvl="1">
              <a:lnSpc>
                <a:spcPct val="100000"/>
              </a:lnSpc>
            </a:pPr>
            <a:r>
              <a:rPr lang="en-US" dirty="0"/>
              <a:t>Participation</a:t>
            </a:r>
          </a:p>
          <a:p>
            <a:pPr>
              <a:lnSpc>
                <a:spcPct val="100000"/>
              </a:lnSpc>
            </a:pPr>
            <a:r>
              <a:rPr lang="en-US" dirty="0"/>
              <a:t>Future Goals</a:t>
            </a:r>
          </a:p>
        </p:txBody>
      </p:sp>
      <p:sp>
        <p:nvSpPr>
          <p:cNvPr id="4" name="Footer Placeholder 3">
            <a:extLst>
              <a:ext uri="{FF2B5EF4-FFF2-40B4-BE49-F238E27FC236}">
                <a16:creationId xmlns:a16="http://schemas.microsoft.com/office/drawing/2014/main" id="{47FA357F-0282-7607-9243-DC2454442FD0}"/>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3">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4">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219064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2463CC8-668A-DD0D-EBB5-CE2A3DC81E05}"/>
              </a:ext>
            </a:extLst>
          </p:cNvPr>
          <p:cNvSpPr>
            <a:spLocks noGrp="1"/>
          </p:cNvSpPr>
          <p:nvPr>
            <p:ph idx="1"/>
          </p:nvPr>
        </p:nvSpPr>
        <p:spPr>
          <a:ln>
            <a:noFill/>
          </a:ln>
        </p:spPr>
        <p:txBody>
          <a:bodyPr>
            <a:normAutofit fontScale="92500" lnSpcReduction="10000"/>
          </a:bodyPr>
          <a:lstStyle/>
          <a:p>
            <a:pPr marL="0" indent="0" algn="ctr">
              <a:lnSpc>
                <a:spcPct val="110000"/>
              </a:lnSpc>
              <a:buNone/>
            </a:pPr>
            <a:r>
              <a:rPr lang="en-US" b="1" i="1" spc="50" dirty="0">
                <a:ln w="9525" cmpd="sng">
                  <a:solidFill>
                    <a:schemeClr val="accent1"/>
                  </a:solidFill>
                  <a:prstDash val="solid"/>
                </a:ln>
                <a:effectLst>
                  <a:glow rad="38100">
                    <a:schemeClr val="bg2">
                      <a:alpha val="40000"/>
                    </a:schemeClr>
                  </a:glow>
                </a:effectLst>
              </a:rPr>
              <a:t>Encouraging merit-based recommendations and nominations in the space physics community by providing resources and reviews</a:t>
            </a:r>
          </a:p>
          <a:p>
            <a:pPr marL="0" indent="0" algn="ctr">
              <a:lnSpc>
                <a:spcPct val="110000"/>
              </a:lnSpc>
              <a:buNone/>
            </a:pPr>
            <a:endParaRPr lang="en-US" dirty="0"/>
          </a:p>
          <a:p>
            <a:pPr>
              <a:lnSpc>
                <a:spcPct val="110000"/>
              </a:lnSpc>
            </a:pPr>
            <a:r>
              <a:rPr lang="en-US" dirty="0"/>
              <a:t>Reduce the impact of the “leaky pipeline” on underrepresented populations in the space physics community</a:t>
            </a:r>
          </a:p>
          <a:p>
            <a:pPr>
              <a:lnSpc>
                <a:spcPct val="110000"/>
              </a:lnSpc>
            </a:pPr>
            <a:r>
              <a:rPr lang="en-US" dirty="0"/>
              <a:t>Provide resources for people to examine and reduce their implicit biases</a:t>
            </a:r>
          </a:p>
          <a:p>
            <a:pPr>
              <a:lnSpc>
                <a:spcPct val="110000"/>
              </a:lnSpc>
            </a:pPr>
            <a:r>
              <a:rPr lang="en-US" dirty="0"/>
              <a:t>Raise the profile of the use of subjective materials in hiring and promotion process</a:t>
            </a:r>
          </a:p>
        </p:txBody>
      </p:sp>
      <p:sp>
        <p:nvSpPr>
          <p:cNvPr id="4" name="Footer Placeholder 3">
            <a:extLst>
              <a:ext uri="{FF2B5EF4-FFF2-40B4-BE49-F238E27FC236}">
                <a16:creationId xmlns:a16="http://schemas.microsoft.com/office/drawing/2014/main" id="{087C3C5B-FDF0-B970-1BB9-FD8B4620729F}"/>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3">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4">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215214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2463CC8-668A-DD0D-EBB5-CE2A3DC81E05}"/>
              </a:ext>
            </a:extLst>
          </p:cNvPr>
          <p:cNvSpPr>
            <a:spLocks noGrp="1"/>
          </p:cNvSpPr>
          <p:nvPr>
            <p:ph idx="1"/>
          </p:nvPr>
        </p:nvSpPr>
        <p:spPr>
          <a:xfrm>
            <a:off x="262141" y="3598775"/>
            <a:ext cx="11667718" cy="2628311"/>
          </a:xfrm>
          <a:ln>
            <a:noFill/>
          </a:ln>
        </p:spPr>
        <p:txBody>
          <a:bodyPr>
            <a:normAutofit fontScale="70000" lnSpcReduction="20000"/>
          </a:bodyPr>
          <a:lstStyle/>
          <a:p>
            <a:pPr>
              <a:lnSpc>
                <a:spcPct val="110000"/>
              </a:lnSpc>
            </a:pPr>
            <a:r>
              <a:rPr lang="en-US" dirty="0"/>
              <a:t>Reduce the impact of the “leaky pipeline” on underrepresented populations in the space physics community</a:t>
            </a:r>
          </a:p>
          <a:p>
            <a:pPr lvl="1">
              <a:lnSpc>
                <a:spcPct val="110000"/>
              </a:lnSpc>
            </a:pPr>
            <a:r>
              <a:rPr lang="en-US" dirty="0"/>
              <a:t>The leaky pipeline concept is the idea that issues in representation are due to issues in retention at various stages</a:t>
            </a:r>
          </a:p>
          <a:p>
            <a:pPr lvl="1">
              <a:lnSpc>
                <a:spcPct val="110000"/>
              </a:lnSpc>
            </a:pPr>
            <a:r>
              <a:rPr lang="en-US" dirty="0"/>
              <a:t>Focus on outreach without addressing existing culture and retention create “leaks”</a:t>
            </a:r>
          </a:p>
          <a:p>
            <a:pPr lvl="1">
              <a:lnSpc>
                <a:spcPct val="110000"/>
              </a:lnSpc>
            </a:pPr>
            <a:r>
              <a:rPr lang="en-US" dirty="0"/>
              <a:t>ELSP focuses on the potential leak of recommendation and nomination letters</a:t>
            </a:r>
          </a:p>
          <a:p>
            <a:pPr lvl="2">
              <a:lnSpc>
                <a:spcPct val="110000"/>
              </a:lnSpc>
            </a:pPr>
            <a:r>
              <a:rPr lang="en-US" dirty="0"/>
              <a:t>Impacts many types of underrepresentation</a:t>
            </a:r>
          </a:p>
          <a:p>
            <a:pPr lvl="2">
              <a:lnSpc>
                <a:spcPct val="110000"/>
              </a:lnSpc>
            </a:pPr>
            <a:r>
              <a:rPr lang="en-US" dirty="0"/>
              <a:t>Does not require systematic change in the existing culture</a:t>
            </a:r>
          </a:p>
          <a:p>
            <a:pPr lvl="2">
              <a:lnSpc>
                <a:spcPct val="110000"/>
              </a:lnSpc>
            </a:pPr>
            <a:r>
              <a:rPr lang="en-US" dirty="0"/>
              <a:t>Improves understanding of internalized biases</a:t>
            </a:r>
          </a:p>
        </p:txBody>
      </p:sp>
      <p:grpSp>
        <p:nvGrpSpPr>
          <p:cNvPr id="14" name="Group 13">
            <a:extLst>
              <a:ext uri="{FF2B5EF4-FFF2-40B4-BE49-F238E27FC236}">
                <a16:creationId xmlns:a16="http://schemas.microsoft.com/office/drawing/2014/main" id="{B01D6EFE-59B5-BDD8-6AFD-20511A4C46C7}"/>
              </a:ext>
            </a:extLst>
          </p:cNvPr>
          <p:cNvGrpSpPr/>
          <p:nvPr/>
        </p:nvGrpSpPr>
        <p:grpSpPr>
          <a:xfrm>
            <a:off x="2310328" y="1636270"/>
            <a:ext cx="9278318" cy="1961046"/>
            <a:chOff x="1730521" y="1837286"/>
            <a:chExt cx="9278318" cy="1961046"/>
          </a:xfrm>
        </p:grpSpPr>
        <p:pic>
          <p:nvPicPr>
            <p:cNvPr id="1026" name="Picture 2">
              <a:extLst>
                <a:ext uri="{FF2B5EF4-FFF2-40B4-BE49-F238E27FC236}">
                  <a16:creationId xmlns:a16="http://schemas.microsoft.com/office/drawing/2014/main" id="{6B2C7FF1-9620-46B1-B5C8-364AB8E02B9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0772" b="13511"/>
            <a:stretch/>
          </p:blipFill>
          <p:spPr bwMode="auto">
            <a:xfrm>
              <a:off x="1739348" y="2016673"/>
              <a:ext cx="8219661" cy="17588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F73F4B8-A5A2-BA61-38D0-B361F99FAC4F}"/>
                </a:ext>
              </a:extLst>
            </p:cNvPr>
            <p:cNvSpPr/>
            <p:nvPr/>
          </p:nvSpPr>
          <p:spPr>
            <a:xfrm>
              <a:off x="7924053" y="2205620"/>
              <a:ext cx="681214" cy="409274"/>
            </a:xfrm>
            <a:prstGeom prst="rect">
              <a:avLst/>
            </a:prstGeom>
            <a:solidFill>
              <a:srgbClr val="738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816E33-B1F5-F7D5-5195-734C3330BAE0}"/>
                </a:ext>
              </a:extLst>
            </p:cNvPr>
            <p:cNvSpPr/>
            <p:nvPr/>
          </p:nvSpPr>
          <p:spPr>
            <a:xfrm>
              <a:off x="7017604" y="2193816"/>
              <a:ext cx="769142" cy="409274"/>
            </a:xfrm>
            <a:prstGeom prst="rect">
              <a:avLst/>
            </a:prstGeom>
            <a:solidFill>
              <a:srgbClr val="738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27210-A282-788F-E319-1F1874556144}"/>
                </a:ext>
              </a:extLst>
            </p:cNvPr>
            <p:cNvSpPr/>
            <p:nvPr/>
          </p:nvSpPr>
          <p:spPr>
            <a:xfrm>
              <a:off x="5904940" y="2191714"/>
              <a:ext cx="966064" cy="409274"/>
            </a:xfrm>
            <a:prstGeom prst="rect">
              <a:avLst/>
            </a:prstGeom>
            <a:solidFill>
              <a:srgbClr val="738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5F037F-ED34-BFEC-8D5F-D6A5FC38776F}"/>
                </a:ext>
              </a:extLst>
            </p:cNvPr>
            <p:cNvSpPr txBox="1"/>
            <p:nvPr/>
          </p:nvSpPr>
          <p:spPr>
            <a:xfrm>
              <a:off x="1730521" y="2443561"/>
              <a:ext cx="1469214" cy="954107"/>
            </a:xfrm>
            <a:prstGeom prst="rect">
              <a:avLst/>
            </a:prstGeom>
            <a:noFill/>
          </p:spPr>
          <p:txBody>
            <a:bodyPr wrap="square" rtlCol="0">
              <a:spAutoFit/>
            </a:bodyPr>
            <a:lstStyle/>
            <a:p>
              <a:pPr algn="ctr"/>
              <a:r>
                <a:rPr lang="en-US" sz="1400" dirty="0"/>
                <a:t>100,000</a:t>
              </a:r>
            </a:p>
            <a:p>
              <a:pPr algn="ctr"/>
              <a:r>
                <a:rPr lang="en-US" sz="1400" dirty="0"/>
                <a:t>Grade 10</a:t>
              </a:r>
            </a:p>
            <a:p>
              <a:pPr algn="ctr"/>
              <a:r>
                <a:rPr lang="en-US" sz="1400" dirty="0"/>
                <a:t>Science</a:t>
              </a:r>
            </a:p>
            <a:p>
              <a:pPr algn="ctr"/>
              <a:r>
                <a:rPr lang="en-US" sz="1400" dirty="0"/>
                <a:t>Focused</a:t>
              </a:r>
            </a:p>
          </p:txBody>
        </p:sp>
        <p:sp>
          <p:nvSpPr>
            <p:cNvPr id="7" name="TextBox 6">
              <a:extLst>
                <a:ext uri="{FF2B5EF4-FFF2-40B4-BE49-F238E27FC236}">
                  <a16:creationId xmlns:a16="http://schemas.microsoft.com/office/drawing/2014/main" id="{FF40FA4A-FF03-F7AF-E91F-CF02F7D45B55}"/>
                </a:ext>
              </a:extLst>
            </p:cNvPr>
            <p:cNvSpPr txBox="1"/>
            <p:nvPr/>
          </p:nvSpPr>
          <p:spPr>
            <a:xfrm>
              <a:off x="2824775" y="2370853"/>
              <a:ext cx="1628078" cy="954107"/>
            </a:xfrm>
            <a:prstGeom prst="rect">
              <a:avLst/>
            </a:prstGeom>
            <a:noFill/>
          </p:spPr>
          <p:txBody>
            <a:bodyPr wrap="square" rtlCol="0">
              <a:spAutoFit/>
            </a:bodyPr>
            <a:lstStyle/>
            <a:p>
              <a:pPr algn="ctr"/>
              <a:r>
                <a:rPr lang="en-US" sz="1400" dirty="0"/>
                <a:t>25,000</a:t>
              </a:r>
            </a:p>
            <a:p>
              <a:pPr algn="ctr"/>
              <a:r>
                <a:rPr lang="en-US" sz="1400" dirty="0"/>
                <a:t>Grade 12</a:t>
              </a:r>
            </a:p>
            <a:p>
              <a:pPr algn="ctr"/>
              <a:r>
                <a:rPr lang="en-US" sz="1400" dirty="0"/>
                <a:t>Engineering</a:t>
              </a:r>
            </a:p>
            <a:p>
              <a:pPr algn="ctr"/>
              <a:r>
                <a:rPr lang="en-US" sz="1400" dirty="0"/>
                <a:t>Ready</a:t>
              </a:r>
            </a:p>
          </p:txBody>
        </p:sp>
        <p:sp>
          <p:nvSpPr>
            <p:cNvPr id="8" name="TextBox 7">
              <a:extLst>
                <a:ext uri="{FF2B5EF4-FFF2-40B4-BE49-F238E27FC236}">
                  <a16:creationId xmlns:a16="http://schemas.microsoft.com/office/drawing/2014/main" id="{794B67F3-07EA-3BA0-5770-182BD9AF80D6}"/>
                </a:ext>
              </a:extLst>
            </p:cNvPr>
            <p:cNvSpPr txBox="1"/>
            <p:nvPr/>
          </p:nvSpPr>
          <p:spPr>
            <a:xfrm>
              <a:off x="3949008" y="2334499"/>
              <a:ext cx="1628078" cy="738664"/>
            </a:xfrm>
            <a:prstGeom prst="rect">
              <a:avLst/>
            </a:prstGeom>
            <a:noFill/>
          </p:spPr>
          <p:txBody>
            <a:bodyPr wrap="square" rtlCol="0">
              <a:spAutoFit/>
            </a:bodyPr>
            <a:lstStyle/>
            <a:p>
              <a:pPr algn="ctr"/>
              <a:r>
                <a:rPr lang="en-US" sz="1400" dirty="0"/>
                <a:t>8,800</a:t>
              </a:r>
            </a:p>
            <a:p>
              <a:pPr algn="ctr"/>
              <a:r>
                <a:rPr lang="en-US" sz="1400" dirty="0"/>
                <a:t>1</a:t>
              </a:r>
              <a:r>
                <a:rPr lang="en-US" sz="1400" baseline="30000" dirty="0"/>
                <a:t>st</a:t>
              </a:r>
              <a:r>
                <a:rPr lang="en-US" sz="1400" dirty="0"/>
                <a:t> Year</a:t>
              </a:r>
            </a:p>
            <a:p>
              <a:pPr algn="ctr"/>
              <a:r>
                <a:rPr lang="en-US" sz="1400" dirty="0"/>
                <a:t>Engineering</a:t>
              </a:r>
            </a:p>
          </p:txBody>
        </p:sp>
        <p:sp>
          <p:nvSpPr>
            <p:cNvPr id="9" name="TextBox 8">
              <a:extLst>
                <a:ext uri="{FF2B5EF4-FFF2-40B4-BE49-F238E27FC236}">
                  <a16:creationId xmlns:a16="http://schemas.microsoft.com/office/drawing/2014/main" id="{EABC999D-4A35-3F68-FBB3-6AF3374860AD}"/>
                </a:ext>
              </a:extLst>
            </p:cNvPr>
            <p:cNvSpPr txBox="1"/>
            <p:nvPr/>
          </p:nvSpPr>
          <p:spPr>
            <a:xfrm>
              <a:off x="5502683" y="1934547"/>
              <a:ext cx="1628078" cy="738664"/>
            </a:xfrm>
            <a:prstGeom prst="rect">
              <a:avLst/>
            </a:prstGeom>
            <a:noFill/>
          </p:spPr>
          <p:txBody>
            <a:bodyPr wrap="square" rtlCol="0">
              <a:spAutoFit/>
            </a:bodyPr>
            <a:lstStyle/>
            <a:p>
              <a:pPr algn="ctr"/>
              <a:r>
                <a:rPr lang="en-US" sz="1400" dirty="0"/>
                <a:t>6,000</a:t>
              </a:r>
            </a:p>
            <a:p>
              <a:pPr algn="ctr"/>
              <a:r>
                <a:rPr lang="en-US" sz="1400" dirty="0"/>
                <a:t>Engineering</a:t>
              </a:r>
            </a:p>
            <a:p>
              <a:pPr algn="ctr"/>
              <a:r>
                <a:rPr lang="en-US" sz="1400" dirty="0"/>
                <a:t>Graduates</a:t>
              </a:r>
            </a:p>
          </p:txBody>
        </p:sp>
        <p:sp>
          <p:nvSpPr>
            <p:cNvPr id="10" name="TextBox 9">
              <a:extLst>
                <a:ext uri="{FF2B5EF4-FFF2-40B4-BE49-F238E27FC236}">
                  <a16:creationId xmlns:a16="http://schemas.microsoft.com/office/drawing/2014/main" id="{4512DD54-B98A-E80C-8D74-4D840F3CFCD2}"/>
                </a:ext>
              </a:extLst>
            </p:cNvPr>
            <p:cNvSpPr txBox="1"/>
            <p:nvPr/>
          </p:nvSpPr>
          <p:spPr>
            <a:xfrm>
              <a:off x="7512205" y="1965124"/>
              <a:ext cx="1628078" cy="738664"/>
            </a:xfrm>
            <a:prstGeom prst="rect">
              <a:avLst/>
            </a:prstGeom>
            <a:noFill/>
          </p:spPr>
          <p:txBody>
            <a:bodyPr wrap="square" rtlCol="0">
              <a:spAutoFit/>
            </a:bodyPr>
            <a:lstStyle/>
            <a:p>
              <a:pPr algn="ctr"/>
              <a:r>
                <a:rPr lang="en-US" sz="1400" dirty="0"/>
                <a:t>500</a:t>
              </a:r>
            </a:p>
            <a:p>
              <a:pPr algn="ctr"/>
              <a:r>
                <a:rPr lang="en-US" sz="1400" dirty="0"/>
                <a:t>Engineering</a:t>
              </a:r>
            </a:p>
            <a:p>
              <a:pPr algn="ctr"/>
              <a:r>
                <a:rPr lang="en-US" sz="1400" dirty="0" err="1"/>
                <a:t>Ph.D.s</a:t>
              </a:r>
              <a:endParaRPr lang="en-US" sz="1400" dirty="0"/>
            </a:p>
          </p:txBody>
        </p:sp>
        <p:sp>
          <p:nvSpPr>
            <p:cNvPr id="11" name="TextBox 10">
              <a:extLst>
                <a:ext uri="{FF2B5EF4-FFF2-40B4-BE49-F238E27FC236}">
                  <a16:creationId xmlns:a16="http://schemas.microsoft.com/office/drawing/2014/main" id="{427F2943-E622-8974-18FD-00E2AD8BFF02}"/>
                </a:ext>
              </a:extLst>
            </p:cNvPr>
            <p:cNvSpPr txBox="1"/>
            <p:nvPr/>
          </p:nvSpPr>
          <p:spPr>
            <a:xfrm>
              <a:off x="6595745" y="1945977"/>
              <a:ext cx="1628078" cy="738664"/>
            </a:xfrm>
            <a:prstGeom prst="rect">
              <a:avLst/>
            </a:prstGeom>
            <a:noFill/>
          </p:spPr>
          <p:txBody>
            <a:bodyPr wrap="square" rtlCol="0">
              <a:spAutoFit/>
            </a:bodyPr>
            <a:lstStyle/>
            <a:p>
              <a:pPr algn="ctr"/>
              <a:r>
                <a:rPr lang="en-US" sz="1400" dirty="0"/>
                <a:t>2,500</a:t>
              </a:r>
            </a:p>
            <a:p>
              <a:pPr algn="ctr"/>
              <a:r>
                <a:rPr lang="en-US" sz="1400" dirty="0"/>
                <a:t>Engineering</a:t>
              </a:r>
            </a:p>
            <a:p>
              <a:pPr algn="ctr"/>
              <a:r>
                <a:rPr lang="en-US" sz="1400" dirty="0"/>
                <a:t>Masters</a:t>
              </a:r>
            </a:p>
          </p:txBody>
        </p:sp>
        <p:sp>
          <p:nvSpPr>
            <p:cNvPr id="12" name="TextBox 11">
              <a:extLst>
                <a:ext uri="{FF2B5EF4-FFF2-40B4-BE49-F238E27FC236}">
                  <a16:creationId xmlns:a16="http://schemas.microsoft.com/office/drawing/2014/main" id="{7E48343A-3BDB-D7BA-BD5E-6E150FB63623}"/>
                </a:ext>
              </a:extLst>
            </p:cNvPr>
            <p:cNvSpPr txBox="1"/>
            <p:nvPr/>
          </p:nvSpPr>
          <p:spPr>
            <a:xfrm>
              <a:off x="6525322" y="3032702"/>
              <a:ext cx="1628078" cy="738664"/>
            </a:xfrm>
            <a:prstGeom prst="rect">
              <a:avLst/>
            </a:prstGeom>
            <a:noFill/>
          </p:spPr>
          <p:txBody>
            <a:bodyPr wrap="square" rtlCol="0">
              <a:spAutoFit/>
            </a:bodyPr>
            <a:lstStyle/>
            <a:p>
              <a:pPr algn="ctr"/>
              <a:r>
                <a:rPr lang="en-US" sz="1400" dirty="0"/>
                <a:t>64,000</a:t>
              </a:r>
            </a:p>
            <a:p>
              <a:pPr algn="ctr"/>
              <a:r>
                <a:rPr lang="en-US" sz="1400" dirty="0"/>
                <a:t>Licensed, active</a:t>
              </a:r>
            </a:p>
            <a:p>
              <a:pPr algn="ctr"/>
              <a:r>
                <a:rPr lang="en-US" sz="1400" dirty="0"/>
                <a:t>engineers</a:t>
              </a:r>
            </a:p>
          </p:txBody>
        </p:sp>
        <p:sp>
          <p:nvSpPr>
            <p:cNvPr id="13" name="TextBox 12">
              <a:extLst>
                <a:ext uri="{FF2B5EF4-FFF2-40B4-BE49-F238E27FC236}">
                  <a16:creationId xmlns:a16="http://schemas.microsoft.com/office/drawing/2014/main" id="{B9542452-E95C-6786-90B3-53A112C7EDC2}"/>
                </a:ext>
              </a:extLst>
            </p:cNvPr>
            <p:cNvSpPr txBox="1"/>
            <p:nvPr/>
          </p:nvSpPr>
          <p:spPr>
            <a:xfrm>
              <a:off x="9380761" y="3059668"/>
              <a:ext cx="1628078" cy="738664"/>
            </a:xfrm>
            <a:prstGeom prst="rect">
              <a:avLst/>
            </a:prstGeom>
            <a:noFill/>
          </p:spPr>
          <p:txBody>
            <a:bodyPr wrap="square" rtlCol="0">
              <a:spAutoFit/>
            </a:bodyPr>
            <a:lstStyle/>
            <a:p>
              <a:pPr algn="ctr"/>
              <a:r>
                <a:rPr lang="en-US" sz="1400" dirty="0"/>
                <a:t>1,700</a:t>
              </a:r>
            </a:p>
            <a:p>
              <a:pPr algn="ctr"/>
              <a:r>
                <a:rPr lang="en-US" sz="1400" dirty="0"/>
                <a:t>Engineering </a:t>
              </a:r>
            </a:p>
            <a:p>
              <a:pPr algn="ctr"/>
              <a:r>
                <a:rPr lang="en-US" sz="1400" dirty="0"/>
                <a:t>faculty</a:t>
              </a:r>
            </a:p>
          </p:txBody>
        </p:sp>
        <p:sp>
          <p:nvSpPr>
            <p:cNvPr id="6" name="Rectangle 5">
              <a:extLst>
                <a:ext uri="{FF2B5EF4-FFF2-40B4-BE49-F238E27FC236}">
                  <a16:creationId xmlns:a16="http://schemas.microsoft.com/office/drawing/2014/main" id="{C8C913B5-646B-708C-CEFF-23D69D7D1633}"/>
                </a:ext>
              </a:extLst>
            </p:cNvPr>
            <p:cNvSpPr/>
            <p:nvPr/>
          </p:nvSpPr>
          <p:spPr>
            <a:xfrm>
              <a:off x="2169741" y="1837286"/>
              <a:ext cx="763029" cy="229838"/>
            </a:xfrm>
            <a:prstGeom prst="rect">
              <a:avLst/>
            </a:prstGeom>
            <a:solidFill>
              <a:srgbClr val="92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CD93E9-EE4A-CBC2-BE09-B160609FB486}"/>
                </a:ext>
              </a:extLst>
            </p:cNvPr>
            <p:cNvSpPr/>
            <p:nvPr/>
          </p:nvSpPr>
          <p:spPr>
            <a:xfrm>
              <a:off x="3239501" y="1872436"/>
              <a:ext cx="763029" cy="229838"/>
            </a:xfrm>
            <a:prstGeom prst="rect">
              <a:avLst/>
            </a:prstGeom>
            <a:solidFill>
              <a:srgbClr val="869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9F64A7-9C85-C819-2882-20FC18C2F030}"/>
                </a:ext>
              </a:extLst>
            </p:cNvPr>
            <p:cNvSpPr/>
            <p:nvPr/>
          </p:nvSpPr>
          <p:spPr>
            <a:xfrm>
              <a:off x="4309261" y="1878017"/>
              <a:ext cx="763029" cy="229838"/>
            </a:xfrm>
            <a:prstGeom prst="rect">
              <a:avLst/>
            </a:prstGeom>
            <a:solidFill>
              <a:srgbClr val="869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99EBD64E-D4FC-033F-AFBF-2DDC7C3345F9}"/>
              </a:ext>
            </a:extLst>
          </p:cNvPr>
          <p:cNvGrpSpPr/>
          <p:nvPr/>
        </p:nvGrpSpPr>
        <p:grpSpPr>
          <a:xfrm>
            <a:off x="10063919" y="1689116"/>
            <a:ext cx="1243361" cy="646331"/>
            <a:chOff x="9484112" y="1890132"/>
            <a:chExt cx="1243361" cy="646331"/>
          </a:xfrm>
        </p:grpSpPr>
        <p:sp>
          <p:nvSpPr>
            <p:cNvPr id="20" name="TextBox 19">
              <a:extLst>
                <a:ext uri="{FF2B5EF4-FFF2-40B4-BE49-F238E27FC236}">
                  <a16:creationId xmlns:a16="http://schemas.microsoft.com/office/drawing/2014/main" id="{65A6CB6C-C5D7-66D8-4F1B-1D0CB87A369D}"/>
                </a:ext>
              </a:extLst>
            </p:cNvPr>
            <p:cNvSpPr txBox="1"/>
            <p:nvPr/>
          </p:nvSpPr>
          <p:spPr>
            <a:xfrm>
              <a:off x="9484112" y="1890132"/>
              <a:ext cx="1243361" cy="646331"/>
            </a:xfrm>
            <a:prstGeom prst="rect">
              <a:avLst/>
            </a:prstGeom>
            <a:noFill/>
            <a:ln w="57150">
              <a:solidFill>
                <a:schemeClr val="tx1"/>
              </a:solidFill>
            </a:ln>
          </p:spPr>
          <p:txBody>
            <a:bodyPr wrap="square" rtlCol="0">
              <a:spAutoFit/>
            </a:bodyPr>
            <a:lstStyle/>
            <a:p>
              <a:r>
                <a:rPr lang="en-US" dirty="0"/>
                <a:t>women</a:t>
              </a:r>
            </a:p>
            <a:p>
              <a:r>
                <a:rPr lang="en-US" dirty="0"/>
                <a:t>men</a:t>
              </a:r>
            </a:p>
          </p:txBody>
        </p:sp>
        <p:sp>
          <p:nvSpPr>
            <p:cNvPr id="21" name="Oval 20">
              <a:extLst>
                <a:ext uri="{FF2B5EF4-FFF2-40B4-BE49-F238E27FC236}">
                  <a16:creationId xmlns:a16="http://schemas.microsoft.com/office/drawing/2014/main" id="{84CB958B-B2F6-06A0-F016-D956BD33C258}"/>
                </a:ext>
              </a:extLst>
            </p:cNvPr>
            <p:cNvSpPr/>
            <p:nvPr/>
          </p:nvSpPr>
          <p:spPr>
            <a:xfrm>
              <a:off x="10400572" y="2022694"/>
              <a:ext cx="154846" cy="154846"/>
            </a:xfrm>
            <a:prstGeom prst="ellipse">
              <a:avLst/>
            </a:prstGeom>
            <a:solidFill>
              <a:srgbClr val="F7B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6A7C52F-95A9-BFBF-8F28-84F86D8636C6}"/>
                </a:ext>
              </a:extLst>
            </p:cNvPr>
            <p:cNvSpPr/>
            <p:nvPr/>
          </p:nvSpPr>
          <p:spPr>
            <a:xfrm>
              <a:off x="10399134" y="2266631"/>
              <a:ext cx="154846" cy="154846"/>
            </a:xfrm>
            <a:prstGeom prst="ellipse">
              <a:avLst/>
            </a:prstGeom>
            <a:solidFill>
              <a:srgbClr val="98D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an 23">
            <a:extLst>
              <a:ext uri="{FF2B5EF4-FFF2-40B4-BE49-F238E27FC236}">
                <a16:creationId xmlns:a16="http://schemas.microsoft.com/office/drawing/2014/main" id="{7D0D47AF-5B7D-C3DE-D3BD-E08DE9B840BC}"/>
              </a:ext>
            </a:extLst>
          </p:cNvPr>
          <p:cNvSpPr/>
          <p:nvPr/>
        </p:nvSpPr>
        <p:spPr>
          <a:xfrm rot="16200000">
            <a:off x="1257254" y="1270064"/>
            <a:ext cx="724760" cy="1562868"/>
          </a:xfrm>
          <a:prstGeom prst="can">
            <a:avLst/>
          </a:prstGeom>
          <a:gradFill flip="none" rotWithShape="1">
            <a:gsLst>
              <a:gs pos="0">
                <a:srgbClr val="5084A2"/>
              </a:gs>
              <a:gs pos="50000">
                <a:srgbClr val="F7BA13"/>
              </a:gs>
              <a:gs pos="100000">
                <a:srgbClr val="98D541"/>
              </a:gs>
            </a:gsLst>
            <a:lin ang="108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7030A0"/>
              </a:solidFill>
            </a:endParaRPr>
          </a:p>
        </p:txBody>
      </p:sp>
      <p:sp>
        <p:nvSpPr>
          <p:cNvPr id="25" name="TextBox 24">
            <a:extLst>
              <a:ext uri="{FF2B5EF4-FFF2-40B4-BE49-F238E27FC236}">
                <a16:creationId xmlns:a16="http://schemas.microsoft.com/office/drawing/2014/main" id="{E34570C1-0011-8B04-A75A-F558C5432AD1}"/>
              </a:ext>
            </a:extLst>
          </p:cNvPr>
          <p:cNvSpPr txBox="1"/>
          <p:nvPr/>
        </p:nvSpPr>
        <p:spPr>
          <a:xfrm>
            <a:off x="1051966" y="1441278"/>
            <a:ext cx="1262775" cy="307777"/>
          </a:xfrm>
          <a:prstGeom prst="rect">
            <a:avLst/>
          </a:prstGeom>
          <a:noFill/>
        </p:spPr>
        <p:txBody>
          <a:bodyPr wrap="square" rtlCol="0">
            <a:spAutoFit/>
          </a:bodyPr>
          <a:lstStyle/>
          <a:p>
            <a:r>
              <a:rPr lang="en-US" sz="1400" dirty="0">
                <a:solidFill>
                  <a:schemeClr val="bg1"/>
                </a:solidFill>
              </a:rPr>
              <a:t>Birth-Grade 10</a:t>
            </a:r>
          </a:p>
        </p:txBody>
      </p:sp>
      <p:sp>
        <p:nvSpPr>
          <p:cNvPr id="27" name="TextBox 26">
            <a:extLst>
              <a:ext uri="{FF2B5EF4-FFF2-40B4-BE49-F238E27FC236}">
                <a16:creationId xmlns:a16="http://schemas.microsoft.com/office/drawing/2014/main" id="{A64CB83B-BE96-6903-ADCA-245829203DA2}"/>
              </a:ext>
            </a:extLst>
          </p:cNvPr>
          <p:cNvSpPr txBox="1"/>
          <p:nvPr/>
        </p:nvSpPr>
        <p:spPr>
          <a:xfrm>
            <a:off x="997699" y="1906839"/>
            <a:ext cx="1262775" cy="307777"/>
          </a:xfrm>
          <a:prstGeom prst="rect">
            <a:avLst/>
          </a:prstGeom>
          <a:noFill/>
        </p:spPr>
        <p:txBody>
          <a:bodyPr wrap="square" rtlCol="0">
            <a:spAutoFit/>
          </a:bodyPr>
          <a:lstStyle/>
          <a:p>
            <a:r>
              <a:rPr lang="en-US" sz="1400" dirty="0">
                <a:solidFill>
                  <a:schemeClr val="accent4">
                    <a:lumMod val="75000"/>
                  </a:schemeClr>
                </a:solidFill>
              </a:rPr>
              <a:t>Class</a:t>
            </a:r>
          </a:p>
        </p:txBody>
      </p:sp>
      <p:sp>
        <p:nvSpPr>
          <p:cNvPr id="29" name="TextBox 28">
            <a:extLst>
              <a:ext uri="{FF2B5EF4-FFF2-40B4-BE49-F238E27FC236}">
                <a16:creationId xmlns:a16="http://schemas.microsoft.com/office/drawing/2014/main" id="{FB908861-F548-0792-67A6-052CFC81BFBF}"/>
              </a:ext>
            </a:extLst>
          </p:cNvPr>
          <p:cNvSpPr txBox="1"/>
          <p:nvPr/>
        </p:nvSpPr>
        <p:spPr>
          <a:xfrm>
            <a:off x="1816055" y="1863739"/>
            <a:ext cx="1262775" cy="307777"/>
          </a:xfrm>
          <a:prstGeom prst="rect">
            <a:avLst/>
          </a:prstGeom>
          <a:noFill/>
        </p:spPr>
        <p:txBody>
          <a:bodyPr wrap="square" rtlCol="0">
            <a:spAutoFit/>
          </a:bodyPr>
          <a:lstStyle/>
          <a:p>
            <a:r>
              <a:rPr lang="en-US" sz="1400" dirty="0">
                <a:solidFill>
                  <a:schemeClr val="bg2">
                    <a:lumMod val="50000"/>
                  </a:schemeClr>
                </a:solidFill>
              </a:rPr>
              <a:t>Race</a:t>
            </a:r>
          </a:p>
        </p:txBody>
      </p:sp>
      <p:sp>
        <p:nvSpPr>
          <p:cNvPr id="30" name="TextBox 29">
            <a:extLst>
              <a:ext uri="{FF2B5EF4-FFF2-40B4-BE49-F238E27FC236}">
                <a16:creationId xmlns:a16="http://schemas.microsoft.com/office/drawing/2014/main" id="{E7E973CA-DE8F-35EB-E23E-67793017A1E1}"/>
              </a:ext>
            </a:extLst>
          </p:cNvPr>
          <p:cNvSpPr txBox="1"/>
          <p:nvPr/>
        </p:nvSpPr>
        <p:spPr>
          <a:xfrm>
            <a:off x="1150100" y="2120395"/>
            <a:ext cx="1262775" cy="307777"/>
          </a:xfrm>
          <a:prstGeom prst="rect">
            <a:avLst/>
          </a:prstGeom>
          <a:noFill/>
        </p:spPr>
        <p:txBody>
          <a:bodyPr wrap="square" rtlCol="0">
            <a:spAutoFit/>
          </a:bodyPr>
          <a:lstStyle/>
          <a:p>
            <a:r>
              <a:rPr lang="en-US" sz="1400" dirty="0">
                <a:solidFill>
                  <a:srgbClr val="C00000"/>
                </a:solidFill>
              </a:rPr>
              <a:t>Disability</a:t>
            </a:r>
          </a:p>
        </p:txBody>
      </p:sp>
      <p:sp>
        <p:nvSpPr>
          <p:cNvPr id="31" name="TextBox 30">
            <a:extLst>
              <a:ext uri="{FF2B5EF4-FFF2-40B4-BE49-F238E27FC236}">
                <a16:creationId xmlns:a16="http://schemas.microsoft.com/office/drawing/2014/main" id="{357748CE-75FA-4C3B-A855-803662AB60B5}"/>
              </a:ext>
            </a:extLst>
          </p:cNvPr>
          <p:cNvSpPr txBox="1"/>
          <p:nvPr/>
        </p:nvSpPr>
        <p:spPr>
          <a:xfrm>
            <a:off x="1256392" y="1798943"/>
            <a:ext cx="1262775" cy="307777"/>
          </a:xfrm>
          <a:prstGeom prst="rect">
            <a:avLst/>
          </a:prstGeom>
          <a:noFill/>
        </p:spPr>
        <p:txBody>
          <a:bodyPr wrap="square" rtlCol="0">
            <a:spAutoFit/>
          </a:bodyPr>
          <a:lstStyle/>
          <a:p>
            <a:r>
              <a:rPr lang="en-US" sz="1400" dirty="0">
                <a:solidFill>
                  <a:schemeClr val="accent2">
                    <a:lumMod val="75000"/>
                  </a:schemeClr>
                </a:solidFill>
              </a:rPr>
              <a:t>Gender</a:t>
            </a:r>
          </a:p>
        </p:txBody>
      </p:sp>
      <p:sp>
        <p:nvSpPr>
          <p:cNvPr id="32" name="TextBox 31">
            <a:extLst>
              <a:ext uri="{FF2B5EF4-FFF2-40B4-BE49-F238E27FC236}">
                <a16:creationId xmlns:a16="http://schemas.microsoft.com/office/drawing/2014/main" id="{B082527A-95F3-667D-B75F-312A41ECB160}"/>
              </a:ext>
            </a:extLst>
          </p:cNvPr>
          <p:cNvSpPr txBox="1"/>
          <p:nvPr/>
        </p:nvSpPr>
        <p:spPr>
          <a:xfrm>
            <a:off x="1374492" y="1979551"/>
            <a:ext cx="1262775" cy="307777"/>
          </a:xfrm>
          <a:prstGeom prst="rect">
            <a:avLst/>
          </a:prstGeom>
          <a:noFill/>
        </p:spPr>
        <p:txBody>
          <a:bodyPr wrap="square" rtlCol="0">
            <a:spAutoFit/>
          </a:bodyPr>
          <a:lstStyle/>
          <a:p>
            <a:r>
              <a:rPr lang="en-US" sz="1400" dirty="0">
                <a:solidFill>
                  <a:srgbClr val="00B0F0"/>
                </a:solidFill>
              </a:rPr>
              <a:t>Ethnicity</a:t>
            </a:r>
          </a:p>
        </p:txBody>
      </p:sp>
      <p:sp>
        <p:nvSpPr>
          <p:cNvPr id="33" name="TextBox 32">
            <a:extLst>
              <a:ext uri="{FF2B5EF4-FFF2-40B4-BE49-F238E27FC236}">
                <a16:creationId xmlns:a16="http://schemas.microsoft.com/office/drawing/2014/main" id="{BD3A2ECB-524A-44B3-2D75-FCB0AD845C35}"/>
              </a:ext>
            </a:extLst>
          </p:cNvPr>
          <p:cNvSpPr txBox="1"/>
          <p:nvPr/>
        </p:nvSpPr>
        <p:spPr>
          <a:xfrm>
            <a:off x="970662" y="1643248"/>
            <a:ext cx="1262775" cy="307777"/>
          </a:xfrm>
          <a:prstGeom prst="rect">
            <a:avLst/>
          </a:prstGeom>
          <a:noFill/>
        </p:spPr>
        <p:txBody>
          <a:bodyPr wrap="square" rtlCol="0">
            <a:spAutoFit/>
          </a:bodyPr>
          <a:lstStyle/>
          <a:p>
            <a:r>
              <a:rPr lang="en-US" sz="1400" dirty="0">
                <a:solidFill>
                  <a:srgbClr val="7030A0"/>
                </a:solidFill>
              </a:rPr>
              <a:t>Orientation</a:t>
            </a:r>
          </a:p>
        </p:txBody>
      </p:sp>
      <p:sp>
        <p:nvSpPr>
          <p:cNvPr id="28" name="Cloud 27">
            <a:extLst>
              <a:ext uri="{FF2B5EF4-FFF2-40B4-BE49-F238E27FC236}">
                <a16:creationId xmlns:a16="http://schemas.microsoft.com/office/drawing/2014/main" id="{688B3E90-D46A-7758-8DDE-FB104440A8DF}"/>
              </a:ext>
            </a:extLst>
          </p:cNvPr>
          <p:cNvSpPr/>
          <p:nvPr/>
        </p:nvSpPr>
        <p:spPr>
          <a:xfrm>
            <a:off x="1075520" y="3327112"/>
            <a:ext cx="1176449" cy="281630"/>
          </a:xfrm>
          <a:prstGeom prst="cloud">
            <a:avLst/>
          </a:prstGeom>
          <a:gradFill flip="none" rotWithShape="1">
            <a:gsLst>
              <a:gs pos="0">
                <a:srgbClr val="5084A2"/>
              </a:gs>
              <a:gs pos="50000">
                <a:srgbClr val="F7BA13"/>
              </a:gs>
              <a:gs pos="100000">
                <a:srgbClr val="7030A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0D22551C-83EC-0353-460F-AE9DF8C96089}"/>
              </a:ext>
            </a:extLst>
          </p:cNvPr>
          <p:cNvSpPr/>
          <p:nvPr/>
        </p:nvSpPr>
        <p:spPr>
          <a:xfrm rot="18971429">
            <a:off x="1916249" y="2992606"/>
            <a:ext cx="151939" cy="151939"/>
          </a:xfrm>
          <a:prstGeom prst="teardrop">
            <a:avLst>
              <a:gd name="adj" fmla="val 1000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a:extLst>
              <a:ext uri="{FF2B5EF4-FFF2-40B4-BE49-F238E27FC236}">
                <a16:creationId xmlns:a16="http://schemas.microsoft.com/office/drawing/2014/main" id="{5535D0BC-E172-0B32-EDAE-CA3FDD2E3466}"/>
              </a:ext>
            </a:extLst>
          </p:cNvPr>
          <p:cNvSpPr/>
          <p:nvPr/>
        </p:nvSpPr>
        <p:spPr>
          <a:xfrm rot="18971429">
            <a:off x="1714798" y="2800032"/>
            <a:ext cx="151939" cy="151939"/>
          </a:xfrm>
          <a:prstGeom prst="teardrop">
            <a:avLst>
              <a:gd name="adj" fmla="val 100001"/>
            </a:avLst>
          </a:prstGeom>
          <a:solidFill>
            <a:srgbClr val="F7B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a:extLst>
              <a:ext uri="{FF2B5EF4-FFF2-40B4-BE49-F238E27FC236}">
                <a16:creationId xmlns:a16="http://schemas.microsoft.com/office/drawing/2014/main" id="{3010D35C-B56A-ADF0-4D28-BE85CA75F611}"/>
              </a:ext>
            </a:extLst>
          </p:cNvPr>
          <p:cNvSpPr/>
          <p:nvPr/>
        </p:nvSpPr>
        <p:spPr>
          <a:xfrm rot="18971429">
            <a:off x="1465895" y="3165984"/>
            <a:ext cx="151939" cy="151939"/>
          </a:xfrm>
          <a:prstGeom prst="teardrop">
            <a:avLst>
              <a:gd name="adj" fmla="val 1000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ardrop 37">
            <a:extLst>
              <a:ext uri="{FF2B5EF4-FFF2-40B4-BE49-F238E27FC236}">
                <a16:creationId xmlns:a16="http://schemas.microsoft.com/office/drawing/2014/main" id="{51B47D76-5727-08FD-6CD4-997709C8A396}"/>
              </a:ext>
            </a:extLst>
          </p:cNvPr>
          <p:cNvSpPr/>
          <p:nvPr/>
        </p:nvSpPr>
        <p:spPr>
          <a:xfrm rot="18971429">
            <a:off x="1298518" y="2806185"/>
            <a:ext cx="151939" cy="151939"/>
          </a:xfrm>
          <a:prstGeom prst="teardrop">
            <a:avLst>
              <a:gd name="adj" fmla="val 1000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a:extLst>
              <a:ext uri="{FF2B5EF4-FFF2-40B4-BE49-F238E27FC236}">
                <a16:creationId xmlns:a16="http://schemas.microsoft.com/office/drawing/2014/main" id="{E779AE3E-288E-8550-659D-6336F7D7D8A7}"/>
              </a:ext>
            </a:extLst>
          </p:cNvPr>
          <p:cNvSpPr/>
          <p:nvPr/>
        </p:nvSpPr>
        <p:spPr>
          <a:xfrm rot="18971429">
            <a:off x="1031997" y="2515070"/>
            <a:ext cx="151939" cy="151939"/>
          </a:xfrm>
          <a:prstGeom prst="teardrop">
            <a:avLst>
              <a:gd name="adj" fmla="val 10000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a:extLst>
              <a:ext uri="{FF2B5EF4-FFF2-40B4-BE49-F238E27FC236}">
                <a16:creationId xmlns:a16="http://schemas.microsoft.com/office/drawing/2014/main" id="{1E53CD3D-6B2B-5475-7DE0-9ED4AA83B4C2}"/>
              </a:ext>
            </a:extLst>
          </p:cNvPr>
          <p:cNvSpPr/>
          <p:nvPr/>
        </p:nvSpPr>
        <p:spPr>
          <a:xfrm rot="18971429">
            <a:off x="2055871" y="2505205"/>
            <a:ext cx="151939" cy="151939"/>
          </a:xfrm>
          <a:prstGeom prst="teardrop">
            <a:avLst>
              <a:gd name="adj" fmla="val 10000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a:extLst>
              <a:ext uri="{FF2B5EF4-FFF2-40B4-BE49-F238E27FC236}">
                <a16:creationId xmlns:a16="http://schemas.microsoft.com/office/drawing/2014/main" id="{2368F734-35A4-AFCF-B03D-5A53FB0A8C54}"/>
              </a:ext>
            </a:extLst>
          </p:cNvPr>
          <p:cNvSpPr/>
          <p:nvPr/>
        </p:nvSpPr>
        <p:spPr>
          <a:xfrm rot="18971429">
            <a:off x="1542161" y="2511674"/>
            <a:ext cx="151939" cy="151939"/>
          </a:xfrm>
          <a:prstGeom prst="teardrop">
            <a:avLst>
              <a:gd name="adj" fmla="val 100001"/>
            </a:avLst>
          </a:prstGeom>
          <a:solidFill>
            <a:srgbClr val="508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9086D79-9871-4E58-308A-BF866A6254A3}"/>
              </a:ext>
            </a:extLst>
          </p:cNvPr>
          <p:cNvSpPr txBox="1"/>
          <p:nvPr/>
        </p:nvSpPr>
        <p:spPr>
          <a:xfrm>
            <a:off x="11162429" y="6559107"/>
            <a:ext cx="1380180" cy="307777"/>
          </a:xfrm>
          <a:prstGeom prst="rect">
            <a:avLst/>
          </a:prstGeom>
          <a:noFill/>
        </p:spPr>
        <p:txBody>
          <a:bodyPr wrap="square" rtlCol="0">
            <a:spAutoFit/>
          </a:bodyPr>
          <a:lstStyle/>
          <a:p>
            <a:r>
              <a:rPr lang="en-US" sz="1400" dirty="0"/>
              <a:t>Wells, 2018</a:t>
            </a:r>
          </a:p>
        </p:txBody>
      </p:sp>
      <p:sp>
        <p:nvSpPr>
          <p:cNvPr id="4" name="Footer Placeholder 3">
            <a:extLst>
              <a:ext uri="{FF2B5EF4-FFF2-40B4-BE49-F238E27FC236}">
                <a16:creationId xmlns:a16="http://schemas.microsoft.com/office/drawing/2014/main" id="{1109D128-5C23-DEF8-AA95-8B0689E13E38}"/>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4">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5">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390787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2463CC8-668A-DD0D-EBB5-CE2A3DC81E05}"/>
              </a:ext>
            </a:extLst>
          </p:cNvPr>
          <p:cNvSpPr>
            <a:spLocks noGrp="1"/>
          </p:cNvSpPr>
          <p:nvPr>
            <p:ph idx="1"/>
          </p:nvPr>
        </p:nvSpPr>
        <p:spPr>
          <a:xfrm>
            <a:off x="6980088" y="1863013"/>
            <a:ext cx="5211912" cy="4439935"/>
          </a:xfrm>
          <a:ln>
            <a:noFill/>
          </a:ln>
        </p:spPr>
        <p:txBody>
          <a:bodyPr>
            <a:normAutofit fontScale="92500" lnSpcReduction="20000"/>
          </a:bodyPr>
          <a:lstStyle/>
          <a:p>
            <a:pPr>
              <a:lnSpc>
                <a:spcPct val="110000"/>
              </a:lnSpc>
            </a:pPr>
            <a:r>
              <a:rPr lang="en-US" dirty="0"/>
              <a:t>Provide resources for people to examine and reduce their implicit biases</a:t>
            </a:r>
          </a:p>
          <a:p>
            <a:pPr lvl="1">
              <a:lnSpc>
                <a:spcPct val="110000"/>
              </a:lnSpc>
            </a:pPr>
            <a:r>
              <a:rPr lang="en-US" dirty="0"/>
              <a:t>Everyone has biases and everyone can change these biases</a:t>
            </a:r>
          </a:p>
          <a:p>
            <a:pPr lvl="1">
              <a:lnSpc>
                <a:spcPct val="110000"/>
              </a:lnSpc>
            </a:pPr>
            <a:r>
              <a:rPr lang="en-US" dirty="0"/>
              <a:t>People must learn they have an implicit bias </a:t>
            </a:r>
            <a:r>
              <a:rPr lang="en-US" i="1" dirty="0"/>
              <a:t>and</a:t>
            </a:r>
            <a:r>
              <a:rPr lang="en-US" dirty="0"/>
              <a:t> believe it’s important to change</a:t>
            </a:r>
          </a:p>
          <a:p>
            <a:pPr lvl="2">
              <a:lnSpc>
                <a:spcPct val="110000"/>
              </a:lnSpc>
            </a:pPr>
            <a:r>
              <a:rPr lang="en-US" dirty="0"/>
              <a:t>Defensiveness is usually a barrier that must be overcome</a:t>
            </a:r>
          </a:p>
          <a:p>
            <a:pPr lvl="2">
              <a:lnSpc>
                <a:spcPct val="110000"/>
              </a:lnSpc>
            </a:pPr>
            <a:r>
              <a:rPr lang="en-US" dirty="0"/>
              <a:t>Having easily available tools or steps to take improves likelihood of action</a:t>
            </a:r>
          </a:p>
          <a:p>
            <a:pPr lvl="2">
              <a:lnSpc>
                <a:spcPct val="110000"/>
              </a:lnSpc>
            </a:pPr>
            <a:endParaRPr lang="en-US" dirty="0"/>
          </a:p>
        </p:txBody>
      </p:sp>
      <p:pic>
        <p:nvPicPr>
          <p:cNvPr id="2052" name="Picture 4" descr="24 most common cognitive biases">
            <a:extLst>
              <a:ext uri="{FF2B5EF4-FFF2-40B4-BE49-F238E27FC236}">
                <a16:creationId xmlns:a16="http://schemas.microsoft.com/office/drawing/2014/main" id="{2529988A-D9BE-6FED-2226-90E4F141B894}"/>
              </a:ext>
            </a:extLst>
          </p:cNvPr>
          <p:cNvPicPr>
            <a:picLocks noChangeAspect="1" noChangeArrowheads="1"/>
          </p:cNvPicPr>
          <p:nvPr/>
        </p:nvPicPr>
        <p:blipFill rotWithShape="1">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2074" t="3877" r="12021" b="23309"/>
          <a:stretch/>
        </p:blipFill>
        <p:spPr bwMode="auto">
          <a:xfrm>
            <a:off x="131041" y="1996185"/>
            <a:ext cx="6744511" cy="3639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90BE25-41B7-53A3-3973-82991A159282}"/>
              </a:ext>
            </a:extLst>
          </p:cNvPr>
          <p:cNvSpPr txBox="1"/>
          <p:nvPr/>
        </p:nvSpPr>
        <p:spPr>
          <a:xfrm>
            <a:off x="132520" y="5570082"/>
            <a:ext cx="6847568" cy="246221"/>
          </a:xfrm>
          <a:prstGeom prst="rect">
            <a:avLst/>
          </a:prstGeom>
          <a:noFill/>
        </p:spPr>
        <p:txBody>
          <a:bodyPr wrap="square">
            <a:spAutoFit/>
          </a:bodyPr>
          <a:lstStyle/>
          <a:p>
            <a:r>
              <a:rPr lang="en-US" sz="1000" dirty="0" err="1"/>
              <a:t>www.yourbias.is</a:t>
            </a:r>
            <a:r>
              <a:rPr lang="en-US" sz="1000" dirty="0"/>
              <a:t> </a:t>
            </a:r>
            <a:r>
              <a:rPr lang="en-US" sz="1000" b="0" i="0" u="none" strike="noStrike" dirty="0">
                <a:solidFill>
                  <a:srgbClr val="000000"/>
                </a:solidFill>
                <a:effectLst/>
                <a:latin typeface="Calibri" panose="020F0502020204030204" pitchFamily="34" charset="0"/>
              </a:rPr>
              <a:t>“Thou shalt not suffer cognitive biases”, Jesse Richardson, 2020, Creative Commons BY-NC-ND license</a:t>
            </a:r>
            <a:endParaRPr lang="en-US" sz="1000" dirty="0"/>
          </a:p>
        </p:txBody>
      </p:sp>
      <p:sp>
        <p:nvSpPr>
          <p:cNvPr id="8" name="Footer Placeholder 3">
            <a:extLst>
              <a:ext uri="{FF2B5EF4-FFF2-40B4-BE49-F238E27FC236}">
                <a16:creationId xmlns:a16="http://schemas.microsoft.com/office/drawing/2014/main" id="{A26FC8DE-72C7-054F-279F-0D92C252669D}"/>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4">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5">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267078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92463CC8-668A-DD0D-EBB5-CE2A3DC81E05}"/>
              </a:ext>
            </a:extLst>
          </p:cNvPr>
          <p:cNvSpPr>
            <a:spLocks noGrp="1"/>
          </p:cNvSpPr>
          <p:nvPr>
            <p:ph idx="1"/>
          </p:nvPr>
        </p:nvSpPr>
        <p:spPr>
          <a:ln>
            <a:noFill/>
          </a:ln>
        </p:spPr>
        <p:txBody>
          <a:bodyPr>
            <a:normAutofit fontScale="92500" lnSpcReduction="10000"/>
          </a:bodyPr>
          <a:lstStyle/>
          <a:p>
            <a:pPr>
              <a:lnSpc>
                <a:spcPct val="110000"/>
              </a:lnSpc>
            </a:pPr>
            <a:r>
              <a:rPr lang="en-US" dirty="0"/>
              <a:t>Raise the profile of the use of subjective materials in hiring and promotion process</a:t>
            </a:r>
          </a:p>
          <a:p>
            <a:pPr lvl="1">
              <a:lnSpc>
                <a:spcPct val="110000"/>
              </a:lnSpc>
            </a:pPr>
            <a:r>
              <a:rPr lang="en-US" dirty="0"/>
              <a:t>Highlighting weak points in the system can drive change</a:t>
            </a:r>
          </a:p>
          <a:p>
            <a:pPr lvl="2">
              <a:lnSpc>
                <a:spcPct val="110000"/>
              </a:lnSpc>
            </a:pPr>
            <a:r>
              <a:rPr lang="en-US" dirty="0"/>
              <a:t>Individuals and programs may choose to modify selection criteria [e.g., </a:t>
            </a:r>
            <a:r>
              <a:rPr lang="en-US" dirty="0" err="1"/>
              <a:t>Iwen</a:t>
            </a:r>
            <a:r>
              <a:rPr lang="en-US" dirty="0"/>
              <a:t>, 2019]</a:t>
            </a:r>
          </a:p>
          <a:p>
            <a:pPr lvl="2">
              <a:lnSpc>
                <a:spcPct val="110000"/>
              </a:lnSpc>
            </a:pPr>
            <a:r>
              <a:rPr lang="en-US" dirty="0"/>
              <a:t>Cultural standards will change in response to numerous and noisy individuals</a:t>
            </a:r>
          </a:p>
          <a:p>
            <a:pPr lvl="1">
              <a:lnSpc>
                <a:spcPct val="110000"/>
              </a:lnSpc>
            </a:pPr>
            <a:r>
              <a:rPr lang="en-US" dirty="0"/>
              <a:t>Recommendation and nomination letters are a low value/high risk element of hiring, promotions, and awards</a:t>
            </a:r>
          </a:p>
          <a:p>
            <a:pPr lvl="2">
              <a:lnSpc>
                <a:spcPct val="110000"/>
              </a:lnSpc>
            </a:pPr>
            <a:r>
              <a:rPr lang="en-US" dirty="0"/>
              <a:t>Historically used as a method of gatekeeping against marginalized students [e.g., Thornhill, 2018]</a:t>
            </a:r>
          </a:p>
          <a:p>
            <a:pPr lvl="2">
              <a:lnSpc>
                <a:spcPct val="110000"/>
              </a:lnSpc>
            </a:pPr>
            <a:r>
              <a:rPr lang="en-US" dirty="0"/>
              <a:t>Frequent effusive language in letters encourages biased readings [e.g., Darnton, 2007]</a:t>
            </a:r>
          </a:p>
          <a:p>
            <a:pPr lvl="2">
              <a:lnSpc>
                <a:spcPct val="110000"/>
              </a:lnSpc>
            </a:pPr>
            <a:endParaRPr lang="en-US" dirty="0"/>
          </a:p>
        </p:txBody>
      </p:sp>
      <p:sp>
        <p:nvSpPr>
          <p:cNvPr id="4" name="Footer Placeholder 3">
            <a:extLst>
              <a:ext uri="{FF2B5EF4-FFF2-40B4-BE49-F238E27FC236}">
                <a16:creationId xmlns:a16="http://schemas.microsoft.com/office/drawing/2014/main" id="{29619E89-7B4F-B076-1007-45042877B2FA}"/>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3">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4">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416497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Equitable Letters for Space Physics</a:t>
            </a:r>
          </a:p>
        </p:txBody>
      </p:sp>
      <p:sp>
        <p:nvSpPr>
          <p:cNvPr id="3" name="Content Placeholder 2">
            <a:extLst>
              <a:ext uri="{FF2B5EF4-FFF2-40B4-BE49-F238E27FC236}">
                <a16:creationId xmlns:a16="http://schemas.microsoft.com/office/drawing/2014/main" id="{92463CC8-668A-DD0D-EBB5-CE2A3DC81E05}"/>
              </a:ext>
            </a:extLst>
          </p:cNvPr>
          <p:cNvSpPr>
            <a:spLocks noGrp="1"/>
          </p:cNvSpPr>
          <p:nvPr>
            <p:ph idx="1"/>
          </p:nvPr>
        </p:nvSpPr>
        <p:spPr>
          <a:ln>
            <a:noFill/>
          </a:ln>
        </p:spPr>
        <p:txBody>
          <a:bodyPr>
            <a:normAutofit/>
          </a:bodyPr>
          <a:lstStyle/>
          <a:p>
            <a:pPr marL="0" indent="0" algn="ctr">
              <a:lnSpc>
                <a:spcPct val="110000"/>
              </a:lnSpc>
              <a:buNone/>
            </a:pPr>
            <a:r>
              <a:rPr lang="en-US" b="1" i="1" spc="50" dirty="0">
                <a:ln w="9525" cmpd="sng">
                  <a:solidFill>
                    <a:schemeClr val="accent1"/>
                  </a:solidFill>
                  <a:prstDash val="solid"/>
                </a:ln>
                <a:effectLst>
                  <a:glow rad="38100">
                    <a:schemeClr val="bg2">
                      <a:alpha val="40000"/>
                    </a:schemeClr>
                  </a:glow>
                </a:effectLst>
              </a:rPr>
              <a:t>Encouraging merit-based recommendations and nominations in the space physics community by providing resources and reviews</a:t>
            </a:r>
          </a:p>
          <a:p>
            <a:pPr marL="0" indent="0" algn="ctr">
              <a:lnSpc>
                <a:spcPct val="110000"/>
              </a:lnSpc>
              <a:buNone/>
            </a:pPr>
            <a:endParaRPr lang="en-US" dirty="0"/>
          </a:p>
          <a:p>
            <a:pPr>
              <a:lnSpc>
                <a:spcPct val="110000"/>
              </a:lnSpc>
            </a:pPr>
            <a:r>
              <a:rPr lang="en-US" dirty="0"/>
              <a:t>Founded in July 2020</a:t>
            </a:r>
          </a:p>
          <a:p>
            <a:pPr>
              <a:lnSpc>
                <a:spcPct val="110000"/>
              </a:lnSpc>
            </a:pPr>
            <a:r>
              <a:rPr lang="en-US" dirty="0"/>
              <a:t>Online resources published in March 2021</a:t>
            </a:r>
          </a:p>
          <a:p>
            <a:pPr>
              <a:lnSpc>
                <a:spcPct val="110000"/>
              </a:lnSpc>
            </a:pPr>
            <a:r>
              <a:rPr lang="en-US" dirty="0"/>
              <a:t>Anonymous review services available as of October 2021</a:t>
            </a:r>
          </a:p>
        </p:txBody>
      </p:sp>
      <p:sp>
        <p:nvSpPr>
          <p:cNvPr id="4" name="Footer Placeholder 3">
            <a:extLst>
              <a:ext uri="{FF2B5EF4-FFF2-40B4-BE49-F238E27FC236}">
                <a16:creationId xmlns:a16="http://schemas.microsoft.com/office/drawing/2014/main" id="{8AC95BA0-AF42-6391-8E10-21D93393D921}"/>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2">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3">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393095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92463CC8-668A-DD0D-EBB5-CE2A3DC81E05}"/>
              </a:ext>
            </a:extLst>
          </p:cNvPr>
          <p:cNvSpPr>
            <a:spLocks noGrp="1"/>
          </p:cNvSpPr>
          <p:nvPr>
            <p:ph idx="1"/>
          </p:nvPr>
        </p:nvSpPr>
        <p:spPr>
          <a:xfrm>
            <a:off x="398834" y="1825625"/>
            <a:ext cx="5709063" cy="4530724"/>
          </a:xfrm>
          <a:ln>
            <a:noFill/>
          </a:ln>
        </p:spPr>
        <p:txBody>
          <a:bodyPr>
            <a:normAutofit fontScale="62500" lnSpcReduction="20000"/>
          </a:bodyPr>
          <a:lstStyle/>
          <a:p>
            <a:pPr>
              <a:lnSpc>
                <a:spcPct val="110000"/>
              </a:lnSpc>
            </a:pPr>
            <a:r>
              <a:rPr lang="en-US" dirty="0"/>
              <a:t>Gender Bias Studies</a:t>
            </a:r>
          </a:p>
          <a:p>
            <a:pPr lvl="1">
              <a:lnSpc>
                <a:spcPct val="110000"/>
              </a:lnSpc>
            </a:pPr>
            <a:r>
              <a:rPr lang="en-US" dirty="0"/>
              <a:t>Selection of gender bias studies, including a bibliography of scholarly literature</a:t>
            </a:r>
          </a:p>
          <a:p>
            <a:pPr>
              <a:lnSpc>
                <a:spcPct val="110000"/>
              </a:lnSpc>
            </a:pPr>
            <a:r>
              <a:rPr lang="en-US" dirty="0"/>
              <a:t>Letter Writing Resources</a:t>
            </a:r>
          </a:p>
          <a:p>
            <a:pPr lvl="1">
              <a:lnSpc>
                <a:spcPct val="110000"/>
              </a:lnSpc>
            </a:pPr>
            <a:r>
              <a:rPr lang="en-US" dirty="0"/>
              <a:t>Tools for reducing implicit bias in writing</a:t>
            </a:r>
          </a:p>
          <a:p>
            <a:pPr lvl="1">
              <a:lnSpc>
                <a:spcPct val="110000"/>
              </a:lnSpc>
            </a:pPr>
            <a:r>
              <a:rPr lang="en-US" dirty="0"/>
              <a:t>Guides for recommendation letters, nomination letters, and grammar</a:t>
            </a:r>
          </a:p>
          <a:p>
            <a:pPr lvl="1">
              <a:lnSpc>
                <a:spcPct val="110000"/>
              </a:lnSpc>
            </a:pPr>
            <a:r>
              <a:rPr lang="en-US" dirty="0"/>
              <a:t>US legal information on personally identifiable information</a:t>
            </a:r>
          </a:p>
          <a:p>
            <a:pPr>
              <a:lnSpc>
                <a:spcPct val="110000"/>
              </a:lnSpc>
            </a:pPr>
            <a:r>
              <a:rPr lang="en-US" dirty="0"/>
              <a:t>Addressing Bias</a:t>
            </a:r>
          </a:p>
          <a:p>
            <a:pPr lvl="1">
              <a:lnSpc>
                <a:spcPct val="110000"/>
              </a:lnSpc>
            </a:pPr>
            <a:r>
              <a:rPr lang="en-US" dirty="0"/>
              <a:t>Selection of organizations and projects dealing with implicit bias</a:t>
            </a:r>
          </a:p>
          <a:p>
            <a:pPr>
              <a:lnSpc>
                <a:spcPct val="110000"/>
              </a:lnSpc>
            </a:pPr>
            <a:r>
              <a:rPr lang="en-US" dirty="0"/>
              <a:t>Sample Letters</a:t>
            </a:r>
          </a:p>
          <a:p>
            <a:pPr lvl="1">
              <a:lnSpc>
                <a:spcPct val="110000"/>
              </a:lnSpc>
            </a:pPr>
            <a:r>
              <a:rPr lang="en-US" dirty="0"/>
              <a:t>Examples of good and bad recommendation and nomination letters for different types of candidates at different career stages</a:t>
            </a:r>
          </a:p>
        </p:txBody>
      </p:sp>
      <p:pic>
        <p:nvPicPr>
          <p:cNvPr id="5" name="Picture 4">
            <a:extLst>
              <a:ext uri="{FF2B5EF4-FFF2-40B4-BE49-F238E27FC236}">
                <a16:creationId xmlns:a16="http://schemas.microsoft.com/office/drawing/2014/main" id="{CCA6E56E-F24F-9150-46D3-D0DDC061A90C}"/>
              </a:ext>
            </a:extLst>
          </p:cNvPr>
          <p:cNvPicPr>
            <a:picLocks noChangeAspect="1"/>
          </p:cNvPicPr>
          <p:nvPr/>
        </p:nvPicPr>
        <p:blipFill>
          <a:blip r:embed="rId2"/>
          <a:stretch>
            <a:fillRect/>
          </a:stretch>
        </p:blipFill>
        <p:spPr>
          <a:xfrm>
            <a:off x="6107898" y="1690689"/>
            <a:ext cx="6084101" cy="4665662"/>
          </a:xfrm>
          <a:prstGeom prst="rect">
            <a:avLst/>
          </a:prstGeom>
        </p:spPr>
      </p:pic>
      <p:sp>
        <p:nvSpPr>
          <p:cNvPr id="6" name="TextBox 5">
            <a:extLst>
              <a:ext uri="{FF2B5EF4-FFF2-40B4-BE49-F238E27FC236}">
                <a16:creationId xmlns:a16="http://schemas.microsoft.com/office/drawing/2014/main" id="{F1523C18-8ABD-EF03-CD8A-169AB18B3102}"/>
              </a:ext>
            </a:extLst>
          </p:cNvPr>
          <p:cNvSpPr txBox="1"/>
          <p:nvPr/>
        </p:nvSpPr>
        <p:spPr>
          <a:xfrm>
            <a:off x="10603147" y="5282117"/>
            <a:ext cx="262647" cy="369332"/>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id="{9B216268-205E-3CD4-266C-321453431E52}"/>
              </a:ext>
            </a:extLst>
          </p:cNvPr>
          <p:cNvSpPr txBox="1"/>
          <p:nvPr/>
        </p:nvSpPr>
        <p:spPr>
          <a:xfrm>
            <a:off x="10787971" y="5525457"/>
            <a:ext cx="1332690" cy="769441"/>
          </a:xfrm>
          <a:prstGeom prst="rect">
            <a:avLst/>
          </a:prstGeom>
          <a:solidFill>
            <a:schemeClr val="bg1">
              <a:lumMod val="85000"/>
            </a:schemeClr>
          </a:solidFill>
        </p:spPr>
        <p:txBody>
          <a:bodyPr wrap="square" rtlCol="0">
            <a:spAutoFit/>
          </a:bodyPr>
          <a:lstStyle/>
          <a:p>
            <a:r>
              <a:rPr lang="en-US" sz="1100" dirty="0"/>
              <a:t>This is a positive way to present less common, transferable skills</a:t>
            </a:r>
          </a:p>
        </p:txBody>
      </p:sp>
      <p:sp>
        <p:nvSpPr>
          <p:cNvPr id="4" name="Footer Placeholder 3">
            <a:extLst>
              <a:ext uri="{FF2B5EF4-FFF2-40B4-BE49-F238E27FC236}">
                <a16:creationId xmlns:a16="http://schemas.microsoft.com/office/drawing/2014/main" id="{F2604D3A-FA42-3F7B-FADD-A277031780AD}"/>
              </a:ext>
            </a:extLst>
          </p:cNvPr>
          <p:cNvSpPr>
            <a:spLocks noGrp="1"/>
          </p:cNvSpPr>
          <p:nvPr>
            <p:ph type="ftr" sz="quarter" idx="11"/>
          </p:nvPr>
        </p:nvSpPr>
        <p:spPr>
          <a:xfrm>
            <a:off x="0" y="5940977"/>
            <a:ext cx="9992139" cy="917023"/>
          </a:xfrm>
        </p:spPr>
        <p:txBody>
          <a:bodyPr/>
          <a:lstStyle/>
          <a:p>
            <a:pPr algn="l"/>
            <a:r>
              <a:rPr lang="en-US" sz="1800" dirty="0">
                <a:solidFill>
                  <a:schemeClr val="tx2"/>
                </a:solidFill>
                <a:hlinkClick r:id="rId3">
                  <a:extLst>
                    <a:ext uri="{A12FA001-AC4F-418D-AE19-62706E023703}">
                      <ahyp:hlinkClr xmlns:ahyp="http://schemas.microsoft.com/office/drawing/2018/hyperlinkcolor" val="tx"/>
                    </a:ext>
                  </a:extLst>
                </a:hlinkClick>
              </a:rPr>
              <a:t>equitable.space.letters@gmail.com</a:t>
            </a:r>
            <a:endParaRPr lang="en-US" sz="1800" dirty="0">
              <a:solidFill>
                <a:schemeClr val="tx2"/>
              </a:solidFill>
            </a:endParaRPr>
          </a:p>
          <a:p>
            <a:pPr algn="l"/>
            <a:r>
              <a:rPr lang="en-US" sz="1800" dirty="0">
                <a:solidFill>
                  <a:schemeClr val="tx2"/>
                </a:solidFill>
                <a:hlinkClick r:id="rId4">
                  <a:extLst>
                    <a:ext uri="{A12FA001-AC4F-418D-AE19-62706E023703}">
                      <ahyp:hlinkClr xmlns:ahyp="http://schemas.microsoft.com/office/drawing/2018/hyperlinkcolor" val="tx"/>
                    </a:ext>
                  </a:extLst>
                </a:hlinkClick>
              </a:rPr>
              <a:t>https://equitableletterssp.github.io/ELSP/index.html</a:t>
            </a:r>
            <a:endParaRPr lang="en-US" sz="1800" dirty="0">
              <a:solidFill>
                <a:schemeClr val="tx2"/>
              </a:solidFill>
            </a:endParaRPr>
          </a:p>
        </p:txBody>
      </p:sp>
    </p:spTree>
    <p:extLst>
      <p:ext uri="{BB962C8B-B14F-4D97-AF65-F5344CB8AC3E}">
        <p14:creationId xmlns:p14="http://schemas.microsoft.com/office/powerpoint/2010/main" val="294524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3EEE-520F-16B9-C497-31B58835DAA1}"/>
              </a:ext>
            </a:extLst>
          </p:cNvPr>
          <p:cNvSpPr>
            <a:spLocks noGrp="1"/>
          </p:cNvSpPr>
          <p:nvPr>
            <p:ph type="title"/>
          </p:nvPr>
        </p:nvSpPr>
        <p:spPr/>
        <p:txBody>
          <a:bodyPr/>
          <a:lstStyle/>
          <a:p>
            <a:r>
              <a:rPr lang="en-US" dirty="0"/>
              <a:t>Review Process</a:t>
            </a:r>
          </a:p>
        </p:txBody>
      </p:sp>
      <p:sp>
        <p:nvSpPr>
          <p:cNvPr id="6" name="Snip Diagonal Corner Rectangle 5">
            <a:extLst>
              <a:ext uri="{FF2B5EF4-FFF2-40B4-BE49-F238E27FC236}">
                <a16:creationId xmlns:a16="http://schemas.microsoft.com/office/drawing/2014/main" id="{6978E5B4-5C99-8FB6-227A-8CC4AE13BB4A}"/>
              </a:ext>
            </a:extLst>
          </p:cNvPr>
          <p:cNvSpPr/>
          <p:nvPr/>
        </p:nvSpPr>
        <p:spPr>
          <a:xfrm>
            <a:off x="149000" y="1179040"/>
            <a:ext cx="3860186" cy="446050"/>
          </a:xfrm>
          <a:prstGeom prst="snip2DiagRect">
            <a:avLst>
              <a:gd name="adj1" fmla="val 44835"/>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20000"/>
                    <a:lumOff val="80000"/>
                  </a:schemeClr>
                </a:solidFill>
                <a:latin typeface="Ubuntu" panose="020B0504030602030204" pitchFamily="34" charset="0"/>
              </a:rPr>
              <a:t>Write a letter</a:t>
            </a:r>
          </a:p>
        </p:txBody>
      </p:sp>
      <p:sp>
        <p:nvSpPr>
          <p:cNvPr id="7" name="Snip Diagonal Corner Rectangle 6">
            <a:extLst>
              <a:ext uri="{FF2B5EF4-FFF2-40B4-BE49-F238E27FC236}">
                <a16:creationId xmlns:a16="http://schemas.microsoft.com/office/drawing/2014/main" id="{86719483-4BBF-E7B2-4A66-6287CA0451D9}"/>
              </a:ext>
            </a:extLst>
          </p:cNvPr>
          <p:cNvSpPr/>
          <p:nvPr/>
        </p:nvSpPr>
        <p:spPr>
          <a:xfrm>
            <a:off x="206296" y="5041551"/>
            <a:ext cx="3757962" cy="1115122"/>
          </a:xfrm>
          <a:prstGeom prst="snip2DiagRect">
            <a:avLst>
              <a:gd name="adj1" fmla="val 16835"/>
              <a:gd name="adj2" fmla="val 18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latin typeface="Ubuntu" panose="020B0504030602030204" pitchFamily="34" charset="0"/>
              </a:rPr>
              <a:t>Check submission</a:t>
            </a:r>
          </a:p>
          <a:p>
            <a:pPr marL="342900" indent="-342900">
              <a:buFont typeface="+mj-lt"/>
              <a:buAutoNum type="arabicPeriod"/>
            </a:pPr>
            <a:r>
              <a:rPr lang="en-US" sz="1400" dirty="0">
                <a:latin typeface="Ubuntu" panose="020B0504030602030204" pitchFamily="34" charset="0"/>
              </a:rPr>
              <a:t>Scan for PPI</a:t>
            </a:r>
          </a:p>
          <a:p>
            <a:pPr marL="342900" indent="-342900">
              <a:buFont typeface="+mj-lt"/>
              <a:buAutoNum type="arabicPeriod"/>
            </a:pPr>
            <a:r>
              <a:rPr lang="en-US" sz="1400" dirty="0">
                <a:latin typeface="Ubuntu" panose="020B0504030602030204" pitchFamily="34" charset="0"/>
              </a:rPr>
              <a:t>Verify compliance with code of conduct</a:t>
            </a:r>
          </a:p>
        </p:txBody>
      </p:sp>
      <p:sp>
        <p:nvSpPr>
          <p:cNvPr id="8" name="Snip Diagonal Corner Rectangle 7">
            <a:extLst>
              <a:ext uri="{FF2B5EF4-FFF2-40B4-BE49-F238E27FC236}">
                <a16:creationId xmlns:a16="http://schemas.microsoft.com/office/drawing/2014/main" id="{6339838A-DC2A-8D51-974E-0E5A91FAFCA8}"/>
              </a:ext>
            </a:extLst>
          </p:cNvPr>
          <p:cNvSpPr/>
          <p:nvPr/>
        </p:nvSpPr>
        <p:spPr>
          <a:xfrm>
            <a:off x="149000" y="1771770"/>
            <a:ext cx="3860186" cy="1070983"/>
          </a:xfrm>
          <a:prstGeom prst="snip2DiagRect">
            <a:avLst>
              <a:gd name="adj1" fmla="val 12456"/>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accent4">
                    <a:lumMod val="20000"/>
                    <a:lumOff val="80000"/>
                  </a:schemeClr>
                </a:solidFill>
                <a:latin typeface="Ubuntu" panose="020B0504030602030204" pitchFamily="34" charset="0"/>
              </a:rPr>
              <a:t>Prepare letter for review</a:t>
            </a:r>
          </a:p>
          <a:p>
            <a:pPr marL="342900" indent="-342900">
              <a:buFont typeface="+mj-lt"/>
              <a:buAutoNum type="arabicPeriod"/>
            </a:pPr>
            <a:r>
              <a:rPr lang="en-US" sz="1400" dirty="0">
                <a:latin typeface="Ubuntu" panose="020B0504030602030204" pitchFamily="34" charset="0"/>
              </a:rPr>
              <a:t>Remove personal information</a:t>
            </a:r>
          </a:p>
          <a:p>
            <a:pPr marL="342900" indent="-342900">
              <a:buFont typeface="+mj-lt"/>
              <a:buAutoNum type="arabicPeriod"/>
            </a:pPr>
            <a:r>
              <a:rPr lang="en-US" sz="1400" dirty="0">
                <a:latin typeface="Ubuntu" panose="020B0504030602030204" pitchFamily="34" charset="0"/>
              </a:rPr>
              <a:t>Run through a gender bias calculator</a:t>
            </a:r>
          </a:p>
          <a:p>
            <a:pPr marL="342900" indent="-342900">
              <a:buFont typeface="+mj-lt"/>
              <a:buAutoNum type="arabicPeriod"/>
            </a:pPr>
            <a:r>
              <a:rPr lang="en-US" sz="1400" dirty="0">
                <a:latin typeface="Ubuntu" panose="020B0504030602030204" pitchFamily="34" charset="0"/>
              </a:rPr>
              <a:t>Run a final spell-check</a:t>
            </a:r>
          </a:p>
        </p:txBody>
      </p:sp>
      <p:sp>
        <p:nvSpPr>
          <p:cNvPr id="9" name="Snip Diagonal Corner Rectangle 8">
            <a:extLst>
              <a:ext uri="{FF2B5EF4-FFF2-40B4-BE49-F238E27FC236}">
                <a16:creationId xmlns:a16="http://schemas.microsoft.com/office/drawing/2014/main" id="{D22B5A6E-D09F-2517-8A53-31E7710EE23E}"/>
              </a:ext>
            </a:extLst>
          </p:cNvPr>
          <p:cNvSpPr/>
          <p:nvPr/>
        </p:nvSpPr>
        <p:spPr>
          <a:xfrm>
            <a:off x="149000" y="3001933"/>
            <a:ext cx="3860186" cy="1295401"/>
          </a:xfrm>
          <a:prstGeom prst="snip2DiagRect">
            <a:avLst>
              <a:gd name="adj1" fmla="val 143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accent4">
                    <a:lumMod val="20000"/>
                    <a:lumOff val="80000"/>
                  </a:schemeClr>
                </a:solidFill>
                <a:latin typeface="Ubuntu" panose="020B0504030602030204" pitchFamily="34" charset="0"/>
              </a:rPr>
              <a:t>Submit letter for review</a:t>
            </a:r>
          </a:p>
          <a:p>
            <a:pPr marL="342900" indent="-342900">
              <a:buFont typeface="+mj-lt"/>
              <a:buAutoNum type="arabicPeriod"/>
            </a:pPr>
            <a:r>
              <a:rPr lang="en-US" sz="1400" dirty="0">
                <a:latin typeface="Ubuntu" panose="020B0504030602030204" pitchFamily="34" charset="0"/>
              </a:rPr>
              <a:t>Provide list of conflicted reviewers</a:t>
            </a:r>
          </a:p>
          <a:p>
            <a:pPr marL="342900" indent="-342900">
              <a:buFont typeface="+mj-lt"/>
              <a:buAutoNum type="arabicPeriod"/>
            </a:pPr>
            <a:r>
              <a:rPr lang="en-US" sz="1400" dirty="0">
                <a:latin typeface="Ubuntu" panose="020B0504030602030204" pitchFamily="34" charset="0"/>
              </a:rPr>
              <a:t>Suggest reviewers</a:t>
            </a:r>
          </a:p>
          <a:p>
            <a:pPr marL="342900" indent="-342900">
              <a:buFont typeface="+mj-lt"/>
              <a:buAutoNum type="arabicPeriod"/>
            </a:pPr>
            <a:r>
              <a:rPr lang="en-US" sz="1400" dirty="0">
                <a:latin typeface="Ubuntu" panose="020B0504030602030204" pitchFamily="34" charset="0"/>
              </a:rPr>
              <a:t>Agree to code of conduct</a:t>
            </a:r>
          </a:p>
        </p:txBody>
      </p:sp>
      <p:sp>
        <p:nvSpPr>
          <p:cNvPr id="10" name="Snip Diagonal Corner Rectangle 9">
            <a:extLst>
              <a:ext uri="{FF2B5EF4-FFF2-40B4-BE49-F238E27FC236}">
                <a16:creationId xmlns:a16="http://schemas.microsoft.com/office/drawing/2014/main" id="{6E2F4840-2DEE-3ED1-3329-23F8F441C36C}"/>
              </a:ext>
            </a:extLst>
          </p:cNvPr>
          <p:cNvSpPr/>
          <p:nvPr/>
        </p:nvSpPr>
        <p:spPr>
          <a:xfrm>
            <a:off x="206296" y="4426134"/>
            <a:ext cx="3757962" cy="446050"/>
          </a:xfrm>
          <a:prstGeom prst="snip2DiagRect">
            <a:avLst>
              <a:gd name="adj1" fmla="val 29835"/>
              <a:gd name="adj2" fmla="val 3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latin typeface="Ubuntu" panose="020B0504030602030204" pitchFamily="34" charset="0"/>
              </a:rPr>
              <a:t>(Acting) Exec Dir receives letter</a:t>
            </a:r>
          </a:p>
        </p:txBody>
      </p:sp>
      <p:sp>
        <p:nvSpPr>
          <p:cNvPr id="11" name="Snip Diagonal Corner Rectangle 10">
            <a:extLst>
              <a:ext uri="{FF2B5EF4-FFF2-40B4-BE49-F238E27FC236}">
                <a16:creationId xmlns:a16="http://schemas.microsoft.com/office/drawing/2014/main" id="{50B27C3A-066A-01B7-10C9-2E08E3F7FE09}"/>
              </a:ext>
            </a:extLst>
          </p:cNvPr>
          <p:cNvSpPr/>
          <p:nvPr/>
        </p:nvSpPr>
        <p:spPr>
          <a:xfrm>
            <a:off x="8767148" y="1745017"/>
            <a:ext cx="3334219" cy="1185301"/>
          </a:xfrm>
          <a:prstGeom prst="snip2DiagRect">
            <a:avLst>
              <a:gd name="adj1" fmla="val 15890"/>
              <a:gd name="adj2" fmla="val 214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latin typeface="Ubuntu" panose="020B0504030602030204" pitchFamily="34" charset="0"/>
              </a:rPr>
              <a:t>Compile letter reviewers</a:t>
            </a:r>
          </a:p>
          <a:p>
            <a:pPr marL="342900" indent="-342900" algn="ctr">
              <a:buFont typeface="+mj-lt"/>
              <a:buAutoNum type="arabicPeriod"/>
            </a:pPr>
            <a:r>
              <a:rPr lang="en-US" sz="1400" dirty="0">
                <a:solidFill>
                  <a:schemeClr val="bg1"/>
                </a:solidFill>
                <a:latin typeface="Ubuntu" panose="020B0504030602030204" pitchFamily="34" charset="0"/>
              </a:rPr>
              <a:t>Scan for personal reviewer information</a:t>
            </a:r>
          </a:p>
          <a:p>
            <a:pPr marL="342900" indent="-342900" algn="ctr">
              <a:buFont typeface="+mj-lt"/>
              <a:buAutoNum type="arabicPeriod"/>
            </a:pPr>
            <a:r>
              <a:rPr lang="en-US" sz="1400" dirty="0">
                <a:solidFill>
                  <a:schemeClr val="bg1"/>
                </a:solidFill>
                <a:latin typeface="Ubuntu" panose="020B0504030602030204" pitchFamily="34" charset="0"/>
              </a:rPr>
              <a:t>Verify reviewer compliance with code of conduct</a:t>
            </a:r>
          </a:p>
        </p:txBody>
      </p:sp>
      <p:sp>
        <p:nvSpPr>
          <p:cNvPr id="12" name="Snip Diagonal Corner Rectangle 11">
            <a:extLst>
              <a:ext uri="{FF2B5EF4-FFF2-40B4-BE49-F238E27FC236}">
                <a16:creationId xmlns:a16="http://schemas.microsoft.com/office/drawing/2014/main" id="{EAE7B651-5EEA-8C9A-95AA-D3118DE68E1F}"/>
              </a:ext>
            </a:extLst>
          </p:cNvPr>
          <p:cNvSpPr/>
          <p:nvPr/>
        </p:nvSpPr>
        <p:spPr>
          <a:xfrm>
            <a:off x="4427035" y="1283886"/>
            <a:ext cx="3969834" cy="446050"/>
          </a:xfrm>
          <a:prstGeom prst="snip2DiagRect">
            <a:avLst>
              <a:gd name="adj1" fmla="val 0"/>
              <a:gd name="adj2" fmla="val 4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Ubuntu" panose="020B0504030602030204" pitchFamily="34" charset="0"/>
              </a:rPr>
              <a:t>Accept review request</a:t>
            </a:r>
          </a:p>
        </p:txBody>
      </p:sp>
      <p:sp>
        <p:nvSpPr>
          <p:cNvPr id="13" name="Snip Diagonal Corner Rectangle 12">
            <a:extLst>
              <a:ext uri="{FF2B5EF4-FFF2-40B4-BE49-F238E27FC236}">
                <a16:creationId xmlns:a16="http://schemas.microsoft.com/office/drawing/2014/main" id="{A013585C-829B-98BA-3273-6C75CC0F38A6}"/>
              </a:ext>
            </a:extLst>
          </p:cNvPr>
          <p:cNvSpPr/>
          <p:nvPr/>
        </p:nvSpPr>
        <p:spPr>
          <a:xfrm>
            <a:off x="4427035" y="1955434"/>
            <a:ext cx="3969834" cy="3751223"/>
          </a:xfrm>
          <a:prstGeom prst="snip2DiagRect">
            <a:avLst>
              <a:gd name="adj1" fmla="val 0"/>
              <a:gd name="adj2" fmla="val 70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Ubuntu" panose="020B0504030602030204" pitchFamily="34" charset="0"/>
              </a:rPr>
              <a:t>Review letter</a:t>
            </a:r>
          </a:p>
          <a:p>
            <a:pPr marL="514350" indent="-514350">
              <a:lnSpc>
                <a:spcPct val="120000"/>
              </a:lnSpc>
              <a:buFont typeface="+mj-lt"/>
              <a:buAutoNum type="arabicPeriod"/>
            </a:pPr>
            <a:r>
              <a:rPr lang="en-US" sz="1600" dirty="0"/>
              <a:t>Run a Gender-Bias calculator</a:t>
            </a:r>
          </a:p>
          <a:p>
            <a:pPr marL="514350" indent="-514350">
              <a:lnSpc>
                <a:spcPct val="120000"/>
              </a:lnSpc>
              <a:buFont typeface="+mj-lt"/>
              <a:buAutoNum type="arabicPeriod"/>
            </a:pPr>
            <a:r>
              <a:rPr lang="en-US" sz="1600" dirty="0"/>
              <a:t>Highlight potential problem areas</a:t>
            </a:r>
          </a:p>
          <a:p>
            <a:pPr marL="514350" indent="-514350">
              <a:lnSpc>
                <a:spcPct val="120000"/>
              </a:lnSpc>
              <a:buFont typeface="+mj-lt"/>
              <a:buAutoNum type="arabicPeriod"/>
            </a:pPr>
            <a:r>
              <a:rPr lang="en-US" sz="1600" dirty="0"/>
              <a:t>Fix typos and grammar</a:t>
            </a:r>
          </a:p>
          <a:p>
            <a:pPr marL="514350" indent="-514350">
              <a:lnSpc>
                <a:spcPct val="120000"/>
              </a:lnSpc>
              <a:buFont typeface="+mj-lt"/>
              <a:buAutoNum type="arabicPeriod"/>
            </a:pPr>
            <a:r>
              <a:rPr lang="en-US" sz="1600" dirty="0"/>
              <a:t>Identify why particular areas are less supportive</a:t>
            </a:r>
          </a:p>
          <a:p>
            <a:pPr marL="514350" indent="-514350">
              <a:lnSpc>
                <a:spcPct val="120000"/>
              </a:lnSpc>
              <a:buFont typeface="+mj-lt"/>
              <a:buAutoNum type="arabicPeriod"/>
            </a:pPr>
            <a:r>
              <a:rPr lang="en-US" sz="1600" dirty="0"/>
              <a:t>(Optional) Rewrite using positive adjectives suggested by the context of the letter</a:t>
            </a:r>
          </a:p>
          <a:p>
            <a:pPr marL="514350" indent="-514350">
              <a:lnSpc>
                <a:spcPct val="120000"/>
              </a:lnSpc>
              <a:buFont typeface="+mj-lt"/>
              <a:buAutoNum type="arabicPeriod"/>
            </a:pPr>
            <a:r>
              <a:rPr lang="en-US" sz="1600" dirty="0"/>
              <a:t>Identify areas where more or different examples would be helpful</a:t>
            </a:r>
          </a:p>
          <a:p>
            <a:pPr marL="514350" indent="-514350">
              <a:lnSpc>
                <a:spcPct val="120000"/>
              </a:lnSpc>
              <a:buFont typeface="+mj-lt"/>
              <a:buAutoNum type="arabicPeriod"/>
            </a:pPr>
            <a:r>
              <a:rPr lang="en-US" sz="1600" dirty="0"/>
              <a:t>Consider general formatting</a:t>
            </a:r>
          </a:p>
        </p:txBody>
      </p:sp>
      <p:sp>
        <p:nvSpPr>
          <p:cNvPr id="14" name="Snip Diagonal Corner Rectangle 13">
            <a:extLst>
              <a:ext uri="{FF2B5EF4-FFF2-40B4-BE49-F238E27FC236}">
                <a16:creationId xmlns:a16="http://schemas.microsoft.com/office/drawing/2014/main" id="{6D9CA4CC-3C2F-54D6-7928-06000E6B9F1A}"/>
              </a:ext>
            </a:extLst>
          </p:cNvPr>
          <p:cNvSpPr/>
          <p:nvPr/>
        </p:nvSpPr>
        <p:spPr>
          <a:xfrm>
            <a:off x="206295" y="6312247"/>
            <a:ext cx="3757962" cy="446050"/>
          </a:xfrm>
          <a:prstGeom prst="snip2DiagRect">
            <a:avLst>
              <a:gd name="adj1" fmla="val 32335"/>
              <a:gd name="adj2" fmla="val 35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latin typeface="Ubuntu" panose="020B0504030602030204" pitchFamily="34" charset="0"/>
              </a:rPr>
              <a:t>Identify two reviewers</a:t>
            </a:r>
          </a:p>
        </p:txBody>
      </p:sp>
      <p:sp>
        <p:nvSpPr>
          <p:cNvPr id="15" name="Snip Diagonal Corner Rectangle 14">
            <a:extLst>
              <a:ext uri="{FF2B5EF4-FFF2-40B4-BE49-F238E27FC236}">
                <a16:creationId xmlns:a16="http://schemas.microsoft.com/office/drawing/2014/main" id="{89B966C2-9B19-E233-5316-8E07C3102AAE}"/>
              </a:ext>
            </a:extLst>
          </p:cNvPr>
          <p:cNvSpPr/>
          <p:nvPr/>
        </p:nvSpPr>
        <p:spPr>
          <a:xfrm>
            <a:off x="4427035" y="5917982"/>
            <a:ext cx="3969834" cy="446050"/>
          </a:xfrm>
          <a:prstGeom prst="snip2DiagRect">
            <a:avLst>
              <a:gd name="adj1" fmla="val 0"/>
              <a:gd name="adj2" fmla="val 4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Ubuntu" panose="020B0504030602030204" pitchFamily="34" charset="0"/>
              </a:rPr>
              <a:t>Return letter review</a:t>
            </a:r>
          </a:p>
        </p:txBody>
      </p:sp>
      <p:cxnSp>
        <p:nvCxnSpPr>
          <p:cNvPr id="16" name="Straight Arrow Connector 15">
            <a:extLst>
              <a:ext uri="{FF2B5EF4-FFF2-40B4-BE49-F238E27FC236}">
                <a16:creationId xmlns:a16="http://schemas.microsoft.com/office/drawing/2014/main" id="{3F95E127-3DE9-E915-6F6B-D063AF6E586F}"/>
              </a:ext>
            </a:extLst>
          </p:cNvPr>
          <p:cNvCxnSpPr>
            <a:cxnSpLocks/>
            <a:stCxn id="6" idx="1"/>
            <a:endCxn id="8" idx="3"/>
          </p:cNvCxnSpPr>
          <p:nvPr/>
        </p:nvCxnSpPr>
        <p:spPr>
          <a:xfrm>
            <a:off x="2079093" y="1625090"/>
            <a:ext cx="0" cy="14668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EF67153-8C8D-290B-CBF8-FA0FA1012709}"/>
              </a:ext>
            </a:extLst>
          </p:cNvPr>
          <p:cNvCxnSpPr>
            <a:cxnSpLocks/>
            <a:stCxn id="8" idx="1"/>
            <a:endCxn id="9" idx="3"/>
          </p:cNvCxnSpPr>
          <p:nvPr/>
        </p:nvCxnSpPr>
        <p:spPr>
          <a:xfrm>
            <a:off x="2079093" y="2842753"/>
            <a:ext cx="0" cy="15918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082613-2E44-7B52-3863-9E8EFFFC8D81}"/>
              </a:ext>
            </a:extLst>
          </p:cNvPr>
          <p:cNvCxnSpPr>
            <a:cxnSpLocks/>
            <a:stCxn id="9" idx="1"/>
            <a:endCxn id="10" idx="3"/>
          </p:cNvCxnSpPr>
          <p:nvPr/>
        </p:nvCxnSpPr>
        <p:spPr>
          <a:xfrm>
            <a:off x="2079093" y="4297334"/>
            <a:ext cx="6184" cy="12880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09A4293-6A55-BF6C-3049-3B42556330B9}"/>
              </a:ext>
            </a:extLst>
          </p:cNvPr>
          <p:cNvCxnSpPr>
            <a:cxnSpLocks/>
            <a:stCxn id="10" idx="1"/>
            <a:endCxn id="7" idx="3"/>
          </p:cNvCxnSpPr>
          <p:nvPr/>
        </p:nvCxnSpPr>
        <p:spPr>
          <a:xfrm>
            <a:off x="2085277" y="4872184"/>
            <a:ext cx="0" cy="16936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FB7B7BE-EE6B-71C4-62C1-9FCFECDDAD41}"/>
              </a:ext>
            </a:extLst>
          </p:cNvPr>
          <p:cNvCxnSpPr>
            <a:cxnSpLocks/>
            <a:stCxn id="7" idx="1"/>
            <a:endCxn id="14" idx="3"/>
          </p:cNvCxnSpPr>
          <p:nvPr/>
        </p:nvCxnSpPr>
        <p:spPr>
          <a:xfrm flipH="1">
            <a:off x="2085276" y="6156673"/>
            <a:ext cx="1" cy="15557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5023DEF8-4295-F768-1057-CB96BD3DF64A}"/>
              </a:ext>
            </a:extLst>
          </p:cNvPr>
          <p:cNvCxnSpPr>
            <a:cxnSpLocks/>
            <a:stCxn id="14" idx="0"/>
            <a:endCxn id="12" idx="2"/>
          </p:cNvCxnSpPr>
          <p:nvPr/>
        </p:nvCxnSpPr>
        <p:spPr>
          <a:xfrm flipV="1">
            <a:off x="3964257" y="1506911"/>
            <a:ext cx="462778" cy="5028361"/>
          </a:xfrm>
          <a:prstGeom prst="bent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D6819A5-042B-7C75-DB79-ACE913AFE4B8}"/>
              </a:ext>
            </a:extLst>
          </p:cNvPr>
          <p:cNvCxnSpPr>
            <a:cxnSpLocks/>
            <a:endCxn id="13" idx="3"/>
          </p:cNvCxnSpPr>
          <p:nvPr/>
        </p:nvCxnSpPr>
        <p:spPr>
          <a:xfrm flipH="1">
            <a:off x="6411952" y="1657571"/>
            <a:ext cx="2" cy="297863"/>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8FD395-9CCF-666C-F5AC-6C4046C71533}"/>
              </a:ext>
            </a:extLst>
          </p:cNvPr>
          <p:cNvCxnSpPr>
            <a:cxnSpLocks/>
            <a:stCxn id="13" idx="1"/>
            <a:endCxn id="15" idx="3"/>
          </p:cNvCxnSpPr>
          <p:nvPr/>
        </p:nvCxnSpPr>
        <p:spPr>
          <a:xfrm>
            <a:off x="6411952" y="5706657"/>
            <a:ext cx="0" cy="211325"/>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5" name="Snip Diagonal Corner Rectangle 24">
            <a:extLst>
              <a:ext uri="{FF2B5EF4-FFF2-40B4-BE49-F238E27FC236}">
                <a16:creationId xmlns:a16="http://schemas.microsoft.com/office/drawing/2014/main" id="{0F0E834F-A262-2DE2-6E7F-4E93CA57F229}"/>
              </a:ext>
            </a:extLst>
          </p:cNvPr>
          <p:cNvSpPr/>
          <p:nvPr/>
        </p:nvSpPr>
        <p:spPr>
          <a:xfrm>
            <a:off x="8753710" y="3229431"/>
            <a:ext cx="3356518" cy="446050"/>
          </a:xfrm>
          <a:prstGeom prst="snip2DiagRect">
            <a:avLst>
              <a:gd name="adj1" fmla="val 32335"/>
              <a:gd name="adj2" fmla="val 35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latin typeface="Ubuntu" panose="020B0504030602030204" pitchFamily="34" charset="0"/>
              </a:rPr>
              <a:t>Return reviews</a:t>
            </a:r>
          </a:p>
        </p:txBody>
      </p:sp>
      <p:cxnSp>
        <p:nvCxnSpPr>
          <p:cNvPr id="26" name="Elbow Connector 25">
            <a:extLst>
              <a:ext uri="{FF2B5EF4-FFF2-40B4-BE49-F238E27FC236}">
                <a16:creationId xmlns:a16="http://schemas.microsoft.com/office/drawing/2014/main" id="{773582EB-71CC-6D6E-2CF6-3834357A546B}"/>
              </a:ext>
            </a:extLst>
          </p:cNvPr>
          <p:cNvCxnSpPr>
            <a:cxnSpLocks/>
            <a:stCxn id="11" idx="1"/>
            <a:endCxn id="25" idx="3"/>
          </p:cNvCxnSpPr>
          <p:nvPr/>
        </p:nvCxnSpPr>
        <p:spPr>
          <a:xfrm rot="5400000">
            <a:off x="10283558" y="3078730"/>
            <a:ext cx="299113" cy="2289"/>
          </a:xfrm>
          <a:prstGeom prst="bent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Snip Diagonal Corner Rectangle 26">
            <a:extLst>
              <a:ext uri="{FF2B5EF4-FFF2-40B4-BE49-F238E27FC236}">
                <a16:creationId xmlns:a16="http://schemas.microsoft.com/office/drawing/2014/main" id="{0D7D9156-5762-00BD-58E4-BEE73CE1A609}"/>
              </a:ext>
            </a:extLst>
          </p:cNvPr>
          <p:cNvSpPr/>
          <p:nvPr/>
        </p:nvSpPr>
        <p:spPr>
          <a:xfrm>
            <a:off x="8753710" y="3920808"/>
            <a:ext cx="3356518" cy="759334"/>
          </a:xfrm>
          <a:prstGeom prst="snip2DiagRect">
            <a:avLst>
              <a:gd name="adj1" fmla="val 2721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20000"/>
                    <a:lumOff val="80000"/>
                  </a:schemeClr>
                </a:solidFill>
                <a:latin typeface="Ubuntu" panose="020B0504030602030204" pitchFamily="34" charset="0"/>
              </a:rPr>
              <a:t>Apply appropriate reviewer suggestions</a:t>
            </a:r>
          </a:p>
        </p:txBody>
      </p:sp>
      <p:sp>
        <p:nvSpPr>
          <p:cNvPr id="28" name="Snip Diagonal Corner Rectangle 27">
            <a:extLst>
              <a:ext uri="{FF2B5EF4-FFF2-40B4-BE49-F238E27FC236}">
                <a16:creationId xmlns:a16="http://schemas.microsoft.com/office/drawing/2014/main" id="{BCC5DF25-EFFC-A7EB-CBE5-20D18D921A73}"/>
              </a:ext>
            </a:extLst>
          </p:cNvPr>
          <p:cNvSpPr/>
          <p:nvPr/>
        </p:nvSpPr>
        <p:spPr>
          <a:xfrm>
            <a:off x="8749990" y="4975864"/>
            <a:ext cx="3356518" cy="759334"/>
          </a:xfrm>
          <a:prstGeom prst="snip2DiagRect">
            <a:avLst>
              <a:gd name="adj1" fmla="val 2721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20000"/>
                    <a:lumOff val="80000"/>
                  </a:schemeClr>
                </a:solidFill>
                <a:latin typeface="Ubuntu" panose="020B0504030602030204" pitchFamily="34" charset="0"/>
              </a:rPr>
              <a:t>Submit a letter with less implicit bias</a:t>
            </a:r>
          </a:p>
        </p:txBody>
      </p:sp>
      <p:sp>
        <p:nvSpPr>
          <p:cNvPr id="29" name="Snip Diagonal Corner Rectangle 28">
            <a:extLst>
              <a:ext uri="{FF2B5EF4-FFF2-40B4-BE49-F238E27FC236}">
                <a16:creationId xmlns:a16="http://schemas.microsoft.com/office/drawing/2014/main" id="{24BE16AB-B1A1-C197-A7D6-E32ACC9B0261}"/>
              </a:ext>
            </a:extLst>
          </p:cNvPr>
          <p:cNvSpPr/>
          <p:nvPr/>
        </p:nvSpPr>
        <p:spPr>
          <a:xfrm>
            <a:off x="8757421" y="6016938"/>
            <a:ext cx="3356518" cy="759334"/>
          </a:xfrm>
          <a:prstGeom prst="snip2DiagRect">
            <a:avLst>
              <a:gd name="adj1" fmla="val 2721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20000"/>
                    <a:lumOff val="80000"/>
                  </a:schemeClr>
                </a:solidFill>
                <a:latin typeface="Ubuntu" panose="020B0504030602030204" pitchFamily="34" charset="0"/>
              </a:rPr>
              <a:t>Write a different letter with less implicit bias</a:t>
            </a:r>
          </a:p>
        </p:txBody>
      </p:sp>
      <p:cxnSp>
        <p:nvCxnSpPr>
          <p:cNvPr id="30" name="Straight Arrow Connector 29">
            <a:extLst>
              <a:ext uri="{FF2B5EF4-FFF2-40B4-BE49-F238E27FC236}">
                <a16:creationId xmlns:a16="http://schemas.microsoft.com/office/drawing/2014/main" id="{31E132FD-C4F8-FDB0-9DE3-4BAADEEB39F2}"/>
              </a:ext>
            </a:extLst>
          </p:cNvPr>
          <p:cNvCxnSpPr>
            <a:cxnSpLocks/>
            <a:stCxn id="25" idx="1"/>
            <a:endCxn id="27" idx="3"/>
          </p:cNvCxnSpPr>
          <p:nvPr/>
        </p:nvCxnSpPr>
        <p:spPr>
          <a:xfrm>
            <a:off x="10431969" y="3675481"/>
            <a:ext cx="0" cy="24532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81C3A13-9965-5BF1-CB6C-DE27E16A93BC}"/>
              </a:ext>
            </a:extLst>
          </p:cNvPr>
          <p:cNvCxnSpPr>
            <a:cxnSpLocks/>
            <a:stCxn id="27" idx="1"/>
            <a:endCxn id="28" idx="3"/>
          </p:cNvCxnSpPr>
          <p:nvPr/>
        </p:nvCxnSpPr>
        <p:spPr>
          <a:xfrm flipH="1">
            <a:off x="10428249" y="4680142"/>
            <a:ext cx="3720" cy="295722"/>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BC1DB2E-1A4F-A693-6083-74F3237A2D68}"/>
              </a:ext>
            </a:extLst>
          </p:cNvPr>
          <p:cNvCxnSpPr>
            <a:cxnSpLocks/>
            <a:stCxn id="28" idx="1"/>
            <a:endCxn id="29" idx="3"/>
          </p:cNvCxnSpPr>
          <p:nvPr/>
        </p:nvCxnSpPr>
        <p:spPr>
          <a:xfrm>
            <a:off x="10428249" y="5735198"/>
            <a:ext cx="7431" cy="28174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CA992154-3EA3-3EB4-3E55-007B9A24F38B}"/>
              </a:ext>
            </a:extLst>
          </p:cNvPr>
          <p:cNvCxnSpPr>
            <a:cxnSpLocks/>
            <a:stCxn id="15" idx="0"/>
            <a:endCxn id="11" idx="2"/>
          </p:cNvCxnSpPr>
          <p:nvPr/>
        </p:nvCxnSpPr>
        <p:spPr>
          <a:xfrm flipV="1">
            <a:off x="8396869" y="2337668"/>
            <a:ext cx="370279" cy="3803339"/>
          </a:xfrm>
          <a:prstGeom prst="bentConnector3">
            <a:avLst>
              <a:gd name="adj1" fmla="val 34237"/>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16090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03B9A"/>
      </a:dk2>
      <a:lt2>
        <a:srgbClr val="EFF4F7"/>
      </a:lt2>
      <a:accent1>
        <a:srgbClr val="657AD0"/>
      </a:accent1>
      <a:accent2>
        <a:srgbClr val="A69784"/>
      </a:accent2>
      <a:accent3>
        <a:srgbClr val="CAD2CC"/>
      </a:accent3>
      <a:accent4>
        <a:srgbClr val="FEA900"/>
      </a:accent4>
      <a:accent5>
        <a:srgbClr val="5B9BD5"/>
      </a:accent5>
      <a:accent6>
        <a:srgbClr val="70AD47"/>
      </a:accent6>
      <a:hlink>
        <a:srgbClr val="0573E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A9572B2-A2DC-F54F-97F4-7655E3A41E57}" vid="{0C07847A-2B3A-A049-804B-8861BD0981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TotalTime>
  <Words>1643</Words>
  <Application>Microsoft Macintosh PowerPoint</Application>
  <PresentationFormat>Widescreen</PresentationFormat>
  <Paragraphs>176</Paragraphs>
  <Slides>11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Roboto</vt:lpstr>
      <vt:lpstr>System Font Regular</vt:lpstr>
      <vt:lpstr>Ubuntu</vt:lpstr>
      <vt:lpstr>Ubuntu Medium</vt:lpstr>
      <vt:lpstr>Wingdings</vt:lpstr>
      <vt:lpstr>Office Theme</vt:lpstr>
      <vt:lpstr>Equitable Letters for Space Physics</vt:lpstr>
      <vt:lpstr>Outline</vt:lpstr>
      <vt:lpstr>Motivation</vt:lpstr>
      <vt:lpstr>Motivation</vt:lpstr>
      <vt:lpstr>Motivation</vt:lpstr>
      <vt:lpstr>Motivation</vt:lpstr>
      <vt:lpstr>Equitable Letters for Space Physics</vt:lpstr>
      <vt:lpstr>Online Resources</vt:lpstr>
      <vt:lpstr>Review Process</vt:lpstr>
      <vt:lpstr>Participation</vt:lpstr>
      <vt:lpstr>Future 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Equitable Letters for Space Physics</dc:title>
  <dc:creator>Microsoft Office User</dc:creator>
  <cp:lastModifiedBy>Halford, Alexa (GSFC-6750)</cp:lastModifiedBy>
  <cp:revision>18</cp:revision>
  <dcterms:created xsi:type="dcterms:W3CDTF">2022-07-11T13:20:08Z</dcterms:created>
  <dcterms:modified xsi:type="dcterms:W3CDTF">2022-10-20T16:14:21Z</dcterms:modified>
</cp:coreProperties>
</file>