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8"/>
  </p:notesMasterIdLst>
  <p:sldIdLst>
    <p:sldId id="256" r:id="rId5"/>
    <p:sldId id="5178" r:id="rId6"/>
    <p:sldId id="5210" r:id="rId7"/>
    <p:sldId id="5193" r:id="rId8"/>
    <p:sldId id="5194" r:id="rId9"/>
    <p:sldId id="5198" r:id="rId10"/>
    <p:sldId id="5197" r:id="rId11"/>
    <p:sldId id="5199" r:id="rId12"/>
    <p:sldId id="5200" r:id="rId13"/>
    <p:sldId id="5201" r:id="rId14"/>
    <p:sldId id="5204" r:id="rId15"/>
    <p:sldId id="5216" r:id="rId16"/>
    <p:sldId id="5202" r:id="rId17"/>
    <p:sldId id="5212" r:id="rId18"/>
    <p:sldId id="5205" r:id="rId19"/>
    <p:sldId id="5213" r:id="rId20"/>
    <p:sldId id="5206" r:id="rId21"/>
    <p:sldId id="5207" r:id="rId22"/>
    <p:sldId id="5208" r:id="rId23"/>
    <p:sldId id="5209" r:id="rId24"/>
    <p:sldId id="5211" r:id="rId25"/>
    <p:sldId id="5214" r:id="rId26"/>
    <p:sldId id="521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D0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17"/>
    <p:restoredTop sz="88750"/>
  </p:normalViewPr>
  <p:slideViewPr>
    <p:cSldViewPr snapToGrid="0" snapToObjects="1">
      <p:cViewPr varScale="1">
        <p:scale>
          <a:sx n="106" d="100"/>
          <a:sy n="106" d="100"/>
        </p:scale>
        <p:origin x="12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1760C4-AC83-D44F-A590-21C320180422}" type="datetimeFigureOut">
              <a:rPr lang="en-US" smtClean="0"/>
              <a:t>11/30/22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F344A4-E221-7C47-B9C7-828D29CCA0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018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902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76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551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842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01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51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1964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74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605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072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8229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4642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251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999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2104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3316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6972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20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779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7233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5054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F344A4-E221-7C47-B9C7-828D29CCA02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152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xfrm>
            <a:off x="5486400" y="6378584"/>
            <a:ext cx="5700184" cy="403225"/>
          </a:xfrm>
          <a:prstGeom prst="rect">
            <a:avLst/>
          </a:prstGeom>
        </p:spPr>
        <p:txBody>
          <a:bodyPr rtlCol="0"/>
          <a:lstStyle>
            <a:lvl1pPr eaLnBrk="0" hangingPunct="0">
              <a:defRPr i="1">
                <a:solidFill>
                  <a:schemeClr val="tx1">
                    <a:tint val="75000"/>
                  </a:schemeClr>
                </a:solidFill>
                <a:latin typeface="Arial Narrow" charset="0"/>
                <a:ea typeface="+mn-ea"/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277600" y="6392872"/>
            <a:ext cx="550333" cy="3889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457200"/>
            <a:fld id="{75CAB4D5-45F2-7944-A8CA-D58C69983ECA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772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0442124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6296607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76200"/>
            <a:ext cx="10363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8000" y="990600"/>
            <a:ext cx="54864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90600"/>
            <a:ext cx="54864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06400" y="63246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347200" y="6477000"/>
            <a:ext cx="2540000" cy="3048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 defTabSz="457200"/>
            <a:fld id="{75CAB4D5-45F2-7944-A8CA-D58C69983ECA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297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7" y="266700"/>
            <a:ext cx="11580283" cy="622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6" y="4114800"/>
            <a:ext cx="11571817" cy="2147888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7711017" y="6492884"/>
            <a:ext cx="416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/>
            <a:fld id="{75CAB4D5-45F2-7944-A8CA-D58C69983ECA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265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597442" y="6468015"/>
            <a:ext cx="5766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C9AB060F-D907-954F-BBA9-2223AB22EB93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329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400" y="0"/>
            <a:ext cx="10261600" cy="10668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679633" y="6587242"/>
            <a:ext cx="512367" cy="270759"/>
          </a:xfrm>
          <a:prstGeom prst="rect">
            <a:avLst/>
          </a:prstGeom>
        </p:spPr>
        <p:txBody>
          <a:bodyPr/>
          <a:lstStyle/>
          <a:p>
            <a:fld id="{BA160F9F-5A53-4DFD-BA55-8E3063BB41B2}" type="slidenum">
              <a:rPr lang="en-US" smtClean="0">
                <a:solidFill>
                  <a:srgbClr val="464653"/>
                </a:solidFill>
                <a:latin typeface="Gill Sans MT"/>
              </a:rPr>
              <a:pPr/>
              <a:t>‹#›</a:t>
            </a:fld>
            <a:endParaRPr lang="en-US" dirty="0">
              <a:solidFill>
                <a:srgbClr val="464653"/>
              </a:solidFill>
              <a:latin typeface="Gill Sans M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  <a:latin typeface="Gill Sans MT"/>
              </a:rPr>
              <a:t>www.nasa.gov</a:t>
            </a:r>
            <a:endParaRPr lang="en-US" dirty="0">
              <a:solidFill>
                <a:prstClr val="black">
                  <a:tint val="75000"/>
                </a:prst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3491429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639" y="274647"/>
            <a:ext cx="10972800" cy="516391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latin typeface="Helvetica"/>
                <a:cs typeface="Helvetic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fld id="{4F1EEE03-85FB-A04F-BEDF-E72A79BAF3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9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fld id="{71A3072E-5F03-2A40-BBE9-062CA6D72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408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2942114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18160" y="870376"/>
            <a:ext cx="10972800" cy="5851663"/>
          </a:xfrm>
          <a:prstGeom prst="rect">
            <a:avLst/>
          </a:prstGeom>
        </p:spPr>
        <p:txBody>
          <a:bodyPr lIns="89850" tIns="44926" rIns="89850" bIns="4492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1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A99E5B6-97B7-4CA8-82F3-5A91A10E0D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9983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41871"/>
            <a:ext cx="10972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6780" y="1066800"/>
            <a:ext cx="10972800" cy="528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04800" y="803871"/>
            <a:ext cx="103632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Rectangle 15"/>
          <p:cNvSpPr txBox="1">
            <a:spLocks noChangeArrowheads="1"/>
          </p:cNvSpPr>
          <p:nvPr/>
        </p:nvSpPr>
        <p:spPr bwMode="auto">
          <a:xfrm>
            <a:off x="11502812" y="6477000"/>
            <a:ext cx="689189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1882" tIns="50941" rIns="101882" bIns="50941" anchor="b"/>
          <a:lstStyle/>
          <a:p>
            <a:pPr algn="r" defTabSz="457200"/>
            <a:fld id="{635DF09A-A84C-48C6-B725-392B7188245F}" type="slidenum">
              <a:rPr lang="en-US" sz="1000" smtClean="0">
                <a:solidFill>
                  <a:srgbClr val="800000"/>
                </a:solidFill>
                <a:latin typeface="75 Helvetica Bold" charset="0"/>
              </a:rPr>
              <a:pPr algn="r" defTabSz="457200"/>
              <a:t>‹#›</a:t>
            </a:fld>
            <a:endParaRPr lang="en-US" sz="1000" dirty="0">
              <a:solidFill>
                <a:srgbClr val="800000"/>
              </a:solidFill>
              <a:latin typeface="75 Helvetica Bold" charset="0"/>
            </a:endParaRPr>
          </a:p>
        </p:txBody>
      </p:sp>
      <p:pic>
        <p:nvPicPr>
          <p:cNvPr id="7" name="Picture 13" descr="NASA insigniaCMYK">
            <a:extLst>
              <a:ext uri="{FF2B5EF4-FFF2-40B4-BE49-F238E27FC236}">
                <a16:creationId xmlns:a16="http://schemas.microsoft.com/office/drawing/2014/main" id="{209099BC-2992-BE4F-A963-04D3A8711718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04972" y="138792"/>
            <a:ext cx="995680" cy="7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7357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lang="en-US" sz="2800" b="1" kern="1200" dirty="0">
          <a:solidFill>
            <a:schemeClr val="tx1"/>
          </a:solidFill>
          <a:latin typeface="+mj-lt"/>
          <a:ea typeface="ＭＳ Ｐゴシック" charset="-128"/>
          <a:cs typeface="Helvetica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ＭＳ Ｐゴシック" charset="-128"/>
          <a:cs typeface="Helvetic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ＭＳ Ｐゴシック" charset="-128"/>
          <a:cs typeface="Helvetic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ＭＳ Ｐゴシック" charset="-128"/>
          <a:cs typeface="Helvetic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ＭＳ Ｐゴシック" charset="-128"/>
          <a:cs typeface="Helvetic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ＭＳ Ｐゴシック" charset="-128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jared.c.duensing@nas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jared.c.duensing@nasa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jared.c.duensing@nasa.gov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jared.c.duensing@nasa.gov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mailto:jared.c.duensing@nasa.gov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jared.c.duensing@nasa.gov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jared.c.duensing@nasa.gov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hyperlink" Target="mailto:jared.c.duensing@nasa.gov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jared.c.duensing@nasa.gov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jared.c.duensing@nasa.gov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hyperlink" Target="mailto:jared.c.duensing@nasa.gov" TargetMode="Externa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jared.c.duensing@nasa.gov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7.png"/><Relationship Id="rId4" Type="http://schemas.openxmlformats.org/officeDocument/2006/relationships/hyperlink" Target="mailto:jared.c.duensing@nasa.gov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jared.c.duensing@nasa.gov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hyperlink" Target="mailto:jared.c.duensing@nasa.gov" TargetMode="Externa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hyperlink" Target="mailto:jared.c.duensing@nasa.gov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jared.c.duensing@nasa.gov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jared.c.duensing@nasa.gov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90BD0E9-D6CE-0247-958A-3C8CF2F512E7}"/>
              </a:ext>
            </a:extLst>
          </p:cNvPr>
          <p:cNvSpPr txBox="1">
            <a:spLocks/>
          </p:cNvSpPr>
          <p:nvPr/>
        </p:nvSpPr>
        <p:spPr>
          <a:xfrm>
            <a:off x="492910" y="1859096"/>
            <a:ext cx="11206179" cy="31398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Helvetica" pitchFamily="2" charset="0"/>
              </a:rPr>
              <a:t>LAVA Predictions for JAXA/Boeing/NASA CFD Workshop</a:t>
            </a:r>
          </a:p>
          <a:p>
            <a:br>
              <a:rPr lang="en-US" sz="4000" dirty="0">
                <a:latin typeface="Helvetica" pitchFamily="2" charset="0"/>
              </a:rPr>
            </a:br>
            <a:r>
              <a:rPr lang="en-US" sz="2000" dirty="0">
                <a:latin typeface="Helvetica" pitchFamily="2" charset="0"/>
              </a:rPr>
              <a:t>Jared Duensing, Scott Neuhoff, James Koch, Chase Ashby, Jeffrey Housman, and Emre </a:t>
            </a:r>
            <a:r>
              <a:rPr lang="en-US" sz="2000" dirty="0" err="1">
                <a:latin typeface="Helvetica" pitchFamily="2" charset="0"/>
              </a:rPr>
              <a:t>Sozer</a:t>
            </a:r>
            <a:br>
              <a:rPr lang="en-US" sz="1800" dirty="0">
                <a:latin typeface="Helvetica" pitchFamily="2" charset="0"/>
              </a:rPr>
            </a:br>
            <a:r>
              <a:rPr lang="en-US" sz="1800" i="1" dirty="0">
                <a:latin typeface="Helvetica" pitchFamily="2" charset="0"/>
              </a:rPr>
              <a:t>Computational </a:t>
            </a:r>
            <a:r>
              <a:rPr lang="en-US" sz="1800" i="1" dirty="0" err="1">
                <a:latin typeface="Helvetica" pitchFamily="2" charset="0"/>
              </a:rPr>
              <a:t>Aerosciences</a:t>
            </a:r>
            <a:r>
              <a:rPr lang="en-US" sz="1800" i="1" dirty="0">
                <a:latin typeface="Helvetica" pitchFamily="2" charset="0"/>
              </a:rPr>
              <a:t> Branch, NASA Ames Research Center</a:t>
            </a:r>
            <a:br>
              <a:rPr lang="en-US" sz="1800" dirty="0">
                <a:latin typeface="Helvetica" pitchFamily="2" charset="0"/>
              </a:rPr>
            </a:br>
            <a:br>
              <a:rPr lang="en-US" sz="1800" dirty="0">
                <a:latin typeface="Helvetica" pitchFamily="2" charset="0"/>
              </a:rPr>
            </a:br>
            <a:r>
              <a:rPr lang="en-US" sz="1800" dirty="0">
                <a:latin typeface="Helvetica" pitchFamily="2" charset="0"/>
              </a:rPr>
              <a:t>12 Dec. 2022</a:t>
            </a:r>
            <a:endParaRPr lang="en-US" sz="1600" dirty="0">
              <a:latin typeface="Helvetica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D55127-16F6-164E-B145-20E330C94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Helvetica Light" panose="020B0403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C69A296-382A-D04A-9D7B-52D127E9543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0C47CA-3A2F-F677-FA72-77E922DA9AFB}"/>
              </a:ext>
            </a:extLst>
          </p:cNvPr>
          <p:cNvSpPr txBox="1"/>
          <p:nvPr/>
        </p:nvSpPr>
        <p:spPr>
          <a:xfrm>
            <a:off x="0" y="6645608"/>
            <a:ext cx="62088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POC: </a:t>
            </a:r>
            <a:r>
              <a:rPr lang="en-US" sz="1200" dirty="0">
                <a:hlinkClick r:id="rId2"/>
              </a:rPr>
              <a:t>jared.c.duensing@nasa.gov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34401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4E389A5-1DAB-5A4E-BA5F-416677DFF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848" y="1036434"/>
            <a:ext cx="10748444" cy="3136338"/>
          </a:xfrm>
        </p:spPr>
        <p:txBody>
          <a:bodyPr>
            <a:noAutofit/>
          </a:bodyPr>
          <a:lstStyle/>
          <a:p>
            <a:pPr eaLnBrk="0" hangingPunct="0">
              <a:defRPr/>
            </a:pPr>
            <a:r>
              <a:rPr lang="en-US" sz="1800" dirty="0">
                <a:solidFill>
                  <a:sysClr val="windowText" lastClr="000000"/>
                </a:solidFill>
                <a:ea typeface="ＭＳ Ｐゴシック"/>
              </a:rPr>
              <a:t>CFD simulations completed for all required and optional free-air cases</a:t>
            </a:r>
          </a:p>
          <a:p>
            <a:pPr eaLnBrk="0" hangingPunct="0">
              <a:defRPr/>
            </a:pPr>
            <a:r>
              <a:rPr lang="en-US" sz="1800" dirty="0">
                <a:solidFill>
                  <a:sysClr val="windowText" lastClr="000000"/>
                </a:solidFill>
                <a:ea typeface="ＭＳ Ｐゴシック"/>
              </a:rPr>
              <a:t>Data submitted for all requested pressure rail locations</a:t>
            </a:r>
          </a:p>
          <a:p>
            <a:pPr eaLnBrk="0" hangingPunct="0">
              <a:defRPr/>
            </a:pPr>
            <a:r>
              <a:rPr lang="en-US" sz="1800" dirty="0">
                <a:solidFill>
                  <a:sysClr val="windowText" lastClr="000000"/>
                </a:solidFill>
                <a:ea typeface="ＭＳ Ｐゴシック"/>
                <a:sym typeface="Helvetica"/>
              </a:rPr>
              <a:t>Two solvers under the Launch Ascent and Vehicle Aerodynamics (LAVA) framework used for analysis</a:t>
            </a:r>
          </a:p>
          <a:p>
            <a:pPr lvl="1" eaLnBrk="0" hangingPunct="0">
              <a:defRPr/>
            </a:pPr>
            <a:r>
              <a:rPr lang="en-US" sz="1400" dirty="0">
                <a:solidFill>
                  <a:sysClr val="windowText" lastClr="000000"/>
                </a:solidFill>
                <a:ea typeface="ＭＳ Ｐゴシック"/>
                <a:sym typeface="Helvetica"/>
              </a:rPr>
              <a:t>LAVA Curvilinear</a:t>
            </a:r>
          </a:p>
          <a:p>
            <a:pPr lvl="1" eaLnBrk="0" hangingPunct="0">
              <a:defRPr/>
            </a:pPr>
            <a:r>
              <a:rPr lang="en-US" sz="1400" dirty="0">
                <a:solidFill>
                  <a:sysClr val="windowText" lastClr="000000"/>
                </a:solidFill>
                <a:ea typeface="ＭＳ Ｐゴシック"/>
                <a:sym typeface="Helvetica"/>
              </a:rPr>
              <a:t>LAVA Unstructured</a:t>
            </a:r>
          </a:p>
          <a:p>
            <a:pPr eaLnBrk="0" hangingPunct="0">
              <a:defRPr/>
            </a:pPr>
            <a:r>
              <a:rPr lang="en-US" sz="1800" dirty="0">
                <a:solidFill>
                  <a:sysClr val="windowText" lastClr="000000"/>
                </a:solidFill>
                <a:ea typeface="ＭＳ Ｐゴシック"/>
                <a:sym typeface="Helvetica"/>
              </a:rPr>
              <a:t>Comparisons performed between solvers and with experimental data (where possible)</a:t>
            </a:r>
            <a:endParaRPr lang="en-US" sz="1800" dirty="0">
              <a:solidFill>
                <a:srgbClr val="000000"/>
              </a:solidFill>
              <a:ea typeface="ＭＳ Ｐゴシック"/>
              <a:sym typeface="Helvetic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Overview of Completed CFD Tasks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5A6947-C2D7-5A7D-4902-4B03CB57FCCB}"/>
              </a:ext>
            </a:extLst>
          </p:cNvPr>
          <p:cNvSpPr txBox="1"/>
          <p:nvPr/>
        </p:nvSpPr>
        <p:spPr>
          <a:xfrm>
            <a:off x="9512300" y="6605767"/>
            <a:ext cx="62088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POC: </a:t>
            </a:r>
            <a:r>
              <a:rPr lang="en-US" sz="1200" dirty="0">
                <a:hlinkClick r:id="rId3"/>
              </a:rPr>
              <a:t>jared.c.duensing@nasa.gov</a:t>
            </a:r>
            <a:endParaRPr lang="en-US" sz="1200" dirty="0"/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94A434D8-A031-B87D-6A48-2C94538D4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656849"/>
              </p:ext>
            </p:extLst>
          </p:nvPr>
        </p:nvGraphicFramePr>
        <p:xfrm>
          <a:off x="472109" y="3569457"/>
          <a:ext cx="11558454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2962">
                  <a:extLst>
                    <a:ext uri="{9D8B030D-6E8A-4147-A177-3AD203B41FA5}">
                      <a16:colId xmlns:a16="http://schemas.microsoft.com/office/drawing/2014/main" val="820947869"/>
                    </a:ext>
                  </a:extLst>
                </a:gridCol>
                <a:gridCol w="978239">
                  <a:extLst>
                    <a:ext uri="{9D8B030D-6E8A-4147-A177-3AD203B41FA5}">
                      <a16:colId xmlns:a16="http://schemas.microsoft.com/office/drawing/2014/main" val="317400913"/>
                    </a:ext>
                  </a:extLst>
                </a:gridCol>
                <a:gridCol w="945020">
                  <a:extLst>
                    <a:ext uri="{9D8B030D-6E8A-4147-A177-3AD203B41FA5}">
                      <a16:colId xmlns:a16="http://schemas.microsoft.com/office/drawing/2014/main" val="2350976713"/>
                    </a:ext>
                  </a:extLst>
                </a:gridCol>
                <a:gridCol w="993903">
                  <a:extLst>
                    <a:ext uri="{9D8B030D-6E8A-4147-A177-3AD203B41FA5}">
                      <a16:colId xmlns:a16="http://schemas.microsoft.com/office/drawing/2014/main" val="1463353983"/>
                    </a:ext>
                  </a:extLst>
                </a:gridCol>
                <a:gridCol w="1505916">
                  <a:extLst>
                    <a:ext uri="{9D8B030D-6E8A-4147-A177-3AD203B41FA5}">
                      <a16:colId xmlns:a16="http://schemas.microsoft.com/office/drawing/2014/main" val="1240818733"/>
                    </a:ext>
                  </a:extLst>
                </a:gridCol>
                <a:gridCol w="1671565">
                  <a:extLst>
                    <a:ext uri="{9D8B030D-6E8A-4147-A177-3AD203B41FA5}">
                      <a16:colId xmlns:a16="http://schemas.microsoft.com/office/drawing/2014/main" val="1867308210"/>
                    </a:ext>
                  </a:extLst>
                </a:gridCol>
                <a:gridCol w="1515412">
                  <a:extLst>
                    <a:ext uri="{9D8B030D-6E8A-4147-A177-3AD203B41FA5}">
                      <a16:colId xmlns:a16="http://schemas.microsoft.com/office/drawing/2014/main" val="2007177470"/>
                    </a:ext>
                  </a:extLst>
                </a:gridCol>
                <a:gridCol w="1695437">
                  <a:extLst>
                    <a:ext uri="{9D8B030D-6E8A-4147-A177-3AD203B41FA5}">
                      <a16:colId xmlns:a16="http://schemas.microsoft.com/office/drawing/2014/main" val="2187168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i="1" dirty="0"/>
                        <a:t>CFD Simulation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H/L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Mach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Grid(s)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Solution(s)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Grid(s)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Solution(s)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31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AS-2 (as-built)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#2, #7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1.5, 2.0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1.40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227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AS-2 (as-built)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#2, #7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1.5, 2.0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1.45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Complete</a:t>
                      </a:r>
                      <a:endParaRPr lang="en-US" sz="1600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023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AS-2 (as-designed)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#2, #7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1.5, 2.0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1.40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Complete</a:t>
                      </a:r>
                      <a:endParaRPr lang="en-US" sz="1600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566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X-59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#2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1.1, 1.2, 1.3, 1.4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12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X-59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#7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362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W15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#2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Complete</a:t>
                      </a:r>
                      <a:endParaRPr lang="en-US" sz="1600" dirty="0">
                        <a:solidFill>
                          <a:srgbClr val="FFC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9736"/>
                  </a:ext>
                </a:extLst>
              </a:tr>
            </a:tbl>
          </a:graphicData>
        </a:graphic>
      </p:graphicFrame>
      <p:graphicFrame>
        <p:nvGraphicFramePr>
          <p:cNvPr id="11" name="Table 12">
            <a:extLst>
              <a:ext uri="{FF2B5EF4-FFF2-40B4-BE49-F238E27FC236}">
                <a16:creationId xmlns:a16="http://schemas.microsoft.com/office/drawing/2014/main" id="{410288F6-414A-4B23-B267-21B4566F59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295709"/>
              </p:ext>
            </p:extLst>
          </p:nvPr>
        </p:nvGraphicFramePr>
        <p:xfrm>
          <a:off x="5630779" y="3198617"/>
          <a:ext cx="638876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8368">
                  <a:extLst>
                    <a:ext uri="{9D8B030D-6E8A-4147-A177-3AD203B41FA5}">
                      <a16:colId xmlns:a16="http://schemas.microsoft.com/office/drawing/2014/main" val="3041900975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3538536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Structured Curvilinear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Unstructured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53415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566D0FA-C362-6CC1-CAEE-A9C740407CB7}"/>
              </a:ext>
            </a:extLst>
          </p:cNvPr>
          <p:cNvSpPr txBox="1"/>
          <p:nvPr/>
        </p:nvSpPr>
        <p:spPr>
          <a:xfrm>
            <a:off x="472109" y="6364615"/>
            <a:ext cx="4685663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i="1" dirty="0"/>
              <a:t>Summary of completed workshop tasks using LAVA</a:t>
            </a:r>
          </a:p>
        </p:txBody>
      </p:sp>
    </p:spTree>
    <p:extLst>
      <p:ext uri="{BB962C8B-B14F-4D97-AF65-F5344CB8AC3E}">
        <p14:creationId xmlns:p14="http://schemas.microsoft.com/office/powerpoint/2010/main" val="292606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LAVA Framework Overview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5A6947-C2D7-5A7D-4902-4B03CB57FCCB}"/>
              </a:ext>
            </a:extLst>
          </p:cNvPr>
          <p:cNvSpPr txBox="1"/>
          <p:nvPr/>
        </p:nvSpPr>
        <p:spPr>
          <a:xfrm>
            <a:off x="9512300" y="6605767"/>
            <a:ext cx="62088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POC: </a:t>
            </a:r>
            <a:r>
              <a:rPr lang="en-US" sz="1200" dirty="0">
                <a:hlinkClick r:id="rId3"/>
              </a:rPr>
              <a:t>jared.c.duensing@nasa.gov</a:t>
            </a:r>
            <a:endParaRPr lang="en-US" sz="1200" dirty="0"/>
          </a:p>
        </p:txBody>
      </p:sp>
      <p:sp>
        <p:nvSpPr>
          <p:cNvPr id="5" name="Line 69">
            <a:extLst>
              <a:ext uri="{FF2B5EF4-FFF2-40B4-BE49-F238E27FC236}">
                <a16:creationId xmlns:a16="http://schemas.microsoft.com/office/drawing/2014/main" id="{78FF3142-EB9B-11F3-93A8-7743F78F21F0}"/>
              </a:ext>
            </a:extLst>
          </p:cNvPr>
          <p:cNvSpPr>
            <a:spLocks noChangeShapeType="1"/>
          </p:cNvSpPr>
          <p:nvPr/>
        </p:nvSpPr>
        <p:spPr bwMode="auto">
          <a:xfrm>
            <a:off x="6727350" y="4192702"/>
            <a:ext cx="0" cy="3209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69">
            <a:extLst>
              <a:ext uri="{FF2B5EF4-FFF2-40B4-BE49-F238E27FC236}">
                <a16:creationId xmlns:a16="http://schemas.microsoft.com/office/drawing/2014/main" id="{29A5C101-48EE-228C-5CA3-CD4602B1A420}"/>
              </a:ext>
            </a:extLst>
          </p:cNvPr>
          <p:cNvSpPr>
            <a:spLocks noChangeShapeType="1"/>
          </p:cNvSpPr>
          <p:nvPr/>
        </p:nvSpPr>
        <p:spPr bwMode="auto">
          <a:xfrm>
            <a:off x="5031290" y="4154238"/>
            <a:ext cx="0" cy="3209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69">
            <a:extLst>
              <a:ext uri="{FF2B5EF4-FFF2-40B4-BE49-F238E27FC236}">
                <a16:creationId xmlns:a16="http://schemas.microsoft.com/office/drawing/2014/main" id="{BF11BC82-3C26-D30F-C6AC-4F1ACA517C1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0919" y="4010048"/>
            <a:ext cx="0" cy="600506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1733B2-A30F-6B38-C818-4A0FF36F2224}"/>
              </a:ext>
            </a:extLst>
          </p:cNvPr>
          <p:cNvSpPr/>
          <p:nvPr/>
        </p:nvSpPr>
        <p:spPr>
          <a:xfrm>
            <a:off x="4024815" y="5842556"/>
            <a:ext cx="5167842" cy="8382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ine 69">
            <a:extLst>
              <a:ext uri="{FF2B5EF4-FFF2-40B4-BE49-F238E27FC236}">
                <a16:creationId xmlns:a16="http://schemas.microsoft.com/office/drawing/2014/main" id="{492DE57F-B4C5-80C0-ED5D-88BE22683976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7150" y="3694689"/>
            <a:ext cx="834053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69">
            <a:extLst>
              <a:ext uri="{FF2B5EF4-FFF2-40B4-BE49-F238E27FC236}">
                <a16:creationId xmlns:a16="http://schemas.microsoft.com/office/drawing/2014/main" id="{B46B836F-0FEE-07C2-8BEB-8E7D361D00A1}"/>
              </a:ext>
            </a:extLst>
          </p:cNvPr>
          <p:cNvSpPr>
            <a:spLocks noChangeShapeType="1"/>
          </p:cNvSpPr>
          <p:nvPr/>
        </p:nvSpPr>
        <p:spPr bwMode="auto">
          <a:xfrm>
            <a:off x="1875649" y="2736815"/>
            <a:ext cx="83405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69">
            <a:extLst>
              <a:ext uri="{FF2B5EF4-FFF2-40B4-BE49-F238E27FC236}">
                <a16:creationId xmlns:a16="http://schemas.microsoft.com/office/drawing/2014/main" id="{D9816A25-B1B4-AEE9-8894-FA0389D1CD2F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6037" y="2742768"/>
            <a:ext cx="834053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69">
            <a:extLst>
              <a:ext uri="{FF2B5EF4-FFF2-40B4-BE49-F238E27FC236}">
                <a16:creationId xmlns:a16="http://schemas.microsoft.com/office/drawing/2014/main" id="{F1803F1A-CE98-C3F3-BE3E-8048FEEA87C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16046" y="3694689"/>
            <a:ext cx="83405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68">
            <a:extLst>
              <a:ext uri="{FF2B5EF4-FFF2-40B4-BE49-F238E27FC236}">
                <a16:creationId xmlns:a16="http://schemas.microsoft.com/office/drawing/2014/main" id="{BB52B001-470F-57D5-373E-EFC5AA05AC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21490" y="4154237"/>
            <a:ext cx="497516" cy="498392"/>
          </a:xfrm>
          <a:prstGeom prst="line">
            <a:avLst/>
          </a:prstGeom>
          <a:noFill/>
          <a:ln w="28575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69">
            <a:extLst>
              <a:ext uri="{FF2B5EF4-FFF2-40B4-BE49-F238E27FC236}">
                <a16:creationId xmlns:a16="http://schemas.microsoft.com/office/drawing/2014/main" id="{A87D0D8D-7B94-D86B-1643-605FE304EDE0}"/>
              </a:ext>
            </a:extLst>
          </p:cNvPr>
          <p:cNvSpPr>
            <a:spLocks noChangeShapeType="1"/>
          </p:cNvSpPr>
          <p:nvPr/>
        </p:nvSpPr>
        <p:spPr bwMode="auto">
          <a:xfrm>
            <a:off x="2088344" y="1940548"/>
            <a:ext cx="4572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70">
            <a:extLst>
              <a:ext uri="{FF2B5EF4-FFF2-40B4-BE49-F238E27FC236}">
                <a16:creationId xmlns:a16="http://schemas.microsoft.com/office/drawing/2014/main" id="{5DD0780B-3E36-D197-082D-101A434608F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30498" y="1880638"/>
            <a:ext cx="1587" cy="101679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71">
            <a:extLst>
              <a:ext uri="{FF2B5EF4-FFF2-40B4-BE49-F238E27FC236}">
                <a16:creationId xmlns:a16="http://schemas.microsoft.com/office/drawing/2014/main" id="{D6677BAF-74DF-013D-4622-DEE14431A4CD}"/>
              </a:ext>
            </a:extLst>
          </p:cNvPr>
          <p:cNvSpPr>
            <a:spLocks noChangeShapeType="1"/>
          </p:cNvSpPr>
          <p:nvPr/>
        </p:nvSpPr>
        <p:spPr bwMode="auto">
          <a:xfrm>
            <a:off x="7366603" y="4087052"/>
            <a:ext cx="654454" cy="654866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>
              <a:ln>
                <a:solidFill>
                  <a:schemeClr val="tx1"/>
                </a:solidFill>
                <a:prstDash val="dot"/>
              </a:ln>
            </a:endParaRPr>
          </a:p>
        </p:txBody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5DDA208C-4DAD-C0C2-34AE-B43ED87D5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5741" y="2386370"/>
            <a:ext cx="4987925" cy="1863725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highlight>
                <a:srgbClr val="FF0000"/>
              </a:highlight>
            </a:endParaRPr>
          </a:p>
        </p:txBody>
      </p:sp>
      <p:sp>
        <p:nvSpPr>
          <p:cNvPr id="23" name="Rectangle 44">
            <a:extLst>
              <a:ext uri="{FF2B5EF4-FFF2-40B4-BE49-F238E27FC236}">
                <a16:creationId xmlns:a16="http://schemas.microsoft.com/office/drawing/2014/main" id="{7271A76D-DA81-9280-4083-32D805B49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334" y="3025181"/>
            <a:ext cx="4057912" cy="1074766"/>
          </a:xfrm>
          <a:prstGeom prst="rect">
            <a:avLst/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AutoShape 50">
            <a:extLst>
              <a:ext uri="{FF2B5EF4-FFF2-40B4-BE49-F238E27FC236}">
                <a16:creationId xmlns:a16="http://schemas.microsoft.com/office/drawing/2014/main" id="{CB7CD0ED-FE1A-FA78-73BC-CA96111B2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11" y="3324599"/>
            <a:ext cx="1627632" cy="777240"/>
          </a:xfrm>
          <a:prstGeom prst="roundRect">
            <a:avLst>
              <a:gd name="adj" fmla="val 16667"/>
            </a:avLst>
          </a:prstGeom>
          <a:solidFill>
            <a:srgbClr val="52A48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>
                <a:latin typeface="Helvetica Neue"/>
                <a:cs typeface="Helvetica Neue"/>
              </a:rPr>
              <a:t>Far Field</a:t>
            </a:r>
          </a:p>
          <a:p>
            <a:pPr algn="ctr"/>
            <a:r>
              <a:rPr lang="en-US" sz="1600" dirty="0">
                <a:latin typeface="Helvetica Neue"/>
                <a:cs typeface="Helvetica Neue"/>
              </a:rPr>
              <a:t>Acoustic Solver</a:t>
            </a:r>
          </a:p>
        </p:txBody>
      </p:sp>
      <p:sp>
        <p:nvSpPr>
          <p:cNvPr id="25" name="AutoShape 52">
            <a:extLst>
              <a:ext uri="{FF2B5EF4-FFF2-40B4-BE49-F238E27FC236}">
                <a16:creationId xmlns:a16="http://schemas.microsoft.com/office/drawing/2014/main" id="{44DC6F5E-A4F1-67EC-B176-76C36B2C8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5490" y="4475175"/>
            <a:ext cx="1371600" cy="777240"/>
          </a:xfrm>
          <a:prstGeom prst="roundRect">
            <a:avLst>
              <a:gd name="adj" fmla="val 16667"/>
            </a:avLst>
          </a:prstGeom>
          <a:solidFill>
            <a:srgbClr val="52A48D"/>
          </a:solidFill>
          <a:ln w="952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>
                <a:latin typeface="Helvetica Neue"/>
                <a:cs typeface="Helvetica Neue"/>
              </a:rPr>
              <a:t>Structural </a:t>
            </a:r>
          </a:p>
          <a:p>
            <a:pPr algn="ctr"/>
            <a:r>
              <a:rPr lang="en-US" sz="1600" dirty="0">
                <a:latin typeface="Helvetica Neue"/>
                <a:cs typeface="Helvetica Neue"/>
              </a:rPr>
              <a:t>Dynamics</a:t>
            </a:r>
          </a:p>
        </p:txBody>
      </p:sp>
      <p:sp>
        <p:nvSpPr>
          <p:cNvPr id="26" name="Rectangle 34">
            <a:extLst>
              <a:ext uri="{FF2B5EF4-FFF2-40B4-BE49-F238E27FC236}">
                <a16:creationId xmlns:a16="http://schemas.microsoft.com/office/drawing/2014/main" id="{19592DBF-4FE9-197F-0163-5746CC2F9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8866" y="3073098"/>
            <a:ext cx="412484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Object Oriented Framework</a:t>
            </a:r>
          </a:p>
        </p:txBody>
      </p:sp>
      <p:sp>
        <p:nvSpPr>
          <p:cNvPr id="27" name="Rectangle 45">
            <a:extLst>
              <a:ext uri="{FF2B5EF4-FFF2-40B4-BE49-F238E27FC236}">
                <a16:creationId xmlns:a16="http://schemas.microsoft.com/office/drawing/2014/main" id="{A3D96BCC-386A-4F59-E894-C342697A17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2218" y="3728904"/>
            <a:ext cx="3058145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1600" dirty="0"/>
              <a:t>Domain Connectivity/ Shared Data</a:t>
            </a:r>
          </a:p>
        </p:txBody>
      </p:sp>
      <p:sp>
        <p:nvSpPr>
          <p:cNvPr id="28" name="Rectangle 74">
            <a:extLst>
              <a:ext uri="{FF2B5EF4-FFF2-40B4-BE49-F238E27FC236}">
                <a16:creationId xmlns:a16="http://schemas.microsoft.com/office/drawing/2014/main" id="{2FE22D95-7EEE-8446-4A81-253EAFC02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0428" y="3409920"/>
            <a:ext cx="27817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600" dirty="0"/>
              <a:t>C++ / Fortran with MPI Parallel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FCE14AD-31F3-F93C-D7F7-4F418ACE2740}"/>
              </a:ext>
            </a:extLst>
          </p:cNvPr>
          <p:cNvSpPr txBox="1"/>
          <p:nvPr/>
        </p:nvSpPr>
        <p:spPr>
          <a:xfrm>
            <a:off x="3950998" y="2482447"/>
            <a:ext cx="21605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/>
              <a:t>LAVA</a:t>
            </a:r>
          </a:p>
        </p:txBody>
      </p:sp>
      <p:sp>
        <p:nvSpPr>
          <p:cNvPr id="30" name="AutoShape 53">
            <a:extLst>
              <a:ext uri="{FF2B5EF4-FFF2-40B4-BE49-F238E27FC236}">
                <a16:creationId xmlns:a16="http://schemas.microsoft.com/office/drawing/2014/main" id="{5CA6F34E-9BE7-E8E0-0793-28E9A01D8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4796" y="4258823"/>
            <a:ext cx="1766887" cy="1370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>
                <a:latin typeface="Helvetica Neue"/>
                <a:cs typeface="Helvetica Neue"/>
              </a:rPr>
              <a:t>Multi-Physics:</a:t>
            </a:r>
          </a:p>
          <a:p>
            <a:r>
              <a:rPr lang="en-US" sz="1400" dirty="0">
                <a:latin typeface="Helvetica Neue"/>
                <a:cs typeface="Helvetica Neue"/>
              </a:rPr>
              <a:t>Multi-Phase</a:t>
            </a:r>
          </a:p>
          <a:p>
            <a:r>
              <a:rPr lang="en-US" sz="1400" dirty="0">
                <a:latin typeface="Helvetica Neue"/>
                <a:cs typeface="Helvetica Neue"/>
              </a:rPr>
              <a:t>Combustion</a:t>
            </a:r>
          </a:p>
          <a:p>
            <a:r>
              <a:rPr lang="en-US" sz="1400" dirty="0">
                <a:latin typeface="Helvetica Neue"/>
                <a:cs typeface="Helvetica Neue"/>
              </a:rPr>
              <a:t>Chemistry</a:t>
            </a:r>
          </a:p>
          <a:p>
            <a:r>
              <a:rPr lang="en-US" sz="1400" dirty="0">
                <a:latin typeface="Helvetica Neue"/>
                <a:cs typeface="Helvetica Neue"/>
              </a:rPr>
              <a:t>Electro-Magnetics</a:t>
            </a:r>
          </a:p>
          <a:p>
            <a:r>
              <a:rPr lang="en-US" sz="1400" dirty="0">
                <a:latin typeface="Helvetica Neue"/>
                <a:cs typeface="Helvetica Neue"/>
              </a:rPr>
              <a:t>……</a:t>
            </a:r>
          </a:p>
        </p:txBody>
      </p:sp>
      <p:sp>
        <p:nvSpPr>
          <p:cNvPr id="31" name="AutoShape 50">
            <a:extLst>
              <a:ext uri="{FF2B5EF4-FFF2-40B4-BE49-F238E27FC236}">
                <a16:creationId xmlns:a16="http://schemas.microsoft.com/office/drawing/2014/main" id="{67E1FD63-0767-206A-18DC-0D9BE9E1B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4721" y="4475175"/>
            <a:ext cx="1691640" cy="777240"/>
          </a:xfrm>
          <a:prstGeom prst="roundRect">
            <a:avLst>
              <a:gd name="adj" fmla="val 16667"/>
            </a:avLst>
          </a:prstGeom>
          <a:solidFill>
            <a:srgbClr val="52A48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>
                <a:latin typeface="Helvetica Neue"/>
                <a:cs typeface="Helvetica Neue"/>
              </a:rPr>
              <a:t>6 DOF </a:t>
            </a:r>
          </a:p>
          <a:p>
            <a:pPr algn="ctr"/>
            <a:r>
              <a:rPr lang="en-US" sz="1600" dirty="0">
                <a:latin typeface="Helvetica Neue"/>
                <a:cs typeface="Helvetica Neue"/>
              </a:rPr>
              <a:t>Body Motion</a:t>
            </a:r>
          </a:p>
        </p:txBody>
      </p:sp>
      <p:sp>
        <p:nvSpPr>
          <p:cNvPr id="32" name="AutoShape 53">
            <a:extLst>
              <a:ext uri="{FF2B5EF4-FFF2-40B4-BE49-F238E27FC236}">
                <a16:creationId xmlns:a16="http://schemas.microsoft.com/office/drawing/2014/main" id="{15D0E4E0-7995-EEA9-8FA0-E2CE93FBE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511" y="2354148"/>
            <a:ext cx="1627632" cy="777240"/>
          </a:xfrm>
          <a:prstGeom prst="roundRect">
            <a:avLst>
              <a:gd name="adj" fmla="val 16667"/>
            </a:avLst>
          </a:prstGeom>
          <a:solidFill>
            <a:srgbClr val="52A48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>
                <a:latin typeface="Helvetica Neue"/>
                <a:cs typeface="Helvetica Neue"/>
              </a:rPr>
              <a:t>Post-Processing</a:t>
            </a:r>
          </a:p>
          <a:p>
            <a:pPr algn="ctr"/>
            <a:r>
              <a:rPr lang="en-US" sz="1600" dirty="0">
                <a:latin typeface="Helvetica Neue"/>
                <a:cs typeface="Helvetica Neue"/>
              </a:rPr>
              <a:t> Tools</a:t>
            </a:r>
          </a:p>
        </p:txBody>
      </p:sp>
      <p:sp>
        <p:nvSpPr>
          <p:cNvPr id="33" name="AutoShape 50">
            <a:extLst>
              <a:ext uri="{FF2B5EF4-FFF2-40B4-BE49-F238E27FC236}">
                <a16:creationId xmlns:a16="http://schemas.microsoft.com/office/drawing/2014/main" id="{A8905F9A-911B-E459-64E3-450142D3E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260" y="4475176"/>
            <a:ext cx="1371600" cy="777240"/>
          </a:xfrm>
          <a:prstGeom prst="roundRect">
            <a:avLst>
              <a:gd name="adj" fmla="val 16667"/>
            </a:avLst>
          </a:prstGeom>
          <a:solidFill>
            <a:srgbClr val="52A48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>
                <a:latin typeface="Helvetica Neue"/>
                <a:cs typeface="Helvetica Neue"/>
              </a:rPr>
              <a:t>Conjugate </a:t>
            </a:r>
          </a:p>
          <a:p>
            <a:pPr algn="ctr"/>
            <a:r>
              <a:rPr lang="en-US" sz="1600" dirty="0">
                <a:latin typeface="Helvetica Neue"/>
                <a:cs typeface="Helvetica Neue"/>
              </a:rPr>
              <a:t>Heat Transfer</a:t>
            </a:r>
          </a:p>
        </p:txBody>
      </p:sp>
      <p:sp>
        <p:nvSpPr>
          <p:cNvPr id="34" name="AutoShape 52">
            <a:extLst>
              <a:ext uri="{FF2B5EF4-FFF2-40B4-BE49-F238E27FC236}">
                <a16:creationId xmlns:a16="http://schemas.microsoft.com/office/drawing/2014/main" id="{D45EDAAF-3D0E-759A-1F62-6463A45BB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6403" y="3324599"/>
            <a:ext cx="1627632" cy="777240"/>
          </a:xfrm>
          <a:prstGeom prst="roundRect">
            <a:avLst>
              <a:gd name="adj" fmla="val 16667"/>
            </a:avLst>
          </a:prstGeom>
          <a:solidFill>
            <a:srgbClr val="52A48D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>
                <a:latin typeface="Helvetica Neue"/>
                <a:cs typeface="Helvetica Neue"/>
              </a:rPr>
              <a:t>Other Solvers</a:t>
            </a:r>
          </a:p>
          <a:p>
            <a:pPr algn="ctr"/>
            <a:r>
              <a:rPr lang="en-US" sz="1600" dirty="0">
                <a:latin typeface="Helvetica Neue"/>
                <a:cs typeface="Helvetica Neue"/>
              </a:rPr>
              <a:t> &amp; Frameworks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5779C3C-67B1-4FED-0215-69B892C70A46}"/>
              </a:ext>
            </a:extLst>
          </p:cNvPr>
          <p:cNvSpPr/>
          <p:nvPr/>
        </p:nvSpPr>
        <p:spPr>
          <a:xfrm>
            <a:off x="4026866" y="5997003"/>
            <a:ext cx="2584138" cy="64484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Line 69">
            <a:extLst>
              <a:ext uri="{FF2B5EF4-FFF2-40B4-BE49-F238E27FC236}">
                <a16:creationId xmlns:a16="http://schemas.microsoft.com/office/drawing/2014/main" id="{6E21110A-4FB9-D04A-F52F-E99AAC7FD18B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1056" y="6457294"/>
            <a:ext cx="575677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FC9F771-787A-257E-CE34-B1D7140BB7BB}"/>
              </a:ext>
            </a:extLst>
          </p:cNvPr>
          <p:cNvSpPr txBox="1"/>
          <p:nvPr/>
        </p:nvSpPr>
        <p:spPr>
          <a:xfrm>
            <a:off x="4732052" y="6303407"/>
            <a:ext cx="1707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 Neue"/>
                <a:cs typeface="Helvetica Neue"/>
              </a:rPr>
              <a:t>Not Yet Connected</a:t>
            </a:r>
          </a:p>
        </p:txBody>
      </p:sp>
      <p:sp>
        <p:nvSpPr>
          <p:cNvPr id="38" name="Line 69">
            <a:extLst>
              <a:ext uri="{FF2B5EF4-FFF2-40B4-BE49-F238E27FC236}">
                <a16:creationId xmlns:a16="http://schemas.microsoft.com/office/drawing/2014/main" id="{00196115-4B04-0E6D-5AFF-16D5B2D4A47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1056" y="6066300"/>
            <a:ext cx="52995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4DCB7FC-34C5-DB64-EA49-2D5ACDE09C27}"/>
              </a:ext>
            </a:extLst>
          </p:cNvPr>
          <p:cNvSpPr txBox="1"/>
          <p:nvPr/>
        </p:nvSpPr>
        <p:spPr>
          <a:xfrm>
            <a:off x="4732053" y="5912413"/>
            <a:ext cx="10692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 Neue"/>
                <a:cs typeface="Helvetica Neue"/>
              </a:rPr>
              <a:t>Connected</a:t>
            </a:r>
          </a:p>
        </p:txBody>
      </p:sp>
      <p:sp>
        <p:nvSpPr>
          <p:cNvPr id="40" name="AutoShape 52">
            <a:extLst>
              <a:ext uri="{FF2B5EF4-FFF2-40B4-BE49-F238E27FC236}">
                <a16:creationId xmlns:a16="http://schemas.microsoft.com/office/drawing/2014/main" id="{F2F4E299-6FE7-4188-F998-F647D695E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8630" y="5897767"/>
            <a:ext cx="1108754" cy="337066"/>
          </a:xfrm>
          <a:prstGeom prst="roundRect">
            <a:avLst>
              <a:gd name="adj" fmla="val 16667"/>
            </a:avLst>
          </a:prstGeom>
          <a:solidFill>
            <a:srgbClr val="52A48D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>
                <a:latin typeface="Helvetica Neue"/>
                <a:cs typeface="Helvetica Neue"/>
              </a:rPr>
              <a:t>Existing</a:t>
            </a:r>
          </a:p>
        </p:txBody>
      </p:sp>
      <p:sp>
        <p:nvSpPr>
          <p:cNvPr id="41" name="AutoShape 52">
            <a:extLst>
              <a:ext uri="{FF2B5EF4-FFF2-40B4-BE49-F238E27FC236}">
                <a16:creationId xmlns:a16="http://schemas.microsoft.com/office/drawing/2014/main" id="{0A66C7DA-564B-8111-04DD-CFAABB788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8630" y="6288761"/>
            <a:ext cx="1108754" cy="337066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>
                <a:latin typeface="Helvetica Neue"/>
                <a:cs typeface="Helvetica Neue"/>
              </a:rPr>
              <a:t>Future</a:t>
            </a:r>
          </a:p>
        </p:txBody>
      </p:sp>
      <p:sp>
        <p:nvSpPr>
          <p:cNvPr id="42" name="AutoShape 52">
            <a:extLst>
              <a:ext uri="{FF2B5EF4-FFF2-40B4-BE49-F238E27FC236}">
                <a16:creationId xmlns:a16="http://schemas.microsoft.com/office/drawing/2014/main" id="{56193035-0D73-23AA-3C81-265D43DF2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0185" y="6291544"/>
            <a:ext cx="1108754" cy="337066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>
                <a:latin typeface="Helvetica Neue"/>
                <a:cs typeface="Helvetica Neue"/>
              </a:rPr>
              <a:t>Framework</a:t>
            </a:r>
          </a:p>
        </p:txBody>
      </p:sp>
      <p:sp>
        <p:nvSpPr>
          <p:cNvPr id="43" name="AutoShape 52">
            <a:extLst>
              <a:ext uri="{FF2B5EF4-FFF2-40B4-BE49-F238E27FC236}">
                <a16:creationId xmlns:a16="http://schemas.microsoft.com/office/drawing/2014/main" id="{DCBBC30C-E86F-145C-5CFC-2BC91B22F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0185" y="5897767"/>
            <a:ext cx="1108754" cy="337066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>
                <a:latin typeface="Helvetica Neue"/>
                <a:cs typeface="Helvetica Neue"/>
              </a:rPr>
              <a:t>Developing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FE0F6C9-E269-D193-A897-53B198DB6ACC}"/>
              </a:ext>
            </a:extLst>
          </p:cNvPr>
          <p:cNvSpPr/>
          <p:nvPr/>
        </p:nvSpPr>
        <p:spPr>
          <a:xfrm>
            <a:off x="613680" y="5345135"/>
            <a:ext cx="3232543" cy="1498599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0" indent="-182880"/>
            <a:r>
              <a:rPr lang="en-US" sz="1400" b="1" i="1" dirty="0">
                <a:solidFill>
                  <a:srgbClr val="000000"/>
                </a:solidFill>
              </a:rPr>
              <a:t>Other Development Efforts</a:t>
            </a:r>
          </a:p>
          <a:p>
            <a:pPr marL="182880" indent="-182880">
              <a:buFont typeface="Courier New"/>
              <a:buChar char="o"/>
            </a:pPr>
            <a:r>
              <a:rPr lang="en-US" sz="1400" dirty="0">
                <a:solidFill>
                  <a:srgbClr val="000000"/>
                </a:solidFill>
              </a:rPr>
              <a:t>Higher order and low dissipation</a:t>
            </a:r>
          </a:p>
          <a:p>
            <a:pPr marL="182880" indent="-182880">
              <a:buFont typeface="Courier New"/>
              <a:buChar char="o"/>
            </a:pPr>
            <a:r>
              <a:rPr lang="en-US" sz="1400" dirty="0">
                <a:solidFill>
                  <a:srgbClr val="000000"/>
                </a:solidFill>
              </a:rPr>
              <a:t>Curvilinear grid generation</a:t>
            </a:r>
          </a:p>
          <a:p>
            <a:pPr marL="182880" indent="-182880">
              <a:buFont typeface="Courier New"/>
              <a:buChar char="o"/>
            </a:pPr>
            <a:r>
              <a:rPr lang="en-US" sz="1400" dirty="0">
                <a:solidFill>
                  <a:srgbClr val="000000"/>
                </a:solidFill>
              </a:rPr>
              <a:t>Wall modeling</a:t>
            </a:r>
          </a:p>
          <a:p>
            <a:pPr marL="182880" indent="-182880">
              <a:buFont typeface="Courier New"/>
              <a:buChar char="o"/>
            </a:pPr>
            <a:r>
              <a:rPr lang="en-US" sz="1400" dirty="0">
                <a:solidFill>
                  <a:srgbClr val="000000"/>
                </a:solidFill>
              </a:rPr>
              <a:t>LES/DES/ILES Turbulence</a:t>
            </a:r>
          </a:p>
          <a:p>
            <a:pPr marL="182880" indent="-182880">
              <a:buFont typeface="Courier New"/>
              <a:buChar char="o"/>
            </a:pPr>
            <a:r>
              <a:rPr lang="en-US" sz="1400" dirty="0">
                <a:solidFill>
                  <a:srgbClr val="000000"/>
                </a:solidFill>
              </a:rPr>
              <a:t>HEC (optimizations, accelerators, </a:t>
            </a:r>
            <a:r>
              <a:rPr lang="en-US" sz="1400" dirty="0" err="1">
                <a:solidFill>
                  <a:srgbClr val="000000"/>
                </a:solidFill>
              </a:rPr>
              <a:t>etc</a:t>
            </a:r>
            <a:r>
              <a:rPr lang="en-US" sz="140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56CD3D4-B5B1-F6FC-D6D7-62B7BD88631B}"/>
              </a:ext>
            </a:extLst>
          </p:cNvPr>
          <p:cNvSpPr txBox="1"/>
          <p:nvPr/>
        </p:nvSpPr>
        <p:spPr>
          <a:xfrm>
            <a:off x="9176982" y="5765738"/>
            <a:ext cx="2799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rgbClr val="3366FF"/>
                </a:solidFill>
                <a:latin typeface="Helvetica Neue"/>
                <a:cs typeface="Helvetica Neue"/>
              </a:rPr>
              <a:t>Kiris at al. AIAA-2014-0070 &amp; AST-2016 </a:t>
            </a:r>
          </a:p>
        </p:txBody>
      </p:sp>
      <p:sp>
        <p:nvSpPr>
          <p:cNvPr id="46" name="AutoShape 52">
            <a:extLst>
              <a:ext uri="{FF2B5EF4-FFF2-40B4-BE49-F238E27FC236}">
                <a16:creationId xmlns:a16="http://schemas.microsoft.com/office/drawing/2014/main" id="{C484E04D-3FE5-125A-D578-D9067D6B9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4795" y="2356432"/>
            <a:ext cx="1888518" cy="772672"/>
          </a:xfrm>
          <a:prstGeom prst="roundRect">
            <a:avLst>
              <a:gd name="adj" fmla="val 16667"/>
            </a:avLst>
          </a:prstGeom>
          <a:solidFill>
            <a:srgbClr val="66A28E"/>
          </a:solidFill>
          <a:ln w="38100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Helvetica Neue"/>
                <a:cs typeface="Helvetica Neue"/>
              </a:rPr>
              <a:t>Space-Marching</a:t>
            </a:r>
          </a:p>
          <a:p>
            <a:pPr algn="ctr"/>
            <a:r>
              <a:rPr lang="en-US" dirty="0">
                <a:latin typeface="Helvetica Neue"/>
                <a:cs typeface="Helvetica Neue"/>
              </a:rPr>
              <a:t>Propagation</a:t>
            </a:r>
          </a:p>
        </p:txBody>
      </p:sp>
      <p:sp>
        <p:nvSpPr>
          <p:cNvPr id="47" name="Line 73">
            <a:extLst>
              <a:ext uri="{FF2B5EF4-FFF2-40B4-BE49-F238E27FC236}">
                <a16:creationId xmlns:a16="http://schemas.microsoft.com/office/drawing/2014/main" id="{E5D4ADD8-5ECA-3141-3735-FE4D5AC59D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11683" y="1937641"/>
            <a:ext cx="457200" cy="457200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8" name="AutoShape 51">
            <a:extLst>
              <a:ext uri="{FF2B5EF4-FFF2-40B4-BE49-F238E27FC236}">
                <a16:creationId xmlns:a16="http://schemas.microsoft.com/office/drawing/2014/main" id="{4C4F2908-5503-D1DF-1063-3C5FABFAA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733" y="835952"/>
            <a:ext cx="2688336" cy="1353312"/>
          </a:xfrm>
          <a:prstGeom prst="roundRect">
            <a:avLst>
              <a:gd name="adj" fmla="val 22774"/>
            </a:avLst>
          </a:prstGeom>
          <a:solidFill>
            <a:srgbClr val="52A48D"/>
          </a:solidFill>
          <a:ln w="38100" cmpd="sng">
            <a:solidFill>
              <a:srgbClr val="FF0000"/>
            </a:solidFill>
            <a:prstDash val="dash"/>
            <a:round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688336"/>
                      <a:gd name="connsiteY0" fmla="*/ 308203 h 1353312"/>
                      <a:gd name="connsiteX1" fmla="*/ 308203 w 2688336"/>
                      <a:gd name="connsiteY1" fmla="*/ 0 h 1353312"/>
                      <a:gd name="connsiteX2" fmla="*/ 784747 w 2688336"/>
                      <a:gd name="connsiteY2" fmla="*/ 0 h 1353312"/>
                      <a:gd name="connsiteX3" fmla="*/ 1302729 w 2688336"/>
                      <a:gd name="connsiteY3" fmla="*/ 0 h 1353312"/>
                      <a:gd name="connsiteX4" fmla="*/ 1779273 w 2688336"/>
                      <a:gd name="connsiteY4" fmla="*/ 0 h 1353312"/>
                      <a:gd name="connsiteX5" fmla="*/ 2380133 w 2688336"/>
                      <a:gd name="connsiteY5" fmla="*/ 0 h 1353312"/>
                      <a:gd name="connsiteX6" fmla="*/ 2688336 w 2688336"/>
                      <a:gd name="connsiteY6" fmla="*/ 308203 h 1353312"/>
                      <a:gd name="connsiteX7" fmla="*/ 2688336 w 2688336"/>
                      <a:gd name="connsiteY7" fmla="*/ 676656 h 1353312"/>
                      <a:gd name="connsiteX8" fmla="*/ 2688336 w 2688336"/>
                      <a:gd name="connsiteY8" fmla="*/ 1045109 h 1353312"/>
                      <a:gd name="connsiteX9" fmla="*/ 2380133 w 2688336"/>
                      <a:gd name="connsiteY9" fmla="*/ 1353312 h 1353312"/>
                      <a:gd name="connsiteX10" fmla="*/ 1882870 w 2688336"/>
                      <a:gd name="connsiteY10" fmla="*/ 1353312 h 1353312"/>
                      <a:gd name="connsiteX11" fmla="*/ 1427045 w 2688336"/>
                      <a:gd name="connsiteY11" fmla="*/ 1353312 h 1353312"/>
                      <a:gd name="connsiteX12" fmla="*/ 888343 w 2688336"/>
                      <a:gd name="connsiteY12" fmla="*/ 1353312 h 1353312"/>
                      <a:gd name="connsiteX13" fmla="*/ 308203 w 2688336"/>
                      <a:gd name="connsiteY13" fmla="*/ 1353312 h 1353312"/>
                      <a:gd name="connsiteX14" fmla="*/ 0 w 2688336"/>
                      <a:gd name="connsiteY14" fmla="*/ 1045109 h 1353312"/>
                      <a:gd name="connsiteX15" fmla="*/ 0 w 2688336"/>
                      <a:gd name="connsiteY15" fmla="*/ 661918 h 1353312"/>
                      <a:gd name="connsiteX16" fmla="*/ 0 w 2688336"/>
                      <a:gd name="connsiteY16" fmla="*/ 308203 h 1353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688336" h="1353312" fill="none" extrusionOk="0">
                        <a:moveTo>
                          <a:pt x="0" y="308203"/>
                        </a:moveTo>
                        <a:cubicBezTo>
                          <a:pt x="-19465" y="172791"/>
                          <a:pt x="171310" y="24761"/>
                          <a:pt x="308203" y="0"/>
                        </a:cubicBezTo>
                        <a:cubicBezTo>
                          <a:pt x="514988" y="-4422"/>
                          <a:pt x="589977" y="34394"/>
                          <a:pt x="784747" y="0"/>
                        </a:cubicBezTo>
                        <a:cubicBezTo>
                          <a:pt x="979517" y="-34394"/>
                          <a:pt x="1198276" y="47632"/>
                          <a:pt x="1302729" y="0"/>
                        </a:cubicBezTo>
                        <a:cubicBezTo>
                          <a:pt x="1407182" y="-47632"/>
                          <a:pt x="1682083" y="29900"/>
                          <a:pt x="1779273" y="0"/>
                        </a:cubicBezTo>
                        <a:cubicBezTo>
                          <a:pt x="1876463" y="-29900"/>
                          <a:pt x="2230786" y="41599"/>
                          <a:pt x="2380133" y="0"/>
                        </a:cubicBezTo>
                        <a:cubicBezTo>
                          <a:pt x="2524831" y="-1444"/>
                          <a:pt x="2701722" y="149512"/>
                          <a:pt x="2688336" y="308203"/>
                        </a:cubicBezTo>
                        <a:cubicBezTo>
                          <a:pt x="2721368" y="395767"/>
                          <a:pt x="2677849" y="573894"/>
                          <a:pt x="2688336" y="676656"/>
                        </a:cubicBezTo>
                        <a:cubicBezTo>
                          <a:pt x="2698823" y="779418"/>
                          <a:pt x="2645586" y="891377"/>
                          <a:pt x="2688336" y="1045109"/>
                        </a:cubicBezTo>
                        <a:cubicBezTo>
                          <a:pt x="2687105" y="1189775"/>
                          <a:pt x="2589044" y="1377690"/>
                          <a:pt x="2380133" y="1353312"/>
                        </a:cubicBezTo>
                        <a:cubicBezTo>
                          <a:pt x="2193445" y="1410664"/>
                          <a:pt x="2125135" y="1313858"/>
                          <a:pt x="1882870" y="1353312"/>
                        </a:cubicBezTo>
                        <a:cubicBezTo>
                          <a:pt x="1640605" y="1392766"/>
                          <a:pt x="1623695" y="1304411"/>
                          <a:pt x="1427045" y="1353312"/>
                        </a:cubicBezTo>
                        <a:cubicBezTo>
                          <a:pt x="1230396" y="1402213"/>
                          <a:pt x="1097704" y="1323657"/>
                          <a:pt x="888343" y="1353312"/>
                        </a:cubicBezTo>
                        <a:cubicBezTo>
                          <a:pt x="678982" y="1382967"/>
                          <a:pt x="554733" y="1294502"/>
                          <a:pt x="308203" y="1353312"/>
                        </a:cubicBezTo>
                        <a:cubicBezTo>
                          <a:pt x="131217" y="1357108"/>
                          <a:pt x="8960" y="1239601"/>
                          <a:pt x="0" y="1045109"/>
                        </a:cubicBezTo>
                        <a:cubicBezTo>
                          <a:pt x="-3929" y="892485"/>
                          <a:pt x="23702" y="806098"/>
                          <a:pt x="0" y="661918"/>
                        </a:cubicBezTo>
                        <a:cubicBezTo>
                          <a:pt x="-23702" y="517738"/>
                          <a:pt x="8573" y="460024"/>
                          <a:pt x="0" y="308203"/>
                        </a:cubicBezTo>
                        <a:close/>
                      </a:path>
                      <a:path w="2688336" h="1353312" stroke="0" extrusionOk="0">
                        <a:moveTo>
                          <a:pt x="0" y="308203"/>
                        </a:moveTo>
                        <a:cubicBezTo>
                          <a:pt x="-40610" y="112938"/>
                          <a:pt x="96351" y="15627"/>
                          <a:pt x="308203" y="0"/>
                        </a:cubicBezTo>
                        <a:cubicBezTo>
                          <a:pt x="492131" y="-53912"/>
                          <a:pt x="723263" y="7453"/>
                          <a:pt x="867624" y="0"/>
                        </a:cubicBezTo>
                        <a:cubicBezTo>
                          <a:pt x="1011985" y="-7453"/>
                          <a:pt x="1189692" y="2256"/>
                          <a:pt x="1364887" y="0"/>
                        </a:cubicBezTo>
                        <a:cubicBezTo>
                          <a:pt x="1540082" y="-2256"/>
                          <a:pt x="1713621" y="12308"/>
                          <a:pt x="1841431" y="0"/>
                        </a:cubicBezTo>
                        <a:cubicBezTo>
                          <a:pt x="1969241" y="-12308"/>
                          <a:pt x="2220758" y="60224"/>
                          <a:pt x="2380133" y="0"/>
                        </a:cubicBezTo>
                        <a:cubicBezTo>
                          <a:pt x="2568951" y="-38284"/>
                          <a:pt x="2639122" y="130451"/>
                          <a:pt x="2688336" y="308203"/>
                        </a:cubicBezTo>
                        <a:cubicBezTo>
                          <a:pt x="2718529" y="437531"/>
                          <a:pt x="2660326" y="519725"/>
                          <a:pt x="2688336" y="676656"/>
                        </a:cubicBezTo>
                        <a:cubicBezTo>
                          <a:pt x="2716346" y="833587"/>
                          <a:pt x="2657613" y="900264"/>
                          <a:pt x="2688336" y="1045109"/>
                        </a:cubicBezTo>
                        <a:cubicBezTo>
                          <a:pt x="2726415" y="1224481"/>
                          <a:pt x="2519432" y="1348311"/>
                          <a:pt x="2380133" y="1353312"/>
                        </a:cubicBezTo>
                        <a:cubicBezTo>
                          <a:pt x="2201714" y="1354951"/>
                          <a:pt x="2060029" y="1324990"/>
                          <a:pt x="1862151" y="1353312"/>
                        </a:cubicBezTo>
                        <a:cubicBezTo>
                          <a:pt x="1664273" y="1381634"/>
                          <a:pt x="1581680" y="1299085"/>
                          <a:pt x="1364887" y="1353312"/>
                        </a:cubicBezTo>
                        <a:cubicBezTo>
                          <a:pt x="1148094" y="1407539"/>
                          <a:pt x="968397" y="1324486"/>
                          <a:pt x="805466" y="1353312"/>
                        </a:cubicBezTo>
                        <a:cubicBezTo>
                          <a:pt x="642535" y="1382138"/>
                          <a:pt x="547864" y="1338068"/>
                          <a:pt x="308203" y="1353312"/>
                        </a:cubicBezTo>
                        <a:cubicBezTo>
                          <a:pt x="127898" y="1354969"/>
                          <a:pt x="-38088" y="1189045"/>
                          <a:pt x="0" y="1045109"/>
                        </a:cubicBezTo>
                        <a:cubicBezTo>
                          <a:pt x="-32034" y="893731"/>
                          <a:pt x="14849" y="851648"/>
                          <a:pt x="0" y="669287"/>
                        </a:cubicBezTo>
                        <a:cubicBezTo>
                          <a:pt x="-14849" y="486926"/>
                          <a:pt x="14204" y="453825"/>
                          <a:pt x="0" y="30820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none" anchor="ctr"/>
          <a:lstStyle/>
          <a:p>
            <a:pPr algn="ctr"/>
            <a:r>
              <a:rPr lang="en-US" b="1" dirty="0">
                <a:latin typeface="Helvetica Neue"/>
                <a:cs typeface="Helvetica Neue"/>
              </a:rPr>
              <a:t>Structured </a:t>
            </a:r>
          </a:p>
          <a:p>
            <a:pPr algn="ctr"/>
            <a:r>
              <a:rPr lang="en-US" b="1" dirty="0">
                <a:latin typeface="Helvetica Neue"/>
                <a:cs typeface="Helvetica Neue"/>
              </a:rPr>
              <a:t>Curvilinear</a:t>
            </a:r>
          </a:p>
          <a:p>
            <a:pPr algn="ctr"/>
            <a:r>
              <a:rPr lang="en-US" sz="1700" b="1" dirty="0" err="1">
                <a:latin typeface="Helvetica Neue"/>
                <a:cs typeface="Helvetica Neue"/>
              </a:rPr>
              <a:t>Navier</a:t>
            </a:r>
            <a:r>
              <a:rPr lang="en-US" sz="1700" b="1" dirty="0">
                <a:latin typeface="Helvetica Neue"/>
                <a:cs typeface="Helvetica Neue"/>
              </a:rPr>
              <a:t>-Stokes</a:t>
            </a:r>
          </a:p>
        </p:txBody>
      </p:sp>
      <p:sp>
        <p:nvSpPr>
          <p:cNvPr id="49" name="AutoShape 55">
            <a:extLst>
              <a:ext uri="{FF2B5EF4-FFF2-40B4-BE49-F238E27FC236}">
                <a16:creationId xmlns:a16="http://schemas.microsoft.com/office/drawing/2014/main" id="{D1B87F8B-6596-42E1-64C8-D0585C07C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7782" y="835952"/>
            <a:ext cx="2688336" cy="1353312"/>
          </a:xfrm>
          <a:prstGeom prst="roundRect">
            <a:avLst>
              <a:gd name="adj" fmla="val 16667"/>
            </a:avLst>
          </a:prstGeom>
          <a:solidFill>
            <a:srgbClr val="52A48D"/>
          </a:solidFill>
          <a:ln w="38100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latin typeface="Helvetica Neue"/>
                <a:cs typeface="Helvetica Neue"/>
              </a:rPr>
              <a:t>Unstructured </a:t>
            </a:r>
          </a:p>
          <a:p>
            <a:pPr algn="ctr"/>
            <a:r>
              <a:rPr lang="en-US" b="1" dirty="0">
                <a:latin typeface="Helvetica Neue"/>
                <a:cs typeface="Helvetica Neue"/>
              </a:rPr>
              <a:t>Arbitrary Polyhedral</a:t>
            </a:r>
          </a:p>
          <a:p>
            <a:pPr algn="ctr"/>
            <a:r>
              <a:rPr lang="en-US" sz="1700" b="1" dirty="0" err="1">
                <a:latin typeface="Helvetica Neue"/>
                <a:cs typeface="Helvetica Neue"/>
              </a:rPr>
              <a:t>Navier</a:t>
            </a:r>
            <a:r>
              <a:rPr lang="en-US" sz="1700" b="1" dirty="0">
                <a:latin typeface="Helvetica Neue"/>
                <a:cs typeface="Helvetica Neue"/>
              </a:rPr>
              <a:t>-Stokes</a:t>
            </a:r>
          </a:p>
        </p:txBody>
      </p:sp>
      <p:sp>
        <p:nvSpPr>
          <p:cNvPr id="50" name="AutoShape 55">
            <a:extLst>
              <a:ext uri="{FF2B5EF4-FFF2-40B4-BE49-F238E27FC236}">
                <a16:creationId xmlns:a16="http://schemas.microsoft.com/office/drawing/2014/main" id="{7B60508F-B5E7-2889-B8BA-809597D5A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830" y="838622"/>
            <a:ext cx="2688336" cy="1350642"/>
          </a:xfrm>
          <a:prstGeom prst="roundRect">
            <a:avLst>
              <a:gd name="adj" fmla="val 16667"/>
            </a:avLst>
          </a:prstGeom>
          <a:solidFill>
            <a:srgbClr val="52A48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Helvetica Neue"/>
                <a:cs typeface="Helvetica Neue"/>
              </a:rPr>
              <a:t>Structured </a:t>
            </a:r>
          </a:p>
          <a:p>
            <a:pPr algn="ctr"/>
            <a:r>
              <a:rPr lang="en-US" dirty="0">
                <a:latin typeface="Helvetica Neue"/>
                <a:cs typeface="Helvetica Neue"/>
              </a:rPr>
              <a:t>Cartesian AMR</a:t>
            </a:r>
          </a:p>
          <a:p>
            <a:pPr algn="ctr"/>
            <a:endParaRPr lang="en-US" dirty="0">
              <a:latin typeface="Helvetica Neue"/>
              <a:cs typeface="Helvetica Neue"/>
            </a:endParaRPr>
          </a:p>
          <a:p>
            <a:pPr algn="ctr"/>
            <a:endParaRPr lang="en-US" dirty="0">
              <a:latin typeface="Helvetica Neue"/>
              <a:cs typeface="Helvetica Neue"/>
            </a:endParaRPr>
          </a:p>
        </p:txBody>
      </p:sp>
      <p:sp>
        <p:nvSpPr>
          <p:cNvPr id="51" name="AutoShape 48">
            <a:extLst>
              <a:ext uri="{FF2B5EF4-FFF2-40B4-BE49-F238E27FC236}">
                <a16:creationId xmlns:a16="http://schemas.microsoft.com/office/drawing/2014/main" id="{3F1225CC-69CB-0635-0D83-1E1ABBC9E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8811" y="1532440"/>
            <a:ext cx="1198800" cy="579512"/>
          </a:xfrm>
          <a:prstGeom prst="roundRect">
            <a:avLst>
              <a:gd name="adj" fmla="val 16667"/>
            </a:avLst>
          </a:prstGeom>
          <a:solidFill>
            <a:srgbClr val="52A48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700" dirty="0" err="1">
                <a:latin typeface="Helvetica Neue"/>
                <a:cs typeface="Helvetica Neue"/>
              </a:rPr>
              <a:t>Navier</a:t>
            </a:r>
            <a:r>
              <a:rPr lang="en-US" sz="1700" dirty="0">
                <a:latin typeface="Helvetica Neue"/>
                <a:cs typeface="Helvetica Neue"/>
              </a:rPr>
              <a:t>-</a:t>
            </a:r>
          </a:p>
          <a:p>
            <a:pPr algn="ctr"/>
            <a:r>
              <a:rPr lang="en-US" sz="1700" dirty="0">
                <a:latin typeface="Helvetica Neue"/>
                <a:cs typeface="Helvetica Neue"/>
              </a:rPr>
              <a:t>Stokes</a:t>
            </a:r>
          </a:p>
        </p:txBody>
      </p:sp>
      <p:sp>
        <p:nvSpPr>
          <p:cNvPr id="52" name="AutoShape 48">
            <a:extLst>
              <a:ext uri="{FF2B5EF4-FFF2-40B4-BE49-F238E27FC236}">
                <a16:creationId xmlns:a16="http://schemas.microsoft.com/office/drawing/2014/main" id="{91ED9657-9DBC-B856-C4D6-EF89A5D4F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3695" y="1532441"/>
            <a:ext cx="1201692" cy="583836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700" dirty="0">
                <a:latin typeface="Helvetica Neue"/>
                <a:cs typeface="Helvetica Neue"/>
              </a:rPr>
              <a:t>Lattice</a:t>
            </a:r>
          </a:p>
          <a:p>
            <a:pPr algn="ctr"/>
            <a:r>
              <a:rPr lang="en-US" sz="1700" dirty="0">
                <a:latin typeface="Helvetica Neue"/>
                <a:cs typeface="Helvetica Neue"/>
              </a:rPr>
              <a:t> Boltzmann</a:t>
            </a:r>
          </a:p>
        </p:txBody>
      </p:sp>
      <p:sp>
        <p:nvSpPr>
          <p:cNvPr id="53" name="AutoShape 50">
            <a:extLst>
              <a:ext uri="{FF2B5EF4-FFF2-40B4-BE49-F238E27FC236}">
                <a16:creationId xmlns:a16="http://schemas.microsoft.com/office/drawing/2014/main" id="{CD5BFE7C-0D03-1C5A-532A-4BF10BC15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2855" y="4484915"/>
            <a:ext cx="1691640" cy="777240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>
                <a:latin typeface="Helvetica Neue"/>
                <a:cs typeface="Helvetica Neue"/>
              </a:rPr>
              <a:t>Actuator Disk</a:t>
            </a:r>
          </a:p>
          <a:p>
            <a:pPr algn="ctr"/>
            <a:r>
              <a:rPr lang="en-US" sz="1600" dirty="0">
                <a:latin typeface="Helvetica Neue"/>
                <a:cs typeface="Helvetica Neue"/>
              </a:rPr>
              <a:t>Models</a:t>
            </a:r>
          </a:p>
        </p:txBody>
      </p:sp>
    </p:spTree>
    <p:extLst>
      <p:ext uri="{BB962C8B-B14F-4D97-AF65-F5344CB8AC3E}">
        <p14:creationId xmlns:p14="http://schemas.microsoft.com/office/powerpoint/2010/main" val="395608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4E389A5-1DAB-5A4E-BA5F-416677DFF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848" y="2865665"/>
            <a:ext cx="11622888" cy="3740102"/>
          </a:xfrm>
        </p:spPr>
        <p:txBody>
          <a:bodyPr numCol="2">
            <a:noAutofit/>
          </a:bodyPr>
          <a:lstStyle/>
          <a:p>
            <a:pPr marL="0" indent="0" algn="ctr" eaLnBrk="0" hangingPunct="0">
              <a:buNone/>
              <a:defRPr/>
            </a:pPr>
            <a:r>
              <a:rPr lang="en-US" sz="1800" b="1" dirty="0">
                <a:solidFill>
                  <a:srgbClr val="000000"/>
                </a:solidFill>
                <a:ea typeface="ＭＳ Ｐゴシック"/>
                <a:sym typeface="Helvetica"/>
              </a:rPr>
              <a:t>LAVA Curvilinear</a:t>
            </a:r>
          </a:p>
          <a:p>
            <a:pPr eaLnBrk="0" hangingPunct="0">
              <a:defRPr/>
            </a:pPr>
            <a:r>
              <a:rPr lang="en-US" sz="1800" i="1" dirty="0">
                <a:solidFill>
                  <a:srgbClr val="000000"/>
                </a:solidFill>
                <a:ea typeface="ＭＳ Ｐゴシック"/>
                <a:sym typeface="Helvetica"/>
              </a:rPr>
              <a:t>Equations solved: </a:t>
            </a: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Steady Reynolds-Averaged Navier-Stokes (RANS) </a:t>
            </a:r>
          </a:p>
          <a:p>
            <a:pPr eaLnBrk="0" hangingPunct="0">
              <a:defRPr/>
            </a:pPr>
            <a:r>
              <a:rPr lang="en-US" sz="1800" i="1" dirty="0">
                <a:solidFill>
                  <a:srgbClr val="000000"/>
                </a:solidFill>
                <a:ea typeface="ＭＳ Ｐゴシック"/>
                <a:sym typeface="Helvetica"/>
              </a:rPr>
              <a:t>Solver formulation: </a:t>
            </a: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Node-based finite difference</a:t>
            </a:r>
          </a:p>
          <a:p>
            <a:pPr eaLnBrk="0" hangingPunct="0">
              <a:defRPr/>
            </a:pPr>
            <a:r>
              <a:rPr lang="en-US" sz="1800" i="1" dirty="0">
                <a:solidFill>
                  <a:srgbClr val="000000"/>
                </a:solidFill>
                <a:ea typeface="ＭＳ Ｐゴシック"/>
                <a:sym typeface="Helvetica"/>
              </a:rPr>
              <a:t>Convective flux discretization</a:t>
            </a: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: modified Roe scheme (2</a:t>
            </a:r>
            <a:r>
              <a:rPr lang="en-US" sz="1800" baseline="30000" dirty="0">
                <a:solidFill>
                  <a:srgbClr val="000000"/>
                </a:solidFill>
                <a:ea typeface="ＭＳ Ｐゴシック"/>
                <a:sym typeface="Helvetica"/>
              </a:rPr>
              <a:t>nd</a:t>
            </a: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 order)</a:t>
            </a:r>
          </a:p>
          <a:p>
            <a:pPr eaLnBrk="0" hangingPunct="0">
              <a:defRPr/>
            </a:pPr>
            <a:r>
              <a:rPr lang="en-US" sz="1800" i="1" dirty="0">
                <a:solidFill>
                  <a:srgbClr val="000000"/>
                </a:solidFill>
                <a:ea typeface="ＭＳ Ｐゴシック"/>
                <a:sym typeface="Helvetica"/>
              </a:rPr>
              <a:t>Flux limiter</a:t>
            </a: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: </a:t>
            </a:r>
            <a:r>
              <a:rPr lang="en-US" sz="1800" dirty="0" err="1">
                <a:solidFill>
                  <a:srgbClr val="000000"/>
                </a:solidFill>
                <a:ea typeface="ＭＳ Ｐゴシック"/>
                <a:sym typeface="Helvetica"/>
              </a:rPr>
              <a:t>Koren</a:t>
            </a:r>
            <a:endParaRPr lang="en-US" sz="1800" dirty="0">
              <a:solidFill>
                <a:srgbClr val="000000"/>
              </a:solidFill>
              <a:ea typeface="ＭＳ Ｐゴシック"/>
              <a:sym typeface="Helvetica"/>
            </a:endParaRPr>
          </a:p>
          <a:p>
            <a:pPr eaLnBrk="0" hangingPunct="0">
              <a:defRPr/>
            </a:pPr>
            <a:r>
              <a:rPr lang="en-US" sz="1800" i="1" dirty="0">
                <a:solidFill>
                  <a:srgbClr val="000000"/>
                </a:solidFill>
                <a:ea typeface="ＭＳ Ｐゴシック"/>
                <a:sym typeface="Helvetica"/>
              </a:rPr>
              <a:t>Turbulence model</a:t>
            </a: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: baseline </a:t>
            </a:r>
            <a:r>
              <a:rPr lang="en-US" sz="1800" dirty="0" err="1">
                <a:solidFill>
                  <a:srgbClr val="000000"/>
                </a:solidFill>
                <a:ea typeface="ＭＳ Ｐゴシック"/>
                <a:sym typeface="Helvetica"/>
              </a:rPr>
              <a:t>Spalart-Allmaras</a:t>
            </a: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 (SA)</a:t>
            </a:r>
          </a:p>
          <a:p>
            <a:pPr eaLnBrk="0" hangingPunct="0">
              <a:defRPr/>
            </a:pPr>
            <a:r>
              <a:rPr lang="en-US" sz="1800" i="1" dirty="0">
                <a:solidFill>
                  <a:srgbClr val="000000"/>
                </a:solidFill>
                <a:ea typeface="ＭＳ Ｐゴシック"/>
                <a:sym typeface="Helvetica"/>
              </a:rPr>
              <a:t>Convergence criteria: </a:t>
            </a: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L</a:t>
            </a:r>
            <a:r>
              <a:rPr lang="en-US" sz="1800" baseline="-25000" dirty="0">
                <a:solidFill>
                  <a:srgbClr val="000000"/>
                </a:solidFill>
                <a:ea typeface="ＭＳ Ｐゴシック"/>
                <a:sym typeface="Helvetica"/>
              </a:rPr>
              <a:t>2 </a:t>
            </a: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norm of N-S equation residual drops by 6 orders of magnitude (includes mass, momentum, and energy)</a:t>
            </a:r>
          </a:p>
          <a:p>
            <a:pPr marL="0" indent="0" algn="ctr" eaLnBrk="0" hangingPunct="0">
              <a:buNone/>
              <a:defRPr/>
            </a:pPr>
            <a:r>
              <a:rPr lang="en-US" sz="1800" b="1" dirty="0">
                <a:solidFill>
                  <a:srgbClr val="000000"/>
                </a:solidFill>
                <a:ea typeface="ＭＳ Ｐゴシック"/>
                <a:sym typeface="Helvetica"/>
              </a:rPr>
              <a:t>LAVA Unstructured</a:t>
            </a:r>
          </a:p>
          <a:p>
            <a:pPr eaLnBrk="0" hangingPunct="0">
              <a:defRPr/>
            </a:pPr>
            <a:r>
              <a:rPr lang="en-US" sz="1800" i="1" dirty="0">
                <a:solidFill>
                  <a:srgbClr val="000000"/>
                </a:solidFill>
                <a:ea typeface="ＭＳ Ｐゴシック"/>
                <a:sym typeface="Helvetica"/>
              </a:rPr>
              <a:t>Equations solved: </a:t>
            </a: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Steady Reynolds-Averaged Navier-Stokes (RANS) </a:t>
            </a:r>
          </a:p>
          <a:p>
            <a:pPr eaLnBrk="0" hangingPunct="0">
              <a:defRPr/>
            </a:pPr>
            <a:r>
              <a:rPr lang="en-US" sz="1800" i="1" dirty="0">
                <a:solidFill>
                  <a:srgbClr val="000000"/>
                </a:solidFill>
                <a:ea typeface="ＭＳ Ｐゴシック"/>
                <a:sym typeface="Helvetica"/>
              </a:rPr>
              <a:t>Solver formulation: </a:t>
            </a: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Cell-centered finite volume with MUSCL reconstruction</a:t>
            </a:r>
          </a:p>
          <a:p>
            <a:pPr eaLnBrk="0" hangingPunct="0">
              <a:defRPr/>
            </a:pPr>
            <a:r>
              <a:rPr lang="en-US" sz="1800" i="1" dirty="0">
                <a:solidFill>
                  <a:srgbClr val="000000"/>
                </a:solidFill>
                <a:ea typeface="ＭＳ Ｐゴシック"/>
                <a:sym typeface="Helvetica"/>
              </a:rPr>
              <a:t>Convective flux discretization</a:t>
            </a: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: AUSMPW+ (2</a:t>
            </a:r>
            <a:r>
              <a:rPr lang="en-US" sz="1800" baseline="30000" dirty="0">
                <a:solidFill>
                  <a:srgbClr val="000000"/>
                </a:solidFill>
                <a:ea typeface="ＭＳ Ｐゴシック"/>
                <a:sym typeface="Helvetica"/>
              </a:rPr>
              <a:t>nd</a:t>
            </a: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 order)</a:t>
            </a:r>
          </a:p>
          <a:p>
            <a:pPr eaLnBrk="0" hangingPunct="0">
              <a:defRPr/>
            </a:pPr>
            <a:r>
              <a:rPr lang="en-US" sz="1800" i="1" dirty="0">
                <a:solidFill>
                  <a:srgbClr val="000000"/>
                </a:solidFill>
                <a:ea typeface="ＭＳ Ｐゴシック"/>
                <a:sym typeface="Helvetica"/>
              </a:rPr>
              <a:t>Flux limiter</a:t>
            </a: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: </a:t>
            </a:r>
            <a:r>
              <a:rPr lang="en-US" sz="1800" dirty="0" err="1">
                <a:solidFill>
                  <a:srgbClr val="000000"/>
                </a:solidFill>
                <a:ea typeface="ＭＳ Ｐゴシック"/>
                <a:sym typeface="Helvetica"/>
              </a:rPr>
              <a:t>Minmod</a:t>
            </a:r>
            <a:endParaRPr lang="en-US" sz="1800" dirty="0">
              <a:solidFill>
                <a:srgbClr val="000000"/>
              </a:solidFill>
              <a:ea typeface="ＭＳ Ｐゴシック"/>
              <a:sym typeface="Helvetica"/>
            </a:endParaRPr>
          </a:p>
          <a:p>
            <a:pPr eaLnBrk="0" hangingPunct="0">
              <a:defRPr/>
            </a:pPr>
            <a:r>
              <a:rPr lang="en-US" sz="1800" i="1" dirty="0">
                <a:solidFill>
                  <a:srgbClr val="000000"/>
                </a:solidFill>
                <a:ea typeface="ＭＳ Ｐゴシック"/>
                <a:sym typeface="Helvetica"/>
              </a:rPr>
              <a:t>Turbulence model</a:t>
            </a: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: baseline </a:t>
            </a:r>
            <a:r>
              <a:rPr lang="en-US" sz="1800" dirty="0" err="1">
                <a:solidFill>
                  <a:srgbClr val="000000"/>
                </a:solidFill>
                <a:ea typeface="ＭＳ Ｐゴシック"/>
                <a:sym typeface="Helvetica"/>
              </a:rPr>
              <a:t>Spalart-Allmaras</a:t>
            </a: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 (SA)</a:t>
            </a:r>
          </a:p>
          <a:p>
            <a:pPr eaLnBrk="0" hangingPunct="0">
              <a:defRPr/>
            </a:pPr>
            <a:r>
              <a:rPr lang="en-US" sz="1800" i="1" dirty="0">
                <a:solidFill>
                  <a:srgbClr val="000000"/>
                </a:solidFill>
                <a:ea typeface="ＭＳ Ｐゴシック"/>
                <a:sym typeface="Helvetica"/>
              </a:rPr>
              <a:t>Convergence criteria: </a:t>
            </a: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L</a:t>
            </a:r>
            <a:r>
              <a:rPr lang="en-US" sz="1800" baseline="-25000" dirty="0">
                <a:solidFill>
                  <a:srgbClr val="000000"/>
                </a:solidFill>
                <a:ea typeface="ＭＳ Ｐゴシック"/>
                <a:sym typeface="Helvetica"/>
              </a:rPr>
              <a:t>2 </a:t>
            </a:r>
            <a:r>
              <a:rPr lang="en-US" sz="1800" dirty="0">
                <a:solidFill>
                  <a:srgbClr val="000000"/>
                </a:solidFill>
                <a:ea typeface="ＭＳ Ｐゴシック"/>
                <a:sym typeface="Helvetica"/>
              </a:rPr>
              <a:t>norm of N-S equation residual drops by 6 orders of magnitude (includes mass, momentum, and energy)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Computational Methodology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5A6947-C2D7-5A7D-4902-4B03CB57FCCB}"/>
              </a:ext>
            </a:extLst>
          </p:cNvPr>
          <p:cNvSpPr txBox="1"/>
          <p:nvPr/>
        </p:nvSpPr>
        <p:spPr>
          <a:xfrm>
            <a:off x="9512300" y="6605767"/>
            <a:ext cx="62088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POC: </a:t>
            </a:r>
            <a:r>
              <a:rPr lang="en-US" sz="1200" dirty="0">
                <a:hlinkClick r:id="rId3"/>
              </a:rPr>
              <a:t>jared.c.duensing@nasa.gov</a:t>
            </a:r>
            <a:endParaRPr lang="en-US" sz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A8AAE-47E8-A10B-6BAB-64E1D601E309}"/>
              </a:ext>
            </a:extLst>
          </p:cNvPr>
          <p:cNvSpPr txBox="1">
            <a:spLocks/>
          </p:cNvSpPr>
          <p:nvPr/>
        </p:nvSpPr>
        <p:spPr bwMode="auto">
          <a:xfrm>
            <a:off x="416978" y="988308"/>
            <a:ext cx="10748444" cy="313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en-US" sz="1800" dirty="0">
                <a:solidFill>
                  <a:sysClr val="windowText" lastClr="000000"/>
                </a:solidFill>
                <a:ea typeface="ＭＳ Ｐゴシック"/>
              </a:rPr>
              <a:t>Previously-determined best-practices for similar CFD problems were applied to simulations using both LAVA Curvilinear and Unstructured</a:t>
            </a:r>
          </a:p>
          <a:p>
            <a:pPr eaLnBrk="0" hangingPunct="0">
              <a:defRPr/>
            </a:pPr>
            <a:r>
              <a:rPr lang="en-US" sz="1800" dirty="0">
                <a:solidFill>
                  <a:sysClr val="windowText" lastClr="000000"/>
                </a:solidFill>
                <a:ea typeface="ＭＳ Ｐゴシック"/>
              </a:rPr>
              <a:t>Solution methods consistent where possible to eliminate potential sources of uncertainty</a:t>
            </a:r>
          </a:p>
          <a:p>
            <a:pPr lvl="1" eaLnBrk="0" hangingPunct="0">
              <a:defRPr/>
            </a:pPr>
            <a:r>
              <a:rPr lang="en-US" sz="1400" dirty="0">
                <a:solidFill>
                  <a:sysClr val="windowText" lastClr="000000"/>
                </a:solidFill>
                <a:ea typeface="ＭＳ Ｐゴシック"/>
              </a:rPr>
              <a:t>Equations solved</a:t>
            </a:r>
          </a:p>
          <a:p>
            <a:pPr lvl="1" eaLnBrk="0" hangingPunct="0">
              <a:defRPr/>
            </a:pPr>
            <a:r>
              <a:rPr lang="en-US" sz="1400" dirty="0">
                <a:solidFill>
                  <a:sysClr val="windowText" lastClr="000000"/>
                </a:solidFill>
                <a:ea typeface="ＭＳ Ｐゴシック"/>
              </a:rPr>
              <a:t>Turbulence model selected</a:t>
            </a:r>
          </a:p>
          <a:p>
            <a:pPr lvl="1" eaLnBrk="0" hangingPunct="0">
              <a:defRPr/>
            </a:pPr>
            <a:r>
              <a:rPr lang="en-US" sz="1400" dirty="0">
                <a:solidFill>
                  <a:sysClr val="windowText" lastClr="000000"/>
                </a:solidFill>
                <a:ea typeface="ＭＳ Ｐゴシック"/>
              </a:rPr>
              <a:t>Approximate target cell size used</a:t>
            </a:r>
          </a:p>
          <a:p>
            <a:pPr lvl="1" eaLnBrk="0" hangingPunct="0">
              <a:defRPr/>
            </a:pPr>
            <a:endParaRPr lang="en-US" sz="1400" dirty="0">
              <a:solidFill>
                <a:sysClr val="windowText" lastClr="000000"/>
              </a:solidFill>
              <a:ea typeface="ＭＳ Ｐゴシック"/>
            </a:endParaRPr>
          </a:p>
          <a:p>
            <a:pPr eaLnBrk="0" hangingPunct="0">
              <a:defRPr/>
            </a:pPr>
            <a:endParaRPr lang="en-US" sz="1800" dirty="0">
              <a:solidFill>
                <a:srgbClr val="000000"/>
              </a:solidFill>
              <a:ea typeface="ＭＳ Ｐゴシック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4512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F3A30D0-2976-38D6-CA33-067C03E614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8521" y="1634373"/>
            <a:ext cx="5884778" cy="51717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Mesh Generation Overview (Structured Curvilinear)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5A6947-C2D7-5A7D-4902-4B03CB57FCCB}"/>
              </a:ext>
            </a:extLst>
          </p:cNvPr>
          <p:cNvSpPr txBox="1"/>
          <p:nvPr/>
        </p:nvSpPr>
        <p:spPr>
          <a:xfrm>
            <a:off x="9512300" y="6605767"/>
            <a:ext cx="62088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POC: </a:t>
            </a:r>
            <a:r>
              <a:rPr lang="en-US" sz="1200" dirty="0">
                <a:hlinkClick r:id="rId4"/>
              </a:rPr>
              <a:t>jared.c.duensing@nasa.gov</a:t>
            </a:r>
            <a:endParaRPr lang="en-US" sz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A8AAE-47E8-A10B-6BAB-64E1D601E309}"/>
              </a:ext>
            </a:extLst>
          </p:cNvPr>
          <p:cNvSpPr txBox="1">
            <a:spLocks/>
          </p:cNvSpPr>
          <p:nvPr/>
        </p:nvSpPr>
        <p:spPr bwMode="auto">
          <a:xfrm>
            <a:off x="417096" y="940732"/>
            <a:ext cx="10748444" cy="1833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en-US" sz="1800" dirty="0">
                <a:solidFill>
                  <a:sysClr val="windowText" lastClr="000000"/>
                </a:solidFill>
                <a:ea typeface="ＭＳ Ｐゴシック"/>
              </a:rPr>
              <a:t>Mesh generation conducted using a combination of software</a:t>
            </a:r>
          </a:p>
          <a:p>
            <a:pPr lvl="1" eaLnBrk="0" hangingPunct="0">
              <a:defRPr/>
            </a:pPr>
            <a:r>
              <a:rPr lang="en-US" sz="1400" dirty="0">
                <a:solidFill>
                  <a:sysClr val="windowText" lastClr="000000"/>
                </a:solidFill>
                <a:ea typeface="ＭＳ Ｐゴシック"/>
              </a:rPr>
              <a:t>Pointwise (surface mesh generation)</a:t>
            </a:r>
          </a:p>
          <a:p>
            <a:pPr lvl="1" eaLnBrk="0" hangingPunct="0">
              <a:defRPr/>
            </a:pPr>
            <a:r>
              <a:rPr lang="en-US" sz="1400" dirty="0">
                <a:solidFill>
                  <a:sysClr val="windowText" lastClr="000000"/>
                </a:solidFill>
                <a:ea typeface="ＭＳ Ｐゴシック"/>
              </a:rPr>
              <a:t>Chimera Grid Tools (CGT) (volume mesh generation)</a:t>
            </a:r>
          </a:p>
          <a:p>
            <a:pPr lvl="1" eaLnBrk="0" hangingPunct="0">
              <a:defRPr/>
            </a:pPr>
            <a:r>
              <a:rPr lang="en-US" sz="1400" dirty="0">
                <a:solidFill>
                  <a:sysClr val="windowText" lastClr="000000"/>
                </a:solidFill>
                <a:ea typeface="ＭＳ Ｐゴシック"/>
              </a:rPr>
              <a:t>LAVA (domain connectivity and implicit hole cutting)</a:t>
            </a:r>
          </a:p>
          <a:p>
            <a:pPr eaLnBrk="0" hangingPunct="0">
              <a:defRPr/>
            </a:pPr>
            <a:r>
              <a:rPr lang="en-US" sz="1800" dirty="0">
                <a:solidFill>
                  <a:sysClr val="windowText" lastClr="000000"/>
                </a:solidFill>
                <a:ea typeface="ＭＳ Ｐゴシック"/>
              </a:rPr>
              <a:t>Guidelines based on previous X-59 analysis and general best-practices</a:t>
            </a:r>
          </a:p>
          <a:p>
            <a:pPr lvl="1" eaLnBrk="0" hangingPunct="0">
              <a:defRPr/>
            </a:pPr>
            <a:endParaRPr lang="en-US" sz="1400" dirty="0">
              <a:solidFill>
                <a:sysClr val="windowText" lastClr="000000"/>
              </a:solidFill>
              <a:ea typeface="ＭＳ Ｐゴシック"/>
            </a:endParaRPr>
          </a:p>
          <a:p>
            <a:pPr eaLnBrk="0" hangingPunct="0">
              <a:defRPr/>
            </a:pPr>
            <a:endParaRPr lang="en-US" sz="1800" dirty="0">
              <a:solidFill>
                <a:srgbClr val="000000"/>
              </a:solidFill>
              <a:ea typeface="ＭＳ Ｐゴシック"/>
              <a:sym typeface="Helvetica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8E4972-D9C0-1C46-A7E6-92F85E3821B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940" y="5113421"/>
            <a:ext cx="3735666" cy="16245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8B0768-5430-B36C-1F3C-6803C678F5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1960" y="3910205"/>
            <a:ext cx="3735666" cy="16245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D0EBA1-F860-B908-5965-85D5331B129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9180" y="2479730"/>
            <a:ext cx="3735666" cy="18276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C606F3-D7CC-8C0F-95A9-87605C8E9412}"/>
              </a:ext>
            </a:extLst>
          </p:cNvPr>
          <p:cNvSpPr txBox="1"/>
          <p:nvPr/>
        </p:nvSpPr>
        <p:spPr>
          <a:xfrm>
            <a:off x="148153" y="2585121"/>
            <a:ext cx="367924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AS2</a:t>
            </a:r>
          </a:p>
          <a:p>
            <a:r>
              <a:rPr lang="en-US" sz="1400" i="1" u="sng" dirty="0"/>
              <a:t>Coarse mesh statistics</a:t>
            </a:r>
            <a:r>
              <a:rPr lang="en-US" sz="1400" u="sng" dirty="0"/>
              <a:t>:</a:t>
            </a:r>
          </a:p>
          <a:p>
            <a:r>
              <a:rPr lang="en-US" sz="1400" i="1" dirty="0"/>
              <a:t>Stretching ratio</a:t>
            </a:r>
            <a:r>
              <a:rPr lang="en-US" sz="1400" dirty="0"/>
              <a:t>: 1.2</a:t>
            </a:r>
          </a:p>
          <a:p>
            <a:r>
              <a:rPr lang="en-US" sz="1400" i="1" dirty="0"/>
              <a:t>Maximum (target) cell size</a:t>
            </a:r>
            <a:r>
              <a:rPr lang="en-US" sz="1400" dirty="0"/>
              <a:t>: 2.5 mm</a:t>
            </a:r>
          </a:p>
          <a:p>
            <a:r>
              <a:rPr lang="en-US" sz="1400" i="1" dirty="0"/>
              <a:t>Circumferential resolution</a:t>
            </a:r>
            <a:r>
              <a:rPr lang="en-US" sz="1400" dirty="0"/>
              <a:t>: 181 points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3D1751-54DF-6962-7BCA-22CB9326F4F5}"/>
              </a:ext>
            </a:extLst>
          </p:cNvPr>
          <p:cNvSpPr txBox="1"/>
          <p:nvPr/>
        </p:nvSpPr>
        <p:spPr>
          <a:xfrm>
            <a:off x="8937504" y="5400646"/>
            <a:ext cx="3679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X-59</a:t>
            </a:r>
          </a:p>
          <a:p>
            <a:r>
              <a:rPr lang="en-US" sz="1400" i="1" dirty="0"/>
              <a:t>Stretching ratio</a:t>
            </a:r>
            <a:r>
              <a:rPr lang="en-US" sz="1400" dirty="0"/>
              <a:t>: 1.2</a:t>
            </a:r>
          </a:p>
          <a:p>
            <a:r>
              <a:rPr lang="en-US" sz="1400" i="1" dirty="0"/>
              <a:t>Maximum (target) cell size</a:t>
            </a:r>
            <a:r>
              <a:rPr lang="en-US" sz="1400" dirty="0"/>
              <a:t>: 1.14 mm</a:t>
            </a:r>
          </a:p>
          <a:p>
            <a:r>
              <a:rPr lang="en-US" sz="1400" i="1" dirty="0"/>
              <a:t>Solve points</a:t>
            </a:r>
            <a:r>
              <a:rPr lang="en-US" sz="1400" dirty="0"/>
              <a:t>: 119.7 M</a:t>
            </a:r>
          </a:p>
        </p:txBody>
      </p:sp>
    </p:spTree>
    <p:extLst>
      <p:ext uri="{BB962C8B-B14F-4D97-AF65-F5344CB8AC3E}">
        <p14:creationId xmlns:p14="http://schemas.microsoft.com/office/powerpoint/2010/main" val="73418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Mesh Generation Overview (Structured Curvilinear)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5A6947-C2D7-5A7D-4902-4B03CB57FCCB}"/>
              </a:ext>
            </a:extLst>
          </p:cNvPr>
          <p:cNvSpPr txBox="1"/>
          <p:nvPr/>
        </p:nvSpPr>
        <p:spPr>
          <a:xfrm>
            <a:off x="9512300" y="6605767"/>
            <a:ext cx="62088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POC: </a:t>
            </a:r>
            <a:r>
              <a:rPr lang="en-US" sz="1200" dirty="0">
                <a:hlinkClick r:id="rId3"/>
              </a:rPr>
              <a:t>jared.c.duensing@nasa.gov</a:t>
            </a:r>
            <a:endParaRPr lang="en-US" sz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A8AAE-47E8-A10B-6BAB-64E1D601E309}"/>
              </a:ext>
            </a:extLst>
          </p:cNvPr>
          <p:cNvSpPr txBox="1">
            <a:spLocks/>
          </p:cNvSpPr>
          <p:nvPr/>
        </p:nvSpPr>
        <p:spPr bwMode="auto">
          <a:xfrm>
            <a:off x="234198" y="974835"/>
            <a:ext cx="6167854" cy="3231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en-US" sz="1800" dirty="0">
                <a:solidFill>
                  <a:sysClr val="windowText" lastClr="000000"/>
                </a:solidFill>
                <a:ea typeface="ＭＳ Ｐゴシック"/>
              </a:rPr>
              <a:t>Automated adjoint-based mesh adaptation procedure was applied to the X-59 off-body grid in the streamwise direction</a:t>
            </a:r>
          </a:p>
          <a:p>
            <a:pPr marL="0" indent="0" eaLnBrk="0" hangingPunct="0">
              <a:buNone/>
              <a:defRPr/>
            </a:pPr>
            <a:endParaRPr lang="en-US" sz="1800" dirty="0">
              <a:solidFill>
                <a:sysClr val="windowText" lastClr="000000"/>
              </a:solidFill>
              <a:ea typeface="ＭＳ Ｐゴシック"/>
            </a:endParaRPr>
          </a:p>
          <a:p>
            <a:pPr eaLnBrk="0" hangingPunct="0">
              <a:defRPr/>
            </a:pPr>
            <a:r>
              <a:rPr lang="en-US" sz="1800" dirty="0">
                <a:solidFill>
                  <a:sysClr val="windowText" lastClr="000000"/>
                </a:solidFill>
                <a:ea typeface="ＭＳ Ｐゴシック"/>
              </a:rPr>
              <a:t>User-specified off-body refinement regions under-resolved nose and terminal shock locations</a:t>
            </a:r>
          </a:p>
          <a:p>
            <a:pPr eaLnBrk="0" hangingPunct="0">
              <a:defRPr/>
            </a:pPr>
            <a:endParaRPr lang="en-US" sz="1800" dirty="0">
              <a:solidFill>
                <a:sysClr val="windowText" lastClr="000000"/>
              </a:solidFill>
              <a:ea typeface="ＭＳ Ｐゴシック"/>
              <a:sym typeface="Helvetica"/>
            </a:endParaRPr>
          </a:p>
          <a:p>
            <a:pPr eaLnBrk="0" hangingPunct="0">
              <a:defRPr/>
            </a:pPr>
            <a:r>
              <a:rPr lang="en-US" sz="1800" dirty="0">
                <a:solidFill>
                  <a:sysClr val="windowText" lastClr="000000"/>
                </a:solidFill>
                <a:ea typeface="ＭＳ Ｐゴシック"/>
                <a:sym typeface="Helvetica"/>
              </a:rPr>
              <a:t>Adjoint-based adaptation of the off-body grid starting from uniform streamwise spacing resulted in refinement regions that resolved all known major flow features</a:t>
            </a:r>
            <a:endParaRPr lang="en-US" sz="1800" dirty="0">
              <a:solidFill>
                <a:srgbClr val="000000"/>
              </a:solidFill>
              <a:ea typeface="ＭＳ Ｐゴシック"/>
              <a:sym typeface="Helvetic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0017CE-4040-7ADC-1E3F-3523F32BBA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198" y="4367022"/>
            <a:ext cx="5881780" cy="19630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A13907-927C-F73C-0F32-6294CCDA1DD7}"/>
              </a:ext>
            </a:extLst>
          </p:cNvPr>
          <p:cNvSpPr txBox="1"/>
          <p:nvPr/>
        </p:nvSpPr>
        <p:spPr>
          <a:xfrm>
            <a:off x="234198" y="6330066"/>
            <a:ext cx="4931596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i="1" dirty="0"/>
              <a:t>Centerline slice of X-59 structured overset grid designed by hand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4920D2-19AA-EBFC-7A88-917278B2AB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8695" y="4367022"/>
            <a:ext cx="5881781" cy="19630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4BC2DB5-71AA-438A-3292-AB6029C0FE37}"/>
              </a:ext>
            </a:extLst>
          </p:cNvPr>
          <p:cNvSpPr txBox="1"/>
          <p:nvPr/>
        </p:nvSpPr>
        <p:spPr>
          <a:xfrm>
            <a:off x="6178697" y="6330066"/>
            <a:ext cx="4931595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i="1" dirty="0"/>
              <a:t>Centerline slice of X-59 </a:t>
            </a:r>
            <a:r>
              <a:rPr lang="en-US" sz="1200" i="1" dirty="0">
                <a:solidFill>
                  <a:schemeClr val="tx2"/>
                </a:solidFill>
              </a:rPr>
              <a:t>adjoint adapted </a:t>
            </a:r>
            <a:r>
              <a:rPr lang="en-US" sz="1200" i="1" dirty="0"/>
              <a:t>grid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B42A4BC-A7A4-E43D-159E-68866791A8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6900" y="1047750"/>
            <a:ext cx="5113575" cy="29083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BC9860E-7D9F-4392-D7D0-F74B32620444}"/>
              </a:ext>
            </a:extLst>
          </p:cNvPr>
          <p:cNvSpPr txBox="1"/>
          <p:nvPr/>
        </p:nvSpPr>
        <p:spPr>
          <a:xfrm>
            <a:off x="6946901" y="3956075"/>
            <a:ext cx="5113575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i="1" dirty="0"/>
              <a:t>Surface defining the discrete functional used for adjoint-based adaptation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5509316-5F77-B21B-B61C-ADED96930C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2965" y="3206654"/>
            <a:ext cx="2144837" cy="62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97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E2C77-1543-D512-540F-1A8C9E967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Mesh Generation Overview (Structured Curvilinear)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F6A6F7-3329-8DE8-EF59-C2B8C5327F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6104" y="1342476"/>
            <a:ext cx="5838054" cy="452158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EFE029-37D8-A2DB-62C5-059C5EC9262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8891" y="1340285"/>
            <a:ext cx="5894271" cy="452377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E4A50E7-194D-1408-4EF5-4AB880C7B10A}"/>
              </a:ext>
            </a:extLst>
          </p:cNvPr>
          <p:cNvSpPr txBox="1"/>
          <p:nvPr/>
        </p:nvSpPr>
        <p:spPr>
          <a:xfrm>
            <a:off x="231417" y="5864064"/>
            <a:ext cx="4931596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Centerline slice of X-59 structured overset grid designed by hand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CAC9CB-4E23-F239-4A17-E428B7E69C9B}"/>
              </a:ext>
            </a:extLst>
          </p:cNvPr>
          <p:cNvSpPr txBox="1"/>
          <p:nvPr/>
        </p:nvSpPr>
        <p:spPr>
          <a:xfrm>
            <a:off x="6158630" y="5867373"/>
            <a:ext cx="4931595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Centerline slice of X-59 </a:t>
            </a:r>
            <a:r>
              <a:rPr lang="en-US" sz="1600" i="1" dirty="0">
                <a:solidFill>
                  <a:schemeClr val="tx2"/>
                </a:solidFill>
              </a:rPr>
              <a:t>adjoint adapted </a:t>
            </a:r>
            <a:r>
              <a:rPr lang="en-US" sz="1600" i="1" dirty="0"/>
              <a:t>grid</a:t>
            </a:r>
          </a:p>
        </p:txBody>
      </p:sp>
    </p:spTree>
    <p:extLst>
      <p:ext uri="{BB962C8B-B14F-4D97-AF65-F5344CB8AC3E}">
        <p14:creationId xmlns:p14="http://schemas.microsoft.com/office/powerpoint/2010/main" val="3940757628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Mesh Generation Overview (Unstructured)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5A6947-C2D7-5A7D-4902-4B03CB57FCCB}"/>
              </a:ext>
            </a:extLst>
          </p:cNvPr>
          <p:cNvSpPr txBox="1"/>
          <p:nvPr/>
        </p:nvSpPr>
        <p:spPr>
          <a:xfrm>
            <a:off x="9512300" y="6605767"/>
            <a:ext cx="62088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POC: </a:t>
            </a:r>
            <a:r>
              <a:rPr lang="en-US" sz="1200" dirty="0">
                <a:hlinkClick r:id="rId3"/>
              </a:rPr>
              <a:t>jared.c.duensing@nasa.gov</a:t>
            </a:r>
            <a:endParaRPr lang="en-US" sz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A8AAE-47E8-A10B-6BAB-64E1D601E309}"/>
              </a:ext>
            </a:extLst>
          </p:cNvPr>
          <p:cNvSpPr txBox="1">
            <a:spLocks/>
          </p:cNvSpPr>
          <p:nvPr/>
        </p:nvSpPr>
        <p:spPr bwMode="auto">
          <a:xfrm>
            <a:off x="417096" y="940732"/>
            <a:ext cx="10748444" cy="1833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All unstructured meshes consist of three “layers”</a:t>
            </a:r>
          </a:p>
          <a:p>
            <a:pPr lvl="1"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Near-body prism layer</a:t>
            </a:r>
          </a:p>
          <a:p>
            <a:pPr lvl="1"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Near-field cylindrical region (unstructured arbitrary polyhedral elements)</a:t>
            </a:r>
          </a:p>
          <a:p>
            <a:pPr lvl="1"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Mach-aligned (stretched) extrusion layers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45B507-2C59-64A6-8353-63D20B579789}"/>
              </a:ext>
            </a:extLst>
          </p:cNvPr>
          <p:cNvSpPr txBox="1"/>
          <p:nvPr/>
        </p:nvSpPr>
        <p:spPr>
          <a:xfrm>
            <a:off x="342707" y="5124955"/>
            <a:ext cx="367924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AS-2</a:t>
            </a:r>
          </a:p>
          <a:p>
            <a:r>
              <a:rPr lang="en-US" sz="1400" i="1" dirty="0"/>
              <a:t>Volume growth rate</a:t>
            </a:r>
            <a:r>
              <a:rPr lang="en-US" sz="1400" dirty="0"/>
              <a:t>: 1.2</a:t>
            </a:r>
          </a:p>
          <a:p>
            <a:r>
              <a:rPr lang="en-US" sz="1400" i="1" dirty="0"/>
              <a:t>Core cylinder radius</a:t>
            </a:r>
            <a:r>
              <a:rPr lang="en-US" sz="1400" dirty="0"/>
              <a:t>: 100mm</a:t>
            </a:r>
          </a:p>
          <a:p>
            <a:r>
              <a:rPr lang="en-US" sz="1400" i="1" dirty="0"/>
              <a:t>Maximum (target) cell size</a:t>
            </a:r>
            <a:r>
              <a:rPr lang="en-US" sz="1400" dirty="0"/>
              <a:t>: 1.25 mm</a:t>
            </a:r>
          </a:p>
          <a:p>
            <a:r>
              <a:rPr lang="en-US" sz="1400" i="1" dirty="0"/>
              <a:t>Cell count: </a:t>
            </a:r>
            <a:r>
              <a:rPr lang="en-US" sz="1400" dirty="0"/>
              <a:t>11.9 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0FFA17-8BA9-30EA-3727-037EA13969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096" y="2318084"/>
            <a:ext cx="5334000" cy="2667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82BEF14-6A8C-7A93-E18A-A75EA4410C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2995" y="2318083"/>
            <a:ext cx="5351909" cy="267595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96D8AE2-CA26-5F3E-A5B2-D041B5A575EC}"/>
              </a:ext>
            </a:extLst>
          </p:cNvPr>
          <p:cNvSpPr txBox="1"/>
          <p:nvPr/>
        </p:nvSpPr>
        <p:spPr>
          <a:xfrm>
            <a:off x="2540517" y="2913773"/>
            <a:ext cx="10871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PT Serif" panose="020A0603040505020204" pitchFamily="18" charset="77"/>
              </a:rPr>
              <a:t>Prism layer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3B2BC06-98A4-E3E5-389F-5FF13AC56548}"/>
              </a:ext>
            </a:extLst>
          </p:cNvPr>
          <p:cNvCxnSpPr>
            <a:cxnSpLocks/>
          </p:cNvCxnSpPr>
          <p:nvPr/>
        </p:nvCxnSpPr>
        <p:spPr>
          <a:xfrm flipH="1">
            <a:off x="2935705" y="3194989"/>
            <a:ext cx="148391" cy="2340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49300A7-5EE1-B243-4FB4-EC202CB18B9E}"/>
              </a:ext>
            </a:extLst>
          </p:cNvPr>
          <p:cNvSpPr txBox="1"/>
          <p:nvPr/>
        </p:nvSpPr>
        <p:spPr>
          <a:xfrm>
            <a:off x="3348398" y="4388184"/>
            <a:ext cx="1383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PT Serif" panose="020A0603040505020204" pitchFamily="18" charset="77"/>
              </a:rPr>
              <a:t>Arbitrary poly. </a:t>
            </a:r>
          </a:p>
          <a:p>
            <a:r>
              <a:rPr lang="en-US" sz="1400" dirty="0">
                <a:solidFill>
                  <a:srgbClr val="FF0000"/>
                </a:solidFill>
                <a:latin typeface="PT Serif" panose="020A0603040505020204" pitchFamily="18" charset="77"/>
              </a:rPr>
              <a:t>elements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03C8176-8A6D-02F3-A200-431684B80A31}"/>
              </a:ext>
            </a:extLst>
          </p:cNvPr>
          <p:cNvCxnSpPr>
            <a:cxnSpLocks/>
          </p:cNvCxnSpPr>
          <p:nvPr/>
        </p:nvCxnSpPr>
        <p:spPr>
          <a:xfrm flipH="1" flipV="1">
            <a:off x="3009900" y="4151163"/>
            <a:ext cx="681935" cy="2818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5453E53-6E22-6152-716E-2C0F141B3B46}"/>
              </a:ext>
            </a:extLst>
          </p:cNvPr>
          <p:cNvCxnSpPr>
            <a:cxnSpLocks/>
          </p:cNvCxnSpPr>
          <p:nvPr/>
        </p:nvCxnSpPr>
        <p:spPr>
          <a:xfrm>
            <a:off x="4452344" y="4677484"/>
            <a:ext cx="519499" cy="1895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71FBAF1-13CC-A39D-5A12-BAFC0463A4DA}"/>
              </a:ext>
            </a:extLst>
          </p:cNvPr>
          <p:cNvSpPr txBox="1"/>
          <p:nvPr/>
        </p:nvSpPr>
        <p:spPr>
          <a:xfrm>
            <a:off x="583799" y="4233857"/>
            <a:ext cx="1475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PT Serif" panose="020A0603040505020204" pitchFamily="18" charset="77"/>
              </a:rPr>
              <a:t>Mach-aligned </a:t>
            </a:r>
          </a:p>
          <a:p>
            <a:r>
              <a:rPr lang="en-US" sz="1400" dirty="0">
                <a:solidFill>
                  <a:srgbClr val="FF0000"/>
                </a:solidFill>
                <a:latin typeface="PT Serif" panose="020A0603040505020204" pitchFamily="18" charset="77"/>
              </a:rPr>
              <a:t>extrusion layers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71325A2-C039-1484-D7F6-9233D7E7B051}"/>
              </a:ext>
            </a:extLst>
          </p:cNvPr>
          <p:cNvCxnSpPr>
            <a:cxnSpLocks/>
          </p:cNvCxnSpPr>
          <p:nvPr/>
        </p:nvCxnSpPr>
        <p:spPr>
          <a:xfrm>
            <a:off x="2014892" y="4607629"/>
            <a:ext cx="519499" cy="1895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EB9FF9E-81A9-A63E-EFEB-87951489628E}"/>
              </a:ext>
            </a:extLst>
          </p:cNvPr>
          <p:cNvCxnSpPr>
            <a:cxnSpLocks/>
          </p:cNvCxnSpPr>
          <p:nvPr/>
        </p:nvCxnSpPr>
        <p:spPr>
          <a:xfrm flipH="1" flipV="1">
            <a:off x="463532" y="3952006"/>
            <a:ext cx="681935" cy="2818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96FC644-BC75-104F-2FEF-394D34A61D7C}"/>
              </a:ext>
            </a:extLst>
          </p:cNvPr>
          <p:cNvSpPr txBox="1"/>
          <p:nvPr/>
        </p:nvSpPr>
        <p:spPr>
          <a:xfrm>
            <a:off x="6422994" y="4985084"/>
            <a:ext cx="5351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*Refinements for AS-2 scale the coarse volume cell sizes by 0.5</a:t>
            </a:r>
          </a:p>
        </p:txBody>
      </p:sp>
    </p:spTree>
    <p:extLst>
      <p:ext uri="{BB962C8B-B14F-4D97-AF65-F5344CB8AC3E}">
        <p14:creationId xmlns:p14="http://schemas.microsoft.com/office/powerpoint/2010/main" val="108413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AD9E67E-F60F-1991-5979-A0888616CE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53" y="2645664"/>
            <a:ext cx="5176272" cy="29014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Mesh Generation Overview (Unstructured)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5A6947-C2D7-5A7D-4902-4B03CB57FCCB}"/>
              </a:ext>
            </a:extLst>
          </p:cNvPr>
          <p:cNvSpPr txBox="1"/>
          <p:nvPr/>
        </p:nvSpPr>
        <p:spPr>
          <a:xfrm>
            <a:off x="9512300" y="6605767"/>
            <a:ext cx="62088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POC: </a:t>
            </a:r>
            <a:r>
              <a:rPr lang="en-US" sz="1200" dirty="0">
                <a:hlinkClick r:id="rId4"/>
              </a:rPr>
              <a:t>jared.c.duensing@nasa.gov</a:t>
            </a:r>
            <a:endParaRPr lang="en-US" sz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A8AAE-47E8-A10B-6BAB-64E1D601E309}"/>
              </a:ext>
            </a:extLst>
          </p:cNvPr>
          <p:cNvSpPr txBox="1">
            <a:spLocks/>
          </p:cNvSpPr>
          <p:nvPr/>
        </p:nvSpPr>
        <p:spPr bwMode="auto">
          <a:xfrm>
            <a:off x="417096" y="940732"/>
            <a:ext cx="10748444" cy="1833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All unstructured meshes consist of three “layers”</a:t>
            </a:r>
          </a:p>
          <a:p>
            <a:pPr lvl="1"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Near-body prism layer</a:t>
            </a:r>
          </a:p>
          <a:p>
            <a:pPr lvl="1"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Near-field cylindrical region (unstructured arbitrary polyhedral elements)</a:t>
            </a:r>
          </a:p>
          <a:p>
            <a:pPr lvl="1"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Mach-aligned (stretched) extrusion layers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2435DC-B94E-AD45-32D8-9D4A2A1712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3428" y="1988773"/>
            <a:ext cx="6888572" cy="34442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DF3155-E65B-F729-0034-872A61A397B3}"/>
              </a:ext>
            </a:extLst>
          </p:cNvPr>
          <p:cNvSpPr txBox="1"/>
          <p:nvPr/>
        </p:nvSpPr>
        <p:spPr>
          <a:xfrm>
            <a:off x="5647228" y="5410002"/>
            <a:ext cx="367924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W15</a:t>
            </a:r>
          </a:p>
          <a:p>
            <a:r>
              <a:rPr lang="en-US" sz="1400" i="1" dirty="0"/>
              <a:t>Volume growth rate</a:t>
            </a:r>
            <a:r>
              <a:rPr lang="en-US" sz="1400" dirty="0"/>
              <a:t>: 1.2</a:t>
            </a:r>
          </a:p>
          <a:p>
            <a:r>
              <a:rPr lang="en-US" sz="1400" i="1" dirty="0"/>
              <a:t>Core cylinder radius</a:t>
            </a:r>
            <a:r>
              <a:rPr lang="en-US" sz="1400" dirty="0"/>
              <a:t>: 85mm</a:t>
            </a:r>
          </a:p>
          <a:p>
            <a:r>
              <a:rPr lang="en-US" sz="1400" i="1" dirty="0"/>
              <a:t>Maximum (target) cell size</a:t>
            </a:r>
            <a:r>
              <a:rPr lang="en-US" sz="1400" dirty="0"/>
              <a:t>: 2.0 mm</a:t>
            </a:r>
          </a:p>
          <a:p>
            <a:r>
              <a:rPr lang="en-US" sz="1400" i="1" dirty="0"/>
              <a:t>Cell count</a:t>
            </a:r>
            <a:r>
              <a:rPr lang="en-US" sz="1400" dirty="0"/>
              <a:t>: 85.2 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45B507-2C59-64A6-8353-63D20B579789}"/>
              </a:ext>
            </a:extLst>
          </p:cNvPr>
          <p:cNvSpPr txBox="1"/>
          <p:nvPr/>
        </p:nvSpPr>
        <p:spPr>
          <a:xfrm>
            <a:off x="313613" y="4752869"/>
            <a:ext cx="367924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X-59</a:t>
            </a:r>
          </a:p>
          <a:p>
            <a:r>
              <a:rPr lang="en-US" sz="1400" i="1" dirty="0"/>
              <a:t>Volume growth rate</a:t>
            </a:r>
            <a:r>
              <a:rPr lang="en-US" sz="1400" dirty="0"/>
              <a:t>: 1.2</a:t>
            </a:r>
          </a:p>
          <a:p>
            <a:r>
              <a:rPr lang="en-US" sz="1400" i="1" dirty="0"/>
              <a:t>Core cylinder radius</a:t>
            </a:r>
            <a:r>
              <a:rPr lang="en-US" sz="1400" dirty="0"/>
              <a:t>: 135mm</a:t>
            </a:r>
          </a:p>
          <a:p>
            <a:r>
              <a:rPr lang="en-US" sz="1400" i="1" dirty="0"/>
              <a:t>Maximum (target) cell size</a:t>
            </a:r>
            <a:r>
              <a:rPr lang="en-US" sz="1400" dirty="0"/>
              <a:t>: 1.7 mm</a:t>
            </a:r>
          </a:p>
          <a:p>
            <a:r>
              <a:rPr lang="en-US" sz="1400" i="1" dirty="0"/>
              <a:t>Cell count: </a:t>
            </a:r>
            <a:r>
              <a:rPr lang="en-US" sz="1400" dirty="0"/>
              <a:t>63.9 M</a:t>
            </a:r>
          </a:p>
        </p:txBody>
      </p:sp>
    </p:spTree>
    <p:extLst>
      <p:ext uri="{BB962C8B-B14F-4D97-AF65-F5344CB8AC3E}">
        <p14:creationId xmlns:p14="http://schemas.microsoft.com/office/powerpoint/2010/main" val="341300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AS-2 (Mach 1.4) Results: Refinement Study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5A6947-C2D7-5A7D-4902-4B03CB57FCCB}"/>
              </a:ext>
            </a:extLst>
          </p:cNvPr>
          <p:cNvSpPr txBox="1"/>
          <p:nvPr/>
        </p:nvSpPr>
        <p:spPr>
          <a:xfrm>
            <a:off x="9512300" y="6605767"/>
            <a:ext cx="62088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POC: </a:t>
            </a:r>
            <a:r>
              <a:rPr lang="en-US" sz="1200" dirty="0">
                <a:hlinkClick r:id="rId3"/>
              </a:rPr>
              <a:t>jared.c.duensing@nasa.gov</a:t>
            </a:r>
            <a:endParaRPr lang="en-US" sz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A8AAE-47E8-A10B-6BAB-64E1D601E309}"/>
              </a:ext>
            </a:extLst>
          </p:cNvPr>
          <p:cNvSpPr txBox="1">
            <a:spLocks/>
          </p:cNvSpPr>
          <p:nvPr/>
        </p:nvSpPr>
        <p:spPr bwMode="auto">
          <a:xfrm>
            <a:off x="417096" y="940732"/>
            <a:ext cx="10748444" cy="1833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Initial refinement study performed to assess pressure signature sensitivity to mesh resolution (Rail #2 shown below)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35D273-D2A2-360B-96D1-BD293C2770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094" y="1714521"/>
            <a:ext cx="5333057" cy="4739337"/>
          </a:xfrm>
          <a:prstGeom prst="rect">
            <a:avLst/>
          </a:prstGeom>
          <a:ln w="79375">
            <a:solidFill>
              <a:schemeClr val="bg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446E02F-B2DE-CD13-7741-6BCDE3795691}"/>
              </a:ext>
            </a:extLst>
          </p:cNvPr>
          <p:cNvSpPr txBox="1"/>
          <p:nvPr/>
        </p:nvSpPr>
        <p:spPr>
          <a:xfrm>
            <a:off x="6441847" y="6453725"/>
            <a:ext cx="1905261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LAVA Unstructured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AE148E-0E0A-7727-C8AA-B3B49F6FE1CE}"/>
              </a:ext>
            </a:extLst>
          </p:cNvPr>
          <p:cNvSpPr txBox="1"/>
          <p:nvPr/>
        </p:nvSpPr>
        <p:spPr>
          <a:xfrm>
            <a:off x="417094" y="6459286"/>
            <a:ext cx="169877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LAVA Curvilinear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8DAFD7D-3EE1-12AD-827F-BAF80CFABC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1847" y="1714521"/>
            <a:ext cx="5333057" cy="4739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44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AS-2 (Mach 1.4) Results: As-Built vs. As-Designed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5A6947-C2D7-5A7D-4902-4B03CB57FCCB}"/>
              </a:ext>
            </a:extLst>
          </p:cNvPr>
          <p:cNvSpPr txBox="1"/>
          <p:nvPr/>
        </p:nvSpPr>
        <p:spPr>
          <a:xfrm>
            <a:off x="9512300" y="6605767"/>
            <a:ext cx="62088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POC: </a:t>
            </a:r>
            <a:r>
              <a:rPr lang="en-US" sz="1200" dirty="0">
                <a:hlinkClick r:id="rId3"/>
              </a:rPr>
              <a:t>jared.c.duensing@nasa.gov</a:t>
            </a:r>
            <a:endParaRPr lang="en-US" sz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A8AAE-47E8-A10B-6BAB-64E1D601E309}"/>
              </a:ext>
            </a:extLst>
          </p:cNvPr>
          <p:cNvSpPr txBox="1">
            <a:spLocks/>
          </p:cNvSpPr>
          <p:nvPr/>
        </p:nvSpPr>
        <p:spPr bwMode="auto">
          <a:xfrm>
            <a:off x="472109" y="817415"/>
            <a:ext cx="7549457" cy="1833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Symmetry plane visualization of pressure disturbance shown for as-built and as-designed</a:t>
            </a:r>
          </a:p>
          <a:p>
            <a:pPr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LAVA Curvilinear results compared below</a:t>
            </a:r>
          </a:p>
          <a:p>
            <a:pPr eaLnBrk="0" hangingPunct="0">
              <a:defRPr/>
            </a:pPr>
            <a:endParaRPr lang="en-US" dirty="0">
              <a:solidFill>
                <a:sysClr val="windowText" lastClr="000000"/>
              </a:solidFill>
              <a:ea typeface="ＭＳ Ｐゴシック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BBC457-B29A-AB48-D06E-5A32AB2D96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094" y="2035135"/>
            <a:ext cx="4889031" cy="43447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C9488C-7EDE-7443-FC58-C71BB25859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874" y="2030189"/>
            <a:ext cx="4889032" cy="43447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CFA832-7880-7BE6-C785-A6446636199B}"/>
              </a:ext>
            </a:extLst>
          </p:cNvPr>
          <p:cNvSpPr txBox="1"/>
          <p:nvPr/>
        </p:nvSpPr>
        <p:spPr>
          <a:xfrm>
            <a:off x="847733" y="5671253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 pitchFamily="2" charset="0"/>
              </a:rPr>
              <a:t>Rail #7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455C58-3ED4-BF05-5CCC-59A0F2C9D137}"/>
              </a:ext>
            </a:extLst>
          </p:cNvPr>
          <p:cNvSpPr txBox="1"/>
          <p:nvPr/>
        </p:nvSpPr>
        <p:spPr>
          <a:xfrm>
            <a:off x="3833577" y="5047039"/>
            <a:ext cx="1966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 pitchFamily="2" charset="0"/>
              </a:rPr>
              <a:t>Rail #2 (H/L = 1.5)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FD040B-40FA-00E7-B676-D930E0913A7F}"/>
              </a:ext>
            </a:extLst>
          </p:cNvPr>
          <p:cNvSpPr txBox="1"/>
          <p:nvPr/>
        </p:nvSpPr>
        <p:spPr>
          <a:xfrm>
            <a:off x="3833577" y="5486587"/>
            <a:ext cx="1966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 pitchFamily="2" charset="0"/>
              </a:rPr>
              <a:t>Rail #2 (H/L = 2.0)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34729B-617C-FED5-AFEB-E9A23190ADEE}"/>
              </a:ext>
            </a:extLst>
          </p:cNvPr>
          <p:cNvSpPr txBox="1"/>
          <p:nvPr/>
        </p:nvSpPr>
        <p:spPr>
          <a:xfrm>
            <a:off x="6528513" y="5664362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 pitchFamily="2" charset="0"/>
              </a:rPr>
              <a:t>Rail #7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889168-A193-F703-7BCE-3A6022768180}"/>
              </a:ext>
            </a:extLst>
          </p:cNvPr>
          <p:cNvSpPr txBox="1"/>
          <p:nvPr/>
        </p:nvSpPr>
        <p:spPr>
          <a:xfrm>
            <a:off x="9514357" y="5040148"/>
            <a:ext cx="1966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 pitchFamily="2" charset="0"/>
              </a:rPr>
              <a:t>Rail #2 (H/L = 1.5)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579004-7D45-CF00-D6B1-15EC43EFD09B}"/>
              </a:ext>
            </a:extLst>
          </p:cNvPr>
          <p:cNvSpPr txBox="1"/>
          <p:nvPr/>
        </p:nvSpPr>
        <p:spPr>
          <a:xfrm>
            <a:off x="9514357" y="5479696"/>
            <a:ext cx="1966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 pitchFamily="2" charset="0"/>
              </a:rPr>
              <a:t>Rail #2 (H/L = 2.0)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749F81-D241-B0AE-B9C9-68A54795F854}"/>
              </a:ext>
            </a:extLst>
          </p:cNvPr>
          <p:cNvSpPr txBox="1"/>
          <p:nvPr/>
        </p:nvSpPr>
        <p:spPr>
          <a:xfrm>
            <a:off x="811094" y="6390323"/>
            <a:ext cx="1856703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As-Built Geometry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7DE77E-109F-8133-A678-82EC1B817ECB}"/>
              </a:ext>
            </a:extLst>
          </p:cNvPr>
          <p:cNvSpPr txBox="1"/>
          <p:nvPr/>
        </p:nvSpPr>
        <p:spPr>
          <a:xfrm>
            <a:off x="6491874" y="6374934"/>
            <a:ext cx="2323252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As-Designed Geometry</a:t>
            </a:r>
          </a:p>
        </p:txBody>
      </p:sp>
    </p:spTree>
    <p:extLst>
      <p:ext uri="{BB962C8B-B14F-4D97-AF65-F5344CB8AC3E}">
        <p14:creationId xmlns:p14="http://schemas.microsoft.com/office/powerpoint/2010/main" val="26350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C9E5C884-5E11-BC27-79F1-D2A5319FE3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094" y="2035135"/>
            <a:ext cx="4769919" cy="435873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0C43FDD-630F-0EB9-0CF2-DCADEBAB828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874" y="2035135"/>
            <a:ext cx="4769919" cy="43397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AS-2 (Mach 1.4) Results: As-Built vs. As-Designed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5A6947-C2D7-5A7D-4902-4B03CB57FCCB}"/>
              </a:ext>
            </a:extLst>
          </p:cNvPr>
          <p:cNvSpPr txBox="1"/>
          <p:nvPr/>
        </p:nvSpPr>
        <p:spPr>
          <a:xfrm>
            <a:off x="9512300" y="6605767"/>
            <a:ext cx="62088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POC: </a:t>
            </a:r>
            <a:r>
              <a:rPr lang="en-US" sz="1200" dirty="0">
                <a:hlinkClick r:id="rId5"/>
              </a:rPr>
              <a:t>jared.c.duensing@nasa.gov</a:t>
            </a:r>
            <a:endParaRPr lang="en-US" sz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A8AAE-47E8-A10B-6BAB-64E1D601E309}"/>
              </a:ext>
            </a:extLst>
          </p:cNvPr>
          <p:cNvSpPr txBox="1">
            <a:spLocks/>
          </p:cNvSpPr>
          <p:nvPr/>
        </p:nvSpPr>
        <p:spPr bwMode="auto">
          <a:xfrm>
            <a:off x="472109" y="817415"/>
            <a:ext cx="7549457" cy="1833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Symmetry plane visualization of pressure disturbance shown for as-built and as-designed</a:t>
            </a:r>
          </a:p>
          <a:p>
            <a:pPr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LAVA Curvilinear results compared below</a:t>
            </a:r>
          </a:p>
          <a:p>
            <a:pPr eaLnBrk="0" hangingPunct="0">
              <a:defRPr/>
            </a:pPr>
            <a:endParaRPr lang="en-US" dirty="0">
              <a:solidFill>
                <a:sysClr val="windowText" lastClr="000000"/>
              </a:solidFill>
              <a:ea typeface="ＭＳ Ｐゴシック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749F81-D241-B0AE-B9C9-68A54795F854}"/>
              </a:ext>
            </a:extLst>
          </p:cNvPr>
          <p:cNvSpPr txBox="1"/>
          <p:nvPr/>
        </p:nvSpPr>
        <p:spPr>
          <a:xfrm>
            <a:off x="811094" y="6473892"/>
            <a:ext cx="1856703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As-Built Geometry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7DE77E-109F-8133-A678-82EC1B817ECB}"/>
              </a:ext>
            </a:extLst>
          </p:cNvPr>
          <p:cNvSpPr txBox="1"/>
          <p:nvPr/>
        </p:nvSpPr>
        <p:spPr>
          <a:xfrm>
            <a:off x="6491874" y="6374934"/>
            <a:ext cx="2323252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As-Designed Geometry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AA38AF-84B5-FA40-C08E-AA846FA2E22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094" y="6036380"/>
            <a:ext cx="2368202" cy="33855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C98926-6D81-EC6F-5472-553E08EE5D2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874" y="6036380"/>
            <a:ext cx="2368202" cy="33855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3302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AS-2 (Mach 1.4) Results: Code Comparisons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5A6947-C2D7-5A7D-4902-4B03CB57FCCB}"/>
              </a:ext>
            </a:extLst>
          </p:cNvPr>
          <p:cNvSpPr txBox="1"/>
          <p:nvPr/>
        </p:nvSpPr>
        <p:spPr>
          <a:xfrm>
            <a:off x="9512300" y="6605767"/>
            <a:ext cx="62088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POC: </a:t>
            </a:r>
            <a:r>
              <a:rPr lang="en-US" sz="1200" dirty="0">
                <a:hlinkClick r:id="rId3"/>
              </a:rPr>
              <a:t>jared.c.duensing@nasa.gov</a:t>
            </a:r>
            <a:endParaRPr lang="en-US" sz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A8AAE-47E8-A10B-6BAB-64E1D601E309}"/>
              </a:ext>
            </a:extLst>
          </p:cNvPr>
          <p:cNvSpPr txBox="1">
            <a:spLocks/>
          </p:cNvSpPr>
          <p:nvPr/>
        </p:nvSpPr>
        <p:spPr bwMode="auto">
          <a:xfrm>
            <a:off x="472109" y="940732"/>
            <a:ext cx="7549457" cy="1833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Comparison of Rail #2 (H/L = 2.0) pressure signatures predicted by LAVA Curvilinear and LAVA Unstructured for the AS-2 as-built and as-designed geometry definitions</a:t>
            </a:r>
          </a:p>
          <a:p>
            <a:pPr eaLnBrk="0" hangingPunct="0">
              <a:defRPr/>
            </a:pPr>
            <a:endParaRPr lang="en-US" dirty="0">
              <a:solidFill>
                <a:sysClr val="windowText" lastClr="000000"/>
              </a:solidFill>
              <a:ea typeface="ＭＳ Ｐゴシック"/>
            </a:endParaRPr>
          </a:p>
          <a:p>
            <a:pPr eaLnBrk="0" hangingPunct="0">
              <a:defRPr/>
            </a:pPr>
            <a:endParaRPr lang="en-US" dirty="0">
              <a:solidFill>
                <a:sysClr val="windowText" lastClr="000000"/>
              </a:solidFill>
              <a:ea typeface="ＭＳ Ｐゴシック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35D273-D2A2-360B-96D1-BD293C2770F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046" y="2161444"/>
            <a:ext cx="5156077" cy="44467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E7BF4D-535C-479D-61FF-4F747397858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7479" y="2161444"/>
            <a:ext cx="5156077" cy="44467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BBC457-B29A-AB48-D06E-5A32AB2D96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6300" y="940732"/>
            <a:ext cx="2535700" cy="225340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C14DC21-2D74-B5F5-EEEC-875E5E76D635}"/>
              </a:ext>
            </a:extLst>
          </p:cNvPr>
          <p:cNvSpPr txBox="1"/>
          <p:nvPr/>
        </p:nvSpPr>
        <p:spPr>
          <a:xfrm>
            <a:off x="9618722" y="940732"/>
            <a:ext cx="19752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As-Built (Curvilinear)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7A74AD-D634-A0FE-3A57-C34982FCC0D4}"/>
              </a:ext>
            </a:extLst>
          </p:cNvPr>
          <p:cNvSpPr txBox="1"/>
          <p:nvPr/>
        </p:nvSpPr>
        <p:spPr>
          <a:xfrm>
            <a:off x="9903193" y="3281272"/>
            <a:ext cx="1966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 pitchFamily="2" charset="0"/>
              </a:rPr>
              <a:t>Rail #2 (H/L = 2.0)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F2297A2-D7B5-A4DF-7E9F-8CC4DB81C65E}"/>
              </a:ext>
            </a:extLst>
          </p:cNvPr>
          <p:cNvCxnSpPr>
            <a:cxnSpLocks/>
          </p:cNvCxnSpPr>
          <p:nvPr/>
        </p:nvCxnSpPr>
        <p:spPr>
          <a:xfrm flipV="1">
            <a:off x="10672175" y="2880986"/>
            <a:ext cx="0" cy="4384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55DB9B7-DB2F-BB5F-1F19-606DD2818087}"/>
              </a:ext>
            </a:extLst>
          </p:cNvPr>
          <p:cNvSpPr txBox="1"/>
          <p:nvPr/>
        </p:nvSpPr>
        <p:spPr>
          <a:xfrm>
            <a:off x="518332" y="6538578"/>
            <a:ext cx="1856703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As-Built Geometry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A491B9-3E00-A2EA-D9E1-0978704DDBEB}"/>
              </a:ext>
            </a:extLst>
          </p:cNvPr>
          <p:cNvSpPr txBox="1"/>
          <p:nvPr/>
        </p:nvSpPr>
        <p:spPr>
          <a:xfrm>
            <a:off x="5229943" y="6532315"/>
            <a:ext cx="2323252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As-Designed Geometry</a:t>
            </a:r>
          </a:p>
        </p:txBody>
      </p:sp>
    </p:spTree>
    <p:extLst>
      <p:ext uri="{BB962C8B-B14F-4D97-AF65-F5344CB8AC3E}">
        <p14:creationId xmlns:p14="http://schemas.microsoft.com/office/powerpoint/2010/main" val="145990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AC70D25-7446-6C9E-A20B-625AC65F84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107" y="2217810"/>
            <a:ext cx="5072010" cy="44592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AS-2 (Mach 1.4) Results: As-Built vs. As-Designed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5A6947-C2D7-5A7D-4902-4B03CB57FCCB}"/>
              </a:ext>
            </a:extLst>
          </p:cNvPr>
          <p:cNvSpPr txBox="1"/>
          <p:nvPr/>
        </p:nvSpPr>
        <p:spPr>
          <a:xfrm>
            <a:off x="9512300" y="6605767"/>
            <a:ext cx="62088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POC: </a:t>
            </a:r>
            <a:r>
              <a:rPr lang="en-US" sz="1200" dirty="0">
                <a:hlinkClick r:id="rId4"/>
              </a:rPr>
              <a:t>jared.c.duensing@nasa.gov</a:t>
            </a:r>
            <a:endParaRPr lang="en-US" sz="1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E7BF4D-535C-479D-61FF-4F747397858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2115" y="2217810"/>
            <a:ext cx="5127025" cy="44592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DAA88A-6E5B-CF57-028B-74AA98B6D5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6300" y="940732"/>
            <a:ext cx="2535700" cy="225340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BF161C8-E59C-F4A4-D742-C41FDCB65045}"/>
              </a:ext>
            </a:extLst>
          </p:cNvPr>
          <p:cNvSpPr txBox="1">
            <a:spLocks/>
          </p:cNvSpPr>
          <p:nvPr/>
        </p:nvSpPr>
        <p:spPr bwMode="auto">
          <a:xfrm>
            <a:off x="472109" y="940732"/>
            <a:ext cx="9184191" cy="1833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Comparison of Rail #2 (H/L = 1.5) pressure signatures for the as-built vs. as-designed AS-2 geometry definitions</a:t>
            </a:r>
          </a:p>
          <a:p>
            <a:pPr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Differences largely concentrated around peak values and signature oscillations</a:t>
            </a:r>
          </a:p>
          <a:p>
            <a:pPr eaLnBrk="0" hangingPunct="0">
              <a:defRPr/>
            </a:pPr>
            <a:endParaRPr lang="en-US" dirty="0">
              <a:solidFill>
                <a:sysClr val="windowText" lastClr="000000"/>
              </a:solidFill>
              <a:ea typeface="ＭＳ Ｐゴシック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55874C-22F9-6A52-21E8-A8C30181EFC0}"/>
              </a:ext>
            </a:extLst>
          </p:cNvPr>
          <p:cNvSpPr txBox="1"/>
          <p:nvPr/>
        </p:nvSpPr>
        <p:spPr>
          <a:xfrm>
            <a:off x="9618722" y="940732"/>
            <a:ext cx="19752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As-Built (Curvilinear)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B6B9A1-BCB1-98C6-91A4-E2D433C2EA22}"/>
              </a:ext>
            </a:extLst>
          </p:cNvPr>
          <p:cNvSpPr txBox="1"/>
          <p:nvPr/>
        </p:nvSpPr>
        <p:spPr>
          <a:xfrm>
            <a:off x="9903193" y="3281272"/>
            <a:ext cx="1966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 pitchFamily="2" charset="0"/>
              </a:rPr>
              <a:t>Rail #2 (H/L = 2.0)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4A0D1A2-6C59-0F89-61FF-EBA5A041F9BB}"/>
              </a:ext>
            </a:extLst>
          </p:cNvPr>
          <p:cNvCxnSpPr>
            <a:cxnSpLocks/>
          </p:cNvCxnSpPr>
          <p:nvPr/>
        </p:nvCxnSpPr>
        <p:spPr>
          <a:xfrm flipV="1">
            <a:off x="10672175" y="2880986"/>
            <a:ext cx="0" cy="4384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3F61689-A1BB-D61A-E772-D32A8DB6183D}"/>
              </a:ext>
            </a:extLst>
          </p:cNvPr>
          <p:cNvSpPr txBox="1"/>
          <p:nvPr/>
        </p:nvSpPr>
        <p:spPr>
          <a:xfrm>
            <a:off x="518333" y="6538578"/>
            <a:ext cx="169877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LAVA Curvilinear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EFD5CF-4DCA-C6A6-F7B9-20E67D9E0531}"/>
              </a:ext>
            </a:extLst>
          </p:cNvPr>
          <p:cNvSpPr txBox="1"/>
          <p:nvPr/>
        </p:nvSpPr>
        <p:spPr>
          <a:xfrm>
            <a:off x="5222048" y="6538578"/>
            <a:ext cx="1905261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LAVA Unstructured</a:t>
            </a:r>
          </a:p>
        </p:txBody>
      </p:sp>
    </p:spTree>
    <p:extLst>
      <p:ext uri="{BB962C8B-B14F-4D97-AF65-F5344CB8AC3E}">
        <p14:creationId xmlns:p14="http://schemas.microsoft.com/office/powerpoint/2010/main" val="1546891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AS-2 (Mach 1.4) Results: As-Built vs. As-Designed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5A6947-C2D7-5A7D-4902-4B03CB57FCCB}"/>
              </a:ext>
            </a:extLst>
          </p:cNvPr>
          <p:cNvSpPr txBox="1"/>
          <p:nvPr/>
        </p:nvSpPr>
        <p:spPr>
          <a:xfrm>
            <a:off x="9512300" y="6605767"/>
            <a:ext cx="62088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POC: </a:t>
            </a:r>
            <a:r>
              <a:rPr lang="en-US" sz="1200" dirty="0">
                <a:hlinkClick r:id="rId3"/>
              </a:rPr>
              <a:t>jared.c.duensing@nasa.gov</a:t>
            </a:r>
            <a:endParaRPr lang="en-US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35D273-D2A2-360B-96D1-BD293C2770F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046" y="2181474"/>
            <a:ext cx="5127024" cy="450763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BF161C8-E59C-F4A4-D742-C41FDCB65045}"/>
              </a:ext>
            </a:extLst>
          </p:cNvPr>
          <p:cNvSpPr txBox="1">
            <a:spLocks/>
          </p:cNvSpPr>
          <p:nvPr/>
        </p:nvSpPr>
        <p:spPr bwMode="auto">
          <a:xfrm>
            <a:off x="472109" y="940732"/>
            <a:ext cx="9184191" cy="1833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Comparison of Rail #2 (H/L = 2.0) pressure signatures for the as-built vs. as-designed AS-2 geometry definitions</a:t>
            </a:r>
          </a:p>
          <a:p>
            <a:pPr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Differences largely concentrated around peak values and signature oscillations</a:t>
            </a:r>
          </a:p>
          <a:p>
            <a:pPr eaLnBrk="0" hangingPunct="0">
              <a:defRPr/>
            </a:pPr>
            <a:endParaRPr lang="en-US" dirty="0">
              <a:solidFill>
                <a:sysClr val="windowText" lastClr="000000"/>
              </a:solidFill>
              <a:ea typeface="ＭＳ Ｐゴシック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F61689-A1BB-D61A-E772-D32A8DB6183D}"/>
              </a:ext>
            </a:extLst>
          </p:cNvPr>
          <p:cNvSpPr txBox="1"/>
          <p:nvPr/>
        </p:nvSpPr>
        <p:spPr>
          <a:xfrm>
            <a:off x="518333" y="6538578"/>
            <a:ext cx="169877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LAVA Curvilinear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995673C-4D8D-B5BB-5674-C55942213D4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3149" y="2186721"/>
            <a:ext cx="5127025" cy="45076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EFD5CF-4DCA-C6A6-F7B9-20E67D9E0531}"/>
              </a:ext>
            </a:extLst>
          </p:cNvPr>
          <p:cNvSpPr txBox="1"/>
          <p:nvPr/>
        </p:nvSpPr>
        <p:spPr>
          <a:xfrm>
            <a:off x="5222048" y="6538578"/>
            <a:ext cx="1905261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LAVA Unstructured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DAA88A-6E5B-CF57-028B-74AA98B6D5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6300" y="940732"/>
            <a:ext cx="2535700" cy="22534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955874C-22F9-6A52-21E8-A8C30181EFC0}"/>
              </a:ext>
            </a:extLst>
          </p:cNvPr>
          <p:cNvSpPr txBox="1"/>
          <p:nvPr/>
        </p:nvSpPr>
        <p:spPr>
          <a:xfrm>
            <a:off x="9618722" y="940732"/>
            <a:ext cx="19752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As-Built (Curvilinear)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B6B9A1-BCB1-98C6-91A4-E2D433C2EA22}"/>
              </a:ext>
            </a:extLst>
          </p:cNvPr>
          <p:cNvSpPr txBox="1"/>
          <p:nvPr/>
        </p:nvSpPr>
        <p:spPr>
          <a:xfrm>
            <a:off x="9903193" y="3281272"/>
            <a:ext cx="1966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 pitchFamily="2" charset="0"/>
              </a:rPr>
              <a:t>Rail #2 (H/L = 1.5)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4A0D1A2-6C59-0F89-61FF-EBA5A041F9BB}"/>
              </a:ext>
            </a:extLst>
          </p:cNvPr>
          <p:cNvCxnSpPr>
            <a:cxnSpLocks/>
          </p:cNvCxnSpPr>
          <p:nvPr/>
        </p:nvCxnSpPr>
        <p:spPr>
          <a:xfrm flipV="1">
            <a:off x="10672175" y="2658979"/>
            <a:ext cx="0" cy="6604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571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CCEAA468-B5C2-39E0-2201-6826949792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4567" y="2210905"/>
            <a:ext cx="5072010" cy="445926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CF7F1EC-FDD5-8FE7-D9F3-B440D84C6D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0543" y="2206660"/>
            <a:ext cx="5127025" cy="44592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AS-2 (Mach 1.4) Results: As-Built vs. As-Designed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5A6947-C2D7-5A7D-4902-4B03CB57FCCB}"/>
              </a:ext>
            </a:extLst>
          </p:cNvPr>
          <p:cNvSpPr txBox="1"/>
          <p:nvPr/>
        </p:nvSpPr>
        <p:spPr>
          <a:xfrm>
            <a:off x="9512300" y="6605767"/>
            <a:ext cx="62088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POC: </a:t>
            </a:r>
            <a:r>
              <a:rPr lang="en-US" sz="1200" dirty="0">
                <a:hlinkClick r:id="rId5"/>
              </a:rPr>
              <a:t>jared.c.duensing@nasa.gov</a:t>
            </a:r>
            <a:endParaRPr lang="en-US" sz="12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BF161C8-E59C-F4A4-D742-C41FDCB65045}"/>
              </a:ext>
            </a:extLst>
          </p:cNvPr>
          <p:cNvSpPr txBox="1">
            <a:spLocks/>
          </p:cNvSpPr>
          <p:nvPr/>
        </p:nvSpPr>
        <p:spPr bwMode="auto">
          <a:xfrm>
            <a:off x="472109" y="940732"/>
            <a:ext cx="9184191" cy="1833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Comparison of Rail #7 pressure signatures for the as-built vs. as-designed AS-2 geometry definitions</a:t>
            </a:r>
          </a:p>
          <a:p>
            <a:pPr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Differences largely concentrated around peak values and signature oscillations</a:t>
            </a:r>
          </a:p>
          <a:p>
            <a:pPr eaLnBrk="0" hangingPunct="0">
              <a:defRPr/>
            </a:pPr>
            <a:endParaRPr lang="en-US" dirty="0">
              <a:solidFill>
                <a:sysClr val="windowText" lastClr="000000"/>
              </a:solidFill>
              <a:ea typeface="ＭＳ Ｐゴシック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F61689-A1BB-D61A-E772-D32A8DB6183D}"/>
              </a:ext>
            </a:extLst>
          </p:cNvPr>
          <p:cNvSpPr txBox="1"/>
          <p:nvPr/>
        </p:nvSpPr>
        <p:spPr>
          <a:xfrm>
            <a:off x="518333" y="6538578"/>
            <a:ext cx="1698774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LAVA Curvilinear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EFD5CF-4DCA-C6A6-F7B9-20E67D9E0531}"/>
              </a:ext>
            </a:extLst>
          </p:cNvPr>
          <p:cNvSpPr txBox="1"/>
          <p:nvPr/>
        </p:nvSpPr>
        <p:spPr>
          <a:xfrm>
            <a:off x="5222048" y="6538578"/>
            <a:ext cx="1905261" cy="3385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LAVA Unstructured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DAA88A-6E5B-CF57-028B-74AA98B6D5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6300" y="940732"/>
            <a:ext cx="2535700" cy="22534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955874C-22F9-6A52-21E8-A8C30181EFC0}"/>
              </a:ext>
            </a:extLst>
          </p:cNvPr>
          <p:cNvSpPr txBox="1"/>
          <p:nvPr/>
        </p:nvSpPr>
        <p:spPr>
          <a:xfrm>
            <a:off x="9618722" y="940732"/>
            <a:ext cx="19752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As-Built (Curvilinear)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B6B9A1-BCB1-98C6-91A4-E2D433C2EA22}"/>
              </a:ext>
            </a:extLst>
          </p:cNvPr>
          <p:cNvSpPr txBox="1"/>
          <p:nvPr/>
        </p:nvSpPr>
        <p:spPr>
          <a:xfrm>
            <a:off x="10507218" y="3306564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" pitchFamily="2" charset="0"/>
              </a:rPr>
              <a:t>Rail #7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4A0D1A2-6C59-0F89-61FF-EBA5A041F9BB}"/>
              </a:ext>
            </a:extLst>
          </p:cNvPr>
          <p:cNvCxnSpPr>
            <a:cxnSpLocks/>
          </p:cNvCxnSpPr>
          <p:nvPr/>
        </p:nvCxnSpPr>
        <p:spPr>
          <a:xfrm flipH="1" flipV="1">
            <a:off x="10094601" y="2863516"/>
            <a:ext cx="511731" cy="5169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58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3082BA35-8B46-9A13-3529-02B628F619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854" y="3284147"/>
            <a:ext cx="3836956" cy="33090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AS-2 (Mach 1.45) Results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5A6947-C2D7-5A7D-4902-4B03CB57FCCB}"/>
              </a:ext>
            </a:extLst>
          </p:cNvPr>
          <p:cNvSpPr txBox="1"/>
          <p:nvPr/>
        </p:nvSpPr>
        <p:spPr>
          <a:xfrm>
            <a:off x="9512300" y="6605767"/>
            <a:ext cx="62088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POC: </a:t>
            </a:r>
            <a:r>
              <a:rPr lang="en-US" sz="1200" dirty="0">
                <a:hlinkClick r:id="rId4"/>
              </a:rPr>
              <a:t>jared.c.duensing@nasa.gov</a:t>
            </a:r>
            <a:endParaRPr lang="en-US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35D273-D2A2-360B-96D1-BD293C2770F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1154" y="3219190"/>
            <a:ext cx="3534606" cy="3485209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BF161C8-E59C-F4A4-D742-C41FDCB65045}"/>
              </a:ext>
            </a:extLst>
          </p:cNvPr>
          <p:cNvSpPr txBox="1">
            <a:spLocks/>
          </p:cNvSpPr>
          <p:nvPr/>
        </p:nvSpPr>
        <p:spPr bwMode="auto">
          <a:xfrm>
            <a:off x="472109" y="948232"/>
            <a:ext cx="6580044" cy="2232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Comparison of Rail #2 (H/L = 2.0) pressure signatures for the Mach 1.4 and 1.45 freestream conditions</a:t>
            </a:r>
          </a:p>
          <a:p>
            <a:pPr eaLnBrk="0" hangingPunct="0">
              <a:defRPr/>
            </a:pPr>
            <a:r>
              <a:rPr lang="en-US" sz="2000" dirty="0">
                <a:cs typeface="Arial" panose="020B0604020202020204" pitchFamily="34" charset="0"/>
              </a:rPr>
              <a:t>Mach 1.45 wave structure is similar to Mach 1.40 case</a:t>
            </a:r>
          </a:p>
          <a:p>
            <a:pPr eaLnBrk="0" hangingPunct="0">
              <a:defRPr/>
            </a:pPr>
            <a:endParaRPr lang="en-US" dirty="0">
              <a:solidFill>
                <a:sysClr val="windowText" lastClr="000000"/>
              </a:solidFill>
              <a:ea typeface="ＭＳ Ｐゴシック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50FD63-B9E6-BF06-FFD7-E0F598AF738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1502" y="875737"/>
            <a:ext cx="4801644" cy="57300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A5852FB-DD9D-7F4C-DE54-2F0358514404}"/>
              </a:ext>
            </a:extLst>
          </p:cNvPr>
          <p:cNvSpPr txBox="1"/>
          <p:nvPr/>
        </p:nvSpPr>
        <p:spPr>
          <a:xfrm>
            <a:off x="7452987" y="3011805"/>
            <a:ext cx="4759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DC0F5D-57D2-D405-6304-D441AD694E66}"/>
              </a:ext>
            </a:extLst>
          </p:cNvPr>
          <p:cNvSpPr txBox="1"/>
          <p:nvPr/>
        </p:nvSpPr>
        <p:spPr>
          <a:xfrm>
            <a:off x="7427934" y="5860227"/>
            <a:ext cx="4759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98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X-59 Results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5A6947-C2D7-5A7D-4902-4B03CB57FCCB}"/>
              </a:ext>
            </a:extLst>
          </p:cNvPr>
          <p:cNvSpPr txBox="1"/>
          <p:nvPr/>
        </p:nvSpPr>
        <p:spPr>
          <a:xfrm>
            <a:off x="9512300" y="6605767"/>
            <a:ext cx="62088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POC: </a:t>
            </a:r>
            <a:r>
              <a:rPr lang="en-US" sz="1200" dirty="0">
                <a:hlinkClick r:id="rId3"/>
              </a:rPr>
              <a:t>jared.c.duensing@nasa.gov</a:t>
            </a:r>
            <a:endParaRPr lang="en-US" sz="12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BF161C8-E59C-F4A4-D742-C41FDCB65045}"/>
              </a:ext>
            </a:extLst>
          </p:cNvPr>
          <p:cNvSpPr txBox="1">
            <a:spLocks/>
          </p:cNvSpPr>
          <p:nvPr/>
        </p:nvSpPr>
        <p:spPr bwMode="auto">
          <a:xfrm>
            <a:off x="472109" y="948232"/>
            <a:ext cx="6580044" cy="2232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Comparison of Rail #2 pressure signatures for the Mach 1.4 condition</a:t>
            </a:r>
          </a:p>
          <a:p>
            <a:pPr eaLnBrk="0" hangingPunct="0">
              <a:defRPr/>
            </a:pPr>
            <a:r>
              <a:rPr lang="en-US" sz="2000" dirty="0">
                <a:cs typeface="Arial" panose="020B0604020202020204" pitchFamily="34" charset="0"/>
              </a:rPr>
              <a:t>LAVA Curvilinear and LAVA Unstructured exhibit strong agreement, with all shock features in experimental signature predicted</a:t>
            </a:r>
          </a:p>
          <a:p>
            <a:pPr eaLnBrk="0" hangingPunct="0">
              <a:defRPr/>
            </a:pPr>
            <a:endParaRPr lang="en-US" dirty="0">
              <a:solidFill>
                <a:sysClr val="windowText" lastClr="000000"/>
              </a:solidFill>
              <a:ea typeface="ＭＳ Ｐゴシック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5852FB-DD9D-7F4C-DE54-2F0358514404}"/>
              </a:ext>
            </a:extLst>
          </p:cNvPr>
          <p:cNvSpPr txBox="1"/>
          <p:nvPr/>
        </p:nvSpPr>
        <p:spPr>
          <a:xfrm>
            <a:off x="7452987" y="2975709"/>
            <a:ext cx="4759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DC0F5D-57D2-D405-6304-D441AD694E66}"/>
              </a:ext>
            </a:extLst>
          </p:cNvPr>
          <p:cNvSpPr txBox="1"/>
          <p:nvPr/>
        </p:nvSpPr>
        <p:spPr>
          <a:xfrm>
            <a:off x="7427934" y="5824131"/>
            <a:ext cx="4759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2B69298-1EB3-D361-3115-B3A18CAC0A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2068" y="2789059"/>
            <a:ext cx="4254227" cy="37806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F01EFDB-9008-5AEA-2F29-84DC2F1BC3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009" y="2789058"/>
            <a:ext cx="4254227" cy="378061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920B66F-AE2D-F824-E253-66AE841873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4496" y="948232"/>
            <a:ext cx="3232021" cy="2872206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B400878-9CA6-5DFB-4039-DBB134EA20F1}"/>
              </a:ext>
            </a:extLst>
          </p:cNvPr>
          <p:cNvCxnSpPr/>
          <p:nvPr/>
        </p:nvCxnSpPr>
        <p:spPr>
          <a:xfrm flipV="1">
            <a:off x="9381995" y="2346757"/>
            <a:ext cx="576197" cy="1584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5D425EA-762A-66F4-0E2E-0C0B46A361BA}"/>
              </a:ext>
            </a:extLst>
          </p:cNvPr>
          <p:cNvCxnSpPr/>
          <p:nvPr/>
        </p:nvCxnSpPr>
        <p:spPr>
          <a:xfrm flipV="1">
            <a:off x="9396609" y="2449053"/>
            <a:ext cx="576197" cy="1584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F473FC17-4002-B1FE-03B5-C4CB725DBC2F}"/>
              </a:ext>
            </a:extLst>
          </p:cNvPr>
          <p:cNvSpPr txBox="1"/>
          <p:nvPr/>
        </p:nvSpPr>
        <p:spPr>
          <a:xfrm>
            <a:off x="8772995" y="2380263"/>
            <a:ext cx="6880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" pitchFamily="2" charset="0"/>
              </a:rPr>
              <a:t>H/L = 1.1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6B784F-8CD1-6B3F-E1CD-88B856E07A5C}"/>
              </a:ext>
            </a:extLst>
          </p:cNvPr>
          <p:cNvSpPr txBox="1"/>
          <p:nvPr/>
        </p:nvSpPr>
        <p:spPr>
          <a:xfrm>
            <a:off x="8772994" y="2494611"/>
            <a:ext cx="6880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" pitchFamily="2" charset="0"/>
              </a:rPr>
              <a:t>H/L = 1.2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DD6323-1D06-A695-5FE9-8D98EE7875CE}"/>
              </a:ext>
            </a:extLst>
          </p:cNvPr>
          <p:cNvSpPr txBox="1"/>
          <p:nvPr/>
        </p:nvSpPr>
        <p:spPr>
          <a:xfrm>
            <a:off x="234115" y="6566808"/>
            <a:ext cx="830597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i="1" dirty="0"/>
              <a:t>H/L = 1.1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38854D9-3D31-11F8-B5DA-DE0CC9B4DA9B}"/>
              </a:ext>
            </a:extLst>
          </p:cNvPr>
          <p:cNvSpPr txBox="1"/>
          <p:nvPr/>
        </p:nvSpPr>
        <p:spPr>
          <a:xfrm>
            <a:off x="4533039" y="6573435"/>
            <a:ext cx="830597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i="1" dirty="0"/>
              <a:t>H/L = 1.2</a:t>
            </a:r>
          </a:p>
        </p:txBody>
      </p:sp>
    </p:spTree>
    <p:extLst>
      <p:ext uri="{BB962C8B-B14F-4D97-AF65-F5344CB8AC3E}">
        <p14:creationId xmlns:p14="http://schemas.microsoft.com/office/powerpoint/2010/main" val="89799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X-59 Results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5A6947-C2D7-5A7D-4902-4B03CB57FCCB}"/>
              </a:ext>
            </a:extLst>
          </p:cNvPr>
          <p:cNvSpPr txBox="1"/>
          <p:nvPr/>
        </p:nvSpPr>
        <p:spPr>
          <a:xfrm>
            <a:off x="9512300" y="6605767"/>
            <a:ext cx="62088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POC: </a:t>
            </a:r>
            <a:r>
              <a:rPr lang="en-US" sz="1200" dirty="0">
                <a:hlinkClick r:id="rId3"/>
              </a:rPr>
              <a:t>jared.c.duensing@nasa.gov</a:t>
            </a:r>
            <a:endParaRPr lang="en-US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5852FB-DD9D-7F4C-DE54-2F0358514404}"/>
              </a:ext>
            </a:extLst>
          </p:cNvPr>
          <p:cNvSpPr txBox="1"/>
          <p:nvPr/>
        </p:nvSpPr>
        <p:spPr>
          <a:xfrm>
            <a:off x="7452987" y="2975709"/>
            <a:ext cx="4759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DC0F5D-57D2-D405-6304-D441AD694E66}"/>
              </a:ext>
            </a:extLst>
          </p:cNvPr>
          <p:cNvSpPr txBox="1"/>
          <p:nvPr/>
        </p:nvSpPr>
        <p:spPr>
          <a:xfrm>
            <a:off x="7427934" y="5824131"/>
            <a:ext cx="4759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9473AA-6278-F1CF-CAAA-082BF15B5D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3039" y="2789059"/>
            <a:ext cx="4254227" cy="37806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3C518A-FB4D-54EF-D051-77313041B2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115" y="2789059"/>
            <a:ext cx="4254227" cy="37806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D41674-97B9-A8E6-5FB9-9C2EF31DB2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4496" y="948232"/>
            <a:ext cx="3232021" cy="2872206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3692B86-D0CA-03FD-D959-969F818A01B4}"/>
              </a:ext>
            </a:extLst>
          </p:cNvPr>
          <p:cNvSpPr txBox="1">
            <a:spLocks/>
          </p:cNvSpPr>
          <p:nvPr/>
        </p:nvSpPr>
        <p:spPr bwMode="auto">
          <a:xfrm>
            <a:off x="472109" y="948232"/>
            <a:ext cx="8008012" cy="2232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</a:rPr>
              <a:t>Comparison of Rail #2 pressure signatures for the Mach 1.4 condition</a:t>
            </a:r>
          </a:p>
          <a:p>
            <a:pPr eaLnBrk="0" hangingPunct="0">
              <a:defRPr/>
            </a:pPr>
            <a:r>
              <a:rPr lang="en-US" sz="2000" dirty="0">
                <a:cs typeface="Arial" panose="020B0604020202020204" pitchFamily="34" charset="0"/>
              </a:rPr>
              <a:t>LAVA Curvilinear and LAVA Unstructured exhibit strong agreement</a:t>
            </a:r>
          </a:p>
          <a:p>
            <a:pPr eaLnBrk="0" hangingPunct="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  <a:cs typeface="Arial" panose="020B0604020202020204" pitchFamily="34" charset="0"/>
              </a:rPr>
              <a:t>Pressure disturbance magnitudes reduction observed at further locations</a:t>
            </a:r>
            <a:endParaRPr lang="en-US" dirty="0">
              <a:solidFill>
                <a:sysClr val="windowText" lastClr="000000"/>
              </a:solidFill>
              <a:ea typeface="ＭＳ Ｐゴシック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1376C26-FDF1-6973-49DB-39EDFF28FED1}"/>
              </a:ext>
            </a:extLst>
          </p:cNvPr>
          <p:cNvCxnSpPr/>
          <p:nvPr/>
        </p:nvCxnSpPr>
        <p:spPr>
          <a:xfrm flipV="1">
            <a:off x="9382265" y="2529138"/>
            <a:ext cx="576197" cy="1584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C6F0005-EEE3-1EB5-6EC7-2B986A131521}"/>
              </a:ext>
            </a:extLst>
          </p:cNvPr>
          <p:cNvCxnSpPr/>
          <p:nvPr/>
        </p:nvCxnSpPr>
        <p:spPr>
          <a:xfrm flipV="1">
            <a:off x="9396879" y="2631434"/>
            <a:ext cx="576197" cy="1584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FF98E35-1F70-6F46-FEC0-39115016E346}"/>
              </a:ext>
            </a:extLst>
          </p:cNvPr>
          <p:cNvSpPr txBox="1"/>
          <p:nvPr/>
        </p:nvSpPr>
        <p:spPr>
          <a:xfrm>
            <a:off x="8773265" y="2575170"/>
            <a:ext cx="6880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" pitchFamily="2" charset="0"/>
              </a:rPr>
              <a:t>H/L = 1.3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036A2C-7386-E046-C20D-AD2937248154}"/>
              </a:ext>
            </a:extLst>
          </p:cNvPr>
          <p:cNvSpPr txBox="1"/>
          <p:nvPr/>
        </p:nvSpPr>
        <p:spPr>
          <a:xfrm>
            <a:off x="8773264" y="2689518"/>
            <a:ext cx="6880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" pitchFamily="2" charset="0"/>
              </a:rPr>
              <a:t>H/L = 1.4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68DDA0-2DD7-B896-62B4-E9684A973F10}"/>
              </a:ext>
            </a:extLst>
          </p:cNvPr>
          <p:cNvSpPr txBox="1"/>
          <p:nvPr/>
        </p:nvSpPr>
        <p:spPr>
          <a:xfrm>
            <a:off x="234115" y="6566808"/>
            <a:ext cx="830597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i="1" dirty="0"/>
              <a:t>H/L = 1.3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03CBBE-2703-FE1F-FA66-21B58E7141E6}"/>
              </a:ext>
            </a:extLst>
          </p:cNvPr>
          <p:cNvSpPr txBox="1"/>
          <p:nvPr/>
        </p:nvSpPr>
        <p:spPr>
          <a:xfrm>
            <a:off x="4533039" y="6573435"/>
            <a:ext cx="830597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i="1" dirty="0"/>
              <a:t>H/L = 1.4</a:t>
            </a:r>
          </a:p>
        </p:txBody>
      </p:sp>
    </p:spTree>
    <p:extLst>
      <p:ext uri="{BB962C8B-B14F-4D97-AF65-F5344CB8AC3E}">
        <p14:creationId xmlns:p14="http://schemas.microsoft.com/office/powerpoint/2010/main" val="241249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4310E6B-4F29-C530-A402-C607EF64D5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70892" y="3990634"/>
            <a:ext cx="6537190" cy="24762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W-15 Grid Generation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6D2CD9-3BAF-1E20-F8D3-DEF4124770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6432" y="962706"/>
            <a:ext cx="6521650" cy="24662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FD3E74-AB2B-08A0-9359-621B7EBBB185}"/>
              </a:ext>
            </a:extLst>
          </p:cNvPr>
          <p:cNvSpPr txBox="1"/>
          <p:nvPr/>
        </p:nvSpPr>
        <p:spPr>
          <a:xfrm>
            <a:off x="5201966" y="3429000"/>
            <a:ext cx="5387665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i="1" dirty="0"/>
              <a:t>Symmetry slice of W-15 initial unstructured arbitrary polyhedral mesh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8726B-4577-A6A8-F7A3-1E9FF54BD5C5}"/>
              </a:ext>
            </a:extLst>
          </p:cNvPr>
          <p:cNvSpPr txBox="1"/>
          <p:nvPr/>
        </p:nvSpPr>
        <p:spPr>
          <a:xfrm>
            <a:off x="5170892" y="6466892"/>
            <a:ext cx="5418740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i="1" dirty="0"/>
              <a:t>Symmetry slice of W-15 current unstructured arbitrary polyhedral mesh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848D3E3-4D93-543A-52B7-0C359645E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230" y="927968"/>
            <a:ext cx="4571344" cy="3136338"/>
          </a:xfrm>
        </p:spPr>
        <p:txBody>
          <a:bodyPr>
            <a:noAutofit/>
          </a:bodyPr>
          <a:lstStyle/>
          <a:p>
            <a:pPr marL="171450" indent="-171450">
              <a:defRPr/>
            </a:pPr>
            <a:r>
              <a:rPr lang="en-US" dirty="0">
                <a:cs typeface="Arial" panose="020B0604020202020204" pitchFamily="34" charset="0"/>
              </a:rPr>
              <a:t>Mesh resolution selected to be consistent with X-59 in terms of surface sizing and near field resolution (85.20M total cells)</a:t>
            </a:r>
          </a:p>
          <a:p>
            <a:pPr marL="171450" indent="-17145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  <a:cs typeface="Arial" panose="020B0604020202020204" pitchFamily="34" charset="0"/>
                <a:sym typeface="Helvetica"/>
              </a:rPr>
              <a:t>Grid refinement regions </a:t>
            </a:r>
            <a:r>
              <a:rPr lang="en-US" dirty="0">
                <a:solidFill>
                  <a:srgbClr val="000000"/>
                </a:solidFill>
                <a:ea typeface="ＭＳ Ｐゴシック"/>
                <a:cs typeface="Arial" panose="020B0604020202020204" pitchFamily="34" charset="0"/>
                <a:sym typeface="Helvetica"/>
              </a:rPr>
              <a:t>placed around known regions of high gradient</a:t>
            </a:r>
          </a:p>
          <a:p>
            <a:pPr marL="171450" indent="-171450">
              <a:defRPr/>
            </a:pPr>
            <a:r>
              <a:rPr lang="en-US" dirty="0">
                <a:solidFill>
                  <a:srgbClr val="000000"/>
                </a:solidFill>
                <a:ea typeface="ＭＳ Ｐゴシック"/>
                <a:cs typeface="Arial" panose="020B0604020202020204" pitchFamily="34" charset="0"/>
                <a:sym typeface="Helvetica"/>
              </a:rPr>
              <a:t>Cylindrical core domain resized to be as close to the body as possible</a:t>
            </a:r>
          </a:p>
          <a:p>
            <a:pPr marL="171450" indent="-171450">
              <a:defRPr/>
            </a:pPr>
            <a:r>
              <a:rPr lang="en-US" dirty="0">
                <a:solidFill>
                  <a:srgbClr val="000000"/>
                </a:solidFill>
                <a:ea typeface="ＭＳ Ｐゴシック"/>
                <a:cs typeface="Arial" panose="020B0604020202020204" pitchFamily="34" charset="0"/>
                <a:sym typeface="Helvetica"/>
              </a:rPr>
              <a:t>Initial solution on W15 grid (top) informed grid development (bottom)</a:t>
            </a:r>
            <a:endParaRPr 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27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W-15 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4B0DD8-5D8B-6C4F-EC47-179191C4F9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230" y="3040630"/>
            <a:ext cx="4295590" cy="38173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6D8797-EF5C-76F6-0E4D-B4B3A8DE95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1987" y="3040630"/>
            <a:ext cx="4295590" cy="38173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4FFE942-106E-39FB-CB19-FC9D446CC9F0}"/>
              </a:ext>
            </a:extLst>
          </p:cNvPr>
          <p:cNvSpPr txBox="1"/>
          <p:nvPr/>
        </p:nvSpPr>
        <p:spPr>
          <a:xfrm>
            <a:off x="1969467" y="3094115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Rail 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3F9859-B9B6-B08E-5651-BB5533991B54}"/>
              </a:ext>
            </a:extLst>
          </p:cNvPr>
          <p:cNvSpPr txBox="1"/>
          <p:nvPr/>
        </p:nvSpPr>
        <p:spPr>
          <a:xfrm>
            <a:off x="6499672" y="3094115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Rail 2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8A2EFA4-F6AB-CC3E-8CC7-40183981D530}"/>
              </a:ext>
            </a:extLst>
          </p:cNvPr>
          <p:cNvSpPr txBox="1">
            <a:spLocks/>
          </p:cNvSpPr>
          <p:nvPr/>
        </p:nvSpPr>
        <p:spPr bwMode="auto">
          <a:xfrm>
            <a:off x="276230" y="986394"/>
            <a:ext cx="6223442" cy="313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defRPr/>
            </a:pPr>
            <a:r>
              <a:rPr lang="en-US" dirty="0">
                <a:cs typeface="Arial" panose="020B0604020202020204" pitchFamily="34" charset="0"/>
              </a:rPr>
              <a:t>Pressure signatures from initial grid generated for W15 generated compared with refined grid predictions</a:t>
            </a:r>
          </a:p>
          <a:p>
            <a:pPr marL="171450" indent="-171450">
              <a:defRPr/>
            </a:pPr>
            <a:r>
              <a:rPr lang="en-US" dirty="0">
                <a:solidFill>
                  <a:sysClr val="windowText" lastClr="000000"/>
                </a:solidFill>
                <a:ea typeface="ＭＳ Ｐゴシック"/>
                <a:cs typeface="Arial" panose="020B0604020202020204" pitchFamily="34" charset="0"/>
                <a:sym typeface="Helvetica"/>
              </a:rPr>
              <a:t>Extrema locations remain consistent, while local maximum and minimum values are affected by resolution</a:t>
            </a:r>
            <a:endParaRPr lang="en-US" dirty="0">
              <a:solidFill>
                <a:srgbClr val="000000"/>
              </a:solidFill>
              <a:ea typeface="ＭＳ Ｐゴシック"/>
              <a:cs typeface="Arial" panose="020B0604020202020204" pitchFamily="34" charset="0"/>
              <a:sym typeface="Helvetica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84AD2281-8507-3620-1877-5C2D9762CF3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6384" y="902317"/>
            <a:ext cx="5429386" cy="204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81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8A2EFA4-F6AB-CC3E-8CC7-40183981D530}"/>
              </a:ext>
            </a:extLst>
          </p:cNvPr>
          <p:cNvSpPr txBox="1">
            <a:spLocks/>
          </p:cNvSpPr>
          <p:nvPr/>
        </p:nvSpPr>
        <p:spPr bwMode="auto">
          <a:xfrm>
            <a:off x="276230" y="986394"/>
            <a:ext cx="11105644" cy="313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ＭＳ Ｐゴシック" charset="-128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defRPr/>
            </a:pPr>
            <a:r>
              <a:rPr lang="en-US" dirty="0">
                <a:cs typeface="Arial" panose="020B0604020202020204" pitchFamily="34" charset="0"/>
              </a:rPr>
              <a:t>Pressure signatures produced by the AS-2, X-59, and W15 have been extracted and compared from the LAVA Curvilinear and LAVA Unstructured CFD predictions</a:t>
            </a:r>
          </a:p>
          <a:p>
            <a:pPr marL="571500" lvl="1" indent="-171450">
              <a:defRPr/>
            </a:pPr>
            <a:r>
              <a:rPr lang="en-US" dirty="0">
                <a:cs typeface="Arial" panose="020B0604020202020204" pitchFamily="34" charset="0"/>
              </a:rPr>
              <a:t>Differences caused by AS-2 surface definition studied</a:t>
            </a:r>
          </a:p>
          <a:p>
            <a:pPr marL="571500" lvl="1" indent="-171450">
              <a:defRPr/>
            </a:pPr>
            <a:r>
              <a:rPr lang="en-US" dirty="0">
                <a:cs typeface="Arial" panose="020B0604020202020204" pitchFamily="34" charset="0"/>
              </a:rPr>
              <a:t>More complex X-59 and W15 geometries compared</a:t>
            </a:r>
          </a:p>
          <a:p>
            <a:pPr marL="171450" indent="-171450">
              <a:defRPr/>
            </a:pPr>
            <a:r>
              <a:rPr lang="en-US" dirty="0">
                <a:cs typeface="Arial" panose="020B0604020202020204" pitchFamily="34" charset="0"/>
              </a:rPr>
              <a:t>Solvers produce highly consistent signatures, with comparisons to experiment also showing reasonable agreement</a:t>
            </a:r>
          </a:p>
          <a:p>
            <a:pPr marL="171450" indent="-171450">
              <a:defRPr/>
            </a:pPr>
            <a:endParaRPr lang="en-US" dirty="0">
              <a:cs typeface="Arial" panose="020B0604020202020204" pitchFamily="34" charset="0"/>
            </a:endParaRPr>
          </a:p>
          <a:p>
            <a:pPr marL="171450" indent="-171450">
              <a:defRPr/>
            </a:pPr>
            <a:endParaRPr lang="en-US" dirty="0">
              <a:cs typeface="Arial" panose="020B0604020202020204" pitchFamily="34" charset="0"/>
            </a:endParaRPr>
          </a:p>
          <a:p>
            <a:pPr marL="171450" indent="-171450">
              <a:defRPr/>
            </a:pPr>
            <a:endParaRPr lang="en-US" dirty="0">
              <a:solidFill>
                <a:srgbClr val="000000"/>
              </a:solidFill>
              <a:ea typeface="ＭＳ Ｐゴシック"/>
              <a:cs typeface="Arial" panose="020B0604020202020204" pitchFamily="34" charset="0"/>
              <a:sym typeface="Helvetica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Summary of LAVA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B2E044-20BA-D127-3D47-FB7712F920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0" y="3056022"/>
            <a:ext cx="4038107" cy="35885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09AD490-CD2A-6920-D25B-61833C1483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0689" y="3056022"/>
            <a:ext cx="4038107" cy="35885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83E101-3B66-1F83-014B-AE91769D70E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9848" y="3056023"/>
            <a:ext cx="4038107" cy="358855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75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0CB79-B1F6-C34D-AA83-438B8E187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109" y="51867"/>
            <a:ext cx="10638183" cy="762000"/>
          </a:xfrm>
        </p:spPr>
        <p:txBody>
          <a:bodyPr/>
          <a:lstStyle/>
          <a:p>
            <a:pPr algn="ctr"/>
            <a:r>
              <a:rPr lang="en-US" sz="2000" dirty="0"/>
              <a:t>Acknowledgements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D5D6365-17B8-7702-63D2-3DCB16697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119" y="966502"/>
            <a:ext cx="10795173" cy="3811588"/>
          </a:xfrm>
        </p:spPr>
        <p:txBody>
          <a:bodyPr/>
          <a:lstStyle/>
          <a:p>
            <a:pPr marL="171450" indent="-171450">
              <a:defRPr/>
            </a:pPr>
            <a:r>
              <a:rPr lang="en-US" dirty="0">
                <a:cs typeface="Arial" panose="020B0604020202020204" pitchFamily="34" charset="0"/>
              </a:rPr>
              <a:t>Analysis for this workshop was funded by the NASA Advanced Air Vehicles Program's Commercial Supersonic Technologies (CST) Project</a:t>
            </a:r>
          </a:p>
          <a:p>
            <a:pPr marL="171450" indent="-171450">
              <a:defRPr/>
            </a:pPr>
            <a:r>
              <a:rPr lang="en-US" dirty="0">
                <a:cs typeface="Arial" panose="020B0604020202020204" pitchFamily="34" charset="0"/>
              </a:rPr>
              <a:t>Special thanks to James Jensen, Gaetan Kenway, Brandon Lowe, and other LAVA Team members for their technical contributions and valuable insight</a:t>
            </a:r>
          </a:p>
          <a:p>
            <a:pPr marL="171450" indent="-171450">
              <a:defRPr/>
            </a:pPr>
            <a:r>
              <a:rPr lang="en-US" dirty="0">
                <a:cs typeface="Arial" panose="020B0604020202020204" pitchFamily="34" charset="0"/>
              </a:rPr>
              <a:t>Computing resources provided by NASA Advanced Supercomputing (NAS) division at NASA Ames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423811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AB277CA04C2428BF3E58E27708444" ma:contentTypeVersion="2" ma:contentTypeDescription="Create a new document." ma:contentTypeScope="" ma:versionID="51c7b2cfa6f5a30eb2af40af6e6231fa">
  <xsd:schema xmlns:xsd="http://www.w3.org/2001/XMLSchema" xmlns:xs="http://www.w3.org/2001/XMLSchema" xmlns:p="http://schemas.microsoft.com/office/2006/metadata/properties" xmlns:ns2="2f1f43c3-2a85-4d06-95f8-35751d99468f" targetNamespace="http://schemas.microsoft.com/office/2006/metadata/properties" ma:root="true" ma:fieldsID="f748d55cabe422b9d500b744f7e37262" ns2:_="">
    <xsd:import namespace="2f1f43c3-2a85-4d06-95f8-35751d9946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1f43c3-2a85-4d06-95f8-35751d9946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E5894B-4001-482A-AB2E-A87E21C3A81D}">
  <ds:schemaRefs>
    <ds:schemaRef ds:uri="http://purl.org/dc/elements/1.1/"/>
    <ds:schemaRef ds:uri="http://schemas.microsoft.com/office/2006/documentManagement/types"/>
    <ds:schemaRef ds:uri="http://purl.org/dc/terms/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2f1f43c3-2a85-4d06-95f8-35751d99468f"/>
  </ds:schemaRefs>
</ds:datastoreItem>
</file>

<file path=customXml/itemProps2.xml><?xml version="1.0" encoding="utf-8"?>
<ds:datastoreItem xmlns:ds="http://schemas.openxmlformats.org/officeDocument/2006/customXml" ds:itemID="{A54438FE-804A-42D0-B762-6734F7A389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1f43c3-2a85-4d06-95f8-35751d9946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70C959-CD69-42F2-98F8-E30025177DB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64400</TotalTime>
  <Words>1815</Words>
  <Application>Microsoft Macintosh PowerPoint</Application>
  <PresentationFormat>Widescreen</PresentationFormat>
  <Paragraphs>326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75 Helvetica Bold</vt:lpstr>
      <vt:lpstr>Arial</vt:lpstr>
      <vt:lpstr>Arial Narrow</vt:lpstr>
      <vt:lpstr>Calibri</vt:lpstr>
      <vt:lpstr>Courier New</vt:lpstr>
      <vt:lpstr>Gill Sans MT</vt:lpstr>
      <vt:lpstr>Helvetica</vt:lpstr>
      <vt:lpstr>Helvetica Light</vt:lpstr>
      <vt:lpstr>Helvetica Neue</vt:lpstr>
      <vt:lpstr>PT Serif</vt:lpstr>
      <vt:lpstr>Times</vt:lpstr>
      <vt:lpstr>1_Default Theme</vt:lpstr>
      <vt:lpstr>PowerPoint Presentation</vt:lpstr>
      <vt:lpstr>Overview of Completed CFD Tasks</vt:lpstr>
      <vt:lpstr>LAVA Framework Overview</vt:lpstr>
      <vt:lpstr>Computational Methodology</vt:lpstr>
      <vt:lpstr>Mesh Generation Overview (Structured Curvilinear)</vt:lpstr>
      <vt:lpstr>Mesh Generation Overview (Structured Curvilinear)</vt:lpstr>
      <vt:lpstr>Mesh Generation Overview (Structured Curvilinear)</vt:lpstr>
      <vt:lpstr>Mesh Generation Overview (Unstructured)</vt:lpstr>
      <vt:lpstr>Mesh Generation Overview (Unstructured)</vt:lpstr>
      <vt:lpstr>AS-2 (Mach 1.4) Results: Refinement Study</vt:lpstr>
      <vt:lpstr>AS-2 (Mach 1.4) Results: As-Built vs. As-Designed</vt:lpstr>
      <vt:lpstr>AS-2 (Mach 1.4) Results: As-Built vs. As-Designed</vt:lpstr>
      <vt:lpstr>AS-2 (Mach 1.4) Results: Code Comparisons</vt:lpstr>
      <vt:lpstr>AS-2 (Mach 1.4) Results: As-Built vs. As-Designed</vt:lpstr>
      <vt:lpstr>AS-2 (Mach 1.4) Results: As-Built vs. As-Designed</vt:lpstr>
      <vt:lpstr>AS-2 (Mach 1.4) Results: As-Built vs. As-Designed</vt:lpstr>
      <vt:lpstr>AS-2 (Mach 1.45) Results</vt:lpstr>
      <vt:lpstr>X-59 Results</vt:lpstr>
      <vt:lpstr>X-59 Results</vt:lpstr>
      <vt:lpstr>W-15 Grid Generation</vt:lpstr>
      <vt:lpstr>W-15 Results</vt:lpstr>
      <vt:lpstr>Summary of LAVA Results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(feel free to cover with image if desired)</dc:title>
  <dc:creator>Carter, Melissa B. (LARC-D301)</dc:creator>
  <cp:lastModifiedBy>Duensing, Jared C. (ARC-TNA)</cp:lastModifiedBy>
  <cp:revision>583</cp:revision>
  <dcterms:created xsi:type="dcterms:W3CDTF">2020-07-30T13:38:29Z</dcterms:created>
  <dcterms:modified xsi:type="dcterms:W3CDTF">2022-12-01T02:01:46Z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0x0101004F7AB277CA04C2428BF3E58E27708444</vt:lpwstr>
  </property>
</Properties>
</file>