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7.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9.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0.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1.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3.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4.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7.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5"/>
    <p:sldMasterId id="2147483667" r:id="rId6"/>
    <p:sldMasterId id="2147483674" r:id="rId7"/>
    <p:sldMasterId id="2147483681" r:id="rId8"/>
    <p:sldMasterId id="2147483688" r:id="rId9"/>
    <p:sldMasterId id="2147483695" r:id="rId10"/>
    <p:sldMasterId id="2147483702" r:id="rId11"/>
    <p:sldMasterId id="2147483709" r:id="rId12"/>
    <p:sldMasterId id="2147483716" r:id="rId13"/>
    <p:sldMasterId id="2147483723" r:id="rId14"/>
    <p:sldMasterId id="2147483730" r:id="rId15"/>
    <p:sldMasterId id="2147483737" r:id="rId16"/>
    <p:sldMasterId id="2147483744" r:id="rId17"/>
    <p:sldMasterId id="2147483751" r:id="rId18"/>
    <p:sldMasterId id="2147483758" r:id="rId19"/>
    <p:sldMasterId id="2147483765" r:id="rId20"/>
    <p:sldMasterId id="2147483772" r:id="rId21"/>
    <p:sldMasterId id="2147483779" r:id="rId22"/>
    <p:sldMasterId id="2147484416" r:id="rId23"/>
  </p:sldMasterIdLst>
  <p:notesMasterIdLst>
    <p:notesMasterId r:id="rId50"/>
  </p:notesMasterIdLst>
  <p:sldIdLst>
    <p:sldId id="294" r:id="rId24"/>
    <p:sldId id="261" r:id="rId25"/>
    <p:sldId id="301" r:id="rId26"/>
    <p:sldId id="302" r:id="rId27"/>
    <p:sldId id="303" r:id="rId28"/>
    <p:sldId id="268" r:id="rId29"/>
    <p:sldId id="267" r:id="rId30"/>
    <p:sldId id="313" r:id="rId31"/>
    <p:sldId id="298" r:id="rId32"/>
    <p:sldId id="299" r:id="rId33"/>
    <p:sldId id="300" r:id="rId34"/>
    <p:sldId id="304" r:id="rId35"/>
    <p:sldId id="305" r:id="rId36"/>
    <p:sldId id="306" r:id="rId37"/>
    <p:sldId id="307" r:id="rId38"/>
    <p:sldId id="308" r:id="rId39"/>
    <p:sldId id="309" r:id="rId40"/>
    <p:sldId id="310" r:id="rId41"/>
    <p:sldId id="311" r:id="rId42"/>
    <p:sldId id="312" r:id="rId43"/>
    <p:sldId id="315" r:id="rId44"/>
    <p:sldId id="316" r:id="rId45"/>
    <p:sldId id="317" r:id="rId46"/>
    <p:sldId id="318" r:id="rId47"/>
    <p:sldId id="319" r:id="rId48"/>
    <p:sldId id="296" r:id="rId4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600" userDrawn="1">
          <p15:clr>
            <a:srgbClr val="A4A3A4"/>
          </p15:clr>
        </p15:guide>
        <p15:guide id="2" pos="38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eves, Jacqueline M. (JSC-SK)[WYLE LABORATORIES, INC.]" initials="RJM(LI" lastIdx="1" clrIdx="0">
    <p:extLst>
      <p:ext uri="{19B8F6BF-5375-455C-9EA6-DF929625EA0E}">
        <p15:presenceInfo xmlns:p15="http://schemas.microsoft.com/office/powerpoint/2012/main" userId="S-1-5-21-330711430-3775241029-4075259233-29034" providerId="AD"/>
      </p:ext>
    </p:extLst>
  </p:cmAuthor>
  <p:cmAuthor id="2" name="Radford, Melisa (JSC-SK)[KBR Wyle Services, LLC]" initials="RM(SWSL" lastIdx="13" clrIdx="1">
    <p:extLst>
      <p:ext uri="{19B8F6BF-5375-455C-9EA6-DF929625EA0E}">
        <p15:presenceInfo xmlns:p15="http://schemas.microsoft.com/office/powerpoint/2012/main" userId="S::mradford@ndc.nasa.gov::b1135d95-3764-4da4-8962-c7c2f2c64d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autoAdjust="0"/>
    <p:restoredTop sz="93817" autoAdjust="0"/>
  </p:normalViewPr>
  <p:slideViewPr>
    <p:cSldViewPr snapToGrid="0">
      <p:cViewPr varScale="1">
        <p:scale>
          <a:sx n="98" d="100"/>
          <a:sy n="98" d="100"/>
        </p:scale>
        <p:origin x="702" y="84"/>
      </p:cViewPr>
      <p:guideLst>
        <p:guide orient="horz" pos="600"/>
        <p:guide pos="384"/>
      </p:guideLst>
    </p:cSldViewPr>
  </p:slideViewPr>
  <p:outlineViewPr>
    <p:cViewPr>
      <p:scale>
        <a:sx n="33" d="100"/>
        <a:sy n="33" d="100"/>
      </p:scale>
      <p:origin x="0" y="-863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Master" Target="slideMasters/slideMaster14.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17.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6.xml"/><Relationship Id="rId11" Type="http://schemas.openxmlformats.org/officeDocument/2006/relationships/slideMaster" Target="slideMasters/slideMaster7.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slideMaster" Target="slideMasters/slideMaster6.xml"/><Relationship Id="rId19" Type="http://schemas.openxmlformats.org/officeDocument/2006/relationships/slideMaster" Target="slideMasters/slideMaster15.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Master" Target="slideMasters/slideMaster18.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8" Type="http://schemas.openxmlformats.org/officeDocument/2006/relationships/slideMaster" Target="slideMasters/slideMaster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20" Type="http://schemas.openxmlformats.org/officeDocument/2006/relationships/slideMaster" Target="slideMasters/slideMaster16.xml"/><Relationship Id="rId41" Type="http://schemas.openxmlformats.org/officeDocument/2006/relationships/slide" Target="slides/slide18.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Master" Target="slideMasters/slideMaster11.xml"/><Relationship Id="rId23" Type="http://schemas.openxmlformats.org/officeDocument/2006/relationships/slideMaster" Target="slideMasters/slideMaster19.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s>
</file>

<file path=ppt/charts/_rels/chart1.xml.rels><?xml version="1.0" encoding="UTF-8" standalone="yes"?>
<Relationships xmlns="http://schemas.openxmlformats.org/package/2006/relationships"><Relationship Id="rId3" Type="http://schemas.openxmlformats.org/officeDocument/2006/relationships/oleObject" Target="file:///\\jssa-hhpfs04\slsd_projects2\EPSP_SK\op\HRP\SoyuzRiskChar\20190214%20Study%20Summary%20Data%20n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tx>
            <c:strRef>
              <c:f>Tables!$E$8</c:f>
              <c:strCache>
                <c:ptCount val="1"/>
                <c:pt idx="0">
                  <c:v>Contusion / Abrasion</c:v>
                </c:pt>
              </c:strCache>
            </c:strRef>
          </c:tx>
          <c:spPr>
            <a:solidFill>
              <a:schemeClr val="accent3"/>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Tables!$E$9:$E$17</c:f>
              <c:numCache>
                <c:formatCode>General</c:formatCode>
                <c:ptCount val="9"/>
                <c:pt idx="0">
                  <c:v>1</c:v>
                </c:pt>
                <c:pt idx="1">
                  <c:v>0</c:v>
                </c:pt>
                <c:pt idx="2">
                  <c:v>5</c:v>
                </c:pt>
                <c:pt idx="3">
                  <c:v>7</c:v>
                </c:pt>
                <c:pt idx="4">
                  <c:v>0</c:v>
                </c:pt>
                <c:pt idx="5">
                  <c:v>8</c:v>
                </c:pt>
                <c:pt idx="6">
                  <c:v>1</c:v>
                </c:pt>
                <c:pt idx="7">
                  <c:v>1</c:v>
                </c:pt>
                <c:pt idx="8">
                  <c:v>9</c:v>
                </c:pt>
              </c:numCache>
            </c:numRef>
          </c:val>
          <c:extLst>
            <c:ext xmlns:c16="http://schemas.microsoft.com/office/drawing/2014/chart" uri="{C3380CC4-5D6E-409C-BE32-E72D297353CC}">
              <c16:uniqueId val="{00000000-2D16-4A78-A3A0-95F1E3B236F7}"/>
            </c:ext>
          </c:extLst>
        </c:ser>
        <c:ser>
          <c:idx val="0"/>
          <c:order val="1"/>
          <c:tx>
            <c:strRef>
              <c:f>Tables!$F$8</c:f>
              <c:strCache>
                <c:ptCount val="1"/>
                <c:pt idx="0">
                  <c:v>Class I</c:v>
                </c:pt>
              </c:strCache>
            </c:strRef>
          </c:tx>
          <c:spPr>
            <a:solidFill>
              <a:schemeClr val="accent1"/>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Tables!$F$9:$F$17</c:f>
              <c:numCache>
                <c:formatCode>General</c:formatCode>
                <c:ptCount val="9"/>
                <c:pt idx="0">
                  <c:v>1</c:v>
                </c:pt>
                <c:pt idx="1">
                  <c:v>3</c:v>
                </c:pt>
                <c:pt idx="2">
                  <c:v>0</c:v>
                </c:pt>
                <c:pt idx="3">
                  <c:v>1</c:v>
                </c:pt>
                <c:pt idx="4">
                  <c:v>0</c:v>
                </c:pt>
                <c:pt idx="5">
                  <c:v>0</c:v>
                </c:pt>
                <c:pt idx="6">
                  <c:v>0</c:v>
                </c:pt>
                <c:pt idx="7">
                  <c:v>0</c:v>
                </c:pt>
                <c:pt idx="8">
                  <c:v>0</c:v>
                </c:pt>
              </c:numCache>
            </c:numRef>
          </c:val>
          <c:extLst>
            <c:ext xmlns:c16="http://schemas.microsoft.com/office/drawing/2014/chart" uri="{C3380CC4-5D6E-409C-BE32-E72D297353CC}">
              <c16:uniqueId val="{00000001-2D16-4A78-A3A0-95F1E3B236F7}"/>
            </c:ext>
          </c:extLst>
        </c:ser>
        <c:ser>
          <c:idx val="1"/>
          <c:order val="2"/>
          <c:tx>
            <c:strRef>
              <c:f>Tables!$G$8</c:f>
              <c:strCache>
                <c:ptCount val="1"/>
                <c:pt idx="0">
                  <c:v>Class II</c:v>
                </c:pt>
              </c:strCache>
            </c:strRef>
          </c:tx>
          <c:spPr>
            <a:solidFill>
              <a:schemeClr val="accent2"/>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Tables!$G$9:$G$17</c:f>
              <c:numCache>
                <c:formatCode>General</c:formatCode>
                <c:ptCount val="9"/>
                <c:pt idx="3">
                  <c:v>1</c:v>
                </c:pt>
                <c:pt idx="5">
                  <c:v>3</c:v>
                </c:pt>
              </c:numCache>
            </c:numRef>
          </c:val>
          <c:extLst>
            <c:ext xmlns:c16="http://schemas.microsoft.com/office/drawing/2014/chart" uri="{C3380CC4-5D6E-409C-BE32-E72D297353CC}">
              <c16:uniqueId val="{00000002-2D16-4A78-A3A0-95F1E3B236F7}"/>
            </c:ext>
          </c:extLst>
        </c:ser>
        <c:dLbls>
          <c:showLegendKey val="0"/>
          <c:showVal val="0"/>
          <c:showCatName val="0"/>
          <c:showSerName val="0"/>
          <c:showPercent val="0"/>
          <c:showBubbleSize val="0"/>
        </c:dLbls>
        <c:gapWidth val="219"/>
        <c:overlap val="-27"/>
        <c:axId val="404642792"/>
        <c:axId val="404646072"/>
      </c:barChart>
      <c:catAx>
        <c:axId val="40464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04646072"/>
        <c:crosses val="autoZero"/>
        <c:auto val="1"/>
        <c:lblAlgn val="ctr"/>
        <c:lblOffset val="100"/>
        <c:noMultiLvlLbl val="0"/>
      </c:catAx>
      <c:valAx>
        <c:axId val="40464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04642792"/>
        <c:crosses val="autoZero"/>
        <c:crossBetween val="between"/>
      </c:valAx>
      <c:spPr>
        <a:noFill/>
        <a:ln>
          <a:noFill/>
        </a:ln>
        <a:effectLst/>
      </c:spPr>
    </c:plotArea>
    <c:legend>
      <c:legendPos val="r"/>
      <c:layout>
        <c:manualLayout>
          <c:xMode val="edge"/>
          <c:yMode val="edge"/>
          <c:x val="0.81123860847663343"/>
          <c:y val="0.11125665329432106"/>
          <c:w val="0.17793279191282665"/>
          <c:h val="0.15983609144538116"/>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D8E6D9-6577-415D-A2B3-0D75463A4FD0}" type="doc">
      <dgm:prSet loTypeId="urn:microsoft.com/office/officeart/2005/8/layout/process1" loCatId="process" qsTypeId="urn:microsoft.com/office/officeart/2005/8/quickstyle/simple1" qsCatId="simple" csTypeId="urn:microsoft.com/office/officeart/2005/8/colors/colorful1" csCatId="colorful" phldr="1"/>
      <dgm:spPr/>
    </dgm:pt>
    <dgm:pt modelId="{4CC37975-E5A8-499A-BFB2-81CF113C4A29}">
      <dgm:prSet phldrT="[Text]"/>
      <dgm:spPr/>
      <dgm:t>
        <a:bodyPr/>
        <a:lstStyle/>
        <a:p>
          <a:r>
            <a:rPr lang="en-US" dirty="0"/>
            <a:t>Geometry</a:t>
          </a:r>
        </a:p>
      </dgm:t>
    </dgm:pt>
    <dgm:pt modelId="{1A5BEE47-DC95-4DEE-A0E6-5BFC7F5A26F3}" type="parTrans" cxnId="{8BA7715F-8FAA-41CA-8D95-6CADFC0B3E5B}">
      <dgm:prSet/>
      <dgm:spPr/>
      <dgm:t>
        <a:bodyPr/>
        <a:lstStyle/>
        <a:p>
          <a:endParaRPr lang="en-US"/>
        </a:p>
      </dgm:t>
    </dgm:pt>
    <dgm:pt modelId="{FC62DCD5-84B1-4CB7-9A52-915A4E084F9D}" type="sibTrans" cxnId="{8BA7715F-8FAA-41CA-8D95-6CADFC0B3E5B}">
      <dgm:prSet/>
      <dgm:spPr/>
      <dgm:t>
        <a:bodyPr/>
        <a:lstStyle/>
        <a:p>
          <a:endParaRPr lang="en-US"/>
        </a:p>
      </dgm:t>
    </dgm:pt>
    <dgm:pt modelId="{04610B75-681D-490D-8DCB-7E92E5B88272}">
      <dgm:prSet phldrT="[Text]"/>
      <dgm:spPr/>
      <dgm:t>
        <a:bodyPr/>
        <a:lstStyle/>
        <a:p>
          <a:r>
            <a:rPr lang="en-US" dirty="0"/>
            <a:t>Shape Isolation + Vectoring</a:t>
          </a:r>
        </a:p>
      </dgm:t>
    </dgm:pt>
    <dgm:pt modelId="{701CC75B-84C4-45A1-9ECF-22366659630C}" type="parTrans" cxnId="{0FAC8F93-3019-437F-AA3C-03ECBCA7DF84}">
      <dgm:prSet/>
      <dgm:spPr/>
      <dgm:t>
        <a:bodyPr/>
        <a:lstStyle/>
        <a:p>
          <a:endParaRPr lang="en-US"/>
        </a:p>
      </dgm:t>
    </dgm:pt>
    <dgm:pt modelId="{78B2AECB-0CDE-49BB-A432-745A37B75B9D}" type="sibTrans" cxnId="{0FAC8F93-3019-437F-AA3C-03ECBCA7DF84}">
      <dgm:prSet/>
      <dgm:spPr/>
      <dgm:t>
        <a:bodyPr/>
        <a:lstStyle/>
        <a:p>
          <a:endParaRPr lang="en-US"/>
        </a:p>
      </dgm:t>
    </dgm:pt>
    <dgm:pt modelId="{69DD379D-89ED-4B29-B036-22D152AFC361}">
      <dgm:prSet phldrT="[Text]"/>
      <dgm:spPr/>
      <dgm:t>
        <a:bodyPr/>
        <a:lstStyle/>
        <a:p>
          <a:r>
            <a:rPr lang="en-US" dirty="0"/>
            <a:t>3D Object + Dimensioning</a:t>
          </a:r>
        </a:p>
      </dgm:t>
    </dgm:pt>
    <dgm:pt modelId="{F3CAB434-DB69-4521-BBDC-37249A374FF1}" type="parTrans" cxnId="{9C7708BB-49FF-4340-92B1-FA51D14E4505}">
      <dgm:prSet/>
      <dgm:spPr/>
      <dgm:t>
        <a:bodyPr/>
        <a:lstStyle/>
        <a:p>
          <a:endParaRPr lang="en-US"/>
        </a:p>
      </dgm:t>
    </dgm:pt>
    <dgm:pt modelId="{C7906020-CE5D-4B95-86E2-9EC15F1ED656}" type="sibTrans" cxnId="{9C7708BB-49FF-4340-92B1-FA51D14E4505}">
      <dgm:prSet/>
      <dgm:spPr/>
      <dgm:t>
        <a:bodyPr/>
        <a:lstStyle/>
        <a:p>
          <a:endParaRPr lang="en-US"/>
        </a:p>
      </dgm:t>
    </dgm:pt>
    <dgm:pt modelId="{15D77A2D-4198-461A-889D-7FF9FACE0639}">
      <dgm:prSet phldrT="[Text]"/>
      <dgm:spPr/>
      <dgm:t>
        <a:bodyPr/>
        <a:lstStyle/>
        <a:p>
          <a:r>
            <a:rPr lang="en-US" dirty="0"/>
            <a:t>FEM Mesh</a:t>
          </a:r>
        </a:p>
      </dgm:t>
    </dgm:pt>
    <dgm:pt modelId="{253BCA9F-1133-4B0D-9CC8-C57E46005E42}" type="parTrans" cxnId="{F6FE7588-0213-473A-A374-074196313094}">
      <dgm:prSet/>
      <dgm:spPr/>
      <dgm:t>
        <a:bodyPr/>
        <a:lstStyle/>
        <a:p>
          <a:endParaRPr lang="en-US"/>
        </a:p>
      </dgm:t>
    </dgm:pt>
    <dgm:pt modelId="{DB5E7319-22EB-4C27-B79E-EFD3E57D5219}" type="sibTrans" cxnId="{F6FE7588-0213-473A-A374-074196313094}">
      <dgm:prSet/>
      <dgm:spPr/>
      <dgm:t>
        <a:bodyPr/>
        <a:lstStyle/>
        <a:p>
          <a:endParaRPr lang="en-US"/>
        </a:p>
      </dgm:t>
    </dgm:pt>
    <dgm:pt modelId="{49BABF82-8CA3-4246-9420-C84EB0E158B2}" type="pres">
      <dgm:prSet presAssocID="{D7D8E6D9-6577-415D-A2B3-0D75463A4FD0}" presName="Name0" presStyleCnt="0">
        <dgm:presLayoutVars>
          <dgm:dir/>
          <dgm:resizeHandles val="exact"/>
        </dgm:presLayoutVars>
      </dgm:prSet>
      <dgm:spPr/>
    </dgm:pt>
    <dgm:pt modelId="{FA86445F-44E2-4723-BB17-123982B106B5}" type="pres">
      <dgm:prSet presAssocID="{4CC37975-E5A8-499A-BFB2-81CF113C4A29}" presName="node" presStyleLbl="node1" presStyleIdx="0" presStyleCnt="4">
        <dgm:presLayoutVars>
          <dgm:bulletEnabled val="1"/>
        </dgm:presLayoutVars>
      </dgm:prSet>
      <dgm:spPr/>
    </dgm:pt>
    <dgm:pt modelId="{B9ACD254-A7E4-4EC1-859B-DA40C8E2E85A}" type="pres">
      <dgm:prSet presAssocID="{FC62DCD5-84B1-4CB7-9A52-915A4E084F9D}" presName="sibTrans" presStyleLbl="sibTrans2D1" presStyleIdx="0" presStyleCnt="3"/>
      <dgm:spPr/>
    </dgm:pt>
    <dgm:pt modelId="{AB85E3DB-70F1-4B02-896E-87C3F1A012B7}" type="pres">
      <dgm:prSet presAssocID="{FC62DCD5-84B1-4CB7-9A52-915A4E084F9D}" presName="connectorText" presStyleLbl="sibTrans2D1" presStyleIdx="0" presStyleCnt="3"/>
      <dgm:spPr/>
    </dgm:pt>
    <dgm:pt modelId="{F05B37FD-05CA-4ADC-A6D4-12ED046D1D5E}" type="pres">
      <dgm:prSet presAssocID="{04610B75-681D-490D-8DCB-7E92E5B88272}" presName="node" presStyleLbl="node1" presStyleIdx="1" presStyleCnt="4">
        <dgm:presLayoutVars>
          <dgm:bulletEnabled val="1"/>
        </dgm:presLayoutVars>
      </dgm:prSet>
      <dgm:spPr/>
    </dgm:pt>
    <dgm:pt modelId="{6F5507F6-592D-4AD3-9025-C21B1FBFABF6}" type="pres">
      <dgm:prSet presAssocID="{78B2AECB-0CDE-49BB-A432-745A37B75B9D}" presName="sibTrans" presStyleLbl="sibTrans2D1" presStyleIdx="1" presStyleCnt="3"/>
      <dgm:spPr/>
    </dgm:pt>
    <dgm:pt modelId="{7034E1C9-6942-4417-8575-7029D6A7789B}" type="pres">
      <dgm:prSet presAssocID="{78B2AECB-0CDE-49BB-A432-745A37B75B9D}" presName="connectorText" presStyleLbl="sibTrans2D1" presStyleIdx="1" presStyleCnt="3"/>
      <dgm:spPr/>
    </dgm:pt>
    <dgm:pt modelId="{307E83C4-85D3-4602-8C42-864FAB836B10}" type="pres">
      <dgm:prSet presAssocID="{69DD379D-89ED-4B29-B036-22D152AFC361}" presName="node" presStyleLbl="node1" presStyleIdx="2" presStyleCnt="4">
        <dgm:presLayoutVars>
          <dgm:bulletEnabled val="1"/>
        </dgm:presLayoutVars>
      </dgm:prSet>
      <dgm:spPr/>
    </dgm:pt>
    <dgm:pt modelId="{C3FFC3D7-6DEF-4858-83AA-6E1E24B9F9B7}" type="pres">
      <dgm:prSet presAssocID="{C7906020-CE5D-4B95-86E2-9EC15F1ED656}" presName="sibTrans" presStyleLbl="sibTrans2D1" presStyleIdx="2" presStyleCnt="3"/>
      <dgm:spPr/>
    </dgm:pt>
    <dgm:pt modelId="{CBCBA4C4-F6E5-4AB5-84ED-3904B1A52074}" type="pres">
      <dgm:prSet presAssocID="{C7906020-CE5D-4B95-86E2-9EC15F1ED656}" presName="connectorText" presStyleLbl="sibTrans2D1" presStyleIdx="2" presStyleCnt="3"/>
      <dgm:spPr/>
    </dgm:pt>
    <dgm:pt modelId="{98728F08-2048-417E-B892-7B944F26F460}" type="pres">
      <dgm:prSet presAssocID="{15D77A2D-4198-461A-889D-7FF9FACE0639}" presName="node" presStyleLbl="node1" presStyleIdx="3" presStyleCnt="4">
        <dgm:presLayoutVars>
          <dgm:bulletEnabled val="1"/>
        </dgm:presLayoutVars>
      </dgm:prSet>
      <dgm:spPr/>
    </dgm:pt>
  </dgm:ptLst>
  <dgm:cxnLst>
    <dgm:cxn modelId="{D4430203-AA3D-47AE-9FA5-5BFF01341E05}" type="presOf" srcId="{78B2AECB-0CDE-49BB-A432-745A37B75B9D}" destId="{7034E1C9-6942-4417-8575-7029D6A7789B}" srcOrd="1" destOrd="0" presId="urn:microsoft.com/office/officeart/2005/8/layout/process1"/>
    <dgm:cxn modelId="{8BA7715F-8FAA-41CA-8D95-6CADFC0B3E5B}" srcId="{D7D8E6D9-6577-415D-A2B3-0D75463A4FD0}" destId="{4CC37975-E5A8-499A-BFB2-81CF113C4A29}" srcOrd="0" destOrd="0" parTransId="{1A5BEE47-DC95-4DEE-A0E6-5BFC7F5A26F3}" sibTransId="{FC62DCD5-84B1-4CB7-9A52-915A4E084F9D}"/>
    <dgm:cxn modelId="{8AAE2A64-6488-4DB2-B1F7-601FDB2DD838}" type="presOf" srcId="{FC62DCD5-84B1-4CB7-9A52-915A4E084F9D}" destId="{AB85E3DB-70F1-4B02-896E-87C3F1A012B7}" srcOrd="1" destOrd="0" presId="urn:microsoft.com/office/officeart/2005/8/layout/process1"/>
    <dgm:cxn modelId="{617F2C48-620A-4930-8C44-E4E0A3FB3890}" type="presOf" srcId="{78B2AECB-0CDE-49BB-A432-745A37B75B9D}" destId="{6F5507F6-592D-4AD3-9025-C21B1FBFABF6}" srcOrd="0" destOrd="0" presId="urn:microsoft.com/office/officeart/2005/8/layout/process1"/>
    <dgm:cxn modelId="{6FFCD674-F408-4202-986A-2E0E826C094E}" type="presOf" srcId="{FC62DCD5-84B1-4CB7-9A52-915A4E084F9D}" destId="{B9ACD254-A7E4-4EC1-859B-DA40C8E2E85A}" srcOrd="0" destOrd="0" presId="urn:microsoft.com/office/officeart/2005/8/layout/process1"/>
    <dgm:cxn modelId="{F6FE7588-0213-473A-A374-074196313094}" srcId="{D7D8E6D9-6577-415D-A2B3-0D75463A4FD0}" destId="{15D77A2D-4198-461A-889D-7FF9FACE0639}" srcOrd="3" destOrd="0" parTransId="{253BCA9F-1133-4B0D-9CC8-C57E46005E42}" sibTransId="{DB5E7319-22EB-4C27-B79E-EFD3E57D5219}"/>
    <dgm:cxn modelId="{E42A2E8D-762D-46C1-92BC-728221B00EA6}" type="presOf" srcId="{C7906020-CE5D-4B95-86E2-9EC15F1ED656}" destId="{C3FFC3D7-6DEF-4858-83AA-6E1E24B9F9B7}" srcOrd="0" destOrd="0" presId="urn:microsoft.com/office/officeart/2005/8/layout/process1"/>
    <dgm:cxn modelId="{F384A08E-CFAB-4ECA-91F1-47BB878B8F34}" type="presOf" srcId="{4CC37975-E5A8-499A-BFB2-81CF113C4A29}" destId="{FA86445F-44E2-4723-BB17-123982B106B5}" srcOrd="0" destOrd="0" presId="urn:microsoft.com/office/officeart/2005/8/layout/process1"/>
    <dgm:cxn modelId="{0FAC8F93-3019-437F-AA3C-03ECBCA7DF84}" srcId="{D7D8E6D9-6577-415D-A2B3-0D75463A4FD0}" destId="{04610B75-681D-490D-8DCB-7E92E5B88272}" srcOrd="1" destOrd="0" parTransId="{701CC75B-84C4-45A1-9ECF-22366659630C}" sibTransId="{78B2AECB-0CDE-49BB-A432-745A37B75B9D}"/>
    <dgm:cxn modelId="{3FE3C293-BB57-4A07-9B0C-262145CEE120}" type="presOf" srcId="{69DD379D-89ED-4B29-B036-22D152AFC361}" destId="{307E83C4-85D3-4602-8C42-864FAB836B10}" srcOrd="0" destOrd="0" presId="urn:microsoft.com/office/officeart/2005/8/layout/process1"/>
    <dgm:cxn modelId="{6C100F97-E474-4C36-8FD4-2EEEB268CE4A}" type="presOf" srcId="{04610B75-681D-490D-8DCB-7E92E5B88272}" destId="{F05B37FD-05CA-4ADC-A6D4-12ED046D1D5E}" srcOrd="0" destOrd="0" presId="urn:microsoft.com/office/officeart/2005/8/layout/process1"/>
    <dgm:cxn modelId="{7EC2D1B9-4CE3-44EE-887D-548A7E870CBD}" type="presOf" srcId="{C7906020-CE5D-4B95-86E2-9EC15F1ED656}" destId="{CBCBA4C4-F6E5-4AB5-84ED-3904B1A52074}" srcOrd="1" destOrd="0" presId="urn:microsoft.com/office/officeart/2005/8/layout/process1"/>
    <dgm:cxn modelId="{9C7708BB-49FF-4340-92B1-FA51D14E4505}" srcId="{D7D8E6D9-6577-415D-A2B3-0D75463A4FD0}" destId="{69DD379D-89ED-4B29-B036-22D152AFC361}" srcOrd="2" destOrd="0" parTransId="{F3CAB434-DB69-4521-BBDC-37249A374FF1}" sibTransId="{C7906020-CE5D-4B95-86E2-9EC15F1ED656}"/>
    <dgm:cxn modelId="{716748C3-5963-4E59-9AFC-F2AD86C23AC4}" type="presOf" srcId="{D7D8E6D9-6577-415D-A2B3-0D75463A4FD0}" destId="{49BABF82-8CA3-4246-9420-C84EB0E158B2}" srcOrd="0" destOrd="0" presId="urn:microsoft.com/office/officeart/2005/8/layout/process1"/>
    <dgm:cxn modelId="{858B9AE8-6091-4F20-8B24-E1732B553311}" type="presOf" srcId="{15D77A2D-4198-461A-889D-7FF9FACE0639}" destId="{98728F08-2048-417E-B892-7B944F26F460}" srcOrd="0" destOrd="0" presId="urn:microsoft.com/office/officeart/2005/8/layout/process1"/>
    <dgm:cxn modelId="{6AFD6AB1-FA0E-4FFB-AF9F-AB5A542EA10F}" type="presParOf" srcId="{49BABF82-8CA3-4246-9420-C84EB0E158B2}" destId="{FA86445F-44E2-4723-BB17-123982B106B5}" srcOrd="0" destOrd="0" presId="urn:microsoft.com/office/officeart/2005/8/layout/process1"/>
    <dgm:cxn modelId="{8453163B-171D-4DC4-88B5-D4843EBA36D7}" type="presParOf" srcId="{49BABF82-8CA3-4246-9420-C84EB0E158B2}" destId="{B9ACD254-A7E4-4EC1-859B-DA40C8E2E85A}" srcOrd="1" destOrd="0" presId="urn:microsoft.com/office/officeart/2005/8/layout/process1"/>
    <dgm:cxn modelId="{E1720449-363E-4B0D-A8D6-D29733F64024}" type="presParOf" srcId="{B9ACD254-A7E4-4EC1-859B-DA40C8E2E85A}" destId="{AB85E3DB-70F1-4B02-896E-87C3F1A012B7}" srcOrd="0" destOrd="0" presId="urn:microsoft.com/office/officeart/2005/8/layout/process1"/>
    <dgm:cxn modelId="{41AD5F55-A07B-4478-A842-0D1646A9772C}" type="presParOf" srcId="{49BABF82-8CA3-4246-9420-C84EB0E158B2}" destId="{F05B37FD-05CA-4ADC-A6D4-12ED046D1D5E}" srcOrd="2" destOrd="0" presId="urn:microsoft.com/office/officeart/2005/8/layout/process1"/>
    <dgm:cxn modelId="{26533BBF-0ACF-4F5D-972E-499645FDAAEA}" type="presParOf" srcId="{49BABF82-8CA3-4246-9420-C84EB0E158B2}" destId="{6F5507F6-592D-4AD3-9025-C21B1FBFABF6}" srcOrd="3" destOrd="0" presId="urn:microsoft.com/office/officeart/2005/8/layout/process1"/>
    <dgm:cxn modelId="{93AFD454-9CBD-4DDE-82A3-C484EB1CF057}" type="presParOf" srcId="{6F5507F6-592D-4AD3-9025-C21B1FBFABF6}" destId="{7034E1C9-6942-4417-8575-7029D6A7789B}" srcOrd="0" destOrd="0" presId="urn:microsoft.com/office/officeart/2005/8/layout/process1"/>
    <dgm:cxn modelId="{2A7C9423-C493-4FBE-A8B2-2266195EFAEF}" type="presParOf" srcId="{49BABF82-8CA3-4246-9420-C84EB0E158B2}" destId="{307E83C4-85D3-4602-8C42-864FAB836B10}" srcOrd="4" destOrd="0" presId="urn:microsoft.com/office/officeart/2005/8/layout/process1"/>
    <dgm:cxn modelId="{A6FD8F16-4B47-4466-B6B0-49D32E1CC70F}" type="presParOf" srcId="{49BABF82-8CA3-4246-9420-C84EB0E158B2}" destId="{C3FFC3D7-6DEF-4858-83AA-6E1E24B9F9B7}" srcOrd="5" destOrd="0" presId="urn:microsoft.com/office/officeart/2005/8/layout/process1"/>
    <dgm:cxn modelId="{75B827C0-18F6-4F36-B106-0FAEB3CA1693}" type="presParOf" srcId="{C3FFC3D7-6DEF-4858-83AA-6E1E24B9F9B7}" destId="{CBCBA4C4-F6E5-4AB5-84ED-3904B1A52074}" srcOrd="0" destOrd="0" presId="urn:microsoft.com/office/officeart/2005/8/layout/process1"/>
    <dgm:cxn modelId="{DA4F08EB-39D1-4400-9DF0-030B71EADFCC}" type="presParOf" srcId="{49BABF82-8CA3-4246-9420-C84EB0E158B2}" destId="{98728F08-2048-417E-B892-7B944F26F460}"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6445F-44E2-4723-BB17-123982B106B5}">
      <dsp:nvSpPr>
        <dsp:cNvPr id="0" name=""/>
        <dsp:cNvSpPr/>
      </dsp:nvSpPr>
      <dsp:spPr>
        <a:xfrm>
          <a:off x="4866" y="403203"/>
          <a:ext cx="2127820" cy="127669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Geometry</a:t>
          </a:r>
        </a:p>
      </dsp:txBody>
      <dsp:txXfrm>
        <a:off x="42259" y="440596"/>
        <a:ext cx="2053034" cy="1201906"/>
      </dsp:txXfrm>
    </dsp:sp>
    <dsp:sp modelId="{B9ACD254-A7E4-4EC1-859B-DA40C8E2E85A}">
      <dsp:nvSpPr>
        <dsp:cNvPr id="0" name=""/>
        <dsp:cNvSpPr/>
      </dsp:nvSpPr>
      <dsp:spPr>
        <a:xfrm>
          <a:off x="2345469" y="777700"/>
          <a:ext cx="451097" cy="52769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345469" y="883240"/>
        <a:ext cx="315768" cy="316619"/>
      </dsp:txXfrm>
    </dsp:sp>
    <dsp:sp modelId="{F05B37FD-05CA-4ADC-A6D4-12ED046D1D5E}">
      <dsp:nvSpPr>
        <dsp:cNvPr id="0" name=""/>
        <dsp:cNvSpPr/>
      </dsp:nvSpPr>
      <dsp:spPr>
        <a:xfrm>
          <a:off x="2983815" y="403203"/>
          <a:ext cx="2127820" cy="127669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Shape Isolation + Vectoring</a:t>
          </a:r>
        </a:p>
      </dsp:txBody>
      <dsp:txXfrm>
        <a:off x="3021208" y="440596"/>
        <a:ext cx="2053034" cy="1201906"/>
      </dsp:txXfrm>
    </dsp:sp>
    <dsp:sp modelId="{6F5507F6-592D-4AD3-9025-C21B1FBFABF6}">
      <dsp:nvSpPr>
        <dsp:cNvPr id="0" name=""/>
        <dsp:cNvSpPr/>
      </dsp:nvSpPr>
      <dsp:spPr>
        <a:xfrm>
          <a:off x="5324417" y="777700"/>
          <a:ext cx="451097" cy="52769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324417" y="883240"/>
        <a:ext cx="315768" cy="316619"/>
      </dsp:txXfrm>
    </dsp:sp>
    <dsp:sp modelId="{307E83C4-85D3-4602-8C42-864FAB836B10}">
      <dsp:nvSpPr>
        <dsp:cNvPr id="0" name=""/>
        <dsp:cNvSpPr/>
      </dsp:nvSpPr>
      <dsp:spPr>
        <a:xfrm>
          <a:off x="5962764" y="403203"/>
          <a:ext cx="2127820" cy="127669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3D Object + Dimensioning</a:t>
          </a:r>
        </a:p>
      </dsp:txBody>
      <dsp:txXfrm>
        <a:off x="6000157" y="440596"/>
        <a:ext cx="2053034" cy="1201906"/>
      </dsp:txXfrm>
    </dsp:sp>
    <dsp:sp modelId="{C3FFC3D7-6DEF-4858-83AA-6E1E24B9F9B7}">
      <dsp:nvSpPr>
        <dsp:cNvPr id="0" name=""/>
        <dsp:cNvSpPr/>
      </dsp:nvSpPr>
      <dsp:spPr>
        <a:xfrm>
          <a:off x="8303366" y="777700"/>
          <a:ext cx="451097" cy="52769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303366" y="883240"/>
        <a:ext cx="315768" cy="316619"/>
      </dsp:txXfrm>
    </dsp:sp>
    <dsp:sp modelId="{98728F08-2048-417E-B892-7B944F26F460}">
      <dsp:nvSpPr>
        <dsp:cNvPr id="0" name=""/>
        <dsp:cNvSpPr/>
      </dsp:nvSpPr>
      <dsp:spPr>
        <a:xfrm>
          <a:off x="8941712" y="403203"/>
          <a:ext cx="2127820" cy="127669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FEM Mesh</a:t>
          </a:r>
        </a:p>
      </dsp:txBody>
      <dsp:txXfrm>
        <a:off x="8979105" y="440596"/>
        <a:ext cx="2053034" cy="120190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537B956D-045E-48FF-AEDC-CCA8442EA4FB}" type="datetimeFigureOut">
              <a:rPr lang="en-US"/>
              <a:pPr>
                <a:defRPr/>
              </a:pPr>
              <a:t>10/19/2022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69C1AE01-239C-4BDB-8BFA-619062B0D0C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9593C1BE-6BFC-954F-ADC0-C38696781FED}"/>
              </a:ext>
            </a:extLst>
          </p:cNvPr>
          <p:cNvSpPr>
            <a:spLocks noGrp="1" noChangeArrowheads="1"/>
          </p:cNvSpPr>
          <p:nvPr>
            <p:ph type="sldNum" sz="quarter" idx="5"/>
          </p:nvPr>
        </p:nvSpPr>
        <p:spPr/>
        <p:txBody>
          <a:bodyPr/>
          <a:lstStyle>
            <a:lvl1pPr defTabSz="939800" eaLnBrk="0" hangingPunct="0">
              <a:defRPr sz="900">
                <a:solidFill>
                  <a:srgbClr val="666666"/>
                </a:solidFill>
                <a:latin typeface="55 Helvetica Roman"/>
                <a:cs typeface="Arial" panose="020B0604020202020204" pitchFamily="34" charset="0"/>
              </a:defRPr>
            </a:lvl1pPr>
            <a:lvl2pPr marL="742950" indent="-285750" defTabSz="939800" eaLnBrk="0" hangingPunct="0">
              <a:defRPr sz="900">
                <a:solidFill>
                  <a:srgbClr val="666666"/>
                </a:solidFill>
                <a:latin typeface="55 Helvetica Roman"/>
                <a:cs typeface="Arial" panose="020B0604020202020204" pitchFamily="34" charset="0"/>
              </a:defRPr>
            </a:lvl2pPr>
            <a:lvl3pPr marL="1143000" indent="-228600" defTabSz="939800" eaLnBrk="0" hangingPunct="0">
              <a:defRPr sz="900">
                <a:solidFill>
                  <a:srgbClr val="666666"/>
                </a:solidFill>
                <a:latin typeface="55 Helvetica Roman"/>
                <a:cs typeface="Arial" panose="020B0604020202020204" pitchFamily="34" charset="0"/>
              </a:defRPr>
            </a:lvl3pPr>
            <a:lvl4pPr marL="1600200" indent="-228600" defTabSz="939800" eaLnBrk="0" hangingPunct="0">
              <a:defRPr sz="900">
                <a:solidFill>
                  <a:srgbClr val="666666"/>
                </a:solidFill>
                <a:latin typeface="55 Helvetica Roman"/>
                <a:cs typeface="Arial" panose="020B0604020202020204" pitchFamily="34" charset="0"/>
              </a:defRPr>
            </a:lvl4pPr>
            <a:lvl5pPr marL="2057400" indent="-228600" defTabSz="939800" eaLnBrk="0" hangingPunct="0">
              <a:defRPr sz="900">
                <a:solidFill>
                  <a:srgbClr val="666666"/>
                </a:solidFill>
                <a:latin typeface="55 Helvetica Roman"/>
                <a:cs typeface="Arial" panose="020B0604020202020204" pitchFamily="34" charset="0"/>
              </a:defRPr>
            </a:lvl5pPr>
            <a:lvl6pPr marL="2514600" indent="-228600" defTabSz="939800" eaLnBrk="0" fontAlgn="base" hangingPunct="0">
              <a:spcBef>
                <a:spcPct val="0"/>
              </a:spcBef>
              <a:spcAft>
                <a:spcPct val="0"/>
              </a:spcAft>
              <a:defRPr sz="900">
                <a:solidFill>
                  <a:srgbClr val="666666"/>
                </a:solidFill>
                <a:latin typeface="55 Helvetica Roman"/>
                <a:cs typeface="Arial" panose="020B0604020202020204" pitchFamily="34" charset="0"/>
              </a:defRPr>
            </a:lvl6pPr>
            <a:lvl7pPr marL="2971800" indent="-228600" defTabSz="939800" eaLnBrk="0" fontAlgn="base" hangingPunct="0">
              <a:spcBef>
                <a:spcPct val="0"/>
              </a:spcBef>
              <a:spcAft>
                <a:spcPct val="0"/>
              </a:spcAft>
              <a:defRPr sz="900">
                <a:solidFill>
                  <a:srgbClr val="666666"/>
                </a:solidFill>
                <a:latin typeface="55 Helvetica Roman"/>
                <a:cs typeface="Arial" panose="020B0604020202020204" pitchFamily="34" charset="0"/>
              </a:defRPr>
            </a:lvl7pPr>
            <a:lvl8pPr marL="3429000" indent="-228600" defTabSz="939800" eaLnBrk="0" fontAlgn="base" hangingPunct="0">
              <a:spcBef>
                <a:spcPct val="0"/>
              </a:spcBef>
              <a:spcAft>
                <a:spcPct val="0"/>
              </a:spcAft>
              <a:defRPr sz="900">
                <a:solidFill>
                  <a:srgbClr val="666666"/>
                </a:solidFill>
                <a:latin typeface="55 Helvetica Roman"/>
                <a:cs typeface="Arial" panose="020B0604020202020204" pitchFamily="34" charset="0"/>
              </a:defRPr>
            </a:lvl8pPr>
            <a:lvl9pPr marL="3886200" indent="-228600" defTabSz="939800" eaLnBrk="0" fontAlgn="base" hangingPunct="0">
              <a:spcBef>
                <a:spcPct val="0"/>
              </a:spcBef>
              <a:spcAft>
                <a:spcPct val="0"/>
              </a:spcAft>
              <a:defRPr sz="900">
                <a:solidFill>
                  <a:srgbClr val="666666"/>
                </a:solidFill>
                <a:latin typeface="55 Helvetica Roman"/>
                <a:cs typeface="Arial" panose="020B0604020202020204" pitchFamily="34" charset="0"/>
              </a:defRPr>
            </a:lvl9pPr>
          </a:lstStyle>
          <a:p>
            <a:pPr eaLnBrk="1" hangingPunct="1"/>
            <a:fld id="{0D470D41-D52A-114E-9990-CABA59B1932F}" type="slidenum">
              <a:rPr lang="en-US" altLang="en-US" sz="1200">
                <a:solidFill>
                  <a:schemeClr val="tx1"/>
                </a:solidFill>
              </a:rPr>
              <a:pPr eaLnBrk="1" hangingPunct="1"/>
              <a:t>1</a:t>
            </a:fld>
            <a:endParaRPr lang="en-US" altLang="en-US" sz="1200" dirty="0">
              <a:solidFill>
                <a:schemeClr val="tx1"/>
              </a:solidFill>
            </a:endParaRPr>
          </a:p>
        </p:txBody>
      </p:sp>
      <p:sp>
        <p:nvSpPr>
          <p:cNvPr id="26627" name="Rectangle 2">
            <a:extLst>
              <a:ext uri="{FF2B5EF4-FFF2-40B4-BE49-F238E27FC236}">
                <a16:creationId xmlns:a16="http://schemas.microsoft.com/office/drawing/2014/main" id="{88098603-AAA9-AD4E-AD7A-92A4D6791923}"/>
              </a:ext>
            </a:extLst>
          </p:cNvPr>
          <p:cNvSpPr>
            <a:spLocks noGrp="1" noRot="1" noChangeAspect="1" noChangeArrowheads="1" noTextEdit="1"/>
          </p:cNvSpPr>
          <p:nvPr>
            <p:ph type="sldImg"/>
          </p:nvPr>
        </p:nvSpPr>
        <p:spPr>
          <a:xfrm>
            <a:off x="355600" y="708025"/>
            <a:ext cx="6299200" cy="3543300"/>
          </a:xfrm>
          <a:ln/>
        </p:spPr>
      </p:sp>
      <p:sp>
        <p:nvSpPr>
          <p:cNvPr id="26628" name="Rectangle 3">
            <a:extLst>
              <a:ext uri="{FF2B5EF4-FFF2-40B4-BE49-F238E27FC236}">
                <a16:creationId xmlns:a16="http://schemas.microsoft.com/office/drawing/2014/main" id="{271F34D7-EB59-5C4F-814C-D30D83E4F13E}"/>
              </a:ext>
            </a:extLst>
          </p:cNvPr>
          <p:cNvSpPr>
            <a:spLocks noGrp="1" noChangeArrowheads="1"/>
          </p:cNvSpPr>
          <p:nvPr>
            <p:ph type="body" idx="1"/>
          </p:nvPr>
        </p:nvSpPr>
        <p:spPr>
          <a:noFill/>
        </p:spPr>
        <p:txBody>
          <a:bodyPr/>
          <a:lstStyle/>
          <a:p>
            <a:pPr eaLnBrk="1" hangingPunct="1"/>
            <a:endParaRPr lang="en-US" altLang="en-US" dirty="0">
              <a:latin typeface="55 Helvetica Roman"/>
            </a:endParaRPr>
          </a:p>
        </p:txBody>
      </p:sp>
    </p:spTree>
    <p:extLst>
      <p:ext uri="{BB962C8B-B14F-4D97-AF65-F5344CB8AC3E}">
        <p14:creationId xmlns:p14="http://schemas.microsoft.com/office/powerpoint/2010/main" val="73658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Weighting function, 2015 paper</a:t>
            </a:r>
          </a:p>
          <a:p>
            <a:pPr eaLnBrk="1" hangingPunct="1"/>
            <a:r>
              <a:rPr lang="en-US" altLang="en-US" dirty="0"/>
              <a:t>SQRT(IS*0.25 + SE*0.5+FS*0.25)</a:t>
            </a:r>
          </a:p>
          <a:p>
            <a:pPr eaLnBrk="1" hangingPunct="1"/>
            <a:endParaRPr lang="en-US" altLang="en-US" dirty="0"/>
          </a:p>
          <a:p>
            <a:pPr eaLnBrk="1" hangingPunct="1"/>
            <a:r>
              <a:rPr lang="en-US" altLang="en-US" dirty="0"/>
              <a:t>The Operationally Relevant Injury Scale (ORIS) was developed to address NASA’s unique operational environment.  Because the Abbreviated Injury Scale (AIS) was developed for passenger car incidents, it was determined </a:t>
            </a:r>
          </a:p>
          <a:p>
            <a:pPr marL="234950" lvl="1" indent="0" eaLnBrk="1" hangingPunct="1">
              <a:buFont typeface="Arial" panose="020B0604020202020204" pitchFamily="34" charset="0"/>
              <a:buNone/>
            </a:pPr>
            <a:r>
              <a:rPr lang="en-US" altLang="en-US" b="1" dirty="0"/>
              <a:t>that a new injury classification system was needed for NASA.  The new scale combines the injury severity from the AIS, a measure of a crewmember’s ability to self-egress, and a measure to estimate the time to return to flight status. All three factors are used to calculate the final classification of the injury.  </a:t>
            </a:r>
          </a:p>
          <a:p>
            <a:pPr eaLnBrk="1" hangingPunct="1"/>
            <a:r>
              <a:rPr lang="en-US" altLang="en-US" dirty="0"/>
              <a:t>Example:  A clavicle fracture (AIS=2) could prevent crewmembers from egressing (SE = 3), so it would be classified as a Class III Injury using the ORIS</a:t>
            </a:r>
          </a:p>
          <a:p>
            <a:pPr eaLnBrk="1" hangingPunct="1"/>
            <a:endParaRPr lang="en-US" altLang="en-US" dirty="0"/>
          </a:p>
          <a:p>
            <a:endParaRPr lang="en-US" dirty="0"/>
          </a:p>
        </p:txBody>
      </p:sp>
      <p:sp>
        <p:nvSpPr>
          <p:cNvPr id="4" name="Slide Number Placeholder 3"/>
          <p:cNvSpPr>
            <a:spLocks noGrp="1"/>
          </p:cNvSpPr>
          <p:nvPr>
            <p:ph type="sldNum" sz="quarter" idx="10"/>
          </p:nvPr>
        </p:nvSpPr>
        <p:spPr/>
        <p:txBody>
          <a:bodyPr/>
          <a:lstStyle/>
          <a:p>
            <a:pPr>
              <a:defRPr/>
            </a:pPr>
            <a:fld id="{69C1AE01-239C-4BDB-8BFA-619062B0D0C2}" type="slidenum">
              <a:rPr lang="en-US" smtClean="0"/>
              <a:pPr>
                <a:defRPr/>
              </a:pPr>
              <a:t>6</a:t>
            </a:fld>
            <a:endParaRPr lang="en-US" dirty="0"/>
          </a:p>
        </p:txBody>
      </p:sp>
    </p:spTree>
    <p:extLst>
      <p:ext uri="{BB962C8B-B14F-4D97-AF65-F5344CB8AC3E}">
        <p14:creationId xmlns:p14="http://schemas.microsoft.com/office/powerpoint/2010/main" val="52099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5325"/>
            <a:ext cx="6178550" cy="3476625"/>
          </a:xfrm>
        </p:spPr>
      </p:sp>
      <p:sp>
        <p:nvSpPr>
          <p:cNvPr id="3" name="Notes Placeholder 2"/>
          <p:cNvSpPr>
            <a:spLocks noGrp="1"/>
          </p:cNvSpPr>
          <p:nvPr>
            <p:ph type="body" idx="1"/>
          </p:nvPr>
        </p:nvSpPr>
        <p:spPr/>
        <p:txBody>
          <a:bodyPr/>
          <a:lstStyle/>
          <a:p>
            <a:r>
              <a:rPr lang="en-US" dirty="0"/>
              <a:t>Mention limitations!</a:t>
            </a:r>
          </a:p>
        </p:txBody>
      </p:sp>
      <p:sp>
        <p:nvSpPr>
          <p:cNvPr id="4" name="Slide Number Placeholder 3"/>
          <p:cNvSpPr>
            <a:spLocks noGrp="1"/>
          </p:cNvSpPr>
          <p:nvPr>
            <p:ph type="sldNum" sz="quarter" idx="10"/>
          </p:nvPr>
        </p:nvSpPr>
        <p:spPr/>
        <p:txBody>
          <a:bodyPr/>
          <a:lstStyle/>
          <a:p>
            <a:fld id="{AFBE1565-D0C9-4E77-BA3A-530368F5ED30}" type="slidenum">
              <a:rPr lang="en-US" smtClean="0"/>
              <a:t>8</a:t>
            </a:fld>
            <a:endParaRPr lang="en-US" dirty="0"/>
          </a:p>
        </p:txBody>
      </p:sp>
    </p:spTree>
    <p:extLst>
      <p:ext uri="{BB962C8B-B14F-4D97-AF65-F5344CB8AC3E}">
        <p14:creationId xmlns:p14="http://schemas.microsoft.com/office/powerpoint/2010/main" val="3972285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781348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4559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52775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053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29106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1593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59695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2019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4687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7822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4212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991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829139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8308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94376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69548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42653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034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09538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33322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9393017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3164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95553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6140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914998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7295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5831502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07825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2289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58279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8252687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2066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075960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05639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733306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4590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5000297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2559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489469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86145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772003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3031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3034498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57838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680870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0661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653767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68156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7470102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8468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328086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58883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27272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56757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2529234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07359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917084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57206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672858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91987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888488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3180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656290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70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94586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05685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104722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87076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768599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72154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805200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27821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2106741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51759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345522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56281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2572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45113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433384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51522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65127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69404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22903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62927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043636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34145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34439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13968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702245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29250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5572694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07268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238114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15269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289386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9022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eatball best"/>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64825" y="152400"/>
            <a:ext cx="134461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641" y="1395414"/>
            <a:ext cx="10363200"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54641" y="3426384"/>
            <a:ext cx="8534400" cy="1600200"/>
          </a:xfrm>
        </p:spPr>
        <p:txBody>
          <a:bodyPr/>
          <a:lstStyle>
            <a:lvl1pPr marL="0" indent="0" algn="l">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11702362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18242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732380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971826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197481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5886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a:lum bright="-26000" contrast="-28000"/>
            <a:extLst>
              <a:ext uri="{28A0092B-C50C-407E-A947-70E740481C1C}">
                <a14:useLocalDpi xmlns:a14="http://schemas.microsoft.com/office/drawing/2010/main" val="0"/>
              </a:ext>
            </a:extLst>
          </a:blip>
          <a:srcRect/>
          <a:stretch>
            <a:fillRect/>
          </a:stretch>
        </p:blipFill>
        <p:spPr bwMode="auto">
          <a:xfrm>
            <a:off x="0" y="-3175"/>
            <a:ext cx="12193588"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NASA_fancy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9600" y="228600"/>
            <a:ext cx="1274763"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600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5435327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92602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15084269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814058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57832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69999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84994" name="Rectangle 2"/>
          <p:cNvSpPr>
            <a:spLocks noGrp="1" noChangeArrowheads="1"/>
          </p:cNvSpPr>
          <p:nvPr>
            <p:ph type="ctrTitle"/>
          </p:nvPr>
        </p:nvSpPr>
        <p:spPr>
          <a:xfrm>
            <a:off x="609985" y="1524000"/>
            <a:ext cx="10972031" cy="1165412"/>
          </a:xfrm>
        </p:spPr>
        <p:txBody>
          <a:bodyPr/>
          <a:lstStyle>
            <a:lvl1pPr>
              <a:defRPr sz="3530">
                <a:latin typeface="Calibri" panose="020F0502020204030204" pitchFamily="34" charset="0"/>
                <a:cs typeface="Calibri" panose="020F0502020204030204" pitchFamily="34" charset="0"/>
              </a:defRPr>
            </a:lvl1pPr>
          </a:lstStyle>
          <a:p>
            <a:pPr lvl="0"/>
            <a:r>
              <a:rPr lang="en-US" noProof="0"/>
              <a:t>Click to edit Master title style</a:t>
            </a:r>
            <a:endParaRPr lang="en-US" noProof="0" dirty="0"/>
          </a:p>
        </p:txBody>
      </p:sp>
      <p:sp>
        <p:nvSpPr>
          <p:cNvPr id="84995" name="Rectangle 3"/>
          <p:cNvSpPr>
            <a:spLocks noGrp="1" noChangeArrowheads="1"/>
          </p:cNvSpPr>
          <p:nvPr>
            <p:ph type="subTitle" idx="1"/>
          </p:nvPr>
        </p:nvSpPr>
        <p:spPr>
          <a:xfrm>
            <a:off x="609986" y="2667007"/>
            <a:ext cx="8187651" cy="519673"/>
          </a:xfrm>
        </p:spPr>
        <p:txBody>
          <a:bodyPr/>
          <a:lstStyle>
            <a:lvl1pPr marL="0" indent="0">
              <a:buFont typeface="AGaramond RegularSC" pitchFamily="1" charset="0"/>
              <a:buNone/>
              <a:defRPr>
                <a:solidFill>
                  <a:srgbClr val="79797C"/>
                </a:solidFill>
                <a:latin typeface="Calibri" panose="020F0502020204030204" pitchFamily="34" charset="0"/>
                <a:cs typeface="Calibri" panose="020F0502020204030204" pitchFamily="34" charset="0"/>
              </a:defRPr>
            </a:lvl1pPr>
          </a:lstStyle>
          <a:p>
            <a:pPr lvl="0"/>
            <a:r>
              <a:rPr lang="en-US" noProof="0"/>
              <a:t>Click to edit Master subtitle style</a:t>
            </a:r>
            <a:endParaRPr lang="en-US" noProof="0" dirty="0"/>
          </a:p>
        </p:txBody>
      </p:sp>
      <p:sp>
        <p:nvSpPr>
          <p:cNvPr id="19" name="Rectangle 6">
            <a:extLst>
              <a:ext uri="{FF2B5EF4-FFF2-40B4-BE49-F238E27FC236}">
                <a16:creationId xmlns:a16="http://schemas.microsoft.com/office/drawing/2014/main" id="{FA775A4E-C6F4-BB49-8B58-7552C228D0E7}"/>
              </a:ext>
            </a:extLst>
          </p:cNvPr>
          <p:cNvSpPr>
            <a:spLocks noGrp="1" noChangeArrowheads="1"/>
          </p:cNvSpPr>
          <p:nvPr>
            <p:ph type="sldNum" sz="quarter" idx="4"/>
          </p:nvPr>
        </p:nvSpPr>
        <p:spPr bwMode="auto">
          <a:xfrm>
            <a:off x="10637212" y="6521829"/>
            <a:ext cx="1141076"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a:defRPr sz="970">
                <a:solidFill>
                  <a:srgbClr val="677085"/>
                </a:solidFill>
                <a:latin typeface="75 Helvetica Bold"/>
              </a:defRPr>
            </a:lvl1pPr>
          </a:lstStyle>
          <a:p>
            <a:fld id="{658F3609-7749-FA40-A4C0-D7EE38879FAE}" type="slidenum">
              <a:rPr lang="en-US" altLang="en-US"/>
              <a:pPr/>
              <a:t>‹#›</a:t>
            </a:fld>
            <a:endParaRPr lang="en-US" altLang="en-US" dirty="0"/>
          </a:p>
        </p:txBody>
      </p:sp>
      <p:sp>
        <p:nvSpPr>
          <p:cNvPr id="20" name="Rectangle 19">
            <a:extLst>
              <a:ext uri="{FF2B5EF4-FFF2-40B4-BE49-F238E27FC236}">
                <a16:creationId xmlns:a16="http://schemas.microsoft.com/office/drawing/2014/main" id="{5D598FFC-C779-E14E-8B9B-3EE8AE6E0BC8}"/>
              </a:ext>
            </a:extLst>
          </p:cNvPr>
          <p:cNvSpPr>
            <a:spLocks noChangeArrowheads="1"/>
          </p:cNvSpPr>
          <p:nvPr/>
        </p:nvSpPr>
        <p:spPr bwMode="auto">
          <a:xfrm>
            <a:off x="498379" y="494461"/>
            <a:ext cx="11074015" cy="245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3493" tIns="61747" rIns="123493" bIns="61747"/>
          <a:lstStyle>
            <a:lvl1pPr defTabSz="1019175" eaLnBrk="0" hangingPunct="0">
              <a:defRPr sz="900">
                <a:solidFill>
                  <a:srgbClr val="666666"/>
                </a:solidFill>
                <a:latin typeface="55 Helvetica Roman"/>
                <a:cs typeface="Arial" panose="020B0604020202020204" pitchFamily="34" charset="0"/>
              </a:defRPr>
            </a:lvl1pPr>
            <a:lvl2pPr marL="742950" indent="-285750" defTabSz="1019175" eaLnBrk="0" hangingPunct="0">
              <a:defRPr sz="900">
                <a:solidFill>
                  <a:srgbClr val="666666"/>
                </a:solidFill>
                <a:latin typeface="55 Helvetica Roman"/>
                <a:cs typeface="Arial" panose="020B0604020202020204" pitchFamily="34" charset="0"/>
              </a:defRPr>
            </a:lvl2pPr>
            <a:lvl3pPr marL="1143000" indent="-228600" defTabSz="1019175" eaLnBrk="0" hangingPunct="0">
              <a:defRPr sz="900">
                <a:solidFill>
                  <a:srgbClr val="666666"/>
                </a:solidFill>
                <a:latin typeface="55 Helvetica Roman"/>
                <a:cs typeface="Arial" panose="020B0604020202020204" pitchFamily="34" charset="0"/>
              </a:defRPr>
            </a:lvl3pPr>
            <a:lvl4pPr marL="1600200" indent="-228600" defTabSz="1019175" eaLnBrk="0" hangingPunct="0">
              <a:defRPr sz="900">
                <a:solidFill>
                  <a:srgbClr val="666666"/>
                </a:solidFill>
                <a:latin typeface="55 Helvetica Roman"/>
                <a:cs typeface="Arial" panose="020B0604020202020204" pitchFamily="34" charset="0"/>
              </a:defRPr>
            </a:lvl4pPr>
            <a:lvl5pPr marL="2057400" indent="-228600" defTabSz="1019175" eaLnBrk="0" hangingPunct="0">
              <a:defRPr sz="900">
                <a:solidFill>
                  <a:srgbClr val="666666"/>
                </a:solidFill>
                <a:latin typeface="55 Helvetica Roman"/>
                <a:cs typeface="Arial" panose="020B0604020202020204" pitchFamily="34" charset="0"/>
              </a:defRPr>
            </a:lvl5pPr>
            <a:lvl6pPr marL="25146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6pPr>
            <a:lvl7pPr marL="29718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7pPr>
            <a:lvl8pPr marL="34290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8pPr>
            <a:lvl9pPr marL="38862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9pPr>
          </a:lstStyle>
          <a:p>
            <a:pPr eaLnBrk="1" hangingPunct="1"/>
            <a:r>
              <a:rPr lang="en-US" altLang="en-US" sz="970" dirty="0">
                <a:solidFill>
                  <a:srgbClr val="677085"/>
                </a:solidFill>
                <a:latin typeface="Arial" panose="020B0604020202020204" pitchFamily="34" charset="0"/>
              </a:rPr>
              <a:t>National Aeronautics and Space Administration</a:t>
            </a:r>
            <a:endParaRPr lang="en-US" altLang="en-US" sz="2424" dirty="0">
              <a:solidFill>
                <a:srgbClr val="677085"/>
              </a:solidFill>
              <a:latin typeface="Arial" panose="020B0604020202020204" pitchFamily="34" charset="0"/>
            </a:endParaRPr>
          </a:p>
        </p:txBody>
      </p:sp>
      <p:sp>
        <p:nvSpPr>
          <p:cNvPr id="21" name="Rectangle 20">
            <a:extLst>
              <a:ext uri="{FF2B5EF4-FFF2-40B4-BE49-F238E27FC236}">
                <a16:creationId xmlns:a16="http://schemas.microsoft.com/office/drawing/2014/main" id="{44DA833E-4965-7847-88D0-C441F235CABC}"/>
              </a:ext>
            </a:extLst>
          </p:cNvPr>
          <p:cNvSpPr>
            <a:spLocks noChangeArrowheads="1"/>
          </p:cNvSpPr>
          <p:nvPr/>
        </p:nvSpPr>
        <p:spPr bwMode="auto">
          <a:xfrm>
            <a:off x="482985" y="6521830"/>
            <a:ext cx="11074015"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3493" tIns="61747" rIns="123493" bIns="61747"/>
          <a:lstStyle>
            <a:lvl1pPr defTabSz="1019175" eaLnBrk="0" hangingPunct="0">
              <a:defRPr sz="900">
                <a:solidFill>
                  <a:srgbClr val="666666"/>
                </a:solidFill>
                <a:latin typeface="55 Helvetica Roman"/>
                <a:cs typeface="Arial" panose="020B0604020202020204" pitchFamily="34" charset="0"/>
              </a:defRPr>
            </a:lvl1pPr>
            <a:lvl2pPr marL="742950" indent="-285750" defTabSz="1019175" eaLnBrk="0" hangingPunct="0">
              <a:defRPr sz="900">
                <a:solidFill>
                  <a:srgbClr val="666666"/>
                </a:solidFill>
                <a:latin typeface="55 Helvetica Roman"/>
                <a:cs typeface="Arial" panose="020B0604020202020204" pitchFamily="34" charset="0"/>
              </a:defRPr>
            </a:lvl2pPr>
            <a:lvl3pPr marL="1143000" indent="-228600" defTabSz="1019175" eaLnBrk="0" hangingPunct="0">
              <a:defRPr sz="900">
                <a:solidFill>
                  <a:srgbClr val="666666"/>
                </a:solidFill>
                <a:latin typeface="55 Helvetica Roman"/>
                <a:cs typeface="Arial" panose="020B0604020202020204" pitchFamily="34" charset="0"/>
              </a:defRPr>
            </a:lvl3pPr>
            <a:lvl4pPr marL="1600200" indent="-228600" defTabSz="1019175" eaLnBrk="0" hangingPunct="0">
              <a:defRPr sz="900">
                <a:solidFill>
                  <a:srgbClr val="666666"/>
                </a:solidFill>
                <a:latin typeface="55 Helvetica Roman"/>
                <a:cs typeface="Arial" panose="020B0604020202020204" pitchFamily="34" charset="0"/>
              </a:defRPr>
            </a:lvl4pPr>
            <a:lvl5pPr marL="2057400" indent="-228600" defTabSz="1019175" eaLnBrk="0" hangingPunct="0">
              <a:defRPr sz="900">
                <a:solidFill>
                  <a:srgbClr val="666666"/>
                </a:solidFill>
                <a:latin typeface="55 Helvetica Roman"/>
                <a:cs typeface="Arial" panose="020B0604020202020204" pitchFamily="34" charset="0"/>
              </a:defRPr>
            </a:lvl5pPr>
            <a:lvl6pPr marL="25146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6pPr>
            <a:lvl7pPr marL="29718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7pPr>
            <a:lvl8pPr marL="34290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8pPr>
            <a:lvl9pPr marL="38862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9pPr>
          </a:lstStyle>
          <a:p>
            <a:pPr eaLnBrk="1" hangingPunct="1"/>
            <a:r>
              <a:rPr lang="en-US" altLang="en-US" sz="970" dirty="0">
                <a:solidFill>
                  <a:srgbClr val="677085"/>
                </a:solidFill>
                <a:latin typeface="Arial Black" panose="020B0604020202020204" pitchFamily="34" charset="0"/>
              </a:rPr>
              <a:t>www.nasa.gov </a:t>
            </a:r>
            <a:endParaRPr lang="en-US" altLang="en-US" sz="2424" dirty="0">
              <a:solidFill>
                <a:srgbClr val="677085"/>
              </a:solidFill>
              <a:latin typeface="75 Helvetica Bold"/>
            </a:endParaRPr>
          </a:p>
        </p:txBody>
      </p:sp>
      <p:pic>
        <p:nvPicPr>
          <p:cNvPr id="22" name="Picture 25" descr="NASA insigniaCMYK">
            <a:extLst>
              <a:ext uri="{FF2B5EF4-FFF2-40B4-BE49-F238E27FC236}">
                <a16:creationId xmlns:a16="http://schemas.microsoft.com/office/drawing/2014/main" id="{6CD8806A-8E1A-0F47-821B-76D471D87720}"/>
              </a:ext>
            </a:extLst>
          </p:cNvPr>
          <p:cNvPicPr preferRelativeResize="0">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14186" y="252138"/>
            <a:ext cx="806824" cy="64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20751896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985" y="708772"/>
            <a:ext cx="11074015" cy="568699"/>
          </a:xfrm>
        </p:spPr>
        <p:txBody>
          <a:bodyPr/>
          <a:lstStyle/>
          <a:p>
            <a:r>
              <a:rPr lang="en-US"/>
              <a:t>Click to edit Master title style</a:t>
            </a:r>
            <a:endParaRPr lang="en-US" dirty="0"/>
          </a:p>
        </p:txBody>
      </p:sp>
      <p:sp>
        <p:nvSpPr>
          <p:cNvPr id="3" name="Content Placeholder 2"/>
          <p:cNvSpPr>
            <a:spLocks noGrp="1"/>
          </p:cNvSpPr>
          <p:nvPr>
            <p:ph idx="1"/>
          </p:nvPr>
        </p:nvSpPr>
        <p:spPr>
          <a:xfrm>
            <a:off x="609985" y="1277470"/>
            <a:ext cx="11074015" cy="5177118"/>
          </a:xfrm>
        </p:spPr>
        <p:txBody>
          <a:bodyPr/>
          <a:lstStyle>
            <a:lvl1pPr marL="304012" indent="-304012">
              <a:lnSpc>
                <a:spcPct val="100000"/>
              </a:lnSpc>
              <a:buClrTx/>
              <a:buFont typeface="Arial" panose="020B0604020202020204" pitchFamily="34" charset="0"/>
              <a:buChar char="•"/>
              <a:defRPr>
                <a:latin typeface="Calibri" panose="020F0502020204030204" pitchFamily="34" charset="0"/>
                <a:cs typeface="Calibri" panose="020F0502020204030204" pitchFamily="34" charset="0"/>
              </a:defRPr>
            </a:lvl1pPr>
            <a:lvl2pPr marL="843256" indent="-302575">
              <a:lnSpc>
                <a:spcPct val="100000"/>
              </a:lnSpc>
              <a:buClrTx/>
              <a:buFont typeface="Arial" panose="020B0604020202020204" pitchFamily="34" charset="0"/>
              <a:buChar char="•"/>
              <a:defRPr>
                <a:latin typeface="Calibri" panose="020F0502020204030204" pitchFamily="34" charset="0"/>
                <a:cs typeface="Calibri" panose="020F0502020204030204" pitchFamily="34" charset="0"/>
              </a:defRPr>
            </a:lvl2pPr>
            <a:lvl3pPr marL="1394997" indent="-228972">
              <a:lnSpc>
                <a:spcPct val="100000"/>
              </a:lnSpc>
              <a:buClrTx/>
              <a:buFont typeface="Arial" panose="020B0604020202020204" pitchFamily="34" charset="0"/>
              <a:buChar char="•"/>
              <a:defRPr>
                <a:latin typeface="Calibri" panose="020F0502020204030204" pitchFamily="34" charset="0"/>
                <a:cs typeface="Calibri" panose="020F0502020204030204" pitchFamily="34" charset="0"/>
              </a:defRPr>
            </a:lvl3pPr>
            <a:lvl4pPr marL="2155513" indent="-302575">
              <a:lnSpc>
                <a:spcPct val="100000"/>
              </a:lnSpc>
              <a:buClrTx/>
              <a:buFont typeface="Arial" panose="020B0604020202020204" pitchFamily="34" charset="0"/>
              <a:buChar char="•"/>
              <a:defRPr>
                <a:latin typeface="Calibri" panose="020F0502020204030204" pitchFamily="34" charset="0"/>
                <a:cs typeface="Calibri" panose="020F0502020204030204" pitchFamily="34" charset="0"/>
              </a:defRPr>
            </a:lvl4pPr>
            <a:lvl5pPr>
              <a:lnSpc>
                <a:spcPct val="100000"/>
              </a:lnSpc>
              <a:buClrTx/>
              <a:buFont typeface="Arial" panose="020B0604020202020204" pitchFamily="34" charset="0"/>
              <a:buChar char="•"/>
              <a:defRPr>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6">
            <a:extLst>
              <a:ext uri="{FF2B5EF4-FFF2-40B4-BE49-F238E27FC236}">
                <a16:creationId xmlns:a16="http://schemas.microsoft.com/office/drawing/2014/main" id="{80F2F651-A611-D845-B49D-00D0F17D49CB}"/>
              </a:ext>
            </a:extLst>
          </p:cNvPr>
          <p:cNvSpPr>
            <a:spLocks noGrp="1" noChangeArrowheads="1"/>
          </p:cNvSpPr>
          <p:nvPr>
            <p:ph type="sldNum" sz="quarter" idx="11"/>
          </p:nvPr>
        </p:nvSpPr>
        <p:spPr>
          <a:ln/>
        </p:spPr>
        <p:txBody>
          <a:bodyPr/>
          <a:lstStyle>
            <a:lvl1pPr>
              <a:defRPr/>
            </a:lvl1pPr>
          </a:lstStyle>
          <a:p>
            <a:fld id="{422BEFEB-FCA6-4043-936C-DF55157BB168}" type="slidenum">
              <a:rPr lang="en-US" altLang="en-US"/>
              <a:pPr/>
              <a:t>‹#›</a:t>
            </a:fld>
            <a:endParaRPr lang="en-US" altLang="en-US" dirty="0"/>
          </a:p>
        </p:txBody>
      </p:sp>
      <p:sp>
        <p:nvSpPr>
          <p:cNvPr id="6" name="Footer Placeholder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18042035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4050" y="4406713"/>
            <a:ext cx="10362045" cy="1362916"/>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964050" y="2906526"/>
            <a:ext cx="10362045" cy="1500187"/>
          </a:xfrm>
        </p:spPr>
        <p:txBody>
          <a:bodyPr anchor="b"/>
          <a:lstStyle>
            <a:lvl1pPr marL="0" indent="0">
              <a:buNone/>
              <a:defRPr sz="2424"/>
            </a:lvl1pPr>
            <a:lvl2pPr marL="554150" indent="0">
              <a:buNone/>
              <a:defRPr sz="2182"/>
            </a:lvl2pPr>
            <a:lvl3pPr marL="1108300" indent="0">
              <a:buNone/>
              <a:defRPr sz="1940"/>
            </a:lvl3pPr>
            <a:lvl4pPr marL="1662450" indent="0">
              <a:buNone/>
              <a:defRPr sz="1697"/>
            </a:lvl4pPr>
            <a:lvl5pPr marL="2216599" indent="0">
              <a:buNone/>
              <a:defRPr sz="1697"/>
            </a:lvl5pPr>
            <a:lvl6pPr marL="2770748" indent="0">
              <a:buNone/>
              <a:defRPr sz="1697"/>
            </a:lvl6pPr>
            <a:lvl7pPr marL="3324899" indent="0">
              <a:buNone/>
              <a:defRPr sz="1697"/>
            </a:lvl7pPr>
            <a:lvl8pPr marL="3879049" indent="0">
              <a:buNone/>
              <a:defRPr sz="1697"/>
            </a:lvl8pPr>
            <a:lvl9pPr marL="4433200" indent="0">
              <a:buNone/>
              <a:defRPr sz="1697"/>
            </a:lvl9pPr>
          </a:lstStyle>
          <a:p>
            <a:pPr lvl="0"/>
            <a:r>
              <a:rPr lang="en-US"/>
              <a:t>Edit Master text styles</a:t>
            </a:r>
          </a:p>
        </p:txBody>
      </p:sp>
      <p:sp>
        <p:nvSpPr>
          <p:cNvPr id="5" name="Rectangle 6">
            <a:extLst>
              <a:ext uri="{FF2B5EF4-FFF2-40B4-BE49-F238E27FC236}">
                <a16:creationId xmlns:a16="http://schemas.microsoft.com/office/drawing/2014/main" id="{0B73E6DC-321B-D047-9379-80505C000CBC}"/>
              </a:ext>
            </a:extLst>
          </p:cNvPr>
          <p:cNvSpPr>
            <a:spLocks noGrp="1" noChangeArrowheads="1"/>
          </p:cNvSpPr>
          <p:nvPr>
            <p:ph type="sldNum" sz="quarter" idx="11"/>
          </p:nvPr>
        </p:nvSpPr>
        <p:spPr>
          <a:ln/>
        </p:spPr>
        <p:txBody>
          <a:bodyPr/>
          <a:lstStyle>
            <a:lvl1pPr>
              <a:defRPr/>
            </a:lvl1pPr>
          </a:lstStyle>
          <a:p>
            <a:fld id="{24260DD1-C22C-EC49-A2C0-A861D4E2845E}" type="slidenum">
              <a:rPr lang="en-US" altLang="en-US"/>
              <a:pPr/>
              <a:t>‹#›</a:t>
            </a:fld>
            <a:endParaRPr lang="en-US" altLang="en-US" dirty="0"/>
          </a:p>
        </p:txBody>
      </p:sp>
      <p:sp>
        <p:nvSpPr>
          <p:cNvPr id="6" name="Footer Placeholder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13334687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990" y="1546412"/>
            <a:ext cx="5443681" cy="4840941"/>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8399" y="1546419"/>
            <a:ext cx="5445606" cy="4840940"/>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D6E479EC-7F59-1240-85C8-B1A4C9597574}"/>
              </a:ext>
            </a:extLst>
          </p:cNvPr>
          <p:cNvSpPr>
            <a:spLocks noGrp="1" noChangeArrowheads="1"/>
          </p:cNvSpPr>
          <p:nvPr>
            <p:ph type="sldNum" sz="quarter" idx="11"/>
          </p:nvPr>
        </p:nvSpPr>
        <p:spPr>
          <a:ln/>
        </p:spPr>
        <p:txBody>
          <a:bodyPr/>
          <a:lstStyle>
            <a:lvl1pPr>
              <a:defRPr/>
            </a:lvl1pPr>
          </a:lstStyle>
          <a:p>
            <a:fld id="{F4CF3ECA-8187-DF40-A1F9-B9C6BC89FBA7}" type="slidenum">
              <a:rPr lang="en-US" altLang="en-US"/>
              <a:pPr/>
              <a:t>‹#›</a:t>
            </a:fld>
            <a:endParaRPr lang="en-US" altLang="en-US" dirty="0"/>
          </a:p>
        </p:txBody>
      </p:sp>
      <p:sp>
        <p:nvSpPr>
          <p:cNvPr id="7" name="Rectangle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16658898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985" y="274544"/>
            <a:ext cx="10972031"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986" y="1535206"/>
            <a:ext cx="5385954" cy="640136"/>
          </a:xfrm>
        </p:spPr>
        <p:txBody>
          <a:bodyPr anchor="b"/>
          <a:lstStyle>
            <a:lvl1pPr marL="0" indent="0">
              <a:buNone/>
              <a:defRPr sz="2909" b="1"/>
            </a:lvl1pPr>
            <a:lvl2pPr marL="554150" indent="0">
              <a:buNone/>
              <a:defRPr sz="2424" b="1"/>
            </a:lvl2pPr>
            <a:lvl3pPr marL="1108300" indent="0">
              <a:buNone/>
              <a:defRPr sz="2182" b="1"/>
            </a:lvl3pPr>
            <a:lvl4pPr marL="1662450" indent="0">
              <a:buNone/>
              <a:defRPr sz="1940" b="1"/>
            </a:lvl4pPr>
            <a:lvl5pPr marL="2216599" indent="0">
              <a:buNone/>
              <a:defRPr sz="1940" b="1"/>
            </a:lvl5pPr>
            <a:lvl6pPr marL="2770748" indent="0">
              <a:buNone/>
              <a:defRPr sz="1940" b="1"/>
            </a:lvl6pPr>
            <a:lvl7pPr marL="3324899" indent="0">
              <a:buNone/>
              <a:defRPr sz="1940" b="1"/>
            </a:lvl7pPr>
            <a:lvl8pPr marL="3879049" indent="0">
              <a:buNone/>
              <a:defRPr sz="1940" b="1"/>
            </a:lvl8pPr>
            <a:lvl9pPr marL="4433200" indent="0">
              <a:buNone/>
              <a:defRPr sz="1940" b="1"/>
            </a:lvl9pPr>
          </a:lstStyle>
          <a:p>
            <a:pPr lvl="0"/>
            <a:r>
              <a:rPr lang="en-US"/>
              <a:t>Edit Master text styles</a:t>
            </a:r>
          </a:p>
        </p:txBody>
      </p:sp>
      <p:sp>
        <p:nvSpPr>
          <p:cNvPr id="4" name="Content Placeholder 3"/>
          <p:cNvSpPr>
            <a:spLocks noGrp="1"/>
          </p:cNvSpPr>
          <p:nvPr>
            <p:ph sz="half" idx="2"/>
          </p:nvPr>
        </p:nvSpPr>
        <p:spPr>
          <a:xfrm>
            <a:off x="609986" y="2175343"/>
            <a:ext cx="5385954" cy="4144775"/>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4138" y="1535206"/>
            <a:ext cx="5387879" cy="640136"/>
          </a:xfrm>
        </p:spPr>
        <p:txBody>
          <a:bodyPr anchor="b"/>
          <a:lstStyle>
            <a:lvl1pPr marL="0" indent="0">
              <a:buNone/>
              <a:defRPr sz="2909" b="1"/>
            </a:lvl1pPr>
            <a:lvl2pPr marL="554150" indent="0">
              <a:buNone/>
              <a:defRPr sz="2424" b="1"/>
            </a:lvl2pPr>
            <a:lvl3pPr marL="1108300" indent="0">
              <a:buNone/>
              <a:defRPr sz="2182" b="1"/>
            </a:lvl3pPr>
            <a:lvl4pPr marL="1662450" indent="0">
              <a:buNone/>
              <a:defRPr sz="1940" b="1"/>
            </a:lvl4pPr>
            <a:lvl5pPr marL="2216599" indent="0">
              <a:buNone/>
              <a:defRPr sz="1940" b="1"/>
            </a:lvl5pPr>
            <a:lvl6pPr marL="2770748" indent="0">
              <a:buNone/>
              <a:defRPr sz="1940" b="1"/>
            </a:lvl6pPr>
            <a:lvl7pPr marL="3324899" indent="0">
              <a:buNone/>
              <a:defRPr sz="1940" b="1"/>
            </a:lvl7pPr>
            <a:lvl8pPr marL="3879049" indent="0">
              <a:buNone/>
              <a:defRPr sz="1940" b="1"/>
            </a:lvl8pPr>
            <a:lvl9pPr marL="4433200" indent="0">
              <a:buNone/>
              <a:defRPr sz="1940" b="1"/>
            </a:lvl9pPr>
          </a:lstStyle>
          <a:p>
            <a:pPr lvl="0"/>
            <a:r>
              <a:rPr lang="en-US"/>
              <a:t>Edit Master text styles</a:t>
            </a:r>
          </a:p>
        </p:txBody>
      </p:sp>
      <p:sp>
        <p:nvSpPr>
          <p:cNvPr id="6" name="Content Placeholder 5"/>
          <p:cNvSpPr>
            <a:spLocks noGrp="1"/>
          </p:cNvSpPr>
          <p:nvPr>
            <p:ph sz="quarter" idx="4"/>
          </p:nvPr>
        </p:nvSpPr>
        <p:spPr>
          <a:xfrm>
            <a:off x="6194138" y="2175343"/>
            <a:ext cx="5387879" cy="4144775"/>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FAC957E6-4E00-704B-9905-B6D856CEB64A}"/>
              </a:ext>
            </a:extLst>
          </p:cNvPr>
          <p:cNvSpPr>
            <a:spLocks noGrp="1" noChangeArrowheads="1"/>
          </p:cNvSpPr>
          <p:nvPr>
            <p:ph type="sldNum" sz="quarter" idx="11"/>
          </p:nvPr>
        </p:nvSpPr>
        <p:spPr>
          <a:ln/>
        </p:spPr>
        <p:txBody>
          <a:bodyPr/>
          <a:lstStyle>
            <a:lvl1pPr>
              <a:defRPr/>
            </a:lvl1pPr>
          </a:lstStyle>
          <a:p>
            <a:fld id="{78E6FE54-215F-0944-93F3-04ACCECDBC8A}" type="slidenum">
              <a:rPr lang="en-US" altLang="en-US"/>
              <a:pPr/>
              <a:t>‹#›</a:t>
            </a:fld>
            <a:endParaRPr lang="en-US" altLang="en-US" dirty="0"/>
          </a:p>
        </p:txBody>
      </p:sp>
      <p:sp>
        <p:nvSpPr>
          <p:cNvPr id="9" name="Rectangle 5">
            <a:extLst>
              <a:ext uri="{FF2B5EF4-FFF2-40B4-BE49-F238E27FC236}">
                <a16:creationId xmlns:a16="http://schemas.microsoft.com/office/drawing/2014/main" id="{5DDEF266-D3F0-4D4F-B897-2139D7AE98F2}"/>
              </a:ext>
            </a:extLst>
          </p:cNvPr>
          <p:cNvSpPr>
            <a:spLocks noGrp="1" noChangeArrowheads="1"/>
          </p:cNvSpPr>
          <p:nvPr>
            <p:ph type="ftr" sz="quarter" idx="12"/>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4122607838"/>
      </p:ext>
    </p:extLst>
  </p:cSld>
  <p:clrMapOvr>
    <a:masterClrMapping/>
  </p:clrMapOvr>
  <p:hf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a:extLst>
              <a:ext uri="{FF2B5EF4-FFF2-40B4-BE49-F238E27FC236}">
                <a16:creationId xmlns:a16="http://schemas.microsoft.com/office/drawing/2014/main" id="{7BEC62A8-912B-B440-823D-D81DB3E1C5EC}"/>
              </a:ext>
            </a:extLst>
          </p:cNvPr>
          <p:cNvSpPr>
            <a:spLocks noGrp="1" noChangeArrowheads="1"/>
          </p:cNvSpPr>
          <p:nvPr>
            <p:ph type="sldNum" sz="quarter" idx="11"/>
          </p:nvPr>
        </p:nvSpPr>
        <p:spPr>
          <a:ln/>
        </p:spPr>
        <p:txBody>
          <a:bodyPr/>
          <a:lstStyle>
            <a:lvl1pPr>
              <a:defRPr/>
            </a:lvl1pPr>
          </a:lstStyle>
          <a:p>
            <a:fld id="{A320EFFB-9B27-4342-9A18-59ADB74C40F4}" type="slidenum">
              <a:rPr lang="en-US" altLang="en-US"/>
              <a:pPr/>
              <a:t>‹#›</a:t>
            </a:fld>
            <a:endParaRPr lang="en-US" altLang="en-US" dirty="0"/>
          </a:p>
        </p:txBody>
      </p:sp>
      <p:sp>
        <p:nvSpPr>
          <p:cNvPr id="5" name="Rectangle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391442082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720CE31D-F7F2-3642-9B91-374EA69F2F02}"/>
              </a:ext>
            </a:extLst>
          </p:cNvPr>
          <p:cNvSpPr>
            <a:spLocks noGrp="1" noChangeArrowheads="1"/>
          </p:cNvSpPr>
          <p:nvPr>
            <p:ph type="sldNum" sz="quarter" idx="11"/>
          </p:nvPr>
        </p:nvSpPr>
        <p:spPr>
          <a:ln/>
        </p:spPr>
        <p:txBody>
          <a:bodyPr/>
          <a:lstStyle>
            <a:lvl1pPr>
              <a:defRPr/>
            </a:lvl1pPr>
          </a:lstStyle>
          <a:p>
            <a:fld id="{CDAE9FA6-02F5-564B-9D0B-4A587812D7AF}" type="slidenum">
              <a:rPr lang="en-US" altLang="en-US"/>
              <a:pPr/>
              <a:t>‹#›</a:t>
            </a:fld>
            <a:endParaRPr lang="en-US" altLang="en-US" dirty="0"/>
          </a:p>
        </p:txBody>
      </p:sp>
      <p:sp>
        <p:nvSpPr>
          <p:cNvPr id="4" name="Rectangle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28690144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986" y="941300"/>
            <a:ext cx="4010121" cy="672354"/>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766350" y="941295"/>
            <a:ext cx="6815666" cy="5185522"/>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986" y="1613654"/>
            <a:ext cx="4010121" cy="4513169"/>
          </a:xfrm>
        </p:spPr>
        <p:txBody>
          <a:bodyPr/>
          <a:lstStyle>
            <a:lvl1pPr marL="0" indent="0">
              <a:buNone/>
              <a:defRPr sz="1697"/>
            </a:lvl1pPr>
            <a:lvl2pPr marL="554150" indent="0">
              <a:buNone/>
              <a:defRPr sz="1454"/>
            </a:lvl2pPr>
            <a:lvl3pPr marL="1108300" indent="0">
              <a:buNone/>
              <a:defRPr sz="1212"/>
            </a:lvl3pPr>
            <a:lvl4pPr marL="1662450" indent="0">
              <a:buNone/>
              <a:defRPr sz="1091"/>
            </a:lvl4pPr>
            <a:lvl5pPr marL="2216599" indent="0">
              <a:buNone/>
              <a:defRPr sz="1091"/>
            </a:lvl5pPr>
            <a:lvl6pPr marL="2770748" indent="0">
              <a:buNone/>
              <a:defRPr sz="1091"/>
            </a:lvl6pPr>
            <a:lvl7pPr marL="3324899" indent="0">
              <a:buNone/>
              <a:defRPr sz="1091"/>
            </a:lvl7pPr>
            <a:lvl8pPr marL="3879049" indent="0">
              <a:buNone/>
              <a:defRPr sz="1091"/>
            </a:lvl8pPr>
            <a:lvl9pPr marL="4433200" indent="0">
              <a:buNone/>
              <a:defRPr sz="1091"/>
            </a:lvl9pPr>
          </a:lstStyle>
          <a:p>
            <a:pPr lvl="0"/>
            <a:r>
              <a:rPr lang="en-US"/>
              <a:t>Edit Master text styles</a:t>
            </a:r>
          </a:p>
        </p:txBody>
      </p:sp>
      <p:sp>
        <p:nvSpPr>
          <p:cNvPr id="6" name="Rectangle 6">
            <a:extLst>
              <a:ext uri="{FF2B5EF4-FFF2-40B4-BE49-F238E27FC236}">
                <a16:creationId xmlns:a16="http://schemas.microsoft.com/office/drawing/2014/main" id="{6537A67A-4EB4-5A44-BEB6-33258348D537}"/>
              </a:ext>
            </a:extLst>
          </p:cNvPr>
          <p:cNvSpPr>
            <a:spLocks noGrp="1" noChangeArrowheads="1"/>
          </p:cNvSpPr>
          <p:nvPr>
            <p:ph type="sldNum" sz="quarter" idx="11"/>
          </p:nvPr>
        </p:nvSpPr>
        <p:spPr>
          <a:ln/>
        </p:spPr>
        <p:txBody>
          <a:bodyPr/>
          <a:lstStyle>
            <a:lvl1pPr>
              <a:defRPr/>
            </a:lvl1pPr>
          </a:lstStyle>
          <a:p>
            <a:fld id="{409EA0CA-EC71-344B-BAFC-BFBD4B512173}" type="slidenum">
              <a:rPr lang="en-US" altLang="en-US"/>
              <a:pPr/>
              <a:t>‹#›</a:t>
            </a:fld>
            <a:endParaRPr lang="en-US" altLang="en-US" dirty="0"/>
          </a:p>
        </p:txBody>
      </p:sp>
      <p:sp>
        <p:nvSpPr>
          <p:cNvPr id="7" name="Rectangle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596062519"/>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910" y="4800327"/>
            <a:ext cx="7315969" cy="567297"/>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389910" y="1075772"/>
            <a:ext cx="7315969" cy="3651717"/>
          </a:xfrm>
        </p:spPr>
        <p:txBody>
          <a:bodyPr/>
          <a:lstStyle>
            <a:lvl1pPr marL="0" indent="0">
              <a:buNone/>
              <a:defRPr sz="3879"/>
            </a:lvl1pPr>
            <a:lvl2pPr marL="554150" indent="0">
              <a:buNone/>
              <a:defRPr sz="3394"/>
            </a:lvl2pPr>
            <a:lvl3pPr marL="1108300" indent="0">
              <a:buNone/>
              <a:defRPr sz="2909"/>
            </a:lvl3pPr>
            <a:lvl4pPr marL="1662450" indent="0">
              <a:buNone/>
              <a:defRPr sz="2424"/>
            </a:lvl4pPr>
            <a:lvl5pPr marL="2216599" indent="0">
              <a:buNone/>
              <a:defRPr sz="2424"/>
            </a:lvl5pPr>
            <a:lvl6pPr marL="2770748" indent="0">
              <a:buNone/>
              <a:defRPr sz="2424"/>
            </a:lvl6pPr>
            <a:lvl7pPr marL="3324899" indent="0">
              <a:buNone/>
              <a:defRPr sz="2424"/>
            </a:lvl7pPr>
            <a:lvl8pPr marL="3879049" indent="0">
              <a:buNone/>
              <a:defRPr sz="2424"/>
            </a:lvl8pPr>
            <a:lvl9pPr marL="4433200" indent="0">
              <a:buNone/>
              <a:defRPr sz="2424"/>
            </a:lvl9pPr>
          </a:lstStyle>
          <a:p>
            <a:pPr lvl="0"/>
            <a:r>
              <a:rPr lang="en-US" noProof="0" dirty="0"/>
              <a:t>Click icon to add picture</a:t>
            </a:r>
          </a:p>
        </p:txBody>
      </p:sp>
      <p:sp>
        <p:nvSpPr>
          <p:cNvPr id="4" name="Text Placeholder 3"/>
          <p:cNvSpPr>
            <a:spLocks noGrp="1"/>
          </p:cNvSpPr>
          <p:nvPr>
            <p:ph type="body" sz="half" idx="2"/>
          </p:nvPr>
        </p:nvSpPr>
        <p:spPr>
          <a:xfrm>
            <a:off x="2389910" y="5367624"/>
            <a:ext cx="7315969" cy="804022"/>
          </a:xfrm>
        </p:spPr>
        <p:txBody>
          <a:bodyPr/>
          <a:lstStyle>
            <a:lvl1pPr marL="0" indent="0">
              <a:buNone/>
              <a:defRPr sz="1697"/>
            </a:lvl1pPr>
            <a:lvl2pPr marL="554150" indent="0">
              <a:buNone/>
              <a:defRPr sz="1454"/>
            </a:lvl2pPr>
            <a:lvl3pPr marL="1108300" indent="0">
              <a:buNone/>
              <a:defRPr sz="1212"/>
            </a:lvl3pPr>
            <a:lvl4pPr marL="1662450" indent="0">
              <a:buNone/>
              <a:defRPr sz="1091"/>
            </a:lvl4pPr>
            <a:lvl5pPr marL="2216599" indent="0">
              <a:buNone/>
              <a:defRPr sz="1091"/>
            </a:lvl5pPr>
            <a:lvl6pPr marL="2770748" indent="0">
              <a:buNone/>
              <a:defRPr sz="1091"/>
            </a:lvl6pPr>
            <a:lvl7pPr marL="3324899" indent="0">
              <a:buNone/>
              <a:defRPr sz="1091"/>
            </a:lvl7pPr>
            <a:lvl8pPr marL="3879049" indent="0">
              <a:buNone/>
              <a:defRPr sz="1091"/>
            </a:lvl8pPr>
            <a:lvl9pPr marL="4433200" indent="0">
              <a:buNone/>
              <a:defRPr sz="1091"/>
            </a:lvl9pPr>
          </a:lstStyle>
          <a:p>
            <a:pPr lvl="0"/>
            <a:r>
              <a:rPr lang="en-US"/>
              <a:t>Edit Master text styles</a:t>
            </a:r>
          </a:p>
        </p:txBody>
      </p:sp>
      <p:sp>
        <p:nvSpPr>
          <p:cNvPr id="6" name="Rectangle 6">
            <a:extLst>
              <a:ext uri="{FF2B5EF4-FFF2-40B4-BE49-F238E27FC236}">
                <a16:creationId xmlns:a16="http://schemas.microsoft.com/office/drawing/2014/main" id="{119CF0AE-BC57-8D44-968F-EED83C17ADD6}"/>
              </a:ext>
            </a:extLst>
          </p:cNvPr>
          <p:cNvSpPr>
            <a:spLocks noGrp="1" noChangeArrowheads="1"/>
          </p:cNvSpPr>
          <p:nvPr>
            <p:ph type="sldNum" sz="quarter" idx="11"/>
          </p:nvPr>
        </p:nvSpPr>
        <p:spPr>
          <a:ln/>
        </p:spPr>
        <p:txBody>
          <a:bodyPr/>
          <a:lstStyle>
            <a:lvl1pPr>
              <a:defRPr/>
            </a:lvl1pPr>
          </a:lstStyle>
          <a:p>
            <a:fld id="{383FEB43-8D27-9540-A7AB-0BA85AA742B1}" type="slidenum">
              <a:rPr lang="en-US" altLang="en-US"/>
              <a:pPr/>
              <a:t>‹#›</a:t>
            </a:fld>
            <a:endParaRPr lang="en-US" altLang="en-US" dirty="0"/>
          </a:p>
        </p:txBody>
      </p:sp>
      <p:sp>
        <p:nvSpPr>
          <p:cNvPr id="7" name="Rectangle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Tree>
    <p:extLst>
      <p:ext uri="{BB962C8B-B14F-4D97-AF65-F5344CB8AC3E}">
        <p14:creationId xmlns:p14="http://schemas.microsoft.com/office/powerpoint/2010/main" val="4192834756"/>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164D5F00-E8F8-0242-9D75-8C48368834F6}"/>
              </a:ext>
            </a:extLst>
          </p:cNvPr>
          <p:cNvSpPr>
            <a:spLocks noGrp="1" noChangeArrowheads="1"/>
          </p:cNvSpPr>
          <p:nvPr>
            <p:ph type="ftr" sz="quarter" idx="10"/>
          </p:nvPr>
        </p:nvSpPr>
        <p:spPr>
          <a:ln/>
        </p:spPr>
        <p:txBody>
          <a:bodyPr/>
          <a:lstStyle>
            <a:lvl1pPr>
              <a:defRPr/>
            </a:lvl1pPr>
          </a:lstStyle>
          <a:p>
            <a:pPr>
              <a:defRPr/>
            </a:pPr>
            <a:r>
              <a:rPr lang="en-US" dirty="0"/>
              <a:t>Your Title Here</a:t>
            </a:r>
          </a:p>
        </p:txBody>
      </p:sp>
      <p:sp>
        <p:nvSpPr>
          <p:cNvPr id="5" name="Rectangle 6">
            <a:extLst>
              <a:ext uri="{FF2B5EF4-FFF2-40B4-BE49-F238E27FC236}">
                <a16:creationId xmlns:a16="http://schemas.microsoft.com/office/drawing/2014/main" id="{1B50EFF1-1A58-2149-A834-EAC0C7E8D2AE}"/>
              </a:ext>
            </a:extLst>
          </p:cNvPr>
          <p:cNvSpPr>
            <a:spLocks noGrp="1" noChangeArrowheads="1"/>
          </p:cNvSpPr>
          <p:nvPr>
            <p:ph type="sldNum" sz="quarter" idx="11"/>
          </p:nvPr>
        </p:nvSpPr>
        <p:spPr>
          <a:ln/>
        </p:spPr>
        <p:txBody>
          <a:bodyPr/>
          <a:lstStyle>
            <a:lvl1pPr>
              <a:defRPr/>
            </a:lvl1pPr>
          </a:lstStyle>
          <a:p>
            <a:fld id="{D1924CD3-26CE-ED48-883E-7BF7DD811373}" type="slidenum">
              <a:rPr lang="en-US" altLang="en-US"/>
              <a:pPr/>
              <a:t>‹#›</a:t>
            </a:fld>
            <a:endParaRPr lang="en-US" altLang="en-US" dirty="0"/>
          </a:p>
        </p:txBody>
      </p:sp>
    </p:spTree>
    <p:extLst>
      <p:ext uri="{BB962C8B-B14F-4D97-AF65-F5344CB8AC3E}">
        <p14:creationId xmlns:p14="http://schemas.microsoft.com/office/powerpoint/2010/main" val="1029886591"/>
      </p:ext>
    </p:extLst>
  </p:cSld>
  <p:clrMapOvr>
    <a:masterClrMapping/>
  </p:clrMapOvr>
  <p:hf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6940" y="1143006"/>
            <a:ext cx="2767061" cy="42666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988" y="1143006"/>
            <a:ext cx="8122226" cy="426664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2AA526CA-0093-3C40-9EC1-492743F32B02}"/>
              </a:ext>
            </a:extLst>
          </p:cNvPr>
          <p:cNvSpPr>
            <a:spLocks noGrp="1" noChangeArrowheads="1"/>
          </p:cNvSpPr>
          <p:nvPr>
            <p:ph type="ftr" sz="quarter" idx="10"/>
          </p:nvPr>
        </p:nvSpPr>
        <p:spPr>
          <a:ln/>
        </p:spPr>
        <p:txBody>
          <a:bodyPr/>
          <a:lstStyle>
            <a:lvl1pPr>
              <a:defRPr/>
            </a:lvl1pPr>
          </a:lstStyle>
          <a:p>
            <a:pPr>
              <a:defRPr/>
            </a:pPr>
            <a:r>
              <a:rPr lang="en-US" dirty="0"/>
              <a:t>Your Title Here</a:t>
            </a:r>
          </a:p>
        </p:txBody>
      </p:sp>
      <p:sp>
        <p:nvSpPr>
          <p:cNvPr id="5" name="Rectangle 6">
            <a:extLst>
              <a:ext uri="{FF2B5EF4-FFF2-40B4-BE49-F238E27FC236}">
                <a16:creationId xmlns:a16="http://schemas.microsoft.com/office/drawing/2014/main" id="{C7710EA0-D962-E743-83EE-1B344BDC290D}"/>
              </a:ext>
            </a:extLst>
          </p:cNvPr>
          <p:cNvSpPr>
            <a:spLocks noGrp="1" noChangeArrowheads="1"/>
          </p:cNvSpPr>
          <p:nvPr>
            <p:ph type="sldNum" sz="quarter" idx="11"/>
          </p:nvPr>
        </p:nvSpPr>
        <p:spPr>
          <a:ln/>
        </p:spPr>
        <p:txBody>
          <a:bodyPr/>
          <a:lstStyle>
            <a:lvl1pPr>
              <a:defRPr/>
            </a:lvl1pPr>
          </a:lstStyle>
          <a:p>
            <a:fld id="{85F668AB-F4E9-0E4B-86A5-8B3DB09A4DC6}" type="slidenum">
              <a:rPr lang="en-US" altLang="en-US"/>
              <a:pPr/>
              <a:t>‹#›</a:t>
            </a:fld>
            <a:endParaRPr lang="en-US" altLang="en-US" dirty="0"/>
          </a:p>
        </p:txBody>
      </p:sp>
    </p:spTree>
    <p:extLst>
      <p:ext uri="{BB962C8B-B14F-4D97-AF65-F5344CB8AC3E}">
        <p14:creationId xmlns:p14="http://schemas.microsoft.com/office/powerpoint/2010/main" val="5277001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7.xml"/><Relationship Id="rId7"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3.xml"/><Relationship Id="rId7" Type="http://schemas.openxmlformats.org/officeDocument/2006/relationships/theme" Target="../theme/theme6.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9"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9.xml"/><Relationship Id="rId7" Type="http://schemas.openxmlformats.org/officeDocument/2006/relationships/theme" Target="../theme/theme7.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45.xml"/><Relationship Id="rId7" Type="http://schemas.openxmlformats.org/officeDocument/2006/relationships/theme" Target="../theme/theme8.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 Id="rId9"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51.xml"/><Relationship Id="rId7" Type="http://schemas.openxmlformats.org/officeDocument/2006/relationships/theme" Target="../theme/theme9.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9"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57.xml"/><Relationship Id="rId7" Type="http://schemas.openxmlformats.org/officeDocument/2006/relationships/theme" Target="../theme/theme10.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63.xml"/><Relationship Id="rId7" Type="http://schemas.openxmlformats.org/officeDocument/2006/relationships/theme" Target="../theme/theme11.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theme" Target="../theme/theme12.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2.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75.xml"/><Relationship Id="rId7" Type="http://schemas.openxmlformats.org/officeDocument/2006/relationships/theme" Target="../theme/theme13.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image" Target="../media/image2.pn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81.xml"/><Relationship Id="rId7" Type="http://schemas.openxmlformats.org/officeDocument/2006/relationships/theme" Target="../theme/theme14.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5" Type="http://schemas.openxmlformats.org/officeDocument/2006/relationships/slideLayout" Target="../slideLayouts/slideLayout83.xml"/><Relationship Id="rId4" Type="http://schemas.openxmlformats.org/officeDocument/2006/relationships/slideLayout" Target="../slideLayouts/slideLayout82.xml"/><Relationship Id="rId9" Type="http://schemas.openxmlformats.org/officeDocument/2006/relationships/image" Target="../media/image2.pn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87.xml"/><Relationship Id="rId7" Type="http://schemas.openxmlformats.org/officeDocument/2006/relationships/theme" Target="../theme/theme15.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 Id="rId9" Type="http://schemas.openxmlformats.org/officeDocument/2006/relationships/image" Target="../media/image2.png"/></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theme" Target="../theme/theme16.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4" Type="http://schemas.openxmlformats.org/officeDocument/2006/relationships/slideLayout" Target="../slideLayouts/slideLayout94.xml"/><Relationship Id="rId9" Type="http://schemas.openxmlformats.org/officeDocument/2006/relationships/image" Target="../media/image2.png"/></Relationships>
</file>

<file path=ppt/slideMasters/_rels/slideMaster1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9.xml"/><Relationship Id="rId7" Type="http://schemas.openxmlformats.org/officeDocument/2006/relationships/theme" Target="../theme/theme17.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5" Type="http://schemas.openxmlformats.org/officeDocument/2006/relationships/slideLayout" Target="../slideLayouts/slideLayout101.xml"/><Relationship Id="rId4" Type="http://schemas.openxmlformats.org/officeDocument/2006/relationships/slideLayout" Target="../slideLayouts/slideLayout100.xml"/><Relationship Id="rId9" Type="http://schemas.openxmlformats.org/officeDocument/2006/relationships/image" Target="../media/image2.png"/></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05.xml"/><Relationship Id="rId7" Type="http://schemas.openxmlformats.org/officeDocument/2006/relationships/theme" Target="../theme/theme18.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5" Type="http://schemas.openxmlformats.org/officeDocument/2006/relationships/slideLayout" Target="../slideLayouts/slideLayout107.xml"/><Relationship Id="rId4" Type="http://schemas.openxmlformats.org/officeDocument/2006/relationships/slideLayout" Target="../slideLayouts/slideLayout106.xml"/><Relationship Id="rId9" Type="http://schemas.openxmlformats.org/officeDocument/2006/relationships/image" Target="../media/image4.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image" Target="../media/image5.emf"/><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heme" Target="../theme/theme19.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11023C5E-22F8-41D2-9CB2-E57F078C0229}"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028"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030"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031"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98" r:id="rId1"/>
    <p:sldLayoutId id="2147484308" r:id="rId2"/>
    <p:sldLayoutId id="2147484309" r:id="rId3"/>
    <p:sldLayoutId id="2147484310" r:id="rId4"/>
    <p:sldLayoutId id="2147484311" r:id="rId5"/>
    <p:sldLayoutId id="214748431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A0840D05-4833-4C57-86A2-BE40C01EB6F1}"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2052"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3"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2054"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2055"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99" r:id="rId1"/>
    <p:sldLayoutId id="2147484313" r:id="rId2"/>
    <p:sldLayoutId id="2147484314" r:id="rId3"/>
    <p:sldLayoutId id="2147484315" r:id="rId4"/>
    <p:sldLayoutId id="2147484316" r:id="rId5"/>
    <p:sldLayoutId id="214748431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25D858A1-77A5-4884-A3CB-177C0FE4BC05}"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3076"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7"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3078"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3079"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0" r:id="rId1"/>
    <p:sldLayoutId id="2147484318" r:id="rId2"/>
    <p:sldLayoutId id="2147484319" r:id="rId3"/>
    <p:sldLayoutId id="2147484320" r:id="rId4"/>
    <p:sldLayoutId id="2147484321" r:id="rId5"/>
    <p:sldLayoutId id="214748432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F33CD42A-0579-453F-8A9D-B71DC083B1EF}"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4100"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1"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4102"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4103"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1" r:id="rId1"/>
    <p:sldLayoutId id="2147484323" r:id="rId2"/>
    <p:sldLayoutId id="2147484324" r:id="rId3"/>
    <p:sldLayoutId id="2147484325" r:id="rId4"/>
    <p:sldLayoutId id="2147484326" r:id="rId5"/>
    <p:sldLayoutId id="214748432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74A5F191-7E5A-48FB-A768-15DC586BB2DB}"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5124"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5"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5126"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5127"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2" r:id="rId1"/>
    <p:sldLayoutId id="2147484328" r:id="rId2"/>
    <p:sldLayoutId id="2147484329" r:id="rId3"/>
    <p:sldLayoutId id="2147484330" r:id="rId4"/>
    <p:sldLayoutId id="2147484331" r:id="rId5"/>
    <p:sldLayoutId id="214748433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FEEC40C1-3401-44CD-BF89-6C375BC15062}"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6148"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49"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6150"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6151"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3" r:id="rId1"/>
    <p:sldLayoutId id="2147484333" r:id="rId2"/>
    <p:sldLayoutId id="2147484334" r:id="rId3"/>
    <p:sldLayoutId id="2147484335" r:id="rId4"/>
    <p:sldLayoutId id="2147484336" r:id="rId5"/>
    <p:sldLayoutId id="214748433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6D672F52-EC11-4E7D-BB09-FBAF9D51AB92}"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7172"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173"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7174"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7175"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4" r:id="rId1"/>
    <p:sldLayoutId id="2147484338" r:id="rId2"/>
    <p:sldLayoutId id="2147484339" r:id="rId3"/>
    <p:sldLayoutId id="2147484340" r:id="rId4"/>
    <p:sldLayoutId id="2147484341" r:id="rId5"/>
    <p:sldLayoutId id="214748434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661820EE-F0EE-4ABD-BB05-F4D32E9BFFD0}"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8196"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97"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8198"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8199"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5" r:id="rId1"/>
    <p:sldLayoutId id="2147484343" r:id="rId2"/>
    <p:sldLayoutId id="2147484344" r:id="rId3"/>
    <p:sldLayoutId id="2147484345" r:id="rId4"/>
    <p:sldLayoutId id="2147484346" r:id="rId5"/>
    <p:sldLayoutId id="214748434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218"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D7B31EC6-C8D4-410B-B83C-FBCD97F1896F}"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9220"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1"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9222"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9223"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6" r:id="rId1"/>
    <p:sldLayoutId id="2147484348" r:id="rId2"/>
    <p:sldLayoutId id="2147484349" r:id="rId3"/>
    <p:sldLayoutId id="2147484350" r:id="rId4"/>
    <p:sldLayoutId id="2147484351" r:id="rId5"/>
    <p:sldLayoutId id="214748435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FBFFB8A1-8036-44A4-9484-7C83AB25EF79}"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0244"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45"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0246"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0247"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7" r:id="rId1"/>
    <p:sldLayoutId id="2147484353" r:id="rId2"/>
    <p:sldLayoutId id="2147484354" r:id="rId3"/>
    <p:sldLayoutId id="2147484355" r:id="rId4"/>
    <p:sldLayoutId id="2147484356" r:id="rId5"/>
    <p:sldLayoutId id="214748435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266"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E69316AE-E478-49F5-BC64-AD9D2007B6BA}"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1268"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269"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1270"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1271"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8" r:id="rId1"/>
    <p:sldLayoutId id="2147484358" r:id="rId2"/>
    <p:sldLayoutId id="2147484359" r:id="rId3"/>
    <p:sldLayoutId id="2147484360" r:id="rId4"/>
    <p:sldLayoutId id="2147484361" r:id="rId5"/>
    <p:sldLayoutId id="214748436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290"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1FF26ADF-0C18-4F7B-A638-211382E8B50C}"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2292"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293"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2294"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2295"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09" r:id="rId1"/>
    <p:sldLayoutId id="2147484363" r:id="rId2"/>
    <p:sldLayoutId id="2147484364" r:id="rId3"/>
    <p:sldLayoutId id="2147484365" r:id="rId4"/>
    <p:sldLayoutId id="2147484366" r:id="rId5"/>
    <p:sldLayoutId id="214748436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DA35C777-9D8B-4616-B8B8-B2CE252338F9}"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3316"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7"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3318"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3319"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0" r:id="rId1"/>
    <p:sldLayoutId id="2147484368" r:id="rId2"/>
    <p:sldLayoutId id="2147484369" r:id="rId3"/>
    <p:sldLayoutId id="2147484370" r:id="rId4"/>
    <p:sldLayoutId id="2147484371" r:id="rId5"/>
    <p:sldLayoutId id="214748437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4338"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63752BAA-AE84-4AD1-B94F-47152B92983C}"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4340"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1"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4342"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4343"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1" r:id="rId1"/>
    <p:sldLayoutId id="2147484373" r:id="rId2"/>
    <p:sldLayoutId id="2147484374" r:id="rId3"/>
    <p:sldLayoutId id="2147484375" r:id="rId4"/>
    <p:sldLayoutId id="2147484376" r:id="rId5"/>
    <p:sldLayoutId id="214748437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362"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7EEA0690-3A81-4105-A063-99D25E483E5A}"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5364"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5365"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5366"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5367"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2" r:id="rId1"/>
    <p:sldLayoutId id="2147484378" r:id="rId2"/>
    <p:sldLayoutId id="2147484379" r:id="rId3"/>
    <p:sldLayoutId id="2147484380" r:id="rId4"/>
    <p:sldLayoutId id="2147484381" r:id="rId5"/>
    <p:sldLayoutId id="214748438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386"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CA0730F1-89A0-4977-82A4-CF90A5C7D414}"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6388"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6389"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6390"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6391"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3" r:id="rId1"/>
    <p:sldLayoutId id="2147484383" r:id="rId2"/>
    <p:sldLayoutId id="2147484384" r:id="rId3"/>
    <p:sldLayoutId id="2147484385" r:id="rId4"/>
    <p:sldLayoutId id="2147484386" r:id="rId5"/>
    <p:sldLayoutId id="2147484387"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410"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b="1" dirty="0">
                <a:solidFill>
                  <a:srgbClr val="254061"/>
                </a:solidFill>
                <a:ea typeface="MS PGothic" panose="020B0600070205080204" pitchFamily="34" charset="-128"/>
              </a:rPr>
              <a:t>Page </a:t>
            </a:r>
            <a:fld id="{2923D3A3-FC8D-4280-9858-0546ACC1D3E0}" type="slidenum">
              <a:rPr lang="en-US" altLang="en-US" sz="1200" b="1" smtClean="0">
                <a:solidFill>
                  <a:srgbClr val="254061"/>
                </a:solidFill>
                <a:ea typeface="MS PGothic" panose="020B0600070205080204" pitchFamily="34" charset="-128"/>
              </a:rPr>
              <a:pPr algn="r" eaLnBrk="1" hangingPunct="1">
                <a:defRPr/>
              </a:pPr>
              <a:t>‹#›</a:t>
            </a:fld>
            <a:endParaRPr lang="en-US" altLang="en-US" sz="1200" b="1" dirty="0">
              <a:solidFill>
                <a:srgbClr val="254061"/>
              </a:solidFill>
              <a:ea typeface="MS PGothic" panose="020B0600070205080204" pitchFamily="34" charset="-128"/>
            </a:endParaRPr>
          </a:p>
        </p:txBody>
      </p:sp>
      <p:sp>
        <p:nvSpPr>
          <p:cNvPr id="17412" name="Rectangle 3"/>
          <p:cNvSpPr>
            <a:spLocks noGrp="1" noChangeArrowheads="1"/>
          </p:cNvSpPr>
          <p:nvPr>
            <p:ph type="body" idx="1"/>
          </p:nvPr>
        </p:nvSpPr>
        <p:spPr bwMode="auto">
          <a:xfrm>
            <a:off x="914400" y="1219200"/>
            <a:ext cx="10363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3" name="Rectangle 73"/>
          <p:cNvSpPr>
            <a:spLocks noGrp="1" noChangeArrowheads="1"/>
          </p:cNvSpPr>
          <p:nvPr>
            <p:ph type="title"/>
          </p:nvPr>
        </p:nvSpPr>
        <p:spPr bwMode="auto">
          <a:xfrm>
            <a:off x="1625600" y="152400"/>
            <a:ext cx="904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sp>
        <p:nvSpPr>
          <p:cNvPr id="17414"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17415" name="Picture 18" descr="meatball best"/>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275" y="0"/>
            <a:ext cx="1350963"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14" r:id="rId1"/>
    <p:sldLayoutId id="2147484388" r:id="rId2"/>
    <p:sldLayoutId id="2147484389" r:id="rId3"/>
    <p:sldLayoutId id="2147484390" r:id="rId4"/>
    <p:sldLayoutId id="2147484391" r:id="rId5"/>
    <p:sldLayoutId id="2147484392" r:id="rId6"/>
  </p:sldLayoutIdLst>
  <p:hf hdr="0" ftr="0" dt="0"/>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8434" name="Picture 35" descr="HumanSpace_Stri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5"/>
          <p:cNvSpPr txBox="1">
            <a:spLocks noChangeArrowheads="1"/>
          </p:cNvSpPr>
          <p:nvPr/>
        </p:nvSpPr>
        <p:spPr bwMode="auto">
          <a:xfrm>
            <a:off x="10668000" y="6553200"/>
            <a:ext cx="1117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1200" dirty="0">
                <a:solidFill>
                  <a:srgbClr val="254061"/>
                </a:solidFill>
                <a:ea typeface="MS PGothic" panose="020B0600070205080204" pitchFamily="34" charset="-128"/>
              </a:rPr>
              <a:t>Page </a:t>
            </a:r>
            <a:fld id="{E2A0D119-E5B1-409E-A3F9-34BA840BB920}" type="slidenum">
              <a:rPr lang="en-US" altLang="en-US" sz="1200" smtClean="0">
                <a:solidFill>
                  <a:srgbClr val="254061"/>
                </a:solidFill>
                <a:ea typeface="MS PGothic" panose="020B0600070205080204" pitchFamily="34" charset="-128"/>
              </a:rPr>
              <a:pPr algn="r" eaLnBrk="1" hangingPunct="1">
                <a:defRPr/>
              </a:pPr>
              <a:t>‹#›</a:t>
            </a:fld>
            <a:endParaRPr lang="en-US" altLang="en-US" sz="1200" dirty="0">
              <a:solidFill>
                <a:srgbClr val="254061"/>
              </a:solidFill>
              <a:ea typeface="MS PGothic" panose="020B0600070205080204" pitchFamily="34" charset="-128"/>
            </a:endParaRPr>
          </a:p>
        </p:txBody>
      </p:sp>
      <p:sp>
        <p:nvSpPr>
          <p:cNvPr id="18436" name="Rectangle 3"/>
          <p:cNvSpPr>
            <a:spLocks noGrp="1" noChangeArrowheads="1"/>
          </p:cNvSpPr>
          <p:nvPr>
            <p:ph type="body" idx="1"/>
          </p:nvPr>
        </p:nvSpPr>
        <p:spPr bwMode="auto">
          <a:xfrm>
            <a:off x="508000" y="990600"/>
            <a:ext cx="11379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8437" name="Rectangle 73"/>
          <p:cNvSpPr>
            <a:spLocks noGrp="1" noChangeArrowheads="1"/>
          </p:cNvSpPr>
          <p:nvPr>
            <p:ph type="title"/>
          </p:nvPr>
        </p:nvSpPr>
        <p:spPr bwMode="auto">
          <a:xfrm>
            <a:off x="2438400" y="1524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[Center / Project Title]</a:t>
            </a:r>
          </a:p>
        </p:txBody>
      </p:sp>
      <p:pic>
        <p:nvPicPr>
          <p:cNvPr id="18438" name="Picture 8" descr="NASA_fancy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14038" y="33338"/>
            <a:ext cx="1274762"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Line 14"/>
          <p:cNvSpPr>
            <a:spLocks noChangeShapeType="1"/>
          </p:cNvSpPr>
          <p:nvPr/>
        </p:nvSpPr>
        <p:spPr bwMode="auto">
          <a:xfrm>
            <a:off x="354013" y="6553200"/>
            <a:ext cx="11406187"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Tree>
  </p:cSld>
  <p:clrMap bg1="lt1" tx1="dk1" bg2="lt2" tx2="dk2" accent1="accent1" accent2="accent2" accent3="accent3" accent4="accent4" accent5="accent5" accent6="accent6" hlink="hlink" folHlink="folHlink"/>
  <p:sldLayoutIdLst>
    <p:sldLayoutId id="2147484415" r:id="rId1"/>
    <p:sldLayoutId id="2147484393" r:id="rId2"/>
    <p:sldLayoutId id="2147484394" r:id="rId3"/>
    <p:sldLayoutId id="2147484395" r:id="rId4"/>
    <p:sldLayoutId id="2147484396" r:id="rId5"/>
    <p:sldLayoutId id="2147484397" r:id="rId6"/>
  </p:sldLayoutIdLst>
  <p:txStyles>
    <p:titleStyle>
      <a:lvl1pPr algn="ctr"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Calibri" panose="020F0502020204030204" pitchFamily="34" charset="0"/>
        </a:defRPr>
      </a:lvl2pPr>
      <a:lvl3pPr algn="ctr" rtl="0" eaLnBrk="0" fontAlgn="base" hangingPunct="0">
        <a:spcBef>
          <a:spcPct val="0"/>
        </a:spcBef>
        <a:spcAft>
          <a:spcPct val="0"/>
        </a:spcAft>
        <a:defRPr sz="2400" b="1">
          <a:solidFill>
            <a:schemeClr val="bg1"/>
          </a:solidFill>
          <a:latin typeface="Calibri" panose="020F0502020204030204" pitchFamily="34" charset="0"/>
        </a:defRPr>
      </a:lvl3pPr>
      <a:lvl4pPr algn="ctr" rtl="0" eaLnBrk="0" fontAlgn="base" hangingPunct="0">
        <a:spcBef>
          <a:spcPct val="0"/>
        </a:spcBef>
        <a:spcAft>
          <a:spcPct val="0"/>
        </a:spcAft>
        <a:defRPr sz="2400" b="1">
          <a:solidFill>
            <a:schemeClr val="bg1"/>
          </a:solidFill>
          <a:latin typeface="Calibri" panose="020F0502020204030204" pitchFamily="34" charset="0"/>
        </a:defRPr>
      </a:lvl4pPr>
      <a:lvl5pPr algn="ctr" rtl="0" eaLnBrk="0" fontAlgn="base" hangingPunct="0">
        <a:spcBef>
          <a:spcPct val="0"/>
        </a:spcBef>
        <a:spcAft>
          <a:spcPct val="0"/>
        </a:spcAft>
        <a:defRPr sz="2400" b="1">
          <a:solidFill>
            <a:schemeClr val="bg1"/>
          </a:solidFill>
          <a:latin typeface="Calibri" panose="020F0502020204030204" pitchFamily="34"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0" fontAlgn="base" hangingPunct="0">
        <a:spcBef>
          <a:spcPct val="20000"/>
        </a:spcBef>
        <a:spcAft>
          <a:spcPct val="0"/>
        </a:spcAft>
        <a:buChar char="•"/>
        <a:defRPr b="1">
          <a:solidFill>
            <a:schemeClr val="tx1"/>
          </a:solidFill>
          <a:latin typeface="Calibri" pitchFamily="34" charset="0"/>
          <a:ea typeface="+mn-ea"/>
          <a:cs typeface="+mn-cs"/>
        </a:defRPr>
      </a:lvl1pPr>
      <a:lvl2pPr marL="460375" indent="-233363" algn="l" rtl="0" eaLnBrk="0" fontAlgn="base" hangingPunct="0">
        <a:spcBef>
          <a:spcPct val="20000"/>
        </a:spcBef>
        <a:spcAft>
          <a:spcPct val="0"/>
        </a:spcAft>
        <a:buFont typeface="Arial" panose="020B0604020202020204" pitchFamily="34" charset="0"/>
        <a:buChar char="•"/>
        <a:defRPr>
          <a:solidFill>
            <a:schemeClr val="tx1"/>
          </a:solidFill>
          <a:latin typeface="Calibri" pitchFamily="34" charset="0"/>
          <a:ea typeface="MS PGothic" panose="020B0600070205080204" pitchFamily="34" charset="-128"/>
        </a:defRPr>
      </a:lvl2pPr>
      <a:lvl3pPr marL="687388" indent="-225425" algn="l" rtl="0" eaLnBrk="0" fontAlgn="base" hangingPunct="0">
        <a:spcBef>
          <a:spcPct val="20000"/>
        </a:spcBef>
        <a:spcAft>
          <a:spcPct val="0"/>
        </a:spcAft>
        <a:buFont typeface="Arial" panose="020B0604020202020204" pitchFamily="34" charset="0"/>
        <a:buChar char="•"/>
        <a:defRPr>
          <a:solidFill>
            <a:schemeClr val="tx1"/>
          </a:solidFill>
          <a:latin typeface="Calibri" pitchFamily="34" charset="0"/>
          <a:ea typeface="ヒラギノ角ゴ Pro W3"/>
          <a:cs typeface="ヒラギノ角ゴ Pro W3"/>
        </a:defRPr>
      </a:lvl3pPr>
      <a:lvl4pPr marL="915988" indent="-227013" algn="l" rtl="0" eaLnBrk="0" fontAlgn="base" hangingPunct="0">
        <a:spcBef>
          <a:spcPct val="20000"/>
        </a:spcBef>
        <a:spcAft>
          <a:spcPct val="0"/>
        </a:spcAft>
        <a:buFont typeface="Arial" panose="020B0604020202020204" pitchFamily="34" charset="0"/>
        <a:buChar char="•"/>
        <a:defRPr>
          <a:solidFill>
            <a:schemeClr val="tx1"/>
          </a:solidFill>
          <a:latin typeface="Calibri" pitchFamily="34" charset="0"/>
          <a:ea typeface="ヒラギノ角ゴ Pro W3"/>
          <a:cs typeface="ヒラギノ角ゴ Pro W3"/>
        </a:defRPr>
      </a:lvl4pPr>
      <a:lvl5pPr marL="1144588" indent="-227013" algn="l" rtl="0" eaLnBrk="0" fontAlgn="base" hangingPunct="0">
        <a:spcBef>
          <a:spcPct val="20000"/>
        </a:spcBef>
        <a:spcAft>
          <a:spcPct val="0"/>
        </a:spcAft>
        <a:buFont typeface="Arial" panose="020B0604020202020204" pitchFamily="34" charset="0"/>
        <a:buChar char="•"/>
        <a:defRPr>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B7B7D7B-41FF-6A41-BADE-EEF972A19E98}"/>
              </a:ext>
            </a:extLst>
          </p:cNvPr>
          <p:cNvSpPr>
            <a:spLocks noGrp="1" noChangeArrowheads="1"/>
          </p:cNvSpPr>
          <p:nvPr>
            <p:ph type="title"/>
          </p:nvPr>
        </p:nvSpPr>
        <p:spPr bwMode="auto">
          <a:xfrm>
            <a:off x="609985" y="693236"/>
            <a:ext cx="11074015" cy="51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ctr" anchorCtr="0" compatLnSpc="1">
            <a:prstTxWarp prst="textNoShape">
              <a:avLst/>
            </a:prstTxWarp>
          </a:bodyPr>
          <a:lstStyle/>
          <a:p>
            <a:pPr lvl="0"/>
            <a:r>
              <a:rPr lang="en-US" altLang="en-US"/>
              <a:t>Click to edit Master title style</a:t>
            </a:r>
            <a:endParaRPr lang="en-US" altLang="en-US" dirty="0"/>
          </a:p>
        </p:txBody>
      </p:sp>
      <p:sp>
        <p:nvSpPr>
          <p:cNvPr id="1027" name="Rectangle 3">
            <a:extLst>
              <a:ext uri="{FF2B5EF4-FFF2-40B4-BE49-F238E27FC236}">
                <a16:creationId xmlns:a16="http://schemas.microsoft.com/office/drawing/2014/main" id="{87375F79-E138-2844-A410-9CB5B936E10B}"/>
              </a:ext>
            </a:extLst>
          </p:cNvPr>
          <p:cNvSpPr>
            <a:spLocks noGrp="1" noChangeArrowheads="1"/>
          </p:cNvSpPr>
          <p:nvPr>
            <p:ph type="body" idx="1"/>
          </p:nvPr>
        </p:nvSpPr>
        <p:spPr bwMode="auto">
          <a:xfrm>
            <a:off x="609985" y="1210235"/>
            <a:ext cx="11074015" cy="5244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83973" name="Rectangle 5">
            <a:extLst>
              <a:ext uri="{FF2B5EF4-FFF2-40B4-BE49-F238E27FC236}">
                <a16:creationId xmlns:a16="http://schemas.microsoft.com/office/drawing/2014/main" id="{5DDEF266-D3F0-4D4F-B897-2139D7AE98F2}"/>
              </a:ext>
            </a:extLst>
          </p:cNvPr>
          <p:cNvSpPr>
            <a:spLocks noGrp="1" noChangeArrowheads="1"/>
          </p:cNvSpPr>
          <p:nvPr>
            <p:ph type="ftr" sz="quarter" idx="3"/>
          </p:nvPr>
        </p:nvSpPr>
        <p:spPr bwMode="auto">
          <a:xfrm>
            <a:off x="4953001" y="6521830"/>
            <a:ext cx="5580307" cy="19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eaLnBrk="1" hangingPunct="1">
              <a:defRPr sz="970">
                <a:solidFill>
                  <a:srgbClr val="677085"/>
                </a:solidFill>
                <a:latin typeface="+mn-lt"/>
                <a:cs typeface="+mn-cs"/>
              </a:defRPr>
            </a:lvl1pPr>
          </a:lstStyle>
          <a:p>
            <a:pPr>
              <a:defRPr/>
            </a:pPr>
            <a:r>
              <a:rPr lang="en-US" altLang="en-US" dirty="0"/>
              <a:t>Finite Element Modeling of the Isolated Head and Neck of the Hybrid-III in Spaceflight Conditions</a:t>
            </a:r>
            <a:endParaRPr lang="en-US" dirty="0"/>
          </a:p>
        </p:txBody>
      </p:sp>
      <p:sp>
        <p:nvSpPr>
          <p:cNvPr id="83974" name="Rectangle 6">
            <a:extLst>
              <a:ext uri="{FF2B5EF4-FFF2-40B4-BE49-F238E27FC236}">
                <a16:creationId xmlns:a16="http://schemas.microsoft.com/office/drawing/2014/main" id="{C7A731AE-1E1F-BF48-B15F-32F8F41D9495}"/>
              </a:ext>
            </a:extLst>
          </p:cNvPr>
          <p:cNvSpPr>
            <a:spLocks noGrp="1" noChangeArrowheads="1"/>
          </p:cNvSpPr>
          <p:nvPr>
            <p:ph type="sldNum" sz="quarter" idx="4"/>
          </p:nvPr>
        </p:nvSpPr>
        <p:spPr bwMode="auto">
          <a:xfrm>
            <a:off x="10637212" y="6521829"/>
            <a:ext cx="1141076"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lvl1pPr algn="r" defTabSz="1235293">
              <a:defRPr sz="970">
                <a:solidFill>
                  <a:srgbClr val="677085"/>
                </a:solidFill>
                <a:latin typeface="75 Helvetica Bold"/>
              </a:defRPr>
            </a:lvl1pPr>
          </a:lstStyle>
          <a:p>
            <a:fld id="{658F3609-7749-FA40-A4C0-D7EE38879FAE}" type="slidenum">
              <a:rPr lang="en-US" altLang="en-US"/>
              <a:pPr/>
              <a:t>‹#›</a:t>
            </a:fld>
            <a:endParaRPr lang="en-US" altLang="en-US" dirty="0"/>
          </a:p>
        </p:txBody>
      </p:sp>
      <p:sp>
        <p:nvSpPr>
          <p:cNvPr id="7" name="Rectangle 6">
            <a:extLst>
              <a:ext uri="{FF2B5EF4-FFF2-40B4-BE49-F238E27FC236}">
                <a16:creationId xmlns:a16="http://schemas.microsoft.com/office/drawing/2014/main" id="{0905F9C7-00C5-044B-82F8-37DF541EA43F}"/>
              </a:ext>
            </a:extLst>
          </p:cNvPr>
          <p:cNvSpPr>
            <a:spLocks noChangeArrowheads="1"/>
          </p:cNvSpPr>
          <p:nvPr/>
        </p:nvSpPr>
        <p:spPr bwMode="auto">
          <a:xfrm>
            <a:off x="498379" y="494461"/>
            <a:ext cx="11074015" cy="245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3493" tIns="61747" rIns="123493" bIns="61747"/>
          <a:lstStyle>
            <a:lvl1pPr defTabSz="1019175" eaLnBrk="0" hangingPunct="0">
              <a:defRPr sz="900">
                <a:solidFill>
                  <a:srgbClr val="666666"/>
                </a:solidFill>
                <a:latin typeface="55 Helvetica Roman"/>
                <a:cs typeface="Arial" panose="020B0604020202020204" pitchFamily="34" charset="0"/>
              </a:defRPr>
            </a:lvl1pPr>
            <a:lvl2pPr marL="742950" indent="-285750" defTabSz="1019175" eaLnBrk="0" hangingPunct="0">
              <a:defRPr sz="900">
                <a:solidFill>
                  <a:srgbClr val="666666"/>
                </a:solidFill>
                <a:latin typeface="55 Helvetica Roman"/>
                <a:cs typeface="Arial" panose="020B0604020202020204" pitchFamily="34" charset="0"/>
              </a:defRPr>
            </a:lvl2pPr>
            <a:lvl3pPr marL="1143000" indent="-228600" defTabSz="1019175" eaLnBrk="0" hangingPunct="0">
              <a:defRPr sz="900">
                <a:solidFill>
                  <a:srgbClr val="666666"/>
                </a:solidFill>
                <a:latin typeface="55 Helvetica Roman"/>
                <a:cs typeface="Arial" panose="020B0604020202020204" pitchFamily="34" charset="0"/>
              </a:defRPr>
            </a:lvl3pPr>
            <a:lvl4pPr marL="1600200" indent="-228600" defTabSz="1019175" eaLnBrk="0" hangingPunct="0">
              <a:defRPr sz="900">
                <a:solidFill>
                  <a:srgbClr val="666666"/>
                </a:solidFill>
                <a:latin typeface="55 Helvetica Roman"/>
                <a:cs typeface="Arial" panose="020B0604020202020204" pitchFamily="34" charset="0"/>
              </a:defRPr>
            </a:lvl4pPr>
            <a:lvl5pPr marL="2057400" indent="-228600" defTabSz="1019175" eaLnBrk="0" hangingPunct="0">
              <a:defRPr sz="900">
                <a:solidFill>
                  <a:srgbClr val="666666"/>
                </a:solidFill>
                <a:latin typeface="55 Helvetica Roman"/>
                <a:cs typeface="Arial" panose="020B0604020202020204" pitchFamily="34" charset="0"/>
              </a:defRPr>
            </a:lvl5pPr>
            <a:lvl6pPr marL="25146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6pPr>
            <a:lvl7pPr marL="29718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7pPr>
            <a:lvl8pPr marL="34290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8pPr>
            <a:lvl9pPr marL="38862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9pPr>
          </a:lstStyle>
          <a:p>
            <a:pPr eaLnBrk="1" hangingPunct="1"/>
            <a:r>
              <a:rPr lang="en-US" altLang="en-US" sz="970" dirty="0">
                <a:solidFill>
                  <a:srgbClr val="677085"/>
                </a:solidFill>
                <a:latin typeface="Arial" panose="020B0604020202020204" pitchFamily="34" charset="0"/>
              </a:rPr>
              <a:t>National Aeronautics and Space Administration</a:t>
            </a:r>
            <a:endParaRPr lang="en-US" altLang="en-US" sz="2424" dirty="0">
              <a:solidFill>
                <a:srgbClr val="677085"/>
              </a:solidFill>
              <a:latin typeface="Arial" panose="020B0604020202020204" pitchFamily="34" charset="0"/>
            </a:endParaRPr>
          </a:p>
        </p:txBody>
      </p:sp>
      <p:sp>
        <p:nvSpPr>
          <p:cNvPr id="8" name="Rectangle 7">
            <a:extLst>
              <a:ext uri="{FF2B5EF4-FFF2-40B4-BE49-F238E27FC236}">
                <a16:creationId xmlns:a16="http://schemas.microsoft.com/office/drawing/2014/main" id="{FC5027BE-1136-7745-A372-0F736821566F}"/>
              </a:ext>
            </a:extLst>
          </p:cNvPr>
          <p:cNvSpPr>
            <a:spLocks noChangeArrowheads="1"/>
          </p:cNvSpPr>
          <p:nvPr/>
        </p:nvSpPr>
        <p:spPr bwMode="auto">
          <a:xfrm>
            <a:off x="482985" y="6521830"/>
            <a:ext cx="11074015"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3493" tIns="61747" rIns="123493" bIns="61747"/>
          <a:lstStyle>
            <a:lvl1pPr defTabSz="1019175" eaLnBrk="0" hangingPunct="0">
              <a:defRPr sz="900">
                <a:solidFill>
                  <a:srgbClr val="666666"/>
                </a:solidFill>
                <a:latin typeface="55 Helvetica Roman"/>
                <a:cs typeface="Arial" panose="020B0604020202020204" pitchFamily="34" charset="0"/>
              </a:defRPr>
            </a:lvl1pPr>
            <a:lvl2pPr marL="742950" indent="-285750" defTabSz="1019175" eaLnBrk="0" hangingPunct="0">
              <a:defRPr sz="900">
                <a:solidFill>
                  <a:srgbClr val="666666"/>
                </a:solidFill>
                <a:latin typeface="55 Helvetica Roman"/>
                <a:cs typeface="Arial" panose="020B0604020202020204" pitchFamily="34" charset="0"/>
              </a:defRPr>
            </a:lvl2pPr>
            <a:lvl3pPr marL="1143000" indent="-228600" defTabSz="1019175" eaLnBrk="0" hangingPunct="0">
              <a:defRPr sz="900">
                <a:solidFill>
                  <a:srgbClr val="666666"/>
                </a:solidFill>
                <a:latin typeface="55 Helvetica Roman"/>
                <a:cs typeface="Arial" panose="020B0604020202020204" pitchFamily="34" charset="0"/>
              </a:defRPr>
            </a:lvl3pPr>
            <a:lvl4pPr marL="1600200" indent="-228600" defTabSz="1019175" eaLnBrk="0" hangingPunct="0">
              <a:defRPr sz="900">
                <a:solidFill>
                  <a:srgbClr val="666666"/>
                </a:solidFill>
                <a:latin typeface="55 Helvetica Roman"/>
                <a:cs typeface="Arial" panose="020B0604020202020204" pitchFamily="34" charset="0"/>
              </a:defRPr>
            </a:lvl4pPr>
            <a:lvl5pPr marL="2057400" indent="-228600" defTabSz="1019175" eaLnBrk="0" hangingPunct="0">
              <a:defRPr sz="900">
                <a:solidFill>
                  <a:srgbClr val="666666"/>
                </a:solidFill>
                <a:latin typeface="55 Helvetica Roman"/>
                <a:cs typeface="Arial" panose="020B0604020202020204" pitchFamily="34" charset="0"/>
              </a:defRPr>
            </a:lvl5pPr>
            <a:lvl6pPr marL="25146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6pPr>
            <a:lvl7pPr marL="29718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7pPr>
            <a:lvl8pPr marL="34290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8pPr>
            <a:lvl9pPr marL="3886200" indent="-228600" defTabSz="1019175" eaLnBrk="0" fontAlgn="base" hangingPunct="0">
              <a:spcBef>
                <a:spcPct val="0"/>
              </a:spcBef>
              <a:spcAft>
                <a:spcPct val="0"/>
              </a:spcAft>
              <a:defRPr sz="900">
                <a:solidFill>
                  <a:srgbClr val="666666"/>
                </a:solidFill>
                <a:latin typeface="55 Helvetica Roman"/>
                <a:cs typeface="Arial" panose="020B0604020202020204" pitchFamily="34" charset="0"/>
              </a:defRPr>
            </a:lvl9pPr>
          </a:lstStyle>
          <a:p>
            <a:pPr eaLnBrk="1" hangingPunct="1"/>
            <a:r>
              <a:rPr lang="en-US" altLang="en-US" sz="970" dirty="0">
                <a:solidFill>
                  <a:srgbClr val="677085"/>
                </a:solidFill>
                <a:latin typeface="Arial Black" panose="020B0604020202020204" pitchFamily="34" charset="0"/>
              </a:rPr>
              <a:t>www.nasa.gov </a:t>
            </a:r>
            <a:endParaRPr lang="en-US" altLang="en-US" sz="2424" dirty="0">
              <a:solidFill>
                <a:srgbClr val="677085"/>
              </a:solidFill>
              <a:latin typeface="75 Helvetica Bold"/>
            </a:endParaRPr>
          </a:p>
        </p:txBody>
      </p:sp>
      <p:pic>
        <p:nvPicPr>
          <p:cNvPr id="9" name="Picture 25" descr="NASA insigniaCMYK">
            <a:extLst>
              <a:ext uri="{FF2B5EF4-FFF2-40B4-BE49-F238E27FC236}">
                <a16:creationId xmlns:a16="http://schemas.microsoft.com/office/drawing/2014/main" id="{875A1207-CD1A-1242-994E-C59E61BC9F38}"/>
              </a:ext>
            </a:extLst>
          </p:cNvPr>
          <p:cNvPicPr preferRelativeResize="0">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714184" y="252139"/>
            <a:ext cx="806824" cy="64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025384"/>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Lst>
  <p:hf hdr="0" ftr="0" dt="0"/>
  <p:txStyles>
    <p:titleStyle>
      <a:lvl1pPr algn="l" defTabSz="1235293" rtl="0" eaLnBrk="1" fontAlgn="base" hangingPunct="1">
        <a:spcBef>
          <a:spcPct val="0"/>
        </a:spcBef>
        <a:spcAft>
          <a:spcPct val="0"/>
        </a:spcAft>
        <a:defRPr sz="2824">
          <a:solidFill>
            <a:schemeClr val="tx1"/>
          </a:solidFill>
          <a:latin typeface="Calibri" panose="020F0502020204030204" pitchFamily="34" charset="0"/>
          <a:ea typeface="+mj-ea"/>
          <a:cs typeface="Calibri" panose="020F0502020204030204" pitchFamily="34" charset="0"/>
        </a:defRPr>
      </a:lvl1pPr>
      <a:lvl2pPr algn="l" defTabSz="1235293" rtl="0" eaLnBrk="1" fontAlgn="base" hangingPunct="1">
        <a:spcBef>
          <a:spcPct val="0"/>
        </a:spcBef>
        <a:spcAft>
          <a:spcPct val="0"/>
        </a:spcAft>
        <a:defRPr sz="4363">
          <a:solidFill>
            <a:srgbClr val="939BA8"/>
          </a:solidFill>
          <a:latin typeface="Arial" charset="0"/>
        </a:defRPr>
      </a:lvl2pPr>
      <a:lvl3pPr algn="l" defTabSz="1235293" rtl="0" eaLnBrk="1" fontAlgn="base" hangingPunct="1">
        <a:spcBef>
          <a:spcPct val="0"/>
        </a:spcBef>
        <a:spcAft>
          <a:spcPct val="0"/>
        </a:spcAft>
        <a:defRPr sz="4363">
          <a:solidFill>
            <a:srgbClr val="939BA8"/>
          </a:solidFill>
          <a:latin typeface="Arial" charset="0"/>
        </a:defRPr>
      </a:lvl3pPr>
      <a:lvl4pPr algn="l" defTabSz="1235293" rtl="0" eaLnBrk="1" fontAlgn="base" hangingPunct="1">
        <a:spcBef>
          <a:spcPct val="0"/>
        </a:spcBef>
        <a:spcAft>
          <a:spcPct val="0"/>
        </a:spcAft>
        <a:defRPr sz="4363">
          <a:solidFill>
            <a:srgbClr val="939BA8"/>
          </a:solidFill>
          <a:latin typeface="Arial" charset="0"/>
        </a:defRPr>
      </a:lvl4pPr>
      <a:lvl5pPr algn="l" defTabSz="1235293" rtl="0" eaLnBrk="1" fontAlgn="base" hangingPunct="1">
        <a:spcBef>
          <a:spcPct val="0"/>
        </a:spcBef>
        <a:spcAft>
          <a:spcPct val="0"/>
        </a:spcAft>
        <a:defRPr sz="4363">
          <a:solidFill>
            <a:srgbClr val="939BA8"/>
          </a:solidFill>
          <a:latin typeface="Arial" charset="0"/>
        </a:defRPr>
      </a:lvl5pPr>
      <a:lvl6pPr marL="554150" algn="l" defTabSz="1235293" rtl="0" eaLnBrk="1" fontAlgn="base" hangingPunct="1">
        <a:spcBef>
          <a:spcPct val="0"/>
        </a:spcBef>
        <a:spcAft>
          <a:spcPct val="0"/>
        </a:spcAft>
        <a:defRPr sz="4363">
          <a:solidFill>
            <a:srgbClr val="939BA8"/>
          </a:solidFill>
          <a:latin typeface="Arial" charset="0"/>
        </a:defRPr>
      </a:lvl6pPr>
      <a:lvl7pPr marL="1108300" algn="l" defTabSz="1235293" rtl="0" eaLnBrk="1" fontAlgn="base" hangingPunct="1">
        <a:spcBef>
          <a:spcPct val="0"/>
        </a:spcBef>
        <a:spcAft>
          <a:spcPct val="0"/>
        </a:spcAft>
        <a:defRPr sz="4363">
          <a:solidFill>
            <a:srgbClr val="939BA8"/>
          </a:solidFill>
          <a:latin typeface="Arial" charset="0"/>
        </a:defRPr>
      </a:lvl7pPr>
      <a:lvl8pPr marL="1662450" algn="l" defTabSz="1235293" rtl="0" eaLnBrk="1" fontAlgn="base" hangingPunct="1">
        <a:spcBef>
          <a:spcPct val="0"/>
        </a:spcBef>
        <a:spcAft>
          <a:spcPct val="0"/>
        </a:spcAft>
        <a:defRPr sz="4363">
          <a:solidFill>
            <a:srgbClr val="939BA8"/>
          </a:solidFill>
          <a:latin typeface="Arial" charset="0"/>
        </a:defRPr>
      </a:lvl8pPr>
      <a:lvl9pPr marL="2216599" algn="l" defTabSz="1235293" rtl="0" eaLnBrk="1" fontAlgn="base" hangingPunct="1">
        <a:spcBef>
          <a:spcPct val="0"/>
        </a:spcBef>
        <a:spcAft>
          <a:spcPct val="0"/>
        </a:spcAft>
        <a:defRPr sz="4363">
          <a:solidFill>
            <a:srgbClr val="939BA8"/>
          </a:solidFill>
          <a:latin typeface="Arial" charset="0"/>
        </a:defRPr>
      </a:lvl9pPr>
    </p:titleStyle>
    <p:bodyStyle>
      <a:lvl1pPr marL="304012" indent="-304012" algn="l" defTabSz="1235293" rtl="0" eaLnBrk="1" fontAlgn="base" hangingPunct="1">
        <a:lnSpc>
          <a:spcPts val="3243"/>
        </a:lnSpc>
        <a:spcBef>
          <a:spcPts val="0"/>
        </a:spcBef>
        <a:spcAft>
          <a:spcPts val="0"/>
        </a:spcAft>
        <a:buClr>
          <a:srgbClr val="A0A0A0"/>
        </a:buClr>
        <a:buSzPct val="80000"/>
        <a:buFont typeface="AGaramond RegularSC"/>
        <a:buChar char="•"/>
        <a:defRPr sz="1940">
          <a:solidFill>
            <a:schemeClr val="tx1"/>
          </a:solidFill>
          <a:latin typeface="Calibri" panose="020F0502020204030204" pitchFamily="34" charset="0"/>
          <a:ea typeface="+mn-ea"/>
          <a:cs typeface="Calibri" panose="020F0502020204030204" pitchFamily="34" charset="0"/>
        </a:defRPr>
      </a:lvl1pPr>
      <a:lvl2pPr marL="769653" indent="-228972" algn="l" defTabSz="1235293" rtl="0" eaLnBrk="1" fontAlgn="base" hangingPunct="1">
        <a:lnSpc>
          <a:spcPts val="3243"/>
        </a:lnSpc>
        <a:spcBef>
          <a:spcPts val="0"/>
        </a:spcBef>
        <a:spcAft>
          <a:spcPts val="0"/>
        </a:spcAft>
        <a:defRPr sz="1940">
          <a:solidFill>
            <a:schemeClr val="tx1"/>
          </a:solidFill>
          <a:latin typeface="Calibri" panose="020F0502020204030204" pitchFamily="34" charset="0"/>
          <a:cs typeface="Calibri" panose="020F0502020204030204" pitchFamily="34" charset="0"/>
        </a:defRPr>
      </a:lvl2pPr>
      <a:lvl3pPr marL="1394997" indent="-228972" algn="l" defTabSz="1235293" rtl="0" eaLnBrk="1" fontAlgn="base" hangingPunct="1">
        <a:lnSpc>
          <a:spcPts val="3243"/>
        </a:lnSpc>
        <a:spcBef>
          <a:spcPts val="0"/>
        </a:spcBef>
        <a:spcAft>
          <a:spcPts val="0"/>
        </a:spcAft>
        <a:buSzPct val="90000"/>
        <a:buChar char="»"/>
        <a:defRPr sz="1765">
          <a:solidFill>
            <a:schemeClr val="tx1"/>
          </a:solidFill>
          <a:latin typeface="Calibri" panose="020F0502020204030204" pitchFamily="34" charset="0"/>
          <a:cs typeface="Calibri" panose="020F0502020204030204" pitchFamily="34" charset="0"/>
        </a:defRPr>
      </a:lvl3pPr>
      <a:lvl4pPr marL="2081910" indent="-228972" algn="l" defTabSz="1235293" rtl="0" eaLnBrk="1" fontAlgn="base" hangingPunct="1">
        <a:lnSpc>
          <a:spcPts val="3243"/>
        </a:lnSpc>
        <a:spcBef>
          <a:spcPts val="0"/>
        </a:spcBef>
        <a:spcAft>
          <a:spcPts val="0"/>
        </a:spcAft>
        <a:defRPr sz="1765">
          <a:solidFill>
            <a:schemeClr val="tx1"/>
          </a:solidFill>
          <a:latin typeface="Calibri" panose="020F0502020204030204" pitchFamily="34" charset="0"/>
          <a:cs typeface="Calibri" panose="020F0502020204030204" pitchFamily="34" charset="0"/>
        </a:defRPr>
      </a:lvl4pPr>
      <a:lvl5pPr marL="2778446" indent="-307861" algn="l" defTabSz="1235293" rtl="0" eaLnBrk="1" fontAlgn="base" hangingPunct="1">
        <a:lnSpc>
          <a:spcPts val="3515"/>
        </a:lnSpc>
        <a:spcBef>
          <a:spcPts val="0"/>
        </a:spcBef>
        <a:spcAft>
          <a:spcPts val="0"/>
        </a:spcAft>
        <a:defRPr sz="1765">
          <a:solidFill>
            <a:schemeClr val="tx1"/>
          </a:solidFill>
          <a:latin typeface="Calibri" panose="020F0502020204030204" pitchFamily="34" charset="0"/>
          <a:cs typeface="Calibri" panose="020F0502020204030204" pitchFamily="34" charset="0"/>
        </a:defRPr>
      </a:lvl5pPr>
      <a:lvl6pPr marL="3332596" indent="-307861" algn="l" defTabSz="1235293" rtl="0" eaLnBrk="1" fontAlgn="base" hangingPunct="1">
        <a:lnSpc>
          <a:spcPts val="3515"/>
        </a:lnSpc>
        <a:spcBef>
          <a:spcPct val="0"/>
        </a:spcBef>
        <a:spcAft>
          <a:spcPts val="804"/>
        </a:spcAft>
        <a:defRPr sz="1697">
          <a:solidFill>
            <a:srgbClr val="666666"/>
          </a:solidFill>
          <a:latin typeface="+mn-lt"/>
        </a:defRPr>
      </a:lvl6pPr>
      <a:lvl7pPr marL="3886745" indent="-307861" algn="l" defTabSz="1235293" rtl="0" eaLnBrk="1" fontAlgn="base" hangingPunct="1">
        <a:lnSpc>
          <a:spcPts val="3515"/>
        </a:lnSpc>
        <a:spcBef>
          <a:spcPct val="0"/>
        </a:spcBef>
        <a:spcAft>
          <a:spcPts val="804"/>
        </a:spcAft>
        <a:defRPr sz="1697">
          <a:solidFill>
            <a:srgbClr val="666666"/>
          </a:solidFill>
          <a:latin typeface="+mn-lt"/>
        </a:defRPr>
      </a:lvl7pPr>
      <a:lvl8pPr marL="4440895" indent="-307861" algn="l" defTabSz="1235293" rtl="0" eaLnBrk="1" fontAlgn="base" hangingPunct="1">
        <a:lnSpc>
          <a:spcPts val="3515"/>
        </a:lnSpc>
        <a:spcBef>
          <a:spcPct val="0"/>
        </a:spcBef>
        <a:spcAft>
          <a:spcPts val="804"/>
        </a:spcAft>
        <a:defRPr sz="1697">
          <a:solidFill>
            <a:srgbClr val="666666"/>
          </a:solidFill>
          <a:latin typeface="+mn-lt"/>
        </a:defRPr>
      </a:lvl8pPr>
      <a:lvl9pPr marL="4995046" indent="-307861" algn="l" defTabSz="1235293" rtl="0" eaLnBrk="1" fontAlgn="base" hangingPunct="1">
        <a:lnSpc>
          <a:spcPts val="3515"/>
        </a:lnSpc>
        <a:spcBef>
          <a:spcPct val="0"/>
        </a:spcBef>
        <a:spcAft>
          <a:spcPts val="804"/>
        </a:spcAft>
        <a:defRPr sz="1697">
          <a:solidFill>
            <a:srgbClr val="666666"/>
          </a:solidFill>
          <a:latin typeface="+mn-lt"/>
        </a:defRPr>
      </a:lvl9pPr>
    </p:bodyStyle>
    <p:otherStyle>
      <a:defPPr>
        <a:defRPr lang="en-US"/>
      </a:defPPr>
      <a:lvl1pPr marL="0" algn="l" defTabSz="1108300" rtl="0" eaLnBrk="1" latinLnBrk="0" hangingPunct="1">
        <a:defRPr sz="2182" kern="1200">
          <a:solidFill>
            <a:schemeClr val="tx1"/>
          </a:solidFill>
          <a:latin typeface="+mn-lt"/>
          <a:ea typeface="+mn-ea"/>
          <a:cs typeface="+mn-cs"/>
        </a:defRPr>
      </a:lvl1pPr>
      <a:lvl2pPr marL="554150" algn="l" defTabSz="1108300" rtl="0" eaLnBrk="1" latinLnBrk="0" hangingPunct="1">
        <a:defRPr sz="2182" kern="1200">
          <a:solidFill>
            <a:schemeClr val="tx1"/>
          </a:solidFill>
          <a:latin typeface="+mn-lt"/>
          <a:ea typeface="+mn-ea"/>
          <a:cs typeface="+mn-cs"/>
        </a:defRPr>
      </a:lvl2pPr>
      <a:lvl3pPr marL="1108300" algn="l" defTabSz="1108300" rtl="0" eaLnBrk="1" latinLnBrk="0" hangingPunct="1">
        <a:defRPr sz="2182" kern="1200">
          <a:solidFill>
            <a:schemeClr val="tx1"/>
          </a:solidFill>
          <a:latin typeface="+mn-lt"/>
          <a:ea typeface="+mn-ea"/>
          <a:cs typeface="+mn-cs"/>
        </a:defRPr>
      </a:lvl3pPr>
      <a:lvl4pPr marL="1662450" algn="l" defTabSz="1108300" rtl="0" eaLnBrk="1" latinLnBrk="0" hangingPunct="1">
        <a:defRPr sz="2182" kern="1200">
          <a:solidFill>
            <a:schemeClr val="tx1"/>
          </a:solidFill>
          <a:latin typeface="+mn-lt"/>
          <a:ea typeface="+mn-ea"/>
          <a:cs typeface="+mn-cs"/>
        </a:defRPr>
      </a:lvl4pPr>
      <a:lvl5pPr marL="2216599" algn="l" defTabSz="1108300" rtl="0" eaLnBrk="1" latinLnBrk="0" hangingPunct="1">
        <a:defRPr sz="2182" kern="1200">
          <a:solidFill>
            <a:schemeClr val="tx1"/>
          </a:solidFill>
          <a:latin typeface="+mn-lt"/>
          <a:ea typeface="+mn-ea"/>
          <a:cs typeface="+mn-cs"/>
        </a:defRPr>
      </a:lvl5pPr>
      <a:lvl6pPr marL="2770748" algn="l" defTabSz="1108300" rtl="0" eaLnBrk="1" latinLnBrk="0" hangingPunct="1">
        <a:defRPr sz="2182" kern="1200">
          <a:solidFill>
            <a:schemeClr val="tx1"/>
          </a:solidFill>
          <a:latin typeface="+mn-lt"/>
          <a:ea typeface="+mn-ea"/>
          <a:cs typeface="+mn-cs"/>
        </a:defRPr>
      </a:lvl6pPr>
      <a:lvl7pPr marL="3324899" algn="l" defTabSz="1108300" rtl="0" eaLnBrk="1" latinLnBrk="0" hangingPunct="1">
        <a:defRPr sz="2182" kern="1200">
          <a:solidFill>
            <a:schemeClr val="tx1"/>
          </a:solidFill>
          <a:latin typeface="+mn-lt"/>
          <a:ea typeface="+mn-ea"/>
          <a:cs typeface="+mn-cs"/>
        </a:defRPr>
      </a:lvl7pPr>
      <a:lvl8pPr marL="3879049" algn="l" defTabSz="1108300" rtl="0" eaLnBrk="1" latinLnBrk="0" hangingPunct="1">
        <a:defRPr sz="2182" kern="1200">
          <a:solidFill>
            <a:schemeClr val="tx1"/>
          </a:solidFill>
          <a:latin typeface="+mn-lt"/>
          <a:ea typeface="+mn-ea"/>
          <a:cs typeface="+mn-cs"/>
        </a:defRPr>
      </a:lvl8pPr>
      <a:lvl9pPr marL="4433200" algn="l" defTabSz="1108300" rtl="0" eaLnBrk="1" latinLnBrk="0" hangingPunct="1">
        <a:defRPr sz="218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09.xml"/></Relationships>
</file>

<file path=ppt/slides/_rels/slide2.xml.rels><?xml version="1.0" encoding="UTF-8" standalone="yes"?>
<Relationships xmlns="http://schemas.openxmlformats.org/package/2006/relationships"><Relationship Id="rId8" Type="http://schemas.openxmlformats.org/officeDocument/2006/relationships/hyperlink" Target="https://www.youtube.com/watch?v=XyvIw_yO60w" TargetMode="External"/><Relationship Id="rId3" Type="http://schemas.openxmlformats.org/officeDocument/2006/relationships/slideLayout" Target="../slideLayouts/slideLayout110.xml"/><Relationship Id="rId7" Type="http://schemas.openxmlformats.org/officeDocument/2006/relationships/image" Target="../media/image8.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zXat91q7DAA" TargetMode="External"/><Relationship Id="rId5" Type="http://schemas.openxmlformats.org/officeDocument/2006/relationships/image" Target="../media/image7.jpeg"/><Relationship Id="rId10" Type="http://schemas.openxmlformats.org/officeDocument/2006/relationships/image" Target="../media/image10.png"/><Relationship Id="rId4" Type="http://schemas.openxmlformats.org/officeDocument/2006/relationships/hyperlink" Target="https://www.youtube.com/watch?v=E-Vd75Ptg9I" TargetMode="External"/><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1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XyvIw_yO60w" TargetMode="External"/><Relationship Id="rId1" Type="http://schemas.openxmlformats.org/officeDocument/2006/relationships/slideLayout" Target="../slideLayouts/slideLayout110.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0.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10.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1.tmp"/><Relationship Id="rId2" Type="http://schemas.openxmlformats.org/officeDocument/2006/relationships/diagramData" Target="../diagrams/data1.xml"/><Relationship Id="rId1" Type="http://schemas.openxmlformats.org/officeDocument/2006/relationships/slideLayout" Target="../slideLayouts/slideLayout1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0.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10.xml"/><Relationship Id="rId5" Type="http://schemas.openxmlformats.org/officeDocument/2006/relationships/image" Target="../media/image28.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10.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0.xml"/></Relationships>
</file>

<file path=ppt/slides/_rels/slide1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10.xml"/></Relationships>
</file>

<file path=ppt/slides/_rels/slide19.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110.xml"/></Relationships>
</file>

<file path=ppt/slides/_rels/slide20.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image" Target="../media/image36.png"/><Relationship Id="rId1" Type="http://schemas.openxmlformats.org/officeDocument/2006/relationships/slideLayout" Target="../slideLayouts/slideLayout1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10.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0D48E09-0E5D-BE4F-962C-E0518FAFC4B0}"/>
              </a:ext>
            </a:extLst>
          </p:cNvPr>
          <p:cNvSpPr>
            <a:spLocks noGrp="1" noChangeArrowheads="1"/>
          </p:cNvSpPr>
          <p:nvPr>
            <p:ph type="ctrTitle"/>
          </p:nvPr>
        </p:nvSpPr>
        <p:spPr>
          <a:xfrm>
            <a:off x="500271" y="1602774"/>
            <a:ext cx="9278471" cy="1165412"/>
          </a:xfrm>
        </p:spPr>
        <p:txBody>
          <a:bodyPr/>
          <a:lstStyle/>
          <a:p>
            <a:r>
              <a:rPr lang="en-US" altLang="en-US" sz="3600" dirty="0"/>
              <a:t>Soyuz Landing Reconstructions</a:t>
            </a:r>
          </a:p>
        </p:txBody>
      </p:sp>
      <p:sp>
        <p:nvSpPr>
          <p:cNvPr id="3" name="TextBox 2"/>
          <p:cNvSpPr txBox="1"/>
          <p:nvPr/>
        </p:nvSpPr>
        <p:spPr>
          <a:xfrm>
            <a:off x="500271" y="3245896"/>
            <a:ext cx="6166625" cy="2185214"/>
          </a:xfrm>
          <a:prstGeom prst="rect">
            <a:avLst/>
          </a:prstGeom>
          <a:noFill/>
        </p:spPr>
        <p:txBody>
          <a:bodyPr wrap="none" rtlCol="0">
            <a:spAutoFit/>
          </a:bodyPr>
          <a:lstStyle/>
          <a:p>
            <a:r>
              <a:rPr lang="en-US" sz="2200" dirty="0"/>
              <a:t>Preston Greenhalgh</a:t>
            </a:r>
            <a:r>
              <a:rPr lang="en-US" sz="2200" baseline="30000" dirty="0"/>
              <a:t>1</a:t>
            </a:r>
            <a:r>
              <a:rPr lang="en-US" sz="2200" dirty="0"/>
              <a:t>, Jacob Putnam</a:t>
            </a:r>
            <a:r>
              <a:rPr lang="en-US" sz="2200" baseline="30000" dirty="0"/>
              <a:t>2</a:t>
            </a:r>
            <a:r>
              <a:rPr lang="en-US" sz="2200" dirty="0"/>
              <a:t>, Keegan Yates</a:t>
            </a:r>
            <a:r>
              <a:rPr lang="en-US" sz="2200" baseline="30000" dirty="0"/>
              <a:t>1</a:t>
            </a:r>
            <a:r>
              <a:rPr lang="en-US" sz="2200" dirty="0"/>
              <a:t>,</a:t>
            </a:r>
          </a:p>
          <a:p>
            <a:r>
              <a:rPr lang="en-US" sz="2200" dirty="0"/>
              <a:t>Nate Newby</a:t>
            </a:r>
            <a:r>
              <a:rPr lang="en-US" sz="2200" baseline="30000" dirty="0"/>
              <a:t>1</a:t>
            </a:r>
            <a:r>
              <a:rPr lang="en-US" sz="2200" dirty="0"/>
              <a:t>, Derek Jones</a:t>
            </a:r>
            <a:r>
              <a:rPr lang="en-US" sz="2200" baseline="30000" dirty="0"/>
              <a:t>3</a:t>
            </a:r>
            <a:r>
              <a:rPr lang="en-US" sz="2200" dirty="0"/>
              <a:t>, Jeffrey Somers</a:t>
            </a:r>
            <a:r>
              <a:rPr lang="en-US" sz="2200" baseline="30000" dirty="0"/>
              <a:t>4</a:t>
            </a:r>
          </a:p>
          <a:p>
            <a:endParaRPr lang="en-US" baseline="30000" dirty="0"/>
          </a:p>
          <a:p>
            <a:r>
              <a:rPr lang="en-US" sz="2000" baseline="30000" dirty="0"/>
              <a:t>1</a:t>
            </a:r>
            <a:r>
              <a:rPr lang="en-US" sz="2000" dirty="0"/>
              <a:t>KBR - Houston, TX</a:t>
            </a:r>
          </a:p>
          <a:p>
            <a:r>
              <a:rPr lang="en-US" sz="2000" baseline="30000" dirty="0"/>
              <a:t>2</a:t>
            </a:r>
            <a:r>
              <a:rPr lang="en-US" sz="2000" dirty="0"/>
              <a:t>NASA (</a:t>
            </a:r>
            <a:r>
              <a:rPr lang="en-US" sz="2000" dirty="0" err="1"/>
              <a:t>LaRC</a:t>
            </a:r>
            <a:r>
              <a:rPr lang="en-US" sz="2000" dirty="0"/>
              <a:t>) - Hampton, VA</a:t>
            </a:r>
          </a:p>
          <a:p>
            <a:r>
              <a:rPr lang="en-US" sz="2000" baseline="30000" dirty="0"/>
              <a:t>3</a:t>
            </a:r>
            <a:r>
              <a:rPr lang="en-US" sz="2000" dirty="0"/>
              <a:t>Elemance LLC - Winston-Salem, NC</a:t>
            </a:r>
          </a:p>
          <a:p>
            <a:r>
              <a:rPr lang="en-US" sz="2000" baseline="30000" dirty="0"/>
              <a:t>4</a:t>
            </a:r>
            <a:r>
              <a:rPr lang="en-US" sz="2000" dirty="0"/>
              <a:t>NASA (JSC) - Houston, TX</a:t>
            </a:r>
            <a:endParaRPr lang="en-US" sz="2000" baseline="30000" dirty="0"/>
          </a:p>
        </p:txBody>
      </p:sp>
      <p:pic>
        <p:nvPicPr>
          <p:cNvPr id="1026" name="Picture 2" descr="Soyuz Landing | NA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168" y="1687360"/>
            <a:ext cx="5041458" cy="3362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17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09985" y="708771"/>
            <a:ext cx="11074015" cy="568699"/>
          </a:xfrm>
        </p:spPr>
        <p:txBody>
          <a:bodyPr/>
          <a:lstStyle/>
          <a:p>
            <a:pPr eaLnBrk="1" hangingPunct="1"/>
            <a:r>
              <a:rPr lang="en-US" altLang="en-US" sz="3200" dirty="0"/>
              <a:t>Background: Space Vehicle Dynamics</a:t>
            </a:r>
          </a:p>
        </p:txBody>
      </p:sp>
      <p:sp>
        <p:nvSpPr>
          <p:cNvPr id="40963" name="Content Placeholder 2"/>
          <p:cNvSpPr>
            <a:spLocks noGrp="1"/>
          </p:cNvSpPr>
          <p:nvPr>
            <p:ph idx="1"/>
          </p:nvPr>
        </p:nvSpPr>
        <p:spPr>
          <a:xfrm>
            <a:off x="609985" y="1277470"/>
            <a:ext cx="5833947" cy="5048902"/>
          </a:xfrm>
        </p:spPr>
        <p:txBody>
          <a:bodyPr/>
          <a:lstStyle/>
          <a:p>
            <a:pPr marL="0" indent="0" eaLnBrk="1" hangingPunct="1">
              <a:spcAft>
                <a:spcPts val="300"/>
              </a:spcAft>
              <a:buNone/>
            </a:pPr>
            <a:r>
              <a:rPr lang="en-US" altLang="en-US" sz="2400" dirty="0"/>
              <a:t>Dynamic Phases of Flight</a:t>
            </a:r>
          </a:p>
          <a:p>
            <a:pPr marL="233363" lvl="1" indent="-233363" eaLnBrk="1" hangingPunct="1">
              <a:spcAft>
                <a:spcPts val="300"/>
              </a:spcAft>
            </a:pPr>
            <a:r>
              <a:rPr lang="en-US" altLang="en-US" sz="2000" dirty="0"/>
              <a:t>Launch</a:t>
            </a:r>
          </a:p>
          <a:p>
            <a:pPr marL="457200" lvl="2" indent="-228600" eaLnBrk="1" hangingPunct="1">
              <a:spcAft>
                <a:spcPts val="300"/>
              </a:spcAft>
            </a:pPr>
            <a:r>
              <a:rPr lang="en-US" altLang="en-US" sz="1800" dirty="0"/>
              <a:t>All proposed vehicles launch with crew laying on their backs (eyeballs in accelerations)</a:t>
            </a:r>
          </a:p>
          <a:p>
            <a:pPr marL="233363" lvl="1" indent="-233363" eaLnBrk="1" hangingPunct="1">
              <a:spcAft>
                <a:spcPts val="300"/>
              </a:spcAft>
            </a:pPr>
            <a:r>
              <a:rPr lang="en-US" altLang="en-US" sz="2000" dirty="0"/>
              <a:t>Abort</a:t>
            </a:r>
          </a:p>
          <a:p>
            <a:pPr marL="457200" lvl="2" indent="-228600" eaLnBrk="1" hangingPunct="1">
              <a:spcAft>
                <a:spcPts val="300"/>
              </a:spcAft>
            </a:pPr>
            <a:r>
              <a:rPr lang="en-US" altLang="en-US" sz="1800" dirty="0"/>
              <a:t>Primarily X-axis loads (eyeballs in)</a:t>
            </a:r>
          </a:p>
          <a:p>
            <a:pPr marL="457200" lvl="2" indent="-228600" eaLnBrk="1" hangingPunct="1">
              <a:spcAft>
                <a:spcPts val="300"/>
              </a:spcAft>
            </a:pPr>
            <a:r>
              <a:rPr lang="en-US" altLang="en-US" sz="1800" dirty="0"/>
              <a:t>May have significant oscillatory components</a:t>
            </a:r>
          </a:p>
          <a:p>
            <a:pPr marL="233363" lvl="1" indent="-233363" eaLnBrk="1" hangingPunct="1">
              <a:spcAft>
                <a:spcPts val="300"/>
              </a:spcAft>
            </a:pPr>
            <a:r>
              <a:rPr lang="en-US" altLang="en-US" sz="2000" dirty="0"/>
              <a:t>In-Orbit</a:t>
            </a:r>
          </a:p>
          <a:p>
            <a:pPr marL="457200" lvl="2" indent="-228600" eaLnBrk="1" hangingPunct="1">
              <a:spcAft>
                <a:spcPts val="300"/>
              </a:spcAft>
            </a:pPr>
            <a:r>
              <a:rPr lang="en-US" altLang="en-US" sz="1800" dirty="0"/>
              <a:t>Very benign loads</a:t>
            </a:r>
          </a:p>
          <a:p>
            <a:pPr marL="233363" lvl="1" indent="-233363" eaLnBrk="1" hangingPunct="1">
              <a:spcAft>
                <a:spcPts val="300"/>
              </a:spcAft>
            </a:pPr>
            <a:r>
              <a:rPr lang="en-US" altLang="en-US" sz="2000" dirty="0"/>
              <a:t>Reentry</a:t>
            </a:r>
          </a:p>
          <a:p>
            <a:pPr marL="457200" lvl="2" indent="-228600" eaLnBrk="1" hangingPunct="1">
              <a:spcAft>
                <a:spcPts val="300"/>
              </a:spcAft>
            </a:pPr>
            <a:r>
              <a:rPr lang="en-US" altLang="en-US" sz="1800" dirty="0"/>
              <a:t>Primarily X-axis loads (eyeballs in)</a:t>
            </a:r>
          </a:p>
          <a:p>
            <a:pPr marL="457200" lvl="2" indent="-228600" eaLnBrk="1" hangingPunct="1">
              <a:spcAft>
                <a:spcPts val="300"/>
              </a:spcAft>
            </a:pPr>
            <a:r>
              <a:rPr lang="en-US" altLang="en-US" sz="1800" dirty="0"/>
              <a:t>May have transient dynamics due to parachute deploy</a:t>
            </a:r>
          </a:p>
          <a:p>
            <a:pPr marL="233363" lvl="1" indent="-233363" eaLnBrk="1" hangingPunct="1">
              <a:spcAft>
                <a:spcPts val="300"/>
              </a:spcAft>
            </a:pPr>
            <a:r>
              <a:rPr lang="en-US" altLang="en-US" sz="2000" dirty="0"/>
              <a:t>Landing</a:t>
            </a:r>
          </a:p>
          <a:p>
            <a:pPr marL="457200" lvl="2" indent="-228600" eaLnBrk="1" hangingPunct="1">
              <a:spcAft>
                <a:spcPts val="300"/>
              </a:spcAft>
            </a:pPr>
            <a:r>
              <a:rPr lang="en-US" altLang="en-US" sz="2000" dirty="0"/>
              <a:t>The landing mode is specific to the vehicle design </a:t>
            </a:r>
          </a:p>
          <a:p>
            <a:pPr marL="690563" lvl="3" indent="-247650" eaLnBrk="1" hangingPunct="1">
              <a:spcAft>
                <a:spcPts val="300"/>
              </a:spcAft>
            </a:pPr>
            <a:r>
              <a:rPr lang="en-US" altLang="en-US" sz="1800" dirty="0"/>
              <a:t>Water Landing</a:t>
            </a:r>
          </a:p>
          <a:p>
            <a:pPr marL="690563" lvl="3" indent="-247650" eaLnBrk="1" hangingPunct="1">
              <a:spcAft>
                <a:spcPts val="300"/>
              </a:spcAft>
            </a:pPr>
            <a:r>
              <a:rPr lang="en-US" altLang="en-US" sz="1800" dirty="0"/>
              <a:t>Land Landing</a:t>
            </a:r>
          </a:p>
        </p:txBody>
      </p:sp>
      <p:pic>
        <p:nvPicPr>
          <p:cNvPr id="40964" name="Picture 8" descr="http://www.spacefacts.de/graph/drawing/drawings2/apollo-15_landing.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7764" r="16928"/>
          <a:stretch>
            <a:fillRect/>
          </a:stretch>
        </p:blipFill>
        <p:spPr bwMode="auto">
          <a:xfrm>
            <a:off x="8343408" y="1212098"/>
            <a:ext cx="2077468" cy="21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10" descr="http://upload.wikimedia.org/wikipedia/commons/6/67/Pad_abort_test_1.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43932" y="1208232"/>
            <a:ext cx="1721994" cy="2174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69" descr="460217main_201006020001HQ_full.jpg">
            <a:hlinkClick r:id="rId8"/>
          </p:cNvPr>
          <p:cNvPicPr>
            <a:picLocks noChangeAspect="1"/>
          </p:cNvPicPr>
          <p:nvPr/>
        </p:nvPicPr>
        <p:blipFill>
          <a:blip r:embed="rId9">
            <a:extLst>
              <a:ext uri="{28A0092B-C50C-407E-A947-70E740481C1C}">
                <a14:useLocalDpi xmlns:a14="http://schemas.microsoft.com/office/drawing/2010/main" val="0"/>
              </a:ext>
            </a:extLst>
          </a:blip>
          <a:srcRect l="25397" t="28967" r="58830" b="33069"/>
          <a:stretch>
            <a:fillRect/>
          </a:stretch>
        </p:blipFill>
        <p:spPr bwMode="auto">
          <a:xfrm>
            <a:off x="10598358" y="1212098"/>
            <a:ext cx="1208228" cy="218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Samantha landing 11s">
            <a:hlinkClick r:id="" action="ppaction://media"/>
            <a:extLst>
              <a:ext uri="{FF2B5EF4-FFF2-40B4-BE49-F238E27FC236}">
                <a16:creationId xmlns:a16="http://schemas.microsoft.com/office/drawing/2014/main" id="{4981D8EC-F5C4-4EF1-91EC-85648530EC49}"/>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6689821" y="3644049"/>
            <a:ext cx="4994179" cy="2809226"/>
          </a:xfrm>
          <a:prstGeom prst="rect">
            <a:avLst/>
          </a:prstGeom>
        </p:spPr>
      </p:pic>
      <p:sp>
        <p:nvSpPr>
          <p:cNvPr id="9" name="TextBox 8"/>
          <p:cNvSpPr txBox="1"/>
          <p:nvPr/>
        </p:nvSpPr>
        <p:spPr>
          <a:xfrm>
            <a:off x="6936724" y="3325469"/>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
        <p:nvSpPr>
          <p:cNvPr id="11" name="TextBox 10"/>
          <p:cNvSpPr txBox="1"/>
          <p:nvPr/>
        </p:nvSpPr>
        <p:spPr>
          <a:xfrm>
            <a:off x="9013937" y="3325469"/>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
        <p:nvSpPr>
          <p:cNvPr id="12" name="TextBox 11"/>
          <p:cNvSpPr txBox="1"/>
          <p:nvPr/>
        </p:nvSpPr>
        <p:spPr>
          <a:xfrm>
            <a:off x="10834267" y="3336272"/>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
        <p:nvSpPr>
          <p:cNvPr id="13" name="TextBox 12"/>
          <p:cNvSpPr txBox="1"/>
          <p:nvPr/>
        </p:nvSpPr>
        <p:spPr>
          <a:xfrm>
            <a:off x="8658565" y="6464078"/>
            <a:ext cx="1010341" cy="276999"/>
          </a:xfrm>
          <a:prstGeom prst="rect">
            <a:avLst/>
          </a:prstGeom>
          <a:noFill/>
        </p:spPr>
        <p:txBody>
          <a:bodyPr wrap="none" rtlCol="0">
            <a:spAutoFit/>
          </a:bodyPr>
          <a:lstStyle/>
          <a:p>
            <a:r>
              <a:rPr lang="en-US" sz="1200" dirty="0">
                <a:solidFill>
                  <a:schemeClr val="tx1">
                    <a:lumMod val="50000"/>
                    <a:lumOff val="50000"/>
                  </a:schemeClr>
                </a:solidFill>
              </a:rPr>
              <a:t>youtube.com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Modern Flight History</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3</a:t>
            </a:fld>
            <a:endParaRPr lang="en-US" altLang="en-US" dirty="0"/>
          </a:p>
        </p:txBody>
      </p:sp>
      <p:pic>
        <p:nvPicPr>
          <p:cNvPr id="2050" name="Picture 2" descr="Space Shuttle | NASA"/>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09985" y="1398859"/>
            <a:ext cx="2506561" cy="39244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48760" y="5323327"/>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pic>
        <p:nvPicPr>
          <p:cNvPr id="2052" name="Picture 4" descr="The Soyuz MS-09 Rocket Is Launched | NAS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802" t="-592" r="9478" b="592"/>
          <a:stretch/>
        </p:blipFill>
        <p:spPr bwMode="auto">
          <a:xfrm>
            <a:off x="4879397" y="1410040"/>
            <a:ext cx="2535189" cy="391328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732486" y="5323326"/>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
        <p:nvSpPr>
          <p:cNvPr id="6" name="TextBox 5"/>
          <p:cNvSpPr txBox="1"/>
          <p:nvPr/>
        </p:nvSpPr>
        <p:spPr>
          <a:xfrm>
            <a:off x="868101" y="5631103"/>
            <a:ext cx="1782501" cy="461665"/>
          </a:xfrm>
          <a:prstGeom prst="rect">
            <a:avLst/>
          </a:prstGeom>
          <a:noFill/>
        </p:spPr>
        <p:txBody>
          <a:bodyPr wrap="square" rtlCol="0">
            <a:spAutoFit/>
          </a:bodyPr>
          <a:lstStyle/>
          <a:p>
            <a:pPr algn="ctr"/>
            <a:r>
              <a:rPr lang="en-US" sz="2400" b="1" dirty="0"/>
              <a:t>1981—2011</a:t>
            </a:r>
          </a:p>
        </p:txBody>
      </p:sp>
      <p:sp>
        <p:nvSpPr>
          <p:cNvPr id="7" name="Right Arrow 6"/>
          <p:cNvSpPr/>
          <p:nvPr/>
        </p:nvSpPr>
        <p:spPr bwMode="auto">
          <a:xfrm>
            <a:off x="3437145" y="3105431"/>
            <a:ext cx="1121653" cy="55558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1" name="Right Arrow 10"/>
          <p:cNvSpPr/>
          <p:nvPr/>
        </p:nvSpPr>
        <p:spPr bwMode="auto">
          <a:xfrm>
            <a:off x="7791155" y="3127561"/>
            <a:ext cx="1121653" cy="55558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2054" name="Picture 6" descr="Earliest Launch Opportunity for NASA's Boeing OFT-2 Mission is Aug. 3 –  Commercial Crew Progra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74780" y="1064120"/>
            <a:ext cx="1720850" cy="229446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ommercial Crew Program – Page 5 – Kennedy Space Cen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722" r="13898"/>
          <a:stretch/>
        </p:blipFill>
        <p:spPr bwMode="auto">
          <a:xfrm>
            <a:off x="10517032" y="1277471"/>
            <a:ext cx="1539459" cy="260418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ASA Picks SpaceX to Land Next Americans on Moon | NASA"/>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1826" r="11840"/>
          <a:stretch/>
        </p:blipFill>
        <p:spPr bwMode="auto">
          <a:xfrm>
            <a:off x="10448795" y="3237973"/>
            <a:ext cx="1345225" cy="208263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pace Launch System (SLS)"/>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3070" t="3693" r="10052" b="14172"/>
          <a:stretch/>
        </p:blipFill>
        <p:spPr bwMode="auto">
          <a:xfrm>
            <a:off x="9393127" y="2966440"/>
            <a:ext cx="1084155" cy="235416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0285440" y="5320603"/>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
        <p:nvSpPr>
          <p:cNvPr id="18" name="TextBox 17"/>
          <p:cNvSpPr txBox="1"/>
          <p:nvPr/>
        </p:nvSpPr>
        <p:spPr>
          <a:xfrm>
            <a:off x="8912808" y="5631103"/>
            <a:ext cx="3281916" cy="461665"/>
          </a:xfrm>
          <a:prstGeom prst="rect">
            <a:avLst/>
          </a:prstGeom>
          <a:noFill/>
        </p:spPr>
        <p:txBody>
          <a:bodyPr wrap="square" rtlCol="0">
            <a:spAutoFit/>
          </a:bodyPr>
          <a:lstStyle/>
          <a:p>
            <a:pPr algn="ctr"/>
            <a:r>
              <a:rPr lang="en-US" sz="2400" b="1" dirty="0"/>
              <a:t>2020—Current + Future</a:t>
            </a:r>
          </a:p>
        </p:txBody>
      </p:sp>
    </p:spTree>
    <p:extLst>
      <p:ext uri="{BB962C8B-B14F-4D97-AF65-F5344CB8AC3E}">
        <p14:creationId xmlns:p14="http://schemas.microsoft.com/office/powerpoint/2010/main" val="341408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Soyuz Reentry</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4</a:t>
            </a:fld>
            <a:endParaRPr lang="en-US" altLang="en-US" dirty="0"/>
          </a:p>
        </p:txBody>
      </p:sp>
      <p:pic>
        <p:nvPicPr>
          <p:cNvPr id="5"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374344" y="1440839"/>
            <a:ext cx="5638801" cy="40079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292051" y="5612153"/>
            <a:ext cx="4286491" cy="461665"/>
          </a:xfrm>
          <a:prstGeom prst="rect">
            <a:avLst/>
          </a:prstGeom>
          <a:noFill/>
        </p:spPr>
        <p:txBody>
          <a:bodyPr wrap="square" rtlCol="0">
            <a:spAutoFit/>
          </a:bodyPr>
          <a:lstStyle/>
          <a:p>
            <a:pPr algn="ctr"/>
            <a:r>
              <a:rPr lang="en-US" sz="1200" dirty="0">
                <a:solidFill>
                  <a:schemeClr val="tx1">
                    <a:lumMod val="50000"/>
                    <a:lumOff val="50000"/>
                  </a:schemeClr>
                </a:solidFill>
              </a:rPr>
              <a:t>https://www.reddit.com/r/space/comments/2w5iw4/a_visual_representation_of_a_soyuz_reentry</a:t>
            </a:r>
            <a:r>
              <a:rPr lang="en-US" sz="1200" dirty="0"/>
              <a:t>/</a:t>
            </a:r>
          </a:p>
        </p:txBody>
      </p:sp>
      <p:pic>
        <p:nvPicPr>
          <p:cNvPr id="7" name="Picture 2" descr="(Graphic credit: Snappa)"/>
          <p:cNvPicPr>
            <a:picLocks noChangeAspect="1" noChangeArrowheads="1"/>
          </p:cNvPicPr>
          <p:nvPr/>
        </p:nvPicPr>
        <p:blipFill rotWithShape="1">
          <a:blip r:embed="rId3">
            <a:extLst>
              <a:ext uri="{28A0092B-C50C-407E-A947-70E740481C1C}">
                <a14:useLocalDpi xmlns:a14="http://schemas.microsoft.com/office/drawing/2010/main" val="0"/>
              </a:ext>
            </a:extLst>
          </a:blip>
          <a:srcRect t="13701"/>
          <a:stretch/>
        </p:blipFill>
        <p:spPr bwMode="auto">
          <a:xfrm>
            <a:off x="203090" y="1440839"/>
            <a:ext cx="6001901" cy="40079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28675" y="5582354"/>
            <a:ext cx="5277644" cy="461665"/>
          </a:xfrm>
          <a:prstGeom prst="rect">
            <a:avLst/>
          </a:prstGeom>
          <a:noFill/>
        </p:spPr>
        <p:txBody>
          <a:bodyPr wrap="square" rtlCol="0">
            <a:spAutoFit/>
          </a:bodyPr>
          <a:lstStyle/>
          <a:p>
            <a:pPr algn="ctr"/>
            <a:r>
              <a:rPr lang="en-US" sz="1200" dirty="0">
                <a:solidFill>
                  <a:schemeClr val="bg1"/>
                </a:solidFill>
              </a:rPr>
              <a:t>http://</a:t>
            </a:r>
            <a:r>
              <a:rPr lang="en-US" sz="1200" dirty="0">
                <a:solidFill>
                  <a:schemeClr val="tx1">
                    <a:lumMod val="50000"/>
                    <a:lumOff val="50000"/>
                  </a:schemeClr>
                </a:solidFill>
              </a:rPr>
              <a:t>home.bt.com/news/science-news/tim-peakes-return-this-is-what-the-astronauts-journey-will-be-like-on-the-soyuz-tma-11364067838534</a:t>
            </a:r>
          </a:p>
        </p:txBody>
      </p:sp>
    </p:spTree>
    <p:extLst>
      <p:ext uri="{BB962C8B-B14F-4D97-AF65-F5344CB8AC3E}">
        <p14:creationId xmlns:p14="http://schemas.microsoft.com/office/powerpoint/2010/main" val="389075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Soyuz Reentry &amp; Landing Characteristics</a:t>
            </a:r>
          </a:p>
        </p:txBody>
      </p:sp>
      <p:sp>
        <p:nvSpPr>
          <p:cNvPr id="3" name="Content Placeholder 2"/>
          <p:cNvSpPr>
            <a:spLocks noGrp="1"/>
          </p:cNvSpPr>
          <p:nvPr>
            <p:ph idx="1"/>
          </p:nvPr>
        </p:nvSpPr>
        <p:spPr/>
        <p:txBody>
          <a:bodyPr/>
          <a:lstStyle/>
          <a:p>
            <a:r>
              <a:rPr lang="en-US" sz="2000" dirty="0"/>
              <a:t>Reentry friction slows the Soyuz from 17,000 mph to 500 mph</a:t>
            </a:r>
          </a:p>
          <a:p>
            <a:pPr lvl="1"/>
            <a:r>
              <a:rPr lang="en-US" sz="2000" dirty="0"/>
              <a:t>Peak </a:t>
            </a:r>
            <a:r>
              <a:rPr lang="en-US" sz="2000" dirty="0" err="1"/>
              <a:t>Gx</a:t>
            </a:r>
            <a:r>
              <a:rPr lang="en-US" sz="2000" dirty="0"/>
              <a:t> ~4.5 for tens of seconds</a:t>
            </a:r>
          </a:p>
          <a:p>
            <a:pPr lvl="1"/>
            <a:r>
              <a:rPr lang="en-US" sz="2000" dirty="0"/>
              <a:t>Ballistic reentry can result in ~7 </a:t>
            </a:r>
            <a:r>
              <a:rPr lang="en-US" sz="2000" dirty="0" err="1"/>
              <a:t>Gx</a:t>
            </a:r>
            <a:r>
              <a:rPr lang="en-US" sz="2000" dirty="0"/>
              <a:t> for tens of seconds</a:t>
            </a:r>
          </a:p>
          <a:p>
            <a:r>
              <a:rPr lang="en-US" sz="2000" dirty="0"/>
              <a:t>Main parachute slows the vehicle to ~19 mph</a:t>
            </a:r>
          </a:p>
          <a:p>
            <a:pPr lvl="1"/>
            <a:r>
              <a:rPr lang="en-US" sz="2000" dirty="0"/>
              <a:t>Backup parachute is smaller, so higher but unknown velocity</a:t>
            </a:r>
          </a:p>
          <a:p>
            <a:r>
              <a:rPr lang="en-US" sz="2000" dirty="0"/>
              <a:t>Retro rockets fire ~3 </a:t>
            </a:r>
            <a:r>
              <a:rPr lang="en-US" sz="2000" dirty="0" err="1"/>
              <a:t>ft</a:t>
            </a:r>
            <a:r>
              <a:rPr lang="en-US" sz="2000" dirty="0"/>
              <a:t> above ground &amp; slow the vehicle to ~3 mph</a:t>
            </a:r>
          </a:p>
          <a:p>
            <a:pPr lvl="1"/>
            <a:r>
              <a:rPr lang="en-US" sz="2000" dirty="0"/>
              <a:t>Estimate peak loading of ~4-8 G</a:t>
            </a:r>
          </a:p>
          <a:p>
            <a:r>
              <a:rPr lang="en-US" sz="2000" dirty="0"/>
              <a:t>Horizontal vehicle velocity is driven by wind speeds</a:t>
            </a:r>
          </a:p>
          <a:p>
            <a:r>
              <a:rPr lang="en-US" sz="2000" dirty="0"/>
              <a:t>Ground conditions affect impact load</a:t>
            </a:r>
          </a:p>
          <a:p>
            <a:pPr lvl="1"/>
            <a:r>
              <a:rPr lang="en-US" sz="2000" dirty="0"/>
              <a:t>Estimate ~4-8 G</a:t>
            </a:r>
          </a:p>
          <a:p>
            <a:r>
              <a:rPr lang="en-US" sz="2000" dirty="0"/>
              <a:t>Seat tilts under main chutes so crew are slightly head up</a:t>
            </a:r>
          </a:p>
          <a:p>
            <a:pPr lvl="1"/>
            <a:r>
              <a:rPr lang="en-US" sz="2000" dirty="0"/>
              <a:t>Impact loads are mostly rear impact with some spinal loading</a:t>
            </a:r>
          </a:p>
          <a:p>
            <a:pPr lvl="1"/>
            <a:r>
              <a:rPr lang="en-US" sz="2000" dirty="0"/>
              <a:t>Other impact directions are possible due to wind speeds &amp; attitude at retro firing</a:t>
            </a:r>
          </a:p>
          <a:p>
            <a:pPr lvl="1"/>
            <a:r>
              <a:rPr lang="en-US" sz="2000" dirty="0"/>
              <a:t>Seat can stroke to attenuate off-nominal loads</a:t>
            </a:r>
          </a:p>
          <a:p>
            <a:r>
              <a:rPr lang="en-US" sz="2000" dirty="0"/>
              <a:t>Vehicle often tumbles and can be dragged by parachutes</a:t>
            </a:r>
          </a:p>
          <a:p>
            <a:endParaRPr lang="en-US" sz="2000"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5</a:t>
            </a:fld>
            <a:endParaRPr lang="en-US" altLang="en-US" dirty="0"/>
          </a:p>
        </p:txBody>
      </p:sp>
      <p:pic>
        <p:nvPicPr>
          <p:cNvPr id="5" name="Picture 69" descr="460217main_201006020001HQ_full.jpg">
            <a:hlinkClick r:id="rId2"/>
          </p:cNvPr>
          <p:cNvPicPr>
            <a:picLocks noChangeAspect="1"/>
          </p:cNvPicPr>
          <p:nvPr/>
        </p:nvPicPr>
        <p:blipFill>
          <a:blip r:embed="rId3">
            <a:extLst>
              <a:ext uri="{28A0092B-C50C-407E-A947-70E740481C1C}">
                <a14:useLocalDpi xmlns:a14="http://schemas.microsoft.com/office/drawing/2010/main" val="0"/>
              </a:ext>
            </a:extLst>
          </a:blip>
          <a:srcRect l="25397" t="28967" r="58830" b="33069"/>
          <a:stretch>
            <a:fillRect/>
          </a:stretch>
        </p:blipFill>
        <p:spPr bwMode="auto">
          <a:xfrm>
            <a:off x="8079128" y="1405499"/>
            <a:ext cx="1794077" cy="323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Soyuz Landing | NASA"/>
          <p:cNvPicPr>
            <a:picLocks noChangeAspect="1" noChangeArrowheads="1"/>
          </p:cNvPicPr>
          <p:nvPr/>
        </p:nvPicPr>
        <p:blipFill rotWithShape="1">
          <a:blip r:embed="rId4">
            <a:extLst>
              <a:ext uri="{28A0092B-C50C-407E-A947-70E740481C1C}">
                <a14:useLocalDpi xmlns:a14="http://schemas.microsoft.com/office/drawing/2010/main" val="0"/>
              </a:ext>
            </a:extLst>
          </a:blip>
          <a:srcRect l="31035" t="12615" r="31585"/>
          <a:stretch/>
        </p:blipFill>
        <p:spPr bwMode="auto">
          <a:xfrm>
            <a:off x="9994739" y="1413290"/>
            <a:ext cx="2067000" cy="3222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608950" y="4633559"/>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
        <p:nvSpPr>
          <p:cNvPr id="8" name="TextBox 7"/>
          <p:cNvSpPr txBox="1"/>
          <p:nvPr/>
        </p:nvSpPr>
        <p:spPr>
          <a:xfrm>
            <a:off x="10676298" y="4633558"/>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Tree>
    <p:extLst>
      <p:ext uri="{BB962C8B-B14F-4D97-AF65-F5344CB8AC3E}">
        <p14:creationId xmlns:p14="http://schemas.microsoft.com/office/powerpoint/2010/main" val="2847415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tLang="en-US" sz="3200" dirty="0"/>
              <a:t>Operationally Relevant Injury Scale</a:t>
            </a:r>
          </a:p>
        </p:txBody>
      </p:sp>
      <p:sp>
        <p:nvSpPr>
          <p:cNvPr id="48131" name="Content Placeholder 2"/>
          <p:cNvSpPr>
            <a:spLocks noGrp="1"/>
          </p:cNvSpPr>
          <p:nvPr>
            <p:ph idx="1"/>
          </p:nvPr>
        </p:nvSpPr>
        <p:spPr>
          <a:xfrm>
            <a:off x="609985" y="1277470"/>
            <a:ext cx="5515305" cy="5177118"/>
          </a:xfrm>
        </p:spPr>
        <p:txBody>
          <a:bodyPr/>
          <a:lstStyle/>
          <a:p>
            <a:pPr eaLnBrk="1" hangingPunct="1">
              <a:spcAft>
                <a:spcPts val="600"/>
              </a:spcAft>
            </a:pPr>
            <a:r>
              <a:rPr lang="en-US" altLang="en-US" sz="2400" dirty="0"/>
              <a:t>The Operationally Relevant Injury Scale (ORIS) was developed to address NASA’s unique operational environment </a:t>
            </a:r>
          </a:p>
          <a:p>
            <a:pPr marL="457200" lvl="1" indent="-223838">
              <a:spcAft>
                <a:spcPts val="600"/>
              </a:spcAft>
            </a:pPr>
            <a:r>
              <a:rPr lang="en-US" altLang="en-US" sz="2000" b="1" dirty="0"/>
              <a:t>The new scale combines the injury severity from the AIS, a measure of a crewmember’s ability to self-egress, and a measure to estimate the time to return to flight status </a:t>
            </a:r>
          </a:p>
          <a:p>
            <a:pPr>
              <a:spcAft>
                <a:spcPts val="600"/>
              </a:spcAft>
            </a:pPr>
            <a:r>
              <a:rPr lang="en-US" altLang="en-US" sz="2400" dirty="0"/>
              <a:t>Example:  A clavicle fracture (AIS = 2) could prevent crewmembers from egressing (SE = 3), so it would be classified as a Class III Injury using the ORIS</a:t>
            </a:r>
          </a:p>
          <a:p>
            <a:pPr eaLnBrk="1" hangingPunct="1">
              <a:spcAft>
                <a:spcPts val="600"/>
              </a:spcAft>
            </a:pPr>
            <a:endParaRPr lang="en-US" altLang="en-US" dirty="0"/>
          </a:p>
        </p:txBody>
      </p:sp>
      <p:sp>
        <p:nvSpPr>
          <p:cNvPr id="25" name="Rounded Rectangle 24"/>
          <p:cNvSpPr/>
          <p:nvPr/>
        </p:nvSpPr>
        <p:spPr bwMode="auto">
          <a:xfrm>
            <a:off x="6715246" y="3440519"/>
            <a:ext cx="4791074" cy="1120143"/>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lIns="92075" tIns="46038" rIns="92075" bIns="46038"/>
          <a:lstStyle/>
          <a:p>
            <a:pPr marL="381000" indent="-381000" eaLnBrk="1" hangingPunct="1">
              <a:spcBef>
                <a:spcPct val="30000"/>
              </a:spcBef>
              <a:buClr>
                <a:srgbClr val="0000FF"/>
              </a:buClr>
              <a:buSzPct val="100000"/>
              <a:buFont typeface="Symbol" pitchFamily="18" charset="2"/>
              <a:buChar char=""/>
              <a:defRPr/>
            </a:pPr>
            <a:endParaRPr lang="en-US" sz="1600" dirty="0">
              <a:solidFill>
                <a:prstClr val="black"/>
              </a:solidFill>
              <a:latin typeface="Arial" charset="0"/>
              <a:ea typeface="ＭＳ Ｐゴシック" pitchFamily="34" charset="-128"/>
            </a:endParaRPr>
          </a:p>
        </p:txBody>
      </p:sp>
      <p:sp>
        <p:nvSpPr>
          <p:cNvPr id="26" name="Rounded Rectangle 25"/>
          <p:cNvSpPr/>
          <p:nvPr/>
        </p:nvSpPr>
        <p:spPr bwMode="auto">
          <a:xfrm>
            <a:off x="6715246" y="2046059"/>
            <a:ext cx="4791074" cy="1295400"/>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lIns="92075" tIns="46038" rIns="92075" bIns="46038"/>
          <a:lstStyle/>
          <a:p>
            <a:pPr marL="381000" indent="-381000" eaLnBrk="1" hangingPunct="1">
              <a:spcBef>
                <a:spcPct val="30000"/>
              </a:spcBef>
              <a:buClr>
                <a:srgbClr val="0000FF"/>
              </a:buClr>
              <a:buSzPct val="100000"/>
              <a:buFont typeface="Symbol" pitchFamily="18" charset="2"/>
              <a:buChar char=""/>
              <a:defRPr/>
            </a:pPr>
            <a:endParaRPr lang="en-US" sz="1600" dirty="0">
              <a:solidFill>
                <a:prstClr val="black"/>
              </a:solidFill>
              <a:latin typeface="Arial" charset="0"/>
              <a:ea typeface="ＭＳ Ｐゴシック" pitchFamily="34" charset="-128"/>
            </a:endParaRPr>
          </a:p>
        </p:txBody>
      </p:sp>
      <p:sp>
        <p:nvSpPr>
          <p:cNvPr id="27" name="Rounded Rectangle 26"/>
          <p:cNvSpPr/>
          <p:nvPr/>
        </p:nvSpPr>
        <p:spPr bwMode="auto">
          <a:xfrm>
            <a:off x="6715246" y="1170394"/>
            <a:ext cx="4791074" cy="799467"/>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lIns="92075" tIns="46038" rIns="92075" bIns="46038"/>
          <a:lstStyle/>
          <a:p>
            <a:pPr marL="381000" indent="-381000" eaLnBrk="1" hangingPunct="1">
              <a:spcBef>
                <a:spcPct val="30000"/>
              </a:spcBef>
              <a:buClr>
                <a:srgbClr val="0000FF"/>
              </a:buClr>
              <a:buSzPct val="100000"/>
              <a:buFont typeface="Symbol" pitchFamily="18" charset="2"/>
              <a:buChar char=""/>
              <a:defRPr/>
            </a:pPr>
            <a:endParaRPr lang="en-US" sz="1600" dirty="0">
              <a:solidFill>
                <a:prstClr val="black"/>
              </a:solidFill>
              <a:latin typeface="Arial" charset="0"/>
              <a:ea typeface="ＭＳ Ｐゴシック" pitchFamily="34" charset="-128"/>
            </a:endParaRPr>
          </a:p>
        </p:txBody>
      </p:sp>
      <p:sp>
        <p:nvSpPr>
          <p:cNvPr id="48141" name="Rectangle 27"/>
          <p:cNvSpPr>
            <a:spLocks noChangeArrowheads="1"/>
          </p:cNvSpPr>
          <p:nvPr/>
        </p:nvSpPr>
        <p:spPr bwMode="auto">
          <a:xfrm>
            <a:off x="6924946" y="1522819"/>
            <a:ext cx="4352925" cy="146050"/>
          </a:xfrm>
          <a:prstGeom prst="rect">
            <a:avLst/>
          </a:prstGeom>
          <a:gradFill rotWithShape="1">
            <a:gsLst>
              <a:gs pos="0">
                <a:srgbClr val="00B050"/>
              </a:gs>
              <a:gs pos="33000">
                <a:srgbClr val="FFFF00"/>
              </a:gs>
              <a:gs pos="58000">
                <a:srgbClr val="FFC000"/>
              </a:gs>
              <a:gs pos="100000">
                <a:srgbClr val="FF0000"/>
              </a:gs>
            </a:gsLst>
            <a:lin ang="0" scaled="1"/>
          </a:gradFill>
          <a:ln>
            <a:noFill/>
          </a:ln>
          <a:extLst>
            <a:ext uri="{91240B29-F687-4F45-9708-019B960494DF}">
              <a14:hiddenLine xmlns:a14="http://schemas.microsoft.com/office/drawing/2010/main" w="9525" algn="ctr">
                <a:solidFill>
                  <a:srgbClr val="000000"/>
                </a:solidFill>
                <a:round/>
                <a:headEnd/>
                <a:tailEnd type="triangle" w="med" len="med"/>
              </a14:hiddenLine>
            </a:ext>
          </a:extLst>
        </p:spPr>
        <p:txBody>
          <a:bodyPr lIns="92075" tIns="46038" rIns="92075" bIns="46038" anchor="ctr"/>
          <a:lstStyle>
            <a:lvl1pPr marL="381000" indent="-381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30000"/>
              </a:spcBef>
              <a:buClr>
                <a:srgbClr val="0000FF"/>
              </a:buClr>
              <a:buSzPct val="100000"/>
            </a:pPr>
            <a:endParaRPr lang="en-US" altLang="en-US" sz="1400" b="1" dirty="0">
              <a:solidFill>
                <a:srgbClr val="000000"/>
              </a:solidFill>
              <a:latin typeface="Arial" panose="020B0604020202020204" pitchFamily="34" charset="0"/>
              <a:ea typeface="MS PGothic" panose="020B0600070205080204" pitchFamily="34" charset="-128"/>
            </a:endParaRPr>
          </a:p>
        </p:txBody>
      </p:sp>
      <p:sp>
        <p:nvSpPr>
          <p:cNvPr id="48142" name="Rectangle 28"/>
          <p:cNvSpPr>
            <a:spLocks noChangeArrowheads="1"/>
          </p:cNvSpPr>
          <p:nvPr/>
        </p:nvSpPr>
        <p:spPr bwMode="auto">
          <a:xfrm>
            <a:off x="6924946" y="2319744"/>
            <a:ext cx="4352925" cy="146050"/>
          </a:xfrm>
          <a:prstGeom prst="rect">
            <a:avLst/>
          </a:prstGeom>
          <a:gradFill rotWithShape="1">
            <a:gsLst>
              <a:gs pos="0">
                <a:srgbClr val="00B050"/>
              </a:gs>
              <a:gs pos="44000">
                <a:srgbClr val="FFFF00"/>
              </a:gs>
              <a:gs pos="70000">
                <a:srgbClr val="FFC000"/>
              </a:gs>
              <a:gs pos="100000">
                <a:srgbClr val="FF0000"/>
              </a:gs>
            </a:gsLst>
            <a:lin ang="0" scaled="1"/>
          </a:gradFill>
          <a:ln>
            <a:noFill/>
          </a:ln>
          <a:extLst>
            <a:ext uri="{91240B29-F687-4F45-9708-019B960494DF}">
              <a14:hiddenLine xmlns:a14="http://schemas.microsoft.com/office/drawing/2010/main" w="9525" algn="ctr">
                <a:solidFill>
                  <a:srgbClr val="000000"/>
                </a:solidFill>
                <a:round/>
                <a:headEnd/>
                <a:tailEnd type="triangle" w="med" len="med"/>
              </a14:hiddenLine>
            </a:ext>
          </a:extLst>
        </p:spPr>
        <p:txBody>
          <a:bodyPr lIns="92075" tIns="46038" rIns="92075" bIns="46038" anchor="ctr"/>
          <a:lstStyle>
            <a:lvl1pPr marL="381000" indent="-381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30000"/>
              </a:spcBef>
              <a:buClr>
                <a:srgbClr val="0000FF"/>
              </a:buClr>
              <a:buSzPct val="100000"/>
            </a:pPr>
            <a:endParaRPr lang="en-US" altLang="en-US" sz="1400" b="1" dirty="0">
              <a:solidFill>
                <a:srgbClr val="000000"/>
              </a:solidFill>
              <a:latin typeface="Arial" panose="020B0604020202020204" pitchFamily="34" charset="0"/>
              <a:ea typeface="MS PGothic" panose="020B0600070205080204" pitchFamily="34" charset="-128"/>
            </a:endParaRPr>
          </a:p>
        </p:txBody>
      </p:sp>
      <p:sp>
        <p:nvSpPr>
          <p:cNvPr id="48143" name="Rectangle 29"/>
          <p:cNvSpPr>
            <a:spLocks noChangeArrowheads="1"/>
          </p:cNvSpPr>
          <p:nvPr/>
        </p:nvSpPr>
        <p:spPr bwMode="auto">
          <a:xfrm>
            <a:off x="6924946" y="3751669"/>
            <a:ext cx="4352925" cy="146050"/>
          </a:xfrm>
          <a:prstGeom prst="rect">
            <a:avLst/>
          </a:prstGeom>
          <a:gradFill rotWithShape="1">
            <a:gsLst>
              <a:gs pos="0">
                <a:srgbClr val="00B050"/>
              </a:gs>
              <a:gs pos="44000">
                <a:srgbClr val="FFFF00"/>
              </a:gs>
              <a:gs pos="70000">
                <a:srgbClr val="FFC000"/>
              </a:gs>
              <a:gs pos="100000">
                <a:srgbClr val="FF0000"/>
              </a:gs>
            </a:gsLst>
            <a:lin ang="0" scaled="1"/>
          </a:gradFill>
          <a:ln>
            <a:noFill/>
          </a:ln>
          <a:extLst>
            <a:ext uri="{91240B29-F687-4F45-9708-019B960494DF}">
              <a14:hiddenLine xmlns:a14="http://schemas.microsoft.com/office/drawing/2010/main" w="9525" algn="ctr">
                <a:solidFill>
                  <a:srgbClr val="000000"/>
                </a:solidFill>
                <a:round/>
                <a:headEnd/>
                <a:tailEnd type="triangle" w="med" len="med"/>
              </a14:hiddenLine>
            </a:ext>
          </a:extLst>
        </p:spPr>
        <p:txBody>
          <a:bodyPr lIns="92075" tIns="46038" rIns="92075" bIns="46038" anchor="ctr"/>
          <a:lstStyle>
            <a:lvl1pPr marL="381000" indent="-381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30000"/>
              </a:spcBef>
              <a:buClr>
                <a:srgbClr val="0000FF"/>
              </a:buClr>
              <a:buSzPct val="100000"/>
            </a:pPr>
            <a:endParaRPr lang="en-US" altLang="en-US" sz="1400" b="1" dirty="0">
              <a:solidFill>
                <a:srgbClr val="000000"/>
              </a:solidFill>
              <a:latin typeface="Arial" panose="020B0604020202020204" pitchFamily="34" charset="0"/>
              <a:ea typeface="MS PGothic" panose="020B0600070205080204" pitchFamily="34" charset="-128"/>
            </a:endParaRPr>
          </a:p>
        </p:txBody>
      </p:sp>
      <p:sp>
        <p:nvSpPr>
          <p:cNvPr id="31" name="Content Placeholder 2"/>
          <p:cNvSpPr txBox="1">
            <a:spLocks/>
          </p:cNvSpPr>
          <p:nvPr/>
        </p:nvSpPr>
        <p:spPr bwMode="auto">
          <a:xfrm>
            <a:off x="6572521" y="3488144"/>
            <a:ext cx="4443413" cy="201613"/>
          </a:xfrm>
          <a:prstGeom prst="rect">
            <a:avLst/>
          </a:prstGeom>
          <a:noFill/>
          <a:ln w="9525">
            <a:noFill/>
            <a:miter lim="800000"/>
            <a:headEnd/>
            <a:tailEnd/>
          </a:ln>
          <a:effectLst/>
        </p:spPr>
        <p:txBody>
          <a:bodyPr lIns="92075" tIns="46038" rIns="92075" bIns="46038"/>
          <a:lstStyle/>
          <a:p>
            <a:pPr marL="228600" indent="-228600" eaLnBrk="1" hangingPunct="1">
              <a:spcBef>
                <a:spcPct val="30000"/>
              </a:spcBef>
              <a:buClr>
                <a:srgbClr val="0000FF"/>
              </a:buClr>
              <a:defRPr/>
            </a:pPr>
            <a:r>
              <a:rPr lang="en-US" sz="1400" b="1" kern="0" dirty="0">
                <a:solidFill>
                  <a:prstClr val="black"/>
                </a:solidFill>
                <a:latin typeface="+mn-lt"/>
                <a:ea typeface="ＭＳ Ｐゴシック" pitchFamily="34" charset="-128"/>
              </a:rPr>
              <a:t>	Return to Flight Status Estimate (FS)</a:t>
            </a:r>
          </a:p>
        </p:txBody>
      </p:sp>
      <p:sp>
        <p:nvSpPr>
          <p:cNvPr id="32" name="Content Placeholder 2"/>
          <p:cNvSpPr txBox="1">
            <a:spLocks/>
          </p:cNvSpPr>
          <p:nvPr/>
        </p:nvSpPr>
        <p:spPr bwMode="auto">
          <a:xfrm>
            <a:off x="6572521" y="2046694"/>
            <a:ext cx="2962275" cy="211138"/>
          </a:xfrm>
          <a:prstGeom prst="rect">
            <a:avLst/>
          </a:prstGeom>
          <a:noFill/>
          <a:ln w="9525">
            <a:noFill/>
            <a:miter lim="800000"/>
            <a:headEnd/>
            <a:tailEnd/>
          </a:ln>
          <a:effectLst/>
        </p:spPr>
        <p:txBody>
          <a:bodyPr lIns="92075" tIns="46038" rIns="92075" bIns="46038"/>
          <a:lstStyle/>
          <a:p>
            <a:pPr marL="228600" indent="-228600" eaLnBrk="1" hangingPunct="1">
              <a:spcBef>
                <a:spcPct val="30000"/>
              </a:spcBef>
              <a:buClr>
                <a:srgbClr val="0000FF"/>
              </a:buClr>
              <a:defRPr/>
            </a:pPr>
            <a:r>
              <a:rPr lang="en-US" sz="1400" b="1" kern="0" dirty="0">
                <a:solidFill>
                  <a:prstClr val="black"/>
                </a:solidFill>
                <a:latin typeface="+mn-lt"/>
                <a:ea typeface="ＭＳ Ｐゴシック" pitchFamily="34" charset="-128"/>
              </a:rPr>
              <a:t>	Self-Egress Capability (SE)</a:t>
            </a:r>
          </a:p>
        </p:txBody>
      </p:sp>
      <p:sp>
        <p:nvSpPr>
          <p:cNvPr id="33" name="Rounded Rectangle 32"/>
          <p:cNvSpPr/>
          <p:nvPr/>
        </p:nvSpPr>
        <p:spPr bwMode="auto">
          <a:xfrm>
            <a:off x="6715245" y="5170259"/>
            <a:ext cx="4791074" cy="1143000"/>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lIns="92075" tIns="46038" rIns="92075" bIns="46038"/>
          <a:lstStyle/>
          <a:p>
            <a:pPr marL="381000" indent="-381000" eaLnBrk="1" hangingPunct="1">
              <a:spcBef>
                <a:spcPct val="30000"/>
              </a:spcBef>
              <a:buClr>
                <a:srgbClr val="0000FF"/>
              </a:buClr>
              <a:buSzPct val="100000"/>
              <a:buFont typeface="Symbol" pitchFamily="18" charset="2"/>
              <a:buChar char=""/>
              <a:defRPr/>
            </a:pPr>
            <a:endParaRPr lang="en-US" sz="1600" dirty="0">
              <a:solidFill>
                <a:prstClr val="black"/>
              </a:solidFill>
              <a:latin typeface="Arial" charset="0"/>
              <a:ea typeface="ＭＳ Ｐゴシック" pitchFamily="34" charset="-128"/>
            </a:endParaRPr>
          </a:p>
        </p:txBody>
      </p:sp>
      <p:sp>
        <p:nvSpPr>
          <p:cNvPr id="48149" name="Rectangle 33"/>
          <p:cNvSpPr>
            <a:spLocks noChangeArrowheads="1"/>
          </p:cNvSpPr>
          <p:nvPr/>
        </p:nvSpPr>
        <p:spPr bwMode="auto">
          <a:xfrm>
            <a:off x="6915421" y="5586819"/>
            <a:ext cx="4352925" cy="146050"/>
          </a:xfrm>
          <a:prstGeom prst="rect">
            <a:avLst/>
          </a:prstGeom>
          <a:gradFill rotWithShape="1">
            <a:gsLst>
              <a:gs pos="0">
                <a:srgbClr val="00B050"/>
              </a:gs>
              <a:gs pos="44000">
                <a:srgbClr val="FFFF00"/>
              </a:gs>
              <a:gs pos="70000">
                <a:srgbClr val="FFC000"/>
              </a:gs>
              <a:gs pos="100000">
                <a:srgbClr val="FF0000"/>
              </a:gs>
            </a:gsLst>
            <a:lin ang="0" scaled="1"/>
          </a:gradFill>
          <a:ln>
            <a:noFill/>
          </a:ln>
          <a:extLst>
            <a:ext uri="{91240B29-F687-4F45-9708-019B960494DF}">
              <a14:hiddenLine xmlns:a14="http://schemas.microsoft.com/office/drawing/2010/main" w="9525" algn="ctr">
                <a:solidFill>
                  <a:srgbClr val="000000"/>
                </a:solidFill>
                <a:round/>
                <a:headEnd/>
                <a:tailEnd type="triangle" w="med" len="med"/>
              </a14:hiddenLine>
            </a:ext>
          </a:extLst>
        </p:spPr>
        <p:txBody>
          <a:bodyPr lIns="92075" tIns="46038" rIns="92075" bIns="46038" anchor="ctr"/>
          <a:lstStyle>
            <a:lvl1pPr marL="381000" indent="-381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30000"/>
              </a:spcBef>
              <a:buClr>
                <a:srgbClr val="0000FF"/>
              </a:buClr>
              <a:buSzPct val="100000"/>
            </a:pPr>
            <a:r>
              <a:rPr lang="en-US" altLang="en-US" sz="1400" b="1" dirty="0">
                <a:solidFill>
                  <a:srgbClr val="000000"/>
                </a:solidFill>
                <a:latin typeface="Arial" panose="020B0604020202020204" pitchFamily="34" charset="0"/>
                <a:ea typeface="MS PGothic" panose="020B0600070205080204" pitchFamily="34" charset="-128"/>
              </a:rPr>
              <a:t>    </a:t>
            </a:r>
          </a:p>
        </p:txBody>
      </p:sp>
      <p:sp>
        <p:nvSpPr>
          <p:cNvPr id="35" name="Content Placeholder 2"/>
          <p:cNvSpPr txBox="1">
            <a:spLocks/>
          </p:cNvSpPr>
          <p:nvPr/>
        </p:nvSpPr>
        <p:spPr bwMode="auto">
          <a:xfrm>
            <a:off x="6572521" y="5218519"/>
            <a:ext cx="4443413" cy="201613"/>
          </a:xfrm>
          <a:prstGeom prst="rect">
            <a:avLst/>
          </a:prstGeom>
          <a:noFill/>
          <a:ln w="9525">
            <a:noFill/>
            <a:miter lim="800000"/>
            <a:headEnd/>
            <a:tailEnd/>
          </a:ln>
          <a:effectLst/>
        </p:spPr>
        <p:txBody>
          <a:bodyPr lIns="92075" tIns="46038" rIns="92075" bIns="46038"/>
          <a:lstStyle/>
          <a:p>
            <a:pPr marL="228600" indent="-228600" eaLnBrk="1" hangingPunct="1">
              <a:spcBef>
                <a:spcPct val="30000"/>
              </a:spcBef>
              <a:buClr>
                <a:srgbClr val="0000FF"/>
              </a:buClr>
              <a:defRPr/>
            </a:pPr>
            <a:r>
              <a:rPr lang="en-US" sz="1400" b="1" kern="0" dirty="0">
                <a:solidFill>
                  <a:prstClr val="black"/>
                </a:solidFill>
                <a:latin typeface="+mn-lt"/>
                <a:ea typeface="ＭＳ Ｐゴシック" pitchFamily="34" charset="-128"/>
              </a:rPr>
              <a:t>	Operationally Relevant Injury  Class</a:t>
            </a:r>
          </a:p>
        </p:txBody>
      </p:sp>
      <p:sp>
        <p:nvSpPr>
          <p:cNvPr id="48151" name="Down Arrow 35"/>
          <p:cNvSpPr>
            <a:spLocks noChangeArrowheads="1"/>
          </p:cNvSpPr>
          <p:nvPr/>
        </p:nvSpPr>
        <p:spPr bwMode="auto">
          <a:xfrm>
            <a:off x="8696596" y="4637494"/>
            <a:ext cx="906463" cy="457200"/>
          </a:xfrm>
          <a:prstGeom prst="downArrow">
            <a:avLst>
              <a:gd name="adj1" fmla="val 50000"/>
              <a:gd name="adj2" fmla="val 50000"/>
            </a:avLst>
          </a:prstGeom>
          <a:solidFill>
            <a:srgbClr val="00B050"/>
          </a:solidFill>
          <a:ln w="9525" algn="ctr">
            <a:solidFill>
              <a:schemeClr val="bg1"/>
            </a:solidFill>
            <a:round/>
            <a:headEnd/>
            <a:tailEnd type="triangle" w="med" len="med"/>
          </a:ln>
        </p:spPr>
        <p:txBody>
          <a:bodyPr lIns="92075" tIns="46038" rIns="92075" bIns="46038"/>
          <a:lstStyle>
            <a:lvl1pPr marL="381000" indent="-381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30000"/>
              </a:spcBef>
              <a:buClr>
                <a:srgbClr val="0000FF"/>
              </a:buClr>
              <a:buSzPct val="100000"/>
              <a:buFont typeface="Symbol" panose="05050102010706020507" pitchFamily="18" charset="2"/>
              <a:buChar char=""/>
            </a:pPr>
            <a:endParaRPr lang="en-US" altLang="en-US" sz="1600" dirty="0">
              <a:solidFill>
                <a:srgbClr val="000000"/>
              </a:solidFill>
              <a:latin typeface="Arial" panose="020B0604020202020204" pitchFamily="34" charset="0"/>
              <a:ea typeface="MS PGothic" panose="020B0600070205080204" pitchFamily="34" charset="-128"/>
            </a:endParaRPr>
          </a:p>
        </p:txBody>
      </p:sp>
      <p:sp>
        <p:nvSpPr>
          <p:cNvPr id="37" name="Content Placeholder 2"/>
          <p:cNvSpPr txBox="1">
            <a:spLocks/>
          </p:cNvSpPr>
          <p:nvPr/>
        </p:nvSpPr>
        <p:spPr bwMode="auto">
          <a:xfrm>
            <a:off x="6572521" y="1222348"/>
            <a:ext cx="2962275" cy="211138"/>
          </a:xfrm>
          <a:prstGeom prst="rect">
            <a:avLst/>
          </a:prstGeom>
          <a:noFill/>
          <a:ln w="9525">
            <a:noFill/>
            <a:miter lim="800000"/>
            <a:headEnd/>
            <a:tailEnd/>
          </a:ln>
          <a:effectLst/>
        </p:spPr>
        <p:txBody>
          <a:bodyPr lIns="92075" tIns="46038" rIns="92075" bIns="46038"/>
          <a:lstStyle/>
          <a:p>
            <a:pPr marL="228600" indent="-228600" eaLnBrk="1" hangingPunct="1">
              <a:spcBef>
                <a:spcPct val="30000"/>
              </a:spcBef>
              <a:buClr>
                <a:srgbClr val="0000FF"/>
              </a:buClr>
              <a:defRPr/>
            </a:pPr>
            <a:r>
              <a:rPr lang="en-US" sz="1400" b="1" kern="0" dirty="0">
                <a:solidFill>
                  <a:prstClr val="black"/>
                </a:solidFill>
                <a:latin typeface="+mn-lt"/>
                <a:ea typeface="ＭＳ Ｐゴシック" pitchFamily="34" charset="-128"/>
              </a:rPr>
              <a:t>	Injury Severity (IS)</a:t>
            </a:r>
          </a:p>
        </p:txBody>
      </p:sp>
      <p:graphicFrame>
        <p:nvGraphicFramePr>
          <p:cNvPr id="38" name="Table 37"/>
          <p:cNvGraphicFramePr>
            <a:graphicFrameLocks noGrp="1"/>
          </p:cNvGraphicFramePr>
          <p:nvPr>
            <p:extLst>
              <p:ext uri="{D42A27DB-BD31-4B8C-83A1-F6EECF244321}">
                <p14:modId xmlns:p14="http://schemas.microsoft.com/office/powerpoint/2010/main" val="1634388232"/>
              </p:ext>
            </p:extLst>
          </p:nvPr>
        </p:nvGraphicFramePr>
        <p:xfrm>
          <a:off x="6934471" y="2292757"/>
          <a:ext cx="4352925" cy="933450"/>
        </p:xfrm>
        <a:graphic>
          <a:graphicData uri="http://schemas.openxmlformats.org/drawingml/2006/table">
            <a:tbl>
              <a:tblPr/>
              <a:tblGrid>
                <a:gridCol w="680146">
                  <a:extLst>
                    <a:ext uri="{9D8B030D-6E8A-4147-A177-3AD203B41FA5}">
                      <a16:colId xmlns:a16="http://schemas.microsoft.com/office/drawing/2014/main" val="20000"/>
                    </a:ext>
                  </a:extLst>
                </a:gridCol>
                <a:gridCol w="996201">
                  <a:extLst>
                    <a:ext uri="{9D8B030D-6E8A-4147-A177-3AD203B41FA5}">
                      <a16:colId xmlns:a16="http://schemas.microsoft.com/office/drawing/2014/main" val="20001"/>
                    </a:ext>
                  </a:extLst>
                </a:gridCol>
                <a:gridCol w="961104">
                  <a:extLst>
                    <a:ext uri="{9D8B030D-6E8A-4147-A177-3AD203B41FA5}">
                      <a16:colId xmlns:a16="http://schemas.microsoft.com/office/drawing/2014/main" val="20002"/>
                    </a:ext>
                  </a:extLst>
                </a:gridCol>
                <a:gridCol w="785944">
                  <a:extLst>
                    <a:ext uri="{9D8B030D-6E8A-4147-A177-3AD203B41FA5}">
                      <a16:colId xmlns:a16="http://schemas.microsoft.com/office/drawing/2014/main" val="20003"/>
                    </a:ext>
                  </a:extLst>
                </a:gridCol>
                <a:gridCol w="929530">
                  <a:extLst>
                    <a:ext uri="{9D8B030D-6E8A-4147-A177-3AD203B41FA5}">
                      <a16:colId xmlns:a16="http://schemas.microsoft.com/office/drawing/2014/main" val="20004"/>
                    </a:ext>
                  </a:extLst>
                </a:gridCol>
              </a:tblGrid>
              <a:tr h="192405">
                <a:tc>
                  <a:txBody>
                    <a:bodyPr/>
                    <a:lstStyle/>
                    <a:p>
                      <a:pPr algn="ctr" fontAlgn="t"/>
                      <a:r>
                        <a:rPr lang="en-US" sz="1200" b="1" i="0" u="none" strike="noStrike" dirty="0">
                          <a:solidFill>
                            <a:schemeClr val="tx1"/>
                          </a:solidFill>
                          <a:latin typeface="Calibri"/>
                        </a:rPr>
                        <a:t>0</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1</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2</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3</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4</a:t>
                      </a:r>
                    </a:p>
                  </a:txBody>
                  <a:tcPr marL="9525" marR="9525" marT="9525" marB="0">
                    <a:lnL>
                      <a:noFill/>
                    </a:lnL>
                    <a:lnR>
                      <a:noFill/>
                    </a:lnR>
                    <a:lnT>
                      <a:noFill/>
                    </a:lnT>
                    <a:lnB>
                      <a:noFill/>
                    </a:lnB>
                  </a:tcPr>
                </a:tc>
                <a:extLst>
                  <a:ext uri="{0D108BD9-81ED-4DB2-BD59-A6C34878D82A}">
                    <a16:rowId xmlns:a16="http://schemas.microsoft.com/office/drawing/2014/main" val="10000"/>
                  </a:ext>
                </a:extLst>
              </a:tr>
              <a:tr h="741045">
                <a:tc>
                  <a:txBody>
                    <a:bodyPr/>
                    <a:lstStyle/>
                    <a:p>
                      <a:pPr algn="ctr" fontAlgn="t"/>
                      <a:r>
                        <a:rPr lang="en-US" sz="1200" b="1" i="0" u="none" strike="noStrike" dirty="0">
                          <a:solidFill>
                            <a:schemeClr val="tx1"/>
                          </a:solidFill>
                          <a:latin typeface="Calibri"/>
                        </a:rPr>
                        <a:t>No Impact</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Able with Minor Impact (within req)</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Able with Major Impact (not within</a:t>
                      </a:r>
                      <a:r>
                        <a:rPr lang="en-US" sz="1200" b="1" i="0" u="none" strike="noStrike" baseline="0" dirty="0">
                          <a:solidFill>
                            <a:schemeClr val="tx1"/>
                          </a:solidFill>
                          <a:latin typeface="Calibri"/>
                        </a:rPr>
                        <a:t> </a:t>
                      </a:r>
                      <a:r>
                        <a:rPr lang="en-US" sz="1200" b="1" i="0" u="none" strike="noStrike" dirty="0">
                          <a:solidFill>
                            <a:schemeClr val="tx1"/>
                          </a:solidFill>
                          <a:latin typeface="Calibri"/>
                        </a:rPr>
                        <a:t>req)</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Unable without assistance</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Unable, requires rescue and/or stabilization</a:t>
                      </a:r>
                    </a:p>
                  </a:txBody>
                  <a:tcPr marL="9525" marR="9525" marT="9525" marB="0">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39" name="Table 38"/>
          <p:cNvGraphicFramePr>
            <a:graphicFrameLocks noGrp="1"/>
          </p:cNvGraphicFramePr>
          <p:nvPr>
            <p:extLst>
              <p:ext uri="{D42A27DB-BD31-4B8C-83A1-F6EECF244321}">
                <p14:modId xmlns:p14="http://schemas.microsoft.com/office/powerpoint/2010/main" val="3517228614"/>
              </p:ext>
            </p:extLst>
          </p:nvPr>
        </p:nvGraphicFramePr>
        <p:xfrm>
          <a:off x="6953521" y="1494244"/>
          <a:ext cx="4352925" cy="384668"/>
        </p:xfrm>
        <a:graphic>
          <a:graphicData uri="http://schemas.openxmlformats.org/drawingml/2006/table">
            <a:tbl>
              <a:tblPr/>
              <a:tblGrid>
                <a:gridCol w="483658">
                  <a:extLst>
                    <a:ext uri="{9D8B030D-6E8A-4147-A177-3AD203B41FA5}">
                      <a16:colId xmlns:a16="http://schemas.microsoft.com/office/drawing/2014/main" val="20000"/>
                    </a:ext>
                  </a:extLst>
                </a:gridCol>
                <a:gridCol w="574344">
                  <a:extLst>
                    <a:ext uri="{9D8B030D-6E8A-4147-A177-3AD203B41FA5}">
                      <a16:colId xmlns:a16="http://schemas.microsoft.com/office/drawing/2014/main" val="20001"/>
                    </a:ext>
                  </a:extLst>
                </a:gridCol>
                <a:gridCol w="831288">
                  <a:extLst>
                    <a:ext uri="{9D8B030D-6E8A-4147-A177-3AD203B41FA5}">
                      <a16:colId xmlns:a16="http://schemas.microsoft.com/office/drawing/2014/main" val="20002"/>
                    </a:ext>
                  </a:extLst>
                </a:gridCol>
                <a:gridCol w="612130">
                  <a:extLst>
                    <a:ext uri="{9D8B030D-6E8A-4147-A177-3AD203B41FA5}">
                      <a16:colId xmlns:a16="http://schemas.microsoft.com/office/drawing/2014/main" val="20003"/>
                    </a:ext>
                  </a:extLst>
                </a:gridCol>
                <a:gridCol w="559230">
                  <a:extLst>
                    <a:ext uri="{9D8B030D-6E8A-4147-A177-3AD203B41FA5}">
                      <a16:colId xmlns:a16="http://schemas.microsoft.com/office/drawing/2014/main" val="20004"/>
                    </a:ext>
                  </a:extLst>
                </a:gridCol>
                <a:gridCol w="612130">
                  <a:extLst>
                    <a:ext uri="{9D8B030D-6E8A-4147-A177-3AD203B41FA5}">
                      <a16:colId xmlns:a16="http://schemas.microsoft.com/office/drawing/2014/main" val="20005"/>
                    </a:ext>
                  </a:extLst>
                </a:gridCol>
                <a:gridCol w="680145">
                  <a:extLst>
                    <a:ext uri="{9D8B030D-6E8A-4147-A177-3AD203B41FA5}">
                      <a16:colId xmlns:a16="http://schemas.microsoft.com/office/drawing/2014/main" val="20006"/>
                    </a:ext>
                  </a:extLst>
                </a:gridCol>
              </a:tblGrid>
              <a:tr h="192088">
                <a:tc>
                  <a:txBody>
                    <a:bodyPr/>
                    <a:lstStyle/>
                    <a:p>
                      <a:pPr algn="ctr" fontAlgn="b"/>
                      <a:r>
                        <a:rPr lang="en-US" sz="1200" b="1" i="0" u="none" strike="noStrike" dirty="0">
                          <a:solidFill>
                            <a:schemeClr val="tx1"/>
                          </a:solidFill>
                          <a:latin typeface="Calibri"/>
                        </a:rPr>
                        <a:t>0</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1</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2</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3</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4</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5</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6</a:t>
                      </a:r>
                    </a:p>
                  </a:txBody>
                  <a:tcPr marL="9525" marR="9525" marT="9454" marB="0" anchor="b">
                    <a:lnL>
                      <a:noFill/>
                    </a:lnL>
                    <a:lnR>
                      <a:noFill/>
                    </a:lnR>
                    <a:lnT>
                      <a:noFill/>
                    </a:lnT>
                    <a:lnB>
                      <a:noFill/>
                    </a:lnB>
                  </a:tcPr>
                </a:tc>
                <a:extLst>
                  <a:ext uri="{0D108BD9-81ED-4DB2-BD59-A6C34878D82A}">
                    <a16:rowId xmlns:a16="http://schemas.microsoft.com/office/drawing/2014/main" val="10000"/>
                  </a:ext>
                </a:extLst>
              </a:tr>
              <a:tr h="192088">
                <a:tc>
                  <a:txBody>
                    <a:bodyPr/>
                    <a:lstStyle/>
                    <a:p>
                      <a:pPr algn="ctr" fontAlgn="b"/>
                      <a:r>
                        <a:rPr lang="en-US" sz="1200" b="1" i="0" u="none" strike="noStrike" dirty="0">
                          <a:solidFill>
                            <a:schemeClr val="tx1"/>
                          </a:solidFill>
                          <a:latin typeface="Calibri"/>
                        </a:rPr>
                        <a:t>None</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Minor</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Moderate</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Serious</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Severe</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Critical</a:t>
                      </a:r>
                    </a:p>
                  </a:txBody>
                  <a:tcPr marL="9525" marR="9525" marT="9454"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Maximal</a:t>
                      </a:r>
                    </a:p>
                  </a:txBody>
                  <a:tcPr marL="9525" marR="9525" marT="9454" marB="0" anchor="b">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40" name="Table 39"/>
          <p:cNvGraphicFramePr>
            <a:graphicFrameLocks noGrp="1"/>
          </p:cNvGraphicFramePr>
          <p:nvPr>
            <p:extLst>
              <p:ext uri="{D42A27DB-BD31-4B8C-83A1-F6EECF244321}">
                <p14:modId xmlns:p14="http://schemas.microsoft.com/office/powerpoint/2010/main" val="367025444"/>
              </p:ext>
            </p:extLst>
          </p:nvPr>
        </p:nvGraphicFramePr>
        <p:xfrm>
          <a:off x="6943996" y="3724682"/>
          <a:ext cx="4360864" cy="750887"/>
        </p:xfrm>
        <a:graphic>
          <a:graphicData uri="http://schemas.openxmlformats.org/drawingml/2006/table">
            <a:tbl>
              <a:tblPr/>
              <a:tblGrid>
                <a:gridCol w="655154">
                  <a:extLst>
                    <a:ext uri="{9D8B030D-6E8A-4147-A177-3AD203B41FA5}">
                      <a16:colId xmlns:a16="http://schemas.microsoft.com/office/drawing/2014/main" val="20000"/>
                    </a:ext>
                  </a:extLst>
                </a:gridCol>
                <a:gridCol w="890598">
                  <a:extLst>
                    <a:ext uri="{9D8B030D-6E8A-4147-A177-3AD203B41FA5}">
                      <a16:colId xmlns:a16="http://schemas.microsoft.com/office/drawing/2014/main" val="20001"/>
                    </a:ext>
                  </a:extLst>
                </a:gridCol>
                <a:gridCol w="1134266">
                  <a:extLst>
                    <a:ext uri="{9D8B030D-6E8A-4147-A177-3AD203B41FA5}">
                      <a16:colId xmlns:a16="http://schemas.microsoft.com/office/drawing/2014/main" val="20002"/>
                    </a:ext>
                  </a:extLst>
                </a:gridCol>
                <a:gridCol w="848255">
                  <a:extLst>
                    <a:ext uri="{9D8B030D-6E8A-4147-A177-3AD203B41FA5}">
                      <a16:colId xmlns:a16="http://schemas.microsoft.com/office/drawing/2014/main" val="20003"/>
                    </a:ext>
                  </a:extLst>
                </a:gridCol>
                <a:gridCol w="832591">
                  <a:extLst>
                    <a:ext uri="{9D8B030D-6E8A-4147-A177-3AD203B41FA5}">
                      <a16:colId xmlns:a16="http://schemas.microsoft.com/office/drawing/2014/main" val="20004"/>
                    </a:ext>
                  </a:extLst>
                </a:gridCol>
              </a:tblGrid>
              <a:tr h="192486">
                <a:tc>
                  <a:txBody>
                    <a:bodyPr/>
                    <a:lstStyle/>
                    <a:p>
                      <a:pPr algn="ctr" fontAlgn="t"/>
                      <a:r>
                        <a:rPr lang="en-US" sz="1200" b="1" i="0" u="none" strike="noStrike" dirty="0">
                          <a:solidFill>
                            <a:schemeClr val="tx1"/>
                          </a:solidFill>
                          <a:latin typeface="Calibri"/>
                        </a:rPr>
                        <a:t>0</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1</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2</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3</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4</a:t>
                      </a:r>
                    </a:p>
                  </a:txBody>
                  <a:tcPr marL="9526" marR="9526" marT="9529" marB="0">
                    <a:lnL>
                      <a:noFill/>
                    </a:lnL>
                    <a:lnR>
                      <a:noFill/>
                    </a:lnR>
                    <a:lnT>
                      <a:noFill/>
                    </a:lnT>
                    <a:lnB>
                      <a:noFill/>
                    </a:lnB>
                  </a:tcPr>
                </a:tc>
                <a:extLst>
                  <a:ext uri="{0D108BD9-81ED-4DB2-BD59-A6C34878D82A}">
                    <a16:rowId xmlns:a16="http://schemas.microsoft.com/office/drawing/2014/main" val="10000"/>
                  </a:ext>
                </a:extLst>
              </a:tr>
              <a:tr h="558401">
                <a:tc>
                  <a:txBody>
                    <a:bodyPr/>
                    <a:lstStyle/>
                    <a:p>
                      <a:pPr algn="ctr" fontAlgn="t"/>
                      <a:r>
                        <a:rPr lang="en-US" sz="1200" b="1" i="0" u="none" strike="noStrike" dirty="0">
                          <a:solidFill>
                            <a:schemeClr val="tx1"/>
                          </a:solidFill>
                          <a:latin typeface="Calibri"/>
                        </a:rPr>
                        <a:t>No Delay in Return</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Short Delay in Return (&lt;3mo.)</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Intermediate Delay in Return (&lt;1y)</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Long Delay in Return (&gt;1y)</a:t>
                      </a:r>
                    </a:p>
                  </a:txBody>
                  <a:tcPr marL="9526" marR="9526" marT="9529" marB="0">
                    <a:lnL>
                      <a:noFill/>
                    </a:lnL>
                    <a:lnR>
                      <a:noFill/>
                    </a:lnR>
                    <a:lnT>
                      <a:noFill/>
                    </a:lnT>
                    <a:lnB>
                      <a:noFill/>
                    </a:lnB>
                  </a:tcPr>
                </a:tc>
                <a:tc>
                  <a:txBody>
                    <a:bodyPr/>
                    <a:lstStyle/>
                    <a:p>
                      <a:pPr algn="ctr" fontAlgn="t"/>
                      <a:r>
                        <a:rPr lang="en-US" sz="1200" b="1" i="0" u="none" strike="noStrike" dirty="0">
                          <a:solidFill>
                            <a:schemeClr val="tx1"/>
                          </a:solidFill>
                          <a:latin typeface="Calibri"/>
                        </a:rPr>
                        <a:t>Ended Flight Status/ DQ'd</a:t>
                      </a:r>
                    </a:p>
                  </a:txBody>
                  <a:tcPr marL="9526" marR="9526" marT="9529" marB="0">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3935733141"/>
              </p:ext>
            </p:extLst>
          </p:nvPr>
        </p:nvGraphicFramePr>
        <p:xfrm>
          <a:off x="6917009" y="5551894"/>
          <a:ext cx="4360862" cy="631894"/>
        </p:xfrm>
        <a:graphic>
          <a:graphicData uri="http://schemas.openxmlformats.org/drawingml/2006/table">
            <a:tbl>
              <a:tblPr/>
              <a:tblGrid>
                <a:gridCol w="655154">
                  <a:extLst>
                    <a:ext uri="{9D8B030D-6E8A-4147-A177-3AD203B41FA5}">
                      <a16:colId xmlns:a16="http://schemas.microsoft.com/office/drawing/2014/main" val="20000"/>
                    </a:ext>
                  </a:extLst>
                </a:gridCol>
                <a:gridCol w="811065">
                  <a:extLst>
                    <a:ext uri="{9D8B030D-6E8A-4147-A177-3AD203B41FA5}">
                      <a16:colId xmlns:a16="http://schemas.microsoft.com/office/drawing/2014/main" val="20001"/>
                    </a:ext>
                  </a:extLst>
                </a:gridCol>
                <a:gridCol w="997632">
                  <a:extLst>
                    <a:ext uri="{9D8B030D-6E8A-4147-A177-3AD203B41FA5}">
                      <a16:colId xmlns:a16="http://schemas.microsoft.com/office/drawing/2014/main" val="20002"/>
                    </a:ext>
                  </a:extLst>
                </a:gridCol>
                <a:gridCol w="816244">
                  <a:extLst>
                    <a:ext uri="{9D8B030D-6E8A-4147-A177-3AD203B41FA5}">
                      <a16:colId xmlns:a16="http://schemas.microsoft.com/office/drawing/2014/main" val="20003"/>
                    </a:ext>
                  </a:extLst>
                </a:gridCol>
                <a:gridCol w="1080767">
                  <a:extLst>
                    <a:ext uri="{9D8B030D-6E8A-4147-A177-3AD203B41FA5}">
                      <a16:colId xmlns:a16="http://schemas.microsoft.com/office/drawing/2014/main" val="20004"/>
                    </a:ext>
                  </a:extLst>
                </a:gridCol>
              </a:tblGrid>
              <a:tr h="256644">
                <a:tc>
                  <a:txBody>
                    <a:bodyPr/>
                    <a:lstStyle/>
                    <a:p>
                      <a:pPr algn="ctr" fontAlgn="t"/>
                      <a:r>
                        <a:rPr lang="en-US" sz="1200" b="1" i="0" u="none" strike="noStrike" dirty="0">
                          <a:solidFill>
                            <a:schemeClr val="tx1"/>
                          </a:solidFill>
                          <a:latin typeface="Calibri"/>
                        </a:rPr>
                        <a:t>0</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I</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II</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III</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IV</a:t>
                      </a:r>
                    </a:p>
                  </a:txBody>
                  <a:tcPr marL="9526" marR="9526" marT="9490" marB="0">
                    <a:lnL>
                      <a:noFill/>
                    </a:lnL>
                    <a:lnR>
                      <a:noFill/>
                    </a:lnR>
                    <a:lnT>
                      <a:noFill/>
                    </a:lnT>
                    <a:lnB>
                      <a:noFill/>
                    </a:lnB>
                  </a:tcPr>
                </a:tc>
                <a:extLst>
                  <a:ext uri="{0D108BD9-81ED-4DB2-BD59-A6C34878D82A}">
                    <a16:rowId xmlns:a16="http://schemas.microsoft.com/office/drawing/2014/main" val="10000"/>
                  </a:ext>
                </a:extLst>
              </a:tr>
              <a:tr h="375181">
                <a:tc>
                  <a:txBody>
                    <a:bodyPr/>
                    <a:lstStyle/>
                    <a:p>
                      <a:pPr algn="ctr" fontAlgn="t"/>
                      <a:r>
                        <a:rPr lang="en-US" sz="1200" b="1" i="0" u="none" strike="noStrike" dirty="0">
                          <a:solidFill>
                            <a:schemeClr val="tx1"/>
                          </a:solidFill>
                          <a:latin typeface="Calibri"/>
                        </a:rPr>
                        <a:t>No Injury</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  Minor Injury</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 Moderate Injury</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  Severe Injury</a:t>
                      </a:r>
                    </a:p>
                  </a:txBody>
                  <a:tcPr marL="9526" marR="9526" marT="9490" marB="0">
                    <a:lnL>
                      <a:noFill/>
                    </a:lnL>
                    <a:lnR>
                      <a:noFill/>
                    </a:lnR>
                    <a:lnT>
                      <a:noFill/>
                    </a:lnT>
                    <a:lnB>
                      <a:noFill/>
                    </a:lnB>
                  </a:tcPr>
                </a:tc>
                <a:tc>
                  <a:txBody>
                    <a:bodyPr/>
                    <a:lstStyle/>
                    <a:p>
                      <a:pPr algn="ctr" fontAlgn="t"/>
                      <a:r>
                        <a:rPr lang="en-US" sz="1200" b="1" i="0" u="none" strike="noStrike" dirty="0">
                          <a:solidFill>
                            <a:schemeClr val="tx1"/>
                          </a:solidFill>
                          <a:latin typeface="Calibri"/>
                        </a:rPr>
                        <a:t>Life-Threatening</a:t>
                      </a:r>
                      <a:r>
                        <a:rPr lang="en-US" sz="1200" b="1" i="0" u="none" strike="noStrike" baseline="0" dirty="0">
                          <a:solidFill>
                            <a:schemeClr val="tx1"/>
                          </a:solidFill>
                          <a:latin typeface="Calibri"/>
                        </a:rPr>
                        <a:t> or Fatal Injury</a:t>
                      </a:r>
                      <a:endParaRPr lang="en-US" sz="1200" b="1" i="0" u="none" strike="noStrike" dirty="0">
                        <a:solidFill>
                          <a:schemeClr val="tx1"/>
                        </a:solidFill>
                        <a:latin typeface="Calibri"/>
                      </a:endParaRPr>
                    </a:p>
                  </a:txBody>
                  <a:tcPr marL="9526" marR="9526" marT="9490" marB="0">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txBox="1">
            <a:spLocks noChangeArrowheads="1"/>
          </p:cNvSpPr>
          <p:nvPr/>
        </p:nvSpPr>
        <p:spPr bwMode="auto">
          <a:xfrm>
            <a:off x="3095625" y="257175"/>
            <a:ext cx="6426200" cy="496888"/>
          </a:xfrm>
          <a:prstGeom prst="rect">
            <a:avLst/>
          </a:prstGeom>
          <a:noFill/>
          <a:ln w="9525">
            <a:noFill/>
            <a:miter lim="800000"/>
            <a:headEnd/>
            <a:tailEnd/>
          </a:ln>
        </p:spPr>
        <p:txBody>
          <a:bodyPr lIns="90488" tIns="44450" rIns="90488" bIns="44450" anchor="ctr"/>
          <a:lstStyle/>
          <a:p>
            <a:pPr algn="ctr" eaLnBrk="1" hangingPunct="1">
              <a:lnSpc>
                <a:spcPct val="87000"/>
              </a:lnSpc>
              <a:defRPr/>
            </a:pPr>
            <a:r>
              <a:rPr lang="en-US" sz="2400" b="1" kern="0" dirty="0">
                <a:solidFill>
                  <a:prstClr val="white"/>
                </a:solidFill>
                <a:latin typeface="+mn-lt"/>
                <a:ea typeface="ＭＳ Ｐゴシック" pitchFamily="34" charset="-128"/>
              </a:rPr>
              <a:t>Risk of Injury from Dynamic Loads</a:t>
            </a:r>
          </a:p>
        </p:txBody>
      </p:sp>
      <p:sp>
        <p:nvSpPr>
          <p:cNvPr id="47116" name="Title 3"/>
          <p:cNvSpPr>
            <a:spLocks/>
          </p:cNvSpPr>
          <p:nvPr/>
        </p:nvSpPr>
        <p:spPr bwMode="auto">
          <a:xfrm>
            <a:off x="2752725" y="420688"/>
            <a:ext cx="710565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600" b="1" dirty="0">
                <a:solidFill>
                  <a:srgbClr val="FFFFFF"/>
                </a:solidFill>
                <a:latin typeface="Microsoft Sans Serif" panose="020B0604020202020204" pitchFamily="34" charset="0"/>
                <a:ea typeface="MS PGothic" panose="020B0600070205080204" pitchFamily="34" charset="-128"/>
                <a:cs typeface="Microsoft Sans Serif" panose="020B0604020202020204" pitchFamily="34" charset="0"/>
              </a:rPr>
              <a:t>Metric</a:t>
            </a:r>
          </a:p>
        </p:txBody>
      </p:sp>
      <p:sp>
        <p:nvSpPr>
          <p:cNvPr id="2" name="Title 1"/>
          <p:cNvSpPr>
            <a:spLocks noGrp="1"/>
          </p:cNvSpPr>
          <p:nvPr>
            <p:ph type="title"/>
          </p:nvPr>
        </p:nvSpPr>
        <p:spPr>
          <a:effectLst/>
        </p:spPr>
        <p:txBody>
          <a:bodyPr/>
          <a:lstStyle/>
          <a:p>
            <a:r>
              <a:rPr lang="en-US" sz="3200" dirty="0"/>
              <a:t>Soyuz Landing Injuries</a:t>
            </a:r>
          </a:p>
        </p:txBody>
      </p:sp>
      <p:graphicFrame>
        <p:nvGraphicFramePr>
          <p:cNvPr id="15" name="Chart 14">
            <a:extLst>
              <a:ext uri="{FF2B5EF4-FFF2-40B4-BE49-F238E27FC236}">
                <a16:creationId xmlns:a16="http://schemas.microsoft.com/office/drawing/2014/main" id="{00000000-0008-0000-0100-000005000000}"/>
              </a:ext>
            </a:extLst>
          </p:cNvPr>
          <p:cNvGraphicFramePr/>
          <p:nvPr>
            <p:extLst>
              <p:ext uri="{D42A27DB-BD31-4B8C-83A1-F6EECF244321}">
                <p14:modId xmlns:p14="http://schemas.microsoft.com/office/powerpoint/2010/main" val="303666464"/>
              </p:ext>
            </p:extLst>
          </p:nvPr>
        </p:nvGraphicFramePr>
        <p:xfrm>
          <a:off x="150719" y="1469492"/>
          <a:ext cx="7852338" cy="4242426"/>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p:cNvSpPr/>
          <p:nvPr/>
        </p:nvSpPr>
        <p:spPr>
          <a:xfrm>
            <a:off x="1616158" y="5949892"/>
            <a:ext cx="9790176" cy="461665"/>
          </a:xfrm>
          <a:prstGeom prst="rect">
            <a:avLst/>
          </a:prstGeom>
        </p:spPr>
        <p:txBody>
          <a:bodyPr wrap="square">
            <a:spAutoFit/>
          </a:bodyPr>
          <a:lstStyle/>
          <a:p>
            <a:r>
              <a:rPr lang="en-US" sz="1200" dirty="0">
                <a:solidFill>
                  <a:srgbClr val="000000"/>
                </a:solidFill>
                <a:ea typeface="Times New Roman" panose="02020603050405020304" pitchFamily="18" charset="0"/>
                <a:cs typeface="Times New Roman" panose="02020603050405020304" pitchFamily="18" charset="0"/>
              </a:rPr>
              <a:t>Newby N, Greenhalgh P, Somers J, “Soyuz Landing Injury Risk Characterization”, SAFE Journal 039, 1-6 (2020).</a:t>
            </a:r>
          </a:p>
          <a:p>
            <a:r>
              <a:rPr lang="en-US" sz="1200" dirty="0">
                <a:solidFill>
                  <a:srgbClr val="000000"/>
                </a:solidFill>
                <a:ea typeface="Times New Roman" panose="02020603050405020304" pitchFamily="18" charset="0"/>
                <a:cs typeface="Times New Roman" panose="02020603050405020304" pitchFamily="18" charset="0"/>
              </a:rPr>
              <a:t>NASA/TP-2015-218578 Final NASA Panel Recommendations for Definition of Acceptable Risk of Injury due to Spaceflight Dynamic Events</a:t>
            </a:r>
            <a:endParaRPr lang="en-US" sz="1200" dirty="0"/>
          </a:p>
        </p:txBody>
      </p:sp>
      <p:graphicFrame>
        <p:nvGraphicFramePr>
          <p:cNvPr id="19" name="Table 18"/>
          <p:cNvGraphicFramePr>
            <a:graphicFrameLocks noGrp="1"/>
          </p:cNvGraphicFramePr>
          <p:nvPr>
            <p:extLst>
              <p:ext uri="{D42A27DB-BD31-4B8C-83A1-F6EECF244321}">
                <p14:modId xmlns:p14="http://schemas.microsoft.com/office/powerpoint/2010/main" val="2686433766"/>
              </p:ext>
            </p:extLst>
          </p:nvPr>
        </p:nvGraphicFramePr>
        <p:xfrm>
          <a:off x="6638925" y="3018096"/>
          <a:ext cx="5198341" cy="1463040"/>
        </p:xfrm>
        <a:graphic>
          <a:graphicData uri="http://schemas.openxmlformats.org/drawingml/2006/table">
            <a:tbl>
              <a:tblPr firstRow="1" firstCol="1" bandRow="1"/>
              <a:tblGrid>
                <a:gridCol w="1618207">
                  <a:extLst>
                    <a:ext uri="{9D8B030D-6E8A-4147-A177-3AD203B41FA5}">
                      <a16:colId xmlns:a16="http://schemas.microsoft.com/office/drawing/2014/main" val="3469600362"/>
                    </a:ext>
                  </a:extLst>
                </a:gridCol>
                <a:gridCol w="1059541">
                  <a:extLst>
                    <a:ext uri="{9D8B030D-6E8A-4147-A177-3AD203B41FA5}">
                      <a16:colId xmlns:a16="http://schemas.microsoft.com/office/drawing/2014/main" val="2724945879"/>
                    </a:ext>
                  </a:extLst>
                </a:gridCol>
                <a:gridCol w="1148765">
                  <a:extLst>
                    <a:ext uri="{9D8B030D-6E8A-4147-A177-3AD203B41FA5}">
                      <a16:colId xmlns:a16="http://schemas.microsoft.com/office/drawing/2014/main" val="3483047209"/>
                    </a:ext>
                  </a:extLst>
                </a:gridCol>
                <a:gridCol w="1371828">
                  <a:extLst>
                    <a:ext uri="{9D8B030D-6E8A-4147-A177-3AD203B41FA5}">
                      <a16:colId xmlns:a16="http://schemas.microsoft.com/office/drawing/2014/main" val="4228059667"/>
                    </a:ext>
                  </a:extLst>
                </a:gridCol>
              </a:tblGrid>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Injury Classification</a:t>
                      </a:r>
                    </a:p>
                  </a:txBody>
                  <a:tcPr marL="68580" marR="68580" marT="0" marB="0" anchor="ctr">
                    <a:lnL>
                      <a:noFill/>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Number of Crew Injured</a:t>
                      </a:r>
                    </a:p>
                  </a:txBody>
                  <a:tcPr marL="68580" marR="68580" marT="0" marB="0" anchor="ctr">
                    <a:lnL w="1905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Injury Rate [%]</a:t>
                      </a:r>
                    </a:p>
                  </a:txBody>
                  <a:tcPr marL="68580" marR="68580" marT="0" marB="0" anchor="ctr">
                    <a:lnL>
                      <a:noFill/>
                    </a:lnL>
                    <a:lnR>
                      <a:noFill/>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Future Vehicle Injury Rate Requirements [%]</a:t>
                      </a:r>
                    </a:p>
                  </a:txBody>
                  <a:tcPr marL="68580" marR="68580" marT="0" marB="0" anchor="ctr">
                    <a:lnL>
                      <a:noFill/>
                    </a:lnL>
                    <a:lnR>
                      <a:noFill/>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7645884"/>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 (Contusion/Abrasion)</a:t>
                      </a: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17</a:t>
                      </a: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21.8</a:t>
                      </a:r>
                    </a:p>
                  </a:txBody>
                  <a:tcPr marL="68580" marR="68580"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&lt;5</a:t>
                      </a:r>
                    </a:p>
                  </a:txBody>
                  <a:tcPr marL="68580" marR="68580"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28148517"/>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 (Minor)</a:t>
                      </a: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3.8</a:t>
                      </a:r>
                    </a:p>
                  </a:txBody>
                  <a:tcPr marL="68580" marR="68580" marT="0" marB="0">
                    <a:lnL>
                      <a:noFill/>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&lt;5</a:t>
                      </a: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966393453"/>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II (Moderate)</a:t>
                      </a:r>
                    </a:p>
                  </a:txBody>
                  <a:tcPr marL="68580" marR="68580"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a:t>
                      </a:r>
                    </a:p>
                  </a:txBody>
                  <a:tcPr marL="68580" marR="68580" marT="0" marB="0">
                    <a:lnL w="1905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3.8</a:t>
                      </a:r>
                    </a:p>
                  </a:txBody>
                  <a:tcPr marL="68580" marR="68580" marT="0" marB="0">
                    <a:lnL>
                      <a:noFill/>
                    </a:lnL>
                    <a:lnR>
                      <a:noFill/>
                    </a:lnR>
                    <a:lnT>
                      <a:noFill/>
                    </a:lnT>
                    <a:lnB>
                      <a:noFill/>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&lt;1</a:t>
                      </a:r>
                    </a:p>
                  </a:txBody>
                  <a:tcPr marL="68580" marR="68580" marT="0" marB="0">
                    <a:lnL>
                      <a:noFill/>
                    </a:lnL>
                    <a:lnR>
                      <a:noFill/>
                    </a:lnR>
                    <a:lnT>
                      <a:noFill/>
                    </a:lnT>
                    <a:lnB>
                      <a:noFill/>
                    </a:lnB>
                  </a:tcPr>
                </a:tc>
                <a:extLst>
                  <a:ext uri="{0D108BD9-81ED-4DB2-BD59-A6C34878D82A}">
                    <a16:rowId xmlns:a16="http://schemas.microsoft.com/office/drawing/2014/main" val="992162558"/>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III (Significant)</a:t>
                      </a: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1471522981"/>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IV (Severe)</a:t>
                      </a:r>
                    </a:p>
                  </a:txBody>
                  <a:tcPr marL="68580" marR="68580" marT="0" marB="0">
                    <a:lnL>
                      <a:noFill/>
                    </a:lnL>
                    <a:lnR w="1905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w="19050"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962632"/>
                  </a:ext>
                </a:extLst>
              </a:tr>
            </a:tbl>
          </a:graphicData>
        </a:graphic>
      </p:graphicFrame>
      <p:sp>
        <p:nvSpPr>
          <p:cNvPr id="20" name="Rectangle 28"/>
          <p:cNvSpPr>
            <a:spLocks noChangeArrowheads="1"/>
          </p:cNvSpPr>
          <p:nvPr/>
        </p:nvSpPr>
        <p:spPr bwMode="auto">
          <a:xfrm>
            <a:off x="2949575" y="3298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Injury Metrics</a:t>
            </a:r>
          </a:p>
        </p:txBody>
      </p:sp>
      <p:sp>
        <p:nvSpPr>
          <p:cNvPr id="21" name="Slide Number Placeholder 2"/>
          <p:cNvSpPr>
            <a:spLocks noGrp="1"/>
          </p:cNvSpPr>
          <p:nvPr>
            <p:ph type="sldNum" sz="quarter" idx="4294967295"/>
          </p:nvPr>
        </p:nvSpPr>
        <p:spPr>
          <a:xfrm>
            <a:off x="11263313" y="6356350"/>
            <a:ext cx="928687" cy="365125"/>
          </a:xfrm>
        </p:spPr>
        <p:txBody>
          <a:bodyPr/>
          <a:lstStyle/>
          <a:p>
            <a:pPr>
              <a:defRPr/>
            </a:pPr>
            <a:fld id="{8171D05D-A64A-4FA9-9337-020A0173059D}" type="slidenum">
              <a:rPr lang="en-US" smtClean="0"/>
              <a:pPr>
                <a:defRPr/>
              </a:pPr>
              <a:t>8</a:t>
            </a:fld>
            <a:endParaRPr lang="en-US" dirty="0"/>
          </a:p>
        </p:txBody>
      </p:sp>
      <p:sp>
        <p:nvSpPr>
          <p:cNvPr id="25" name="Content Placeholder 4">
            <a:extLst>
              <a:ext uri="{FF2B5EF4-FFF2-40B4-BE49-F238E27FC236}">
                <a16:creationId xmlns:a16="http://schemas.microsoft.com/office/drawing/2014/main" id="{EC18B383-CADA-425B-93F3-3EC37526C121}"/>
              </a:ext>
            </a:extLst>
          </p:cNvPr>
          <p:cNvSpPr txBox="1">
            <a:spLocks/>
          </p:cNvSpPr>
          <p:nvPr/>
        </p:nvSpPr>
        <p:spPr>
          <a:xfrm>
            <a:off x="399020" y="1309927"/>
            <a:ext cx="7259724" cy="4691481"/>
          </a:xfrm>
          <a:prstGeom prst="rect">
            <a:avLst/>
          </a:prstGeom>
        </p:spPr>
        <p:txBody>
          <a:bodyPr>
            <a:noAutofit/>
          </a:bodyPr>
          <a:lstStyle>
            <a:lvl1pPr marL="342900" indent="-342900" algn="l" rtl="0" eaLnBrk="0" fontAlgn="base" hangingPunct="0">
              <a:spcBef>
                <a:spcPct val="5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50000"/>
              </a:spcBef>
              <a:spcAft>
                <a:spcPct val="0"/>
              </a:spcAft>
              <a:buChar char="•"/>
              <a:defRPr sz="2800">
                <a:solidFill>
                  <a:schemeClr val="tx1"/>
                </a:solidFill>
                <a:latin typeface="+mn-lt"/>
              </a:defRPr>
            </a:lvl2pPr>
            <a:lvl3pPr marL="11430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3pPr>
            <a:lvl4pPr marL="16002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4pPr>
            <a:lvl5pPr marL="20574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5pPr>
            <a:lvl6pPr marL="2514600" indent="-228600" algn="l" rtl="0" fontAlgn="base">
              <a:spcBef>
                <a:spcPct val="50000"/>
              </a:spcBef>
              <a:spcAft>
                <a:spcPct val="0"/>
              </a:spcAft>
              <a:buFont typeface="Arial" charset="0"/>
              <a:buChar char="-"/>
              <a:defRPr sz="1200">
                <a:solidFill>
                  <a:schemeClr val="tx1"/>
                </a:solidFill>
                <a:latin typeface="+mn-lt"/>
              </a:defRPr>
            </a:lvl6pPr>
            <a:lvl7pPr marL="2971800" indent="-228600" algn="l" rtl="0" fontAlgn="base">
              <a:spcBef>
                <a:spcPct val="50000"/>
              </a:spcBef>
              <a:spcAft>
                <a:spcPct val="0"/>
              </a:spcAft>
              <a:buFont typeface="Arial" charset="0"/>
              <a:buChar char="-"/>
              <a:defRPr sz="1200">
                <a:solidFill>
                  <a:schemeClr val="tx1"/>
                </a:solidFill>
                <a:latin typeface="+mn-lt"/>
              </a:defRPr>
            </a:lvl7pPr>
            <a:lvl8pPr marL="3429000" indent="-228600" algn="l" rtl="0" fontAlgn="base">
              <a:spcBef>
                <a:spcPct val="50000"/>
              </a:spcBef>
              <a:spcAft>
                <a:spcPct val="0"/>
              </a:spcAft>
              <a:buFont typeface="Arial" charset="0"/>
              <a:buChar char="-"/>
              <a:defRPr sz="1200">
                <a:solidFill>
                  <a:schemeClr val="tx1"/>
                </a:solidFill>
                <a:latin typeface="+mn-lt"/>
              </a:defRPr>
            </a:lvl8pPr>
            <a:lvl9pPr marL="3886200" indent="-228600" algn="l" rtl="0" fontAlgn="base">
              <a:spcBef>
                <a:spcPct val="50000"/>
              </a:spcBef>
              <a:spcAft>
                <a:spcPct val="0"/>
              </a:spcAft>
              <a:buFont typeface="Arial" charset="0"/>
              <a:buChar char="-"/>
              <a:defRPr sz="1200">
                <a:solidFill>
                  <a:schemeClr val="tx1"/>
                </a:solidFill>
                <a:latin typeface="+mn-lt"/>
              </a:defRPr>
            </a:lvl9pPr>
          </a:lstStyle>
          <a:p>
            <a:pPr>
              <a:spcBef>
                <a:spcPts val="600"/>
              </a:spcBef>
            </a:pPr>
            <a:r>
              <a:rPr lang="en-US" sz="2000" b="0" kern="0" dirty="0">
                <a:solidFill>
                  <a:prstClr val="black"/>
                </a:solidFill>
                <a:latin typeface="Calibri" panose="020F0502020204030204" pitchFamily="34" charset="0"/>
                <a:cs typeface="Calibri" panose="020F0502020204030204" pitchFamily="34" charset="0"/>
              </a:rPr>
              <a:t>Injury Metric: Transfer function between measurable mechanical response and probability of human injury </a:t>
            </a:r>
          </a:p>
          <a:p>
            <a:pPr>
              <a:spcBef>
                <a:spcPts val="600"/>
              </a:spcBef>
            </a:pPr>
            <a:r>
              <a:rPr lang="en-US" sz="2000" b="0" kern="0" dirty="0">
                <a:latin typeface="Calibri" panose="020F0502020204030204" pitchFamily="34" charset="0"/>
                <a:cs typeface="Calibri" panose="020F0502020204030204" pitchFamily="34" charset="0"/>
              </a:rPr>
              <a:t>BDRC</a:t>
            </a:r>
          </a:p>
          <a:p>
            <a:pPr lvl="1">
              <a:spcBef>
                <a:spcPts val="600"/>
              </a:spcBef>
            </a:pPr>
            <a:r>
              <a:rPr lang="en-US" sz="2000" kern="0" dirty="0">
                <a:latin typeface="Calibri" panose="020F0502020204030204" pitchFamily="34" charset="0"/>
                <a:cs typeface="Calibri" panose="020F0502020204030204" pitchFamily="34" charset="0"/>
              </a:rPr>
              <a:t>Estimate of injury risk based on seat acceleration </a:t>
            </a:r>
          </a:p>
          <a:p>
            <a:pPr lvl="1">
              <a:spcBef>
                <a:spcPts val="600"/>
              </a:spcBef>
            </a:pPr>
            <a:r>
              <a:rPr lang="en-US" sz="2000" kern="0" dirty="0">
                <a:latin typeface="Calibri" panose="020F0502020204030204" pitchFamily="34" charset="0"/>
                <a:cs typeface="Calibri" panose="020F0502020204030204" pitchFamily="34" charset="0"/>
              </a:rPr>
              <a:t>Effectiveness predicated on similarity to seat used in development</a:t>
            </a:r>
          </a:p>
          <a:p>
            <a:pPr lvl="1">
              <a:spcBef>
                <a:spcPts val="600"/>
              </a:spcBef>
            </a:pPr>
            <a:r>
              <a:rPr lang="en-US" sz="2000" kern="0" dirty="0">
                <a:latin typeface="Calibri" panose="020F0502020204030204" pitchFamily="34" charset="0"/>
                <a:cs typeface="Calibri" panose="020F0502020204030204" pitchFamily="34" charset="0"/>
              </a:rPr>
              <a:t>Injury risk calculated independently along each occupant loading direction</a:t>
            </a:r>
          </a:p>
          <a:p>
            <a:pPr lvl="1">
              <a:spcBef>
                <a:spcPts val="600"/>
              </a:spcBef>
            </a:pPr>
            <a:r>
              <a:rPr lang="en-US" sz="2000" kern="0" dirty="0">
                <a:latin typeface="Calibri" panose="020F0502020204030204" pitchFamily="34" charset="0"/>
                <a:cs typeface="Calibri" panose="020F0502020204030204" pitchFamily="34" charset="0"/>
              </a:rPr>
              <a:t>Does not estimate injury location or severity</a:t>
            </a:r>
          </a:p>
          <a:p>
            <a:pPr>
              <a:spcBef>
                <a:spcPts val="600"/>
              </a:spcBef>
            </a:pPr>
            <a:r>
              <a:rPr lang="en-US" sz="2000" b="0" kern="0" dirty="0">
                <a:solidFill>
                  <a:srgbClr val="000000"/>
                </a:solidFill>
                <a:latin typeface="Calibri" panose="020F0502020204030204" pitchFamily="34" charset="0"/>
                <a:cs typeface="Calibri" panose="020F0502020204030204" pitchFamily="34" charset="0"/>
              </a:rPr>
              <a:t>ATD Injury Metrics</a:t>
            </a:r>
          </a:p>
          <a:p>
            <a:pPr lvl="1">
              <a:spcBef>
                <a:spcPts val="600"/>
              </a:spcBef>
            </a:pPr>
            <a:r>
              <a:rPr lang="en-US" sz="2000" kern="0" dirty="0">
                <a:solidFill>
                  <a:srgbClr val="000000"/>
                </a:solidFill>
                <a:latin typeface="Calibri" panose="020F0502020204030204" pitchFamily="34" charset="0"/>
                <a:cs typeface="Calibri" panose="020F0502020204030204" pitchFamily="34" charset="0"/>
              </a:rPr>
              <a:t>Estimate of injury risk based on ATD instrumentation </a:t>
            </a:r>
            <a:br>
              <a:rPr lang="en-US" sz="2000" kern="0" dirty="0">
                <a:solidFill>
                  <a:srgbClr val="000000"/>
                </a:solidFill>
                <a:latin typeface="Calibri" panose="020F0502020204030204" pitchFamily="34" charset="0"/>
                <a:cs typeface="Calibri" panose="020F0502020204030204" pitchFamily="34" charset="0"/>
              </a:rPr>
            </a:br>
            <a:r>
              <a:rPr lang="en-US" sz="2000" kern="0" dirty="0">
                <a:solidFill>
                  <a:srgbClr val="000000"/>
                </a:solidFill>
                <a:latin typeface="Calibri" panose="020F0502020204030204" pitchFamily="34" charset="0"/>
                <a:cs typeface="Calibri" panose="020F0502020204030204" pitchFamily="34" charset="0"/>
              </a:rPr>
              <a:t>outputs</a:t>
            </a:r>
          </a:p>
          <a:p>
            <a:pPr lvl="1">
              <a:spcBef>
                <a:spcPts val="600"/>
              </a:spcBef>
            </a:pPr>
            <a:r>
              <a:rPr lang="en-US" sz="2000" kern="0" dirty="0">
                <a:solidFill>
                  <a:srgbClr val="000000"/>
                </a:solidFill>
                <a:latin typeface="Calibri" panose="020F0502020204030204" pitchFamily="34" charset="0"/>
                <a:cs typeface="Calibri" panose="020F0502020204030204" pitchFamily="34" charset="0"/>
              </a:rPr>
              <a:t>Account for combined axis loading on occupant system</a:t>
            </a:r>
          </a:p>
          <a:p>
            <a:pPr lvl="1">
              <a:spcBef>
                <a:spcPts val="600"/>
              </a:spcBef>
            </a:pPr>
            <a:r>
              <a:rPr lang="en-US" sz="2000" kern="0" dirty="0">
                <a:solidFill>
                  <a:srgbClr val="000000"/>
                </a:solidFill>
                <a:latin typeface="Calibri" panose="020F0502020204030204" pitchFamily="34" charset="0"/>
                <a:cs typeface="Calibri" panose="020F0502020204030204" pitchFamily="34" charset="0"/>
              </a:rPr>
              <a:t>Estimates general injury location and severity</a:t>
            </a:r>
            <a:endParaRPr lang="en-US" sz="2000" b="0" kern="0" dirty="0">
              <a:solidFill>
                <a:srgbClr val="000000"/>
              </a:solidFill>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2629EF9A-1DAC-431B-8115-41908F2A79BC}"/>
              </a:ext>
            </a:extLst>
          </p:cNvPr>
          <p:cNvGrpSpPr/>
          <p:nvPr/>
        </p:nvGrpSpPr>
        <p:grpSpPr>
          <a:xfrm>
            <a:off x="7954878" y="985838"/>
            <a:ext cx="4099409" cy="2438673"/>
            <a:chOff x="7431154" y="1247422"/>
            <a:chExt cx="4115210" cy="2438673"/>
          </a:xfrm>
        </p:grpSpPr>
        <p:pic>
          <p:nvPicPr>
            <p:cNvPr id="38" name="Picture 37" descr="Screen Clipping">
              <a:extLst>
                <a:ext uri="{FF2B5EF4-FFF2-40B4-BE49-F238E27FC236}">
                  <a16:creationId xmlns:a16="http://schemas.microsoft.com/office/drawing/2014/main" id="{1A2B8FAE-255D-4999-B739-68F3BDC2D43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25472" y="1555199"/>
              <a:ext cx="1668089" cy="1802055"/>
            </a:xfrm>
            <a:prstGeom prst="rect">
              <a:avLst/>
            </a:prstGeom>
          </p:spPr>
        </p:pic>
        <p:grpSp>
          <p:nvGrpSpPr>
            <p:cNvPr id="39" name="Group 38">
              <a:extLst>
                <a:ext uri="{FF2B5EF4-FFF2-40B4-BE49-F238E27FC236}">
                  <a16:creationId xmlns:a16="http://schemas.microsoft.com/office/drawing/2014/main" id="{6B4482DF-C4E1-42CC-A349-95DCA8964A71}"/>
                </a:ext>
              </a:extLst>
            </p:cNvPr>
            <p:cNvGrpSpPr/>
            <p:nvPr/>
          </p:nvGrpSpPr>
          <p:grpSpPr>
            <a:xfrm>
              <a:off x="7454362" y="1558214"/>
              <a:ext cx="1458775" cy="1794979"/>
              <a:chOff x="5609441" y="755584"/>
              <a:chExt cx="1307465" cy="1600224"/>
            </a:xfrm>
          </p:grpSpPr>
          <p:pic>
            <p:nvPicPr>
              <p:cNvPr id="48" name="Picture 2" descr="http://www.medicalmediaimages.com/securedownload/display-images/00345-master-4.jpg">
                <a:extLst>
                  <a:ext uri="{FF2B5EF4-FFF2-40B4-BE49-F238E27FC236}">
                    <a16:creationId xmlns:a16="http://schemas.microsoft.com/office/drawing/2014/main" id="{684FA6EC-DBEF-4249-BB4A-F3101C21416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609441" y="755584"/>
                <a:ext cx="1307465" cy="1600224"/>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7C4D536D-E2E3-4970-8234-86A96577B2EF}"/>
                  </a:ext>
                </a:extLst>
              </p:cNvPr>
              <p:cNvSpPr/>
              <p:nvPr/>
            </p:nvSpPr>
            <p:spPr>
              <a:xfrm>
                <a:off x="5640477" y="2027968"/>
                <a:ext cx="378659" cy="125109"/>
              </a:xfrm>
              <a:prstGeom prst="rect">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dirty="0">
                  <a:ln>
                    <a:noFill/>
                  </a:ln>
                  <a:solidFill>
                    <a:prstClr val="white"/>
                  </a:solidFill>
                  <a:effectLst/>
                  <a:uLnTx/>
                  <a:uFillTx/>
                  <a:latin typeface="Arial"/>
                  <a:ea typeface="+mn-ea"/>
                  <a:cs typeface="+mn-cs"/>
                </a:endParaRPr>
              </a:p>
            </p:txBody>
          </p:sp>
          <p:sp>
            <p:nvSpPr>
              <p:cNvPr id="76" name="Rectangle 75">
                <a:extLst>
                  <a:ext uri="{FF2B5EF4-FFF2-40B4-BE49-F238E27FC236}">
                    <a16:creationId xmlns:a16="http://schemas.microsoft.com/office/drawing/2014/main" id="{1D3B767A-F09E-4F4C-A07E-6916F68359C2}"/>
                  </a:ext>
                </a:extLst>
              </p:cNvPr>
              <p:cNvSpPr/>
              <p:nvPr/>
            </p:nvSpPr>
            <p:spPr>
              <a:xfrm>
                <a:off x="6585953" y="1702826"/>
                <a:ext cx="330953" cy="125109"/>
              </a:xfrm>
              <a:prstGeom prst="rect">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dirty="0">
                  <a:ln>
                    <a:noFill/>
                  </a:ln>
                  <a:solidFill>
                    <a:prstClr val="white"/>
                  </a:solidFill>
                  <a:effectLst/>
                  <a:uLnTx/>
                  <a:uFillTx/>
                  <a:latin typeface="Arial"/>
                  <a:ea typeface="+mn-ea"/>
                  <a:cs typeface="+mn-cs"/>
                </a:endParaRPr>
              </a:p>
            </p:txBody>
          </p:sp>
          <p:sp>
            <p:nvSpPr>
              <p:cNvPr id="77" name="Rectangle 76">
                <a:extLst>
                  <a:ext uri="{FF2B5EF4-FFF2-40B4-BE49-F238E27FC236}">
                    <a16:creationId xmlns:a16="http://schemas.microsoft.com/office/drawing/2014/main" id="{C44988C5-21C3-409C-B1FF-F0C92CC53DA5}"/>
                  </a:ext>
                </a:extLst>
              </p:cNvPr>
              <p:cNvSpPr/>
              <p:nvPr/>
            </p:nvSpPr>
            <p:spPr>
              <a:xfrm>
                <a:off x="5926722" y="759949"/>
                <a:ext cx="659231" cy="166733"/>
              </a:xfrm>
              <a:prstGeom prst="rect">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dirty="0">
                  <a:ln>
                    <a:noFill/>
                  </a:ln>
                  <a:solidFill>
                    <a:prstClr val="white"/>
                  </a:solidFill>
                  <a:effectLst/>
                  <a:uLnTx/>
                  <a:uFillTx/>
                  <a:latin typeface="Arial"/>
                  <a:ea typeface="+mn-ea"/>
                  <a:cs typeface="+mn-cs"/>
                </a:endParaRPr>
              </a:p>
            </p:txBody>
          </p:sp>
        </p:grpSp>
        <p:sp>
          <p:nvSpPr>
            <p:cNvPr id="40" name="TextBox 39">
              <a:extLst>
                <a:ext uri="{FF2B5EF4-FFF2-40B4-BE49-F238E27FC236}">
                  <a16:creationId xmlns:a16="http://schemas.microsoft.com/office/drawing/2014/main" id="{BE713ECB-173B-417A-B6EB-C859C32E7AB2}"/>
                </a:ext>
              </a:extLst>
            </p:cNvPr>
            <p:cNvSpPr txBox="1"/>
            <p:nvPr/>
          </p:nvSpPr>
          <p:spPr>
            <a:xfrm>
              <a:off x="7431154" y="1247422"/>
              <a:ext cx="47707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TBI</a:t>
              </a:r>
              <a:endParaRPr kumimoji="0" lang="en-US" sz="12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E77A06F4-3456-46A9-88AB-EDCA1F6CE865}"/>
                </a:ext>
              </a:extLst>
            </p:cNvPr>
            <p:cNvCxnSpPr>
              <a:stCxn id="40" idx="2"/>
            </p:cNvCxnSpPr>
            <p:nvPr/>
          </p:nvCxnSpPr>
          <p:spPr>
            <a:xfrm>
              <a:off x="7669693" y="1555199"/>
              <a:ext cx="458942" cy="478313"/>
            </a:xfrm>
            <a:prstGeom prst="straightConnector1">
              <a:avLst/>
            </a:prstGeom>
            <a:noFill/>
            <a:ln w="28575" cap="flat" cmpd="sng" algn="ctr">
              <a:solidFill>
                <a:srgbClr val="FF0000"/>
              </a:solidFill>
              <a:prstDash val="solid"/>
              <a:tailEnd type="triangle"/>
            </a:ln>
            <a:effectLst/>
          </p:spPr>
        </p:cxnSp>
        <p:sp>
          <p:nvSpPr>
            <p:cNvPr id="42" name="TextBox 41">
              <a:extLst>
                <a:ext uri="{FF2B5EF4-FFF2-40B4-BE49-F238E27FC236}">
                  <a16:creationId xmlns:a16="http://schemas.microsoft.com/office/drawing/2014/main" id="{0601BA9A-C2CE-4C28-A9BD-51F9A927B339}"/>
                </a:ext>
              </a:extLst>
            </p:cNvPr>
            <p:cNvSpPr txBox="1"/>
            <p:nvPr/>
          </p:nvSpPr>
          <p:spPr>
            <a:xfrm>
              <a:off x="7431154" y="3378317"/>
              <a:ext cx="145877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Cervical Fracture</a:t>
              </a:r>
            </a:p>
          </p:txBody>
        </p:sp>
        <p:cxnSp>
          <p:nvCxnSpPr>
            <p:cNvPr id="43" name="Straight Arrow Connector 42">
              <a:extLst>
                <a:ext uri="{FF2B5EF4-FFF2-40B4-BE49-F238E27FC236}">
                  <a16:creationId xmlns:a16="http://schemas.microsoft.com/office/drawing/2014/main" id="{5AC8F95B-6C05-42C9-A10B-DDFFB1585793}"/>
                </a:ext>
              </a:extLst>
            </p:cNvPr>
            <p:cNvCxnSpPr/>
            <p:nvPr/>
          </p:nvCxnSpPr>
          <p:spPr>
            <a:xfrm flipV="1">
              <a:off x="7797145" y="2890785"/>
              <a:ext cx="500016" cy="416933"/>
            </a:xfrm>
            <a:prstGeom prst="straightConnector1">
              <a:avLst/>
            </a:prstGeom>
            <a:noFill/>
            <a:ln w="28575" cap="flat" cmpd="sng" algn="ctr">
              <a:solidFill>
                <a:srgbClr val="FF0000"/>
              </a:solidFill>
              <a:prstDash val="solid"/>
              <a:tailEnd type="triangle"/>
            </a:ln>
            <a:effectLst/>
          </p:spPr>
        </p:cxnSp>
        <p:sp>
          <p:nvSpPr>
            <p:cNvPr id="44" name="TextBox 43">
              <a:extLst>
                <a:ext uri="{FF2B5EF4-FFF2-40B4-BE49-F238E27FC236}">
                  <a16:creationId xmlns:a16="http://schemas.microsoft.com/office/drawing/2014/main" id="{4DB59734-E2A4-41A8-B30D-94D8B4013C70}"/>
                </a:ext>
              </a:extLst>
            </p:cNvPr>
            <p:cNvSpPr txBox="1"/>
            <p:nvPr/>
          </p:nvSpPr>
          <p:spPr>
            <a:xfrm>
              <a:off x="9324021" y="3378318"/>
              <a:ext cx="1729467"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Upper Neck Loadcell</a:t>
              </a:r>
            </a:p>
          </p:txBody>
        </p:sp>
        <p:cxnSp>
          <p:nvCxnSpPr>
            <p:cNvPr id="45" name="Straight Arrow Connector 44">
              <a:extLst>
                <a:ext uri="{FF2B5EF4-FFF2-40B4-BE49-F238E27FC236}">
                  <a16:creationId xmlns:a16="http://schemas.microsoft.com/office/drawing/2014/main" id="{01B73ABE-1E34-4037-A918-C87E5477C2DC}"/>
                </a:ext>
              </a:extLst>
            </p:cNvPr>
            <p:cNvCxnSpPr>
              <a:stCxn id="44" idx="0"/>
            </p:cNvCxnSpPr>
            <p:nvPr/>
          </p:nvCxnSpPr>
          <p:spPr>
            <a:xfrm flipH="1" flipV="1">
              <a:off x="9806224" y="2492518"/>
              <a:ext cx="382530" cy="885800"/>
            </a:xfrm>
            <a:prstGeom prst="straightConnector1">
              <a:avLst/>
            </a:prstGeom>
            <a:noFill/>
            <a:ln w="28575" cap="flat" cmpd="sng" algn="ctr">
              <a:solidFill>
                <a:srgbClr val="FF0000"/>
              </a:solidFill>
              <a:prstDash val="solid"/>
              <a:tailEnd type="triangle"/>
            </a:ln>
            <a:effectLst/>
          </p:spPr>
        </p:cxnSp>
        <p:sp>
          <p:nvSpPr>
            <p:cNvPr id="46" name="TextBox 45">
              <a:extLst>
                <a:ext uri="{FF2B5EF4-FFF2-40B4-BE49-F238E27FC236}">
                  <a16:creationId xmlns:a16="http://schemas.microsoft.com/office/drawing/2014/main" id="{11775227-7BE4-40C2-8C1A-A0E2BE6FB1C5}"/>
                </a:ext>
              </a:extLst>
            </p:cNvPr>
            <p:cNvSpPr txBox="1"/>
            <p:nvPr/>
          </p:nvSpPr>
          <p:spPr>
            <a:xfrm>
              <a:off x="10190584" y="1247422"/>
              <a:ext cx="135578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Head CG Accelerometer</a:t>
              </a:r>
            </a:p>
          </p:txBody>
        </p:sp>
        <p:cxnSp>
          <p:nvCxnSpPr>
            <p:cNvPr id="47" name="Straight Arrow Connector 46">
              <a:extLst>
                <a:ext uri="{FF2B5EF4-FFF2-40B4-BE49-F238E27FC236}">
                  <a16:creationId xmlns:a16="http://schemas.microsoft.com/office/drawing/2014/main" id="{B569A0CF-A75C-4958-B572-C1EABA24FCA0}"/>
                </a:ext>
              </a:extLst>
            </p:cNvPr>
            <p:cNvCxnSpPr>
              <a:cxnSpLocks/>
              <a:stCxn id="46" idx="1"/>
            </p:cNvCxnSpPr>
            <p:nvPr/>
          </p:nvCxnSpPr>
          <p:spPr>
            <a:xfrm flipH="1">
              <a:off x="9619345" y="1509032"/>
              <a:ext cx="571239" cy="699064"/>
            </a:xfrm>
            <a:prstGeom prst="straightConnector1">
              <a:avLst/>
            </a:prstGeom>
            <a:noFill/>
            <a:ln w="28575" cap="flat" cmpd="sng" algn="ctr">
              <a:solidFill>
                <a:srgbClr val="FF0000"/>
              </a:solidFill>
              <a:prstDash val="solid"/>
              <a:tailEnd type="triangle"/>
            </a:ln>
            <a:effectLst/>
          </p:spPr>
        </p:cxnSp>
      </p:grpSp>
      <p:graphicFrame>
        <p:nvGraphicFramePr>
          <p:cNvPr id="78" name="Table 77">
            <a:extLst>
              <a:ext uri="{FF2B5EF4-FFF2-40B4-BE49-F238E27FC236}">
                <a16:creationId xmlns:a16="http://schemas.microsoft.com/office/drawing/2014/main" id="{B9B5E855-8C71-4018-AA70-F6EB473197F9}"/>
              </a:ext>
            </a:extLst>
          </p:cNvPr>
          <p:cNvGraphicFramePr>
            <a:graphicFrameLocks noGrp="1"/>
          </p:cNvGraphicFramePr>
          <p:nvPr/>
        </p:nvGraphicFramePr>
        <p:xfrm>
          <a:off x="7212563" y="4203413"/>
          <a:ext cx="4737470" cy="1908166"/>
        </p:xfrm>
        <a:graphic>
          <a:graphicData uri="http://schemas.openxmlformats.org/drawingml/2006/table">
            <a:tbl>
              <a:tblPr firstRow="1" bandRow="1"/>
              <a:tblGrid>
                <a:gridCol w="1380931">
                  <a:extLst>
                    <a:ext uri="{9D8B030D-6E8A-4147-A177-3AD203B41FA5}">
                      <a16:colId xmlns:a16="http://schemas.microsoft.com/office/drawing/2014/main" val="386779527"/>
                    </a:ext>
                  </a:extLst>
                </a:gridCol>
                <a:gridCol w="1584365">
                  <a:extLst>
                    <a:ext uri="{9D8B030D-6E8A-4147-A177-3AD203B41FA5}">
                      <a16:colId xmlns:a16="http://schemas.microsoft.com/office/drawing/2014/main" val="719371129"/>
                    </a:ext>
                  </a:extLst>
                </a:gridCol>
                <a:gridCol w="1772174">
                  <a:extLst>
                    <a:ext uri="{9D8B030D-6E8A-4147-A177-3AD203B41FA5}">
                      <a16:colId xmlns:a16="http://schemas.microsoft.com/office/drawing/2014/main" val="1670884258"/>
                    </a:ext>
                  </a:extLst>
                </a:gridCol>
              </a:tblGrid>
              <a:tr h="353686">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dirty="0">
                          <a:latin typeface="Calibri" panose="020F0502020204030204" pitchFamily="34" charset="0"/>
                          <a:cs typeface="Calibri" panose="020F0502020204030204" pitchFamily="34" charset="0"/>
                        </a:rPr>
                        <a:t>Injury Metric</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dirty="0">
                          <a:latin typeface="Calibri" panose="020F0502020204030204" pitchFamily="34" charset="0"/>
                          <a:cs typeface="Calibri" panose="020F0502020204030204" pitchFamily="34" charset="0"/>
                        </a:rPr>
                        <a:t>Human Injury</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dirty="0">
                          <a:latin typeface="Calibri" panose="020F0502020204030204" pitchFamily="34" charset="0"/>
                          <a:cs typeface="Calibri" panose="020F0502020204030204" pitchFamily="34" charset="0"/>
                        </a:rPr>
                        <a:t>ATD</a:t>
                      </a:r>
                      <a:r>
                        <a:rPr lang="en-US" sz="1400" baseline="0" dirty="0">
                          <a:latin typeface="Calibri" panose="020F0502020204030204" pitchFamily="34" charset="0"/>
                          <a:cs typeface="Calibri" panose="020F0502020204030204" pitchFamily="34" charset="0"/>
                        </a:rPr>
                        <a:t> Measurement</a:t>
                      </a:r>
                      <a:endParaRPr lang="en-US" sz="14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164241511"/>
                  </a:ext>
                </a:extLst>
              </a:tr>
              <a:tr h="36726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400" b="1" dirty="0">
                          <a:latin typeface="Calibri" panose="020F0502020204030204" pitchFamily="34" charset="0"/>
                          <a:cs typeface="Calibri" panose="020F0502020204030204" pitchFamily="34" charset="0"/>
                        </a:rPr>
                        <a:t>HIC</a:t>
                      </a:r>
                      <a:r>
                        <a:rPr lang="en-US" sz="1400" dirty="0">
                          <a:latin typeface="Calibri" panose="020F0502020204030204" pitchFamily="34" charset="0"/>
                          <a:cs typeface="Calibri" panose="020F0502020204030204" pitchFamily="34" charset="0"/>
                        </a:rPr>
                        <a:t> (Head</a:t>
                      </a:r>
                      <a:r>
                        <a:rPr lang="en-US" sz="1400" baseline="0" dirty="0">
                          <a:latin typeface="Calibri" panose="020F0502020204030204" pitchFamily="34" charset="0"/>
                          <a:cs typeface="Calibri" panose="020F0502020204030204" pitchFamily="34" charset="0"/>
                        </a:rPr>
                        <a:t> Injury Criteria)</a:t>
                      </a:r>
                      <a:endParaRPr lang="en-US" sz="14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400" dirty="0">
                          <a:latin typeface="Calibri" panose="020F0502020204030204" pitchFamily="34" charset="0"/>
                          <a:cs typeface="Calibri" panose="020F0502020204030204" pitchFamily="34" charset="0"/>
                        </a:rPr>
                        <a:t>Skull fracture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400" dirty="0">
                          <a:latin typeface="Calibri" panose="020F0502020204030204" pitchFamily="34" charset="0"/>
                          <a:cs typeface="Calibri" panose="020F0502020204030204" pitchFamily="34" charset="0"/>
                        </a:rPr>
                        <a:t>Head</a:t>
                      </a:r>
                      <a:r>
                        <a:rPr lang="en-US" sz="1400" baseline="0" dirty="0">
                          <a:latin typeface="Calibri" panose="020F0502020204030204" pitchFamily="34" charset="0"/>
                          <a:cs typeface="Calibri" panose="020F0502020204030204" pitchFamily="34" charset="0"/>
                        </a:rPr>
                        <a:t> CG linear acceleration</a:t>
                      </a:r>
                      <a:endParaRPr lang="en-US" sz="14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770912024"/>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Nij</a:t>
                      </a:r>
                      <a:r>
                        <a:rPr lang="en-US" sz="1400" baseline="0" dirty="0">
                          <a:latin typeface="Calibri" panose="020F0502020204030204" pitchFamily="34" charset="0"/>
                          <a:cs typeface="Calibri" panose="020F0502020204030204" pitchFamily="34" charset="0"/>
                        </a:rPr>
                        <a:t> (Neck Injury Criteria)</a:t>
                      </a:r>
                      <a:endParaRPr lang="en-US" sz="1400" dirty="0">
                        <a:latin typeface="Calibri" panose="020F0502020204030204" pitchFamily="34" charset="0"/>
                        <a:cs typeface="Calibri" panose="020F0502020204030204" pitchFamily="34"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400" dirty="0">
                          <a:latin typeface="Calibri" panose="020F0502020204030204" pitchFamily="34" charset="0"/>
                          <a:cs typeface="Calibri" panose="020F0502020204030204" pitchFamily="34" charset="0"/>
                        </a:rPr>
                        <a:t>Cervical</a:t>
                      </a:r>
                      <a:r>
                        <a:rPr lang="en-US" sz="1400" baseline="0" dirty="0">
                          <a:latin typeface="Calibri" panose="020F0502020204030204" pitchFamily="34" charset="0"/>
                          <a:cs typeface="Calibri" panose="020F0502020204030204" pitchFamily="34" charset="0"/>
                        </a:rPr>
                        <a:t> spine fracture</a:t>
                      </a:r>
                      <a:endParaRPr lang="en-US" sz="1400" dirty="0">
                        <a:latin typeface="Calibri" panose="020F0502020204030204" pitchFamily="34" charset="0"/>
                        <a:cs typeface="Calibri" panose="020F0502020204030204" pitchFamily="34" charset="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400" dirty="0">
                          <a:latin typeface="Calibri" panose="020F0502020204030204" pitchFamily="34" charset="0"/>
                          <a:cs typeface="Calibri" panose="020F0502020204030204" pitchFamily="34" charset="0"/>
                        </a:rPr>
                        <a:t>Upper</a:t>
                      </a:r>
                      <a:r>
                        <a:rPr lang="en-US" sz="1400" baseline="0" dirty="0">
                          <a:latin typeface="Calibri" panose="020F0502020204030204" pitchFamily="34" charset="0"/>
                          <a:cs typeface="Calibri" panose="020F0502020204030204" pitchFamily="34" charset="0"/>
                        </a:rPr>
                        <a:t> neck force and moments</a:t>
                      </a:r>
                      <a:endParaRPr lang="en-US" sz="1400" dirty="0">
                        <a:latin typeface="Calibri" panose="020F0502020204030204" pitchFamily="34" charset="0"/>
                        <a:cs typeface="Calibri" panose="020F050202020403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692780154"/>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Lumbar Load Criteria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400" dirty="0">
                          <a:latin typeface="Calibri" panose="020F0502020204030204" pitchFamily="34" charset="0"/>
                          <a:cs typeface="Calibri" panose="020F0502020204030204" pitchFamily="34" charset="0"/>
                        </a:rPr>
                        <a:t>Lumbar</a:t>
                      </a:r>
                      <a:r>
                        <a:rPr lang="en-US" sz="1400" baseline="0" dirty="0">
                          <a:latin typeface="Calibri" panose="020F0502020204030204" pitchFamily="34" charset="0"/>
                          <a:cs typeface="Calibri" panose="020F0502020204030204" pitchFamily="34" charset="0"/>
                        </a:rPr>
                        <a:t> spine fracture</a:t>
                      </a:r>
                      <a:endParaRPr lang="en-US" sz="14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400" dirty="0">
                          <a:latin typeface="Calibri" panose="020F0502020204030204" pitchFamily="34" charset="0"/>
                          <a:cs typeface="Calibri" panose="020F0502020204030204" pitchFamily="34" charset="0"/>
                        </a:rPr>
                        <a:t>Lumber</a:t>
                      </a:r>
                      <a:r>
                        <a:rPr lang="en-US" sz="1400" baseline="0" dirty="0">
                          <a:latin typeface="Calibri" panose="020F0502020204030204" pitchFamily="34" charset="0"/>
                          <a:cs typeface="Calibri" panose="020F0502020204030204" pitchFamily="34" charset="0"/>
                        </a:rPr>
                        <a:t> spine compressive force</a:t>
                      </a:r>
                      <a:endParaRPr lang="en-US" sz="14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350416027"/>
                  </a:ext>
                </a:extLst>
              </a:tr>
            </a:tbl>
          </a:graphicData>
        </a:graphic>
      </p:graphicFrame>
      <p:sp>
        <p:nvSpPr>
          <p:cNvPr id="79" name="TextBox 78">
            <a:extLst>
              <a:ext uri="{FF2B5EF4-FFF2-40B4-BE49-F238E27FC236}">
                <a16:creationId xmlns:a16="http://schemas.microsoft.com/office/drawing/2014/main" id="{38763D4A-84F0-4055-A619-0829221411C3}"/>
              </a:ext>
            </a:extLst>
          </p:cNvPr>
          <p:cNvSpPr txBox="1"/>
          <p:nvPr/>
        </p:nvSpPr>
        <p:spPr>
          <a:xfrm>
            <a:off x="7577087" y="3860798"/>
            <a:ext cx="3931974" cy="338554"/>
          </a:xfrm>
          <a:prstGeom prst="rect">
            <a:avLst/>
          </a:prstGeom>
          <a:noFill/>
        </p:spPr>
        <p:txBody>
          <a:bodyPr wrap="none" rtlCol="0">
            <a:spAutoFit/>
          </a:bodyPr>
          <a:lstStyle/>
          <a:p>
            <a:r>
              <a:rPr lang="en-US" sz="1600" b="1" dirty="0">
                <a:solidFill>
                  <a:prstClr val="black"/>
                </a:solidFill>
                <a:latin typeface="Calibri" panose="020F0502020204030204" pitchFamily="34" charset="0"/>
                <a:cs typeface="Calibri" panose="020F0502020204030204" pitchFamily="34" charset="0"/>
              </a:rPr>
              <a:t>ATD Metrics Used In Spacecraft Certification</a:t>
            </a:r>
          </a:p>
        </p:txBody>
      </p:sp>
    </p:spTree>
    <p:extLst>
      <p:ext uri="{BB962C8B-B14F-4D97-AF65-F5344CB8AC3E}">
        <p14:creationId xmlns:p14="http://schemas.microsoft.com/office/powerpoint/2010/main" val="586947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Problem Description</a:t>
            </a:r>
          </a:p>
        </p:txBody>
      </p:sp>
      <p:sp>
        <p:nvSpPr>
          <p:cNvPr id="4" name="Content Placeholder 3"/>
          <p:cNvSpPr>
            <a:spLocks noGrp="1"/>
          </p:cNvSpPr>
          <p:nvPr>
            <p:ph idx="1"/>
          </p:nvPr>
        </p:nvSpPr>
        <p:spPr/>
        <p:txBody>
          <a:bodyPr/>
          <a:lstStyle/>
          <a:p>
            <a:r>
              <a:rPr lang="en-US" sz="2000" dirty="0"/>
              <a:t>The OP team conducted a research study to quantify crew-reported and crew surgeon-documented injuries following Soyuz landings</a:t>
            </a:r>
            <a:r>
              <a:rPr lang="en-US" sz="2000" baseline="30000" dirty="0"/>
              <a:t>1</a:t>
            </a:r>
          </a:p>
          <a:p>
            <a:pPr lvl="1">
              <a:spcBef>
                <a:spcPts val="600"/>
              </a:spcBef>
            </a:pPr>
            <a:r>
              <a:rPr lang="en-US" sz="1800" dirty="0"/>
              <a:t>Injury rate exceeds 10% for nominal landings</a:t>
            </a:r>
          </a:p>
          <a:p>
            <a:pPr lvl="1">
              <a:spcBef>
                <a:spcPts val="600"/>
              </a:spcBef>
            </a:pPr>
            <a:r>
              <a:rPr lang="en-US" sz="1800" dirty="0"/>
              <a:t>Unexpected results based on the certification analysis of Soyuz landings</a:t>
            </a:r>
            <a:endParaRPr lang="en-US" sz="2000" dirty="0"/>
          </a:p>
          <a:p>
            <a:pPr>
              <a:spcBef>
                <a:spcPts val="1200"/>
              </a:spcBef>
            </a:pPr>
            <a:r>
              <a:rPr lang="en-US" sz="2000" dirty="0"/>
              <a:t>The Soyuz-TMA was human-rated by NASA in the early 2000s</a:t>
            </a:r>
          </a:p>
          <a:p>
            <a:pPr lvl="1">
              <a:spcBef>
                <a:spcPts val="600"/>
              </a:spcBef>
            </a:pPr>
            <a:r>
              <a:rPr lang="en-US" sz="1800" dirty="0"/>
              <a:t>Vehicle drop tests were conducted to verify crew accelerations to a variety of landing conditions</a:t>
            </a:r>
          </a:p>
          <a:p>
            <a:pPr lvl="1">
              <a:spcBef>
                <a:spcPts val="600"/>
              </a:spcBef>
            </a:pPr>
            <a:r>
              <a:rPr lang="en-US" sz="1800" dirty="0"/>
              <a:t>The Brinkley Dynamic Response Criterion (BDRC) was used estimate crew injury risk for possible landing conditions </a:t>
            </a:r>
          </a:p>
          <a:p>
            <a:pPr lvl="1">
              <a:spcBef>
                <a:spcPts val="600"/>
              </a:spcBef>
            </a:pPr>
            <a:r>
              <a:rPr lang="en-US" sz="1800" dirty="0"/>
              <a:t>Injury rate found in research study does not match predicted injury rate from vehicle certification analysis</a:t>
            </a:r>
          </a:p>
          <a:p>
            <a:pPr>
              <a:spcBef>
                <a:spcPts val="1200"/>
              </a:spcBef>
            </a:pPr>
            <a:r>
              <a:rPr lang="en-US" sz="2000" dirty="0"/>
              <a:t>Unclear why there is a discrepancy between the predicted and actual injury rates</a:t>
            </a:r>
          </a:p>
          <a:p>
            <a:pPr lvl="1">
              <a:spcBef>
                <a:spcPts val="600"/>
              </a:spcBef>
            </a:pPr>
            <a:r>
              <a:rPr lang="en-US" sz="1800" dirty="0"/>
              <a:t>The Brinkley criterion underestimates the injury risk</a:t>
            </a:r>
          </a:p>
          <a:p>
            <a:pPr lvl="1">
              <a:spcBef>
                <a:spcPts val="600"/>
              </a:spcBef>
            </a:pPr>
            <a:r>
              <a:rPr lang="en-US" sz="1800" dirty="0"/>
              <a:t>Spaceflight deconditioning decreases crewmember tolerance to landing impact</a:t>
            </a:r>
          </a:p>
          <a:p>
            <a:pPr lvl="1">
              <a:spcBef>
                <a:spcPts val="600"/>
              </a:spcBef>
            </a:pPr>
            <a:r>
              <a:rPr lang="en-US" sz="1800" dirty="0"/>
              <a:t>The Soyuz landings are more dynamic than predicted</a:t>
            </a:r>
          </a:p>
          <a:p>
            <a:endParaRPr lang="en-US" sz="2000" dirty="0"/>
          </a:p>
        </p:txBody>
      </p:sp>
      <p:sp>
        <p:nvSpPr>
          <p:cNvPr id="2" name="Slide Number Placeholder 1"/>
          <p:cNvSpPr>
            <a:spLocks noGrp="1"/>
          </p:cNvSpPr>
          <p:nvPr>
            <p:ph type="sldNum" sz="quarter" idx="4294967295"/>
          </p:nvPr>
        </p:nvSpPr>
        <p:spPr>
          <a:xfrm>
            <a:off x="11263313" y="6356350"/>
            <a:ext cx="928687" cy="365125"/>
          </a:xfrm>
        </p:spPr>
        <p:txBody>
          <a:bodyPr/>
          <a:lstStyle/>
          <a:p>
            <a:fld id="{F8FC8337-2617-4A9E-BDAB-824D967E6C07}" type="slidenum">
              <a:rPr lang="en-US" smtClean="0"/>
              <a:t>9</a:t>
            </a:fld>
            <a:endParaRPr lang="en-US" dirty="0"/>
          </a:p>
        </p:txBody>
      </p:sp>
      <p:sp>
        <p:nvSpPr>
          <p:cNvPr id="5" name="TextBox 4">
            <a:extLst>
              <a:ext uri="{FF2B5EF4-FFF2-40B4-BE49-F238E27FC236}">
                <a16:creationId xmlns:a16="http://schemas.microsoft.com/office/drawing/2014/main" id="{349731E0-66CC-4D23-81F9-78705D49806D}"/>
              </a:ext>
            </a:extLst>
          </p:cNvPr>
          <p:cNvSpPr txBox="1"/>
          <p:nvPr/>
        </p:nvSpPr>
        <p:spPr>
          <a:xfrm>
            <a:off x="3031934" y="6202461"/>
            <a:ext cx="7827846" cy="307777"/>
          </a:xfrm>
          <a:prstGeom prst="rect">
            <a:avLst/>
          </a:prstGeom>
          <a:noFill/>
        </p:spPr>
        <p:txBody>
          <a:bodyPr wrap="square" rtlCol="0">
            <a:spAutoFit/>
          </a:bodyPr>
          <a:lstStyle/>
          <a:p>
            <a:r>
              <a:rPr lang="en-US" sz="1400" baseline="30000" dirty="0">
                <a:cs typeface="Calibri" panose="020F0502020204030204" pitchFamily="34" charset="0"/>
              </a:rPr>
              <a:t>1</a:t>
            </a:r>
            <a:r>
              <a:rPr lang="en-US" sz="1400" dirty="0">
                <a:cs typeface="Calibri" panose="020F0502020204030204" pitchFamily="34" charset="0"/>
              </a:rPr>
              <a:t>Newby et. al, Soyuz Landing Risk Characterization, SAFE Journal, 2020</a:t>
            </a:r>
          </a:p>
        </p:txBody>
      </p:sp>
    </p:spTree>
    <p:extLst>
      <p:ext uri="{BB962C8B-B14F-4D97-AF65-F5344CB8AC3E}">
        <p14:creationId xmlns:p14="http://schemas.microsoft.com/office/powerpoint/2010/main" val="41264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Problem Description</a:t>
            </a:r>
          </a:p>
        </p:txBody>
      </p:sp>
      <p:sp>
        <p:nvSpPr>
          <p:cNvPr id="3" name="Content Placeholder 2"/>
          <p:cNvSpPr>
            <a:spLocks noGrp="1"/>
          </p:cNvSpPr>
          <p:nvPr>
            <p:ph idx="1"/>
          </p:nvPr>
        </p:nvSpPr>
        <p:spPr/>
        <p:txBody>
          <a:bodyPr/>
          <a:lstStyle/>
          <a:p>
            <a:r>
              <a:rPr lang="en-US" sz="2400" dirty="0"/>
              <a:t>All upcoming US crew vehicles (Orion, SpaceX Dragon, Boeing CST-100) are completing verification test campaigns based on the BDRC and Anthropomorphic Test Device (ATD) responses</a:t>
            </a:r>
          </a:p>
          <a:p>
            <a:pPr marL="0" indent="0">
              <a:buNone/>
            </a:pPr>
            <a:endParaRPr lang="en-US" sz="2400" dirty="0"/>
          </a:p>
          <a:p>
            <a:r>
              <a:rPr lang="en-US" sz="2400" dirty="0"/>
              <a:t>This assessment is intended to provide data to help determine whether the current injury prediction metrics (BDRC and ATD) are adequate in predicting injury risk associated with spacecraft dynamic impact events</a:t>
            </a:r>
          </a:p>
          <a:p>
            <a:pPr marL="0" indent="0">
              <a:buNone/>
            </a:pPr>
            <a:endParaRPr lang="en-US" sz="2400"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10</a:t>
            </a:fld>
            <a:endParaRPr lang="en-US" altLang="en-US" dirty="0"/>
          </a:p>
        </p:txBody>
      </p:sp>
    </p:spTree>
    <p:extLst>
      <p:ext uri="{BB962C8B-B14F-4D97-AF65-F5344CB8AC3E}">
        <p14:creationId xmlns:p14="http://schemas.microsoft.com/office/powerpoint/2010/main" val="3193879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Scope of Assessment</a:t>
            </a:r>
          </a:p>
        </p:txBody>
      </p:sp>
      <p:sp>
        <p:nvSpPr>
          <p:cNvPr id="3" name="Content Placeholder 2"/>
          <p:cNvSpPr>
            <a:spLocks noGrp="1"/>
          </p:cNvSpPr>
          <p:nvPr>
            <p:ph idx="1"/>
          </p:nvPr>
        </p:nvSpPr>
        <p:spPr/>
        <p:txBody>
          <a:bodyPr/>
          <a:lstStyle/>
          <a:p>
            <a:pPr marL="457200" indent="-457200">
              <a:buFont typeface="+mj-lt"/>
              <a:buAutoNum type="arabicPeriod"/>
            </a:pPr>
            <a:r>
              <a:rPr lang="en-US" sz="2200" dirty="0"/>
              <a:t>Create a finite element model (FEM) of the Soyuz descent module (DM) using estimated outer dimensions and mass properties</a:t>
            </a:r>
          </a:p>
          <a:p>
            <a:pPr marL="457200" indent="-457200">
              <a:buFont typeface="+mj-lt"/>
              <a:buAutoNum type="arabicPeriod"/>
            </a:pPr>
            <a:r>
              <a:rPr lang="en-US" sz="2200" dirty="0"/>
              <a:t>Validate the Soyuz DM model using drop test data already obtained from the Engineering Data Management System (EDMS) database from the Soyuz-TMA certification</a:t>
            </a:r>
          </a:p>
          <a:p>
            <a:pPr marL="457200" indent="-457200">
              <a:buFont typeface="+mj-lt"/>
              <a:buAutoNum type="arabicPeriod"/>
            </a:pPr>
            <a:r>
              <a:rPr lang="en-US" sz="2200" dirty="0"/>
              <a:t>Create an FEM of Soyuz seat geometry and restraints using known dimensions</a:t>
            </a:r>
          </a:p>
          <a:p>
            <a:pPr marL="457200" indent="-457200">
              <a:buFont typeface="+mj-lt"/>
              <a:buAutoNum type="arabicPeriod"/>
            </a:pPr>
            <a:r>
              <a:rPr lang="en-US" sz="2200" dirty="0"/>
              <a:t>Use landing initial condition data gathered from EDMS to create distribution of landing conditions based on wind, vehicle condition, etc., to simulate Soyuz landings</a:t>
            </a:r>
          </a:p>
          <a:p>
            <a:pPr marL="882144" lvl="1" indent="-342900"/>
            <a:r>
              <a:rPr lang="en-US" sz="2200" dirty="0"/>
              <a:t>Include cases that represent actual crew landing initial conditions, prioritizing landings with known injuries</a:t>
            </a:r>
          </a:p>
          <a:p>
            <a:pPr marL="457200" indent="-457200">
              <a:buFont typeface="+mj-lt"/>
              <a:buAutoNum type="arabicPeriod"/>
            </a:pPr>
            <a:r>
              <a:rPr lang="en-US" sz="2200" dirty="0"/>
              <a:t>Extract estimated seat accelerations from landing simulations and drive occupant breakout simulations using various sizes of human and ATD FEMs in the Soyuz seat model</a:t>
            </a:r>
          </a:p>
          <a:p>
            <a:pPr marL="882144" lvl="1" indent="-342900"/>
            <a:r>
              <a:rPr lang="en-US" sz="2200" dirty="0"/>
              <a:t>Compare injury risk estimates with the injury outcome data from International Space Station (ISS) crew</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11</a:t>
            </a:fld>
            <a:endParaRPr lang="en-US" altLang="en-US" dirty="0"/>
          </a:p>
        </p:txBody>
      </p:sp>
    </p:spTree>
    <p:extLst>
      <p:ext uri="{BB962C8B-B14F-4D97-AF65-F5344CB8AC3E}">
        <p14:creationId xmlns:p14="http://schemas.microsoft.com/office/powerpoint/2010/main" val="3459319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1. Development of Soyuz DM FEM – Structure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13101629"/>
              </p:ext>
            </p:extLst>
          </p:nvPr>
        </p:nvGraphicFramePr>
        <p:xfrm>
          <a:off x="609600" y="1277938"/>
          <a:ext cx="11074400" cy="2083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1"/>
          </p:nvPr>
        </p:nvSpPr>
        <p:spPr/>
        <p:txBody>
          <a:bodyPr/>
          <a:lstStyle/>
          <a:p>
            <a:fld id="{422BEFEB-FCA6-4043-936C-DF55157BB168}" type="slidenum">
              <a:rPr lang="en-US" altLang="en-US" smtClean="0"/>
              <a:pPr/>
              <a:t>12</a:t>
            </a:fld>
            <a:endParaRPr lang="en-US" altLang="en-US" dirty="0"/>
          </a:p>
        </p:txBody>
      </p:sp>
      <p:sp>
        <p:nvSpPr>
          <p:cNvPr id="6" name="TextBox 5"/>
          <p:cNvSpPr txBox="1"/>
          <p:nvPr/>
        </p:nvSpPr>
        <p:spPr>
          <a:xfrm>
            <a:off x="4168346" y="1367481"/>
            <a:ext cx="999761" cy="369332"/>
          </a:xfrm>
          <a:prstGeom prst="rect">
            <a:avLst/>
          </a:prstGeom>
          <a:noFill/>
        </p:spPr>
        <p:txBody>
          <a:bodyPr wrap="none" rtlCol="0">
            <a:spAutoFit/>
          </a:bodyPr>
          <a:lstStyle/>
          <a:p>
            <a:r>
              <a:rPr lang="en-US" dirty="0" err="1"/>
              <a:t>Inkscape</a:t>
            </a:r>
            <a:endParaRPr lang="en-US" dirty="0"/>
          </a:p>
        </p:txBody>
      </p:sp>
      <p:sp>
        <p:nvSpPr>
          <p:cNvPr id="7" name="TextBox 6"/>
          <p:cNvSpPr txBox="1"/>
          <p:nvPr/>
        </p:nvSpPr>
        <p:spPr>
          <a:xfrm>
            <a:off x="7146324" y="1367481"/>
            <a:ext cx="917239" cy="369332"/>
          </a:xfrm>
          <a:prstGeom prst="rect">
            <a:avLst/>
          </a:prstGeom>
          <a:noFill/>
        </p:spPr>
        <p:txBody>
          <a:bodyPr wrap="none" rtlCol="0">
            <a:spAutoFit/>
          </a:bodyPr>
          <a:lstStyle/>
          <a:p>
            <a:r>
              <a:rPr lang="en-US" dirty="0"/>
              <a:t>Blender</a:t>
            </a:r>
          </a:p>
        </p:txBody>
      </p:sp>
      <p:sp>
        <p:nvSpPr>
          <p:cNvPr id="8" name="TextBox 7"/>
          <p:cNvSpPr txBox="1"/>
          <p:nvPr/>
        </p:nvSpPr>
        <p:spPr>
          <a:xfrm>
            <a:off x="10041780" y="1367481"/>
            <a:ext cx="1261884" cy="369332"/>
          </a:xfrm>
          <a:prstGeom prst="rect">
            <a:avLst/>
          </a:prstGeom>
          <a:noFill/>
        </p:spPr>
        <p:txBody>
          <a:bodyPr wrap="none" rtlCol="0">
            <a:spAutoFit/>
          </a:bodyPr>
          <a:lstStyle/>
          <a:p>
            <a:r>
              <a:rPr lang="en-US" dirty="0" err="1"/>
              <a:t>Hypermesh</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77F95DF3-C016-49C4-A23C-E44CD3162B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90759" y="3361038"/>
            <a:ext cx="3153673" cy="3043502"/>
          </a:xfrm>
          <a:prstGeom prst="rect">
            <a:avLst/>
          </a:prstGeom>
        </p:spPr>
      </p:pic>
      <p:sp>
        <p:nvSpPr>
          <p:cNvPr id="10" name="Content Placeholder 2"/>
          <p:cNvSpPr txBox="1">
            <a:spLocks/>
          </p:cNvSpPr>
          <p:nvPr/>
        </p:nvSpPr>
        <p:spPr bwMode="auto">
          <a:xfrm>
            <a:off x="609985" y="3212756"/>
            <a:ext cx="6536339" cy="324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t" anchorCtr="0" compatLnSpc="1">
            <a:prstTxWarp prst="textNoShape">
              <a:avLst/>
            </a:prstTxWarp>
          </a:bodyPr>
          <a:lstStyle>
            <a:lvl1pPr marL="304012" indent="-304012" algn="l" defTabSz="1235293" rtl="0" eaLnBrk="1" fontAlgn="base" hangingPunct="1">
              <a:lnSpc>
                <a:spcPct val="100000"/>
              </a:lnSpc>
              <a:spcBef>
                <a:spcPts val="0"/>
              </a:spcBef>
              <a:spcAft>
                <a:spcPts val="0"/>
              </a:spcAft>
              <a:buClrTx/>
              <a:buSzPct val="80000"/>
              <a:buFont typeface="Arial" panose="020B0604020202020204" pitchFamily="34" charset="0"/>
              <a:buChar char="•"/>
              <a:defRPr sz="1940">
                <a:solidFill>
                  <a:schemeClr val="tx1"/>
                </a:solidFill>
                <a:latin typeface="Calibri" panose="020F0502020204030204" pitchFamily="34" charset="0"/>
                <a:ea typeface="+mn-ea"/>
                <a:cs typeface="Calibri" panose="020F0502020204030204" pitchFamily="34" charset="0"/>
              </a:defRPr>
            </a:lvl1pPr>
            <a:lvl2pPr marL="843256" indent="-302575" algn="l" defTabSz="1235293" rtl="0" eaLnBrk="1" fontAlgn="base" hangingPunct="1">
              <a:lnSpc>
                <a:spcPct val="100000"/>
              </a:lnSpc>
              <a:spcBef>
                <a:spcPts val="0"/>
              </a:spcBef>
              <a:spcAft>
                <a:spcPts val="0"/>
              </a:spcAft>
              <a:buClrTx/>
              <a:buFont typeface="Arial" panose="020B0604020202020204" pitchFamily="34" charset="0"/>
              <a:buChar char="•"/>
              <a:defRPr sz="1940">
                <a:solidFill>
                  <a:schemeClr val="tx1"/>
                </a:solidFill>
                <a:latin typeface="Calibri" panose="020F0502020204030204" pitchFamily="34" charset="0"/>
                <a:cs typeface="Calibri" panose="020F0502020204030204" pitchFamily="34" charset="0"/>
              </a:defRPr>
            </a:lvl2pPr>
            <a:lvl3pPr marL="1394997" indent="-228972" algn="l" defTabSz="1235293" rtl="0" eaLnBrk="1" fontAlgn="base" hangingPunct="1">
              <a:lnSpc>
                <a:spcPct val="100000"/>
              </a:lnSpc>
              <a:spcBef>
                <a:spcPts val="0"/>
              </a:spcBef>
              <a:spcAft>
                <a:spcPts val="0"/>
              </a:spcAft>
              <a:buClrTx/>
              <a:buSzPct val="90000"/>
              <a:buFont typeface="Arial" panose="020B0604020202020204" pitchFamily="34" charset="0"/>
              <a:buChar char="•"/>
              <a:defRPr sz="1765">
                <a:solidFill>
                  <a:schemeClr val="tx1"/>
                </a:solidFill>
                <a:latin typeface="Calibri" panose="020F0502020204030204" pitchFamily="34" charset="0"/>
                <a:cs typeface="Calibri" panose="020F0502020204030204" pitchFamily="34" charset="0"/>
              </a:defRPr>
            </a:lvl3pPr>
            <a:lvl4pPr marL="2155513" indent="-302575" algn="l" defTabSz="1235293" rtl="0" eaLnBrk="1" fontAlgn="base" hangingPunct="1">
              <a:lnSpc>
                <a:spcPct val="100000"/>
              </a:lnSpc>
              <a:spcBef>
                <a:spcPts val="0"/>
              </a:spcBef>
              <a:spcAft>
                <a:spcPts val="0"/>
              </a:spcAft>
              <a:buClrTx/>
              <a:buFont typeface="Arial" panose="020B0604020202020204" pitchFamily="34" charset="0"/>
              <a:buChar char="•"/>
              <a:defRPr sz="1765">
                <a:solidFill>
                  <a:schemeClr val="tx1"/>
                </a:solidFill>
                <a:latin typeface="Calibri" panose="020F0502020204030204" pitchFamily="34" charset="0"/>
                <a:cs typeface="Calibri" panose="020F0502020204030204" pitchFamily="34" charset="0"/>
              </a:defRPr>
            </a:lvl4pPr>
            <a:lvl5pPr marL="2778446" indent="-307861" algn="l" defTabSz="1235293" rtl="0" eaLnBrk="1" fontAlgn="base" hangingPunct="1">
              <a:lnSpc>
                <a:spcPct val="100000"/>
              </a:lnSpc>
              <a:spcBef>
                <a:spcPts val="0"/>
              </a:spcBef>
              <a:spcAft>
                <a:spcPts val="0"/>
              </a:spcAft>
              <a:buClrTx/>
              <a:buFont typeface="Arial" panose="020B0604020202020204" pitchFamily="34" charset="0"/>
              <a:buChar char="•"/>
              <a:defRPr sz="1765">
                <a:solidFill>
                  <a:schemeClr val="tx1"/>
                </a:solidFill>
                <a:latin typeface="Calibri" panose="020F0502020204030204" pitchFamily="34" charset="0"/>
                <a:cs typeface="Calibri" panose="020F0502020204030204" pitchFamily="34" charset="0"/>
              </a:defRPr>
            </a:lvl5pPr>
            <a:lvl6pPr marL="3332596" indent="-307861" algn="l" defTabSz="1235293" rtl="0" eaLnBrk="1" fontAlgn="base" hangingPunct="1">
              <a:lnSpc>
                <a:spcPts val="3515"/>
              </a:lnSpc>
              <a:spcBef>
                <a:spcPct val="0"/>
              </a:spcBef>
              <a:spcAft>
                <a:spcPts val="804"/>
              </a:spcAft>
              <a:defRPr sz="1697">
                <a:solidFill>
                  <a:srgbClr val="666666"/>
                </a:solidFill>
                <a:latin typeface="+mn-lt"/>
              </a:defRPr>
            </a:lvl6pPr>
            <a:lvl7pPr marL="3886745" indent="-307861" algn="l" defTabSz="1235293" rtl="0" eaLnBrk="1" fontAlgn="base" hangingPunct="1">
              <a:lnSpc>
                <a:spcPts val="3515"/>
              </a:lnSpc>
              <a:spcBef>
                <a:spcPct val="0"/>
              </a:spcBef>
              <a:spcAft>
                <a:spcPts val="804"/>
              </a:spcAft>
              <a:defRPr sz="1697">
                <a:solidFill>
                  <a:srgbClr val="666666"/>
                </a:solidFill>
                <a:latin typeface="+mn-lt"/>
              </a:defRPr>
            </a:lvl7pPr>
            <a:lvl8pPr marL="4440895" indent="-307861" algn="l" defTabSz="1235293" rtl="0" eaLnBrk="1" fontAlgn="base" hangingPunct="1">
              <a:lnSpc>
                <a:spcPts val="3515"/>
              </a:lnSpc>
              <a:spcBef>
                <a:spcPct val="0"/>
              </a:spcBef>
              <a:spcAft>
                <a:spcPts val="804"/>
              </a:spcAft>
              <a:defRPr sz="1697">
                <a:solidFill>
                  <a:srgbClr val="666666"/>
                </a:solidFill>
                <a:latin typeface="+mn-lt"/>
              </a:defRPr>
            </a:lvl8pPr>
            <a:lvl9pPr marL="4995046" indent="-307861" algn="l" defTabSz="1235293" rtl="0" eaLnBrk="1" fontAlgn="base" hangingPunct="1">
              <a:lnSpc>
                <a:spcPts val="3515"/>
              </a:lnSpc>
              <a:spcBef>
                <a:spcPct val="0"/>
              </a:spcBef>
              <a:spcAft>
                <a:spcPts val="804"/>
              </a:spcAft>
              <a:defRPr sz="1697">
                <a:solidFill>
                  <a:srgbClr val="666666"/>
                </a:solidFill>
                <a:latin typeface="+mn-lt"/>
              </a:defRPr>
            </a:lvl9pPr>
          </a:lstStyle>
          <a:p>
            <a:r>
              <a:rPr lang="en-US" sz="2600" kern="0" dirty="0"/>
              <a:t>Semi-deformable vehicle model developed</a:t>
            </a:r>
          </a:p>
          <a:p>
            <a:pPr lvl="1"/>
            <a:r>
              <a:rPr lang="en-US" sz="2600" kern="0" dirty="0"/>
              <a:t>Upper bell structure – rigid shell</a:t>
            </a:r>
          </a:p>
          <a:p>
            <a:pPr lvl="1"/>
            <a:r>
              <a:rPr lang="en-US" sz="2600" kern="0" dirty="0"/>
              <a:t>Bottom hull – deformable w/internal structure explicitly modeled</a:t>
            </a:r>
          </a:p>
          <a:p>
            <a:r>
              <a:rPr lang="en-US" sz="2600" kern="0" dirty="0"/>
              <a:t>Structural material identified in literature</a:t>
            </a:r>
          </a:p>
          <a:p>
            <a:r>
              <a:rPr lang="en-US" sz="2600" kern="0" dirty="0"/>
              <a:t>Mass/CG tuned to match design specifications</a:t>
            </a:r>
          </a:p>
          <a:p>
            <a:r>
              <a:rPr lang="en-US" sz="2600" kern="0" dirty="0"/>
              <a:t>Hull density + fixed point mass</a:t>
            </a:r>
          </a:p>
        </p:txBody>
      </p:sp>
    </p:spTree>
    <p:extLst>
      <p:ext uri="{BB962C8B-B14F-4D97-AF65-F5344CB8AC3E}">
        <p14:creationId xmlns:p14="http://schemas.microsoft.com/office/powerpoint/2010/main" val="2869469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1. Development of Soyuz DM FEM – Landing Environment</a:t>
            </a:r>
          </a:p>
        </p:txBody>
      </p:sp>
      <p:sp>
        <p:nvSpPr>
          <p:cNvPr id="3" name="Content Placeholder 2"/>
          <p:cNvSpPr>
            <a:spLocks noGrp="1"/>
          </p:cNvSpPr>
          <p:nvPr>
            <p:ph idx="1"/>
          </p:nvPr>
        </p:nvSpPr>
        <p:spPr>
          <a:xfrm>
            <a:off x="609986" y="1277470"/>
            <a:ext cx="5848480" cy="5177118"/>
          </a:xfrm>
        </p:spPr>
        <p:txBody>
          <a:bodyPr/>
          <a:lstStyle/>
          <a:p>
            <a:r>
              <a:rPr lang="en-US" dirty="0"/>
              <a:t>Soyuz tested in controlled drop tests on various materials</a:t>
            </a:r>
          </a:p>
          <a:p>
            <a:pPr lvl="1"/>
            <a:r>
              <a:rPr lang="en-US" dirty="0"/>
              <a:t>No retro rocket</a:t>
            </a:r>
          </a:p>
          <a:p>
            <a:r>
              <a:rPr lang="en-US" dirty="0"/>
              <a:t>Measured impact conditions used to recreate </a:t>
            </a:r>
            <a:br>
              <a:rPr lang="en-US" dirty="0"/>
            </a:br>
            <a:r>
              <a:rPr lang="en-US" dirty="0"/>
              <a:t>test conditions through simulation and calibrate the FEM</a:t>
            </a:r>
          </a:p>
          <a:p>
            <a:pPr lvl="1"/>
            <a:r>
              <a:rPr lang="en-US" dirty="0"/>
              <a:t>Acceleration</a:t>
            </a:r>
          </a:p>
          <a:p>
            <a:pPr lvl="1"/>
            <a:r>
              <a:rPr lang="en-US" dirty="0"/>
              <a:t>Angular rotational velocity</a:t>
            </a:r>
          </a:p>
          <a:p>
            <a:pPr lvl="1"/>
            <a:r>
              <a:rPr lang="en-US" dirty="0"/>
              <a:t>Hull deformation</a:t>
            </a:r>
          </a:p>
          <a:p>
            <a:pPr lvl="1"/>
            <a:r>
              <a:rPr lang="en-US" dirty="0"/>
              <a:t>Video (kinematics)</a:t>
            </a:r>
          </a:p>
          <a:p>
            <a:r>
              <a:rPr lang="en-US" dirty="0"/>
              <a:t>Sensitivity analysis performed on soil environment model to quantify effect of parameter changes on landing acceleration </a:t>
            </a:r>
          </a:p>
          <a:p>
            <a:r>
              <a:rPr lang="en-US" dirty="0"/>
              <a:t>Soft Landing Engines (SLE) used during Soyuz landing </a:t>
            </a:r>
            <a:br>
              <a:rPr lang="en-US" dirty="0"/>
            </a:br>
            <a:r>
              <a:rPr lang="en-US" dirty="0"/>
              <a:t>to limit landing impact acceleration</a:t>
            </a:r>
          </a:p>
          <a:p>
            <a:endParaRPr lang="en-US"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13</a:t>
            </a:fld>
            <a:endParaRPr lang="en-US" altLang="en-US" dirty="0"/>
          </a:p>
        </p:txBody>
      </p:sp>
      <p:pic>
        <p:nvPicPr>
          <p:cNvPr id="1026" name="Picture 2" descr="soyuzlandingenginesl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3700" y="4168587"/>
            <a:ext cx="3048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958149" y="6454588"/>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pic>
        <p:nvPicPr>
          <p:cNvPr id="8" name="movie_000">
            <a:hlinkClick r:id="" action="ppaction://media"/>
            <a:extLst>
              <a:ext uri="{FF2B5EF4-FFF2-40B4-BE49-F238E27FC236}">
                <a16:creationId xmlns:a16="http://schemas.microsoft.com/office/drawing/2014/main" id="{F3985CD6-8B69-4FAA-85BE-F999A5209D8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lum bright="8000"/>
          </a:blip>
          <a:srcRect l="19649" t="24141" r="17520" b="21064"/>
          <a:stretch>
            <a:fillRect/>
          </a:stretch>
        </p:blipFill>
        <p:spPr>
          <a:xfrm>
            <a:off x="6845643" y="1492185"/>
            <a:ext cx="4932645" cy="2108841"/>
          </a:xfrm>
          <a:prstGeom prst="rect">
            <a:avLst/>
          </a:prstGeom>
        </p:spPr>
      </p:pic>
    </p:spTree>
    <p:extLst>
      <p:ext uri="{BB962C8B-B14F-4D97-AF65-F5344CB8AC3E}">
        <p14:creationId xmlns:p14="http://schemas.microsoft.com/office/powerpoint/2010/main" val="224285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2. Validation of DM FEM</a:t>
            </a:r>
          </a:p>
        </p:txBody>
      </p:sp>
      <p:sp>
        <p:nvSpPr>
          <p:cNvPr id="3" name="Content Placeholder 2"/>
          <p:cNvSpPr>
            <a:spLocks noGrp="1"/>
          </p:cNvSpPr>
          <p:nvPr>
            <p:ph idx="1"/>
          </p:nvPr>
        </p:nvSpPr>
        <p:spPr>
          <a:xfrm>
            <a:off x="609985" y="1277470"/>
            <a:ext cx="6487343" cy="5177118"/>
          </a:xfrm>
        </p:spPr>
        <p:txBody>
          <a:bodyPr/>
          <a:lstStyle/>
          <a:p>
            <a:pPr fontAlgn="auto">
              <a:defRPr/>
            </a:pPr>
            <a:r>
              <a:rPr lang="en-US" sz="2400" dirty="0"/>
              <a:t>4 Airborne Drop Tests </a:t>
            </a:r>
          </a:p>
          <a:p>
            <a:pPr lvl="1" fontAlgn="auto">
              <a:defRPr/>
            </a:pPr>
            <a:r>
              <a:rPr lang="en-US" sz="2400" dirty="0"/>
              <a:t>Known conditions</a:t>
            </a:r>
          </a:p>
          <a:p>
            <a:pPr lvl="2" fontAlgn="auto">
              <a:defRPr/>
            </a:pPr>
            <a:r>
              <a:rPr lang="en-US" sz="2000" dirty="0"/>
              <a:t>SLE firing: Altitude, velocity, SLE acceleration</a:t>
            </a:r>
          </a:p>
          <a:p>
            <a:pPr lvl="2" fontAlgn="auto">
              <a:defRPr/>
            </a:pPr>
            <a:r>
              <a:rPr lang="en-US" sz="2000" dirty="0"/>
              <a:t>Landing: Vehicle orientation, velocity, seat acceleration time histories</a:t>
            </a:r>
          </a:p>
          <a:p>
            <a:pPr lvl="1" fontAlgn="auto">
              <a:defRPr/>
            </a:pPr>
            <a:r>
              <a:rPr lang="en-US" sz="2400" dirty="0"/>
              <a:t>Unknown conditions</a:t>
            </a:r>
          </a:p>
          <a:p>
            <a:pPr lvl="2" fontAlgn="auto">
              <a:defRPr/>
            </a:pPr>
            <a:r>
              <a:rPr lang="en-US" sz="2000" dirty="0"/>
              <a:t>Vehicle orientation at SLE firing</a:t>
            </a:r>
          </a:p>
          <a:p>
            <a:pPr fontAlgn="auto">
              <a:defRPr/>
            </a:pPr>
            <a:r>
              <a:rPr lang="en-US" sz="2400" dirty="0"/>
              <a:t>Landing simulated from SLE firing initial conditions</a:t>
            </a:r>
          </a:p>
          <a:p>
            <a:pPr lvl="1" fontAlgn="auto">
              <a:defRPr/>
            </a:pPr>
            <a:r>
              <a:rPr lang="en-US" sz="2000" dirty="0"/>
              <a:t>Prediction of SLE acceleration, impact velocity, and impact time used to evaluate SLE thrust models</a:t>
            </a:r>
          </a:p>
          <a:p>
            <a:pPr lvl="1" fontAlgn="auto">
              <a:defRPr/>
            </a:pPr>
            <a:r>
              <a:rPr lang="en-US" sz="2000" dirty="0"/>
              <a:t>Prediction of seat acceleration used to evaluate vehicle and soil models</a:t>
            </a:r>
          </a:p>
          <a:p>
            <a:endParaRPr lang="en-US" sz="2400"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14</a:t>
            </a:fld>
            <a:endParaRPr lang="en-US" altLang="en-US" dirty="0"/>
          </a:p>
        </p:txBody>
      </p:sp>
      <p:pic>
        <p:nvPicPr>
          <p:cNvPr id="2050" name="Picture 2" descr="NASA - Soyuz Undocking/Landing Timel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1922" y="1277469"/>
            <a:ext cx="4037484" cy="30281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122906" y="4318181"/>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Tree>
    <p:extLst>
      <p:ext uri="{BB962C8B-B14F-4D97-AF65-F5344CB8AC3E}">
        <p14:creationId xmlns:p14="http://schemas.microsoft.com/office/powerpoint/2010/main" val="3933867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3. Development of Soyuz Occupant Model – Seat</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15</a:t>
            </a:fld>
            <a:endParaRPr lang="en-US" altLang="en-US" dirty="0"/>
          </a:p>
        </p:txBody>
      </p:sp>
      <p:pic>
        <p:nvPicPr>
          <p:cNvPr id="3074" name="Picture 2" descr="Soyuz Seat | Moscow Russia | Raymond Cunningham | Flick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419011" y="3851560"/>
            <a:ext cx="1813501" cy="2722244"/>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bwMode="auto">
          <a:xfrm>
            <a:off x="8638294" y="4885231"/>
            <a:ext cx="1121653" cy="55558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7" name="Picture 6">
            <a:extLst>
              <a:ext uri="{FF2B5EF4-FFF2-40B4-BE49-F238E27FC236}">
                <a16:creationId xmlns:a16="http://schemas.microsoft.com/office/drawing/2014/main" id="{C20DAFF5-406E-433C-9F59-1938E282E25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583679" y="3560696"/>
            <a:ext cx="2107066" cy="3186103"/>
          </a:xfrm>
          <a:prstGeom prst="rect">
            <a:avLst/>
          </a:prstGeom>
        </p:spPr>
      </p:pic>
      <p:sp>
        <p:nvSpPr>
          <p:cNvPr id="9" name="TextBox 8"/>
          <p:cNvSpPr txBox="1"/>
          <p:nvPr/>
        </p:nvSpPr>
        <p:spPr>
          <a:xfrm>
            <a:off x="6419011" y="6581001"/>
            <a:ext cx="2101986" cy="276999"/>
          </a:xfrm>
          <a:prstGeom prst="rect">
            <a:avLst/>
          </a:prstGeom>
          <a:noFill/>
        </p:spPr>
        <p:txBody>
          <a:bodyPr wrap="none" rtlCol="0">
            <a:spAutoFit/>
          </a:bodyPr>
          <a:lstStyle/>
          <a:p>
            <a:r>
              <a:rPr lang="en-US" sz="1200" dirty="0">
                <a:solidFill>
                  <a:schemeClr val="tx1">
                    <a:lumMod val="50000"/>
                    <a:lumOff val="50000"/>
                  </a:schemeClr>
                </a:solidFill>
              </a:rPr>
              <a:t>www.flickr.com/photos/zaruka</a:t>
            </a:r>
          </a:p>
        </p:txBody>
      </p:sp>
      <p:pic>
        <p:nvPicPr>
          <p:cNvPr id="3076" name="Picture 4" descr="Samantha Cristoforetti on Twitter: &quot;Although a bit rigid, those #spacesuits  were up for some fun during #MeetYourSpaceship day. #Futura42  http://t.co/wxQMyFhfvX&quot; / Twit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90" t="26092" r="12898"/>
          <a:stretch/>
        </p:blipFill>
        <p:spPr bwMode="auto">
          <a:xfrm>
            <a:off x="8638294" y="1351747"/>
            <a:ext cx="3247273" cy="19373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5"/>
          <a:srcRect l="1266" t="1355" r="1982" b="1816"/>
          <a:stretch/>
        </p:blipFill>
        <p:spPr>
          <a:xfrm>
            <a:off x="4959394" y="1355958"/>
            <a:ext cx="2633421" cy="2048216"/>
          </a:xfrm>
          <a:prstGeom prst="rect">
            <a:avLst/>
          </a:prstGeom>
        </p:spPr>
      </p:pic>
      <p:sp>
        <p:nvSpPr>
          <p:cNvPr id="14" name="Right Arrow 13"/>
          <p:cNvSpPr/>
          <p:nvPr/>
        </p:nvSpPr>
        <p:spPr bwMode="auto">
          <a:xfrm>
            <a:off x="7769202" y="2060445"/>
            <a:ext cx="751795" cy="55558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5" name="TextBox 14"/>
          <p:cNvSpPr txBox="1"/>
          <p:nvPr/>
        </p:nvSpPr>
        <p:spPr>
          <a:xfrm>
            <a:off x="4959394" y="3404174"/>
            <a:ext cx="2624565" cy="276999"/>
          </a:xfrm>
          <a:prstGeom prst="rect">
            <a:avLst/>
          </a:prstGeom>
          <a:noFill/>
        </p:spPr>
        <p:txBody>
          <a:bodyPr wrap="none" rtlCol="0">
            <a:spAutoFit/>
          </a:bodyPr>
          <a:lstStyle/>
          <a:p>
            <a:r>
              <a:rPr lang="en-US" sz="1200" dirty="0">
                <a:solidFill>
                  <a:schemeClr val="tx1">
                    <a:lumMod val="50000"/>
                    <a:lumOff val="50000"/>
                  </a:schemeClr>
                </a:solidFill>
              </a:rPr>
              <a:t>www.flickr.com/photos/astrosamantha</a:t>
            </a:r>
          </a:p>
        </p:txBody>
      </p:sp>
      <p:sp>
        <p:nvSpPr>
          <p:cNvPr id="16" name="TextBox 15"/>
          <p:cNvSpPr txBox="1"/>
          <p:nvPr/>
        </p:nvSpPr>
        <p:spPr>
          <a:xfrm>
            <a:off x="8949647" y="3288171"/>
            <a:ext cx="2624565" cy="276999"/>
          </a:xfrm>
          <a:prstGeom prst="rect">
            <a:avLst/>
          </a:prstGeom>
          <a:noFill/>
        </p:spPr>
        <p:txBody>
          <a:bodyPr wrap="none" rtlCol="0">
            <a:spAutoFit/>
          </a:bodyPr>
          <a:lstStyle/>
          <a:p>
            <a:r>
              <a:rPr lang="en-US" sz="1200">
                <a:solidFill>
                  <a:schemeClr val="tx1">
                    <a:lumMod val="50000"/>
                    <a:lumOff val="50000"/>
                  </a:schemeClr>
                </a:solidFill>
              </a:rPr>
              <a:t>www.flickr.com/photos/astrosamantha</a:t>
            </a:r>
            <a:endParaRPr lang="en-US" sz="1200" dirty="0">
              <a:solidFill>
                <a:schemeClr val="tx1">
                  <a:lumMod val="50000"/>
                  <a:lumOff val="50000"/>
                </a:schemeClr>
              </a:solidFill>
            </a:endParaRPr>
          </a:p>
        </p:txBody>
      </p:sp>
      <p:sp>
        <p:nvSpPr>
          <p:cNvPr id="18" name="Content Placeholder 2"/>
          <p:cNvSpPr txBox="1">
            <a:spLocks/>
          </p:cNvSpPr>
          <p:nvPr/>
        </p:nvSpPr>
        <p:spPr bwMode="auto">
          <a:xfrm>
            <a:off x="609986" y="1277470"/>
            <a:ext cx="4102058" cy="5177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t" anchorCtr="0" compatLnSpc="1">
            <a:prstTxWarp prst="textNoShape">
              <a:avLst/>
            </a:prstTxWarp>
          </a:bodyPr>
          <a:lstStyle>
            <a:lvl1pPr marL="304012" indent="-304012" algn="l" defTabSz="1235293" rtl="0" eaLnBrk="1" fontAlgn="base" hangingPunct="1">
              <a:lnSpc>
                <a:spcPct val="100000"/>
              </a:lnSpc>
              <a:spcBef>
                <a:spcPts val="0"/>
              </a:spcBef>
              <a:spcAft>
                <a:spcPts val="0"/>
              </a:spcAft>
              <a:buClrTx/>
              <a:buSzPct val="80000"/>
              <a:buFont typeface="Arial" panose="020B0604020202020204" pitchFamily="34" charset="0"/>
              <a:buChar char="•"/>
              <a:defRPr sz="1940">
                <a:solidFill>
                  <a:schemeClr val="tx1"/>
                </a:solidFill>
                <a:latin typeface="Calibri" panose="020F0502020204030204" pitchFamily="34" charset="0"/>
                <a:ea typeface="+mn-ea"/>
                <a:cs typeface="Calibri" panose="020F0502020204030204" pitchFamily="34" charset="0"/>
              </a:defRPr>
            </a:lvl1pPr>
            <a:lvl2pPr marL="843256" indent="-302575" algn="l" defTabSz="1235293" rtl="0" eaLnBrk="1" fontAlgn="base" hangingPunct="1">
              <a:lnSpc>
                <a:spcPct val="100000"/>
              </a:lnSpc>
              <a:spcBef>
                <a:spcPts val="0"/>
              </a:spcBef>
              <a:spcAft>
                <a:spcPts val="0"/>
              </a:spcAft>
              <a:buClrTx/>
              <a:buFont typeface="Arial" panose="020B0604020202020204" pitchFamily="34" charset="0"/>
              <a:buChar char="•"/>
              <a:defRPr sz="1940">
                <a:solidFill>
                  <a:schemeClr val="tx1"/>
                </a:solidFill>
                <a:latin typeface="Calibri" panose="020F0502020204030204" pitchFamily="34" charset="0"/>
                <a:cs typeface="Calibri" panose="020F0502020204030204" pitchFamily="34" charset="0"/>
              </a:defRPr>
            </a:lvl2pPr>
            <a:lvl3pPr marL="1394997" indent="-228972" algn="l" defTabSz="1235293" rtl="0" eaLnBrk="1" fontAlgn="base" hangingPunct="1">
              <a:lnSpc>
                <a:spcPct val="100000"/>
              </a:lnSpc>
              <a:spcBef>
                <a:spcPts val="0"/>
              </a:spcBef>
              <a:spcAft>
                <a:spcPts val="0"/>
              </a:spcAft>
              <a:buClrTx/>
              <a:buSzPct val="90000"/>
              <a:buFont typeface="Arial" panose="020B0604020202020204" pitchFamily="34" charset="0"/>
              <a:buChar char="•"/>
              <a:defRPr sz="1765">
                <a:solidFill>
                  <a:schemeClr val="tx1"/>
                </a:solidFill>
                <a:latin typeface="Calibri" panose="020F0502020204030204" pitchFamily="34" charset="0"/>
                <a:cs typeface="Calibri" panose="020F0502020204030204" pitchFamily="34" charset="0"/>
              </a:defRPr>
            </a:lvl3pPr>
            <a:lvl4pPr marL="2155513" indent="-302575" algn="l" defTabSz="1235293" rtl="0" eaLnBrk="1" fontAlgn="base" hangingPunct="1">
              <a:lnSpc>
                <a:spcPct val="100000"/>
              </a:lnSpc>
              <a:spcBef>
                <a:spcPts val="0"/>
              </a:spcBef>
              <a:spcAft>
                <a:spcPts val="0"/>
              </a:spcAft>
              <a:buClrTx/>
              <a:buFont typeface="Arial" panose="020B0604020202020204" pitchFamily="34" charset="0"/>
              <a:buChar char="•"/>
              <a:defRPr sz="1765">
                <a:solidFill>
                  <a:schemeClr val="tx1"/>
                </a:solidFill>
                <a:latin typeface="Calibri" panose="020F0502020204030204" pitchFamily="34" charset="0"/>
                <a:cs typeface="Calibri" panose="020F0502020204030204" pitchFamily="34" charset="0"/>
              </a:defRPr>
            </a:lvl4pPr>
            <a:lvl5pPr marL="2778446" indent="-307861" algn="l" defTabSz="1235293" rtl="0" eaLnBrk="1" fontAlgn="base" hangingPunct="1">
              <a:lnSpc>
                <a:spcPct val="100000"/>
              </a:lnSpc>
              <a:spcBef>
                <a:spcPts val="0"/>
              </a:spcBef>
              <a:spcAft>
                <a:spcPts val="0"/>
              </a:spcAft>
              <a:buClrTx/>
              <a:buFont typeface="Arial" panose="020B0604020202020204" pitchFamily="34" charset="0"/>
              <a:buChar char="•"/>
              <a:defRPr sz="1765">
                <a:solidFill>
                  <a:schemeClr val="tx1"/>
                </a:solidFill>
                <a:latin typeface="Calibri" panose="020F0502020204030204" pitchFamily="34" charset="0"/>
                <a:cs typeface="Calibri" panose="020F0502020204030204" pitchFamily="34" charset="0"/>
              </a:defRPr>
            </a:lvl5pPr>
            <a:lvl6pPr marL="3332596" indent="-307861" algn="l" defTabSz="1235293" rtl="0" eaLnBrk="1" fontAlgn="base" hangingPunct="1">
              <a:lnSpc>
                <a:spcPts val="3515"/>
              </a:lnSpc>
              <a:spcBef>
                <a:spcPct val="0"/>
              </a:spcBef>
              <a:spcAft>
                <a:spcPts val="804"/>
              </a:spcAft>
              <a:defRPr sz="1697">
                <a:solidFill>
                  <a:srgbClr val="666666"/>
                </a:solidFill>
                <a:latin typeface="+mn-lt"/>
              </a:defRPr>
            </a:lvl6pPr>
            <a:lvl7pPr marL="3886745" indent="-307861" algn="l" defTabSz="1235293" rtl="0" eaLnBrk="1" fontAlgn="base" hangingPunct="1">
              <a:lnSpc>
                <a:spcPts val="3515"/>
              </a:lnSpc>
              <a:spcBef>
                <a:spcPct val="0"/>
              </a:spcBef>
              <a:spcAft>
                <a:spcPts val="804"/>
              </a:spcAft>
              <a:defRPr sz="1697">
                <a:solidFill>
                  <a:srgbClr val="666666"/>
                </a:solidFill>
                <a:latin typeface="+mn-lt"/>
              </a:defRPr>
            </a:lvl7pPr>
            <a:lvl8pPr marL="4440895" indent="-307861" algn="l" defTabSz="1235293" rtl="0" eaLnBrk="1" fontAlgn="base" hangingPunct="1">
              <a:lnSpc>
                <a:spcPts val="3515"/>
              </a:lnSpc>
              <a:spcBef>
                <a:spcPct val="0"/>
              </a:spcBef>
              <a:spcAft>
                <a:spcPts val="804"/>
              </a:spcAft>
              <a:defRPr sz="1697">
                <a:solidFill>
                  <a:srgbClr val="666666"/>
                </a:solidFill>
                <a:latin typeface="+mn-lt"/>
              </a:defRPr>
            </a:lvl8pPr>
            <a:lvl9pPr marL="4995046" indent="-307861" algn="l" defTabSz="1235293" rtl="0" eaLnBrk="1" fontAlgn="base" hangingPunct="1">
              <a:lnSpc>
                <a:spcPts val="3515"/>
              </a:lnSpc>
              <a:spcBef>
                <a:spcPct val="0"/>
              </a:spcBef>
              <a:spcAft>
                <a:spcPts val="804"/>
              </a:spcAft>
              <a:defRPr sz="1697">
                <a:solidFill>
                  <a:srgbClr val="666666"/>
                </a:solidFill>
                <a:latin typeface="+mn-lt"/>
              </a:defRPr>
            </a:lvl9pPr>
          </a:lstStyle>
          <a:p>
            <a:pPr fontAlgn="auto">
              <a:defRPr/>
            </a:pPr>
            <a:r>
              <a:rPr lang="en-US" sz="2400" dirty="0">
                <a:solidFill>
                  <a:sysClr val="windowText" lastClr="000000"/>
                </a:solidFill>
                <a:cs typeface="Arial" panose="020B0604020202020204" pitchFamily="34" charset="0"/>
              </a:rPr>
              <a:t>Seat FEM generated from 3D scans taken of Soyuz trainer seat and liner (TM) and Soyuz mockup seats (TMA)</a:t>
            </a:r>
          </a:p>
          <a:p>
            <a:pPr fontAlgn="auto">
              <a:defRPr/>
            </a:pPr>
            <a:r>
              <a:rPr lang="en-US" sz="2400" dirty="0">
                <a:solidFill>
                  <a:sysClr val="windowText" lastClr="000000"/>
                </a:solidFill>
                <a:cs typeface="Arial" panose="020B0604020202020204" pitchFamily="34" charset="0"/>
              </a:rPr>
              <a:t>Component measurements used to verify scan data — scale to TMA configuration</a:t>
            </a:r>
          </a:p>
        </p:txBody>
      </p:sp>
    </p:spTree>
    <p:extLst>
      <p:ext uri="{BB962C8B-B14F-4D97-AF65-F5344CB8AC3E}">
        <p14:creationId xmlns:p14="http://schemas.microsoft.com/office/powerpoint/2010/main" val="3307047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3. Development of Soyuz Occupant Model – </a:t>
            </a:r>
            <a:r>
              <a:rPr lang="en-US" sz="3200" dirty="0" err="1"/>
              <a:t>Sokol</a:t>
            </a:r>
            <a:r>
              <a:rPr lang="en-US" sz="3200" dirty="0"/>
              <a:t> Helmet</a:t>
            </a:r>
          </a:p>
        </p:txBody>
      </p:sp>
      <p:sp>
        <p:nvSpPr>
          <p:cNvPr id="3" name="Content Placeholder 2"/>
          <p:cNvSpPr>
            <a:spLocks noGrp="1"/>
          </p:cNvSpPr>
          <p:nvPr>
            <p:ph idx="1"/>
          </p:nvPr>
        </p:nvSpPr>
        <p:spPr>
          <a:xfrm>
            <a:off x="609986" y="1277470"/>
            <a:ext cx="5374126" cy="5177118"/>
          </a:xfrm>
        </p:spPr>
        <p:txBody>
          <a:bodyPr/>
          <a:lstStyle/>
          <a:p>
            <a:r>
              <a:rPr lang="en-US" sz="2400" dirty="0" err="1"/>
              <a:t>Sokol</a:t>
            </a:r>
            <a:r>
              <a:rPr lang="en-US" sz="2400" dirty="0"/>
              <a:t> helmet FEM generated within occupant model to capture potential occupant-to-helmet interactions observed in Soyuz landing videos</a:t>
            </a:r>
          </a:p>
          <a:p>
            <a:r>
              <a:rPr lang="en-US" sz="2400" dirty="0" err="1"/>
              <a:t>Sokol</a:t>
            </a:r>
            <a:r>
              <a:rPr lang="en-US" sz="2400" dirty="0"/>
              <a:t> Suit FEM Development:</a:t>
            </a:r>
          </a:p>
          <a:p>
            <a:pPr lvl="1"/>
            <a:r>
              <a:rPr lang="en-US" sz="2400" dirty="0"/>
              <a:t>3D scans of </a:t>
            </a:r>
            <a:r>
              <a:rPr lang="en-US" sz="2400" dirty="0" err="1"/>
              <a:t>Sokol</a:t>
            </a:r>
            <a:r>
              <a:rPr lang="en-US" sz="2400" dirty="0"/>
              <a:t> suit provided by Aerospace Human Systems Lab Texas A&amp;M </a:t>
            </a:r>
          </a:p>
          <a:p>
            <a:pPr lvl="1"/>
            <a:r>
              <a:rPr lang="en-US" sz="2400" dirty="0"/>
              <a:t>Helmet geometry gathered from scan and converted into smooth continuous surface</a:t>
            </a:r>
          </a:p>
          <a:p>
            <a:pPr lvl="1"/>
            <a:r>
              <a:rPr lang="en-US" sz="2400" dirty="0"/>
              <a:t>Converted from surfaces to shell element FEM</a:t>
            </a:r>
          </a:p>
          <a:p>
            <a:endParaRPr lang="en-US" sz="2400"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16</a:t>
            </a:fld>
            <a:endParaRPr lang="en-US" altLang="en-US" dirty="0"/>
          </a:p>
        </p:txBody>
      </p:sp>
      <p:pic>
        <p:nvPicPr>
          <p:cNvPr id="4098" name="Picture 2" descr="Astronaut Drew Morgan poses with his Sokol launch and entry suit | NAS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8121" y="1739488"/>
            <a:ext cx="2835387" cy="42530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578598" y="6039090"/>
            <a:ext cx="734432" cy="276999"/>
          </a:xfrm>
          <a:prstGeom prst="rect">
            <a:avLst/>
          </a:prstGeom>
          <a:noFill/>
        </p:spPr>
        <p:txBody>
          <a:bodyPr wrap="none" rtlCol="0">
            <a:spAutoFit/>
          </a:bodyPr>
          <a:lstStyle/>
          <a:p>
            <a:r>
              <a:rPr lang="en-US" sz="1200" dirty="0">
                <a:solidFill>
                  <a:schemeClr val="tx1">
                    <a:lumMod val="50000"/>
                    <a:lumOff val="50000"/>
                  </a:schemeClr>
                </a:solidFill>
              </a:rPr>
              <a:t>nasa.gov</a:t>
            </a:r>
          </a:p>
        </p:txBody>
      </p:sp>
      <p:sp>
        <p:nvSpPr>
          <p:cNvPr id="7" name="Right Arrow 6"/>
          <p:cNvSpPr/>
          <p:nvPr/>
        </p:nvSpPr>
        <p:spPr bwMode="auto">
          <a:xfrm rot="1693750" flipV="1">
            <a:off x="8549487" y="2979464"/>
            <a:ext cx="1808709" cy="52473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8" name="Picture 7" descr="A picture containing helmet&#10;&#10;Description automatically generated">
            <a:extLst>
              <a:ext uri="{FF2B5EF4-FFF2-40B4-BE49-F238E27FC236}">
                <a16:creationId xmlns:a16="http://schemas.microsoft.com/office/drawing/2014/main" id="{CA87178D-8B1F-49B6-97A8-5C242C04BE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5395" y="3866028"/>
            <a:ext cx="1511994" cy="1539349"/>
          </a:xfrm>
          <a:prstGeom prst="rect">
            <a:avLst/>
          </a:prstGeom>
        </p:spPr>
      </p:pic>
      <p:pic>
        <p:nvPicPr>
          <p:cNvPr id="9" name="Picture 8" descr="A picture containing balloon, aircraft&#10;&#10;Description automatically generated">
            <a:extLst>
              <a:ext uri="{FF2B5EF4-FFF2-40B4-BE49-F238E27FC236}">
                <a16:creationId xmlns:a16="http://schemas.microsoft.com/office/drawing/2014/main" id="{658DAA15-BCEB-4C93-948A-F178A64DCF7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65"/>
          <a:stretch/>
        </p:blipFill>
        <p:spPr>
          <a:xfrm>
            <a:off x="10417325" y="2073926"/>
            <a:ext cx="1510902" cy="1514311"/>
          </a:xfrm>
          <a:prstGeom prst="rect">
            <a:avLst/>
          </a:prstGeom>
        </p:spPr>
      </p:pic>
      <p:sp>
        <p:nvSpPr>
          <p:cNvPr id="5" name="Rectangle 4"/>
          <p:cNvSpPr/>
          <p:nvPr/>
        </p:nvSpPr>
        <p:spPr bwMode="auto">
          <a:xfrm>
            <a:off x="7153154" y="1597306"/>
            <a:ext cx="1284790" cy="1233775"/>
          </a:xfrm>
          <a:prstGeom prst="rect">
            <a:avLst/>
          </a:prstGeom>
          <a:noFill/>
          <a:ln w="57150" cap="flat" cmpd="sng" algn="ctr">
            <a:solidFill>
              <a:srgbClr val="FF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Tree>
    <p:extLst>
      <p:ext uri="{BB962C8B-B14F-4D97-AF65-F5344CB8AC3E}">
        <p14:creationId xmlns:p14="http://schemas.microsoft.com/office/powerpoint/2010/main" val="1167332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3. Development of Soyuz Occupant Model – Occupant Fit</a:t>
            </a:r>
          </a:p>
        </p:txBody>
      </p:sp>
      <p:sp>
        <p:nvSpPr>
          <p:cNvPr id="3" name="Content Placeholder 2"/>
          <p:cNvSpPr>
            <a:spLocks noGrp="1"/>
          </p:cNvSpPr>
          <p:nvPr>
            <p:ph idx="1"/>
          </p:nvPr>
        </p:nvSpPr>
        <p:spPr>
          <a:xfrm>
            <a:off x="609985" y="1277470"/>
            <a:ext cx="5185173" cy="5177118"/>
          </a:xfrm>
        </p:spPr>
        <p:txBody>
          <a:bodyPr/>
          <a:lstStyle/>
          <a:p>
            <a:pPr fontAlgn="auto">
              <a:defRPr/>
            </a:pPr>
            <a:r>
              <a:rPr lang="en-US" sz="2000" dirty="0">
                <a:solidFill>
                  <a:sysClr val="windowText" lastClr="000000"/>
                </a:solidFill>
                <a:cs typeface="Arial" panose="020B0604020202020204" pitchFamily="34" charset="0"/>
              </a:rPr>
              <a:t>Small Female (HIII-F05), Mid-Size Male (HIII-M50), and Large Male (HIII-M95) occupant sizes used in analysis</a:t>
            </a:r>
          </a:p>
          <a:p>
            <a:pPr lvl="1" fontAlgn="auto">
              <a:defRPr/>
            </a:pPr>
            <a:r>
              <a:rPr lang="en-US" sz="1800" dirty="0">
                <a:solidFill>
                  <a:sysClr val="windowText" lastClr="000000"/>
                </a:solidFill>
                <a:cs typeface="Arial" panose="020B0604020202020204" pitchFamily="34" charset="0"/>
              </a:rPr>
              <a:t>Seat liner model conformed to match shape of each occupant model within seat </a:t>
            </a:r>
          </a:p>
          <a:p>
            <a:pPr fontAlgn="auto">
              <a:defRPr/>
            </a:pPr>
            <a:r>
              <a:rPr lang="en-US" sz="2000" dirty="0">
                <a:solidFill>
                  <a:sysClr val="windowText" lastClr="000000"/>
                </a:solidFill>
                <a:cs typeface="Arial" panose="020B0604020202020204" pitchFamily="34" charset="0"/>
              </a:rPr>
              <a:t>ATD F05 and M95, HBM M95 anthropometries were outside the height and weight limit requirements for flight on Soyuz</a:t>
            </a:r>
            <a:endParaRPr lang="en-US" sz="2000" b="1" dirty="0">
              <a:solidFill>
                <a:sysClr val="windowText" lastClr="000000"/>
              </a:solidFill>
              <a:cs typeface="Arial" panose="020B0604020202020204" pitchFamily="34" charset="0"/>
            </a:endParaRPr>
          </a:p>
          <a:p>
            <a:pPr lvl="1" fontAlgn="auto">
              <a:defRPr/>
            </a:pPr>
            <a:r>
              <a:rPr lang="en-US" sz="1800" dirty="0">
                <a:solidFill>
                  <a:sysClr val="windowText" lastClr="000000"/>
                </a:solidFill>
                <a:cs typeface="Arial" panose="020B0604020202020204" pitchFamily="34" charset="0"/>
              </a:rPr>
              <a:t>Included to bookend anthropometric ranges and study seat fit effects on occupant response</a:t>
            </a:r>
          </a:p>
          <a:p>
            <a:pPr fontAlgn="auto">
              <a:defRPr/>
            </a:pPr>
            <a:r>
              <a:rPr lang="en-US" sz="2000" dirty="0">
                <a:solidFill>
                  <a:sysClr val="windowText" lastClr="000000"/>
                </a:solidFill>
                <a:cs typeface="Arial" panose="020B0604020202020204" pitchFamily="34" charset="0"/>
              </a:rPr>
              <a:t>ATD hip angle was adjusted beyond physical limitations to achieve the acute hip angle required to fit into the Soyuz seat</a:t>
            </a:r>
            <a:endParaRPr lang="en-US" sz="2000" b="1" dirty="0">
              <a:solidFill>
                <a:sysClr val="windowText" lastClr="000000"/>
              </a:solidFill>
              <a:cs typeface="Arial" panose="020B0604020202020204" pitchFamily="34" charset="0"/>
            </a:endParaRPr>
          </a:p>
          <a:p>
            <a:pPr lvl="1" fontAlgn="auto">
              <a:defRPr/>
            </a:pPr>
            <a:r>
              <a:rPr lang="en-US" sz="1800" dirty="0">
                <a:solidFill>
                  <a:sysClr val="windowText" lastClr="000000"/>
                </a:solidFill>
                <a:cs typeface="Arial" panose="020B0604020202020204" pitchFamily="34" charset="0"/>
              </a:rPr>
              <a:t>Not determined to effect injury mechanism evaluated with ATD</a:t>
            </a:r>
          </a:p>
          <a:p>
            <a:endParaRPr lang="en-US"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17</a:t>
            </a:fld>
            <a:endParaRPr lang="en-US" altLang="en-US" dirty="0"/>
          </a:p>
        </p:txBody>
      </p:sp>
      <p:sp>
        <p:nvSpPr>
          <p:cNvPr id="5" name="TextBox 4">
            <a:extLst>
              <a:ext uri="{FF2B5EF4-FFF2-40B4-BE49-F238E27FC236}">
                <a16:creationId xmlns:a16="http://schemas.microsoft.com/office/drawing/2014/main" id="{234391F8-B14A-46CC-B0F2-9E78DB84977D}"/>
              </a:ext>
            </a:extLst>
          </p:cNvPr>
          <p:cNvSpPr txBox="1"/>
          <p:nvPr/>
        </p:nvSpPr>
        <p:spPr>
          <a:xfrm>
            <a:off x="8023087" y="1299944"/>
            <a:ext cx="1493935" cy="369332"/>
          </a:xfrm>
          <a:prstGeom prst="rect">
            <a:avLst/>
          </a:prstGeom>
          <a:noFill/>
        </p:spPr>
        <p:txBody>
          <a:bodyPr wrap="none" rtlCol="0">
            <a:spAutoFit/>
          </a:bodyPr>
          <a:lstStyle/>
          <a:p>
            <a:pPr algn="ctr"/>
            <a:r>
              <a:rPr lang="en-US" sz="1800" b="1" dirty="0">
                <a:latin typeface="Calibri" panose="020F0502020204030204" pitchFamily="34" charset="0"/>
                <a:cs typeface="Calibri" panose="020F0502020204030204" pitchFamily="34" charset="0"/>
              </a:rPr>
              <a:t>Hybrid III ATD</a:t>
            </a:r>
          </a:p>
        </p:txBody>
      </p:sp>
      <p:sp>
        <p:nvSpPr>
          <p:cNvPr id="6" name="TextBox 5">
            <a:extLst>
              <a:ext uri="{FF2B5EF4-FFF2-40B4-BE49-F238E27FC236}">
                <a16:creationId xmlns:a16="http://schemas.microsoft.com/office/drawing/2014/main" id="{B028EF22-F5D0-4CD8-8C6E-F979B3BBA5FF}"/>
              </a:ext>
            </a:extLst>
          </p:cNvPr>
          <p:cNvSpPr txBox="1"/>
          <p:nvPr/>
        </p:nvSpPr>
        <p:spPr>
          <a:xfrm>
            <a:off x="8304220" y="4021844"/>
            <a:ext cx="931665" cy="369332"/>
          </a:xfrm>
          <a:prstGeom prst="rect">
            <a:avLst/>
          </a:prstGeom>
          <a:noFill/>
        </p:spPr>
        <p:txBody>
          <a:bodyPr wrap="none" rtlCol="0">
            <a:spAutoFit/>
          </a:bodyPr>
          <a:lstStyle/>
          <a:p>
            <a:pPr algn="ctr"/>
            <a:r>
              <a:rPr lang="en-US" sz="1800" b="1" dirty="0">
                <a:latin typeface="Calibri" panose="020F0502020204030204" pitchFamily="34" charset="0"/>
                <a:cs typeface="Calibri" panose="020F0502020204030204" pitchFamily="34" charset="0"/>
              </a:rPr>
              <a:t>GHBMC</a:t>
            </a:r>
          </a:p>
        </p:txBody>
      </p:sp>
      <p:pic>
        <p:nvPicPr>
          <p:cNvPr id="7" name="Picture 6">
            <a:extLst>
              <a:ext uri="{FF2B5EF4-FFF2-40B4-BE49-F238E27FC236}">
                <a16:creationId xmlns:a16="http://schemas.microsoft.com/office/drawing/2014/main" id="{420F2FBA-B1BC-40FF-849B-3CB4748E143B}"/>
              </a:ext>
            </a:extLst>
          </p:cNvPr>
          <p:cNvPicPr>
            <a:picLocks noChangeAspect="1"/>
          </p:cNvPicPr>
          <p:nvPr/>
        </p:nvPicPr>
        <p:blipFill>
          <a:blip r:embed="rId2"/>
          <a:stretch>
            <a:fillRect/>
          </a:stretch>
        </p:blipFill>
        <p:spPr>
          <a:xfrm>
            <a:off x="5935168" y="4375001"/>
            <a:ext cx="5669771" cy="1822862"/>
          </a:xfrm>
          <a:prstGeom prst="rect">
            <a:avLst/>
          </a:prstGeom>
        </p:spPr>
      </p:pic>
      <p:pic>
        <p:nvPicPr>
          <p:cNvPr id="8" name="Picture 7">
            <a:extLst>
              <a:ext uri="{FF2B5EF4-FFF2-40B4-BE49-F238E27FC236}">
                <a16:creationId xmlns:a16="http://schemas.microsoft.com/office/drawing/2014/main" id="{A23EE0FF-7C7A-4C23-BE8F-4528FFB392BA}"/>
              </a:ext>
            </a:extLst>
          </p:cNvPr>
          <p:cNvPicPr>
            <a:picLocks noChangeAspect="1"/>
          </p:cNvPicPr>
          <p:nvPr/>
        </p:nvPicPr>
        <p:blipFill>
          <a:blip r:embed="rId3"/>
          <a:stretch>
            <a:fillRect/>
          </a:stretch>
        </p:blipFill>
        <p:spPr>
          <a:xfrm>
            <a:off x="5898588" y="1702412"/>
            <a:ext cx="5742930" cy="1883827"/>
          </a:xfrm>
          <a:prstGeom prst="rect">
            <a:avLst/>
          </a:prstGeom>
        </p:spPr>
      </p:pic>
    </p:spTree>
    <p:extLst>
      <p:ext uri="{BB962C8B-B14F-4D97-AF65-F5344CB8AC3E}">
        <p14:creationId xmlns:p14="http://schemas.microsoft.com/office/powerpoint/2010/main" val="1211958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992" y="915558"/>
            <a:ext cx="11074015" cy="568699"/>
          </a:xfrm>
        </p:spPr>
        <p:txBody>
          <a:bodyPr/>
          <a:lstStyle/>
          <a:p>
            <a:r>
              <a:rPr lang="en-US" sz="3200" dirty="0"/>
              <a:t>4. Simulation of Landing Impacts – Identification of Landing Variables</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18</a:t>
            </a:fld>
            <a:endParaRPr lang="en-US" altLang="en-US" dirty="0"/>
          </a:p>
        </p:txBody>
      </p:sp>
      <p:sp>
        <p:nvSpPr>
          <p:cNvPr id="6" name="Content Placeholder 1">
            <a:extLst>
              <a:ext uri="{FF2B5EF4-FFF2-40B4-BE49-F238E27FC236}">
                <a16:creationId xmlns:a16="http://schemas.microsoft.com/office/drawing/2014/main" id="{D0DDF40D-4969-43B3-9FF4-FE68B7FE4967}"/>
              </a:ext>
            </a:extLst>
          </p:cNvPr>
          <p:cNvSpPr txBox="1">
            <a:spLocks/>
          </p:cNvSpPr>
          <p:nvPr/>
        </p:nvSpPr>
        <p:spPr>
          <a:xfrm>
            <a:off x="518627" y="1818109"/>
            <a:ext cx="10885087" cy="1610891"/>
          </a:xfrm>
          <a:prstGeom prst="rect">
            <a:avLst/>
          </a:prstGeom>
        </p:spPr>
        <p:txBody>
          <a:bodyPr>
            <a:normAutofit/>
          </a:bodyPr>
          <a:lstStyle>
            <a:lvl1pPr marL="342900" indent="-342900" algn="l" rtl="0" eaLnBrk="0" fontAlgn="base" hangingPunct="0">
              <a:spcBef>
                <a:spcPct val="5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50000"/>
              </a:spcBef>
              <a:spcAft>
                <a:spcPct val="0"/>
              </a:spcAft>
              <a:buChar char="•"/>
              <a:defRPr sz="2800">
                <a:solidFill>
                  <a:schemeClr val="tx1"/>
                </a:solidFill>
                <a:latin typeface="+mn-lt"/>
              </a:defRPr>
            </a:lvl2pPr>
            <a:lvl3pPr marL="11430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3pPr>
            <a:lvl4pPr marL="16002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4pPr>
            <a:lvl5pPr marL="20574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5pPr>
            <a:lvl6pPr marL="2514600" indent="-228600" algn="l" rtl="0" fontAlgn="base">
              <a:spcBef>
                <a:spcPct val="50000"/>
              </a:spcBef>
              <a:spcAft>
                <a:spcPct val="0"/>
              </a:spcAft>
              <a:buFont typeface="Arial" charset="0"/>
              <a:buChar char="-"/>
              <a:defRPr sz="1200">
                <a:solidFill>
                  <a:schemeClr val="tx1"/>
                </a:solidFill>
                <a:latin typeface="+mn-lt"/>
              </a:defRPr>
            </a:lvl6pPr>
            <a:lvl7pPr marL="2971800" indent="-228600" algn="l" rtl="0" fontAlgn="base">
              <a:spcBef>
                <a:spcPct val="50000"/>
              </a:spcBef>
              <a:spcAft>
                <a:spcPct val="0"/>
              </a:spcAft>
              <a:buFont typeface="Arial" charset="0"/>
              <a:buChar char="-"/>
              <a:defRPr sz="1200">
                <a:solidFill>
                  <a:schemeClr val="tx1"/>
                </a:solidFill>
                <a:latin typeface="+mn-lt"/>
              </a:defRPr>
            </a:lvl7pPr>
            <a:lvl8pPr marL="3429000" indent="-228600" algn="l" rtl="0" fontAlgn="base">
              <a:spcBef>
                <a:spcPct val="50000"/>
              </a:spcBef>
              <a:spcAft>
                <a:spcPct val="0"/>
              </a:spcAft>
              <a:buFont typeface="Arial" charset="0"/>
              <a:buChar char="-"/>
              <a:defRPr sz="1200">
                <a:solidFill>
                  <a:schemeClr val="tx1"/>
                </a:solidFill>
                <a:latin typeface="+mn-lt"/>
              </a:defRPr>
            </a:lvl8pPr>
            <a:lvl9pPr marL="3886200" indent="-228600" algn="l" rtl="0" fontAlgn="base">
              <a:spcBef>
                <a:spcPct val="50000"/>
              </a:spcBef>
              <a:spcAft>
                <a:spcPct val="0"/>
              </a:spcAft>
              <a:buFont typeface="Arial" charset="0"/>
              <a:buChar char="-"/>
              <a:defRPr sz="1200">
                <a:solidFill>
                  <a:schemeClr val="tx1"/>
                </a:solidFill>
                <a:latin typeface="+mn-lt"/>
              </a:defRPr>
            </a:lvl9pPr>
          </a:lstStyle>
          <a:p>
            <a:pPr marL="228600" indent="-228600" eaLnBrk="1" fontAlgn="auto" hangingPunct="1">
              <a:lnSpc>
                <a:spcPct val="90000"/>
              </a:lnSpc>
              <a:spcBef>
                <a:spcPts val="1000"/>
              </a:spcBef>
              <a:spcAft>
                <a:spcPts val="0"/>
              </a:spcAft>
              <a:buFont typeface="Arial" panose="020B0604020202020204" pitchFamily="34" charset="0"/>
              <a:buChar char="•"/>
              <a:defRPr/>
            </a:pPr>
            <a:r>
              <a:rPr lang="en-US" sz="2000" b="0" dirty="0">
                <a:solidFill>
                  <a:sysClr val="windowText" lastClr="000000"/>
                </a:solidFill>
                <a:latin typeface="Calibri" panose="020F0502020204030204" pitchFamily="34" charset="0"/>
                <a:cs typeface="Calibri" panose="020F0502020204030204" pitchFamily="34" charset="0"/>
              </a:rPr>
              <a:t>Variables needed to characterize the Soyuz landing environment at SLE firing state gathered using Soyuz documentation, test data, and historic weather data</a:t>
            </a:r>
          </a:p>
        </p:txBody>
      </p:sp>
      <p:sp>
        <p:nvSpPr>
          <p:cNvPr id="7" name="Content Placeholder 2">
            <a:extLst>
              <a:ext uri="{FF2B5EF4-FFF2-40B4-BE49-F238E27FC236}">
                <a16:creationId xmlns:a16="http://schemas.microsoft.com/office/drawing/2014/main" id="{662F1EA4-58D7-466D-978F-E434B505459B}"/>
              </a:ext>
            </a:extLst>
          </p:cNvPr>
          <p:cNvSpPr txBox="1">
            <a:spLocks/>
          </p:cNvSpPr>
          <p:nvPr/>
        </p:nvSpPr>
        <p:spPr>
          <a:xfrm>
            <a:off x="518627" y="2593052"/>
            <a:ext cx="7066003" cy="392877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US" sz="2000" dirty="0">
                <a:solidFill>
                  <a:sysClr val="windowText" lastClr="000000"/>
                </a:solidFill>
                <a:latin typeface="Calibri" panose="020F0502020204030204" pitchFamily="34" charset="0"/>
                <a:cs typeface="Calibri" panose="020F0502020204030204" pitchFamily="34" charset="0"/>
              </a:rPr>
              <a:t>Descent velocity</a:t>
            </a:r>
          </a:p>
          <a:p>
            <a:pPr lvl="1" fontAlgn="auto">
              <a:spcAft>
                <a:spcPts val="0"/>
              </a:spcAft>
              <a:defRPr/>
            </a:pPr>
            <a:r>
              <a:rPr lang="en-US" sz="1800" dirty="0">
                <a:solidFill>
                  <a:sysClr val="windowText" lastClr="000000"/>
                </a:solidFill>
                <a:latin typeface="Calibri" panose="020F0502020204030204" pitchFamily="34" charset="0"/>
                <a:cs typeface="Calibri" panose="020F0502020204030204" pitchFamily="34" charset="0"/>
              </a:rPr>
              <a:t>Mean: Gathered from report on Soyuz crew impacts </a:t>
            </a:r>
          </a:p>
          <a:p>
            <a:pPr lvl="1" fontAlgn="auto">
              <a:spcAft>
                <a:spcPts val="0"/>
              </a:spcAft>
              <a:defRPr/>
            </a:pPr>
            <a:r>
              <a:rPr lang="en-US" sz="1800" dirty="0">
                <a:solidFill>
                  <a:sysClr val="windowText" lastClr="000000"/>
                </a:solidFill>
                <a:latin typeface="Calibri" panose="020F0502020204030204" pitchFamily="34" charset="0"/>
                <a:cs typeface="Calibri" panose="020F0502020204030204" pitchFamily="34" charset="0"/>
              </a:rPr>
              <a:t>Range/Distribution: Estimated from landing velocity distribution data</a:t>
            </a:r>
          </a:p>
          <a:p>
            <a:pPr fontAlgn="auto">
              <a:spcAft>
                <a:spcPts val="0"/>
              </a:spcAft>
              <a:defRPr/>
            </a:pPr>
            <a:r>
              <a:rPr lang="en-US" sz="2000" dirty="0">
                <a:solidFill>
                  <a:sysClr val="windowText" lastClr="000000"/>
                </a:solidFill>
                <a:latin typeface="Calibri" panose="020F0502020204030204" pitchFamily="34" charset="0"/>
                <a:cs typeface="Calibri" panose="020F0502020204030204" pitchFamily="34" charset="0"/>
              </a:rPr>
              <a:t>Wind speed</a:t>
            </a:r>
          </a:p>
          <a:p>
            <a:pPr lvl="1" fontAlgn="auto">
              <a:spcAft>
                <a:spcPts val="0"/>
              </a:spcAft>
              <a:defRPr/>
            </a:pPr>
            <a:r>
              <a:rPr lang="en-US" sz="1800" dirty="0">
                <a:solidFill>
                  <a:sysClr val="windowText" lastClr="000000"/>
                </a:solidFill>
                <a:latin typeface="Calibri" panose="020F0502020204030204" pitchFamily="34" charset="0"/>
                <a:cs typeface="Calibri" panose="020F0502020204030204" pitchFamily="34" charset="0"/>
              </a:rPr>
              <a:t>Mean/Range/Distribution: Computed from historic landing conditions gathered from NASA POWER Project weather data</a:t>
            </a:r>
          </a:p>
          <a:p>
            <a:pPr fontAlgn="auto">
              <a:spcAft>
                <a:spcPts val="0"/>
              </a:spcAft>
              <a:defRPr/>
            </a:pPr>
            <a:r>
              <a:rPr lang="en-US" sz="2000" dirty="0">
                <a:solidFill>
                  <a:sysClr val="windowText" lastClr="000000"/>
                </a:solidFill>
                <a:latin typeface="Calibri" panose="020F0502020204030204" pitchFamily="34" charset="0"/>
                <a:cs typeface="Calibri" panose="020F0502020204030204" pitchFamily="34" charset="0"/>
              </a:rPr>
              <a:t>SLE firing altitude</a:t>
            </a:r>
          </a:p>
          <a:p>
            <a:pPr lvl="1" fontAlgn="auto">
              <a:spcAft>
                <a:spcPts val="0"/>
              </a:spcAft>
              <a:defRPr/>
            </a:pPr>
            <a:r>
              <a:rPr lang="en-US" sz="1800" dirty="0">
                <a:solidFill>
                  <a:sysClr val="windowText" lastClr="000000"/>
                </a:solidFill>
                <a:latin typeface="Calibri" panose="020F0502020204030204" pitchFamily="34" charset="0"/>
                <a:cs typeface="Calibri" panose="020F0502020204030204" pitchFamily="34" charset="0"/>
              </a:rPr>
              <a:t>Mean: Gathered from report on Soyuz landing equipment</a:t>
            </a:r>
            <a:endParaRPr lang="en-US" sz="1800" i="1" dirty="0">
              <a:solidFill>
                <a:sysClr val="windowText" lastClr="000000"/>
              </a:solidFill>
              <a:latin typeface="Calibri" panose="020F0502020204030204" pitchFamily="34" charset="0"/>
              <a:cs typeface="Calibri" panose="020F0502020204030204" pitchFamily="34" charset="0"/>
            </a:endParaRPr>
          </a:p>
          <a:p>
            <a:pPr lvl="1" fontAlgn="auto">
              <a:spcAft>
                <a:spcPts val="0"/>
              </a:spcAft>
              <a:defRPr/>
            </a:pPr>
            <a:r>
              <a:rPr lang="en-US" sz="1800" dirty="0">
                <a:solidFill>
                  <a:sysClr val="windowText" lastClr="000000"/>
                </a:solidFill>
                <a:latin typeface="Calibri" panose="020F0502020204030204" pitchFamily="34" charset="0"/>
                <a:cs typeface="Calibri" panose="020F0502020204030204" pitchFamily="34" charset="0"/>
              </a:rPr>
              <a:t>Range: Estimated from airborne drop test data</a:t>
            </a:r>
          </a:p>
          <a:p>
            <a:pPr fontAlgn="auto">
              <a:spcAft>
                <a:spcPts val="0"/>
              </a:spcAft>
              <a:defRPr/>
            </a:pPr>
            <a:r>
              <a:rPr lang="en-US" sz="2000" dirty="0">
                <a:solidFill>
                  <a:sysClr val="windowText" lastClr="000000"/>
                </a:solidFill>
                <a:latin typeface="Calibri" panose="020F0502020204030204" pitchFamily="34" charset="0"/>
                <a:cs typeface="Calibri" panose="020F0502020204030204" pitchFamily="34" charset="0"/>
              </a:rPr>
              <a:t>DM Condition: Pitch, roll, mass</a:t>
            </a:r>
          </a:p>
          <a:p>
            <a:pPr lvl="1" fontAlgn="auto">
              <a:spcAft>
                <a:spcPts val="0"/>
              </a:spcAft>
              <a:defRPr/>
            </a:pPr>
            <a:r>
              <a:rPr lang="en-US" sz="1800" dirty="0">
                <a:solidFill>
                  <a:sysClr val="windowText" lastClr="000000"/>
                </a:solidFill>
                <a:latin typeface="Calibri" panose="020F0502020204030204" pitchFamily="34" charset="0"/>
                <a:cs typeface="Calibri" panose="020F0502020204030204" pitchFamily="34" charset="0"/>
              </a:rPr>
              <a:t>Mean/Range/Distribution: Gathered from analysis of crew landings and landing aid documentation</a:t>
            </a:r>
            <a:endParaRPr lang="en-US" sz="1800" i="1" dirty="0">
              <a:solidFill>
                <a:sysClr val="windowText" lastClr="000000"/>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1420" y="2599399"/>
            <a:ext cx="4396868" cy="3254727"/>
          </a:xfrm>
          <a:prstGeom prst="rect">
            <a:avLst/>
          </a:prstGeom>
        </p:spPr>
      </p:pic>
    </p:spTree>
    <p:extLst>
      <p:ext uri="{BB962C8B-B14F-4D97-AF65-F5344CB8AC3E}">
        <p14:creationId xmlns:p14="http://schemas.microsoft.com/office/powerpoint/2010/main" val="4081880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985" y="959142"/>
            <a:ext cx="11074015" cy="568699"/>
          </a:xfrm>
        </p:spPr>
        <p:txBody>
          <a:bodyPr/>
          <a:lstStyle/>
          <a:p>
            <a:r>
              <a:rPr lang="en-US" sz="3200" dirty="0"/>
              <a:t>4. Simulation of Landing Impacts – Generalized Landing Distribution</a:t>
            </a:r>
          </a:p>
        </p:txBody>
      </p:sp>
      <p:sp>
        <p:nvSpPr>
          <p:cNvPr id="3" name="Content Placeholder 2"/>
          <p:cNvSpPr>
            <a:spLocks noGrp="1"/>
          </p:cNvSpPr>
          <p:nvPr>
            <p:ph idx="1"/>
          </p:nvPr>
        </p:nvSpPr>
        <p:spPr>
          <a:xfrm>
            <a:off x="609985" y="2061241"/>
            <a:ext cx="9587311" cy="5177118"/>
          </a:xfrm>
        </p:spPr>
        <p:txBody>
          <a:bodyPr/>
          <a:lstStyle/>
          <a:p>
            <a:pPr fontAlgn="auto">
              <a:spcBef>
                <a:spcPts val="600"/>
              </a:spcBef>
              <a:spcAft>
                <a:spcPts val="600"/>
              </a:spcAft>
              <a:defRPr/>
            </a:pPr>
            <a:r>
              <a:rPr lang="en-US" sz="2000" dirty="0"/>
              <a:t>Distribution analysis developed in LS-OPT</a:t>
            </a:r>
          </a:p>
          <a:p>
            <a:pPr lvl="1" fontAlgn="auto">
              <a:spcBef>
                <a:spcPts val="600"/>
              </a:spcBef>
              <a:spcAft>
                <a:spcPts val="600"/>
              </a:spcAft>
              <a:defRPr/>
            </a:pPr>
            <a:r>
              <a:rPr lang="en-US" sz="2000" dirty="0"/>
              <a:t>6 input variables | space filling point selection | 43 simulations</a:t>
            </a:r>
          </a:p>
          <a:p>
            <a:pPr lvl="2" fontAlgn="auto">
              <a:spcBef>
                <a:spcPts val="600"/>
              </a:spcBef>
              <a:spcAft>
                <a:spcPts val="600"/>
              </a:spcAft>
              <a:defRPr/>
            </a:pPr>
            <a:r>
              <a:rPr lang="en-US" dirty="0"/>
              <a:t>Velocity (descent &amp; wind), height, angle (pitch &amp; roll), mass</a:t>
            </a:r>
          </a:p>
          <a:p>
            <a:pPr lvl="1" fontAlgn="auto">
              <a:spcBef>
                <a:spcPts val="600"/>
              </a:spcBef>
              <a:spcAft>
                <a:spcPts val="600"/>
              </a:spcAft>
              <a:defRPr/>
            </a:pPr>
            <a:r>
              <a:rPr lang="en-US" sz="2000" dirty="0"/>
              <a:t>6 histories – drive occupant simulations</a:t>
            </a:r>
          </a:p>
          <a:p>
            <a:pPr lvl="2" fontAlgn="auto">
              <a:spcBef>
                <a:spcPts val="600"/>
              </a:spcBef>
              <a:spcAft>
                <a:spcPts val="600"/>
              </a:spcAft>
              <a:defRPr/>
            </a:pPr>
            <a:r>
              <a:rPr lang="en-US" dirty="0"/>
              <a:t>CG kinematics (linear acceleration </a:t>
            </a:r>
            <a:br>
              <a:rPr lang="en-US" dirty="0"/>
            </a:br>
            <a:r>
              <a:rPr lang="en-US" dirty="0"/>
              <a:t>and rotational velocity)</a:t>
            </a:r>
          </a:p>
          <a:p>
            <a:pPr lvl="1" fontAlgn="auto">
              <a:spcBef>
                <a:spcPts val="600"/>
              </a:spcBef>
              <a:spcAft>
                <a:spcPts val="600"/>
              </a:spcAft>
              <a:defRPr/>
            </a:pPr>
            <a:r>
              <a:rPr lang="en-US" sz="2000" dirty="0"/>
              <a:t>12 responses – landing risk evaluation</a:t>
            </a:r>
          </a:p>
          <a:p>
            <a:pPr lvl="2" fontAlgn="auto">
              <a:spcBef>
                <a:spcPts val="600"/>
              </a:spcBef>
              <a:spcAft>
                <a:spcPts val="600"/>
              </a:spcAft>
              <a:defRPr/>
            </a:pPr>
            <a:r>
              <a:rPr lang="en-US" dirty="0"/>
              <a:t>Directional peak seat acceleration</a:t>
            </a:r>
          </a:p>
          <a:p>
            <a:endParaRPr lang="en-US"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19</a:t>
            </a:fld>
            <a:endParaRPr lang="en-US" altLang="en-US" dirty="0"/>
          </a:p>
        </p:txBody>
      </p:sp>
      <p:pic>
        <p:nvPicPr>
          <p:cNvPr id="5" name="Picture 4" descr="Diagram&#10;&#10;Description automatically generated">
            <a:extLst>
              <a:ext uri="{FF2B5EF4-FFF2-40B4-BE49-F238E27FC236}">
                <a16:creationId xmlns:a16="http://schemas.microsoft.com/office/drawing/2014/main" id="{1110D74C-CFFB-4F5D-970A-8746241DB245}"/>
              </a:ext>
            </a:extLst>
          </p:cNvPr>
          <p:cNvPicPr/>
          <p:nvPr/>
        </p:nvPicPr>
        <p:blipFill>
          <a:blip r:embed="rId2">
            <a:extLst>
              <a:ext uri="{28A0092B-C50C-407E-A947-70E740481C1C}">
                <a14:useLocalDpi xmlns:a14="http://schemas.microsoft.com/office/drawing/2010/main" val="0"/>
              </a:ext>
            </a:extLst>
          </a:blip>
          <a:stretch>
            <a:fillRect/>
          </a:stretch>
        </p:blipFill>
        <p:spPr>
          <a:xfrm>
            <a:off x="6366075" y="3197896"/>
            <a:ext cx="5129047" cy="2416612"/>
          </a:xfrm>
          <a:prstGeom prst="rect">
            <a:avLst/>
          </a:prstGeom>
        </p:spPr>
      </p:pic>
    </p:spTree>
    <p:extLst>
      <p:ext uri="{BB962C8B-B14F-4D97-AF65-F5344CB8AC3E}">
        <p14:creationId xmlns:p14="http://schemas.microsoft.com/office/powerpoint/2010/main" val="1949023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992" y="975111"/>
            <a:ext cx="11074015" cy="568699"/>
          </a:xfrm>
        </p:spPr>
        <p:txBody>
          <a:bodyPr/>
          <a:lstStyle/>
          <a:p>
            <a:r>
              <a:rPr lang="en-US" sz="3200" dirty="0"/>
              <a:t>4. Simulation of Landing Impacts – Generalized Landing Distribution</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20</a:t>
            </a:fld>
            <a:endParaRPr lang="en-US" altLang="en-US" dirty="0"/>
          </a:p>
        </p:txBody>
      </p:sp>
      <p:grpSp>
        <p:nvGrpSpPr>
          <p:cNvPr id="8" name="Group 7"/>
          <p:cNvGrpSpPr/>
          <p:nvPr/>
        </p:nvGrpSpPr>
        <p:grpSpPr>
          <a:xfrm>
            <a:off x="6729835" y="1454897"/>
            <a:ext cx="5144218" cy="4116110"/>
            <a:chOff x="6539782" y="1344712"/>
            <a:chExt cx="5144218" cy="4116110"/>
          </a:xfrm>
        </p:grpSpPr>
        <p:pic>
          <p:nvPicPr>
            <p:cNvPr id="5" name="Picture 4"/>
            <p:cNvPicPr>
              <a:picLocks noChangeAspect="1"/>
            </p:cNvPicPr>
            <p:nvPr/>
          </p:nvPicPr>
          <p:blipFill>
            <a:blip r:embed="rId2"/>
            <a:stretch>
              <a:fillRect/>
            </a:stretch>
          </p:blipFill>
          <p:spPr>
            <a:xfrm>
              <a:off x="6539782" y="1344712"/>
              <a:ext cx="5144218" cy="3839111"/>
            </a:xfrm>
            <a:prstGeom prst="rect">
              <a:avLst/>
            </a:prstGeom>
          </p:spPr>
        </p:pic>
        <p:sp>
          <p:nvSpPr>
            <p:cNvPr id="7" name="TextBox 6"/>
            <p:cNvSpPr txBox="1"/>
            <p:nvPr/>
          </p:nvSpPr>
          <p:spPr>
            <a:xfrm>
              <a:off x="8515477" y="5183823"/>
              <a:ext cx="1192827" cy="276999"/>
            </a:xfrm>
            <a:prstGeom prst="rect">
              <a:avLst/>
            </a:prstGeom>
            <a:noFill/>
          </p:spPr>
          <p:txBody>
            <a:bodyPr wrap="none" rtlCol="0">
              <a:spAutoFit/>
            </a:bodyPr>
            <a:lstStyle/>
            <a:p>
              <a:r>
                <a:rPr lang="en-US" sz="1200" dirty="0">
                  <a:solidFill>
                    <a:schemeClr val="tx1">
                      <a:lumMod val="50000"/>
                      <a:lumOff val="50000"/>
                    </a:schemeClr>
                  </a:solidFill>
                </a:rPr>
                <a:t>mathworks.com</a:t>
              </a:r>
            </a:p>
          </p:txBody>
        </p:sp>
        <p:sp>
          <p:nvSpPr>
            <p:cNvPr id="6" name="TextBox 5"/>
            <p:cNvSpPr txBox="1"/>
            <p:nvPr/>
          </p:nvSpPr>
          <p:spPr>
            <a:xfrm rot="16200000">
              <a:off x="6227180" y="3004158"/>
              <a:ext cx="1354410" cy="369332"/>
            </a:xfrm>
            <a:prstGeom prst="rect">
              <a:avLst/>
            </a:prstGeom>
            <a:noFill/>
          </p:spPr>
          <p:txBody>
            <a:bodyPr wrap="none" rtlCol="0">
              <a:spAutoFit/>
            </a:bodyPr>
            <a:lstStyle/>
            <a:p>
              <a:r>
                <a:rPr lang="en-US" dirty="0"/>
                <a:t>Acceleration</a:t>
              </a:r>
            </a:p>
          </p:txBody>
        </p:sp>
        <p:sp>
          <p:nvSpPr>
            <p:cNvPr id="10" name="TextBox 9"/>
            <p:cNvSpPr txBox="1"/>
            <p:nvPr/>
          </p:nvSpPr>
          <p:spPr>
            <a:xfrm rot="1585659">
              <a:off x="7253743" y="4585082"/>
              <a:ext cx="1117614" cy="369332"/>
            </a:xfrm>
            <a:prstGeom prst="rect">
              <a:avLst/>
            </a:prstGeom>
            <a:noFill/>
          </p:spPr>
          <p:txBody>
            <a:bodyPr wrap="none" rtlCol="0">
              <a:spAutoFit/>
            </a:bodyPr>
            <a:lstStyle/>
            <a:p>
              <a:r>
                <a:rPr lang="en-US" dirty="0"/>
                <a:t>Variable 1</a:t>
              </a:r>
            </a:p>
          </p:txBody>
        </p:sp>
        <p:sp>
          <p:nvSpPr>
            <p:cNvPr id="11" name="TextBox 10"/>
            <p:cNvSpPr txBox="1"/>
            <p:nvPr/>
          </p:nvSpPr>
          <p:spPr>
            <a:xfrm rot="20805100">
              <a:off x="9812037" y="4729133"/>
              <a:ext cx="1117614" cy="369332"/>
            </a:xfrm>
            <a:prstGeom prst="rect">
              <a:avLst/>
            </a:prstGeom>
            <a:noFill/>
          </p:spPr>
          <p:txBody>
            <a:bodyPr wrap="none" rtlCol="0">
              <a:spAutoFit/>
            </a:bodyPr>
            <a:lstStyle/>
            <a:p>
              <a:r>
                <a:rPr lang="en-US" dirty="0"/>
                <a:t>Variable 2</a:t>
              </a:r>
            </a:p>
          </p:txBody>
        </p:sp>
      </p:grpSp>
      <p:pic>
        <p:nvPicPr>
          <p:cNvPr id="13" name="Picture 12" descr="Diagram&#10;&#10;Description automatically generated">
            <a:extLst>
              <a:ext uri="{FF2B5EF4-FFF2-40B4-BE49-F238E27FC236}">
                <a16:creationId xmlns:a16="http://schemas.microsoft.com/office/drawing/2014/main" id="{1110D74C-CFFB-4F5D-970A-8746241DB245}"/>
              </a:ext>
            </a:extLst>
          </p:cNvPr>
          <p:cNvPicPr/>
          <p:nvPr/>
        </p:nvPicPr>
        <p:blipFill>
          <a:blip r:embed="rId3">
            <a:extLst>
              <a:ext uri="{28A0092B-C50C-407E-A947-70E740481C1C}">
                <a14:useLocalDpi xmlns:a14="http://schemas.microsoft.com/office/drawing/2010/main" val="0"/>
              </a:ext>
            </a:extLst>
          </a:blip>
          <a:stretch>
            <a:fillRect/>
          </a:stretch>
        </p:blipFill>
        <p:spPr>
          <a:xfrm>
            <a:off x="419932" y="2215069"/>
            <a:ext cx="4601129" cy="2167877"/>
          </a:xfrm>
          <a:prstGeom prst="rect">
            <a:avLst/>
          </a:prstGeom>
        </p:spPr>
      </p:pic>
      <p:sp>
        <p:nvSpPr>
          <p:cNvPr id="14" name="Right Arrow 13"/>
          <p:cNvSpPr/>
          <p:nvPr/>
        </p:nvSpPr>
        <p:spPr bwMode="auto">
          <a:xfrm>
            <a:off x="5200998" y="3096659"/>
            <a:ext cx="1489238" cy="555585"/>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2" name="Rounded Rectangle 11"/>
          <p:cNvSpPr/>
          <p:nvPr/>
        </p:nvSpPr>
        <p:spPr bwMode="auto">
          <a:xfrm>
            <a:off x="4131153" y="5205093"/>
            <a:ext cx="3158517" cy="1180618"/>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55 Helvetica Roman" pitchFamily="1" charset="0"/>
              </a:rPr>
              <a:t>Compare to Certification Results</a:t>
            </a:r>
          </a:p>
        </p:txBody>
      </p:sp>
    </p:spTree>
    <p:extLst>
      <p:ext uri="{BB962C8B-B14F-4D97-AF65-F5344CB8AC3E}">
        <p14:creationId xmlns:p14="http://schemas.microsoft.com/office/powerpoint/2010/main" val="6223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4. Simulation of Landing Impacts–Historic Landing Re-creation</a:t>
            </a:r>
          </a:p>
        </p:txBody>
      </p:sp>
      <p:sp>
        <p:nvSpPr>
          <p:cNvPr id="3" name="Content Placeholder 2"/>
          <p:cNvSpPr>
            <a:spLocks noGrp="1"/>
          </p:cNvSpPr>
          <p:nvPr>
            <p:ph idx="1"/>
          </p:nvPr>
        </p:nvSpPr>
        <p:spPr>
          <a:xfrm>
            <a:off x="609986" y="1277470"/>
            <a:ext cx="6480158" cy="5177118"/>
          </a:xfrm>
        </p:spPr>
        <p:txBody>
          <a:bodyPr/>
          <a:lstStyle/>
          <a:p>
            <a:pPr fontAlgn="auto">
              <a:spcBef>
                <a:spcPts val="600"/>
              </a:spcBef>
              <a:defRPr/>
            </a:pPr>
            <a:r>
              <a:rPr lang="en-US" sz="2000" dirty="0"/>
              <a:t>Historic Soyuz landings with relevant injury outcomes were selected for landing model recreation analysis</a:t>
            </a:r>
          </a:p>
          <a:p>
            <a:pPr fontAlgn="auto">
              <a:spcBef>
                <a:spcPts val="1200"/>
              </a:spcBef>
              <a:defRPr/>
            </a:pPr>
            <a:r>
              <a:rPr lang="en-US" sz="2000" dirty="0"/>
              <a:t>Five landings with NASA ORIS relevant injury outcomes were identified </a:t>
            </a:r>
          </a:p>
          <a:p>
            <a:pPr lvl="1" fontAlgn="auto">
              <a:spcBef>
                <a:spcPts val="600"/>
              </a:spcBef>
              <a:defRPr/>
            </a:pPr>
            <a:r>
              <a:rPr lang="en-US" sz="2000" dirty="0"/>
              <a:t>Contusion/abrasion injuries not included–not considered relevant to prediction capability of current tools/metrics</a:t>
            </a:r>
          </a:p>
          <a:p>
            <a:pPr lvl="1" fontAlgn="auto">
              <a:spcBef>
                <a:spcPts val="600"/>
              </a:spcBef>
              <a:defRPr/>
            </a:pPr>
            <a:r>
              <a:rPr lang="en-US" sz="2000" dirty="0"/>
              <a:t>Injuries associated with pre-existing conditions not included</a:t>
            </a:r>
          </a:p>
          <a:p>
            <a:pPr fontAlgn="auto">
              <a:spcBef>
                <a:spcPts val="1200"/>
              </a:spcBef>
              <a:defRPr/>
            </a:pPr>
            <a:r>
              <a:rPr lang="en-US" sz="2000" dirty="0"/>
              <a:t>Reduced distribution analysis performed (23 simulations) </a:t>
            </a:r>
            <a:br>
              <a:rPr lang="en-US" sz="2000" dirty="0"/>
            </a:br>
            <a:r>
              <a:rPr lang="en-US" sz="2000" dirty="0"/>
              <a:t>for each landing case identified</a:t>
            </a:r>
          </a:p>
          <a:p>
            <a:pPr lvl="1" fontAlgn="auto">
              <a:spcBef>
                <a:spcPts val="600"/>
              </a:spcBef>
              <a:defRPr/>
            </a:pPr>
            <a:r>
              <a:rPr lang="en-US" sz="1800" dirty="0"/>
              <a:t>Wind speed and vehicle roll angle estimated from weather data and landing video/images/descriptions</a:t>
            </a:r>
          </a:p>
          <a:p>
            <a:pPr lvl="1" fontAlgn="auto">
              <a:spcBef>
                <a:spcPts val="600"/>
              </a:spcBef>
              <a:defRPr/>
            </a:pPr>
            <a:r>
              <a:rPr lang="en-US" sz="1800" dirty="0"/>
              <a:t>Variable distributions developed for generalized landing distribution used for remaining variables</a:t>
            </a:r>
          </a:p>
          <a:p>
            <a:endParaRPr lang="en-US" sz="2000"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21</a:t>
            </a:fld>
            <a:endParaRPr lang="en-US" altLang="en-US" dirty="0"/>
          </a:p>
        </p:txBody>
      </p:sp>
      <p:graphicFrame>
        <p:nvGraphicFramePr>
          <p:cNvPr id="5" name="Table 4">
            <a:extLst>
              <a:ext uri="{FF2B5EF4-FFF2-40B4-BE49-F238E27FC236}">
                <a16:creationId xmlns:a16="http://schemas.microsoft.com/office/drawing/2014/main" id="{452D64B9-686F-45FF-AC39-7CDE048A3B32}"/>
              </a:ext>
            </a:extLst>
          </p:cNvPr>
          <p:cNvGraphicFramePr>
            <a:graphicFrameLocks noGrp="1"/>
          </p:cNvGraphicFramePr>
          <p:nvPr>
            <p:extLst>
              <p:ext uri="{D42A27DB-BD31-4B8C-83A1-F6EECF244321}">
                <p14:modId xmlns:p14="http://schemas.microsoft.com/office/powerpoint/2010/main" val="2209931967"/>
              </p:ext>
            </p:extLst>
          </p:nvPr>
        </p:nvGraphicFramePr>
        <p:xfrm>
          <a:off x="7134540" y="2194150"/>
          <a:ext cx="4822719" cy="2133600"/>
        </p:xfrm>
        <a:graphic>
          <a:graphicData uri="http://schemas.openxmlformats.org/drawingml/2006/table">
            <a:tbl>
              <a:tblPr firstRow="1" firstCol="1" bandRow="1"/>
              <a:tblGrid>
                <a:gridCol w="786696">
                  <a:extLst>
                    <a:ext uri="{9D8B030D-6E8A-4147-A177-3AD203B41FA5}">
                      <a16:colId xmlns:a16="http://schemas.microsoft.com/office/drawing/2014/main" val="2382477777"/>
                    </a:ext>
                  </a:extLst>
                </a:gridCol>
                <a:gridCol w="4036023">
                  <a:extLst>
                    <a:ext uri="{9D8B030D-6E8A-4147-A177-3AD203B41FA5}">
                      <a16:colId xmlns:a16="http://schemas.microsoft.com/office/drawing/2014/main" val="1195033783"/>
                    </a:ext>
                  </a:extLst>
                </a:gridCol>
              </a:tblGrid>
              <a:tr h="190500">
                <a:tc>
                  <a:txBody>
                    <a:bodyPr/>
                    <a:lstStyle/>
                    <a:p>
                      <a:pPr marL="0" marR="0" algn="ctr">
                        <a:spcBef>
                          <a:spcPts val="0"/>
                        </a:spcBef>
                        <a:spcAft>
                          <a:spcPts val="0"/>
                        </a:spcAft>
                      </a:pPr>
                      <a:r>
                        <a:rPr lang="en-US" sz="1400" b="1" dirty="0">
                          <a:effectLst/>
                          <a:latin typeface="Calibri" panose="020F0502020204030204" pitchFamily="34" charset="0"/>
                          <a:ea typeface="Times New Roman" panose="02020603050405020304" pitchFamily="18" charset="0"/>
                          <a:cs typeface="Calibri" panose="020F0502020204030204" pitchFamily="34" charset="0"/>
                        </a:rPr>
                        <a:t>Class</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Calibri" panose="020F0502020204030204" pitchFamily="34" charset="0"/>
                          <a:ea typeface="Times New Roman" panose="02020603050405020304" pitchFamily="18" charset="0"/>
                          <a:cs typeface="Calibri" panose="020F0502020204030204" pitchFamily="34" charset="0"/>
                        </a:rPr>
                        <a:t>Description</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828164319"/>
                  </a:ext>
                </a:extLst>
              </a:tr>
              <a:tr h="190500">
                <a:tc>
                  <a:txBody>
                    <a:bodyPr/>
                    <a:lstStyle/>
                    <a:p>
                      <a:pPr marL="0" marR="0" algn="ctr">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Class I</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Minor injury that would not impede performance or egress; no long-term health risks</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4035441915"/>
                  </a:ext>
                </a:extLst>
              </a:tr>
              <a:tr h="353695">
                <a:tc>
                  <a:txBody>
                    <a:bodyPr/>
                    <a:lstStyle/>
                    <a:p>
                      <a:pPr marL="0" marR="0" algn="ctr">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Class II</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Moderate injury that may delay self-egress; possible short-term health risks</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940971399"/>
                  </a:ext>
                </a:extLst>
              </a:tr>
              <a:tr h="190500">
                <a:tc>
                  <a:txBody>
                    <a:bodyPr/>
                    <a:lstStyle/>
                    <a:p>
                      <a:pPr marL="0" marR="0" algn="ctr">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Class III</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Significant injury that would require assisted egress and subsequent survival operations; possible long-term health risks</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71143243"/>
                  </a:ext>
                </a:extLst>
              </a:tr>
              <a:tr h="190500">
                <a:tc>
                  <a:txBody>
                    <a:bodyPr/>
                    <a:lstStyle/>
                    <a:p>
                      <a:pPr marL="0" marR="0" algn="ctr">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Class IV</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Severe injury and possible threat to life; probable long-term health impacts</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661944034"/>
                  </a:ext>
                </a:extLst>
              </a:tr>
            </a:tbl>
          </a:graphicData>
        </a:graphic>
      </p:graphicFrame>
      <p:graphicFrame>
        <p:nvGraphicFramePr>
          <p:cNvPr id="6" name="Table 5">
            <a:extLst>
              <a:ext uri="{FF2B5EF4-FFF2-40B4-BE49-F238E27FC236}">
                <a16:creationId xmlns:a16="http://schemas.microsoft.com/office/drawing/2014/main" id="{FF773172-26FC-4DF7-8618-9F4AE7B553FE}"/>
              </a:ext>
            </a:extLst>
          </p:cNvPr>
          <p:cNvGraphicFramePr>
            <a:graphicFrameLocks noGrp="1"/>
          </p:cNvGraphicFramePr>
          <p:nvPr>
            <p:extLst>
              <p:ext uri="{D42A27DB-BD31-4B8C-83A1-F6EECF244321}">
                <p14:modId xmlns:p14="http://schemas.microsoft.com/office/powerpoint/2010/main" val="3993684593"/>
              </p:ext>
            </p:extLst>
          </p:nvPr>
        </p:nvGraphicFramePr>
        <p:xfrm>
          <a:off x="8032059" y="4870222"/>
          <a:ext cx="3027680" cy="1097280"/>
        </p:xfrm>
        <a:graphic>
          <a:graphicData uri="http://schemas.openxmlformats.org/drawingml/2006/table">
            <a:tbl>
              <a:tblPr firstRow="1" firstCol="1" bandRow="1"/>
              <a:tblGrid>
                <a:gridCol w="1027430">
                  <a:extLst>
                    <a:ext uri="{9D8B030D-6E8A-4147-A177-3AD203B41FA5}">
                      <a16:colId xmlns:a16="http://schemas.microsoft.com/office/drawing/2014/main" val="2376921398"/>
                    </a:ext>
                  </a:extLst>
                </a:gridCol>
                <a:gridCol w="2000250">
                  <a:extLst>
                    <a:ext uri="{9D8B030D-6E8A-4147-A177-3AD203B41FA5}">
                      <a16:colId xmlns:a16="http://schemas.microsoft.com/office/drawing/2014/main" val="3273871664"/>
                    </a:ext>
                  </a:extLst>
                </a:gridCol>
              </a:tblGrid>
              <a:tr h="182880">
                <a:tc>
                  <a:txBody>
                    <a:bodyPr/>
                    <a:lstStyle/>
                    <a:p>
                      <a:pPr marL="0" marR="0" algn="ctr">
                        <a:spcBef>
                          <a:spcPts val="0"/>
                        </a:spcBef>
                        <a:spcAft>
                          <a:spcPts val="0"/>
                        </a:spcAft>
                      </a:pPr>
                      <a:r>
                        <a:rPr lang="en-US" sz="1200" b="1" dirty="0">
                          <a:effectLst/>
                          <a:latin typeface="Calibri" panose="020F0502020204030204" pitchFamily="34" charset="0"/>
                          <a:ea typeface="Times New Roman" panose="02020603050405020304" pitchFamily="18" charset="0"/>
                          <a:cs typeface="Calibri" panose="020F0502020204030204" pitchFamily="34" charset="0"/>
                        </a:rPr>
                        <a:t>Flight Cases</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gn="ctr">
                        <a:spcBef>
                          <a:spcPts val="0"/>
                        </a:spcBef>
                        <a:spcAft>
                          <a:spcPts val="0"/>
                        </a:spcAft>
                      </a:pPr>
                      <a:r>
                        <a:rPr lang="en-US" sz="1200" b="1" dirty="0">
                          <a:effectLst/>
                          <a:latin typeface="Calibri" panose="020F0502020204030204" pitchFamily="34" charset="0"/>
                          <a:ea typeface="Times New Roman" panose="02020603050405020304" pitchFamily="18" charset="0"/>
                          <a:cs typeface="Calibri" panose="020F0502020204030204" pitchFamily="34" charset="0"/>
                        </a:rPr>
                        <a:t>Injury Description (ORIS)</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4285092149"/>
                  </a:ext>
                </a:extLst>
              </a:tr>
              <a:tr h="18288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1</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Class I neck</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599522438"/>
                  </a:ext>
                </a:extLst>
              </a:tr>
              <a:tr h="18288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2</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Class I neck</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725640765"/>
                  </a:ext>
                </a:extLst>
              </a:tr>
              <a:tr h="18288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3</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Class II back</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789923940"/>
                  </a:ext>
                </a:extLst>
              </a:tr>
              <a:tr h="18288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4</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Class I neck</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98491352"/>
                  </a:ext>
                </a:extLst>
              </a:tr>
              <a:tr h="18288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5</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Class I hip, Class II lower back</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742734132"/>
                  </a:ext>
                </a:extLst>
              </a:tr>
            </a:tbl>
          </a:graphicData>
        </a:graphic>
      </p:graphicFrame>
      <p:sp>
        <p:nvSpPr>
          <p:cNvPr id="7" name="TextBox 6">
            <a:extLst>
              <a:ext uri="{FF2B5EF4-FFF2-40B4-BE49-F238E27FC236}">
                <a16:creationId xmlns:a16="http://schemas.microsoft.com/office/drawing/2014/main" id="{271B32EC-E162-483F-99FA-AA2B7E8196C4}"/>
              </a:ext>
            </a:extLst>
          </p:cNvPr>
          <p:cNvSpPr txBox="1"/>
          <p:nvPr/>
        </p:nvSpPr>
        <p:spPr>
          <a:xfrm>
            <a:off x="7090144" y="1829575"/>
            <a:ext cx="4911511" cy="338554"/>
          </a:xfrm>
          <a:prstGeom prst="rect">
            <a:avLst/>
          </a:prstGeom>
          <a:noFill/>
        </p:spPr>
        <p:txBody>
          <a:bodyPr wrap="square">
            <a:spAutoFit/>
          </a:bodyPr>
          <a:lstStyle/>
          <a:p>
            <a:pPr algn="ctr"/>
            <a:r>
              <a:rPr lang="en-US" sz="1600" b="1" dirty="0">
                <a:latin typeface="Calibri" panose="020F0502020204030204" pitchFamily="34" charset="0"/>
                <a:cs typeface="Calibri" panose="020F0502020204030204" pitchFamily="34" charset="0"/>
              </a:rPr>
              <a:t>NASA Operationally Relevant Injury Scale (ORIS)</a:t>
            </a:r>
          </a:p>
        </p:txBody>
      </p:sp>
      <p:sp>
        <p:nvSpPr>
          <p:cNvPr id="8" name="TextBox 7">
            <a:extLst>
              <a:ext uri="{FF2B5EF4-FFF2-40B4-BE49-F238E27FC236}">
                <a16:creationId xmlns:a16="http://schemas.microsoft.com/office/drawing/2014/main" id="{CBA67A3A-3292-43EF-939C-270FC1C9B039}"/>
              </a:ext>
            </a:extLst>
          </p:cNvPr>
          <p:cNvSpPr txBox="1"/>
          <p:nvPr/>
        </p:nvSpPr>
        <p:spPr>
          <a:xfrm>
            <a:off x="7655064" y="4531668"/>
            <a:ext cx="3781670" cy="338554"/>
          </a:xfrm>
          <a:prstGeom prst="rect">
            <a:avLst/>
          </a:prstGeom>
          <a:noFill/>
        </p:spPr>
        <p:txBody>
          <a:bodyPr wrap="square">
            <a:spAutoFit/>
          </a:bodyPr>
          <a:lstStyle/>
          <a:p>
            <a:pPr algn="ctr"/>
            <a:r>
              <a:rPr lang="en-US" sz="1600" b="1" dirty="0">
                <a:latin typeface="Calibri" panose="020F0502020204030204" pitchFamily="34" charset="0"/>
                <a:cs typeface="Calibri" panose="020F0502020204030204" pitchFamily="34" charset="0"/>
              </a:rPr>
              <a:t>Flight Cases Selected for Re-creation</a:t>
            </a:r>
          </a:p>
        </p:txBody>
      </p:sp>
    </p:spTree>
    <p:extLst>
      <p:ext uri="{BB962C8B-B14F-4D97-AF65-F5344CB8AC3E}">
        <p14:creationId xmlns:p14="http://schemas.microsoft.com/office/powerpoint/2010/main" val="2759275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4. Simulation of Landing Impacts–Historic Landing Re-creation</a:t>
            </a:r>
          </a:p>
        </p:txBody>
      </p:sp>
      <p:sp>
        <p:nvSpPr>
          <p:cNvPr id="3" name="Content Placeholder 2"/>
          <p:cNvSpPr>
            <a:spLocks noGrp="1"/>
          </p:cNvSpPr>
          <p:nvPr>
            <p:ph idx="1"/>
          </p:nvPr>
        </p:nvSpPr>
        <p:spPr>
          <a:xfrm>
            <a:off x="609985" y="1556755"/>
            <a:ext cx="6480158" cy="5177118"/>
          </a:xfrm>
        </p:spPr>
        <p:txBody>
          <a:bodyPr/>
          <a:lstStyle/>
          <a:p>
            <a:pPr fontAlgn="auto">
              <a:spcBef>
                <a:spcPts val="600"/>
              </a:spcBef>
              <a:defRPr/>
            </a:pPr>
            <a:r>
              <a:rPr lang="en-US" sz="2000" dirty="0"/>
              <a:t>Elevated injury risk was predicted in 3/5 historic injurious landing cases using the BDRC injury metric certification criteria for deconditioned crew</a:t>
            </a:r>
            <a:endParaRPr lang="en-US" sz="2000" b="1" dirty="0"/>
          </a:p>
          <a:p>
            <a:pPr lvl="1" fontAlgn="auto">
              <a:spcBef>
                <a:spcPts val="600"/>
              </a:spcBef>
              <a:defRPr/>
            </a:pPr>
            <a:r>
              <a:rPr lang="en-US" sz="1800" dirty="0"/>
              <a:t>Lack of elevated injury risk prediction in two cases indicate limitations of BDRC</a:t>
            </a:r>
          </a:p>
          <a:p>
            <a:pPr lvl="1" fontAlgn="auto">
              <a:spcBef>
                <a:spcPts val="600"/>
              </a:spcBef>
              <a:defRPr/>
            </a:pPr>
            <a:r>
              <a:rPr lang="en-US" sz="1800" dirty="0"/>
              <a:t>BDRC evaluates risk along individually loaded occupant axes, limited in complex multi-axis loading environments</a:t>
            </a:r>
          </a:p>
          <a:p>
            <a:pPr fontAlgn="auto">
              <a:spcBef>
                <a:spcPts val="1200"/>
              </a:spcBef>
              <a:defRPr/>
            </a:pPr>
            <a:r>
              <a:rPr lang="en-US" sz="2000" dirty="0">
                <a:solidFill>
                  <a:sysClr val="windowText" lastClr="000000"/>
                </a:solidFill>
              </a:rPr>
              <a:t>Found trends of higher BDRC values in certain roll orientations</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22</a:t>
            </a:fld>
            <a:endParaRPr lang="en-US" altLang="en-US" dirty="0"/>
          </a:p>
        </p:txBody>
      </p:sp>
      <p:pic>
        <p:nvPicPr>
          <p:cNvPr id="9" name="Picture 8"/>
          <p:cNvPicPr>
            <a:picLocks noChangeAspect="1"/>
          </p:cNvPicPr>
          <p:nvPr/>
        </p:nvPicPr>
        <p:blipFill>
          <a:blip r:embed="rId2">
            <a:clrChange>
              <a:clrFrom>
                <a:srgbClr val="FFFFFF"/>
              </a:clrFrom>
              <a:clrTo>
                <a:srgbClr val="FFFFFF">
                  <a:alpha val="0"/>
                </a:srgbClr>
              </a:clrTo>
            </a:clrChange>
          </a:blip>
          <a:stretch>
            <a:fillRect/>
          </a:stretch>
        </p:blipFill>
        <p:spPr>
          <a:xfrm rot="13814973">
            <a:off x="7696778" y="1897899"/>
            <a:ext cx="3965873" cy="3437899"/>
          </a:xfrm>
          <a:prstGeom prst="rect">
            <a:avLst/>
          </a:prstGeom>
        </p:spPr>
      </p:pic>
      <p:sp>
        <p:nvSpPr>
          <p:cNvPr id="11" name="TextBox 10"/>
          <p:cNvSpPr txBox="1"/>
          <p:nvPr/>
        </p:nvSpPr>
        <p:spPr>
          <a:xfrm>
            <a:off x="8994897" y="5664398"/>
            <a:ext cx="1570558" cy="276999"/>
          </a:xfrm>
          <a:prstGeom prst="rect">
            <a:avLst/>
          </a:prstGeom>
          <a:noFill/>
        </p:spPr>
        <p:txBody>
          <a:bodyPr wrap="none" rtlCol="0">
            <a:spAutoFit/>
          </a:bodyPr>
          <a:lstStyle/>
          <a:p>
            <a:r>
              <a:rPr lang="en-US" sz="1200" dirty="0">
                <a:solidFill>
                  <a:schemeClr val="tx1">
                    <a:lumMod val="50000"/>
                    <a:lumOff val="50000"/>
                  </a:schemeClr>
                </a:solidFill>
              </a:rPr>
              <a:t>Lawrence et al. (2009)</a:t>
            </a:r>
          </a:p>
        </p:txBody>
      </p:sp>
    </p:spTree>
    <p:extLst>
      <p:ext uri="{BB962C8B-B14F-4D97-AF65-F5344CB8AC3E}">
        <p14:creationId xmlns:p14="http://schemas.microsoft.com/office/powerpoint/2010/main" val="2098825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5. Occupant Model Simulation</a:t>
            </a:r>
          </a:p>
        </p:txBody>
      </p:sp>
      <p:sp>
        <p:nvSpPr>
          <p:cNvPr id="3" name="Content Placeholder 2"/>
          <p:cNvSpPr>
            <a:spLocks noGrp="1"/>
          </p:cNvSpPr>
          <p:nvPr>
            <p:ph idx="1"/>
          </p:nvPr>
        </p:nvSpPr>
        <p:spPr>
          <a:xfrm>
            <a:off x="609985" y="1277470"/>
            <a:ext cx="7897407" cy="5177118"/>
          </a:xfrm>
        </p:spPr>
        <p:txBody>
          <a:bodyPr/>
          <a:lstStyle/>
          <a:p>
            <a:pPr fontAlgn="auto">
              <a:spcBef>
                <a:spcPts val="600"/>
              </a:spcBef>
              <a:defRPr/>
            </a:pPr>
            <a:r>
              <a:rPr lang="en-US" sz="2000" dirty="0"/>
              <a:t>Vehicle kinematics (linear acceleration + rotational velocity) predicted by the landing model were used to drive occupant breakout model simulations for each recreated landing case distribution</a:t>
            </a:r>
          </a:p>
          <a:p>
            <a:pPr fontAlgn="auto">
              <a:spcBef>
                <a:spcPts val="1200"/>
              </a:spcBef>
              <a:defRPr/>
            </a:pPr>
            <a:r>
              <a:rPr lang="en-US" sz="2000" dirty="0"/>
              <a:t>ATD M50 injury risk predictions used to evaluate current ATD injury metric criteria used in spacecraft certification</a:t>
            </a:r>
          </a:p>
          <a:p>
            <a:pPr lvl="1" fontAlgn="auto">
              <a:spcBef>
                <a:spcPts val="600"/>
              </a:spcBef>
              <a:defRPr/>
            </a:pPr>
            <a:r>
              <a:rPr lang="en-US" sz="2000" dirty="0"/>
              <a:t>F05 and M95 evaluation limited by anthropometries being outside flight requirements</a:t>
            </a:r>
          </a:p>
          <a:p>
            <a:pPr fontAlgn="auto">
              <a:spcBef>
                <a:spcPts val="1200"/>
              </a:spcBef>
              <a:defRPr/>
            </a:pPr>
            <a:r>
              <a:rPr lang="en-US" sz="2000" dirty="0"/>
              <a:t>HBM models included to study differences in occupant response prediction between HBM and ATD models within relevant spaceflight environment</a:t>
            </a:r>
          </a:p>
          <a:p>
            <a:pPr lvl="1" fontAlgn="auto">
              <a:spcBef>
                <a:spcPts val="600"/>
              </a:spcBef>
              <a:defRPr/>
            </a:pPr>
            <a:r>
              <a:rPr lang="en-US" sz="2000" dirty="0"/>
              <a:t>No spacecraft certification requirements currently include HBM injury metric criteria</a:t>
            </a:r>
          </a:p>
          <a:p>
            <a:pPr lvl="1" fontAlgn="auto">
              <a:spcBef>
                <a:spcPts val="600"/>
              </a:spcBef>
              <a:defRPr/>
            </a:pPr>
            <a:r>
              <a:rPr lang="en-US" sz="2000" dirty="0"/>
              <a:t>HBM injury metric criteria have not been validated for spaceflight relevant environments</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23</a:t>
            </a:fld>
            <a:endParaRPr lang="en-US" altLang="en-US" dirty="0"/>
          </a:p>
        </p:txBody>
      </p:sp>
      <p:pic>
        <p:nvPicPr>
          <p:cNvPr id="5" name="movie_000">
            <a:hlinkClick r:id="" action="ppaction://media"/>
            <a:extLst>
              <a:ext uri="{FF2B5EF4-FFF2-40B4-BE49-F238E27FC236}">
                <a16:creationId xmlns:a16="http://schemas.microsoft.com/office/drawing/2014/main" id="{FBA8492E-5925-41F0-9093-F06B02D5409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8285" t="5111" r="13056"/>
          <a:stretch>
            <a:fillRect/>
          </a:stretch>
        </p:blipFill>
        <p:spPr>
          <a:xfrm>
            <a:off x="8526004" y="1738364"/>
            <a:ext cx="3201652" cy="3988858"/>
          </a:xfrm>
          <a:prstGeom prst="rect">
            <a:avLst/>
          </a:prstGeom>
        </p:spPr>
      </p:pic>
    </p:spTree>
    <p:extLst>
      <p:ext uri="{BB962C8B-B14F-4D97-AF65-F5344CB8AC3E}">
        <p14:creationId xmlns:p14="http://schemas.microsoft.com/office/powerpoint/2010/main" val="183883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985" y="934403"/>
            <a:ext cx="11074015" cy="568699"/>
          </a:xfrm>
        </p:spPr>
        <p:txBody>
          <a:bodyPr/>
          <a:lstStyle/>
          <a:p>
            <a:r>
              <a:rPr lang="en-US" sz="3200" dirty="0"/>
              <a:t>5. Occupant Model Simulation–Comparison of Injury Risk Prediction</a:t>
            </a:r>
          </a:p>
        </p:txBody>
      </p:sp>
      <p:sp>
        <p:nvSpPr>
          <p:cNvPr id="3" name="Content Placeholder 2"/>
          <p:cNvSpPr>
            <a:spLocks noGrp="1"/>
          </p:cNvSpPr>
          <p:nvPr>
            <p:ph idx="1"/>
          </p:nvPr>
        </p:nvSpPr>
        <p:spPr>
          <a:xfrm>
            <a:off x="609985" y="1811859"/>
            <a:ext cx="8221499" cy="5177118"/>
          </a:xfrm>
        </p:spPr>
        <p:txBody>
          <a:bodyPr/>
          <a:lstStyle/>
          <a:p>
            <a:pPr fontAlgn="auto">
              <a:spcBef>
                <a:spcPts val="600"/>
              </a:spcBef>
              <a:defRPr/>
            </a:pPr>
            <a:r>
              <a:rPr lang="en-US" sz="2000" dirty="0">
                <a:solidFill>
                  <a:sysClr val="windowText" lastClr="000000"/>
                </a:solidFill>
              </a:rPr>
              <a:t>Spacecraft certification requirements evaluated against recorded crew landing injuries using predicted BDRC and ATD M50 occupant model outputs</a:t>
            </a:r>
          </a:p>
          <a:p>
            <a:pPr fontAlgn="auto">
              <a:spcBef>
                <a:spcPts val="1200"/>
              </a:spcBef>
              <a:defRPr/>
            </a:pPr>
            <a:r>
              <a:rPr lang="en-US" sz="2000" dirty="0"/>
              <a:t>Elevated injury risk was predicted in 5/5 historic injurious landing cases using the ATD M50 injury metric certification criteria for deconditioned crew</a:t>
            </a:r>
            <a:endParaRPr lang="en-US" sz="2000" b="1" dirty="0"/>
          </a:p>
          <a:p>
            <a:pPr fontAlgn="auto">
              <a:spcBef>
                <a:spcPts val="600"/>
              </a:spcBef>
              <a:defRPr/>
            </a:pPr>
            <a:r>
              <a:rPr lang="en-US" sz="2000" dirty="0">
                <a:solidFill>
                  <a:sysClr val="windowText" lastClr="000000"/>
                </a:solidFill>
              </a:rPr>
              <a:t>Spinal injury risk correctly identified</a:t>
            </a:r>
          </a:p>
          <a:p>
            <a:pPr lvl="1" fontAlgn="auto">
              <a:spcBef>
                <a:spcPts val="600"/>
              </a:spcBef>
              <a:defRPr/>
            </a:pPr>
            <a:r>
              <a:rPr lang="en-US" sz="2000" dirty="0">
                <a:solidFill>
                  <a:sysClr val="windowText" lastClr="000000"/>
                </a:solidFill>
              </a:rPr>
              <a:t>ATD limited in prediction of location along spine</a:t>
            </a:r>
            <a:endParaRPr lang="en-US" sz="2000" b="1" dirty="0">
              <a:solidFill>
                <a:sysClr val="windowText" lastClr="000000"/>
              </a:solidFill>
            </a:endParaRPr>
          </a:p>
          <a:p>
            <a:pPr fontAlgn="auto">
              <a:spcBef>
                <a:spcPts val="1200"/>
              </a:spcBef>
              <a:defRPr/>
            </a:pPr>
            <a:r>
              <a:rPr lang="en-US" sz="2000" dirty="0">
                <a:solidFill>
                  <a:sysClr val="windowText" lastClr="000000"/>
                </a:solidFill>
              </a:rPr>
              <a:t>Results indicate capability of current injury metric tools to identify landing cases with elevated injury risk</a:t>
            </a:r>
          </a:p>
          <a:p>
            <a:pPr lvl="1" fontAlgn="auto">
              <a:spcBef>
                <a:spcPts val="600"/>
              </a:spcBef>
              <a:defRPr/>
            </a:pPr>
            <a:r>
              <a:rPr lang="en-US" sz="2000" dirty="0">
                <a:solidFill>
                  <a:sysClr val="windowText" lastClr="000000"/>
                </a:solidFill>
              </a:rPr>
              <a:t>Injury metrics predict risk of injury not guaranteed occurrence</a:t>
            </a:r>
          </a:p>
          <a:p>
            <a:pPr lvl="1" fontAlgn="auto">
              <a:spcBef>
                <a:spcPts val="600"/>
              </a:spcBef>
              <a:defRPr/>
            </a:pPr>
            <a:r>
              <a:rPr lang="en-US" sz="2000" dirty="0">
                <a:solidFill>
                  <a:sysClr val="windowText" lastClr="000000"/>
                </a:solidFill>
              </a:rPr>
              <a:t>Further assessment of injury risk precision would require measured Soyuz landing accelerations</a:t>
            </a:r>
            <a:endParaRPr lang="en-US" sz="2000" b="1" dirty="0">
              <a:solidFill>
                <a:sysClr val="windowText" lastClr="000000"/>
              </a:solidFill>
            </a:endParaRPr>
          </a:p>
          <a:p>
            <a:endParaRPr lang="en-US" sz="2000"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24</a:t>
            </a:fld>
            <a:endParaRPr lang="en-US" altLang="en-US" dirty="0"/>
          </a:p>
        </p:txBody>
      </p:sp>
    </p:spTree>
    <p:extLst>
      <p:ext uri="{BB962C8B-B14F-4D97-AF65-F5344CB8AC3E}">
        <p14:creationId xmlns:p14="http://schemas.microsoft.com/office/powerpoint/2010/main" val="3000286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Findings</a:t>
            </a:r>
          </a:p>
        </p:txBody>
      </p:sp>
      <p:sp>
        <p:nvSpPr>
          <p:cNvPr id="3" name="Content Placeholder 2"/>
          <p:cNvSpPr>
            <a:spLocks noGrp="1"/>
          </p:cNvSpPr>
          <p:nvPr>
            <p:ph idx="1"/>
          </p:nvPr>
        </p:nvSpPr>
        <p:spPr>
          <a:xfrm>
            <a:off x="609985" y="1277470"/>
            <a:ext cx="10189195" cy="5177118"/>
          </a:xfrm>
        </p:spPr>
        <p:txBody>
          <a:bodyPr/>
          <a:lstStyle/>
          <a:p>
            <a:r>
              <a:rPr lang="en-US" sz="2400" dirty="0"/>
              <a:t>Discovered primary contributors to peak acceleration</a:t>
            </a:r>
          </a:p>
          <a:p>
            <a:r>
              <a:rPr lang="en-US" sz="2400" dirty="0"/>
              <a:t>Peak vehicle acceleration does not directly correlate with BDRC injury risk due to differences in musculoskeletal tolerance over each loading direction</a:t>
            </a:r>
          </a:p>
          <a:p>
            <a:r>
              <a:rPr lang="en-US" sz="2400" dirty="0"/>
              <a:t>Elevated injury risk was predicted in three of five historic injurious landing cases, recreated through landing distribution simulations using the BDRC injury metric certification criteria for deconditioned crew </a:t>
            </a:r>
          </a:p>
          <a:p>
            <a:r>
              <a:rPr lang="en-US" sz="2400" dirty="0"/>
              <a:t>Elevated injury risk was predicted in five of five historic injurious landing cases, recreated through landing distribution simulations using the ATD injury metric certification criteria for deconditioned crew</a:t>
            </a:r>
          </a:p>
          <a:p>
            <a:r>
              <a:rPr lang="en-US" sz="2400" dirty="0"/>
              <a:t>The ATD models are limited in their ability to predict detailed injury location</a:t>
            </a:r>
          </a:p>
          <a:p>
            <a:r>
              <a:rPr lang="en-US" sz="2400" dirty="0"/>
              <a:t>Measured Soyuz landing accelerations are required to quantify the precision of current injury metric criteria using historic Soyuz landing injury data</a:t>
            </a:r>
          </a:p>
          <a:p>
            <a:pPr marL="0" indent="0">
              <a:buNone/>
            </a:pPr>
            <a:endParaRPr lang="en-US" sz="2400" dirty="0"/>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25</a:t>
            </a:fld>
            <a:endParaRPr lang="en-US" altLang="en-US" dirty="0"/>
          </a:p>
        </p:txBody>
      </p:sp>
    </p:spTree>
    <p:extLst>
      <p:ext uri="{BB962C8B-B14F-4D97-AF65-F5344CB8AC3E}">
        <p14:creationId xmlns:p14="http://schemas.microsoft.com/office/powerpoint/2010/main" val="3850660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985" y="1277470"/>
            <a:ext cx="11074015" cy="3418355"/>
          </a:xfrm>
        </p:spPr>
        <p:txBody>
          <a:bodyPr anchor="ctr"/>
          <a:lstStyle/>
          <a:p>
            <a:pPr marL="0" indent="0" algn="ctr">
              <a:buNone/>
            </a:pPr>
            <a:r>
              <a:rPr lang="en-US" sz="5400" dirty="0"/>
              <a:t>Thank You!</a:t>
            </a:r>
          </a:p>
        </p:txBody>
      </p:sp>
      <p:sp>
        <p:nvSpPr>
          <p:cNvPr id="4" name="Slide Number Placeholder 3"/>
          <p:cNvSpPr>
            <a:spLocks noGrp="1"/>
          </p:cNvSpPr>
          <p:nvPr>
            <p:ph type="sldNum" sz="quarter" idx="11"/>
          </p:nvPr>
        </p:nvSpPr>
        <p:spPr/>
        <p:txBody>
          <a:bodyPr/>
          <a:lstStyle/>
          <a:p>
            <a:fld id="{422BEFEB-FCA6-4043-936C-DF55157BB168}" type="slidenum">
              <a:rPr lang="en-US" altLang="en-US" smtClean="0"/>
              <a:pPr/>
              <a:t>26</a:t>
            </a:fld>
            <a:endParaRPr lang="en-US" altLang="en-US" dirty="0"/>
          </a:p>
        </p:txBody>
      </p:sp>
    </p:spTree>
    <p:extLst>
      <p:ext uri="{BB962C8B-B14F-4D97-AF65-F5344CB8AC3E}">
        <p14:creationId xmlns:p14="http://schemas.microsoft.com/office/powerpoint/2010/main" val="2391179513"/>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NASA_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ASA_theme" id="{1E028476-32FF-4065-8539-8B4F9097FBDF}" vid="{9907F8D8-0314-4060-BA30-DD6EA3F41E3D}"/>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29331cb-5daf-4852-9d8b-5e74950c0d54"/>
    <Restart_x0020_PubPress xmlns="29c68d2c-46c4-4be8-b3d0-d0b3b93f3a23">
      <Url xsi:nil="true"/>
      <Description xsi:nil="true"/>
    </Restart_x0020_PubPress>
    <Primary_x0020_Admin xmlns="29c68d2c-46c4-4be8-b3d0-d0b3b93f3a23">
      <UserInfo>
        <DisplayName>Greenhalgh, Preston C. (JSC-SK111)[WYLE LABORATORIES, INC.]</DisplayName>
        <AccountId>2648</AccountId>
        <AccountType/>
      </UserInfo>
    </Primary_x0020_Admin>
    <Are_x0020_you_x0020_ready_x0020_to_x0020_Start_x0020_PubPress xmlns="29c68d2c-46c4-4be8-b3d0-d0b3b93f3a23">true</Are_x0020_you_x0020_ready_x0020_to_x0020_Start_x0020_PubPress>
    <TOM_x002f_Manage_x0020_Choice xmlns="29c68d2c-46c4-4be8-b3d0-d0b3b93f3a23" xsi:nil="true"/>
    <Requested_x0020_review_x0020_by_x0020_date xmlns="29c68d2c-46c4-4be8-b3d0-d0b3b93f3a23">2020-11-24T06:00:00+00:00</Requested_x0020_review_x0020_by_x0020_date>
    <Send_x0020_Emails xmlns="29c68d2c-46c4-4be8-b3d0-d0b3b93f3a23">true</Send_x0020_Emails>
    <Stage xmlns="29c68d2c-46c4-4be8-b3d0-d0b3b93f3a23">TRA</Stage>
    <PubManager xmlns="29c68d2c-46c4-4be8-b3d0-d0b3b93f3a23">
      <Url>https://hhpcls.sp.jsc.nasa.gov/Tools/PP/_layouts/15/wrkstat.aspx?List=29c68d2c-46c4-4be8-b3d0-d0b3b93f3a23&amp;WorkflowInstanceName=633f95d6-9484-42ee-b986-75725a40b1b5</Url>
      <Description>Send Email Stage</Description>
    </PubManager>
    <TRA_x0020_Status xmlns="29c68d2c-46c4-4be8-b3d0-d0b3b93f3a23" xsi:nil="true"/>
    <DocumentSetDescription xmlns="http://schemas.microsoft.com/sharepoint/v3" xsi:nil="true"/>
    <Related_x0020_to_x0020_military_x0020_application xmlns="29c68d2c-46c4-4be8-b3d0-d0b3b93f3a23" xsi:nil="true"/>
    <Technical_x0020_Editor xmlns="29c68d2c-46c4-4be8-b3d0-d0b3b93f3a23">jeannie.l.nillen@nasa.gov</Technical_x0020_Editor>
    <Support_x0020_the_x0020_following_x0020_NASA_x0020_Program xmlns="29c68d2c-46c4-4be8-b3d0-d0b3b93f3a23" xsi:nil="true"/>
    <EC xmlns="29c68d2c-46c4-4be8-b3d0-d0b3b93f3a23">
      <UserInfo>
        <DisplayName>5311</DisplayName>
        <AccountId>5311</AccountId>
        <AccountType/>
      </UserInfo>
      <UserInfo>
        <DisplayName>5310</DisplayName>
        <AccountId>5310</AccountId>
        <AccountType/>
      </UserInfo>
    </EC>
    <EC_x0020_Status xmlns="29c68d2c-46c4-4be8-b3d0-d0b3b93f3a23" xsi:nil="true"/>
    <All_x0020_Other_x0020_Authors_x0020_and_x0020_Agency_x002f_Company xmlns="29c68d2c-46c4-4be8-b3d0-d0b3b93f3a23" xsi:nil="true"/>
    <Restart_x0020_Workflows xmlns="29c68d2c-46c4-4be8-b3d0-d0b3b93f3a23">Yes</Restart_x0020_Workflows>
    <Author0 xmlns="29c68d2c-46c4-4be8-b3d0-d0b3b93f3a23">
      <UserInfo>
        <DisplayName>Greenhalgh, Preston C. (JSC-SK111)[WYLE LABORATORIES, INC.]</DisplayName>
        <AccountId>2648</AccountId>
        <AccountType/>
      </UserInfo>
    </Author0>
    <Contain_x0020_detail_x0020_design_x002c__x0020_development_x002c__x0020_manufacturing_x0020_or_x0020_production_x0020_data xmlns="29c68d2c-46c4-4be8-b3d0-d0b3b93f3a23">Yes</Contain_x0020_detail_x0020_design_x002c__x0020_development_x002c__x0020_manufacturing_x0020_or_x0020_production_x0020_data>
    <Start_x0020_Pubpress xmlns="29c68d2c-46c4-4be8-b3d0-d0b3b93f3a23">
      <Url xsi:nil="true"/>
      <Description xsi:nil="true"/>
    </Start_x0020_Pubpress>
    <Website xmlns="29c68d2c-46c4-4be8-b3d0-d0b3b93f3a23" xsi:nil="true"/>
    <TRA xmlns="29c68d2c-46c4-4be8-b3d0-d0b3b93f3a23">
      <UserInfo>
        <DisplayName>Reeves, Jacqueline M. (JSC-SK)[WYLE LABORATORIES, INC.]</DisplayName>
        <AccountId>2831</AccountId>
        <AccountType/>
      </UserInfo>
    </TRA>
    <PublishingExpirationDate xmlns="http://schemas.microsoft.com/sharepoint/v3" xsi:nil="true"/>
    <Publication_x0020_or_x0020_Organization xmlns="29c68d2c-46c4-4be8-b3d0-d0b3b93f3a23" xsi:nil="true"/>
    <Limited_x0020_until_x0020_Date xmlns="29c68d2c-46c4-4be8-b3d0-d0b3b93f3a23" xsi:nil="true"/>
    <TERA_x0020_Status xmlns="29c68d2c-46c4-4be8-b3d0-d0b3b93f3a23" xsi:nil="true"/>
    <Explain_x0020_information_x0020_contain_x0020_detail_x0020_design_x002c__x0020_development_x002c__x0020_manufacturing_x0020_or_x0020_production_x0020_data xmlns="29c68d2c-46c4-4be8-b3d0-d0b3b93f3a23" xsi:nil="true"/>
    <PublishingStartDate xmlns="http://schemas.microsoft.com/sharepoint/v3" xsi:nil="true"/>
    <StartDate xmlns="29c68d2c-46c4-4be8-b3d0-d0b3b93f3a23">2020-11-23T06:00:00+00:00</StartDate>
    <Charge_x0020_Number xmlns="29c68d2c-46c4-4be8-b3d0-d0b3b93f3a23">10449.2.03.02.28.1341</Charge_x0020_Number>
    <Distributed_x0020_Limitations xmlns="29c68d2c-46c4-4be8-b3d0-d0b3b93f3a23">U.S. Government agencies/agency contractors only</Distributed_x0020_Limitations>
    <Support_x0020_the_x0020_following_x0020_NASA_x0020_Program_x0020_Other xmlns="29c68d2c-46c4-4be8-b3d0-d0b3b93f3a23" xsi:nil="true"/>
    <TERA xmlns="29c68d2c-46c4-4be8-b3d0-d0b3b93f3a23">
      <UserInfo>
        <DisplayName>Radford, Melisa (JSC-SK)[KBR Wyle Services, LLC]</DisplayName>
        <AccountId>5661</AccountId>
        <AccountType/>
      </UserInfo>
    </TERA>
    <TaxKeywordTaxHTField xmlns="329331cb-5daf-4852-9d8b-5e74950c0d54">
      <Terms xmlns="http://schemas.microsoft.com/office/infopath/2007/PartnerControls"/>
    </TaxKeywordTaxHTField>
    <Responsible_x0020_Organization xmlns="29c68d2c-46c4-4be8-b3d0-d0b3b93f3a23">SK (Biomedical and Environmental Research)</Responsible_x0020_Organization>
    <TOM_x002f_Manager xmlns="29c68d2c-46c4-4be8-b3d0-d0b3b93f3a23">
      <UserInfo>
        <DisplayName>Tuxhorn, Jennifer (JSC-SK)[WYLE LABORATORIES, INC.]</DisplayName>
        <AccountId>1177</AccountId>
        <AccountType/>
      </UserInfo>
    </TOM_x002f_Manager>
    <Contract_x0020_Number xmlns="29c68d2c-46c4-4be8-b3d0-d0b3b93f3a23" xsi:nil="true"/>
    <DocSetID xmlns="29c68d2c-46c4-4be8-b3d0-d0b3b93f3a23" xsi:nil="true"/>
    <Author_x0020_Status xmlns="29c68d2c-46c4-4be8-b3d0-d0b3b93f3a23" xsi:nil="true"/>
    <TERA0 xmlns="29c68d2c-46c4-4be8-b3d0-d0b3b93f3a23">
      <UserInfo>
        <DisplayName/>
        <AccountId xsi:nil="true"/>
        <AccountType/>
      </UserInfo>
    </TERA0>
    <LargeFileSize xmlns="http://schemas.microsoft.com/sharepoint/v3" xsi:nil="true"/>
    <_dlc_ExpireDateSaved xmlns="http://schemas.microsoft.com/sharepoint/v3" xsi:nil="true"/>
    <_dlc_ExpireDate xmlns="http://schemas.microsoft.com/sharepoint/v3">2023-04-19T19:15:58+00:00</_dlc_ExpireDa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p:Policy xmlns:p="office.server.policy" id="" local="true">
  <p:Name>PubPress Document</p:Name>
  <p:Description/>
  <p:Statement/>
  <p:PolicyItems>
    <p:PolicyItem featureId="Microsoft.Office.RecordsManagement.PolicyFeatures.Expiration" staticId="0x0101007A1EED61ED555541BBE9EFB66D0CA894|-1397252559" UniqueId="9717d5a8-56bf-43a4-9c27-1954962fc99a">
      <p:Name>Retention</p:Name>
      <p:Description>Automatic scheduling of content for processing, and performing a retention action on content that has reached its due date.</p:Description>
      <p:CustomData>
        <Schedules nextStageId="2">
          <Schedule type="Default">
            <stages>
              <data stageId="1" recur="true" offset="1" unit="months">
                <formula id="Microsoft.Office.RecordsManagement.PolicyFeatures.Expiration.Formula.BuiltIn">
                  <number>6</number>
                  <property>Modified</property>
                  <propertyId>28cf69c5-fa48-462a-b5cd-27b6f9d2bd5f</propertyId>
                  <period>months</period>
                </formula>
                <action type="action" id="Microsoft.Office.RecordsManagement.PolicyFeatures.Expiration.Action.DeletePreviousVersions"/>
              </data>
            </stages>
          </Schedule>
        </Schedules>
      </p:CustomData>
    </p:PolicyItem>
  </p:PolicyItems>
</p:Policy>
</file>

<file path=customXml/item4.xml><?xml version="1.0" encoding="utf-8"?>
<ct:contentTypeSchema xmlns:ct="http://schemas.microsoft.com/office/2006/metadata/contentType" xmlns:ma="http://schemas.microsoft.com/office/2006/metadata/properties/metaAttributes" ct:_="" ma:_="" ma:contentTypeName="PubPress Document" ma:contentTypeID="0x0101007A1EED61ED555541BBE9EFB66D0CA894" ma:contentTypeVersion="108" ma:contentTypeDescription="Create a new document." ma:contentTypeScope="" ma:versionID="0e3900c678b70f304e4de784026837cb">
  <xsd:schema xmlns:xsd="http://www.w3.org/2001/XMLSchema" xmlns:xs="http://www.w3.org/2001/XMLSchema" xmlns:p="http://schemas.microsoft.com/office/2006/metadata/properties" xmlns:ns1="http://schemas.microsoft.com/sharepoint/v3" xmlns:ns2="329331cb-5daf-4852-9d8b-5e74950c0d54" xmlns:ns3="29c68d2c-46c4-4be8-b3d0-d0b3b93f3a23" xmlns:ns4="9e14bc9f-d43a-4562-9a47-6bccc43a8b23" targetNamespace="http://schemas.microsoft.com/office/2006/metadata/properties" ma:root="true" ma:fieldsID="633128953eb321b25837265994a147ba" ns1:_="" ns2:_="" ns3:_="" ns4:_="">
    <xsd:import namespace="http://schemas.microsoft.com/sharepoint/v3"/>
    <xsd:import namespace="329331cb-5daf-4852-9d8b-5e74950c0d54"/>
    <xsd:import namespace="29c68d2c-46c4-4be8-b3d0-d0b3b93f3a23"/>
    <xsd:import namespace="9e14bc9f-d43a-4562-9a47-6bccc43a8b23"/>
    <xsd:element name="properties">
      <xsd:complexType>
        <xsd:sequence>
          <xsd:element name="documentManagement">
            <xsd:complexType>
              <xsd:all>
                <xsd:element ref="ns1:PublishingStartDate" minOccurs="0"/>
                <xsd:element ref="ns1:PublishingExpirationDate" minOccurs="0"/>
                <xsd:element ref="ns2:SharedWithUsers" minOccurs="0"/>
                <xsd:element ref="ns3:Stage" minOccurs="0"/>
                <xsd:element ref="ns3:Technical_x0020_Editor" minOccurs="0"/>
                <xsd:element ref="ns3:TRA_x0020_Status" minOccurs="0"/>
                <xsd:element ref="ns3:TERA_x0020_Status" minOccurs="0"/>
                <xsd:element ref="ns3:EC_x0020_Status" minOccurs="0"/>
                <xsd:element ref="ns3:TOM_x002f_Manage_x0020_Choice" minOccurs="0"/>
                <xsd:element ref="ns3:StartDate" minOccurs="0"/>
                <xsd:element ref="ns3:Start_x0020_Pubpress" minOccurs="0"/>
                <xsd:element ref="ns3:Restart_x0020_PubPress" minOccurs="0"/>
                <xsd:element ref="ns3:Author0" minOccurs="0"/>
                <xsd:element ref="ns3:PubManager" minOccurs="0"/>
                <xsd:element ref="ns1:DocumentSetDescription" minOccurs="0"/>
                <xsd:element ref="ns3:All_x0020_Other_x0020_Authors_x0020_and_x0020_Agency_x002f_Company" minOccurs="0"/>
                <xsd:element ref="ns3:Charge_x0020_Number" minOccurs="0"/>
                <xsd:element ref="ns3:Contain_x0020_detail_x0020_design_x002c__x0020_development_x002c__x0020_manufacturing_x0020_or_x0020_production_x0020_data" minOccurs="0"/>
                <xsd:element ref="ns3:Contract_x0020_Number" minOccurs="0"/>
                <xsd:element ref="ns3:Distributed_x0020_Limitations" minOccurs="0"/>
                <xsd:element ref="ns3:DocSetID" minOccurs="0"/>
                <xsd:element ref="ns3:Responsible_x0020_Organization" minOccurs="0"/>
                <xsd:element ref="ns3:Publication_x0020_or_x0020_Organization" minOccurs="0"/>
                <xsd:element ref="ns3:Website" minOccurs="0"/>
                <xsd:element ref="ns3:Support_x0020_the_x0020_following_x0020_NASA_x0020_Program" minOccurs="0"/>
                <xsd:element ref="ns3:Support_x0020_the_x0020_following_x0020_NASA_x0020_Program_x0020_Other" minOccurs="0"/>
                <xsd:element ref="ns3:Related_x0020_to_x0020_military_x0020_application" minOccurs="0"/>
                <xsd:element ref="ns3:Explain_x0020_information_x0020_contain_x0020_detail_x0020_design_x002c__x0020_development_x002c__x0020_manufacturing_x0020_or_x0020_production_x0020_data" minOccurs="0"/>
                <xsd:element ref="ns3:Limited_x0020_until_x0020_Date" minOccurs="0"/>
                <xsd:element ref="ns3:Requested_x0020_review_x0020_by_x0020_date" minOccurs="0"/>
                <xsd:element ref="ns3:TRA" minOccurs="0"/>
                <xsd:element ref="ns3:EC" minOccurs="0"/>
                <xsd:element ref="ns3:TOM_x002f_Manager" minOccurs="0"/>
                <xsd:element ref="ns3:Primary_x0020_Admin" minOccurs="0"/>
                <xsd:element ref="ns3:Author_x0020_Status" minOccurs="0"/>
                <xsd:element ref="ns3:TERA" minOccurs="0"/>
                <xsd:element ref="ns2:TaxKeywordTaxHTField" minOccurs="0"/>
                <xsd:element ref="ns2:TaxCatchAll" minOccurs="0"/>
                <xsd:element ref="ns3:Are_x0020_you_x0020_ready_x0020_to_x0020_Start_x0020_PubPress" minOccurs="0"/>
                <xsd:element ref="ns3:Send_x0020_Emails" minOccurs="0"/>
                <xsd:element ref="ns3:Restart_x0020_Workflows" minOccurs="0"/>
                <xsd:element ref="ns1:LargeFileSize" minOccurs="0"/>
                <xsd:element ref="ns4:D38D7918E8D62_DiskName" minOccurs="0"/>
                <xsd:element ref="ns1:FileShareFlag" minOccurs="0"/>
                <xsd:element ref="ns3:TERA0" minOccurs="0"/>
                <xsd:element ref="ns1:_dlc_Exempt" minOccurs="0"/>
                <xsd:element ref="ns1:_dlc_ExpireDateSaved" minOccurs="0"/>
                <xsd:element ref="ns1:_dlc_Expire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element name="DocumentSetDescription" ma:index="24" nillable="true" ma:displayName="Description" ma:description="A description of the Document Set" ma:internalName="DocumentSetDescription">
      <xsd:simpleType>
        <xsd:restriction base="dms:Note"/>
      </xsd:simpleType>
    </xsd:element>
    <xsd:element name="LargeFileSize" ma:index="54" nillable="true" ma:displayName="Linked File Size" ma:hidden="true" ma:internalName="LargeFileSize">
      <xsd:simpleType>
        <xsd:restriction base="dms:Note">
          <xsd:maxLength value="255"/>
        </xsd:restriction>
      </xsd:simpleType>
    </xsd:element>
    <xsd:element name="FileShareFlag" ma:index="56" nillable="true" ma:displayName="File Share Flag" ma:default="0.0" ma:hidden="true" ma:internalName="_x0024_Resources_x003a_FSDLResources_x002c_VDL_FileShareFlag_x003b_" ma:readOnly="true">
      <xsd:simpleType>
        <xsd:restriction base="dms:Number"/>
      </xsd:simpleType>
    </xsd:element>
    <xsd:element name="_dlc_Exempt" ma:index="58" nillable="true" ma:displayName="Exempt from Policy" ma:hidden="true" ma:internalName="_dlc_Exempt" ma:readOnly="true">
      <xsd:simpleType>
        <xsd:restriction base="dms:Unknown"/>
      </xsd:simpleType>
    </xsd:element>
    <xsd:element name="_dlc_ExpireDateSaved" ma:index="59" nillable="true" ma:displayName="Original Expiration Date" ma:hidden="true" ma:internalName="_dlc_ExpireDateSaved" ma:readOnly="true">
      <xsd:simpleType>
        <xsd:restriction base="dms:DateTime"/>
      </xsd:simpleType>
    </xsd:element>
    <xsd:element name="_dlc_ExpireDate" ma:index="60" nillable="true" ma:displayName="Expiration Date"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29331cb-5daf-4852-9d8b-5e74950c0d5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KeywordTaxHTField" ma:index="48" nillable="true" ma:taxonomy="true" ma:internalName="TaxKeywordTaxHTField" ma:taxonomyFieldName="TaxKeyword" ma:displayName="Enterprise Keywords" ma:fieldId="{23f27201-bee3-471e-b2e7-b64fd8b7ca38}" ma:taxonomyMulti="true" ma:sspId="6cc82dbc-69a5-4e8a-bdbd-5a288e1e957c" ma:termSetId="00000000-0000-0000-0000-000000000000" ma:anchorId="00000000-0000-0000-0000-000000000000" ma:open="true" ma:isKeyword="true">
      <xsd:complexType>
        <xsd:sequence>
          <xsd:element ref="pc:Terms" minOccurs="0" maxOccurs="1"/>
        </xsd:sequence>
      </xsd:complexType>
    </xsd:element>
    <xsd:element name="TaxCatchAll" ma:index="49" nillable="true" ma:displayName="Taxonomy Catch All Column" ma:hidden="true" ma:list="{b26f93dc-6902-4512-91f8-166d4558bc6f}" ma:internalName="TaxCatchAll" ma:showField="CatchAllData" ma:web="329331cb-5daf-4852-9d8b-5e74950c0d5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9c68d2c-46c4-4be8-b3d0-d0b3b93f3a23" elementFormDefault="qualified">
    <xsd:import namespace="http://schemas.microsoft.com/office/2006/documentManagement/types"/>
    <xsd:import namespace="http://schemas.microsoft.com/office/infopath/2007/PartnerControls"/>
    <xsd:element name="Stage" ma:index="11" nillable="true" ma:displayName="Stage" ma:default="TRA" ma:format="Dropdown" ma:internalName="Stage">
      <xsd:simpleType>
        <xsd:restriction base="dms:Choice">
          <xsd:enumeration value="TRA"/>
          <xsd:enumeration value="Author TRA"/>
          <xsd:enumeration value="TERA"/>
          <xsd:enumeration value="Author TERA"/>
          <xsd:enumeration value="EC"/>
          <xsd:enumeration value="Rejected"/>
          <xsd:enumeration value="Author EC"/>
          <xsd:enumeration value="TOM"/>
          <xsd:enumeration value="Approved"/>
        </xsd:restriction>
      </xsd:simpleType>
    </xsd:element>
    <xsd:element name="Technical_x0020_Editor" ma:index="14" nillable="true" ma:displayName="TR Personnel" ma:default="jeannie.l.nillen@nasa.gov" ma:description="" ma:format="Dropdown" ma:hidden="true" ma:internalName="Technical_x0020_Editor" ma:readOnly="false">
      <xsd:simpleType>
        <xsd:restriction base="dms:Choice">
          <xsd:enumeration value="jeannie.l.nillen@nasa.gov"/>
          <xsd:enumeration value="kamel.a.takla@nasa.gov"/>
        </xsd:restriction>
      </xsd:simpleType>
    </xsd:element>
    <xsd:element name="TRA_x0020_Status" ma:index="15" nillable="true" ma:displayName="TRA Status" ma:description="" ma:format="Dropdown" ma:internalName="TRA_x0020_Status">
      <xsd:simpleType>
        <xsd:restriction base="dms:Choice">
          <xsd:enumeration value="Approved"/>
          <xsd:enumeration value="Approved with Redline"/>
        </xsd:restriction>
      </xsd:simpleType>
    </xsd:element>
    <xsd:element name="TERA_x0020_Status" ma:index="16" nillable="true" ma:displayName="TERA Status" ma:description="" ma:format="Dropdown" ma:internalName="TERA_x0020_Status">
      <xsd:simpleType>
        <xsd:restriction base="dms:Choice">
          <xsd:enumeration value="Approved"/>
          <xsd:enumeration value="Approved with Redline"/>
        </xsd:restriction>
      </xsd:simpleType>
    </xsd:element>
    <xsd:element name="EC_x0020_Status" ma:index="17" nillable="true" ma:displayName="EC Status" ma:description="" ma:format="Dropdown" ma:internalName="EC_x0020_Status">
      <xsd:simpleType>
        <xsd:restriction base="dms:Choice">
          <xsd:enumeration value="Approved"/>
          <xsd:enumeration value="Approved with Redline"/>
        </xsd:restriction>
      </xsd:simpleType>
    </xsd:element>
    <xsd:element name="TOM_x002f_Manage_x0020_Choice" ma:index="18" nillable="true" ma:displayName="TOM/Manage Status" ma:description="Only Stakeholder that can reject" ma:format="Dropdown" ma:internalName="TOM_x002f_Manage_x0020_Choice">
      <xsd:simpleType>
        <xsd:restriction base="dms:Choice">
          <xsd:enumeration value="Approved"/>
          <xsd:enumeration value="Reject"/>
        </xsd:restriction>
      </xsd:simpleType>
    </xsd:element>
    <xsd:element name="StartDate" ma:index="19" nillable="true" ma:displayName="StartDate" ma:description="Day Workflow Started" ma:format="DateOnly" ma:indexed="true" ma:internalName="StartDate">
      <xsd:simpleType>
        <xsd:restriction base="dms:DateTime"/>
      </xsd:simpleType>
    </xsd:element>
    <xsd:element name="Start_x0020_Pubpress" ma:index="20" nillable="true" ma:displayName="Pubpress Start" ma:internalName="Start_x0020_Pubpress">
      <xsd:complexType>
        <xsd:complexContent>
          <xsd:extension base="dms:URL">
            <xsd:sequence>
              <xsd:element name="Url" type="dms:ValidUrl" minOccurs="0" nillable="true"/>
              <xsd:element name="Description" type="xsd:string" nillable="true"/>
            </xsd:sequence>
          </xsd:extension>
        </xsd:complexContent>
      </xsd:complexType>
    </xsd:element>
    <xsd:element name="Restart_x0020_PubPress" ma:index="21" nillable="true" ma:displayName="Reset PubPress Fields" ma:internalName="Restart_x0020_PubPress">
      <xsd:complexType>
        <xsd:complexContent>
          <xsd:extension base="dms:URL">
            <xsd:sequence>
              <xsd:element name="Url" type="dms:ValidUrl" minOccurs="0" nillable="true"/>
              <xsd:element name="Description" type="xsd:string" nillable="true"/>
            </xsd:sequence>
          </xsd:extension>
        </xsd:complexContent>
      </xsd:complexType>
    </xsd:element>
    <xsd:element name="Author0" ma:index="22" nillable="true" ma:displayName="Author" ma:description="" ma:hidden="true" ma:list="UserInfo" ma:SharePointGroup="0" ma:internalName="Author0" ma:readOnly="false" ma:showField="User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Manager" ma:index="23" nillable="true" ma:displayName="PubManager" ma:internalName="PubManager">
      <xsd:complexType>
        <xsd:complexContent>
          <xsd:extension base="dms:URL">
            <xsd:sequence>
              <xsd:element name="Url" type="dms:ValidUrl" minOccurs="0" nillable="true"/>
              <xsd:element name="Description" type="xsd:string" nillable="true"/>
            </xsd:sequence>
          </xsd:extension>
        </xsd:complexContent>
      </xsd:complexType>
    </xsd:element>
    <xsd:element name="All_x0020_Other_x0020_Authors_x0020_and_x0020_Agency_x002f_Company" ma:index="25" nillable="true" ma:displayName="All Other Authors and Agency/Company" ma:internalName="All_x0020_Other_x0020_Authors_x0020_and_x0020_Agency_x002f_Company">
      <xsd:simpleType>
        <xsd:restriction base="dms:Note">
          <xsd:maxLength value="255"/>
        </xsd:restriction>
      </xsd:simpleType>
    </xsd:element>
    <xsd:element name="Charge_x0020_Number" ma:index="26" nillable="true" ma:displayName="Charge Number" ma:hidden="true" ma:internalName="Charge_x0020_Number" ma:readOnly="false">
      <xsd:simpleType>
        <xsd:restriction base="dms:Text">
          <xsd:maxLength value="255"/>
        </xsd:restriction>
      </xsd:simpleType>
    </xsd:element>
    <xsd:element name="Contain_x0020_detail_x0020_design_x002c__x0020_development_x002c__x0020_manufacturing_x0020_or_x0020_production_x0020_data" ma:index="27" nillable="true" ma:displayName="Contain detail design, development, manufacturing or production data" ma:description="Pertains to Export Control" ma:format="Dropdown" ma:internalName="Contain_x0020_detail_x0020_design_x002c__x0020_development_x002c__x0020_manufacturing_x0020_or_x0020_production_x0020_data">
      <xsd:simpleType>
        <xsd:restriction base="dms:Choice">
          <xsd:enumeration value="Yes"/>
          <xsd:enumeration value="No"/>
        </xsd:restriction>
      </xsd:simpleType>
    </xsd:element>
    <xsd:element name="Contract_x0020_Number" ma:index="28" nillable="true" ma:displayName="Contract or Grant Number" ma:internalName="Contract_x0020_Number">
      <xsd:simpleType>
        <xsd:restriction base="dms:Text">
          <xsd:maxLength value="255"/>
        </xsd:restriction>
      </xsd:simpleType>
    </xsd:element>
    <xsd:element name="Distributed_x0020_Limitations" ma:index="29" nillable="true" ma:displayName="Distributed Limitations" ma:format="Dropdown" ma:internalName="Distributed_x0020_Limitations">
      <xsd:simpleType>
        <xsd:restriction base="dms:Choice">
          <xsd:enumeration value="U.S. Government agencies/agency contractors only"/>
          <xsd:enumeration value="U.S. Government agencies only"/>
          <xsd:enumeration value="NASA personnel and NASA contractors only"/>
          <xsd:enumeration value="NASA contractors and U.S. Government only"/>
          <xsd:enumeration value="NASA personnel only"/>
          <xsd:enumeration value="U.S. persons with a need to know and signed NDA"/>
          <xsd:enumeration value="Available only with the approval of issuing office"/>
          <xsd:enumeration value="Limited until date (mm/dd/yy)"/>
          <xsd:enumeration value="Publicly Available – No Limitations/Restrictions"/>
          <xsd:enumeration value="Only the Publisher"/>
          <xsd:enumeration value="Available only with the approval of the author"/>
        </xsd:restriction>
      </xsd:simpleType>
    </xsd:element>
    <xsd:element name="DocSetID" ma:index="30" nillable="true" ma:displayName="DocSetID" ma:internalName="DocSetID">
      <xsd:simpleType>
        <xsd:restriction base="dms:Text">
          <xsd:maxLength value="255"/>
        </xsd:restriction>
      </xsd:simpleType>
    </xsd:element>
    <xsd:element name="Responsible_x0020_Organization" ma:index="31" nillable="true" ma:displayName="Responsible Organization" ma:default="SA (Human Health Performance Contract)" ma:format="Dropdown" ma:internalName="Responsible_x0020_Organization">
      <xsd:simpleType>
        <xsd:restriction base="dms:Choice">
          <xsd:enumeration value="SA (Human Health Performance Contract)"/>
          <xsd:enumeration value="SD (Flight and Medical Operations)"/>
          <xsd:enumeration value="SF (Human Systems and Engineering)"/>
          <xsd:enumeration value="SK (Biomedical and Environmental Research)"/>
          <xsd:enumeration value="EC3 (Crew and Thermal Systems Division)"/>
          <xsd:enumeration value="EC5  (Space Suit and Crew Survival Systems)"/>
          <xsd:enumeration value="EC7 (Tools, Equip &amp; Habit Systems)"/>
        </xsd:restriction>
      </xsd:simpleType>
    </xsd:element>
    <xsd:element name="Publication_x0020_or_x0020_Organization" ma:index="32" nillable="true" ma:displayName="Publication or Organization" ma:description="Enter journal or conference name or N/A when not applicable." ma:internalName="Publication_x0020_or_x0020_Organization">
      <xsd:simpleType>
        <xsd:restriction base="dms:Text">
          <xsd:maxLength value="255"/>
        </xsd:restriction>
      </xsd:simpleType>
    </xsd:element>
    <xsd:element name="Website" ma:index="33" nillable="true" ma:displayName="Website" ma:description="Conference or Journal Website" ma:internalName="Website">
      <xsd:simpleType>
        <xsd:restriction base="dms:Text">
          <xsd:maxLength value="255"/>
        </xsd:restriction>
      </xsd:simpleType>
    </xsd:element>
    <xsd:element name="Support_x0020_the_x0020_following_x0020_NASA_x0020_Program" ma:index="34" nillable="true" ma:displayName="Support the following NASA Program" ma:format="Dropdown" ma:internalName="Support_x0020_the_x0020_following_x0020_NASA_x0020_Program">
      <xsd:simpleType>
        <xsd:restriction base="dms:Choice">
          <xsd:enumeration value="CHS"/>
          <xsd:enumeration value="DSG"/>
          <xsd:enumeration value="HRP"/>
          <xsd:enumeration value="MPCV"/>
          <xsd:enumeration value="Other(Please Specify)"/>
        </xsd:restriction>
      </xsd:simpleType>
    </xsd:element>
    <xsd:element name="Support_x0020_the_x0020_following_x0020_NASA_x0020_Program_x0020_Other" ma:index="35" nillable="true" ma:displayName="Support the following NASA Program Other" ma:internalName="Support_x0020_the_x0020_following_x0020_NASA_x0020_Program_x0020_Other">
      <xsd:simpleType>
        <xsd:restriction base="dms:Text">
          <xsd:maxLength value="255"/>
        </xsd:restriction>
      </xsd:simpleType>
    </xsd:element>
    <xsd:element name="Related_x0020_to_x0020_military_x0020_application" ma:index="36" nillable="true" ma:displayName="Related to military application" ma:description="Pertains to ITAR" ma:format="Dropdown" ma:internalName="Related_x0020_to_x0020_military_x0020_application">
      <xsd:simpleType>
        <xsd:restriction base="dms:Choice">
          <xsd:enumeration value="Yes"/>
          <xsd:enumeration value="No"/>
        </xsd:restriction>
      </xsd:simpleType>
    </xsd:element>
    <xsd:element name="Explain_x0020_information_x0020_contain_x0020_detail_x0020_design_x002c__x0020_development_x002c__x0020_manufacturing_x0020_or_x0020_production_x0020_data" ma:index="37" nillable="true" ma:displayName="Explain" ma:description="Explain Export Control information contain detail design, development, manufacturing or production data" ma:internalName="Explain_x0020_information_x0020_contain_x0020_detail_x0020_design_x002c__x0020_development_x002c__x0020_manufacturing_x0020_or_x0020_production_x0020_data">
      <xsd:simpleType>
        <xsd:restriction base="dms:Note">
          <xsd:maxLength value="255"/>
        </xsd:restriction>
      </xsd:simpleType>
    </xsd:element>
    <xsd:element name="Limited_x0020_until_x0020_Date" ma:index="38" nillable="true" ma:displayName="Limited until Date" ma:format="DateOnly" ma:internalName="Limited_x0020_until_x0020_Date">
      <xsd:simpleType>
        <xsd:restriction base="dms:DateTime"/>
      </xsd:simpleType>
    </xsd:element>
    <xsd:element name="Requested_x0020_review_x0020_by_x0020_date" ma:index="39" nillable="true" ma:displayName="Author Need By" ma:description="The Date the author needs the PubPress completed by." ma:format="DateOnly" ma:internalName="Requested_x0020_review_x0020_by_x0020_date">
      <xsd:simpleType>
        <xsd:restriction base="dms:DateTime"/>
      </xsd:simpleType>
    </xsd:element>
    <xsd:element name="TRA" ma:index="40" nillable="true" ma:displayName="Technical Reviewer (TRA )" ma:description="" ma:hidden="true" ma:list="UserInfo" ma:SharePointGroup="0" ma:internalName="TRA"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C" ma:index="41" nillable="true" ma:displayName="EC" ma:description="" ma:hidden="true" ma:list="UserInfo" ma:SharePointGroup="0" ma:internalName="EC" ma:readOnly="false"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OM_x002f_Manager" ma:index="42" nillable="true" ma:displayName="TOM/Manager" ma:description="" ma:hidden="true" ma:list="UserInfo" ma:SharePointGroup="0" ma:internalName="TOM_x002f_Manager"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imary_x0020_Admin" ma:index="43" nillable="true" ma:displayName="Primary Admin" ma:hidden="true" ma:list="UserInfo" ma:SharePointGroup="0" ma:internalName="Primary_x0020_Admin"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_x0020_Status" ma:index="44" nillable="true" ma:displayName="Author Status" ma:description="" ma:format="Dropdown" ma:internalName="Author_x0020_Status">
      <xsd:simpleType>
        <xsd:restriction base="dms:Choice">
          <xsd:enumeration value="Approved"/>
          <xsd:enumeration value="Withdraw"/>
        </xsd:restriction>
      </xsd:simpleType>
    </xsd:element>
    <xsd:element name="TERA" ma:index="45" nillable="true" ma:displayName="Technical Editor (TERA)" ma:description="" ma:hidden="true" ma:list="UserInfo" ma:SearchPeopleOnly="false" ma:SharePointGroup="0" ma:internalName="TERA"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e_x0020_you_x0020_ready_x0020_to_x0020_Start_x0020_PubPress" ma:index="50" nillable="true" ma:displayName="Are you ready to Start PubPress" ma:default="0" ma:description="After you upload word document, select Yes." ma:internalName="Are_x0020_you_x0020_ready_x0020_to_x0020_Start_x0020_PubPress">
      <xsd:simpleType>
        <xsd:restriction base="dms:Boolean"/>
      </xsd:simpleType>
    </xsd:element>
    <xsd:element name="Send_x0020_Emails" ma:index="52" nillable="true" ma:displayName="Send Emails" ma:default="1" ma:internalName="Send_x0020_Emails">
      <xsd:simpleType>
        <xsd:restriction base="dms:Boolean"/>
      </xsd:simpleType>
    </xsd:element>
    <xsd:element name="Restart_x0020_Workflows" ma:index="53" nillable="true" ma:displayName="Restart Workflows" ma:default="Yes" ma:format="Dropdown" ma:internalName="Restart_x0020_Workflows">
      <xsd:simpleType>
        <xsd:restriction base="dms:Choice">
          <xsd:enumeration value="Yes"/>
          <xsd:enumeration value="No"/>
        </xsd:restriction>
      </xsd:simpleType>
    </xsd:element>
    <xsd:element name="TERA0" ma:index="57" nillable="true" ma:displayName="TERA for holding" ma:list="UserInfo" ma:SharePointGroup="0" ma:internalName="TERA0"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55" nillable="true" ma:displayName="DiskName" ma:description="" ma:hidden="true" ma:internalName="DiskName"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46"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38A117-58C4-4FC0-A702-C115773CE798}">
  <ds:schemaRefs>
    <ds:schemaRef ds:uri="http://purl.org/dc/terms/"/>
    <ds:schemaRef ds:uri="http://schemas.microsoft.com/office/infopath/2007/PartnerControls"/>
    <ds:schemaRef ds:uri="http://schemas.microsoft.com/office/2006/documentManagement/types"/>
    <ds:schemaRef ds:uri="http://purl.org/dc/elements/1.1/"/>
    <ds:schemaRef ds:uri="http://www.w3.org/XML/1998/namespace"/>
    <ds:schemaRef ds:uri="http://schemas.microsoft.com/sharepoint/v3"/>
    <ds:schemaRef ds:uri="http://schemas.microsoft.com/office/2006/metadata/properties"/>
    <ds:schemaRef ds:uri="http://schemas.openxmlformats.org/package/2006/metadata/core-properties"/>
    <ds:schemaRef ds:uri="329331cb-5daf-4852-9d8b-5e74950c0d54"/>
    <ds:schemaRef ds:uri="9e14bc9f-d43a-4562-9a47-6bccc43a8b23"/>
    <ds:schemaRef ds:uri="29c68d2c-46c4-4be8-b3d0-d0b3b93f3a23"/>
    <ds:schemaRef ds:uri="http://purl.org/dc/dcmitype/"/>
  </ds:schemaRefs>
</ds:datastoreItem>
</file>

<file path=customXml/itemProps2.xml><?xml version="1.0" encoding="utf-8"?>
<ds:datastoreItem xmlns:ds="http://schemas.openxmlformats.org/officeDocument/2006/customXml" ds:itemID="{A9D85EB8-7CC5-410F-AB28-3079027B4539}">
  <ds:schemaRefs>
    <ds:schemaRef ds:uri="http://schemas.microsoft.com/sharepoint/v3/contenttype/forms"/>
  </ds:schemaRefs>
</ds:datastoreItem>
</file>

<file path=customXml/itemProps3.xml><?xml version="1.0" encoding="utf-8"?>
<ds:datastoreItem xmlns:ds="http://schemas.openxmlformats.org/officeDocument/2006/customXml" ds:itemID="{0E16846C-69CC-432E-9928-8A554B5DBB54}">
  <ds:schemaRefs>
    <ds:schemaRef ds:uri="office.server.policy"/>
  </ds:schemaRefs>
</ds:datastoreItem>
</file>

<file path=customXml/itemProps4.xml><?xml version="1.0" encoding="utf-8"?>
<ds:datastoreItem xmlns:ds="http://schemas.openxmlformats.org/officeDocument/2006/customXml" ds:itemID="{FFE1CD09-98BC-4685-B254-46B724007F37}"/>
</file>

<file path=docProps/app.xml><?xml version="1.0" encoding="utf-8"?>
<Properties xmlns="http://schemas.openxmlformats.org/officeDocument/2006/extended-properties" xmlns:vt="http://schemas.openxmlformats.org/officeDocument/2006/docPropsVTypes">
  <TotalTime>5505</TotalTime>
  <Words>2628</Words>
  <Application>Microsoft Office PowerPoint</Application>
  <PresentationFormat>Widescreen</PresentationFormat>
  <Paragraphs>368</Paragraphs>
  <Slides>26</Slides>
  <Notes>3</Notes>
  <HiddenSlides>0</HiddenSlides>
  <MMClips>3</MMClips>
  <ScaleCrop>false</ScaleCrop>
  <HeadingPairs>
    <vt:vector size="6" baseType="variant">
      <vt:variant>
        <vt:lpstr>Fonts Used</vt:lpstr>
      </vt:variant>
      <vt:variant>
        <vt:i4>8</vt:i4>
      </vt:variant>
      <vt:variant>
        <vt:lpstr>Theme</vt:lpstr>
      </vt:variant>
      <vt:variant>
        <vt:i4>19</vt:i4>
      </vt:variant>
      <vt:variant>
        <vt:lpstr>Slide Titles</vt:lpstr>
      </vt:variant>
      <vt:variant>
        <vt:i4>26</vt:i4>
      </vt:variant>
    </vt:vector>
  </HeadingPairs>
  <TitlesOfParts>
    <vt:vector size="53" baseType="lpstr">
      <vt:lpstr>55 Helvetica Roman</vt:lpstr>
      <vt:lpstr>75 Helvetica Bold</vt:lpstr>
      <vt:lpstr>AGaramond RegularSC</vt:lpstr>
      <vt:lpstr>Arial</vt:lpstr>
      <vt:lpstr>Arial Black</vt:lpstr>
      <vt:lpstr>Calibri</vt:lpstr>
      <vt:lpstr>Microsoft Sans Serif</vt:lpstr>
      <vt:lpstr>Symbol</vt:lpstr>
      <vt:lpstr>Default Theme</vt:lpstr>
      <vt:lpstr>1_Default Theme</vt:lpstr>
      <vt:lpstr>2_Default Theme</vt:lpstr>
      <vt:lpstr>3_Default Theme</vt:lpstr>
      <vt:lpstr>4_Default Theme</vt:lpstr>
      <vt:lpstr>5_Default Theme</vt:lpstr>
      <vt:lpstr>6_Default Theme</vt:lpstr>
      <vt:lpstr>7_Default Theme</vt:lpstr>
      <vt:lpstr>8_Default Theme</vt:lpstr>
      <vt:lpstr>9_Default Theme</vt:lpstr>
      <vt:lpstr>10_Default Theme</vt:lpstr>
      <vt:lpstr>11_Default Theme</vt:lpstr>
      <vt:lpstr>12_Default Theme</vt:lpstr>
      <vt:lpstr>13_Default Theme</vt:lpstr>
      <vt:lpstr>14_Default Theme</vt:lpstr>
      <vt:lpstr>15_Default Theme</vt:lpstr>
      <vt:lpstr>16_Default Theme</vt:lpstr>
      <vt:lpstr>default</vt:lpstr>
      <vt:lpstr>NASA_theme</vt:lpstr>
      <vt:lpstr>Soyuz Landing Reconstructions</vt:lpstr>
      <vt:lpstr>Background: Space Vehicle Dynamics</vt:lpstr>
      <vt:lpstr>Modern Flight History</vt:lpstr>
      <vt:lpstr>Soyuz Reentry</vt:lpstr>
      <vt:lpstr>Soyuz Reentry &amp; Landing Characteristics</vt:lpstr>
      <vt:lpstr>Operationally Relevant Injury Scale</vt:lpstr>
      <vt:lpstr>Soyuz Landing Injuries</vt:lpstr>
      <vt:lpstr>Injury Metrics</vt:lpstr>
      <vt:lpstr>Problem Description</vt:lpstr>
      <vt:lpstr>Problem Description</vt:lpstr>
      <vt:lpstr>Scope of Assessment</vt:lpstr>
      <vt:lpstr>1. Development of Soyuz DM FEM – Structure</vt:lpstr>
      <vt:lpstr>1. Development of Soyuz DM FEM – Landing Environment</vt:lpstr>
      <vt:lpstr>2. Validation of DM FEM</vt:lpstr>
      <vt:lpstr>3. Development of Soyuz Occupant Model – Seat</vt:lpstr>
      <vt:lpstr>3. Development of Soyuz Occupant Model – Sokol Helmet</vt:lpstr>
      <vt:lpstr>3. Development of Soyuz Occupant Model – Occupant Fit</vt:lpstr>
      <vt:lpstr>4. Simulation of Landing Impacts – Identification of Landing Variables</vt:lpstr>
      <vt:lpstr>4. Simulation of Landing Impacts – Generalized Landing Distribution</vt:lpstr>
      <vt:lpstr>4. Simulation of Landing Impacts – Generalized Landing Distribution</vt:lpstr>
      <vt:lpstr>4. Simulation of Landing Impacts–Historic Landing Re-creation</vt:lpstr>
      <vt:lpstr>4. Simulation of Landing Impacts–Historic Landing Re-creation</vt:lpstr>
      <vt:lpstr>5. Occupant Model Simulation</vt:lpstr>
      <vt:lpstr>5. Occupant Model Simulation–Comparison of Injury Risk Prediction</vt:lpstr>
      <vt:lpstr>Findings</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 THOR Anthropometric Test Device Lumbar Spine Injury Risk Function</dc:title>
  <dc:creator>Newby, Nathaniel James. (JSC-SK)[WYLE INTEG. SCI. &amp; ENG.]</dc:creator>
  <cp:lastModifiedBy>Greenhalgh, Preston C. (JSC-SK111)[KBR Wyle Services, LLC]</cp:lastModifiedBy>
  <cp:revision>137</cp:revision>
  <dcterms:created xsi:type="dcterms:W3CDTF">2015-10-19T19:07:11Z</dcterms:created>
  <dcterms:modified xsi:type="dcterms:W3CDTF">2022-10-19T19:15:56Z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0x0101007A1EED61ED555541BBE9EFB66D0CA894</vt:lpwstr>
  </property>
  <property fmtid="{D5CDD505-2E9C-101B-9397-08002B2CF9AE}" pid="3" name="TaxKeyword">
    <vt:lpwstr/>
  </property>
  <property fmtid="{D5CDD505-2E9C-101B-9397-08002B2CF9AE}" pid="4" name="Log">
    <vt:lpwstr>
11/20/2020  - Techical Review by  i:0ǵ.t|adfs|pcgreenh 
11/20/2020  - Techical Review by  i:0ǵ.t|adfs|jmreeves 
11/23/2020  - Techical Review by  i:0ǵ.t|adfs|tvtran3 
11/23/2020  - Techical Review by  i:0ǵ.t|adfs|jreustl1 
11/23/2020  - Techical Review b
10/18/2022  TR by  i:0ǵ.t|adfs|pcgreenh 
10/18/2022  TR by  i:0ǵ.t|adfs|pcgreenh </vt:lpwstr>
  </property>
  <property fmtid="{D5CDD505-2E9C-101B-9397-08002B2CF9AE}" pid="5" name="_docset_NoMedatataSyncRequired">
    <vt:lpwstr>False</vt:lpwstr>
  </property>
  <property fmtid="{D5CDD505-2E9C-101B-9397-08002B2CF9AE}" pid="6" name="_dlc_policyId">
    <vt:lpwstr>0x0101007A1EED61ED555541BBE9EFB66D0CA894|-1397252559</vt:lpwstr>
  </property>
  <property fmtid="{D5CDD505-2E9C-101B-9397-08002B2CF9AE}" pid="7" name="ItemRetentionFormula">
    <vt:lpwstr>&lt;formula id="Microsoft.Office.RecordsManagement.PolicyFeatures.Expiration.Formula.BuiltIn"&gt;&lt;number&gt;6&lt;/number&gt;&lt;property&gt;Modified&lt;/property&gt;&lt;propertyId&gt;28cf69c5-fa48-462a-b5cd-27b6f9d2bd5f&lt;/propertyId&gt;&lt;period&gt;months&lt;/period&gt;&lt;/formula&gt;</vt:lpwstr>
  </property>
</Properties>
</file>