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2"/>
  </p:notesMasterIdLst>
  <p:sldIdLst>
    <p:sldId id="256" r:id="rId2"/>
    <p:sldId id="261" r:id="rId3"/>
    <p:sldId id="260" r:id="rId4"/>
    <p:sldId id="508" r:id="rId5"/>
    <p:sldId id="514" r:id="rId6"/>
    <p:sldId id="258" r:id="rId7"/>
    <p:sldId id="259" r:id="rId8"/>
    <p:sldId id="262" r:id="rId9"/>
    <p:sldId id="264" r:id="rId10"/>
    <p:sldId id="265" r:id="rId11"/>
    <p:sldId id="511" r:id="rId12"/>
    <p:sldId id="509" r:id="rId13"/>
    <p:sldId id="512" r:id="rId14"/>
    <p:sldId id="510" r:id="rId15"/>
    <p:sldId id="493" r:id="rId16"/>
    <p:sldId id="267" r:id="rId17"/>
    <p:sldId id="268" r:id="rId18"/>
    <p:sldId id="269" r:id="rId19"/>
    <p:sldId id="513" r:id="rId20"/>
    <p:sldId id="505" r:id="rId21"/>
    <p:sldId id="507" r:id="rId22"/>
    <p:sldId id="504" r:id="rId23"/>
    <p:sldId id="494" r:id="rId24"/>
    <p:sldId id="495" r:id="rId25"/>
    <p:sldId id="496" r:id="rId26"/>
    <p:sldId id="497" r:id="rId27"/>
    <p:sldId id="499" r:id="rId28"/>
    <p:sldId id="500" r:id="rId29"/>
    <p:sldId id="501" r:id="rId30"/>
    <p:sldId id="502"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88837" autoAdjust="0"/>
  </p:normalViewPr>
  <p:slideViewPr>
    <p:cSldViewPr snapToGrid="0">
      <p:cViewPr varScale="1">
        <p:scale>
          <a:sx n="97" d="100"/>
          <a:sy n="97" d="100"/>
        </p:scale>
        <p:origin x="91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CFC0EC-4198-4681-AC12-7D1BC8F14052}" type="doc">
      <dgm:prSet loTypeId="urn:microsoft.com/office/officeart/2016/7/layout/RepeatingBendingProcessNew" loCatId="process" qsTypeId="urn:microsoft.com/office/officeart/2005/8/quickstyle/simple4" qsCatId="simple" csTypeId="urn:microsoft.com/office/officeart/2005/8/colors/colorful2" csCatId="colorful" phldr="1"/>
      <dgm:spPr/>
      <dgm:t>
        <a:bodyPr/>
        <a:lstStyle/>
        <a:p>
          <a:endParaRPr lang="en-US"/>
        </a:p>
      </dgm:t>
    </dgm:pt>
    <dgm:pt modelId="{3F62DA62-0DA3-4D9D-8DD0-7F4C6596BC76}">
      <dgm:prSet custT="1"/>
      <dgm:spPr/>
      <dgm:t>
        <a:bodyPr/>
        <a:lstStyle/>
        <a:p>
          <a:pPr algn="ctr"/>
          <a:r>
            <a:rPr lang="en-US" sz="2100" dirty="0">
              <a:solidFill>
                <a:schemeClr val="bg1"/>
              </a:solidFill>
            </a:rPr>
            <a:t>B.A. Psychology (2006)</a:t>
          </a:r>
        </a:p>
        <a:p>
          <a:pPr algn="ctr"/>
          <a:r>
            <a:rPr lang="en-US" sz="2100" dirty="0">
              <a:solidFill>
                <a:schemeClr val="bg1"/>
              </a:solidFill>
            </a:rPr>
            <a:t>Smith College </a:t>
          </a:r>
        </a:p>
      </dgm:t>
    </dgm:pt>
    <dgm:pt modelId="{9552039B-D6C0-47BA-A8D7-9AA7B99A68FE}" type="parTrans" cxnId="{C8394040-EC8A-4F2B-93D9-4A0B57BC9903}">
      <dgm:prSet/>
      <dgm:spPr/>
      <dgm:t>
        <a:bodyPr/>
        <a:lstStyle/>
        <a:p>
          <a:endParaRPr lang="en-US"/>
        </a:p>
      </dgm:t>
    </dgm:pt>
    <dgm:pt modelId="{94F480B8-2104-4B3C-835F-34E78B0F8EB4}" type="sibTrans" cxnId="{C8394040-EC8A-4F2B-93D9-4A0B57BC9903}">
      <dgm:prSet/>
      <dgm:spPr/>
      <dgm:t>
        <a:bodyPr/>
        <a:lstStyle/>
        <a:p>
          <a:endParaRPr lang="en-US"/>
        </a:p>
      </dgm:t>
    </dgm:pt>
    <dgm:pt modelId="{7F44A6B0-AE8F-4447-BE1C-FE5741BB3A47}">
      <dgm:prSet/>
      <dgm:spPr/>
      <dgm:t>
        <a:bodyPr/>
        <a:lstStyle/>
        <a:p>
          <a:r>
            <a:rPr lang="en-US" dirty="0">
              <a:solidFill>
                <a:schemeClr val="bg1"/>
              </a:solidFill>
            </a:rPr>
            <a:t>Research Coordinator (2006-2009) </a:t>
          </a:r>
        </a:p>
        <a:p>
          <a:r>
            <a:rPr lang="en-US" dirty="0">
              <a:solidFill>
                <a:schemeClr val="bg1"/>
              </a:solidFill>
            </a:rPr>
            <a:t>MGH &amp; Hartford Hospital</a:t>
          </a:r>
        </a:p>
      </dgm:t>
    </dgm:pt>
    <dgm:pt modelId="{227EF2F7-C7AD-4025-A2B3-E570AE1A163E}" type="parTrans" cxnId="{C2986A48-E3EF-45F6-9284-1A8D9313154A}">
      <dgm:prSet/>
      <dgm:spPr/>
      <dgm:t>
        <a:bodyPr/>
        <a:lstStyle/>
        <a:p>
          <a:endParaRPr lang="en-US"/>
        </a:p>
      </dgm:t>
    </dgm:pt>
    <dgm:pt modelId="{2CFDC4D6-7862-4833-958B-1C9C2B9AAB13}" type="sibTrans" cxnId="{C2986A48-E3EF-45F6-9284-1A8D9313154A}">
      <dgm:prSet/>
      <dgm:spPr/>
      <dgm:t>
        <a:bodyPr/>
        <a:lstStyle/>
        <a:p>
          <a:endParaRPr lang="en-US"/>
        </a:p>
      </dgm:t>
    </dgm:pt>
    <dgm:pt modelId="{0624B53E-B840-4875-BF29-4688F6022CEC}">
      <dgm:prSet/>
      <dgm:spPr/>
      <dgm:t>
        <a:bodyPr/>
        <a:lstStyle/>
        <a:p>
          <a:r>
            <a:rPr lang="en-US" dirty="0">
              <a:solidFill>
                <a:schemeClr val="bg1"/>
              </a:solidFill>
            </a:rPr>
            <a:t>Ph.D. Clinical Psychology (2015) </a:t>
          </a:r>
        </a:p>
        <a:p>
          <a:r>
            <a:rPr lang="en-US" dirty="0">
              <a:solidFill>
                <a:schemeClr val="bg1"/>
              </a:solidFill>
            </a:rPr>
            <a:t>Louisiana State University</a:t>
          </a:r>
        </a:p>
      </dgm:t>
    </dgm:pt>
    <dgm:pt modelId="{9756C97A-FB09-45D7-B4E1-F480F2705E9E}" type="parTrans" cxnId="{AEE50876-2F9F-4D58-88C9-F75FA72D5D90}">
      <dgm:prSet/>
      <dgm:spPr/>
      <dgm:t>
        <a:bodyPr/>
        <a:lstStyle/>
        <a:p>
          <a:endParaRPr lang="en-US"/>
        </a:p>
      </dgm:t>
    </dgm:pt>
    <dgm:pt modelId="{FCFC6167-E58A-473C-975F-D57E089B82F1}" type="sibTrans" cxnId="{AEE50876-2F9F-4D58-88C9-F75FA72D5D90}">
      <dgm:prSet/>
      <dgm:spPr/>
      <dgm:t>
        <a:bodyPr/>
        <a:lstStyle/>
        <a:p>
          <a:endParaRPr lang="en-US"/>
        </a:p>
      </dgm:t>
    </dgm:pt>
    <dgm:pt modelId="{1034E994-52D1-4F9E-B9B9-31193C2E7643}">
      <dgm:prSet/>
      <dgm:spPr/>
      <dgm:t>
        <a:bodyPr/>
        <a:lstStyle/>
        <a:p>
          <a:r>
            <a:rPr lang="en-US" dirty="0">
              <a:solidFill>
                <a:schemeClr val="bg1"/>
              </a:solidFill>
            </a:rPr>
            <a:t>Residency (2014-2015) </a:t>
          </a:r>
        </a:p>
        <a:p>
          <a:r>
            <a:rPr lang="en-US" dirty="0">
              <a:solidFill>
                <a:schemeClr val="bg1"/>
              </a:solidFill>
            </a:rPr>
            <a:t>Mississippi Medical Center/VA Hospital</a:t>
          </a:r>
        </a:p>
      </dgm:t>
    </dgm:pt>
    <dgm:pt modelId="{4E840F68-8CA9-44FD-950C-C292B390320C}" type="parTrans" cxnId="{640F6125-5111-4A66-8C65-CE301E4C66EA}">
      <dgm:prSet/>
      <dgm:spPr/>
      <dgm:t>
        <a:bodyPr/>
        <a:lstStyle/>
        <a:p>
          <a:endParaRPr lang="en-US"/>
        </a:p>
      </dgm:t>
    </dgm:pt>
    <dgm:pt modelId="{AFBC7421-2D6B-4A0C-93DE-557F1880D5A9}" type="sibTrans" cxnId="{640F6125-5111-4A66-8C65-CE301E4C66EA}">
      <dgm:prSet/>
      <dgm:spPr/>
      <dgm:t>
        <a:bodyPr/>
        <a:lstStyle/>
        <a:p>
          <a:endParaRPr lang="en-US"/>
        </a:p>
      </dgm:t>
    </dgm:pt>
    <dgm:pt modelId="{F6939847-0BBC-42DE-BE18-9C9F9E24888F}">
      <dgm:prSet/>
      <dgm:spPr/>
      <dgm:t>
        <a:bodyPr/>
        <a:lstStyle/>
        <a:p>
          <a:r>
            <a:rPr lang="en-US" dirty="0">
              <a:solidFill>
                <a:schemeClr val="bg1"/>
              </a:solidFill>
            </a:rPr>
            <a:t>Neuropsychology Fellowship (2015-2017)</a:t>
          </a:r>
        </a:p>
        <a:p>
          <a:r>
            <a:rPr lang="en-US" dirty="0">
              <a:solidFill>
                <a:schemeClr val="bg1"/>
              </a:solidFill>
            </a:rPr>
            <a:t> Baylor </a:t>
          </a:r>
          <a:r>
            <a:rPr lang="en-US" dirty="0" err="1">
              <a:solidFill>
                <a:schemeClr val="bg1"/>
              </a:solidFill>
            </a:rPr>
            <a:t>CoM</a:t>
          </a:r>
          <a:r>
            <a:rPr lang="en-US" dirty="0">
              <a:solidFill>
                <a:schemeClr val="bg1"/>
              </a:solidFill>
            </a:rPr>
            <a:t>/Texas Children’s Hospital</a:t>
          </a:r>
        </a:p>
      </dgm:t>
    </dgm:pt>
    <dgm:pt modelId="{50E68C08-76C3-44A7-B411-AEDCA9261A50}" type="parTrans" cxnId="{F8970BEF-5736-4FF3-A7E9-6A451E46CC97}">
      <dgm:prSet/>
      <dgm:spPr/>
      <dgm:t>
        <a:bodyPr/>
        <a:lstStyle/>
        <a:p>
          <a:endParaRPr lang="en-US"/>
        </a:p>
      </dgm:t>
    </dgm:pt>
    <dgm:pt modelId="{4244F8A9-A526-4D60-8236-2ED8E5A98126}" type="sibTrans" cxnId="{F8970BEF-5736-4FF3-A7E9-6A451E46CC97}">
      <dgm:prSet/>
      <dgm:spPr/>
      <dgm:t>
        <a:bodyPr/>
        <a:lstStyle/>
        <a:p>
          <a:endParaRPr lang="en-US"/>
        </a:p>
      </dgm:t>
    </dgm:pt>
    <dgm:pt modelId="{E051ECE7-EC65-4667-981C-DDE1364181CB}">
      <dgm:prSet/>
      <dgm:spPr/>
      <dgm:t>
        <a:bodyPr/>
        <a:lstStyle/>
        <a:p>
          <a:r>
            <a:rPr lang="en-US" dirty="0">
              <a:solidFill>
                <a:schemeClr val="bg1"/>
              </a:solidFill>
            </a:rPr>
            <a:t>Private Practice Owner (2017-2020)</a:t>
          </a:r>
        </a:p>
        <a:p>
          <a:r>
            <a:rPr lang="en-US" dirty="0">
              <a:solidFill>
                <a:schemeClr val="bg1"/>
              </a:solidFill>
            </a:rPr>
            <a:t>Summit Neuropsychology and Behavioral Health, PLLC</a:t>
          </a:r>
        </a:p>
      </dgm:t>
    </dgm:pt>
    <dgm:pt modelId="{1E513FF0-161A-4161-87B0-4BD53FAA3691}" type="parTrans" cxnId="{7A4088B2-94D4-498E-8099-6BBF24EFA519}">
      <dgm:prSet/>
      <dgm:spPr/>
      <dgm:t>
        <a:bodyPr/>
        <a:lstStyle/>
        <a:p>
          <a:endParaRPr lang="en-US"/>
        </a:p>
      </dgm:t>
    </dgm:pt>
    <dgm:pt modelId="{037EFB25-6DC2-4715-80B7-07F2FD444F91}" type="sibTrans" cxnId="{7A4088B2-94D4-498E-8099-6BBF24EFA519}">
      <dgm:prSet/>
      <dgm:spPr/>
      <dgm:t>
        <a:bodyPr/>
        <a:lstStyle/>
        <a:p>
          <a:endParaRPr lang="en-US"/>
        </a:p>
      </dgm:t>
    </dgm:pt>
    <dgm:pt modelId="{2E459425-1E88-4038-B7A3-BB157A49C4F9}" type="pres">
      <dgm:prSet presAssocID="{EBCFC0EC-4198-4681-AC12-7D1BC8F14052}" presName="Name0" presStyleCnt="0">
        <dgm:presLayoutVars>
          <dgm:dir/>
          <dgm:resizeHandles val="exact"/>
        </dgm:presLayoutVars>
      </dgm:prSet>
      <dgm:spPr/>
    </dgm:pt>
    <dgm:pt modelId="{442D2C7F-A486-40B5-A0CB-954B33326103}" type="pres">
      <dgm:prSet presAssocID="{3F62DA62-0DA3-4D9D-8DD0-7F4C6596BC76}" presName="node" presStyleLbl="node1" presStyleIdx="0" presStyleCnt="6">
        <dgm:presLayoutVars>
          <dgm:bulletEnabled val="1"/>
        </dgm:presLayoutVars>
      </dgm:prSet>
      <dgm:spPr/>
    </dgm:pt>
    <dgm:pt modelId="{9712AE67-33CE-4E30-91BF-758F64B590B0}" type="pres">
      <dgm:prSet presAssocID="{94F480B8-2104-4B3C-835F-34E78B0F8EB4}" presName="sibTrans" presStyleLbl="sibTrans1D1" presStyleIdx="0" presStyleCnt="5"/>
      <dgm:spPr/>
    </dgm:pt>
    <dgm:pt modelId="{CC18D00F-0D6F-4DF2-9053-F89D985E12FF}" type="pres">
      <dgm:prSet presAssocID="{94F480B8-2104-4B3C-835F-34E78B0F8EB4}" presName="connectorText" presStyleLbl="sibTrans1D1" presStyleIdx="0" presStyleCnt="5"/>
      <dgm:spPr/>
    </dgm:pt>
    <dgm:pt modelId="{84C66FDF-F2CC-4047-9C92-C5362C96A543}" type="pres">
      <dgm:prSet presAssocID="{7F44A6B0-AE8F-4447-BE1C-FE5741BB3A47}" presName="node" presStyleLbl="node1" presStyleIdx="1" presStyleCnt="6">
        <dgm:presLayoutVars>
          <dgm:bulletEnabled val="1"/>
        </dgm:presLayoutVars>
      </dgm:prSet>
      <dgm:spPr/>
    </dgm:pt>
    <dgm:pt modelId="{D2318755-7DC9-4CE9-B9C0-62029C44DC81}" type="pres">
      <dgm:prSet presAssocID="{2CFDC4D6-7862-4833-958B-1C9C2B9AAB13}" presName="sibTrans" presStyleLbl="sibTrans1D1" presStyleIdx="1" presStyleCnt="5"/>
      <dgm:spPr/>
    </dgm:pt>
    <dgm:pt modelId="{F758CC21-ED8E-4FFE-87C7-D3033BD20E16}" type="pres">
      <dgm:prSet presAssocID="{2CFDC4D6-7862-4833-958B-1C9C2B9AAB13}" presName="connectorText" presStyleLbl="sibTrans1D1" presStyleIdx="1" presStyleCnt="5"/>
      <dgm:spPr/>
    </dgm:pt>
    <dgm:pt modelId="{B2C3CE41-1005-47FC-BD0D-42874FC7717B}" type="pres">
      <dgm:prSet presAssocID="{0624B53E-B840-4875-BF29-4688F6022CEC}" presName="node" presStyleLbl="node1" presStyleIdx="2" presStyleCnt="6">
        <dgm:presLayoutVars>
          <dgm:bulletEnabled val="1"/>
        </dgm:presLayoutVars>
      </dgm:prSet>
      <dgm:spPr/>
    </dgm:pt>
    <dgm:pt modelId="{176A0D7B-989B-43D2-858E-BEDE9C221C3A}" type="pres">
      <dgm:prSet presAssocID="{FCFC6167-E58A-473C-975F-D57E089B82F1}" presName="sibTrans" presStyleLbl="sibTrans1D1" presStyleIdx="2" presStyleCnt="5"/>
      <dgm:spPr/>
    </dgm:pt>
    <dgm:pt modelId="{95D66349-501E-4CD1-8B50-31533E711F53}" type="pres">
      <dgm:prSet presAssocID="{FCFC6167-E58A-473C-975F-D57E089B82F1}" presName="connectorText" presStyleLbl="sibTrans1D1" presStyleIdx="2" presStyleCnt="5"/>
      <dgm:spPr/>
    </dgm:pt>
    <dgm:pt modelId="{3EE4D4F0-0E96-4868-8510-4DFE981D4F1B}" type="pres">
      <dgm:prSet presAssocID="{1034E994-52D1-4F9E-B9B9-31193C2E7643}" presName="node" presStyleLbl="node1" presStyleIdx="3" presStyleCnt="6">
        <dgm:presLayoutVars>
          <dgm:bulletEnabled val="1"/>
        </dgm:presLayoutVars>
      </dgm:prSet>
      <dgm:spPr/>
    </dgm:pt>
    <dgm:pt modelId="{45CE305E-7F67-4A6A-A81B-E400A52999A3}" type="pres">
      <dgm:prSet presAssocID="{AFBC7421-2D6B-4A0C-93DE-557F1880D5A9}" presName="sibTrans" presStyleLbl="sibTrans1D1" presStyleIdx="3" presStyleCnt="5"/>
      <dgm:spPr/>
    </dgm:pt>
    <dgm:pt modelId="{E7AE072B-5C5F-4E5D-8793-2BD1BAC589E8}" type="pres">
      <dgm:prSet presAssocID="{AFBC7421-2D6B-4A0C-93DE-557F1880D5A9}" presName="connectorText" presStyleLbl="sibTrans1D1" presStyleIdx="3" presStyleCnt="5"/>
      <dgm:spPr/>
    </dgm:pt>
    <dgm:pt modelId="{2128E0E0-11FE-4D99-80B2-03C2233962FB}" type="pres">
      <dgm:prSet presAssocID="{F6939847-0BBC-42DE-BE18-9C9F9E24888F}" presName="node" presStyleLbl="node1" presStyleIdx="4" presStyleCnt="6">
        <dgm:presLayoutVars>
          <dgm:bulletEnabled val="1"/>
        </dgm:presLayoutVars>
      </dgm:prSet>
      <dgm:spPr/>
    </dgm:pt>
    <dgm:pt modelId="{E9017A45-2DA8-4263-ADA7-CEDD931D69FD}" type="pres">
      <dgm:prSet presAssocID="{4244F8A9-A526-4D60-8236-2ED8E5A98126}" presName="sibTrans" presStyleLbl="sibTrans1D1" presStyleIdx="4" presStyleCnt="5"/>
      <dgm:spPr/>
    </dgm:pt>
    <dgm:pt modelId="{0C4AE879-449C-4F3A-B537-3D07BB9C5D21}" type="pres">
      <dgm:prSet presAssocID="{4244F8A9-A526-4D60-8236-2ED8E5A98126}" presName="connectorText" presStyleLbl="sibTrans1D1" presStyleIdx="4" presStyleCnt="5"/>
      <dgm:spPr/>
    </dgm:pt>
    <dgm:pt modelId="{8C66BB3C-CA73-4F6B-AB83-CAD82354E0FA}" type="pres">
      <dgm:prSet presAssocID="{E051ECE7-EC65-4667-981C-DDE1364181CB}" presName="node" presStyleLbl="node1" presStyleIdx="5" presStyleCnt="6">
        <dgm:presLayoutVars>
          <dgm:bulletEnabled val="1"/>
        </dgm:presLayoutVars>
      </dgm:prSet>
      <dgm:spPr/>
    </dgm:pt>
  </dgm:ptLst>
  <dgm:cxnLst>
    <dgm:cxn modelId="{2C451101-7609-4B77-AEA0-C9F1F870DC97}" type="presOf" srcId="{0624B53E-B840-4875-BF29-4688F6022CEC}" destId="{B2C3CE41-1005-47FC-BD0D-42874FC7717B}" srcOrd="0" destOrd="0" presId="urn:microsoft.com/office/officeart/2016/7/layout/RepeatingBendingProcessNew"/>
    <dgm:cxn modelId="{199FC402-8E03-423C-940A-BBD5A9D4B601}" type="presOf" srcId="{2CFDC4D6-7862-4833-958B-1C9C2B9AAB13}" destId="{D2318755-7DC9-4CE9-B9C0-62029C44DC81}" srcOrd="0" destOrd="0" presId="urn:microsoft.com/office/officeart/2016/7/layout/RepeatingBendingProcessNew"/>
    <dgm:cxn modelId="{58608A0F-2A3A-4B4B-816C-10E10A54D261}" type="presOf" srcId="{FCFC6167-E58A-473C-975F-D57E089B82F1}" destId="{95D66349-501E-4CD1-8B50-31533E711F53}" srcOrd="1" destOrd="0" presId="urn:microsoft.com/office/officeart/2016/7/layout/RepeatingBendingProcessNew"/>
    <dgm:cxn modelId="{640F6125-5111-4A66-8C65-CE301E4C66EA}" srcId="{EBCFC0EC-4198-4681-AC12-7D1BC8F14052}" destId="{1034E994-52D1-4F9E-B9B9-31193C2E7643}" srcOrd="3" destOrd="0" parTransId="{4E840F68-8CA9-44FD-950C-C292B390320C}" sibTransId="{AFBC7421-2D6B-4A0C-93DE-557F1880D5A9}"/>
    <dgm:cxn modelId="{3294FA36-B380-4761-A352-D8301A238F04}" type="presOf" srcId="{4244F8A9-A526-4D60-8236-2ED8E5A98126}" destId="{0C4AE879-449C-4F3A-B537-3D07BB9C5D21}" srcOrd="1" destOrd="0" presId="urn:microsoft.com/office/officeart/2016/7/layout/RepeatingBendingProcessNew"/>
    <dgm:cxn modelId="{C8394040-EC8A-4F2B-93D9-4A0B57BC9903}" srcId="{EBCFC0EC-4198-4681-AC12-7D1BC8F14052}" destId="{3F62DA62-0DA3-4D9D-8DD0-7F4C6596BC76}" srcOrd="0" destOrd="0" parTransId="{9552039B-D6C0-47BA-A8D7-9AA7B99A68FE}" sibTransId="{94F480B8-2104-4B3C-835F-34E78B0F8EB4}"/>
    <dgm:cxn modelId="{C2986A48-E3EF-45F6-9284-1A8D9313154A}" srcId="{EBCFC0EC-4198-4681-AC12-7D1BC8F14052}" destId="{7F44A6B0-AE8F-4447-BE1C-FE5741BB3A47}" srcOrd="1" destOrd="0" parTransId="{227EF2F7-C7AD-4025-A2B3-E570AE1A163E}" sibTransId="{2CFDC4D6-7862-4833-958B-1C9C2B9AAB13}"/>
    <dgm:cxn modelId="{AEE50876-2F9F-4D58-88C9-F75FA72D5D90}" srcId="{EBCFC0EC-4198-4681-AC12-7D1BC8F14052}" destId="{0624B53E-B840-4875-BF29-4688F6022CEC}" srcOrd="2" destOrd="0" parTransId="{9756C97A-FB09-45D7-B4E1-F480F2705E9E}" sibTransId="{FCFC6167-E58A-473C-975F-D57E089B82F1}"/>
    <dgm:cxn modelId="{1027D776-A4D2-416D-902D-7A8C5A3BBB8E}" type="presOf" srcId="{AFBC7421-2D6B-4A0C-93DE-557F1880D5A9}" destId="{E7AE072B-5C5F-4E5D-8793-2BD1BAC589E8}" srcOrd="1" destOrd="0" presId="urn:microsoft.com/office/officeart/2016/7/layout/RepeatingBendingProcessNew"/>
    <dgm:cxn modelId="{BFB90C78-C712-4E52-901E-61C6D734DDDB}" type="presOf" srcId="{2CFDC4D6-7862-4833-958B-1C9C2B9AAB13}" destId="{F758CC21-ED8E-4FFE-87C7-D3033BD20E16}" srcOrd="1" destOrd="0" presId="urn:microsoft.com/office/officeart/2016/7/layout/RepeatingBendingProcessNew"/>
    <dgm:cxn modelId="{5A2F1878-C950-4177-97A2-CCE87EF5D1D7}" type="presOf" srcId="{3F62DA62-0DA3-4D9D-8DD0-7F4C6596BC76}" destId="{442D2C7F-A486-40B5-A0CB-954B33326103}" srcOrd="0" destOrd="0" presId="urn:microsoft.com/office/officeart/2016/7/layout/RepeatingBendingProcessNew"/>
    <dgm:cxn modelId="{0468958B-6CA5-4EE4-A664-C920065960CC}" type="presOf" srcId="{94F480B8-2104-4B3C-835F-34E78B0F8EB4}" destId="{9712AE67-33CE-4E30-91BF-758F64B590B0}" srcOrd="0" destOrd="0" presId="urn:microsoft.com/office/officeart/2016/7/layout/RepeatingBendingProcessNew"/>
    <dgm:cxn modelId="{35F92498-A259-432F-BDCE-D949BD73E307}" type="presOf" srcId="{94F480B8-2104-4B3C-835F-34E78B0F8EB4}" destId="{CC18D00F-0D6F-4DF2-9053-F89D985E12FF}" srcOrd="1" destOrd="0" presId="urn:microsoft.com/office/officeart/2016/7/layout/RepeatingBendingProcessNew"/>
    <dgm:cxn modelId="{0FF564A1-61CE-42CB-9084-A3D782346E90}" type="presOf" srcId="{7F44A6B0-AE8F-4447-BE1C-FE5741BB3A47}" destId="{84C66FDF-F2CC-4047-9C92-C5362C96A543}" srcOrd="0" destOrd="0" presId="urn:microsoft.com/office/officeart/2016/7/layout/RepeatingBendingProcessNew"/>
    <dgm:cxn modelId="{308873A3-DC0C-46A3-A05C-9C8CC9C86A77}" type="presOf" srcId="{AFBC7421-2D6B-4A0C-93DE-557F1880D5A9}" destId="{45CE305E-7F67-4A6A-A81B-E400A52999A3}" srcOrd="0" destOrd="0" presId="urn:microsoft.com/office/officeart/2016/7/layout/RepeatingBendingProcessNew"/>
    <dgm:cxn modelId="{7A4088B2-94D4-498E-8099-6BBF24EFA519}" srcId="{EBCFC0EC-4198-4681-AC12-7D1BC8F14052}" destId="{E051ECE7-EC65-4667-981C-DDE1364181CB}" srcOrd="5" destOrd="0" parTransId="{1E513FF0-161A-4161-87B0-4BD53FAA3691}" sibTransId="{037EFB25-6DC2-4715-80B7-07F2FD444F91}"/>
    <dgm:cxn modelId="{429620C7-581C-4F34-9DB7-630437994303}" type="presOf" srcId="{4244F8A9-A526-4D60-8236-2ED8E5A98126}" destId="{E9017A45-2DA8-4263-ADA7-CEDD931D69FD}" srcOrd="0" destOrd="0" presId="urn:microsoft.com/office/officeart/2016/7/layout/RepeatingBendingProcessNew"/>
    <dgm:cxn modelId="{FE4A0BC9-E85A-4A4C-AEE1-707D0C013A73}" type="presOf" srcId="{E051ECE7-EC65-4667-981C-DDE1364181CB}" destId="{8C66BB3C-CA73-4F6B-AB83-CAD82354E0FA}" srcOrd="0" destOrd="0" presId="urn:microsoft.com/office/officeart/2016/7/layout/RepeatingBendingProcessNew"/>
    <dgm:cxn modelId="{A50170CC-94F6-4AA5-B437-E4A74A6CC81C}" type="presOf" srcId="{F6939847-0BBC-42DE-BE18-9C9F9E24888F}" destId="{2128E0E0-11FE-4D99-80B2-03C2233962FB}" srcOrd="0" destOrd="0" presId="urn:microsoft.com/office/officeart/2016/7/layout/RepeatingBendingProcessNew"/>
    <dgm:cxn modelId="{F6C983D1-35CD-459B-AA27-02A74CAA781A}" type="presOf" srcId="{EBCFC0EC-4198-4681-AC12-7D1BC8F14052}" destId="{2E459425-1E88-4038-B7A3-BB157A49C4F9}" srcOrd="0" destOrd="0" presId="urn:microsoft.com/office/officeart/2016/7/layout/RepeatingBendingProcessNew"/>
    <dgm:cxn modelId="{A145B0E4-2EAB-42C5-95F1-027259ACF022}" type="presOf" srcId="{1034E994-52D1-4F9E-B9B9-31193C2E7643}" destId="{3EE4D4F0-0E96-4868-8510-4DFE981D4F1B}" srcOrd="0" destOrd="0" presId="urn:microsoft.com/office/officeart/2016/7/layout/RepeatingBendingProcessNew"/>
    <dgm:cxn modelId="{7F1E47EC-545E-4255-8C3F-723112CB0B1F}" type="presOf" srcId="{FCFC6167-E58A-473C-975F-D57E089B82F1}" destId="{176A0D7B-989B-43D2-858E-BEDE9C221C3A}" srcOrd="0" destOrd="0" presId="urn:microsoft.com/office/officeart/2016/7/layout/RepeatingBendingProcessNew"/>
    <dgm:cxn modelId="{F8970BEF-5736-4FF3-A7E9-6A451E46CC97}" srcId="{EBCFC0EC-4198-4681-AC12-7D1BC8F14052}" destId="{F6939847-0BBC-42DE-BE18-9C9F9E24888F}" srcOrd="4" destOrd="0" parTransId="{50E68C08-76C3-44A7-B411-AEDCA9261A50}" sibTransId="{4244F8A9-A526-4D60-8236-2ED8E5A98126}"/>
    <dgm:cxn modelId="{1F551181-655E-446D-8D58-FBB486035D0A}" type="presParOf" srcId="{2E459425-1E88-4038-B7A3-BB157A49C4F9}" destId="{442D2C7F-A486-40B5-A0CB-954B33326103}" srcOrd="0" destOrd="0" presId="urn:microsoft.com/office/officeart/2016/7/layout/RepeatingBendingProcessNew"/>
    <dgm:cxn modelId="{AF98D6CA-EE2D-435A-A92A-3968055DFF86}" type="presParOf" srcId="{2E459425-1E88-4038-B7A3-BB157A49C4F9}" destId="{9712AE67-33CE-4E30-91BF-758F64B590B0}" srcOrd="1" destOrd="0" presId="urn:microsoft.com/office/officeart/2016/7/layout/RepeatingBendingProcessNew"/>
    <dgm:cxn modelId="{23868C22-A853-4B6E-A0A3-4CEBCB805558}" type="presParOf" srcId="{9712AE67-33CE-4E30-91BF-758F64B590B0}" destId="{CC18D00F-0D6F-4DF2-9053-F89D985E12FF}" srcOrd="0" destOrd="0" presId="urn:microsoft.com/office/officeart/2016/7/layout/RepeatingBendingProcessNew"/>
    <dgm:cxn modelId="{8A650C53-AF46-48E5-934C-33AAF04CC1B1}" type="presParOf" srcId="{2E459425-1E88-4038-B7A3-BB157A49C4F9}" destId="{84C66FDF-F2CC-4047-9C92-C5362C96A543}" srcOrd="2" destOrd="0" presId="urn:microsoft.com/office/officeart/2016/7/layout/RepeatingBendingProcessNew"/>
    <dgm:cxn modelId="{34F1B81A-A24C-4D46-87A8-6577F4EAA7D1}" type="presParOf" srcId="{2E459425-1E88-4038-B7A3-BB157A49C4F9}" destId="{D2318755-7DC9-4CE9-B9C0-62029C44DC81}" srcOrd="3" destOrd="0" presId="urn:microsoft.com/office/officeart/2016/7/layout/RepeatingBendingProcessNew"/>
    <dgm:cxn modelId="{E49B2DB0-383E-4953-AA72-8C512F288EB5}" type="presParOf" srcId="{D2318755-7DC9-4CE9-B9C0-62029C44DC81}" destId="{F758CC21-ED8E-4FFE-87C7-D3033BD20E16}" srcOrd="0" destOrd="0" presId="urn:microsoft.com/office/officeart/2016/7/layout/RepeatingBendingProcessNew"/>
    <dgm:cxn modelId="{0AB9B8DC-AA1E-49C0-86FA-356969326499}" type="presParOf" srcId="{2E459425-1E88-4038-B7A3-BB157A49C4F9}" destId="{B2C3CE41-1005-47FC-BD0D-42874FC7717B}" srcOrd="4" destOrd="0" presId="urn:microsoft.com/office/officeart/2016/7/layout/RepeatingBendingProcessNew"/>
    <dgm:cxn modelId="{E87B7E12-6DB9-4F05-A5DE-1A518802F0D2}" type="presParOf" srcId="{2E459425-1E88-4038-B7A3-BB157A49C4F9}" destId="{176A0D7B-989B-43D2-858E-BEDE9C221C3A}" srcOrd="5" destOrd="0" presId="urn:microsoft.com/office/officeart/2016/7/layout/RepeatingBendingProcessNew"/>
    <dgm:cxn modelId="{9DDF4E1C-1FEC-4EB6-9D6B-294D12CE294C}" type="presParOf" srcId="{176A0D7B-989B-43D2-858E-BEDE9C221C3A}" destId="{95D66349-501E-4CD1-8B50-31533E711F53}" srcOrd="0" destOrd="0" presId="urn:microsoft.com/office/officeart/2016/7/layout/RepeatingBendingProcessNew"/>
    <dgm:cxn modelId="{E30D4668-2C53-48A6-8F32-2CD68CB94383}" type="presParOf" srcId="{2E459425-1E88-4038-B7A3-BB157A49C4F9}" destId="{3EE4D4F0-0E96-4868-8510-4DFE981D4F1B}" srcOrd="6" destOrd="0" presId="urn:microsoft.com/office/officeart/2016/7/layout/RepeatingBendingProcessNew"/>
    <dgm:cxn modelId="{FF5EF684-FE7D-4BEC-8196-BD91731C49EE}" type="presParOf" srcId="{2E459425-1E88-4038-B7A3-BB157A49C4F9}" destId="{45CE305E-7F67-4A6A-A81B-E400A52999A3}" srcOrd="7" destOrd="0" presId="urn:microsoft.com/office/officeart/2016/7/layout/RepeatingBendingProcessNew"/>
    <dgm:cxn modelId="{DD01DDF8-08F0-4FA6-AA72-6C699DE3F8F8}" type="presParOf" srcId="{45CE305E-7F67-4A6A-A81B-E400A52999A3}" destId="{E7AE072B-5C5F-4E5D-8793-2BD1BAC589E8}" srcOrd="0" destOrd="0" presId="urn:microsoft.com/office/officeart/2016/7/layout/RepeatingBendingProcessNew"/>
    <dgm:cxn modelId="{9DC4337A-7264-423E-BA0E-660F800D2B09}" type="presParOf" srcId="{2E459425-1E88-4038-B7A3-BB157A49C4F9}" destId="{2128E0E0-11FE-4D99-80B2-03C2233962FB}" srcOrd="8" destOrd="0" presId="urn:microsoft.com/office/officeart/2016/7/layout/RepeatingBendingProcessNew"/>
    <dgm:cxn modelId="{C4778142-AE95-4CEB-B3E4-3C6F59D6FED9}" type="presParOf" srcId="{2E459425-1E88-4038-B7A3-BB157A49C4F9}" destId="{E9017A45-2DA8-4263-ADA7-CEDD931D69FD}" srcOrd="9" destOrd="0" presId="urn:microsoft.com/office/officeart/2016/7/layout/RepeatingBendingProcessNew"/>
    <dgm:cxn modelId="{60BBDCB9-7A7E-4B69-96F9-8817C8759B49}" type="presParOf" srcId="{E9017A45-2DA8-4263-ADA7-CEDD931D69FD}" destId="{0C4AE879-449C-4F3A-B537-3D07BB9C5D21}" srcOrd="0" destOrd="0" presId="urn:microsoft.com/office/officeart/2016/7/layout/RepeatingBendingProcessNew"/>
    <dgm:cxn modelId="{7D705A7F-F4CB-443B-9284-F42E9F40F739}" type="presParOf" srcId="{2E459425-1E88-4038-B7A3-BB157A49C4F9}" destId="{8C66BB3C-CA73-4F6B-AB83-CAD82354E0FA}" srcOrd="10"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CFC0EC-4198-4681-AC12-7D1BC8F14052}" type="doc">
      <dgm:prSet loTypeId="urn:microsoft.com/office/officeart/2016/7/layout/RepeatingBendingProcessNew" loCatId="process" qsTypeId="urn:microsoft.com/office/officeart/2005/8/quickstyle/simple4" qsCatId="simple" csTypeId="urn:microsoft.com/office/officeart/2005/8/colors/colorful2" csCatId="colorful" phldr="1"/>
      <dgm:spPr/>
      <dgm:t>
        <a:bodyPr/>
        <a:lstStyle/>
        <a:p>
          <a:endParaRPr lang="en-US"/>
        </a:p>
      </dgm:t>
    </dgm:pt>
    <dgm:pt modelId="{3F62DA62-0DA3-4D9D-8DD0-7F4C6596BC76}">
      <dgm:prSet custT="1"/>
      <dgm:spPr/>
      <dgm:t>
        <a:bodyPr/>
        <a:lstStyle/>
        <a:p>
          <a:pPr algn="ctr"/>
          <a:r>
            <a:rPr lang="en-US" sz="2100" dirty="0">
              <a:solidFill>
                <a:schemeClr val="bg1"/>
              </a:solidFill>
            </a:rPr>
            <a:t>Staff Accountant</a:t>
          </a:r>
        </a:p>
        <a:p>
          <a:pPr algn="ctr"/>
          <a:r>
            <a:rPr lang="en-US" sz="2100" dirty="0">
              <a:solidFill>
                <a:schemeClr val="bg1"/>
              </a:solidFill>
            </a:rPr>
            <a:t>(1993-1999)</a:t>
          </a:r>
        </a:p>
        <a:p>
          <a:pPr algn="ctr"/>
          <a:r>
            <a:rPr lang="en-US" sz="2100" dirty="0">
              <a:solidFill>
                <a:schemeClr val="bg1"/>
              </a:solidFill>
            </a:rPr>
            <a:t>Private Firm</a:t>
          </a:r>
        </a:p>
      </dgm:t>
    </dgm:pt>
    <dgm:pt modelId="{9552039B-D6C0-47BA-A8D7-9AA7B99A68FE}" type="parTrans" cxnId="{C8394040-EC8A-4F2B-93D9-4A0B57BC9903}">
      <dgm:prSet/>
      <dgm:spPr/>
      <dgm:t>
        <a:bodyPr/>
        <a:lstStyle/>
        <a:p>
          <a:endParaRPr lang="en-US"/>
        </a:p>
      </dgm:t>
    </dgm:pt>
    <dgm:pt modelId="{94F480B8-2104-4B3C-835F-34E78B0F8EB4}" type="sibTrans" cxnId="{C8394040-EC8A-4F2B-93D9-4A0B57BC9903}">
      <dgm:prSet/>
      <dgm:spPr/>
      <dgm:t>
        <a:bodyPr/>
        <a:lstStyle/>
        <a:p>
          <a:endParaRPr lang="en-US"/>
        </a:p>
      </dgm:t>
    </dgm:pt>
    <dgm:pt modelId="{7F44A6B0-AE8F-4447-BE1C-FE5741BB3A47}">
      <dgm:prSet/>
      <dgm:spPr/>
      <dgm:t>
        <a:bodyPr/>
        <a:lstStyle/>
        <a:p>
          <a:r>
            <a:rPr lang="en-US" dirty="0">
              <a:solidFill>
                <a:schemeClr val="bg1"/>
              </a:solidFill>
            </a:rPr>
            <a:t>B.S. Biology (2002)</a:t>
          </a:r>
        </a:p>
        <a:p>
          <a:r>
            <a:rPr lang="en-US" dirty="0">
              <a:solidFill>
                <a:schemeClr val="bg1"/>
              </a:solidFill>
            </a:rPr>
            <a:t>University of Houston – Clear Lake </a:t>
          </a:r>
        </a:p>
      </dgm:t>
    </dgm:pt>
    <dgm:pt modelId="{227EF2F7-C7AD-4025-A2B3-E570AE1A163E}" type="parTrans" cxnId="{C2986A48-E3EF-45F6-9284-1A8D9313154A}">
      <dgm:prSet/>
      <dgm:spPr/>
      <dgm:t>
        <a:bodyPr/>
        <a:lstStyle/>
        <a:p>
          <a:endParaRPr lang="en-US"/>
        </a:p>
      </dgm:t>
    </dgm:pt>
    <dgm:pt modelId="{2CFDC4D6-7862-4833-958B-1C9C2B9AAB13}" type="sibTrans" cxnId="{C2986A48-E3EF-45F6-9284-1A8D9313154A}">
      <dgm:prSet/>
      <dgm:spPr/>
      <dgm:t>
        <a:bodyPr/>
        <a:lstStyle/>
        <a:p>
          <a:endParaRPr lang="en-US"/>
        </a:p>
      </dgm:t>
    </dgm:pt>
    <dgm:pt modelId="{0624B53E-B840-4875-BF29-4688F6022CEC}">
      <dgm:prSet/>
      <dgm:spPr/>
      <dgm:t>
        <a:bodyPr/>
        <a:lstStyle/>
        <a:p>
          <a:r>
            <a:rPr lang="en-US" dirty="0">
              <a:solidFill>
                <a:schemeClr val="bg1"/>
              </a:solidFill>
            </a:rPr>
            <a:t>Wyle/KBR</a:t>
          </a:r>
        </a:p>
        <a:p>
          <a:r>
            <a:rPr lang="en-US" dirty="0">
              <a:solidFill>
                <a:schemeClr val="bg1"/>
              </a:solidFill>
            </a:rPr>
            <a:t>(2003-Present)</a:t>
          </a:r>
        </a:p>
      </dgm:t>
    </dgm:pt>
    <dgm:pt modelId="{9756C97A-FB09-45D7-B4E1-F480F2705E9E}" type="parTrans" cxnId="{AEE50876-2F9F-4D58-88C9-F75FA72D5D90}">
      <dgm:prSet/>
      <dgm:spPr/>
      <dgm:t>
        <a:bodyPr/>
        <a:lstStyle/>
        <a:p>
          <a:endParaRPr lang="en-US"/>
        </a:p>
      </dgm:t>
    </dgm:pt>
    <dgm:pt modelId="{FCFC6167-E58A-473C-975F-D57E089B82F1}" type="sibTrans" cxnId="{AEE50876-2F9F-4D58-88C9-F75FA72D5D90}">
      <dgm:prSet/>
      <dgm:spPr/>
      <dgm:t>
        <a:bodyPr/>
        <a:lstStyle/>
        <a:p>
          <a:endParaRPr lang="en-US"/>
        </a:p>
      </dgm:t>
    </dgm:pt>
    <dgm:pt modelId="{2E459425-1E88-4038-B7A3-BB157A49C4F9}" type="pres">
      <dgm:prSet presAssocID="{EBCFC0EC-4198-4681-AC12-7D1BC8F14052}" presName="Name0" presStyleCnt="0">
        <dgm:presLayoutVars>
          <dgm:dir/>
          <dgm:resizeHandles val="exact"/>
        </dgm:presLayoutVars>
      </dgm:prSet>
      <dgm:spPr/>
    </dgm:pt>
    <dgm:pt modelId="{442D2C7F-A486-40B5-A0CB-954B33326103}" type="pres">
      <dgm:prSet presAssocID="{3F62DA62-0DA3-4D9D-8DD0-7F4C6596BC76}" presName="node" presStyleLbl="node1" presStyleIdx="0" presStyleCnt="3">
        <dgm:presLayoutVars>
          <dgm:bulletEnabled val="1"/>
        </dgm:presLayoutVars>
      </dgm:prSet>
      <dgm:spPr/>
    </dgm:pt>
    <dgm:pt modelId="{9712AE67-33CE-4E30-91BF-758F64B590B0}" type="pres">
      <dgm:prSet presAssocID="{94F480B8-2104-4B3C-835F-34E78B0F8EB4}" presName="sibTrans" presStyleLbl="sibTrans1D1" presStyleIdx="0" presStyleCnt="2"/>
      <dgm:spPr/>
    </dgm:pt>
    <dgm:pt modelId="{CC18D00F-0D6F-4DF2-9053-F89D985E12FF}" type="pres">
      <dgm:prSet presAssocID="{94F480B8-2104-4B3C-835F-34E78B0F8EB4}" presName="connectorText" presStyleLbl="sibTrans1D1" presStyleIdx="0" presStyleCnt="2"/>
      <dgm:spPr/>
    </dgm:pt>
    <dgm:pt modelId="{84C66FDF-F2CC-4047-9C92-C5362C96A543}" type="pres">
      <dgm:prSet presAssocID="{7F44A6B0-AE8F-4447-BE1C-FE5741BB3A47}" presName="node" presStyleLbl="node1" presStyleIdx="1" presStyleCnt="3">
        <dgm:presLayoutVars>
          <dgm:bulletEnabled val="1"/>
        </dgm:presLayoutVars>
      </dgm:prSet>
      <dgm:spPr/>
    </dgm:pt>
    <dgm:pt modelId="{D2318755-7DC9-4CE9-B9C0-62029C44DC81}" type="pres">
      <dgm:prSet presAssocID="{2CFDC4D6-7862-4833-958B-1C9C2B9AAB13}" presName="sibTrans" presStyleLbl="sibTrans1D1" presStyleIdx="1" presStyleCnt="2"/>
      <dgm:spPr/>
    </dgm:pt>
    <dgm:pt modelId="{F758CC21-ED8E-4FFE-87C7-D3033BD20E16}" type="pres">
      <dgm:prSet presAssocID="{2CFDC4D6-7862-4833-958B-1C9C2B9AAB13}" presName="connectorText" presStyleLbl="sibTrans1D1" presStyleIdx="1" presStyleCnt="2"/>
      <dgm:spPr/>
    </dgm:pt>
    <dgm:pt modelId="{B2C3CE41-1005-47FC-BD0D-42874FC7717B}" type="pres">
      <dgm:prSet presAssocID="{0624B53E-B840-4875-BF29-4688F6022CEC}" presName="node" presStyleLbl="node1" presStyleIdx="2" presStyleCnt="3">
        <dgm:presLayoutVars>
          <dgm:bulletEnabled val="1"/>
        </dgm:presLayoutVars>
      </dgm:prSet>
      <dgm:spPr/>
    </dgm:pt>
  </dgm:ptLst>
  <dgm:cxnLst>
    <dgm:cxn modelId="{2C451101-7609-4B77-AEA0-C9F1F870DC97}" type="presOf" srcId="{0624B53E-B840-4875-BF29-4688F6022CEC}" destId="{B2C3CE41-1005-47FC-BD0D-42874FC7717B}" srcOrd="0" destOrd="0" presId="urn:microsoft.com/office/officeart/2016/7/layout/RepeatingBendingProcessNew"/>
    <dgm:cxn modelId="{199FC402-8E03-423C-940A-BBD5A9D4B601}" type="presOf" srcId="{2CFDC4D6-7862-4833-958B-1C9C2B9AAB13}" destId="{D2318755-7DC9-4CE9-B9C0-62029C44DC81}" srcOrd="0" destOrd="0" presId="urn:microsoft.com/office/officeart/2016/7/layout/RepeatingBendingProcessNew"/>
    <dgm:cxn modelId="{C8394040-EC8A-4F2B-93D9-4A0B57BC9903}" srcId="{EBCFC0EC-4198-4681-AC12-7D1BC8F14052}" destId="{3F62DA62-0DA3-4D9D-8DD0-7F4C6596BC76}" srcOrd="0" destOrd="0" parTransId="{9552039B-D6C0-47BA-A8D7-9AA7B99A68FE}" sibTransId="{94F480B8-2104-4B3C-835F-34E78B0F8EB4}"/>
    <dgm:cxn modelId="{C2986A48-E3EF-45F6-9284-1A8D9313154A}" srcId="{EBCFC0EC-4198-4681-AC12-7D1BC8F14052}" destId="{7F44A6B0-AE8F-4447-BE1C-FE5741BB3A47}" srcOrd="1" destOrd="0" parTransId="{227EF2F7-C7AD-4025-A2B3-E570AE1A163E}" sibTransId="{2CFDC4D6-7862-4833-958B-1C9C2B9AAB13}"/>
    <dgm:cxn modelId="{AEE50876-2F9F-4D58-88C9-F75FA72D5D90}" srcId="{EBCFC0EC-4198-4681-AC12-7D1BC8F14052}" destId="{0624B53E-B840-4875-BF29-4688F6022CEC}" srcOrd="2" destOrd="0" parTransId="{9756C97A-FB09-45D7-B4E1-F480F2705E9E}" sibTransId="{FCFC6167-E58A-473C-975F-D57E089B82F1}"/>
    <dgm:cxn modelId="{BFB90C78-C712-4E52-901E-61C6D734DDDB}" type="presOf" srcId="{2CFDC4D6-7862-4833-958B-1C9C2B9AAB13}" destId="{F758CC21-ED8E-4FFE-87C7-D3033BD20E16}" srcOrd="1" destOrd="0" presId="urn:microsoft.com/office/officeart/2016/7/layout/RepeatingBendingProcessNew"/>
    <dgm:cxn modelId="{5A2F1878-C950-4177-97A2-CCE87EF5D1D7}" type="presOf" srcId="{3F62DA62-0DA3-4D9D-8DD0-7F4C6596BC76}" destId="{442D2C7F-A486-40B5-A0CB-954B33326103}" srcOrd="0" destOrd="0" presId="urn:microsoft.com/office/officeart/2016/7/layout/RepeatingBendingProcessNew"/>
    <dgm:cxn modelId="{0468958B-6CA5-4EE4-A664-C920065960CC}" type="presOf" srcId="{94F480B8-2104-4B3C-835F-34E78B0F8EB4}" destId="{9712AE67-33CE-4E30-91BF-758F64B590B0}" srcOrd="0" destOrd="0" presId="urn:microsoft.com/office/officeart/2016/7/layout/RepeatingBendingProcessNew"/>
    <dgm:cxn modelId="{35F92498-A259-432F-BDCE-D949BD73E307}" type="presOf" srcId="{94F480B8-2104-4B3C-835F-34E78B0F8EB4}" destId="{CC18D00F-0D6F-4DF2-9053-F89D985E12FF}" srcOrd="1" destOrd="0" presId="urn:microsoft.com/office/officeart/2016/7/layout/RepeatingBendingProcessNew"/>
    <dgm:cxn modelId="{0FF564A1-61CE-42CB-9084-A3D782346E90}" type="presOf" srcId="{7F44A6B0-AE8F-4447-BE1C-FE5741BB3A47}" destId="{84C66FDF-F2CC-4047-9C92-C5362C96A543}" srcOrd="0" destOrd="0" presId="urn:microsoft.com/office/officeart/2016/7/layout/RepeatingBendingProcessNew"/>
    <dgm:cxn modelId="{F6C983D1-35CD-459B-AA27-02A74CAA781A}" type="presOf" srcId="{EBCFC0EC-4198-4681-AC12-7D1BC8F14052}" destId="{2E459425-1E88-4038-B7A3-BB157A49C4F9}" srcOrd="0" destOrd="0" presId="urn:microsoft.com/office/officeart/2016/7/layout/RepeatingBendingProcessNew"/>
    <dgm:cxn modelId="{1F551181-655E-446D-8D58-FBB486035D0A}" type="presParOf" srcId="{2E459425-1E88-4038-B7A3-BB157A49C4F9}" destId="{442D2C7F-A486-40B5-A0CB-954B33326103}" srcOrd="0" destOrd="0" presId="urn:microsoft.com/office/officeart/2016/7/layout/RepeatingBendingProcessNew"/>
    <dgm:cxn modelId="{AF98D6CA-EE2D-435A-A92A-3968055DFF86}" type="presParOf" srcId="{2E459425-1E88-4038-B7A3-BB157A49C4F9}" destId="{9712AE67-33CE-4E30-91BF-758F64B590B0}" srcOrd="1" destOrd="0" presId="urn:microsoft.com/office/officeart/2016/7/layout/RepeatingBendingProcessNew"/>
    <dgm:cxn modelId="{23868C22-A853-4B6E-A0A3-4CEBCB805558}" type="presParOf" srcId="{9712AE67-33CE-4E30-91BF-758F64B590B0}" destId="{CC18D00F-0D6F-4DF2-9053-F89D985E12FF}" srcOrd="0" destOrd="0" presId="urn:microsoft.com/office/officeart/2016/7/layout/RepeatingBendingProcessNew"/>
    <dgm:cxn modelId="{8A650C53-AF46-48E5-934C-33AAF04CC1B1}" type="presParOf" srcId="{2E459425-1E88-4038-B7A3-BB157A49C4F9}" destId="{84C66FDF-F2CC-4047-9C92-C5362C96A543}" srcOrd="2" destOrd="0" presId="urn:microsoft.com/office/officeart/2016/7/layout/RepeatingBendingProcessNew"/>
    <dgm:cxn modelId="{34F1B81A-A24C-4D46-87A8-6577F4EAA7D1}" type="presParOf" srcId="{2E459425-1E88-4038-B7A3-BB157A49C4F9}" destId="{D2318755-7DC9-4CE9-B9C0-62029C44DC81}" srcOrd="3" destOrd="0" presId="urn:microsoft.com/office/officeart/2016/7/layout/RepeatingBendingProcessNew"/>
    <dgm:cxn modelId="{E49B2DB0-383E-4953-AA72-8C512F288EB5}" type="presParOf" srcId="{D2318755-7DC9-4CE9-B9C0-62029C44DC81}" destId="{F758CC21-ED8E-4FFE-87C7-D3033BD20E16}" srcOrd="0" destOrd="0" presId="urn:microsoft.com/office/officeart/2016/7/layout/RepeatingBendingProcessNew"/>
    <dgm:cxn modelId="{0AB9B8DC-AA1E-49C0-86FA-356969326499}" type="presParOf" srcId="{2E459425-1E88-4038-B7A3-BB157A49C4F9}" destId="{B2C3CE41-1005-47FC-BD0D-42874FC7717B}" srcOrd="4"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12AE67-33CE-4E30-91BF-758F64B590B0}">
      <dsp:nvSpPr>
        <dsp:cNvPr id="0" name=""/>
        <dsp:cNvSpPr/>
      </dsp:nvSpPr>
      <dsp:spPr>
        <a:xfrm>
          <a:off x="3040792" y="870618"/>
          <a:ext cx="667342" cy="91440"/>
        </a:xfrm>
        <a:custGeom>
          <a:avLst/>
          <a:gdLst/>
          <a:ahLst/>
          <a:cxnLst/>
          <a:rect l="0" t="0" r="0" b="0"/>
          <a:pathLst>
            <a:path>
              <a:moveTo>
                <a:pt x="0" y="45720"/>
              </a:moveTo>
              <a:lnTo>
                <a:pt x="667342"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7014" y="912848"/>
        <a:ext cx="34897" cy="6979"/>
      </dsp:txXfrm>
    </dsp:sp>
    <dsp:sp modelId="{442D2C7F-A486-40B5-A0CB-954B33326103}">
      <dsp:nvSpPr>
        <dsp:cNvPr id="0" name=""/>
        <dsp:cNvSpPr/>
      </dsp:nvSpPr>
      <dsp:spPr>
        <a:xfrm>
          <a:off x="8061" y="5979"/>
          <a:ext cx="3034531" cy="182071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bg1"/>
              </a:solidFill>
            </a:rPr>
            <a:t>B.A. Psychology (2006)</a:t>
          </a:r>
        </a:p>
        <a:p>
          <a:pPr marL="0" lvl="0" indent="0" algn="ctr" defTabSz="933450">
            <a:lnSpc>
              <a:spcPct val="90000"/>
            </a:lnSpc>
            <a:spcBef>
              <a:spcPct val="0"/>
            </a:spcBef>
            <a:spcAft>
              <a:spcPct val="35000"/>
            </a:spcAft>
            <a:buNone/>
          </a:pPr>
          <a:r>
            <a:rPr lang="en-US" sz="2100" kern="1200" dirty="0">
              <a:solidFill>
                <a:schemeClr val="bg1"/>
              </a:solidFill>
            </a:rPr>
            <a:t>Smith College </a:t>
          </a:r>
        </a:p>
      </dsp:txBody>
      <dsp:txXfrm>
        <a:off x="8061" y="5979"/>
        <a:ext cx="3034531" cy="1820718"/>
      </dsp:txXfrm>
    </dsp:sp>
    <dsp:sp modelId="{D2318755-7DC9-4CE9-B9C0-62029C44DC81}">
      <dsp:nvSpPr>
        <dsp:cNvPr id="0" name=""/>
        <dsp:cNvSpPr/>
      </dsp:nvSpPr>
      <dsp:spPr>
        <a:xfrm>
          <a:off x="6773265" y="870618"/>
          <a:ext cx="667342" cy="91440"/>
        </a:xfrm>
        <a:custGeom>
          <a:avLst/>
          <a:gdLst/>
          <a:ahLst/>
          <a:cxnLst/>
          <a:rect l="0" t="0" r="0" b="0"/>
          <a:pathLst>
            <a:path>
              <a:moveTo>
                <a:pt x="0" y="45720"/>
              </a:moveTo>
              <a:lnTo>
                <a:pt x="667342" y="45720"/>
              </a:lnTo>
            </a:path>
          </a:pathLst>
        </a:custGeom>
        <a:noFill/>
        <a:ln w="6350" cap="flat" cmpd="sng" algn="ctr">
          <a:solidFill>
            <a:schemeClr val="accent2">
              <a:hueOff val="1802103"/>
              <a:satOff val="2750"/>
              <a:lumOff val="9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089488" y="912848"/>
        <a:ext cx="34897" cy="6979"/>
      </dsp:txXfrm>
    </dsp:sp>
    <dsp:sp modelId="{84C66FDF-F2CC-4047-9C92-C5362C96A543}">
      <dsp:nvSpPr>
        <dsp:cNvPr id="0" name=""/>
        <dsp:cNvSpPr/>
      </dsp:nvSpPr>
      <dsp:spPr>
        <a:xfrm>
          <a:off x="3740534" y="5979"/>
          <a:ext cx="3034531" cy="1820718"/>
        </a:xfrm>
        <a:prstGeom prst="rect">
          <a:avLst/>
        </a:prstGeom>
        <a:gradFill rotWithShape="0">
          <a:gsLst>
            <a:gs pos="0">
              <a:schemeClr val="accent2">
                <a:hueOff val="1441682"/>
                <a:satOff val="2200"/>
                <a:lumOff val="79"/>
                <a:alphaOff val="0"/>
                <a:satMod val="103000"/>
                <a:lumMod val="102000"/>
                <a:tint val="94000"/>
              </a:schemeClr>
            </a:gs>
            <a:gs pos="50000">
              <a:schemeClr val="accent2">
                <a:hueOff val="1441682"/>
                <a:satOff val="2200"/>
                <a:lumOff val="79"/>
                <a:alphaOff val="0"/>
                <a:satMod val="110000"/>
                <a:lumMod val="100000"/>
                <a:shade val="100000"/>
              </a:schemeClr>
            </a:gs>
            <a:gs pos="100000">
              <a:schemeClr val="accent2">
                <a:hueOff val="1441682"/>
                <a:satOff val="2200"/>
                <a:lumOff val="7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rPr>
            <a:t>Research Coordinator (2006-2009) </a:t>
          </a:r>
        </a:p>
        <a:p>
          <a:pPr marL="0" lvl="0" indent="0" algn="ctr" defTabSz="889000">
            <a:lnSpc>
              <a:spcPct val="90000"/>
            </a:lnSpc>
            <a:spcBef>
              <a:spcPct val="0"/>
            </a:spcBef>
            <a:spcAft>
              <a:spcPct val="35000"/>
            </a:spcAft>
            <a:buNone/>
          </a:pPr>
          <a:r>
            <a:rPr lang="en-US" sz="2000" kern="1200" dirty="0">
              <a:solidFill>
                <a:schemeClr val="bg1"/>
              </a:solidFill>
            </a:rPr>
            <a:t>MGH &amp; Hartford Hospital</a:t>
          </a:r>
        </a:p>
      </dsp:txBody>
      <dsp:txXfrm>
        <a:off x="3740534" y="5979"/>
        <a:ext cx="3034531" cy="1820718"/>
      </dsp:txXfrm>
    </dsp:sp>
    <dsp:sp modelId="{176A0D7B-989B-43D2-858E-BEDE9C221C3A}">
      <dsp:nvSpPr>
        <dsp:cNvPr id="0" name=""/>
        <dsp:cNvSpPr/>
      </dsp:nvSpPr>
      <dsp:spPr>
        <a:xfrm>
          <a:off x="1525326" y="1824897"/>
          <a:ext cx="7464946" cy="667342"/>
        </a:xfrm>
        <a:custGeom>
          <a:avLst/>
          <a:gdLst/>
          <a:ahLst/>
          <a:cxnLst/>
          <a:rect l="0" t="0" r="0" b="0"/>
          <a:pathLst>
            <a:path>
              <a:moveTo>
                <a:pt x="7464946" y="0"/>
              </a:moveTo>
              <a:lnTo>
                <a:pt x="7464946" y="350771"/>
              </a:lnTo>
              <a:lnTo>
                <a:pt x="0" y="350771"/>
              </a:lnTo>
              <a:lnTo>
                <a:pt x="0" y="667342"/>
              </a:lnTo>
            </a:path>
          </a:pathLst>
        </a:custGeom>
        <a:noFill/>
        <a:ln w="6350" cap="flat" cmpd="sng" algn="ctr">
          <a:solidFill>
            <a:schemeClr val="accent2">
              <a:hueOff val="3604206"/>
              <a:satOff val="5500"/>
              <a:lumOff val="196"/>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70362" y="2155079"/>
        <a:ext cx="374875" cy="6979"/>
      </dsp:txXfrm>
    </dsp:sp>
    <dsp:sp modelId="{B2C3CE41-1005-47FC-BD0D-42874FC7717B}">
      <dsp:nvSpPr>
        <dsp:cNvPr id="0" name=""/>
        <dsp:cNvSpPr/>
      </dsp:nvSpPr>
      <dsp:spPr>
        <a:xfrm>
          <a:off x="7473007" y="5979"/>
          <a:ext cx="3034531" cy="1820718"/>
        </a:xfrm>
        <a:prstGeom prst="rect">
          <a:avLst/>
        </a:prstGeom>
        <a:gradFill rotWithShape="0">
          <a:gsLst>
            <a:gs pos="0">
              <a:schemeClr val="accent2">
                <a:hueOff val="2883365"/>
                <a:satOff val="4400"/>
                <a:lumOff val="157"/>
                <a:alphaOff val="0"/>
                <a:satMod val="103000"/>
                <a:lumMod val="102000"/>
                <a:tint val="94000"/>
              </a:schemeClr>
            </a:gs>
            <a:gs pos="50000">
              <a:schemeClr val="accent2">
                <a:hueOff val="2883365"/>
                <a:satOff val="4400"/>
                <a:lumOff val="157"/>
                <a:alphaOff val="0"/>
                <a:satMod val="110000"/>
                <a:lumMod val="100000"/>
                <a:shade val="100000"/>
              </a:schemeClr>
            </a:gs>
            <a:gs pos="100000">
              <a:schemeClr val="accent2">
                <a:hueOff val="2883365"/>
                <a:satOff val="4400"/>
                <a:lumOff val="15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rPr>
            <a:t>Ph.D. Clinical Psychology (2015) </a:t>
          </a:r>
        </a:p>
        <a:p>
          <a:pPr marL="0" lvl="0" indent="0" algn="ctr" defTabSz="889000">
            <a:lnSpc>
              <a:spcPct val="90000"/>
            </a:lnSpc>
            <a:spcBef>
              <a:spcPct val="0"/>
            </a:spcBef>
            <a:spcAft>
              <a:spcPct val="35000"/>
            </a:spcAft>
            <a:buNone/>
          </a:pPr>
          <a:r>
            <a:rPr lang="en-US" sz="2000" kern="1200" dirty="0">
              <a:solidFill>
                <a:schemeClr val="bg1"/>
              </a:solidFill>
            </a:rPr>
            <a:t>Louisiana State University</a:t>
          </a:r>
        </a:p>
      </dsp:txBody>
      <dsp:txXfrm>
        <a:off x="7473007" y="5979"/>
        <a:ext cx="3034531" cy="1820718"/>
      </dsp:txXfrm>
    </dsp:sp>
    <dsp:sp modelId="{45CE305E-7F67-4A6A-A81B-E400A52999A3}">
      <dsp:nvSpPr>
        <dsp:cNvPr id="0" name=""/>
        <dsp:cNvSpPr/>
      </dsp:nvSpPr>
      <dsp:spPr>
        <a:xfrm>
          <a:off x="3040792" y="3389279"/>
          <a:ext cx="667342" cy="91440"/>
        </a:xfrm>
        <a:custGeom>
          <a:avLst/>
          <a:gdLst/>
          <a:ahLst/>
          <a:cxnLst/>
          <a:rect l="0" t="0" r="0" b="0"/>
          <a:pathLst>
            <a:path>
              <a:moveTo>
                <a:pt x="0" y="45720"/>
              </a:moveTo>
              <a:lnTo>
                <a:pt x="667342" y="45720"/>
              </a:lnTo>
            </a:path>
          </a:pathLst>
        </a:custGeom>
        <a:noFill/>
        <a:ln w="6350" cap="flat" cmpd="sng" algn="ctr">
          <a:solidFill>
            <a:schemeClr val="accent2">
              <a:hueOff val="5406309"/>
              <a:satOff val="8249"/>
              <a:lumOff val="29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7014" y="3431509"/>
        <a:ext cx="34897" cy="6979"/>
      </dsp:txXfrm>
    </dsp:sp>
    <dsp:sp modelId="{3EE4D4F0-0E96-4868-8510-4DFE981D4F1B}">
      <dsp:nvSpPr>
        <dsp:cNvPr id="0" name=""/>
        <dsp:cNvSpPr/>
      </dsp:nvSpPr>
      <dsp:spPr>
        <a:xfrm>
          <a:off x="8061" y="2524640"/>
          <a:ext cx="3034531" cy="1820718"/>
        </a:xfrm>
        <a:prstGeom prst="rect">
          <a:avLst/>
        </a:prstGeom>
        <a:gradFill rotWithShape="0">
          <a:gsLst>
            <a:gs pos="0">
              <a:schemeClr val="accent2">
                <a:hueOff val="4325047"/>
                <a:satOff val="6599"/>
                <a:lumOff val="236"/>
                <a:alphaOff val="0"/>
                <a:satMod val="103000"/>
                <a:lumMod val="102000"/>
                <a:tint val="94000"/>
              </a:schemeClr>
            </a:gs>
            <a:gs pos="50000">
              <a:schemeClr val="accent2">
                <a:hueOff val="4325047"/>
                <a:satOff val="6599"/>
                <a:lumOff val="236"/>
                <a:alphaOff val="0"/>
                <a:satMod val="110000"/>
                <a:lumMod val="100000"/>
                <a:shade val="100000"/>
              </a:schemeClr>
            </a:gs>
            <a:gs pos="100000">
              <a:schemeClr val="accent2">
                <a:hueOff val="4325047"/>
                <a:satOff val="6599"/>
                <a:lumOff val="23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rPr>
            <a:t>Residency (2014-2015) </a:t>
          </a:r>
        </a:p>
        <a:p>
          <a:pPr marL="0" lvl="0" indent="0" algn="ctr" defTabSz="889000">
            <a:lnSpc>
              <a:spcPct val="90000"/>
            </a:lnSpc>
            <a:spcBef>
              <a:spcPct val="0"/>
            </a:spcBef>
            <a:spcAft>
              <a:spcPct val="35000"/>
            </a:spcAft>
            <a:buNone/>
          </a:pPr>
          <a:r>
            <a:rPr lang="en-US" sz="2000" kern="1200" dirty="0">
              <a:solidFill>
                <a:schemeClr val="bg1"/>
              </a:solidFill>
            </a:rPr>
            <a:t>Mississippi Medical Center/VA Hospital</a:t>
          </a:r>
        </a:p>
      </dsp:txBody>
      <dsp:txXfrm>
        <a:off x="8061" y="2524640"/>
        <a:ext cx="3034531" cy="1820718"/>
      </dsp:txXfrm>
    </dsp:sp>
    <dsp:sp modelId="{E9017A45-2DA8-4263-ADA7-CEDD931D69FD}">
      <dsp:nvSpPr>
        <dsp:cNvPr id="0" name=""/>
        <dsp:cNvSpPr/>
      </dsp:nvSpPr>
      <dsp:spPr>
        <a:xfrm>
          <a:off x="6773265" y="3389279"/>
          <a:ext cx="667342" cy="91440"/>
        </a:xfrm>
        <a:custGeom>
          <a:avLst/>
          <a:gdLst/>
          <a:ahLst/>
          <a:cxnLst/>
          <a:rect l="0" t="0" r="0" b="0"/>
          <a:pathLst>
            <a:path>
              <a:moveTo>
                <a:pt x="0" y="45720"/>
              </a:moveTo>
              <a:lnTo>
                <a:pt x="667342" y="45720"/>
              </a:lnTo>
            </a:path>
          </a:pathLst>
        </a:custGeom>
        <a:noFill/>
        <a:ln w="6350" cap="flat" cmpd="sng" algn="ctr">
          <a:solidFill>
            <a:schemeClr val="accent2">
              <a:hueOff val="7208412"/>
              <a:satOff val="10999"/>
              <a:lumOff val="39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089488" y="3431509"/>
        <a:ext cx="34897" cy="6979"/>
      </dsp:txXfrm>
    </dsp:sp>
    <dsp:sp modelId="{2128E0E0-11FE-4D99-80B2-03C2233962FB}">
      <dsp:nvSpPr>
        <dsp:cNvPr id="0" name=""/>
        <dsp:cNvSpPr/>
      </dsp:nvSpPr>
      <dsp:spPr>
        <a:xfrm>
          <a:off x="3740534" y="2524640"/>
          <a:ext cx="3034531" cy="1820718"/>
        </a:xfrm>
        <a:prstGeom prst="rect">
          <a:avLst/>
        </a:prstGeom>
        <a:gradFill rotWithShape="0">
          <a:gsLst>
            <a:gs pos="0">
              <a:schemeClr val="accent2">
                <a:hueOff val="5766730"/>
                <a:satOff val="8799"/>
                <a:lumOff val="314"/>
                <a:alphaOff val="0"/>
                <a:satMod val="103000"/>
                <a:lumMod val="102000"/>
                <a:tint val="94000"/>
              </a:schemeClr>
            </a:gs>
            <a:gs pos="50000">
              <a:schemeClr val="accent2">
                <a:hueOff val="5766730"/>
                <a:satOff val="8799"/>
                <a:lumOff val="314"/>
                <a:alphaOff val="0"/>
                <a:satMod val="110000"/>
                <a:lumMod val="100000"/>
                <a:shade val="100000"/>
              </a:schemeClr>
            </a:gs>
            <a:gs pos="100000">
              <a:schemeClr val="accent2">
                <a:hueOff val="5766730"/>
                <a:satOff val="8799"/>
                <a:lumOff val="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rPr>
            <a:t>Neuropsychology Fellowship (2015-2017)</a:t>
          </a:r>
        </a:p>
        <a:p>
          <a:pPr marL="0" lvl="0" indent="0" algn="ctr" defTabSz="889000">
            <a:lnSpc>
              <a:spcPct val="90000"/>
            </a:lnSpc>
            <a:spcBef>
              <a:spcPct val="0"/>
            </a:spcBef>
            <a:spcAft>
              <a:spcPct val="35000"/>
            </a:spcAft>
            <a:buNone/>
          </a:pPr>
          <a:r>
            <a:rPr lang="en-US" sz="2000" kern="1200" dirty="0">
              <a:solidFill>
                <a:schemeClr val="bg1"/>
              </a:solidFill>
            </a:rPr>
            <a:t> Baylor </a:t>
          </a:r>
          <a:r>
            <a:rPr lang="en-US" sz="2000" kern="1200" dirty="0" err="1">
              <a:solidFill>
                <a:schemeClr val="bg1"/>
              </a:solidFill>
            </a:rPr>
            <a:t>CoM</a:t>
          </a:r>
          <a:r>
            <a:rPr lang="en-US" sz="2000" kern="1200" dirty="0">
              <a:solidFill>
                <a:schemeClr val="bg1"/>
              </a:solidFill>
            </a:rPr>
            <a:t>/Texas Children’s Hospital</a:t>
          </a:r>
        </a:p>
      </dsp:txBody>
      <dsp:txXfrm>
        <a:off x="3740534" y="2524640"/>
        <a:ext cx="3034531" cy="1820718"/>
      </dsp:txXfrm>
    </dsp:sp>
    <dsp:sp modelId="{8C66BB3C-CA73-4F6B-AB83-CAD82354E0FA}">
      <dsp:nvSpPr>
        <dsp:cNvPr id="0" name=""/>
        <dsp:cNvSpPr/>
      </dsp:nvSpPr>
      <dsp:spPr>
        <a:xfrm>
          <a:off x="7473007" y="2524640"/>
          <a:ext cx="3034531" cy="1820718"/>
        </a:xfrm>
        <a:prstGeom prst="rect">
          <a:avLst/>
        </a:prstGeom>
        <a:gradFill rotWithShape="0">
          <a:gsLst>
            <a:gs pos="0">
              <a:schemeClr val="accent2">
                <a:hueOff val="7208412"/>
                <a:satOff val="10999"/>
                <a:lumOff val="393"/>
                <a:alphaOff val="0"/>
                <a:satMod val="103000"/>
                <a:lumMod val="102000"/>
                <a:tint val="94000"/>
              </a:schemeClr>
            </a:gs>
            <a:gs pos="50000">
              <a:schemeClr val="accent2">
                <a:hueOff val="7208412"/>
                <a:satOff val="10999"/>
                <a:lumOff val="393"/>
                <a:alphaOff val="0"/>
                <a:satMod val="110000"/>
                <a:lumMod val="100000"/>
                <a:shade val="100000"/>
              </a:schemeClr>
            </a:gs>
            <a:gs pos="100000">
              <a:schemeClr val="accent2">
                <a:hueOff val="7208412"/>
                <a:satOff val="10999"/>
                <a:lumOff val="39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rPr>
            <a:t>Private Practice Owner (2017-2020)</a:t>
          </a:r>
        </a:p>
        <a:p>
          <a:pPr marL="0" lvl="0" indent="0" algn="ctr" defTabSz="889000">
            <a:lnSpc>
              <a:spcPct val="90000"/>
            </a:lnSpc>
            <a:spcBef>
              <a:spcPct val="0"/>
            </a:spcBef>
            <a:spcAft>
              <a:spcPct val="35000"/>
            </a:spcAft>
            <a:buNone/>
          </a:pPr>
          <a:r>
            <a:rPr lang="en-US" sz="2000" kern="1200" dirty="0">
              <a:solidFill>
                <a:schemeClr val="bg1"/>
              </a:solidFill>
            </a:rPr>
            <a:t>Summit Neuropsychology and Behavioral Health, PLLC</a:t>
          </a:r>
        </a:p>
      </dsp:txBody>
      <dsp:txXfrm>
        <a:off x="7473007" y="2524640"/>
        <a:ext cx="3034531" cy="18207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12AE67-33CE-4E30-91BF-758F64B590B0}">
      <dsp:nvSpPr>
        <dsp:cNvPr id="0" name=""/>
        <dsp:cNvSpPr/>
      </dsp:nvSpPr>
      <dsp:spPr>
        <a:xfrm>
          <a:off x="3429529" y="2129949"/>
          <a:ext cx="756514" cy="91440"/>
        </a:xfrm>
        <a:custGeom>
          <a:avLst/>
          <a:gdLst/>
          <a:ahLst/>
          <a:cxnLst/>
          <a:rect l="0" t="0" r="0" b="0"/>
          <a:pathLst>
            <a:path>
              <a:moveTo>
                <a:pt x="0" y="45720"/>
              </a:moveTo>
              <a:lnTo>
                <a:pt x="756514"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88109" y="2171733"/>
        <a:ext cx="39355" cy="7871"/>
      </dsp:txXfrm>
    </dsp:sp>
    <dsp:sp modelId="{442D2C7F-A486-40B5-A0CB-954B33326103}">
      <dsp:nvSpPr>
        <dsp:cNvPr id="0" name=""/>
        <dsp:cNvSpPr/>
      </dsp:nvSpPr>
      <dsp:spPr>
        <a:xfrm>
          <a:off x="9091" y="1148997"/>
          <a:ext cx="3422238" cy="205334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7693" tIns="176023" rIns="167693" bIns="176023"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bg1"/>
              </a:solidFill>
            </a:rPr>
            <a:t>Staff Accountant</a:t>
          </a:r>
        </a:p>
        <a:p>
          <a:pPr marL="0" lvl="0" indent="0" algn="ctr" defTabSz="933450">
            <a:lnSpc>
              <a:spcPct val="90000"/>
            </a:lnSpc>
            <a:spcBef>
              <a:spcPct val="0"/>
            </a:spcBef>
            <a:spcAft>
              <a:spcPct val="35000"/>
            </a:spcAft>
            <a:buNone/>
          </a:pPr>
          <a:r>
            <a:rPr lang="en-US" sz="2100" kern="1200" dirty="0">
              <a:solidFill>
                <a:schemeClr val="bg1"/>
              </a:solidFill>
            </a:rPr>
            <a:t>(1993-1999)</a:t>
          </a:r>
        </a:p>
        <a:p>
          <a:pPr marL="0" lvl="0" indent="0" algn="ctr" defTabSz="933450">
            <a:lnSpc>
              <a:spcPct val="90000"/>
            </a:lnSpc>
            <a:spcBef>
              <a:spcPct val="0"/>
            </a:spcBef>
            <a:spcAft>
              <a:spcPct val="35000"/>
            </a:spcAft>
            <a:buNone/>
          </a:pPr>
          <a:r>
            <a:rPr lang="en-US" sz="2100" kern="1200" dirty="0">
              <a:solidFill>
                <a:schemeClr val="bg1"/>
              </a:solidFill>
            </a:rPr>
            <a:t>Private Firm</a:t>
          </a:r>
        </a:p>
      </dsp:txBody>
      <dsp:txXfrm>
        <a:off x="9091" y="1148997"/>
        <a:ext cx="3422238" cy="2053342"/>
      </dsp:txXfrm>
    </dsp:sp>
    <dsp:sp modelId="{D2318755-7DC9-4CE9-B9C0-62029C44DC81}">
      <dsp:nvSpPr>
        <dsp:cNvPr id="0" name=""/>
        <dsp:cNvSpPr/>
      </dsp:nvSpPr>
      <dsp:spPr>
        <a:xfrm>
          <a:off x="7638882" y="2129949"/>
          <a:ext cx="756514" cy="91440"/>
        </a:xfrm>
        <a:custGeom>
          <a:avLst/>
          <a:gdLst/>
          <a:ahLst/>
          <a:cxnLst/>
          <a:rect l="0" t="0" r="0" b="0"/>
          <a:pathLst>
            <a:path>
              <a:moveTo>
                <a:pt x="0" y="45720"/>
              </a:moveTo>
              <a:lnTo>
                <a:pt x="756514" y="45720"/>
              </a:lnTo>
            </a:path>
          </a:pathLst>
        </a:custGeom>
        <a:noFill/>
        <a:ln w="6350" cap="flat" cmpd="sng" algn="ctr">
          <a:solidFill>
            <a:schemeClr val="accent2">
              <a:hueOff val="7208412"/>
              <a:satOff val="10999"/>
              <a:lumOff val="39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997462" y="2171733"/>
        <a:ext cx="39355" cy="7871"/>
      </dsp:txXfrm>
    </dsp:sp>
    <dsp:sp modelId="{84C66FDF-F2CC-4047-9C92-C5362C96A543}">
      <dsp:nvSpPr>
        <dsp:cNvPr id="0" name=""/>
        <dsp:cNvSpPr/>
      </dsp:nvSpPr>
      <dsp:spPr>
        <a:xfrm>
          <a:off x="4218444" y="1148997"/>
          <a:ext cx="3422238" cy="2053342"/>
        </a:xfrm>
        <a:prstGeom prst="rect">
          <a:avLst/>
        </a:prstGeom>
        <a:gradFill rotWithShape="0">
          <a:gsLst>
            <a:gs pos="0">
              <a:schemeClr val="accent2">
                <a:hueOff val="3604206"/>
                <a:satOff val="5500"/>
                <a:lumOff val="196"/>
                <a:alphaOff val="0"/>
                <a:satMod val="103000"/>
                <a:lumMod val="102000"/>
                <a:tint val="94000"/>
              </a:schemeClr>
            </a:gs>
            <a:gs pos="50000">
              <a:schemeClr val="accent2">
                <a:hueOff val="3604206"/>
                <a:satOff val="5500"/>
                <a:lumOff val="196"/>
                <a:alphaOff val="0"/>
                <a:satMod val="110000"/>
                <a:lumMod val="100000"/>
                <a:shade val="100000"/>
              </a:schemeClr>
            </a:gs>
            <a:gs pos="100000">
              <a:schemeClr val="accent2">
                <a:hueOff val="3604206"/>
                <a:satOff val="5500"/>
                <a:lumOff val="19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7693" tIns="176023" rIns="167693" bIns="176023"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bg1"/>
              </a:solidFill>
            </a:rPr>
            <a:t>B.S. Biology (2002)</a:t>
          </a:r>
        </a:p>
        <a:p>
          <a:pPr marL="0" lvl="0" indent="0" algn="ctr" defTabSz="1244600">
            <a:lnSpc>
              <a:spcPct val="90000"/>
            </a:lnSpc>
            <a:spcBef>
              <a:spcPct val="0"/>
            </a:spcBef>
            <a:spcAft>
              <a:spcPct val="35000"/>
            </a:spcAft>
            <a:buNone/>
          </a:pPr>
          <a:r>
            <a:rPr lang="en-US" sz="2800" kern="1200" dirty="0">
              <a:solidFill>
                <a:schemeClr val="bg1"/>
              </a:solidFill>
            </a:rPr>
            <a:t>University of Houston – Clear Lake </a:t>
          </a:r>
        </a:p>
      </dsp:txBody>
      <dsp:txXfrm>
        <a:off x="4218444" y="1148997"/>
        <a:ext cx="3422238" cy="2053342"/>
      </dsp:txXfrm>
    </dsp:sp>
    <dsp:sp modelId="{B2C3CE41-1005-47FC-BD0D-42874FC7717B}">
      <dsp:nvSpPr>
        <dsp:cNvPr id="0" name=""/>
        <dsp:cNvSpPr/>
      </dsp:nvSpPr>
      <dsp:spPr>
        <a:xfrm>
          <a:off x="8427797" y="1148997"/>
          <a:ext cx="3422238" cy="2053342"/>
        </a:xfrm>
        <a:prstGeom prst="rect">
          <a:avLst/>
        </a:prstGeom>
        <a:gradFill rotWithShape="0">
          <a:gsLst>
            <a:gs pos="0">
              <a:schemeClr val="accent2">
                <a:hueOff val="7208412"/>
                <a:satOff val="10999"/>
                <a:lumOff val="393"/>
                <a:alphaOff val="0"/>
                <a:satMod val="103000"/>
                <a:lumMod val="102000"/>
                <a:tint val="94000"/>
              </a:schemeClr>
            </a:gs>
            <a:gs pos="50000">
              <a:schemeClr val="accent2">
                <a:hueOff val="7208412"/>
                <a:satOff val="10999"/>
                <a:lumOff val="393"/>
                <a:alphaOff val="0"/>
                <a:satMod val="110000"/>
                <a:lumMod val="100000"/>
                <a:shade val="100000"/>
              </a:schemeClr>
            </a:gs>
            <a:gs pos="100000">
              <a:schemeClr val="accent2">
                <a:hueOff val="7208412"/>
                <a:satOff val="10999"/>
                <a:lumOff val="39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7693" tIns="176023" rIns="167693" bIns="176023"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bg1"/>
              </a:solidFill>
            </a:rPr>
            <a:t>Wyle/KBR</a:t>
          </a:r>
        </a:p>
        <a:p>
          <a:pPr marL="0" lvl="0" indent="0" algn="ctr" defTabSz="1244600">
            <a:lnSpc>
              <a:spcPct val="90000"/>
            </a:lnSpc>
            <a:spcBef>
              <a:spcPct val="0"/>
            </a:spcBef>
            <a:spcAft>
              <a:spcPct val="35000"/>
            </a:spcAft>
            <a:buNone/>
          </a:pPr>
          <a:r>
            <a:rPr lang="en-US" sz="2800" kern="1200" dirty="0">
              <a:solidFill>
                <a:schemeClr val="bg1"/>
              </a:solidFill>
            </a:rPr>
            <a:t>(2003-Present)</a:t>
          </a:r>
        </a:p>
      </dsp:txBody>
      <dsp:txXfrm>
        <a:off x="8427797" y="1148997"/>
        <a:ext cx="3422238" cy="2053342"/>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C051B7-31DB-4BC9-986F-A59EFD503BEF}" type="datetimeFigureOut">
              <a:rPr lang="en-US" smtClean="0"/>
              <a:t>10/27/2022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BEE7BC-AEC8-4EB8-8AF5-146FA4E138B7}" type="slidenum">
              <a:rPr lang="en-US" smtClean="0"/>
              <a:t>‹#›</a:t>
            </a:fld>
            <a:endParaRPr lang="en-US"/>
          </a:p>
        </p:txBody>
      </p:sp>
    </p:spTree>
    <p:extLst>
      <p:ext uri="{BB962C8B-B14F-4D97-AF65-F5344CB8AC3E}">
        <p14:creationId xmlns:p14="http://schemas.microsoft.com/office/powerpoint/2010/main" val="333423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58FFC43-495D-45A4-9C17-73B477A6A75A}" type="datetimeFigureOut">
              <a:rPr lang="en-US" smtClean="0"/>
              <a:t>10/27/2022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FB905-F749-488D-AF72-25CA1B52B496}" type="slidenum">
              <a:rPr lang="en-US" smtClean="0"/>
              <a:t>‹#›</a:t>
            </a:fld>
            <a:endParaRPr lang="en-US"/>
          </a:p>
        </p:txBody>
      </p:sp>
    </p:spTree>
    <p:extLst>
      <p:ext uri="{BB962C8B-B14F-4D97-AF65-F5344CB8AC3E}">
        <p14:creationId xmlns:p14="http://schemas.microsoft.com/office/powerpoint/2010/main" val="3290164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8FFC43-495D-45A4-9C17-73B477A6A75A}" type="datetimeFigureOut">
              <a:rPr lang="en-US" smtClean="0"/>
              <a:t>10/27/2022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FB905-F749-488D-AF72-25CA1B52B496}" type="slidenum">
              <a:rPr lang="en-US" smtClean="0"/>
              <a:t>‹#›</a:t>
            </a:fld>
            <a:endParaRPr lang="en-US"/>
          </a:p>
        </p:txBody>
      </p:sp>
    </p:spTree>
    <p:extLst>
      <p:ext uri="{BB962C8B-B14F-4D97-AF65-F5344CB8AC3E}">
        <p14:creationId xmlns:p14="http://schemas.microsoft.com/office/powerpoint/2010/main" val="1512518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8FFC43-495D-45A4-9C17-73B477A6A75A}" type="datetimeFigureOut">
              <a:rPr lang="en-US" smtClean="0"/>
              <a:t>10/27/2022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FB905-F749-488D-AF72-25CA1B52B496}" type="slidenum">
              <a:rPr lang="en-US" smtClean="0"/>
              <a:t>‹#›</a:t>
            </a:fld>
            <a:endParaRPr lang="en-US"/>
          </a:p>
        </p:txBody>
      </p:sp>
    </p:spTree>
    <p:extLst>
      <p:ext uri="{BB962C8B-B14F-4D97-AF65-F5344CB8AC3E}">
        <p14:creationId xmlns:p14="http://schemas.microsoft.com/office/powerpoint/2010/main" val="4021714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58FFC43-495D-45A4-9C17-73B477A6A75A}" type="datetimeFigureOut">
              <a:rPr lang="en-US" smtClean="0"/>
              <a:t>10/27/2022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EFB905-F749-488D-AF72-25CA1B52B496}" type="slidenum">
              <a:rPr lang="en-US" smtClean="0"/>
              <a:t>‹#›</a:t>
            </a:fld>
            <a:endParaRPr lang="en-US"/>
          </a:p>
        </p:txBody>
      </p:sp>
    </p:spTree>
    <p:extLst>
      <p:ext uri="{BB962C8B-B14F-4D97-AF65-F5344CB8AC3E}">
        <p14:creationId xmlns:p14="http://schemas.microsoft.com/office/powerpoint/2010/main" val="371951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58FFC43-495D-45A4-9C17-73B477A6A75A}" type="datetimeFigureOut">
              <a:rPr lang="en-US" smtClean="0"/>
              <a:t>10/27/2022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EFB905-F749-488D-AF72-25CA1B52B496}" type="slidenum">
              <a:rPr lang="en-US" smtClean="0"/>
              <a:t>‹#›</a:t>
            </a:fld>
            <a:endParaRPr lang="en-US"/>
          </a:p>
        </p:txBody>
      </p:sp>
    </p:spTree>
    <p:extLst>
      <p:ext uri="{BB962C8B-B14F-4D97-AF65-F5344CB8AC3E}">
        <p14:creationId xmlns:p14="http://schemas.microsoft.com/office/powerpoint/2010/main" val="2082275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58FFC43-495D-45A4-9C17-73B477A6A75A}" type="datetimeFigureOut">
              <a:rPr lang="en-US" smtClean="0"/>
              <a:t>10/27/2022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EFB905-F749-488D-AF72-25CA1B52B496}" type="slidenum">
              <a:rPr lang="en-US" smtClean="0"/>
              <a:t>‹#›</a:t>
            </a:fld>
            <a:endParaRPr lang="en-US"/>
          </a:p>
        </p:txBody>
      </p:sp>
    </p:spTree>
    <p:extLst>
      <p:ext uri="{BB962C8B-B14F-4D97-AF65-F5344CB8AC3E}">
        <p14:creationId xmlns:p14="http://schemas.microsoft.com/office/powerpoint/2010/main" val="3205113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8FFC43-495D-45A4-9C17-73B477A6A75A}" type="datetimeFigureOut">
              <a:rPr lang="en-US" smtClean="0"/>
              <a:t>10/27/2022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EFB905-F749-488D-AF72-25CA1B52B496}" type="slidenum">
              <a:rPr lang="en-US" smtClean="0"/>
              <a:t>‹#›</a:t>
            </a:fld>
            <a:endParaRPr lang="en-US"/>
          </a:p>
        </p:txBody>
      </p:sp>
    </p:spTree>
    <p:extLst>
      <p:ext uri="{BB962C8B-B14F-4D97-AF65-F5344CB8AC3E}">
        <p14:creationId xmlns:p14="http://schemas.microsoft.com/office/powerpoint/2010/main" val="208475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58FFC43-495D-45A4-9C17-73B477A6A75A}" type="datetimeFigureOut">
              <a:rPr lang="en-US" smtClean="0"/>
              <a:t>10/27/2022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EFB905-F749-488D-AF72-25CA1B52B496}" type="slidenum">
              <a:rPr lang="en-US" smtClean="0"/>
              <a:t>‹#›</a:t>
            </a:fld>
            <a:endParaRPr lang="en-US"/>
          </a:p>
        </p:txBody>
      </p:sp>
    </p:spTree>
    <p:extLst>
      <p:ext uri="{BB962C8B-B14F-4D97-AF65-F5344CB8AC3E}">
        <p14:creationId xmlns:p14="http://schemas.microsoft.com/office/powerpoint/2010/main" val="3539768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58FFC43-495D-45A4-9C17-73B477A6A75A}" type="datetimeFigureOut">
              <a:rPr lang="en-US" smtClean="0"/>
              <a:t>10/27/2022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EFB905-F749-488D-AF72-25CA1B52B496}" type="slidenum">
              <a:rPr lang="en-US" smtClean="0"/>
              <a:t>‹#›</a:t>
            </a:fld>
            <a:endParaRPr lang="en-US"/>
          </a:p>
        </p:txBody>
      </p:sp>
    </p:spTree>
    <p:extLst>
      <p:ext uri="{BB962C8B-B14F-4D97-AF65-F5344CB8AC3E}">
        <p14:creationId xmlns:p14="http://schemas.microsoft.com/office/powerpoint/2010/main" val="1605320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8FFC43-495D-45A4-9C17-73B477A6A75A}" type="datetimeFigureOut">
              <a:rPr lang="en-US" smtClean="0"/>
              <a:t>10/27/2022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FB905-F749-488D-AF72-25CA1B52B496}" type="slidenum">
              <a:rPr lang="en-US" smtClean="0"/>
              <a:t>‹#›</a:t>
            </a:fld>
            <a:endParaRPr lang="en-US"/>
          </a:p>
        </p:txBody>
      </p:sp>
    </p:spTree>
    <p:extLst>
      <p:ext uri="{BB962C8B-B14F-4D97-AF65-F5344CB8AC3E}">
        <p14:creationId xmlns:p14="http://schemas.microsoft.com/office/powerpoint/2010/main" val="1391125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8FFC43-495D-45A4-9C17-73B477A6A75A}" type="datetimeFigureOut">
              <a:rPr lang="en-US" smtClean="0"/>
              <a:t>10/27/2022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EFB905-F749-488D-AF72-25CA1B52B496}" type="slidenum">
              <a:rPr lang="en-US" smtClean="0"/>
              <a:t>‹#›</a:t>
            </a:fld>
            <a:endParaRPr lang="en-US"/>
          </a:p>
        </p:txBody>
      </p:sp>
    </p:spTree>
    <p:extLst>
      <p:ext uri="{BB962C8B-B14F-4D97-AF65-F5344CB8AC3E}">
        <p14:creationId xmlns:p14="http://schemas.microsoft.com/office/powerpoint/2010/main" val="4090501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8FFC43-495D-45A4-9C17-73B477A6A75A}" type="datetimeFigureOut">
              <a:rPr lang="en-US" smtClean="0"/>
              <a:t>10/27/2022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EFB905-F749-488D-AF72-25CA1B52B496}" type="slidenum">
              <a:rPr lang="en-US" smtClean="0"/>
              <a:t>‹#›</a:t>
            </a:fld>
            <a:endParaRPr lang="en-US"/>
          </a:p>
        </p:txBody>
      </p:sp>
    </p:spTree>
    <p:extLst>
      <p:ext uri="{BB962C8B-B14F-4D97-AF65-F5344CB8AC3E}">
        <p14:creationId xmlns:p14="http://schemas.microsoft.com/office/powerpoint/2010/main" val="1057034164"/>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ara.Whiting@nasa.gov"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mailto:Lorrie.L.Primeaux@nasa.gov"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https://www.youtube.com/embed/GPvjpmB0RJ8?feature=oembed" TargetMode="External"/><Relationship Id="rId5" Type="http://schemas.openxmlformats.org/officeDocument/2006/relationships/image" Target="../media/image3.pn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10" Type="http://schemas.openxmlformats.org/officeDocument/2006/relationships/image" Target="../media/image3.png"/><Relationship Id="rId4" Type="http://schemas.openxmlformats.org/officeDocument/2006/relationships/image" Target="../media/image10.jpeg"/><Relationship Id="rId9"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https://www.youtube.com/embed/rg7joZNRAQs?feature=oembed" TargetMode="External"/><Relationship Id="rId5" Type="http://schemas.openxmlformats.org/officeDocument/2006/relationships/image" Target="../media/image3.pn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10" Type="http://schemas.openxmlformats.org/officeDocument/2006/relationships/image" Target="../media/image3.png"/><Relationship Id="rId4" Type="http://schemas.openxmlformats.org/officeDocument/2006/relationships/image" Target="../media/image18.jpeg"/><Relationship Id="rId9"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32.png"/><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37.JPG"/></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jpeg"/></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37BF3AC-D407-4057-92F0-713F1D29E19A}"/>
              </a:ext>
            </a:extLst>
          </p:cNvPr>
          <p:cNvPicPr>
            <a:picLocks noChangeAspect="1"/>
          </p:cNvPicPr>
          <p:nvPr/>
        </p:nvPicPr>
        <p:blipFill rotWithShape="1">
          <a:blip r:embed="rId2"/>
          <a:srcRect t="7569" r="13818" b="1522"/>
          <a:stretch/>
        </p:blipFill>
        <p:spPr>
          <a:xfrm>
            <a:off x="3523488" y="10"/>
            <a:ext cx="8668512" cy="6857990"/>
          </a:xfrm>
          <a:prstGeom prst="rect">
            <a:avLst/>
          </a:prstGeom>
        </p:spPr>
      </p:pic>
      <p:sp>
        <p:nvSpPr>
          <p:cNvPr id="7"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AB0C83C-59BC-47DC-9FD7-FB489EAC5678}"/>
              </a:ext>
            </a:extLst>
          </p:cNvPr>
          <p:cNvSpPr>
            <a:spLocks noGrp="1"/>
          </p:cNvSpPr>
          <p:nvPr>
            <p:ph type="ctrTitle"/>
          </p:nvPr>
        </p:nvSpPr>
        <p:spPr>
          <a:xfrm>
            <a:off x="477981" y="1122363"/>
            <a:ext cx="4023360" cy="3204134"/>
          </a:xfrm>
        </p:spPr>
        <p:txBody>
          <a:bodyPr anchor="ctr" anchorCtr="0">
            <a:normAutofit/>
          </a:bodyPr>
          <a:lstStyle/>
          <a:p>
            <a:pPr algn="l"/>
            <a:r>
              <a:rPr lang="en-US" sz="4800" dirty="0"/>
              <a:t>Spaceflight Analogs</a:t>
            </a:r>
          </a:p>
        </p:txBody>
      </p:sp>
      <p:sp>
        <p:nvSpPr>
          <p:cNvPr id="3" name="Subtitle 2">
            <a:extLst>
              <a:ext uri="{FF2B5EF4-FFF2-40B4-BE49-F238E27FC236}">
                <a16:creationId xmlns:a16="http://schemas.microsoft.com/office/drawing/2014/main" id="{BE6F9315-BAA3-49FD-AAE1-4CD5371AF787}"/>
              </a:ext>
            </a:extLst>
          </p:cNvPr>
          <p:cNvSpPr>
            <a:spLocks noGrp="1"/>
          </p:cNvSpPr>
          <p:nvPr>
            <p:ph type="subTitle" idx="1"/>
          </p:nvPr>
        </p:nvSpPr>
        <p:spPr>
          <a:xfrm>
            <a:off x="477980" y="4872922"/>
            <a:ext cx="4023359" cy="1208141"/>
          </a:xfrm>
        </p:spPr>
        <p:txBody>
          <a:bodyPr>
            <a:normAutofit fontScale="92500" lnSpcReduction="20000"/>
          </a:bodyPr>
          <a:lstStyle/>
          <a:p>
            <a:pPr algn="l">
              <a:lnSpc>
                <a:spcPct val="100000"/>
              </a:lnSpc>
              <a:spcBef>
                <a:spcPts val="0"/>
              </a:spcBef>
            </a:pPr>
            <a:r>
              <a:rPr lang="en-US" sz="1800" dirty="0"/>
              <a:t>Sara Whiting &amp; Lorrie Primeaux</a:t>
            </a:r>
          </a:p>
          <a:p>
            <a:pPr algn="l">
              <a:lnSpc>
                <a:spcPct val="100000"/>
              </a:lnSpc>
              <a:spcBef>
                <a:spcPts val="0"/>
              </a:spcBef>
            </a:pPr>
            <a:r>
              <a:rPr lang="en-US" sz="1800" dirty="0"/>
              <a:t>Research Operations &amp; Integration</a:t>
            </a:r>
          </a:p>
          <a:p>
            <a:pPr algn="l">
              <a:lnSpc>
                <a:spcPct val="100000"/>
              </a:lnSpc>
              <a:spcBef>
                <a:spcPts val="0"/>
              </a:spcBef>
            </a:pPr>
            <a:r>
              <a:rPr lang="en-US" sz="1800" dirty="0"/>
              <a:t>NASA Human Research Program</a:t>
            </a:r>
          </a:p>
          <a:p>
            <a:pPr algn="l">
              <a:lnSpc>
                <a:spcPct val="100000"/>
              </a:lnSpc>
              <a:spcBef>
                <a:spcPts val="0"/>
              </a:spcBef>
            </a:pPr>
            <a:r>
              <a:rPr lang="en-US" sz="1800" dirty="0">
                <a:hlinkClick r:id="rId3"/>
              </a:rPr>
              <a:t>Sara.Whiting@nasa.gov</a:t>
            </a:r>
            <a:r>
              <a:rPr lang="en-US" sz="1800" dirty="0"/>
              <a:t> </a:t>
            </a:r>
          </a:p>
          <a:p>
            <a:pPr algn="l">
              <a:lnSpc>
                <a:spcPct val="100000"/>
              </a:lnSpc>
              <a:spcBef>
                <a:spcPts val="0"/>
              </a:spcBef>
            </a:pPr>
            <a:r>
              <a:rPr lang="en-US" sz="1800" dirty="0">
                <a:hlinkClick r:id="rId4"/>
              </a:rPr>
              <a:t>Lorrie.L.Primeaux@nasa.gov</a:t>
            </a:r>
            <a:r>
              <a:rPr lang="en-US" sz="1800" dirty="0"/>
              <a:t> </a:t>
            </a:r>
          </a:p>
        </p:txBody>
      </p:sp>
      <p:sp>
        <p:nvSpPr>
          <p:cNvPr id="8"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3599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723780-A1D6-4B56-9DB1-239640558BCD}"/>
              </a:ext>
            </a:extLst>
          </p:cNvPr>
          <p:cNvSpPr>
            <a:spLocks noGrp="1"/>
          </p:cNvSpPr>
          <p:nvPr>
            <p:ph type="title"/>
          </p:nvPr>
        </p:nvSpPr>
        <p:spPr>
          <a:xfrm>
            <a:off x="838200" y="365125"/>
            <a:ext cx="10515600" cy="1325563"/>
          </a:xfrm>
        </p:spPr>
        <p:txBody>
          <a:bodyPr>
            <a:normAutofit/>
          </a:bodyPr>
          <a:lstStyle/>
          <a:p>
            <a:r>
              <a:rPr lang="en-US" dirty="0">
                <a:solidFill>
                  <a:srgbClr val="FFFFFF"/>
                </a:solidFill>
              </a:rPr>
              <a:t>My Background - Sara</a:t>
            </a:r>
          </a:p>
        </p:txBody>
      </p:sp>
      <p:pic>
        <p:nvPicPr>
          <p:cNvPr id="4" name="Picture 2">
            <a:extLst>
              <a:ext uri="{FF2B5EF4-FFF2-40B4-BE49-F238E27FC236}">
                <a16:creationId xmlns:a16="http://schemas.microsoft.com/office/drawing/2014/main" id="{D8560548-0294-48D6-A660-8C2287268F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Content Placeholder 2">
            <a:extLst>
              <a:ext uri="{FF2B5EF4-FFF2-40B4-BE49-F238E27FC236}">
                <a16:creationId xmlns:a16="http://schemas.microsoft.com/office/drawing/2014/main" id="{6D8410BF-4A1B-4B7A-DB0A-4C4333A00935}"/>
              </a:ext>
            </a:extLst>
          </p:cNvPr>
          <p:cNvGraphicFramePr>
            <a:graphicFrameLocks noGrp="1"/>
          </p:cNvGraphicFramePr>
          <p:nvPr>
            <p:ph idx="1"/>
            <p:extLst>
              <p:ext uri="{D42A27DB-BD31-4B8C-83A1-F6EECF244321}">
                <p14:modId xmlns:p14="http://schemas.microsoft.com/office/powerpoint/2010/main" val="220344924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2" descr="HRP Logo | NASA">
            <a:extLst>
              <a:ext uri="{FF2B5EF4-FFF2-40B4-BE49-F238E27FC236}">
                <a16:creationId xmlns:a16="http://schemas.microsoft.com/office/drawing/2014/main" id="{F5FAE992-5B84-4004-A9FA-90F13FE8501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6437" y="126009"/>
            <a:ext cx="822098" cy="814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1373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DBEE12-91F1-4BFE-9534-2BDA471B8032}"/>
              </a:ext>
            </a:extLst>
          </p:cNvPr>
          <p:cNvSpPr>
            <a:spLocks noGrp="1"/>
          </p:cNvSpPr>
          <p:nvPr>
            <p:ph idx="1"/>
          </p:nvPr>
        </p:nvSpPr>
        <p:spPr>
          <a:xfrm>
            <a:off x="927947" y="1358537"/>
            <a:ext cx="10154920" cy="4987759"/>
          </a:xfrm>
        </p:spPr>
        <p:txBody>
          <a:bodyPr>
            <a:normAutofit/>
          </a:bodyPr>
          <a:lstStyle/>
          <a:p>
            <a:pPr marL="0" indent="0">
              <a:buNone/>
            </a:pPr>
            <a:r>
              <a:rPr lang="en-US" dirty="0"/>
              <a:t>Behavioral Medicine Scientist (KBR Inc.) (2020-2022)</a:t>
            </a:r>
          </a:p>
          <a:p>
            <a:pPr lvl="1"/>
            <a:r>
              <a:rPr lang="en-US" dirty="0"/>
              <a:t>Behavioral Health &amp; Performance Lab</a:t>
            </a:r>
          </a:p>
          <a:p>
            <a:pPr lvl="1"/>
            <a:r>
              <a:rPr lang="en-US" dirty="0"/>
              <a:t>HFBP Element – Discipline Scientist</a:t>
            </a:r>
          </a:p>
          <a:p>
            <a:pPr lvl="1"/>
            <a:r>
              <a:rPr lang="en-US" dirty="0"/>
              <a:t>BMed Risk Custodian – Human System Risk Board</a:t>
            </a:r>
          </a:p>
          <a:p>
            <a:endParaRPr lang="en-US" sz="1900" dirty="0"/>
          </a:p>
          <a:p>
            <a:pPr marL="0" indent="0">
              <a:buNone/>
            </a:pPr>
            <a:r>
              <a:rPr lang="en-US" dirty="0"/>
              <a:t>Deputy Element Scientist, Flight Analogs (NASA) (Current) </a:t>
            </a:r>
          </a:p>
          <a:p>
            <a:pPr lvl="1"/>
            <a:r>
              <a:rPr lang="en-US" dirty="0"/>
              <a:t>Scientific &amp; technical oversight of flight analogs and the ops team</a:t>
            </a:r>
          </a:p>
          <a:p>
            <a:pPr lvl="1"/>
            <a:r>
              <a:rPr lang="en-US" dirty="0"/>
              <a:t>Collaborations with international partners</a:t>
            </a:r>
          </a:p>
          <a:p>
            <a:pPr lvl="1"/>
            <a:r>
              <a:rPr lang="en-US" dirty="0"/>
              <a:t>Screening and selection for flight analog crew</a:t>
            </a:r>
          </a:p>
          <a:p>
            <a:pPr lvl="1"/>
            <a:r>
              <a:rPr lang="en-US" dirty="0"/>
              <a:t>NASA Institutional Review Board </a:t>
            </a:r>
          </a:p>
          <a:p>
            <a:pPr lvl="1"/>
            <a:r>
              <a:rPr lang="en-US" dirty="0"/>
              <a:t>Internal SME in behavioral and cognitive health</a:t>
            </a:r>
          </a:p>
          <a:p>
            <a:pPr lvl="2"/>
            <a:r>
              <a:rPr lang="en-US" dirty="0"/>
              <a:t>ROBoT-r &amp; Cognition Test Battery</a:t>
            </a:r>
          </a:p>
        </p:txBody>
      </p:sp>
      <p:pic>
        <p:nvPicPr>
          <p:cNvPr id="4" name="Picture 2">
            <a:extLst>
              <a:ext uri="{FF2B5EF4-FFF2-40B4-BE49-F238E27FC236}">
                <a16:creationId xmlns:a16="http://schemas.microsoft.com/office/drawing/2014/main" id="{D8560548-0294-48D6-A660-8C2287268F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RP Logo | NASA">
            <a:extLst>
              <a:ext uri="{FF2B5EF4-FFF2-40B4-BE49-F238E27FC236}">
                <a16:creationId xmlns:a16="http://schemas.microsoft.com/office/drawing/2014/main" id="{FB369C22-BC2A-4CC4-B9FE-67AECAC5C4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437" y="126009"/>
            <a:ext cx="822098" cy="814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6662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723780-A1D6-4B56-9DB1-239640558BCD}"/>
              </a:ext>
            </a:extLst>
          </p:cNvPr>
          <p:cNvSpPr>
            <a:spLocks noGrp="1"/>
          </p:cNvSpPr>
          <p:nvPr>
            <p:ph type="title"/>
          </p:nvPr>
        </p:nvSpPr>
        <p:spPr>
          <a:xfrm>
            <a:off x="838200" y="365125"/>
            <a:ext cx="10515600" cy="1325563"/>
          </a:xfrm>
        </p:spPr>
        <p:txBody>
          <a:bodyPr>
            <a:normAutofit/>
          </a:bodyPr>
          <a:lstStyle/>
          <a:p>
            <a:r>
              <a:rPr lang="en-US" dirty="0">
                <a:solidFill>
                  <a:srgbClr val="FFFFFF"/>
                </a:solidFill>
              </a:rPr>
              <a:t>My Background - Lorrie</a:t>
            </a:r>
          </a:p>
        </p:txBody>
      </p:sp>
      <p:pic>
        <p:nvPicPr>
          <p:cNvPr id="4" name="Picture 2">
            <a:extLst>
              <a:ext uri="{FF2B5EF4-FFF2-40B4-BE49-F238E27FC236}">
                <a16:creationId xmlns:a16="http://schemas.microsoft.com/office/drawing/2014/main" id="{D8560548-0294-48D6-A660-8C2287268F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Content Placeholder 2">
            <a:extLst>
              <a:ext uri="{FF2B5EF4-FFF2-40B4-BE49-F238E27FC236}">
                <a16:creationId xmlns:a16="http://schemas.microsoft.com/office/drawing/2014/main" id="{6D8410BF-4A1B-4B7A-DB0A-4C4333A00935}"/>
              </a:ext>
            </a:extLst>
          </p:cNvPr>
          <p:cNvGraphicFramePr>
            <a:graphicFrameLocks noGrp="1"/>
          </p:cNvGraphicFramePr>
          <p:nvPr>
            <p:ph idx="1"/>
            <p:extLst>
              <p:ext uri="{D42A27DB-BD31-4B8C-83A1-F6EECF244321}">
                <p14:modId xmlns:p14="http://schemas.microsoft.com/office/powerpoint/2010/main" val="1538510898"/>
              </p:ext>
            </p:extLst>
          </p:nvPr>
        </p:nvGraphicFramePr>
        <p:xfrm>
          <a:off x="166437" y="1825625"/>
          <a:ext cx="11859127"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2" descr="HRP Logo | NASA">
            <a:extLst>
              <a:ext uri="{FF2B5EF4-FFF2-40B4-BE49-F238E27FC236}">
                <a16:creationId xmlns:a16="http://schemas.microsoft.com/office/drawing/2014/main" id="{DB53F5A0-D3A5-4500-849C-4DC65F5C23F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6437" y="126009"/>
            <a:ext cx="822098" cy="814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8687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DBEE12-91F1-4BFE-9534-2BDA471B8032}"/>
              </a:ext>
            </a:extLst>
          </p:cNvPr>
          <p:cNvSpPr>
            <a:spLocks noGrp="1"/>
          </p:cNvSpPr>
          <p:nvPr>
            <p:ph idx="1"/>
          </p:nvPr>
        </p:nvSpPr>
        <p:spPr>
          <a:xfrm>
            <a:off x="927947" y="1358537"/>
            <a:ext cx="10154920" cy="4987759"/>
          </a:xfrm>
        </p:spPr>
        <p:txBody>
          <a:bodyPr>
            <a:normAutofit/>
          </a:bodyPr>
          <a:lstStyle/>
          <a:p>
            <a:pPr marL="0" indent="0">
              <a:buNone/>
            </a:pPr>
            <a:r>
              <a:rPr lang="en-US" dirty="0"/>
              <a:t>Experiment Support Coordinator (Wyle/KBR) (2003-2005)</a:t>
            </a:r>
          </a:p>
          <a:p>
            <a:pPr lvl="1"/>
            <a:r>
              <a:rPr lang="en-US" dirty="0"/>
              <a:t>Cellular Biotechnology/Biological Systems Office</a:t>
            </a:r>
          </a:p>
          <a:p>
            <a:endParaRPr lang="en-US" sz="1900" dirty="0"/>
          </a:p>
          <a:p>
            <a:pPr marL="0" indent="0">
              <a:buNone/>
            </a:pPr>
            <a:r>
              <a:rPr lang="en-US" dirty="0"/>
              <a:t>Flight Analogs (Wyle/KBR) (2005-Present) </a:t>
            </a:r>
          </a:p>
          <a:p>
            <a:pPr lvl="1"/>
            <a:r>
              <a:rPr lang="en-US" dirty="0"/>
              <a:t>Analog Science Lead (Current)</a:t>
            </a:r>
          </a:p>
          <a:p>
            <a:pPr lvl="1"/>
            <a:r>
              <a:rPr lang="en-US" dirty="0"/>
              <a:t>Project Manager</a:t>
            </a:r>
          </a:p>
          <a:p>
            <a:pPr lvl="1"/>
            <a:r>
              <a:rPr lang="en-US" dirty="0"/>
              <a:t>Operations Lead</a:t>
            </a:r>
          </a:p>
          <a:p>
            <a:pPr lvl="1"/>
            <a:r>
              <a:rPr lang="en-US" dirty="0"/>
              <a:t>Project Planning and Support Lead</a:t>
            </a:r>
          </a:p>
          <a:p>
            <a:pPr lvl="1"/>
            <a:r>
              <a:rPr lang="en-US" dirty="0"/>
              <a:t>Integration Coordinator</a:t>
            </a:r>
          </a:p>
        </p:txBody>
      </p:sp>
      <p:pic>
        <p:nvPicPr>
          <p:cNvPr id="4" name="Picture 2">
            <a:extLst>
              <a:ext uri="{FF2B5EF4-FFF2-40B4-BE49-F238E27FC236}">
                <a16:creationId xmlns:a16="http://schemas.microsoft.com/office/drawing/2014/main" id="{D8560548-0294-48D6-A660-8C2287268F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RP Logo | NASA">
            <a:extLst>
              <a:ext uri="{FF2B5EF4-FFF2-40B4-BE49-F238E27FC236}">
                <a16:creationId xmlns:a16="http://schemas.microsoft.com/office/drawing/2014/main" id="{FB369C22-BC2A-4CC4-B9FE-67AECAC5C4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437" y="126009"/>
            <a:ext cx="822098" cy="814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0743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satellite&#10;&#10;Description automatically generated">
            <a:extLst>
              <a:ext uri="{FF2B5EF4-FFF2-40B4-BE49-F238E27FC236}">
                <a16:creationId xmlns:a16="http://schemas.microsoft.com/office/drawing/2014/main" id="{324F9909-DDB4-45FF-B6CE-19A0BF53E2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76"/>
            <a:ext cx="12192000" cy="6850847"/>
          </a:xfrm>
          <a:prstGeom prst="rect">
            <a:avLst/>
          </a:prstGeom>
        </p:spPr>
      </p:pic>
      <p:sp>
        <p:nvSpPr>
          <p:cNvPr id="3" name="TextBox 2">
            <a:extLst>
              <a:ext uri="{FF2B5EF4-FFF2-40B4-BE49-F238E27FC236}">
                <a16:creationId xmlns:a16="http://schemas.microsoft.com/office/drawing/2014/main" id="{E949705D-9CCC-4989-B76F-867BC65B7691}"/>
              </a:ext>
            </a:extLst>
          </p:cNvPr>
          <p:cNvSpPr txBox="1"/>
          <p:nvPr/>
        </p:nvSpPr>
        <p:spPr>
          <a:xfrm>
            <a:off x="11372005" y="6638979"/>
            <a:ext cx="819995" cy="215444"/>
          </a:xfrm>
          <a:prstGeom prst="rect">
            <a:avLst/>
          </a:prstGeom>
          <a:noFill/>
        </p:spPr>
        <p:txBody>
          <a:bodyPr wrap="square" rtlCol="0">
            <a:spAutoFit/>
          </a:bodyPr>
          <a:lstStyle/>
          <a:p>
            <a:r>
              <a:rPr lang="en-US" sz="800" dirty="0"/>
              <a:t>Credit: NASA</a:t>
            </a:r>
          </a:p>
        </p:txBody>
      </p:sp>
    </p:spTree>
    <p:extLst>
      <p:ext uri="{BB962C8B-B14F-4D97-AF65-F5344CB8AC3E}">
        <p14:creationId xmlns:p14="http://schemas.microsoft.com/office/powerpoint/2010/main" val="2256271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0436A8C-F198-46BD-8DE5-451ADC80D52D}"/>
              </a:ext>
            </a:extLst>
          </p:cNvPr>
          <p:cNvSpPr>
            <a:spLocks noGrp="1"/>
          </p:cNvSpPr>
          <p:nvPr>
            <p:ph type="title"/>
          </p:nvPr>
        </p:nvSpPr>
        <p:spPr>
          <a:xfrm>
            <a:off x="838200" y="21875"/>
            <a:ext cx="10515600" cy="1025047"/>
          </a:xfrm>
        </p:spPr>
        <p:txBody>
          <a:bodyPr/>
          <a:lstStyle/>
          <a:p>
            <a:r>
              <a:rPr lang="en-US" dirty="0">
                <a:latin typeface="+mn-lt"/>
              </a:rPr>
              <a:t>Spaceflight Hazards</a:t>
            </a:r>
          </a:p>
        </p:txBody>
      </p:sp>
      <p:pic>
        <p:nvPicPr>
          <p:cNvPr id="5" name="Picture 4">
            <a:extLst>
              <a:ext uri="{FF2B5EF4-FFF2-40B4-BE49-F238E27FC236}">
                <a16:creationId xmlns:a16="http://schemas.microsoft.com/office/drawing/2014/main" id="{4A739C10-31F6-4F38-93AA-72A362562E0B}"/>
              </a:ext>
            </a:extLst>
          </p:cNvPr>
          <p:cNvPicPr>
            <a:picLocks noChangeAspect="1"/>
          </p:cNvPicPr>
          <p:nvPr/>
        </p:nvPicPr>
        <p:blipFill rotWithShape="1">
          <a:blip r:embed="rId2"/>
          <a:srcRect l="26697" r="27063"/>
          <a:stretch/>
        </p:blipFill>
        <p:spPr>
          <a:xfrm>
            <a:off x="4605244" y="1046922"/>
            <a:ext cx="2653246" cy="3825240"/>
          </a:xfrm>
          <a:prstGeom prst="rect">
            <a:avLst/>
          </a:prstGeom>
        </p:spPr>
      </p:pic>
      <p:sp>
        <p:nvSpPr>
          <p:cNvPr id="6" name="Text Box 12">
            <a:extLst>
              <a:ext uri="{FF2B5EF4-FFF2-40B4-BE49-F238E27FC236}">
                <a16:creationId xmlns:a16="http://schemas.microsoft.com/office/drawing/2014/main" id="{F2FFC9FF-7A0E-47CB-B902-943ED142325C}"/>
              </a:ext>
            </a:extLst>
          </p:cNvPr>
          <p:cNvSpPr txBox="1">
            <a:spLocks noChangeArrowheads="1"/>
          </p:cNvSpPr>
          <p:nvPr/>
        </p:nvSpPr>
        <p:spPr bwMode="invGray">
          <a:xfrm>
            <a:off x="1239583" y="1184892"/>
            <a:ext cx="2359831" cy="290892"/>
          </a:xfrm>
          <a:prstGeom prst="rect">
            <a:avLst/>
          </a:prstGeom>
          <a:noFill/>
          <a:ln w="9525">
            <a:noFill/>
            <a:miter lim="800000"/>
            <a:headEnd/>
            <a:tailEnd/>
          </a:ln>
        </p:spPr>
        <p:txBody>
          <a:bodyPr wrap="square" lIns="63162" tIns="31581" rIns="63162" bIns="31581">
            <a:spAutoFit/>
          </a:bodyPr>
          <a:lstStyle/>
          <a:p>
            <a:pPr algn="ctr" defTabSz="631031" fontAlgn="base">
              <a:lnSpc>
                <a:spcPct val="80000"/>
              </a:lnSpc>
              <a:spcBef>
                <a:spcPct val="25000"/>
              </a:spcBef>
              <a:spcAft>
                <a:spcPct val="0"/>
              </a:spcAft>
            </a:pPr>
            <a:r>
              <a:rPr lang="en-US" altLang="en-US" b="1" u="sng" dirty="0"/>
              <a:t>Altered Gravity </a:t>
            </a:r>
          </a:p>
        </p:txBody>
      </p:sp>
      <p:sp>
        <p:nvSpPr>
          <p:cNvPr id="7" name="Text Box 8">
            <a:extLst>
              <a:ext uri="{FF2B5EF4-FFF2-40B4-BE49-F238E27FC236}">
                <a16:creationId xmlns:a16="http://schemas.microsoft.com/office/drawing/2014/main" id="{F5F8D50E-ADA0-484F-85E3-236458AA0226}"/>
              </a:ext>
            </a:extLst>
          </p:cNvPr>
          <p:cNvSpPr txBox="1">
            <a:spLocks noChangeArrowheads="1"/>
          </p:cNvSpPr>
          <p:nvPr/>
        </p:nvSpPr>
        <p:spPr bwMode="invGray">
          <a:xfrm>
            <a:off x="8204405" y="1209913"/>
            <a:ext cx="2747797" cy="290892"/>
          </a:xfrm>
          <a:prstGeom prst="rect">
            <a:avLst/>
          </a:prstGeom>
          <a:noFill/>
          <a:ln w="9525">
            <a:noFill/>
            <a:miter lim="800000"/>
            <a:headEnd/>
            <a:tailEnd/>
          </a:ln>
        </p:spPr>
        <p:txBody>
          <a:bodyPr wrap="square" lIns="63162" tIns="31581" rIns="63162" bIns="31581">
            <a:spAutoFit/>
          </a:bodyPr>
          <a:lstStyle/>
          <a:p>
            <a:pPr algn="ctr" defTabSz="631031" fontAlgn="base">
              <a:lnSpc>
                <a:spcPct val="80000"/>
              </a:lnSpc>
              <a:spcBef>
                <a:spcPct val="25000"/>
              </a:spcBef>
              <a:spcAft>
                <a:spcPct val="0"/>
              </a:spcAft>
            </a:pPr>
            <a:r>
              <a:rPr lang="en-US" altLang="en-US" b="1" u="sng" dirty="0"/>
              <a:t>Distance from Earth </a:t>
            </a:r>
          </a:p>
        </p:txBody>
      </p:sp>
      <p:sp>
        <p:nvSpPr>
          <p:cNvPr id="8" name="Text Box 16">
            <a:extLst>
              <a:ext uri="{FF2B5EF4-FFF2-40B4-BE49-F238E27FC236}">
                <a16:creationId xmlns:a16="http://schemas.microsoft.com/office/drawing/2014/main" id="{24FACC9A-C27A-459A-96EE-9999072EBA1B}"/>
              </a:ext>
            </a:extLst>
          </p:cNvPr>
          <p:cNvSpPr txBox="1">
            <a:spLocks noChangeArrowheads="1"/>
          </p:cNvSpPr>
          <p:nvPr/>
        </p:nvSpPr>
        <p:spPr bwMode="invGray">
          <a:xfrm>
            <a:off x="560865" y="3258611"/>
            <a:ext cx="3642453" cy="340778"/>
          </a:xfrm>
          <a:prstGeom prst="rect">
            <a:avLst/>
          </a:prstGeom>
          <a:noFill/>
          <a:ln w="9525">
            <a:noFill/>
            <a:miter lim="800000"/>
            <a:headEnd/>
            <a:tailEnd/>
          </a:ln>
        </p:spPr>
        <p:txBody>
          <a:bodyPr wrap="square" lIns="63162" tIns="31581" rIns="63162" bIns="31581">
            <a:spAutoFit/>
          </a:bodyPr>
          <a:lstStyle/>
          <a:p>
            <a:pPr algn="ctr" defTabSz="631031" fontAlgn="base">
              <a:spcAft>
                <a:spcPct val="0"/>
              </a:spcAft>
            </a:pPr>
            <a:r>
              <a:rPr lang="en-US" altLang="en-US" b="1" u="sng" dirty="0"/>
              <a:t>Hostile/Closed Environment</a:t>
            </a:r>
          </a:p>
        </p:txBody>
      </p:sp>
      <p:sp>
        <p:nvSpPr>
          <p:cNvPr id="9" name="Text Box 15">
            <a:extLst>
              <a:ext uri="{FF2B5EF4-FFF2-40B4-BE49-F238E27FC236}">
                <a16:creationId xmlns:a16="http://schemas.microsoft.com/office/drawing/2014/main" id="{1431900D-C406-46A4-A92D-364E5A53380A}"/>
              </a:ext>
            </a:extLst>
          </p:cNvPr>
          <p:cNvSpPr txBox="1">
            <a:spLocks noChangeArrowheads="1"/>
          </p:cNvSpPr>
          <p:nvPr/>
        </p:nvSpPr>
        <p:spPr bwMode="invGray">
          <a:xfrm>
            <a:off x="8220876" y="3258611"/>
            <a:ext cx="2754519" cy="340778"/>
          </a:xfrm>
          <a:prstGeom prst="rect">
            <a:avLst/>
          </a:prstGeom>
          <a:noFill/>
          <a:ln w="9525">
            <a:noFill/>
            <a:miter lim="800000"/>
            <a:headEnd/>
            <a:tailEnd/>
          </a:ln>
        </p:spPr>
        <p:txBody>
          <a:bodyPr wrap="square" lIns="63162" tIns="31581" rIns="63162" bIns="31581">
            <a:spAutoFit/>
          </a:bodyPr>
          <a:lstStyle/>
          <a:p>
            <a:pPr algn="ctr" defTabSz="631031" fontAlgn="base">
              <a:spcBef>
                <a:spcPct val="50000"/>
              </a:spcBef>
              <a:spcAft>
                <a:spcPct val="0"/>
              </a:spcAft>
            </a:pPr>
            <a:r>
              <a:rPr lang="en-US" altLang="en-US" b="1" u="sng" dirty="0"/>
              <a:t>Space Radiation</a:t>
            </a:r>
          </a:p>
        </p:txBody>
      </p:sp>
      <p:sp>
        <p:nvSpPr>
          <p:cNvPr id="10" name="Text Box 14">
            <a:extLst>
              <a:ext uri="{FF2B5EF4-FFF2-40B4-BE49-F238E27FC236}">
                <a16:creationId xmlns:a16="http://schemas.microsoft.com/office/drawing/2014/main" id="{6D4C0728-0C8B-4C09-81FA-CC8A9BF51E80}"/>
              </a:ext>
            </a:extLst>
          </p:cNvPr>
          <p:cNvSpPr txBox="1">
            <a:spLocks noChangeArrowheads="1"/>
          </p:cNvSpPr>
          <p:nvPr/>
        </p:nvSpPr>
        <p:spPr bwMode="invGray">
          <a:xfrm>
            <a:off x="4691497" y="5164932"/>
            <a:ext cx="2480740" cy="340778"/>
          </a:xfrm>
          <a:prstGeom prst="rect">
            <a:avLst/>
          </a:prstGeom>
          <a:noFill/>
          <a:ln w="9525">
            <a:noFill/>
            <a:miter lim="800000"/>
            <a:headEnd/>
            <a:tailEnd/>
          </a:ln>
        </p:spPr>
        <p:txBody>
          <a:bodyPr wrap="square" lIns="63162" tIns="31581" rIns="63162" bIns="31581">
            <a:spAutoFit/>
          </a:bodyPr>
          <a:lstStyle/>
          <a:p>
            <a:pPr algn="ctr" defTabSz="631031" fontAlgn="base">
              <a:spcBef>
                <a:spcPct val="50000"/>
              </a:spcBef>
              <a:spcAft>
                <a:spcPct val="0"/>
              </a:spcAft>
            </a:pPr>
            <a:r>
              <a:rPr lang="en-US" altLang="en-US" b="1" u="sng" dirty="0"/>
              <a:t>Isolation &amp; Confinement</a:t>
            </a:r>
          </a:p>
        </p:txBody>
      </p:sp>
      <p:sp>
        <p:nvSpPr>
          <p:cNvPr id="11" name="Rectangle 9">
            <a:extLst>
              <a:ext uri="{FF2B5EF4-FFF2-40B4-BE49-F238E27FC236}">
                <a16:creationId xmlns:a16="http://schemas.microsoft.com/office/drawing/2014/main" id="{65925C0E-F2F5-4E68-8DDC-B92EBDE3B9DA}"/>
              </a:ext>
            </a:extLst>
          </p:cNvPr>
          <p:cNvSpPr>
            <a:spLocks noChangeArrowheads="1"/>
          </p:cNvSpPr>
          <p:nvPr/>
        </p:nvSpPr>
        <p:spPr bwMode="auto">
          <a:xfrm>
            <a:off x="7915312" y="3648059"/>
            <a:ext cx="3365646" cy="892638"/>
          </a:xfrm>
          <a:prstGeom prst="rect">
            <a:avLst/>
          </a:prstGeom>
          <a:noFill/>
          <a:ln w="9525">
            <a:noFill/>
            <a:miter lim="800000"/>
            <a:headEnd/>
            <a:tailEnd/>
          </a:ln>
        </p:spPr>
        <p:txBody>
          <a:bodyPr lIns="63601" tIns="31801" rIns="63601" bIns="31801"/>
          <a:lstStyle/>
          <a:p>
            <a:pPr algn="ctr" defTabSz="342900" fontAlgn="base">
              <a:lnSpc>
                <a:spcPct val="80000"/>
              </a:lnSpc>
              <a:spcBef>
                <a:spcPct val="0"/>
              </a:spcBef>
              <a:spcAft>
                <a:spcPct val="0"/>
              </a:spcAft>
            </a:pPr>
            <a:r>
              <a:rPr lang="en-US" sz="1600" dirty="0"/>
              <a:t>Acute In-flight effects</a:t>
            </a:r>
          </a:p>
          <a:p>
            <a:pPr algn="ctr" defTabSz="342900" fontAlgn="base">
              <a:lnSpc>
                <a:spcPct val="80000"/>
              </a:lnSpc>
              <a:spcBef>
                <a:spcPct val="0"/>
              </a:spcBef>
              <a:spcAft>
                <a:spcPct val="0"/>
              </a:spcAft>
            </a:pPr>
            <a:r>
              <a:rPr lang="en-US" sz="1600" dirty="0"/>
              <a:t>Long-term cancer risk</a:t>
            </a:r>
          </a:p>
          <a:p>
            <a:pPr algn="ctr" defTabSz="342900" fontAlgn="base">
              <a:lnSpc>
                <a:spcPct val="80000"/>
              </a:lnSpc>
              <a:spcBef>
                <a:spcPct val="0"/>
              </a:spcBef>
              <a:spcAft>
                <a:spcPct val="0"/>
              </a:spcAft>
            </a:pPr>
            <a:r>
              <a:rPr lang="en-US" sz="1600" dirty="0"/>
              <a:t>Central Nervous System-cognitive risk</a:t>
            </a:r>
          </a:p>
        </p:txBody>
      </p:sp>
      <p:sp>
        <p:nvSpPr>
          <p:cNvPr id="12" name="Text Box 11">
            <a:extLst>
              <a:ext uri="{FF2B5EF4-FFF2-40B4-BE49-F238E27FC236}">
                <a16:creationId xmlns:a16="http://schemas.microsoft.com/office/drawing/2014/main" id="{3C2034DB-F654-4050-9B80-3479310849D4}"/>
              </a:ext>
            </a:extLst>
          </p:cNvPr>
          <p:cNvSpPr txBox="1">
            <a:spLocks noChangeArrowheads="1"/>
          </p:cNvSpPr>
          <p:nvPr/>
        </p:nvSpPr>
        <p:spPr bwMode="auto">
          <a:xfrm>
            <a:off x="939971" y="1572726"/>
            <a:ext cx="2909358" cy="1053537"/>
          </a:xfrm>
          <a:prstGeom prst="rect">
            <a:avLst/>
          </a:prstGeom>
          <a:noFill/>
          <a:ln w="12700">
            <a:noFill/>
            <a:miter lim="800000"/>
            <a:headEnd type="none" w="sm" len="sm"/>
            <a:tailEnd type="none" w="sm" len="sm"/>
          </a:ln>
        </p:spPr>
        <p:txBody>
          <a:bodyPr lIns="63162" tIns="31581" rIns="63162" bIns="31581">
            <a:spAutoFit/>
          </a:bodyPr>
          <a:lstStyle/>
          <a:p>
            <a:pPr marL="78581" lvl="1" algn="ctr" defTabSz="631031" fontAlgn="base">
              <a:lnSpc>
                <a:spcPct val="80000"/>
              </a:lnSpc>
              <a:spcBef>
                <a:spcPct val="0"/>
              </a:spcBef>
              <a:spcAft>
                <a:spcPct val="0"/>
              </a:spcAft>
            </a:pPr>
            <a:r>
              <a:rPr lang="en-US" sz="1600" dirty="0"/>
              <a:t>Vestibular Functioning</a:t>
            </a:r>
          </a:p>
          <a:p>
            <a:pPr marL="78581" lvl="1" algn="ctr" defTabSz="631031" fontAlgn="base">
              <a:lnSpc>
                <a:spcPct val="80000"/>
              </a:lnSpc>
              <a:spcBef>
                <a:spcPct val="0"/>
              </a:spcBef>
              <a:spcAft>
                <a:spcPct val="0"/>
              </a:spcAft>
            </a:pPr>
            <a:r>
              <a:rPr lang="en-US" sz="1600" dirty="0"/>
              <a:t>Fluid Shifts</a:t>
            </a:r>
          </a:p>
          <a:p>
            <a:pPr marL="78581" lvl="1" algn="ctr" defTabSz="631031" fontAlgn="base">
              <a:lnSpc>
                <a:spcPct val="80000"/>
              </a:lnSpc>
              <a:spcBef>
                <a:spcPct val="0"/>
              </a:spcBef>
              <a:spcAft>
                <a:spcPct val="0"/>
              </a:spcAft>
            </a:pPr>
            <a:r>
              <a:rPr lang="en-US" sz="1600" dirty="0"/>
              <a:t>Cardiovascular Deconditioning</a:t>
            </a:r>
          </a:p>
          <a:p>
            <a:pPr marL="78581" lvl="1" algn="ctr" defTabSz="631031" fontAlgn="base">
              <a:lnSpc>
                <a:spcPct val="80000"/>
              </a:lnSpc>
              <a:spcBef>
                <a:spcPct val="0"/>
              </a:spcBef>
              <a:spcAft>
                <a:spcPct val="0"/>
              </a:spcAft>
            </a:pPr>
            <a:r>
              <a:rPr lang="en-US" sz="1600" dirty="0"/>
              <a:t>Muscle Atrophy</a:t>
            </a:r>
          </a:p>
          <a:p>
            <a:pPr marL="78581" lvl="1" algn="ctr" defTabSz="631031" fontAlgn="base">
              <a:lnSpc>
                <a:spcPct val="80000"/>
              </a:lnSpc>
              <a:spcBef>
                <a:spcPct val="0"/>
              </a:spcBef>
              <a:spcAft>
                <a:spcPct val="0"/>
              </a:spcAft>
            </a:pPr>
            <a:r>
              <a:rPr lang="en-US" sz="1600" dirty="0"/>
              <a:t>Bone Loss</a:t>
            </a:r>
          </a:p>
        </p:txBody>
      </p:sp>
      <p:sp>
        <p:nvSpPr>
          <p:cNvPr id="13" name="Rectangle 12">
            <a:extLst>
              <a:ext uri="{FF2B5EF4-FFF2-40B4-BE49-F238E27FC236}">
                <a16:creationId xmlns:a16="http://schemas.microsoft.com/office/drawing/2014/main" id="{DFCB1453-7981-498E-9470-3E26C639A594}"/>
              </a:ext>
            </a:extLst>
          </p:cNvPr>
          <p:cNvSpPr>
            <a:spLocks noChangeArrowheads="1"/>
          </p:cNvSpPr>
          <p:nvPr/>
        </p:nvSpPr>
        <p:spPr bwMode="auto">
          <a:xfrm>
            <a:off x="7794516" y="1576095"/>
            <a:ext cx="3559284" cy="403253"/>
          </a:xfrm>
          <a:prstGeom prst="rect">
            <a:avLst/>
          </a:prstGeom>
          <a:noFill/>
          <a:ln w="9525">
            <a:noFill/>
            <a:miter lim="800000"/>
            <a:headEnd/>
            <a:tailEnd/>
          </a:ln>
        </p:spPr>
        <p:txBody>
          <a:bodyPr lIns="63601" tIns="31801" rIns="63601" bIns="31801"/>
          <a:lstStyle/>
          <a:p>
            <a:pPr algn="ctr" defTabSz="342900" fontAlgn="base">
              <a:lnSpc>
                <a:spcPct val="80000"/>
              </a:lnSpc>
              <a:spcBef>
                <a:spcPct val="0"/>
              </a:spcBef>
              <a:spcAft>
                <a:spcPct val="0"/>
              </a:spcAft>
            </a:pPr>
            <a:r>
              <a:rPr lang="en-US" sz="1600" dirty="0"/>
              <a:t>Communication Delay</a:t>
            </a:r>
          </a:p>
          <a:p>
            <a:pPr algn="ctr" defTabSz="342900" fontAlgn="base">
              <a:lnSpc>
                <a:spcPct val="80000"/>
              </a:lnSpc>
              <a:spcBef>
                <a:spcPct val="0"/>
              </a:spcBef>
              <a:spcAft>
                <a:spcPct val="0"/>
              </a:spcAft>
            </a:pPr>
            <a:r>
              <a:rPr lang="en-US" sz="1600" dirty="0"/>
              <a:t>Limited Ability to Resupply and Rescue</a:t>
            </a:r>
          </a:p>
          <a:p>
            <a:pPr algn="ctr" defTabSz="342900" fontAlgn="base">
              <a:lnSpc>
                <a:spcPct val="80000"/>
              </a:lnSpc>
              <a:spcBef>
                <a:spcPct val="0"/>
              </a:spcBef>
              <a:spcAft>
                <a:spcPct val="0"/>
              </a:spcAft>
            </a:pPr>
            <a:endParaRPr lang="en-US" sz="1600" dirty="0"/>
          </a:p>
          <a:p>
            <a:pPr algn="ctr" defTabSz="342900" fontAlgn="base">
              <a:lnSpc>
                <a:spcPct val="80000"/>
              </a:lnSpc>
              <a:spcBef>
                <a:spcPct val="0"/>
              </a:spcBef>
              <a:spcAft>
                <a:spcPct val="0"/>
              </a:spcAft>
            </a:pPr>
            <a:r>
              <a:rPr lang="en-US" sz="1600" dirty="0"/>
              <a:t>Drives the need for more “autonomous” operations and medical care capacity</a:t>
            </a:r>
          </a:p>
        </p:txBody>
      </p:sp>
      <p:sp>
        <p:nvSpPr>
          <p:cNvPr id="14" name="Rectangle 9">
            <a:extLst>
              <a:ext uri="{FF2B5EF4-FFF2-40B4-BE49-F238E27FC236}">
                <a16:creationId xmlns:a16="http://schemas.microsoft.com/office/drawing/2014/main" id="{487A4576-81E4-44BE-A192-FE12E7E1CF78}"/>
              </a:ext>
            </a:extLst>
          </p:cNvPr>
          <p:cNvSpPr>
            <a:spLocks noChangeArrowheads="1"/>
          </p:cNvSpPr>
          <p:nvPr/>
        </p:nvSpPr>
        <p:spPr bwMode="auto">
          <a:xfrm>
            <a:off x="4152225" y="5560252"/>
            <a:ext cx="3559284" cy="403253"/>
          </a:xfrm>
          <a:prstGeom prst="rect">
            <a:avLst/>
          </a:prstGeom>
          <a:noFill/>
          <a:ln w="9525">
            <a:noFill/>
            <a:miter lim="800000"/>
            <a:headEnd/>
            <a:tailEnd/>
          </a:ln>
        </p:spPr>
        <p:txBody>
          <a:bodyPr lIns="63601" tIns="31801" rIns="63601" bIns="31801"/>
          <a:lstStyle/>
          <a:p>
            <a:pPr algn="ctr" defTabSz="342900" fontAlgn="base">
              <a:lnSpc>
                <a:spcPct val="80000"/>
              </a:lnSpc>
              <a:spcBef>
                <a:spcPct val="0"/>
              </a:spcBef>
              <a:spcAft>
                <a:spcPct val="0"/>
              </a:spcAft>
            </a:pPr>
            <a:r>
              <a:rPr lang="en-US" sz="1600" dirty="0"/>
              <a:t>Behavioral Health</a:t>
            </a:r>
          </a:p>
          <a:p>
            <a:pPr algn="ctr" defTabSz="342900" fontAlgn="base">
              <a:lnSpc>
                <a:spcPct val="80000"/>
              </a:lnSpc>
              <a:spcBef>
                <a:spcPct val="0"/>
              </a:spcBef>
              <a:spcAft>
                <a:spcPct val="0"/>
              </a:spcAft>
            </a:pPr>
            <a:r>
              <a:rPr lang="en-US" sz="1600" dirty="0"/>
              <a:t>Sensory Deprivation</a:t>
            </a:r>
          </a:p>
          <a:p>
            <a:pPr algn="ctr" defTabSz="342900" fontAlgn="base">
              <a:lnSpc>
                <a:spcPct val="80000"/>
              </a:lnSpc>
              <a:spcBef>
                <a:spcPct val="0"/>
              </a:spcBef>
              <a:spcAft>
                <a:spcPct val="0"/>
              </a:spcAft>
            </a:pPr>
            <a:r>
              <a:rPr lang="en-US" sz="1600" dirty="0"/>
              <a:t>Sleep Disorders (Circadian Dysregulation)</a:t>
            </a:r>
          </a:p>
          <a:p>
            <a:pPr algn="ctr" defTabSz="342900" fontAlgn="base">
              <a:lnSpc>
                <a:spcPct val="80000"/>
              </a:lnSpc>
              <a:spcBef>
                <a:spcPct val="0"/>
              </a:spcBef>
              <a:spcAft>
                <a:spcPct val="0"/>
              </a:spcAft>
            </a:pPr>
            <a:r>
              <a:rPr lang="en-US" sz="1600" dirty="0"/>
              <a:t>Team Communication, Coordination, and Adaptation </a:t>
            </a:r>
          </a:p>
        </p:txBody>
      </p:sp>
      <p:sp>
        <p:nvSpPr>
          <p:cNvPr id="15" name="Rectangle 9">
            <a:extLst>
              <a:ext uri="{FF2B5EF4-FFF2-40B4-BE49-F238E27FC236}">
                <a16:creationId xmlns:a16="http://schemas.microsoft.com/office/drawing/2014/main" id="{2343479F-3A13-46F5-A3F0-0674E1E8B9FF}"/>
              </a:ext>
            </a:extLst>
          </p:cNvPr>
          <p:cNvSpPr>
            <a:spLocks noChangeArrowheads="1"/>
          </p:cNvSpPr>
          <p:nvPr/>
        </p:nvSpPr>
        <p:spPr bwMode="auto">
          <a:xfrm>
            <a:off x="639981" y="3737359"/>
            <a:ext cx="3563337" cy="403253"/>
          </a:xfrm>
          <a:prstGeom prst="rect">
            <a:avLst/>
          </a:prstGeom>
          <a:noFill/>
          <a:ln w="9525">
            <a:noFill/>
            <a:miter lim="800000"/>
            <a:headEnd/>
            <a:tailEnd/>
          </a:ln>
        </p:spPr>
        <p:txBody>
          <a:bodyPr lIns="63601" tIns="31801" rIns="63601" bIns="31801"/>
          <a:lstStyle/>
          <a:p>
            <a:pPr algn="ctr" defTabSz="342900" fontAlgn="base">
              <a:lnSpc>
                <a:spcPct val="80000"/>
              </a:lnSpc>
              <a:spcBef>
                <a:spcPct val="0"/>
              </a:spcBef>
              <a:spcAft>
                <a:spcPct val="0"/>
              </a:spcAft>
            </a:pPr>
            <a:r>
              <a:rPr lang="en-US" sz="1600" dirty="0"/>
              <a:t>Vehicle and Habitat Design</a:t>
            </a:r>
          </a:p>
          <a:p>
            <a:pPr algn="ctr" defTabSz="342900" fontAlgn="base">
              <a:lnSpc>
                <a:spcPct val="80000"/>
              </a:lnSpc>
              <a:spcBef>
                <a:spcPct val="0"/>
              </a:spcBef>
              <a:spcAft>
                <a:spcPct val="0"/>
              </a:spcAft>
            </a:pPr>
            <a:r>
              <a:rPr lang="en-US" sz="1600" dirty="0"/>
              <a:t>Acceleration/Vibration/Noise</a:t>
            </a:r>
          </a:p>
          <a:p>
            <a:pPr algn="ctr" defTabSz="342900" fontAlgn="base">
              <a:lnSpc>
                <a:spcPct val="80000"/>
              </a:lnSpc>
              <a:spcBef>
                <a:spcPct val="0"/>
              </a:spcBef>
              <a:spcAft>
                <a:spcPct val="0"/>
              </a:spcAft>
            </a:pPr>
            <a:r>
              <a:rPr lang="en-US" sz="1600" dirty="0"/>
              <a:t>Environmental – CO</a:t>
            </a:r>
            <a:r>
              <a:rPr lang="en-US" sz="1600" baseline="-25000" dirty="0"/>
              <a:t>2</a:t>
            </a:r>
            <a:r>
              <a:rPr lang="en-US" sz="1600" dirty="0"/>
              <a:t> Levels, Toxic Exposures, Water, Food</a:t>
            </a:r>
          </a:p>
          <a:p>
            <a:pPr marL="0" lvl="1" algn="ctr" defTabSz="342900">
              <a:lnSpc>
                <a:spcPct val="80000"/>
              </a:lnSpc>
            </a:pPr>
            <a:r>
              <a:rPr lang="en-US" sz="1600" dirty="0"/>
              <a:t>Decreased Immune Function</a:t>
            </a:r>
          </a:p>
          <a:p>
            <a:pPr algn="ctr" defTabSz="342900" fontAlgn="base">
              <a:lnSpc>
                <a:spcPct val="80000"/>
              </a:lnSpc>
              <a:spcBef>
                <a:spcPct val="0"/>
              </a:spcBef>
              <a:spcAft>
                <a:spcPct val="0"/>
              </a:spcAft>
            </a:pPr>
            <a:endParaRPr lang="en-US" sz="1600" dirty="0"/>
          </a:p>
        </p:txBody>
      </p:sp>
      <p:sp>
        <p:nvSpPr>
          <p:cNvPr id="16" name="TextBox 15">
            <a:extLst>
              <a:ext uri="{FF2B5EF4-FFF2-40B4-BE49-F238E27FC236}">
                <a16:creationId xmlns:a16="http://schemas.microsoft.com/office/drawing/2014/main" id="{B0069CDB-8F3C-4374-970B-FC68A274E179}"/>
              </a:ext>
            </a:extLst>
          </p:cNvPr>
          <p:cNvSpPr txBox="1"/>
          <p:nvPr/>
        </p:nvSpPr>
        <p:spPr>
          <a:xfrm>
            <a:off x="4518990" y="4803593"/>
            <a:ext cx="2927947" cy="215444"/>
          </a:xfrm>
          <a:prstGeom prst="rect">
            <a:avLst/>
          </a:prstGeom>
          <a:noFill/>
        </p:spPr>
        <p:txBody>
          <a:bodyPr wrap="square" rtlCol="0">
            <a:spAutoFit/>
          </a:bodyPr>
          <a:lstStyle/>
          <a:p>
            <a:r>
              <a:rPr lang="en-US" sz="800" dirty="0"/>
              <a:t>Credit: NASA</a:t>
            </a:r>
          </a:p>
        </p:txBody>
      </p:sp>
      <p:pic>
        <p:nvPicPr>
          <p:cNvPr id="17" name="Picture 2">
            <a:extLst>
              <a:ext uri="{FF2B5EF4-FFF2-40B4-BE49-F238E27FC236}">
                <a16:creationId xmlns:a16="http://schemas.microsoft.com/office/drawing/2014/main" id="{3FE40129-FC8F-4087-A2C5-071D1CDC016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RP Logo | NASA">
            <a:extLst>
              <a:ext uri="{FF2B5EF4-FFF2-40B4-BE49-F238E27FC236}">
                <a16:creationId xmlns:a16="http://schemas.microsoft.com/office/drawing/2014/main" id="{791A4566-0410-4C33-929E-1ABF79F857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437" y="126009"/>
            <a:ext cx="822098" cy="814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4692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10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12"/>
                                        </p:tgtEl>
                                      </p:cBhvr>
                                    </p:animEffect>
                                    <p:set>
                                      <p:cBhvr>
                                        <p:cTn id="10" dur="1" fill="hold">
                                          <p:stCondLst>
                                            <p:cond delay="499"/>
                                          </p:stCondLst>
                                        </p:cTn>
                                        <p:tgtEl>
                                          <p:spTgt spid="12"/>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11"/>
                                        </p:tgtEl>
                                      </p:cBhvr>
                                    </p:animEffect>
                                    <p:set>
                                      <p:cBhvr>
                                        <p:cTn id="16"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0436A8C-F198-46BD-8DE5-451ADC80D52D}"/>
              </a:ext>
            </a:extLst>
          </p:cNvPr>
          <p:cNvSpPr>
            <a:spLocks noGrp="1"/>
          </p:cNvSpPr>
          <p:nvPr>
            <p:ph type="title"/>
          </p:nvPr>
        </p:nvSpPr>
        <p:spPr>
          <a:xfrm>
            <a:off x="838200" y="21875"/>
            <a:ext cx="10515600" cy="1025047"/>
          </a:xfrm>
        </p:spPr>
        <p:txBody>
          <a:bodyPr/>
          <a:lstStyle/>
          <a:p>
            <a:r>
              <a:rPr lang="en-US" dirty="0">
                <a:latin typeface="+mn-lt"/>
              </a:rPr>
              <a:t>What are Flight Analogs?</a:t>
            </a:r>
          </a:p>
        </p:txBody>
      </p:sp>
      <p:pic>
        <p:nvPicPr>
          <p:cNvPr id="17" name="Picture 2">
            <a:extLst>
              <a:ext uri="{FF2B5EF4-FFF2-40B4-BE49-F238E27FC236}">
                <a16:creationId xmlns:a16="http://schemas.microsoft.com/office/drawing/2014/main" id="{3FE40129-FC8F-4087-A2C5-071D1CDC01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4C4FCB79-B0B8-487E-AFF3-E2D076E2122A}"/>
              </a:ext>
            </a:extLst>
          </p:cNvPr>
          <p:cNvSpPr txBox="1"/>
          <p:nvPr/>
        </p:nvSpPr>
        <p:spPr>
          <a:xfrm>
            <a:off x="447676" y="1346333"/>
            <a:ext cx="10906124" cy="3416320"/>
          </a:xfrm>
          <a:prstGeom prst="rect">
            <a:avLst/>
          </a:prstGeom>
          <a:noFill/>
        </p:spPr>
        <p:txBody>
          <a:bodyPr wrap="square" rtlCol="0">
            <a:spAutoFit/>
          </a:bodyPr>
          <a:lstStyle/>
          <a:p>
            <a:pPr marL="285750" indent="-285750">
              <a:buFont typeface="Arial" panose="020B0604020202020204" pitchFamily="34" charset="0"/>
              <a:buChar char="•"/>
            </a:pPr>
            <a:r>
              <a:rPr lang="en-US" sz="2400" dirty="0"/>
              <a:t>Environments that produce similar effects on the human body as those experienced in spaceflight</a:t>
            </a:r>
          </a:p>
          <a:p>
            <a:pPr lvl="1"/>
            <a:endParaRPr lang="en-US" sz="2400" dirty="0"/>
          </a:p>
          <a:p>
            <a:pPr marL="285750" indent="-285750">
              <a:buFont typeface="Arial" panose="020B0604020202020204" pitchFamily="34" charset="0"/>
              <a:buChar char="•"/>
            </a:pPr>
            <a:r>
              <a:rPr lang="en-US" sz="2400" dirty="0"/>
              <a:t>Experimentally test:</a:t>
            </a:r>
          </a:p>
          <a:p>
            <a:pPr marL="742950" lvl="1" indent="-285750">
              <a:buFont typeface="Arial" panose="020B0604020202020204" pitchFamily="34" charset="0"/>
              <a:buChar char="•"/>
            </a:pPr>
            <a:r>
              <a:rPr lang="en-US" sz="2400" dirty="0"/>
              <a:t>Current and future mission parameters</a:t>
            </a:r>
          </a:p>
          <a:p>
            <a:pPr marL="1200150" lvl="2" indent="-285750">
              <a:buFont typeface="Arial" panose="020B0604020202020204" pitchFamily="34" charset="0"/>
              <a:buChar char="•"/>
            </a:pPr>
            <a:r>
              <a:rPr lang="en-US" sz="2400" dirty="0"/>
              <a:t>Gravity, COM-delay, food system, crew-size, habitable volume</a:t>
            </a:r>
          </a:p>
          <a:p>
            <a:pPr marL="742950" lvl="1" indent="-285750">
              <a:buFont typeface="Arial" panose="020B0604020202020204" pitchFamily="34" charset="0"/>
              <a:buChar char="•"/>
            </a:pPr>
            <a:r>
              <a:rPr lang="en-US" sz="2400" dirty="0"/>
              <a:t>Development and validation of new countermeasures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Integrate studies on a non-interference basis and run together as one “experiment”</a:t>
            </a:r>
          </a:p>
        </p:txBody>
      </p:sp>
      <p:pic>
        <p:nvPicPr>
          <p:cNvPr id="5" name="Picture 2" descr="HRP Logo | NASA">
            <a:extLst>
              <a:ext uri="{FF2B5EF4-FFF2-40B4-BE49-F238E27FC236}">
                <a16:creationId xmlns:a16="http://schemas.microsoft.com/office/drawing/2014/main" id="{867C78CD-2745-4F35-83F2-41C7F9424C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437" y="126009"/>
            <a:ext cx="822098" cy="814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5687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0436A8C-F198-46BD-8DE5-451ADC80D52D}"/>
              </a:ext>
            </a:extLst>
          </p:cNvPr>
          <p:cNvSpPr>
            <a:spLocks noGrp="1"/>
          </p:cNvSpPr>
          <p:nvPr>
            <p:ph type="title"/>
          </p:nvPr>
        </p:nvSpPr>
        <p:spPr>
          <a:xfrm>
            <a:off x="838200" y="21875"/>
            <a:ext cx="10515600" cy="1025047"/>
          </a:xfrm>
        </p:spPr>
        <p:txBody>
          <a:bodyPr>
            <a:normAutofit/>
          </a:bodyPr>
          <a:lstStyle/>
          <a:p>
            <a:r>
              <a:rPr lang="en-US" dirty="0">
                <a:latin typeface="+mn-lt"/>
              </a:rPr>
              <a:t>Why not just study spaceflight?</a:t>
            </a:r>
          </a:p>
        </p:txBody>
      </p:sp>
      <p:pic>
        <p:nvPicPr>
          <p:cNvPr id="17" name="Picture 2">
            <a:extLst>
              <a:ext uri="{FF2B5EF4-FFF2-40B4-BE49-F238E27FC236}">
                <a16:creationId xmlns:a16="http://schemas.microsoft.com/office/drawing/2014/main" id="{3FE40129-FC8F-4087-A2C5-071D1CDC01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4C4FCB79-B0B8-487E-AFF3-E2D076E2122A}"/>
              </a:ext>
            </a:extLst>
          </p:cNvPr>
          <p:cNvSpPr txBox="1"/>
          <p:nvPr/>
        </p:nvSpPr>
        <p:spPr>
          <a:xfrm>
            <a:off x="447676" y="1346333"/>
            <a:ext cx="10741872" cy="4893647"/>
          </a:xfrm>
          <a:prstGeom prst="rect">
            <a:avLst/>
          </a:prstGeom>
          <a:noFill/>
        </p:spPr>
        <p:txBody>
          <a:bodyPr wrap="square" rtlCol="0">
            <a:spAutoFit/>
          </a:bodyPr>
          <a:lstStyle/>
          <a:p>
            <a:pPr marL="285750" indent="-285750">
              <a:buFont typeface="Arial" panose="020B0604020202020204" pitchFamily="34" charset="0"/>
              <a:buChar char="•"/>
            </a:pPr>
            <a:r>
              <a:rPr lang="en-US" sz="2400" dirty="0"/>
              <a:t>Time</a:t>
            </a:r>
          </a:p>
          <a:p>
            <a:pPr marL="742950" lvl="1" indent="-285750">
              <a:buFont typeface="Arial" panose="020B0604020202020204" pitchFamily="34" charset="0"/>
              <a:buChar char="•"/>
            </a:pPr>
            <a:r>
              <a:rPr lang="en-US" sz="2400" dirty="0"/>
              <a:t>Larger N (throughput) in a shorter duration</a:t>
            </a:r>
          </a:p>
          <a:p>
            <a:pPr marL="742950" lvl="1" indent="-285750">
              <a:buFont typeface="Arial" panose="020B0604020202020204" pitchFamily="34" charset="0"/>
              <a:buChar char="•"/>
            </a:pPr>
            <a:r>
              <a:rPr lang="en-US" sz="2400" dirty="0"/>
              <a:t>Astronaut crew time is limited!</a:t>
            </a:r>
          </a:p>
          <a:p>
            <a:pPr lvl="1"/>
            <a:endParaRPr lang="en-US" sz="2400" dirty="0"/>
          </a:p>
          <a:p>
            <a:pPr marL="285750" indent="-285750">
              <a:buFont typeface="Arial" panose="020B0604020202020204" pitchFamily="34" charset="0"/>
              <a:buChar char="•"/>
            </a:pPr>
            <a:r>
              <a:rPr lang="en-US" sz="2400" dirty="0"/>
              <a:t>Cost</a:t>
            </a:r>
          </a:p>
          <a:p>
            <a:pPr marL="742950" lvl="1" indent="-285750">
              <a:buFont typeface="Arial" panose="020B0604020202020204" pitchFamily="34" charset="0"/>
              <a:buChar char="•"/>
            </a:pPr>
            <a:r>
              <a:rPr lang="en-US" sz="2400" dirty="0"/>
              <a:t>Expensive to launch and return </a:t>
            </a:r>
            <a:r>
              <a:rPr lang="en-US" sz="2400" dirty="0" err="1"/>
              <a:t>biosamples</a:t>
            </a:r>
            <a:r>
              <a:rPr lang="en-US" sz="2400" dirty="0"/>
              <a:t> and hardware</a:t>
            </a:r>
          </a:p>
          <a:p>
            <a:pPr marL="1200150" lvl="2" indent="-285750">
              <a:buFont typeface="Arial" panose="020B0604020202020204" pitchFamily="34" charset="0"/>
              <a:buChar char="•"/>
            </a:pPr>
            <a:r>
              <a:rPr lang="en-US" sz="2400" dirty="0"/>
              <a:t>Analogs are a “proving ground” before implementing new ideas inflight</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Experimental Control</a:t>
            </a:r>
          </a:p>
          <a:p>
            <a:pPr marL="742950" lvl="1" indent="-285750">
              <a:buFont typeface="Arial" panose="020B0604020202020204" pitchFamily="34" charset="0"/>
              <a:buChar char="•"/>
            </a:pPr>
            <a:r>
              <a:rPr lang="en-US" sz="2400" dirty="0"/>
              <a:t>Isolated Confined and Extreme (ICE) – naturalistic</a:t>
            </a:r>
          </a:p>
          <a:p>
            <a:pPr marL="742950" lvl="1" indent="-285750">
              <a:buFont typeface="Arial" panose="020B0604020202020204" pitchFamily="34" charset="0"/>
              <a:buChar char="•"/>
            </a:pPr>
            <a:r>
              <a:rPr lang="en-US" sz="2400" dirty="0"/>
              <a:t>Isolated Confined and Controlled (ICC) – experimental</a:t>
            </a:r>
          </a:p>
        </p:txBody>
      </p:sp>
      <p:sp>
        <p:nvSpPr>
          <p:cNvPr id="2" name="TextBox 1">
            <a:extLst>
              <a:ext uri="{FF2B5EF4-FFF2-40B4-BE49-F238E27FC236}">
                <a16:creationId xmlns:a16="http://schemas.microsoft.com/office/drawing/2014/main" id="{7EE5B110-4171-410C-B5F1-39DE02F306F9}"/>
              </a:ext>
            </a:extLst>
          </p:cNvPr>
          <p:cNvSpPr txBox="1"/>
          <p:nvPr/>
        </p:nvSpPr>
        <p:spPr>
          <a:xfrm>
            <a:off x="2531806" y="4218038"/>
            <a:ext cx="811162" cy="47705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2500" dirty="0"/>
              <a:t>Lab</a:t>
            </a:r>
          </a:p>
        </p:txBody>
      </p:sp>
      <p:sp>
        <p:nvSpPr>
          <p:cNvPr id="6" name="TextBox 5">
            <a:extLst>
              <a:ext uri="{FF2B5EF4-FFF2-40B4-BE49-F238E27FC236}">
                <a16:creationId xmlns:a16="http://schemas.microsoft.com/office/drawing/2014/main" id="{1F68087C-660A-4EF4-847C-E97D72720852}"/>
              </a:ext>
            </a:extLst>
          </p:cNvPr>
          <p:cNvSpPr txBox="1"/>
          <p:nvPr/>
        </p:nvSpPr>
        <p:spPr>
          <a:xfrm>
            <a:off x="4348699" y="4218038"/>
            <a:ext cx="1455174" cy="477054"/>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2500" dirty="0"/>
              <a:t>Analog(s)</a:t>
            </a:r>
          </a:p>
        </p:txBody>
      </p:sp>
      <p:sp>
        <p:nvSpPr>
          <p:cNvPr id="7" name="TextBox 6">
            <a:extLst>
              <a:ext uri="{FF2B5EF4-FFF2-40B4-BE49-F238E27FC236}">
                <a16:creationId xmlns:a16="http://schemas.microsoft.com/office/drawing/2014/main" id="{81C60E2D-21E8-4959-9E10-E70044633D3B}"/>
              </a:ext>
            </a:extLst>
          </p:cNvPr>
          <p:cNvSpPr txBox="1"/>
          <p:nvPr/>
        </p:nvSpPr>
        <p:spPr>
          <a:xfrm>
            <a:off x="6715651" y="4218038"/>
            <a:ext cx="1081330" cy="477054"/>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2500" dirty="0"/>
              <a:t>Flight</a:t>
            </a:r>
          </a:p>
        </p:txBody>
      </p:sp>
      <p:sp>
        <p:nvSpPr>
          <p:cNvPr id="3" name="Arrow: Right 2">
            <a:extLst>
              <a:ext uri="{FF2B5EF4-FFF2-40B4-BE49-F238E27FC236}">
                <a16:creationId xmlns:a16="http://schemas.microsoft.com/office/drawing/2014/main" id="{562D3FB9-4920-4037-9B41-E0E12D315AE3}"/>
              </a:ext>
            </a:extLst>
          </p:cNvPr>
          <p:cNvSpPr/>
          <p:nvPr/>
        </p:nvSpPr>
        <p:spPr>
          <a:xfrm>
            <a:off x="3628103" y="4296696"/>
            <a:ext cx="422787" cy="270575"/>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9" name="Arrow: Right 8">
            <a:extLst>
              <a:ext uri="{FF2B5EF4-FFF2-40B4-BE49-F238E27FC236}">
                <a16:creationId xmlns:a16="http://schemas.microsoft.com/office/drawing/2014/main" id="{356E3096-B6D5-44D4-8653-9AF203DF6163}"/>
              </a:ext>
            </a:extLst>
          </p:cNvPr>
          <p:cNvSpPr/>
          <p:nvPr/>
        </p:nvSpPr>
        <p:spPr>
          <a:xfrm>
            <a:off x="6061696" y="4321277"/>
            <a:ext cx="422787" cy="270575"/>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10" name="Picture 2" descr="HRP Logo | NASA">
            <a:extLst>
              <a:ext uri="{FF2B5EF4-FFF2-40B4-BE49-F238E27FC236}">
                <a16:creationId xmlns:a16="http://schemas.microsoft.com/office/drawing/2014/main" id="{E72645AB-0F62-46A3-85B5-BD85EB595F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437" y="126009"/>
            <a:ext cx="822098" cy="814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6894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0436A8C-F198-46BD-8DE5-451ADC80D52D}"/>
              </a:ext>
            </a:extLst>
          </p:cNvPr>
          <p:cNvSpPr>
            <a:spLocks noGrp="1"/>
          </p:cNvSpPr>
          <p:nvPr>
            <p:ph type="title"/>
          </p:nvPr>
        </p:nvSpPr>
        <p:spPr>
          <a:xfrm>
            <a:off x="838200" y="21875"/>
            <a:ext cx="10515600" cy="1025047"/>
          </a:xfrm>
        </p:spPr>
        <p:txBody>
          <a:bodyPr>
            <a:normAutofit/>
          </a:bodyPr>
          <a:lstStyle/>
          <a:p>
            <a:r>
              <a:rPr lang="en-US" dirty="0">
                <a:latin typeface="+mn-lt"/>
              </a:rPr>
              <a:t>Human Exploration Research Analog (HERA)</a:t>
            </a:r>
          </a:p>
        </p:txBody>
      </p:sp>
      <p:pic>
        <p:nvPicPr>
          <p:cNvPr id="17" name="Picture 2">
            <a:extLst>
              <a:ext uri="{FF2B5EF4-FFF2-40B4-BE49-F238E27FC236}">
                <a16:creationId xmlns:a16="http://schemas.microsoft.com/office/drawing/2014/main" id="{3FE40129-FC8F-4087-A2C5-071D1CDC01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481567A-89D2-4DD0-9285-0EFEA0E5A16A}"/>
              </a:ext>
            </a:extLst>
          </p:cNvPr>
          <p:cNvPicPr>
            <a:picLocks noChangeAspect="1"/>
          </p:cNvPicPr>
          <p:nvPr/>
        </p:nvPicPr>
        <p:blipFill>
          <a:blip r:embed="rId3"/>
          <a:stretch>
            <a:fillRect/>
          </a:stretch>
        </p:blipFill>
        <p:spPr>
          <a:xfrm>
            <a:off x="537707" y="1459995"/>
            <a:ext cx="6027959" cy="3690343"/>
          </a:xfrm>
          <a:prstGeom prst="rect">
            <a:avLst/>
          </a:prstGeom>
        </p:spPr>
      </p:pic>
      <p:pic>
        <p:nvPicPr>
          <p:cNvPr id="8" name="Picture 7">
            <a:extLst>
              <a:ext uri="{FF2B5EF4-FFF2-40B4-BE49-F238E27FC236}">
                <a16:creationId xmlns:a16="http://schemas.microsoft.com/office/drawing/2014/main" id="{7FF6C6F4-EA11-4474-97AC-DF3779F79F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75939" y="1371670"/>
            <a:ext cx="5038223" cy="3778668"/>
          </a:xfrm>
          <a:prstGeom prst="rect">
            <a:avLst/>
          </a:prstGeom>
        </p:spPr>
      </p:pic>
      <p:sp>
        <p:nvSpPr>
          <p:cNvPr id="3" name="TextBox 2">
            <a:extLst>
              <a:ext uri="{FF2B5EF4-FFF2-40B4-BE49-F238E27FC236}">
                <a16:creationId xmlns:a16="http://schemas.microsoft.com/office/drawing/2014/main" id="{7A66027A-1190-4D2C-84A1-40612CC3BB5F}"/>
              </a:ext>
            </a:extLst>
          </p:cNvPr>
          <p:cNvSpPr txBox="1"/>
          <p:nvPr/>
        </p:nvSpPr>
        <p:spPr>
          <a:xfrm>
            <a:off x="1802236" y="5398005"/>
            <a:ext cx="2710887" cy="369332"/>
          </a:xfrm>
          <a:prstGeom prst="rect">
            <a:avLst/>
          </a:prstGeom>
          <a:noFill/>
        </p:spPr>
        <p:txBody>
          <a:bodyPr wrap="square" rtlCol="0">
            <a:spAutoFit/>
          </a:bodyPr>
          <a:lstStyle/>
          <a:p>
            <a:pPr algn="ctr"/>
            <a:r>
              <a:rPr lang="en-US" dirty="0"/>
              <a:t>Area: ~636 ft</a:t>
            </a:r>
            <a:r>
              <a:rPr lang="en-US" baseline="30000" dirty="0"/>
              <a:t>2</a:t>
            </a:r>
            <a:endParaRPr lang="en-US" dirty="0"/>
          </a:p>
        </p:txBody>
      </p:sp>
      <p:sp>
        <p:nvSpPr>
          <p:cNvPr id="7" name="TextBox 6">
            <a:extLst>
              <a:ext uri="{FF2B5EF4-FFF2-40B4-BE49-F238E27FC236}">
                <a16:creationId xmlns:a16="http://schemas.microsoft.com/office/drawing/2014/main" id="{5D23A405-1956-460F-B1D9-3FEF0556727E}"/>
              </a:ext>
            </a:extLst>
          </p:cNvPr>
          <p:cNvSpPr txBox="1"/>
          <p:nvPr/>
        </p:nvSpPr>
        <p:spPr>
          <a:xfrm>
            <a:off x="458267" y="5182561"/>
            <a:ext cx="2927947" cy="215444"/>
          </a:xfrm>
          <a:prstGeom prst="rect">
            <a:avLst/>
          </a:prstGeom>
          <a:noFill/>
        </p:spPr>
        <p:txBody>
          <a:bodyPr wrap="square" rtlCol="0">
            <a:spAutoFit/>
          </a:bodyPr>
          <a:lstStyle/>
          <a:p>
            <a:r>
              <a:rPr lang="en-US" sz="800" dirty="0"/>
              <a:t>Credit: NASA</a:t>
            </a:r>
          </a:p>
        </p:txBody>
      </p:sp>
      <p:sp>
        <p:nvSpPr>
          <p:cNvPr id="9" name="TextBox 8">
            <a:extLst>
              <a:ext uri="{FF2B5EF4-FFF2-40B4-BE49-F238E27FC236}">
                <a16:creationId xmlns:a16="http://schemas.microsoft.com/office/drawing/2014/main" id="{8F924A22-5A3D-4531-B74E-AF2748418216}"/>
              </a:ext>
            </a:extLst>
          </p:cNvPr>
          <p:cNvSpPr txBox="1"/>
          <p:nvPr/>
        </p:nvSpPr>
        <p:spPr>
          <a:xfrm>
            <a:off x="6775939" y="5150338"/>
            <a:ext cx="2927947" cy="215444"/>
          </a:xfrm>
          <a:prstGeom prst="rect">
            <a:avLst/>
          </a:prstGeom>
          <a:noFill/>
        </p:spPr>
        <p:txBody>
          <a:bodyPr wrap="square" rtlCol="0">
            <a:spAutoFit/>
          </a:bodyPr>
          <a:lstStyle/>
          <a:p>
            <a:r>
              <a:rPr lang="en-US" sz="800" dirty="0"/>
              <a:t>Credit: NASA</a:t>
            </a:r>
          </a:p>
        </p:txBody>
      </p:sp>
      <p:pic>
        <p:nvPicPr>
          <p:cNvPr id="10" name="Picture 2" descr="HRP Logo | NASA">
            <a:extLst>
              <a:ext uri="{FF2B5EF4-FFF2-40B4-BE49-F238E27FC236}">
                <a16:creationId xmlns:a16="http://schemas.microsoft.com/office/drawing/2014/main" id="{12EB8898-4259-46E8-83B8-B952559660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437" y="126009"/>
            <a:ext cx="822098" cy="814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3129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0436A8C-F198-46BD-8DE5-451ADC80D52D}"/>
              </a:ext>
            </a:extLst>
          </p:cNvPr>
          <p:cNvSpPr>
            <a:spLocks noGrp="1"/>
          </p:cNvSpPr>
          <p:nvPr>
            <p:ph type="title"/>
          </p:nvPr>
        </p:nvSpPr>
        <p:spPr>
          <a:xfrm>
            <a:off x="838200" y="21875"/>
            <a:ext cx="10515600" cy="1025047"/>
          </a:xfrm>
        </p:spPr>
        <p:txBody>
          <a:bodyPr>
            <a:normAutofit/>
          </a:bodyPr>
          <a:lstStyle/>
          <a:p>
            <a:r>
              <a:rPr lang="en-US" dirty="0">
                <a:latin typeface="+mn-lt"/>
              </a:rPr>
              <a:t>Human Exploration Research Analog (HERA)</a:t>
            </a:r>
          </a:p>
        </p:txBody>
      </p:sp>
      <p:pic>
        <p:nvPicPr>
          <p:cNvPr id="17" name="Picture 2">
            <a:extLst>
              <a:ext uri="{FF2B5EF4-FFF2-40B4-BE49-F238E27FC236}">
                <a16:creationId xmlns:a16="http://schemas.microsoft.com/office/drawing/2014/main" id="{3FE40129-FC8F-4087-A2C5-071D1CDC016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pic>
        <p:nvPicPr>
          <p:cNvPr id="6" name="Online Media 5" title="What's it like living in space ... on Earth? We take a look inside NASA's HERA module.">
            <a:hlinkClick r:id="" action="ppaction://media"/>
            <a:extLst>
              <a:ext uri="{FF2B5EF4-FFF2-40B4-BE49-F238E27FC236}">
                <a16:creationId xmlns:a16="http://schemas.microsoft.com/office/drawing/2014/main" id="{4269E97E-0CDA-43FA-B431-4C10AFBD2073}"/>
              </a:ext>
            </a:extLst>
          </p:cNvPr>
          <p:cNvPicPr>
            <a:picLocks noRot="1" noChangeAspect="1"/>
          </p:cNvPicPr>
          <p:nvPr>
            <a:videoFile r:link="rId1"/>
          </p:nvPr>
        </p:nvPicPr>
        <p:blipFill>
          <a:blip r:embed="rId4"/>
          <a:stretch>
            <a:fillRect/>
          </a:stretch>
        </p:blipFill>
        <p:spPr>
          <a:xfrm>
            <a:off x="1220037" y="1046922"/>
            <a:ext cx="9751926" cy="5509838"/>
          </a:xfrm>
          <a:prstGeom prst="rect">
            <a:avLst/>
          </a:prstGeom>
        </p:spPr>
      </p:pic>
      <p:sp>
        <p:nvSpPr>
          <p:cNvPr id="12" name="TextBox 11">
            <a:extLst>
              <a:ext uri="{FF2B5EF4-FFF2-40B4-BE49-F238E27FC236}">
                <a16:creationId xmlns:a16="http://schemas.microsoft.com/office/drawing/2014/main" id="{553797C6-9ABB-4BD0-B29B-0AA80DD3587A}"/>
              </a:ext>
            </a:extLst>
          </p:cNvPr>
          <p:cNvSpPr txBox="1"/>
          <p:nvPr/>
        </p:nvSpPr>
        <p:spPr>
          <a:xfrm>
            <a:off x="1044824" y="6620681"/>
            <a:ext cx="9927139" cy="215444"/>
          </a:xfrm>
          <a:prstGeom prst="rect">
            <a:avLst/>
          </a:prstGeom>
          <a:noFill/>
        </p:spPr>
        <p:txBody>
          <a:bodyPr wrap="square" rtlCol="0">
            <a:spAutoFit/>
          </a:bodyPr>
          <a:lstStyle/>
          <a:p>
            <a:r>
              <a:rPr lang="en-US" sz="800" dirty="0"/>
              <a:t>The Aerospace Corporation. (2022, May). </a:t>
            </a:r>
            <a:r>
              <a:rPr lang="en-US" sz="800" b="0" i="1" dirty="0">
                <a:effectLst/>
                <a:latin typeface="Roboto" panose="02000000000000000000" pitchFamily="2" charset="0"/>
              </a:rPr>
              <a:t>What's it like living in space ... on Earth? We take a look inside NASA's HERA module</a:t>
            </a:r>
            <a:r>
              <a:rPr lang="en-US" sz="800" b="0" i="0" dirty="0">
                <a:effectLst/>
                <a:latin typeface="Roboto" panose="02000000000000000000" pitchFamily="2" charset="0"/>
              </a:rPr>
              <a:t> [video]. YouTube. https://youtu.be/GPvjpmB0RJ8 </a:t>
            </a:r>
          </a:p>
        </p:txBody>
      </p:sp>
      <p:pic>
        <p:nvPicPr>
          <p:cNvPr id="13" name="Picture 2" descr="HRP Logo | NASA">
            <a:extLst>
              <a:ext uri="{FF2B5EF4-FFF2-40B4-BE49-F238E27FC236}">
                <a16:creationId xmlns:a16="http://schemas.microsoft.com/office/drawing/2014/main" id="{7B42D840-97FF-4246-BAEF-89328167D5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436" y="126009"/>
            <a:ext cx="910457" cy="901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7055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0436A8C-F198-46BD-8DE5-451ADC80D52D}"/>
              </a:ext>
            </a:extLst>
          </p:cNvPr>
          <p:cNvSpPr>
            <a:spLocks noGrp="1"/>
          </p:cNvSpPr>
          <p:nvPr>
            <p:ph type="title"/>
          </p:nvPr>
        </p:nvSpPr>
        <p:spPr>
          <a:xfrm>
            <a:off x="838200" y="21875"/>
            <a:ext cx="10515600" cy="1025047"/>
          </a:xfrm>
        </p:spPr>
        <p:txBody>
          <a:bodyPr>
            <a:normAutofit/>
          </a:bodyPr>
          <a:lstStyle/>
          <a:p>
            <a:r>
              <a:rPr lang="en-US" dirty="0">
                <a:latin typeface="+mn-lt"/>
              </a:rPr>
              <a:t>HERA Level 1</a:t>
            </a:r>
          </a:p>
        </p:txBody>
      </p:sp>
      <p:pic>
        <p:nvPicPr>
          <p:cNvPr id="17" name="Picture 2">
            <a:extLst>
              <a:ext uri="{FF2B5EF4-FFF2-40B4-BE49-F238E27FC236}">
                <a16:creationId xmlns:a16="http://schemas.microsoft.com/office/drawing/2014/main" id="{3FE40129-FC8F-4087-A2C5-071D1CDC01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D05C77D9-7C99-46A0-AA8A-8B14C614EAC1}"/>
              </a:ext>
            </a:extLst>
          </p:cNvPr>
          <p:cNvSpPr/>
          <p:nvPr/>
        </p:nvSpPr>
        <p:spPr>
          <a:xfrm>
            <a:off x="1303852" y="1245596"/>
            <a:ext cx="9381548" cy="5230753"/>
          </a:xfrm>
          <a:prstGeom prst="rect">
            <a:avLst/>
          </a:prstGeom>
          <a:solidFill>
            <a:schemeClr val="tx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69A3D965-A687-4CB2-982B-99F8F2CD4186}"/>
              </a:ext>
            </a:extLst>
          </p:cNvPr>
          <p:cNvGrpSpPr/>
          <p:nvPr/>
        </p:nvGrpSpPr>
        <p:grpSpPr>
          <a:xfrm>
            <a:off x="1846200" y="1258820"/>
            <a:ext cx="8839200" cy="5218033"/>
            <a:chOff x="1507958" y="944366"/>
            <a:chExt cx="9079831" cy="5804448"/>
          </a:xfrm>
          <a:solidFill>
            <a:schemeClr val="tx1"/>
          </a:solidFill>
        </p:grpSpPr>
        <p:sp>
          <p:nvSpPr>
            <p:cNvPr id="13" name="Rectangle 12">
              <a:extLst>
                <a:ext uri="{FF2B5EF4-FFF2-40B4-BE49-F238E27FC236}">
                  <a16:creationId xmlns:a16="http://schemas.microsoft.com/office/drawing/2014/main" id="{E0333925-9B8B-4D11-80DB-E2DEEBB921B5}"/>
                </a:ext>
              </a:extLst>
            </p:cNvPr>
            <p:cNvSpPr/>
            <p:nvPr/>
          </p:nvSpPr>
          <p:spPr>
            <a:xfrm>
              <a:off x="1507958" y="944366"/>
              <a:ext cx="9079831" cy="58044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2">
              <a:extLst>
                <a:ext uri="{FF2B5EF4-FFF2-40B4-BE49-F238E27FC236}">
                  <a16:creationId xmlns:a16="http://schemas.microsoft.com/office/drawing/2014/main" id="{D465DEC1-E5FC-4EFD-8ED9-29A4D21A24E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305050" y="1428750"/>
              <a:ext cx="7704667" cy="4333875"/>
            </a:xfrm>
            <a:prstGeom prst="rect">
              <a:avLst/>
            </a:prstGeom>
            <a:grpFill/>
            <a:ln w="9525">
              <a:noFill/>
              <a:miter lim="800000"/>
              <a:headEnd/>
              <a:tailEnd/>
            </a:ln>
            <a:effectLst/>
          </p:spPr>
        </p:pic>
        <p:sp>
          <p:nvSpPr>
            <p:cNvPr id="15" name="TextBox 54">
              <a:extLst>
                <a:ext uri="{FF2B5EF4-FFF2-40B4-BE49-F238E27FC236}">
                  <a16:creationId xmlns:a16="http://schemas.microsoft.com/office/drawing/2014/main" id="{B44BDED3-F050-46C9-A4A2-975F8112F4C5}"/>
                </a:ext>
              </a:extLst>
            </p:cNvPr>
            <p:cNvSpPr txBox="1">
              <a:spLocks noChangeArrowheads="1"/>
            </p:cNvSpPr>
            <p:nvPr/>
          </p:nvSpPr>
          <p:spPr bwMode="auto">
            <a:xfrm>
              <a:off x="7639050" y="3110001"/>
              <a:ext cx="2076450" cy="410838"/>
            </a:xfrm>
            <a:prstGeom prst="rect">
              <a:avLst/>
            </a:prstGeom>
            <a:noFill/>
            <a:ln w="9525">
              <a:noFill/>
              <a:miter lim="800000"/>
              <a:headEnd/>
              <a:tailEnd/>
            </a:ln>
          </p:spPr>
          <p:txBody>
            <a:bodyPr wrap="square">
              <a:spAutoFit/>
            </a:bodyPr>
            <a:lstStyle/>
            <a:p>
              <a:pPr algn="ctr">
                <a:buNone/>
              </a:pPr>
              <a:r>
                <a:rPr lang="en-US" b="1" dirty="0">
                  <a:solidFill>
                    <a:schemeClr val="bg1"/>
                  </a:solidFill>
                  <a:latin typeface="Calibri" pitchFamily="34" charset="0"/>
                </a:rPr>
                <a:t>Hygiene Module</a:t>
              </a:r>
            </a:p>
          </p:txBody>
        </p:sp>
        <p:sp>
          <p:nvSpPr>
            <p:cNvPr id="16" name="TextBox 54">
              <a:extLst>
                <a:ext uri="{FF2B5EF4-FFF2-40B4-BE49-F238E27FC236}">
                  <a16:creationId xmlns:a16="http://schemas.microsoft.com/office/drawing/2014/main" id="{58DD936F-D642-469F-B7DE-8E0E6084F99D}"/>
                </a:ext>
              </a:extLst>
            </p:cNvPr>
            <p:cNvSpPr txBox="1">
              <a:spLocks noChangeArrowheads="1"/>
            </p:cNvSpPr>
            <p:nvPr/>
          </p:nvSpPr>
          <p:spPr bwMode="auto">
            <a:xfrm>
              <a:off x="5203003" y="3657601"/>
              <a:ext cx="925692" cy="410838"/>
            </a:xfrm>
            <a:prstGeom prst="rect">
              <a:avLst/>
            </a:prstGeom>
            <a:noFill/>
            <a:ln w="9525">
              <a:noFill/>
              <a:miter lim="800000"/>
              <a:headEnd/>
              <a:tailEnd/>
            </a:ln>
          </p:spPr>
          <p:txBody>
            <a:bodyPr>
              <a:spAutoFit/>
            </a:bodyPr>
            <a:lstStyle/>
            <a:p>
              <a:pPr algn="ctr">
                <a:buNone/>
              </a:pPr>
              <a:r>
                <a:rPr lang="en-US" b="1" dirty="0">
                  <a:solidFill>
                    <a:schemeClr val="bg1"/>
                  </a:solidFill>
                  <a:latin typeface="Calibri" pitchFamily="34" charset="0"/>
                </a:rPr>
                <a:t>Core</a:t>
              </a:r>
              <a:endParaRPr lang="en-US" sz="900" b="1" dirty="0">
                <a:solidFill>
                  <a:schemeClr val="bg1"/>
                </a:solidFill>
                <a:latin typeface="Calibri" pitchFamily="34" charset="0"/>
              </a:endParaRPr>
            </a:p>
          </p:txBody>
        </p:sp>
        <p:sp>
          <p:nvSpPr>
            <p:cNvPr id="18" name="TextBox 54">
              <a:extLst>
                <a:ext uri="{FF2B5EF4-FFF2-40B4-BE49-F238E27FC236}">
                  <a16:creationId xmlns:a16="http://schemas.microsoft.com/office/drawing/2014/main" id="{D45C0493-3F0D-4753-B276-649E03D87E0C}"/>
                </a:ext>
              </a:extLst>
            </p:cNvPr>
            <p:cNvSpPr txBox="1">
              <a:spLocks noChangeArrowheads="1"/>
            </p:cNvSpPr>
            <p:nvPr/>
          </p:nvSpPr>
          <p:spPr bwMode="auto">
            <a:xfrm>
              <a:off x="2572155" y="3596796"/>
              <a:ext cx="1067134" cy="376602"/>
            </a:xfrm>
            <a:prstGeom prst="rect">
              <a:avLst/>
            </a:prstGeom>
            <a:noFill/>
            <a:ln w="9525">
              <a:noFill/>
              <a:miter lim="800000"/>
              <a:headEnd/>
              <a:tailEnd/>
            </a:ln>
          </p:spPr>
          <p:txBody>
            <a:bodyPr wrap="square">
              <a:spAutoFit/>
            </a:bodyPr>
            <a:lstStyle/>
            <a:p>
              <a:pPr algn="ctr">
                <a:buNone/>
              </a:pPr>
              <a:r>
                <a:rPr lang="en-US" sz="1600" b="1" dirty="0">
                  <a:solidFill>
                    <a:schemeClr val="bg1"/>
                  </a:solidFill>
                  <a:latin typeface="Calibri" pitchFamily="34" charset="0"/>
                </a:rPr>
                <a:t>Airlock</a:t>
              </a:r>
              <a:endParaRPr lang="en-US" sz="800" b="1" dirty="0">
                <a:solidFill>
                  <a:schemeClr val="bg1"/>
                </a:solidFill>
                <a:latin typeface="Calibri" pitchFamily="34" charset="0"/>
              </a:endParaRPr>
            </a:p>
          </p:txBody>
        </p:sp>
        <p:sp>
          <p:nvSpPr>
            <p:cNvPr id="19" name="TextBox 54">
              <a:extLst>
                <a:ext uri="{FF2B5EF4-FFF2-40B4-BE49-F238E27FC236}">
                  <a16:creationId xmlns:a16="http://schemas.microsoft.com/office/drawing/2014/main" id="{D7C035C6-BB7F-4A81-8044-3F54035D7F33}"/>
                </a:ext>
              </a:extLst>
            </p:cNvPr>
            <p:cNvSpPr txBox="1">
              <a:spLocks noChangeArrowheads="1"/>
            </p:cNvSpPr>
            <p:nvPr/>
          </p:nvSpPr>
          <p:spPr bwMode="auto">
            <a:xfrm>
              <a:off x="2593151" y="4742468"/>
              <a:ext cx="925692" cy="410838"/>
            </a:xfrm>
            <a:prstGeom prst="rect">
              <a:avLst/>
            </a:prstGeom>
            <a:grpFill/>
            <a:ln w="9525">
              <a:noFill/>
              <a:miter lim="800000"/>
              <a:headEnd/>
              <a:tailEnd/>
            </a:ln>
          </p:spPr>
          <p:txBody>
            <a:bodyPr>
              <a:spAutoFit/>
            </a:bodyPr>
            <a:lstStyle/>
            <a:p>
              <a:pPr algn="ctr">
                <a:buNone/>
              </a:pPr>
              <a:r>
                <a:rPr lang="en-US" sz="900" b="1" dirty="0">
                  <a:solidFill>
                    <a:schemeClr val="bg1"/>
                  </a:solidFill>
                  <a:latin typeface="Calibri" pitchFamily="34" charset="0"/>
                </a:rPr>
                <a:t>To porch and ramp</a:t>
              </a:r>
              <a:endParaRPr lang="en-US" sz="751" b="1" dirty="0">
                <a:solidFill>
                  <a:schemeClr val="bg1"/>
                </a:solidFill>
                <a:latin typeface="Calibri" pitchFamily="34" charset="0"/>
              </a:endParaRPr>
            </a:p>
          </p:txBody>
        </p:sp>
        <p:sp>
          <p:nvSpPr>
            <p:cNvPr id="20" name="TextBox 54">
              <a:extLst>
                <a:ext uri="{FF2B5EF4-FFF2-40B4-BE49-F238E27FC236}">
                  <a16:creationId xmlns:a16="http://schemas.microsoft.com/office/drawing/2014/main" id="{7CE42B56-44DB-411F-ABDA-C4B410B863A7}"/>
                </a:ext>
              </a:extLst>
            </p:cNvPr>
            <p:cNvSpPr txBox="1">
              <a:spLocks noChangeArrowheads="1"/>
            </p:cNvSpPr>
            <p:nvPr/>
          </p:nvSpPr>
          <p:spPr bwMode="auto">
            <a:xfrm>
              <a:off x="2207862" y="5602864"/>
              <a:ext cx="1306081" cy="513548"/>
            </a:xfrm>
            <a:prstGeom prst="rect">
              <a:avLst/>
            </a:prstGeom>
            <a:grpFill/>
            <a:ln w="9525">
              <a:noFill/>
              <a:miter lim="800000"/>
              <a:headEnd/>
              <a:tailEnd/>
            </a:ln>
          </p:spPr>
          <p:txBody>
            <a:bodyPr wrap="square">
              <a:spAutoFit/>
            </a:bodyPr>
            <a:lstStyle/>
            <a:p>
              <a:pPr algn="ctr">
                <a:buNone/>
              </a:pPr>
              <a:r>
                <a:rPr lang="en-US" sz="1200" b="1" dirty="0">
                  <a:solidFill>
                    <a:schemeClr val="bg1"/>
                  </a:solidFill>
                  <a:latin typeface="Calibri" pitchFamily="34" charset="0"/>
                </a:rPr>
                <a:t>Maintenance Workstation</a:t>
              </a:r>
            </a:p>
          </p:txBody>
        </p:sp>
        <p:sp>
          <p:nvSpPr>
            <p:cNvPr id="21" name="TextBox 54">
              <a:extLst>
                <a:ext uri="{FF2B5EF4-FFF2-40B4-BE49-F238E27FC236}">
                  <a16:creationId xmlns:a16="http://schemas.microsoft.com/office/drawing/2014/main" id="{16CC7D16-FB8A-44CB-8DF5-70113A2D794C}"/>
                </a:ext>
              </a:extLst>
            </p:cNvPr>
            <p:cNvSpPr txBox="1">
              <a:spLocks noChangeArrowheads="1"/>
            </p:cNvSpPr>
            <p:nvPr/>
          </p:nvSpPr>
          <p:spPr bwMode="auto">
            <a:xfrm>
              <a:off x="1805136" y="1655134"/>
              <a:ext cx="925692" cy="718967"/>
            </a:xfrm>
            <a:prstGeom prst="rect">
              <a:avLst/>
            </a:prstGeom>
            <a:noFill/>
            <a:ln w="9525">
              <a:noFill/>
              <a:miter lim="800000"/>
              <a:headEnd/>
              <a:tailEnd/>
            </a:ln>
          </p:spPr>
          <p:txBody>
            <a:bodyPr>
              <a:spAutoFit/>
            </a:bodyPr>
            <a:lstStyle/>
            <a:p>
              <a:pPr algn="ctr">
                <a:buNone/>
              </a:pPr>
              <a:r>
                <a:rPr lang="en-US" sz="1200" b="1" dirty="0">
                  <a:solidFill>
                    <a:schemeClr val="bg1"/>
                  </a:solidFill>
                  <a:latin typeface="Calibri" pitchFamily="34" charset="0"/>
                </a:rPr>
                <a:t>Medical Science Station</a:t>
              </a:r>
            </a:p>
          </p:txBody>
        </p:sp>
        <p:sp>
          <p:nvSpPr>
            <p:cNvPr id="22" name="TextBox 54">
              <a:extLst>
                <a:ext uri="{FF2B5EF4-FFF2-40B4-BE49-F238E27FC236}">
                  <a16:creationId xmlns:a16="http://schemas.microsoft.com/office/drawing/2014/main" id="{71908CED-6043-4548-BA0E-D18430C1E78E}"/>
                </a:ext>
              </a:extLst>
            </p:cNvPr>
            <p:cNvSpPr txBox="1">
              <a:spLocks noChangeArrowheads="1"/>
            </p:cNvSpPr>
            <p:nvPr/>
          </p:nvSpPr>
          <p:spPr bwMode="auto">
            <a:xfrm>
              <a:off x="7669977" y="4037618"/>
              <a:ext cx="925692" cy="256773"/>
            </a:xfrm>
            <a:prstGeom prst="rect">
              <a:avLst/>
            </a:prstGeom>
            <a:noFill/>
            <a:ln w="9525">
              <a:noFill/>
              <a:miter lim="800000"/>
              <a:headEnd/>
              <a:tailEnd/>
            </a:ln>
          </p:spPr>
          <p:txBody>
            <a:bodyPr>
              <a:spAutoFit/>
            </a:bodyPr>
            <a:lstStyle/>
            <a:p>
              <a:pPr algn="ctr">
                <a:buNone/>
              </a:pPr>
              <a:r>
                <a:rPr lang="en-US" sz="900" b="1" dirty="0">
                  <a:solidFill>
                    <a:schemeClr val="bg1"/>
                  </a:solidFill>
                  <a:latin typeface="Calibri" pitchFamily="34" charset="0"/>
                </a:rPr>
                <a:t>Sink</a:t>
              </a:r>
              <a:endParaRPr lang="en-US" sz="751" b="1" dirty="0">
                <a:solidFill>
                  <a:schemeClr val="bg1"/>
                </a:solidFill>
                <a:latin typeface="Calibri" pitchFamily="34" charset="0"/>
              </a:endParaRPr>
            </a:p>
          </p:txBody>
        </p:sp>
        <p:sp>
          <p:nvSpPr>
            <p:cNvPr id="23" name="TextBox 54">
              <a:extLst>
                <a:ext uri="{FF2B5EF4-FFF2-40B4-BE49-F238E27FC236}">
                  <a16:creationId xmlns:a16="http://schemas.microsoft.com/office/drawing/2014/main" id="{3D83B6EB-3EB5-428B-8A14-5D6724F63491}"/>
                </a:ext>
              </a:extLst>
            </p:cNvPr>
            <p:cNvSpPr txBox="1">
              <a:spLocks noChangeArrowheads="1"/>
            </p:cNvSpPr>
            <p:nvPr/>
          </p:nvSpPr>
          <p:spPr bwMode="auto">
            <a:xfrm>
              <a:off x="8387008" y="4037616"/>
              <a:ext cx="759648" cy="256773"/>
            </a:xfrm>
            <a:prstGeom prst="rect">
              <a:avLst/>
            </a:prstGeom>
            <a:noFill/>
            <a:ln w="9525">
              <a:noFill/>
              <a:miter lim="800000"/>
              <a:headEnd/>
              <a:tailEnd/>
            </a:ln>
          </p:spPr>
          <p:txBody>
            <a:bodyPr wrap="square">
              <a:spAutoFit/>
            </a:bodyPr>
            <a:lstStyle/>
            <a:p>
              <a:pPr algn="ctr">
                <a:buNone/>
              </a:pPr>
              <a:r>
                <a:rPr lang="en-US" sz="900" b="1" dirty="0">
                  <a:solidFill>
                    <a:schemeClr val="bg1"/>
                  </a:solidFill>
                  <a:latin typeface="Calibri" pitchFamily="34" charset="0"/>
                </a:rPr>
                <a:t>Shower</a:t>
              </a:r>
              <a:endParaRPr lang="en-US" sz="751" b="1" dirty="0">
                <a:solidFill>
                  <a:schemeClr val="bg1"/>
                </a:solidFill>
                <a:latin typeface="Calibri" pitchFamily="34" charset="0"/>
              </a:endParaRPr>
            </a:p>
          </p:txBody>
        </p:sp>
        <p:sp>
          <p:nvSpPr>
            <p:cNvPr id="24" name="TextBox 54">
              <a:extLst>
                <a:ext uri="{FF2B5EF4-FFF2-40B4-BE49-F238E27FC236}">
                  <a16:creationId xmlns:a16="http://schemas.microsoft.com/office/drawing/2014/main" id="{AF30340A-B11D-4A19-A034-0BB9F5FED4E5}"/>
                </a:ext>
              </a:extLst>
            </p:cNvPr>
            <p:cNvSpPr txBox="1">
              <a:spLocks noChangeArrowheads="1"/>
            </p:cNvSpPr>
            <p:nvPr/>
          </p:nvSpPr>
          <p:spPr bwMode="auto">
            <a:xfrm>
              <a:off x="9049565" y="3628774"/>
              <a:ext cx="742949" cy="256773"/>
            </a:xfrm>
            <a:prstGeom prst="rect">
              <a:avLst/>
            </a:prstGeom>
            <a:noFill/>
            <a:ln w="9525">
              <a:noFill/>
              <a:miter lim="800000"/>
              <a:headEnd/>
              <a:tailEnd/>
            </a:ln>
          </p:spPr>
          <p:txBody>
            <a:bodyPr wrap="square">
              <a:spAutoFit/>
            </a:bodyPr>
            <a:lstStyle/>
            <a:p>
              <a:pPr algn="ctr">
                <a:buNone/>
              </a:pPr>
              <a:r>
                <a:rPr lang="en-US" sz="900" b="1" dirty="0">
                  <a:solidFill>
                    <a:schemeClr val="bg1"/>
                  </a:solidFill>
                  <a:latin typeface="Calibri" pitchFamily="34" charset="0"/>
                </a:rPr>
                <a:t>Toilet</a:t>
              </a:r>
              <a:endParaRPr lang="en-US" sz="751" b="1" dirty="0">
                <a:solidFill>
                  <a:schemeClr val="bg1"/>
                </a:solidFill>
                <a:latin typeface="Calibri" pitchFamily="34" charset="0"/>
              </a:endParaRPr>
            </a:p>
          </p:txBody>
        </p:sp>
        <p:grpSp>
          <p:nvGrpSpPr>
            <p:cNvPr id="25" name="Group 24">
              <a:extLst>
                <a:ext uri="{FF2B5EF4-FFF2-40B4-BE49-F238E27FC236}">
                  <a16:creationId xmlns:a16="http://schemas.microsoft.com/office/drawing/2014/main" id="{E1E97882-C1B7-4EAD-BCE1-65612C22F116}"/>
                </a:ext>
              </a:extLst>
            </p:cNvPr>
            <p:cNvGrpSpPr/>
            <p:nvPr/>
          </p:nvGrpSpPr>
          <p:grpSpPr>
            <a:xfrm>
              <a:off x="2286000" y="2689503"/>
              <a:ext cx="1471290" cy="553545"/>
              <a:chOff x="762000" y="2777370"/>
              <a:chExt cx="1471290" cy="553545"/>
            </a:xfrm>
            <a:grpFill/>
          </p:grpSpPr>
          <p:cxnSp>
            <p:nvCxnSpPr>
              <p:cNvPr id="49" name="Straight Connector 48">
                <a:extLst>
                  <a:ext uri="{FF2B5EF4-FFF2-40B4-BE49-F238E27FC236}">
                    <a16:creationId xmlns:a16="http://schemas.microsoft.com/office/drawing/2014/main" id="{753F044D-3764-413C-940D-67E28EEFB2F8}"/>
                  </a:ext>
                </a:extLst>
              </p:cNvPr>
              <p:cNvCxnSpPr/>
              <p:nvPr/>
            </p:nvCxnSpPr>
            <p:spPr>
              <a:xfrm>
                <a:off x="2233290" y="2892765"/>
                <a:ext cx="0" cy="438150"/>
              </a:xfrm>
              <a:prstGeom prst="line">
                <a:avLst/>
              </a:prstGeom>
              <a:grpFill/>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31B70EB6-A18F-4F9A-8B63-203EB8C2F52A}"/>
                  </a:ext>
                </a:extLst>
              </p:cNvPr>
              <p:cNvCxnSpPr/>
              <p:nvPr/>
            </p:nvCxnSpPr>
            <p:spPr>
              <a:xfrm>
                <a:off x="762000" y="2892765"/>
                <a:ext cx="0" cy="438150"/>
              </a:xfrm>
              <a:prstGeom prst="line">
                <a:avLst/>
              </a:prstGeom>
              <a:grpFill/>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EC605703-26D2-455B-82AD-817F17D3AEEC}"/>
                  </a:ext>
                </a:extLst>
              </p:cNvPr>
              <p:cNvCxnSpPr/>
              <p:nvPr/>
            </p:nvCxnSpPr>
            <p:spPr>
              <a:xfrm flipV="1">
                <a:off x="795015" y="3140415"/>
                <a:ext cx="1428750" cy="9526"/>
              </a:xfrm>
              <a:prstGeom prst="line">
                <a:avLst/>
              </a:prstGeom>
              <a:grpFill/>
              <a:ln>
                <a:solidFill>
                  <a:srgbClr val="0070C0"/>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E5C51649-3112-4B85-BC98-402124E22B11}"/>
                  </a:ext>
                </a:extLst>
              </p:cNvPr>
              <p:cNvSpPr txBox="1"/>
              <p:nvPr/>
            </p:nvSpPr>
            <p:spPr>
              <a:xfrm>
                <a:off x="819883" y="2777370"/>
                <a:ext cx="1374575" cy="342366"/>
              </a:xfrm>
              <a:prstGeom prst="rect">
                <a:avLst/>
              </a:prstGeom>
              <a:grpFill/>
            </p:spPr>
            <p:txBody>
              <a:bodyPr wrap="square" rtlCol="0">
                <a:spAutoFit/>
              </a:bodyPr>
              <a:lstStyle/>
              <a:p>
                <a:pPr algn="ctr">
                  <a:buNone/>
                </a:pPr>
                <a:r>
                  <a:rPr lang="en-US" sz="1400" dirty="0">
                    <a:solidFill>
                      <a:srgbClr val="0070C0"/>
                    </a:solidFill>
                  </a:rPr>
                  <a:t>8.5’ (2.6 m)</a:t>
                </a:r>
              </a:p>
            </p:txBody>
          </p:sp>
        </p:grpSp>
        <p:grpSp>
          <p:nvGrpSpPr>
            <p:cNvPr id="26" name="Group 25">
              <a:extLst>
                <a:ext uri="{FF2B5EF4-FFF2-40B4-BE49-F238E27FC236}">
                  <a16:creationId xmlns:a16="http://schemas.microsoft.com/office/drawing/2014/main" id="{AB585188-5AB9-4681-B5E7-89D29E029F97}"/>
                </a:ext>
              </a:extLst>
            </p:cNvPr>
            <p:cNvGrpSpPr/>
            <p:nvPr/>
          </p:nvGrpSpPr>
          <p:grpSpPr>
            <a:xfrm>
              <a:off x="4171486" y="1618921"/>
              <a:ext cx="3177389" cy="539745"/>
              <a:chOff x="2647485" y="1618920"/>
              <a:chExt cx="3177389" cy="539745"/>
            </a:xfrm>
            <a:grpFill/>
          </p:grpSpPr>
          <p:cxnSp>
            <p:nvCxnSpPr>
              <p:cNvPr id="45" name="Straight Connector 44">
                <a:extLst>
                  <a:ext uri="{FF2B5EF4-FFF2-40B4-BE49-F238E27FC236}">
                    <a16:creationId xmlns:a16="http://schemas.microsoft.com/office/drawing/2014/main" id="{5D4918FC-BDBC-4681-8150-02EE3580E484}"/>
                  </a:ext>
                </a:extLst>
              </p:cNvPr>
              <p:cNvCxnSpPr/>
              <p:nvPr/>
            </p:nvCxnSpPr>
            <p:spPr>
              <a:xfrm>
                <a:off x="2647485" y="1946231"/>
                <a:ext cx="3167161" cy="1"/>
              </a:xfrm>
              <a:prstGeom prst="line">
                <a:avLst/>
              </a:prstGeom>
              <a:grpFill/>
              <a:ln>
                <a:solidFill>
                  <a:srgbClr val="0070C0"/>
                </a:solidFill>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F717AE1A-EFD7-4D2D-8DA0-B1B958C4F0E3}"/>
                  </a:ext>
                </a:extLst>
              </p:cNvPr>
              <p:cNvSpPr txBox="1"/>
              <p:nvPr/>
            </p:nvSpPr>
            <p:spPr>
              <a:xfrm>
                <a:off x="3253604" y="1618920"/>
                <a:ext cx="1607565" cy="342366"/>
              </a:xfrm>
              <a:prstGeom prst="rect">
                <a:avLst/>
              </a:prstGeom>
              <a:grpFill/>
            </p:spPr>
            <p:txBody>
              <a:bodyPr wrap="square" rtlCol="0">
                <a:spAutoFit/>
              </a:bodyPr>
              <a:lstStyle/>
              <a:p>
                <a:pPr algn="ctr">
                  <a:buNone/>
                </a:pPr>
                <a:r>
                  <a:rPr lang="en-US" sz="1400" dirty="0">
                    <a:solidFill>
                      <a:srgbClr val="0070C0"/>
                    </a:solidFill>
                  </a:rPr>
                  <a:t>19.3’ (5.9 m)</a:t>
                </a:r>
              </a:p>
            </p:txBody>
          </p:sp>
          <p:cxnSp>
            <p:nvCxnSpPr>
              <p:cNvPr id="47" name="Straight Connector 46">
                <a:extLst>
                  <a:ext uri="{FF2B5EF4-FFF2-40B4-BE49-F238E27FC236}">
                    <a16:creationId xmlns:a16="http://schemas.microsoft.com/office/drawing/2014/main" id="{E716C87E-9865-4878-A983-2524E3E22382}"/>
                  </a:ext>
                </a:extLst>
              </p:cNvPr>
              <p:cNvCxnSpPr/>
              <p:nvPr/>
            </p:nvCxnSpPr>
            <p:spPr>
              <a:xfrm>
                <a:off x="2647485" y="1720515"/>
                <a:ext cx="0" cy="438150"/>
              </a:xfrm>
              <a:prstGeom prst="line">
                <a:avLst/>
              </a:prstGeom>
              <a:grpFill/>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A2DF8C3D-4A0F-4D9B-B762-2570DC1A5F50}"/>
                  </a:ext>
                </a:extLst>
              </p:cNvPr>
              <p:cNvCxnSpPr/>
              <p:nvPr/>
            </p:nvCxnSpPr>
            <p:spPr>
              <a:xfrm>
                <a:off x="5815349" y="1680539"/>
                <a:ext cx="9525" cy="438150"/>
              </a:xfrm>
              <a:prstGeom prst="line">
                <a:avLst/>
              </a:prstGeom>
              <a:grpFill/>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3E8650A2-CBF0-47E6-A816-1EE407276B3D}"/>
                </a:ext>
              </a:extLst>
            </p:cNvPr>
            <p:cNvGrpSpPr/>
            <p:nvPr/>
          </p:nvGrpSpPr>
          <p:grpSpPr>
            <a:xfrm>
              <a:off x="7485930" y="2527786"/>
              <a:ext cx="2343870" cy="520215"/>
              <a:chOff x="6085725" y="1909290"/>
              <a:chExt cx="2343870" cy="520215"/>
            </a:xfrm>
            <a:grpFill/>
          </p:grpSpPr>
          <p:sp>
            <p:nvSpPr>
              <p:cNvPr id="41" name="TextBox 40">
                <a:extLst>
                  <a:ext uri="{FF2B5EF4-FFF2-40B4-BE49-F238E27FC236}">
                    <a16:creationId xmlns:a16="http://schemas.microsoft.com/office/drawing/2014/main" id="{92F7B664-258F-403C-A53C-19D99A316441}"/>
                  </a:ext>
                </a:extLst>
              </p:cNvPr>
              <p:cNvSpPr txBox="1"/>
              <p:nvPr/>
            </p:nvSpPr>
            <p:spPr>
              <a:xfrm>
                <a:off x="6324600" y="1909290"/>
                <a:ext cx="1866901" cy="342366"/>
              </a:xfrm>
              <a:prstGeom prst="rect">
                <a:avLst/>
              </a:prstGeom>
              <a:grpFill/>
            </p:spPr>
            <p:txBody>
              <a:bodyPr wrap="square" rtlCol="0">
                <a:spAutoFit/>
              </a:bodyPr>
              <a:lstStyle/>
              <a:p>
                <a:pPr algn="ctr">
                  <a:buNone/>
                </a:pPr>
                <a:r>
                  <a:rPr lang="en-US" sz="1400" dirty="0">
                    <a:solidFill>
                      <a:srgbClr val="0070C0"/>
                    </a:solidFill>
                  </a:rPr>
                  <a:t>13.25’ (4.0 m)</a:t>
                </a:r>
              </a:p>
            </p:txBody>
          </p:sp>
          <p:cxnSp>
            <p:nvCxnSpPr>
              <p:cNvPr id="42" name="Straight Connector 41">
                <a:extLst>
                  <a:ext uri="{FF2B5EF4-FFF2-40B4-BE49-F238E27FC236}">
                    <a16:creationId xmlns:a16="http://schemas.microsoft.com/office/drawing/2014/main" id="{CC100261-5FCC-4002-B360-9CBD16F95B25}"/>
                  </a:ext>
                </a:extLst>
              </p:cNvPr>
              <p:cNvCxnSpPr/>
              <p:nvPr/>
            </p:nvCxnSpPr>
            <p:spPr>
              <a:xfrm>
                <a:off x="6086475" y="1991355"/>
                <a:ext cx="9525" cy="438150"/>
              </a:xfrm>
              <a:prstGeom prst="line">
                <a:avLst/>
              </a:prstGeom>
              <a:grpFill/>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6AF1B85-76BF-4CA1-BA55-502CBF723BA7}"/>
                  </a:ext>
                </a:extLst>
              </p:cNvPr>
              <p:cNvCxnSpPr/>
              <p:nvPr/>
            </p:nvCxnSpPr>
            <p:spPr>
              <a:xfrm flipV="1">
                <a:off x="6085725" y="2243200"/>
                <a:ext cx="2331444" cy="5332"/>
              </a:xfrm>
              <a:prstGeom prst="line">
                <a:avLst/>
              </a:prstGeom>
              <a:grpFill/>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B03C18C-0C12-49C4-9054-C6AA1DC0FB03}"/>
                  </a:ext>
                </a:extLst>
              </p:cNvPr>
              <p:cNvCxnSpPr/>
              <p:nvPr/>
            </p:nvCxnSpPr>
            <p:spPr>
              <a:xfrm>
                <a:off x="8429595" y="1991355"/>
                <a:ext cx="0" cy="390525"/>
              </a:xfrm>
              <a:prstGeom prst="line">
                <a:avLst/>
              </a:prstGeom>
              <a:grpFill/>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533E0E5D-8A9F-4C41-BE29-DC8B7BC5C811}"/>
                </a:ext>
              </a:extLst>
            </p:cNvPr>
            <p:cNvGrpSpPr/>
            <p:nvPr/>
          </p:nvGrpSpPr>
          <p:grpSpPr>
            <a:xfrm>
              <a:off x="2336356" y="1078246"/>
              <a:ext cx="7614555" cy="527535"/>
              <a:chOff x="812355" y="1078245"/>
              <a:chExt cx="7614555" cy="527535"/>
            </a:xfrm>
            <a:grpFill/>
          </p:grpSpPr>
          <p:sp>
            <p:nvSpPr>
              <p:cNvPr id="37" name="TextBox 36">
                <a:extLst>
                  <a:ext uri="{FF2B5EF4-FFF2-40B4-BE49-F238E27FC236}">
                    <a16:creationId xmlns:a16="http://schemas.microsoft.com/office/drawing/2014/main" id="{4C747C1B-0BED-4A7B-B519-C2D6315BD3A8}"/>
                  </a:ext>
                </a:extLst>
              </p:cNvPr>
              <p:cNvSpPr txBox="1"/>
              <p:nvPr/>
            </p:nvSpPr>
            <p:spPr>
              <a:xfrm>
                <a:off x="3253604" y="1078245"/>
                <a:ext cx="1568497" cy="342366"/>
              </a:xfrm>
              <a:prstGeom prst="rect">
                <a:avLst/>
              </a:prstGeom>
              <a:grpFill/>
            </p:spPr>
            <p:txBody>
              <a:bodyPr wrap="square" rtlCol="0">
                <a:spAutoFit/>
              </a:bodyPr>
              <a:lstStyle/>
              <a:p>
                <a:pPr algn="ctr">
                  <a:buNone/>
                </a:pPr>
                <a:r>
                  <a:rPr lang="en-US" sz="1400" dirty="0">
                    <a:solidFill>
                      <a:srgbClr val="0070C0"/>
                    </a:solidFill>
                  </a:rPr>
                  <a:t>47’ (14.3 m)</a:t>
                </a:r>
              </a:p>
            </p:txBody>
          </p:sp>
          <p:cxnSp>
            <p:nvCxnSpPr>
              <p:cNvPr id="38" name="Straight Connector 37">
                <a:extLst>
                  <a:ext uri="{FF2B5EF4-FFF2-40B4-BE49-F238E27FC236}">
                    <a16:creationId xmlns:a16="http://schemas.microsoft.com/office/drawing/2014/main" id="{012B4634-F325-40B1-8C01-A07711951A37}"/>
                  </a:ext>
                </a:extLst>
              </p:cNvPr>
              <p:cNvCxnSpPr/>
              <p:nvPr/>
            </p:nvCxnSpPr>
            <p:spPr>
              <a:xfrm>
                <a:off x="812355" y="1167630"/>
                <a:ext cx="0" cy="438150"/>
              </a:xfrm>
              <a:prstGeom prst="line">
                <a:avLst/>
              </a:prstGeom>
              <a:grpFill/>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84FF7D5-D9E2-4C92-879B-647AD6C434A0}"/>
                  </a:ext>
                </a:extLst>
              </p:cNvPr>
              <p:cNvCxnSpPr/>
              <p:nvPr/>
            </p:nvCxnSpPr>
            <p:spPr>
              <a:xfrm>
                <a:off x="8426910" y="1129530"/>
                <a:ext cx="0" cy="438150"/>
              </a:xfrm>
              <a:prstGeom prst="line">
                <a:avLst/>
              </a:prstGeom>
              <a:grpFill/>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6DEDFF4-FBFE-4801-8641-5A411DD8E8E4}"/>
                  </a:ext>
                </a:extLst>
              </p:cNvPr>
              <p:cNvCxnSpPr/>
              <p:nvPr/>
            </p:nvCxnSpPr>
            <p:spPr>
              <a:xfrm>
                <a:off x="820615" y="1399203"/>
                <a:ext cx="7604370" cy="1"/>
              </a:xfrm>
              <a:prstGeom prst="line">
                <a:avLst/>
              </a:prstGeom>
              <a:grpFill/>
              <a:ln>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29" name="Picture 4">
              <a:extLst>
                <a:ext uri="{FF2B5EF4-FFF2-40B4-BE49-F238E27FC236}">
                  <a16:creationId xmlns:a16="http://schemas.microsoft.com/office/drawing/2014/main" id="{4A5F564E-6035-4AB3-891D-0F7C1D93AE9E}"/>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5400000">
              <a:off x="3247730" y="5339549"/>
              <a:ext cx="1489937" cy="1117452"/>
            </a:xfrm>
            <a:prstGeom prst="rect">
              <a:avLst/>
            </a:prstGeom>
            <a:ln w="38100" cap="sq">
              <a:solidFill>
                <a:srgbClr val="386DA3"/>
              </a:solidFill>
              <a:prstDash val="solid"/>
              <a:miter lim="800000"/>
            </a:ln>
            <a:effectLst>
              <a:outerShdw blurRad="50800" dist="38100" dir="2700000" algn="tl" rotWithShape="0">
                <a:srgbClr val="000000">
                  <a:alpha val="43000"/>
                </a:srgbClr>
              </a:outerShdw>
            </a:effectLst>
          </p:spPr>
        </p:pic>
        <p:pic>
          <p:nvPicPr>
            <p:cNvPr id="30" name="Picture 29">
              <a:extLst>
                <a:ext uri="{FF2B5EF4-FFF2-40B4-BE49-F238E27FC236}">
                  <a16:creationId xmlns:a16="http://schemas.microsoft.com/office/drawing/2014/main" id="{55D8616A-3F3D-4A8E-A4B1-29C15DBF64D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00380" y="1534468"/>
              <a:ext cx="1387429" cy="1040570"/>
            </a:xfrm>
            <a:prstGeom prst="rect">
              <a:avLst/>
            </a:prstGeom>
            <a:ln w="38100" cap="sq">
              <a:solidFill>
                <a:srgbClr val="820000"/>
              </a:solidFill>
              <a:prstDash val="solid"/>
              <a:miter lim="800000"/>
            </a:ln>
            <a:effectLst>
              <a:outerShdw blurRad="50800" dist="38100" dir="2700000" algn="tl" rotWithShape="0">
                <a:srgbClr val="000000">
                  <a:alpha val="43000"/>
                </a:srgbClr>
              </a:outerShdw>
            </a:effectLst>
          </p:spPr>
        </p:pic>
        <p:pic>
          <p:nvPicPr>
            <p:cNvPr id="31" name="Picture 30">
              <a:extLst>
                <a:ext uri="{FF2B5EF4-FFF2-40B4-BE49-F238E27FC236}">
                  <a16:creationId xmlns:a16="http://schemas.microsoft.com/office/drawing/2014/main" id="{1E07DEE7-75E4-4A56-AC2C-4156F5E4B17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92870" y="1371172"/>
              <a:ext cx="1446129" cy="1084597"/>
            </a:xfrm>
            <a:prstGeom prst="rect">
              <a:avLst/>
            </a:prstGeom>
            <a:ln w="38100" cap="sq">
              <a:solidFill>
                <a:srgbClr val="A26F38"/>
              </a:solidFill>
              <a:prstDash val="solid"/>
              <a:miter lim="800000"/>
            </a:ln>
            <a:effectLst>
              <a:outerShdw blurRad="50800" dist="38100" dir="2700000" algn="tl" rotWithShape="0">
                <a:srgbClr val="000000">
                  <a:alpha val="43000"/>
                </a:srgbClr>
              </a:outerShdw>
            </a:effectLst>
          </p:spPr>
        </p:pic>
        <p:pic>
          <p:nvPicPr>
            <p:cNvPr id="32" name="Picture 31">
              <a:extLst>
                <a:ext uri="{FF2B5EF4-FFF2-40B4-BE49-F238E27FC236}">
                  <a16:creationId xmlns:a16="http://schemas.microsoft.com/office/drawing/2014/main" id="{FE8F3B14-A2A2-4131-B08D-9066A0DDAA2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16020" y="5339333"/>
              <a:ext cx="1432470" cy="1074353"/>
            </a:xfrm>
            <a:prstGeom prst="rect">
              <a:avLst/>
            </a:prstGeom>
            <a:ln w="38100" cap="sq">
              <a:solidFill>
                <a:srgbClr val="31A06E"/>
              </a:solidFill>
              <a:prstDash val="solid"/>
              <a:miter lim="800000"/>
            </a:ln>
            <a:effectLst>
              <a:outerShdw blurRad="50800" dist="38100" dir="2700000" algn="tl" rotWithShape="0">
                <a:srgbClr val="000000">
                  <a:alpha val="43000"/>
                </a:srgbClr>
              </a:outerShdw>
            </a:effectLst>
          </p:spPr>
        </p:pic>
        <p:sp>
          <p:nvSpPr>
            <p:cNvPr id="33" name="TextBox 54">
              <a:extLst>
                <a:ext uri="{FF2B5EF4-FFF2-40B4-BE49-F238E27FC236}">
                  <a16:creationId xmlns:a16="http://schemas.microsoft.com/office/drawing/2014/main" id="{C8E056B9-257F-4C8F-9FFA-029B25748ADB}"/>
                </a:ext>
              </a:extLst>
            </p:cNvPr>
            <p:cNvSpPr txBox="1">
              <a:spLocks noChangeArrowheads="1"/>
            </p:cNvSpPr>
            <p:nvPr/>
          </p:nvSpPr>
          <p:spPr bwMode="auto">
            <a:xfrm>
              <a:off x="6128693" y="6396337"/>
              <a:ext cx="2042229" cy="308129"/>
            </a:xfrm>
            <a:prstGeom prst="rect">
              <a:avLst/>
            </a:prstGeom>
            <a:noFill/>
            <a:ln w="9525">
              <a:noFill/>
              <a:miter lim="800000"/>
              <a:headEnd/>
              <a:tailEnd/>
            </a:ln>
          </p:spPr>
          <p:txBody>
            <a:bodyPr wrap="square">
              <a:spAutoFit/>
            </a:bodyPr>
            <a:lstStyle/>
            <a:p>
              <a:pPr algn="ctr">
                <a:buNone/>
              </a:pPr>
              <a:r>
                <a:rPr lang="en-US" sz="1200" b="1" dirty="0">
                  <a:solidFill>
                    <a:schemeClr val="bg1"/>
                  </a:solidFill>
                  <a:latin typeface="Calibri" pitchFamily="34" charset="0"/>
                </a:rPr>
                <a:t>Operations Console</a:t>
              </a:r>
            </a:p>
          </p:txBody>
        </p:sp>
        <p:sp>
          <p:nvSpPr>
            <p:cNvPr id="34" name="TextBox 54">
              <a:extLst>
                <a:ext uri="{FF2B5EF4-FFF2-40B4-BE49-F238E27FC236}">
                  <a16:creationId xmlns:a16="http://schemas.microsoft.com/office/drawing/2014/main" id="{41D43650-73E5-434C-AA28-1754A67E2239}"/>
                </a:ext>
              </a:extLst>
            </p:cNvPr>
            <p:cNvSpPr txBox="1">
              <a:spLocks noChangeArrowheads="1"/>
            </p:cNvSpPr>
            <p:nvPr/>
          </p:nvSpPr>
          <p:spPr bwMode="auto">
            <a:xfrm>
              <a:off x="8738265" y="1740693"/>
              <a:ext cx="1054249" cy="513548"/>
            </a:xfrm>
            <a:prstGeom prst="rect">
              <a:avLst/>
            </a:prstGeom>
            <a:noFill/>
            <a:ln w="9525">
              <a:noFill/>
              <a:miter lim="800000"/>
              <a:headEnd/>
              <a:tailEnd/>
            </a:ln>
          </p:spPr>
          <p:txBody>
            <a:bodyPr wrap="square">
              <a:spAutoFit/>
            </a:bodyPr>
            <a:lstStyle/>
            <a:p>
              <a:pPr algn="ctr">
                <a:buNone/>
              </a:pPr>
              <a:r>
                <a:rPr lang="en-US" sz="1200" b="1" dirty="0">
                  <a:solidFill>
                    <a:schemeClr val="bg1"/>
                  </a:solidFill>
                  <a:latin typeface="Calibri" pitchFamily="34" charset="0"/>
                </a:rPr>
                <a:t>Flight</a:t>
              </a:r>
            </a:p>
            <a:p>
              <a:pPr algn="ctr">
                <a:buNone/>
              </a:pPr>
              <a:r>
                <a:rPr lang="en-US" sz="1200" b="1" dirty="0">
                  <a:solidFill>
                    <a:schemeClr val="bg1"/>
                  </a:solidFill>
                  <a:latin typeface="Calibri" pitchFamily="34" charset="0"/>
                </a:rPr>
                <a:t>Deck</a:t>
              </a:r>
            </a:p>
          </p:txBody>
        </p:sp>
        <p:pic>
          <p:nvPicPr>
            <p:cNvPr id="35" name="Picture 34">
              <a:extLst>
                <a:ext uri="{FF2B5EF4-FFF2-40B4-BE49-F238E27FC236}">
                  <a16:creationId xmlns:a16="http://schemas.microsoft.com/office/drawing/2014/main" id="{C9A21F1A-6B28-4DE2-8239-AC201328356A}"/>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29857"/>
            <a:stretch/>
          </p:blipFill>
          <p:spPr>
            <a:xfrm>
              <a:off x="8630712" y="4728769"/>
              <a:ext cx="1432470" cy="15316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6" name="TextBox 54">
              <a:extLst>
                <a:ext uri="{FF2B5EF4-FFF2-40B4-BE49-F238E27FC236}">
                  <a16:creationId xmlns:a16="http://schemas.microsoft.com/office/drawing/2014/main" id="{8B68C9DE-0A6E-45A1-A94A-55E8A0E477F5}"/>
                </a:ext>
              </a:extLst>
            </p:cNvPr>
            <p:cNvSpPr txBox="1">
              <a:spLocks noChangeArrowheads="1"/>
            </p:cNvSpPr>
            <p:nvPr/>
          </p:nvSpPr>
          <p:spPr bwMode="auto">
            <a:xfrm>
              <a:off x="8595669" y="6300395"/>
              <a:ext cx="1646137" cy="308129"/>
            </a:xfrm>
            <a:prstGeom prst="rect">
              <a:avLst/>
            </a:prstGeom>
            <a:noFill/>
            <a:ln w="9525">
              <a:noFill/>
              <a:miter lim="800000"/>
              <a:headEnd/>
              <a:tailEnd/>
            </a:ln>
          </p:spPr>
          <p:txBody>
            <a:bodyPr wrap="square">
              <a:spAutoFit/>
            </a:bodyPr>
            <a:lstStyle/>
            <a:p>
              <a:pPr algn="ctr">
                <a:buNone/>
              </a:pPr>
              <a:r>
                <a:rPr lang="en-US" sz="1200" b="1" dirty="0">
                  <a:solidFill>
                    <a:schemeClr val="bg1"/>
                  </a:solidFill>
                  <a:latin typeface="Calibri" pitchFamily="34" charset="0"/>
                </a:rPr>
                <a:t>Hygiene Module</a:t>
              </a:r>
            </a:p>
          </p:txBody>
        </p:sp>
      </p:grpSp>
      <p:pic>
        <p:nvPicPr>
          <p:cNvPr id="53" name="Picture 52">
            <a:extLst>
              <a:ext uri="{FF2B5EF4-FFF2-40B4-BE49-F238E27FC236}">
                <a16:creationId xmlns:a16="http://schemas.microsoft.com/office/drawing/2014/main" id="{9E31D3A8-7107-497C-B8EE-A5016CBDF136}"/>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1"/>
          <a:stretch/>
        </p:blipFill>
        <p:spPr>
          <a:xfrm rot="16200000">
            <a:off x="1151124" y="3403283"/>
            <a:ext cx="1574696" cy="11570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54" name="Straight Connector 53">
            <a:extLst>
              <a:ext uri="{FF2B5EF4-FFF2-40B4-BE49-F238E27FC236}">
                <a16:creationId xmlns:a16="http://schemas.microsoft.com/office/drawing/2014/main" id="{3B0E764F-53C7-4B76-A521-A82D3B4D16BC}"/>
              </a:ext>
            </a:extLst>
          </p:cNvPr>
          <p:cNvCxnSpPr>
            <a:cxnSpLocks/>
          </p:cNvCxnSpPr>
          <p:nvPr/>
        </p:nvCxnSpPr>
        <p:spPr>
          <a:xfrm>
            <a:off x="7727637" y="3601030"/>
            <a:ext cx="221986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56" name="Picture 2" descr="HRP Logo | NASA">
            <a:extLst>
              <a:ext uri="{FF2B5EF4-FFF2-40B4-BE49-F238E27FC236}">
                <a16:creationId xmlns:a16="http://schemas.microsoft.com/office/drawing/2014/main" id="{76B5D3C1-58A9-43D4-A773-1EC3BAA5603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6437" y="126009"/>
            <a:ext cx="822098" cy="814369"/>
          </a:xfrm>
          <a:prstGeom prst="rect">
            <a:avLst/>
          </a:prstGeom>
          <a:noFill/>
          <a:extLst>
            <a:ext uri="{909E8E84-426E-40DD-AFC4-6F175D3DCCD1}">
              <a14:hiddenFill xmlns:a14="http://schemas.microsoft.com/office/drawing/2010/main">
                <a:solidFill>
                  <a:srgbClr val="FFFFFF"/>
                </a:solidFill>
              </a14:hiddenFill>
            </a:ext>
          </a:extLst>
        </p:spPr>
      </p:pic>
      <p:sp>
        <p:nvSpPr>
          <p:cNvPr id="55" name="TextBox 54">
            <a:extLst>
              <a:ext uri="{FF2B5EF4-FFF2-40B4-BE49-F238E27FC236}">
                <a16:creationId xmlns:a16="http://schemas.microsoft.com/office/drawing/2014/main" id="{C74E146D-5EFF-446C-8465-AC8E2CA079A5}"/>
              </a:ext>
            </a:extLst>
          </p:cNvPr>
          <p:cNvSpPr txBox="1"/>
          <p:nvPr/>
        </p:nvSpPr>
        <p:spPr>
          <a:xfrm>
            <a:off x="1332384" y="6520716"/>
            <a:ext cx="2927947" cy="215444"/>
          </a:xfrm>
          <a:prstGeom prst="rect">
            <a:avLst/>
          </a:prstGeom>
          <a:noFill/>
        </p:spPr>
        <p:txBody>
          <a:bodyPr wrap="square" rtlCol="0">
            <a:spAutoFit/>
          </a:bodyPr>
          <a:lstStyle/>
          <a:p>
            <a:r>
              <a:rPr lang="en-US" sz="800" dirty="0"/>
              <a:t>Credits: NASA</a:t>
            </a:r>
          </a:p>
        </p:txBody>
      </p:sp>
    </p:spTree>
    <p:extLst>
      <p:ext uri="{BB962C8B-B14F-4D97-AF65-F5344CB8AC3E}">
        <p14:creationId xmlns:p14="http://schemas.microsoft.com/office/powerpoint/2010/main" val="2974469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0436A8C-F198-46BD-8DE5-451ADC80D52D}"/>
              </a:ext>
            </a:extLst>
          </p:cNvPr>
          <p:cNvSpPr>
            <a:spLocks noGrp="1"/>
          </p:cNvSpPr>
          <p:nvPr>
            <p:ph type="title"/>
          </p:nvPr>
        </p:nvSpPr>
        <p:spPr>
          <a:xfrm>
            <a:off x="838200" y="21875"/>
            <a:ext cx="10515600" cy="1025047"/>
          </a:xfrm>
        </p:spPr>
        <p:txBody>
          <a:bodyPr>
            <a:normAutofit/>
          </a:bodyPr>
          <a:lstStyle/>
          <a:p>
            <a:r>
              <a:rPr lang="en-US" dirty="0">
                <a:latin typeface="+mn-lt"/>
              </a:rPr>
              <a:t>HERA Level 1</a:t>
            </a:r>
          </a:p>
        </p:txBody>
      </p:sp>
      <p:pic>
        <p:nvPicPr>
          <p:cNvPr id="17" name="Picture 2">
            <a:extLst>
              <a:ext uri="{FF2B5EF4-FFF2-40B4-BE49-F238E27FC236}">
                <a16:creationId xmlns:a16="http://schemas.microsoft.com/office/drawing/2014/main" id="{3FE40129-FC8F-4087-A2C5-071D1CDC016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pic>
        <p:nvPicPr>
          <p:cNvPr id="2" name="Online Media 1" title="360 View: See Inside Habitat Simulating Deep Space Mission for Astronauts">
            <a:hlinkClick r:id="" action="ppaction://media"/>
            <a:extLst>
              <a:ext uri="{FF2B5EF4-FFF2-40B4-BE49-F238E27FC236}">
                <a16:creationId xmlns:a16="http://schemas.microsoft.com/office/drawing/2014/main" id="{B618127C-68DF-469D-9835-614D03178B3F}"/>
              </a:ext>
            </a:extLst>
          </p:cNvPr>
          <p:cNvPicPr>
            <a:picLocks noRot="1" noChangeAspect="1"/>
          </p:cNvPicPr>
          <p:nvPr>
            <a:videoFile r:link="rId1"/>
          </p:nvPr>
        </p:nvPicPr>
        <p:blipFill>
          <a:blip r:embed="rId4"/>
          <a:stretch>
            <a:fillRect/>
          </a:stretch>
        </p:blipFill>
        <p:spPr>
          <a:xfrm>
            <a:off x="1113650" y="1046922"/>
            <a:ext cx="9964700" cy="5630056"/>
          </a:xfrm>
          <a:prstGeom prst="rect">
            <a:avLst/>
          </a:prstGeom>
        </p:spPr>
      </p:pic>
      <p:sp>
        <p:nvSpPr>
          <p:cNvPr id="7" name="TextBox 6">
            <a:extLst>
              <a:ext uri="{FF2B5EF4-FFF2-40B4-BE49-F238E27FC236}">
                <a16:creationId xmlns:a16="http://schemas.microsoft.com/office/drawing/2014/main" id="{1072FC4E-40B7-47F6-9A0F-2B848BE010A2}"/>
              </a:ext>
            </a:extLst>
          </p:cNvPr>
          <p:cNvSpPr txBox="1"/>
          <p:nvPr/>
        </p:nvSpPr>
        <p:spPr>
          <a:xfrm>
            <a:off x="1044824" y="6620681"/>
            <a:ext cx="784835" cy="215444"/>
          </a:xfrm>
          <a:prstGeom prst="rect">
            <a:avLst/>
          </a:prstGeom>
          <a:noFill/>
        </p:spPr>
        <p:txBody>
          <a:bodyPr wrap="square" rtlCol="0">
            <a:spAutoFit/>
          </a:bodyPr>
          <a:lstStyle/>
          <a:p>
            <a:r>
              <a:rPr lang="en-US" sz="800" dirty="0"/>
              <a:t>Credit: NASA</a:t>
            </a:r>
          </a:p>
        </p:txBody>
      </p:sp>
      <p:pic>
        <p:nvPicPr>
          <p:cNvPr id="8" name="Picture 2" descr="HRP Logo | NASA">
            <a:extLst>
              <a:ext uri="{FF2B5EF4-FFF2-40B4-BE49-F238E27FC236}">
                <a16:creationId xmlns:a16="http://schemas.microsoft.com/office/drawing/2014/main" id="{5AE3076F-62F9-4990-8527-6BF3BFA9B3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437" y="126009"/>
            <a:ext cx="822098" cy="814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8745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0436A8C-F198-46BD-8DE5-451ADC80D52D}"/>
              </a:ext>
            </a:extLst>
          </p:cNvPr>
          <p:cNvSpPr>
            <a:spLocks noGrp="1"/>
          </p:cNvSpPr>
          <p:nvPr>
            <p:ph type="title"/>
          </p:nvPr>
        </p:nvSpPr>
        <p:spPr>
          <a:xfrm>
            <a:off x="838200" y="21875"/>
            <a:ext cx="10515600" cy="1025047"/>
          </a:xfrm>
        </p:spPr>
        <p:txBody>
          <a:bodyPr>
            <a:normAutofit/>
          </a:bodyPr>
          <a:lstStyle/>
          <a:p>
            <a:r>
              <a:rPr lang="en-US" dirty="0">
                <a:latin typeface="+mn-lt"/>
              </a:rPr>
              <a:t>HERA Level 2 &amp; Loft</a:t>
            </a:r>
          </a:p>
        </p:txBody>
      </p:sp>
      <p:pic>
        <p:nvPicPr>
          <p:cNvPr id="17" name="Picture 2">
            <a:extLst>
              <a:ext uri="{FF2B5EF4-FFF2-40B4-BE49-F238E27FC236}">
                <a16:creationId xmlns:a16="http://schemas.microsoft.com/office/drawing/2014/main" id="{3FE40129-FC8F-4087-A2C5-071D1CDC01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5DA657CB-30B6-43B5-A692-99EBDCF400A9}"/>
              </a:ext>
            </a:extLst>
          </p:cNvPr>
          <p:cNvSpPr/>
          <p:nvPr/>
        </p:nvSpPr>
        <p:spPr>
          <a:xfrm>
            <a:off x="1513780" y="1357141"/>
            <a:ext cx="9180095" cy="5136352"/>
          </a:xfrm>
          <a:prstGeom prst="rect">
            <a:avLst/>
          </a:prstGeom>
          <a:solidFill>
            <a:schemeClr val="tx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a:extLst>
              <a:ext uri="{FF2B5EF4-FFF2-40B4-BE49-F238E27FC236}">
                <a16:creationId xmlns:a16="http://schemas.microsoft.com/office/drawing/2014/main" id="{426D7620-2AFC-4941-B56B-2D5ECDF5DD3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66968" y="1679241"/>
            <a:ext cx="4625734" cy="4587492"/>
          </a:xfrm>
          <a:prstGeom prst="rect">
            <a:avLst/>
          </a:prstGeom>
          <a:noFill/>
          <a:ln w="9525">
            <a:noFill/>
            <a:miter lim="800000"/>
            <a:headEnd/>
            <a:tailEnd/>
          </a:ln>
          <a:effectLst/>
        </p:spPr>
      </p:pic>
      <p:sp>
        <p:nvSpPr>
          <p:cNvPr id="13" name="TextBox 45">
            <a:extLst>
              <a:ext uri="{FF2B5EF4-FFF2-40B4-BE49-F238E27FC236}">
                <a16:creationId xmlns:a16="http://schemas.microsoft.com/office/drawing/2014/main" id="{44074610-E5C2-4448-BDDD-EE645D7CCEB1}"/>
              </a:ext>
            </a:extLst>
          </p:cNvPr>
          <p:cNvSpPr txBox="1">
            <a:spLocks noChangeArrowheads="1"/>
          </p:cNvSpPr>
          <p:nvPr/>
        </p:nvSpPr>
        <p:spPr bwMode="auto">
          <a:xfrm>
            <a:off x="1520358" y="2443365"/>
            <a:ext cx="1146972" cy="461665"/>
          </a:xfrm>
          <a:prstGeom prst="rect">
            <a:avLst/>
          </a:prstGeom>
          <a:noFill/>
          <a:ln w="9525">
            <a:noFill/>
            <a:miter lim="800000"/>
            <a:headEnd/>
            <a:tailEnd/>
          </a:ln>
        </p:spPr>
        <p:txBody>
          <a:bodyPr wrap="square">
            <a:spAutoFit/>
          </a:bodyPr>
          <a:lstStyle/>
          <a:p>
            <a:pPr algn="ctr">
              <a:buNone/>
            </a:pPr>
            <a:r>
              <a:rPr lang="en-US" sz="1200" b="1" dirty="0">
                <a:solidFill>
                  <a:schemeClr val="bg1"/>
                </a:solidFill>
                <a:latin typeface="Calibri" pitchFamily="34" charset="0"/>
              </a:rPr>
              <a:t>Wardroom table</a:t>
            </a:r>
          </a:p>
        </p:txBody>
      </p:sp>
      <p:sp>
        <p:nvSpPr>
          <p:cNvPr id="14" name="TextBox 45">
            <a:extLst>
              <a:ext uri="{FF2B5EF4-FFF2-40B4-BE49-F238E27FC236}">
                <a16:creationId xmlns:a16="http://schemas.microsoft.com/office/drawing/2014/main" id="{94811D87-7388-4511-BF2B-3C97927E903C}"/>
              </a:ext>
            </a:extLst>
          </p:cNvPr>
          <p:cNvSpPr txBox="1">
            <a:spLocks noChangeArrowheads="1"/>
          </p:cNvSpPr>
          <p:nvPr/>
        </p:nvSpPr>
        <p:spPr bwMode="auto">
          <a:xfrm>
            <a:off x="4540389" y="2253519"/>
            <a:ext cx="889564" cy="276999"/>
          </a:xfrm>
          <a:prstGeom prst="rect">
            <a:avLst/>
          </a:prstGeom>
          <a:noFill/>
          <a:ln w="9525">
            <a:noFill/>
            <a:miter lim="800000"/>
            <a:headEnd/>
            <a:tailEnd/>
          </a:ln>
        </p:spPr>
        <p:txBody>
          <a:bodyPr wrap="square">
            <a:spAutoFit/>
          </a:bodyPr>
          <a:lstStyle/>
          <a:p>
            <a:pPr>
              <a:buNone/>
            </a:pPr>
            <a:r>
              <a:rPr lang="en-US" sz="1200" b="1" dirty="0">
                <a:solidFill>
                  <a:schemeClr val="bg1"/>
                </a:solidFill>
                <a:latin typeface="Calibri" pitchFamily="34" charset="0"/>
              </a:rPr>
              <a:t>Galley</a:t>
            </a:r>
          </a:p>
        </p:txBody>
      </p:sp>
      <p:sp>
        <p:nvSpPr>
          <p:cNvPr id="15" name="TextBox 45">
            <a:extLst>
              <a:ext uri="{FF2B5EF4-FFF2-40B4-BE49-F238E27FC236}">
                <a16:creationId xmlns:a16="http://schemas.microsoft.com/office/drawing/2014/main" id="{DE501FB3-0CBE-463E-A522-72DABC42939C}"/>
              </a:ext>
            </a:extLst>
          </p:cNvPr>
          <p:cNvSpPr txBox="1">
            <a:spLocks noChangeArrowheads="1"/>
          </p:cNvSpPr>
          <p:nvPr/>
        </p:nvSpPr>
        <p:spPr bwMode="auto">
          <a:xfrm>
            <a:off x="5496026" y="4053500"/>
            <a:ext cx="889564" cy="646331"/>
          </a:xfrm>
          <a:prstGeom prst="rect">
            <a:avLst/>
          </a:prstGeom>
          <a:noFill/>
          <a:ln w="9525">
            <a:noFill/>
            <a:miter lim="800000"/>
            <a:headEnd/>
            <a:tailEnd/>
          </a:ln>
        </p:spPr>
        <p:txBody>
          <a:bodyPr wrap="square">
            <a:spAutoFit/>
          </a:bodyPr>
          <a:lstStyle/>
          <a:p>
            <a:pPr algn="ctr">
              <a:buNone/>
            </a:pPr>
            <a:r>
              <a:rPr lang="en-US" sz="1200" b="1" dirty="0">
                <a:solidFill>
                  <a:schemeClr val="bg1"/>
                </a:solidFill>
                <a:latin typeface="Calibri" pitchFamily="34" charset="0"/>
              </a:rPr>
              <a:t>Aerobic exercise device</a:t>
            </a:r>
          </a:p>
        </p:txBody>
      </p:sp>
      <p:pic>
        <p:nvPicPr>
          <p:cNvPr id="16" name="Picture 15" descr="x-habloft20120324_persp_all-all-persp.jpg">
            <a:extLst>
              <a:ext uri="{FF2B5EF4-FFF2-40B4-BE49-F238E27FC236}">
                <a16:creationId xmlns:a16="http://schemas.microsoft.com/office/drawing/2014/main" id="{4791811E-6293-4F27-A472-51B470CBB89C}"/>
              </a:ext>
            </a:extLst>
          </p:cNvPr>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a:off x="6863145" y="2730009"/>
            <a:ext cx="3695498" cy="3021308"/>
          </a:xfrm>
          <a:prstGeom prst="rect">
            <a:avLst/>
          </a:prstGeom>
        </p:spPr>
      </p:pic>
      <p:sp>
        <p:nvSpPr>
          <p:cNvPr id="18" name="TextBox 45">
            <a:extLst>
              <a:ext uri="{FF2B5EF4-FFF2-40B4-BE49-F238E27FC236}">
                <a16:creationId xmlns:a16="http://schemas.microsoft.com/office/drawing/2014/main" id="{113E4969-B4BC-4CE6-88AC-DE516423E2DF}"/>
              </a:ext>
            </a:extLst>
          </p:cNvPr>
          <p:cNvSpPr txBox="1">
            <a:spLocks noChangeArrowheads="1"/>
          </p:cNvSpPr>
          <p:nvPr/>
        </p:nvSpPr>
        <p:spPr bwMode="auto">
          <a:xfrm>
            <a:off x="7420126" y="3463652"/>
            <a:ext cx="995755" cy="461665"/>
          </a:xfrm>
          <a:prstGeom prst="rect">
            <a:avLst/>
          </a:prstGeom>
          <a:noFill/>
          <a:ln w="9525">
            <a:noFill/>
            <a:miter lim="800000"/>
            <a:headEnd/>
            <a:tailEnd/>
          </a:ln>
        </p:spPr>
        <p:txBody>
          <a:bodyPr wrap="square">
            <a:spAutoFit/>
          </a:bodyPr>
          <a:lstStyle/>
          <a:p>
            <a:pPr algn="ctr">
              <a:buNone/>
            </a:pPr>
            <a:r>
              <a:rPr lang="en-US" sz="1200" b="1" dirty="0">
                <a:latin typeface="Calibri" pitchFamily="34" charset="0"/>
              </a:rPr>
              <a:t>Crew Quarters</a:t>
            </a:r>
          </a:p>
        </p:txBody>
      </p:sp>
      <p:sp>
        <p:nvSpPr>
          <p:cNvPr id="19" name="TextBox 45">
            <a:extLst>
              <a:ext uri="{FF2B5EF4-FFF2-40B4-BE49-F238E27FC236}">
                <a16:creationId xmlns:a16="http://schemas.microsoft.com/office/drawing/2014/main" id="{E02881B4-D967-4B10-9949-1B0FA1AF7796}"/>
              </a:ext>
            </a:extLst>
          </p:cNvPr>
          <p:cNvSpPr txBox="1">
            <a:spLocks noChangeArrowheads="1"/>
          </p:cNvSpPr>
          <p:nvPr/>
        </p:nvSpPr>
        <p:spPr bwMode="auto">
          <a:xfrm>
            <a:off x="9424454" y="3394096"/>
            <a:ext cx="1094908" cy="461665"/>
          </a:xfrm>
          <a:prstGeom prst="rect">
            <a:avLst/>
          </a:prstGeom>
          <a:noFill/>
          <a:ln w="9525">
            <a:noFill/>
            <a:miter lim="800000"/>
            <a:headEnd/>
            <a:tailEnd/>
          </a:ln>
        </p:spPr>
        <p:txBody>
          <a:bodyPr wrap="square">
            <a:spAutoFit/>
          </a:bodyPr>
          <a:lstStyle/>
          <a:p>
            <a:pPr algn="ctr">
              <a:buNone/>
            </a:pPr>
            <a:r>
              <a:rPr lang="en-US" sz="1200" b="1" dirty="0">
                <a:latin typeface="Calibri" pitchFamily="34" charset="0"/>
              </a:rPr>
              <a:t>Crew Quarters</a:t>
            </a:r>
          </a:p>
        </p:txBody>
      </p:sp>
      <p:sp>
        <p:nvSpPr>
          <p:cNvPr id="20" name="TextBox 54">
            <a:extLst>
              <a:ext uri="{FF2B5EF4-FFF2-40B4-BE49-F238E27FC236}">
                <a16:creationId xmlns:a16="http://schemas.microsoft.com/office/drawing/2014/main" id="{F3052139-0A17-44CF-BB6D-F8DEC4ABDB99}"/>
              </a:ext>
            </a:extLst>
          </p:cNvPr>
          <p:cNvSpPr txBox="1">
            <a:spLocks noChangeArrowheads="1"/>
          </p:cNvSpPr>
          <p:nvPr/>
        </p:nvSpPr>
        <p:spPr bwMode="auto">
          <a:xfrm>
            <a:off x="3237847" y="5737079"/>
            <a:ext cx="1102858" cy="369332"/>
          </a:xfrm>
          <a:prstGeom prst="rect">
            <a:avLst/>
          </a:prstGeom>
          <a:noFill/>
          <a:ln w="9525">
            <a:noFill/>
            <a:miter lim="800000"/>
            <a:headEnd/>
            <a:tailEnd/>
          </a:ln>
        </p:spPr>
        <p:txBody>
          <a:bodyPr wrap="square">
            <a:spAutoFit/>
          </a:bodyPr>
          <a:lstStyle/>
          <a:p>
            <a:pPr algn="ctr">
              <a:buNone/>
            </a:pPr>
            <a:r>
              <a:rPr lang="en-US" b="1" dirty="0">
                <a:latin typeface="Calibri" pitchFamily="34" charset="0"/>
              </a:rPr>
              <a:t>2</a:t>
            </a:r>
            <a:r>
              <a:rPr lang="en-US" b="1" baseline="30000" dirty="0">
                <a:latin typeface="Calibri" pitchFamily="34" charset="0"/>
              </a:rPr>
              <a:t>nd</a:t>
            </a:r>
            <a:r>
              <a:rPr lang="en-US" b="1" dirty="0">
                <a:latin typeface="Calibri" pitchFamily="34" charset="0"/>
              </a:rPr>
              <a:t> floor</a:t>
            </a:r>
            <a:endParaRPr lang="en-US" sz="900" b="1" dirty="0">
              <a:latin typeface="Calibri" pitchFamily="34" charset="0"/>
            </a:endParaRPr>
          </a:p>
        </p:txBody>
      </p:sp>
      <p:sp>
        <p:nvSpPr>
          <p:cNvPr id="21" name="TextBox 54">
            <a:extLst>
              <a:ext uri="{FF2B5EF4-FFF2-40B4-BE49-F238E27FC236}">
                <a16:creationId xmlns:a16="http://schemas.microsoft.com/office/drawing/2014/main" id="{E2332577-204C-4C97-8E65-AB96ECDCE446}"/>
              </a:ext>
            </a:extLst>
          </p:cNvPr>
          <p:cNvSpPr txBox="1">
            <a:spLocks noChangeArrowheads="1"/>
          </p:cNvSpPr>
          <p:nvPr/>
        </p:nvSpPr>
        <p:spPr bwMode="auto">
          <a:xfrm>
            <a:off x="7713067" y="5668736"/>
            <a:ext cx="1102858" cy="369332"/>
          </a:xfrm>
          <a:prstGeom prst="rect">
            <a:avLst/>
          </a:prstGeom>
          <a:noFill/>
          <a:ln w="9525">
            <a:noFill/>
            <a:miter lim="800000"/>
            <a:headEnd/>
            <a:tailEnd/>
          </a:ln>
        </p:spPr>
        <p:txBody>
          <a:bodyPr wrap="square">
            <a:spAutoFit/>
          </a:bodyPr>
          <a:lstStyle/>
          <a:p>
            <a:pPr algn="ctr">
              <a:buNone/>
            </a:pPr>
            <a:r>
              <a:rPr lang="en-US" b="1" dirty="0">
                <a:latin typeface="Calibri" pitchFamily="34" charset="0"/>
              </a:rPr>
              <a:t>Loft</a:t>
            </a:r>
            <a:endParaRPr lang="en-US" sz="900" b="1" dirty="0">
              <a:latin typeface="Calibri" pitchFamily="34" charset="0"/>
            </a:endParaRPr>
          </a:p>
        </p:txBody>
      </p:sp>
      <p:pic>
        <p:nvPicPr>
          <p:cNvPr id="22" name="Picture 4">
            <a:extLst>
              <a:ext uri="{FF2B5EF4-FFF2-40B4-BE49-F238E27FC236}">
                <a16:creationId xmlns:a16="http://schemas.microsoft.com/office/drawing/2014/main" id="{7B044F4F-BB23-42DF-B275-0B908589E604}"/>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5400000">
            <a:off x="9224530" y="1584518"/>
            <a:ext cx="1366852" cy="1123660"/>
          </a:xfrm>
          <a:prstGeom prst="rect">
            <a:avLst/>
          </a:prstGeom>
          <a:ln w="38100" cap="sq">
            <a:solidFill>
              <a:srgbClr val="55617B"/>
            </a:solidFill>
            <a:prstDash val="solid"/>
            <a:miter lim="800000"/>
          </a:ln>
          <a:effectLst>
            <a:outerShdw blurRad="50800" dist="38100" dir="2700000" algn="tl" rotWithShape="0">
              <a:srgbClr val="000000">
                <a:alpha val="43000"/>
              </a:srgbClr>
            </a:outerShdw>
          </a:effectLst>
        </p:spPr>
      </p:pic>
      <p:pic>
        <p:nvPicPr>
          <p:cNvPr id="23" name="Picture 22">
            <a:extLst>
              <a:ext uri="{FF2B5EF4-FFF2-40B4-BE49-F238E27FC236}">
                <a16:creationId xmlns:a16="http://schemas.microsoft.com/office/drawing/2014/main" id="{0BB40AA0-DFB8-4FBD-862D-EDD7F0BA59D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307615" y="4807179"/>
            <a:ext cx="1462642" cy="1230166"/>
          </a:xfrm>
          <a:prstGeom prst="rect">
            <a:avLst/>
          </a:prstGeom>
          <a:ln w="38100" cap="sq">
            <a:solidFill>
              <a:srgbClr val="3D3D3D"/>
            </a:solidFill>
            <a:prstDash val="solid"/>
            <a:miter lim="800000"/>
          </a:ln>
          <a:effectLst>
            <a:outerShdw blurRad="50800" dist="38100" dir="2700000" algn="tl" rotWithShape="0">
              <a:srgbClr val="000000">
                <a:alpha val="43000"/>
              </a:srgbClr>
            </a:outerShdw>
          </a:effectLst>
        </p:spPr>
      </p:pic>
      <p:pic>
        <p:nvPicPr>
          <p:cNvPr id="24" name="Picture 23">
            <a:extLst>
              <a:ext uri="{FF2B5EF4-FFF2-40B4-BE49-F238E27FC236}">
                <a16:creationId xmlns:a16="http://schemas.microsoft.com/office/drawing/2014/main" id="{07708C15-0C51-49B9-B071-D26D4599F06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50139" y="5422262"/>
            <a:ext cx="1683847" cy="1025138"/>
          </a:xfrm>
          <a:prstGeom prst="rect">
            <a:avLst/>
          </a:prstGeom>
        </p:spPr>
      </p:pic>
      <p:pic>
        <p:nvPicPr>
          <p:cNvPr id="25" name="Picture 2">
            <a:extLst>
              <a:ext uri="{FF2B5EF4-FFF2-40B4-BE49-F238E27FC236}">
                <a16:creationId xmlns:a16="http://schemas.microsoft.com/office/drawing/2014/main" id="{67FC1B2E-A833-463B-A5CC-AA0805C623E3}"/>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696694" y="1489898"/>
            <a:ext cx="1500073" cy="902121"/>
          </a:xfrm>
          <a:prstGeom prst="rect">
            <a:avLst/>
          </a:prstGeom>
          <a:ln w="38100" cap="sq">
            <a:solidFill>
              <a:srgbClr val="60606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6" name="Picture 25">
            <a:extLst>
              <a:ext uri="{FF2B5EF4-FFF2-40B4-BE49-F238E27FC236}">
                <a16:creationId xmlns:a16="http://schemas.microsoft.com/office/drawing/2014/main" id="{4B32C567-BD4C-407D-A036-0C9143BA3EA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5400000">
            <a:off x="5042064" y="1634472"/>
            <a:ext cx="1421525" cy="1168607"/>
          </a:xfrm>
          <a:prstGeom prst="rect">
            <a:avLst/>
          </a:prstGeom>
          <a:ln w="38100" cap="sq">
            <a:solidFill>
              <a:srgbClr val="314D4F"/>
            </a:solidFill>
            <a:prstDash val="solid"/>
            <a:miter lim="800000"/>
          </a:ln>
          <a:effectLst>
            <a:outerShdw blurRad="50800" dist="38100" dir="2700000" algn="tl" rotWithShape="0">
              <a:srgbClr val="000000">
                <a:alpha val="43000"/>
              </a:srgbClr>
            </a:outerShdw>
          </a:effectLst>
        </p:spPr>
      </p:pic>
      <p:pic>
        <p:nvPicPr>
          <p:cNvPr id="27" name="Picture 2" descr="HRP Logo | NASA">
            <a:extLst>
              <a:ext uri="{FF2B5EF4-FFF2-40B4-BE49-F238E27FC236}">
                <a16:creationId xmlns:a16="http://schemas.microsoft.com/office/drawing/2014/main" id="{F857E1BB-455F-4931-BCAF-342B21E5455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6437" y="126009"/>
            <a:ext cx="822098" cy="81436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E94AED15-AD7C-4381-8E59-A44EFC2F6FF6}"/>
              </a:ext>
            </a:extLst>
          </p:cNvPr>
          <p:cNvSpPr txBox="1"/>
          <p:nvPr/>
        </p:nvSpPr>
        <p:spPr>
          <a:xfrm>
            <a:off x="1612442" y="6518528"/>
            <a:ext cx="2927947" cy="215444"/>
          </a:xfrm>
          <a:prstGeom prst="rect">
            <a:avLst/>
          </a:prstGeom>
          <a:noFill/>
        </p:spPr>
        <p:txBody>
          <a:bodyPr wrap="square" rtlCol="0">
            <a:spAutoFit/>
          </a:bodyPr>
          <a:lstStyle/>
          <a:p>
            <a:r>
              <a:rPr lang="en-US" sz="800" dirty="0"/>
              <a:t>Credits: NASA</a:t>
            </a:r>
          </a:p>
        </p:txBody>
      </p:sp>
    </p:spTree>
    <p:extLst>
      <p:ext uri="{BB962C8B-B14F-4D97-AF65-F5344CB8AC3E}">
        <p14:creationId xmlns:p14="http://schemas.microsoft.com/office/powerpoint/2010/main" val="2425879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0436A8C-F198-46BD-8DE5-451ADC80D52D}"/>
              </a:ext>
            </a:extLst>
          </p:cNvPr>
          <p:cNvSpPr>
            <a:spLocks noGrp="1"/>
          </p:cNvSpPr>
          <p:nvPr>
            <p:ph type="title"/>
          </p:nvPr>
        </p:nvSpPr>
        <p:spPr>
          <a:xfrm>
            <a:off x="838200" y="21875"/>
            <a:ext cx="10515600" cy="1025047"/>
          </a:xfrm>
        </p:spPr>
        <p:txBody>
          <a:bodyPr>
            <a:normAutofit/>
          </a:bodyPr>
          <a:lstStyle/>
          <a:p>
            <a:r>
              <a:rPr lang="en-US" dirty="0">
                <a:latin typeface="+mn-lt"/>
              </a:rPr>
              <a:t>HERA Mission Design</a:t>
            </a:r>
          </a:p>
        </p:txBody>
      </p:sp>
      <p:pic>
        <p:nvPicPr>
          <p:cNvPr id="17" name="Picture 2">
            <a:extLst>
              <a:ext uri="{FF2B5EF4-FFF2-40B4-BE49-F238E27FC236}">
                <a16:creationId xmlns:a16="http://schemas.microsoft.com/office/drawing/2014/main" id="{3FE40129-FC8F-4087-A2C5-071D1CDC01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24E082FE-5FCD-45D6-8790-1116568E1678}"/>
              </a:ext>
            </a:extLst>
          </p:cNvPr>
          <p:cNvSpPr/>
          <p:nvPr/>
        </p:nvSpPr>
        <p:spPr>
          <a:xfrm>
            <a:off x="6156319" y="1139565"/>
            <a:ext cx="5412534" cy="5093702"/>
          </a:xfrm>
          <a:prstGeom prst="rect">
            <a:avLst/>
          </a:prstGeom>
        </p:spPr>
        <p:txBody>
          <a:bodyPr wrap="square">
            <a:spAutoFit/>
          </a:bodyPr>
          <a:lstStyle/>
          <a:p>
            <a:pPr>
              <a:spcBef>
                <a:spcPts val="0"/>
              </a:spcBef>
              <a:spcAft>
                <a:spcPts val="600"/>
              </a:spcAft>
            </a:pPr>
            <a:r>
              <a:rPr lang="en-US" u="sng" dirty="0">
                <a:cs typeface="Times New Roman" panose="02020603050405020304" pitchFamily="18" charset="0"/>
              </a:rPr>
              <a:t>Mission Fidelity</a:t>
            </a:r>
          </a:p>
          <a:p>
            <a:pPr marL="285750" indent="-285750">
              <a:spcBef>
                <a:spcPts val="0"/>
              </a:spcBef>
              <a:spcAft>
                <a:spcPts val="600"/>
              </a:spcAft>
              <a:buFont typeface="Arial" panose="020B0604020202020204" pitchFamily="34" charset="0"/>
              <a:buChar char="•"/>
            </a:pPr>
            <a:r>
              <a:rPr lang="en-US" dirty="0">
                <a:cs typeface="Times New Roman" panose="02020603050405020304" pitchFamily="18" charset="0"/>
              </a:rPr>
              <a:t>Flight-like timeline, equipment, stowage, procedures</a:t>
            </a:r>
          </a:p>
          <a:p>
            <a:pPr marL="285750" indent="-285750">
              <a:spcBef>
                <a:spcPts val="0"/>
              </a:spcBef>
              <a:spcAft>
                <a:spcPts val="600"/>
              </a:spcAft>
              <a:buFont typeface="Arial" panose="020B0604020202020204" pitchFamily="34" charset="0"/>
              <a:buChar char="•"/>
            </a:pPr>
            <a:r>
              <a:rPr lang="en-US" dirty="0">
                <a:cs typeface="Times New Roman" panose="02020603050405020304" pitchFamily="18" charset="0"/>
              </a:rPr>
              <a:t>No internet, TV, phone</a:t>
            </a:r>
          </a:p>
          <a:p>
            <a:pPr marL="285750" indent="-285750">
              <a:spcBef>
                <a:spcPts val="0"/>
              </a:spcBef>
              <a:spcAft>
                <a:spcPts val="600"/>
              </a:spcAft>
              <a:buFont typeface="Arial" panose="020B0604020202020204" pitchFamily="34" charset="0"/>
              <a:buChar char="•"/>
            </a:pPr>
            <a:r>
              <a:rPr lang="en-US" dirty="0">
                <a:cs typeface="Times New Roman" panose="02020603050405020304" pitchFamily="18" charset="0"/>
              </a:rPr>
              <a:t>Surveillance video and audio system</a:t>
            </a:r>
          </a:p>
          <a:p>
            <a:pPr marL="285750" indent="-285750">
              <a:spcBef>
                <a:spcPts val="0"/>
              </a:spcBef>
              <a:spcAft>
                <a:spcPts val="600"/>
              </a:spcAft>
              <a:buFont typeface="Arial" panose="020B0604020202020204" pitchFamily="34" charset="0"/>
              <a:buChar char="•"/>
            </a:pPr>
            <a:r>
              <a:rPr lang="en-US" dirty="0">
                <a:cs typeface="Times New Roman" panose="02020603050405020304" pitchFamily="18" charset="0"/>
              </a:rPr>
              <a:t>Work activities &amp; operational tasks similar to flight</a:t>
            </a:r>
          </a:p>
          <a:p>
            <a:pPr marL="742950" lvl="1" indent="-285750">
              <a:spcAft>
                <a:spcPts val="600"/>
              </a:spcAft>
              <a:buFont typeface="Arial" panose="020B0604020202020204" pitchFamily="34" charset="0"/>
              <a:buChar char="•"/>
            </a:pPr>
            <a:r>
              <a:rPr lang="en-US" dirty="0">
                <a:cs typeface="Times New Roman" panose="02020603050405020304" pitchFamily="18" charset="0"/>
              </a:rPr>
              <a:t>Payload operations</a:t>
            </a:r>
          </a:p>
          <a:p>
            <a:pPr marL="742950" lvl="1" indent="-285750">
              <a:spcAft>
                <a:spcPts val="600"/>
              </a:spcAft>
              <a:buFont typeface="Arial" panose="020B0604020202020204" pitchFamily="34" charset="0"/>
              <a:buChar char="•"/>
            </a:pPr>
            <a:r>
              <a:rPr lang="en-US" dirty="0">
                <a:cs typeface="Times New Roman" panose="02020603050405020304" pitchFamily="18" charset="0"/>
              </a:rPr>
              <a:t>Public Affairs Office (PAO) events</a:t>
            </a:r>
          </a:p>
          <a:p>
            <a:pPr marL="742950" lvl="1" indent="-285750">
              <a:spcAft>
                <a:spcPts val="600"/>
              </a:spcAft>
              <a:buFont typeface="Arial" panose="020B0604020202020204" pitchFamily="34" charset="0"/>
              <a:buChar char="•"/>
            </a:pPr>
            <a:r>
              <a:rPr lang="en-US" dirty="0">
                <a:cs typeface="Times New Roman" panose="02020603050405020304" pitchFamily="18" charset="0"/>
              </a:rPr>
              <a:t>Virtual reality simulation capability for extra-vehicular activity (EVA)</a:t>
            </a:r>
          </a:p>
          <a:p>
            <a:pPr marL="1200150" lvl="2" indent="-285750">
              <a:spcAft>
                <a:spcPts val="600"/>
              </a:spcAft>
              <a:buFont typeface="Arial" panose="020B0604020202020204" pitchFamily="34" charset="0"/>
              <a:buChar char="•"/>
            </a:pPr>
            <a:r>
              <a:rPr lang="en-US" dirty="0">
                <a:cs typeface="Times New Roman" panose="02020603050405020304" pitchFamily="18" charset="0"/>
              </a:rPr>
              <a:t>Planetary geology</a:t>
            </a:r>
          </a:p>
          <a:p>
            <a:pPr marL="742950" lvl="1" indent="-285750">
              <a:spcAft>
                <a:spcPts val="600"/>
              </a:spcAft>
              <a:buFont typeface="Arial" panose="020B0604020202020204" pitchFamily="34" charset="0"/>
              <a:buChar char="•"/>
            </a:pPr>
            <a:r>
              <a:rPr lang="en-US" dirty="0">
                <a:cs typeface="Times New Roman" panose="02020603050405020304" pitchFamily="18" charset="0"/>
              </a:rPr>
              <a:t>Housekeeping &amp; maintenance </a:t>
            </a:r>
          </a:p>
          <a:p>
            <a:pPr marL="742950" lvl="1" indent="-285750">
              <a:spcAft>
                <a:spcPts val="600"/>
              </a:spcAft>
              <a:buFont typeface="Arial" panose="020B0604020202020204" pitchFamily="34" charset="0"/>
              <a:buChar char="•"/>
            </a:pPr>
            <a:r>
              <a:rPr lang="en-US" dirty="0">
                <a:cs typeface="Times New Roman" panose="02020603050405020304" pitchFamily="18" charset="0"/>
              </a:rPr>
              <a:t>Phased duration of com-delay</a:t>
            </a:r>
          </a:p>
          <a:p>
            <a:pPr marL="742950" lvl="1" indent="-285750">
              <a:spcAft>
                <a:spcPts val="600"/>
              </a:spcAft>
              <a:buFont typeface="Arial" panose="020B0604020202020204" pitchFamily="34" charset="0"/>
              <a:buChar char="•"/>
            </a:pPr>
            <a:r>
              <a:rPr lang="en-US" dirty="0">
                <a:cs typeface="Times New Roman" panose="02020603050405020304" pitchFamily="18" charset="0"/>
              </a:rPr>
              <a:t>Tasks and timelines built with realistic ambiguities, intermittent extended duty days, and time pressure</a:t>
            </a:r>
          </a:p>
        </p:txBody>
      </p:sp>
      <p:sp>
        <p:nvSpPr>
          <p:cNvPr id="11" name="TextBox 10">
            <a:extLst>
              <a:ext uri="{FF2B5EF4-FFF2-40B4-BE49-F238E27FC236}">
                <a16:creationId xmlns:a16="http://schemas.microsoft.com/office/drawing/2014/main" id="{55FCE4A4-E7E5-433A-B79A-39B9D7A6C568}"/>
              </a:ext>
            </a:extLst>
          </p:cNvPr>
          <p:cNvSpPr txBox="1"/>
          <p:nvPr/>
        </p:nvSpPr>
        <p:spPr>
          <a:xfrm>
            <a:off x="838200" y="1139565"/>
            <a:ext cx="4505960" cy="1785104"/>
          </a:xfrm>
          <a:prstGeom prst="rect">
            <a:avLst/>
          </a:prstGeom>
        </p:spPr>
        <p:txBody>
          <a:bodyPr wrap="square">
            <a:spAutoFit/>
          </a:bodyPr>
          <a:lstStyle>
            <a:defPPr>
              <a:defRPr lang="en-US"/>
            </a:defPPr>
            <a:lvl1pPr>
              <a:spcBef>
                <a:spcPts val="0"/>
              </a:spcBef>
              <a:spcAft>
                <a:spcPts val="600"/>
              </a:spcAft>
              <a:defRPr u="sng">
                <a:solidFill>
                  <a:schemeClr val="bg1"/>
                </a:solidFill>
                <a:latin typeface="Times New Roman" panose="02020603050405020304" pitchFamily="18" charset="0"/>
                <a:cs typeface="Times New Roman" panose="02020603050405020304" pitchFamily="18" charset="0"/>
              </a:defRPr>
            </a:lvl1pPr>
            <a:lvl2pPr marL="742950" lvl="1" indent="-285750">
              <a:spcAft>
                <a:spcPts val="600"/>
              </a:spcAft>
              <a:buFont typeface="Arial" panose="020B0604020202020204" pitchFamily="34" charset="0"/>
              <a:buChar char="•"/>
              <a:defRPr>
                <a:solidFill>
                  <a:schemeClr val="bg1"/>
                </a:solidFill>
                <a:latin typeface="Times New Roman" panose="02020603050405020304" pitchFamily="18" charset="0"/>
                <a:cs typeface="Times New Roman" panose="02020603050405020304" pitchFamily="18" charset="0"/>
              </a:defRPr>
            </a:lvl2pPr>
          </a:lstStyle>
          <a:p>
            <a:r>
              <a:rPr lang="en-US" dirty="0">
                <a:solidFill>
                  <a:schemeClr val="tx1"/>
                </a:solidFill>
                <a:latin typeface="+mn-lt"/>
              </a:rPr>
              <a:t>HERA Campaigns</a:t>
            </a:r>
          </a:p>
          <a:p>
            <a:r>
              <a:rPr lang="en-US" u="none" dirty="0">
                <a:solidFill>
                  <a:schemeClr val="tx1"/>
                </a:solidFill>
                <a:latin typeface="+mn-lt"/>
              </a:rPr>
              <a:t>2014:  7 days</a:t>
            </a:r>
          </a:p>
          <a:p>
            <a:r>
              <a:rPr lang="en-US" u="none" dirty="0">
                <a:solidFill>
                  <a:schemeClr val="tx1"/>
                </a:solidFill>
                <a:latin typeface="+mn-lt"/>
              </a:rPr>
              <a:t>2015:  14 days</a:t>
            </a:r>
          </a:p>
          <a:p>
            <a:r>
              <a:rPr lang="en-US" u="none" dirty="0">
                <a:solidFill>
                  <a:schemeClr val="tx1"/>
                </a:solidFill>
                <a:latin typeface="+mn-lt"/>
              </a:rPr>
              <a:t>2016:  30 days</a:t>
            </a:r>
          </a:p>
          <a:p>
            <a:r>
              <a:rPr lang="en-US" u="none" dirty="0">
                <a:solidFill>
                  <a:schemeClr val="tx1"/>
                </a:solidFill>
                <a:latin typeface="+mn-lt"/>
              </a:rPr>
              <a:t>2017-2022:  45 days</a:t>
            </a:r>
          </a:p>
        </p:txBody>
      </p:sp>
      <p:pic>
        <p:nvPicPr>
          <p:cNvPr id="6" name="Picture 5">
            <a:extLst>
              <a:ext uri="{FF2B5EF4-FFF2-40B4-BE49-F238E27FC236}">
                <a16:creationId xmlns:a16="http://schemas.microsoft.com/office/drawing/2014/main" id="{0D074D5C-520A-42C2-845A-C43046971B8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0645" y="4838115"/>
            <a:ext cx="2549549" cy="1912163"/>
          </a:xfrm>
          <a:prstGeom prst="rect">
            <a:avLst/>
          </a:prstGeom>
        </p:spPr>
      </p:pic>
      <p:pic>
        <p:nvPicPr>
          <p:cNvPr id="7" name="Picture 6">
            <a:extLst>
              <a:ext uri="{FF2B5EF4-FFF2-40B4-BE49-F238E27FC236}">
                <a16:creationId xmlns:a16="http://schemas.microsoft.com/office/drawing/2014/main" id="{9CFD3165-2BA1-40D8-A3D8-009FB143135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34638"/>
          <a:stretch/>
        </p:blipFill>
        <p:spPr>
          <a:xfrm>
            <a:off x="3688256" y="1939456"/>
            <a:ext cx="1933623" cy="2218740"/>
          </a:xfrm>
          <a:prstGeom prst="rect">
            <a:avLst/>
          </a:prstGeom>
        </p:spPr>
      </p:pic>
      <p:pic>
        <p:nvPicPr>
          <p:cNvPr id="8" name="Picture 7">
            <a:extLst>
              <a:ext uri="{FF2B5EF4-FFF2-40B4-BE49-F238E27FC236}">
                <a16:creationId xmlns:a16="http://schemas.microsoft.com/office/drawing/2014/main" id="{C9E2CB4A-66B1-4E28-BCB5-9787816D12C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54206" t="18812" r="9439" b="32764"/>
          <a:stretch/>
        </p:blipFill>
        <p:spPr>
          <a:xfrm>
            <a:off x="3526064" y="4273780"/>
            <a:ext cx="2258008" cy="2246399"/>
          </a:xfrm>
          <a:prstGeom prst="rect">
            <a:avLst/>
          </a:prstGeom>
        </p:spPr>
      </p:pic>
      <p:pic>
        <p:nvPicPr>
          <p:cNvPr id="9" name="Picture 2" descr="Image result for miniPCR">
            <a:extLst>
              <a:ext uri="{FF2B5EF4-FFF2-40B4-BE49-F238E27FC236}">
                <a16:creationId xmlns:a16="http://schemas.microsoft.com/office/drawing/2014/main" id="{8A28F356-621C-4290-9569-0228EEACC476}"/>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13670" r="16152"/>
          <a:stretch/>
        </p:blipFill>
        <p:spPr bwMode="auto">
          <a:xfrm>
            <a:off x="1017535" y="3048826"/>
            <a:ext cx="1924725" cy="176901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F7875EE5-77BC-42D0-9963-1003BA7B3A67}"/>
              </a:ext>
            </a:extLst>
          </p:cNvPr>
          <p:cNvSpPr txBox="1"/>
          <p:nvPr/>
        </p:nvSpPr>
        <p:spPr>
          <a:xfrm>
            <a:off x="750645" y="6620681"/>
            <a:ext cx="2927947" cy="215444"/>
          </a:xfrm>
          <a:prstGeom prst="rect">
            <a:avLst/>
          </a:prstGeom>
          <a:noFill/>
        </p:spPr>
        <p:txBody>
          <a:bodyPr wrap="square" rtlCol="0">
            <a:spAutoFit/>
          </a:bodyPr>
          <a:lstStyle/>
          <a:p>
            <a:r>
              <a:rPr lang="en-US" sz="800" dirty="0"/>
              <a:t>Credits: NASA</a:t>
            </a:r>
          </a:p>
        </p:txBody>
      </p:sp>
      <p:pic>
        <p:nvPicPr>
          <p:cNvPr id="13" name="Picture 2" descr="HRP Logo | NASA">
            <a:extLst>
              <a:ext uri="{FF2B5EF4-FFF2-40B4-BE49-F238E27FC236}">
                <a16:creationId xmlns:a16="http://schemas.microsoft.com/office/drawing/2014/main" id="{40A36DA8-DAAE-4BE7-943B-7801CEE0805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6437" y="126009"/>
            <a:ext cx="822098" cy="814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37976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0436A8C-F198-46BD-8DE5-451ADC80D52D}"/>
              </a:ext>
            </a:extLst>
          </p:cNvPr>
          <p:cNvSpPr>
            <a:spLocks noGrp="1"/>
          </p:cNvSpPr>
          <p:nvPr>
            <p:ph type="title"/>
          </p:nvPr>
        </p:nvSpPr>
        <p:spPr>
          <a:xfrm>
            <a:off x="838200" y="21875"/>
            <a:ext cx="10515600" cy="1025047"/>
          </a:xfrm>
        </p:spPr>
        <p:txBody>
          <a:bodyPr>
            <a:normAutofit/>
          </a:bodyPr>
          <a:lstStyle/>
          <a:p>
            <a:r>
              <a:rPr lang="en-US" dirty="0">
                <a:latin typeface="+mn-lt"/>
              </a:rPr>
              <a:t>HERA Mission Design</a:t>
            </a:r>
          </a:p>
        </p:txBody>
      </p:sp>
      <p:pic>
        <p:nvPicPr>
          <p:cNvPr id="17" name="Picture 2">
            <a:extLst>
              <a:ext uri="{FF2B5EF4-FFF2-40B4-BE49-F238E27FC236}">
                <a16:creationId xmlns:a16="http://schemas.microsoft.com/office/drawing/2014/main" id="{3FE40129-FC8F-4087-A2C5-071D1CDC01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F46DB5ED-39DA-4206-BDF7-B9A89B25EC05}"/>
              </a:ext>
            </a:extLst>
          </p:cNvPr>
          <p:cNvSpPr/>
          <p:nvPr/>
        </p:nvSpPr>
        <p:spPr>
          <a:xfrm>
            <a:off x="603207" y="1608318"/>
            <a:ext cx="6299038" cy="4185761"/>
          </a:xfrm>
          <a:prstGeom prst="rect">
            <a:avLst/>
          </a:prstGeom>
        </p:spPr>
        <p:txBody>
          <a:bodyPr wrap="square">
            <a:spAutoFit/>
          </a:bodyPr>
          <a:lstStyle/>
          <a:p>
            <a:pPr marL="0" lvl="1">
              <a:spcBef>
                <a:spcPts val="0"/>
              </a:spcBef>
              <a:spcAft>
                <a:spcPts val="600"/>
              </a:spcAft>
            </a:pPr>
            <a:r>
              <a:rPr lang="en-US" u="sng" dirty="0">
                <a:ea typeface="Calibri" panose="020F0502020204030204" pitchFamily="34" charset="0"/>
                <a:cs typeface="Times New Roman" panose="02020603050405020304" pitchFamily="18" charset="0"/>
              </a:rPr>
              <a:t>Standardized Conditions</a:t>
            </a:r>
          </a:p>
          <a:p>
            <a:pPr marL="285750" lvl="1" indent="-285750">
              <a:spcBef>
                <a:spcPts val="0"/>
              </a:spcBef>
              <a:spcAft>
                <a:spcPts val="600"/>
              </a:spcAft>
              <a:buFont typeface="Arial" panose="020B0604020202020204" pitchFamily="34" charset="0"/>
              <a:buChar char="•"/>
            </a:pPr>
            <a:r>
              <a:rPr lang="en-US" dirty="0">
                <a:ea typeface="Calibri" panose="020F0502020204030204" pitchFamily="34" charset="0"/>
                <a:cs typeface="Times New Roman" panose="02020603050405020304" pitchFamily="18" charset="0"/>
              </a:rPr>
              <a:t>Realistic mission scenario &amp; narrative</a:t>
            </a:r>
          </a:p>
          <a:p>
            <a:pPr marL="285750" lvl="1" indent="-285750">
              <a:spcBef>
                <a:spcPts val="0"/>
              </a:spcBef>
              <a:spcAft>
                <a:spcPts val="600"/>
              </a:spcAft>
              <a:buFont typeface="Arial" panose="020B0604020202020204" pitchFamily="34" charset="0"/>
              <a:buChar char="•"/>
            </a:pPr>
            <a:r>
              <a:rPr lang="en-US" dirty="0">
                <a:ea typeface="Calibri" panose="020F0502020204030204" pitchFamily="34" charset="0"/>
                <a:cs typeface="Times New Roman" panose="02020603050405020304" pitchFamily="18" charset="0"/>
              </a:rPr>
              <a:t>Cabin air (temp, humidity) </a:t>
            </a:r>
          </a:p>
          <a:p>
            <a:pPr marL="285750" lvl="1" indent="-285750">
              <a:spcBef>
                <a:spcPts val="0"/>
              </a:spcBef>
              <a:spcAft>
                <a:spcPts val="600"/>
              </a:spcAft>
              <a:buFont typeface="Arial" panose="020B0604020202020204" pitchFamily="34" charset="0"/>
              <a:buChar char="•"/>
            </a:pPr>
            <a:r>
              <a:rPr lang="en-US" dirty="0">
                <a:ea typeface="Calibri" panose="020F0502020204030204" pitchFamily="34" charset="0"/>
                <a:cs typeface="Times New Roman" panose="02020603050405020304" pitchFamily="18" charset="0"/>
              </a:rPr>
              <a:t>Light/Dark Cycle: standardized schedule, no napping</a:t>
            </a:r>
          </a:p>
          <a:p>
            <a:pPr marL="742950" lvl="2" indent="-285750">
              <a:spcAft>
                <a:spcPts val="600"/>
              </a:spcAft>
              <a:buFont typeface="Arial" panose="020B0604020202020204" pitchFamily="34" charset="0"/>
              <a:buChar char="•"/>
            </a:pPr>
            <a:r>
              <a:rPr lang="en-US" dirty="0">
                <a:ea typeface="Calibri" panose="020F0502020204030204" pitchFamily="34" charset="0"/>
                <a:cs typeface="Times New Roman" panose="02020603050405020304" pitchFamily="18" charset="0"/>
              </a:rPr>
              <a:t>Mix of dynamic (intensity, color temp) and binary (on/off) lighting units</a:t>
            </a:r>
          </a:p>
          <a:p>
            <a:pPr marL="285750" lvl="1" indent="-285750">
              <a:spcBef>
                <a:spcPts val="0"/>
              </a:spcBef>
              <a:spcAft>
                <a:spcPts val="600"/>
              </a:spcAft>
              <a:buFont typeface="Arial" panose="020B0604020202020204" pitchFamily="34" charset="0"/>
              <a:buChar char="•"/>
            </a:pPr>
            <a:r>
              <a:rPr lang="en-US" dirty="0">
                <a:ea typeface="Calibri" panose="020F0502020204030204" pitchFamily="34" charset="0"/>
                <a:cs typeface="Times New Roman" panose="02020603050405020304" pitchFamily="18" charset="0"/>
              </a:rPr>
              <a:t>Exercise requirements, specifics are study dependent</a:t>
            </a:r>
          </a:p>
          <a:p>
            <a:pPr marL="0" lvl="1">
              <a:spcBef>
                <a:spcPts val="0"/>
              </a:spcBef>
              <a:spcAft>
                <a:spcPts val="600"/>
              </a:spcAft>
            </a:pPr>
            <a:endParaRPr lang="en-US" u="sng" dirty="0">
              <a:ea typeface="Calibri" panose="020F0502020204030204" pitchFamily="34" charset="0"/>
              <a:cs typeface="Times New Roman" panose="02020603050405020304" pitchFamily="18" charset="0"/>
            </a:endParaRPr>
          </a:p>
          <a:p>
            <a:pPr marL="0" lvl="1">
              <a:spcBef>
                <a:spcPts val="0"/>
              </a:spcBef>
              <a:spcAft>
                <a:spcPts val="600"/>
              </a:spcAft>
            </a:pPr>
            <a:r>
              <a:rPr lang="en-US" u="sng" dirty="0">
                <a:ea typeface="Calibri" panose="020F0502020204030204" pitchFamily="34" charset="0"/>
                <a:cs typeface="Times New Roman" panose="02020603050405020304" pitchFamily="18" charset="0"/>
              </a:rPr>
              <a:t>Food System and Dietary Conditions</a:t>
            </a:r>
          </a:p>
          <a:p>
            <a:pPr marL="285750" lvl="1" indent="-285750">
              <a:spcBef>
                <a:spcPts val="0"/>
              </a:spcBef>
              <a:spcAft>
                <a:spcPts val="600"/>
              </a:spcAft>
              <a:buFont typeface="Arial" panose="020B0604020202020204" pitchFamily="34" charset="0"/>
              <a:buChar char="•"/>
            </a:pPr>
            <a:r>
              <a:rPr lang="en-US" dirty="0">
                <a:ea typeface="Calibri" panose="020F0502020204030204" pitchFamily="34" charset="0"/>
                <a:cs typeface="Times New Roman" panose="02020603050405020304" pitchFamily="18" charset="0"/>
              </a:rPr>
              <a:t>Provided at least 3 meals per day, shelf-stable packaged food</a:t>
            </a:r>
          </a:p>
          <a:p>
            <a:pPr marL="285750" lvl="1" indent="-285750">
              <a:spcBef>
                <a:spcPts val="0"/>
              </a:spcBef>
              <a:spcAft>
                <a:spcPts val="600"/>
              </a:spcAft>
              <a:buFont typeface="Arial" panose="020B0604020202020204" pitchFamily="34" charset="0"/>
              <a:buChar char="•"/>
            </a:pPr>
            <a:r>
              <a:rPr lang="en-US" dirty="0">
                <a:ea typeface="Calibri" panose="020F0502020204030204" pitchFamily="34" charset="0"/>
                <a:cs typeface="Times New Roman" panose="02020603050405020304" pitchFamily="18" charset="0"/>
              </a:rPr>
              <a:t>Dietary needs are assessed by a nutritionist</a:t>
            </a:r>
          </a:p>
          <a:p>
            <a:pPr marL="285750" lvl="1" indent="-285750">
              <a:spcBef>
                <a:spcPts val="0"/>
              </a:spcBef>
              <a:spcAft>
                <a:spcPts val="600"/>
              </a:spcAft>
              <a:buFont typeface="Arial" panose="020B0604020202020204" pitchFamily="34" charset="0"/>
              <a:buChar char="•"/>
            </a:pPr>
            <a:r>
              <a:rPr lang="en-US" dirty="0">
                <a:ea typeface="Calibri" panose="020F0502020204030204" pitchFamily="34" charset="0"/>
                <a:cs typeface="Times New Roman" panose="02020603050405020304" pitchFamily="18" charset="0"/>
              </a:rPr>
              <a:t>Hot water and food warming, but no cooking or baking</a:t>
            </a:r>
          </a:p>
        </p:txBody>
      </p:sp>
      <p:pic>
        <p:nvPicPr>
          <p:cNvPr id="1028" name="Picture 4">
            <a:extLst>
              <a:ext uri="{FF2B5EF4-FFF2-40B4-BE49-F238E27FC236}">
                <a16:creationId xmlns:a16="http://schemas.microsoft.com/office/drawing/2014/main" id="{3D9D0481-9E9E-4BEE-B61C-F5575DBFA9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4510" y="1232207"/>
            <a:ext cx="5241054" cy="149744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E9F49BC0-4D0F-4F98-9F5F-C496C65EE0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2246" y="3313449"/>
            <a:ext cx="4999242" cy="333282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4ABB29C-3DA5-4EAE-B2D3-BC119C24198D}"/>
              </a:ext>
            </a:extLst>
          </p:cNvPr>
          <p:cNvSpPr txBox="1"/>
          <p:nvPr/>
        </p:nvSpPr>
        <p:spPr>
          <a:xfrm>
            <a:off x="11353800" y="2729652"/>
            <a:ext cx="2927947" cy="215444"/>
          </a:xfrm>
          <a:prstGeom prst="rect">
            <a:avLst/>
          </a:prstGeom>
          <a:noFill/>
        </p:spPr>
        <p:txBody>
          <a:bodyPr wrap="square" rtlCol="0">
            <a:spAutoFit/>
          </a:bodyPr>
          <a:lstStyle/>
          <a:p>
            <a:r>
              <a:rPr lang="en-US" sz="800" dirty="0"/>
              <a:t>Credit: NASA</a:t>
            </a:r>
          </a:p>
        </p:txBody>
      </p:sp>
      <p:sp>
        <p:nvSpPr>
          <p:cNvPr id="8" name="TextBox 7">
            <a:extLst>
              <a:ext uri="{FF2B5EF4-FFF2-40B4-BE49-F238E27FC236}">
                <a16:creationId xmlns:a16="http://schemas.microsoft.com/office/drawing/2014/main" id="{7FA2123C-9F45-48DE-A313-F31E39F06A92}"/>
              </a:ext>
            </a:extLst>
          </p:cNvPr>
          <p:cNvSpPr txBox="1"/>
          <p:nvPr/>
        </p:nvSpPr>
        <p:spPr>
          <a:xfrm>
            <a:off x="11240729" y="6620681"/>
            <a:ext cx="784835" cy="215444"/>
          </a:xfrm>
          <a:prstGeom prst="rect">
            <a:avLst/>
          </a:prstGeom>
          <a:noFill/>
        </p:spPr>
        <p:txBody>
          <a:bodyPr wrap="square" rtlCol="0">
            <a:spAutoFit/>
          </a:bodyPr>
          <a:lstStyle/>
          <a:p>
            <a:r>
              <a:rPr lang="en-US" sz="800" dirty="0"/>
              <a:t>Credit: NASA</a:t>
            </a:r>
          </a:p>
        </p:txBody>
      </p:sp>
      <p:pic>
        <p:nvPicPr>
          <p:cNvPr id="9" name="Picture 2" descr="HRP Logo | NASA">
            <a:extLst>
              <a:ext uri="{FF2B5EF4-FFF2-40B4-BE49-F238E27FC236}">
                <a16:creationId xmlns:a16="http://schemas.microsoft.com/office/drawing/2014/main" id="{AC4B9A9A-25E4-48AF-A443-DCDAC356EA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437" y="126009"/>
            <a:ext cx="822098" cy="814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28205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0436A8C-F198-46BD-8DE5-451ADC80D52D}"/>
              </a:ext>
            </a:extLst>
          </p:cNvPr>
          <p:cNvSpPr>
            <a:spLocks noGrp="1"/>
          </p:cNvSpPr>
          <p:nvPr>
            <p:ph type="title"/>
          </p:nvPr>
        </p:nvSpPr>
        <p:spPr>
          <a:xfrm>
            <a:off x="838200" y="21875"/>
            <a:ext cx="10515600" cy="1025047"/>
          </a:xfrm>
        </p:spPr>
        <p:txBody>
          <a:bodyPr>
            <a:normAutofit/>
          </a:bodyPr>
          <a:lstStyle/>
          <a:p>
            <a:r>
              <a:rPr lang="en-US" dirty="0">
                <a:latin typeface="+mn-lt"/>
              </a:rPr>
              <a:t>HERA Mission Design</a:t>
            </a:r>
          </a:p>
        </p:txBody>
      </p:sp>
      <p:pic>
        <p:nvPicPr>
          <p:cNvPr id="17" name="Picture 2">
            <a:extLst>
              <a:ext uri="{FF2B5EF4-FFF2-40B4-BE49-F238E27FC236}">
                <a16:creationId xmlns:a16="http://schemas.microsoft.com/office/drawing/2014/main" id="{3FE40129-FC8F-4087-A2C5-071D1CDC01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27C1C29-38CC-4F02-954D-E7C426D44CB5}"/>
              </a:ext>
            </a:extLst>
          </p:cNvPr>
          <p:cNvSpPr txBox="1"/>
          <p:nvPr/>
        </p:nvSpPr>
        <p:spPr>
          <a:xfrm>
            <a:off x="597220" y="1354407"/>
            <a:ext cx="10515600" cy="1107996"/>
          </a:xfrm>
          <a:prstGeom prst="rect">
            <a:avLst/>
          </a:prstGeom>
          <a:noFill/>
        </p:spPr>
        <p:txBody>
          <a:bodyPr wrap="square" rtlCol="0">
            <a:spAutoFit/>
          </a:bodyPr>
          <a:lstStyle/>
          <a:p>
            <a:r>
              <a:rPr lang="en-US" sz="2200" u="sng" dirty="0">
                <a:cs typeface="Times New Roman" panose="02020603050405020304" pitchFamily="18" charset="0"/>
              </a:rPr>
              <a:t>Mission Scenario</a:t>
            </a:r>
            <a:r>
              <a:rPr lang="en-US" sz="2200" dirty="0">
                <a:cs typeface="Times New Roman" panose="02020603050405020304" pitchFamily="18" charset="0"/>
              </a:rPr>
              <a:t>:</a:t>
            </a:r>
          </a:p>
          <a:p>
            <a:pPr marL="342900" indent="-342900">
              <a:buFont typeface="Arial" panose="020B0604020202020204" pitchFamily="34" charset="0"/>
              <a:buChar char="•"/>
            </a:pPr>
            <a:r>
              <a:rPr lang="en-US" sz="2200" dirty="0">
                <a:cs typeface="Times New Roman" panose="02020603050405020304" pitchFamily="18" charset="0"/>
              </a:rPr>
              <a:t>Determines type and procedures of operational activities</a:t>
            </a:r>
          </a:p>
          <a:p>
            <a:pPr marL="342900" indent="-342900">
              <a:buFont typeface="Arial" panose="020B0604020202020204" pitchFamily="34" charset="0"/>
              <a:buChar char="•"/>
            </a:pPr>
            <a:r>
              <a:rPr lang="en-US" sz="2200" dirty="0">
                <a:cs typeface="Times New Roman" panose="02020603050405020304" pitchFamily="18" charset="0"/>
              </a:rPr>
              <a:t>Promotes “immersion” and task context</a:t>
            </a:r>
          </a:p>
        </p:txBody>
      </p:sp>
      <p:pic>
        <p:nvPicPr>
          <p:cNvPr id="8" name="Picture 10" descr="New Communication Tech for Deep-Space Missions - IEEE Spectrum">
            <a:extLst>
              <a:ext uri="{FF2B5EF4-FFF2-40B4-BE49-F238E27FC236}">
                <a16:creationId xmlns:a16="http://schemas.microsoft.com/office/drawing/2014/main" id="{69B643AE-C4BD-415E-A162-699B620E6C6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371" r="-4" b="-4"/>
          <a:stretch/>
        </p:blipFill>
        <p:spPr bwMode="auto">
          <a:xfrm>
            <a:off x="347520" y="3100370"/>
            <a:ext cx="3503300" cy="29740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Early Start Key to HERA XX Crew Dynamics | NASA">
            <a:extLst>
              <a:ext uri="{FF2B5EF4-FFF2-40B4-BE49-F238E27FC236}">
                <a16:creationId xmlns:a16="http://schemas.microsoft.com/office/drawing/2014/main" id="{79783965-EC55-4B3B-903D-BCFC908EFA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16144" y="3082420"/>
            <a:ext cx="3048000" cy="30099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6064E0D-B6AA-451A-B893-123B2F9E481C}"/>
              </a:ext>
            </a:extLst>
          </p:cNvPr>
          <p:cNvSpPr txBox="1"/>
          <p:nvPr/>
        </p:nvSpPr>
        <p:spPr>
          <a:xfrm>
            <a:off x="8930148" y="6104858"/>
            <a:ext cx="784835" cy="215444"/>
          </a:xfrm>
          <a:prstGeom prst="rect">
            <a:avLst/>
          </a:prstGeom>
          <a:noFill/>
        </p:spPr>
        <p:txBody>
          <a:bodyPr wrap="square" rtlCol="0">
            <a:spAutoFit/>
          </a:bodyPr>
          <a:lstStyle/>
          <a:p>
            <a:r>
              <a:rPr lang="en-US" sz="800" dirty="0"/>
              <a:t>Credit: NASA</a:t>
            </a:r>
          </a:p>
        </p:txBody>
      </p:sp>
      <p:sp>
        <p:nvSpPr>
          <p:cNvPr id="10" name="TextBox 9">
            <a:extLst>
              <a:ext uri="{FF2B5EF4-FFF2-40B4-BE49-F238E27FC236}">
                <a16:creationId xmlns:a16="http://schemas.microsoft.com/office/drawing/2014/main" id="{480DF96B-D13C-40FF-94D4-9862FA0D56A6}"/>
              </a:ext>
            </a:extLst>
          </p:cNvPr>
          <p:cNvSpPr txBox="1"/>
          <p:nvPr/>
        </p:nvSpPr>
        <p:spPr>
          <a:xfrm>
            <a:off x="347520" y="6095026"/>
            <a:ext cx="784835" cy="215444"/>
          </a:xfrm>
          <a:prstGeom prst="rect">
            <a:avLst/>
          </a:prstGeom>
          <a:noFill/>
        </p:spPr>
        <p:txBody>
          <a:bodyPr wrap="square" rtlCol="0">
            <a:spAutoFit/>
          </a:bodyPr>
          <a:lstStyle/>
          <a:p>
            <a:r>
              <a:rPr lang="en-US" sz="800" dirty="0"/>
              <a:t>Credit: NASA</a:t>
            </a:r>
          </a:p>
        </p:txBody>
      </p:sp>
      <p:pic>
        <p:nvPicPr>
          <p:cNvPr id="1028" name="Picture 4">
            <a:extLst>
              <a:ext uri="{FF2B5EF4-FFF2-40B4-BE49-F238E27FC236}">
                <a16:creationId xmlns:a16="http://schemas.microsoft.com/office/drawing/2014/main" id="{B5713A26-7F03-48B6-B94E-DBC57DA95E3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283"/>
          <a:stretch/>
        </p:blipFill>
        <p:spPr bwMode="auto">
          <a:xfrm>
            <a:off x="3993404" y="3103625"/>
            <a:ext cx="4632611" cy="297074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9A895C4-9DDB-4B07-AF14-3FD44283188F}"/>
              </a:ext>
            </a:extLst>
          </p:cNvPr>
          <p:cNvSpPr txBox="1"/>
          <p:nvPr/>
        </p:nvSpPr>
        <p:spPr>
          <a:xfrm>
            <a:off x="3993404" y="6104858"/>
            <a:ext cx="784835" cy="215444"/>
          </a:xfrm>
          <a:prstGeom prst="rect">
            <a:avLst/>
          </a:prstGeom>
          <a:noFill/>
        </p:spPr>
        <p:txBody>
          <a:bodyPr wrap="square" rtlCol="0">
            <a:spAutoFit/>
          </a:bodyPr>
          <a:lstStyle/>
          <a:p>
            <a:r>
              <a:rPr lang="en-US" sz="800" dirty="0"/>
              <a:t>Credit: NASA</a:t>
            </a:r>
          </a:p>
        </p:txBody>
      </p:sp>
      <p:pic>
        <p:nvPicPr>
          <p:cNvPr id="11" name="Picture 2" descr="HRP Logo | NASA">
            <a:extLst>
              <a:ext uri="{FF2B5EF4-FFF2-40B4-BE49-F238E27FC236}">
                <a16:creationId xmlns:a16="http://schemas.microsoft.com/office/drawing/2014/main" id="{CF2F1278-0F04-4186-804D-D5392A8C741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6437" y="126009"/>
            <a:ext cx="822098" cy="814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86654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0436A8C-F198-46BD-8DE5-451ADC80D52D}"/>
              </a:ext>
            </a:extLst>
          </p:cNvPr>
          <p:cNvSpPr>
            <a:spLocks noGrp="1"/>
          </p:cNvSpPr>
          <p:nvPr>
            <p:ph type="title"/>
          </p:nvPr>
        </p:nvSpPr>
        <p:spPr>
          <a:xfrm>
            <a:off x="838200" y="21875"/>
            <a:ext cx="10515600" cy="1025047"/>
          </a:xfrm>
        </p:spPr>
        <p:txBody>
          <a:bodyPr>
            <a:normAutofit/>
          </a:bodyPr>
          <a:lstStyle/>
          <a:p>
            <a:r>
              <a:rPr lang="en-US" dirty="0">
                <a:latin typeface="+mn-lt"/>
              </a:rPr>
              <a:t>HERA Subject / Crew Selection</a:t>
            </a:r>
          </a:p>
        </p:txBody>
      </p:sp>
      <p:pic>
        <p:nvPicPr>
          <p:cNvPr id="17" name="Picture 2">
            <a:extLst>
              <a:ext uri="{FF2B5EF4-FFF2-40B4-BE49-F238E27FC236}">
                <a16:creationId xmlns:a16="http://schemas.microsoft.com/office/drawing/2014/main" id="{3FE40129-FC8F-4087-A2C5-071D1CDC01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13F95822-08A0-4222-800E-C043B94C7D55}"/>
              </a:ext>
            </a:extLst>
          </p:cNvPr>
          <p:cNvSpPr/>
          <p:nvPr/>
        </p:nvSpPr>
        <p:spPr>
          <a:xfrm>
            <a:off x="466661" y="1317027"/>
            <a:ext cx="10457102" cy="4331298"/>
          </a:xfrm>
          <a:prstGeom prst="rect">
            <a:avLst/>
          </a:prstGeom>
        </p:spPr>
        <p:txBody>
          <a:bodyPr wrap="square" lIns="91440" tIns="45720" rIns="91440" bIns="45720" anchor="t">
            <a:normAutofit lnSpcReduction="10000"/>
          </a:bodyPr>
          <a:lstStyle/>
          <a:p>
            <a:r>
              <a:rPr lang="en-US" sz="2400" u="sng" dirty="0">
                <a:cs typeface="Times New Roman" panose="02020603050405020304" pitchFamily="18" charset="0"/>
              </a:rPr>
              <a:t>Subject Selection:</a:t>
            </a:r>
          </a:p>
          <a:p>
            <a:pPr marL="342900" indent="-342900">
              <a:buFont typeface="Arial" panose="020B0604020202020204" pitchFamily="34" charset="0"/>
              <a:buChar char="•"/>
            </a:pPr>
            <a:r>
              <a:rPr lang="en-US" sz="2400" dirty="0">
                <a:cs typeface="Times New Roman" panose="02020603050405020304" pitchFamily="18" charset="0"/>
              </a:rPr>
              <a:t>4 prime per mission, occasionally backups</a:t>
            </a:r>
          </a:p>
          <a:p>
            <a:pPr marL="342900" indent="-342900">
              <a:buFont typeface="Arial" panose="020B0604020202020204" pitchFamily="34" charset="0"/>
              <a:buChar char="•"/>
            </a:pPr>
            <a:r>
              <a:rPr lang="en-US" sz="2400" dirty="0">
                <a:cs typeface="Times New Roman" panose="02020603050405020304" pitchFamily="18" charset="0"/>
              </a:rPr>
              <a:t>Goal is 50/50 </a:t>
            </a:r>
            <a:r>
              <a:rPr lang="en-US" sz="2400" dirty="0" err="1">
                <a:cs typeface="Times New Roman" panose="02020603050405020304" pitchFamily="18" charset="0"/>
              </a:rPr>
              <a:t>male:female</a:t>
            </a:r>
            <a:r>
              <a:rPr lang="en-US" sz="2400" dirty="0">
                <a:cs typeface="Times New Roman" panose="02020603050405020304" pitchFamily="18" charset="0"/>
              </a:rPr>
              <a:t> ratio</a:t>
            </a:r>
          </a:p>
          <a:p>
            <a:pPr marL="342900" indent="-342900">
              <a:buFont typeface="Arial" panose="020B0604020202020204" pitchFamily="34" charset="0"/>
              <a:buChar char="•"/>
            </a:pPr>
            <a:r>
              <a:rPr lang="en-US" sz="2400" dirty="0">
                <a:cs typeface="Times New Roman" panose="02020603050405020304" pitchFamily="18" charset="0"/>
              </a:rPr>
              <a:t>Age 30-55 years</a:t>
            </a:r>
          </a:p>
          <a:p>
            <a:pPr marL="342900" indent="-342900">
              <a:buFont typeface="Arial" panose="020B0604020202020204" pitchFamily="34" charset="0"/>
              <a:buChar char="•"/>
            </a:pPr>
            <a:r>
              <a:rPr lang="en-US" sz="2400" dirty="0">
                <a:cs typeface="Times New Roman" panose="02020603050405020304" pitchFamily="18" charset="0"/>
              </a:rPr>
              <a:t>Height 6’2” maximum</a:t>
            </a:r>
          </a:p>
          <a:p>
            <a:pPr marL="342900" indent="-342900">
              <a:buFont typeface="Arial" panose="020B0604020202020204" pitchFamily="34" charset="0"/>
              <a:buChar char="•"/>
            </a:pPr>
            <a:r>
              <a:rPr lang="en-US" sz="2400" dirty="0">
                <a:cs typeface="Times New Roman" panose="02020603050405020304" pitchFamily="18" charset="0"/>
              </a:rPr>
              <a:t>Advanced STEM degree or equivalent years of military or civilian experience </a:t>
            </a:r>
          </a:p>
          <a:p>
            <a:pPr marL="342900" indent="-342900">
              <a:buFont typeface="Arial" panose="020B0604020202020204" pitchFamily="34" charset="0"/>
              <a:buChar char="•"/>
            </a:pPr>
            <a:r>
              <a:rPr lang="en-US" sz="2400" dirty="0">
                <a:cs typeface="Times New Roman" panose="02020603050405020304" pitchFamily="18" charset="0"/>
              </a:rPr>
              <a:t>Professionally demonstrated technical skills</a:t>
            </a:r>
          </a:p>
          <a:p>
            <a:pPr marL="342900" indent="-342900">
              <a:buFont typeface="Arial" panose="020B0604020202020204" pitchFamily="34" charset="0"/>
              <a:buChar char="•"/>
            </a:pPr>
            <a:r>
              <a:rPr lang="en-US" sz="2400" dirty="0">
                <a:cs typeface="Times New Roman" panose="02020603050405020304" pitchFamily="18" charset="0"/>
              </a:rPr>
              <a:t>Demonstrated motivation and work ethic that is ‘astronaut like’</a:t>
            </a:r>
          </a:p>
          <a:p>
            <a:endParaRPr lang="en-US" sz="2400" i="1" dirty="0">
              <a:cs typeface="Times New Roman" panose="02020603050405020304" pitchFamily="18" charset="0"/>
            </a:endParaRPr>
          </a:p>
          <a:p>
            <a:r>
              <a:rPr lang="en-US" sz="2400" i="1" dirty="0">
                <a:cs typeface="Times New Roman" panose="02020603050405020304" pitchFamily="18" charset="0"/>
              </a:rPr>
              <a:t>Medically qualified via </a:t>
            </a:r>
            <a:r>
              <a:rPr lang="en-US" sz="2400" dirty="0">
                <a:cs typeface="Times New Roman" panose="02020603050405020304" pitchFamily="18" charset="0"/>
              </a:rPr>
              <a:t>NASA long-duration space flight physical</a:t>
            </a:r>
          </a:p>
          <a:p>
            <a:endParaRPr lang="en-US" sz="2400" i="1" dirty="0">
              <a:cs typeface="Times New Roman" panose="02020603050405020304" pitchFamily="18" charset="0"/>
            </a:endParaRPr>
          </a:p>
          <a:p>
            <a:r>
              <a:rPr lang="en-US" sz="2400" i="1" dirty="0">
                <a:cs typeface="Times New Roman"/>
              </a:rPr>
              <a:t>Psychological</a:t>
            </a:r>
            <a:r>
              <a:rPr lang="en-US" sz="2400" dirty="0">
                <a:cs typeface="Times New Roman"/>
              </a:rPr>
              <a:t> </a:t>
            </a:r>
            <a:r>
              <a:rPr lang="en-US" sz="2400" i="1" dirty="0">
                <a:cs typeface="Times New Roman"/>
              </a:rPr>
              <a:t>assessment</a:t>
            </a:r>
            <a:r>
              <a:rPr lang="en-US" sz="2400" dirty="0">
                <a:cs typeface="Times New Roman"/>
              </a:rPr>
              <a:t> for astronaut-like personality traits and resilience factors</a:t>
            </a:r>
            <a:endParaRPr lang="en-US" sz="2400" i="1" dirty="0">
              <a:cs typeface="Times New Roman"/>
            </a:endParaRPr>
          </a:p>
        </p:txBody>
      </p:sp>
      <p:pic>
        <p:nvPicPr>
          <p:cNvPr id="5" name="Picture 2" descr="HRP Logo | NASA">
            <a:extLst>
              <a:ext uri="{FF2B5EF4-FFF2-40B4-BE49-F238E27FC236}">
                <a16:creationId xmlns:a16="http://schemas.microsoft.com/office/drawing/2014/main" id="{83D58CF3-5540-4958-9593-8A2F423B23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437" y="126009"/>
            <a:ext cx="822098" cy="814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0638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0436A8C-F198-46BD-8DE5-451ADC80D52D}"/>
              </a:ext>
            </a:extLst>
          </p:cNvPr>
          <p:cNvSpPr>
            <a:spLocks noGrp="1"/>
          </p:cNvSpPr>
          <p:nvPr>
            <p:ph type="title"/>
          </p:nvPr>
        </p:nvSpPr>
        <p:spPr>
          <a:xfrm>
            <a:off x="838200" y="21875"/>
            <a:ext cx="10515600" cy="1025047"/>
          </a:xfrm>
        </p:spPr>
        <p:txBody>
          <a:bodyPr>
            <a:normAutofit/>
          </a:bodyPr>
          <a:lstStyle/>
          <a:p>
            <a:r>
              <a:rPr lang="en-US" dirty="0">
                <a:latin typeface="+mn-lt"/>
              </a:rPr>
              <a:t>HERA Research &amp; Development Uses</a:t>
            </a:r>
          </a:p>
        </p:txBody>
      </p:sp>
      <p:pic>
        <p:nvPicPr>
          <p:cNvPr id="17" name="Picture 2">
            <a:extLst>
              <a:ext uri="{FF2B5EF4-FFF2-40B4-BE49-F238E27FC236}">
                <a16:creationId xmlns:a16="http://schemas.microsoft.com/office/drawing/2014/main" id="{3FE40129-FC8F-4087-A2C5-071D1CDC01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13F95822-08A0-4222-800E-C043B94C7D55}"/>
              </a:ext>
            </a:extLst>
          </p:cNvPr>
          <p:cNvSpPr/>
          <p:nvPr/>
        </p:nvSpPr>
        <p:spPr>
          <a:xfrm>
            <a:off x="466661" y="1151056"/>
            <a:ext cx="10457102" cy="5328401"/>
          </a:xfrm>
          <a:prstGeom prst="rect">
            <a:avLst/>
          </a:prstGeom>
        </p:spPr>
        <p:txBody>
          <a:bodyPr wrap="square" lIns="91440" tIns="45720" rIns="91440" bIns="45720" anchor="t">
            <a:normAutofit fontScale="92500" lnSpcReduction="10000"/>
          </a:bodyPr>
          <a:lstStyle/>
          <a:p>
            <a:pPr>
              <a:spcBef>
                <a:spcPts val="0"/>
              </a:spcBef>
            </a:pPr>
            <a:r>
              <a:rPr lang="en-US" sz="2400" dirty="0"/>
              <a:t>Currently used and identified for research in…</a:t>
            </a:r>
          </a:p>
          <a:p>
            <a:pPr marL="800100" lvl="1" indent="-342900">
              <a:spcBef>
                <a:spcPts val="0"/>
              </a:spcBef>
              <a:buFont typeface="Arial" panose="020B0604020202020204" pitchFamily="34" charset="0"/>
              <a:buChar char="•"/>
            </a:pPr>
            <a:r>
              <a:rPr lang="en-US" sz="2400" dirty="0"/>
              <a:t>Behavioral Health and Performance</a:t>
            </a:r>
          </a:p>
          <a:p>
            <a:pPr marL="1257300" lvl="4" indent="-342900">
              <a:spcBef>
                <a:spcPts val="0"/>
              </a:spcBef>
              <a:buFont typeface="Arial" panose="020B0604020202020204" pitchFamily="34" charset="0"/>
              <a:buChar char="•"/>
            </a:pPr>
            <a:r>
              <a:rPr lang="en-US" sz="2400" dirty="0"/>
              <a:t>Crew hierarchy, team cohesion, stress, cultural factors, etc.</a:t>
            </a:r>
          </a:p>
          <a:p>
            <a:pPr marL="1257300" lvl="4" indent="-342900">
              <a:spcBef>
                <a:spcPts val="0"/>
              </a:spcBef>
              <a:buFont typeface="Arial" panose="020B0604020202020204" pitchFamily="34" charset="0"/>
              <a:buChar char="•"/>
            </a:pPr>
            <a:r>
              <a:rPr lang="en-US" sz="2400" dirty="0"/>
              <a:t>Sleep and circadian issues in isolation and confinement</a:t>
            </a:r>
          </a:p>
          <a:p>
            <a:pPr marL="1257300" lvl="4" indent="-342900">
              <a:spcBef>
                <a:spcPts val="0"/>
              </a:spcBef>
              <a:buFont typeface="Arial" panose="020B0604020202020204" pitchFamily="34" charset="0"/>
              <a:buChar char="•"/>
            </a:pPr>
            <a:r>
              <a:rPr lang="en-US" sz="2400" dirty="0"/>
              <a:t>Drives long duration (45-days) requirement  </a:t>
            </a:r>
          </a:p>
          <a:p>
            <a:pPr marL="742950" lvl="2" indent="-342900">
              <a:spcBef>
                <a:spcPts val="0"/>
              </a:spcBef>
              <a:buFont typeface="Arial" panose="020B0604020202020204" pitchFamily="34" charset="0"/>
              <a:buChar char="•"/>
            </a:pPr>
            <a:endParaRPr lang="en-US" sz="2400" dirty="0"/>
          </a:p>
          <a:p>
            <a:pPr marL="742950" lvl="2" indent="-342900">
              <a:spcBef>
                <a:spcPts val="0"/>
              </a:spcBef>
              <a:buFont typeface="Arial" panose="020B0604020202020204" pitchFamily="34" charset="0"/>
              <a:buChar char="•"/>
            </a:pPr>
            <a:r>
              <a:rPr lang="en-US" sz="2400" dirty="0"/>
              <a:t>Human Systems Integration Architecture (Human Factors and Habitability)</a:t>
            </a:r>
          </a:p>
          <a:p>
            <a:pPr marL="1255713" lvl="3" indent="-342900">
              <a:spcBef>
                <a:spcPts val="0"/>
              </a:spcBef>
              <a:buFont typeface="Arial" panose="020B0604020202020204" pitchFamily="34" charset="0"/>
              <a:buChar char="•"/>
            </a:pPr>
            <a:r>
              <a:rPr lang="en-US" sz="2400" dirty="0"/>
              <a:t>Comm. delay = crew autonomy from MCC</a:t>
            </a:r>
          </a:p>
          <a:p>
            <a:pPr marL="1712913" lvl="4" indent="-342900">
              <a:buFont typeface="Arial" panose="020B0604020202020204" pitchFamily="34" charset="0"/>
              <a:buChar char="•"/>
            </a:pPr>
            <a:r>
              <a:rPr lang="en-US" sz="2400" dirty="0"/>
              <a:t>Crew self-scheduling and other procedural tests</a:t>
            </a:r>
          </a:p>
          <a:p>
            <a:pPr marL="1712913" lvl="4" indent="-342900">
              <a:buFont typeface="Arial" panose="020B0604020202020204" pitchFamily="34" charset="0"/>
              <a:buChar char="•"/>
            </a:pPr>
            <a:r>
              <a:rPr lang="en-US" sz="2400" dirty="0"/>
              <a:t>VR and AR tools to supplement limited ground support</a:t>
            </a:r>
          </a:p>
          <a:p>
            <a:pPr marL="1255713" lvl="3" indent="-342900">
              <a:spcBef>
                <a:spcPts val="0"/>
              </a:spcBef>
              <a:buFont typeface="Arial" panose="020B0604020202020204" pitchFamily="34" charset="0"/>
              <a:buChar char="•"/>
            </a:pPr>
            <a:r>
              <a:rPr lang="en-US" sz="2400" dirty="0"/>
              <a:t>Controlled environmental conditions, usable volume, and privacy</a:t>
            </a:r>
          </a:p>
          <a:p>
            <a:pPr marL="1371600" lvl="5">
              <a:spcBef>
                <a:spcPts val="0"/>
              </a:spcBef>
            </a:pPr>
            <a:endParaRPr lang="en-US" sz="2400" dirty="0"/>
          </a:p>
          <a:p>
            <a:pPr marL="800100" lvl="1" indent="-342900">
              <a:spcBef>
                <a:spcPts val="0"/>
              </a:spcBef>
              <a:buFont typeface="Arial" panose="020B0604020202020204" pitchFamily="34" charset="0"/>
              <a:buChar char="•"/>
            </a:pPr>
            <a:r>
              <a:rPr lang="en-US" sz="2400" dirty="0"/>
              <a:t>Mission-enabling capabilities validation</a:t>
            </a:r>
          </a:p>
          <a:p>
            <a:pPr marL="1257300" lvl="2" indent="-342900">
              <a:buFont typeface="Arial" panose="020B0604020202020204" pitchFamily="34" charset="0"/>
              <a:buChar char="•"/>
            </a:pPr>
            <a:r>
              <a:rPr lang="en-US" sz="2400" dirty="0"/>
              <a:t>Food, scheduling tools, procedures, operational concepts</a:t>
            </a:r>
          </a:p>
          <a:p>
            <a:pPr marL="800100" lvl="1" indent="-342900">
              <a:spcBef>
                <a:spcPts val="0"/>
              </a:spcBef>
              <a:buFont typeface="Arial" panose="020B0604020202020204" pitchFamily="34" charset="0"/>
              <a:buChar char="•"/>
            </a:pPr>
            <a:endParaRPr lang="en-US" sz="2400" dirty="0"/>
          </a:p>
          <a:p>
            <a:pPr marL="800100" lvl="1" indent="-342900">
              <a:spcBef>
                <a:spcPts val="0"/>
              </a:spcBef>
              <a:buFont typeface="Arial" panose="020B0604020202020204" pitchFamily="34" charset="0"/>
              <a:buChar char="•"/>
            </a:pPr>
            <a:r>
              <a:rPr lang="en-US" sz="2400" dirty="0"/>
              <a:t>Exploration Medical Capability</a:t>
            </a:r>
          </a:p>
          <a:p>
            <a:pPr marL="1258888" lvl="2" indent="-344488">
              <a:spcBef>
                <a:spcPts val="0"/>
              </a:spcBef>
              <a:buFont typeface="Arial" panose="020B0604020202020204" pitchFamily="34" charset="0"/>
              <a:buChar char="•"/>
            </a:pPr>
            <a:r>
              <a:rPr lang="en-US" sz="2400" dirty="0"/>
              <a:t>Telemedicine operations</a:t>
            </a:r>
          </a:p>
          <a:p>
            <a:pPr lvl="1"/>
            <a:endParaRPr lang="en-US" sz="2400" dirty="0"/>
          </a:p>
          <a:p>
            <a:endParaRPr lang="en-US" sz="2400" i="1" dirty="0">
              <a:cs typeface="Times New Roman"/>
            </a:endParaRPr>
          </a:p>
        </p:txBody>
      </p:sp>
      <p:pic>
        <p:nvPicPr>
          <p:cNvPr id="5" name="Picture 2" descr="HRP Logo | NASA">
            <a:extLst>
              <a:ext uri="{FF2B5EF4-FFF2-40B4-BE49-F238E27FC236}">
                <a16:creationId xmlns:a16="http://schemas.microsoft.com/office/drawing/2014/main" id="{83D58CF3-5540-4958-9593-8A2F423B23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437" y="126009"/>
            <a:ext cx="822098" cy="814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3869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0436A8C-F198-46BD-8DE5-451ADC80D52D}"/>
              </a:ext>
            </a:extLst>
          </p:cNvPr>
          <p:cNvSpPr>
            <a:spLocks noGrp="1"/>
          </p:cNvSpPr>
          <p:nvPr>
            <p:ph type="title"/>
          </p:nvPr>
        </p:nvSpPr>
        <p:spPr>
          <a:xfrm>
            <a:off x="838200" y="21875"/>
            <a:ext cx="10515600" cy="1025047"/>
          </a:xfrm>
        </p:spPr>
        <p:txBody>
          <a:bodyPr>
            <a:normAutofit/>
          </a:bodyPr>
          <a:lstStyle/>
          <a:p>
            <a:r>
              <a:rPr lang="en-US" dirty="0">
                <a:latin typeface="+mn-lt"/>
              </a:rPr>
              <a:t>HERA Findings</a:t>
            </a:r>
          </a:p>
        </p:txBody>
      </p:sp>
      <p:pic>
        <p:nvPicPr>
          <p:cNvPr id="17" name="Picture 2">
            <a:extLst>
              <a:ext uri="{FF2B5EF4-FFF2-40B4-BE49-F238E27FC236}">
                <a16:creationId xmlns:a16="http://schemas.microsoft.com/office/drawing/2014/main" id="{3FE40129-FC8F-4087-A2C5-071D1CDC01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13F95822-08A0-4222-800E-C043B94C7D55}"/>
              </a:ext>
            </a:extLst>
          </p:cNvPr>
          <p:cNvSpPr/>
          <p:nvPr/>
        </p:nvSpPr>
        <p:spPr>
          <a:xfrm>
            <a:off x="466661" y="1317027"/>
            <a:ext cx="11542160" cy="1789967"/>
          </a:xfrm>
          <a:prstGeom prst="rect">
            <a:avLst/>
          </a:prstGeom>
        </p:spPr>
        <p:txBody>
          <a:bodyPr wrap="square" lIns="91440" tIns="45720" rIns="91440" bIns="45720" anchor="t">
            <a:normAutofit/>
          </a:bodyPr>
          <a:lstStyle/>
          <a:p>
            <a:r>
              <a:rPr lang="en-US" sz="2400" u="sng" dirty="0">
                <a:cs typeface="Times New Roman" panose="02020603050405020304" pitchFamily="18" charset="0"/>
              </a:rPr>
              <a:t>Effects of a Dynamic Lighting Schedule</a:t>
            </a:r>
          </a:p>
          <a:p>
            <a:pPr marL="800100" lvl="1" indent="-342900">
              <a:buFont typeface="Arial" panose="020B0604020202020204" pitchFamily="34" charset="0"/>
              <a:buChar char="•"/>
            </a:pPr>
            <a:r>
              <a:rPr lang="en-US" sz="2400" dirty="0">
                <a:cs typeface="Times New Roman" panose="02020603050405020304" pitchFamily="18" charset="0"/>
              </a:rPr>
              <a:t>Chronic partial sleep deprivation (5hr weekdays, 8hr weekends)</a:t>
            </a:r>
          </a:p>
          <a:p>
            <a:pPr marL="800100" lvl="1" indent="-342900">
              <a:buFont typeface="Arial" panose="020B0604020202020204" pitchFamily="34" charset="0"/>
              <a:buChar char="•"/>
            </a:pPr>
            <a:r>
              <a:rPr lang="en-US" sz="2400" dirty="0">
                <a:cs typeface="Times New Roman" panose="02020603050405020304" pitchFamily="18" charset="0"/>
              </a:rPr>
              <a:t>Bright, blue-hued daytime light (~6000K), reduced ~96% at 3hr before bed (~4000K)</a:t>
            </a:r>
          </a:p>
          <a:p>
            <a:endParaRPr lang="en-US" sz="2400" dirty="0">
              <a:cs typeface="Times New Roman" panose="02020603050405020304" pitchFamily="18" charset="0"/>
            </a:endParaRPr>
          </a:p>
          <a:p>
            <a:endParaRPr lang="en-US" sz="2400" i="1" dirty="0">
              <a:cs typeface="Times New Roman" panose="02020603050405020304" pitchFamily="18" charset="0"/>
            </a:endParaRPr>
          </a:p>
        </p:txBody>
      </p:sp>
      <p:pic>
        <p:nvPicPr>
          <p:cNvPr id="10242" name="Picture 2" descr="The Solid-State Lighting Assembly on the space station">
            <a:extLst>
              <a:ext uri="{FF2B5EF4-FFF2-40B4-BE49-F238E27FC236}">
                <a16:creationId xmlns:a16="http://schemas.microsoft.com/office/drawing/2014/main" id="{FEDB8C27-9201-4661-BFA6-47D1586667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2455" y="2648388"/>
            <a:ext cx="5544625" cy="320331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1FE5046-91E5-4B13-90F7-A6A07506470A}"/>
              </a:ext>
            </a:extLst>
          </p:cNvPr>
          <p:cNvSpPr txBox="1"/>
          <p:nvPr/>
        </p:nvSpPr>
        <p:spPr>
          <a:xfrm>
            <a:off x="84714" y="2911217"/>
            <a:ext cx="6096000" cy="2677656"/>
          </a:xfrm>
          <a:prstGeom prst="rect">
            <a:avLst/>
          </a:prstGeom>
          <a:noFill/>
        </p:spPr>
        <p:txBody>
          <a:bodyPr wrap="square">
            <a:spAutoFit/>
          </a:bodyPr>
          <a:lstStyle/>
          <a:p>
            <a:pPr lvl="1"/>
            <a:r>
              <a:rPr lang="en-US" sz="2400" dirty="0">
                <a:cs typeface="Times New Roman" panose="02020603050405020304" pitchFamily="18" charset="0"/>
              </a:rPr>
              <a:t>Results:</a:t>
            </a:r>
          </a:p>
          <a:p>
            <a:pPr marL="800100" lvl="1" indent="-342900">
              <a:buFont typeface="Arial" panose="020B0604020202020204" pitchFamily="34" charset="0"/>
              <a:buChar char="•"/>
            </a:pPr>
            <a:r>
              <a:rPr lang="en-US" sz="2400" dirty="0">
                <a:cs typeface="Times New Roman" panose="02020603050405020304" pitchFamily="18" charset="0"/>
              </a:rPr>
              <a:t>Biomarkers of circadian rhythm were more consistent</a:t>
            </a:r>
          </a:p>
          <a:p>
            <a:pPr marL="800100" lvl="1" indent="-342900">
              <a:buFont typeface="Arial" panose="020B0604020202020204" pitchFamily="34" charset="0"/>
              <a:buChar char="•"/>
            </a:pPr>
            <a:r>
              <a:rPr lang="en-US" sz="2400" dirty="0">
                <a:cs typeface="Times New Roman" panose="02020603050405020304" pitchFamily="18" charset="0"/>
              </a:rPr>
              <a:t>Self-reported better alignment between time and circadian phase</a:t>
            </a:r>
          </a:p>
          <a:p>
            <a:pPr marL="800100" lvl="1" indent="-342900">
              <a:buFont typeface="Arial" panose="020B0604020202020204" pitchFamily="34" charset="0"/>
              <a:buChar char="•"/>
            </a:pPr>
            <a:r>
              <a:rPr lang="en-US" sz="2400" dirty="0">
                <a:cs typeface="Times New Roman" panose="02020603050405020304" pitchFamily="18" charset="0"/>
              </a:rPr>
              <a:t>Improved abstract reasoning test performance</a:t>
            </a:r>
          </a:p>
        </p:txBody>
      </p:sp>
      <p:sp>
        <p:nvSpPr>
          <p:cNvPr id="8" name="TextBox 7">
            <a:extLst>
              <a:ext uri="{FF2B5EF4-FFF2-40B4-BE49-F238E27FC236}">
                <a16:creationId xmlns:a16="http://schemas.microsoft.com/office/drawing/2014/main" id="{31DD7B8C-AEC8-4FC5-BD33-C783387074C1}"/>
              </a:ext>
            </a:extLst>
          </p:cNvPr>
          <p:cNvSpPr txBox="1"/>
          <p:nvPr/>
        </p:nvSpPr>
        <p:spPr>
          <a:xfrm>
            <a:off x="11223986" y="5851702"/>
            <a:ext cx="784835" cy="215444"/>
          </a:xfrm>
          <a:prstGeom prst="rect">
            <a:avLst/>
          </a:prstGeom>
          <a:noFill/>
        </p:spPr>
        <p:txBody>
          <a:bodyPr wrap="square" rtlCol="0">
            <a:spAutoFit/>
          </a:bodyPr>
          <a:lstStyle/>
          <a:p>
            <a:r>
              <a:rPr lang="en-US" sz="800" dirty="0"/>
              <a:t>Credit: NASA</a:t>
            </a:r>
          </a:p>
        </p:txBody>
      </p:sp>
      <p:sp>
        <p:nvSpPr>
          <p:cNvPr id="10" name="TextBox 9">
            <a:extLst>
              <a:ext uri="{FF2B5EF4-FFF2-40B4-BE49-F238E27FC236}">
                <a16:creationId xmlns:a16="http://schemas.microsoft.com/office/drawing/2014/main" id="{DF84D455-92DB-441B-9439-3C6A26FCC0E9}"/>
              </a:ext>
            </a:extLst>
          </p:cNvPr>
          <p:cNvSpPr txBox="1"/>
          <p:nvPr/>
        </p:nvSpPr>
        <p:spPr>
          <a:xfrm>
            <a:off x="1823821" y="6217474"/>
            <a:ext cx="8544357" cy="400110"/>
          </a:xfrm>
          <a:prstGeom prst="rect">
            <a:avLst/>
          </a:prstGeom>
          <a:noFill/>
        </p:spPr>
        <p:txBody>
          <a:bodyPr wrap="square">
            <a:spAutoFit/>
          </a:bodyPr>
          <a:lstStyle/>
          <a:p>
            <a:r>
              <a:rPr lang="en-US" sz="1000" b="0" i="0" dirty="0">
                <a:effectLst/>
                <a:latin typeface="Arial" panose="020B0604020202020204" pitchFamily="34" charset="0"/>
              </a:rPr>
              <a:t>Rahman, S. A., Kent, B. A., Grant, L. K., Clark, T., </a:t>
            </a:r>
            <a:r>
              <a:rPr lang="en-US" sz="1000" b="0" i="0" dirty="0" err="1">
                <a:effectLst/>
                <a:latin typeface="Arial" panose="020B0604020202020204" pitchFamily="34" charset="0"/>
              </a:rPr>
              <a:t>Hanifin</a:t>
            </a:r>
            <a:r>
              <a:rPr lang="en-US" sz="1000" b="0" i="0" dirty="0">
                <a:effectLst/>
                <a:latin typeface="Arial" panose="020B0604020202020204" pitchFamily="34" charset="0"/>
              </a:rPr>
              <a:t>, J. P., Barger, L. K., ... &amp; Lockley, S. W. (2022). Effects of dynamic lighting on circadian phase, self‐reported sleep and performance during a 45‐day space analog mission with chronic variable sleep deficiency. </a:t>
            </a:r>
            <a:r>
              <a:rPr lang="en-US" sz="1000" b="0" i="1" dirty="0">
                <a:effectLst/>
                <a:latin typeface="Arial" panose="020B0604020202020204" pitchFamily="34" charset="0"/>
              </a:rPr>
              <a:t>Journal of Pineal Research</a:t>
            </a:r>
            <a:r>
              <a:rPr lang="en-US" sz="1000" b="0" i="0" dirty="0">
                <a:effectLst/>
                <a:latin typeface="Arial" panose="020B0604020202020204" pitchFamily="34" charset="0"/>
              </a:rPr>
              <a:t>.</a:t>
            </a:r>
            <a:endParaRPr lang="en-US" sz="1000" dirty="0"/>
          </a:p>
        </p:txBody>
      </p:sp>
      <p:pic>
        <p:nvPicPr>
          <p:cNvPr id="11" name="Picture 2" descr="HRP Logo | NASA">
            <a:extLst>
              <a:ext uri="{FF2B5EF4-FFF2-40B4-BE49-F238E27FC236}">
                <a16:creationId xmlns:a16="http://schemas.microsoft.com/office/drawing/2014/main" id="{70A38950-D672-4DE3-A065-DF46444C4C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437" y="126009"/>
            <a:ext cx="822098" cy="814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2312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0436A8C-F198-46BD-8DE5-451ADC80D52D}"/>
              </a:ext>
            </a:extLst>
          </p:cNvPr>
          <p:cNvSpPr>
            <a:spLocks noGrp="1"/>
          </p:cNvSpPr>
          <p:nvPr>
            <p:ph type="title"/>
          </p:nvPr>
        </p:nvSpPr>
        <p:spPr>
          <a:xfrm>
            <a:off x="838200" y="21875"/>
            <a:ext cx="10515600" cy="1025047"/>
          </a:xfrm>
        </p:spPr>
        <p:txBody>
          <a:bodyPr>
            <a:normAutofit/>
          </a:bodyPr>
          <a:lstStyle/>
          <a:p>
            <a:r>
              <a:rPr lang="en-US" dirty="0">
                <a:latin typeface="+mn-lt"/>
              </a:rPr>
              <a:t>HERA Findings</a:t>
            </a:r>
          </a:p>
        </p:txBody>
      </p:sp>
      <p:pic>
        <p:nvPicPr>
          <p:cNvPr id="17" name="Picture 2">
            <a:extLst>
              <a:ext uri="{FF2B5EF4-FFF2-40B4-BE49-F238E27FC236}">
                <a16:creationId xmlns:a16="http://schemas.microsoft.com/office/drawing/2014/main" id="{3FE40129-FC8F-4087-A2C5-071D1CDC01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13F95822-08A0-4222-800E-C043B94C7D55}"/>
              </a:ext>
            </a:extLst>
          </p:cNvPr>
          <p:cNvSpPr/>
          <p:nvPr/>
        </p:nvSpPr>
        <p:spPr>
          <a:xfrm>
            <a:off x="466661" y="1317027"/>
            <a:ext cx="11542160" cy="1025047"/>
          </a:xfrm>
          <a:prstGeom prst="rect">
            <a:avLst/>
          </a:prstGeom>
        </p:spPr>
        <p:txBody>
          <a:bodyPr wrap="square" lIns="91440" tIns="45720" rIns="91440" bIns="45720" anchor="t">
            <a:normAutofit fontScale="92500" lnSpcReduction="10000"/>
          </a:bodyPr>
          <a:lstStyle/>
          <a:p>
            <a:r>
              <a:rPr lang="en-US" sz="2400" u="sng" dirty="0">
                <a:cs typeface="Times New Roman" panose="02020603050405020304" pitchFamily="18" charset="0"/>
              </a:rPr>
              <a:t>Meal Replacement Bars</a:t>
            </a:r>
          </a:p>
          <a:p>
            <a:pPr marL="800100" lvl="1" indent="-342900">
              <a:buFont typeface="Arial" panose="020B0604020202020204" pitchFamily="34" charset="0"/>
              <a:buChar char="•"/>
            </a:pPr>
            <a:r>
              <a:rPr lang="en-US" sz="2400" dirty="0">
                <a:cs typeface="Times New Roman" panose="02020603050405020304" pitchFamily="18" charset="0"/>
              </a:rPr>
              <a:t>Replaced breakfast with a nutrient-dense meal replacement bar (~750 calories each)</a:t>
            </a:r>
          </a:p>
          <a:p>
            <a:pPr marL="1257300" lvl="2" indent="-342900">
              <a:buFont typeface="Arial" panose="020B0604020202020204" pitchFamily="34" charset="0"/>
              <a:buChar char="•"/>
            </a:pPr>
            <a:r>
              <a:rPr lang="en-US" sz="2400" dirty="0">
                <a:cs typeface="Times New Roman" panose="02020603050405020304" pitchFamily="18" charset="0"/>
              </a:rPr>
              <a:t>Daily first 15 days, every 3 days last 15 days (intermittent schedule)</a:t>
            </a:r>
          </a:p>
          <a:p>
            <a:endParaRPr lang="en-US" sz="2400" i="1" dirty="0">
              <a:cs typeface="Times New Roman" panose="02020603050405020304" pitchFamily="18" charset="0"/>
            </a:endParaRPr>
          </a:p>
        </p:txBody>
      </p:sp>
      <p:sp>
        <p:nvSpPr>
          <p:cNvPr id="7" name="TextBox 6">
            <a:extLst>
              <a:ext uri="{FF2B5EF4-FFF2-40B4-BE49-F238E27FC236}">
                <a16:creationId xmlns:a16="http://schemas.microsoft.com/office/drawing/2014/main" id="{C1FE5046-91E5-4B13-90F7-A6A07506470A}"/>
              </a:ext>
            </a:extLst>
          </p:cNvPr>
          <p:cNvSpPr txBox="1"/>
          <p:nvPr/>
        </p:nvSpPr>
        <p:spPr>
          <a:xfrm>
            <a:off x="0" y="2342074"/>
            <a:ext cx="5810865" cy="3416320"/>
          </a:xfrm>
          <a:prstGeom prst="rect">
            <a:avLst/>
          </a:prstGeom>
          <a:noFill/>
        </p:spPr>
        <p:txBody>
          <a:bodyPr wrap="square">
            <a:spAutoFit/>
          </a:bodyPr>
          <a:lstStyle/>
          <a:p>
            <a:pPr lvl="1"/>
            <a:r>
              <a:rPr lang="en-US" sz="2400" dirty="0">
                <a:cs typeface="Times New Roman" panose="02020603050405020304" pitchFamily="18" charset="0"/>
              </a:rPr>
              <a:t>Results:</a:t>
            </a:r>
          </a:p>
          <a:p>
            <a:pPr marL="800100" lvl="1" indent="-342900">
              <a:buFont typeface="Arial" panose="020B0604020202020204" pitchFamily="34" charset="0"/>
              <a:buChar char="•"/>
            </a:pPr>
            <a:r>
              <a:rPr lang="en-US" sz="2400" dirty="0">
                <a:cs typeface="Times New Roman" panose="02020603050405020304" pitchFamily="18" charset="0"/>
              </a:rPr>
              <a:t>Less caloric intake and mild weight loss</a:t>
            </a:r>
          </a:p>
          <a:p>
            <a:pPr marL="1257300" lvl="2" indent="-342900">
              <a:buFont typeface="Arial" panose="020B0604020202020204" pitchFamily="34" charset="0"/>
              <a:buChar char="•"/>
            </a:pPr>
            <a:r>
              <a:rPr lang="en-US" sz="2400" dirty="0">
                <a:cs typeface="Times New Roman" panose="02020603050405020304" pitchFamily="18" charset="0"/>
              </a:rPr>
              <a:t>Greater with daily vs intermittent</a:t>
            </a:r>
          </a:p>
          <a:p>
            <a:pPr marL="800100" lvl="1" indent="-342900">
              <a:buFont typeface="Arial" panose="020B0604020202020204" pitchFamily="34" charset="0"/>
              <a:buChar char="•"/>
            </a:pPr>
            <a:r>
              <a:rPr lang="en-US" sz="2400" dirty="0">
                <a:cs typeface="Times New Roman" panose="02020603050405020304" pitchFamily="18" charset="0"/>
              </a:rPr>
              <a:t>Morale decrements</a:t>
            </a:r>
          </a:p>
          <a:p>
            <a:pPr marL="800100" lvl="1" indent="-342900">
              <a:buFont typeface="Arial" panose="020B0604020202020204" pitchFamily="34" charset="0"/>
              <a:buChar char="•"/>
            </a:pPr>
            <a:r>
              <a:rPr lang="en-US" sz="2400" dirty="0">
                <a:cs typeface="Times New Roman" panose="02020603050405020304" pitchFamily="18" charset="0"/>
              </a:rPr>
              <a:t>Drivers of limitations:</a:t>
            </a:r>
          </a:p>
          <a:p>
            <a:pPr marL="1257300" lvl="2" indent="-342900">
              <a:buFont typeface="Arial" panose="020B0604020202020204" pitchFamily="34" charset="0"/>
              <a:buChar char="•"/>
            </a:pPr>
            <a:r>
              <a:rPr lang="en-US" sz="2400" dirty="0">
                <a:cs typeface="Times New Roman" panose="02020603050405020304" pitchFamily="18" charset="0"/>
              </a:rPr>
              <a:t>Taste</a:t>
            </a:r>
          </a:p>
          <a:p>
            <a:pPr marL="1257300" lvl="2" indent="-342900">
              <a:buFont typeface="Arial" panose="020B0604020202020204" pitchFamily="34" charset="0"/>
              <a:buChar char="•"/>
            </a:pPr>
            <a:r>
              <a:rPr lang="en-US" sz="2400" dirty="0">
                <a:cs typeface="Times New Roman" panose="02020603050405020304" pitchFamily="18" charset="0"/>
              </a:rPr>
              <a:t>Texture</a:t>
            </a:r>
          </a:p>
          <a:p>
            <a:pPr marL="1257300" lvl="2" indent="-342900">
              <a:buFont typeface="Arial" panose="020B0604020202020204" pitchFamily="34" charset="0"/>
              <a:buChar char="•"/>
            </a:pPr>
            <a:r>
              <a:rPr lang="en-US" sz="2400" dirty="0">
                <a:cs typeface="Times New Roman" panose="02020603050405020304" pitchFamily="18" charset="0"/>
              </a:rPr>
              <a:t>Limited variety</a:t>
            </a:r>
          </a:p>
          <a:p>
            <a:pPr marL="1257300" lvl="2" indent="-342900">
              <a:buFont typeface="Arial" panose="020B0604020202020204" pitchFamily="34" charset="0"/>
              <a:buChar char="•"/>
            </a:pPr>
            <a:r>
              <a:rPr lang="en-US" sz="2400" dirty="0">
                <a:cs typeface="Times New Roman" panose="02020603050405020304" pitchFamily="18" charset="0"/>
              </a:rPr>
              <a:t>Duration/Frequency</a:t>
            </a:r>
          </a:p>
        </p:txBody>
      </p:sp>
      <p:sp>
        <p:nvSpPr>
          <p:cNvPr id="10" name="TextBox 9">
            <a:extLst>
              <a:ext uri="{FF2B5EF4-FFF2-40B4-BE49-F238E27FC236}">
                <a16:creationId xmlns:a16="http://schemas.microsoft.com/office/drawing/2014/main" id="{DF84D455-92DB-441B-9439-3C6A26FCC0E9}"/>
              </a:ext>
            </a:extLst>
          </p:cNvPr>
          <p:cNvSpPr txBox="1"/>
          <p:nvPr/>
        </p:nvSpPr>
        <p:spPr>
          <a:xfrm>
            <a:off x="1823821" y="6217474"/>
            <a:ext cx="8544357" cy="400110"/>
          </a:xfrm>
          <a:prstGeom prst="rect">
            <a:avLst/>
          </a:prstGeom>
          <a:noFill/>
        </p:spPr>
        <p:txBody>
          <a:bodyPr wrap="square">
            <a:spAutoFit/>
          </a:bodyPr>
          <a:lstStyle/>
          <a:p>
            <a:r>
              <a:rPr lang="en-US" sz="1000" b="0" i="0" dirty="0" err="1">
                <a:effectLst/>
                <a:latin typeface="Arial" panose="020B0604020202020204" pitchFamily="34" charset="0"/>
              </a:rPr>
              <a:t>Sirmons</a:t>
            </a:r>
            <a:r>
              <a:rPr lang="en-US" sz="1000" b="0" i="0" dirty="0">
                <a:effectLst/>
                <a:latin typeface="Arial" panose="020B0604020202020204" pitchFamily="34" charset="0"/>
              </a:rPr>
              <a:t>, T. A., Roma, P. G., Whitmire, A. M., Smith, S. M., Zwart, S. R., Young, M., &amp; Douglas, G. L. (2020). Meal replacement in isolated and confined mission environments: Consumption, acceptability, and implications for physical and behavioral health. </a:t>
            </a:r>
            <a:r>
              <a:rPr lang="en-US" sz="1000" b="0" i="1" dirty="0">
                <a:effectLst/>
                <a:latin typeface="Arial" panose="020B0604020202020204" pitchFamily="34" charset="0"/>
              </a:rPr>
              <a:t>Physiology &amp; behavior</a:t>
            </a:r>
            <a:r>
              <a:rPr lang="en-US" sz="1000" b="0" i="0" dirty="0">
                <a:effectLst/>
                <a:latin typeface="Arial" panose="020B0604020202020204" pitchFamily="34" charset="0"/>
              </a:rPr>
              <a:t>, </a:t>
            </a:r>
            <a:r>
              <a:rPr lang="en-US" sz="1000" b="0" i="1" dirty="0">
                <a:effectLst/>
                <a:latin typeface="Arial" panose="020B0604020202020204" pitchFamily="34" charset="0"/>
              </a:rPr>
              <a:t>219</a:t>
            </a:r>
            <a:r>
              <a:rPr lang="en-US" sz="1000" b="0" i="0" dirty="0">
                <a:effectLst/>
                <a:latin typeface="Arial" panose="020B0604020202020204" pitchFamily="34" charset="0"/>
              </a:rPr>
              <a:t>, 112829.</a:t>
            </a:r>
            <a:endParaRPr lang="en-US" sz="1000" dirty="0"/>
          </a:p>
        </p:txBody>
      </p:sp>
      <p:pic>
        <p:nvPicPr>
          <p:cNvPr id="11266" name="Picture 2">
            <a:extLst>
              <a:ext uri="{FF2B5EF4-FFF2-40B4-BE49-F238E27FC236}">
                <a16:creationId xmlns:a16="http://schemas.microsoft.com/office/drawing/2014/main" id="{2CD19CC7-CE2E-4AB7-9278-831BE83F378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333" b="20574"/>
          <a:stretch/>
        </p:blipFill>
        <p:spPr bwMode="auto">
          <a:xfrm>
            <a:off x="6142841" y="2678634"/>
            <a:ext cx="5534004" cy="27432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531B567-4A8A-4E88-A08E-E1C458D46078}"/>
              </a:ext>
            </a:extLst>
          </p:cNvPr>
          <p:cNvSpPr txBox="1"/>
          <p:nvPr/>
        </p:nvSpPr>
        <p:spPr>
          <a:xfrm>
            <a:off x="10961382" y="5433251"/>
            <a:ext cx="784835" cy="215444"/>
          </a:xfrm>
          <a:prstGeom prst="rect">
            <a:avLst/>
          </a:prstGeom>
          <a:noFill/>
        </p:spPr>
        <p:txBody>
          <a:bodyPr wrap="square" rtlCol="0">
            <a:spAutoFit/>
          </a:bodyPr>
          <a:lstStyle/>
          <a:p>
            <a:r>
              <a:rPr lang="en-US" sz="800" dirty="0"/>
              <a:t>Credit: NASA</a:t>
            </a:r>
          </a:p>
        </p:txBody>
      </p:sp>
      <p:pic>
        <p:nvPicPr>
          <p:cNvPr id="12" name="Picture 2" descr="HRP Logo | NASA">
            <a:extLst>
              <a:ext uri="{FF2B5EF4-FFF2-40B4-BE49-F238E27FC236}">
                <a16:creationId xmlns:a16="http://schemas.microsoft.com/office/drawing/2014/main" id="{0024B137-CCD6-4971-B488-226C8C51C6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437" y="126009"/>
            <a:ext cx="822098" cy="814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01239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0436A8C-F198-46BD-8DE5-451ADC80D52D}"/>
              </a:ext>
            </a:extLst>
          </p:cNvPr>
          <p:cNvSpPr>
            <a:spLocks noGrp="1"/>
          </p:cNvSpPr>
          <p:nvPr>
            <p:ph type="title"/>
          </p:nvPr>
        </p:nvSpPr>
        <p:spPr>
          <a:xfrm>
            <a:off x="838200" y="21875"/>
            <a:ext cx="10515600" cy="1025047"/>
          </a:xfrm>
        </p:spPr>
        <p:txBody>
          <a:bodyPr>
            <a:normAutofit/>
          </a:bodyPr>
          <a:lstStyle/>
          <a:p>
            <a:r>
              <a:rPr lang="en-US" dirty="0">
                <a:latin typeface="+mn-lt"/>
              </a:rPr>
              <a:t>HERA Findings</a:t>
            </a:r>
          </a:p>
        </p:txBody>
      </p:sp>
      <p:pic>
        <p:nvPicPr>
          <p:cNvPr id="17" name="Picture 2">
            <a:extLst>
              <a:ext uri="{FF2B5EF4-FFF2-40B4-BE49-F238E27FC236}">
                <a16:creationId xmlns:a16="http://schemas.microsoft.com/office/drawing/2014/main" id="{3FE40129-FC8F-4087-A2C5-071D1CDC01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13F95822-08A0-4222-800E-C043B94C7D55}"/>
              </a:ext>
            </a:extLst>
          </p:cNvPr>
          <p:cNvSpPr/>
          <p:nvPr/>
        </p:nvSpPr>
        <p:spPr>
          <a:xfrm>
            <a:off x="466661" y="1317027"/>
            <a:ext cx="10457102" cy="4331298"/>
          </a:xfrm>
          <a:prstGeom prst="rect">
            <a:avLst/>
          </a:prstGeom>
        </p:spPr>
        <p:txBody>
          <a:bodyPr wrap="square" lIns="91440" tIns="45720" rIns="91440" bIns="45720" anchor="t">
            <a:normAutofit/>
          </a:bodyPr>
          <a:lstStyle/>
          <a:p>
            <a:r>
              <a:rPr lang="en-US" sz="2400" u="sng" dirty="0">
                <a:cs typeface="Times New Roman" panose="02020603050405020304" pitchFamily="18" charset="0"/>
              </a:rPr>
              <a:t>Cognitive and Team Performance Monitoring Tools</a:t>
            </a:r>
          </a:p>
          <a:p>
            <a:pPr marL="342900" indent="-342900">
              <a:buFont typeface="Arial" panose="020B0604020202020204" pitchFamily="34" charset="0"/>
              <a:buChar char="•"/>
            </a:pPr>
            <a:r>
              <a:rPr lang="en-US" sz="2400" dirty="0">
                <a:cs typeface="Times New Roman" panose="02020603050405020304" pitchFamily="18" charset="0"/>
              </a:rPr>
              <a:t>Cognition Test Battery</a:t>
            </a:r>
          </a:p>
          <a:p>
            <a:pPr marL="342900" indent="-342900">
              <a:buFont typeface="Arial" panose="020B0604020202020204" pitchFamily="34" charset="0"/>
              <a:buChar char="•"/>
            </a:pPr>
            <a:r>
              <a:rPr lang="en-US" sz="2400" dirty="0">
                <a:cs typeface="Times New Roman" panose="02020603050405020304" pitchFamily="18" charset="0"/>
              </a:rPr>
              <a:t>Lexical stress and team dynamics detection tool </a:t>
            </a:r>
          </a:p>
          <a:p>
            <a:endParaRPr lang="en-US" sz="2400" u="sng" dirty="0">
              <a:cs typeface="Times New Roman" panose="02020603050405020304" pitchFamily="18" charset="0"/>
            </a:endParaRPr>
          </a:p>
          <a:p>
            <a:r>
              <a:rPr lang="en-US" sz="2400" u="sng" dirty="0">
                <a:cs typeface="Times New Roman" panose="02020603050405020304" pitchFamily="18" charset="0"/>
              </a:rPr>
              <a:t>Habitability Design Evaluation Tool</a:t>
            </a:r>
          </a:p>
          <a:p>
            <a:pPr marL="342900" indent="-342900">
              <a:buFont typeface="Arial" panose="020B0604020202020204" pitchFamily="34" charset="0"/>
              <a:buChar char="•"/>
            </a:pPr>
            <a:r>
              <a:rPr lang="en-US" sz="2400" dirty="0">
                <a:cs typeface="Times New Roman" panose="02020603050405020304" pitchFamily="18" charset="0"/>
              </a:rPr>
              <a:t>Spaceflight Habitability &amp; Acceptability Questionnaire (SHAQ)</a:t>
            </a:r>
          </a:p>
          <a:p>
            <a:endParaRPr lang="en-US" sz="2400" u="sng" dirty="0">
              <a:cs typeface="Times New Roman" panose="02020603050405020304" pitchFamily="18" charset="0"/>
            </a:endParaRPr>
          </a:p>
          <a:p>
            <a:r>
              <a:rPr lang="en-US" sz="2400" u="sng" dirty="0">
                <a:cs typeface="Times New Roman" panose="02020603050405020304" pitchFamily="18" charset="0"/>
              </a:rPr>
              <a:t>Usability &amp; Acceptability Testing – operations community integration</a:t>
            </a:r>
          </a:p>
          <a:p>
            <a:pPr marL="342900" indent="-342900">
              <a:buFont typeface="Arial" panose="020B0604020202020204" pitchFamily="34" charset="0"/>
              <a:buChar char="•"/>
            </a:pPr>
            <a:r>
              <a:rPr lang="en-US" sz="2400" dirty="0">
                <a:cs typeface="Times New Roman" panose="02020603050405020304" pitchFamily="18" charset="0"/>
              </a:rPr>
              <a:t>Medication tracking &amp; inventory app</a:t>
            </a:r>
          </a:p>
          <a:p>
            <a:pPr marL="342900" indent="-342900">
              <a:buFont typeface="Arial" panose="020B0604020202020204" pitchFamily="34" charset="0"/>
              <a:buChar char="•"/>
            </a:pPr>
            <a:r>
              <a:rPr lang="en-US" sz="2400" dirty="0">
                <a:cs typeface="Times New Roman" panose="02020603050405020304" pitchFamily="18" charset="0"/>
              </a:rPr>
              <a:t>Asynchronous communication approaches for health and well-being</a:t>
            </a:r>
          </a:p>
          <a:p>
            <a:pPr marL="342900" indent="-342900">
              <a:buFont typeface="Arial" panose="020B0604020202020204" pitchFamily="34" charset="0"/>
              <a:buChar char="•"/>
            </a:pPr>
            <a:endParaRPr lang="en-US" sz="2400" dirty="0">
              <a:cs typeface="Times New Roman" panose="02020603050405020304" pitchFamily="18" charset="0"/>
            </a:endParaRPr>
          </a:p>
          <a:p>
            <a:endParaRPr lang="en-US" sz="2400" dirty="0">
              <a:cs typeface="Times New Roman" panose="02020603050405020304" pitchFamily="18" charset="0"/>
            </a:endParaRPr>
          </a:p>
          <a:p>
            <a:endParaRPr lang="en-US" sz="2400" i="1" dirty="0">
              <a:cs typeface="Times New Roman" panose="02020603050405020304" pitchFamily="18" charset="0"/>
            </a:endParaRPr>
          </a:p>
        </p:txBody>
      </p:sp>
      <p:sp>
        <p:nvSpPr>
          <p:cNvPr id="8" name="TextBox 7">
            <a:extLst>
              <a:ext uri="{FF2B5EF4-FFF2-40B4-BE49-F238E27FC236}">
                <a16:creationId xmlns:a16="http://schemas.microsoft.com/office/drawing/2014/main" id="{142BDB33-1127-47FC-AC16-579A100FD1AC}"/>
              </a:ext>
            </a:extLst>
          </p:cNvPr>
          <p:cNvSpPr txBox="1"/>
          <p:nvPr/>
        </p:nvSpPr>
        <p:spPr>
          <a:xfrm>
            <a:off x="274591" y="5918430"/>
            <a:ext cx="11917409" cy="861774"/>
          </a:xfrm>
          <a:prstGeom prst="rect">
            <a:avLst/>
          </a:prstGeom>
          <a:noFill/>
        </p:spPr>
        <p:txBody>
          <a:bodyPr wrap="square">
            <a:spAutoFit/>
          </a:bodyPr>
          <a:lstStyle/>
          <a:p>
            <a:r>
              <a:rPr lang="en-US" sz="1000" b="0" i="0" dirty="0" err="1">
                <a:effectLst/>
              </a:rPr>
              <a:t>Casario</a:t>
            </a:r>
            <a:r>
              <a:rPr lang="en-US" sz="1000" b="0" i="0" dirty="0">
                <a:effectLst/>
              </a:rPr>
              <a:t>, K., Howard, K., </a:t>
            </a:r>
            <a:r>
              <a:rPr lang="en-US" sz="1000" b="0" i="0" dirty="0" err="1">
                <a:effectLst/>
              </a:rPr>
              <a:t>Cordoza</a:t>
            </a:r>
            <a:r>
              <a:rPr lang="en-US" sz="1000" b="0" i="0" dirty="0">
                <a:effectLst/>
              </a:rPr>
              <a:t>, M., Hermosillo, E., Ibrahim, L., Larson, O., ... &amp; Basner, M. (2022). Acceptability of the Cognition Test Battery in astronaut and astronaut-surrogate populations. </a:t>
            </a:r>
            <a:r>
              <a:rPr lang="en-US" sz="1000" b="0" i="1" dirty="0">
                <a:effectLst/>
              </a:rPr>
              <a:t>Acta </a:t>
            </a:r>
            <a:r>
              <a:rPr lang="en-US" sz="1000" b="0" i="1" dirty="0" err="1">
                <a:effectLst/>
              </a:rPr>
              <a:t>Astronautica</a:t>
            </a:r>
            <a:r>
              <a:rPr lang="en-US" sz="1000" b="0" i="0" dirty="0">
                <a:effectLst/>
              </a:rPr>
              <a:t>, </a:t>
            </a:r>
            <a:r>
              <a:rPr lang="en-US" sz="1000" b="0" i="1" dirty="0">
                <a:effectLst/>
              </a:rPr>
              <a:t>190</a:t>
            </a:r>
            <a:r>
              <a:rPr lang="en-US" sz="1000" b="0" i="0" dirty="0">
                <a:effectLst/>
              </a:rPr>
              <a:t>, 14-23.</a:t>
            </a:r>
            <a:endParaRPr lang="en-US" sz="1000" dirty="0"/>
          </a:p>
          <a:p>
            <a:endParaRPr lang="en-US" sz="1000" b="0" i="0" dirty="0">
              <a:effectLst/>
            </a:endParaRPr>
          </a:p>
          <a:p>
            <a:r>
              <a:rPr lang="en-US" sz="1000" b="0" i="0" dirty="0">
                <a:effectLst/>
              </a:rPr>
              <a:t>Driskell, T., Salas, E., Burke, C. S., &amp; Driskell, J. E. (2021). A Lexical Approach to Assessing Stress: Development and Proof-of-Concept. </a:t>
            </a:r>
            <a:r>
              <a:rPr lang="en-US" sz="1000" b="0" i="1" dirty="0">
                <a:effectLst/>
              </a:rPr>
              <a:t>Human Factors</a:t>
            </a:r>
            <a:r>
              <a:rPr lang="en-US" sz="1000" b="0" i="0" dirty="0">
                <a:effectLst/>
              </a:rPr>
              <a:t>, 00187208211045167.</a:t>
            </a:r>
          </a:p>
          <a:p>
            <a:endParaRPr lang="en-US" sz="1000" b="0" i="0" dirty="0">
              <a:effectLst/>
            </a:endParaRPr>
          </a:p>
          <a:p>
            <a:r>
              <a:rPr lang="en-US" sz="1000" b="0" i="0" dirty="0">
                <a:effectLst/>
              </a:rPr>
              <a:t>Roma, P. G., Blackwell Landon, L., Spencer, C. A., Whitmire, A. M., &amp; Williams, T. J. (2022). The Subjective Habitability &amp; Acceptability Questionnaire (SHAQ): Development and Validation. </a:t>
            </a:r>
            <a:r>
              <a:rPr lang="en-US" sz="1000" b="0" i="1" dirty="0">
                <a:effectLst/>
              </a:rPr>
              <a:t>Human Factors</a:t>
            </a:r>
            <a:r>
              <a:rPr lang="en-US" sz="1000" b="0" i="0" dirty="0">
                <a:effectLst/>
              </a:rPr>
              <a:t>, 00187208211053462.</a:t>
            </a:r>
            <a:endParaRPr lang="en-US" sz="1000" dirty="0"/>
          </a:p>
        </p:txBody>
      </p:sp>
      <p:pic>
        <p:nvPicPr>
          <p:cNvPr id="6" name="Picture 2" descr="HRP Logo | NASA">
            <a:extLst>
              <a:ext uri="{FF2B5EF4-FFF2-40B4-BE49-F238E27FC236}">
                <a16:creationId xmlns:a16="http://schemas.microsoft.com/office/drawing/2014/main" id="{EB443AB4-5CE3-45CC-8B77-80654309DE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437" y="126009"/>
            <a:ext cx="822098" cy="814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75193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a:extLst>
              <a:ext uri="{FF2B5EF4-FFF2-40B4-BE49-F238E27FC236}">
                <a16:creationId xmlns:a16="http://schemas.microsoft.com/office/drawing/2014/main" id="{3FE40129-FC8F-4087-A2C5-071D1CDC01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a:extLst>
              <a:ext uri="{FF2B5EF4-FFF2-40B4-BE49-F238E27FC236}">
                <a16:creationId xmlns:a16="http://schemas.microsoft.com/office/drawing/2014/main" id="{868994A3-34EF-4090-9F26-B119D28808BB}"/>
              </a:ext>
            </a:extLst>
          </p:cNvPr>
          <p:cNvSpPr txBox="1">
            <a:spLocks/>
          </p:cNvSpPr>
          <p:nvPr/>
        </p:nvSpPr>
        <p:spPr>
          <a:xfrm>
            <a:off x="838200" y="21875"/>
            <a:ext cx="10515600" cy="102504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err="1">
                <a:latin typeface="+mn-lt"/>
                <a:cs typeface="Times New Roman" panose="02020603050405020304" pitchFamily="18" charset="0"/>
              </a:rPr>
              <a:t>Nazemnyy</a:t>
            </a:r>
            <a:r>
              <a:rPr lang="en-US" sz="4000" dirty="0">
                <a:latin typeface="+mn-lt"/>
                <a:cs typeface="Times New Roman" panose="02020603050405020304" pitchFamily="18" charset="0"/>
              </a:rPr>
              <a:t> </a:t>
            </a:r>
            <a:r>
              <a:rPr lang="en-US" sz="4000" dirty="0" err="1">
                <a:latin typeface="+mn-lt"/>
                <a:cs typeface="Times New Roman" panose="02020603050405020304" pitchFamily="18" charset="0"/>
              </a:rPr>
              <a:t>Eksperimental’nyy</a:t>
            </a:r>
            <a:r>
              <a:rPr lang="en-US" sz="4000" dirty="0">
                <a:latin typeface="+mn-lt"/>
                <a:cs typeface="Times New Roman" panose="02020603050405020304" pitchFamily="18" charset="0"/>
              </a:rPr>
              <a:t> </a:t>
            </a:r>
            <a:r>
              <a:rPr lang="en-US" sz="4000" dirty="0" err="1">
                <a:latin typeface="+mn-lt"/>
                <a:cs typeface="Times New Roman" panose="02020603050405020304" pitchFamily="18" charset="0"/>
              </a:rPr>
              <a:t>Kompleks</a:t>
            </a:r>
            <a:r>
              <a:rPr lang="en-US" sz="4000" dirty="0">
                <a:latin typeface="+mn-lt"/>
                <a:cs typeface="Times New Roman" panose="02020603050405020304" pitchFamily="18" charset="0"/>
              </a:rPr>
              <a:t> (NEK)</a:t>
            </a:r>
          </a:p>
        </p:txBody>
      </p:sp>
      <p:pic>
        <p:nvPicPr>
          <p:cNvPr id="3074" name="Picture 2">
            <a:extLst>
              <a:ext uri="{FF2B5EF4-FFF2-40B4-BE49-F238E27FC236}">
                <a16:creationId xmlns:a16="http://schemas.microsoft.com/office/drawing/2014/main" id="{DA1C102B-CD5E-4659-8D8B-D8D69DAA39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0" y="899438"/>
            <a:ext cx="7429500" cy="557212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39DCB19-9579-46AD-B1F7-19DE933A81C5}"/>
              </a:ext>
            </a:extLst>
          </p:cNvPr>
          <p:cNvSpPr txBox="1"/>
          <p:nvPr/>
        </p:nvSpPr>
        <p:spPr>
          <a:xfrm>
            <a:off x="2381250" y="6471563"/>
            <a:ext cx="784835" cy="215444"/>
          </a:xfrm>
          <a:prstGeom prst="rect">
            <a:avLst/>
          </a:prstGeom>
          <a:noFill/>
        </p:spPr>
        <p:txBody>
          <a:bodyPr wrap="square" rtlCol="0">
            <a:spAutoFit/>
          </a:bodyPr>
          <a:lstStyle/>
          <a:p>
            <a:r>
              <a:rPr lang="en-US" sz="800" dirty="0"/>
              <a:t>Credit: NASA</a:t>
            </a:r>
          </a:p>
        </p:txBody>
      </p:sp>
      <p:pic>
        <p:nvPicPr>
          <p:cNvPr id="7" name="Picture 2" descr="HRP Logo | NASA">
            <a:extLst>
              <a:ext uri="{FF2B5EF4-FFF2-40B4-BE49-F238E27FC236}">
                <a16:creationId xmlns:a16="http://schemas.microsoft.com/office/drawing/2014/main" id="{0A0A581A-A18A-482D-8BEA-D09A610BA2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437" y="126009"/>
            <a:ext cx="822098" cy="814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05077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a:extLst>
              <a:ext uri="{FF2B5EF4-FFF2-40B4-BE49-F238E27FC236}">
                <a16:creationId xmlns:a16="http://schemas.microsoft.com/office/drawing/2014/main" id="{3FE40129-FC8F-4087-A2C5-071D1CDC01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24E082FE-5FCD-45D6-8790-1116568E1678}"/>
              </a:ext>
            </a:extLst>
          </p:cNvPr>
          <p:cNvSpPr/>
          <p:nvPr/>
        </p:nvSpPr>
        <p:spPr>
          <a:xfrm>
            <a:off x="6257900" y="1139565"/>
            <a:ext cx="5412534" cy="4816703"/>
          </a:xfrm>
          <a:prstGeom prst="rect">
            <a:avLst/>
          </a:prstGeom>
        </p:spPr>
        <p:txBody>
          <a:bodyPr wrap="square">
            <a:spAutoFit/>
          </a:bodyPr>
          <a:lstStyle/>
          <a:p>
            <a:pPr>
              <a:spcBef>
                <a:spcPts val="0"/>
              </a:spcBef>
              <a:spcAft>
                <a:spcPts val="600"/>
              </a:spcAft>
            </a:pPr>
            <a:r>
              <a:rPr lang="en-US" u="sng" dirty="0">
                <a:cs typeface="Times New Roman" panose="02020603050405020304" pitchFamily="18" charset="0"/>
              </a:rPr>
              <a:t>Mission Fidelity</a:t>
            </a:r>
          </a:p>
          <a:p>
            <a:pPr marL="285750" indent="-285750">
              <a:spcBef>
                <a:spcPts val="0"/>
              </a:spcBef>
              <a:spcAft>
                <a:spcPts val="600"/>
              </a:spcAft>
              <a:buFont typeface="Arial" panose="020B0604020202020204" pitchFamily="34" charset="0"/>
              <a:buChar char="•"/>
            </a:pPr>
            <a:r>
              <a:rPr lang="en-US" dirty="0">
                <a:cs typeface="Times New Roman" panose="02020603050405020304" pitchFamily="18" charset="0"/>
              </a:rPr>
              <a:t>Flight-like timeline, equipment, stowage, procedures</a:t>
            </a:r>
          </a:p>
          <a:p>
            <a:pPr marL="285750" indent="-285750">
              <a:spcBef>
                <a:spcPts val="0"/>
              </a:spcBef>
              <a:spcAft>
                <a:spcPts val="600"/>
              </a:spcAft>
              <a:buFont typeface="Arial" panose="020B0604020202020204" pitchFamily="34" charset="0"/>
              <a:buChar char="•"/>
            </a:pPr>
            <a:r>
              <a:rPr lang="en-US" dirty="0">
                <a:cs typeface="Times New Roman" panose="02020603050405020304" pitchFamily="18" charset="0"/>
              </a:rPr>
              <a:t>No internet, TV, phone</a:t>
            </a:r>
          </a:p>
          <a:p>
            <a:pPr marL="285750" indent="-285750">
              <a:spcBef>
                <a:spcPts val="0"/>
              </a:spcBef>
              <a:spcAft>
                <a:spcPts val="600"/>
              </a:spcAft>
              <a:buFont typeface="Arial" panose="020B0604020202020204" pitchFamily="34" charset="0"/>
              <a:buChar char="•"/>
            </a:pPr>
            <a:r>
              <a:rPr lang="en-US" dirty="0">
                <a:cs typeface="Times New Roman" panose="02020603050405020304" pitchFamily="18" charset="0"/>
              </a:rPr>
              <a:t>Surveillance video and audio system</a:t>
            </a:r>
          </a:p>
          <a:p>
            <a:pPr marL="285750" indent="-285750">
              <a:spcBef>
                <a:spcPts val="0"/>
              </a:spcBef>
              <a:spcAft>
                <a:spcPts val="600"/>
              </a:spcAft>
              <a:buFont typeface="Arial" panose="020B0604020202020204" pitchFamily="34" charset="0"/>
              <a:buChar char="•"/>
            </a:pPr>
            <a:r>
              <a:rPr lang="en-US" dirty="0">
                <a:cs typeface="Times New Roman" panose="02020603050405020304" pitchFamily="18" charset="0"/>
              </a:rPr>
              <a:t>Work activities &amp; operational tasks similar to flight</a:t>
            </a:r>
          </a:p>
          <a:p>
            <a:pPr marL="742950" lvl="1" indent="-285750">
              <a:spcAft>
                <a:spcPts val="600"/>
              </a:spcAft>
              <a:buFont typeface="Arial" panose="020B0604020202020204" pitchFamily="34" charset="0"/>
              <a:buChar char="•"/>
            </a:pPr>
            <a:r>
              <a:rPr lang="en-US" dirty="0">
                <a:cs typeface="Times New Roman" panose="02020603050405020304" pitchFamily="18" charset="0"/>
              </a:rPr>
              <a:t>Payload operations</a:t>
            </a:r>
          </a:p>
          <a:p>
            <a:pPr marL="742950" lvl="1" indent="-285750">
              <a:spcAft>
                <a:spcPts val="600"/>
              </a:spcAft>
              <a:buFont typeface="Arial" panose="020B0604020202020204" pitchFamily="34" charset="0"/>
              <a:buChar char="•"/>
            </a:pPr>
            <a:r>
              <a:rPr lang="en-US" dirty="0">
                <a:cs typeface="Times New Roman" panose="02020603050405020304" pitchFamily="18" charset="0"/>
              </a:rPr>
              <a:t>Human health science</a:t>
            </a:r>
          </a:p>
          <a:p>
            <a:pPr marL="742950" lvl="1" indent="-285750">
              <a:spcAft>
                <a:spcPts val="600"/>
              </a:spcAft>
              <a:buFont typeface="Arial" panose="020B0604020202020204" pitchFamily="34" charset="0"/>
              <a:buChar char="•"/>
            </a:pPr>
            <a:r>
              <a:rPr lang="en-US" dirty="0">
                <a:cs typeface="Times New Roman" panose="02020603050405020304" pitchFamily="18" charset="0"/>
              </a:rPr>
              <a:t>Public Affairs Office (PAO) events</a:t>
            </a:r>
          </a:p>
          <a:p>
            <a:pPr marL="742950" lvl="1" indent="-285750">
              <a:spcAft>
                <a:spcPts val="600"/>
              </a:spcAft>
              <a:buFont typeface="Arial" panose="020B0604020202020204" pitchFamily="34" charset="0"/>
              <a:buChar char="•"/>
            </a:pPr>
            <a:r>
              <a:rPr lang="en-US" dirty="0">
                <a:cs typeface="Times New Roman" panose="02020603050405020304" pitchFamily="18" charset="0"/>
              </a:rPr>
              <a:t>Surface EVA mission phase</a:t>
            </a:r>
          </a:p>
          <a:p>
            <a:pPr marL="742950" lvl="1" indent="-285750">
              <a:spcAft>
                <a:spcPts val="600"/>
              </a:spcAft>
              <a:buFont typeface="Arial" panose="020B0604020202020204" pitchFamily="34" charset="0"/>
              <a:buChar char="•"/>
            </a:pPr>
            <a:r>
              <a:rPr lang="en-US" dirty="0">
                <a:cs typeface="Times New Roman" panose="02020603050405020304" pitchFamily="18" charset="0"/>
              </a:rPr>
              <a:t>Housekeeping &amp; maintenance </a:t>
            </a:r>
          </a:p>
          <a:p>
            <a:pPr marL="742950" lvl="1" indent="-285750">
              <a:spcAft>
                <a:spcPts val="600"/>
              </a:spcAft>
              <a:buFont typeface="Arial" panose="020B0604020202020204" pitchFamily="34" charset="0"/>
              <a:buChar char="•"/>
            </a:pPr>
            <a:r>
              <a:rPr lang="en-US" dirty="0">
                <a:cs typeface="Times New Roman" panose="02020603050405020304" pitchFamily="18" charset="0"/>
              </a:rPr>
              <a:t>Com-delay</a:t>
            </a:r>
          </a:p>
          <a:p>
            <a:pPr marL="742950" lvl="1" indent="-285750">
              <a:spcAft>
                <a:spcPts val="600"/>
              </a:spcAft>
              <a:buFont typeface="Arial" panose="020B0604020202020204" pitchFamily="34" charset="0"/>
              <a:buChar char="•"/>
            </a:pPr>
            <a:r>
              <a:rPr lang="en-US" dirty="0">
                <a:cs typeface="Times New Roman" panose="02020603050405020304" pitchFamily="18" charset="0"/>
              </a:rPr>
              <a:t>Tasks and timelines built with realistic ambiguities, intermittent extended duty days, and time pressures</a:t>
            </a:r>
          </a:p>
        </p:txBody>
      </p:sp>
      <p:sp>
        <p:nvSpPr>
          <p:cNvPr id="11" name="TextBox 10">
            <a:extLst>
              <a:ext uri="{FF2B5EF4-FFF2-40B4-BE49-F238E27FC236}">
                <a16:creationId xmlns:a16="http://schemas.microsoft.com/office/drawing/2014/main" id="{55FCE4A4-E7E5-433A-B79A-39B9D7A6C568}"/>
              </a:ext>
            </a:extLst>
          </p:cNvPr>
          <p:cNvSpPr txBox="1"/>
          <p:nvPr/>
        </p:nvSpPr>
        <p:spPr>
          <a:xfrm>
            <a:off x="838200" y="1139565"/>
            <a:ext cx="4505960" cy="1431161"/>
          </a:xfrm>
          <a:prstGeom prst="rect">
            <a:avLst/>
          </a:prstGeom>
        </p:spPr>
        <p:txBody>
          <a:bodyPr wrap="square">
            <a:spAutoFit/>
          </a:bodyPr>
          <a:lstStyle>
            <a:defPPr>
              <a:defRPr lang="en-US"/>
            </a:defPPr>
            <a:lvl1pPr>
              <a:spcBef>
                <a:spcPts val="0"/>
              </a:spcBef>
              <a:spcAft>
                <a:spcPts val="600"/>
              </a:spcAft>
              <a:defRPr u="sng">
                <a:solidFill>
                  <a:schemeClr val="bg1"/>
                </a:solidFill>
                <a:latin typeface="Times New Roman" panose="02020603050405020304" pitchFamily="18" charset="0"/>
                <a:cs typeface="Times New Roman" panose="02020603050405020304" pitchFamily="18" charset="0"/>
              </a:defRPr>
            </a:lvl1pPr>
            <a:lvl2pPr marL="742950" lvl="1" indent="-285750">
              <a:spcAft>
                <a:spcPts val="600"/>
              </a:spcAft>
              <a:buFont typeface="Arial" panose="020B0604020202020204" pitchFamily="34" charset="0"/>
              <a:buChar char="•"/>
              <a:defRPr>
                <a:solidFill>
                  <a:schemeClr val="bg1"/>
                </a:solidFill>
                <a:latin typeface="Times New Roman" panose="02020603050405020304" pitchFamily="18" charset="0"/>
                <a:cs typeface="Times New Roman" panose="02020603050405020304" pitchFamily="18" charset="0"/>
              </a:defRPr>
            </a:lvl2pPr>
          </a:lstStyle>
          <a:p>
            <a:r>
              <a:rPr lang="en-US" dirty="0">
                <a:solidFill>
                  <a:schemeClr val="tx1"/>
                </a:solidFill>
                <a:latin typeface="+mn-lt"/>
              </a:rPr>
              <a:t>SIRIUS Campaigns</a:t>
            </a:r>
          </a:p>
          <a:p>
            <a:r>
              <a:rPr lang="en-US" u="none" dirty="0">
                <a:solidFill>
                  <a:schemeClr val="tx1"/>
                </a:solidFill>
                <a:latin typeface="+mn-lt"/>
              </a:rPr>
              <a:t>19:  4 months – 6 crewmembers</a:t>
            </a:r>
          </a:p>
          <a:p>
            <a:r>
              <a:rPr lang="en-US" u="none" dirty="0">
                <a:solidFill>
                  <a:schemeClr val="tx1"/>
                </a:solidFill>
                <a:latin typeface="+mn-lt"/>
              </a:rPr>
              <a:t>21:  8 months – 5/6 crewmembers</a:t>
            </a:r>
          </a:p>
          <a:p>
            <a:pPr marL="684213" lvl="1" indent="-223838"/>
            <a:r>
              <a:rPr lang="en-US" u="none" dirty="0">
                <a:solidFill>
                  <a:schemeClr val="tx1"/>
                </a:solidFill>
                <a:latin typeface="+mn-lt"/>
              </a:rPr>
              <a:t>~70 studies total (9 NASA-funded)	</a:t>
            </a:r>
          </a:p>
        </p:txBody>
      </p:sp>
      <p:sp>
        <p:nvSpPr>
          <p:cNvPr id="14" name="Title 1">
            <a:extLst>
              <a:ext uri="{FF2B5EF4-FFF2-40B4-BE49-F238E27FC236}">
                <a16:creationId xmlns:a16="http://schemas.microsoft.com/office/drawing/2014/main" id="{044BF9F9-8FEE-43D4-BC94-D7544C316596}"/>
              </a:ext>
            </a:extLst>
          </p:cNvPr>
          <p:cNvSpPr txBox="1">
            <a:spLocks/>
          </p:cNvSpPr>
          <p:nvPr/>
        </p:nvSpPr>
        <p:spPr>
          <a:xfrm>
            <a:off x="838200" y="21875"/>
            <a:ext cx="10515600" cy="102504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en-US" sz="1800" b="0" i="0" u="none" strike="noStrike" baseline="0" dirty="0">
              <a:latin typeface="Times New Roman" panose="02020603050405020304" pitchFamily="18" charset="0"/>
            </a:endParaRPr>
          </a:p>
          <a:p>
            <a:r>
              <a:rPr lang="en-US" sz="2800" b="0" i="0" u="none" strike="noStrike" baseline="0" dirty="0">
                <a:latin typeface="+mn-lt"/>
              </a:rPr>
              <a:t> Scientific International Research In a Unique terrestrial Station (SIRIUS)</a:t>
            </a:r>
            <a:endParaRPr lang="en-US" sz="2800" dirty="0">
              <a:latin typeface="+mn-lt"/>
              <a:cs typeface="Times New Roman" panose="02020603050405020304" pitchFamily="18" charset="0"/>
            </a:endParaRPr>
          </a:p>
        </p:txBody>
      </p:sp>
      <p:pic>
        <p:nvPicPr>
          <p:cNvPr id="2" name="Picture 1">
            <a:extLst>
              <a:ext uri="{FF2B5EF4-FFF2-40B4-BE49-F238E27FC236}">
                <a16:creationId xmlns:a16="http://schemas.microsoft.com/office/drawing/2014/main" id="{B4760CF7-87E5-40A6-B15F-8E8D41CED5AF}"/>
              </a:ext>
            </a:extLst>
          </p:cNvPr>
          <p:cNvPicPr>
            <a:picLocks noChangeAspect="1"/>
          </p:cNvPicPr>
          <p:nvPr/>
        </p:nvPicPr>
        <p:blipFill>
          <a:blip r:embed="rId3"/>
          <a:stretch>
            <a:fillRect/>
          </a:stretch>
        </p:blipFill>
        <p:spPr>
          <a:xfrm>
            <a:off x="3421382" y="3657192"/>
            <a:ext cx="3193272" cy="2128848"/>
          </a:xfrm>
          <a:prstGeom prst="rect">
            <a:avLst/>
          </a:prstGeom>
        </p:spPr>
      </p:pic>
      <p:pic>
        <p:nvPicPr>
          <p:cNvPr id="4" name="Picture 3" descr="A picture containing person, military uniform&#10;&#10;Description automatically generated">
            <a:extLst>
              <a:ext uri="{FF2B5EF4-FFF2-40B4-BE49-F238E27FC236}">
                <a16:creationId xmlns:a16="http://schemas.microsoft.com/office/drawing/2014/main" id="{BC251701-33F2-439E-80A4-9996B0FCC16C}"/>
              </a:ext>
            </a:extLst>
          </p:cNvPr>
          <p:cNvPicPr>
            <a:picLocks noChangeAspect="1"/>
          </p:cNvPicPr>
          <p:nvPr/>
        </p:nvPicPr>
        <p:blipFill rotWithShape="1">
          <a:blip r:embed="rId4">
            <a:extLst>
              <a:ext uri="{28A0092B-C50C-407E-A947-70E740481C1C}">
                <a14:useLocalDpi xmlns:a14="http://schemas.microsoft.com/office/drawing/2010/main" val="0"/>
              </a:ext>
            </a:extLst>
          </a:blip>
          <a:srcRect r="1041" b="1499"/>
          <a:stretch/>
        </p:blipFill>
        <p:spPr>
          <a:xfrm>
            <a:off x="279875" y="3200485"/>
            <a:ext cx="3097690" cy="3042263"/>
          </a:xfrm>
          <a:prstGeom prst="rect">
            <a:avLst/>
          </a:prstGeom>
        </p:spPr>
      </p:pic>
      <p:sp>
        <p:nvSpPr>
          <p:cNvPr id="13" name="TextBox 12">
            <a:extLst>
              <a:ext uri="{FF2B5EF4-FFF2-40B4-BE49-F238E27FC236}">
                <a16:creationId xmlns:a16="http://schemas.microsoft.com/office/drawing/2014/main" id="{314C04D2-3495-48E9-BCB1-940B656C3355}"/>
              </a:ext>
            </a:extLst>
          </p:cNvPr>
          <p:cNvSpPr txBox="1"/>
          <p:nvPr/>
        </p:nvSpPr>
        <p:spPr>
          <a:xfrm>
            <a:off x="130145" y="6245421"/>
            <a:ext cx="784835" cy="215444"/>
          </a:xfrm>
          <a:prstGeom prst="rect">
            <a:avLst/>
          </a:prstGeom>
          <a:noFill/>
        </p:spPr>
        <p:txBody>
          <a:bodyPr wrap="square" rtlCol="0">
            <a:spAutoFit/>
          </a:bodyPr>
          <a:lstStyle/>
          <a:p>
            <a:r>
              <a:rPr lang="en-US" sz="800" dirty="0"/>
              <a:t>Credits: NASA</a:t>
            </a:r>
          </a:p>
        </p:txBody>
      </p:sp>
      <p:pic>
        <p:nvPicPr>
          <p:cNvPr id="9" name="Picture 2" descr="HRP Logo | NASA">
            <a:extLst>
              <a:ext uri="{FF2B5EF4-FFF2-40B4-BE49-F238E27FC236}">
                <a16:creationId xmlns:a16="http://schemas.microsoft.com/office/drawing/2014/main" id="{2A466A81-8D92-4EA9-8BE8-B1516B8A37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437" y="126009"/>
            <a:ext cx="822098" cy="814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76631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0436A8C-F198-46BD-8DE5-451ADC80D52D}"/>
              </a:ext>
            </a:extLst>
          </p:cNvPr>
          <p:cNvSpPr>
            <a:spLocks noGrp="1"/>
          </p:cNvSpPr>
          <p:nvPr>
            <p:ph type="title"/>
          </p:nvPr>
        </p:nvSpPr>
        <p:spPr>
          <a:xfrm>
            <a:off x="838200" y="21875"/>
            <a:ext cx="10515600" cy="1025047"/>
          </a:xfrm>
        </p:spPr>
        <p:txBody>
          <a:bodyPr>
            <a:normAutofit/>
          </a:bodyPr>
          <a:lstStyle/>
          <a:p>
            <a:r>
              <a:rPr lang="en-US" sz="4000" b="0" i="0" dirty="0">
                <a:effectLst/>
                <a:latin typeface="+mn-lt"/>
                <a:cs typeface="Times New Roman" panose="02020603050405020304" pitchFamily="18" charset="0"/>
              </a:rPr>
              <a:t>SIRIUS Subject/Crew Selection and Science</a:t>
            </a:r>
            <a:endParaRPr lang="en-US" sz="4000" dirty="0">
              <a:latin typeface="+mn-lt"/>
              <a:cs typeface="Times New Roman" panose="02020603050405020304" pitchFamily="18" charset="0"/>
            </a:endParaRPr>
          </a:p>
        </p:txBody>
      </p:sp>
      <p:pic>
        <p:nvPicPr>
          <p:cNvPr id="17" name="Picture 2">
            <a:extLst>
              <a:ext uri="{FF2B5EF4-FFF2-40B4-BE49-F238E27FC236}">
                <a16:creationId xmlns:a16="http://schemas.microsoft.com/office/drawing/2014/main" id="{3FE40129-FC8F-4087-A2C5-071D1CDC01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13F95822-08A0-4222-800E-C043B94C7D55}"/>
              </a:ext>
            </a:extLst>
          </p:cNvPr>
          <p:cNvSpPr/>
          <p:nvPr/>
        </p:nvSpPr>
        <p:spPr>
          <a:xfrm>
            <a:off x="623147" y="1591501"/>
            <a:ext cx="5227047" cy="4317686"/>
          </a:xfrm>
          <a:prstGeom prst="rect">
            <a:avLst/>
          </a:prstGeom>
        </p:spPr>
        <p:txBody>
          <a:bodyPr wrap="square" lIns="91440" tIns="45720" rIns="91440" bIns="45720" anchor="t">
            <a:normAutofit/>
          </a:bodyPr>
          <a:lstStyle/>
          <a:p>
            <a:r>
              <a:rPr lang="en-US" sz="2000" u="sng" dirty="0">
                <a:cs typeface="Times New Roman" panose="02020603050405020304" pitchFamily="18" charset="0"/>
              </a:rPr>
              <a:t>Subject Selection:</a:t>
            </a:r>
            <a:r>
              <a:rPr lang="en-US" sz="2000" dirty="0">
                <a:cs typeface="Times New Roman" panose="02020603050405020304" pitchFamily="18" charset="0"/>
              </a:rPr>
              <a:t> </a:t>
            </a:r>
          </a:p>
          <a:p>
            <a:pPr marL="342900" indent="-342900">
              <a:buFont typeface="Arial" panose="020B0604020202020204" pitchFamily="34" charset="0"/>
              <a:buChar char="•"/>
            </a:pPr>
            <a:r>
              <a:rPr lang="en-US" sz="2000" dirty="0">
                <a:cs typeface="Times New Roman" panose="02020603050405020304" pitchFamily="18" charset="0"/>
              </a:rPr>
              <a:t>Criteria similar to HERA</a:t>
            </a:r>
          </a:p>
          <a:p>
            <a:pPr marL="800100" lvl="1" indent="-342900">
              <a:buFont typeface="Arial" panose="020B0604020202020204" pitchFamily="34" charset="0"/>
              <a:buChar char="•"/>
            </a:pPr>
            <a:r>
              <a:rPr lang="en-US" sz="2000" dirty="0">
                <a:cs typeface="Times New Roman" panose="02020603050405020304" pitchFamily="18" charset="0"/>
              </a:rPr>
              <a:t>Russian language skills</a:t>
            </a:r>
          </a:p>
          <a:p>
            <a:pPr marL="342900" indent="-342900">
              <a:buFont typeface="Arial" panose="020B0604020202020204" pitchFamily="34" charset="0"/>
              <a:buChar char="•"/>
            </a:pPr>
            <a:r>
              <a:rPr lang="en-US" sz="2000" dirty="0">
                <a:cs typeface="Times New Roman" panose="02020603050405020304" pitchFamily="18" charset="0"/>
              </a:rPr>
              <a:t>International partners for multinational crew</a:t>
            </a:r>
          </a:p>
          <a:p>
            <a:pPr lvl="1"/>
            <a:endParaRPr lang="en-US" sz="2000" dirty="0">
              <a:cs typeface="Times New Roman" panose="02020603050405020304" pitchFamily="18" charset="0"/>
            </a:endParaRPr>
          </a:p>
          <a:p>
            <a:pPr lvl="1"/>
            <a:endParaRPr lang="en-US" sz="2000" dirty="0">
              <a:cs typeface="Times New Roman" panose="02020603050405020304" pitchFamily="18" charset="0"/>
            </a:endParaRPr>
          </a:p>
          <a:p>
            <a:pPr marL="0" lvl="1"/>
            <a:r>
              <a:rPr lang="en-US" sz="2000" u="sng" dirty="0">
                <a:cs typeface="Times New Roman" panose="02020603050405020304" pitchFamily="18" charset="0"/>
              </a:rPr>
              <a:t>NASA objectives:</a:t>
            </a:r>
            <a:r>
              <a:rPr lang="en-US" sz="2000" dirty="0">
                <a:cs typeface="Times New Roman" panose="02020603050405020304" pitchFamily="18" charset="0"/>
              </a:rPr>
              <a:t> </a:t>
            </a:r>
          </a:p>
          <a:p>
            <a:pPr marL="342900" lvl="1" indent="-342900">
              <a:buFont typeface="Arial" panose="020B0604020202020204" pitchFamily="34" charset="0"/>
              <a:buChar char="•"/>
            </a:pPr>
            <a:r>
              <a:rPr lang="en-US" sz="2000" dirty="0">
                <a:cs typeface="Times New Roman" panose="02020603050405020304" pitchFamily="18" charset="0"/>
              </a:rPr>
              <a:t>Team processes &amp; performance, </a:t>
            </a:r>
          </a:p>
          <a:p>
            <a:pPr marL="342900" lvl="1" indent="-342900">
              <a:buFont typeface="Arial" panose="020B0604020202020204" pitchFamily="34" charset="0"/>
              <a:buChar char="•"/>
            </a:pPr>
            <a:r>
              <a:rPr lang="en-US" sz="2000" dirty="0">
                <a:cs typeface="Times New Roman" panose="02020603050405020304" pitchFamily="18" charset="0"/>
              </a:rPr>
              <a:t>Cultural factors</a:t>
            </a:r>
          </a:p>
          <a:p>
            <a:pPr marL="342900" lvl="1" indent="-342900">
              <a:buFont typeface="Arial" panose="020B0604020202020204" pitchFamily="34" charset="0"/>
              <a:buChar char="•"/>
            </a:pPr>
            <a:r>
              <a:rPr lang="en-US" sz="2000" dirty="0">
                <a:cs typeface="Times New Roman" panose="02020603050405020304" pitchFamily="18" charset="0"/>
              </a:rPr>
              <a:t>Food system</a:t>
            </a:r>
          </a:p>
          <a:p>
            <a:pPr marL="342900" lvl="1" indent="-342900">
              <a:buFont typeface="Arial" panose="020B0604020202020204" pitchFamily="34" charset="0"/>
              <a:buChar char="•"/>
            </a:pPr>
            <a:r>
              <a:rPr lang="en-US" sz="2000" dirty="0">
                <a:cs typeface="Times New Roman" panose="02020603050405020304" pitchFamily="18" charset="0"/>
              </a:rPr>
              <a:t>Sleep/circadian biomarkers</a:t>
            </a:r>
          </a:p>
          <a:p>
            <a:pPr marL="342900" lvl="1" indent="-342900">
              <a:buFont typeface="Arial" panose="020B0604020202020204" pitchFamily="34" charset="0"/>
              <a:buChar char="•"/>
            </a:pPr>
            <a:r>
              <a:rPr lang="en-US" sz="2000" dirty="0">
                <a:cs typeface="Times New Roman" panose="02020603050405020304" pitchFamily="18" charset="0"/>
              </a:rPr>
              <a:t>Exercise device demonstration</a:t>
            </a:r>
          </a:p>
          <a:p>
            <a:pPr marL="342900" lvl="1" indent="-342900">
              <a:buFont typeface="Arial" panose="020B0604020202020204" pitchFamily="34" charset="0"/>
              <a:buChar char="•"/>
            </a:pPr>
            <a:r>
              <a:rPr lang="en-US" sz="2000" dirty="0">
                <a:cs typeface="Times New Roman" panose="02020603050405020304" pitchFamily="18" charset="0"/>
              </a:rPr>
              <a:t>Physiological, behavioral &amp; cognitive health</a:t>
            </a:r>
          </a:p>
        </p:txBody>
      </p:sp>
      <p:sp>
        <p:nvSpPr>
          <p:cNvPr id="7" name="Rectangle 6">
            <a:extLst>
              <a:ext uri="{FF2B5EF4-FFF2-40B4-BE49-F238E27FC236}">
                <a16:creationId xmlns:a16="http://schemas.microsoft.com/office/drawing/2014/main" id="{45B610D0-9F34-4F08-9DBE-94FC626343A9}"/>
              </a:ext>
            </a:extLst>
          </p:cNvPr>
          <p:cNvSpPr/>
          <p:nvPr/>
        </p:nvSpPr>
        <p:spPr>
          <a:xfrm>
            <a:off x="6341808" y="1591501"/>
            <a:ext cx="5412534" cy="3016210"/>
          </a:xfrm>
          <a:prstGeom prst="rect">
            <a:avLst/>
          </a:prstGeom>
        </p:spPr>
        <p:txBody>
          <a:bodyPr wrap="square">
            <a:spAutoFit/>
          </a:bodyPr>
          <a:lstStyle/>
          <a:p>
            <a:pPr>
              <a:spcBef>
                <a:spcPts val="0"/>
              </a:spcBef>
              <a:spcAft>
                <a:spcPts val="600"/>
              </a:spcAft>
            </a:pPr>
            <a:r>
              <a:rPr lang="en-US" sz="2000" u="sng" dirty="0">
                <a:cs typeface="Times New Roman" panose="02020603050405020304" pitchFamily="18" charset="0"/>
              </a:rPr>
              <a:t>Differences:</a:t>
            </a:r>
          </a:p>
          <a:p>
            <a:pPr marL="285750" indent="-285750">
              <a:spcBef>
                <a:spcPts val="0"/>
              </a:spcBef>
              <a:spcAft>
                <a:spcPts val="600"/>
              </a:spcAft>
              <a:buFont typeface="Arial" panose="020B0604020202020204" pitchFamily="34" charset="0"/>
              <a:buChar char="•"/>
            </a:pPr>
            <a:r>
              <a:rPr lang="en-US" sz="2000" dirty="0">
                <a:cs typeface="Times New Roman" panose="02020603050405020304" pitchFamily="18" charset="0"/>
              </a:rPr>
              <a:t>Interior </a:t>
            </a:r>
            <a:r>
              <a:rPr lang="en-US" sz="2000" dirty="0" err="1">
                <a:cs typeface="Times New Roman" panose="02020603050405020304" pitchFamily="18" charset="0"/>
              </a:rPr>
              <a:t>hab</a:t>
            </a:r>
            <a:r>
              <a:rPr lang="en-US" sz="2000" dirty="0">
                <a:cs typeface="Times New Roman" panose="02020603050405020304" pitchFamily="18" charset="0"/>
              </a:rPr>
              <a:t> design</a:t>
            </a:r>
          </a:p>
          <a:p>
            <a:pPr marL="285750" indent="-285750">
              <a:spcBef>
                <a:spcPts val="0"/>
              </a:spcBef>
              <a:spcAft>
                <a:spcPts val="600"/>
              </a:spcAft>
              <a:buFont typeface="Arial" panose="020B0604020202020204" pitchFamily="34" charset="0"/>
              <a:buChar char="•"/>
            </a:pPr>
            <a:r>
              <a:rPr lang="en-US" sz="2000" dirty="0">
                <a:cs typeface="Times New Roman" panose="02020603050405020304" pitchFamily="18" charset="0"/>
              </a:rPr>
              <a:t>MCC – less involvement than HERA</a:t>
            </a:r>
          </a:p>
          <a:p>
            <a:pPr marL="285750" indent="-285750">
              <a:spcBef>
                <a:spcPts val="0"/>
              </a:spcBef>
              <a:spcAft>
                <a:spcPts val="600"/>
              </a:spcAft>
              <a:buFont typeface="Arial" panose="020B0604020202020204" pitchFamily="34" charset="0"/>
              <a:buChar char="•"/>
            </a:pPr>
            <a:r>
              <a:rPr lang="en-US" sz="2000" b="0" i="0" dirty="0">
                <a:effectLst/>
              </a:rPr>
              <a:t>Pressurized environment, isolated from outside conditions</a:t>
            </a:r>
            <a:endParaRPr lang="en-US" sz="2000" dirty="0">
              <a:cs typeface="Times New Roman" panose="02020603050405020304" pitchFamily="18" charset="0"/>
            </a:endParaRPr>
          </a:p>
          <a:p>
            <a:pPr marL="285750" indent="-285750">
              <a:spcBef>
                <a:spcPts val="0"/>
              </a:spcBef>
              <a:spcAft>
                <a:spcPts val="600"/>
              </a:spcAft>
              <a:buFont typeface="Arial" panose="020B0604020202020204" pitchFamily="34" charset="0"/>
              <a:buChar char="•"/>
            </a:pPr>
            <a:r>
              <a:rPr lang="en-US" sz="2000" dirty="0">
                <a:cs typeface="Times New Roman" panose="02020603050405020304" pitchFamily="18" charset="0"/>
              </a:rPr>
              <a:t>Food system:</a:t>
            </a:r>
          </a:p>
          <a:p>
            <a:pPr marL="742950" lvl="1" indent="-285750">
              <a:spcAft>
                <a:spcPts val="600"/>
              </a:spcAft>
              <a:buFont typeface="Arial" panose="020B0604020202020204" pitchFamily="34" charset="0"/>
              <a:buChar char="•"/>
            </a:pPr>
            <a:r>
              <a:rPr lang="en-US" sz="2000" dirty="0">
                <a:cs typeface="Times New Roman" panose="02020603050405020304" pitchFamily="18" charset="0"/>
              </a:rPr>
              <a:t>Canned and pureed-like packaged foods</a:t>
            </a:r>
          </a:p>
          <a:p>
            <a:pPr marL="742950" lvl="1" indent="-285750">
              <a:spcAft>
                <a:spcPts val="600"/>
              </a:spcAft>
              <a:buFont typeface="Arial" panose="020B0604020202020204" pitchFamily="34" charset="0"/>
              <a:buChar char="•"/>
            </a:pPr>
            <a:r>
              <a:rPr lang="en-US" sz="2000" dirty="0">
                <a:cs typeface="Times New Roman" panose="02020603050405020304" pitchFamily="18" charset="0"/>
              </a:rPr>
              <a:t>Experimental baking bread </a:t>
            </a:r>
          </a:p>
        </p:txBody>
      </p:sp>
      <p:pic>
        <p:nvPicPr>
          <p:cNvPr id="8" name="Picture 2" descr="International science project">
            <a:extLst>
              <a:ext uri="{FF2B5EF4-FFF2-40B4-BE49-F238E27FC236}">
                <a16:creationId xmlns:a16="http://schemas.microsoft.com/office/drawing/2014/main" id="{DCA8ADCB-95C6-4A1A-9BF8-749B39C40B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5526" y="4773889"/>
            <a:ext cx="2609850" cy="17526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BE617AA-3352-4F29-A65B-F499A782AF43}"/>
              </a:ext>
            </a:extLst>
          </p:cNvPr>
          <p:cNvSpPr txBox="1"/>
          <p:nvPr/>
        </p:nvSpPr>
        <p:spPr>
          <a:xfrm>
            <a:off x="7540079" y="6526489"/>
            <a:ext cx="784835" cy="215444"/>
          </a:xfrm>
          <a:prstGeom prst="rect">
            <a:avLst/>
          </a:prstGeom>
          <a:noFill/>
        </p:spPr>
        <p:txBody>
          <a:bodyPr wrap="square" rtlCol="0">
            <a:spAutoFit/>
          </a:bodyPr>
          <a:lstStyle/>
          <a:p>
            <a:r>
              <a:rPr lang="en-US" sz="800" dirty="0"/>
              <a:t>Credits: NASA</a:t>
            </a:r>
          </a:p>
        </p:txBody>
      </p:sp>
      <p:pic>
        <p:nvPicPr>
          <p:cNvPr id="11" name="Picture 2" descr="HRP Logo | NASA">
            <a:extLst>
              <a:ext uri="{FF2B5EF4-FFF2-40B4-BE49-F238E27FC236}">
                <a16:creationId xmlns:a16="http://schemas.microsoft.com/office/drawing/2014/main" id="{DCFC6033-4281-4270-BBFE-EC85DD9DD9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437" y="126009"/>
            <a:ext cx="822098" cy="814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97216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a:extLst>
              <a:ext uri="{FF2B5EF4-FFF2-40B4-BE49-F238E27FC236}">
                <a16:creationId xmlns:a16="http://schemas.microsoft.com/office/drawing/2014/main" id="{3FE40129-FC8F-4087-A2C5-071D1CDC01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99C66FDE-8E39-44F2-A9A5-F0ECA6816171}"/>
              </a:ext>
            </a:extLst>
          </p:cNvPr>
          <p:cNvSpPr>
            <a:spLocks noGrp="1"/>
          </p:cNvSpPr>
          <p:nvPr>
            <p:ph type="title"/>
          </p:nvPr>
        </p:nvSpPr>
        <p:spPr>
          <a:xfrm>
            <a:off x="838200" y="21875"/>
            <a:ext cx="10515600" cy="1025047"/>
          </a:xfrm>
        </p:spPr>
        <p:txBody>
          <a:bodyPr>
            <a:normAutofit/>
          </a:bodyPr>
          <a:lstStyle/>
          <a:p>
            <a:r>
              <a:rPr lang="en-US" dirty="0">
                <a:latin typeface="+mn-lt"/>
              </a:rPr>
              <a:t>Antarctic Research Stations</a:t>
            </a:r>
          </a:p>
        </p:txBody>
      </p:sp>
      <p:pic>
        <p:nvPicPr>
          <p:cNvPr id="2050" name="Picture 2">
            <a:extLst>
              <a:ext uri="{FF2B5EF4-FFF2-40B4-BE49-F238E27FC236}">
                <a16:creationId xmlns:a16="http://schemas.microsoft.com/office/drawing/2014/main" id="{EA7A005A-FB29-4984-9179-18BEF1D022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0422" y="1139565"/>
            <a:ext cx="6911155" cy="5119374"/>
          </a:xfrm>
          <a:prstGeom prst="rect">
            <a:avLst/>
          </a:prstGeom>
          <a:noFill/>
          <a:extLst>
            <a:ext uri="{909E8E84-426E-40DD-AFC4-6F175D3DCCD1}">
              <a14:hiddenFill xmlns:a14="http://schemas.microsoft.com/office/drawing/2010/main">
                <a:solidFill>
                  <a:srgbClr val="FFFFFF"/>
                </a:solidFill>
              </a14:hiddenFill>
            </a:ext>
          </a:extLst>
        </p:spPr>
      </p:pic>
      <p:sp>
        <p:nvSpPr>
          <p:cNvPr id="2" name="Star: 5 Points 1">
            <a:extLst>
              <a:ext uri="{FF2B5EF4-FFF2-40B4-BE49-F238E27FC236}">
                <a16:creationId xmlns:a16="http://schemas.microsoft.com/office/drawing/2014/main" id="{9F13669C-5AAA-42AF-B18F-8BD95A9853EE}"/>
              </a:ext>
            </a:extLst>
          </p:cNvPr>
          <p:cNvSpPr/>
          <p:nvPr/>
        </p:nvSpPr>
        <p:spPr>
          <a:xfrm>
            <a:off x="4365524" y="2556387"/>
            <a:ext cx="167149" cy="157316"/>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tar: 5 Points 6">
            <a:extLst>
              <a:ext uri="{FF2B5EF4-FFF2-40B4-BE49-F238E27FC236}">
                <a16:creationId xmlns:a16="http://schemas.microsoft.com/office/drawing/2014/main" id="{F70F3CED-B23C-46DC-BD5D-2E09075013A6}"/>
              </a:ext>
            </a:extLst>
          </p:cNvPr>
          <p:cNvSpPr/>
          <p:nvPr/>
        </p:nvSpPr>
        <p:spPr>
          <a:xfrm>
            <a:off x="6405715" y="4409770"/>
            <a:ext cx="167149" cy="157316"/>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tar: 5 Points 7">
            <a:extLst>
              <a:ext uri="{FF2B5EF4-FFF2-40B4-BE49-F238E27FC236}">
                <a16:creationId xmlns:a16="http://schemas.microsoft.com/office/drawing/2014/main" id="{2133C03B-BE4D-4DE1-AEAA-CAE2F7836B01}"/>
              </a:ext>
            </a:extLst>
          </p:cNvPr>
          <p:cNvSpPr/>
          <p:nvPr/>
        </p:nvSpPr>
        <p:spPr>
          <a:xfrm>
            <a:off x="6164823" y="3467567"/>
            <a:ext cx="167149" cy="157316"/>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RP Logo | NASA">
            <a:extLst>
              <a:ext uri="{FF2B5EF4-FFF2-40B4-BE49-F238E27FC236}">
                <a16:creationId xmlns:a16="http://schemas.microsoft.com/office/drawing/2014/main" id="{A4894ABE-28B2-4209-8715-1EB0D9D5AB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437" y="126009"/>
            <a:ext cx="822098" cy="814369"/>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FE2C6CB6-F3B9-44FB-B7CD-C6E6A015C7A6}"/>
              </a:ext>
            </a:extLst>
          </p:cNvPr>
          <p:cNvSpPr txBox="1"/>
          <p:nvPr/>
        </p:nvSpPr>
        <p:spPr>
          <a:xfrm>
            <a:off x="2640422" y="6351582"/>
            <a:ext cx="1914276" cy="215444"/>
          </a:xfrm>
          <a:prstGeom prst="rect">
            <a:avLst/>
          </a:prstGeom>
          <a:noFill/>
        </p:spPr>
        <p:txBody>
          <a:bodyPr wrap="square" rtlCol="0">
            <a:spAutoFit/>
          </a:bodyPr>
          <a:lstStyle/>
          <a:p>
            <a:r>
              <a:rPr lang="en-US" sz="800" dirty="0"/>
              <a:t>Credits: </a:t>
            </a:r>
            <a:r>
              <a:rPr lang="en-US" sz="800" b="0" dirty="0">
                <a:effectLst/>
              </a:rPr>
              <a:t> National Science Foundation</a:t>
            </a:r>
            <a:endParaRPr lang="en-US" sz="800" dirty="0"/>
          </a:p>
        </p:txBody>
      </p:sp>
    </p:spTree>
    <p:extLst>
      <p:ext uri="{BB962C8B-B14F-4D97-AF65-F5344CB8AC3E}">
        <p14:creationId xmlns:p14="http://schemas.microsoft.com/office/powerpoint/2010/main" val="2248308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0436A8C-F198-46BD-8DE5-451ADC80D52D}"/>
              </a:ext>
            </a:extLst>
          </p:cNvPr>
          <p:cNvSpPr>
            <a:spLocks noGrp="1"/>
          </p:cNvSpPr>
          <p:nvPr>
            <p:ph type="title"/>
          </p:nvPr>
        </p:nvSpPr>
        <p:spPr>
          <a:xfrm>
            <a:off x="838200" y="21875"/>
            <a:ext cx="10515600" cy="1025047"/>
          </a:xfrm>
        </p:spPr>
        <p:txBody>
          <a:bodyPr>
            <a:normAutofit/>
          </a:bodyPr>
          <a:lstStyle/>
          <a:p>
            <a:r>
              <a:rPr lang="en-US" dirty="0">
                <a:latin typeface="+mn-lt"/>
              </a:rPr>
              <a:t>Antarctic Research Stations</a:t>
            </a:r>
          </a:p>
        </p:txBody>
      </p:sp>
      <p:pic>
        <p:nvPicPr>
          <p:cNvPr id="17" name="Picture 2">
            <a:extLst>
              <a:ext uri="{FF2B5EF4-FFF2-40B4-BE49-F238E27FC236}">
                <a16:creationId xmlns:a16="http://schemas.microsoft.com/office/drawing/2014/main" id="{3FE40129-FC8F-4087-A2C5-071D1CDC01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D1A6C4C-A579-4918-B77B-58ADC2E96126}"/>
              </a:ext>
            </a:extLst>
          </p:cNvPr>
          <p:cNvSpPr txBox="1"/>
          <p:nvPr/>
        </p:nvSpPr>
        <p:spPr>
          <a:xfrm>
            <a:off x="512641" y="1188743"/>
            <a:ext cx="3664745" cy="3046988"/>
          </a:xfrm>
          <a:prstGeom prst="rect">
            <a:avLst/>
          </a:prstGeom>
        </p:spPr>
        <p:txBody>
          <a:bodyPr wrap="square">
            <a:spAutoFit/>
          </a:bodyPr>
          <a:lstStyle>
            <a:defPPr>
              <a:defRPr lang="en-US"/>
            </a:defPPr>
            <a:lvl1pPr>
              <a:spcBef>
                <a:spcPts val="0"/>
              </a:spcBef>
              <a:spcAft>
                <a:spcPts val="600"/>
              </a:spcAft>
              <a:defRPr u="sng">
                <a:solidFill>
                  <a:schemeClr val="bg1"/>
                </a:solidFill>
                <a:latin typeface="Times New Roman" panose="02020603050405020304" pitchFamily="18" charset="0"/>
                <a:cs typeface="Times New Roman" panose="02020603050405020304" pitchFamily="18" charset="0"/>
              </a:defRPr>
            </a:lvl1pPr>
            <a:lvl2pPr marL="742950" lvl="1" indent="-285750">
              <a:spcAft>
                <a:spcPts val="600"/>
              </a:spcAft>
              <a:buFont typeface="Arial" panose="020B0604020202020204" pitchFamily="34" charset="0"/>
              <a:buChar char="•"/>
              <a:defRPr>
                <a:solidFill>
                  <a:schemeClr val="bg1"/>
                </a:solidFill>
                <a:latin typeface="Times New Roman" panose="02020603050405020304" pitchFamily="18" charset="0"/>
                <a:cs typeface="Times New Roman" panose="02020603050405020304" pitchFamily="18" charset="0"/>
              </a:defRPr>
            </a:lvl2pPr>
          </a:lstStyle>
          <a:p>
            <a:pPr algn="ctr"/>
            <a:r>
              <a:rPr lang="en-US" dirty="0">
                <a:solidFill>
                  <a:schemeClr val="tx1"/>
                </a:solidFill>
                <a:latin typeface="+mn-lt"/>
              </a:rPr>
              <a:t>McMurdo</a:t>
            </a:r>
          </a:p>
          <a:p>
            <a:r>
              <a:rPr lang="en-US" u="none" dirty="0">
                <a:solidFill>
                  <a:schemeClr val="tx1"/>
                </a:solidFill>
                <a:latin typeface="+mn-lt"/>
              </a:rPr>
              <a:t>Coastal, large!</a:t>
            </a:r>
          </a:p>
          <a:p>
            <a:r>
              <a:rPr lang="en-US" u="none" dirty="0">
                <a:solidFill>
                  <a:schemeClr val="tx1"/>
                </a:solidFill>
                <a:latin typeface="+mn-lt"/>
              </a:rPr>
              <a:t>Population: ~1000 summer; </a:t>
            </a:r>
          </a:p>
          <a:p>
            <a:r>
              <a:rPr lang="en-US" u="none" dirty="0">
                <a:solidFill>
                  <a:schemeClr val="tx1"/>
                </a:solidFill>
                <a:latin typeface="+mn-lt"/>
              </a:rPr>
              <a:t>		      100 winter</a:t>
            </a:r>
          </a:p>
          <a:p>
            <a:r>
              <a:rPr lang="en-US" u="none" dirty="0">
                <a:solidFill>
                  <a:schemeClr val="tx1"/>
                </a:solidFill>
                <a:latin typeface="+mn-lt"/>
              </a:rPr>
              <a:t>Access: year-round (winter for emergency only typically)</a:t>
            </a:r>
          </a:p>
          <a:p>
            <a:r>
              <a:rPr lang="en-US" u="none" dirty="0">
                <a:solidFill>
                  <a:schemeClr val="tx1"/>
                </a:solidFill>
                <a:latin typeface="+mn-lt"/>
              </a:rPr>
              <a:t>No psychological screening for summer</a:t>
            </a:r>
          </a:p>
          <a:p>
            <a:r>
              <a:rPr lang="en-US" u="none" dirty="0">
                <a:solidFill>
                  <a:schemeClr val="tx1"/>
                </a:solidFill>
                <a:latin typeface="+mn-lt"/>
              </a:rPr>
              <a:t>Diverse skillsets/jobs</a:t>
            </a:r>
          </a:p>
        </p:txBody>
      </p:sp>
      <p:sp>
        <p:nvSpPr>
          <p:cNvPr id="12" name="TextBox 11">
            <a:extLst>
              <a:ext uri="{FF2B5EF4-FFF2-40B4-BE49-F238E27FC236}">
                <a16:creationId xmlns:a16="http://schemas.microsoft.com/office/drawing/2014/main" id="{871E11AD-409F-4609-A267-0EDBC59ECD6C}"/>
              </a:ext>
            </a:extLst>
          </p:cNvPr>
          <p:cNvSpPr txBox="1"/>
          <p:nvPr/>
        </p:nvSpPr>
        <p:spPr>
          <a:xfrm>
            <a:off x="4757136" y="1188743"/>
            <a:ext cx="2910401" cy="2492990"/>
          </a:xfrm>
          <a:prstGeom prst="rect">
            <a:avLst/>
          </a:prstGeom>
        </p:spPr>
        <p:txBody>
          <a:bodyPr wrap="square">
            <a:spAutoFit/>
          </a:bodyPr>
          <a:lstStyle>
            <a:defPPr>
              <a:defRPr lang="en-US"/>
            </a:defPPr>
            <a:lvl1pPr>
              <a:spcBef>
                <a:spcPts val="0"/>
              </a:spcBef>
              <a:spcAft>
                <a:spcPts val="600"/>
              </a:spcAft>
              <a:defRPr u="sng">
                <a:solidFill>
                  <a:schemeClr val="bg1"/>
                </a:solidFill>
                <a:latin typeface="Times New Roman" panose="02020603050405020304" pitchFamily="18" charset="0"/>
                <a:cs typeface="Times New Roman" panose="02020603050405020304" pitchFamily="18" charset="0"/>
              </a:defRPr>
            </a:lvl1pPr>
            <a:lvl2pPr marL="742950" lvl="1" indent="-285750">
              <a:spcAft>
                <a:spcPts val="600"/>
              </a:spcAft>
              <a:buFont typeface="Arial" panose="020B0604020202020204" pitchFamily="34" charset="0"/>
              <a:buChar char="•"/>
              <a:defRPr>
                <a:solidFill>
                  <a:schemeClr val="bg1"/>
                </a:solidFill>
                <a:latin typeface="Times New Roman" panose="02020603050405020304" pitchFamily="18" charset="0"/>
                <a:cs typeface="Times New Roman" panose="02020603050405020304" pitchFamily="18" charset="0"/>
              </a:defRPr>
            </a:lvl2pPr>
          </a:lstStyle>
          <a:p>
            <a:pPr algn="ctr"/>
            <a:r>
              <a:rPr lang="en-US" dirty="0">
                <a:solidFill>
                  <a:schemeClr val="tx1"/>
                </a:solidFill>
                <a:latin typeface="+mn-lt"/>
              </a:rPr>
              <a:t>Palmer</a:t>
            </a:r>
          </a:p>
          <a:p>
            <a:r>
              <a:rPr lang="en-US" u="none" dirty="0">
                <a:solidFill>
                  <a:schemeClr val="tx1"/>
                </a:solidFill>
                <a:latin typeface="+mn-lt"/>
              </a:rPr>
              <a:t>Coastal, small</a:t>
            </a:r>
          </a:p>
          <a:p>
            <a:r>
              <a:rPr lang="en-US" u="none" dirty="0">
                <a:solidFill>
                  <a:schemeClr val="tx1"/>
                </a:solidFill>
                <a:latin typeface="+mn-lt"/>
              </a:rPr>
              <a:t>Winter light: ~5h/day</a:t>
            </a:r>
          </a:p>
          <a:p>
            <a:r>
              <a:rPr lang="en-US" u="none" dirty="0">
                <a:solidFill>
                  <a:schemeClr val="tx1"/>
                </a:solidFill>
                <a:latin typeface="+mn-lt"/>
              </a:rPr>
              <a:t>Population: ~50 summer; </a:t>
            </a:r>
          </a:p>
          <a:p>
            <a:r>
              <a:rPr lang="en-US" u="none" dirty="0">
                <a:solidFill>
                  <a:schemeClr val="tx1"/>
                </a:solidFill>
                <a:latin typeface="+mn-lt"/>
              </a:rPr>
              <a:t>		      15-20 winter</a:t>
            </a:r>
          </a:p>
          <a:p>
            <a:r>
              <a:rPr lang="en-US" u="none" dirty="0">
                <a:solidFill>
                  <a:schemeClr val="tx1"/>
                </a:solidFill>
                <a:latin typeface="+mn-lt"/>
              </a:rPr>
              <a:t>Access: year-round (routine)</a:t>
            </a:r>
          </a:p>
          <a:p>
            <a:r>
              <a:rPr lang="en-US" u="none" dirty="0">
                <a:solidFill>
                  <a:schemeClr val="tx1"/>
                </a:solidFill>
                <a:latin typeface="+mn-lt"/>
              </a:rPr>
              <a:t>Psychological screening</a:t>
            </a:r>
          </a:p>
        </p:txBody>
      </p:sp>
      <p:sp>
        <p:nvSpPr>
          <p:cNvPr id="13" name="TextBox 12">
            <a:extLst>
              <a:ext uri="{FF2B5EF4-FFF2-40B4-BE49-F238E27FC236}">
                <a16:creationId xmlns:a16="http://schemas.microsoft.com/office/drawing/2014/main" id="{B307AF1C-9DEF-4891-9D92-2DD6198ABB1C}"/>
              </a:ext>
            </a:extLst>
          </p:cNvPr>
          <p:cNvSpPr txBox="1"/>
          <p:nvPr/>
        </p:nvSpPr>
        <p:spPr>
          <a:xfrm>
            <a:off x="8484168" y="1188743"/>
            <a:ext cx="3186285" cy="2492990"/>
          </a:xfrm>
          <a:prstGeom prst="rect">
            <a:avLst/>
          </a:prstGeom>
        </p:spPr>
        <p:txBody>
          <a:bodyPr wrap="square">
            <a:spAutoFit/>
          </a:bodyPr>
          <a:lstStyle>
            <a:defPPr>
              <a:defRPr lang="en-US"/>
            </a:defPPr>
            <a:lvl1pPr>
              <a:spcBef>
                <a:spcPts val="0"/>
              </a:spcBef>
              <a:spcAft>
                <a:spcPts val="600"/>
              </a:spcAft>
              <a:defRPr u="sng">
                <a:solidFill>
                  <a:schemeClr val="bg1"/>
                </a:solidFill>
                <a:latin typeface="Times New Roman" panose="02020603050405020304" pitchFamily="18" charset="0"/>
                <a:cs typeface="Times New Roman" panose="02020603050405020304" pitchFamily="18" charset="0"/>
              </a:defRPr>
            </a:lvl1pPr>
            <a:lvl2pPr marL="742950" lvl="1" indent="-285750">
              <a:spcAft>
                <a:spcPts val="600"/>
              </a:spcAft>
              <a:buFont typeface="Arial" panose="020B0604020202020204" pitchFamily="34" charset="0"/>
              <a:buChar char="•"/>
              <a:defRPr>
                <a:solidFill>
                  <a:schemeClr val="bg1"/>
                </a:solidFill>
                <a:latin typeface="Times New Roman" panose="02020603050405020304" pitchFamily="18" charset="0"/>
                <a:cs typeface="Times New Roman" panose="02020603050405020304" pitchFamily="18" charset="0"/>
              </a:defRPr>
            </a:lvl2pPr>
          </a:lstStyle>
          <a:p>
            <a:pPr algn="ctr"/>
            <a:r>
              <a:rPr lang="en-US" dirty="0">
                <a:solidFill>
                  <a:schemeClr val="tx1"/>
                </a:solidFill>
                <a:latin typeface="+mn-lt"/>
              </a:rPr>
              <a:t>Amundsen-Scott South Pole</a:t>
            </a:r>
          </a:p>
          <a:p>
            <a:r>
              <a:rPr lang="en-US" u="none" dirty="0">
                <a:solidFill>
                  <a:schemeClr val="tx1"/>
                </a:solidFill>
                <a:latin typeface="+mn-lt"/>
              </a:rPr>
              <a:t>Interior, small, higher altitude</a:t>
            </a:r>
          </a:p>
          <a:p>
            <a:r>
              <a:rPr lang="en-US" u="none" dirty="0">
                <a:solidFill>
                  <a:schemeClr val="tx1"/>
                </a:solidFill>
                <a:latin typeface="+mn-lt"/>
              </a:rPr>
              <a:t>9,301 ft</a:t>
            </a:r>
          </a:p>
          <a:p>
            <a:r>
              <a:rPr lang="en-US" u="none" dirty="0">
                <a:solidFill>
                  <a:schemeClr val="tx1"/>
                </a:solidFill>
                <a:latin typeface="+mn-lt"/>
              </a:rPr>
              <a:t>Population: ~100 summer; </a:t>
            </a:r>
          </a:p>
          <a:p>
            <a:r>
              <a:rPr lang="en-US" u="none" dirty="0">
                <a:solidFill>
                  <a:schemeClr val="tx1"/>
                </a:solidFill>
                <a:latin typeface="+mn-lt"/>
              </a:rPr>
              <a:t>		      ~50 winter</a:t>
            </a:r>
          </a:p>
          <a:p>
            <a:r>
              <a:rPr lang="en-US" u="none" dirty="0">
                <a:solidFill>
                  <a:schemeClr val="tx1"/>
                </a:solidFill>
                <a:latin typeface="+mn-lt"/>
              </a:rPr>
              <a:t>Access: summer only</a:t>
            </a:r>
          </a:p>
          <a:p>
            <a:r>
              <a:rPr lang="en-US" u="none" dirty="0">
                <a:solidFill>
                  <a:schemeClr val="tx1"/>
                </a:solidFill>
                <a:latin typeface="+mn-lt"/>
              </a:rPr>
              <a:t>Psychological screening</a:t>
            </a:r>
          </a:p>
        </p:txBody>
      </p:sp>
      <p:sp>
        <p:nvSpPr>
          <p:cNvPr id="10" name="TextBox 9">
            <a:extLst>
              <a:ext uri="{FF2B5EF4-FFF2-40B4-BE49-F238E27FC236}">
                <a16:creationId xmlns:a16="http://schemas.microsoft.com/office/drawing/2014/main" id="{7D2C5140-B2C0-4D3D-89FF-2383E0DF9D71}"/>
              </a:ext>
            </a:extLst>
          </p:cNvPr>
          <p:cNvSpPr txBox="1"/>
          <p:nvPr/>
        </p:nvSpPr>
        <p:spPr>
          <a:xfrm>
            <a:off x="445782" y="6600060"/>
            <a:ext cx="1914276" cy="215444"/>
          </a:xfrm>
          <a:prstGeom prst="rect">
            <a:avLst/>
          </a:prstGeom>
          <a:noFill/>
        </p:spPr>
        <p:txBody>
          <a:bodyPr wrap="square" rtlCol="0">
            <a:spAutoFit/>
          </a:bodyPr>
          <a:lstStyle/>
          <a:p>
            <a:r>
              <a:rPr lang="en-US" sz="800" dirty="0"/>
              <a:t>Credits: </a:t>
            </a:r>
            <a:r>
              <a:rPr lang="en-US" sz="800" b="0" dirty="0">
                <a:effectLst/>
              </a:rPr>
              <a:t> National Science Foundation</a:t>
            </a:r>
            <a:endParaRPr lang="en-US" sz="800" dirty="0"/>
          </a:p>
        </p:txBody>
      </p:sp>
      <p:pic>
        <p:nvPicPr>
          <p:cNvPr id="16" name="Picture 2" descr="HRP Logo | NASA">
            <a:extLst>
              <a:ext uri="{FF2B5EF4-FFF2-40B4-BE49-F238E27FC236}">
                <a16:creationId xmlns:a16="http://schemas.microsoft.com/office/drawing/2014/main" id="{77596AB4-5795-4B60-8496-D1DD0C24CD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437" y="126009"/>
            <a:ext cx="822098" cy="81436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9AD4C216-FB47-4196-BB69-9A6316B5E28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540" r="36997"/>
          <a:stretch/>
        </p:blipFill>
        <p:spPr bwMode="auto">
          <a:xfrm>
            <a:off x="445782" y="4420629"/>
            <a:ext cx="3805536" cy="2109020"/>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5B39C59D-DE7A-4F7A-8AF2-26F1E6106E92}"/>
              </a:ext>
            </a:extLst>
          </p:cNvPr>
          <p:cNvSpPr txBox="1"/>
          <p:nvPr/>
        </p:nvSpPr>
        <p:spPr>
          <a:xfrm>
            <a:off x="4709649" y="6557564"/>
            <a:ext cx="1914276" cy="215444"/>
          </a:xfrm>
          <a:prstGeom prst="rect">
            <a:avLst/>
          </a:prstGeom>
          <a:noFill/>
        </p:spPr>
        <p:txBody>
          <a:bodyPr wrap="square" rtlCol="0">
            <a:spAutoFit/>
          </a:bodyPr>
          <a:lstStyle/>
          <a:p>
            <a:r>
              <a:rPr lang="en-US" sz="800" dirty="0"/>
              <a:t>Credits: </a:t>
            </a:r>
            <a:r>
              <a:rPr lang="en-US" sz="800" b="0" dirty="0">
                <a:effectLst/>
              </a:rPr>
              <a:t> National Science Foundation</a:t>
            </a:r>
            <a:endParaRPr lang="en-US" sz="800" dirty="0"/>
          </a:p>
        </p:txBody>
      </p:sp>
      <p:sp>
        <p:nvSpPr>
          <p:cNvPr id="20" name="TextBox 19">
            <a:extLst>
              <a:ext uri="{FF2B5EF4-FFF2-40B4-BE49-F238E27FC236}">
                <a16:creationId xmlns:a16="http://schemas.microsoft.com/office/drawing/2014/main" id="{8C60715B-C9C5-4017-8921-299B7E2EE1F2}"/>
              </a:ext>
            </a:extLst>
          </p:cNvPr>
          <p:cNvSpPr txBox="1"/>
          <p:nvPr/>
        </p:nvSpPr>
        <p:spPr>
          <a:xfrm>
            <a:off x="8328339" y="6537016"/>
            <a:ext cx="1914276" cy="215444"/>
          </a:xfrm>
          <a:prstGeom prst="rect">
            <a:avLst/>
          </a:prstGeom>
          <a:noFill/>
        </p:spPr>
        <p:txBody>
          <a:bodyPr wrap="square" rtlCol="0">
            <a:spAutoFit/>
          </a:bodyPr>
          <a:lstStyle/>
          <a:p>
            <a:r>
              <a:rPr lang="en-US" sz="800" dirty="0"/>
              <a:t>Credits: </a:t>
            </a:r>
            <a:r>
              <a:rPr lang="en-US" sz="800" b="0" dirty="0">
                <a:effectLst/>
              </a:rPr>
              <a:t> National Science Foundation</a:t>
            </a:r>
            <a:endParaRPr lang="en-US" sz="800" dirty="0"/>
          </a:p>
        </p:txBody>
      </p:sp>
      <p:pic>
        <p:nvPicPr>
          <p:cNvPr id="2" name="Picture 1">
            <a:extLst>
              <a:ext uri="{FF2B5EF4-FFF2-40B4-BE49-F238E27FC236}">
                <a16:creationId xmlns:a16="http://schemas.microsoft.com/office/drawing/2014/main" id="{E976D8F3-9DA2-4C5D-8F62-5F5B6C8E9DE7}"/>
              </a:ext>
            </a:extLst>
          </p:cNvPr>
          <p:cNvPicPr>
            <a:picLocks noChangeAspect="1"/>
          </p:cNvPicPr>
          <p:nvPr/>
        </p:nvPicPr>
        <p:blipFill>
          <a:blip r:embed="rId5"/>
          <a:stretch>
            <a:fillRect/>
          </a:stretch>
        </p:blipFill>
        <p:spPr>
          <a:xfrm>
            <a:off x="4806323" y="4420629"/>
            <a:ext cx="2812026" cy="2109020"/>
          </a:xfrm>
          <a:prstGeom prst="rect">
            <a:avLst/>
          </a:prstGeom>
        </p:spPr>
      </p:pic>
      <p:pic>
        <p:nvPicPr>
          <p:cNvPr id="3" name="Picture 2">
            <a:extLst>
              <a:ext uri="{FF2B5EF4-FFF2-40B4-BE49-F238E27FC236}">
                <a16:creationId xmlns:a16="http://schemas.microsoft.com/office/drawing/2014/main" id="{9A413CC8-3712-470E-B7D1-A43386E8661F}"/>
              </a:ext>
            </a:extLst>
          </p:cNvPr>
          <p:cNvPicPr>
            <a:picLocks noChangeAspect="1"/>
          </p:cNvPicPr>
          <p:nvPr/>
        </p:nvPicPr>
        <p:blipFill>
          <a:blip r:embed="rId6"/>
          <a:stretch>
            <a:fillRect/>
          </a:stretch>
        </p:blipFill>
        <p:spPr>
          <a:xfrm>
            <a:off x="8407703" y="4420629"/>
            <a:ext cx="3136011" cy="2099661"/>
          </a:xfrm>
          <a:prstGeom prst="rect">
            <a:avLst/>
          </a:prstGeom>
        </p:spPr>
      </p:pic>
    </p:spTree>
    <p:extLst>
      <p:ext uri="{BB962C8B-B14F-4D97-AF65-F5344CB8AC3E}">
        <p14:creationId xmlns:p14="http://schemas.microsoft.com/office/powerpoint/2010/main" val="5977359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0436A8C-F198-46BD-8DE5-451ADC80D52D}"/>
              </a:ext>
            </a:extLst>
          </p:cNvPr>
          <p:cNvSpPr>
            <a:spLocks noGrp="1"/>
          </p:cNvSpPr>
          <p:nvPr>
            <p:ph type="title"/>
          </p:nvPr>
        </p:nvSpPr>
        <p:spPr>
          <a:xfrm>
            <a:off x="838200" y="21875"/>
            <a:ext cx="10515600" cy="1025047"/>
          </a:xfrm>
        </p:spPr>
        <p:txBody>
          <a:bodyPr>
            <a:normAutofit/>
          </a:bodyPr>
          <a:lstStyle/>
          <a:p>
            <a:r>
              <a:rPr lang="en-US" dirty="0">
                <a:latin typeface="+mn-lt"/>
              </a:rPr>
              <a:t>Antarctic Research Stations</a:t>
            </a:r>
          </a:p>
        </p:txBody>
      </p:sp>
      <p:pic>
        <p:nvPicPr>
          <p:cNvPr id="17" name="Picture 2">
            <a:extLst>
              <a:ext uri="{FF2B5EF4-FFF2-40B4-BE49-F238E27FC236}">
                <a16:creationId xmlns:a16="http://schemas.microsoft.com/office/drawing/2014/main" id="{3FE40129-FC8F-4087-A2C5-071D1CDC01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9BA62CAA-443D-445A-A8E6-61159B782654}"/>
              </a:ext>
            </a:extLst>
          </p:cNvPr>
          <p:cNvSpPr txBox="1"/>
          <p:nvPr/>
        </p:nvSpPr>
        <p:spPr>
          <a:xfrm>
            <a:off x="556591" y="985855"/>
            <a:ext cx="5671930" cy="2308324"/>
          </a:xfrm>
          <a:prstGeom prst="rect">
            <a:avLst/>
          </a:prstGeom>
          <a:noFill/>
        </p:spPr>
        <p:txBody>
          <a:bodyPr wrap="square" rtlCol="0">
            <a:spAutoFit/>
          </a:bodyPr>
          <a:lstStyle/>
          <a:p>
            <a:r>
              <a:rPr lang="en-US" u="sng" dirty="0"/>
              <a:t>Virtual Reality</a:t>
            </a:r>
            <a:endParaRPr lang="en-US" dirty="0"/>
          </a:p>
          <a:p>
            <a:pPr marL="285750" indent="-285750">
              <a:buFont typeface="Arial" panose="020B0604020202020204" pitchFamily="34" charset="0"/>
              <a:buChar char="•"/>
            </a:pPr>
            <a:r>
              <a:rPr lang="en-US" dirty="0"/>
              <a:t>Hybrid Training (PI: Mathias Basner)</a:t>
            </a:r>
          </a:p>
          <a:p>
            <a:pPr marL="742950" lvl="1" indent="-285750">
              <a:buFont typeface="Arial" panose="020B0604020202020204" pitchFamily="34" charset="0"/>
              <a:buChar char="•"/>
            </a:pPr>
            <a:r>
              <a:rPr lang="en-US" dirty="0"/>
              <a:t>Exercise augmentation with VR and gaming</a:t>
            </a:r>
          </a:p>
          <a:p>
            <a:pPr marL="742950" lvl="1" indent="-285750">
              <a:buFont typeface="Arial" panose="020B0604020202020204" pitchFamily="34" charset="0"/>
              <a:buChar char="•"/>
            </a:pPr>
            <a:r>
              <a:rPr lang="en-US" dirty="0" err="1"/>
              <a:t>Neumayer</a:t>
            </a:r>
            <a:r>
              <a:rPr lang="en-US" dirty="0"/>
              <a:t> III (controls from Concordia &amp; Halley)</a:t>
            </a:r>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VR Sensory Stimulation for Relaxation and Therapeutic Release (PI: Alexandra Stankovic)</a:t>
            </a:r>
          </a:p>
          <a:p>
            <a:pPr marL="742950" lvl="1" indent="-285750">
              <a:buFont typeface="Arial" panose="020B0604020202020204" pitchFamily="34" charset="0"/>
              <a:buChar char="•"/>
            </a:pPr>
            <a:r>
              <a:rPr lang="en-US" dirty="0"/>
              <a:t>Amundsen-Scott South Pole Station</a:t>
            </a:r>
          </a:p>
        </p:txBody>
      </p:sp>
      <p:sp>
        <p:nvSpPr>
          <p:cNvPr id="16" name="TextBox 15">
            <a:extLst>
              <a:ext uri="{FF2B5EF4-FFF2-40B4-BE49-F238E27FC236}">
                <a16:creationId xmlns:a16="http://schemas.microsoft.com/office/drawing/2014/main" id="{24DF6165-4077-4928-92A3-6404A329E1E4}"/>
              </a:ext>
            </a:extLst>
          </p:cNvPr>
          <p:cNvSpPr txBox="1"/>
          <p:nvPr/>
        </p:nvSpPr>
        <p:spPr>
          <a:xfrm>
            <a:off x="6970643" y="1046922"/>
            <a:ext cx="4664766" cy="2031325"/>
          </a:xfrm>
          <a:prstGeom prst="rect">
            <a:avLst/>
          </a:prstGeom>
          <a:noFill/>
        </p:spPr>
        <p:txBody>
          <a:bodyPr wrap="square" rtlCol="0">
            <a:spAutoFit/>
          </a:bodyPr>
          <a:lstStyle/>
          <a:p>
            <a:r>
              <a:rPr lang="en-US" u="sng" dirty="0"/>
              <a:t>Crop Growth</a:t>
            </a:r>
            <a:endParaRPr lang="en-US" dirty="0"/>
          </a:p>
          <a:p>
            <a:pPr marL="285750" indent="-285750">
              <a:buFont typeface="Arial" panose="020B0604020202020204" pitchFamily="34" charset="0"/>
              <a:buChar char="•"/>
            </a:pPr>
            <a:r>
              <a:rPr lang="en-US" dirty="0"/>
              <a:t>Veggie on Ice (PI: Alexander Stahn)</a:t>
            </a:r>
          </a:p>
          <a:p>
            <a:pPr marL="742950" lvl="1" indent="-285750">
              <a:buFont typeface="Arial" panose="020B0604020202020204" pitchFamily="34" charset="0"/>
              <a:buChar char="•"/>
            </a:pPr>
            <a:r>
              <a:rPr lang="en-US" dirty="0"/>
              <a:t>Eden ISS Project at </a:t>
            </a:r>
            <a:r>
              <a:rPr lang="en-US" dirty="0" err="1"/>
              <a:t>Neumayer</a:t>
            </a:r>
            <a:r>
              <a:rPr lang="en-US" dirty="0"/>
              <a:t> III</a:t>
            </a:r>
          </a:p>
          <a:p>
            <a:pPr marL="1200150" lvl="2" indent="-285750">
              <a:buFont typeface="Arial" panose="020B0604020202020204" pitchFamily="34" charset="0"/>
              <a:buChar char="•"/>
            </a:pPr>
            <a:r>
              <a:rPr lang="en-US" dirty="0"/>
              <a:t>Surveys of plant interactions, fresh food consumption, and associated behavioral health outcomes</a:t>
            </a:r>
          </a:p>
          <a:p>
            <a:pPr marL="742950" lvl="1" indent="-285750">
              <a:buFont typeface="Arial" panose="020B0604020202020204" pitchFamily="34" charset="0"/>
              <a:buChar char="•"/>
            </a:pPr>
            <a:r>
              <a:rPr lang="en-US" dirty="0"/>
              <a:t>Companion study to ISS</a:t>
            </a:r>
          </a:p>
        </p:txBody>
      </p:sp>
      <p:pic>
        <p:nvPicPr>
          <p:cNvPr id="7170" name="Picture 2" descr="image of astronaut testing VR experiment">
            <a:extLst>
              <a:ext uri="{FF2B5EF4-FFF2-40B4-BE49-F238E27FC236}">
                <a16:creationId xmlns:a16="http://schemas.microsoft.com/office/drawing/2014/main" id="{3BF9529F-06C5-48CF-A8A9-0F591F1DCC5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784460" y="3563822"/>
            <a:ext cx="5020170" cy="282802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33BE8509-F084-4C30-B221-1173CFB964E8}"/>
              </a:ext>
            </a:extLst>
          </p:cNvPr>
          <p:cNvSpPr txBox="1"/>
          <p:nvPr/>
        </p:nvSpPr>
        <p:spPr>
          <a:xfrm>
            <a:off x="784460" y="6391851"/>
            <a:ext cx="1491173" cy="215444"/>
          </a:xfrm>
          <a:prstGeom prst="rect">
            <a:avLst/>
          </a:prstGeom>
          <a:noFill/>
        </p:spPr>
        <p:txBody>
          <a:bodyPr wrap="square" rtlCol="0">
            <a:spAutoFit/>
          </a:bodyPr>
          <a:lstStyle/>
          <a:p>
            <a:r>
              <a:rPr lang="en-US" sz="800" dirty="0"/>
              <a:t>Credits: </a:t>
            </a:r>
            <a:r>
              <a:rPr lang="en-US" sz="800" b="0" i="1" dirty="0">
                <a:effectLst/>
              </a:rPr>
              <a:t>ESA</a:t>
            </a:r>
            <a:endParaRPr lang="en-US" sz="800" dirty="0"/>
          </a:p>
        </p:txBody>
      </p:sp>
      <p:sp>
        <p:nvSpPr>
          <p:cNvPr id="13" name="TextBox 12">
            <a:extLst>
              <a:ext uri="{FF2B5EF4-FFF2-40B4-BE49-F238E27FC236}">
                <a16:creationId xmlns:a16="http://schemas.microsoft.com/office/drawing/2014/main" id="{6A7FA7DF-70C5-4D3E-BB4A-AE81A57AA86B}"/>
              </a:ext>
            </a:extLst>
          </p:cNvPr>
          <p:cNvSpPr txBox="1"/>
          <p:nvPr/>
        </p:nvSpPr>
        <p:spPr>
          <a:xfrm>
            <a:off x="6970643" y="6391851"/>
            <a:ext cx="1491173" cy="215444"/>
          </a:xfrm>
          <a:prstGeom prst="rect">
            <a:avLst/>
          </a:prstGeom>
          <a:noFill/>
        </p:spPr>
        <p:txBody>
          <a:bodyPr wrap="square" rtlCol="0">
            <a:spAutoFit/>
          </a:bodyPr>
          <a:lstStyle/>
          <a:p>
            <a:r>
              <a:rPr lang="en-US" sz="800" dirty="0">
                <a:cs typeface="Times New Roman" panose="02020603050405020304" pitchFamily="18" charset="0"/>
              </a:rPr>
              <a:t>Credits: </a:t>
            </a:r>
            <a:r>
              <a:rPr lang="en-US" sz="800" b="0" i="0" dirty="0">
                <a:effectLst/>
                <a:cs typeface="Times New Roman" panose="02020603050405020304" pitchFamily="18" charset="0"/>
              </a:rPr>
              <a:t>NASA</a:t>
            </a:r>
            <a:endParaRPr lang="en-US" sz="800" dirty="0">
              <a:cs typeface="Times New Roman" panose="02020603050405020304" pitchFamily="18" charset="0"/>
            </a:endParaRPr>
          </a:p>
        </p:txBody>
      </p:sp>
      <p:pic>
        <p:nvPicPr>
          <p:cNvPr id="11" name="Picture 2" descr="HRP Logo | NASA">
            <a:extLst>
              <a:ext uri="{FF2B5EF4-FFF2-40B4-BE49-F238E27FC236}">
                <a16:creationId xmlns:a16="http://schemas.microsoft.com/office/drawing/2014/main" id="{A4A2146F-1306-4984-BE99-ED27862A61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437" y="126009"/>
            <a:ext cx="822098" cy="81436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Three different varieties of plants growing in the Veggie plant growth chamber on the International Space Station were harvested this morning.">
            <a:extLst>
              <a:ext uri="{FF2B5EF4-FFF2-40B4-BE49-F238E27FC236}">
                <a16:creationId xmlns:a16="http://schemas.microsoft.com/office/drawing/2014/main" id="{1873E151-F82A-48DF-9276-A12D93D272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70643" y="3440863"/>
            <a:ext cx="4436897" cy="2950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05079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0436A8C-F198-46BD-8DE5-451ADC80D52D}"/>
              </a:ext>
            </a:extLst>
          </p:cNvPr>
          <p:cNvSpPr>
            <a:spLocks noGrp="1"/>
          </p:cNvSpPr>
          <p:nvPr>
            <p:ph type="title"/>
          </p:nvPr>
        </p:nvSpPr>
        <p:spPr>
          <a:xfrm>
            <a:off x="838200" y="21875"/>
            <a:ext cx="10515600" cy="1025047"/>
          </a:xfrm>
        </p:spPr>
        <p:txBody>
          <a:bodyPr>
            <a:normAutofit/>
          </a:bodyPr>
          <a:lstStyle/>
          <a:p>
            <a:r>
              <a:rPr lang="en-US" dirty="0">
                <a:latin typeface="+mn-lt"/>
              </a:rPr>
              <a:t>Parabolic Flight</a:t>
            </a:r>
          </a:p>
        </p:txBody>
      </p:sp>
      <p:pic>
        <p:nvPicPr>
          <p:cNvPr id="17" name="Picture 2">
            <a:extLst>
              <a:ext uri="{FF2B5EF4-FFF2-40B4-BE49-F238E27FC236}">
                <a16:creationId xmlns:a16="http://schemas.microsoft.com/office/drawing/2014/main" id="{3FE40129-FC8F-4087-A2C5-071D1CDC01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24DF6165-4077-4928-92A3-6404A329E1E4}"/>
              </a:ext>
            </a:extLst>
          </p:cNvPr>
          <p:cNvSpPr txBox="1"/>
          <p:nvPr/>
        </p:nvSpPr>
        <p:spPr>
          <a:xfrm>
            <a:off x="838200" y="1459858"/>
            <a:ext cx="5251939" cy="3139321"/>
          </a:xfrm>
          <a:prstGeom prst="rect">
            <a:avLst/>
          </a:prstGeom>
          <a:noFill/>
        </p:spPr>
        <p:txBody>
          <a:bodyPr wrap="square" rtlCol="0">
            <a:spAutoFit/>
          </a:bodyPr>
          <a:lstStyle/>
          <a:p>
            <a:r>
              <a:rPr lang="en-US" u="sng" dirty="0"/>
              <a:t>Short-Duration Altered Gravity</a:t>
            </a:r>
          </a:p>
          <a:p>
            <a:pPr marL="285750" indent="-285750">
              <a:buFont typeface="Arial" panose="020B0604020202020204" pitchFamily="34" charset="0"/>
              <a:buChar char="•"/>
            </a:pPr>
            <a:r>
              <a:rPr lang="en-US" dirty="0"/>
              <a:t>~20-30 seconds per parabola</a:t>
            </a:r>
          </a:p>
          <a:p>
            <a:pPr marL="285750" indent="-285750">
              <a:buFont typeface="Arial" panose="020B0604020202020204" pitchFamily="34" charset="0"/>
              <a:buChar char="•"/>
            </a:pPr>
            <a:r>
              <a:rPr lang="en-US" dirty="0"/>
              <a:t>Testing three g levels</a:t>
            </a:r>
          </a:p>
          <a:p>
            <a:pPr marL="285750" indent="-285750">
              <a:buFont typeface="Arial" panose="020B0604020202020204" pitchFamily="34" charset="0"/>
              <a:buChar char="•"/>
            </a:pPr>
            <a:r>
              <a:rPr lang="en-US" dirty="0"/>
              <a:t>Science:</a:t>
            </a:r>
          </a:p>
          <a:p>
            <a:pPr marL="742950" lvl="1" indent="-285750">
              <a:buFont typeface="Arial" panose="020B0604020202020204" pitchFamily="34" charset="0"/>
              <a:buChar char="•"/>
            </a:pPr>
            <a:r>
              <a:rPr lang="en-US" dirty="0"/>
              <a:t>Physiology</a:t>
            </a:r>
          </a:p>
          <a:p>
            <a:pPr marL="742950" lvl="1" indent="-285750">
              <a:buFont typeface="Arial" panose="020B0604020202020204" pitchFamily="34" charset="0"/>
              <a:buChar char="•"/>
            </a:pPr>
            <a:r>
              <a:rPr lang="en-US" dirty="0"/>
              <a:t>Sensorimotor function</a:t>
            </a:r>
          </a:p>
          <a:p>
            <a:pPr marL="742950" lvl="1" indent="-285750">
              <a:buFont typeface="Arial" panose="020B0604020202020204" pitchFamily="34" charset="0"/>
              <a:buChar char="•"/>
            </a:pPr>
            <a:r>
              <a:rPr lang="en-US" dirty="0"/>
              <a:t>Operational performance</a:t>
            </a:r>
          </a:p>
          <a:p>
            <a:endParaRPr lang="en-US" dirty="0"/>
          </a:p>
          <a:p>
            <a:r>
              <a:rPr lang="en-US" dirty="0"/>
              <a:t>Location: Bordeaux, France</a:t>
            </a:r>
          </a:p>
          <a:p>
            <a:r>
              <a:rPr lang="en-US" dirty="0"/>
              <a:t>Subjects: science-driven, largely astronaut-like</a:t>
            </a:r>
          </a:p>
          <a:p>
            <a:r>
              <a:rPr lang="en-US" dirty="0"/>
              <a:t>Unique challenges: motion sickness!</a:t>
            </a:r>
          </a:p>
        </p:txBody>
      </p:sp>
      <p:sp>
        <p:nvSpPr>
          <p:cNvPr id="13" name="TextBox 12">
            <a:extLst>
              <a:ext uri="{FF2B5EF4-FFF2-40B4-BE49-F238E27FC236}">
                <a16:creationId xmlns:a16="http://schemas.microsoft.com/office/drawing/2014/main" id="{D2833490-BD54-4B45-95AB-CCB34BCD8B66}"/>
              </a:ext>
            </a:extLst>
          </p:cNvPr>
          <p:cNvSpPr txBox="1"/>
          <p:nvPr/>
        </p:nvSpPr>
        <p:spPr>
          <a:xfrm>
            <a:off x="6328873" y="6086880"/>
            <a:ext cx="1491173" cy="215444"/>
          </a:xfrm>
          <a:prstGeom prst="rect">
            <a:avLst/>
          </a:prstGeom>
          <a:noFill/>
        </p:spPr>
        <p:txBody>
          <a:bodyPr wrap="square" rtlCol="0">
            <a:spAutoFit/>
          </a:bodyPr>
          <a:lstStyle/>
          <a:p>
            <a:r>
              <a:rPr lang="en-US" sz="800" dirty="0">
                <a:cs typeface="Times New Roman" panose="02020603050405020304" pitchFamily="18" charset="0"/>
              </a:rPr>
              <a:t>Credits: </a:t>
            </a:r>
            <a:r>
              <a:rPr lang="en-US" sz="800" b="0" i="0" dirty="0">
                <a:effectLst/>
                <a:cs typeface="Times New Roman" panose="02020603050405020304" pitchFamily="18" charset="0"/>
              </a:rPr>
              <a:t>NASA</a:t>
            </a:r>
            <a:endParaRPr lang="en-US" sz="800" dirty="0">
              <a:cs typeface="Times New Roman" panose="02020603050405020304" pitchFamily="18" charset="0"/>
            </a:endParaRPr>
          </a:p>
        </p:txBody>
      </p:sp>
      <p:pic>
        <p:nvPicPr>
          <p:cNvPr id="7" name="Picture 2" descr="HRP Logo | NASA">
            <a:extLst>
              <a:ext uri="{FF2B5EF4-FFF2-40B4-BE49-F238E27FC236}">
                <a16:creationId xmlns:a16="http://schemas.microsoft.com/office/drawing/2014/main" id="{AEB7D096-411F-4532-81F2-42981A276F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437" y="126009"/>
            <a:ext cx="822098" cy="814369"/>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S84-37532 (18 July 1984) --? Robert B. Thirsk, backup payload specialist for 41-G appears to be shaking hands with an unoccupied extravehicular mobility unit (EMU) during a familiarization flight aboard NASA?s KC-135 aircraft.  Thirsk, representing Canada?s National Research Council (NRC), serves as backup to Marc Garneau on the seven-member crew for Challenger?s October 1984 flight.  This aircraft is used extensively for training and exposing Shuttle crewmembers to weightlessness as well as for evaluation of equipment and experiments scheduled for future flights.">
            <a:extLst>
              <a:ext uri="{FF2B5EF4-FFF2-40B4-BE49-F238E27FC236}">
                <a16:creationId xmlns:a16="http://schemas.microsoft.com/office/drawing/2014/main" id="{AC840AE9-D205-45D5-9F68-B23440E8C8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8873" y="1459858"/>
            <a:ext cx="4594890" cy="4627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78493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0436A8C-F198-46BD-8DE5-451ADC80D52D}"/>
              </a:ext>
            </a:extLst>
          </p:cNvPr>
          <p:cNvSpPr>
            <a:spLocks noGrp="1"/>
          </p:cNvSpPr>
          <p:nvPr>
            <p:ph type="title"/>
          </p:nvPr>
        </p:nvSpPr>
        <p:spPr>
          <a:xfrm>
            <a:off x="838200" y="21875"/>
            <a:ext cx="10515600" cy="1025047"/>
          </a:xfrm>
        </p:spPr>
        <p:txBody>
          <a:bodyPr>
            <a:normAutofit/>
          </a:bodyPr>
          <a:lstStyle/>
          <a:p>
            <a:r>
              <a:rPr lang="en-US" dirty="0">
                <a:latin typeface="+mn-lt"/>
              </a:rPr>
              <a:t>:Envihab</a:t>
            </a:r>
          </a:p>
        </p:txBody>
      </p:sp>
      <p:pic>
        <p:nvPicPr>
          <p:cNvPr id="17" name="Picture 2">
            <a:extLst>
              <a:ext uri="{FF2B5EF4-FFF2-40B4-BE49-F238E27FC236}">
                <a16:creationId xmlns:a16="http://schemas.microsoft.com/office/drawing/2014/main" id="{3FE40129-FC8F-4087-A2C5-071D1CDC01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44" t="6589" r="23207" b="8200"/>
          <a:stretch/>
        </p:blipFill>
        <p:spPr bwMode="auto">
          <a:xfrm>
            <a:off x="10923763" y="237669"/>
            <a:ext cx="1101801" cy="901896"/>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24DF6165-4077-4928-92A3-6404A329E1E4}"/>
              </a:ext>
            </a:extLst>
          </p:cNvPr>
          <p:cNvSpPr txBox="1"/>
          <p:nvPr/>
        </p:nvSpPr>
        <p:spPr>
          <a:xfrm>
            <a:off x="844061" y="1196032"/>
            <a:ext cx="5494216" cy="4801314"/>
          </a:xfrm>
          <a:prstGeom prst="rect">
            <a:avLst/>
          </a:prstGeom>
          <a:noFill/>
        </p:spPr>
        <p:txBody>
          <a:bodyPr wrap="square" rtlCol="0">
            <a:spAutoFit/>
          </a:bodyPr>
          <a:lstStyle/>
          <a:p>
            <a:r>
              <a:rPr lang="en-US" u="sng" dirty="0"/>
              <a:t>DLR Institute for Aerospace Medicine</a:t>
            </a:r>
          </a:p>
          <a:p>
            <a:pPr marL="285750" indent="-285750">
              <a:buFont typeface="Arial" panose="020B0604020202020204" pitchFamily="34" charset="0"/>
              <a:buChar char="•"/>
            </a:pPr>
            <a:r>
              <a:rPr lang="en-US" dirty="0"/>
              <a:t>Cologne, Germany</a:t>
            </a:r>
          </a:p>
          <a:p>
            <a:pPr marL="285750" indent="-285750">
              <a:buFont typeface="Arial" panose="020B0604020202020204" pitchFamily="34" charset="0"/>
              <a:buChar char="•"/>
            </a:pPr>
            <a:r>
              <a:rPr lang="en-US" dirty="0"/>
              <a:t>Simulated spaceflight conditions:</a:t>
            </a:r>
          </a:p>
          <a:p>
            <a:pPr marL="742950" lvl="1" indent="-285750">
              <a:buFont typeface="Arial" panose="020B0604020202020204" pitchFamily="34" charset="0"/>
              <a:buChar char="•"/>
            </a:pPr>
            <a:r>
              <a:rPr lang="en-US" dirty="0"/>
              <a:t>Altered gravity: Headward fluid shift</a:t>
            </a:r>
          </a:p>
          <a:p>
            <a:pPr marL="742950" lvl="1" indent="-285750">
              <a:buFont typeface="Arial" panose="020B0604020202020204" pitchFamily="34" charset="0"/>
              <a:buChar char="•"/>
            </a:pPr>
            <a:r>
              <a:rPr lang="en-US" dirty="0"/>
              <a:t>Elevated CO2 concentrations</a:t>
            </a:r>
          </a:p>
          <a:p>
            <a:pPr marL="285750" indent="-285750">
              <a:buFont typeface="Arial" panose="020B0604020202020204" pitchFamily="34" charset="0"/>
              <a:buChar char="•"/>
            </a:pPr>
            <a:r>
              <a:rPr lang="en-US" dirty="0"/>
              <a:t>Duration: 30-60 days</a:t>
            </a:r>
          </a:p>
          <a:p>
            <a:pPr marL="285750" indent="-285750">
              <a:buFont typeface="Arial" panose="020B0604020202020204" pitchFamily="34" charset="0"/>
              <a:buChar char="•"/>
            </a:pPr>
            <a:r>
              <a:rPr lang="en-US" dirty="0"/>
              <a:t>N = 12 simultaneously</a:t>
            </a:r>
          </a:p>
          <a:p>
            <a:pPr marL="285750" indent="-285750">
              <a:buFont typeface="Arial" panose="020B0604020202020204" pitchFamily="34" charset="0"/>
              <a:buChar char="•"/>
            </a:pPr>
            <a:r>
              <a:rPr lang="en-US" dirty="0"/>
              <a:t>Capabilities:</a:t>
            </a:r>
          </a:p>
          <a:p>
            <a:pPr marL="742950" lvl="1" indent="-285750">
              <a:buFont typeface="Arial" panose="020B0604020202020204" pitchFamily="34" charset="0"/>
              <a:buChar char="•"/>
            </a:pPr>
            <a:r>
              <a:rPr lang="en-US" dirty="0"/>
              <a:t>MRI</a:t>
            </a:r>
          </a:p>
          <a:p>
            <a:pPr marL="742950" lvl="1" indent="-285750">
              <a:buFont typeface="Arial" panose="020B0604020202020204" pitchFamily="34" charset="0"/>
              <a:buChar char="•"/>
            </a:pPr>
            <a:r>
              <a:rPr lang="en-US" dirty="0"/>
              <a:t>Lab and testing support</a:t>
            </a:r>
          </a:p>
          <a:p>
            <a:pPr marL="742950" lvl="1" indent="-285750">
              <a:buFont typeface="Arial" panose="020B0604020202020204" pitchFamily="34" charset="0"/>
              <a:buChar char="•"/>
            </a:pPr>
            <a:r>
              <a:rPr lang="en-US" dirty="0"/>
              <a:t>Short-arm centrifuge</a:t>
            </a:r>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Science:</a:t>
            </a:r>
          </a:p>
          <a:p>
            <a:pPr marL="742950" lvl="1" indent="-285750">
              <a:buFont typeface="Arial" panose="020B0604020202020204" pitchFamily="34" charset="0"/>
              <a:buChar char="•"/>
            </a:pPr>
            <a:r>
              <a:rPr lang="en-US" dirty="0"/>
              <a:t>Characterization of SANS, bone, cardiovascular, cognitive, sensorimotor, and muscle risks</a:t>
            </a:r>
          </a:p>
          <a:p>
            <a:pPr marL="742950" lvl="1" indent="-285750">
              <a:buFont typeface="Arial" panose="020B0604020202020204" pitchFamily="34" charset="0"/>
              <a:buChar char="•"/>
            </a:pPr>
            <a:r>
              <a:rPr lang="en-US" dirty="0"/>
              <a:t>Countermeasure testing: artificial gravity, lower-body negative pressure</a:t>
            </a:r>
          </a:p>
        </p:txBody>
      </p:sp>
      <p:sp>
        <p:nvSpPr>
          <p:cNvPr id="7" name="TextBox 6">
            <a:extLst>
              <a:ext uri="{FF2B5EF4-FFF2-40B4-BE49-F238E27FC236}">
                <a16:creationId xmlns:a16="http://schemas.microsoft.com/office/drawing/2014/main" id="{DC6B083F-9FDB-4A4A-B56D-FB9C775CE36A}"/>
              </a:ext>
            </a:extLst>
          </p:cNvPr>
          <p:cNvSpPr txBox="1"/>
          <p:nvPr/>
        </p:nvSpPr>
        <p:spPr>
          <a:xfrm>
            <a:off x="9839535" y="5097439"/>
            <a:ext cx="2029937" cy="215444"/>
          </a:xfrm>
          <a:prstGeom prst="rect">
            <a:avLst/>
          </a:prstGeom>
          <a:noFill/>
        </p:spPr>
        <p:txBody>
          <a:bodyPr wrap="square" rtlCol="0">
            <a:spAutoFit/>
          </a:bodyPr>
          <a:lstStyle/>
          <a:p>
            <a:pPr algn="r"/>
            <a:r>
              <a:rPr lang="en-US" sz="800" dirty="0"/>
              <a:t>Credits: </a:t>
            </a:r>
            <a:r>
              <a:rPr lang="en-US" sz="800" b="0" dirty="0">
                <a:effectLst/>
              </a:rPr>
              <a:t>DLR</a:t>
            </a:r>
            <a:endParaRPr lang="en-US" sz="800" dirty="0"/>
          </a:p>
        </p:txBody>
      </p:sp>
      <p:pic>
        <p:nvPicPr>
          <p:cNvPr id="8" name="Picture 2" descr="HRP Logo | NASA">
            <a:extLst>
              <a:ext uri="{FF2B5EF4-FFF2-40B4-BE49-F238E27FC236}">
                <a16:creationId xmlns:a16="http://schemas.microsoft.com/office/drawing/2014/main" id="{EC69C104-5CB4-4EB1-BF25-37318E602F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437" y="126009"/>
            <a:ext cx="822098" cy="814369"/>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dsc_5872">
            <a:extLst>
              <a:ext uri="{FF2B5EF4-FFF2-40B4-BE49-F238E27FC236}">
                <a16:creationId xmlns:a16="http://schemas.microsoft.com/office/drawing/2014/main" id="{B78413E4-37FE-44D7-8866-7C2A37DBEF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7041" y="1461378"/>
            <a:ext cx="5312431" cy="3543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485448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12043</TotalTime>
  <Words>2001</Words>
  <Application>Microsoft Office PowerPoint</Application>
  <PresentationFormat>Widescreen</PresentationFormat>
  <Paragraphs>366</Paragraphs>
  <Slides>30</Slides>
  <Notes>0</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Calibri Light</vt:lpstr>
      <vt:lpstr>Roboto</vt:lpstr>
      <vt:lpstr>Times New Roman</vt:lpstr>
      <vt:lpstr>Office Theme</vt:lpstr>
      <vt:lpstr>Spaceflight Analogs</vt:lpstr>
      <vt:lpstr>My Background - Sara</vt:lpstr>
      <vt:lpstr>PowerPoint Presentation</vt:lpstr>
      <vt:lpstr>My Background - Lorrie</vt:lpstr>
      <vt:lpstr>PowerPoint Presentation</vt:lpstr>
      <vt:lpstr>PowerPoint Presentation</vt:lpstr>
      <vt:lpstr>Spaceflight Hazards</vt:lpstr>
      <vt:lpstr>What are Flight Analogs?</vt:lpstr>
      <vt:lpstr>Why not just study spaceflight?</vt:lpstr>
      <vt:lpstr>Human Exploration Research Analog (HERA)</vt:lpstr>
      <vt:lpstr>Human Exploration Research Analog (HERA)</vt:lpstr>
      <vt:lpstr>HERA Level 1</vt:lpstr>
      <vt:lpstr>HERA Level 1</vt:lpstr>
      <vt:lpstr>HERA Level 2 &amp; Loft</vt:lpstr>
      <vt:lpstr>HERA Mission Design</vt:lpstr>
      <vt:lpstr>HERA Mission Design</vt:lpstr>
      <vt:lpstr>HERA Mission Design</vt:lpstr>
      <vt:lpstr>HERA Subject / Crew Selection</vt:lpstr>
      <vt:lpstr>HERA Research &amp; Development Uses</vt:lpstr>
      <vt:lpstr>HERA Findings</vt:lpstr>
      <vt:lpstr>HERA Findings</vt:lpstr>
      <vt:lpstr>HERA Findings</vt:lpstr>
      <vt:lpstr>PowerPoint Presentation</vt:lpstr>
      <vt:lpstr>PowerPoint Presentation</vt:lpstr>
      <vt:lpstr>SIRIUS Subject/Crew Selection and Science</vt:lpstr>
      <vt:lpstr>Antarctic Research Stations</vt:lpstr>
      <vt:lpstr>Antarctic Research Stations</vt:lpstr>
      <vt:lpstr>Antarctic Research Stations</vt:lpstr>
      <vt:lpstr>Parabolic Flight</vt:lpstr>
      <vt:lpstr>:Envihab</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Whiting, Sara (JSC-SD211)</dc:creator>
  <cp:lastModifiedBy>Whiting, Sara (JSC-SD211)</cp:lastModifiedBy>
  <cp:revision>25</cp:revision>
  <dcterms:created xsi:type="dcterms:W3CDTF">2022-07-27T18:40:13Z</dcterms:created>
  <dcterms:modified xsi:type="dcterms:W3CDTF">2022-10-27T18:25:33Z</dcterms:modified>
</cp:coreProperties>
</file>