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handoutMasterIdLst>
    <p:handoutMasterId r:id="rId64"/>
  </p:handoutMasterIdLst>
  <p:sldIdLst>
    <p:sldId id="256" r:id="rId2"/>
    <p:sldId id="538" r:id="rId3"/>
    <p:sldId id="533" r:id="rId4"/>
    <p:sldId id="539" r:id="rId5"/>
    <p:sldId id="540" r:id="rId6"/>
    <p:sldId id="537" r:id="rId7"/>
    <p:sldId id="385" r:id="rId8"/>
    <p:sldId id="387" r:id="rId9"/>
    <p:sldId id="554" r:id="rId10"/>
    <p:sldId id="550" r:id="rId11"/>
    <p:sldId id="388" r:id="rId12"/>
    <p:sldId id="453" r:id="rId13"/>
    <p:sldId id="389" r:id="rId14"/>
    <p:sldId id="457" r:id="rId15"/>
    <p:sldId id="551" r:id="rId16"/>
    <p:sldId id="452" r:id="rId17"/>
    <p:sldId id="449" r:id="rId18"/>
    <p:sldId id="450" r:id="rId19"/>
    <p:sldId id="447" r:id="rId20"/>
    <p:sldId id="451" r:id="rId21"/>
    <p:sldId id="543" r:id="rId22"/>
    <p:sldId id="549" r:id="rId23"/>
    <p:sldId id="555" r:id="rId24"/>
    <p:sldId id="556" r:id="rId25"/>
    <p:sldId id="259" r:id="rId26"/>
    <p:sldId id="260" r:id="rId27"/>
    <p:sldId id="552" r:id="rId28"/>
    <p:sldId id="392" r:id="rId29"/>
    <p:sldId id="396" r:id="rId30"/>
    <p:sldId id="402" r:id="rId31"/>
    <p:sldId id="403" r:id="rId32"/>
    <p:sldId id="404" r:id="rId33"/>
    <p:sldId id="407" r:id="rId34"/>
    <p:sldId id="408" r:id="rId35"/>
    <p:sldId id="409" r:id="rId36"/>
    <p:sldId id="487" r:id="rId37"/>
    <p:sldId id="542" r:id="rId38"/>
    <p:sldId id="290" r:id="rId39"/>
    <p:sldId id="547" r:id="rId40"/>
    <p:sldId id="557" r:id="rId41"/>
    <p:sldId id="418" r:id="rId42"/>
    <p:sldId id="270" r:id="rId43"/>
    <p:sldId id="271" r:id="rId44"/>
    <p:sldId id="548" r:id="rId45"/>
    <p:sldId id="466" r:id="rId46"/>
    <p:sldId id="546" r:id="rId47"/>
    <p:sldId id="489" r:id="rId48"/>
    <p:sldId id="490" r:id="rId49"/>
    <p:sldId id="553" r:id="rId50"/>
    <p:sldId id="535" r:id="rId51"/>
    <p:sldId id="536" r:id="rId52"/>
    <p:sldId id="531" r:id="rId53"/>
    <p:sldId id="534" r:id="rId54"/>
    <p:sldId id="532" r:id="rId55"/>
    <p:sldId id="522" r:id="rId56"/>
    <p:sldId id="523" r:id="rId57"/>
    <p:sldId id="289" r:id="rId58"/>
    <p:sldId id="445" r:id="rId59"/>
    <p:sldId id="521" r:id="rId60"/>
    <p:sldId id="485" r:id="rId61"/>
    <p:sldId id="448" r:id="rId62"/>
  </p:sldIdLst>
  <p:sldSz cx="9144000" cy="6858000" type="screen4x3"/>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Ross A. (LARC-D304)[NATIONAL INSTITUTE OF AEROSPACE]" initials="BRA(IO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8CBE"/>
    <a:srgbClr val="0000C0"/>
    <a:srgbClr val="FFFF99"/>
    <a:srgbClr val="000032"/>
    <a:srgbClr val="8AACC9"/>
    <a:srgbClr val="87D0CD"/>
    <a:srgbClr val="FF0000"/>
    <a:srgbClr val="0000FF"/>
    <a:srgbClr val="FFBFBF"/>
    <a:srgbClr val="FEF9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60" autoAdjust="0"/>
    <p:restoredTop sz="95918" autoAdjust="0"/>
  </p:normalViewPr>
  <p:slideViewPr>
    <p:cSldViewPr snapToGrid="0">
      <p:cViewPr>
        <p:scale>
          <a:sx n="100" d="100"/>
          <a:sy n="100" d="100"/>
        </p:scale>
        <p:origin x="978" y="552"/>
      </p:cViewPr>
      <p:guideLst>
        <p:guide orient="horz" pos="2160"/>
        <p:guide pos="2880"/>
      </p:guideLst>
    </p:cSldViewPr>
  </p:slideViewPr>
  <p:notesTextViewPr>
    <p:cViewPr>
      <p:scale>
        <a:sx n="66" d="100"/>
        <a:sy n="66"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399AAA-77F1-4F09-997D-9C704156DBF9}" type="datetimeFigureOut">
              <a:rPr lang="en-US" smtClean="0"/>
              <a:t>10/19/2022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E6DC28-695C-459D-8837-D069CFF6693B}" type="slidenum">
              <a:rPr lang="en-US" smtClean="0"/>
              <a:t>‹#›</a:t>
            </a:fld>
            <a:endParaRPr lang="en-US"/>
          </a:p>
        </p:txBody>
      </p:sp>
    </p:spTree>
    <p:extLst>
      <p:ext uri="{BB962C8B-B14F-4D97-AF65-F5344CB8AC3E}">
        <p14:creationId xmlns:p14="http://schemas.microsoft.com/office/powerpoint/2010/main" val="170639596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8329E3-D7D6-4F2C-B57C-EA8ECB291C11}" type="datetimeFigureOut">
              <a:rPr lang="en-US" smtClean="0"/>
              <a:t>10/19/2022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57DAD-EC2B-4FAD-8C69-E26234A31125}" type="slidenum">
              <a:rPr lang="en-US" smtClean="0"/>
              <a:t>‹#›</a:t>
            </a:fld>
            <a:endParaRPr lang="en-US"/>
          </a:p>
        </p:txBody>
      </p:sp>
    </p:spTree>
    <p:extLst>
      <p:ext uri="{BB962C8B-B14F-4D97-AF65-F5344CB8AC3E}">
        <p14:creationId xmlns:p14="http://schemas.microsoft.com/office/powerpoint/2010/main" val="329171906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SpaceX_Starship#Super_Heavy_booster" TargetMode="External"/><Relationship Id="rId13" Type="http://schemas.openxmlformats.org/officeDocument/2006/relationships/hyperlink" Target="https://en.wikipedia.org/wiki/Extravehicular_activity" TargetMode="External"/><Relationship Id="rId3" Type="http://schemas.openxmlformats.org/officeDocument/2006/relationships/hyperlink" Target="https://en.wikipedia.org/wiki/Starship_(spacecraft)" TargetMode="External"/><Relationship Id="rId7" Type="http://schemas.openxmlformats.org/officeDocument/2006/relationships/hyperlink" Target="https://en.wikipedia.org/wiki/Artemis_program" TargetMode="External"/><Relationship Id="rId12" Type="http://schemas.openxmlformats.org/officeDocument/2006/relationships/hyperlink" Target="https://en.wikipedia.org/wiki/Space_Launch_System"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en.wikipedia.org/wiki/NASA" TargetMode="External"/><Relationship Id="rId11" Type="http://schemas.openxmlformats.org/officeDocument/2006/relationships/hyperlink" Target="https://en.wikipedia.org/wiki/Orion_spacecraft" TargetMode="External"/><Relationship Id="rId5" Type="http://schemas.openxmlformats.org/officeDocument/2006/relationships/hyperlink" Target="https://en.wikipedia.org/wiki/SpaceX" TargetMode="External"/><Relationship Id="rId10" Type="http://schemas.openxmlformats.org/officeDocument/2006/relationships/hyperlink" Target="https://en.wikipedia.org/wiki/Near-rectilinear_halo_orbit" TargetMode="External"/><Relationship Id="rId4" Type="http://schemas.openxmlformats.org/officeDocument/2006/relationships/hyperlink" Target="https://en.wikipedia.org/wiki/Moon" TargetMode="External"/><Relationship Id="rId9" Type="http://schemas.openxmlformats.org/officeDocument/2006/relationships/hyperlink" Target="https://en.wikipedia.org/wiki/Geocentric_orbit" TargetMode="External"/><Relationship Id="rId14" Type="http://schemas.openxmlformats.org/officeDocument/2006/relationships/hyperlink" Target="https://en.wikipedia.org/wiki/Artemis_3"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0967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20764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568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endParaRPr lang="en-US" altLang="en-US"/>
          </a:p>
        </p:txBody>
      </p:sp>
      <p:sp>
        <p:nvSpPr>
          <p:cNvPr id="47108" name="Slide Number Placeholder 3"/>
          <p:cNvSpPr>
            <a:spLocks noGrp="1"/>
          </p:cNvSpPr>
          <p:nvPr>
            <p:ph type="sldNum" sz="quarter" idx="5"/>
          </p:nvPr>
        </p:nvSpPr>
        <p:spPr>
          <a:noFill/>
        </p:spPr>
        <p:txBody>
          <a:bodyPr/>
          <a:lstStyle>
            <a:lvl1pPr defTabSz="456491">
              <a:spcBef>
                <a:spcPct val="30000"/>
              </a:spcBef>
              <a:defRPr sz="1100">
                <a:solidFill>
                  <a:schemeClr val="tx1"/>
                </a:solidFill>
                <a:latin typeface="Calibri" pitchFamily="34" charset="0"/>
              </a:defRPr>
            </a:lvl1pPr>
            <a:lvl2pPr marL="702756" indent="-270291" defTabSz="456491">
              <a:spcBef>
                <a:spcPct val="30000"/>
              </a:spcBef>
              <a:defRPr sz="1100">
                <a:solidFill>
                  <a:schemeClr val="tx1"/>
                </a:solidFill>
                <a:latin typeface="Calibri" pitchFamily="34" charset="0"/>
              </a:defRPr>
            </a:lvl2pPr>
            <a:lvl3pPr marL="1081164" indent="-216233" defTabSz="456491">
              <a:spcBef>
                <a:spcPct val="30000"/>
              </a:spcBef>
              <a:defRPr sz="1100">
                <a:solidFill>
                  <a:schemeClr val="tx1"/>
                </a:solidFill>
                <a:latin typeface="Calibri" pitchFamily="34" charset="0"/>
              </a:defRPr>
            </a:lvl3pPr>
            <a:lvl4pPr marL="1513629" indent="-216233" defTabSz="456491">
              <a:spcBef>
                <a:spcPct val="30000"/>
              </a:spcBef>
              <a:defRPr sz="1100">
                <a:solidFill>
                  <a:schemeClr val="tx1"/>
                </a:solidFill>
                <a:latin typeface="Calibri" pitchFamily="34" charset="0"/>
              </a:defRPr>
            </a:lvl4pPr>
            <a:lvl5pPr marL="1946095" indent="-216233" defTabSz="456491">
              <a:spcBef>
                <a:spcPct val="30000"/>
              </a:spcBef>
              <a:defRPr sz="1100">
                <a:solidFill>
                  <a:schemeClr val="tx1"/>
                </a:solidFill>
                <a:latin typeface="Calibri" pitchFamily="34" charset="0"/>
              </a:defRPr>
            </a:lvl5pPr>
            <a:lvl6pPr marL="2378560" indent="-216233" defTabSz="456491" eaLnBrk="0" fontAlgn="base" hangingPunct="0">
              <a:spcBef>
                <a:spcPct val="30000"/>
              </a:spcBef>
              <a:spcAft>
                <a:spcPct val="0"/>
              </a:spcAft>
              <a:defRPr sz="1100">
                <a:solidFill>
                  <a:schemeClr val="tx1"/>
                </a:solidFill>
                <a:latin typeface="Calibri" pitchFamily="34" charset="0"/>
              </a:defRPr>
            </a:lvl6pPr>
            <a:lvl7pPr marL="2811026" indent="-216233" defTabSz="456491" eaLnBrk="0" fontAlgn="base" hangingPunct="0">
              <a:spcBef>
                <a:spcPct val="30000"/>
              </a:spcBef>
              <a:spcAft>
                <a:spcPct val="0"/>
              </a:spcAft>
              <a:defRPr sz="1100">
                <a:solidFill>
                  <a:schemeClr val="tx1"/>
                </a:solidFill>
                <a:latin typeface="Calibri" pitchFamily="34" charset="0"/>
              </a:defRPr>
            </a:lvl7pPr>
            <a:lvl8pPr marL="3243491" indent="-216233" defTabSz="456491" eaLnBrk="0" fontAlgn="base" hangingPunct="0">
              <a:spcBef>
                <a:spcPct val="30000"/>
              </a:spcBef>
              <a:spcAft>
                <a:spcPct val="0"/>
              </a:spcAft>
              <a:defRPr sz="1100">
                <a:solidFill>
                  <a:schemeClr val="tx1"/>
                </a:solidFill>
                <a:latin typeface="Calibri" pitchFamily="34" charset="0"/>
              </a:defRPr>
            </a:lvl8pPr>
            <a:lvl9pPr marL="3675957" indent="-216233" defTabSz="456491" eaLnBrk="0" fontAlgn="base" hangingPunct="0">
              <a:spcBef>
                <a:spcPct val="30000"/>
              </a:spcBef>
              <a:spcAft>
                <a:spcPct val="0"/>
              </a:spcAft>
              <a:defRPr sz="1100">
                <a:solidFill>
                  <a:schemeClr val="tx1"/>
                </a:solidFill>
                <a:latin typeface="Calibri" pitchFamily="34" charset="0"/>
              </a:defRPr>
            </a:lvl9pPr>
          </a:lstStyle>
          <a:p>
            <a:pPr>
              <a:spcBef>
                <a:spcPct val="0"/>
              </a:spcBef>
            </a:pPr>
            <a:fld id="{71A9B2CE-C0EA-4B02-B402-8B78AE317336}" type="slidenum">
              <a:rPr lang="en-US" altLang="en-US" sz="1200"/>
              <a:pPr>
                <a:spcBef>
                  <a:spcPct val="0"/>
                </a:spcBef>
              </a:pPr>
              <a:t>19</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880903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0967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BFB0AE-7C47-4514-94F9-59804494943E}" type="slidenum">
              <a:rPr lang="en-US" smtClean="0"/>
              <a:pPr>
                <a:defRPr/>
              </a:pPr>
              <a:t>29</a:t>
            </a:fld>
            <a:endParaRPr lang="en-US"/>
          </a:p>
        </p:txBody>
      </p:sp>
    </p:spTree>
    <p:extLst>
      <p:ext uri="{BB962C8B-B14F-4D97-AF65-F5344CB8AC3E}">
        <p14:creationId xmlns:p14="http://schemas.microsoft.com/office/powerpoint/2010/main" val="340632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0571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1504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61639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7228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 Not Earlier Than</a:t>
            </a:r>
          </a:p>
        </p:txBody>
      </p:sp>
    </p:spTree>
    <p:extLst>
      <p:ext uri="{BB962C8B-B14F-4D97-AF65-F5344CB8AC3E}">
        <p14:creationId xmlns:p14="http://schemas.microsoft.com/office/powerpoint/2010/main" val="310615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2172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703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3234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40</a:t>
            </a:fld>
            <a:endParaRPr lang="en-US"/>
          </a:p>
        </p:txBody>
      </p:sp>
    </p:spTree>
    <p:extLst>
      <p:ext uri="{BB962C8B-B14F-4D97-AF65-F5344CB8AC3E}">
        <p14:creationId xmlns:p14="http://schemas.microsoft.com/office/powerpoint/2010/main" val="3424255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41</a:t>
            </a:fld>
            <a:endParaRPr lang="en-US"/>
          </a:p>
        </p:txBody>
      </p:sp>
    </p:spTree>
    <p:extLst>
      <p:ext uri="{BB962C8B-B14F-4D97-AF65-F5344CB8AC3E}">
        <p14:creationId xmlns:p14="http://schemas.microsoft.com/office/powerpoint/2010/main" val="1610978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7193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0721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02122"/>
                </a:solidFill>
                <a:effectLst/>
                <a:latin typeface="Arial" panose="020B0604020202020204" pitchFamily="34" charset="0"/>
              </a:rPr>
              <a:t>Starship HLS</a:t>
            </a:r>
            <a:r>
              <a:rPr lang="en-US" b="0" i="0" dirty="0">
                <a:solidFill>
                  <a:srgbClr val="202122"/>
                </a:solidFill>
                <a:effectLst/>
                <a:latin typeface="Arial" panose="020B0604020202020204" pitchFamily="34" charset="0"/>
              </a:rPr>
              <a:t>, or Starship Human Landing System, is a lunar lander variant of the </a:t>
            </a:r>
            <a:r>
              <a:rPr lang="en-US" b="0" i="0" u="none" strike="noStrike" dirty="0">
                <a:solidFill>
                  <a:srgbClr val="0645AD"/>
                </a:solidFill>
                <a:effectLst/>
                <a:latin typeface="Arial" panose="020B0604020202020204" pitchFamily="34" charset="0"/>
                <a:hlinkClick r:id="rId3" tooltip="Starship (spacecraft)"/>
              </a:rPr>
              <a:t>Starship spacecraft</a:t>
            </a:r>
            <a:r>
              <a:rPr lang="en-US" b="0" i="0" dirty="0">
                <a:solidFill>
                  <a:srgbClr val="202122"/>
                </a:solidFill>
                <a:effectLst/>
                <a:latin typeface="Arial" panose="020B0604020202020204" pitchFamily="34" charset="0"/>
              </a:rPr>
              <a:t> that will transfer astronauts from a lunar orbit to the surface of the </a:t>
            </a:r>
            <a:r>
              <a:rPr lang="en-US" b="0" i="0" u="none" strike="noStrike" dirty="0">
                <a:solidFill>
                  <a:srgbClr val="0645AD"/>
                </a:solidFill>
                <a:effectLst/>
                <a:latin typeface="Arial" panose="020B0604020202020204" pitchFamily="34" charset="0"/>
                <a:hlinkClick r:id="rId4" tooltip="Moon"/>
              </a:rPr>
              <a:t>Moon</a:t>
            </a:r>
            <a:r>
              <a:rPr lang="en-US" b="0" i="0" dirty="0">
                <a:solidFill>
                  <a:srgbClr val="202122"/>
                </a:solidFill>
                <a:effectLst/>
                <a:latin typeface="Arial" panose="020B0604020202020204" pitchFamily="34" charset="0"/>
              </a:rPr>
              <a:t> and back. It is being designed and built by </a:t>
            </a:r>
            <a:r>
              <a:rPr lang="en-US" b="0" i="0" u="none" strike="noStrike" dirty="0">
                <a:solidFill>
                  <a:srgbClr val="0645AD"/>
                </a:solidFill>
                <a:effectLst/>
                <a:latin typeface="Arial" panose="020B0604020202020204" pitchFamily="34" charset="0"/>
                <a:hlinkClick r:id="rId5" tooltip="SpaceX"/>
              </a:rPr>
              <a:t>SpaceX</a:t>
            </a:r>
            <a:r>
              <a:rPr lang="en-US" b="0" i="0" dirty="0">
                <a:solidFill>
                  <a:srgbClr val="202122"/>
                </a:solidFill>
                <a:effectLst/>
                <a:latin typeface="Arial" panose="020B0604020202020204" pitchFamily="34" charset="0"/>
              </a:rPr>
              <a:t> under contract to </a:t>
            </a:r>
            <a:r>
              <a:rPr lang="en-US" b="0" i="0" u="none" strike="noStrike" dirty="0">
                <a:solidFill>
                  <a:srgbClr val="0645AD"/>
                </a:solidFill>
                <a:effectLst/>
                <a:latin typeface="Arial" panose="020B0604020202020204" pitchFamily="34" charset="0"/>
                <a:hlinkClick r:id="rId6" tooltip="NASA"/>
              </a:rPr>
              <a:t>NASA</a:t>
            </a:r>
            <a:r>
              <a:rPr lang="en-US" b="0" i="0" dirty="0">
                <a:solidFill>
                  <a:srgbClr val="202122"/>
                </a:solidFill>
                <a:effectLst/>
                <a:latin typeface="Arial" panose="020B0604020202020204" pitchFamily="34" charset="0"/>
              </a:rPr>
              <a:t> as a critical element of NASA's </a:t>
            </a:r>
            <a:r>
              <a:rPr lang="en-US" b="0" i="0" u="none" strike="noStrike" dirty="0">
                <a:solidFill>
                  <a:srgbClr val="0645AD"/>
                </a:solidFill>
                <a:effectLst/>
                <a:latin typeface="Arial" panose="020B0604020202020204" pitchFamily="34" charset="0"/>
                <a:hlinkClick r:id="rId7" tooltip="Artemis program"/>
              </a:rPr>
              <a:t>Artemis program</a:t>
            </a:r>
            <a:r>
              <a:rPr lang="en-US" b="0" i="0" dirty="0">
                <a:solidFill>
                  <a:srgbClr val="202122"/>
                </a:solidFill>
                <a:effectLst/>
                <a:latin typeface="Arial" panose="020B0604020202020204" pitchFamily="34" charset="0"/>
              </a:rPr>
              <a:t> to land a crew on the Moon in the 2020s.</a:t>
            </a:r>
          </a:p>
          <a:p>
            <a:pPr algn="l"/>
            <a:r>
              <a:rPr lang="en-US" b="0" i="0" dirty="0">
                <a:solidFill>
                  <a:srgbClr val="202122"/>
                </a:solidFill>
                <a:effectLst/>
                <a:latin typeface="Arial" panose="020B0604020202020204" pitchFamily="34" charset="0"/>
              </a:rPr>
              <a:t>The mission plan calls for a </a:t>
            </a:r>
            <a:r>
              <a:rPr lang="en-US" b="0" i="0" u="none" strike="noStrike" dirty="0">
                <a:solidFill>
                  <a:srgbClr val="0645AD"/>
                </a:solidFill>
                <a:effectLst/>
                <a:latin typeface="Arial" panose="020B0604020202020204" pitchFamily="34" charset="0"/>
                <a:hlinkClick r:id="rId8" tooltip="SpaceX Starship"/>
              </a:rPr>
              <a:t>Super Heavy</a:t>
            </a:r>
            <a:r>
              <a:rPr lang="en-US" b="0" i="0" dirty="0">
                <a:solidFill>
                  <a:srgbClr val="202122"/>
                </a:solidFill>
                <a:effectLst/>
                <a:latin typeface="Arial" panose="020B0604020202020204" pitchFamily="34" charset="0"/>
              </a:rPr>
              <a:t> booster to launch a Starship HLS into an </a:t>
            </a:r>
            <a:r>
              <a:rPr lang="en-US" b="0" i="0" u="none" strike="noStrike" dirty="0">
                <a:solidFill>
                  <a:srgbClr val="0645AD"/>
                </a:solidFill>
                <a:effectLst/>
                <a:latin typeface="Arial" panose="020B0604020202020204" pitchFamily="34" charset="0"/>
                <a:hlinkClick r:id="rId9" tooltip="Geocentric orbit"/>
              </a:rPr>
              <a:t>Earth orbit</a:t>
            </a:r>
            <a:r>
              <a:rPr lang="en-US" b="0" i="0" dirty="0">
                <a:solidFill>
                  <a:srgbClr val="202122"/>
                </a:solidFill>
                <a:effectLst/>
                <a:latin typeface="Arial" panose="020B0604020202020204" pitchFamily="34" charset="0"/>
              </a:rPr>
              <a:t>, where it will be refueled by multiple Starship tanker spacecraft before boosting itself into a lunar </a:t>
            </a:r>
            <a:r>
              <a:rPr lang="en-US" b="0" i="0" u="none" strike="noStrike" dirty="0">
                <a:solidFill>
                  <a:srgbClr val="0645AD"/>
                </a:solidFill>
                <a:effectLst/>
                <a:latin typeface="Arial" panose="020B0604020202020204" pitchFamily="34" charset="0"/>
                <a:hlinkClick r:id="rId10" tooltip="Near-rectilinear halo orbit"/>
              </a:rPr>
              <a:t>near-rectilinear halo orbit</a:t>
            </a:r>
            <a:r>
              <a:rPr lang="en-US" b="0" i="0" dirty="0">
                <a:solidFill>
                  <a:srgbClr val="202122"/>
                </a:solidFill>
                <a:effectLst/>
                <a:latin typeface="Arial" panose="020B0604020202020204" pitchFamily="34" charset="0"/>
              </a:rPr>
              <a:t> (NRHO). There, it will rendezvous with a crewed </a:t>
            </a:r>
            <a:r>
              <a:rPr lang="en-US" b="0" i="0" u="none" strike="noStrike" dirty="0">
                <a:solidFill>
                  <a:srgbClr val="0645AD"/>
                </a:solidFill>
                <a:effectLst/>
                <a:latin typeface="Arial" panose="020B0604020202020204" pitchFamily="34" charset="0"/>
                <a:hlinkClick r:id="rId11" tooltip="Orion spacecraft"/>
              </a:rPr>
              <a:t>Orion spacecraft</a:t>
            </a:r>
            <a:r>
              <a:rPr lang="en-US" b="0" i="0" dirty="0">
                <a:solidFill>
                  <a:srgbClr val="202122"/>
                </a:solidFill>
                <a:effectLst/>
                <a:latin typeface="Arial" panose="020B0604020202020204" pitchFamily="34" charset="0"/>
              </a:rPr>
              <a:t> that will be launched from Earth by a NASA </a:t>
            </a:r>
            <a:r>
              <a:rPr lang="en-US" b="0" i="0" u="none" strike="noStrike" dirty="0">
                <a:solidFill>
                  <a:srgbClr val="0645AD"/>
                </a:solidFill>
                <a:effectLst/>
                <a:latin typeface="Arial" panose="020B0604020202020204" pitchFamily="34" charset="0"/>
                <a:hlinkClick r:id="rId12" tooltip="Space Launch System"/>
              </a:rPr>
              <a:t>Space Launch System</a:t>
            </a:r>
            <a:r>
              <a:rPr lang="en-US" b="0" i="0" dirty="0">
                <a:solidFill>
                  <a:srgbClr val="202122"/>
                </a:solidFill>
                <a:effectLst/>
                <a:latin typeface="Arial" panose="020B0604020202020204" pitchFamily="34" charset="0"/>
              </a:rPr>
              <a:t> (SLS) launcher. A crew will transfer from Orion to HLS, which will descend to the lunar surface for a stay of several days which is to include five or more </a:t>
            </a:r>
            <a:r>
              <a:rPr lang="en-US" b="0" i="0" u="none" strike="noStrike" dirty="0">
                <a:solidFill>
                  <a:srgbClr val="0645AD"/>
                </a:solidFill>
                <a:effectLst/>
                <a:latin typeface="Arial" panose="020B0604020202020204" pitchFamily="34" charset="0"/>
                <a:hlinkClick r:id="rId13" tooltip="Extravehicular activity"/>
              </a:rPr>
              <a:t>EVAs</a:t>
            </a:r>
            <a:r>
              <a:rPr lang="en-US" b="0" i="0" dirty="0">
                <a:solidFill>
                  <a:srgbClr val="202122"/>
                </a:solidFill>
                <a:effectLst/>
                <a:latin typeface="Arial" panose="020B0604020202020204" pitchFamily="34" charset="0"/>
              </a:rPr>
              <a:t>. It will then return the crew to Orion in NRHO.</a:t>
            </a:r>
          </a:p>
          <a:p>
            <a:pPr algn="l"/>
            <a:r>
              <a:rPr lang="en-US" b="0" i="0" dirty="0">
                <a:solidFill>
                  <a:srgbClr val="202122"/>
                </a:solidFill>
                <a:effectLst/>
                <a:latin typeface="Arial" panose="020B0604020202020204" pitchFamily="34" charset="0"/>
              </a:rPr>
              <a:t>In the third phase of its HLS procurement process </a:t>
            </a:r>
            <a:r>
              <a:rPr lang="en-US" b="0" i="0" u="none" strike="noStrike" dirty="0">
                <a:solidFill>
                  <a:srgbClr val="0645AD"/>
                </a:solidFill>
                <a:effectLst/>
                <a:latin typeface="Arial" panose="020B0604020202020204" pitchFamily="34" charset="0"/>
                <a:hlinkClick r:id="rId6" tooltip="NASA"/>
              </a:rPr>
              <a:t>NASA</a:t>
            </a:r>
            <a:r>
              <a:rPr lang="en-US" b="0" i="0" dirty="0">
                <a:solidFill>
                  <a:srgbClr val="202122"/>
                </a:solidFill>
                <a:effectLst/>
                <a:latin typeface="Arial" panose="020B0604020202020204" pitchFamily="34" charset="0"/>
              </a:rPr>
              <a:t> awarded SpaceX a contract in April 2021 to develop, produce, and demonstrate Starship HLS. A crewed flight will occur as part of the </a:t>
            </a:r>
            <a:r>
              <a:rPr lang="en-US" b="0" i="0" u="none" strike="noStrike" dirty="0">
                <a:solidFill>
                  <a:srgbClr val="0645AD"/>
                </a:solidFill>
                <a:effectLst/>
                <a:latin typeface="Arial" panose="020B0604020202020204" pitchFamily="34" charset="0"/>
                <a:hlinkClick r:id="rId14" tooltip="Artemis 3"/>
              </a:rPr>
              <a:t>Artemis 3</a:t>
            </a:r>
            <a:r>
              <a:rPr lang="en-US" b="0" i="0" dirty="0">
                <a:solidFill>
                  <a:srgbClr val="202122"/>
                </a:solidFill>
                <a:effectLst/>
                <a:latin typeface="Arial" panose="020B0604020202020204" pitchFamily="34" charset="0"/>
              </a:rPr>
              <a:t> mission, no earlier than April 2025, after an earlier uncrewed test flight successfully lands on the Moon and returns to </a:t>
            </a:r>
            <a:r>
              <a:rPr lang="en-US" b="0" i="0" u="none" strike="noStrike" dirty="0">
                <a:solidFill>
                  <a:srgbClr val="0645AD"/>
                </a:solidFill>
                <a:effectLst/>
                <a:latin typeface="Arial" panose="020B0604020202020204" pitchFamily="34" charset="0"/>
                <a:hlinkClick r:id="rId10" tooltip="Near-rectilinear halo orbit"/>
              </a:rPr>
              <a:t>NRHO</a:t>
            </a:r>
            <a:r>
              <a:rPr lang="en-US" b="0" i="0" dirty="0">
                <a:solidFill>
                  <a:srgbClr val="202122"/>
                </a:solidFill>
                <a:effectLst/>
                <a:latin typeface="Arial" panose="020B0604020202020204" pitchFamily="34" charset="0"/>
              </a:rPr>
              <a:t>.</a:t>
            </a:r>
          </a:p>
          <a:p>
            <a:pPr algn="l"/>
            <a:r>
              <a:rPr lang="en-US" b="0" i="0" dirty="0">
                <a:solidFill>
                  <a:srgbClr val="202122"/>
                </a:solidFill>
                <a:effectLst/>
                <a:latin typeface="Arial" panose="020B0604020202020204" pitchFamily="34" charset="0"/>
              </a:rPr>
              <a:t>On 23 March 2022, NASA announced its intention to procure a second crewed Starship HLS demonstration mission to the Moon, with the HLS design updated to meet new sustainability requirements. NASA intends to negotiate a sole-source award to SpaceX by exercising an option under the 2021 HLS contract. The updated Starship HLS would be used for the Artemis V mission and would compete with landers to be procured from other vendors for later landings.</a:t>
            </a:r>
          </a:p>
          <a:p>
            <a:endParaRPr lang="en-US" dirty="0"/>
          </a:p>
        </p:txBody>
      </p:sp>
    </p:spTree>
    <p:extLst>
      <p:ext uri="{BB962C8B-B14F-4D97-AF65-F5344CB8AC3E}">
        <p14:creationId xmlns:p14="http://schemas.microsoft.com/office/powerpoint/2010/main" val="1800392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ones tested?</a:t>
            </a:r>
          </a:p>
        </p:txBody>
      </p:sp>
      <p:sp>
        <p:nvSpPr>
          <p:cNvPr id="4" name="Slide Number Placeholder 3"/>
          <p:cNvSpPr>
            <a:spLocks noGrp="1"/>
          </p:cNvSpPr>
          <p:nvPr>
            <p:ph type="sldNum" sz="quarter" idx="10"/>
          </p:nvPr>
        </p:nvSpPr>
        <p:spPr/>
        <p:txBody>
          <a:bodyPr/>
          <a:lstStyle/>
          <a:p>
            <a:fld id="{EE00473E-DE21-864B-9BEF-573E02546689}" type="slidenum">
              <a:rPr lang="en-US" altLang="en-US" smtClean="0"/>
              <a:pPr/>
              <a:t>52</a:t>
            </a:fld>
            <a:endParaRPr lang="en-US" altLang="en-US"/>
          </a:p>
        </p:txBody>
      </p:sp>
    </p:spTree>
    <p:extLst>
      <p:ext uri="{BB962C8B-B14F-4D97-AF65-F5344CB8AC3E}">
        <p14:creationId xmlns:p14="http://schemas.microsoft.com/office/powerpoint/2010/main" val="3212722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7234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2893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9BFB0AE-7C47-4514-94F9-59804494943E}" type="slidenum">
              <a:rPr lang="en-US" smtClean="0"/>
              <a:pPr>
                <a:defRPr/>
              </a:pPr>
              <a:t>56</a:t>
            </a:fld>
            <a:endParaRPr lang="en-US"/>
          </a:p>
        </p:txBody>
      </p:sp>
    </p:spTree>
    <p:extLst>
      <p:ext uri="{BB962C8B-B14F-4D97-AF65-F5344CB8AC3E}">
        <p14:creationId xmlns:p14="http://schemas.microsoft.com/office/powerpoint/2010/main" val="4029864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570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https://www.nasa.gov/aero/nasa-moves-to-begin-historic-new-era-of-x-plane-research </a:t>
            </a:r>
          </a:p>
          <a:p>
            <a:endParaRPr lang="en-US" dirty="0"/>
          </a:p>
          <a:p>
            <a:r>
              <a:rPr lang="en-US" dirty="0"/>
              <a:t>Quiet Ultra Efficient </a:t>
            </a:r>
            <a:r>
              <a:rPr lang="en-US" dirty="0" err="1"/>
              <a:t>SuperSonic</a:t>
            </a:r>
            <a:r>
              <a:rPr lang="en-US" dirty="0"/>
              <a:t> Transport</a:t>
            </a:r>
          </a:p>
          <a:p>
            <a:endParaRPr lang="en-US" dirty="0"/>
          </a:p>
          <a:p>
            <a:r>
              <a:rPr lang="en-US" sz="1200" b="1" i="0" kern="1200" dirty="0">
                <a:solidFill>
                  <a:schemeClr val="tx1"/>
                </a:solidFill>
                <a:effectLst/>
                <a:latin typeface="+mn-lt"/>
                <a:ea typeface="+mn-ea"/>
                <a:cs typeface="+mn-cs"/>
              </a:rPr>
              <a:t>Three-Legged Stool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second leg of the stool – a semi-span model (half of a configuration) undergoes flutter testing in a NASA Langley wind tunnel.</a:t>
            </a:r>
          </a:p>
          <a:p>
            <a:r>
              <a:rPr lang="en-US" sz="1200" b="1" i="1" kern="1200" dirty="0">
                <a:solidFill>
                  <a:schemeClr val="tx1"/>
                </a:solidFill>
                <a:effectLst/>
                <a:latin typeface="+mn-lt"/>
                <a:ea typeface="+mn-ea"/>
                <a:cs typeface="+mn-cs"/>
              </a:rPr>
              <a:t>Credits: NASA Langley/Sandie Gibbs</a:t>
            </a:r>
          </a:p>
          <a:p>
            <a:r>
              <a:rPr lang="en-US" sz="1200" b="0" i="0" kern="1200" dirty="0">
                <a:solidFill>
                  <a:schemeClr val="tx1"/>
                </a:solidFill>
                <a:effectLst/>
                <a:latin typeface="+mn-lt"/>
                <a:ea typeface="+mn-ea"/>
                <a:cs typeface="+mn-cs"/>
              </a:rPr>
              <a:t>But in this age of high-speed computers capable of generating sophisticated simulations, and with the availability of world-class wind tunnels to test high-fidelity models, why still the need to fly something like an X-plane?</a:t>
            </a:r>
          </a:p>
          <a:p>
            <a:r>
              <a:rPr lang="en-US" sz="1200" b="0" i="0" kern="1200" dirty="0">
                <a:solidFill>
                  <a:schemeClr val="tx1"/>
                </a:solidFill>
                <a:effectLst/>
                <a:latin typeface="+mn-lt"/>
                <a:ea typeface="+mn-ea"/>
                <a:cs typeface="+mn-cs"/>
              </a:rPr>
              <a:t>“It’s a valid question,” Waggoner said.</a:t>
            </a:r>
          </a:p>
          <a:p>
            <a:r>
              <a:rPr lang="en-US" sz="1200" b="0" i="0" kern="1200" dirty="0">
                <a:solidFill>
                  <a:schemeClr val="tx1"/>
                </a:solidFill>
                <a:effectLst/>
                <a:latin typeface="+mn-lt"/>
                <a:ea typeface="+mn-ea"/>
                <a:cs typeface="+mn-cs"/>
              </a:rPr>
              <a:t>The answer has to do with what Waggoner describes as the necessity of a “three legged stool” when it comes to aviation research.</a:t>
            </a:r>
          </a:p>
          <a:p>
            <a:r>
              <a:rPr lang="en-US" sz="1200" b="0" i="0" kern="1200" dirty="0">
                <a:solidFill>
                  <a:schemeClr val="tx1"/>
                </a:solidFill>
                <a:effectLst/>
                <a:latin typeface="+mn-lt"/>
                <a:ea typeface="+mn-ea"/>
                <a:cs typeface="+mn-cs"/>
              </a:rPr>
              <a:t>One leg represents computational capabilities. This involves the high-speed super computers that can model the physics of air flowing over an object – be it a wing, a rudder or a full airplane – that exists only in the ones and zeros of a simulation.</a:t>
            </a:r>
          </a:p>
          <a:p>
            <a:r>
              <a:rPr lang="en-US" sz="1200" b="0" i="0" kern="1200" dirty="0">
                <a:solidFill>
                  <a:schemeClr val="tx1"/>
                </a:solidFill>
                <a:effectLst/>
                <a:latin typeface="+mn-lt"/>
                <a:ea typeface="+mn-ea"/>
                <a:cs typeface="+mn-cs"/>
              </a:rPr>
              <a:t>A second leg represents experimental methods. This is where scientists put what is most often a scale model of an object or part of an object – be it a wing, a rudder or an airplane – in a wind tunnel to take measurements of air flowing over the object.</a:t>
            </a:r>
          </a:p>
          <a:p>
            <a:r>
              <a:rPr lang="en-US" sz="1200" b="0" i="0" kern="1200" dirty="0">
                <a:solidFill>
                  <a:schemeClr val="tx1"/>
                </a:solidFill>
                <a:effectLst/>
                <a:latin typeface="+mn-lt"/>
                <a:ea typeface="+mn-ea"/>
                <a:cs typeface="+mn-cs"/>
              </a:rPr>
              <a:t>Measurements taken in the wind tunnel can help improve the computer model, and the computer model can help inform improvements to the airplane design, which can then be tested again in the wind tunnel.</a:t>
            </a:r>
          </a:p>
          <a:p>
            <a:r>
              <a:rPr lang="en-US" sz="1200" b="0" i="0" kern="1200" dirty="0">
                <a:solidFill>
                  <a:schemeClr val="tx1"/>
                </a:solidFill>
                <a:effectLst/>
                <a:latin typeface="+mn-lt"/>
                <a:ea typeface="+mn-ea"/>
                <a:cs typeface="+mn-cs"/>
              </a:rPr>
              <a:t>“Each of these is great on its own and each helps the other, but each also can introduce errors into the inferences that might be made based on the results,” Waggoner said. “So the third leg of the stool is to go out and actually fly the design.”</a:t>
            </a:r>
          </a:p>
          <a:p>
            <a:r>
              <a:rPr lang="en-US" sz="1200" b="0" i="0" kern="1200" dirty="0">
                <a:solidFill>
                  <a:schemeClr val="tx1"/>
                </a:solidFill>
                <a:effectLst/>
                <a:latin typeface="+mn-lt"/>
                <a:ea typeface="+mn-ea"/>
                <a:cs typeface="+mn-cs"/>
              </a:rPr>
              <a:t>Whether it’s flying an X-plane or a full-scale prototype of a new aircraft, the data recorded in actual flight can then be applied to validate and improve the computational and experimental methods used in developing the design in the first place.</a:t>
            </a:r>
          </a:p>
          <a:p>
            <a:r>
              <a:rPr lang="en-US" sz="1200" b="0" i="0" kern="1200" dirty="0">
                <a:solidFill>
                  <a:schemeClr val="tx1"/>
                </a:solidFill>
                <a:effectLst/>
                <a:latin typeface="+mn-lt"/>
                <a:ea typeface="+mn-ea"/>
                <a:cs typeface="+mn-cs"/>
              </a:rPr>
              <a:t>“Now you’ve got three different ways to look at the same problem,” Waggoner said. “It’s only through doing all that together that we will ever get to the point where we’ve lowered the risk enough to completely trust what our numbers are telling us.</a:t>
            </a:r>
          </a:p>
          <a:p>
            <a:endParaRPr lang="en-US" dirty="0"/>
          </a:p>
          <a:p>
            <a:endParaRPr lang="en-US" dirty="0"/>
          </a:p>
        </p:txBody>
      </p:sp>
    </p:spTree>
    <p:extLst>
      <p:ext uri="{BB962C8B-B14F-4D97-AF65-F5344CB8AC3E}">
        <p14:creationId xmlns:p14="http://schemas.microsoft.com/office/powerpoint/2010/main" val="3224366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8762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US" altLang="en-US"/>
          </a:p>
        </p:txBody>
      </p:sp>
      <p:sp>
        <p:nvSpPr>
          <p:cNvPr id="48132" name="Slide Number Placeholder 3"/>
          <p:cNvSpPr>
            <a:spLocks noGrp="1"/>
          </p:cNvSpPr>
          <p:nvPr>
            <p:ph type="sldNum" sz="quarter" idx="5"/>
          </p:nvPr>
        </p:nvSpPr>
        <p:spPr>
          <a:noFill/>
        </p:spPr>
        <p:txBody>
          <a:bodyPr/>
          <a:lstStyle>
            <a:lvl1pPr defTabSz="456491">
              <a:spcBef>
                <a:spcPct val="30000"/>
              </a:spcBef>
              <a:defRPr sz="1100">
                <a:solidFill>
                  <a:schemeClr val="tx1"/>
                </a:solidFill>
                <a:latin typeface="Calibri" pitchFamily="34" charset="0"/>
              </a:defRPr>
            </a:lvl1pPr>
            <a:lvl2pPr marL="702756" indent="-270291" defTabSz="456491">
              <a:spcBef>
                <a:spcPct val="30000"/>
              </a:spcBef>
              <a:defRPr sz="1100">
                <a:solidFill>
                  <a:schemeClr val="tx1"/>
                </a:solidFill>
                <a:latin typeface="Calibri" pitchFamily="34" charset="0"/>
              </a:defRPr>
            </a:lvl2pPr>
            <a:lvl3pPr marL="1081164" indent="-216233" defTabSz="456491">
              <a:spcBef>
                <a:spcPct val="30000"/>
              </a:spcBef>
              <a:defRPr sz="1100">
                <a:solidFill>
                  <a:schemeClr val="tx1"/>
                </a:solidFill>
                <a:latin typeface="Calibri" pitchFamily="34" charset="0"/>
              </a:defRPr>
            </a:lvl3pPr>
            <a:lvl4pPr marL="1513629" indent="-216233" defTabSz="456491">
              <a:spcBef>
                <a:spcPct val="30000"/>
              </a:spcBef>
              <a:defRPr sz="1100">
                <a:solidFill>
                  <a:schemeClr val="tx1"/>
                </a:solidFill>
                <a:latin typeface="Calibri" pitchFamily="34" charset="0"/>
              </a:defRPr>
            </a:lvl4pPr>
            <a:lvl5pPr marL="1946095" indent="-216233" defTabSz="456491">
              <a:spcBef>
                <a:spcPct val="30000"/>
              </a:spcBef>
              <a:defRPr sz="1100">
                <a:solidFill>
                  <a:schemeClr val="tx1"/>
                </a:solidFill>
                <a:latin typeface="Calibri" pitchFamily="34" charset="0"/>
              </a:defRPr>
            </a:lvl5pPr>
            <a:lvl6pPr marL="2378560" indent="-216233" defTabSz="456491" eaLnBrk="0" fontAlgn="base" hangingPunct="0">
              <a:spcBef>
                <a:spcPct val="30000"/>
              </a:spcBef>
              <a:spcAft>
                <a:spcPct val="0"/>
              </a:spcAft>
              <a:defRPr sz="1100">
                <a:solidFill>
                  <a:schemeClr val="tx1"/>
                </a:solidFill>
                <a:latin typeface="Calibri" pitchFamily="34" charset="0"/>
              </a:defRPr>
            </a:lvl6pPr>
            <a:lvl7pPr marL="2811026" indent="-216233" defTabSz="456491" eaLnBrk="0" fontAlgn="base" hangingPunct="0">
              <a:spcBef>
                <a:spcPct val="30000"/>
              </a:spcBef>
              <a:spcAft>
                <a:spcPct val="0"/>
              </a:spcAft>
              <a:defRPr sz="1100">
                <a:solidFill>
                  <a:schemeClr val="tx1"/>
                </a:solidFill>
                <a:latin typeface="Calibri" pitchFamily="34" charset="0"/>
              </a:defRPr>
            </a:lvl7pPr>
            <a:lvl8pPr marL="3243491" indent="-216233" defTabSz="456491" eaLnBrk="0" fontAlgn="base" hangingPunct="0">
              <a:spcBef>
                <a:spcPct val="30000"/>
              </a:spcBef>
              <a:spcAft>
                <a:spcPct val="0"/>
              </a:spcAft>
              <a:defRPr sz="1100">
                <a:solidFill>
                  <a:schemeClr val="tx1"/>
                </a:solidFill>
                <a:latin typeface="Calibri" pitchFamily="34" charset="0"/>
              </a:defRPr>
            </a:lvl8pPr>
            <a:lvl9pPr marL="3675957" indent="-216233" defTabSz="456491" eaLnBrk="0" fontAlgn="base" hangingPunct="0">
              <a:spcBef>
                <a:spcPct val="30000"/>
              </a:spcBef>
              <a:spcAft>
                <a:spcPct val="0"/>
              </a:spcAft>
              <a:defRPr sz="1100">
                <a:solidFill>
                  <a:schemeClr val="tx1"/>
                </a:solidFill>
                <a:latin typeface="Calibri" pitchFamily="34" charset="0"/>
              </a:defRPr>
            </a:lvl9pPr>
          </a:lstStyle>
          <a:p>
            <a:pPr>
              <a:spcBef>
                <a:spcPct val="0"/>
              </a:spcBef>
            </a:pPr>
            <a:fld id="{336BF7D3-1F9A-4444-A5EF-2CCEAB9AB8E6}" type="slidenum">
              <a:rPr lang="en-US" altLang="en-US" sz="1200"/>
              <a:pPr>
                <a:spcBef>
                  <a:spcPct val="0"/>
                </a:spcBef>
              </a:pPr>
              <a:t>61</a:t>
            </a:fld>
            <a:endParaRPr lang="en-US" altLang="en-US" sz="1200"/>
          </a:p>
        </p:txBody>
      </p:sp>
    </p:spTree>
    <p:extLst>
      <p:ext uri="{BB962C8B-B14F-4D97-AF65-F5344CB8AC3E}">
        <p14:creationId xmlns:p14="http://schemas.microsoft.com/office/powerpoint/2010/main" val="2027829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2893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89747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44588" y="685800"/>
            <a:ext cx="4570412" cy="3429000"/>
          </a:xfrm>
          <a:ln/>
        </p:spPr>
      </p:sp>
      <p:sp>
        <p:nvSpPr>
          <p:cNvPr id="34819" name="Rectangle 3"/>
          <p:cNvSpPr>
            <a:spLocks noGrp="1" noChangeArrowheads="1"/>
          </p:cNvSpPr>
          <p:nvPr>
            <p:ph type="body" idx="1"/>
          </p:nvPr>
        </p:nvSpPr>
        <p:spPr>
          <a:xfrm>
            <a:off x="913805" y="4343704"/>
            <a:ext cx="5030391" cy="4113892"/>
          </a:xfrm>
        </p:spPr>
        <p:txBody>
          <a:bodyPr/>
          <a:lstStyle/>
          <a:p>
            <a:pPr eaLnBrk="1" hangingPunct="1"/>
            <a:r>
              <a:rPr lang="en-US" altLang="en-US"/>
              <a:t>Changed PLIF image to an animated gif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620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400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1497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08787"/>
            <a:ext cx="7772400" cy="2387600"/>
          </a:xfrm>
        </p:spPr>
        <p:txBody>
          <a:bodyPr anchor="b">
            <a:normAutofit/>
          </a:bodyPr>
          <a:lstStyle>
            <a:lvl1pPr algn="ctr">
              <a:defRPr sz="3200">
                <a:latin typeface="Lucida Sans Unicode" panose="020B0602030504020204" pitchFamily="34" charset="0"/>
                <a:cs typeface="Lucida Sans Unicode" panose="020B0602030504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461609"/>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3177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209024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2466417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 y="219268"/>
            <a:ext cx="4355869" cy="695132"/>
          </a:xfrm>
          <a:prstGeom prst="rect">
            <a:avLst/>
          </a:prstGeom>
        </p:spPr>
        <p:txBody>
          <a:bodyPr/>
          <a:lstStyle>
            <a:lvl1pPr algn="l">
              <a:defRPr sz="240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8589C0E0-A320-4D96-A973-4401A9A854BB}" type="slidenum">
              <a:rPr lang="en-US" smtClean="0"/>
              <a:pPr/>
              <a:t>‹#›</a:t>
            </a:fld>
            <a:endParaRPr lang="en-US" dirty="0"/>
          </a:p>
        </p:txBody>
      </p:sp>
      <p:sp>
        <p:nvSpPr>
          <p:cNvPr id="7" name="Content Placeholder 2">
            <a:extLst>
              <a:ext uri="{FF2B5EF4-FFF2-40B4-BE49-F238E27FC236}">
                <a16:creationId xmlns:a16="http://schemas.microsoft.com/office/drawing/2014/main" id="{189E649C-E024-4490-BE48-8CFCFAB5B007}"/>
              </a:ext>
            </a:extLst>
          </p:cNvPr>
          <p:cNvSpPr>
            <a:spLocks noGrp="1"/>
          </p:cNvSpPr>
          <p:nvPr>
            <p:ph idx="1"/>
          </p:nvPr>
        </p:nvSpPr>
        <p:spPr>
          <a:xfrm>
            <a:off x="76201" y="1132650"/>
            <a:ext cx="5111750" cy="4906963"/>
          </a:xfrm>
          <a:prstGeom prst="rect">
            <a:avLst/>
          </a:prstGeom>
        </p:spPr>
        <p:txBody>
          <a:bodyPr/>
          <a:lstStyle>
            <a:lvl1pPr marL="257175" indent="-257175">
              <a:buClr>
                <a:schemeClr val="accent2">
                  <a:lumMod val="75000"/>
                </a:schemeClr>
              </a:buClr>
              <a:buFont typeface="Wingdings" panose="05000000000000000000" pitchFamily="2" charset="2"/>
              <a:buChar cha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0924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March 11-13, 2013</a:t>
            </a:r>
          </a:p>
        </p:txBody>
      </p:sp>
      <p:sp>
        <p:nvSpPr>
          <p:cNvPr id="4" name="Footer Placeholder 3"/>
          <p:cNvSpPr>
            <a:spLocks noGrp="1"/>
          </p:cNvSpPr>
          <p:nvPr>
            <p:ph type="ftr" sz="quarter" idx="11"/>
          </p:nvPr>
        </p:nvSpPr>
        <p:spPr/>
        <p:txBody>
          <a:bodyPr/>
          <a:lstStyle/>
          <a:p>
            <a:r>
              <a:rPr lang="en-US"/>
              <a:t>Advanced Sensing and Optical Measurement Branch Peer Review</a:t>
            </a:r>
            <a:endParaRPr lang="en-US" dirty="0"/>
          </a:p>
        </p:txBody>
      </p:sp>
      <p:sp>
        <p:nvSpPr>
          <p:cNvPr id="5" name="Slide Number Placeholder 4"/>
          <p:cNvSpPr>
            <a:spLocks noGrp="1"/>
          </p:cNvSpPr>
          <p:nvPr>
            <p:ph type="sldNum" sz="quarter" idx="12"/>
          </p:nvPr>
        </p:nvSpPr>
        <p:spPr/>
        <p:txBody>
          <a:bodyPr/>
          <a:lstStyle/>
          <a:p>
            <a:fld id="{A14890CE-D336-4E5C-96FC-0FB01EFCB857}" type="slidenum">
              <a:rPr lang="en-US" smtClean="0"/>
              <a:pPr/>
              <a:t>‹#›</a:t>
            </a:fld>
            <a:endParaRPr lang="en-US"/>
          </a:p>
        </p:txBody>
      </p:sp>
    </p:spTree>
    <p:extLst>
      <p:ext uri="{BB962C8B-B14F-4D97-AF65-F5344CB8AC3E}">
        <p14:creationId xmlns:p14="http://schemas.microsoft.com/office/powerpoint/2010/main" val="2018463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8095"/>
            <a:ext cx="7886700" cy="886047"/>
          </a:xfrm>
        </p:spPr>
        <p:txBody>
          <a:bodyPr>
            <a:normAutofit/>
          </a:bodyPr>
          <a:lstStyle>
            <a:lvl1pPr>
              <a:defRPr sz="2400">
                <a:latin typeface="Lucida Sans Unicode" panose="020B0602030504020204" pitchFamily="34" charset="0"/>
                <a:cs typeface="Lucida Sans Unicode" panose="020B0602030504020204" pitchFamily="34" charset="0"/>
              </a:defRPr>
            </a:lvl1pPr>
          </a:lstStyle>
          <a:p>
            <a:r>
              <a:rPr lang="en-US" dirty="0"/>
              <a:t>Click to edit Master title style</a:t>
            </a:r>
          </a:p>
        </p:txBody>
      </p:sp>
      <p:sp>
        <p:nvSpPr>
          <p:cNvPr id="3" name="Content Placeholder 2"/>
          <p:cNvSpPr>
            <a:spLocks noGrp="1"/>
          </p:cNvSpPr>
          <p:nvPr>
            <p:ph idx="1"/>
          </p:nvPr>
        </p:nvSpPr>
        <p:spPr>
          <a:xfrm>
            <a:off x="628650" y="934142"/>
            <a:ext cx="8515350" cy="5923858"/>
          </a:xfrm>
        </p:spPr>
        <p:txBody>
          <a:bodyPr>
            <a:normAutofit/>
          </a:bodyPr>
          <a:lstStyle>
            <a:lvl1pPr>
              <a:defRPr sz="1800">
                <a:latin typeface="Lucida Sans Unicode" panose="020B0602030504020204" pitchFamily="34" charset="0"/>
                <a:cs typeface="Lucida Sans Unicode" panose="020B0602030504020204" pitchFamily="34" charset="0"/>
              </a:defRPr>
            </a:lvl1pPr>
            <a:lvl2pPr>
              <a:defRPr sz="1600">
                <a:latin typeface="Lucida Sans Unicode" panose="020B0602030504020204" pitchFamily="34" charset="0"/>
                <a:cs typeface="Lucida Sans Unicode" panose="020B0602030504020204" pitchFamily="34" charset="0"/>
              </a:defRPr>
            </a:lvl2pPr>
            <a:lvl3pPr>
              <a:defRPr sz="1400">
                <a:latin typeface="Lucida Sans Unicode" panose="020B0602030504020204" pitchFamily="34" charset="0"/>
                <a:cs typeface="Lucida Sans Unicode" panose="020B0602030504020204" pitchFamily="34" charset="0"/>
              </a:defRPr>
            </a:lvl3pPr>
            <a:lvl4pPr>
              <a:defRPr sz="1200">
                <a:latin typeface="Lucida Sans Unicode" panose="020B0602030504020204" pitchFamily="34" charset="0"/>
                <a:cs typeface="Lucida Sans Unicode" panose="020B0602030504020204" pitchFamily="34" charset="0"/>
              </a:defRPr>
            </a:lvl4pPr>
            <a:lvl5pPr>
              <a:defRPr sz="1200">
                <a:latin typeface="Lucida Sans Unicode" panose="020B0602030504020204" pitchFamily="34" charset="0"/>
                <a:cs typeface="Lucida Sans Unicode" panose="020B0602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98755" y="6469823"/>
            <a:ext cx="1052711" cy="365125"/>
          </a:xfrm>
        </p:spPr>
        <p:txBody>
          <a:bodyPr/>
          <a:lstStyle>
            <a:lvl1pPr algn="ctr">
              <a:defRPr sz="1200">
                <a:solidFill>
                  <a:schemeClr val="tx1"/>
                </a:solidFill>
                <a:latin typeface="Lucida Sans Unicode" panose="020B0602030504020204" pitchFamily="34" charset="0"/>
                <a:cs typeface="Lucida Sans Unicode" panose="020B0602030504020204" pitchFamily="34" charset="0"/>
              </a:defRPr>
            </a:lvl1pPr>
          </a:lstStyle>
          <a:p>
            <a:fld id="{62AAAA83-AFD9-48BC-BE4C-3DD0D9246FAC}" type="slidenum">
              <a:rPr lang="en-US" smtClean="0"/>
              <a:pPr/>
              <a:t>‹#›</a:t>
            </a:fld>
            <a:endParaRPr lang="en-US" dirty="0"/>
          </a:p>
        </p:txBody>
      </p:sp>
      <p:sp>
        <p:nvSpPr>
          <p:cNvPr id="9" name="Rectangle 8"/>
          <p:cNvSpPr/>
          <p:nvPr userDrawn="1"/>
        </p:nvSpPr>
        <p:spPr>
          <a:xfrm>
            <a:off x="320408" y="828101"/>
            <a:ext cx="8534400" cy="45719"/>
          </a:xfrm>
          <a:prstGeom prst="rect">
            <a:avLst/>
          </a:prstGeom>
          <a:gradFill flip="none" rotWithShape="1">
            <a:gsLst>
              <a:gs pos="0">
                <a:schemeClr val="accent1">
                  <a:tint val="66000"/>
                  <a:satMod val="160000"/>
                  <a:lumMod val="82000"/>
                </a:schemeClr>
              </a:gs>
              <a:gs pos="50000">
                <a:schemeClr val="accent1">
                  <a:tint val="44500"/>
                  <a:satMod val="160000"/>
                </a:schemeClr>
              </a:gs>
              <a:gs pos="100000">
                <a:schemeClr val="accent1">
                  <a:tint val="23500"/>
                  <a:satMod val="160000"/>
                </a:schemeClr>
              </a:gs>
            </a:gsLst>
            <a:path path="shape">
              <a:fillToRect l="50000" t="50000" r="50000" b="50000"/>
            </a:path>
            <a:tileRect/>
          </a:gra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a:clrChange>
              <a:clrFrom>
                <a:srgbClr val="000000"/>
              </a:clrFrom>
              <a:clrTo>
                <a:srgbClr val="000000">
                  <a:alpha val="0"/>
                </a:srgbClr>
              </a:clrTo>
            </a:clrChange>
          </a:blip>
          <a:stretch>
            <a:fillRect/>
          </a:stretch>
        </p:blipFill>
        <p:spPr>
          <a:xfrm>
            <a:off x="8252550" y="60932"/>
            <a:ext cx="895259" cy="706783"/>
          </a:xfrm>
          <a:prstGeom prst="rect">
            <a:avLst/>
          </a:prstGeom>
        </p:spPr>
      </p:pic>
    </p:spTree>
    <p:extLst>
      <p:ext uri="{BB962C8B-B14F-4D97-AF65-F5344CB8AC3E}">
        <p14:creationId xmlns:p14="http://schemas.microsoft.com/office/powerpoint/2010/main" val="293626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107359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020726"/>
          </a:xfrm>
        </p:spPr>
        <p:txBody>
          <a:bodyPr>
            <a:normAutofit/>
          </a:bodyPr>
          <a:lstStyle>
            <a:lvl1pPr>
              <a:defRPr sz="3600">
                <a:latin typeface="Lucida Sans Unicode" panose="020B0602030504020204" pitchFamily="34" charset="0"/>
                <a:cs typeface="Lucida Sans Unicode" panose="020B0602030504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822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2914683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1999747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134525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205201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AAAA83-AFD9-48BC-BE4C-3DD0D9246FAC}" type="slidenum">
              <a:rPr lang="en-US" smtClean="0"/>
              <a:t>‹#›</a:t>
            </a:fld>
            <a:endParaRPr lang="en-US"/>
          </a:p>
        </p:txBody>
      </p:sp>
    </p:spTree>
    <p:extLst>
      <p:ext uri="{BB962C8B-B14F-4D97-AF65-F5344CB8AC3E}">
        <p14:creationId xmlns:p14="http://schemas.microsoft.com/office/powerpoint/2010/main" val="3698212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100" b="1">
                <a:solidFill>
                  <a:schemeClr val="bg2">
                    <a:lumMod val="25000"/>
                  </a:schemeClr>
                </a:solidFill>
              </a:defRPr>
            </a:lvl1pPr>
          </a:lstStyle>
          <a:p>
            <a:r>
              <a:rPr lang="en-US"/>
              <a:t>October 24-26 2017</a:t>
            </a:r>
            <a:endParaRPr lang="en-US" dirty="0"/>
          </a:p>
        </p:txBody>
      </p:sp>
      <p:sp>
        <p:nvSpPr>
          <p:cNvPr id="5" name="Footer Placeholder 4"/>
          <p:cNvSpPr>
            <a:spLocks noGrp="1"/>
          </p:cNvSpPr>
          <p:nvPr>
            <p:ph type="ftr" sz="quarter" idx="3"/>
          </p:nvPr>
        </p:nvSpPr>
        <p:spPr>
          <a:xfrm>
            <a:off x="2435839" y="6356351"/>
            <a:ext cx="4264638" cy="365125"/>
          </a:xfrm>
          <a:prstGeom prst="rect">
            <a:avLst/>
          </a:prstGeom>
        </p:spPr>
        <p:txBody>
          <a:bodyPr vert="horz" lIns="91440" tIns="45720" rIns="91440" bIns="45720" rtlCol="0" anchor="ctr"/>
          <a:lstStyle>
            <a:lvl1pPr algn="ctr">
              <a:defRPr sz="1100" b="1">
                <a:solidFill>
                  <a:schemeClr val="bg2">
                    <a:lumMod val="25000"/>
                  </a:schemeClr>
                </a:solidFill>
              </a:defRPr>
            </a:lvl1pPr>
          </a:lstStyle>
          <a:p>
            <a:endParaRPr lang="en-US"/>
          </a:p>
          <a:p>
            <a:r>
              <a:rPr lang="en-US" sz="1050"/>
              <a:t>Advanced Measurement and Data Systems Branch Peer Review</a:t>
            </a:r>
          </a:p>
          <a:p>
            <a:endParaRPr lang="en-US" sz="1050"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100" b="1">
                <a:solidFill>
                  <a:schemeClr val="bg2">
                    <a:lumMod val="25000"/>
                  </a:schemeClr>
                </a:solidFill>
              </a:defRPr>
            </a:lvl1pPr>
          </a:lstStyle>
          <a:p>
            <a:fld id="{62AAAA83-AFD9-48BC-BE4C-3DD0D9246FAC}" type="slidenum">
              <a:rPr lang="en-US" smtClean="0"/>
              <a:pPr/>
              <a:t>‹#›</a:t>
            </a:fld>
            <a:endParaRPr lang="en-US"/>
          </a:p>
        </p:txBody>
      </p:sp>
    </p:spTree>
    <p:extLst>
      <p:ext uri="{BB962C8B-B14F-4D97-AF65-F5344CB8AC3E}">
        <p14:creationId xmlns:p14="http://schemas.microsoft.com/office/powerpoint/2010/main" val="2929072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nasa.gov/specials/artemis/"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wmf"/></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oleObject" Target="../embeddings/oleObject1.bin"/><Relationship Id="rId4" Type="http://schemas.openxmlformats.org/officeDocument/2006/relationships/image" Target="../media/image56.png"/><Relationship Id="rId9" Type="http://schemas.openxmlformats.org/officeDocument/2006/relationships/image" Target="../media/image59.gif"/></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59.gif"/></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gif"/></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3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en.wikipedia.org/wiki/Artemis_I"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hyperlink" Target="https://commons.wikimedia.org/wiki/File:NASA_Selects_First_Commercial_Moon_Landing_Services_for_Artemis_Program_(47974915261).jpg" TargetMode="External"/><Relationship Id="rId4" Type="http://schemas.openxmlformats.org/officeDocument/2006/relationships/hyperlink" Target="https://en.wikipedia.org/wiki/Artemis_II" TargetMode="External"/><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96.JP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gif"/><Relationship Id="rId1" Type="http://schemas.openxmlformats.org/officeDocument/2006/relationships/slideLayout" Target="../slideLayouts/slideLayout2.xml"/><Relationship Id="rId4" Type="http://schemas.openxmlformats.org/officeDocument/2006/relationships/image" Target="../media/image103.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nasa.gov/pdf/631631main_12-03_HEOC.pdf" TargetMode="External"/><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en.wikipedia.org/wiki/Starship_HLS#/media/File:Artemis_III_CONOPS.svg" TargetMode="External"/><Relationship Id="rId4" Type="http://schemas.openxmlformats.org/officeDocument/2006/relationships/image" Target="../media/image107.sv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s://commons.wikimedia.org/wiki/File:NASA_Selects_First_Commercial_Moon_Landing_Services_for_Artemis_Program_(47974915261).jpg" TargetMode="External"/><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846" y="2156533"/>
            <a:ext cx="8555539" cy="2164258"/>
          </a:xfrm>
        </p:spPr>
        <p:txBody>
          <a:bodyPr anchor="ctr">
            <a:normAutofit/>
          </a:bodyPr>
          <a:lstStyle/>
          <a:p>
            <a:br>
              <a:rPr lang="en-US" sz="2800" dirty="0"/>
            </a:br>
            <a:r>
              <a:rPr lang="en-US" b="1" i="1" dirty="0"/>
              <a:t>Optical and laser-based measurements for NASA’s Artemis Program</a:t>
            </a:r>
            <a:endParaRPr lang="en-US" sz="2800" i="1" dirty="0"/>
          </a:p>
        </p:txBody>
      </p:sp>
      <p:sp>
        <p:nvSpPr>
          <p:cNvPr id="3" name="Subtitle 2"/>
          <p:cNvSpPr>
            <a:spLocks noGrp="1"/>
          </p:cNvSpPr>
          <p:nvPr>
            <p:ph type="subTitle" idx="1"/>
          </p:nvPr>
        </p:nvSpPr>
        <p:spPr>
          <a:xfrm>
            <a:off x="2326002" y="4288160"/>
            <a:ext cx="7424662" cy="854330"/>
          </a:xfrm>
        </p:spPr>
        <p:txBody>
          <a:bodyPr anchor="t">
            <a:noAutofit/>
          </a:bodyPr>
          <a:lstStyle/>
          <a:p>
            <a:pPr algn="l">
              <a:lnSpc>
                <a:spcPct val="100000"/>
              </a:lnSpc>
              <a:spcBef>
                <a:spcPts val="0"/>
              </a:spcBef>
            </a:pPr>
            <a:r>
              <a:rPr lang="en-US" sz="2000" b="1" dirty="0"/>
              <a:t>Paul M. Danehy</a:t>
            </a:r>
          </a:p>
          <a:p>
            <a:pPr algn="l">
              <a:lnSpc>
                <a:spcPct val="100000"/>
              </a:lnSpc>
              <a:spcBef>
                <a:spcPts val="0"/>
              </a:spcBef>
            </a:pPr>
            <a:r>
              <a:rPr lang="en-US" sz="2000" i="1" dirty="0"/>
              <a:t>Senior Technologist for Adv. Meas. Systems</a:t>
            </a:r>
          </a:p>
          <a:p>
            <a:pPr algn="l">
              <a:lnSpc>
                <a:spcPct val="100000"/>
              </a:lnSpc>
              <a:spcBef>
                <a:spcPts val="0"/>
              </a:spcBef>
            </a:pPr>
            <a:r>
              <a:rPr lang="en-US" sz="2000" i="1" dirty="0"/>
              <a:t>Advanced Meas. and Data Systems Branch</a:t>
            </a:r>
          </a:p>
          <a:p>
            <a:pPr algn="l">
              <a:lnSpc>
                <a:spcPct val="100000"/>
              </a:lnSpc>
              <a:spcBef>
                <a:spcPts val="0"/>
              </a:spcBef>
            </a:pPr>
            <a:r>
              <a:rPr lang="en-US" sz="2000" i="1" dirty="0"/>
              <a:t>NASA Langley Research Center</a:t>
            </a:r>
          </a:p>
          <a:p>
            <a:pPr algn="l">
              <a:lnSpc>
                <a:spcPct val="100000"/>
              </a:lnSpc>
              <a:spcBef>
                <a:spcPts val="0"/>
              </a:spcBef>
            </a:pPr>
            <a:r>
              <a:rPr lang="en-US" sz="2000" i="1" dirty="0"/>
              <a:t>Hampton, Virginia, USA</a:t>
            </a:r>
          </a:p>
          <a:p>
            <a:pPr algn="l">
              <a:lnSpc>
                <a:spcPct val="100000"/>
              </a:lnSpc>
              <a:spcBef>
                <a:spcPts val="0"/>
              </a:spcBef>
            </a:pPr>
            <a:endParaRPr lang="en-US" sz="1000" dirty="0"/>
          </a:p>
        </p:txBody>
      </p:sp>
      <p:sp>
        <p:nvSpPr>
          <p:cNvPr id="14" name="Rectangle 13"/>
          <p:cNvSpPr/>
          <p:nvPr/>
        </p:nvSpPr>
        <p:spPr>
          <a:xfrm>
            <a:off x="304800" y="2363000"/>
            <a:ext cx="8534400" cy="5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p:nvPr/>
        </p:nvPicPr>
        <p:blipFill rotWithShape="1">
          <a:blip r:embed="rId3" cstate="email">
            <a:extLst>
              <a:ext uri="{28A0092B-C50C-407E-A947-70E740481C1C}">
                <a14:useLocalDpi xmlns:a14="http://schemas.microsoft.com/office/drawing/2010/main"/>
              </a:ext>
            </a:extLst>
          </a:blip>
          <a:srcRect l="22870" t="5779" r="32344" b="56636"/>
          <a:stretch/>
        </p:blipFill>
        <p:spPr>
          <a:xfrm>
            <a:off x="6599257" y="184306"/>
            <a:ext cx="2401816" cy="1959038"/>
          </a:xfrm>
          <a:prstGeom prst="rect">
            <a:avLst/>
          </a:prstGeom>
        </p:spPr>
      </p:pic>
      <p:pic>
        <p:nvPicPr>
          <p:cNvPr id="9" name="Picture 8"/>
          <p:cNvPicPr>
            <a:picLocks noChangeAspect="1"/>
          </p:cNvPicPr>
          <p:nvPr/>
        </p:nvPicPr>
        <p:blipFill>
          <a:blip r:embed="rId4">
            <a:clrChange>
              <a:clrFrom>
                <a:srgbClr val="000000"/>
              </a:clrFrom>
              <a:clrTo>
                <a:srgbClr val="000000">
                  <a:alpha val="0"/>
                </a:srgbClr>
              </a:clrTo>
            </a:clrChange>
          </a:blip>
          <a:stretch>
            <a:fillRect/>
          </a:stretch>
        </p:blipFill>
        <p:spPr>
          <a:xfrm>
            <a:off x="7030256" y="4248400"/>
            <a:ext cx="2147673" cy="1695531"/>
          </a:xfrm>
          <a:prstGeom prst="rect">
            <a:avLst/>
          </a:prstGeom>
        </p:spPr>
      </p:pic>
      <p:sp>
        <p:nvSpPr>
          <p:cNvPr id="10" name="TextBox 9"/>
          <p:cNvSpPr txBox="1"/>
          <p:nvPr/>
        </p:nvSpPr>
        <p:spPr>
          <a:xfrm>
            <a:off x="533400" y="6308922"/>
            <a:ext cx="8077200" cy="584775"/>
          </a:xfrm>
          <a:prstGeom prst="rect">
            <a:avLst/>
          </a:prstGeom>
          <a:noFill/>
        </p:spPr>
        <p:txBody>
          <a:bodyPr wrap="square" rtlCol="0">
            <a:spAutoFit/>
          </a:bodyPr>
          <a:lstStyle/>
          <a:p>
            <a:pPr algn="ctr"/>
            <a:r>
              <a:rPr lang="en-US" sz="1600" b="1" i="1" dirty="0"/>
              <a:t>Work sponsored by NASA’s STMD, HEOMD, ARMD (AETC &amp; TTT), HTP, SMD</a:t>
            </a:r>
          </a:p>
          <a:p>
            <a:pPr algn="ctr"/>
            <a:r>
              <a:rPr lang="en-US" sz="1600" b="1" i="1" dirty="0"/>
              <a:t>Presented at the University of Virginia, 10-24-2022</a:t>
            </a:r>
          </a:p>
        </p:txBody>
      </p:sp>
      <p:pic>
        <p:nvPicPr>
          <p:cNvPr id="1026" name="Picture 2" descr="Artemis program - Wikipedia">
            <a:extLst>
              <a:ext uri="{FF2B5EF4-FFF2-40B4-BE49-F238E27FC236}">
                <a16:creationId xmlns:a16="http://schemas.microsoft.com/office/drawing/2014/main" id="{6AB32FB3-6B8A-49FB-8670-032486BB69E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94" y="4089058"/>
            <a:ext cx="2150156" cy="1989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8494D7A-7D9D-411F-931B-5636949A6A55}"/>
              </a:ext>
            </a:extLst>
          </p:cNvPr>
          <p:cNvPicPr>
            <a:picLocks noChangeAspect="1"/>
          </p:cNvPicPr>
          <p:nvPr/>
        </p:nvPicPr>
        <p:blipFill rotWithShape="1">
          <a:blip r:embed="rId6"/>
          <a:srcRect l="20680"/>
          <a:stretch/>
        </p:blipFill>
        <p:spPr>
          <a:xfrm>
            <a:off x="304800" y="156436"/>
            <a:ext cx="1462111" cy="1959038"/>
          </a:xfrm>
          <a:prstGeom prst="rect">
            <a:avLst/>
          </a:prstGeom>
        </p:spPr>
      </p:pic>
      <p:pic>
        <p:nvPicPr>
          <p:cNvPr id="6" name="Picture 5">
            <a:extLst>
              <a:ext uri="{FF2B5EF4-FFF2-40B4-BE49-F238E27FC236}">
                <a16:creationId xmlns:a16="http://schemas.microsoft.com/office/drawing/2014/main" id="{1134C80A-B20B-4DFA-8B83-E23F24FD1EA2}"/>
              </a:ext>
            </a:extLst>
          </p:cNvPr>
          <p:cNvPicPr>
            <a:picLocks noChangeAspect="1"/>
          </p:cNvPicPr>
          <p:nvPr/>
        </p:nvPicPr>
        <p:blipFill rotWithShape="1">
          <a:blip r:embed="rId7"/>
          <a:srcRect l="21970" t="10883" r="21563" b="21034"/>
          <a:stretch/>
        </p:blipFill>
        <p:spPr>
          <a:xfrm>
            <a:off x="1850417" y="181348"/>
            <a:ext cx="1995504" cy="1964954"/>
          </a:xfrm>
          <a:prstGeom prst="rect">
            <a:avLst/>
          </a:prstGeom>
        </p:spPr>
      </p:pic>
      <p:pic>
        <p:nvPicPr>
          <p:cNvPr id="15" name="Picture 14">
            <a:extLst>
              <a:ext uri="{FF2B5EF4-FFF2-40B4-BE49-F238E27FC236}">
                <a16:creationId xmlns:a16="http://schemas.microsoft.com/office/drawing/2014/main" id="{DF5766C1-C4FB-4AC0-8A97-2F3C2A5D4AE9}"/>
              </a:ext>
            </a:extLst>
          </p:cNvPr>
          <p:cNvPicPr>
            <a:picLocks noChangeAspect="1"/>
          </p:cNvPicPr>
          <p:nvPr/>
        </p:nvPicPr>
        <p:blipFill rotWithShape="1">
          <a:blip r:embed="rId8">
            <a:alphaModFix amt="85000"/>
            <a:extLst>
              <a:ext uri="{28A0092B-C50C-407E-A947-70E740481C1C}">
                <a14:useLocalDpi xmlns:a14="http://schemas.microsoft.com/office/drawing/2010/main" val="0"/>
              </a:ext>
            </a:extLst>
          </a:blip>
          <a:srcRect l="18926" t="18888" r="23101" b="22194"/>
          <a:stretch/>
        </p:blipFill>
        <p:spPr>
          <a:xfrm>
            <a:off x="3988476" y="184306"/>
            <a:ext cx="2468226" cy="1959038"/>
          </a:xfrm>
          <a:prstGeom prst="rect">
            <a:avLst/>
          </a:prstGeom>
        </p:spPr>
      </p:pic>
    </p:spTree>
    <p:extLst>
      <p:ext uri="{BB962C8B-B14F-4D97-AF65-F5344CB8AC3E}">
        <p14:creationId xmlns:p14="http://schemas.microsoft.com/office/powerpoint/2010/main" val="1792265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0829D-5A82-4154-B184-1119F2423695}"/>
              </a:ext>
            </a:extLst>
          </p:cNvPr>
          <p:cNvSpPr>
            <a:spLocks noGrp="1"/>
          </p:cNvSpPr>
          <p:nvPr>
            <p:ph type="title"/>
          </p:nvPr>
        </p:nvSpPr>
        <p:spPr/>
        <p:txBody>
          <a:bodyPr/>
          <a:lstStyle/>
          <a:p>
            <a:r>
              <a:rPr lang="en-US" dirty="0"/>
              <a:t>Launch</a:t>
            </a:r>
          </a:p>
        </p:txBody>
      </p:sp>
      <p:sp>
        <p:nvSpPr>
          <p:cNvPr id="3" name="Content Placeholder 2">
            <a:extLst>
              <a:ext uri="{FF2B5EF4-FFF2-40B4-BE49-F238E27FC236}">
                <a16:creationId xmlns:a16="http://schemas.microsoft.com/office/drawing/2014/main" id="{B9393BAF-4122-48A9-9579-8355DA9F4D7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2414F0D-1767-4E6A-A20E-D82069E86A82}"/>
              </a:ext>
            </a:extLst>
          </p:cNvPr>
          <p:cNvSpPr>
            <a:spLocks noGrp="1"/>
          </p:cNvSpPr>
          <p:nvPr>
            <p:ph type="sldNum" sz="quarter" idx="12"/>
          </p:nvPr>
        </p:nvSpPr>
        <p:spPr/>
        <p:txBody>
          <a:bodyPr/>
          <a:lstStyle/>
          <a:p>
            <a:fld id="{62AAAA83-AFD9-48BC-BE4C-3DD0D9246FAC}" type="slidenum">
              <a:rPr lang="en-US" smtClean="0"/>
              <a:pPr/>
              <a:t>10</a:t>
            </a:fld>
            <a:endParaRPr lang="en-US" dirty="0"/>
          </a:p>
        </p:txBody>
      </p:sp>
      <p:pic>
        <p:nvPicPr>
          <p:cNvPr id="11266" name="Picture 2" descr="NASA Artemis">
            <a:extLst>
              <a:ext uri="{FF2B5EF4-FFF2-40B4-BE49-F238E27FC236}">
                <a16:creationId xmlns:a16="http://schemas.microsoft.com/office/drawing/2014/main" id="{CF039DD2-F09C-4127-A469-53165EAD4D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809" y="924041"/>
            <a:ext cx="4549283" cy="58858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7E3025D-E69B-48AA-8373-077413E47BA7}"/>
              </a:ext>
            </a:extLst>
          </p:cNvPr>
          <p:cNvSpPr txBox="1"/>
          <p:nvPr/>
        </p:nvSpPr>
        <p:spPr>
          <a:xfrm>
            <a:off x="-29641" y="5803154"/>
            <a:ext cx="4674476" cy="261610"/>
          </a:xfrm>
          <a:prstGeom prst="rect">
            <a:avLst/>
          </a:prstGeom>
          <a:noFill/>
        </p:spPr>
        <p:txBody>
          <a:bodyPr wrap="square">
            <a:spAutoFit/>
          </a:bodyPr>
          <a:lstStyle/>
          <a:p>
            <a:r>
              <a:rPr lang="en-US" sz="1100" dirty="0">
                <a:hlinkClick r:id="rId3"/>
              </a:rPr>
              <a:t>https://www.nasa.gov/specials/artemis/</a:t>
            </a:r>
            <a:r>
              <a:rPr lang="en-US" sz="1100" dirty="0"/>
              <a:t> </a:t>
            </a:r>
          </a:p>
        </p:txBody>
      </p:sp>
    </p:spTree>
    <p:extLst>
      <p:ext uri="{BB962C8B-B14F-4D97-AF65-F5344CB8AC3E}">
        <p14:creationId xmlns:p14="http://schemas.microsoft.com/office/powerpoint/2010/main" val="473931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OH PLIF Visualization and Thermometry for NASA Space Launch System (SLS) Base Flow Heating </a:t>
            </a:r>
          </a:p>
        </p:txBody>
      </p:sp>
      <p:sp>
        <p:nvSpPr>
          <p:cNvPr id="4" name="Slide Number Placeholder 3"/>
          <p:cNvSpPr>
            <a:spLocks noGrp="1"/>
          </p:cNvSpPr>
          <p:nvPr>
            <p:ph type="sldNum" sz="quarter" idx="12"/>
          </p:nvPr>
        </p:nvSpPr>
        <p:spPr/>
        <p:txBody>
          <a:bodyPr/>
          <a:lstStyle/>
          <a:p>
            <a:fld id="{62AAAA83-AFD9-48BC-BE4C-3DD0D9246FAC}" type="slidenum">
              <a:rPr lang="en-US" smtClean="0"/>
              <a:pPr/>
              <a:t>11</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85" y="1123000"/>
            <a:ext cx="6449260" cy="3865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1704" y="5257450"/>
            <a:ext cx="330517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10138" y="5258736"/>
            <a:ext cx="3534942" cy="646331"/>
          </a:xfrm>
          <a:prstGeom prst="rect">
            <a:avLst/>
          </a:prstGeom>
          <a:noFill/>
        </p:spPr>
        <p:txBody>
          <a:bodyPr wrap="none" rtlCol="0">
            <a:spAutoFit/>
          </a:bodyPr>
          <a:lstStyle/>
          <a:p>
            <a:r>
              <a:rPr lang="en-US" dirty="0"/>
              <a:t>Measurements at CUBRC in Buffalo</a:t>
            </a:r>
          </a:p>
          <a:p>
            <a:r>
              <a:rPr lang="en-US" dirty="0"/>
              <a:t>Using NASA Mobile PLIF system</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2165" y="1051241"/>
            <a:ext cx="1923196" cy="400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01704" y="6063734"/>
            <a:ext cx="4742296" cy="338554"/>
          </a:xfrm>
          <a:prstGeom prst="rect">
            <a:avLst/>
          </a:prstGeom>
          <a:noFill/>
        </p:spPr>
        <p:txBody>
          <a:bodyPr wrap="square" rtlCol="0">
            <a:spAutoFit/>
          </a:bodyPr>
          <a:lstStyle/>
          <a:p>
            <a:r>
              <a:rPr lang="en-US" sz="1600" dirty="0">
                <a:latin typeface="Times" panose="02020603050405020304" pitchFamily="18" charset="0"/>
                <a:cs typeface="Times" panose="02020603050405020304" pitchFamily="18" charset="0"/>
              </a:rPr>
              <a:t>JANNAF Conference, Newport News, Dec 2018</a:t>
            </a:r>
          </a:p>
        </p:txBody>
      </p:sp>
    </p:spTree>
    <p:extLst>
      <p:ext uri="{BB962C8B-B14F-4D97-AF65-F5344CB8AC3E}">
        <p14:creationId xmlns:p14="http://schemas.microsoft.com/office/powerpoint/2010/main" val="246447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04800" y="1249363"/>
            <a:ext cx="2182813" cy="685800"/>
          </a:xfrm>
          <a:prstGeom prst="rect">
            <a:avLst/>
          </a:prstGeom>
          <a:solidFill>
            <a:srgbClr val="FFFFCC"/>
          </a:solidFill>
          <a:ln w="9525">
            <a:miter lim="800000"/>
            <a:headEnd/>
            <a:tailEnd/>
          </a:ln>
          <a:scene3d>
            <a:camera prst="legacyObliqueTopRight"/>
            <a:lightRig rig="legacyFlat3" dir="t"/>
          </a:scene3d>
          <a:sp3d extrusionH="430200" prstMaterial="legacyMatte">
            <a:bevelT w="13500" h="13500" prst="angle"/>
            <a:bevelB w="13500" h="13500" prst="angle"/>
            <a:extrusionClr>
              <a:srgbClr val="FFFFCC"/>
            </a:extrusionClr>
          </a:sp3d>
        </p:spPr>
        <p:txBody>
          <a:bodyPr wrap="none" anchor="ctr">
            <a:flatTx/>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ctr"/>
            <a:r>
              <a:rPr lang="en-US" altLang="en-US" sz="2400">
                <a:solidFill>
                  <a:srgbClr val="000000"/>
                </a:solidFill>
                <a:cs typeface="Arial" pitchFamily="34" charset="0"/>
              </a:rPr>
              <a:t> Tunable Laser</a:t>
            </a:r>
          </a:p>
        </p:txBody>
      </p:sp>
      <p:sp>
        <p:nvSpPr>
          <p:cNvPr id="22531" name="Freeform 3"/>
          <p:cNvSpPr>
            <a:spLocks/>
          </p:cNvSpPr>
          <p:nvPr/>
        </p:nvSpPr>
        <p:spPr bwMode="auto">
          <a:xfrm>
            <a:off x="4445000" y="2082800"/>
            <a:ext cx="1065213" cy="733425"/>
          </a:xfrm>
          <a:custGeom>
            <a:avLst/>
            <a:gdLst>
              <a:gd name="T0" fmla="*/ 0 w 921"/>
              <a:gd name="T1" fmla="*/ 728663 h 462"/>
              <a:gd name="T2" fmla="*/ 534341 w 921"/>
              <a:gd name="T3" fmla="*/ 0 h 462"/>
              <a:gd name="T4" fmla="*/ 1065213 w 921"/>
              <a:gd name="T5" fmla="*/ 733425 h 462"/>
              <a:gd name="T6" fmla="*/ 0 w 921"/>
              <a:gd name="T7" fmla="*/ 728663 h 462"/>
              <a:gd name="T8" fmla="*/ 0 60000 65536"/>
              <a:gd name="T9" fmla="*/ 0 60000 65536"/>
              <a:gd name="T10" fmla="*/ 0 60000 65536"/>
              <a:gd name="T11" fmla="*/ 0 60000 65536"/>
              <a:gd name="T12" fmla="*/ 0 w 921"/>
              <a:gd name="T13" fmla="*/ 0 h 462"/>
              <a:gd name="T14" fmla="*/ 921 w 921"/>
              <a:gd name="T15" fmla="*/ 462 h 462"/>
            </a:gdLst>
            <a:ahLst/>
            <a:cxnLst>
              <a:cxn ang="T8">
                <a:pos x="T0" y="T1"/>
              </a:cxn>
              <a:cxn ang="T9">
                <a:pos x="T2" y="T3"/>
              </a:cxn>
              <a:cxn ang="T10">
                <a:pos x="T4" y="T5"/>
              </a:cxn>
              <a:cxn ang="T11">
                <a:pos x="T6" y="T7"/>
              </a:cxn>
            </a:cxnLst>
            <a:rect l="T12" t="T13" r="T14" b="T15"/>
            <a:pathLst>
              <a:path w="921" h="462">
                <a:moveTo>
                  <a:pt x="0" y="459"/>
                </a:moveTo>
                <a:lnTo>
                  <a:pt x="462" y="0"/>
                </a:lnTo>
                <a:lnTo>
                  <a:pt x="921" y="462"/>
                </a:lnTo>
                <a:lnTo>
                  <a:pt x="0" y="459"/>
                </a:lnTo>
                <a:close/>
              </a:path>
            </a:pathLst>
          </a:custGeom>
          <a:solidFill>
            <a:srgbClr val="CC99FF"/>
          </a:solidFill>
          <a:ln w="12700">
            <a:solidFill>
              <a:srgbClr val="CC99FF"/>
            </a:solidFill>
            <a:round/>
            <a:headEnd type="none" w="sm" len="sm"/>
            <a:tailEnd type="none" w="sm" len="sm"/>
          </a:ln>
        </p:spPr>
        <p:txBody>
          <a:bodyPr/>
          <a:lstStyle/>
          <a:p>
            <a:endParaRPr lang="en-US"/>
          </a:p>
        </p:txBody>
      </p:sp>
      <p:sp>
        <p:nvSpPr>
          <p:cNvPr id="22532" name="Rectangle 4"/>
          <p:cNvSpPr>
            <a:spLocks noChangeArrowheads="1"/>
          </p:cNvSpPr>
          <p:nvPr/>
        </p:nvSpPr>
        <p:spPr bwMode="auto">
          <a:xfrm>
            <a:off x="4457700" y="2849563"/>
            <a:ext cx="1028700" cy="2255837"/>
          </a:xfrm>
          <a:prstGeom prst="rect">
            <a:avLst/>
          </a:prstGeom>
          <a:solidFill>
            <a:srgbClr val="CC99FF"/>
          </a:solidFill>
          <a:ln w="12700">
            <a:solidFill>
              <a:srgbClr val="CC99FF"/>
            </a:solidFill>
            <a:miter lim="800000"/>
            <a:headEnd type="none" w="sm" len="sm"/>
            <a:tailEnd type="none" w="sm" len="sm"/>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125" name="Rectangle 5"/>
          <p:cNvSpPr>
            <a:spLocks noGrp="1"/>
          </p:cNvSpPr>
          <p:nvPr>
            <p:ph type="title"/>
          </p:nvPr>
        </p:nvSpPr>
        <p:spPr>
          <a:xfrm>
            <a:off x="-64309" y="79375"/>
            <a:ext cx="8991600" cy="835025"/>
          </a:xfrm>
        </p:spPr>
        <p:txBody>
          <a:bodyPr>
            <a:normAutofit fontScale="90000"/>
          </a:bodyPr>
          <a:lstStyle/>
          <a:p>
            <a:pPr eaLnBrk="1" hangingPunct="1"/>
            <a:r>
              <a:rPr lang="en-AU" altLang="en-US" sz="3000" dirty="0"/>
              <a:t>What is Planar </a:t>
            </a:r>
            <a:r>
              <a:rPr lang="en-US" altLang="en-US" sz="3000" dirty="0"/>
              <a:t>L</a:t>
            </a:r>
            <a:r>
              <a:rPr lang="en-AU" altLang="en-US" sz="3000" dirty="0" err="1"/>
              <a:t>aser</a:t>
            </a:r>
            <a:r>
              <a:rPr lang="en-AU" altLang="en-US" sz="3000" dirty="0"/>
              <a:t>-</a:t>
            </a:r>
            <a:r>
              <a:rPr lang="en-US" altLang="en-US" sz="3000" dirty="0"/>
              <a:t>I</a:t>
            </a:r>
            <a:r>
              <a:rPr lang="en-AU" altLang="en-US" sz="3000" dirty="0" err="1"/>
              <a:t>nduced</a:t>
            </a:r>
            <a:r>
              <a:rPr lang="en-AU" altLang="en-US" sz="3000" dirty="0"/>
              <a:t> </a:t>
            </a:r>
            <a:r>
              <a:rPr lang="en-US" altLang="en-US" sz="3000" dirty="0"/>
              <a:t>F</a:t>
            </a:r>
            <a:r>
              <a:rPr lang="en-AU" altLang="en-US" sz="3000" dirty="0" err="1"/>
              <a:t>luorescence</a:t>
            </a:r>
            <a:r>
              <a:rPr lang="en-AU" altLang="en-US" sz="3000" dirty="0"/>
              <a:t> (PLIF)?</a:t>
            </a:r>
          </a:p>
        </p:txBody>
      </p:sp>
      <p:sp>
        <p:nvSpPr>
          <p:cNvPr id="22534" name="Text Box 6"/>
          <p:cNvSpPr txBox="1">
            <a:spLocks noChangeArrowheads="1"/>
          </p:cNvSpPr>
          <p:nvPr/>
        </p:nvSpPr>
        <p:spPr bwMode="auto">
          <a:xfrm>
            <a:off x="6629400" y="4446588"/>
            <a:ext cx="196215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nSpc>
                <a:spcPct val="80000"/>
              </a:lnSpc>
            </a:pPr>
            <a:r>
              <a:rPr lang="en-US" altLang="en-US" sz="2800">
                <a:solidFill>
                  <a:srgbClr val="298FC2"/>
                </a:solidFill>
                <a:cs typeface="Arial" pitchFamily="34" charset="0"/>
              </a:rPr>
              <a:t>CCD camera detects</a:t>
            </a:r>
          </a:p>
        </p:txBody>
      </p:sp>
      <p:sp>
        <p:nvSpPr>
          <p:cNvPr id="22535" name="Text Box 7"/>
          <p:cNvSpPr txBox="1">
            <a:spLocks noChangeArrowheads="1"/>
          </p:cNvSpPr>
          <p:nvPr/>
        </p:nvSpPr>
        <p:spPr bwMode="auto">
          <a:xfrm>
            <a:off x="5334000" y="1981200"/>
            <a:ext cx="3200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nSpc>
                <a:spcPct val="80000"/>
              </a:lnSpc>
            </a:pPr>
            <a:r>
              <a:rPr lang="en-US" altLang="en-US" sz="2800">
                <a:solidFill>
                  <a:srgbClr val="CC99FF"/>
                </a:solidFill>
                <a:cs typeface="Arial" pitchFamily="34" charset="0"/>
              </a:rPr>
              <a:t>Laser sheet </a:t>
            </a:r>
          </a:p>
          <a:p>
            <a:pPr>
              <a:lnSpc>
                <a:spcPct val="80000"/>
              </a:lnSpc>
            </a:pPr>
            <a:r>
              <a:rPr lang="en-US" altLang="en-US" sz="2800">
                <a:solidFill>
                  <a:srgbClr val="CC99FF"/>
                </a:solidFill>
                <a:cs typeface="Arial" pitchFamily="34" charset="0"/>
              </a:rPr>
              <a:t>excites molecules</a:t>
            </a:r>
          </a:p>
        </p:txBody>
      </p:sp>
      <p:sp>
        <p:nvSpPr>
          <p:cNvPr id="5128" name="Oval 8"/>
          <p:cNvSpPr>
            <a:spLocks noChangeArrowheads="1"/>
          </p:cNvSpPr>
          <p:nvPr/>
        </p:nvSpPr>
        <p:spPr bwMode="auto">
          <a:xfrm rot="5400000">
            <a:off x="4918075" y="2198688"/>
            <a:ext cx="98425" cy="1247775"/>
          </a:xfrm>
          <a:prstGeom prst="ellipse">
            <a:avLst/>
          </a:prstGeom>
          <a:solidFill>
            <a:srgbClr val="F8F8F8"/>
          </a:solidFill>
          <a:ln w="12700">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129" name="Oval 9"/>
          <p:cNvSpPr>
            <a:spLocks noChangeArrowheads="1"/>
          </p:cNvSpPr>
          <p:nvPr/>
        </p:nvSpPr>
        <p:spPr bwMode="auto">
          <a:xfrm>
            <a:off x="5859463" y="4602163"/>
            <a:ext cx="423862" cy="457200"/>
          </a:xfrm>
          <a:prstGeom prst="ellipse">
            <a:avLst/>
          </a:prstGeom>
          <a:solidFill>
            <a:srgbClr val="9999FF"/>
          </a:solidFill>
          <a:ln w="9525">
            <a:round/>
            <a:headEnd/>
            <a:tailEnd/>
          </a:ln>
          <a:scene3d>
            <a:camera prst="legacyPerspectiveFront">
              <a:rot lat="1500000" lon="20099996" rev="0"/>
            </a:camera>
            <a:lightRig rig="legacyFlat4" dir="t"/>
          </a:scene3d>
          <a:sp3d extrusionH="887400" prstMaterial="legacyMatte">
            <a:bevelT w="13500" h="13500" prst="angle"/>
            <a:bevelB w="13500" h="13500" prst="angle"/>
            <a:extrusionClr>
              <a:srgbClr val="9999FF"/>
            </a:extrusionClr>
          </a:sp3d>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130" name="Rectangle 10"/>
          <p:cNvSpPr>
            <a:spLocks noChangeArrowheads="1"/>
          </p:cNvSpPr>
          <p:nvPr/>
        </p:nvSpPr>
        <p:spPr bwMode="auto">
          <a:xfrm>
            <a:off x="6073775" y="4830763"/>
            <a:ext cx="631825" cy="609600"/>
          </a:xfrm>
          <a:prstGeom prst="rect">
            <a:avLst/>
          </a:prstGeom>
          <a:solidFill>
            <a:srgbClr val="33CCFF"/>
          </a:solidFill>
          <a:ln w="9525">
            <a:miter lim="800000"/>
            <a:headEnd/>
            <a:tailEnd/>
          </a:ln>
          <a:scene3d>
            <a:camera prst="legacyPerspectiveFront">
              <a:rot lat="1500000" lon="20099996" rev="0"/>
            </a:camera>
            <a:lightRig rig="legacyFlat4" dir="t"/>
          </a:scene3d>
          <a:sp3d extrusionH="887400" prstMaterial="legacyMatte">
            <a:bevelT w="13500" h="13500" prst="angle"/>
            <a:bevelB w="13500" h="13500" prst="angle"/>
            <a:extrusionClr>
              <a:srgbClr val="33CCFF"/>
            </a:extrusionClr>
          </a:sp3d>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2539" name="Line 11"/>
          <p:cNvSpPr>
            <a:spLocks noChangeShapeType="1"/>
          </p:cNvSpPr>
          <p:nvPr/>
        </p:nvSpPr>
        <p:spPr bwMode="auto">
          <a:xfrm>
            <a:off x="2590800" y="1554163"/>
            <a:ext cx="2362200" cy="0"/>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2" name="Group 12"/>
          <p:cNvGrpSpPr>
            <a:grpSpLocks/>
          </p:cNvGrpSpPr>
          <p:nvPr/>
        </p:nvGrpSpPr>
        <p:grpSpPr bwMode="auto">
          <a:xfrm>
            <a:off x="4878388" y="1524000"/>
            <a:ext cx="187325" cy="581025"/>
            <a:chOff x="3457" y="1320"/>
            <a:chExt cx="117" cy="366"/>
          </a:xfrm>
        </p:grpSpPr>
        <p:sp>
          <p:nvSpPr>
            <p:cNvPr id="5154" name="Freeform 13"/>
            <p:cNvSpPr>
              <a:spLocks/>
            </p:cNvSpPr>
            <p:nvPr/>
          </p:nvSpPr>
          <p:spPr bwMode="auto">
            <a:xfrm>
              <a:off x="3457" y="1629"/>
              <a:ext cx="117" cy="57"/>
            </a:xfrm>
            <a:custGeom>
              <a:avLst/>
              <a:gdLst>
                <a:gd name="T0" fmla="*/ 66 w 117"/>
                <a:gd name="T1" fmla="*/ 57 h 57"/>
                <a:gd name="T2" fmla="*/ 0 w 117"/>
                <a:gd name="T3" fmla="*/ 0 h 57"/>
                <a:gd name="T4" fmla="*/ 117 w 117"/>
                <a:gd name="T5" fmla="*/ 3 h 57"/>
                <a:gd name="T6" fmla="*/ 66 w 117"/>
                <a:gd name="T7" fmla="*/ 57 h 57"/>
                <a:gd name="T8" fmla="*/ 0 60000 65536"/>
                <a:gd name="T9" fmla="*/ 0 60000 65536"/>
                <a:gd name="T10" fmla="*/ 0 60000 65536"/>
                <a:gd name="T11" fmla="*/ 0 60000 65536"/>
                <a:gd name="T12" fmla="*/ 0 w 117"/>
                <a:gd name="T13" fmla="*/ 0 h 57"/>
                <a:gd name="T14" fmla="*/ 117 w 117"/>
                <a:gd name="T15" fmla="*/ 57 h 57"/>
              </a:gdLst>
              <a:ahLst/>
              <a:cxnLst>
                <a:cxn ang="T8">
                  <a:pos x="T0" y="T1"/>
                </a:cxn>
                <a:cxn ang="T9">
                  <a:pos x="T2" y="T3"/>
                </a:cxn>
                <a:cxn ang="T10">
                  <a:pos x="T4" y="T5"/>
                </a:cxn>
                <a:cxn ang="T11">
                  <a:pos x="T6" y="T7"/>
                </a:cxn>
              </a:cxnLst>
              <a:rect l="T12" t="T13" r="T14" b="T15"/>
              <a:pathLst>
                <a:path w="117" h="57">
                  <a:moveTo>
                    <a:pt x="66" y="57"/>
                  </a:moveTo>
                  <a:lnTo>
                    <a:pt x="0" y="0"/>
                  </a:lnTo>
                  <a:lnTo>
                    <a:pt x="117" y="3"/>
                  </a:lnTo>
                  <a:lnTo>
                    <a:pt x="66" y="57"/>
                  </a:lnTo>
                  <a:close/>
                </a:path>
              </a:pathLst>
            </a:custGeom>
            <a:solidFill>
              <a:srgbClr val="CC99FF"/>
            </a:solidFill>
            <a:ln w="12700">
              <a:solidFill>
                <a:srgbClr val="CC99FF"/>
              </a:solidFill>
              <a:round/>
              <a:headEnd type="none" w="sm" len="sm"/>
              <a:tailEnd type="none" w="sm" len="sm"/>
            </a:ln>
          </p:spPr>
          <p:txBody>
            <a:bodyPr/>
            <a:lstStyle/>
            <a:p>
              <a:endParaRPr lang="en-US"/>
            </a:p>
          </p:txBody>
        </p:sp>
        <p:sp>
          <p:nvSpPr>
            <p:cNvPr id="5155" name="Line 14"/>
            <p:cNvSpPr>
              <a:spLocks noChangeShapeType="1"/>
            </p:cNvSpPr>
            <p:nvPr/>
          </p:nvSpPr>
          <p:spPr bwMode="auto">
            <a:xfrm flipV="1">
              <a:off x="3520" y="1320"/>
              <a:ext cx="0" cy="288"/>
            </a:xfrm>
            <a:prstGeom prst="line">
              <a:avLst/>
            </a:prstGeom>
            <a:noFill/>
            <a:ln w="76200">
              <a:solidFill>
                <a:srgbClr val="CC99FF"/>
              </a:solidFill>
              <a:round/>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5133" name="Oval 15"/>
          <p:cNvSpPr>
            <a:spLocks noChangeArrowheads="1"/>
          </p:cNvSpPr>
          <p:nvPr/>
        </p:nvSpPr>
        <p:spPr bwMode="auto">
          <a:xfrm rot="5400000">
            <a:off x="4949826" y="1800225"/>
            <a:ext cx="76200" cy="422275"/>
          </a:xfrm>
          <a:prstGeom prst="ellipse">
            <a:avLst/>
          </a:prstGeom>
          <a:solidFill>
            <a:srgbClr val="F8F8F8"/>
          </a:solidFill>
          <a:ln w="12700">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22544" name="Text Box 16"/>
          <p:cNvSpPr txBox="1">
            <a:spLocks noChangeArrowheads="1"/>
          </p:cNvSpPr>
          <p:nvPr/>
        </p:nvSpPr>
        <p:spPr bwMode="auto">
          <a:xfrm>
            <a:off x="5562600" y="3048000"/>
            <a:ext cx="3200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r>
              <a:rPr lang="en-US" altLang="en-US" sz="2800">
                <a:cs typeface="Arial" pitchFamily="34" charset="0"/>
              </a:rPr>
              <a:t>Excited molecules fluoresce</a:t>
            </a:r>
          </a:p>
        </p:txBody>
      </p:sp>
      <p:sp>
        <p:nvSpPr>
          <p:cNvPr id="5135" name="Line 17"/>
          <p:cNvSpPr>
            <a:spLocks noChangeShapeType="1"/>
          </p:cNvSpPr>
          <p:nvPr/>
        </p:nvSpPr>
        <p:spPr bwMode="auto">
          <a:xfrm>
            <a:off x="4889500" y="1427163"/>
            <a:ext cx="211138"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 name="Group 18"/>
          <p:cNvGrpSpPr>
            <a:grpSpLocks/>
          </p:cNvGrpSpPr>
          <p:nvPr/>
        </p:nvGrpSpPr>
        <p:grpSpPr bwMode="auto">
          <a:xfrm>
            <a:off x="714376" y="3763962"/>
            <a:ext cx="3705226" cy="2184399"/>
            <a:chOff x="450" y="2371"/>
            <a:chExt cx="2334" cy="1376"/>
          </a:xfrm>
        </p:grpSpPr>
        <p:grpSp>
          <p:nvGrpSpPr>
            <p:cNvPr id="5138" name="Group 19"/>
            <p:cNvGrpSpPr>
              <a:grpSpLocks/>
            </p:cNvGrpSpPr>
            <p:nvPr/>
          </p:nvGrpSpPr>
          <p:grpSpPr bwMode="auto">
            <a:xfrm>
              <a:off x="960" y="2515"/>
              <a:ext cx="1799" cy="442"/>
              <a:chOff x="1488" y="2698"/>
              <a:chExt cx="1366" cy="442"/>
            </a:xfrm>
          </p:grpSpPr>
          <p:sp>
            <p:nvSpPr>
              <p:cNvPr id="5150" name="Text Box 20"/>
              <p:cNvSpPr txBox="1">
                <a:spLocks noChangeArrowheads="1"/>
              </p:cNvSpPr>
              <p:nvPr/>
            </p:nvSpPr>
            <p:spPr bwMode="auto">
              <a:xfrm>
                <a:off x="1488" y="2698"/>
                <a:ext cx="99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pPr algn="r"/>
                <a:r>
                  <a:rPr lang="en-US" altLang="en-US" sz="4000">
                    <a:solidFill>
                      <a:schemeClr val="bg1"/>
                    </a:solidFill>
                    <a:cs typeface="Arial" pitchFamily="34" charset="0"/>
                  </a:rPr>
                  <a:t> </a:t>
                </a:r>
                <a:r>
                  <a:rPr lang="en-US" altLang="en-US" sz="3200">
                    <a:solidFill>
                      <a:schemeClr val="bg1"/>
                    </a:solidFill>
                    <a:cs typeface="Arial" pitchFamily="34" charset="0"/>
                  </a:rPr>
                  <a:t>Gas flow</a:t>
                </a:r>
              </a:p>
            </p:txBody>
          </p:sp>
          <p:sp>
            <p:nvSpPr>
              <p:cNvPr id="5151" name="Line 21"/>
              <p:cNvSpPr>
                <a:spLocks noChangeShapeType="1"/>
              </p:cNvSpPr>
              <p:nvPr/>
            </p:nvSpPr>
            <p:spPr bwMode="auto">
              <a:xfrm>
                <a:off x="2482" y="2976"/>
                <a:ext cx="354" cy="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52" name="Line 22"/>
              <p:cNvSpPr>
                <a:spLocks noChangeShapeType="1"/>
              </p:cNvSpPr>
              <p:nvPr/>
            </p:nvSpPr>
            <p:spPr bwMode="auto">
              <a:xfrm>
                <a:off x="2470" y="3120"/>
                <a:ext cx="354" cy="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53" name="Line 23"/>
              <p:cNvSpPr>
                <a:spLocks noChangeShapeType="1"/>
              </p:cNvSpPr>
              <p:nvPr/>
            </p:nvSpPr>
            <p:spPr bwMode="auto">
              <a:xfrm>
                <a:off x="2500" y="2832"/>
                <a:ext cx="354" cy="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139" name="Group 24"/>
            <p:cNvGrpSpPr>
              <a:grpSpLocks/>
            </p:cNvGrpSpPr>
            <p:nvPr/>
          </p:nvGrpSpPr>
          <p:grpSpPr bwMode="auto">
            <a:xfrm>
              <a:off x="450" y="2371"/>
              <a:ext cx="2334" cy="1376"/>
              <a:chOff x="450" y="2371"/>
              <a:chExt cx="2334" cy="1376"/>
            </a:xfrm>
          </p:grpSpPr>
          <p:grpSp>
            <p:nvGrpSpPr>
              <p:cNvPr id="5140" name="Group 25"/>
              <p:cNvGrpSpPr>
                <a:grpSpLocks/>
              </p:cNvGrpSpPr>
              <p:nvPr/>
            </p:nvGrpSpPr>
            <p:grpSpPr bwMode="auto">
              <a:xfrm>
                <a:off x="720" y="2371"/>
                <a:ext cx="2064" cy="1056"/>
                <a:chOff x="624" y="2736"/>
                <a:chExt cx="2064" cy="1056"/>
              </a:xfrm>
            </p:grpSpPr>
            <p:sp>
              <p:nvSpPr>
                <p:cNvPr id="5142" name="Rectangle 26"/>
                <p:cNvSpPr>
                  <a:spLocks noChangeArrowheads="1"/>
                </p:cNvSpPr>
                <p:nvPr/>
              </p:nvSpPr>
              <p:spPr bwMode="auto">
                <a:xfrm>
                  <a:off x="624" y="2736"/>
                  <a:ext cx="2064" cy="1056"/>
                </a:xfrm>
                <a:prstGeom prst="rect">
                  <a:avLst/>
                </a:prstGeom>
                <a:solidFill>
                  <a:srgbClr val="FFFFCC"/>
                </a:solidFill>
                <a:ln w="12700">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143" name="Line 27"/>
                <p:cNvSpPr>
                  <a:spLocks noChangeShapeType="1"/>
                </p:cNvSpPr>
                <p:nvPr/>
              </p:nvSpPr>
              <p:spPr bwMode="auto">
                <a:xfrm flipV="1">
                  <a:off x="1998" y="2928"/>
                  <a:ext cx="0" cy="672"/>
                </a:xfrm>
                <a:prstGeom prst="line">
                  <a:avLst/>
                </a:prstGeom>
                <a:noFill/>
                <a:ln w="762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44" name="Line 28"/>
                <p:cNvSpPr>
                  <a:spLocks noChangeShapeType="1"/>
                </p:cNvSpPr>
                <p:nvPr/>
              </p:nvSpPr>
              <p:spPr bwMode="auto">
                <a:xfrm>
                  <a:off x="1776" y="3600"/>
                  <a:ext cx="7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5" name="Line 29"/>
                <p:cNvSpPr>
                  <a:spLocks noChangeShapeType="1"/>
                </p:cNvSpPr>
                <p:nvPr/>
              </p:nvSpPr>
              <p:spPr bwMode="auto">
                <a:xfrm flipV="1">
                  <a:off x="2308" y="2928"/>
                  <a:ext cx="0" cy="528"/>
                </a:xfrm>
                <a:prstGeom prst="line">
                  <a:avLst/>
                </a:prstGeom>
                <a:noFill/>
                <a:ln w="76200">
                  <a:solidFill>
                    <a:srgbClr val="FF3300"/>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6" name="Line 30"/>
                <p:cNvSpPr>
                  <a:spLocks noChangeShapeType="1"/>
                </p:cNvSpPr>
                <p:nvPr/>
              </p:nvSpPr>
              <p:spPr bwMode="auto">
                <a:xfrm>
                  <a:off x="1776" y="2928"/>
                  <a:ext cx="709"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7" name="Line 31"/>
                <p:cNvSpPr>
                  <a:spLocks noChangeShapeType="1"/>
                </p:cNvSpPr>
                <p:nvPr/>
              </p:nvSpPr>
              <p:spPr bwMode="auto">
                <a:xfrm>
                  <a:off x="2175" y="3456"/>
                  <a:ext cx="31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48" name="Text Box 32"/>
                <p:cNvSpPr txBox="1">
                  <a:spLocks noChangeArrowheads="1"/>
                </p:cNvSpPr>
                <p:nvPr/>
              </p:nvSpPr>
              <p:spPr bwMode="auto">
                <a:xfrm>
                  <a:off x="735" y="3471"/>
                  <a:ext cx="10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r>
                    <a:rPr lang="en-US" altLang="en-US" sz="2000">
                      <a:latin typeface="Helvetica" pitchFamily="34" charset="0"/>
                    </a:rPr>
                    <a:t>Ground state</a:t>
                  </a:r>
                </a:p>
              </p:txBody>
            </p:sp>
            <p:sp>
              <p:nvSpPr>
                <p:cNvPr id="5149" name="Text Box 33"/>
                <p:cNvSpPr txBox="1">
                  <a:spLocks noChangeArrowheads="1"/>
                </p:cNvSpPr>
                <p:nvPr/>
              </p:nvSpPr>
              <p:spPr bwMode="auto">
                <a:xfrm>
                  <a:off x="745" y="2813"/>
                  <a:ext cx="10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eaLnBrk="0" hangingPunct="0">
                    <a:defRPr>
                      <a:solidFill>
                        <a:schemeClr val="tx1"/>
                      </a:solidFill>
                      <a:latin typeface="Arial" pitchFamily="34" charset="0"/>
                    </a:defRPr>
                  </a:lvl1pPr>
                  <a:lvl2pPr marL="742950" indent="-285750" defTabSz="762000" eaLnBrk="0" hangingPunct="0">
                    <a:defRPr>
                      <a:solidFill>
                        <a:schemeClr val="tx1"/>
                      </a:solidFill>
                      <a:latin typeface="Arial" pitchFamily="34" charset="0"/>
                    </a:defRPr>
                  </a:lvl2pPr>
                  <a:lvl3pPr marL="1143000" indent="-228600" defTabSz="762000" eaLnBrk="0" hangingPunct="0">
                    <a:defRPr>
                      <a:solidFill>
                        <a:schemeClr val="tx1"/>
                      </a:solidFill>
                      <a:latin typeface="Arial" pitchFamily="34" charset="0"/>
                    </a:defRPr>
                  </a:lvl3pPr>
                  <a:lvl4pPr marL="1600200" indent="-228600" defTabSz="762000" eaLnBrk="0" hangingPunct="0">
                    <a:defRPr>
                      <a:solidFill>
                        <a:schemeClr val="tx1"/>
                      </a:solidFill>
                      <a:latin typeface="Arial" pitchFamily="34" charset="0"/>
                    </a:defRPr>
                  </a:lvl4pPr>
                  <a:lvl5pPr marL="2057400" indent="-228600" defTabSz="762000" eaLnBrk="0" hangingPunct="0">
                    <a:defRPr>
                      <a:solidFill>
                        <a:schemeClr val="tx1"/>
                      </a:solidFill>
                      <a:latin typeface="Arial" pitchFamily="34" charset="0"/>
                    </a:defRPr>
                  </a:lvl5pPr>
                  <a:lvl6pPr marL="2514600" indent="-228600" defTabSz="762000" eaLnBrk="0" fontAlgn="base" hangingPunct="0">
                    <a:spcBef>
                      <a:spcPct val="0"/>
                    </a:spcBef>
                    <a:spcAft>
                      <a:spcPct val="0"/>
                    </a:spcAft>
                    <a:defRPr>
                      <a:solidFill>
                        <a:schemeClr val="tx1"/>
                      </a:solidFill>
                      <a:latin typeface="Arial" pitchFamily="34" charset="0"/>
                    </a:defRPr>
                  </a:lvl6pPr>
                  <a:lvl7pPr marL="2971800" indent="-228600" defTabSz="762000" eaLnBrk="0" fontAlgn="base" hangingPunct="0">
                    <a:spcBef>
                      <a:spcPct val="0"/>
                    </a:spcBef>
                    <a:spcAft>
                      <a:spcPct val="0"/>
                    </a:spcAft>
                    <a:defRPr>
                      <a:solidFill>
                        <a:schemeClr val="tx1"/>
                      </a:solidFill>
                      <a:latin typeface="Arial" pitchFamily="34" charset="0"/>
                    </a:defRPr>
                  </a:lvl7pPr>
                  <a:lvl8pPr marL="3429000" indent="-228600" defTabSz="762000" eaLnBrk="0" fontAlgn="base" hangingPunct="0">
                    <a:spcBef>
                      <a:spcPct val="0"/>
                    </a:spcBef>
                    <a:spcAft>
                      <a:spcPct val="0"/>
                    </a:spcAft>
                    <a:defRPr>
                      <a:solidFill>
                        <a:schemeClr val="tx1"/>
                      </a:solidFill>
                      <a:latin typeface="Arial" pitchFamily="34" charset="0"/>
                    </a:defRPr>
                  </a:lvl8pPr>
                  <a:lvl9pPr marL="3886200" indent="-228600" defTabSz="762000" eaLnBrk="0" fontAlgn="base" hangingPunct="0">
                    <a:spcBef>
                      <a:spcPct val="0"/>
                    </a:spcBef>
                    <a:spcAft>
                      <a:spcPct val="0"/>
                    </a:spcAft>
                    <a:defRPr>
                      <a:solidFill>
                        <a:schemeClr val="tx1"/>
                      </a:solidFill>
                      <a:latin typeface="Arial" pitchFamily="34" charset="0"/>
                    </a:defRPr>
                  </a:lvl9pPr>
                </a:lstStyle>
                <a:p>
                  <a:r>
                    <a:rPr lang="en-US" altLang="en-US" sz="2000">
                      <a:latin typeface="Helvetica" pitchFamily="34" charset="0"/>
                    </a:rPr>
                    <a:t>Excited state</a:t>
                  </a:r>
                </a:p>
              </p:txBody>
            </p:sp>
          </p:grpSp>
          <p:sp>
            <p:nvSpPr>
              <p:cNvPr id="5141" name="Text Box 34"/>
              <p:cNvSpPr txBox="1">
                <a:spLocks noChangeArrowheads="1"/>
              </p:cNvSpPr>
              <p:nvPr/>
            </p:nvSpPr>
            <p:spPr bwMode="auto">
              <a:xfrm>
                <a:off x="450" y="3379"/>
                <a:ext cx="226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a:r>
                  <a:rPr lang="en-US" altLang="en-US" sz="3200" b="1" dirty="0">
                    <a:latin typeface="Helvetica" pitchFamily="34" charset="0"/>
                  </a:rPr>
                  <a:t>LIF ~ </a:t>
                </a:r>
                <a:r>
                  <a:rPr lang="en-US" altLang="en-US" sz="3200" b="1" dirty="0" err="1">
                    <a:latin typeface="Helvetica" pitchFamily="34" charset="0"/>
                  </a:rPr>
                  <a:t>n</a:t>
                </a:r>
                <a:r>
                  <a:rPr lang="en-US" altLang="en-US" sz="3200" b="1" baseline="-25000" dirty="0" err="1">
                    <a:latin typeface="Helvetica" pitchFamily="34" charset="0"/>
                  </a:rPr>
                  <a:t>NO</a:t>
                </a:r>
                <a:r>
                  <a:rPr lang="en-US" altLang="en-US" sz="3200" b="1" baseline="-25000" dirty="0">
                    <a:latin typeface="Helvetica" pitchFamily="34" charset="0"/>
                  </a:rPr>
                  <a:t> (or OH)</a:t>
                </a:r>
              </a:p>
            </p:txBody>
          </p:sp>
        </p:grpSp>
      </p:grpSp>
      <p:pic>
        <p:nvPicPr>
          <p:cNvPr id="22563" name="Picture 35" descr="UnderexpandedJet_6imag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54525" y="3794125"/>
            <a:ext cx="10382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057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22539"/>
                                        </p:tgtEl>
                                        <p:attrNameLst>
                                          <p:attrName>style.visibility</p:attrName>
                                        </p:attrNameLst>
                                      </p:cBhvr>
                                      <p:to>
                                        <p:strVal val="visible"/>
                                      </p:to>
                                    </p:set>
                                    <p:animEffect transition="in" filter="wipe(left)">
                                      <p:cBhvr>
                                        <p:cTn id="7" dur="500"/>
                                        <p:tgtEl>
                                          <p:spTgt spid="22539"/>
                                        </p:tgtEl>
                                      </p:cBhvr>
                                    </p:animEffect>
                                  </p:childTnLst>
                                </p:cTn>
                              </p:par>
                            </p:childTnLst>
                          </p:cTn>
                        </p:par>
                        <p:par>
                          <p:cTn id="8" fill="hold" nodeType="afterGroup">
                            <p:stCondLst>
                              <p:cond delay="1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nodeType="afterGroup">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22531"/>
                                        </p:tgtEl>
                                        <p:attrNameLst>
                                          <p:attrName>style.visibility</p:attrName>
                                        </p:attrNameLst>
                                      </p:cBhvr>
                                      <p:to>
                                        <p:strVal val="visible"/>
                                      </p:to>
                                    </p:set>
                                    <p:animEffect transition="in" filter="wipe(up)">
                                      <p:cBhvr>
                                        <p:cTn id="15" dur="500"/>
                                        <p:tgtEl>
                                          <p:spTgt spid="22531"/>
                                        </p:tgtEl>
                                      </p:cBhvr>
                                    </p:animEffect>
                                  </p:childTnLst>
                                </p:cTn>
                              </p:par>
                            </p:childTnLst>
                          </p:cTn>
                        </p:par>
                        <p:par>
                          <p:cTn id="16" fill="hold" nodeType="afterGroup">
                            <p:stCondLst>
                              <p:cond delay="2500"/>
                            </p:stCondLst>
                            <p:childTnLst>
                              <p:par>
                                <p:cTn id="17" presetID="1" presetClass="entr" presetSubtype="0" fill="hold" grpId="0" nodeType="afterEffect">
                                  <p:stCondLst>
                                    <p:cond delay="0"/>
                                  </p:stCondLst>
                                  <p:childTnLst>
                                    <p:set>
                                      <p:cBhvr>
                                        <p:cTn id="18" dur="1" fill="hold">
                                          <p:stCondLst>
                                            <p:cond delay="499"/>
                                          </p:stCondLst>
                                        </p:cTn>
                                        <p:tgtEl>
                                          <p:spTgt spid="22535"/>
                                        </p:tgtEl>
                                        <p:attrNameLst>
                                          <p:attrName>style.visibility</p:attrName>
                                        </p:attrNameLst>
                                      </p:cBhvr>
                                      <p:to>
                                        <p:strVal val="visible"/>
                                      </p:to>
                                    </p:set>
                                  </p:childTnLst>
                                </p:cTn>
                              </p:par>
                            </p:childTnLst>
                          </p:cTn>
                        </p:par>
                        <p:par>
                          <p:cTn id="19" fill="hold" nodeType="afterGroup">
                            <p:stCondLst>
                              <p:cond delay="3000"/>
                            </p:stCondLst>
                            <p:childTnLst>
                              <p:par>
                                <p:cTn id="20" presetID="22" presetClass="entr" presetSubtype="1" fill="hold" grpId="0" nodeType="afterEffect">
                                  <p:stCondLst>
                                    <p:cond delay="0"/>
                                  </p:stCondLst>
                                  <p:childTnLst>
                                    <p:set>
                                      <p:cBhvr>
                                        <p:cTn id="21" dur="1" fill="hold">
                                          <p:stCondLst>
                                            <p:cond delay="0"/>
                                          </p:stCondLst>
                                        </p:cTn>
                                        <p:tgtEl>
                                          <p:spTgt spid="22532"/>
                                        </p:tgtEl>
                                        <p:attrNameLst>
                                          <p:attrName>style.visibility</p:attrName>
                                        </p:attrNameLst>
                                      </p:cBhvr>
                                      <p:to>
                                        <p:strVal val="visible"/>
                                      </p:to>
                                    </p:set>
                                    <p:animEffect transition="in" filter="wipe(up)">
                                      <p:cBhvr>
                                        <p:cTn id="22" dur="500"/>
                                        <p:tgtEl>
                                          <p:spTgt spid="22532"/>
                                        </p:tgtEl>
                                      </p:cBhvr>
                                    </p:animEffect>
                                  </p:childTnLst>
                                </p:cTn>
                              </p:par>
                            </p:childTnLst>
                          </p:cTn>
                        </p:par>
                        <p:par>
                          <p:cTn id="23" fill="hold" nodeType="afterGroup">
                            <p:stCondLst>
                              <p:cond delay="3500"/>
                            </p:stCondLst>
                            <p:childTnLst>
                              <p:par>
                                <p:cTn id="24" presetID="1" presetClass="entr" presetSubtype="0" fill="hold" grpId="0" nodeType="afterEffect">
                                  <p:stCondLst>
                                    <p:cond delay="1000"/>
                                  </p:stCondLst>
                                  <p:childTnLst>
                                    <p:set>
                                      <p:cBhvr>
                                        <p:cTn id="25" dur="1" fill="hold">
                                          <p:stCondLst>
                                            <p:cond delay="499"/>
                                          </p:stCondLst>
                                        </p:cTn>
                                        <p:tgtEl>
                                          <p:spTgt spid="22544"/>
                                        </p:tgtEl>
                                        <p:attrNameLst>
                                          <p:attrName>style.visibility</p:attrName>
                                        </p:attrNameLst>
                                      </p:cBhvr>
                                      <p:to>
                                        <p:strVal val="visible"/>
                                      </p:to>
                                    </p:set>
                                  </p:childTnLst>
                                </p:cTn>
                              </p:par>
                            </p:childTnLst>
                          </p:cTn>
                        </p:par>
                        <p:par>
                          <p:cTn id="26" fill="hold" nodeType="afterGroup">
                            <p:stCondLst>
                              <p:cond delay="5000"/>
                            </p:stCondLst>
                            <p:childTnLst>
                              <p:par>
                                <p:cTn id="27" presetID="1" presetClass="entr" presetSubtype="0" fill="hold" grpId="0" nodeType="afterEffect">
                                  <p:stCondLst>
                                    <p:cond delay="1000"/>
                                  </p:stCondLst>
                                  <p:childTnLst>
                                    <p:set>
                                      <p:cBhvr>
                                        <p:cTn id="28" dur="1" fill="hold">
                                          <p:stCondLst>
                                            <p:cond delay="499"/>
                                          </p:stCondLst>
                                        </p:cTn>
                                        <p:tgtEl>
                                          <p:spTgt spid="22534"/>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225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P spid="22532" grpId="0" animBg="1"/>
      <p:bldP spid="22534" grpId="0" autoUpdateAnimBg="0"/>
      <p:bldP spid="22535" grpId="0" autoUpdateAnimBg="0"/>
      <p:bldP spid="22539" grpId="0" animBg="1"/>
      <p:bldP spid="2254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6008"/>
            <a:ext cx="9144000" cy="3247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4171" y="0"/>
            <a:ext cx="8125279" cy="886047"/>
          </a:xfrm>
        </p:spPr>
        <p:txBody>
          <a:bodyPr>
            <a:normAutofit fontScale="90000"/>
          </a:bodyPr>
          <a:lstStyle/>
          <a:p>
            <a:r>
              <a:rPr lang="en-US" dirty="0"/>
              <a:t>OH PLIF Visualization and Thermometry for NASA Space Launch System (SLS) Plume Induced Base Heating </a:t>
            </a:r>
          </a:p>
        </p:txBody>
      </p:sp>
      <p:sp>
        <p:nvSpPr>
          <p:cNvPr id="4" name="Slide Number Placeholder 3"/>
          <p:cNvSpPr>
            <a:spLocks noGrp="1"/>
          </p:cNvSpPr>
          <p:nvPr>
            <p:ph type="sldNum" sz="quarter" idx="12"/>
          </p:nvPr>
        </p:nvSpPr>
        <p:spPr/>
        <p:txBody>
          <a:bodyPr/>
          <a:lstStyle/>
          <a:p>
            <a:fld id="{62AAAA83-AFD9-48BC-BE4C-3DD0D9246FAC}" type="slidenum">
              <a:rPr lang="en-US" smtClean="0"/>
              <a:pPr/>
              <a:t>13</a:t>
            </a:fld>
            <a:endParaRPr lang="en-US" dirty="0"/>
          </a:p>
        </p:txBody>
      </p:sp>
      <p:sp>
        <p:nvSpPr>
          <p:cNvPr id="9" name="Right Arrow 8"/>
          <p:cNvSpPr/>
          <p:nvPr/>
        </p:nvSpPr>
        <p:spPr>
          <a:xfrm flipV="1">
            <a:off x="6837369" y="4160520"/>
            <a:ext cx="266700" cy="5715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V="1">
            <a:off x="6837369" y="5529186"/>
            <a:ext cx="266700" cy="5715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9606976" flipV="1">
            <a:off x="6720658" y="4893785"/>
            <a:ext cx="266700" cy="152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1607050" flipV="1">
            <a:off x="6667022" y="5180510"/>
            <a:ext cx="266700" cy="152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flipV="1">
            <a:off x="6123022" y="4979662"/>
            <a:ext cx="393800" cy="27704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2271" r="51543"/>
          <a:stretch/>
        </p:blipFill>
        <p:spPr bwMode="auto">
          <a:xfrm>
            <a:off x="106680" y="3655709"/>
            <a:ext cx="2400826" cy="2938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53190" y="3250434"/>
            <a:ext cx="3514104" cy="400110"/>
          </a:xfrm>
          <a:prstGeom prst="rect">
            <a:avLst/>
          </a:prstGeom>
          <a:solidFill>
            <a:schemeClr val="bg1"/>
          </a:solidFill>
        </p:spPr>
        <p:txBody>
          <a:bodyPr wrap="none" rtlCol="0">
            <a:spAutoFit/>
          </a:bodyPr>
          <a:lstStyle/>
          <a:p>
            <a:r>
              <a:rPr lang="en-US" sz="2000" b="1" dirty="0"/>
              <a:t>Mid-IR                               OH PLIF</a:t>
            </a:r>
          </a:p>
        </p:txBody>
      </p:sp>
      <p:sp>
        <p:nvSpPr>
          <p:cNvPr id="3" name="Content Placeholder 2"/>
          <p:cNvSpPr>
            <a:spLocks noGrp="1"/>
          </p:cNvSpPr>
          <p:nvPr>
            <p:ph idx="1"/>
          </p:nvPr>
        </p:nvSpPr>
        <p:spPr>
          <a:xfrm>
            <a:off x="300927" y="924942"/>
            <a:ext cx="8611603" cy="2619446"/>
          </a:xfrm>
        </p:spPr>
        <p:txBody>
          <a:bodyPr>
            <a:normAutofit/>
          </a:bodyPr>
          <a:lstStyle/>
          <a:p>
            <a:r>
              <a:rPr lang="en-US" dirty="0"/>
              <a:t>At high altitudes, flow leaving engines impinges on base</a:t>
            </a:r>
          </a:p>
          <a:p>
            <a:r>
              <a:rPr lang="en-US" dirty="0"/>
              <a:t>Prior to PLIF: no direct experimental evidence of shock formation</a:t>
            </a:r>
          </a:p>
          <a:p>
            <a:r>
              <a:rPr lang="en-US" dirty="0"/>
              <a:t>Wind tunnel tests: Use OH Planar Laser-Induced Fluorescence (PLIF)</a:t>
            </a:r>
          </a:p>
          <a:p>
            <a:pPr lvl="1"/>
            <a:r>
              <a:rPr lang="en-US" dirty="0"/>
              <a:t>Naturally-occurring OH present in plume and plume-induced base flow</a:t>
            </a:r>
          </a:p>
          <a:p>
            <a:r>
              <a:rPr lang="en-US" dirty="0"/>
              <a:t>OH PLIF flow visualization clearly showed stagnation shock.  </a:t>
            </a:r>
          </a:p>
          <a:p>
            <a:pPr lvl="1"/>
            <a:r>
              <a:rPr lang="en-US" dirty="0"/>
              <a:t>Neither Schlieren nor IR showed base flow structures</a:t>
            </a:r>
          </a:p>
          <a:p>
            <a:r>
              <a:rPr lang="en-US" dirty="0"/>
              <a:t>Position of shock agreed with CFD, increasing confidence in CFD. </a:t>
            </a:r>
          </a:p>
        </p:txBody>
      </p:sp>
      <p:sp>
        <p:nvSpPr>
          <p:cNvPr id="5" name="Rectangle 4"/>
          <p:cNvSpPr/>
          <p:nvPr/>
        </p:nvSpPr>
        <p:spPr>
          <a:xfrm>
            <a:off x="2507506" y="3284300"/>
            <a:ext cx="2612052" cy="33500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11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2605" y="934142"/>
            <a:ext cx="8515350" cy="5923858"/>
          </a:xfrm>
        </p:spPr>
        <p:txBody>
          <a:bodyPr>
            <a:normAutofit fontScale="85000" lnSpcReduction="20000"/>
          </a:bodyPr>
          <a:lstStyle/>
          <a:p>
            <a:r>
              <a:rPr lang="en-US" dirty="0"/>
              <a:t>Probe different ground state transitions: measure rotational temperature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“Recovery temperature” measurement is needed to determine flight-scaled convective heat transfer coefficient</a:t>
            </a:r>
          </a:p>
          <a:p>
            <a:r>
              <a:rPr lang="en-US" dirty="0"/>
              <a:t>Quantity critical in determining flight-scaled heat transfer rates</a:t>
            </a:r>
          </a:p>
          <a:p>
            <a:pPr lvl="1"/>
            <a:r>
              <a:rPr lang="en-US" dirty="0"/>
              <a:t>Previously used a few thermocouples protruding into flow: 50-80% uncertainty </a:t>
            </a:r>
          </a:p>
          <a:p>
            <a:pPr lvl="1"/>
            <a:r>
              <a:rPr lang="en-US" dirty="0"/>
              <a:t>Using PLIF for the first time, measured with uncertainty of 10-30% with only 5 images</a:t>
            </a:r>
          </a:p>
          <a:p>
            <a:r>
              <a:rPr lang="en-US" dirty="0"/>
              <a:t>Used to design base thermal protection system (TPS) thickness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385" y="1119689"/>
            <a:ext cx="3160994" cy="409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2800" dirty="0"/>
              <a:t>OH PLIF Thermometry of SLS Base Flow</a:t>
            </a:r>
          </a:p>
        </p:txBody>
      </p:sp>
      <p:sp>
        <p:nvSpPr>
          <p:cNvPr id="4" name="Slide Number Placeholder 3"/>
          <p:cNvSpPr>
            <a:spLocks noGrp="1"/>
          </p:cNvSpPr>
          <p:nvPr>
            <p:ph type="sldNum" sz="quarter" idx="12"/>
          </p:nvPr>
        </p:nvSpPr>
        <p:spPr/>
        <p:txBody>
          <a:bodyPr/>
          <a:lstStyle/>
          <a:p>
            <a:fld id="{62AAAA83-AFD9-48BC-BE4C-3DD0D9246FAC}" type="slidenum">
              <a:rPr lang="en-US" smtClean="0"/>
              <a:pPr/>
              <a:t>14</a:t>
            </a:fld>
            <a:endParaRPr lang="en-US" dirty="0"/>
          </a:p>
        </p:txBody>
      </p:sp>
      <p:sp>
        <p:nvSpPr>
          <p:cNvPr id="6" name="TextBox 5"/>
          <p:cNvSpPr txBox="1"/>
          <p:nvPr/>
        </p:nvSpPr>
        <p:spPr>
          <a:xfrm>
            <a:off x="6659343" y="1242060"/>
            <a:ext cx="518091" cy="3323987"/>
          </a:xfrm>
          <a:prstGeom prst="rect">
            <a:avLst/>
          </a:prstGeom>
          <a:noFill/>
        </p:spPr>
        <p:txBody>
          <a:bodyPr wrap="none" rtlCol="0">
            <a:spAutoFit/>
          </a:bodyPr>
          <a:lstStyle/>
          <a:p>
            <a:r>
              <a:rPr lang="en-US" sz="1400" dirty="0"/>
              <a:t>High</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r>
              <a:rPr lang="en-US" sz="1400" dirty="0"/>
              <a:t>Low</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 y="1242060"/>
            <a:ext cx="3783330" cy="3680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878A72C4-2BF0-4290-8971-C0411AF86116}"/>
              </a:ext>
            </a:extLst>
          </p:cNvPr>
          <p:cNvSpPr txBox="1"/>
          <p:nvPr/>
        </p:nvSpPr>
        <p:spPr>
          <a:xfrm>
            <a:off x="7625066" y="1598960"/>
            <a:ext cx="1566862" cy="1708160"/>
          </a:xfrm>
          <a:prstGeom prst="rect">
            <a:avLst/>
          </a:prstGeom>
          <a:noFill/>
        </p:spPr>
        <p:txBody>
          <a:bodyPr wrap="square">
            <a:spAutoFit/>
          </a:bodyPr>
          <a:lstStyle/>
          <a:p>
            <a:r>
              <a:rPr lang="en-US" sz="1050" i="0" u="none" strike="noStrike" baseline="0" dirty="0">
                <a:solidFill>
                  <a:srgbClr val="000000"/>
                </a:solidFill>
                <a:latin typeface="Arial" panose="020B0604020202020204" pitchFamily="34" charset="0"/>
              </a:rPr>
              <a:t>QUANTITATIVE, MULTI-LINE, OH-PLIF THERMOMETRY TO EXAMINE BASE HEATING IN THE SPACE LAUNCH SYSTEM CORE AND EUS STAGES </a:t>
            </a:r>
          </a:p>
          <a:p>
            <a:r>
              <a:rPr lang="en-US" sz="1050" i="0" u="none" strike="noStrike" baseline="0" dirty="0">
                <a:solidFill>
                  <a:srgbClr val="000000"/>
                </a:solidFill>
                <a:latin typeface="Arial" panose="020B0604020202020204" pitchFamily="34" charset="0"/>
              </a:rPr>
              <a:t>Ross A Burns et al, JANNAF 2017</a:t>
            </a:r>
            <a:endParaRPr lang="en-US" sz="1050" dirty="0"/>
          </a:p>
        </p:txBody>
      </p:sp>
    </p:spTree>
    <p:extLst>
      <p:ext uri="{BB962C8B-B14F-4D97-AF65-F5344CB8AC3E}">
        <p14:creationId xmlns:p14="http://schemas.microsoft.com/office/powerpoint/2010/main" val="3244247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46D0-63F6-4C4C-9A7B-C224581397B2}"/>
              </a:ext>
            </a:extLst>
          </p:cNvPr>
          <p:cNvSpPr>
            <a:spLocks noGrp="1"/>
          </p:cNvSpPr>
          <p:nvPr>
            <p:ph type="title"/>
          </p:nvPr>
        </p:nvSpPr>
        <p:spPr/>
        <p:txBody>
          <a:bodyPr/>
          <a:lstStyle/>
          <a:p>
            <a:r>
              <a:rPr lang="en-US" dirty="0"/>
              <a:t>Entry</a:t>
            </a:r>
          </a:p>
        </p:txBody>
      </p:sp>
      <p:sp>
        <p:nvSpPr>
          <p:cNvPr id="3" name="Content Placeholder 2">
            <a:extLst>
              <a:ext uri="{FF2B5EF4-FFF2-40B4-BE49-F238E27FC236}">
                <a16:creationId xmlns:a16="http://schemas.microsoft.com/office/drawing/2014/main" id="{0B315B64-B005-4A67-A79E-AA2010C4BCC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DA7AF6A-BBFA-4557-BFB0-DF99BAE2A174}"/>
              </a:ext>
            </a:extLst>
          </p:cNvPr>
          <p:cNvSpPr>
            <a:spLocks noGrp="1"/>
          </p:cNvSpPr>
          <p:nvPr>
            <p:ph type="sldNum" sz="quarter" idx="12"/>
          </p:nvPr>
        </p:nvSpPr>
        <p:spPr/>
        <p:txBody>
          <a:bodyPr/>
          <a:lstStyle/>
          <a:p>
            <a:fld id="{62AAAA83-AFD9-48BC-BE4C-3DD0D9246FAC}" type="slidenum">
              <a:rPr lang="en-US" smtClean="0"/>
              <a:pPr/>
              <a:t>15</a:t>
            </a:fld>
            <a:endParaRPr lang="en-US" dirty="0"/>
          </a:p>
        </p:txBody>
      </p:sp>
      <p:pic>
        <p:nvPicPr>
          <p:cNvPr id="5" name="Picture 2" descr="Entry Interface – Orion">
            <a:extLst>
              <a:ext uri="{FF2B5EF4-FFF2-40B4-BE49-F238E27FC236}">
                <a16:creationId xmlns:a16="http://schemas.microsoft.com/office/drawing/2014/main" id="{7EC7D3F8-0C19-446F-B025-B276096240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16" y="1082953"/>
            <a:ext cx="9309232" cy="523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36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48095"/>
            <a:ext cx="8334375" cy="886047"/>
          </a:xfrm>
        </p:spPr>
        <p:txBody>
          <a:bodyPr/>
          <a:lstStyle/>
          <a:p>
            <a:r>
              <a:rPr lang="en-US" dirty="0"/>
              <a:t>Typical setup: PLIF Imaging in CUBRC Lens-1 Facility</a:t>
            </a:r>
          </a:p>
        </p:txBody>
      </p:sp>
      <p:sp>
        <p:nvSpPr>
          <p:cNvPr id="3" name="Content Placeholder 2"/>
          <p:cNvSpPr>
            <a:spLocks noGrp="1"/>
          </p:cNvSpPr>
          <p:nvPr>
            <p:ph idx="1"/>
          </p:nvPr>
        </p:nvSpPr>
        <p:spPr/>
        <p:txBody>
          <a:bodyPr/>
          <a:lstStyle/>
          <a:p>
            <a:r>
              <a:rPr lang="en-US" dirty="0"/>
              <a:t>Optics direct laser sheet directed into flow </a:t>
            </a:r>
          </a:p>
          <a:p>
            <a:r>
              <a:rPr lang="en-US" dirty="0"/>
              <a:t>Imaged by cameras</a:t>
            </a:r>
          </a:p>
        </p:txBody>
      </p:sp>
      <p:sp>
        <p:nvSpPr>
          <p:cNvPr id="4" name="Slide Number Placeholder 3"/>
          <p:cNvSpPr>
            <a:spLocks noGrp="1"/>
          </p:cNvSpPr>
          <p:nvPr>
            <p:ph type="sldNum" sz="quarter" idx="12"/>
          </p:nvPr>
        </p:nvSpPr>
        <p:spPr/>
        <p:txBody>
          <a:bodyPr/>
          <a:lstStyle/>
          <a:p>
            <a:fld id="{62AAAA83-AFD9-48BC-BE4C-3DD0D9246FAC}" type="slidenum">
              <a:rPr lang="en-US" smtClean="0"/>
              <a:pPr/>
              <a:t>16</a:t>
            </a:fld>
            <a:endParaRPr lang="en-US"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135" y="1874152"/>
            <a:ext cx="3692990" cy="335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a:blip r:embed="rId4" cstate="email">
            <a:extLst>
              <a:ext uri="{28A0092B-C50C-407E-A947-70E740481C1C}">
                <a14:useLocalDpi xmlns:a14="http://schemas.microsoft.com/office/drawing/2010/main"/>
              </a:ext>
            </a:extLst>
          </a:blip>
          <a:stretch>
            <a:fillRect/>
          </a:stretch>
        </p:blipFill>
        <p:spPr>
          <a:xfrm>
            <a:off x="4273034" y="2057400"/>
            <a:ext cx="4849196" cy="2992120"/>
          </a:xfrm>
          <a:prstGeom prst="rect">
            <a:avLst/>
          </a:prstGeom>
        </p:spPr>
      </p:pic>
    </p:spTree>
    <p:extLst>
      <p:ext uri="{BB962C8B-B14F-4D97-AF65-F5344CB8AC3E}">
        <p14:creationId xmlns:p14="http://schemas.microsoft.com/office/powerpoint/2010/main" val="1321691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1386" y="3004022"/>
            <a:ext cx="3823970" cy="2812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08543" y="2139043"/>
            <a:ext cx="4262803" cy="3875276"/>
          </a:xfrm>
          <a:prstGeom prst="rect">
            <a:avLst/>
          </a:prstGeom>
          <a:noFill/>
        </p:spPr>
      </p:pic>
      <p:sp>
        <p:nvSpPr>
          <p:cNvPr id="10" name="TextBox 25"/>
          <p:cNvSpPr txBox="1"/>
          <p:nvPr/>
        </p:nvSpPr>
        <p:spPr>
          <a:xfrm>
            <a:off x="1663623" y="2468674"/>
            <a:ext cx="2438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CB6015"/>
                </a:solidFill>
                <a:latin typeface="Arial" pitchFamily="34" charset="0"/>
                <a:cs typeface="Arial" pitchFamily="34" charset="0"/>
              </a:rPr>
              <a:t>No Jets</a:t>
            </a:r>
            <a:endParaRPr lang="en-US" sz="1600" b="1" baseline="30000" dirty="0">
              <a:solidFill>
                <a:srgbClr val="CB6015"/>
              </a:solidFill>
              <a:latin typeface="Arial" pitchFamily="34" charset="0"/>
              <a:cs typeface="Arial" pitchFamily="34" charset="0"/>
            </a:endParaRPr>
          </a:p>
        </p:txBody>
      </p:sp>
      <p:pic>
        <p:nvPicPr>
          <p:cNvPr id="6"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02876" y="2139043"/>
            <a:ext cx="4262804" cy="3875276"/>
          </a:xfrm>
          <a:prstGeom prst="rect">
            <a:avLst/>
          </a:prstGeom>
          <a:noFill/>
        </p:spPr>
      </p:pic>
      <p:sp>
        <p:nvSpPr>
          <p:cNvPr id="11" name="TextBox 26"/>
          <p:cNvSpPr txBox="1"/>
          <p:nvPr/>
        </p:nvSpPr>
        <p:spPr>
          <a:xfrm>
            <a:off x="1663623" y="2468674"/>
            <a:ext cx="24384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CB6015"/>
                </a:solidFill>
                <a:latin typeface="Arial" pitchFamily="34" charset="0"/>
                <a:cs typeface="Arial" pitchFamily="34" charset="0"/>
              </a:rPr>
              <a:t>No Jets, </a:t>
            </a:r>
            <a:r>
              <a:rPr lang="en-US" sz="1600" b="1" dirty="0" err="1">
                <a:solidFill>
                  <a:srgbClr val="CB6015"/>
                </a:solidFill>
                <a:latin typeface="Arial" pitchFamily="34" charset="0"/>
                <a:cs typeface="Arial" pitchFamily="34" charset="0"/>
              </a:rPr>
              <a:t>Re</a:t>
            </a:r>
            <a:r>
              <a:rPr lang="en-US" sz="1600" b="1" baseline="-25000" dirty="0" err="1">
                <a:solidFill>
                  <a:srgbClr val="CB6015"/>
                </a:solidFill>
                <a:latin typeface="Arial" pitchFamily="34" charset="0"/>
                <a:cs typeface="Arial" pitchFamily="34" charset="0"/>
              </a:rPr>
              <a:t>D</a:t>
            </a:r>
            <a:r>
              <a:rPr lang="en-US" sz="1600" b="1" dirty="0">
                <a:solidFill>
                  <a:srgbClr val="CB6015"/>
                </a:solidFill>
                <a:latin typeface="Arial" pitchFamily="34" charset="0"/>
                <a:cs typeface="Arial" pitchFamily="34" charset="0"/>
              </a:rPr>
              <a:t> x7 higher</a:t>
            </a:r>
            <a:endParaRPr lang="en-US" sz="1600" b="1" baseline="30000" dirty="0">
              <a:solidFill>
                <a:srgbClr val="CB6015"/>
              </a:solidFill>
              <a:latin typeface="Arial" pitchFamily="34" charset="0"/>
              <a:cs typeface="Arial" pitchFamily="34" charset="0"/>
            </a:endParaRPr>
          </a:p>
        </p:txBody>
      </p:sp>
      <p:sp>
        <p:nvSpPr>
          <p:cNvPr id="2" name="Title 1"/>
          <p:cNvSpPr>
            <a:spLocks noGrp="1"/>
          </p:cNvSpPr>
          <p:nvPr>
            <p:ph type="title"/>
          </p:nvPr>
        </p:nvSpPr>
        <p:spPr/>
        <p:txBody>
          <a:bodyPr/>
          <a:lstStyle/>
          <a:p>
            <a:r>
              <a:rPr lang="en-US" dirty="0"/>
              <a:t>Orion MPCV - Testing at CUBRC</a:t>
            </a:r>
          </a:p>
        </p:txBody>
      </p:sp>
      <p:sp>
        <p:nvSpPr>
          <p:cNvPr id="3" name="Content Placeholder 2"/>
          <p:cNvSpPr>
            <a:spLocks noGrp="1"/>
          </p:cNvSpPr>
          <p:nvPr>
            <p:ph idx="1"/>
          </p:nvPr>
        </p:nvSpPr>
        <p:spPr>
          <a:xfrm>
            <a:off x="628650" y="934142"/>
            <a:ext cx="8515350" cy="1204901"/>
          </a:xfrm>
        </p:spPr>
        <p:txBody>
          <a:bodyPr/>
          <a:lstStyle/>
          <a:p>
            <a:r>
              <a:rPr lang="en-US" dirty="0"/>
              <a:t>Short duration shock tunnel testing (LENS-1) at Mach 8</a:t>
            </a:r>
          </a:p>
          <a:p>
            <a:r>
              <a:rPr lang="en-US" dirty="0"/>
              <a:t>Primary goal: Determine backshell heating environment with gauges</a:t>
            </a:r>
          </a:p>
          <a:p>
            <a:r>
              <a:rPr lang="en-US" dirty="0"/>
              <a:t>Visualize shear layer, Reaction Control System (RCS) Jets with 1% NO</a:t>
            </a:r>
          </a:p>
        </p:txBody>
      </p:sp>
      <p:sp>
        <p:nvSpPr>
          <p:cNvPr id="4" name="Slide Number Placeholder 3"/>
          <p:cNvSpPr>
            <a:spLocks noGrp="1"/>
          </p:cNvSpPr>
          <p:nvPr>
            <p:ph type="sldNum" sz="quarter" idx="12"/>
          </p:nvPr>
        </p:nvSpPr>
        <p:spPr/>
        <p:txBody>
          <a:bodyPr/>
          <a:lstStyle/>
          <a:p>
            <a:fld id="{62AAAA83-AFD9-48BC-BE4C-3DD0D9246FAC}" type="slidenum">
              <a:rPr lang="en-US" smtClean="0"/>
              <a:pPr/>
              <a:t>17</a:t>
            </a:fld>
            <a:endParaRPr lang="en-US" dirty="0"/>
          </a:p>
        </p:txBody>
      </p:sp>
      <p:sp>
        <p:nvSpPr>
          <p:cNvPr id="9" name="Rectangle 8"/>
          <p:cNvSpPr/>
          <p:nvPr/>
        </p:nvSpPr>
        <p:spPr>
          <a:xfrm>
            <a:off x="1357084" y="6401778"/>
            <a:ext cx="6611258" cy="369332"/>
          </a:xfrm>
          <a:prstGeom prst="rect">
            <a:avLst/>
          </a:prstGeom>
        </p:spPr>
        <p:txBody>
          <a:bodyPr wrap="square">
            <a:spAutoFit/>
          </a:bodyPr>
          <a:lstStyle/>
          <a:p>
            <a:r>
              <a:rPr lang="en-US" dirty="0"/>
              <a:t>Combs et al.  J. of Spacecraft and Rockets (2015): Vol.52: 243-252</a:t>
            </a:r>
          </a:p>
        </p:txBody>
      </p:sp>
      <p:pic>
        <p:nvPicPr>
          <p:cNvPr id="12" name="Picture 11"/>
          <p:cNvPicPr/>
          <p:nvPr/>
        </p:nvPicPr>
        <p:blipFill>
          <a:blip r:embed="rId6" cstate="email">
            <a:extLst>
              <a:ext uri="{28A0092B-C50C-407E-A947-70E740481C1C}">
                <a14:useLocalDpi xmlns:a14="http://schemas.microsoft.com/office/drawing/2010/main"/>
              </a:ext>
            </a:extLst>
          </a:blip>
          <a:stretch>
            <a:fillRect/>
          </a:stretch>
        </p:blipFill>
        <p:spPr>
          <a:xfrm>
            <a:off x="4695136" y="2139044"/>
            <a:ext cx="4196469" cy="3875276"/>
          </a:xfrm>
          <a:prstGeom prst="rect">
            <a:avLst/>
          </a:prstGeom>
        </p:spPr>
      </p:pic>
      <p:sp>
        <p:nvSpPr>
          <p:cNvPr id="13" name="TextBox 26"/>
          <p:cNvSpPr txBox="1"/>
          <p:nvPr/>
        </p:nvSpPr>
        <p:spPr>
          <a:xfrm>
            <a:off x="7720691" y="2468674"/>
            <a:ext cx="196933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CB6015"/>
                </a:solidFill>
                <a:latin typeface="Arial" pitchFamily="34" charset="0"/>
                <a:cs typeface="Arial" pitchFamily="34" charset="0"/>
              </a:rPr>
              <a:t>Roll RCS</a:t>
            </a:r>
            <a:endParaRPr lang="en-US" sz="1600" b="1" baseline="30000" dirty="0">
              <a:solidFill>
                <a:srgbClr val="CB6015"/>
              </a:solidFill>
              <a:latin typeface="Arial" pitchFamily="34" charset="0"/>
              <a:cs typeface="Arial" pitchFamily="34" charset="0"/>
            </a:endParaRPr>
          </a:p>
        </p:txBody>
      </p:sp>
      <p:sp>
        <p:nvSpPr>
          <p:cNvPr id="5" name="TextBox 4"/>
          <p:cNvSpPr txBox="1"/>
          <p:nvPr/>
        </p:nvSpPr>
        <p:spPr>
          <a:xfrm>
            <a:off x="5708302" y="5974618"/>
            <a:ext cx="2590453" cy="369332"/>
          </a:xfrm>
          <a:prstGeom prst="rect">
            <a:avLst/>
          </a:prstGeom>
          <a:noFill/>
        </p:spPr>
        <p:txBody>
          <a:bodyPr wrap="none" rtlCol="0">
            <a:spAutoFit/>
          </a:bodyPr>
          <a:lstStyle/>
          <a:p>
            <a:r>
              <a:rPr lang="en-US" dirty="0"/>
              <a:t>Schlieren didn’t show jets</a:t>
            </a:r>
          </a:p>
        </p:txBody>
      </p:sp>
    </p:spTree>
    <p:extLst>
      <p:ext uri="{BB962C8B-B14F-4D97-AF65-F5344CB8AC3E}">
        <p14:creationId xmlns:p14="http://schemas.microsoft.com/office/powerpoint/2010/main" val="130054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41"/>
            <a:ext cx="8271510" cy="886047"/>
          </a:xfrm>
        </p:spPr>
        <p:txBody>
          <a:bodyPr>
            <a:normAutofit/>
          </a:bodyPr>
          <a:lstStyle/>
          <a:p>
            <a:r>
              <a:rPr lang="en-US" sz="2800" dirty="0"/>
              <a:t>PLIF imagery helps interpret conventional data </a:t>
            </a:r>
          </a:p>
        </p:txBody>
      </p:sp>
      <p:sp>
        <p:nvSpPr>
          <p:cNvPr id="4" name="Slide Number Placeholder 3"/>
          <p:cNvSpPr>
            <a:spLocks noGrp="1"/>
          </p:cNvSpPr>
          <p:nvPr>
            <p:ph type="sldNum" sz="quarter" idx="12"/>
          </p:nvPr>
        </p:nvSpPr>
        <p:spPr/>
        <p:txBody>
          <a:bodyPr/>
          <a:lstStyle/>
          <a:p>
            <a:fld id="{62AAAA83-AFD9-48BC-BE4C-3DD0D9246FAC}" type="slidenum">
              <a:rPr lang="en-US" smtClean="0"/>
              <a:pPr/>
              <a:t>18</a:t>
            </a:fld>
            <a:endParaRPr lang="en-US" dirty="0"/>
          </a:p>
        </p:txBody>
      </p:sp>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3629892" y="1019950"/>
            <a:ext cx="5410198" cy="4918362"/>
          </a:xfrm>
          <a:prstGeom prst="rect">
            <a:avLst/>
          </a:prstGeom>
        </p:spPr>
      </p:pic>
      <p:sp>
        <p:nvSpPr>
          <p:cNvPr id="6" name="TextBox 20"/>
          <p:cNvSpPr txBox="1"/>
          <p:nvPr/>
        </p:nvSpPr>
        <p:spPr>
          <a:xfrm>
            <a:off x="103910" y="919688"/>
            <a:ext cx="3276600" cy="44012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chemeClr val="tx2">
                  <a:lumMod val="75000"/>
                </a:schemeClr>
              </a:buClr>
              <a:buFont typeface="Wingdings" pitchFamily="2" charset="2"/>
              <a:buChar char="§"/>
            </a:pPr>
            <a:r>
              <a:rPr lang="en-US" sz="2000" dirty="0">
                <a:solidFill>
                  <a:schemeClr val="tx2">
                    <a:lumMod val="75000"/>
                  </a:schemeClr>
                </a:solidFill>
                <a:latin typeface="Arial" pitchFamily="34" charset="0"/>
                <a:cs typeface="Arial" pitchFamily="34" charset="0"/>
              </a:rPr>
              <a:t>Composite of two PLIF images taken at different image planes plus heating map generated by discrete gauges</a:t>
            </a:r>
          </a:p>
          <a:p>
            <a:pPr marL="285750" indent="-285750">
              <a:buClr>
                <a:schemeClr val="tx2">
                  <a:lumMod val="75000"/>
                </a:schemeClr>
              </a:buClr>
              <a:buFont typeface="Wingdings" pitchFamily="2" charset="2"/>
              <a:buChar char="§"/>
            </a:pPr>
            <a:r>
              <a:rPr lang="en-US" sz="2000" dirty="0">
                <a:solidFill>
                  <a:schemeClr val="tx2">
                    <a:lumMod val="75000"/>
                  </a:schemeClr>
                </a:solidFill>
                <a:latin typeface="Arial" pitchFamily="34" charset="0"/>
                <a:cs typeface="Arial" pitchFamily="34" charset="0"/>
              </a:rPr>
              <a:t>Clear that roll jet fluid is not heating the model</a:t>
            </a:r>
          </a:p>
          <a:p>
            <a:pPr marL="285750" indent="-285750">
              <a:buClr>
                <a:schemeClr val="tx2">
                  <a:lumMod val="75000"/>
                </a:schemeClr>
              </a:buClr>
              <a:buFont typeface="Wingdings" pitchFamily="2" charset="2"/>
              <a:buChar char="§"/>
            </a:pPr>
            <a:r>
              <a:rPr lang="en-US" sz="2000" dirty="0">
                <a:solidFill>
                  <a:schemeClr val="tx2">
                    <a:lumMod val="75000"/>
                  </a:schemeClr>
                </a:solidFill>
                <a:latin typeface="Arial" pitchFamily="34" charset="0"/>
                <a:cs typeface="Arial" pitchFamily="34" charset="0"/>
              </a:rPr>
              <a:t>Possibly a horseshoe vortex wrapping around roll jet structure is heating surface</a:t>
            </a:r>
          </a:p>
          <a:p>
            <a:pPr marL="285750" indent="-285750">
              <a:buClr>
                <a:schemeClr val="tx2">
                  <a:lumMod val="75000"/>
                </a:schemeClr>
              </a:buClr>
              <a:buFont typeface="Wingdings" pitchFamily="2" charset="2"/>
              <a:buChar char="§"/>
            </a:pPr>
            <a:r>
              <a:rPr lang="en-US" sz="2000" dirty="0">
                <a:solidFill>
                  <a:schemeClr val="tx2">
                    <a:lumMod val="75000"/>
                  </a:schemeClr>
                </a:solidFill>
                <a:latin typeface="Arial" pitchFamily="34" charset="0"/>
                <a:cs typeface="Arial" pitchFamily="34" charset="0"/>
              </a:rPr>
              <a:t>Separation shock may be cause of high heating near capsule lip</a:t>
            </a:r>
          </a:p>
        </p:txBody>
      </p:sp>
    </p:spTree>
    <p:extLst>
      <p:ext uri="{BB962C8B-B14F-4D97-AF65-F5344CB8AC3E}">
        <p14:creationId xmlns:p14="http://schemas.microsoft.com/office/powerpoint/2010/main" val="1215635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76200"/>
            <a:ext cx="8229600" cy="762000"/>
          </a:xfrm>
        </p:spPr>
        <p:txBody>
          <a:bodyPr>
            <a:normAutofit/>
          </a:bodyPr>
          <a:lstStyle/>
          <a:p>
            <a:r>
              <a:rPr lang="en-US" altLang="en-US" sz="3200" dirty="0"/>
              <a:t>Volumetric Imaging at Mach 10: Orion</a:t>
            </a:r>
          </a:p>
        </p:txBody>
      </p:sp>
      <p:sp>
        <p:nvSpPr>
          <p:cNvPr id="15363" name="Content Placeholder 2"/>
          <p:cNvSpPr>
            <a:spLocks noGrp="1"/>
          </p:cNvSpPr>
          <p:nvPr>
            <p:ph idx="1"/>
          </p:nvPr>
        </p:nvSpPr>
        <p:spPr>
          <a:xfrm>
            <a:off x="457200" y="5029200"/>
            <a:ext cx="8458200" cy="1516743"/>
          </a:xfrm>
        </p:spPr>
        <p:txBody>
          <a:bodyPr>
            <a:normAutofit fontScale="85000" lnSpcReduction="10000"/>
          </a:bodyPr>
          <a:lstStyle/>
          <a:p>
            <a:r>
              <a:rPr lang="en-US" altLang="en-US" sz="2400" dirty="0"/>
              <a:t>1 minute runs in NASA Langley’s 31” Mach 10 facility</a:t>
            </a:r>
          </a:p>
          <a:p>
            <a:r>
              <a:rPr lang="en-US" altLang="en-US" sz="2400" dirty="0"/>
              <a:t>Single shot images of NO-seeded RCS jet fluid; scan laser sheet </a:t>
            </a:r>
          </a:p>
          <a:p>
            <a:r>
              <a:rPr lang="en-US" altLang="en-US" sz="2400" dirty="0"/>
              <a:t>Multiple images displayed simultaneously to show 3D trajectory of jet </a:t>
            </a:r>
          </a:p>
        </p:txBody>
      </p:sp>
      <p:pic>
        <p:nvPicPr>
          <p:cNvPr id="153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62050"/>
            <a:ext cx="49530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Run2_lowPj_PerspectiveCamera.jpg"/>
          <p:cNvPicPr>
            <a:picLocks noChangeAspect="1" noChangeArrowheads="1"/>
          </p:cNvPicPr>
          <p:nvPr/>
        </p:nvPicPr>
        <p:blipFill>
          <a:blip r:embed="rId4">
            <a:extLst>
              <a:ext uri="{28A0092B-C50C-407E-A947-70E740481C1C}">
                <a14:useLocalDpi xmlns:a14="http://schemas.microsoft.com/office/drawing/2010/main" val="0"/>
              </a:ext>
            </a:extLst>
          </a:blip>
          <a:srcRect t="10400" r="42000" b="37601"/>
          <a:stretch>
            <a:fillRect/>
          </a:stretch>
        </p:blipFill>
        <p:spPr bwMode="auto">
          <a:xfrm>
            <a:off x="3675063" y="1162050"/>
            <a:ext cx="54371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148138" y="1219200"/>
            <a:ext cx="2457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a:solidFill>
                  <a:schemeClr val="bg1"/>
                </a:solidFill>
                <a:latin typeface="Arial" pitchFamily="34" charset="0"/>
              </a:rPr>
              <a:t>Pair of Roll RCS Jets</a:t>
            </a:r>
          </a:p>
          <a:p>
            <a:pPr eaLnBrk="1" hangingPunct="1">
              <a:spcBef>
                <a:spcPct val="0"/>
              </a:spcBef>
              <a:buFontTx/>
              <a:buNone/>
            </a:pPr>
            <a:r>
              <a:rPr lang="en-US" altLang="en-US" sz="1600">
                <a:solidFill>
                  <a:schemeClr val="bg1"/>
                </a:solidFill>
                <a:latin typeface="Arial" pitchFamily="34" charset="0"/>
              </a:rPr>
              <a:t>P</a:t>
            </a:r>
            <a:r>
              <a:rPr lang="en-US" altLang="en-US" sz="1600" baseline="-25000">
                <a:solidFill>
                  <a:schemeClr val="bg1"/>
                </a:solidFill>
                <a:latin typeface="Arial" pitchFamily="34" charset="0"/>
              </a:rPr>
              <a:t>jet </a:t>
            </a:r>
            <a:r>
              <a:rPr lang="en-US" altLang="en-US" sz="1600">
                <a:solidFill>
                  <a:schemeClr val="bg1"/>
                </a:solidFill>
                <a:latin typeface="Arial" pitchFamily="34" charset="0"/>
              </a:rPr>
              <a:t>= 132 psi</a:t>
            </a:r>
          </a:p>
        </p:txBody>
      </p:sp>
      <p:pic>
        <p:nvPicPr>
          <p:cNvPr id="7" name="Picture 8" descr="Run2_highPj_PerspectiveCamera.jpg"/>
          <p:cNvPicPr>
            <a:picLocks noChangeAspect="1" noChangeArrowheads="1"/>
          </p:cNvPicPr>
          <p:nvPr/>
        </p:nvPicPr>
        <p:blipFill rotWithShape="1">
          <a:blip r:embed="rId5">
            <a:extLst>
              <a:ext uri="{28A0092B-C50C-407E-A947-70E740481C1C}">
                <a14:useLocalDpi xmlns:a14="http://schemas.microsoft.com/office/drawing/2010/main" val="0"/>
              </a:ext>
            </a:extLst>
          </a:blip>
          <a:srcRect t="10399" r="42000" b="39091"/>
          <a:stretch/>
        </p:blipFill>
        <p:spPr bwMode="auto">
          <a:xfrm>
            <a:off x="3675063" y="1171575"/>
            <a:ext cx="543718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159250" y="1225550"/>
            <a:ext cx="2070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dirty="0">
                <a:solidFill>
                  <a:schemeClr val="bg1"/>
                </a:solidFill>
                <a:latin typeface="Arial" pitchFamily="34" charset="0"/>
              </a:rPr>
              <a:t>Pitch Jet</a:t>
            </a:r>
          </a:p>
          <a:p>
            <a:pPr eaLnBrk="1" hangingPunct="1">
              <a:spcBef>
                <a:spcPct val="0"/>
              </a:spcBef>
              <a:buFontTx/>
              <a:buNone/>
            </a:pPr>
            <a:r>
              <a:rPr lang="en-US" altLang="en-US" sz="1600" dirty="0" err="1">
                <a:solidFill>
                  <a:schemeClr val="bg1"/>
                </a:solidFill>
                <a:latin typeface="Arial" pitchFamily="34" charset="0"/>
              </a:rPr>
              <a:t>P</a:t>
            </a:r>
            <a:r>
              <a:rPr lang="en-US" altLang="en-US" sz="1600" baseline="-25000" dirty="0" err="1">
                <a:solidFill>
                  <a:schemeClr val="bg1"/>
                </a:solidFill>
                <a:latin typeface="Arial" pitchFamily="34" charset="0"/>
              </a:rPr>
              <a:t>jet</a:t>
            </a:r>
            <a:r>
              <a:rPr lang="en-US" altLang="en-US" sz="1600" baseline="-25000" dirty="0">
                <a:solidFill>
                  <a:schemeClr val="bg1"/>
                </a:solidFill>
                <a:latin typeface="Arial" pitchFamily="34" charset="0"/>
              </a:rPr>
              <a:t> </a:t>
            </a:r>
            <a:r>
              <a:rPr lang="en-US" altLang="en-US" sz="1600" dirty="0">
                <a:solidFill>
                  <a:schemeClr val="bg1"/>
                </a:solidFill>
                <a:latin typeface="Arial" pitchFamily="34" charset="0"/>
              </a:rPr>
              <a:t>= 132 psi</a:t>
            </a:r>
          </a:p>
        </p:txBody>
      </p:sp>
      <p:sp>
        <p:nvSpPr>
          <p:cNvPr id="2" name="Rectangle 1"/>
          <p:cNvSpPr/>
          <p:nvPr/>
        </p:nvSpPr>
        <p:spPr>
          <a:xfrm>
            <a:off x="1173480" y="6505278"/>
            <a:ext cx="7368540" cy="338554"/>
          </a:xfrm>
          <a:prstGeom prst="rect">
            <a:avLst/>
          </a:prstGeom>
        </p:spPr>
        <p:txBody>
          <a:bodyPr wrap="square">
            <a:spAutoFit/>
          </a:bodyPr>
          <a:lstStyle/>
          <a:p>
            <a:r>
              <a:rPr lang="en-US" sz="1600" dirty="0"/>
              <a:t>J. A. Inman, P. M. Danehy, et al. AIAA Journal Vol. 47, No. 4, April (2009)</a:t>
            </a:r>
          </a:p>
        </p:txBody>
      </p:sp>
    </p:spTree>
    <p:extLst>
      <p:ext uri="{BB962C8B-B14F-4D97-AF65-F5344CB8AC3E}">
        <p14:creationId xmlns:p14="http://schemas.microsoft.com/office/powerpoint/2010/main" val="2806009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8D63-24FE-4CB7-8130-F519DCE3B44F}"/>
              </a:ext>
            </a:extLst>
          </p:cNvPr>
          <p:cNvSpPr>
            <a:spLocks noGrp="1"/>
          </p:cNvSpPr>
          <p:nvPr>
            <p:ph type="title"/>
          </p:nvPr>
        </p:nvSpPr>
        <p:spPr/>
        <p:txBody>
          <a:bodyPr/>
          <a:lstStyle/>
          <a:p>
            <a:r>
              <a:rPr lang="en-US" dirty="0"/>
              <a:t>List of key collaborators</a:t>
            </a:r>
          </a:p>
        </p:txBody>
      </p:sp>
      <p:sp>
        <p:nvSpPr>
          <p:cNvPr id="3" name="Content Placeholder 2">
            <a:extLst>
              <a:ext uri="{FF2B5EF4-FFF2-40B4-BE49-F238E27FC236}">
                <a16:creationId xmlns:a16="http://schemas.microsoft.com/office/drawing/2014/main" id="{D3BCD9B3-9ACA-4974-97CD-2C919D30C6CA}"/>
              </a:ext>
            </a:extLst>
          </p:cNvPr>
          <p:cNvSpPr>
            <a:spLocks noGrp="1"/>
          </p:cNvSpPr>
          <p:nvPr>
            <p:ph idx="1"/>
          </p:nvPr>
        </p:nvSpPr>
        <p:spPr>
          <a:xfrm>
            <a:off x="714375" y="1296092"/>
            <a:ext cx="7064922" cy="3809308"/>
          </a:xfrm>
        </p:spPr>
        <p:txBody>
          <a:bodyPr/>
          <a:lstStyle/>
          <a:p>
            <a:r>
              <a:rPr lang="en-US" dirty="0"/>
              <a:t>Work presented herein:</a:t>
            </a:r>
          </a:p>
          <a:p>
            <a:pPr lvl="1"/>
            <a:r>
              <a:rPr lang="en-US" dirty="0"/>
              <a:t>Brett Bathel, Josh Weisberger, Jennifer Inman, Neil Rodrigues, Ashley Korzun, Scott Splinter (NASA Langley)</a:t>
            </a:r>
          </a:p>
          <a:p>
            <a:pPr lvl="1"/>
            <a:r>
              <a:rPr lang="en-US" dirty="0"/>
              <a:t>Ross Burns, Jon Retter (NIA, Hampton VA)</a:t>
            </a:r>
          </a:p>
          <a:p>
            <a:pPr lvl="1"/>
            <a:r>
              <a:rPr lang="en-US" dirty="0"/>
              <a:t>Manish Mehta (NASA Marshall)</a:t>
            </a:r>
          </a:p>
          <a:p>
            <a:pPr lvl="1"/>
            <a:r>
              <a:rPr lang="en-US" dirty="0"/>
              <a:t>Chris Combs (UTA/UTSA)</a:t>
            </a:r>
          </a:p>
          <a:p>
            <a:pPr lvl="1"/>
            <a:r>
              <a:rPr lang="en-US" dirty="0"/>
              <a:t>Ron Parker and co-workers (CUBRC)</a:t>
            </a:r>
          </a:p>
          <a:p>
            <a:pPr lvl="1"/>
            <a:r>
              <a:rPr lang="en-US" dirty="0"/>
              <a:t>Craig Johansen (Calgary)</a:t>
            </a:r>
          </a:p>
          <a:p>
            <a:pPr lvl="1"/>
            <a:r>
              <a:rPr lang="en-US" dirty="0"/>
              <a:t>Ryan Thompson, William Hutchins (UVa)</a:t>
            </a:r>
          </a:p>
          <a:p>
            <a:pPr lvl="1"/>
            <a:r>
              <a:rPr lang="en-US" dirty="0"/>
              <a:t>Chris Ivey (Stanford)</a:t>
            </a:r>
          </a:p>
          <a:p>
            <a:pPr lvl="1"/>
            <a:endParaRPr lang="en-US" dirty="0"/>
          </a:p>
          <a:p>
            <a:pPr lvl="1"/>
            <a:r>
              <a:rPr lang="en-US" dirty="0"/>
              <a:t>Many others…</a:t>
            </a:r>
          </a:p>
        </p:txBody>
      </p:sp>
      <p:sp>
        <p:nvSpPr>
          <p:cNvPr id="4" name="Slide Number Placeholder 3">
            <a:extLst>
              <a:ext uri="{FF2B5EF4-FFF2-40B4-BE49-F238E27FC236}">
                <a16:creationId xmlns:a16="http://schemas.microsoft.com/office/drawing/2014/main" id="{722B0AA9-A7DA-4CD4-B808-0BBCF788433C}"/>
              </a:ext>
            </a:extLst>
          </p:cNvPr>
          <p:cNvSpPr>
            <a:spLocks noGrp="1"/>
          </p:cNvSpPr>
          <p:nvPr>
            <p:ph type="sldNum" sz="quarter" idx="12"/>
          </p:nvPr>
        </p:nvSpPr>
        <p:spPr/>
        <p:txBody>
          <a:bodyPr/>
          <a:lstStyle/>
          <a:p>
            <a:fld id="{62AAAA83-AFD9-48BC-BE4C-3DD0D9246FAC}" type="slidenum">
              <a:rPr lang="en-US" smtClean="0"/>
              <a:pPr/>
              <a:t>2</a:t>
            </a:fld>
            <a:endParaRPr lang="en-US" dirty="0"/>
          </a:p>
        </p:txBody>
      </p:sp>
    </p:spTree>
    <p:extLst>
      <p:ext uri="{BB962C8B-B14F-4D97-AF65-F5344CB8AC3E}">
        <p14:creationId xmlns:p14="http://schemas.microsoft.com/office/powerpoint/2010/main" val="135361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76200" y="-76200"/>
            <a:ext cx="8229600" cy="1143000"/>
          </a:xfrm>
        </p:spPr>
        <p:txBody>
          <a:bodyPr/>
          <a:lstStyle/>
          <a:p>
            <a:r>
              <a:rPr lang="en-US" altLang="en-US"/>
              <a:t>Computational Flow Imaging (CFI)</a:t>
            </a:r>
          </a:p>
        </p:txBody>
      </p:sp>
      <p:sp>
        <p:nvSpPr>
          <p:cNvPr id="13315" name="Rectangle 3"/>
          <p:cNvSpPr>
            <a:spLocks noGrp="1"/>
          </p:cNvSpPr>
          <p:nvPr>
            <p:ph type="body" idx="1"/>
          </p:nvPr>
        </p:nvSpPr>
        <p:spPr>
          <a:xfrm>
            <a:off x="304800" y="914400"/>
            <a:ext cx="8731250" cy="1447800"/>
          </a:xfrm>
        </p:spPr>
        <p:txBody>
          <a:bodyPr>
            <a:normAutofit fontScale="92500"/>
          </a:bodyPr>
          <a:lstStyle/>
          <a:p>
            <a:pPr>
              <a:lnSpc>
                <a:spcPct val="90000"/>
              </a:lnSpc>
            </a:pPr>
            <a:r>
              <a:rPr lang="en-US" altLang="en-US" sz="2800" dirty="0"/>
              <a:t>Compute PLIF Images based on CFD and spectroscopic data (broadening, shift, quenching)</a:t>
            </a:r>
          </a:p>
          <a:p>
            <a:pPr lvl="1">
              <a:lnSpc>
                <a:spcPct val="90000"/>
              </a:lnSpc>
            </a:pPr>
            <a:r>
              <a:rPr lang="en-US" altLang="en-US" sz="2400" dirty="0"/>
              <a:t>More direct comparison between PLIF and CFD</a:t>
            </a:r>
          </a:p>
        </p:txBody>
      </p:sp>
      <p:pic>
        <p:nvPicPr>
          <p:cNvPr id="72708" name="Picture 4" descr="11AugRun05_100BkgdLsrCor"/>
          <p:cNvPicPr>
            <a:picLocks noChangeAspect="1" noChangeArrowheads="1"/>
          </p:cNvPicPr>
          <p:nvPr/>
        </p:nvPicPr>
        <p:blipFill>
          <a:blip r:embed="rId3">
            <a:extLst>
              <a:ext uri="{28A0092B-C50C-407E-A947-70E740481C1C}">
                <a14:useLocalDpi xmlns:a14="http://schemas.microsoft.com/office/drawing/2010/main" val="0"/>
              </a:ext>
            </a:extLst>
          </a:blip>
          <a:srcRect l="5380" t="39500" r="56" b="29427"/>
          <a:stretch>
            <a:fillRect/>
          </a:stretch>
        </p:blipFill>
        <p:spPr bwMode="auto">
          <a:xfrm>
            <a:off x="2349500" y="5549900"/>
            <a:ext cx="379412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Line 5"/>
          <p:cNvSpPr>
            <a:spLocks noChangeShapeType="1"/>
          </p:cNvSpPr>
          <p:nvPr/>
        </p:nvSpPr>
        <p:spPr bwMode="auto">
          <a:xfrm rot="5400000">
            <a:off x="3949700" y="5321300"/>
            <a:ext cx="457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2710" name="Picture 6" descr="GASP_CaseB"/>
          <p:cNvPicPr>
            <a:picLocks noChangeAspect="1" noChangeArrowheads="1"/>
          </p:cNvPicPr>
          <p:nvPr/>
        </p:nvPicPr>
        <p:blipFill>
          <a:blip r:embed="rId4">
            <a:lum bright="42000" contrast="54000"/>
            <a:extLst>
              <a:ext uri="{28A0092B-C50C-407E-A947-70E740481C1C}">
                <a14:useLocalDpi xmlns:a14="http://schemas.microsoft.com/office/drawing/2010/main" val="0"/>
              </a:ext>
            </a:extLst>
          </a:blip>
          <a:srcRect l="12785" t="11310" r="11911" b="61143"/>
          <a:stretch>
            <a:fillRect/>
          </a:stretch>
        </p:blipFill>
        <p:spPr bwMode="auto">
          <a:xfrm>
            <a:off x="2373313" y="3797300"/>
            <a:ext cx="3786187"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7" descr="CaseC_v_Color"/>
          <p:cNvPicPr>
            <a:picLocks noChangeAspect="1" noChangeArrowheads="1"/>
          </p:cNvPicPr>
          <p:nvPr/>
        </p:nvPicPr>
        <p:blipFill>
          <a:blip r:embed="rId5" cstate="print">
            <a:extLst>
              <a:ext uri="{28A0092B-C50C-407E-A947-70E740481C1C}">
                <a14:useLocalDpi xmlns:a14="http://schemas.microsoft.com/office/drawing/2010/main" val="0"/>
              </a:ext>
            </a:extLst>
          </a:blip>
          <a:srcRect l="12927" t="20370" r="7072" b="47806"/>
          <a:stretch>
            <a:fillRect/>
          </a:stretch>
        </p:blipFill>
        <p:spPr bwMode="auto">
          <a:xfrm>
            <a:off x="6997700" y="3500438"/>
            <a:ext cx="21336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descr="CaseC_p_Color"/>
          <p:cNvPicPr>
            <a:picLocks noChangeAspect="1" noChangeArrowheads="1"/>
          </p:cNvPicPr>
          <p:nvPr/>
        </p:nvPicPr>
        <p:blipFill>
          <a:blip r:embed="rId6" cstate="print">
            <a:extLst>
              <a:ext uri="{28A0092B-C50C-407E-A947-70E740481C1C}">
                <a14:useLocalDpi xmlns:a14="http://schemas.microsoft.com/office/drawing/2010/main" val="0"/>
              </a:ext>
            </a:extLst>
          </a:blip>
          <a:srcRect l="12927" t="20370" r="8049" b="47806"/>
          <a:stretch>
            <a:fillRect/>
          </a:stretch>
        </p:blipFill>
        <p:spPr bwMode="auto">
          <a:xfrm>
            <a:off x="4787900" y="2425700"/>
            <a:ext cx="21082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descr="CaseC_YNO_Color"/>
          <p:cNvPicPr>
            <a:picLocks noChangeAspect="1" noChangeArrowheads="1"/>
          </p:cNvPicPr>
          <p:nvPr/>
        </p:nvPicPr>
        <p:blipFill>
          <a:blip r:embed="rId7" cstate="print">
            <a:extLst>
              <a:ext uri="{28A0092B-C50C-407E-A947-70E740481C1C}">
                <a14:useLocalDpi xmlns:a14="http://schemas.microsoft.com/office/drawing/2010/main" val="0"/>
              </a:ext>
            </a:extLst>
          </a:blip>
          <a:srcRect l="12927" t="20370" r="7072" b="47806"/>
          <a:stretch>
            <a:fillRect/>
          </a:stretch>
        </p:blipFill>
        <p:spPr bwMode="auto">
          <a:xfrm>
            <a:off x="2425700" y="2425700"/>
            <a:ext cx="21336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10" descr="CaseC_Yair_Color"/>
          <p:cNvPicPr>
            <a:picLocks noChangeAspect="1" noChangeArrowheads="1"/>
          </p:cNvPicPr>
          <p:nvPr/>
        </p:nvPicPr>
        <p:blipFill>
          <a:blip r:embed="rId8" cstate="print">
            <a:extLst>
              <a:ext uri="{28A0092B-C50C-407E-A947-70E740481C1C}">
                <a14:useLocalDpi xmlns:a14="http://schemas.microsoft.com/office/drawing/2010/main" val="0"/>
              </a:ext>
            </a:extLst>
          </a:blip>
          <a:srcRect l="12927" t="20370" r="8049" b="47806"/>
          <a:stretch>
            <a:fillRect/>
          </a:stretch>
        </p:blipFill>
        <p:spPr bwMode="auto">
          <a:xfrm>
            <a:off x="6997700" y="4635500"/>
            <a:ext cx="21082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descr="CaseC_T_Color"/>
          <p:cNvPicPr>
            <a:picLocks noChangeAspect="1" noChangeArrowheads="1"/>
          </p:cNvPicPr>
          <p:nvPr/>
        </p:nvPicPr>
        <p:blipFill>
          <a:blip r:embed="rId9" cstate="print">
            <a:extLst>
              <a:ext uri="{28A0092B-C50C-407E-A947-70E740481C1C}">
                <a14:useLocalDpi xmlns:a14="http://schemas.microsoft.com/office/drawing/2010/main" val="0"/>
              </a:ext>
            </a:extLst>
          </a:blip>
          <a:srcRect l="12927" t="20370" r="7072" b="47806"/>
          <a:stretch>
            <a:fillRect/>
          </a:stretch>
        </p:blipFill>
        <p:spPr bwMode="auto">
          <a:xfrm>
            <a:off x="152400" y="2438400"/>
            <a:ext cx="21336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6" name="Line 12"/>
          <p:cNvSpPr>
            <a:spLocks noChangeShapeType="1"/>
          </p:cNvSpPr>
          <p:nvPr/>
        </p:nvSpPr>
        <p:spPr bwMode="auto">
          <a:xfrm rot="5400000">
            <a:off x="3911600" y="5283200"/>
            <a:ext cx="533400" cy="0"/>
          </a:xfrm>
          <a:prstGeom prst="line">
            <a:avLst/>
          </a:prstGeom>
          <a:noFill/>
          <a:ln w="762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5" name="Rectangle 13"/>
          <p:cNvSpPr>
            <a:spLocks noChangeArrowheads="1"/>
          </p:cNvSpPr>
          <p:nvPr/>
        </p:nvSpPr>
        <p:spPr bwMode="auto">
          <a:xfrm>
            <a:off x="7048500" y="2489200"/>
            <a:ext cx="2044700" cy="685800"/>
          </a:xfrm>
          <a:prstGeom prst="rect">
            <a:avLst/>
          </a:prstGeom>
          <a:solidFill>
            <a:schemeClr val="bg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13326" name="Text Box 14"/>
          <p:cNvSpPr txBox="1">
            <a:spLocks noChangeArrowheads="1"/>
          </p:cNvSpPr>
          <p:nvPr/>
        </p:nvSpPr>
        <p:spPr bwMode="auto">
          <a:xfrm>
            <a:off x="7048500" y="2578100"/>
            <a:ext cx="2057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a:latin typeface="Symbol" pitchFamily="18" charset="2"/>
              </a:rPr>
              <a:t>l</a:t>
            </a:r>
            <a:r>
              <a:rPr lang="en-US" altLang="en-US" sz="2200">
                <a:latin typeface="Times New Roman" pitchFamily="18" charset="0"/>
              </a:rPr>
              <a:t>, </a:t>
            </a:r>
            <a:r>
              <a:rPr lang="en-US" altLang="en-US" sz="2200">
                <a:latin typeface="Symbol" pitchFamily="18" charset="2"/>
              </a:rPr>
              <a:t>Dl</a:t>
            </a:r>
            <a:endParaRPr lang="en-US" altLang="en-US" sz="2200">
              <a:latin typeface="Times New Roman" pitchFamily="18" charset="0"/>
            </a:endParaRPr>
          </a:p>
        </p:txBody>
      </p:sp>
      <p:sp>
        <p:nvSpPr>
          <p:cNvPr id="13327" name="Text Box 15"/>
          <p:cNvSpPr txBox="1">
            <a:spLocks noChangeArrowheads="1"/>
          </p:cNvSpPr>
          <p:nvPr/>
        </p:nvSpPr>
        <p:spPr bwMode="auto">
          <a:xfrm>
            <a:off x="1016000" y="25781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i="1">
                <a:latin typeface="Times New Roman" pitchFamily="18" charset="0"/>
              </a:rPr>
              <a:t>T</a:t>
            </a:r>
          </a:p>
        </p:txBody>
      </p:sp>
      <p:sp>
        <p:nvSpPr>
          <p:cNvPr id="13328" name="Text Box 16"/>
          <p:cNvSpPr txBox="1">
            <a:spLocks noChangeArrowheads="1"/>
          </p:cNvSpPr>
          <p:nvPr/>
        </p:nvSpPr>
        <p:spPr bwMode="auto">
          <a:xfrm>
            <a:off x="5511800" y="25781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i="1">
                <a:latin typeface="Times New Roman" pitchFamily="18" charset="0"/>
              </a:rPr>
              <a:t>P</a:t>
            </a:r>
          </a:p>
        </p:txBody>
      </p:sp>
      <p:sp>
        <p:nvSpPr>
          <p:cNvPr id="13329" name="Text Box 17"/>
          <p:cNvSpPr txBox="1">
            <a:spLocks noChangeArrowheads="1"/>
          </p:cNvSpPr>
          <p:nvPr/>
        </p:nvSpPr>
        <p:spPr bwMode="auto">
          <a:xfrm>
            <a:off x="3175000" y="25527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i="1">
                <a:latin typeface="Times New Roman" pitchFamily="18" charset="0"/>
              </a:rPr>
              <a:t>Y</a:t>
            </a:r>
            <a:r>
              <a:rPr lang="en-US" altLang="en-US" sz="2400" i="1" baseline="-25000">
                <a:latin typeface="Times New Roman" pitchFamily="18" charset="0"/>
              </a:rPr>
              <a:t>NO</a:t>
            </a:r>
          </a:p>
        </p:txBody>
      </p:sp>
      <p:sp>
        <p:nvSpPr>
          <p:cNvPr id="72722" name="Text Box 18"/>
          <p:cNvSpPr txBox="1">
            <a:spLocks noChangeArrowheads="1"/>
          </p:cNvSpPr>
          <p:nvPr/>
        </p:nvSpPr>
        <p:spPr bwMode="auto">
          <a:xfrm>
            <a:off x="7759700" y="36576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i="1">
                <a:latin typeface="Times New Roman" pitchFamily="18" charset="0"/>
              </a:rPr>
              <a:t>v</a:t>
            </a:r>
          </a:p>
        </p:txBody>
      </p:sp>
      <p:sp>
        <p:nvSpPr>
          <p:cNvPr id="72723" name="Text Box 19"/>
          <p:cNvSpPr txBox="1">
            <a:spLocks noChangeArrowheads="1"/>
          </p:cNvSpPr>
          <p:nvPr/>
        </p:nvSpPr>
        <p:spPr bwMode="auto">
          <a:xfrm>
            <a:off x="7797800" y="4759325"/>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i="1">
                <a:latin typeface="Times New Roman" pitchFamily="18" charset="0"/>
              </a:rPr>
              <a:t>Y</a:t>
            </a:r>
            <a:r>
              <a:rPr lang="en-US" altLang="en-US" sz="2400" i="1" baseline="-25000">
                <a:latin typeface="Times New Roman" pitchFamily="18" charset="0"/>
              </a:rPr>
              <a:t>O2</a:t>
            </a:r>
          </a:p>
        </p:txBody>
      </p:sp>
      <p:sp>
        <p:nvSpPr>
          <p:cNvPr id="13332" name="Text Box 20"/>
          <p:cNvSpPr txBox="1">
            <a:spLocks noChangeArrowheads="1"/>
          </p:cNvSpPr>
          <p:nvPr/>
        </p:nvSpPr>
        <p:spPr bwMode="auto">
          <a:xfrm>
            <a:off x="3568700" y="4102100"/>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a:solidFill>
                  <a:schemeClr val="bg1"/>
                </a:solidFill>
                <a:latin typeface="Arial" pitchFamily="34" charset="0"/>
              </a:rPr>
              <a:t>CFI</a:t>
            </a:r>
          </a:p>
        </p:txBody>
      </p:sp>
      <p:sp>
        <p:nvSpPr>
          <p:cNvPr id="72725" name="Text Box 21"/>
          <p:cNvSpPr txBox="1">
            <a:spLocks noChangeArrowheads="1"/>
          </p:cNvSpPr>
          <p:nvPr/>
        </p:nvSpPr>
        <p:spPr bwMode="auto">
          <a:xfrm>
            <a:off x="3568700" y="5854700"/>
            <a:ext cx="121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a:solidFill>
                  <a:schemeClr val="bg1"/>
                </a:solidFill>
                <a:latin typeface="Arial" pitchFamily="34" charset="0"/>
              </a:rPr>
              <a:t>PLIF</a:t>
            </a:r>
          </a:p>
        </p:txBody>
      </p:sp>
      <p:sp>
        <p:nvSpPr>
          <p:cNvPr id="72726" name="Line 22"/>
          <p:cNvSpPr>
            <a:spLocks noChangeShapeType="1"/>
          </p:cNvSpPr>
          <p:nvPr/>
        </p:nvSpPr>
        <p:spPr bwMode="auto">
          <a:xfrm>
            <a:off x="1206500" y="3187700"/>
            <a:ext cx="11430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7" name="Line 23"/>
          <p:cNvSpPr>
            <a:spLocks noChangeShapeType="1"/>
          </p:cNvSpPr>
          <p:nvPr/>
        </p:nvSpPr>
        <p:spPr bwMode="auto">
          <a:xfrm>
            <a:off x="3416300" y="3187700"/>
            <a:ext cx="3810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8" name="Line 24"/>
          <p:cNvSpPr>
            <a:spLocks noChangeShapeType="1"/>
          </p:cNvSpPr>
          <p:nvPr/>
        </p:nvSpPr>
        <p:spPr bwMode="auto">
          <a:xfrm flipH="1">
            <a:off x="5092700" y="3187700"/>
            <a:ext cx="3048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9" name="Line 25"/>
          <p:cNvSpPr>
            <a:spLocks noChangeShapeType="1"/>
          </p:cNvSpPr>
          <p:nvPr/>
        </p:nvSpPr>
        <p:spPr bwMode="auto">
          <a:xfrm flipH="1">
            <a:off x="6159500" y="3187700"/>
            <a:ext cx="914400" cy="609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0" name="Line 26"/>
          <p:cNvSpPr>
            <a:spLocks noChangeShapeType="1"/>
          </p:cNvSpPr>
          <p:nvPr/>
        </p:nvSpPr>
        <p:spPr bwMode="auto">
          <a:xfrm flipH="1">
            <a:off x="6159500" y="3873500"/>
            <a:ext cx="838200" cy="457200"/>
          </a:xfrm>
          <a:prstGeom prst="line">
            <a:avLst/>
          </a:prstGeom>
          <a:noFill/>
          <a:ln w="57150">
            <a:solidFill>
              <a:schemeClr val="tx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1" name="Line 27"/>
          <p:cNvSpPr>
            <a:spLocks noChangeShapeType="1"/>
          </p:cNvSpPr>
          <p:nvPr/>
        </p:nvSpPr>
        <p:spPr bwMode="auto">
          <a:xfrm flipH="1" flipV="1">
            <a:off x="6159500" y="4711700"/>
            <a:ext cx="838200" cy="304800"/>
          </a:xfrm>
          <a:prstGeom prst="line">
            <a:avLst/>
          </a:prstGeom>
          <a:noFill/>
          <a:ln w="57150">
            <a:solidFill>
              <a:schemeClr val="tx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2732" name="Group 28"/>
          <p:cNvGrpSpPr>
            <a:grpSpLocks/>
          </p:cNvGrpSpPr>
          <p:nvPr/>
        </p:nvGrpSpPr>
        <p:grpSpPr bwMode="auto">
          <a:xfrm>
            <a:off x="6896100" y="5626100"/>
            <a:ext cx="2235200" cy="1122363"/>
            <a:chOff x="4304" y="3168"/>
            <a:chExt cx="1408" cy="707"/>
          </a:xfrm>
        </p:grpSpPr>
        <p:sp>
          <p:nvSpPr>
            <p:cNvPr id="13344" name="Rectangle 29"/>
            <p:cNvSpPr>
              <a:spLocks noChangeArrowheads="1"/>
            </p:cNvSpPr>
            <p:nvPr/>
          </p:nvSpPr>
          <p:spPr bwMode="auto">
            <a:xfrm>
              <a:off x="4368" y="3168"/>
              <a:ext cx="1320" cy="707"/>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sp>
          <p:nvSpPr>
            <p:cNvPr id="13345" name="Text Box 30"/>
            <p:cNvSpPr txBox="1">
              <a:spLocks noChangeArrowheads="1"/>
            </p:cNvSpPr>
            <p:nvPr/>
          </p:nvSpPr>
          <p:spPr bwMode="auto">
            <a:xfrm>
              <a:off x="4304" y="3235"/>
              <a:ext cx="1408"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600">
                  <a:latin typeface="Times New Roman" pitchFamily="18" charset="0"/>
                </a:rPr>
                <a:t> </a:t>
              </a:r>
              <a:r>
                <a:rPr lang="en-US" altLang="en-US" sz="2000">
                  <a:latin typeface="Times New Roman" pitchFamily="18" charset="0"/>
                </a:rPr>
                <a:t>Overlap Integral, G</a:t>
              </a:r>
            </a:p>
            <a:p>
              <a:pPr algn="ctr" eaLnBrk="1" hangingPunct="1">
                <a:spcBef>
                  <a:spcPct val="50000"/>
                </a:spcBef>
                <a:buFontTx/>
                <a:buNone/>
              </a:pPr>
              <a:r>
                <a:rPr lang="en-US" altLang="en-US" sz="1600">
                  <a:latin typeface="Times New Roman" pitchFamily="18" charset="0"/>
                </a:rPr>
                <a:t>Laser, Doppler, Pressure Broadening, Shift</a:t>
              </a:r>
            </a:p>
          </p:txBody>
        </p:sp>
      </p:grpSp>
      <p:sp>
        <p:nvSpPr>
          <p:cNvPr id="72735" name="Line 31"/>
          <p:cNvSpPr>
            <a:spLocks noChangeShapeType="1"/>
          </p:cNvSpPr>
          <p:nvPr/>
        </p:nvSpPr>
        <p:spPr bwMode="auto">
          <a:xfrm flipH="1" flipV="1">
            <a:off x="6159500" y="5016500"/>
            <a:ext cx="838200" cy="914400"/>
          </a:xfrm>
          <a:prstGeom prst="line">
            <a:avLst/>
          </a:prstGeom>
          <a:noFill/>
          <a:ln w="57150">
            <a:solidFill>
              <a:schemeClr val="tx1"/>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2" name="Text Box 32"/>
          <p:cNvSpPr txBox="1">
            <a:spLocks noChangeArrowheads="1"/>
          </p:cNvSpPr>
          <p:nvPr/>
        </p:nvSpPr>
        <p:spPr bwMode="auto">
          <a:xfrm>
            <a:off x="-325437" y="3910806"/>
            <a:ext cx="2654300"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1588">
              <a:spcBef>
                <a:spcPct val="20000"/>
              </a:spcBef>
              <a:buFont typeface="Arial" pitchFamily="34" charset="0"/>
              <a:buChar char="•"/>
              <a:defRPr sz="3200">
                <a:solidFill>
                  <a:schemeClr val="tx1"/>
                </a:solidFill>
                <a:latin typeface="Calibri" pitchFamily="34" charset="0"/>
              </a:defRPr>
            </a:lvl1pPr>
            <a:lvl2pPr marL="801688" indent="-342900">
              <a:spcBef>
                <a:spcPct val="20000"/>
              </a:spcBef>
              <a:buFont typeface="Arial" pitchFamily="34" charset="0"/>
              <a:buChar char="–"/>
              <a:defRPr sz="2800">
                <a:solidFill>
                  <a:schemeClr val="tx1"/>
                </a:solidFill>
                <a:latin typeface="Calibri" pitchFamily="34" charset="0"/>
              </a:defRPr>
            </a:lvl2pPr>
            <a:lvl3pPr marL="1258888" indent="-342900">
              <a:spcBef>
                <a:spcPct val="20000"/>
              </a:spcBef>
              <a:buFont typeface="Arial" pitchFamily="34" charset="0"/>
              <a:buChar char="•"/>
              <a:defRPr sz="2400">
                <a:solidFill>
                  <a:schemeClr val="tx1"/>
                </a:solidFill>
                <a:latin typeface="Calibri" pitchFamily="34" charset="0"/>
              </a:defRPr>
            </a:lvl3pPr>
            <a:lvl4pPr marL="1716088" indent="-342900">
              <a:spcBef>
                <a:spcPct val="20000"/>
              </a:spcBef>
              <a:buFont typeface="Arial" pitchFamily="34" charset="0"/>
              <a:buChar char="–"/>
              <a:defRPr sz="2000">
                <a:solidFill>
                  <a:schemeClr val="tx1"/>
                </a:solidFill>
                <a:latin typeface="Calibri" pitchFamily="34" charset="0"/>
              </a:defRPr>
            </a:lvl4pPr>
            <a:lvl5pPr marL="2173288" indent="-342900">
              <a:spcBef>
                <a:spcPct val="20000"/>
              </a:spcBef>
              <a:buFont typeface="Arial" pitchFamily="34" charset="0"/>
              <a:buChar char="»"/>
              <a:defRPr sz="2000">
                <a:solidFill>
                  <a:schemeClr val="tx1"/>
                </a:solidFill>
                <a:latin typeface="Calibri" pitchFamily="34" charset="0"/>
              </a:defRPr>
            </a:lvl5pPr>
            <a:lvl6pPr marL="2630488" indent="-3429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3087688" indent="-3429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544888" indent="-3429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4002088" indent="-3429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100" i="1" dirty="0">
                <a:latin typeface="Arial" pitchFamily="34" charset="0"/>
              </a:rPr>
              <a:t>J. A. Wilkes, C. Glass, P. M. Danehy and R. J. Nowak, “Fluorescence Imaging of Underexpanded Jets and Comparison with CFD” AIAA Paper 2006-910, Jan. 9-12, 2006.</a:t>
            </a:r>
          </a:p>
        </p:txBody>
      </p:sp>
      <p:sp>
        <p:nvSpPr>
          <p:cNvPr id="2" name="TextBox 1"/>
          <p:cNvSpPr txBox="1"/>
          <p:nvPr/>
        </p:nvSpPr>
        <p:spPr>
          <a:xfrm>
            <a:off x="-41437" y="5042118"/>
            <a:ext cx="2462048"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Originally in support of Space Shuttle Return to Flight (RTF) after Columbia accident.</a:t>
            </a:r>
          </a:p>
          <a:p>
            <a:pPr marL="285750" indent="-285750">
              <a:buFont typeface="Arial" panose="020B0604020202020204" pitchFamily="34" charset="0"/>
              <a:buChar char="•"/>
            </a:pPr>
            <a:r>
              <a:rPr lang="en-US" sz="1600" dirty="0"/>
              <a:t>Recent improvements in support of Mars missions.</a:t>
            </a:r>
          </a:p>
        </p:txBody>
      </p:sp>
    </p:spTree>
    <p:extLst>
      <p:ext uri="{BB962C8B-B14F-4D97-AF65-F5344CB8AC3E}">
        <p14:creationId xmlns:p14="http://schemas.microsoft.com/office/powerpoint/2010/main" val="1399731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2727"/>
                                        </p:tgtEl>
                                        <p:attrNameLst>
                                          <p:attrName>style.visibility</p:attrName>
                                        </p:attrNameLst>
                                      </p:cBhvr>
                                      <p:to>
                                        <p:strVal val="visible"/>
                                      </p:to>
                                    </p:set>
                                    <p:animEffect transition="in" filter="wipe(up)">
                                      <p:cBhvr>
                                        <p:cTn id="7" dur="2000"/>
                                        <p:tgtEl>
                                          <p:spTgt spid="727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2726"/>
                                        </p:tgtEl>
                                        <p:attrNameLst>
                                          <p:attrName>style.visibility</p:attrName>
                                        </p:attrNameLst>
                                      </p:cBhvr>
                                      <p:to>
                                        <p:strVal val="visible"/>
                                      </p:to>
                                    </p:set>
                                    <p:animEffect transition="in" filter="wipe(up)">
                                      <p:cBhvr>
                                        <p:cTn id="10" dur="2000"/>
                                        <p:tgtEl>
                                          <p:spTgt spid="7272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2728"/>
                                        </p:tgtEl>
                                        <p:attrNameLst>
                                          <p:attrName>style.visibility</p:attrName>
                                        </p:attrNameLst>
                                      </p:cBhvr>
                                      <p:to>
                                        <p:strVal val="visible"/>
                                      </p:to>
                                    </p:set>
                                    <p:animEffect transition="in" filter="wipe(up)">
                                      <p:cBhvr>
                                        <p:cTn id="13" dur="2000"/>
                                        <p:tgtEl>
                                          <p:spTgt spid="7272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2729"/>
                                        </p:tgtEl>
                                        <p:attrNameLst>
                                          <p:attrName>style.visibility</p:attrName>
                                        </p:attrNameLst>
                                      </p:cBhvr>
                                      <p:to>
                                        <p:strVal val="visible"/>
                                      </p:to>
                                    </p:set>
                                    <p:animEffect transition="in" filter="wipe(up)">
                                      <p:cBhvr>
                                        <p:cTn id="16" dur="2000"/>
                                        <p:tgtEl>
                                          <p:spTgt spid="72729"/>
                                        </p:tgtEl>
                                      </p:cBhvr>
                                    </p:animEffect>
                                  </p:childTnLst>
                                </p:cTn>
                              </p:par>
                              <p:par>
                                <p:cTn id="17" presetID="1" presetClass="entr" presetSubtype="0" fill="hold" nodeType="withEffect">
                                  <p:stCondLst>
                                    <p:cond delay="0"/>
                                  </p:stCondLst>
                                  <p:childTnLst>
                                    <p:set>
                                      <p:cBhvr>
                                        <p:cTn id="18" dur="1" fill="hold">
                                          <p:stCondLst>
                                            <p:cond delay="0"/>
                                          </p:stCondLst>
                                        </p:cTn>
                                        <p:tgtEl>
                                          <p:spTgt spid="727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7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7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7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732"/>
                                        </p:tgtEl>
                                        <p:attrNameLst>
                                          <p:attrName>style.visibility</p:attrName>
                                        </p:attrNameLst>
                                      </p:cBhvr>
                                      <p:to>
                                        <p:strVal val="visible"/>
                                      </p:to>
                                    </p:set>
                                  </p:childTnLst>
                                </p:cTn>
                              </p:par>
                            </p:childTnLst>
                          </p:cTn>
                        </p:par>
                        <p:par>
                          <p:cTn id="27" fill="hold">
                            <p:stCondLst>
                              <p:cond delay="2000"/>
                            </p:stCondLst>
                            <p:childTnLst>
                              <p:par>
                                <p:cTn id="28" presetID="22" presetClass="entr" presetSubtype="2" fill="hold" grpId="0" nodeType="afterEffect">
                                  <p:stCondLst>
                                    <p:cond delay="0"/>
                                  </p:stCondLst>
                                  <p:childTnLst>
                                    <p:set>
                                      <p:cBhvr>
                                        <p:cTn id="29" dur="1" fill="hold">
                                          <p:stCondLst>
                                            <p:cond delay="0"/>
                                          </p:stCondLst>
                                        </p:cTn>
                                        <p:tgtEl>
                                          <p:spTgt spid="72731"/>
                                        </p:tgtEl>
                                        <p:attrNameLst>
                                          <p:attrName>style.visibility</p:attrName>
                                        </p:attrNameLst>
                                      </p:cBhvr>
                                      <p:to>
                                        <p:strVal val="visible"/>
                                      </p:to>
                                    </p:set>
                                    <p:animEffect transition="in" filter="wipe(right)">
                                      <p:cBhvr>
                                        <p:cTn id="30" dur="1000"/>
                                        <p:tgtEl>
                                          <p:spTgt spid="7273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72730"/>
                                        </p:tgtEl>
                                        <p:attrNameLst>
                                          <p:attrName>style.visibility</p:attrName>
                                        </p:attrNameLst>
                                      </p:cBhvr>
                                      <p:to>
                                        <p:strVal val="visible"/>
                                      </p:to>
                                    </p:set>
                                    <p:animEffect transition="in" filter="wipe(right)">
                                      <p:cBhvr>
                                        <p:cTn id="33" dur="1000"/>
                                        <p:tgtEl>
                                          <p:spTgt spid="72730"/>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72735"/>
                                        </p:tgtEl>
                                        <p:attrNameLst>
                                          <p:attrName>style.visibility</p:attrName>
                                        </p:attrNameLst>
                                      </p:cBhvr>
                                      <p:to>
                                        <p:strVal val="visible"/>
                                      </p:to>
                                    </p:set>
                                    <p:animEffect transition="in" filter="wipe(right)">
                                      <p:cBhvr>
                                        <p:cTn id="36" dur="1000"/>
                                        <p:tgtEl>
                                          <p:spTgt spid="72735"/>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72710"/>
                                        </p:tgtEl>
                                        <p:attrNameLst>
                                          <p:attrName>style.visibility</p:attrName>
                                        </p:attrNameLst>
                                      </p:cBhvr>
                                      <p:to>
                                        <p:strVal val="visible"/>
                                      </p:to>
                                    </p:set>
                                    <p:animEffect transition="in" filter="wipe(up)">
                                      <p:cBhvr>
                                        <p:cTn id="40" dur="1000"/>
                                        <p:tgtEl>
                                          <p:spTgt spid="727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270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2716"/>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2708"/>
                                        </p:tgtEl>
                                        <p:attrNameLst>
                                          <p:attrName>style.visibility</p:attrName>
                                        </p:attrNameLst>
                                      </p:cBhvr>
                                      <p:to>
                                        <p:strVal val="visible"/>
                                      </p:to>
                                    </p:set>
                                    <p:animEffect transition="in" filter="wipe(up)">
                                      <p:cBhvr>
                                        <p:cTn id="50" dur="1000"/>
                                        <p:tgtEl>
                                          <p:spTgt spid="72708"/>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P spid="72716" grpId="0" animBg="1"/>
      <p:bldP spid="72722" grpId="0"/>
      <p:bldP spid="72723" grpId="0"/>
      <p:bldP spid="72725" grpId="0"/>
      <p:bldP spid="72726" grpId="0" animBg="1"/>
      <p:bldP spid="72727" grpId="0" animBg="1"/>
      <p:bldP spid="72728" grpId="0" animBg="1"/>
      <p:bldP spid="72729" grpId="0" animBg="1"/>
      <p:bldP spid="72730" grpId="0" animBg="1"/>
      <p:bldP spid="72731" grpId="0" animBg="1"/>
      <p:bldP spid="727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382584-07AE-491F-B38D-94A16AEDC374}"/>
              </a:ext>
            </a:extLst>
          </p:cNvPr>
          <p:cNvSpPr>
            <a:spLocks noGrp="1"/>
          </p:cNvSpPr>
          <p:nvPr>
            <p:ph type="title"/>
          </p:nvPr>
        </p:nvSpPr>
        <p:spPr/>
        <p:txBody>
          <a:bodyPr/>
          <a:lstStyle/>
          <a:p>
            <a:r>
              <a:rPr lang="en-US" dirty="0"/>
              <a:t>CFI comparison for Orion tested at Mach 10</a:t>
            </a:r>
          </a:p>
        </p:txBody>
      </p:sp>
      <p:sp>
        <p:nvSpPr>
          <p:cNvPr id="2" name="Slide Number Placeholder 1">
            <a:extLst>
              <a:ext uri="{FF2B5EF4-FFF2-40B4-BE49-F238E27FC236}">
                <a16:creationId xmlns:a16="http://schemas.microsoft.com/office/drawing/2014/main" id="{E27136AE-2E92-4807-9EEF-CF3A7D44491A}"/>
              </a:ext>
            </a:extLst>
          </p:cNvPr>
          <p:cNvSpPr>
            <a:spLocks noGrp="1"/>
          </p:cNvSpPr>
          <p:nvPr>
            <p:ph type="sldNum" sz="quarter" idx="12"/>
          </p:nvPr>
        </p:nvSpPr>
        <p:spPr/>
        <p:txBody>
          <a:bodyPr/>
          <a:lstStyle/>
          <a:p>
            <a:fld id="{62AAAA83-AFD9-48BC-BE4C-3DD0D9246FAC}" type="slidenum">
              <a:rPr lang="en-US" smtClean="0"/>
              <a:t>21</a:t>
            </a:fld>
            <a:endParaRPr lang="en-US"/>
          </a:p>
        </p:txBody>
      </p:sp>
      <p:pic>
        <p:nvPicPr>
          <p:cNvPr id="4" name="Picture 3">
            <a:extLst>
              <a:ext uri="{FF2B5EF4-FFF2-40B4-BE49-F238E27FC236}">
                <a16:creationId xmlns:a16="http://schemas.microsoft.com/office/drawing/2014/main" id="{2C0B749F-DC27-44F0-AD32-936CBE346CD0}"/>
              </a:ext>
            </a:extLst>
          </p:cNvPr>
          <p:cNvPicPr>
            <a:picLocks noChangeAspect="1"/>
          </p:cNvPicPr>
          <p:nvPr/>
        </p:nvPicPr>
        <p:blipFill rotWithShape="1">
          <a:blip r:embed="rId2"/>
          <a:srcRect b="53333"/>
          <a:stretch/>
        </p:blipFill>
        <p:spPr>
          <a:xfrm>
            <a:off x="904514" y="1118579"/>
            <a:ext cx="7822406" cy="4643067"/>
          </a:xfrm>
          <a:prstGeom prst="rect">
            <a:avLst/>
          </a:prstGeom>
        </p:spPr>
      </p:pic>
      <p:pic>
        <p:nvPicPr>
          <p:cNvPr id="5" name="Picture 4">
            <a:extLst>
              <a:ext uri="{FF2B5EF4-FFF2-40B4-BE49-F238E27FC236}">
                <a16:creationId xmlns:a16="http://schemas.microsoft.com/office/drawing/2014/main" id="{95D570EB-47F3-47DA-9004-951268C138C2}"/>
              </a:ext>
            </a:extLst>
          </p:cNvPr>
          <p:cNvPicPr>
            <a:picLocks noChangeAspect="1"/>
          </p:cNvPicPr>
          <p:nvPr/>
        </p:nvPicPr>
        <p:blipFill rotWithShape="1">
          <a:blip r:embed="rId2"/>
          <a:srcRect t="46889" b="1"/>
          <a:stretch/>
        </p:blipFill>
        <p:spPr>
          <a:xfrm>
            <a:off x="904514" y="1166389"/>
            <a:ext cx="7822406" cy="5284179"/>
          </a:xfrm>
          <a:prstGeom prst="rect">
            <a:avLst/>
          </a:prstGeom>
        </p:spPr>
      </p:pic>
      <p:sp>
        <p:nvSpPr>
          <p:cNvPr id="8" name="TextBox 7">
            <a:extLst>
              <a:ext uri="{FF2B5EF4-FFF2-40B4-BE49-F238E27FC236}">
                <a16:creationId xmlns:a16="http://schemas.microsoft.com/office/drawing/2014/main" id="{5A15A7FB-CB7F-42DA-9CFE-53EF8769F304}"/>
              </a:ext>
            </a:extLst>
          </p:cNvPr>
          <p:cNvSpPr txBox="1"/>
          <p:nvPr/>
        </p:nvSpPr>
        <p:spPr>
          <a:xfrm>
            <a:off x="2933700" y="6488668"/>
            <a:ext cx="3858107" cy="369332"/>
          </a:xfrm>
          <a:prstGeom prst="rect">
            <a:avLst/>
          </a:prstGeom>
          <a:noFill/>
        </p:spPr>
        <p:txBody>
          <a:bodyPr wrap="none" rtlCol="0">
            <a:spAutoFit/>
          </a:bodyPr>
          <a:lstStyle/>
          <a:p>
            <a:r>
              <a:rPr lang="en-US" dirty="0"/>
              <a:t>(Ivey et al, AIAA Conference, 2011-713)</a:t>
            </a:r>
          </a:p>
        </p:txBody>
      </p:sp>
    </p:spTree>
    <p:extLst>
      <p:ext uri="{BB962C8B-B14F-4D97-AF65-F5344CB8AC3E}">
        <p14:creationId xmlns:p14="http://schemas.microsoft.com/office/powerpoint/2010/main" val="241364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8B29-2D8B-4683-A0AD-7A95196DF46E}"/>
              </a:ext>
            </a:extLst>
          </p:cNvPr>
          <p:cNvSpPr>
            <a:spLocks noGrp="1"/>
          </p:cNvSpPr>
          <p:nvPr>
            <p:ph type="title"/>
          </p:nvPr>
        </p:nvSpPr>
        <p:spPr>
          <a:xfrm>
            <a:off x="-19050" y="48095"/>
            <a:ext cx="8534400" cy="886047"/>
          </a:xfrm>
        </p:spPr>
        <p:txBody>
          <a:bodyPr>
            <a:normAutofit/>
          </a:bodyPr>
          <a:lstStyle/>
          <a:p>
            <a:r>
              <a:rPr lang="en-US" sz="2300" dirty="0"/>
              <a:t>Motivation for M=10 flow over discrete roughness study</a:t>
            </a:r>
          </a:p>
        </p:txBody>
      </p:sp>
      <p:sp>
        <p:nvSpPr>
          <p:cNvPr id="4" name="Slide Number Placeholder 3">
            <a:extLst>
              <a:ext uri="{FF2B5EF4-FFF2-40B4-BE49-F238E27FC236}">
                <a16:creationId xmlns:a16="http://schemas.microsoft.com/office/drawing/2014/main" id="{DFFD2584-70F8-4763-A609-FDBC1CE89617}"/>
              </a:ext>
            </a:extLst>
          </p:cNvPr>
          <p:cNvSpPr>
            <a:spLocks noGrp="1"/>
          </p:cNvSpPr>
          <p:nvPr>
            <p:ph type="sldNum" sz="quarter" idx="12"/>
          </p:nvPr>
        </p:nvSpPr>
        <p:spPr/>
        <p:txBody>
          <a:bodyPr/>
          <a:lstStyle/>
          <a:p>
            <a:fld id="{62AAAA83-AFD9-48BC-BE4C-3DD0D9246FAC}" type="slidenum">
              <a:rPr lang="en-US" smtClean="0"/>
              <a:pPr/>
              <a:t>22</a:t>
            </a:fld>
            <a:endParaRPr lang="en-US" dirty="0"/>
          </a:p>
        </p:txBody>
      </p:sp>
      <p:grpSp>
        <p:nvGrpSpPr>
          <p:cNvPr id="8" name="Group 7">
            <a:extLst>
              <a:ext uri="{FF2B5EF4-FFF2-40B4-BE49-F238E27FC236}">
                <a16:creationId xmlns:a16="http://schemas.microsoft.com/office/drawing/2014/main" id="{9C6A4E01-9CE2-4BE6-8B4C-04182989703B}"/>
              </a:ext>
            </a:extLst>
          </p:cNvPr>
          <p:cNvGrpSpPr/>
          <p:nvPr/>
        </p:nvGrpSpPr>
        <p:grpSpPr>
          <a:xfrm>
            <a:off x="617211" y="5158381"/>
            <a:ext cx="7820000" cy="1314635"/>
            <a:chOff x="621445" y="3499618"/>
            <a:chExt cx="7820000" cy="1314635"/>
          </a:xfrm>
        </p:grpSpPr>
        <p:sp>
          <p:nvSpPr>
            <p:cNvPr id="9" name="TextBox 8">
              <a:extLst>
                <a:ext uri="{FF2B5EF4-FFF2-40B4-BE49-F238E27FC236}">
                  <a16:creationId xmlns:a16="http://schemas.microsoft.com/office/drawing/2014/main" id="{D027D7F5-E7E0-4322-BF03-7DC2E77E968C}"/>
                </a:ext>
              </a:extLst>
            </p:cNvPr>
            <p:cNvSpPr txBox="1"/>
            <p:nvPr/>
          </p:nvSpPr>
          <p:spPr>
            <a:xfrm rot="21231802">
              <a:off x="621445" y="3572820"/>
              <a:ext cx="1234633" cy="584775"/>
            </a:xfrm>
            <a:prstGeom prst="rect">
              <a:avLst/>
            </a:prstGeom>
            <a:noFill/>
            <a:ln w="28575">
              <a:solidFill>
                <a:schemeClr val="bg1"/>
              </a:solidFill>
            </a:ln>
          </p:spPr>
          <p:txBody>
            <a:bodyPr wrap="none" rtlCol="0">
              <a:spAutoFit/>
            </a:bodyPr>
            <a:lstStyle/>
            <a:p>
              <a:r>
                <a:rPr lang="en-US" sz="1600" dirty="0">
                  <a:solidFill>
                    <a:schemeClr val="bg1"/>
                  </a:solidFill>
                </a:rPr>
                <a:t>Freestream</a:t>
              </a:r>
            </a:p>
            <a:p>
              <a:endParaRPr lang="en-US" sz="1600" dirty="0">
                <a:solidFill>
                  <a:schemeClr val="bg1"/>
                </a:solidFill>
              </a:endParaRPr>
            </a:p>
          </p:txBody>
        </p:sp>
        <p:sp>
          <p:nvSpPr>
            <p:cNvPr id="10" name="TextBox 9">
              <a:extLst>
                <a:ext uri="{FF2B5EF4-FFF2-40B4-BE49-F238E27FC236}">
                  <a16:creationId xmlns:a16="http://schemas.microsoft.com/office/drawing/2014/main" id="{E93066CD-3827-436B-B3DA-B935CB2C44CD}"/>
                </a:ext>
              </a:extLst>
            </p:cNvPr>
            <p:cNvSpPr txBox="1"/>
            <p:nvPr/>
          </p:nvSpPr>
          <p:spPr>
            <a:xfrm rot="21231802">
              <a:off x="875190" y="4229478"/>
              <a:ext cx="1233030" cy="584775"/>
            </a:xfrm>
            <a:prstGeom prst="rect">
              <a:avLst/>
            </a:prstGeom>
            <a:noFill/>
            <a:ln w="28575">
              <a:solidFill>
                <a:schemeClr val="bg1"/>
              </a:solidFill>
            </a:ln>
          </p:spPr>
          <p:txBody>
            <a:bodyPr wrap="none" rtlCol="0">
              <a:spAutoFit/>
            </a:bodyPr>
            <a:lstStyle/>
            <a:p>
              <a:r>
                <a:rPr lang="en-US" sz="1600" dirty="0">
                  <a:solidFill>
                    <a:schemeClr val="bg1"/>
                  </a:solidFill>
                </a:rPr>
                <a:t>Laminar BL</a:t>
              </a:r>
            </a:p>
            <a:p>
              <a:endParaRPr lang="en-US" sz="1600" dirty="0">
                <a:solidFill>
                  <a:schemeClr val="bg1"/>
                </a:solidFill>
              </a:endParaRPr>
            </a:p>
          </p:txBody>
        </p:sp>
        <p:sp>
          <p:nvSpPr>
            <p:cNvPr id="11" name="TextBox 10">
              <a:extLst>
                <a:ext uri="{FF2B5EF4-FFF2-40B4-BE49-F238E27FC236}">
                  <a16:creationId xmlns:a16="http://schemas.microsoft.com/office/drawing/2014/main" id="{FCF73228-D7F0-4750-87A5-70324A36E985}"/>
                </a:ext>
              </a:extLst>
            </p:cNvPr>
            <p:cNvSpPr txBox="1"/>
            <p:nvPr/>
          </p:nvSpPr>
          <p:spPr>
            <a:xfrm rot="21231802">
              <a:off x="3352643" y="3929437"/>
              <a:ext cx="1542795" cy="584775"/>
            </a:xfrm>
            <a:prstGeom prst="rect">
              <a:avLst/>
            </a:prstGeom>
            <a:noFill/>
            <a:ln w="28575">
              <a:solidFill>
                <a:schemeClr val="bg1"/>
              </a:solidFill>
            </a:ln>
          </p:spPr>
          <p:txBody>
            <a:bodyPr wrap="none" rtlCol="0">
              <a:spAutoFit/>
            </a:bodyPr>
            <a:lstStyle/>
            <a:p>
              <a:r>
                <a:rPr lang="en-US" sz="1600" dirty="0">
                  <a:solidFill>
                    <a:schemeClr val="bg1"/>
                  </a:solidFill>
                </a:rPr>
                <a:t>Transitional BL</a:t>
              </a:r>
            </a:p>
            <a:p>
              <a:endParaRPr lang="en-US" sz="1600" dirty="0">
                <a:solidFill>
                  <a:schemeClr val="bg1"/>
                </a:solidFill>
              </a:endParaRPr>
            </a:p>
          </p:txBody>
        </p:sp>
        <p:sp>
          <p:nvSpPr>
            <p:cNvPr id="12" name="TextBox 11">
              <a:extLst>
                <a:ext uri="{FF2B5EF4-FFF2-40B4-BE49-F238E27FC236}">
                  <a16:creationId xmlns:a16="http://schemas.microsoft.com/office/drawing/2014/main" id="{627AC722-FA2C-4731-9315-0048F087D482}"/>
                </a:ext>
              </a:extLst>
            </p:cNvPr>
            <p:cNvSpPr txBox="1"/>
            <p:nvPr/>
          </p:nvSpPr>
          <p:spPr>
            <a:xfrm rot="21231802">
              <a:off x="7046127" y="3499618"/>
              <a:ext cx="1395318" cy="584775"/>
            </a:xfrm>
            <a:prstGeom prst="rect">
              <a:avLst/>
            </a:prstGeom>
            <a:noFill/>
            <a:ln w="28575">
              <a:solidFill>
                <a:schemeClr val="bg1"/>
              </a:solidFill>
            </a:ln>
          </p:spPr>
          <p:txBody>
            <a:bodyPr wrap="none" rtlCol="0">
              <a:spAutoFit/>
            </a:bodyPr>
            <a:lstStyle/>
            <a:p>
              <a:r>
                <a:rPr lang="en-US" sz="1600" dirty="0">
                  <a:solidFill>
                    <a:schemeClr val="bg1"/>
                  </a:solidFill>
                </a:rPr>
                <a:t>Turbulent BL</a:t>
              </a:r>
            </a:p>
            <a:p>
              <a:endParaRPr lang="en-US" sz="1600" dirty="0">
                <a:solidFill>
                  <a:schemeClr val="bg1"/>
                </a:solidFill>
              </a:endParaRPr>
            </a:p>
          </p:txBody>
        </p:sp>
      </p:grpSp>
      <p:sp>
        <p:nvSpPr>
          <p:cNvPr id="15" name="Rectangle 14">
            <a:extLst>
              <a:ext uri="{FF2B5EF4-FFF2-40B4-BE49-F238E27FC236}">
                <a16:creationId xmlns:a16="http://schemas.microsoft.com/office/drawing/2014/main" id="{4844E6E6-BA59-4A8B-B478-8A26F329CB9C}"/>
              </a:ext>
            </a:extLst>
          </p:cNvPr>
          <p:cNvSpPr/>
          <p:nvPr/>
        </p:nvSpPr>
        <p:spPr>
          <a:xfrm>
            <a:off x="320408" y="828101"/>
            <a:ext cx="8534400" cy="45719"/>
          </a:xfrm>
          <a:prstGeom prst="rect">
            <a:avLst/>
          </a:prstGeom>
          <a:gradFill flip="none" rotWithShape="1">
            <a:gsLst>
              <a:gs pos="0">
                <a:schemeClr val="accent1">
                  <a:tint val="66000"/>
                  <a:satMod val="160000"/>
                  <a:lumMod val="82000"/>
                </a:schemeClr>
              </a:gs>
              <a:gs pos="50000">
                <a:schemeClr val="accent1">
                  <a:tint val="44500"/>
                  <a:satMod val="160000"/>
                </a:schemeClr>
              </a:gs>
              <a:gs pos="100000">
                <a:schemeClr val="accent1">
                  <a:tint val="23500"/>
                  <a:satMod val="160000"/>
                </a:schemeClr>
              </a:gs>
            </a:gsLst>
            <a:path path="shape">
              <a:fillToRect l="50000" t="50000" r="50000" b="50000"/>
            </a:path>
            <a:tileRect/>
          </a:gra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4">
            <a:extLst>
              <a:ext uri="{FF2B5EF4-FFF2-40B4-BE49-F238E27FC236}">
                <a16:creationId xmlns:a16="http://schemas.microsoft.com/office/drawing/2014/main" id="{2313A875-0C68-487F-A55B-33AF7759B145}"/>
              </a:ext>
            </a:extLst>
          </p:cNvPr>
          <p:cNvSpPr txBox="1">
            <a:spLocks noChangeArrowheads="1"/>
          </p:cNvSpPr>
          <p:nvPr/>
        </p:nvSpPr>
        <p:spPr bwMode="auto">
          <a:xfrm>
            <a:off x="7164387" y="2895600"/>
            <a:ext cx="2132013" cy="701675"/>
          </a:xfrm>
          <a:prstGeom prst="rect">
            <a:avLst/>
          </a:prstGeom>
          <a:noFill/>
          <a:ln w="9525">
            <a:noFill/>
            <a:miter lim="800000"/>
            <a:headEnd/>
            <a:tailEnd/>
          </a:ln>
        </p:spPr>
        <p:txBody>
          <a:bodyPr wrap="none">
            <a:spAutoFit/>
          </a:bodyPr>
          <a:lstStyle/>
          <a:p>
            <a:pPr algn="ctr" eaLnBrk="0" hangingPunct="0"/>
            <a:r>
              <a:rPr lang="en-US" sz="2000" i="1">
                <a:latin typeface="Calibri" pitchFamily="34" charset="0"/>
              </a:rPr>
              <a:t>Liechty </a:t>
            </a:r>
          </a:p>
          <a:p>
            <a:pPr algn="ctr" eaLnBrk="0" hangingPunct="0"/>
            <a:r>
              <a:rPr lang="en-US" sz="2000" i="1">
                <a:latin typeface="Calibri" pitchFamily="34" charset="0"/>
              </a:rPr>
              <a:t>AIAA-2008-1240 </a:t>
            </a:r>
            <a:endParaRPr lang="en-US" sz="2400" i="1">
              <a:latin typeface="Calibri" pitchFamily="34" charset="0"/>
            </a:endParaRPr>
          </a:p>
        </p:txBody>
      </p:sp>
      <p:sp>
        <p:nvSpPr>
          <p:cNvPr id="17" name="Text Box 15">
            <a:extLst>
              <a:ext uri="{FF2B5EF4-FFF2-40B4-BE49-F238E27FC236}">
                <a16:creationId xmlns:a16="http://schemas.microsoft.com/office/drawing/2014/main" id="{F6392BCF-3C3C-4EE1-AD5C-1B49CE4B7A84}"/>
              </a:ext>
            </a:extLst>
          </p:cNvPr>
          <p:cNvSpPr txBox="1">
            <a:spLocks noChangeArrowheads="1"/>
          </p:cNvSpPr>
          <p:nvPr/>
        </p:nvSpPr>
        <p:spPr bwMode="auto">
          <a:xfrm>
            <a:off x="271462" y="1730375"/>
            <a:ext cx="776288" cy="517525"/>
          </a:xfrm>
          <a:prstGeom prst="rect">
            <a:avLst/>
          </a:prstGeom>
          <a:noFill/>
          <a:ln w="9525">
            <a:noFill/>
            <a:miter lim="800000"/>
            <a:headEnd/>
            <a:tailEnd/>
          </a:ln>
        </p:spPr>
        <p:txBody>
          <a:bodyPr wrap="none">
            <a:spAutoFit/>
          </a:bodyPr>
          <a:lstStyle/>
          <a:p>
            <a:pPr eaLnBrk="0" hangingPunct="0"/>
            <a:r>
              <a:rPr lang="en-US" sz="1400" i="1">
                <a:latin typeface="Calibri" pitchFamily="34" charset="0"/>
              </a:rPr>
              <a:t>Service</a:t>
            </a:r>
          </a:p>
          <a:p>
            <a:pPr eaLnBrk="0" hangingPunct="0"/>
            <a:r>
              <a:rPr lang="en-US" sz="1400" i="1">
                <a:latin typeface="Calibri" pitchFamily="34" charset="0"/>
              </a:rPr>
              <a:t>Module</a:t>
            </a:r>
            <a:endParaRPr lang="en-US" sz="1600" i="1">
              <a:latin typeface="Calibri" pitchFamily="34" charset="0"/>
            </a:endParaRPr>
          </a:p>
        </p:txBody>
      </p:sp>
      <p:sp>
        <p:nvSpPr>
          <p:cNvPr id="18" name="Text Box 16">
            <a:extLst>
              <a:ext uri="{FF2B5EF4-FFF2-40B4-BE49-F238E27FC236}">
                <a16:creationId xmlns:a16="http://schemas.microsoft.com/office/drawing/2014/main" id="{2418CA4C-03C8-4E04-810E-1664D34CEA8B}"/>
              </a:ext>
            </a:extLst>
          </p:cNvPr>
          <p:cNvSpPr txBox="1">
            <a:spLocks noChangeArrowheads="1"/>
          </p:cNvSpPr>
          <p:nvPr/>
        </p:nvSpPr>
        <p:spPr bwMode="auto">
          <a:xfrm>
            <a:off x="3624262" y="1471613"/>
            <a:ext cx="765175" cy="517525"/>
          </a:xfrm>
          <a:prstGeom prst="rect">
            <a:avLst/>
          </a:prstGeom>
          <a:noFill/>
          <a:ln w="9525">
            <a:noFill/>
            <a:miter lim="800000"/>
            <a:headEnd/>
            <a:tailEnd/>
          </a:ln>
        </p:spPr>
        <p:txBody>
          <a:bodyPr wrap="none">
            <a:spAutoFit/>
          </a:bodyPr>
          <a:lstStyle/>
          <a:p>
            <a:pPr eaLnBrk="0" hangingPunct="0"/>
            <a:r>
              <a:rPr lang="en-US" sz="1400" i="1">
                <a:latin typeface="Calibri" pitchFamily="34" charset="0"/>
              </a:rPr>
              <a:t>Crew</a:t>
            </a:r>
          </a:p>
          <a:p>
            <a:pPr eaLnBrk="0" hangingPunct="0"/>
            <a:r>
              <a:rPr lang="en-US" sz="1400" i="1">
                <a:latin typeface="Calibri" pitchFamily="34" charset="0"/>
              </a:rPr>
              <a:t>Module</a:t>
            </a:r>
            <a:endParaRPr lang="en-US" sz="1600" i="1">
              <a:latin typeface="Calibri" pitchFamily="34" charset="0"/>
            </a:endParaRPr>
          </a:p>
        </p:txBody>
      </p:sp>
      <p:pic>
        <p:nvPicPr>
          <p:cNvPr id="19" name="Picture 19">
            <a:extLst>
              <a:ext uri="{FF2B5EF4-FFF2-40B4-BE49-F238E27FC236}">
                <a16:creationId xmlns:a16="http://schemas.microsoft.com/office/drawing/2014/main" id="{0F116D18-EAC7-43BF-B617-229EC55A53A0}"/>
              </a:ext>
            </a:extLst>
          </p:cNvPr>
          <p:cNvPicPr>
            <a:picLocks noChangeAspect="1" noChangeArrowheads="1"/>
          </p:cNvPicPr>
          <p:nvPr/>
        </p:nvPicPr>
        <p:blipFill>
          <a:blip r:embed="rId2" cstate="print"/>
          <a:srcRect t="7367" r="50023" b="52606"/>
          <a:stretch>
            <a:fillRect/>
          </a:stretch>
        </p:blipFill>
        <p:spPr bwMode="auto">
          <a:xfrm>
            <a:off x="5367337" y="1295400"/>
            <a:ext cx="3362325" cy="1474788"/>
          </a:xfrm>
          <a:prstGeom prst="rect">
            <a:avLst/>
          </a:prstGeom>
          <a:noFill/>
          <a:ln w="9525">
            <a:noFill/>
            <a:miter lim="800000"/>
            <a:headEnd/>
            <a:tailEnd/>
          </a:ln>
        </p:spPr>
      </p:pic>
      <p:pic>
        <p:nvPicPr>
          <p:cNvPr id="20" name="Picture 20">
            <a:extLst>
              <a:ext uri="{FF2B5EF4-FFF2-40B4-BE49-F238E27FC236}">
                <a16:creationId xmlns:a16="http://schemas.microsoft.com/office/drawing/2014/main" id="{AC6344AD-6787-4167-8B62-4ADF22A15418}"/>
              </a:ext>
            </a:extLst>
          </p:cNvPr>
          <p:cNvPicPr>
            <a:picLocks noChangeAspect="1" noChangeArrowheads="1"/>
          </p:cNvPicPr>
          <p:nvPr/>
        </p:nvPicPr>
        <p:blipFill>
          <a:blip r:embed="rId3" cstate="print"/>
          <a:srcRect/>
          <a:stretch>
            <a:fillRect/>
          </a:stretch>
        </p:blipFill>
        <p:spPr bwMode="auto">
          <a:xfrm>
            <a:off x="7040562" y="2301875"/>
            <a:ext cx="793750" cy="511175"/>
          </a:xfrm>
          <a:prstGeom prst="rect">
            <a:avLst/>
          </a:prstGeom>
          <a:noFill/>
          <a:ln w="9525">
            <a:noFill/>
            <a:miter lim="800000"/>
            <a:headEnd/>
            <a:tailEnd/>
          </a:ln>
        </p:spPr>
      </p:pic>
      <p:pic>
        <p:nvPicPr>
          <p:cNvPr id="21" name="Picture 21">
            <a:extLst>
              <a:ext uri="{FF2B5EF4-FFF2-40B4-BE49-F238E27FC236}">
                <a16:creationId xmlns:a16="http://schemas.microsoft.com/office/drawing/2014/main" id="{981B66D1-5D19-4141-8E14-A43F7F6C48F2}"/>
              </a:ext>
            </a:extLst>
          </p:cNvPr>
          <p:cNvPicPr>
            <a:picLocks noChangeAspect="1" noChangeArrowheads="1"/>
          </p:cNvPicPr>
          <p:nvPr/>
        </p:nvPicPr>
        <p:blipFill>
          <a:blip r:embed="rId4" cstate="print"/>
          <a:srcRect/>
          <a:stretch>
            <a:fillRect/>
          </a:stretch>
        </p:blipFill>
        <p:spPr bwMode="auto">
          <a:xfrm>
            <a:off x="5367337" y="2278063"/>
            <a:ext cx="793750" cy="511175"/>
          </a:xfrm>
          <a:prstGeom prst="rect">
            <a:avLst/>
          </a:prstGeom>
          <a:noFill/>
          <a:ln w="9525">
            <a:noFill/>
            <a:miter lim="800000"/>
            <a:headEnd/>
            <a:tailEnd/>
          </a:ln>
        </p:spPr>
      </p:pic>
      <p:sp>
        <p:nvSpPr>
          <p:cNvPr id="22" name="Text Box 22">
            <a:extLst>
              <a:ext uri="{FF2B5EF4-FFF2-40B4-BE49-F238E27FC236}">
                <a16:creationId xmlns:a16="http://schemas.microsoft.com/office/drawing/2014/main" id="{8FFA590F-3AEF-4A25-9B17-445E857C7346}"/>
              </a:ext>
            </a:extLst>
          </p:cNvPr>
          <p:cNvSpPr txBox="1">
            <a:spLocks noChangeArrowheads="1"/>
          </p:cNvSpPr>
          <p:nvPr/>
        </p:nvSpPr>
        <p:spPr bwMode="auto">
          <a:xfrm>
            <a:off x="7281862" y="3505200"/>
            <a:ext cx="1828800" cy="1631216"/>
          </a:xfrm>
          <a:prstGeom prst="rect">
            <a:avLst/>
          </a:prstGeom>
          <a:noFill/>
          <a:ln w="9525">
            <a:noFill/>
            <a:miter lim="800000"/>
            <a:headEnd/>
            <a:tailEnd/>
          </a:ln>
        </p:spPr>
        <p:txBody>
          <a:bodyPr>
            <a:spAutoFit/>
          </a:bodyPr>
          <a:lstStyle/>
          <a:p>
            <a:pPr algn="ctr"/>
            <a:r>
              <a:rPr lang="en-US" sz="2000" i="1" dirty="0">
                <a:latin typeface="Calibri" pitchFamily="34" charset="0"/>
              </a:rPr>
              <a:t>3x higher heating downstream of tension tie: </a:t>
            </a:r>
          </a:p>
          <a:p>
            <a:pPr algn="ctr"/>
            <a:r>
              <a:rPr lang="en-US" sz="2000" i="1" dirty="0">
                <a:latin typeface="Calibri" pitchFamily="34" charset="0"/>
              </a:rPr>
              <a:t>Why?</a:t>
            </a:r>
          </a:p>
        </p:txBody>
      </p:sp>
      <p:sp>
        <p:nvSpPr>
          <p:cNvPr id="23" name="TextBox 22">
            <a:extLst>
              <a:ext uri="{FF2B5EF4-FFF2-40B4-BE49-F238E27FC236}">
                <a16:creationId xmlns:a16="http://schemas.microsoft.com/office/drawing/2014/main" id="{9789E9EE-3E7A-435A-9A2A-874BEBB50546}"/>
              </a:ext>
            </a:extLst>
          </p:cNvPr>
          <p:cNvSpPr txBox="1"/>
          <p:nvPr/>
        </p:nvSpPr>
        <p:spPr>
          <a:xfrm>
            <a:off x="236616" y="4161499"/>
            <a:ext cx="2667000" cy="2308324"/>
          </a:xfrm>
          <a:prstGeom prst="rect">
            <a:avLst/>
          </a:prstGeom>
          <a:solidFill>
            <a:srgbClr val="FFFFCC"/>
          </a:solidFill>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sz="1600" dirty="0">
                <a:latin typeface="+mn-lt"/>
                <a:cs typeface="+mn-cs"/>
              </a:rPr>
              <a:t>Understand the laminar-to-turbulent transition process induced by a discrete protuberance</a:t>
            </a:r>
          </a:p>
          <a:p>
            <a:pPr fontAlgn="auto">
              <a:spcBef>
                <a:spcPts val="0"/>
              </a:spcBef>
              <a:spcAft>
                <a:spcPts val="0"/>
              </a:spcAft>
              <a:defRPr/>
            </a:pPr>
            <a:endParaRPr lang="en-US" sz="1600" dirty="0"/>
          </a:p>
          <a:p>
            <a:pPr fontAlgn="auto">
              <a:spcBef>
                <a:spcPts val="0"/>
              </a:spcBef>
              <a:spcAft>
                <a:spcPts val="0"/>
              </a:spcAft>
              <a:defRPr/>
            </a:pPr>
            <a:r>
              <a:rPr lang="en-US" sz="1600" dirty="0"/>
              <a:t>Many other researchers using cylinders for fundamental trip studies (Schneider, </a:t>
            </a:r>
            <a:r>
              <a:rPr lang="en-US" sz="1600" dirty="0" err="1"/>
              <a:t>Choudhari</a:t>
            </a:r>
            <a:r>
              <a:rPr lang="en-US" sz="1600" dirty="0"/>
              <a:t>, Goldstein)</a:t>
            </a:r>
          </a:p>
        </p:txBody>
      </p:sp>
      <p:sp>
        <p:nvSpPr>
          <p:cNvPr id="24" name="Rectangle 3">
            <a:extLst>
              <a:ext uri="{FF2B5EF4-FFF2-40B4-BE49-F238E27FC236}">
                <a16:creationId xmlns:a16="http://schemas.microsoft.com/office/drawing/2014/main" id="{D97A74D4-0E85-4C26-946D-62C783F3F343}"/>
              </a:ext>
            </a:extLst>
          </p:cNvPr>
          <p:cNvSpPr txBox="1">
            <a:spLocks/>
          </p:cNvSpPr>
          <p:nvPr/>
        </p:nvSpPr>
        <p:spPr>
          <a:xfrm>
            <a:off x="228600" y="914400"/>
            <a:ext cx="8229600" cy="4525963"/>
          </a:xfrm>
          <a:prstGeom prst="rect">
            <a:avLst/>
          </a:prstGeom>
        </p:spPr>
        <p:txBody>
          <a:bodyPr/>
          <a:lstStyle/>
          <a:p>
            <a:pPr marL="342900" lvl="0" indent="-342900">
              <a:spcBef>
                <a:spcPct val="20000"/>
              </a:spcBef>
              <a:buFont typeface="Arial" pitchFamily="34" charset="0"/>
              <a:buChar char="•"/>
            </a:pPr>
            <a:r>
              <a:rPr lang="en-US" sz="2400" dirty="0"/>
              <a:t>Orion MPCV Compression Pads / Tension Ties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5" name="Group 10">
            <a:extLst>
              <a:ext uri="{FF2B5EF4-FFF2-40B4-BE49-F238E27FC236}">
                <a16:creationId xmlns:a16="http://schemas.microsoft.com/office/drawing/2014/main" id="{B0E2E119-2462-469D-8AC4-75FDF2E88B06}"/>
              </a:ext>
            </a:extLst>
          </p:cNvPr>
          <p:cNvGrpSpPr>
            <a:grpSpLocks/>
          </p:cNvGrpSpPr>
          <p:nvPr/>
        </p:nvGrpSpPr>
        <p:grpSpPr bwMode="auto">
          <a:xfrm>
            <a:off x="46037" y="1371600"/>
            <a:ext cx="3803650" cy="2667000"/>
            <a:chOff x="144" y="1776"/>
            <a:chExt cx="1916" cy="1302"/>
          </a:xfrm>
        </p:grpSpPr>
        <p:pic>
          <p:nvPicPr>
            <p:cNvPr id="26" name="Picture 11" descr="cm_sm_explode">
              <a:extLst>
                <a:ext uri="{FF2B5EF4-FFF2-40B4-BE49-F238E27FC236}">
                  <a16:creationId xmlns:a16="http://schemas.microsoft.com/office/drawing/2014/main" id="{7CD6A83E-0D7A-4CB4-B548-8E264330D179}"/>
                </a:ext>
              </a:extLst>
            </p:cNvPr>
            <p:cNvPicPr>
              <a:picLocks noChangeAspect="1" noChangeArrowheads="1"/>
            </p:cNvPicPr>
            <p:nvPr/>
          </p:nvPicPr>
          <p:blipFill>
            <a:blip r:embed="rId5" cstate="print">
              <a:clrChange>
                <a:clrFrom>
                  <a:srgbClr val="FFFFFF"/>
                </a:clrFrom>
                <a:clrTo>
                  <a:srgbClr val="FFFFFF">
                    <a:alpha val="0"/>
                  </a:srgbClr>
                </a:clrTo>
              </a:clrChange>
            </a:blip>
            <a:srcRect l="20937" t="36531" r="41852" b="23059"/>
            <a:stretch>
              <a:fillRect/>
            </a:stretch>
          </p:blipFill>
          <p:spPr bwMode="auto">
            <a:xfrm rot="1271880">
              <a:off x="432" y="1776"/>
              <a:ext cx="1628" cy="1302"/>
            </a:xfrm>
            <a:prstGeom prst="rect">
              <a:avLst/>
            </a:prstGeom>
            <a:noFill/>
            <a:ln w="9525">
              <a:noFill/>
              <a:miter lim="800000"/>
              <a:headEnd/>
              <a:tailEnd/>
            </a:ln>
          </p:spPr>
        </p:pic>
        <p:sp>
          <p:nvSpPr>
            <p:cNvPr id="27" name="Oval 12">
              <a:extLst>
                <a:ext uri="{FF2B5EF4-FFF2-40B4-BE49-F238E27FC236}">
                  <a16:creationId xmlns:a16="http://schemas.microsoft.com/office/drawing/2014/main" id="{924D5878-F4AB-4CB9-979B-47F837AF26C8}"/>
                </a:ext>
              </a:extLst>
            </p:cNvPr>
            <p:cNvSpPr>
              <a:spLocks noChangeArrowheads="1"/>
            </p:cNvSpPr>
            <p:nvPr/>
          </p:nvSpPr>
          <p:spPr bwMode="auto">
            <a:xfrm>
              <a:off x="144" y="2592"/>
              <a:ext cx="192" cy="288"/>
            </a:xfrm>
            <a:prstGeom prst="ellipse">
              <a:avLst/>
            </a:prstGeom>
            <a:solidFill>
              <a:schemeClr val="tx1"/>
            </a:solidFill>
            <a:ln w="9525">
              <a:solidFill>
                <a:schemeClr val="tx1"/>
              </a:solidFill>
              <a:round/>
              <a:headEnd/>
              <a:tailEnd/>
            </a:ln>
          </p:spPr>
          <p:txBody>
            <a:bodyPr wrap="none" anchor="ctr"/>
            <a:lstStyle/>
            <a:p>
              <a:endParaRPr lang="en-US">
                <a:latin typeface="Calibri" pitchFamily="34" charset="0"/>
              </a:endParaRPr>
            </a:p>
          </p:txBody>
        </p:sp>
      </p:grpSp>
      <p:sp>
        <p:nvSpPr>
          <p:cNvPr id="28" name="Oval 17">
            <a:extLst>
              <a:ext uri="{FF2B5EF4-FFF2-40B4-BE49-F238E27FC236}">
                <a16:creationId xmlns:a16="http://schemas.microsoft.com/office/drawing/2014/main" id="{E44B1FF4-6074-4744-BEE5-4FF748C55605}"/>
              </a:ext>
            </a:extLst>
          </p:cNvPr>
          <p:cNvSpPr>
            <a:spLocks noChangeArrowheads="1"/>
          </p:cNvSpPr>
          <p:nvPr/>
        </p:nvSpPr>
        <p:spPr bwMode="auto">
          <a:xfrm>
            <a:off x="-99553" y="2894340"/>
            <a:ext cx="571500" cy="966787"/>
          </a:xfrm>
          <a:prstGeom prst="ellipse">
            <a:avLst/>
          </a:prstGeom>
          <a:solidFill>
            <a:schemeClr val="bg1"/>
          </a:solidFill>
          <a:ln w="9525">
            <a:solidFill>
              <a:schemeClr val="bg1"/>
            </a:solidFill>
            <a:round/>
            <a:headEnd/>
            <a:tailEnd/>
          </a:ln>
        </p:spPr>
        <p:txBody>
          <a:bodyPr wrap="none" anchor="ctr"/>
          <a:lstStyle/>
          <a:p>
            <a:endParaRPr lang="en-US">
              <a:latin typeface="Calibri" pitchFamily="34" charset="0"/>
            </a:endParaRPr>
          </a:p>
        </p:txBody>
      </p:sp>
      <p:pic>
        <p:nvPicPr>
          <p:cNvPr id="29" name="Picture 18">
            <a:extLst>
              <a:ext uri="{FF2B5EF4-FFF2-40B4-BE49-F238E27FC236}">
                <a16:creationId xmlns:a16="http://schemas.microsoft.com/office/drawing/2014/main" id="{547E9363-34E2-4098-B68F-928C5C71202C}"/>
              </a:ext>
            </a:extLst>
          </p:cNvPr>
          <p:cNvPicPr>
            <a:picLocks noChangeAspect="1" noChangeArrowheads="1"/>
          </p:cNvPicPr>
          <p:nvPr/>
        </p:nvPicPr>
        <p:blipFill>
          <a:blip r:embed="rId6" cstate="print">
            <a:clrChange>
              <a:clrFrom>
                <a:srgbClr val="FFFFFF"/>
              </a:clrFrom>
              <a:clrTo>
                <a:srgbClr val="FFFFFF">
                  <a:alpha val="0"/>
                </a:srgbClr>
              </a:clrTo>
            </a:clrChange>
          </a:blip>
          <a:srcRect b="12328"/>
          <a:stretch>
            <a:fillRect/>
          </a:stretch>
        </p:blipFill>
        <p:spPr bwMode="auto">
          <a:xfrm>
            <a:off x="3014662" y="2895600"/>
            <a:ext cx="4133850" cy="2709862"/>
          </a:xfrm>
          <a:prstGeom prst="rect">
            <a:avLst/>
          </a:prstGeom>
          <a:noFill/>
          <a:ln w="9525">
            <a:noFill/>
            <a:miter lim="800000"/>
            <a:headEnd/>
            <a:tailEnd/>
          </a:ln>
        </p:spPr>
      </p:pic>
      <p:sp>
        <p:nvSpPr>
          <p:cNvPr id="30" name="Text Box 24">
            <a:extLst>
              <a:ext uri="{FF2B5EF4-FFF2-40B4-BE49-F238E27FC236}">
                <a16:creationId xmlns:a16="http://schemas.microsoft.com/office/drawing/2014/main" id="{89BDE743-1FC3-4240-A881-A7EF87B58C59}"/>
              </a:ext>
            </a:extLst>
          </p:cNvPr>
          <p:cNvSpPr txBox="1">
            <a:spLocks noChangeArrowheads="1"/>
          </p:cNvSpPr>
          <p:nvPr/>
        </p:nvSpPr>
        <p:spPr bwMode="auto">
          <a:xfrm>
            <a:off x="4321175" y="5551835"/>
            <a:ext cx="1744662" cy="304800"/>
          </a:xfrm>
          <a:prstGeom prst="rect">
            <a:avLst/>
          </a:prstGeom>
          <a:noFill/>
          <a:ln w="9525">
            <a:noFill/>
            <a:miter lim="800000"/>
            <a:headEnd/>
            <a:tailEnd/>
          </a:ln>
        </p:spPr>
        <p:txBody>
          <a:bodyPr wrap="none">
            <a:spAutoFit/>
          </a:bodyPr>
          <a:lstStyle/>
          <a:p>
            <a:r>
              <a:rPr lang="en-US" sz="1400" dirty="0">
                <a:latin typeface="Times New Roman" pitchFamily="18" charset="0"/>
              </a:rPr>
              <a:t>Forebody Heat Shield</a:t>
            </a:r>
          </a:p>
        </p:txBody>
      </p:sp>
      <p:sp>
        <p:nvSpPr>
          <p:cNvPr id="31" name="Rectangle 3">
            <a:extLst>
              <a:ext uri="{FF2B5EF4-FFF2-40B4-BE49-F238E27FC236}">
                <a16:creationId xmlns:a16="http://schemas.microsoft.com/office/drawing/2014/main" id="{65F01EB1-2550-4191-BA43-D5A35DA2C58A}"/>
              </a:ext>
            </a:extLst>
          </p:cNvPr>
          <p:cNvSpPr txBox="1">
            <a:spLocks/>
          </p:cNvSpPr>
          <p:nvPr/>
        </p:nvSpPr>
        <p:spPr>
          <a:xfrm>
            <a:off x="4222529" y="5968107"/>
            <a:ext cx="4819429" cy="1976284"/>
          </a:xfrm>
          <a:prstGeom prst="rect">
            <a:avLst/>
          </a:prstGeom>
        </p:spPr>
        <p:txBody>
          <a:bodyPr/>
          <a:lstStyle/>
          <a:p>
            <a:pPr marL="342900" lvl="0" indent="-342900">
              <a:spcBef>
                <a:spcPct val="20000"/>
              </a:spcBef>
              <a:buFont typeface="Arial" pitchFamily="34" charset="0"/>
              <a:buChar char="•"/>
            </a:pPr>
            <a:r>
              <a:rPr lang="en-US" sz="2400" dirty="0"/>
              <a:t>Flow Visualization: 10 Hz and MHz</a:t>
            </a:r>
          </a:p>
          <a:p>
            <a:pPr marL="342900" lvl="0" indent="-342900">
              <a:spcBef>
                <a:spcPct val="20000"/>
              </a:spcBef>
              <a:buFont typeface="Arial" pitchFamily="34" charset="0"/>
              <a:buChar char="•"/>
            </a:pPr>
            <a:r>
              <a:rPr kumimoji="0" lang="en-US" sz="2400" b="0" i="0" u="none" strike="noStrike" kern="1200" cap="none" spc="0" normalizeH="0" baseline="0" noProof="0" dirty="0">
                <a:ln>
                  <a:noFill/>
                </a:ln>
                <a:solidFill>
                  <a:schemeClr val="tx1"/>
                </a:solidFill>
                <a:effectLst/>
                <a:uLnTx/>
                <a:uFillTx/>
                <a:latin typeface="+mn-lt"/>
                <a:ea typeface="+mn-ea"/>
                <a:cs typeface="+mn-cs"/>
              </a:rPr>
              <a:t>Velocimetry</a:t>
            </a:r>
          </a:p>
        </p:txBody>
      </p:sp>
    </p:spTree>
    <p:extLst>
      <p:ext uri="{BB962C8B-B14F-4D97-AF65-F5344CB8AC3E}">
        <p14:creationId xmlns:p14="http://schemas.microsoft.com/office/powerpoint/2010/main" val="74729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38">
            <a:extLst>
              <a:ext uri="{FF2B5EF4-FFF2-40B4-BE49-F238E27FC236}">
                <a16:creationId xmlns:a16="http://schemas.microsoft.com/office/drawing/2014/main" id="{C26B216D-8C63-4D4C-829E-F93DC458A1E9}"/>
              </a:ext>
            </a:extLst>
          </p:cNvPr>
          <p:cNvGrpSpPr>
            <a:grpSpLocks/>
          </p:cNvGrpSpPr>
          <p:nvPr/>
        </p:nvGrpSpPr>
        <p:grpSpPr bwMode="auto">
          <a:xfrm>
            <a:off x="1234527" y="1204708"/>
            <a:ext cx="5972175" cy="4171950"/>
            <a:chOff x="1104" y="867"/>
            <a:chExt cx="3762" cy="2628"/>
          </a:xfrm>
        </p:grpSpPr>
        <p:pic>
          <p:nvPicPr>
            <p:cNvPr id="16" name="Picture 4">
              <a:extLst>
                <a:ext uri="{FF2B5EF4-FFF2-40B4-BE49-F238E27FC236}">
                  <a16:creationId xmlns:a16="http://schemas.microsoft.com/office/drawing/2014/main" id="{65B4A794-178A-47F3-B58D-04106EAEA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8" y="867"/>
              <a:ext cx="3504" cy="26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5">
              <a:extLst>
                <a:ext uri="{FF2B5EF4-FFF2-40B4-BE49-F238E27FC236}">
                  <a16:creationId xmlns:a16="http://schemas.microsoft.com/office/drawing/2014/main" id="{AFAFC6D9-CF9C-466D-9634-CB23AD6CD0F9}"/>
                </a:ext>
              </a:extLst>
            </p:cNvPr>
            <p:cNvSpPr txBox="1">
              <a:spLocks noChangeArrowheads="1"/>
            </p:cNvSpPr>
            <p:nvPr/>
          </p:nvSpPr>
          <p:spPr bwMode="auto">
            <a:xfrm>
              <a:off x="1104" y="2352"/>
              <a:ext cx="768"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a:solidFill>
                    <a:schemeClr val="bg1"/>
                  </a:solidFill>
                </a:rPr>
                <a:t>Sharp leading edge</a:t>
              </a:r>
            </a:p>
            <a:p>
              <a:pPr algn="ctr">
                <a:lnSpc>
                  <a:spcPct val="90000"/>
                </a:lnSpc>
              </a:pPr>
              <a:endParaRPr lang="en-US" altLang="en-US" sz="1400" b="1">
                <a:solidFill>
                  <a:schemeClr val="bg1"/>
                </a:solidFill>
              </a:endParaRPr>
            </a:p>
          </p:txBody>
        </p:sp>
        <p:sp>
          <p:nvSpPr>
            <p:cNvPr id="18" name="Text Box 5">
              <a:extLst>
                <a:ext uri="{FF2B5EF4-FFF2-40B4-BE49-F238E27FC236}">
                  <a16:creationId xmlns:a16="http://schemas.microsoft.com/office/drawing/2014/main" id="{F8D4715A-2697-42CD-A3A5-B4A09FEC2687}"/>
                </a:ext>
              </a:extLst>
            </p:cNvPr>
            <p:cNvSpPr txBox="1">
              <a:spLocks noChangeArrowheads="1"/>
            </p:cNvSpPr>
            <p:nvPr/>
          </p:nvSpPr>
          <p:spPr bwMode="auto">
            <a:xfrm>
              <a:off x="2112" y="1500"/>
              <a:ext cx="672"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a:solidFill>
                    <a:schemeClr val="bg1"/>
                  </a:solidFill>
                </a:rPr>
                <a:t>Laminar flow</a:t>
              </a:r>
            </a:p>
          </p:txBody>
        </p:sp>
        <p:sp>
          <p:nvSpPr>
            <p:cNvPr id="19" name="Text Box 6">
              <a:extLst>
                <a:ext uri="{FF2B5EF4-FFF2-40B4-BE49-F238E27FC236}">
                  <a16:creationId xmlns:a16="http://schemas.microsoft.com/office/drawing/2014/main" id="{4ECADBBF-C7B0-449F-815A-D61ADD173A99}"/>
                </a:ext>
              </a:extLst>
            </p:cNvPr>
            <p:cNvSpPr txBox="1">
              <a:spLocks noChangeArrowheads="1"/>
            </p:cNvSpPr>
            <p:nvPr/>
          </p:nvSpPr>
          <p:spPr bwMode="auto">
            <a:xfrm>
              <a:off x="1200" y="1227"/>
              <a:ext cx="110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a:solidFill>
                    <a:schemeClr val="bg1"/>
                  </a:solidFill>
                </a:rPr>
                <a:t>NO seeded from 11-mm wide spanwise slot</a:t>
              </a:r>
            </a:p>
          </p:txBody>
        </p:sp>
        <p:sp>
          <p:nvSpPr>
            <p:cNvPr id="20" name="Line 7">
              <a:extLst>
                <a:ext uri="{FF2B5EF4-FFF2-40B4-BE49-F238E27FC236}">
                  <a16:creationId xmlns:a16="http://schemas.microsoft.com/office/drawing/2014/main" id="{25DBD607-F6DA-4795-AAC4-63586C930FAC}"/>
                </a:ext>
              </a:extLst>
            </p:cNvPr>
            <p:cNvSpPr>
              <a:spLocks noChangeShapeType="1"/>
            </p:cNvSpPr>
            <p:nvPr/>
          </p:nvSpPr>
          <p:spPr bwMode="auto">
            <a:xfrm>
              <a:off x="1838" y="1632"/>
              <a:ext cx="130" cy="67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 Box 9">
              <a:extLst>
                <a:ext uri="{FF2B5EF4-FFF2-40B4-BE49-F238E27FC236}">
                  <a16:creationId xmlns:a16="http://schemas.microsoft.com/office/drawing/2014/main" id="{46D21B95-EBDF-4077-89F0-D17ABCD3B845}"/>
                </a:ext>
              </a:extLst>
            </p:cNvPr>
            <p:cNvSpPr txBox="1">
              <a:spLocks noChangeArrowheads="1"/>
            </p:cNvSpPr>
            <p:nvPr/>
          </p:nvSpPr>
          <p:spPr bwMode="auto">
            <a:xfrm>
              <a:off x="2652" y="2243"/>
              <a:ext cx="171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dirty="0">
                  <a:solidFill>
                    <a:schemeClr val="bg1"/>
                  </a:solidFill>
                </a:rPr>
                <a:t>Cylinder Trip (and shadow)</a:t>
              </a:r>
            </a:p>
          </p:txBody>
        </p:sp>
        <p:sp>
          <p:nvSpPr>
            <p:cNvPr id="22" name="Line 10">
              <a:extLst>
                <a:ext uri="{FF2B5EF4-FFF2-40B4-BE49-F238E27FC236}">
                  <a16:creationId xmlns:a16="http://schemas.microsoft.com/office/drawing/2014/main" id="{7D450850-E5CF-4A94-B337-574298117D0F}"/>
                </a:ext>
              </a:extLst>
            </p:cNvPr>
            <p:cNvSpPr>
              <a:spLocks noChangeShapeType="1"/>
            </p:cNvSpPr>
            <p:nvPr/>
          </p:nvSpPr>
          <p:spPr bwMode="auto">
            <a:xfrm flipH="1" flipV="1">
              <a:off x="2718" y="2208"/>
              <a:ext cx="48" cy="96"/>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15">
              <a:extLst>
                <a:ext uri="{FF2B5EF4-FFF2-40B4-BE49-F238E27FC236}">
                  <a16:creationId xmlns:a16="http://schemas.microsoft.com/office/drawing/2014/main" id="{DB28D9B7-ADE5-4633-BFBA-988C554A6A99}"/>
                </a:ext>
              </a:extLst>
            </p:cNvPr>
            <p:cNvSpPr txBox="1">
              <a:spLocks noChangeArrowheads="1"/>
            </p:cNvSpPr>
            <p:nvPr/>
          </p:nvSpPr>
          <p:spPr bwMode="auto">
            <a:xfrm>
              <a:off x="2736" y="960"/>
              <a:ext cx="885"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a:solidFill>
                    <a:schemeClr val="bg1"/>
                  </a:solidFill>
                </a:rPr>
                <a:t>Tripped, transitional flow</a:t>
              </a:r>
            </a:p>
          </p:txBody>
        </p:sp>
        <p:sp>
          <p:nvSpPr>
            <p:cNvPr id="24" name="Line 17">
              <a:extLst>
                <a:ext uri="{FF2B5EF4-FFF2-40B4-BE49-F238E27FC236}">
                  <a16:creationId xmlns:a16="http://schemas.microsoft.com/office/drawing/2014/main" id="{A83BCCA1-07E5-4391-A6ED-FDADB5AEA049}"/>
                </a:ext>
              </a:extLst>
            </p:cNvPr>
            <p:cNvSpPr>
              <a:spLocks noChangeShapeType="1"/>
            </p:cNvSpPr>
            <p:nvPr/>
          </p:nvSpPr>
          <p:spPr bwMode="auto">
            <a:xfrm>
              <a:off x="3216" y="1392"/>
              <a:ext cx="60" cy="32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Line 20">
              <a:extLst>
                <a:ext uri="{FF2B5EF4-FFF2-40B4-BE49-F238E27FC236}">
                  <a16:creationId xmlns:a16="http://schemas.microsoft.com/office/drawing/2014/main" id="{C98C180F-DBC0-49BB-8B85-B2A8D6CF72EF}"/>
                </a:ext>
              </a:extLst>
            </p:cNvPr>
            <p:cNvSpPr>
              <a:spLocks noChangeShapeType="1"/>
            </p:cNvSpPr>
            <p:nvPr/>
          </p:nvSpPr>
          <p:spPr bwMode="auto">
            <a:xfrm flipH="1">
              <a:off x="2928" y="1392"/>
              <a:ext cx="192" cy="48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Line 8">
              <a:extLst>
                <a:ext uri="{FF2B5EF4-FFF2-40B4-BE49-F238E27FC236}">
                  <a16:creationId xmlns:a16="http://schemas.microsoft.com/office/drawing/2014/main" id="{343DB95C-8355-49B4-9FFA-99DC993E3879}"/>
                </a:ext>
              </a:extLst>
            </p:cNvPr>
            <p:cNvSpPr>
              <a:spLocks noChangeShapeType="1"/>
            </p:cNvSpPr>
            <p:nvPr/>
          </p:nvSpPr>
          <p:spPr bwMode="auto">
            <a:xfrm>
              <a:off x="2496" y="1788"/>
              <a:ext cx="48" cy="281"/>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Text Box 5">
              <a:extLst>
                <a:ext uri="{FF2B5EF4-FFF2-40B4-BE49-F238E27FC236}">
                  <a16:creationId xmlns:a16="http://schemas.microsoft.com/office/drawing/2014/main" id="{F52030CD-B629-4427-86D7-0613A8AE783F}"/>
                </a:ext>
              </a:extLst>
            </p:cNvPr>
            <p:cNvSpPr txBox="1">
              <a:spLocks noChangeArrowheads="1"/>
            </p:cNvSpPr>
            <p:nvPr/>
          </p:nvSpPr>
          <p:spPr bwMode="auto">
            <a:xfrm>
              <a:off x="1920" y="2400"/>
              <a:ext cx="768"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a:solidFill>
                    <a:schemeClr val="bg1"/>
                  </a:solidFill>
                </a:rPr>
                <a:t>Camera FOV</a:t>
              </a:r>
            </a:p>
          </p:txBody>
        </p:sp>
        <p:sp>
          <p:nvSpPr>
            <p:cNvPr id="28" name="Line 8">
              <a:extLst>
                <a:ext uri="{FF2B5EF4-FFF2-40B4-BE49-F238E27FC236}">
                  <a16:creationId xmlns:a16="http://schemas.microsoft.com/office/drawing/2014/main" id="{BE200C20-F804-4DFD-9133-88E1209DBB49}"/>
                </a:ext>
              </a:extLst>
            </p:cNvPr>
            <p:cNvSpPr>
              <a:spLocks noChangeShapeType="1"/>
            </p:cNvSpPr>
            <p:nvPr/>
          </p:nvSpPr>
          <p:spPr bwMode="auto">
            <a:xfrm flipV="1">
              <a:off x="2304" y="2304"/>
              <a:ext cx="240" cy="129"/>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 name="Line 8">
              <a:extLst>
                <a:ext uri="{FF2B5EF4-FFF2-40B4-BE49-F238E27FC236}">
                  <a16:creationId xmlns:a16="http://schemas.microsoft.com/office/drawing/2014/main" id="{B3FFC1B4-2AF6-4F76-9E7E-27A1345C649A}"/>
                </a:ext>
              </a:extLst>
            </p:cNvPr>
            <p:cNvSpPr>
              <a:spLocks noChangeShapeType="1"/>
            </p:cNvSpPr>
            <p:nvPr/>
          </p:nvSpPr>
          <p:spPr bwMode="auto">
            <a:xfrm flipV="1">
              <a:off x="1386" y="2154"/>
              <a:ext cx="98" cy="19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0" name="Group 22">
              <a:extLst>
                <a:ext uri="{FF2B5EF4-FFF2-40B4-BE49-F238E27FC236}">
                  <a16:creationId xmlns:a16="http://schemas.microsoft.com/office/drawing/2014/main" id="{B9936120-4AA8-4EC7-ACB0-EA51C1B91B4B}"/>
                </a:ext>
              </a:extLst>
            </p:cNvPr>
            <p:cNvGrpSpPr>
              <a:grpSpLocks/>
            </p:cNvGrpSpPr>
            <p:nvPr/>
          </p:nvGrpSpPr>
          <p:grpSpPr bwMode="auto">
            <a:xfrm rot="-1171009">
              <a:off x="2688" y="2544"/>
              <a:ext cx="1104" cy="51"/>
              <a:chOff x="2326" y="2121"/>
              <a:chExt cx="1440" cy="51"/>
            </a:xfrm>
          </p:grpSpPr>
          <p:sp>
            <p:nvSpPr>
              <p:cNvPr id="34" name="Line 23">
                <a:extLst>
                  <a:ext uri="{FF2B5EF4-FFF2-40B4-BE49-F238E27FC236}">
                    <a16:creationId xmlns:a16="http://schemas.microsoft.com/office/drawing/2014/main" id="{4FA9C657-C477-44BB-9059-8130572882A7}"/>
                  </a:ext>
                </a:extLst>
              </p:cNvPr>
              <p:cNvSpPr>
                <a:spLocks noChangeShapeType="1"/>
              </p:cNvSpPr>
              <p:nvPr/>
            </p:nvSpPr>
            <p:spPr bwMode="auto">
              <a:xfrm>
                <a:off x="2326" y="2172"/>
                <a:ext cx="144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24">
                <a:extLst>
                  <a:ext uri="{FF2B5EF4-FFF2-40B4-BE49-F238E27FC236}">
                    <a16:creationId xmlns:a16="http://schemas.microsoft.com/office/drawing/2014/main" id="{98D462DA-A584-40C3-AC67-C314E1DAFC43}"/>
                  </a:ext>
                </a:extLst>
              </p:cNvPr>
              <p:cNvSpPr>
                <a:spLocks noChangeShapeType="1"/>
              </p:cNvSpPr>
              <p:nvPr/>
            </p:nvSpPr>
            <p:spPr bwMode="auto">
              <a:xfrm flipV="1">
                <a:off x="2333" y="2121"/>
                <a:ext cx="0"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25">
                <a:extLst>
                  <a:ext uri="{FF2B5EF4-FFF2-40B4-BE49-F238E27FC236}">
                    <a16:creationId xmlns:a16="http://schemas.microsoft.com/office/drawing/2014/main" id="{F98AECC0-DBC9-4DE3-935E-37C64DA163EB}"/>
                  </a:ext>
                </a:extLst>
              </p:cNvPr>
              <p:cNvSpPr>
                <a:spLocks noChangeShapeType="1"/>
              </p:cNvSpPr>
              <p:nvPr/>
            </p:nvSpPr>
            <p:spPr bwMode="auto">
              <a:xfrm flipV="1">
                <a:off x="2618" y="2121"/>
                <a:ext cx="0"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26">
                <a:extLst>
                  <a:ext uri="{FF2B5EF4-FFF2-40B4-BE49-F238E27FC236}">
                    <a16:creationId xmlns:a16="http://schemas.microsoft.com/office/drawing/2014/main" id="{47F4AE0F-53A4-41CE-AE9C-E25795C04B59}"/>
                  </a:ext>
                </a:extLst>
              </p:cNvPr>
              <p:cNvSpPr>
                <a:spLocks noChangeShapeType="1"/>
              </p:cNvSpPr>
              <p:nvPr/>
            </p:nvSpPr>
            <p:spPr bwMode="auto">
              <a:xfrm flipV="1">
                <a:off x="2904" y="2121"/>
                <a:ext cx="0"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27">
                <a:extLst>
                  <a:ext uri="{FF2B5EF4-FFF2-40B4-BE49-F238E27FC236}">
                    <a16:creationId xmlns:a16="http://schemas.microsoft.com/office/drawing/2014/main" id="{5105556F-1344-494C-926D-D1DEF2E3B2C9}"/>
                  </a:ext>
                </a:extLst>
              </p:cNvPr>
              <p:cNvSpPr>
                <a:spLocks noChangeShapeType="1"/>
              </p:cNvSpPr>
              <p:nvPr/>
            </p:nvSpPr>
            <p:spPr bwMode="auto">
              <a:xfrm flipV="1">
                <a:off x="3189" y="2121"/>
                <a:ext cx="0"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28">
                <a:extLst>
                  <a:ext uri="{FF2B5EF4-FFF2-40B4-BE49-F238E27FC236}">
                    <a16:creationId xmlns:a16="http://schemas.microsoft.com/office/drawing/2014/main" id="{ECDBC0E7-C4ED-40A3-91DC-9365F0222E05}"/>
                  </a:ext>
                </a:extLst>
              </p:cNvPr>
              <p:cNvSpPr>
                <a:spLocks noChangeShapeType="1"/>
              </p:cNvSpPr>
              <p:nvPr/>
            </p:nvSpPr>
            <p:spPr bwMode="auto">
              <a:xfrm flipV="1">
                <a:off x="3475" y="2121"/>
                <a:ext cx="0"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29">
                <a:extLst>
                  <a:ext uri="{FF2B5EF4-FFF2-40B4-BE49-F238E27FC236}">
                    <a16:creationId xmlns:a16="http://schemas.microsoft.com/office/drawing/2014/main" id="{F738552D-0C0C-4BDD-87B4-8247628B4FD0}"/>
                  </a:ext>
                </a:extLst>
              </p:cNvPr>
              <p:cNvSpPr>
                <a:spLocks noChangeShapeType="1"/>
              </p:cNvSpPr>
              <p:nvPr/>
            </p:nvSpPr>
            <p:spPr bwMode="auto">
              <a:xfrm flipV="1">
                <a:off x="3761" y="2121"/>
                <a:ext cx="0" cy="4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0">
                <a:extLst>
                  <a:ext uri="{FF2B5EF4-FFF2-40B4-BE49-F238E27FC236}">
                    <a16:creationId xmlns:a16="http://schemas.microsoft.com/office/drawing/2014/main" id="{6E3E0248-8553-49A1-B9E0-27DEB448178D}"/>
                  </a:ext>
                </a:extLst>
              </p:cNvPr>
              <p:cNvSpPr>
                <a:spLocks noChangeShapeType="1"/>
              </p:cNvSpPr>
              <p:nvPr/>
            </p:nvSpPr>
            <p:spPr bwMode="auto">
              <a:xfrm flipV="1">
                <a:off x="2475" y="2140"/>
                <a:ext cx="0" cy="2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1">
                <a:extLst>
                  <a:ext uri="{FF2B5EF4-FFF2-40B4-BE49-F238E27FC236}">
                    <a16:creationId xmlns:a16="http://schemas.microsoft.com/office/drawing/2014/main" id="{26BA7E0E-3DA7-47B1-883E-52ACE0017C09}"/>
                  </a:ext>
                </a:extLst>
              </p:cNvPr>
              <p:cNvSpPr>
                <a:spLocks noChangeShapeType="1"/>
              </p:cNvSpPr>
              <p:nvPr/>
            </p:nvSpPr>
            <p:spPr bwMode="auto">
              <a:xfrm flipV="1">
                <a:off x="2761" y="2140"/>
                <a:ext cx="0" cy="2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32">
                <a:extLst>
                  <a:ext uri="{FF2B5EF4-FFF2-40B4-BE49-F238E27FC236}">
                    <a16:creationId xmlns:a16="http://schemas.microsoft.com/office/drawing/2014/main" id="{22468287-47BB-43CB-83F7-B710E394910E}"/>
                  </a:ext>
                </a:extLst>
              </p:cNvPr>
              <p:cNvSpPr>
                <a:spLocks noChangeShapeType="1"/>
              </p:cNvSpPr>
              <p:nvPr/>
            </p:nvSpPr>
            <p:spPr bwMode="auto">
              <a:xfrm flipV="1">
                <a:off x="3047" y="2140"/>
                <a:ext cx="0" cy="2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33">
                <a:extLst>
                  <a:ext uri="{FF2B5EF4-FFF2-40B4-BE49-F238E27FC236}">
                    <a16:creationId xmlns:a16="http://schemas.microsoft.com/office/drawing/2014/main" id="{5EF11006-86D0-4A1C-93C3-B3255AD03EE1}"/>
                  </a:ext>
                </a:extLst>
              </p:cNvPr>
              <p:cNvSpPr>
                <a:spLocks noChangeShapeType="1"/>
              </p:cNvSpPr>
              <p:nvPr/>
            </p:nvSpPr>
            <p:spPr bwMode="auto">
              <a:xfrm flipV="1">
                <a:off x="3332" y="2140"/>
                <a:ext cx="0" cy="2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34">
                <a:extLst>
                  <a:ext uri="{FF2B5EF4-FFF2-40B4-BE49-F238E27FC236}">
                    <a16:creationId xmlns:a16="http://schemas.microsoft.com/office/drawing/2014/main" id="{1E8D6AD3-6688-4144-AAD9-0A1360996955}"/>
                  </a:ext>
                </a:extLst>
              </p:cNvPr>
              <p:cNvSpPr>
                <a:spLocks noChangeShapeType="1"/>
              </p:cNvSpPr>
              <p:nvPr/>
            </p:nvSpPr>
            <p:spPr bwMode="auto">
              <a:xfrm flipV="1">
                <a:off x="3618" y="2140"/>
                <a:ext cx="0" cy="29"/>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 name="Text Box 5">
              <a:extLst>
                <a:ext uri="{FF2B5EF4-FFF2-40B4-BE49-F238E27FC236}">
                  <a16:creationId xmlns:a16="http://schemas.microsoft.com/office/drawing/2014/main" id="{2F31A116-3CC8-438F-A7DD-50C911E8A884}"/>
                </a:ext>
              </a:extLst>
            </p:cNvPr>
            <p:cNvSpPr txBox="1">
              <a:spLocks noChangeArrowheads="1"/>
            </p:cNvSpPr>
            <p:nvPr/>
          </p:nvSpPr>
          <p:spPr bwMode="auto">
            <a:xfrm>
              <a:off x="2688" y="2688"/>
              <a:ext cx="1296"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a:solidFill>
                    <a:schemeClr val="bg1"/>
                  </a:solidFill>
                </a:rPr>
                <a:t>Length Scale </a:t>
              </a:r>
            </a:p>
            <a:p>
              <a:pPr algn="ctr">
                <a:lnSpc>
                  <a:spcPct val="90000"/>
                </a:lnSpc>
              </a:pPr>
              <a:r>
                <a:rPr lang="en-US" altLang="en-US" sz="1200" b="1">
                  <a:solidFill>
                    <a:schemeClr val="bg1"/>
                  </a:solidFill>
                </a:rPr>
                <a:t>(1/4” increments)</a:t>
              </a:r>
            </a:p>
          </p:txBody>
        </p:sp>
        <p:sp>
          <p:nvSpPr>
            <p:cNvPr id="32" name="Text Box 5">
              <a:extLst>
                <a:ext uri="{FF2B5EF4-FFF2-40B4-BE49-F238E27FC236}">
                  <a16:creationId xmlns:a16="http://schemas.microsoft.com/office/drawing/2014/main" id="{8FA5C668-B16A-4AD6-A6D4-4B582747CEC7}"/>
                </a:ext>
              </a:extLst>
            </p:cNvPr>
            <p:cNvSpPr txBox="1">
              <a:spLocks noChangeArrowheads="1"/>
            </p:cNvSpPr>
            <p:nvPr/>
          </p:nvSpPr>
          <p:spPr bwMode="auto">
            <a:xfrm>
              <a:off x="4098" y="2317"/>
              <a:ext cx="76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ctr">
                <a:lnSpc>
                  <a:spcPct val="90000"/>
                </a:lnSpc>
              </a:pPr>
              <a:r>
                <a:rPr lang="en-US" altLang="en-US" sz="1400" b="1">
                  <a:solidFill>
                    <a:schemeClr val="bg1"/>
                  </a:solidFill>
                </a:rPr>
                <a:t>Sting </a:t>
              </a:r>
            </a:p>
          </p:txBody>
        </p:sp>
        <p:sp>
          <p:nvSpPr>
            <p:cNvPr id="33" name="Line 8">
              <a:extLst>
                <a:ext uri="{FF2B5EF4-FFF2-40B4-BE49-F238E27FC236}">
                  <a16:creationId xmlns:a16="http://schemas.microsoft.com/office/drawing/2014/main" id="{A8AAA6D6-1F69-4136-9C8F-80A36AA5C940}"/>
                </a:ext>
              </a:extLst>
            </p:cNvPr>
            <p:cNvSpPr>
              <a:spLocks noChangeShapeType="1"/>
            </p:cNvSpPr>
            <p:nvPr/>
          </p:nvSpPr>
          <p:spPr bwMode="auto">
            <a:xfrm flipV="1">
              <a:off x="4434" y="2173"/>
              <a:ext cx="50" cy="15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 name="Title 1">
            <a:extLst>
              <a:ext uri="{FF2B5EF4-FFF2-40B4-BE49-F238E27FC236}">
                <a16:creationId xmlns:a16="http://schemas.microsoft.com/office/drawing/2014/main" id="{60388B29-2D8B-4683-A0AD-7A95196DF46E}"/>
              </a:ext>
            </a:extLst>
          </p:cNvPr>
          <p:cNvSpPr>
            <a:spLocks noGrp="1"/>
          </p:cNvSpPr>
          <p:nvPr>
            <p:ph type="title"/>
          </p:nvPr>
        </p:nvSpPr>
        <p:spPr/>
        <p:txBody>
          <a:bodyPr/>
          <a:lstStyle/>
          <a:p>
            <a:r>
              <a:rPr lang="en-US" dirty="0"/>
              <a:t>Flow over discrete roughness: Flow Vis</a:t>
            </a:r>
          </a:p>
        </p:txBody>
      </p:sp>
      <p:sp>
        <p:nvSpPr>
          <p:cNvPr id="3" name="Content Placeholder 2">
            <a:extLst>
              <a:ext uri="{FF2B5EF4-FFF2-40B4-BE49-F238E27FC236}">
                <a16:creationId xmlns:a16="http://schemas.microsoft.com/office/drawing/2014/main" id="{D84B0845-2B90-4D50-8211-4144B0BA34BC}"/>
              </a:ext>
            </a:extLst>
          </p:cNvPr>
          <p:cNvSpPr>
            <a:spLocks noGrp="1"/>
          </p:cNvSpPr>
          <p:nvPr>
            <p:ph idx="1"/>
          </p:nvPr>
        </p:nvSpPr>
        <p:spPr>
          <a:xfrm>
            <a:off x="644233" y="921019"/>
            <a:ext cx="8515350" cy="5923858"/>
          </a:xfrm>
        </p:spPr>
        <p:txBody>
          <a:bodyPr/>
          <a:lstStyle/>
          <a:p>
            <a:r>
              <a:rPr lang="en-US" dirty="0"/>
              <a:t>Flow visualization can provide information about BL behavior</a:t>
            </a:r>
          </a:p>
        </p:txBody>
      </p:sp>
      <p:sp>
        <p:nvSpPr>
          <p:cNvPr id="4" name="Slide Number Placeholder 3">
            <a:extLst>
              <a:ext uri="{FF2B5EF4-FFF2-40B4-BE49-F238E27FC236}">
                <a16:creationId xmlns:a16="http://schemas.microsoft.com/office/drawing/2014/main" id="{DFFD2584-70F8-4763-A609-FDBC1CE89617}"/>
              </a:ext>
            </a:extLst>
          </p:cNvPr>
          <p:cNvSpPr>
            <a:spLocks noGrp="1"/>
          </p:cNvSpPr>
          <p:nvPr>
            <p:ph type="sldNum" sz="quarter" idx="12"/>
          </p:nvPr>
        </p:nvSpPr>
        <p:spPr/>
        <p:txBody>
          <a:bodyPr/>
          <a:lstStyle/>
          <a:p>
            <a:fld id="{62AAAA83-AFD9-48BC-BE4C-3DD0D9246FAC}" type="slidenum">
              <a:rPr lang="en-US" smtClean="0"/>
              <a:pPr/>
              <a:t>23</a:t>
            </a:fld>
            <a:endParaRPr lang="en-US" dirty="0"/>
          </a:p>
        </p:txBody>
      </p:sp>
      <p:pic>
        <p:nvPicPr>
          <p:cNvPr id="7" name="Picture 25">
            <a:extLst>
              <a:ext uri="{FF2B5EF4-FFF2-40B4-BE49-F238E27FC236}">
                <a16:creationId xmlns:a16="http://schemas.microsoft.com/office/drawing/2014/main" id="{29714E87-8894-4372-B6E7-5495A2254985}"/>
              </a:ext>
            </a:extLst>
          </p:cNvPr>
          <p:cNvPicPr>
            <a:picLocks noChangeAspect="1" noChangeArrowheads="1"/>
          </p:cNvPicPr>
          <p:nvPr/>
        </p:nvPicPr>
        <p:blipFill rotWithShape="1">
          <a:blip r:embed="rId3"/>
          <a:srcRect t="37178" b="37993"/>
          <a:stretch/>
        </p:blipFill>
        <p:spPr bwMode="auto">
          <a:xfrm>
            <a:off x="-80434" y="5143897"/>
            <a:ext cx="9304867" cy="1718733"/>
          </a:xfrm>
          <a:prstGeom prst="rect">
            <a:avLst/>
          </a:prstGeom>
          <a:noFill/>
        </p:spPr>
      </p:pic>
      <p:grpSp>
        <p:nvGrpSpPr>
          <p:cNvPr id="8" name="Group 7">
            <a:extLst>
              <a:ext uri="{FF2B5EF4-FFF2-40B4-BE49-F238E27FC236}">
                <a16:creationId xmlns:a16="http://schemas.microsoft.com/office/drawing/2014/main" id="{9C6A4E01-9CE2-4BE6-8B4C-04182989703B}"/>
              </a:ext>
            </a:extLst>
          </p:cNvPr>
          <p:cNvGrpSpPr/>
          <p:nvPr/>
        </p:nvGrpSpPr>
        <p:grpSpPr>
          <a:xfrm>
            <a:off x="617211" y="5355453"/>
            <a:ext cx="7820000" cy="1314635"/>
            <a:chOff x="621445" y="3499618"/>
            <a:chExt cx="7820000" cy="1314635"/>
          </a:xfrm>
        </p:grpSpPr>
        <p:sp>
          <p:nvSpPr>
            <p:cNvPr id="9" name="TextBox 8">
              <a:extLst>
                <a:ext uri="{FF2B5EF4-FFF2-40B4-BE49-F238E27FC236}">
                  <a16:creationId xmlns:a16="http://schemas.microsoft.com/office/drawing/2014/main" id="{D027D7F5-E7E0-4322-BF03-7DC2E77E968C}"/>
                </a:ext>
              </a:extLst>
            </p:cNvPr>
            <p:cNvSpPr txBox="1"/>
            <p:nvPr/>
          </p:nvSpPr>
          <p:spPr>
            <a:xfrm rot="21231802">
              <a:off x="621445" y="3572820"/>
              <a:ext cx="1234633" cy="584775"/>
            </a:xfrm>
            <a:prstGeom prst="rect">
              <a:avLst/>
            </a:prstGeom>
            <a:noFill/>
            <a:ln w="28575">
              <a:solidFill>
                <a:schemeClr val="bg1"/>
              </a:solidFill>
            </a:ln>
          </p:spPr>
          <p:txBody>
            <a:bodyPr wrap="none" rtlCol="0">
              <a:spAutoFit/>
            </a:bodyPr>
            <a:lstStyle/>
            <a:p>
              <a:r>
                <a:rPr lang="en-US" sz="1600" dirty="0">
                  <a:solidFill>
                    <a:schemeClr val="bg1"/>
                  </a:solidFill>
                </a:rPr>
                <a:t>Freestream</a:t>
              </a:r>
            </a:p>
            <a:p>
              <a:endParaRPr lang="en-US" sz="1600" dirty="0">
                <a:solidFill>
                  <a:schemeClr val="bg1"/>
                </a:solidFill>
              </a:endParaRPr>
            </a:p>
          </p:txBody>
        </p:sp>
        <p:sp>
          <p:nvSpPr>
            <p:cNvPr id="10" name="TextBox 9">
              <a:extLst>
                <a:ext uri="{FF2B5EF4-FFF2-40B4-BE49-F238E27FC236}">
                  <a16:creationId xmlns:a16="http://schemas.microsoft.com/office/drawing/2014/main" id="{E93066CD-3827-436B-B3DA-B935CB2C44CD}"/>
                </a:ext>
              </a:extLst>
            </p:cNvPr>
            <p:cNvSpPr txBox="1"/>
            <p:nvPr/>
          </p:nvSpPr>
          <p:spPr>
            <a:xfrm rot="21231802">
              <a:off x="875190" y="4229478"/>
              <a:ext cx="1233030" cy="584775"/>
            </a:xfrm>
            <a:prstGeom prst="rect">
              <a:avLst/>
            </a:prstGeom>
            <a:noFill/>
            <a:ln w="28575">
              <a:solidFill>
                <a:schemeClr val="bg1"/>
              </a:solidFill>
            </a:ln>
          </p:spPr>
          <p:txBody>
            <a:bodyPr wrap="none" rtlCol="0">
              <a:spAutoFit/>
            </a:bodyPr>
            <a:lstStyle/>
            <a:p>
              <a:r>
                <a:rPr lang="en-US" sz="1600" dirty="0">
                  <a:solidFill>
                    <a:schemeClr val="bg1"/>
                  </a:solidFill>
                </a:rPr>
                <a:t>Laminar BL</a:t>
              </a:r>
            </a:p>
            <a:p>
              <a:endParaRPr lang="en-US" sz="1600" dirty="0">
                <a:solidFill>
                  <a:schemeClr val="bg1"/>
                </a:solidFill>
              </a:endParaRPr>
            </a:p>
          </p:txBody>
        </p:sp>
        <p:sp>
          <p:nvSpPr>
            <p:cNvPr id="11" name="TextBox 10">
              <a:extLst>
                <a:ext uri="{FF2B5EF4-FFF2-40B4-BE49-F238E27FC236}">
                  <a16:creationId xmlns:a16="http://schemas.microsoft.com/office/drawing/2014/main" id="{FCF73228-D7F0-4750-87A5-70324A36E985}"/>
                </a:ext>
              </a:extLst>
            </p:cNvPr>
            <p:cNvSpPr txBox="1"/>
            <p:nvPr/>
          </p:nvSpPr>
          <p:spPr>
            <a:xfrm rot="21231802">
              <a:off x="3352643" y="3929437"/>
              <a:ext cx="1542795" cy="584775"/>
            </a:xfrm>
            <a:prstGeom prst="rect">
              <a:avLst/>
            </a:prstGeom>
            <a:noFill/>
            <a:ln w="28575">
              <a:solidFill>
                <a:schemeClr val="bg1"/>
              </a:solidFill>
            </a:ln>
          </p:spPr>
          <p:txBody>
            <a:bodyPr wrap="none" rtlCol="0">
              <a:spAutoFit/>
            </a:bodyPr>
            <a:lstStyle/>
            <a:p>
              <a:r>
                <a:rPr lang="en-US" sz="1600" dirty="0">
                  <a:solidFill>
                    <a:schemeClr val="bg1"/>
                  </a:solidFill>
                </a:rPr>
                <a:t>Transitional BL</a:t>
              </a:r>
            </a:p>
            <a:p>
              <a:endParaRPr lang="en-US" sz="1600" dirty="0">
                <a:solidFill>
                  <a:schemeClr val="bg1"/>
                </a:solidFill>
              </a:endParaRPr>
            </a:p>
          </p:txBody>
        </p:sp>
        <p:sp>
          <p:nvSpPr>
            <p:cNvPr id="12" name="TextBox 11">
              <a:extLst>
                <a:ext uri="{FF2B5EF4-FFF2-40B4-BE49-F238E27FC236}">
                  <a16:creationId xmlns:a16="http://schemas.microsoft.com/office/drawing/2014/main" id="{627AC722-FA2C-4731-9315-0048F087D482}"/>
                </a:ext>
              </a:extLst>
            </p:cNvPr>
            <p:cNvSpPr txBox="1"/>
            <p:nvPr/>
          </p:nvSpPr>
          <p:spPr>
            <a:xfrm rot="21231802">
              <a:off x="7046127" y="3499618"/>
              <a:ext cx="1395318" cy="584775"/>
            </a:xfrm>
            <a:prstGeom prst="rect">
              <a:avLst/>
            </a:prstGeom>
            <a:noFill/>
            <a:ln w="28575">
              <a:solidFill>
                <a:schemeClr val="bg1"/>
              </a:solidFill>
            </a:ln>
          </p:spPr>
          <p:txBody>
            <a:bodyPr wrap="none" rtlCol="0">
              <a:spAutoFit/>
            </a:bodyPr>
            <a:lstStyle/>
            <a:p>
              <a:r>
                <a:rPr lang="en-US" sz="1600" dirty="0">
                  <a:solidFill>
                    <a:schemeClr val="bg1"/>
                  </a:solidFill>
                </a:rPr>
                <a:t>Turbulent BL</a:t>
              </a:r>
            </a:p>
            <a:p>
              <a:endParaRPr lang="en-US" sz="1600" dirty="0">
                <a:solidFill>
                  <a:schemeClr val="bg1"/>
                </a:solidFill>
              </a:endParaRPr>
            </a:p>
          </p:txBody>
        </p:sp>
      </p:grpSp>
      <p:sp>
        <p:nvSpPr>
          <p:cNvPr id="13" name="Text Box 9">
            <a:extLst>
              <a:ext uri="{FF2B5EF4-FFF2-40B4-BE49-F238E27FC236}">
                <a16:creationId xmlns:a16="http://schemas.microsoft.com/office/drawing/2014/main" id="{4AD05880-2029-4D53-BF02-29807379580D}"/>
              </a:ext>
            </a:extLst>
          </p:cNvPr>
          <p:cNvSpPr txBox="1">
            <a:spLocks noChangeArrowheads="1"/>
          </p:cNvSpPr>
          <p:nvPr/>
        </p:nvSpPr>
        <p:spPr bwMode="auto">
          <a:xfrm>
            <a:off x="7492633" y="6238704"/>
            <a:ext cx="1465466" cy="646331"/>
          </a:xfrm>
          <a:prstGeom prst="rect">
            <a:avLst/>
          </a:prstGeom>
          <a:noFill/>
          <a:ln w="9525">
            <a:noFill/>
            <a:miter lim="800000"/>
            <a:headEnd/>
            <a:tailEnd/>
          </a:ln>
        </p:spPr>
        <p:txBody>
          <a:bodyPr wrap="none">
            <a:spAutoFit/>
          </a:bodyPr>
          <a:lstStyle/>
          <a:p>
            <a:r>
              <a:rPr lang="en-US" dirty="0"/>
              <a:t>M</a:t>
            </a:r>
            <a:r>
              <a:rPr lang="en-US" baseline="-25000" dirty="0"/>
              <a:t>e</a:t>
            </a:r>
            <a:r>
              <a:rPr lang="en-US" dirty="0"/>
              <a:t> </a:t>
            </a:r>
            <a:r>
              <a:rPr lang="en-US" dirty="0">
                <a:cs typeface="Arial" pitchFamily="34" charset="0"/>
              </a:rPr>
              <a:t>≈</a:t>
            </a:r>
            <a:r>
              <a:rPr lang="en-US" dirty="0"/>
              <a:t> 4.2</a:t>
            </a:r>
          </a:p>
          <a:p>
            <a:r>
              <a:rPr lang="en-US" dirty="0" err="1"/>
              <a:t>Re</a:t>
            </a:r>
            <a:r>
              <a:rPr lang="en-US" baseline="-25000" dirty="0" err="1"/>
              <a:t>kk</a:t>
            </a:r>
            <a:r>
              <a:rPr lang="en-US" dirty="0"/>
              <a:t> ≈ 5,000</a:t>
            </a:r>
          </a:p>
        </p:txBody>
      </p:sp>
      <p:sp>
        <p:nvSpPr>
          <p:cNvPr id="14" name="Text Box 10">
            <a:extLst>
              <a:ext uri="{FF2B5EF4-FFF2-40B4-BE49-F238E27FC236}">
                <a16:creationId xmlns:a16="http://schemas.microsoft.com/office/drawing/2014/main" id="{B43365E1-AE8C-4B9A-B201-CB6CB21CE073}"/>
              </a:ext>
            </a:extLst>
          </p:cNvPr>
          <p:cNvSpPr txBox="1">
            <a:spLocks noChangeArrowheads="1"/>
          </p:cNvSpPr>
          <p:nvPr/>
        </p:nvSpPr>
        <p:spPr bwMode="auto">
          <a:xfrm>
            <a:off x="6483879" y="6509741"/>
            <a:ext cx="1061509" cy="369332"/>
          </a:xfrm>
          <a:prstGeom prst="rect">
            <a:avLst/>
          </a:prstGeom>
          <a:noFill/>
          <a:ln w="9525">
            <a:noFill/>
            <a:miter lim="800000"/>
            <a:headEnd/>
            <a:tailEnd/>
          </a:ln>
        </p:spPr>
        <p:txBody>
          <a:bodyPr wrap="none">
            <a:spAutoFit/>
          </a:bodyPr>
          <a:lstStyle/>
          <a:p>
            <a:r>
              <a:rPr lang="en-US" dirty="0"/>
              <a:t>k/</a:t>
            </a:r>
            <a:r>
              <a:rPr lang="en-US" dirty="0">
                <a:latin typeface="Symbol" pitchFamily="18" charset="2"/>
              </a:rPr>
              <a:t>d</a:t>
            </a:r>
            <a:r>
              <a:rPr lang="en-US" dirty="0"/>
              <a:t> = 1.4</a:t>
            </a:r>
          </a:p>
        </p:txBody>
      </p:sp>
    </p:spTree>
    <p:extLst>
      <p:ext uri="{BB962C8B-B14F-4D97-AF65-F5344CB8AC3E}">
        <p14:creationId xmlns:p14="http://schemas.microsoft.com/office/powerpoint/2010/main" val="173504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837DE-A7F1-46A5-A0F2-B9604F0B2AB7}"/>
              </a:ext>
            </a:extLst>
          </p:cNvPr>
          <p:cNvSpPr>
            <a:spLocks noGrp="1"/>
          </p:cNvSpPr>
          <p:nvPr>
            <p:ph type="title"/>
          </p:nvPr>
        </p:nvSpPr>
        <p:spPr/>
        <p:txBody>
          <a:bodyPr/>
          <a:lstStyle/>
          <a:p>
            <a:r>
              <a:rPr lang="en-US" dirty="0"/>
              <a:t>1 MHz NO PLIF System</a:t>
            </a:r>
          </a:p>
        </p:txBody>
      </p:sp>
      <p:sp>
        <p:nvSpPr>
          <p:cNvPr id="4" name="Slide Number Placeholder 3">
            <a:extLst>
              <a:ext uri="{FF2B5EF4-FFF2-40B4-BE49-F238E27FC236}">
                <a16:creationId xmlns:a16="http://schemas.microsoft.com/office/drawing/2014/main" id="{31BB07C7-0FF5-4E90-9D05-93E2EF058CD4}"/>
              </a:ext>
            </a:extLst>
          </p:cNvPr>
          <p:cNvSpPr>
            <a:spLocks noGrp="1"/>
          </p:cNvSpPr>
          <p:nvPr>
            <p:ph type="sldNum" sz="quarter" idx="12"/>
          </p:nvPr>
        </p:nvSpPr>
        <p:spPr/>
        <p:txBody>
          <a:bodyPr/>
          <a:lstStyle/>
          <a:p>
            <a:fld id="{62AAAA83-AFD9-48BC-BE4C-3DD0D9246FAC}" type="slidenum">
              <a:rPr lang="en-US" smtClean="0"/>
              <a:pPr/>
              <a:t>24</a:t>
            </a:fld>
            <a:endParaRPr lang="en-US" dirty="0"/>
          </a:p>
        </p:txBody>
      </p:sp>
      <p:grpSp>
        <p:nvGrpSpPr>
          <p:cNvPr id="5" name="Group 9">
            <a:extLst>
              <a:ext uri="{FF2B5EF4-FFF2-40B4-BE49-F238E27FC236}">
                <a16:creationId xmlns:a16="http://schemas.microsoft.com/office/drawing/2014/main" id="{61F76319-7FE1-44F5-AD00-B8FAE49EF071}"/>
              </a:ext>
            </a:extLst>
          </p:cNvPr>
          <p:cNvGrpSpPr>
            <a:grpSpLocks/>
          </p:cNvGrpSpPr>
          <p:nvPr/>
        </p:nvGrpSpPr>
        <p:grpSpPr bwMode="auto">
          <a:xfrm>
            <a:off x="1206064" y="961696"/>
            <a:ext cx="6526925" cy="4934608"/>
            <a:chOff x="0" y="570"/>
            <a:chExt cx="5760" cy="4320"/>
          </a:xfrm>
        </p:grpSpPr>
        <p:pic>
          <p:nvPicPr>
            <p:cNvPr id="6" name="Picture 4" descr="Run17M_211">
              <a:extLst>
                <a:ext uri="{FF2B5EF4-FFF2-40B4-BE49-F238E27FC236}">
                  <a16:creationId xmlns:a16="http://schemas.microsoft.com/office/drawing/2014/main" id="{0834E7A0-4E66-47EC-801C-13165DC72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fr58-62">
              <a:extLst>
                <a:ext uri="{FF2B5EF4-FFF2-40B4-BE49-F238E27FC236}">
                  <a16:creationId xmlns:a16="http://schemas.microsoft.com/office/drawing/2014/main" id="{4E22BE66-81D8-4D91-A079-56AE74DFE6D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2" y="1995"/>
              <a:ext cx="1704" cy="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a:extLst>
              <a:ext uri="{FF2B5EF4-FFF2-40B4-BE49-F238E27FC236}">
                <a16:creationId xmlns:a16="http://schemas.microsoft.com/office/drawing/2014/main" id="{468A05DB-B392-4B30-9D33-B4489CA4C425}"/>
              </a:ext>
            </a:extLst>
          </p:cNvPr>
          <p:cNvSpPr>
            <a:spLocks noGrp="1"/>
          </p:cNvSpPr>
          <p:nvPr>
            <p:ph idx="1"/>
          </p:nvPr>
        </p:nvSpPr>
        <p:spPr>
          <a:xfrm>
            <a:off x="220716" y="5765406"/>
            <a:ext cx="8852338" cy="1040524"/>
          </a:xfrm>
          <a:solidFill>
            <a:schemeClr val="bg1"/>
          </a:solidFill>
        </p:spPr>
        <p:txBody>
          <a:bodyPr/>
          <a:lstStyle/>
          <a:p>
            <a:r>
              <a:rPr lang="en-US" dirty="0"/>
              <a:t>1 million FPS – time resolve these flows, compare with time resolved CFD</a:t>
            </a:r>
          </a:p>
          <a:p>
            <a:r>
              <a:rPr lang="en-US" dirty="0"/>
              <a:t>More coming soon:  NASA just procured a similar system through SBIR program (Spectral Energies, Dayton OH)</a:t>
            </a:r>
          </a:p>
        </p:txBody>
      </p:sp>
      <p:sp>
        <p:nvSpPr>
          <p:cNvPr id="9" name="TextBox 8">
            <a:extLst>
              <a:ext uri="{FF2B5EF4-FFF2-40B4-BE49-F238E27FC236}">
                <a16:creationId xmlns:a16="http://schemas.microsoft.com/office/drawing/2014/main" id="{C9705692-F498-48E5-A4E7-9C4D929CE49C}"/>
              </a:ext>
            </a:extLst>
          </p:cNvPr>
          <p:cNvSpPr txBox="1"/>
          <p:nvPr/>
        </p:nvSpPr>
        <p:spPr>
          <a:xfrm>
            <a:off x="1166649" y="5481277"/>
            <a:ext cx="4674476" cy="307777"/>
          </a:xfrm>
          <a:prstGeom prst="rect">
            <a:avLst/>
          </a:prstGeom>
          <a:noFill/>
        </p:spPr>
        <p:txBody>
          <a:bodyPr wrap="square">
            <a:spAutoFit/>
          </a:bodyPr>
          <a:lstStyle/>
          <a:p>
            <a:r>
              <a:rPr lang="en-US" sz="1400" dirty="0"/>
              <a:t>Jiang et al, Applied Optics Vol. 50, Issue 4, pp. A20-A28 (2011)</a:t>
            </a:r>
          </a:p>
        </p:txBody>
      </p:sp>
      <p:pic>
        <p:nvPicPr>
          <p:cNvPr id="10" name="Picture 2">
            <a:extLst>
              <a:ext uri="{FF2B5EF4-FFF2-40B4-BE49-F238E27FC236}">
                <a16:creationId xmlns:a16="http://schemas.microsoft.com/office/drawing/2014/main" id="{CC7E9B5D-5784-4899-B824-5FB567468A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4798" y="4243530"/>
            <a:ext cx="1800312" cy="135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DA4012BD-E0DB-4CB5-BD37-39E62E6FC3B5}"/>
              </a:ext>
            </a:extLst>
          </p:cNvPr>
          <p:cNvSpPr/>
          <p:nvPr/>
        </p:nvSpPr>
        <p:spPr>
          <a:xfrm rot="1920588">
            <a:off x="8659243" y="5040923"/>
            <a:ext cx="326816" cy="68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33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descr="AVG_Shifted Run12A.png"/>
          <p:cNvPicPr>
            <a:picLocks noChangeAspect="1"/>
          </p:cNvPicPr>
          <p:nvPr/>
        </p:nvPicPr>
        <p:blipFill rotWithShape="1">
          <a:blip r:embed="rId3" cstate="print">
            <a:extLst>
              <a:ext uri="{28A0092B-C50C-407E-A947-70E740481C1C}">
                <a14:useLocalDpi xmlns:a14="http://schemas.microsoft.com/office/drawing/2010/main" val="0"/>
              </a:ext>
            </a:extLst>
          </a:blip>
          <a:srcRect l="5498" r="5498"/>
          <a:stretch/>
        </p:blipFill>
        <p:spPr bwMode="auto">
          <a:xfrm>
            <a:off x="4200524" y="3904857"/>
            <a:ext cx="4883152" cy="47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 name="Picture 150" descr="AVG_Shifted Run12B.png"/>
          <p:cNvPicPr>
            <a:picLocks noChangeAspect="1"/>
          </p:cNvPicPr>
          <p:nvPr/>
        </p:nvPicPr>
        <p:blipFill rotWithShape="1">
          <a:blip r:embed="rId4" cstate="print">
            <a:extLst>
              <a:ext uri="{28A0092B-C50C-407E-A947-70E740481C1C}">
                <a14:useLocalDpi xmlns:a14="http://schemas.microsoft.com/office/drawing/2010/main" val="0"/>
              </a:ext>
            </a:extLst>
          </a:blip>
          <a:srcRect l="4658" r="6337"/>
          <a:stretch/>
        </p:blipFill>
        <p:spPr bwMode="auto">
          <a:xfrm>
            <a:off x="4200524" y="3904856"/>
            <a:ext cx="4883152" cy="4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0408" y="828101"/>
            <a:ext cx="8534400" cy="45719"/>
          </a:xfrm>
          <a:prstGeom prst="rect">
            <a:avLst/>
          </a:prstGeom>
          <a:gradFill flip="none" rotWithShape="1">
            <a:gsLst>
              <a:gs pos="0">
                <a:schemeClr val="accent1">
                  <a:tint val="66000"/>
                  <a:satMod val="160000"/>
                  <a:lumMod val="82000"/>
                </a:schemeClr>
              </a:gs>
              <a:gs pos="50000">
                <a:schemeClr val="accent1">
                  <a:tint val="44500"/>
                  <a:satMod val="160000"/>
                </a:schemeClr>
              </a:gs>
              <a:gs pos="100000">
                <a:schemeClr val="accent1">
                  <a:tint val="23500"/>
                  <a:satMod val="160000"/>
                </a:schemeClr>
              </a:gs>
            </a:gsLst>
            <a:path path="shape">
              <a:fillToRect l="50000" t="50000" r="50000" b="50000"/>
            </a:path>
            <a:tileRect/>
          </a:gra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9490" y="304800"/>
            <a:ext cx="6589881" cy="461665"/>
          </a:xfrm>
          <a:prstGeom prst="rect">
            <a:avLst/>
          </a:prstGeom>
          <a:noFill/>
        </p:spPr>
        <p:txBody>
          <a:bodyPr wrap="none" rtlCol="0">
            <a:spAutoFit/>
          </a:bodyPr>
          <a:lstStyle/>
          <a:p>
            <a:r>
              <a:rPr lang="en-US" sz="2400" b="1" dirty="0"/>
              <a:t>Single-laser Molecular Tagging Velocimetry  (MTV)</a:t>
            </a:r>
          </a:p>
        </p:txBody>
      </p:sp>
      <p:sp>
        <p:nvSpPr>
          <p:cNvPr id="6" name="Slide Number Placeholder 5"/>
          <p:cNvSpPr>
            <a:spLocks noGrp="1"/>
          </p:cNvSpPr>
          <p:nvPr>
            <p:ph type="sldNum" sz="quarter" idx="12"/>
          </p:nvPr>
        </p:nvSpPr>
        <p:spPr/>
        <p:txBody>
          <a:bodyPr/>
          <a:lstStyle/>
          <a:p>
            <a:fld id="{A14890CE-D336-4E5C-96FC-0FB01EFCB857}" type="slidenum">
              <a:rPr lang="en-US" smtClean="0"/>
              <a:pPr/>
              <a:t>25</a:t>
            </a:fld>
            <a:endParaRPr lang="en-US"/>
          </a:p>
        </p:txBody>
      </p:sp>
      <p:grpSp>
        <p:nvGrpSpPr>
          <p:cNvPr id="35" name="Group 28"/>
          <p:cNvGrpSpPr>
            <a:grpSpLocks/>
          </p:cNvGrpSpPr>
          <p:nvPr/>
        </p:nvGrpSpPr>
        <p:grpSpPr bwMode="auto">
          <a:xfrm>
            <a:off x="2576513" y="4114800"/>
            <a:ext cx="1195387" cy="2301875"/>
            <a:chOff x="537" y="864"/>
            <a:chExt cx="753" cy="587"/>
          </a:xfrm>
        </p:grpSpPr>
        <p:sp>
          <p:nvSpPr>
            <p:cNvPr id="36" name="Line 29"/>
            <p:cNvSpPr>
              <a:spLocks noChangeShapeType="1"/>
            </p:cNvSpPr>
            <p:nvPr/>
          </p:nvSpPr>
          <p:spPr bwMode="auto">
            <a:xfrm>
              <a:off x="644"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30"/>
            <p:cNvSpPr>
              <a:spLocks noChangeShapeType="1"/>
            </p:cNvSpPr>
            <p:nvPr/>
          </p:nvSpPr>
          <p:spPr bwMode="auto">
            <a:xfrm>
              <a:off x="751"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31"/>
            <p:cNvSpPr>
              <a:spLocks noChangeShapeType="1"/>
            </p:cNvSpPr>
            <p:nvPr/>
          </p:nvSpPr>
          <p:spPr bwMode="auto">
            <a:xfrm>
              <a:off x="858"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32"/>
            <p:cNvSpPr>
              <a:spLocks noChangeShapeType="1"/>
            </p:cNvSpPr>
            <p:nvPr/>
          </p:nvSpPr>
          <p:spPr bwMode="auto">
            <a:xfrm>
              <a:off x="966"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 name="Line 33"/>
            <p:cNvSpPr>
              <a:spLocks noChangeShapeType="1"/>
            </p:cNvSpPr>
            <p:nvPr/>
          </p:nvSpPr>
          <p:spPr bwMode="auto">
            <a:xfrm>
              <a:off x="1073"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34"/>
            <p:cNvSpPr>
              <a:spLocks noChangeShapeType="1"/>
            </p:cNvSpPr>
            <p:nvPr/>
          </p:nvSpPr>
          <p:spPr bwMode="auto">
            <a:xfrm>
              <a:off x="1180"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35"/>
            <p:cNvSpPr>
              <a:spLocks noChangeShapeType="1"/>
            </p:cNvSpPr>
            <p:nvPr/>
          </p:nvSpPr>
          <p:spPr bwMode="auto">
            <a:xfrm>
              <a:off x="537"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36"/>
            <p:cNvSpPr>
              <a:spLocks noChangeShapeType="1"/>
            </p:cNvSpPr>
            <p:nvPr/>
          </p:nvSpPr>
          <p:spPr bwMode="auto">
            <a:xfrm>
              <a:off x="1290" y="864"/>
              <a:ext cx="0" cy="5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4" name="Rectangle 38"/>
          <p:cNvSpPr>
            <a:spLocks noChangeArrowheads="1"/>
          </p:cNvSpPr>
          <p:nvPr/>
        </p:nvSpPr>
        <p:spPr bwMode="auto">
          <a:xfrm>
            <a:off x="104774" y="1280160"/>
            <a:ext cx="2181225" cy="548640"/>
          </a:xfrm>
          <a:prstGeom prst="rect">
            <a:avLst/>
          </a:prstGeom>
          <a:solidFill>
            <a:srgbClr val="47B0FF"/>
          </a:solidFill>
          <a:ln w="9525">
            <a:miter lim="800000"/>
            <a:headEnd/>
            <a:tailEnd/>
          </a:ln>
          <a:scene3d>
            <a:camera prst="legacyObliqueTopRight"/>
            <a:lightRig rig="legacyFlat3" dir="t"/>
          </a:scene3d>
          <a:sp3d extrusionH="762000" prstMaterial="metal">
            <a:bevelT h="12700" prst="angle"/>
            <a:extrusionClr>
              <a:srgbClr val="47B0FF"/>
            </a:extrusionClr>
          </a:sp3d>
        </p:spPr>
        <p:txBody>
          <a:bodyPr wrap="none" anchor="ctr">
            <a:flatTx/>
          </a:bodyPr>
          <a:lstStyle/>
          <a:p>
            <a:pPr algn="ctr" defTabSz="762000" eaLnBrk="0" fontAlgn="auto" hangingPunct="0">
              <a:spcBef>
                <a:spcPts val="0"/>
              </a:spcBef>
              <a:spcAft>
                <a:spcPts val="0"/>
              </a:spcAft>
              <a:defRPr/>
            </a:pPr>
            <a:r>
              <a:rPr lang="en-US" altLang="en-US" sz="2400" dirty="0">
                <a:solidFill>
                  <a:schemeClr val="bg1"/>
                </a:solidFill>
                <a:latin typeface="+mn-lt"/>
                <a:cs typeface="+mn-cs"/>
              </a:rPr>
              <a:t>Tunable Laser</a:t>
            </a:r>
          </a:p>
        </p:txBody>
      </p:sp>
      <p:sp>
        <p:nvSpPr>
          <p:cNvPr id="45" name="Text Box 40"/>
          <p:cNvSpPr txBox="1">
            <a:spLocks noChangeArrowheads="1"/>
          </p:cNvSpPr>
          <p:nvPr/>
        </p:nvSpPr>
        <p:spPr bwMode="auto">
          <a:xfrm>
            <a:off x="18234" y="4673437"/>
            <a:ext cx="3541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a:solidFill>
                  <a:schemeClr val="tx1"/>
                </a:solidFill>
                <a:latin typeface="Calibri" pitchFamily="34" charset="0"/>
              </a:defRPr>
            </a:lvl1pPr>
            <a:lvl2pPr marL="742950" indent="-285750" defTabSz="762000">
              <a:defRPr>
                <a:solidFill>
                  <a:schemeClr val="tx1"/>
                </a:solidFill>
                <a:latin typeface="Calibri" pitchFamily="34" charset="0"/>
              </a:defRPr>
            </a:lvl2pPr>
            <a:lvl3pPr marL="1143000" indent="-228600" defTabSz="762000">
              <a:defRPr>
                <a:solidFill>
                  <a:schemeClr val="tx1"/>
                </a:solidFill>
                <a:latin typeface="Calibri" pitchFamily="34" charset="0"/>
              </a:defRPr>
            </a:lvl3pPr>
            <a:lvl4pPr marL="1600200" indent="-228600" defTabSz="762000">
              <a:defRPr>
                <a:solidFill>
                  <a:schemeClr val="tx1"/>
                </a:solidFill>
                <a:latin typeface="Calibri" pitchFamily="34" charset="0"/>
              </a:defRPr>
            </a:lvl4pPr>
            <a:lvl5pPr marL="2057400" indent="-228600" defTabSz="762000">
              <a:defRPr>
                <a:solidFill>
                  <a:schemeClr val="tx1"/>
                </a:solidFill>
                <a:latin typeface="Calibri" pitchFamily="34" charset="0"/>
              </a:defRPr>
            </a:lvl5pPr>
            <a:lvl6pPr marL="2514600" indent="-228600" defTabSz="762000" fontAlgn="base">
              <a:spcBef>
                <a:spcPct val="0"/>
              </a:spcBef>
              <a:spcAft>
                <a:spcPct val="0"/>
              </a:spcAft>
              <a:defRPr>
                <a:solidFill>
                  <a:schemeClr val="tx1"/>
                </a:solidFill>
                <a:latin typeface="Calibri" pitchFamily="34" charset="0"/>
              </a:defRPr>
            </a:lvl6pPr>
            <a:lvl7pPr marL="2971800" indent="-228600" defTabSz="762000" fontAlgn="base">
              <a:spcBef>
                <a:spcPct val="0"/>
              </a:spcBef>
              <a:spcAft>
                <a:spcPct val="0"/>
              </a:spcAft>
              <a:defRPr>
                <a:solidFill>
                  <a:schemeClr val="tx1"/>
                </a:solidFill>
                <a:latin typeface="Calibri" pitchFamily="34" charset="0"/>
              </a:defRPr>
            </a:lvl7pPr>
            <a:lvl8pPr marL="3429000" indent="-228600" defTabSz="762000" fontAlgn="base">
              <a:spcBef>
                <a:spcPct val="0"/>
              </a:spcBef>
              <a:spcAft>
                <a:spcPct val="0"/>
              </a:spcAft>
              <a:defRPr>
                <a:solidFill>
                  <a:schemeClr val="tx1"/>
                </a:solidFill>
                <a:latin typeface="Calibri" pitchFamily="34" charset="0"/>
              </a:defRPr>
            </a:lvl8pPr>
            <a:lvl9pPr marL="3886200" indent="-228600" defTabSz="762000" fontAlgn="base">
              <a:spcBef>
                <a:spcPct val="0"/>
              </a:spcBef>
              <a:spcAft>
                <a:spcPct val="0"/>
              </a:spcAft>
              <a:defRPr>
                <a:solidFill>
                  <a:schemeClr val="tx1"/>
                </a:solidFill>
                <a:latin typeface="Calibri" pitchFamily="34" charset="0"/>
              </a:defRPr>
            </a:lvl9pPr>
          </a:lstStyle>
          <a:p>
            <a:pPr eaLnBrk="0" hangingPunct="0"/>
            <a:r>
              <a:rPr lang="en-US" altLang="en-US" sz="2400" dirty="0">
                <a:solidFill>
                  <a:srgbClr val="0099CC"/>
                </a:solidFill>
              </a:rPr>
              <a:t>Camera captures image</a:t>
            </a:r>
          </a:p>
        </p:txBody>
      </p:sp>
      <p:sp>
        <p:nvSpPr>
          <p:cNvPr id="46" name="Text Box 41"/>
          <p:cNvSpPr txBox="1">
            <a:spLocks noChangeArrowheads="1"/>
          </p:cNvSpPr>
          <p:nvPr/>
        </p:nvSpPr>
        <p:spPr bwMode="auto">
          <a:xfrm>
            <a:off x="264393" y="3701571"/>
            <a:ext cx="3200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defTabSz="762000">
              <a:defRPr>
                <a:solidFill>
                  <a:schemeClr val="tx1"/>
                </a:solidFill>
                <a:latin typeface="Calibri" pitchFamily="34" charset="0"/>
              </a:defRPr>
            </a:lvl1pPr>
            <a:lvl2pPr marL="742950" indent="-285750" defTabSz="762000">
              <a:defRPr>
                <a:solidFill>
                  <a:schemeClr val="tx1"/>
                </a:solidFill>
                <a:latin typeface="Calibri" pitchFamily="34" charset="0"/>
              </a:defRPr>
            </a:lvl2pPr>
            <a:lvl3pPr marL="1143000" indent="-228600" defTabSz="762000">
              <a:defRPr>
                <a:solidFill>
                  <a:schemeClr val="tx1"/>
                </a:solidFill>
                <a:latin typeface="Calibri" pitchFamily="34" charset="0"/>
              </a:defRPr>
            </a:lvl3pPr>
            <a:lvl4pPr marL="1600200" indent="-228600" defTabSz="762000">
              <a:defRPr>
                <a:solidFill>
                  <a:schemeClr val="tx1"/>
                </a:solidFill>
                <a:latin typeface="Calibri" pitchFamily="34" charset="0"/>
              </a:defRPr>
            </a:lvl4pPr>
            <a:lvl5pPr marL="2057400" indent="-228600" defTabSz="762000">
              <a:defRPr>
                <a:solidFill>
                  <a:schemeClr val="tx1"/>
                </a:solidFill>
                <a:latin typeface="Calibri" pitchFamily="34" charset="0"/>
              </a:defRPr>
            </a:lvl5pPr>
            <a:lvl6pPr marL="2514600" indent="-228600" defTabSz="762000" fontAlgn="base">
              <a:spcBef>
                <a:spcPct val="0"/>
              </a:spcBef>
              <a:spcAft>
                <a:spcPct val="0"/>
              </a:spcAft>
              <a:defRPr>
                <a:solidFill>
                  <a:schemeClr val="tx1"/>
                </a:solidFill>
                <a:latin typeface="Calibri" pitchFamily="34" charset="0"/>
              </a:defRPr>
            </a:lvl6pPr>
            <a:lvl7pPr marL="2971800" indent="-228600" defTabSz="762000" fontAlgn="base">
              <a:spcBef>
                <a:spcPct val="0"/>
              </a:spcBef>
              <a:spcAft>
                <a:spcPct val="0"/>
              </a:spcAft>
              <a:defRPr>
                <a:solidFill>
                  <a:schemeClr val="tx1"/>
                </a:solidFill>
                <a:latin typeface="Calibri" pitchFamily="34" charset="0"/>
              </a:defRPr>
            </a:lvl7pPr>
            <a:lvl8pPr marL="3429000" indent="-228600" defTabSz="762000" fontAlgn="base">
              <a:spcBef>
                <a:spcPct val="0"/>
              </a:spcBef>
              <a:spcAft>
                <a:spcPct val="0"/>
              </a:spcAft>
              <a:defRPr>
                <a:solidFill>
                  <a:schemeClr val="tx1"/>
                </a:solidFill>
                <a:latin typeface="Calibri" pitchFamily="34" charset="0"/>
              </a:defRPr>
            </a:lvl8pPr>
            <a:lvl9pPr marL="3886200" indent="-228600" defTabSz="762000" fontAlgn="base">
              <a:spcBef>
                <a:spcPct val="0"/>
              </a:spcBef>
              <a:spcAft>
                <a:spcPct val="0"/>
              </a:spcAft>
              <a:defRPr>
                <a:solidFill>
                  <a:schemeClr val="tx1"/>
                </a:solidFill>
                <a:latin typeface="Calibri" pitchFamily="34" charset="0"/>
              </a:defRPr>
            </a:lvl9pPr>
          </a:lstStyle>
          <a:p>
            <a:pPr eaLnBrk="0" hangingPunct="0">
              <a:lnSpc>
                <a:spcPct val="80000"/>
              </a:lnSpc>
            </a:pPr>
            <a:r>
              <a:rPr lang="en-US" altLang="en-US" sz="2400" dirty="0">
                <a:solidFill>
                  <a:srgbClr val="6600CC"/>
                </a:solidFill>
              </a:rPr>
              <a:t>Laser excites lines of molecules</a:t>
            </a:r>
          </a:p>
        </p:txBody>
      </p:sp>
      <p:sp>
        <p:nvSpPr>
          <p:cNvPr id="55" name="Text Box 54"/>
          <p:cNvSpPr txBox="1">
            <a:spLocks noChangeArrowheads="1"/>
          </p:cNvSpPr>
          <p:nvPr/>
        </p:nvSpPr>
        <p:spPr bwMode="auto">
          <a:xfrm>
            <a:off x="4567606" y="4377846"/>
            <a:ext cx="4246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defTabSz="762000">
              <a:defRPr>
                <a:solidFill>
                  <a:schemeClr val="tx1"/>
                </a:solidFill>
                <a:latin typeface="Calibri" pitchFamily="34" charset="0"/>
              </a:defRPr>
            </a:lvl1pPr>
            <a:lvl2pPr marL="742950" indent="-285750" defTabSz="762000">
              <a:defRPr>
                <a:solidFill>
                  <a:schemeClr val="tx1"/>
                </a:solidFill>
                <a:latin typeface="Calibri" pitchFamily="34" charset="0"/>
              </a:defRPr>
            </a:lvl2pPr>
            <a:lvl3pPr marL="1143000" indent="-228600" defTabSz="762000">
              <a:defRPr>
                <a:solidFill>
                  <a:schemeClr val="tx1"/>
                </a:solidFill>
                <a:latin typeface="Calibri" pitchFamily="34" charset="0"/>
              </a:defRPr>
            </a:lvl3pPr>
            <a:lvl4pPr marL="1600200" indent="-228600" defTabSz="762000">
              <a:defRPr>
                <a:solidFill>
                  <a:schemeClr val="tx1"/>
                </a:solidFill>
                <a:latin typeface="Calibri" pitchFamily="34" charset="0"/>
              </a:defRPr>
            </a:lvl4pPr>
            <a:lvl5pPr marL="2057400" indent="-228600" defTabSz="762000">
              <a:defRPr>
                <a:solidFill>
                  <a:schemeClr val="tx1"/>
                </a:solidFill>
                <a:latin typeface="Calibri" pitchFamily="34" charset="0"/>
              </a:defRPr>
            </a:lvl5pPr>
            <a:lvl6pPr marL="2514600" indent="-228600" defTabSz="762000" fontAlgn="base">
              <a:spcBef>
                <a:spcPct val="0"/>
              </a:spcBef>
              <a:spcAft>
                <a:spcPct val="0"/>
              </a:spcAft>
              <a:defRPr>
                <a:solidFill>
                  <a:schemeClr val="tx1"/>
                </a:solidFill>
                <a:latin typeface="Calibri" pitchFamily="34" charset="0"/>
              </a:defRPr>
            </a:lvl6pPr>
            <a:lvl7pPr marL="2971800" indent="-228600" defTabSz="762000" fontAlgn="base">
              <a:spcBef>
                <a:spcPct val="0"/>
              </a:spcBef>
              <a:spcAft>
                <a:spcPct val="0"/>
              </a:spcAft>
              <a:defRPr>
                <a:solidFill>
                  <a:schemeClr val="tx1"/>
                </a:solidFill>
                <a:latin typeface="Calibri" pitchFamily="34" charset="0"/>
              </a:defRPr>
            </a:lvl7pPr>
            <a:lvl8pPr marL="3429000" indent="-228600" defTabSz="762000" fontAlgn="base">
              <a:spcBef>
                <a:spcPct val="0"/>
              </a:spcBef>
              <a:spcAft>
                <a:spcPct val="0"/>
              </a:spcAft>
              <a:defRPr>
                <a:solidFill>
                  <a:schemeClr val="tx1"/>
                </a:solidFill>
                <a:latin typeface="Calibri" pitchFamily="34" charset="0"/>
              </a:defRPr>
            </a:lvl8pPr>
            <a:lvl9pPr marL="3886200" indent="-228600" defTabSz="762000" fontAlgn="base">
              <a:spcBef>
                <a:spcPct val="0"/>
              </a:spcBef>
              <a:spcAft>
                <a:spcPct val="0"/>
              </a:spcAft>
              <a:defRPr>
                <a:solidFill>
                  <a:schemeClr val="tx1"/>
                </a:solidFill>
                <a:latin typeface="Calibri" pitchFamily="34" charset="0"/>
              </a:defRPr>
            </a:lvl9pPr>
          </a:lstStyle>
          <a:p>
            <a:pPr eaLnBrk="0" hangingPunct="0"/>
            <a:r>
              <a:rPr lang="en-US" altLang="en-US" sz="2400" dirty="0">
                <a:solidFill>
                  <a:srgbClr val="FF0000"/>
                </a:solidFill>
              </a:rPr>
              <a:t>Molecules move, fluoresce</a:t>
            </a:r>
          </a:p>
        </p:txBody>
      </p:sp>
      <p:graphicFrame>
        <p:nvGraphicFramePr>
          <p:cNvPr id="74" name="Object 2"/>
          <p:cNvGraphicFramePr>
            <a:graphicFrameLocks noChangeAspect="1"/>
          </p:cNvGraphicFramePr>
          <p:nvPr/>
        </p:nvGraphicFramePr>
        <p:xfrm>
          <a:off x="471548" y="2941550"/>
          <a:ext cx="1467359" cy="1166976"/>
        </p:xfrm>
        <a:graphic>
          <a:graphicData uri="http://schemas.openxmlformats.org/presentationml/2006/ole">
            <mc:AlternateContent xmlns:mc="http://schemas.openxmlformats.org/markup-compatibility/2006">
              <mc:Choice xmlns:v="urn:schemas-microsoft-com:vml" Requires="v">
                <p:oleObj spid="_x0000_s12305" name="Equation" r:id="rId5" imgW="495085" imgH="393529" progId="Equation.3">
                  <p:embed/>
                </p:oleObj>
              </mc:Choice>
              <mc:Fallback>
                <p:oleObj name="Equation" r:id="rId5" imgW="495085" imgH="393529" progId="Equation.3">
                  <p:embed/>
                  <p:pic>
                    <p:nvPicPr>
                      <p:cNvPr id="7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48" y="2941550"/>
                        <a:ext cx="1467359" cy="1166976"/>
                      </a:xfrm>
                      <a:prstGeom prst="rect">
                        <a:avLst/>
                      </a:prstGeom>
                      <a:solidFill>
                        <a:schemeClr val="bg1"/>
                      </a:solidFill>
                      <a:ln w="9525">
                        <a:solidFill>
                          <a:schemeClr val="tx1"/>
                        </a:solidFill>
                        <a:miter lim="800000"/>
                        <a:headEnd/>
                        <a:tailEnd/>
                      </a:ln>
                    </p:spPr>
                  </p:pic>
                </p:oleObj>
              </mc:Fallback>
            </mc:AlternateContent>
          </a:graphicData>
        </a:graphic>
      </p:graphicFrame>
      <p:grpSp>
        <p:nvGrpSpPr>
          <p:cNvPr id="75" name="Group 101"/>
          <p:cNvGrpSpPr>
            <a:grpSpLocks/>
          </p:cNvGrpSpPr>
          <p:nvPr/>
        </p:nvGrpSpPr>
        <p:grpSpPr bwMode="auto">
          <a:xfrm>
            <a:off x="-32102" y="1660526"/>
            <a:ext cx="3446814" cy="860043"/>
            <a:chOff x="5602289" y="3012120"/>
            <a:chExt cx="3446793" cy="1300021"/>
          </a:xfrm>
        </p:grpSpPr>
        <p:sp>
          <p:nvSpPr>
            <p:cNvPr id="76" name="TextBox 82"/>
            <p:cNvSpPr txBox="1">
              <a:spLocks noChangeArrowheads="1"/>
            </p:cNvSpPr>
            <p:nvPr/>
          </p:nvSpPr>
          <p:spPr bwMode="auto">
            <a:xfrm>
              <a:off x="5602289" y="3644187"/>
              <a:ext cx="3124200"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2400" dirty="0"/>
                <a:t>Sheet-forming lenses</a:t>
              </a:r>
            </a:p>
          </p:txBody>
        </p:sp>
        <p:cxnSp>
          <p:nvCxnSpPr>
            <p:cNvPr id="77" name="Straight Arrow Connector 76"/>
            <p:cNvCxnSpPr/>
            <p:nvPr/>
          </p:nvCxnSpPr>
          <p:spPr>
            <a:xfrm flipV="1">
              <a:off x="8324499" y="3012120"/>
              <a:ext cx="724583" cy="95390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8324498" y="3957575"/>
              <a:ext cx="543610" cy="3545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9" name="Group 100"/>
          <p:cNvGrpSpPr>
            <a:grpSpLocks/>
          </p:cNvGrpSpPr>
          <p:nvPr/>
        </p:nvGrpSpPr>
        <p:grpSpPr bwMode="auto">
          <a:xfrm>
            <a:off x="214628" y="2618585"/>
            <a:ext cx="3212785" cy="830263"/>
            <a:chOff x="762000" y="3581401"/>
            <a:chExt cx="3212784" cy="830461"/>
          </a:xfrm>
        </p:grpSpPr>
        <p:sp>
          <p:nvSpPr>
            <p:cNvPr id="80" name="TextBox 81"/>
            <p:cNvSpPr txBox="1">
              <a:spLocks noChangeArrowheads="1"/>
            </p:cNvSpPr>
            <p:nvPr/>
          </p:nvSpPr>
          <p:spPr bwMode="auto">
            <a:xfrm>
              <a:off x="762000" y="3581401"/>
              <a:ext cx="1981200" cy="83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US" sz="2400" dirty="0"/>
                <a:t>Lens array</a:t>
              </a:r>
            </a:p>
          </p:txBody>
        </p:sp>
        <p:cxnSp>
          <p:nvCxnSpPr>
            <p:cNvPr id="81" name="Straight Arrow Connector 80"/>
            <p:cNvCxnSpPr/>
            <p:nvPr/>
          </p:nvCxnSpPr>
          <p:spPr>
            <a:xfrm>
              <a:off x="2743200" y="3857695"/>
              <a:ext cx="1231584" cy="4279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4" name="Oval 40"/>
          <p:cNvSpPr>
            <a:spLocks noChangeArrowheads="1"/>
          </p:cNvSpPr>
          <p:nvPr/>
        </p:nvSpPr>
        <p:spPr bwMode="auto">
          <a:xfrm rot="5400000" flipH="1">
            <a:off x="3601696" y="1395035"/>
            <a:ext cx="128588" cy="402393"/>
          </a:xfrm>
          <a:custGeom>
            <a:avLst/>
            <a:gdLst>
              <a:gd name="connsiteX0" fmla="*/ 0 w 91440"/>
              <a:gd name="connsiteY0" fmla="*/ 217741 h 435482"/>
              <a:gd name="connsiteX1" fmla="*/ 45720 w 91440"/>
              <a:gd name="connsiteY1" fmla="*/ 0 h 435482"/>
              <a:gd name="connsiteX2" fmla="*/ 91440 w 91440"/>
              <a:gd name="connsiteY2" fmla="*/ 217741 h 435482"/>
              <a:gd name="connsiteX3" fmla="*/ 45720 w 91440"/>
              <a:gd name="connsiteY3" fmla="*/ 435482 h 435482"/>
              <a:gd name="connsiteX4" fmla="*/ 0 w 91440"/>
              <a:gd name="connsiteY4" fmla="*/ 217741 h 435482"/>
              <a:gd name="connsiteX0" fmla="*/ 0 w 45720"/>
              <a:gd name="connsiteY0" fmla="*/ 441534 h 447586"/>
              <a:gd name="connsiteX1" fmla="*/ 0 w 45720"/>
              <a:gd name="connsiteY1" fmla="*/ 6052 h 447586"/>
              <a:gd name="connsiteX2" fmla="*/ 45720 w 45720"/>
              <a:gd name="connsiteY2" fmla="*/ 223793 h 447586"/>
              <a:gd name="connsiteX3" fmla="*/ 0 w 45720"/>
              <a:gd name="connsiteY3" fmla="*/ 441534 h 447586"/>
              <a:gd name="connsiteX0" fmla="*/ 0 w 45720"/>
              <a:gd name="connsiteY0" fmla="*/ 441534 h 447586"/>
              <a:gd name="connsiteX1" fmla="*/ 0 w 45720"/>
              <a:gd name="connsiteY1" fmla="*/ 6052 h 447586"/>
              <a:gd name="connsiteX2" fmla="*/ 45720 w 45720"/>
              <a:gd name="connsiteY2" fmla="*/ 223793 h 447586"/>
              <a:gd name="connsiteX3" fmla="*/ 0 w 45720"/>
              <a:gd name="connsiteY3" fmla="*/ 441534 h 447586"/>
            </a:gdLst>
            <a:ahLst/>
            <a:cxnLst>
              <a:cxn ang="0">
                <a:pos x="connsiteX0" y="connsiteY0"/>
              </a:cxn>
              <a:cxn ang="0">
                <a:pos x="connsiteX1" y="connsiteY1"/>
              </a:cxn>
              <a:cxn ang="0">
                <a:pos x="connsiteX2" y="connsiteY2"/>
              </a:cxn>
              <a:cxn ang="0">
                <a:pos x="connsiteX3" y="connsiteY3"/>
              </a:cxn>
            </a:cxnLst>
            <a:rect l="l" t="t" r="r" b="b"/>
            <a:pathLst>
              <a:path w="45720" h="447586">
                <a:moveTo>
                  <a:pt x="0" y="441534"/>
                </a:moveTo>
                <a:lnTo>
                  <a:pt x="0" y="6052"/>
                </a:lnTo>
                <a:cubicBezTo>
                  <a:pt x="7620" y="-30238"/>
                  <a:pt x="45720" y="103538"/>
                  <a:pt x="45720" y="223793"/>
                </a:cubicBezTo>
                <a:cubicBezTo>
                  <a:pt x="45720" y="344048"/>
                  <a:pt x="7620" y="477824"/>
                  <a:pt x="0" y="441534"/>
                </a:cubicBezTo>
                <a:close/>
              </a:path>
            </a:pathLst>
          </a:custGeom>
          <a:solidFill>
            <a:schemeClr val="accent1">
              <a:lumMod val="20000"/>
              <a:lumOff val="80000"/>
            </a:schemeClr>
          </a:solidFill>
          <a:ln w="3175">
            <a:solidFill>
              <a:schemeClr val="bg1">
                <a:lumMod val="50000"/>
              </a:schemeClr>
            </a:solidFill>
            <a:round/>
            <a:headEnd/>
            <a:tailEnd/>
          </a:ln>
          <a:effectLst/>
          <a:scene3d>
            <a:camera prst="orthographicFront">
              <a:rot lat="0" lon="0" rev="0"/>
            </a:camera>
            <a:lightRig rig="contrasting" dir="t">
              <a:rot lat="0" lon="0" rev="7800000"/>
            </a:lightRig>
          </a:scene3d>
          <a:sp3d>
            <a:bevelT w="139700" h="139700"/>
          </a:sp3d>
        </p:spPr>
        <p:txBody>
          <a:bodyPr wrap="none" anchor="ctr"/>
          <a:lstStyle/>
          <a:p>
            <a:pPr>
              <a:defRPr/>
            </a:pPr>
            <a:endParaRPr lang="en-US">
              <a:solidFill>
                <a:srgbClr val="000000"/>
              </a:solidFill>
              <a:latin typeface="+mn-lt"/>
              <a:cs typeface="+mn-cs"/>
            </a:endParaRPr>
          </a:p>
        </p:txBody>
      </p:sp>
      <p:grpSp>
        <p:nvGrpSpPr>
          <p:cNvPr id="85" name="Group 84"/>
          <p:cNvGrpSpPr>
            <a:grpSpLocks/>
          </p:cNvGrpSpPr>
          <p:nvPr/>
        </p:nvGrpSpPr>
        <p:grpSpPr bwMode="auto">
          <a:xfrm>
            <a:off x="5917406" y="1006419"/>
            <a:ext cx="3100388" cy="2414984"/>
            <a:chOff x="178537" y="3709426"/>
            <a:chExt cx="3100388" cy="2179637"/>
          </a:xfrm>
        </p:grpSpPr>
        <p:grpSp>
          <p:nvGrpSpPr>
            <p:cNvPr id="86" name="Group 18"/>
            <p:cNvGrpSpPr>
              <a:grpSpLocks/>
            </p:cNvGrpSpPr>
            <p:nvPr/>
          </p:nvGrpSpPr>
          <p:grpSpPr bwMode="auto">
            <a:xfrm>
              <a:off x="178537" y="3709426"/>
              <a:ext cx="3100388" cy="2179637"/>
              <a:chOff x="831" y="2371"/>
              <a:chExt cx="1953" cy="1373"/>
            </a:xfrm>
          </p:grpSpPr>
          <p:grpSp>
            <p:nvGrpSpPr>
              <p:cNvPr id="88" name="Group 19"/>
              <p:cNvGrpSpPr>
                <a:grpSpLocks/>
              </p:cNvGrpSpPr>
              <p:nvPr/>
            </p:nvGrpSpPr>
            <p:grpSpPr bwMode="auto">
              <a:xfrm>
                <a:off x="960" y="2515"/>
                <a:ext cx="1799" cy="442"/>
                <a:chOff x="1488" y="2698"/>
                <a:chExt cx="1366" cy="442"/>
              </a:xfrm>
            </p:grpSpPr>
            <p:sp>
              <p:nvSpPr>
                <p:cNvPr id="100" name="Text Box 20"/>
                <p:cNvSpPr txBox="1">
                  <a:spLocks noChangeArrowheads="1"/>
                </p:cNvSpPr>
                <p:nvPr/>
              </p:nvSpPr>
              <p:spPr bwMode="auto">
                <a:xfrm>
                  <a:off x="1488" y="2698"/>
                  <a:ext cx="99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a:defRPr>
                      <a:solidFill>
                        <a:schemeClr val="tx1"/>
                      </a:solidFill>
                      <a:latin typeface="Calibri" pitchFamily="34" charset="0"/>
                    </a:defRPr>
                  </a:lvl1pPr>
                  <a:lvl2pPr marL="742950" indent="-285750" defTabSz="762000">
                    <a:defRPr>
                      <a:solidFill>
                        <a:schemeClr val="tx1"/>
                      </a:solidFill>
                      <a:latin typeface="Calibri" pitchFamily="34" charset="0"/>
                    </a:defRPr>
                  </a:lvl2pPr>
                  <a:lvl3pPr marL="1143000" indent="-228600" defTabSz="762000">
                    <a:defRPr>
                      <a:solidFill>
                        <a:schemeClr val="tx1"/>
                      </a:solidFill>
                      <a:latin typeface="Calibri" pitchFamily="34" charset="0"/>
                    </a:defRPr>
                  </a:lvl3pPr>
                  <a:lvl4pPr marL="1600200" indent="-228600" defTabSz="762000">
                    <a:defRPr>
                      <a:solidFill>
                        <a:schemeClr val="tx1"/>
                      </a:solidFill>
                      <a:latin typeface="Calibri" pitchFamily="34" charset="0"/>
                    </a:defRPr>
                  </a:lvl4pPr>
                  <a:lvl5pPr marL="2057400" indent="-228600" defTabSz="762000">
                    <a:defRPr>
                      <a:solidFill>
                        <a:schemeClr val="tx1"/>
                      </a:solidFill>
                      <a:latin typeface="Calibri" pitchFamily="34" charset="0"/>
                    </a:defRPr>
                  </a:lvl5pPr>
                  <a:lvl6pPr marL="2514600" indent="-228600" defTabSz="762000" fontAlgn="base">
                    <a:spcBef>
                      <a:spcPct val="0"/>
                    </a:spcBef>
                    <a:spcAft>
                      <a:spcPct val="0"/>
                    </a:spcAft>
                    <a:defRPr>
                      <a:solidFill>
                        <a:schemeClr val="tx1"/>
                      </a:solidFill>
                      <a:latin typeface="Calibri" pitchFamily="34" charset="0"/>
                    </a:defRPr>
                  </a:lvl6pPr>
                  <a:lvl7pPr marL="2971800" indent="-228600" defTabSz="762000" fontAlgn="base">
                    <a:spcBef>
                      <a:spcPct val="0"/>
                    </a:spcBef>
                    <a:spcAft>
                      <a:spcPct val="0"/>
                    </a:spcAft>
                    <a:defRPr>
                      <a:solidFill>
                        <a:schemeClr val="tx1"/>
                      </a:solidFill>
                      <a:latin typeface="Calibri" pitchFamily="34" charset="0"/>
                    </a:defRPr>
                  </a:lvl7pPr>
                  <a:lvl8pPr marL="3429000" indent="-228600" defTabSz="762000" fontAlgn="base">
                    <a:spcBef>
                      <a:spcPct val="0"/>
                    </a:spcBef>
                    <a:spcAft>
                      <a:spcPct val="0"/>
                    </a:spcAft>
                    <a:defRPr>
                      <a:solidFill>
                        <a:schemeClr val="tx1"/>
                      </a:solidFill>
                      <a:latin typeface="Calibri" pitchFamily="34" charset="0"/>
                    </a:defRPr>
                  </a:lvl8pPr>
                  <a:lvl9pPr marL="3886200" indent="-228600" defTabSz="762000" fontAlgn="base">
                    <a:spcBef>
                      <a:spcPct val="0"/>
                    </a:spcBef>
                    <a:spcAft>
                      <a:spcPct val="0"/>
                    </a:spcAft>
                    <a:defRPr>
                      <a:solidFill>
                        <a:schemeClr val="tx1"/>
                      </a:solidFill>
                      <a:latin typeface="Calibri" pitchFamily="34" charset="0"/>
                    </a:defRPr>
                  </a:lvl9pPr>
                </a:lstStyle>
                <a:p>
                  <a:pPr algn="r" eaLnBrk="0" hangingPunct="0"/>
                  <a:r>
                    <a:rPr lang="en-US" sz="4000">
                      <a:solidFill>
                        <a:schemeClr val="bg1"/>
                      </a:solidFill>
                      <a:latin typeface="Arial" pitchFamily="34" charset="0"/>
                    </a:rPr>
                    <a:t> </a:t>
                  </a:r>
                  <a:r>
                    <a:rPr lang="en-US" sz="3200">
                      <a:solidFill>
                        <a:schemeClr val="bg1"/>
                      </a:solidFill>
                      <a:latin typeface="Arial" pitchFamily="34" charset="0"/>
                    </a:rPr>
                    <a:t>Gas flow</a:t>
                  </a:r>
                </a:p>
              </p:txBody>
            </p:sp>
            <p:sp>
              <p:nvSpPr>
                <p:cNvPr id="101" name="Line 21"/>
                <p:cNvSpPr>
                  <a:spLocks noChangeShapeType="1"/>
                </p:cNvSpPr>
                <p:nvPr/>
              </p:nvSpPr>
              <p:spPr bwMode="auto">
                <a:xfrm>
                  <a:off x="2482" y="2976"/>
                  <a:ext cx="354" cy="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 name="Line 22"/>
                <p:cNvSpPr>
                  <a:spLocks noChangeShapeType="1"/>
                </p:cNvSpPr>
                <p:nvPr/>
              </p:nvSpPr>
              <p:spPr bwMode="auto">
                <a:xfrm>
                  <a:off x="2470" y="3120"/>
                  <a:ext cx="354" cy="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3" name="Line 23"/>
                <p:cNvSpPr>
                  <a:spLocks noChangeShapeType="1"/>
                </p:cNvSpPr>
                <p:nvPr/>
              </p:nvSpPr>
              <p:spPr bwMode="auto">
                <a:xfrm>
                  <a:off x="2500" y="2832"/>
                  <a:ext cx="354" cy="0"/>
                </a:xfrm>
                <a:prstGeom prst="line">
                  <a:avLst/>
                </a:prstGeom>
                <a:noFill/>
                <a:ln w="5715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9" name="Group 24"/>
              <p:cNvGrpSpPr>
                <a:grpSpLocks/>
              </p:cNvGrpSpPr>
              <p:nvPr/>
            </p:nvGrpSpPr>
            <p:grpSpPr bwMode="auto">
              <a:xfrm>
                <a:off x="831" y="2371"/>
                <a:ext cx="1953" cy="1373"/>
                <a:chOff x="831" y="2371"/>
                <a:chExt cx="1953" cy="1373"/>
              </a:xfrm>
            </p:grpSpPr>
            <p:grpSp>
              <p:nvGrpSpPr>
                <p:cNvPr id="90" name="Group 25"/>
                <p:cNvGrpSpPr>
                  <a:grpSpLocks/>
                </p:cNvGrpSpPr>
                <p:nvPr/>
              </p:nvGrpSpPr>
              <p:grpSpPr bwMode="auto">
                <a:xfrm>
                  <a:off x="831" y="2371"/>
                  <a:ext cx="1953" cy="1056"/>
                  <a:chOff x="735" y="2736"/>
                  <a:chExt cx="1953" cy="1056"/>
                </a:xfrm>
              </p:grpSpPr>
              <p:sp>
                <p:nvSpPr>
                  <p:cNvPr id="92" name="Rectangle 26"/>
                  <p:cNvSpPr>
                    <a:spLocks noChangeArrowheads="1"/>
                  </p:cNvSpPr>
                  <p:nvPr/>
                </p:nvSpPr>
                <p:spPr bwMode="auto">
                  <a:xfrm>
                    <a:off x="735" y="2736"/>
                    <a:ext cx="1953" cy="1056"/>
                  </a:xfrm>
                  <a:prstGeom prst="rect">
                    <a:avLst/>
                  </a:prstGeom>
                  <a:solidFill>
                    <a:srgbClr val="FFFFCC"/>
                  </a:solidFill>
                  <a:ln w="12700">
                    <a:solidFill>
                      <a:schemeClr val="tx1"/>
                    </a:solidFill>
                    <a:miter lim="800000"/>
                    <a:headEnd/>
                    <a:tailEnd/>
                  </a:ln>
                </p:spPr>
                <p:txBody>
                  <a:bodyPr wrap="none" anchor="ctr"/>
                  <a:lstStyle/>
                  <a:p>
                    <a:endParaRPr lang="en-US">
                      <a:latin typeface="Calibri" pitchFamily="34" charset="0"/>
                    </a:endParaRPr>
                  </a:p>
                </p:txBody>
              </p:sp>
              <p:sp>
                <p:nvSpPr>
                  <p:cNvPr id="93" name="Line 27"/>
                  <p:cNvSpPr>
                    <a:spLocks noChangeShapeType="1"/>
                  </p:cNvSpPr>
                  <p:nvPr/>
                </p:nvSpPr>
                <p:spPr bwMode="auto">
                  <a:xfrm flipV="1">
                    <a:off x="1823" y="2928"/>
                    <a:ext cx="0" cy="672"/>
                  </a:xfrm>
                  <a:prstGeom prst="line">
                    <a:avLst/>
                  </a:prstGeom>
                  <a:noFill/>
                  <a:ln w="762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 name="Line 28"/>
                  <p:cNvSpPr>
                    <a:spLocks noChangeShapeType="1"/>
                  </p:cNvSpPr>
                  <p:nvPr/>
                </p:nvSpPr>
                <p:spPr bwMode="auto">
                  <a:xfrm>
                    <a:off x="1776" y="3600"/>
                    <a:ext cx="84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 name="Line 29"/>
                  <p:cNvSpPr>
                    <a:spLocks noChangeShapeType="1"/>
                  </p:cNvSpPr>
                  <p:nvPr/>
                </p:nvSpPr>
                <p:spPr bwMode="auto">
                  <a:xfrm flipH="1" flipV="1">
                    <a:off x="2447" y="2928"/>
                    <a:ext cx="177" cy="528"/>
                  </a:xfrm>
                  <a:prstGeom prst="line">
                    <a:avLst/>
                  </a:prstGeom>
                  <a:noFill/>
                  <a:ln w="76200">
                    <a:solidFill>
                      <a:srgbClr val="FF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96" name="Line 31"/>
                  <p:cNvSpPr>
                    <a:spLocks noChangeShapeType="1"/>
                  </p:cNvSpPr>
                  <p:nvPr/>
                </p:nvSpPr>
                <p:spPr bwMode="auto">
                  <a:xfrm>
                    <a:off x="2175" y="3456"/>
                    <a:ext cx="4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 name="Text Box 32"/>
                  <p:cNvSpPr txBox="1">
                    <a:spLocks noChangeArrowheads="1"/>
                  </p:cNvSpPr>
                  <p:nvPr/>
                </p:nvSpPr>
                <p:spPr bwMode="auto">
                  <a:xfrm>
                    <a:off x="735" y="3471"/>
                    <a:ext cx="103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defRPr>
                        <a:solidFill>
                          <a:schemeClr val="tx1"/>
                        </a:solidFill>
                        <a:latin typeface="Calibri" pitchFamily="34" charset="0"/>
                      </a:defRPr>
                    </a:lvl1pPr>
                    <a:lvl2pPr marL="742950" indent="-285750" defTabSz="762000">
                      <a:defRPr>
                        <a:solidFill>
                          <a:schemeClr val="tx1"/>
                        </a:solidFill>
                        <a:latin typeface="Calibri" pitchFamily="34" charset="0"/>
                      </a:defRPr>
                    </a:lvl2pPr>
                    <a:lvl3pPr marL="1143000" indent="-228600" defTabSz="762000">
                      <a:defRPr>
                        <a:solidFill>
                          <a:schemeClr val="tx1"/>
                        </a:solidFill>
                        <a:latin typeface="Calibri" pitchFamily="34" charset="0"/>
                      </a:defRPr>
                    </a:lvl3pPr>
                    <a:lvl4pPr marL="1600200" indent="-228600" defTabSz="762000">
                      <a:defRPr>
                        <a:solidFill>
                          <a:schemeClr val="tx1"/>
                        </a:solidFill>
                        <a:latin typeface="Calibri" pitchFamily="34" charset="0"/>
                      </a:defRPr>
                    </a:lvl4pPr>
                    <a:lvl5pPr marL="2057400" indent="-228600" defTabSz="762000">
                      <a:defRPr>
                        <a:solidFill>
                          <a:schemeClr val="tx1"/>
                        </a:solidFill>
                        <a:latin typeface="Calibri" pitchFamily="34" charset="0"/>
                      </a:defRPr>
                    </a:lvl5pPr>
                    <a:lvl6pPr marL="2514600" indent="-228600" defTabSz="762000" fontAlgn="base">
                      <a:spcBef>
                        <a:spcPct val="0"/>
                      </a:spcBef>
                      <a:spcAft>
                        <a:spcPct val="0"/>
                      </a:spcAft>
                      <a:defRPr>
                        <a:solidFill>
                          <a:schemeClr val="tx1"/>
                        </a:solidFill>
                        <a:latin typeface="Calibri" pitchFamily="34" charset="0"/>
                      </a:defRPr>
                    </a:lvl6pPr>
                    <a:lvl7pPr marL="2971800" indent="-228600" defTabSz="762000" fontAlgn="base">
                      <a:spcBef>
                        <a:spcPct val="0"/>
                      </a:spcBef>
                      <a:spcAft>
                        <a:spcPct val="0"/>
                      </a:spcAft>
                      <a:defRPr>
                        <a:solidFill>
                          <a:schemeClr val="tx1"/>
                        </a:solidFill>
                        <a:latin typeface="Calibri" pitchFamily="34" charset="0"/>
                      </a:defRPr>
                    </a:lvl7pPr>
                    <a:lvl8pPr marL="3429000" indent="-228600" defTabSz="762000" fontAlgn="base">
                      <a:spcBef>
                        <a:spcPct val="0"/>
                      </a:spcBef>
                      <a:spcAft>
                        <a:spcPct val="0"/>
                      </a:spcAft>
                      <a:defRPr>
                        <a:solidFill>
                          <a:schemeClr val="tx1"/>
                        </a:solidFill>
                        <a:latin typeface="Calibri" pitchFamily="34" charset="0"/>
                      </a:defRPr>
                    </a:lvl8pPr>
                    <a:lvl9pPr marL="3886200" indent="-228600" defTabSz="762000" fontAlgn="base">
                      <a:spcBef>
                        <a:spcPct val="0"/>
                      </a:spcBef>
                      <a:spcAft>
                        <a:spcPct val="0"/>
                      </a:spcAft>
                      <a:defRPr>
                        <a:solidFill>
                          <a:schemeClr val="tx1"/>
                        </a:solidFill>
                        <a:latin typeface="Calibri" pitchFamily="34" charset="0"/>
                      </a:defRPr>
                    </a:lvl9pPr>
                  </a:lstStyle>
                  <a:p>
                    <a:pPr eaLnBrk="0" hangingPunct="0"/>
                    <a:r>
                      <a:rPr lang="en-US" altLang="en-US" sz="2000">
                        <a:latin typeface="Helvetica"/>
                      </a:rPr>
                      <a:t>Ground state</a:t>
                    </a:r>
                  </a:p>
                </p:txBody>
              </p:sp>
              <p:sp>
                <p:nvSpPr>
                  <p:cNvPr id="98" name="Text Box 33"/>
                  <p:cNvSpPr txBox="1">
                    <a:spLocks noChangeArrowheads="1"/>
                  </p:cNvSpPr>
                  <p:nvPr/>
                </p:nvSpPr>
                <p:spPr bwMode="auto">
                  <a:xfrm>
                    <a:off x="745" y="2813"/>
                    <a:ext cx="10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762000">
                      <a:defRPr>
                        <a:solidFill>
                          <a:schemeClr val="tx1"/>
                        </a:solidFill>
                        <a:latin typeface="Calibri" pitchFamily="34" charset="0"/>
                      </a:defRPr>
                    </a:lvl1pPr>
                    <a:lvl2pPr marL="742950" indent="-285750" defTabSz="762000">
                      <a:defRPr>
                        <a:solidFill>
                          <a:schemeClr val="tx1"/>
                        </a:solidFill>
                        <a:latin typeface="Calibri" pitchFamily="34" charset="0"/>
                      </a:defRPr>
                    </a:lvl2pPr>
                    <a:lvl3pPr marL="1143000" indent="-228600" defTabSz="762000">
                      <a:defRPr>
                        <a:solidFill>
                          <a:schemeClr val="tx1"/>
                        </a:solidFill>
                        <a:latin typeface="Calibri" pitchFamily="34" charset="0"/>
                      </a:defRPr>
                    </a:lvl3pPr>
                    <a:lvl4pPr marL="1600200" indent="-228600" defTabSz="762000">
                      <a:defRPr>
                        <a:solidFill>
                          <a:schemeClr val="tx1"/>
                        </a:solidFill>
                        <a:latin typeface="Calibri" pitchFamily="34" charset="0"/>
                      </a:defRPr>
                    </a:lvl4pPr>
                    <a:lvl5pPr marL="2057400" indent="-228600" defTabSz="762000">
                      <a:defRPr>
                        <a:solidFill>
                          <a:schemeClr val="tx1"/>
                        </a:solidFill>
                        <a:latin typeface="Calibri" pitchFamily="34" charset="0"/>
                      </a:defRPr>
                    </a:lvl5pPr>
                    <a:lvl6pPr marL="2514600" indent="-228600" defTabSz="762000" fontAlgn="base">
                      <a:spcBef>
                        <a:spcPct val="0"/>
                      </a:spcBef>
                      <a:spcAft>
                        <a:spcPct val="0"/>
                      </a:spcAft>
                      <a:defRPr>
                        <a:solidFill>
                          <a:schemeClr val="tx1"/>
                        </a:solidFill>
                        <a:latin typeface="Calibri" pitchFamily="34" charset="0"/>
                      </a:defRPr>
                    </a:lvl6pPr>
                    <a:lvl7pPr marL="2971800" indent="-228600" defTabSz="762000" fontAlgn="base">
                      <a:spcBef>
                        <a:spcPct val="0"/>
                      </a:spcBef>
                      <a:spcAft>
                        <a:spcPct val="0"/>
                      </a:spcAft>
                      <a:defRPr>
                        <a:solidFill>
                          <a:schemeClr val="tx1"/>
                        </a:solidFill>
                        <a:latin typeface="Calibri" pitchFamily="34" charset="0"/>
                      </a:defRPr>
                    </a:lvl7pPr>
                    <a:lvl8pPr marL="3429000" indent="-228600" defTabSz="762000" fontAlgn="base">
                      <a:spcBef>
                        <a:spcPct val="0"/>
                      </a:spcBef>
                      <a:spcAft>
                        <a:spcPct val="0"/>
                      </a:spcAft>
                      <a:defRPr>
                        <a:solidFill>
                          <a:schemeClr val="tx1"/>
                        </a:solidFill>
                        <a:latin typeface="Calibri" pitchFamily="34" charset="0"/>
                      </a:defRPr>
                    </a:lvl8pPr>
                    <a:lvl9pPr marL="3886200" indent="-228600" defTabSz="762000" fontAlgn="base">
                      <a:spcBef>
                        <a:spcPct val="0"/>
                      </a:spcBef>
                      <a:spcAft>
                        <a:spcPct val="0"/>
                      </a:spcAft>
                      <a:defRPr>
                        <a:solidFill>
                          <a:schemeClr val="tx1"/>
                        </a:solidFill>
                        <a:latin typeface="Calibri" pitchFamily="34" charset="0"/>
                      </a:defRPr>
                    </a:lvl9pPr>
                  </a:lstStyle>
                  <a:p>
                    <a:pPr eaLnBrk="0" hangingPunct="0"/>
                    <a:r>
                      <a:rPr lang="en-US" altLang="en-US" sz="2000">
                        <a:latin typeface="Helvetica"/>
                      </a:rPr>
                      <a:t>Excited state</a:t>
                    </a:r>
                  </a:p>
                </p:txBody>
              </p:sp>
              <p:sp>
                <p:nvSpPr>
                  <p:cNvPr id="99" name="Line 30"/>
                  <p:cNvSpPr>
                    <a:spLocks noChangeShapeType="1"/>
                  </p:cNvSpPr>
                  <p:nvPr/>
                </p:nvSpPr>
                <p:spPr bwMode="auto">
                  <a:xfrm>
                    <a:off x="1776" y="2928"/>
                    <a:ext cx="846"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1" name="Text Box 34"/>
                <p:cNvSpPr txBox="1">
                  <a:spLocks noChangeArrowheads="1"/>
                </p:cNvSpPr>
                <p:nvPr/>
              </p:nvSpPr>
              <p:spPr bwMode="auto">
                <a:xfrm>
                  <a:off x="1105" y="3379"/>
                  <a:ext cx="11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r>
                    <a:rPr lang="en-US" sz="3200" b="1" dirty="0">
                      <a:latin typeface="Helvetica"/>
                    </a:rPr>
                    <a:t>LIF ~ </a:t>
                  </a:r>
                  <a:r>
                    <a:rPr lang="en-US" sz="3200" b="1" dirty="0" err="1">
                      <a:latin typeface="Helvetica"/>
                    </a:rPr>
                    <a:t>n</a:t>
                  </a:r>
                  <a:r>
                    <a:rPr lang="en-US" sz="3200" b="1" baseline="-25000" dirty="0" err="1">
                      <a:latin typeface="Helvetica"/>
                    </a:rPr>
                    <a:t>NO</a:t>
                  </a:r>
                  <a:endParaRPr lang="en-US" sz="3200" b="1" baseline="-25000" dirty="0">
                    <a:latin typeface="Helvetica"/>
                  </a:endParaRPr>
                </a:p>
              </p:txBody>
            </p:sp>
          </p:grpSp>
        </p:grpSp>
        <p:sp>
          <p:nvSpPr>
            <p:cNvPr id="87" name="Line 29"/>
            <p:cNvSpPr>
              <a:spLocks noChangeShapeType="1"/>
            </p:cNvSpPr>
            <p:nvPr/>
          </p:nvSpPr>
          <p:spPr bwMode="auto">
            <a:xfrm flipH="1" flipV="1">
              <a:off x="2286000" y="4013219"/>
              <a:ext cx="388938" cy="838200"/>
            </a:xfrm>
            <a:custGeom>
              <a:avLst/>
              <a:gdLst>
                <a:gd name="T0" fmla="*/ 0 w 388938"/>
                <a:gd name="T1" fmla="*/ 0 h 838200"/>
                <a:gd name="T2" fmla="*/ 153988 w 388938"/>
                <a:gd name="T3" fmla="*/ 292119 h 838200"/>
                <a:gd name="T4" fmla="*/ 71437 w 388938"/>
                <a:gd name="T5" fmla="*/ 438150 h 838200"/>
                <a:gd name="T6" fmla="*/ 293687 w 388938"/>
                <a:gd name="T7" fmla="*/ 469900 h 838200"/>
                <a:gd name="T8" fmla="*/ 173038 w 388938"/>
                <a:gd name="T9" fmla="*/ 641350 h 838200"/>
                <a:gd name="T10" fmla="*/ 388938 w 388938"/>
                <a:gd name="T11" fmla="*/ 654050 h 838200"/>
                <a:gd name="T12" fmla="*/ 280988 w 388938"/>
                <a:gd name="T13" fmla="*/ 838200 h 838200"/>
                <a:gd name="T14" fmla="*/ 0 60000 65536"/>
                <a:gd name="T15" fmla="*/ 0 60000 65536"/>
                <a:gd name="T16" fmla="*/ 0 60000 65536"/>
                <a:gd name="T17" fmla="*/ 0 60000 65536"/>
                <a:gd name="T18" fmla="*/ 0 60000 65536"/>
                <a:gd name="T19" fmla="*/ 0 60000 65536"/>
                <a:gd name="T20" fmla="*/ 0 60000 65536"/>
                <a:gd name="T21" fmla="*/ 0 w 388938"/>
                <a:gd name="T22" fmla="*/ 0 h 838200"/>
                <a:gd name="T23" fmla="*/ 388938 w 388938"/>
                <a:gd name="T24" fmla="*/ 838200 h 838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8938" h="838200">
                  <a:moveTo>
                    <a:pt x="0" y="0"/>
                  </a:moveTo>
                  <a:cubicBezTo>
                    <a:pt x="7673" y="53978"/>
                    <a:pt x="142082" y="219094"/>
                    <a:pt x="153988" y="292119"/>
                  </a:cubicBezTo>
                  <a:cubicBezTo>
                    <a:pt x="165894" y="365144"/>
                    <a:pt x="30162" y="413812"/>
                    <a:pt x="71437" y="438150"/>
                  </a:cubicBezTo>
                  <a:cubicBezTo>
                    <a:pt x="112712" y="462488"/>
                    <a:pt x="290512" y="422275"/>
                    <a:pt x="293687" y="469900"/>
                  </a:cubicBezTo>
                  <a:cubicBezTo>
                    <a:pt x="238654" y="548217"/>
                    <a:pt x="183621" y="569383"/>
                    <a:pt x="173038" y="641350"/>
                  </a:cubicBezTo>
                  <a:cubicBezTo>
                    <a:pt x="210344" y="672042"/>
                    <a:pt x="324380" y="647700"/>
                    <a:pt x="388938" y="654050"/>
                  </a:cubicBezTo>
                  <a:cubicBezTo>
                    <a:pt x="339196" y="736600"/>
                    <a:pt x="265113" y="792692"/>
                    <a:pt x="280988" y="838200"/>
                  </a:cubicBezTo>
                </a:path>
              </a:pathLst>
            </a:custGeom>
            <a:noFill/>
            <a:ln w="76200">
              <a:solidFill>
                <a:srgbClr val="FF3300"/>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endParaRPr>
            </a:p>
          </p:txBody>
        </p:sp>
      </p:grpSp>
      <p:sp>
        <p:nvSpPr>
          <p:cNvPr id="114" name="Slide Number Placeholder 4"/>
          <p:cNvSpPr txBox="1">
            <a:spLocks/>
          </p:cNvSpPr>
          <p:nvPr/>
        </p:nvSpPr>
        <p:spPr>
          <a:xfrm>
            <a:off x="2716212" y="59372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b="1" i="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5B0B8FD-DF1D-44C2-AD62-3000031DB726}" type="slidenum">
              <a:rPr lang="en-US" smtClean="0"/>
              <a:pPr>
                <a:defRPr/>
              </a:pPr>
              <a:t>25</a:t>
            </a:fld>
            <a:endParaRPr lang="en-US" dirty="0"/>
          </a:p>
        </p:txBody>
      </p:sp>
      <p:grpSp>
        <p:nvGrpSpPr>
          <p:cNvPr id="115" name="Group 6"/>
          <p:cNvGrpSpPr>
            <a:grpSpLocks/>
          </p:cNvGrpSpPr>
          <p:nvPr/>
        </p:nvGrpSpPr>
        <p:grpSpPr bwMode="auto">
          <a:xfrm>
            <a:off x="2522537" y="5341938"/>
            <a:ext cx="2430463" cy="1058862"/>
            <a:chOff x="949780" y="2821668"/>
            <a:chExt cx="2430235" cy="1059089"/>
          </a:xfrm>
        </p:grpSpPr>
        <p:sp>
          <p:nvSpPr>
            <p:cNvPr id="116" name="Freeform 115"/>
            <p:cNvSpPr/>
            <p:nvPr/>
          </p:nvSpPr>
          <p:spPr>
            <a:xfrm>
              <a:off x="949780" y="2821668"/>
              <a:ext cx="2430235" cy="1059089"/>
            </a:xfrm>
            <a:custGeom>
              <a:avLst/>
              <a:gdLst>
                <a:gd name="connsiteX0" fmla="*/ 95250 w 2276475"/>
                <a:gd name="connsiteY0" fmla="*/ 9525 h 1266825"/>
                <a:gd name="connsiteX1" fmla="*/ 95250 w 2276475"/>
                <a:gd name="connsiteY1" fmla="*/ 9525 h 1266825"/>
                <a:gd name="connsiteX2" fmla="*/ 219075 w 2276475"/>
                <a:gd name="connsiteY2" fmla="*/ 19050 h 1266825"/>
                <a:gd name="connsiteX3" fmla="*/ 1409700 w 2276475"/>
                <a:gd name="connsiteY3" fmla="*/ 0 h 1266825"/>
                <a:gd name="connsiteX4" fmla="*/ 1714500 w 2276475"/>
                <a:gd name="connsiteY4" fmla="*/ 9525 h 1266825"/>
                <a:gd name="connsiteX5" fmla="*/ 2276475 w 2276475"/>
                <a:gd name="connsiteY5" fmla="*/ 1266825 h 1266825"/>
                <a:gd name="connsiteX6" fmla="*/ 85725 w 2276475"/>
                <a:gd name="connsiteY6" fmla="*/ 1266825 h 1266825"/>
                <a:gd name="connsiteX7" fmla="*/ 28575 w 2276475"/>
                <a:gd name="connsiteY7" fmla="*/ 0 h 1266825"/>
                <a:gd name="connsiteX8" fmla="*/ 0 w 2276475"/>
                <a:gd name="connsiteY8" fmla="*/ 571500 h 1266825"/>
                <a:gd name="connsiteX9" fmla="*/ 85725 w 2276475"/>
                <a:gd name="connsiteY9" fmla="*/ 1266825 h 1266825"/>
                <a:gd name="connsiteX0" fmla="*/ 95250 w 2276475"/>
                <a:gd name="connsiteY0" fmla="*/ 9525 h 1266825"/>
                <a:gd name="connsiteX1" fmla="*/ 95250 w 2276475"/>
                <a:gd name="connsiteY1" fmla="*/ 9525 h 1266825"/>
                <a:gd name="connsiteX2" fmla="*/ 219075 w 2276475"/>
                <a:gd name="connsiteY2" fmla="*/ 19050 h 1266825"/>
                <a:gd name="connsiteX3" fmla="*/ 1714500 w 2276475"/>
                <a:gd name="connsiteY3" fmla="*/ 9525 h 1266825"/>
                <a:gd name="connsiteX4" fmla="*/ 2276475 w 2276475"/>
                <a:gd name="connsiteY4" fmla="*/ 1266825 h 1266825"/>
                <a:gd name="connsiteX5" fmla="*/ 85725 w 2276475"/>
                <a:gd name="connsiteY5" fmla="*/ 1266825 h 1266825"/>
                <a:gd name="connsiteX6" fmla="*/ 28575 w 2276475"/>
                <a:gd name="connsiteY6" fmla="*/ 0 h 1266825"/>
                <a:gd name="connsiteX7" fmla="*/ 0 w 2276475"/>
                <a:gd name="connsiteY7" fmla="*/ 571500 h 1266825"/>
                <a:gd name="connsiteX8" fmla="*/ 85725 w 2276475"/>
                <a:gd name="connsiteY8" fmla="*/ 1266825 h 1266825"/>
                <a:gd name="connsiteX0" fmla="*/ 95250 w 2276475"/>
                <a:gd name="connsiteY0" fmla="*/ 9525 h 1266825"/>
                <a:gd name="connsiteX1" fmla="*/ 95250 w 2276475"/>
                <a:gd name="connsiteY1" fmla="*/ 9525 h 1266825"/>
                <a:gd name="connsiteX2" fmla="*/ 219075 w 2276475"/>
                <a:gd name="connsiteY2" fmla="*/ 19050 h 1266825"/>
                <a:gd name="connsiteX3" fmla="*/ 1714500 w 2276475"/>
                <a:gd name="connsiteY3" fmla="*/ 9525 h 1266825"/>
                <a:gd name="connsiteX4" fmla="*/ 2276475 w 2276475"/>
                <a:gd name="connsiteY4" fmla="*/ 1266825 h 1266825"/>
                <a:gd name="connsiteX5" fmla="*/ 85725 w 2276475"/>
                <a:gd name="connsiteY5" fmla="*/ 1266825 h 1266825"/>
                <a:gd name="connsiteX6" fmla="*/ 28575 w 2276475"/>
                <a:gd name="connsiteY6" fmla="*/ 0 h 1266825"/>
                <a:gd name="connsiteX7" fmla="*/ 0 w 2276475"/>
                <a:gd name="connsiteY7" fmla="*/ 571500 h 1266825"/>
                <a:gd name="connsiteX8" fmla="*/ 85725 w 2276475"/>
                <a:gd name="connsiteY8" fmla="*/ 1266825 h 1266825"/>
                <a:gd name="connsiteX0" fmla="*/ 95250 w 2276475"/>
                <a:gd name="connsiteY0" fmla="*/ 9525 h 1266825"/>
                <a:gd name="connsiteX1" fmla="*/ 95250 w 2276475"/>
                <a:gd name="connsiteY1" fmla="*/ 9525 h 1266825"/>
                <a:gd name="connsiteX2" fmla="*/ 219075 w 2276475"/>
                <a:gd name="connsiteY2" fmla="*/ 19050 h 1266825"/>
                <a:gd name="connsiteX3" fmla="*/ 1714500 w 2276475"/>
                <a:gd name="connsiteY3" fmla="*/ 9525 h 1266825"/>
                <a:gd name="connsiteX4" fmla="*/ 2276475 w 2276475"/>
                <a:gd name="connsiteY4" fmla="*/ 1266825 h 1266825"/>
                <a:gd name="connsiteX5" fmla="*/ 85725 w 2276475"/>
                <a:gd name="connsiteY5" fmla="*/ 1266825 h 1266825"/>
                <a:gd name="connsiteX6" fmla="*/ 28575 w 2276475"/>
                <a:gd name="connsiteY6" fmla="*/ 0 h 1266825"/>
                <a:gd name="connsiteX7" fmla="*/ 0 w 2276475"/>
                <a:gd name="connsiteY7" fmla="*/ 571500 h 1266825"/>
                <a:gd name="connsiteX8" fmla="*/ 85725 w 2276475"/>
                <a:gd name="connsiteY8" fmla="*/ 1266825 h 1266825"/>
                <a:gd name="connsiteX0" fmla="*/ 95250 w 2276475"/>
                <a:gd name="connsiteY0" fmla="*/ 9525 h 1266825"/>
                <a:gd name="connsiteX1" fmla="*/ 95250 w 2276475"/>
                <a:gd name="connsiteY1" fmla="*/ 9525 h 1266825"/>
                <a:gd name="connsiteX2" fmla="*/ 219075 w 2276475"/>
                <a:gd name="connsiteY2" fmla="*/ 19050 h 1266825"/>
                <a:gd name="connsiteX3" fmla="*/ 1714500 w 2276475"/>
                <a:gd name="connsiteY3" fmla="*/ 9525 h 1266825"/>
                <a:gd name="connsiteX4" fmla="*/ 2276475 w 2276475"/>
                <a:gd name="connsiteY4" fmla="*/ 1266825 h 1266825"/>
                <a:gd name="connsiteX5" fmla="*/ 85725 w 2276475"/>
                <a:gd name="connsiteY5" fmla="*/ 1266825 h 1266825"/>
                <a:gd name="connsiteX6" fmla="*/ 28575 w 2276475"/>
                <a:gd name="connsiteY6" fmla="*/ 0 h 1266825"/>
                <a:gd name="connsiteX7" fmla="*/ 0 w 2276475"/>
                <a:gd name="connsiteY7" fmla="*/ 571500 h 1266825"/>
                <a:gd name="connsiteX8" fmla="*/ 85725 w 2276475"/>
                <a:gd name="connsiteY8" fmla="*/ 1266825 h 1266825"/>
                <a:gd name="connsiteX0" fmla="*/ 95250 w 2276475"/>
                <a:gd name="connsiteY0" fmla="*/ 9525 h 1266825"/>
                <a:gd name="connsiteX1" fmla="*/ 219075 w 2276475"/>
                <a:gd name="connsiteY1" fmla="*/ 19050 h 1266825"/>
                <a:gd name="connsiteX2" fmla="*/ 1714500 w 2276475"/>
                <a:gd name="connsiteY2" fmla="*/ 9525 h 1266825"/>
                <a:gd name="connsiteX3" fmla="*/ 2276475 w 2276475"/>
                <a:gd name="connsiteY3" fmla="*/ 1266825 h 1266825"/>
                <a:gd name="connsiteX4" fmla="*/ 85725 w 2276475"/>
                <a:gd name="connsiteY4" fmla="*/ 1266825 h 1266825"/>
                <a:gd name="connsiteX5" fmla="*/ 28575 w 2276475"/>
                <a:gd name="connsiteY5" fmla="*/ 0 h 1266825"/>
                <a:gd name="connsiteX6" fmla="*/ 0 w 2276475"/>
                <a:gd name="connsiteY6" fmla="*/ 571500 h 1266825"/>
                <a:gd name="connsiteX7" fmla="*/ 85725 w 2276475"/>
                <a:gd name="connsiteY7" fmla="*/ 1266825 h 1266825"/>
                <a:gd name="connsiteX0" fmla="*/ 95250 w 2276475"/>
                <a:gd name="connsiteY0" fmla="*/ 9525 h 1266825"/>
                <a:gd name="connsiteX1" fmla="*/ 1714500 w 2276475"/>
                <a:gd name="connsiteY1" fmla="*/ 9525 h 1266825"/>
                <a:gd name="connsiteX2" fmla="*/ 2276475 w 2276475"/>
                <a:gd name="connsiteY2" fmla="*/ 1266825 h 1266825"/>
                <a:gd name="connsiteX3" fmla="*/ 85725 w 2276475"/>
                <a:gd name="connsiteY3" fmla="*/ 1266825 h 1266825"/>
                <a:gd name="connsiteX4" fmla="*/ 28575 w 2276475"/>
                <a:gd name="connsiteY4" fmla="*/ 0 h 1266825"/>
                <a:gd name="connsiteX5" fmla="*/ 0 w 2276475"/>
                <a:gd name="connsiteY5" fmla="*/ 571500 h 1266825"/>
                <a:gd name="connsiteX6" fmla="*/ 85725 w 2276475"/>
                <a:gd name="connsiteY6" fmla="*/ 1266825 h 1266825"/>
                <a:gd name="connsiteX0" fmla="*/ 104775 w 2276475"/>
                <a:gd name="connsiteY0" fmla="*/ 0 h 1266825"/>
                <a:gd name="connsiteX1" fmla="*/ 1714500 w 2276475"/>
                <a:gd name="connsiteY1" fmla="*/ 9525 h 1266825"/>
                <a:gd name="connsiteX2" fmla="*/ 2276475 w 2276475"/>
                <a:gd name="connsiteY2" fmla="*/ 1266825 h 1266825"/>
                <a:gd name="connsiteX3" fmla="*/ 85725 w 2276475"/>
                <a:gd name="connsiteY3" fmla="*/ 1266825 h 1266825"/>
                <a:gd name="connsiteX4" fmla="*/ 28575 w 2276475"/>
                <a:gd name="connsiteY4" fmla="*/ 0 h 1266825"/>
                <a:gd name="connsiteX5" fmla="*/ 0 w 2276475"/>
                <a:gd name="connsiteY5" fmla="*/ 571500 h 1266825"/>
                <a:gd name="connsiteX6" fmla="*/ 85725 w 2276475"/>
                <a:gd name="connsiteY6" fmla="*/ 1266825 h 1266825"/>
                <a:gd name="connsiteX0" fmla="*/ 28575 w 2276475"/>
                <a:gd name="connsiteY0" fmla="*/ 0 h 1266825"/>
                <a:gd name="connsiteX1" fmla="*/ 1714500 w 2276475"/>
                <a:gd name="connsiteY1" fmla="*/ 9525 h 1266825"/>
                <a:gd name="connsiteX2" fmla="*/ 2276475 w 2276475"/>
                <a:gd name="connsiteY2" fmla="*/ 1266825 h 1266825"/>
                <a:gd name="connsiteX3" fmla="*/ 85725 w 2276475"/>
                <a:gd name="connsiteY3" fmla="*/ 1266825 h 1266825"/>
                <a:gd name="connsiteX4" fmla="*/ 28575 w 2276475"/>
                <a:gd name="connsiteY4" fmla="*/ 0 h 1266825"/>
                <a:gd name="connsiteX5" fmla="*/ 0 w 2276475"/>
                <a:gd name="connsiteY5" fmla="*/ 571500 h 1266825"/>
                <a:gd name="connsiteX6" fmla="*/ 85725 w 2276475"/>
                <a:gd name="connsiteY6" fmla="*/ 126682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6475" h="1266825">
                  <a:moveTo>
                    <a:pt x="28575" y="0"/>
                  </a:moveTo>
                  <a:lnTo>
                    <a:pt x="1714500" y="9525"/>
                  </a:lnTo>
                  <a:lnTo>
                    <a:pt x="2276475" y="1266825"/>
                  </a:lnTo>
                  <a:lnTo>
                    <a:pt x="85725" y="1266825"/>
                  </a:lnTo>
                  <a:lnTo>
                    <a:pt x="28575" y="0"/>
                  </a:lnTo>
                  <a:lnTo>
                    <a:pt x="0" y="571500"/>
                  </a:lnTo>
                  <a:lnTo>
                    <a:pt x="85725" y="1266825"/>
                  </a:lnTo>
                </a:path>
              </a:pathLst>
            </a:custGeom>
            <a:solidFill>
              <a:schemeClr val="bg1">
                <a:lumMod val="5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7" name="Oval 116"/>
            <p:cNvSpPr/>
            <p:nvPr/>
          </p:nvSpPr>
          <p:spPr>
            <a:xfrm rot="177617">
              <a:off x="1711709" y="2985215"/>
              <a:ext cx="590495" cy="249291"/>
            </a:xfrm>
            <a:prstGeom prst="ellipse">
              <a:avLst/>
            </a:prstGeom>
            <a:solidFill>
              <a:schemeClr val="accent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8" name="Rounded Rectangle 117"/>
            <p:cNvSpPr/>
            <p:nvPr/>
          </p:nvSpPr>
          <p:spPr>
            <a:xfrm>
              <a:off x="2067560" y="3684270"/>
              <a:ext cx="171450" cy="45719"/>
            </a:xfrm>
            <a:prstGeom prst="roundRect">
              <a:avLst/>
            </a:prstGeom>
            <a:solidFill>
              <a:schemeClr val="tx1"/>
            </a:solidFill>
            <a:ln w="6350">
              <a:solidFill>
                <a:schemeClr val="tx1">
                  <a:lumMod val="75000"/>
                  <a:lumOff val="25000"/>
                </a:schemeClr>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19" name="Group 10"/>
          <p:cNvGrpSpPr>
            <a:grpSpLocks/>
          </p:cNvGrpSpPr>
          <p:nvPr/>
        </p:nvGrpSpPr>
        <p:grpSpPr bwMode="auto">
          <a:xfrm>
            <a:off x="3562350" y="3449638"/>
            <a:ext cx="127000" cy="2416175"/>
            <a:chOff x="5975094" y="3694081"/>
            <a:chExt cx="131562" cy="2210826"/>
          </a:xfrm>
        </p:grpSpPr>
        <p:sp>
          <p:nvSpPr>
            <p:cNvPr id="120" name="Flowchart: Merge 119"/>
            <p:cNvSpPr/>
            <p:nvPr/>
          </p:nvSpPr>
          <p:spPr>
            <a:xfrm rot="180359">
              <a:off x="6022785" y="3762352"/>
              <a:ext cx="46047" cy="2077189"/>
            </a:xfrm>
            <a:prstGeom prst="flowChartMerge">
              <a:avLst/>
            </a:prstGeom>
            <a:solidFill>
              <a:schemeClr val="accent4">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1" name="Flowchart: Merge 120"/>
            <p:cNvSpPr/>
            <p:nvPr/>
          </p:nvSpPr>
          <p:spPr>
            <a:xfrm rot="180359">
              <a:off x="6039230" y="3827718"/>
              <a:ext cx="44403" cy="2077189"/>
            </a:xfrm>
            <a:prstGeom prst="flowChartMerge">
              <a:avLst/>
            </a:prstGeom>
            <a:solidFill>
              <a:schemeClr val="accent4">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 name="Flowchart: Merge 121"/>
            <p:cNvSpPr/>
            <p:nvPr/>
          </p:nvSpPr>
          <p:spPr>
            <a:xfrm rot="180359">
              <a:off x="6060609" y="3811739"/>
              <a:ext cx="46047" cy="2077189"/>
            </a:xfrm>
            <a:prstGeom prst="flowChartMerge">
              <a:avLst/>
            </a:prstGeom>
            <a:solidFill>
              <a:schemeClr val="accent4">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3" name="Flowchart: Merge 122"/>
            <p:cNvSpPr/>
            <p:nvPr/>
          </p:nvSpPr>
          <p:spPr>
            <a:xfrm rot="180359">
              <a:off x="5975094" y="3694081"/>
              <a:ext cx="46047" cy="2077189"/>
            </a:xfrm>
            <a:prstGeom prst="flowChartMerge">
              <a:avLst/>
            </a:prstGeom>
            <a:solidFill>
              <a:schemeClr val="accent4">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4" name="Flowchart: Merge 123"/>
            <p:cNvSpPr/>
            <p:nvPr/>
          </p:nvSpPr>
          <p:spPr>
            <a:xfrm rot="180359">
              <a:off x="6001406" y="3707154"/>
              <a:ext cx="44402" cy="2077189"/>
            </a:xfrm>
            <a:prstGeom prst="flowChartMerge">
              <a:avLst/>
            </a:prstGeom>
            <a:solidFill>
              <a:schemeClr val="accent4">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25" name="Group 16"/>
          <p:cNvGrpSpPr>
            <a:grpSpLocks/>
          </p:cNvGrpSpPr>
          <p:nvPr/>
        </p:nvGrpSpPr>
        <p:grpSpPr bwMode="auto">
          <a:xfrm>
            <a:off x="3482975" y="3303588"/>
            <a:ext cx="415925" cy="385762"/>
            <a:chOff x="6400799" y="3609977"/>
            <a:chExt cx="416737" cy="385770"/>
          </a:xfrm>
        </p:grpSpPr>
        <p:sp>
          <p:nvSpPr>
            <p:cNvPr id="126" name="Cube 125"/>
            <p:cNvSpPr/>
            <p:nvPr/>
          </p:nvSpPr>
          <p:spPr>
            <a:xfrm flipH="1">
              <a:off x="6400799" y="3609977"/>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27" name="Cube 126"/>
            <p:cNvSpPr/>
            <p:nvPr/>
          </p:nvSpPr>
          <p:spPr>
            <a:xfrm flipH="1">
              <a:off x="6415089" y="3629027"/>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28" name="Cube 127"/>
            <p:cNvSpPr/>
            <p:nvPr/>
          </p:nvSpPr>
          <p:spPr>
            <a:xfrm flipH="1">
              <a:off x="6429376" y="3648081"/>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29" name="Cube 128"/>
            <p:cNvSpPr/>
            <p:nvPr/>
          </p:nvSpPr>
          <p:spPr>
            <a:xfrm flipH="1">
              <a:off x="6443665" y="3667128"/>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0" name="Cube 129"/>
            <p:cNvSpPr/>
            <p:nvPr/>
          </p:nvSpPr>
          <p:spPr>
            <a:xfrm flipH="1">
              <a:off x="6457959" y="3686185"/>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1" name="Cube 130"/>
            <p:cNvSpPr/>
            <p:nvPr/>
          </p:nvSpPr>
          <p:spPr>
            <a:xfrm flipH="1">
              <a:off x="6472249" y="3705235"/>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2" name="Cube 131"/>
            <p:cNvSpPr/>
            <p:nvPr/>
          </p:nvSpPr>
          <p:spPr>
            <a:xfrm flipH="1">
              <a:off x="6486536" y="3724289"/>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3" name="Cube 132"/>
            <p:cNvSpPr/>
            <p:nvPr/>
          </p:nvSpPr>
          <p:spPr>
            <a:xfrm flipH="1">
              <a:off x="6500825" y="3743336"/>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4" name="Cube 133"/>
            <p:cNvSpPr/>
            <p:nvPr/>
          </p:nvSpPr>
          <p:spPr>
            <a:xfrm flipH="1">
              <a:off x="6512722" y="3762377"/>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5" name="Cube 134"/>
            <p:cNvSpPr/>
            <p:nvPr/>
          </p:nvSpPr>
          <p:spPr>
            <a:xfrm flipH="1">
              <a:off x="6527012" y="3781427"/>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6" name="Cube 135"/>
            <p:cNvSpPr/>
            <p:nvPr/>
          </p:nvSpPr>
          <p:spPr>
            <a:xfrm flipH="1">
              <a:off x="6541299" y="3800481"/>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7" name="Cube 136"/>
            <p:cNvSpPr/>
            <p:nvPr/>
          </p:nvSpPr>
          <p:spPr>
            <a:xfrm flipH="1">
              <a:off x="6555588" y="3819528"/>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8" name="Cube 137"/>
            <p:cNvSpPr/>
            <p:nvPr/>
          </p:nvSpPr>
          <p:spPr>
            <a:xfrm flipH="1">
              <a:off x="6569882" y="3838585"/>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9" name="Cube 138"/>
            <p:cNvSpPr/>
            <p:nvPr/>
          </p:nvSpPr>
          <p:spPr>
            <a:xfrm flipH="1">
              <a:off x="6584172" y="3857635"/>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40" name="Cube 139"/>
            <p:cNvSpPr/>
            <p:nvPr/>
          </p:nvSpPr>
          <p:spPr>
            <a:xfrm flipH="1">
              <a:off x="6598459" y="3876689"/>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41" name="Cube 140"/>
            <p:cNvSpPr/>
            <p:nvPr/>
          </p:nvSpPr>
          <p:spPr>
            <a:xfrm flipH="1">
              <a:off x="6612748" y="3895736"/>
              <a:ext cx="204788" cy="100011"/>
            </a:xfrm>
            <a:prstGeom prst="cube">
              <a:avLst>
                <a:gd name="adj" fmla="val 17944"/>
              </a:avLst>
            </a:prstGeom>
            <a:solidFill>
              <a:schemeClr val="accent1">
                <a:lumMod val="40000"/>
                <a:lumOff val="60000"/>
              </a:schemeClr>
            </a:solidFill>
            <a:ln w="0">
              <a:solidFill>
                <a:schemeClr val="bg1">
                  <a:lumMod val="50000"/>
                </a:schemeClr>
              </a:solidFill>
            </a:ln>
            <a:scene3d>
              <a:camera prst="orthographicFront">
                <a:rot lat="0" lon="1889998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sp>
        <p:nvSpPr>
          <p:cNvPr id="142" name="Freeform 141"/>
          <p:cNvSpPr/>
          <p:nvPr/>
        </p:nvSpPr>
        <p:spPr>
          <a:xfrm>
            <a:off x="3592512" y="2679700"/>
            <a:ext cx="187325" cy="898525"/>
          </a:xfrm>
          <a:custGeom>
            <a:avLst/>
            <a:gdLst>
              <a:gd name="connsiteX0" fmla="*/ 147637 w 266700"/>
              <a:gd name="connsiteY0" fmla="*/ 285750 h 1990725"/>
              <a:gd name="connsiteX1" fmla="*/ 266700 w 266700"/>
              <a:gd name="connsiteY1" fmla="*/ 285750 h 1990725"/>
              <a:gd name="connsiteX2" fmla="*/ 242887 w 266700"/>
              <a:gd name="connsiteY2" fmla="*/ 1990725 h 1990725"/>
              <a:gd name="connsiteX3" fmla="*/ 223837 w 266700"/>
              <a:gd name="connsiteY3" fmla="*/ 1985962 h 1990725"/>
              <a:gd name="connsiteX4" fmla="*/ 4762 w 266700"/>
              <a:gd name="connsiteY4" fmla="*/ 1619250 h 1990725"/>
              <a:gd name="connsiteX5" fmla="*/ 0 w 266700"/>
              <a:gd name="connsiteY5" fmla="*/ 0 h 1990725"/>
              <a:gd name="connsiteX6" fmla="*/ 266700 w 266700"/>
              <a:gd name="connsiteY6" fmla="*/ 285750 h 1990725"/>
              <a:gd name="connsiteX7" fmla="*/ 266700 w 266700"/>
              <a:gd name="connsiteY7" fmla="*/ 285750 h 1990725"/>
              <a:gd name="connsiteX0" fmla="*/ 266700 w 266700"/>
              <a:gd name="connsiteY0" fmla="*/ 285750 h 1990725"/>
              <a:gd name="connsiteX1" fmla="*/ 242887 w 266700"/>
              <a:gd name="connsiteY1" fmla="*/ 1990725 h 1990725"/>
              <a:gd name="connsiteX2" fmla="*/ 223837 w 266700"/>
              <a:gd name="connsiteY2" fmla="*/ 1985962 h 1990725"/>
              <a:gd name="connsiteX3" fmla="*/ 4762 w 266700"/>
              <a:gd name="connsiteY3" fmla="*/ 1619250 h 1990725"/>
              <a:gd name="connsiteX4" fmla="*/ 0 w 266700"/>
              <a:gd name="connsiteY4" fmla="*/ 0 h 1990725"/>
              <a:gd name="connsiteX5" fmla="*/ 266700 w 266700"/>
              <a:gd name="connsiteY5" fmla="*/ 285750 h 1990725"/>
              <a:gd name="connsiteX6" fmla="*/ 266700 w 266700"/>
              <a:gd name="connsiteY6" fmla="*/ 285750 h 1990725"/>
              <a:gd name="connsiteX0" fmla="*/ 266700 w 266700"/>
              <a:gd name="connsiteY0" fmla="*/ 333375 h 2038350"/>
              <a:gd name="connsiteX1" fmla="*/ 242887 w 266700"/>
              <a:gd name="connsiteY1" fmla="*/ 2038350 h 2038350"/>
              <a:gd name="connsiteX2" fmla="*/ 223837 w 266700"/>
              <a:gd name="connsiteY2" fmla="*/ 2033587 h 2038350"/>
              <a:gd name="connsiteX3" fmla="*/ 4762 w 266700"/>
              <a:gd name="connsiteY3" fmla="*/ 1666875 h 2038350"/>
              <a:gd name="connsiteX4" fmla="*/ 0 w 266700"/>
              <a:gd name="connsiteY4" fmla="*/ 0 h 2038350"/>
              <a:gd name="connsiteX5" fmla="*/ 266700 w 266700"/>
              <a:gd name="connsiteY5" fmla="*/ 333375 h 2038350"/>
              <a:gd name="connsiteX6" fmla="*/ 266700 w 266700"/>
              <a:gd name="connsiteY6" fmla="*/ 333375 h 2038350"/>
              <a:gd name="connsiteX0" fmla="*/ 266700 w 266700"/>
              <a:gd name="connsiteY0" fmla="*/ 333375 h 2038350"/>
              <a:gd name="connsiteX1" fmla="*/ 242887 w 266700"/>
              <a:gd name="connsiteY1" fmla="*/ 2038350 h 2038350"/>
              <a:gd name="connsiteX2" fmla="*/ 223837 w 266700"/>
              <a:gd name="connsiteY2" fmla="*/ 2033587 h 2038350"/>
              <a:gd name="connsiteX3" fmla="*/ 4762 w 266700"/>
              <a:gd name="connsiteY3" fmla="*/ 1666875 h 2038350"/>
              <a:gd name="connsiteX4" fmla="*/ 0 w 266700"/>
              <a:gd name="connsiteY4" fmla="*/ 0 h 2038350"/>
              <a:gd name="connsiteX5" fmla="*/ 266700 w 266700"/>
              <a:gd name="connsiteY5" fmla="*/ 333375 h 2038350"/>
              <a:gd name="connsiteX6" fmla="*/ 142875 w 266700"/>
              <a:gd name="connsiteY6" fmla="*/ 214312 h 2038350"/>
              <a:gd name="connsiteX0" fmla="*/ 266700 w 266700"/>
              <a:gd name="connsiteY0" fmla="*/ 333375 h 2038350"/>
              <a:gd name="connsiteX1" fmla="*/ 242887 w 266700"/>
              <a:gd name="connsiteY1" fmla="*/ 2038350 h 2038350"/>
              <a:gd name="connsiteX2" fmla="*/ 223837 w 266700"/>
              <a:gd name="connsiteY2" fmla="*/ 2033587 h 2038350"/>
              <a:gd name="connsiteX3" fmla="*/ 4762 w 266700"/>
              <a:gd name="connsiteY3" fmla="*/ 1666875 h 2038350"/>
              <a:gd name="connsiteX4" fmla="*/ 0 w 266700"/>
              <a:gd name="connsiteY4" fmla="*/ 0 h 2038350"/>
              <a:gd name="connsiteX5" fmla="*/ 195263 w 266700"/>
              <a:gd name="connsiteY5" fmla="*/ 209550 h 2038350"/>
              <a:gd name="connsiteX6" fmla="*/ 142875 w 266700"/>
              <a:gd name="connsiteY6" fmla="*/ 214312 h 2038350"/>
              <a:gd name="connsiteX0" fmla="*/ 209550 w 242887"/>
              <a:gd name="connsiteY0" fmla="*/ 200025 h 2038350"/>
              <a:gd name="connsiteX1" fmla="*/ 242887 w 242887"/>
              <a:gd name="connsiteY1" fmla="*/ 2038350 h 2038350"/>
              <a:gd name="connsiteX2" fmla="*/ 223837 w 242887"/>
              <a:gd name="connsiteY2" fmla="*/ 2033587 h 2038350"/>
              <a:gd name="connsiteX3" fmla="*/ 4762 w 242887"/>
              <a:gd name="connsiteY3" fmla="*/ 1666875 h 2038350"/>
              <a:gd name="connsiteX4" fmla="*/ 0 w 242887"/>
              <a:gd name="connsiteY4" fmla="*/ 0 h 2038350"/>
              <a:gd name="connsiteX5" fmla="*/ 195263 w 242887"/>
              <a:gd name="connsiteY5" fmla="*/ 209550 h 2038350"/>
              <a:gd name="connsiteX6" fmla="*/ 142875 w 242887"/>
              <a:gd name="connsiteY6" fmla="*/ 214312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95263 w 242887"/>
              <a:gd name="connsiteY4" fmla="*/ 209550 h 2038350"/>
              <a:gd name="connsiteX5" fmla="*/ 142875 w 242887"/>
              <a:gd name="connsiteY5" fmla="*/ 214312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23826 w 242887"/>
              <a:gd name="connsiteY4" fmla="*/ 176212 h 2038350"/>
              <a:gd name="connsiteX5" fmla="*/ 142875 w 242887"/>
              <a:gd name="connsiteY5" fmla="*/ 214312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23826 w 242887"/>
              <a:gd name="connsiteY4" fmla="*/ 176212 h 2038350"/>
              <a:gd name="connsiteX5" fmla="*/ 209550 w 242887"/>
              <a:gd name="connsiteY5" fmla="*/ 200024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33351 w 242887"/>
              <a:gd name="connsiteY4" fmla="*/ 195262 h 2038350"/>
              <a:gd name="connsiteX5" fmla="*/ 209550 w 242887"/>
              <a:gd name="connsiteY5" fmla="*/ 200024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49226 w 242887"/>
              <a:gd name="connsiteY4" fmla="*/ 201612 h 2038350"/>
              <a:gd name="connsiteX5" fmla="*/ 209550 w 242887"/>
              <a:gd name="connsiteY5" fmla="*/ 200024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49226 w 242887"/>
              <a:gd name="connsiteY4" fmla="*/ 201612 h 2038350"/>
              <a:gd name="connsiteX5" fmla="*/ 212725 w 242887"/>
              <a:gd name="connsiteY5" fmla="*/ 203199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49226 w 242887"/>
              <a:gd name="connsiteY4" fmla="*/ 201612 h 2038350"/>
              <a:gd name="connsiteX5" fmla="*/ 200025 w 242887"/>
              <a:gd name="connsiteY5" fmla="*/ 203199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49226 w 242887"/>
              <a:gd name="connsiteY4" fmla="*/ 201612 h 2038350"/>
              <a:gd name="connsiteX5" fmla="*/ 209550 w 242887"/>
              <a:gd name="connsiteY5" fmla="*/ 193674 h 2038350"/>
              <a:gd name="connsiteX0" fmla="*/ 209550 w 242887"/>
              <a:gd name="connsiteY0" fmla="*/ 200025 h 2038350"/>
              <a:gd name="connsiteX1" fmla="*/ 242887 w 242887"/>
              <a:gd name="connsiteY1" fmla="*/ 2038350 h 2038350"/>
              <a:gd name="connsiteX2" fmla="*/ 4762 w 242887"/>
              <a:gd name="connsiteY2" fmla="*/ 1666875 h 2038350"/>
              <a:gd name="connsiteX3" fmla="*/ 0 w 242887"/>
              <a:gd name="connsiteY3" fmla="*/ 0 h 2038350"/>
              <a:gd name="connsiteX4" fmla="*/ 149226 w 242887"/>
              <a:gd name="connsiteY4" fmla="*/ 201612 h 2038350"/>
              <a:gd name="connsiteX5" fmla="*/ 209550 w 242887"/>
              <a:gd name="connsiteY5" fmla="*/ 193674 h 2038350"/>
              <a:gd name="connsiteX6" fmla="*/ 209550 w 242887"/>
              <a:gd name="connsiteY6" fmla="*/ 200025 h 2038350"/>
              <a:gd name="connsiteX0" fmla="*/ 225425 w 242887"/>
              <a:gd name="connsiteY0" fmla="*/ 219075 h 2038350"/>
              <a:gd name="connsiteX1" fmla="*/ 242887 w 242887"/>
              <a:gd name="connsiteY1" fmla="*/ 2038350 h 2038350"/>
              <a:gd name="connsiteX2" fmla="*/ 4762 w 242887"/>
              <a:gd name="connsiteY2" fmla="*/ 1666875 h 2038350"/>
              <a:gd name="connsiteX3" fmla="*/ 0 w 242887"/>
              <a:gd name="connsiteY3" fmla="*/ 0 h 2038350"/>
              <a:gd name="connsiteX4" fmla="*/ 149226 w 242887"/>
              <a:gd name="connsiteY4" fmla="*/ 201612 h 2038350"/>
              <a:gd name="connsiteX5" fmla="*/ 209550 w 242887"/>
              <a:gd name="connsiteY5" fmla="*/ 193674 h 2038350"/>
              <a:gd name="connsiteX6" fmla="*/ 225425 w 242887"/>
              <a:gd name="connsiteY6" fmla="*/ 219075 h 2038350"/>
              <a:gd name="connsiteX0" fmla="*/ 225425 w 242887"/>
              <a:gd name="connsiteY0" fmla="*/ 219075 h 2038350"/>
              <a:gd name="connsiteX1" fmla="*/ 242887 w 242887"/>
              <a:gd name="connsiteY1" fmla="*/ 2038350 h 2038350"/>
              <a:gd name="connsiteX2" fmla="*/ 4762 w 242887"/>
              <a:gd name="connsiteY2" fmla="*/ 1666875 h 2038350"/>
              <a:gd name="connsiteX3" fmla="*/ 0 w 242887"/>
              <a:gd name="connsiteY3" fmla="*/ 0 h 2038350"/>
              <a:gd name="connsiteX4" fmla="*/ 149226 w 242887"/>
              <a:gd name="connsiteY4" fmla="*/ 201612 h 2038350"/>
              <a:gd name="connsiteX5" fmla="*/ 225425 w 242887"/>
              <a:gd name="connsiteY5" fmla="*/ 209549 h 2038350"/>
              <a:gd name="connsiteX6" fmla="*/ 225425 w 242887"/>
              <a:gd name="connsiteY6" fmla="*/ 219075 h 2038350"/>
              <a:gd name="connsiteX0" fmla="*/ 222251 w 239713"/>
              <a:gd name="connsiteY0" fmla="*/ 235744 h 2055019"/>
              <a:gd name="connsiteX1" fmla="*/ 239713 w 239713"/>
              <a:gd name="connsiteY1" fmla="*/ 2055019 h 2055019"/>
              <a:gd name="connsiteX2" fmla="*/ 1588 w 239713"/>
              <a:gd name="connsiteY2" fmla="*/ 1683544 h 2055019"/>
              <a:gd name="connsiteX3" fmla="*/ 2069 w 239713"/>
              <a:gd name="connsiteY3" fmla="*/ 0 h 2055019"/>
              <a:gd name="connsiteX4" fmla="*/ 146052 w 239713"/>
              <a:gd name="connsiteY4" fmla="*/ 218281 h 2055019"/>
              <a:gd name="connsiteX5" fmla="*/ 222251 w 239713"/>
              <a:gd name="connsiteY5" fmla="*/ 226218 h 2055019"/>
              <a:gd name="connsiteX6" fmla="*/ 222251 w 239713"/>
              <a:gd name="connsiteY6" fmla="*/ 235744 h 2055019"/>
              <a:gd name="connsiteX0" fmla="*/ 222250 w 239712"/>
              <a:gd name="connsiteY0" fmla="*/ 235744 h 2055019"/>
              <a:gd name="connsiteX1" fmla="*/ 239712 w 239712"/>
              <a:gd name="connsiteY1" fmla="*/ 2055019 h 2055019"/>
              <a:gd name="connsiteX2" fmla="*/ 1587 w 239712"/>
              <a:gd name="connsiteY2" fmla="*/ 1683544 h 2055019"/>
              <a:gd name="connsiteX3" fmla="*/ 2068 w 239712"/>
              <a:gd name="connsiteY3" fmla="*/ 0 h 2055019"/>
              <a:gd name="connsiteX4" fmla="*/ 138187 w 239712"/>
              <a:gd name="connsiteY4" fmla="*/ 218281 h 2055019"/>
              <a:gd name="connsiteX5" fmla="*/ 222250 w 239712"/>
              <a:gd name="connsiteY5" fmla="*/ 226218 h 2055019"/>
              <a:gd name="connsiteX6" fmla="*/ 222250 w 239712"/>
              <a:gd name="connsiteY6" fmla="*/ 235744 h 2055019"/>
              <a:gd name="connsiteX0" fmla="*/ 182935 w 239712"/>
              <a:gd name="connsiteY0" fmla="*/ 230981 h 2055019"/>
              <a:gd name="connsiteX1" fmla="*/ 239712 w 239712"/>
              <a:gd name="connsiteY1" fmla="*/ 2055019 h 2055019"/>
              <a:gd name="connsiteX2" fmla="*/ 1587 w 239712"/>
              <a:gd name="connsiteY2" fmla="*/ 1683544 h 2055019"/>
              <a:gd name="connsiteX3" fmla="*/ 2068 w 239712"/>
              <a:gd name="connsiteY3" fmla="*/ 0 h 2055019"/>
              <a:gd name="connsiteX4" fmla="*/ 138187 w 239712"/>
              <a:gd name="connsiteY4" fmla="*/ 218281 h 2055019"/>
              <a:gd name="connsiteX5" fmla="*/ 222250 w 239712"/>
              <a:gd name="connsiteY5" fmla="*/ 226218 h 2055019"/>
              <a:gd name="connsiteX6" fmla="*/ 182935 w 239712"/>
              <a:gd name="connsiteY6" fmla="*/ 230981 h 2055019"/>
              <a:gd name="connsiteX0" fmla="*/ 182935 w 239712"/>
              <a:gd name="connsiteY0" fmla="*/ 230981 h 2055019"/>
              <a:gd name="connsiteX1" fmla="*/ 239712 w 239712"/>
              <a:gd name="connsiteY1" fmla="*/ 2055019 h 2055019"/>
              <a:gd name="connsiteX2" fmla="*/ 1587 w 239712"/>
              <a:gd name="connsiteY2" fmla="*/ 1683544 h 2055019"/>
              <a:gd name="connsiteX3" fmla="*/ 2068 w 239712"/>
              <a:gd name="connsiteY3" fmla="*/ 0 h 2055019"/>
              <a:gd name="connsiteX4" fmla="*/ 138187 w 239712"/>
              <a:gd name="connsiteY4" fmla="*/ 218281 h 2055019"/>
              <a:gd name="connsiteX5" fmla="*/ 177692 w 239712"/>
              <a:gd name="connsiteY5" fmla="*/ 223837 h 2055019"/>
              <a:gd name="connsiteX6" fmla="*/ 182935 w 239712"/>
              <a:gd name="connsiteY6" fmla="*/ 230981 h 2055019"/>
              <a:gd name="connsiteX0" fmla="*/ 182935 w 239712"/>
              <a:gd name="connsiteY0" fmla="*/ 230981 h 2055019"/>
              <a:gd name="connsiteX1" fmla="*/ 239712 w 239712"/>
              <a:gd name="connsiteY1" fmla="*/ 2055019 h 2055019"/>
              <a:gd name="connsiteX2" fmla="*/ 1587 w 239712"/>
              <a:gd name="connsiteY2" fmla="*/ 1683544 h 2055019"/>
              <a:gd name="connsiteX3" fmla="*/ 2068 w 239712"/>
              <a:gd name="connsiteY3" fmla="*/ 0 h 2055019"/>
              <a:gd name="connsiteX4" fmla="*/ 146051 w 239712"/>
              <a:gd name="connsiteY4" fmla="*/ 481159 h 2055019"/>
              <a:gd name="connsiteX5" fmla="*/ 177692 w 239712"/>
              <a:gd name="connsiteY5" fmla="*/ 223837 h 2055019"/>
              <a:gd name="connsiteX6" fmla="*/ 182935 w 239712"/>
              <a:gd name="connsiteY6" fmla="*/ 230981 h 2055019"/>
              <a:gd name="connsiteX0" fmla="*/ 190798 w 239712"/>
              <a:gd name="connsiteY0" fmla="*/ 493861 h 2055019"/>
              <a:gd name="connsiteX1" fmla="*/ 239712 w 239712"/>
              <a:gd name="connsiteY1" fmla="*/ 2055019 h 2055019"/>
              <a:gd name="connsiteX2" fmla="*/ 1587 w 239712"/>
              <a:gd name="connsiteY2" fmla="*/ 1683544 h 2055019"/>
              <a:gd name="connsiteX3" fmla="*/ 2068 w 239712"/>
              <a:gd name="connsiteY3" fmla="*/ 0 h 2055019"/>
              <a:gd name="connsiteX4" fmla="*/ 146051 w 239712"/>
              <a:gd name="connsiteY4" fmla="*/ 481159 h 2055019"/>
              <a:gd name="connsiteX5" fmla="*/ 177692 w 239712"/>
              <a:gd name="connsiteY5" fmla="*/ 223837 h 2055019"/>
              <a:gd name="connsiteX6" fmla="*/ 190798 w 239712"/>
              <a:gd name="connsiteY6" fmla="*/ 493861 h 2055019"/>
              <a:gd name="connsiteX0" fmla="*/ 190798 w 239712"/>
              <a:gd name="connsiteY0" fmla="*/ 493861 h 2055019"/>
              <a:gd name="connsiteX1" fmla="*/ 239712 w 239712"/>
              <a:gd name="connsiteY1" fmla="*/ 2055019 h 2055019"/>
              <a:gd name="connsiteX2" fmla="*/ 1587 w 239712"/>
              <a:gd name="connsiteY2" fmla="*/ 1683544 h 2055019"/>
              <a:gd name="connsiteX3" fmla="*/ 2068 w 239712"/>
              <a:gd name="connsiteY3" fmla="*/ 0 h 2055019"/>
              <a:gd name="connsiteX4" fmla="*/ 146051 w 239712"/>
              <a:gd name="connsiteY4" fmla="*/ 481159 h 2055019"/>
              <a:gd name="connsiteX5" fmla="*/ 182934 w 239712"/>
              <a:gd name="connsiteY5" fmla="*/ 481460 h 2055019"/>
              <a:gd name="connsiteX6" fmla="*/ 190798 w 239712"/>
              <a:gd name="connsiteY6" fmla="*/ 493861 h 2055019"/>
              <a:gd name="connsiteX0" fmla="*/ 188730 w 237644"/>
              <a:gd name="connsiteY0" fmla="*/ 493861 h 2055019"/>
              <a:gd name="connsiteX1" fmla="*/ 237644 w 237644"/>
              <a:gd name="connsiteY1" fmla="*/ 2055019 h 2055019"/>
              <a:gd name="connsiteX2" fmla="*/ 20488 w 237644"/>
              <a:gd name="connsiteY2" fmla="*/ 1473241 h 2055019"/>
              <a:gd name="connsiteX3" fmla="*/ 0 w 237644"/>
              <a:gd name="connsiteY3" fmla="*/ 0 h 2055019"/>
              <a:gd name="connsiteX4" fmla="*/ 143983 w 237644"/>
              <a:gd name="connsiteY4" fmla="*/ 481159 h 2055019"/>
              <a:gd name="connsiteX5" fmla="*/ 180866 w 237644"/>
              <a:gd name="connsiteY5" fmla="*/ 481460 h 2055019"/>
              <a:gd name="connsiteX6" fmla="*/ 188730 w 237644"/>
              <a:gd name="connsiteY6" fmla="*/ 493861 h 2055019"/>
              <a:gd name="connsiteX0" fmla="*/ 188730 w 188730"/>
              <a:gd name="connsiteY0" fmla="*/ 493861 h 1828944"/>
              <a:gd name="connsiteX1" fmla="*/ 172116 w 188730"/>
              <a:gd name="connsiteY1" fmla="*/ 1828944 h 1828944"/>
              <a:gd name="connsiteX2" fmla="*/ 20488 w 188730"/>
              <a:gd name="connsiteY2" fmla="*/ 1473241 h 1828944"/>
              <a:gd name="connsiteX3" fmla="*/ 0 w 188730"/>
              <a:gd name="connsiteY3" fmla="*/ 0 h 1828944"/>
              <a:gd name="connsiteX4" fmla="*/ 143983 w 188730"/>
              <a:gd name="connsiteY4" fmla="*/ 481159 h 1828944"/>
              <a:gd name="connsiteX5" fmla="*/ 180866 w 188730"/>
              <a:gd name="connsiteY5" fmla="*/ 481460 h 1828944"/>
              <a:gd name="connsiteX6" fmla="*/ 188730 w 188730"/>
              <a:gd name="connsiteY6" fmla="*/ 493861 h 1828944"/>
              <a:gd name="connsiteX0" fmla="*/ 206523 w 206523"/>
              <a:gd name="connsiteY0" fmla="*/ 493861 h 1828944"/>
              <a:gd name="connsiteX1" fmla="*/ 189909 w 206523"/>
              <a:gd name="connsiteY1" fmla="*/ 1828944 h 1828944"/>
              <a:gd name="connsiteX2" fmla="*/ 1587 w 206523"/>
              <a:gd name="connsiteY2" fmla="*/ 1452210 h 1828944"/>
              <a:gd name="connsiteX3" fmla="*/ 17793 w 206523"/>
              <a:gd name="connsiteY3" fmla="*/ 0 h 1828944"/>
              <a:gd name="connsiteX4" fmla="*/ 161776 w 206523"/>
              <a:gd name="connsiteY4" fmla="*/ 481159 h 1828944"/>
              <a:gd name="connsiteX5" fmla="*/ 198659 w 206523"/>
              <a:gd name="connsiteY5" fmla="*/ 481460 h 1828944"/>
              <a:gd name="connsiteX6" fmla="*/ 206523 w 206523"/>
              <a:gd name="connsiteY6" fmla="*/ 493861 h 1828944"/>
              <a:gd name="connsiteX0" fmla="*/ 206523 w 206523"/>
              <a:gd name="connsiteY0" fmla="*/ 493861 h 1813171"/>
              <a:gd name="connsiteX1" fmla="*/ 129624 w 206523"/>
              <a:gd name="connsiteY1" fmla="*/ 1813171 h 1813171"/>
              <a:gd name="connsiteX2" fmla="*/ 1587 w 206523"/>
              <a:gd name="connsiteY2" fmla="*/ 1452210 h 1813171"/>
              <a:gd name="connsiteX3" fmla="*/ 17793 w 206523"/>
              <a:gd name="connsiteY3" fmla="*/ 0 h 1813171"/>
              <a:gd name="connsiteX4" fmla="*/ 161776 w 206523"/>
              <a:gd name="connsiteY4" fmla="*/ 481159 h 1813171"/>
              <a:gd name="connsiteX5" fmla="*/ 198659 w 206523"/>
              <a:gd name="connsiteY5" fmla="*/ 481460 h 1813171"/>
              <a:gd name="connsiteX6" fmla="*/ 206523 w 206523"/>
              <a:gd name="connsiteY6" fmla="*/ 493861 h 1813171"/>
              <a:gd name="connsiteX0" fmla="*/ 206523 w 206523"/>
              <a:gd name="connsiteY0" fmla="*/ 493861 h 1981414"/>
              <a:gd name="connsiteX1" fmla="*/ 176804 w 206523"/>
              <a:gd name="connsiteY1" fmla="*/ 1981414 h 1981414"/>
              <a:gd name="connsiteX2" fmla="*/ 1587 w 206523"/>
              <a:gd name="connsiteY2" fmla="*/ 1452210 h 1981414"/>
              <a:gd name="connsiteX3" fmla="*/ 17793 w 206523"/>
              <a:gd name="connsiteY3" fmla="*/ 0 h 1981414"/>
              <a:gd name="connsiteX4" fmla="*/ 161776 w 206523"/>
              <a:gd name="connsiteY4" fmla="*/ 481159 h 1981414"/>
              <a:gd name="connsiteX5" fmla="*/ 198659 w 206523"/>
              <a:gd name="connsiteY5" fmla="*/ 481460 h 1981414"/>
              <a:gd name="connsiteX6" fmla="*/ 206523 w 206523"/>
              <a:gd name="connsiteY6" fmla="*/ 493861 h 198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523" h="1981414">
                <a:moveTo>
                  <a:pt x="206523" y="493861"/>
                </a:moveTo>
                <a:lnTo>
                  <a:pt x="176804" y="1981414"/>
                </a:lnTo>
                <a:lnTo>
                  <a:pt x="1587" y="1452210"/>
                </a:lnTo>
                <a:cubicBezTo>
                  <a:pt x="0" y="912460"/>
                  <a:pt x="19380" y="539750"/>
                  <a:pt x="17793" y="0"/>
                </a:cubicBezTo>
                <a:lnTo>
                  <a:pt x="161776" y="481159"/>
                </a:lnTo>
                <a:lnTo>
                  <a:pt x="198659" y="481460"/>
                </a:lnTo>
                <a:lnTo>
                  <a:pt x="206523" y="493861"/>
                </a:lnTo>
                <a:close/>
              </a:path>
            </a:pathLst>
          </a:custGeom>
          <a:solidFill>
            <a:schemeClr val="accent4">
              <a:lumMod val="60000"/>
              <a:lumOff val="40000"/>
              <a:alpha val="50000"/>
            </a:schemeClr>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b="1"/>
          </a:p>
        </p:txBody>
      </p:sp>
      <p:sp>
        <p:nvSpPr>
          <p:cNvPr id="143" name="Oval 142"/>
          <p:cNvSpPr/>
          <p:nvPr/>
        </p:nvSpPr>
        <p:spPr>
          <a:xfrm>
            <a:off x="2477424" y="2551608"/>
            <a:ext cx="2255520" cy="426720"/>
          </a:xfrm>
          <a:prstGeom prst="ellipse">
            <a:avLst/>
          </a:prstGeom>
          <a:solidFill>
            <a:schemeClr val="accent1">
              <a:lumMod val="40000"/>
              <a:lumOff val="60000"/>
              <a:alpha val="75000"/>
            </a:schemeClr>
          </a:solidFill>
          <a:ln w="3175">
            <a:solidFill>
              <a:schemeClr val="bg1">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cxnSp>
        <p:nvCxnSpPr>
          <p:cNvPr id="144" name="Straight Connector 143"/>
          <p:cNvCxnSpPr/>
          <p:nvPr/>
        </p:nvCxnSpPr>
        <p:spPr>
          <a:xfrm>
            <a:off x="2477424" y="1208088"/>
            <a:ext cx="1229388" cy="0"/>
          </a:xfrm>
          <a:prstGeom prst="line">
            <a:avLst/>
          </a:prstGeom>
          <a:ln w="38100">
            <a:solidFill>
              <a:schemeClr val="accent4">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sp>
        <p:nvSpPr>
          <p:cNvPr id="145" name="Freeform 144"/>
          <p:cNvSpPr/>
          <p:nvPr/>
        </p:nvSpPr>
        <p:spPr>
          <a:xfrm>
            <a:off x="3592512" y="1660525"/>
            <a:ext cx="182563" cy="1220788"/>
          </a:xfrm>
          <a:custGeom>
            <a:avLst/>
            <a:gdLst>
              <a:gd name="connsiteX0" fmla="*/ 209550 w 311150"/>
              <a:gd name="connsiteY0" fmla="*/ 0 h 2120900"/>
              <a:gd name="connsiteX1" fmla="*/ 311150 w 311150"/>
              <a:gd name="connsiteY1" fmla="*/ 0 h 2120900"/>
              <a:gd name="connsiteX2" fmla="*/ 311150 w 311150"/>
              <a:gd name="connsiteY2" fmla="*/ 2120900 h 2120900"/>
              <a:gd name="connsiteX3" fmla="*/ 234950 w 311150"/>
              <a:gd name="connsiteY3" fmla="*/ 2120900 h 2120900"/>
              <a:gd name="connsiteX4" fmla="*/ 0 w 311150"/>
              <a:gd name="connsiteY4" fmla="*/ 1898650 h 2120900"/>
              <a:gd name="connsiteX5" fmla="*/ 209550 w 311150"/>
              <a:gd name="connsiteY5" fmla="*/ 0 h 2120900"/>
              <a:gd name="connsiteX0" fmla="*/ 209550 w 311150"/>
              <a:gd name="connsiteY0" fmla="*/ 0 h 2120900"/>
              <a:gd name="connsiteX1" fmla="*/ 267935 w 311150"/>
              <a:gd name="connsiteY1" fmla="*/ 0 h 2120900"/>
              <a:gd name="connsiteX2" fmla="*/ 311150 w 311150"/>
              <a:gd name="connsiteY2" fmla="*/ 2120900 h 2120900"/>
              <a:gd name="connsiteX3" fmla="*/ 234950 w 311150"/>
              <a:gd name="connsiteY3" fmla="*/ 2120900 h 2120900"/>
              <a:gd name="connsiteX4" fmla="*/ 0 w 311150"/>
              <a:gd name="connsiteY4" fmla="*/ 1898650 h 2120900"/>
              <a:gd name="connsiteX5" fmla="*/ 209550 w 311150"/>
              <a:gd name="connsiteY5" fmla="*/ 0 h 2120900"/>
              <a:gd name="connsiteX0" fmla="*/ 101513 w 311150"/>
              <a:gd name="connsiteY0" fmla="*/ 0 h 2120900"/>
              <a:gd name="connsiteX1" fmla="*/ 267935 w 311150"/>
              <a:gd name="connsiteY1" fmla="*/ 0 h 2120900"/>
              <a:gd name="connsiteX2" fmla="*/ 311150 w 311150"/>
              <a:gd name="connsiteY2" fmla="*/ 2120900 h 2120900"/>
              <a:gd name="connsiteX3" fmla="*/ 234950 w 311150"/>
              <a:gd name="connsiteY3" fmla="*/ 2120900 h 2120900"/>
              <a:gd name="connsiteX4" fmla="*/ 0 w 311150"/>
              <a:gd name="connsiteY4" fmla="*/ 1898650 h 2120900"/>
              <a:gd name="connsiteX5" fmla="*/ 101513 w 311150"/>
              <a:gd name="connsiteY5" fmla="*/ 0 h 2120900"/>
              <a:gd name="connsiteX0" fmla="*/ 101513 w 311150"/>
              <a:gd name="connsiteY0" fmla="*/ 2332 h 2123232"/>
              <a:gd name="connsiteX1" fmla="*/ 141890 w 311150"/>
              <a:gd name="connsiteY1" fmla="*/ 0 h 2123232"/>
              <a:gd name="connsiteX2" fmla="*/ 311150 w 311150"/>
              <a:gd name="connsiteY2" fmla="*/ 2123232 h 2123232"/>
              <a:gd name="connsiteX3" fmla="*/ 234950 w 311150"/>
              <a:gd name="connsiteY3" fmla="*/ 2123232 h 2123232"/>
              <a:gd name="connsiteX4" fmla="*/ 0 w 311150"/>
              <a:gd name="connsiteY4" fmla="*/ 1900982 h 2123232"/>
              <a:gd name="connsiteX5" fmla="*/ 101513 w 311150"/>
              <a:gd name="connsiteY5" fmla="*/ 2332 h 2123232"/>
              <a:gd name="connsiteX0" fmla="*/ 101513 w 311150"/>
              <a:gd name="connsiteY0" fmla="*/ 0 h 2120900"/>
              <a:gd name="connsiteX1" fmla="*/ 167098 w 311150"/>
              <a:gd name="connsiteY1" fmla="*/ 0 h 2120900"/>
              <a:gd name="connsiteX2" fmla="*/ 311150 w 311150"/>
              <a:gd name="connsiteY2" fmla="*/ 2120900 h 2120900"/>
              <a:gd name="connsiteX3" fmla="*/ 234950 w 311150"/>
              <a:gd name="connsiteY3" fmla="*/ 2120900 h 2120900"/>
              <a:gd name="connsiteX4" fmla="*/ 0 w 311150"/>
              <a:gd name="connsiteY4" fmla="*/ 1898650 h 2120900"/>
              <a:gd name="connsiteX5" fmla="*/ 101513 w 311150"/>
              <a:gd name="connsiteY5" fmla="*/ 0 h 2120900"/>
              <a:gd name="connsiteX0" fmla="*/ 137527 w 311150"/>
              <a:gd name="connsiteY0" fmla="*/ 0 h 2123231"/>
              <a:gd name="connsiteX1" fmla="*/ 167098 w 311150"/>
              <a:gd name="connsiteY1" fmla="*/ 2331 h 2123231"/>
              <a:gd name="connsiteX2" fmla="*/ 311150 w 311150"/>
              <a:gd name="connsiteY2" fmla="*/ 2123231 h 2123231"/>
              <a:gd name="connsiteX3" fmla="*/ 234950 w 311150"/>
              <a:gd name="connsiteY3" fmla="*/ 2123231 h 2123231"/>
              <a:gd name="connsiteX4" fmla="*/ 0 w 311150"/>
              <a:gd name="connsiteY4" fmla="*/ 1900981 h 2123231"/>
              <a:gd name="connsiteX5" fmla="*/ 137527 w 311150"/>
              <a:gd name="connsiteY5" fmla="*/ 0 h 2123231"/>
              <a:gd name="connsiteX0" fmla="*/ 185741 w 311150"/>
              <a:gd name="connsiteY0" fmla="*/ 0 h 2130696"/>
              <a:gd name="connsiteX1" fmla="*/ 167098 w 311150"/>
              <a:gd name="connsiteY1" fmla="*/ 9796 h 2130696"/>
              <a:gd name="connsiteX2" fmla="*/ 311150 w 311150"/>
              <a:gd name="connsiteY2" fmla="*/ 2130696 h 2130696"/>
              <a:gd name="connsiteX3" fmla="*/ 234950 w 311150"/>
              <a:gd name="connsiteY3" fmla="*/ 2130696 h 2130696"/>
              <a:gd name="connsiteX4" fmla="*/ 0 w 311150"/>
              <a:gd name="connsiteY4" fmla="*/ 1908446 h 2130696"/>
              <a:gd name="connsiteX5" fmla="*/ 185741 w 311150"/>
              <a:gd name="connsiteY5" fmla="*/ 0 h 2130696"/>
              <a:gd name="connsiteX0" fmla="*/ 118246 w 311150"/>
              <a:gd name="connsiteY0" fmla="*/ 0 h 2130696"/>
              <a:gd name="connsiteX1" fmla="*/ 167098 w 311150"/>
              <a:gd name="connsiteY1" fmla="*/ 9796 h 2130696"/>
              <a:gd name="connsiteX2" fmla="*/ 311150 w 311150"/>
              <a:gd name="connsiteY2" fmla="*/ 2130696 h 2130696"/>
              <a:gd name="connsiteX3" fmla="*/ 234950 w 311150"/>
              <a:gd name="connsiteY3" fmla="*/ 2130696 h 2130696"/>
              <a:gd name="connsiteX4" fmla="*/ 0 w 311150"/>
              <a:gd name="connsiteY4" fmla="*/ 1908446 h 2130696"/>
              <a:gd name="connsiteX5" fmla="*/ 118246 w 311150"/>
              <a:gd name="connsiteY5" fmla="*/ 0 h 2130696"/>
              <a:gd name="connsiteX0" fmla="*/ 118246 w 311150"/>
              <a:gd name="connsiteY0" fmla="*/ 5135 h 2135831"/>
              <a:gd name="connsiteX1" fmla="*/ 205668 w 311150"/>
              <a:gd name="connsiteY1" fmla="*/ 0 h 2135831"/>
              <a:gd name="connsiteX2" fmla="*/ 311150 w 311150"/>
              <a:gd name="connsiteY2" fmla="*/ 2135831 h 2135831"/>
              <a:gd name="connsiteX3" fmla="*/ 234950 w 311150"/>
              <a:gd name="connsiteY3" fmla="*/ 2135831 h 2135831"/>
              <a:gd name="connsiteX4" fmla="*/ 0 w 311150"/>
              <a:gd name="connsiteY4" fmla="*/ 1913581 h 2135831"/>
              <a:gd name="connsiteX5" fmla="*/ 118246 w 311150"/>
              <a:gd name="connsiteY5" fmla="*/ 5135 h 2135831"/>
              <a:gd name="connsiteX0" fmla="*/ 89317 w 311150"/>
              <a:gd name="connsiteY0" fmla="*/ 0 h 2153090"/>
              <a:gd name="connsiteX1" fmla="*/ 205668 w 311150"/>
              <a:gd name="connsiteY1" fmla="*/ 17259 h 2153090"/>
              <a:gd name="connsiteX2" fmla="*/ 311150 w 311150"/>
              <a:gd name="connsiteY2" fmla="*/ 2153090 h 2153090"/>
              <a:gd name="connsiteX3" fmla="*/ 234950 w 311150"/>
              <a:gd name="connsiteY3" fmla="*/ 2153090 h 2153090"/>
              <a:gd name="connsiteX4" fmla="*/ 0 w 311150"/>
              <a:gd name="connsiteY4" fmla="*/ 1930840 h 2153090"/>
              <a:gd name="connsiteX5" fmla="*/ 89317 w 311150"/>
              <a:gd name="connsiteY5" fmla="*/ 0 h 2153090"/>
              <a:gd name="connsiteX0" fmla="*/ 89317 w 542572"/>
              <a:gd name="connsiteY0" fmla="*/ 0 h 2436785"/>
              <a:gd name="connsiteX1" fmla="*/ 205668 w 542572"/>
              <a:gd name="connsiteY1" fmla="*/ 17259 h 2436785"/>
              <a:gd name="connsiteX2" fmla="*/ 542572 w 542572"/>
              <a:gd name="connsiteY2" fmla="*/ 2436785 h 2436785"/>
              <a:gd name="connsiteX3" fmla="*/ 234950 w 542572"/>
              <a:gd name="connsiteY3" fmla="*/ 2153090 h 2436785"/>
              <a:gd name="connsiteX4" fmla="*/ 0 w 542572"/>
              <a:gd name="connsiteY4" fmla="*/ 1930840 h 2436785"/>
              <a:gd name="connsiteX5" fmla="*/ 89317 w 542572"/>
              <a:gd name="connsiteY5" fmla="*/ 0 h 2436785"/>
              <a:gd name="connsiteX0" fmla="*/ 89317 w 542572"/>
              <a:gd name="connsiteY0" fmla="*/ 0 h 2436785"/>
              <a:gd name="connsiteX1" fmla="*/ 205668 w 542572"/>
              <a:gd name="connsiteY1" fmla="*/ 17259 h 2436785"/>
              <a:gd name="connsiteX2" fmla="*/ 542572 w 542572"/>
              <a:gd name="connsiteY2" fmla="*/ 2436785 h 2436785"/>
              <a:gd name="connsiteX3" fmla="*/ 447092 w 542572"/>
              <a:gd name="connsiteY3" fmla="*/ 2429320 h 2436785"/>
              <a:gd name="connsiteX4" fmla="*/ 0 w 542572"/>
              <a:gd name="connsiteY4" fmla="*/ 1930840 h 2436785"/>
              <a:gd name="connsiteX5" fmla="*/ 89317 w 542572"/>
              <a:gd name="connsiteY5" fmla="*/ 0 h 2436785"/>
              <a:gd name="connsiteX0" fmla="*/ 243598 w 696853"/>
              <a:gd name="connsiteY0" fmla="*/ 0 h 2436785"/>
              <a:gd name="connsiteX1" fmla="*/ 359949 w 696853"/>
              <a:gd name="connsiteY1" fmla="*/ 17259 h 2436785"/>
              <a:gd name="connsiteX2" fmla="*/ 696853 w 696853"/>
              <a:gd name="connsiteY2" fmla="*/ 2436785 h 2436785"/>
              <a:gd name="connsiteX3" fmla="*/ 601373 w 696853"/>
              <a:gd name="connsiteY3" fmla="*/ 2429320 h 2436785"/>
              <a:gd name="connsiteX4" fmla="*/ 0 w 696853"/>
              <a:gd name="connsiteY4" fmla="*/ 1721800 h 2436785"/>
              <a:gd name="connsiteX5" fmla="*/ 243598 w 696853"/>
              <a:gd name="connsiteY5" fmla="*/ 0 h 2436785"/>
              <a:gd name="connsiteX0" fmla="*/ 243598 w 696853"/>
              <a:gd name="connsiteY0" fmla="*/ 12603 h 2449388"/>
              <a:gd name="connsiteX1" fmla="*/ 350303 w 696853"/>
              <a:gd name="connsiteY1" fmla="*/ 0 h 2449388"/>
              <a:gd name="connsiteX2" fmla="*/ 696853 w 696853"/>
              <a:gd name="connsiteY2" fmla="*/ 2449388 h 2449388"/>
              <a:gd name="connsiteX3" fmla="*/ 601373 w 696853"/>
              <a:gd name="connsiteY3" fmla="*/ 2441923 h 2449388"/>
              <a:gd name="connsiteX4" fmla="*/ 0 w 696853"/>
              <a:gd name="connsiteY4" fmla="*/ 1734403 h 2449388"/>
              <a:gd name="connsiteX5" fmla="*/ 243598 w 696853"/>
              <a:gd name="connsiteY5" fmla="*/ 12603 h 2449388"/>
              <a:gd name="connsiteX0" fmla="*/ 243598 w 696853"/>
              <a:gd name="connsiteY0" fmla="*/ 12603 h 2449388"/>
              <a:gd name="connsiteX1" fmla="*/ 350303 w 696853"/>
              <a:gd name="connsiteY1" fmla="*/ 0 h 2449388"/>
              <a:gd name="connsiteX2" fmla="*/ 696853 w 696853"/>
              <a:gd name="connsiteY2" fmla="*/ 2449388 h 2449388"/>
              <a:gd name="connsiteX3" fmla="*/ 543519 w 696853"/>
              <a:gd name="connsiteY3" fmla="*/ 2449388 h 2449388"/>
              <a:gd name="connsiteX4" fmla="*/ 0 w 696853"/>
              <a:gd name="connsiteY4" fmla="*/ 1734403 h 2449388"/>
              <a:gd name="connsiteX5" fmla="*/ 243598 w 696853"/>
              <a:gd name="connsiteY5" fmla="*/ 12603 h 2449388"/>
              <a:gd name="connsiteX0" fmla="*/ 243598 w 696853"/>
              <a:gd name="connsiteY0" fmla="*/ 1182111 h 3618896"/>
              <a:gd name="connsiteX1" fmla="*/ 523868 w 696853"/>
              <a:gd name="connsiteY1" fmla="*/ 0 h 3618896"/>
              <a:gd name="connsiteX2" fmla="*/ 696853 w 696853"/>
              <a:gd name="connsiteY2" fmla="*/ 3618896 h 3618896"/>
              <a:gd name="connsiteX3" fmla="*/ 543519 w 696853"/>
              <a:gd name="connsiteY3" fmla="*/ 3618896 h 3618896"/>
              <a:gd name="connsiteX4" fmla="*/ 0 w 696853"/>
              <a:gd name="connsiteY4" fmla="*/ 2903911 h 3618896"/>
              <a:gd name="connsiteX5" fmla="*/ 243598 w 696853"/>
              <a:gd name="connsiteY5" fmla="*/ 1182111 h 3618896"/>
              <a:gd name="connsiteX0" fmla="*/ 156816 w 696853"/>
              <a:gd name="connsiteY0" fmla="*/ 0 h 3859924"/>
              <a:gd name="connsiteX1" fmla="*/ 523868 w 696853"/>
              <a:gd name="connsiteY1" fmla="*/ 241028 h 3859924"/>
              <a:gd name="connsiteX2" fmla="*/ 696853 w 696853"/>
              <a:gd name="connsiteY2" fmla="*/ 3859924 h 3859924"/>
              <a:gd name="connsiteX3" fmla="*/ 543519 w 696853"/>
              <a:gd name="connsiteY3" fmla="*/ 3859924 h 3859924"/>
              <a:gd name="connsiteX4" fmla="*/ 0 w 696853"/>
              <a:gd name="connsiteY4" fmla="*/ 3144939 h 3859924"/>
              <a:gd name="connsiteX5" fmla="*/ 156816 w 696853"/>
              <a:gd name="connsiteY5" fmla="*/ 0 h 3859924"/>
              <a:gd name="connsiteX0" fmla="*/ 156816 w 696853"/>
              <a:gd name="connsiteY0" fmla="*/ 1126519 h 4986443"/>
              <a:gd name="connsiteX1" fmla="*/ 90145 w 696853"/>
              <a:gd name="connsiteY1" fmla="*/ 0 h 4986443"/>
              <a:gd name="connsiteX2" fmla="*/ 696853 w 696853"/>
              <a:gd name="connsiteY2" fmla="*/ 4986443 h 4986443"/>
              <a:gd name="connsiteX3" fmla="*/ 543519 w 696853"/>
              <a:gd name="connsiteY3" fmla="*/ 4986443 h 4986443"/>
              <a:gd name="connsiteX4" fmla="*/ 0 w 696853"/>
              <a:gd name="connsiteY4" fmla="*/ 4271458 h 4986443"/>
              <a:gd name="connsiteX5" fmla="*/ 156816 w 696853"/>
              <a:gd name="connsiteY5" fmla="*/ 1126519 h 4986443"/>
              <a:gd name="connsiteX0" fmla="*/ 590539 w 696853"/>
              <a:gd name="connsiteY0" fmla="*/ 264369 h 4986443"/>
              <a:gd name="connsiteX1" fmla="*/ 90145 w 696853"/>
              <a:gd name="connsiteY1" fmla="*/ 0 h 4986443"/>
              <a:gd name="connsiteX2" fmla="*/ 696853 w 696853"/>
              <a:gd name="connsiteY2" fmla="*/ 4986443 h 4986443"/>
              <a:gd name="connsiteX3" fmla="*/ 543519 w 696853"/>
              <a:gd name="connsiteY3" fmla="*/ 4986443 h 4986443"/>
              <a:gd name="connsiteX4" fmla="*/ 0 w 696853"/>
              <a:gd name="connsiteY4" fmla="*/ 4271458 h 4986443"/>
              <a:gd name="connsiteX5" fmla="*/ 590539 w 696853"/>
              <a:gd name="connsiteY5" fmla="*/ 264369 h 4986443"/>
              <a:gd name="connsiteX0" fmla="*/ 590539 w 696853"/>
              <a:gd name="connsiteY0" fmla="*/ 41399 h 4763473"/>
              <a:gd name="connsiteX1" fmla="*/ 207614 w 696853"/>
              <a:gd name="connsiteY1" fmla="*/ 0 h 4763473"/>
              <a:gd name="connsiteX2" fmla="*/ 696853 w 696853"/>
              <a:gd name="connsiteY2" fmla="*/ 4763473 h 4763473"/>
              <a:gd name="connsiteX3" fmla="*/ 543519 w 696853"/>
              <a:gd name="connsiteY3" fmla="*/ 4763473 h 4763473"/>
              <a:gd name="connsiteX4" fmla="*/ 0 w 696853"/>
              <a:gd name="connsiteY4" fmla="*/ 4048488 h 4763473"/>
              <a:gd name="connsiteX5" fmla="*/ 590539 w 696853"/>
              <a:gd name="connsiteY5" fmla="*/ 41399 h 4763473"/>
              <a:gd name="connsiteX0" fmla="*/ 409821 w 696853"/>
              <a:gd name="connsiteY0" fmla="*/ 41399 h 4763473"/>
              <a:gd name="connsiteX1" fmla="*/ 207614 w 696853"/>
              <a:gd name="connsiteY1" fmla="*/ 0 h 4763473"/>
              <a:gd name="connsiteX2" fmla="*/ 696853 w 696853"/>
              <a:gd name="connsiteY2" fmla="*/ 4763473 h 4763473"/>
              <a:gd name="connsiteX3" fmla="*/ 543519 w 696853"/>
              <a:gd name="connsiteY3" fmla="*/ 4763473 h 4763473"/>
              <a:gd name="connsiteX4" fmla="*/ 0 w 696853"/>
              <a:gd name="connsiteY4" fmla="*/ 4048488 h 4763473"/>
              <a:gd name="connsiteX5" fmla="*/ 409821 w 696853"/>
              <a:gd name="connsiteY5" fmla="*/ 41399 h 476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853" h="4763473">
                <a:moveTo>
                  <a:pt x="409821" y="41399"/>
                </a:moveTo>
                <a:lnTo>
                  <a:pt x="207614" y="0"/>
                </a:lnTo>
                <a:lnTo>
                  <a:pt x="696853" y="4763473"/>
                </a:lnTo>
                <a:lnTo>
                  <a:pt x="543519" y="4763473"/>
                </a:lnTo>
                <a:lnTo>
                  <a:pt x="0" y="4048488"/>
                </a:lnTo>
                <a:lnTo>
                  <a:pt x="409821" y="41399"/>
                </a:lnTo>
                <a:close/>
              </a:path>
            </a:pathLst>
          </a:cu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nvGrpSpPr>
          <p:cNvPr id="147" name="Group 69"/>
          <p:cNvGrpSpPr>
            <a:grpSpLocks/>
          </p:cNvGrpSpPr>
          <p:nvPr/>
        </p:nvGrpSpPr>
        <p:grpSpPr bwMode="auto">
          <a:xfrm>
            <a:off x="3730146" y="4448965"/>
            <a:ext cx="5283680" cy="1670847"/>
            <a:chOff x="7567134" y="4868065"/>
            <a:chExt cx="5283680" cy="1670847"/>
          </a:xfrm>
        </p:grpSpPr>
        <p:cxnSp>
          <p:nvCxnSpPr>
            <p:cNvPr id="148" name="Straight Connector 147"/>
            <p:cNvCxnSpPr/>
            <p:nvPr/>
          </p:nvCxnSpPr>
          <p:spPr>
            <a:xfrm flipV="1">
              <a:off x="7567134" y="4868065"/>
              <a:ext cx="470378" cy="5802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7702764" y="4868065"/>
              <a:ext cx="5148050" cy="16708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52" name="Straight Connector 151"/>
          <p:cNvCxnSpPr/>
          <p:nvPr/>
        </p:nvCxnSpPr>
        <p:spPr>
          <a:xfrm>
            <a:off x="3665537" y="1228725"/>
            <a:ext cx="0" cy="309563"/>
          </a:xfrm>
          <a:prstGeom prst="line">
            <a:avLst/>
          </a:prstGeom>
          <a:ln w="38100">
            <a:solidFill>
              <a:schemeClr val="accent4">
                <a:lumMod val="60000"/>
                <a:lumOff val="40000"/>
                <a:alpha val="50000"/>
              </a:schemeClr>
            </a:solidFill>
          </a:ln>
        </p:spPr>
        <p:style>
          <a:lnRef idx="1">
            <a:schemeClr val="accent1"/>
          </a:lnRef>
          <a:fillRef idx="0">
            <a:schemeClr val="accent1"/>
          </a:fillRef>
          <a:effectRef idx="0">
            <a:schemeClr val="accent1"/>
          </a:effectRef>
          <a:fontRef idx="minor">
            <a:schemeClr val="tx1"/>
          </a:fontRef>
        </p:style>
      </p:cxnSp>
      <p:sp>
        <p:nvSpPr>
          <p:cNvPr id="153" name="Rounded Rectangle 152"/>
          <p:cNvSpPr/>
          <p:nvPr/>
        </p:nvSpPr>
        <p:spPr>
          <a:xfrm rot="18832609">
            <a:off x="3663950" y="1022350"/>
            <a:ext cx="76200" cy="381000"/>
          </a:xfrm>
          <a:prstGeom prst="roundRect">
            <a:avLst/>
          </a:prstGeom>
          <a:solidFill>
            <a:schemeClr val="accent1">
              <a:lumMod val="40000"/>
              <a:lumOff val="60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pic>
        <p:nvPicPr>
          <p:cNvPr id="163" name="Picture 162" descr="AVG_Shifted Run12A.png"/>
          <p:cNvPicPr>
            <a:picLocks noChangeAspect="1"/>
          </p:cNvPicPr>
          <p:nvPr/>
        </p:nvPicPr>
        <p:blipFill>
          <a:blip r:embed="rId3" cstate="print">
            <a:clrChange>
              <a:clrFrom>
                <a:srgbClr val="000080"/>
              </a:clrFrom>
              <a:clrTo>
                <a:srgbClr val="000080">
                  <a:alpha val="0"/>
                </a:srgbClr>
              </a:clrTo>
            </a:clrChange>
          </a:blip>
          <a:stretch>
            <a:fillRect/>
          </a:stretch>
        </p:blipFill>
        <p:spPr>
          <a:xfrm>
            <a:off x="1621508" y="5416115"/>
            <a:ext cx="3940815" cy="339725"/>
          </a:xfrm>
          <a:prstGeom prst="rect">
            <a:avLst/>
          </a:prstGeom>
          <a:scene3d>
            <a:camera prst="isometricOffAxis1Left">
              <a:rot lat="714637" lon="5160000" rev="72054"/>
            </a:camera>
            <a:lightRig rig="threePt" dir="t"/>
          </a:scene3d>
        </p:spPr>
      </p:pic>
      <p:pic>
        <p:nvPicPr>
          <p:cNvPr id="164" name="Picture 163" descr="AVG_Shifted Run12B.png"/>
          <p:cNvPicPr>
            <a:picLocks noChangeAspect="1"/>
          </p:cNvPicPr>
          <p:nvPr/>
        </p:nvPicPr>
        <p:blipFill>
          <a:blip r:embed="rId4" cstate="print"/>
          <a:stretch>
            <a:fillRect/>
          </a:stretch>
        </p:blipFill>
        <p:spPr>
          <a:xfrm>
            <a:off x="1621536" y="5410200"/>
            <a:ext cx="3941064" cy="339747"/>
          </a:xfrm>
          <a:prstGeom prst="rect">
            <a:avLst/>
          </a:prstGeom>
          <a:scene3d>
            <a:camera prst="orthographicFront">
              <a:rot lat="714000" lon="5160000" rev="72000"/>
            </a:camera>
            <a:lightRig rig="threePt" dir="t"/>
          </a:scene3d>
        </p:spPr>
      </p:pic>
      <p:sp>
        <p:nvSpPr>
          <p:cNvPr id="167" name="Cube 166"/>
          <p:cNvSpPr/>
          <p:nvPr/>
        </p:nvSpPr>
        <p:spPr>
          <a:xfrm>
            <a:off x="109536" y="5180806"/>
            <a:ext cx="1638300" cy="933450"/>
          </a:xfrm>
          <a:prstGeom prst="cube">
            <a:avLst>
              <a:gd name="adj" fmla="val 177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an 167"/>
          <p:cNvSpPr/>
          <p:nvPr/>
        </p:nvSpPr>
        <p:spPr>
          <a:xfrm rot="5400000">
            <a:off x="1662111" y="5371306"/>
            <a:ext cx="438150" cy="514350"/>
          </a:xfrm>
          <a:prstGeom prst="can">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ight Arrow 175"/>
          <p:cNvSpPr/>
          <p:nvPr/>
        </p:nvSpPr>
        <p:spPr>
          <a:xfrm>
            <a:off x="5607584" y="3391695"/>
            <a:ext cx="244208" cy="495616"/>
          </a:xfrm>
          <a:prstGeom prst="rightArrow">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TextBox 1038"/>
          <p:cNvSpPr txBox="1"/>
          <p:nvPr/>
        </p:nvSpPr>
        <p:spPr>
          <a:xfrm>
            <a:off x="4132950" y="3429798"/>
            <a:ext cx="1566442" cy="369332"/>
          </a:xfrm>
          <a:prstGeom prst="rect">
            <a:avLst/>
          </a:prstGeom>
          <a:noFill/>
        </p:spPr>
        <p:txBody>
          <a:bodyPr wrap="square" rtlCol="0">
            <a:spAutoFit/>
          </a:bodyPr>
          <a:lstStyle/>
          <a:p>
            <a:r>
              <a:rPr lang="en-US" dirty="0"/>
              <a:t>Flow Direction</a:t>
            </a:r>
          </a:p>
        </p:txBody>
      </p:sp>
      <p:pic>
        <p:nvPicPr>
          <p:cNvPr id="178" name="Picture 177"/>
          <p:cNvPicPr>
            <a:picLocks noChangeAspect="1"/>
          </p:cNvPicPr>
          <p:nvPr/>
        </p:nvPicPr>
        <p:blipFill rotWithShape="1">
          <a:blip r:embed="rId7" cstate="print">
            <a:extLst>
              <a:ext uri="{28A0092B-C50C-407E-A947-70E740481C1C}">
                <a14:useLocalDpi xmlns:a14="http://schemas.microsoft.com/office/drawing/2010/main" val="0"/>
              </a:ext>
            </a:extLst>
          </a:blip>
          <a:srcRect t="3613"/>
          <a:stretch/>
        </p:blipFill>
        <p:spPr bwMode="auto">
          <a:xfrm>
            <a:off x="5352059" y="914400"/>
            <a:ext cx="3639541" cy="2454543"/>
          </a:xfrm>
          <a:prstGeom prst="rect">
            <a:avLst/>
          </a:prstGeom>
          <a:solidFill>
            <a:schemeClr val="bg1"/>
          </a:solidFill>
          <a:ln>
            <a:noFill/>
          </a:ln>
        </p:spPr>
      </p:pic>
      <p:pic>
        <p:nvPicPr>
          <p:cNvPr id="179" name="Picture 178"/>
          <p:cNvPicPr>
            <a:picLocks noChangeAspect="1"/>
          </p:cNvPicPr>
          <p:nvPr/>
        </p:nvPicPr>
        <p:blipFill>
          <a:blip r:embed="rId8" cstate="print">
            <a:extLst>
              <a:ext uri="{28A0092B-C50C-407E-A947-70E740481C1C}">
                <a14:useLocalDpi xmlns:a14="http://schemas.microsoft.com/office/drawing/2010/main" val="0"/>
              </a:ext>
            </a:extLst>
          </a:blip>
          <a:srcRect l="25597" r="3976" b="20502"/>
          <a:stretch>
            <a:fillRect/>
          </a:stretch>
        </p:blipFill>
        <p:spPr bwMode="auto">
          <a:xfrm>
            <a:off x="6287771" y="828102"/>
            <a:ext cx="2557779" cy="202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2" descr="http://martianchronicles.files.wordpress.com/2010/02/nasa-meatball.gif"/>
          <p:cNvPicPr>
            <a:picLocks noChangeAspect="1" noChangeArrowheads="1"/>
          </p:cNvPicPr>
          <p:nvPr/>
        </p:nvPicPr>
        <p:blipFill>
          <a:blip r:embed="rId9" cstate="print"/>
          <a:srcRect/>
          <a:stretch>
            <a:fillRect/>
          </a:stretch>
        </p:blipFill>
        <p:spPr bwMode="auto">
          <a:xfrm>
            <a:off x="8077200" y="76200"/>
            <a:ext cx="838200" cy="687709"/>
          </a:xfrm>
          <a:prstGeom prst="rect">
            <a:avLst/>
          </a:prstGeom>
          <a:noFill/>
        </p:spPr>
      </p:pic>
      <p:sp>
        <p:nvSpPr>
          <p:cNvPr id="105" name="TextBox 104">
            <a:extLst>
              <a:ext uri="{FF2B5EF4-FFF2-40B4-BE49-F238E27FC236}">
                <a16:creationId xmlns:a16="http://schemas.microsoft.com/office/drawing/2014/main" id="{D79B15EF-E8B2-4185-B470-85A0CD573597}"/>
              </a:ext>
            </a:extLst>
          </p:cNvPr>
          <p:cNvSpPr txBox="1"/>
          <p:nvPr/>
        </p:nvSpPr>
        <p:spPr>
          <a:xfrm>
            <a:off x="5352059" y="5993742"/>
            <a:ext cx="3940814" cy="646331"/>
          </a:xfrm>
          <a:prstGeom prst="rect">
            <a:avLst/>
          </a:prstGeom>
          <a:noFill/>
        </p:spPr>
        <p:txBody>
          <a:bodyPr wrap="square">
            <a:spAutoFit/>
          </a:bodyPr>
          <a:lstStyle/>
          <a:p>
            <a:pPr algn="l"/>
            <a:r>
              <a:rPr lang="en-US" b="0" i="0" dirty="0">
                <a:solidFill>
                  <a:srgbClr val="777777"/>
                </a:solidFill>
                <a:effectLst/>
                <a:latin typeface="Arial" panose="020B0604020202020204" pitchFamily="34" charset="0"/>
              </a:rPr>
              <a:t>BF Bathel, et al, AIAA journal 49 (9), 1883-1896, 2011</a:t>
            </a:r>
          </a:p>
        </p:txBody>
      </p:sp>
    </p:spTree>
    <p:extLst>
      <p:ext uri="{BB962C8B-B14F-4D97-AF65-F5344CB8AC3E}">
        <p14:creationId xmlns:p14="http://schemas.microsoft.com/office/powerpoint/2010/main" val="167016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9"/>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par>
                                <p:cTn id="12" presetID="22" presetClass="entr" presetSubtype="8" fill="hold" nodeType="withEffect">
                                  <p:stCondLst>
                                    <p:cond delay="0"/>
                                  </p:stCondLst>
                                  <p:childTnLst>
                                    <p:set>
                                      <p:cBhvr>
                                        <p:cTn id="13" dur="1" fill="hold">
                                          <p:stCondLst>
                                            <p:cond delay="0"/>
                                          </p:stCondLst>
                                        </p:cTn>
                                        <p:tgtEl>
                                          <p:spTgt spid="144"/>
                                        </p:tgtEl>
                                        <p:attrNameLst>
                                          <p:attrName>style.visibility</p:attrName>
                                        </p:attrNameLst>
                                      </p:cBhvr>
                                      <p:to>
                                        <p:strVal val="visible"/>
                                      </p:to>
                                    </p:set>
                                    <p:animEffect transition="in" filter="wipe(left)">
                                      <p:cBhvr>
                                        <p:cTn id="14" dur="500"/>
                                        <p:tgtEl>
                                          <p:spTgt spid="144"/>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52"/>
                                        </p:tgtEl>
                                        <p:attrNameLst>
                                          <p:attrName>style.visibility</p:attrName>
                                        </p:attrNameLst>
                                      </p:cBhvr>
                                      <p:to>
                                        <p:strVal val="visible"/>
                                      </p:to>
                                    </p:set>
                                    <p:animEffect transition="in" filter="wipe(up)">
                                      <p:cBhvr>
                                        <p:cTn id="18" dur="250"/>
                                        <p:tgtEl>
                                          <p:spTgt spid="152"/>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wipe(up)">
                                      <p:cBhvr>
                                        <p:cTn id="22" dur="500"/>
                                        <p:tgtEl>
                                          <p:spTgt spid="145"/>
                                        </p:tgtEl>
                                      </p:cBhvr>
                                    </p:animEffect>
                                  </p:childTnLst>
                                </p:cTn>
                              </p:par>
                            </p:childTnLst>
                          </p:cTn>
                        </p:par>
                        <p:par>
                          <p:cTn id="23" fill="hold">
                            <p:stCondLst>
                              <p:cond delay="1250"/>
                            </p:stCondLst>
                            <p:childTnLst>
                              <p:par>
                                <p:cTn id="24" presetID="22" presetClass="entr" presetSubtype="1" fill="hold" grpId="0" nodeType="after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wipe(up)">
                                      <p:cBhvr>
                                        <p:cTn id="26" dur="500"/>
                                        <p:tgtEl>
                                          <p:spTgt spid="142"/>
                                        </p:tgtEl>
                                      </p:cBhvr>
                                    </p:animEffect>
                                  </p:childTnLst>
                                </p:cTn>
                              </p:par>
                            </p:childTnLst>
                          </p:cTn>
                        </p:par>
                        <p:par>
                          <p:cTn id="27" fill="hold">
                            <p:stCondLst>
                              <p:cond delay="1750"/>
                            </p:stCondLst>
                            <p:childTnLst>
                              <p:par>
                                <p:cTn id="28" presetID="22" presetClass="entr" presetSubtype="1" fill="hold" nodeType="afterEffect">
                                  <p:stCondLst>
                                    <p:cond delay="0"/>
                                  </p:stCondLst>
                                  <p:childTnLst>
                                    <p:set>
                                      <p:cBhvr>
                                        <p:cTn id="29" dur="1" fill="hold">
                                          <p:stCondLst>
                                            <p:cond delay="0"/>
                                          </p:stCondLst>
                                        </p:cTn>
                                        <p:tgtEl>
                                          <p:spTgt spid="119"/>
                                        </p:tgtEl>
                                        <p:attrNameLst>
                                          <p:attrName>style.visibility</p:attrName>
                                        </p:attrNameLst>
                                      </p:cBhvr>
                                      <p:to>
                                        <p:strVal val="visible"/>
                                      </p:to>
                                    </p:set>
                                    <p:animEffect transition="in" filter="wipe(up)">
                                      <p:cBhvr>
                                        <p:cTn id="30" dur="500"/>
                                        <p:tgtEl>
                                          <p:spTgt spid="119"/>
                                        </p:tgtEl>
                                      </p:cBhvr>
                                    </p:animEffect>
                                  </p:childTnLst>
                                </p:cTn>
                              </p:par>
                            </p:childTnLst>
                          </p:cTn>
                        </p:par>
                        <p:par>
                          <p:cTn id="31" fill="hold">
                            <p:stCondLst>
                              <p:cond delay="2250"/>
                            </p:stCondLst>
                            <p:childTnLst>
                              <p:par>
                                <p:cTn id="32" presetID="10" presetClass="entr" presetSubtype="0" fill="hold" nodeType="afterEffect">
                                  <p:stCondLst>
                                    <p:cond delay="0"/>
                                  </p:stCondLst>
                                  <p:childTnLst>
                                    <p:set>
                                      <p:cBhvr>
                                        <p:cTn id="33" dur="1" fill="hold">
                                          <p:stCondLst>
                                            <p:cond delay="0"/>
                                          </p:stCondLst>
                                        </p:cTn>
                                        <p:tgtEl>
                                          <p:spTgt spid="163"/>
                                        </p:tgtEl>
                                        <p:attrNameLst>
                                          <p:attrName>style.visibility</p:attrName>
                                        </p:attrNameLst>
                                      </p:cBhvr>
                                      <p:to>
                                        <p:strVal val="visible"/>
                                      </p:to>
                                    </p:set>
                                    <p:animEffect transition="in" filter="fade">
                                      <p:cBhvr>
                                        <p:cTn id="34" dur="500"/>
                                        <p:tgtEl>
                                          <p:spTgt spid="163"/>
                                        </p:tgtEl>
                                      </p:cBhvr>
                                    </p:animEffect>
                                  </p:childTnLst>
                                </p:cTn>
                              </p:par>
                              <p:par>
                                <p:cTn id="35" presetID="10" presetClass="entr" presetSubtype="0" fill="hold" nodeType="with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fade">
                                      <p:cBhvr>
                                        <p:cTn id="37" dur="500"/>
                                        <p:tgtEl>
                                          <p:spTgt spid="150"/>
                                        </p:tgtEl>
                                      </p:cBhvr>
                                    </p:animEffect>
                                  </p:childTnLst>
                                </p:cTn>
                              </p:par>
                              <p:par>
                                <p:cTn id="38" presetID="10" presetClass="entr" presetSubtype="0" fill="hold" nodeType="withEffect">
                                  <p:stCondLst>
                                    <p:cond delay="0"/>
                                  </p:stCondLst>
                                  <p:childTnLst>
                                    <p:set>
                                      <p:cBhvr>
                                        <p:cTn id="39" dur="1" fill="hold">
                                          <p:stCondLst>
                                            <p:cond delay="0"/>
                                          </p:stCondLst>
                                        </p:cTn>
                                        <p:tgtEl>
                                          <p:spTgt spid="147"/>
                                        </p:tgtEl>
                                        <p:attrNameLst>
                                          <p:attrName>style.visibility</p:attrName>
                                        </p:attrNameLst>
                                      </p:cBhvr>
                                      <p:to>
                                        <p:strVal val="visible"/>
                                      </p:to>
                                    </p:set>
                                    <p:animEffect transition="in" filter="fade">
                                      <p:cBhvr>
                                        <p:cTn id="40" dur="500"/>
                                        <p:tgtEl>
                                          <p:spTgt spid="147"/>
                                        </p:tgtEl>
                                      </p:cBhvr>
                                    </p:animEffect>
                                  </p:childTnLst>
                                </p:cTn>
                              </p:par>
                            </p:childTnLst>
                          </p:cTn>
                        </p:par>
                        <p:par>
                          <p:cTn id="41" fill="hold">
                            <p:stCondLst>
                              <p:cond delay="2750"/>
                            </p:stCondLst>
                            <p:childTnLst>
                              <p:par>
                                <p:cTn id="42" presetID="1" presetClass="entr" presetSubtype="0" fill="hold" grpId="0" nodeType="afterEffect">
                                  <p:stCondLst>
                                    <p:cond delay="250"/>
                                  </p:stCondLst>
                                  <p:childTnLst>
                                    <p:set>
                                      <p:cBhvr>
                                        <p:cTn id="43" dur="1" fill="hold">
                                          <p:stCondLst>
                                            <p:cond delay="0"/>
                                          </p:stCondLst>
                                        </p:cTn>
                                        <p:tgtEl>
                                          <p:spTgt spid="1039"/>
                                        </p:tgtEl>
                                        <p:attrNameLst>
                                          <p:attrName>style.visibility</p:attrName>
                                        </p:attrNameLst>
                                      </p:cBhvr>
                                      <p:to>
                                        <p:strVal val="visible"/>
                                      </p:to>
                                    </p:set>
                                  </p:childTnLst>
                                </p:cTn>
                              </p:par>
                            </p:childTnLst>
                          </p:cTn>
                        </p:par>
                        <p:par>
                          <p:cTn id="44" fill="hold">
                            <p:stCondLst>
                              <p:cond delay="3000"/>
                            </p:stCondLst>
                            <p:childTnLst>
                              <p:par>
                                <p:cTn id="45" presetID="10" presetClass="entr" presetSubtype="0" fill="hold" grpId="0" nodeType="afterEffect">
                                  <p:stCondLst>
                                    <p:cond delay="150"/>
                                  </p:stCondLst>
                                  <p:childTnLst>
                                    <p:set>
                                      <p:cBhvr>
                                        <p:cTn id="46" dur="1" fill="hold">
                                          <p:stCondLst>
                                            <p:cond delay="0"/>
                                          </p:stCondLst>
                                        </p:cTn>
                                        <p:tgtEl>
                                          <p:spTgt spid="176"/>
                                        </p:tgtEl>
                                        <p:attrNameLst>
                                          <p:attrName>style.visibility</p:attrName>
                                        </p:attrNameLst>
                                      </p:cBhvr>
                                      <p:to>
                                        <p:strVal val="visible"/>
                                      </p:to>
                                    </p:set>
                                    <p:animEffect transition="in" filter="fade">
                                      <p:cBhvr>
                                        <p:cTn id="47" dur="300"/>
                                        <p:tgtEl>
                                          <p:spTgt spid="17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8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8"/>
                                        </p:tgtEl>
                                        <p:attrNameLst>
                                          <p:attrName>style.visibility</p:attrName>
                                        </p:attrNameLst>
                                      </p:cBhvr>
                                      <p:to>
                                        <p:strVal val="visible"/>
                                      </p:to>
                                    </p:set>
                                    <p:animEffect transition="in" filter="fade">
                                      <p:cBhvr>
                                        <p:cTn id="54" dur="500"/>
                                        <p:tgtEl>
                                          <p:spTgt spid="178"/>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4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5">
                                            <p:txEl>
                                              <p:pRg st="0" end="0"/>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6"/>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5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5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4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2"/>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19"/>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63"/>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par>
                          <p:cTn id="79" fill="hold">
                            <p:stCondLst>
                              <p:cond delay="0"/>
                            </p:stCondLst>
                            <p:childTnLst>
                              <p:par>
                                <p:cTn id="80" presetID="10" presetClass="entr" presetSubtype="0" fill="hold" nodeType="afterEffect">
                                  <p:stCondLst>
                                    <p:cond delay="0"/>
                                  </p:stCondLst>
                                  <p:childTnLst>
                                    <p:set>
                                      <p:cBhvr>
                                        <p:cTn id="81" dur="1" fill="hold">
                                          <p:stCondLst>
                                            <p:cond delay="0"/>
                                          </p:stCondLst>
                                        </p:cTn>
                                        <p:tgtEl>
                                          <p:spTgt spid="164"/>
                                        </p:tgtEl>
                                        <p:attrNameLst>
                                          <p:attrName>style.visibility</p:attrName>
                                        </p:attrNameLst>
                                      </p:cBhvr>
                                      <p:to>
                                        <p:strVal val="visible"/>
                                      </p:to>
                                    </p:set>
                                    <p:animEffect transition="in" filter="fade">
                                      <p:cBhvr>
                                        <p:cTn id="82" dur="500"/>
                                        <p:tgtEl>
                                          <p:spTgt spid="164"/>
                                        </p:tgtEl>
                                      </p:cBhvr>
                                    </p:animEffect>
                                  </p:childTnLst>
                                </p:cTn>
                              </p:par>
                              <p:par>
                                <p:cTn id="83" presetID="1" presetClass="entr" presetSubtype="0" fill="hold" nodeType="withEffect">
                                  <p:stCondLst>
                                    <p:cond delay="0"/>
                                  </p:stCondLst>
                                  <p:childTnLst>
                                    <p:set>
                                      <p:cBhvr>
                                        <p:cTn id="84" dur="1" fill="hold">
                                          <p:stCondLst>
                                            <p:cond delay="0"/>
                                          </p:stCondLst>
                                        </p:cTn>
                                        <p:tgtEl>
                                          <p:spTgt spid="45">
                                            <p:txEl>
                                              <p:pRg st="0" end="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51"/>
                                        </p:tgtEl>
                                        <p:attrNameLst>
                                          <p:attrName>style.visibility</p:attrName>
                                        </p:attrNameLst>
                                      </p:cBhvr>
                                      <p:to>
                                        <p:strVal val="visible"/>
                                      </p:to>
                                    </p:set>
                                  </p:childTnLst>
                                </p:cTn>
                              </p:par>
                              <p:par>
                                <p:cTn id="89" presetID="10" presetClass="entr" presetSubtype="0" fill="hold" nodeType="withEffect">
                                  <p:stCondLst>
                                    <p:cond delay="0"/>
                                  </p:stCondLst>
                                  <p:childTnLst>
                                    <p:set>
                                      <p:cBhvr>
                                        <p:cTn id="90" dur="1" fill="hold">
                                          <p:stCondLst>
                                            <p:cond delay="0"/>
                                          </p:stCondLst>
                                        </p:cTn>
                                        <p:tgtEl>
                                          <p:spTgt spid="147"/>
                                        </p:tgtEl>
                                        <p:attrNameLst>
                                          <p:attrName>style.visibility</p:attrName>
                                        </p:attrNameLst>
                                      </p:cBhvr>
                                      <p:to>
                                        <p:strVal val="visible"/>
                                      </p:to>
                                    </p:set>
                                    <p:animEffect transition="in" filter="fade">
                                      <p:cBhvr>
                                        <p:cTn id="91" dur="500"/>
                                        <p:tgtEl>
                                          <p:spTgt spid="147"/>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allAtOnce"/>
      <p:bldP spid="45" grpId="1" build="allAtOnce"/>
      <p:bldP spid="46" grpId="0"/>
      <p:bldP spid="46" grpId="1"/>
      <p:bldP spid="55" grpId="0"/>
      <p:bldP spid="142" grpId="0" animBg="1"/>
      <p:bldP spid="142" grpId="1" animBg="1"/>
      <p:bldP spid="145" grpId="0" animBg="1"/>
      <p:bldP spid="145" grpId="1" animBg="1"/>
      <p:bldP spid="176" grpId="0" animBg="1"/>
      <p:bldP spid="10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408" y="828101"/>
            <a:ext cx="8534400" cy="45719"/>
          </a:xfrm>
          <a:prstGeom prst="rect">
            <a:avLst/>
          </a:prstGeom>
          <a:gradFill flip="none" rotWithShape="1">
            <a:gsLst>
              <a:gs pos="0">
                <a:schemeClr val="accent1">
                  <a:tint val="66000"/>
                  <a:satMod val="160000"/>
                  <a:lumMod val="82000"/>
                </a:schemeClr>
              </a:gs>
              <a:gs pos="50000">
                <a:schemeClr val="accent1">
                  <a:tint val="44500"/>
                  <a:satMod val="160000"/>
                </a:schemeClr>
              </a:gs>
              <a:gs pos="100000">
                <a:schemeClr val="accent1">
                  <a:tint val="23500"/>
                  <a:satMod val="160000"/>
                </a:schemeClr>
              </a:gs>
            </a:gsLst>
            <a:path path="shape">
              <a:fillToRect l="50000" t="50000" r="50000" b="50000"/>
            </a:path>
            <a:tileRect/>
          </a:gra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9490" y="304800"/>
            <a:ext cx="4064061" cy="461665"/>
          </a:xfrm>
          <a:prstGeom prst="rect">
            <a:avLst/>
          </a:prstGeom>
          <a:noFill/>
        </p:spPr>
        <p:txBody>
          <a:bodyPr wrap="none" rtlCol="0">
            <a:spAutoFit/>
          </a:bodyPr>
          <a:lstStyle/>
          <a:p>
            <a:r>
              <a:rPr lang="en-US" sz="2400" b="1" dirty="0"/>
              <a:t>Applications: Single-laser MTV</a:t>
            </a:r>
          </a:p>
        </p:txBody>
      </p:sp>
      <p:grpSp>
        <p:nvGrpSpPr>
          <p:cNvPr id="9" name="Group 8"/>
          <p:cNvGrpSpPr/>
          <p:nvPr/>
        </p:nvGrpSpPr>
        <p:grpSpPr>
          <a:xfrm>
            <a:off x="0" y="980012"/>
            <a:ext cx="9144000" cy="2866905"/>
            <a:chOff x="0" y="916278"/>
            <a:chExt cx="9144000" cy="2866905"/>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834" t="25641" r="11759" b="34374"/>
            <a:stretch/>
          </p:blipFill>
          <p:spPr>
            <a:xfrm>
              <a:off x="1" y="916278"/>
              <a:ext cx="7955279" cy="165576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762" t="42638" r="11417" b="34332"/>
            <a:stretch/>
          </p:blipFill>
          <p:spPr>
            <a:xfrm>
              <a:off x="0" y="2666999"/>
              <a:ext cx="9144000" cy="1116184"/>
            </a:xfrm>
            <a:prstGeom prst="rect">
              <a:avLst/>
            </a:prstGeom>
          </p:spPr>
        </p:pic>
      </p:grpSp>
      <p:sp>
        <p:nvSpPr>
          <p:cNvPr id="58" name="Rectangle 57"/>
          <p:cNvSpPr/>
          <p:nvPr/>
        </p:nvSpPr>
        <p:spPr>
          <a:xfrm>
            <a:off x="16991" y="921445"/>
            <a:ext cx="9143999" cy="1687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 y="4432829"/>
            <a:ext cx="6187445" cy="1754326"/>
          </a:xfrm>
          <a:prstGeom prst="rect">
            <a:avLst/>
          </a:prstGeom>
          <a:noFill/>
        </p:spPr>
        <p:txBody>
          <a:bodyPr wrap="square" rtlCol="0">
            <a:spAutoFit/>
          </a:bodyPr>
          <a:lstStyle/>
          <a:p>
            <a:pPr marL="285750" indent="-285750">
              <a:buFont typeface="Arial" pitchFamily="34" charset="0"/>
              <a:buChar char="•"/>
            </a:pPr>
            <a:r>
              <a:rPr lang="en-US" b="1" dirty="0"/>
              <a:t>Velocity Measurement</a:t>
            </a:r>
          </a:p>
          <a:p>
            <a:pPr marL="742950" lvl="1" indent="-285750">
              <a:buFont typeface="Arial" pitchFamily="34" charset="0"/>
              <a:buChar char="•"/>
            </a:pPr>
            <a:r>
              <a:rPr lang="en-US" dirty="0"/>
              <a:t>Single-component</a:t>
            </a:r>
          </a:p>
          <a:p>
            <a:pPr marL="742950" lvl="1" indent="-285750">
              <a:buFont typeface="Arial" pitchFamily="34" charset="0"/>
              <a:buChar char="•"/>
            </a:pPr>
            <a:r>
              <a:rPr lang="en-US" dirty="0"/>
              <a:t>Developed thorough uncertainty analysis methodology</a:t>
            </a:r>
          </a:p>
          <a:p>
            <a:pPr marL="742950" lvl="1" indent="-285750">
              <a:buFont typeface="Arial" pitchFamily="34" charset="0"/>
              <a:buChar char="•"/>
            </a:pPr>
            <a:r>
              <a:rPr lang="en-US" dirty="0"/>
              <a:t>Data used in subsequent CFD study by </a:t>
            </a:r>
            <a:r>
              <a:rPr lang="en-US" dirty="0" err="1"/>
              <a:t>Iyer</a:t>
            </a:r>
            <a:r>
              <a:rPr lang="en-US" dirty="0"/>
              <a:t> et al. of Univ. of Minnesota (AIAA 2011-566)</a:t>
            </a:r>
          </a:p>
          <a:p>
            <a:pPr marL="742950" lvl="1" indent="-285750">
              <a:buFont typeface="Arial" pitchFamily="34" charset="0"/>
              <a:buChar char="•"/>
            </a:pPr>
            <a:endParaRPr lang="en-US" dirty="0"/>
          </a:p>
        </p:txBody>
      </p:sp>
      <p:grpSp>
        <p:nvGrpSpPr>
          <p:cNvPr id="2067" name="Group 2066"/>
          <p:cNvGrpSpPr/>
          <p:nvPr/>
        </p:nvGrpSpPr>
        <p:grpSpPr>
          <a:xfrm>
            <a:off x="16991" y="837953"/>
            <a:ext cx="9144000" cy="1764433"/>
            <a:chOff x="0" y="903308"/>
            <a:chExt cx="9144000" cy="1764433"/>
          </a:xfrm>
        </p:grpSpPr>
        <p:grpSp>
          <p:nvGrpSpPr>
            <p:cNvPr id="2048" name="Group 2047"/>
            <p:cNvGrpSpPr/>
            <p:nvPr/>
          </p:nvGrpSpPr>
          <p:grpSpPr>
            <a:xfrm>
              <a:off x="0" y="903308"/>
              <a:ext cx="9144000" cy="1742373"/>
              <a:chOff x="0" y="903308"/>
              <a:chExt cx="9144000" cy="1742373"/>
            </a:xfrm>
          </p:grpSpPr>
          <p:sp>
            <p:nvSpPr>
              <p:cNvPr id="31" name="Rectangle 30"/>
              <p:cNvSpPr/>
              <p:nvPr/>
            </p:nvSpPr>
            <p:spPr>
              <a:xfrm>
                <a:off x="0" y="916281"/>
                <a:ext cx="9144000" cy="1713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831" y="903308"/>
                <a:ext cx="1447800" cy="172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3029" y="903308"/>
                <a:ext cx="1392251" cy="174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0660" y="916282"/>
                <a:ext cx="1339214" cy="165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9040" y="903308"/>
                <a:ext cx="1391988" cy="1668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59" name="Group 2058"/>
            <p:cNvGrpSpPr/>
            <p:nvPr/>
          </p:nvGrpSpPr>
          <p:grpSpPr>
            <a:xfrm>
              <a:off x="952500" y="2418873"/>
              <a:ext cx="981075" cy="248126"/>
              <a:chOff x="952500" y="2418873"/>
              <a:chExt cx="981075" cy="248126"/>
            </a:xfrm>
          </p:grpSpPr>
          <p:cxnSp>
            <p:nvCxnSpPr>
              <p:cNvPr id="2054" name="Straight Connector 2053"/>
              <p:cNvCxnSpPr/>
              <p:nvPr/>
            </p:nvCxnSpPr>
            <p:spPr>
              <a:xfrm flipV="1">
                <a:off x="1645920" y="2418873"/>
                <a:ext cx="287655" cy="248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952500" y="2418873"/>
                <a:ext cx="358141" cy="248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3114677" y="2419615"/>
              <a:ext cx="981075" cy="248126"/>
              <a:chOff x="952500" y="2418873"/>
              <a:chExt cx="981075" cy="248126"/>
            </a:xfrm>
          </p:grpSpPr>
          <p:cxnSp>
            <p:nvCxnSpPr>
              <p:cNvPr id="49" name="Straight Connector 48"/>
              <p:cNvCxnSpPr/>
              <p:nvPr/>
            </p:nvCxnSpPr>
            <p:spPr>
              <a:xfrm flipV="1">
                <a:off x="1645920" y="2418873"/>
                <a:ext cx="287655" cy="248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952500" y="2418873"/>
                <a:ext cx="358141" cy="248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5628322" y="2376315"/>
              <a:ext cx="981075" cy="248126"/>
              <a:chOff x="952500" y="2418873"/>
              <a:chExt cx="981075" cy="248126"/>
            </a:xfrm>
          </p:grpSpPr>
          <p:cxnSp>
            <p:nvCxnSpPr>
              <p:cNvPr id="52" name="Straight Connector 51"/>
              <p:cNvCxnSpPr/>
              <p:nvPr/>
            </p:nvCxnSpPr>
            <p:spPr>
              <a:xfrm flipV="1">
                <a:off x="1645920" y="2418873"/>
                <a:ext cx="287655" cy="248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952500" y="2418873"/>
                <a:ext cx="358141" cy="2481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8221980" y="2404652"/>
              <a:ext cx="869048" cy="262348"/>
              <a:chOff x="1145262" y="2418873"/>
              <a:chExt cx="869048" cy="262348"/>
            </a:xfrm>
          </p:grpSpPr>
          <p:cxnSp>
            <p:nvCxnSpPr>
              <p:cNvPr id="55" name="Straight Connector 54"/>
              <p:cNvCxnSpPr/>
              <p:nvPr/>
            </p:nvCxnSpPr>
            <p:spPr>
              <a:xfrm flipH="1" flipV="1">
                <a:off x="1933575" y="2418873"/>
                <a:ext cx="80735" cy="2623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flipV="1">
                <a:off x="1145262" y="2514599"/>
                <a:ext cx="487681" cy="16662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7" name="Text Box 9"/>
          <p:cNvSpPr txBox="1">
            <a:spLocks noChangeArrowheads="1"/>
          </p:cNvSpPr>
          <p:nvPr/>
        </p:nvSpPr>
        <p:spPr bwMode="auto">
          <a:xfrm>
            <a:off x="7643621" y="4140200"/>
            <a:ext cx="971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latin typeface="Calibri" pitchFamily="34" charset="0"/>
              </a:rPr>
              <a:t>M</a:t>
            </a:r>
            <a:r>
              <a:rPr lang="en-US" baseline="-25000" dirty="0">
                <a:latin typeface="Calibri" pitchFamily="34" charset="0"/>
              </a:rPr>
              <a:t>e</a:t>
            </a:r>
            <a:r>
              <a:rPr lang="en-US" dirty="0">
                <a:latin typeface="Calibri" pitchFamily="34" charset="0"/>
              </a:rPr>
              <a:t> ≈ 8.1</a:t>
            </a:r>
          </a:p>
        </p:txBody>
      </p:sp>
      <p:grpSp>
        <p:nvGrpSpPr>
          <p:cNvPr id="2055" name="Group 2054"/>
          <p:cNvGrpSpPr/>
          <p:nvPr/>
        </p:nvGrpSpPr>
        <p:grpSpPr>
          <a:xfrm>
            <a:off x="-17140" y="2608897"/>
            <a:ext cx="9143999" cy="1417480"/>
            <a:chOff x="1" y="2424040"/>
            <a:chExt cx="9143999" cy="1417480"/>
          </a:xfrm>
        </p:grpSpPr>
        <p:sp>
          <p:nvSpPr>
            <p:cNvPr id="2049" name="Rectangle 2048"/>
            <p:cNvSpPr/>
            <p:nvPr/>
          </p:nvSpPr>
          <p:spPr>
            <a:xfrm>
              <a:off x="1" y="2424040"/>
              <a:ext cx="9143999" cy="1417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9411" y="2522695"/>
              <a:ext cx="2333898" cy="369332"/>
            </a:xfrm>
            <a:prstGeom prst="rect">
              <a:avLst/>
            </a:prstGeom>
            <a:noFill/>
            <a:ln>
              <a:noFill/>
            </a:ln>
          </p:spPr>
          <p:txBody>
            <a:bodyPr wrap="square" rtlCol="0">
              <a:spAutoFit/>
            </a:bodyPr>
            <a:lstStyle/>
            <a:p>
              <a:r>
                <a:rPr lang="en-US" dirty="0"/>
                <a:t>No Trip</a:t>
              </a:r>
            </a:p>
          </p:txBody>
        </p:sp>
      </p:grpSp>
      <p:grpSp>
        <p:nvGrpSpPr>
          <p:cNvPr id="10" name="Group 9"/>
          <p:cNvGrpSpPr/>
          <p:nvPr/>
        </p:nvGrpSpPr>
        <p:grpSpPr>
          <a:xfrm>
            <a:off x="-93340" y="881956"/>
            <a:ext cx="9144000" cy="3135490"/>
            <a:chOff x="-87828" y="916279"/>
            <a:chExt cx="9144000" cy="3135490"/>
          </a:xfrm>
        </p:grpSpPr>
        <p:sp>
          <p:nvSpPr>
            <p:cNvPr id="28" name="Rectangle 27"/>
            <p:cNvSpPr/>
            <p:nvPr/>
          </p:nvSpPr>
          <p:spPr bwMode="auto">
            <a:xfrm>
              <a:off x="1866385" y="916279"/>
              <a:ext cx="2705615" cy="165576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3" name="Group 70"/>
            <p:cNvGrpSpPr>
              <a:grpSpLocks/>
            </p:cNvGrpSpPr>
            <p:nvPr/>
          </p:nvGrpSpPr>
          <p:grpSpPr bwMode="auto">
            <a:xfrm>
              <a:off x="-87828" y="916279"/>
              <a:ext cx="9144000" cy="3135490"/>
              <a:chOff x="1" y="493200"/>
              <a:chExt cx="9143998" cy="3134774"/>
            </a:xfrm>
          </p:grpSpPr>
          <p:grpSp>
            <p:nvGrpSpPr>
              <p:cNvPr id="14" name="Group 68"/>
              <p:cNvGrpSpPr>
                <a:grpSpLocks/>
              </p:cNvGrpSpPr>
              <p:nvPr/>
            </p:nvGrpSpPr>
            <p:grpSpPr bwMode="auto">
              <a:xfrm>
                <a:off x="1" y="493200"/>
                <a:ext cx="9143998" cy="2919408"/>
                <a:chOff x="1" y="493200"/>
                <a:chExt cx="9143998" cy="2919408"/>
              </a:xfrm>
            </p:grpSpPr>
            <p:sp>
              <p:nvSpPr>
                <p:cNvPr id="23" name="Rectangle 22"/>
                <p:cNvSpPr/>
                <p:nvPr/>
              </p:nvSpPr>
              <p:spPr>
                <a:xfrm>
                  <a:off x="1" y="493200"/>
                  <a:ext cx="2819399" cy="29194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tangle 23"/>
                <p:cNvSpPr/>
                <p:nvPr/>
              </p:nvSpPr>
              <p:spPr>
                <a:xfrm>
                  <a:off x="3924300" y="765579"/>
                  <a:ext cx="5219699" cy="245974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811463" y="2206382"/>
                  <a:ext cx="1104900" cy="830074"/>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7" name="Straight Connector 26"/>
                <p:cNvCxnSpPr/>
                <p:nvPr/>
              </p:nvCxnSpPr>
              <p:spPr>
                <a:xfrm flipV="1">
                  <a:off x="3932238" y="2464451"/>
                  <a:ext cx="1292225" cy="564069"/>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924300" y="1001745"/>
                  <a:ext cx="1516063" cy="120464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grpSp>
            <p:nvGrpSpPr>
              <p:cNvPr id="15" name="Group 59"/>
              <p:cNvGrpSpPr>
                <a:grpSpLocks/>
              </p:cNvGrpSpPr>
              <p:nvPr/>
            </p:nvGrpSpPr>
            <p:grpSpPr bwMode="auto">
              <a:xfrm>
                <a:off x="4572000" y="651776"/>
                <a:ext cx="4495800" cy="2976198"/>
                <a:chOff x="4597183" y="415919"/>
                <a:chExt cx="4495800" cy="2976198"/>
              </a:xfrm>
            </p:grpSpPr>
            <p:pic>
              <p:nvPicPr>
                <p:cNvPr id="16" name="Picture 60" descr="Run18_Group1_Raw_NEW.bmp"/>
                <p:cNvPicPr>
                  <a:picLocks noChangeAspect="1"/>
                </p:cNvPicPr>
                <p:nvPr/>
              </p:nvPicPr>
              <p:blipFill>
                <a:blip r:embed="rId8" cstate="print">
                  <a:extLst>
                    <a:ext uri="{28A0092B-C50C-407E-A947-70E740481C1C}">
                      <a14:useLocalDpi xmlns:a14="http://schemas.microsoft.com/office/drawing/2010/main" val="0"/>
                    </a:ext>
                  </a:extLst>
                </a:blip>
                <a:srcRect l="43077" t="55656" r="41309" b="35056"/>
                <a:stretch>
                  <a:fillRect/>
                </a:stretch>
              </p:blipFill>
              <p:spPr bwMode="auto">
                <a:xfrm rot="5400000">
                  <a:off x="5961271" y="40857"/>
                  <a:ext cx="2519679" cy="374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61"/>
                <p:cNvSpPr txBox="1">
                  <a:spLocks noChangeArrowheads="1"/>
                </p:cNvSpPr>
                <p:nvPr/>
              </p:nvSpPr>
              <p:spPr bwMode="auto">
                <a:xfrm>
                  <a:off x="4673383" y="415919"/>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latin typeface="Calibri" pitchFamily="34" charset="0"/>
                    </a:rPr>
                    <a:t>0.41 cm</a:t>
                  </a:r>
                </a:p>
              </p:txBody>
            </p:sp>
            <p:sp>
              <p:nvSpPr>
                <p:cNvPr id="18" name="TextBox 62"/>
                <p:cNvSpPr txBox="1">
                  <a:spLocks noChangeArrowheads="1"/>
                </p:cNvSpPr>
                <p:nvPr/>
              </p:nvSpPr>
              <p:spPr bwMode="auto">
                <a:xfrm>
                  <a:off x="4597183" y="1912728"/>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latin typeface="Calibri" pitchFamily="34" charset="0"/>
                    </a:rPr>
                    <a:t>0.00 cm</a:t>
                  </a:r>
                </a:p>
              </p:txBody>
            </p:sp>
            <p:sp>
              <p:nvSpPr>
                <p:cNvPr id="19" name="TextBox 63"/>
                <p:cNvSpPr txBox="1">
                  <a:spLocks noChangeArrowheads="1"/>
                </p:cNvSpPr>
                <p:nvPr/>
              </p:nvSpPr>
              <p:spPr bwMode="auto">
                <a:xfrm>
                  <a:off x="6553200" y="1912728"/>
                  <a:ext cx="923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latin typeface="Calibri" pitchFamily="34" charset="0"/>
                    </a:rPr>
                    <a:t>Trip</a:t>
                  </a:r>
                </a:p>
              </p:txBody>
            </p:sp>
            <p:sp>
              <p:nvSpPr>
                <p:cNvPr id="20" name="TextBox 19"/>
                <p:cNvSpPr txBox="1"/>
                <p:nvPr/>
              </p:nvSpPr>
              <p:spPr>
                <a:xfrm>
                  <a:off x="5249646" y="2842966"/>
                  <a:ext cx="461962" cy="549150"/>
                </a:xfrm>
                <a:prstGeom prst="rect">
                  <a:avLst/>
                </a:prstGeom>
                <a:noFill/>
              </p:spPr>
              <p:txBody>
                <a:bodyPr vert="vert">
                  <a:spAutoFit/>
                </a:bodyPr>
                <a:lstStyle/>
                <a:p>
                  <a:pPr fontAlgn="auto">
                    <a:spcBef>
                      <a:spcPts val="0"/>
                    </a:spcBef>
                    <a:spcAft>
                      <a:spcPts val="0"/>
                    </a:spcAft>
                    <a:defRPr/>
                  </a:pPr>
                  <a:r>
                    <a:rPr lang="en-US" dirty="0">
                      <a:latin typeface="+mn-lt"/>
                      <a:cs typeface="+mn-cs"/>
                    </a:rPr>
                    <a:t>cm</a:t>
                  </a:r>
                </a:p>
              </p:txBody>
            </p:sp>
            <p:sp>
              <p:nvSpPr>
                <p:cNvPr id="21" name="TextBox 20"/>
                <p:cNvSpPr txBox="1"/>
                <p:nvPr/>
              </p:nvSpPr>
              <p:spPr>
                <a:xfrm>
                  <a:off x="6519646" y="2842967"/>
                  <a:ext cx="461962" cy="549150"/>
                </a:xfrm>
                <a:prstGeom prst="rect">
                  <a:avLst/>
                </a:prstGeom>
                <a:noFill/>
              </p:spPr>
              <p:txBody>
                <a:bodyPr vert="vert">
                  <a:spAutoFit/>
                </a:bodyPr>
                <a:lstStyle/>
                <a:p>
                  <a:pPr fontAlgn="auto">
                    <a:spcBef>
                      <a:spcPts val="0"/>
                    </a:spcBef>
                    <a:spcAft>
                      <a:spcPts val="0"/>
                    </a:spcAft>
                    <a:defRPr/>
                  </a:pPr>
                  <a:r>
                    <a:rPr lang="en-US" dirty="0">
                      <a:latin typeface="+mn-lt"/>
                      <a:cs typeface="+mn-cs"/>
                    </a:rPr>
                    <a:t>cm</a:t>
                  </a:r>
                </a:p>
              </p:txBody>
            </p:sp>
            <p:sp>
              <p:nvSpPr>
                <p:cNvPr id="22" name="TextBox 21"/>
                <p:cNvSpPr txBox="1"/>
                <p:nvPr/>
              </p:nvSpPr>
              <p:spPr>
                <a:xfrm>
                  <a:off x="7649945" y="2842967"/>
                  <a:ext cx="461962" cy="549150"/>
                </a:xfrm>
                <a:prstGeom prst="rect">
                  <a:avLst/>
                </a:prstGeom>
                <a:noFill/>
              </p:spPr>
              <p:txBody>
                <a:bodyPr vert="vert">
                  <a:spAutoFit/>
                </a:bodyPr>
                <a:lstStyle/>
                <a:p>
                  <a:pPr fontAlgn="auto">
                    <a:spcBef>
                      <a:spcPts val="0"/>
                    </a:spcBef>
                    <a:spcAft>
                      <a:spcPts val="0"/>
                    </a:spcAft>
                    <a:defRPr/>
                  </a:pPr>
                  <a:r>
                    <a:rPr lang="en-US" dirty="0">
                      <a:latin typeface="+mn-lt"/>
                      <a:cs typeface="+mn-cs"/>
                    </a:rPr>
                    <a:t>cm</a:t>
                  </a:r>
                </a:p>
              </p:txBody>
            </p:sp>
          </p:grpSp>
        </p:grpSp>
      </p:grpSp>
      <p:pic>
        <p:nvPicPr>
          <p:cNvPr id="59" name="Picture 2" descr="http://martianchronicles.files.wordpress.com/2010/02/nasa-meatball.gif"/>
          <p:cNvPicPr>
            <a:picLocks noChangeAspect="1" noChangeArrowheads="1"/>
          </p:cNvPicPr>
          <p:nvPr/>
        </p:nvPicPr>
        <p:blipFill>
          <a:blip r:embed="rId9" cstate="print"/>
          <a:srcRect/>
          <a:stretch>
            <a:fillRect/>
          </a:stretch>
        </p:blipFill>
        <p:spPr bwMode="auto">
          <a:xfrm>
            <a:off x="8077200" y="76200"/>
            <a:ext cx="838200" cy="687709"/>
          </a:xfrm>
          <a:prstGeom prst="rect">
            <a:avLst/>
          </a:prstGeom>
          <a:noFill/>
        </p:spPr>
      </p:pic>
      <p:sp>
        <p:nvSpPr>
          <p:cNvPr id="60" name="TextBox 59">
            <a:extLst>
              <a:ext uri="{FF2B5EF4-FFF2-40B4-BE49-F238E27FC236}">
                <a16:creationId xmlns:a16="http://schemas.microsoft.com/office/drawing/2014/main" id="{E5C547BA-949D-428E-9395-088A9D76BFE2}"/>
              </a:ext>
            </a:extLst>
          </p:cNvPr>
          <p:cNvSpPr txBox="1"/>
          <p:nvPr/>
        </p:nvSpPr>
        <p:spPr>
          <a:xfrm>
            <a:off x="5051731" y="6030310"/>
            <a:ext cx="3940814" cy="646331"/>
          </a:xfrm>
          <a:prstGeom prst="rect">
            <a:avLst/>
          </a:prstGeom>
          <a:noFill/>
        </p:spPr>
        <p:txBody>
          <a:bodyPr wrap="square">
            <a:spAutoFit/>
          </a:bodyPr>
          <a:lstStyle/>
          <a:p>
            <a:pPr algn="l"/>
            <a:r>
              <a:rPr lang="en-US" b="0" i="0" dirty="0">
                <a:solidFill>
                  <a:srgbClr val="777777"/>
                </a:solidFill>
                <a:effectLst/>
                <a:latin typeface="Arial" panose="020B0604020202020204" pitchFamily="34" charset="0"/>
              </a:rPr>
              <a:t>BF Bathel, et al, AIAA journal 49 (9), 1883-1896, 2011</a:t>
            </a:r>
          </a:p>
        </p:txBody>
      </p:sp>
    </p:spTree>
    <p:extLst>
      <p:ext uri="{BB962C8B-B14F-4D97-AF65-F5344CB8AC3E}">
        <p14:creationId xmlns:p14="http://schemas.microsoft.com/office/powerpoint/2010/main" val="248605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5"/>
                                        </p:tgtEl>
                                      </p:cBhvr>
                                    </p:animEffect>
                                    <p:set>
                                      <p:cBhvr>
                                        <p:cTn id="7" dur="1" fill="hold">
                                          <p:stCondLst>
                                            <p:cond delay="499"/>
                                          </p:stCondLst>
                                        </p:cTn>
                                        <p:tgtEl>
                                          <p:spTgt spid="205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067"/>
                                        </p:tgtEl>
                                        <p:attrNameLst>
                                          <p:attrName>style.visibility</p:attrName>
                                        </p:attrNameLst>
                                      </p:cBhvr>
                                      <p:to>
                                        <p:strVal val="visible"/>
                                      </p:to>
                                    </p:set>
                                    <p:animEffect transition="in" filter="fade">
                                      <p:cBhvr>
                                        <p:cTn id="23" dur="500"/>
                                        <p:tgtEl>
                                          <p:spTgt spid="2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083E2-5D3D-49A7-8BF2-7B320160CC10}"/>
              </a:ext>
            </a:extLst>
          </p:cNvPr>
          <p:cNvSpPr>
            <a:spLocks noGrp="1"/>
          </p:cNvSpPr>
          <p:nvPr>
            <p:ph type="title"/>
          </p:nvPr>
        </p:nvSpPr>
        <p:spPr/>
        <p:txBody>
          <a:bodyPr/>
          <a:lstStyle/>
          <a:p>
            <a:r>
              <a:rPr lang="en-US" dirty="0"/>
              <a:t>Descent</a:t>
            </a:r>
          </a:p>
        </p:txBody>
      </p:sp>
      <p:sp>
        <p:nvSpPr>
          <p:cNvPr id="2" name="Slide Number Placeholder 1">
            <a:extLst>
              <a:ext uri="{FF2B5EF4-FFF2-40B4-BE49-F238E27FC236}">
                <a16:creationId xmlns:a16="http://schemas.microsoft.com/office/drawing/2014/main" id="{A0699F97-EF3E-4FF3-B883-2FA453FE51E5}"/>
              </a:ext>
            </a:extLst>
          </p:cNvPr>
          <p:cNvSpPr>
            <a:spLocks noGrp="1"/>
          </p:cNvSpPr>
          <p:nvPr>
            <p:ph type="sldNum" sz="quarter" idx="12"/>
          </p:nvPr>
        </p:nvSpPr>
        <p:spPr/>
        <p:txBody>
          <a:bodyPr/>
          <a:lstStyle/>
          <a:p>
            <a:fld id="{62AAAA83-AFD9-48BC-BE4C-3DD0D9246FAC}" type="slidenum">
              <a:rPr lang="en-US" smtClean="0"/>
              <a:t>27</a:t>
            </a:fld>
            <a:endParaRPr lang="en-US"/>
          </a:p>
        </p:txBody>
      </p:sp>
      <p:pic>
        <p:nvPicPr>
          <p:cNvPr id="13314" name="Picture 2" descr="Entry Interface – Orion">
            <a:extLst>
              <a:ext uri="{FF2B5EF4-FFF2-40B4-BE49-F238E27FC236}">
                <a16:creationId xmlns:a16="http://schemas.microsoft.com/office/drawing/2014/main" id="{6209E6FB-2C62-47E5-BA9D-DCE127276E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025" y="934142"/>
            <a:ext cx="5554694" cy="31254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C3C882-5AF9-4C5E-B82B-89607D100DAB}"/>
              </a:ext>
            </a:extLst>
          </p:cNvPr>
          <p:cNvPicPr>
            <a:picLocks noChangeAspect="1"/>
          </p:cNvPicPr>
          <p:nvPr/>
        </p:nvPicPr>
        <p:blipFill>
          <a:blip r:embed="rId3"/>
          <a:stretch>
            <a:fillRect/>
          </a:stretch>
        </p:blipFill>
        <p:spPr>
          <a:xfrm>
            <a:off x="4537226" y="2391342"/>
            <a:ext cx="4584308" cy="4737373"/>
          </a:xfrm>
          <a:prstGeom prst="rect">
            <a:avLst/>
          </a:prstGeom>
        </p:spPr>
      </p:pic>
      <p:cxnSp>
        <p:nvCxnSpPr>
          <p:cNvPr id="8" name="Straight Arrow Connector 7">
            <a:extLst>
              <a:ext uri="{FF2B5EF4-FFF2-40B4-BE49-F238E27FC236}">
                <a16:creationId xmlns:a16="http://schemas.microsoft.com/office/drawing/2014/main" id="{F37F3587-4567-411B-A16B-BCCF8F8E3135}"/>
              </a:ext>
            </a:extLst>
          </p:cNvPr>
          <p:cNvCxnSpPr/>
          <p:nvPr/>
        </p:nvCxnSpPr>
        <p:spPr>
          <a:xfrm>
            <a:off x="2174310" y="3728545"/>
            <a:ext cx="733097" cy="662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8CB0D9E-AC82-4728-9633-21F343A721A7}"/>
              </a:ext>
            </a:extLst>
          </p:cNvPr>
          <p:cNvCxnSpPr>
            <a:cxnSpLocks/>
          </p:cNvCxnSpPr>
          <p:nvPr/>
        </p:nvCxnSpPr>
        <p:spPr>
          <a:xfrm>
            <a:off x="3928939" y="4716578"/>
            <a:ext cx="767256" cy="259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655F7C3-EF72-4E29-95BC-E169D8B477D5}"/>
              </a:ext>
            </a:extLst>
          </p:cNvPr>
          <p:cNvSpPr txBox="1"/>
          <p:nvPr/>
        </p:nvSpPr>
        <p:spPr>
          <a:xfrm>
            <a:off x="2174310" y="4390697"/>
            <a:ext cx="2362916" cy="1200329"/>
          </a:xfrm>
          <a:prstGeom prst="rect">
            <a:avLst/>
          </a:prstGeom>
          <a:noFill/>
        </p:spPr>
        <p:txBody>
          <a:bodyPr wrap="square" rtlCol="0">
            <a:spAutoFit/>
          </a:bodyPr>
          <a:lstStyle/>
          <a:p>
            <a:r>
              <a:rPr lang="en-US" u="sng" dirty="0"/>
              <a:t>Transonic Phase </a:t>
            </a:r>
            <a:r>
              <a:rPr lang="en-US" dirty="0"/>
              <a:t>will have an ablated heatshield: How will aero perform?</a:t>
            </a:r>
          </a:p>
        </p:txBody>
      </p:sp>
    </p:spTree>
    <p:extLst>
      <p:ext uri="{BB962C8B-B14F-4D97-AF65-F5344CB8AC3E}">
        <p14:creationId xmlns:p14="http://schemas.microsoft.com/office/powerpoint/2010/main" val="3453386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955" y="2050113"/>
            <a:ext cx="8965303" cy="4183812"/>
          </a:xfrm>
        </p:spPr>
        <p:txBody>
          <a:bodyPr anchor="ctr">
            <a:normAutofit/>
          </a:bodyPr>
          <a:lstStyle/>
          <a:p>
            <a:br>
              <a:rPr lang="en-US" sz="2800" dirty="0"/>
            </a:br>
            <a:br>
              <a:rPr lang="en-US" sz="2800" dirty="0"/>
            </a:br>
            <a:r>
              <a:rPr lang="en-US" sz="2800" b="1" dirty="0"/>
              <a:t>Femtosecond Laser Electronic Excitation Tagging </a:t>
            </a:r>
            <a:r>
              <a:rPr lang="en-US" b="1" dirty="0"/>
              <a:t>(FLEET) </a:t>
            </a:r>
            <a:br>
              <a:rPr lang="en-US" b="1" dirty="0"/>
            </a:br>
            <a:r>
              <a:rPr lang="en-US" b="1" dirty="0"/>
              <a:t>Molecular Tagging Velocimetry in  Transonic Cryogenic Tunnels</a:t>
            </a:r>
            <a:br>
              <a:rPr lang="en-US" b="1" dirty="0"/>
            </a:br>
            <a:br>
              <a:rPr lang="en-US" b="1" dirty="0"/>
            </a:br>
            <a:r>
              <a:rPr lang="en-US" b="1" dirty="0"/>
              <a:t>0.3 m demonstration experiments</a:t>
            </a:r>
            <a:br>
              <a:rPr lang="en-US" b="1" dirty="0"/>
            </a:br>
            <a:r>
              <a:rPr lang="en-US" b="1" dirty="0"/>
              <a:t>Orion in the National Transonic Facility</a:t>
            </a:r>
            <a:endParaRPr lang="en-US" sz="2800" dirty="0"/>
          </a:p>
        </p:txBody>
      </p:sp>
      <p:sp>
        <p:nvSpPr>
          <p:cNvPr id="14" name="Rectangle 13"/>
          <p:cNvSpPr/>
          <p:nvPr/>
        </p:nvSpPr>
        <p:spPr>
          <a:xfrm>
            <a:off x="304800" y="2363000"/>
            <a:ext cx="8534400" cy="57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51828">
            <a:off x="-7211" y="472250"/>
            <a:ext cx="3325697" cy="1597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descr="C:\Users\Paul\Documents\NASA Work\FLEET\0.3 Meter Cryo\FLEET Data\Run17-M 0.75 Po 56 T 294 only first 4 pulse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47268" y="624075"/>
            <a:ext cx="2692986" cy="11975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0A1C1F66-433D-40EC-A636-6E226DCC1AB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24" t="5368" r="13999" b="24910"/>
          <a:stretch/>
        </p:blipFill>
        <p:spPr bwMode="auto">
          <a:xfrm>
            <a:off x="3390713" y="406384"/>
            <a:ext cx="2801726" cy="1729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67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98383" y="6362299"/>
            <a:ext cx="8402855" cy="49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sz="3600" dirty="0"/>
              <a:t>What is FLEET?</a:t>
            </a:r>
          </a:p>
        </p:txBody>
      </p:sp>
      <p:sp>
        <p:nvSpPr>
          <p:cNvPr id="3" name="Content Placeholder 2"/>
          <p:cNvSpPr>
            <a:spLocks noGrp="1"/>
          </p:cNvSpPr>
          <p:nvPr>
            <p:ph idx="1"/>
          </p:nvPr>
        </p:nvSpPr>
        <p:spPr>
          <a:xfrm>
            <a:off x="0" y="955307"/>
            <a:ext cx="8804560" cy="4114799"/>
          </a:xfrm>
        </p:spPr>
        <p:txBody>
          <a:bodyPr/>
          <a:lstStyle/>
          <a:p>
            <a:r>
              <a:rPr lang="en-US" sz="2400" u="sng" dirty="0"/>
              <a:t>F</a:t>
            </a:r>
            <a:r>
              <a:rPr lang="en-US" sz="2400" dirty="0"/>
              <a:t>emtosecond </a:t>
            </a:r>
            <a:r>
              <a:rPr lang="en-US" sz="2400" u="sng" dirty="0"/>
              <a:t>L</a:t>
            </a:r>
            <a:r>
              <a:rPr lang="en-US" sz="2400" dirty="0"/>
              <a:t>aser </a:t>
            </a:r>
            <a:r>
              <a:rPr lang="en-US" sz="2400" u="sng" dirty="0"/>
              <a:t>E</a:t>
            </a:r>
            <a:r>
              <a:rPr lang="en-US" sz="2400" dirty="0"/>
              <a:t>lectronic </a:t>
            </a:r>
            <a:r>
              <a:rPr lang="en-US" sz="2400" u="sng" dirty="0"/>
              <a:t>E</a:t>
            </a:r>
            <a:r>
              <a:rPr lang="en-US" sz="2400" dirty="0"/>
              <a:t>xcitation and </a:t>
            </a:r>
            <a:r>
              <a:rPr lang="en-US" sz="2400" u="sng" dirty="0"/>
              <a:t>T</a:t>
            </a:r>
            <a:r>
              <a:rPr lang="en-US" sz="2400" dirty="0"/>
              <a:t>agging</a:t>
            </a:r>
          </a:p>
          <a:p>
            <a:endParaRPr lang="en-US" sz="2400" dirty="0"/>
          </a:p>
          <a:p>
            <a:r>
              <a:rPr lang="en-US" sz="2400" dirty="0"/>
              <a:t>70 fs laser focused down excites N</a:t>
            </a:r>
            <a:r>
              <a:rPr lang="en-US" sz="2400" baseline="-25000" dirty="0"/>
              <a:t>2</a:t>
            </a:r>
            <a:r>
              <a:rPr lang="en-US" sz="2400" dirty="0"/>
              <a:t> which fluoresces for 10’s of </a:t>
            </a:r>
            <a:r>
              <a:rPr lang="en-US" sz="2400" dirty="0">
                <a:latin typeface="Symbol" panose="05050102010706020507" pitchFamily="18" charset="2"/>
              </a:rPr>
              <a:t>m</a:t>
            </a:r>
            <a:r>
              <a:rPr lang="en-US" sz="2400" dirty="0"/>
              <a:t>s</a:t>
            </a:r>
          </a:p>
          <a:p>
            <a:pPr lvl="1"/>
            <a:r>
              <a:rPr lang="en-US" sz="2000" dirty="0"/>
              <a:t>Acquire image pairs or sequences and determine velocity from displacement (</a:t>
            </a:r>
            <a:r>
              <a:rPr lang="en-US" sz="2000" dirty="0">
                <a:latin typeface="Symbol" panose="05050102010706020507" pitchFamily="18" charset="2"/>
              </a:rPr>
              <a:t>D</a:t>
            </a:r>
            <a:r>
              <a:rPr lang="en-US" sz="2000" dirty="0"/>
              <a:t>t = 1 </a:t>
            </a:r>
            <a:r>
              <a:rPr lang="en-US" sz="2000" dirty="0">
                <a:latin typeface="Symbol" panose="05050102010706020507" pitchFamily="18" charset="2"/>
              </a:rPr>
              <a:t>m</a:t>
            </a:r>
            <a:r>
              <a:rPr lang="en-US" sz="2000" dirty="0"/>
              <a:t>s, 5 </a:t>
            </a:r>
            <a:r>
              <a:rPr lang="en-US" sz="2000" dirty="0">
                <a:latin typeface="Symbol" panose="05050102010706020507" pitchFamily="18" charset="2"/>
              </a:rPr>
              <a:t>m</a:t>
            </a:r>
            <a:r>
              <a:rPr lang="en-US" sz="2000" dirty="0"/>
              <a:t>s, … 50 </a:t>
            </a:r>
            <a:r>
              <a:rPr lang="en-US" sz="2000" dirty="0">
                <a:latin typeface="Symbol" panose="05050102010706020507" pitchFamily="18" charset="2"/>
              </a:rPr>
              <a:t>m</a:t>
            </a:r>
            <a:r>
              <a:rPr lang="en-US" sz="2000" dirty="0"/>
              <a:t>s) </a:t>
            </a:r>
          </a:p>
          <a:p>
            <a:pPr lvl="1"/>
            <a:r>
              <a:rPr lang="en-US" sz="2000" dirty="0"/>
              <a:t>Can perform precise velocity measurements in air and N</a:t>
            </a:r>
            <a:r>
              <a:rPr lang="en-US" sz="2000" baseline="-25000" dirty="0"/>
              <a:t>2</a:t>
            </a:r>
            <a:r>
              <a:rPr lang="en-US" sz="2000" dirty="0"/>
              <a:t> flows </a:t>
            </a:r>
          </a:p>
          <a:p>
            <a:pPr lvl="1"/>
            <a:endParaRPr lang="en-US" sz="2000" dirty="0"/>
          </a:p>
          <a:p>
            <a:pPr lvl="1"/>
            <a:endParaRPr lang="en-US" sz="2000" dirty="0"/>
          </a:p>
          <a:p>
            <a:pPr lvl="1"/>
            <a:endParaRPr lang="en-US" sz="2000" dirty="0"/>
          </a:p>
          <a:p>
            <a:endParaRPr lang="en-US" sz="2200" dirty="0"/>
          </a:p>
        </p:txBody>
      </p:sp>
      <p:sp>
        <p:nvSpPr>
          <p:cNvPr id="14" name="Isosceles Triangle 13"/>
          <p:cNvSpPr/>
          <p:nvPr/>
        </p:nvSpPr>
        <p:spPr>
          <a:xfrm rot="5400000">
            <a:off x="5006572" y="839635"/>
            <a:ext cx="190500" cy="147186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16200000">
            <a:off x="6484016" y="839635"/>
            <a:ext cx="190500" cy="1471868"/>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2400" y="1469632"/>
            <a:ext cx="4455731" cy="21187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303330" y="1298332"/>
            <a:ext cx="92202" cy="5629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755546" y="1529647"/>
            <a:ext cx="123477" cy="9950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07523" y="1555599"/>
            <a:ext cx="1143000" cy="497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p:nvPr/>
        </p:nvPicPr>
        <p:blipFill rotWithShape="1">
          <a:blip r:embed="rId3" cstate="print">
            <a:extLst>
              <a:ext uri="{28A0092B-C50C-407E-A947-70E740481C1C}">
                <a14:useLocalDpi xmlns:a14="http://schemas.microsoft.com/office/drawing/2010/main" val="0"/>
              </a:ext>
            </a:extLst>
          </a:blip>
          <a:srcRect b="49626"/>
          <a:stretch/>
        </p:blipFill>
        <p:spPr bwMode="auto">
          <a:xfrm>
            <a:off x="1600200" y="4846131"/>
            <a:ext cx="5126373" cy="1856362"/>
          </a:xfrm>
          <a:prstGeom prst="rect">
            <a:avLst/>
          </a:prstGeom>
          <a:noFill/>
        </p:spPr>
      </p:pic>
      <p:sp>
        <p:nvSpPr>
          <p:cNvPr id="6" name="TextBox 5"/>
          <p:cNvSpPr txBox="1"/>
          <p:nvPr/>
        </p:nvSpPr>
        <p:spPr>
          <a:xfrm>
            <a:off x="1064936" y="3547248"/>
            <a:ext cx="3325186" cy="1169551"/>
          </a:xfrm>
          <a:prstGeom prst="rect">
            <a:avLst/>
          </a:prstGeom>
          <a:noFill/>
        </p:spPr>
        <p:txBody>
          <a:bodyPr wrap="square" rtlCol="0">
            <a:spAutoFit/>
          </a:bodyPr>
          <a:lstStyle/>
          <a:p>
            <a:r>
              <a:rPr lang="en-US" sz="1400" dirty="0"/>
              <a:t>Laser (1 kHz)</a:t>
            </a:r>
          </a:p>
          <a:p>
            <a:r>
              <a:rPr lang="en-US" sz="1400" dirty="0"/>
              <a:t> -1 ms = 1000 </a:t>
            </a:r>
            <a:r>
              <a:rPr lang="en-US" sz="1400" dirty="0" err="1"/>
              <a:t>usec</a:t>
            </a:r>
            <a:r>
              <a:rPr lang="en-US" sz="1400" dirty="0"/>
              <a:t> </a:t>
            </a:r>
          </a:p>
          <a:p>
            <a:r>
              <a:rPr lang="en-US" sz="1400" dirty="0"/>
              <a:t>   between pulses</a:t>
            </a:r>
          </a:p>
          <a:p>
            <a:r>
              <a:rPr lang="en-US" sz="1400" dirty="0"/>
              <a:t>Camera (200 kHz)</a:t>
            </a:r>
          </a:p>
          <a:p>
            <a:r>
              <a:rPr lang="en-US" sz="1400" dirty="0"/>
              <a:t> -5 </a:t>
            </a:r>
            <a:r>
              <a:rPr lang="en-US" sz="1400" dirty="0" err="1"/>
              <a:t>usec</a:t>
            </a:r>
            <a:r>
              <a:rPr lang="en-US" sz="1400" dirty="0"/>
              <a:t> between images</a:t>
            </a:r>
          </a:p>
        </p:txBody>
      </p:sp>
      <p:sp>
        <p:nvSpPr>
          <p:cNvPr id="12" name="TextBox 21"/>
          <p:cNvSpPr txBox="1"/>
          <p:nvPr/>
        </p:nvSpPr>
        <p:spPr>
          <a:xfrm>
            <a:off x="5878648" y="3532600"/>
            <a:ext cx="1969577" cy="1169551"/>
          </a:xfrm>
          <a:prstGeom prst="rect">
            <a:avLst/>
          </a:prstGeom>
          <a:noFill/>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a:lstStyle>
          <a:p>
            <a:pPr>
              <a:defRPr/>
            </a:pPr>
            <a:r>
              <a:rPr lang="en-US" sz="1400" dirty="0">
                <a:latin typeface="+mn-lt"/>
              </a:rPr>
              <a:t>FLEET Raw Data obtained in 0.3 m transonic cryogenic tunnel at NASA Langley </a:t>
            </a:r>
          </a:p>
          <a:p>
            <a:pPr>
              <a:defRPr/>
            </a:pPr>
            <a:r>
              <a:rPr lang="en-US" sz="1400" dirty="0">
                <a:latin typeface="+mn-lt"/>
              </a:rPr>
              <a:t>(use slideshow mode)</a:t>
            </a:r>
          </a:p>
        </p:txBody>
      </p:sp>
      <p:pic>
        <p:nvPicPr>
          <p:cNvPr id="13" name="Picture 3" descr="C:\Users\Paul\Documents\NASA Work\FLEET\0.3 Meter Cryo\FLEET Data\Run17-M 0.75 Po 56 T 294 only first 4 pulse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06654" y="3493287"/>
            <a:ext cx="2718467" cy="12088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87841" y="1304924"/>
            <a:ext cx="1229567" cy="369332"/>
          </a:xfrm>
          <a:prstGeom prst="rect">
            <a:avLst/>
          </a:prstGeom>
          <a:noFill/>
        </p:spPr>
        <p:txBody>
          <a:bodyPr wrap="none" rtlCol="0">
            <a:spAutoFit/>
          </a:bodyPr>
          <a:lstStyle/>
          <a:p>
            <a:r>
              <a:rPr lang="en-US" dirty="0"/>
              <a:t>(Princeton)</a:t>
            </a:r>
          </a:p>
        </p:txBody>
      </p:sp>
      <p:sp>
        <p:nvSpPr>
          <p:cNvPr id="7" name="TextBox 6"/>
          <p:cNvSpPr txBox="1"/>
          <p:nvPr/>
        </p:nvSpPr>
        <p:spPr>
          <a:xfrm rot="21431880">
            <a:off x="6453493" y="4905328"/>
            <a:ext cx="2630592" cy="1754326"/>
          </a:xfrm>
          <a:prstGeom prst="rect">
            <a:avLst/>
          </a:prstGeom>
          <a:solidFill>
            <a:srgbClr val="FFFF99"/>
          </a:solidFill>
          <a:effectLst>
            <a:outerShdw blurRad="50800" dist="38100" dir="2700000" algn="tl" rotWithShape="0">
              <a:prstClr val="black">
                <a:alpha val="40000"/>
              </a:prstClr>
            </a:outerShdw>
          </a:effectLst>
        </p:spPr>
        <p:txBody>
          <a:bodyPr wrap="none" rtlCol="0">
            <a:spAutoFit/>
          </a:bodyPr>
          <a:lstStyle/>
          <a:p>
            <a:pPr marL="285750" indent="-169863">
              <a:buFont typeface="Arial" panose="020B0604020202020204" pitchFamily="34" charset="0"/>
              <a:buChar char="•"/>
            </a:pPr>
            <a:r>
              <a:rPr lang="en-US" dirty="0"/>
              <a:t>Single, robust laser</a:t>
            </a:r>
          </a:p>
          <a:p>
            <a:pPr marL="285750" indent="-169863">
              <a:buFont typeface="Arial" panose="020B0604020202020204" pitchFamily="34" charset="0"/>
              <a:buChar char="•"/>
            </a:pPr>
            <a:r>
              <a:rPr lang="en-US" dirty="0"/>
              <a:t>Single camera, 200 kHz</a:t>
            </a:r>
          </a:p>
          <a:p>
            <a:pPr marL="285750" indent="-169863">
              <a:buFont typeface="Arial" panose="020B0604020202020204" pitchFamily="34" charset="0"/>
              <a:buChar char="•"/>
            </a:pPr>
            <a:r>
              <a:rPr lang="en-US" dirty="0"/>
              <a:t>800 nm laser, 1 kHz</a:t>
            </a:r>
          </a:p>
          <a:p>
            <a:pPr marL="285750" indent="-169863">
              <a:buFont typeface="Arial" panose="020B0604020202020204" pitchFamily="34" charset="0"/>
              <a:buChar char="•"/>
            </a:pPr>
            <a:r>
              <a:rPr lang="en-US" dirty="0"/>
              <a:t>Visible fluorescence </a:t>
            </a:r>
          </a:p>
          <a:p>
            <a:pPr marL="285750" indent="-169863">
              <a:buFont typeface="Arial" panose="020B0604020202020204" pitchFamily="34" charset="0"/>
              <a:buChar char="•"/>
            </a:pPr>
            <a:r>
              <a:rPr lang="en-US" dirty="0"/>
              <a:t>Multi-exposure</a:t>
            </a:r>
          </a:p>
          <a:p>
            <a:pPr marL="285750" indent="-169863">
              <a:buFont typeface="Arial" panose="020B0604020202020204" pitchFamily="34" charset="0"/>
              <a:buChar char="•"/>
            </a:pPr>
            <a:r>
              <a:rPr lang="en-US" dirty="0"/>
              <a:t>No seeded gas</a:t>
            </a:r>
          </a:p>
        </p:txBody>
      </p:sp>
      <p:sp>
        <p:nvSpPr>
          <p:cNvPr id="4" name="TextBox 3"/>
          <p:cNvSpPr txBox="1"/>
          <p:nvPr/>
        </p:nvSpPr>
        <p:spPr>
          <a:xfrm>
            <a:off x="230651" y="5520271"/>
            <a:ext cx="1088760" cy="369332"/>
          </a:xfrm>
          <a:prstGeom prst="rect">
            <a:avLst/>
          </a:prstGeom>
          <a:noFill/>
        </p:spPr>
        <p:txBody>
          <a:bodyPr wrap="none" rtlCol="0">
            <a:spAutoFit/>
          </a:bodyPr>
          <a:lstStyle/>
          <a:p>
            <a:r>
              <a:rPr lang="en-US" dirty="0"/>
              <a:t>V = </a:t>
            </a:r>
            <a:r>
              <a:rPr lang="en-US" dirty="0" err="1">
                <a:latin typeface="Symbol" panose="05050102010706020507" pitchFamily="18" charset="2"/>
              </a:rPr>
              <a:t>D</a:t>
            </a:r>
            <a:r>
              <a:rPr lang="en-US" dirty="0" err="1"/>
              <a:t>x</a:t>
            </a:r>
            <a:r>
              <a:rPr lang="en-US" dirty="0"/>
              <a:t>/</a:t>
            </a:r>
            <a:r>
              <a:rPr lang="en-US" dirty="0">
                <a:latin typeface="Symbol" panose="05050102010706020507" pitchFamily="18" charset="2"/>
              </a:rPr>
              <a:t>D</a:t>
            </a:r>
            <a:r>
              <a:rPr lang="en-US" dirty="0"/>
              <a:t>t</a:t>
            </a:r>
          </a:p>
        </p:txBody>
      </p:sp>
    </p:spTree>
    <p:extLst>
      <p:ext uri="{BB962C8B-B14F-4D97-AF65-F5344CB8AC3E}">
        <p14:creationId xmlns:p14="http://schemas.microsoft.com/office/powerpoint/2010/main" val="23894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0" presetClass="path" presetSubtype="0" accel="50000" decel="50000" fill="hold" grpId="0" nodeType="withEffect">
                                  <p:stCondLst>
                                    <p:cond delay="0"/>
                                  </p:stCondLst>
                                  <p:childTnLst>
                                    <p:animMotion origin="layout" path="M 0.00052 1.48148E-6 C 0.00191 -0.00046 0.00313 -0.00116 0.00452 -0.00139 C 0.00573 -0.00232 0.00677 -0.00324 0.00816 -0.00347 C 0.01007 -0.00533 0.01181 -0.00741 0.01406 -0.0081 C 0.01476 -0.00787 0.01597 -0.00857 0.01615 -0.00764 C 0.01667 -0.00556 0.01597 0.00046 0.01511 0.00301 C 0.01476 0.00486 0.01441 0.00532 0.01302 0.00579 C 0.01129 0.00555 0.01007 0.00532 0.00834 0.00486 C 0.00729 0.00417 0.0059 0.0037 0.00469 0.00347 C 0.00365 0.00254 0.00243 0.00208 0.00139 0.00092 C 0.00035 -0.00185 -0.00434 -0.0044 -0.00642 -0.00486 C -0.00955 -0.00648 -0.0118 -0.00764 -0.01354 -0.01158 C -0.0125 -0.01435 -0.0151 -0.01435 -0.01666 -0.01505 C -0.01805 -0.01458 -0.0191 -0.01435 -0.02031 -0.0132 C -0.02083 -0.01273 -0.02187 -0.01158 -0.02187 -0.01158 C -0.02205 -0.01019 -0.02239 -0.00903 -0.02257 -0.00764 C -0.02153 -0.00579 -0.02014 -0.0044 -0.0184 -0.00394 C -0.01736 -0.00301 -0.01649 -0.00208 -0.01528 -0.00185 C -0.01441 -0.00139 -0.01371 -0.0007 -0.01302 1.48148E-6 C -0.0125 0.00139 -0.01232 0.00278 -0.01163 0.00417 C -0.01128 0.00648 -0.01163 0.00509 -0.01059 0.00787 C -0.01041 0.00833 -0.01007 0.00926 -0.01007 0.00926 C -0.00955 0.01296 -0.01007 0.0162 -0.00729 0.01805 C -0.00208 0.01713 -0.00451 0.01643 -0.00278 0.0118 C -0.0026 0.01042 -0.00208 0.00972 -0.00173 0.00856 C -0.00156 0.00694 -0.00104 0.00532 -0.00069 0.0037 C -0.00052 0.00185 -0.00017 1.48148E-6 0.00035 -0.00185 C 0.00052 -0.0044 0.00052 -0.00486 0.00139 -0.00671 C 0.00174 -0.00926 0.00313 -0.01273 0.00504 -0.01366 C 0.00712 -0.01019 0.00504 -0.00509 0.00677 -0.00139 C 0.00712 1.48148E-6 0.00729 0.00139 0.00764 0.00278 C 0.00799 0.00995 0.00625 0.01574 0.01181 0.01736 C 0.01372 0.01713 0.01563 0.01736 0.01754 0.0169 C 0.01823 0.01667 0.01962 0.01551 0.01962 0.01551 C 0.02066 0.01366 0.02049 0.01134 0.01927 0.00972 C 0.01736 0.00717 0.01354 0.00602 0.01094 0.00555 C 0.00955 0.00463 0.00816 0.0044 0.0066 0.00417 C 0.00556 0.0037 0.00452 0.0037 0.00347 0.00301 C 0.00261 0.00139 0.00243 -0.00093 0.00052 1.48148E-6 Z " pathEditMode="relative" ptsTypes="fffffffffffffffffffffffffffffffffffffff">
                                      <p:cBhvr>
                                        <p:cTn id="16" dur="2000" fill="hold"/>
                                        <p:tgtEl>
                                          <p:spTgt spid="18"/>
                                        </p:tgtEl>
                                        <p:attrNameLst>
                                          <p:attrName>ppt_x</p:attrName>
                                          <p:attrName>ppt_y</p:attrName>
                                        </p:attrNameLst>
                                      </p:cBhvr>
                                    </p:animMotion>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18" grpId="1" animBg="1"/>
      <p:bldP spid="20" grpId="0" animBg="1"/>
      <p:bldP spid="6" grpId="0"/>
      <p:bldP spid="12" grpId="0"/>
      <p:bldP spid="7"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E28E9D-A5C7-4340-8A24-C090D35B2056}"/>
              </a:ext>
            </a:extLst>
          </p:cNvPr>
          <p:cNvSpPr/>
          <p:nvPr/>
        </p:nvSpPr>
        <p:spPr>
          <a:xfrm>
            <a:off x="922283" y="4643375"/>
            <a:ext cx="7593067" cy="5709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F3ECDDE-2BF1-4058-88C3-ABDDD5EF2C51}"/>
              </a:ext>
            </a:extLst>
          </p:cNvPr>
          <p:cNvSpPr txBox="1"/>
          <p:nvPr/>
        </p:nvSpPr>
        <p:spPr>
          <a:xfrm>
            <a:off x="6938926" y="4740785"/>
            <a:ext cx="1563114" cy="369332"/>
          </a:xfrm>
          <a:prstGeom prst="rect">
            <a:avLst/>
          </a:prstGeom>
          <a:noFill/>
        </p:spPr>
        <p:txBody>
          <a:bodyPr wrap="square" rtlCol="0">
            <a:spAutoFit/>
          </a:bodyPr>
          <a:lstStyle/>
          <a:p>
            <a:pPr algn="r"/>
            <a:r>
              <a:rPr lang="en-US" dirty="0"/>
              <a:t>PLIF</a:t>
            </a:r>
          </a:p>
        </p:txBody>
      </p:sp>
      <p:sp>
        <p:nvSpPr>
          <p:cNvPr id="6" name="Rectangle 5">
            <a:extLst>
              <a:ext uri="{FF2B5EF4-FFF2-40B4-BE49-F238E27FC236}">
                <a16:creationId xmlns:a16="http://schemas.microsoft.com/office/drawing/2014/main" id="{0474D2E6-4A21-42EF-978B-12AB8FCE2E63}"/>
              </a:ext>
            </a:extLst>
          </p:cNvPr>
          <p:cNvSpPr/>
          <p:nvPr/>
        </p:nvSpPr>
        <p:spPr>
          <a:xfrm>
            <a:off x="922283" y="1962807"/>
            <a:ext cx="7593067" cy="2104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CE65E-D866-4D63-9FE1-6BAECFB5E416}"/>
              </a:ext>
            </a:extLst>
          </p:cNvPr>
          <p:cNvSpPr>
            <a:spLocks noGrp="1"/>
          </p:cNvSpPr>
          <p:nvPr>
            <p:ph type="title"/>
          </p:nvPr>
        </p:nvSpPr>
        <p:spPr/>
        <p:txBody>
          <a:bodyPr/>
          <a:lstStyle/>
          <a:p>
            <a:r>
              <a:rPr lang="en-US" dirty="0"/>
              <a:t>Outline</a:t>
            </a:r>
          </a:p>
        </p:txBody>
      </p:sp>
      <p:sp>
        <p:nvSpPr>
          <p:cNvPr id="4" name="Slide Number Placeholder 3">
            <a:extLst>
              <a:ext uri="{FF2B5EF4-FFF2-40B4-BE49-F238E27FC236}">
                <a16:creationId xmlns:a16="http://schemas.microsoft.com/office/drawing/2014/main" id="{AF6E3FC9-1C3B-423E-B7AF-837031ED1374}"/>
              </a:ext>
            </a:extLst>
          </p:cNvPr>
          <p:cNvSpPr>
            <a:spLocks noGrp="1"/>
          </p:cNvSpPr>
          <p:nvPr>
            <p:ph type="sldNum" sz="quarter" idx="12"/>
          </p:nvPr>
        </p:nvSpPr>
        <p:spPr/>
        <p:txBody>
          <a:bodyPr/>
          <a:lstStyle/>
          <a:p>
            <a:fld id="{62AAAA83-AFD9-48BC-BE4C-3DD0D9246FAC}" type="slidenum">
              <a:rPr lang="en-US" smtClean="0"/>
              <a:pPr/>
              <a:t>3</a:t>
            </a:fld>
            <a:endParaRPr lang="en-US" dirty="0"/>
          </a:p>
        </p:txBody>
      </p:sp>
      <p:sp>
        <p:nvSpPr>
          <p:cNvPr id="7" name="TextBox 6">
            <a:extLst>
              <a:ext uri="{FF2B5EF4-FFF2-40B4-BE49-F238E27FC236}">
                <a16:creationId xmlns:a16="http://schemas.microsoft.com/office/drawing/2014/main" id="{D8D1C5AD-A67E-4DAF-9604-16D936B06372}"/>
              </a:ext>
            </a:extLst>
          </p:cNvPr>
          <p:cNvSpPr txBox="1"/>
          <p:nvPr/>
        </p:nvSpPr>
        <p:spPr>
          <a:xfrm>
            <a:off x="6032372" y="2665415"/>
            <a:ext cx="2482978" cy="646331"/>
          </a:xfrm>
          <a:prstGeom prst="rect">
            <a:avLst/>
          </a:prstGeom>
          <a:noFill/>
        </p:spPr>
        <p:txBody>
          <a:bodyPr wrap="square" rtlCol="0">
            <a:spAutoFit/>
          </a:bodyPr>
          <a:lstStyle/>
          <a:p>
            <a:pPr algn="r"/>
            <a:r>
              <a:rPr lang="en-US" dirty="0"/>
              <a:t>Planar laser induced Fluorescence(PLIF)</a:t>
            </a:r>
          </a:p>
        </p:txBody>
      </p:sp>
      <p:sp>
        <p:nvSpPr>
          <p:cNvPr id="10" name="Rectangle 9">
            <a:extLst>
              <a:ext uri="{FF2B5EF4-FFF2-40B4-BE49-F238E27FC236}">
                <a16:creationId xmlns:a16="http://schemas.microsoft.com/office/drawing/2014/main" id="{A96BD95E-D1F4-489C-946E-A1470E05D672}"/>
              </a:ext>
            </a:extLst>
          </p:cNvPr>
          <p:cNvSpPr/>
          <p:nvPr/>
        </p:nvSpPr>
        <p:spPr>
          <a:xfrm>
            <a:off x="922283" y="4100511"/>
            <a:ext cx="7593067" cy="509856"/>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DF7A0D-C5C7-4EE0-95C0-C6CE28859443}"/>
              </a:ext>
            </a:extLst>
          </p:cNvPr>
          <p:cNvSpPr txBox="1"/>
          <p:nvPr/>
        </p:nvSpPr>
        <p:spPr>
          <a:xfrm>
            <a:off x="4724941" y="4041317"/>
            <a:ext cx="3790409" cy="646331"/>
          </a:xfrm>
          <a:prstGeom prst="rect">
            <a:avLst/>
          </a:prstGeom>
          <a:noFill/>
        </p:spPr>
        <p:txBody>
          <a:bodyPr wrap="square" rtlCol="0">
            <a:spAutoFit/>
          </a:bodyPr>
          <a:lstStyle/>
          <a:p>
            <a:pPr algn="r"/>
            <a:r>
              <a:rPr lang="en-US" dirty="0"/>
              <a:t>Femtosecond Laser Electronic Excitation and Tagging (FLEET)</a:t>
            </a:r>
          </a:p>
        </p:txBody>
      </p:sp>
      <p:sp>
        <p:nvSpPr>
          <p:cNvPr id="12" name="Rectangle 11">
            <a:extLst>
              <a:ext uri="{FF2B5EF4-FFF2-40B4-BE49-F238E27FC236}">
                <a16:creationId xmlns:a16="http://schemas.microsoft.com/office/drawing/2014/main" id="{1FD5A8BD-4858-45B2-A26A-57F833499A3A}"/>
              </a:ext>
            </a:extLst>
          </p:cNvPr>
          <p:cNvSpPr/>
          <p:nvPr/>
        </p:nvSpPr>
        <p:spPr>
          <a:xfrm>
            <a:off x="922283" y="5211771"/>
            <a:ext cx="7593067" cy="288046"/>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CF8265C-C0C0-4CC1-A455-885B751B3ECB}"/>
              </a:ext>
            </a:extLst>
          </p:cNvPr>
          <p:cNvSpPr txBox="1"/>
          <p:nvPr/>
        </p:nvSpPr>
        <p:spPr>
          <a:xfrm>
            <a:off x="5960183" y="5163254"/>
            <a:ext cx="2555167" cy="369332"/>
          </a:xfrm>
          <a:prstGeom prst="rect">
            <a:avLst/>
          </a:prstGeom>
          <a:noFill/>
        </p:spPr>
        <p:txBody>
          <a:bodyPr wrap="square" rtlCol="0">
            <a:spAutoFit/>
          </a:bodyPr>
          <a:lstStyle/>
          <a:p>
            <a:pPr algn="r"/>
            <a:r>
              <a:rPr lang="en-US" dirty="0"/>
              <a:t>Stereo Photogrammetry</a:t>
            </a:r>
          </a:p>
        </p:txBody>
      </p:sp>
      <p:sp>
        <p:nvSpPr>
          <p:cNvPr id="3" name="Content Placeholder 2">
            <a:extLst>
              <a:ext uri="{FF2B5EF4-FFF2-40B4-BE49-F238E27FC236}">
                <a16:creationId xmlns:a16="http://schemas.microsoft.com/office/drawing/2014/main" id="{8921BF9C-6A44-4B7E-A080-777FF68D5C32}"/>
              </a:ext>
            </a:extLst>
          </p:cNvPr>
          <p:cNvSpPr>
            <a:spLocks noGrp="1"/>
          </p:cNvSpPr>
          <p:nvPr>
            <p:ph idx="1"/>
          </p:nvPr>
        </p:nvSpPr>
        <p:spPr>
          <a:xfrm>
            <a:off x="628650" y="1172980"/>
            <a:ext cx="8515350" cy="5636925"/>
          </a:xfrm>
        </p:spPr>
        <p:txBody>
          <a:bodyPr>
            <a:normAutofit fontScale="92500" lnSpcReduction="10000"/>
          </a:bodyPr>
          <a:lstStyle/>
          <a:p>
            <a:r>
              <a:rPr lang="en-US" b="1" dirty="0"/>
              <a:t>Introduction</a:t>
            </a:r>
            <a:r>
              <a:rPr lang="en-US" dirty="0"/>
              <a:t> </a:t>
            </a:r>
          </a:p>
          <a:p>
            <a:pPr lvl="1"/>
            <a:r>
              <a:rPr lang="en-US" dirty="0"/>
              <a:t>Artemis Program: Vehicles, Timeline, Challenges</a:t>
            </a:r>
          </a:p>
          <a:p>
            <a:pPr lvl="1"/>
            <a:r>
              <a:rPr lang="en-US" dirty="0"/>
              <a:t>Utility of optical and laser-based measurements</a:t>
            </a:r>
          </a:p>
          <a:p>
            <a:r>
              <a:rPr lang="en-US" b="1" dirty="0"/>
              <a:t>Launch</a:t>
            </a:r>
            <a:r>
              <a:rPr lang="en-US" dirty="0"/>
              <a:t>: </a:t>
            </a:r>
            <a:r>
              <a:rPr lang="en-US" b="1" dirty="0"/>
              <a:t>SLS</a:t>
            </a:r>
          </a:p>
          <a:p>
            <a:pPr lvl="1"/>
            <a:r>
              <a:rPr lang="en-US" dirty="0"/>
              <a:t>Flow vis with Manish at CUBRC</a:t>
            </a:r>
          </a:p>
          <a:p>
            <a:pPr lvl="1"/>
            <a:r>
              <a:rPr lang="en-US" dirty="0"/>
              <a:t>Quantitative Thermometry </a:t>
            </a:r>
          </a:p>
          <a:p>
            <a:r>
              <a:rPr lang="en-US" b="1" dirty="0"/>
              <a:t>Earth Entry: Orion </a:t>
            </a:r>
          </a:p>
          <a:p>
            <a:pPr lvl="1"/>
            <a:r>
              <a:rPr lang="en-US" dirty="0"/>
              <a:t>Orion RCS Jets  </a:t>
            </a:r>
          </a:p>
          <a:p>
            <a:pPr lvl="2"/>
            <a:r>
              <a:rPr lang="en-US" dirty="0"/>
              <a:t>Flowfield structure</a:t>
            </a:r>
          </a:p>
          <a:p>
            <a:pPr lvl="2"/>
            <a:r>
              <a:rPr lang="en-US" dirty="0"/>
              <a:t>Comparison with CFD (computational flow imaging)</a:t>
            </a:r>
          </a:p>
          <a:p>
            <a:pPr lvl="1"/>
            <a:r>
              <a:rPr lang="en-US" dirty="0"/>
              <a:t>Laminar Turbulent Transition</a:t>
            </a:r>
          </a:p>
          <a:p>
            <a:r>
              <a:rPr lang="en-US" b="1" dirty="0"/>
              <a:t>Descent:</a:t>
            </a:r>
          </a:p>
          <a:p>
            <a:pPr lvl="1"/>
            <a:r>
              <a:rPr lang="en-US" dirty="0"/>
              <a:t>Orion Landing transonic/subsonic </a:t>
            </a:r>
          </a:p>
          <a:p>
            <a:r>
              <a:rPr lang="en-US" b="1" dirty="0"/>
              <a:t>Landing on the moon</a:t>
            </a:r>
            <a:r>
              <a:rPr lang="en-US" dirty="0"/>
              <a:t> </a:t>
            </a:r>
          </a:p>
          <a:p>
            <a:pPr lvl="1"/>
            <a:r>
              <a:rPr lang="en-US" dirty="0"/>
              <a:t>PSI PLIF</a:t>
            </a:r>
          </a:p>
          <a:p>
            <a:pPr lvl="1"/>
            <a:r>
              <a:rPr lang="en-US" dirty="0"/>
              <a:t>SCALPSS</a:t>
            </a:r>
          </a:p>
          <a:p>
            <a:pPr marL="457200" lvl="1" indent="0">
              <a:buNone/>
            </a:pPr>
            <a:endParaRPr lang="en-US" dirty="0"/>
          </a:p>
          <a:p>
            <a:pPr marL="0" indent="0">
              <a:buNone/>
            </a:pPr>
            <a:r>
              <a:rPr lang="en-US" sz="1600" dirty="0"/>
              <a:t>Disclaimer: I don’t want to overstate our team’s contributions to the Artemis program.  Meaningful contributions were made in a few cases and have had impact but many of these are recent activities and have not had impact yet.</a:t>
            </a:r>
          </a:p>
          <a:p>
            <a:pPr lvl="1"/>
            <a:endParaRPr lang="en-US" dirty="0"/>
          </a:p>
          <a:p>
            <a:pPr lvl="1"/>
            <a:endParaRPr lang="en-US" dirty="0"/>
          </a:p>
          <a:p>
            <a:endParaRPr lang="en-US" dirty="0"/>
          </a:p>
        </p:txBody>
      </p:sp>
    </p:spTree>
    <p:extLst>
      <p:ext uri="{BB962C8B-B14F-4D97-AF65-F5344CB8AC3E}">
        <p14:creationId xmlns:p14="http://schemas.microsoft.com/office/powerpoint/2010/main" val="322748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6" grpId="0" animBg="1"/>
      <p:bldP spid="7" grpId="0"/>
      <p:bldP spid="10" grpId="0" animBg="1"/>
      <p:bldP spid="11" grpId="0"/>
      <p:bldP spid="12"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Transonic Cryogenic Wind Tunnel</a:t>
            </a:r>
          </a:p>
        </p:txBody>
      </p:sp>
      <p:sp>
        <p:nvSpPr>
          <p:cNvPr id="4" name="Slide Number Placeholder 3"/>
          <p:cNvSpPr>
            <a:spLocks noGrp="1"/>
          </p:cNvSpPr>
          <p:nvPr>
            <p:ph type="sldNum" sz="quarter" idx="12"/>
          </p:nvPr>
        </p:nvSpPr>
        <p:spPr/>
        <p:txBody>
          <a:bodyPr/>
          <a:lstStyle/>
          <a:p>
            <a:fld id="{62AAAA83-AFD9-48BC-BE4C-3DD0D9246FAC}" type="slidenum">
              <a:rPr lang="en-US" smtClean="0"/>
              <a:pPr/>
              <a:t>30</a:t>
            </a:fld>
            <a:endParaRPr lang="en-US" dirty="0"/>
          </a:p>
        </p:txBody>
      </p:sp>
      <mc:AlternateContent xmlns:mc="http://schemas.openxmlformats.org/markup-compatibility/2006" xmlns:a14="http://schemas.microsoft.com/office/drawing/2010/main">
        <mc:Choice Requires="a14">
          <p:sp>
            <p:nvSpPr>
              <p:cNvPr id="6" name="Rounded Rectangle 5"/>
              <p:cNvSpPr/>
              <p:nvPr/>
            </p:nvSpPr>
            <p:spPr>
              <a:xfrm>
                <a:off x="628650" y="934141"/>
                <a:ext cx="8056880" cy="2307091"/>
              </a:xfrm>
              <a:prstGeom prst="roundRect">
                <a:avLst>
                  <a:gd name="adj" fmla="val 6309"/>
                </a:avLst>
              </a:prstGeom>
              <a:gradFill>
                <a:gsLst>
                  <a:gs pos="0">
                    <a:schemeClr val="bg1">
                      <a:lumMod val="95000"/>
                      <a:alpha val="50000"/>
                    </a:schemeClr>
                  </a:gs>
                  <a:gs pos="100000">
                    <a:schemeClr val="bg1">
                      <a:lumMod val="95000"/>
                      <a:alpha val="10000"/>
                    </a:schemeClr>
                  </a:gs>
                </a:gsLst>
                <a:lin ang="0" scaled="1"/>
              </a:gradFill>
              <a:ln w="41275" cmpd="dbl">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Flow Facility – NASA Langley 0.3-m Transonic Cryogenic Tunnel (0.3-m TCT)</a:t>
                </a:r>
              </a:p>
              <a:p>
                <a:pPr marL="285750" indent="-285750">
                  <a:buFont typeface="Arial" panose="020B0604020202020204" pitchFamily="34" charset="0"/>
                  <a:buChar char="•"/>
                </a:pPr>
                <a:r>
                  <a:rPr lang="en-US" sz="1600" dirty="0">
                    <a:solidFill>
                      <a:schemeClr val="tx1"/>
                    </a:solidFill>
                  </a:rPr>
                  <a:t>Continuous, closed-circuit wind tunnel operating with air or N</a:t>
                </a:r>
                <a:r>
                  <a:rPr lang="en-US" sz="1600" baseline="-25000" dirty="0">
                    <a:solidFill>
                      <a:schemeClr val="tx1"/>
                    </a:solidFill>
                  </a:rPr>
                  <a:t>2</a:t>
                </a: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Mach number range: 0.2 to 0.9</a:t>
                </a:r>
              </a:p>
              <a:p>
                <a:pPr marL="285750" indent="-285750">
                  <a:buFont typeface="Arial" panose="020B0604020202020204" pitchFamily="34" charset="0"/>
                  <a:buChar char="•"/>
                </a:pPr>
                <a:r>
                  <a:rPr lang="en-US" sz="1600" dirty="0">
                    <a:solidFill>
                      <a:schemeClr val="tx1"/>
                    </a:solidFill>
                  </a:rPr>
                  <a:t>Total pressure range: 100 </a:t>
                </a:r>
                <a:r>
                  <a:rPr lang="en-US" sz="1600" dirty="0" err="1">
                    <a:solidFill>
                      <a:schemeClr val="tx1"/>
                    </a:solidFill>
                  </a:rPr>
                  <a:t>kPa</a:t>
                </a:r>
                <a:r>
                  <a:rPr lang="en-US" sz="1600" dirty="0">
                    <a:solidFill>
                      <a:schemeClr val="tx1"/>
                    </a:solidFill>
                  </a:rPr>
                  <a:t> to 500 </a:t>
                </a:r>
                <a:r>
                  <a:rPr lang="en-US" sz="1600" dirty="0" err="1">
                    <a:solidFill>
                      <a:schemeClr val="tx1"/>
                    </a:solidFill>
                  </a:rPr>
                  <a:t>kPa</a:t>
                </a: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Total temperature range: 95 K to 320 K</a:t>
                </a:r>
              </a:p>
              <a:p>
                <a:pPr marL="285750" indent="-285750">
                  <a:buFont typeface="Arial" panose="020B0604020202020204" pitchFamily="34" charset="0"/>
                  <a:buChar char="•"/>
                </a:pPr>
                <a:r>
                  <a:rPr lang="en-US" sz="1600" dirty="0">
                    <a:solidFill>
                      <a:schemeClr val="tx1"/>
                    </a:solidFill>
                  </a:rPr>
                  <a:t>Reynolds number range: 4</a:t>
                </a:r>
                <a14:m>
                  <m:oMath xmlns:m="http://schemas.openxmlformats.org/officeDocument/2006/math">
                    <m:r>
                      <a:rPr lang="en-US" sz="1600" b="0" i="1" smtClean="0">
                        <a:solidFill>
                          <a:schemeClr val="tx1"/>
                        </a:solidFill>
                        <a:latin typeface="Cambria Math" panose="02040503050406030204" pitchFamily="18" charset="0"/>
                      </a:rPr>
                      <m:t>×</m:t>
                    </m:r>
                  </m:oMath>
                </a14:m>
                <a:r>
                  <a:rPr lang="en-US" sz="1600" dirty="0">
                    <a:solidFill>
                      <a:schemeClr val="tx1"/>
                    </a:solidFill>
                  </a:rPr>
                  <a:t>10</a:t>
                </a:r>
                <a:r>
                  <a:rPr lang="en-US" sz="1600" baseline="30000" dirty="0">
                    <a:solidFill>
                      <a:schemeClr val="tx1"/>
                    </a:solidFill>
                  </a:rPr>
                  <a:t>6</a:t>
                </a:r>
                <a:r>
                  <a:rPr lang="en-US" sz="1600" dirty="0">
                    <a:solidFill>
                      <a:schemeClr val="tx1"/>
                    </a:solidFill>
                  </a:rPr>
                  <a:t> 1/m to 300</a:t>
                </a:r>
                <a14:m>
                  <m:oMath xmlns:m="http://schemas.openxmlformats.org/officeDocument/2006/math">
                    <m:r>
                      <a:rPr lang="en-US" sz="1600" b="0" i="1" smtClean="0">
                        <a:solidFill>
                          <a:schemeClr val="tx1"/>
                        </a:solidFill>
                        <a:latin typeface="Cambria Math" panose="02040503050406030204" pitchFamily="18" charset="0"/>
                      </a:rPr>
                      <m:t>×</m:t>
                    </m:r>
                  </m:oMath>
                </a14:m>
                <a:r>
                  <a:rPr lang="en-US" sz="1600" dirty="0">
                    <a:solidFill>
                      <a:schemeClr val="tx1"/>
                    </a:solidFill>
                  </a:rPr>
                  <a:t>10</a:t>
                </a:r>
                <a:r>
                  <a:rPr lang="en-US" sz="1600" baseline="30000" dirty="0">
                    <a:solidFill>
                      <a:schemeClr val="tx1"/>
                    </a:solidFill>
                  </a:rPr>
                  <a:t>6</a:t>
                </a:r>
                <a:r>
                  <a:rPr lang="en-US" sz="1600" dirty="0">
                    <a:solidFill>
                      <a:schemeClr val="tx1"/>
                    </a:solidFill>
                  </a:rPr>
                  <a:t> 1/m</a:t>
                </a:r>
              </a:p>
            </p:txBody>
          </p:sp>
        </mc:Choice>
        <mc:Fallback xmlns="">
          <p:sp>
            <p:nvSpPr>
              <p:cNvPr id="6" name="Rounded Rectangle 5"/>
              <p:cNvSpPr>
                <a:spLocks noRot="1" noChangeAspect="1" noMove="1" noResize="1" noEditPoints="1" noAdjustHandles="1" noChangeArrowheads="1" noChangeShapeType="1" noTextEdit="1"/>
              </p:cNvSpPr>
              <p:nvPr/>
            </p:nvSpPr>
            <p:spPr>
              <a:xfrm>
                <a:off x="628650" y="934141"/>
                <a:ext cx="8056880" cy="2307091"/>
              </a:xfrm>
              <a:prstGeom prst="roundRect">
                <a:avLst>
                  <a:gd name="adj" fmla="val 6309"/>
                </a:avLst>
              </a:prstGeom>
              <a:blipFill rotWithShape="0">
                <a:blip r:embed="rId3"/>
                <a:stretch>
                  <a:fillRect/>
                </a:stretch>
              </a:blipFill>
              <a:ln w="41275" cmpd="dbl">
                <a:solidFill>
                  <a:schemeClr val="bg2">
                    <a:lumMod val="90000"/>
                  </a:schemeClr>
                </a:solidFill>
              </a:ln>
            </p:spPr>
            <p:txBody>
              <a:bodyPr/>
              <a:lstStyle/>
              <a:p>
                <a:r>
                  <a:rPr lang="en-US">
                    <a:noFill/>
                  </a:rPr>
                  <a:t> </a:t>
                </a:r>
              </a:p>
            </p:txBody>
          </p:sp>
        </mc:Fallback>
      </mc:AlternateContent>
      <p:pic>
        <p:nvPicPr>
          <p:cNvPr id="7" name="Picture 6"/>
          <p:cNvPicPr>
            <a:picLocks noChangeAspect="1"/>
          </p:cNvPicPr>
          <p:nvPr/>
        </p:nvPicPr>
        <p:blipFill rotWithShape="1">
          <a:blip r:embed="rId4">
            <a:biLevel thresh="75000"/>
          </a:blip>
          <a:srcRect l="21282" t="25071" r="21538" b="25926"/>
          <a:stretch/>
        </p:blipFill>
        <p:spPr bwMode="auto">
          <a:xfrm>
            <a:off x="1225730" y="3267757"/>
            <a:ext cx="6836230" cy="32955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0812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Transonic Cryogenic Wind Tunnel</a:t>
            </a:r>
          </a:p>
        </p:txBody>
      </p:sp>
      <p:sp>
        <p:nvSpPr>
          <p:cNvPr id="4" name="Slide Number Placeholder 3"/>
          <p:cNvSpPr>
            <a:spLocks noGrp="1"/>
          </p:cNvSpPr>
          <p:nvPr>
            <p:ph type="sldNum" sz="quarter" idx="12"/>
          </p:nvPr>
        </p:nvSpPr>
        <p:spPr/>
        <p:txBody>
          <a:bodyPr/>
          <a:lstStyle/>
          <a:p>
            <a:fld id="{62AAAA83-AFD9-48BC-BE4C-3DD0D9246FAC}" type="slidenum">
              <a:rPr lang="en-US" smtClean="0"/>
              <a:pPr/>
              <a:t>31</a:t>
            </a:fld>
            <a:endParaRPr lang="en-US" dirty="0"/>
          </a:p>
        </p:txBody>
      </p:sp>
      <p:pic>
        <p:nvPicPr>
          <p:cNvPr id="3" name="Picture 2"/>
          <p:cNvPicPr>
            <a:picLocks noChangeAspect="1"/>
          </p:cNvPicPr>
          <p:nvPr/>
        </p:nvPicPr>
        <p:blipFill rotWithShape="1">
          <a:blip r:embed="rId3"/>
          <a:srcRect l="39328" t="22662" r="21137" b="21161"/>
          <a:stretch/>
        </p:blipFill>
        <p:spPr>
          <a:xfrm>
            <a:off x="2087881" y="3108961"/>
            <a:ext cx="4251960" cy="3398519"/>
          </a:xfrm>
          <a:prstGeom prst="rect">
            <a:avLst/>
          </a:prstGeom>
        </p:spPr>
      </p:pic>
      <p:sp>
        <p:nvSpPr>
          <p:cNvPr id="10" name="TextBox 9"/>
          <p:cNvSpPr txBox="1"/>
          <p:nvPr/>
        </p:nvSpPr>
        <p:spPr>
          <a:xfrm>
            <a:off x="7194031" y="3616703"/>
            <a:ext cx="1475469" cy="369332"/>
          </a:xfrm>
          <a:prstGeom prst="rect">
            <a:avLst/>
          </a:prstGeom>
          <a:noFill/>
        </p:spPr>
        <p:txBody>
          <a:bodyPr wrap="none" rtlCol="0">
            <a:spAutoFit/>
          </a:bodyPr>
          <a:lstStyle/>
          <a:p>
            <a:r>
              <a:rPr lang="en-US" dirty="0"/>
              <a:t>Pressure shell</a:t>
            </a:r>
          </a:p>
        </p:txBody>
      </p:sp>
      <p:sp>
        <p:nvSpPr>
          <p:cNvPr id="17" name="TextBox 16"/>
          <p:cNvSpPr txBox="1"/>
          <p:nvPr/>
        </p:nvSpPr>
        <p:spPr>
          <a:xfrm>
            <a:off x="6758646" y="5145280"/>
            <a:ext cx="1949969" cy="369332"/>
          </a:xfrm>
          <a:prstGeom prst="rect">
            <a:avLst/>
          </a:prstGeom>
          <a:noFill/>
        </p:spPr>
        <p:txBody>
          <a:bodyPr wrap="square" rtlCol="0">
            <a:spAutoFit/>
          </a:bodyPr>
          <a:lstStyle/>
          <a:p>
            <a:r>
              <a:rPr lang="en-US" dirty="0"/>
              <a:t>Flow direction</a:t>
            </a:r>
          </a:p>
        </p:txBody>
      </p:sp>
      <p:pic>
        <p:nvPicPr>
          <p:cNvPr id="11" name="Picture 10"/>
          <p:cNvPicPr>
            <a:picLocks noChangeAspect="1"/>
          </p:cNvPicPr>
          <p:nvPr/>
        </p:nvPicPr>
        <p:blipFill rotWithShape="1">
          <a:blip r:embed="rId4"/>
          <a:srcRect l="40320" t="23418" r="20854" b="22029"/>
          <a:stretch/>
        </p:blipFill>
        <p:spPr>
          <a:xfrm>
            <a:off x="2194559" y="3154680"/>
            <a:ext cx="4222997" cy="3337560"/>
          </a:xfrm>
          <a:prstGeom prst="rect">
            <a:avLst/>
          </a:prstGeom>
        </p:spPr>
      </p:pic>
      <p:sp>
        <p:nvSpPr>
          <p:cNvPr id="13" name="TextBox 12"/>
          <p:cNvSpPr txBox="1"/>
          <p:nvPr/>
        </p:nvSpPr>
        <p:spPr>
          <a:xfrm>
            <a:off x="7194031" y="5795519"/>
            <a:ext cx="899605" cy="369332"/>
          </a:xfrm>
          <a:prstGeom prst="rect">
            <a:avLst/>
          </a:prstGeom>
          <a:noFill/>
        </p:spPr>
        <p:txBody>
          <a:bodyPr wrap="none" rtlCol="0">
            <a:spAutoFit/>
          </a:bodyPr>
          <a:lstStyle/>
          <a:p>
            <a:r>
              <a:rPr lang="en-US" dirty="0"/>
              <a:t>Plenum</a:t>
            </a:r>
          </a:p>
        </p:txBody>
      </p:sp>
      <p:cxnSp>
        <p:nvCxnSpPr>
          <p:cNvPr id="15" name="Straight Arrow Connector 14"/>
          <p:cNvCxnSpPr>
            <a:stCxn id="13" idx="1"/>
          </p:cNvCxnSpPr>
          <p:nvPr/>
        </p:nvCxnSpPr>
        <p:spPr>
          <a:xfrm flipH="1" flipV="1">
            <a:off x="4907280" y="5707888"/>
            <a:ext cx="2286751" cy="272297"/>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0" idx="1"/>
          </p:cNvCxnSpPr>
          <p:nvPr/>
        </p:nvCxnSpPr>
        <p:spPr>
          <a:xfrm flipH="1">
            <a:off x="6111241" y="3801369"/>
            <a:ext cx="1082790" cy="343911"/>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rot="11512518">
            <a:off x="5745146" y="5050259"/>
            <a:ext cx="989703" cy="334208"/>
          </a:xfrm>
          <a:prstGeom prst="rightArrow">
            <a:avLst>
              <a:gd name="adj1" fmla="val 50000"/>
              <a:gd name="adj2" fmla="val 94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ounded Rectangle 13"/>
              <p:cNvSpPr/>
              <p:nvPr/>
            </p:nvSpPr>
            <p:spPr>
              <a:xfrm>
                <a:off x="628650" y="934141"/>
                <a:ext cx="8056880" cy="2307091"/>
              </a:xfrm>
              <a:prstGeom prst="roundRect">
                <a:avLst>
                  <a:gd name="adj" fmla="val 6309"/>
                </a:avLst>
              </a:prstGeom>
              <a:gradFill>
                <a:gsLst>
                  <a:gs pos="0">
                    <a:schemeClr val="bg1">
                      <a:lumMod val="95000"/>
                      <a:alpha val="50000"/>
                    </a:schemeClr>
                  </a:gs>
                  <a:gs pos="100000">
                    <a:schemeClr val="bg1">
                      <a:lumMod val="95000"/>
                      <a:alpha val="10000"/>
                    </a:schemeClr>
                  </a:gs>
                </a:gsLst>
                <a:lin ang="0" scaled="1"/>
              </a:gradFill>
              <a:ln w="41275" cmpd="dbl">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Flow Facility – NASA Langley 0.3-m Transonic Cryogenic Tunnel (0.3-m TCT)</a:t>
                </a:r>
              </a:p>
              <a:p>
                <a:pPr marL="285750" indent="-285750">
                  <a:buFont typeface="Arial" panose="020B0604020202020204" pitchFamily="34" charset="0"/>
                  <a:buChar char="•"/>
                </a:pPr>
                <a:r>
                  <a:rPr lang="en-US" sz="1600" dirty="0">
                    <a:solidFill>
                      <a:schemeClr val="tx1"/>
                    </a:solidFill>
                  </a:rPr>
                  <a:t>Continuous, closed-circuit wind tunnel operating with air or N</a:t>
                </a:r>
                <a:r>
                  <a:rPr lang="en-US" sz="1600" baseline="-25000" dirty="0">
                    <a:solidFill>
                      <a:schemeClr val="tx1"/>
                    </a:solidFill>
                  </a:rPr>
                  <a:t>2</a:t>
                </a: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Mach number range: 0.2 to 0.9</a:t>
                </a:r>
              </a:p>
              <a:p>
                <a:pPr marL="285750" indent="-285750">
                  <a:buFont typeface="Arial" panose="020B0604020202020204" pitchFamily="34" charset="0"/>
                  <a:buChar char="•"/>
                </a:pPr>
                <a:r>
                  <a:rPr lang="en-US" sz="1600" dirty="0">
                    <a:solidFill>
                      <a:schemeClr val="tx1"/>
                    </a:solidFill>
                  </a:rPr>
                  <a:t>Total pressure range: 100 </a:t>
                </a:r>
                <a:r>
                  <a:rPr lang="en-US" sz="1600" dirty="0" err="1">
                    <a:solidFill>
                      <a:schemeClr val="tx1"/>
                    </a:solidFill>
                  </a:rPr>
                  <a:t>kPa</a:t>
                </a:r>
                <a:r>
                  <a:rPr lang="en-US" sz="1600" dirty="0">
                    <a:solidFill>
                      <a:schemeClr val="tx1"/>
                    </a:solidFill>
                  </a:rPr>
                  <a:t> to 500 </a:t>
                </a:r>
                <a:r>
                  <a:rPr lang="en-US" sz="1600" dirty="0" err="1">
                    <a:solidFill>
                      <a:schemeClr val="tx1"/>
                    </a:solidFill>
                  </a:rPr>
                  <a:t>kPa</a:t>
                </a: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Total temperature range: 95 K to 320 K</a:t>
                </a:r>
              </a:p>
              <a:p>
                <a:pPr marL="285750" indent="-285750">
                  <a:buFont typeface="Arial" panose="020B0604020202020204" pitchFamily="34" charset="0"/>
                  <a:buChar char="•"/>
                </a:pPr>
                <a:r>
                  <a:rPr lang="en-US" sz="1600" dirty="0">
                    <a:solidFill>
                      <a:schemeClr val="tx1"/>
                    </a:solidFill>
                  </a:rPr>
                  <a:t>Reynolds number range: 4</a:t>
                </a:r>
                <a14:m>
                  <m:oMath xmlns:m="http://schemas.openxmlformats.org/officeDocument/2006/math">
                    <m:r>
                      <a:rPr lang="en-US" sz="1600" b="0" i="1" smtClean="0">
                        <a:solidFill>
                          <a:schemeClr val="tx1"/>
                        </a:solidFill>
                        <a:latin typeface="Cambria Math" panose="02040503050406030204" pitchFamily="18" charset="0"/>
                      </a:rPr>
                      <m:t>×</m:t>
                    </m:r>
                  </m:oMath>
                </a14:m>
                <a:r>
                  <a:rPr lang="en-US" sz="1600" dirty="0">
                    <a:solidFill>
                      <a:schemeClr val="tx1"/>
                    </a:solidFill>
                  </a:rPr>
                  <a:t>10</a:t>
                </a:r>
                <a:r>
                  <a:rPr lang="en-US" sz="1600" baseline="30000" dirty="0">
                    <a:solidFill>
                      <a:schemeClr val="tx1"/>
                    </a:solidFill>
                  </a:rPr>
                  <a:t>6</a:t>
                </a:r>
                <a:r>
                  <a:rPr lang="en-US" sz="1600" dirty="0">
                    <a:solidFill>
                      <a:schemeClr val="tx1"/>
                    </a:solidFill>
                  </a:rPr>
                  <a:t> 1/m to 300</a:t>
                </a:r>
                <a14:m>
                  <m:oMath xmlns:m="http://schemas.openxmlformats.org/officeDocument/2006/math">
                    <m:r>
                      <a:rPr lang="en-US" sz="1600" b="0" i="1" smtClean="0">
                        <a:solidFill>
                          <a:schemeClr val="tx1"/>
                        </a:solidFill>
                        <a:latin typeface="Cambria Math" panose="02040503050406030204" pitchFamily="18" charset="0"/>
                      </a:rPr>
                      <m:t>×</m:t>
                    </m:r>
                  </m:oMath>
                </a14:m>
                <a:r>
                  <a:rPr lang="en-US" sz="1600" dirty="0">
                    <a:solidFill>
                      <a:schemeClr val="tx1"/>
                    </a:solidFill>
                  </a:rPr>
                  <a:t>10</a:t>
                </a:r>
                <a:r>
                  <a:rPr lang="en-US" sz="1600" baseline="30000" dirty="0">
                    <a:solidFill>
                      <a:schemeClr val="tx1"/>
                    </a:solidFill>
                  </a:rPr>
                  <a:t>6</a:t>
                </a:r>
                <a:r>
                  <a:rPr lang="en-US" sz="1600" dirty="0">
                    <a:solidFill>
                      <a:schemeClr val="tx1"/>
                    </a:solidFill>
                  </a:rPr>
                  <a:t> 1/m</a:t>
                </a:r>
              </a:p>
              <a:p>
                <a:pPr marL="285750" indent="-285750">
                  <a:buFont typeface="Arial" panose="020B0604020202020204" pitchFamily="34" charset="0"/>
                  <a:buChar char="•"/>
                </a:pPr>
                <a:r>
                  <a:rPr lang="en-US" sz="1600" dirty="0">
                    <a:solidFill>
                      <a:schemeClr val="tx1"/>
                    </a:solidFill>
                  </a:rPr>
                  <a:t>Double-shelled construction</a:t>
                </a:r>
              </a:p>
            </p:txBody>
          </p:sp>
        </mc:Choice>
        <mc:Fallback xmlns="">
          <p:sp>
            <p:nvSpPr>
              <p:cNvPr id="14" name="Rounded Rectangle 13"/>
              <p:cNvSpPr>
                <a:spLocks noRot="1" noChangeAspect="1" noMove="1" noResize="1" noEditPoints="1" noAdjustHandles="1" noChangeArrowheads="1" noChangeShapeType="1" noTextEdit="1"/>
              </p:cNvSpPr>
              <p:nvPr/>
            </p:nvSpPr>
            <p:spPr>
              <a:xfrm>
                <a:off x="628650" y="934141"/>
                <a:ext cx="8056880" cy="2307091"/>
              </a:xfrm>
              <a:prstGeom prst="roundRect">
                <a:avLst>
                  <a:gd name="adj" fmla="val 6309"/>
                </a:avLst>
              </a:prstGeom>
              <a:blipFill rotWithShape="1">
                <a:blip r:embed="rId5"/>
                <a:stretch>
                  <a:fillRect/>
                </a:stretch>
              </a:blipFill>
              <a:ln w="41275" cmpd="dbl">
                <a:solidFill>
                  <a:schemeClr val="bg2">
                    <a:lumMod val="90000"/>
                  </a:schemeClr>
                </a:solidFill>
              </a:ln>
            </p:spPr>
            <p:txBody>
              <a:bodyPr/>
              <a:lstStyle/>
              <a:p>
                <a:r>
                  <a:rPr lang="en-US">
                    <a:noFill/>
                  </a:rPr>
                  <a:t> </a:t>
                </a:r>
              </a:p>
            </p:txBody>
          </p:sp>
        </mc:Fallback>
      </mc:AlternateContent>
      <p:sp>
        <p:nvSpPr>
          <p:cNvPr id="18" name="TextBox 17"/>
          <p:cNvSpPr txBox="1"/>
          <p:nvPr/>
        </p:nvSpPr>
        <p:spPr>
          <a:xfrm>
            <a:off x="95637" y="4096512"/>
            <a:ext cx="1811137" cy="369332"/>
          </a:xfrm>
          <a:prstGeom prst="rect">
            <a:avLst/>
          </a:prstGeom>
          <a:noFill/>
        </p:spPr>
        <p:txBody>
          <a:bodyPr wrap="none" rtlCol="0">
            <a:spAutoFit/>
          </a:bodyPr>
          <a:lstStyle/>
          <a:p>
            <a:r>
              <a:rPr lang="en-US" dirty="0"/>
              <a:t>Inner ‘D’-window</a:t>
            </a:r>
          </a:p>
        </p:txBody>
      </p:sp>
      <p:cxnSp>
        <p:nvCxnSpPr>
          <p:cNvPr id="19" name="Straight Arrow Connector 18"/>
          <p:cNvCxnSpPr>
            <a:stCxn id="18" idx="3"/>
          </p:cNvCxnSpPr>
          <p:nvPr/>
        </p:nvCxnSpPr>
        <p:spPr>
          <a:xfrm>
            <a:off x="1906774" y="4281178"/>
            <a:ext cx="1939802" cy="248150"/>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5637" y="6135909"/>
            <a:ext cx="2586603" cy="369332"/>
          </a:xfrm>
          <a:prstGeom prst="rect">
            <a:avLst/>
          </a:prstGeom>
          <a:noFill/>
        </p:spPr>
        <p:txBody>
          <a:bodyPr wrap="square" rtlCol="0">
            <a:spAutoFit/>
          </a:bodyPr>
          <a:lstStyle/>
          <a:p>
            <a:r>
              <a:rPr lang="en-US" dirty="0"/>
              <a:t>Inner rectangular window</a:t>
            </a:r>
          </a:p>
        </p:txBody>
      </p:sp>
      <p:cxnSp>
        <p:nvCxnSpPr>
          <p:cNvPr id="21" name="Straight Arrow Connector 20"/>
          <p:cNvCxnSpPr>
            <a:stCxn id="20" idx="3"/>
          </p:cNvCxnSpPr>
          <p:nvPr/>
        </p:nvCxnSpPr>
        <p:spPr>
          <a:xfrm flipV="1">
            <a:off x="2682240" y="4663440"/>
            <a:ext cx="1117600" cy="1657135"/>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4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Transonic Cryogenic Wind Tunnel</a:t>
            </a:r>
          </a:p>
        </p:txBody>
      </p:sp>
      <p:sp>
        <p:nvSpPr>
          <p:cNvPr id="4" name="Slide Number Placeholder 3"/>
          <p:cNvSpPr>
            <a:spLocks noGrp="1"/>
          </p:cNvSpPr>
          <p:nvPr>
            <p:ph type="sldNum" sz="quarter" idx="12"/>
          </p:nvPr>
        </p:nvSpPr>
        <p:spPr/>
        <p:txBody>
          <a:bodyPr/>
          <a:lstStyle/>
          <a:p>
            <a:fld id="{62AAAA83-AFD9-48BC-BE4C-3DD0D9246FAC}" type="slidenum">
              <a:rPr lang="en-US" smtClean="0"/>
              <a:pPr/>
              <a:t>32</a:t>
            </a:fld>
            <a:endParaRPr lang="en-US" dirty="0"/>
          </a:p>
        </p:txBody>
      </p:sp>
      <p:pic>
        <p:nvPicPr>
          <p:cNvPr id="3" name="Picture 2"/>
          <p:cNvPicPr>
            <a:picLocks noChangeAspect="1"/>
          </p:cNvPicPr>
          <p:nvPr/>
        </p:nvPicPr>
        <p:blipFill rotWithShape="1">
          <a:blip r:embed="rId3"/>
          <a:srcRect l="39328" t="22661" r="21137" b="19650"/>
          <a:stretch/>
        </p:blipFill>
        <p:spPr>
          <a:xfrm>
            <a:off x="2087881" y="3108961"/>
            <a:ext cx="4251960" cy="3489960"/>
          </a:xfrm>
          <a:prstGeom prst="rect">
            <a:avLst/>
          </a:prstGeom>
        </p:spPr>
      </p:pic>
      <p:sp>
        <p:nvSpPr>
          <p:cNvPr id="6" name="TextBox 5"/>
          <p:cNvSpPr txBox="1"/>
          <p:nvPr/>
        </p:nvSpPr>
        <p:spPr>
          <a:xfrm>
            <a:off x="7194031" y="3616703"/>
            <a:ext cx="1491499" cy="369332"/>
          </a:xfrm>
          <a:prstGeom prst="rect">
            <a:avLst/>
          </a:prstGeom>
          <a:noFill/>
        </p:spPr>
        <p:txBody>
          <a:bodyPr wrap="none" rtlCol="0">
            <a:spAutoFit/>
          </a:bodyPr>
          <a:lstStyle/>
          <a:p>
            <a:r>
              <a:rPr lang="en-US" dirty="0"/>
              <a:t>Pressure shell</a:t>
            </a:r>
          </a:p>
        </p:txBody>
      </p:sp>
      <p:cxnSp>
        <p:nvCxnSpPr>
          <p:cNvPr id="7" name="Straight Arrow Connector 6"/>
          <p:cNvCxnSpPr>
            <a:stCxn id="6" idx="1"/>
          </p:cNvCxnSpPr>
          <p:nvPr/>
        </p:nvCxnSpPr>
        <p:spPr>
          <a:xfrm flipH="1">
            <a:off x="6111240" y="3801369"/>
            <a:ext cx="1082791" cy="343911"/>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194031" y="5795519"/>
            <a:ext cx="899605" cy="369332"/>
          </a:xfrm>
          <a:prstGeom prst="rect">
            <a:avLst/>
          </a:prstGeom>
          <a:noFill/>
        </p:spPr>
        <p:txBody>
          <a:bodyPr wrap="none" rtlCol="0">
            <a:spAutoFit/>
          </a:bodyPr>
          <a:lstStyle/>
          <a:p>
            <a:r>
              <a:rPr lang="en-US" dirty="0"/>
              <a:t>Plenum</a:t>
            </a:r>
          </a:p>
        </p:txBody>
      </p:sp>
      <p:cxnSp>
        <p:nvCxnSpPr>
          <p:cNvPr id="10" name="Straight Arrow Connector 9"/>
          <p:cNvCxnSpPr>
            <a:stCxn id="9" idx="1"/>
          </p:cNvCxnSpPr>
          <p:nvPr/>
        </p:nvCxnSpPr>
        <p:spPr>
          <a:xfrm flipH="1" flipV="1">
            <a:off x="4907280" y="5707888"/>
            <a:ext cx="2286751" cy="272297"/>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94031" y="4582673"/>
            <a:ext cx="1949969" cy="369332"/>
          </a:xfrm>
          <a:prstGeom prst="rect">
            <a:avLst/>
          </a:prstGeom>
          <a:noFill/>
        </p:spPr>
        <p:txBody>
          <a:bodyPr wrap="square" rtlCol="0">
            <a:spAutoFit/>
          </a:bodyPr>
          <a:lstStyle/>
          <a:p>
            <a:r>
              <a:rPr lang="en-US" dirty="0"/>
              <a:t>Inner test section</a:t>
            </a:r>
          </a:p>
        </p:txBody>
      </p:sp>
      <p:cxnSp>
        <p:nvCxnSpPr>
          <p:cNvPr id="12" name="Straight Arrow Connector 11"/>
          <p:cNvCxnSpPr>
            <a:stCxn id="11" idx="1"/>
          </p:cNvCxnSpPr>
          <p:nvPr/>
        </p:nvCxnSpPr>
        <p:spPr>
          <a:xfrm flipH="1">
            <a:off x="5227321" y="4767339"/>
            <a:ext cx="1966710" cy="263988"/>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5426187"/>
            <a:ext cx="1529393" cy="369332"/>
          </a:xfrm>
          <a:prstGeom prst="rect">
            <a:avLst/>
          </a:prstGeom>
          <a:noFill/>
        </p:spPr>
        <p:txBody>
          <a:bodyPr wrap="none" rtlCol="0">
            <a:spAutoFit/>
          </a:bodyPr>
          <a:lstStyle/>
          <a:p>
            <a:r>
              <a:rPr lang="en-US" dirty="0"/>
              <a:t>Outer window</a:t>
            </a:r>
          </a:p>
        </p:txBody>
      </p:sp>
      <p:cxnSp>
        <p:nvCxnSpPr>
          <p:cNvPr id="14" name="Straight Arrow Connector 13"/>
          <p:cNvCxnSpPr>
            <a:stCxn id="13" idx="3"/>
          </p:cNvCxnSpPr>
          <p:nvPr/>
        </p:nvCxnSpPr>
        <p:spPr>
          <a:xfrm flipV="1">
            <a:off x="1529393" y="4951426"/>
            <a:ext cx="1320487" cy="659427"/>
          </a:xfrm>
          <a:prstGeom prst="straightConnector1">
            <a:avLst/>
          </a:prstGeom>
          <a:ln w="381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7" name="Right Arrow 16"/>
          <p:cNvSpPr/>
          <p:nvPr/>
        </p:nvSpPr>
        <p:spPr>
          <a:xfrm rot="11512518">
            <a:off x="5745146" y="5050259"/>
            <a:ext cx="989703" cy="334208"/>
          </a:xfrm>
          <a:prstGeom prst="rightArrow">
            <a:avLst>
              <a:gd name="adj1" fmla="val 50000"/>
              <a:gd name="adj2" fmla="val 94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758646" y="5145280"/>
            <a:ext cx="1949969" cy="369332"/>
          </a:xfrm>
          <a:prstGeom prst="rect">
            <a:avLst/>
          </a:prstGeom>
          <a:noFill/>
        </p:spPr>
        <p:txBody>
          <a:bodyPr wrap="square" rtlCol="0">
            <a:spAutoFit/>
          </a:bodyPr>
          <a:lstStyle/>
          <a:p>
            <a:r>
              <a:rPr lang="en-US" dirty="0"/>
              <a:t>Flow direction</a:t>
            </a:r>
          </a:p>
        </p:txBody>
      </p:sp>
      <mc:AlternateContent xmlns:mc="http://schemas.openxmlformats.org/markup-compatibility/2006" xmlns:a14="http://schemas.microsoft.com/office/drawing/2010/main">
        <mc:Choice Requires="a14">
          <p:sp>
            <p:nvSpPr>
              <p:cNvPr id="20" name="Rounded Rectangle 19"/>
              <p:cNvSpPr/>
              <p:nvPr/>
            </p:nvSpPr>
            <p:spPr>
              <a:xfrm>
                <a:off x="628650" y="934141"/>
                <a:ext cx="8056880" cy="2307091"/>
              </a:xfrm>
              <a:prstGeom prst="roundRect">
                <a:avLst>
                  <a:gd name="adj" fmla="val 6309"/>
                </a:avLst>
              </a:prstGeom>
              <a:gradFill>
                <a:gsLst>
                  <a:gs pos="0">
                    <a:schemeClr val="bg1">
                      <a:lumMod val="95000"/>
                      <a:alpha val="50000"/>
                    </a:schemeClr>
                  </a:gs>
                  <a:gs pos="100000">
                    <a:schemeClr val="bg1">
                      <a:lumMod val="95000"/>
                      <a:alpha val="10000"/>
                    </a:schemeClr>
                  </a:gs>
                </a:gsLst>
                <a:lin ang="0" scaled="1"/>
              </a:gradFill>
              <a:ln w="41275" cmpd="dbl">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Flow Facility – NASA Langley 0.3-m Transonic Cryogenic Tunnel (0.3-m TCT)</a:t>
                </a:r>
              </a:p>
              <a:p>
                <a:pPr marL="285750" indent="-285750">
                  <a:buFont typeface="Arial" panose="020B0604020202020204" pitchFamily="34" charset="0"/>
                  <a:buChar char="•"/>
                </a:pPr>
                <a:r>
                  <a:rPr lang="en-US" sz="1600" dirty="0">
                    <a:solidFill>
                      <a:schemeClr val="tx1"/>
                    </a:solidFill>
                  </a:rPr>
                  <a:t>Continuous, closed-circuit wind tunnel operating with air or N</a:t>
                </a:r>
                <a:r>
                  <a:rPr lang="en-US" sz="1600" baseline="-25000" dirty="0">
                    <a:solidFill>
                      <a:schemeClr val="tx1"/>
                    </a:solidFill>
                  </a:rPr>
                  <a:t>2</a:t>
                </a: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Mach number range: 0.2 to 0.9</a:t>
                </a:r>
              </a:p>
              <a:p>
                <a:pPr marL="285750" indent="-285750">
                  <a:buFont typeface="Arial" panose="020B0604020202020204" pitchFamily="34" charset="0"/>
                  <a:buChar char="•"/>
                </a:pPr>
                <a:r>
                  <a:rPr lang="en-US" sz="1600" dirty="0">
                    <a:solidFill>
                      <a:schemeClr val="tx1"/>
                    </a:solidFill>
                  </a:rPr>
                  <a:t>Total pressure range: 100 </a:t>
                </a:r>
                <a:r>
                  <a:rPr lang="en-US" sz="1600" dirty="0" err="1">
                    <a:solidFill>
                      <a:schemeClr val="tx1"/>
                    </a:solidFill>
                  </a:rPr>
                  <a:t>kPa</a:t>
                </a:r>
                <a:r>
                  <a:rPr lang="en-US" sz="1600" dirty="0">
                    <a:solidFill>
                      <a:schemeClr val="tx1"/>
                    </a:solidFill>
                  </a:rPr>
                  <a:t> to 500 </a:t>
                </a:r>
                <a:r>
                  <a:rPr lang="en-US" sz="1600" dirty="0" err="1">
                    <a:solidFill>
                      <a:schemeClr val="tx1"/>
                    </a:solidFill>
                  </a:rPr>
                  <a:t>kPa</a:t>
                </a:r>
                <a:endParaRPr lang="en-US" sz="1600" dirty="0">
                  <a:solidFill>
                    <a:schemeClr val="tx1"/>
                  </a:solidFill>
                </a:endParaRPr>
              </a:p>
              <a:p>
                <a:pPr marL="285750" indent="-285750">
                  <a:buFont typeface="Arial" panose="020B0604020202020204" pitchFamily="34" charset="0"/>
                  <a:buChar char="•"/>
                </a:pPr>
                <a:r>
                  <a:rPr lang="en-US" sz="1600" dirty="0">
                    <a:solidFill>
                      <a:schemeClr val="tx1"/>
                    </a:solidFill>
                  </a:rPr>
                  <a:t>Total temperature range: 95 K to 320 K</a:t>
                </a:r>
              </a:p>
              <a:p>
                <a:pPr marL="285750" indent="-285750">
                  <a:buFont typeface="Arial" panose="020B0604020202020204" pitchFamily="34" charset="0"/>
                  <a:buChar char="•"/>
                </a:pPr>
                <a:r>
                  <a:rPr lang="en-US" sz="1600" dirty="0">
                    <a:solidFill>
                      <a:schemeClr val="tx1"/>
                    </a:solidFill>
                  </a:rPr>
                  <a:t>Reynolds number range: 4</a:t>
                </a:r>
                <a14:m>
                  <m:oMath xmlns:m="http://schemas.openxmlformats.org/officeDocument/2006/math">
                    <m:r>
                      <a:rPr lang="en-US" sz="1600" b="0" i="1" smtClean="0">
                        <a:solidFill>
                          <a:schemeClr val="tx1"/>
                        </a:solidFill>
                        <a:latin typeface="Cambria Math" panose="02040503050406030204" pitchFamily="18" charset="0"/>
                      </a:rPr>
                      <m:t>×</m:t>
                    </m:r>
                  </m:oMath>
                </a14:m>
                <a:r>
                  <a:rPr lang="en-US" sz="1600" dirty="0">
                    <a:solidFill>
                      <a:schemeClr val="tx1"/>
                    </a:solidFill>
                  </a:rPr>
                  <a:t>10</a:t>
                </a:r>
                <a:r>
                  <a:rPr lang="en-US" sz="1600" baseline="30000" dirty="0">
                    <a:solidFill>
                      <a:schemeClr val="tx1"/>
                    </a:solidFill>
                  </a:rPr>
                  <a:t>6</a:t>
                </a:r>
                <a:r>
                  <a:rPr lang="en-US" sz="1600" dirty="0">
                    <a:solidFill>
                      <a:schemeClr val="tx1"/>
                    </a:solidFill>
                  </a:rPr>
                  <a:t> 1/m to 300</a:t>
                </a:r>
                <a14:m>
                  <m:oMath xmlns:m="http://schemas.openxmlformats.org/officeDocument/2006/math">
                    <m:r>
                      <a:rPr lang="en-US" sz="1600" b="0" i="1" smtClean="0">
                        <a:solidFill>
                          <a:schemeClr val="tx1"/>
                        </a:solidFill>
                        <a:latin typeface="Cambria Math" panose="02040503050406030204" pitchFamily="18" charset="0"/>
                      </a:rPr>
                      <m:t>×</m:t>
                    </m:r>
                  </m:oMath>
                </a14:m>
                <a:r>
                  <a:rPr lang="en-US" sz="1600" dirty="0">
                    <a:solidFill>
                      <a:schemeClr val="tx1"/>
                    </a:solidFill>
                  </a:rPr>
                  <a:t>10</a:t>
                </a:r>
                <a:r>
                  <a:rPr lang="en-US" sz="1600" baseline="30000" dirty="0">
                    <a:solidFill>
                      <a:schemeClr val="tx1"/>
                    </a:solidFill>
                  </a:rPr>
                  <a:t>6</a:t>
                </a:r>
                <a:r>
                  <a:rPr lang="en-US" sz="1600" dirty="0">
                    <a:solidFill>
                      <a:schemeClr val="tx1"/>
                    </a:solidFill>
                  </a:rPr>
                  <a:t> 1/m</a:t>
                </a:r>
              </a:p>
              <a:p>
                <a:pPr marL="285750" indent="-285750">
                  <a:buFont typeface="Arial" panose="020B0604020202020204" pitchFamily="34" charset="0"/>
                  <a:buChar char="•"/>
                </a:pPr>
                <a:r>
                  <a:rPr lang="en-US" sz="1600" dirty="0">
                    <a:solidFill>
                      <a:schemeClr val="tx1"/>
                    </a:solidFill>
                  </a:rPr>
                  <a:t>Double-shelled construction</a:t>
                </a:r>
              </a:p>
              <a:p>
                <a:pPr marL="285750" indent="-285750">
                  <a:buFont typeface="Arial" panose="020B0604020202020204" pitchFamily="34" charset="0"/>
                  <a:buChar char="•"/>
                </a:pPr>
                <a:r>
                  <a:rPr lang="en-US" sz="1600" dirty="0">
                    <a:solidFill>
                      <a:schemeClr val="tx1"/>
                    </a:solidFill>
                  </a:rPr>
                  <a:t>Optical access: outer pressure shell window + two windows in turntable</a:t>
                </a:r>
              </a:p>
            </p:txBody>
          </p:sp>
        </mc:Choice>
        <mc:Fallback xmlns="">
          <p:sp>
            <p:nvSpPr>
              <p:cNvPr id="20" name="Rounded Rectangle 19"/>
              <p:cNvSpPr>
                <a:spLocks noRot="1" noChangeAspect="1" noMove="1" noResize="1" noEditPoints="1" noAdjustHandles="1" noChangeArrowheads="1" noChangeShapeType="1" noTextEdit="1"/>
              </p:cNvSpPr>
              <p:nvPr/>
            </p:nvSpPr>
            <p:spPr>
              <a:xfrm>
                <a:off x="628650" y="934141"/>
                <a:ext cx="8056880" cy="2307091"/>
              </a:xfrm>
              <a:prstGeom prst="roundRect">
                <a:avLst>
                  <a:gd name="adj" fmla="val 6309"/>
                </a:avLst>
              </a:prstGeom>
              <a:blipFill rotWithShape="0">
                <a:blip r:embed="rId4"/>
                <a:stretch>
                  <a:fillRect/>
                </a:stretch>
              </a:blipFill>
              <a:ln w="41275" cmpd="dbl">
                <a:solidFill>
                  <a:schemeClr val="bg2">
                    <a:lumMod val="9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973597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Setup</a:t>
            </a:r>
          </a:p>
        </p:txBody>
      </p:sp>
      <p:sp>
        <p:nvSpPr>
          <p:cNvPr id="4" name="Slide Number Placeholder 3"/>
          <p:cNvSpPr>
            <a:spLocks noGrp="1"/>
          </p:cNvSpPr>
          <p:nvPr>
            <p:ph type="sldNum" sz="quarter" idx="12"/>
          </p:nvPr>
        </p:nvSpPr>
        <p:spPr/>
        <p:txBody>
          <a:bodyPr/>
          <a:lstStyle/>
          <a:p>
            <a:fld id="{62AAAA83-AFD9-48BC-BE4C-3DD0D9246FAC}" type="slidenum">
              <a:rPr lang="en-US" smtClean="0"/>
              <a:pPr/>
              <a:t>33</a:t>
            </a:fld>
            <a:endParaRPr lang="en-US" dirty="0"/>
          </a:p>
        </p:txBody>
      </p:sp>
      <p:pic>
        <p:nvPicPr>
          <p:cNvPr id="5" name="Picture 4"/>
          <p:cNvPicPr>
            <a:picLocks noChangeAspect="1"/>
          </p:cNvPicPr>
          <p:nvPr/>
        </p:nvPicPr>
        <p:blipFill rotWithShape="1">
          <a:blip r:embed="rId3"/>
          <a:srcRect t="22885" b="23213"/>
          <a:stretch/>
        </p:blipFill>
        <p:spPr>
          <a:xfrm>
            <a:off x="813845" y="3429411"/>
            <a:ext cx="7508353" cy="2825240"/>
          </a:xfrm>
          <a:prstGeom prst="rect">
            <a:avLst/>
          </a:prstGeom>
        </p:spPr>
      </p:pic>
      <mc:AlternateContent xmlns:mc="http://schemas.openxmlformats.org/markup-compatibility/2006" xmlns:a14="http://schemas.microsoft.com/office/drawing/2010/main">
        <mc:Choice Requires="a14">
          <p:sp>
            <p:nvSpPr>
              <p:cNvPr id="6" name="Rounded Rectangle 5"/>
              <p:cNvSpPr/>
              <p:nvPr/>
            </p:nvSpPr>
            <p:spPr>
              <a:xfrm>
                <a:off x="628650" y="934141"/>
                <a:ext cx="8056880" cy="1858045"/>
              </a:xfrm>
              <a:prstGeom prst="roundRect">
                <a:avLst>
                  <a:gd name="adj" fmla="val 6049"/>
                </a:avLst>
              </a:prstGeom>
              <a:gradFill>
                <a:gsLst>
                  <a:gs pos="0">
                    <a:schemeClr val="bg1">
                      <a:lumMod val="95000"/>
                      <a:alpha val="50000"/>
                    </a:schemeClr>
                  </a:gs>
                  <a:gs pos="100000">
                    <a:schemeClr val="bg1">
                      <a:lumMod val="95000"/>
                      <a:alpha val="10000"/>
                    </a:schemeClr>
                  </a:gs>
                </a:gsLst>
                <a:lin ang="0" scaled="1"/>
              </a:gradFill>
              <a:ln w="41275" cmpd="dbl">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rPr>
                  <a:t>Within plenum, laser passed through an evacuated conduit/periscope to alleviate </a:t>
                </a:r>
                <a:r>
                  <a:rPr lang="en-US" dirty="0" err="1">
                    <a:solidFill>
                      <a:schemeClr val="tx1"/>
                    </a:solidFill>
                  </a:rPr>
                  <a:t>wavefront</a:t>
                </a:r>
                <a:r>
                  <a:rPr lang="en-US" dirty="0">
                    <a:solidFill>
                      <a:schemeClr val="tx1"/>
                    </a:solidFill>
                  </a:rPr>
                  <a:t> distortion caused by density fluctuations</a:t>
                </a:r>
              </a:p>
              <a:p>
                <a:pPr marL="285750" indent="-285750">
                  <a:buFont typeface="Arial" panose="020B0604020202020204" pitchFamily="34" charset="0"/>
                  <a:buChar char="•"/>
                </a:pPr>
                <a:r>
                  <a:rPr lang="en-US" dirty="0">
                    <a:solidFill>
                      <a:schemeClr val="tx1"/>
                    </a:solidFill>
                  </a:rPr>
                  <a:t>Beam focused at center of test section with </a:t>
                </a:r>
                <a14:m>
                  <m:oMath xmlns:m="http://schemas.openxmlformats.org/officeDocument/2006/math">
                    <m:r>
                      <a:rPr lang="en-US" i="1">
                        <a:solidFill>
                          <a:schemeClr val="tx1"/>
                        </a:solidFill>
                        <a:latin typeface="Cambria Math" panose="02040503050406030204" pitchFamily="18" charset="0"/>
                      </a:rPr>
                      <m:t>𝑓</m:t>
                    </m:r>
                  </m:oMath>
                </a14:m>
                <a:r>
                  <a:rPr lang="en-US" dirty="0">
                    <a:solidFill>
                      <a:schemeClr val="tx1"/>
                    </a:solidFill>
                  </a:rPr>
                  <a:t> = + 200 mm PCX lens</a:t>
                </a:r>
              </a:p>
              <a:p>
                <a:pPr marL="285750" indent="-285750">
                  <a:buFont typeface="Arial" panose="020B0604020202020204" pitchFamily="34" charset="0"/>
                  <a:buChar char="•"/>
                </a:pPr>
                <a:r>
                  <a:rPr lang="en-US" dirty="0">
                    <a:solidFill>
                      <a:schemeClr val="tx1"/>
                    </a:solidFill>
                  </a:rPr>
                  <a:t>High-speed intensifier lens-coupled to CMOS camera</a:t>
                </a:r>
              </a:p>
              <a:p>
                <a:pPr marL="285750" indent="-285750">
                  <a:buFont typeface="Arial" panose="020B0604020202020204" pitchFamily="34" charset="0"/>
                  <a:buChar char="•"/>
                </a:pPr>
                <a:r>
                  <a:rPr lang="en-US" dirty="0">
                    <a:solidFill>
                      <a:schemeClr val="tx1"/>
                    </a:solidFill>
                  </a:rPr>
                  <a:t>Quasi-</a:t>
                </a:r>
                <a:r>
                  <a:rPr lang="en-US" dirty="0" err="1">
                    <a:solidFill>
                      <a:schemeClr val="tx1"/>
                    </a:solidFill>
                  </a:rPr>
                  <a:t>boresight</a:t>
                </a:r>
                <a:r>
                  <a:rPr lang="en-US" dirty="0">
                    <a:solidFill>
                      <a:schemeClr val="tx1"/>
                    </a:solidFill>
                  </a:rPr>
                  <a:t> imaging perspective</a:t>
                </a:r>
              </a:p>
              <a:p>
                <a:pPr marL="285750" indent="-285750">
                  <a:buFont typeface="Arial" panose="020B0604020202020204" pitchFamily="34" charset="0"/>
                  <a:buChar char="•"/>
                </a:pPr>
                <a:r>
                  <a:rPr lang="en-US" dirty="0">
                    <a:solidFill>
                      <a:schemeClr val="tx1"/>
                    </a:solidFill>
                  </a:rPr>
                  <a:t>Acquisition rate: 200 kHz in bursts of 15 frames (100 bursts/s)</a:t>
                </a:r>
              </a:p>
            </p:txBody>
          </p:sp>
        </mc:Choice>
        <mc:Fallback xmlns="">
          <p:sp>
            <p:nvSpPr>
              <p:cNvPr id="6" name="Rounded Rectangle 5"/>
              <p:cNvSpPr>
                <a:spLocks noRot="1" noChangeAspect="1" noMove="1" noResize="1" noEditPoints="1" noAdjustHandles="1" noChangeArrowheads="1" noChangeShapeType="1" noTextEdit="1"/>
              </p:cNvSpPr>
              <p:nvPr/>
            </p:nvSpPr>
            <p:spPr>
              <a:xfrm>
                <a:off x="628650" y="934141"/>
                <a:ext cx="8056880" cy="1858045"/>
              </a:xfrm>
              <a:prstGeom prst="roundRect">
                <a:avLst>
                  <a:gd name="adj" fmla="val 6049"/>
                </a:avLst>
              </a:prstGeom>
              <a:blipFill>
                <a:blip r:embed="rId4"/>
                <a:stretch>
                  <a:fillRect/>
                </a:stretch>
              </a:blipFill>
              <a:ln w="41275" cmpd="dbl">
                <a:solidFill>
                  <a:schemeClr val="bg2">
                    <a:lumMod val="9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760531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98383" y="6362299"/>
            <a:ext cx="8402855" cy="49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Characterization of FLEET velocimetry</a:t>
            </a:r>
          </a:p>
        </p:txBody>
      </p:sp>
      <p:sp>
        <p:nvSpPr>
          <p:cNvPr id="4" name="Slide Number Placeholder 3"/>
          <p:cNvSpPr>
            <a:spLocks noGrp="1"/>
          </p:cNvSpPr>
          <p:nvPr>
            <p:ph type="sldNum" sz="quarter" idx="12"/>
          </p:nvPr>
        </p:nvSpPr>
        <p:spPr/>
        <p:txBody>
          <a:bodyPr/>
          <a:lstStyle/>
          <a:p>
            <a:fld id="{62AAAA83-AFD9-48BC-BE4C-3DD0D9246FAC}" type="slidenum">
              <a:rPr lang="en-US" smtClean="0"/>
              <a:pPr/>
              <a:t>34</a:t>
            </a:fld>
            <a:endParaRPr lang="en-US" dirty="0"/>
          </a:p>
        </p:txBody>
      </p:sp>
      <p:sp>
        <p:nvSpPr>
          <p:cNvPr id="5" name="Rounded Rectangle 4"/>
          <p:cNvSpPr/>
          <p:nvPr/>
        </p:nvSpPr>
        <p:spPr>
          <a:xfrm>
            <a:off x="628650" y="934140"/>
            <a:ext cx="8056880" cy="2052127"/>
          </a:xfrm>
          <a:prstGeom prst="roundRect">
            <a:avLst>
              <a:gd name="adj" fmla="val 6280"/>
            </a:avLst>
          </a:prstGeom>
          <a:gradFill>
            <a:gsLst>
              <a:gs pos="0">
                <a:schemeClr val="bg1">
                  <a:lumMod val="95000"/>
                  <a:alpha val="50000"/>
                </a:schemeClr>
              </a:gs>
              <a:gs pos="100000">
                <a:schemeClr val="bg1">
                  <a:lumMod val="95000"/>
                  <a:alpha val="10000"/>
                </a:schemeClr>
              </a:gs>
            </a:gsLst>
            <a:lin ang="0" scaled="1"/>
          </a:gradFill>
          <a:ln w="41275" cmpd="dbl">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Data Sample</a:t>
            </a:r>
          </a:p>
          <a:p>
            <a:pPr marL="285750" indent="-285750">
              <a:buFont typeface="Arial" panose="020B0604020202020204" pitchFamily="34" charset="0"/>
              <a:buChar char="•"/>
            </a:pPr>
            <a:r>
              <a:rPr lang="en-US" dirty="0">
                <a:solidFill>
                  <a:schemeClr val="tx1"/>
                </a:solidFill>
              </a:rPr>
              <a:t>FLEET signal takes on a nearly-circular intensity distribution due to </a:t>
            </a:r>
            <a:r>
              <a:rPr lang="en-US" dirty="0" err="1">
                <a:solidFill>
                  <a:schemeClr val="tx1"/>
                </a:solidFill>
              </a:rPr>
              <a:t>boresight</a:t>
            </a:r>
            <a:r>
              <a:rPr lang="en-US" dirty="0">
                <a:solidFill>
                  <a:schemeClr val="tx1"/>
                </a:solidFill>
              </a:rPr>
              <a:t> imaging</a:t>
            </a:r>
          </a:p>
          <a:p>
            <a:pPr marL="285750" indent="-285750">
              <a:buFont typeface="Arial" panose="020B0604020202020204" pitchFamily="34" charset="0"/>
              <a:buChar char="•"/>
            </a:pPr>
            <a:r>
              <a:rPr lang="en-US" dirty="0">
                <a:solidFill>
                  <a:schemeClr val="tx1"/>
                </a:solidFill>
              </a:rPr>
              <a:t>Burst imaging allows the simultaneous measurement of signal position and intensity as a function of time</a:t>
            </a:r>
          </a:p>
          <a:p>
            <a:pPr marL="742950" lvl="1" indent="-285750">
              <a:buFont typeface="Arial" panose="020B0604020202020204" pitchFamily="34" charset="0"/>
              <a:buChar char="•"/>
            </a:pPr>
            <a:r>
              <a:rPr lang="en-US" dirty="0">
                <a:solidFill>
                  <a:schemeClr val="tx1"/>
                </a:solidFill>
              </a:rPr>
              <a:t>Immunity to vibration-based errors in velocity calculations</a:t>
            </a:r>
          </a:p>
          <a:p>
            <a:pPr marL="742950" lvl="1" indent="-285750">
              <a:buFont typeface="Arial" panose="020B0604020202020204" pitchFamily="34" charset="0"/>
              <a:buChar char="•"/>
            </a:pPr>
            <a:r>
              <a:rPr lang="en-US" dirty="0">
                <a:solidFill>
                  <a:schemeClr val="tx1"/>
                </a:solidFill>
              </a:rPr>
              <a:t>Signal intensity- /lifetime-based measurements</a:t>
            </a:r>
          </a:p>
        </p:txBody>
      </p:sp>
      <p:pic>
        <p:nvPicPr>
          <p:cNvPr id="6" name="Picture 5"/>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180803" y="2746151"/>
            <a:ext cx="7023693" cy="3950827"/>
          </a:xfrm>
          <a:prstGeom prst="rect">
            <a:avLst/>
          </a:prstGeom>
        </p:spPr>
      </p:pic>
      <p:sp>
        <p:nvSpPr>
          <p:cNvPr id="7" name="TextBox 6"/>
          <p:cNvSpPr txBox="1"/>
          <p:nvPr/>
        </p:nvSpPr>
        <p:spPr>
          <a:xfrm>
            <a:off x="991655" y="3367704"/>
            <a:ext cx="1051763" cy="369332"/>
          </a:xfrm>
          <a:prstGeom prst="rect">
            <a:avLst/>
          </a:prstGeom>
          <a:noFill/>
        </p:spPr>
        <p:txBody>
          <a:bodyPr wrap="none" rtlCol="0">
            <a:spAutoFit/>
          </a:bodyPr>
          <a:lstStyle/>
          <a:p>
            <a:r>
              <a:rPr lang="en-US" dirty="0"/>
              <a:t>Raw data</a:t>
            </a:r>
          </a:p>
        </p:txBody>
      </p:sp>
      <p:sp>
        <p:nvSpPr>
          <p:cNvPr id="8" name="TextBox 7"/>
          <p:cNvSpPr txBox="1"/>
          <p:nvPr/>
        </p:nvSpPr>
        <p:spPr>
          <a:xfrm>
            <a:off x="993066" y="4536898"/>
            <a:ext cx="1255024" cy="369332"/>
          </a:xfrm>
          <a:prstGeom prst="rect">
            <a:avLst/>
          </a:prstGeom>
          <a:noFill/>
        </p:spPr>
        <p:txBody>
          <a:bodyPr wrap="none" rtlCol="0">
            <a:spAutoFit/>
          </a:bodyPr>
          <a:lstStyle/>
          <a:p>
            <a:r>
              <a:rPr lang="en-US" dirty="0"/>
              <a:t>Scaled data</a:t>
            </a:r>
          </a:p>
        </p:txBody>
      </p:sp>
      <p:sp>
        <p:nvSpPr>
          <p:cNvPr id="9" name="TextBox 8"/>
          <p:cNvSpPr txBox="1"/>
          <p:nvPr/>
        </p:nvSpPr>
        <p:spPr>
          <a:xfrm>
            <a:off x="991655" y="5575807"/>
            <a:ext cx="1461106" cy="646331"/>
          </a:xfrm>
          <a:prstGeom prst="rect">
            <a:avLst/>
          </a:prstGeom>
          <a:noFill/>
        </p:spPr>
        <p:txBody>
          <a:bodyPr wrap="none" rtlCol="0">
            <a:spAutoFit/>
          </a:bodyPr>
          <a:lstStyle/>
          <a:p>
            <a:r>
              <a:rPr lang="en-US" dirty="0"/>
              <a:t>Centroid data</a:t>
            </a:r>
          </a:p>
          <a:p>
            <a:r>
              <a:rPr lang="en-US" dirty="0"/>
              <a:t>(processed)</a:t>
            </a:r>
          </a:p>
        </p:txBody>
      </p:sp>
    </p:spTree>
    <p:extLst>
      <p:ext uri="{BB962C8B-B14F-4D97-AF65-F5344CB8AC3E}">
        <p14:creationId xmlns:p14="http://schemas.microsoft.com/office/powerpoint/2010/main" val="387770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8383" y="6362299"/>
            <a:ext cx="8402855" cy="49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Characterization of FLEET velocimetry</a:t>
            </a:r>
          </a:p>
        </p:txBody>
      </p:sp>
      <p:sp>
        <p:nvSpPr>
          <p:cNvPr id="4" name="Slide Number Placeholder 3"/>
          <p:cNvSpPr>
            <a:spLocks noGrp="1"/>
          </p:cNvSpPr>
          <p:nvPr>
            <p:ph type="sldNum" sz="quarter" idx="12"/>
          </p:nvPr>
        </p:nvSpPr>
        <p:spPr/>
        <p:txBody>
          <a:bodyPr/>
          <a:lstStyle/>
          <a:p>
            <a:fld id="{62AAAA83-AFD9-48BC-BE4C-3DD0D9246FAC}" type="slidenum">
              <a:rPr lang="en-US" smtClean="0"/>
              <a:pPr/>
              <a:t>35</a:t>
            </a:fld>
            <a:endParaRPr lang="en-US" dirty="0"/>
          </a:p>
        </p:txBody>
      </p:sp>
      <p:sp>
        <p:nvSpPr>
          <p:cNvPr id="5" name="Rounded Rectangle 4"/>
          <p:cNvSpPr/>
          <p:nvPr/>
        </p:nvSpPr>
        <p:spPr>
          <a:xfrm>
            <a:off x="628650" y="934140"/>
            <a:ext cx="8056880" cy="2052127"/>
          </a:xfrm>
          <a:prstGeom prst="roundRect">
            <a:avLst>
              <a:gd name="adj" fmla="val 6280"/>
            </a:avLst>
          </a:prstGeom>
          <a:gradFill>
            <a:gsLst>
              <a:gs pos="0">
                <a:schemeClr val="bg1">
                  <a:lumMod val="95000"/>
                  <a:alpha val="50000"/>
                </a:schemeClr>
              </a:gs>
              <a:gs pos="100000">
                <a:schemeClr val="bg1">
                  <a:lumMod val="95000"/>
                  <a:alpha val="10000"/>
                </a:schemeClr>
              </a:gs>
            </a:gsLst>
            <a:lin ang="0" scaled="1"/>
          </a:gradFill>
          <a:ln w="41275" cmpd="dbl">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Measurement Accuracy</a:t>
            </a:r>
          </a:p>
          <a:p>
            <a:pPr marL="285750" indent="-285750">
              <a:buFont typeface="Arial" panose="020B0604020202020204" pitchFamily="34" charset="0"/>
              <a:buChar char="•"/>
            </a:pPr>
            <a:r>
              <a:rPr lang="en-US" dirty="0">
                <a:solidFill>
                  <a:schemeClr val="tx1"/>
                </a:solidFill>
              </a:rPr>
              <a:t>Accuracy assessed by comparing FLEET velocity measurements to those calculated by the 0.3-m TCT data acquisition system (DAS)</a:t>
            </a:r>
          </a:p>
          <a:p>
            <a:pPr marL="285750" indent="-285750">
              <a:buFont typeface="Arial" panose="020B0604020202020204" pitchFamily="34" charset="0"/>
              <a:buChar char="•"/>
            </a:pPr>
            <a:r>
              <a:rPr lang="en-US" dirty="0">
                <a:solidFill>
                  <a:schemeClr val="tx1"/>
                </a:solidFill>
              </a:rPr>
              <a:t>Standard error found to lie between 0.5% and 1.5% of measured velocity</a:t>
            </a:r>
          </a:p>
          <a:p>
            <a:r>
              <a:rPr lang="en-US" dirty="0">
                <a:solidFill>
                  <a:schemeClr val="tx1"/>
                </a:solidFill>
              </a:rPr>
              <a:t>Measurement Precision</a:t>
            </a:r>
          </a:p>
          <a:p>
            <a:pPr marL="285750" indent="-285750">
              <a:buFont typeface="Arial" panose="020B0604020202020204" pitchFamily="34" charset="0"/>
              <a:buChar char="•"/>
            </a:pPr>
            <a:r>
              <a:rPr lang="en-US" dirty="0">
                <a:solidFill>
                  <a:schemeClr val="tx1"/>
                </a:solidFill>
              </a:rPr>
              <a:t>Standard deviation of velocity measurements compared to wind-off values</a:t>
            </a:r>
          </a:p>
          <a:p>
            <a:pPr marL="742950" lvl="1" indent="-285750">
              <a:buFont typeface="Arial" panose="020B0604020202020204" pitchFamily="34" charset="0"/>
              <a:buChar char="•"/>
            </a:pPr>
            <a:r>
              <a:rPr lang="en-US" dirty="0">
                <a:solidFill>
                  <a:schemeClr val="tx1"/>
                </a:solidFill>
              </a:rPr>
              <a:t>Measurement precision consistently less than 1% of measured velocities</a:t>
            </a:r>
          </a:p>
          <a:p>
            <a:pPr marL="285750" indent="-285750">
              <a:buFont typeface="Arial" panose="020B0604020202020204" pitchFamily="34" charset="0"/>
              <a:buChar char="•"/>
            </a:pPr>
            <a:endParaRPr lang="en-US" dirty="0">
              <a:solidFill>
                <a:schemeClr val="tx1"/>
              </a:solidFill>
            </a:endParaRPr>
          </a:p>
        </p:txBody>
      </p:sp>
      <p:pic>
        <p:nvPicPr>
          <p:cNvPr id="10" name="Picture 9"/>
          <p:cNvPicPr>
            <a:picLocks noChangeAspect="1"/>
          </p:cNvPicPr>
          <p:nvPr/>
        </p:nvPicPr>
        <p:blipFill>
          <a:blip r:embed="rId3">
            <a:clrChange>
              <a:clrFrom>
                <a:srgbClr val="FFFFFF"/>
              </a:clrFrom>
              <a:clrTo>
                <a:srgbClr val="FFFFFF">
                  <a:alpha val="0"/>
                </a:srgbClr>
              </a:clrTo>
            </a:clrChange>
          </a:blip>
          <a:stretch>
            <a:fillRect/>
          </a:stretch>
        </p:blipFill>
        <p:spPr>
          <a:xfrm>
            <a:off x="-1319757" y="3099859"/>
            <a:ext cx="6757587" cy="3428067"/>
          </a:xfrm>
          <a:prstGeom prst="rect">
            <a:avLst/>
          </a:prstGeom>
        </p:spPr>
      </p:pic>
      <p:sp>
        <p:nvSpPr>
          <p:cNvPr id="3" name="Rectangle 2"/>
          <p:cNvSpPr/>
          <p:nvPr/>
        </p:nvSpPr>
        <p:spPr>
          <a:xfrm>
            <a:off x="7066268" y="3507484"/>
            <a:ext cx="2077732" cy="2292935"/>
          </a:xfrm>
          <a:prstGeom prst="rect">
            <a:avLst/>
          </a:prstGeom>
        </p:spPr>
        <p:txBody>
          <a:bodyPr wrap="square">
            <a:spAutoFit/>
          </a:bodyPr>
          <a:lstStyle/>
          <a:p>
            <a:pPr marL="285750" indent="-285750">
              <a:buFont typeface="Arial" panose="020B0604020202020204" pitchFamily="34" charset="0"/>
              <a:buChar char="•"/>
            </a:pPr>
            <a:r>
              <a:rPr lang="en-US" sz="1100" dirty="0"/>
              <a:t>Burns, Danehy, Halls, Jiang, “Application of FLEET Velocimetry in the NASA Langley 0.3-m Transonic Cryogenic Tunnel,” Aviation 2015, AIAA-2015-2566.</a:t>
            </a:r>
          </a:p>
          <a:p>
            <a:pPr marL="285750" indent="-285750">
              <a:buFont typeface="Arial" panose="020B0604020202020204" pitchFamily="34" charset="0"/>
              <a:buChar char="•"/>
            </a:pPr>
            <a:r>
              <a:rPr lang="en-US" sz="1100" dirty="0"/>
              <a:t>Burns, Danehy, Halls, Jiang, “Femtosecond Laser Electronic Excitation Tagging Velocimetry in a Transonic, Cryogenic Wind Tunnel,” AIAA Journal, 2016.</a:t>
            </a:r>
          </a:p>
        </p:txBody>
      </p:sp>
      <p:pic>
        <p:nvPicPr>
          <p:cNvPr id="8" name="Picture 7">
            <a:extLst>
              <a:ext uri="{FF2B5EF4-FFF2-40B4-BE49-F238E27FC236}">
                <a16:creationId xmlns:a16="http://schemas.microsoft.com/office/drawing/2014/main" id="{EDB38DCE-5CB3-467E-8BCD-2CAA6184A66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59036" y="3111385"/>
            <a:ext cx="6757586" cy="3428067"/>
          </a:xfrm>
          <a:prstGeom prst="rect">
            <a:avLst/>
          </a:prstGeom>
        </p:spPr>
      </p:pic>
    </p:spTree>
    <p:extLst>
      <p:ext uri="{BB962C8B-B14F-4D97-AF65-F5344CB8AC3E}">
        <p14:creationId xmlns:p14="http://schemas.microsoft.com/office/powerpoint/2010/main" val="2953480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1208" y="6476198"/>
            <a:ext cx="8402855" cy="495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890" y="70055"/>
            <a:ext cx="7886700" cy="886047"/>
          </a:xfrm>
        </p:spPr>
        <p:txBody>
          <a:bodyPr/>
          <a:lstStyle/>
          <a:p>
            <a:r>
              <a:rPr lang="en-US" dirty="0"/>
              <a:t>Implement FLEET in NTF: Application to Orion</a:t>
            </a:r>
          </a:p>
        </p:txBody>
      </p:sp>
      <p:sp>
        <p:nvSpPr>
          <p:cNvPr id="3" name="Content Placeholder 2"/>
          <p:cNvSpPr>
            <a:spLocks noGrp="1"/>
          </p:cNvSpPr>
          <p:nvPr>
            <p:ph idx="1"/>
          </p:nvPr>
        </p:nvSpPr>
        <p:spPr>
          <a:xfrm>
            <a:off x="92395" y="911090"/>
            <a:ext cx="4808079" cy="6308860"/>
          </a:xfrm>
        </p:spPr>
        <p:txBody>
          <a:bodyPr>
            <a:normAutofit/>
          </a:bodyPr>
          <a:lstStyle/>
          <a:p>
            <a:r>
              <a:rPr lang="en-US" dirty="0"/>
              <a:t>National Transonic Facility</a:t>
            </a:r>
          </a:p>
          <a:p>
            <a:pPr lvl="1"/>
            <a:r>
              <a:rPr lang="en-US" dirty="0"/>
              <a:t>High pressure </a:t>
            </a:r>
            <a:r>
              <a:rPr lang="en-US" dirty="0" err="1"/>
              <a:t>cryo</a:t>
            </a:r>
            <a:r>
              <a:rPr lang="en-US" dirty="0"/>
              <a:t> facility</a:t>
            </a:r>
          </a:p>
          <a:p>
            <a:pPr lvl="1"/>
            <a:r>
              <a:rPr lang="en-US" dirty="0"/>
              <a:t>Unique National asses</a:t>
            </a:r>
          </a:p>
          <a:p>
            <a:pPr lvl="1"/>
            <a:r>
              <a:rPr lang="en-US" dirty="0"/>
              <a:t>High Reynolds number testing</a:t>
            </a:r>
          </a:p>
          <a:p>
            <a:r>
              <a:rPr lang="en-US" dirty="0"/>
              <a:t>Built a beam transmitting system </a:t>
            </a:r>
          </a:p>
          <a:p>
            <a:pPr lvl="1"/>
            <a:r>
              <a:rPr lang="en-US" dirty="0"/>
              <a:t>Evacuated beam path</a:t>
            </a:r>
          </a:p>
          <a:p>
            <a:pPr lvl="1"/>
            <a:r>
              <a:rPr lang="en-US" dirty="0"/>
              <a:t>Articulating mirrors</a:t>
            </a:r>
          </a:p>
          <a:p>
            <a:pPr lvl="1"/>
            <a:r>
              <a:rPr lang="en-US" dirty="0"/>
              <a:t>Remote operation</a:t>
            </a:r>
          </a:p>
          <a:p>
            <a:r>
              <a:rPr lang="en-US" dirty="0"/>
              <a:t>Camera acquisition System</a:t>
            </a:r>
          </a:p>
          <a:p>
            <a:pPr lvl="1"/>
            <a:r>
              <a:rPr lang="en-US" dirty="0"/>
              <a:t>Intensified high speed camera</a:t>
            </a:r>
          </a:p>
          <a:p>
            <a:r>
              <a:rPr lang="en-US" dirty="0"/>
              <a:t>Orion test: </a:t>
            </a:r>
          </a:p>
          <a:p>
            <a:pPr lvl="1"/>
            <a:r>
              <a:rPr lang="en-US" dirty="0"/>
              <a:t>Vary Mach, Reynolds, </a:t>
            </a:r>
            <a:r>
              <a:rPr lang="en-US" dirty="0" err="1"/>
              <a:t>AoA</a:t>
            </a:r>
            <a:r>
              <a:rPr lang="en-US" dirty="0"/>
              <a:t>, Heat shield</a:t>
            </a:r>
          </a:p>
        </p:txBody>
      </p:sp>
      <p:sp>
        <p:nvSpPr>
          <p:cNvPr id="4" name="Slide Number Placeholder 3"/>
          <p:cNvSpPr>
            <a:spLocks noGrp="1"/>
          </p:cNvSpPr>
          <p:nvPr>
            <p:ph type="sldNum" sz="quarter" idx="12"/>
          </p:nvPr>
        </p:nvSpPr>
        <p:spPr>
          <a:xfrm>
            <a:off x="8041580" y="6546023"/>
            <a:ext cx="1052711" cy="365125"/>
          </a:xfrm>
        </p:spPr>
        <p:txBody>
          <a:bodyPr/>
          <a:lstStyle/>
          <a:p>
            <a:fld id="{62AAAA83-AFD9-48BC-BE4C-3DD0D9246FAC}" type="slidenum">
              <a:rPr lang="en-US" smtClean="0"/>
              <a:pPr/>
              <a:t>36</a:t>
            </a:fld>
            <a:endParaRPr lang="en-US" dirty="0"/>
          </a:p>
        </p:txBody>
      </p:sp>
      <p:pic>
        <p:nvPicPr>
          <p:cNvPr id="12" name="Picture 11">
            <a:extLst>
              <a:ext uri="{FF2B5EF4-FFF2-40B4-BE49-F238E27FC236}">
                <a16:creationId xmlns:a16="http://schemas.microsoft.com/office/drawing/2014/main" id="{07ED4961-0ABF-444E-A48E-11AC015DB721}"/>
              </a:ext>
            </a:extLst>
          </p:cNvPr>
          <p:cNvPicPr>
            <a:picLocks noChangeAspect="1"/>
          </p:cNvPicPr>
          <p:nvPr/>
        </p:nvPicPr>
        <p:blipFill>
          <a:blip r:embed="rId3"/>
          <a:stretch>
            <a:fillRect/>
          </a:stretch>
        </p:blipFill>
        <p:spPr>
          <a:xfrm>
            <a:off x="133442" y="4853155"/>
            <a:ext cx="8549196" cy="1753681"/>
          </a:xfrm>
          <a:prstGeom prst="rect">
            <a:avLst/>
          </a:prstGeom>
        </p:spPr>
      </p:pic>
      <p:sp>
        <p:nvSpPr>
          <p:cNvPr id="13" name="TextBox 12">
            <a:extLst>
              <a:ext uri="{FF2B5EF4-FFF2-40B4-BE49-F238E27FC236}">
                <a16:creationId xmlns:a16="http://schemas.microsoft.com/office/drawing/2014/main" id="{11B67901-6376-4A22-B21A-B5049D2D8B15}"/>
              </a:ext>
            </a:extLst>
          </p:cNvPr>
          <p:cNvSpPr txBox="1"/>
          <p:nvPr/>
        </p:nvSpPr>
        <p:spPr>
          <a:xfrm>
            <a:off x="976820" y="4551316"/>
            <a:ext cx="8220723" cy="369332"/>
          </a:xfrm>
          <a:prstGeom prst="rect">
            <a:avLst/>
          </a:prstGeom>
          <a:noFill/>
        </p:spPr>
        <p:txBody>
          <a:bodyPr wrap="square" rtlCol="0">
            <a:spAutoFit/>
          </a:bodyPr>
          <a:lstStyle/>
          <a:p>
            <a:r>
              <a:rPr lang="en-US" dirty="0"/>
              <a:t>Abort		       Fenced	              </a:t>
            </a:r>
            <a:r>
              <a:rPr lang="en-US" b="1" dirty="0">
                <a:solidFill>
                  <a:srgbClr val="FF0000"/>
                </a:solidFill>
              </a:rPr>
              <a:t>IDAT</a:t>
            </a:r>
            <a:r>
              <a:rPr lang="en-US" dirty="0">
                <a:solidFill>
                  <a:srgbClr val="FF0000"/>
                </a:solidFill>
              </a:rPr>
              <a:t>	       </a:t>
            </a:r>
            <a:r>
              <a:rPr lang="en-US" dirty="0"/>
              <a:t>Fenced with grit</a:t>
            </a:r>
          </a:p>
        </p:txBody>
      </p:sp>
      <p:sp>
        <p:nvSpPr>
          <p:cNvPr id="14" name="Left Bracket 13">
            <a:extLst>
              <a:ext uri="{FF2B5EF4-FFF2-40B4-BE49-F238E27FC236}">
                <a16:creationId xmlns:a16="http://schemas.microsoft.com/office/drawing/2014/main" id="{BB2EEC78-A1AC-4D16-B3F3-EB8154FF4887}"/>
              </a:ext>
            </a:extLst>
          </p:cNvPr>
          <p:cNvSpPr/>
          <p:nvPr/>
        </p:nvSpPr>
        <p:spPr>
          <a:xfrm rot="16200000">
            <a:off x="3341342" y="3236379"/>
            <a:ext cx="113461" cy="6680720"/>
          </a:xfrm>
          <a:prstGeom prst="lef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676DC3EB-AA5B-4C4E-B2C4-712CBC8748CB}"/>
              </a:ext>
            </a:extLst>
          </p:cNvPr>
          <p:cNvSpPr txBox="1"/>
          <p:nvPr/>
        </p:nvSpPr>
        <p:spPr>
          <a:xfrm>
            <a:off x="2545949" y="6604162"/>
            <a:ext cx="2017450" cy="338554"/>
          </a:xfrm>
          <a:prstGeom prst="rect">
            <a:avLst/>
          </a:prstGeom>
          <a:noFill/>
        </p:spPr>
        <p:txBody>
          <a:bodyPr wrap="square">
            <a:spAutoFit/>
          </a:bodyPr>
          <a:lstStyle/>
          <a:p>
            <a:pPr algn="ctr"/>
            <a:r>
              <a:rPr lang="en-US" sz="1600" dirty="0">
                <a:solidFill>
                  <a:srgbClr val="00B050"/>
                </a:solidFill>
              </a:rPr>
              <a:t>Free Transition</a:t>
            </a:r>
          </a:p>
        </p:txBody>
      </p:sp>
      <p:sp>
        <p:nvSpPr>
          <p:cNvPr id="16" name="TextBox 15">
            <a:extLst>
              <a:ext uri="{FF2B5EF4-FFF2-40B4-BE49-F238E27FC236}">
                <a16:creationId xmlns:a16="http://schemas.microsoft.com/office/drawing/2014/main" id="{4DA3C0CF-58A9-4CEE-AF24-0A9F8D313892}"/>
              </a:ext>
            </a:extLst>
          </p:cNvPr>
          <p:cNvSpPr txBox="1"/>
          <p:nvPr/>
        </p:nvSpPr>
        <p:spPr>
          <a:xfrm>
            <a:off x="6738433" y="6618816"/>
            <a:ext cx="2017450" cy="338554"/>
          </a:xfrm>
          <a:prstGeom prst="rect">
            <a:avLst/>
          </a:prstGeom>
          <a:noFill/>
        </p:spPr>
        <p:txBody>
          <a:bodyPr wrap="square">
            <a:spAutoFit/>
          </a:bodyPr>
          <a:lstStyle/>
          <a:p>
            <a:pPr algn="ctr"/>
            <a:r>
              <a:rPr lang="en-US" sz="1600" dirty="0">
                <a:solidFill>
                  <a:srgbClr val="248CBE"/>
                </a:solidFill>
              </a:rPr>
              <a:t>Fixed Transition</a:t>
            </a:r>
          </a:p>
        </p:txBody>
      </p:sp>
      <p:sp>
        <p:nvSpPr>
          <p:cNvPr id="17" name="Left Bracket 16">
            <a:extLst>
              <a:ext uri="{FF2B5EF4-FFF2-40B4-BE49-F238E27FC236}">
                <a16:creationId xmlns:a16="http://schemas.microsoft.com/office/drawing/2014/main" id="{3E4471C9-64D5-4FD1-96A9-C17545845E82}"/>
              </a:ext>
            </a:extLst>
          </p:cNvPr>
          <p:cNvSpPr/>
          <p:nvPr/>
        </p:nvSpPr>
        <p:spPr>
          <a:xfrm rot="16200000">
            <a:off x="7690428" y="5616619"/>
            <a:ext cx="113461" cy="1920240"/>
          </a:xfrm>
          <a:prstGeom prst="lef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id="{731B04F4-1CAF-4B0A-82B2-CF9D2E93609F}"/>
              </a:ext>
            </a:extLst>
          </p:cNvPr>
          <p:cNvSpPr/>
          <p:nvPr/>
        </p:nvSpPr>
        <p:spPr>
          <a:xfrm>
            <a:off x="4643299" y="4551317"/>
            <a:ext cx="2119098" cy="21636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
            <a:extLst>
              <a:ext uri="{FF2B5EF4-FFF2-40B4-BE49-F238E27FC236}">
                <a16:creationId xmlns:a16="http://schemas.microsoft.com/office/drawing/2014/main" id="{7216FD92-01EB-46CC-86D3-3A13919DD6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2" t="1439" r="2008" b="3170"/>
          <a:stretch/>
        </p:blipFill>
        <p:spPr bwMode="auto">
          <a:xfrm>
            <a:off x="4201510" y="1095703"/>
            <a:ext cx="4481127" cy="294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03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4C1C-CAD5-4DF3-B821-B69F44DC7E6C}"/>
              </a:ext>
            </a:extLst>
          </p:cNvPr>
          <p:cNvSpPr>
            <a:spLocks noGrp="1"/>
          </p:cNvSpPr>
          <p:nvPr>
            <p:ph type="title"/>
          </p:nvPr>
        </p:nvSpPr>
        <p:spPr/>
        <p:txBody>
          <a:bodyPr/>
          <a:lstStyle/>
          <a:p>
            <a:r>
              <a:rPr lang="en-US" dirty="0"/>
              <a:t>FLEET Measurement Arrangement</a:t>
            </a:r>
          </a:p>
        </p:txBody>
      </p:sp>
      <p:sp>
        <p:nvSpPr>
          <p:cNvPr id="4" name="Slide Number Placeholder 3">
            <a:extLst>
              <a:ext uri="{FF2B5EF4-FFF2-40B4-BE49-F238E27FC236}">
                <a16:creationId xmlns:a16="http://schemas.microsoft.com/office/drawing/2014/main" id="{6F5E8CE3-1344-4A35-8C2A-EFD464C7133D}"/>
              </a:ext>
            </a:extLst>
          </p:cNvPr>
          <p:cNvSpPr>
            <a:spLocks noGrp="1"/>
          </p:cNvSpPr>
          <p:nvPr>
            <p:ph type="sldNum" sz="quarter" idx="12"/>
          </p:nvPr>
        </p:nvSpPr>
        <p:spPr>
          <a:xfrm>
            <a:off x="8366971" y="6492875"/>
            <a:ext cx="1052711" cy="365125"/>
          </a:xfrm>
        </p:spPr>
        <p:txBody>
          <a:bodyPr/>
          <a:lstStyle/>
          <a:p>
            <a:fld id="{62AAAA83-AFD9-48BC-BE4C-3DD0D9246FAC}" type="slidenum">
              <a:rPr lang="en-US" smtClean="0"/>
              <a:pPr/>
              <a:t>37</a:t>
            </a:fld>
            <a:endParaRPr lang="en-US" dirty="0"/>
          </a:p>
        </p:txBody>
      </p:sp>
      <p:sp>
        <p:nvSpPr>
          <p:cNvPr id="5" name="Content Placeholder 3">
            <a:extLst>
              <a:ext uri="{FF2B5EF4-FFF2-40B4-BE49-F238E27FC236}">
                <a16:creationId xmlns:a16="http://schemas.microsoft.com/office/drawing/2014/main" id="{2686D785-2564-4B07-9E49-F762B8AB6010}"/>
              </a:ext>
            </a:extLst>
          </p:cNvPr>
          <p:cNvSpPr txBox="1">
            <a:spLocks/>
          </p:cNvSpPr>
          <p:nvPr/>
        </p:nvSpPr>
        <p:spPr>
          <a:xfrm>
            <a:off x="101600" y="1132649"/>
            <a:ext cx="9889688" cy="4906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6" name="Picture 5">
            <a:extLst>
              <a:ext uri="{FF2B5EF4-FFF2-40B4-BE49-F238E27FC236}">
                <a16:creationId xmlns:a16="http://schemas.microsoft.com/office/drawing/2014/main" id="{2F4DC8C0-CB31-4410-8C37-66292E8E23FE}"/>
              </a:ext>
            </a:extLst>
          </p:cNvPr>
          <p:cNvPicPr>
            <a:picLocks noChangeAspect="1"/>
          </p:cNvPicPr>
          <p:nvPr/>
        </p:nvPicPr>
        <p:blipFill rotWithShape="1">
          <a:blip r:embed="rId2"/>
          <a:srcRect t="2992" r="62869"/>
          <a:stretch/>
        </p:blipFill>
        <p:spPr bwMode="auto">
          <a:xfrm>
            <a:off x="4639521" y="1596854"/>
            <a:ext cx="3625850" cy="374260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8F7599F-0E7A-4B22-B31C-F9618FA343C7}"/>
              </a:ext>
            </a:extLst>
          </p:cNvPr>
          <p:cNvPicPr>
            <a:picLocks noChangeAspect="1"/>
          </p:cNvPicPr>
          <p:nvPr/>
        </p:nvPicPr>
        <p:blipFill>
          <a:blip r:embed="rId3"/>
          <a:stretch>
            <a:fillRect/>
          </a:stretch>
        </p:blipFill>
        <p:spPr>
          <a:xfrm>
            <a:off x="356446" y="1633430"/>
            <a:ext cx="3784389" cy="5092327"/>
          </a:xfrm>
          <a:prstGeom prst="rect">
            <a:avLst/>
          </a:prstGeom>
        </p:spPr>
      </p:pic>
      <p:sp>
        <p:nvSpPr>
          <p:cNvPr id="9" name="TextBox 8">
            <a:extLst>
              <a:ext uri="{FF2B5EF4-FFF2-40B4-BE49-F238E27FC236}">
                <a16:creationId xmlns:a16="http://schemas.microsoft.com/office/drawing/2014/main" id="{C85D38F7-884D-4F75-B3B1-0003B3CCB0EB}"/>
              </a:ext>
            </a:extLst>
          </p:cNvPr>
          <p:cNvSpPr txBox="1"/>
          <p:nvPr/>
        </p:nvSpPr>
        <p:spPr>
          <a:xfrm>
            <a:off x="4572000" y="1227522"/>
            <a:ext cx="630809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Sweep Pattern		</a:t>
            </a:r>
          </a:p>
        </p:txBody>
      </p:sp>
      <p:pic>
        <p:nvPicPr>
          <p:cNvPr id="11" name="Picture 10">
            <a:extLst>
              <a:ext uri="{FF2B5EF4-FFF2-40B4-BE49-F238E27FC236}">
                <a16:creationId xmlns:a16="http://schemas.microsoft.com/office/drawing/2014/main" id="{D7B23F95-5E49-4183-B582-93F78E6B97AF}"/>
              </a:ext>
            </a:extLst>
          </p:cNvPr>
          <p:cNvPicPr>
            <a:picLocks noChangeAspect="1"/>
          </p:cNvPicPr>
          <p:nvPr/>
        </p:nvPicPr>
        <p:blipFill rotWithShape="1">
          <a:blip r:embed="rId4"/>
          <a:srcRect l="65533"/>
          <a:stretch/>
        </p:blipFill>
        <p:spPr>
          <a:xfrm>
            <a:off x="4646251" y="1633430"/>
            <a:ext cx="3720720" cy="3469056"/>
          </a:xfrm>
          <a:prstGeom prst="rect">
            <a:avLst/>
          </a:prstGeom>
        </p:spPr>
      </p:pic>
      <p:sp>
        <p:nvSpPr>
          <p:cNvPr id="13" name="TextBox 12">
            <a:extLst>
              <a:ext uri="{FF2B5EF4-FFF2-40B4-BE49-F238E27FC236}">
                <a16:creationId xmlns:a16="http://schemas.microsoft.com/office/drawing/2014/main" id="{D2801AD0-3A6A-4386-8AD8-BCFC10D379CD}"/>
              </a:ext>
            </a:extLst>
          </p:cNvPr>
          <p:cNvSpPr txBox="1"/>
          <p:nvPr/>
        </p:nvSpPr>
        <p:spPr>
          <a:xfrm>
            <a:off x="4586280" y="1227522"/>
            <a:ext cx="3993515" cy="369332"/>
          </a:xfrm>
          <a:prstGeom prst="rect">
            <a:avLst/>
          </a:prstGeom>
          <a:solidFill>
            <a:schemeClr val="bg1"/>
          </a:solidFill>
        </p:spPr>
        <p:txBody>
          <a:bodyPr wrap="square">
            <a:spAutoFit/>
          </a:bodyPr>
          <a:lstStyle/>
          <a:p>
            <a:r>
              <a:rPr lang="en-US" dirty="0">
                <a:latin typeface="Times New Roman" panose="02020603050405020304" pitchFamily="18" charset="0"/>
                <a:cs typeface="Times New Roman" panose="02020603050405020304" pitchFamily="18" charset="0"/>
              </a:rPr>
              <a:t>Simulated Velocity Planes</a:t>
            </a:r>
            <a:endParaRPr lang="en-US" dirty="0"/>
          </a:p>
        </p:txBody>
      </p:sp>
      <p:sp>
        <p:nvSpPr>
          <p:cNvPr id="18" name="TextBox 17">
            <a:extLst>
              <a:ext uri="{FF2B5EF4-FFF2-40B4-BE49-F238E27FC236}">
                <a16:creationId xmlns:a16="http://schemas.microsoft.com/office/drawing/2014/main" id="{163D8D8D-1DCE-4482-9C97-0B7D5440B63E}"/>
              </a:ext>
            </a:extLst>
          </p:cNvPr>
          <p:cNvSpPr txBox="1"/>
          <p:nvPr/>
        </p:nvSpPr>
        <p:spPr>
          <a:xfrm>
            <a:off x="4718260" y="5630478"/>
            <a:ext cx="4324140" cy="646331"/>
          </a:xfrm>
          <a:prstGeom prst="rect">
            <a:avLst/>
          </a:prstGeom>
          <a:noFill/>
        </p:spPr>
        <p:txBody>
          <a:bodyPr wrap="square" rtlCol="0">
            <a:spAutoFit/>
          </a:bodyPr>
          <a:lstStyle/>
          <a:p>
            <a:r>
              <a:rPr lang="en-US" dirty="0"/>
              <a:t>To avoid damage to model, measurements were obtained at +/- 90 degree roll.</a:t>
            </a:r>
          </a:p>
        </p:txBody>
      </p:sp>
    </p:spTree>
    <p:extLst>
      <p:ext uri="{BB962C8B-B14F-4D97-AF65-F5344CB8AC3E}">
        <p14:creationId xmlns:p14="http://schemas.microsoft.com/office/powerpoint/2010/main" val="392872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3EE96DF-8F37-4EE4-8072-454B781AA337}"/>
              </a:ext>
            </a:extLst>
          </p:cNvPr>
          <p:cNvGrpSpPr>
            <a:grpSpLocks noChangeAspect="1"/>
          </p:cNvGrpSpPr>
          <p:nvPr/>
        </p:nvGrpSpPr>
        <p:grpSpPr>
          <a:xfrm>
            <a:off x="292720" y="1802738"/>
            <a:ext cx="3847171" cy="2035240"/>
            <a:chOff x="0" y="1926018"/>
            <a:chExt cx="6602210" cy="3492718"/>
          </a:xfrm>
        </p:grpSpPr>
        <p:pic>
          <p:nvPicPr>
            <p:cNvPr id="15" name="Picture 14">
              <a:extLst>
                <a:ext uri="{FF2B5EF4-FFF2-40B4-BE49-F238E27FC236}">
                  <a16:creationId xmlns:a16="http://schemas.microsoft.com/office/drawing/2014/main" id="{BF9BB4C2-211F-45C6-B3E7-B0CB7F8A84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63" r="3123" b="6451"/>
            <a:stretch/>
          </p:blipFill>
          <p:spPr bwMode="auto">
            <a:xfrm>
              <a:off x="0" y="1926018"/>
              <a:ext cx="6602210" cy="3492718"/>
            </a:xfrm>
            <a:prstGeom prst="rect">
              <a:avLst/>
            </a:prstGeom>
            <a:noFill/>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D92C8498-B4A0-4105-8EFA-8E8CFF807357}"/>
                </a:ext>
              </a:extLst>
            </p:cNvPr>
            <p:cNvSpPr/>
            <p:nvPr/>
          </p:nvSpPr>
          <p:spPr>
            <a:xfrm>
              <a:off x="0" y="3534937"/>
              <a:ext cx="245327" cy="323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a:extLst>
              <a:ext uri="{FF2B5EF4-FFF2-40B4-BE49-F238E27FC236}">
                <a16:creationId xmlns:a16="http://schemas.microsoft.com/office/drawing/2014/main" id="{38A1A88D-C123-41E6-9690-BB3ED7C74E8E}"/>
              </a:ext>
            </a:extLst>
          </p:cNvPr>
          <p:cNvSpPr>
            <a:spLocks noGrp="1"/>
          </p:cNvSpPr>
          <p:nvPr>
            <p:ph type="title"/>
          </p:nvPr>
        </p:nvSpPr>
        <p:spPr>
          <a:xfrm>
            <a:off x="292719" y="345801"/>
            <a:ext cx="6051958" cy="521349"/>
          </a:xfrm>
        </p:spPr>
        <p:txBody>
          <a:bodyPr>
            <a:normAutofit fontScale="90000"/>
          </a:bodyPr>
          <a:lstStyle/>
          <a:p>
            <a:r>
              <a:rPr lang="en-US" dirty="0"/>
              <a:t>Orion Results: Mach Dependence  </a:t>
            </a:r>
            <a:br>
              <a:rPr lang="en-US" dirty="0"/>
            </a:br>
            <a:r>
              <a:rPr lang="en-US" dirty="0"/>
              <a:t>(Also found strong Reynolds Number Dependence)</a:t>
            </a:r>
          </a:p>
        </p:txBody>
      </p:sp>
      <p:sp>
        <p:nvSpPr>
          <p:cNvPr id="3" name="Slide Number Placeholder 2">
            <a:extLst>
              <a:ext uri="{FF2B5EF4-FFF2-40B4-BE49-F238E27FC236}">
                <a16:creationId xmlns:a16="http://schemas.microsoft.com/office/drawing/2014/main" id="{141BAFF1-18C5-49B0-9F62-5071FA209324}"/>
              </a:ext>
            </a:extLst>
          </p:cNvPr>
          <p:cNvSpPr>
            <a:spLocks noGrp="1"/>
          </p:cNvSpPr>
          <p:nvPr>
            <p:ph type="sldNum" sz="quarter" idx="12"/>
          </p:nvPr>
        </p:nvSpPr>
        <p:spPr/>
        <p:txBody>
          <a:bodyPr/>
          <a:lstStyle/>
          <a:p>
            <a:fld id="{8589C0E0-A320-4D96-A973-4401A9A854BB}" type="slidenum">
              <a:rPr lang="en-US" smtClean="0"/>
              <a:pPr/>
              <a:t>38</a:t>
            </a:fld>
            <a:endParaRPr lang="en-US" dirty="0"/>
          </a:p>
        </p:txBody>
      </p:sp>
      <p:sp>
        <p:nvSpPr>
          <p:cNvPr id="9" name="TextBox 8">
            <a:extLst>
              <a:ext uri="{FF2B5EF4-FFF2-40B4-BE49-F238E27FC236}">
                <a16:creationId xmlns:a16="http://schemas.microsoft.com/office/drawing/2014/main" id="{BC907F3D-4BB7-41EA-8C07-1C2271CD902D}"/>
              </a:ext>
            </a:extLst>
          </p:cNvPr>
          <p:cNvSpPr txBox="1"/>
          <p:nvPr/>
        </p:nvSpPr>
        <p:spPr>
          <a:xfrm>
            <a:off x="4030680" y="3232058"/>
            <a:ext cx="787167" cy="715581"/>
          </a:xfrm>
          <a:prstGeom prst="rect">
            <a:avLst/>
          </a:prstGeom>
          <a:noFill/>
        </p:spPr>
        <p:txBody>
          <a:bodyPr wrap="square" rtlCol="0">
            <a:spAutoFit/>
          </a:bodyPr>
          <a:lstStyle/>
          <a:p>
            <a:pPr algn="ctr"/>
            <a:r>
              <a:rPr lang="en-US" sz="1350" dirty="0">
                <a:latin typeface="Times New Roman" panose="02020603050405020304" pitchFamily="18" charset="0"/>
                <a:cs typeface="Times New Roman" panose="02020603050405020304" pitchFamily="18" charset="0"/>
              </a:rPr>
              <a:t>Full Vertical Bin</a:t>
            </a:r>
          </a:p>
        </p:txBody>
      </p:sp>
      <p:pic>
        <p:nvPicPr>
          <p:cNvPr id="12" name="Picture 11">
            <a:extLst>
              <a:ext uri="{FF2B5EF4-FFF2-40B4-BE49-F238E27FC236}">
                <a16:creationId xmlns:a16="http://schemas.microsoft.com/office/drawing/2014/main" id="{490FAADE-CCE3-4023-B0D2-8CD15D50E188}"/>
              </a:ext>
            </a:extLst>
          </p:cNvPr>
          <p:cNvPicPr>
            <a:picLocks noChangeAspect="1"/>
          </p:cNvPicPr>
          <p:nvPr/>
        </p:nvPicPr>
        <p:blipFill rotWithShape="1">
          <a:blip r:embed="rId3">
            <a:extLst>
              <a:ext uri="{28A0092B-C50C-407E-A947-70E740481C1C}">
                <a14:useLocalDpi xmlns:a14="http://schemas.microsoft.com/office/drawing/2010/main" val="0"/>
              </a:ext>
            </a:extLst>
          </a:blip>
          <a:srcRect l="7978" r="35886" b="4571"/>
          <a:stretch/>
        </p:blipFill>
        <p:spPr bwMode="auto">
          <a:xfrm>
            <a:off x="4802888" y="1690971"/>
            <a:ext cx="3785425" cy="4294013"/>
          </a:xfrm>
          <a:prstGeom prst="rect">
            <a:avLst/>
          </a:prstGeom>
          <a:noFill/>
          <a:ln>
            <a:noFill/>
          </a:ln>
          <a:extLst>
            <a:ext uri="{53640926-AAD7-44D8-BBD7-CCE9431645EC}">
              <a14:shadowObscured xmlns:a14="http://schemas.microsoft.com/office/drawing/2010/main"/>
            </a:ext>
          </a:extLst>
        </p:spPr>
      </p:pic>
      <p:grpSp>
        <p:nvGrpSpPr>
          <p:cNvPr id="20" name="Group 19">
            <a:extLst>
              <a:ext uri="{FF2B5EF4-FFF2-40B4-BE49-F238E27FC236}">
                <a16:creationId xmlns:a16="http://schemas.microsoft.com/office/drawing/2014/main" id="{0274E62D-CD63-4DD2-AF3F-8C5B6C2DEED9}"/>
              </a:ext>
            </a:extLst>
          </p:cNvPr>
          <p:cNvGrpSpPr/>
          <p:nvPr/>
        </p:nvGrpSpPr>
        <p:grpSpPr>
          <a:xfrm>
            <a:off x="292719" y="3837978"/>
            <a:ext cx="4572001" cy="2085301"/>
            <a:chOff x="-1" y="3995325"/>
            <a:chExt cx="6096001" cy="2780401"/>
          </a:xfrm>
        </p:grpSpPr>
        <p:cxnSp>
          <p:nvCxnSpPr>
            <p:cNvPr id="8" name="Straight Arrow Connector 7">
              <a:extLst>
                <a:ext uri="{FF2B5EF4-FFF2-40B4-BE49-F238E27FC236}">
                  <a16:creationId xmlns:a16="http://schemas.microsoft.com/office/drawing/2014/main" id="{2FF71D9B-5B4C-4D8B-81BA-1B85D1B2B292}"/>
                </a:ext>
              </a:extLst>
            </p:cNvPr>
            <p:cNvCxnSpPr>
              <a:cxnSpLocks/>
            </p:cNvCxnSpPr>
            <p:nvPr/>
          </p:nvCxnSpPr>
          <p:spPr>
            <a:xfrm flipV="1">
              <a:off x="5046444" y="3995325"/>
              <a:ext cx="1049556" cy="6620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398F0AC8-BB47-4C58-B392-6013AD630F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03" r="3493" b="6928"/>
            <a:stretch/>
          </p:blipFill>
          <p:spPr bwMode="auto">
            <a:xfrm>
              <a:off x="19157" y="4059958"/>
              <a:ext cx="5129562" cy="2715768"/>
            </a:xfrm>
            <a:prstGeom prst="rect">
              <a:avLst/>
            </a:prstGeom>
            <a:noFill/>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0709FC4D-E2C7-4A47-BCB6-B58CE9D14410}"/>
                </a:ext>
              </a:extLst>
            </p:cNvPr>
            <p:cNvSpPr/>
            <p:nvPr/>
          </p:nvSpPr>
          <p:spPr>
            <a:xfrm>
              <a:off x="-1" y="5430643"/>
              <a:ext cx="390293" cy="145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63243DF9-B6FB-4CA4-AAE1-99EF4EEF0318}"/>
                </a:ext>
              </a:extLst>
            </p:cNvPr>
            <p:cNvSpPr/>
            <p:nvPr/>
          </p:nvSpPr>
          <p:spPr>
            <a:xfrm>
              <a:off x="0" y="5328432"/>
              <a:ext cx="190606" cy="251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1" name="Straight Connector 20">
            <a:extLst>
              <a:ext uri="{FF2B5EF4-FFF2-40B4-BE49-F238E27FC236}">
                <a16:creationId xmlns:a16="http://schemas.microsoft.com/office/drawing/2014/main" id="{E49C8DEA-8D39-4A42-AB36-64F82B032C34}"/>
              </a:ext>
            </a:extLst>
          </p:cNvPr>
          <p:cNvCxnSpPr>
            <a:cxnSpLocks/>
          </p:cNvCxnSpPr>
          <p:nvPr/>
        </p:nvCxnSpPr>
        <p:spPr>
          <a:xfrm>
            <a:off x="368920" y="3886453"/>
            <a:ext cx="370863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4E1F6F4-F63C-4B07-8CFA-72759D443FC8}"/>
              </a:ext>
            </a:extLst>
          </p:cNvPr>
          <p:cNvSpPr txBox="1"/>
          <p:nvPr/>
        </p:nvSpPr>
        <p:spPr>
          <a:xfrm>
            <a:off x="284207" y="6094646"/>
            <a:ext cx="7586692" cy="646331"/>
          </a:xfrm>
          <a:prstGeom prst="rect">
            <a:avLst/>
          </a:prstGeom>
          <a:noFill/>
        </p:spPr>
        <p:txBody>
          <a:bodyPr wrap="none" rtlCol="0">
            <a:spAutoFit/>
          </a:bodyPr>
          <a:lstStyle/>
          <a:p>
            <a:r>
              <a:rPr lang="en-US" dirty="0"/>
              <a:t>Data recently delivered to Orion program for code validation.</a:t>
            </a:r>
          </a:p>
          <a:p>
            <a:r>
              <a:rPr lang="en-US" dirty="0"/>
              <a:t>Data set will be made available to wider community (Retter et al, SciTech 2023)</a:t>
            </a:r>
          </a:p>
        </p:txBody>
      </p:sp>
    </p:spTree>
    <p:extLst>
      <p:ext uri="{BB962C8B-B14F-4D97-AF65-F5344CB8AC3E}">
        <p14:creationId xmlns:p14="http://schemas.microsoft.com/office/powerpoint/2010/main" val="864158753"/>
      </p:ext>
    </p:extLst>
  </p:cSld>
  <p:clrMapOvr>
    <a:masterClrMapping/>
  </p:clrMapOvr>
  <mc:AlternateContent xmlns:mc="http://schemas.openxmlformats.org/markup-compatibility/2006" xmlns:p14="http://schemas.microsoft.com/office/powerpoint/2010/main">
    <mc:Choice Requires="p14">
      <p:transition spd="slow" p14:dur="2000" advTm="43015"/>
    </mc:Choice>
    <mc:Fallback xmlns="">
      <p:transition spd="slow" advTm="43015"/>
    </mc:Fallback>
  </mc:AlternateContent>
  <p:extLst>
    <p:ext uri="{3A86A75C-4F4B-4683-9AE1-C65F6400EC91}">
      <p14:laserTraceLst xmlns:p14="http://schemas.microsoft.com/office/powerpoint/2010/main">
        <p14:tracePtLst>
          <p14:tracePt t="17510" x="5422900" y="1352550"/>
          <p14:tracePt t="17517" x="5613400" y="1358900"/>
          <p14:tracePt t="17533" x="6191250" y="1333500"/>
          <p14:tracePt t="17550" x="6737350" y="1270000"/>
          <p14:tracePt t="17567" x="7308850" y="1200150"/>
          <p14:tracePt t="17583" x="7816850" y="1143000"/>
          <p14:tracePt t="17600" x="8121650" y="1130300"/>
          <p14:tracePt t="17617" x="8394700" y="1098550"/>
          <p14:tracePt t="17624" x="8489950" y="1092200"/>
          <p14:tracePt t="17633" x="8610600" y="1079500"/>
          <p14:tracePt t="17650" x="8686800" y="1060450"/>
          <p14:tracePt t="17667" x="8743950" y="1047750"/>
          <p14:tracePt t="17683" x="8788400" y="1022350"/>
          <p14:tracePt t="17700" x="8807450" y="1003300"/>
          <p14:tracePt t="17716" x="8826500" y="984250"/>
          <p14:tracePt t="17733" x="8826500" y="952500"/>
          <p14:tracePt t="17750" x="8813800" y="876300"/>
          <p14:tracePt t="17766" x="8794750" y="838200"/>
          <p14:tracePt t="17783" x="8763000" y="819150"/>
          <p14:tracePt t="17800" x="8655050" y="819150"/>
          <p14:tracePt t="17816" x="8413750" y="908050"/>
          <p14:tracePt t="17833" x="8051800" y="1079500"/>
          <p14:tracePt t="17850" x="7632700" y="1295400"/>
          <p14:tracePt t="17866" x="7467600" y="1390650"/>
          <p14:tracePt t="17883" x="7289800" y="1473200"/>
          <p14:tracePt t="17900" x="7175500" y="1524000"/>
          <p14:tracePt t="17916" x="7099300" y="1581150"/>
          <p14:tracePt t="17933" x="7048500" y="1600200"/>
          <p14:tracePt t="17950" x="7016750" y="1612900"/>
          <p14:tracePt t="17966" x="6997700" y="1612900"/>
          <p14:tracePt t="17983" x="6997700" y="1600200"/>
          <p14:tracePt t="18000" x="6997700" y="1555750"/>
          <p14:tracePt t="18016" x="6997700" y="1504950"/>
          <p14:tracePt t="18025" x="6997700" y="1479550"/>
          <p14:tracePt t="18033" x="6991350" y="1441450"/>
          <p14:tracePt t="18049" x="6972300" y="1371600"/>
          <p14:tracePt t="18066" x="6953250" y="1314450"/>
          <p14:tracePt t="18083" x="6927850" y="1276350"/>
          <p14:tracePt t="18099" x="6896100" y="1257300"/>
          <p14:tracePt t="18116" x="6870700" y="1238250"/>
          <p14:tracePt t="18133" x="6838950" y="1238250"/>
          <p14:tracePt t="18150" x="6807200" y="1244600"/>
          <p14:tracePt t="18166" x="6781800" y="1276350"/>
          <p14:tracePt t="18183" x="6743700" y="1397000"/>
          <p14:tracePt t="18199" x="6743700" y="1460500"/>
          <p14:tracePt t="18216" x="6762750" y="1511300"/>
          <p14:tracePt t="18233" x="6781800" y="1568450"/>
          <p14:tracePt t="18250" x="6807200" y="1701800"/>
          <p14:tracePt t="18266" x="6813550" y="1892300"/>
          <p14:tracePt t="18283" x="6800850" y="2082800"/>
          <p14:tracePt t="18299" x="6775450" y="2368550"/>
          <p14:tracePt t="18316" x="6769100" y="2520950"/>
          <p14:tracePt t="18333" x="6775450" y="2692400"/>
          <p14:tracePt t="18349" x="6800850" y="2800350"/>
          <p14:tracePt t="18366" x="6826250" y="2851150"/>
          <p14:tracePt t="18586" x="6813550" y="2940050"/>
          <p14:tracePt t="18593" x="6794500" y="3016250"/>
          <p14:tracePt t="18602" x="6762750" y="3124200"/>
          <p14:tracePt t="18616" x="6724650" y="3314700"/>
          <p14:tracePt t="18632" x="6642100" y="3702050"/>
          <p14:tracePt t="18649" x="6610350" y="3886200"/>
          <p14:tracePt t="18666" x="6610350" y="4019550"/>
          <p14:tracePt t="18682" x="6610350" y="4102100"/>
          <p14:tracePt t="18699" x="6629400" y="4159250"/>
          <p14:tracePt t="18715" x="6654800" y="4197350"/>
          <p14:tracePt t="18718" x="6667500" y="4210050"/>
          <p14:tracePt t="18732" x="6692900" y="4222750"/>
          <p14:tracePt t="18749" x="6769100" y="4260850"/>
          <p14:tracePt t="18765" x="6807200" y="4267200"/>
          <p14:tracePt t="18782" x="6838950" y="4260850"/>
          <p14:tracePt t="18799" x="6858000" y="4254500"/>
          <p14:tracePt t="18815" x="6870700" y="4241800"/>
          <p14:tracePt t="18832" x="6877050" y="4241800"/>
          <p14:tracePt t="18848" x="6877050" y="4235450"/>
          <p14:tracePt t="18865" x="6851650" y="4248150"/>
          <p14:tracePt t="18882" x="6788150" y="4305300"/>
          <p14:tracePt t="18899" x="6724650" y="4375150"/>
          <p14:tracePt t="18915" x="6699250" y="4419600"/>
          <p14:tracePt t="18932" x="6680200" y="4445000"/>
          <p14:tracePt t="18949" x="6680200" y="4457700"/>
          <p14:tracePt t="18965" x="6680200" y="4470400"/>
          <p14:tracePt t="18982" x="6705600" y="4470400"/>
          <p14:tracePt t="18999" x="6724650" y="4470400"/>
          <p14:tracePt t="19007" x="6731000" y="4470400"/>
          <p14:tracePt t="19015" x="6750050" y="4470400"/>
          <p14:tracePt t="19032" x="6762750" y="4457700"/>
          <p14:tracePt t="19048" x="6775450" y="4438650"/>
          <p14:tracePt t="19065" x="6794500" y="4413250"/>
          <p14:tracePt t="19082" x="6800850" y="4400550"/>
          <p14:tracePt t="19099" x="6800850" y="4387850"/>
          <p14:tracePt t="19115" x="6800850" y="4375150"/>
          <p14:tracePt t="19148" x="6800850" y="4368800"/>
          <p14:tracePt t="19165" x="6800850" y="4362450"/>
          <p14:tracePt t="19182" x="6800850" y="4356100"/>
          <p14:tracePt t="19198" x="6781800" y="4349750"/>
          <p14:tracePt t="19215" x="6762750" y="4343400"/>
          <p14:tracePt t="19232" x="6737350" y="4343400"/>
          <p14:tracePt t="19248" x="6711950" y="4343400"/>
          <p14:tracePt t="19265" x="6680200" y="4343400"/>
          <p14:tracePt t="19282" x="6635750" y="4343400"/>
          <p14:tracePt t="19298" x="6584950" y="4343400"/>
          <p14:tracePt t="19315" x="6496050" y="4349750"/>
          <p14:tracePt t="19332" x="6400800" y="4375150"/>
          <p14:tracePt t="19348" x="6318250" y="4400550"/>
          <p14:tracePt t="19365" x="6261100" y="4432300"/>
          <p14:tracePt t="19382" x="6203950" y="4457700"/>
          <p14:tracePt t="19398" x="6121400" y="4521200"/>
          <p14:tracePt t="19415" x="6051550" y="4572000"/>
          <p14:tracePt t="19432" x="5975350" y="4622800"/>
          <p14:tracePt t="19448" x="5911850" y="4654550"/>
          <p14:tracePt t="19465" x="5873750" y="4673600"/>
          <p14:tracePt t="19482" x="5854700" y="4692650"/>
          <p14:tracePt t="19499" x="5835650" y="4705350"/>
          <p14:tracePt t="19515" x="5829300" y="4711700"/>
          <p14:tracePt t="22991" x="5829300" y="4648200"/>
          <p14:tracePt t="23002" x="5829300" y="4521200"/>
          <p14:tracePt t="23005" x="5829300" y="4311650"/>
          <p14:tracePt t="23018" x="5829300" y="4089400"/>
          <p14:tracePt t="23029" x="5842000" y="3765550"/>
          <p14:tracePt t="23045" x="5867400" y="3314700"/>
          <p14:tracePt t="23062" x="5899150" y="3003550"/>
          <p14:tracePt t="23078" x="5937250" y="2692400"/>
          <p14:tracePt t="23095" x="5975350" y="2520950"/>
          <p14:tracePt t="23111" x="6013450" y="2362200"/>
          <p14:tracePt t="23128" x="6064250" y="2209800"/>
          <p14:tracePt t="23145" x="6146800" y="2076450"/>
          <p14:tracePt t="23161" x="6159500" y="2051050"/>
          <p14:tracePt t="23408" x="6229350" y="2025650"/>
          <p14:tracePt t="23418" x="6299200" y="1993900"/>
          <p14:tracePt t="23423" x="6381750" y="1968500"/>
          <p14:tracePt t="23435" x="6470650" y="1936750"/>
          <p14:tracePt t="23444" x="6572250" y="1911350"/>
          <p14:tracePt t="23461" x="6769100" y="1866900"/>
          <p14:tracePt t="23478" x="6864350" y="1841500"/>
          <p14:tracePt t="23494" x="6940550" y="1809750"/>
          <p14:tracePt t="23511" x="6991350" y="1771650"/>
          <p14:tracePt t="23528" x="7048500" y="1708150"/>
          <p14:tracePt t="23544" x="7086600" y="1644650"/>
          <p14:tracePt t="23561" x="7099300" y="1581150"/>
          <p14:tracePt t="23578" x="7105650" y="1492250"/>
          <p14:tracePt t="23594" x="7105650" y="1454150"/>
          <p14:tracePt t="23611" x="7080250" y="1416050"/>
          <p14:tracePt t="23628" x="7054850" y="1377950"/>
          <p14:tracePt t="23644" x="6991350" y="1339850"/>
          <p14:tracePt t="23661" x="6940550" y="1320800"/>
          <p14:tracePt t="23678" x="6902450" y="1301750"/>
          <p14:tracePt t="23694" x="6845300" y="1295400"/>
          <p14:tracePt t="23711" x="6807200" y="1301750"/>
          <p14:tracePt t="23728" x="6743700" y="1352550"/>
          <p14:tracePt t="23744" x="6654800" y="1460500"/>
          <p14:tracePt t="23761" x="6559550" y="1619250"/>
          <p14:tracePt t="23778" x="6464300" y="1816100"/>
          <p14:tracePt t="23794" x="6394450" y="2012950"/>
          <p14:tracePt t="23811" x="6362700" y="2159000"/>
          <p14:tracePt t="23828" x="6350000" y="2343150"/>
          <p14:tracePt t="23844" x="6362700" y="2508250"/>
          <p14:tracePt t="23861" x="6388100" y="2679700"/>
          <p14:tracePt t="23878" x="6413500" y="2806700"/>
          <p14:tracePt t="23894" x="6432550" y="2914650"/>
          <p14:tracePt t="23899" x="6445250" y="2959100"/>
          <p14:tracePt t="23911" x="6483350" y="3054350"/>
          <p14:tracePt t="23927" x="6515100" y="3162300"/>
          <p14:tracePt t="23944" x="6559550" y="3251200"/>
          <p14:tracePt t="23961" x="6597650" y="3321050"/>
          <p14:tracePt t="23977" x="6642100" y="3359150"/>
          <p14:tracePt t="23994" x="6686550" y="3403600"/>
          <p14:tracePt t="24011" x="6731000" y="3441700"/>
          <p14:tracePt t="24027" x="6788150" y="3473450"/>
          <p14:tracePt t="24036" x="6813550" y="3479800"/>
          <p14:tracePt t="24044" x="6838950" y="3492500"/>
          <p14:tracePt t="24060" x="6915150" y="3492500"/>
          <p14:tracePt t="24077" x="6991350" y="3473450"/>
          <p14:tracePt t="24094" x="7073900" y="3441700"/>
          <p14:tracePt t="24111" x="7137400" y="3403600"/>
          <p14:tracePt t="24128" x="7207250" y="3333750"/>
          <p14:tracePt t="24144" x="7258050" y="3270250"/>
          <p14:tracePt t="24160" x="7296150" y="3200400"/>
          <p14:tracePt t="24177" x="7353300" y="3086100"/>
          <p14:tracePt t="24194" x="7404100" y="2876550"/>
          <p14:tracePt t="24210" x="7435850" y="2686050"/>
          <p14:tracePt t="24227" x="7442200" y="2508250"/>
          <p14:tracePt t="24244" x="7429500" y="2317750"/>
          <p14:tracePt t="24260" x="7378700" y="2127250"/>
          <p14:tracePt t="24277" x="7340600" y="2006600"/>
          <p14:tracePt t="24294" x="7277100" y="1885950"/>
          <p14:tracePt t="24310" x="7213600" y="1797050"/>
          <p14:tracePt t="24327" x="7118350" y="1720850"/>
          <p14:tracePt t="24344" x="6991350" y="1651000"/>
          <p14:tracePt t="24360" x="6927850" y="1619250"/>
          <p14:tracePt t="24377" x="6877050" y="1606550"/>
          <p14:tracePt t="24394" x="6813550" y="1600200"/>
          <p14:tracePt t="24410" x="6743700" y="1593850"/>
          <p14:tracePt t="24427" x="6692900" y="1593850"/>
          <p14:tracePt t="24444" x="6654800" y="1593850"/>
          <p14:tracePt t="24460" x="6616700" y="1606550"/>
          <p14:tracePt t="24477" x="6584950" y="1638300"/>
          <p14:tracePt t="24494" x="6540500" y="1733550"/>
          <p14:tracePt t="24510" x="6489700" y="1841500"/>
          <p14:tracePt t="24527" x="6451600" y="1943100"/>
          <p14:tracePt t="24543" x="6426200" y="2063750"/>
          <p14:tracePt t="24560" x="6394450" y="2228850"/>
          <p14:tracePt t="24577" x="6394450" y="2457450"/>
          <p14:tracePt t="24594" x="6400800" y="2609850"/>
          <p14:tracePt t="24610" x="6426200" y="2724150"/>
          <p14:tracePt t="24627" x="6451600" y="2813050"/>
          <p14:tracePt t="24643" x="6483350" y="2882900"/>
          <p14:tracePt t="24660" x="6534150" y="2933700"/>
          <p14:tracePt t="24677" x="6616700" y="2997200"/>
          <p14:tracePt t="24693" x="6724650" y="3041650"/>
          <p14:tracePt t="24710" x="6769100" y="3048000"/>
          <p14:tracePt t="24727" x="6813550" y="3041650"/>
          <p14:tracePt t="24743" x="6864350" y="3016250"/>
          <p14:tracePt t="24760" x="6921500" y="2959100"/>
          <p14:tracePt t="24777" x="6997700" y="2857500"/>
          <p14:tracePt t="24793" x="7061200" y="2667000"/>
          <p14:tracePt t="24810" x="7073900" y="2565400"/>
          <p14:tracePt t="24826" x="7073900" y="2425700"/>
          <p14:tracePt t="24843" x="7061200" y="2292350"/>
          <p14:tracePt t="24860" x="7042150" y="2178050"/>
          <p14:tracePt t="24876" x="7029450" y="2095500"/>
          <p14:tracePt t="24893" x="7004050" y="1993900"/>
          <p14:tracePt t="24910" x="6985000" y="1930400"/>
          <p14:tracePt t="24926" x="6953250" y="1866900"/>
          <p14:tracePt t="24943" x="6927850" y="1816100"/>
          <p14:tracePt t="24960" x="6902450" y="1771650"/>
          <p14:tracePt t="24976" x="6889750" y="1746250"/>
          <p14:tracePt t="24993" x="6877050" y="1727200"/>
          <p14:tracePt t="25010" x="6870700" y="1714500"/>
          <p14:tracePt t="25026" x="6864350" y="1701800"/>
          <p14:tracePt t="25043" x="6851650" y="1689100"/>
          <p14:tracePt t="25060" x="6845300" y="1682750"/>
          <p14:tracePt t="25076" x="6838950" y="1676400"/>
          <p14:tracePt t="25093" x="6832600" y="1676400"/>
          <p14:tracePt t="25110" x="6813550" y="1663700"/>
          <p14:tracePt t="25126" x="6800850" y="1657350"/>
          <p14:tracePt t="25143" x="6788150" y="1651000"/>
          <p14:tracePt t="25160" x="6775450" y="1638300"/>
          <p14:tracePt t="25176" x="6769100" y="1631950"/>
          <p14:tracePt t="25182" x="6756400" y="1625600"/>
          <p14:tracePt t="25193" x="6756400" y="1619250"/>
          <p14:tracePt t="25209" x="6750050" y="1612900"/>
          <p14:tracePt t="25211" x="6743700" y="1606550"/>
          <p14:tracePt t="25243" x="6737350" y="1600200"/>
          <p14:tracePt t="25259" x="6731000" y="1593850"/>
          <p14:tracePt t="25276" x="6731000" y="1587500"/>
          <p14:tracePt t="25536" x="6737350" y="1587500"/>
          <p14:tracePt t="25545" x="6743700" y="1587500"/>
          <p14:tracePt t="25560" x="6750050" y="1587500"/>
          <p14:tracePt t="25568" x="6756400" y="1593850"/>
          <p14:tracePt t="25576" x="6769100" y="1593850"/>
          <p14:tracePt t="25592" x="6775450" y="1600200"/>
          <p14:tracePt t="25609" x="6781800" y="1600200"/>
          <p14:tracePt t="25626" x="6794500" y="1606550"/>
          <p14:tracePt t="25642" x="6807200" y="1606550"/>
          <p14:tracePt t="25659" x="6819900" y="1606550"/>
          <p14:tracePt t="25676" x="6826250" y="1606550"/>
          <p14:tracePt t="25692" x="6838950" y="1612900"/>
          <p14:tracePt t="25709" x="6851650" y="1612900"/>
          <p14:tracePt t="25726" x="6864350" y="1612900"/>
          <p14:tracePt t="25742" x="6883400" y="1612900"/>
          <p14:tracePt t="25759" x="6896100" y="1612900"/>
          <p14:tracePt t="25776" x="6915150" y="1612900"/>
          <p14:tracePt t="25792" x="6921500" y="1612900"/>
          <p14:tracePt t="25809" x="6934200" y="1612900"/>
          <p14:tracePt t="25825" x="6940550" y="1606550"/>
          <p14:tracePt t="25842" x="6953250" y="1600200"/>
          <p14:tracePt t="25859" x="6965950" y="1587500"/>
          <p14:tracePt t="25875" x="6978650" y="1574800"/>
          <p14:tracePt t="25892" x="6991350" y="1549400"/>
          <p14:tracePt t="25909" x="6991350" y="1524000"/>
          <p14:tracePt t="25926" x="6991350" y="1504950"/>
          <p14:tracePt t="25942" x="6991350" y="1485900"/>
          <p14:tracePt t="25959" x="6991350" y="1473200"/>
          <p14:tracePt t="25975" x="6978650" y="1460500"/>
          <p14:tracePt t="25992" x="6934200" y="1441450"/>
          <p14:tracePt t="26009" x="6915150" y="1435100"/>
          <p14:tracePt t="26025" x="6889750" y="1428750"/>
          <p14:tracePt t="26042" x="6870700" y="1422400"/>
          <p14:tracePt t="26059" x="6858000" y="1422400"/>
          <p14:tracePt t="26075" x="6838950" y="1416050"/>
          <p14:tracePt t="26092" x="6826250" y="1416050"/>
          <p14:tracePt t="26109" x="6819900" y="1416050"/>
          <p14:tracePt t="26125" x="6807200" y="1416050"/>
          <p14:tracePt t="26158" x="6794500" y="1428750"/>
          <p14:tracePt t="26175" x="6775450" y="1466850"/>
          <p14:tracePt t="26192" x="6762750" y="1492250"/>
          <p14:tracePt t="26209" x="6750050" y="1511300"/>
          <p14:tracePt t="26225" x="6750050" y="1536700"/>
          <p14:tracePt t="26242" x="6750050" y="1549400"/>
          <p14:tracePt t="26258" x="6750050" y="1555750"/>
          <p14:tracePt t="26275" x="6762750" y="1555750"/>
          <p14:tracePt t="26292" x="6781800" y="1568450"/>
          <p14:tracePt t="26308" x="6794500" y="1568450"/>
          <p14:tracePt t="26325" x="6819900" y="1568450"/>
          <p14:tracePt t="26342" x="6838950" y="1568450"/>
          <p14:tracePt t="26358" x="6864350" y="1568450"/>
          <p14:tracePt t="26375" x="6889750" y="1568450"/>
          <p14:tracePt t="26392" x="6921500" y="1568450"/>
          <p14:tracePt t="26408" x="6946900" y="1568450"/>
          <p14:tracePt t="26425" x="6959600" y="1568450"/>
          <p14:tracePt t="26442" x="6985000" y="1568450"/>
          <p14:tracePt t="26458" x="6991350" y="1568450"/>
          <p14:tracePt t="26491" x="6997700" y="1568450"/>
          <p14:tracePt t="26875" x="7010400" y="1568450"/>
          <p14:tracePt t="26883" x="7035800" y="1568450"/>
          <p14:tracePt t="26891" x="7054850" y="1574800"/>
          <p14:tracePt t="26908" x="7086600" y="1581150"/>
          <p14:tracePt t="26925" x="7105650" y="1587500"/>
          <p14:tracePt t="26941" x="7131050" y="1587500"/>
          <p14:tracePt t="26958" x="7150100" y="1587500"/>
          <p14:tracePt t="26975" x="7175500" y="1587500"/>
          <p14:tracePt t="26991" x="7207250" y="1587500"/>
          <p14:tracePt t="27008" x="7258050" y="1587500"/>
          <p14:tracePt t="27025" x="7277100" y="1581150"/>
          <p14:tracePt t="27041" x="7308850" y="1574800"/>
          <p14:tracePt t="27058" x="7321550" y="1574800"/>
          <p14:tracePt t="27074" x="7340600" y="1562100"/>
          <p14:tracePt t="27092" x="7366000" y="1555750"/>
          <p14:tracePt t="27108" x="7378700" y="1549400"/>
          <p14:tracePt t="27124" x="7391400" y="1549400"/>
          <p14:tracePt t="27141" x="7391400" y="1543050"/>
          <p14:tracePt t="27158" x="7397750" y="1536700"/>
          <p14:tracePt t="27175" x="7404100" y="1524000"/>
          <p14:tracePt t="27191" x="7410450" y="1517650"/>
          <p14:tracePt t="27208" x="7416800" y="1492250"/>
          <p14:tracePt t="27224" x="7423150" y="1479550"/>
          <p14:tracePt t="27241" x="7423150" y="1460500"/>
          <p14:tracePt t="27258" x="7423150" y="1441450"/>
          <p14:tracePt t="27274" x="7416800" y="1428750"/>
          <p14:tracePt t="27291" x="7404100" y="1409700"/>
          <p14:tracePt t="27308" x="7378700" y="1390650"/>
          <p14:tracePt t="27324" x="7327900" y="1358900"/>
          <p14:tracePt t="27341" x="7289800" y="1346200"/>
          <p14:tracePt t="27357" x="7258050" y="1333500"/>
          <p14:tracePt t="27374" x="7232650" y="1320800"/>
          <p14:tracePt t="27391" x="7207250" y="1320800"/>
          <p14:tracePt t="27407" x="7181850" y="1308100"/>
          <p14:tracePt t="27424" x="7156450" y="1301750"/>
          <p14:tracePt t="27441" x="7137400" y="1295400"/>
          <p14:tracePt t="27458" x="7118350" y="1289050"/>
          <p14:tracePt t="27474" x="7092950" y="1289050"/>
          <p14:tracePt t="27491" x="7073900" y="1289050"/>
          <p14:tracePt t="27507" x="7054850" y="1295400"/>
          <p14:tracePt t="27524" x="7035800" y="1295400"/>
          <p14:tracePt t="27541" x="7023100" y="1301750"/>
          <p14:tracePt t="27557" x="7010400" y="1308100"/>
          <p14:tracePt t="27574" x="7004050" y="1320800"/>
          <p14:tracePt t="27591" x="6997700" y="1339850"/>
          <p14:tracePt t="27607" x="6985000" y="1352550"/>
          <p14:tracePt t="27624" x="6978650" y="1371600"/>
          <p14:tracePt t="27641" x="6978650" y="1390650"/>
          <p14:tracePt t="27657" x="6965950" y="1416050"/>
          <p14:tracePt t="27674" x="6965950" y="1435100"/>
          <p14:tracePt t="27690" x="6965950" y="1454150"/>
          <p14:tracePt t="27707" x="6965950" y="1466850"/>
          <p14:tracePt t="27724" x="6965950" y="1485900"/>
          <p14:tracePt t="27740" x="6965950" y="1498600"/>
          <p14:tracePt t="27744" x="6965950" y="1504950"/>
          <p14:tracePt t="27757" x="6965950" y="1524000"/>
          <p14:tracePt t="27774" x="6972300" y="1536700"/>
          <p14:tracePt t="27790" x="6985000" y="1555750"/>
          <p14:tracePt t="27807" x="6991350" y="1562100"/>
          <p14:tracePt t="27824" x="7004050" y="1574800"/>
          <p14:tracePt t="27840" x="7029450" y="1587500"/>
          <p14:tracePt t="27857" x="7048500" y="1600200"/>
          <p14:tracePt t="27874" x="7092950" y="1612900"/>
          <p14:tracePt t="27890" x="7112000" y="1619250"/>
          <p14:tracePt t="27907" x="7143750" y="1625600"/>
          <p14:tracePt t="27923" x="7162800" y="1625600"/>
          <p14:tracePt t="27940" x="7181850" y="1625600"/>
          <p14:tracePt t="27957" x="7213600" y="1625600"/>
          <p14:tracePt t="27974" x="7258050" y="1619250"/>
          <p14:tracePt t="27990" x="7289800" y="1612900"/>
          <p14:tracePt t="28007" x="7315200" y="1606550"/>
          <p14:tracePt t="28023" x="7334250" y="1600200"/>
          <p14:tracePt t="28040" x="7353300" y="1593850"/>
          <p14:tracePt t="28057" x="7366000" y="1587500"/>
          <p14:tracePt t="28073" x="7378700" y="1587500"/>
          <p14:tracePt t="28075" x="7378700" y="1581150"/>
          <p14:tracePt t="28090" x="7391400" y="1574800"/>
          <p14:tracePt t="28107" x="7404100" y="1568450"/>
          <p14:tracePt t="28123" x="7410450" y="1562100"/>
          <p14:tracePt t="28140" x="7416800" y="1555750"/>
          <p14:tracePt t="28157" x="7429500" y="1549400"/>
          <p14:tracePt t="28190" x="7435850" y="1543050"/>
          <p14:tracePt t="28207" x="7442200" y="1543050"/>
          <p14:tracePt t="31837" x="7416800" y="1555750"/>
          <p14:tracePt t="31844" x="7397750" y="1574800"/>
          <p14:tracePt t="31853" x="7366000" y="1587500"/>
          <p14:tracePt t="31870" x="7296150" y="1644650"/>
          <p14:tracePt t="31887" x="7239000" y="1701800"/>
          <p14:tracePt t="31903" x="7169150" y="1778000"/>
          <p14:tracePt t="31920" x="7112000" y="1866900"/>
          <p14:tracePt t="31937" x="7010400" y="2000250"/>
          <p14:tracePt t="31953" x="6953250" y="2095500"/>
          <p14:tracePt t="31970" x="6889750" y="2222500"/>
          <p14:tracePt t="31987" x="6851650" y="2330450"/>
          <p14:tracePt t="32003" x="6813550" y="2406650"/>
          <p14:tracePt t="32011" x="6800850" y="2432050"/>
          <p14:tracePt t="32020" x="6788150" y="2470150"/>
          <p14:tracePt t="32036" x="6762750" y="2540000"/>
          <p14:tracePt t="32053" x="6731000" y="2622550"/>
          <p14:tracePt t="32070" x="6724650" y="2660650"/>
          <p14:tracePt t="32086" x="6711950" y="2686050"/>
          <p14:tracePt t="32103" x="6705600" y="2717800"/>
          <p14:tracePt t="32120" x="6705600" y="2743200"/>
          <p14:tracePt t="32136" x="6705600" y="2762250"/>
          <p14:tracePt t="32153" x="6699250" y="2787650"/>
          <p14:tracePt t="32169" x="6699250" y="2800350"/>
          <p14:tracePt t="32186" x="6699250" y="2806700"/>
          <p14:tracePt t="32203" x="6699250" y="2819400"/>
          <p14:tracePt t="32219" x="6699250" y="2825750"/>
          <p14:tracePt t="32253" x="6699250" y="2832100"/>
          <p14:tracePt t="32347" x="6705600" y="2832100"/>
          <p14:tracePt t="32371" x="6711950" y="2832100"/>
          <p14:tracePt t="32433" x="6718300" y="2832100"/>
          <p14:tracePt t="32447" x="6724650" y="2832100"/>
          <p14:tracePt t="32464" x="6731000" y="2832100"/>
          <p14:tracePt t="32470" x="6737350" y="2832100"/>
          <p14:tracePt t="32486" x="6756400" y="2832100"/>
          <p14:tracePt t="32503" x="6775450" y="2832100"/>
          <p14:tracePt t="32519" x="6800850" y="2825750"/>
          <p14:tracePt t="32536" x="6826250" y="2819400"/>
          <p14:tracePt t="32553" x="6845300" y="2813050"/>
          <p14:tracePt t="32569" x="6870700" y="2806700"/>
          <p14:tracePt t="32586" x="6883400" y="2806700"/>
          <p14:tracePt t="32603" x="6902450" y="2800350"/>
          <p14:tracePt t="32619" x="6921500" y="2794000"/>
          <p14:tracePt t="32636" x="6940550" y="2794000"/>
          <p14:tracePt t="32653" x="6953250" y="2794000"/>
          <p14:tracePt t="32669" x="6965950" y="2794000"/>
          <p14:tracePt t="32686" x="6972300" y="2794000"/>
          <p14:tracePt t="32703" x="6985000" y="2787650"/>
          <p14:tracePt t="32719" x="7004050" y="2774950"/>
          <p14:tracePt t="32736" x="7016750" y="2774950"/>
          <p14:tracePt t="32752" x="7029450" y="2768600"/>
          <p14:tracePt t="32769" x="7042150" y="2768600"/>
          <p14:tracePt t="32786" x="7048500" y="2768600"/>
          <p14:tracePt t="32819" x="7054850" y="2768600"/>
          <p14:tracePt t="32836" x="7061200" y="2768600"/>
          <p14:tracePt t="32852" x="7067550" y="2768600"/>
          <p14:tracePt t="32869" x="7073900" y="2768600"/>
          <p14:tracePt t="32886" x="7080250" y="2768600"/>
          <p14:tracePt t="32902" x="7086600" y="2768600"/>
          <p14:tracePt t="32935" x="7092950" y="2768600"/>
          <p14:tracePt t="32960" x="7099300" y="2768600"/>
          <p14:tracePt t="32977" x="7105650" y="2768600"/>
          <p14:tracePt t="33253" x="7112000" y="2768600"/>
          <p14:tracePt t="33276" x="7118350" y="2768600"/>
          <p14:tracePt t="33322" x="7124700" y="2768600"/>
          <p14:tracePt t="33330" x="7131050" y="2768600"/>
          <p14:tracePt t="33342" x="7131050" y="2762250"/>
          <p14:tracePt t="33353" x="7131050" y="2755900"/>
          <p14:tracePt t="33368" x="7131050" y="2743200"/>
          <p14:tracePt t="33385" x="7118350" y="2711450"/>
          <p14:tracePt t="33402" x="7099300" y="2673350"/>
          <p14:tracePt t="33418" x="7073900" y="2641600"/>
          <p14:tracePt t="33435" x="7048500" y="2609850"/>
          <p14:tracePt t="33452" x="7004050" y="2584450"/>
          <p14:tracePt t="33468" x="6972300" y="2559050"/>
          <p14:tracePt t="33485" x="6934200" y="2527300"/>
          <p14:tracePt t="33502" x="6921500" y="2514600"/>
          <p14:tracePt t="33518" x="6908800" y="2495550"/>
          <p14:tracePt t="33535" x="6889750" y="2482850"/>
          <p14:tracePt t="33552" x="6883400" y="2470150"/>
          <p14:tracePt t="33568" x="6870700" y="2457450"/>
          <p14:tracePt t="33585" x="6858000" y="2438400"/>
          <p14:tracePt t="33602" x="6845300" y="2419350"/>
          <p14:tracePt t="33618" x="6826250" y="2400300"/>
          <p14:tracePt t="33635" x="6807200" y="2387600"/>
          <p14:tracePt t="33652" x="6775450" y="2374900"/>
          <p14:tracePt t="33668" x="6750050" y="2362200"/>
          <p14:tracePt t="33685" x="6724650" y="2349500"/>
          <p14:tracePt t="33701" x="6699250" y="2343150"/>
          <p14:tracePt t="33718" x="6699250" y="2336800"/>
          <p14:tracePt t="33735" x="6692900" y="2336800"/>
          <p14:tracePt t="33810" x="6699250" y="2336800"/>
          <p14:tracePt t="33818" x="6711950" y="2336800"/>
          <p14:tracePt t="33835" x="6743700" y="2343150"/>
          <p14:tracePt t="33851" x="6769100" y="2355850"/>
          <p14:tracePt t="33868" x="6794500" y="2374900"/>
          <p14:tracePt t="33885" x="6832600" y="2393950"/>
          <p14:tracePt t="33901" x="6858000" y="2419350"/>
          <p14:tracePt t="33918" x="6908800" y="2457450"/>
          <p14:tracePt t="33935" x="6927850" y="2476500"/>
          <p14:tracePt t="33951" x="6946900" y="2501900"/>
          <p14:tracePt t="33968" x="6972300" y="2520950"/>
          <p14:tracePt t="33985" x="6997700" y="2559050"/>
          <p14:tracePt t="34001" x="7023100" y="2590800"/>
          <p14:tracePt t="34018" x="7042150" y="2609850"/>
          <p14:tracePt t="34027" x="7061200" y="2641600"/>
          <p14:tracePt t="34035" x="7067550" y="2647950"/>
          <p14:tracePt t="34051" x="7080250" y="2667000"/>
          <p14:tracePt t="34068" x="7092950" y="2686050"/>
          <p14:tracePt t="34085" x="7105650" y="2705100"/>
          <p14:tracePt t="34101" x="7118350" y="2724150"/>
          <p14:tracePt t="34118" x="7137400" y="2743200"/>
          <p14:tracePt t="34135" x="7150100" y="2762250"/>
          <p14:tracePt t="34151" x="7156450" y="2768600"/>
          <p14:tracePt t="34168" x="7162800" y="2781300"/>
          <p14:tracePt t="34184" x="7175500" y="2787650"/>
          <p14:tracePt t="34201" x="7175500" y="2794000"/>
          <p14:tracePt t="34218" x="7181850" y="2794000"/>
          <p14:tracePt t="34234" x="7188200" y="2800350"/>
          <p14:tracePt t="34329" x="7194550" y="2781300"/>
          <p14:tracePt t="34340" x="7194550" y="2762250"/>
          <p14:tracePt t="34344" x="7194550" y="2743200"/>
          <p14:tracePt t="34352" x="7194550" y="2705100"/>
          <p14:tracePt t="34368" x="7194550" y="2654300"/>
          <p14:tracePt t="34384" x="7194550" y="2609850"/>
          <p14:tracePt t="34401" x="7194550" y="2578100"/>
          <p14:tracePt t="34418" x="7194550" y="2546350"/>
          <p14:tracePt t="34434" x="7194550" y="2514600"/>
          <p14:tracePt t="34451" x="7194550" y="2457450"/>
          <p14:tracePt t="34468" x="7194550" y="2393950"/>
          <p14:tracePt t="34484" x="7194550" y="2343150"/>
          <p14:tracePt t="34501" x="7194550" y="2305050"/>
          <p14:tracePt t="34518" x="7188200" y="2279650"/>
          <p14:tracePt t="34534" x="7188200" y="2254250"/>
          <p14:tracePt t="34551" x="7188200" y="2235200"/>
          <p14:tracePt t="34568" x="7188200" y="2216150"/>
          <p14:tracePt t="34584" x="7188200" y="2203450"/>
          <p14:tracePt t="34601" x="7188200" y="2190750"/>
          <p14:tracePt t="34617" x="7188200" y="2184400"/>
          <p14:tracePt t="34651" x="7181850" y="2171700"/>
          <p14:tracePt t="34684" x="7175500" y="2165350"/>
          <p14:tracePt t="34701" x="7169150" y="2159000"/>
          <p14:tracePt t="34717" x="7162800" y="2152650"/>
          <p14:tracePt t="34750" x="7156450" y="2152650"/>
          <p14:tracePt t="34840" x="7156450" y="2159000"/>
          <p14:tracePt t="34847" x="7162800" y="2159000"/>
          <p14:tracePt t="34863" x="7169150" y="2171700"/>
          <p14:tracePt t="34878" x="7181850" y="2178050"/>
          <p14:tracePt t="34891" x="7181850" y="2184400"/>
          <p14:tracePt t="34900" x="7194550" y="2190750"/>
          <p14:tracePt t="34917" x="7219950" y="2203450"/>
          <p14:tracePt t="34934" x="7239000" y="2209800"/>
          <p14:tracePt t="34950" x="7251700" y="2216150"/>
          <p14:tracePt t="34967" x="7270750" y="2216150"/>
          <p14:tracePt t="34984" x="7283450" y="2216150"/>
          <p14:tracePt t="35000" x="7302500" y="2216150"/>
          <p14:tracePt t="35008" x="7308850" y="2216150"/>
          <p14:tracePt t="35017" x="7327900" y="2209800"/>
          <p14:tracePt t="35033" x="7346950" y="2203450"/>
          <p14:tracePt t="35050" x="7353300" y="2190750"/>
          <p14:tracePt t="35067" x="7366000" y="2184400"/>
          <p14:tracePt t="35084" x="7372350" y="2171700"/>
          <p14:tracePt t="35100" x="7372350" y="2165350"/>
          <p14:tracePt t="35118" x="7385050" y="2146300"/>
          <p14:tracePt t="35133" x="7391400" y="2133600"/>
          <p14:tracePt t="35150" x="7391400" y="2120900"/>
          <p14:tracePt t="35167" x="7391400" y="2101850"/>
          <p14:tracePt t="35183" x="7391400" y="2089150"/>
          <p14:tracePt t="35200" x="7391400" y="2063750"/>
          <p14:tracePt t="35217" x="7385050" y="2044700"/>
          <p14:tracePt t="35234" x="7372350" y="2019300"/>
          <p14:tracePt t="35250" x="7353300" y="2000250"/>
          <p14:tracePt t="35267" x="7340600" y="1981200"/>
          <p14:tracePt t="35283" x="7308850" y="1962150"/>
          <p14:tracePt t="35300" x="7289800" y="1949450"/>
          <p14:tracePt t="35317" x="7277100" y="1943100"/>
          <p14:tracePt t="35333" x="7258050" y="1930400"/>
          <p14:tracePt t="35337" x="7251700" y="1930400"/>
          <p14:tracePt t="35350" x="7239000" y="1924050"/>
          <p14:tracePt t="35367" x="7226300" y="1917700"/>
          <p14:tracePt t="35383" x="7207250" y="1917700"/>
          <p14:tracePt t="35400" x="7194550" y="1917700"/>
          <p14:tracePt t="35417" x="7188200" y="1917700"/>
          <p14:tracePt t="35433" x="7175500" y="1917700"/>
          <p14:tracePt t="35450" x="7162800" y="1917700"/>
          <p14:tracePt t="35467" x="7150100" y="1917700"/>
          <p14:tracePt t="35483" x="7131050" y="1917700"/>
          <p14:tracePt t="35500" x="7112000" y="1924050"/>
          <p14:tracePt t="35517" x="7105650" y="1930400"/>
          <p14:tracePt t="35533" x="7092950" y="1949450"/>
          <p14:tracePt t="35550" x="7086600" y="1968500"/>
          <p14:tracePt t="35567" x="7073900" y="2012950"/>
          <p14:tracePt t="35583" x="7073900" y="2038350"/>
          <p14:tracePt t="35600" x="7073900" y="2070100"/>
          <p14:tracePt t="35617" x="7073900" y="2089150"/>
          <p14:tracePt t="35625" x="7073900" y="2095500"/>
          <p14:tracePt t="35633" x="7073900" y="2108200"/>
          <p14:tracePt t="35650" x="7073900" y="2120900"/>
          <p14:tracePt t="35666" x="7080250" y="2139950"/>
          <p14:tracePt t="35671" x="7092950" y="2146300"/>
          <p14:tracePt t="35683" x="7099300" y="2165350"/>
          <p14:tracePt t="35700" x="7112000" y="2190750"/>
          <p14:tracePt t="35716" x="7124700" y="2209800"/>
          <p14:tracePt t="35733" x="7143750" y="2222500"/>
          <p14:tracePt t="35750" x="7162800" y="2241550"/>
          <p14:tracePt t="35766" x="7181850" y="2254250"/>
          <p14:tracePt t="35783" x="7207250" y="2266950"/>
          <p14:tracePt t="35800" x="7226300" y="2273300"/>
          <p14:tracePt t="35816" x="7239000" y="2279650"/>
          <p14:tracePt t="35833" x="7258050" y="2279650"/>
          <p14:tracePt t="35850" x="7277100" y="2273300"/>
          <p14:tracePt t="35866" x="7302500" y="2266950"/>
          <p14:tracePt t="35883" x="7327900" y="2260600"/>
          <p14:tracePt t="35900" x="7353300" y="2241550"/>
          <p14:tracePt t="35916" x="7366000" y="2228850"/>
          <p14:tracePt t="35933" x="7378700" y="2216150"/>
          <p14:tracePt t="35949" x="7391400" y="2197100"/>
          <p14:tracePt t="35966" x="7404100" y="2178050"/>
          <p14:tracePt t="35983" x="7410450" y="2159000"/>
          <p14:tracePt t="36000" x="7416800" y="2133600"/>
          <p14:tracePt t="36016" x="7416800" y="2114550"/>
          <p14:tracePt t="36025" x="7416800" y="2108200"/>
          <p14:tracePt t="36033" x="7416800" y="2101850"/>
          <p14:tracePt t="36049" x="7416800" y="2082800"/>
          <p14:tracePt t="36066" x="7410450" y="2070100"/>
          <p14:tracePt t="36083" x="7404100" y="2063750"/>
          <p14:tracePt t="36099" x="7404100" y="2057400"/>
          <p14:tracePt t="36116" x="7391400" y="2051050"/>
          <p14:tracePt t="36133" x="7378700" y="2044700"/>
          <p14:tracePt t="36149" x="7372350" y="2038350"/>
          <p14:tracePt t="36166" x="7359650" y="2032000"/>
          <p14:tracePt t="36182" x="7353300" y="2032000"/>
          <p14:tracePt t="36199" x="7340600" y="2032000"/>
          <p14:tracePt t="36216" x="7334250" y="2032000"/>
          <p14:tracePt t="36233" x="7315200" y="2032000"/>
          <p14:tracePt t="36249" x="7302500" y="2032000"/>
          <p14:tracePt t="36266" x="7283450" y="2032000"/>
          <p14:tracePt t="36282" x="7277100" y="2032000"/>
          <p14:tracePt t="36299" x="7270750" y="2032000"/>
          <p14:tracePt t="36316" x="7264400" y="2032000"/>
          <p14:tracePt t="36333" x="7258050" y="2038350"/>
          <p14:tracePt t="36349" x="7258050" y="2044700"/>
          <p14:tracePt t="36366" x="7245350" y="2063750"/>
          <p14:tracePt t="36382" x="7232650" y="2095500"/>
          <p14:tracePt t="36399" x="7226300" y="2127250"/>
          <p14:tracePt t="36416" x="7219950" y="2165350"/>
          <p14:tracePt t="36432" x="7213600" y="2216150"/>
          <p14:tracePt t="36449" x="7194550" y="2343150"/>
          <p14:tracePt t="36466" x="7181850" y="2413000"/>
          <p14:tracePt t="36482" x="7169150" y="2470150"/>
          <p14:tracePt t="36499" x="7169150" y="2508250"/>
          <p14:tracePt t="36515" x="7162800" y="2527300"/>
          <p14:tracePt t="36532" x="7156450" y="2546350"/>
          <p14:tracePt t="36549" x="7150100" y="2559050"/>
          <p14:tracePt t="36565" x="7143750" y="2571750"/>
          <p14:tracePt t="36582" x="7143750" y="2584450"/>
          <p14:tracePt t="36599" x="7137400" y="2597150"/>
          <p14:tracePt t="36616" x="7124700" y="2616200"/>
          <p14:tracePt t="36632" x="7112000" y="2654300"/>
          <p14:tracePt t="36649" x="7099300" y="2673350"/>
          <p14:tracePt t="36666" x="7086600" y="2698750"/>
          <p14:tracePt t="36682" x="7080250" y="2711450"/>
          <p14:tracePt t="36699" x="7073900" y="2717800"/>
          <p14:tracePt t="36715" x="7073900" y="2724150"/>
          <p14:tracePt t="36732" x="7073900" y="2730500"/>
          <p14:tracePt t="37378" x="7073900" y="2736850"/>
          <p14:tracePt t="37389" x="7067550" y="2743200"/>
          <p14:tracePt t="37393" x="7067550" y="2749550"/>
          <p14:tracePt t="37406" x="7061200" y="2768600"/>
          <p14:tracePt t="37415" x="7054850" y="2787650"/>
          <p14:tracePt t="37432" x="7029450" y="2819400"/>
          <p14:tracePt t="37448" x="6991350" y="2870200"/>
          <p14:tracePt t="37465" x="6972300" y="2889250"/>
          <p14:tracePt t="37481" x="6959600" y="2901950"/>
          <p14:tracePt t="37498" x="6940550" y="2914650"/>
          <p14:tracePt t="37515" x="6927850" y="2921000"/>
          <p14:tracePt t="37531" x="6921500" y="2921000"/>
          <p14:tracePt t="37548" x="6915150" y="2921000"/>
          <p14:tracePt t="37564" x="6908800" y="2921000"/>
          <p14:tracePt t="37904" x="6902450" y="2901950"/>
          <p14:tracePt t="37913" x="6896100" y="2882900"/>
          <p14:tracePt t="37922" x="6883400" y="2844800"/>
          <p14:tracePt t="37931" x="6877050" y="2806700"/>
          <p14:tracePt t="37947" x="6864350" y="2736850"/>
          <p14:tracePt t="37964" x="6858000" y="2673350"/>
          <p14:tracePt t="37981" x="6851650" y="2622550"/>
          <p14:tracePt t="37998" x="6838950" y="2565400"/>
          <p14:tracePt t="38006" x="6838950" y="2546350"/>
          <p14:tracePt t="38014" x="6832600" y="2514600"/>
          <p14:tracePt t="38031" x="6819900" y="2470150"/>
          <p14:tracePt t="38048" x="6807200" y="2406650"/>
          <p14:tracePt t="38064" x="6788150" y="2343150"/>
          <p14:tracePt t="38081" x="6781800" y="2286000"/>
          <p14:tracePt t="38098" x="6775450" y="2228850"/>
          <p14:tracePt t="38114" x="6775450" y="2197100"/>
          <p14:tracePt t="38131" x="6762750" y="2159000"/>
          <p14:tracePt t="38148" x="6756400" y="2095500"/>
          <p14:tracePt t="38164" x="6756400" y="2025650"/>
          <p14:tracePt t="38181" x="6756400" y="1968500"/>
          <p14:tracePt t="38198" x="6756400" y="1924050"/>
          <p14:tracePt t="38214" x="6756400" y="1892300"/>
          <p14:tracePt t="38231" x="6756400" y="1879600"/>
          <p14:tracePt t="38247" x="6756400" y="1866900"/>
          <p14:tracePt t="38264" x="6750050" y="1866900"/>
          <p14:tracePt t="38280" x="6750050" y="1854200"/>
          <p14:tracePt t="38314" x="6750050" y="1847850"/>
          <p14:tracePt t="38330" x="6750050" y="1841500"/>
          <p14:tracePt t="38347" x="6750050" y="1835150"/>
          <p14:tracePt t="38364" x="6750050" y="1828800"/>
          <p14:tracePt t="38462" x="6743700" y="1828800"/>
          <p14:tracePt t="38516" x="6737350" y="1828800"/>
          <p14:tracePt t="38523" x="6737350" y="1835150"/>
          <p14:tracePt t="38532" x="6737350" y="1847850"/>
          <p14:tracePt t="38547" x="6737350" y="1873250"/>
          <p14:tracePt t="38564" x="6737350" y="1905000"/>
          <p14:tracePt t="38580" x="6737350" y="1949450"/>
          <p14:tracePt t="38597" x="6743700" y="1993900"/>
          <p14:tracePt t="38614" x="6750050" y="2032000"/>
          <p14:tracePt t="38630" x="6756400" y="2076450"/>
          <p14:tracePt t="38647" x="6775450" y="2127250"/>
          <p14:tracePt t="38664" x="6775450" y="2171700"/>
          <p14:tracePt t="38680" x="6781800" y="2216150"/>
          <p14:tracePt t="38697" x="6794500" y="2266950"/>
          <p14:tracePt t="38714" x="6807200" y="2305050"/>
          <p14:tracePt t="38730" x="6813550" y="2343150"/>
          <p14:tracePt t="38747" x="6832600" y="2381250"/>
          <p14:tracePt t="38764" x="6838950" y="2438400"/>
          <p14:tracePt t="38780" x="6845300" y="2463800"/>
          <p14:tracePt t="38797" x="6851650" y="2514600"/>
          <p14:tracePt t="38813" x="6858000" y="2571750"/>
          <p14:tracePt t="38830" x="6864350" y="2622550"/>
          <p14:tracePt t="38847" x="6877050" y="2686050"/>
          <p14:tracePt t="38864" x="6889750" y="2749550"/>
          <p14:tracePt t="38880" x="6896100" y="2794000"/>
          <p14:tracePt t="38897" x="6902450" y="2825750"/>
          <p14:tracePt t="38913" x="6915150" y="2876550"/>
          <p14:tracePt t="38930" x="6915150" y="2921000"/>
          <p14:tracePt t="38947" x="6927850" y="2971800"/>
          <p14:tracePt t="38963" x="6934200" y="3009900"/>
          <p14:tracePt t="38980" x="6946900" y="3054350"/>
          <p14:tracePt t="38997" x="6953250" y="3079750"/>
          <p14:tracePt t="39013" x="6953250" y="3092450"/>
          <p14:tracePt t="39022" x="6959600" y="3098800"/>
          <p14:tracePt t="39038" x="6959600" y="3105150"/>
          <p14:tracePt t="39055" x="6959600" y="3111500"/>
          <p14:tracePt t="39074" x="6959600" y="311785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1525-03C8-4A02-B8C7-44B7CD99857C}"/>
              </a:ext>
            </a:extLst>
          </p:cNvPr>
          <p:cNvSpPr>
            <a:spLocks noGrp="1"/>
          </p:cNvSpPr>
          <p:nvPr>
            <p:ph type="title"/>
          </p:nvPr>
        </p:nvSpPr>
        <p:spPr/>
        <p:txBody>
          <a:bodyPr/>
          <a:lstStyle/>
          <a:p>
            <a:r>
              <a:rPr lang="en-US" dirty="0"/>
              <a:t>Lunar Landing: Plume Surface Interaction</a:t>
            </a:r>
          </a:p>
        </p:txBody>
      </p:sp>
      <p:sp>
        <p:nvSpPr>
          <p:cNvPr id="3" name="Content Placeholder 2">
            <a:extLst>
              <a:ext uri="{FF2B5EF4-FFF2-40B4-BE49-F238E27FC236}">
                <a16:creationId xmlns:a16="http://schemas.microsoft.com/office/drawing/2014/main" id="{E66084DF-3932-473D-97F6-84CCA63706C3}"/>
              </a:ext>
            </a:extLst>
          </p:cNvPr>
          <p:cNvSpPr>
            <a:spLocks noGrp="1"/>
          </p:cNvSpPr>
          <p:nvPr>
            <p:ph idx="1"/>
          </p:nvPr>
        </p:nvSpPr>
        <p:spPr>
          <a:xfrm>
            <a:off x="502525" y="5037705"/>
            <a:ext cx="8515350" cy="1432118"/>
          </a:xfrm>
        </p:spPr>
        <p:txBody>
          <a:bodyPr>
            <a:normAutofit fontScale="92500" lnSpcReduction="10000"/>
          </a:bodyPr>
          <a:lstStyle/>
          <a:p>
            <a:pPr marL="0" indent="0">
              <a:buNone/>
            </a:pPr>
            <a:r>
              <a:rPr lang="en-US" dirty="0"/>
              <a:t>PSI leads to surface erosion (vehicle tilt), plumes of dust (reduced visibility),  ejecta (damage nearby installations) and other issues</a:t>
            </a:r>
          </a:p>
          <a:p>
            <a:r>
              <a:rPr lang="en-US" dirty="0"/>
              <a:t>What are the plume physics at lunar conditions?  </a:t>
            </a:r>
          </a:p>
          <a:p>
            <a:r>
              <a:rPr lang="en-US" dirty="0"/>
              <a:t>How deep, how large will the craters be?  Can we measure them as they erode? </a:t>
            </a:r>
          </a:p>
        </p:txBody>
      </p:sp>
      <p:sp>
        <p:nvSpPr>
          <p:cNvPr id="4" name="Slide Number Placeholder 3">
            <a:extLst>
              <a:ext uri="{FF2B5EF4-FFF2-40B4-BE49-F238E27FC236}">
                <a16:creationId xmlns:a16="http://schemas.microsoft.com/office/drawing/2014/main" id="{1F4A4BA5-09FB-4835-862A-EF973B4E211E}"/>
              </a:ext>
            </a:extLst>
          </p:cNvPr>
          <p:cNvSpPr>
            <a:spLocks noGrp="1"/>
          </p:cNvSpPr>
          <p:nvPr>
            <p:ph type="sldNum" sz="quarter" idx="12"/>
          </p:nvPr>
        </p:nvSpPr>
        <p:spPr/>
        <p:txBody>
          <a:bodyPr/>
          <a:lstStyle/>
          <a:p>
            <a:fld id="{62AAAA83-AFD9-48BC-BE4C-3DD0D9246FAC}" type="slidenum">
              <a:rPr lang="en-US" smtClean="0"/>
              <a:pPr/>
              <a:t>39</a:t>
            </a:fld>
            <a:endParaRPr lang="en-US" dirty="0"/>
          </a:p>
        </p:txBody>
      </p:sp>
      <p:pic>
        <p:nvPicPr>
          <p:cNvPr id="6" name="Picture 5">
            <a:extLst>
              <a:ext uri="{FF2B5EF4-FFF2-40B4-BE49-F238E27FC236}">
                <a16:creationId xmlns:a16="http://schemas.microsoft.com/office/drawing/2014/main" id="{09DC04C7-ACD3-4DA6-A85A-B5D4B6D82F08}"/>
              </a:ext>
            </a:extLst>
          </p:cNvPr>
          <p:cNvPicPr>
            <a:picLocks noChangeAspect="1"/>
          </p:cNvPicPr>
          <p:nvPr/>
        </p:nvPicPr>
        <p:blipFill>
          <a:blip r:embed="rId2"/>
          <a:stretch>
            <a:fillRect/>
          </a:stretch>
        </p:blipFill>
        <p:spPr>
          <a:xfrm>
            <a:off x="128273" y="1207102"/>
            <a:ext cx="5075004" cy="3283826"/>
          </a:xfrm>
          <a:prstGeom prst="rect">
            <a:avLst/>
          </a:prstGeom>
        </p:spPr>
      </p:pic>
      <p:pic>
        <p:nvPicPr>
          <p:cNvPr id="8" name="Picture 7">
            <a:extLst>
              <a:ext uri="{FF2B5EF4-FFF2-40B4-BE49-F238E27FC236}">
                <a16:creationId xmlns:a16="http://schemas.microsoft.com/office/drawing/2014/main" id="{0E734D84-AD51-436C-954D-78C1C0541F93}"/>
              </a:ext>
            </a:extLst>
          </p:cNvPr>
          <p:cNvPicPr>
            <a:picLocks noChangeAspect="1"/>
          </p:cNvPicPr>
          <p:nvPr/>
        </p:nvPicPr>
        <p:blipFill rotWithShape="1">
          <a:blip r:embed="rId3"/>
          <a:srcRect t="43523"/>
          <a:stretch/>
        </p:blipFill>
        <p:spPr>
          <a:xfrm>
            <a:off x="4966794" y="1298410"/>
            <a:ext cx="3915997" cy="3192518"/>
          </a:xfrm>
          <a:prstGeom prst="rect">
            <a:avLst/>
          </a:prstGeom>
        </p:spPr>
      </p:pic>
      <p:pic>
        <p:nvPicPr>
          <p:cNvPr id="10" name="Picture 9">
            <a:extLst>
              <a:ext uri="{FF2B5EF4-FFF2-40B4-BE49-F238E27FC236}">
                <a16:creationId xmlns:a16="http://schemas.microsoft.com/office/drawing/2014/main" id="{66B02E21-806E-4FF9-9E05-A0860EC4DB56}"/>
              </a:ext>
            </a:extLst>
          </p:cNvPr>
          <p:cNvPicPr>
            <a:picLocks noChangeAspect="1"/>
          </p:cNvPicPr>
          <p:nvPr/>
        </p:nvPicPr>
        <p:blipFill rotWithShape="1">
          <a:blip r:embed="rId4"/>
          <a:srcRect l="25618" t="7248"/>
          <a:stretch/>
        </p:blipFill>
        <p:spPr>
          <a:xfrm>
            <a:off x="5018568" y="1621114"/>
            <a:ext cx="4048933" cy="2961122"/>
          </a:xfrm>
          <a:prstGeom prst="rect">
            <a:avLst/>
          </a:prstGeom>
        </p:spPr>
      </p:pic>
      <p:pic>
        <p:nvPicPr>
          <p:cNvPr id="11" name="Picture 10">
            <a:extLst>
              <a:ext uri="{FF2B5EF4-FFF2-40B4-BE49-F238E27FC236}">
                <a16:creationId xmlns:a16="http://schemas.microsoft.com/office/drawing/2014/main" id="{C9394E3C-BAF3-4D7A-90B7-CA3BC42F0332}"/>
              </a:ext>
            </a:extLst>
          </p:cNvPr>
          <p:cNvPicPr>
            <a:picLocks noChangeAspect="1"/>
          </p:cNvPicPr>
          <p:nvPr/>
        </p:nvPicPr>
        <p:blipFill rotWithShape="1">
          <a:blip r:embed="rId4"/>
          <a:srcRect r="52141" b="92749"/>
          <a:stretch/>
        </p:blipFill>
        <p:spPr>
          <a:xfrm>
            <a:off x="5454869" y="1319567"/>
            <a:ext cx="3060481" cy="322704"/>
          </a:xfrm>
          <a:prstGeom prst="rect">
            <a:avLst/>
          </a:prstGeom>
        </p:spPr>
      </p:pic>
    </p:spTree>
    <p:extLst>
      <p:ext uri="{BB962C8B-B14F-4D97-AF65-F5344CB8AC3E}">
        <p14:creationId xmlns:p14="http://schemas.microsoft.com/office/powerpoint/2010/main" val="231694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43B2D-5DC8-4A84-B736-152FF69F025C}"/>
              </a:ext>
            </a:extLst>
          </p:cNvPr>
          <p:cNvSpPr>
            <a:spLocks noGrp="1"/>
          </p:cNvSpPr>
          <p:nvPr>
            <p:ph type="title"/>
          </p:nvPr>
        </p:nvSpPr>
        <p:spPr/>
        <p:txBody>
          <a:bodyPr/>
          <a:lstStyle/>
          <a:p>
            <a:r>
              <a:rPr lang="en-US" dirty="0"/>
              <a:t>Artemis Program: Vehicles and Timeline</a:t>
            </a:r>
          </a:p>
        </p:txBody>
      </p:sp>
      <p:sp>
        <p:nvSpPr>
          <p:cNvPr id="3" name="Content Placeholder 2">
            <a:extLst>
              <a:ext uri="{FF2B5EF4-FFF2-40B4-BE49-F238E27FC236}">
                <a16:creationId xmlns:a16="http://schemas.microsoft.com/office/drawing/2014/main" id="{8A1EC3DD-6C1B-4CCF-8317-AFCA9C7EB743}"/>
              </a:ext>
            </a:extLst>
          </p:cNvPr>
          <p:cNvSpPr>
            <a:spLocks noGrp="1"/>
          </p:cNvSpPr>
          <p:nvPr>
            <p:ph idx="1"/>
          </p:nvPr>
        </p:nvSpPr>
        <p:spPr>
          <a:xfrm>
            <a:off x="628650" y="6106886"/>
            <a:ext cx="8515350" cy="751114"/>
          </a:xfrm>
        </p:spPr>
        <p:txBody>
          <a:bodyPr/>
          <a:lstStyle/>
          <a:p>
            <a:endParaRPr lang="en-US" dirty="0"/>
          </a:p>
        </p:txBody>
      </p:sp>
      <p:sp>
        <p:nvSpPr>
          <p:cNvPr id="4" name="Slide Number Placeholder 3">
            <a:extLst>
              <a:ext uri="{FF2B5EF4-FFF2-40B4-BE49-F238E27FC236}">
                <a16:creationId xmlns:a16="http://schemas.microsoft.com/office/drawing/2014/main" id="{0F8B9A12-EBEA-4EEF-BF28-B2F9B6427C67}"/>
              </a:ext>
            </a:extLst>
          </p:cNvPr>
          <p:cNvSpPr>
            <a:spLocks noGrp="1"/>
          </p:cNvSpPr>
          <p:nvPr>
            <p:ph type="sldNum" sz="quarter" idx="12"/>
          </p:nvPr>
        </p:nvSpPr>
        <p:spPr/>
        <p:txBody>
          <a:bodyPr/>
          <a:lstStyle/>
          <a:p>
            <a:fld id="{62AAAA83-AFD9-48BC-BE4C-3DD0D9246FAC}" type="slidenum">
              <a:rPr lang="en-US" smtClean="0"/>
              <a:pPr/>
              <a:t>4</a:t>
            </a:fld>
            <a:endParaRPr lang="en-US" dirty="0"/>
          </a:p>
        </p:txBody>
      </p:sp>
      <p:graphicFrame>
        <p:nvGraphicFramePr>
          <p:cNvPr id="5" name="Table 4">
            <a:extLst>
              <a:ext uri="{FF2B5EF4-FFF2-40B4-BE49-F238E27FC236}">
                <a16:creationId xmlns:a16="http://schemas.microsoft.com/office/drawing/2014/main" id="{2E65F5B1-07EB-4C43-A861-DC8AAF4F8FE5}"/>
              </a:ext>
            </a:extLst>
          </p:cNvPr>
          <p:cNvGraphicFramePr>
            <a:graphicFrameLocks noGrp="1"/>
          </p:cNvGraphicFramePr>
          <p:nvPr>
            <p:extLst>
              <p:ext uri="{D42A27DB-BD31-4B8C-83A1-F6EECF244321}">
                <p14:modId xmlns:p14="http://schemas.microsoft.com/office/powerpoint/2010/main" val="2385518214"/>
              </p:ext>
            </p:extLst>
          </p:nvPr>
        </p:nvGraphicFramePr>
        <p:xfrm>
          <a:off x="5280306" y="2601254"/>
          <a:ext cx="2886804" cy="1737360"/>
        </p:xfrm>
        <a:graphic>
          <a:graphicData uri="http://schemas.openxmlformats.org/drawingml/2006/table">
            <a:tbl>
              <a:tblPr/>
              <a:tblGrid>
                <a:gridCol w="1270781">
                  <a:extLst>
                    <a:ext uri="{9D8B030D-6E8A-4147-A177-3AD203B41FA5}">
                      <a16:colId xmlns:a16="http://schemas.microsoft.com/office/drawing/2014/main" val="2466678788"/>
                    </a:ext>
                  </a:extLst>
                </a:gridCol>
                <a:gridCol w="1616023">
                  <a:extLst>
                    <a:ext uri="{9D8B030D-6E8A-4147-A177-3AD203B41FA5}">
                      <a16:colId xmlns:a16="http://schemas.microsoft.com/office/drawing/2014/main" val="3150282219"/>
                    </a:ext>
                  </a:extLst>
                </a:gridCol>
              </a:tblGrid>
              <a:tr h="0">
                <a:tc>
                  <a:txBody>
                    <a:bodyPr/>
                    <a:lstStyle/>
                    <a:p>
                      <a:pPr algn="l" fontAlgn="t"/>
                      <a:r>
                        <a:rPr lang="en-US" sz="1600" dirty="0">
                          <a:effectLst/>
                        </a:rPr>
                        <a:t>First flight</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1600" u="none" strike="noStrike" dirty="0">
                          <a:solidFill>
                            <a:srgbClr val="0645AD"/>
                          </a:solidFill>
                          <a:effectLst/>
                          <a:hlinkClick r:id="rId3" tooltip="Artemis I"/>
                        </a:rPr>
                        <a:t>Artemis I</a:t>
                      </a:r>
                      <a:r>
                        <a:rPr lang="en-US" sz="1600" dirty="0">
                          <a:effectLst/>
                        </a:rPr>
                        <a:t>  </a:t>
                      </a:r>
                    </a:p>
                    <a:p>
                      <a:pPr algn="l" fontAlgn="t"/>
                      <a:r>
                        <a:rPr lang="en-US" sz="1600" dirty="0">
                          <a:effectLst/>
                        </a:rPr>
                        <a:t>(NET Nov. 2022)</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8506857"/>
                  </a:ext>
                </a:extLst>
              </a:tr>
              <a:tr h="0">
                <a:tc>
                  <a:txBody>
                    <a:bodyPr/>
                    <a:lstStyle/>
                    <a:p>
                      <a:pPr algn="l" fontAlgn="t"/>
                      <a:r>
                        <a:rPr lang="en-US" sz="1600" dirty="0">
                          <a:effectLst/>
                        </a:rPr>
                        <a:t>First crewed flight</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nl-NL" sz="1600" u="none" strike="noStrike" dirty="0">
                          <a:solidFill>
                            <a:srgbClr val="0645AD"/>
                          </a:solidFill>
                          <a:effectLst/>
                          <a:hlinkClick r:id="rId4" tooltip="Artemis II"/>
                        </a:rPr>
                        <a:t>Artemis II</a:t>
                      </a:r>
                      <a:r>
                        <a:rPr lang="nl-NL" sz="1600" dirty="0">
                          <a:effectLst/>
                        </a:rPr>
                        <a:t> </a:t>
                      </a:r>
                    </a:p>
                    <a:p>
                      <a:pPr algn="l" fontAlgn="t"/>
                      <a:r>
                        <a:rPr lang="nl-NL" sz="1600" dirty="0">
                          <a:effectLst/>
                        </a:rPr>
                        <a:t>(NET May 2024)</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84192863"/>
                  </a:ext>
                </a:extLst>
              </a:tr>
              <a:tr h="0">
                <a:tc>
                  <a:txBody>
                    <a:bodyPr/>
                    <a:lstStyle/>
                    <a:p>
                      <a:pPr algn="l" fontAlgn="t"/>
                      <a:r>
                        <a:rPr lang="en-US" sz="1600" dirty="0">
                          <a:effectLst/>
                        </a:rPr>
                        <a:t>First Lunar Landing</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r>
                        <a:rPr lang="nl-NL" sz="1600" dirty="0">
                          <a:effectLst/>
                        </a:rPr>
                        <a:t>Artemis III (NET April 2025)</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31660026"/>
                  </a:ext>
                </a:extLst>
              </a:tr>
            </a:tbl>
          </a:graphicData>
        </a:graphic>
      </p:graphicFrame>
      <p:pic>
        <p:nvPicPr>
          <p:cNvPr id="6" name="Picture 5">
            <a:extLst>
              <a:ext uri="{FF2B5EF4-FFF2-40B4-BE49-F238E27FC236}">
                <a16:creationId xmlns:a16="http://schemas.microsoft.com/office/drawing/2014/main" id="{485476C3-5326-4364-9D5B-BDC1081060A8}"/>
              </a:ext>
            </a:extLst>
          </p:cNvPr>
          <p:cNvPicPr>
            <a:picLocks noChangeAspect="1"/>
          </p:cNvPicPr>
          <p:nvPr/>
        </p:nvPicPr>
        <p:blipFill rotWithShape="1">
          <a:blip r:embed="rId5"/>
          <a:srcRect l="78017" t="19722" r="9330" b="45436"/>
          <a:stretch/>
        </p:blipFill>
        <p:spPr>
          <a:xfrm>
            <a:off x="0" y="1012920"/>
            <a:ext cx="2686817" cy="5548634"/>
          </a:xfrm>
          <a:prstGeom prst="rect">
            <a:avLst/>
          </a:prstGeom>
        </p:spPr>
      </p:pic>
      <p:pic>
        <p:nvPicPr>
          <p:cNvPr id="7" name="Picture 6">
            <a:extLst>
              <a:ext uri="{FF2B5EF4-FFF2-40B4-BE49-F238E27FC236}">
                <a16:creationId xmlns:a16="http://schemas.microsoft.com/office/drawing/2014/main" id="{AF61DC2E-73B9-457F-AA55-04CA4EB8CA39}"/>
              </a:ext>
            </a:extLst>
          </p:cNvPr>
          <p:cNvPicPr>
            <a:picLocks noChangeAspect="1"/>
          </p:cNvPicPr>
          <p:nvPr/>
        </p:nvPicPr>
        <p:blipFill rotWithShape="1">
          <a:blip r:embed="rId6"/>
          <a:srcRect r="77287"/>
          <a:stretch/>
        </p:blipFill>
        <p:spPr>
          <a:xfrm>
            <a:off x="2686817" y="1219200"/>
            <a:ext cx="1932138" cy="4419600"/>
          </a:xfrm>
          <a:prstGeom prst="rect">
            <a:avLst/>
          </a:prstGeom>
        </p:spPr>
      </p:pic>
      <p:sp>
        <p:nvSpPr>
          <p:cNvPr id="8" name="TextBox 7">
            <a:extLst>
              <a:ext uri="{FF2B5EF4-FFF2-40B4-BE49-F238E27FC236}">
                <a16:creationId xmlns:a16="http://schemas.microsoft.com/office/drawing/2014/main" id="{DFCA39CE-FDE5-457B-9B66-78CD62A6EB2D}"/>
              </a:ext>
            </a:extLst>
          </p:cNvPr>
          <p:cNvSpPr txBox="1"/>
          <p:nvPr/>
        </p:nvSpPr>
        <p:spPr>
          <a:xfrm>
            <a:off x="4537795" y="3004363"/>
            <a:ext cx="742511" cy="246221"/>
          </a:xfrm>
          <a:prstGeom prst="rect">
            <a:avLst/>
          </a:prstGeom>
          <a:noFill/>
        </p:spPr>
        <p:txBody>
          <a:bodyPr wrap="none" rtlCol="0">
            <a:spAutoFit/>
          </a:bodyPr>
          <a:lstStyle/>
          <a:p>
            <a:r>
              <a:rPr lang="en-US" sz="1000" b="1" dirty="0"/>
              <a:t>Core stage</a:t>
            </a:r>
          </a:p>
        </p:txBody>
      </p:sp>
      <p:grpSp>
        <p:nvGrpSpPr>
          <p:cNvPr id="12" name="Group 11">
            <a:extLst>
              <a:ext uri="{FF2B5EF4-FFF2-40B4-BE49-F238E27FC236}">
                <a16:creationId xmlns:a16="http://schemas.microsoft.com/office/drawing/2014/main" id="{BB243262-A0BA-413A-BC8E-60FEE87810BA}"/>
              </a:ext>
            </a:extLst>
          </p:cNvPr>
          <p:cNvGrpSpPr/>
          <p:nvPr/>
        </p:nvGrpSpPr>
        <p:grpSpPr>
          <a:xfrm>
            <a:off x="4489747" y="792402"/>
            <a:ext cx="3885428" cy="1750686"/>
            <a:chOff x="4677056" y="782687"/>
            <a:chExt cx="3885428" cy="1750686"/>
          </a:xfrm>
        </p:grpSpPr>
        <p:pic>
          <p:nvPicPr>
            <p:cNvPr id="5124" name="Picture 4">
              <a:extLst>
                <a:ext uri="{FF2B5EF4-FFF2-40B4-BE49-F238E27FC236}">
                  <a16:creationId xmlns:a16="http://schemas.microsoft.com/office/drawing/2014/main" id="{72BB577C-2A84-46B0-8A46-1F31D84770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968" y="782687"/>
              <a:ext cx="3112332" cy="17506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0A9D563-772C-4A8A-9612-571E00EBE707}"/>
                </a:ext>
              </a:extLst>
            </p:cNvPr>
            <p:cNvSpPr txBox="1"/>
            <p:nvPr/>
          </p:nvSpPr>
          <p:spPr>
            <a:xfrm>
              <a:off x="7252510" y="1714928"/>
              <a:ext cx="1309974" cy="246221"/>
            </a:xfrm>
            <a:prstGeom prst="rect">
              <a:avLst/>
            </a:prstGeom>
            <a:noFill/>
          </p:spPr>
          <p:txBody>
            <a:bodyPr wrap="none" rtlCol="0">
              <a:spAutoFit/>
            </a:bodyPr>
            <a:lstStyle/>
            <a:p>
              <a:r>
                <a:rPr lang="en-US" sz="1000" b="1" dirty="0"/>
                <a:t>Launch Abort System</a:t>
              </a:r>
            </a:p>
          </p:txBody>
        </p:sp>
        <p:sp>
          <p:nvSpPr>
            <p:cNvPr id="11" name="TextBox 10">
              <a:extLst>
                <a:ext uri="{FF2B5EF4-FFF2-40B4-BE49-F238E27FC236}">
                  <a16:creationId xmlns:a16="http://schemas.microsoft.com/office/drawing/2014/main" id="{DA97ECFD-F549-46D9-854B-E71464DB6E26}"/>
                </a:ext>
              </a:extLst>
            </p:cNvPr>
            <p:cNvSpPr txBox="1"/>
            <p:nvPr/>
          </p:nvSpPr>
          <p:spPr>
            <a:xfrm>
              <a:off x="6579209" y="1262980"/>
              <a:ext cx="838691" cy="246221"/>
            </a:xfrm>
            <a:prstGeom prst="rect">
              <a:avLst/>
            </a:prstGeom>
            <a:noFill/>
          </p:spPr>
          <p:txBody>
            <a:bodyPr wrap="none" rtlCol="0">
              <a:spAutoFit/>
            </a:bodyPr>
            <a:lstStyle/>
            <a:p>
              <a:r>
                <a:rPr lang="en-US" sz="1000" b="1" dirty="0"/>
                <a:t>Orion MPCV</a:t>
              </a:r>
            </a:p>
          </p:txBody>
        </p:sp>
        <p:sp>
          <p:nvSpPr>
            <p:cNvPr id="13" name="TextBox 12">
              <a:extLst>
                <a:ext uri="{FF2B5EF4-FFF2-40B4-BE49-F238E27FC236}">
                  <a16:creationId xmlns:a16="http://schemas.microsoft.com/office/drawing/2014/main" id="{B257633C-D8CF-4E25-A36A-567E2AA5FC85}"/>
                </a:ext>
              </a:extLst>
            </p:cNvPr>
            <p:cNvSpPr txBox="1"/>
            <p:nvPr/>
          </p:nvSpPr>
          <p:spPr>
            <a:xfrm>
              <a:off x="4677056" y="1525107"/>
              <a:ext cx="1237839" cy="246221"/>
            </a:xfrm>
            <a:prstGeom prst="rect">
              <a:avLst/>
            </a:prstGeom>
            <a:noFill/>
          </p:spPr>
          <p:txBody>
            <a:bodyPr wrap="none" rtlCol="0">
              <a:spAutoFit/>
            </a:bodyPr>
            <a:lstStyle/>
            <a:p>
              <a:r>
                <a:rPr lang="en-US" sz="1000" b="1" dirty="0"/>
                <a:t>ESA Service Module</a:t>
              </a:r>
            </a:p>
          </p:txBody>
        </p:sp>
      </p:grpSp>
      <p:pic>
        <p:nvPicPr>
          <p:cNvPr id="5126" name="Picture 6">
            <a:extLst>
              <a:ext uri="{FF2B5EF4-FFF2-40B4-BE49-F238E27FC236}">
                <a16:creationId xmlns:a16="http://schemas.microsoft.com/office/drawing/2014/main" id="{0F1B313C-EF79-47D2-AC61-26F5A4C2D1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9642" b="9333"/>
          <a:stretch/>
        </p:blipFill>
        <p:spPr bwMode="auto">
          <a:xfrm>
            <a:off x="8364599" y="933333"/>
            <a:ext cx="711200" cy="4669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97BA2CB-047D-4D12-80A6-3C5B6E510553}"/>
              </a:ext>
            </a:extLst>
          </p:cNvPr>
          <p:cNvPicPr>
            <a:picLocks noChangeAspect="1"/>
          </p:cNvPicPr>
          <p:nvPr/>
        </p:nvPicPr>
        <p:blipFill rotWithShape="1">
          <a:blip r:embed="rId9"/>
          <a:srcRect l="3695" t="25832" r="20817" b="-4318"/>
          <a:stretch/>
        </p:blipFill>
        <p:spPr>
          <a:xfrm>
            <a:off x="5221204" y="4898085"/>
            <a:ext cx="2857501" cy="1408701"/>
          </a:xfrm>
          <a:prstGeom prst="rect">
            <a:avLst/>
          </a:prstGeom>
        </p:spPr>
      </p:pic>
      <p:sp>
        <p:nvSpPr>
          <p:cNvPr id="17" name="TextBox 16">
            <a:extLst>
              <a:ext uri="{FF2B5EF4-FFF2-40B4-BE49-F238E27FC236}">
                <a16:creationId xmlns:a16="http://schemas.microsoft.com/office/drawing/2014/main" id="{39A80FA2-FA3C-4421-A89F-76952F372B12}"/>
              </a:ext>
            </a:extLst>
          </p:cNvPr>
          <p:cNvSpPr txBox="1"/>
          <p:nvPr/>
        </p:nvSpPr>
        <p:spPr>
          <a:xfrm>
            <a:off x="4749800" y="6223000"/>
            <a:ext cx="4025704" cy="338554"/>
          </a:xfrm>
          <a:prstGeom prst="rect">
            <a:avLst/>
          </a:prstGeom>
          <a:noFill/>
        </p:spPr>
        <p:txBody>
          <a:bodyPr wrap="square">
            <a:spAutoFit/>
          </a:bodyPr>
          <a:lstStyle/>
          <a:p>
            <a:r>
              <a:rPr lang="en-US" sz="800" dirty="0">
                <a:hlinkClick r:id="rId10"/>
              </a:rPr>
              <a:t>https://commons.wikimedia.org/wiki/File:NASA_Selects_First_Commercial_Moon_Landing_Services_for_Artemis_Program_(47974915261).jpg</a:t>
            </a:r>
            <a:r>
              <a:rPr lang="en-US" sz="800" dirty="0"/>
              <a:t> </a:t>
            </a:r>
          </a:p>
        </p:txBody>
      </p:sp>
      <p:sp>
        <p:nvSpPr>
          <p:cNvPr id="9" name="TextBox 8">
            <a:extLst>
              <a:ext uri="{FF2B5EF4-FFF2-40B4-BE49-F238E27FC236}">
                <a16:creationId xmlns:a16="http://schemas.microsoft.com/office/drawing/2014/main" id="{D8D6F5C2-1A89-45DD-A03A-8A37C71A5B8F}"/>
              </a:ext>
            </a:extLst>
          </p:cNvPr>
          <p:cNvSpPr txBox="1"/>
          <p:nvPr/>
        </p:nvSpPr>
        <p:spPr>
          <a:xfrm flipH="1">
            <a:off x="6141719" y="5939958"/>
            <a:ext cx="1006992" cy="369332"/>
          </a:xfrm>
          <a:prstGeom prst="rect">
            <a:avLst/>
          </a:prstGeom>
          <a:noFill/>
        </p:spPr>
        <p:txBody>
          <a:bodyPr wrap="square" rtlCol="0">
            <a:spAutoFit/>
          </a:bodyPr>
          <a:lstStyle/>
          <a:p>
            <a:r>
              <a:rPr lang="en-US" dirty="0"/>
              <a:t>CLPS</a:t>
            </a:r>
          </a:p>
        </p:txBody>
      </p:sp>
      <p:sp>
        <p:nvSpPr>
          <p:cNvPr id="14" name="TextBox 13">
            <a:extLst>
              <a:ext uri="{FF2B5EF4-FFF2-40B4-BE49-F238E27FC236}">
                <a16:creationId xmlns:a16="http://schemas.microsoft.com/office/drawing/2014/main" id="{B9B46B9D-1DBE-403D-97CB-3013A2CDC9B7}"/>
              </a:ext>
            </a:extLst>
          </p:cNvPr>
          <p:cNvSpPr txBox="1"/>
          <p:nvPr/>
        </p:nvSpPr>
        <p:spPr>
          <a:xfrm>
            <a:off x="8078705" y="5485328"/>
            <a:ext cx="1168203" cy="523220"/>
          </a:xfrm>
          <a:prstGeom prst="rect">
            <a:avLst/>
          </a:prstGeom>
          <a:noFill/>
        </p:spPr>
        <p:txBody>
          <a:bodyPr wrap="square" rtlCol="0">
            <a:spAutoFit/>
          </a:bodyPr>
          <a:lstStyle/>
          <a:p>
            <a:r>
              <a:rPr lang="en-US" sz="1400" dirty="0"/>
              <a:t>+HLS Demo (Spring 2024)</a:t>
            </a:r>
          </a:p>
        </p:txBody>
      </p:sp>
    </p:spTree>
    <p:extLst>
      <p:ext uri="{BB962C8B-B14F-4D97-AF65-F5344CB8AC3E}">
        <p14:creationId xmlns:p14="http://schemas.microsoft.com/office/powerpoint/2010/main" val="94439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ED8FA-AA61-45FD-B032-40767C780BAB}"/>
              </a:ext>
            </a:extLst>
          </p:cNvPr>
          <p:cNvSpPr>
            <a:spLocks noGrp="1"/>
          </p:cNvSpPr>
          <p:nvPr>
            <p:ph type="title"/>
          </p:nvPr>
        </p:nvSpPr>
        <p:spPr/>
        <p:txBody>
          <a:bodyPr/>
          <a:lstStyle/>
          <a:p>
            <a:r>
              <a:rPr lang="en-US" dirty="0"/>
              <a:t>SCALPSS: Measure Plume-Surface Interaction</a:t>
            </a:r>
          </a:p>
        </p:txBody>
      </p:sp>
      <p:sp>
        <p:nvSpPr>
          <p:cNvPr id="3" name="Content Placeholder 2">
            <a:extLst>
              <a:ext uri="{FF2B5EF4-FFF2-40B4-BE49-F238E27FC236}">
                <a16:creationId xmlns:a16="http://schemas.microsoft.com/office/drawing/2014/main" id="{CABC84CB-F624-4324-B518-80C3BE98FC6B}"/>
              </a:ext>
            </a:extLst>
          </p:cNvPr>
          <p:cNvSpPr>
            <a:spLocks noGrp="1"/>
          </p:cNvSpPr>
          <p:nvPr>
            <p:ph idx="1"/>
          </p:nvPr>
        </p:nvSpPr>
        <p:spPr>
          <a:xfrm>
            <a:off x="271881" y="934142"/>
            <a:ext cx="8421833" cy="3651779"/>
          </a:xfrm>
        </p:spPr>
        <p:txBody>
          <a:bodyPr/>
          <a:lstStyle/>
          <a:p>
            <a:r>
              <a:rPr lang="en-US" dirty="0"/>
              <a:t>NASA Stereo CAmeras for Lunar Plume Surface Studies (</a:t>
            </a:r>
            <a:r>
              <a:rPr lang="en-US" u="sng" dirty="0"/>
              <a:t>SCALPSS</a:t>
            </a:r>
            <a:r>
              <a:rPr lang="en-US" dirty="0"/>
              <a:t>) missions would measure craters. </a:t>
            </a:r>
          </a:p>
          <a:p>
            <a:r>
              <a:rPr lang="en-US" b="1" dirty="0"/>
              <a:t>Measurement Technique: Stereo Photogrammetry</a:t>
            </a:r>
          </a:p>
          <a:p>
            <a:r>
              <a:rPr lang="en-US" dirty="0"/>
              <a:t>Currently supporting two CLPS missions.  Future?</a:t>
            </a:r>
          </a:p>
        </p:txBody>
      </p:sp>
      <p:sp>
        <p:nvSpPr>
          <p:cNvPr id="36" name="Content Placeholder 2">
            <a:extLst>
              <a:ext uri="{FF2B5EF4-FFF2-40B4-BE49-F238E27FC236}">
                <a16:creationId xmlns:a16="http://schemas.microsoft.com/office/drawing/2014/main" id="{A40177DA-C052-4249-ACC1-2455D685871F}"/>
              </a:ext>
            </a:extLst>
          </p:cNvPr>
          <p:cNvSpPr txBox="1">
            <a:spLocks/>
          </p:cNvSpPr>
          <p:nvPr/>
        </p:nvSpPr>
        <p:spPr>
          <a:xfrm>
            <a:off x="6122727" y="2453587"/>
            <a:ext cx="2878932" cy="41127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dirty="0">
                <a:latin typeface="Helvetica" panose="020B0604020202020204" pitchFamily="34" charset="0"/>
                <a:cs typeface="Helvetica" panose="020B0604020202020204" pitchFamily="34" charset="0"/>
              </a:rPr>
              <a:t>SCALPSS 1.1</a:t>
            </a:r>
          </a:p>
          <a:p>
            <a:pPr>
              <a:lnSpc>
                <a:spcPct val="120000"/>
              </a:lnSpc>
              <a:buFont typeface="Wingdings" panose="05000000000000000000" pitchFamily="2" charset="2"/>
              <a:buChar char="Ø"/>
            </a:pPr>
            <a:r>
              <a:rPr lang="en-US" dirty="0">
                <a:latin typeface="Helvetica" panose="020B0604020202020204" pitchFamily="34" charset="0"/>
                <a:cs typeface="Helvetica" panose="020B0604020202020204" pitchFamily="34" charset="0"/>
              </a:rPr>
              <a:t>Firefly Aerospace’s Blue Ghost lander</a:t>
            </a:r>
          </a:p>
          <a:p>
            <a:pPr>
              <a:lnSpc>
                <a:spcPct val="120000"/>
              </a:lnSpc>
              <a:buFont typeface="Wingdings" panose="05000000000000000000" pitchFamily="2" charset="2"/>
              <a:buChar char="Ø"/>
            </a:pPr>
            <a:r>
              <a:rPr lang="en-US" dirty="0">
                <a:latin typeface="Helvetica" panose="020B0604020202020204" pitchFamily="34" charset="0"/>
                <a:cs typeface="Helvetica" panose="020B0604020202020204" pitchFamily="34" charset="0"/>
              </a:rPr>
              <a:t>6-camera system</a:t>
            </a:r>
          </a:p>
          <a:p>
            <a:pPr>
              <a:lnSpc>
                <a:spcPct val="120000"/>
              </a:lnSpc>
              <a:buFont typeface="Wingdings" panose="05000000000000000000" pitchFamily="2" charset="2"/>
              <a:buChar char="Ø"/>
            </a:pPr>
            <a:r>
              <a:rPr lang="en-US" dirty="0">
                <a:latin typeface="Helvetica" panose="020B0604020202020204" pitchFamily="34" charset="0"/>
                <a:cs typeface="Helvetica" panose="020B0604020202020204" pitchFamily="34" charset="0"/>
              </a:rPr>
              <a:t>Target pre-disturbed regolith and full eroded craters</a:t>
            </a:r>
          </a:p>
          <a:p>
            <a:pPr>
              <a:lnSpc>
                <a:spcPct val="120000"/>
              </a:lnSpc>
              <a:buFont typeface="Wingdings" panose="05000000000000000000" pitchFamily="2" charset="2"/>
              <a:buChar char="Ø"/>
            </a:pPr>
            <a:r>
              <a:rPr lang="en-US" dirty="0">
                <a:latin typeface="Helvetica" panose="020B0604020202020204" pitchFamily="34" charset="0"/>
                <a:cs typeface="Helvetica" panose="020B0604020202020204" pitchFamily="34" charset="0"/>
              </a:rPr>
              <a:t>8 plume surface interactions</a:t>
            </a:r>
          </a:p>
          <a:p>
            <a:pPr>
              <a:lnSpc>
                <a:spcPct val="120000"/>
              </a:lnSpc>
              <a:buFont typeface="Wingdings" panose="05000000000000000000" pitchFamily="2" charset="2"/>
              <a:buChar char="Ø"/>
            </a:pPr>
            <a:r>
              <a:rPr lang="en-US" dirty="0">
                <a:latin typeface="Helvetica" panose="020B0604020202020204" pitchFamily="34" charset="0"/>
                <a:cs typeface="Helvetica" panose="020B0604020202020204" pitchFamily="34" charset="0"/>
              </a:rPr>
              <a:t>3 m primary cratering region</a:t>
            </a:r>
          </a:p>
          <a:p>
            <a:pPr>
              <a:lnSpc>
                <a:spcPct val="120000"/>
              </a:lnSpc>
              <a:buFont typeface="Wingdings" panose="05000000000000000000" pitchFamily="2" charset="2"/>
              <a:buChar char="Ø"/>
            </a:pPr>
            <a:r>
              <a:rPr lang="en-US" dirty="0">
                <a:latin typeface="Helvetica" panose="020B0604020202020204" pitchFamily="34" charset="0"/>
                <a:cs typeface="Helvetica" panose="020B0604020202020204" pitchFamily="34" charset="0"/>
              </a:rPr>
              <a:t>3 lens types used</a:t>
            </a:r>
          </a:p>
        </p:txBody>
      </p:sp>
      <p:sp>
        <p:nvSpPr>
          <p:cNvPr id="37" name="Content Placeholder 2">
            <a:extLst>
              <a:ext uri="{FF2B5EF4-FFF2-40B4-BE49-F238E27FC236}">
                <a16:creationId xmlns:a16="http://schemas.microsoft.com/office/drawing/2014/main" id="{F4F2FF1D-C158-4FA8-A285-1F0E25E75858}"/>
              </a:ext>
            </a:extLst>
          </p:cNvPr>
          <p:cNvSpPr txBox="1">
            <a:spLocks/>
          </p:cNvSpPr>
          <p:nvPr/>
        </p:nvSpPr>
        <p:spPr bwMode="auto">
          <a:xfrm>
            <a:off x="236934" y="2395115"/>
            <a:ext cx="2878932" cy="35589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B3D6C"/>
              </a:buClr>
              <a:buFont typeface="Wingdings" charset="2"/>
              <a:buChar char="Ø"/>
              <a:defRPr sz="2400">
                <a:solidFill>
                  <a:schemeClr val="tx1"/>
                </a:solidFill>
                <a:latin typeface="Helvetica" charset="0"/>
                <a:ea typeface="Helvetica" charset="0"/>
                <a:cs typeface="Helvetica" charset="0"/>
              </a:defRPr>
            </a:lvl1pPr>
            <a:lvl2pPr marL="685800" indent="-342900" algn="l" rtl="0" eaLnBrk="0" fontAlgn="base" hangingPunct="0">
              <a:spcBef>
                <a:spcPct val="20000"/>
              </a:spcBef>
              <a:spcAft>
                <a:spcPct val="0"/>
              </a:spcAft>
              <a:buClr>
                <a:srgbClr val="1B3D6C"/>
              </a:buClr>
              <a:buFont typeface="Wingdings" charset="2"/>
              <a:buChar char="Ø"/>
              <a:defRPr sz="2100">
                <a:solidFill>
                  <a:schemeClr val="tx1"/>
                </a:solidFill>
                <a:latin typeface="Helvetica" charset="0"/>
                <a:ea typeface="Helvetica" charset="0"/>
                <a:cs typeface="Helvetica" charset="0"/>
              </a:defRPr>
            </a:lvl2pPr>
            <a:lvl3pPr marL="971550" indent="-285750" algn="l" rtl="0" eaLnBrk="0" fontAlgn="base" hangingPunct="0">
              <a:spcBef>
                <a:spcPct val="20000"/>
              </a:spcBef>
              <a:spcAft>
                <a:spcPct val="0"/>
              </a:spcAft>
              <a:buClr>
                <a:srgbClr val="1B3D6C"/>
              </a:buClr>
              <a:buFont typeface="Wingdings" charset="2"/>
              <a:buChar char="Ø"/>
              <a:defRPr sz="1800">
                <a:solidFill>
                  <a:schemeClr val="tx1"/>
                </a:solidFill>
                <a:latin typeface="Helvetica" charset="0"/>
                <a:ea typeface="Helvetica" charset="0"/>
                <a:cs typeface="Helvetica" charset="0"/>
              </a:defRPr>
            </a:lvl3pPr>
            <a:lvl4pPr marL="13144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4pPr>
            <a:lvl5pPr marL="1657350" indent="-285750" algn="l" rtl="0" eaLnBrk="0" fontAlgn="base" hangingPunct="0">
              <a:spcBef>
                <a:spcPct val="20000"/>
              </a:spcBef>
              <a:spcAft>
                <a:spcPct val="0"/>
              </a:spcAft>
              <a:buClr>
                <a:srgbClr val="1B3D6C"/>
              </a:buClr>
              <a:buFont typeface="Wingdings" charset="2"/>
              <a:buChar char="Ø"/>
              <a:defRPr sz="1500">
                <a:solidFill>
                  <a:schemeClr val="tx1"/>
                </a:solidFill>
                <a:latin typeface="Helvetica" charset="0"/>
                <a:ea typeface="Helvetica" charset="0"/>
                <a:cs typeface="Helvetica" charset="0"/>
              </a:defRPr>
            </a:lvl5pPr>
            <a:lvl6pPr marL="1885950" indent="-171450" algn="l" rtl="0" fontAlgn="base">
              <a:spcBef>
                <a:spcPct val="20000"/>
              </a:spcBef>
              <a:spcAft>
                <a:spcPct val="0"/>
              </a:spcAft>
              <a:buFont typeface="Times" pitchFamily="80" charset="0"/>
              <a:buChar char="•"/>
              <a:defRPr sz="1500">
                <a:solidFill>
                  <a:schemeClr val="tx1"/>
                </a:solidFill>
                <a:latin typeface="+mn-lt"/>
                <a:ea typeface="+mn-ea"/>
              </a:defRPr>
            </a:lvl6pPr>
            <a:lvl7pPr marL="2228850" indent="-171450" algn="l" rtl="0" fontAlgn="base">
              <a:spcBef>
                <a:spcPct val="20000"/>
              </a:spcBef>
              <a:spcAft>
                <a:spcPct val="0"/>
              </a:spcAft>
              <a:buFont typeface="Times" pitchFamily="80" charset="0"/>
              <a:buChar char="•"/>
              <a:defRPr sz="1500">
                <a:solidFill>
                  <a:schemeClr val="tx1"/>
                </a:solidFill>
                <a:latin typeface="+mn-lt"/>
                <a:ea typeface="+mn-ea"/>
              </a:defRPr>
            </a:lvl7pPr>
            <a:lvl8pPr marL="2571750" indent="-171450" algn="l" rtl="0" fontAlgn="base">
              <a:spcBef>
                <a:spcPct val="20000"/>
              </a:spcBef>
              <a:spcAft>
                <a:spcPct val="0"/>
              </a:spcAft>
              <a:buFont typeface="Times" pitchFamily="80" charset="0"/>
              <a:buChar char="•"/>
              <a:defRPr sz="1500">
                <a:solidFill>
                  <a:schemeClr val="tx1"/>
                </a:solidFill>
                <a:latin typeface="+mn-lt"/>
                <a:ea typeface="+mn-ea"/>
              </a:defRPr>
            </a:lvl8pPr>
            <a:lvl9pPr marL="2914650" indent="-171450" algn="l" rtl="0" fontAlgn="base">
              <a:spcBef>
                <a:spcPct val="20000"/>
              </a:spcBef>
              <a:spcAft>
                <a:spcPct val="0"/>
              </a:spcAft>
              <a:buFont typeface="Times" pitchFamily="80" charset="0"/>
              <a:buChar char="•"/>
              <a:defRPr sz="1500">
                <a:solidFill>
                  <a:schemeClr val="tx1"/>
                </a:solidFill>
                <a:latin typeface="+mn-lt"/>
                <a:ea typeface="+mn-ea"/>
              </a:defRPr>
            </a:lvl9pPr>
          </a:lstStyle>
          <a:p>
            <a:pPr marL="0" indent="0">
              <a:buNone/>
            </a:pPr>
            <a:r>
              <a:rPr lang="en-US" sz="2000" b="1" kern="0" dirty="0"/>
              <a:t>SCALPSS 1.0</a:t>
            </a:r>
          </a:p>
          <a:p>
            <a:r>
              <a:rPr lang="en-US" sz="2000" kern="0" dirty="0"/>
              <a:t>Intuitive Machines’ Nova-C lander</a:t>
            </a:r>
          </a:p>
          <a:p>
            <a:r>
              <a:rPr lang="en-US" sz="2000" kern="0" dirty="0"/>
              <a:t>4-camera system</a:t>
            </a:r>
          </a:p>
          <a:p>
            <a:r>
              <a:rPr lang="en-US" sz="2000" kern="0" dirty="0"/>
              <a:t>Target fully eroded craters</a:t>
            </a:r>
          </a:p>
          <a:p>
            <a:r>
              <a:rPr lang="en-US" sz="2000" kern="0" dirty="0"/>
              <a:t>1 plume-surface interaction</a:t>
            </a:r>
          </a:p>
          <a:p>
            <a:r>
              <a:rPr lang="en-US" sz="2000" kern="0" dirty="0"/>
              <a:t>1.5 m primary cratering region</a:t>
            </a:r>
          </a:p>
          <a:p>
            <a:r>
              <a:rPr lang="en-US" sz="2000" kern="0" dirty="0"/>
              <a:t>1 lens type used</a:t>
            </a:r>
          </a:p>
        </p:txBody>
      </p:sp>
      <p:pic>
        <p:nvPicPr>
          <p:cNvPr id="38" name="Picture 37" descr="A picture containing outdoor object&#10;&#10;Description automatically generated">
            <a:extLst>
              <a:ext uri="{FF2B5EF4-FFF2-40B4-BE49-F238E27FC236}">
                <a16:creationId xmlns:a16="http://schemas.microsoft.com/office/drawing/2014/main" id="{6C6D66A4-5193-44BC-B50E-31786B45F8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09" t="216" r="11790" b="404"/>
          <a:stretch/>
        </p:blipFill>
        <p:spPr>
          <a:xfrm>
            <a:off x="2984013" y="2825637"/>
            <a:ext cx="3044121" cy="2832619"/>
          </a:xfrm>
          <a:prstGeom prst="rect">
            <a:avLst/>
          </a:prstGeom>
        </p:spPr>
      </p:pic>
      <p:sp>
        <p:nvSpPr>
          <p:cNvPr id="39" name="TextBox 38">
            <a:extLst>
              <a:ext uri="{FF2B5EF4-FFF2-40B4-BE49-F238E27FC236}">
                <a16:creationId xmlns:a16="http://schemas.microsoft.com/office/drawing/2014/main" id="{17EF1ED5-3615-4905-89E0-36581705D9BA}"/>
              </a:ext>
            </a:extLst>
          </p:cNvPr>
          <p:cNvSpPr txBox="1"/>
          <p:nvPr/>
        </p:nvSpPr>
        <p:spPr>
          <a:xfrm>
            <a:off x="4482798" y="3640470"/>
            <a:ext cx="1472803" cy="369332"/>
          </a:xfrm>
          <a:prstGeom prst="rect">
            <a:avLst/>
          </a:prstGeom>
          <a:noFill/>
        </p:spPr>
        <p:txBody>
          <a:bodyPr wrap="square" rtlCol="0">
            <a:spAutoFit/>
          </a:bodyPr>
          <a:lstStyle/>
          <a:p>
            <a:r>
              <a:rPr lang="en-US" b="1" dirty="0">
                <a:solidFill>
                  <a:schemeClr val="bg1"/>
                </a:solidFill>
              </a:rPr>
              <a:t>Blue Ghost</a:t>
            </a:r>
          </a:p>
        </p:txBody>
      </p:sp>
      <p:sp>
        <p:nvSpPr>
          <p:cNvPr id="40" name="TextBox 39">
            <a:extLst>
              <a:ext uri="{FF2B5EF4-FFF2-40B4-BE49-F238E27FC236}">
                <a16:creationId xmlns:a16="http://schemas.microsoft.com/office/drawing/2014/main" id="{08AA0252-4867-4CED-94C3-11872E89B1CD}"/>
              </a:ext>
            </a:extLst>
          </p:cNvPr>
          <p:cNvSpPr txBox="1"/>
          <p:nvPr/>
        </p:nvSpPr>
        <p:spPr>
          <a:xfrm>
            <a:off x="3507582" y="3179276"/>
            <a:ext cx="1114425" cy="369332"/>
          </a:xfrm>
          <a:prstGeom prst="rect">
            <a:avLst/>
          </a:prstGeom>
          <a:noFill/>
        </p:spPr>
        <p:txBody>
          <a:bodyPr wrap="square" rtlCol="0">
            <a:spAutoFit/>
          </a:bodyPr>
          <a:lstStyle/>
          <a:p>
            <a:r>
              <a:rPr lang="en-US" b="1" dirty="0">
                <a:solidFill>
                  <a:schemeClr val="bg1"/>
                </a:solidFill>
              </a:rPr>
              <a:t>Nova-C</a:t>
            </a:r>
          </a:p>
        </p:txBody>
      </p:sp>
      <p:sp>
        <p:nvSpPr>
          <p:cNvPr id="4" name="TextBox 3">
            <a:extLst>
              <a:ext uri="{FF2B5EF4-FFF2-40B4-BE49-F238E27FC236}">
                <a16:creationId xmlns:a16="http://schemas.microsoft.com/office/drawing/2014/main" id="{EF24D182-F726-41DC-AC1A-766CAE2B34EA}"/>
              </a:ext>
            </a:extLst>
          </p:cNvPr>
          <p:cNvSpPr txBox="1"/>
          <p:nvPr/>
        </p:nvSpPr>
        <p:spPr>
          <a:xfrm>
            <a:off x="18977" y="6381672"/>
            <a:ext cx="3367397" cy="369332"/>
          </a:xfrm>
          <a:prstGeom prst="rect">
            <a:avLst/>
          </a:prstGeom>
          <a:noFill/>
        </p:spPr>
        <p:txBody>
          <a:bodyPr wrap="none" rtlCol="0">
            <a:spAutoFit/>
          </a:bodyPr>
          <a:lstStyle/>
          <a:p>
            <a:r>
              <a:rPr lang="en-US" dirty="0"/>
              <a:t>(R Thompson, AIAA SciTech 2021)</a:t>
            </a:r>
          </a:p>
        </p:txBody>
      </p:sp>
      <p:sp>
        <p:nvSpPr>
          <p:cNvPr id="41" name="TextBox 40">
            <a:extLst>
              <a:ext uri="{FF2B5EF4-FFF2-40B4-BE49-F238E27FC236}">
                <a16:creationId xmlns:a16="http://schemas.microsoft.com/office/drawing/2014/main" id="{82F988D9-1266-404F-B5A7-038732CFE714}"/>
              </a:ext>
            </a:extLst>
          </p:cNvPr>
          <p:cNvSpPr txBox="1"/>
          <p:nvPr/>
        </p:nvSpPr>
        <p:spPr>
          <a:xfrm>
            <a:off x="5888576" y="6414806"/>
            <a:ext cx="2939907" cy="369332"/>
          </a:xfrm>
          <a:prstGeom prst="rect">
            <a:avLst/>
          </a:prstGeom>
          <a:noFill/>
        </p:spPr>
        <p:txBody>
          <a:bodyPr wrap="none" rtlCol="0">
            <a:spAutoFit/>
          </a:bodyPr>
          <a:lstStyle/>
          <a:p>
            <a:r>
              <a:rPr lang="en-US" dirty="0"/>
              <a:t>(O Tyrrell, AIAA SciTech 2022)</a:t>
            </a:r>
          </a:p>
        </p:txBody>
      </p:sp>
    </p:spTree>
    <p:extLst>
      <p:ext uri="{BB962C8B-B14F-4D97-AF65-F5344CB8AC3E}">
        <p14:creationId xmlns:p14="http://schemas.microsoft.com/office/powerpoint/2010/main" val="4183440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055C6-9721-4268-85A7-D094C0C34E0D}"/>
              </a:ext>
            </a:extLst>
          </p:cNvPr>
          <p:cNvSpPr>
            <a:spLocks noGrp="1"/>
          </p:cNvSpPr>
          <p:nvPr>
            <p:ph type="title"/>
          </p:nvPr>
        </p:nvSpPr>
        <p:spPr>
          <a:xfrm>
            <a:off x="502526" y="111869"/>
            <a:ext cx="7886700" cy="886047"/>
          </a:xfrm>
        </p:spPr>
        <p:txBody>
          <a:bodyPr/>
          <a:lstStyle/>
          <a:p>
            <a:r>
              <a:rPr lang="en-US" dirty="0"/>
              <a:t>Use CAD tools to fully simulate the optical system</a:t>
            </a:r>
          </a:p>
        </p:txBody>
      </p:sp>
      <p:pic>
        <p:nvPicPr>
          <p:cNvPr id="113" name="Picture 112" descr="Graphical user interface, website&#10;&#10;Description automatically generated">
            <a:extLst>
              <a:ext uri="{FF2B5EF4-FFF2-40B4-BE49-F238E27FC236}">
                <a16:creationId xmlns:a16="http://schemas.microsoft.com/office/drawing/2014/main" id="{BE8806A1-BD4B-48A5-A11C-1AC66DBA12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473" y="1803988"/>
            <a:ext cx="7188777" cy="3848390"/>
          </a:xfrm>
          <a:prstGeom prst="rect">
            <a:avLst/>
          </a:prstGeom>
        </p:spPr>
      </p:pic>
      <p:sp>
        <p:nvSpPr>
          <p:cNvPr id="3" name="TextBox 2">
            <a:extLst>
              <a:ext uri="{FF2B5EF4-FFF2-40B4-BE49-F238E27FC236}">
                <a16:creationId xmlns:a16="http://schemas.microsoft.com/office/drawing/2014/main" id="{958BC87E-E7A9-413A-AB61-683BD45B2FC7}"/>
              </a:ext>
            </a:extLst>
          </p:cNvPr>
          <p:cNvSpPr txBox="1"/>
          <p:nvPr/>
        </p:nvSpPr>
        <p:spPr>
          <a:xfrm>
            <a:off x="72958" y="2194024"/>
            <a:ext cx="1517516" cy="923330"/>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Wide view of cratering region</a:t>
            </a:r>
          </a:p>
        </p:txBody>
      </p:sp>
      <p:sp>
        <p:nvSpPr>
          <p:cNvPr id="6" name="TextBox 5">
            <a:extLst>
              <a:ext uri="{FF2B5EF4-FFF2-40B4-BE49-F238E27FC236}">
                <a16:creationId xmlns:a16="http://schemas.microsoft.com/office/drawing/2014/main" id="{956656EC-FCA2-442C-BEBC-D49AAD5F89FF}"/>
              </a:ext>
            </a:extLst>
          </p:cNvPr>
          <p:cNvSpPr txBox="1"/>
          <p:nvPr/>
        </p:nvSpPr>
        <p:spPr>
          <a:xfrm>
            <a:off x="145915" y="3843451"/>
            <a:ext cx="1517516" cy="1754326"/>
          </a:xfrm>
          <a:prstGeom prst="rect">
            <a:avLst/>
          </a:prstGeom>
          <a:noFill/>
        </p:spPr>
        <p:txBody>
          <a:bodyPr wrap="square" rtlCol="0">
            <a:spAutoFit/>
          </a:bodyPr>
          <a:lstStyle/>
          <a:p>
            <a:pPr algn="ctr"/>
            <a:r>
              <a:rPr lang="en-US" b="1" dirty="0">
                <a:latin typeface="Helvetica" panose="020B0604020202020204" pitchFamily="34" charset="0"/>
                <a:cs typeface="Helvetica" panose="020B0604020202020204" pitchFamily="34" charset="0"/>
              </a:rPr>
              <a:t>Limited, higher resolution view of cratering region</a:t>
            </a:r>
          </a:p>
        </p:txBody>
      </p:sp>
      <p:sp>
        <p:nvSpPr>
          <p:cNvPr id="4" name="TextBox 3">
            <a:extLst>
              <a:ext uri="{FF2B5EF4-FFF2-40B4-BE49-F238E27FC236}">
                <a16:creationId xmlns:a16="http://schemas.microsoft.com/office/drawing/2014/main" id="{008E013E-01EB-4C3B-8D33-009CDEDE8831}"/>
              </a:ext>
            </a:extLst>
          </p:cNvPr>
          <p:cNvSpPr txBox="1"/>
          <p:nvPr/>
        </p:nvSpPr>
        <p:spPr>
          <a:xfrm>
            <a:off x="656020" y="962639"/>
            <a:ext cx="7649779" cy="5909310"/>
          </a:xfrm>
          <a:prstGeom prst="rect">
            <a:avLst/>
          </a:prstGeom>
          <a:noFill/>
        </p:spPr>
        <p:txBody>
          <a:bodyPr wrap="square" rtlCol="0">
            <a:spAutoFit/>
          </a:bodyPr>
          <a:lstStyle/>
          <a:p>
            <a:r>
              <a:rPr lang="en-US" dirty="0"/>
              <a:t>Combined lab experiments (by NASA Marshall) with extensive CAD analysis to perform trade studies resulting in system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285750" indent="-285750">
              <a:buFont typeface="Arial" panose="020B0604020202020204" pitchFamily="34" charset="0"/>
              <a:buChar char="•"/>
            </a:pPr>
            <a:r>
              <a:rPr lang="en-US" dirty="0"/>
              <a:t>For SCALPSS 1.1 (Firefly Blue Ghost) we have a 6 camera system with long (50 mm) and short (3.37 and 5.4 mm) focal length lenses</a:t>
            </a:r>
          </a:p>
          <a:p>
            <a:pPr marL="285750" indent="-285750">
              <a:buFont typeface="Arial" panose="020B0604020202020204" pitchFamily="34" charset="0"/>
              <a:buChar char="•"/>
            </a:pPr>
            <a:r>
              <a:rPr lang="en-US" dirty="0"/>
              <a:t>Knowledge base allows us to simply predict accuracy of proposed measurement systems on future landers.</a:t>
            </a:r>
          </a:p>
        </p:txBody>
      </p:sp>
    </p:spTree>
    <p:extLst>
      <p:ext uri="{BB962C8B-B14F-4D97-AF65-F5344CB8AC3E}">
        <p14:creationId xmlns:p14="http://schemas.microsoft.com/office/powerpoint/2010/main" val="3372323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33" y="242440"/>
            <a:ext cx="7886700" cy="562096"/>
          </a:xfrm>
        </p:spPr>
        <p:txBody>
          <a:bodyPr>
            <a:normAutofit fontScale="90000"/>
          </a:bodyPr>
          <a:lstStyle/>
          <a:p>
            <a:r>
              <a:rPr lang="en-US" dirty="0"/>
              <a:t>Constructing simulated crater (2019)</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888" t="35879" r="6094"/>
          <a:stretch/>
        </p:blipFill>
        <p:spPr>
          <a:xfrm>
            <a:off x="4078326" y="2034627"/>
            <a:ext cx="4814207" cy="278874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7" t="13147" r="247" b="22037"/>
          <a:stretch/>
        </p:blipFill>
        <p:spPr>
          <a:xfrm>
            <a:off x="239033" y="1663425"/>
            <a:ext cx="3759282" cy="3248762"/>
          </a:xfrm>
          <a:prstGeom prst="rect">
            <a:avLst/>
          </a:prstGeom>
        </p:spPr>
      </p:pic>
      <p:sp>
        <p:nvSpPr>
          <p:cNvPr id="5" name="TextBox 4"/>
          <p:cNvSpPr txBox="1"/>
          <p:nvPr/>
        </p:nvSpPr>
        <p:spPr>
          <a:xfrm>
            <a:off x="67583" y="5048904"/>
            <a:ext cx="4885953" cy="553998"/>
          </a:xfrm>
          <a:prstGeom prst="rect">
            <a:avLst/>
          </a:prstGeom>
          <a:noFill/>
        </p:spPr>
        <p:txBody>
          <a:bodyPr wrap="none" rtlCol="0">
            <a:spAutoFit/>
          </a:bodyPr>
          <a:lstStyle/>
          <a:p>
            <a:pPr marL="214313" indent="-214313">
              <a:buFont typeface="Arial" panose="020B0604020202020204" pitchFamily="34" charset="0"/>
              <a:buChar char="•"/>
            </a:pPr>
            <a:r>
              <a:rPr lang="en-US" sz="1500" dirty="0"/>
              <a:t>Need 48” diameter arbitrary shape depression 2-3” deep.</a:t>
            </a:r>
          </a:p>
          <a:p>
            <a:pPr marL="214313" indent="-214313">
              <a:buFont typeface="Arial" panose="020B0604020202020204" pitchFamily="34" charset="0"/>
              <a:buChar char="•"/>
            </a:pPr>
            <a:r>
              <a:rPr lang="en-US" sz="1500" dirty="0"/>
              <a:t>Need uniform color similar to lunar surface.</a:t>
            </a:r>
          </a:p>
        </p:txBody>
      </p:sp>
      <p:sp>
        <p:nvSpPr>
          <p:cNvPr id="6" name="TextBox 5"/>
          <p:cNvSpPr txBox="1"/>
          <p:nvPr/>
        </p:nvSpPr>
        <p:spPr>
          <a:xfrm>
            <a:off x="4912708" y="5047174"/>
            <a:ext cx="3759299" cy="553998"/>
          </a:xfrm>
          <a:prstGeom prst="rect">
            <a:avLst/>
          </a:prstGeom>
          <a:noFill/>
        </p:spPr>
        <p:txBody>
          <a:bodyPr wrap="none" rtlCol="0">
            <a:spAutoFit/>
          </a:bodyPr>
          <a:lstStyle/>
          <a:p>
            <a:pPr marL="214313" indent="-214313">
              <a:buFont typeface="Arial" panose="020B0604020202020204" pitchFamily="34" charset="0"/>
              <a:buChar char="•"/>
            </a:pPr>
            <a:r>
              <a:rPr lang="en-US" sz="1500" dirty="0"/>
              <a:t>Need ability to mount vertically and rotate.</a:t>
            </a:r>
          </a:p>
          <a:p>
            <a:pPr marL="214313" indent="-214313">
              <a:buFont typeface="Arial" panose="020B0604020202020204" pitchFamily="34" charset="0"/>
              <a:buChar char="•"/>
            </a:pPr>
            <a:r>
              <a:rPr lang="en-US" sz="1500" dirty="0"/>
              <a:t>Need to hold shape.</a:t>
            </a:r>
          </a:p>
        </p:txBody>
      </p:sp>
      <p:sp>
        <p:nvSpPr>
          <p:cNvPr id="7" name="TextBox 6"/>
          <p:cNvSpPr txBox="1"/>
          <p:nvPr/>
        </p:nvSpPr>
        <p:spPr>
          <a:xfrm>
            <a:off x="5528404" y="1664542"/>
            <a:ext cx="2564228" cy="300082"/>
          </a:xfrm>
          <a:prstGeom prst="rect">
            <a:avLst/>
          </a:prstGeom>
          <a:noFill/>
        </p:spPr>
        <p:txBody>
          <a:bodyPr wrap="none" rtlCol="0">
            <a:spAutoFit/>
          </a:bodyPr>
          <a:lstStyle/>
          <a:p>
            <a:r>
              <a:rPr lang="en-US" sz="1350" dirty="0"/>
              <a:t>Wet latex paint          Concrete mix</a:t>
            </a:r>
          </a:p>
        </p:txBody>
      </p:sp>
      <p:cxnSp>
        <p:nvCxnSpPr>
          <p:cNvPr id="8" name="Straight Arrow Connector 7"/>
          <p:cNvCxnSpPr/>
          <p:nvPr/>
        </p:nvCxnSpPr>
        <p:spPr>
          <a:xfrm flipH="1">
            <a:off x="5756086" y="1922561"/>
            <a:ext cx="357868" cy="863647"/>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324309" y="1972570"/>
            <a:ext cx="178934" cy="63946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B5EBB8-F9F4-43D3-9ECB-148771214ED3}"/>
              </a:ext>
            </a:extLst>
          </p:cNvPr>
          <p:cNvSpPr txBox="1"/>
          <p:nvPr/>
        </p:nvSpPr>
        <p:spPr>
          <a:xfrm>
            <a:off x="2796049" y="1062555"/>
            <a:ext cx="3354380" cy="369332"/>
          </a:xfrm>
          <a:prstGeom prst="rect">
            <a:avLst/>
          </a:prstGeom>
          <a:noFill/>
        </p:spPr>
        <p:txBody>
          <a:bodyPr wrap="none" rtlCol="0">
            <a:spAutoFit/>
          </a:bodyPr>
          <a:lstStyle/>
          <a:p>
            <a:r>
              <a:rPr lang="en-US" dirty="0"/>
              <a:t>(built by some special students…)</a:t>
            </a:r>
          </a:p>
        </p:txBody>
      </p:sp>
    </p:spTree>
    <p:extLst>
      <p:ext uri="{BB962C8B-B14F-4D97-AF65-F5344CB8AC3E}">
        <p14:creationId xmlns:p14="http://schemas.microsoft.com/office/powerpoint/2010/main" val="296542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75" y="842501"/>
            <a:ext cx="6858000" cy="51435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275" y="842501"/>
            <a:ext cx="6858000" cy="51435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275" y="813005"/>
            <a:ext cx="6858000" cy="51435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9275" y="857250"/>
            <a:ext cx="6858000" cy="5143500"/>
          </a:xfrm>
          <a:prstGeom prst="rect">
            <a:avLst/>
          </a:prstGeom>
        </p:spPr>
      </p:pic>
      <p:sp>
        <p:nvSpPr>
          <p:cNvPr id="4" name="Title 3"/>
          <p:cNvSpPr>
            <a:spLocks noGrp="1"/>
          </p:cNvSpPr>
          <p:nvPr>
            <p:ph type="title"/>
          </p:nvPr>
        </p:nvSpPr>
        <p:spPr>
          <a:xfrm>
            <a:off x="1104900" y="-69642"/>
            <a:ext cx="7886700" cy="994172"/>
          </a:xfrm>
        </p:spPr>
        <p:txBody>
          <a:bodyPr>
            <a:normAutofit/>
          </a:bodyPr>
          <a:lstStyle/>
          <a:p>
            <a:r>
              <a:rPr lang="en-US" sz="2700" b="1" dirty="0"/>
              <a:t>Crater with solar illumination</a:t>
            </a:r>
          </a:p>
        </p:txBody>
      </p:sp>
      <p:sp>
        <p:nvSpPr>
          <p:cNvPr id="2" name="TextBox 1"/>
          <p:cNvSpPr txBox="1"/>
          <p:nvPr/>
        </p:nvSpPr>
        <p:spPr>
          <a:xfrm>
            <a:off x="152400" y="2701816"/>
            <a:ext cx="1502979" cy="3231654"/>
          </a:xfrm>
          <a:prstGeom prst="rect">
            <a:avLst/>
          </a:prstGeom>
          <a:noFill/>
        </p:spPr>
        <p:txBody>
          <a:bodyPr wrap="square" rtlCol="0">
            <a:spAutoFit/>
          </a:bodyPr>
          <a:lstStyle/>
          <a:p>
            <a:r>
              <a:rPr lang="en-US" sz="1500" b="1" dirty="0"/>
              <a:t>Final product </a:t>
            </a:r>
            <a:r>
              <a:rPr lang="en-US" sz="1500" b="1" dirty="0">
                <a:sym typeface="Wingdings" panose="05000000000000000000" pitchFamily="2" charset="2"/>
              </a:rPr>
              <a:t></a:t>
            </a:r>
            <a:endParaRPr lang="en-US" sz="1500" b="1" dirty="0"/>
          </a:p>
          <a:p>
            <a:endParaRPr lang="en-US" sz="1350" dirty="0"/>
          </a:p>
          <a:p>
            <a:r>
              <a:rPr lang="en-US" sz="1350" dirty="0"/>
              <a:t>Rocks epoxied to surface create brightness and shadows to be used as photogrammetry “targets”</a:t>
            </a:r>
          </a:p>
          <a:p>
            <a:endParaRPr lang="en-US" sz="1350" dirty="0"/>
          </a:p>
          <a:p>
            <a:r>
              <a:rPr lang="en-US" sz="1350" dirty="0"/>
              <a:t>Different angles simulate landing or measuring at different times of day.</a:t>
            </a:r>
          </a:p>
        </p:txBody>
      </p:sp>
    </p:spTree>
    <p:extLst>
      <p:ext uri="{BB962C8B-B14F-4D97-AF65-F5344CB8AC3E}">
        <p14:creationId xmlns:p14="http://schemas.microsoft.com/office/powerpoint/2010/main" val="53310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54D7-AAD8-42B7-BBC1-5B54BEDD3237}"/>
              </a:ext>
            </a:extLst>
          </p:cNvPr>
          <p:cNvSpPr>
            <a:spLocks noGrp="1"/>
          </p:cNvSpPr>
          <p:nvPr>
            <p:ph type="title"/>
          </p:nvPr>
        </p:nvSpPr>
        <p:spPr/>
        <p:txBody>
          <a:bodyPr/>
          <a:lstStyle/>
          <a:p>
            <a:r>
              <a:rPr lang="en-US" dirty="0"/>
              <a:t>SCALPSS laboratory testing (ongoing)</a:t>
            </a:r>
          </a:p>
        </p:txBody>
      </p:sp>
      <p:sp>
        <p:nvSpPr>
          <p:cNvPr id="3" name="Content Placeholder 2">
            <a:extLst>
              <a:ext uri="{FF2B5EF4-FFF2-40B4-BE49-F238E27FC236}">
                <a16:creationId xmlns:a16="http://schemas.microsoft.com/office/drawing/2014/main" id="{8D75027F-C462-481E-80F1-B7F20FABF202}"/>
              </a:ext>
            </a:extLst>
          </p:cNvPr>
          <p:cNvSpPr>
            <a:spLocks noGrp="1"/>
          </p:cNvSpPr>
          <p:nvPr>
            <p:ph idx="1"/>
          </p:nvPr>
        </p:nvSpPr>
        <p:spPr>
          <a:xfrm>
            <a:off x="565588" y="6549270"/>
            <a:ext cx="8515350" cy="886048"/>
          </a:xfrm>
        </p:spPr>
        <p:txBody>
          <a:bodyPr/>
          <a:lstStyle/>
          <a:p>
            <a:r>
              <a:rPr lang="en-US" dirty="0"/>
              <a:t>See paper by O. Tyrrell at SciTech 2023.</a:t>
            </a:r>
          </a:p>
        </p:txBody>
      </p:sp>
      <p:sp>
        <p:nvSpPr>
          <p:cNvPr id="4" name="Slide Number Placeholder 3">
            <a:extLst>
              <a:ext uri="{FF2B5EF4-FFF2-40B4-BE49-F238E27FC236}">
                <a16:creationId xmlns:a16="http://schemas.microsoft.com/office/drawing/2014/main" id="{13A792A3-FB1A-4A4F-840F-093C8FBC9FEC}"/>
              </a:ext>
            </a:extLst>
          </p:cNvPr>
          <p:cNvSpPr>
            <a:spLocks noGrp="1"/>
          </p:cNvSpPr>
          <p:nvPr>
            <p:ph type="sldNum" sz="quarter" idx="12"/>
          </p:nvPr>
        </p:nvSpPr>
        <p:spPr/>
        <p:txBody>
          <a:bodyPr/>
          <a:lstStyle/>
          <a:p>
            <a:fld id="{62AAAA83-AFD9-48BC-BE4C-3DD0D9246FAC}" type="slidenum">
              <a:rPr lang="en-US" smtClean="0"/>
              <a:pPr/>
              <a:t>44</a:t>
            </a:fld>
            <a:endParaRPr lang="en-US" dirty="0"/>
          </a:p>
        </p:txBody>
      </p:sp>
      <p:pic>
        <p:nvPicPr>
          <p:cNvPr id="5" name="Picture 4">
            <a:extLst>
              <a:ext uri="{FF2B5EF4-FFF2-40B4-BE49-F238E27FC236}">
                <a16:creationId xmlns:a16="http://schemas.microsoft.com/office/drawing/2014/main" id="{2243EB9B-2283-40D9-A3A6-9E3E94AE3BF8}"/>
              </a:ext>
            </a:extLst>
          </p:cNvPr>
          <p:cNvPicPr>
            <a:picLocks noChangeAspect="1"/>
          </p:cNvPicPr>
          <p:nvPr/>
        </p:nvPicPr>
        <p:blipFill rotWithShape="1">
          <a:blip r:embed="rId2">
            <a:extLst>
              <a:ext uri="{28A0092B-C50C-407E-A947-70E740481C1C}">
                <a14:useLocalDpi xmlns:a14="http://schemas.microsoft.com/office/drawing/2010/main" val="0"/>
              </a:ext>
            </a:extLst>
          </a:blip>
          <a:srcRect l="17022" r="16718"/>
          <a:stretch/>
        </p:blipFill>
        <p:spPr>
          <a:xfrm>
            <a:off x="2667190" y="984131"/>
            <a:ext cx="6608851" cy="5485692"/>
          </a:xfrm>
          <a:prstGeom prst="rect">
            <a:avLst/>
          </a:prstGeom>
        </p:spPr>
      </p:pic>
      <p:pic>
        <p:nvPicPr>
          <p:cNvPr id="6" name="Picture 5">
            <a:extLst>
              <a:ext uri="{FF2B5EF4-FFF2-40B4-BE49-F238E27FC236}">
                <a16:creationId xmlns:a16="http://schemas.microsoft.com/office/drawing/2014/main" id="{A024F0DE-4B94-40B9-A497-8B7FF9233C59}"/>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11417" t="18888" r="19250" b="22194"/>
          <a:stretch/>
        </p:blipFill>
        <p:spPr>
          <a:xfrm>
            <a:off x="4183239" y="1405198"/>
            <a:ext cx="3115608" cy="2067694"/>
          </a:xfrm>
          <a:prstGeom prst="rect">
            <a:avLst/>
          </a:prstGeom>
        </p:spPr>
      </p:pic>
      <p:sp>
        <p:nvSpPr>
          <p:cNvPr id="7" name="TextBox 6">
            <a:extLst>
              <a:ext uri="{FF2B5EF4-FFF2-40B4-BE49-F238E27FC236}">
                <a16:creationId xmlns:a16="http://schemas.microsoft.com/office/drawing/2014/main" id="{577E0D9C-DFAE-4125-A3C2-5826A71C0F70}"/>
              </a:ext>
            </a:extLst>
          </p:cNvPr>
          <p:cNvSpPr txBox="1"/>
          <p:nvPr/>
        </p:nvSpPr>
        <p:spPr>
          <a:xfrm>
            <a:off x="5971615" y="1325751"/>
            <a:ext cx="2369488" cy="369332"/>
          </a:xfrm>
          <a:prstGeom prst="rect">
            <a:avLst/>
          </a:prstGeom>
          <a:noFill/>
        </p:spPr>
        <p:txBody>
          <a:bodyPr wrap="square" rtlCol="0">
            <a:spAutoFit/>
          </a:bodyPr>
          <a:lstStyle/>
          <a:p>
            <a:r>
              <a:rPr lang="en-US" b="1" dirty="0"/>
              <a:t>Camera data</a:t>
            </a:r>
          </a:p>
        </p:txBody>
      </p:sp>
      <p:sp>
        <p:nvSpPr>
          <p:cNvPr id="8" name="Rectangle 7">
            <a:extLst>
              <a:ext uri="{FF2B5EF4-FFF2-40B4-BE49-F238E27FC236}">
                <a16:creationId xmlns:a16="http://schemas.microsoft.com/office/drawing/2014/main" id="{B231FEF2-BB18-413C-ACC8-1D8C2ADDC13E}"/>
              </a:ext>
            </a:extLst>
          </p:cNvPr>
          <p:cNvSpPr/>
          <p:nvPr/>
        </p:nvSpPr>
        <p:spPr>
          <a:xfrm>
            <a:off x="4166033" y="1405198"/>
            <a:ext cx="3132814" cy="20517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D4849E0-FA1F-42EA-B244-C57C3D182055}"/>
              </a:ext>
            </a:extLst>
          </p:cNvPr>
          <p:cNvSpPr txBox="1">
            <a:spLocks/>
          </p:cNvSpPr>
          <p:nvPr/>
        </p:nvSpPr>
        <p:spPr>
          <a:xfrm>
            <a:off x="144568" y="2509270"/>
            <a:ext cx="2836757" cy="41287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Use CAD-designed 2 camera system on crater in lab</a:t>
            </a:r>
          </a:p>
          <a:p>
            <a:r>
              <a:rPr lang="en-US" dirty="0"/>
              <a:t>Assess measurement uncertainty by comparison to COTS VSTARS which uses ~50 images and has sub mm accuracy.</a:t>
            </a:r>
          </a:p>
          <a:p>
            <a:r>
              <a:rPr lang="en-US" dirty="0"/>
              <a:t>Refine accuracy prediction model</a:t>
            </a:r>
          </a:p>
          <a:p>
            <a:r>
              <a:rPr lang="en-US" dirty="0"/>
              <a:t>Improve speed and accuracy of image processing</a:t>
            </a:r>
          </a:p>
          <a:p>
            <a:endParaRPr lang="en-US" dirty="0"/>
          </a:p>
          <a:p>
            <a:endParaRPr lang="en-US" dirty="0"/>
          </a:p>
        </p:txBody>
      </p:sp>
      <p:pic>
        <p:nvPicPr>
          <p:cNvPr id="10" name="Picture 9">
            <a:extLst>
              <a:ext uri="{FF2B5EF4-FFF2-40B4-BE49-F238E27FC236}">
                <a16:creationId xmlns:a16="http://schemas.microsoft.com/office/drawing/2014/main" id="{498F420C-C056-4857-A48E-949128837A6F}"/>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tretch>
            <a:fillRect/>
          </a:stretch>
        </p:blipFill>
        <p:spPr>
          <a:xfrm>
            <a:off x="86181" y="1278345"/>
            <a:ext cx="1574582" cy="1180937"/>
          </a:xfrm>
          <a:prstGeom prst="rect">
            <a:avLst/>
          </a:prstGeom>
        </p:spPr>
      </p:pic>
      <p:pic>
        <p:nvPicPr>
          <p:cNvPr id="11" name="Picture 10">
            <a:extLst>
              <a:ext uri="{FF2B5EF4-FFF2-40B4-BE49-F238E27FC236}">
                <a16:creationId xmlns:a16="http://schemas.microsoft.com/office/drawing/2014/main" id="{B7365D15-88E4-43C8-936E-35D61E6E9DCC}"/>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rot="10800000">
            <a:off x="1705865" y="1278343"/>
            <a:ext cx="1574583" cy="1180938"/>
          </a:xfrm>
          <a:prstGeom prst="rect">
            <a:avLst/>
          </a:prstGeom>
        </p:spPr>
      </p:pic>
    </p:spTree>
    <p:extLst>
      <p:ext uri="{BB962C8B-B14F-4D97-AF65-F5344CB8AC3E}">
        <p14:creationId xmlns:p14="http://schemas.microsoft.com/office/powerpoint/2010/main" val="88166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5">
            <a:extLst>
              <a:ext uri="{FF2B5EF4-FFF2-40B4-BE49-F238E27FC236}">
                <a16:creationId xmlns:a16="http://schemas.microsoft.com/office/drawing/2014/main" id="{1F83B273-42D4-4011-BCF0-B1281708CCC0}"/>
              </a:ext>
            </a:extLst>
          </p:cNvPr>
          <p:cNvSpPr>
            <a:spLocks noGrp="1"/>
          </p:cNvSpPr>
          <p:nvPr>
            <p:ph idx="1"/>
          </p:nvPr>
        </p:nvSpPr>
        <p:spPr>
          <a:xfrm>
            <a:off x="209831" y="1186743"/>
            <a:ext cx="8621347" cy="2849880"/>
          </a:xfrm>
        </p:spPr>
        <p:txBody>
          <a:bodyPr>
            <a:normAutofit fontScale="92500" lnSpcReduction="10000"/>
          </a:bodyPr>
          <a:lstStyle/>
          <a:p>
            <a:pPr marL="214313" indent="-214313"/>
            <a:r>
              <a:rPr lang="en-US" sz="1900" dirty="0">
                <a:latin typeface="Arial" panose="020B0604020202020204" pitchFamily="34" charset="0"/>
                <a:cs typeface="Arial" panose="020B0604020202020204" pitchFamily="34" charset="0"/>
              </a:rPr>
              <a:t>Performed 10 Hz NO PLIF within large-scale facility in July 2022</a:t>
            </a:r>
          </a:p>
          <a:p>
            <a:pPr marL="214313" indent="-214313"/>
            <a:r>
              <a:rPr lang="en-US" sz="1900" b="0" dirty="0">
                <a:latin typeface="Arial" panose="020B0604020202020204" pitchFamily="34" charset="0"/>
                <a:cs typeface="Arial" panose="020B0604020202020204" pitchFamily="34" charset="0"/>
              </a:rPr>
              <a:t>Objective: obtain plume structure measurements in rarefied (lunar-relevant) and continuum (Martian relevant) environments</a:t>
            </a:r>
          </a:p>
          <a:p>
            <a:pPr marL="344091" lvl="1" indent="-214313"/>
            <a:r>
              <a:rPr lang="en-US" sz="1700" dirty="0">
                <a:latin typeface="Arial" panose="020B0604020202020204" pitchFamily="34" charset="0"/>
                <a:cs typeface="Arial" panose="020B0604020202020204" pitchFamily="34" charset="0"/>
              </a:rPr>
              <a:t>Mach 5 plume of heated N</a:t>
            </a:r>
            <a:r>
              <a:rPr lang="en-US" sz="1700" baseline="-25000" dirty="0">
                <a:latin typeface="Arial" panose="020B0604020202020204" pitchFamily="34" charset="0"/>
                <a:cs typeface="Arial" panose="020B0604020202020204" pitchFamily="34" charset="0"/>
              </a:rPr>
              <a:t>2</a:t>
            </a:r>
            <a:r>
              <a:rPr lang="en-US" sz="1700" dirty="0">
                <a:latin typeface="Arial" panose="020B0604020202020204" pitchFamily="34" charset="0"/>
                <a:cs typeface="Arial" panose="020B0604020202020204" pitchFamily="34" charset="0"/>
              </a:rPr>
              <a:t> seeded with NO impinging normal a flat instrumented plate</a:t>
            </a:r>
          </a:p>
          <a:p>
            <a:pPr marL="214313" indent="-214313"/>
            <a:endParaRPr lang="en-US" sz="1000" dirty="0">
              <a:latin typeface="Arial" panose="020B0604020202020204" pitchFamily="34" charset="0"/>
              <a:cs typeface="Arial" panose="020B0604020202020204" pitchFamily="34" charset="0"/>
            </a:endParaRPr>
          </a:p>
          <a:p>
            <a:pPr marL="214313" indent="-214313"/>
            <a:r>
              <a:rPr lang="en-US" sz="1900" dirty="0">
                <a:latin typeface="Arial" panose="020B0604020202020204" pitchFamily="34" charset="0"/>
                <a:cs typeface="Arial" panose="020B0604020202020204" pitchFamily="34" charset="0"/>
              </a:rPr>
              <a:t>Even at very rarefied conditions, PLIF shows flow features of interest</a:t>
            </a:r>
          </a:p>
          <a:p>
            <a:pPr marL="557213" lvl="1" indent="-214313"/>
            <a:r>
              <a:rPr lang="en-US" sz="1700" dirty="0">
                <a:latin typeface="Arial" panose="020B0604020202020204" pitchFamily="34" charset="0"/>
                <a:cs typeface="Arial" panose="020B0604020202020204" pitchFamily="34" charset="0"/>
              </a:rPr>
              <a:t>Concave surface shock vs. triangular surface shock</a:t>
            </a:r>
          </a:p>
          <a:p>
            <a:pPr marL="557213" lvl="1" indent="-214313"/>
            <a:r>
              <a:rPr lang="en-US" sz="1700" dirty="0">
                <a:latin typeface="Arial" panose="020B0604020202020204" pitchFamily="34" charset="0"/>
                <a:cs typeface="Arial" panose="020B0604020202020204" pitchFamily="34" charset="0"/>
              </a:rPr>
              <a:t>Large-scale structures within wall jet</a:t>
            </a:r>
          </a:p>
          <a:p>
            <a:pPr marL="557213" lvl="1" indent="-214313"/>
            <a:r>
              <a:rPr lang="en-US" sz="1700" dirty="0">
                <a:latin typeface="Arial" panose="020B0604020202020204" pitchFamily="34" charset="0"/>
                <a:cs typeface="Arial" panose="020B0604020202020204" pitchFamily="34" charset="0"/>
              </a:rPr>
              <a:t>Rarefied jet vs. jet boundary</a:t>
            </a:r>
          </a:p>
          <a:p>
            <a:pPr marL="557213" lvl="1" indent="-214313"/>
            <a:r>
              <a:rPr lang="en-US" sz="1700" dirty="0">
                <a:latin typeface="Arial" panose="020B0604020202020204" pitchFamily="34" charset="0"/>
                <a:cs typeface="Arial" panose="020B0604020202020204" pitchFamily="34" charset="0"/>
              </a:rPr>
              <a:t>Shear layers</a:t>
            </a:r>
            <a:endParaRPr lang="en-US" sz="1500" i="1"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9DA18FB-B6F4-4D43-BDBD-C81D70E43FF2}"/>
              </a:ext>
            </a:extLst>
          </p:cNvPr>
          <p:cNvSpPr>
            <a:spLocks noGrp="1"/>
          </p:cNvSpPr>
          <p:nvPr>
            <p:ph type="title"/>
          </p:nvPr>
        </p:nvSpPr>
        <p:spPr/>
        <p:txBody>
          <a:bodyPr/>
          <a:lstStyle/>
          <a:p>
            <a:r>
              <a:rPr lang="en-US" dirty="0"/>
              <a:t>PSI Test at MSFC within 20-ft Vacuum Chamber</a:t>
            </a:r>
          </a:p>
        </p:txBody>
      </p:sp>
      <p:sp>
        <p:nvSpPr>
          <p:cNvPr id="4" name="Slide Number Placeholder 3">
            <a:extLst>
              <a:ext uri="{FF2B5EF4-FFF2-40B4-BE49-F238E27FC236}">
                <a16:creationId xmlns:a16="http://schemas.microsoft.com/office/drawing/2014/main" id="{D08002EF-FC2E-3D4A-A2D8-15D588ACD8CE}"/>
              </a:ext>
            </a:extLst>
          </p:cNvPr>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defPPr>
              <a:defRPr lang="en-US"/>
            </a:defPPr>
            <a:lvl1pPr algn="r" rtl="0" eaLnBrk="1" fontAlgn="auto" hangingPunct="1">
              <a:spcBef>
                <a:spcPts val="0"/>
              </a:spcBef>
              <a:spcAft>
                <a:spcPts val="0"/>
              </a:spcAft>
              <a:defRPr lang="en-US" sz="1200" kern="1200" baseline="0" smtClean="0">
                <a:solidFill>
                  <a:schemeClr val="bg1"/>
                </a:solidFill>
                <a:latin typeface="Calibri"/>
                <a:ea typeface=""/>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a:lstStyle>
          <a:p>
            <a:pPr>
              <a:defRPr/>
            </a:pPr>
            <a:fld id="{E8CC769F-ADCB-2641-BD2F-4076D1C41918}" type="slidenum">
              <a:rPr lang="uk-UA" sz="800" smtClean="0">
                <a:latin typeface="Arial" charset="0"/>
              </a:rPr>
              <a:pPr>
                <a:defRPr/>
              </a:pPr>
              <a:t>45</a:t>
            </a:fld>
            <a:endParaRPr lang="uk-UA" dirty="0"/>
          </a:p>
        </p:txBody>
      </p:sp>
      <p:pic>
        <p:nvPicPr>
          <p:cNvPr id="16" name="Picture 15" descr="Shape&#10;&#10;Description automatically generated with low confidence">
            <a:extLst>
              <a:ext uri="{FF2B5EF4-FFF2-40B4-BE49-F238E27FC236}">
                <a16:creationId xmlns:a16="http://schemas.microsoft.com/office/drawing/2014/main" id="{98210ABE-93C1-41A7-8045-F9AAC531C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794" y="4303978"/>
            <a:ext cx="2920205" cy="2190154"/>
          </a:xfrm>
          <a:prstGeom prst="rect">
            <a:avLst/>
          </a:prstGeom>
        </p:spPr>
      </p:pic>
      <p:pic>
        <p:nvPicPr>
          <p:cNvPr id="19" name="Picture 18">
            <a:extLst>
              <a:ext uri="{FF2B5EF4-FFF2-40B4-BE49-F238E27FC236}">
                <a16:creationId xmlns:a16="http://schemas.microsoft.com/office/drawing/2014/main" id="{2DC21DB7-697D-4622-A7E0-E4D364A90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75215"/>
            <a:ext cx="2920205" cy="2190154"/>
          </a:xfrm>
          <a:prstGeom prst="rect">
            <a:avLst/>
          </a:prstGeom>
        </p:spPr>
      </p:pic>
      <p:pic>
        <p:nvPicPr>
          <p:cNvPr id="20" name="Picture 19" descr="Shape&#10;&#10;Description automatically generated with low confidence">
            <a:extLst>
              <a:ext uri="{FF2B5EF4-FFF2-40B4-BE49-F238E27FC236}">
                <a16:creationId xmlns:a16="http://schemas.microsoft.com/office/drawing/2014/main" id="{41A57431-B197-4974-93A2-2A0CEC426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289" y="4285870"/>
            <a:ext cx="2920205" cy="2190154"/>
          </a:xfrm>
          <a:prstGeom prst="rect">
            <a:avLst/>
          </a:prstGeom>
        </p:spPr>
      </p:pic>
      <p:sp>
        <p:nvSpPr>
          <p:cNvPr id="21" name="TextBox 20">
            <a:extLst>
              <a:ext uri="{FF2B5EF4-FFF2-40B4-BE49-F238E27FC236}">
                <a16:creationId xmlns:a16="http://schemas.microsoft.com/office/drawing/2014/main" id="{18E0910F-64CA-48AE-8B4D-35E8B8325406}"/>
              </a:ext>
            </a:extLst>
          </p:cNvPr>
          <p:cNvSpPr txBox="1"/>
          <p:nvPr/>
        </p:nvSpPr>
        <p:spPr>
          <a:xfrm>
            <a:off x="6222604" y="6476024"/>
            <a:ext cx="2920205" cy="230832"/>
          </a:xfrm>
          <a:prstGeom prst="rect">
            <a:avLst/>
          </a:prstGeom>
          <a:noFill/>
        </p:spPr>
        <p:txBody>
          <a:bodyPr wrap="square">
            <a:spAutoFit/>
          </a:bodyPr>
          <a:lstStyle/>
          <a:p>
            <a:pPr algn="ctr"/>
            <a:r>
              <a:rPr lang="en-US" sz="900" b="1" dirty="0">
                <a:solidFill>
                  <a:prstClr val="black"/>
                </a:solidFill>
                <a:latin typeface="Times New Roman" panose="02020603050405020304" pitchFamily="18" charset="0"/>
                <a:cs typeface="Times New Roman" panose="02020603050405020304" pitchFamily="18" charset="0"/>
              </a:rPr>
              <a:t>Martian-relevant, higher lander altitude</a:t>
            </a:r>
            <a:endParaRPr lang="en-US" sz="9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4629D8AD-1980-4EB0-995C-A98B5A6B52B1}"/>
              </a:ext>
            </a:extLst>
          </p:cNvPr>
          <p:cNvSpPr txBox="1"/>
          <p:nvPr/>
        </p:nvSpPr>
        <p:spPr>
          <a:xfrm>
            <a:off x="3088099" y="6448231"/>
            <a:ext cx="2920205" cy="230832"/>
          </a:xfrm>
          <a:prstGeom prst="rect">
            <a:avLst/>
          </a:prstGeom>
          <a:noFill/>
        </p:spPr>
        <p:txBody>
          <a:bodyPr wrap="square">
            <a:spAutoFit/>
          </a:bodyPr>
          <a:lstStyle/>
          <a:p>
            <a:pPr algn="ctr"/>
            <a:r>
              <a:rPr lang="en-US" sz="900" b="1" dirty="0">
                <a:solidFill>
                  <a:prstClr val="black"/>
                </a:solidFill>
                <a:latin typeface="Times New Roman" panose="02020603050405020304" pitchFamily="18" charset="0"/>
                <a:cs typeface="Times New Roman" panose="02020603050405020304" pitchFamily="18" charset="0"/>
              </a:rPr>
              <a:t>Lunar-relevant, higher lander altitude</a:t>
            </a:r>
            <a:endParaRPr lang="en-US" sz="9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BA7BEC0-11DF-442F-B5EF-669D8187E59D}"/>
              </a:ext>
            </a:extLst>
          </p:cNvPr>
          <p:cNvSpPr txBox="1"/>
          <p:nvPr/>
        </p:nvSpPr>
        <p:spPr>
          <a:xfrm>
            <a:off x="98079" y="6476024"/>
            <a:ext cx="2920205" cy="230832"/>
          </a:xfrm>
          <a:prstGeom prst="rect">
            <a:avLst/>
          </a:prstGeom>
          <a:noFill/>
        </p:spPr>
        <p:txBody>
          <a:bodyPr wrap="square">
            <a:spAutoFit/>
          </a:bodyPr>
          <a:lstStyle/>
          <a:p>
            <a:pPr algn="ctr"/>
            <a:r>
              <a:rPr lang="en-US" sz="900" b="1" dirty="0">
                <a:solidFill>
                  <a:prstClr val="black"/>
                </a:solidFill>
                <a:latin typeface="Times New Roman" panose="02020603050405020304" pitchFamily="18" charset="0"/>
                <a:cs typeface="Times New Roman" panose="02020603050405020304" pitchFamily="18" charset="0"/>
              </a:rPr>
              <a:t>Lunar-relevant, lower lander altitude</a:t>
            </a:r>
            <a:endParaRPr lang="en-US" sz="9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9D15621-FE76-48F4-BB7E-0EF9C4A47FCE}"/>
              </a:ext>
            </a:extLst>
          </p:cNvPr>
          <p:cNvSpPr txBox="1"/>
          <p:nvPr/>
        </p:nvSpPr>
        <p:spPr>
          <a:xfrm>
            <a:off x="5494421" y="3584145"/>
            <a:ext cx="3108736" cy="369332"/>
          </a:xfrm>
          <a:prstGeom prst="rect">
            <a:avLst/>
          </a:prstGeom>
          <a:noFill/>
        </p:spPr>
        <p:txBody>
          <a:bodyPr wrap="none" rtlCol="0">
            <a:spAutoFit/>
          </a:bodyPr>
          <a:lstStyle/>
          <a:p>
            <a:r>
              <a:rPr lang="en-US" dirty="0"/>
              <a:t>Rodrigues et al (In preparation)</a:t>
            </a:r>
          </a:p>
        </p:txBody>
      </p:sp>
    </p:spTree>
    <p:extLst>
      <p:ext uri="{BB962C8B-B14F-4D97-AF65-F5344CB8AC3E}">
        <p14:creationId xmlns:p14="http://schemas.microsoft.com/office/powerpoint/2010/main" val="403071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D402-C846-44A4-9322-A7F1D7849E07}"/>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E58D7154-406C-4A8D-9CDE-1437D976C01C}"/>
              </a:ext>
            </a:extLst>
          </p:cNvPr>
          <p:cNvSpPr>
            <a:spLocks noGrp="1"/>
          </p:cNvSpPr>
          <p:nvPr>
            <p:ph idx="1"/>
          </p:nvPr>
        </p:nvSpPr>
        <p:spPr/>
        <p:txBody>
          <a:bodyPr/>
          <a:lstStyle/>
          <a:p>
            <a:r>
              <a:rPr lang="en-US" dirty="0"/>
              <a:t>Launch, Entry, Descent, Landing</a:t>
            </a:r>
          </a:p>
          <a:p>
            <a:r>
              <a:rPr lang="en-US" dirty="0"/>
              <a:t>Optical and Laser based measurements are making contributions</a:t>
            </a:r>
          </a:p>
          <a:p>
            <a:pPr lvl="1"/>
            <a:r>
              <a:rPr lang="en-US" dirty="0"/>
              <a:t>Insight into flow physics</a:t>
            </a:r>
          </a:p>
          <a:p>
            <a:pPr lvl="1"/>
            <a:r>
              <a:rPr lang="en-US" dirty="0"/>
              <a:t>Explain why </a:t>
            </a:r>
          </a:p>
          <a:p>
            <a:pPr lvl="1"/>
            <a:r>
              <a:rPr lang="en-US" dirty="0"/>
              <a:t>Code validation</a:t>
            </a:r>
          </a:p>
          <a:p>
            <a:r>
              <a:rPr lang="en-US" dirty="0"/>
              <a:t>Three measurement techniques described here</a:t>
            </a:r>
          </a:p>
          <a:p>
            <a:pPr lvl="1"/>
            <a:r>
              <a:rPr lang="en-US" dirty="0"/>
              <a:t>PLIF</a:t>
            </a:r>
          </a:p>
          <a:p>
            <a:pPr lvl="1"/>
            <a:r>
              <a:rPr lang="en-US" dirty="0"/>
              <a:t>FLEET</a:t>
            </a:r>
          </a:p>
          <a:p>
            <a:pPr lvl="1"/>
            <a:r>
              <a:rPr lang="en-US" dirty="0"/>
              <a:t>Stereo Photogrammetry</a:t>
            </a:r>
          </a:p>
          <a:p>
            <a:r>
              <a:rPr lang="en-US" dirty="0"/>
              <a:t>Our research team is doing more…	</a:t>
            </a:r>
          </a:p>
          <a:p>
            <a:pPr lvl="1"/>
            <a:r>
              <a:rPr lang="en-US" dirty="0"/>
              <a:t>Similar series of studies towards Mars entry     …and subsonic aircraft. </a:t>
            </a:r>
          </a:p>
          <a:p>
            <a:pPr lvl="2"/>
            <a:r>
              <a:rPr lang="en-US" dirty="0"/>
              <a:t>LOFTID, COBRA, Propulsive Descent, </a:t>
            </a:r>
            <a:r>
              <a:rPr lang="en-US" dirty="0" err="1"/>
              <a:t>etc</a:t>
            </a:r>
            <a:endParaRPr lang="en-US" dirty="0"/>
          </a:p>
          <a:p>
            <a:r>
              <a:rPr lang="en-US" b="1" dirty="0"/>
              <a:t>NASA has opportunities for students, and early career faculty to get involved</a:t>
            </a:r>
          </a:p>
          <a:p>
            <a:pPr lvl="1"/>
            <a:r>
              <a:rPr lang="en-US" b="1" dirty="0"/>
              <a:t>Summer or semester program</a:t>
            </a:r>
          </a:p>
          <a:p>
            <a:pPr lvl="1"/>
            <a:r>
              <a:rPr lang="en-US" b="1" dirty="0"/>
              <a:t>Grant opportunities for students and faculty</a:t>
            </a:r>
          </a:p>
          <a:p>
            <a:pPr lvl="1"/>
            <a:r>
              <a:rPr lang="en-US" b="1" dirty="0"/>
              <a:t>Post-doctoral opportunities</a:t>
            </a:r>
          </a:p>
          <a:p>
            <a:pPr lvl="1"/>
            <a:r>
              <a:rPr lang="en-US" b="1" dirty="0"/>
              <a:t>Contractor or Civil Servant employment (USA Jobs) </a:t>
            </a:r>
          </a:p>
          <a:p>
            <a:pPr lvl="1"/>
            <a:endParaRPr lang="en-US" dirty="0"/>
          </a:p>
        </p:txBody>
      </p:sp>
      <p:sp>
        <p:nvSpPr>
          <p:cNvPr id="4" name="Slide Number Placeholder 3">
            <a:extLst>
              <a:ext uri="{FF2B5EF4-FFF2-40B4-BE49-F238E27FC236}">
                <a16:creationId xmlns:a16="http://schemas.microsoft.com/office/drawing/2014/main" id="{1613B578-CB4B-414E-9458-B609212D5D7D}"/>
              </a:ext>
            </a:extLst>
          </p:cNvPr>
          <p:cNvSpPr>
            <a:spLocks noGrp="1"/>
          </p:cNvSpPr>
          <p:nvPr>
            <p:ph type="sldNum" sz="quarter" idx="12"/>
          </p:nvPr>
        </p:nvSpPr>
        <p:spPr/>
        <p:txBody>
          <a:bodyPr/>
          <a:lstStyle/>
          <a:p>
            <a:fld id="{62AAAA83-AFD9-48BC-BE4C-3DD0D9246FAC}" type="slidenum">
              <a:rPr lang="en-US" smtClean="0"/>
              <a:pPr/>
              <a:t>46</a:t>
            </a:fld>
            <a:endParaRPr lang="en-US" dirty="0"/>
          </a:p>
        </p:txBody>
      </p:sp>
    </p:spTree>
    <p:extLst>
      <p:ext uri="{BB962C8B-B14F-4D97-AF65-F5344CB8AC3E}">
        <p14:creationId xmlns:p14="http://schemas.microsoft.com/office/powerpoint/2010/main" val="1234308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for your attention!</a:t>
            </a:r>
          </a:p>
        </p:txBody>
      </p:sp>
      <p:sp>
        <p:nvSpPr>
          <p:cNvPr id="4" name="Slide Number Placeholder 3"/>
          <p:cNvSpPr>
            <a:spLocks noGrp="1"/>
          </p:cNvSpPr>
          <p:nvPr>
            <p:ph type="sldNum" sz="quarter" idx="12"/>
          </p:nvPr>
        </p:nvSpPr>
        <p:spPr/>
        <p:txBody>
          <a:bodyPr/>
          <a:lstStyle/>
          <a:p>
            <a:fld id="{62AAAA83-AFD9-48BC-BE4C-3DD0D9246FAC}" type="slidenum">
              <a:rPr lang="en-US" smtClean="0"/>
              <a:pPr/>
              <a:t>47</a:t>
            </a:fld>
            <a:endParaRPr lang="en-US" dirty="0"/>
          </a:p>
        </p:txBody>
      </p:sp>
      <p:sp>
        <p:nvSpPr>
          <p:cNvPr id="9" name="Rectangle 8"/>
          <p:cNvSpPr/>
          <p:nvPr/>
        </p:nvSpPr>
        <p:spPr>
          <a:xfrm>
            <a:off x="5950963" y="3723065"/>
            <a:ext cx="335280" cy="274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p:nvPr/>
        </p:nvPicPr>
        <p:blipFill rotWithShape="1">
          <a:blip r:embed="rId3" cstate="email">
            <a:extLst>
              <a:ext uri="{28A0092B-C50C-407E-A947-70E740481C1C}">
                <a14:useLocalDpi xmlns:a14="http://schemas.microsoft.com/office/drawing/2010/main"/>
              </a:ext>
            </a:extLst>
          </a:blip>
          <a:srcRect l="2563" t="5778" r="1985" b="1513"/>
          <a:stretch/>
        </p:blipFill>
        <p:spPr>
          <a:xfrm>
            <a:off x="1504949" y="1101483"/>
            <a:ext cx="5838825" cy="5243163"/>
          </a:xfrm>
          <a:prstGeom prst="rect">
            <a:avLst/>
          </a:prstGeom>
        </p:spPr>
      </p:pic>
    </p:spTree>
    <p:extLst>
      <p:ext uri="{BB962C8B-B14F-4D97-AF65-F5344CB8AC3E}">
        <p14:creationId xmlns:p14="http://schemas.microsoft.com/office/powerpoint/2010/main" val="3960700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62AAAA83-AFD9-48BC-BE4C-3DD0D9246FAC}" type="slidenum">
              <a:rPr lang="en-US" smtClean="0"/>
              <a:pPr/>
              <a:t>48</a:t>
            </a:fld>
            <a:endParaRPr lang="en-US" dirty="0"/>
          </a:p>
        </p:txBody>
      </p:sp>
    </p:spTree>
    <p:extLst>
      <p:ext uri="{BB962C8B-B14F-4D97-AF65-F5344CB8AC3E}">
        <p14:creationId xmlns:p14="http://schemas.microsoft.com/office/powerpoint/2010/main" val="2761666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4C512-FB4C-45F1-B8A3-D997DA51461A}"/>
              </a:ext>
            </a:extLst>
          </p:cNvPr>
          <p:cNvSpPr>
            <a:spLocks noGrp="1"/>
          </p:cNvSpPr>
          <p:nvPr>
            <p:ph type="title"/>
          </p:nvPr>
        </p:nvSpPr>
        <p:spPr/>
        <p:txBody>
          <a:bodyPr/>
          <a:lstStyle/>
          <a:p>
            <a:r>
              <a:rPr lang="en-US" dirty="0"/>
              <a:t>EFT-1   Dec 5, 2014</a:t>
            </a:r>
          </a:p>
        </p:txBody>
      </p:sp>
      <p:sp>
        <p:nvSpPr>
          <p:cNvPr id="3" name="Content Placeholder 2">
            <a:extLst>
              <a:ext uri="{FF2B5EF4-FFF2-40B4-BE49-F238E27FC236}">
                <a16:creationId xmlns:a16="http://schemas.microsoft.com/office/drawing/2014/main" id="{704D1F77-E46D-4ED3-B425-0CCDDB6CF71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0DFF2DA-1D10-4235-9238-ACC26786A60A}"/>
              </a:ext>
            </a:extLst>
          </p:cNvPr>
          <p:cNvSpPr>
            <a:spLocks noGrp="1"/>
          </p:cNvSpPr>
          <p:nvPr>
            <p:ph type="sldNum" sz="quarter" idx="12"/>
          </p:nvPr>
        </p:nvSpPr>
        <p:spPr/>
        <p:txBody>
          <a:bodyPr/>
          <a:lstStyle/>
          <a:p>
            <a:fld id="{62AAAA83-AFD9-48BC-BE4C-3DD0D9246FAC}" type="slidenum">
              <a:rPr lang="en-US" smtClean="0"/>
              <a:pPr/>
              <a:t>49</a:t>
            </a:fld>
            <a:endParaRPr lang="en-US" dirty="0"/>
          </a:p>
        </p:txBody>
      </p:sp>
      <p:pic>
        <p:nvPicPr>
          <p:cNvPr id="7170" name="Picture 2">
            <a:extLst>
              <a:ext uri="{FF2B5EF4-FFF2-40B4-BE49-F238E27FC236}">
                <a16:creationId xmlns:a16="http://schemas.microsoft.com/office/drawing/2014/main" id="{69C5945D-4928-442B-8C93-5313C5683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BDD70B-CCF1-4A51-802E-BB93D6F72B66}"/>
              </a:ext>
            </a:extLst>
          </p:cNvPr>
          <p:cNvSpPr txBox="1"/>
          <p:nvPr/>
        </p:nvSpPr>
        <p:spPr>
          <a:xfrm>
            <a:off x="1793326" y="6077642"/>
            <a:ext cx="6722023" cy="261610"/>
          </a:xfrm>
          <a:prstGeom prst="rect">
            <a:avLst/>
          </a:prstGeom>
          <a:noFill/>
        </p:spPr>
        <p:txBody>
          <a:bodyPr wrap="square">
            <a:spAutoFit/>
          </a:bodyPr>
          <a:lstStyle/>
          <a:p>
            <a:r>
              <a:rPr lang="en-US" sz="1050" b="0" i="0" u="none" strike="noStrike" dirty="0">
                <a:solidFill>
                  <a:srgbClr val="0645AD"/>
                </a:solidFill>
                <a:effectLst/>
                <a:latin typeface="Arial" panose="020B0604020202020204" pitchFamily="34" charset="0"/>
                <a:hlinkClick r:id="rId3"/>
              </a:rPr>
              <a:t>http://www.nasa.gov/pdf/631631main_12-03_HEOC.pdf</a:t>
            </a:r>
            <a:endParaRPr lang="en-US" sz="1050" dirty="0"/>
          </a:p>
        </p:txBody>
      </p:sp>
    </p:spTree>
    <p:extLst>
      <p:ext uri="{BB962C8B-B14F-4D97-AF65-F5344CB8AC3E}">
        <p14:creationId xmlns:p14="http://schemas.microsoft.com/office/powerpoint/2010/main" val="3293717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212E-9499-4AFB-B6BC-C1721B99B680}"/>
              </a:ext>
            </a:extLst>
          </p:cNvPr>
          <p:cNvSpPr>
            <a:spLocks noGrp="1"/>
          </p:cNvSpPr>
          <p:nvPr>
            <p:ph type="title"/>
          </p:nvPr>
        </p:nvSpPr>
        <p:spPr/>
        <p:txBody>
          <a:bodyPr/>
          <a:lstStyle/>
          <a:p>
            <a:r>
              <a:rPr lang="en-US" dirty="0" err="1"/>
              <a:t>Aeroscience</a:t>
            </a:r>
            <a:r>
              <a:rPr lang="en-US" dirty="0"/>
              <a:t> Challenges for the Artemis Program </a:t>
            </a:r>
          </a:p>
        </p:txBody>
      </p:sp>
      <p:sp>
        <p:nvSpPr>
          <p:cNvPr id="3" name="Content Placeholder 2">
            <a:extLst>
              <a:ext uri="{FF2B5EF4-FFF2-40B4-BE49-F238E27FC236}">
                <a16:creationId xmlns:a16="http://schemas.microsoft.com/office/drawing/2014/main" id="{8878CB1C-A077-498C-94AE-3100BD73E3D5}"/>
              </a:ext>
            </a:extLst>
          </p:cNvPr>
          <p:cNvSpPr>
            <a:spLocks noGrp="1"/>
          </p:cNvSpPr>
          <p:nvPr>
            <p:ph idx="1"/>
          </p:nvPr>
        </p:nvSpPr>
        <p:spPr>
          <a:xfrm>
            <a:off x="314325" y="934142"/>
            <a:ext cx="8515350" cy="6209608"/>
          </a:xfrm>
        </p:spPr>
        <p:txBody>
          <a:bodyPr>
            <a:normAutofit fontScale="92500" lnSpcReduction="10000"/>
          </a:bodyPr>
          <a:lstStyle/>
          <a:p>
            <a:r>
              <a:rPr lang="en-US" sz="2400" dirty="0"/>
              <a:t>Launch:</a:t>
            </a:r>
          </a:p>
          <a:p>
            <a:pPr lvl="1"/>
            <a:r>
              <a:rPr lang="en-US" sz="2000" dirty="0"/>
              <a:t>Core stage plume-induced base heating on SLS</a:t>
            </a:r>
          </a:p>
          <a:p>
            <a:pPr lvl="1"/>
            <a:r>
              <a:rPr lang="en-US" sz="2000" dirty="0">
                <a:solidFill>
                  <a:schemeClr val="bg1">
                    <a:lumMod val="65000"/>
                  </a:schemeClr>
                </a:solidFill>
              </a:rPr>
              <a:t>Buffet between core stage and SRB in SLS</a:t>
            </a:r>
          </a:p>
          <a:p>
            <a:pPr lvl="1"/>
            <a:r>
              <a:rPr lang="en-US" sz="2200" dirty="0">
                <a:solidFill>
                  <a:schemeClr val="bg1">
                    <a:lumMod val="65000"/>
                  </a:schemeClr>
                </a:solidFill>
              </a:rPr>
              <a:t>Supersonic Stage Separation (non-contact)</a:t>
            </a:r>
          </a:p>
          <a:p>
            <a:r>
              <a:rPr lang="en-US" sz="2400" dirty="0"/>
              <a:t>Entry: </a:t>
            </a:r>
          </a:p>
          <a:p>
            <a:pPr lvl="1"/>
            <a:r>
              <a:rPr lang="en-US" sz="2200" dirty="0"/>
              <a:t>Transition/heat shield performance</a:t>
            </a:r>
          </a:p>
          <a:p>
            <a:pPr lvl="1"/>
            <a:r>
              <a:rPr lang="en-US" sz="2000" dirty="0"/>
              <a:t>Orion Reaction Control System (RCS) Jets </a:t>
            </a:r>
          </a:p>
          <a:p>
            <a:pPr lvl="2"/>
            <a:r>
              <a:rPr lang="en-US" sz="1800" dirty="0"/>
              <a:t>Aero performance</a:t>
            </a:r>
          </a:p>
          <a:p>
            <a:pPr lvl="2"/>
            <a:r>
              <a:rPr lang="en-US" sz="1800" dirty="0" err="1"/>
              <a:t>Backshell</a:t>
            </a:r>
            <a:r>
              <a:rPr lang="en-US" sz="1800" dirty="0"/>
              <a:t> heating</a:t>
            </a:r>
          </a:p>
          <a:p>
            <a:r>
              <a:rPr lang="en-US" sz="2400" dirty="0"/>
              <a:t>Descent:</a:t>
            </a:r>
          </a:p>
          <a:p>
            <a:pPr lvl="1"/>
            <a:r>
              <a:rPr lang="en-US" sz="2000" dirty="0"/>
              <a:t>Orion heat shield roughness aero performance</a:t>
            </a:r>
            <a:endParaRPr lang="en-US" sz="2000" dirty="0">
              <a:solidFill>
                <a:schemeClr val="bg1">
                  <a:lumMod val="65000"/>
                </a:schemeClr>
              </a:solidFill>
            </a:endParaRPr>
          </a:p>
          <a:p>
            <a:pPr lvl="1"/>
            <a:r>
              <a:rPr lang="en-US" sz="2000" dirty="0">
                <a:solidFill>
                  <a:schemeClr val="bg1">
                    <a:lumMod val="65000"/>
                  </a:schemeClr>
                </a:solidFill>
              </a:rPr>
              <a:t>Earth: Parachute deployment </a:t>
            </a:r>
          </a:p>
          <a:p>
            <a:r>
              <a:rPr lang="en-US" sz="2400" dirty="0">
                <a:solidFill>
                  <a:schemeClr val="bg1">
                    <a:lumMod val="65000"/>
                  </a:schemeClr>
                </a:solidFill>
              </a:rPr>
              <a:t>Earth Landing: Splashdown</a:t>
            </a:r>
          </a:p>
          <a:p>
            <a:r>
              <a:rPr lang="en-US" sz="2400" dirty="0"/>
              <a:t>Lunar Landing: Plume-surface interaction (PSI)</a:t>
            </a:r>
          </a:p>
          <a:p>
            <a:r>
              <a:rPr lang="en-US" sz="2400" dirty="0"/>
              <a:t>Many, many other challenges… </a:t>
            </a:r>
          </a:p>
          <a:p>
            <a:pPr marL="0" indent="0">
              <a:buNone/>
            </a:pPr>
            <a:r>
              <a:rPr lang="en-US" sz="2200" b="1" dirty="0"/>
              <a:t>NASA has developed detailed understanding, predictive capability for these phenomena; work with / advise partners</a:t>
            </a:r>
          </a:p>
          <a:p>
            <a:pPr marL="0" indent="0">
              <a:buNone/>
            </a:pPr>
            <a:r>
              <a:rPr lang="en-US" sz="1900" dirty="0"/>
              <a:t>(Mars entry has a separate list of problems!  It has a thin atmosphere.)</a:t>
            </a:r>
            <a:endParaRPr lang="en-US" dirty="0"/>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2CB6618D-DFD0-4BA4-BD12-E61194538692}"/>
              </a:ext>
            </a:extLst>
          </p:cNvPr>
          <p:cNvSpPr>
            <a:spLocks noGrp="1"/>
          </p:cNvSpPr>
          <p:nvPr>
            <p:ph type="sldNum" sz="quarter" idx="12"/>
          </p:nvPr>
        </p:nvSpPr>
        <p:spPr/>
        <p:txBody>
          <a:bodyPr/>
          <a:lstStyle/>
          <a:p>
            <a:fld id="{62AAAA83-AFD9-48BC-BE4C-3DD0D9246FAC}" type="slidenum">
              <a:rPr lang="en-US" smtClean="0"/>
              <a:pPr/>
              <a:t>5</a:t>
            </a:fld>
            <a:endParaRPr lang="en-US" dirty="0"/>
          </a:p>
        </p:txBody>
      </p:sp>
      <p:pic>
        <p:nvPicPr>
          <p:cNvPr id="5" name="Picture 4">
            <a:extLst>
              <a:ext uri="{FF2B5EF4-FFF2-40B4-BE49-F238E27FC236}">
                <a16:creationId xmlns:a16="http://schemas.microsoft.com/office/drawing/2014/main" id="{3D6EEA01-D484-42CE-87AE-3582959BF1BB}"/>
              </a:ext>
            </a:extLst>
          </p:cNvPr>
          <p:cNvPicPr>
            <a:picLocks noChangeAspect="1"/>
          </p:cNvPicPr>
          <p:nvPr/>
        </p:nvPicPr>
        <p:blipFill rotWithShape="1">
          <a:blip r:embed="rId2"/>
          <a:srcRect l="78017" t="19722" r="9330" b="45436"/>
          <a:stretch/>
        </p:blipFill>
        <p:spPr>
          <a:xfrm>
            <a:off x="7118131" y="934142"/>
            <a:ext cx="2182747" cy="4507662"/>
          </a:xfrm>
          <a:prstGeom prst="rect">
            <a:avLst/>
          </a:prstGeom>
        </p:spPr>
      </p:pic>
    </p:spTree>
    <p:extLst>
      <p:ext uri="{BB962C8B-B14F-4D97-AF65-F5344CB8AC3E}">
        <p14:creationId xmlns:p14="http://schemas.microsoft.com/office/powerpoint/2010/main" val="2074927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B43D-87FB-49A8-9FE9-4A38CCA492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EFF055-0946-464E-8222-81F8BC44AF85}"/>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590F791-8189-4680-B640-41282EE81369}"/>
              </a:ext>
            </a:extLst>
          </p:cNvPr>
          <p:cNvSpPr>
            <a:spLocks noGrp="1"/>
          </p:cNvSpPr>
          <p:nvPr>
            <p:ph type="sldNum" sz="quarter" idx="12"/>
          </p:nvPr>
        </p:nvSpPr>
        <p:spPr/>
        <p:txBody>
          <a:bodyPr/>
          <a:lstStyle/>
          <a:p>
            <a:fld id="{62AAAA83-AFD9-48BC-BE4C-3DD0D9246FAC}" type="slidenum">
              <a:rPr lang="en-US" smtClean="0"/>
              <a:pPr/>
              <a:t>50</a:t>
            </a:fld>
            <a:endParaRPr lang="en-US" dirty="0"/>
          </a:p>
        </p:txBody>
      </p:sp>
      <p:pic>
        <p:nvPicPr>
          <p:cNvPr id="7" name="Picture 6">
            <a:extLst>
              <a:ext uri="{FF2B5EF4-FFF2-40B4-BE49-F238E27FC236}">
                <a16:creationId xmlns:a16="http://schemas.microsoft.com/office/drawing/2014/main" id="{9A44498C-F34C-45F2-8772-4B183349CC73}"/>
              </a:ext>
            </a:extLst>
          </p:cNvPr>
          <p:cNvPicPr>
            <a:picLocks noChangeAspect="1"/>
          </p:cNvPicPr>
          <p:nvPr/>
        </p:nvPicPr>
        <p:blipFill>
          <a:blip r:embed="rId2"/>
          <a:stretch>
            <a:fillRect/>
          </a:stretch>
        </p:blipFill>
        <p:spPr>
          <a:xfrm>
            <a:off x="-1" y="860107"/>
            <a:ext cx="9357355" cy="5257664"/>
          </a:xfrm>
          <a:prstGeom prst="rect">
            <a:avLst/>
          </a:prstGeom>
        </p:spPr>
      </p:pic>
    </p:spTree>
    <p:extLst>
      <p:ext uri="{BB962C8B-B14F-4D97-AF65-F5344CB8AC3E}">
        <p14:creationId xmlns:p14="http://schemas.microsoft.com/office/powerpoint/2010/main" val="489179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2B6DF-104D-436D-8F13-95EC36526AE6}"/>
              </a:ext>
            </a:extLst>
          </p:cNvPr>
          <p:cNvSpPr>
            <a:spLocks noGrp="1"/>
          </p:cNvSpPr>
          <p:nvPr>
            <p:ph type="title"/>
          </p:nvPr>
        </p:nvSpPr>
        <p:spPr/>
        <p:txBody>
          <a:bodyPr/>
          <a:lstStyle/>
          <a:p>
            <a:r>
              <a:rPr lang="en-US" dirty="0"/>
              <a:t>SpaceX/NASA Artemis III mission: 2025+</a:t>
            </a:r>
          </a:p>
        </p:txBody>
      </p:sp>
      <p:pic>
        <p:nvPicPr>
          <p:cNvPr id="8" name="Content Placeholder 7">
            <a:extLst>
              <a:ext uri="{FF2B5EF4-FFF2-40B4-BE49-F238E27FC236}">
                <a16:creationId xmlns:a16="http://schemas.microsoft.com/office/drawing/2014/main" id="{5C8C84F5-679B-4FD9-BD5B-0281B9EDEBC3}"/>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879712"/>
            <a:ext cx="9765545" cy="5493119"/>
          </a:xfrm>
        </p:spPr>
      </p:pic>
      <p:sp>
        <p:nvSpPr>
          <p:cNvPr id="4" name="Slide Number Placeholder 3">
            <a:extLst>
              <a:ext uri="{FF2B5EF4-FFF2-40B4-BE49-F238E27FC236}">
                <a16:creationId xmlns:a16="http://schemas.microsoft.com/office/drawing/2014/main" id="{7A764C6A-D701-434D-9D15-1AA77BCF09B9}"/>
              </a:ext>
            </a:extLst>
          </p:cNvPr>
          <p:cNvSpPr>
            <a:spLocks noGrp="1"/>
          </p:cNvSpPr>
          <p:nvPr>
            <p:ph type="sldNum" sz="quarter" idx="12"/>
          </p:nvPr>
        </p:nvSpPr>
        <p:spPr/>
        <p:txBody>
          <a:bodyPr/>
          <a:lstStyle/>
          <a:p>
            <a:fld id="{62AAAA83-AFD9-48BC-BE4C-3DD0D9246FAC}" type="slidenum">
              <a:rPr lang="en-US" smtClean="0"/>
              <a:pPr/>
              <a:t>51</a:t>
            </a:fld>
            <a:endParaRPr lang="en-US" dirty="0"/>
          </a:p>
        </p:txBody>
      </p:sp>
      <p:sp>
        <p:nvSpPr>
          <p:cNvPr id="10" name="TextBox 9">
            <a:extLst>
              <a:ext uri="{FF2B5EF4-FFF2-40B4-BE49-F238E27FC236}">
                <a16:creationId xmlns:a16="http://schemas.microsoft.com/office/drawing/2014/main" id="{D2D32372-7147-4E2D-958E-CEB0A96F173C}"/>
              </a:ext>
            </a:extLst>
          </p:cNvPr>
          <p:cNvSpPr txBox="1"/>
          <p:nvPr/>
        </p:nvSpPr>
        <p:spPr>
          <a:xfrm>
            <a:off x="231321" y="6329219"/>
            <a:ext cx="6115049" cy="276999"/>
          </a:xfrm>
          <a:prstGeom prst="rect">
            <a:avLst/>
          </a:prstGeom>
          <a:noFill/>
        </p:spPr>
        <p:txBody>
          <a:bodyPr wrap="square">
            <a:spAutoFit/>
          </a:bodyPr>
          <a:lstStyle/>
          <a:p>
            <a:r>
              <a:rPr lang="en-US" sz="1200" dirty="0">
                <a:hlinkClick r:id="rId5"/>
              </a:rPr>
              <a:t>https://en.wikipedia.org/wiki/Starship_HLS#/media/File:Artemis_III_CONOPS.svg</a:t>
            </a:r>
            <a:r>
              <a:rPr lang="en-US" sz="1200" dirty="0"/>
              <a:t> </a:t>
            </a:r>
          </a:p>
        </p:txBody>
      </p:sp>
    </p:spTree>
    <p:extLst>
      <p:ext uri="{BB962C8B-B14F-4D97-AF65-F5344CB8AC3E}">
        <p14:creationId xmlns:p14="http://schemas.microsoft.com/office/powerpoint/2010/main" val="4272068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C8E8-DC8A-404C-903B-627AA74C3B53}"/>
              </a:ext>
            </a:extLst>
          </p:cNvPr>
          <p:cNvSpPr>
            <a:spLocks noGrp="1"/>
          </p:cNvSpPr>
          <p:nvPr>
            <p:ph type="title"/>
          </p:nvPr>
        </p:nvSpPr>
        <p:spPr/>
        <p:txBody>
          <a:bodyPr/>
          <a:lstStyle/>
          <a:p>
            <a:r>
              <a:rPr lang="en-US" dirty="0">
                <a:solidFill>
                  <a:schemeClr val="tx1"/>
                </a:solidFill>
              </a:rPr>
              <a:t>SLS Configurations</a:t>
            </a:r>
          </a:p>
        </p:txBody>
      </p:sp>
      <p:sp>
        <p:nvSpPr>
          <p:cNvPr id="3" name="Slide Number Placeholder 2">
            <a:extLst>
              <a:ext uri="{FF2B5EF4-FFF2-40B4-BE49-F238E27FC236}">
                <a16:creationId xmlns:a16="http://schemas.microsoft.com/office/drawing/2014/main" id="{6C9094F6-1715-0643-B114-FA108091F9E7}"/>
              </a:ext>
            </a:extLst>
          </p:cNvPr>
          <p:cNvSpPr>
            <a:spLocks noGrp="1"/>
          </p:cNvSpPr>
          <p:nvPr>
            <p:ph type="sldNum" sz="quarter" idx="11"/>
          </p:nvPr>
        </p:nvSpPr>
        <p:spPr/>
        <p:txBody>
          <a:bodyPr/>
          <a:lstStyle/>
          <a:p>
            <a:fld id="{DBDBE54E-68C7-A04E-9AB9-42D4672C52E5}" type="slidenum">
              <a:rPr lang="en-US" altLang="en-US" smtClean="0"/>
              <a:pPr/>
              <a:t>52</a:t>
            </a:fld>
            <a:endParaRPr lang="en-US" altLang="en-US"/>
          </a:p>
        </p:txBody>
      </p:sp>
      <p:sp>
        <p:nvSpPr>
          <p:cNvPr id="4" name="TextBox 3">
            <a:extLst>
              <a:ext uri="{FF2B5EF4-FFF2-40B4-BE49-F238E27FC236}">
                <a16:creationId xmlns:a16="http://schemas.microsoft.com/office/drawing/2014/main" id="{B6BFF1C6-8999-9C41-BD93-DAAD3F5902A9}"/>
              </a:ext>
            </a:extLst>
          </p:cNvPr>
          <p:cNvSpPr txBox="1"/>
          <p:nvPr/>
        </p:nvSpPr>
        <p:spPr>
          <a:xfrm>
            <a:off x="482600" y="6076950"/>
            <a:ext cx="2448885" cy="369332"/>
          </a:xfrm>
          <a:prstGeom prst="rect">
            <a:avLst/>
          </a:prstGeom>
          <a:noFill/>
        </p:spPr>
        <p:txBody>
          <a:bodyPr wrap="square" rtlCol="0">
            <a:spAutoFit/>
          </a:bodyPr>
          <a:lstStyle/>
          <a:p>
            <a:r>
              <a:rPr lang="en-US" dirty="0" err="1"/>
              <a:t>www.nasa.gov</a:t>
            </a:r>
            <a:r>
              <a:rPr lang="en-US" dirty="0"/>
              <a:t>/</a:t>
            </a:r>
            <a:r>
              <a:rPr lang="en-US" dirty="0" err="1"/>
              <a:t>sls</a:t>
            </a:r>
            <a:endParaRPr lang="en-US" dirty="0"/>
          </a:p>
        </p:txBody>
      </p:sp>
      <p:pic>
        <p:nvPicPr>
          <p:cNvPr id="6" name="Picture 5">
            <a:extLst>
              <a:ext uri="{FF2B5EF4-FFF2-40B4-BE49-F238E27FC236}">
                <a16:creationId xmlns:a16="http://schemas.microsoft.com/office/drawing/2014/main" id="{08FCE19F-D5F6-5443-8526-049918180163}"/>
              </a:ext>
            </a:extLst>
          </p:cNvPr>
          <p:cNvPicPr>
            <a:picLocks noChangeAspect="1"/>
          </p:cNvPicPr>
          <p:nvPr/>
        </p:nvPicPr>
        <p:blipFill>
          <a:blip r:embed="rId3"/>
          <a:stretch>
            <a:fillRect/>
          </a:stretch>
        </p:blipFill>
        <p:spPr>
          <a:xfrm>
            <a:off x="168805" y="1517650"/>
            <a:ext cx="8506752" cy="4419600"/>
          </a:xfrm>
          <a:prstGeom prst="rect">
            <a:avLst/>
          </a:prstGeom>
        </p:spPr>
      </p:pic>
      <p:cxnSp>
        <p:nvCxnSpPr>
          <p:cNvPr id="8" name="Straight Connector 7"/>
          <p:cNvCxnSpPr/>
          <p:nvPr/>
        </p:nvCxnSpPr>
        <p:spPr>
          <a:xfrm>
            <a:off x="3124200" y="5791200"/>
            <a:ext cx="12192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109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F14E-C665-41AE-BDC0-E576D33A6E7B}"/>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4A46F895-0CAA-4E35-89DB-83BE1E9C8926}"/>
              </a:ext>
            </a:extLst>
          </p:cNvPr>
          <p:cNvSpPr>
            <a:spLocks noGrp="1"/>
          </p:cNvSpPr>
          <p:nvPr>
            <p:ph type="sldNum" sz="quarter" idx="12"/>
          </p:nvPr>
        </p:nvSpPr>
        <p:spPr>
          <a:xfrm>
            <a:off x="5430038" y="6492875"/>
            <a:ext cx="2057400" cy="365125"/>
          </a:xfrm>
        </p:spPr>
        <p:txBody>
          <a:bodyPr/>
          <a:lstStyle/>
          <a:p>
            <a:fld id="{62AAAA83-AFD9-48BC-BE4C-3DD0D9246FAC}" type="slidenum">
              <a:rPr lang="en-US" smtClean="0"/>
              <a:t>53</a:t>
            </a:fld>
            <a:endParaRPr lang="en-US"/>
          </a:p>
        </p:txBody>
      </p:sp>
      <p:pic>
        <p:nvPicPr>
          <p:cNvPr id="5" name="Picture 4">
            <a:extLst>
              <a:ext uri="{FF2B5EF4-FFF2-40B4-BE49-F238E27FC236}">
                <a16:creationId xmlns:a16="http://schemas.microsoft.com/office/drawing/2014/main" id="{DFCE09FD-CF67-4152-8E71-B38D28B72AB9}"/>
              </a:ext>
            </a:extLst>
          </p:cNvPr>
          <p:cNvPicPr>
            <a:picLocks noChangeAspect="1"/>
          </p:cNvPicPr>
          <p:nvPr/>
        </p:nvPicPr>
        <p:blipFill>
          <a:blip r:embed="rId2"/>
          <a:stretch>
            <a:fillRect/>
          </a:stretch>
        </p:blipFill>
        <p:spPr>
          <a:xfrm>
            <a:off x="229386" y="1993864"/>
            <a:ext cx="7886701" cy="3739466"/>
          </a:xfrm>
          <a:prstGeom prst="rect">
            <a:avLst/>
          </a:prstGeom>
        </p:spPr>
      </p:pic>
      <p:sp>
        <p:nvSpPr>
          <p:cNvPr id="7" name="TextBox 6">
            <a:extLst>
              <a:ext uri="{FF2B5EF4-FFF2-40B4-BE49-F238E27FC236}">
                <a16:creationId xmlns:a16="http://schemas.microsoft.com/office/drawing/2014/main" id="{6158C7E2-0FB8-43EC-8FB5-1DC6F0137724}"/>
              </a:ext>
            </a:extLst>
          </p:cNvPr>
          <p:cNvSpPr txBox="1"/>
          <p:nvPr/>
        </p:nvSpPr>
        <p:spPr>
          <a:xfrm>
            <a:off x="78828" y="5794195"/>
            <a:ext cx="7886700" cy="246221"/>
          </a:xfrm>
          <a:prstGeom prst="rect">
            <a:avLst/>
          </a:prstGeom>
          <a:noFill/>
        </p:spPr>
        <p:txBody>
          <a:bodyPr wrap="square">
            <a:spAutoFit/>
          </a:bodyPr>
          <a:lstStyle/>
          <a:p>
            <a:r>
              <a:rPr lang="en-US" sz="1000" dirty="0">
                <a:hlinkClick r:id="rId3"/>
              </a:rPr>
              <a:t>https://commons.wikimedia.org/wiki/File:NASA_Selects_First_Commercial_Moon_Landing_Services_for_Artemis_Program_(47974915261).jpg</a:t>
            </a:r>
            <a:r>
              <a:rPr lang="en-US" sz="1000" dirty="0"/>
              <a:t> </a:t>
            </a:r>
          </a:p>
        </p:txBody>
      </p:sp>
      <p:pic>
        <p:nvPicPr>
          <p:cNvPr id="9" name="Picture 8">
            <a:extLst>
              <a:ext uri="{FF2B5EF4-FFF2-40B4-BE49-F238E27FC236}">
                <a16:creationId xmlns:a16="http://schemas.microsoft.com/office/drawing/2014/main" id="{8F42E5DC-00E9-45C2-86E3-E46B9895444F}"/>
              </a:ext>
            </a:extLst>
          </p:cNvPr>
          <p:cNvPicPr>
            <a:picLocks noChangeAspect="1"/>
          </p:cNvPicPr>
          <p:nvPr/>
        </p:nvPicPr>
        <p:blipFill>
          <a:blip r:embed="rId4"/>
          <a:stretch>
            <a:fillRect/>
          </a:stretch>
        </p:blipFill>
        <p:spPr>
          <a:xfrm>
            <a:off x="2366164" y="1557633"/>
            <a:ext cx="7149902" cy="5067866"/>
          </a:xfrm>
          <a:prstGeom prst="rect">
            <a:avLst/>
          </a:prstGeom>
        </p:spPr>
      </p:pic>
    </p:spTree>
    <p:extLst>
      <p:ext uri="{BB962C8B-B14F-4D97-AF65-F5344CB8AC3E}">
        <p14:creationId xmlns:p14="http://schemas.microsoft.com/office/powerpoint/2010/main" val="424145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0B4EE-5652-4816-A4B2-9A375A648F5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19763C19-E547-4A26-98AC-55F682919B6D}"/>
              </a:ext>
            </a:extLst>
          </p:cNvPr>
          <p:cNvSpPr>
            <a:spLocks noGrp="1"/>
          </p:cNvSpPr>
          <p:nvPr>
            <p:ph type="sldNum" sz="quarter" idx="12"/>
          </p:nvPr>
        </p:nvSpPr>
        <p:spPr/>
        <p:txBody>
          <a:bodyPr/>
          <a:lstStyle/>
          <a:p>
            <a:fld id="{62AAAA83-AFD9-48BC-BE4C-3DD0D9246FAC}" type="slidenum">
              <a:rPr lang="en-US" smtClean="0"/>
              <a:t>54</a:t>
            </a:fld>
            <a:endParaRPr lang="en-US"/>
          </a:p>
        </p:txBody>
      </p:sp>
      <p:pic>
        <p:nvPicPr>
          <p:cNvPr id="6146" name="Picture 2">
            <a:extLst>
              <a:ext uri="{FF2B5EF4-FFF2-40B4-BE49-F238E27FC236}">
                <a16:creationId xmlns:a16="http://schemas.microsoft.com/office/drawing/2014/main" id="{B034C48F-6479-47D7-888A-8A4C47F92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5E06CD-3A43-4869-B0AA-E594D47D8FB0}"/>
              </a:ext>
            </a:extLst>
          </p:cNvPr>
          <p:cNvSpPr txBox="1"/>
          <p:nvPr/>
        </p:nvSpPr>
        <p:spPr>
          <a:xfrm>
            <a:off x="330200" y="-27891"/>
            <a:ext cx="4572000" cy="646331"/>
          </a:xfrm>
          <a:prstGeom prst="rect">
            <a:avLst/>
          </a:prstGeom>
          <a:noFill/>
        </p:spPr>
        <p:txBody>
          <a:bodyPr wrap="square">
            <a:spAutoFit/>
          </a:bodyPr>
          <a:lstStyle/>
          <a:p>
            <a:r>
              <a:rPr lang="en-US" dirty="0"/>
              <a:t>https://commons.wikimedia.org/wiki/File:Super_heavy-lift_launch_vehicles.png</a:t>
            </a:r>
          </a:p>
        </p:txBody>
      </p:sp>
    </p:spTree>
    <p:extLst>
      <p:ext uri="{BB962C8B-B14F-4D97-AF65-F5344CB8AC3E}">
        <p14:creationId xmlns:p14="http://schemas.microsoft.com/office/powerpoint/2010/main" val="3291604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Speed (100 kHz) Measurements: PLEET</a:t>
            </a:r>
          </a:p>
        </p:txBody>
      </p:sp>
      <p:sp>
        <p:nvSpPr>
          <p:cNvPr id="4" name="Slide Number Placeholder 3"/>
          <p:cNvSpPr>
            <a:spLocks noGrp="1"/>
          </p:cNvSpPr>
          <p:nvPr>
            <p:ph type="sldNum" sz="quarter" idx="12"/>
          </p:nvPr>
        </p:nvSpPr>
        <p:spPr/>
        <p:txBody>
          <a:bodyPr/>
          <a:lstStyle/>
          <a:p>
            <a:fld id="{62AAAA83-AFD9-48BC-BE4C-3DD0D9246FAC}" type="slidenum">
              <a:rPr lang="en-US" smtClean="0"/>
              <a:pPr/>
              <a:t>55</a:t>
            </a:fld>
            <a:endParaRPr lang="en-US" dirty="0"/>
          </a:p>
        </p:txBody>
      </p:sp>
      <p:sp>
        <p:nvSpPr>
          <p:cNvPr id="6" name="Rounded Rectangle 5"/>
          <p:cNvSpPr/>
          <p:nvPr/>
        </p:nvSpPr>
        <p:spPr>
          <a:xfrm>
            <a:off x="628650" y="934141"/>
            <a:ext cx="8056880" cy="2164095"/>
          </a:xfrm>
          <a:prstGeom prst="roundRect">
            <a:avLst>
              <a:gd name="adj" fmla="val 6246"/>
            </a:avLst>
          </a:prstGeom>
          <a:gradFill flip="none" rotWithShape="1">
            <a:gsLst>
              <a:gs pos="0">
                <a:schemeClr val="bg1">
                  <a:lumMod val="95000"/>
                  <a:alpha val="50000"/>
                </a:schemeClr>
              </a:gs>
              <a:gs pos="100000">
                <a:schemeClr val="bg1">
                  <a:lumMod val="95000"/>
                  <a:alpha val="10000"/>
                </a:schemeClr>
              </a:gs>
            </a:gsLst>
            <a:lin ang="0" scaled="1"/>
            <a:tileRect/>
          </a:gradFill>
          <a:ln w="41275" cmpd="dbl">
            <a:solidFill>
              <a:schemeClr val="bg2">
                <a:lumMod val="9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Deployment of a high-repetition rate PLEET (picosecond-LEET) system</a:t>
            </a:r>
          </a:p>
          <a:p>
            <a:pPr marL="285750" indent="-285750">
              <a:buFont typeface="Arial" panose="020B0604020202020204" pitchFamily="34" charset="0"/>
              <a:buChar char="•"/>
            </a:pPr>
            <a:r>
              <a:rPr lang="en-US" sz="1600" dirty="0">
                <a:solidFill>
                  <a:schemeClr val="tx1"/>
                </a:solidFill>
              </a:rPr>
              <a:t>Make similar velocity measurements at up to 100 kHz using pulse burst laser</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a:lnSpc>
                <a:spcPct val="150000"/>
              </a:lnSpc>
            </a:pPr>
            <a:endParaRPr lang="en-US" sz="1600" dirty="0">
              <a:solidFill>
                <a:schemeClr val="tx1"/>
              </a:solidFill>
            </a:endParaRPr>
          </a:p>
          <a:p>
            <a:r>
              <a:rPr lang="en-US" sz="1400" dirty="0">
                <a:solidFill>
                  <a:schemeClr val="tx1"/>
                </a:solidFill>
              </a:rPr>
              <a:t>MST Manuscript (under review): Burns, Danehy, Jiang, Slipchenko, Felver, Roy, “High-Speed, Unseeded Velocimetry for Transonic Cryogenic Tunnels Using Pulse-Burst PLEET.”</a:t>
            </a: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a:p>
            <a:pPr marL="285750" indent="-285750">
              <a:buFont typeface="Arial" panose="020B0604020202020204" pitchFamily="34" charset="0"/>
              <a:buChar char="•"/>
            </a:pPr>
            <a:endParaRPr lang="en-US" sz="1600" dirty="0">
              <a:solidFill>
                <a:schemeClr val="tx1"/>
              </a:solidFill>
            </a:endParaRPr>
          </a:p>
        </p:txBody>
      </p:sp>
      <p:grpSp>
        <p:nvGrpSpPr>
          <p:cNvPr id="9" name="Group 8"/>
          <p:cNvGrpSpPr/>
          <p:nvPr/>
        </p:nvGrpSpPr>
        <p:grpSpPr>
          <a:xfrm>
            <a:off x="1131791" y="1550886"/>
            <a:ext cx="6880418" cy="1018692"/>
            <a:chOff x="1131791" y="1550886"/>
            <a:chExt cx="6880418" cy="1018692"/>
          </a:xfrm>
        </p:grpSpPr>
        <p:sp>
          <p:nvSpPr>
            <p:cNvPr id="8" name="Rectangle 7"/>
            <p:cNvSpPr/>
            <p:nvPr/>
          </p:nvSpPr>
          <p:spPr>
            <a:xfrm>
              <a:off x="1554480" y="1609344"/>
              <a:ext cx="6315456" cy="573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791" y="1550886"/>
              <a:ext cx="6880418" cy="1018692"/>
            </a:xfrm>
            <a:prstGeom prst="rect">
              <a:avLst/>
            </a:prstGeom>
          </p:spPr>
        </p:pic>
      </p:grpSp>
      <p:pic>
        <p:nvPicPr>
          <p:cNvPr id="12" name="Picture 2" descr="http://spectralenergies.com/wp-content/uploads/2013/06/SElogoA-1024x43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0172" y="988902"/>
            <a:ext cx="1165358" cy="49732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395" y="3186322"/>
            <a:ext cx="3919588" cy="295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rot="1920588">
            <a:off x="3901160" y="4928129"/>
            <a:ext cx="779646" cy="1501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12208" y="3404485"/>
            <a:ext cx="4215865" cy="2862322"/>
          </a:xfrm>
          <a:prstGeom prst="rect">
            <a:avLst/>
          </a:prstGeom>
          <a:noFill/>
        </p:spPr>
        <p:txBody>
          <a:bodyPr wrap="square" rtlCol="0">
            <a:spAutoFit/>
          </a:bodyPr>
          <a:lstStyle/>
          <a:p>
            <a:r>
              <a:rPr lang="en-US" dirty="0"/>
              <a:t>PLEET Experiment  performed at 0.3 m TCT in collaboration with Spectral Energies LLC</a:t>
            </a:r>
          </a:p>
          <a:p>
            <a:endParaRPr lang="en-US" dirty="0"/>
          </a:p>
          <a:p>
            <a:r>
              <a:rPr lang="en-US" dirty="0"/>
              <a:t>NASA Langley purchased a PB laser from SE    </a:t>
            </a:r>
          </a:p>
          <a:p>
            <a:r>
              <a:rPr lang="en-US" dirty="0"/>
              <a:t>   -Delivered February 2018</a:t>
            </a:r>
          </a:p>
          <a:p>
            <a:r>
              <a:rPr lang="en-US" dirty="0"/>
              <a:t>  - Upgraded to include narrow seed laser</a:t>
            </a:r>
          </a:p>
          <a:p>
            <a:r>
              <a:rPr lang="en-US" dirty="0"/>
              <a:t>  - PLEET, PIV, Rayleigh, DGV…</a:t>
            </a:r>
          </a:p>
          <a:p>
            <a:r>
              <a:rPr lang="en-US" dirty="0"/>
              <a:t>  - NO, OH PLIF… </a:t>
            </a:r>
          </a:p>
          <a:p>
            <a:r>
              <a:rPr lang="en-US" dirty="0"/>
              <a:t>	…many images per tunnel run</a:t>
            </a:r>
          </a:p>
          <a:p>
            <a:endParaRPr lang="en-US" dirty="0"/>
          </a:p>
        </p:txBody>
      </p:sp>
    </p:spTree>
    <p:extLst>
      <p:ext uri="{BB962C8B-B14F-4D97-AF65-F5344CB8AC3E}">
        <p14:creationId xmlns:p14="http://schemas.microsoft.com/office/powerpoint/2010/main" val="94199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07" y="65357"/>
            <a:ext cx="7886700" cy="886047"/>
          </a:xfrm>
        </p:spPr>
        <p:txBody>
          <a:bodyPr>
            <a:normAutofit fontScale="90000"/>
          </a:bodyPr>
          <a:lstStyle/>
          <a:p>
            <a:r>
              <a:rPr lang="en-US" sz="3600" dirty="0"/>
              <a:t>Current Flow Measurement in TCTs</a:t>
            </a:r>
          </a:p>
        </p:txBody>
      </p:sp>
      <p:sp>
        <p:nvSpPr>
          <p:cNvPr id="3" name="Content Placeholder 2"/>
          <p:cNvSpPr>
            <a:spLocks noGrp="1"/>
          </p:cNvSpPr>
          <p:nvPr>
            <p:ph idx="1"/>
          </p:nvPr>
        </p:nvSpPr>
        <p:spPr>
          <a:xfrm>
            <a:off x="304800" y="965883"/>
            <a:ext cx="8839200" cy="2286000"/>
          </a:xfrm>
        </p:spPr>
        <p:txBody>
          <a:bodyPr/>
          <a:lstStyle/>
          <a:p>
            <a:r>
              <a:rPr lang="en-US" sz="2400" i="1" dirty="0">
                <a:ea typeface="ＭＳ Ｐゴシック"/>
                <a:cs typeface="Arial" charset="0"/>
              </a:rPr>
              <a:t>What are they doing now in TCTs?</a:t>
            </a:r>
          </a:p>
          <a:p>
            <a:pPr lvl="1"/>
            <a:r>
              <a:rPr lang="en-US" sz="1600" dirty="0">
                <a:ea typeface="ＭＳ Ｐゴシック"/>
                <a:cs typeface="Arial" charset="0"/>
              </a:rPr>
              <a:t>Physical probes (hotwire; pitot-static) </a:t>
            </a:r>
          </a:p>
          <a:p>
            <a:pPr lvl="2"/>
            <a:r>
              <a:rPr lang="en-US" sz="1400" dirty="0">
                <a:ea typeface="ＭＳ Ｐゴシック"/>
                <a:cs typeface="Arial" charset="0"/>
              </a:rPr>
              <a:t>bulky, slow, perturb the flow.  </a:t>
            </a:r>
          </a:p>
          <a:p>
            <a:pPr lvl="2"/>
            <a:r>
              <a:rPr lang="en-US" dirty="0">
                <a:ea typeface="ＭＳ Ｐゴシック"/>
                <a:cs typeface="Arial" charset="0"/>
              </a:rPr>
              <a:t>Typically mount on main sting or model.</a:t>
            </a:r>
            <a:endParaRPr lang="en-US" sz="1400" dirty="0">
              <a:ea typeface="ＭＳ Ｐゴシック"/>
              <a:cs typeface="Arial" charset="0"/>
            </a:endParaRPr>
          </a:p>
          <a:p>
            <a:pPr lvl="2"/>
            <a:r>
              <a:rPr lang="en-US" sz="1400" dirty="0">
                <a:ea typeface="ＭＳ Ｐゴシック"/>
                <a:cs typeface="Arial" charset="0"/>
              </a:rPr>
              <a:t>Not always available in National Transonic Fac. (NTF)</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0638" y="1065707"/>
            <a:ext cx="2501348" cy="16880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ontent Placeholder 2"/>
          <p:cNvSpPr txBox="1">
            <a:spLocks/>
          </p:cNvSpPr>
          <p:nvPr/>
        </p:nvSpPr>
        <p:spPr bwMode="auto">
          <a:xfrm>
            <a:off x="198922" y="2340509"/>
            <a:ext cx="4863966"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ea typeface="ＭＳ Ｐゴシック"/>
                <a:cs typeface="Arial" charset="0"/>
              </a:rPr>
              <a:t>Current flow measurement approach in NTF uses rakes attached to model:</a:t>
            </a:r>
          </a:p>
          <a:p>
            <a:endParaRPr lang="en-US" sz="2000" dirty="0">
              <a:ea typeface="ＭＳ Ｐゴシック"/>
              <a:cs typeface="Arial" charset="0"/>
            </a:endParaRPr>
          </a:p>
          <a:p>
            <a:endParaRPr lang="en-US" sz="2000" dirty="0"/>
          </a:p>
        </p:txBody>
      </p:sp>
      <p:sp>
        <p:nvSpPr>
          <p:cNvPr id="9" name="TextBox 8"/>
          <p:cNvSpPr txBox="1"/>
          <p:nvPr/>
        </p:nvSpPr>
        <p:spPr>
          <a:xfrm>
            <a:off x="5358068" y="4164179"/>
            <a:ext cx="433132" cy="276999"/>
          </a:xfrm>
          <a:prstGeom prst="rect">
            <a:avLst/>
          </a:prstGeom>
          <a:noFill/>
        </p:spPr>
        <p:txBody>
          <a:bodyPr wrap="none" rtlCol="0">
            <a:spAutoFit/>
          </a:bodyPr>
          <a:lstStyle/>
          <a:p>
            <a:r>
              <a:rPr lang="en-US" sz="1200" dirty="0">
                <a:solidFill>
                  <a:schemeClr val="bg1"/>
                </a:solidFill>
              </a:rPr>
              <a:t>PIV</a:t>
            </a:r>
          </a:p>
        </p:txBody>
      </p:sp>
      <p:pic>
        <p:nvPicPr>
          <p:cNvPr id="10" name="Picture 9"/>
          <p:cNvPicPr>
            <a:picLocks noChangeAspect="1"/>
          </p:cNvPicPr>
          <p:nvPr/>
        </p:nvPicPr>
        <p:blipFill rotWithShape="1">
          <a:blip r:embed="rId4"/>
          <a:srcRect t="4727" b="10911"/>
          <a:stretch/>
        </p:blipFill>
        <p:spPr>
          <a:xfrm>
            <a:off x="348807" y="2981859"/>
            <a:ext cx="8637558" cy="2792858"/>
          </a:xfrm>
          <a:prstGeom prst="rect">
            <a:avLst/>
          </a:prstGeom>
        </p:spPr>
      </p:pic>
      <p:sp>
        <p:nvSpPr>
          <p:cNvPr id="11" name="TextBox 10"/>
          <p:cNvSpPr txBox="1"/>
          <p:nvPr/>
        </p:nvSpPr>
        <p:spPr>
          <a:xfrm>
            <a:off x="6934200" y="6482439"/>
            <a:ext cx="2052165" cy="276999"/>
          </a:xfrm>
          <a:prstGeom prst="rect">
            <a:avLst/>
          </a:prstGeom>
          <a:noFill/>
        </p:spPr>
        <p:txBody>
          <a:bodyPr wrap="none" rtlCol="0">
            <a:spAutoFit/>
          </a:bodyPr>
          <a:lstStyle/>
          <a:p>
            <a:r>
              <a:rPr lang="en-US" sz="1200" dirty="0" err="1"/>
              <a:t>Milholen</a:t>
            </a:r>
            <a:r>
              <a:rPr lang="en-US" sz="1200" dirty="0"/>
              <a:t>, Jones, et al, 2013</a:t>
            </a:r>
          </a:p>
        </p:txBody>
      </p:sp>
    </p:spTree>
    <p:extLst>
      <p:ext uri="{BB962C8B-B14F-4D97-AF65-F5344CB8AC3E}">
        <p14:creationId xmlns:p14="http://schemas.microsoft.com/office/powerpoint/2010/main" val="4163094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1A88D-C123-41E6-9690-BB3ED7C74E8E}"/>
              </a:ext>
            </a:extLst>
          </p:cNvPr>
          <p:cNvSpPr>
            <a:spLocks noGrp="1"/>
          </p:cNvSpPr>
          <p:nvPr>
            <p:ph type="title"/>
          </p:nvPr>
        </p:nvSpPr>
        <p:spPr>
          <a:xfrm>
            <a:off x="285750" y="240651"/>
            <a:ext cx="6051958" cy="521349"/>
          </a:xfrm>
        </p:spPr>
        <p:txBody>
          <a:bodyPr>
            <a:normAutofit fontScale="90000"/>
          </a:bodyPr>
          <a:lstStyle/>
          <a:p>
            <a:r>
              <a:rPr lang="en-US" sz="3200" b="1" dirty="0"/>
              <a:t>Laser Setup in the NTF: Details</a:t>
            </a:r>
          </a:p>
        </p:txBody>
      </p:sp>
      <p:sp>
        <p:nvSpPr>
          <p:cNvPr id="3" name="Slide Number Placeholder 2">
            <a:extLst>
              <a:ext uri="{FF2B5EF4-FFF2-40B4-BE49-F238E27FC236}">
                <a16:creationId xmlns:a16="http://schemas.microsoft.com/office/drawing/2014/main" id="{141BAFF1-18C5-49B0-9F62-5071FA209324}"/>
              </a:ext>
            </a:extLst>
          </p:cNvPr>
          <p:cNvSpPr>
            <a:spLocks noGrp="1"/>
          </p:cNvSpPr>
          <p:nvPr>
            <p:ph type="sldNum" sz="quarter" idx="12"/>
          </p:nvPr>
        </p:nvSpPr>
        <p:spPr/>
        <p:txBody>
          <a:bodyPr/>
          <a:lstStyle/>
          <a:p>
            <a:fld id="{8589C0E0-A320-4D96-A973-4401A9A854BB}" type="slidenum">
              <a:rPr lang="en-US" smtClean="0"/>
              <a:pPr/>
              <a:t>57</a:t>
            </a:fld>
            <a:endParaRPr lang="en-US" dirty="0"/>
          </a:p>
        </p:txBody>
      </p:sp>
      <p:pic>
        <p:nvPicPr>
          <p:cNvPr id="8" name="Picture 7">
            <a:extLst>
              <a:ext uri="{FF2B5EF4-FFF2-40B4-BE49-F238E27FC236}">
                <a16:creationId xmlns:a16="http://schemas.microsoft.com/office/drawing/2014/main" id="{F2B7F09F-1DD5-4088-8771-A92EF980EFE5}"/>
              </a:ext>
            </a:extLst>
          </p:cNvPr>
          <p:cNvPicPr>
            <a:picLocks noChangeAspect="1"/>
          </p:cNvPicPr>
          <p:nvPr/>
        </p:nvPicPr>
        <p:blipFill>
          <a:blip r:embed="rId2">
            <a:alphaModFix/>
          </a:blip>
          <a:stretch>
            <a:fillRect/>
          </a:stretch>
        </p:blipFill>
        <p:spPr>
          <a:xfrm>
            <a:off x="160399" y="850763"/>
            <a:ext cx="8869301" cy="5970744"/>
          </a:xfrm>
          <a:prstGeom prst="rect">
            <a:avLst/>
          </a:prstGeom>
        </p:spPr>
      </p:pic>
      <p:sp>
        <p:nvSpPr>
          <p:cNvPr id="5" name="TextBox 4">
            <a:extLst>
              <a:ext uri="{FF2B5EF4-FFF2-40B4-BE49-F238E27FC236}">
                <a16:creationId xmlns:a16="http://schemas.microsoft.com/office/drawing/2014/main" id="{38EC02EC-D782-48C9-8D69-1A26C7ADBF1C}"/>
              </a:ext>
            </a:extLst>
          </p:cNvPr>
          <p:cNvSpPr txBox="1"/>
          <p:nvPr/>
        </p:nvSpPr>
        <p:spPr>
          <a:xfrm>
            <a:off x="6048987" y="108434"/>
            <a:ext cx="2875325" cy="623248"/>
          </a:xfrm>
          <a:prstGeom prst="rect">
            <a:avLst/>
          </a:prstGeom>
          <a:noFill/>
        </p:spPr>
        <p:txBody>
          <a:bodyPr wrap="square">
            <a:spAutoFit/>
          </a:bodyPr>
          <a:lstStyle/>
          <a:p>
            <a:r>
              <a:rPr lang="en-US" sz="1350" dirty="0">
                <a:solidFill>
                  <a:srgbClr val="FF0000"/>
                </a:solidFill>
              </a:rPr>
              <a:t>Please consult for more information</a:t>
            </a:r>
          </a:p>
          <a:p>
            <a:pPr marL="214313" indent="-214313">
              <a:buFont typeface="Arial" panose="020B0604020202020204" pitchFamily="34" charset="0"/>
              <a:buChar char="•"/>
            </a:pPr>
            <a:r>
              <a:rPr lang="en-US" sz="1050" dirty="0">
                <a:solidFill>
                  <a:srgbClr val="FF0000"/>
                </a:solidFill>
              </a:rPr>
              <a:t>AIAA 2019-3380</a:t>
            </a:r>
          </a:p>
          <a:p>
            <a:pPr marL="214313" indent="-214313">
              <a:buFont typeface="Arial" panose="020B0604020202020204" pitchFamily="34" charset="0"/>
              <a:buChar char="•"/>
            </a:pPr>
            <a:r>
              <a:rPr lang="en-US" sz="1050" dirty="0">
                <a:solidFill>
                  <a:srgbClr val="FF0000"/>
                </a:solidFill>
              </a:rPr>
              <a:t>Reese et al., </a:t>
            </a:r>
            <a:r>
              <a:rPr lang="en-US" sz="1050" i="1" dirty="0">
                <a:solidFill>
                  <a:srgbClr val="FF0000"/>
                </a:solidFill>
              </a:rPr>
              <a:t>Exp Fluids</a:t>
            </a:r>
            <a:r>
              <a:rPr lang="en-US" sz="1050" dirty="0">
                <a:solidFill>
                  <a:srgbClr val="FF0000"/>
                </a:solidFill>
              </a:rPr>
              <a:t> 62, 99 (2021).</a:t>
            </a:r>
          </a:p>
        </p:txBody>
      </p:sp>
    </p:spTree>
    <p:extLst>
      <p:ext uri="{BB962C8B-B14F-4D97-AF65-F5344CB8AC3E}">
        <p14:creationId xmlns:p14="http://schemas.microsoft.com/office/powerpoint/2010/main" val="3361538337"/>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Strategy</a:t>
            </a:r>
          </a:p>
        </p:txBody>
      </p:sp>
      <p:sp>
        <p:nvSpPr>
          <p:cNvPr id="3" name="Content Placeholder 2"/>
          <p:cNvSpPr>
            <a:spLocks noGrp="1"/>
          </p:cNvSpPr>
          <p:nvPr>
            <p:ph idx="1"/>
          </p:nvPr>
        </p:nvSpPr>
        <p:spPr>
          <a:xfrm>
            <a:off x="186523" y="934142"/>
            <a:ext cx="3732335" cy="5923858"/>
          </a:xfrm>
        </p:spPr>
        <p:txBody>
          <a:bodyPr>
            <a:normAutofit/>
          </a:bodyPr>
          <a:lstStyle/>
          <a:p>
            <a:r>
              <a:rPr lang="en-US" sz="2000" dirty="0"/>
              <a:t>Mobile measurement systems</a:t>
            </a:r>
          </a:p>
          <a:p>
            <a:pPr lvl="1"/>
            <a:r>
              <a:rPr lang="en-US" sz="1800" dirty="0"/>
              <a:t>Test in lab; </a:t>
            </a:r>
          </a:p>
          <a:p>
            <a:pPr lvl="1"/>
            <a:r>
              <a:rPr lang="en-US" sz="1800" dirty="0"/>
              <a:t>Get set up quick and get out</a:t>
            </a:r>
          </a:p>
          <a:p>
            <a:pPr lvl="1"/>
            <a:r>
              <a:rPr lang="en-US" sz="1800" dirty="0"/>
              <a:t>1-2 week tests</a:t>
            </a:r>
          </a:p>
          <a:p>
            <a:r>
              <a:rPr lang="en-US" sz="2000" dirty="0"/>
              <a:t>Automated operation</a:t>
            </a:r>
          </a:p>
          <a:p>
            <a:pPr lvl="1"/>
            <a:r>
              <a:rPr lang="en-US" sz="1800" dirty="0"/>
              <a:t>Acquire thousands of measurements if possible</a:t>
            </a:r>
          </a:p>
          <a:p>
            <a:pPr lvl="1"/>
            <a:r>
              <a:rPr lang="en-US" sz="1800" dirty="0"/>
              <a:t>Remote operation</a:t>
            </a:r>
          </a:p>
          <a:p>
            <a:r>
              <a:rPr lang="en-US" sz="2000" dirty="0"/>
              <a:t>Hardened hardware</a:t>
            </a:r>
          </a:p>
          <a:p>
            <a:pPr lvl="1"/>
            <a:r>
              <a:rPr lang="en-US" sz="1800" dirty="0"/>
              <a:t>Cooled / Heated, SSD, Robust construction</a:t>
            </a:r>
          </a:p>
          <a:p>
            <a:r>
              <a:rPr lang="en-US" sz="2000" dirty="0"/>
              <a:t>Prefer simple methods</a:t>
            </a:r>
          </a:p>
          <a:p>
            <a:pPr lvl="1"/>
            <a:r>
              <a:rPr lang="en-US" sz="1800" dirty="0"/>
              <a:t>Fewer lasers the better</a:t>
            </a:r>
          </a:p>
          <a:p>
            <a:pPr lvl="1"/>
            <a:r>
              <a:rPr lang="en-US" sz="1800" dirty="0"/>
              <a:t>Fewer laser beams the better </a:t>
            </a:r>
          </a:p>
        </p:txBody>
      </p:sp>
      <p:sp>
        <p:nvSpPr>
          <p:cNvPr id="4" name="Slide Number Placeholder 3"/>
          <p:cNvSpPr>
            <a:spLocks noGrp="1"/>
          </p:cNvSpPr>
          <p:nvPr>
            <p:ph type="sldNum" sz="quarter" idx="12"/>
          </p:nvPr>
        </p:nvSpPr>
        <p:spPr/>
        <p:txBody>
          <a:bodyPr/>
          <a:lstStyle/>
          <a:p>
            <a:fld id="{62AAAA83-AFD9-48BC-BE4C-3DD0D9246FAC}" type="slidenum">
              <a:rPr lang="en-US" smtClean="0"/>
              <a:pPr/>
              <a:t>58</a:t>
            </a:fld>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850" t="21357"/>
          <a:stretch/>
        </p:blipFill>
        <p:spPr bwMode="auto">
          <a:xfrm>
            <a:off x="3992992" y="1055077"/>
            <a:ext cx="5151008" cy="3175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1031" y="4324822"/>
            <a:ext cx="3235122" cy="2379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236153" y="4324822"/>
            <a:ext cx="1509486" cy="1200329"/>
          </a:xfrm>
          <a:prstGeom prst="rect">
            <a:avLst/>
          </a:prstGeom>
          <a:noFill/>
        </p:spPr>
        <p:txBody>
          <a:bodyPr wrap="square" rtlCol="0">
            <a:spAutoFit/>
          </a:bodyPr>
          <a:lstStyle/>
          <a:p>
            <a:r>
              <a:rPr lang="en-US" dirty="0"/>
              <a:t>Setup for Orion Testing in CUBRC, Buffalo NY</a:t>
            </a:r>
          </a:p>
        </p:txBody>
      </p:sp>
    </p:spTree>
    <p:extLst>
      <p:ext uri="{BB962C8B-B14F-4D97-AF65-F5344CB8AC3E}">
        <p14:creationId xmlns:p14="http://schemas.microsoft.com/office/powerpoint/2010/main" val="3996499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21085" y="5181600"/>
            <a:ext cx="474812" cy="1169829"/>
            <a:chOff x="6021085" y="5181600"/>
            <a:chExt cx="474812" cy="1169829"/>
          </a:xfrm>
        </p:grpSpPr>
        <p:sp>
          <p:nvSpPr>
            <p:cNvPr id="5" name="Rectangle 4"/>
            <p:cNvSpPr/>
            <p:nvPr/>
          </p:nvSpPr>
          <p:spPr>
            <a:xfrm>
              <a:off x="6021085" y="5181600"/>
              <a:ext cx="474812" cy="1169829"/>
            </a:xfrm>
            <a:prstGeom prst="rect">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100763" y="5255981"/>
              <a:ext cx="304351" cy="304351"/>
            </a:xfrm>
            <a:prstGeom prst="ellipse">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100763" y="5615434"/>
              <a:ext cx="304351" cy="304351"/>
            </a:xfrm>
            <a:prstGeom prst="ellipse">
              <a:avLst/>
            </a:prstGeom>
            <a:solidFill>
              <a:srgbClr val="FFFF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6100763" y="5982145"/>
              <a:ext cx="304351" cy="304351"/>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5638800" y="5181600"/>
            <a:ext cx="857097"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 y="3189445"/>
            <a:ext cx="2364005" cy="2999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 y="3429000"/>
            <a:ext cx="2364005" cy="9473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430" b="12069"/>
          <a:stretch/>
        </p:blipFill>
        <p:spPr bwMode="auto">
          <a:xfrm>
            <a:off x="205608" y="969148"/>
            <a:ext cx="3326393" cy="1442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1085" y="950098"/>
            <a:ext cx="3071343" cy="157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4064" y="36096"/>
            <a:ext cx="8229600" cy="762000"/>
          </a:xfrm>
        </p:spPr>
        <p:txBody>
          <a:bodyPr>
            <a:noAutofit/>
          </a:bodyPr>
          <a:lstStyle/>
          <a:p>
            <a:pPr>
              <a:lnSpc>
                <a:spcPts val="3400"/>
              </a:lnSpc>
            </a:pPr>
            <a:r>
              <a:rPr lang="en-US" dirty="0"/>
              <a:t>Role of Advanced Measurement Techniques in Aerospace Vehicle Development</a:t>
            </a:r>
          </a:p>
        </p:txBody>
      </p:sp>
      <p:sp>
        <p:nvSpPr>
          <p:cNvPr id="4" name="Slide Number Placeholder 3"/>
          <p:cNvSpPr>
            <a:spLocks noGrp="1"/>
          </p:cNvSpPr>
          <p:nvPr>
            <p:ph type="sldNum" sz="quarter" idx="12"/>
          </p:nvPr>
        </p:nvSpPr>
        <p:spPr>
          <a:xfrm>
            <a:off x="8298755" y="6447878"/>
            <a:ext cx="1052711" cy="365125"/>
          </a:xfrm>
        </p:spPr>
        <p:txBody>
          <a:bodyPr/>
          <a:lstStyle/>
          <a:p>
            <a:fld id="{62AAAA83-AFD9-48BC-BE4C-3DD0D9246FAC}" type="slidenum">
              <a:rPr lang="en-US" smtClean="0"/>
              <a:pPr/>
              <a:t>59</a:t>
            </a:fld>
            <a:endParaRPr lang="en-US" dirty="0"/>
          </a:p>
        </p:txBody>
      </p:sp>
      <p:sp>
        <p:nvSpPr>
          <p:cNvPr id="6" name="Oval 5"/>
          <p:cNvSpPr/>
          <p:nvPr/>
        </p:nvSpPr>
        <p:spPr>
          <a:xfrm>
            <a:off x="3476625" y="1259205"/>
            <a:ext cx="2827020" cy="1097280"/>
          </a:xfrm>
          <a:prstGeom prst="ellipse">
            <a:avLst/>
          </a:prstGeom>
          <a:solidFill>
            <a:srgbClr val="0000C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Flight Test</a:t>
            </a:r>
          </a:p>
          <a:p>
            <a:pPr algn="ctr"/>
            <a:r>
              <a:rPr lang="en-US" dirty="0"/>
              <a:t>(X-planes)</a:t>
            </a:r>
          </a:p>
        </p:txBody>
      </p:sp>
      <p:sp>
        <p:nvSpPr>
          <p:cNvPr id="10" name="Left-Right Arrow 9"/>
          <p:cNvSpPr/>
          <p:nvPr/>
        </p:nvSpPr>
        <p:spPr>
          <a:xfrm>
            <a:off x="4850130" y="3224212"/>
            <a:ext cx="384810" cy="180975"/>
          </a:xfrm>
          <a:prstGeom prst="leftRightArrow">
            <a:avLst/>
          </a:prstGeom>
          <a:solidFill>
            <a:srgbClr val="000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p:cNvSpPr/>
          <p:nvPr/>
        </p:nvSpPr>
        <p:spPr>
          <a:xfrm rot="3229026">
            <a:off x="5734048" y="2448051"/>
            <a:ext cx="384810" cy="180975"/>
          </a:xfrm>
          <a:prstGeom prst="leftRightArrow">
            <a:avLst/>
          </a:prstGeom>
          <a:solidFill>
            <a:srgbClr val="000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rot="7514355">
            <a:off x="3851907" y="2451677"/>
            <a:ext cx="384810" cy="180975"/>
          </a:xfrm>
          <a:prstGeom prst="leftRightArrow">
            <a:avLst/>
          </a:prstGeom>
          <a:solidFill>
            <a:srgbClr val="000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5725" y="2367097"/>
            <a:ext cx="3614131" cy="338554"/>
          </a:xfrm>
          <a:prstGeom prst="rect">
            <a:avLst/>
          </a:prstGeom>
          <a:noFill/>
        </p:spPr>
        <p:txBody>
          <a:bodyPr wrap="none" rtlCol="0">
            <a:spAutoFit/>
          </a:bodyPr>
          <a:lstStyle/>
          <a:p>
            <a:r>
              <a:rPr lang="en-US" sz="1600" dirty="0"/>
              <a:t>Evaluate new concepts: Tailcone Thruster</a:t>
            </a:r>
          </a:p>
        </p:txBody>
      </p:sp>
      <p:sp>
        <p:nvSpPr>
          <p:cNvPr id="9" name="Oval 8"/>
          <p:cNvSpPr/>
          <p:nvPr/>
        </p:nvSpPr>
        <p:spPr>
          <a:xfrm>
            <a:off x="1821180" y="2741295"/>
            <a:ext cx="2956560" cy="1146810"/>
          </a:xfrm>
          <a:prstGeom prst="ellipse">
            <a:avLst/>
          </a:prstGeom>
          <a:solidFill>
            <a:srgbClr val="0000C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Ground Test of Components and Vehicles</a:t>
            </a:r>
          </a:p>
        </p:txBody>
      </p:sp>
      <p:sp>
        <p:nvSpPr>
          <p:cNvPr id="21" name="TextBox 20"/>
          <p:cNvSpPr txBox="1"/>
          <p:nvPr/>
        </p:nvSpPr>
        <p:spPr>
          <a:xfrm>
            <a:off x="6657975" y="2428057"/>
            <a:ext cx="2544286" cy="369332"/>
          </a:xfrm>
          <a:prstGeom prst="rect">
            <a:avLst/>
          </a:prstGeom>
          <a:noFill/>
        </p:spPr>
        <p:txBody>
          <a:bodyPr wrap="none" rtlCol="0">
            <a:spAutoFit/>
          </a:bodyPr>
          <a:lstStyle/>
          <a:p>
            <a:r>
              <a:rPr lang="en-US" dirty="0"/>
              <a:t>Planned X-plane: QueSST</a:t>
            </a:r>
          </a:p>
        </p:txBody>
      </p:sp>
      <p:sp>
        <p:nvSpPr>
          <p:cNvPr id="22" name="TextBox 21"/>
          <p:cNvSpPr txBox="1"/>
          <p:nvPr/>
        </p:nvSpPr>
        <p:spPr>
          <a:xfrm>
            <a:off x="2364004" y="4028712"/>
            <a:ext cx="4131893"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t>Inability of computational methods to reproduce ground test results (wind tunnel)</a:t>
            </a:r>
          </a:p>
          <a:p>
            <a:pPr marL="742950" lvl="1" indent="-285750">
              <a:buFont typeface="Arial" panose="020B0604020202020204" pitchFamily="34" charset="0"/>
              <a:buChar char="•"/>
            </a:pPr>
            <a:r>
              <a:rPr lang="en-US" sz="1600" dirty="0"/>
              <a:t>Could be inflow conditions!</a:t>
            </a:r>
          </a:p>
          <a:p>
            <a:pPr marL="285750" indent="-285750">
              <a:buFont typeface="Arial" panose="020B0604020202020204" pitchFamily="34" charset="0"/>
              <a:buChar char="•"/>
            </a:pPr>
            <a:r>
              <a:rPr lang="en-US" sz="1600" dirty="0"/>
              <a:t>Many of the models in these codes have not been assessed / validated at relevant conditions </a:t>
            </a:r>
          </a:p>
          <a:p>
            <a:pPr marL="285750" indent="-285750">
              <a:buFont typeface="Arial" panose="020B0604020202020204" pitchFamily="34" charset="0"/>
              <a:buChar char="•"/>
            </a:pPr>
            <a:r>
              <a:rPr lang="en-US" sz="1600" dirty="0"/>
              <a:t>In some cases, detailed flow data are needed for physics based modelling: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Requirements drive spatial, temporal resolution, multi-parameter measurement</a:t>
            </a:r>
          </a:p>
          <a:p>
            <a:pPr lvl="1"/>
            <a:endParaRPr lang="en-US" sz="1600" dirty="0"/>
          </a:p>
          <a:p>
            <a:pPr marL="285750" indent="-285750">
              <a:buFont typeface="Arial" panose="020B0604020202020204" pitchFamily="34" charset="0"/>
              <a:buChar char="•"/>
            </a:pPr>
            <a:endParaRPr lang="en-US" sz="1600" dirty="0"/>
          </a:p>
        </p:txBody>
      </p:sp>
      <p:sp>
        <p:nvSpPr>
          <p:cNvPr id="23" name="TextBox 22"/>
          <p:cNvSpPr txBox="1"/>
          <p:nvPr/>
        </p:nvSpPr>
        <p:spPr>
          <a:xfrm>
            <a:off x="3509006" y="5933097"/>
            <a:ext cx="1407950" cy="400110"/>
          </a:xfrm>
          <a:prstGeom prst="rect">
            <a:avLst/>
          </a:prstGeom>
          <a:noFill/>
        </p:spPr>
        <p:txBody>
          <a:bodyPr wrap="none" rtlCol="0">
            <a:spAutoFit/>
          </a:bodyPr>
          <a:lstStyle/>
          <a:p>
            <a:r>
              <a:rPr lang="en-US" sz="2000" i="1" dirty="0">
                <a:latin typeface="Symbol" panose="05050102010706020507" pitchFamily="18" charset="2"/>
              </a:rPr>
              <a:t>r</a:t>
            </a:r>
            <a:r>
              <a:rPr lang="en-US" sz="2000" i="1" dirty="0">
                <a:latin typeface="Times" panose="02020603050405020304" pitchFamily="18" charset="0"/>
                <a:cs typeface="Times" panose="02020603050405020304" pitchFamily="18" charset="0"/>
              </a:rPr>
              <a:t>u</a:t>
            </a:r>
            <a:r>
              <a:rPr lang="en-US" sz="2000" dirty="0">
                <a:cs typeface="Times" panose="02020603050405020304" pitchFamily="18" charset="0"/>
              </a:rPr>
              <a:t>’</a:t>
            </a:r>
            <a:r>
              <a:rPr lang="en-US" sz="2000" i="1" dirty="0">
                <a:latin typeface="Times" panose="02020603050405020304" pitchFamily="18" charset="0"/>
                <a:cs typeface="Times" panose="02020603050405020304" pitchFamily="18" charset="0"/>
              </a:rPr>
              <a:t>v</a:t>
            </a:r>
            <a:r>
              <a:rPr lang="en-US" sz="2000" dirty="0">
                <a:cs typeface="Times" panose="02020603050405020304" pitchFamily="18" charset="0"/>
              </a:rPr>
              <a:t>’</a:t>
            </a:r>
            <a:r>
              <a:rPr lang="en-US" sz="2000" i="1" dirty="0">
                <a:latin typeface="Times" panose="02020603050405020304" pitchFamily="18" charset="0"/>
                <a:cs typeface="Times" panose="02020603050405020304" pitchFamily="18" charset="0"/>
              </a:rPr>
              <a:t>,  T </a:t>
            </a:r>
            <a:r>
              <a:rPr lang="en-US" sz="2000" dirty="0">
                <a:cs typeface="Times" panose="02020603050405020304" pitchFamily="18" charset="0"/>
              </a:rPr>
              <a:t>’</a:t>
            </a:r>
            <a:r>
              <a:rPr lang="en-US" sz="2000" i="1" dirty="0">
                <a:latin typeface="Symbol" panose="05050102010706020507" pitchFamily="18" charset="2"/>
                <a:cs typeface="Times" panose="02020603050405020304" pitchFamily="18" charset="0"/>
              </a:rPr>
              <a:t>c</a:t>
            </a:r>
            <a:r>
              <a:rPr lang="en-US" sz="2000" i="1" baseline="-25000" dirty="0">
                <a:latin typeface="Times" panose="02020603050405020304" pitchFamily="18" charset="0"/>
                <a:cs typeface="Times" panose="02020603050405020304" pitchFamily="18" charset="0"/>
              </a:rPr>
              <a:t>i</a:t>
            </a:r>
            <a:r>
              <a:rPr lang="en-US" sz="2000" dirty="0">
                <a:cs typeface="Times" panose="02020603050405020304" pitchFamily="18" charset="0"/>
              </a:rPr>
              <a:t>’</a:t>
            </a:r>
            <a:endParaRPr lang="en-US" sz="2000" dirty="0"/>
          </a:p>
        </p:txBody>
      </p:sp>
      <p:sp>
        <p:nvSpPr>
          <p:cNvPr id="7" name="Oval 6"/>
          <p:cNvSpPr/>
          <p:nvPr/>
        </p:nvSpPr>
        <p:spPr>
          <a:xfrm>
            <a:off x="5303520" y="2741295"/>
            <a:ext cx="2956560" cy="1146810"/>
          </a:xfrm>
          <a:prstGeom prst="ellipse">
            <a:avLst/>
          </a:prstGeom>
          <a:solidFill>
            <a:srgbClr val="0000C0"/>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Design based on Computational Fluid Dynamics (CFD)</a:t>
            </a:r>
          </a:p>
        </p:txBody>
      </p:sp>
      <p:sp>
        <p:nvSpPr>
          <p:cNvPr id="34" name="Rectangle 33"/>
          <p:cNvSpPr/>
          <p:nvPr/>
        </p:nvSpPr>
        <p:spPr>
          <a:xfrm>
            <a:off x="6674455" y="4312272"/>
            <a:ext cx="2301295" cy="29990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 y="4635989"/>
            <a:ext cx="2352793" cy="7541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 y="4365346"/>
            <a:ext cx="2364005" cy="27064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 y="5390123"/>
            <a:ext cx="2364005" cy="96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050" y="2890587"/>
            <a:ext cx="2401876" cy="3539430"/>
          </a:xfrm>
          <a:prstGeom prst="rect">
            <a:avLst/>
          </a:prstGeom>
          <a:noFill/>
        </p:spPr>
        <p:txBody>
          <a:bodyPr wrap="none" rtlCol="0">
            <a:spAutoFit/>
          </a:bodyPr>
          <a:lstStyle/>
          <a:p>
            <a:r>
              <a:rPr lang="en-US" sz="1600" b="1" dirty="0"/>
              <a:t>Measurement Needs:</a:t>
            </a:r>
          </a:p>
          <a:p>
            <a:pPr marL="285750" indent="-285750">
              <a:buFont typeface="Arial" panose="020B0604020202020204" pitchFamily="34" charset="0"/>
              <a:buChar char="•"/>
            </a:pPr>
            <a:r>
              <a:rPr lang="en-US" sz="1600" dirty="0"/>
              <a:t>Force + Moment</a:t>
            </a:r>
          </a:p>
          <a:p>
            <a:pPr marL="285750" indent="-285750">
              <a:buFont typeface="Arial" panose="020B0604020202020204" pitchFamily="34" charset="0"/>
              <a:buChar char="•"/>
            </a:pPr>
            <a:r>
              <a:rPr lang="en-US" sz="1600" dirty="0"/>
              <a:t>Surface:</a:t>
            </a:r>
          </a:p>
          <a:p>
            <a:pPr marL="742950" lvl="1" indent="-285750">
              <a:buFont typeface="Arial" panose="020B0604020202020204" pitchFamily="34" charset="0"/>
              <a:buChar char="•"/>
            </a:pPr>
            <a:r>
              <a:rPr lang="en-US" sz="1600" dirty="0"/>
              <a:t>Pressure</a:t>
            </a:r>
          </a:p>
          <a:p>
            <a:pPr marL="742950" lvl="1" indent="-285750">
              <a:buFont typeface="Arial" panose="020B0604020202020204" pitchFamily="34" charset="0"/>
              <a:buChar char="•"/>
            </a:pPr>
            <a:r>
              <a:rPr lang="en-US" sz="1600" dirty="0"/>
              <a:t>Temperature</a:t>
            </a:r>
          </a:p>
          <a:p>
            <a:pPr marL="742950" lvl="1" indent="-285750">
              <a:buFont typeface="Arial" panose="020B0604020202020204" pitchFamily="34" charset="0"/>
              <a:buChar char="•"/>
            </a:pPr>
            <a:r>
              <a:rPr lang="en-US" sz="1600" dirty="0"/>
              <a:t>Shape, Deflection</a:t>
            </a:r>
          </a:p>
          <a:p>
            <a:pPr marL="742950" lvl="1" indent="-285750">
              <a:buFont typeface="Arial" panose="020B0604020202020204" pitchFamily="34" charset="0"/>
              <a:buChar char="•"/>
            </a:pPr>
            <a:r>
              <a:rPr lang="en-US" sz="1600" dirty="0"/>
              <a:t>Shear Stress</a:t>
            </a:r>
          </a:p>
          <a:p>
            <a:pPr marL="285750" indent="-285750">
              <a:buFont typeface="Arial" panose="020B0604020202020204" pitchFamily="34" charset="0"/>
              <a:buChar char="•"/>
            </a:pPr>
            <a:r>
              <a:rPr lang="en-US" sz="1600" dirty="0"/>
              <a:t>Off-body (gas)</a:t>
            </a:r>
          </a:p>
          <a:p>
            <a:pPr marL="742950" lvl="1" indent="-285750">
              <a:buFont typeface="Arial" panose="020B0604020202020204" pitchFamily="34" charset="0"/>
              <a:buChar char="•"/>
            </a:pPr>
            <a:r>
              <a:rPr lang="en-US" sz="1600" dirty="0"/>
              <a:t>Flow visualization</a:t>
            </a:r>
          </a:p>
          <a:p>
            <a:pPr marL="742950" lvl="1" indent="-285750">
              <a:buFont typeface="Arial" panose="020B0604020202020204" pitchFamily="34" charset="0"/>
              <a:buChar char="•"/>
            </a:pPr>
            <a:r>
              <a:rPr lang="en-US" sz="1600" dirty="0"/>
              <a:t>Velocity</a:t>
            </a:r>
          </a:p>
          <a:p>
            <a:pPr marL="742950" lvl="1" indent="-285750">
              <a:buFont typeface="Arial" panose="020B0604020202020204" pitchFamily="34" charset="0"/>
              <a:buChar char="•"/>
            </a:pPr>
            <a:r>
              <a:rPr lang="en-US" sz="1600" dirty="0"/>
              <a:t>Density</a:t>
            </a:r>
          </a:p>
          <a:p>
            <a:pPr marL="742950" lvl="1" indent="-285750">
              <a:buFont typeface="Arial" panose="020B0604020202020204" pitchFamily="34" charset="0"/>
              <a:buChar char="•"/>
            </a:pPr>
            <a:r>
              <a:rPr lang="en-US" sz="1600" dirty="0"/>
              <a:t>Pressure</a:t>
            </a:r>
          </a:p>
          <a:p>
            <a:pPr marL="742950" lvl="1" indent="-285750">
              <a:buFont typeface="Arial" panose="020B0604020202020204" pitchFamily="34" charset="0"/>
              <a:buChar char="•"/>
            </a:pPr>
            <a:r>
              <a:rPr lang="en-US" sz="1600" dirty="0"/>
              <a:t>Temperature</a:t>
            </a:r>
          </a:p>
          <a:p>
            <a:pPr marL="742950" lvl="1" indent="-285750">
              <a:buFont typeface="Arial" panose="020B0604020202020204" pitchFamily="34" charset="0"/>
              <a:buChar char="•"/>
            </a:pPr>
            <a:r>
              <a:rPr lang="en-US" sz="1600" dirty="0"/>
              <a:t>Concentration</a:t>
            </a:r>
          </a:p>
        </p:txBody>
      </p:sp>
      <p:sp>
        <p:nvSpPr>
          <p:cNvPr id="38" name="Rectangle 37"/>
          <p:cNvSpPr/>
          <p:nvPr/>
        </p:nvSpPr>
        <p:spPr>
          <a:xfrm>
            <a:off x="6673872" y="4611342"/>
            <a:ext cx="2301878" cy="214790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688455" y="3794760"/>
            <a:ext cx="2434453" cy="3046988"/>
          </a:xfrm>
          <a:prstGeom prst="rect">
            <a:avLst/>
          </a:prstGeom>
          <a:noFill/>
        </p:spPr>
        <p:txBody>
          <a:bodyPr wrap="square" rtlCol="0">
            <a:spAutoFit/>
          </a:bodyPr>
          <a:lstStyle/>
          <a:p>
            <a:r>
              <a:rPr lang="en-US" sz="1600" b="1" dirty="0"/>
              <a:t>Computational Methods predict:</a:t>
            </a:r>
          </a:p>
          <a:p>
            <a:pPr marL="285750" indent="-285750">
              <a:buFont typeface="Arial" panose="020B0604020202020204" pitchFamily="34" charset="0"/>
              <a:buChar char="•"/>
            </a:pPr>
            <a:r>
              <a:rPr lang="en-US" sz="1600" dirty="0"/>
              <a:t>Cruise at Mach 0.85</a:t>
            </a:r>
          </a:p>
          <a:p>
            <a:pPr marL="285750" indent="-285750">
              <a:buFont typeface="Arial" panose="020B0604020202020204" pitchFamily="34" charset="0"/>
              <a:buChar char="•"/>
            </a:pPr>
            <a:r>
              <a:rPr lang="en-US" sz="1600" dirty="0"/>
              <a:t>Turbulence</a:t>
            </a:r>
          </a:p>
          <a:p>
            <a:pPr marL="285750" indent="-285750">
              <a:buFont typeface="Arial" panose="020B0604020202020204" pitchFamily="34" charset="0"/>
              <a:buChar char="•"/>
            </a:pPr>
            <a:r>
              <a:rPr lang="en-US" sz="1600" dirty="0"/>
              <a:t>Flow separation</a:t>
            </a:r>
          </a:p>
          <a:p>
            <a:pPr marL="285750" indent="-285750">
              <a:buFont typeface="Arial" panose="020B0604020202020204" pitchFamily="34" charset="0"/>
              <a:buChar char="•"/>
            </a:pPr>
            <a:r>
              <a:rPr lang="en-US" sz="1600" dirty="0"/>
              <a:t>Boundary layer (BL) transition</a:t>
            </a:r>
          </a:p>
          <a:p>
            <a:pPr marL="285750" indent="-285750">
              <a:buFont typeface="Arial" panose="020B0604020202020204" pitchFamily="34" charset="0"/>
              <a:buChar char="•"/>
            </a:pPr>
            <a:r>
              <a:rPr lang="en-US" sz="1600" dirty="0"/>
              <a:t>Shock BL Interaction</a:t>
            </a:r>
          </a:p>
          <a:p>
            <a:pPr marL="285750" indent="-285750">
              <a:buFont typeface="Arial" panose="020B0604020202020204" pitchFamily="34" charset="0"/>
              <a:buChar char="•"/>
            </a:pPr>
            <a:r>
              <a:rPr lang="en-US" sz="1600" dirty="0"/>
              <a:t>Aeroelasticity</a:t>
            </a:r>
          </a:p>
          <a:p>
            <a:pPr marL="285750" indent="-285750">
              <a:buFont typeface="Arial" panose="020B0604020202020204" pitchFamily="34" charset="0"/>
              <a:buChar char="•"/>
            </a:pPr>
            <a:r>
              <a:rPr lang="en-US" sz="1600" dirty="0"/>
              <a:t>Plumes / Jet flows</a:t>
            </a:r>
          </a:p>
          <a:p>
            <a:pPr marL="285750" indent="-285750">
              <a:buFont typeface="Arial" panose="020B0604020202020204" pitchFamily="34" charset="0"/>
              <a:buChar char="•"/>
            </a:pPr>
            <a:r>
              <a:rPr lang="en-US" sz="1600" dirty="0"/>
              <a:t>Fuel-air mixing</a:t>
            </a:r>
          </a:p>
          <a:p>
            <a:pPr marL="285750" indent="-285750">
              <a:buFont typeface="Arial" panose="020B0604020202020204" pitchFamily="34" charset="0"/>
              <a:buChar char="•"/>
            </a:pPr>
            <a:r>
              <a:rPr lang="en-US" sz="1600" dirty="0"/>
              <a:t>Combustion</a:t>
            </a:r>
          </a:p>
        </p:txBody>
      </p:sp>
    </p:spTree>
    <p:extLst>
      <p:ext uri="{BB962C8B-B14F-4D97-AF65-F5344CB8AC3E}">
        <p14:creationId xmlns:p14="http://schemas.microsoft.com/office/powerpoint/2010/main" val="155417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1" grpId="0" animBg="1"/>
      <p:bldP spid="22" grpId="0"/>
      <p:bldP spid="23" grpId="0"/>
      <p:bldP spid="34" grpId="0" animBg="1"/>
      <p:bldP spid="35" grpId="0" animBg="1"/>
      <p:bldP spid="36" grpId="0" animBg="1"/>
      <p:bldP spid="37" grpId="0" animBg="1"/>
      <p:bldP spid="14" grpId="0"/>
      <p:bldP spid="38" grpId="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69D29-F326-4291-900A-EEE48609489F}"/>
              </a:ext>
            </a:extLst>
          </p:cNvPr>
          <p:cNvSpPr>
            <a:spLocks noGrp="1"/>
          </p:cNvSpPr>
          <p:nvPr>
            <p:ph type="title"/>
          </p:nvPr>
        </p:nvSpPr>
        <p:spPr/>
        <p:txBody>
          <a:bodyPr/>
          <a:lstStyle/>
          <a:p>
            <a:r>
              <a:rPr lang="en-US" dirty="0"/>
              <a:t>The utility of optical and laser measurements</a:t>
            </a:r>
          </a:p>
        </p:txBody>
      </p:sp>
      <p:sp>
        <p:nvSpPr>
          <p:cNvPr id="3" name="Content Placeholder 2">
            <a:extLst>
              <a:ext uri="{FF2B5EF4-FFF2-40B4-BE49-F238E27FC236}">
                <a16:creationId xmlns:a16="http://schemas.microsoft.com/office/drawing/2014/main" id="{0DF1B2C2-F452-41E3-9BF6-2938D5FF1FA3}"/>
              </a:ext>
            </a:extLst>
          </p:cNvPr>
          <p:cNvSpPr>
            <a:spLocks noGrp="1"/>
          </p:cNvSpPr>
          <p:nvPr>
            <p:ph idx="1"/>
          </p:nvPr>
        </p:nvSpPr>
        <p:spPr>
          <a:xfrm>
            <a:off x="421821" y="1064773"/>
            <a:ext cx="8515350" cy="5923858"/>
          </a:xfrm>
        </p:spPr>
        <p:txBody>
          <a:bodyPr>
            <a:normAutofit fontScale="92500" lnSpcReduction="10000"/>
          </a:bodyPr>
          <a:lstStyle/>
          <a:p>
            <a:pPr marL="0" indent="0">
              <a:buNone/>
            </a:pPr>
            <a:r>
              <a:rPr lang="en-US" b="1" dirty="0"/>
              <a:t>Laser and optical measurements to study flow in ground test and flight</a:t>
            </a:r>
          </a:p>
          <a:p>
            <a:pPr marL="0" indent="0">
              <a:buNone/>
            </a:pPr>
            <a:r>
              <a:rPr lang="en-US" b="1" dirty="0"/>
              <a:t>  - </a:t>
            </a:r>
            <a:r>
              <a:rPr lang="en-US" sz="1700" dirty="0"/>
              <a:t>nonintrusive, spatially and temporally resolved, quantified accuracy.</a:t>
            </a:r>
            <a:endParaRPr lang="en-US" dirty="0"/>
          </a:p>
          <a:p>
            <a:pPr marL="0" indent="0">
              <a:buNone/>
            </a:pPr>
            <a:endParaRPr lang="en-US" sz="1200" dirty="0"/>
          </a:p>
          <a:p>
            <a:pPr marL="0" indent="0">
              <a:buNone/>
            </a:pPr>
            <a:r>
              <a:rPr lang="en-US" dirty="0"/>
              <a:t>  Walter Lempert (d. 2015): </a:t>
            </a:r>
            <a:r>
              <a:rPr lang="en-US" i="1" dirty="0"/>
              <a:t>“It’s amazing what you see… if you look”</a:t>
            </a:r>
            <a:endParaRPr lang="en-US" dirty="0"/>
          </a:p>
          <a:p>
            <a:pPr marL="0" indent="0">
              <a:buNone/>
            </a:pPr>
            <a:endParaRPr lang="en-US" sz="1100" dirty="0"/>
          </a:p>
          <a:p>
            <a:pPr marL="0" indent="0">
              <a:buNone/>
            </a:pPr>
            <a:r>
              <a:rPr lang="en-US" i="1" dirty="0"/>
              <a:t>  </a:t>
            </a:r>
            <a:r>
              <a:rPr lang="en-US" dirty="0"/>
              <a:t>Dick Whitcomb (1922-2009)   [Area rule, winglets, supercritical wing]: </a:t>
            </a:r>
          </a:p>
          <a:p>
            <a:pPr marL="0" indent="0">
              <a:buNone/>
            </a:pPr>
            <a:r>
              <a:rPr lang="en-US" i="1" dirty="0"/>
              <a:t>  “My 3 biggest innovations came from studying schlieren images”</a:t>
            </a:r>
            <a:endParaRPr lang="en-US" dirty="0"/>
          </a:p>
          <a:p>
            <a:pPr marL="0" indent="0">
              <a:buNone/>
            </a:pPr>
            <a:endParaRPr lang="en-US" sz="1400" dirty="0"/>
          </a:p>
          <a:p>
            <a:r>
              <a:rPr lang="en-US" dirty="0"/>
              <a:t>Understand flow physics</a:t>
            </a:r>
          </a:p>
          <a:p>
            <a:pPr lvl="1"/>
            <a:r>
              <a:rPr lang="en-US" dirty="0"/>
              <a:t>Why does the vehicle (e.g. lift/drag) behave that way?</a:t>
            </a:r>
          </a:p>
          <a:p>
            <a:pPr lvl="1"/>
            <a:r>
              <a:rPr lang="en-US" dirty="0"/>
              <a:t>Identify flow features (laminar/turbulent, attached/separated).</a:t>
            </a:r>
          </a:p>
          <a:p>
            <a:pPr lvl="1"/>
            <a:r>
              <a:rPr lang="en-US" dirty="0"/>
              <a:t>Ideation of new vehicle or control concepts.</a:t>
            </a:r>
          </a:p>
          <a:p>
            <a:r>
              <a:rPr lang="en-US" dirty="0"/>
              <a:t>Understand facility operation</a:t>
            </a:r>
          </a:p>
          <a:p>
            <a:pPr lvl="1"/>
            <a:r>
              <a:rPr lang="en-US" dirty="0"/>
              <a:t>Inflow conditions </a:t>
            </a:r>
            <a:r>
              <a:rPr lang="en-US" dirty="0">
                <a:sym typeface="Wingdings" panose="05000000000000000000" pitchFamily="2" charset="2"/>
              </a:rPr>
              <a:t> scale to flight</a:t>
            </a:r>
            <a:endParaRPr lang="en-US" dirty="0"/>
          </a:p>
          <a:p>
            <a:pPr lvl="1"/>
            <a:r>
              <a:rPr lang="en-US" dirty="0"/>
              <a:t>Boundary conditions (wall boundary layers) </a:t>
            </a:r>
          </a:p>
          <a:p>
            <a:r>
              <a:rPr lang="en-US" dirty="0"/>
              <a:t>Benchmark Data for Code Validation</a:t>
            </a:r>
          </a:p>
          <a:p>
            <a:pPr lvl="1"/>
            <a:r>
              <a:rPr lang="en-US" dirty="0"/>
              <a:t>Measurements of parameters like </a:t>
            </a:r>
            <a:r>
              <a:rPr lang="en-US" i="1" dirty="0"/>
              <a:t>T, P, </a:t>
            </a:r>
            <a:r>
              <a:rPr lang="en-US" i="1" dirty="0">
                <a:latin typeface="Symbol" panose="05050102010706020507" pitchFamily="18" charset="2"/>
              </a:rPr>
              <a:t>r</a:t>
            </a:r>
            <a:r>
              <a:rPr lang="en-US" i="1" dirty="0"/>
              <a:t>, V</a:t>
            </a:r>
            <a:r>
              <a:rPr lang="en-US" dirty="0"/>
              <a:t>, etc. </a:t>
            </a:r>
            <a:r>
              <a:rPr lang="en-US" dirty="0">
                <a:sym typeface="Wingdings" panose="05000000000000000000" pitchFamily="2" charset="2"/>
              </a:rPr>
              <a:t> eval/develop models?</a:t>
            </a:r>
            <a:endParaRPr lang="en-US" dirty="0"/>
          </a:p>
          <a:p>
            <a:pPr lvl="2"/>
            <a:r>
              <a:rPr lang="en-US" dirty="0"/>
              <a:t>NASA efforts: simulate the vehicle and the wind tunnel facility</a:t>
            </a:r>
          </a:p>
          <a:p>
            <a:pPr lvl="2"/>
            <a:r>
              <a:rPr lang="en-US" dirty="0"/>
              <a:t>Interest in non-equilibrium effects for entry flows</a:t>
            </a:r>
          </a:p>
          <a:p>
            <a:pPr lvl="1"/>
            <a:r>
              <a:rPr lang="en-US" dirty="0"/>
              <a:t>Trend from time-averaged RANS CFD </a:t>
            </a:r>
            <a:r>
              <a:rPr lang="en-US" dirty="0">
                <a:sym typeface="Wingdings" panose="05000000000000000000" pitchFamily="2" charset="2"/>
              </a:rPr>
              <a:t></a:t>
            </a:r>
            <a:r>
              <a:rPr lang="en-US" dirty="0"/>
              <a:t> unsteady (LES, </a:t>
            </a:r>
            <a:r>
              <a:rPr lang="en-US" dirty="0" err="1"/>
              <a:t>etc</a:t>
            </a:r>
            <a:r>
              <a:rPr lang="en-US" dirty="0"/>
              <a:t>)</a:t>
            </a:r>
          </a:p>
          <a:p>
            <a:pPr lvl="2"/>
            <a:r>
              <a:rPr lang="en-US" dirty="0"/>
              <a:t>Pushes measurement techniques towards higher speeds: kHz-MHz</a:t>
            </a:r>
          </a:p>
        </p:txBody>
      </p:sp>
      <p:sp>
        <p:nvSpPr>
          <p:cNvPr id="4" name="Slide Number Placeholder 3">
            <a:extLst>
              <a:ext uri="{FF2B5EF4-FFF2-40B4-BE49-F238E27FC236}">
                <a16:creationId xmlns:a16="http://schemas.microsoft.com/office/drawing/2014/main" id="{C4AF228A-BDA9-4A59-B2EB-BDA5B7B1CC57}"/>
              </a:ext>
            </a:extLst>
          </p:cNvPr>
          <p:cNvSpPr>
            <a:spLocks noGrp="1"/>
          </p:cNvSpPr>
          <p:nvPr>
            <p:ph type="sldNum" sz="quarter" idx="12"/>
          </p:nvPr>
        </p:nvSpPr>
        <p:spPr/>
        <p:txBody>
          <a:bodyPr/>
          <a:lstStyle/>
          <a:p>
            <a:fld id="{62AAAA83-AFD9-48BC-BE4C-3DD0D9246FAC}" type="slidenum">
              <a:rPr lang="en-US" smtClean="0"/>
              <a:pPr/>
              <a:t>6</a:t>
            </a:fld>
            <a:endParaRPr lang="en-US" dirty="0"/>
          </a:p>
        </p:txBody>
      </p:sp>
      <p:pic>
        <p:nvPicPr>
          <p:cNvPr id="5" name="Picture 4" descr="01SepRun03_short">
            <a:extLst>
              <a:ext uri="{FF2B5EF4-FFF2-40B4-BE49-F238E27FC236}">
                <a16:creationId xmlns:a16="http://schemas.microsoft.com/office/drawing/2014/main" id="{83780C17-22E1-4C2E-B812-98E90185752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24708" y="4304946"/>
            <a:ext cx="3536950" cy="1103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05OctRun01_7_short">
            <a:extLst>
              <a:ext uri="{FF2B5EF4-FFF2-40B4-BE49-F238E27FC236}">
                <a16:creationId xmlns:a16="http://schemas.microsoft.com/office/drawing/2014/main" id="{C95B6EC8-60E6-4C6F-950E-0B6603A02CE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30280" y="4524477"/>
            <a:ext cx="3536950" cy="110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5" end="15"/>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16" end="16"/>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17" end="17"/>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xEl>
                                              <p:pRg st="19" end="19"/>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70" y="57750"/>
            <a:ext cx="7886700" cy="886047"/>
          </a:xfrm>
        </p:spPr>
        <p:txBody>
          <a:bodyPr/>
          <a:lstStyle/>
          <a:p>
            <a:r>
              <a:rPr lang="en-US" dirty="0"/>
              <a:t>The National Transonic Facility at NASA Langley RC</a:t>
            </a:r>
          </a:p>
        </p:txBody>
      </p:sp>
      <p:sp>
        <p:nvSpPr>
          <p:cNvPr id="3" name="Content Placeholder 2"/>
          <p:cNvSpPr>
            <a:spLocks noGrp="1"/>
          </p:cNvSpPr>
          <p:nvPr>
            <p:ph idx="1"/>
          </p:nvPr>
        </p:nvSpPr>
        <p:spPr>
          <a:xfrm>
            <a:off x="330355" y="4955773"/>
            <a:ext cx="8515350" cy="1329524"/>
          </a:xfrm>
        </p:spPr>
        <p:txBody>
          <a:bodyPr>
            <a:normAutofit fontScale="92500" lnSpcReduction="10000"/>
          </a:bodyPr>
          <a:lstStyle/>
          <a:p>
            <a:r>
              <a:rPr lang="en-US" dirty="0"/>
              <a:t>The NTF is NASA Langley’s largest, most expensive facility.</a:t>
            </a:r>
          </a:p>
          <a:p>
            <a:r>
              <a:rPr lang="en-US" dirty="0"/>
              <a:t>Minimal off-body measurement capability</a:t>
            </a:r>
          </a:p>
          <a:p>
            <a:r>
              <a:rPr lang="en-US" dirty="0"/>
              <a:t>Contributions to civilian aero, aerospace, DOD missions</a:t>
            </a:r>
          </a:p>
          <a:p>
            <a:r>
              <a:rPr lang="en-US" dirty="0"/>
              <a:t>Could be used for high Reynolds number code validation experiments</a:t>
            </a:r>
          </a:p>
        </p:txBody>
      </p:sp>
      <p:sp>
        <p:nvSpPr>
          <p:cNvPr id="4" name="Slide Number Placeholder 3"/>
          <p:cNvSpPr>
            <a:spLocks noGrp="1"/>
          </p:cNvSpPr>
          <p:nvPr>
            <p:ph type="sldNum" sz="quarter" idx="12"/>
          </p:nvPr>
        </p:nvSpPr>
        <p:spPr/>
        <p:txBody>
          <a:bodyPr/>
          <a:lstStyle/>
          <a:p>
            <a:fld id="{62AAAA83-AFD9-48BC-BE4C-3DD0D9246FAC}" type="slidenum">
              <a:rPr lang="en-US" smtClean="0"/>
              <a:pPr/>
              <a:t>60</a:t>
            </a:fld>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604" y="1249338"/>
            <a:ext cx="4301893" cy="3438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Image result for national transonic faci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17" y="1203159"/>
            <a:ext cx="4439913" cy="349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7916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29540" y="60960"/>
            <a:ext cx="8382000" cy="914400"/>
          </a:xfrm>
        </p:spPr>
        <p:txBody>
          <a:bodyPr>
            <a:normAutofit/>
          </a:bodyPr>
          <a:lstStyle/>
          <a:p>
            <a:r>
              <a:rPr lang="en-US" altLang="en-US" sz="2800" dirty="0"/>
              <a:t>MSL NO PLIF vs CFD (CFI), Mach 10</a:t>
            </a:r>
          </a:p>
        </p:txBody>
      </p:sp>
      <p:sp>
        <p:nvSpPr>
          <p:cNvPr id="16387" name="Content Placeholder 2"/>
          <p:cNvSpPr>
            <a:spLocks noGrp="1"/>
          </p:cNvSpPr>
          <p:nvPr>
            <p:ph idx="1"/>
          </p:nvPr>
        </p:nvSpPr>
        <p:spPr>
          <a:xfrm>
            <a:off x="0" y="914400"/>
            <a:ext cx="9144000" cy="5135563"/>
          </a:xfrm>
        </p:spPr>
        <p:txBody>
          <a:bodyPr>
            <a:normAutofit/>
          </a:bodyPr>
          <a:lstStyle/>
          <a:p>
            <a:r>
              <a:rPr lang="en-US" altLang="en-US" sz="2400" dirty="0"/>
              <a:t>Mars Science Lab (MSL) vehicle delivered Curiosity: </a:t>
            </a:r>
          </a:p>
          <a:p>
            <a:pPr lvl="1"/>
            <a:r>
              <a:rPr lang="en-US" altLang="en-US" sz="2000" dirty="0"/>
              <a:t>Do we understand RCS jet wake flow and interactions?  Predict?</a:t>
            </a:r>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b="35062"/>
          <a:stretch>
            <a:fillRect/>
          </a:stretch>
        </p:blipFill>
        <p:spPr bwMode="auto">
          <a:xfrm>
            <a:off x="1342121" y="1687290"/>
            <a:ext cx="74152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4"/>
          <p:cNvSpPr txBox="1">
            <a:spLocks noChangeArrowheads="1"/>
          </p:cNvSpPr>
          <p:nvPr/>
        </p:nvSpPr>
        <p:spPr bwMode="auto">
          <a:xfrm rot="-5400000">
            <a:off x="794" y="2569369"/>
            <a:ext cx="16525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CA" altLang="en-US" sz="2000">
                <a:latin typeface="Arial" pitchFamily="34" charset="0"/>
              </a:rPr>
              <a:t>OVERFLOW</a:t>
            </a:r>
          </a:p>
          <a:p>
            <a:pPr eaLnBrk="1" hangingPunct="1">
              <a:spcBef>
                <a:spcPct val="0"/>
              </a:spcBef>
              <a:buFontTx/>
              <a:buNone/>
            </a:pPr>
            <a:r>
              <a:rPr lang="en-CA" altLang="en-US" sz="2000">
                <a:latin typeface="Arial" pitchFamily="34" charset="0"/>
              </a:rPr>
              <a:t>(CFI Model)</a:t>
            </a:r>
          </a:p>
        </p:txBody>
      </p:sp>
      <p:sp>
        <p:nvSpPr>
          <p:cNvPr id="16390" name="TextBox 5"/>
          <p:cNvSpPr txBox="1">
            <a:spLocks noChangeArrowheads="1"/>
          </p:cNvSpPr>
          <p:nvPr/>
        </p:nvSpPr>
        <p:spPr bwMode="auto">
          <a:xfrm rot="-5400000">
            <a:off x="-221456" y="5099844"/>
            <a:ext cx="2065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CA" altLang="en-US" sz="2000">
                <a:latin typeface="Arial" pitchFamily="34" charset="0"/>
              </a:rPr>
              <a:t>NO PLIF</a:t>
            </a:r>
          </a:p>
          <a:p>
            <a:pPr algn="ctr" eaLnBrk="1" hangingPunct="1">
              <a:spcBef>
                <a:spcPct val="0"/>
              </a:spcBef>
              <a:buFontTx/>
              <a:buNone/>
            </a:pPr>
            <a:r>
              <a:rPr lang="en-CA" altLang="en-US" sz="2000">
                <a:latin typeface="Arial" pitchFamily="34" charset="0"/>
              </a:rPr>
              <a:t>(with smoothing)</a:t>
            </a:r>
          </a:p>
        </p:txBody>
      </p:sp>
      <p:sp>
        <p:nvSpPr>
          <p:cNvPr id="16391" name="Rectangle 6"/>
          <p:cNvSpPr>
            <a:spLocks noChangeArrowheads="1"/>
          </p:cNvSpPr>
          <p:nvPr/>
        </p:nvSpPr>
        <p:spPr bwMode="auto">
          <a:xfrm>
            <a:off x="6019800" y="66294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dirty="0">
                <a:latin typeface="Arial" pitchFamily="34" charset="0"/>
              </a:rPr>
              <a:t>C.T. Johansen et al. AIAA-2012-594</a:t>
            </a:r>
          </a:p>
        </p:txBody>
      </p:sp>
    </p:spTree>
    <p:extLst>
      <p:ext uri="{BB962C8B-B14F-4D97-AF65-F5344CB8AC3E}">
        <p14:creationId xmlns:p14="http://schemas.microsoft.com/office/powerpoint/2010/main" val="1042968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Challenges 1</a:t>
            </a:r>
          </a:p>
        </p:txBody>
      </p:sp>
      <p:sp>
        <p:nvSpPr>
          <p:cNvPr id="3" name="Content Placeholder 2"/>
          <p:cNvSpPr>
            <a:spLocks noGrp="1"/>
          </p:cNvSpPr>
          <p:nvPr>
            <p:ph idx="1"/>
          </p:nvPr>
        </p:nvSpPr>
        <p:spPr>
          <a:xfrm>
            <a:off x="5440680" y="3566161"/>
            <a:ext cx="3599921" cy="3291839"/>
          </a:xfrm>
        </p:spPr>
        <p:txBody>
          <a:bodyPr>
            <a:normAutofit/>
          </a:bodyPr>
          <a:lstStyle/>
          <a:p>
            <a:pPr lvl="1"/>
            <a:r>
              <a:rPr lang="en-US" dirty="0"/>
              <a:t>Large scale (8 foot =2.4 m) </a:t>
            </a:r>
          </a:p>
          <a:p>
            <a:pPr lvl="1"/>
            <a:r>
              <a:rPr lang="en-US" dirty="0"/>
              <a:t>High pressure (10 </a:t>
            </a:r>
            <a:r>
              <a:rPr lang="en-US" dirty="0" err="1"/>
              <a:t>atm</a:t>
            </a:r>
            <a:r>
              <a:rPr lang="en-US" dirty="0"/>
              <a:t>) plenum</a:t>
            </a:r>
          </a:p>
          <a:p>
            <a:pPr lvl="1"/>
            <a:r>
              <a:rPr lang="en-US" dirty="0"/>
              <a:t>Low temperature cryogenic gaseous N</a:t>
            </a:r>
            <a:r>
              <a:rPr lang="en-US" baseline="-25000" dirty="0"/>
              <a:t>2</a:t>
            </a:r>
            <a:r>
              <a:rPr lang="en-US" dirty="0"/>
              <a:t> (100 K): frost</a:t>
            </a:r>
          </a:p>
          <a:p>
            <a:pPr lvl="1"/>
            <a:r>
              <a:rPr lang="en-US" dirty="0"/>
              <a:t>High density: refraction</a:t>
            </a:r>
          </a:p>
          <a:p>
            <a:pPr lvl="1"/>
            <a:r>
              <a:rPr lang="en-US" dirty="0"/>
              <a:t>No external optical access; limited internal access</a:t>
            </a:r>
          </a:p>
          <a:p>
            <a:pPr lvl="1"/>
            <a:r>
              <a:rPr lang="en-US" dirty="0"/>
              <a:t>Remote operation required</a:t>
            </a:r>
          </a:p>
          <a:p>
            <a:pPr lvl="1"/>
            <a:r>
              <a:rPr lang="en-US" dirty="0"/>
              <a:t>Expensive operation and expensive models</a:t>
            </a:r>
          </a:p>
          <a:p>
            <a:pPr lvl="1"/>
            <a:r>
              <a:rPr lang="en-US" dirty="0"/>
              <a:t>No H</a:t>
            </a:r>
            <a:r>
              <a:rPr lang="en-US" baseline="-25000" dirty="0"/>
              <a:t>2</a:t>
            </a:r>
            <a:r>
              <a:rPr lang="en-US" dirty="0"/>
              <a:t>O or particle seeds</a:t>
            </a:r>
          </a:p>
        </p:txBody>
      </p:sp>
      <p:sp>
        <p:nvSpPr>
          <p:cNvPr id="4" name="Slide Number Placeholder 3"/>
          <p:cNvSpPr>
            <a:spLocks noGrp="1"/>
          </p:cNvSpPr>
          <p:nvPr>
            <p:ph type="sldNum" sz="quarter" idx="12"/>
          </p:nvPr>
        </p:nvSpPr>
        <p:spPr/>
        <p:txBody>
          <a:bodyPr/>
          <a:lstStyle/>
          <a:p>
            <a:fld id="{62AAAA83-AFD9-48BC-BE4C-3DD0D9246FAC}" type="slidenum">
              <a:rPr lang="en-US" smtClean="0"/>
              <a:pPr/>
              <a:t>7</a:t>
            </a:fld>
            <a:endParaRPr lang="en-US"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38" y="1934074"/>
            <a:ext cx="5781859" cy="4622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867257"/>
            <a:ext cx="4142801" cy="446276"/>
          </a:xfrm>
          <a:prstGeom prst="rect">
            <a:avLst/>
          </a:prstGeom>
          <a:noFill/>
        </p:spPr>
        <p:txBody>
          <a:bodyPr wrap="none" rtlCol="0">
            <a:spAutoFit/>
          </a:bodyPr>
          <a:lstStyle/>
          <a:p>
            <a:r>
              <a:rPr lang="en-US" sz="2300" b="1" dirty="0"/>
              <a:t>Subsonic-Transonic Wind Tunnel</a:t>
            </a:r>
          </a:p>
        </p:txBody>
      </p:sp>
      <p:sp>
        <p:nvSpPr>
          <p:cNvPr id="9" name="TextBox 8"/>
          <p:cNvSpPr txBox="1"/>
          <p:nvPr/>
        </p:nvSpPr>
        <p:spPr>
          <a:xfrm>
            <a:off x="379237" y="5864052"/>
            <a:ext cx="869357" cy="646331"/>
          </a:xfrm>
          <a:prstGeom prst="rect">
            <a:avLst/>
          </a:prstGeom>
          <a:noFill/>
        </p:spPr>
        <p:txBody>
          <a:bodyPr wrap="square" rtlCol="0">
            <a:spAutoFit/>
          </a:bodyPr>
          <a:lstStyle/>
          <a:p>
            <a:r>
              <a:rPr lang="en-US" sz="1200" dirty="0">
                <a:solidFill>
                  <a:schemeClr val="bg1"/>
                </a:solidFill>
              </a:rPr>
              <a:t>Image Credits: NASA</a:t>
            </a:r>
          </a:p>
        </p:txBody>
      </p:sp>
      <p:sp>
        <p:nvSpPr>
          <p:cNvPr id="10" name="Content Placeholder 2"/>
          <p:cNvSpPr txBox="1">
            <a:spLocks/>
          </p:cNvSpPr>
          <p:nvPr/>
        </p:nvSpPr>
        <p:spPr>
          <a:xfrm>
            <a:off x="70337" y="1313533"/>
            <a:ext cx="3968849" cy="2898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Lucida Sans Unicode" panose="020B0602030504020204" pitchFamily="34" charset="0"/>
                <a:ea typeface="+mn-ea"/>
                <a:cs typeface="Lucida Sans Unicode" panose="020B0602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cida Sans Unicode" panose="020B0602030504020204" pitchFamily="34" charset="0"/>
                <a:ea typeface="+mn-ea"/>
                <a:cs typeface="Lucida Sans Unicode" panose="020B0602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ucida Sans Unicode" panose="020B0602030504020204" pitchFamily="34" charset="0"/>
                <a:ea typeface="+mn-ea"/>
                <a:cs typeface="Lucida Sans Unicode" panose="020B0602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Lucida Sans Unicode" panose="020B0602030504020204" pitchFamily="34" charset="0"/>
                <a:ea typeface="+mn-ea"/>
                <a:cs typeface="Lucida Sans Unicode" panose="020B0602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en-US" dirty="0"/>
              <a:t>National Transonic Facility </a:t>
            </a:r>
          </a:p>
          <a:p>
            <a:pPr>
              <a:spcBef>
                <a:spcPts val="300"/>
              </a:spcBef>
            </a:pPr>
            <a:r>
              <a:rPr lang="en-US" dirty="0"/>
              <a:t>High Reynolds Number Testing</a:t>
            </a:r>
          </a:p>
        </p:txBody>
      </p:sp>
      <p:pic>
        <p:nvPicPr>
          <p:cNvPr id="11" name="Picture 1">
            <a:extLst>
              <a:ext uri="{FF2B5EF4-FFF2-40B4-BE49-F238E27FC236}">
                <a16:creationId xmlns:a16="http://schemas.microsoft.com/office/drawing/2014/main" id="{328E1038-8B32-4C3C-934B-B91967DD79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24" t="5368" r="13999" b="24910"/>
          <a:stretch/>
        </p:blipFill>
        <p:spPr bwMode="auto">
          <a:xfrm>
            <a:off x="5093430" y="993098"/>
            <a:ext cx="3947171" cy="243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09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Challenges 2</a:t>
            </a:r>
          </a:p>
        </p:txBody>
      </p:sp>
      <p:sp>
        <p:nvSpPr>
          <p:cNvPr id="3" name="Content Placeholder 2"/>
          <p:cNvSpPr>
            <a:spLocks noGrp="1"/>
          </p:cNvSpPr>
          <p:nvPr>
            <p:ph idx="1"/>
          </p:nvPr>
        </p:nvSpPr>
        <p:spPr>
          <a:xfrm>
            <a:off x="512896" y="5456254"/>
            <a:ext cx="8073223" cy="1130440"/>
          </a:xfrm>
        </p:spPr>
        <p:txBody>
          <a:bodyPr>
            <a:normAutofit/>
          </a:bodyPr>
          <a:lstStyle/>
          <a:p>
            <a:r>
              <a:rPr lang="en-US" dirty="0"/>
              <a:t>CUBRC LENS Shock Tunnel LENS 1 (Mach 6-20, scramjet, entry vehicle, launch vehicle, hypersonic testing)</a:t>
            </a:r>
          </a:p>
          <a:p>
            <a:pPr lvl="1"/>
            <a:r>
              <a:rPr lang="en-US" dirty="0"/>
              <a:t>Large scale, short run duration (10’s of </a:t>
            </a:r>
            <a:r>
              <a:rPr lang="en-US" dirty="0" err="1"/>
              <a:t>ms</a:t>
            </a:r>
            <a:r>
              <a:rPr lang="en-US" dirty="0"/>
              <a:t>), 1 or 2 runs per day, tunnel moves, remote operation</a:t>
            </a:r>
          </a:p>
        </p:txBody>
      </p:sp>
      <p:sp>
        <p:nvSpPr>
          <p:cNvPr id="4" name="Slide Number Placeholder 3"/>
          <p:cNvSpPr>
            <a:spLocks noGrp="1"/>
          </p:cNvSpPr>
          <p:nvPr>
            <p:ph type="sldNum" sz="quarter" idx="12"/>
          </p:nvPr>
        </p:nvSpPr>
        <p:spPr/>
        <p:txBody>
          <a:bodyPr/>
          <a:lstStyle/>
          <a:p>
            <a:fld id="{62AAAA83-AFD9-48BC-BE4C-3DD0D9246FAC}" type="slidenum">
              <a:rPr lang="en-US" smtClean="0"/>
              <a:pPr/>
              <a:t>8</a:t>
            </a:fld>
            <a:endParaRPr lang="en-US" dirty="0"/>
          </a:p>
        </p:txBody>
      </p:sp>
      <p:sp>
        <p:nvSpPr>
          <p:cNvPr id="6" name="TextBox 5"/>
          <p:cNvSpPr txBox="1"/>
          <p:nvPr/>
        </p:nvSpPr>
        <p:spPr>
          <a:xfrm>
            <a:off x="7716762" y="5245240"/>
            <a:ext cx="869357" cy="646331"/>
          </a:xfrm>
          <a:prstGeom prst="rect">
            <a:avLst/>
          </a:prstGeom>
          <a:noFill/>
        </p:spPr>
        <p:txBody>
          <a:bodyPr wrap="square" rtlCol="0">
            <a:spAutoFit/>
          </a:bodyPr>
          <a:lstStyle/>
          <a:p>
            <a:pPr algn="r"/>
            <a:r>
              <a:rPr lang="en-US" sz="1200" dirty="0">
                <a:solidFill>
                  <a:schemeClr val="bg1"/>
                </a:solidFill>
              </a:rPr>
              <a:t>Image Credit: NASA</a:t>
            </a:r>
          </a:p>
        </p:txBody>
      </p:sp>
      <p:sp>
        <p:nvSpPr>
          <p:cNvPr id="7" name="TextBox 6"/>
          <p:cNvSpPr txBox="1"/>
          <p:nvPr/>
        </p:nvSpPr>
        <p:spPr>
          <a:xfrm>
            <a:off x="145969" y="970894"/>
            <a:ext cx="4064289" cy="461665"/>
          </a:xfrm>
          <a:prstGeom prst="rect">
            <a:avLst/>
          </a:prstGeom>
          <a:noFill/>
        </p:spPr>
        <p:txBody>
          <a:bodyPr wrap="square" rtlCol="0">
            <a:spAutoFit/>
          </a:bodyPr>
          <a:lstStyle/>
          <a:p>
            <a:r>
              <a:rPr lang="en-US" sz="2400" b="1" dirty="0"/>
              <a:t>Hypersonic Shock Tunnel</a:t>
            </a: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8414" t="15011" b="31894"/>
          <a:stretch/>
        </p:blipFill>
        <p:spPr bwMode="auto">
          <a:xfrm>
            <a:off x="256502" y="1432559"/>
            <a:ext cx="8749706" cy="3838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605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83A79-DA3B-4893-A799-311AA2F9782C}"/>
              </a:ext>
            </a:extLst>
          </p:cNvPr>
          <p:cNvSpPr>
            <a:spLocks noGrp="1"/>
          </p:cNvSpPr>
          <p:nvPr>
            <p:ph type="title"/>
          </p:nvPr>
        </p:nvSpPr>
        <p:spPr/>
        <p:txBody>
          <a:bodyPr/>
          <a:lstStyle/>
          <a:p>
            <a:r>
              <a:rPr lang="en-US" dirty="0"/>
              <a:t>Launch – Entry – Descent - Landing</a:t>
            </a:r>
          </a:p>
        </p:txBody>
      </p:sp>
      <p:sp>
        <p:nvSpPr>
          <p:cNvPr id="3" name="Content Placeholder 2">
            <a:extLst>
              <a:ext uri="{FF2B5EF4-FFF2-40B4-BE49-F238E27FC236}">
                <a16:creationId xmlns:a16="http://schemas.microsoft.com/office/drawing/2014/main" id="{47FD8AD0-4CE2-4E36-9E5A-C99ED89C88A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023933DA-F7CF-4EAA-AD67-AED3DE941972}"/>
              </a:ext>
            </a:extLst>
          </p:cNvPr>
          <p:cNvSpPr>
            <a:spLocks noGrp="1"/>
          </p:cNvSpPr>
          <p:nvPr>
            <p:ph type="sldNum" sz="quarter" idx="12"/>
          </p:nvPr>
        </p:nvSpPr>
        <p:spPr/>
        <p:txBody>
          <a:bodyPr/>
          <a:lstStyle/>
          <a:p>
            <a:fld id="{62AAAA83-AFD9-48BC-BE4C-3DD0D9246FAC}" type="slidenum">
              <a:rPr lang="en-US" smtClean="0"/>
              <a:pPr/>
              <a:t>9</a:t>
            </a:fld>
            <a:endParaRPr lang="en-US" dirty="0"/>
          </a:p>
        </p:txBody>
      </p:sp>
    </p:spTree>
    <p:extLst>
      <p:ext uri="{BB962C8B-B14F-4D97-AF65-F5344CB8AC3E}">
        <p14:creationId xmlns:p14="http://schemas.microsoft.com/office/powerpoint/2010/main" val="42570385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14793</TotalTime>
  <Words>4580</Words>
  <Application>Microsoft Office PowerPoint</Application>
  <PresentationFormat>On-screen Show (4:3)</PresentationFormat>
  <Paragraphs>691</Paragraphs>
  <Slides>61</Slides>
  <Notes>34</Notes>
  <HiddenSlides>0</HiddenSlides>
  <MMClips>0</MMClips>
  <ScaleCrop>false</ScaleCrop>
  <HeadingPairs>
    <vt:vector size="10"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61</vt:i4>
      </vt:variant>
      <vt:variant>
        <vt:lpstr>Custom Shows</vt:lpstr>
      </vt:variant>
      <vt:variant>
        <vt:i4>1</vt:i4>
      </vt:variant>
    </vt:vector>
  </HeadingPairs>
  <TitlesOfParts>
    <vt:vector size="74" baseType="lpstr">
      <vt:lpstr>Arial</vt:lpstr>
      <vt:lpstr>Calibri</vt:lpstr>
      <vt:lpstr>Calibri Light</vt:lpstr>
      <vt:lpstr>Cambria Math</vt:lpstr>
      <vt:lpstr>Helvetica</vt:lpstr>
      <vt:lpstr>Lucida Sans Unicode</vt:lpstr>
      <vt:lpstr>Symbol</vt:lpstr>
      <vt:lpstr>Times</vt:lpstr>
      <vt:lpstr>Times New Roman</vt:lpstr>
      <vt:lpstr>Wingdings</vt:lpstr>
      <vt:lpstr>Office Theme</vt:lpstr>
      <vt:lpstr>Equation</vt:lpstr>
      <vt:lpstr> Optical and laser-based measurements for NASA’s Artemis Program</vt:lpstr>
      <vt:lpstr>List of key collaborators</vt:lpstr>
      <vt:lpstr>Outline</vt:lpstr>
      <vt:lpstr>Artemis Program: Vehicles and Timeline</vt:lpstr>
      <vt:lpstr>Aeroscience Challenges for the Artemis Program </vt:lpstr>
      <vt:lpstr>The utility of optical and laser measurements</vt:lpstr>
      <vt:lpstr>Measurement Challenges 1</vt:lpstr>
      <vt:lpstr>Measurement Challenges 2</vt:lpstr>
      <vt:lpstr>Launch – Entry – Descent - Landing</vt:lpstr>
      <vt:lpstr>Launch</vt:lpstr>
      <vt:lpstr>OH PLIF Visualization and Thermometry for NASA Space Launch System (SLS) Base Flow Heating </vt:lpstr>
      <vt:lpstr>What is Planar Laser-Induced Fluorescence (PLIF)?</vt:lpstr>
      <vt:lpstr>OH PLIF Visualization and Thermometry for NASA Space Launch System (SLS) Plume Induced Base Heating </vt:lpstr>
      <vt:lpstr>OH PLIF Thermometry of SLS Base Flow</vt:lpstr>
      <vt:lpstr>Entry</vt:lpstr>
      <vt:lpstr>Typical setup: PLIF Imaging in CUBRC Lens-1 Facility</vt:lpstr>
      <vt:lpstr>Orion MPCV - Testing at CUBRC</vt:lpstr>
      <vt:lpstr>PLIF imagery helps interpret conventional data </vt:lpstr>
      <vt:lpstr>Volumetric Imaging at Mach 10: Orion</vt:lpstr>
      <vt:lpstr>Computational Flow Imaging (CFI)</vt:lpstr>
      <vt:lpstr>CFI comparison for Orion tested at Mach 10</vt:lpstr>
      <vt:lpstr>Motivation for M=10 flow over discrete roughness study</vt:lpstr>
      <vt:lpstr>Flow over discrete roughness: Flow Vis</vt:lpstr>
      <vt:lpstr>1 MHz NO PLIF System</vt:lpstr>
      <vt:lpstr>PowerPoint Presentation</vt:lpstr>
      <vt:lpstr>PowerPoint Presentation</vt:lpstr>
      <vt:lpstr>Descent</vt:lpstr>
      <vt:lpstr>  Femtosecond Laser Electronic Excitation Tagging (FLEET)  Molecular Tagging Velocimetry in  Transonic Cryogenic Tunnels  0.3 m demonstration experiments Orion in the National Transonic Facility</vt:lpstr>
      <vt:lpstr>What is FLEET?</vt:lpstr>
      <vt:lpstr>Transonic Cryogenic Wind Tunnel</vt:lpstr>
      <vt:lpstr>Transonic Cryogenic Wind Tunnel</vt:lpstr>
      <vt:lpstr>Transonic Cryogenic Wind Tunnel</vt:lpstr>
      <vt:lpstr>Optical Setup</vt:lpstr>
      <vt:lpstr>Characterization of FLEET velocimetry</vt:lpstr>
      <vt:lpstr>Characterization of FLEET velocimetry</vt:lpstr>
      <vt:lpstr>Implement FLEET in NTF: Application to Orion</vt:lpstr>
      <vt:lpstr>FLEET Measurement Arrangement</vt:lpstr>
      <vt:lpstr>Orion Results: Mach Dependence   (Also found strong Reynolds Number Dependence)</vt:lpstr>
      <vt:lpstr>Lunar Landing: Plume Surface Interaction</vt:lpstr>
      <vt:lpstr>SCALPSS: Measure Plume-Surface Interaction</vt:lpstr>
      <vt:lpstr>Use CAD tools to fully simulate the optical system</vt:lpstr>
      <vt:lpstr>Constructing simulated crater (2019)</vt:lpstr>
      <vt:lpstr>Crater with solar illumination</vt:lpstr>
      <vt:lpstr>SCALPSS laboratory testing (ongoing)</vt:lpstr>
      <vt:lpstr>PSI Test at MSFC within 20-ft Vacuum Chamber</vt:lpstr>
      <vt:lpstr>Conclusions</vt:lpstr>
      <vt:lpstr>Thanks for your attention!</vt:lpstr>
      <vt:lpstr>Backup</vt:lpstr>
      <vt:lpstr>EFT-1   Dec 5, 2014</vt:lpstr>
      <vt:lpstr>PowerPoint Presentation</vt:lpstr>
      <vt:lpstr>SpaceX/NASA Artemis III mission: 2025+</vt:lpstr>
      <vt:lpstr>SLS Configurations</vt:lpstr>
      <vt:lpstr>PowerPoint Presentation</vt:lpstr>
      <vt:lpstr>PowerPoint Presentation</vt:lpstr>
      <vt:lpstr>Higher Speed (100 kHz) Measurements: PLEET</vt:lpstr>
      <vt:lpstr>Current Flow Measurement in TCTs</vt:lpstr>
      <vt:lpstr>Laser Setup in the NTF: Details</vt:lpstr>
      <vt:lpstr>Measurement Strategy</vt:lpstr>
      <vt:lpstr>Role of Advanced Measurement Techniques in Aerospace Vehicle Development</vt:lpstr>
      <vt:lpstr>The National Transonic Facility at NASA Langley RC</vt:lpstr>
      <vt:lpstr>MSL NO PLIF vs CFD (CFI), Mach 10</vt:lpstr>
      <vt:lpstr>Custom Show 1</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Burns, Ross A. (LARC-D304)[NATIONAL INSTITUTE OF AEROSPACE]</dc:creator>
  <cp:lastModifiedBy>Danehy, Paul M. (LARC-D304)</cp:lastModifiedBy>
  <cp:revision>624</cp:revision>
  <dcterms:created xsi:type="dcterms:W3CDTF">2015-06-01T18:19:23Z</dcterms:created>
  <dcterms:modified xsi:type="dcterms:W3CDTF">2022-10-21T06:13:42Z</dcterms:modified>
</cp:coreProperties>
</file>