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6" r:id="rId4"/>
    <p:sldMasterId id="2147483689" r:id="rId5"/>
  </p:sldMasterIdLst>
  <p:notesMasterIdLst>
    <p:notesMasterId r:id="rId33"/>
  </p:notesMasterIdLst>
  <p:handoutMasterIdLst>
    <p:handoutMasterId r:id="rId34"/>
  </p:handoutMasterIdLst>
  <p:sldIdLst>
    <p:sldId id="619" r:id="rId6"/>
    <p:sldId id="685" r:id="rId7"/>
    <p:sldId id="772" r:id="rId8"/>
    <p:sldId id="703" r:id="rId9"/>
    <p:sldId id="1479" r:id="rId10"/>
    <p:sldId id="1483" r:id="rId11"/>
    <p:sldId id="1496" r:id="rId12"/>
    <p:sldId id="1495" r:id="rId13"/>
    <p:sldId id="1497" r:id="rId14"/>
    <p:sldId id="716" r:id="rId15"/>
    <p:sldId id="1477" r:id="rId16"/>
    <p:sldId id="792" r:id="rId17"/>
    <p:sldId id="1499" r:id="rId18"/>
    <p:sldId id="830" r:id="rId19"/>
    <p:sldId id="1498" r:id="rId20"/>
    <p:sldId id="799" r:id="rId21"/>
    <p:sldId id="750" r:id="rId22"/>
    <p:sldId id="1486" r:id="rId23"/>
    <p:sldId id="1487" r:id="rId24"/>
    <p:sldId id="1489" r:id="rId25"/>
    <p:sldId id="1490" r:id="rId26"/>
    <p:sldId id="748" r:id="rId27"/>
    <p:sldId id="786" r:id="rId28"/>
    <p:sldId id="782" r:id="rId29"/>
    <p:sldId id="783" r:id="rId30"/>
    <p:sldId id="1500" r:id="rId31"/>
    <p:sldId id="804" r:id="rId32"/>
  </p:sldIdLst>
  <p:sldSz cx="9144000" cy="6858000" type="screen4x3"/>
  <p:notesSz cx="9296400" cy="7010400"/>
  <p:defaultTex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CC"/>
    <a:srgbClr val="FFFFCC"/>
    <a:srgbClr val="99FF99"/>
    <a:srgbClr val="CCECFF"/>
    <a:srgbClr val="D7E4BD"/>
    <a:srgbClr val="008000"/>
    <a:srgbClr val="00FFFF"/>
    <a:srgbClr val="0033CC"/>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A5A82C-2D7C-41D5-9E3A-5E1724B0ED3E}" v="1" dt="2022-04-26T14:01:42.9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97" autoAdjust="0"/>
    <p:restoredTop sz="94561" autoAdjust="0"/>
  </p:normalViewPr>
  <p:slideViewPr>
    <p:cSldViewPr>
      <p:cViewPr varScale="1">
        <p:scale>
          <a:sx n="82" d="100"/>
          <a:sy n="82" d="100"/>
        </p:scale>
        <p:origin x="96" y="6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235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1240503" y="3329671"/>
            <a:ext cx="6815395" cy="3154740"/>
          </a:xfrm>
          <a:prstGeom prst="rect">
            <a:avLst/>
          </a:prstGeom>
          <a:noFill/>
          <a:ln w="12700">
            <a:noFill/>
            <a:miter lim="800000"/>
            <a:headEnd/>
            <a:tailEnd/>
          </a:ln>
          <a:effectLst/>
        </p:spPr>
        <p:txBody>
          <a:bodyPr vert="horz" wrap="square" lIns="93551" tIns="45956" rIns="93551" bIns="4595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1" name="Rectangle 3"/>
          <p:cNvSpPr>
            <a:spLocks noGrp="1" noRot="1" noChangeAspect="1" noChangeArrowheads="1" noTextEdit="1"/>
          </p:cNvSpPr>
          <p:nvPr>
            <p:ph type="sldImg" idx="2"/>
          </p:nvPr>
        </p:nvSpPr>
        <p:spPr bwMode="auto">
          <a:xfrm>
            <a:off x="2901950" y="530225"/>
            <a:ext cx="3492500" cy="2619375"/>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3583017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2887663" y="511175"/>
            <a:ext cx="3554412" cy="2667000"/>
          </a:xfrm>
          <a:ln/>
        </p:spPr>
      </p:sp>
      <p:sp>
        <p:nvSpPr>
          <p:cNvPr id="23555" name="Rectangle 3"/>
          <p:cNvSpPr>
            <a:spLocks noGrp="1" noChangeArrowheads="1"/>
          </p:cNvSpPr>
          <p:nvPr>
            <p:ph type="body" idx="1"/>
          </p:nvPr>
        </p:nvSpPr>
        <p:spPr>
          <a:xfrm>
            <a:off x="1229973" y="3348842"/>
            <a:ext cx="6870154" cy="3122389"/>
          </a:xfrm>
          <a:noFill/>
          <a:ln w="9525"/>
        </p:spPr>
        <p:txBody>
          <a:bodyPr/>
          <a:lstStyle/>
          <a:p>
            <a:endParaRPr lang="en-US" dirty="0"/>
          </a:p>
        </p:txBody>
      </p:sp>
    </p:spTree>
    <p:extLst>
      <p:ext uri="{BB962C8B-B14F-4D97-AF65-F5344CB8AC3E}">
        <p14:creationId xmlns:p14="http://schemas.microsoft.com/office/powerpoint/2010/main" val="3150581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2901950" y="530225"/>
            <a:ext cx="3492500" cy="2619375"/>
          </a:xfrm>
          <a:ln/>
        </p:spPr>
      </p:sp>
      <p:sp>
        <p:nvSpPr>
          <p:cNvPr id="24579"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922683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938" y="8829967"/>
            <a:ext cx="3037840" cy="464820"/>
          </a:xfrm>
          <a:prstGeom prst="rect">
            <a:avLst/>
          </a:prstGeom>
          <a:ln/>
        </p:spPr>
        <p:txBody>
          <a:bodyPr/>
          <a:lstStyle/>
          <a:p>
            <a:fld id="{C2C4C21C-4A8A-4EF7-8E19-7390DA1471C1}" type="slidenum">
              <a:rPr lang="en-US"/>
              <a:pPr/>
              <a:t>3</a:t>
            </a:fld>
            <a:endParaRPr lang="en-US"/>
          </a:p>
        </p:txBody>
      </p:sp>
      <p:sp>
        <p:nvSpPr>
          <p:cNvPr id="564226" name="Rectangle 2"/>
          <p:cNvSpPr>
            <a:spLocks noGrp="1" noRot="1" noChangeAspect="1" noChangeArrowheads="1" noTextEdit="1"/>
          </p:cNvSpPr>
          <p:nvPr>
            <p:ph type="sldImg"/>
          </p:nvPr>
        </p:nvSpPr>
        <p:spPr>
          <a:xfrm>
            <a:off x="1190625" y="704850"/>
            <a:ext cx="4629150" cy="3471863"/>
          </a:xfrm>
          <a:ln/>
        </p:spPr>
      </p:sp>
      <p:sp>
        <p:nvSpPr>
          <p:cNvPr id="564227" name="Rectangle 3"/>
          <p:cNvSpPr>
            <a:spLocks noGrp="1" noChangeArrowheads="1"/>
          </p:cNvSpPr>
          <p:nvPr>
            <p:ph type="body" idx="1"/>
          </p:nvPr>
        </p:nvSpPr>
        <p:spPr>
          <a:xfrm>
            <a:off x="934720" y="4413251"/>
            <a:ext cx="5140960" cy="4181475"/>
          </a:xfrm>
        </p:spPr>
        <p:txBody>
          <a:bodyPr lIns="92295" tIns="46147" rIns="92295" bIns="46147"/>
          <a:lstStyle/>
          <a:p>
            <a:endParaRPr lang="en-US"/>
          </a:p>
        </p:txBody>
      </p:sp>
    </p:spTree>
    <p:extLst>
      <p:ext uri="{BB962C8B-B14F-4D97-AF65-F5344CB8AC3E}">
        <p14:creationId xmlns:p14="http://schemas.microsoft.com/office/powerpoint/2010/main" val="7620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5265014" y="6658443"/>
            <a:ext cx="4029282" cy="35076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F4A9B1-7EEA-4477-BC43-158DAE8F50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2323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5265014" y="6658443"/>
            <a:ext cx="4029282" cy="35076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77F4A9B1-7EEA-4477-BC43-158DAE8F50A9}" type="slidenum">
              <a:rPr kumimoji="0" lang="en-US" sz="2400" b="0" i="0" u="none" strike="noStrike" kern="1200" cap="none" spc="0" normalizeH="0" baseline="0" noProof="0">
                <a:ln>
                  <a:noFill/>
                </a:ln>
                <a:solidFill>
                  <a:srgbClr val="000000"/>
                </a:solidFill>
                <a:effectLst/>
                <a:uLnTx/>
                <a:uFillTx/>
                <a:latin typeface="Times"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a:t>
            </a:fld>
            <a:endParaRPr kumimoji="0" lang="en-US" sz="24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1122881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2903538" y="530225"/>
            <a:ext cx="3490912" cy="2619375"/>
          </a:xfrm>
          <a:ln/>
        </p:spPr>
      </p:sp>
      <p:sp>
        <p:nvSpPr>
          <p:cNvPr id="65539" name="Rectangle 3"/>
          <p:cNvSpPr>
            <a:spLocks noGrp="1" noChangeArrowheads="1"/>
          </p:cNvSpPr>
          <p:nvPr>
            <p:ph type="body" idx="1"/>
          </p:nvPr>
        </p:nvSpPr>
        <p:spPr>
          <a:xfrm>
            <a:off x="1240503" y="3330869"/>
            <a:ext cx="6815395" cy="3153541"/>
          </a:xfrm>
          <a:noFill/>
          <a:ln w="9525"/>
        </p:spPr>
        <p:txBody>
          <a:bodyPr/>
          <a:lstStyle/>
          <a:p>
            <a:endParaRPr lang="en-US" dirty="0"/>
          </a:p>
        </p:txBody>
      </p:sp>
    </p:spTree>
    <p:extLst>
      <p:ext uri="{BB962C8B-B14F-4D97-AF65-F5344CB8AC3E}">
        <p14:creationId xmlns:p14="http://schemas.microsoft.com/office/powerpoint/2010/main" val="1322384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2909888" y="528638"/>
            <a:ext cx="3502025" cy="2625725"/>
          </a:xfrm>
          <a:ln/>
        </p:spPr>
      </p:sp>
      <p:sp>
        <p:nvSpPr>
          <p:cNvPr id="307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586053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2903538" y="530225"/>
            <a:ext cx="3490912" cy="2619375"/>
          </a:xfrm>
          <a:ln/>
        </p:spPr>
      </p:sp>
      <p:sp>
        <p:nvSpPr>
          <p:cNvPr id="26627"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22947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2903538" y="530225"/>
            <a:ext cx="3490912" cy="2619375"/>
          </a:xfrm>
          <a:ln/>
        </p:spPr>
      </p:sp>
      <p:sp>
        <p:nvSpPr>
          <p:cNvPr id="2765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4154758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308342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lvl1pPr>
              <a:defRPr sz="2800" b="1"/>
            </a:lvl1pPr>
          </a:lstStyle>
          <a:p>
            <a:r>
              <a:rPr lang="en-US"/>
              <a:t>Click to edit Master title style</a:t>
            </a:r>
          </a:p>
        </p:txBody>
      </p:sp>
      <p:sp>
        <p:nvSpPr>
          <p:cNvPr id="3" name="Content Placeholder 2"/>
          <p:cNvSpPr>
            <a:spLocks noGrp="1"/>
          </p:cNvSpPr>
          <p:nvPr>
            <p:ph idx="1"/>
          </p:nvPr>
        </p:nvSpPr>
        <p:spPr>
          <a:xfrm>
            <a:off x="457200" y="990600"/>
            <a:ext cx="8229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03952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224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85458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777225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025881171"/>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7285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110153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672445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16330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26060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9925" y="153992"/>
            <a:ext cx="5346700" cy="439737"/>
          </a:xfrm>
        </p:spPr>
        <p:txBody>
          <a:bodyPr/>
          <a:lstStyle/>
          <a:p>
            <a:r>
              <a:rPr lang="en-US"/>
              <a:t>Click to edit Master title style</a:t>
            </a:r>
          </a:p>
        </p:txBody>
      </p:sp>
      <p:sp>
        <p:nvSpPr>
          <p:cNvPr id="3" name="Text Placeholder 2"/>
          <p:cNvSpPr>
            <a:spLocks noGrp="1"/>
          </p:cNvSpPr>
          <p:nvPr>
            <p:ph type="body" sz="half" idx="1"/>
          </p:nvPr>
        </p:nvSpPr>
        <p:spPr>
          <a:xfrm>
            <a:off x="630238" y="1338266"/>
            <a:ext cx="3871912"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4554" y="1338266"/>
            <a:ext cx="3871913"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063699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65057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362634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lvl1pPr>
              <a:defRPr sz="2800" b="1"/>
            </a:lvl1pPr>
          </a:lstStyle>
          <a:p>
            <a:r>
              <a:rPr lang="en-US"/>
              <a:t>Click to edit Master title style</a:t>
            </a:r>
          </a:p>
        </p:txBody>
      </p:sp>
      <p:sp>
        <p:nvSpPr>
          <p:cNvPr id="3" name="Content Placeholder 2"/>
          <p:cNvSpPr>
            <a:spLocks noGrp="1"/>
          </p:cNvSpPr>
          <p:nvPr>
            <p:ph idx="1"/>
          </p:nvPr>
        </p:nvSpPr>
        <p:spPr>
          <a:xfrm>
            <a:off x="457200" y="990600"/>
            <a:ext cx="8229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912851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089848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790344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0828834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688770593"/>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568255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026353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778843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5758378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5131472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9926" y="153994"/>
            <a:ext cx="5346700" cy="439737"/>
          </a:xfrm>
        </p:spPr>
        <p:txBody>
          <a:bodyPr/>
          <a:lstStyle/>
          <a:p>
            <a:r>
              <a:rPr lang="en-US"/>
              <a:t>Click to edit Master title style</a:t>
            </a:r>
          </a:p>
        </p:txBody>
      </p:sp>
      <p:sp>
        <p:nvSpPr>
          <p:cNvPr id="3" name="Text Placeholder 2"/>
          <p:cNvSpPr>
            <a:spLocks noGrp="1"/>
          </p:cNvSpPr>
          <p:nvPr>
            <p:ph type="body" sz="half" idx="1"/>
          </p:nvPr>
        </p:nvSpPr>
        <p:spPr>
          <a:xfrm>
            <a:off x="630239" y="1338268"/>
            <a:ext cx="3871912"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4555" y="1338268"/>
            <a:ext cx="3871913"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120927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4009554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image" Target="../media/image2.tif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7429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914400"/>
            <a:ext cx="8229600" cy="5211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8" descr="NASALogo"/>
          <p:cNvPicPr>
            <a:picLocks noChangeAspect="1" noChangeArrowheads="1"/>
          </p:cNvPicPr>
          <p:nvPr userDrawn="1"/>
        </p:nvPicPr>
        <p:blipFill>
          <a:blip r:embed="rId15" cstate="print"/>
          <a:srcRect/>
          <a:stretch>
            <a:fillRect/>
          </a:stretch>
        </p:blipFill>
        <p:spPr bwMode="auto">
          <a:xfrm>
            <a:off x="8458200" y="50800"/>
            <a:ext cx="635000" cy="635000"/>
          </a:xfrm>
          <a:prstGeom prst="rect">
            <a:avLst/>
          </a:prstGeom>
          <a:noFill/>
        </p:spPr>
      </p:pic>
      <p:sp>
        <p:nvSpPr>
          <p:cNvPr id="10" name="Line 10"/>
          <p:cNvSpPr>
            <a:spLocks noChangeShapeType="1"/>
          </p:cNvSpPr>
          <p:nvPr userDrawn="1"/>
        </p:nvSpPr>
        <p:spPr bwMode="auto">
          <a:xfrm>
            <a:off x="0" y="742950"/>
            <a:ext cx="9144000" cy="0"/>
          </a:xfrm>
          <a:prstGeom prst="line">
            <a:avLst/>
          </a:prstGeom>
          <a:noFill/>
          <a:ln w="12700">
            <a:solidFill>
              <a:schemeClr val="tx1"/>
            </a:solidFill>
            <a:round/>
            <a:headEnd/>
            <a:tailEnd/>
          </a:ln>
          <a:effectLst/>
        </p:spPr>
        <p:txBody>
          <a:bodyPr/>
          <a:lstStyle/>
          <a:p>
            <a:pPr algn="l" eaLnBrk="1" hangingPunct="1"/>
            <a:endParaRPr lang="en-US" sz="1800">
              <a:solidFill>
                <a:prstClr val="black"/>
              </a:solidFill>
              <a:latin typeface="Arial" charset="0"/>
            </a:endParaRPr>
          </a:p>
        </p:txBody>
      </p:sp>
      <p:pic>
        <p:nvPicPr>
          <p:cNvPr id="12" name="Picture 11" descr="Terra logo-cropped1.tiff"/>
          <p:cNvPicPr>
            <a:picLocks noChangeAspect="1"/>
          </p:cNvPicPr>
          <p:nvPr userDrawn="1"/>
        </p:nvPicPr>
        <p:blipFill>
          <a:blip r:embed="rId16"/>
          <a:stretch>
            <a:fillRect/>
          </a:stretch>
        </p:blipFill>
        <p:spPr>
          <a:xfrm>
            <a:off x="7848600" y="-3329"/>
            <a:ext cx="609600" cy="770034"/>
          </a:xfrm>
          <a:prstGeom prst="rect">
            <a:avLst/>
          </a:prstGeom>
        </p:spPr>
      </p:pic>
      <p:pic>
        <p:nvPicPr>
          <p:cNvPr id="13" name="Picture 14"/>
          <p:cNvPicPr>
            <a:picLocks noChangeAspect="1" noChangeArrowheads="1"/>
          </p:cNvPicPr>
          <p:nvPr userDrawn="1"/>
        </p:nvPicPr>
        <p:blipFill>
          <a:blip r:embed="rId17" cstate="print"/>
          <a:srcRect/>
          <a:stretch>
            <a:fillRect/>
          </a:stretch>
        </p:blipFill>
        <p:spPr bwMode="auto">
          <a:xfrm>
            <a:off x="76200" y="67617"/>
            <a:ext cx="609600" cy="562708"/>
          </a:xfrm>
          <a:prstGeom prst="rect">
            <a:avLst/>
          </a:prstGeom>
          <a:noFill/>
          <a:ln w="9525">
            <a:noFill/>
            <a:miter lim="800000"/>
            <a:headEnd/>
            <a:tailEnd/>
          </a:ln>
        </p:spPr>
      </p:pic>
      <p:sp>
        <p:nvSpPr>
          <p:cNvPr id="21" name="TextBox 20"/>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07338541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69" r:id="rId13"/>
  </p:sldLayoutIdLst>
  <p:hf hdr="0"/>
  <p:txStyles>
    <p:titleStyle>
      <a:lvl1pPr algn="ctr" defTabSz="914400" rtl="0" eaLnBrk="1" latinLnBrk="0" hangingPunct="1">
        <a:spcBef>
          <a:spcPct val="0"/>
        </a:spcBef>
        <a:buNone/>
        <a:defRPr sz="2800" b="1" kern="1200">
          <a:solidFill>
            <a:srgbClr val="0066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7429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914402"/>
            <a:ext cx="8229600" cy="5211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8" descr="NASALogo"/>
          <p:cNvPicPr>
            <a:picLocks noChangeAspect="1" noChangeArrowheads="1"/>
          </p:cNvPicPr>
          <p:nvPr userDrawn="1"/>
        </p:nvPicPr>
        <p:blipFill>
          <a:blip r:embed="rId15" cstate="print"/>
          <a:srcRect/>
          <a:stretch>
            <a:fillRect/>
          </a:stretch>
        </p:blipFill>
        <p:spPr bwMode="auto">
          <a:xfrm>
            <a:off x="8458201" y="50800"/>
            <a:ext cx="635000" cy="635000"/>
          </a:xfrm>
          <a:prstGeom prst="rect">
            <a:avLst/>
          </a:prstGeom>
          <a:noFill/>
        </p:spPr>
      </p:pic>
      <p:sp>
        <p:nvSpPr>
          <p:cNvPr id="10" name="Line 10"/>
          <p:cNvSpPr>
            <a:spLocks noChangeShapeType="1"/>
          </p:cNvSpPr>
          <p:nvPr userDrawn="1"/>
        </p:nvSpPr>
        <p:spPr bwMode="auto">
          <a:xfrm>
            <a:off x="0" y="742950"/>
            <a:ext cx="9144000" cy="0"/>
          </a:xfrm>
          <a:prstGeom prst="line">
            <a:avLst/>
          </a:prstGeom>
          <a:noFill/>
          <a:ln w="12700">
            <a:solidFill>
              <a:schemeClr val="tx1"/>
            </a:solidFill>
            <a:round/>
            <a:headEnd/>
            <a:tailEnd/>
          </a:ln>
          <a:effectLst/>
        </p:spPr>
        <p:txBody>
          <a:bodyPr/>
          <a:lstStyle/>
          <a:p>
            <a:pPr algn="l" eaLnBrk="1" hangingPunct="1"/>
            <a:endParaRPr lang="en-US" sz="1800">
              <a:solidFill>
                <a:prstClr val="black"/>
              </a:solidFill>
              <a:latin typeface="Arial" charset="0"/>
            </a:endParaRPr>
          </a:p>
        </p:txBody>
      </p:sp>
      <p:pic>
        <p:nvPicPr>
          <p:cNvPr id="12" name="Picture 11" descr="Terra logo-cropped1.tiff"/>
          <p:cNvPicPr>
            <a:picLocks noChangeAspect="1"/>
          </p:cNvPicPr>
          <p:nvPr userDrawn="1"/>
        </p:nvPicPr>
        <p:blipFill>
          <a:blip r:embed="rId16"/>
          <a:stretch>
            <a:fillRect/>
          </a:stretch>
        </p:blipFill>
        <p:spPr>
          <a:xfrm>
            <a:off x="7848600" y="-3329"/>
            <a:ext cx="609600" cy="770034"/>
          </a:xfrm>
          <a:prstGeom prst="rect">
            <a:avLst/>
          </a:prstGeom>
        </p:spPr>
      </p:pic>
      <p:pic>
        <p:nvPicPr>
          <p:cNvPr id="13" name="Picture 14"/>
          <p:cNvPicPr>
            <a:picLocks noChangeAspect="1" noChangeArrowheads="1"/>
          </p:cNvPicPr>
          <p:nvPr userDrawn="1"/>
        </p:nvPicPr>
        <p:blipFill>
          <a:blip r:embed="rId17" cstate="print"/>
          <a:srcRect/>
          <a:stretch>
            <a:fillRect/>
          </a:stretch>
        </p:blipFill>
        <p:spPr bwMode="auto">
          <a:xfrm>
            <a:off x="76200" y="67617"/>
            <a:ext cx="609600" cy="562708"/>
          </a:xfrm>
          <a:prstGeom prst="rect">
            <a:avLst/>
          </a:prstGeom>
          <a:noFill/>
          <a:ln w="9525">
            <a:noFill/>
            <a:miter lim="800000"/>
            <a:headEnd/>
            <a:tailEnd/>
          </a:ln>
        </p:spPr>
      </p:pic>
      <p:sp>
        <p:nvSpPr>
          <p:cNvPr id="21" name="TextBox 20"/>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88528792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hdr="0"/>
  <p:txStyles>
    <p:titleStyle>
      <a:lvl1pPr algn="ctr" defTabSz="914400" rtl="0" eaLnBrk="1" latinLnBrk="0" hangingPunct="1">
        <a:spcBef>
          <a:spcPct val="0"/>
        </a:spcBef>
        <a:buNone/>
        <a:defRPr sz="2800" b="1" kern="1200">
          <a:solidFill>
            <a:srgbClr val="0066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mailto:jer-chyi.liou-1@nasa.gov" TargetMode="External"/><Relationship Id="rId2" Type="http://schemas.openxmlformats.org/officeDocument/2006/relationships/hyperlink" Target="mailto:cheryl.l.yuhas@nasa.gov" TargetMode="External"/><Relationship Id="rId1" Type="http://schemas.openxmlformats.org/officeDocument/2006/relationships/slideLayout" Target="../slideLayouts/slideLayout2.xml"/><Relationship Id="rId4" Type="http://schemas.openxmlformats.org/officeDocument/2006/relationships/hyperlink" Target="mailto:scott.m.hull@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terrashot.tiff"/>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53" name="Rectangle 5"/>
          <p:cNvSpPr>
            <a:spLocks noChangeArrowheads="1"/>
          </p:cNvSpPr>
          <p:nvPr/>
        </p:nvSpPr>
        <p:spPr bwMode="auto">
          <a:xfrm>
            <a:off x="0" y="5334000"/>
            <a:ext cx="3352800" cy="1365250"/>
          </a:xfrm>
          <a:prstGeom prst="rect">
            <a:avLst/>
          </a:prstGeom>
          <a:noFill/>
          <a:ln w="12700">
            <a:noFill/>
            <a:miter lim="800000"/>
            <a:headEnd/>
            <a:tailEnd/>
          </a:ln>
        </p:spPr>
        <p:txBody>
          <a:bodyPr lIns="90488" tIns="44450" rIns="90488" bIns="44450"/>
          <a:lstStyle/>
          <a:p>
            <a:pPr defTabSz="903288">
              <a:spcBef>
                <a:spcPct val="20000"/>
              </a:spcBef>
              <a:buSzPct val="100000"/>
            </a:pPr>
            <a:r>
              <a:rPr lang="en-US" sz="2000" b="1" dirty="0">
                <a:solidFill>
                  <a:schemeClr val="bg1"/>
                </a:solidFill>
                <a:latin typeface="+mn-lt"/>
              </a:rPr>
              <a:t>Dimitrios Mantziaras</a:t>
            </a:r>
          </a:p>
          <a:p>
            <a:pPr defTabSz="903288">
              <a:spcBef>
                <a:spcPct val="20000"/>
              </a:spcBef>
              <a:buSzPct val="100000"/>
            </a:pPr>
            <a:r>
              <a:rPr lang="en-US" sz="1600" b="1" dirty="0">
                <a:solidFill>
                  <a:schemeClr val="bg1"/>
                </a:solidFill>
                <a:latin typeface="+mn-lt"/>
              </a:rPr>
              <a:t>Terra Mission Director - Code 428</a:t>
            </a:r>
          </a:p>
          <a:p>
            <a:pPr defTabSz="903288">
              <a:spcBef>
                <a:spcPct val="20000"/>
              </a:spcBef>
              <a:buSzPct val="100000"/>
            </a:pPr>
            <a:r>
              <a:rPr lang="en-US" sz="1600" b="1" dirty="0">
                <a:solidFill>
                  <a:schemeClr val="bg1"/>
                </a:solidFill>
                <a:latin typeface="+mn-lt"/>
              </a:rPr>
              <a:t>Phone: (301) 614-5234</a:t>
            </a:r>
          </a:p>
          <a:p>
            <a:pPr defTabSz="903288">
              <a:spcBef>
                <a:spcPct val="20000"/>
              </a:spcBef>
              <a:buSzPct val="100000"/>
            </a:pPr>
            <a:r>
              <a:rPr lang="en-US" sz="1600" b="1" dirty="0">
                <a:solidFill>
                  <a:schemeClr val="bg1"/>
                </a:solidFill>
                <a:latin typeface="+mn-lt"/>
              </a:rPr>
              <a:t>     Dimitrios.C.Mantziaras@nasa.gov</a:t>
            </a:r>
            <a:endParaRPr lang="en-US" sz="2000" b="1" dirty="0">
              <a:solidFill>
                <a:schemeClr val="bg1"/>
              </a:solidFill>
              <a:latin typeface="+mn-lt"/>
            </a:endParaRPr>
          </a:p>
        </p:txBody>
      </p:sp>
      <p:sp>
        <p:nvSpPr>
          <p:cNvPr id="2054" name="Rectangle 6"/>
          <p:cNvSpPr>
            <a:spLocks noChangeArrowheads="1"/>
          </p:cNvSpPr>
          <p:nvPr/>
        </p:nvSpPr>
        <p:spPr bwMode="auto">
          <a:xfrm>
            <a:off x="4953000" y="76200"/>
            <a:ext cx="4191000" cy="1752600"/>
          </a:xfrm>
          <a:prstGeom prst="rect">
            <a:avLst/>
          </a:prstGeom>
          <a:noFill/>
          <a:ln w="12700">
            <a:noFill/>
            <a:miter lim="800000"/>
            <a:headEnd/>
            <a:tailEnd/>
          </a:ln>
        </p:spPr>
        <p:txBody>
          <a:bodyPr lIns="90488" tIns="44450" rIns="90488" bIns="44450" anchor="ctr"/>
          <a:lstStyle/>
          <a:p>
            <a:r>
              <a:rPr lang="en-US" sz="2800" b="1" dirty="0">
                <a:solidFill>
                  <a:schemeClr val="bg1"/>
                </a:solidFill>
                <a:latin typeface="+mn-lt"/>
              </a:rPr>
              <a:t>Mission Status</a:t>
            </a:r>
            <a:br>
              <a:rPr lang="en-US" sz="2800" b="1" dirty="0">
                <a:solidFill>
                  <a:schemeClr val="bg1"/>
                </a:solidFill>
                <a:latin typeface="+mn-lt"/>
              </a:rPr>
            </a:br>
            <a:r>
              <a:rPr lang="en-US" sz="2800" b="1" dirty="0">
                <a:solidFill>
                  <a:schemeClr val="bg1"/>
                </a:solidFill>
                <a:latin typeface="+mn-lt"/>
              </a:rPr>
              <a:t>Constellation MOWG</a:t>
            </a:r>
          </a:p>
          <a:p>
            <a:r>
              <a:rPr lang="en-US" dirty="0">
                <a:solidFill>
                  <a:schemeClr val="bg1"/>
                </a:solidFill>
                <a:latin typeface="+mn-lt"/>
              </a:rPr>
              <a:t>Virtual (GSFC)</a:t>
            </a:r>
            <a:br>
              <a:rPr lang="en-US" sz="500" dirty="0">
                <a:solidFill>
                  <a:schemeClr val="bg1"/>
                </a:solidFill>
                <a:latin typeface="+mn-lt"/>
              </a:rPr>
            </a:br>
            <a:r>
              <a:rPr lang="en-US" sz="900" dirty="0">
                <a:solidFill>
                  <a:schemeClr val="bg1"/>
                </a:solidFill>
                <a:latin typeface="+mn-lt"/>
              </a:rPr>
              <a:t> </a:t>
            </a:r>
            <a:r>
              <a:rPr lang="en-US" dirty="0">
                <a:solidFill>
                  <a:schemeClr val="bg1"/>
                </a:solidFill>
                <a:latin typeface="+mn-lt"/>
              </a:rPr>
              <a:t>November 16-18, 2022</a:t>
            </a:r>
          </a:p>
        </p:txBody>
      </p:sp>
      <p:sp>
        <p:nvSpPr>
          <p:cNvPr id="2055" name="Rectangle 7"/>
          <p:cNvSpPr>
            <a:spLocks noChangeArrowheads="1"/>
          </p:cNvSpPr>
          <p:nvPr/>
        </p:nvSpPr>
        <p:spPr bwMode="auto">
          <a:xfrm>
            <a:off x="76200" y="76200"/>
            <a:ext cx="2819400" cy="699166"/>
          </a:xfrm>
          <a:prstGeom prst="rect">
            <a:avLst/>
          </a:prstGeom>
          <a:noFill/>
          <a:ln w="25400">
            <a:noFill/>
            <a:miter lim="800000"/>
            <a:headEnd/>
            <a:tailEnd/>
          </a:ln>
        </p:spPr>
        <p:txBody>
          <a:bodyPr wrap="square" lIns="90488" tIns="44450" rIns="90488" bIns="44450">
            <a:spAutoFit/>
          </a:bodyPr>
          <a:lstStyle/>
          <a:p>
            <a:pPr>
              <a:lnSpc>
                <a:spcPct val="90000"/>
              </a:lnSpc>
            </a:pPr>
            <a:r>
              <a:rPr lang="en-US" sz="4400" b="1" dirty="0">
                <a:solidFill>
                  <a:schemeClr val="bg1"/>
                </a:solidFill>
                <a:latin typeface="+mn-lt"/>
              </a:rPr>
              <a:t>EOS Terra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457200" y="0"/>
            <a:ext cx="8229600" cy="762000"/>
          </a:xfrm>
        </p:spPr>
        <p:txBody>
          <a:bodyPr>
            <a:normAutofit/>
          </a:bodyPr>
          <a:lstStyle/>
          <a:p>
            <a:r>
              <a:rPr lang="en-US" dirty="0"/>
              <a:t>Topics</a:t>
            </a:r>
          </a:p>
        </p:txBody>
      </p:sp>
      <p:sp>
        <p:nvSpPr>
          <p:cNvPr id="3077" name="Rectangle 3"/>
          <p:cNvSpPr>
            <a:spLocks noGrp="1" noChangeArrowheads="1"/>
          </p:cNvSpPr>
          <p:nvPr>
            <p:ph idx="1"/>
          </p:nvPr>
        </p:nvSpPr>
        <p:spPr>
          <a:xfrm>
            <a:off x="609600" y="1066800"/>
            <a:ext cx="7848600" cy="5334000"/>
          </a:xfrm>
          <a:noFill/>
        </p:spPr>
        <p:txBody>
          <a:bodyPr>
            <a:normAutofit/>
          </a:bodyPr>
          <a:lstStyle/>
          <a:p>
            <a:pPr>
              <a:lnSpc>
                <a:spcPct val="90000"/>
              </a:lnSpc>
            </a:pPr>
            <a:r>
              <a:rPr lang="en-US" sz="2800" b="1" dirty="0"/>
              <a:t>Mission Summary</a:t>
            </a:r>
          </a:p>
          <a:p>
            <a:pPr>
              <a:lnSpc>
                <a:spcPct val="90000"/>
              </a:lnSpc>
            </a:pPr>
            <a:r>
              <a:rPr lang="en-US" sz="2800" b="1" dirty="0"/>
              <a:t>Spacecraft Subsystems Summary</a:t>
            </a:r>
          </a:p>
          <a:p>
            <a:pPr>
              <a:lnSpc>
                <a:spcPct val="90000"/>
              </a:lnSpc>
            </a:pPr>
            <a:r>
              <a:rPr lang="en-US" sz="2800" b="1" dirty="0"/>
              <a:t>Recent Activities</a:t>
            </a:r>
          </a:p>
          <a:p>
            <a:pPr>
              <a:lnSpc>
                <a:spcPct val="90000"/>
              </a:lnSpc>
            </a:pPr>
            <a:r>
              <a:rPr lang="en-US" sz="2800" b="1" dirty="0"/>
              <a:t>Inclination Adjust Maneuvers</a:t>
            </a:r>
            <a:r>
              <a:rPr lang="en-US" sz="2800" dirty="0"/>
              <a:t> </a:t>
            </a:r>
            <a:endParaRPr lang="en-US" sz="2400" dirty="0"/>
          </a:p>
          <a:p>
            <a:pPr>
              <a:lnSpc>
                <a:spcPct val="90000"/>
              </a:lnSpc>
            </a:pPr>
            <a:r>
              <a:rPr lang="en-US" sz="2800" b="1" dirty="0"/>
              <a:t>Conjunction History</a:t>
            </a:r>
          </a:p>
          <a:p>
            <a:pPr>
              <a:lnSpc>
                <a:spcPct val="90000"/>
              </a:lnSpc>
            </a:pPr>
            <a:r>
              <a:rPr lang="en-US" sz="2800" b="1" dirty="0"/>
              <a:t>End-Of-Mission Plan</a:t>
            </a:r>
          </a:p>
          <a:p>
            <a:pPr>
              <a:lnSpc>
                <a:spcPct val="90000"/>
              </a:lnSpc>
            </a:pPr>
            <a:r>
              <a:rPr lang="en-US" sz="2800" b="1" dirty="0"/>
              <a:t>Upcoming Activities</a:t>
            </a:r>
          </a:p>
          <a:p>
            <a:pPr>
              <a:lnSpc>
                <a:spcPct val="90000"/>
              </a:lnSpc>
            </a:pPr>
            <a:r>
              <a:rPr lang="en-US" sz="2800" b="1" dirty="0"/>
              <a:t>Summary</a:t>
            </a:r>
          </a:p>
          <a:p>
            <a:pPr>
              <a:lnSpc>
                <a:spcPct val="90000"/>
              </a:lnSpc>
            </a:pPr>
            <a:r>
              <a:rPr lang="en-US" sz="2800" b="1" dirty="0"/>
              <a:t>Backup Slides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a:xfrm>
            <a:off x="1828800" y="0"/>
            <a:ext cx="5614988" cy="700088"/>
          </a:xfrm>
        </p:spPr>
        <p:txBody>
          <a:bodyPr vert="horz" lIns="91440" tIns="45720" rIns="91440" bIns="45720" rtlCol="0" anchor="ctr">
            <a:normAutofit/>
          </a:bodyPr>
          <a:lstStyle/>
          <a:p>
            <a:r>
              <a:rPr lang="en-US" dirty="0"/>
              <a:t>Terra Mission Overview</a:t>
            </a:r>
          </a:p>
        </p:txBody>
      </p:sp>
      <p:sp>
        <p:nvSpPr>
          <p:cNvPr id="563203" name="Rectangle 3"/>
          <p:cNvSpPr>
            <a:spLocks noChangeArrowheads="1"/>
          </p:cNvSpPr>
          <p:nvPr/>
        </p:nvSpPr>
        <p:spPr bwMode="auto">
          <a:xfrm>
            <a:off x="320675" y="922338"/>
            <a:ext cx="4778375" cy="4365625"/>
          </a:xfrm>
          <a:prstGeom prst="rect">
            <a:avLst/>
          </a:prstGeom>
          <a:noFill/>
          <a:ln w="12700">
            <a:solidFill>
              <a:srgbClr val="850014"/>
            </a:solidFill>
            <a:miter lim="800000"/>
            <a:headEnd/>
            <a:tailEnd/>
          </a:ln>
        </p:spPr>
        <p:txBody>
          <a:bodyPr lIns="92075" tIns="46037" rIns="92075" bIns="46037"/>
          <a:lstStyle/>
          <a:p>
            <a:pPr marL="115888" indent="-115888" algn="l" eaLnBrk="0" hangingPunct="0"/>
            <a:r>
              <a:rPr lang="en-US" sz="1600" b="1" u="sng" dirty="0">
                <a:latin typeface="Calibri" panose="020F0502020204030204" pitchFamily="34" charset="0"/>
                <a:ea typeface="ＭＳ Ｐゴシック" pitchFamily="80" charset="-128"/>
              </a:rPr>
              <a:t>Terra Features</a:t>
            </a:r>
            <a:endParaRPr lang="en-US" sz="1600" u="sng" dirty="0">
              <a:latin typeface="Calibri" panose="020F0502020204030204" pitchFamily="34" charset="0"/>
              <a:ea typeface="ＭＳ Ｐゴシック" pitchFamily="80" charset="-128"/>
            </a:endParaRPr>
          </a:p>
          <a:p>
            <a:pPr marL="115888" indent="-115888" algn="l" eaLnBrk="0" hangingPunct="0">
              <a:buFontTx/>
              <a:buChar char="•"/>
            </a:pPr>
            <a:r>
              <a:rPr lang="en-US" sz="1200" b="1" dirty="0">
                <a:latin typeface="Calibri" panose="020F0502020204030204" pitchFamily="34" charset="0"/>
                <a:ea typeface="ＭＳ Ｐゴシック" pitchFamily="80" charset="-128"/>
              </a:rPr>
              <a:t>Launch Date:  </a:t>
            </a:r>
            <a:r>
              <a:rPr lang="en-US" sz="1200" i="1" dirty="0">
                <a:latin typeface="Calibri" panose="020F0502020204030204" pitchFamily="34" charset="0"/>
                <a:ea typeface="ＭＳ Ｐゴシック" pitchFamily="80" charset="-128"/>
              </a:rPr>
              <a:t>December 18,1999  (Atlas IIAS, VAFB)</a:t>
            </a:r>
          </a:p>
          <a:p>
            <a:pPr marL="115888" indent="-115888" algn="l" eaLnBrk="0" hangingPunct="0">
              <a:buFontTx/>
              <a:buChar char="•"/>
            </a:pPr>
            <a:r>
              <a:rPr lang="en-US" sz="1200" b="1" dirty="0">
                <a:latin typeface="Calibri" panose="020F0502020204030204" pitchFamily="34" charset="0"/>
                <a:ea typeface="ＭＳ Ｐゴシック" pitchFamily="80" charset="-128"/>
              </a:rPr>
              <a:t>Orbit:  </a:t>
            </a:r>
            <a:r>
              <a:rPr lang="en-US" sz="1200" i="1" dirty="0">
                <a:latin typeface="Calibri" panose="020F0502020204030204" pitchFamily="34" charset="0"/>
                <a:ea typeface="ＭＳ Ｐゴシック" pitchFamily="80" charset="-128"/>
              </a:rPr>
              <a:t>705 km, Sun-synchronous polar, 98.2</a:t>
            </a:r>
            <a:r>
              <a:rPr lang="en-US" sz="1200" i="1" baseline="30000" dirty="0">
                <a:latin typeface="Calibri" panose="020F0502020204030204" pitchFamily="34" charset="0"/>
                <a:ea typeface="ＭＳ Ｐゴシック" pitchFamily="80" charset="-128"/>
              </a:rPr>
              <a:t>o</a:t>
            </a:r>
            <a:r>
              <a:rPr lang="en-US" sz="1200" i="1" dirty="0">
                <a:latin typeface="Calibri" panose="020F0502020204030204" pitchFamily="34" charset="0"/>
                <a:ea typeface="ＭＳ Ｐゴシック" pitchFamily="80" charset="-128"/>
              </a:rPr>
              <a:t> Inclination, 10:30 AM MLT descending node</a:t>
            </a:r>
          </a:p>
          <a:p>
            <a:pPr marL="115888" indent="-115888" algn="l" eaLnBrk="0" hangingPunct="0">
              <a:buFontTx/>
              <a:buChar char="•"/>
            </a:pPr>
            <a:r>
              <a:rPr lang="en-US" sz="1200" b="1" dirty="0">
                <a:latin typeface="Calibri" panose="020F0502020204030204" pitchFamily="34" charset="0"/>
                <a:ea typeface="ＭＳ Ｐゴシック" pitchFamily="80" charset="-128"/>
              </a:rPr>
              <a:t>Instrument Payload:</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ASTER (</a:t>
            </a:r>
            <a:r>
              <a:rPr lang="en-US" sz="1200" b="1" i="1" dirty="0">
                <a:latin typeface="Calibri" panose="020F0502020204030204" pitchFamily="34" charset="0"/>
                <a:ea typeface="ＭＳ Ｐゴシック" pitchFamily="80" charset="-128"/>
              </a:rPr>
              <a:t>SWIR</a:t>
            </a:r>
            <a:r>
              <a:rPr lang="en-US" sz="1200" b="1" dirty="0">
                <a:latin typeface="Calibri" panose="020F0502020204030204" pitchFamily="34" charset="0"/>
                <a:ea typeface="ＭＳ Ｐゴシック" pitchFamily="80" charset="-128"/>
              </a:rPr>
              <a:t>, TIR &amp; VNIR) - </a:t>
            </a:r>
            <a:r>
              <a:rPr lang="en-US" sz="1200" i="1" dirty="0">
                <a:latin typeface="Calibri" panose="020F0502020204030204" pitchFamily="34" charset="0"/>
                <a:ea typeface="ＭＳ Ｐゴシック" pitchFamily="80" charset="-128"/>
              </a:rPr>
              <a:t>Advanced </a:t>
            </a:r>
            <a:r>
              <a:rPr lang="en-US" sz="1200" i="1" dirty="0" err="1">
                <a:latin typeface="Calibri" panose="020F0502020204030204" pitchFamily="34" charset="0"/>
                <a:ea typeface="ＭＳ Ｐゴシック" pitchFamily="80" charset="-128"/>
              </a:rPr>
              <a:t>Spaceborne</a:t>
            </a:r>
            <a:r>
              <a:rPr lang="en-US" sz="1200" i="1" dirty="0">
                <a:latin typeface="Calibri" panose="020F0502020204030204" pitchFamily="34" charset="0"/>
                <a:ea typeface="ＭＳ Ｐゴシック" pitchFamily="80" charset="-128"/>
              </a:rPr>
              <a:t> Thermal Emission and Reflection Radiometer</a:t>
            </a:r>
            <a:r>
              <a:rPr lang="en-US" sz="1200" dirty="0">
                <a:latin typeface="Calibri" panose="020F0502020204030204" pitchFamily="34" charset="0"/>
                <a:ea typeface="ＭＳ Ｐゴシック" pitchFamily="80" charset="-128"/>
              </a:rPr>
              <a:t> (Japan)</a:t>
            </a:r>
            <a:endParaRPr lang="en-US" sz="1200" b="1" dirty="0">
              <a:latin typeface="Calibri" panose="020F0502020204030204" pitchFamily="34" charset="0"/>
              <a:ea typeface="ＭＳ Ｐゴシック" pitchFamily="80" charset="-128"/>
            </a:endParaRP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CERES (Fore &amp; Aft) - </a:t>
            </a:r>
            <a:r>
              <a:rPr lang="en-US" sz="1200" i="1" dirty="0">
                <a:latin typeface="Calibri" panose="020F0502020204030204" pitchFamily="34" charset="0"/>
                <a:ea typeface="ＭＳ Ｐゴシック" pitchFamily="80" charset="-128"/>
              </a:rPr>
              <a:t>Clouds and the Earth's Radiant Energy System </a:t>
            </a:r>
            <a:r>
              <a:rPr lang="en-US" sz="1200" dirty="0">
                <a:latin typeface="Calibri" panose="020F0502020204030204" pitchFamily="34" charset="0"/>
                <a:ea typeface="ＭＳ Ｐゴシック" pitchFamily="80" charset="-128"/>
              </a:rPr>
              <a:t>(USA – Langley)</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MISR - </a:t>
            </a:r>
            <a:r>
              <a:rPr lang="en-US" sz="1200" i="1" dirty="0">
                <a:latin typeface="Calibri" panose="020F0502020204030204" pitchFamily="34" charset="0"/>
                <a:ea typeface="ＭＳ Ｐゴシック" pitchFamily="80" charset="-128"/>
              </a:rPr>
              <a:t>Multi-angle Imaging </a:t>
            </a:r>
            <a:r>
              <a:rPr lang="en-US" sz="1200" i="1" dirty="0" err="1">
                <a:latin typeface="Calibri" panose="020F0502020204030204" pitchFamily="34" charset="0"/>
                <a:ea typeface="ＭＳ Ｐゴシック" pitchFamily="80" charset="-128"/>
              </a:rPr>
              <a:t>Spectro</a:t>
            </a:r>
            <a:r>
              <a:rPr lang="en-US" sz="1200" i="1" dirty="0">
                <a:latin typeface="Calibri" panose="020F0502020204030204" pitchFamily="34" charset="0"/>
                <a:ea typeface="ＭＳ Ｐゴシック" pitchFamily="80" charset="-128"/>
              </a:rPr>
              <a:t>-Radiometer </a:t>
            </a:r>
            <a:r>
              <a:rPr lang="en-US" sz="1200" dirty="0">
                <a:latin typeface="Calibri" panose="020F0502020204030204" pitchFamily="34" charset="0"/>
                <a:ea typeface="ＭＳ Ｐゴシック" pitchFamily="80" charset="-128"/>
              </a:rPr>
              <a:t>(USA – JPL)</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MODIS - </a:t>
            </a:r>
            <a:r>
              <a:rPr lang="en-US" sz="1200" i="1" dirty="0">
                <a:latin typeface="Calibri" panose="020F0502020204030204" pitchFamily="34" charset="0"/>
                <a:ea typeface="ＭＳ Ｐゴシック" pitchFamily="80" charset="-128"/>
              </a:rPr>
              <a:t>Moderate Resolution Imaging </a:t>
            </a:r>
            <a:r>
              <a:rPr lang="en-US" sz="1200" i="1" dirty="0" err="1">
                <a:latin typeface="Calibri" panose="020F0502020204030204" pitchFamily="34" charset="0"/>
                <a:ea typeface="ＭＳ Ｐゴシック" pitchFamily="80" charset="-128"/>
              </a:rPr>
              <a:t>Spectro</a:t>
            </a:r>
            <a:r>
              <a:rPr lang="en-US" sz="1200" i="1" dirty="0">
                <a:latin typeface="Calibri" panose="020F0502020204030204" pitchFamily="34" charset="0"/>
                <a:ea typeface="ＭＳ Ｐゴシック" pitchFamily="80" charset="-128"/>
              </a:rPr>
              <a:t>-radiometer</a:t>
            </a:r>
            <a:r>
              <a:rPr lang="en-US" sz="1200" b="1" dirty="0">
                <a:latin typeface="Calibri" panose="020F0502020204030204" pitchFamily="34" charset="0"/>
                <a:ea typeface="ＭＳ Ｐゴシック" pitchFamily="80" charset="-128"/>
              </a:rPr>
              <a:t> </a:t>
            </a:r>
            <a:r>
              <a:rPr lang="en-US" sz="1200" dirty="0">
                <a:latin typeface="Calibri" panose="020F0502020204030204" pitchFamily="34" charset="0"/>
                <a:ea typeface="ＭＳ Ｐゴシック" pitchFamily="80" charset="-128"/>
              </a:rPr>
              <a:t>(USA – GSFC)</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MOPITT - </a:t>
            </a:r>
            <a:r>
              <a:rPr lang="en-US" sz="1200" i="1" dirty="0">
                <a:latin typeface="Calibri" panose="020F0502020204030204" pitchFamily="34" charset="0"/>
                <a:ea typeface="ＭＳ Ｐゴシック" pitchFamily="80" charset="-128"/>
              </a:rPr>
              <a:t>Measurement of Pollution in the Troposphere  </a:t>
            </a:r>
            <a:r>
              <a:rPr lang="en-US" sz="1200" dirty="0">
                <a:latin typeface="Calibri" panose="020F0502020204030204" pitchFamily="34" charset="0"/>
                <a:ea typeface="ＭＳ Ｐゴシック" pitchFamily="80" charset="-128"/>
              </a:rPr>
              <a:t>(Canada)</a:t>
            </a:r>
          </a:p>
          <a:p>
            <a:pPr marL="115888" indent="-115888" algn="l" eaLnBrk="0" hangingPunct="0">
              <a:buFontTx/>
              <a:buChar char="•"/>
            </a:pPr>
            <a:r>
              <a:rPr lang="en-US" sz="1200" b="1" dirty="0">
                <a:latin typeface="Calibri" panose="020F0502020204030204" pitchFamily="34" charset="0"/>
                <a:ea typeface="ＭＳ Ｐゴシック" pitchFamily="80" charset="-128"/>
              </a:rPr>
              <a:t>Project Management:  </a:t>
            </a:r>
            <a:r>
              <a:rPr lang="en-US" sz="1200" i="1" dirty="0">
                <a:latin typeface="Calibri" panose="020F0502020204030204" pitchFamily="34" charset="0"/>
                <a:ea typeface="ＭＳ Ｐゴシック" pitchFamily="80" charset="-128"/>
              </a:rPr>
              <a:t>Earth Science Mission Operations (ESMO)</a:t>
            </a:r>
            <a:endParaRPr lang="en-US" sz="1200" b="1" dirty="0">
              <a:latin typeface="Calibri" panose="020F0502020204030204" pitchFamily="34" charset="0"/>
              <a:ea typeface="ＭＳ Ｐゴシック" pitchFamily="80" charset="-128"/>
            </a:endParaRPr>
          </a:p>
          <a:p>
            <a:pPr marL="115888" indent="-115888" algn="l">
              <a:buFontTx/>
              <a:buChar char="•"/>
            </a:pPr>
            <a:r>
              <a:rPr lang="en-US" sz="1200" b="1" dirty="0">
                <a:latin typeface="Calibri" panose="020F0502020204030204" pitchFamily="34" charset="0"/>
                <a:ea typeface="ＭＳ Ｐゴシック" pitchFamily="80" charset="-128"/>
              </a:rPr>
              <a:t>Spacecraft Flight Operations:  </a:t>
            </a:r>
            <a:r>
              <a:rPr lang="en-US" sz="1200" i="1" dirty="0">
                <a:latin typeface="Calibri" panose="020F0502020204030204" pitchFamily="34" charset="0"/>
                <a:ea typeface="ＭＳ Ｐゴシック" pitchFamily="80" charset="-128"/>
              </a:rPr>
              <a:t>Contracted by GSFC to KBR team and supported by NASA NENs and TDRSS</a:t>
            </a:r>
            <a:endParaRPr lang="en-US" sz="1200" b="1" dirty="0">
              <a:latin typeface="Calibri" panose="020F0502020204030204" pitchFamily="34" charset="0"/>
              <a:ea typeface="ＭＳ Ｐゴシック" pitchFamily="80" charset="-128"/>
            </a:endParaRPr>
          </a:p>
          <a:p>
            <a:pPr marL="115888" indent="-115888" algn="l" eaLnBrk="0" hangingPunct="0">
              <a:buFontTx/>
              <a:buChar char="•"/>
            </a:pPr>
            <a:r>
              <a:rPr lang="en-US" sz="1200" b="1" dirty="0">
                <a:latin typeface="Calibri" panose="020F0502020204030204" pitchFamily="34" charset="0"/>
                <a:ea typeface="ＭＳ Ｐゴシック" pitchFamily="80" charset="-128"/>
              </a:rPr>
              <a:t>Instrument Operations and Science Data processing:  </a:t>
            </a:r>
            <a:r>
              <a:rPr lang="en-US" sz="1200" i="1" dirty="0">
                <a:latin typeface="Calibri" panose="020F0502020204030204" pitchFamily="34" charset="0"/>
                <a:ea typeface="ＭＳ Ｐゴシック" pitchFamily="80" charset="-128"/>
              </a:rPr>
              <a:t>Performed at respective Instrument Locations where developed</a:t>
            </a:r>
          </a:p>
          <a:p>
            <a:pPr marL="115888" indent="-115888" algn="l" eaLnBrk="0" hangingPunct="0">
              <a:buFontTx/>
              <a:buChar char="•"/>
            </a:pPr>
            <a:r>
              <a:rPr lang="en-US" sz="1200" b="1" dirty="0">
                <a:latin typeface="Calibri" panose="020F0502020204030204" pitchFamily="34" charset="0"/>
                <a:ea typeface="ＭＳ Ｐゴシック" pitchFamily="80" charset="-128"/>
              </a:rPr>
              <a:t>Mission Duration:</a:t>
            </a:r>
            <a:r>
              <a:rPr lang="en-US" sz="1200" i="1" dirty="0">
                <a:solidFill>
                  <a:srgbClr val="FF3300"/>
                </a:solidFill>
                <a:latin typeface="Calibri" panose="020F0502020204030204" pitchFamily="34" charset="0"/>
                <a:ea typeface="ＭＳ Ｐゴシック" pitchFamily="80" charset="-128"/>
              </a:rPr>
              <a:t>  </a:t>
            </a:r>
            <a:r>
              <a:rPr lang="en-US" sz="1200" i="1" dirty="0">
                <a:latin typeface="Calibri" panose="020F0502020204030204" pitchFamily="34" charset="0"/>
                <a:ea typeface="ＭＳ Ｐゴシック" pitchFamily="80" charset="-128"/>
              </a:rPr>
              <a:t>Successfully completed Prime mission of 5 years.  Currently in Extended Operations.</a:t>
            </a:r>
          </a:p>
          <a:p>
            <a:pPr marL="115888" indent="-115888" algn="l" eaLnBrk="0" hangingPunct="0">
              <a:buFontTx/>
              <a:buChar char="•"/>
            </a:pPr>
            <a:r>
              <a:rPr lang="en-US" sz="1200" b="1" dirty="0">
                <a:latin typeface="Calibri" panose="020F0502020204030204" pitchFamily="34" charset="0"/>
                <a:ea typeface="ＭＳ Ｐゴシック" pitchFamily="80" charset="-128"/>
              </a:rPr>
              <a:t>Distributed Active Archive Centers:</a:t>
            </a:r>
            <a:r>
              <a:rPr lang="en-US" sz="1200" i="1" dirty="0">
                <a:latin typeface="Calibri" panose="020F0502020204030204" pitchFamily="34" charset="0"/>
                <a:ea typeface="ＭＳ Ｐゴシック" pitchFamily="80" charset="-128"/>
              </a:rPr>
              <a:t> LP DAAC – MODIS, ASTER;  Langley DAAC – CERES, MISR, MOPITT</a:t>
            </a:r>
          </a:p>
        </p:txBody>
      </p:sp>
      <p:sp>
        <p:nvSpPr>
          <p:cNvPr id="563204" name="Rectangle 4"/>
          <p:cNvSpPr>
            <a:spLocks noChangeArrowheads="1"/>
          </p:cNvSpPr>
          <p:nvPr/>
        </p:nvSpPr>
        <p:spPr bwMode="auto">
          <a:xfrm>
            <a:off x="319088" y="5370513"/>
            <a:ext cx="4781550" cy="1089025"/>
          </a:xfrm>
          <a:prstGeom prst="rect">
            <a:avLst/>
          </a:prstGeom>
          <a:noFill/>
          <a:ln w="12700">
            <a:solidFill>
              <a:srgbClr val="850014"/>
            </a:solidFill>
            <a:miter lim="800000"/>
            <a:headEnd/>
            <a:tailEnd/>
          </a:ln>
        </p:spPr>
        <p:txBody>
          <a:bodyPr lIns="92075" tIns="46037" rIns="92075" bIns="46037"/>
          <a:lstStyle/>
          <a:p>
            <a:pPr marL="228600" indent="-228600" algn="l" eaLnBrk="0" hangingPunct="0"/>
            <a:r>
              <a:rPr lang="en-US" sz="1600" b="1" u="sng" dirty="0">
                <a:latin typeface="Calibri" panose="020F0502020204030204" pitchFamily="34" charset="0"/>
                <a:ea typeface="ＭＳ Ｐゴシック" pitchFamily="80" charset="-128"/>
              </a:rPr>
              <a:t>Science</a:t>
            </a:r>
            <a:endParaRPr lang="en-US" sz="1600" u="sng" dirty="0">
              <a:latin typeface="Calibri" panose="020F0502020204030204" pitchFamily="34" charset="0"/>
              <a:ea typeface="ＭＳ Ｐゴシック" pitchFamily="80" charset="-128"/>
            </a:endParaRPr>
          </a:p>
          <a:p>
            <a:pPr marL="228600" indent="-228600" algn="l" eaLnBrk="0" hangingPunct="0">
              <a:buFontTx/>
              <a:buChar char="•"/>
            </a:pPr>
            <a:r>
              <a:rPr lang="en-US" sz="1200" i="1" dirty="0">
                <a:latin typeface="Calibri" panose="020F0502020204030204" pitchFamily="34" charset="0"/>
                <a:ea typeface="ＭＳ Ｐゴシック" pitchFamily="80" charset="-128"/>
              </a:rPr>
              <a:t>The primary objective of the Terra Mission is to simultaneously study clouds, water vapor, aerosol, trace gases, land surface and oceanic properties, as well as the interaction between them and their effect on the Earth’s energy budget and climate.</a:t>
            </a:r>
          </a:p>
        </p:txBody>
      </p:sp>
      <p:pic>
        <p:nvPicPr>
          <p:cNvPr id="563205" name="Picture 5"/>
          <p:cNvPicPr>
            <a:picLocks noChangeAspect="1" noChangeArrowheads="1"/>
          </p:cNvPicPr>
          <p:nvPr/>
        </p:nvPicPr>
        <p:blipFill>
          <a:blip r:embed="rId3" cstate="print"/>
          <a:srcRect/>
          <a:stretch>
            <a:fillRect/>
          </a:stretch>
        </p:blipFill>
        <p:spPr bwMode="auto">
          <a:xfrm>
            <a:off x="5183188" y="909638"/>
            <a:ext cx="3629025" cy="3638550"/>
          </a:xfrm>
          <a:prstGeom prst="rect">
            <a:avLst/>
          </a:prstGeom>
          <a:noFill/>
          <a:ln w="9525">
            <a:noFill/>
            <a:miter lim="800000"/>
            <a:headEnd/>
            <a:tailEnd/>
          </a:ln>
          <a:effectLst/>
        </p:spPr>
      </p:pic>
      <p:pic>
        <p:nvPicPr>
          <p:cNvPr id="563206" name="Picture 6"/>
          <p:cNvPicPr>
            <a:picLocks noChangeAspect="1" noChangeArrowheads="1"/>
          </p:cNvPicPr>
          <p:nvPr/>
        </p:nvPicPr>
        <p:blipFill>
          <a:blip r:embed="rId4" cstate="print"/>
          <a:srcRect/>
          <a:stretch>
            <a:fillRect/>
          </a:stretch>
        </p:blipFill>
        <p:spPr bwMode="auto">
          <a:xfrm>
            <a:off x="5267325" y="4757738"/>
            <a:ext cx="3648075" cy="1638300"/>
          </a:xfrm>
          <a:prstGeom prst="rect">
            <a:avLst/>
          </a:prstGeom>
          <a:noFill/>
          <a:ln w="9525">
            <a:noFill/>
            <a:miter lim="800000"/>
            <a:headEnd/>
            <a:tailEnd/>
          </a:ln>
          <a:effectLst/>
        </p:spPr>
      </p:pic>
    </p:spTree>
    <p:extLst>
      <p:ext uri="{BB962C8B-B14F-4D97-AF65-F5344CB8AC3E}">
        <p14:creationId xmlns:p14="http://schemas.microsoft.com/office/powerpoint/2010/main" val="1967083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1600" y="990600"/>
            <a:ext cx="3817641" cy="4940476"/>
          </a:xfrm>
          <a:prstGeom prst="rect">
            <a:avLst/>
          </a:prstGeom>
          <a:noFill/>
          <a:ln w="9525">
            <a:noFill/>
            <a:miter lim="800000"/>
            <a:headEnd/>
            <a:tailEnd/>
          </a:ln>
        </p:spPr>
      </p:pic>
      <p:sp>
        <p:nvSpPr>
          <p:cNvPr id="4100" name="Rectangle 2"/>
          <p:cNvSpPr>
            <a:spLocks noGrp="1" noChangeArrowheads="1"/>
          </p:cNvSpPr>
          <p:nvPr>
            <p:ph type="title"/>
          </p:nvPr>
        </p:nvSpPr>
        <p:spPr>
          <a:xfrm>
            <a:off x="1524000" y="34724"/>
            <a:ext cx="6248400" cy="651609"/>
          </a:xfrm>
        </p:spPr>
        <p:txBody>
          <a:bodyPr>
            <a:normAutofit/>
          </a:bodyPr>
          <a:lstStyle/>
          <a:p>
            <a:r>
              <a:rPr lang="en-US" dirty="0"/>
              <a:t>EOS Terra Mission Summary</a:t>
            </a:r>
            <a:endParaRPr lang="en-US" sz="1600" dirty="0">
              <a:solidFill>
                <a:schemeClr val="accent1">
                  <a:lumMod val="50000"/>
                </a:schemeClr>
              </a:solidFill>
            </a:endParaRPr>
          </a:p>
        </p:txBody>
      </p:sp>
      <p:sp>
        <p:nvSpPr>
          <p:cNvPr id="8" name="Rectangle 6"/>
          <p:cNvSpPr txBox="1">
            <a:spLocks noChangeArrowheads="1"/>
          </p:cNvSpPr>
          <p:nvPr/>
        </p:nvSpPr>
        <p:spPr>
          <a:xfrm>
            <a:off x="152400" y="762266"/>
            <a:ext cx="5029200" cy="6019534"/>
          </a:xfrm>
          <a:prstGeom prst="rect">
            <a:avLst/>
          </a:prstGeom>
        </p:spPr>
        <p:txBody>
          <a:bodyPr/>
          <a:lstStyle/>
          <a:p>
            <a:pPr marL="342900" lvl="0" indent="-342900" algn="l">
              <a:lnSpc>
                <a:spcPct val="90000"/>
              </a:lnSpc>
              <a:spcBef>
                <a:spcPct val="20000"/>
              </a:spcBef>
              <a:buSzPct val="100000"/>
              <a:buFontTx/>
              <a:buChar char="•"/>
              <a:defRPr/>
            </a:pPr>
            <a:r>
              <a:rPr lang="en-US" sz="1200" b="1" kern="0" dirty="0">
                <a:latin typeface="+mn-lt"/>
                <a:cs typeface="Arial" pitchFamily="34" charset="0"/>
              </a:rPr>
              <a:t>2020 Inclination Adjust Maneuvers (Final)                                                     </a:t>
            </a:r>
          </a:p>
          <a:p>
            <a:pPr marL="742950" lvl="1" indent="-285750" algn="l">
              <a:lnSpc>
                <a:spcPct val="90000"/>
              </a:lnSpc>
              <a:spcBef>
                <a:spcPct val="20000"/>
              </a:spcBef>
              <a:buSzPct val="100000"/>
              <a:buFontTx/>
              <a:buChar char="–"/>
              <a:defRPr/>
            </a:pPr>
            <a:r>
              <a:rPr lang="en-US" sz="1050" b="1" kern="0" dirty="0">
                <a:latin typeface="+mn-lt"/>
                <a:cs typeface="Arial" pitchFamily="34" charset="0"/>
              </a:rPr>
              <a:t>IAM #57 – February 20</a:t>
            </a:r>
            <a:r>
              <a:rPr lang="en-US" sz="1050" b="1" kern="0" baseline="30000" dirty="0">
                <a:latin typeface="+mn-lt"/>
                <a:cs typeface="Arial" pitchFamily="34" charset="0"/>
              </a:rPr>
              <a:t>th</a:t>
            </a:r>
            <a:r>
              <a:rPr lang="en-US" sz="1050" b="1" kern="0" dirty="0">
                <a:latin typeface="+mn-lt"/>
                <a:cs typeface="Arial" pitchFamily="34" charset="0"/>
              </a:rPr>
              <a:t>, 2020</a:t>
            </a:r>
          </a:p>
          <a:p>
            <a:pPr marL="742950" lvl="1" indent="-285750" algn="l">
              <a:lnSpc>
                <a:spcPct val="90000"/>
              </a:lnSpc>
              <a:spcBef>
                <a:spcPct val="20000"/>
              </a:spcBef>
              <a:buSzPct val="100000"/>
              <a:buFontTx/>
              <a:buChar char="–"/>
              <a:defRPr/>
            </a:pPr>
            <a:r>
              <a:rPr lang="en-US" sz="1050" b="1" kern="0" dirty="0">
                <a:latin typeface="+mn-lt"/>
                <a:cs typeface="Arial" pitchFamily="34" charset="0"/>
              </a:rPr>
              <a:t>IAM #58 – February 27</a:t>
            </a:r>
            <a:r>
              <a:rPr lang="en-US" sz="1050" b="1" kern="0" baseline="30000" dirty="0">
                <a:latin typeface="+mn-lt"/>
                <a:cs typeface="Arial" pitchFamily="34" charset="0"/>
              </a:rPr>
              <a:t>th</a:t>
            </a:r>
            <a:r>
              <a:rPr lang="en-US" sz="1050" b="1" kern="0" dirty="0">
                <a:latin typeface="+mn-lt"/>
                <a:cs typeface="Arial" pitchFamily="34" charset="0"/>
              </a:rPr>
              <a:t>, 2020</a:t>
            </a:r>
          </a:p>
          <a:p>
            <a:pPr lvl="2" algn="l">
              <a:lnSpc>
                <a:spcPct val="90000"/>
              </a:lnSpc>
              <a:spcBef>
                <a:spcPct val="20000"/>
              </a:spcBef>
              <a:buSzPct val="100000"/>
              <a:defRPr/>
            </a:pPr>
            <a:endParaRPr lang="en-US" sz="500" b="1" kern="0" baseline="30000" dirty="0">
              <a:solidFill>
                <a:srgbClr val="0000FF"/>
              </a:solidFill>
              <a:latin typeface="+mn-lt"/>
              <a:cs typeface="Arial" pitchFamily="34" charset="0"/>
            </a:endParaRPr>
          </a:p>
          <a:p>
            <a:pPr marL="342900" lvl="0" indent="-342900" algn="l">
              <a:lnSpc>
                <a:spcPct val="90000"/>
              </a:lnSpc>
              <a:spcBef>
                <a:spcPct val="20000"/>
              </a:spcBef>
              <a:buSzPct val="100000"/>
              <a:buFontTx/>
              <a:buChar char="•"/>
              <a:defRPr/>
            </a:pPr>
            <a:r>
              <a:rPr lang="en-US" sz="1200" b="1" kern="0" dirty="0">
                <a:latin typeface="+mn-lt"/>
                <a:cs typeface="Arial" pitchFamily="34" charset="0"/>
              </a:rPr>
              <a:t>March 2020: Mission Extension Senior Review Proposal Delivered to NASA HQ</a:t>
            </a:r>
          </a:p>
          <a:p>
            <a:pPr marL="742950" lvl="1" indent="-285750" algn="l">
              <a:lnSpc>
                <a:spcPct val="90000"/>
              </a:lnSpc>
              <a:spcBef>
                <a:spcPct val="20000"/>
              </a:spcBef>
              <a:buSzPct val="100000"/>
              <a:buFontTx/>
              <a:buChar char="–"/>
              <a:defRPr/>
            </a:pPr>
            <a:r>
              <a:rPr lang="en-US" sz="1050" b="1" kern="0" dirty="0">
                <a:latin typeface="+mn-lt"/>
                <a:cs typeface="Arial" pitchFamily="34" charset="0"/>
              </a:rPr>
              <a:t>Mission extension through FY26 recommended</a:t>
            </a:r>
          </a:p>
          <a:p>
            <a:pPr marL="742950" lvl="1" indent="-285750" algn="l">
              <a:lnSpc>
                <a:spcPct val="90000"/>
              </a:lnSpc>
              <a:spcBef>
                <a:spcPct val="20000"/>
              </a:spcBef>
              <a:buSzPct val="100000"/>
              <a:buFontTx/>
              <a:buChar char="–"/>
              <a:defRPr/>
            </a:pPr>
            <a:r>
              <a:rPr lang="en-US" sz="1050" b="1" kern="0" dirty="0">
                <a:latin typeface="+mn-lt"/>
                <a:cs typeface="Arial" pitchFamily="34" charset="0"/>
              </a:rPr>
              <a:t>Results from Panel Review received:</a:t>
            </a:r>
          </a:p>
          <a:p>
            <a:pPr marL="974725" lvl="2" indent="-227013" algn="l">
              <a:lnSpc>
                <a:spcPct val="90000"/>
              </a:lnSpc>
              <a:spcBef>
                <a:spcPct val="20000"/>
              </a:spcBef>
              <a:buSzPct val="100000"/>
              <a:buFont typeface="Wingdings" panose="05000000000000000000" pitchFamily="2" charset="2"/>
              <a:buChar char="Ø"/>
              <a:defRPr/>
            </a:pPr>
            <a:r>
              <a:rPr lang="en-US" sz="900" b="1" kern="0" dirty="0">
                <a:latin typeface="+mn-lt"/>
                <a:cs typeface="Arial" pitchFamily="34" charset="0"/>
              </a:rPr>
              <a:t>Terra #1 Earth Science Mission – </a:t>
            </a:r>
            <a:r>
              <a:rPr lang="en-US" sz="900" i="1" dirty="0">
                <a:latin typeface="+mn-lt"/>
              </a:rPr>
              <a:t>“The Senior Review Science Panel unanimously supports Terra's extension in FY 2021-2023 and FY 2024-2026 with the proposed over-guide budget.” </a:t>
            </a:r>
            <a:endParaRPr lang="en-US" sz="900" b="1" i="1" kern="0" dirty="0">
              <a:latin typeface="+mn-lt"/>
              <a:cs typeface="Arial" pitchFamily="34" charset="0"/>
            </a:endParaRPr>
          </a:p>
          <a:p>
            <a:pPr marL="974725" lvl="2" indent="-227013" algn="l">
              <a:lnSpc>
                <a:spcPct val="90000"/>
              </a:lnSpc>
              <a:spcBef>
                <a:spcPct val="20000"/>
              </a:spcBef>
              <a:buSzPct val="100000"/>
              <a:buFont typeface="Wingdings" panose="05000000000000000000" pitchFamily="2" charset="2"/>
              <a:buChar char="Ø"/>
              <a:defRPr/>
            </a:pPr>
            <a:r>
              <a:rPr lang="en-US" sz="900" i="1" dirty="0">
                <a:latin typeface="+mn-lt"/>
              </a:rPr>
              <a:t>“Terra is the most important Earth Observation mission of the 21st century.” </a:t>
            </a:r>
            <a:endParaRPr lang="en-US" sz="900" b="1" i="1" kern="0" dirty="0">
              <a:latin typeface="+mn-lt"/>
              <a:cs typeface="Arial" pitchFamily="34" charset="0"/>
            </a:endParaRPr>
          </a:p>
          <a:p>
            <a:pPr marL="1200150" lvl="2" indent="-285750" algn="l">
              <a:lnSpc>
                <a:spcPct val="90000"/>
              </a:lnSpc>
              <a:spcBef>
                <a:spcPct val="20000"/>
              </a:spcBef>
              <a:buSzPct val="100000"/>
              <a:buFontTx/>
              <a:buChar char="–"/>
              <a:defRPr/>
            </a:pPr>
            <a:endParaRPr lang="en-US" sz="500" b="1" kern="0" baseline="30000" dirty="0">
              <a:solidFill>
                <a:schemeClr val="bg1">
                  <a:lumMod val="50000"/>
                </a:schemeClr>
              </a:solidFill>
              <a:latin typeface="+mn-lt"/>
              <a:cs typeface="Arial" pitchFamily="34" charset="0"/>
            </a:endParaRPr>
          </a:p>
          <a:p>
            <a:pPr marL="342900" lvl="0" indent="-342900" algn="l">
              <a:lnSpc>
                <a:spcPct val="90000"/>
              </a:lnSpc>
              <a:spcBef>
                <a:spcPct val="20000"/>
              </a:spcBef>
              <a:buSzPct val="100000"/>
              <a:buFontTx/>
              <a:buChar char="•"/>
              <a:defRPr/>
            </a:pPr>
            <a:r>
              <a:rPr lang="en-US" sz="1200" b="1" kern="0" dirty="0">
                <a:latin typeface="+mn-lt"/>
                <a:cs typeface="Arial" pitchFamily="34" charset="0"/>
              </a:rPr>
              <a:t>12/18/20: Terra 21-Year Anniversary</a:t>
            </a:r>
          </a:p>
          <a:p>
            <a:pPr algn="l">
              <a:lnSpc>
                <a:spcPct val="90000"/>
              </a:lnSpc>
              <a:spcBef>
                <a:spcPts val="0"/>
              </a:spcBef>
              <a:buSzPct val="100000"/>
              <a:defRPr/>
            </a:pPr>
            <a:endParaRPr lang="en-US" sz="1200" b="1" kern="0" dirty="0">
              <a:latin typeface="+mn-lt"/>
              <a:cs typeface="Arial" pitchFamily="34" charset="0"/>
            </a:endParaRPr>
          </a:p>
          <a:p>
            <a:pPr marL="342900" indent="-342900" algn="l">
              <a:lnSpc>
                <a:spcPct val="90000"/>
              </a:lnSpc>
              <a:spcBef>
                <a:spcPts val="0"/>
              </a:spcBef>
              <a:buSzPct val="100000"/>
              <a:buFontTx/>
              <a:buChar char="•"/>
              <a:defRPr/>
            </a:pPr>
            <a:r>
              <a:rPr lang="en-US" sz="1200" b="1" kern="0" dirty="0">
                <a:latin typeface="+mn-lt"/>
                <a:cs typeface="Arial" pitchFamily="34" charset="0"/>
              </a:rPr>
              <a:t>EOS Flight Operations Annual Review #15 – Jan 26-27, 2021</a:t>
            </a:r>
          </a:p>
          <a:p>
            <a:pPr algn="l">
              <a:lnSpc>
                <a:spcPct val="90000"/>
              </a:lnSpc>
              <a:spcBef>
                <a:spcPts val="0"/>
              </a:spcBef>
              <a:buSzPct val="100000"/>
              <a:defRPr/>
            </a:pPr>
            <a:endParaRPr lang="en-US" sz="1200" b="1" kern="0" dirty="0">
              <a:solidFill>
                <a:srgbClr val="0000FF"/>
              </a:solidFill>
              <a:latin typeface="+mn-lt"/>
              <a:cs typeface="Arial" pitchFamily="34" charset="0"/>
            </a:endParaRPr>
          </a:p>
          <a:p>
            <a:pPr marL="342900" indent="-342900" algn="l">
              <a:lnSpc>
                <a:spcPct val="90000"/>
              </a:lnSpc>
              <a:spcBef>
                <a:spcPts val="0"/>
              </a:spcBef>
              <a:buSzPct val="100000"/>
              <a:buFontTx/>
              <a:buChar char="•"/>
              <a:defRPr/>
            </a:pPr>
            <a:r>
              <a:rPr lang="en-US" sz="1200" b="1" kern="0" dirty="0">
                <a:latin typeface="+mn-lt"/>
                <a:cs typeface="Arial" pitchFamily="34" charset="0"/>
              </a:rPr>
              <a:t>Updated Phase-F and EOMP generated for delivery to NASA HQ (Mar/Apr 2021)</a:t>
            </a:r>
          </a:p>
          <a:p>
            <a:pPr marL="342900" indent="-342900" algn="l">
              <a:lnSpc>
                <a:spcPct val="90000"/>
              </a:lnSpc>
              <a:spcBef>
                <a:spcPts val="0"/>
              </a:spcBef>
              <a:buSzPct val="100000"/>
              <a:buFontTx/>
              <a:buChar char="•"/>
              <a:defRPr/>
            </a:pPr>
            <a:endParaRPr lang="en-US" sz="1200" b="1" kern="0" dirty="0">
              <a:latin typeface="+mn-lt"/>
              <a:cs typeface="Arial" pitchFamily="34" charset="0"/>
            </a:endParaRPr>
          </a:p>
          <a:p>
            <a:pPr marL="342900" indent="-342900" algn="l">
              <a:lnSpc>
                <a:spcPct val="90000"/>
              </a:lnSpc>
              <a:spcBef>
                <a:spcPct val="20000"/>
              </a:spcBef>
              <a:buSzPct val="100000"/>
              <a:buFontTx/>
              <a:buChar char="•"/>
              <a:defRPr/>
            </a:pPr>
            <a:r>
              <a:rPr lang="en-US" sz="1200" b="1" kern="0" dirty="0">
                <a:latin typeface="+mn-lt"/>
                <a:cs typeface="Arial" pitchFamily="34" charset="0"/>
              </a:rPr>
              <a:t>12/18/21: Terra 22-Year Anniversary</a:t>
            </a:r>
          </a:p>
          <a:p>
            <a:pPr marL="342900" indent="-342900" algn="l">
              <a:lnSpc>
                <a:spcPct val="90000"/>
              </a:lnSpc>
              <a:spcBef>
                <a:spcPct val="20000"/>
              </a:spcBef>
              <a:buSzPct val="100000"/>
              <a:buFontTx/>
              <a:buChar char="•"/>
              <a:defRPr/>
            </a:pPr>
            <a:endParaRPr lang="en-US" sz="1200" b="1" kern="0" dirty="0">
              <a:latin typeface="+mn-lt"/>
              <a:cs typeface="Arial" pitchFamily="34" charset="0"/>
            </a:endParaRPr>
          </a:p>
          <a:p>
            <a:pPr marL="342900" indent="-342900" algn="l">
              <a:lnSpc>
                <a:spcPct val="90000"/>
              </a:lnSpc>
              <a:spcBef>
                <a:spcPct val="20000"/>
              </a:spcBef>
              <a:buSzPct val="100000"/>
              <a:buFontTx/>
              <a:buChar char="•"/>
              <a:defRPr/>
            </a:pPr>
            <a:r>
              <a:rPr lang="en-US" sz="1200" b="1" kern="0" dirty="0">
                <a:latin typeface="+mn-lt"/>
                <a:cs typeface="Arial" pitchFamily="34" charset="0"/>
              </a:rPr>
              <a:t>EOS Flight Operations Annual Review #16 – Feb 1-2, 2022</a:t>
            </a:r>
          </a:p>
          <a:p>
            <a:pPr algn="l">
              <a:lnSpc>
                <a:spcPct val="90000"/>
              </a:lnSpc>
              <a:spcBef>
                <a:spcPts val="0"/>
              </a:spcBef>
              <a:buSzPct val="100000"/>
              <a:defRPr/>
            </a:pPr>
            <a:endParaRPr lang="en-US" sz="1200" b="1" kern="0" dirty="0">
              <a:solidFill>
                <a:srgbClr val="0000FF"/>
              </a:solidFill>
              <a:latin typeface="+mn-lt"/>
              <a:cs typeface="Arial" pitchFamily="34" charset="0"/>
            </a:endParaRPr>
          </a:p>
          <a:p>
            <a:pPr marL="342900" indent="-342900" algn="l">
              <a:lnSpc>
                <a:spcPct val="90000"/>
              </a:lnSpc>
              <a:spcBef>
                <a:spcPct val="20000"/>
              </a:spcBef>
              <a:buSzPct val="100000"/>
              <a:buFontTx/>
              <a:buChar char="•"/>
              <a:defRPr/>
            </a:pPr>
            <a:r>
              <a:rPr lang="en-US" sz="1400" b="1" kern="0" dirty="0">
                <a:solidFill>
                  <a:srgbClr val="0000FF"/>
                </a:solidFill>
                <a:latin typeface="+mn-lt"/>
                <a:cs typeface="Arial" pitchFamily="34" charset="0"/>
              </a:rPr>
              <a:t>Constellation Exit executed successfully - October 2022</a:t>
            </a:r>
          </a:p>
          <a:p>
            <a:pPr algn="l">
              <a:lnSpc>
                <a:spcPct val="90000"/>
              </a:lnSpc>
              <a:spcBef>
                <a:spcPct val="20000"/>
              </a:spcBef>
              <a:buSzPct val="100000"/>
              <a:defRPr/>
            </a:pPr>
            <a:endParaRPr lang="en-US" sz="1400" b="1" kern="0" dirty="0">
              <a:solidFill>
                <a:srgbClr val="0000FF"/>
              </a:solidFill>
              <a:latin typeface="+mn-lt"/>
              <a:cs typeface="Arial" pitchFamily="34" charset="0"/>
            </a:endParaRPr>
          </a:p>
          <a:p>
            <a:pPr marL="342900" indent="-342900" algn="l">
              <a:lnSpc>
                <a:spcPct val="90000"/>
              </a:lnSpc>
              <a:spcBef>
                <a:spcPct val="20000"/>
              </a:spcBef>
              <a:buSzPct val="100000"/>
              <a:buFontTx/>
              <a:buChar char="•"/>
              <a:defRPr/>
            </a:pPr>
            <a:r>
              <a:rPr lang="en-US" sz="1400" b="1" kern="0" dirty="0">
                <a:solidFill>
                  <a:srgbClr val="0000FF"/>
                </a:solidFill>
                <a:latin typeface="+mn-lt"/>
                <a:cs typeface="Arial" pitchFamily="34" charset="0"/>
              </a:rPr>
              <a:t>12/18/22: Terra 23-Year Anniversary</a:t>
            </a:r>
          </a:p>
          <a:p>
            <a:pPr marL="342900" indent="-342900" algn="l">
              <a:lnSpc>
                <a:spcPct val="90000"/>
              </a:lnSpc>
              <a:spcBef>
                <a:spcPct val="20000"/>
              </a:spcBef>
              <a:buSzPct val="100000"/>
              <a:buFontTx/>
              <a:buChar char="•"/>
              <a:defRPr/>
            </a:pPr>
            <a:endParaRPr lang="en-US" sz="1400" b="1" kern="0" dirty="0">
              <a:solidFill>
                <a:srgbClr val="0000FF"/>
              </a:solidFill>
              <a:latin typeface="+mn-lt"/>
              <a:cs typeface="Arial" pitchFamily="34" charset="0"/>
            </a:endParaRPr>
          </a:p>
          <a:p>
            <a:pPr marL="342900" indent="-342900" algn="l">
              <a:lnSpc>
                <a:spcPct val="90000"/>
              </a:lnSpc>
              <a:spcBef>
                <a:spcPct val="20000"/>
              </a:spcBef>
              <a:buSzPct val="100000"/>
              <a:buFontTx/>
              <a:buChar char="•"/>
              <a:defRPr/>
            </a:pPr>
            <a:r>
              <a:rPr lang="en-US" sz="1400" b="1" kern="0" dirty="0">
                <a:solidFill>
                  <a:srgbClr val="0000FF"/>
                </a:solidFill>
                <a:latin typeface="+mn-lt"/>
                <a:cs typeface="Arial" pitchFamily="34" charset="0"/>
              </a:rPr>
              <a:t>EOS Flight Operations Annual Review #17 – Jan/Feb 2023</a:t>
            </a:r>
          </a:p>
          <a:p>
            <a:pPr marL="342900" indent="-342900" algn="l">
              <a:lnSpc>
                <a:spcPct val="90000"/>
              </a:lnSpc>
              <a:spcBef>
                <a:spcPct val="20000"/>
              </a:spcBef>
              <a:buSzPct val="100000"/>
              <a:buFontTx/>
              <a:buChar char="•"/>
              <a:defRPr/>
            </a:pPr>
            <a:endParaRPr lang="en-US" sz="1400" b="1" kern="0" dirty="0">
              <a:solidFill>
                <a:srgbClr val="0000FF"/>
              </a:solidFill>
              <a:latin typeface="+mn-lt"/>
              <a:cs typeface="Arial" pitchFamily="34" charset="0"/>
            </a:endParaRPr>
          </a:p>
          <a:p>
            <a:pPr marL="342900" indent="-342900" algn="l">
              <a:lnSpc>
                <a:spcPct val="90000"/>
              </a:lnSpc>
              <a:spcBef>
                <a:spcPct val="20000"/>
              </a:spcBef>
              <a:buSzPct val="100000"/>
              <a:buFontTx/>
              <a:buChar char="•"/>
              <a:defRPr/>
            </a:pPr>
            <a:r>
              <a:rPr lang="en-US" sz="1400" b="1" kern="0" dirty="0">
                <a:solidFill>
                  <a:srgbClr val="0000FF"/>
                </a:solidFill>
                <a:latin typeface="+mn-lt"/>
                <a:cs typeface="Arial" pitchFamily="34" charset="0"/>
              </a:rPr>
              <a:t>Senior Review 2023 </a:t>
            </a:r>
            <a:r>
              <a:rPr lang="en-US" sz="1400" b="1" kern="0" dirty="0">
                <a:solidFill>
                  <a:srgbClr val="FF0000"/>
                </a:solidFill>
                <a:latin typeface="+mn-lt"/>
                <a:cs typeface="Arial" pitchFamily="34" charset="0"/>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76200" y="152400"/>
            <a:ext cx="9067800" cy="533400"/>
          </a:xfrm>
        </p:spPr>
        <p:txBody>
          <a:bodyPr>
            <a:normAutofit/>
          </a:bodyPr>
          <a:lstStyle/>
          <a:p>
            <a:pPr>
              <a:defRPr/>
            </a:pPr>
            <a:r>
              <a:rPr lang="en-US" dirty="0"/>
              <a:t>Terra Spacecraft Status</a:t>
            </a:r>
            <a:endParaRPr lang="en-US" sz="2000" dirty="0">
              <a:solidFill>
                <a:srgbClr val="0000FF"/>
              </a:solidFill>
            </a:endParaRPr>
          </a:p>
        </p:txBody>
      </p:sp>
      <p:sp>
        <p:nvSpPr>
          <p:cNvPr id="1147907" name="Rectangle 3"/>
          <p:cNvSpPr>
            <a:spLocks noGrp="1" noChangeArrowheads="1"/>
          </p:cNvSpPr>
          <p:nvPr>
            <p:ph idx="1"/>
          </p:nvPr>
        </p:nvSpPr>
        <p:spPr>
          <a:xfrm>
            <a:off x="457200" y="1160585"/>
            <a:ext cx="8381999" cy="5638800"/>
          </a:xfrm>
        </p:spPr>
        <p:txBody>
          <a:bodyPr>
            <a:noAutofit/>
          </a:bodyPr>
          <a:lstStyle/>
          <a:p>
            <a:pPr>
              <a:defRPr/>
            </a:pPr>
            <a:r>
              <a:rPr lang="en-US" sz="1800" b="1" dirty="0"/>
              <a:t>Command &amp; Data Handling </a:t>
            </a:r>
            <a:r>
              <a:rPr lang="en-US" sz="1800" dirty="0"/>
              <a:t>(CDH) – </a:t>
            </a:r>
            <a:r>
              <a:rPr lang="en-US" sz="1800" b="1" dirty="0">
                <a:solidFill>
                  <a:srgbClr val="00B050"/>
                </a:solidFill>
              </a:rPr>
              <a:t>Nominal</a:t>
            </a:r>
          </a:p>
          <a:p>
            <a:pPr lvl="1">
              <a:defRPr/>
            </a:pPr>
            <a:r>
              <a:rPr lang="en-US" sz="1400" dirty="0"/>
              <a:t>Solid State Recorder (SSR) – holds ~1 orbit of data</a:t>
            </a:r>
          </a:p>
          <a:p>
            <a:pPr lvl="1">
              <a:defRPr/>
            </a:pPr>
            <a:r>
              <a:rPr lang="en-US" sz="1400" dirty="0"/>
              <a:t>58 of 58 SSR Printed Wire Assembly now operational (All 16 offline boards were recovered)</a:t>
            </a:r>
          </a:p>
          <a:p>
            <a:pPr lvl="2">
              <a:defRPr/>
            </a:pPr>
            <a:r>
              <a:rPr lang="en-US" sz="1100" dirty="0"/>
              <a:t>SSR Reset successfully performed on 09/22</a:t>
            </a:r>
          </a:p>
          <a:p>
            <a:pPr>
              <a:defRPr/>
            </a:pPr>
            <a:r>
              <a:rPr lang="en-US" sz="1800" b="1" dirty="0"/>
              <a:t>Communications </a:t>
            </a:r>
            <a:r>
              <a:rPr lang="en-US" sz="1800" dirty="0"/>
              <a:t>(COMM) – </a:t>
            </a:r>
            <a:r>
              <a:rPr lang="en-US" sz="1800" b="1" dirty="0">
                <a:solidFill>
                  <a:srgbClr val="00B050"/>
                </a:solidFill>
              </a:rPr>
              <a:t>Nominal</a:t>
            </a:r>
          </a:p>
          <a:p>
            <a:pPr lvl="1">
              <a:defRPr/>
            </a:pPr>
            <a:r>
              <a:rPr lang="en-US" sz="1400" dirty="0"/>
              <a:t>DAS Modulator Failure on 05/29/2008 (Operating on Redundant)</a:t>
            </a:r>
          </a:p>
          <a:p>
            <a:pPr lvl="1">
              <a:defRPr/>
            </a:pPr>
            <a:r>
              <a:rPr lang="en-US" sz="1400" dirty="0"/>
              <a:t>Use K-Band primarily, X-Band as needed for Science Playback</a:t>
            </a:r>
          </a:p>
          <a:p>
            <a:pPr>
              <a:defRPr/>
            </a:pPr>
            <a:r>
              <a:rPr lang="en-US" sz="1800" b="1" dirty="0"/>
              <a:t>Electrical Power System </a:t>
            </a:r>
            <a:r>
              <a:rPr lang="en-US" sz="1800" dirty="0"/>
              <a:t>(EPS) – </a:t>
            </a:r>
            <a:r>
              <a:rPr lang="en-US" sz="1800" b="1" dirty="0">
                <a:solidFill>
                  <a:srgbClr val="00B050"/>
                </a:solidFill>
              </a:rPr>
              <a:t>Good</a:t>
            </a:r>
            <a:endParaRPr lang="en-US" sz="1800" dirty="0"/>
          </a:p>
          <a:p>
            <a:pPr lvl="1">
              <a:defRPr/>
            </a:pPr>
            <a:r>
              <a:rPr lang="en-US" sz="1400" dirty="0"/>
              <a:t>Battery Cell and Heater Controller Anomaly (10/13/2009)</a:t>
            </a:r>
          </a:p>
          <a:p>
            <a:pPr lvl="1">
              <a:defRPr/>
            </a:pPr>
            <a:r>
              <a:rPr lang="en-US" sz="1400" dirty="0"/>
              <a:t>3 of 24 Solar Panel Failed (9/24/2000, 01/17/2022 &amp; 03/22/2022)</a:t>
            </a:r>
          </a:p>
          <a:p>
            <a:pPr lvl="2">
              <a:defRPr/>
            </a:pPr>
            <a:r>
              <a:rPr lang="en-US" sz="1100" dirty="0">
                <a:solidFill>
                  <a:srgbClr val="0000FF"/>
                </a:solidFill>
              </a:rPr>
              <a:t>Remaining ASTER SWIR electronics and SWIR CPHTS were shutdown in Sept 2022 – offsets the loss of one shunt</a:t>
            </a:r>
          </a:p>
          <a:p>
            <a:pPr marL="0">
              <a:spcBef>
                <a:spcPts val="0"/>
              </a:spcBef>
              <a:defRPr/>
            </a:pPr>
            <a:r>
              <a:rPr lang="en-US" sz="1800" b="1" dirty="0"/>
              <a:t>Flight Software </a:t>
            </a:r>
            <a:r>
              <a:rPr lang="en-US" sz="1800" dirty="0"/>
              <a:t>(FSW) – </a:t>
            </a:r>
            <a:r>
              <a:rPr lang="en-US" sz="1800" b="1" dirty="0">
                <a:solidFill>
                  <a:srgbClr val="00B050"/>
                </a:solidFill>
              </a:rPr>
              <a:t>Nominal</a:t>
            </a:r>
          </a:p>
          <a:p>
            <a:pPr>
              <a:defRPr/>
            </a:pPr>
            <a:r>
              <a:rPr lang="en-US" sz="1800" b="1" dirty="0"/>
              <a:t>Guidance, Navigation &amp; Control</a:t>
            </a:r>
            <a:r>
              <a:rPr lang="en-US" sz="1800" dirty="0"/>
              <a:t> (GN&amp;C) – </a:t>
            </a:r>
            <a:r>
              <a:rPr lang="en-US" sz="1800" b="1" dirty="0">
                <a:solidFill>
                  <a:srgbClr val="00B050"/>
                </a:solidFill>
              </a:rPr>
              <a:t>Nominal</a:t>
            </a:r>
          </a:p>
          <a:p>
            <a:pPr lvl="1">
              <a:defRPr/>
            </a:pPr>
            <a:r>
              <a:rPr lang="en-US" sz="1400" dirty="0"/>
              <a:t>IRU-B powered down due to rising temp and current trend (recommendation from </a:t>
            </a:r>
            <a:r>
              <a:rPr lang="en-US" sz="1400" dirty="0" err="1"/>
              <a:t>Kearfott</a:t>
            </a:r>
            <a:r>
              <a:rPr lang="en-US" sz="1400" dirty="0"/>
              <a:t>)</a:t>
            </a:r>
          </a:p>
          <a:p>
            <a:pPr lvl="2">
              <a:defRPr/>
            </a:pPr>
            <a:r>
              <a:rPr lang="en-US" sz="1050" b="1" u="sng" dirty="0"/>
              <a:t>Not used for nominal operations</a:t>
            </a:r>
            <a:r>
              <a:rPr lang="en-US" sz="1050" b="1" dirty="0"/>
              <a:t> </a:t>
            </a:r>
            <a:r>
              <a:rPr lang="en-US" sz="1050" dirty="0"/>
              <a:t>(IRUs A &amp; C used for ops and no signs of degradation)</a:t>
            </a:r>
          </a:p>
          <a:p>
            <a:pPr lvl="2">
              <a:defRPr/>
            </a:pPr>
            <a:r>
              <a:rPr lang="en-US" sz="1050" dirty="0"/>
              <a:t>Audit of all references to IRU-B completed, prime updates completed prior to turn-off, remaining items being worked</a:t>
            </a:r>
          </a:p>
          <a:p>
            <a:pPr lvl="1">
              <a:defRPr/>
            </a:pPr>
            <a:r>
              <a:rPr lang="en-US" sz="1400" dirty="0"/>
              <a:t>Minor loss of sensitivity in SSSTs – updated tracker biases to compensate</a:t>
            </a:r>
          </a:p>
          <a:p>
            <a:pPr>
              <a:defRPr/>
            </a:pPr>
            <a:r>
              <a:rPr lang="en-US" sz="1800" b="1" dirty="0"/>
              <a:t>Propulsion </a:t>
            </a:r>
            <a:r>
              <a:rPr lang="en-US" sz="1800" dirty="0"/>
              <a:t>(PROP) – </a:t>
            </a:r>
            <a:r>
              <a:rPr lang="en-US" sz="1800" b="1" dirty="0">
                <a:solidFill>
                  <a:srgbClr val="00B050"/>
                </a:solidFill>
              </a:rPr>
              <a:t>Nominal</a:t>
            </a:r>
          </a:p>
          <a:p>
            <a:pPr>
              <a:defRPr/>
            </a:pPr>
            <a:r>
              <a:rPr lang="en-US" sz="1800" b="1" dirty="0"/>
              <a:t>Thermal Control System </a:t>
            </a:r>
            <a:r>
              <a:rPr lang="en-US" sz="1800" dirty="0"/>
              <a:t>(TCS) – </a:t>
            </a:r>
            <a:r>
              <a:rPr lang="en-US" sz="1800" b="1" dirty="0">
                <a:solidFill>
                  <a:srgbClr val="00B050"/>
                </a:solidFill>
              </a:rPr>
              <a:t>Nominal</a:t>
            </a:r>
          </a:p>
          <a:p>
            <a:pPr marL="0">
              <a:spcBef>
                <a:spcPts val="0"/>
              </a:spcBef>
              <a:defRPr/>
            </a:pPr>
            <a:r>
              <a:rPr lang="en-US" sz="1800" b="1" dirty="0"/>
              <a:t>Instruments </a:t>
            </a:r>
            <a:r>
              <a:rPr lang="en-US" sz="1800" dirty="0"/>
              <a:t>(INST) – </a:t>
            </a:r>
            <a:r>
              <a:rPr lang="en-US" sz="1800" b="1" dirty="0">
                <a:solidFill>
                  <a:srgbClr val="00B050"/>
                </a:solidFill>
              </a:rPr>
              <a:t>Nominal</a:t>
            </a:r>
          </a:p>
          <a:p>
            <a:pPr lvl="1">
              <a:defRPr/>
            </a:pPr>
            <a:r>
              <a:rPr lang="en-US" sz="1400" dirty="0"/>
              <a:t>Only ASTER SWIR failed, all other instruments are taking science</a:t>
            </a:r>
          </a:p>
        </p:txBody>
      </p:sp>
      <p:sp>
        <p:nvSpPr>
          <p:cNvPr id="5126" name="Text Box 4"/>
          <p:cNvSpPr txBox="1">
            <a:spLocks noChangeArrowheads="1"/>
          </p:cNvSpPr>
          <p:nvPr/>
        </p:nvSpPr>
        <p:spPr bwMode="auto">
          <a:xfrm>
            <a:off x="1524000" y="838200"/>
            <a:ext cx="6172200" cy="338554"/>
          </a:xfrm>
          <a:prstGeom prst="rect">
            <a:avLst/>
          </a:prstGeom>
          <a:solidFill>
            <a:srgbClr val="99FF99"/>
          </a:solidFill>
          <a:ln w="25400">
            <a:solidFill>
              <a:schemeClr val="accent1"/>
            </a:solidFill>
            <a:miter lim="800000"/>
            <a:headEnd/>
            <a:tailEnd/>
          </a:ln>
        </p:spPr>
        <p:txBody>
          <a:bodyPr wrap="square">
            <a:spAutoFit/>
          </a:bodyPr>
          <a:lstStyle/>
          <a:p>
            <a:pPr algn="ctr">
              <a:spcBef>
                <a:spcPct val="50000"/>
              </a:spcBef>
            </a:pPr>
            <a:r>
              <a:rPr lang="en-US" sz="1600" b="1" u="sng" dirty="0">
                <a:solidFill>
                  <a:srgbClr val="0000FF"/>
                </a:solidFill>
                <a:latin typeface="+mn-lt"/>
              </a:rPr>
              <a:t>All subsystems on Primary Hardware except as noted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8118739"/>
              </p:ext>
            </p:extLst>
          </p:nvPr>
        </p:nvGraphicFramePr>
        <p:xfrm>
          <a:off x="381000" y="906011"/>
          <a:ext cx="8382000" cy="5570989"/>
        </p:xfrm>
        <a:graphic>
          <a:graphicData uri="http://schemas.openxmlformats.org/drawingml/2006/table">
            <a:tbl>
              <a:tblPr/>
              <a:tblGrid>
                <a:gridCol w="6858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4953000">
                  <a:extLst>
                    <a:ext uri="{9D8B030D-6E8A-4147-A177-3AD203B41FA5}">
                      <a16:colId xmlns:a16="http://schemas.microsoft.com/office/drawing/2014/main" val="20005"/>
                    </a:ext>
                  </a:extLst>
                </a:gridCol>
              </a:tblGrid>
              <a:tr h="152545">
                <a:tc>
                  <a:txBody>
                    <a:bodyPr/>
                    <a:lstStyle/>
                    <a:p>
                      <a:pPr algn="ctr" fontAlgn="t"/>
                      <a:r>
                        <a:rPr lang="en-US" sz="1000" b="1" i="0" u="none" strike="noStrike">
                          <a:solidFill>
                            <a:srgbClr val="000000"/>
                          </a:solidFill>
                          <a:latin typeface="Times New Roman"/>
                        </a:rPr>
                        <a:t>Subsystem</a:t>
                      </a:r>
                    </a:p>
                  </a:txBody>
                  <a:tcPr marL="3845" marR="3845" marT="384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Component</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Design</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Current</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Capability</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Comments</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00"/>
                  </a:ext>
                </a:extLst>
              </a:tr>
              <a:tr h="301336">
                <a:tc rowSpan="3">
                  <a:txBody>
                    <a:bodyPr/>
                    <a:lstStyle/>
                    <a:p>
                      <a:pPr algn="l" fontAlgn="ctr"/>
                      <a:r>
                        <a:rPr lang="en-US" sz="1000" b="1" i="0" u="none" strike="noStrike">
                          <a:solidFill>
                            <a:srgbClr val="000000"/>
                          </a:solidFill>
                          <a:latin typeface="Times New Roman"/>
                        </a:rPr>
                        <a:t>EPS</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Solar Array</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24 Shunts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algn="ctr" defTabSz="914400" rtl="0" eaLnBrk="1" fontAlgn="b" latinLnBrk="0" hangingPunct="1"/>
                      <a:r>
                        <a:rPr lang="en-US" sz="1000" b="0" i="0" u="none" strike="noStrike" kern="1200" dirty="0">
                          <a:solidFill>
                            <a:schemeClr val="tx1"/>
                          </a:solidFill>
                          <a:latin typeface="Times New Roman"/>
                          <a:ea typeface="+mn-ea"/>
                          <a:cs typeface="+mn-cs"/>
                        </a:rPr>
                        <a:t>21 Shunts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algn="ctr" defTabSz="914400" rtl="0" eaLnBrk="1" fontAlgn="b" latinLnBrk="0" hangingPunct="1"/>
                      <a:r>
                        <a:rPr lang="en-US" sz="1000" b="0" i="0" u="none" strike="noStrike" kern="1200" dirty="0">
                          <a:solidFill>
                            <a:schemeClr val="tx1"/>
                          </a:solidFill>
                          <a:latin typeface="Times New Roman"/>
                          <a:ea typeface="+mn-ea"/>
                          <a:cs typeface="+mn-cs"/>
                        </a:rPr>
                        <a:t>88%</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algn="l" defTabSz="914400" rtl="0" eaLnBrk="1" fontAlgn="b" latinLnBrk="0" hangingPunct="1"/>
                      <a:r>
                        <a:rPr lang="en-US" sz="1000" b="0" i="0" u="none" strike="noStrike" kern="1200" dirty="0">
                          <a:solidFill>
                            <a:schemeClr val="tx1"/>
                          </a:solidFill>
                          <a:latin typeface="Times New Roman"/>
                          <a:ea typeface="+mn-ea"/>
                          <a:cs typeface="+mn-cs"/>
                        </a:rPr>
                        <a:t>No impact to operations.  Additional failures will require reducing load or EPS configuration change.  Fully capable of supporting mission thru 2027 unless multiple future failures occur</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152545">
                <a:tc vMerge="1">
                  <a:txBody>
                    <a:bodyPr/>
                    <a:lstStyle/>
                    <a:p>
                      <a:endParaRPr lang="en-US"/>
                    </a:p>
                  </a:txBody>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Batteries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108 Cells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107 Cells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99%</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BBAT cell #50 failed on 10/15/09.</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2"/>
                  </a:ext>
                </a:extLst>
              </a:tr>
              <a:tr h="450127">
                <a:tc vMerge="1">
                  <a:txBody>
                    <a:bodyPr/>
                    <a:lstStyle/>
                    <a:p>
                      <a:endParaRPr lang="en-US"/>
                    </a:p>
                  </a:txBody>
                  <a:tcPr/>
                </a:tc>
                <a:tc>
                  <a:txBody>
                    <a:bodyPr/>
                    <a:lstStyle/>
                    <a:p>
                      <a:pPr algn="l" fontAlgn="ctr"/>
                      <a:r>
                        <a:rPr lang="en-US" sz="1000" b="0" i="0" u="none" strike="noStrike">
                          <a:solidFill>
                            <a:srgbClr val="000000"/>
                          </a:solidFill>
                          <a:latin typeface="Times New Roman"/>
                        </a:rPr>
                        <a:t>Batteries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36 Heater Controls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28 Heater Controls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77%</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l" fontAlgn="t"/>
                      <a:r>
                        <a:rPr lang="en-US" sz="1000" b="0" i="0" u="none" strike="noStrike">
                          <a:solidFill>
                            <a:srgbClr val="000000"/>
                          </a:solidFill>
                          <a:latin typeface="Times New Roman"/>
                        </a:rPr>
                        <a:t>BBAT heater control failed on 4 of 9 heater groups on primary, redundant, and survival.  Battery cell charging/discharging and the remaining heater groups are preventing cells from freezing.   PBAT heater control performance is nominal.  </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152545">
                <a:tc rowSpan="3">
                  <a:txBody>
                    <a:bodyPr/>
                    <a:lstStyle/>
                    <a:p>
                      <a:pPr algn="l" fontAlgn="ctr"/>
                      <a:r>
                        <a:rPr lang="en-US" sz="1000" b="1" i="0" u="none" strike="noStrike">
                          <a:solidFill>
                            <a:srgbClr val="000000"/>
                          </a:solidFill>
                          <a:latin typeface="Times New Roman"/>
                        </a:rPr>
                        <a:t>TCS</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MOPITTCPHTS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4"/>
                  </a:ext>
                </a:extLst>
              </a:tr>
              <a:tr h="265191">
                <a:tc vMerge="1">
                  <a:txBody>
                    <a:bodyPr/>
                    <a:lstStyle/>
                    <a:p>
                      <a:endParaRPr lang="en-US"/>
                    </a:p>
                  </a:txBody>
                  <a:tcPr/>
                </a:tc>
                <a:tc>
                  <a:txBody>
                    <a:bodyPr/>
                    <a:lstStyle/>
                    <a:p>
                      <a:pPr algn="l" fontAlgn="ctr"/>
                      <a:r>
                        <a:rPr lang="en-US" sz="1000" b="0" i="0" u="none" strike="noStrike">
                          <a:solidFill>
                            <a:srgbClr val="000000"/>
                          </a:solidFill>
                          <a:latin typeface="Times New Roman"/>
                        </a:rPr>
                        <a:t>SWIR 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5"/>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TIR 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Random temperature fluctuations.  Performance within requirements.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6"/>
                  </a:ext>
                </a:extLst>
              </a:tr>
              <a:tr h="152545">
                <a:tc>
                  <a:txBody>
                    <a:bodyPr/>
                    <a:lstStyle/>
                    <a:p>
                      <a:pPr algn="l" fontAlgn="ctr"/>
                      <a:r>
                        <a:rPr lang="en-US" sz="1000" b="1" i="0" u="none" strike="noStrike">
                          <a:solidFill>
                            <a:srgbClr val="000000"/>
                          </a:solidFill>
                          <a:latin typeface="Times New Roman"/>
                        </a:rPr>
                        <a:t>SCC</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SCC</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7"/>
                  </a:ext>
                </a:extLst>
              </a:tr>
              <a:tr h="152545">
                <a:tc rowSpan="4">
                  <a:txBody>
                    <a:bodyPr/>
                    <a:lstStyle/>
                    <a:p>
                      <a:pPr algn="l" fontAlgn="ctr"/>
                      <a:r>
                        <a:rPr lang="en-US" sz="1000" b="1" i="0" u="none" strike="noStrike">
                          <a:solidFill>
                            <a:srgbClr val="000000"/>
                          </a:solidFill>
                          <a:latin typeface="Times New Roman"/>
                        </a:rPr>
                        <a:t>COMM</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HGA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MDA BITE failures occur 2-3/week due to SEU.  Recoverable</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8"/>
                  </a:ext>
                </a:extLst>
              </a:tr>
              <a:tr h="161248">
                <a:tc vMerge="1">
                  <a:txBody>
                    <a:bodyPr/>
                    <a:lstStyle/>
                    <a:p>
                      <a:endParaRPr lang="en-US"/>
                    </a:p>
                  </a:txBody>
                  <a:tcPr/>
                </a:tc>
                <a:tc>
                  <a:txBody>
                    <a:bodyPr/>
                    <a:lstStyle/>
                    <a:p>
                      <a:pPr algn="l" fontAlgn="ctr"/>
                      <a:r>
                        <a:rPr lang="en-US" sz="1000" b="0" i="0" u="none" strike="noStrike">
                          <a:solidFill>
                            <a:srgbClr val="000000"/>
                          </a:solidFill>
                          <a:latin typeface="Times New Roman"/>
                        </a:rPr>
                        <a:t>X-Band</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75%</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en-US" sz="1000" b="0" i="0" u="none" strike="noStrike">
                          <a:solidFill>
                            <a:srgbClr val="000000"/>
                          </a:solidFill>
                          <a:latin typeface="Times New Roman"/>
                        </a:rPr>
                        <a:t>DAS Modulator 1 failed (50%).  Solid State Power Amplifier redundancy still available (100%).  </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9"/>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CTIU</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OMNI</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1"/>
                  </a:ext>
                </a:extLst>
              </a:tr>
              <a:tr h="152545">
                <a:tc rowSpan="3">
                  <a:txBody>
                    <a:bodyPr/>
                    <a:lstStyle/>
                    <a:p>
                      <a:pPr algn="l" fontAlgn="ctr"/>
                      <a:r>
                        <a:rPr lang="en-US" sz="1000" b="1" i="0" u="none" strike="noStrike">
                          <a:solidFill>
                            <a:srgbClr val="000000"/>
                          </a:solidFill>
                          <a:latin typeface="Times New Roman"/>
                        </a:rPr>
                        <a:t>CDH</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MO</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Drift rate changes have occurred since 10/3/10.  Performance is within requirements.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2"/>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SFE</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SFE SEU occur 1-2/year.  Recoverable</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3"/>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SSR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59 PWA</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59 PWA</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100%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chemeClr val="tx1"/>
                          </a:solidFill>
                          <a:latin typeface="Times New Roman"/>
                        </a:rPr>
                        <a:t>Successful SSR Reset on 09/22/21 recovered all 15 previously offline Printed Wire Assemblies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4"/>
                  </a:ext>
                </a:extLst>
              </a:tr>
              <a:tr h="152545">
                <a:tc rowSpan="8">
                  <a:txBody>
                    <a:bodyPr/>
                    <a:lstStyle/>
                    <a:p>
                      <a:pPr algn="l" fontAlgn="ctr"/>
                      <a:r>
                        <a:rPr lang="en-US" sz="1000" b="1" i="0" u="none" strike="noStrike">
                          <a:solidFill>
                            <a:srgbClr val="000000"/>
                          </a:solidFill>
                          <a:latin typeface="Times New Roman"/>
                        </a:rPr>
                        <a:t>GNC</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dirty="0">
                          <a:solidFill>
                            <a:srgbClr val="000000"/>
                          </a:solidFill>
                          <a:latin typeface="Times New Roman"/>
                        </a:rPr>
                        <a:t>IRU</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dirty="0">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dirty="0">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dirty="0">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l" fontAlgn="t"/>
                      <a:r>
                        <a:rPr lang="en-US" sz="1000" b="0" i="0" u="none" strike="noStrike" dirty="0">
                          <a:solidFill>
                            <a:schemeClr val="tx1"/>
                          </a:solidFill>
                          <a:latin typeface="Times New Roman"/>
                        </a:rPr>
                        <a:t>Performance is nominal.   IRU-B powered off.  Yaw axis still redundant.</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15"/>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TAM</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chemeClr val="tx1"/>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6"/>
                  </a:ext>
                </a:extLst>
              </a:tr>
              <a:tr h="152545">
                <a:tc vMerge="1">
                  <a:txBody>
                    <a:bodyPr/>
                    <a:lstStyle/>
                    <a:p>
                      <a:endParaRPr lang="en-US"/>
                    </a:p>
                  </a:txBody>
                  <a:tcPr/>
                </a:tc>
                <a:tc>
                  <a:txBody>
                    <a:bodyPr/>
                    <a:lstStyle/>
                    <a:p>
                      <a:pPr algn="l" fontAlgn="ctr"/>
                      <a:r>
                        <a:rPr lang="en-US" sz="1000" b="0" i="0" u="none" strike="noStrike">
                          <a:solidFill>
                            <a:schemeClr val="tx1"/>
                          </a:solidFill>
                          <a:latin typeface="Times New Roman"/>
                        </a:rPr>
                        <a:t>SSST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baseline="0">
                          <a:solidFill>
                            <a:schemeClr val="tx1"/>
                          </a:solidFill>
                          <a:latin typeface="Times New Roman"/>
                        </a:rPr>
                        <a:t>Minor loss of sensitivity in SSSTs – tracker biases updated</a:t>
                      </a:r>
                      <a:endParaRPr lang="en-US" sz="1000" b="0" i="0" u="none" strike="noStrike">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7"/>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CSS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8"/>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ESA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9"/>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FSS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  Not currently used</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RWA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4</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4</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  3 for 4 redundancy</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1"/>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MTR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2"/>
                  </a:ext>
                </a:extLst>
              </a:tr>
              <a:tr h="152545">
                <a:tc>
                  <a:txBody>
                    <a:bodyPr/>
                    <a:lstStyle/>
                    <a:p>
                      <a:pPr algn="l" fontAlgn="ctr"/>
                      <a:r>
                        <a:rPr lang="en-US" sz="1000" b="1" i="0" u="none" strike="noStrike">
                          <a:solidFill>
                            <a:srgbClr val="000000"/>
                          </a:solidFill>
                          <a:latin typeface="Times New Roman"/>
                        </a:rPr>
                        <a:t>Prop</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REAs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3"/>
                  </a:ext>
                </a:extLst>
              </a:tr>
              <a:tr h="152545">
                <a:tc rowSpan="8">
                  <a:txBody>
                    <a:bodyPr/>
                    <a:lstStyle/>
                    <a:p>
                      <a:pPr algn="l" fontAlgn="ctr"/>
                      <a:r>
                        <a:rPr lang="en-US" sz="900" b="1" i="0" u="none" strike="noStrike">
                          <a:solidFill>
                            <a:srgbClr val="000000"/>
                          </a:solidFill>
                          <a:latin typeface="Arial"/>
                        </a:rPr>
                        <a:t>Instruments          </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ASTER - SWIR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a:solidFill>
                            <a:srgbClr val="000000"/>
                          </a:solidFill>
                          <a:latin typeface="Times New Roman"/>
                        </a:rPr>
                        <a:t>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l" fontAlgn="t"/>
                      <a:r>
                        <a:rPr lang="en-US" sz="1000" b="0" i="0" u="none" strike="noStrike" dirty="0">
                          <a:solidFill>
                            <a:srgbClr val="0000FF"/>
                          </a:solidFill>
                          <a:latin typeface="Times New Roman"/>
                        </a:rPr>
                        <a:t>All remaining electronics and SWIR CPHTS powered off in Sept 2022 to offset loss of SA shunt</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24"/>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ASTER - TIR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5"/>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ASTER - VNIR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6"/>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CERES - Aft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7"/>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CERES - Fore</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8"/>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MISR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9"/>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MODIS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50%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Power Supply #2 failed, Formatter A degraded, cross-strapped.  </a:t>
                      </a:r>
                      <a:r>
                        <a:rPr lang="en-US" sz="1000" b="1" i="0" u="none" strike="noStrike">
                          <a:solidFill>
                            <a:schemeClr val="tx1"/>
                          </a:solidFill>
                          <a:latin typeface="Times New Roman"/>
                        </a:rPr>
                        <a:t>All Science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3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MOPITT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50%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chemeClr val="tx1"/>
                          </a:solidFill>
                          <a:latin typeface="Times New Roman"/>
                        </a:rPr>
                        <a:t>Displacer B and Chopper Motor failed.  </a:t>
                      </a:r>
                      <a:r>
                        <a:rPr lang="en-US" sz="1000" b="1" i="0" u="none" strike="noStrike" dirty="0">
                          <a:solidFill>
                            <a:schemeClr val="tx1"/>
                          </a:solidFill>
                          <a:latin typeface="Times New Roman"/>
                        </a:rPr>
                        <a:t>Loss of redundancy only.</a:t>
                      </a:r>
                      <a:r>
                        <a:rPr lang="en-US" sz="1000" b="1" i="0" u="none" strike="noStrike" baseline="0" dirty="0">
                          <a:solidFill>
                            <a:schemeClr val="tx1"/>
                          </a:solidFill>
                          <a:latin typeface="Times New Roman"/>
                        </a:rPr>
                        <a:t>  All Science is nominal.</a:t>
                      </a:r>
                      <a:endParaRPr lang="en-US" sz="1000" b="1" i="0" u="none" strike="noStrike" dirty="0">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31"/>
                  </a:ext>
                </a:extLst>
              </a:tr>
            </a:tbl>
          </a:graphicData>
        </a:graphic>
      </p:graphicFrame>
      <p:sp>
        <p:nvSpPr>
          <p:cNvPr id="4" name="Rectangle 2"/>
          <p:cNvSpPr txBox="1">
            <a:spLocks noChangeArrowheads="1"/>
          </p:cNvSpPr>
          <p:nvPr/>
        </p:nvSpPr>
        <p:spPr>
          <a:xfrm>
            <a:off x="0" y="-1"/>
            <a:ext cx="9144000" cy="762001"/>
          </a:xfrm>
          <a:prstGeom prst="rect">
            <a:avLst/>
          </a:prstGeom>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Spacecraft Component Status</a:t>
            </a:r>
          </a:p>
        </p:txBody>
      </p:sp>
    </p:spTree>
    <p:extLst>
      <p:ext uri="{BB962C8B-B14F-4D97-AF65-F5344CB8AC3E}">
        <p14:creationId xmlns:p14="http://schemas.microsoft.com/office/powerpoint/2010/main" val="1805417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96655"/>
            <a:ext cx="9144000" cy="58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lvl1pPr algn="ctr" rtl="0" eaLnBrk="0" fontAlgn="base" hangingPunct="0">
              <a:spcBef>
                <a:spcPct val="0"/>
              </a:spcBef>
              <a:spcAft>
                <a:spcPct val="0"/>
              </a:spcAft>
              <a:defRPr sz="2800" b="1">
                <a:solidFill>
                  <a:schemeClr val="tx2"/>
                </a:solidFill>
                <a:latin typeface="Calibri" pitchFamily="34" charset="0"/>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a:ea typeface="+mj-ea"/>
                <a:cs typeface="+mj-cs"/>
              </a:rPr>
              <a:t>Lifetime Estimates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libri"/>
                <a:ea typeface="+mj-ea"/>
                <a:cs typeface="+mj-cs"/>
              </a:rPr>
              <a:t>Fuel Remaining</a:t>
            </a:r>
          </a:p>
        </p:txBody>
      </p:sp>
      <p:pic>
        <p:nvPicPr>
          <p:cNvPr id="9" name="Picture 3">
            <a:extLst>
              <a:ext uri="{FF2B5EF4-FFF2-40B4-BE49-F238E27FC236}">
                <a16:creationId xmlns:a16="http://schemas.microsoft.com/office/drawing/2014/main" id="{E65F9087-C522-4283-A8E6-4D18047F6606}"/>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144601" y="753468"/>
            <a:ext cx="8765148" cy="53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p:cNvCxnSpPr>
            <a:cxnSpLocks/>
          </p:cNvCxnSpPr>
          <p:nvPr/>
        </p:nvCxnSpPr>
        <p:spPr bwMode="auto">
          <a:xfrm>
            <a:off x="1527280" y="5339947"/>
            <a:ext cx="6787166" cy="0"/>
          </a:xfrm>
          <a:prstGeom prst="line">
            <a:avLst/>
          </a:prstGeom>
          <a:solidFill>
            <a:schemeClr val="accent1"/>
          </a:solidFill>
          <a:ln w="22225" cap="flat" cmpd="sng" algn="ctr">
            <a:solidFill>
              <a:srgbClr val="7030A0"/>
            </a:solidFill>
            <a:prstDash val="dash"/>
            <a:round/>
            <a:headEnd type="none" w="med" len="med"/>
            <a:tailEnd type="none" w="med" len="med"/>
          </a:ln>
          <a:effectLst/>
        </p:spPr>
      </p:cxnSp>
      <p:sp>
        <p:nvSpPr>
          <p:cNvPr id="15" name="TextBox 14"/>
          <p:cNvSpPr txBox="1"/>
          <p:nvPr/>
        </p:nvSpPr>
        <p:spPr>
          <a:xfrm>
            <a:off x="1693259" y="5062610"/>
            <a:ext cx="2226643"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7030A0"/>
                </a:solidFill>
                <a:effectLst/>
                <a:uLnTx/>
                <a:uFillTx/>
                <a:latin typeface="Arial Narrow" panose="020B0606020202030204" pitchFamily="34" charset="0"/>
                <a:ea typeface="+mn-ea"/>
                <a:cs typeface="Calibri" panose="020F0502020204030204" pitchFamily="34" charset="0"/>
              </a:rPr>
              <a:t>Fuel Reserve = 12kgs</a:t>
            </a:r>
          </a:p>
        </p:txBody>
      </p:sp>
      <p:sp>
        <p:nvSpPr>
          <p:cNvPr id="16" name="Right Brace 15">
            <a:extLst>
              <a:ext uri="{FF2B5EF4-FFF2-40B4-BE49-F238E27FC236}">
                <a16:creationId xmlns:a16="http://schemas.microsoft.com/office/drawing/2014/main" id="{D66F9BE6-B79E-4C92-965E-AD92B0E9AFFD}"/>
              </a:ext>
            </a:extLst>
          </p:cNvPr>
          <p:cNvSpPr/>
          <p:nvPr/>
        </p:nvSpPr>
        <p:spPr>
          <a:xfrm rot="10800000" flipH="1">
            <a:off x="7737661" y="5149814"/>
            <a:ext cx="65734" cy="130471"/>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31E87810-0968-4A70-9140-0228626285AC}"/>
              </a:ext>
            </a:extLst>
          </p:cNvPr>
          <p:cNvSpPr txBox="1"/>
          <p:nvPr/>
        </p:nvSpPr>
        <p:spPr>
          <a:xfrm>
            <a:off x="7770123" y="5030342"/>
            <a:ext cx="56318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12 kg</a:t>
            </a:r>
          </a:p>
        </p:txBody>
      </p:sp>
      <p:sp>
        <p:nvSpPr>
          <p:cNvPr id="11" name="TextBox 10">
            <a:extLst>
              <a:ext uri="{FF2B5EF4-FFF2-40B4-BE49-F238E27FC236}">
                <a16:creationId xmlns:a16="http://schemas.microsoft.com/office/drawing/2014/main" id="{6FB632B9-C838-4F80-BC38-6C5F8728387C}"/>
              </a:ext>
            </a:extLst>
          </p:cNvPr>
          <p:cNvSpPr txBox="1"/>
          <p:nvPr/>
        </p:nvSpPr>
        <p:spPr>
          <a:xfrm>
            <a:off x="882203" y="5899571"/>
            <a:ext cx="7379594" cy="861774"/>
          </a:xfrm>
          <a:prstGeom prst="rect">
            <a:avLst/>
          </a:prstGeom>
          <a:solidFill>
            <a:srgbClr val="CCFFCC"/>
          </a:solidFill>
          <a:ln w="28575">
            <a:solidFill>
              <a:schemeClr val="tx1"/>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Fuel estimates have been reviewed by ETD, S/C Manufacturer and FOT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Bookingkeeping</a:t>
            </a:r>
            <a:r>
              <a:rPr kumimoji="0" lang="en-US" sz="1600" b="0" i="0" u="none" strike="noStrike" kern="1200" cap="none" spc="0" normalizeH="0" baseline="0" noProof="0" dirty="0">
                <a:ln>
                  <a:noFill/>
                </a:ln>
                <a:solidFill>
                  <a:prstClr val="black"/>
                </a:solidFill>
                <a:effectLst/>
                <a:uLnTx/>
                <a:uFillTx/>
                <a:latin typeface="Calibri"/>
                <a:ea typeface="+mn-ea"/>
                <a:cs typeface="+mn-cs"/>
              </a:rPr>
              <a:t> x TSF &amp; PVT methods believed to be most accurate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Most conservative Bookkeeping used as trigger for constellation exit</a:t>
            </a:r>
          </a:p>
        </p:txBody>
      </p:sp>
    </p:spTree>
    <p:extLst>
      <p:ext uri="{BB962C8B-B14F-4D97-AF65-F5344CB8AC3E}">
        <p14:creationId xmlns:p14="http://schemas.microsoft.com/office/powerpoint/2010/main" val="2147781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54245C0-A00F-40C2-AA53-5C7DBADC3596}"/>
              </a:ext>
            </a:extLst>
          </p:cNvPr>
          <p:cNvSpPr txBox="1">
            <a:spLocks/>
          </p:cNvSpPr>
          <p:nvPr/>
        </p:nvSpPr>
        <p:spPr>
          <a:xfrm>
            <a:off x="0" y="96654"/>
            <a:ext cx="9144000" cy="56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lvl1pPr algn="ctr" rtl="0" eaLnBrk="0" fontAlgn="base" hangingPunct="0">
              <a:spcBef>
                <a:spcPct val="0"/>
              </a:spcBef>
              <a:spcAft>
                <a:spcPct val="0"/>
              </a:spcAft>
              <a:defRPr sz="2800" b="1">
                <a:solidFill>
                  <a:schemeClr val="tx2"/>
                </a:solidFill>
                <a:latin typeface="Calibri" pitchFamily="34" charset="0"/>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itchFamily="34" charset="0"/>
                <a:ea typeface="+mj-ea"/>
                <a:cs typeface="+mj-cs"/>
              </a:rPr>
              <a:t>Current Mean Local Time</a:t>
            </a:r>
          </a:p>
        </p:txBody>
      </p:sp>
      <p:pic>
        <p:nvPicPr>
          <p:cNvPr id="6" name="Picture 5">
            <a:extLst>
              <a:ext uri="{FF2B5EF4-FFF2-40B4-BE49-F238E27FC236}">
                <a16:creationId xmlns:a16="http://schemas.microsoft.com/office/drawing/2014/main" id="{AE059DDC-4FF4-4F68-A942-80350BD2FCF4}"/>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325676" y="814192"/>
            <a:ext cx="8492647" cy="604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405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54864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normAutofit/>
          </a:bodyPr>
          <a:lstStyle/>
          <a:p>
            <a:pPr>
              <a:spcBef>
                <a:spcPts val="0"/>
              </a:spcBef>
              <a:defRPr/>
            </a:pPr>
            <a:r>
              <a:rPr lang="en-US" dirty="0">
                <a:latin typeface="Calibri"/>
                <a:ea typeface="+mn-ea"/>
                <a:cs typeface="+mn-cs"/>
              </a:rPr>
              <a:t>Recent Activities</a:t>
            </a:r>
          </a:p>
        </p:txBody>
      </p:sp>
      <p:sp>
        <p:nvSpPr>
          <p:cNvPr id="18435" name="Content Placeholder 3"/>
          <p:cNvSpPr>
            <a:spLocks noGrp="1"/>
          </p:cNvSpPr>
          <p:nvPr>
            <p:ph idx="1"/>
          </p:nvPr>
        </p:nvSpPr>
        <p:spPr>
          <a:xfrm>
            <a:off x="152400" y="819513"/>
            <a:ext cx="4074544" cy="5909095"/>
          </a:xfrm>
        </p:spPr>
        <p:txBody>
          <a:bodyPr>
            <a:noAutofit/>
          </a:bodyPr>
          <a:lstStyle/>
          <a:p>
            <a:pPr marL="126802" lvl="1" indent="-126802" eaLnBrk="0" hangingPunct="0">
              <a:lnSpc>
                <a:spcPct val="110000"/>
              </a:lnSpc>
              <a:buClr>
                <a:schemeClr val="hlink"/>
              </a:buClr>
              <a:buSzPct val="120000"/>
              <a:buFontTx/>
              <a:buChar char="•"/>
              <a:defRPr/>
            </a:pPr>
            <a:r>
              <a:rPr lang="en-US" sz="1400" b="1" kern="0" dirty="0">
                <a:cs typeface="Arial" pitchFamily="34" charset="0"/>
              </a:rPr>
              <a:t>Propulsive Maneuvers</a:t>
            </a:r>
          </a:p>
          <a:p>
            <a:pPr marL="289322" lvl="1" indent="-192881" fontAlgn="b">
              <a:lnSpc>
                <a:spcPct val="119000"/>
              </a:lnSpc>
              <a:buClr>
                <a:srgbClr val="00B050"/>
              </a:buClr>
              <a:buSzPct val="120000"/>
              <a:buFont typeface="Arial" pitchFamily="34" charset="0"/>
              <a:buChar char="▬"/>
              <a:defRPr/>
            </a:pPr>
            <a:r>
              <a:rPr lang="en-US" sz="950" dirty="0"/>
              <a:t>Drag Make-up Maneuver (DMU) #132 executed on 12/16/21</a:t>
            </a:r>
          </a:p>
          <a:p>
            <a:pPr marL="289322" lvl="1" indent="-192881" fontAlgn="b">
              <a:lnSpc>
                <a:spcPct val="119000"/>
              </a:lnSpc>
              <a:buClr>
                <a:srgbClr val="00B050"/>
              </a:buClr>
              <a:buSzPct val="120000"/>
              <a:buFont typeface="Arial" pitchFamily="34" charset="0"/>
              <a:buChar char="▬"/>
              <a:defRPr/>
            </a:pPr>
            <a:r>
              <a:rPr lang="en-US" sz="950" dirty="0"/>
              <a:t>Drag Make-up Maneuver (DMU) #133 executed on 01/13/22</a:t>
            </a:r>
          </a:p>
          <a:p>
            <a:pPr marL="289322" lvl="1" indent="-192881" fontAlgn="b">
              <a:lnSpc>
                <a:spcPct val="119000"/>
              </a:lnSpc>
              <a:buClr>
                <a:srgbClr val="00B050"/>
              </a:buClr>
              <a:buSzPct val="120000"/>
              <a:buFont typeface="Arial" pitchFamily="34" charset="0"/>
              <a:buChar char="▬"/>
              <a:defRPr/>
            </a:pPr>
            <a:r>
              <a:rPr lang="en-US" sz="950" dirty="0"/>
              <a:t>Drag Make-up Maneuver (DMU) #134 executed on 02/23/22</a:t>
            </a:r>
          </a:p>
          <a:p>
            <a:pPr marL="289322" lvl="1" indent="-192881" fontAlgn="b">
              <a:lnSpc>
                <a:spcPct val="119000"/>
              </a:lnSpc>
              <a:buClr>
                <a:srgbClr val="00B050"/>
              </a:buClr>
              <a:buSzPct val="120000"/>
              <a:buFont typeface="Arial" pitchFamily="34" charset="0"/>
              <a:buChar char="▬"/>
              <a:defRPr/>
            </a:pPr>
            <a:r>
              <a:rPr lang="en-US" sz="950" dirty="0"/>
              <a:t>Drag Make-up Maneuver (DMU) #135 executed on 03/31/22</a:t>
            </a:r>
          </a:p>
          <a:p>
            <a:pPr marL="289322" lvl="1" indent="-192881" fontAlgn="b">
              <a:lnSpc>
                <a:spcPct val="119000"/>
              </a:lnSpc>
              <a:buClr>
                <a:srgbClr val="00B050"/>
              </a:buClr>
              <a:buSzPct val="120000"/>
              <a:buFont typeface="Arial" pitchFamily="34" charset="0"/>
              <a:buChar char="▬"/>
              <a:defRPr/>
            </a:pPr>
            <a:r>
              <a:rPr lang="en-US" sz="950" dirty="0"/>
              <a:t>Drag Make-up Maneuver (DMU) #136 / RMM #21 executed on 04/07/22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Drag Make-up Maneuver (DMU) #137 executed for 06/02/22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Drag Make-up Maneuver (DMU) #138 executed for 07/28/22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Constellation Exit Maneuver (CEM) #1 executed for 10/12/22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Constellation Exit Maneuver (CEM) #2 executed for 10/19/22</a:t>
            </a:r>
          </a:p>
          <a:p>
            <a:pPr marL="289322" lvl="1" indent="-192881" fontAlgn="b">
              <a:lnSpc>
                <a:spcPct val="119000"/>
              </a:lnSpc>
              <a:buClr>
                <a:srgbClr val="00B050"/>
              </a:buClr>
              <a:buSzPct val="120000"/>
              <a:buFont typeface="Arial" pitchFamily="34" charset="0"/>
              <a:buChar char="▬"/>
              <a:defRPr/>
            </a:pPr>
            <a:endParaRPr lang="en-US" sz="600" dirty="0"/>
          </a:p>
          <a:p>
            <a:pPr marL="126802" lvl="1" indent="-126802" eaLnBrk="0" hangingPunct="0">
              <a:lnSpc>
                <a:spcPct val="110000"/>
              </a:lnSpc>
              <a:buClr>
                <a:schemeClr val="hlink"/>
              </a:buClr>
              <a:buSzPct val="120000"/>
              <a:buFontTx/>
              <a:buChar char="•"/>
              <a:defRPr/>
            </a:pPr>
            <a:r>
              <a:rPr lang="en-US" sz="1400" b="1" kern="0" dirty="0">
                <a:cs typeface="Arial" pitchFamily="34" charset="0"/>
              </a:rPr>
              <a:t>Calibration Maneuvers</a:t>
            </a:r>
          </a:p>
          <a:p>
            <a:pPr marL="289322" lvl="1" indent="-192881" fontAlgn="b">
              <a:lnSpc>
                <a:spcPct val="119000"/>
              </a:lnSpc>
              <a:buClr>
                <a:srgbClr val="00B050"/>
              </a:buClr>
              <a:buSzPct val="120000"/>
              <a:buFont typeface="Arial" pitchFamily="34" charset="0"/>
              <a:buChar char="▬"/>
              <a:defRPr/>
            </a:pPr>
            <a:r>
              <a:rPr lang="en-US" sz="950" dirty="0"/>
              <a:t>MODIS Roll #223 executed on 11/24/21</a:t>
            </a:r>
          </a:p>
          <a:p>
            <a:pPr marL="289322" lvl="1" indent="-192881" fontAlgn="b">
              <a:lnSpc>
                <a:spcPct val="119000"/>
              </a:lnSpc>
              <a:buClr>
                <a:srgbClr val="00B050"/>
              </a:buClr>
              <a:buSzPct val="120000"/>
              <a:buFont typeface="Arial" pitchFamily="34" charset="0"/>
              <a:buChar char="▬"/>
              <a:defRPr/>
            </a:pPr>
            <a:r>
              <a:rPr lang="en-US" sz="950" dirty="0"/>
              <a:t>MODIS performed Lunar Calibrations without rolling</a:t>
            </a:r>
          </a:p>
          <a:p>
            <a:pPr marL="689372" lvl="2" indent="-192881" fontAlgn="b">
              <a:lnSpc>
                <a:spcPct val="119000"/>
              </a:lnSpc>
              <a:buClr>
                <a:srgbClr val="00B050"/>
              </a:buClr>
              <a:buSzPct val="120000"/>
              <a:buFont typeface="Arial" pitchFamily="34" charset="0"/>
              <a:buChar char="▬"/>
              <a:defRPr/>
            </a:pPr>
            <a:r>
              <a:rPr lang="en-US" sz="900" dirty="0"/>
              <a:t>12/24/21</a:t>
            </a:r>
          </a:p>
          <a:p>
            <a:pPr marL="689372" lvl="2" indent="-192881" fontAlgn="b">
              <a:lnSpc>
                <a:spcPct val="119000"/>
              </a:lnSpc>
              <a:buClr>
                <a:srgbClr val="00B050"/>
              </a:buClr>
              <a:buSzPct val="120000"/>
              <a:buFont typeface="Arial" pitchFamily="34" charset="0"/>
              <a:buChar char="▬"/>
              <a:defRPr/>
            </a:pPr>
            <a:r>
              <a:rPr lang="en-US" sz="900" dirty="0"/>
              <a:t>01/22/22</a:t>
            </a:r>
          </a:p>
          <a:p>
            <a:pPr marL="289322" lvl="1" indent="-192881" fontAlgn="b">
              <a:lnSpc>
                <a:spcPct val="119000"/>
              </a:lnSpc>
              <a:buClr>
                <a:srgbClr val="00B050"/>
              </a:buClr>
              <a:buSzPct val="120000"/>
              <a:buFont typeface="Arial" pitchFamily="34" charset="0"/>
              <a:buChar char="▬"/>
              <a:defRPr/>
            </a:pPr>
            <a:r>
              <a:rPr lang="en-US" sz="950" dirty="0"/>
              <a:t>MODIS Roll #224 executed on 02/20/22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MODIS Roll #225 executed for 06/18/22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MODIS Roll #226 executed for 07/17/22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MODIS Roll #227 executed for 08/16/22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MODIS Roll #228 executed for 09/15/22</a:t>
            </a:r>
          </a:p>
          <a:p>
            <a:pPr marL="289322" lvl="1" indent="-192881" fontAlgn="b">
              <a:lnSpc>
                <a:spcPct val="119000"/>
              </a:lnSpc>
              <a:buClr>
                <a:srgbClr val="00B050"/>
              </a:buClr>
              <a:buSzPct val="120000"/>
              <a:buFont typeface="Arial" pitchFamily="34" charset="0"/>
              <a:buChar char="▬"/>
              <a:defRPr/>
            </a:pPr>
            <a:r>
              <a:rPr lang="en-US" sz="950" i="1" dirty="0">
                <a:solidFill>
                  <a:srgbClr val="0000FF"/>
                </a:solidFill>
              </a:rPr>
              <a:t>No Oct. 2022 MODIS Roll due to CEM maneuvers</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MODIS Roll #229 planned for 11/13/22</a:t>
            </a:r>
          </a:p>
          <a:p>
            <a:pPr marL="289322" lvl="1" indent="-192881" fontAlgn="b">
              <a:lnSpc>
                <a:spcPct val="119000"/>
              </a:lnSpc>
              <a:buClr>
                <a:srgbClr val="00B050"/>
              </a:buClr>
              <a:buSzPct val="120000"/>
              <a:buFont typeface="Arial" pitchFamily="34" charset="0"/>
              <a:buChar char="▬"/>
              <a:defRPr/>
            </a:pPr>
            <a:r>
              <a:rPr lang="en-US" sz="950" dirty="0">
                <a:solidFill>
                  <a:srgbClr val="0000FF"/>
                </a:solidFill>
              </a:rPr>
              <a:t>MODIS Roll #230 planned for 12/13/22</a:t>
            </a:r>
          </a:p>
          <a:p>
            <a:pPr marL="289322" lvl="1" indent="-192881" fontAlgn="b">
              <a:lnSpc>
                <a:spcPct val="119000"/>
              </a:lnSpc>
              <a:buClr>
                <a:srgbClr val="00B050"/>
              </a:buClr>
              <a:buSzPct val="120000"/>
              <a:buFont typeface="Arial" pitchFamily="34" charset="0"/>
              <a:buChar char="▬"/>
              <a:defRPr/>
            </a:pPr>
            <a:endParaRPr lang="en-US" sz="950" dirty="0">
              <a:solidFill>
                <a:srgbClr val="0000FF"/>
              </a:solidFill>
            </a:endParaRPr>
          </a:p>
          <a:p>
            <a:pPr marL="289322" lvl="1" indent="-192881" fontAlgn="b">
              <a:lnSpc>
                <a:spcPct val="119000"/>
              </a:lnSpc>
              <a:buClr>
                <a:srgbClr val="00B050"/>
              </a:buClr>
              <a:buSzPct val="120000"/>
              <a:buFont typeface="Arial" pitchFamily="34" charset="0"/>
              <a:buChar char="▬"/>
              <a:defRPr/>
            </a:pPr>
            <a:endParaRPr lang="en-US" sz="900" dirty="0"/>
          </a:p>
          <a:p>
            <a:pPr marL="289322" lvl="1" indent="-192881" fontAlgn="b">
              <a:lnSpc>
                <a:spcPct val="119000"/>
              </a:lnSpc>
              <a:buClr>
                <a:srgbClr val="00B050"/>
              </a:buClr>
              <a:buSzPct val="120000"/>
              <a:buFont typeface="Arial" pitchFamily="34" charset="0"/>
              <a:buChar char="▬"/>
              <a:defRPr/>
            </a:pPr>
            <a:endParaRPr lang="en-US" sz="900" dirty="0"/>
          </a:p>
          <a:p>
            <a:pPr marL="321469" lvl="2" indent="0" fontAlgn="b">
              <a:lnSpc>
                <a:spcPct val="119000"/>
              </a:lnSpc>
              <a:buClr>
                <a:srgbClr val="00B050"/>
              </a:buClr>
              <a:buSzPct val="120000"/>
              <a:buNone/>
              <a:defRPr/>
            </a:pP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endParaRPr lang="en-US" sz="900" dirty="0">
              <a:solidFill>
                <a:srgbClr val="0000FF"/>
              </a:solidFill>
            </a:endParaRPr>
          </a:p>
        </p:txBody>
      </p:sp>
      <p:sp>
        <p:nvSpPr>
          <p:cNvPr id="4" name="Content Placeholder 3"/>
          <p:cNvSpPr txBox="1">
            <a:spLocks/>
          </p:cNvSpPr>
          <p:nvPr/>
        </p:nvSpPr>
        <p:spPr bwMode="auto">
          <a:xfrm>
            <a:off x="4384097" y="819513"/>
            <a:ext cx="4554747" cy="5909095"/>
          </a:xfrm>
          <a:prstGeom prst="rect">
            <a:avLst/>
          </a:prstGeom>
          <a:noFill/>
          <a:ln w="12699">
            <a:noFill/>
            <a:miter lim="800000"/>
            <a:headEnd/>
            <a:tailEnd/>
          </a:ln>
        </p:spPr>
        <p:txBody>
          <a:bodyPr lIns="67866" tIns="33338" rIns="67866" bIns="33338">
            <a:noAutofit/>
          </a:bodyPr>
          <a:lstStyle/>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11/17/21:</a:t>
            </a:r>
            <a:r>
              <a:rPr lang="en-US" sz="1300" kern="0" dirty="0">
                <a:latin typeface="Calibri"/>
                <a:cs typeface="Arial" pitchFamily="34" charset="0"/>
              </a:rPr>
              <a:t> Expanded TMON Telemetry Patch</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12/15/21:</a:t>
            </a:r>
            <a:r>
              <a:rPr lang="en-US" sz="1300" kern="0" dirty="0">
                <a:latin typeface="Calibri"/>
                <a:cs typeface="Arial" pitchFamily="34" charset="0"/>
              </a:rPr>
              <a:t> Terra PBAT Temperature TMON uplink</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12/15/21:</a:t>
            </a:r>
            <a:r>
              <a:rPr lang="en-US" sz="1300" kern="0" dirty="0">
                <a:latin typeface="Calibri"/>
                <a:cs typeface="Arial" pitchFamily="34" charset="0"/>
              </a:rPr>
              <a:t> BBAT BPC Channel Failure TMON Uplink</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01/17/22:</a:t>
            </a:r>
            <a:r>
              <a:rPr lang="en-US" sz="1300" kern="0" dirty="0">
                <a:latin typeface="Calibri"/>
                <a:cs typeface="Arial" pitchFamily="34" charset="0"/>
              </a:rPr>
              <a:t> Terra Sequential Shunt Unit (SSU) #10 Failure</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03/15/22</a:t>
            </a:r>
            <a:r>
              <a:rPr lang="en-US" sz="1300" kern="0" dirty="0">
                <a:latin typeface="Calibri"/>
                <a:cs typeface="Arial" pitchFamily="34" charset="0"/>
              </a:rPr>
              <a:t>: MODIS Command Processor Reset Anomaly</a:t>
            </a:r>
          </a:p>
          <a:p>
            <a:pPr marL="173038" lvl="1" indent="-173038" algn="l">
              <a:lnSpc>
                <a:spcPct val="110000"/>
              </a:lnSpc>
              <a:buSzPct val="120000"/>
              <a:buFontTx/>
              <a:buChar char="•"/>
              <a:defRPr/>
            </a:pPr>
            <a:r>
              <a:rPr lang="en-US" sz="1300" b="1" kern="0" dirty="0">
                <a:latin typeface="Calibri"/>
                <a:cs typeface="Arial" pitchFamily="34" charset="0"/>
              </a:rPr>
              <a:t>03/22/22:</a:t>
            </a:r>
            <a:r>
              <a:rPr lang="en-US" sz="1300" kern="0" dirty="0">
                <a:latin typeface="Calibri"/>
                <a:cs typeface="Arial" pitchFamily="34" charset="0"/>
              </a:rPr>
              <a:t> Terra Sequential Shunt Unit (SSU) #7 Failure</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06/06/22 – 06/17/22: </a:t>
            </a:r>
            <a:r>
              <a:rPr lang="en-US" sz="1300" kern="0" dirty="0">
                <a:solidFill>
                  <a:srgbClr val="0000FF"/>
                </a:solidFill>
                <a:latin typeface="Calibri"/>
                <a:cs typeface="Arial" pitchFamily="34" charset="0"/>
              </a:rPr>
              <a:t>MOPITT Decontamination and Hot Cal</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08/10/22 – 08/12/22: </a:t>
            </a:r>
            <a:r>
              <a:rPr lang="en-US" sz="1300" kern="0" dirty="0">
                <a:solidFill>
                  <a:srgbClr val="0000FF"/>
                </a:solidFill>
                <a:latin typeface="Calibri"/>
                <a:cs typeface="Arial" pitchFamily="34" charset="0"/>
              </a:rPr>
              <a:t>IRU-B Health Check Activity</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09/09/22 @ 11:16:49z : </a:t>
            </a:r>
            <a:r>
              <a:rPr lang="en-US" sz="1300" kern="0" dirty="0">
                <a:solidFill>
                  <a:srgbClr val="0000FF"/>
                </a:solidFill>
                <a:latin typeface="Calibri"/>
                <a:cs typeface="Arial" pitchFamily="34" charset="0"/>
              </a:rPr>
              <a:t>ASTER SWIR Shutdown</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09/13/22: </a:t>
            </a:r>
            <a:r>
              <a:rPr lang="en-US" sz="1300" kern="0" dirty="0">
                <a:solidFill>
                  <a:srgbClr val="0000FF"/>
                </a:solidFill>
                <a:latin typeface="Calibri"/>
                <a:cs typeface="Arial" pitchFamily="34" charset="0"/>
              </a:rPr>
              <a:t>ASTER SWIR CPHTS Shutdown</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10/03/22 - 10/10/22: </a:t>
            </a:r>
            <a:r>
              <a:rPr lang="en-US" sz="1300" kern="0" dirty="0">
                <a:solidFill>
                  <a:srgbClr val="0000FF"/>
                </a:solidFill>
                <a:latin typeface="Calibri"/>
                <a:cs typeface="Arial" pitchFamily="34" charset="0"/>
              </a:rPr>
              <a:t>MOPITT Hot Cal and Safe Transition (CEM Prep)</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10/10/22: </a:t>
            </a:r>
            <a:r>
              <a:rPr lang="en-US" sz="1300" kern="0" dirty="0">
                <a:solidFill>
                  <a:srgbClr val="0000FF"/>
                </a:solidFill>
                <a:latin typeface="Calibri"/>
                <a:cs typeface="Arial" pitchFamily="34" charset="0"/>
              </a:rPr>
              <a:t>MODIS Door Closed (CEM Prep)</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10/11/22: </a:t>
            </a:r>
            <a:r>
              <a:rPr lang="en-US" sz="1300" kern="0" dirty="0">
                <a:solidFill>
                  <a:srgbClr val="0000FF"/>
                </a:solidFill>
                <a:latin typeface="Calibri"/>
                <a:cs typeface="Arial" pitchFamily="34" charset="0"/>
              </a:rPr>
              <a:t>ASTER Contamination Safe (CEM Prep)</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10/20/22:</a:t>
            </a:r>
            <a:r>
              <a:rPr lang="en-US" sz="1300" kern="0" dirty="0">
                <a:solidFill>
                  <a:srgbClr val="0000FF"/>
                </a:solidFill>
                <a:latin typeface="Calibri"/>
                <a:cs typeface="Arial" pitchFamily="34" charset="0"/>
              </a:rPr>
              <a:t> ASTER Resumption of observations (CEM Recovery)</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10/20/22 – 10/21/22:</a:t>
            </a:r>
            <a:r>
              <a:rPr lang="en-US" sz="1300" kern="0" dirty="0">
                <a:solidFill>
                  <a:srgbClr val="0000FF"/>
                </a:solidFill>
                <a:latin typeface="Calibri"/>
                <a:cs typeface="Arial" pitchFamily="34" charset="0"/>
              </a:rPr>
              <a:t> MODIS CEM Recovery</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10/20/22 – 10/26/22:</a:t>
            </a:r>
            <a:r>
              <a:rPr lang="en-US" sz="1300" kern="0" dirty="0">
                <a:solidFill>
                  <a:srgbClr val="0000FF"/>
                </a:solidFill>
                <a:latin typeface="Calibri"/>
                <a:cs typeface="Arial" pitchFamily="34" charset="0"/>
              </a:rPr>
              <a:t> MOPITT CEM Recovery</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10/25/22: </a:t>
            </a:r>
            <a:r>
              <a:rPr lang="en-US" sz="1300" kern="0" dirty="0">
                <a:solidFill>
                  <a:srgbClr val="0000FF"/>
                </a:solidFill>
                <a:latin typeface="Calibri"/>
                <a:cs typeface="Arial" pitchFamily="34" charset="0"/>
              </a:rPr>
              <a:t>Terra Lunar Induced Solar Eclipse #52</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10/27/22 – 10/28/22:</a:t>
            </a:r>
            <a:r>
              <a:rPr lang="en-US" sz="1300" kern="0" dirty="0">
                <a:solidFill>
                  <a:srgbClr val="0000FF"/>
                </a:solidFill>
                <a:latin typeface="Calibri"/>
                <a:cs typeface="Arial" pitchFamily="34" charset="0"/>
              </a:rPr>
              <a:t> MOPITT Hot Calibration</a:t>
            </a:r>
          </a:p>
          <a:p>
            <a:pPr marL="173038" lvl="1" indent="-173038" algn="l">
              <a:lnSpc>
                <a:spcPct val="110000"/>
              </a:lnSpc>
              <a:buSzPct val="120000"/>
              <a:buFontTx/>
              <a:buChar char="•"/>
              <a:defRPr/>
            </a:pPr>
            <a:endParaRPr lang="en-US" sz="1300" kern="0" dirty="0">
              <a:solidFill>
                <a:srgbClr val="0000FF"/>
              </a:solidFill>
              <a:latin typeface="Calibri"/>
              <a:cs typeface="Arial" pitchFamily="34" charset="0"/>
            </a:endParaRPr>
          </a:p>
          <a:p>
            <a:pPr marL="173038" lvl="1" indent="-173038" algn="l" eaLnBrk="0" fontAlgn="base" hangingPunct="0">
              <a:lnSpc>
                <a:spcPct val="110000"/>
              </a:lnSpc>
              <a:spcBef>
                <a:spcPct val="0"/>
              </a:spcBef>
              <a:spcAft>
                <a:spcPct val="0"/>
              </a:spcAft>
              <a:buSzPct val="120000"/>
              <a:buFontTx/>
              <a:buChar char="•"/>
              <a:defRPr/>
            </a:pPr>
            <a:endParaRPr lang="en-US" sz="1300" b="1" kern="0" dirty="0">
              <a:latin typeface="Calibri"/>
              <a:cs typeface="Arial" pitchFamily="34" charset="0"/>
            </a:endParaRPr>
          </a:p>
          <a:p>
            <a:pPr marL="173038" lvl="1" indent="-173038" algn="l" eaLnBrk="0" fontAlgn="base" hangingPunct="0">
              <a:lnSpc>
                <a:spcPct val="110000"/>
              </a:lnSpc>
              <a:spcBef>
                <a:spcPct val="0"/>
              </a:spcBef>
              <a:spcAft>
                <a:spcPct val="0"/>
              </a:spcAft>
              <a:buClr>
                <a:srgbClr val="0000FF"/>
              </a:buClr>
              <a:buSzPct val="120000"/>
              <a:buFontTx/>
              <a:buChar char="•"/>
              <a:defRPr/>
            </a:pPr>
            <a:endParaRPr lang="en-US" sz="1300" kern="0" dirty="0">
              <a:latin typeface="Calibri"/>
              <a:cs typeface="Arial" pitchFamily="34" charset="0"/>
            </a:endParaRPr>
          </a:p>
        </p:txBody>
      </p:sp>
    </p:spTree>
    <p:extLst>
      <p:ext uri="{BB962C8B-B14F-4D97-AF65-F5344CB8AC3E}">
        <p14:creationId xmlns:p14="http://schemas.microsoft.com/office/powerpoint/2010/main" val="2497145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760412"/>
          </a:xfrm>
        </p:spPr>
        <p:txBody>
          <a:bodyPr vert="horz" lIns="91440" tIns="45720" rIns="91440" bIns="45720" rtlCol="0" anchor="ctr">
            <a:normAutofit fontScale="90000"/>
          </a:bodyPr>
          <a:lstStyle/>
          <a:p>
            <a:pPr fontAlgn="base">
              <a:spcAft>
                <a:spcPct val="0"/>
              </a:spcAft>
            </a:pPr>
            <a:r>
              <a:rPr lang="en-US" dirty="0"/>
              <a:t>Inclination Adjust Maneuvers</a:t>
            </a:r>
            <a:br>
              <a:rPr lang="en-US" dirty="0"/>
            </a:br>
            <a:r>
              <a:rPr lang="en-US" sz="2200" dirty="0">
                <a:solidFill>
                  <a:srgbClr val="0000FF"/>
                </a:solidFill>
              </a:rPr>
              <a:t>(no change)</a:t>
            </a:r>
            <a:endParaRPr lang="en-US" dirty="0">
              <a:solidFill>
                <a:srgbClr val="0000FF"/>
              </a:solidFill>
            </a:endParaRPr>
          </a:p>
        </p:txBody>
      </p:sp>
      <p:sp>
        <p:nvSpPr>
          <p:cNvPr id="9" name="Content Placeholder 8"/>
          <p:cNvSpPr>
            <a:spLocks noGrp="1"/>
          </p:cNvSpPr>
          <p:nvPr>
            <p:ph idx="1"/>
          </p:nvPr>
        </p:nvSpPr>
        <p:spPr>
          <a:xfrm>
            <a:off x="228600" y="1066800"/>
            <a:ext cx="8420100" cy="5410200"/>
          </a:xfrm>
        </p:spPr>
        <p:txBody>
          <a:bodyPr>
            <a:noAutofit/>
          </a:bodyPr>
          <a:lstStyle/>
          <a:p>
            <a:pPr marL="514350" indent="-285750"/>
            <a:r>
              <a:rPr lang="en-US" sz="2000" b="1" dirty="0">
                <a:ea typeface="ＭＳ Ｐゴシック" pitchFamily="-108" charset="-128"/>
                <a:cs typeface="Arial" pitchFamily="34" charset="0"/>
              </a:rPr>
              <a:t>Inclination Adjust Maneuvers used to maintain nominal spacecraft mean local time (descending node) of 10:30 AM  </a:t>
            </a:r>
          </a:p>
          <a:p>
            <a:pPr marL="914400" lvl="1">
              <a:tabLst>
                <a:tab pos="2290763" algn="l"/>
              </a:tabLst>
            </a:pPr>
            <a:r>
              <a:rPr lang="en-US" sz="1600" b="1" dirty="0">
                <a:ea typeface="ＭＳ Ｐゴシック" pitchFamily="-108" charset="-128"/>
                <a:cs typeface="Arial" pitchFamily="34" charset="0"/>
              </a:rPr>
              <a:t>02/20/2020	IAM #57 (320 sec burn) executed successfully</a:t>
            </a:r>
          </a:p>
          <a:p>
            <a:pPr marL="914400" lvl="1">
              <a:tabLst>
                <a:tab pos="2290763" algn="l"/>
              </a:tabLst>
            </a:pPr>
            <a:r>
              <a:rPr lang="en-US" sz="1600" b="1" dirty="0">
                <a:ea typeface="ＭＳ Ｐゴシック" pitchFamily="-108" charset="-128"/>
                <a:cs typeface="Arial" pitchFamily="34" charset="0"/>
              </a:rPr>
              <a:t>02/27/2020	IAM #58 (320 sec burn) executed successfully</a:t>
            </a:r>
          </a:p>
          <a:p>
            <a:pPr marL="628650" lvl="1" indent="0">
              <a:buNone/>
              <a:tabLst>
                <a:tab pos="2290763" algn="l"/>
              </a:tabLst>
            </a:pPr>
            <a:endParaRPr lang="en-US" sz="1600" b="1" dirty="0">
              <a:solidFill>
                <a:srgbClr val="FF0000"/>
              </a:solidFill>
              <a:ea typeface="ＭＳ Ｐゴシック" pitchFamily="-108" charset="-128"/>
              <a:cs typeface="Arial" pitchFamily="34" charset="0"/>
            </a:endParaRPr>
          </a:p>
          <a:p>
            <a:pPr marL="514350" indent="-285750"/>
            <a:r>
              <a:rPr lang="en-US" sz="2000" b="1" dirty="0">
                <a:ea typeface="ＭＳ Ｐゴシック" pitchFamily="-108" charset="-128"/>
                <a:cs typeface="Arial" pitchFamily="34" charset="0"/>
              </a:rPr>
              <a:t>Predictions indicate need to perform 3-4 maneuvers per year </a:t>
            </a:r>
          </a:p>
          <a:p>
            <a:pPr marL="914400" lvl="1"/>
            <a:r>
              <a:rPr lang="en-US" sz="1600" b="1" strike="sngStrike" dirty="0">
                <a:ea typeface="ＭＳ Ｐゴシック" pitchFamily="-108" charset="-128"/>
                <a:cs typeface="Arial" pitchFamily="34" charset="0"/>
              </a:rPr>
              <a:t>2017:  (2 in Spring, 2 in Fall)</a:t>
            </a:r>
            <a:r>
              <a:rPr lang="en-US" sz="1600" b="1" dirty="0">
                <a:ea typeface="ＭＳ Ｐゴシック" pitchFamily="-108" charset="-128"/>
                <a:cs typeface="Arial" pitchFamily="34" charset="0"/>
              </a:rPr>
              <a:t> -- COMPLETE</a:t>
            </a:r>
          </a:p>
          <a:p>
            <a:pPr marL="914400" lvl="1"/>
            <a:r>
              <a:rPr lang="en-US" sz="1600" b="1" strike="sngStrike" dirty="0">
                <a:ea typeface="ＭＳ Ｐゴシック" pitchFamily="-108" charset="-128"/>
                <a:cs typeface="Arial" pitchFamily="34" charset="0"/>
              </a:rPr>
              <a:t>2018:  (1 in Spring, 2 in Fall) </a:t>
            </a:r>
            <a:r>
              <a:rPr lang="en-US" sz="1600" b="1" dirty="0">
                <a:ea typeface="ＭＳ Ｐゴシック" pitchFamily="-108" charset="-128"/>
                <a:cs typeface="Arial" pitchFamily="34" charset="0"/>
              </a:rPr>
              <a:t>– COMPLETE</a:t>
            </a:r>
          </a:p>
          <a:p>
            <a:pPr marL="914400" lvl="1"/>
            <a:r>
              <a:rPr lang="en-US" sz="1600" b="1" strike="sngStrike" dirty="0">
                <a:ea typeface="ＭＳ Ｐゴシック" pitchFamily="-108" charset="-128"/>
                <a:cs typeface="Arial" pitchFamily="34" charset="0"/>
              </a:rPr>
              <a:t>2019:  (1 in Spring, 2 in Fall) </a:t>
            </a:r>
            <a:r>
              <a:rPr lang="en-US" sz="1600" b="1" dirty="0">
                <a:ea typeface="ＭＳ Ｐゴシック" pitchFamily="-108" charset="-128"/>
                <a:cs typeface="Arial" pitchFamily="34" charset="0"/>
              </a:rPr>
              <a:t>– COMPLETE</a:t>
            </a:r>
          </a:p>
          <a:p>
            <a:pPr marL="914400" lvl="1"/>
            <a:r>
              <a:rPr lang="en-US" sz="1600" b="1" strike="sngStrike" dirty="0">
                <a:ea typeface="ＭＳ Ｐゴシック" pitchFamily="-108" charset="-128"/>
                <a:cs typeface="Arial" pitchFamily="34" charset="0"/>
              </a:rPr>
              <a:t>2020:  (2 in Spring, 0 in Fall) </a:t>
            </a:r>
            <a:r>
              <a:rPr lang="en-US" sz="1600" b="1" dirty="0">
                <a:ea typeface="ＭＳ Ｐゴシック" pitchFamily="-108" charset="-128"/>
                <a:cs typeface="Arial" pitchFamily="34" charset="0"/>
              </a:rPr>
              <a:t>-- COMPLETE; last inclinations for Terra mission</a:t>
            </a:r>
          </a:p>
          <a:p>
            <a:pPr marL="914400" lvl="1"/>
            <a:endParaRPr lang="en-US" sz="1600" b="1" dirty="0">
              <a:ea typeface="ＭＳ Ｐゴシック" pitchFamily="-108" charset="-128"/>
              <a:cs typeface="Arial" pitchFamily="34" charset="0"/>
            </a:endParaRPr>
          </a:p>
          <a:p>
            <a:pPr marL="514350" indent="-285750"/>
            <a:r>
              <a:rPr lang="en-US" sz="2000" b="1" dirty="0">
                <a:ea typeface="ＭＳ Ｐゴシック" pitchFamily="-108" charset="-128"/>
                <a:cs typeface="Arial" pitchFamily="34" charset="0"/>
              </a:rPr>
              <a:t>Terra is no longer performing inclination maneuvers</a:t>
            </a:r>
          </a:p>
          <a:p>
            <a:pPr marL="514350" indent="-285750"/>
            <a:r>
              <a:rPr lang="en-US" sz="2000" b="1" dirty="0">
                <a:solidFill>
                  <a:srgbClr val="0000FF"/>
                </a:solidFill>
                <a:ea typeface="ＭＳ Ｐゴシック" pitchFamily="-108" charset="-128"/>
                <a:cs typeface="Arial" pitchFamily="34" charset="0"/>
              </a:rPr>
              <a:t>DMUs were performed until Constellation Exit in October 2022</a:t>
            </a:r>
          </a:p>
          <a:p>
            <a:pPr marL="914400" lvl="1"/>
            <a:r>
              <a:rPr lang="en-US" sz="1600" b="1" dirty="0">
                <a:solidFill>
                  <a:srgbClr val="0000FF"/>
                </a:solidFill>
                <a:ea typeface="ＭＳ Ｐゴシック" pitchFamily="-108" charset="-128"/>
                <a:cs typeface="Arial" pitchFamily="34" charset="0"/>
              </a:rPr>
              <a:t>Last DMU was DMU#138 on July 28</a:t>
            </a:r>
            <a:r>
              <a:rPr lang="en-US" sz="1600" b="1" baseline="30000" dirty="0">
                <a:solidFill>
                  <a:srgbClr val="0000FF"/>
                </a:solidFill>
                <a:ea typeface="ＭＳ Ｐゴシック" pitchFamily="-108" charset="-128"/>
                <a:cs typeface="Arial" pitchFamily="34" charset="0"/>
              </a:rPr>
              <a:t>th</a:t>
            </a:r>
            <a:r>
              <a:rPr lang="en-US" sz="1600" b="1" dirty="0">
                <a:solidFill>
                  <a:srgbClr val="0000FF"/>
                </a:solidFill>
                <a:ea typeface="ＭＳ Ｐゴシック" pitchFamily="-108" charset="-128"/>
                <a:cs typeface="Arial" pitchFamily="34" charset="0"/>
              </a:rPr>
              <a:t>, 2022</a:t>
            </a:r>
          </a:p>
          <a:p>
            <a:pPr marL="514350" indent="-285750"/>
            <a:r>
              <a:rPr lang="en-US" sz="2000" b="1" dirty="0">
                <a:solidFill>
                  <a:srgbClr val="0000FF"/>
                </a:solidFill>
                <a:ea typeface="ＭＳ Ｐゴシック" pitchFamily="-108" charset="-128"/>
                <a:cs typeface="Arial" pitchFamily="34" charset="0"/>
              </a:rPr>
              <a:t>RMMs will continue to be performed as needed until the end of the mission</a:t>
            </a:r>
          </a:p>
          <a:p>
            <a:pPr marL="228600" indent="0">
              <a:buFontTx/>
              <a:buNone/>
            </a:pPr>
            <a:endParaRPr lang="en-US" sz="2000" b="0" dirty="0">
              <a:latin typeface="Arial" pitchFamily="34" charset="0"/>
              <a:ea typeface="ＭＳ Ｐゴシック" pitchFamily="-108" charset="-128"/>
              <a:cs typeface="Arial" pitchFamily="34" charset="0"/>
            </a:endParaRPr>
          </a:p>
        </p:txBody>
      </p:sp>
      <p:sp>
        <p:nvSpPr>
          <p:cNvPr id="7" name="Rectangle 5"/>
          <p:cNvSpPr>
            <a:spLocks noChangeArrowheads="1"/>
          </p:cNvSpPr>
          <p:nvPr/>
        </p:nvSpPr>
        <p:spPr bwMode="auto">
          <a:xfrm>
            <a:off x="1524000" y="225425"/>
            <a:ext cx="6096000" cy="1069975"/>
          </a:xfrm>
          <a:prstGeom prst="rect">
            <a:avLst/>
          </a:prstGeom>
          <a:noFill/>
          <a:ln w="12700">
            <a:noFill/>
            <a:miter lim="800000"/>
            <a:headEnd/>
            <a:tailEnd/>
          </a:ln>
        </p:spPr>
        <p:txBody>
          <a:bodyPr lIns="90487" tIns="44450" rIns="90487" bIns="44450" anchor="ctr"/>
          <a:lstStyle/>
          <a:p>
            <a:pPr algn="ctr"/>
            <a:endParaRPr lang="en-US" sz="2000" b="1" dirty="0">
              <a:solidFill>
                <a:schemeClr val="tx2"/>
              </a:solidFill>
              <a:effectLst/>
              <a:latin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1057073048"/>
              </p:ext>
            </p:extLst>
          </p:nvPr>
        </p:nvGraphicFramePr>
        <p:xfrm>
          <a:off x="270631" y="1017571"/>
          <a:ext cx="8525410" cy="2854289"/>
        </p:xfrm>
        <a:graphic>
          <a:graphicData uri="http://schemas.openxmlformats.org/drawingml/2006/table">
            <a:tbl>
              <a:tblPr firstRow="1" bandRow="1">
                <a:tableStyleId>{93296810-A885-4BE3-A3E7-6D5BEEA58F35}</a:tableStyleId>
              </a:tblPr>
              <a:tblGrid>
                <a:gridCol w="726080">
                  <a:extLst>
                    <a:ext uri="{9D8B030D-6E8A-4147-A177-3AD203B41FA5}">
                      <a16:colId xmlns:a16="http://schemas.microsoft.com/office/drawing/2014/main" val="20000"/>
                    </a:ext>
                  </a:extLst>
                </a:gridCol>
                <a:gridCol w="645403">
                  <a:extLst>
                    <a:ext uri="{9D8B030D-6E8A-4147-A177-3AD203B41FA5}">
                      <a16:colId xmlns:a16="http://schemas.microsoft.com/office/drawing/2014/main" val="20001"/>
                    </a:ext>
                  </a:extLst>
                </a:gridCol>
                <a:gridCol w="599301">
                  <a:extLst>
                    <a:ext uri="{9D8B030D-6E8A-4147-A177-3AD203B41FA5}">
                      <a16:colId xmlns:a16="http://schemas.microsoft.com/office/drawing/2014/main" val="20002"/>
                    </a:ext>
                  </a:extLst>
                </a:gridCol>
                <a:gridCol w="610829">
                  <a:extLst>
                    <a:ext uri="{9D8B030D-6E8A-4147-A177-3AD203B41FA5}">
                      <a16:colId xmlns:a16="http://schemas.microsoft.com/office/drawing/2014/main" val="20003"/>
                    </a:ext>
                  </a:extLst>
                </a:gridCol>
                <a:gridCol w="564727">
                  <a:extLst>
                    <a:ext uri="{9D8B030D-6E8A-4147-A177-3AD203B41FA5}">
                      <a16:colId xmlns:a16="http://schemas.microsoft.com/office/drawing/2014/main" val="20004"/>
                    </a:ext>
                  </a:extLst>
                </a:gridCol>
                <a:gridCol w="564727">
                  <a:extLst>
                    <a:ext uri="{9D8B030D-6E8A-4147-A177-3AD203B41FA5}">
                      <a16:colId xmlns:a16="http://schemas.microsoft.com/office/drawing/2014/main" val="20005"/>
                    </a:ext>
                  </a:extLst>
                </a:gridCol>
                <a:gridCol w="564727">
                  <a:extLst>
                    <a:ext uri="{9D8B030D-6E8A-4147-A177-3AD203B41FA5}">
                      <a16:colId xmlns:a16="http://schemas.microsoft.com/office/drawing/2014/main" val="20006"/>
                    </a:ext>
                  </a:extLst>
                </a:gridCol>
                <a:gridCol w="564727">
                  <a:extLst>
                    <a:ext uri="{9D8B030D-6E8A-4147-A177-3AD203B41FA5}">
                      <a16:colId xmlns:a16="http://schemas.microsoft.com/office/drawing/2014/main" val="20007"/>
                    </a:ext>
                  </a:extLst>
                </a:gridCol>
                <a:gridCol w="564727">
                  <a:extLst>
                    <a:ext uri="{9D8B030D-6E8A-4147-A177-3AD203B41FA5}">
                      <a16:colId xmlns:a16="http://schemas.microsoft.com/office/drawing/2014/main" val="20008"/>
                    </a:ext>
                  </a:extLst>
                </a:gridCol>
                <a:gridCol w="564727">
                  <a:extLst>
                    <a:ext uri="{9D8B030D-6E8A-4147-A177-3AD203B41FA5}">
                      <a16:colId xmlns:a16="http://schemas.microsoft.com/office/drawing/2014/main" val="20009"/>
                    </a:ext>
                  </a:extLst>
                </a:gridCol>
                <a:gridCol w="588764">
                  <a:extLst>
                    <a:ext uri="{9D8B030D-6E8A-4147-A177-3AD203B41FA5}">
                      <a16:colId xmlns:a16="http://schemas.microsoft.com/office/drawing/2014/main" val="20010"/>
                    </a:ext>
                  </a:extLst>
                </a:gridCol>
                <a:gridCol w="608278">
                  <a:extLst>
                    <a:ext uri="{9D8B030D-6E8A-4147-A177-3AD203B41FA5}">
                      <a16:colId xmlns:a16="http://schemas.microsoft.com/office/drawing/2014/main" val="20011"/>
                    </a:ext>
                  </a:extLst>
                </a:gridCol>
                <a:gridCol w="548306">
                  <a:extLst>
                    <a:ext uri="{9D8B030D-6E8A-4147-A177-3AD203B41FA5}">
                      <a16:colId xmlns:a16="http://schemas.microsoft.com/office/drawing/2014/main" val="20012"/>
                    </a:ext>
                  </a:extLst>
                </a:gridCol>
                <a:gridCol w="810087">
                  <a:extLst>
                    <a:ext uri="{9D8B030D-6E8A-4147-A177-3AD203B41FA5}">
                      <a16:colId xmlns:a16="http://schemas.microsoft.com/office/drawing/2014/main" val="20013"/>
                    </a:ext>
                  </a:extLst>
                </a:gridCol>
              </a:tblGrid>
              <a:tr h="298732">
                <a:tc>
                  <a:txBody>
                    <a:bodyPr/>
                    <a:lstStyle/>
                    <a:p>
                      <a:pPr marL="0" algn="ctr" defTabSz="914400" rtl="0" eaLnBrk="1" latinLnBrk="0" hangingPunct="1"/>
                      <a:r>
                        <a:rPr lang="en-US" sz="1100" kern="1200" dirty="0"/>
                        <a:t>Year</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Jan</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Feb</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Mar</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Apr</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May</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Jun</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Jul</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Aug</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Sep</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Oct</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Nov</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Dec</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Total</a:t>
                      </a:r>
                      <a:endParaRPr lang="en-US" sz="1100" b="1" kern="1200" dirty="0">
                        <a:solidFill>
                          <a:schemeClr val="bg1"/>
                        </a:solidFill>
                        <a:latin typeface="+mn-lt"/>
                        <a:ea typeface="+mn-ea"/>
                        <a:cs typeface="+mn-cs"/>
                      </a:endParaRPr>
                    </a:p>
                  </a:txBody>
                  <a:tcPr>
                    <a:solidFill>
                      <a:srgbClr val="008000"/>
                    </a:solidFill>
                  </a:tcPr>
                </a:tc>
                <a:extLst>
                  <a:ext uri="{0D108BD9-81ED-4DB2-BD59-A6C34878D82A}">
                    <a16:rowId xmlns:a16="http://schemas.microsoft.com/office/drawing/2014/main" val="10000"/>
                  </a:ext>
                </a:extLst>
              </a:tr>
              <a:tr h="593728">
                <a:tc>
                  <a:txBody>
                    <a:bodyPr/>
                    <a:lstStyle/>
                    <a:p>
                      <a:pPr marL="0" algn="ctr" defTabSz="914400" rtl="0" eaLnBrk="1" latinLnBrk="0" hangingPunct="1"/>
                      <a:r>
                        <a:rPr lang="en-US" sz="1100" b="1" kern="1200" dirty="0">
                          <a:solidFill>
                            <a:srgbClr val="0000FF"/>
                          </a:solidFill>
                        </a:rPr>
                        <a:t>2021</a:t>
                      </a:r>
                    </a:p>
                    <a:p>
                      <a:pPr marL="0" algn="ctr" defTabSz="914400" rtl="0" eaLnBrk="1" latinLnBrk="0" hangingPunct="1"/>
                      <a:r>
                        <a:rPr lang="en-US" sz="1100" b="1" kern="1200" dirty="0"/>
                        <a:t>(T1-T4)</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9</a:t>
                      </a:r>
                    </a:p>
                  </a:txBody>
                  <a:tcPr marL="9525" marR="9525" marT="9525" marB="0" anchor="ctr">
                    <a:solidFill>
                      <a:srgbClr val="99FF99"/>
                    </a:solidFill>
                  </a:tcPr>
                </a:tc>
                <a:extLst>
                  <a:ext uri="{0D108BD9-81ED-4DB2-BD59-A6C34878D82A}">
                    <a16:rowId xmlns:a16="http://schemas.microsoft.com/office/drawing/2014/main" val="10001"/>
                  </a:ext>
                </a:extLst>
              </a:tr>
              <a:tr h="298731">
                <a:tc>
                  <a:txBody>
                    <a:bodyPr/>
                    <a:lstStyle/>
                    <a:p>
                      <a:pPr marL="0" algn="ctr" defTabSz="914400" rtl="0" eaLnBrk="1" latinLnBrk="0" hangingPunct="1"/>
                      <a:r>
                        <a:rPr lang="en-US" sz="1100" b="1" kern="1200" dirty="0"/>
                        <a:t>Tier 3</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extLst>
                  <a:ext uri="{0D108BD9-81ED-4DB2-BD59-A6C34878D82A}">
                    <a16:rowId xmlns:a16="http://schemas.microsoft.com/office/drawing/2014/main" val="10002"/>
                  </a:ext>
                </a:extLst>
              </a:tr>
              <a:tr h="298731">
                <a:tc>
                  <a:txBody>
                    <a:bodyPr/>
                    <a:lstStyle/>
                    <a:p>
                      <a:pPr marL="0" algn="ctr" defTabSz="914400" rtl="0" eaLnBrk="1" latinLnBrk="0" hangingPunct="1"/>
                      <a:r>
                        <a:rPr lang="en-US" sz="1100" b="1" kern="1200" dirty="0"/>
                        <a:t>Tier 4</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extLst>
                  <a:ext uri="{0D108BD9-81ED-4DB2-BD59-A6C34878D82A}">
                    <a16:rowId xmlns:a16="http://schemas.microsoft.com/office/drawing/2014/main" val="10003"/>
                  </a:ext>
                </a:extLst>
              </a:tr>
              <a:tr h="468174">
                <a:tc>
                  <a:txBody>
                    <a:bodyPr/>
                    <a:lstStyle/>
                    <a:p>
                      <a:pPr marL="0" algn="ctr" defTabSz="914400" rtl="0" eaLnBrk="1" latinLnBrk="0" hangingPunct="1"/>
                      <a:r>
                        <a:rPr lang="en-US" sz="1100" b="1" kern="1200" dirty="0">
                          <a:solidFill>
                            <a:srgbClr val="0000FF"/>
                          </a:solidFill>
                        </a:rPr>
                        <a:t>2022</a:t>
                      </a:r>
                    </a:p>
                    <a:p>
                      <a:pPr marL="0" algn="ctr" defTabSz="914400" rtl="0" eaLnBrk="1" latinLnBrk="0" hangingPunct="1"/>
                      <a:r>
                        <a:rPr lang="en-US" sz="1100" b="1" kern="1200" dirty="0"/>
                        <a:t>(T1-T4)</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rgbClr val="0000FF"/>
                          </a:solidFill>
                          <a:latin typeface="+mn-lt"/>
                          <a:ea typeface="+mn-ea"/>
                          <a:cs typeface="+mn-cs"/>
                        </a:rPr>
                        <a:t>4</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3</a:t>
                      </a: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a:solidFill>
                            <a:srgbClr val="0000FF"/>
                          </a:solidFill>
                          <a:latin typeface="+mn-lt"/>
                          <a:ea typeface="+mn-ea"/>
                          <a:cs typeface="+mn-cs"/>
                        </a:rPr>
                        <a:t>17</a:t>
                      </a:r>
                    </a:p>
                  </a:txBody>
                  <a:tcPr marL="9525" marR="9525" marT="9525" marB="0" anchor="ctr">
                    <a:noFill/>
                  </a:tcPr>
                </a:tc>
                <a:extLst>
                  <a:ext uri="{0D108BD9-81ED-4DB2-BD59-A6C34878D82A}">
                    <a16:rowId xmlns:a16="http://schemas.microsoft.com/office/drawing/2014/main" val="10004"/>
                  </a:ext>
                </a:extLst>
              </a:tr>
              <a:tr h="298731">
                <a:tc>
                  <a:txBody>
                    <a:bodyPr/>
                    <a:lstStyle/>
                    <a:p>
                      <a:pPr marL="0" algn="ctr" defTabSz="914400" rtl="0" eaLnBrk="1" latinLnBrk="0" hangingPunct="1"/>
                      <a:r>
                        <a:rPr lang="en-US" sz="1100" b="1" kern="1200" dirty="0"/>
                        <a:t>Tier 3</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rgbClr val="0000FF"/>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rgbClr val="0000FF"/>
                          </a:solidFill>
                          <a:latin typeface="+mn-lt"/>
                          <a:ea typeface="+mn-ea"/>
                          <a:cs typeface="+mn-cs"/>
                        </a:rPr>
                        <a:t>3</a:t>
                      </a:r>
                    </a:p>
                  </a:txBody>
                  <a:tcPr marL="9525" marR="9525" marT="9525" marB="0" anchor="ctr">
                    <a:solidFill>
                      <a:srgbClr val="99FF99"/>
                    </a:solidFill>
                  </a:tcPr>
                </a:tc>
                <a:extLst>
                  <a:ext uri="{0D108BD9-81ED-4DB2-BD59-A6C34878D82A}">
                    <a16:rowId xmlns:a16="http://schemas.microsoft.com/office/drawing/2014/main" val="10005"/>
                  </a:ext>
                </a:extLst>
              </a:tr>
              <a:tr h="298731">
                <a:tc>
                  <a:txBody>
                    <a:bodyPr/>
                    <a:lstStyle/>
                    <a:p>
                      <a:pPr marL="0" algn="ctr" defTabSz="914400" rtl="0" eaLnBrk="1" latinLnBrk="0" hangingPunct="1"/>
                      <a:r>
                        <a:rPr lang="en-US" sz="1100" b="1" kern="1200" dirty="0"/>
                        <a:t>Tier 4</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rgbClr val="0000FF"/>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a:solidFill>
                            <a:srgbClr val="0000FF"/>
                          </a:solidFill>
                          <a:latin typeface="+mn-lt"/>
                          <a:ea typeface="+mn-ea"/>
                          <a:cs typeface="+mn-cs"/>
                        </a:rPr>
                        <a:t>2</a:t>
                      </a:r>
                    </a:p>
                  </a:txBody>
                  <a:tcPr marL="9525" marR="9525" marT="9525" marB="0" anchor="ctr">
                    <a:noFill/>
                  </a:tcPr>
                </a:tc>
                <a:extLst>
                  <a:ext uri="{0D108BD9-81ED-4DB2-BD59-A6C34878D82A}">
                    <a16:rowId xmlns:a16="http://schemas.microsoft.com/office/drawing/2014/main" val="10006"/>
                  </a:ext>
                </a:extLst>
              </a:tr>
              <a:tr h="298731">
                <a:tc gridSpan="14">
                  <a:txBody>
                    <a:bodyPr/>
                    <a:lstStyle/>
                    <a:p>
                      <a:pPr algn="ctr"/>
                      <a:r>
                        <a:rPr lang="en-US" sz="1100" b="1" dirty="0">
                          <a:solidFill>
                            <a:schemeClr val="tx1"/>
                          </a:solidFill>
                        </a:rPr>
                        <a:t>Tier Definitions: T1</a:t>
                      </a:r>
                      <a:r>
                        <a:rPr lang="en-US" sz="1100" b="1" baseline="0" dirty="0">
                          <a:solidFill>
                            <a:schemeClr val="tx1"/>
                          </a:solidFill>
                        </a:rPr>
                        <a:t> – Notify (email/phone), T2 – Conduct Briefing, T3 – Plan Maneuver, T4 – Execute Maneuver</a:t>
                      </a:r>
                      <a:endParaRPr lang="en-US" sz="1100" b="1" dirty="0">
                        <a:solidFill>
                          <a:schemeClr val="tx1"/>
                        </a:solidFill>
                      </a:endParaRPr>
                    </a:p>
                  </a:txBody>
                  <a:tcPr anchor="ctr">
                    <a:noFill/>
                  </a:tcP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0007"/>
                  </a:ext>
                </a:extLst>
              </a:tr>
            </a:tbl>
          </a:graphicData>
        </a:graphic>
      </p:graphicFrame>
      <p:sp>
        <p:nvSpPr>
          <p:cNvPr id="11" name="Rectangle 2"/>
          <p:cNvSpPr txBox="1">
            <a:spLocks noChangeArrowheads="1"/>
          </p:cNvSpPr>
          <p:nvPr/>
        </p:nvSpPr>
        <p:spPr>
          <a:xfrm>
            <a:off x="0" y="1"/>
            <a:ext cx="9144000" cy="76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defPPr>
              <a:defRPr lang="en-US"/>
            </a:defPPr>
            <a:lvl1pPr algn="ctr">
              <a:defRPr sz="3200" b="1">
                <a:solidFill>
                  <a:srgbClr val="007600"/>
                </a:solidFill>
                <a:latin typeface="Calibri" pitchFamily="34" charset="0"/>
                <a:ea typeface="+mj-ea"/>
                <a:cs typeface="+mj-cs"/>
              </a:defRPr>
            </a:lvl1pPr>
          </a:lstStyle>
          <a:p>
            <a:r>
              <a:rPr lang="en-US" sz="2800" dirty="0">
                <a:solidFill>
                  <a:srgbClr val="008000"/>
                </a:solidFill>
              </a:rPr>
              <a:t>Terra High Interest Events</a:t>
            </a:r>
          </a:p>
        </p:txBody>
      </p:sp>
      <p:sp>
        <p:nvSpPr>
          <p:cNvPr id="7" name="Rectangle 3"/>
          <p:cNvSpPr txBox="1">
            <a:spLocks noChangeArrowheads="1"/>
          </p:cNvSpPr>
          <p:nvPr/>
        </p:nvSpPr>
        <p:spPr bwMode="auto">
          <a:xfrm>
            <a:off x="228600" y="3806134"/>
            <a:ext cx="8686800" cy="294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normAutofit lnSpcReduction="10000"/>
          </a:bodyPr>
          <a:lstStyle>
            <a:lvl1pPr marL="342778" indent="-342778"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685" indent="-285648" algn="l" rtl="0" eaLnBrk="0" fontAlgn="base" hangingPunct="0">
              <a:spcBef>
                <a:spcPct val="20000"/>
              </a:spcBef>
              <a:spcAft>
                <a:spcPct val="0"/>
              </a:spcAft>
              <a:buChar char="–"/>
              <a:defRPr sz="2800">
                <a:solidFill>
                  <a:schemeClr val="tx1"/>
                </a:solidFill>
                <a:latin typeface="Calibri" pitchFamily="34" charset="0"/>
              </a:defRPr>
            </a:lvl2pPr>
            <a:lvl3pPr marL="1142592" indent="-228520" algn="l" rtl="0" eaLnBrk="0" fontAlgn="base" hangingPunct="0">
              <a:spcBef>
                <a:spcPct val="20000"/>
              </a:spcBef>
              <a:spcAft>
                <a:spcPct val="0"/>
              </a:spcAft>
              <a:buChar char="•"/>
              <a:defRPr sz="2400">
                <a:solidFill>
                  <a:schemeClr val="tx1"/>
                </a:solidFill>
                <a:latin typeface="Calibri" pitchFamily="34" charset="0"/>
              </a:defRPr>
            </a:lvl3pPr>
            <a:lvl4pPr marL="1599629" indent="-228520" algn="l" rtl="0" eaLnBrk="0" fontAlgn="base" hangingPunct="0">
              <a:spcBef>
                <a:spcPct val="20000"/>
              </a:spcBef>
              <a:spcAft>
                <a:spcPct val="0"/>
              </a:spcAft>
              <a:buChar char="–"/>
              <a:defRPr sz="2000">
                <a:solidFill>
                  <a:schemeClr val="tx1"/>
                </a:solidFill>
                <a:latin typeface="Calibri" pitchFamily="34" charset="0"/>
              </a:defRPr>
            </a:lvl4pPr>
            <a:lvl5pPr marL="2056668" indent="-228520" algn="l" rtl="0" eaLnBrk="0" fontAlgn="base" hangingPunct="0">
              <a:spcBef>
                <a:spcPct val="20000"/>
              </a:spcBef>
              <a:spcAft>
                <a:spcPct val="0"/>
              </a:spcAft>
              <a:buChar char="»"/>
              <a:defRPr sz="2000">
                <a:solidFill>
                  <a:schemeClr val="tx1"/>
                </a:solidFill>
                <a:latin typeface="Calibri" pitchFamily="34" charset="0"/>
              </a:defRPr>
            </a:lvl5pPr>
            <a:lvl6pPr marL="2513704" indent="-228520" algn="l" rtl="0" fontAlgn="base">
              <a:spcBef>
                <a:spcPct val="20000"/>
              </a:spcBef>
              <a:spcAft>
                <a:spcPct val="0"/>
              </a:spcAft>
              <a:buChar char="»"/>
              <a:defRPr sz="2000">
                <a:solidFill>
                  <a:schemeClr val="tx1"/>
                </a:solidFill>
                <a:latin typeface="+mn-lt"/>
              </a:defRPr>
            </a:lvl6pPr>
            <a:lvl7pPr marL="2970742" indent="-228520" algn="l" rtl="0" fontAlgn="base">
              <a:spcBef>
                <a:spcPct val="20000"/>
              </a:spcBef>
              <a:spcAft>
                <a:spcPct val="0"/>
              </a:spcAft>
              <a:buChar char="»"/>
              <a:defRPr sz="2000">
                <a:solidFill>
                  <a:schemeClr val="tx1"/>
                </a:solidFill>
                <a:latin typeface="+mn-lt"/>
              </a:defRPr>
            </a:lvl7pPr>
            <a:lvl8pPr marL="3427778" indent="-228520" algn="l" rtl="0" fontAlgn="base">
              <a:spcBef>
                <a:spcPct val="20000"/>
              </a:spcBef>
              <a:spcAft>
                <a:spcPct val="0"/>
              </a:spcAft>
              <a:buChar char="»"/>
              <a:defRPr sz="2000">
                <a:solidFill>
                  <a:schemeClr val="tx1"/>
                </a:solidFill>
                <a:latin typeface="+mn-lt"/>
              </a:defRPr>
            </a:lvl8pPr>
            <a:lvl9pPr marL="3884814" indent="-228520" algn="l" rtl="0" fontAlgn="base">
              <a:spcBef>
                <a:spcPct val="20000"/>
              </a:spcBef>
              <a:spcAft>
                <a:spcPct val="0"/>
              </a:spcAft>
              <a:buChar char="»"/>
              <a:defRPr sz="2000">
                <a:solidFill>
                  <a:schemeClr val="tx1"/>
                </a:solidFill>
                <a:latin typeface="+mn-lt"/>
              </a:defRPr>
            </a:lvl9pPr>
          </a:lstStyle>
          <a:p>
            <a:pPr marL="169802" indent="-161866"/>
            <a:r>
              <a:rPr lang="en-US" sz="1100" b="1" kern="0" dirty="0"/>
              <a:t>2010</a:t>
            </a:r>
            <a:r>
              <a:rPr lang="en-US" sz="1100" kern="0" dirty="0"/>
              <a:t>:  5 HIEs – 1 DAM performed  on </a:t>
            </a:r>
            <a:r>
              <a:rPr lang="en-US" sz="1100" kern="0" dirty="0">
                <a:sym typeface="Wingdings" pitchFamily="2" charset="2"/>
              </a:rPr>
              <a:t>01/22/2010: Terra vs. 34700 CA on 1/23 @ 20:46z </a:t>
            </a:r>
          </a:p>
          <a:p>
            <a:pPr marL="169802" indent="-161866"/>
            <a:r>
              <a:rPr lang="en-US" sz="1100" b="1" kern="0" dirty="0"/>
              <a:t>2011</a:t>
            </a:r>
            <a:r>
              <a:rPr lang="en-US" sz="1100" kern="0" dirty="0"/>
              <a:t>:  20 HIEs – 2 DAM planned and waived off</a:t>
            </a:r>
          </a:p>
          <a:p>
            <a:pPr marL="169802" indent="-161866"/>
            <a:r>
              <a:rPr lang="en-US" sz="1100" b="1" kern="0" dirty="0"/>
              <a:t>2012</a:t>
            </a:r>
            <a:r>
              <a:rPr lang="en-US" sz="1100" kern="0" dirty="0"/>
              <a:t>:  19 HIEs – 1 maneuver waived off due to CA </a:t>
            </a:r>
          </a:p>
          <a:p>
            <a:pPr marL="169802" indent="-161866"/>
            <a:r>
              <a:rPr lang="en-US" sz="1100" b="1" kern="0" dirty="0"/>
              <a:t>2013</a:t>
            </a:r>
            <a:r>
              <a:rPr lang="en-US" sz="1100" kern="0" dirty="0"/>
              <a:t>:  17 HIEs – 7 that required significant action</a:t>
            </a:r>
          </a:p>
          <a:p>
            <a:pPr marL="169802" indent="-161866"/>
            <a:r>
              <a:rPr lang="en-US" altLang="en-US" sz="1100" b="1" kern="0" dirty="0"/>
              <a:t>2014:  </a:t>
            </a:r>
            <a:r>
              <a:rPr lang="en-US" altLang="en-US" sz="1100" kern="0" dirty="0"/>
              <a:t>24 HIEs – 6 that required DAM execution or nominal maneuver waive-off and </a:t>
            </a:r>
            <a:r>
              <a:rPr lang="en-US" altLang="en-US" sz="1100" kern="0" dirty="0" err="1"/>
              <a:t>replanning</a:t>
            </a:r>
            <a:endParaRPr lang="en-US" altLang="en-US" sz="1100" kern="0" dirty="0"/>
          </a:p>
          <a:p>
            <a:pPr marL="169802" indent="-161866"/>
            <a:r>
              <a:rPr lang="en-US" altLang="en-US" sz="1100" b="1" kern="0" dirty="0"/>
              <a:t>2015:  </a:t>
            </a:r>
            <a:r>
              <a:rPr lang="en-US" altLang="en-US" sz="1100" kern="0" dirty="0"/>
              <a:t>33 HIEs  – 8 that required DAM execution or nominal maneuver waive-off and </a:t>
            </a:r>
            <a:r>
              <a:rPr lang="en-US" altLang="en-US" sz="1100" kern="0" dirty="0" err="1"/>
              <a:t>replanning</a:t>
            </a:r>
            <a:endParaRPr lang="en-US" sz="1100" kern="0" dirty="0"/>
          </a:p>
          <a:p>
            <a:pPr marL="169802" indent="-161866"/>
            <a:r>
              <a:rPr lang="en-US" altLang="en-US" sz="1100" b="1" kern="0" dirty="0"/>
              <a:t>2016:  </a:t>
            </a:r>
            <a:r>
              <a:rPr lang="en-US" altLang="en-US" sz="1100" kern="0" dirty="0"/>
              <a:t>11 HIEs – 0 that required DAM execution or nominal maneuver waive-off and </a:t>
            </a:r>
            <a:r>
              <a:rPr lang="en-US" altLang="en-US" sz="1100" kern="0" dirty="0" err="1"/>
              <a:t>replanning</a:t>
            </a:r>
            <a:endParaRPr lang="en-US" altLang="en-US" sz="1100" kern="0" dirty="0"/>
          </a:p>
          <a:p>
            <a:pPr marL="169802" indent="-161866"/>
            <a:r>
              <a:rPr lang="en-US" altLang="en-US" sz="1100" b="1" kern="0" dirty="0"/>
              <a:t>2017:  </a:t>
            </a:r>
            <a:r>
              <a:rPr lang="en-US" altLang="en-US" sz="1100" kern="0" dirty="0"/>
              <a:t>8 HIEs – 1 that required DAM execution or nominal maneuver waive-off and </a:t>
            </a:r>
            <a:r>
              <a:rPr lang="en-US" altLang="en-US" sz="1100" kern="0" dirty="0" err="1"/>
              <a:t>replanning</a:t>
            </a:r>
            <a:endParaRPr lang="en-US" altLang="en-US" sz="1100" kern="0" dirty="0"/>
          </a:p>
          <a:p>
            <a:pPr marL="169802" indent="-161866"/>
            <a:r>
              <a:rPr lang="en-US" altLang="en-US" sz="1100" b="1" kern="0" dirty="0"/>
              <a:t>2018</a:t>
            </a:r>
            <a:r>
              <a:rPr lang="en-US" altLang="en-US" sz="1100" kern="0" dirty="0"/>
              <a:t>:  6 HIEs – 2 that required DAM execution or nominal maneuver waive-off and </a:t>
            </a:r>
            <a:r>
              <a:rPr lang="en-US" altLang="en-US" sz="1100" kern="0" dirty="0" err="1"/>
              <a:t>replanning</a:t>
            </a:r>
            <a:endParaRPr lang="en-US" altLang="en-US" sz="1100" kern="0" dirty="0"/>
          </a:p>
          <a:p>
            <a:pPr marL="169802" indent="-161866"/>
            <a:r>
              <a:rPr lang="en-US" altLang="en-US" sz="1100" b="1" kern="0" dirty="0"/>
              <a:t>2019:  9 HIEs - 5 </a:t>
            </a:r>
            <a:r>
              <a:rPr lang="en-US" altLang="en-US" sz="1100" kern="0" dirty="0"/>
              <a:t>that required DAM execution or maneuver waive-off and </a:t>
            </a:r>
            <a:r>
              <a:rPr lang="en-US" altLang="en-US" sz="1100" kern="0" dirty="0" err="1"/>
              <a:t>replanning</a:t>
            </a:r>
            <a:endParaRPr lang="en-US" altLang="en-US" sz="1100" kern="0" dirty="0"/>
          </a:p>
          <a:p>
            <a:pPr marL="169802" indent="-161866"/>
            <a:r>
              <a:rPr lang="en-US" altLang="en-US" sz="1100" b="1" kern="0" dirty="0"/>
              <a:t>2020:  6 HIEs - 3 </a:t>
            </a:r>
            <a:r>
              <a:rPr lang="en-US" altLang="en-US" sz="1100" kern="0" dirty="0"/>
              <a:t>that required DAM execution or maneuver waive-off and replanning</a:t>
            </a:r>
          </a:p>
          <a:p>
            <a:pPr marL="169802" indent="-161866"/>
            <a:r>
              <a:rPr lang="en-US" altLang="en-US" sz="1100" b="1" kern="0" dirty="0"/>
              <a:t>2021:  1 HIE </a:t>
            </a:r>
            <a:r>
              <a:rPr lang="en-US" altLang="en-US" sz="1100" kern="0" dirty="0"/>
              <a:t>that required DAM execution or maneuver waive-off and replanning</a:t>
            </a:r>
          </a:p>
          <a:p>
            <a:pPr marL="169802" indent="-161866"/>
            <a:r>
              <a:rPr lang="en-US" altLang="en-US" sz="1100" b="1" kern="0" dirty="0"/>
              <a:t>2022:  </a:t>
            </a:r>
            <a:r>
              <a:rPr lang="en-US" altLang="en-US" sz="1100" b="1" kern="0" dirty="0">
                <a:solidFill>
                  <a:srgbClr val="0000FF"/>
                </a:solidFill>
              </a:rPr>
              <a:t>3 HIEs </a:t>
            </a:r>
            <a:r>
              <a:rPr lang="en-US" altLang="en-US" sz="1100" kern="0" dirty="0"/>
              <a:t>that required DAM execution or maneuver waive-off and replanning</a:t>
            </a:r>
          </a:p>
          <a:p>
            <a:pPr marL="569709" lvl="1" indent="-161866"/>
            <a:r>
              <a:rPr lang="en-US" altLang="en-US" sz="800" kern="0" dirty="0">
                <a:solidFill>
                  <a:srgbClr val="0000FF"/>
                </a:solidFill>
              </a:rPr>
              <a:t>Terra vs. CZ-4 debris (Object# 26132) with TCA @ 02/24 10:03z -- nominal DMU replanned 1 day early (HIE self mitigated; DMU still performed since needed for orbit maintenance)</a:t>
            </a:r>
          </a:p>
          <a:p>
            <a:pPr marL="569709" lvl="1" indent="-161866"/>
            <a:r>
              <a:rPr lang="en-US" altLang="en-US" sz="800" kern="0" dirty="0">
                <a:solidFill>
                  <a:srgbClr val="0000FF"/>
                </a:solidFill>
              </a:rPr>
              <a:t>Terra vs. Cosmos 2506 debris (Object# 47212) with TCA @ 04/07 00:45z – DAM/RMM #21 successfully executed at 00:16z </a:t>
            </a:r>
          </a:p>
          <a:p>
            <a:pPr marL="569709" lvl="1" indent="-161866"/>
            <a:r>
              <a:rPr lang="en-US" altLang="en-US" sz="800" kern="0" dirty="0">
                <a:solidFill>
                  <a:srgbClr val="0000FF"/>
                </a:solidFill>
              </a:rPr>
              <a:t>Terra vs. Unknow (Object# 85095) with TCA @ 07/29 06:23z -- nominal DMU replanned (time shifted) to avoid close approach</a:t>
            </a:r>
            <a:endParaRPr lang="en-US" sz="800" kern="0" dirty="0">
              <a:solidFill>
                <a:srgbClr val="0000FF"/>
              </a:solidFill>
            </a:endParaRPr>
          </a:p>
          <a:p>
            <a:pPr marL="407843" lvl="1" indent="0">
              <a:buNone/>
            </a:pPr>
            <a:endParaRPr lang="en-US" sz="1000" kern="0" dirty="0">
              <a:solidFill>
                <a:srgbClr val="0000FF"/>
              </a:solidFill>
            </a:endParaRPr>
          </a:p>
        </p:txBody>
      </p:sp>
      <p:cxnSp>
        <p:nvCxnSpPr>
          <p:cNvPr id="3" name="Straight Connector 2"/>
          <p:cNvCxnSpPr/>
          <p:nvPr/>
        </p:nvCxnSpPr>
        <p:spPr bwMode="auto">
          <a:xfrm>
            <a:off x="270631" y="2501660"/>
            <a:ext cx="8515379"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286062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p>
            <a:pPr eaLnBrk="0" fontAlgn="base" hangingPunct="0">
              <a:spcAft>
                <a:spcPct val="0"/>
              </a:spcAft>
            </a:pPr>
            <a:r>
              <a:rPr lang="en-US" dirty="0">
                <a:solidFill>
                  <a:srgbClr val="007600"/>
                </a:solidFill>
                <a:latin typeface="Calibri" pitchFamily="34" charset="0"/>
              </a:rPr>
              <a:t>ESMO RMM Planning Automation</a:t>
            </a:r>
          </a:p>
        </p:txBody>
      </p:sp>
      <p:sp>
        <p:nvSpPr>
          <p:cNvPr id="3" name="Content Placeholder 2"/>
          <p:cNvSpPr>
            <a:spLocks noGrp="1"/>
          </p:cNvSpPr>
          <p:nvPr>
            <p:ph idx="1"/>
          </p:nvPr>
        </p:nvSpPr>
        <p:spPr>
          <a:xfrm>
            <a:off x="342900" y="762000"/>
            <a:ext cx="8458200" cy="5867400"/>
          </a:xfrm>
        </p:spPr>
        <p:txBody>
          <a:bodyPr>
            <a:noAutofit/>
          </a:bodyPr>
          <a:lstStyle/>
          <a:p>
            <a:r>
              <a:rPr lang="en-US" sz="1800" b="1" dirty="0"/>
              <a:t>ESMO has updated its Close Approach (CA) Process to an Automated approach</a:t>
            </a:r>
          </a:p>
          <a:p>
            <a:pPr lvl="1"/>
            <a:r>
              <a:rPr lang="en-US" sz="1400" dirty="0"/>
              <a:t>Prepares for future increased object catalog w/ Space Fence</a:t>
            </a:r>
          </a:p>
          <a:p>
            <a:pPr lvl="1"/>
            <a:r>
              <a:rPr lang="en-US" sz="1400" dirty="0"/>
              <a:t>Reduces workload for each event</a:t>
            </a:r>
          </a:p>
          <a:p>
            <a:pPr lvl="1"/>
            <a:r>
              <a:rPr lang="en-US" sz="1400" dirty="0"/>
              <a:t>Keeps solution “at the ready” for short notice events</a:t>
            </a:r>
          </a:p>
          <a:p>
            <a:r>
              <a:rPr lang="en-US" sz="1800" b="1" dirty="0"/>
              <a:t>ESMO Flight Dynamics team developed an autonomous </a:t>
            </a:r>
            <a:r>
              <a:rPr lang="en-US" sz="1800" b="1" dirty="0" err="1"/>
              <a:t>ephem</a:t>
            </a:r>
            <a:r>
              <a:rPr lang="en-US" sz="1800" b="1" dirty="0"/>
              <a:t> generation tool</a:t>
            </a:r>
          </a:p>
          <a:p>
            <a:r>
              <a:rPr lang="en-US" sz="1800" b="1" dirty="0" err="1"/>
              <a:t>Ephems</a:t>
            </a:r>
            <a:r>
              <a:rPr lang="en-US" sz="1800" b="1" dirty="0"/>
              <a:t> built off optimal and constrained cases solved for by the Collision Risk Management System (CRMS)</a:t>
            </a:r>
          </a:p>
          <a:p>
            <a:r>
              <a:rPr lang="en-US" sz="1800" b="1" dirty="0" err="1"/>
              <a:t>Ephems</a:t>
            </a:r>
            <a:r>
              <a:rPr lang="en-US" sz="1800" b="1" dirty="0"/>
              <a:t> posted directly to </a:t>
            </a:r>
            <a:r>
              <a:rPr lang="en-US" sz="1800" b="1" dirty="0" err="1"/>
              <a:t>SpaceTrack</a:t>
            </a:r>
            <a:r>
              <a:rPr lang="en-US" sz="1800" b="1" dirty="0"/>
              <a:t> and sent to CARA for screening</a:t>
            </a:r>
          </a:p>
          <a:p>
            <a:pPr lvl="1"/>
            <a:r>
              <a:rPr lang="en-US" sz="1400" dirty="0"/>
              <a:t>Delivery to CARA is now automatic based on logic built into the FDS </a:t>
            </a:r>
            <a:r>
              <a:rPr lang="en-US" sz="1400" dirty="0" err="1"/>
              <a:t>ephem</a:t>
            </a:r>
            <a:r>
              <a:rPr lang="en-US" sz="1400" dirty="0"/>
              <a:t> tool to whittle </a:t>
            </a:r>
            <a:r>
              <a:rPr lang="en-US" sz="1400" dirty="0" err="1"/>
              <a:t>ephems</a:t>
            </a:r>
            <a:r>
              <a:rPr lang="en-US" sz="1400" dirty="0"/>
              <a:t> down from maximum of eight generated to a maximum of five delivered</a:t>
            </a:r>
          </a:p>
          <a:p>
            <a:pPr lvl="1"/>
            <a:r>
              <a:rPr lang="en-US" sz="1400" dirty="0"/>
              <a:t>Any other options needed can be sent manually</a:t>
            </a:r>
          </a:p>
          <a:p>
            <a:r>
              <a:rPr lang="en-US" sz="1800" b="1" dirty="0"/>
              <a:t>Screening results automatically compiled and outputted via an email report from CRMS</a:t>
            </a:r>
          </a:p>
          <a:p>
            <a:r>
              <a:rPr lang="en-US" sz="1800" b="1" dirty="0"/>
              <a:t>Auto </a:t>
            </a:r>
            <a:r>
              <a:rPr lang="en-US" sz="1800" b="1" dirty="0" err="1"/>
              <a:t>Ephem</a:t>
            </a:r>
            <a:r>
              <a:rPr lang="en-US" sz="1800" b="1" dirty="0"/>
              <a:t> Generation implemented in February 2017</a:t>
            </a:r>
          </a:p>
          <a:p>
            <a:r>
              <a:rPr lang="en-US" sz="1800" b="1" dirty="0"/>
              <a:t>Auto </a:t>
            </a:r>
            <a:r>
              <a:rPr lang="en-US" sz="1800" b="1" dirty="0" err="1"/>
              <a:t>Ephem</a:t>
            </a:r>
            <a:r>
              <a:rPr lang="en-US" sz="1800" b="1" dirty="0"/>
              <a:t> Delivery</a:t>
            </a:r>
            <a:r>
              <a:rPr lang="en-US" sz="1800" b="1" dirty="0">
                <a:solidFill>
                  <a:srgbClr val="0000FF"/>
                </a:solidFill>
              </a:rPr>
              <a:t> </a:t>
            </a:r>
            <a:r>
              <a:rPr lang="en-US" sz="1800" b="1" dirty="0"/>
              <a:t>implemented in February 2018</a:t>
            </a:r>
          </a:p>
          <a:p>
            <a:r>
              <a:rPr lang="en-US" sz="1800" b="1" dirty="0"/>
              <a:t>ESMO has completed CARA Devolution Parallel Operations (Sept 2019) and now in an “interim” devolved state</a:t>
            </a:r>
          </a:p>
          <a:p>
            <a:pPr lvl="1">
              <a:spcBef>
                <a:spcPts val="0"/>
              </a:spcBef>
            </a:pPr>
            <a:r>
              <a:rPr lang="en-US" sz="1400" b="1" dirty="0"/>
              <a:t>CRMS Release 9 delivered and went operational on August 5</a:t>
            </a:r>
            <a:r>
              <a:rPr lang="en-US" sz="1400" b="1" baseline="30000" dirty="0"/>
              <a:t>th</a:t>
            </a:r>
            <a:r>
              <a:rPr lang="en-US" sz="1400" b="1" dirty="0"/>
              <a:t>, 2021</a:t>
            </a:r>
          </a:p>
          <a:p>
            <a:pPr marL="742950" marR="0" lvl="1" indent="-285750">
              <a:spcBef>
                <a:spcPts val="0"/>
              </a:spcBef>
              <a:buFont typeface="Arial" panose="020B0604020202020204" pitchFamily="34" charset="0"/>
              <a:buChar char="–"/>
              <a:tabLst>
                <a:tab pos="914400" algn="l"/>
              </a:tabLst>
            </a:pPr>
            <a:r>
              <a:rPr lang="en-US" sz="1400" b="1" dirty="0"/>
              <a:t>CRMS Release 9.1 delivered and went operational on December 10, 2021</a:t>
            </a:r>
          </a:p>
          <a:p>
            <a:pPr lvl="1">
              <a:spcBef>
                <a:spcPts val="0"/>
              </a:spcBef>
            </a:pPr>
            <a:r>
              <a:rPr lang="en-US" sz="1400" b="1" dirty="0">
                <a:solidFill>
                  <a:srgbClr val="0000FF"/>
                </a:solidFill>
              </a:rPr>
              <a:t>MOCA CONOPS signed and in ESMO CM --  June 2022</a:t>
            </a:r>
          </a:p>
          <a:p>
            <a:pPr lvl="1">
              <a:spcBef>
                <a:spcPts val="0"/>
              </a:spcBef>
            </a:pPr>
            <a:r>
              <a:rPr lang="en-US" sz="1400" b="1" dirty="0">
                <a:solidFill>
                  <a:srgbClr val="0000FF"/>
                </a:solidFill>
              </a:rPr>
              <a:t>CRMS Release 10 delivered and went operational on June 22, 2022</a:t>
            </a:r>
          </a:p>
        </p:txBody>
      </p:sp>
    </p:spTree>
    <p:extLst>
      <p:ext uri="{BB962C8B-B14F-4D97-AF65-F5344CB8AC3E}">
        <p14:creationId xmlns:p14="http://schemas.microsoft.com/office/powerpoint/2010/main" val="2598880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a:bodyPr>
          <a:lstStyle/>
          <a:p>
            <a:pPr eaLnBrk="0" fontAlgn="base" hangingPunct="0">
              <a:spcAft>
                <a:spcPct val="0"/>
              </a:spcAft>
            </a:pPr>
            <a:r>
              <a:rPr lang="en-US" dirty="0">
                <a:solidFill>
                  <a:srgbClr val="007600"/>
                </a:solidFill>
                <a:latin typeface="Calibri" pitchFamily="34" charset="0"/>
              </a:rPr>
              <a:t>Devolution Metrics</a:t>
            </a:r>
          </a:p>
        </p:txBody>
      </p:sp>
      <p:graphicFrame>
        <p:nvGraphicFramePr>
          <p:cNvPr id="4" name="Table 3">
            <a:extLst>
              <a:ext uri="{FF2B5EF4-FFF2-40B4-BE49-F238E27FC236}">
                <a16:creationId xmlns:a16="http://schemas.microsoft.com/office/drawing/2014/main" id="{34BC8490-CB2F-4205-B06D-811443ED14B8}"/>
              </a:ext>
            </a:extLst>
          </p:cNvPr>
          <p:cNvGraphicFramePr>
            <a:graphicFrameLocks noGrp="1"/>
          </p:cNvGraphicFramePr>
          <p:nvPr/>
        </p:nvGraphicFramePr>
        <p:xfrm>
          <a:off x="1333499" y="1260067"/>
          <a:ext cx="6477002" cy="3024308"/>
        </p:xfrm>
        <a:graphic>
          <a:graphicData uri="http://schemas.openxmlformats.org/drawingml/2006/table">
            <a:tbl>
              <a:tblPr/>
              <a:tblGrid>
                <a:gridCol w="1249876">
                  <a:extLst>
                    <a:ext uri="{9D8B030D-6E8A-4147-A177-3AD203B41FA5}">
                      <a16:colId xmlns:a16="http://schemas.microsoft.com/office/drawing/2014/main" val="1680514799"/>
                    </a:ext>
                  </a:extLst>
                </a:gridCol>
                <a:gridCol w="1153105">
                  <a:extLst>
                    <a:ext uri="{9D8B030D-6E8A-4147-A177-3AD203B41FA5}">
                      <a16:colId xmlns:a16="http://schemas.microsoft.com/office/drawing/2014/main" val="2292080472"/>
                    </a:ext>
                  </a:extLst>
                </a:gridCol>
                <a:gridCol w="1229111">
                  <a:extLst>
                    <a:ext uri="{9D8B030D-6E8A-4147-A177-3AD203B41FA5}">
                      <a16:colId xmlns:a16="http://schemas.microsoft.com/office/drawing/2014/main" val="2606563474"/>
                    </a:ext>
                  </a:extLst>
                </a:gridCol>
                <a:gridCol w="1422455">
                  <a:extLst>
                    <a:ext uri="{9D8B030D-6E8A-4147-A177-3AD203B41FA5}">
                      <a16:colId xmlns:a16="http://schemas.microsoft.com/office/drawing/2014/main" val="745683701"/>
                    </a:ext>
                  </a:extLst>
                </a:gridCol>
                <a:gridCol w="1422455">
                  <a:extLst>
                    <a:ext uri="{9D8B030D-6E8A-4147-A177-3AD203B41FA5}">
                      <a16:colId xmlns:a16="http://schemas.microsoft.com/office/drawing/2014/main" val="20004"/>
                    </a:ext>
                  </a:extLst>
                </a:gridCol>
              </a:tblGrid>
              <a:tr h="685800">
                <a:tc>
                  <a:txBody>
                    <a:bodyPr/>
                    <a:lstStyle/>
                    <a:p>
                      <a:pPr algn="ctr" fontAlgn="ctr"/>
                      <a:r>
                        <a:rPr lang="en-US" sz="1800" b="0" i="0" u="none" strike="noStrike" dirty="0">
                          <a:solidFill>
                            <a:srgbClr val="FFFFFF"/>
                          </a:solidFill>
                          <a:effectLst/>
                          <a:latin typeface="Arial" panose="020B0604020202020204" pitchFamily="34" charset="0"/>
                        </a:rPr>
                        <a:t>Satellite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800" b="0" i="0" u="none" strike="noStrike" dirty="0">
                          <a:solidFill>
                            <a:srgbClr val="FFFFFF"/>
                          </a:solidFill>
                          <a:effectLst/>
                          <a:latin typeface="Arial" panose="020B0604020202020204" pitchFamily="34" charset="0"/>
                        </a:rPr>
                        <a:t># of Events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800" b="0" i="0" u="none" strike="noStrike" dirty="0">
                          <a:solidFill>
                            <a:srgbClr val="FFFFFF"/>
                          </a:solidFill>
                          <a:effectLst/>
                          <a:latin typeface="Arial" panose="020B0604020202020204" pitchFamily="34" charset="0"/>
                        </a:rPr>
                        <a:t># of</a:t>
                      </a:r>
                      <a:br>
                        <a:rPr lang="en-US" sz="1800" b="0" i="0" u="none" strike="noStrike" dirty="0">
                          <a:solidFill>
                            <a:srgbClr val="FFFFFF"/>
                          </a:solidFill>
                          <a:effectLst/>
                          <a:latin typeface="Arial" panose="020B0604020202020204" pitchFamily="34" charset="0"/>
                        </a:rPr>
                      </a:br>
                      <a:r>
                        <a:rPr lang="en-US" sz="1800" b="0" i="0" u="none" strike="noStrike" dirty="0">
                          <a:solidFill>
                            <a:srgbClr val="FFFFFF"/>
                          </a:solidFill>
                          <a:effectLst/>
                          <a:latin typeface="Arial" panose="020B0604020202020204" pitchFamily="34" charset="0"/>
                        </a:rPr>
                        <a:t>HIEs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800" b="0" i="0" u="none" strike="noStrike" dirty="0">
                          <a:solidFill>
                            <a:srgbClr val="FFFFFF"/>
                          </a:solidFill>
                          <a:effectLst/>
                          <a:latin typeface="Arial" panose="020B0604020202020204" pitchFamily="34" charset="0"/>
                        </a:rPr>
                        <a:t># of Ephems Screened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0" i="0" u="none" strike="noStrike" dirty="0">
                          <a:solidFill>
                            <a:srgbClr val="FFFFFF"/>
                          </a:solidFill>
                          <a:effectLst/>
                          <a:latin typeface="Arial" panose="020B0604020202020204" pitchFamily="34" charset="0"/>
                        </a:rPr>
                        <a:t># of</a:t>
                      </a:r>
                      <a:br>
                        <a:rPr lang="en-US" sz="1800" b="0" i="0" u="none" strike="noStrike" dirty="0">
                          <a:solidFill>
                            <a:srgbClr val="FFFFFF"/>
                          </a:solidFill>
                          <a:effectLst/>
                          <a:latin typeface="Arial" panose="020B0604020202020204" pitchFamily="34" charset="0"/>
                        </a:rPr>
                      </a:br>
                      <a:r>
                        <a:rPr lang="en-US" sz="1800" b="0" i="0" u="none" strike="noStrike" dirty="0">
                          <a:solidFill>
                            <a:srgbClr val="FFFFFF"/>
                          </a:solidFill>
                          <a:effectLst/>
                          <a:latin typeface="Arial" panose="020B0604020202020204" pitchFamily="34" charset="0"/>
                        </a:rPr>
                        <a:t>RMMs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2948931483"/>
                  </a:ext>
                </a:extLst>
              </a:tr>
              <a:tr h="584627">
                <a:tc>
                  <a:txBody>
                    <a:bodyPr/>
                    <a:lstStyle/>
                    <a:p>
                      <a:pPr algn="ctr" fontAlgn="ctr"/>
                      <a:r>
                        <a:rPr lang="en-US" sz="2400" b="1" i="0" u="none" strike="noStrike" dirty="0">
                          <a:effectLst/>
                          <a:latin typeface="Arial" panose="020B0604020202020204" pitchFamily="34" charset="0"/>
                        </a:rPr>
                        <a:t>Aqua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2000" b="0" i="0" u="none" strike="noStrike" dirty="0">
                          <a:solidFill>
                            <a:schemeClr val="tx1"/>
                          </a:solidFill>
                          <a:effectLst/>
                          <a:latin typeface="Arial" panose="020B0604020202020204" pitchFamily="34" charset="0"/>
                        </a:rPr>
                        <a:t>12244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2000" b="0" i="0" u="none" strike="noStrike" dirty="0">
                          <a:effectLst/>
                          <a:latin typeface="Arial" panose="020B0604020202020204" pitchFamily="34" charset="0"/>
                        </a:rPr>
                        <a:t>83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2000" b="0" i="0" u="none" strike="noStrike" dirty="0">
                          <a:effectLst/>
                          <a:latin typeface="Arial" panose="020B0604020202020204" pitchFamily="34" charset="0"/>
                        </a:rPr>
                        <a:t>663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2000" b="0" i="0" u="none" strike="noStrike" dirty="0">
                          <a:effectLst/>
                          <a:latin typeface="Arial" panose="020B0604020202020204" pitchFamily="34" charset="0"/>
                        </a:rPr>
                        <a:t>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extLst>
                  <a:ext uri="{0D108BD9-81ED-4DB2-BD59-A6C34878D82A}">
                    <a16:rowId xmlns:a16="http://schemas.microsoft.com/office/drawing/2014/main" val="2150484188"/>
                  </a:ext>
                </a:extLst>
              </a:tr>
              <a:tr h="584627">
                <a:tc>
                  <a:txBody>
                    <a:bodyPr/>
                    <a:lstStyle/>
                    <a:p>
                      <a:pPr algn="ctr" fontAlgn="ctr"/>
                      <a:r>
                        <a:rPr lang="en-US" sz="2400" b="1" i="0" u="none" strike="noStrike" dirty="0">
                          <a:effectLst/>
                          <a:latin typeface="Arial" panose="020B0604020202020204" pitchFamily="34" charset="0"/>
                        </a:rPr>
                        <a:t>Aura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2000" b="0" i="0" u="none" strike="noStrike" dirty="0">
                          <a:solidFill>
                            <a:schemeClr val="tx1"/>
                          </a:solidFill>
                          <a:effectLst/>
                          <a:latin typeface="Arial" panose="020B0604020202020204" pitchFamily="34" charset="0"/>
                        </a:rPr>
                        <a:t>12553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2000" b="0" i="0" u="none" strike="noStrike" dirty="0">
                          <a:effectLst/>
                          <a:latin typeface="Arial" panose="020B0604020202020204" pitchFamily="34" charset="0"/>
                        </a:rPr>
                        <a:t>61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2000" b="0" i="0" u="none" strike="noStrike" dirty="0">
                          <a:effectLst/>
                          <a:latin typeface="Arial" panose="020B0604020202020204" pitchFamily="34" charset="0"/>
                        </a:rPr>
                        <a:t>544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2000" b="0" i="0" u="none" strike="noStrike" dirty="0">
                          <a:effectLst/>
                          <a:latin typeface="Arial" panose="020B0604020202020204" pitchFamily="34" charset="0"/>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3388176132"/>
                  </a:ext>
                </a:extLst>
              </a:tr>
              <a:tr h="584627">
                <a:tc>
                  <a:txBody>
                    <a:bodyPr/>
                    <a:lstStyle/>
                    <a:p>
                      <a:pPr algn="ctr" fontAlgn="ctr"/>
                      <a:r>
                        <a:rPr lang="en-US" sz="2400" b="1" i="0" u="none" strike="noStrike" dirty="0">
                          <a:effectLst/>
                          <a:latin typeface="Arial" panose="020B0604020202020204" pitchFamily="34" charset="0"/>
                        </a:rPr>
                        <a:t>Terra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fontAlgn="ctr"/>
                      <a:r>
                        <a:rPr lang="en-US" sz="2000" b="0" i="0" u="none" strike="noStrike" dirty="0">
                          <a:solidFill>
                            <a:schemeClr val="tx1"/>
                          </a:solidFill>
                          <a:effectLst/>
                          <a:latin typeface="Arial" panose="020B0604020202020204" pitchFamily="34" charset="0"/>
                        </a:rPr>
                        <a:t>11612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fontAlgn="ctr"/>
                      <a:r>
                        <a:rPr lang="en-US" sz="2000" b="0" i="0" u="none" strike="noStrike" dirty="0">
                          <a:effectLst/>
                          <a:latin typeface="Arial" panose="020B0604020202020204" pitchFamily="34" charset="0"/>
                        </a:rPr>
                        <a:t>56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fontAlgn="ctr"/>
                      <a:r>
                        <a:rPr lang="en-US" sz="2000" b="0" i="0" u="none" strike="noStrike" dirty="0">
                          <a:effectLst/>
                          <a:latin typeface="Arial" panose="020B0604020202020204" pitchFamily="34" charset="0"/>
                        </a:rPr>
                        <a:t>712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fontAlgn="ctr"/>
                      <a:r>
                        <a:rPr lang="en-US" sz="2000" b="0" i="0" u="none" strike="noStrike" dirty="0">
                          <a:effectLst/>
                          <a:latin typeface="Arial" panose="020B0604020202020204" pitchFamily="34" charset="0"/>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extLst>
                  <a:ext uri="{0D108BD9-81ED-4DB2-BD59-A6C34878D82A}">
                    <a16:rowId xmlns:a16="http://schemas.microsoft.com/office/drawing/2014/main" val="3590919498"/>
                  </a:ext>
                </a:extLst>
              </a:tr>
              <a:tr h="584627">
                <a:tc>
                  <a:txBody>
                    <a:bodyPr/>
                    <a:lstStyle/>
                    <a:p>
                      <a:pPr algn="ctr" fontAlgn="ctr"/>
                      <a:r>
                        <a:rPr lang="en-US" sz="2400" b="1" i="0" u="none" strike="noStrike" dirty="0">
                          <a:solidFill>
                            <a:srgbClr val="0000FF"/>
                          </a:solidFill>
                          <a:effectLst/>
                          <a:latin typeface="Arial" panose="020B0604020202020204" pitchFamily="34" charset="0"/>
                        </a:rPr>
                        <a:t>Total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1" i="0" u="none" strike="noStrike" dirty="0">
                          <a:solidFill>
                            <a:srgbClr val="0000FF"/>
                          </a:solidFill>
                          <a:effectLst/>
                          <a:latin typeface="Arial" panose="020B0604020202020204" pitchFamily="34" charset="0"/>
                        </a:rPr>
                        <a:t>36409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1" i="0" u="none" strike="noStrike" dirty="0">
                          <a:solidFill>
                            <a:srgbClr val="0000FF"/>
                          </a:solidFill>
                          <a:effectLst/>
                          <a:latin typeface="Arial" panose="020B0604020202020204" pitchFamily="34" charset="0"/>
                        </a:rPr>
                        <a:t>200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1" i="0" u="none" strike="noStrike" dirty="0">
                          <a:solidFill>
                            <a:srgbClr val="0000FF"/>
                          </a:solidFill>
                          <a:effectLst/>
                          <a:latin typeface="Arial" panose="020B0604020202020204" pitchFamily="34" charset="0"/>
                        </a:rPr>
                        <a:t>1919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1" i="0" u="none" strike="noStrike" dirty="0">
                          <a:solidFill>
                            <a:srgbClr val="0000FF"/>
                          </a:solidFill>
                          <a:effectLst/>
                          <a:latin typeface="Arial" panose="020B060402020202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749859733"/>
                  </a:ext>
                </a:extLst>
              </a:tr>
            </a:tbl>
          </a:graphicData>
        </a:graphic>
      </p:graphicFrame>
      <p:sp>
        <p:nvSpPr>
          <p:cNvPr id="5" name="TextBox 4">
            <a:extLst>
              <a:ext uri="{FF2B5EF4-FFF2-40B4-BE49-F238E27FC236}">
                <a16:creationId xmlns:a16="http://schemas.microsoft.com/office/drawing/2014/main" id="{7E49203F-6E33-4DB8-9C9F-CABC5DE09690}"/>
              </a:ext>
            </a:extLst>
          </p:cNvPr>
          <p:cNvSpPr txBox="1"/>
          <p:nvPr/>
        </p:nvSpPr>
        <p:spPr>
          <a:xfrm>
            <a:off x="1333499" y="4431268"/>
            <a:ext cx="6477002" cy="369332"/>
          </a:xfrm>
          <a:prstGeom prst="rect">
            <a:avLst/>
          </a:prstGeom>
          <a:noFill/>
        </p:spPr>
        <p:txBody>
          <a:bodyPr vert="horz"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Stats from 10/1/2019 through 10/15/2022</a:t>
            </a:r>
          </a:p>
        </p:txBody>
      </p:sp>
      <p:sp>
        <p:nvSpPr>
          <p:cNvPr id="6" name="TextBox 5"/>
          <p:cNvSpPr txBox="1"/>
          <p:nvPr/>
        </p:nvSpPr>
        <p:spPr>
          <a:xfrm>
            <a:off x="762000" y="5181600"/>
            <a:ext cx="7620000" cy="830997"/>
          </a:xfrm>
          <a:prstGeom prst="rect">
            <a:avLst/>
          </a:prstGeom>
          <a:solidFill>
            <a:srgbClr val="CCECFF"/>
          </a:solidFill>
          <a:ln w="28575">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ESMO has handled numerous events successfully in its quasi-devolved state</a:t>
            </a:r>
          </a:p>
        </p:txBody>
      </p:sp>
    </p:spTree>
    <p:extLst>
      <p:ext uri="{BB962C8B-B14F-4D97-AF65-F5344CB8AC3E}">
        <p14:creationId xmlns:p14="http://schemas.microsoft.com/office/powerpoint/2010/main" val="2134127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68"/>
            <a:ext cx="8229600" cy="739464"/>
          </a:xfrm>
        </p:spPr>
        <p:txBody>
          <a:bodyPr>
            <a:normAutofit/>
          </a:bodyPr>
          <a:lstStyle/>
          <a:p>
            <a:pPr eaLnBrk="0" fontAlgn="base" hangingPunct="0">
              <a:spcAft>
                <a:spcPct val="0"/>
              </a:spcAft>
            </a:pPr>
            <a:r>
              <a:rPr lang="en-US" dirty="0">
                <a:solidFill>
                  <a:srgbClr val="007600"/>
                </a:solidFill>
                <a:latin typeface="Calibri" pitchFamily="34" charset="0"/>
              </a:rPr>
              <a:t>Retrograde Maneuver Preparation</a:t>
            </a:r>
          </a:p>
        </p:txBody>
      </p:sp>
      <p:sp>
        <p:nvSpPr>
          <p:cNvPr id="3" name="Content Placeholder 2"/>
          <p:cNvSpPr>
            <a:spLocks noGrp="1"/>
          </p:cNvSpPr>
          <p:nvPr>
            <p:ph idx="1"/>
          </p:nvPr>
        </p:nvSpPr>
        <p:spPr>
          <a:xfrm>
            <a:off x="457200" y="840265"/>
            <a:ext cx="8229600" cy="3006465"/>
          </a:xfrm>
        </p:spPr>
        <p:txBody>
          <a:bodyPr>
            <a:normAutofit fontScale="92500" lnSpcReduction="10000"/>
          </a:bodyPr>
          <a:lstStyle/>
          <a:p>
            <a:r>
              <a:rPr lang="en-US" sz="2000" b="1" dirty="0"/>
              <a:t>FOT development of retrograde capability</a:t>
            </a:r>
          </a:p>
          <a:p>
            <a:pPr lvl="1"/>
            <a:r>
              <a:rPr lang="en-US" sz="1800" b="1" dirty="0"/>
              <a:t>Short Duration Retro </a:t>
            </a:r>
            <a:r>
              <a:rPr lang="en-US" sz="1800" dirty="0"/>
              <a:t>: </a:t>
            </a:r>
            <a:r>
              <a:rPr lang="en-US" sz="1800" b="1" dirty="0"/>
              <a:t>Complete</a:t>
            </a:r>
          </a:p>
          <a:p>
            <a:pPr lvl="2"/>
            <a:r>
              <a:rPr lang="en-US" sz="1600" dirty="0"/>
              <a:t>Only executed to prevent GTE violation</a:t>
            </a:r>
          </a:p>
          <a:p>
            <a:pPr lvl="2"/>
            <a:r>
              <a:rPr lang="en-US" sz="1600" dirty="0"/>
              <a:t>Performed in S/C night</a:t>
            </a:r>
          </a:p>
          <a:p>
            <a:pPr lvl="2"/>
            <a:r>
              <a:rPr lang="en-US" sz="1600" dirty="0"/>
              <a:t>Design Completion:  </a:t>
            </a:r>
            <a:r>
              <a:rPr lang="en-US" sz="1600" b="1" dirty="0"/>
              <a:t>May 2019</a:t>
            </a:r>
          </a:p>
          <a:p>
            <a:pPr lvl="1"/>
            <a:endParaRPr lang="en-US" sz="1800" dirty="0"/>
          </a:p>
          <a:p>
            <a:pPr lvl="1"/>
            <a:r>
              <a:rPr lang="en-US" sz="1800" b="1" dirty="0"/>
              <a:t>Long Duration Retro</a:t>
            </a:r>
            <a:r>
              <a:rPr lang="en-US" sz="1800" dirty="0"/>
              <a:t>: </a:t>
            </a:r>
            <a:r>
              <a:rPr lang="en-US" sz="1800" b="1" dirty="0"/>
              <a:t>Complete</a:t>
            </a:r>
            <a:endParaRPr lang="en-US" sz="1800" b="1" dirty="0">
              <a:solidFill>
                <a:srgbClr val="0000FF"/>
              </a:solidFill>
            </a:endParaRPr>
          </a:p>
          <a:p>
            <a:pPr lvl="2"/>
            <a:r>
              <a:rPr lang="en-US" sz="1600" dirty="0"/>
              <a:t>Constellation Exit and Deorbit Burns</a:t>
            </a:r>
          </a:p>
          <a:p>
            <a:pPr lvl="2"/>
            <a:r>
              <a:rPr lang="en-US" sz="1600" dirty="0"/>
              <a:t>Executed in S/C Day and Night</a:t>
            </a:r>
          </a:p>
          <a:p>
            <a:pPr lvl="2"/>
            <a:r>
              <a:rPr lang="en-US" sz="1600" dirty="0"/>
              <a:t>ASTER to be in Safe Mode</a:t>
            </a:r>
          </a:p>
          <a:p>
            <a:pPr lvl="2"/>
            <a:r>
              <a:rPr lang="en-US" sz="1600" dirty="0"/>
              <a:t>Design Completion: </a:t>
            </a:r>
            <a:r>
              <a:rPr lang="en-US" sz="1600" b="1" dirty="0"/>
              <a:t>December 2019</a:t>
            </a:r>
          </a:p>
          <a:p>
            <a:pPr lvl="2"/>
            <a:endParaRPr lang="en-US" sz="1600" dirty="0"/>
          </a:p>
          <a:p>
            <a:endParaRPr lang="en-US" sz="2000" dirty="0"/>
          </a:p>
        </p:txBody>
      </p:sp>
      <p:sp>
        <p:nvSpPr>
          <p:cNvPr id="6" name="TextBox 5"/>
          <p:cNvSpPr txBox="1"/>
          <p:nvPr/>
        </p:nvSpPr>
        <p:spPr>
          <a:xfrm>
            <a:off x="1257300" y="3837205"/>
            <a:ext cx="6629400" cy="646331"/>
          </a:xfrm>
          <a:prstGeom prst="rect">
            <a:avLst/>
          </a:prstGeom>
          <a:solidFill>
            <a:srgbClr val="CCFFCC"/>
          </a:solidFill>
          <a:ln w="25400">
            <a:solidFill>
              <a:schemeClr val="tx1"/>
            </a:solidFill>
          </a:ln>
        </p:spPr>
        <p:txBody>
          <a:bodyPr wrap="square" rtlCol="0">
            <a:spAutoFit/>
          </a:bodyPr>
          <a:lstStyle/>
          <a:p>
            <a:pPr marL="1196975" indent="-285750" algn="l">
              <a:buFont typeface="Arial" panose="020B0604020202020204" pitchFamily="34" charset="0"/>
              <a:buChar char="•"/>
            </a:pPr>
            <a:r>
              <a:rPr lang="en-US" sz="1800" b="1" dirty="0">
                <a:latin typeface="+mn-lt"/>
              </a:rPr>
              <a:t>Terra Retrograde Capability - COMPLETE</a:t>
            </a:r>
          </a:p>
          <a:p>
            <a:pPr marL="1196975" indent="-285750" algn="l">
              <a:buFont typeface="Arial" panose="020B0604020202020204" pitchFamily="34" charset="0"/>
              <a:buChar char="•"/>
            </a:pPr>
            <a:r>
              <a:rPr lang="en-US" sz="1800" b="1" dirty="0">
                <a:latin typeface="+mn-lt"/>
              </a:rPr>
              <a:t>All instrument configurations understood</a:t>
            </a:r>
          </a:p>
        </p:txBody>
      </p:sp>
      <p:sp>
        <p:nvSpPr>
          <p:cNvPr id="7" name="Content Placeholder 2">
            <a:extLst>
              <a:ext uri="{FF2B5EF4-FFF2-40B4-BE49-F238E27FC236}">
                <a16:creationId xmlns:a16="http://schemas.microsoft.com/office/drawing/2014/main" id="{9ACED176-8C6E-43ED-90FC-1D72FF3C89CD}"/>
              </a:ext>
            </a:extLst>
          </p:cNvPr>
          <p:cNvSpPr txBox="1">
            <a:spLocks/>
          </p:cNvSpPr>
          <p:nvPr/>
        </p:nvSpPr>
        <p:spPr>
          <a:xfrm>
            <a:off x="457200" y="4572001"/>
            <a:ext cx="8229600" cy="2057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pPr>
            <a:r>
              <a:rPr lang="en-US" sz="2000" b="1" dirty="0">
                <a:solidFill>
                  <a:srgbClr val="0000FF"/>
                </a:solidFill>
              </a:rPr>
              <a:t>Constellation Exit Maneuver Working Group stood up in March 2022</a:t>
            </a:r>
          </a:p>
          <a:p>
            <a:pPr lvl="1" fontAlgn="auto">
              <a:spcAft>
                <a:spcPts val="0"/>
              </a:spcAft>
            </a:pPr>
            <a:r>
              <a:rPr lang="en-US" sz="1600" b="1" dirty="0">
                <a:solidFill>
                  <a:srgbClr val="0000FF"/>
                </a:solidFill>
              </a:rPr>
              <a:t>Ensured team proficiency and readiness to execute CEMs</a:t>
            </a:r>
          </a:p>
          <a:p>
            <a:pPr lvl="1" fontAlgn="auto">
              <a:spcAft>
                <a:spcPts val="0"/>
              </a:spcAft>
            </a:pPr>
            <a:r>
              <a:rPr lang="en-US" sz="1600" b="1" dirty="0">
                <a:solidFill>
                  <a:srgbClr val="0000FF"/>
                </a:solidFill>
              </a:rPr>
              <a:t>Many simulations performed</a:t>
            </a:r>
          </a:p>
          <a:p>
            <a:pPr fontAlgn="auto">
              <a:spcAft>
                <a:spcPts val="0"/>
              </a:spcAft>
            </a:pPr>
            <a:r>
              <a:rPr lang="en-US" sz="2000" b="1" dirty="0">
                <a:solidFill>
                  <a:srgbClr val="0000FF"/>
                </a:solidFill>
              </a:rPr>
              <a:t>Constellation Exit Maneuvers performed successfully</a:t>
            </a:r>
          </a:p>
          <a:p>
            <a:pPr lvl="1" fontAlgn="auto">
              <a:spcAft>
                <a:spcPts val="0"/>
              </a:spcAft>
            </a:pPr>
            <a:r>
              <a:rPr lang="en-US" sz="1800" b="1" dirty="0">
                <a:solidFill>
                  <a:srgbClr val="0000FF"/>
                </a:solidFill>
              </a:rPr>
              <a:t>CEM#1 performed successfully on 10/12/22</a:t>
            </a:r>
          </a:p>
          <a:p>
            <a:pPr lvl="1" fontAlgn="auto">
              <a:spcAft>
                <a:spcPts val="0"/>
              </a:spcAft>
            </a:pPr>
            <a:r>
              <a:rPr lang="en-US" sz="1800" b="1" dirty="0">
                <a:solidFill>
                  <a:srgbClr val="0000FF"/>
                </a:solidFill>
              </a:rPr>
              <a:t>CEM#2 performed successfully on 10/19/22</a:t>
            </a:r>
          </a:p>
        </p:txBody>
      </p:sp>
    </p:spTree>
    <p:extLst>
      <p:ext uri="{BB962C8B-B14F-4D97-AF65-F5344CB8AC3E}">
        <p14:creationId xmlns:p14="http://schemas.microsoft.com/office/powerpoint/2010/main" val="4185283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3550" y="1"/>
            <a:ext cx="8229600" cy="762000"/>
          </a:xfrm>
        </p:spPr>
        <p:txBody>
          <a:bodyPr vert="horz" lIns="91440" tIns="45720" rIns="91440" bIns="45720" rtlCol="0" anchor="ctr">
            <a:normAutofit/>
          </a:bodyPr>
          <a:lstStyle/>
          <a:p>
            <a:pPr eaLnBrk="0" fontAlgn="base" hangingPunct="0">
              <a:spcAft>
                <a:spcPct val="0"/>
              </a:spcAft>
            </a:pPr>
            <a:r>
              <a:rPr lang="en-US" dirty="0">
                <a:solidFill>
                  <a:srgbClr val="007600"/>
                </a:solidFill>
                <a:latin typeface="Calibri" pitchFamily="34" charset="0"/>
              </a:rPr>
              <a:t>Upcoming Activities</a:t>
            </a:r>
          </a:p>
        </p:txBody>
      </p:sp>
      <p:graphicFrame>
        <p:nvGraphicFramePr>
          <p:cNvPr id="5" name="Table Placeholder 5"/>
          <p:cNvGraphicFramePr>
            <a:graphicFrameLocks/>
          </p:cNvGraphicFramePr>
          <p:nvPr/>
        </p:nvGraphicFramePr>
        <p:xfrm>
          <a:off x="457200" y="1066800"/>
          <a:ext cx="8326768" cy="4450080"/>
        </p:xfrm>
        <a:graphic>
          <a:graphicData uri="http://schemas.openxmlformats.org/drawingml/2006/table">
            <a:tbl>
              <a:tblPr firstRow="1" bandRow="1">
                <a:tableStyleId>{68D230F3-CF80-4859-8CE7-A43EE81993B5}</a:tableStyleId>
              </a:tblPr>
              <a:tblGrid>
                <a:gridCol w="5200650">
                  <a:extLst>
                    <a:ext uri="{9D8B030D-6E8A-4147-A177-3AD203B41FA5}">
                      <a16:colId xmlns:a16="http://schemas.microsoft.com/office/drawing/2014/main" val="20000"/>
                    </a:ext>
                  </a:extLst>
                </a:gridCol>
                <a:gridCol w="3126118">
                  <a:extLst>
                    <a:ext uri="{9D8B030D-6E8A-4147-A177-3AD203B41FA5}">
                      <a16:colId xmlns:a16="http://schemas.microsoft.com/office/drawing/2014/main" val="20001"/>
                    </a:ext>
                  </a:extLst>
                </a:gridCol>
              </a:tblGrid>
              <a:tr h="291302">
                <a:tc gridSpan="2">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Upcoming Activities</a:t>
                      </a:r>
                      <a:endParaRPr lang="en-US" sz="1600" b="0" dirty="0">
                        <a:solidFill>
                          <a:schemeClr val="bg1"/>
                        </a:solidFill>
                        <a:latin typeface="+mn-lt"/>
                        <a:cs typeface="Arial" pitchFamily="34" charset="0"/>
                      </a:endParaRPr>
                    </a:p>
                  </a:txBody>
                  <a:tcPr>
                    <a:solidFill>
                      <a:srgbClr val="006600"/>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50" b="0" dirty="0">
                        <a:latin typeface="+mn-lt"/>
                        <a:cs typeface="Arial" pitchFamily="34" charset="0"/>
                      </a:endParaRPr>
                    </a:p>
                  </a:txBody>
                  <a:tcPr/>
                </a:tc>
                <a:extLst>
                  <a:ext uri="{0D108BD9-81ED-4DB2-BD59-A6C34878D82A}">
                    <a16:rowId xmlns:a16="http://schemas.microsoft.com/office/drawing/2014/main" val="10000"/>
                  </a:ext>
                </a:extLst>
              </a:tr>
              <a:tr h="2589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Terra Lunar Induced Solar Eclipse #52 (69% max predicted eclipse)</a:t>
                      </a:r>
                    </a:p>
                  </a:txBody>
                  <a:tcPr anchor="ct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10/25/22</a:t>
                      </a:r>
                    </a:p>
                  </a:txBody>
                  <a:tcPr anchor="ctr">
                    <a:solidFill>
                      <a:srgbClr val="D7E4BD"/>
                    </a:solidFill>
                  </a:tcPr>
                </a:tc>
                <a:extLst>
                  <a:ext uri="{0D108BD9-81ED-4DB2-BD59-A6C34878D82A}">
                    <a16:rowId xmlns:a16="http://schemas.microsoft.com/office/drawing/2014/main" val="10001"/>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itchFamily="34" charset="0"/>
                        </a:rPr>
                        <a:t>MISR Bi-Monthly Calibration</a:t>
                      </a:r>
                      <a:r>
                        <a:rPr lang="en-US" sz="1200" b="0" kern="1200" dirty="0">
                          <a:solidFill>
                            <a:schemeClr val="tx1"/>
                          </a:solidFill>
                          <a:latin typeface="+mn-lt"/>
                          <a:ea typeface="+mn-ea"/>
                          <a:cs typeface="Arial" pitchFamily="34" charset="0"/>
                        </a:rPr>
                        <a:t> (October 2022)</a:t>
                      </a:r>
                      <a:endParaRPr lang="en-US" sz="1200" b="0" dirty="0">
                        <a:solidFill>
                          <a:schemeClr val="tx1"/>
                        </a:solidFill>
                        <a:latin typeface="+mn-lt"/>
                        <a:cs typeface="Arial" pitchFamily="34" charset="0"/>
                      </a:endParaRP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10/25/22</a:t>
                      </a:r>
                    </a:p>
                  </a:txBody>
                  <a:tcPr anchor="ctr">
                    <a:solidFill>
                      <a:schemeClr val="bg1"/>
                    </a:solidFill>
                  </a:tcPr>
                </a:tc>
                <a:extLst>
                  <a:ext uri="{0D108BD9-81ED-4DB2-BD59-A6C34878D82A}">
                    <a16:rowId xmlns:a16="http://schemas.microsoft.com/office/drawing/2014/main" val="10002"/>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itchFamily="34" charset="0"/>
                        </a:rPr>
                        <a:t>FSSE CCB Meeting</a:t>
                      </a:r>
                    </a:p>
                  </a:txBody>
                  <a:tcPr anchor="ct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10/26/22 @ 1 pm</a:t>
                      </a:r>
                    </a:p>
                  </a:txBody>
                  <a:tcPr anchor="ctr">
                    <a:solidFill>
                      <a:srgbClr val="D7E4BD"/>
                    </a:solidFill>
                  </a:tcPr>
                </a:tc>
                <a:extLst>
                  <a:ext uri="{0D108BD9-81ED-4DB2-BD59-A6C34878D82A}">
                    <a16:rowId xmlns:a16="http://schemas.microsoft.com/office/drawing/2014/main" val="10003"/>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itchFamily="34" charset="0"/>
                        </a:rPr>
                        <a:t>ASTER Science Team Meeting @ Tokyo, Japan</a:t>
                      </a: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11/07/22 – 11/09/22</a:t>
                      </a:r>
                    </a:p>
                  </a:txBody>
                  <a:tcPr anchor="ctr">
                    <a:solidFill>
                      <a:schemeClr val="bg1"/>
                    </a:solidFill>
                  </a:tcPr>
                </a:tc>
                <a:extLst>
                  <a:ext uri="{0D108BD9-81ED-4DB2-BD59-A6C34878D82A}">
                    <a16:rowId xmlns:a16="http://schemas.microsoft.com/office/drawing/2014/main" val="1728144775"/>
                  </a:ext>
                </a:extLst>
              </a:tr>
              <a:tr h="2589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ASTER-NASA Interface Meeting (Virtual)</a:t>
                      </a:r>
                    </a:p>
                  </a:txBody>
                  <a:tcPr anchor="ct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11/10/22</a:t>
                      </a:r>
                    </a:p>
                  </a:txBody>
                  <a:tcPr anchor="ctr">
                    <a:solidFill>
                      <a:srgbClr val="D7E4BD"/>
                    </a:solidFill>
                  </a:tcPr>
                </a:tc>
                <a:extLst>
                  <a:ext uri="{0D108BD9-81ED-4DB2-BD59-A6C34878D82A}">
                    <a16:rowId xmlns:a16="http://schemas.microsoft.com/office/drawing/2014/main" val="2129142455"/>
                  </a:ext>
                </a:extLst>
              </a:tr>
              <a:tr h="2589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Constellation MOWG (Fall 2022)</a:t>
                      </a: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11/16/22 – 11/18/22</a:t>
                      </a:r>
                    </a:p>
                  </a:txBody>
                  <a:tcPr anchor="ctr">
                    <a:solidFill>
                      <a:schemeClr val="bg1"/>
                    </a:solidFill>
                  </a:tcPr>
                </a:tc>
                <a:extLst>
                  <a:ext uri="{0D108BD9-81ED-4DB2-BD59-A6C34878D82A}">
                    <a16:rowId xmlns:a16="http://schemas.microsoft.com/office/drawing/2014/main" val="10004"/>
                  </a:ext>
                </a:extLst>
              </a:tr>
              <a:tr h="2589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Terra 23-year Launch Anniversary</a:t>
                      </a:r>
                    </a:p>
                  </a:txBody>
                  <a:tcPr anchor="ct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12/18/22</a:t>
                      </a:r>
                    </a:p>
                  </a:txBody>
                  <a:tcPr anchor="ctr">
                    <a:solidFill>
                      <a:srgbClr val="D7E4BD"/>
                    </a:solidFill>
                  </a:tcPr>
                </a:tc>
                <a:extLst>
                  <a:ext uri="{0D108BD9-81ED-4DB2-BD59-A6C34878D82A}">
                    <a16:rowId xmlns:a16="http://schemas.microsoft.com/office/drawing/2014/main" val="10005"/>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itchFamily="34" charset="0"/>
                        </a:rPr>
                        <a:t>MISR Bi-Monthly Calibration</a:t>
                      </a:r>
                      <a:r>
                        <a:rPr lang="en-US" sz="1200" b="0" kern="1200" dirty="0">
                          <a:solidFill>
                            <a:schemeClr val="tx1"/>
                          </a:solidFill>
                          <a:latin typeface="+mn-lt"/>
                          <a:ea typeface="+mn-ea"/>
                          <a:cs typeface="Arial" pitchFamily="34" charset="0"/>
                        </a:rPr>
                        <a:t> (December 2022)</a:t>
                      </a:r>
                      <a:endParaRPr lang="en-US" sz="1200" b="0" dirty="0">
                        <a:solidFill>
                          <a:schemeClr val="tx1"/>
                        </a:solidFill>
                        <a:latin typeface="+mn-lt"/>
                        <a:cs typeface="Arial" pitchFamily="34" charset="0"/>
                      </a:endParaRP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12/20/22</a:t>
                      </a:r>
                    </a:p>
                  </a:txBody>
                  <a:tcPr anchor="ctr">
                    <a:solidFill>
                      <a:schemeClr val="bg1"/>
                    </a:solidFill>
                  </a:tcPr>
                </a:tc>
                <a:extLst>
                  <a:ext uri="{0D108BD9-81ED-4DB2-BD59-A6C34878D82A}">
                    <a16:rowId xmlns:a16="http://schemas.microsoft.com/office/drawing/2014/main" val="10006"/>
                  </a:ext>
                </a:extLst>
              </a:tr>
              <a:tr h="2589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Terra Lunar Induced Solar Eclipse #53 (Total Eclipse)</a:t>
                      </a:r>
                    </a:p>
                  </a:txBody>
                  <a:tcPr anchor="ct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04/20/23</a:t>
                      </a:r>
                    </a:p>
                  </a:txBody>
                  <a:tcPr anchor="ctr">
                    <a:solidFill>
                      <a:srgbClr val="D7E4BD"/>
                    </a:solidFill>
                  </a:tcPr>
                </a:tc>
                <a:extLst>
                  <a:ext uri="{0D108BD9-81ED-4DB2-BD59-A6C34878D82A}">
                    <a16:rowId xmlns:a16="http://schemas.microsoft.com/office/drawing/2014/main" val="10007"/>
                  </a:ext>
                </a:extLst>
              </a:tr>
              <a:tr h="2589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Terra Lunar Induced Solar Eclipse #54 (Annular Eclipse)</a:t>
                      </a: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10/14/23</a:t>
                      </a:r>
                    </a:p>
                  </a:txBody>
                  <a:tcPr anchor="ctr">
                    <a:solidFill>
                      <a:schemeClr val="bg1"/>
                    </a:solidFill>
                  </a:tcPr>
                </a:tc>
                <a:extLst>
                  <a:ext uri="{0D108BD9-81ED-4DB2-BD59-A6C34878D82A}">
                    <a16:rowId xmlns:a16="http://schemas.microsoft.com/office/drawing/2014/main" val="10008"/>
                  </a:ext>
                </a:extLst>
              </a:tr>
              <a:tr h="2589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Arial" pitchFamily="34" charset="0"/>
                      </a:endParaRPr>
                    </a:p>
                  </a:txBody>
                  <a:tcPr anchor="ct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Arial" pitchFamily="34" charset="0"/>
                      </a:endParaRPr>
                    </a:p>
                  </a:txBody>
                  <a:tcPr anchor="ctr">
                    <a:solidFill>
                      <a:srgbClr val="D7E4BD"/>
                    </a:solidFill>
                  </a:tcPr>
                </a:tc>
                <a:extLst>
                  <a:ext uri="{0D108BD9-81ED-4DB2-BD59-A6C34878D82A}">
                    <a16:rowId xmlns:a16="http://schemas.microsoft.com/office/drawing/2014/main" val="10009"/>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mn-lt"/>
                        <a:cs typeface="Arial" pitchFamily="34" charset="0"/>
                      </a:endParaRP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mn-lt"/>
                        <a:cs typeface="Arial" pitchFamily="34" charset="0"/>
                      </a:endParaRPr>
                    </a:p>
                  </a:txBody>
                  <a:tcPr anchor="ctr">
                    <a:solidFill>
                      <a:schemeClr val="bg1"/>
                    </a:solidFill>
                  </a:tcPr>
                </a:tc>
                <a:extLst>
                  <a:ext uri="{0D108BD9-81ED-4DB2-BD59-A6C34878D82A}">
                    <a16:rowId xmlns:a16="http://schemas.microsoft.com/office/drawing/2014/main" val="10010"/>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mn-lt"/>
                        <a:cs typeface="Arial" pitchFamily="34" charset="0"/>
                      </a:endParaRPr>
                    </a:p>
                  </a:txBody>
                  <a:tcPr anchor="ct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mn-lt"/>
                        <a:cs typeface="Arial" pitchFamily="34" charset="0"/>
                      </a:endParaRPr>
                    </a:p>
                  </a:txBody>
                  <a:tcPr anchor="ctr">
                    <a:solidFill>
                      <a:srgbClr val="D7E4BD"/>
                    </a:solidFill>
                  </a:tcPr>
                </a:tc>
                <a:extLst>
                  <a:ext uri="{0D108BD9-81ED-4DB2-BD59-A6C34878D82A}">
                    <a16:rowId xmlns:a16="http://schemas.microsoft.com/office/drawing/2014/main" val="10011"/>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mn-lt"/>
                        <a:cs typeface="Arial" pitchFamily="34" charset="0"/>
                      </a:endParaRP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mn-lt"/>
                        <a:cs typeface="Arial" pitchFamily="34" charset="0"/>
                      </a:endParaRPr>
                    </a:p>
                  </a:txBody>
                  <a:tcPr anchor="ctr">
                    <a:solidFill>
                      <a:schemeClr val="bg1"/>
                    </a:solidFill>
                  </a:tcPr>
                </a:tc>
                <a:extLst>
                  <a:ext uri="{0D108BD9-81ED-4DB2-BD59-A6C34878D82A}">
                    <a16:rowId xmlns:a16="http://schemas.microsoft.com/office/drawing/2014/main" val="10012"/>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itchFamily="34" charset="0"/>
                        </a:rPr>
                        <a:t>Decommission Preparation</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Ongoing</a:t>
                      </a:r>
                    </a:p>
                  </a:txBody>
                  <a:tcPr>
                    <a:solidFill>
                      <a:srgbClr val="D7E4BD"/>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828228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2666999"/>
            <a:ext cx="7772400" cy="838201"/>
          </a:xfrm>
        </p:spPr>
        <p:txBody>
          <a:bodyPr>
            <a:normAutofit/>
          </a:bodyPr>
          <a:lstStyle/>
          <a:p>
            <a:pPr algn="ctr">
              <a:defRPr/>
            </a:pPr>
            <a:r>
              <a:rPr lang="en-US" dirty="0"/>
              <a:t>Future Maneuver Plans</a:t>
            </a:r>
          </a:p>
        </p:txBody>
      </p:sp>
    </p:spTree>
    <p:extLst>
      <p:ext uri="{BB962C8B-B14F-4D97-AF65-F5344CB8AC3E}">
        <p14:creationId xmlns:p14="http://schemas.microsoft.com/office/powerpoint/2010/main" val="2485371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11"/>
          <p:cNvSpPr>
            <a:spLocks noGrp="1"/>
          </p:cNvSpPr>
          <p:nvPr>
            <p:ph sz="half" idx="2"/>
          </p:nvPr>
        </p:nvSpPr>
        <p:spPr>
          <a:xfrm>
            <a:off x="133368" y="927980"/>
            <a:ext cx="4901007" cy="5451472"/>
          </a:xfrm>
        </p:spPr>
        <p:txBody>
          <a:bodyPr>
            <a:noAutofit/>
          </a:bodyPr>
          <a:lstStyle/>
          <a:p>
            <a:pPr marL="0" lvl="1" indent="0">
              <a:buClr>
                <a:schemeClr val="tx1"/>
              </a:buClr>
              <a:buSzPct val="120000"/>
              <a:buNone/>
            </a:pPr>
            <a:r>
              <a:rPr lang="en-US" sz="1800" b="1" u="sng" dirty="0">
                <a:cs typeface="Arial" charset="0"/>
              </a:rPr>
              <a:t>Document Status</a:t>
            </a:r>
          </a:p>
          <a:p>
            <a:pPr marL="285648" lvl="1">
              <a:buClr>
                <a:schemeClr val="tx1"/>
              </a:buClr>
              <a:buSzPct val="120000"/>
              <a:buFont typeface="Arial" pitchFamily="34" charset="0"/>
              <a:buChar char="•"/>
            </a:pPr>
            <a:r>
              <a:rPr lang="en-US" sz="1800" b="1" dirty="0">
                <a:cs typeface="Arial" charset="0"/>
              </a:rPr>
              <a:t>Rev D - End-of-Mission Plan Document has been revised and under review cycle</a:t>
            </a:r>
          </a:p>
          <a:p>
            <a:pPr marL="285648" lvl="1">
              <a:buClr>
                <a:schemeClr val="tx1"/>
              </a:buClr>
              <a:buSzPct val="120000"/>
              <a:buFont typeface="Arial" pitchFamily="34" charset="0"/>
              <a:buChar char="•"/>
            </a:pPr>
            <a:r>
              <a:rPr lang="en-US" sz="1800" b="1" dirty="0">
                <a:cs typeface="Arial" charset="0"/>
              </a:rPr>
              <a:t>APPROVED - NASA HQ Signed in October 2018</a:t>
            </a:r>
          </a:p>
          <a:p>
            <a:pPr marL="285648" lvl="1">
              <a:buClr>
                <a:schemeClr val="tx1"/>
              </a:buClr>
              <a:buSzPct val="120000"/>
              <a:buFont typeface="Arial" pitchFamily="34" charset="0"/>
              <a:buChar char="•"/>
            </a:pPr>
            <a:r>
              <a:rPr lang="en-US" sz="1800" b="1" dirty="0">
                <a:solidFill>
                  <a:srgbClr val="0000FF"/>
                </a:solidFill>
                <a:cs typeface="Arial" charset="0"/>
              </a:rPr>
              <a:t>Rev E – Generated and working its way through signatures</a:t>
            </a:r>
          </a:p>
          <a:p>
            <a:pPr marL="685698" lvl="2">
              <a:buClr>
                <a:schemeClr val="tx1"/>
              </a:buClr>
              <a:buSzPct val="120000"/>
            </a:pPr>
            <a:r>
              <a:rPr lang="en-US" sz="1050" b="1" dirty="0">
                <a:solidFill>
                  <a:srgbClr val="0000FF"/>
                </a:solidFill>
                <a:cs typeface="Arial" charset="0"/>
              </a:rPr>
              <a:t>Minor updates to numbers based on 3 years since Rev D</a:t>
            </a:r>
          </a:p>
          <a:p>
            <a:pPr marL="0" lvl="1" indent="0">
              <a:buClr>
                <a:schemeClr val="tx1"/>
              </a:buClr>
              <a:buSzPct val="120000"/>
              <a:buNone/>
            </a:pPr>
            <a:r>
              <a:rPr lang="en-US" sz="1800" b="1" u="sng" dirty="0">
                <a:cs typeface="Arial" charset="0"/>
              </a:rPr>
              <a:t>Content</a:t>
            </a:r>
          </a:p>
          <a:p>
            <a:pPr marL="285648" lvl="1">
              <a:buClr>
                <a:schemeClr val="tx1"/>
              </a:buClr>
              <a:buSzPct val="120000"/>
              <a:buFont typeface="Arial" pitchFamily="34" charset="0"/>
              <a:buChar char="•"/>
            </a:pPr>
            <a:r>
              <a:rPr lang="en-US" sz="1800" b="1" dirty="0">
                <a:cs typeface="Arial" charset="0"/>
              </a:rPr>
              <a:t>Terra will continue normal operations through </a:t>
            </a:r>
            <a:r>
              <a:rPr lang="en-US" sz="1800" b="1" dirty="0">
                <a:solidFill>
                  <a:srgbClr val="0000FF"/>
                </a:solidFill>
                <a:cs typeface="Arial" charset="0"/>
              </a:rPr>
              <a:t>October 2020</a:t>
            </a:r>
          </a:p>
          <a:p>
            <a:pPr marL="285648" lvl="1">
              <a:buClr>
                <a:schemeClr val="tx1"/>
              </a:buClr>
              <a:buSzPct val="120000"/>
              <a:buFont typeface="Arial" pitchFamily="34" charset="0"/>
              <a:buChar char="•"/>
            </a:pPr>
            <a:r>
              <a:rPr lang="en-US" sz="1800" b="1" dirty="0">
                <a:cs typeface="Arial" charset="0"/>
              </a:rPr>
              <a:t>Once all non-reserved fuel has been used, MLT will be drifted to 10:15 AM</a:t>
            </a:r>
          </a:p>
          <a:p>
            <a:pPr marL="285648" lvl="1">
              <a:buClr>
                <a:schemeClr val="tx1"/>
              </a:buClr>
              <a:buSzPct val="120000"/>
              <a:buFont typeface="Arial" pitchFamily="34" charset="0"/>
              <a:buChar char="•"/>
            </a:pPr>
            <a:r>
              <a:rPr lang="en-US" sz="1800" b="1" dirty="0">
                <a:solidFill>
                  <a:srgbClr val="0000FF"/>
                </a:solidFill>
                <a:cs typeface="Arial" charset="0"/>
              </a:rPr>
              <a:t>October 2022</a:t>
            </a:r>
            <a:r>
              <a:rPr lang="en-US" sz="1800" b="1" dirty="0">
                <a:cs typeface="Arial" charset="0"/>
              </a:rPr>
              <a:t>, Terra exits constellation</a:t>
            </a:r>
          </a:p>
          <a:p>
            <a:pPr marL="285648" lvl="1">
              <a:buClr>
                <a:schemeClr val="tx1"/>
              </a:buClr>
              <a:buSzPct val="120000"/>
              <a:buFont typeface="Arial" pitchFamily="34" charset="0"/>
              <a:buChar char="•"/>
            </a:pPr>
            <a:r>
              <a:rPr lang="en-US" sz="1800" b="1" dirty="0">
                <a:cs typeface="Arial" charset="0"/>
              </a:rPr>
              <a:t>Remaining fuel used to lower perigee prior to spacecraft passivation</a:t>
            </a:r>
          </a:p>
          <a:p>
            <a:pPr marL="285648" lvl="1">
              <a:buClr>
                <a:schemeClr val="tx1"/>
              </a:buClr>
              <a:buSzPct val="120000"/>
              <a:buFont typeface="Arial" pitchFamily="34" charset="0"/>
              <a:buChar char="•"/>
            </a:pPr>
            <a:r>
              <a:rPr lang="en-US" sz="1800" b="1" dirty="0">
                <a:cs typeface="Arial" charset="0"/>
              </a:rPr>
              <a:t>Exit plan is consistent with the current Constellation Operations Coordination Plan</a:t>
            </a:r>
          </a:p>
        </p:txBody>
      </p:sp>
      <p:sp>
        <p:nvSpPr>
          <p:cNvPr id="331779" name="Rectangle 3"/>
          <p:cNvSpPr>
            <a:spLocks noChangeArrowheads="1"/>
          </p:cNvSpPr>
          <p:nvPr/>
        </p:nvSpPr>
        <p:spPr bwMode="auto">
          <a:xfrm>
            <a:off x="1689103" y="1"/>
            <a:ext cx="5700713" cy="761999"/>
          </a:xfrm>
          <a:prstGeom prst="rect">
            <a:avLst/>
          </a:prstGeom>
        </p:spPr>
        <p:txBody>
          <a:bodyPr vert="horz" lIns="91440" tIns="45720" rIns="91440" bIns="45720" rtlCol="0" anchor="ctr">
            <a:normAutofit/>
          </a:bodyPr>
          <a:lstStyle/>
          <a:p>
            <a:pPr eaLnBrk="1" hangingPunct="1"/>
            <a:r>
              <a:rPr lang="en-US" sz="2800" b="1" dirty="0">
                <a:solidFill>
                  <a:srgbClr val="006600"/>
                </a:solidFill>
                <a:latin typeface="+mj-lt"/>
                <a:ea typeface="+mj-ea"/>
                <a:cs typeface="+mj-cs"/>
              </a:rPr>
              <a:t>Terra End-of-Mission Plan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132531" y="1194765"/>
            <a:ext cx="3715188" cy="4811366"/>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568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86742138"/>
              </p:ext>
            </p:extLst>
          </p:nvPr>
        </p:nvGraphicFramePr>
        <p:xfrm>
          <a:off x="1025057" y="1436040"/>
          <a:ext cx="6589059" cy="1402597"/>
        </p:xfrm>
        <a:graphic>
          <a:graphicData uri="http://schemas.openxmlformats.org/drawingml/2006/table">
            <a:tbl>
              <a:tblPr firstRow="1">
                <a:tableStyleId>{5940675A-B579-460E-94D1-54222C63F5DA}</a:tableStyleId>
              </a:tblPr>
              <a:tblGrid>
                <a:gridCol w="957536">
                  <a:extLst>
                    <a:ext uri="{9D8B030D-6E8A-4147-A177-3AD203B41FA5}">
                      <a16:colId xmlns:a16="http://schemas.microsoft.com/office/drawing/2014/main" val="20000"/>
                    </a:ext>
                  </a:extLst>
                </a:gridCol>
                <a:gridCol w="1709884">
                  <a:extLst>
                    <a:ext uri="{9D8B030D-6E8A-4147-A177-3AD203B41FA5}">
                      <a16:colId xmlns:a16="http://schemas.microsoft.com/office/drawing/2014/main" val="20001"/>
                    </a:ext>
                  </a:extLst>
                </a:gridCol>
                <a:gridCol w="1299512">
                  <a:extLst>
                    <a:ext uri="{9D8B030D-6E8A-4147-A177-3AD203B41FA5}">
                      <a16:colId xmlns:a16="http://schemas.microsoft.com/office/drawing/2014/main" val="20002"/>
                    </a:ext>
                  </a:extLst>
                </a:gridCol>
                <a:gridCol w="1188746">
                  <a:extLst>
                    <a:ext uri="{9D8B030D-6E8A-4147-A177-3AD203B41FA5}">
                      <a16:colId xmlns:a16="http://schemas.microsoft.com/office/drawing/2014/main" val="20003"/>
                    </a:ext>
                  </a:extLst>
                </a:gridCol>
                <a:gridCol w="1433381">
                  <a:extLst>
                    <a:ext uri="{9D8B030D-6E8A-4147-A177-3AD203B41FA5}">
                      <a16:colId xmlns:a16="http://schemas.microsoft.com/office/drawing/2014/main" val="20004"/>
                    </a:ext>
                  </a:extLst>
                </a:gridCol>
              </a:tblGrid>
              <a:tr h="305987">
                <a:tc>
                  <a:txBody>
                    <a:bodyPr/>
                    <a:lstStyle/>
                    <a:p>
                      <a:pPr algn="ctr" fontAlgn="ctr"/>
                      <a:r>
                        <a:rPr lang="en-US" sz="1200" u="none" strike="noStrike">
                          <a:effectLst/>
                          <a:latin typeface="+mj-lt"/>
                        </a:rPr>
                        <a:t>Mission Year </a:t>
                      </a:r>
                    </a:p>
                  </a:txBody>
                  <a:tcPr marL="12684" marR="12684" marT="12684" marB="0" anchor="ctr">
                    <a:solidFill>
                      <a:schemeClr val="accent6">
                        <a:lumMod val="40000"/>
                        <a:lumOff val="60000"/>
                      </a:schemeClr>
                    </a:solidFill>
                  </a:tcPr>
                </a:tc>
                <a:tc>
                  <a:txBody>
                    <a:bodyPr/>
                    <a:lstStyle/>
                    <a:p>
                      <a:pPr algn="ctr" fontAlgn="ctr"/>
                      <a:r>
                        <a:rPr lang="en-US" sz="1200" u="none" strike="noStrike">
                          <a:effectLst/>
                          <a:latin typeface="+mj-lt"/>
                        </a:rPr>
                        <a:t>Inclination Maneuvers </a:t>
                      </a:r>
                    </a:p>
                  </a:txBody>
                  <a:tcPr marL="12684" marR="12684" marT="12684" marB="0" anchor="ctr">
                    <a:solidFill>
                      <a:schemeClr val="accent6">
                        <a:lumMod val="40000"/>
                        <a:lumOff val="60000"/>
                      </a:schemeClr>
                    </a:solidFill>
                  </a:tcPr>
                </a:tc>
                <a:tc>
                  <a:txBody>
                    <a:bodyPr/>
                    <a:lstStyle/>
                    <a:p>
                      <a:pPr algn="ctr" fontAlgn="ctr"/>
                      <a:r>
                        <a:rPr lang="en-US" sz="1200" u="none" strike="noStrike">
                          <a:effectLst/>
                          <a:latin typeface="+mj-lt"/>
                        </a:rPr>
                        <a:t>DMU Maneuvers </a:t>
                      </a:r>
                    </a:p>
                  </a:txBody>
                  <a:tcPr marL="12684" marR="12684" marT="12684" marB="0" anchor="ctr">
                    <a:solidFill>
                      <a:schemeClr val="accent6">
                        <a:lumMod val="40000"/>
                        <a:lumOff val="60000"/>
                      </a:schemeClr>
                    </a:solidFill>
                  </a:tcPr>
                </a:tc>
                <a:tc>
                  <a:txBody>
                    <a:bodyPr/>
                    <a:lstStyle/>
                    <a:p>
                      <a:pPr algn="ctr" fontAlgn="ctr"/>
                      <a:r>
                        <a:rPr lang="en-US" sz="1200" u="none" strike="noStrike">
                          <a:effectLst/>
                          <a:latin typeface="+mj-lt"/>
                        </a:rPr>
                        <a:t>Fuel Used (kg)</a:t>
                      </a:r>
                      <a:endParaRPr lang="en-US" sz="1200" b="0" i="0" u="none" strike="noStrike">
                        <a:effectLst/>
                        <a:latin typeface="+mj-lt"/>
                      </a:endParaRPr>
                    </a:p>
                  </a:txBody>
                  <a:tcPr marL="12684" marR="12684" marT="12684" marB="0" anchor="ctr">
                    <a:solidFill>
                      <a:schemeClr val="accent6">
                        <a:lumMod val="40000"/>
                        <a:lumOff val="60000"/>
                      </a:schemeClr>
                    </a:solidFill>
                  </a:tcPr>
                </a:tc>
                <a:tc>
                  <a:txBody>
                    <a:bodyPr/>
                    <a:lstStyle/>
                    <a:p>
                      <a:pPr algn="ctr" fontAlgn="ctr"/>
                      <a:r>
                        <a:rPr lang="en-US" sz="1200" u="none" strike="noStrike">
                          <a:effectLst/>
                          <a:latin typeface="+mj-lt"/>
                        </a:rPr>
                        <a:t> Fuel Remaining (kg)</a:t>
                      </a:r>
                      <a:endParaRPr lang="en-US" sz="1200" b="0" i="0" u="none" strike="noStrike">
                        <a:effectLst/>
                        <a:latin typeface="+mj-lt"/>
                      </a:endParaRPr>
                    </a:p>
                  </a:txBody>
                  <a:tcPr marL="12684" marR="12684" marT="12684" marB="0" anchor="ctr">
                    <a:solidFill>
                      <a:schemeClr val="accent6">
                        <a:lumMod val="40000"/>
                        <a:lumOff val="60000"/>
                      </a:schemeClr>
                    </a:solidFill>
                  </a:tcPr>
                </a:tc>
                <a:extLst>
                  <a:ext uri="{0D108BD9-81ED-4DB2-BD59-A6C34878D82A}">
                    <a16:rowId xmlns:a16="http://schemas.microsoft.com/office/drawing/2014/main" val="10000"/>
                  </a:ext>
                </a:extLst>
              </a:tr>
              <a:tr h="219322">
                <a:tc>
                  <a:txBody>
                    <a:bodyPr/>
                    <a:lstStyle/>
                    <a:p>
                      <a:pPr algn="ctr" fontAlgn="ctr"/>
                      <a:r>
                        <a:rPr lang="en-US" sz="1200" b="0" i="0" u="none" strike="noStrike" dirty="0">
                          <a:effectLst/>
                          <a:latin typeface="+mn-lt"/>
                        </a:rPr>
                        <a:t>2018</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dirty="0">
                          <a:solidFill>
                            <a:schemeClr val="tx1"/>
                          </a:solidFill>
                          <a:effectLst/>
                          <a:latin typeface="+mn-lt"/>
                          <a:ea typeface="+mn-ea"/>
                          <a:cs typeface="+mn-cs"/>
                        </a:rPr>
                        <a:t>1 Spring, 2 Fall</a:t>
                      </a:r>
                      <a:endParaRPr lang="en-US" sz="1200" b="0" i="0" u="none" strike="noStrike" kern="1200" dirty="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i="0" u="none" strike="noStrike" kern="1200">
                          <a:solidFill>
                            <a:schemeClr val="tx1"/>
                          </a:solidFill>
                          <a:effectLst/>
                          <a:latin typeface="+mn-lt"/>
                          <a:ea typeface="+mn-ea"/>
                          <a:cs typeface="+mn-cs"/>
                        </a:rPr>
                        <a:t>4</a:t>
                      </a:r>
                    </a:p>
                  </a:txBody>
                  <a:tcPr marL="14375" marR="14375" marT="14375" marB="0" anchor="ctr">
                    <a:solidFill>
                      <a:schemeClr val="bg1">
                        <a:lumMod val="85000"/>
                      </a:schemeClr>
                    </a:solidFill>
                  </a:tcPr>
                </a:tc>
                <a:tc>
                  <a:txBody>
                    <a:bodyPr/>
                    <a:lstStyle/>
                    <a:p>
                      <a:pPr algn="ctr" fontAlgn="b"/>
                      <a:r>
                        <a:rPr lang="en-US" sz="1200" i="0" u="none" strike="noStrike" kern="1200">
                          <a:solidFill>
                            <a:schemeClr val="tx1"/>
                          </a:solidFill>
                          <a:effectLst/>
                          <a:latin typeface="+mn-lt"/>
                          <a:ea typeface="+mn-ea"/>
                          <a:cs typeface="+mn-cs"/>
                        </a:rPr>
                        <a:t>10.783</a:t>
                      </a:r>
                    </a:p>
                  </a:txBody>
                  <a:tcPr marL="9525" marR="9525" marT="9525" marB="0" anchor="ctr">
                    <a:solidFill>
                      <a:schemeClr val="bg1">
                        <a:lumMod val="85000"/>
                      </a:schemeClr>
                    </a:solidFill>
                  </a:tcPr>
                </a:tc>
                <a:tc>
                  <a:txBody>
                    <a:bodyPr/>
                    <a:lstStyle/>
                    <a:p>
                      <a:pPr algn="ctr" fontAlgn="b"/>
                      <a:r>
                        <a:rPr lang="en-US" sz="1200" i="0" u="none" strike="noStrike" kern="1200">
                          <a:solidFill>
                            <a:schemeClr val="tx1"/>
                          </a:solidFill>
                          <a:effectLst/>
                          <a:latin typeface="+mn-lt"/>
                          <a:ea typeface="+mn-ea"/>
                          <a:cs typeface="+mn-cs"/>
                        </a:rPr>
                        <a:t>44.998</a:t>
                      </a:r>
                    </a:p>
                  </a:txBody>
                  <a:tcPr marL="9525" marR="9525" marT="9525" marB="0" anchor="ctr">
                    <a:solidFill>
                      <a:schemeClr val="bg1">
                        <a:lumMod val="85000"/>
                      </a:schemeClr>
                    </a:solidFill>
                  </a:tcPr>
                </a:tc>
                <a:extLst>
                  <a:ext uri="{0D108BD9-81ED-4DB2-BD59-A6C34878D82A}">
                    <a16:rowId xmlns:a16="http://schemas.microsoft.com/office/drawing/2014/main" val="10001"/>
                  </a:ext>
                </a:extLst>
              </a:tr>
              <a:tr h="219322">
                <a:tc>
                  <a:txBody>
                    <a:bodyPr/>
                    <a:lstStyle/>
                    <a:p>
                      <a:pPr algn="ctr" fontAlgn="ctr"/>
                      <a:r>
                        <a:rPr lang="en-US" sz="1200" b="0" i="0" u="none" strike="noStrike">
                          <a:effectLst/>
                          <a:latin typeface="+mn-lt"/>
                        </a:rPr>
                        <a:t>2019</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dirty="0">
                          <a:solidFill>
                            <a:schemeClr val="tx1"/>
                          </a:solidFill>
                          <a:effectLst/>
                          <a:latin typeface="+mn-lt"/>
                          <a:ea typeface="+mn-ea"/>
                          <a:cs typeface="+mn-cs"/>
                        </a:rPr>
                        <a:t>1 Spring, 2 Fall</a:t>
                      </a:r>
                      <a:endParaRPr lang="en-US" sz="1200" b="0" i="0" u="none" strike="noStrike" kern="1200" dirty="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i="0" u="none" strike="noStrike" kern="1200" dirty="0">
                          <a:solidFill>
                            <a:schemeClr val="tx1"/>
                          </a:solidFill>
                          <a:effectLst/>
                          <a:latin typeface="+mn-lt"/>
                          <a:ea typeface="+mn-ea"/>
                          <a:cs typeface="+mn-cs"/>
                        </a:rPr>
                        <a:t>5</a:t>
                      </a:r>
                    </a:p>
                  </a:txBody>
                  <a:tcPr marL="14375" marR="14375" marT="14375" marB="0" anchor="ctr">
                    <a:solidFill>
                      <a:schemeClr val="bg1">
                        <a:lumMod val="85000"/>
                      </a:schemeClr>
                    </a:solidFill>
                  </a:tcPr>
                </a:tc>
                <a:tc>
                  <a:txBody>
                    <a:bodyPr/>
                    <a:lstStyle/>
                    <a:p>
                      <a:pPr algn="ctr" fontAlgn="b"/>
                      <a:r>
                        <a:rPr lang="en-US" sz="1200" i="0" u="none" strike="noStrike" kern="1200" dirty="0">
                          <a:solidFill>
                            <a:schemeClr val="tx1"/>
                          </a:solidFill>
                          <a:effectLst/>
                          <a:latin typeface="+mn-lt"/>
                          <a:ea typeface="+mn-ea"/>
                          <a:cs typeface="+mn-cs"/>
                        </a:rPr>
                        <a:t>10.752</a:t>
                      </a:r>
                    </a:p>
                  </a:txBody>
                  <a:tcPr marL="9525" marR="9525" marT="9525" marB="0" anchor="ctr">
                    <a:solidFill>
                      <a:schemeClr val="bg1">
                        <a:lumMod val="85000"/>
                      </a:schemeClr>
                    </a:solidFill>
                  </a:tcPr>
                </a:tc>
                <a:tc>
                  <a:txBody>
                    <a:bodyPr/>
                    <a:lstStyle/>
                    <a:p>
                      <a:pPr algn="ctr" fontAlgn="b"/>
                      <a:r>
                        <a:rPr lang="en-US" sz="1200" i="0" u="none" strike="noStrike" kern="1200">
                          <a:solidFill>
                            <a:schemeClr val="tx1"/>
                          </a:solidFill>
                          <a:effectLst/>
                          <a:latin typeface="+mn-lt"/>
                          <a:ea typeface="+mn-ea"/>
                          <a:cs typeface="+mn-cs"/>
                        </a:rPr>
                        <a:t>34.245</a:t>
                      </a:r>
                    </a:p>
                  </a:txBody>
                  <a:tcPr marL="9525" marR="9525" marT="9525" marB="0" anchor="b">
                    <a:solidFill>
                      <a:schemeClr val="bg1">
                        <a:lumMod val="85000"/>
                      </a:schemeClr>
                    </a:solidFill>
                  </a:tcPr>
                </a:tc>
                <a:extLst>
                  <a:ext uri="{0D108BD9-81ED-4DB2-BD59-A6C34878D82A}">
                    <a16:rowId xmlns:a16="http://schemas.microsoft.com/office/drawing/2014/main" val="10002"/>
                  </a:ext>
                </a:extLst>
              </a:tr>
              <a:tr h="219322">
                <a:tc>
                  <a:txBody>
                    <a:bodyPr/>
                    <a:lstStyle/>
                    <a:p>
                      <a:pPr algn="ctr" fontAlgn="ctr"/>
                      <a:r>
                        <a:rPr lang="en-US" sz="1200" b="0" i="0" u="none" strike="noStrike">
                          <a:effectLst/>
                          <a:latin typeface="+mn-lt"/>
                        </a:rPr>
                        <a:t>2020</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a:solidFill>
                            <a:schemeClr val="tx1"/>
                          </a:solidFill>
                          <a:effectLst/>
                          <a:latin typeface="+mn-lt"/>
                          <a:ea typeface="+mn-ea"/>
                          <a:cs typeface="+mn-cs"/>
                        </a:rPr>
                        <a:t>2</a:t>
                      </a:r>
                      <a:r>
                        <a:rPr lang="en-US" sz="1200" i="0" u="none" strike="noStrike" kern="1200" baseline="0">
                          <a:solidFill>
                            <a:schemeClr val="tx1"/>
                          </a:solidFill>
                          <a:effectLst/>
                          <a:latin typeface="+mn-lt"/>
                          <a:ea typeface="+mn-ea"/>
                          <a:cs typeface="+mn-cs"/>
                        </a:rPr>
                        <a:t> </a:t>
                      </a:r>
                      <a:r>
                        <a:rPr lang="en-US" sz="1200" i="0" u="none" strike="noStrike" kern="1200">
                          <a:solidFill>
                            <a:schemeClr val="tx1"/>
                          </a:solidFill>
                          <a:effectLst/>
                          <a:latin typeface="+mn-lt"/>
                          <a:ea typeface="+mn-ea"/>
                          <a:cs typeface="+mn-cs"/>
                        </a:rPr>
                        <a:t>Spring, 0 Fall</a:t>
                      </a:r>
                      <a:endParaRPr lang="en-US" sz="1200" b="0" i="0" u="none" strike="noStrike" kern="120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b="0" i="0" u="none" strike="noStrike">
                          <a:solidFill>
                            <a:schemeClr val="tx1"/>
                          </a:solidFill>
                          <a:effectLst/>
                          <a:latin typeface="+mj-lt"/>
                        </a:rPr>
                        <a:t>3</a:t>
                      </a:r>
                    </a:p>
                  </a:txBody>
                  <a:tcPr marL="12684" marR="12684" marT="12684" marB="0" anchor="ctr">
                    <a:solidFill>
                      <a:schemeClr val="bg1">
                        <a:lumMod val="85000"/>
                      </a:schemeClr>
                    </a:solidFill>
                  </a:tcPr>
                </a:tc>
                <a:tc>
                  <a:txBody>
                    <a:bodyPr/>
                    <a:lstStyle/>
                    <a:p>
                      <a:pPr algn="ctr" fontAlgn="b"/>
                      <a:r>
                        <a:rPr lang="en-US" sz="1200" b="0" i="0" u="none" strike="noStrike" dirty="0">
                          <a:solidFill>
                            <a:schemeClr val="tx1"/>
                          </a:solidFill>
                          <a:effectLst/>
                          <a:latin typeface="Calibri" panose="020F0502020204030204" pitchFamily="34" charset="0"/>
                        </a:rPr>
                        <a:t>6.890</a:t>
                      </a:r>
                    </a:p>
                  </a:txBody>
                  <a:tcPr marL="8404" marR="8404" marT="8404" marB="0" anchor="ctr">
                    <a:solidFill>
                      <a:schemeClr val="bg1">
                        <a:lumMod val="85000"/>
                      </a:schemeClr>
                    </a:solidFill>
                  </a:tcPr>
                </a:tc>
                <a:tc>
                  <a:txBody>
                    <a:bodyPr/>
                    <a:lstStyle/>
                    <a:p>
                      <a:pPr algn="ctr" fontAlgn="b"/>
                      <a:r>
                        <a:rPr lang="en-US" sz="1200" b="0" i="0" u="none" strike="noStrike" dirty="0">
                          <a:solidFill>
                            <a:schemeClr val="tx1"/>
                          </a:solidFill>
                          <a:effectLst/>
                          <a:latin typeface="Calibri" panose="020F0502020204030204" pitchFamily="34" charset="0"/>
                        </a:rPr>
                        <a:t>27.066</a:t>
                      </a:r>
                    </a:p>
                  </a:txBody>
                  <a:tcPr marL="8404" marR="8404" marT="8404" marB="0" anchor="b">
                    <a:solidFill>
                      <a:schemeClr val="bg1">
                        <a:lumMod val="85000"/>
                      </a:schemeClr>
                    </a:solidFill>
                  </a:tcPr>
                </a:tc>
                <a:extLst>
                  <a:ext uri="{0D108BD9-81ED-4DB2-BD59-A6C34878D82A}">
                    <a16:rowId xmlns:a16="http://schemas.microsoft.com/office/drawing/2014/main" val="10003"/>
                  </a:ext>
                </a:extLst>
              </a:tr>
              <a:tr h="219322">
                <a:tc>
                  <a:txBody>
                    <a:bodyPr/>
                    <a:lstStyle/>
                    <a:p>
                      <a:pPr algn="ctr" fontAlgn="ctr"/>
                      <a:r>
                        <a:rPr lang="en-US" sz="1200" b="0" i="0" u="none" strike="noStrike">
                          <a:effectLst/>
                          <a:latin typeface="+mn-lt"/>
                        </a:rPr>
                        <a:t>2021</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0 Spring,</a:t>
                      </a:r>
                      <a:r>
                        <a:rPr lang="en-US" sz="1200" b="0" i="0" u="none" strike="noStrike" kern="1200" baseline="0">
                          <a:solidFill>
                            <a:schemeClr val="tx1"/>
                          </a:solidFill>
                          <a:effectLst/>
                          <a:latin typeface="+mn-lt"/>
                          <a:ea typeface="+mn-ea"/>
                          <a:cs typeface="+mn-cs"/>
                        </a:rPr>
                        <a:t> 0 Fall</a:t>
                      </a:r>
                      <a:endParaRPr lang="en-US" sz="1200" b="0" i="0" u="none" strike="noStrike" kern="120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b="0" i="0" u="none" strike="noStrike">
                          <a:solidFill>
                            <a:schemeClr val="tx1"/>
                          </a:solidFill>
                          <a:effectLst/>
                          <a:latin typeface="+mj-lt"/>
                        </a:rPr>
                        <a:t>6</a:t>
                      </a:r>
                    </a:p>
                  </a:txBody>
                  <a:tcPr marL="12684" marR="12684" marT="12684" marB="0" anchor="ctr">
                    <a:solidFill>
                      <a:schemeClr val="bg1">
                        <a:lumMod val="85000"/>
                      </a:schemeClr>
                    </a:solidFill>
                  </a:tcPr>
                </a:tc>
                <a:tc>
                  <a:txBody>
                    <a:bodyPr/>
                    <a:lstStyle/>
                    <a:p>
                      <a:pPr algn="ctr" fontAlgn="b"/>
                      <a:r>
                        <a:rPr lang="en-US" sz="1200" b="0" i="0" u="none" strike="noStrike">
                          <a:solidFill>
                            <a:schemeClr val="tx1"/>
                          </a:solidFill>
                          <a:effectLst/>
                          <a:latin typeface="Calibri" panose="020F0502020204030204" pitchFamily="34" charset="0"/>
                        </a:rPr>
                        <a:t>0.344</a:t>
                      </a:r>
                    </a:p>
                  </a:txBody>
                  <a:tcPr marL="8404" marR="8404" marT="8404" marB="0" anchor="ctr">
                    <a:solidFill>
                      <a:schemeClr val="bg1">
                        <a:lumMod val="85000"/>
                      </a:schemeClr>
                    </a:solidFill>
                  </a:tcPr>
                </a:tc>
                <a:tc>
                  <a:txBody>
                    <a:bodyPr/>
                    <a:lstStyle/>
                    <a:p>
                      <a:pPr algn="ctr" fontAlgn="b"/>
                      <a:r>
                        <a:rPr lang="en-US" sz="1200" b="0" i="0" u="none" strike="noStrike" dirty="0">
                          <a:solidFill>
                            <a:schemeClr val="tx1"/>
                          </a:solidFill>
                          <a:effectLst/>
                          <a:latin typeface="Calibri" panose="020F0502020204030204" pitchFamily="34" charset="0"/>
                        </a:rPr>
                        <a:t>26.503</a:t>
                      </a:r>
                    </a:p>
                  </a:txBody>
                  <a:tcPr marL="8404" marR="8404" marT="8404" marB="0" anchor="b">
                    <a:solidFill>
                      <a:schemeClr val="bg1">
                        <a:lumMod val="85000"/>
                      </a:schemeClr>
                    </a:solidFill>
                  </a:tcPr>
                </a:tc>
                <a:extLst>
                  <a:ext uri="{0D108BD9-81ED-4DB2-BD59-A6C34878D82A}">
                    <a16:rowId xmlns:a16="http://schemas.microsoft.com/office/drawing/2014/main" val="10004"/>
                  </a:ext>
                </a:extLst>
              </a:tr>
              <a:tr h="219322">
                <a:tc>
                  <a:txBody>
                    <a:bodyPr/>
                    <a:lstStyle/>
                    <a:p>
                      <a:pPr algn="ctr" fontAlgn="ctr"/>
                      <a:r>
                        <a:rPr lang="en-US" sz="1200" b="0" i="0" u="none" strike="noStrike" dirty="0">
                          <a:solidFill>
                            <a:srgbClr val="0000FF"/>
                          </a:solidFill>
                          <a:effectLst/>
                          <a:latin typeface="+mn-lt"/>
                        </a:rPr>
                        <a:t>2022</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rgbClr val="0000FF"/>
                          </a:solidFill>
                          <a:effectLst/>
                          <a:latin typeface="+mn-lt"/>
                          <a:ea typeface="+mn-ea"/>
                          <a:cs typeface="+mn-cs"/>
                        </a:rPr>
                        <a:t>0 Spring, 0 Fall</a:t>
                      </a:r>
                    </a:p>
                  </a:txBody>
                  <a:tcPr marL="12684" marR="12684" marT="12684"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rgbClr val="0000FF"/>
                          </a:solidFill>
                          <a:effectLst/>
                          <a:latin typeface="+mn-lt"/>
                          <a:ea typeface="+mn-ea"/>
                          <a:cs typeface="+mn-cs"/>
                        </a:rPr>
                        <a:t>5</a:t>
                      </a:r>
                    </a:p>
                  </a:txBody>
                  <a:tcPr marL="12684" marR="12684" marT="12684"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rgbClr val="0000FF"/>
                          </a:solidFill>
                          <a:effectLst/>
                          <a:latin typeface="+mn-lt"/>
                          <a:ea typeface="+mn-ea"/>
                          <a:cs typeface="+mn-cs"/>
                        </a:rPr>
                        <a:t>0.381</a:t>
                      </a:r>
                    </a:p>
                  </a:txBody>
                  <a:tcPr marL="8404" marR="8404" marT="8404"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rgbClr val="0000FF"/>
                          </a:solidFill>
                          <a:effectLst/>
                          <a:latin typeface="+mn-lt"/>
                          <a:ea typeface="+mn-ea"/>
                          <a:cs typeface="+mn-cs"/>
                        </a:rPr>
                        <a:t>24.594</a:t>
                      </a:r>
                    </a:p>
                  </a:txBody>
                  <a:tcPr marL="8404" marR="8404" marT="8404" marB="0" anchor="ctr">
                    <a:solidFill>
                      <a:schemeClr val="bg1">
                        <a:lumMod val="85000"/>
                      </a:schemeClr>
                    </a:solidFill>
                  </a:tcPr>
                </a:tc>
                <a:extLst>
                  <a:ext uri="{0D108BD9-81ED-4DB2-BD59-A6C34878D82A}">
                    <a16:rowId xmlns:a16="http://schemas.microsoft.com/office/drawing/2014/main" val="1000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294473406"/>
              </p:ext>
            </p:extLst>
          </p:nvPr>
        </p:nvGraphicFramePr>
        <p:xfrm>
          <a:off x="2076341" y="3413790"/>
          <a:ext cx="5109882" cy="2578359"/>
        </p:xfrm>
        <a:graphic>
          <a:graphicData uri="http://schemas.openxmlformats.org/drawingml/2006/table">
            <a:tbl>
              <a:tblPr firstRow="1">
                <a:tableStyleId>{5940675A-B579-460E-94D1-54222C63F5DA}</a:tableStyleId>
              </a:tblPr>
              <a:tblGrid>
                <a:gridCol w="1099463">
                  <a:extLst>
                    <a:ext uri="{9D8B030D-6E8A-4147-A177-3AD203B41FA5}">
                      <a16:colId xmlns:a16="http://schemas.microsoft.com/office/drawing/2014/main" val="20000"/>
                    </a:ext>
                  </a:extLst>
                </a:gridCol>
                <a:gridCol w="1413594">
                  <a:extLst>
                    <a:ext uri="{9D8B030D-6E8A-4147-A177-3AD203B41FA5}">
                      <a16:colId xmlns:a16="http://schemas.microsoft.com/office/drawing/2014/main" val="20001"/>
                    </a:ext>
                  </a:extLst>
                </a:gridCol>
                <a:gridCol w="1022082">
                  <a:extLst>
                    <a:ext uri="{9D8B030D-6E8A-4147-A177-3AD203B41FA5}">
                      <a16:colId xmlns:a16="http://schemas.microsoft.com/office/drawing/2014/main" val="20002"/>
                    </a:ext>
                  </a:extLst>
                </a:gridCol>
                <a:gridCol w="1574743">
                  <a:extLst>
                    <a:ext uri="{9D8B030D-6E8A-4147-A177-3AD203B41FA5}">
                      <a16:colId xmlns:a16="http://schemas.microsoft.com/office/drawing/2014/main" val="20003"/>
                    </a:ext>
                  </a:extLst>
                </a:gridCol>
              </a:tblGrid>
              <a:tr h="343301">
                <a:tc>
                  <a:txBody>
                    <a:bodyPr/>
                    <a:lstStyle/>
                    <a:p>
                      <a:pPr algn="ctr" fontAlgn="ctr"/>
                      <a:r>
                        <a:rPr lang="en-US" sz="1200" b="1" i="0" u="none" strike="noStrike">
                          <a:effectLst/>
                          <a:latin typeface="+mn-lt"/>
                        </a:rPr>
                        <a:t>Mission Date </a:t>
                      </a:r>
                    </a:p>
                  </a:txBody>
                  <a:tcPr marL="8404" marR="8404" marT="8404" marB="0" anchor="ctr">
                    <a:solidFill>
                      <a:schemeClr val="accent6">
                        <a:lumMod val="40000"/>
                        <a:lumOff val="60000"/>
                      </a:schemeClr>
                    </a:solidFill>
                  </a:tcPr>
                </a:tc>
                <a:tc>
                  <a:txBody>
                    <a:bodyPr/>
                    <a:lstStyle/>
                    <a:p>
                      <a:pPr algn="ctr" fontAlgn="ctr"/>
                      <a:r>
                        <a:rPr lang="en-US" sz="1200" b="1" i="0" u="none" strike="noStrike">
                          <a:effectLst/>
                          <a:latin typeface="+mn-lt"/>
                        </a:rPr>
                        <a:t>Maneuver Type  </a:t>
                      </a:r>
                    </a:p>
                  </a:txBody>
                  <a:tcPr marL="8404" marR="8404" marT="8404" marB="0" anchor="ctr">
                    <a:solidFill>
                      <a:schemeClr val="accent6">
                        <a:lumMod val="40000"/>
                        <a:lumOff val="60000"/>
                      </a:schemeClr>
                    </a:solidFill>
                  </a:tcPr>
                </a:tc>
                <a:tc>
                  <a:txBody>
                    <a:bodyPr/>
                    <a:lstStyle/>
                    <a:p>
                      <a:pPr algn="ctr" fontAlgn="ctr"/>
                      <a:r>
                        <a:rPr lang="en-US" sz="1200" b="1" i="0" u="none" strike="noStrike">
                          <a:effectLst/>
                          <a:latin typeface="+mn-lt"/>
                        </a:rPr>
                        <a:t>Fuel Used (kg)</a:t>
                      </a:r>
                    </a:p>
                  </a:txBody>
                  <a:tcPr marL="8404" marR="8404" marT="8404" marB="0" anchor="ctr">
                    <a:solidFill>
                      <a:schemeClr val="accent6">
                        <a:lumMod val="40000"/>
                        <a:lumOff val="60000"/>
                      </a:schemeClr>
                    </a:solidFill>
                  </a:tcPr>
                </a:tc>
                <a:tc>
                  <a:txBody>
                    <a:bodyPr/>
                    <a:lstStyle/>
                    <a:p>
                      <a:pPr algn="ctr" fontAlgn="ctr"/>
                      <a:r>
                        <a:rPr lang="en-US" sz="1200" b="1" i="0" u="none" strike="noStrike">
                          <a:effectLst/>
                          <a:latin typeface="+mn-lt"/>
                        </a:rPr>
                        <a:t> Fuel Remaining (kg)</a:t>
                      </a:r>
                    </a:p>
                  </a:txBody>
                  <a:tcPr marL="8404" marR="8404" marT="8404" marB="0" anchor="ctr">
                    <a:solidFill>
                      <a:schemeClr val="accent6">
                        <a:lumMod val="40000"/>
                        <a:lumOff val="60000"/>
                      </a:schemeClr>
                    </a:solidFill>
                  </a:tcPr>
                </a:tc>
                <a:extLst>
                  <a:ext uri="{0D108BD9-81ED-4DB2-BD59-A6C34878D82A}">
                    <a16:rowId xmlns:a16="http://schemas.microsoft.com/office/drawing/2014/main" val="10000"/>
                  </a:ext>
                </a:extLst>
              </a:tr>
              <a:tr h="319294">
                <a:tc>
                  <a:txBody>
                    <a:bodyPr/>
                    <a:lstStyle/>
                    <a:p>
                      <a:pPr algn="ctr" fontAlgn="b"/>
                      <a:r>
                        <a:rPr lang="en-US" sz="1200" b="0" i="0" u="none" strike="noStrike" dirty="0">
                          <a:solidFill>
                            <a:srgbClr val="0000FF"/>
                          </a:solidFill>
                          <a:effectLst/>
                          <a:latin typeface="Calibri" panose="020F0502020204030204" pitchFamily="34" charset="0"/>
                        </a:rPr>
                        <a:t>10/12/2022</a:t>
                      </a:r>
                    </a:p>
                  </a:txBody>
                  <a:tcPr marL="8404" marR="8404" marT="8404" marB="0" anchor="ctr">
                    <a:solidFill>
                      <a:schemeClr val="bg1">
                        <a:lumMod val="85000"/>
                      </a:schemeClr>
                    </a:solidFill>
                  </a:tcPr>
                </a:tc>
                <a:tc>
                  <a:txBody>
                    <a:bodyPr/>
                    <a:lstStyle/>
                    <a:p>
                      <a:pPr algn="ctr" fontAlgn="ctr"/>
                      <a:r>
                        <a:rPr lang="en-US" sz="1200" b="0" i="0" u="none" strike="noStrike" dirty="0">
                          <a:solidFill>
                            <a:srgbClr val="0000FF"/>
                          </a:solidFill>
                          <a:effectLst/>
                          <a:latin typeface="+mj-lt"/>
                        </a:rPr>
                        <a:t>CEM #1</a:t>
                      </a:r>
                    </a:p>
                  </a:txBody>
                  <a:tcPr marL="8404" marR="8404" marT="8404" marB="0" anchor="ctr">
                    <a:solidFill>
                      <a:schemeClr val="bg1">
                        <a:lumMod val="85000"/>
                      </a:schemeClr>
                    </a:solidFill>
                  </a:tcPr>
                </a:tc>
                <a:tc>
                  <a:txBody>
                    <a:bodyPr/>
                    <a:lstStyle/>
                    <a:p>
                      <a:pPr algn="ctr" fontAlgn="b"/>
                      <a:r>
                        <a:rPr lang="en-US" sz="1200" b="0" i="0" u="none" strike="noStrike" dirty="0">
                          <a:solidFill>
                            <a:srgbClr val="0000FF"/>
                          </a:solidFill>
                          <a:effectLst/>
                          <a:latin typeface="Calibri" panose="020F0502020204030204" pitchFamily="34" charset="0"/>
                        </a:rPr>
                        <a:t>3.365</a:t>
                      </a:r>
                    </a:p>
                  </a:txBody>
                  <a:tcPr marL="8404" marR="8404" marT="8404" marB="0" anchor="ctr">
                    <a:solidFill>
                      <a:schemeClr val="bg1">
                        <a:lumMod val="85000"/>
                      </a:schemeClr>
                    </a:solidFill>
                  </a:tcPr>
                </a:tc>
                <a:tc>
                  <a:txBody>
                    <a:bodyPr/>
                    <a:lstStyle/>
                    <a:p>
                      <a:pPr algn="ctr" fontAlgn="b"/>
                      <a:r>
                        <a:rPr lang="en-US" sz="1200" b="0" i="0" u="none" strike="noStrike" dirty="0">
                          <a:solidFill>
                            <a:srgbClr val="0000FF"/>
                          </a:solidFill>
                          <a:effectLst/>
                          <a:latin typeface="Calibri" panose="020F0502020204030204" pitchFamily="34" charset="0"/>
                        </a:rPr>
                        <a:t>21.229</a:t>
                      </a:r>
                    </a:p>
                  </a:txBody>
                  <a:tcPr marL="8404" marR="8404" marT="8404" marB="0" anchor="ctr">
                    <a:solidFill>
                      <a:schemeClr val="bg1">
                        <a:lumMod val="85000"/>
                      </a:schemeClr>
                    </a:solidFill>
                  </a:tcPr>
                </a:tc>
                <a:extLst>
                  <a:ext uri="{0D108BD9-81ED-4DB2-BD59-A6C34878D82A}">
                    <a16:rowId xmlns:a16="http://schemas.microsoft.com/office/drawing/2014/main" val="10001"/>
                  </a:ext>
                </a:extLst>
              </a:tr>
              <a:tr h="319294">
                <a:tc>
                  <a:txBody>
                    <a:bodyPr/>
                    <a:lstStyle/>
                    <a:p>
                      <a:pPr algn="ctr" fontAlgn="b"/>
                      <a:r>
                        <a:rPr lang="en-US" sz="1200" b="0" i="0" u="none" strike="noStrike">
                          <a:solidFill>
                            <a:srgbClr val="0000FF"/>
                          </a:solidFill>
                          <a:effectLst/>
                          <a:latin typeface="Calibri" panose="020F0502020204030204" pitchFamily="34" charset="0"/>
                        </a:rPr>
                        <a:t>10/19/2022</a:t>
                      </a:r>
                    </a:p>
                  </a:txBody>
                  <a:tcPr marL="8404" marR="8404" marT="8404" marB="0" anchor="ctr">
                    <a:solidFill>
                      <a:schemeClr val="bg1">
                        <a:lumMod val="85000"/>
                      </a:schemeClr>
                    </a:solidFill>
                  </a:tcPr>
                </a:tc>
                <a:tc>
                  <a:txBody>
                    <a:bodyPr/>
                    <a:lstStyle/>
                    <a:p>
                      <a:pPr algn="ctr" fontAlgn="ctr"/>
                      <a:r>
                        <a:rPr lang="en-US" sz="1200" b="0" i="0" u="none" strike="noStrike" dirty="0">
                          <a:solidFill>
                            <a:srgbClr val="0000FF"/>
                          </a:solidFill>
                          <a:effectLst/>
                          <a:latin typeface="+mj-lt"/>
                        </a:rPr>
                        <a:t>CEM #2</a:t>
                      </a:r>
                    </a:p>
                  </a:txBody>
                  <a:tcPr marL="8404" marR="8404" marT="8404" marB="0" anchor="ctr">
                    <a:solidFill>
                      <a:schemeClr val="bg1">
                        <a:lumMod val="85000"/>
                      </a:schemeClr>
                    </a:solidFill>
                  </a:tcPr>
                </a:tc>
                <a:tc>
                  <a:txBody>
                    <a:bodyPr/>
                    <a:lstStyle/>
                    <a:p>
                      <a:pPr algn="ctr" fontAlgn="b"/>
                      <a:r>
                        <a:rPr lang="en-US" sz="1200" b="0" i="0" u="none" strike="noStrike" dirty="0">
                          <a:solidFill>
                            <a:srgbClr val="0000FF"/>
                          </a:solidFill>
                          <a:effectLst/>
                          <a:latin typeface="Calibri" panose="020F0502020204030204" pitchFamily="34" charset="0"/>
                        </a:rPr>
                        <a:t>3.347</a:t>
                      </a:r>
                    </a:p>
                  </a:txBody>
                  <a:tcPr marL="8404" marR="8404" marT="8404" marB="0" anchor="ctr">
                    <a:solidFill>
                      <a:schemeClr val="bg1">
                        <a:lumMod val="85000"/>
                      </a:schemeClr>
                    </a:solidFill>
                  </a:tcPr>
                </a:tc>
                <a:tc>
                  <a:txBody>
                    <a:bodyPr/>
                    <a:lstStyle/>
                    <a:p>
                      <a:pPr algn="ctr" fontAlgn="b"/>
                      <a:r>
                        <a:rPr lang="en-US" sz="1200" b="0" i="0" u="none" strike="noStrike" dirty="0">
                          <a:solidFill>
                            <a:srgbClr val="0000FF"/>
                          </a:solidFill>
                          <a:effectLst/>
                          <a:latin typeface="Calibri" panose="020F0502020204030204" pitchFamily="34" charset="0"/>
                        </a:rPr>
                        <a:t>17.883</a:t>
                      </a:r>
                    </a:p>
                  </a:txBody>
                  <a:tcPr marL="8404" marR="8404" marT="8404" marB="0" anchor="ctr">
                    <a:solidFill>
                      <a:schemeClr val="bg1">
                        <a:lumMod val="85000"/>
                      </a:schemeClr>
                    </a:solidFill>
                  </a:tcPr>
                </a:tc>
                <a:extLst>
                  <a:ext uri="{0D108BD9-81ED-4DB2-BD59-A6C34878D82A}">
                    <a16:rowId xmlns:a16="http://schemas.microsoft.com/office/drawing/2014/main" val="10002"/>
                  </a:ext>
                </a:extLst>
              </a:tr>
              <a:tr h="319294">
                <a:tc>
                  <a:txBody>
                    <a:bodyPr/>
                    <a:lstStyle/>
                    <a:p>
                      <a:pPr algn="ctr" fontAlgn="b"/>
                      <a:r>
                        <a:rPr lang="en-US" sz="1200" b="1" i="0" u="none" strike="noStrike" dirty="0">
                          <a:solidFill>
                            <a:schemeClr val="tx1"/>
                          </a:solidFill>
                          <a:effectLst/>
                          <a:latin typeface="Calibri" panose="020F0502020204030204" pitchFamily="34" charset="0"/>
                        </a:rPr>
                        <a:t>2/25/2026</a:t>
                      </a:r>
                    </a:p>
                  </a:txBody>
                  <a:tcPr marL="8404" marR="8404" marT="8404" marB="0" anchor="ctr">
                    <a:solidFill>
                      <a:srgbClr val="CCFFCC"/>
                    </a:solidFill>
                  </a:tcPr>
                </a:tc>
                <a:tc>
                  <a:txBody>
                    <a:bodyPr/>
                    <a:lstStyle/>
                    <a:p>
                      <a:pPr algn="ctr" fontAlgn="ctr"/>
                      <a:r>
                        <a:rPr lang="en-US" sz="1200" b="1" i="0" u="none" strike="noStrike" dirty="0">
                          <a:solidFill>
                            <a:schemeClr val="tx1"/>
                          </a:solidFill>
                          <a:effectLst/>
                          <a:latin typeface="+mj-lt"/>
                        </a:rPr>
                        <a:t>PLM #1</a:t>
                      </a: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3.328</a:t>
                      </a: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14.554</a:t>
                      </a:r>
                    </a:p>
                  </a:txBody>
                  <a:tcPr marL="8404" marR="8404" marT="8404" marB="0" anchor="ctr">
                    <a:solidFill>
                      <a:srgbClr val="CCFFCC"/>
                    </a:solidFill>
                  </a:tcPr>
                </a:tc>
                <a:extLst>
                  <a:ext uri="{0D108BD9-81ED-4DB2-BD59-A6C34878D82A}">
                    <a16:rowId xmlns:a16="http://schemas.microsoft.com/office/drawing/2014/main" val="10003"/>
                  </a:ext>
                </a:extLst>
              </a:tr>
              <a:tr h="319294">
                <a:tc>
                  <a:txBody>
                    <a:bodyPr/>
                    <a:lstStyle/>
                    <a:p>
                      <a:pPr algn="ctr" fontAlgn="b"/>
                      <a:r>
                        <a:rPr lang="en-US" sz="1200" b="1" i="0" u="none" strike="noStrike" dirty="0">
                          <a:solidFill>
                            <a:schemeClr val="tx1"/>
                          </a:solidFill>
                          <a:effectLst/>
                          <a:latin typeface="Calibri" panose="020F0502020204030204" pitchFamily="34" charset="0"/>
                        </a:rPr>
                        <a:t>3/04/2026</a:t>
                      </a:r>
                    </a:p>
                  </a:txBody>
                  <a:tcPr marL="8404" marR="8404" marT="8404" marB="0" anchor="ctr">
                    <a:solidFill>
                      <a:srgbClr val="CCFFCC"/>
                    </a:solidFill>
                  </a:tcPr>
                </a:tc>
                <a:tc>
                  <a:txBody>
                    <a:bodyPr/>
                    <a:lstStyle/>
                    <a:p>
                      <a:pPr algn="ctr" fontAlgn="ctr"/>
                      <a:r>
                        <a:rPr lang="en-US" sz="1200" b="1" i="0" u="none" strike="noStrike" dirty="0">
                          <a:solidFill>
                            <a:schemeClr val="tx1"/>
                          </a:solidFill>
                          <a:effectLst/>
                          <a:latin typeface="+mj-lt"/>
                        </a:rPr>
                        <a:t>PLM #2</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3.310</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11.244</a:t>
                      </a:r>
                    </a:p>
                  </a:txBody>
                  <a:tcPr marL="8404" marR="8404" marT="8404" marB="0" anchor="ctr">
                    <a:solidFill>
                      <a:srgbClr val="CCFFCC"/>
                    </a:solidFill>
                  </a:tcPr>
                </a:tc>
                <a:extLst>
                  <a:ext uri="{0D108BD9-81ED-4DB2-BD59-A6C34878D82A}">
                    <a16:rowId xmlns:a16="http://schemas.microsoft.com/office/drawing/2014/main" val="10004"/>
                  </a:ext>
                </a:extLst>
              </a:tr>
              <a:tr h="319294">
                <a:tc>
                  <a:txBody>
                    <a:bodyPr/>
                    <a:lstStyle/>
                    <a:p>
                      <a:pPr algn="ctr" fontAlgn="b"/>
                      <a:r>
                        <a:rPr lang="en-US" sz="1200" b="1" i="0" u="none" strike="noStrike">
                          <a:solidFill>
                            <a:schemeClr val="tx1"/>
                          </a:solidFill>
                          <a:effectLst/>
                          <a:latin typeface="Calibri" panose="020F0502020204030204" pitchFamily="34" charset="0"/>
                        </a:rPr>
                        <a:t>3/11/2026</a:t>
                      </a:r>
                    </a:p>
                  </a:txBody>
                  <a:tcPr marL="8404" marR="8404" marT="8404" marB="0" anchor="ctr">
                    <a:solidFill>
                      <a:srgbClr val="CCFFCC"/>
                    </a:solidFill>
                  </a:tcPr>
                </a:tc>
                <a:tc>
                  <a:txBody>
                    <a:bodyPr/>
                    <a:lstStyle/>
                    <a:p>
                      <a:pPr algn="ctr" fontAlgn="ctr"/>
                      <a:r>
                        <a:rPr lang="en-US" sz="1200" b="1" i="0" u="none" strike="noStrike" dirty="0">
                          <a:solidFill>
                            <a:schemeClr val="tx1"/>
                          </a:solidFill>
                          <a:effectLst/>
                          <a:latin typeface="+mj-lt"/>
                        </a:rPr>
                        <a:t>PLM #3</a:t>
                      </a: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3.293</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7.951</a:t>
                      </a:r>
                    </a:p>
                  </a:txBody>
                  <a:tcPr marL="8404" marR="8404" marT="8404" marB="0" anchor="ctr">
                    <a:solidFill>
                      <a:srgbClr val="CCFFCC"/>
                    </a:solidFill>
                  </a:tcPr>
                </a:tc>
                <a:extLst>
                  <a:ext uri="{0D108BD9-81ED-4DB2-BD59-A6C34878D82A}">
                    <a16:rowId xmlns:a16="http://schemas.microsoft.com/office/drawing/2014/main" val="10005"/>
                  </a:ext>
                </a:extLst>
              </a:tr>
              <a:tr h="319294">
                <a:tc>
                  <a:txBody>
                    <a:bodyPr/>
                    <a:lstStyle/>
                    <a:p>
                      <a:pPr algn="ctr" fontAlgn="b"/>
                      <a:r>
                        <a:rPr lang="en-US" sz="1200" b="1" i="0" u="none" strike="noStrike">
                          <a:solidFill>
                            <a:schemeClr val="tx1"/>
                          </a:solidFill>
                          <a:effectLst/>
                          <a:latin typeface="Calibri" panose="020F0502020204030204" pitchFamily="34" charset="0"/>
                        </a:rPr>
                        <a:t>3/18/2026</a:t>
                      </a:r>
                    </a:p>
                  </a:txBody>
                  <a:tcPr marL="8404" marR="8404" marT="8404" marB="0" anchor="ctr">
                    <a:solidFill>
                      <a:srgbClr val="CCFFCC"/>
                    </a:solidFill>
                  </a:tcPr>
                </a:tc>
                <a:tc>
                  <a:txBody>
                    <a:bodyPr/>
                    <a:lstStyle/>
                    <a:p>
                      <a:pPr algn="ctr" fontAlgn="ctr"/>
                      <a:r>
                        <a:rPr lang="en-US" sz="1200" b="1" i="0" u="none" strike="noStrike" baseline="0" dirty="0">
                          <a:solidFill>
                            <a:schemeClr val="tx1"/>
                          </a:solidFill>
                          <a:effectLst/>
                          <a:latin typeface="+mj-lt"/>
                        </a:rPr>
                        <a:t>PLM #4</a:t>
                      </a:r>
                      <a:endParaRPr lang="en-US" sz="1200" b="1" i="0" u="none" strike="noStrike" dirty="0">
                        <a:solidFill>
                          <a:schemeClr val="tx1"/>
                        </a:solidFill>
                        <a:effectLst/>
                        <a:latin typeface="+mj-lt"/>
                      </a:endParaRP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3.276</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4.675</a:t>
                      </a:r>
                    </a:p>
                  </a:txBody>
                  <a:tcPr marL="8404" marR="8404" marT="8404" marB="0" anchor="ctr">
                    <a:solidFill>
                      <a:srgbClr val="CCFFCC"/>
                    </a:solidFill>
                  </a:tcPr>
                </a:tc>
                <a:extLst>
                  <a:ext uri="{0D108BD9-81ED-4DB2-BD59-A6C34878D82A}">
                    <a16:rowId xmlns:a16="http://schemas.microsoft.com/office/drawing/2014/main" val="10006"/>
                  </a:ext>
                </a:extLst>
              </a:tr>
              <a:tr h="319294">
                <a:tc>
                  <a:txBody>
                    <a:bodyPr/>
                    <a:lstStyle/>
                    <a:p>
                      <a:pPr algn="ctr" fontAlgn="b"/>
                      <a:r>
                        <a:rPr lang="en-US" sz="1200" b="1" i="0" u="none" strike="noStrike">
                          <a:solidFill>
                            <a:schemeClr val="tx1"/>
                          </a:solidFill>
                          <a:effectLst/>
                          <a:latin typeface="Calibri" panose="020F0502020204030204" pitchFamily="34" charset="0"/>
                        </a:rPr>
                        <a:t>3/25/2026</a:t>
                      </a:r>
                    </a:p>
                  </a:txBody>
                  <a:tcPr marL="8404" marR="8404" marT="8404" marB="0" anchor="ctr">
                    <a:solidFill>
                      <a:srgbClr val="CCFFCC"/>
                    </a:solidFill>
                  </a:tcPr>
                </a:tc>
                <a:tc>
                  <a:txBody>
                    <a:bodyPr/>
                    <a:lstStyle/>
                    <a:p>
                      <a:pPr algn="ctr" fontAlgn="ctr"/>
                      <a:r>
                        <a:rPr lang="en-US" sz="1200" b="1" i="0" u="none" strike="noStrike" baseline="0" dirty="0">
                          <a:solidFill>
                            <a:schemeClr val="tx1"/>
                          </a:solidFill>
                          <a:effectLst/>
                          <a:latin typeface="+mj-lt"/>
                        </a:rPr>
                        <a:t>PLM #5 </a:t>
                      </a:r>
                      <a:r>
                        <a:rPr lang="en-US" sz="1200" b="0" i="0" u="none" strike="noStrike" baseline="0" dirty="0">
                          <a:solidFill>
                            <a:schemeClr val="tx1"/>
                          </a:solidFill>
                          <a:effectLst/>
                          <a:latin typeface="+mj-lt"/>
                        </a:rPr>
                        <a:t>(59.5%)</a:t>
                      </a:r>
                      <a:endParaRPr lang="en-US" sz="1200" b="0" i="0" u="none" strike="noStrike" dirty="0">
                        <a:solidFill>
                          <a:schemeClr val="tx1"/>
                        </a:solidFill>
                        <a:effectLst/>
                        <a:latin typeface="+mj-lt"/>
                      </a:endParaRP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1.974</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2.701</a:t>
                      </a:r>
                    </a:p>
                  </a:txBody>
                  <a:tcPr marL="8404" marR="8404" marT="8404" marB="0" anchor="ctr">
                    <a:solidFill>
                      <a:srgbClr val="CCFFCC"/>
                    </a:solidFill>
                  </a:tcPr>
                </a:tc>
                <a:extLst>
                  <a:ext uri="{0D108BD9-81ED-4DB2-BD59-A6C34878D82A}">
                    <a16:rowId xmlns:a16="http://schemas.microsoft.com/office/drawing/2014/main" val="10007"/>
                  </a:ext>
                </a:extLst>
              </a:tr>
            </a:tbl>
          </a:graphicData>
        </a:graphic>
      </p:graphicFrame>
      <p:sp>
        <p:nvSpPr>
          <p:cNvPr id="8" name="TextBox 7"/>
          <p:cNvSpPr txBox="1"/>
          <p:nvPr/>
        </p:nvSpPr>
        <p:spPr>
          <a:xfrm>
            <a:off x="762000" y="990600"/>
            <a:ext cx="4572000" cy="369332"/>
          </a:xfrm>
          <a:prstGeom prst="rect">
            <a:avLst/>
          </a:prstGeom>
          <a:noFill/>
        </p:spPr>
        <p:txBody>
          <a:bodyPr wrap="square" rtlCol="0">
            <a:spAutoFit/>
          </a:bodyPr>
          <a:lstStyle/>
          <a:p>
            <a:pPr marL="252146" marR="0" lvl="0" indent="-252146" algn="ctr"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Remaining Orbit Maintenance Maneuvers</a:t>
            </a:r>
          </a:p>
        </p:txBody>
      </p:sp>
      <p:sp>
        <p:nvSpPr>
          <p:cNvPr id="9" name="TextBox 8"/>
          <p:cNvSpPr txBox="1"/>
          <p:nvPr/>
        </p:nvSpPr>
        <p:spPr>
          <a:xfrm>
            <a:off x="762000" y="2951947"/>
            <a:ext cx="4572000" cy="369332"/>
          </a:xfrm>
          <a:prstGeom prst="rect">
            <a:avLst/>
          </a:prstGeom>
          <a:noFill/>
        </p:spPr>
        <p:txBody>
          <a:bodyPr wrap="square" rtlCol="0">
            <a:spAutoFit/>
          </a:bodyPr>
          <a:lstStyle/>
          <a:p>
            <a:pPr marL="252146" marR="0" lvl="0" indent="-252146" algn="ctr"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Constellation Exit and Deorbit Maneuvers</a:t>
            </a:r>
          </a:p>
        </p:txBody>
      </p:sp>
      <p:sp>
        <p:nvSpPr>
          <p:cNvPr id="10" name="Title 3"/>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fontScale="90000"/>
          </a:bodyPr>
          <a:lstStyle/>
          <a:p>
            <a:pPr fontAlgn="base">
              <a:spcAft>
                <a:spcPct val="0"/>
              </a:spcAft>
            </a:pPr>
            <a:r>
              <a:rPr lang="en-US"/>
              <a:t>Terra Lifetime Maneuvers</a:t>
            </a:r>
            <a:br>
              <a:rPr lang="en-US"/>
            </a:br>
            <a:r>
              <a:rPr lang="en-US" sz="2200">
                <a:solidFill>
                  <a:srgbClr val="0000FF"/>
                </a:solidFill>
              </a:rPr>
              <a:t>Spring 2022 Update</a:t>
            </a:r>
            <a:endParaRPr lang="en-US" altLang="en-US">
              <a:solidFill>
                <a:srgbClr val="0000FF"/>
              </a:solidFill>
            </a:endParaRPr>
          </a:p>
        </p:txBody>
      </p:sp>
      <p:sp>
        <p:nvSpPr>
          <p:cNvPr id="2" name="Rectangle 1">
            <a:extLst>
              <a:ext uri="{FF2B5EF4-FFF2-40B4-BE49-F238E27FC236}">
                <a16:creationId xmlns:a16="http://schemas.microsoft.com/office/drawing/2014/main" id="{760231DD-A7F2-4C1F-8E87-9D49D2C0E9A9}"/>
              </a:ext>
            </a:extLst>
          </p:cNvPr>
          <p:cNvSpPr/>
          <p:nvPr/>
        </p:nvSpPr>
        <p:spPr>
          <a:xfrm>
            <a:off x="2011680" y="3727269"/>
            <a:ext cx="5174543" cy="703383"/>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3A53555C-9564-4E76-900E-4F968CE2B71B}"/>
              </a:ext>
            </a:extLst>
          </p:cNvPr>
          <p:cNvSpPr txBox="1"/>
          <p:nvPr/>
        </p:nvSpPr>
        <p:spPr>
          <a:xfrm>
            <a:off x="7262607" y="3909683"/>
            <a:ext cx="1130590" cy="338554"/>
          </a:xfrm>
          <a:prstGeom prst="rect">
            <a:avLst/>
          </a:prstGeom>
          <a:noFill/>
        </p:spPr>
        <p:txBody>
          <a:bodyPr wrap="square" rtlCol="0">
            <a:spAutoFit/>
          </a:bodyPr>
          <a:lstStyle/>
          <a:p>
            <a:r>
              <a:rPr lang="en-US" sz="1600" b="1" dirty="0">
                <a:solidFill>
                  <a:srgbClr val="0000FF"/>
                </a:solidFill>
                <a:latin typeface="Calibri" panose="020F0502020204030204" pitchFamily="34" charset="0"/>
                <a:cs typeface="Calibri" panose="020F0502020204030204" pitchFamily="34" charset="0"/>
              </a:rPr>
              <a:t>COMPLETE</a:t>
            </a:r>
          </a:p>
        </p:txBody>
      </p:sp>
      <p:sp>
        <p:nvSpPr>
          <p:cNvPr id="11" name="TextBox 10">
            <a:extLst>
              <a:ext uri="{FF2B5EF4-FFF2-40B4-BE49-F238E27FC236}">
                <a16:creationId xmlns:a16="http://schemas.microsoft.com/office/drawing/2014/main" id="{492C899C-7D6D-48FB-AF7D-401CF9F71A13}"/>
              </a:ext>
            </a:extLst>
          </p:cNvPr>
          <p:cNvSpPr txBox="1"/>
          <p:nvPr/>
        </p:nvSpPr>
        <p:spPr>
          <a:xfrm>
            <a:off x="7634449" y="1968061"/>
            <a:ext cx="1130590" cy="338554"/>
          </a:xfrm>
          <a:prstGeom prst="rect">
            <a:avLst/>
          </a:prstGeom>
          <a:noFill/>
        </p:spPr>
        <p:txBody>
          <a:bodyPr wrap="square" rtlCol="0">
            <a:spAutoFit/>
          </a:bodyPr>
          <a:lstStyle/>
          <a:p>
            <a:r>
              <a:rPr lang="en-US" sz="1600" b="1" dirty="0">
                <a:solidFill>
                  <a:srgbClr val="0000FF"/>
                </a:solidFill>
                <a:latin typeface="Calibri" panose="020F0502020204030204" pitchFamily="34" charset="0"/>
                <a:cs typeface="Calibri" panose="020F0502020204030204" pitchFamily="34" charset="0"/>
              </a:rPr>
              <a:t>COMPLETE</a:t>
            </a:r>
          </a:p>
        </p:txBody>
      </p:sp>
    </p:spTree>
    <p:extLst>
      <p:ext uri="{BB962C8B-B14F-4D97-AF65-F5344CB8AC3E}">
        <p14:creationId xmlns:p14="http://schemas.microsoft.com/office/powerpoint/2010/main" val="1401302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Terra Fuel Usage</a:t>
            </a:r>
          </a:p>
        </p:txBody>
      </p:sp>
      <p:grpSp>
        <p:nvGrpSpPr>
          <p:cNvPr id="8" name="Group 7">
            <a:extLst>
              <a:ext uri="{FF2B5EF4-FFF2-40B4-BE49-F238E27FC236}">
                <a16:creationId xmlns:a16="http://schemas.microsoft.com/office/drawing/2014/main" id="{4EAF627C-828E-424A-ACA0-4DE2D3399F08}"/>
              </a:ext>
            </a:extLst>
          </p:cNvPr>
          <p:cNvGrpSpPr/>
          <p:nvPr/>
        </p:nvGrpSpPr>
        <p:grpSpPr>
          <a:xfrm>
            <a:off x="138341" y="882500"/>
            <a:ext cx="8867317" cy="5302027"/>
            <a:chOff x="138341" y="1047971"/>
            <a:chExt cx="8867317" cy="5302027"/>
          </a:xfrm>
        </p:grpSpPr>
        <p:pic>
          <p:nvPicPr>
            <p:cNvPr id="9" name="Picture 6">
              <a:extLst>
                <a:ext uri="{FF2B5EF4-FFF2-40B4-BE49-F238E27FC236}">
                  <a16:creationId xmlns:a16="http://schemas.microsoft.com/office/drawing/2014/main" id="{33132705-D804-4AB0-A313-229C2ADAD688}"/>
                </a:ext>
              </a:extLst>
            </p:cNvPr>
            <p:cNvPicPr>
              <a:picLocks noChangeAspect="1"/>
            </p:cNvPicPr>
            <p:nvPr/>
          </p:nvPicPr>
          <p:blipFill>
            <a:blip r:embed="rId2"/>
            <a:stretch>
              <a:fillRect/>
            </a:stretch>
          </p:blipFill>
          <p:spPr>
            <a:xfrm>
              <a:off x="138341" y="1047971"/>
              <a:ext cx="8867317" cy="5302027"/>
            </a:xfrm>
            <a:prstGeom prst="rect">
              <a:avLst/>
            </a:prstGeom>
          </p:spPr>
        </p:pic>
        <p:sp>
          <p:nvSpPr>
            <p:cNvPr id="10" name="TextBox 9">
              <a:extLst>
                <a:ext uri="{FF2B5EF4-FFF2-40B4-BE49-F238E27FC236}">
                  <a16:creationId xmlns:a16="http://schemas.microsoft.com/office/drawing/2014/main" id="{011A342F-7623-4DCE-8554-6D026B1212A0}"/>
                </a:ext>
              </a:extLst>
            </p:cNvPr>
            <p:cNvSpPr txBox="1"/>
            <p:nvPr/>
          </p:nvSpPr>
          <p:spPr>
            <a:xfrm>
              <a:off x="2188318" y="1765522"/>
              <a:ext cx="1956548" cy="52693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70C0"/>
                  </a:solidFill>
                  <a:effectLst/>
                  <a:uLnTx/>
                  <a:uFillTx/>
                  <a:latin typeface="Calibri"/>
                  <a:ea typeface="+mn-ea"/>
                  <a:cs typeface="+mn-cs"/>
                </a:rPr>
                <a:t>Constellation Exit, October 2022</a:t>
              </a:r>
            </a:p>
          </p:txBody>
        </p:sp>
        <p:cxnSp>
          <p:nvCxnSpPr>
            <p:cNvPr id="11" name="Straight Arrow Connector 10">
              <a:extLst>
                <a:ext uri="{FF2B5EF4-FFF2-40B4-BE49-F238E27FC236}">
                  <a16:creationId xmlns:a16="http://schemas.microsoft.com/office/drawing/2014/main" id="{A3947FEE-C9E3-429B-BB0C-610754BDD376}"/>
                </a:ext>
              </a:extLst>
            </p:cNvPr>
            <p:cNvCxnSpPr/>
            <p:nvPr/>
          </p:nvCxnSpPr>
          <p:spPr>
            <a:xfrm flipH="1">
              <a:off x="1638969" y="2100437"/>
              <a:ext cx="808429" cy="147765"/>
            </a:xfrm>
            <a:prstGeom prst="straightConnector1">
              <a:avLst/>
            </a:prstGeom>
            <a:ln w="19050">
              <a:solidFill>
                <a:srgbClr val="0070C0"/>
              </a:solidFill>
              <a:tailEnd type="triangle" w="med"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44083B2-0AC0-4359-A7E5-4FF48848DD10}"/>
                </a:ext>
              </a:extLst>
            </p:cNvPr>
            <p:cNvSpPr txBox="1"/>
            <p:nvPr/>
          </p:nvSpPr>
          <p:spPr>
            <a:xfrm>
              <a:off x="6202206" y="2686726"/>
              <a:ext cx="1956548" cy="5269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12" b="1" i="0" u="none" strike="noStrike" kern="1200" cap="none" spc="0" normalizeH="0" baseline="0" noProof="0">
                  <a:ln>
                    <a:noFill/>
                  </a:ln>
                  <a:solidFill>
                    <a:srgbClr val="0070C0"/>
                  </a:solidFill>
                  <a:effectLst/>
                  <a:uLnTx/>
                  <a:uFillTx/>
                  <a:latin typeface="Calibri"/>
                  <a:ea typeface="+mn-ea"/>
                  <a:cs typeface="+mn-cs"/>
                </a:rPr>
                <a:t>Perigee Lowering, February 2026</a:t>
              </a:r>
            </a:p>
          </p:txBody>
        </p:sp>
        <p:cxnSp>
          <p:nvCxnSpPr>
            <p:cNvPr id="13" name="Straight Arrow Connector 12">
              <a:extLst>
                <a:ext uri="{FF2B5EF4-FFF2-40B4-BE49-F238E27FC236}">
                  <a16:creationId xmlns:a16="http://schemas.microsoft.com/office/drawing/2014/main" id="{23FA4B48-C3DF-4D49-ACD7-4848A5D19866}"/>
                </a:ext>
              </a:extLst>
            </p:cNvPr>
            <p:cNvCxnSpPr/>
            <p:nvPr/>
          </p:nvCxnSpPr>
          <p:spPr>
            <a:xfrm flipH="1">
              <a:off x="5644422" y="3021641"/>
              <a:ext cx="816864" cy="192024"/>
            </a:xfrm>
            <a:prstGeom prst="straightConnector1">
              <a:avLst/>
            </a:prstGeom>
            <a:ln w="19050">
              <a:solidFill>
                <a:srgbClr val="0070C0"/>
              </a:solidFill>
              <a:tailEnd type="triangle" w="med"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90E1038-BB56-4B6A-98DB-937C108F4263}"/>
                </a:ext>
              </a:extLst>
            </p:cNvPr>
            <p:cNvSpPr txBox="1"/>
            <p:nvPr/>
          </p:nvSpPr>
          <p:spPr>
            <a:xfrm>
              <a:off x="2334586" y="4397707"/>
              <a:ext cx="2430826" cy="3096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12" b="1" i="0" u="none" strike="noStrike" kern="1200" cap="none" spc="0" normalizeH="0" baseline="0" noProof="0">
                  <a:ln>
                    <a:noFill/>
                  </a:ln>
                  <a:solidFill>
                    <a:srgbClr val="000000"/>
                  </a:solidFill>
                  <a:effectLst/>
                  <a:uLnTx/>
                  <a:uFillTx/>
                  <a:latin typeface="Calibri"/>
                  <a:ea typeface="+mn-ea"/>
                  <a:cs typeface="+mn-cs"/>
                </a:rPr>
                <a:t>Unusable Fuel Buffer (2.7 kg) </a:t>
              </a:r>
            </a:p>
          </p:txBody>
        </p:sp>
        <p:cxnSp>
          <p:nvCxnSpPr>
            <p:cNvPr id="15" name="Straight Arrow Connector 14">
              <a:extLst>
                <a:ext uri="{FF2B5EF4-FFF2-40B4-BE49-F238E27FC236}">
                  <a16:creationId xmlns:a16="http://schemas.microsoft.com/office/drawing/2014/main" id="{84C5CDD7-2089-458B-8A37-E4B4258642F5}"/>
                </a:ext>
              </a:extLst>
            </p:cNvPr>
            <p:cNvCxnSpPr/>
            <p:nvPr/>
          </p:nvCxnSpPr>
          <p:spPr>
            <a:xfrm>
              <a:off x="3549999" y="4658706"/>
              <a:ext cx="206128" cy="580635"/>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EF092DE-79BD-43BA-8B08-46B0BD244081}"/>
                </a:ext>
              </a:extLst>
            </p:cNvPr>
            <p:cNvSpPr txBox="1"/>
            <p:nvPr/>
          </p:nvSpPr>
          <p:spPr>
            <a:xfrm>
              <a:off x="6272594" y="4490539"/>
              <a:ext cx="1956548" cy="3096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12" b="1" i="0" u="none" strike="noStrike" kern="1200" cap="none" spc="0" normalizeH="0" baseline="0" noProof="0">
                  <a:ln>
                    <a:noFill/>
                  </a:ln>
                  <a:solidFill>
                    <a:srgbClr val="0070C0"/>
                  </a:solidFill>
                  <a:effectLst/>
                  <a:uLnTx/>
                  <a:uFillTx/>
                  <a:latin typeface="Calibri"/>
                  <a:ea typeface="+mn-ea"/>
                  <a:cs typeface="+mn-cs"/>
                </a:rPr>
                <a:t>Partial 5</a:t>
              </a:r>
              <a:r>
                <a:rPr kumimoji="0" lang="en-US" sz="1412" b="1" i="0" u="none" strike="noStrike" kern="1200" cap="none" spc="0" normalizeH="0" baseline="30000" noProof="0">
                  <a:ln>
                    <a:noFill/>
                  </a:ln>
                  <a:solidFill>
                    <a:srgbClr val="0070C0"/>
                  </a:solidFill>
                  <a:effectLst/>
                  <a:uLnTx/>
                  <a:uFillTx/>
                  <a:latin typeface="Calibri"/>
                  <a:ea typeface="+mn-ea"/>
                  <a:cs typeface="+mn-cs"/>
                </a:rPr>
                <a:t>th</a:t>
              </a:r>
              <a:r>
                <a:rPr kumimoji="0" lang="en-US" sz="1412" b="1" i="0" u="none" strike="noStrike" kern="1200" cap="none" spc="0" normalizeH="0" baseline="0" noProof="0">
                  <a:ln>
                    <a:noFill/>
                  </a:ln>
                  <a:solidFill>
                    <a:srgbClr val="0070C0"/>
                  </a:solidFill>
                  <a:effectLst/>
                  <a:uLnTx/>
                  <a:uFillTx/>
                  <a:latin typeface="Calibri"/>
                  <a:ea typeface="+mn-ea"/>
                  <a:cs typeface="+mn-cs"/>
                </a:rPr>
                <a:t> PLM </a:t>
              </a:r>
            </a:p>
          </p:txBody>
        </p:sp>
        <p:cxnSp>
          <p:nvCxnSpPr>
            <p:cNvPr id="17" name="Straight Arrow Connector 16">
              <a:extLst>
                <a:ext uri="{FF2B5EF4-FFF2-40B4-BE49-F238E27FC236}">
                  <a16:creationId xmlns:a16="http://schemas.microsoft.com/office/drawing/2014/main" id="{0CC705DE-9B71-4C56-9BFF-6B56D1EE0009}"/>
                </a:ext>
              </a:extLst>
            </p:cNvPr>
            <p:cNvCxnSpPr/>
            <p:nvPr/>
          </p:nvCxnSpPr>
          <p:spPr>
            <a:xfrm flipH="1">
              <a:off x="5762518" y="4754114"/>
              <a:ext cx="913244" cy="218821"/>
            </a:xfrm>
            <a:prstGeom prst="straightConnector1">
              <a:avLst/>
            </a:prstGeom>
            <a:ln w="19050">
              <a:solidFill>
                <a:srgbClr val="0070C0"/>
              </a:solidFill>
              <a:tailEnd type="triangle" w="med" len="lg"/>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8A5C1F2B-4295-4F44-9B70-619C7669504A}"/>
              </a:ext>
            </a:extLst>
          </p:cNvPr>
          <p:cNvSpPr txBox="1"/>
          <p:nvPr/>
        </p:nvSpPr>
        <p:spPr>
          <a:xfrm>
            <a:off x="1476006" y="6290707"/>
            <a:ext cx="6191986"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FF"/>
                </a:solidFill>
                <a:effectLst/>
                <a:uLnTx/>
                <a:uFillTx/>
                <a:latin typeface="Calibri"/>
                <a:ea typeface="+mn-ea"/>
                <a:cs typeface="+mn-cs"/>
              </a:rPr>
              <a:t>Updated based on Spring 2022 Lifetime Analysis</a:t>
            </a:r>
          </a:p>
        </p:txBody>
      </p:sp>
    </p:spTree>
    <p:extLst>
      <p:ext uri="{BB962C8B-B14F-4D97-AF65-F5344CB8AC3E}">
        <p14:creationId xmlns:p14="http://schemas.microsoft.com/office/powerpoint/2010/main" val="3675960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73A47D26-C606-F343-BBB5-9A1791269771}"/>
              </a:ext>
            </a:extLst>
          </p:cNvPr>
          <p:cNvGraphicFramePr>
            <a:graphicFrameLocks noGrp="1"/>
          </p:cNvGraphicFramePr>
          <p:nvPr/>
        </p:nvGraphicFramePr>
        <p:xfrm>
          <a:off x="515798" y="4503891"/>
          <a:ext cx="7933694" cy="1104035"/>
        </p:xfrm>
        <a:graphic>
          <a:graphicData uri="http://schemas.openxmlformats.org/drawingml/2006/table">
            <a:tbl>
              <a:tblPr firstRow="1">
                <a:tableStyleId>{5940675A-B579-460E-94D1-54222C63F5DA}</a:tableStyleId>
              </a:tblPr>
              <a:tblGrid>
                <a:gridCol w="1468611">
                  <a:extLst>
                    <a:ext uri="{9D8B030D-6E8A-4147-A177-3AD203B41FA5}">
                      <a16:colId xmlns:a16="http://schemas.microsoft.com/office/drawing/2014/main" val="20000"/>
                    </a:ext>
                  </a:extLst>
                </a:gridCol>
                <a:gridCol w="718342">
                  <a:extLst>
                    <a:ext uri="{9D8B030D-6E8A-4147-A177-3AD203B41FA5}">
                      <a16:colId xmlns:a16="http://schemas.microsoft.com/office/drawing/2014/main" val="20003"/>
                    </a:ext>
                  </a:extLst>
                </a:gridCol>
                <a:gridCol w="718342">
                  <a:extLst>
                    <a:ext uri="{9D8B030D-6E8A-4147-A177-3AD203B41FA5}">
                      <a16:colId xmlns:a16="http://schemas.microsoft.com/office/drawing/2014/main" val="20002"/>
                    </a:ext>
                  </a:extLst>
                </a:gridCol>
                <a:gridCol w="718342">
                  <a:extLst>
                    <a:ext uri="{9D8B030D-6E8A-4147-A177-3AD203B41FA5}">
                      <a16:colId xmlns:a16="http://schemas.microsoft.com/office/drawing/2014/main" val="20005"/>
                    </a:ext>
                  </a:extLst>
                </a:gridCol>
                <a:gridCol w="957789">
                  <a:extLst>
                    <a:ext uri="{9D8B030D-6E8A-4147-A177-3AD203B41FA5}">
                      <a16:colId xmlns:a16="http://schemas.microsoft.com/office/drawing/2014/main" val="20006"/>
                    </a:ext>
                  </a:extLst>
                </a:gridCol>
                <a:gridCol w="957789">
                  <a:extLst>
                    <a:ext uri="{9D8B030D-6E8A-4147-A177-3AD203B41FA5}">
                      <a16:colId xmlns:a16="http://schemas.microsoft.com/office/drawing/2014/main" val="20007"/>
                    </a:ext>
                  </a:extLst>
                </a:gridCol>
                <a:gridCol w="798158">
                  <a:extLst>
                    <a:ext uri="{9D8B030D-6E8A-4147-A177-3AD203B41FA5}">
                      <a16:colId xmlns:a16="http://schemas.microsoft.com/office/drawing/2014/main" val="20008"/>
                    </a:ext>
                  </a:extLst>
                </a:gridCol>
                <a:gridCol w="798158">
                  <a:extLst>
                    <a:ext uri="{9D8B030D-6E8A-4147-A177-3AD203B41FA5}">
                      <a16:colId xmlns:a16="http://schemas.microsoft.com/office/drawing/2014/main" val="20009"/>
                    </a:ext>
                  </a:extLst>
                </a:gridCol>
                <a:gridCol w="798163">
                  <a:extLst>
                    <a:ext uri="{9D8B030D-6E8A-4147-A177-3AD203B41FA5}">
                      <a16:colId xmlns:a16="http://schemas.microsoft.com/office/drawing/2014/main" val="20010"/>
                    </a:ext>
                  </a:extLst>
                </a:gridCol>
              </a:tblGrid>
              <a:tr h="609600">
                <a:tc>
                  <a:txBody>
                    <a:bodyPr/>
                    <a:lstStyle/>
                    <a:p>
                      <a:pPr algn="ctr" fontAlgn="ctr"/>
                      <a:r>
                        <a:rPr lang="en-US" sz="1100" u="none" strike="noStrike">
                          <a:solidFill>
                            <a:schemeClr val="bg1"/>
                          </a:solidFill>
                          <a:effectLst/>
                          <a:latin typeface="+mj-lt"/>
                        </a:rPr>
                        <a:t>Decommissioning</a:t>
                      </a:r>
                      <a:r>
                        <a:rPr lang="en-US" sz="1100" u="none" strike="noStrike" baseline="0">
                          <a:solidFill>
                            <a:schemeClr val="bg1"/>
                          </a:solidFill>
                          <a:effectLst/>
                          <a:latin typeface="+mj-lt"/>
                        </a:rPr>
                        <a:t> Plan</a:t>
                      </a:r>
                      <a:endParaRPr lang="en-US" sz="110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u="none" strike="noStrike">
                          <a:solidFill>
                            <a:schemeClr val="bg1"/>
                          </a:solidFill>
                          <a:effectLst/>
                          <a:latin typeface="+mj-lt"/>
                        </a:rPr>
                        <a:t>Exit</a:t>
                      </a:r>
                      <a:r>
                        <a:rPr lang="en-US" sz="1100" u="none" strike="noStrike" baseline="0">
                          <a:solidFill>
                            <a:schemeClr val="bg1"/>
                          </a:solidFill>
                          <a:effectLst/>
                          <a:latin typeface="+mj-lt"/>
                        </a:rPr>
                        <a:t> Year</a:t>
                      </a:r>
                      <a:endParaRPr lang="en-US" sz="110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u="none" strike="noStrike">
                          <a:solidFill>
                            <a:schemeClr val="bg1"/>
                          </a:solidFill>
                          <a:effectLst/>
                          <a:latin typeface="+mj-lt"/>
                        </a:rPr>
                        <a:t>Deorbit Year</a:t>
                      </a:r>
                    </a:p>
                  </a:txBody>
                  <a:tcPr marL="12684" marR="12684" marT="12684" marB="0" anchor="ctr">
                    <a:solidFill>
                      <a:srgbClr val="008000"/>
                    </a:solidFill>
                  </a:tcPr>
                </a:tc>
                <a:tc>
                  <a:txBody>
                    <a:bodyPr/>
                    <a:lstStyle/>
                    <a:p>
                      <a:pPr algn="ctr" fontAlgn="ctr"/>
                      <a:r>
                        <a:rPr lang="en-US" sz="1100" b="0" i="0" u="none" strike="noStrike" baseline="0">
                          <a:solidFill>
                            <a:schemeClr val="bg1"/>
                          </a:solidFill>
                          <a:effectLst/>
                          <a:latin typeface="+mj-lt"/>
                        </a:rPr>
                        <a:t>De-orbit Burns (#)</a:t>
                      </a:r>
                      <a:endParaRPr lang="en-US" sz="1100" b="0" i="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Apogee</a:t>
                      </a:r>
                      <a:r>
                        <a:rPr lang="en-US" sz="1100" b="0" i="0" u="none" strike="noStrike" baseline="0">
                          <a:solidFill>
                            <a:schemeClr val="bg1"/>
                          </a:solidFill>
                          <a:effectLst/>
                          <a:latin typeface="+mj-lt"/>
                        </a:rPr>
                        <a:t> at Depletion (km)</a:t>
                      </a:r>
                      <a:endParaRPr lang="en-US" sz="1100" b="0" i="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Perigee</a:t>
                      </a:r>
                      <a:r>
                        <a:rPr lang="en-US" sz="1100" b="0" i="0" u="none" strike="noStrike" baseline="0">
                          <a:solidFill>
                            <a:schemeClr val="bg1"/>
                          </a:solidFill>
                          <a:effectLst/>
                          <a:latin typeface="+mj-lt"/>
                        </a:rPr>
                        <a:t> at Depletion (km)</a:t>
                      </a:r>
                      <a:endParaRPr lang="en-US" sz="1100" b="0" i="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End of Mission</a:t>
                      </a:r>
                      <a:r>
                        <a:rPr lang="en-US" sz="1100" b="0" i="0" u="none" strike="noStrike" baseline="0">
                          <a:solidFill>
                            <a:schemeClr val="bg1"/>
                          </a:solidFill>
                          <a:effectLst/>
                          <a:latin typeface="+mj-lt"/>
                        </a:rPr>
                        <a:t> (</a:t>
                      </a:r>
                      <a:r>
                        <a:rPr lang="en-US" sz="1100" b="0" i="0" u="none" strike="noStrike">
                          <a:solidFill>
                            <a:schemeClr val="bg1"/>
                          </a:solidFill>
                          <a:effectLst/>
                          <a:latin typeface="+mj-lt"/>
                        </a:rPr>
                        <a:t>EOM)</a:t>
                      </a: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EOM to Reentry (years)</a:t>
                      </a: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Reentry Date</a:t>
                      </a:r>
                    </a:p>
                  </a:txBody>
                  <a:tcPr marL="12684" marR="12684" marT="12684" marB="0" anchor="ctr">
                    <a:solidFill>
                      <a:srgbClr val="008000"/>
                    </a:solidFill>
                  </a:tcPr>
                </a:tc>
                <a:extLst>
                  <a:ext uri="{0D108BD9-81ED-4DB2-BD59-A6C34878D82A}">
                    <a16:rowId xmlns:a16="http://schemas.microsoft.com/office/drawing/2014/main" val="10000"/>
                  </a:ext>
                </a:extLst>
              </a:tr>
              <a:tr h="415899">
                <a:tc>
                  <a:txBody>
                    <a:bodyPr/>
                    <a:lstStyle/>
                    <a:p>
                      <a:pPr algn="ctr" fontAlgn="ctr"/>
                      <a:r>
                        <a:rPr lang="en-US" sz="1050" b="1" i="0" u="none" strike="noStrike">
                          <a:effectLst/>
                          <a:latin typeface="+mj-lt"/>
                        </a:rPr>
                        <a:t>Baseline</a:t>
                      </a:r>
                    </a:p>
                    <a:p>
                      <a:pPr algn="ctr" fontAlgn="ctr"/>
                      <a:r>
                        <a:rPr lang="en-US" sz="1050" b="0" i="0" u="none" strike="noStrike" baseline="0">
                          <a:effectLst/>
                          <a:latin typeface="+mj-lt"/>
                        </a:rPr>
                        <a:t> (4 x 320-sec burns +          1 x 191-sec burn)</a:t>
                      </a:r>
                      <a:endParaRPr lang="en-US" sz="1050" b="0" i="0" u="none" strike="noStrike">
                        <a:effectLst/>
                        <a:latin typeface="+mj-lt"/>
                      </a:endParaRPr>
                    </a:p>
                  </a:txBody>
                  <a:tcPr marL="14375" marR="14375" marT="14375" marB="0" anchor="ctr">
                    <a:solidFill>
                      <a:srgbClr val="CCFFCC"/>
                    </a:solidFill>
                  </a:tcPr>
                </a:tc>
                <a:tc>
                  <a:txBody>
                    <a:bodyPr/>
                    <a:lstStyle/>
                    <a:p>
                      <a:pPr algn="ctr" fontAlgn="b"/>
                      <a:r>
                        <a:rPr lang="en-US" sz="1100" b="0" i="0" u="none" strike="noStrike">
                          <a:solidFill>
                            <a:schemeClr val="tx1"/>
                          </a:solidFill>
                          <a:effectLst/>
                          <a:latin typeface="+mn-lt"/>
                        </a:rPr>
                        <a:t>2022</a:t>
                      </a:r>
                    </a:p>
                  </a:txBody>
                  <a:tcPr marL="9525" marR="9525" marT="9525" marB="0" anchor="ctr">
                    <a:solidFill>
                      <a:srgbClr val="CCFFCC"/>
                    </a:solidFill>
                  </a:tcPr>
                </a:tc>
                <a:tc>
                  <a:txBody>
                    <a:bodyPr/>
                    <a:lstStyle/>
                    <a:p>
                      <a:pPr algn="ctr" fontAlgn="b"/>
                      <a:r>
                        <a:rPr lang="en-US" sz="1100" b="0" i="0" u="none" strike="noStrike">
                          <a:solidFill>
                            <a:schemeClr val="tx1"/>
                          </a:solidFill>
                          <a:effectLst/>
                          <a:latin typeface="+mn-lt"/>
                        </a:rPr>
                        <a:t>2026</a:t>
                      </a:r>
                    </a:p>
                  </a:txBody>
                  <a:tcPr marL="9525" marR="9525" marT="9525" marB="0" anchor="ctr">
                    <a:solidFill>
                      <a:srgbClr val="CCFFCC"/>
                    </a:solidFill>
                  </a:tcPr>
                </a:tc>
                <a:tc>
                  <a:txBody>
                    <a:bodyPr/>
                    <a:lstStyle/>
                    <a:p>
                      <a:pPr algn="ctr" fontAlgn="b"/>
                      <a:r>
                        <a:rPr lang="en-US" sz="1200" b="1" i="0" u="none" strike="noStrike">
                          <a:solidFill>
                            <a:schemeClr val="tx1"/>
                          </a:solidFill>
                          <a:effectLst/>
                          <a:latin typeface="Calibri" panose="020F0502020204030204" pitchFamily="34" charset="0"/>
                        </a:rPr>
                        <a:t>5</a:t>
                      </a:r>
                    </a:p>
                  </a:txBody>
                  <a:tcPr marL="9525" marR="9525" marT="9525" marB="0" anchor="ctr">
                    <a:solidFill>
                      <a:srgbClr val="CCFFCC"/>
                    </a:solidFill>
                  </a:tcPr>
                </a:tc>
                <a:tc>
                  <a:txBody>
                    <a:bodyPr/>
                    <a:lstStyle/>
                    <a:p>
                      <a:pPr algn="ctr" fontAlgn="b"/>
                      <a:r>
                        <a:rPr lang="en-US" sz="1100" b="0" i="0" u="none" strike="noStrike">
                          <a:solidFill>
                            <a:schemeClr val="tx1"/>
                          </a:solidFill>
                          <a:effectLst/>
                          <a:latin typeface="Calibri"/>
                        </a:rPr>
                        <a:t>694.97</a:t>
                      </a:r>
                      <a:endParaRPr lang="en-US" sz="1100" b="0" i="0" u="none" strike="noStrike">
                        <a:solidFill>
                          <a:schemeClr val="tx1"/>
                        </a:solidFill>
                        <a:effectLst/>
                        <a:latin typeface="Calibri" panose="020F0502020204030204" pitchFamily="34" charset="0"/>
                      </a:endParaRP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a:rPr>
                        <a:t>655.75</a:t>
                      </a: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panose="020F0502020204030204" pitchFamily="34" charset="0"/>
                        </a:rPr>
                        <a:t>2026</a:t>
                      </a: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a:rPr>
                        <a:t>43.25*</a:t>
                      </a: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a:rPr>
                        <a:t>2069.5</a:t>
                      </a:r>
                    </a:p>
                  </a:txBody>
                  <a:tcPr marL="8404" marR="8404" marT="8404" marB="0" anchor="ctr">
                    <a:solidFill>
                      <a:srgbClr val="CCFFCC"/>
                    </a:solidFill>
                  </a:tcPr>
                </a:tc>
                <a:extLst>
                  <a:ext uri="{0D108BD9-81ED-4DB2-BD59-A6C34878D82A}">
                    <a16:rowId xmlns:a16="http://schemas.microsoft.com/office/drawing/2014/main" val="10001"/>
                  </a:ext>
                </a:extLst>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414" y="990603"/>
            <a:ext cx="4512454" cy="3284685"/>
          </a:xfrm>
          <a:prstGeom prst="rect">
            <a:avLst/>
          </a:prstGeom>
          <a:ln w="22225">
            <a:solidFill>
              <a:schemeClr val="accent1"/>
            </a:solidFill>
          </a:ln>
        </p:spPr>
      </p:pic>
      <p:sp>
        <p:nvSpPr>
          <p:cNvPr id="7" name="Rectangle 2"/>
          <p:cNvSpPr>
            <a:spLocks noGrp="1" noChangeArrowheads="1"/>
          </p:cNvSpPr>
          <p:nvPr>
            <p:ph type="title"/>
          </p:nvPr>
        </p:nvSpPr>
        <p:spPr>
          <a:xfrm>
            <a:off x="0" y="0"/>
            <a:ext cx="9144000" cy="762000"/>
          </a:xfrm>
        </p:spPr>
        <p:txBody>
          <a:bodyPr>
            <a:noAutofit/>
          </a:bodyPr>
          <a:lstStyle/>
          <a:p>
            <a:pPr eaLnBrk="1" hangingPunct="1"/>
            <a:r>
              <a:rPr lang="en-US" altLang="en-US"/>
              <a:t>Terra Lifetime Maneuvers</a:t>
            </a:r>
            <a:br>
              <a:rPr lang="en-US" altLang="en-US" sz="2400">
                <a:latin typeface="Calibri" pitchFamily="34" charset="0"/>
              </a:rPr>
            </a:br>
            <a:r>
              <a:rPr lang="en-US" altLang="en-US" sz="1800"/>
              <a:t>MLT and Altitude Predictions</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p:blipFill>
        <p:spPr>
          <a:xfrm>
            <a:off x="4568868" y="990603"/>
            <a:ext cx="4523592" cy="3284685"/>
          </a:xfrm>
          <a:prstGeom prst="rect">
            <a:avLst/>
          </a:prstGeom>
          <a:ln w="22225">
            <a:solidFill>
              <a:schemeClr val="accent1"/>
            </a:solidFill>
          </a:ln>
        </p:spPr>
      </p:pic>
      <p:sp>
        <p:nvSpPr>
          <p:cNvPr id="2" name="TextBox 1">
            <a:extLst>
              <a:ext uri="{FF2B5EF4-FFF2-40B4-BE49-F238E27FC236}">
                <a16:creationId xmlns:a16="http://schemas.microsoft.com/office/drawing/2014/main" id="{B25E5F9E-248C-4326-B39F-F2CA83C3CD4D}"/>
              </a:ext>
            </a:extLst>
          </p:cNvPr>
          <p:cNvSpPr txBox="1"/>
          <p:nvPr/>
        </p:nvSpPr>
        <p:spPr>
          <a:xfrm>
            <a:off x="1472875" y="5607926"/>
            <a:ext cx="619198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Calibri"/>
                <a:ea typeface="+mn-ea"/>
                <a:cs typeface="+mn-cs"/>
              </a:rPr>
              <a:t>Updated based on Spring 2022 Lifetime Analysis</a:t>
            </a:r>
          </a:p>
        </p:txBody>
      </p:sp>
      <p:sp>
        <p:nvSpPr>
          <p:cNvPr id="9" name="TextBox 8">
            <a:extLst>
              <a:ext uri="{FF2B5EF4-FFF2-40B4-BE49-F238E27FC236}">
                <a16:creationId xmlns:a16="http://schemas.microsoft.com/office/drawing/2014/main" id="{C6E7CE27-348B-4407-BFE0-54EA38AF15FE}"/>
              </a:ext>
            </a:extLst>
          </p:cNvPr>
          <p:cNvSpPr txBox="1"/>
          <p:nvPr/>
        </p:nvSpPr>
        <p:spPr>
          <a:xfrm>
            <a:off x="1184760" y="6133188"/>
            <a:ext cx="6768216"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*Note:  Terra launched prior to the 25-year re-entry requirement</a:t>
            </a:r>
          </a:p>
        </p:txBody>
      </p:sp>
    </p:spTree>
    <p:extLst>
      <p:ext uri="{BB962C8B-B14F-4D97-AF65-F5344CB8AC3E}">
        <p14:creationId xmlns:p14="http://schemas.microsoft.com/office/powerpoint/2010/main" val="263688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Final Average Height</a:t>
            </a:r>
            <a:br>
              <a:rPr lang="en-US"/>
            </a:br>
            <a:r>
              <a:rPr lang="en-US" sz="1588"/>
              <a:t>(semi-major axis minus Earth radius)</a:t>
            </a:r>
          </a:p>
        </p:txBody>
      </p:sp>
      <p:pic>
        <p:nvPicPr>
          <p:cNvPr id="17" name="Picture 16">
            <a:extLst>
              <a:ext uri="{FF2B5EF4-FFF2-40B4-BE49-F238E27FC236}">
                <a16:creationId xmlns:a16="http://schemas.microsoft.com/office/drawing/2014/main" id="{CBF1E4E6-1B4F-4BDF-A864-8EF04F11C0CB}"/>
              </a:ext>
            </a:extLst>
          </p:cNvPr>
          <p:cNvPicPr>
            <a:picLocks noChangeAspect="1"/>
          </p:cNvPicPr>
          <p:nvPr/>
        </p:nvPicPr>
        <p:blipFill>
          <a:blip r:embed="rId2"/>
          <a:stretch>
            <a:fillRect/>
          </a:stretch>
        </p:blipFill>
        <p:spPr>
          <a:xfrm>
            <a:off x="228601" y="867593"/>
            <a:ext cx="8728074" cy="5316934"/>
          </a:xfrm>
          <a:prstGeom prst="rect">
            <a:avLst/>
          </a:prstGeom>
        </p:spPr>
      </p:pic>
      <p:sp>
        <p:nvSpPr>
          <p:cNvPr id="18" name="TextBox 17">
            <a:extLst>
              <a:ext uri="{FF2B5EF4-FFF2-40B4-BE49-F238E27FC236}">
                <a16:creationId xmlns:a16="http://schemas.microsoft.com/office/drawing/2014/main" id="{2EBE61B5-DF51-4B10-AA22-DE4E11081D65}"/>
              </a:ext>
            </a:extLst>
          </p:cNvPr>
          <p:cNvSpPr txBox="1"/>
          <p:nvPr/>
        </p:nvSpPr>
        <p:spPr>
          <a:xfrm>
            <a:off x="1079829" y="2675736"/>
            <a:ext cx="1895447" cy="584775"/>
          </a:xfrm>
          <a:prstGeom prst="rect">
            <a:avLst/>
          </a:prstGeom>
          <a:noFill/>
        </p:spPr>
        <p:txBody>
          <a:bodyPr wrap="square" lIns="91440" tIns="45720" rIns="91440" bIns="45720" rtlCol="0" anchor="t">
            <a:spAutoFit/>
          </a:bodyPr>
          <a:lstStyle>
            <a:defPPr>
              <a:defRPr lang="en-US"/>
            </a:defPPr>
            <a:lvl1pPr algn="ctr">
              <a:defRPr sz="1600" b="1">
                <a:solidFill>
                  <a:srgbClr val="7030A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Calibri"/>
                <a:ea typeface="+mn-ea"/>
                <a:cs typeface="+mn-cs"/>
              </a:rPr>
              <a:t>Exit to 693.6 km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Calibri"/>
                <a:ea typeface="+mn-ea"/>
                <a:cs typeface="+mn-cs"/>
              </a:rPr>
              <a:t>October 2022</a:t>
            </a:r>
          </a:p>
        </p:txBody>
      </p:sp>
      <p:sp>
        <p:nvSpPr>
          <p:cNvPr id="19" name="TextBox 18">
            <a:extLst>
              <a:ext uri="{FF2B5EF4-FFF2-40B4-BE49-F238E27FC236}">
                <a16:creationId xmlns:a16="http://schemas.microsoft.com/office/drawing/2014/main" id="{E035F704-C2D3-47DA-96E1-5A047D602431}"/>
              </a:ext>
            </a:extLst>
          </p:cNvPr>
          <p:cNvSpPr txBox="1"/>
          <p:nvPr/>
        </p:nvSpPr>
        <p:spPr>
          <a:xfrm>
            <a:off x="5632690" y="4673214"/>
            <a:ext cx="2504566" cy="584775"/>
          </a:xfrm>
          <a:prstGeom prst="rect">
            <a:avLst/>
          </a:prstGeom>
          <a:noFill/>
        </p:spPr>
        <p:txBody>
          <a:bodyPr wrap="square" lIns="91440" tIns="45720" rIns="91440" bIns="45720" rtlCol="0" anchor="t">
            <a:spAutoFit/>
          </a:bodyPr>
          <a:lstStyle>
            <a:defPPr>
              <a:defRPr lang="en-US"/>
            </a:defPPr>
            <a:lvl1pPr algn="ctr">
              <a:defRPr sz="1600" b="1">
                <a:solidFill>
                  <a:srgbClr val="7030A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Calibri"/>
                <a:ea typeface="+mn-ea"/>
                <a:cs typeface="+mn-cs"/>
              </a:rPr>
              <a:t>Lower orbit to 675.5 km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Calibri"/>
                <a:ea typeface="+mn-ea"/>
                <a:cs typeface="+mn-cs"/>
              </a:rPr>
              <a:t>March 2026</a:t>
            </a:r>
          </a:p>
        </p:txBody>
      </p:sp>
      <p:sp>
        <p:nvSpPr>
          <p:cNvPr id="20" name="TextBox 19">
            <a:extLst>
              <a:ext uri="{FF2B5EF4-FFF2-40B4-BE49-F238E27FC236}">
                <a16:creationId xmlns:a16="http://schemas.microsoft.com/office/drawing/2014/main" id="{D8F395B1-BB3A-4FAA-994E-6ED58C5E746F}"/>
              </a:ext>
            </a:extLst>
          </p:cNvPr>
          <p:cNvSpPr txBox="1"/>
          <p:nvPr/>
        </p:nvSpPr>
        <p:spPr>
          <a:xfrm>
            <a:off x="649128" y="1339905"/>
            <a:ext cx="2669191"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Calibri"/>
                <a:ea typeface="+mn-ea"/>
                <a:cs typeface="+mn-cs"/>
              </a:rPr>
              <a:t>Perform DMUs until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Calibri"/>
                <a:ea typeface="+mn-ea"/>
                <a:cs typeface="+mn-cs"/>
              </a:rPr>
              <a:t>October 2022 (699.4 km)</a:t>
            </a:r>
            <a:endParaRPr kumimoji="0" lang="en-US" sz="1600" b="1" i="0" u="none" strike="noStrike" kern="1200" cap="none" spc="0" normalizeH="0" baseline="0" noProof="0">
              <a:ln>
                <a:noFill/>
              </a:ln>
              <a:solidFill>
                <a:srgbClr val="7030A0"/>
              </a:solidFill>
              <a:effectLst/>
              <a:uLnTx/>
              <a:uFillTx/>
              <a:latin typeface="Calibri"/>
              <a:ea typeface="+mn-ea"/>
              <a:cs typeface="Calibri"/>
            </a:endParaRPr>
          </a:p>
        </p:txBody>
      </p:sp>
      <p:sp>
        <p:nvSpPr>
          <p:cNvPr id="21" name="TextBox 20">
            <a:extLst>
              <a:ext uri="{FF2B5EF4-FFF2-40B4-BE49-F238E27FC236}">
                <a16:creationId xmlns:a16="http://schemas.microsoft.com/office/drawing/2014/main" id="{91D4BBA1-74AC-408C-AF89-15C899700546}"/>
              </a:ext>
            </a:extLst>
          </p:cNvPr>
          <p:cNvSpPr txBox="1"/>
          <p:nvPr/>
        </p:nvSpPr>
        <p:spPr>
          <a:xfrm>
            <a:off x="5876625" y="2478016"/>
            <a:ext cx="2016697" cy="584775"/>
          </a:xfrm>
          <a:prstGeom prst="rect">
            <a:avLst/>
          </a:prstGeom>
          <a:noFill/>
        </p:spPr>
        <p:txBody>
          <a:bodyPr wrap="square" lIns="91440" tIns="45720" rIns="91440" bIns="45720" rtlCol="0" anchor="t">
            <a:spAutoFit/>
          </a:bodyPr>
          <a:lstStyle>
            <a:defPPr>
              <a:defRPr lang="en-US"/>
            </a:defPPr>
            <a:lvl1pPr algn="ctr">
              <a:defRPr sz="1600" b="1">
                <a:solidFill>
                  <a:srgbClr val="7030A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Calibri"/>
                <a:ea typeface="+mn-ea"/>
                <a:cs typeface="+mn-cs"/>
              </a:rPr>
              <a:t>Drift to 688.7 km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030A0"/>
                </a:solidFill>
                <a:effectLst/>
                <a:uLnTx/>
                <a:uFillTx/>
                <a:latin typeface="Calibri"/>
                <a:ea typeface="+mn-ea"/>
                <a:cs typeface="+mn-cs"/>
              </a:rPr>
              <a:t>February 2026</a:t>
            </a:r>
          </a:p>
        </p:txBody>
      </p:sp>
      <p:sp>
        <p:nvSpPr>
          <p:cNvPr id="22" name="TextBox 21">
            <a:extLst>
              <a:ext uri="{FF2B5EF4-FFF2-40B4-BE49-F238E27FC236}">
                <a16:creationId xmlns:a16="http://schemas.microsoft.com/office/drawing/2014/main" id="{C3E21CEE-6B5D-4B86-8BEA-4E75D02E186B}"/>
              </a:ext>
            </a:extLst>
          </p:cNvPr>
          <p:cNvSpPr txBox="1"/>
          <p:nvPr/>
        </p:nvSpPr>
        <p:spPr>
          <a:xfrm>
            <a:off x="1476007" y="6256729"/>
            <a:ext cx="6191986"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FF"/>
                </a:solidFill>
                <a:effectLst/>
                <a:uLnTx/>
                <a:uFillTx/>
                <a:latin typeface="Calibri"/>
                <a:ea typeface="+mn-ea"/>
                <a:cs typeface="+mn-cs"/>
              </a:rPr>
              <a:t>Updated based on Spring 2022 Lifetime Analysis</a:t>
            </a:r>
          </a:p>
        </p:txBody>
      </p:sp>
    </p:spTree>
    <p:extLst>
      <p:ext uri="{BB962C8B-B14F-4D97-AF65-F5344CB8AC3E}">
        <p14:creationId xmlns:p14="http://schemas.microsoft.com/office/powerpoint/2010/main" val="3603787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fontAlgn="base">
              <a:spcAft>
                <a:spcPct val="0"/>
              </a:spcAft>
            </a:pPr>
            <a:r>
              <a:rPr lang="en-US" dirty="0"/>
              <a:t>Summary</a:t>
            </a:r>
          </a:p>
        </p:txBody>
      </p:sp>
      <p:sp>
        <p:nvSpPr>
          <p:cNvPr id="3" name="Content Placeholder 11"/>
          <p:cNvSpPr txBox="1">
            <a:spLocks/>
          </p:cNvSpPr>
          <p:nvPr/>
        </p:nvSpPr>
        <p:spPr>
          <a:xfrm>
            <a:off x="381798" y="838200"/>
            <a:ext cx="8305002" cy="556259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Terra remains very healthy 22+ years into the mission</a:t>
            </a:r>
          </a:p>
          <a:p>
            <a:pPr marL="685698" lvl="2" fontAlgn="auto">
              <a:spcAft>
                <a:spcPts val="0"/>
              </a:spcAft>
              <a:buClr>
                <a:prstClr val="black"/>
              </a:buClr>
              <a:buSzPct val="120000"/>
            </a:pPr>
            <a:endParaRPr lang="en-US" sz="800" dirty="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Data Capture percentages continue at ~100%</a:t>
            </a:r>
          </a:p>
          <a:p>
            <a:pPr marL="685698" lvl="2" fontAlgn="auto">
              <a:spcAft>
                <a:spcPts val="0"/>
              </a:spcAft>
              <a:buClr>
                <a:prstClr val="black"/>
              </a:buClr>
              <a:buSzPct val="120000"/>
            </a:pPr>
            <a:endParaRPr lang="en-US" sz="800" dirty="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Collision Avoidance events continue to be part of routine ops</a:t>
            </a:r>
          </a:p>
          <a:p>
            <a:pPr marL="799998" lvl="2" indent="-342900" fontAlgn="auto">
              <a:spcAft>
                <a:spcPts val="0"/>
              </a:spcAft>
              <a:buClr>
                <a:prstClr val="black"/>
              </a:buClr>
              <a:buSzPct val="120000"/>
              <a:buFont typeface="Calibri" panose="020F0502020204030204" pitchFamily="34" charset="0"/>
              <a:buChar char="‒"/>
            </a:pPr>
            <a:r>
              <a:rPr lang="en-US" sz="1800" dirty="0">
                <a:solidFill>
                  <a:srgbClr val="0000FF"/>
                </a:solidFill>
                <a:cs typeface="Arial" charset="0"/>
              </a:rPr>
              <a:t>CRMS and Devolved operations is working very well</a:t>
            </a:r>
          </a:p>
          <a:p>
            <a:pPr marL="457098" lvl="2" indent="0" fontAlgn="auto">
              <a:spcAft>
                <a:spcPts val="0"/>
              </a:spcAft>
              <a:buClr>
                <a:prstClr val="black"/>
              </a:buClr>
              <a:buSzPct val="120000"/>
              <a:buNone/>
            </a:pPr>
            <a:endParaRPr lang="en-US" sz="800" dirty="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EOMP (Rev D) </a:t>
            </a:r>
            <a:r>
              <a:rPr lang="en-US" sz="2400" b="1" dirty="0">
                <a:cs typeface="Arial" charset="0"/>
              </a:rPr>
              <a:t>officially approved/signed – October 2018</a:t>
            </a:r>
          </a:p>
          <a:p>
            <a:pPr marL="799998" lvl="2" indent="-342900" fontAlgn="auto">
              <a:spcAft>
                <a:spcPts val="0"/>
              </a:spcAft>
              <a:buClr>
                <a:prstClr val="black"/>
              </a:buClr>
              <a:buSzPct val="120000"/>
              <a:buFont typeface="Calibri" panose="020F0502020204030204" pitchFamily="34" charset="0"/>
              <a:buChar char="‒"/>
            </a:pPr>
            <a:r>
              <a:rPr lang="en-US" sz="1800" dirty="0">
                <a:solidFill>
                  <a:srgbClr val="0000FF"/>
                </a:solidFill>
                <a:cs typeface="Arial" charset="0"/>
              </a:rPr>
              <a:t>Rev E should be getting close to having all signatures</a:t>
            </a:r>
          </a:p>
          <a:p>
            <a:pPr marL="457098" lvl="2" indent="0" fontAlgn="auto">
              <a:spcAft>
                <a:spcPts val="0"/>
              </a:spcAft>
              <a:buClr>
                <a:prstClr val="black"/>
              </a:buClr>
              <a:buSzPct val="120000"/>
              <a:buNone/>
            </a:pPr>
            <a:endParaRPr lang="en-US" sz="800" b="1" dirty="0">
              <a:solidFill>
                <a:srgbClr val="0000FF"/>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Terra has exited the constellation and will only perform RMMs until end mission in March 2026(?)</a:t>
            </a:r>
          </a:p>
          <a:p>
            <a:pPr marL="799998" lvl="2" indent="-342900" fontAlgn="auto">
              <a:spcAft>
                <a:spcPts val="0"/>
              </a:spcAft>
              <a:buClr>
                <a:prstClr val="black"/>
              </a:buClr>
              <a:buSzPct val="120000"/>
              <a:buFont typeface="Calibri" panose="020F0502020204030204" pitchFamily="34" charset="0"/>
              <a:buChar char="‒"/>
            </a:pPr>
            <a:r>
              <a:rPr lang="en-US" sz="1800" dirty="0">
                <a:solidFill>
                  <a:srgbClr val="0000FF"/>
                </a:solidFill>
                <a:cs typeface="Arial" charset="0"/>
              </a:rPr>
              <a:t>4 to 5 Perigee Lowering Maneuvers will be performed to exhaust all fuel prior to spacecraft passivation</a:t>
            </a:r>
          </a:p>
          <a:p>
            <a:pPr marL="799998" lvl="2" indent="-342900" fontAlgn="auto">
              <a:spcAft>
                <a:spcPts val="0"/>
              </a:spcAft>
              <a:buClr>
                <a:prstClr val="black"/>
              </a:buClr>
              <a:buSzPct val="120000"/>
              <a:buFont typeface="Calibri" panose="020F0502020204030204" pitchFamily="34" charset="0"/>
              <a:buChar char="‒"/>
            </a:pPr>
            <a:r>
              <a:rPr lang="en-US" sz="1800" dirty="0">
                <a:solidFill>
                  <a:srgbClr val="0000FF"/>
                </a:solidFill>
                <a:cs typeface="Arial" charset="0"/>
              </a:rPr>
              <a:t>Terra Project Scientist has requested we plan operations through April 2027;  still need to update lifetime charts accordingly</a:t>
            </a:r>
          </a:p>
          <a:p>
            <a:pPr marL="457098" lvl="2" indent="0" fontAlgn="auto">
              <a:spcAft>
                <a:spcPts val="0"/>
              </a:spcAft>
              <a:buClr>
                <a:prstClr val="black"/>
              </a:buClr>
              <a:buSzPct val="120000"/>
              <a:buNone/>
            </a:pPr>
            <a:endParaRPr lang="en-US" sz="1800" b="1" dirty="0">
              <a:solidFill>
                <a:srgbClr val="0000FF"/>
              </a:solidFill>
              <a:cs typeface="Arial" charset="0"/>
            </a:endParaRPr>
          </a:p>
        </p:txBody>
      </p:sp>
    </p:spTree>
    <p:extLst>
      <p:ext uri="{BB962C8B-B14F-4D97-AF65-F5344CB8AC3E}">
        <p14:creationId xmlns:p14="http://schemas.microsoft.com/office/powerpoint/2010/main" val="2767534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idx="4294967295"/>
          </p:nvPr>
        </p:nvSpPr>
        <p:spPr>
          <a:xfrm>
            <a:off x="0" y="2438400"/>
            <a:ext cx="9144000" cy="1317625"/>
          </a:xfrm>
        </p:spPr>
        <p:txBody>
          <a:bodyPr/>
          <a:lstStyle/>
          <a:p>
            <a:r>
              <a:rPr lang="en-US" sz="4400" dirty="0"/>
              <a:t>Questions</a:t>
            </a:r>
          </a:p>
        </p:txBody>
      </p:sp>
    </p:spTree>
    <p:extLst>
      <p:ext uri="{BB962C8B-B14F-4D97-AF65-F5344CB8AC3E}">
        <p14:creationId xmlns:p14="http://schemas.microsoft.com/office/powerpoint/2010/main" val="540892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a:lstStyle/>
          <a:p>
            <a:r>
              <a:rPr lang="en-US" sz="3200" dirty="0"/>
              <a:t>Additional Slides</a:t>
            </a:r>
            <a:endParaRPr lang="en-US" sz="2000" dirty="0">
              <a:solidFill>
                <a:schemeClr val="accent1">
                  <a:lumMod val="50000"/>
                </a:schemeClr>
              </a:solidFill>
            </a:endParaRPr>
          </a:p>
        </p:txBody>
      </p:sp>
      <p:sp>
        <p:nvSpPr>
          <p:cNvPr id="8195" name="Rectangle 3"/>
          <p:cNvSpPr>
            <a:spLocks noChangeArrowheads="1"/>
          </p:cNvSpPr>
          <p:nvPr/>
        </p:nvSpPr>
        <p:spPr bwMode="auto">
          <a:xfrm>
            <a:off x="2209800" y="3276600"/>
            <a:ext cx="5105400" cy="1470025"/>
          </a:xfrm>
          <a:prstGeom prst="rect">
            <a:avLst/>
          </a:prstGeom>
          <a:noFill/>
          <a:ln w="12700">
            <a:noFill/>
            <a:miter lim="800000"/>
            <a:headEnd/>
            <a:tailEnd/>
          </a:ln>
        </p:spPr>
        <p:txBody>
          <a:bodyPr lIns="90487" tIns="44450" rIns="90487" bIns="44450"/>
          <a:lstStyle/>
          <a:p>
            <a:pPr marL="800100" lvl="1" indent="-342900" algn="l">
              <a:lnSpc>
                <a:spcPct val="90000"/>
              </a:lnSpc>
              <a:buFont typeface="Arial" pitchFamily="34" charset="0"/>
              <a:buChar char="•"/>
            </a:pPr>
            <a:r>
              <a:rPr lang="en-US" sz="2000" b="1" dirty="0">
                <a:latin typeface="+mn-lt"/>
              </a:rPr>
              <a:t>Orbit / Inclination / MLT Maintenance</a:t>
            </a:r>
          </a:p>
          <a:p>
            <a:pPr marL="800100" lvl="1" indent="-342900" algn="l">
              <a:lnSpc>
                <a:spcPct val="90000"/>
              </a:lnSpc>
              <a:buFont typeface="Arial" pitchFamily="34" charset="0"/>
              <a:buChar char="•"/>
            </a:pPr>
            <a:r>
              <a:rPr lang="en-US" sz="2000" b="1" dirty="0">
                <a:latin typeface="+mn-lt"/>
              </a:rPr>
              <a:t>WRS Ground Track Error</a:t>
            </a:r>
          </a:p>
          <a:p>
            <a:pPr marL="800100" lvl="1" indent="-342900" algn="l">
              <a:lnSpc>
                <a:spcPct val="90000"/>
              </a:lnSpc>
              <a:buFont typeface="Arial" pitchFamily="34" charset="0"/>
              <a:buChar char="•"/>
            </a:pPr>
            <a:r>
              <a:rPr lang="en-US" sz="2000" b="1" dirty="0">
                <a:latin typeface="+mn-lt"/>
              </a:rPr>
              <a:t>OSMA Waiver Email</a:t>
            </a:r>
          </a:p>
        </p:txBody>
      </p:sp>
    </p:spTree>
    <p:extLst>
      <p:ext uri="{BB962C8B-B14F-4D97-AF65-F5344CB8AC3E}">
        <p14:creationId xmlns:p14="http://schemas.microsoft.com/office/powerpoint/2010/main" val="215026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524000" y="0"/>
            <a:ext cx="6172200" cy="762000"/>
          </a:xfrm>
        </p:spPr>
        <p:txBody>
          <a:bodyPr>
            <a:normAutofit fontScale="90000"/>
          </a:bodyPr>
          <a:lstStyle/>
          <a:p>
            <a:r>
              <a:rPr lang="en-US" sz="3200" dirty="0"/>
              <a:t>Orbit/Inclination/MLT Maintenance</a:t>
            </a:r>
          </a:p>
        </p:txBody>
      </p:sp>
      <p:sp>
        <p:nvSpPr>
          <p:cNvPr id="10245" name="Rectangle 3"/>
          <p:cNvSpPr>
            <a:spLocks noGrp="1" noChangeArrowheads="1"/>
          </p:cNvSpPr>
          <p:nvPr>
            <p:ph idx="1"/>
          </p:nvPr>
        </p:nvSpPr>
        <p:spPr>
          <a:xfrm>
            <a:off x="381000" y="914400"/>
            <a:ext cx="8312150" cy="5410200"/>
          </a:xfrm>
        </p:spPr>
        <p:txBody>
          <a:bodyPr>
            <a:normAutofit fontScale="70000" lnSpcReduction="20000"/>
          </a:bodyPr>
          <a:lstStyle/>
          <a:p>
            <a:pPr>
              <a:lnSpc>
                <a:spcPct val="120000"/>
              </a:lnSpc>
            </a:pPr>
            <a:r>
              <a:rPr lang="en-US" b="1" u="sng" dirty="0"/>
              <a:t>Requirement</a:t>
            </a:r>
            <a:r>
              <a:rPr lang="en-US" u="sng" dirty="0"/>
              <a:t>:</a:t>
            </a:r>
            <a:r>
              <a:rPr lang="en-US" dirty="0"/>
              <a:t>  Mean Local Time (MLT) maintained between 10:15 and 10:45 measured at the Descending Node. </a:t>
            </a:r>
          </a:p>
          <a:p>
            <a:pPr>
              <a:lnSpc>
                <a:spcPct val="120000"/>
              </a:lnSpc>
            </a:pPr>
            <a:r>
              <a:rPr lang="en-US" b="1" u="sng" dirty="0"/>
              <a:t>Goal</a:t>
            </a:r>
            <a:r>
              <a:rPr lang="en-US" u="sng" dirty="0"/>
              <a:t>:</a:t>
            </a:r>
            <a:r>
              <a:rPr lang="en-US" dirty="0"/>
              <a:t>  Maintain Terra mean local time of the descending node (MLTDN) below 10:31.</a:t>
            </a:r>
          </a:p>
          <a:p>
            <a:pPr>
              <a:lnSpc>
                <a:spcPct val="120000"/>
              </a:lnSpc>
            </a:pPr>
            <a:r>
              <a:rPr lang="en-US" b="1" u="sng" dirty="0"/>
              <a:t>Constraint</a:t>
            </a:r>
            <a:r>
              <a:rPr lang="en-US" u="sng" dirty="0"/>
              <a:t>:</a:t>
            </a:r>
            <a:r>
              <a:rPr lang="en-US" dirty="0"/>
              <a:t>  OCO-2 has requested Terra maintain a MLT less than 10:31 for the duration of its lifetime to maintain a safe separation at the poles.</a:t>
            </a:r>
          </a:p>
          <a:p>
            <a:pPr>
              <a:lnSpc>
                <a:spcPct val="120000"/>
              </a:lnSpc>
            </a:pPr>
            <a:r>
              <a:rPr lang="en-US" b="1" u="sng" dirty="0"/>
              <a:t>Requirement</a:t>
            </a:r>
            <a:r>
              <a:rPr lang="en-US" u="sng" dirty="0"/>
              <a:t>:</a:t>
            </a:r>
            <a:r>
              <a:rPr lang="en-US" dirty="0"/>
              <a:t>  Maintain WRS-2 ground track error, 0 +/-20 km.</a:t>
            </a:r>
          </a:p>
          <a:p>
            <a:pPr>
              <a:lnSpc>
                <a:spcPct val="120000"/>
              </a:lnSpc>
            </a:pPr>
            <a:r>
              <a:rPr lang="en-US" b="1" u="sng" dirty="0"/>
              <a:t>Requirement</a:t>
            </a:r>
            <a:r>
              <a:rPr lang="en-US" u="sng" dirty="0"/>
              <a:t>:</a:t>
            </a:r>
            <a:r>
              <a:rPr lang="en-US" dirty="0"/>
              <a:t>  Maintain Frozen orbit with Argument of Perigee at 90 degrees +/-20 and Eccentricity of 0.0012 +/- 0.0004.</a:t>
            </a:r>
          </a:p>
          <a:p>
            <a:pPr>
              <a:lnSpc>
                <a:spcPct val="120000"/>
              </a:lnSpc>
            </a:pPr>
            <a:r>
              <a:rPr lang="en-US" b="1" u="sng" dirty="0"/>
              <a:t>Constraint</a:t>
            </a:r>
            <a:r>
              <a:rPr lang="en-US" u="sng" dirty="0"/>
              <a:t>:</a:t>
            </a:r>
            <a:r>
              <a:rPr lang="en-US" dirty="0"/>
              <a:t>  Maximum burn duration limited to 320 seconds by spacecraft manufacturer. Complete yaw slews and inclination maneuvers during spacecraft orbital night.  Maneuver close to spring and fall equinox to maximize efficiency.</a:t>
            </a:r>
          </a:p>
        </p:txBody>
      </p:sp>
    </p:spTree>
    <p:extLst>
      <p:ext uri="{BB962C8B-B14F-4D97-AF65-F5344CB8AC3E}">
        <p14:creationId xmlns:p14="http://schemas.microsoft.com/office/powerpoint/2010/main" val="943748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ChangeArrowheads="1"/>
          </p:cNvSpPr>
          <p:nvPr/>
        </p:nvSpPr>
        <p:spPr bwMode="auto">
          <a:xfrm>
            <a:off x="2209799" y="0"/>
            <a:ext cx="4895850" cy="753533"/>
          </a:xfrm>
          <a:prstGeom prst="rect">
            <a:avLst/>
          </a:prstGeom>
        </p:spPr>
        <p:txBody>
          <a:bodyPr vert="horz" lIns="91440" tIns="45720" rIns="91440" bIns="45720" rtlCol="0" anchor="ctr">
            <a:normAutofit fontScale="90000"/>
          </a:bodyPr>
          <a:lstStyle/>
          <a:p>
            <a:pPr eaLnBrk="1" hangingPunct="1"/>
            <a:r>
              <a:rPr lang="en-US" sz="3200" b="1" dirty="0">
                <a:solidFill>
                  <a:srgbClr val="006600"/>
                </a:solidFill>
                <a:latin typeface="+mj-lt"/>
                <a:ea typeface="+mj-ea"/>
                <a:cs typeface="+mj-cs"/>
              </a:rPr>
              <a:t>WRS Ground Track Error (GTE)</a:t>
            </a:r>
          </a:p>
        </p:txBody>
      </p:sp>
      <p:pic>
        <p:nvPicPr>
          <p:cNvPr id="2" name="Picture 1"/>
          <p:cNvPicPr>
            <a:picLocks noChangeAspect="1"/>
          </p:cNvPicPr>
          <p:nvPr/>
        </p:nvPicPr>
        <p:blipFill>
          <a:blip r:embed="rId2"/>
          <a:stretch>
            <a:fillRect/>
          </a:stretch>
        </p:blipFill>
        <p:spPr>
          <a:xfrm>
            <a:off x="33251" y="753533"/>
            <a:ext cx="9110749" cy="6080634"/>
          </a:xfrm>
          <a:prstGeom prst="rect">
            <a:avLst/>
          </a:prstGeom>
        </p:spPr>
      </p:pic>
    </p:spTree>
    <p:extLst>
      <p:ext uri="{BB962C8B-B14F-4D97-AF65-F5344CB8AC3E}">
        <p14:creationId xmlns:p14="http://schemas.microsoft.com/office/powerpoint/2010/main" val="174727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a:bodyPr>
          <a:lstStyle/>
          <a:p>
            <a:pPr fontAlgn="base">
              <a:spcAft>
                <a:spcPct val="0"/>
              </a:spcAft>
            </a:pPr>
            <a:r>
              <a:rPr lang="en-US" dirty="0"/>
              <a:t>OSMA Official Direction</a:t>
            </a:r>
          </a:p>
        </p:txBody>
      </p:sp>
      <p:sp>
        <p:nvSpPr>
          <p:cNvPr id="3" name="Content Placeholder 2"/>
          <p:cNvSpPr>
            <a:spLocks noGrp="1"/>
          </p:cNvSpPr>
          <p:nvPr>
            <p:ph idx="1"/>
          </p:nvPr>
        </p:nvSpPr>
        <p:spPr/>
        <p:txBody>
          <a:bodyPr>
            <a:normAutofit fontScale="47500" lnSpcReduction="20000"/>
          </a:bodyPr>
          <a:lstStyle/>
          <a:p>
            <a:pPr marL="0" indent="0">
              <a:buNone/>
            </a:pPr>
            <a:r>
              <a:rPr lang="en-US" b="1" dirty="0"/>
              <a:t>From:</a:t>
            </a:r>
            <a:r>
              <a:rPr lang="en-US" dirty="0"/>
              <a:t> Aleman, Suzanne M. (HQ-GD000) </a:t>
            </a:r>
            <a:br>
              <a:rPr lang="en-US" dirty="0"/>
            </a:br>
            <a:r>
              <a:rPr lang="en-US" b="1" dirty="0"/>
              <a:t>Sent:</a:t>
            </a:r>
            <a:r>
              <a:rPr lang="en-US" dirty="0"/>
              <a:t> Wednesday, November 02, 2016 11:37 AM</a:t>
            </a:r>
            <a:br>
              <a:rPr lang="en-US" dirty="0"/>
            </a:br>
            <a:r>
              <a:rPr lang="en-US" b="1" dirty="0"/>
              <a:t>To:</a:t>
            </a:r>
            <a:r>
              <a:rPr lang="en-US" dirty="0"/>
              <a:t> Yuhas, Cheryl L. (HQ-DK000) &lt;</a:t>
            </a:r>
            <a:r>
              <a:rPr lang="en-US" u="sng" dirty="0">
                <a:hlinkClick r:id="rId2"/>
              </a:rPr>
              <a:t>cheryl.l.yuhas@nasa.gov</a:t>
            </a:r>
            <a:r>
              <a:rPr lang="en-US" dirty="0"/>
              <a:t>&gt;</a:t>
            </a:r>
            <a:br>
              <a:rPr lang="en-US" dirty="0"/>
            </a:br>
            <a:r>
              <a:rPr lang="en-US" b="1" dirty="0"/>
              <a:t>Cc:</a:t>
            </a:r>
            <a:r>
              <a:rPr lang="en-US" dirty="0"/>
              <a:t> </a:t>
            </a:r>
            <a:r>
              <a:rPr lang="en-US" dirty="0" err="1"/>
              <a:t>Liou</a:t>
            </a:r>
            <a:r>
              <a:rPr lang="en-US" dirty="0"/>
              <a:t>, </a:t>
            </a:r>
            <a:r>
              <a:rPr lang="en-US" dirty="0" err="1"/>
              <a:t>Jer-chyi</a:t>
            </a:r>
            <a:r>
              <a:rPr lang="en-US" dirty="0"/>
              <a:t> (JSC-XI411) &lt;</a:t>
            </a:r>
            <a:r>
              <a:rPr lang="en-US" u="sng" dirty="0">
                <a:hlinkClick r:id="rId3"/>
              </a:rPr>
              <a:t>jer-chyi.liou-1@nasa.gov</a:t>
            </a:r>
            <a:r>
              <a:rPr lang="en-US" dirty="0"/>
              <a:t>&gt;; Hull, Scott M. (GSFC-5920) &lt;</a:t>
            </a:r>
            <a:r>
              <a:rPr lang="en-US" u="sng" dirty="0">
                <a:hlinkClick r:id="rId4"/>
              </a:rPr>
              <a:t>scott.m.hull@nasa.gov</a:t>
            </a:r>
            <a:r>
              <a:rPr lang="en-US" dirty="0"/>
              <a:t>&gt;</a:t>
            </a:r>
            <a:br>
              <a:rPr lang="en-US" dirty="0"/>
            </a:br>
            <a:r>
              <a:rPr lang="en-US" b="1" dirty="0"/>
              <a:t>Subject:</a:t>
            </a:r>
            <a:r>
              <a:rPr lang="en-US" dirty="0"/>
              <a:t> FW: Terra need for Orbital Debris waivers</a:t>
            </a:r>
          </a:p>
          <a:p>
            <a:pPr marL="0" indent="0">
              <a:buNone/>
            </a:pPr>
            <a:r>
              <a:rPr lang="en-US" dirty="0"/>
              <a:t> </a:t>
            </a:r>
          </a:p>
          <a:p>
            <a:pPr marL="0" indent="0">
              <a:buNone/>
            </a:pPr>
            <a:r>
              <a:rPr lang="en-US" dirty="0"/>
              <a:t>Hi Cheryl, </a:t>
            </a:r>
          </a:p>
          <a:p>
            <a:pPr marL="0" indent="0">
              <a:buNone/>
            </a:pPr>
            <a:r>
              <a:rPr lang="en-US" dirty="0"/>
              <a:t> </a:t>
            </a:r>
          </a:p>
          <a:p>
            <a:pPr marL="0" indent="0">
              <a:buNone/>
            </a:pPr>
            <a:r>
              <a:rPr lang="en-US" dirty="0"/>
              <a:t>I received you voice mail regarding the question on whether a waiver is needed for the 25 year rule for TERRA. </a:t>
            </a:r>
          </a:p>
          <a:p>
            <a:pPr marL="0" indent="0">
              <a:buNone/>
            </a:pPr>
            <a:r>
              <a:rPr lang="en-US" dirty="0"/>
              <a:t>I consulted with J. C </a:t>
            </a:r>
            <a:r>
              <a:rPr lang="en-US" dirty="0" err="1"/>
              <a:t>Liou</a:t>
            </a:r>
            <a:r>
              <a:rPr lang="en-US" dirty="0"/>
              <a:t> on this question we have concluded that a waiver is not needed. Please see the e-mails below. </a:t>
            </a:r>
          </a:p>
          <a:p>
            <a:pPr marL="0" indent="0">
              <a:buNone/>
            </a:pPr>
            <a:r>
              <a:rPr lang="en-US" dirty="0"/>
              <a:t>Please let me know if you have any questions. </a:t>
            </a:r>
          </a:p>
          <a:p>
            <a:pPr marL="0" indent="0">
              <a:buNone/>
            </a:pPr>
            <a:r>
              <a:rPr lang="en-US" dirty="0"/>
              <a:t> </a:t>
            </a:r>
          </a:p>
          <a:p>
            <a:pPr marL="0" indent="0">
              <a:buNone/>
            </a:pPr>
            <a:r>
              <a:rPr lang="en-US" dirty="0"/>
              <a:t>Best regards, </a:t>
            </a:r>
          </a:p>
          <a:p>
            <a:pPr marL="0" indent="0">
              <a:buNone/>
            </a:pPr>
            <a:r>
              <a:rPr lang="en-US" dirty="0"/>
              <a:t> </a:t>
            </a:r>
          </a:p>
          <a:p>
            <a:pPr marL="0" indent="0">
              <a:buNone/>
            </a:pPr>
            <a:r>
              <a:rPr lang="en-US" dirty="0"/>
              <a:t>Sue Aleman</a:t>
            </a:r>
          </a:p>
          <a:p>
            <a:pPr marL="0" indent="0">
              <a:buNone/>
            </a:pPr>
            <a:r>
              <a:rPr lang="en-US" dirty="0"/>
              <a:t>NASA HQ OSMA</a:t>
            </a:r>
          </a:p>
          <a:p>
            <a:pPr marL="0" indent="0">
              <a:buNone/>
            </a:pPr>
            <a:r>
              <a:rPr lang="en-US" dirty="0"/>
              <a:t>MMOD Program Executive</a:t>
            </a:r>
          </a:p>
          <a:p>
            <a:endParaRPr lang="en-US" dirty="0"/>
          </a:p>
        </p:txBody>
      </p:sp>
    </p:spTree>
    <p:extLst>
      <p:ext uri="{BB962C8B-B14F-4D97-AF65-F5344CB8AC3E}">
        <p14:creationId xmlns:p14="http://schemas.microsoft.com/office/powerpoint/2010/main" val="35245856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3C251791BBBD4DA562FB9DCAD30A0D" ma:contentTypeVersion="4" ma:contentTypeDescription="Create a new document." ma:contentTypeScope="" ma:versionID="dbca174eab0aee7b407e5884b5bd6601">
  <xsd:schema xmlns:xsd="http://www.w3.org/2001/XMLSchema" xmlns:xs="http://www.w3.org/2001/XMLSchema" xmlns:p="http://schemas.microsoft.com/office/2006/metadata/properties" xmlns:ns2="7797ec6c-7d21-4392-97f6-03c669bb40ee" xmlns:ns3="6e6625dd-d03c-4c1e-8a69-37743d8020e5" targetNamespace="http://schemas.microsoft.com/office/2006/metadata/properties" ma:root="true" ma:fieldsID="20a053533b9635334b59370c91237869" ns2:_="" ns3:_="">
    <xsd:import namespace="7797ec6c-7d21-4392-97f6-03c669bb40ee"/>
    <xsd:import namespace="6e6625dd-d03c-4c1e-8a69-37743d8020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7ec6c-7d21-4392-97f6-03c669bb40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6625dd-d03c-4c1e-8a69-37743d8020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B6D8E4-3CB7-497F-959C-197D82A34CCE}">
  <ds:schemaRefs>
    <ds:schemaRef ds:uri="http://schemas.microsoft.com/sharepoint/v3/contenttype/forms"/>
  </ds:schemaRefs>
</ds:datastoreItem>
</file>

<file path=customXml/itemProps2.xml><?xml version="1.0" encoding="utf-8"?>
<ds:datastoreItem xmlns:ds="http://schemas.openxmlformats.org/officeDocument/2006/customXml" ds:itemID="{926CF8C8-DFFA-406A-B46D-1B12167F1E1E}">
  <ds:schemaRefs>
    <ds:schemaRef ds:uri="6e6625dd-d03c-4c1e-8a69-37743d8020e5"/>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7797ec6c-7d21-4392-97f6-03c669bb40ee"/>
    <ds:schemaRef ds:uri="http://www.w3.org/XML/1998/namespace"/>
  </ds:schemaRefs>
</ds:datastoreItem>
</file>

<file path=customXml/itemProps3.xml><?xml version="1.0" encoding="utf-8"?>
<ds:datastoreItem xmlns:ds="http://schemas.openxmlformats.org/officeDocument/2006/customXml" ds:itemID="{E02A266D-9A12-438E-9A5D-AF134C2A6A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97ec6c-7d21-4392-97f6-03c669bb40ee"/>
    <ds:schemaRef ds:uri="6e6625dd-d03c-4c1e-8a69-37743d8020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73231</TotalTime>
  <Pages>88</Pages>
  <Words>3430</Words>
  <Application>Microsoft Office PowerPoint</Application>
  <PresentationFormat>On-screen Show (4:3)</PresentationFormat>
  <Paragraphs>687</Paragraphs>
  <Slides>27</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Arial Narrow</vt:lpstr>
      <vt:lpstr>Calibri</vt:lpstr>
      <vt:lpstr>Times</vt:lpstr>
      <vt:lpstr>Times New Roman</vt:lpstr>
      <vt:lpstr>Wingdings</vt:lpstr>
      <vt:lpstr>1_Office Theme</vt:lpstr>
      <vt:lpstr>2_Office Theme</vt:lpstr>
      <vt:lpstr>PowerPoint Presentation</vt:lpstr>
      <vt:lpstr>Topics</vt:lpstr>
      <vt:lpstr>Terra Mission Overview</vt:lpstr>
      <vt:lpstr>EOS Terra Mission Summary</vt:lpstr>
      <vt:lpstr>Terra Spacecraft Status</vt:lpstr>
      <vt:lpstr>PowerPoint Presentation</vt:lpstr>
      <vt:lpstr>PowerPoint Presentation</vt:lpstr>
      <vt:lpstr>PowerPoint Presentation</vt:lpstr>
      <vt:lpstr>Recent Activities</vt:lpstr>
      <vt:lpstr>Inclination Adjust Maneuvers (no change)</vt:lpstr>
      <vt:lpstr>PowerPoint Presentation</vt:lpstr>
      <vt:lpstr>ESMO RMM Planning Automation</vt:lpstr>
      <vt:lpstr>Devolution Metrics</vt:lpstr>
      <vt:lpstr>Retrograde Maneuver Preparation</vt:lpstr>
      <vt:lpstr>Upcoming Activities</vt:lpstr>
      <vt:lpstr>Future Maneuver Plans</vt:lpstr>
      <vt:lpstr>PowerPoint Presentation</vt:lpstr>
      <vt:lpstr>Terra Lifetime Maneuvers Spring 2022 Update</vt:lpstr>
      <vt:lpstr>Terra Fuel Usage</vt:lpstr>
      <vt:lpstr>Terra Lifetime Maneuvers MLT and Altitude Predictions</vt:lpstr>
      <vt:lpstr>Final Average Height (semi-major axis minus Earth radius)</vt:lpstr>
      <vt:lpstr>Summary</vt:lpstr>
      <vt:lpstr>Questions</vt:lpstr>
      <vt:lpstr>Additional Slides</vt:lpstr>
      <vt:lpstr>Orbit/Inclination/MLT Maintenance</vt:lpstr>
      <vt:lpstr>PowerPoint Presentation</vt:lpstr>
      <vt:lpstr>OSMA Official Direction</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Spacecraft Status</dc:title>
  <dc:subject>Terra</dc:subject>
  <dc:creator>Bill Guit</dc:creator>
  <cp:lastModifiedBy>Mantziaras, Dimitrios C. (GSFC-4280)</cp:lastModifiedBy>
  <cp:revision>941</cp:revision>
  <cp:lastPrinted>2017-10-30T19:12:48Z</cp:lastPrinted>
  <dcterms:created xsi:type="dcterms:W3CDTF">1999-09-30T01:16:08Z</dcterms:created>
  <dcterms:modified xsi:type="dcterms:W3CDTF">2022-10-20T19:57:25Z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0x010100383C251791BBBD4DA562FB9DCAD30A0D</vt:lpwstr>
  </property>
</Properties>
</file>