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Helvetica Neue"/>
        <a:ea typeface="Helvetica Neue"/>
        <a:cs typeface="Helvetica Neue"/>
        <a:sym typeface="Helvetica Neue"/>
      </a:defRPr>
    </a:lvl1pPr>
    <a:lvl2pPr marL="0" marR="0" indent="2286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Helvetica Neue"/>
        <a:ea typeface="Helvetica Neue"/>
        <a:cs typeface="Helvetica Neue"/>
        <a:sym typeface="Helvetica Neue"/>
      </a:defRPr>
    </a:lvl2pPr>
    <a:lvl3pPr marL="0" marR="0" indent="4572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Helvetica Neue"/>
        <a:ea typeface="Helvetica Neue"/>
        <a:cs typeface="Helvetica Neue"/>
        <a:sym typeface="Helvetica Neue"/>
      </a:defRPr>
    </a:lvl3pPr>
    <a:lvl4pPr marL="0" marR="0" indent="6858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Helvetica Neue"/>
        <a:ea typeface="Helvetica Neue"/>
        <a:cs typeface="Helvetica Neue"/>
        <a:sym typeface="Helvetica Neue"/>
      </a:defRPr>
    </a:lvl4pPr>
    <a:lvl5pPr marL="0" marR="0" indent="9144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Helvetica Neue"/>
        <a:ea typeface="Helvetica Neue"/>
        <a:cs typeface="Helvetica Neue"/>
        <a:sym typeface="Helvetica Neue"/>
      </a:defRPr>
    </a:lvl5pPr>
    <a:lvl6pPr marL="0" marR="0" indent="11430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Helvetica Neue"/>
        <a:ea typeface="Helvetica Neue"/>
        <a:cs typeface="Helvetica Neue"/>
        <a:sym typeface="Helvetica Neue"/>
      </a:defRPr>
    </a:lvl6pPr>
    <a:lvl7pPr marL="0" marR="0" indent="13716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Helvetica Neue"/>
        <a:ea typeface="Helvetica Neue"/>
        <a:cs typeface="Helvetica Neue"/>
        <a:sym typeface="Helvetica Neue"/>
      </a:defRPr>
    </a:lvl7pPr>
    <a:lvl8pPr marL="0" marR="0" indent="16002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Helvetica Neue"/>
        <a:ea typeface="Helvetica Neue"/>
        <a:cs typeface="Helvetica Neue"/>
        <a:sym typeface="Helvetica Neue"/>
      </a:defRPr>
    </a:lvl8pPr>
    <a:lvl9pPr marL="0" marR="0" indent="18288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Helvetica Neue"/>
        <a:ea typeface="Helvetica Neue"/>
        <a:cs typeface="Helvetica Neue"/>
        <a:sym typeface="Helvetica Neue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D6D7D6"/>
              </a:solidFill>
              <a:prstDash val="solid"/>
              <a:miter lim="400000"/>
            </a:ln>
          </a:left>
          <a:right>
            <a:ln w="12700" cap="flat">
              <a:solidFill>
                <a:srgbClr val="D6D7D6"/>
              </a:solidFill>
              <a:prstDash val="solid"/>
              <a:miter lim="400000"/>
            </a:ln>
          </a:right>
          <a:top>
            <a:ln w="12700" cap="flat">
              <a:solidFill>
                <a:srgbClr val="D6D7D6"/>
              </a:solidFill>
              <a:prstDash val="solid"/>
              <a:miter lim="400000"/>
            </a:ln>
          </a:top>
          <a:bottom>
            <a:ln w="12700" cap="flat">
              <a:solidFill>
                <a:srgbClr val="D6D7D6"/>
              </a:solidFill>
              <a:prstDash val="solid"/>
              <a:miter lim="400000"/>
            </a:ln>
          </a:bottom>
          <a:insideH>
            <a:ln w="127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solidFill>
                <a:srgbClr val="D6D7D6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747676">
              <a:alpha val="63790"/>
            </a:srgbClr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D6D6D6"/>
              </a:solidFill>
              <a:prstDash val="solid"/>
              <a:miter lim="400000"/>
            </a:ln>
          </a:left>
          <a:right>
            <a:ln w="25400" cap="flat">
              <a:solidFill>
                <a:srgbClr val="D6D7D6"/>
              </a:solidFill>
              <a:prstDash val="solid"/>
              <a:miter lim="400000"/>
            </a:ln>
          </a:right>
          <a:top>
            <a:ln w="12700" cap="flat">
              <a:solidFill>
                <a:srgbClr val="D6D7D6"/>
              </a:solidFill>
              <a:prstDash val="solid"/>
              <a:miter lim="400000"/>
            </a:ln>
          </a:top>
          <a:bottom>
            <a:ln w="12700" cap="flat">
              <a:solidFill>
                <a:srgbClr val="D6D7D6"/>
              </a:solidFill>
              <a:prstDash val="solid"/>
              <a:miter lim="400000"/>
            </a:ln>
          </a:bottom>
          <a:insideH>
            <a:ln w="127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solidFill>
                <a:srgbClr val="D6D7D6"/>
              </a:solidFill>
              <a:prstDash val="solid"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D6D7D6"/>
              </a:solidFill>
              <a:prstDash val="solid"/>
              <a:miter lim="400000"/>
            </a:ln>
          </a:left>
          <a:right>
            <a:ln w="12700" cap="flat">
              <a:solidFill>
                <a:srgbClr val="D6D7D6"/>
              </a:solidFill>
              <a:prstDash val="solid"/>
              <a:miter lim="400000"/>
            </a:ln>
          </a:right>
          <a:top>
            <a:ln w="25400" cap="flat">
              <a:solidFill>
                <a:srgbClr val="D6D7D6"/>
              </a:solidFill>
              <a:prstDash val="solid"/>
              <a:miter lim="400000"/>
            </a:ln>
          </a:top>
          <a:bottom>
            <a:ln w="12700" cap="flat">
              <a:solidFill>
                <a:srgbClr val="D6D6D6"/>
              </a:solidFill>
              <a:prstDash val="solid"/>
              <a:miter lim="400000"/>
            </a:ln>
          </a:bottom>
          <a:insideH>
            <a:ln w="127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solidFill>
                <a:srgbClr val="D6D7D6"/>
              </a:solidFill>
              <a:prstDash val="solid"/>
              <a:miter lim="400000"/>
            </a:ln>
          </a:insideV>
        </a:tcBdr>
        <a:fill>
          <a:solidFill>
            <a:srgbClr val="032650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D6D7D6"/>
              </a:solidFill>
              <a:prstDash val="solid"/>
              <a:miter lim="400000"/>
            </a:ln>
          </a:left>
          <a:right>
            <a:ln w="12700" cap="flat">
              <a:solidFill>
                <a:srgbClr val="D6D7D6"/>
              </a:solidFill>
              <a:prstDash val="solid"/>
              <a:miter lim="400000"/>
            </a:ln>
          </a:right>
          <a:top>
            <a:ln w="12700" cap="flat">
              <a:solidFill>
                <a:srgbClr val="D6D6D6"/>
              </a:solidFill>
              <a:prstDash val="solid"/>
              <a:miter lim="400000"/>
            </a:ln>
          </a:top>
          <a:bottom>
            <a:ln w="25400" cap="flat">
              <a:solidFill>
                <a:srgbClr val="D6D7D6"/>
              </a:solidFill>
              <a:prstDash val="solid"/>
              <a:miter lim="400000"/>
            </a:ln>
          </a:bottom>
          <a:insideH>
            <a:ln w="127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solidFill>
                <a:srgbClr val="D6D7D6"/>
              </a:solidFill>
              <a:prstDash val="solid"/>
              <a:miter lim="400000"/>
            </a:ln>
          </a:insideV>
        </a:tcBdr>
        <a:fill>
          <a:solidFill>
            <a:srgbClr val="032650"/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929292"/>
              </a:solidFill>
              <a:prstDash val="solid"/>
              <a:miter lim="400000"/>
            </a:ln>
          </a:left>
          <a:right>
            <a:ln w="12700" cap="flat">
              <a:solidFill>
                <a:srgbClr val="929292"/>
              </a:solidFill>
              <a:prstDash val="solid"/>
              <a:miter lim="400000"/>
            </a:ln>
          </a:right>
          <a:top>
            <a:ln w="12700" cap="flat">
              <a:solidFill>
                <a:srgbClr val="929292"/>
              </a:solidFill>
              <a:prstDash val="solid"/>
              <a:miter lim="400000"/>
            </a:ln>
          </a:top>
          <a:bottom>
            <a:ln w="12700" cap="flat">
              <a:solidFill>
                <a:srgbClr val="929292"/>
              </a:solidFill>
              <a:prstDash val="solid"/>
              <a:miter lim="400000"/>
            </a:ln>
          </a:bottom>
          <a:insideH>
            <a:ln w="127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747676">
              <a:alpha val="63790"/>
            </a:srgbClr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84E00"/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17101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17101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AAAAA"/>
              </a:solidFill>
              <a:prstDash val="solid"/>
              <a:miter lim="400000"/>
            </a:ln>
          </a:left>
          <a:right>
            <a:ln w="12700" cap="flat">
              <a:solidFill>
                <a:srgbClr val="AAAAAA"/>
              </a:solidFill>
              <a:prstDash val="solid"/>
              <a:miter lim="400000"/>
            </a:ln>
          </a:right>
          <a:top>
            <a:ln w="12700" cap="flat">
              <a:solidFill>
                <a:srgbClr val="AAAAAA"/>
              </a:solidFill>
              <a:prstDash val="solid"/>
              <a:miter lim="400000"/>
            </a:ln>
          </a:top>
          <a:bottom>
            <a:ln w="12700" cap="flat">
              <a:solidFill>
                <a:srgbClr val="AAAAAA"/>
              </a:solidFill>
              <a:prstDash val="solid"/>
              <a:miter lim="400000"/>
            </a:ln>
          </a:bottom>
          <a:insideH>
            <a:ln w="12700" cap="flat">
              <a:solidFill>
                <a:srgbClr val="AAAAAA"/>
              </a:solidFill>
              <a:prstDash val="solid"/>
              <a:miter lim="400000"/>
            </a:ln>
          </a:insideH>
          <a:insideV>
            <a:ln w="12700" cap="flat">
              <a:solidFill>
                <a:srgbClr val="AAAAAA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747676">
              <a:alpha val="63790"/>
            </a:srgbClr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5"/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5">
              <a:hueOff val="106375"/>
              <a:satOff val="9554"/>
              <a:lumOff val="-13516"/>
            </a:schemeClr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5">
              <a:hueOff val="106375"/>
              <a:satOff val="9554"/>
              <a:lumOff val="-13516"/>
            </a:schemeClr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D6D7D6"/>
              </a:solidFill>
              <a:prstDash val="solid"/>
              <a:miter lim="400000"/>
            </a:ln>
          </a:left>
          <a:right>
            <a:ln w="12700" cap="flat">
              <a:solidFill>
                <a:srgbClr val="D6D7D6"/>
              </a:solidFill>
              <a:prstDash val="solid"/>
              <a:miter lim="400000"/>
            </a:ln>
          </a:right>
          <a:top>
            <a:ln w="12700" cap="flat">
              <a:solidFill>
                <a:srgbClr val="D6D7D6"/>
              </a:solidFill>
              <a:prstDash val="solid"/>
              <a:miter lim="400000"/>
            </a:ln>
          </a:top>
          <a:bottom>
            <a:ln w="12700" cap="flat">
              <a:solidFill>
                <a:srgbClr val="D6D7D6"/>
              </a:solidFill>
              <a:prstDash val="solid"/>
              <a:miter lim="400000"/>
            </a:ln>
          </a:bottom>
          <a:insideH>
            <a:ln w="127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solidFill>
                <a:srgbClr val="D6D7D6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747676">
              <a:alpha val="63790"/>
            </a:srgbClr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6">
              <a:hueOff val="-119728"/>
              <a:satOff val="5580"/>
              <a:lumOff val="-12961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650E48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650E48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909090"/>
              </a:solidFill>
              <a:prstDash val="solid"/>
              <a:miter lim="400000"/>
            </a:ln>
          </a:left>
          <a:right>
            <a:ln w="12700" cap="flat">
              <a:solidFill>
                <a:srgbClr val="909090"/>
              </a:solidFill>
              <a:prstDash val="solid"/>
              <a:miter lim="400000"/>
            </a:ln>
          </a:right>
          <a:top>
            <a:ln w="12700" cap="flat">
              <a:solidFill>
                <a:srgbClr val="909090"/>
              </a:solidFill>
              <a:prstDash val="solid"/>
              <a:miter lim="400000"/>
            </a:ln>
          </a:top>
          <a:bottom>
            <a:ln w="12700" cap="flat">
              <a:solidFill>
                <a:srgbClr val="909090"/>
              </a:solidFill>
              <a:prstDash val="solid"/>
              <a:miter lim="400000"/>
            </a:ln>
          </a:bottom>
          <a:insideH>
            <a:ln w="12700" cap="flat">
              <a:solidFill>
                <a:srgbClr val="909090"/>
              </a:solidFill>
              <a:prstDash val="solid"/>
              <a:miter lim="400000"/>
            </a:ln>
          </a:insideH>
          <a:insideV>
            <a:ln w="12700" cap="flat">
              <a:solidFill>
                <a:srgbClr val="90909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747676">
              <a:alpha val="63790"/>
            </a:srgbClr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798089"/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96A0AC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96A0AC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929292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929292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929292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929292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929292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929292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747676">
              <a:alpha val="63790"/>
            </a:srgbClr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25400" cap="flat">
              <a:solidFill>
                <a:srgbClr val="929292"/>
              </a:solidFill>
              <a:prstDash val="solid"/>
              <a:miter lim="400000"/>
            </a:ln>
          </a:right>
          <a:top>
            <a:ln w="25400" cap="flat">
              <a:solidFill>
                <a:srgbClr val="929292"/>
              </a:solidFill>
              <a:prstDash val="solid"/>
              <a:miter lim="400000"/>
            </a:ln>
          </a:top>
          <a:bottom>
            <a:ln w="25400" cap="flat">
              <a:solidFill>
                <a:srgbClr val="929292"/>
              </a:solidFill>
              <a:prstDash val="solid"/>
              <a:miter lim="400000"/>
            </a:ln>
          </a:bottom>
          <a:insideH>
            <a:ln w="25400" cap="flat">
              <a:solidFill>
                <a:srgbClr val="929292"/>
              </a:solidFill>
              <a:prstDash val="solid"/>
              <a:miter lim="400000"/>
            </a:ln>
          </a:insideH>
          <a:insideV>
            <a:ln w="254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25400" cap="flat">
              <a:solidFill>
                <a:srgbClr val="929292"/>
              </a:solidFill>
              <a:prstDash val="solid"/>
              <a:miter lim="400000"/>
            </a:ln>
          </a:left>
          <a:right>
            <a:ln w="25400" cap="flat">
              <a:solidFill>
                <a:srgbClr val="929292"/>
              </a:solidFill>
              <a:prstDash val="solid"/>
              <a:miter lim="400000"/>
            </a:ln>
          </a:right>
          <a:top>
            <a:ln w="25400" cap="flat">
              <a:solidFill>
                <a:srgbClr val="929292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929292"/>
              </a:solidFill>
              <a:prstDash val="solid"/>
              <a:miter lim="400000"/>
            </a:ln>
          </a:insideH>
          <a:insideV>
            <a:ln w="254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25400" cap="flat">
              <a:solidFill>
                <a:srgbClr val="929292"/>
              </a:solidFill>
              <a:prstDash val="solid"/>
              <a:miter lim="400000"/>
            </a:ln>
          </a:left>
          <a:right>
            <a:ln w="25400" cap="flat">
              <a:solidFill>
                <a:srgbClr val="929292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25400" cap="flat">
              <a:solidFill>
                <a:srgbClr val="929292"/>
              </a:solidFill>
              <a:prstDash val="solid"/>
              <a:miter lim="400000"/>
            </a:ln>
          </a:bottom>
          <a:insideH>
            <a:ln w="25400" cap="flat">
              <a:solidFill>
                <a:srgbClr val="929292"/>
              </a:solidFill>
              <a:prstDash val="solid"/>
              <a:miter lim="400000"/>
            </a:ln>
          </a:insideH>
          <a:insideV>
            <a:ln w="254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74"/>
  </p:normalViewPr>
  <p:slideViewPr>
    <p:cSldViewPr snapToGrid="0" snapToObjects="1">
      <p:cViewPr varScale="1">
        <p:scale>
          <a:sx n="62" d="100"/>
          <a:sy n="62" d="100"/>
        </p:scale>
        <p:origin x="696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Shape 116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17" name="Shape 117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04172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Text"/>
          <p:cNvSpPr txBox="1">
            <a:spLocks noGrp="1"/>
          </p:cNvSpPr>
          <p:nvPr>
            <p:ph type="title"/>
          </p:nvPr>
        </p:nvSpPr>
        <p:spPr>
          <a:xfrm>
            <a:off x="1778000" y="2298700"/>
            <a:ext cx="20828000" cy="4648200"/>
          </a:xfrm>
          <a:prstGeom prst="rect">
            <a:avLst/>
          </a:prstGeom>
        </p:spPr>
        <p:txBody>
          <a:bodyPr anchor="b"/>
          <a:lstStyle/>
          <a:p>
            <a:r>
              <a:t>Title Text</a:t>
            </a:r>
          </a:p>
        </p:txBody>
      </p:sp>
      <p:sp>
        <p:nvSpPr>
          <p:cNvPr id="1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778000" y="7073900"/>
            <a:ext cx="20828000" cy="15875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ClrTx/>
              <a:buSzTx/>
              <a:buNone/>
              <a:defRPr sz="5400"/>
            </a:lvl1pPr>
            <a:lvl2pPr marL="0" indent="0" algn="ctr">
              <a:spcBef>
                <a:spcPts val="0"/>
              </a:spcBef>
              <a:buClrTx/>
              <a:buSzTx/>
              <a:buNone/>
              <a:defRPr sz="5400"/>
            </a:lvl2pPr>
            <a:lvl3pPr marL="0" indent="0" algn="ctr">
              <a:spcBef>
                <a:spcPts val="0"/>
              </a:spcBef>
              <a:buClrTx/>
              <a:buSzTx/>
              <a:buNone/>
              <a:defRPr sz="5400"/>
            </a:lvl3pPr>
            <a:lvl4pPr marL="0" indent="0" algn="ctr">
              <a:spcBef>
                <a:spcPts val="0"/>
              </a:spcBef>
              <a:buClrTx/>
              <a:buSzTx/>
              <a:buNone/>
              <a:defRPr sz="5400"/>
            </a:lvl4pPr>
            <a:lvl5pPr marL="0" indent="0" algn="ctr">
              <a:spcBef>
                <a:spcPts val="0"/>
              </a:spcBef>
              <a:buClrTx/>
              <a:buSzTx/>
              <a:buNone/>
              <a:defRPr sz="5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b10067705dm-001_2880x2161.jpg"/>
          <p:cNvSpPr>
            <a:spLocks noGrp="1"/>
          </p:cNvSpPr>
          <p:nvPr>
            <p:ph type="pic" idx="21"/>
          </p:nvPr>
        </p:nvSpPr>
        <p:spPr>
          <a:xfrm>
            <a:off x="3125968" y="-1762099"/>
            <a:ext cx="18135601" cy="13607998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21" name="Title Text"/>
          <p:cNvSpPr txBox="1">
            <a:spLocks noGrp="1"/>
          </p:cNvSpPr>
          <p:nvPr>
            <p:ph type="title"/>
          </p:nvPr>
        </p:nvSpPr>
        <p:spPr>
          <a:xfrm>
            <a:off x="635000" y="9512300"/>
            <a:ext cx="23114000" cy="2006600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2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635000" y="11442700"/>
            <a:ext cx="23114000" cy="15875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ClrTx/>
              <a:buSzTx/>
              <a:buNone/>
              <a:defRPr sz="5400"/>
            </a:lvl1pPr>
            <a:lvl2pPr marL="0" indent="0" algn="ctr">
              <a:spcBef>
                <a:spcPts val="0"/>
              </a:spcBef>
              <a:buClrTx/>
              <a:buSzTx/>
              <a:buNone/>
              <a:defRPr sz="5400"/>
            </a:lvl2pPr>
            <a:lvl3pPr marL="0" indent="0" algn="ctr">
              <a:spcBef>
                <a:spcPts val="0"/>
              </a:spcBef>
              <a:buClrTx/>
              <a:buSzTx/>
              <a:buNone/>
              <a:defRPr sz="5400"/>
            </a:lvl3pPr>
            <a:lvl4pPr marL="0" indent="0" algn="ctr">
              <a:spcBef>
                <a:spcPts val="0"/>
              </a:spcBef>
              <a:buClrTx/>
              <a:buSzTx/>
              <a:buNone/>
              <a:defRPr sz="5400"/>
            </a:lvl4pPr>
            <a:lvl5pPr marL="0" indent="0" algn="ctr">
              <a:spcBef>
                <a:spcPts val="0"/>
              </a:spcBef>
              <a:buClrTx/>
              <a:buSzTx/>
              <a:buNone/>
              <a:defRPr sz="5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Text"/>
          <p:cNvSpPr txBox="1">
            <a:spLocks noGrp="1"/>
          </p:cNvSpPr>
          <p:nvPr>
            <p:ph type="title"/>
          </p:nvPr>
        </p:nvSpPr>
        <p:spPr>
          <a:xfrm>
            <a:off x="1778000" y="4533900"/>
            <a:ext cx="20828000" cy="4648200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3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1197913361_2035x1354.jpg"/>
          <p:cNvSpPr>
            <a:spLocks noGrp="1"/>
          </p:cNvSpPr>
          <p:nvPr>
            <p:ph type="pic" idx="21"/>
          </p:nvPr>
        </p:nvSpPr>
        <p:spPr>
          <a:xfrm>
            <a:off x="5803900" y="952500"/>
            <a:ext cx="17236029" cy="114681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39" name="Title Text"/>
          <p:cNvSpPr txBox="1">
            <a:spLocks noGrp="1"/>
          </p:cNvSpPr>
          <p:nvPr>
            <p:ph type="title"/>
          </p:nvPr>
        </p:nvSpPr>
        <p:spPr>
          <a:xfrm>
            <a:off x="1651000" y="952500"/>
            <a:ext cx="10223500" cy="5549900"/>
          </a:xfrm>
          <a:prstGeom prst="rect">
            <a:avLst/>
          </a:prstGeom>
        </p:spPr>
        <p:txBody>
          <a:bodyPr anchor="b"/>
          <a:lstStyle>
            <a:lvl1pPr>
              <a:defRPr sz="8400"/>
            </a:lvl1pPr>
          </a:lstStyle>
          <a:p>
            <a:r>
              <a:t>Title Text</a:t>
            </a:r>
          </a:p>
        </p:txBody>
      </p:sp>
      <p:sp>
        <p:nvSpPr>
          <p:cNvPr id="40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651000" y="6527800"/>
            <a:ext cx="10223500" cy="57277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ClrTx/>
              <a:buSzTx/>
              <a:buNone/>
              <a:defRPr sz="5400"/>
            </a:lvl1pPr>
            <a:lvl2pPr marL="0" indent="0" algn="ctr">
              <a:spcBef>
                <a:spcPts val="0"/>
              </a:spcBef>
              <a:buClrTx/>
              <a:buSzTx/>
              <a:buNone/>
              <a:defRPr sz="5400"/>
            </a:lvl2pPr>
            <a:lvl3pPr marL="0" indent="0" algn="ctr">
              <a:spcBef>
                <a:spcPts val="0"/>
              </a:spcBef>
              <a:buClrTx/>
              <a:buSzTx/>
              <a:buNone/>
              <a:defRPr sz="5400"/>
            </a:lvl3pPr>
            <a:lvl4pPr marL="0" indent="0" algn="ctr">
              <a:spcBef>
                <a:spcPts val="0"/>
              </a:spcBef>
              <a:buClrTx/>
              <a:buSzTx/>
              <a:buNone/>
              <a:defRPr sz="5400"/>
            </a:lvl4pPr>
            <a:lvl5pPr marL="0" indent="0" algn="ctr">
              <a:spcBef>
                <a:spcPts val="0"/>
              </a:spcBef>
              <a:buClrTx/>
              <a:buSzTx/>
              <a:buNone/>
              <a:defRPr sz="5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4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57" name="Body Level One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buClrTx/>
            </a:lvl1pPr>
            <a:lvl2pPr>
              <a:buClrTx/>
            </a:lvl2pPr>
            <a:lvl3pPr>
              <a:buClrTx/>
            </a:lvl3pPr>
            <a:lvl4pPr>
              <a:buClrTx/>
            </a:lvl4pPr>
            <a:lvl5pPr>
              <a:buClrTx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108348088_flipped_1647x1098.jpg"/>
          <p:cNvSpPr>
            <a:spLocks noGrp="1"/>
          </p:cNvSpPr>
          <p:nvPr>
            <p:ph type="pic" sz="half" idx="21"/>
          </p:nvPr>
        </p:nvSpPr>
        <p:spPr>
          <a:xfrm>
            <a:off x="8750300" y="3149600"/>
            <a:ext cx="13944600" cy="92964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66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67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1689100" y="3149600"/>
            <a:ext cx="10223500" cy="9296400"/>
          </a:xfrm>
          <a:prstGeom prst="rect">
            <a:avLst/>
          </a:prstGeom>
        </p:spPr>
        <p:txBody>
          <a:bodyPr/>
          <a:lstStyle>
            <a:lvl1pPr marL="558800" indent="-558800">
              <a:spcBef>
                <a:spcPts val="4500"/>
              </a:spcBef>
              <a:buClrTx/>
              <a:defRPr sz="3800"/>
            </a:lvl1pPr>
            <a:lvl2pPr marL="1117600" indent="-558800">
              <a:spcBef>
                <a:spcPts val="4500"/>
              </a:spcBef>
              <a:buClrTx/>
              <a:defRPr sz="3800"/>
            </a:lvl2pPr>
            <a:lvl3pPr marL="1676400" indent="-558800">
              <a:spcBef>
                <a:spcPts val="4500"/>
              </a:spcBef>
              <a:buClrTx/>
              <a:defRPr sz="3800"/>
            </a:lvl3pPr>
            <a:lvl4pPr marL="2235200" indent="-558800">
              <a:spcBef>
                <a:spcPts val="4500"/>
              </a:spcBef>
              <a:buClrTx/>
              <a:defRPr sz="3800"/>
            </a:lvl4pPr>
            <a:lvl5pPr marL="2794000" indent="-558800">
              <a:spcBef>
                <a:spcPts val="4500"/>
              </a:spcBef>
              <a:buClrTx/>
              <a:defRPr sz="38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Body Level One…"/>
          <p:cNvSpPr txBox="1">
            <a:spLocks noGrp="1"/>
          </p:cNvSpPr>
          <p:nvPr>
            <p:ph type="body" idx="1"/>
          </p:nvPr>
        </p:nvSpPr>
        <p:spPr>
          <a:xfrm>
            <a:off x="1689100" y="1778000"/>
            <a:ext cx="21005800" cy="10160000"/>
          </a:xfrm>
          <a:prstGeom prst="rect">
            <a:avLst/>
          </a:prstGeom>
        </p:spPr>
        <p:txBody>
          <a:bodyPr/>
          <a:lstStyle>
            <a:lvl1pPr>
              <a:buClrTx/>
            </a:lvl1pPr>
            <a:lvl2pPr>
              <a:buClrTx/>
            </a:lvl2pPr>
            <a:lvl3pPr>
              <a:buClrTx/>
            </a:lvl3pPr>
            <a:lvl4pPr>
              <a:buClrTx/>
            </a:lvl4pPr>
            <a:lvl5pPr>
              <a:buClrTx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1197913361_2035x1354.jpg"/>
          <p:cNvSpPr>
            <a:spLocks noGrp="1"/>
          </p:cNvSpPr>
          <p:nvPr>
            <p:ph type="pic" sz="quarter" idx="21"/>
          </p:nvPr>
        </p:nvSpPr>
        <p:spPr>
          <a:xfrm>
            <a:off x="15292127" y="6870700"/>
            <a:ext cx="8341246" cy="55499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4" name="108348088_flipped_1647x1098.jpg"/>
          <p:cNvSpPr>
            <a:spLocks noGrp="1"/>
          </p:cNvSpPr>
          <p:nvPr>
            <p:ph type="pic" sz="quarter" idx="22"/>
          </p:nvPr>
        </p:nvSpPr>
        <p:spPr>
          <a:xfrm>
            <a:off x="14859000" y="952500"/>
            <a:ext cx="8324850" cy="55499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5" name="sb10067705dm-001_2880x2161.jpg"/>
          <p:cNvSpPr>
            <a:spLocks noGrp="1"/>
          </p:cNvSpPr>
          <p:nvPr>
            <p:ph type="pic" idx="23"/>
          </p:nvPr>
        </p:nvSpPr>
        <p:spPr>
          <a:xfrm>
            <a:off x="651237" y="952500"/>
            <a:ext cx="15283726" cy="114681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–Johnny Appleseed"/>
          <p:cNvSpPr txBox="1">
            <a:spLocks noGrp="1"/>
          </p:cNvSpPr>
          <p:nvPr>
            <p:ph type="body" sz="quarter" idx="21"/>
          </p:nvPr>
        </p:nvSpPr>
        <p:spPr>
          <a:xfrm>
            <a:off x="2387600" y="8953500"/>
            <a:ext cx="19621500" cy="585521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spcBef>
                <a:spcPts val="0"/>
              </a:spcBef>
              <a:buClrTx/>
              <a:buSzTx/>
              <a:buNone/>
              <a:defRPr sz="3200" i="1"/>
            </a:lvl1pPr>
          </a:lstStyle>
          <a:p>
            <a:r>
              <a:t>–Johnny Appleseed</a:t>
            </a:r>
          </a:p>
        </p:txBody>
      </p:sp>
      <p:sp>
        <p:nvSpPr>
          <p:cNvPr id="94" name="“Type a quote here.”"/>
          <p:cNvSpPr txBox="1">
            <a:spLocks noGrp="1"/>
          </p:cNvSpPr>
          <p:nvPr>
            <p:ph type="body" sz="quarter" idx="22"/>
          </p:nvPr>
        </p:nvSpPr>
        <p:spPr>
          <a:xfrm>
            <a:off x="2387600" y="6076950"/>
            <a:ext cx="19621500" cy="825500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ClrTx/>
              <a:buSzTx/>
              <a:buNone/>
              <a:defRPr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r>
              <a:t>“Type a quote here.” </a:t>
            </a:r>
          </a:p>
        </p:txBody>
      </p:sp>
      <p:sp>
        <p:nvSpPr>
          <p:cNvPr id="9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sb10067705dm-001_2880x2161.jpg"/>
          <p:cNvSpPr>
            <a:spLocks noGrp="1"/>
          </p:cNvSpPr>
          <p:nvPr>
            <p:ph type="pic" idx="21"/>
          </p:nvPr>
        </p:nvSpPr>
        <p:spPr>
          <a:xfrm>
            <a:off x="0" y="-2290234"/>
            <a:ext cx="24384000" cy="18296468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0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>
            <a:spLocks noGrp="1"/>
          </p:cNvSpPr>
          <p:nvPr>
            <p:ph type="title"/>
          </p:nvPr>
        </p:nvSpPr>
        <p:spPr>
          <a:xfrm>
            <a:off x="1689100" y="355600"/>
            <a:ext cx="21005800" cy="2286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3" name="Body Level One…"/>
          <p:cNvSpPr txBox="1">
            <a:spLocks noGrp="1"/>
          </p:cNvSpPr>
          <p:nvPr>
            <p:ph type="body" idx="1"/>
          </p:nvPr>
        </p:nvSpPr>
        <p:spPr>
          <a:xfrm>
            <a:off x="1689100" y="3149600"/>
            <a:ext cx="21005800" cy="929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959031" y="13081000"/>
            <a:ext cx="453238" cy="461059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>
              <a:defRPr sz="240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ransition spd="med"/>
  <p:txStyles>
    <p:titleStyle>
      <a:lvl1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Helvetica Neue Medium"/>
        </a:defRPr>
      </a:lvl1pPr>
      <a:lvl2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Helvetica Neue Medium"/>
        </a:defRPr>
      </a:lvl2pPr>
      <a:lvl3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Helvetica Neue Medium"/>
        </a:defRPr>
      </a:lvl3pPr>
      <a:lvl4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Helvetica Neue Medium"/>
        </a:defRPr>
      </a:lvl4pPr>
      <a:lvl5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Helvetica Neue Medium"/>
        </a:defRPr>
      </a:lvl5pPr>
      <a:lvl6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Helvetica Neue Medium"/>
        </a:defRPr>
      </a:lvl6pPr>
      <a:lvl7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Helvetica Neue Medium"/>
        </a:defRPr>
      </a:lvl7pPr>
      <a:lvl8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Helvetica Neue Medium"/>
        </a:defRPr>
      </a:lvl8pPr>
      <a:lvl9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Helvetica Neue Medium"/>
        </a:defRPr>
      </a:lvl9pPr>
    </p:titleStyle>
    <p:bodyStyle>
      <a:lvl1pPr marL="635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>
          <a:srgbClr val="FFFFFF"/>
        </a:buClr>
        <a:buSzPct val="125000"/>
        <a:buFontTx/>
        <a:buChar char="•"/>
        <a:tabLst/>
        <a:defRPr sz="4800" b="0" i="0" u="none" strike="noStrike" cap="none" spc="0" baseline="0">
          <a:solidFill>
            <a:srgbClr val="FFFFFF"/>
          </a:solidFill>
          <a:uFillTx/>
          <a:latin typeface="Helvetica Neue"/>
          <a:ea typeface="Helvetica Neue"/>
          <a:cs typeface="Helvetica Neue"/>
          <a:sym typeface="Helvetica Neue"/>
        </a:defRPr>
      </a:lvl1pPr>
      <a:lvl2pPr marL="1270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>
          <a:srgbClr val="FFFFFF"/>
        </a:buClr>
        <a:buSzPct val="125000"/>
        <a:buFontTx/>
        <a:buChar char="•"/>
        <a:tabLst/>
        <a:defRPr sz="4800" b="0" i="0" u="none" strike="noStrike" cap="none" spc="0" baseline="0">
          <a:solidFill>
            <a:srgbClr val="FFFFFF"/>
          </a:solidFill>
          <a:uFillTx/>
          <a:latin typeface="Helvetica Neue"/>
          <a:ea typeface="Helvetica Neue"/>
          <a:cs typeface="Helvetica Neue"/>
          <a:sym typeface="Helvetica Neue"/>
        </a:defRPr>
      </a:lvl2pPr>
      <a:lvl3pPr marL="1905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>
          <a:srgbClr val="FFFFFF"/>
        </a:buClr>
        <a:buSzPct val="125000"/>
        <a:buFontTx/>
        <a:buChar char="•"/>
        <a:tabLst/>
        <a:defRPr sz="4800" b="0" i="0" u="none" strike="noStrike" cap="none" spc="0" baseline="0">
          <a:solidFill>
            <a:srgbClr val="FFFFFF"/>
          </a:solidFill>
          <a:uFillTx/>
          <a:latin typeface="Helvetica Neue"/>
          <a:ea typeface="Helvetica Neue"/>
          <a:cs typeface="Helvetica Neue"/>
          <a:sym typeface="Helvetica Neue"/>
        </a:defRPr>
      </a:lvl3pPr>
      <a:lvl4pPr marL="2540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>
          <a:srgbClr val="FFFFFF"/>
        </a:buClr>
        <a:buSzPct val="125000"/>
        <a:buFontTx/>
        <a:buChar char="•"/>
        <a:tabLst/>
        <a:defRPr sz="4800" b="0" i="0" u="none" strike="noStrike" cap="none" spc="0" baseline="0">
          <a:solidFill>
            <a:srgbClr val="FFFFFF"/>
          </a:solidFill>
          <a:uFillTx/>
          <a:latin typeface="Helvetica Neue"/>
          <a:ea typeface="Helvetica Neue"/>
          <a:cs typeface="Helvetica Neue"/>
          <a:sym typeface="Helvetica Neue"/>
        </a:defRPr>
      </a:lvl4pPr>
      <a:lvl5pPr marL="3175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>
          <a:srgbClr val="FFFFFF"/>
        </a:buClr>
        <a:buSzPct val="125000"/>
        <a:buFontTx/>
        <a:buChar char="•"/>
        <a:tabLst/>
        <a:defRPr sz="4800" b="0" i="0" u="none" strike="noStrike" cap="none" spc="0" baseline="0">
          <a:solidFill>
            <a:srgbClr val="FFFFFF"/>
          </a:solidFill>
          <a:uFillTx/>
          <a:latin typeface="Helvetica Neue"/>
          <a:ea typeface="Helvetica Neue"/>
          <a:cs typeface="Helvetica Neue"/>
          <a:sym typeface="Helvetica Neue"/>
        </a:defRPr>
      </a:lvl5pPr>
      <a:lvl6pPr marL="3810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>
          <a:srgbClr val="FFFFFF"/>
        </a:buClr>
        <a:buSzPct val="125000"/>
        <a:buFontTx/>
        <a:buChar char="•"/>
        <a:tabLst/>
        <a:defRPr sz="4800" b="0" i="0" u="none" strike="noStrike" cap="none" spc="0" baseline="0">
          <a:solidFill>
            <a:srgbClr val="FFFFFF"/>
          </a:solidFill>
          <a:uFillTx/>
          <a:latin typeface="Helvetica Neue"/>
          <a:ea typeface="Helvetica Neue"/>
          <a:cs typeface="Helvetica Neue"/>
          <a:sym typeface="Helvetica Neue"/>
        </a:defRPr>
      </a:lvl6pPr>
      <a:lvl7pPr marL="4445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>
          <a:srgbClr val="FFFFFF"/>
        </a:buClr>
        <a:buSzPct val="125000"/>
        <a:buFontTx/>
        <a:buChar char="•"/>
        <a:tabLst/>
        <a:defRPr sz="4800" b="0" i="0" u="none" strike="noStrike" cap="none" spc="0" baseline="0">
          <a:solidFill>
            <a:srgbClr val="FFFFFF"/>
          </a:solidFill>
          <a:uFillTx/>
          <a:latin typeface="Helvetica Neue"/>
          <a:ea typeface="Helvetica Neue"/>
          <a:cs typeface="Helvetica Neue"/>
          <a:sym typeface="Helvetica Neue"/>
        </a:defRPr>
      </a:lvl7pPr>
      <a:lvl8pPr marL="5080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>
          <a:srgbClr val="FFFFFF"/>
        </a:buClr>
        <a:buSzPct val="125000"/>
        <a:buFontTx/>
        <a:buChar char="•"/>
        <a:tabLst/>
        <a:defRPr sz="4800" b="0" i="0" u="none" strike="noStrike" cap="none" spc="0" baseline="0">
          <a:solidFill>
            <a:srgbClr val="FFFFFF"/>
          </a:solidFill>
          <a:uFillTx/>
          <a:latin typeface="Helvetica Neue"/>
          <a:ea typeface="Helvetica Neue"/>
          <a:cs typeface="Helvetica Neue"/>
          <a:sym typeface="Helvetica Neue"/>
        </a:defRPr>
      </a:lvl8pPr>
      <a:lvl9pPr marL="5715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>
          <a:srgbClr val="FFFFFF"/>
        </a:buClr>
        <a:buSzPct val="125000"/>
        <a:buFontTx/>
        <a:buChar char="•"/>
        <a:tabLst/>
        <a:defRPr sz="4800" b="0" i="0" u="none" strike="noStrike" cap="none" spc="0" baseline="0">
          <a:solidFill>
            <a:srgbClr val="FFFFFF"/>
          </a:solidFill>
          <a:uFillTx/>
          <a:latin typeface="Helvetica Neue"/>
          <a:ea typeface="Helvetica Neue"/>
          <a:cs typeface="Helvetica Neue"/>
          <a:sym typeface="Helvetica Neue"/>
        </a:defRPr>
      </a:lvl9pPr>
    </p:bodyStyle>
    <p:otherStyle>
      <a:lvl1pPr marL="0" marR="0" indent="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1pPr>
      <a:lvl2pPr marL="0" marR="0" indent="2286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2pPr>
      <a:lvl3pPr marL="0" marR="0" indent="4572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3pPr>
      <a:lvl4pPr marL="0" marR="0" indent="6858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4pPr>
      <a:lvl5pPr marL="0" marR="0" indent="9144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5pPr>
      <a:lvl6pPr marL="0" marR="0" indent="11430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6pPr>
      <a:lvl7pPr marL="0" marR="0" indent="13716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7pPr>
      <a:lvl8pPr marL="0" marR="0" indent="16002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8pPr>
      <a:lvl9pPr marL="0" marR="0" indent="18288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iss.nasa.gov/tools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Pairing a GCM and Bayesian Framework to Predict Habitable Zone Evolution"/>
          <p:cNvSpPr txBox="1">
            <a:spLocks noGrp="1"/>
          </p:cNvSpPr>
          <p:nvPr>
            <p:ph type="ctrTitle"/>
          </p:nvPr>
        </p:nvSpPr>
        <p:spPr>
          <a:xfrm>
            <a:off x="1778000" y="3096866"/>
            <a:ext cx="20828000" cy="4648201"/>
          </a:xfrm>
          <a:prstGeom prst="rect">
            <a:avLst/>
          </a:prstGeom>
        </p:spPr>
        <p:txBody>
          <a:bodyPr/>
          <a:lstStyle>
            <a:lvl1pPr defTabSz="726440">
              <a:defRPr sz="9856"/>
            </a:lvl1pPr>
          </a:lstStyle>
          <a:p>
            <a:r>
              <a:t>Pairing a GCM and Bayesian Framework to Predict Habitable Zone Evolution</a:t>
            </a:r>
          </a:p>
        </p:txBody>
      </p:sp>
      <p:sp>
        <p:nvSpPr>
          <p:cNvPr id="120" name="Austin Ware, Patrick Young, Nancy Kiang"/>
          <p:cNvSpPr txBox="1">
            <a:spLocks noGrp="1"/>
          </p:cNvSpPr>
          <p:nvPr>
            <p:ph type="subTitle" sz="quarter" idx="1"/>
          </p:nvPr>
        </p:nvSpPr>
        <p:spPr>
          <a:xfrm>
            <a:off x="1778000" y="8941673"/>
            <a:ext cx="20828000" cy="1587501"/>
          </a:xfrm>
          <a:prstGeom prst="rect">
            <a:avLst/>
          </a:prstGeom>
        </p:spPr>
        <p:txBody>
          <a:bodyPr/>
          <a:lstStyle/>
          <a:p>
            <a:r>
              <a:t>Austin Ware, Patrick Young, Nancy Kiang</a:t>
            </a:r>
          </a:p>
        </p:txBody>
      </p:sp>
      <p:sp>
        <p:nvSpPr>
          <p:cNvPr id="121" name="Slide Number"/>
          <p:cNvSpPr txBox="1">
            <a:spLocks noGrp="1"/>
          </p:cNvSpPr>
          <p:nvPr>
            <p:ph type="sldNum" sz="quarter" idx="4294967295"/>
          </p:nvPr>
        </p:nvSpPr>
        <p:spPr>
          <a:xfrm>
            <a:off x="31353" y="50924"/>
            <a:ext cx="283769" cy="46106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1</a:t>
            </a:fld>
            <a:endParaRPr/>
          </a:p>
        </p:txBody>
      </p:sp>
      <p:sp>
        <p:nvSpPr>
          <p:cNvPr id="122" name="Image Credit: NASA"/>
          <p:cNvSpPr txBox="1"/>
          <p:nvPr/>
        </p:nvSpPr>
        <p:spPr>
          <a:xfrm>
            <a:off x="20589291" y="13047000"/>
            <a:ext cx="3718942" cy="56044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r>
              <a:t>Image Credit: NASA</a:t>
            </a:r>
          </a:p>
        </p:txBody>
      </p:sp>
      <p:pic>
        <p:nvPicPr>
          <p:cNvPr id="123" name="asu_earthspaceexplore_horiz_rgb_white_150ppi-360x114_0.png" descr="asu_earthspaceexplore_horiz_rgb_white_150ppi-360x114_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582190" y="203643"/>
            <a:ext cx="4572001" cy="14478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Continuous Habitable Zones"/>
          <p:cNvSpPr txBox="1">
            <a:spLocks noGrp="1"/>
          </p:cNvSpPr>
          <p:nvPr>
            <p:ph type="title"/>
          </p:nvPr>
        </p:nvSpPr>
        <p:spPr>
          <a:xfrm>
            <a:off x="1689100" y="1729"/>
            <a:ext cx="21005800" cy="2286001"/>
          </a:xfrm>
          <a:prstGeom prst="rect">
            <a:avLst/>
          </a:prstGeom>
        </p:spPr>
        <p:txBody>
          <a:bodyPr/>
          <a:lstStyle>
            <a:lvl1pPr>
              <a:defRPr sz="10000"/>
            </a:lvl1pPr>
          </a:lstStyle>
          <a:p>
            <a:r>
              <a:t>Continuous Habitable Zones</a:t>
            </a:r>
          </a:p>
        </p:txBody>
      </p:sp>
      <p:sp>
        <p:nvSpPr>
          <p:cNvPr id="126" name="Continuous Habitable Zone (CHZ): Orbital area remaining continuously within HZ…"/>
          <p:cNvSpPr txBox="1">
            <a:spLocks noGrp="1"/>
          </p:cNvSpPr>
          <p:nvPr>
            <p:ph type="body" sz="quarter" idx="1"/>
          </p:nvPr>
        </p:nvSpPr>
        <p:spPr>
          <a:xfrm>
            <a:off x="221991" y="5197895"/>
            <a:ext cx="9746540" cy="5199810"/>
          </a:xfrm>
          <a:prstGeom prst="rect">
            <a:avLst/>
          </a:prstGeom>
        </p:spPr>
        <p:txBody>
          <a:bodyPr/>
          <a:lstStyle/>
          <a:p>
            <a:r>
              <a:t>Continuous Habitable Zone (CHZ): Orbital area remaining continuously within HZ</a:t>
            </a:r>
          </a:p>
          <a:p>
            <a:r>
              <a:t>How long in the HZ is long enough?</a:t>
            </a:r>
          </a:p>
        </p:txBody>
      </p:sp>
      <p:sp>
        <p:nvSpPr>
          <p:cNvPr id="127" name="Slide Number"/>
          <p:cNvSpPr txBox="1">
            <a:spLocks noGrp="1"/>
          </p:cNvSpPr>
          <p:nvPr>
            <p:ph type="sldNum" sz="quarter" idx="4294967295"/>
          </p:nvPr>
        </p:nvSpPr>
        <p:spPr>
          <a:xfrm>
            <a:off x="51307" y="30970"/>
            <a:ext cx="283770" cy="46106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2</a:t>
            </a:fld>
            <a:endParaRPr/>
          </a:p>
        </p:txBody>
      </p:sp>
      <p:pic>
        <p:nvPicPr>
          <p:cNvPr id="128" name="HZevo_100_100.png" descr="HZevo_100_10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63260" y="2217514"/>
            <a:ext cx="13511243" cy="11160572"/>
          </a:xfrm>
          <a:prstGeom prst="rect">
            <a:avLst/>
          </a:prstGeom>
          <a:ln w="12700">
            <a:miter lim="400000"/>
          </a:ln>
        </p:spPr>
      </p:pic>
      <p:sp>
        <p:nvSpPr>
          <p:cNvPr id="129" name="1 M⊙, 1 Z⊙"/>
          <p:cNvSpPr txBox="1"/>
          <p:nvPr/>
        </p:nvSpPr>
        <p:spPr>
          <a:xfrm>
            <a:off x="15845715" y="2574794"/>
            <a:ext cx="2546333" cy="7259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sz="4000">
                <a:solidFill>
                  <a:srgbClr val="000000"/>
                </a:solidFill>
              </a:defRPr>
            </a:pPr>
            <a:r>
              <a:t>1 M</a:t>
            </a:r>
            <a:r>
              <a:rPr baseline="-5999"/>
              <a:t>⊙</a:t>
            </a:r>
            <a:r>
              <a:t>, 1 Z</a:t>
            </a:r>
            <a:r>
              <a:rPr baseline="-5999"/>
              <a:t>⊙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2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" fill="hold"/>
                                        <p:tgtEl>
                                          <p:spTgt spid="1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2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3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1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6" grpId="1" build="p" bldLvl="5" animBg="1" advAuto="0"/>
      <p:bldP spid="128" grpId="2" animBg="1" advAuto="0"/>
      <p:bldP spid="129" grpId="3" animBg="1" advAuto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Continuous Habitable Zones"/>
          <p:cNvSpPr txBox="1">
            <a:spLocks noGrp="1"/>
          </p:cNvSpPr>
          <p:nvPr>
            <p:ph type="title"/>
          </p:nvPr>
        </p:nvSpPr>
        <p:spPr>
          <a:xfrm>
            <a:off x="1689100" y="51491"/>
            <a:ext cx="21005800" cy="2286001"/>
          </a:xfrm>
          <a:prstGeom prst="rect">
            <a:avLst/>
          </a:prstGeom>
        </p:spPr>
        <p:txBody>
          <a:bodyPr/>
          <a:lstStyle>
            <a:lvl1pPr>
              <a:defRPr sz="10000"/>
            </a:lvl1pPr>
          </a:lstStyle>
          <a:p>
            <a:r>
              <a:t>Continuous Habitable Zones</a:t>
            </a:r>
          </a:p>
        </p:txBody>
      </p:sp>
      <p:sp>
        <p:nvSpPr>
          <p:cNvPr id="132" name="How long is long enough?…"/>
          <p:cNvSpPr txBox="1">
            <a:spLocks noGrp="1"/>
          </p:cNvSpPr>
          <p:nvPr>
            <p:ph type="body" sz="half" idx="1"/>
          </p:nvPr>
        </p:nvSpPr>
        <p:spPr>
          <a:xfrm>
            <a:off x="56113" y="2734906"/>
            <a:ext cx="9447797" cy="10215534"/>
          </a:xfrm>
          <a:prstGeom prst="rect">
            <a:avLst/>
          </a:prstGeom>
        </p:spPr>
        <p:txBody>
          <a:bodyPr/>
          <a:lstStyle/>
          <a:p>
            <a:r>
              <a:t>How long is long enough?</a:t>
            </a:r>
          </a:p>
          <a:p>
            <a:pPr lvl="1"/>
            <a:r>
              <a:t>Great Oxidation Event (GOE) ~ 2 Gy</a:t>
            </a:r>
          </a:p>
          <a:p>
            <a:r>
              <a:t>2 Gy Continuous Habitable Zone (CHZ</a:t>
            </a:r>
            <a:r>
              <a:rPr baseline="-5999"/>
              <a:t>2</a:t>
            </a:r>
            <a:r>
              <a:t>): Orbital area remaining continuously within HZ for 2 Gy or longer</a:t>
            </a:r>
          </a:p>
        </p:txBody>
      </p:sp>
      <p:grpSp>
        <p:nvGrpSpPr>
          <p:cNvPr id="138" name="Group"/>
          <p:cNvGrpSpPr/>
          <p:nvPr/>
        </p:nvGrpSpPr>
        <p:grpSpPr>
          <a:xfrm>
            <a:off x="9527728" y="4203531"/>
            <a:ext cx="14731834" cy="7188538"/>
            <a:chOff x="0" y="0"/>
            <a:chExt cx="14731832" cy="7188537"/>
          </a:xfrm>
        </p:grpSpPr>
        <p:sp>
          <p:nvSpPr>
            <p:cNvPr id="133" name="Rectangle"/>
            <p:cNvSpPr/>
            <p:nvPr/>
          </p:nvSpPr>
          <p:spPr>
            <a:xfrm>
              <a:off x="0" y="0"/>
              <a:ext cx="14731833" cy="7188538"/>
            </a:xfrm>
            <a:prstGeom prst="rect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>
              <a:outerShdw blurRad="76200" dir="18900000" rotWithShape="0">
                <a:srgbClr val="000000">
                  <a:alpha val="80000"/>
                </a:srgbClr>
              </a:outerShdw>
            </a:effectLst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2400" b="0">
                  <a:effectLst>
                    <a:outerShdw blurRad="25400" dist="23998" dir="2700000" rotWithShape="0">
                      <a:srgbClr val="000000">
                        <a:alpha val="31034"/>
                      </a:srgbClr>
                    </a:outerShdw>
                  </a:effectLst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/>
            </a:p>
          </p:txBody>
        </p:sp>
        <p:pic>
          <p:nvPicPr>
            <p:cNvPr id="134" name="880px-Oxygenation-atm-2.svg.png" descr="880px-Oxygenation-atm-2.svg.png"/>
            <p:cNvPicPr>
              <a:picLocks noChangeAspect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>
            <a:xfrm>
              <a:off x="110335" y="49072"/>
              <a:ext cx="14510999" cy="709060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135" name="Rectangle"/>
            <p:cNvSpPr/>
            <p:nvPr/>
          </p:nvSpPr>
          <p:spPr>
            <a:xfrm>
              <a:off x="2839222" y="780573"/>
              <a:ext cx="10958381" cy="674808"/>
            </a:xfrm>
            <a:prstGeom prst="rect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2400" b="0">
                  <a:effectLst>
                    <a:outerShdw blurRad="25400" dist="23998" dir="2700000" rotWithShape="0">
                      <a:srgbClr val="000000">
                        <a:alpha val="31034"/>
                      </a:srgbClr>
                    </a:outerShdw>
                  </a:effectLst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/>
            </a:p>
          </p:txBody>
        </p:sp>
        <p:sp>
          <p:nvSpPr>
            <p:cNvPr id="136" name="GOE"/>
            <p:cNvSpPr txBox="1"/>
            <p:nvPr/>
          </p:nvSpPr>
          <p:spPr>
            <a:xfrm>
              <a:off x="6600136" y="3099410"/>
              <a:ext cx="2070643" cy="9897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>
              <a:lvl1pPr defTabSz="584200">
                <a:defRPr b="0">
                  <a:solidFill>
                    <a:srgbClr val="000000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1pPr>
            </a:lstStyle>
            <a:p>
              <a:r>
                <a:t>GOE</a:t>
              </a:r>
            </a:p>
          </p:txBody>
        </p:sp>
        <p:sp>
          <p:nvSpPr>
            <p:cNvPr id="137" name="Line"/>
            <p:cNvSpPr/>
            <p:nvPr/>
          </p:nvSpPr>
          <p:spPr>
            <a:xfrm>
              <a:off x="7635457" y="4118816"/>
              <a:ext cx="1" cy="2012201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  <a:tailEnd type="triangle" w="med" len="med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2400" b="0">
                  <a:effectLst>
                    <a:outerShdw blurRad="25400" dist="23998" dir="2700000" rotWithShape="0">
                      <a:srgbClr val="000000">
                        <a:alpha val="31034"/>
                      </a:srgbClr>
                    </a:outerShdw>
                  </a:effectLst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/>
            </a:p>
          </p:txBody>
        </p:sp>
      </p:grpSp>
      <p:sp>
        <p:nvSpPr>
          <p:cNvPr id="139" name="Slide Number"/>
          <p:cNvSpPr txBox="1">
            <a:spLocks noGrp="1"/>
          </p:cNvSpPr>
          <p:nvPr>
            <p:ph type="sldNum" sz="quarter" idx="4294967295"/>
          </p:nvPr>
        </p:nvSpPr>
        <p:spPr>
          <a:xfrm>
            <a:off x="51307" y="30970"/>
            <a:ext cx="283770" cy="46106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3</a:t>
            </a:fld>
            <a:endParaRPr/>
          </a:p>
        </p:txBody>
      </p:sp>
      <p:sp>
        <p:nvSpPr>
          <p:cNvPr id="140" name="Holland, Heinrich D. 2006, PTRS, 361, 903"/>
          <p:cNvSpPr txBox="1"/>
          <p:nvPr/>
        </p:nvSpPr>
        <p:spPr>
          <a:xfrm>
            <a:off x="13219280" y="11474516"/>
            <a:ext cx="7348729" cy="5481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defTabSz="584200">
              <a:defRPr b="0"/>
            </a:lvl1pPr>
          </a:lstStyle>
          <a:p>
            <a:r>
              <a:t>Holland, Heinrich D. 2006, PTRS, 361, 903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3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" fill="hold"/>
                                        <p:tgtEl>
                                          <p:spTgt spid="1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13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2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5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3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13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2" grpId="1" build="p" bldLvl="5" animBg="1" advAuto="0"/>
      <p:bldP spid="138" grpId="2" animBg="1" advAuto="0"/>
      <p:bldP spid="140" grpId="3" animBg="1" advAuto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Kopparapu et al. 2013/14 1D, cloud-free climate model…"/>
          <p:cNvSpPr txBox="1">
            <a:spLocks noGrp="1"/>
          </p:cNvSpPr>
          <p:nvPr>
            <p:ph type="body" sz="half" idx="1"/>
          </p:nvPr>
        </p:nvSpPr>
        <p:spPr>
          <a:xfrm>
            <a:off x="36075" y="1862784"/>
            <a:ext cx="9739194" cy="9990432"/>
          </a:xfrm>
          <a:prstGeom prst="rect">
            <a:avLst/>
          </a:prstGeom>
        </p:spPr>
        <p:txBody>
          <a:bodyPr/>
          <a:lstStyle/>
          <a:p>
            <a:pPr marL="457200" indent="-457200" defTabSz="584200">
              <a:spcBef>
                <a:spcPts val="4200"/>
              </a:spcBef>
              <a:buSzPct val="75000"/>
              <a:defRPr sz="4000"/>
            </a:pPr>
            <a:r>
              <a:t>Kopparapu et al. 2013/14 1D, cloud-free climate model</a:t>
            </a:r>
          </a:p>
          <a:p>
            <a:pPr marL="914400" lvl="1" indent="-457200" defTabSz="584200">
              <a:spcBef>
                <a:spcPts val="4200"/>
              </a:spcBef>
              <a:buSzPct val="75000"/>
              <a:defRPr sz="4000"/>
            </a:pPr>
            <a:r>
              <a:rPr u="sng"/>
              <a:t>Optimistic HZ</a:t>
            </a:r>
          </a:p>
          <a:p>
            <a:pPr marL="1371600" lvl="2" indent="-457200" defTabSz="584200">
              <a:spcBef>
                <a:spcPts val="4200"/>
              </a:spcBef>
              <a:buSzPct val="75000"/>
              <a:defRPr sz="4000"/>
            </a:pPr>
            <a:r>
              <a:t>Inner HZ: Recent Venus (RV) ~ 1 Ga</a:t>
            </a:r>
          </a:p>
          <a:p>
            <a:pPr marL="1371600" lvl="2" indent="-457200" defTabSz="584200">
              <a:spcBef>
                <a:spcPts val="4200"/>
              </a:spcBef>
              <a:buSzPct val="75000"/>
              <a:defRPr sz="4000"/>
            </a:pPr>
            <a:r>
              <a:t>Outer HZ: Early Mars (EM) ~ 3.8 Ga</a:t>
            </a:r>
          </a:p>
        </p:txBody>
      </p:sp>
      <p:sp>
        <p:nvSpPr>
          <p:cNvPr id="143" name="Slide Number"/>
          <p:cNvSpPr txBox="1">
            <a:spLocks noGrp="1"/>
          </p:cNvSpPr>
          <p:nvPr>
            <p:ph type="sldNum" sz="quarter" idx="4294967295"/>
          </p:nvPr>
        </p:nvSpPr>
        <p:spPr>
          <a:xfrm>
            <a:off x="71261" y="50924"/>
            <a:ext cx="283770" cy="46106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4</a:t>
            </a:fld>
            <a:endParaRPr/>
          </a:p>
        </p:txBody>
      </p:sp>
      <p:pic>
        <p:nvPicPr>
          <p:cNvPr id="144" name="apjl495226f3_hr.jpg" descr="apjl495226f3_hr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04744" y="57534"/>
            <a:ext cx="14283271" cy="12882130"/>
          </a:xfrm>
          <a:prstGeom prst="rect">
            <a:avLst/>
          </a:prstGeom>
          <a:ln w="12700">
            <a:miter lim="400000"/>
          </a:ln>
        </p:spPr>
      </p:pic>
      <p:sp>
        <p:nvSpPr>
          <p:cNvPr id="145" name="Kopparapu et al. 2014"/>
          <p:cNvSpPr txBox="1"/>
          <p:nvPr/>
        </p:nvSpPr>
        <p:spPr>
          <a:xfrm>
            <a:off x="14447959" y="12957920"/>
            <a:ext cx="5196841" cy="711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defTabSz="584200">
              <a:defRPr sz="4000" b="0">
                <a:latin typeface="Helvetica Light"/>
                <a:ea typeface="Helvetica Light"/>
                <a:cs typeface="Helvetica Light"/>
                <a:sym typeface="Helvetica Light"/>
              </a:defRPr>
            </a:lvl1pPr>
          </a:lstStyle>
          <a:p>
            <a:r>
              <a:t>Kopparapu et al. 2014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2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3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14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3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1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3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14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3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1" fill="hold"/>
                                        <p:tgtEl>
                                          <p:spTgt spid="14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3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14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2" grpId="3" build="p" bldLvl="5" animBg="1" advAuto="0"/>
      <p:bldP spid="144" grpId="1" animBg="1" advAuto="0"/>
      <p:bldP spid="145" grpId="2" animBg="1" advAuto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Measured stellar mass, metallicity, age"/>
          <p:cNvSpPr/>
          <p:nvPr/>
        </p:nvSpPr>
        <p:spPr>
          <a:xfrm>
            <a:off x="2839976" y="9855431"/>
            <a:ext cx="7275659" cy="3711631"/>
          </a:xfrm>
          <a:prstGeom prst="roundRect">
            <a:avLst>
              <a:gd name="adj" fmla="val 15935"/>
            </a:avLst>
          </a:prstGeom>
          <a:solidFill>
            <a:srgbClr val="EE8646"/>
          </a:solidFill>
          <a:ln w="12700">
            <a:miter lim="400000"/>
          </a:ln>
          <a:effectLst>
            <a:outerShdw blurRad="76200" dir="18900000" rotWithShape="0">
              <a:srgbClr val="000000">
                <a:alpha val="80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>
              <a:defRPr sz="4000"/>
            </a:lvl1pPr>
          </a:lstStyle>
          <a:p>
            <a:r>
              <a:t>Measured stellar mass, metallicity, age</a:t>
            </a:r>
          </a:p>
        </p:txBody>
      </p:sp>
      <p:sp>
        <p:nvSpPr>
          <p:cNvPr id="148" name="Bayesian Model"/>
          <p:cNvSpPr txBox="1">
            <a:spLocks noGrp="1"/>
          </p:cNvSpPr>
          <p:nvPr>
            <p:ph type="title"/>
          </p:nvPr>
        </p:nvSpPr>
        <p:spPr>
          <a:xfrm>
            <a:off x="1689100" y="23844"/>
            <a:ext cx="21005800" cy="2286001"/>
          </a:xfrm>
          <a:prstGeom prst="rect">
            <a:avLst/>
          </a:prstGeom>
        </p:spPr>
        <p:txBody>
          <a:bodyPr/>
          <a:lstStyle>
            <a:lvl1pPr>
              <a:defRPr sz="10000"/>
            </a:lvl1pPr>
          </a:lstStyle>
          <a:p>
            <a:r>
              <a:t>Bayesian Model</a:t>
            </a:r>
          </a:p>
        </p:txBody>
      </p:sp>
      <p:sp>
        <p:nvSpPr>
          <p:cNvPr id="149" name="Slide Number"/>
          <p:cNvSpPr txBox="1">
            <a:spLocks noGrp="1"/>
          </p:cNvSpPr>
          <p:nvPr>
            <p:ph type="sldNum" sz="quarter" idx="4294967295"/>
          </p:nvPr>
        </p:nvSpPr>
        <p:spPr>
          <a:xfrm>
            <a:off x="31353" y="50924"/>
            <a:ext cx="283769" cy="46106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5</a:t>
            </a:fld>
            <a:endParaRPr/>
          </a:p>
        </p:txBody>
      </p:sp>
      <p:sp>
        <p:nvSpPr>
          <p:cNvPr id="150" name="Probability of orbital radius being within 2 Gy CHZ…"/>
          <p:cNvSpPr/>
          <p:nvPr/>
        </p:nvSpPr>
        <p:spPr>
          <a:xfrm>
            <a:off x="16215443" y="6704696"/>
            <a:ext cx="7275659" cy="3711631"/>
          </a:xfrm>
          <a:prstGeom prst="roundRect">
            <a:avLst>
              <a:gd name="adj" fmla="val 15000"/>
            </a:avLst>
          </a:prstGeom>
          <a:solidFill>
            <a:srgbClr val="88BC41"/>
          </a:solidFill>
          <a:ln w="12700">
            <a:miter lim="400000"/>
          </a:ln>
          <a:effectLst>
            <a:outerShdw blurRad="76200" dir="18900000" rotWithShape="0">
              <a:srgbClr val="000000">
                <a:alpha val="80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/>
          <a:p>
            <a:pPr>
              <a:defRPr sz="4000"/>
            </a:pPr>
            <a:r>
              <a:t>Probability of orbital radius being within 2 Gy CHZ</a:t>
            </a:r>
          </a:p>
          <a:p>
            <a:pPr>
              <a:defRPr sz="4000"/>
            </a:pPr>
            <a:r>
              <a:t>(CHZ</a:t>
            </a:r>
            <a:r>
              <a:rPr baseline="-5999"/>
              <a:t>2</a:t>
            </a:r>
            <a:r>
              <a:t>)</a:t>
            </a:r>
          </a:p>
        </p:txBody>
      </p:sp>
      <p:sp>
        <p:nvSpPr>
          <p:cNvPr id="151" name="Tycho stellar evolution models…"/>
          <p:cNvSpPr/>
          <p:nvPr/>
        </p:nvSpPr>
        <p:spPr>
          <a:xfrm>
            <a:off x="2839976" y="3660075"/>
            <a:ext cx="7275659" cy="3711630"/>
          </a:xfrm>
          <a:prstGeom prst="roundRect">
            <a:avLst>
              <a:gd name="adj" fmla="val 15935"/>
            </a:avLst>
          </a:prstGeom>
          <a:solidFill>
            <a:srgbClr val="48A1DB"/>
          </a:solidFill>
          <a:ln w="12700">
            <a:miter lim="400000"/>
          </a:ln>
          <a:effectLst>
            <a:outerShdw blurRad="76200" dir="18900000" rotWithShape="0">
              <a:srgbClr val="000000">
                <a:alpha val="80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/>
          <a:p>
            <a:pPr>
              <a:defRPr sz="4000"/>
            </a:pPr>
            <a:r>
              <a:t>Tycho stellar evolution models</a:t>
            </a:r>
          </a:p>
          <a:p>
            <a:pPr>
              <a:defRPr sz="4000"/>
            </a:pPr>
            <a:r>
              <a:t>+</a:t>
            </a:r>
          </a:p>
          <a:p>
            <a:pPr>
              <a:defRPr sz="4000"/>
            </a:pPr>
            <a:r>
              <a:t>HZ models</a:t>
            </a:r>
          </a:p>
        </p:txBody>
      </p:sp>
      <p:sp>
        <p:nvSpPr>
          <p:cNvPr id="152" name="Line"/>
          <p:cNvSpPr/>
          <p:nvPr/>
        </p:nvSpPr>
        <p:spPr>
          <a:xfrm>
            <a:off x="13022525" y="8560511"/>
            <a:ext cx="3190002" cy="1"/>
          </a:xfrm>
          <a:prstGeom prst="line">
            <a:avLst/>
          </a:prstGeom>
          <a:ln w="25400">
            <a:solidFill>
              <a:srgbClr val="FFFFFF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 defTabSz="584200">
              <a:defRPr sz="2400" b="0">
                <a:effectLst>
                  <a:outerShdw blurRad="25400" dist="23998" dir="2700000" rotWithShape="0">
                    <a:srgbClr val="000000">
                      <a:alpha val="31034"/>
                    </a:srgbClr>
                  </a:outerShdw>
                </a:effectLst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/>
          </a:p>
        </p:txBody>
      </p:sp>
      <p:sp>
        <p:nvSpPr>
          <p:cNvPr id="153" name="Prior probability that orbital radius is within the CHZ2"/>
          <p:cNvSpPr txBox="1"/>
          <p:nvPr/>
        </p:nvSpPr>
        <p:spPr>
          <a:xfrm>
            <a:off x="34925" y="2909404"/>
            <a:ext cx="12885760" cy="7091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sz="4000"/>
            </a:pPr>
            <a:r>
              <a:t>Prior probability that orbital radius is within the CHZ</a:t>
            </a:r>
            <a:r>
              <a:rPr baseline="-5999"/>
              <a:t>2</a:t>
            </a:r>
          </a:p>
        </p:txBody>
      </p:sp>
      <p:sp>
        <p:nvSpPr>
          <p:cNvPr id="154" name="Likelihood of models given…"/>
          <p:cNvSpPr txBox="1"/>
          <p:nvPr/>
        </p:nvSpPr>
        <p:spPr>
          <a:xfrm>
            <a:off x="2922567" y="9063288"/>
            <a:ext cx="7110477" cy="7091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000"/>
            </a:lvl1pPr>
          </a:lstStyle>
          <a:p>
            <a:r>
              <a:t>Likelihood of models given…</a:t>
            </a:r>
          </a:p>
        </p:txBody>
      </p:sp>
      <p:sp>
        <p:nvSpPr>
          <p:cNvPr id="155" name="Line"/>
          <p:cNvSpPr/>
          <p:nvPr/>
        </p:nvSpPr>
        <p:spPr>
          <a:xfrm>
            <a:off x="10108436" y="5515889"/>
            <a:ext cx="1884792" cy="2368116"/>
          </a:xfrm>
          <a:prstGeom prst="line">
            <a:avLst/>
          </a:prstGeom>
          <a:ln w="25400">
            <a:solidFill>
              <a:srgbClr val="FFFFFF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 defTabSz="584200">
              <a:defRPr sz="2400" b="0">
                <a:effectLst>
                  <a:outerShdw blurRad="25400" dist="23998" dir="2700000" rotWithShape="0">
                    <a:srgbClr val="000000">
                      <a:alpha val="31034"/>
                    </a:srgbClr>
                  </a:outerShdw>
                </a:effectLst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/>
          </a:p>
        </p:txBody>
      </p:sp>
      <p:sp>
        <p:nvSpPr>
          <p:cNvPr id="156" name="Line"/>
          <p:cNvSpPr/>
          <p:nvPr/>
        </p:nvSpPr>
        <p:spPr>
          <a:xfrm flipV="1">
            <a:off x="10136082" y="9230608"/>
            <a:ext cx="1829628" cy="2480639"/>
          </a:xfrm>
          <a:prstGeom prst="line">
            <a:avLst/>
          </a:prstGeom>
          <a:ln w="25400">
            <a:solidFill>
              <a:srgbClr val="FFFFFF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 defTabSz="584200">
              <a:defRPr sz="2400" b="0">
                <a:effectLst>
                  <a:outerShdw blurRad="25400" dist="23998" dir="2700000" rotWithShape="0">
                    <a:srgbClr val="000000">
                      <a:alpha val="31034"/>
                    </a:srgbClr>
                  </a:outerShdw>
                </a:effectLst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/>
          </a:p>
        </p:txBody>
      </p:sp>
      <p:sp>
        <p:nvSpPr>
          <p:cNvPr id="157" name="Posterior likelihood"/>
          <p:cNvSpPr txBox="1"/>
          <p:nvPr/>
        </p:nvSpPr>
        <p:spPr>
          <a:xfrm>
            <a:off x="17441034" y="5928030"/>
            <a:ext cx="4824477" cy="7091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000"/>
            </a:lvl1pPr>
          </a:lstStyle>
          <a:p>
            <a:r>
              <a:t>Posterior likelihood</a:t>
            </a:r>
          </a:p>
        </p:txBody>
      </p:sp>
      <p:sp>
        <p:nvSpPr>
          <p:cNvPr id="158" name="Multiplication Sign"/>
          <p:cNvSpPr/>
          <p:nvPr/>
        </p:nvSpPr>
        <p:spPr>
          <a:xfrm>
            <a:off x="11805816" y="7925511"/>
            <a:ext cx="1270001" cy="12700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77" h="21577" extrusionOk="0">
                <a:moveTo>
                  <a:pt x="3398" y="1"/>
                </a:moveTo>
                <a:cubicBezTo>
                  <a:pt x="3368" y="1"/>
                  <a:pt x="3338" y="12"/>
                  <a:pt x="3315" y="35"/>
                </a:cubicBezTo>
                <a:lnTo>
                  <a:pt x="35" y="3315"/>
                </a:lnTo>
                <a:cubicBezTo>
                  <a:pt x="-11" y="3361"/>
                  <a:pt x="-11" y="3434"/>
                  <a:pt x="35" y="3480"/>
                </a:cubicBezTo>
                <a:lnTo>
                  <a:pt x="7290" y="10733"/>
                </a:lnTo>
                <a:cubicBezTo>
                  <a:pt x="7320" y="10764"/>
                  <a:pt x="7320" y="10813"/>
                  <a:pt x="7290" y="10843"/>
                </a:cubicBezTo>
                <a:lnTo>
                  <a:pt x="35" y="18098"/>
                </a:lnTo>
                <a:cubicBezTo>
                  <a:pt x="-11" y="18144"/>
                  <a:pt x="-11" y="18217"/>
                  <a:pt x="35" y="18263"/>
                </a:cubicBezTo>
                <a:lnTo>
                  <a:pt x="3315" y="21543"/>
                </a:lnTo>
                <a:cubicBezTo>
                  <a:pt x="3361" y="21589"/>
                  <a:pt x="3434" y="21589"/>
                  <a:pt x="3480" y="21543"/>
                </a:cubicBezTo>
                <a:lnTo>
                  <a:pt x="10733" y="14288"/>
                </a:lnTo>
                <a:cubicBezTo>
                  <a:pt x="10764" y="14258"/>
                  <a:pt x="10814" y="14258"/>
                  <a:pt x="10845" y="14288"/>
                </a:cubicBezTo>
                <a:lnTo>
                  <a:pt x="18098" y="21543"/>
                </a:lnTo>
                <a:cubicBezTo>
                  <a:pt x="18144" y="21589"/>
                  <a:pt x="18217" y="21589"/>
                  <a:pt x="18263" y="21543"/>
                </a:cubicBezTo>
                <a:lnTo>
                  <a:pt x="21543" y="18263"/>
                </a:lnTo>
                <a:cubicBezTo>
                  <a:pt x="21589" y="18217"/>
                  <a:pt x="21589" y="18144"/>
                  <a:pt x="21543" y="18098"/>
                </a:cubicBezTo>
                <a:lnTo>
                  <a:pt x="14288" y="10845"/>
                </a:lnTo>
                <a:cubicBezTo>
                  <a:pt x="14258" y="10814"/>
                  <a:pt x="14258" y="10764"/>
                  <a:pt x="14288" y="10733"/>
                </a:cubicBezTo>
                <a:lnTo>
                  <a:pt x="21543" y="3480"/>
                </a:lnTo>
                <a:cubicBezTo>
                  <a:pt x="21588" y="3434"/>
                  <a:pt x="21588" y="3360"/>
                  <a:pt x="21543" y="3315"/>
                </a:cubicBezTo>
                <a:lnTo>
                  <a:pt x="18263" y="35"/>
                </a:lnTo>
                <a:cubicBezTo>
                  <a:pt x="18217" y="-11"/>
                  <a:pt x="18144" y="-11"/>
                  <a:pt x="18098" y="35"/>
                </a:cubicBezTo>
                <a:lnTo>
                  <a:pt x="10845" y="7290"/>
                </a:lnTo>
                <a:cubicBezTo>
                  <a:pt x="10814" y="7320"/>
                  <a:pt x="10765" y="7320"/>
                  <a:pt x="10735" y="7290"/>
                </a:cubicBezTo>
                <a:lnTo>
                  <a:pt x="3480" y="35"/>
                </a:lnTo>
                <a:cubicBezTo>
                  <a:pt x="3457" y="12"/>
                  <a:pt x="3428" y="1"/>
                  <a:pt x="3398" y="1"/>
                </a:cubicBez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3200" b="0"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2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3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3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4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5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6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3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7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6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8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9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3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1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6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7" grpId="4" animBg="1" advAuto="0"/>
      <p:bldP spid="150" grpId="9" animBg="1" advAuto="0"/>
      <p:bldP spid="151" grpId="2" animBg="1" advAuto="0"/>
      <p:bldP spid="152" grpId="10" animBg="1" advAuto="0"/>
      <p:bldP spid="153" grpId="1" animBg="1" advAuto="0"/>
      <p:bldP spid="154" grpId="3" animBg="1" advAuto="0"/>
      <p:bldP spid="155" grpId="5" animBg="1" advAuto="0"/>
      <p:bldP spid="156" grpId="6" animBg="1" advAuto="0"/>
      <p:bldP spid="157" grpId="8" animBg="1" advAuto="0"/>
      <p:bldP spid="158" grpId="7" animBg="1" advAuto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Sample Selection"/>
          <p:cNvSpPr txBox="1">
            <a:spLocks noGrp="1"/>
          </p:cNvSpPr>
          <p:nvPr>
            <p:ph type="title"/>
          </p:nvPr>
        </p:nvSpPr>
        <p:spPr>
          <a:xfrm>
            <a:off x="1689100" y="279776"/>
            <a:ext cx="21005800" cy="2286001"/>
          </a:xfrm>
          <a:prstGeom prst="rect">
            <a:avLst/>
          </a:prstGeom>
        </p:spPr>
        <p:txBody>
          <a:bodyPr/>
          <a:lstStyle/>
          <a:p>
            <a:r>
              <a:t>Sample Selection</a:t>
            </a:r>
          </a:p>
        </p:txBody>
      </p:sp>
      <p:sp>
        <p:nvSpPr>
          <p:cNvPr id="161" name="Earth-like Rocky Planets: (1) R &lt; 1.8 R⊕                                                               (2) M &lt; 10 M⊕…"/>
          <p:cNvSpPr txBox="1">
            <a:spLocks noGrp="1"/>
          </p:cNvSpPr>
          <p:nvPr>
            <p:ph type="body" sz="half" idx="1"/>
          </p:nvPr>
        </p:nvSpPr>
        <p:spPr>
          <a:xfrm>
            <a:off x="689755" y="3149600"/>
            <a:ext cx="11729945" cy="9296400"/>
          </a:xfrm>
          <a:prstGeom prst="rect">
            <a:avLst/>
          </a:prstGeom>
        </p:spPr>
        <p:txBody>
          <a:bodyPr/>
          <a:lstStyle/>
          <a:p>
            <a:pPr marL="457200" indent="-457200" defTabSz="584200">
              <a:spcBef>
                <a:spcPts val="4200"/>
              </a:spcBef>
              <a:buSzPct val="75000"/>
              <a:defRPr sz="4200"/>
            </a:pPr>
            <a:r>
              <a:t>Earth-like Rocky Planets: </a:t>
            </a:r>
            <a:r>
              <a:rPr baseline="31999"/>
              <a:t>(1)</a:t>
            </a:r>
            <a:r>
              <a:t> R &lt; 1.8 R</a:t>
            </a:r>
            <a:r>
              <a:rPr baseline="-5999"/>
              <a:t>⊕</a:t>
            </a:r>
            <a:br>
              <a:rPr baseline="-5999"/>
            </a:br>
            <a:r>
              <a:rPr baseline="-5999"/>
              <a:t>                                                              </a:t>
            </a:r>
            <a:r>
              <a:rPr baseline="31999"/>
              <a:t>(2) </a:t>
            </a:r>
            <a:r>
              <a:t>M &lt; 10 M</a:t>
            </a:r>
            <a:r>
              <a:rPr baseline="-5999"/>
              <a:t>⊕</a:t>
            </a:r>
          </a:p>
          <a:p>
            <a:pPr marL="457200" indent="-457200" defTabSz="584200">
              <a:spcBef>
                <a:spcPts val="4200"/>
              </a:spcBef>
              <a:buSzPct val="75000"/>
              <a:defRPr sz="4200"/>
            </a:pPr>
            <a:r>
              <a:t>Instellation within Kopparapu et al. 2013 optimistic (Recent Venus/Early Mars) HZ limits</a:t>
            </a:r>
          </a:p>
          <a:p>
            <a:pPr marL="457200" indent="-457200" defTabSz="584200">
              <a:spcBef>
                <a:spcPts val="4200"/>
              </a:spcBef>
              <a:buSzPct val="75000"/>
              <a:defRPr sz="4200"/>
            </a:pPr>
            <a:r>
              <a:t>Host stars between 0.5-1.1 M</a:t>
            </a:r>
            <a:r>
              <a:rPr baseline="-5999"/>
              <a:t>⊙</a:t>
            </a:r>
            <a:r>
              <a:t> (previous Tycho catalog lower limit)</a:t>
            </a:r>
          </a:p>
          <a:p>
            <a:pPr marL="457200" indent="-457200" defTabSz="584200">
              <a:spcBef>
                <a:spcPts val="4200"/>
              </a:spcBef>
              <a:buSzPct val="75000"/>
              <a:defRPr sz="4200"/>
            </a:pPr>
            <a:r>
              <a:t>9 potentially habitable planets + Venus, Earth, and Mars</a:t>
            </a:r>
          </a:p>
        </p:txBody>
      </p:sp>
      <p:sp>
        <p:nvSpPr>
          <p:cNvPr id="162" name="Ware et al. 2022"/>
          <p:cNvSpPr txBox="1"/>
          <p:nvPr/>
        </p:nvSpPr>
        <p:spPr>
          <a:xfrm>
            <a:off x="16704318" y="13029823"/>
            <a:ext cx="2979421" cy="56044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r>
              <a:t>Ware et al. 2022</a:t>
            </a:r>
          </a:p>
        </p:txBody>
      </p:sp>
      <p:sp>
        <p:nvSpPr>
          <p:cNvPr id="163" name="Slide Number"/>
          <p:cNvSpPr txBox="1">
            <a:spLocks noGrp="1"/>
          </p:cNvSpPr>
          <p:nvPr>
            <p:ph type="sldNum" sz="quarter" idx="4294967295"/>
          </p:nvPr>
        </p:nvSpPr>
        <p:spPr>
          <a:xfrm>
            <a:off x="11660" y="9577"/>
            <a:ext cx="283770" cy="461059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6</a:t>
            </a:fld>
            <a:endParaRPr/>
          </a:p>
        </p:txBody>
      </p:sp>
      <p:pic>
        <p:nvPicPr>
          <p:cNvPr id="164" name="Screen Shot 2022-05-05 at 4.21.33 PM.png" descr="Screen Shot 2022-05-05 at 4.21.33 P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329056" y="2621324"/>
            <a:ext cx="11729945" cy="10352952"/>
          </a:xfrm>
          <a:prstGeom prst="rect">
            <a:avLst/>
          </a:prstGeom>
          <a:ln w="12700">
            <a:miter lim="400000"/>
          </a:ln>
        </p:spPr>
      </p:pic>
      <p:sp>
        <p:nvSpPr>
          <p:cNvPr id="165" name="1Thompson et al. 2018, 2Zeng et al. 2019"/>
          <p:cNvSpPr txBox="1"/>
          <p:nvPr/>
        </p:nvSpPr>
        <p:spPr>
          <a:xfrm>
            <a:off x="2881062" y="13029823"/>
            <a:ext cx="7347332" cy="56044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r>
              <a:rPr baseline="31999"/>
              <a:t>1</a:t>
            </a:r>
            <a:r>
              <a:t>Thompson et al. 2018, </a:t>
            </a:r>
            <a:r>
              <a:rPr baseline="31999"/>
              <a:t>2</a:t>
            </a:r>
            <a:r>
              <a:t>Zeng et al. 2019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2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3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3" fill="hold"/>
                                        <p:tgtEl>
                                          <p:spTgt spid="16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3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5" fill="hold"/>
                                        <p:tgtEl>
                                          <p:spTgt spid="1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4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3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16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3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6" fill="hold"/>
                                        <p:tgtEl>
                                          <p:spTgt spid="16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3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0" fill="hold"/>
                                        <p:tgtEl>
                                          <p:spTgt spid="16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1" grpId="3" build="p" bldLvl="5" animBg="1" advAuto="0"/>
      <p:bldP spid="162" grpId="2" animBg="1" advAuto="0"/>
      <p:bldP spid="164" grpId="1" animBg="1" advAuto="0"/>
      <p:bldP spid="165" grpId="4" animBg="1" advAuto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Ware et al. 2022"/>
          <p:cNvSpPr txBox="1"/>
          <p:nvPr/>
        </p:nvSpPr>
        <p:spPr>
          <a:xfrm>
            <a:off x="10702290" y="10949513"/>
            <a:ext cx="2979421" cy="5604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r>
              <a:t>Ware et al. 2022</a:t>
            </a:r>
          </a:p>
        </p:txBody>
      </p:sp>
      <p:sp>
        <p:nvSpPr>
          <p:cNvPr id="168" name="Slide Number"/>
          <p:cNvSpPr txBox="1">
            <a:spLocks noGrp="1"/>
          </p:cNvSpPr>
          <p:nvPr>
            <p:ph type="sldNum" sz="quarter" idx="4294967295"/>
          </p:nvPr>
        </p:nvSpPr>
        <p:spPr>
          <a:xfrm>
            <a:off x="51634" y="-8176"/>
            <a:ext cx="283770" cy="46106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7</a:t>
            </a:fld>
            <a:endParaRPr/>
          </a:p>
        </p:txBody>
      </p:sp>
      <p:sp>
        <p:nvSpPr>
          <p:cNvPr id="169" name="Sun, G2V, Teff = 5772 K"/>
          <p:cNvSpPr txBox="1"/>
          <p:nvPr/>
        </p:nvSpPr>
        <p:spPr>
          <a:xfrm>
            <a:off x="3337014" y="1739156"/>
            <a:ext cx="5620343" cy="7091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sz="4000"/>
            </a:pPr>
            <a:r>
              <a:t>Sun, G2V, T</a:t>
            </a:r>
            <a:r>
              <a:rPr baseline="-5999"/>
              <a:t>eff</a:t>
            </a:r>
            <a:r>
              <a:t> = 5772 K </a:t>
            </a:r>
          </a:p>
        </p:txBody>
      </p:sp>
      <p:sp>
        <p:nvSpPr>
          <p:cNvPr id="170" name="Kepler-442, K5V, Teff = 4402 K"/>
          <p:cNvSpPr txBox="1"/>
          <p:nvPr/>
        </p:nvSpPr>
        <p:spPr>
          <a:xfrm>
            <a:off x="14670774" y="1739156"/>
            <a:ext cx="7143328" cy="7091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sz="4000"/>
            </a:pPr>
            <a:r>
              <a:t>Kepler-442, K5V, T</a:t>
            </a:r>
            <a:r>
              <a:rPr baseline="-5999"/>
              <a:t>eff</a:t>
            </a:r>
            <a:r>
              <a:t> = 4402 K</a:t>
            </a:r>
          </a:p>
        </p:txBody>
      </p:sp>
      <p:pic>
        <p:nvPicPr>
          <p:cNvPr id="171" name="planetprofiles_1.000_1.000_Sun_meas_M_Z_A_kop.png" descr="planetprofiles_1.000_1.000_Sun_meas_M_Z_A_kop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792" y="2655476"/>
            <a:ext cx="12018787" cy="8012525"/>
          </a:xfrm>
          <a:prstGeom prst="rect">
            <a:avLst/>
          </a:prstGeom>
          <a:ln w="12700">
            <a:miter lim="400000"/>
          </a:ln>
        </p:spPr>
      </p:pic>
      <p:pic>
        <p:nvPicPr>
          <p:cNvPr id="172" name="planetprofiles_0.613_0.427_Kepler-442_meas_M_Z_A_kop.png" descr="planetprofiles_0.613_0.427_Kepler-442_meas_M_Z_A_kop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233045" y="2655476"/>
            <a:ext cx="12018786" cy="801252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2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3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4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5" fill="hold"/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5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7" grpId="3" animBg="1" advAuto="0"/>
      <p:bldP spid="169" grpId="2" animBg="1" advAuto="0"/>
      <p:bldP spid="170" grpId="4" animBg="1" advAuto="0"/>
      <p:bldP spid="171" grpId="1" animBg="1" advAuto="0"/>
      <p:bldP spid="172" grpId="5" animBg="1" advAuto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ROCKE-3D Land Planets Perturbed Parameter Ensemble: Latin Hypercube Design…"/>
          <p:cNvSpPr txBox="1"/>
          <p:nvPr/>
        </p:nvSpPr>
        <p:spPr>
          <a:xfrm>
            <a:off x="-1" y="38891"/>
            <a:ext cx="24384001" cy="131830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defTabSz="457200">
              <a:defRPr sz="5000" b="0"/>
            </a:pPr>
            <a:r>
              <a:rPr dirty="0"/>
              <a:t>ROCKE-3D Land Planets Perturbed Parameter Ensemble: </a:t>
            </a:r>
            <a:r>
              <a:rPr b="1" dirty="0"/>
              <a:t>Latin Hypercube Design</a:t>
            </a:r>
          </a:p>
          <a:p>
            <a:pPr algn="l" defTabSz="457200">
              <a:defRPr sz="4000" b="0"/>
            </a:pPr>
            <a:endParaRPr b="1" dirty="0"/>
          </a:p>
          <a:p>
            <a:pPr marL="317499" indent="-317499" algn="l" defTabSz="457200">
              <a:buSzPct val="125000"/>
              <a:buChar char="•"/>
              <a:defRPr sz="4000" b="0"/>
            </a:pPr>
            <a:r>
              <a:rPr dirty="0"/>
              <a:t>Uniform land surface</a:t>
            </a:r>
          </a:p>
          <a:p>
            <a:pPr marL="317499" indent="-317499" algn="l" defTabSz="457200">
              <a:buSzPct val="125000"/>
              <a:buChar char="•"/>
              <a:defRPr sz="4000" b="0"/>
            </a:pPr>
            <a:r>
              <a:rPr dirty="0"/>
              <a:t>Flat topography</a:t>
            </a:r>
          </a:p>
          <a:p>
            <a:pPr marL="317499" indent="-317499" algn="l" defTabSz="457200">
              <a:buSzPct val="125000"/>
              <a:buChar char="•"/>
              <a:defRPr sz="4000" b="0"/>
            </a:pPr>
            <a:r>
              <a:rPr dirty="0"/>
              <a:t>No vegetation,</a:t>
            </a:r>
            <a:br>
              <a:rPr dirty="0"/>
            </a:br>
            <a:r>
              <a:rPr dirty="0"/>
              <a:t>no ocean</a:t>
            </a:r>
          </a:p>
          <a:p>
            <a:pPr marL="317499" indent="-317499" algn="l" defTabSz="457200">
              <a:buSzPct val="125000"/>
              <a:buChar char="•"/>
              <a:defRPr sz="4000" b="0"/>
            </a:pPr>
            <a:r>
              <a:rPr dirty="0"/>
              <a:t>Dynamic lakes</a:t>
            </a:r>
          </a:p>
          <a:p>
            <a:pPr marL="317499" indent="-317499" algn="l" defTabSz="457200">
              <a:buSzPct val="125000"/>
              <a:buChar char="•"/>
              <a:defRPr sz="4000" b="0"/>
            </a:pPr>
            <a:r>
              <a:rPr dirty="0"/>
              <a:t>Earth size only</a:t>
            </a:r>
          </a:p>
          <a:p>
            <a:pPr marL="317499" indent="-317499" algn="l" defTabSz="457200">
              <a:buSzPct val="125000"/>
              <a:buChar char="•"/>
              <a:defRPr sz="4000" b="0"/>
            </a:pPr>
            <a:r>
              <a:rPr dirty="0"/>
              <a:t>Eccentricity=0</a:t>
            </a:r>
            <a:br>
              <a:rPr dirty="0"/>
            </a:br>
            <a:endParaRPr dirty="0"/>
          </a:p>
          <a:p>
            <a:pPr marL="317499" indent="-317499" algn="l" defTabSz="457200">
              <a:buSzPct val="125000"/>
              <a:buChar char="•"/>
              <a:defRPr sz="4000" b="0"/>
            </a:pPr>
            <a:r>
              <a:rPr dirty="0"/>
              <a:t>9 continuous variables </a:t>
            </a:r>
            <a:br>
              <a:rPr dirty="0"/>
            </a:br>
            <a:r>
              <a:rPr dirty="0"/>
              <a:t>+ 1 categorical </a:t>
            </a:r>
            <a:br>
              <a:rPr dirty="0"/>
            </a:br>
            <a:r>
              <a:rPr dirty="0"/>
              <a:t>(dependent variables </a:t>
            </a:r>
            <a:br>
              <a:rPr dirty="0"/>
            </a:br>
            <a:r>
              <a:rPr dirty="0"/>
              <a:t>in parentheses)</a:t>
            </a:r>
          </a:p>
          <a:p>
            <a:pPr marL="158749" indent="-158749" algn="l" defTabSz="457200">
              <a:buSzPct val="125000"/>
              <a:buChar char="•"/>
              <a:defRPr sz="4000" b="0"/>
            </a:pPr>
            <a:endParaRPr dirty="0"/>
          </a:p>
          <a:p>
            <a:pPr marL="317499" indent="-317499" algn="l" defTabSz="457200">
              <a:buSzPct val="125000"/>
              <a:buChar char="•"/>
              <a:defRPr sz="4000" b="0"/>
            </a:pPr>
            <a:r>
              <a:rPr dirty="0"/>
              <a:t>110 experiments for </a:t>
            </a:r>
            <a:br>
              <a:rPr dirty="0"/>
            </a:br>
            <a:r>
              <a:rPr dirty="0"/>
              <a:t> d=10 variables x 10</a:t>
            </a:r>
            <a:br>
              <a:rPr dirty="0"/>
            </a:br>
            <a:r>
              <a:rPr dirty="0"/>
              <a:t>(</a:t>
            </a:r>
            <a:r>
              <a:rPr dirty="0" err="1"/>
              <a:t>Loeppky</a:t>
            </a:r>
            <a:r>
              <a:rPr dirty="0"/>
              <a:t> et al. 2009)</a:t>
            </a:r>
          </a:p>
          <a:p>
            <a:pPr marL="317499" indent="-317499" algn="l" defTabSz="457200">
              <a:buSzPct val="125000"/>
              <a:buChar char="•"/>
              <a:defRPr sz="4000" b="0"/>
            </a:pPr>
            <a:r>
              <a:rPr dirty="0"/>
              <a:t>Final ensemble of 84 </a:t>
            </a:r>
            <a:br>
              <a:rPr dirty="0"/>
            </a:br>
            <a:r>
              <a:rPr dirty="0"/>
              <a:t>members after crashes</a:t>
            </a:r>
            <a:br>
              <a:rPr dirty="0"/>
            </a:br>
            <a:r>
              <a:rPr dirty="0"/>
              <a:t>and mistakes</a:t>
            </a:r>
          </a:p>
        </p:txBody>
      </p:sp>
      <p:graphicFrame>
        <p:nvGraphicFramePr>
          <p:cNvPr id="175" name="Table"/>
          <p:cNvGraphicFramePr/>
          <p:nvPr>
            <p:extLst>
              <p:ext uri="{D42A27DB-BD31-4B8C-83A1-F6EECF244321}">
                <p14:modId xmlns:p14="http://schemas.microsoft.com/office/powerpoint/2010/main" val="2699785646"/>
              </p:ext>
            </p:extLst>
          </p:nvPr>
        </p:nvGraphicFramePr>
        <p:xfrm>
          <a:off x="5644251" y="1084936"/>
          <a:ext cx="18583875" cy="12592173"/>
        </p:xfrm>
        <a:graphic>
          <a:graphicData uri="http://schemas.openxmlformats.org/drawingml/2006/table">
            <a:tbl>
              <a:tblPr>
                <a:tableStyleId>{4C3C2611-4C71-4FC5-86AE-919BDF0F9419}</a:tableStyleId>
              </a:tblPr>
              <a:tblGrid>
                <a:gridCol w="3197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8719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08818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41081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52247">
                <a:tc>
                  <a:txBody>
                    <a:bodyPr/>
                    <a:lstStyle/>
                    <a:p>
                      <a:pPr algn="l" defTabSz="457200">
                        <a:lnSpc>
                          <a:spcPct val="100000"/>
                        </a:lnSpc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500" b="1" dirty="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Parameter Type</a:t>
                      </a:r>
                    </a:p>
                  </a:txBody>
                  <a:tcPr marL="38100" marR="38100" marT="38100" marB="38100" horzOverflow="overflow">
                    <a:lnL w="12700">
                      <a:solidFill>
                        <a:srgbClr val="FFFFFF"/>
                      </a:solidFill>
                      <a:miter lim="400000"/>
                    </a:lnL>
                    <a:lnR w="12700">
                      <a:solidFill>
                        <a:srgbClr val="FFFFFF"/>
                      </a:solidFill>
                      <a:miter lim="400000"/>
                    </a:lnR>
                    <a:lnT w="12700">
                      <a:solidFill>
                        <a:srgbClr val="FFFFFF"/>
                      </a:solidFill>
                      <a:miter lim="400000"/>
                    </a:lnT>
                    <a:lnB w="12700">
                      <a:solidFill>
                        <a:srgbClr val="FFFFFF"/>
                      </a:solidFill>
                      <a:miter lim="400000"/>
                    </a:lnB>
                    <a:solidFill>
                      <a:srgbClr val="E8EBF5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457200">
                        <a:lnSpc>
                          <a:spcPct val="100000"/>
                        </a:lnSpc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500" b="1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Variable</a:t>
                      </a:r>
                    </a:p>
                  </a:txBody>
                  <a:tcPr marL="38100" marR="38100" marT="38100" marB="38100" horzOverflow="overflow">
                    <a:lnL w="12700">
                      <a:solidFill>
                        <a:srgbClr val="FFFFFF"/>
                      </a:solidFill>
                      <a:miter lim="400000"/>
                    </a:lnL>
                    <a:lnR w="12700">
                      <a:solidFill>
                        <a:srgbClr val="FFFFFF"/>
                      </a:solidFill>
                      <a:miter lim="400000"/>
                    </a:lnR>
                    <a:lnT w="12700">
                      <a:solidFill>
                        <a:srgbClr val="FFFFFF"/>
                      </a:solidFill>
                      <a:miter lim="400000"/>
                    </a:lnT>
                    <a:lnB w="12700">
                      <a:solidFill>
                        <a:srgbClr val="FFFFFF"/>
                      </a:solidFill>
                      <a:miter lim="400000"/>
                    </a:lnB>
                    <a:solidFill>
                      <a:srgbClr val="E8EBF5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defTabSz="457200">
                        <a:lnSpc>
                          <a:spcPct val="100000"/>
                        </a:lnSpc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500" b="1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Range</a:t>
                      </a:r>
                    </a:p>
                  </a:txBody>
                  <a:tcPr marL="38100" marR="38100" marT="38100" marB="38100" horzOverflow="overflow">
                    <a:lnL w="12700">
                      <a:solidFill>
                        <a:srgbClr val="FFFFFF"/>
                      </a:solidFill>
                      <a:miter lim="400000"/>
                    </a:lnL>
                    <a:lnR w="12700">
                      <a:solidFill>
                        <a:srgbClr val="D6D6D6"/>
                      </a:solidFill>
                      <a:miter lim="400000"/>
                    </a:lnR>
                    <a:lnT w="12700">
                      <a:solidFill>
                        <a:srgbClr val="FFFFFF"/>
                      </a:solidFill>
                      <a:miter lim="400000"/>
                    </a:lnT>
                    <a:lnB w="12700">
                      <a:solidFill>
                        <a:srgbClr val="FFFFFF"/>
                      </a:solidFill>
                      <a:miter lim="400000"/>
                    </a:lnB>
                    <a:solidFill>
                      <a:srgbClr val="E8EBF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07913">
                <a:tc rowSpan="2">
                  <a:txBody>
                    <a:bodyPr/>
                    <a:lstStyle/>
                    <a:p>
                      <a:pPr algn="l" defTabSz="457200">
                        <a:lnSpc>
                          <a:spcPct val="100000"/>
                        </a:lnSpc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500" b="1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Stellar</a:t>
                      </a:r>
                    </a:p>
                  </a:txBody>
                  <a:tcPr marL="38100" marR="38100" marT="38100" marB="38100" horzOverflow="overflow">
                    <a:lnL w="12700">
                      <a:solidFill>
                        <a:srgbClr val="FFFFFF"/>
                      </a:solidFill>
                      <a:miter lim="400000"/>
                    </a:lnL>
                    <a:lnR w="12700">
                      <a:solidFill>
                        <a:srgbClr val="FFFFFF"/>
                      </a:solidFill>
                      <a:miter lim="400000"/>
                    </a:lnR>
                    <a:lnT w="12700">
                      <a:solidFill>
                        <a:srgbClr val="FFFFFF"/>
                      </a:solidFill>
                      <a:miter lim="400000"/>
                    </a:lnT>
                    <a:lnB w="12700">
                      <a:solidFill>
                        <a:srgbClr val="FFFFFF"/>
                      </a:solidFill>
                      <a:miter lim="400000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457200">
                        <a:lnSpc>
                          <a:spcPct val="100000"/>
                        </a:lnSpc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0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1. Stellar effective temperature</a:t>
                      </a:r>
                    </a:p>
                  </a:txBody>
                  <a:tcPr marL="38100" marR="38100" marT="38100" marB="38100" horzOverflow="overflow">
                    <a:lnL w="12700">
                      <a:solidFill>
                        <a:srgbClr val="FFFFFF"/>
                      </a:solidFill>
                      <a:miter lim="400000"/>
                    </a:lnL>
                    <a:lnR w="12700">
                      <a:solidFill>
                        <a:srgbClr val="FFFFFF"/>
                      </a:solidFill>
                      <a:miter lim="400000"/>
                    </a:lnR>
                    <a:lnT w="12700">
                      <a:solidFill>
                        <a:srgbClr val="FFFFFF"/>
                      </a:solidFill>
                      <a:miter lim="400000"/>
                    </a:lnT>
                    <a:lnB w="12700">
                      <a:solidFill>
                        <a:srgbClr val="FFFFFF"/>
                      </a:solidFill>
                      <a:miter lim="400000"/>
                    </a:lnB>
                    <a:solidFill>
                      <a:srgbClr val="FFF2CC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defTabSz="457200">
                        <a:lnSpc>
                          <a:spcPct val="100000"/>
                        </a:lnSpc>
                        <a:defRPr sz="250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defRPr>
                      </a:pPr>
                      <a:r>
                        <a:t>8 stars, T</a:t>
                      </a:r>
                      <a:r>
                        <a:rPr baseline="-5999"/>
                        <a:t>eff</a:t>
                      </a:r>
                      <a:r>
                        <a:t> = 2515 K - 5772 K</a:t>
                      </a:r>
                    </a:p>
                  </a:txBody>
                  <a:tcPr marL="38100" marR="38100" marT="38100" marB="38100" horzOverflow="overflow">
                    <a:lnL w="12700">
                      <a:solidFill>
                        <a:srgbClr val="FFFFFF"/>
                      </a:solidFill>
                      <a:miter lim="400000"/>
                    </a:lnL>
                    <a:lnR w="12700">
                      <a:solidFill>
                        <a:srgbClr val="D6D6D6"/>
                      </a:solidFill>
                      <a:miter lim="400000"/>
                    </a:lnR>
                    <a:lnT w="12700">
                      <a:solidFill>
                        <a:srgbClr val="FFFFFF"/>
                      </a:solidFill>
                      <a:miter lim="400000"/>
                    </a:lnT>
                    <a:lnB w="12700">
                      <a:solidFill>
                        <a:srgbClr val="FFFFFF"/>
                      </a:solidFill>
                      <a:miter lim="400000"/>
                    </a:lnB>
                    <a:solidFill>
                      <a:srgbClr val="FFF2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819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l" defTabSz="457200">
                        <a:lnSpc>
                          <a:spcPct val="100000"/>
                        </a:lnSpc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0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2. Instellation, S0X</a:t>
                      </a:r>
                    </a:p>
                  </a:txBody>
                  <a:tcPr marL="38100" marR="38100" marT="38100" marB="38100" horzOverflow="overflow">
                    <a:lnL w="12700">
                      <a:solidFill>
                        <a:srgbClr val="FFFFFF"/>
                      </a:solidFill>
                      <a:miter lim="400000"/>
                    </a:lnL>
                    <a:lnR w="12700">
                      <a:solidFill>
                        <a:srgbClr val="FFFFFF"/>
                      </a:solidFill>
                      <a:miter lim="400000"/>
                    </a:lnR>
                    <a:lnT w="12700">
                      <a:solidFill>
                        <a:srgbClr val="FFFFFF"/>
                      </a:solidFill>
                      <a:miter lim="400000"/>
                    </a:lnT>
                    <a:lnB w="12700">
                      <a:solidFill>
                        <a:srgbClr val="FFFFFF"/>
                      </a:solidFill>
                      <a:miter lim="400000"/>
                    </a:lnB>
                    <a:solidFill>
                      <a:srgbClr val="E8EBF5"/>
                    </a:solidFill>
                  </a:tcPr>
                </a:tc>
                <a:tc rowSpan="2" gridSpan="2">
                  <a:txBody>
                    <a:bodyPr/>
                    <a:lstStyle/>
                    <a:p>
                      <a:pPr algn="l" defTabSz="457200">
                        <a:lnSpc>
                          <a:spcPct val="100000"/>
                        </a:lnSpc>
                        <a:defRPr sz="250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defRPr>
                      </a:pPr>
                      <a:r>
                        <a:rPr dirty="0"/>
                        <a:t>TRAPPIST1e to early Venus, </a:t>
                      </a:r>
                      <a:endParaRPr dirty="0">
                        <a:latin typeface="Times Roman"/>
                        <a:ea typeface="Times Roman"/>
                        <a:cs typeface="Times Roman"/>
                        <a:sym typeface="Times Roman"/>
                      </a:endParaRPr>
                    </a:p>
                    <a:p>
                      <a:pPr algn="l" defTabSz="457200">
                        <a:lnSpc>
                          <a:spcPct val="100000"/>
                        </a:lnSpc>
                        <a:defRPr sz="250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defRPr>
                      </a:pPr>
                      <a:r>
                        <a:rPr dirty="0"/>
                        <a:t>S0X = 0.62 - 1.471</a:t>
                      </a:r>
                    </a:p>
                  </a:txBody>
                  <a:tcPr marL="38100" marR="38100" marT="38100" marB="38100" horzOverflow="overflow">
                    <a:lnL w="12700">
                      <a:solidFill>
                        <a:srgbClr val="FFFFFF"/>
                      </a:solidFill>
                      <a:miter lim="400000"/>
                    </a:lnL>
                    <a:lnR w="12700">
                      <a:solidFill>
                        <a:srgbClr val="D6D6D6"/>
                      </a:solidFill>
                      <a:miter lim="400000"/>
                    </a:lnR>
                    <a:lnT w="12700">
                      <a:solidFill>
                        <a:srgbClr val="FFFFFF"/>
                      </a:solidFill>
                      <a:miter lim="400000"/>
                    </a:lnT>
                    <a:lnB w="12700">
                      <a:solidFill>
                        <a:srgbClr val="FFFFFF"/>
                      </a:solidFill>
                      <a:miter lim="400000"/>
                    </a:lnB>
                    <a:solidFill>
                      <a:srgbClr val="E8EBF5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40086">
                <a:tc rowSpan="3">
                  <a:txBody>
                    <a:bodyPr/>
                    <a:lstStyle/>
                    <a:p>
                      <a:pPr algn="l" defTabSz="457200">
                        <a:lnSpc>
                          <a:spcPct val="100000"/>
                        </a:lnSpc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500" b="1" dirty="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Orbital</a:t>
                      </a:r>
                    </a:p>
                  </a:txBody>
                  <a:tcPr marL="38100" marR="38100" marT="38100" marB="38100" horzOverflow="overflow">
                    <a:lnL w="12700">
                      <a:solidFill>
                        <a:srgbClr val="FFFFFF"/>
                      </a:solidFill>
                      <a:miter lim="400000"/>
                    </a:lnL>
                    <a:lnR w="12700">
                      <a:solidFill>
                        <a:srgbClr val="FFFFFF"/>
                      </a:solidFill>
                      <a:miter lim="400000"/>
                    </a:lnR>
                    <a:lnT w="12700">
                      <a:solidFill>
                        <a:srgbClr val="FFFFFF"/>
                      </a:solidFill>
                      <a:miter lim="400000"/>
                    </a:lnT>
                    <a:lnB w="12700">
                      <a:solidFill>
                        <a:srgbClr val="FFFFFF"/>
                      </a:solidFill>
                      <a:miter lim="400000"/>
                    </a:lnB>
                    <a:solidFill>
                      <a:srgbClr val="E8EBF5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23871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defTabSz="457200">
                        <a:lnSpc>
                          <a:spcPct val="100000"/>
                        </a:lnSpc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000" dirty="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3. Solar day , d</a:t>
                      </a:r>
                    </a:p>
                  </a:txBody>
                  <a:tcPr marL="38100" marR="38100" marT="38100" marB="38100" horzOverflow="overflow">
                    <a:lnL w="12700">
                      <a:solidFill>
                        <a:srgbClr val="FFFFFF"/>
                      </a:solidFill>
                      <a:miter lim="400000"/>
                    </a:lnL>
                    <a:lnR w="12700">
                      <a:solidFill>
                        <a:srgbClr val="FFFFFF"/>
                      </a:solidFill>
                      <a:miter lim="400000"/>
                    </a:lnR>
                    <a:lnT w="12700">
                      <a:solidFill>
                        <a:srgbClr val="FFFFFF"/>
                      </a:solidFill>
                      <a:miter lim="400000"/>
                    </a:lnT>
                    <a:lnB w="12700">
                      <a:solidFill>
                        <a:srgbClr val="FFFFFF"/>
                      </a:solidFill>
                      <a:miter lim="400000"/>
                    </a:lnB>
                    <a:solidFill>
                      <a:srgbClr val="E8EBF5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defTabSz="457200">
                        <a:lnSpc>
                          <a:spcPct val="100000"/>
                        </a:lnSpc>
                        <a:defRPr sz="250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defRPr>
                      </a:pPr>
                      <a:r>
                        <a:t>LHS: d = 2</a:t>
                      </a:r>
                      <a:r>
                        <a:rPr baseline="31999"/>
                        <a:t>-4</a:t>
                      </a:r>
                      <a:r>
                        <a:t> – 2</a:t>
                      </a:r>
                      <a:r>
                        <a:rPr baseline="31999"/>
                        <a:t>6</a:t>
                      </a:r>
                      <a:r>
                        <a:t> (0.0625 – 128) Earth days, log2 uniform</a:t>
                      </a:r>
                      <a:endParaRPr>
                        <a:latin typeface="Times Roman"/>
                        <a:ea typeface="Times Roman"/>
                        <a:cs typeface="Times Roman"/>
                        <a:sym typeface="Times Roman"/>
                      </a:endParaRPr>
                    </a:p>
                    <a:p>
                      <a:pPr algn="l" defTabSz="457200">
                        <a:lnSpc>
                          <a:spcPct val="100000"/>
                        </a:lnSpc>
                        <a:defRPr sz="250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defRPr>
                      </a:pPr>
                      <a:r>
                        <a:t>Tidally locked</a:t>
                      </a:r>
                      <a:endParaRPr>
                        <a:latin typeface="Times Roman"/>
                        <a:ea typeface="Times Roman"/>
                        <a:cs typeface="Times Roman"/>
                        <a:sym typeface="Times Roman"/>
                      </a:endParaRPr>
                    </a:p>
                    <a:p>
                      <a:pPr algn="l" defTabSz="457200">
                        <a:lnSpc>
                          <a:spcPct val="100000"/>
                        </a:lnSpc>
                        <a:defRPr sz="250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defRPr>
                      </a:pPr>
                      <a:r>
                        <a:t>3:2 Spin-orbit:  d = 14.81481 to 841.92269 Earth days</a:t>
                      </a:r>
                    </a:p>
                  </a:txBody>
                  <a:tcPr marL="38100" marR="38100" marT="38100" marB="38100" horzOverflow="overflow">
                    <a:lnL w="12700">
                      <a:solidFill>
                        <a:srgbClr val="FFFFFF"/>
                      </a:solidFill>
                      <a:miter lim="400000"/>
                    </a:lnL>
                    <a:lnR w="12700">
                      <a:solidFill>
                        <a:srgbClr val="D6D6D6"/>
                      </a:solidFill>
                      <a:miter lim="400000"/>
                    </a:lnR>
                    <a:lnT w="12700">
                      <a:solidFill>
                        <a:srgbClr val="FFFFFF"/>
                      </a:solidFill>
                      <a:miter lim="400000"/>
                    </a:lnT>
                    <a:lnB w="12700">
                      <a:solidFill>
                        <a:srgbClr val="FFFFFF"/>
                      </a:solidFill>
                      <a:miter lim="400000"/>
                    </a:lnB>
                    <a:solidFill>
                      <a:srgbClr val="E8EBF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01424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defTabSz="457200">
                        <a:lnSpc>
                          <a:spcPct val="100000"/>
                        </a:lnSpc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0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4. Obliquity</a:t>
                      </a:r>
                    </a:p>
                  </a:txBody>
                  <a:tcPr marL="38100" marR="38100" marT="38100" marB="38100" horzOverflow="overflow">
                    <a:lnL w="12700">
                      <a:solidFill>
                        <a:srgbClr val="FFFFFF"/>
                      </a:solidFill>
                      <a:miter lim="400000"/>
                    </a:lnL>
                    <a:lnR w="12700">
                      <a:solidFill>
                        <a:srgbClr val="FFFFFF"/>
                      </a:solidFill>
                      <a:miter lim="400000"/>
                    </a:lnR>
                    <a:lnT w="12700">
                      <a:solidFill>
                        <a:srgbClr val="FFFFFF"/>
                      </a:solidFill>
                      <a:miter lim="400000"/>
                    </a:lnT>
                    <a:lnB w="12700">
                      <a:solidFill>
                        <a:srgbClr val="FFFFFF"/>
                      </a:solidFill>
                      <a:miter lim="400000"/>
                    </a:lnB>
                    <a:solidFill>
                      <a:srgbClr val="E8EBF5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defTabSz="457200">
                        <a:lnSpc>
                          <a:spcPct val="100000"/>
                        </a:lnSpc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25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0 - 90 degrees</a:t>
                      </a:r>
                    </a:p>
                  </a:txBody>
                  <a:tcPr marL="38100" marR="38100" marT="38100" marB="38100" horzOverflow="overflow">
                    <a:lnL w="12700">
                      <a:solidFill>
                        <a:srgbClr val="FFFFFF"/>
                      </a:solidFill>
                      <a:miter lim="400000"/>
                    </a:lnL>
                    <a:lnR w="12700">
                      <a:solidFill>
                        <a:srgbClr val="D6D6D6"/>
                      </a:solidFill>
                      <a:miter lim="400000"/>
                    </a:lnR>
                    <a:lnT w="12700">
                      <a:solidFill>
                        <a:srgbClr val="FFFFFF"/>
                      </a:solidFill>
                      <a:miter lim="400000"/>
                    </a:lnT>
                    <a:lnB w="12700">
                      <a:solidFill>
                        <a:srgbClr val="FFFFFF"/>
                      </a:solidFill>
                      <a:miter lim="400000"/>
                    </a:lnB>
                    <a:solidFill>
                      <a:srgbClr val="E8EBF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29064">
                <a:tc rowSpan="4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defRPr sz="3500">
                          <a:sym typeface="Helvetica Neue"/>
                        </a:defRPr>
                      </a:pPr>
                      <a:endParaRPr/>
                    </a:p>
                  </a:txBody>
                  <a:tcPr marL="38100" marR="38100" marT="38100" marB="38100" horzOverflow="overflow">
                    <a:lnL w="12700">
                      <a:solidFill>
                        <a:srgbClr val="FFFFFF"/>
                      </a:solidFill>
                      <a:miter lim="400000"/>
                    </a:lnL>
                    <a:lnR w="12700">
                      <a:solidFill>
                        <a:srgbClr val="FFFFFF"/>
                      </a:solidFill>
                      <a:miter lim="400000"/>
                    </a:lnR>
                    <a:lnT w="12700">
                      <a:solidFill>
                        <a:srgbClr val="FFFFFF"/>
                      </a:solidFill>
                      <a:miter lim="400000"/>
                    </a:lnT>
                    <a:lnB w="12700">
                      <a:solidFill>
                        <a:srgbClr val="FFFFFF"/>
                      </a:solidFill>
                      <a:miter lim="400000"/>
                    </a:lnB>
                    <a:solidFill>
                      <a:srgbClr val="E8EB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defRPr sz="3000">
                          <a:sym typeface="Helvetica Neue"/>
                        </a:defRPr>
                      </a:pPr>
                      <a:endParaRPr/>
                    </a:p>
                  </a:txBody>
                  <a:tcPr marL="38100" marR="38100" marT="38100" marB="38100" horzOverflow="overflow">
                    <a:lnL w="12700">
                      <a:solidFill>
                        <a:srgbClr val="FFFFFF"/>
                      </a:solidFill>
                      <a:miter lim="400000"/>
                    </a:lnL>
                    <a:lnR w="12700">
                      <a:solidFill>
                        <a:srgbClr val="FFFFFF"/>
                      </a:solidFill>
                      <a:miter lim="400000"/>
                    </a:lnR>
                    <a:lnT w="12700">
                      <a:solidFill>
                        <a:srgbClr val="FFFFFF"/>
                      </a:solidFill>
                      <a:miter lim="400000"/>
                    </a:lnT>
                    <a:lnB w="12700">
                      <a:solidFill>
                        <a:srgbClr val="FFFFFF"/>
                      </a:solidFill>
                      <a:miter lim="400000"/>
                    </a:lnB>
                    <a:solidFill>
                      <a:srgbClr val="E8EBF5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defTabSz="457200">
                        <a:lnSpc>
                          <a:spcPct val="100000"/>
                        </a:lnSpc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25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(0.0087 – 1.4132 Earth years)</a:t>
                      </a:r>
                    </a:p>
                  </a:txBody>
                  <a:tcPr marL="38100" marR="38100" marT="38100" marB="38100" horzOverflow="overflow">
                    <a:lnL w="12700">
                      <a:solidFill>
                        <a:srgbClr val="FFFFFF"/>
                      </a:solidFill>
                      <a:miter lim="400000"/>
                    </a:lnL>
                    <a:lnR w="12700">
                      <a:solidFill>
                        <a:srgbClr val="D6D6D6"/>
                      </a:solidFill>
                      <a:miter lim="400000"/>
                    </a:lnR>
                    <a:lnT w="12700">
                      <a:solidFill>
                        <a:srgbClr val="FFFFFF"/>
                      </a:solidFill>
                      <a:miter lim="400000"/>
                    </a:lnT>
                    <a:lnB w="12700">
                      <a:solidFill>
                        <a:srgbClr val="FFFFFF"/>
                      </a:solidFill>
                      <a:miter lim="400000"/>
                    </a:lnB>
                    <a:solidFill>
                      <a:srgbClr val="E8EBF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23871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defRPr sz="3000">
                          <a:sym typeface="Helvetica Neue"/>
                        </a:defRPr>
                      </a:pPr>
                      <a:endParaRPr dirty="0"/>
                    </a:p>
                  </a:txBody>
                  <a:tcPr marL="38100" marR="38100" marT="38100" marB="38100" horzOverflow="overflow">
                    <a:lnL w="12700">
                      <a:solidFill>
                        <a:srgbClr val="FFFFFF"/>
                      </a:solidFill>
                      <a:miter lim="400000"/>
                    </a:lnL>
                    <a:lnR w="12700">
                      <a:solidFill>
                        <a:srgbClr val="FFFFFF"/>
                      </a:solidFill>
                      <a:miter lim="400000"/>
                    </a:lnR>
                    <a:lnT w="12700">
                      <a:solidFill>
                        <a:srgbClr val="FFFFFF"/>
                      </a:solidFill>
                      <a:miter lim="400000"/>
                    </a:lnT>
                    <a:lnB w="12700">
                      <a:solidFill>
                        <a:srgbClr val="FFFFFF"/>
                      </a:solidFill>
                      <a:miter lim="400000"/>
                    </a:lnB>
                    <a:solidFill>
                      <a:srgbClr val="E8EBF5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defTabSz="457200">
                        <a:lnSpc>
                          <a:spcPct val="100000"/>
                        </a:lnSpc>
                        <a:defRPr sz="250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defRPr>
                      </a:pPr>
                      <a:r>
                        <a:t>(0.2847495 to 496.2158218 Earth days)</a:t>
                      </a:r>
                      <a:endParaRPr>
                        <a:latin typeface="Times Roman"/>
                        <a:ea typeface="Times Roman"/>
                        <a:cs typeface="Times Roman"/>
                        <a:sym typeface="Times Roman"/>
                      </a:endParaRPr>
                    </a:p>
                    <a:p>
                      <a:pPr algn="l" defTabSz="457200">
                        <a:lnSpc>
                          <a:spcPct val="100000"/>
                        </a:lnSpc>
                        <a:defRPr sz="250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defRPr>
                      </a:pPr>
                      <a:r>
                        <a:t>(Tidally Locked: 3.378264 to 496.215822 Earth days)</a:t>
                      </a:r>
                      <a:endParaRPr>
                        <a:latin typeface="Times Roman"/>
                        <a:ea typeface="Times Roman"/>
                        <a:cs typeface="Times Roman"/>
                        <a:sym typeface="Times Roman"/>
                      </a:endParaRPr>
                    </a:p>
                    <a:p>
                      <a:pPr algn="l" defTabSz="457200">
                        <a:lnSpc>
                          <a:spcPct val="100000"/>
                        </a:lnSpc>
                        <a:defRPr sz="250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defRPr>
                      </a:pPr>
                      <a:r>
                        <a:t>(3:2 Spin-orbit: 4.938272 to 280.640895 Earth days)</a:t>
                      </a:r>
                    </a:p>
                  </a:txBody>
                  <a:tcPr marL="38100" marR="38100" marT="38100" marB="38100" horzOverflow="overflow">
                    <a:lnL w="12700">
                      <a:solidFill>
                        <a:srgbClr val="FFFFFF"/>
                      </a:solidFill>
                      <a:miter lim="400000"/>
                    </a:lnL>
                    <a:lnR w="12700">
                      <a:solidFill>
                        <a:srgbClr val="D6D6D6"/>
                      </a:solidFill>
                      <a:miter lim="400000"/>
                    </a:lnR>
                    <a:lnT w="12700">
                      <a:solidFill>
                        <a:srgbClr val="FFFFFF"/>
                      </a:solidFill>
                      <a:miter lim="400000"/>
                    </a:lnT>
                    <a:lnB w="12700">
                      <a:solidFill>
                        <a:srgbClr val="FFFFFF"/>
                      </a:solidFill>
                      <a:miter lim="400000"/>
                    </a:lnB>
                    <a:solidFill>
                      <a:srgbClr val="E8EBF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01424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defTabSz="457200">
                        <a:lnSpc>
                          <a:spcPct val="100000"/>
                        </a:lnSpc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0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(Eccentricity)</a:t>
                      </a:r>
                    </a:p>
                  </a:txBody>
                  <a:tcPr marL="38100" marR="38100" marT="38100" marB="38100" horzOverflow="overflow">
                    <a:lnL w="12700">
                      <a:solidFill>
                        <a:srgbClr val="FFFFFF"/>
                      </a:solidFill>
                      <a:miter lim="400000"/>
                    </a:lnL>
                    <a:lnR w="12700">
                      <a:solidFill>
                        <a:srgbClr val="FFFFFF"/>
                      </a:solidFill>
                      <a:miter lim="400000"/>
                    </a:lnR>
                    <a:lnT w="12700">
                      <a:solidFill>
                        <a:srgbClr val="FFFFFF"/>
                      </a:solidFill>
                      <a:miter lim="400000"/>
                    </a:lnT>
                    <a:lnB w="12700">
                      <a:solidFill>
                        <a:srgbClr val="FFFFFF"/>
                      </a:solidFill>
                      <a:miter lim="400000"/>
                    </a:lnB>
                    <a:solidFill>
                      <a:srgbClr val="E8EBF5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defTabSz="457200">
                        <a:lnSpc>
                          <a:spcPct val="100000"/>
                        </a:lnSpc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25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None, 0</a:t>
                      </a:r>
                    </a:p>
                  </a:txBody>
                  <a:tcPr marL="38100" marR="38100" marT="38100" marB="38100" horzOverflow="overflow">
                    <a:lnL w="12700">
                      <a:solidFill>
                        <a:srgbClr val="FFFFFF"/>
                      </a:solidFill>
                      <a:miter lim="400000"/>
                    </a:lnL>
                    <a:lnR w="12700">
                      <a:solidFill>
                        <a:srgbClr val="D6D6D6"/>
                      </a:solidFill>
                      <a:miter lim="400000"/>
                    </a:lnR>
                    <a:lnT w="12700">
                      <a:solidFill>
                        <a:srgbClr val="FFFFFF"/>
                      </a:solidFill>
                      <a:miter lim="400000"/>
                    </a:lnT>
                    <a:lnB w="12700">
                      <a:solidFill>
                        <a:srgbClr val="FFFFFF"/>
                      </a:solidFill>
                      <a:miter lim="400000"/>
                    </a:lnB>
                    <a:solidFill>
                      <a:srgbClr val="E8EBF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501424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defTabSz="457200">
                        <a:lnSpc>
                          <a:spcPct val="100000"/>
                        </a:lnSpc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0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(Planet radius)</a:t>
                      </a:r>
                    </a:p>
                  </a:txBody>
                  <a:tcPr marL="38100" marR="38100" marT="38100" marB="38100" horzOverflow="overflow">
                    <a:lnL w="12700">
                      <a:solidFill>
                        <a:srgbClr val="FFFFFF"/>
                      </a:solidFill>
                      <a:miter lim="400000"/>
                    </a:lnL>
                    <a:lnR w="12700">
                      <a:solidFill>
                        <a:srgbClr val="FFFFFF"/>
                      </a:solidFill>
                      <a:miter lim="400000"/>
                    </a:lnR>
                    <a:lnT w="12700">
                      <a:solidFill>
                        <a:srgbClr val="FFFFFF"/>
                      </a:solidFill>
                      <a:miter lim="400000"/>
                    </a:lnT>
                    <a:lnB w="12700">
                      <a:solidFill>
                        <a:srgbClr val="FFFFFF"/>
                      </a:solidFill>
                      <a:miter lim="400000"/>
                    </a:lnB>
                    <a:solidFill>
                      <a:srgbClr val="E8EBF5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defTabSz="457200">
                        <a:lnSpc>
                          <a:spcPct val="100000"/>
                        </a:lnSpc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25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Earth radius</a:t>
                      </a:r>
                    </a:p>
                  </a:txBody>
                  <a:tcPr marL="38100" marR="38100" marT="38100" marB="38100" horzOverflow="overflow">
                    <a:lnL w="12700">
                      <a:solidFill>
                        <a:srgbClr val="FFFFFF"/>
                      </a:solidFill>
                      <a:miter lim="400000"/>
                    </a:lnL>
                    <a:lnR w="12700">
                      <a:solidFill>
                        <a:srgbClr val="D6D6D6"/>
                      </a:solidFill>
                      <a:miter lim="400000"/>
                    </a:lnR>
                    <a:lnT w="12700">
                      <a:solidFill>
                        <a:srgbClr val="FFFFFF"/>
                      </a:solidFill>
                      <a:miter lim="400000"/>
                    </a:lnT>
                    <a:lnB w="12700">
                      <a:solidFill>
                        <a:srgbClr val="FFFFFF"/>
                      </a:solidFill>
                      <a:miter lim="400000"/>
                    </a:lnB>
                    <a:solidFill>
                      <a:srgbClr val="E8EBF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501424">
                <a:tc rowSpan="4">
                  <a:txBody>
                    <a:bodyPr/>
                    <a:lstStyle/>
                    <a:p>
                      <a:pPr algn="l" defTabSz="457200">
                        <a:lnSpc>
                          <a:spcPct val="100000"/>
                        </a:lnSpc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500" b="1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Atmosphere</a:t>
                      </a:r>
                    </a:p>
                  </a:txBody>
                  <a:tcPr marL="38100" marR="38100" marT="38100" marB="38100" horzOverflow="overflow">
                    <a:lnL w="12700">
                      <a:solidFill>
                        <a:srgbClr val="FFFFFF"/>
                      </a:solidFill>
                      <a:miter lim="400000"/>
                    </a:lnL>
                    <a:lnR w="12700">
                      <a:solidFill>
                        <a:srgbClr val="FFFFFF"/>
                      </a:solidFill>
                      <a:miter lim="400000"/>
                    </a:lnR>
                    <a:lnT w="12700">
                      <a:solidFill>
                        <a:srgbClr val="FFFFFF"/>
                      </a:solidFill>
                      <a:miter lim="400000"/>
                    </a:lnT>
                    <a:lnB w="12700">
                      <a:solidFill>
                        <a:srgbClr val="FFFFFF"/>
                      </a:solidFill>
                      <a:miter lim="400000"/>
                    </a:lnB>
                    <a:solidFill>
                      <a:srgbClr val="BBD6EE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457200">
                        <a:lnSpc>
                          <a:spcPct val="100000"/>
                        </a:lnSpc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000" dirty="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5. Surface pressure, P</a:t>
                      </a:r>
                    </a:p>
                  </a:txBody>
                  <a:tcPr marL="38100" marR="38100" marT="38100" marB="38100" horzOverflow="overflow">
                    <a:lnL w="12700">
                      <a:solidFill>
                        <a:srgbClr val="FFFFFF"/>
                      </a:solidFill>
                      <a:miter lim="400000"/>
                    </a:lnL>
                    <a:lnR w="12700">
                      <a:solidFill>
                        <a:srgbClr val="FFFFFF"/>
                      </a:solidFill>
                      <a:miter lim="400000"/>
                    </a:lnR>
                    <a:lnT w="12700">
                      <a:solidFill>
                        <a:srgbClr val="FFFFFF"/>
                      </a:solidFill>
                      <a:miter lim="400000"/>
                    </a:lnT>
                    <a:lnB w="12700">
                      <a:solidFill>
                        <a:srgbClr val="FFFFFF"/>
                      </a:solidFill>
                      <a:miter lim="400000"/>
                    </a:lnB>
                    <a:solidFill>
                      <a:srgbClr val="BBD6EE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457200">
                        <a:lnSpc>
                          <a:spcPct val="100000"/>
                        </a:lnSpc>
                        <a:defRPr sz="250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defRPr>
                      </a:pPr>
                      <a:r>
                        <a:t>M: (P = N</a:t>
                      </a:r>
                      <a:r>
                        <a:rPr baseline="-5999"/>
                        <a:t>2</a:t>
                      </a:r>
                      <a:r>
                        <a:t> + CO</a:t>
                      </a:r>
                      <a:r>
                        <a:rPr baseline="-5999"/>
                        <a:t>2</a:t>
                      </a:r>
                      <a:r>
                        <a:t> = 0.5 - 10 bar)</a:t>
                      </a:r>
                    </a:p>
                  </a:txBody>
                  <a:tcPr marL="38100" marR="38100" marT="38100" marB="38100" horzOverflow="overflow">
                    <a:lnL w="12700">
                      <a:solidFill>
                        <a:srgbClr val="FFFFFF"/>
                      </a:solidFill>
                      <a:miter lim="400000"/>
                    </a:lnL>
                    <a:lnR w="12700">
                      <a:solidFill>
                        <a:srgbClr val="FFFFFF"/>
                      </a:solidFill>
                      <a:miter lim="400000"/>
                    </a:lnR>
                    <a:lnT w="12700">
                      <a:solidFill>
                        <a:srgbClr val="FFFFFF"/>
                      </a:solidFill>
                      <a:miter lim="400000"/>
                    </a:lnT>
                    <a:lnB w="12700">
                      <a:solidFill>
                        <a:srgbClr val="FFFFFF"/>
                      </a:solidFill>
                      <a:miter lim="400000"/>
                    </a:lnB>
                    <a:solidFill>
                      <a:srgbClr val="BBD6EE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457200">
                        <a:lnSpc>
                          <a:spcPct val="100000"/>
                        </a:lnSpc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25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N: 0.5 to 10 bar</a:t>
                      </a:r>
                    </a:p>
                  </a:txBody>
                  <a:tcPr marL="38100" marR="38100" marT="38100" marB="38100" horzOverflow="overflow">
                    <a:lnL w="12700">
                      <a:solidFill>
                        <a:srgbClr val="FFFFFF"/>
                      </a:solidFill>
                      <a:miter lim="400000"/>
                    </a:lnL>
                    <a:lnR w="12700">
                      <a:solidFill>
                        <a:srgbClr val="FFFFFF"/>
                      </a:solidFill>
                      <a:miter lim="400000"/>
                    </a:lnR>
                    <a:lnT w="12700">
                      <a:solidFill>
                        <a:srgbClr val="FFFFFF"/>
                      </a:solidFill>
                      <a:miter lim="400000"/>
                    </a:lnT>
                    <a:lnB w="12700">
                      <a:solidFill>
                        <a:srgbClr val="FFFFFF"/>
                      </a:solidFill>
                      <a:miter lim="400000"/>
                    </a:lnB>
                    <a:solidFill>
                      <a:srgbClr val="BBD6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501424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defTabSz="457200">
                        <a:lnSpc>
                          <a:spcPct val="100000"/>
                        </a:lnSpc>
                        <a:defRPr sz="300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defRPr>
                      </a:pPr>
                      <a:r>
                        <a:t>(5). N</a:t>
                      </a:r>
                      <a:r>
                        <a:rPr baseline="-5999"/>
                        <a:t>2</a:t>
                      </a:r>
                    </a:p>
                  </a:txBody>
                  <a:tcPr marL="38100" marR="38100" marT="38100" marB="38100" horzOverflow="overflow">
                    <a:lnL w="12700">
                      <a:solidFill>
                        <a:srgbClr val="FFFFFF"/>
                      </a:solidFill>
                      <a:miter lim="400000"/>
                    </a:lnL>
                    <a:lnR w="12700">
                      <a:solidFill>
                        <a:srgbClr val="FFFFFF"/>
                      </a:solidFill>
                      <a:miter lim="400000"/>
                    </a:lnR>
                    <a:lnT w="12700">
                      <a:solidFill>
                        <a:srgbClr val="FFFFFF"/>
                      </a:solidFill>
                      <a:miter lim="400000"/>
                    </a:lnT>
                    <a:lnB w="12700">
                      <a:solidFill>
                        <a:srgbClr val="FFFFFF"/>
                      </a:solidFill>
                      <a:miter lim="400000"/>
                    </a:lnB>
                    <a:solidFill>
                      <a:srgbClr val="BBD6EE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457200">
                        <a:lnSpc>
                          <a:spcPct val="100000"/>
                        </a:lnSpc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25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M: 0.5 - 2.0 bar</a:t>
                      </a:r>
                    </a:p>
                  </a:txBody>
                  <a:tcPr marL="38100" marR="38100" marT="38100" marB="38100" horzOverflow="overflow">
                    <a:lnL w="12700">
                      <a:solidFill>
                        <a:srgbClr val="FFFFFF"/>
                      </a:solidFill>
                      <a:miter lim="400000"/>
                    </a:lnL>
                    <a:lnR w="12700">
                      <a:solidFill>
                        <a:srgbClr val="FFFFFF"/>
                      </a:solidFill>
                      <a:miter lim="400000"/>
                    </a:lnR>
                    <a:lnT w="12700">
                      <a:solidFill>
                        <a:srgbClr val="FFFFFF"/>
                      </a:solidFill>
                      <a:miter lim="400000"/>
                    </a:lnT>
                    <a:lnB w="12700">
                      <a:solidFill>
                        <a:srgbClr val="FFFFFF"/>
                      </a:solidFill>
                      <a:miter lim="400000"/>
                    </a:lnB>
                    <a:solidFill>
                      <a:srgbClr val="BBD6EE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457200">
                        <a:lnSpc>
                          <a:spcPct val="100000"/>
                        </a:lnSpc>
                        <a:defRPr sz="250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defRPr>
                      </a:pPr>
                      <a:r>
                        <a:t>N: (N</a:t>
                      </a:r>
                      <a:r>
                        <a:rPr baseline="-5999"/>
                        <a:t>2</a:t>
                      </a:r>
                      <a:r>
                        <a:t> = P – CO</a:t>
                      </a:r>
                      <a:r>
                        <a:rPr baseline="-5999"/>
                        <a:t>2   </a:t>
                      </a:r>
                      <a:r>
                        <a:t>0.0 to 10 bar)</a:t>
                      </a:r>
                    </a:p>
                  </a:txBody>
                  <a:tcPr marL="38100" marR="38100" marT="38100" marB="38100" horzOverflow="overflow">
                    <a:lnL w="12700">
                      <a:solidFill>
                        <a:srgbClr val="FFFFFF"/>
                      </a:solidFill>
                      <a:miter lim="400000"/>
                    </a:lnL>
                    <a:lnR w="12700">
                      <a:solidFill>
                        <a:srgbClr val="FFFFFF"/>
                      </a:solidFill>
                      <a:miter lim="400000"/>
                    </a:lnR>
                    <a:lnT w="12700">
                      <a:solidFill>
                        <a:srgbClr val="FFFFFF"/>
                      </a:solidFill>
                      <a:miter lim="400000"/>
                    </a:lnT>
                    <a:lnB w="12700">
                      <a:solidFill>
                        <a:srgbClr val="FFFFFF"/>
                      </a:solidFill>
                      <a:miter lim="400000"/>
                    </a:lnB>
                    <a:solidFill>
                      <a:srgbClr val="BBD6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41785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l" defTabSz="457200">
                        <a:lnSpc>
                          <a:spcPct val="100000"/>
                        </a:lnSpc>
                        <a:defRPr sz="300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defRPr>
                      </a:pPr>
                      <a:r>
                        <a:t>6. CO</a:t>
                      </a:r>
                      <a:r>
                        <a:rPr baseline="-5999"/>
                        <a:t>2</a:t>
                      </a:r>
                    </a:p>
                  </a:txBody>
                  <a:tcPr marL="38100" marR="38100" marT="38100" marB="38100" horzOverflow="overflow">
                    <a:lnL w="12700">
                      <a:solidFill>
                        <a:srgbClr val="FFFFFF"/>
                      </a:solidFill>
                      <a:miter lim="400000"/>
                    </a:lnL>
                    <a:lnR w="12700">
                      <a:solidFill>
                        <a:srgbClr val="FFFFFF"/>
                      </a:solidFill>
                      <a:miter lim="400000"/>
                    </a:lnR>
                    <a:lnT w="12700">
                      <a:solidFill>
                        <a:srgbClr val="FFFFFF"/>
                      </a:solidFill>
                      <a:miter lim="400000"/>
                    </a:lnT>
                    <a:lnB w="12700">
                      <a:solidFill>
                        <a:srgbClr val="FFFFFF"/>
                      </a:solidFill>
                      <a:miter lim="400000"/>
                    </a:lnB>
                    <a:solidFill>
                      <a:srgbClr val="BBD6EE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defTabSz="457200">
                        <a:lnSpc>
                          <a:spcPct val="100000"/>
                        </a:lnSpc>
                        <a:defRPr sz="250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defRPr>
                      </a:pPr>
                      <a:r>
                        <a:t>10</a:t>
                      </a:r>
                      <a:r>
                        <a:rPr baseline="31999"/>
                        <a:t>-6</a:t>
                      </a:r>
                      <a:r>
                        <a:t> - 10 bar, log10 uniform, then rounded CO</a:t>
                      </a:r>
                      <a:r>
                        <a:rPr baseline="-5999"/>
                        <a:t>2</a:t>
                      </a:r>
                      <a:r>
                        <a:t> fraction ≥0.0001</a:t>
                      </a:r>
                    </a:p>
                  </a:txBody>
                  <a:tcPr marL="38100" marR="38100" marT="38100" marB="38100" horzOverflow="overflow">
                    <a:lnL w="12700">
                      <a:solidFill>
                        <a:srgbClr val="FFFFFF"/>
                      </a:solidFill>
                      <a:miter lim="400000"/>
                    </a:lnL>
                    <a:lnR w="12700">
                      <a:solidFill>
                        <a:srgbClr val="D6D6D6"/>
                      </a:solidFill>
                      <a:miter lim="400000"/>
                    </a:lnR>
                    <a:lnT w="12700">
                      <a:solidFill>
                        <a:srgbClr val="FFFFFF"/>
                      </a:solidFill>
                      <a:miter lim="400000"/>
                    </a:lnT>
                    <a:lnB w="12700">
                      <a:solidFill>
                        <a:srgbClr val="FFFFFF"/>
                      </a:solidFill>
                      <a:miter lim="400000"/>
                    </a:lnB>
                    <a:solidFill>
                      <a:srgbClr val="BBD6EE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41785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defTabSz="457200">
                        <a:lnSpc>
                          <a:spcPct val="100000"/>
                        </a:lnSpc>
                        <a:defRPr sz="250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defRPr>
                      </a:pPr>
                      <a:r>
                        <a:t>M:  25% 0.0, 57.2x10</a:t>
                      </a:r>
                      <a:r>
                        <a:rPr baseline="31999"/>
                        <a:t>-6</a:t>
                      </a:r>
                      <a:r>
                        <a:t> to 10 bar</a:t>
                      </a:r>
                    </a:p>
                  </a:txBody>
                  <a:tcPr marL="38100" marR="38100" marT="38100" marB="38100" horzOverflow="overflow">
                    <a:lnL w="12700">
                      <a:solidFill>
                        <a:srgbClr val="FFFFFF"/>
                      </a:solidFill>
                      <a:miter lim="400000"/>
                    </a:lnL>
                    <a:lnR w="12700">
                      <a:solidFill>
                        <a:srgbClr val="FFFFFF"/>
                      </a:solidFill>
                      <a:miter lim="400000"/>
                    </a:lnR>
                    <a:lnT w="12700">
                      <a:solidFill>
                        <a:srgbClr val="FFFFFF"/>
                      </a:solidFill>
                      <a:miter lim="400000"/>
                    </a:lnT>
                    <a:lnB w="12700">
                      <a:solidFill>
                        <a:srgbClr val="FFFFFF"/>
                      </a:solidFill>
                      <a:miter lim="400000"/>
                    </a:lnB>
                    <a:solidFill>
                      <a:srgbClr val="BBD6EE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457200">
                        <a:lnSpc>
                          <a:spcPct val="100000"/>
                        </a:lnSpc>
                        <a:defRPr sz="250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defRPr>
                      </a:pPr>
                      <a:r>
                        <a:t>N:  31% 0.0, 95.3x10</a:t>
                      </a:r>
                      <a:r>
                        <a:rPr baseline="31999"/>
                        <a:t>-6</a:t>
                      </a:r>
                      <a:r>
                        <a:t>  to 10 bar</a:t>
                      </a:r>
                    </a:p>
                  </a:txBody>
                  <a:tcPr marL="0" marR="0" marT="0" marB="0" horzOverflow="overflow">
                    <a:lnL w="12700">
                      <a:solidFill>
                        <a:srgbClr val="FFFFFF"/>
                      </a:solidFill>
                      <a:miter lim="400000"/>
                    </a:lnL>
                    <a:lnR w="12700">
                      <a:solidFill>
                        <a:srgbClr val="FFFFFF"/>
                      </a:solidFill>
                      <a:miter lim="400000"/>
                    </a:lnR>
                    <a:lnT w="12700">
                      <a:solidFill>
                        <a:srgbClr val="FFFFFF"/>
                      </a:solidFill>
                      <a:miter lim="400000"/>
                    </a:lnT>
                    <a:lnB w="12700">
                      <a:solidFill>
                        <a:srgbClr val="FFFFFF"/>
                      </a:solidFill>
                      <a:miter lim="400000"/>
                    </a:lnB>
                    <a:solidFill>
                      <a:srgbClr val="BBD6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501424">
                <a:tc rowSpan="3">
                  <a:txBody>
                    <a:bodyPr/>
                    <a:lstStyle/>
                    <a:p>
                      <a:pPr algn="l" defTabSz="457200">
                        <a:lnSpc>
                          <a:spcPct val="100000"/>
                        </a:lnSpc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500" b="1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Land surface</a:t>
                      </a:r>
                    </a:p>
                  </a:txBody>
                  <a:tcPr marL="38100" marR="38100" marT="38100" marB="38100" horzOverflow="overflow">
                    <a:lnL w="12700">
                      <a:solidFill>
                        <a:srgbClr val="FFFFFF"/>
                      </a:solidFill>
                      <a:miter lim="400000"/>
                    </a:lnL>
                    <a:lnR w="12700">
                      <a:solidFill>
                        <a:srgbClr val="FFFFFF"/>
                      </a:solidFill>
                      <a:miter lim="400000"/>
                    </a:lnR>
                    <a:lnT w="12700">
                      <a:solidFill>
                        <a:srgbClr val="FFFFFF"/>
                      </a:solidFill>
                      <a:miter lim="400000"/>
                    </a:lnT>
                    <a:lnB w="12700">
                      <a:solidFill>
                        <a:srgbClr val="FFFFFF"/>
                      </a:solidFill>
                      <a:miter lim="400000"/>
                    </a:lnB>
                    <a:solidFill>
                      <a:srgbClr val="FBE4D4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457200">
                        <a:lnSpc>
                          <a:spcPct val="100000"/>
                        </a:lnSpc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000" dirty="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7. Surface albedo</a:t>
                      </a:r>
                    </a:p>
                  </a:txBody>
                  <a:tcPr marL="38100" marR="38100" marT="38100" marB="38100" horzOverflow="overflow">
                    <a:lnL w="12700">
                      <a:solidFill>
                        <a:srgbClr val="FFFFFF"/>
                      </a:solidFill>
                      <a:miter lim="400000"/>
                    </a:lnL>
                    <a:lnR w="12700">
                      <a:solidFill>
                        <a:srgbClr val="FFFFFF"/>
                      </a:solidFill>
                      <a:miter lim="400000"/>
                    </a:lnR>
                    <a:lnT w="12700">
                      <a:solidFill>
                        <a:srgbClr val="FFFFFF"/>
                      </a:solidFill>
                      <a:miter lim="400000"/>
                    </a:lnT>
                    <a:lnB w="12700">
                      <a:solidFill>
                        <a:srgbClr val="FFFFFF"/>
                      </a:solidFill>
                      <a:miter lim="400000"/>
                    </a:lnB>
                    <a:solidFill>
                      <a:srgbClr val="FBE4D4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defTabSz="457200">
                        <a:lnSpc>
                          <a:spcPct val="100000"/>
                        </a:lnSpc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25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0.11 (Abe) - 0.3 (Earth)</a:t>
                      </a:r>
                    </a:p>
                  </a:txBody>
                  <a:tcPr marL="38100" marR="38100" marT="38100" marB="38100" horzOverflow="overflow">
                    <a:lnL w="12700">
                      <a:solidFill>
                        <a:srgbClr val="FFFFFF"/>
                      </a:solidFill>
                      <a:miter lim="400000"/>
                    </a:lnL>
                    <a:lnR w="12700">
                      <a:solidFill>
                        <a:srgbClr val="D6D6D6"/>
                      </a:solidFill>
                      <a:miter lim="400000"/>
                    </a:lnR>
                    <a:lnT w="12700">
                      <a:solidFill>
                        <a:srgbClr val="FFFFFF"/>
                      </a:solidFill>
                      <a:miter lim="400000"/>
                    </a:lnT>
                    <a:lnB w="12700">
                      <a:solidFill>
                        <a:srgbClr val="FFFFFF"/>
                      </a:solidFill>
                      <a:miter lim="400000"/>
                    </a:lnB>
                    <a:solidFill>
                      <a:srgbClr val="FBE4D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501424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defTabSz="457200">
                        <a:lnSpc>
                          <a:spcPct val="100000"/>
                        </a:lnSpc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0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8. Roughness</a:t>
                      </a:r>
                    </a:p>
                  </a:txBody>
                  <a:tcPr marL="38100" marR="38100" marT="38100" marB="38100" horzOverflow="overflow">
                    <a:lnL w="12700">
                      <a:solidFill>
                        <a:srgbClr val="FFFFFF"/>
                      </a:solidFill>
                      <a:miter lim="400000"/>
                    </a:lnL>
                    <a:lnR w="12700">
                      <a:solidFill>
                        <a:srgbClr val="FFFFFF"/>
                      </a:solidFill>
                      <a:miter lim="400000"/>
                    </a:lnR>
                    <a:lnT w="12700">
                      <a:solidFill>
                        <a:srgbClr val="FFFFFF"/>
                      </a:solidFill>
                      <a:miter lim="400000"/>
                    </a:lnT>
                    <a:lnB w="12700">
                      <a:solidFill>
                        <a:srgbClr val="FFFFFF"/>
                      </a:solidFill>
                      <a:miter lim="400000"/>
                    </a:lnB>
                    <a:solidFill>
                      <a:srgbClr val="FBE4D4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defTabSz="457200">
                        <a:lnSpc>
                          <a:spcPct val="100000"/>
                        </a:lnSpc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25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0.005 (GCM min) - 0.7 (GCM bare avg)</a:t>
                      </a:r>
                    </a:p>
                  </a:txBody>
                  <a:tcPr marL="38100" marR="38100" marT="38100" marB="38100" horzOverflow="overflow">
                    <a:lnL w="12700">
                      <a:solidFill>
                        <a:srgbClr val="FFFFFF"/>
                      </a:solidFill>
                      <a:miter lim="400000"/>
                    </a:lnL>
                    <a:lnR w="12700">
                      <a:solidFill>
                        <a:srgbClr val="D6D6D6"/>
                      </a:solidFill>
                      <a:miter lim="400000"/>
                    </a:lnR>
                    <a:lnT w="12700">
                      <a:solidFill>
                        <a:srgbClr val="FFFFFF"/>
                      </a:solidFill>
                      <a:miter lim="400000"/>
                    </a:lnT>
                    <a:lnB w="12700">
                      <a:solidFill>
                        <a:srgbClr val="FFFFFF"/>
                      </a:solidFill>
                      <a:miter lim="400000"/>
                    </a:lnB>
                    <a:solidFill>
                      <a:srgbClr val="FBE4D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23871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defTabSz="457200">
                        <a:lnSpc>
                          <a:spcPct val="100000"/>
                        </a:lnSpc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000" dirty="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9. Soil texture</a:t>
                      </a:r>
                    </a:p>
                  </a:txBody>
                  <a:tcPr marL="38100" marR="38100" marT="38100" marB="38100" horzOverflow="overflow">
                    <a:lnL w="12700">
                      <a:solidFill>
                        <a:srgbClr val="FFFFFF"/>
                      </a:solidFill>
                      <a:miter lim="400000"/>
                    </a:lnL>
                    <a:lnR w="12700">
                      <a:solidFill>
                        <a:srgbClr val="FFFFFF"/>
                      </a:solidFill>
                      <a:miter lim="400000"/>
                    </a:lnR>
                    <a:lnT w="12700">
                      <a:solidFill>
                        <a:srgbClr val="FFFFFF"/>
                      </a:solidFill>
                      <a:miter lim="400000"/>
                    </a:lnT>
                    <a:lnB w="12700">
                      <a:solidFill>
                        <a:srgbClr val="FFFFFF"/>
                      </a:solidFill>
                      <a:miter lim="400000"/>
                    </a:lnB>
                    <a:solidFill>
                      <a:srgbClr val="FBE4D4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defTabSz="457200">
                        <a:lnSpc>
                          <a:spcPct val="100000"/>
                        </a:lnSpc>
                        <a:defRPr sz="250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defRPr>
                      </a:pPr>
                      <a:r>
                        <a:rPr dirty="0"/>
                        <a:t>Two categories:</a:t>
                      </a:r>
                      <a:endParaRPr dirty="0">
                        <a:latin typeface="Times Roman"/>
                        <a:ea typeface="Times Roman"/>
                        <a:cs typeface="Times Roman"/>
                        <a:sym typeface="Times Roman"/>
                      </a:endParaRPr>
                    </a:p>
                    <a:p>
                      <a:pPr algn="l" defTabSz="457200">
                        <a:lnSpc>
                          <a:spcPct val="100000"/>
                        </a:lnSpc>
                        <a:defRPr sz="250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defRPr>
                      </a:pPr>
                      <a:r>
                        <a:rPr dirty="0"/>
                        <a:t>sand (least water holding capacity), </a:t>
                      </a:r>
                      <a:endParaRPr dirty="0">
                        <a:latin typeface="Times Roman"/>
                        <a:ea typeface="Times Roman"/>
                        <a:cs typeface="Times Roman"/>
                        <a:sym typeface="Times Roman"/>
                      </a:endParaRPr>
                    </a:p>
                    <a:p>
                      <a:pPr algn="l" defTabSz="457200">
                        <a:lnSpc>
                          <a:spcPct val="100000"/>
                        </a:lnSpc>
                        <a:defRPr sz="250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defRPr>
                      </a:pPr>
                      <a:r>
                        <a:rPr dirty="0"/>
                        <a:t>silt loam (best for temperate life)</a:t>
                      </a:r>
                    </a:p>
                  </a:txBody>
                  <a:tcPr marL="38100" marR="38100" marT="38100" marB="38100" horzOverflow="overflow">
                    <a:lnL w="12700">
                      <a:solidFill>
                        <a:srgbClr val="FFFFFF"/>
                      </a:solidFill>
                      <a:miter lim="400000"/>
                    </a:lnL>
                    <a:lnR w="12700">
                      <a:solidFill>
                        <a:srgbClr val="D6D6D6"/>
                      </a:solidFill>
                      <a:miter lim="400000"/>
                    </a:lnR>
                    <a:lnT w="12700">
                      <a:solidFill>
                        <a:srgbClr val="FFFFFF"/>
                      </a:solidFill>
                      <a:miter lim="400000"/>
                    </a:lnT>
                    <a:lnB w="12700">
                      <a:solidFill>
                        <a:srgbClr val="FFFFFF"/>
                      </a:solidFill>
                      <a:miter lim="400000"/>
                    </a:lnB>
                    <a:solidFill>
                      <a:srgbClr val="FBE4D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238715">
                <a:tc>
                  <a:txBody>
                    <a:bodyPr/>
                    <a:lstStyle/>
                    <a:p>
                      <a:pPr algn="l" defTabSz="457200">
                        <a:lnSpc>
                          <a:spcPct val="100000"/>
                        </a:lnSpc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500" b="1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Initial conditions</a:t>
                      </a:r>
                    </a:p>
                  </a:txBody>
                  <a:tcPr marL="38100" marR="38100" marT="38100" marB="38100" horzOverflow="overflow">
                    <a:lnL w="12700">
                      <a:solidFill>
                        <a:srgbClr val="FFFFFF"/>
                      </a:solidFill>
                      <a:miter lim="400000"/>
                    </a:lnL>
                    <a:lnR w="12700">
                      <a:solidFill>
                        <a:srgbClr val="FFFFFF"/>
                      </a:solidFill>
                      <a:miter lim="400000"/>
                    </a:lnR>
                    <a:lnT w="12700">
                      <a:solidFill>
                        <a:srgbClr val="FFFFFF"/>
                      </a:solidFill>
                      <a:miter lim="400000"/>
                    </a:lnT>
                    <a:lnB w="12700">
                      <a:solidFill>
                        <a:srgbClr val="FFFFFF"/>
                      </a:solidFill>
                      <a:miter lim="400000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457200">
                        <a:lnSpc>
                          <a:spcPct val="100000"/>
                        </a:lnSpc>
                        <a:defRPr sz="300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defRPr>
                      </a:pPr>
                      <a:r>
                        <a:t>10. Initial soil H</a:t>
                      </a:r>
                      <a:r>
                        <a:rPr baseline="-5999"/>
                        <a:t>2</a:t>
                      </a:r>
                      <a:r>
                        <a:t>O</a:t>
                      </a:r>
                    </a:p>
                  </a:txBody>
                  <a:tcPr marL="38100" marR="38100" marT="38100" marB="38100" horzOverflow="overflow">
                    <a:lnL w="12700">
                      <a:solidFill>
                        <a:srgbClr val="FFFFFF"/>
                      </a:solidFill>
                      <a:miter lim="400000"/>
                    </a:lnL>
                    <a:lnR w="12700">
                      <a:solidFill>
                        <a:srgbClr val="FFFFFF"/>
                      </a:solidFill>
                      <a:miter lim="400000"/>
                    </a:lnR>
                    <a:lnT w="12700">
                      <a:solidFill>
                        <a:srgbClr val="FFFFFF"/>
                      </a:solidFill>
                      <a:miter lim="400000"/>
                    </a:lnT>
                    <a:lnB w="12700">
                      <a:solidFill>
                        <a:srgbClr val="FFFFFF"/>
                      </a:solidFill>
                      <a:miter lim="400000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457200">
                        <a:lnSpc>
                          <a:spcPct val="100000"/>
                        </a:lnSpc>
                        <a:defRPr sz="250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defRPr>
                      </a:pPr>
                      <a:r>
                        <a:rPr dirty="0"/>
                        <a:t>m: Available H</a:t>
                      </a:r>
                      <a:r>
                        <a:rPr baseline="-5999" dirty="0"/>
                        <a:t>2</a:t>
                      </a:r>
                      <a:r>
                        <a:rPr dirty="0"/>
                        <a:t>O between field capacities of sand, 0.2 m, and silt loam 0.7 m.  Sand planets capped at 0.2 m</a:t>
                      </a:r>
                    </a:p>
                  </a:txBody>
                  <a:tcPr marL="38100" marR="38100" marT="38100" marB="38100" horzOverflow="overflow">
                    <a:lnL w="12700">
                      <a:solidFill>
                        <a:srgbClr val="FFFFFF"/>
                      </a:solidFill>
                      <a:miter lim="400000"/>
                    </a:lnL>
                    <a:lnR w="12700">
                      <a:solidFill>
                        <a:srgbClr val="FFFFFF"/>
                      </a:solidFill>
                      <a:miter lim="400000"/>
                    </a:lnR>
                    <a:lnT w="12700">
                      <a:solidFill>
                        <a:srgbClr val="FFFFFF"/>
                      </a:solidFill>
                      <a:miter lim="400000"/>
                    </a:lnT>
                    <a:lnB w="12700">
                      <a:solidFill>
                        <a:srgbClr val="FFFFFF"/>
                      </a:solidFill>
                      <a:miter lim="400000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457200">
                        <a:lnSpc>
                          <a:spcPct val="100000"/>
                        </a:lnSpc>
                        <a:defRPr sz="250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defRPr>
                      </a:pPr>
                      <a:r>
                        <a:rPr dirty="0"/>
                        <a:t>n: Available H</a:t>
                      </a:r>
                      <a:r>
                        <a:rPr baseline="-5999" dirty="0"/>
                        <a:t>2</a:t>
                      </a:r>
                      <a:r>
                        <a:rPr dirty="0"/>
                        <a:t>O between field capacities of sand, 0.2 m, and silt loam 0.7 m.  Sand planets not capped at 0.2 m.</a:t>
                      </a:r>
                    </a:p>
                  </a:txBody>
                  <a:tcPr marL="38100" marR="38100" marT="38100" marB="38100" horzOverflow="overflow">
                    <a:lnL w="12700">
                      <a:solidFill>
                        <a:srgbClr val="FFFFFF"/>
                      </a:solidFill>
                      <a:miter lim="400000"/>
                    </a:lnL>
                    <a:lnR w="12700">
                      <a:solidFill>
                        <a:srgbClr val="FFFFFF"/>
                      </a:solidFill>
                      <a:miter lim="400000"/>
                    </a:lnR>
                    <a:lnT w="12700">
                      <a:solidFill>
                        <a:srgbClr val="FFFFFF"/>
                      </a:solidFill>
                      <a:miter lim="400000"/>
                    </a:lnT>
                    <a:lnB w="12700">
                      <a:solidFill>
                        <a:srgbClr val="FFFFFF"/>
                      </a:solidFill>
                      <a:miter lim="400000"/>
                    </a:lnB>
                    <a:solidFill>
                      <a:srgbClr val="E7E6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</a:tbl>
          </a:graphicData>
        </a:graphic>
      </p:graphicFrame>
      <p:sp>
        <p:nvSpPr>
          <p:cNvPr id="176" name="Slide Number"/>
          <p:cNvSpPr txBox="1">
            <a:spLocks noGrp="1"/>
          </p:cNvSpPr>
          <p:nvPr>
            <p:ph type="sldNum" sz="quarter" idx="4294967295"/>
          </p:nvPr>
        </p:nvSpPr>
        <p:spPr>
          <a:xfrm>
            <a:off x="155874" y="13219231"/>
            <a:ext cx="283770" cy="461059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8</a:t>
            </a:fld>
            <a:endParaRPr/>
          </a:p>
        </p:txBody>
      </p:sp>
    </p:spTree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Outer Edge…"/>
          <p:cNvSpPr txBox="1"/>
          <p:nvPr/>
        </p:nvSpPr>
        <p:spPr>
          <a:xfrm>
            <a:off x="12118411" y="1485000"/>
            <a:ext cx="12038101" cy="682590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defTabSz="457200">
              <a:lnSpc>
                <a:spcPts val="13500"/>
              </a:lnSpc>
              <a:defRPr sz="6000" b="0"/>
            </a:pPr>
            <a:r>
              <a:rPr dirty="0"/>
              <a:t>Outer Edge</a:t>
            </a:r>
          </a:p>
          <a:p>
            <a:pPr marL="211666" indent="-211666" algn="l" defTabSz="457200">
              <a:buSzPct val="125000"/>
              <a:buChar char="•"/>
              <a:defRPr sz="4000" b="0"/>
            </a:pPr>
            <a:r>
              <a:rPr dirty="0"/>
              <a:t>Defined by maximum mean surface temperature (C)</a:t>
            </a:r>
          </a:p>
          <a:p>
            <a:pPr marL="211666" indent="-211666" algn="l" defTabSz="457200">
              <a:lnSpc>
                <a:spcPts val="6700"/>
              </a:lnSpc>
              <a:buSzPct val="125000"/>
              <a:buChar char="•"/>
              <a:defRPr sz="4000" b="0"/>
            </a:pPr>
            <a:r>
              <a:rPr dirty="0"/>
              <a:t>Simple Linear regression on observables: T</a:t>
            </a:r>
            <a:r>
              <a:rPr baseline="-5999" dirty="0"/>
              <a:t>eff</a:t>
            </a:r>
            <a:r>
              <a:rPr dirty="0"/>
              <a:t> (K) and S0 (relative irradiance)</a:t>
            </a:r>
          </a:p>
          <a:p>
            <a:pPr algn="l" defTabSz="457200">
              <a:lnSpc>
                <a:spcPts val="8600"/>
              </a:lnSpc>
              <a:defRPr sz="4000" b="0"/>
            </a:pPr>
            <a:r>
              <a:rPr dirty="0"/>
              <a:t>Adjusted R-squared:  0.4502</a:t>
            </a:r>
          </a:p>
          <a:p>
            <a:pPr algn="l" defTabSz="457200">
              <a:lnSpc>
                <a:spcPts val="8600"/>
              </a:lnSpc>
              <a:defRPr sz="4000" b="0"/>
            </a:pPr>
            <a:r>
              <a:rPr dirty="0"/>
              <a:t>Threshold: Surface temperature &gt; 0 degrees C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79" name="Equation"/>
              <p:cNvSpPr txBox="1"/>
              <p:nvPr/>
            </p:nvSpPr>
            <p:spPr>
              <a:xfrm>
                <a:off x="12754577" y="12020434"/>
                <a:ext cx="10765768" cy="664926"/>
              </a:xfrm>
              <a:prstGeom prst="rect">
                <a:avLst/>
              </a:prstGeom>
              <a:ln w="12700">
                <a:miter lim="400000"/>
              </a:ln>
            </p:spPr>
            <p:txBody>
              <a:bodyPr wrap="none" lIns="0" tIns="0" rIns="0" bIns="0">
                <a:spAutoFit/>
              </a:bodyPr>
              <a:lstStyle/>
              <a:p>
                <a:pPr algn="l" defTabSz="914400" latinLnBrk="1">
                  <a:defRPr sz="1800" b="0">
                    <a:solidFill>
                      <a:srgbClr val="000000"/>
                    </a:solidFill>
                  </a:defRPr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sz="4000" i="1">
                          <a:solidFill>
                            <a:srgbClr val="FEFEFE"/>
                          </a:solidFill>
                          <a:latin typeface="Cambria Math" panose="02040503050406030204" pitchFamily="18" charset="0"/>
                        </a:rPr>
                        <m:t>𝑆𝑢𝑟𝑓𝑎𝑐𝑒𝑇𝑒𝑚𝑝𝑒𝑟𝑎𝑡𝑢𝑟𝑒</m:t>
                      </m:r>
                      <m:r>
                        <a:rPr sz="4000" i="1">
                          <a:solidFill>
                            <a:srgbClr val="FEFEFE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sz="4000" i="1">
                          <a:solidFill>
                            <a:srgbClr val="FEFEFE"/>
                          </a:solidFill>
                          <a:latin typeface="Cambria Math" panose="02040503050406030204" pitchFamily="18" charset="0"/>
                        </a:rPr>
                        <m:t>𝐶</m:t>
                      </m:r>
                      <m:r>
                        <a:rPr sz="4000" i="1">
                          <a:solidFill>
                            <a:srgbClr val="FEFEFE"/>
                          </a:solidFill>
                          <a:latin typeface="Cambria Math" panose="02040503050406030204" pitchFamily="18" charset="0"/>
                        </a:rPr>
                        <m:t>)=</m:t>
                      </m:r>
                      <m:sSub>
                        <m:sSubPr>
                          <m:ctrlPr>
                            <a:rPr sz="4000" i="1">
                              <a:solidFill>
                                <a:srgbClr val="FEFEFE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4000" i="1">
                              <a:solidFill>
                                <a:srgbClr val="FEFEFE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sz="4000" i="1">
                              <a:solidFill>
                                <a:srgbClr val="FEFEFE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sz="4000" i="1">
                              <a:solidFill>
                                <a:srgbClr val="FEFEFE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4000" i="1">
                              <a:solidFill>
                                <a:srgbClr val="FEFEFE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sz="4000" i="1">
                              <a:solidFill>
                                <a:srgbClr val="FEFEFE"/>
                              </a:solidFill>
                              <a:latin typeface="Cambria Math" panose="02040503050406030204" pitchFamily="18" charset="0"/>
                            </a:rPr>
                            <m:t>𝑒𝑓𝑓</m:t>
                          </m:r>
                        </m:sub>
                      </m:sSub>
                      <m:r>
                        <a:rPr sz="4000" i="1">
                          <a:solidFill>
                            <a:srgbClr val="FEFEFE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sz="4000" i="1">
                              <a:solidFill>
                                <a:srgbClr val="FEFEFE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4000" i="1">
                              <a:solidFill>
                                <a:srgbClr val="FEFEFE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sz="4000" i="1">
                              <a:solidFill>
                                <a:srgbClr val="FEFEFE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sz="4000" i="1">
                          <a:solidFill>
                            <a:srgbClr val="FEFEFE"/>
                          </a:solidFill>
                          <a:latin typeface="Cambria Math" panose="02040503050406030204" pitchFamily="18" charset="0"/>
                        </a:rPr>
                        <m:t>𝑆</m:t>
                      </m:r>
                      <m:r>
                        <a:rPr sz="4000" i="1">
                          <a:solidFill>
                            <a:srgbClr val="FEFEFE"/>
                          </a:solidFill>
                          <a:latin typeface="Cambria Math" panose="02040503050406030204" pitchFamily="18" charset="0"/>
                        </a:rPr>
                        <m:t>0+</m:t>
                      </m:r>
                      <m:sSub>
                        <m:sSubPr>
                          <m:ctrlPr>
                            <a:rPr sz="4000" i="1">
                              <a:solidFill>
                                <a:srgbClr val="FEFEFE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4000" i="1">
                              <a:solidFill>
                                <a:srgbClr val="FEFEFE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sz="4000" i="1">
                              <a:solidFill>
                                <a:srgbClr val="FEFEFE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sz="4000" dirty="0">
                  <a:solidFill>
                    <a:srgbClr val="FFFFFF"/>
                  </a:solidFill>
                </a:endParaRPr>
              </a:p>
            </p:txBody>
          </p:sp>
        </mc:Choice>
        <mc:Fallback>
          <p:sp>
            <p:nvSpPr>
              <p:cNvPr id="179" name="Equation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754577" y="12020434"/>
                <a:ext cx="10765768" cy="664926"/>
              </a:xfrm>
              <a:prstGeom prst="rect">
                <a:avLst/>
              </a:prstGeom>
              <a:blipFill>
                <a:blip r:embed="rId2"/>
                <a:stretch>
                  <a:fillRect l="-1061" b="-26415"/>
                </a:stretch>
              </a:blipFill>
              <a:ln w="12700">
                <a:miter lim="400000"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80" name="Equation"/>
              <p:cNvSpPr txBox="1"/>
              <p:nvPr/>
            </p:nvSpPr>
            <p:spPr>
              <a:xfrm>
                <a:off x="1408547" y="12020434"/>
                <a:ext cx="8894230" cy="664926"/>
              </a:xfrm>
              <a:prstGeom prst="rect">
                <a:avLst/>
              </a:prstGeom>
              <a:ln w="12700">
                <a:miter lim="400000"/>
              </a:ln>
            </p:spPr>
            <p:txBody>
              <a:bodyPr wrap="none" lIns="0" tIns="0" rIns="0" bIns="0">
                <a:spAutoFit/>
              </a:bodyPr>
              <a:lstStyle/>
              <a:p>
                <a:pPr algn="l" defTabSz="914400" latinLnBrk="1">
                  <a:defRPr sz="1800" b="0">
                    <a:solidFill>
                      <a:srgbClr val="000000"/>
                    </a:solidFill>
                  </a:defRPr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sz="4000">
                              <a:solidFill>
                                <a:srgbClr val="FEFEFE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4000" i="1">
                              <a:solidFill>
                                <a:srgbClr val="FEFEFE"/>
                              </a:solidFill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  <m:sub>
                          <m:r>
                            <a:rPr sz="4000" i="1">
                              <a:solidFill>
                                <a:srgbClr val="FEFEFE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sz="4000" i="1">
                          <a:solidFill>
                            <a:srgbClr val="FEFEFE"/>
                          </a:solidFill>
                          <a:latin typeface="Cambria Math" panose="02040503050406030204" pitchFamily="18" charset="0"/>
                        </a:rPr>
                        <m:t>𝑂𝑙𝑖𝑓𝑒𝑡𝑖𝑚𝑒</m:t>
                      </m:r>
                      <m:r>
                        <a:rPr sz="4000" i="1">
                          <a:solidFill>
                            <a:srgbClr val="FEFEFE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sz="4000" i="1">
                          <a:solidFill>
                            <a:srgbClr val="FEFEFE"/>
                          </a:solidFill>
                          <a:latin typeface="Cambria Math" panose="02040503050406030204" pitchFamily="18" charset="0"/>
                        </a:rPr>
                        <m:t>𝑦𝑟</m:t>
                      </m:r>
                      <m:r>
                        <a:rPr sz="4000" i="1">
                          <a:solidFill>
                            <a:srgbClr val="FEFEFE"/>
                          </a:solidFill>
                          <a:latin typeface="Cambria Math" panose="02040503050406030204" pitchFamily="18" charset="0"/>
                        </a:rPr>
                        <m:t>)=</m:t>
                      </m:r>
                      <m:sSub>
                        <m:sSubPr>
                          <m:ctrlPr>
                            <a:rPr sz="4000" i="1">
                              <a:solidFill>
                                <a:srgbClr val="FEFEFE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4000" i="1">
                              <a:solidFill>
                                <a:srgbClr val="FEFEFE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sz="4000" i="1">
                              <a:solidFill>
                                <a:srgbClr val="FEFEFE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sz="4000" i="1">
                              <a:solidFill>
                                <a:srgbClr val="FEFEFE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4000" i="1">
                              <a:solidFill>
                                <a:srgbClr val="FEFEFE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sz="4000" i="1">
                              <a:solidFill>
                                <a:srgbClr val="FEFEFE"/>
                              </a:solidFill>
                              <a:latin typeface="Cambria Math" panose="02040503050406030204" pitchFamily="18" charset="0"/>
                            </a:rPr>
                            <m:t>𝑒𝑓𝑓</m:t>
                          </m:r>
                        </m:sub>
                      </m:sSub>
                      <m:r>
                        <a:rPr sz="4000" i="1">
                          <a:solidFill>
                            <a:srgbClr val="FEFEFE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sz="4000" i="1">
                              <a:solidFill>
                                <a:srgbClr val="FEFEFE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4000" i="1">
                              <a:solidFill>
                                <a:srgbClr val="FEFEFE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sz="4000" i="1">
                              <a:solidFill>
                                <a:srgbClr val="FEFEFE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sz="4000" i="1">
                          <a:solidFill>
                            <a:srgbClr val="FEFEFE"/>
                          </a:solidFill>
                          <a:latin typeface="Cambria Math" panose="02040503050406030204" pitchFamily="18" charset="0"/>
                        </a:rPr>
                        <m:t>𝑆</m:t>
                      </m:r>
                      <m:r>
                        <a:rPr sz="4000" i="1">
                          <a:solidFill>
                            <a:srgbClr val="FEFEFE"/>
                          </a:solidFill>
                          <a:latin typeface="Cambria Math" panose="02040503050406030204" pitchFamily="18" charset="0"/>
                        </a:rPr>
                        <m:t>0+</m:t>
                      </m:r>
                      <m:sSub>
                        <m:sSubPr>
                          <m:ctrlPr>
                            <a:rPr sz="4000" i="1">
                              <a:solidFill>
                                <a:srgbClr val="FEFEFE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4000" i="1">
                              <a:solidFill>
                                <a:srgbClr val="FEFEFE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sz="4000" i="1">
                              <a:solidFill>
                                <a:srgbClr val="FEFEFE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sz="4000" dirty="0">
                  <a:solidFill>
                    <a:srgbClr val="FFFFFF"/>
                  </a:solidFill>
                </a:endParaRPr>
              </a:p>
            </p:txBody>
          </p:sp>
        </mc:Choice>
        <mc:Fallback>
          <p:sp>
            <p:nvSpPr>
              <p:cNvPr id="180" name="Equation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08547" y="12020434"/>
                <a:ext cx="8894230" cy="664926"/>
              </a:xfrm>
              <a:prstGeom prst="rect">
                <a:avLst/>
              </a:prstGeom>
              <a:blipFill>
                <a:blip r:embed="rId3"/>
                <a:stretch>
                  <a:fillRect l="-570" b="-26415"/>
                </a:stretch>
              </a:blipFill>
              <a:ln w="12700">
                <a:miter lim="400000"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1" name="Inner Edge…"/>
          <p:cNvSpPr txBox="1"/>
          <p:nvPr/>
        </p:nvSpPr>
        <p:spPr>
          <a:xfrm>
            <a:off x="197549" y="1771042"/>
            <a:ext cx="11316226" cy="62538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defTabSz="457200">
              <a:defRPr sz="5866" b="0"/>
            </a:pPr>
            <a:r>
              <a:rPr dirty="0"/>
              <a:t>Inner Edge</a:t>
            </a:r>
          </a:p>
          <a:p>
            <a:pPr algn="l" defTabSz="457200">
              <a:defRPr sz="4000" b="0"/>
            </a:pPr>
            <a:endParaRPr dirty="0"/>
          </a:p>
          <a:p>
            <a:pPr marL="211666" indent="-211666" algn="l" defTabSz="457200">
              <a:buSzPct val="125000"/>
              <a:buChar char="•"/>
              <a:defRPr sz="4000" b="0"/>
            </a:pPr>
            <a:r>
              <a:rPr dirty="0"/>
              <a:t>Defined by water lifetime (</a:t>
            </a:r>
            <a:r>
              <a:rPr dirty="0" err="1"/>
              <a:t>yr</a:t>
            </a:r>
            <a:r>
              <a:rPr dirty="0"/>
              <a:t>)</a:t>
            </a:r>
          </a:p>
          <a:p>
            <a:pPr algn="l" defTabSz="457200">
              <a:defRPr sz="4000" b="0"/>
            </a:pPr>
            <a:endParaRPr dirty="0"/>
          </a:p>
          <a:p>
            <a:pPr marL="211666" indent="-211666" algn="l" defTabSz="457200">
              <a:buSzPct val="125000"/>
              <a:buChar char="•"/>
              <a:defRPr sz="4000" b="0"/>
            </a:pPr>
            <a:r>
              <a:rPr dirty="0"/>
              <a:t>Simple Linear regression on observables: T</a:t>
            </a:r>
            <a:r>
              <a:rPr baseline="-5999" dirty="0"/>
              <a:t>eff</a:t>
            </a:r>
            <a:r>
              <a:rPr dirty="0"/>
              <a:t> (K) and S0 (relative irradiance)</a:t>
            </a:r>
          </a:p>
          <a:p>
            <a:pPr algn="l" defTabSz="457200">
              <a:defRPr sz="4000" b="0"/>
            </a:pPr>
            <a:endParaRPr dirty="0"/>
          </a:p>
          <a:p>
            <a:pPr algn="l" defTabSz="457200">
              <a:defRPr sz="4000" b="0"/>
            </a:pPr>
            <a:r>
              <a:rPr dirty="0"/>
              <a:t>Adjusted R-squared:  0.465</a:t>
            </a:r>
          </a:p>
          <a:p>
            <a:pPr algn="l" defTabSz="457200">
              <a:lnSpc>
                <a:spcPts val="8600"/>
              </a:lnSpc>
              <a:defRPr sz="4000" b="0"/>
            </a:pPr>
            <a:r>
              <a:rPr dirty="0"/>
              <a:t>Threshold: Water lifetime &gt; 2 </a:t>
            </a:r>
            <a:r>
              <a:rPr dirty="0" err="1"/>
              <a:t>Gyr</a:t>
            </a:r>
            <a:endParaRPr dirty="0"/>
          </a:p>
        </p:txBody>
      </p:sp>
      <p:sp>
        <p:nvSpPr>
          <p:cNvPr id="182" name="Defining Habitable Zone Boundaries"/>
          <p:cNvSpPr txBox="1"/>
          <p:nvPr/>
        </p:nvSpPr>
        <p:spPr>
          <a:xfrm>
            <a:off x="3377946" y="40869"/>
            <a:ext cx="17628109" cy="13040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8000"/>
            </a:lvl1pPr>
          </a:lstStyle>
          <a:p>
            <a:r>
              <a:t>Defining Habitable Zone Boundaries</a:t>
            </a:r>
          </a:p>
        </p:txBody>
      </p:sp>
      <p:sp>
        <p:nvSpPr>
          <p:cNvPr id="183" name="Slide Number"/>
          <p:cNvSpPr txBox="1">
            <a:spLocks noGrp="1"/>
          </p:cNvSpPr>
          <p:nvPr>
            <p:ph type="sldNum" sz="quarter" idx="4294967295"/>
          </p:nvPr>
        </p:nvSpPr>
        <p:spPr>
          <a:xfrm>
            <a:off x="128228" y="31965"/>
            <a:ext cx="283769" cy="46106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9</a:t>
            </a:fld>
            <a:endParaRPr/>
          </a:p>
        </p:txBody>
      </p:sp>
      <p:sp>
        <p:nvSpPr>
          <p:cNvPr id="184" name="Coefficients:…"/>
          <p:cNvSpPr txBox="1"/>
          <p:nvPr/>
        </p:nvSpPr>
        <p:spPr>
          <a:xfrm>
            <a:off x="13144407" y="8197236"/>
            <a:ext cx="9986109" cy="334168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 defTabSz="457200">
              <a:lnSpc>
                <a:spcPts val="5600"/>
              </a:lnSpc>
              <a:defRPr b="0"/>
            </a:pPr>
            <a:r>
              <a:rPr dirty="0"/>
              <a:t>Coefficients:</a:t>
            </a:r>
          </a:p>
          <a:p>
            <a:pPr lvl="2" indent="0" algn="l" defTabSz="457200">
              <a:lnSpc>
                <a:spcPts val="5600"/>
              </a:lnSpc>
              <a:defRPr b="0"/>
            </a:pPr>
            <a:r>
              <a:rPr dirty="0"/>
              <a:t>                   Estimate       Std. Error      t value  </a:t>
            </a:r>
            <a:r>
              <a:rPr dirty="0" err="1"/>
              <a:t>Pr</a:t>
            </a:r>
            <a:r>
              <a:rPr dirty="0"/>
              <a:t>(&gt;|t|)    </a:t>
            </a:r>
          </a:p>
          <a:p>
            <a:pPr algn="l" defTabSz="457200">
              <a:defRPr b="0"/>
            </a:pPr>
            <a:r>
              <a:rPr dirty="0"/>
              <a:t>(Intercept)   99.949889    37.293487    2.680    0.00891</a:t>
            </a:r>
          </a:p>
          <a:p>
            <a:pPr algn="l" defTabSz="457200">
              <a:lnSpc>
                <a:spcPts val="5600"/>
              </a:lnSpc>
              <a:defRPr b="0"/>
            </a:pPr>
            <a:r>
              <a:rPr dirty="0" err="1"/>
              <a:t>Teff.K</a:t>
            </a:r>
            <a:r>
              <a:rPr dirty="0"/>
              <a:t>         -0.041986      0.006496    -6.464    7.16e-09</a:t>
            </a:r>
          </a:p>
          <a:p>
            <a:pPr algn="l" defTabSz="457200">
              <a:lnSpc>
                <a:spcPts val="5600"/>
              </a:lnSpc>
              <a:defRPr b="0"/>
            </a:pPr>
            <a:r>
              <a:rPr dirty="0"/>
              <a:t>S0X             158.735033  26.743560   5.935    6.96e-08</a:t>
            </a:r>
          </a:p>
        </p:txBody>
      </p:sp>
      <p:sp>
        <p:nvSpPr>
          <p:cNvPr id="185" name="Coefficients:…"/>
          <p:cNvSpPr txBox="1"/>
          <p:nvPr/>
        </p:nvSpPr>
        <p:spPr>
          <a:xfrm>
            <a:off x="862607" y="8197236"/>
            <a:ext cx="9986110" cy="334168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 defTabSz="457200">
              <a:lnSpc>
                <a:spcPts val="5600"/>
              </a:lnSpc>
              <a:defRPr b="0"/>
            </a:pPr>
            <a:r>
              <a:rPr dirty="0"/>
              <a:t>Coefficients:</a:t>
            </a:r>
          </a:p>
          <a:p>
            <a:pPr lvl="2" indent="0" algn="l" defTabSz="457200">
              <a:lnSpc>
                <a:spcPts val="5600"/>
              </a:lnSpc>
              <a:defRPr b="0"/>
            </a:pPr>
            <a:r>
              <a:rPr dirty="0"/>
              <a:t>                   Estimate       Std. Error    t value  </a:t>
            </a:r>
            <a:r>
              <a:rPr dirty="0" err="1"/>
              <a:t>Pr</a:t>
            </a:r>
            <a:r>
              <a:rPr dirty="0"/>
              <a:t>(&gt;|t|)    </a:t>
            </a:r>
          </a:p>
          <a:p>
            <a:pPr algn="l" defTabSz="457200">
              <a:defRPr b="0"/>
            </a:pPr>
            <a:r>
              <a:rPr dirty="0"/>
              <a:t>(Intercept)   17.407010    2.159571    8.060    5.71e-12</a:t>
            </a:r>
          </a:p>
          <a:p>
            <a:pPr algn="l" defTabSz="457200">
              <a:lnSpc>
                <a:spcPts val="5600"/>
              </a:lnSpc>
              <a:defRPr b="0"/>
            </a:pPr>
            <a:r>
              <a:rPr dirty="0" err="1"/>
              <a:t>Teff.K</a:t>
            </a:r>
            <a:r>
              <a:rPr dirty="0"/>
              <a:t>          0.002794      0.000371    7.525    6.43e-11</a:t>
            </a:r>
          </a:p>
          <a:p>
            <a:pPr algn="l" defTabSz="457200">
              <a:lnSpc>
                <a:spcPts val="5600"/>
              </a:lnSpc>
              <a:defRPr b="0"/>
            </a:pPr>
            <a:r>
              <a:rPr dirty="0"/>
              <a:t>S0X           -7.008545      1.571173   -4.461    2.61e-05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2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3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4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5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9" fill="hold"/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6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8" grpId="4" animBg="1" advAuto="0"/>
      <p:bldP spid="179" grpId="6" animBg="1" advAuto="0"/>
      <p:bldP spid="180" grpId="3" animBg="1" advAuto="0"/>
      <p:bldP spid="181" grpId="1" animBg="1" advAuto="0"/>
      <p:bldP spid="184" grpId="5" animBg="1" advAuto="0"/>
      <p:bldP spid="185" grpId="2" animBg="1" advAuto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Slide Number"/>
          <p:cNvSpPr txBox="1">
            <a:spLocks noGrp="1"/>
          </p:cNvSpPr>
          <p:nvPr>
            <p:ph type="sldNum" sz="quarter" idx="4294967295"/>
          </p:nvPr>
        </p:nvSpPr>
        <p:spPr>
          <a:xfrm>
            <a:off x="-13473" y="90833"/>
            <a:ext cx="453238" cy="461059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10</a:t>
            </a:fld>
            <a:endParaRPr/>
          </a:p>
        </p:txBody>
      </p:sp>
      <p:sp>
        <p:nvSpPr>
          <p:cNvPr id="188" name="Sun, G2V, Teff = 5772 K"/>
          <p:cNvSpPr txBox="1"/>
          <p:nvPr/>
        </p:nvSpPr>
        <p:spPr>
          <a:xfrm>
            <a:off x="9381828" y="270888"/>
            <a:ext cx="5620344" cy="7091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sz="4000"/>
            </a:pPr>
            <a:r>
              <a:t>Sun, G2V, T</a:t>
            </a:r>
            <a:r>
              <a:rPr baseline="-5999"/>
              <a:t>eff</a:t>
            </a:r>
            <a:r>
              <a:t> = 5772 K </a:t>
            </a:r>
          </a:p>
        </p:txBody>
      </p:sp>
      <p:pic>
        <p:nvPicPr>
          <p:cNvPr id="189" name="planetprofiles_1.000_1.000_Sun_meas_M_Z_A_ROCKE-3D_2gyH2O.png" descr="planetprofiles_1.000_1.000_Sun_meas_M_Z_A_ROCKE-3D_2gyH2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2653" y="1026501"/>
            <a:ext cx="18678694" cy="1245246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Slide Number"/>
          <p:cNvSpPr txBox="1">
            <a:spLocks noGrp="1"/>
          </p:cNvSpPr>
          <p:nvPr>
            <p:ph type="sldNum" sz="quarter" idx="4294967295"/>
          </p:nvPr>
        </p:nvSpPr>
        <p:spPr>
          <a:xfrm>
            <a:off x="-13473" y="90833"/>
            <a:ext cx="453238" cy="461059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11</a:t>
            </a:fld>
            <a:endParaRPr/>
          </a:p>
        </p:txBody>
      </p:sp>
      <p:sp>
        <p:nvSpPr>
          <p:cNvPr id="192" name="Sun, G2V, Teff = 5772 K"/>
          <p:cNvSpPr txBox="1"/>
          <p:nvPr/>
        </p:nvSpPr>
        <p:spPr>
          <a:xfrm>
            <a:off x="9381828" y="270888"/>
            <a:ext cx="5620344" cy="7091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sz="4000"/>
            </a:pPr>
            <a:r>
              <a:t>Sun, G2V, T</a:t>
            </a:r>
            <a:r>
              <a:rPr baseline="-5999"/>
              <a:t>eff</a:t>
            </a:r>
            <a:r>
              <a:t> = 5772 K </a:t>
            </a:r>
          </a:p>
        </p:txBody>
      </p:sp>
      <p:pic>
        <p:nvPicPr>
          <p:cNvPr id="193" name="planetprofiles_1.000_1.000_Sun_meas_M_Z_A_both_2gyH2O.png" descr="planetprofiles_1.000_1.000_Sun_meas_M_Z_A_both_2gyH2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2653" y="1026501"/>
            <a:ext cx="18678694" cy="1245246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Slide Number"/>
          <p:cNvSpPr txBox="1">
            <a:spLocks noGrp="1"/>
          </p:cNvSpPr>
          <p:nvPr>
            <p:ph type="sldNum" sz="quarter" idx="4294967295"/>
          </p:nvPr>
        </p:nvSpPr>
        <p:spPr>
          <a:xfrm>
            <a:off x="-13473" y="90833"/>
            <a:ext cx="453238" cy="461059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12</a:t>
            </a:fld>
            <a:endParaRPr/>
          </a:p>
        </p:txBody>
      </p:sp>
      <p:sp>
        <p:nvSpPr>
          <p:cNvPr id="196" name="Kepler-442, K5V, Teff = 4402 K"/>
          <p:cNvSpPr txBox="1"/>
          <p:nvPr/>
        </p:nvSpPr>
        <p:spPr>
          <a:xfrm>
            <a:off x="8620336" y="270888"/>
            <a:ext cx="7143328" cy="7091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sz="4000"/>
            </a:pPr>
            <a:r>
              <a:t>Kepler-442, K5V, T</a:t>
            </a:r>
            <a:r>
              <a:rPr baseline="-5999"/>
              <a:t>eff</a:t>
            </a:r>
            <a:r>
              <a:t> = 4402 K</a:t>
            </a:r>
          </a:p>
        </p:txBody>
      </p:sp>
      <p:pic>
        <p:nvPicPr>
          <p:cNvPr id="197" name="planetprofiles_0.613_0.427_Kepler-442_meas_M_Z_A_ROCKE-3D_2gyH2O.png" descr="planetprofiles_0.613_0.427_Kepler-442_meas_M_Z_A_ROCKE-3D_2gyH2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2653" y="1026501"/>
            <a:ext cx="18678694" cy="1245246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Slide Number"/>
          <p:cNvSpPr txBox="1">
            <a:spLocks noGrp="1"/>
          </p:cNvSpPr>
          <p:nvPr>
            <p:ph type="sldNum" sz="quarter" idx="4294967295"/>
          </p:nvPr>
        </p:nvSpPr>
        <p:spPr>
          <a:xfrm>
            <a:off x="-13473" y="90833"/>
            <a:ext cx="453238" cy="461059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13</a:t>
            </a:fld>
            <a:endParaRPr/>
          </a:p>
        </p:txBody>
      </p:sp>
      <p:sp>
        <p:nvSpPr>
          <p:cNvPr id="200" name="Kepler-442, K5V, Teff = 4402 K"/>
          <p:cNvSpPr txBox="1"/>
          <p:nvPr/>
        </p:nvSpPr>
        <p:spPr>
          <a:xfrm>
            <a:off x="8620336" y="270888"/>
            <a:ext cx="7143328" cy="7091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sz="4000"/>
            </a:pPr>
            <a:r>
              <a:t>Kepler-442, K5V, T</a:t>
            </a:r>
            <a:r>
              <a:rPr baseline="-5999"/>
              <a:t>eff</a:t>
            </a:r>
            <a:r>
              <a:t> = 4402 K</a:t>
            </a:r>
          </a:p>
        </p:txBody>
      </p:sp>
      <p:pic>
        <p:nvPicPr>
          <p:cNvPr id="201" name="planetprofiles_0.613_0.427_Kepler-442_meas_M_Z_A_both_2gyH2O.png" descr="planetprofiles_0.613_0.427_Kepler-442_meas_M_Z_A_both_2gyH2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2653" y="1026501"/>
            <a:ext cx="18678694" cy="1245246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Slide Number"/>
          <p:cNvSpPr txBox="1">
            <a:spLocks noGrp="1"/>
          </p:cNvSpPr>
          <p:nvPr>
            <p:ph type="sldNum" sz="quarter" idx="4294967295"/>
          </p:nvPr>
        </p:nvSpPr>
        <p:spPr>
          <a:xfrm>
            <a:off x="-13473" y="90833"/>
            <a:ext cx="453238" cy="461059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14</a:t>
            </a:fld>
            <a:endParaRPr/>
          </a:p>
        </p:txBody>
      </p:sp>
      <p:pic>
        <p:nvPicPr>
          <p:cNvPr id="204" name="planetprofiles_0.554_1.445_Kepler-438_meas_M_Z_A_ROCKE-3D_2gyH2O.png" descr="planetprofiles_0.554_1.445_Kepler-438_meas_M_Z_A_ROCKE-3D_2gyH2O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2116903" y="197113"/>
            <a:ext cx="9995270" cy="6663513"/>
          </a:xfrm>
          <a:prstGeom prst="rect">
            <a:avLst/>
          </a:prstGeom>
          <a:ln w="12700">
            <a:miter lim="400000"/>
          </a:ln>
        </p:spPr>
      </p:pic>
      <p:pic>
        <p:nvPicPr>
          <p:cNvPr id="205" name="planetprofiles_0.743_0.832_Kepler-1544_meas_M_Z_A_ROCKE-3D_2gyH2O.png" descr="planetprofiles_0.743_0.832_Kepler-1544_meas_M_Z_A_ROCKE-3D_2gyH2O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2116904" y="6931568"/>
            <a:ext cx="9995387" cy="6663592"/>
          </a:xfrm>
          <a:prstGeom prst="rect">
            <a:avLst/>
          </a:prstGeom>
          <a:ln w="12700">
            <a:miter lim="400000"/>
          </a:ln>
        </p:spPr>
      </p:pic>
      <p:sp>
        <p:nvSpPr>
          <p:cNvPr id="206" name="Kepler-438, M1V, Teff = 3748 K"/>
          <p:cNvSpPr txBox="1"/>
          <p:nvPr/>
        </p:nvSpPr>
        <p:spPr>
          <a:xfrm>
            <a:off x="4386274" y="317600"/>
            <a:ext cx="5456556" cy="5604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>
                <a:solidFill>
                  <a:srgbClr val="000000"/>
                </a:solidFill>
              </a:defRPr>
            </a:pPr>
            <a:r>
              <a:t>Kepler-438, M1V, T</a:t>
            </a:r>
            <a:r>
              <a:rPr baseline="-5999"/>
              <a:t>eff</a:t>
            </a:r>
            <a:r>
              <a:t> = 3748 K</a:t>
            </a:r>
          </a:p>
        </p:txBody>
      </p:sp>
      <p:sp>
        <p:nvSpPr>
          <p:cNvPr id="207" name="Kepler-1544, K3V, Teff = 4852 K"/>
          <p:cNvSpPr txBox="1"/>
          <p:nvPr/>
        </p:nvSpPr>
        <p:spPr>
          <a:xfrm>
            <a:off x="4315599" y="7052056"/>
            <a:ext cx="5597907" cy="56044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>
                <a:solidFill>
                  <a:srgbClr val="000000"/>
                </a:solidFill>
              </a:defRPr>
            </a:pPr>
            <a:r>
              <a:t>Kepler-1544, K3V, T</a:t>
            </a:r>
            <a:r>
              <a:rPr baseline="-5999"/>
              <a:t>eff</a:t>
            </a:r>
            <a:r>
              <a:t> = 4852 K</a:t>
            </a:r>
          </a:p>
        </p:txBody>
      </p:sp>
      <p:pic>
        <p:nvPicPr>
          <p:cNvPr id="208" name="planetprofiles_0.570_0.490_KIC-7340288_meas_M_Z_A_ROCKE-3D_2gyH2O.png" descr="planetprofiles_0.570_0.490_KIC-7340288_meas_M_Z_A_ROCKE-3D_2gyH2O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789340" y="197113"/>
            <a:ext cx="9995387" cy="6663592"/>
          </a:xfrm>
          <a:prstGeom prst="rect">
            <a:avLst/>
          </a:prstGeom>
          <a:ln w="12700">
            <a:miter lim="400000"/>
          </a:ln>
        </p:spPr>
      </p:pic>
      <p:pic>
        <p:nvPicPr>
          <p:cNvPr id="209" name="planetprofiles_1.070_1.698_Kepler-452_meas_M_Z_A_ROCKE-3D_2gyH2O.png" descr="planetprofiles_1.070_1.698_Kepler-452_meas_M_Z_A_ROCKE-3D_2gyH2O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789340" y="6931569"/>
            <a:ext cx="9995387" cy="6663592"/>
          </a:xfrm>
          <a:prstGeom prst="rect">
            <a:avLst/>
          </a:prstGeom>
          <a:ln w="12700">
            <a:miter lim="400000"/>
          </a:ln>
        </p:spPr>
      </p:pic>
      <p:sp>
        <p:nvSpPr>
          <p:cNvPr id="210" name="KIC-7340288, M0V, Teff = 3959 K"/>
          <p:cNvSpPr txBox="1"/>
          <p:nvPr/>
        </p:nvSpPr>
        <p:spPr>
          <a:xfrm>
            <a:off x="15885546" y="317600"/>
            <a:ext cx="5802885" cy="5604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>
                <a:solidFill>
                  <a:srgbClr val="000000"/>
                </a:solidFill>
              </a:defRPr>
            </a:pPr>
            <a:r>
              <a:t>KIC-7340288, M0V, T</a:t>
            </a:r>
            <a:r>
              <a:rPr baseline="-5999"/>
              <a:t>eff</a:t>
            </a:r>
            <a:r>
              <a:t> = 3959 K</a:t>
            </a:r>
          </a:p>
        </p:txBody>
      </p:sp>
      <p:sp>
        <p:nvSpPr>
          <p:cNvPr id="211" name="Kepler-452, G5IV, Teff = 5772 K"/>
          <p:cNvSpPr txBox="1"/>
          <p:nvPr/>
        </p:nvSpPr>
        <p:spPr>
          <a:xfrm>
            <a:off x="16030707" y="7052056"/>
            <a:ext cx="5512563" cy="56044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>
                <a:solidFill>
                  <a:srgbClr val="000000"/>
                </a:solidFill>
              </a:defRPr>
            </a:pPr>
            <a:r>
              <a:t>Kepler-452, G5IV, T</a:t>
            </a:r>
            <a:r>
              <a:rPr baseline="-5999"/>
              <a:t>eff</a:t>
            </a:r>
            <a:r>
              <a:t> = 5772 K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2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3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3" fill="hold"/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4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5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6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3" fill="hold"/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7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7" fill="hold"/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8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0" fill="hold"/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" grpId="1" animBg="1" advAuto="0"/>
      <p:bldP spid="205" grpId="5" animBg="1" advAuto="0"/>
      <p:bldP spid="206" grpId="2" animBg="1" advAuto="0"/>
      <p:bldP spid="207" grpId="6" animBg="1" advAuto="0"/>
      <p:bldP spid="208" grpId="3" animBg="1" advAuto="0"/>
      <p:bldP spid="209" grpId="7" animBg="1" advAuto="0"/>
      <p:bldP spid="210" grpId="4" animBg="1" advAuto="0"/>
      <p:bldP spid="211" grpId="8" animBg="1" advAuto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Slide Number"/>
          <p:cNvSpPr txBox="1">
            <a:spLocks noGrp="1"/>
          </p:cNvSpPr>
          <p:nvPr>
            <p:ph type="sldNum" sz="quarter" idx="4294967295"/>
          </p:nvPr>
        </p:nvSpPr>
        <p:spPr>
          <a:xfrm>
            <a:off x="-13473" y="90833"/>
            <a:ext cx="453238" cy="461059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15</a:t>
            </a:fld>
            <a:endParaRPr/>
          </a:p>
        </p:txBody>
      </p:sp>
      <p:pic>
        <p:nvPicPr>
          <p:cNvPr id="214" name="planetprofiles_0.554_1.445_Kepler-438_meas_M_Z_A_both_2gyH2O.png" descr="planetprofiles_0.554_1.445_Kepler-438_meas_M_Z_A_both_2gyH2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16903" y="197113"/>
            <a:ext cx="9995270" cy="6663513"/>
          </a:xfrm>
          <a:prstGeom prst="rect">
            <a:avLst/>
          </a:prstGeom>
          <a:ln w="12700">
            <a:miter lim="400000"/>
          </a:ln>
        </p:spPr>
      </p:pic>
      <p:pic>
        <p:nvPicPr>
          <p:cNvPr id="215" name="planetprofiles_0.743_0.832_Kepler-1544_meas_M_Z_A_both_2gyH2O.png" descr="planetprofiles_0.743_0.832_Kepler-1544_meas_M_Z_A_both_2gyH2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16904" y="6931569"/>
            <a:ext cx="9995387" cy="6663592"/>
          </a:xfrm>
          <a:prstGeom prst="rect">
            <a:avLst/>
          </a:prstGeom>
          <a:ln w="12700">
            <a:miter lim="400000"/>
          </a:ln>
        </p:spPr>
      </p:pic>
      <p:sp>
        <p:nvSpPr>
          <p:cNvPr id="216" name="Kepler-438, M1V, Teff = 3748 K"/>
          <p:cNvSpPr txBox="1"/>
          <p:nvPr/>
        </p:nvSpPr>
        <p:spPr>
          <a:xfrm>
            <a:off x="4386274" y="317600"/>
            <a:ext cx="5456556" cy="5604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>
                <a:solidFill>
                  <a:srgbClr val="000000"/>
                </a:solidFill>
              </a:defRPr>
            </a:pPr>
            <a:r>
              <a:t>Kepler-438, M1V, T</a:t>
            </a:r>
            <a:r>
              <a:rPr baseline="-5999"/>
              <a:t>eff</a:t>
            </a:r>
            <a:r>
              <a:t> = 3748 K</a:t>
            </a:r>
          </a:p>
        </p:txBody>
      </p:sp>
      <p:sp>
        <p:nvSpPr>
          <p:cNvPr id="217" name="Kepler-1544, K3V, Teff = 4852 K"/>
          <p:cNvSpPr txBox="1"/>
          <p:nvPr/>
        </p:nvSpPr>
        <p:spPr>
          <a:xfrm>
            <a:off x="4315599" y="7052056"/>
            <a:ext cx="5597907" cy="5604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>
                <a:solidFill>
                  <a:srgbClr val="000000"/>
                </a:solidFill>
              </a:defRPr>
            </a:pPr>
            <a:r>
              <a:t>Kepler-1544, K3V, T</a:t>
            </a:r>
            <a:r>
              <a:rPr baseline="-5999"/>
              <a:t>eff</a:t>
            </a:r>
            <a:r>
              <a:t> = 4852 K</a:t>
            </a:r>
          </a:p>
        </p:txBody>
      </p:sp>
      <p:pic>
        <p:nvPicPr>
          <p:cNvPr id="218" name="planetprofiles_0.570_0.490_KIC-7340288_meas_M_Z_A_both_2gyH2O.png" descr="planetprofiles_0.570_0.490_KIC-7340288_meas_M_Z_A_both_2gyH2O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789339" y="197113"/>
            <a:ext cx="9995388" cy="6663592"/>
          </a:xfrm>
          <a:prstGeom prst="rect">
            <a:avLst/>
          </a:prstGeom>
          <a:ln w="12700">
            <a:miter lim="400000"/>
          </a:ln>
        </p:spPr>
      </p:pic>
      <p:pic>
        <p:nvPicPr>
          <p:cNvPr id="219" name="planetprofiles_1.070_1.698_Kepler-452_meas_M_Z_A_both_2gyH2O.png" descr="planetprofiles_1.070_1.698_Kepler-452_meas_M_Z_A_both_2gyH2O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789339" y="6931569"/>
            <a:ext cx="9995388" cy="6663592"/>
          </a:xfrm>
          <a:prstGeom prst="rect">
            <a:avLst/>
          </a:prstGeom>
          <a:ln w="12700">
            <a:miter lim="400000"/>
          </a:ln>
        </p:spPr>
      </p:pic>
      <p:sp>
        <p:nvSpPr>
          <p:cNvPr id="220" name="KIC-7340288, M0V, Teff = 3959 K"/>
          <p:cNvSpPr txBox="1"/>
          <p:nvPr/>
        </p:nvSpPr>
        <p:spPr>
          <a:xfrm>
            <a:off x="15885546" y="317600"/>
            <a:ext cx="5802885" cy="5604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>
                <a:solidFill>
                  <a:srgbClr val="000000"/>
                </a:solidFill>
              </a:defRPr>
            </a:pPr>
            <a:r>
              <a:t>KIC-7340288, M0V, T</a:t>
            </a:r>
            <a:r>
              <a:rPr baseline="-5999"/>
              <a:t>eff</a:t>
            </a:r>
            <a:r>
              <a:t> = 3959 K</a:t>
            </a:r>
          </a:p>
        </p:txBody>
      </p:sp>
      <p:sp>
        <p:nvSpPr>
          <p:cNvPr id="221" name="Kepler-452, G5IV, Teff = 5772 K"/>
          <p:cNvSpPr txBox="1"/>
          <p:nvPr/>
        </p:nvSpPr>
        <p:spPr>
          <a:xfrm>
            <a:off x="16030707" y="7052056"/>
            <a:ext cx="5512563" cy="5604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>
                <a:solidFill>
                  <a:srgbClr val="000000"/>
                </a:solidFill>
              </a:defRPr>
            </a:pPr>
            <a:r>
              <a:t>Kepler-452, G5IV, T</a:t>
            </a:r>
            <a:r>
              <a:rPr baseline="-5999"/>
              <a:t>eff</a:t>
            </a:r>
            <a:r>
              <a:t> = 5772 K</a:t>
            </a:r>
          </a:p>
        </p:txBody>
      </p:sp>
    </p:spTree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Conclusions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Conclusions</a:t>
            </a:r>
          </a:p>
        </p:txBody>
      </p:sp>
      <p:sp>
        <p:nvSpPr>
          <p:cNvPr id="224" name="Future ensembles should include a wider range of instellation values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dirty="0"/>
              <a:t>Future ensembles should include a wider range of </a:t>
            </a:r>
            <a:r>
              <a:rPr dirty="0" err="1"/>
              <a:t>instellation</a:t>
            </a:r>
            <a:r>
              <a:rPr dirty="0"/>
              <a:t> values</a:t>
            </a:r>
          </a:p>
          <a:p>
            <a:r>
              <a:rPr dirty="0"/>
              <a:t>Land planets ensemble HZ boundaries are generally more optimistic than 1D model</a:t>
            </a:r>
          </a:p>
          <a:p>
            <a:r>
              <a:rPr dirty="0"/>
              <a:t>Quantifying the uncertainty in the HZ boundaries allows us to establish confidence intervals</a:t>
            </a:r>
          </a:p>
          <a:p>
            <a:r>
              <a:rPr dirty="0"/>
              <a:t>Next step: Expand sample to include all currently known potentially habitable planets (~30)</a:t>
            </a:r>
          </a:p>
        </p:txBody>
      </p:sp>
      <p:sp>
        <p:nvSpPr>
          <p:cNvPr id="226" name="Slide Number"/>
          <p:cNvSpPr txBox="1">
            <a:spLocks noGrp="1"/>
          </p:cNvSpPr>
          <p:nvPr>
            <p:ph type="sldNum" sz="quarter" idx="4294967295"/>
          </p:nvPr>
        </p:nvSpPr>
        <p:spPr>
          <a:xfrm>
            <a:off x="26860" y="9577"/>
            <a:ext cx="453239" cy="461059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16</a:t>
            </a:fld>
            <a:endParaRPr/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2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" fill="hold"/>
                                        <p:tgtEl>
                                          <p:spTgt spid="2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2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2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22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4" grpId="1" build="p" bldLvl="5" animBg="1" advAuto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Acknowledgements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sz="10000"/>
            </a:lvl1pPr>
          </a:lstStyle>
          <a:p>
            <a:r>
              <a:t>Acknowledgements</a:t>
            </a:r>
          </a:p>
        </p:txBody>
      </p:sp>
      <p:sp>
        <p:nvSpPr>
          <p:cNvPr id="229" name="We thank Sonny Harman for calculations of water lifetimes for the land planets ensemble…"/>
          <p:cNvSpPr txBox="1">
            <a:spLocks noGrp="1"/>
          </p:cNvSpPr>
          <p:nvPr>
            <p:ph type="body" idx="1"/>
          </p:nvPr>
        </p:nvSpPr>
        <p:spPr>
          <a:xfrm>
            <a:off x="205437" y="2700352"/>
            <a:ext cx="23973126" cy="10194896"/>
          </a:xfrm>
          <a:prstGeom prst="rect">
            <a:avLst/>
          </a:prstGeom>
        </p:spPr>
        <p:txBody>
          <a:bodyPr/>
          <a:lstStyle/>
          <a:p>
            <a:pPr>
              <a:defRPr sz="4000"/>
            </a:pPr>
            <a:r>
              <a:t>We thank Sonny Harman for calculations of water lifetimes for the land planets ensemble</a:t>
            </a:r>
          </a:p>
          <a:p>
            <a:pPr>
              <a:defRPr sz="4000"/>
            </a:pPr>
            <a:r>
              <a:t>Nexus for Exoplanet System Science (NExSS), NASA Astrobiology Program, Mary Voytek</a:t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>
              <a:defRPr sz="4000"/>
            </a:pPr>
            <a:r>
              <a:t>Sellers Exoplanet Environments Collaboration (SEEC), NASA Goddard Space Flight Center</a:t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>
              <a:defRPr sz="4000"/>
            </a:pPr>
            <a:r>
              <a:t>Planetary Science Division (PSD), NASA Headquarters, Stephen Reinhard</a:t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>
              <a:defRPr sz="4000"/>
            </a:pPr>
            <a:r>
              <a:t>Modeling, Analysis, and Prediction (MAP), Earth Science Division (ESD), David Considine</a:t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>
              <a:defRPr sz="4000"/>
            </a:pPr>
            <a:r>
              <a:t>Exoplanet Exploration Program (ExEP), Jet Propulsion Laboratory (JPL)/CalTech, NASA Headquarters, Karl Stapelfeldt and Eric Mamajek</a:t>
            </a:r>
          </a:p>
          <a:p>
            <a:pPr>
              <a:defRPr sz="4000"/>
            </a:pPr>
            <a:r>
              <a:t>Please see Nancy Kiang’s talk on Friday “A ROCKE-3D Perturbed Parameter Ensemble: Habitability Metrics for Land Planets”</a:t>
            </a:r>
          </a:p>
        </p:txBody>
      </p:sp>
      <p:sp>
        <p:nvSpPr>
          <p:cNvPr id="4" name="atware@asu.edu">
            <a:extLst>
              <a:ext uri="{FF2B5EF4-FFF2-40B4-BE49-F238E27FC236}">
                <a16:creationId xmlns:a16="http://schemas.microsoft.com/office/drawing/2014/main" id="{A013E9DF-BB8F-6448-8DE9-7D6A14EC7362}"/>
              </a:ext>
            </a:extLst>
          </p:cNvPr>
          <p:cNvSpPr txBox="1"/>
          <p:nvPr/>
        </p:nvSpPr>
        <p:spPr>
          <a:xfrm>
            <a:off x="19210434" y="12760320"/>
            <a:ext cx="5159046" cy="90789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5400" b="0"/>
            </a:lvl1pPr>
          </a:lstStyle>
          <a:p>
            <a:r>
              <a:rPr dirty="0" err="1"/>
              <a:t>atware@asu.edu</a:t>
            </a:r>
            <a:endParaRPr dirty="0"/>
          </a:p>
        </p:txBody>
      </p:sp>
    </p:spTree>
  </p:cSld>
  <p:clrMapOvr>
    <a:masterClrMapping/>
  </p:clrMapOvr>
  <p:transition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Backup slides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Backup slides</a:t>
            </a:r>
          </a:p>
        </p:txBody>
      </p:sp>
      <p:sp>
        <p:nvSpPr>
          <p:cNvPr id="232" name="Double-click to edit"/>
          <p:cNvSpPr txBox="1">
            <a:spLocks noGrp="1"/>
          </p:cNvSpPr>
          <p:nvPr>
            <p:ph type="subTitle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Ovr>
    <a:masterClrMapping/>
  </p:clrMapOvr>
  <p:transition spd="med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Potentially Habitable Planets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Potentially Habitable Planets</a:t>
            </a:r>
          </a:p>
        </p:txBody>
      </p:sp>
      <p:sp>
        <p:nvSpPr>
          <p:cNvPr id="235" name="Habitable Zone (HZ): Orbital area around a star where a planetary surface could support liquid water…"/>
          <p:cNvSpPr txBox="1">
            <a:spLocks noGrp="1"/>
          </p:cNvSpPr>
          <p:nvPr>
            <p:ph type="body" sz="half" idx="1"/>
          </p:nvPr>
        </p:nvSpPr>
        <p:spPr>
          <a:xfrm>
            <a:off x="84766" y="3149600"/>
            <a:ext cx="13030288" cy="9296400"/>
          </a:xfrm>
          <a:prstGeom prst="rect">
            <a:avLst/>
          </a:prstGeom>
        </p:spPr>
        <p:txBody>
          <a:bodyPr/>
          <a:lstStyle/>
          <a:p>
            <a:pPr marL="603250" indent="-603250" defTabSz="784225">
              <a:spcBef>
                <a:spcPts val="5600"/>
              </a:spcBef>
              <a:defRPr sz="4560"/>
            </a:pPr>
            <a:r>
              <a:t>Habitable Zone (HZ): Orbital area around a star where a planetary surface could support liquid water</a:t>
            </a:r>
          </a:p>
          <a:p>
            <a:pPr marL="603250" indent="-603250" defTabSz="784225">
              <a:spcBef>
                <a:spcPts val="5600"/>
              </a:spcBef>
              <a:defRPr sz="4560"/>
            </a:pPr>
            <a:r>
              <a:t>Earth-like Rocky Planets: </a:t>
            </a:r>
            <a:r>
              <a:rPr baseline="31999"/>
              <a:t>(1)</a:t>
            </a:r>
            <a:r>
              <a:t> R &lt; 1.8 R</a:t>
            </a:r>
            <a:r>
              <a:rPr baseline="-5999"/>
              <a:t>⊕</a:t>
            </a:r>
            <a:br>
              <a:rPr baseline="-5999"/>
            </a:br>
            <a:r>
              <a:rPr baseline="-5999"/>
              <a:t>                                                              </a:t>
            </a:r>
            <a:r>
              <a:rPr baseline="31999"/>
              <a:t>(2) </a:t>
            </a:r>
            <a:r>
              <a:rPr sz="4655"/>
              <a:t>M &lt; 10 </a:t>
            </a:r>
            <a:r>
              <a:t>M</a:t>
            </a:r>
            <a:r>
              <a:rPr baseline="-5999"/>
              <a:t>⊕</a:t>
            </a:r>
          </a:p>
          <a:p>
            <a:pPr marL="603250" indent="-603250" defTabSz="784225">
              <a:spcBef>
                <a:spcPts val="5600"/>
              </a:spcBef>
              <a:defRPr sz="4560"/>
            </a:pPr>
            <a:r>
              <a:t># of Potentially Habitable Planets: ~30 (assuming optimistic HZ limits from Kopparapu et al. 2013)</a:t>
            </a:r>
          </a:p>
          <a:p>
            <a:pPr marL="603250" indent="-603250" defTabSz="784225">
              <a:spcBef>
                <a:spcPts val="5600"/>
              </a:spcBef>
              <a:defRPr sz="4560"/>
            </a:pPr>
            <a:r>
              <a:t>Large number of targets =&gt; prioritize characterization by potential to support life</a:t>
            </a:r>
          </a:p>
        </p:txBody>
      </p:sp>
      <p:sp>
        <p:nvSpPr>
          <p:cNvPr id="236" name="1Thompson et al. 2018, 2Zeng et al. 2019"/>
          <p:cNvSpPr txBox="1"/>
          <p:nvPr/>
        </p:nvSpPr>
        <p:spPr>
          <a:xfrm>
            <a:off x="8518334" y="13119002"/>
            <a:ext cx="7347332" cy="5604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r>
              <a:rPr baseline="31999"/>
              <a:t>1</a:t>
            </a:r>
            <a:r>
              <a:t>Thompson et al. 2018, </a:t>
            </a:r>
            <a:r>
              <a:rPr baseline="31999"/>
              <a:t>2</a:t>
            </a:r>
            <a:r>
              <a:t>Zeng et al. 2019</a:t>
            </a:r>
          </a:p>
        </p:txBody>
      </p:sp>
      <p:pic>
        <p:nvPicPr>
          <p:cNvPr id="237" name="Screen Shot 2020-12-10 at 1.41.29 PM.png" descr="Screen Shot 2020-12-10 at 1.41.29 P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412083" y="3695700"/>
            <a:ext cx="10883901" cy="8204200"/>
          </a:xfrm>
          <a:prstGeom prst="rect">
            <a:avLst/>
          </a:prstGeom>
          <a:ln w="12700">
            <a:miter lim="400000"/>
          </a:ln>
        </p:spPr>
      </p:pic>
      <p:sp>
        <p:nvSpPr>
          <p:cNvPr id="238" name="LUVOIR Final Report"/>
          <p:cNvSpPr txBox="1"/>
          <p:nvPr/>
        </p:nvSpPr>
        <p:spPr>
          <a:xfrm>
            <a:off x="16920458" y="11881844"/>
            <a:ext cx="3867151" cy="56044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r>
              <a:t>LUVOIR Final Report</a:t>
            </a:r>
          </a:p>
        </p:txBody>
      </p:sp>
      <p:sp>
        <p:nvSpPr>
          <p:cNvPr id="239" name="Slide Number"/>
          <p:cNvSpPr txBox="1">
            <a:spLocks noGrp="1"/>
          </p:cNvSpPr>
          <p:nvPr>
            <p:ph type="sldNum" sz="quarter" idx="4294967295"/>
          </p:nvPr>
        </p:nvSpPr>
        <p:spPr>
          <a:xfrm>
            <a:off x="-53382" y="30970"/>
            <a:ext cx="453239" cy="46106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19</a:t>
            </a:fld>
            <a:endParaRPr/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3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" fill="hold"/>
                                        <p:tgtEl>
                                          <p:spTgt spid="2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2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2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5" fill="hold"/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9" fill="hold"/>
                                        <p:tgtEl>
                                          <p:spTgt spid="2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3" fill="hold"/>
                                        <p:tgtEl>
                                          <p:spTgt spid="2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3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7" fill="hold"/>
                                        <p:tgtEl>
                                          <p:spTgt spid="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4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0" fill="hold"/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" grpId="1" build="p" bldLvl="5" animBg="1" advAuto="0"/>
      <p:bldP spid="236" grpId="2" animBg="1" advAuto="0"/>
      <p:bldP spid="237" grpId="3" animBg="1" advAuto="0"/>
      <p:bldP spid="238" grpId="4" animBg="1" advAuto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CM vs. 1D Models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GCM vs. 1D Models</a:t>
            </a:r>
          </a:p>
        </p:txBody>
      </p:sp>
      <p:sp>
        <p:nvSpPr>
          <p:cNvPr id="242" name="1D models focus on vertical radiation and heat transport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609600" indent="-609600" defTabSz="792479">
              <a:spcBef>
                <a:spcPts val="5600"/>
              </a:spcBef>
              <a:defRPr sz="4608"/>
            </a:pPr>
            <a:r>
              <a:t>1D models focus on vertical radiation and heat transport</a:t>
            </a:r>
          </a:p>
          <a:p>
            <a:pPr marL="1219200" lvl="1" indent="-609600" defTabSz="792479">
              <a:spcBef>
                <a:spcPts val="5600"/>
              </a:spcBef>
              <a:defRPr sz="4608"/>
            </a:pPr>
            <a:r>
              <a:t>Relatively simple with fast equilibration times</a:t>
            </a:r>
          </a:p>
          <a:p>
            <a:pPr marL="1219200" lvl="1" indent="-609600" defTabSz="792479">
              <a:spcBef>
                <a:spcPts val="5600"/>
              </a:spcBef>
              <a:defRPr sz="4608"/>
            </a:pPr>
            <a:r>
              <a:t>Unable to self-consistently account for clouds and other multi-dimensional processes</a:t>
            </a:r>
          </a:p>
          <a:p>
            <a:pPr marL="609600" indent="-609600" defTabSz="792479">
              <a:spcBef>
                <a:spcPts val="5600"/>
              </a:spcBef>
              <a:defRPr sz="4608"/>
            </a:pPr>
            <a:r>
              <a:t>Global Climate Models (GCMs) can account for clouds, orbit, rotation, and atmospheric + oceanic circulation</a:t>
            </a:r>
          </a:p>
          <a:p>
            <a:pPr marL="1219200" lvl="1" indent="-609600" defTabSz="792479">
              <a:spcBef>
                <a:spcPts val="5600"/>
              </a:spcBef>
              <a:defRPr sz="4608"/>
            </a:pPr>
            <a:r>
              <a:t>Require accounting for a large set of boundary conditions</a:t>
            </a:r>
          </a:p>
          <a:p>
            <a:pPr marL="1219200" lvl="1" indent="-609600" defTabSz="792479">
              <a:spcBef>
                <a:spcPts val="5600"/>
              </a:spcBef>
              <a:defRPr sz="4608"/>
            </a:pPr>
            <a:r>
              <a:t>Provide a more realistic view of the climate</a:t>
            </a:r>
          </a:p>
        </p:txBody>
      </p:sp>
      <p:sp>
        <p:nvSpPr>
          <p:cNvPr id="243" name="Slide Number"/>
          <p:cNvSpPr txBox="1">
            <a:spLocks noGrp="1"/>
          </p:cNvSpPr>
          <p:nvPr>
            <p:ph type="sldNum" sz="quarter" idx="4294967295"/>
          </p:nvPr>
        </p:nvSpPr>
        <p:spPr>
          <a:xfrm>
            <a:off x="-73074" y="-30397"/>
            <a:ext cx="453238" cy="461059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20</a:t>
            </a:fld>
            <a:endParaRPr/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4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" fill="hold"/>
                                        <p:tgtEl>
                                          <p:spTgt spid="2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24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24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24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24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24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2" grpId="1" build="p" bldLvl="5" animBg="1" advAuto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ROCKE-3D (Resolving Orbital and Climate Keys for Earth and Extraterrestrial Environments with Dynamics, Way et. al. 2017)…"/>
          <p:cNvSpPr txBox="1"/>
          <p:nvPr/>
        </p:nvSpPr>
        <p:spPr>
          <a:xfrm>
            <a:off x="161679" y="1255343"/>
            <a:ext cx="24060642" cy="112053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 defTabSz="457200">
              <a:defRPr sz="2133" b="0"/>
            </a:pPr>
            <a:r>
              <a:rPr sz="10000" b="1" dirty="0"/>
              <a:t>ROCKE-3D</a:t>
            </a:r>
            <a:r>
              <a:rPr sz="10000" dirty="0"/>
              <a:t> </a:t>
            </a:r>
            <a:r>
              <a:rPr sz="3000" dirty="0"/>
              <a:t>(Resolving Orbital and Climate Keys for Earth and Extraterrestrial Environments with Dynamics, Way et. al. </a:t>
            </a:r>
            <a:r>
              <a:rPr lang="en-US" sz="3000" dirty="0"/>
              <a:t>2</a:t>
            </a:r>
            <a:r>
              <a:rPr sz="3000" dirty="0"/>
              <a:t>017)</a:t>
            </a:r>
          </a:p>
          <a:p>
            <a:pPr marL="493888" indent="-493888" algn="l" defTabSz="457200">
              <a:lnSpc>
                <a:spcPts val="8800"/>
              </a:lnSpc>
              <a:buSzPct val="125000"/>
              <a:buChar char="•"/>
              <a:defRPr sz="4000" b="0"/>
            </a:pPr>
            <a:r>
              <a:rPr dirty="0"/>
              <a:t>NASA GISS GCM </a:t>
            </a:r>
            <a:r>
              <a:rPr dirty="0" err="1"/>
              <a:t>ModelE</a:t>
            </a:r>
            <a:r>
              <a:rPr dirty="0"/>
              <a:t> Earth System Model </a:t>
            </a:r>
            <a:r>
              <a:rPr sz="3000" dirty="0"/>
              <a:t>(Schmidt et al. 2006, 2014)</a:t>
            </a:r>
          </a:p>
          <a:p>
            <a:pPr algn="l" defTabSz="457200">
              <a:lnSpc>
                <a:spcPts val="5900"/>
              </a:lnSpc>
              <a:defRPr b="0" u="sng"/>
            </a:pPr>
            <a:r>
              <a:rPr u="none" dirty="0"/>
              <a:t>	</a:t>
            </a:r>
            <a:r>
              <a:rPr dirty="0">
                <a:hlinkClick r:id="rId3"/>
              </a:rPr>
              <a:t>http://www.giss.nasa.gov/tools</a:t>
            </a:r>
            <a:endParaRPr u="none" dirty="0"/>
          </a:p>
          <a:p>
            <a:pPr marL="493888" indent="-493888" algn="l" defTabSz="457200">
              <a:lnSpc>
                <a:spcPts val="8800"/>
              </a:lnSpc>
              <a:buSzPct val="125000"/>
              <a:buChar char="•"/>
              <a:defRPr sz="4000" b="0"/>
            </a:pPr>
            <a:r>
              <a:rPr dirty="0"/>
              <a:t>4°x5°, 40-layer atmosphere with top 0.1 </a:t>
            </a:r>
            <a:r>
              <a:rPr dirty="0" err="1"/>
              <a:t>hPa</a:t>
            </a:r>
            <a:endParaRPr dirty="0"/>
          </a:p>
          <a:p>
            <a:pPr marL="352777" indent="-352777" algn="l" defTabSz="457200">
              <a:buSzPct val="125000"/>
              <a:buChar char="•"/>
              <a:defRPr sz="4000" b="0"/>
            </a:pPr>
            <a:r>
              <a:rPr dirty="0"/>
              <a:t>SOCRATES radiation </a:t>
            </a:r>
            <a:r>
              <a:rPr sz="3000" dirty="0"/>
              <a:t>(Edwards 1996; Edwards &amp; </a:t>
            </a:r>
            <a:r>
              <a:rPr sz="3000" dirty="0" err="1"/>
              <a:t>Slingo</a:t>
            </a:r>
            <a:r>
              <a:rPr sz="3000" dirty="0"/>
              <a:t> 1996)</a:t>
            </a:r>
          </a:p>
          <a:p>
            <a:pPr marL="352777" indent="-352777" algn="l" defTabSz="457200">
              <a:lnSpc>
                <a:spcPts val="8800"/>
              </a:lnSpc>
              <a:buSzPct val="125000"/>
              <a:buChar char="•"/>
              <a:defRPr sz="4000" b="0"/>
            </a:pPr>
            <a:r>
              <a:rPr dirty="0"/>
              <a:t>Land surface hydrology to allow circulating water to pool and dry up:</a:t>
            </a:r>
            <a:endParaRPr sz="1200" dirty="0"/>
          </a:p>
          <a:p>
            <a:pPr marL="987777" lvl="1" indent="-352777" algn="l" defTabSz="457200">
              <a:lnSpc>
                <a:spcPts val="8800"/>
              </a:lnSpc>
              <a:buSzPct val="125000"/>
              <a:buChar char="•"/>
              <a:defRPr sz="4000" b="0"/>
            </a:pPr>
            <a:r>
              <a:rPr dirty="0"/>
              <a:t>6 soil layers to 3.5 m depth</a:t>
            </a:r>
          </a:p>
          <a:p>
            <a:pPr marL="987777" lvl="1" indent="-352777" algn="l" defTabSz="457200">
              <a:lnSpc>
                <a:spcPts val="8800"/>
              </a:lnSpc>
              <a:buSzPct val="125000"/>
              <a:buChar char="•"/>
              <a:defRPr sz="4000" b="0"/>
            </a:pPr>
            <a:r>
              <a:rPr dirty="0"/>
              <a:t>Aerodynamic soil evaporation from layer 1</a:t>
            </a:r>
          </a:p>
          <a:p>
            <a:pPr marL="987777" lvl="1" indent="-352777" algn="l" defTabSz="457200">
              <a:lnSpc>
                <a:spcPts val="8800"/>
              </a:lnSpc>
              <a:buSzPct val="125000"/>
              <a:buChar char="•"/>
              <a:defRPr sz="4000" b="0"/>
            </a:pPr>
            <a:r>
              <a:rPr dirty="0"/>
              <a:t>Dynamic lake formation from soil run-off and evaporation</a:t>
            </a:r>
          </a:p>
          <a:p>
            <a:pPr marL="987777" lvl="1" indent="-352777" algn="l" defTabSz="457200">
              <a:lnSpc>
                <a:spcPts val="8800"/>
              </a:lnSpc>
              <a:buSzPct val="125000"/>
              <a:buChar char="•"/>
              <a:defRPr sz="4000" b="0"/>
            </a:pPr>
            <a:r>
              <a:rPr dirty="0"/>
              <a:t>Spillage to adjacent grid cells for arbitrary topography</a:t>
            </a:r>
          </a:p>
        </p:txBody>
      </p:sp>
      <p:sp>
        <p:nvSpPr>
          <p:cNvPr id="246" name="Slide Number"/>
          <p:cNvSpPr txBox="1">
            <a:spLocks noGrp="1"/>
          </p:cNvSpPr>
          <p:nvPr>
            <p:ph type="sldNum" sz="quarter" idx="4294967295"/>
          </p:nvPr>
        </p:nvSpPr>
        <p:spPr>
          <a:xfrm>
            <a:off x="15847" y="46912"/>
            <a:ext cx="453239" cy="461059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21</a:t>
            </a:fld>
            <a:endParaRPr/>
          </a:p>
        </p:txBody>
      </p:sp>
    </p:spTree>
  </p:cSld>
  <p:clrMapOvr>
    <a:masterClrMapping/>
  </p:clrMapOvr>
  <p:transition spd="med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8 Stellar Spectra for the Land Planets PPE"/>
          <p:cNvSpPr txBox="1"/>
          <p:nvPr/>
        </p:nvSpPr>
        <p:spPr>
          <a:xfrm>
            <a:off x="4880464" y="56542"/>
            <a:ext cx="14623071" cy="99454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 defTabSz="457200">
              <a:lnSpc>
                <a:spcPts val="13000"/>
              </a:lnSpc>
              <a:defRPr sz="6033" b="0"/>
            </a:lvl1pPr>
          </a:lstStyle>
          <a:p>
            <a:r>
              <a:t>8 Stellar Spectra for the Land Planets PPE</a:t>
            </a:r>
          </a:p>
        </p:txBody>
      </p:sp>
      <p:pic>
        <p:nvPicPr>
          <p:cNvPr id="249" name="m0kyEueW339mlGw4fNLNUziwnc2vtaMcgGj0YxqeMckAdcM3vZJ6MI0sdRzOuBwEc5rIghCcH7ZuB2M5I_mvsQHwZcsXSC-Y8mcePJdFV4-adDR7RlYyr1WibLbQEYkFvrAAGBMWqIHU5GdOkw.jpg" descr="m0kyEueW339mlGw4fNLNUziwnc2vtaMcgGj0YxqeMckAdcM3vZJ6MI0sdRzOuBwEc5rIghCcH7ZuB2M5I_mvsQHwZcsXSC-Y8mcePJdFV4-adDR7RlYyr1WibLbQEYkFvrAAGBMWqIHU5GdOkw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28186" y="1133496"/>
            <a:ext cx="16727628" cy="12545721"/>
          </a:xfrm>
          <a:prstGeom prst="rect">
            <a:avLst/>
          </a:prstGeom>
          <a:ln w="12700">
            <a:miter lim="400000"/>
          </a:ln>
        </p:spPr>
      </p:pic>
      <p:sp>
        <p:nvSpPr>
          <p:cNvPr id="250" name="Slide Number"/>
          <p:cNvSpPr txBox="1">
            <a:spLocks noGrp="1"/>
          </p:cNvSpPr>
          <p:nvPr>
            <p:ph type="sldNum" sz="quarter" idx="4294967295"/>
          </p:nvPr>
        </p:nvSpPr>
        <p:spPr>
          <a:xfrm>
            <a:off x="43493" y="4319"/>
            <a:ext cx="453239" cy="46106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22</a:t>
            </a:fld>
            <a:endParaRPr/>
          </a:p>
        </p:txBody>
      </p:sp>
    </p:spTree>
  </p:cSld>
  <p:clrMapOvr>
    <a:masterClrMapping/>
  </p:clrMapOvr>
  <p:transition spd="med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Slide Number"/>
          <p:cNvSpPr txBox="1">
            <a:spLocks noGrp="1"/>
          </p:cNvSpPr>
          <p:nvPr>
            <p:ph type="sldNum" sz="quarter" idx="4294967295"/>
          </p:nvPr>
        </p:nvSpPr>
        <p:spPr>
          <a:xfrm>
            <a:off x="-13473" y="90833"/>
            <a:ext cx="453238" cy="461059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23</a:t>
            </a:fld>
            <a:endParaRPr/>
          </a:p>
        </p:txBody>
      </p:sp>
      <p:pic>
        <p:nvPicPr>
          <p:cNvPr id="253" name="planetprofiles_0.528_0.617_Kepler-1455_meas_M_Z_A_both_2gyH2O.png" descr="planetprofiles_0.528_0.617_Kepler-1455_meas_M_Z_A_both_2gyH2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16903" y="197113"/>
            <a:ext cx="9995270" cy="6663513"/>
          </a:xfrm>
          <a:prstGeom prst="rect">
            <a:avLst/>
          </a:prstGeom>
          <a:ln w="12700">
            <a:miter lim="400000"/>
          </a:ln>
        </p:spPr>
      </p:pic>
      <p:pic>
        <p:nvPicPr>
          <p:cNvPr id="254" name="planetprofiles_0.710_0.562_HD40307_meas_M_Z_A_both_2gyH2O.png" descr="planetprofiles_0.710_0.562_HD40307_meas_M_Z_A_both_2gyH2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16904" y="6931569"/>
            <a:ext cx="9995387" cy="6663592"/>
          </a:xfrm>
          <a:prstGeom prst="rect">
            <a:avLst/>
          </a:prstGeom>
          <a:ln w="12700">
            <a:miter lim="400000"/>
          </a:ln>
        </p:spPr>
      </p:pic>
      <p:sp>
        <p:nvSpPr>
          <p:cNvPr id="255" name="Kepler-1455, M0V, Teff = 3899 K"/>
          <p:cNvSpPr txBox="1"/>
          <p:nvPr/>
        </p:nvSpPr>
        <p:spPr>
          <a:xfrm>
            <a:off x="4280356" y="317600"/>
            <a:ext cx="5668392" cy="5604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>
                <a:solidFill>
                  <a:srgbClr val="000000"/>
                </a:solidFill>
              </a:defRPr>
            </a:pPr>
            <a:r>
              <a:t>Kepler-1455, M0V, T</a:t>
            </a:r>
            <a:r>
              <a:rPr baseline="-5999"/>
              <a:t>eff</a:t>
            </a:r>
            <a:r>
              <a:t> = 3899 K</a:t>
            </a:r>
          </a:p>
        </p:txBody>
      </p:sp>
      <p:sp>
        <p:nvSpPr>
          <p:cNvPr id="256" name="HD40307, K2.5V, Teff = 4827 K"/>
          <p:cNvSpPr txBox="1"/>
          <p:nvPr/>
        </p:nvSpPr>
        <p:spPr>
          <a:xfrm>
            <a:off x="4431423" y="7052056"/>
            <a:ext cx="5366259" cy="5604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>
                <a:solidFill>
                  <a:srgbClr val="000000"/>
                </a:solidFill>
              </a:defRPr>
            </a:pPr>
            <a:r>
              <a:t>HD40307, K2.5V, T</a:t>
            </a:r>
            <a:r>
              <a:rPr baseline="-5999"/>
              <a:t>eff</a:t>
            </a:r>
            <a:r>
              <a:t> = 4827 K</a:t>
            </a:r>
          </a:p>
        </p:txBody>
      </p:sp>
      <p:pic>
        <p:nvPicPr>
          <p:cNvPr id="257" name="planetprofiles_0.573_0.263_Kepler-441_meas_M_Z_A_both_2gyH2O.png" descr="planetprofiles_0.573_0.263_Kepler-441_meas_M_Z_A_both_2gyH2O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789339" y="197113"/>
            <a:ext cx="9995388" cy="6663592"/>
          </a:xfrm>
          <a:prstGeom prst="rect">
            <a:avLst/>
          </a:prstGeom>
          <a:ln w="12700">
            <a:miter lim="400000"/>
          </a:ln>
        </p:spPr>
      </p:pic>
      <p:pic>
        <p:nvPicPr>
          <p:cNvPr id="258" name="planetprofiles_0.727_0.427_Kepler-62_meas_M_Z_A_both_2gyH2O.png" descr="planetprofiles_0.727_0.427_Kepler-62_meas_M_Z_A_both_2gyH2O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789339" y="6931569"/>
            <a:ext cx="9995388" cy="6663592"/>
          </a:xfrm>
          <a:prstGeom prst="rect">
            <a:avLst/>
          </a:prstGeom>
          <a:ln w="12700">
            <a:miter lim="400000"/>
          </a:ln>
        </p:spPr>
      </p:pic>
      <p:sp>
        <p:nvSpPr>
          <p:cNvPr id="259" name="Kepler-441 K8V, Teff = 4340 K"/>
          <p:cNvSpPr txBox="1"/>
          <p:nvPr/>
        </p:nvSpPr>
        <p:spPr>
          <a:xfrm>
            <a:off x="16146912" y="317600"/>
            <a:ext cx="5280153" cy="5604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>
                <a:solidFill>
                  <a:srgbClr val="000000"/>
                </a:solidFill>
              </a:defRPr>
            </a:pPr>
            <a:r>
              <a:t>Kepler-441 K8V, T</a:t>
            </a:r>
            <a:r>
              <a:rPr baseline="-5999"/>
              <a:t>eff</a:t>
            </a:r>
            <a:r>
              <a:t> = 4340 K</a:t>
            </a:r>
          </a:p>
        </p:txBody>
      </p:sp>
      <p:sp>
        <p:nvSpPr>
          <p:cNvPr id="260" name="Kepler-62, K2V, Teff = 4859 K"/>
          <p:cNvSpPr txBox="1"/>
          <p:nvPr/>
        </p:nvSpPr>
        <p:spPr>
          <a:xfrm>
            <a:off x="16199871" y="7052056"/>
            <a:ext cx="5174235" cy="5604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>
                <a:solidFill>
                  <a:srgbClr val="000000"/>
                </a:solidFill>
              </a:defRPr>
            </a:pPr>
            <a:r>
              <a:t>Kepler-62, K2V, T</a:t>
            </a:r>
            <a:r>
              <a:rPr baseline="-5999"/>
              <a:t>eff</a:t>
            </a:r>
            <a:r>
              <a:t> = 4859 K</a:t>
            </a:r>
          </a:p>
        </p:txBody>
      </p:sp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Black">
  <a:themeElements>
    <a:clrScheme name="Black">
      <a:dk1>
        <a:srgbClr val="000000"/>
      </a:dk1>
      <a:lt1>
        <a:srgbClr val="FFFFFF"/>
      </a:lt1>
      <a:dk2>
        <a:srgbClr val="434343"/>
      </a:dk2>
      <a:lt2>
        <a:srgbClr val="A9A9A9"/>
      </a:lt2>
      <a:accent1>
        <a:srgbClr val="0076BA"/>
      </a:accent1>
      <a:accent2>
        <a:srgbClr val="00A89D"/>
      </a:accent2>
      <a:accent3>
        <a:srgbClr val="1DB100"/>
      </a:accent3>
      <a:accent4>
        <a:srgbClr val="F8BA00"/>
      </a:accent4>
      <a:accent5>
        <a:srgbClr val="EE220C"/>
      </a:accent5>
      <a:accent6>
        <a:srgbClr val="CB297B"/>
      </a:accent6>
      <a:hlink>
        <a:srgbClr val="0000FF"/>
      </a:hlink>
      <a:folHlink>
        <a:srgbClr val="FF00FF"/>
      </a:folHlink>
    </a:clrScheme>
    <a:fontScheme name="Black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Black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>
            <a:lumOff val="13529"/>
          </a:schemeClr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FFFFFF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000" b="1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Black">
  <a:themeElements>
    <a:clrScheme name="Black">
      <a:dk1>
        <a:srgbClr val="000000"/>
      </a:dk1>
      <a:lt1>
        <a:srgbClr val="FFFFFF"/>
      </a:lt1>
      <a:dk2>
        <a:srgbClr val="434343"/>
      </a:dk2>
      <a:lt2>
        <a:srgbClr val="A9A9A9"/>
      </a:lt2>
      <a:accent1>
        <a:srgbClr val="0076BA"/>
      </a:accent1>
      <a:accent2>
        <a:srgbClr val="00A89D"/>
      </a:accent2>
      <a:accent3>
        <a:srgbClr val="1DB100"/>
      </a:accent3>
      <a:accent4>
        <a:srgbClr val="F8BA00"/>
      </a:accent4>
      <a:accent5>
        <a:srgbClr val="EE220C"/>
      </a:accent5>
      <a:accent6>
        <a:srgbClr val="CB297B"/>
      </a:accent6>
      <a:hlink>
        <a:srgbClr val="0000FF"/>
      </a:hlink>
      <a:folHlink>
        <a:srgbClr val="FF00FF"/>
      </a:folHlink>
    </a:clrScheme>
    <a:fontScheme name="Black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Black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>
            <a:lumOff val="13529"/>
          </a:schemeClr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FFFFFF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000" b="1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1454</Words>
  <Application>Microsoft Macintosh PowerPoint</Application>
  <PresentationFormat>Custom</PresentationFormat>
  <Paragraphs>201</Paragraphs>
  <Slides>23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32" baseType="lpstr">
      <vt:lpstr>Arial</vt:lpstr>
      <vt:lpstr>Calibri</vt:lpstr>
      <vt:lpstr>Cambria Math</vt:lpstr>
      <vt:lpstr>Helvetica Light</vt:lpstr>
      <vt:lpstr>Helvetica Neue</vt:lpstr>
      <vt:lpstr>Helvetica Neue Light</vt:lpstr>
      <vt:lpstr>Helvetica Neue Medium</vt:lpstr>
      <vt:lpstr>Times Roman</vt:lpstr>
      <vt:lpstr>Black</vt:lpstr>
      <vt:lpstr>Pairing a GCM and Bayesian Framework to Predict Habitable Zone Evolution</vt:lpstr>
      <vt:lpstr>Continuous Habitable Zones</vt:lpstr>
      <vt:lpstr>Continuous Habitable Zones</vt:lpstr>
      <vt:lpstr>PowerPoint Presentation</vt:lpstr>
      <vt:lpstr>Bayesian Model</vt:lpstr>
      <vt:lpstr>Sample Selection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Conclusions</vt:lpstr>
      <vt:lpstr>Acknowledgements</vt:lpstr>
      <vt:lpstr>Backup slides</vt:lpstr>
      <vt:lpstr>Potentially Habitable Planets</vt:lpstr>
      <vt:lpstr>GCM vs. 1D Models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Pairing a GCM and Bayesian Framework to Predict Habitable Zone Evolution</dc:title>
  <cp:lastModifiedBy>Microsoft Office User</cp:lastModifiedBy>
  <cp:revision>2</cp:revision>
  <dcterms:modified xsi:type="dcterms:W3CDTF">2022-05-14T00:33:42Z</dcterms:modified>
</cp:coreProperties>
</file>