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4103" r:id="rId4"/>
  </p:sldMasterIdLst>
  <p:notesMasterIdLst>
    <p:notesMasterId r:id="rId28"/>
  </p:notesMasterIdLst>
  <p:handoutMasterIdLst>
    <p:handoutMasterId r:id="rId29"/>
  </p:handoutMasterIdLst>
  <p:sldIdLst>
    <p:sldId id="1025" r:id="rId5"/>
    <p:sldId id="1027" r:id="rId6"/>
    <p:sldId id="1028" r:id="rId7"/>
    <p:sldId id="1088" r:id="rId8"/>
    <p:sldId id="1094" r:id="rId9"/>
    <p:sldId id="1093" r:id="rId10"/>
    <p:sldId id="1095" r:id="rId11"/>
    <p:sldId id="1115" r:id="rId12"/>
    <p:sldId id="1100" r:id="rId13"/>
    <p:sldId id="1101" r:id="rId14"/>
    <p:sldId id="1102" r:id="rId15"/>
    <p:sldId id="1103" r:id="rId16"/>
    <p:sldId id="1113" r:id="rId17"/>
    <p:sldId id="1110" r:id="rId18"/>
    <p:sldId id="1092" r:id="rId19"/>
    <p:sldId id="1109" r:id="rId20"/>
    <p:sldId id="1097" r:id="rId21"/>
    <p:sldId id="1098" r:id="rId22"/>
    <p:sldId id="1099" r:id="rId23"/>
    <p:sldId id="1111" r:id="rId24"/>
    <p:sldId id="1112" r:id="rId25"/>
    <p:sldId id="1104" r:id="rId26"/>
    <p:sldId id="1105" r:id="rId27"/>
  </p:sldIdLst>
  <p:sldSz cx="9144000" cy="6858000" type="letter"/>
  <p:notesSz cx="6997700" cy="9271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16" userDrawn="1">
          <p15:clr>
            <a:srgbClr val="A4A3A4"/>
          </p15:clr>
        </p15:guide>
        <p15:guide id="2" pos="2688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oodson, Brian K. (GSFC-595.0)[Pearl River Technologies]" initials="WT" lastIdx="1" clrIdx="6">
    <p:extLst>
      <p:ext uri="{19B8F6BF-5375-455C-9EA6-DF929625EA0E}">
        <p15:presenceInfo xmlns:p15="http://schemas.microsoft.com/office/powerpoint/2012/main" userId="S::bkwoods1@ndc.nasa.gov::4220c49c-6e99-4abc-81b5-e7740cce96d6" providerId="AD"/>
      </p:ext>
    </p:extLst>
  </p:cmAuthor>
  <p:cmAuthor id="1" name="Shen, Haijun (GSFC-595.0)[OMITRON]" initials="SH(" lastIdx="38" clrIdx="0">
    <p:extLst>
      <p:ext uri="{19B8F6BF-5375-455C-9EA6-DF929625EA0E}">
        <p15:presenceInfo xmlns:p15="http://schemas.microsoft.com/office/powerpoint/2012/main" userId="Shen, Haijun (GSFC-595.0)[OMITRON]" providerId="None"/>
      </p:ext>
    </p:extLst>
  </p:cmAuthor>
  <p:cmAuthor id="8" name="Leser, Ben (GSFC-595.0)[AI SOLUTIONS, INC]" initials="LI" lastIdx="1" clrIdx="7">
    <p:extLst>
      <p:ext uri="{19B8F6BF-5375-455C-9EA6-DF929625EA0E}">
        <p15:presenceInfo xmlns:p15="http://schemas.microsoft.com/office/powerpoint/2012/main" userId="S::bleser@ndc.nasa.gov::a719e8b0-7e86-4c91-bf64-0ae3bfaf9daf" providerId="AD"/>
      </p:ext>
    </p:extLst>
  </p:cmAuthor>
  <p:cmAuthor id="2" name="Benjamin Leser" initials="BL" lastIdx="44" clrIdx="1">
    <p:extLst>
      <p:ext uri="{19B8F6BF-5375-455C-9EA6-DF929625EA0E}">
        <p15:presenceInfo xmlns:p15="http://schemas.microsoft.com/office/powerpoint/2012/main" userId="Benjamin Leser" providerId="None"/>
      </p:ext>
    </p:extLst>
  </p:cmAuthor>
  <p:cmAuthor id="3" name="Toumey, Eliot W. (GSFC-595.0)[AI SOLUTIONS, INC]" initials="TI" lastIdx="4" clrIdx="2">
    <p:extLst>
      <p:ext uri="{19B8F6BF-5375-455C-9EA6-DF929625EA0E}">
        <p15:presenceInfo xmlns:p15="http://schemas.microsoft.com/office/powerpoint/2012/main" userId="S::etoumey@ndc.nasa.gov::142ae859-a1b4-4505-8f10-a22832c5053e" providerId="AD"/>
      </p:ext>
    </p:extLst>
  </p:cmAuthor>
  <p:cmAuthor id="4" name="Benjamin B. Leser" initials="BBL" lastIdx="3" clrIdx="3">
    <p:extLst>
      <p:ext uri="{19B8F6BF-5375-455C-9EA6-DF929625EA0E}">
        <p15:presenceInfo xmlns:p15="http://schemas.microsoft.com/office/powerpoint/2012/main" userId="S-1-5-21-865672521-1475708268-755745104-2147" providerId="AD"/>
      </p:ext>
    </p:extLst>
  </p:cmAuthor>
  <p:cmAuthor id="5" name="Shen, Haijun (GSFC-595.0)[OMITRON]" initials="S(" lastIdx="6" clrIdx="4">
    <p:extLst>
      <p:ext uri="{19B8F6BF-5375-455C-9EA6-DF929625EA0E}">
        <p15:presenceInfo xmlns:p15="http://schemas.microsoft.com/office/powerpoint/2012/main" userId="S::hshen@ndc.nasa.gov::562dc626-8446-46f8-97ca-036e045e4c1f" providerId="AD"/>
      </p:ext>
    </p:extLst>
  </p:cmAuthor>
  <p:cmAuthor id="6" name="Daria Stifel" initials="DS" lastIdx="3" clrIdx="5">
    <p:extLst>
      <p:ext uri="{19B8F6BF-5375-455C-9EA6-DF929625EA0E}">
        <p15:presenceInfo xmlns:p15="http://schemas.microsoft.com/office/powerpoint/2012/main" userId="Daria Stif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92DFF"/>
    <a:srgbClr val="F583FF"/>
    <a:srgbClr val="4C4C4C"/>
    <a:srgbClr val="FFFF00"/>
    <a:srgbClr val="336600"/>
    <a:srgbClr val="00FF00"/>
    <a:srgbClr val="DDDDDD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AC4B0D-AB91-42C2-8629-E15E07586715}" v="1" dt="2022-10-17T14:35:45.928"/>
    <p1510:client id="{1AA9A496-2F54-4DF8-BE59-EFF5694A81B1}" v="11" dt="2022-10-06T18:20:28.496"/>
    <p1510:client id="{6189A0A0-5495-434E-B2CD-0FEAC0302C08}" v="2" dt="2022-10-17T14:34:50.762"/>
    <p1510:client id="{896F734D-D968-4462-AD20-CF727AB2B2CC}" v="5" dt="2022-10-18T14:24:40.173"/>
    <p1510:client id="{AFF098B3-729F-4A4D-9488-2237EE315B67}" v="9" dt="2021-10-27T20:51:08.2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08" y="60"/>
      </p:cViewPr>
      <p:guideLst>
        <p:guide orient="horz" pos="2016"/>
        <p:guide pos="2688"/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odson, Brian K. (GSFC-595.0)[Pearl River Technologies]" userId="S::bkwoods1@ndc.nasa.gov::4220c49c-6e99-4abc-81b5-e7740cce96d6" providerId="AD" clId="Web-{17AC4B0D-AB91-42C2-8629-E15E07586715}"/>
    <pc:docChg chg="">
      <pc:chgData name="Woodson, Brian K. (GSFC-595.0)[Pearl River Technologies]" userId="S::bkwoods1@ndc.nasa.gov::4220c49c-6e99-4abc-81b5-e7740cce96d6" providerId="AD" clId="Web-{17AC4B0D-AB91-42C2-8629-E15E07586715}" dt="2022-10-17T14:35:45.928" v="0"/>
      <pc:docMkLst>
        <pc:docMk/>
      </pc:docMkLst>
      <pc:sldChg chg="delCm">
        <pc:chgData name="Woodson, Brian K. (GSFC-595.0)[Pearl River Technologies]" userId="S::bkwoods1@ndc.nasa.gov::4220c49c-6e99-4abc-81b5-e7740cce96d6" providerId="AD" clId="Web-{17AC4B0D-AB91-42C2-8629-E15E07586715}" dt="2022-10-17T14:35:45.928" v="0"/>
        <pc:sldMkLst>
          <pc:docMk/>
          <pc:sldMk cId="0" sldId="1025"/>
        </pc:sldMkLst>
      </pc:sldChg>
    </pc:docChg>
  </pc:docChgLst>
  <pc:docChgLst>
    <pc:chgData name="Shen, Haijun (GSFC-595.0)[OMITRON]" userId="S::hshen@ndc.nasa.gov::562dc626-8446-46f8-97ca-036e045e4c1f" providerId="AD" clId="Web-{1AA9A496-2F54-4DF8-BE59-EFF5694A81B1}"/>
    <pc:docChg chg="">
      <pc:chgData name="Shen, Haijun (GSFC-595.0)[OMITRON]" userId="S::hshen@ndc.nasa.gov::562dc626-8446-46f8-97ca-036e045e4c1f" providerId="AD" clId="Web-{1AA9A496-2F54-4DF8-BE59-EFF5694A81B1}" dt="2022-10-06T18:20:28.496" v="10"/>
      <pc:docMkLst>
        <pc:docMk/>
      </pc:docMkLst>
      <pc:sldChg chg="addCm modCm">
        <pc:chgData name="Shen, Haijun (GSFC-595.0)[OMITRON]" userId="S::hshen@ndc.nasa.gov::562dc626-8446-46f8-97ca-036e045e4c1f" providerId="AD" clId="Web-{1AA9A496-2F54-4DF8-BE59-EFF5694A81B1}" dt="2022-10-06T17:53:47.549" v="1"/>
        <pc:sldMkLst>
          <pc:docMk/>
          <pc:sldMk cId="1957299550" sldId="1088"/>
        </pc:sldMkLst>
      </pc:sldChg>
      <pc:sldChg chg="addCm modCm">
        <pc:chgData name="Shen, Haijun (GSFC-595.0)[OMITRON]" userId="S::hshen@ndc.nasa.gov::562dc626-8446-46f8-97ca-036e045e4c1f" providerId="AD" clId="Web-{1AA9A496-2F54-4DF8-BE59-EFF5694A81B1}" dt="2022-10-06T17:59:50.582" v="3"/>
        <pc:sldMkLst>
          <pc:docMk/>
          <pc:sldMk cId="751577838" sldId="1094"/>
        </pc:sldMkLst>
      </pc:sldChg>
      <pc:sldChg chg="addCm modCm">
        <pc:chgData name="Shen, Haijun (GSFC-595.0)[OMITRON]" userId="S::hshen@ndc.nasa.gov::562dc626-8446-46f8-97ca-036e045e4c1f" providerId="AD" clId="Web-{1AA9A496-2F54-4DF8-BE59-EFF5694A81B1}" dt="2022-10-06T18:11:43.696" v="5"/>
        <pc:sldMkLst>
          <pc:docMk/>
          <pc:sldMk cId="1267253368" sldId="1095"/>
        </pc:sldMkLst>
      </pc:sldChg>
      <pc:sldChg chg="addCm modCm">
        <pc:chgData name="Shen, Haijun (GSFC-595.0)[OMITRON]" userId="S::hshen@ndc.nasa.gov::562dc626-8446-46f8-97ca-036e045e4c1f" providerId="AD" clId="Web-{1AA9A496-2F54-4DF8-BE59-EFF5694A81B1}" dt="2022-10-06T18:18:37.604" v="8"/>
        <pc:sldMkLst>
          <pc:docMk/>
          <pc:sldMk cId="2753266988" sldId="1100"/>
        </pc:sldMkLst>
      </pc:sldChg>
      <pc:sldChg chg="addCm modCm">
        <pc:chgData name="Shen, Haijun (GSFC-595.0)[OMITRON]" userId="S::hshen@ndc.nasa.gov::562dc626-8446-46f8-97ca-036e045e4c1f" providerId="AD" clId="Web-{1AA9A496-2F54-4DF8-BE59-EFF5694A81B1}" dt="2022-10-06T18:20:28.496" v="10"/>
        <pc:sldMkLst>
          <pc:docMk/>
          <pc:sldMk cId="1099298256" sldId="1113"/>
        </pc:sldMkLst>
      </pc:sldChg>
      <pc:sldChg chg="addCm">
        <pc:chgData name="Shen, Haijun (GSFC-595.0)[OMITRON]" userId="S::hshen@ndc.nasa.gov::562dc626-8446-46f8-97ca-036e045e4c1f" providerId="AD" clId="Web-{1AA9A496-2F54-4DF8-BE59-EFF5694A81B1}" dt="2022-10-06T18:17:16.291" v="6"/>
        <pc:sldMkLst>
          <pc:docMk/>
          <pc:sldMk cId="3837353472" sldId="1115"/>
        </pc:sldMkLst>
      </pc:sldChg>
    </pc:docChg>
  </pc:docChgLst>
  <pc:docChgLst>
    <pc:chgData name="Toumey, Eliot W. (GSFC-595.0)[AI SOLUTIONS, INC]" userId="S::etoumey@ndc.nasa.gov::142ae859-a1b4-4505-8f10-a22832c5053e" providerId="AD" clId="Web-{AFF098B3-729F-4A4D-9488-2237EE315B67}"/>
    <pc:docChg chg="">
      <pc:chgData name="Toumey, Eliot W. (GSFC-595.0)[AI SOLUTIONS, INC]" userId="S::etoumey@ndc.nasa.gov::142ae859-a1b4-4505-8f10-a22832c5053e" providerId="AD" clId="Web-{AFF098B3-729F-4A4D-9488-2237EE315B67}" dt="2021-10-27T20:51:08.226" v="8"/>
      <pc:docMkLst>
        <pc:docMk/>
      </pc:docMkLst>
      <pc:sldChg chg="addCm modCm">
        <pc:chgData name="Toumey, Eliot W. (GSFC-595.0)[AI SOLUTIONS, INC]" userId="S::etoumey@ndc.nasa.gov::142ae859-a1b4-4505-8f10-a22832c5053e" providerId="AD" clId="Web-{AFF098B3-729F-4A4D-9488-2237EE315B67}" dt="2021-10-27T20:38:30.562" v="1"/>
        <pc:sldMkLst>
          <pc:docMk/>
          <pc:sldMk cId="2090614938" sldId="1034"/>
        </pc:sldMkLst>
      </pc:sldChg>
      <pc:sldChg chg="addCm delCm modCm">
        <pc:chgData name="Toumey, Eliot W. (GSFC-595.0)[AI SOLUTIONS, INC]" userId="S::etoumey@ndc.nasa.gov::142ae859-a1b4-4505-8f10-a22832c5053e" providerId="AD" clId="Web-{AFF098B3-729F-4A4D-9488-2237EE315B67}" dt="2021-10-27T20:42:53.502" v="6"/>
        <pc:sldMkLst>
          <pc:docMk/>
          <pc:sldMk cId="562792232" sldId="1062"/>
        </pc:sldMkLst>
      </pc:sldChg>
      <pc:sldChg chg="addCm modCm">
        <pc:chgData name="Toumey, Eliot W. (GSFC-595.0)[AI SOLUTIONS, INC]" userId="S::etoumey@ndc.nasa.gov::142ae859-a1b4-4505-8f10-a22832c5053e" providerId="AD" clId="Web-{AFF098B3-729F-4A4D-9488-2237EE315B67}" dt="2021-10-27T20:51:08.226" v="8"/>
        <pc:sldMkLst>
          <pc:docMk/>
          <pc:sldMk cId="702603062" sldId="1076"/>
        </pc:sldMkLst>
      </pc:sldChg>
    </pc:docChg>
  </pc:docChgLst>
  <pc:docChgLst>
    <pc:chgData name="Woodson, Brian K. (GSFC-595.0)[Pearl River Technologies]" userId="S::bkwoods1@ndc.nasa.gov::4220c49c-6e99-4abc-81b5-e7740cce96d6" providerId="AD" clId="Web-{6189A0A0-5495-434E-B2CD-0FEAC0302C08}"/>
    <pc:docChg chg="">
      <pc:chgData name="Woodson, Brian K. (GSFC-595.0)[Pearl River Technologies]" userId="S::bkwoods1@ndc.nasa.gov::4220c49c-6e99-4abc-81b5-e7740cce96d6" providerId="AD" clId="Web-{6189A0A0-5495-434E-B2CD-0FEAC0302C08}" dt="2022-10-17T14:34:50.762" v="1"/>
      <pc:docMkLst>
        <pc:docMk/>
      </pc:docMkLst>
      <pc:sldChg chg="addCm modCm">
        <pc:chgData name="Woodson, Brian K. (GSFC-595.0)[Pearl River Technologies]" userId="S::bkwoods1@ndc.nasa.gov::4220c49c-6e99-4abc-81b5-e7740cce96d6" providerId="AD" clId="Web-{6189A0A0-5495-434E-B2CD-0FEAC0302C08}" dt="2022-10-17T14:34:50.762" v="1"/>
        <pc:sldMkLst>
          <pc:docMk/>
          <pc:sldMk cId="0" sldId="1025"/>
        </pc:sldMkLst>
      </pc:sldChg>
    </pc:docChg>
  </pc:docChgLst>
  <pc:docChgLst>
    <pc:chgData name="Leser, Ben (GSFC-595.0)[AI SOLUTIONS, INC]" userId="S::bleser@ndc.nasa.gov::a719e8b0-7e86-4c91-bf64-0ae3bfaf9daf" providerId="AD" clId="Web-{896F734D-D968-4462-AD20-CF727AB2B2CC}"/>
    <pc:docChg chg="modSld">
      <pc:chgData name="Leser, Ben (GSFC-595.0)[AI SOLUTIONS, INC]" userId="S::bleser@ndc.nasa.gov::a719e8b0-7e86-4c91-bf64-0ae3bfaf9daf" providerId="AD" clId="Web-{896F734D-D968-4462-AD20-CF727AB2B2CC}" dt="2022-10-18T14:24:40.173" v="4" actId="20577"/>
      <pc:docMkLst>
        <pc:docMk/>
      </pc:docMkLst>
      <pc:sldChg chg="modSp addCm">
        <pc:chgData name="Leser, Ben (GSFC-595.0)[AI SOLUTIONS, INC]" userId="S::bleser@ndc.nasa.gov::a719e8b0-7e86-4c91-bf64-0ae3bfaf9daf" providerId="AD" clId="Web-{896F734D-D968-4462-AD20-CF727AB2B2CC}" dt="2022-10-18T14:24:40.173" v="4" actId="20577"/>
        <pc:sldMkLst>
          <pc:docMk/>
          <pc:sldMk cId="751577838" sldId="1094"/>
        </pc:sldMkLst>
        <pc:spChg chg="mod">
          <ac:chgData name="Leser, Ben (GSFC-595.0)[AI SOLUTIONS, INC]" userId="S::bleser@ndc.nasa.gov::a719e8b0-7e86-4c91-bf64-0ae3bfaf9daf" providerId="AD" clId="Web-{896F734D-D968-4462-AD20-CF727AB2B2CC}" dt="2022-10-18T14:24:40.173" v="4" actId="20577"/>
          <ac:spMkLst>
            <pc:docMk/>
            <pc:sldMk cId="751577838" sldId="1094"/>
            <ac:spMk id="2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leser\Documents\aura\analyses\Aura%20Lifetime%20Cd%20Analysis\ODTK%20Ephemeris%20Compare\Plot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264422446662819E-2"/>
          <c:y val="3.8565009470903605E-2"/>
          <c:w val="0.90726757986281925"/>
          <c:h val="0.81615625716688556"/>
        </c:manualLayout>
      </c:layout>
      <c:lineChart>
        <c:grouping val="standard"/>
        <c:varyColors val="0"/>
        <c:ser>
          <c:idx val="1"/>
          <c:order val="0"/>
          <c:tx>
            <c:v>Aura - RTODS</c:v>
          </c:tx>
          <c:spPr>
            <a:ln w="25400">
              <a:solidFill>
                <a:schemeClr val="tx1"/>
              </a:solidFill>
            </a:ln>
            <a:effectLst/>
          </c:spPr>
          <c:marker>
            <c:symbol val="square"/>
            <c:size val="9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</c:marker>
          <c:cat>
            <c:numRef>
              <c:f>CSubD!$A$3:$A$40</c:f>
              <c:numCache>
                <c:formatCode>mmm\ d</c:formatCode>
                <c:ptCount val="38"/>
                <c:pt idx="0">
                  <c:v>40358</c:v>
                </c:pt>
                <c:pt idx="1">
                  <c:v>40359</c:v>
                </c:pt>
                <c:pt idx="2">
                  <c:v>40360</c:v>
                </c:pt>
                <c:pt idx="3">
                  <c:v>40361</c:v>
                </c:pt>
                <c:pt idx="4">
                  <c:v>40362</c:v>
                </c:pt>
                <c:pt idx="5">
                  <c:v>40363</c:v>
                </c:pt>
                <c:pt idx="6">
                  <c:v>40364</c:v>
                </c:pt>
                <c:pt idx="7">
                  <c:v>40365</c:v>
                </c:pt>
                <c:pt idx="8">
                  <c:v>40366</c:v>
                </c:pt>
                <c:pt idx="9">
                  <c:v>40367</c:v>
                </c:pt>
                <c:pt idx="10">
                  <c:v>40368</c:v>
                </c:pt>
                <c:pt idx="11">
                  <c:v>40369</c:v>
                </c:pt>
                <c:pt idx="12">
                  <c:v>40370</c:v>
                </c:pt>
                <c:pt idx="13">
                  <c:v>40371</c:v>
                </c:pt>
                <c:pt idx="14">
                  <c:v>40372</c:v>
                </c:pt>
                <c:pt idx="15">
                  <c:v>40373</c:v>
                </c:pt>
                <c:pt idx="16">
                  <c:v>40374</c:v>
                </c:pt>
                <c:pt idx="17">
                  <c:v>40375</c:v>
                </c:pt>
                <c:pt idx="18">
                  <c:v>40376</c:v>
                </c:pt>
                <c:pt idx="19">
                  <c:v>40377</c:v>
                </c:pt>
                <c:pt idx="20">
                  <c:v>40378</c:v>
                </c:pt>
                <c:pt idx="21">
                  <c:v>40379</c:v>
                </c:pt>
                <c:pt idx="22">
                  <c:v>40380</c:v>
                </c:pt>
                <c:pt idx="23">
                  <c:v>40381</c:v>
                </c:pt>
                <c:pt idx="24">
                  <c:v>40382</c:v>
                </c:pt>
                <c:pt idx="25">
                  <c:v>40383</c:v>
                </c:pt>
                <c:pt idx="26">
                  <c:v>40384</c:v>
                </c:pt>
                <c:pt idx="27">
                  <c:v>40385</c:v>
                </c:pt>
                <c:pt idx="28">
                  <c:v>40386</c:v>
                </c:pt>
                <c:pt idx="29">
                  <c:v>40387</c:v>
                </c:pt>
                <c:pt idx="30">
                  <c:v>40388</c:v>
                </c:pt>
                <c:pt idx="31">
                  <c:v>40389</c:v>
                </c:pt>
                <c:pt idx="32">
                  <c:v>40390</c:v>
                </c:pt>
                <c:pt idx="33">
                  <c:v>40391</c:v>
                </c:pt>
                <c:pt idx="34">
                  <c:v>40392</c:v>
                </c:pt>
                <c:pt idx="35">
                  <c:v>40393</c:v>
                </c:pt>
                <c:pt idx="36">
                  <c:v>40394</c:v>
                </c:pt>
                <c:pt idx="37">
                  <c:v>40395</c:v>
                </c:pt>
              </c:numCache>
            </c:numRef>
          </c:cat>
          <c:val>
            <c:numRef>
              <c:f>CSubD!$G$3:$G$40</c:f>
              <c:numCache>
                <c:formatCode>General</c:formatCode>
                <c:ptCount val="38"/>
                <c:pt idx="0">
                  <c:v>1.5091000000000001</c:v>
                </c:pt>
                <c:pt idx="1">
                  <c:v>1.5297000000000001</c:v>
                </c:pt>
                <c:pt idx="2">
                  <c:v>1.5499000000000001</c:v>
                </c:pt>
                <c:pt idx="3">
                  <c:v>1.5299</c:v>
                </c:pt>
                <c:pt idx="4">
                  <c:v>1.5448</c:v>
                </c:pt>
                <c:pt idx="5">
                  <c:v>1.5348999999999999</c:v>
                </c:pt>
                <c:pt idx="6">
                  <c:v>1.5209999999999999</c:v>
                </c:pt>
                <c:pt idx="7">
                  <c:v>1.5295000000000001</c:v>
                </c:pt>
                <c:pt idx="8">
                  <c:v>1.5109999999999999</c:v>
                </c:pt>
                <c:pt idx="9">
                  <c:v>1.5005999999999999</c:v>
                </c:pt>
                <c:pt idx="10">
                  <c:v>1.4742</c:v>
                </c:pt>
                <c:pt idx="11">
                  <c:v>1.4948999999999999</c:v>
                </c:pt>
                <c:pt idx="12">
                  <c:v>1.4842</c:v>
                </c:pt>
                <c:pt idx="13">
                  <c:v>1.4636</c:v>
                </c:pt>
                <c:pt idx="14">
                  <c:v>1.4591000000000001</c:v>
                </c:pt>
                <c:pt idx="15">
                  <c:v>1.4309000000000001</c:v>
                </c:pt>
                <c:pt idx="16">
                  <c:v>1.4676</c:v>
                </c:pt>
                <c:pt idx="17">
                  <c:v>1.534</c:v>
                </c:pt>
                <c:pt idx="18">
                  <c:v>1.6279999999999999</c:v>
                </c:pt>
                <c:pt idx="19">
                  <c:v>1.6846000000000001</c:v>
                </c:pt>
                <c:pt idx="20">
                  <c:v>1.7576000000000001</c:v>
                </c:pt>
                <c:pt idx="21">
                  <c:v>1.8113999999999999</c:v>
                </c:pt>
                <c:pt idx="22">
                  <c:v>1.8353999999999999</c:v>
                </c:pt>
                <c:pt idx="23">
                  <c:v>1.8963000000000001</c:v>
                </c:pt>
                <c:pt idx="24">
                  <c:v>1.9340999999999999</c:v>
                </c:pt>
                <c:pt idx="25">
                  <c:v>1.9954000000000001</c:v>
                </c:pt>
                <c:pt idx="26">
                  <c:v>2.0398999999999998</c:v>
                </c:pt>
                <c:pt idx="27">
                  <c:v>2.1292</c:v>
                </c:pt>
                <c:pt idx="28">
                  <c:v>2.1501999999999999</c:v>
                </c:pt>
                <c:pt idx="29">
                  <c:v>2.1608999999999998</c:v>
                </c:pt>
                <c:pt idx="30">
                  <c:v>2.1614</c:v>
                </c:pt>
                <c:pt idx="31">
                  <c:v>2.1606999999999998</c:v>
                </c:pt>
                <c:pt idx="32">
                  <c:v>2.1966999999999999</c:v>
                </c:pt>
                <c:pt idx="33">
                  <c:v>2.2326000000000001</c:v>
                </c:pt>
                <c:pt idx="34">
                  <c:v>2.2601</c:v>
                </c:pt>
                <c:pt idx="35">
                  <c:v>2.2721</c:v>
                </c:pt>
                <c:pt idx="36">
                  <c:v>2.3551000000000002</c:v>
                </c:pt>
                <c:pt idx="37">
                  <c:v>2.3692000000000002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45-4B26-97C2-249B92C944FD}"/>
            </c:ext>
          </c:extLst>
        </c:ser>
        <c:ser>
          <c:idx val="2"/>
          <c:order val="1"/>
          <c:tx>
            <c:v>Aqua - ODTK</c:v>
          </c:tx>
          <c:spPr>
            <a:ln w="25400">
              <a:solidFill>
                <a:srgbClr val="92D050"/>
              </a:solidFill>
            </a:ln>
            <a:effectLst/>
          </c:spPr>
          <c:marker>
            <c:symbol val="triangle"/>
            <c:size val="9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  <a:effectLst/>
            </c:spPr>
          </c:marker>
          <c:val>
            <c:numRef>
              <c:f>CSubD!$B$3:$B$40</c:f>
              <c:numCache>
                <c:formatCode>General</c:formatCode>
                <c:ptCount val="38"/>
                <c:pt idx="0">
                  <c:v>1.844565</c:v>
                </c:pt>
                <c:pt idx="1">
                  <c:v>1.919046</c:v>
                </c:pt>
                <c:pt idx="2">
                  <c:v>1.976253</c:v>
                </c:pt>
                <c:pt idx="3">
                  <c:v>2.0200290000000001</c:v>
                </c:pt>
                <c:pt idx="4">
                  <c:v>2.04894</c:v>
                </c:pt>
                <c:pt idx="5">
                  <c:v>2.064524</c:v>
                </c:pt>
                <c:pt idx="6">
                  <c:v>2.0890569999999999</c:v>
                </c:pt>
                <c:pt idx="7">
                  <c:v>2.108714</c:v>
                </c:pt>
                <c:pt idx="8">
                  <c:v>2.132247</c:v>
                </c:pt>
                <c:pt idx="9">
                  <c:v>2.1593589999999998</c:v>
                </c:pt>
                <c:pt idx="10">
                  <c:v>2.19069</c:v>
                </c:pt>
                <c:pt idx="11">
                  <c:v>2.20906</c:v>
                </c:pt>
                <c:pt idx="12">
                  <c:v>2.1946569999999999</c:v>
                </c:pt>
                <c:pt idx="13">
                  <c:v>2.2087439999999998</c:v>
                </c:pt>
                <c:pt idx="14">
                  <c:v>2.203373</c:v>
                </c:pt>
                <c:pt idx="15">
                  <c:v>2.2272479999999999</c:v>
                </c:pt>
                <c:pt idx="16">
                  <c:v>2.2643689999999999</c:v>
                </c:pt>
                <c:pt idx="17">
                  <c:v>2.2676159999999999</c:v>
                </c:pt>
                <c:pt idx="18">
                  <c:v>2.277981</c:v>
                </c:pt>
                <c:pt idx="19">
                  <c:v>2.2848090000000001</c:v>
                </c:pt>
                <c:pt idx="20">
                  <c:v>2.282918</c:v>
                </c:pt>
                <c:pt idx="21">
                  <c:v>2.287893</c:v>
                </c:pt>
                <c:pt idx="22">
                  <c:v>2.3049279999999999</c:v>
                </c:pt>
                <c:pt idx="23">
                  <c:v>2.3052790000000001</c:v>
                </c:pt>
                <c:pt idx="24">
                  <c:v>2.3055080000000001</c:v>
                </c:pt>
                <c:pt idx="25">
                  <c:v>2.321107</c:v>
                </c:pt>
                <c:pt idx="26">
                  <c:v>2.319385</c:v>
                </c:pt>
                <c:pt idx="27">
                  <c:v>2.3055439999999998</c:v>
                </c:pt>
                <c:pt idx="28">
                  <c:v>2.2950629999999999</c:v>
                </c:pt>
                <c:pt idx="29">
                  <c:v>2.3005770000000001</c:v>
                </c:pt>
                <c:pt idx="30">
                  <c:v>2.3237610000000002</c:v>
                </c:pt>
                <c:pt idx="31">
                  <c:v>2.3202859999999998</c:v>
                </c:pt>
                <c:pt idx="32">
                  <c:v>2.328754</c:v>
                </c:pt>
                <c:pt idx="33">
                  <c:v>2.3319890000000001</c:v>
                </c:pt>
                <c:pt idx="34">
                  <c:v>2.3451780000000002</c:v>
                </c:pt>
                <c:pt idx="35">
                  <c:v>2.416239</c:v>
                </c:pt>
                <c:pt idx="36">
                  <c:v>2.4388380000000001</c:v>
                </c:pt>
                <c:pt idx="37">
                  <c:v>2.4527960000000002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45-4B26-97C2-249B92C944FD}"/>
            </c:ext>
          </c:extLst>
        </c:ser>
        <c:ser>
          <c:idx val="0"/>
          <c:order val="2"/>
          <c:tx>
            <c:v>Aura - ODTK</c:v>
          </c:tx>
          <c:spPr>
            <a:ln w="25400">
              <a:solidFill>
                <a:srgbClr val="C0504D"/>
              </a:solidFill>
            </a:ln>
            <a:effectLst/>
          </c:spPr>
          <c:marker>
            <c:symbol val="diamond"/>
            <c:size val="9"/>
            <c:spPr>
              <a:solidFill>
                <a:srgbClr val="C0504D"/>
              </a:solidFill>
              <a:ln>
                <a:solidFill>
                  <a:srgbClr val="C0504D"/>
                </a:solidFill>
              </a:ln>
              <a:effectLst/>
            </c:spPr>
          </c:marker>
          <c:cat>
            <c:numRef>
              <c:f>CSubD!$A$3:$A$40</c:f>
              <c:numCache>
                <c:formatCode>mmm\ d</c:formatCode>
                <c:ptCount val="38"/>
                <c:pt idx="0">
                  <c:v>40358</c:v>
                </c:pt>
                <c:pt idx="1">
                  <c:v>40359</c:v>
                </c:pt>
                <c:pt idx="2">
                  <c:v>40360</c:v>
                </c:pt>
                <c:pt idx="3">
                  <c:v>40361</c:v>
                </c:pt>
                <c:pt idx="4">
                  <c:v>40362</c:v>
                </c:pt>
                <c:pt idx="5">
                  <c:v>40363</c:v>
                </c:pt>
                <c:pt idx="6">
                  <c:v>40364</c:v>
                </c:pt>
                <c:pt idx="7">
                  <c:v>40365</c:v>
                </c:pt>
                <c:pt idx="8">
                  <c:v>40366</c:v>
                </c:pt>
                <c:pt idx="9">
                  <c:v>40367</c:v>
                </c:pt>
                <c:pt idx="10">
                  <c:v>40368</c:v>
                </c:pt>
                <c:pt idx="11">
                  <c:v>40369</c:v>
                </c:pt>
                <c:pt idx="12">
                  <c:v>40370</c:v>
                </c:pt>
                <c:pt idx="13">
                  <c:v>40371</c:v>
                </c:pt>
                <c:pt idx="14">
                  <c:v>40372</c:v>
                </c:pt>
                <c:pt idx="15">
                  <c:v>40373</c:v>
                </c:pt>
                <c:pt idx="16">
                  <c:v>40374</c:v>
                </c:pt>
                <c:pt idx="17">
                  <c:v>40375</c:v>
                </c:pt>
                <c:pt idx="18">
                  <c:v>40376</c:v>
                </c:pt>
                <c:pt idx="19">
                  <c:v>40377</c:v>
                </c:pt>
                <c:pt idx="20">
                  <c:v>40378</c:v>
                </c:pt>
                <c:pt idx="21">
                  <c:v>40379</c:v>
                </c:pt>
                <c:pt idx="22">
                  <c:v>40380</c:v>
                </c:pt>
                <c:pt idx="23">
                  <c:v>40381</c:v>
                </c:pt>
                <c:pt idx="24">
                  <c:v>40382</c:v>
                </c:pt>
                <c:pt idx="25">
                  <c:v>40383</c:v>
                </c:pt>
                <c:pt idx="26">
                  <c:v>40384</c:v>
                </c:pt>
                <c:pt idx="27">
                  <c:v>40385</c:v>
                </c:pt>
                <c:pt idx="28">
                  <c:v>40386</c:v>
                </c:pt>
                <c:pt idx="29">
                  <c:v>40387</c:v>
                </c:pt>
                <c:pt idx="30">
                  <c:v>40388</c:v>
                </c:pt>
                <c:pt idx="31">
                  <c:v>40389</c:v>
                </c:pt>
                <c:pt idx="32">
                  <c:v>40390</c:v>
                </c:pt>
                <c:pt idx="33">
                  <c:v>40391</c:v>
                </c:pt>
                <c:pt idx="34">
                  <c:v>40392</c:v>
                </c:pt>
                <c:pt idx="35">
                  <c:v>40393</c:v>
                </c:pt>
                <c:pt idx="36">
                  <c:v>40394</c:v>
                </c:pt>
                <c:pt idx="37">
                  <c:v>40395</c:v>
                </c:pt>
              </c:numCache>
            </c:numRef>
          </c:cat>
          <c:val>
            <c:numRef>
              <c:f>CSubD!$F$3:$F$40</c:f>
              <c:numCache>
                <c:formatCode>General</c:formatCode>
                <c:ptCount val="38"/>
                <c:pt idx="0">
                  <c:v>1.647723</c:v>
                </c:pt>
                <c:pt idx="1">
                  <c:v>1.638828</c:v>
                </c:pt>
                <c:pt idx="2">
                  <c:v>1.6375839999999999</c:v>
                </c:pt>
                <c:pt idx="3">
                  <c:v>1.6415850000000001</c:v>
                </c:pt>
                <c:pt idx="4">
                  <c:v>1.610311</c:v>
                </c:pt>
                <c:pt idx="5">
                  <c:v>1.5859369999999999</c:v>
                </c:pt>
                <c:pt idx="6">
                  <c:v>1.5875760000000001</c:v>
                </c:pt>
                <c:pt idx="7">
                  <c:v>1.5567420000000001</c:v>
                </c:pt>
                <c:pt idx="8">
                  <c:v>1.534878</c:v>
                </c:pt>
                <c:pt idx="9">
                  <c:v>1.5505310000000001</c:v>
                </c:pt>
                <c:pt idx="10">
                  <c:v>1.5612349999999999</c:v>
                </c:pt>
                <c:pt idx="11">
                  <c:v>1.5337400000000001</c:v>
                </c:pt>
                <c:pt idx="12">
                  <c:v>1.5331090000000001</c:v>
                </c:pt>
                <c:pt idx="13">
                  <c:v>1.5213019999999999</c:v>
                </c:pt>
                <c:pt idx="14">
                  <c:v>1.5098990000000001</c:v>
                </c:pt>
                <c:pt idx="15">
                  <c:v>1.5574319999999999</c:v>
                </c:pt>
                <c:pt idx="16">
                  <c:v>1.6672709999999999</c:v>
                </c:pt>
                <c:pt idx="17">
                  <c:v>1.7376879999999999</c:v>
                </c:pt>
                <c:pt idx="18">
                  <c:v>1.796651</c:v>
                </c:pt>
                <c:pt idx="19">
                  <c:v>1.871723</c:v>
                </c:pt>
                <c:pt idx="20">
                  <c:v>1.9261010000000001</c:v>
                </c:pt>
                <c:pt idx="21">
                  <c:v>1.988208</c:v>
                </c:pt>
                <c:pt idx="22">
                  <c:v>2.0657139999999998</c:v>
                </c:pt>
                <c:pt idx="23">
                  <c:v>2.1149529999999999</c:v>
                </c:pt>
                <c:pt idx="24">
                  <c:v>2.1546129999999999</c:v>
                </c:pt>
                <c:pt idx="25">
                  <c:v>2.1955930000000001</c:v>
                </c:pt>
                <c:pt idx="26">
                  <c:v>2.2216900000000002</c:v>
                </c:pt>
                <c:pt idx="27">
                  <c:v>2.2409729999999999</c:v>
                </c:pt>
                <c:pt idx="28">
                  <c:v>2.255471</c:v>
                </c:pt>
                <c:pt idx="29">
                  <c:v>2.2742810000000002</c:v>
                </c:pt>
                <c:pt idx="30">
                  <c:v>2.3253240000000002</c:v>
                </c:pt>
                <c:pt idx="31">
                  <c:v>2.331788</c:v>
                </c:pt>
                <c:pt idx="32">
                  <c:v>2.3510650000000002</c:v>
                </c:pt>
                <c:pt idx="33">
                  <c:v>2.3625229999999999</c:v>
                </c:pt>
                <c:pt idx="34">
                  <c:v>2.4047209999999999</c:v>
                </c:pt>
                <c:pt idx="35">
                  <c:v>2.4697930000000001</c:v>
                </c:pt>
                <c:pt idx="36">
                  <c:v>2.5138919999999998</c:v>
                </c:pt>
                <c:pt idx="37">
                  <c:v>2.5235669999999999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45-4B26-97C2-249B92C944FD}"/>
            </c:ext>
          </c:extLst>
        </c:ser>
        <c:ser>
          <c:idx val="3"/>
          <c:order val="3"/>
          <c:tx>
            <c:v>Aqua - RTODS</c:v>
          </c:tx>
          <c:spPr>
            <a:ln w="25400">
              <a:solidFill>
                <a:srgbClr val="00B0F0"/>
              </a:solidFill>
            </a:ln>
            <a:effectLst/>
          </c:spPr>
          <c:marker>
            <c:symbol val="circle"/>
            <c:size val="9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  <a:effectLst/>
            </c:spPr>
          </c:marker>
          <c:cat>
            <c:numRef>
              <c:f>CSubD!$A$3:$A$40</c:f>
              <c:numCache>
                <c:formatCode>mmm\ d</c:formatCode>
                <c:ptCount val="38"/>
                <c:pt idx="0">
                  <c:v>40358</c:v>
                </c:pt>
                <c:pt idx="1">
                  <c:v>40359</c:v>
                </c:pt>
                <c:pt idx="2">
                  <c:v>40360</c:v>
                </c:pt>
                <c:pt idx="3">
                  <c:v>40361</c:v>
                </c:pt>
                <c:pt idx="4">
                  <c:v>40362</c:v>
                </c:pt>
                <c:pt idx="5">
                  <c:v>40363</c:v>
                </c:pt>
                <c:pt idx="6">
                  <c:v>40364</c:v>
                </c:pt>
                <c:pt idx="7">
                  <c:v>40365</c:v>
                </c:pt>
                <c:pt idx="8">
                  <c:v>40366</c:v>
                </c:pt>
                <c:pt idx="9">
                  <c:v>40367</c:v>
                </c:pt>
                <c:pt idx="10">
                  <c:v>40368</c:v>
                </c:pt>
                <c:pt idx="11">
                  <c:v>40369</c:v>
                </c:pt>
                <c:pt idx="12">
                  <c:v>40370</c:v>
                </c:pt>
                <c:pt idx="13">
                  <c:v>40371</c:v>
                </c:pt>
                <c:pt idx="14">
                  <c:v>40372</c:v>
                </c:pt>
                <c:pt idx="15">
                  <c:v>40373</c:v>
                </c:pt>
                <c:pt idx="16">
                  <c:v>40374</c:v>
                </c:pt>
                <c:pt idx="17">
                  <c:v>40375</c:v>
                </c:pt>
                <c:pt idx="18">
                  <c:v>40376</c:v>
                </c:pt>
                <c:pt idx="19">
                  <c:v>40377</c:v>
                </c:pt>
                <c:pt idx="20">
                  <c:v>40378</c:v>
                </c:pt>
                <c:pt idx="21">
                  <c:v>40379</c:v>
                </c:pt>
                <c:pt idx="22">
                  <c:v>40380</c:v>
                </c:pt>
                <c:pt idx="23">
                  <c:v>40381</c:v>
                </c:pt>
                <c:pt idx="24">
                  <c:v>40382</c:v>
                </c:pt>
                <c:pt idx="25">
                  <c:v>40383</c:v>
                </c:pt>
                <c:pt idx="26">
                  <c:v>40384</c:v>
                </c:pt>
                <c:pt idx="27">
                  <c:v>40385</c:v>
                </c:pt>
                <c:pt idx="28">
                  <c:v>40386</c:v>
                </c:pt>
                <c:pt idx="29">
                  <c:v>40387</c:v>
                </c:pt>
                <c:pt idx="30">
                  <c:v>40388</c:v>
                </c:pt>
                <c:pt idx="31">
                  <c:v>40389</c:v>
                </c:pt>
                <c:pt idx="32">
                  <c:v>40390</c:v>
                </c:pt>
                <c:pt idx="33">
                  <c:v>40391</c:v>
                </c:pt>
                <c:pt idx="34">
                  <c:v>40392</c:v>
                </c:pt>
                <c:pt idx="35">
                  <c:v>40393</c:v>
                </c:pt>
                <c:pt idx="36">
                  <c:v>40394</c:v>
                </c:pt>
                <c:pt idx="37">
                  <c:v>40395</c:v>
                </c:pt>
              </c:numCache>
            </c:numRef>
          </c:cat>
          <c:val>
            <c:numRef>
              <c:f>CSubD!$C$3:$C$40</c:f>
              <c:numCache>
                <c:formatCode>General</c:formatCode>
                <c:ptCount val="38"/>
                <c:pt idx="0">
                  <c:v>1.4443999999999999</c:v>
                </c:pt>
                <c:pt idx="1">
                  <c:v>1.5032000000000001</c:v>
                </c:pt>
                <c:pt idx="2">
                  <c:v>1.5797000000000001</c:v>
                </c:pt>
                <c:pt idx="3">
                  <c:v>1.6718999999999999</c:v>
                </c:pt>
                <c:pt idx="4">
                  <c:v>1.7163999999999999</c:v>
                </c:pt>
                <c:pt idx="5">
                  <c:v>1.7591000000000001</c:v>
                </c:pt>
                <c:pt idx="6">
                  <c:v>1.8113999999999999</c:v>
                </c:pt>
                <c:pt idx="7">
                  <c:v>1.8599000000000001</c:v>
                </c:pt>
                <c:pt idx="8">
                  <c:v>1.8596999999999999</c:v>
                </c:pt>
                <c:pt idx="9">
                  <c:v>1.8898999999999999</c:v>
                </c:pt>
                <c:pt idx="10">
                  <c:v>1.9167000000000001</c:v>
                </c:pt>
                <c:pt idx="11">
                  <c:v>1.9348000000000001</c:v>
                </c:pt>
                <c:pt idx="12">
                  <c:v>1.9776</c:v>
                </c:pt>
                <c:pt idx="13">
                  <c:v>2.0021</c:v>
                </c:pt>
                <c:pt idx="14">
                  <c:v>2.0501</c:v>
                </c:pt>
                <c:pt idx="15">
                  <c:v>2.0411000000000001</c:v>
                </c:pt>
                <c:pt idx="16">
                  <c:v>2.0411999999999999</c:v>
                </c:pt>
                <c:pt idx="17">
                  <c:v>2.1171000000000002</c:v>
                </c:pt>
                <c:pt idx="18">
                  <c:v>2.1480999999999999</c:v>
                </c:pt>
                <c:pt idx="19">
                  <c:v>2.1488999999999998</c:v>
                </c:pt>
                <c:pt idx="20">
                  <c:v>2.1482000000000001</c:v>
                </c:pt>
                <c:pt idx="21">
                  <c:v>2.165</c:v>
                </c:pt>
                <c:pt idx="22">
                  <c:v>2.14</c:v>
                </c:pt>
                <c:pt idx="23">
                  <c:v>2.1351</c:v>
                </c:pt>
                <c:pt idx="24">
                  <c:v>2.1703000000000001</c:v>
                </c:pt>
                <c:pt idx="25">
                  <c:v>2.198</c:v>
                </c:pt>
                <c:pt idx="26">
                  <c:v>2.2035</c:v>
                </c:pt>
                <c:pt idx="27">
                  <c:v>2.2343999999999999</c:v>
                </c:pt>
                <c:pt idx="28">
                  <c:v>2.2633999999999999</c:v>
                </c:pt>
                <c:pt idx="29">
                  <c:v>2.3037000000000001</c:v>
                </c:pt>
                <c:pt idx="30">
                  <c:v>2.2978999999999998</c:v>
                </c:pt>
                <c:pt idx="31">
                  <c:v>2.2530999999999999</c:v>
                </c:pt>
                <c:pt idx="32">
                  <c:v>2.2801999999999998</c:v>
                </c:pt>
                <c:pt idx="33">
                  <c:v>2.2475999999999998</c:v>
                </c:pt>
                <c:pt idx="34">
                  <c:v>2.2692000000000001</c:v>
                </c:pt>
                <c:pt idx="35">
                  <c:v>2.2717999999999998</c:v>
                </c:pt>
                <c:pt idx="36">
                  <c:v>2.2703000000000002</c:v>
                </c:pt>
                <c:pt idx="37">
                  <c:v>2.3140999999999998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45-4B26-97C2-249B92C944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685824"/>
        <c:axId val="94065408"/>
      </c:lineChart>
      <c:dateAx>
        <c:axId val="94685824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300" b="1"/>
            </a:pPr>
            <a:endParaRPr lang="en-US"/>
          </a:p>
        </c:txPr>
        <c:crossAx val="94065408"/>
        <c:crossesAt val="1.2"/>
        <c:auto val="1"/>
        <c:lblOffset val="100"/>
        <c:baseTimeUnit val="days"/>
      </c:dateAx>
      <c:valAx>
        <c:axId val="94065408"/>
        <c:scaling>
          <c:orientation val="minMax"/>
          <c:max val="3"/>
          <c:min val="1.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500"/>
                </a:pPr>
                <a:r>
                  <a:rPr lang="en-US" sz="1500"/>
                  <a:t>Coefficient of Drag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9468582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3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483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43025" y="776288"/>
            <a:ext cx="4318000" cy="32385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2338" y="4433888"/>
            <a:ext cx="5143500" cy="41227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3600" tIns="45187" rIns="93600" bIns="451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53406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ＭＳ Ｐゴシック" charset="0"/>
        <a:cs typeface="MS PGothic" charset="0"/>
      </a:defRPr>
    </a:lvl1pPr>
    <a:lvl2pPr marL="489844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2pPr>
    <a:lvl3pPr marL="979688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3pPr>
    <a:lvl4pPr marL="1469532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4pPr>
    <a:lvl5pPr marL="1959376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Times New Roman" charset="0"/>
        <a:ea typeface="MS PGothic" pitchFamily="34" charset="-128"/>
        <a:cs typeface="MS PGothic" charset="0"/>
      </a:defRPr>
    </a:lvl5pPr>
    <a:lvl6pPr marL="2449220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39064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28909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18753" algn="l" defTabSz="489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/>
          </p:cNvSpPr>
          <p:nvPr/>
        </p:nvSpPr>
        <p:spPr bwMode="auto">
          <a:xfrm>
            <a:off x="3992563" y="0"/>
            <a:ext cx="2998787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3992563" y="8785225"/>
            <a:ext cx="2998787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375" tIns="45079" rIns="93375" bIns="45079" anchor="b"/>
          <a:lstStyle/>
          <a:p>
            <a:pPr algn="r" defTabSz="942975"/>
            <a:r>
              <a:rPr lang="en-US"/>
              <a:t>4</a:t>
            </a:r>
          </a:p>
        </p:txBody>
      </p:sp>
      <p:sp>
        <p:nvSpPr>
          <p:cNvPr id="17411" name="Rectangle 4"/>
          <p:cNvSpPr>
            <a:spLocks noChangeArrowheads="1"/>
          </p:cNvSpPr>
          <p:nvPr/>
        </p:nvSpPr>
        <p:spPr bwMode="auto">
          <a:xfrm>
            <a:off x="0" y="8785225"/>
            <a:ext cx="299561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0" y="0"/>
            <a:ext cx="29956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43025" y="776288"/>
            <a:ext cx="4319588" cy="3238500"/>
          </a:xfrm>
          <a:solidFill>
            <a:srgbClr val="FFFFFF"/>
          </a:solidFill>
          <a:ln cap="flat"/>
        </p:spPr>
      </p:sp>
      <p:sp>
        <p:nvSpPr>
          <p:cNvPr id="1741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22338" y="4432300"/>
            <a:ext cx="5143500" cy="4122738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lIns="93375" tIns="45079" rIns="93375" bIns="45079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44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631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444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5253496-5129-43EA-A6D1-7F28711ED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259E2A-9D85-41DB-825F-6D4DFCA53044}"/>
              </a:ext>
            </a:extLst>
          </p:cNvPr>
          <p:cNvSpPr/>
          <p:nvPr/>
        </p:nvSpPr>
        <p:spPr>
          <a:xfrm>
            <a:off x="-1" y="1"/>
            <a:ext cx="9144000" cy="6858000"/>
          </a:xfrm>
          <a:prstGeom prst="rect">
            <a:avLst/>
          </a:prstGeom>
          <a:gradFill flip="none" rotWithShape="1">
            <a:gsLst>
              <a:gs pos="69000">
                <a:schemeClr val="tx1">
                  <a:lumMod val="100000"/>
                  <a:alpha val="0"/>
                </a:schemeClr>
              </a:gs>
              <a:gs pos="100000">
                <a:schemeClr val="bg1">
                  <a:lumMod val="75000"/>
                </a:schemeClr>
              </a:gs>
            </a:gsLst>
            <a:lin ang="189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2626" y="1358632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541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FEF02E3B-C726-48EA-86C1-7071E61D6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3" y="29163"/>
            <a:ext cx="1361927" cy="1202737"/>
          </a:xfrm>
          <a:prstGeom prst="rect">
            <a:avLst/>
          </a:prstGeom>
        </p:spPr>
      </p:pic>
      <p:pic>
        <p:nvPicPr>
          <p:cNvPr id="17" name="Picture 16" descr="A close up of a logo&#10;&#10;Description automatically generated">
            <a:extLst>
              <a:ext uri="{FF2B5EF4-FFF2-40B4-BE49-F238E27FC236}">
                <a16:creationId xmlns:a16="http://schemas.microsoft.com/office/drawing/2014/main" id="{B0E4C520-B4C3-4B9A-8D0D-535A4CA58D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600" y="0"/>
            <a:ext cx="1803399" cy="150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526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5448" y="644652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4652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67144" y="644652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119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8851900" cy="5207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70700" y="6446520"/>
            <a:ext cx="2133600" cy="365125"/>
          </a:xfrm>
          <a:prstGeom prst="rect">
            <a:avLst/>
          </a:prstGeom>
        </p:spPr>
        <p:txBody>
          <a:bodyPr/>
          <a:lstStyle/>
          <a:p>
            <a:fld id="{16E76710-6222-8A48-B09F-B7D0FE305B2C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55448" y="644652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70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Spaces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66018"/>
            <a:ext cx="4419600" cy="5031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4A0A2F0-8F0B-4FB6-BD3E-053CB78232D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22800" y="1166018"/>
            <a:ext cx="4419600" cy="5031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6602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298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roprietary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66018"/>
            <a:ext cx="8851900" cy="503158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1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8CC3ED1-1B23-48C8-B312-7A78063169C0}"/>
              </a:ext>
            </a:extLst>
          </p:cNvPr>
          <p:cNvSpPr txBox="1">
            <a:spLocks/>
          </p:cNvSpPr>
          <p:nvPr/>
        </p:nvSpPr>
        <p:spPr>
          <a:xfrm>
            <a:off x="3587750" y="6492875"/>
            <a:ext cx="1968501" cy="3651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>
                <a:solidFill>
                  <a:srgbClr val="FF0000"/>
                </a:solidFill>
              </a:rPr>
              <a:t>OPR PROPRIETARY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9C5EA4F-9CDD-422C-AC91-F8DA4953E5C0}"/>
              </a:ext>
            </a:extLst>
          </p:cNvPr>
          <p:cNvSpPr txBox="1">
            <a:spLocks/>
          </p:cNvSpPr>
          <p:nvPr/>
        </p:nvSpPr>
        <p:spPr>
          <a:xfrm>
            <a:off x="3587750" y="0"/>
            <a:ext cx="1968501" cy="365125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>
                <a:solidFill>
                  <a:srgbClr val="FF0000"/>
                </a:solidFill>
              </a:rPr>
              <a:t>OPR PROPRIETARY</a:t>
            </a:r>
          </a:p>
        </p:txBody>
      </p:sp>
    </p:spTree>
    <p:extLst>
      <p:ext uri="{BB962C8B-B14F-4D97-AF65-F5344CB8AC3E}">
        <p14:creationId xmlns:p14="http://schemas.microsoft.com/office/powerpoint/2010/main" val="3838263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54678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4061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315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62737" y="6526976"/>
            <a:ext cx="481263" cy="326571"/>
          </a:xfrm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1E48722-9181-F240-B5F7-2116578427F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idx="1"/>
          </p:nvPr>
        </p:nvSpPr>
        <p:spPr bwMode="auto">
          <a:xfrm>
            <a:off x="240633" y="1143000"/>
            <a:ext cx="8662737" cy="506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7969" tIns="48984" rIns="97969" bIns="489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32651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lank">
    <p:bg>
      <p:bgPr>
        <a:blipFill dpi="0" rotWithShape="1">
          <a:blip r:embed="rId2">
            <a:alphaModFix amt="1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6E76710-6222-8A48-B09F-B7D0FE305B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5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33363" y="870860"/>
            <a:ext cx="8723312" cy="77787"/>
          </a:xfrm>
          <a:prstGeom prst="rect">
            <a:avLst/>
          </a:prstGeom>
          <a:gradFill rotWithShape="0">
            <a:gsLst>
              <a:gs pos="0">
                <a:srgbClr val="764401"/>
              </a:gs>
              <a:gs pos="50000">
                <a:srgbClr val="FF0000">
                  <a:lumMod val="95000"/>
                </a:srgbClr>
              </a:gs>
              <a:gs pos="100000">
                <a:srgbClr val="76440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1C74E54-6E6A-4280-8836-B7FDFEF7CDB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900" y="121788"/>
            <a:ext cx="736600" cy="650503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4F64E2C7-C7C0-46C3-8823-9511A0A6795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089901" y="23219"/>
            <a:ext cx="1028699" cy="856494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199F974-AEB2-4403-A7AF-4BA0C84E7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23838" y="6356348"/>
            <a:ext cx="2133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A03C2ACA-7DE9-4140-BCB6-1E0C23BD2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23075" y="6349998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840AAC9F-208B-B346-AFFD-65BC474F688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9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4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02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emf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18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02626" y="2093976"/>
            <a:ext cx="7772400" cy="1470025"/>
          </a:xfrm>
        </p:spPr>
        <p:txBody>
          <a:bodyPr/>
          <a:lstStyle/>
          <a:p>
            <a:r>
              <a:rPr lang="fr-FR"/>
              <a:t>Aqua/Aura </a:t>
            </a:r>
            <a:r>
              <a:rPr lang="fr-FR" err="1"/>
              <a:t>Lifetime</a:t>
            </a:r>
            <a:r>
              <a:rPr lang="fr-FR"/>
              <a:t> Drag Coefficient </a:t>
            </a:r>
            <a:r>
              <a:rPr lang="fr-FR" err="1"/>
              <a:t>Analysis</a:t>
            </a:r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Ben Leser</a:t>
            </a:r>
          </a:p>
          <a:p>
            <a:r>
              <a:rPr lang="da-DK" dirty="0"/>
              <a:t>EOS FDS</a:t>
            </a:r>
          </a:p>
          <a:p>
            <a:r>
              <a:rPr lang="da-DK" dirty="0" smtClean="0"/>
              <a:t>MOWG, November 16-18, </a:t>
            </a:r>
            <a:r>
              <a:rPr lang="da-DK" dirty="0"/>
              <a:t>2022</a:t>
            </a:r>
            <a:endParaRPr lang="en-US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Introduction</a:t>
            </a:r>
          </a:p>
          <a:p>
            <a:r>
              <a:rPr lang="en-US"/>
              <a:t>Methodology</a:t>
            </a:r>
          </a:p>
          <a:p>
            <a:r>
              <a:rPr lang="en-US"/>
              <a:t>Literature Review</a:t>
            </a:r>
          </a:p>
          <a:p>
            <a:r>
              <a:rPr lang="en-US"/>
              <a:t>Trending Review</a:t>
            </a:r>
          </a:p>
          <a:p>
            <a:r>
              <a:rPr lang="en-US"/>
              <a:t>CD Estimation Method</a:t>
            </a:r>
          </a:p>
          <a:p>
            <a:r>
              <a:rPr lang="en-US"/>
              <a:t>Results</a:t>
            </a:r>
          </a:p>
          <a:p>
            <a:r>
              <a:rPr lang="en-US"/>
              <a:t>Conclusions</a:t>
            </a:r>
          </a:p>
          <a:p>
            <a:r>
              <a:rPr lang="en-US"/>
              <a:t>References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2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635572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500"/>
              </a:spcBef>
            </a:pPr>
            <a:r>
              <a:rPr lang="en-US" sz="2200" dirty="0"/>
              <a:t>The choice of drag coefficient (CD) used in lifetime propagation can have a significant impact on end-of-life (EOL) predictions</a:t>
            </a:r>
          </a:p>
          <a:p>
            <a:pPr lvl="1">
              <a:spcBef>
                <a:spcPts val="500"/>
              </a:spcBef>
            </a:pPr>
            <a:r>
              <a:rPr lang="en-US" sz="2000" u="sng" dirty="0"/>
              <a:t>Aqua</a:t>
            </a:r>
            <a:r>
              <a:rPr lang="en-US" sz="2000" dirty="0"/>
              <a:t>: Lower CD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Lifetime models less drag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Orbit decays more slowly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Higher orbit at passivation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u="sng" dirty="0">
                <a:sym typeface="Wingdings" panose="05000000000000000000" pitchFamily="2" charset="2"/>
              </a:rPr>
              <a:t>Longer orbit dwell time</a:t>
            </a:r>
            <a:endParaRPr lang="en-US" sz="2000" u="sng" dirty="0"/>
          </a:p>
          <a:p>
            <a:pPr lvl="1">
              <a:spcBef>
                <a:spcPts val="500"/>
              </a:spcBef>
            </a:pPr>
            <a:r>
              <a:rPr lang="en-US" sz="2000" u="sng" dirty="0"/>
              <a:t>Aura</a:t>
            </a:r>
            <a:r>
              <a:rPr lang="en-US" sz="2000" dirty="0"/>
              <a:t>: Higher CD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Lifetime models more drag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Drag make-up (DMU) maneuvers use more fuel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Less fuel available for orbit-lowering </a:t>
            </a:r>
            <a:r>
              <a:rPr lang="en-US" sz="16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u="sng" dirty="0">
                <a:sym typeface="Wingdings" panose="05000000000000000000" pitchFamily="2" charset="2"/>
              </a:rPr>
              <a:t>Longer orbit dwell time</a:t>
            </a:r>
            <a:endParaRPr lang="en-US" sz="2000" dirty="0">
              <a:sym typeface="Wingdings" panose="05000000000000000000" pitchFamily="2" charset="2"/>
            </a:endParaRPr>
          </a:p>
          <a:p>
            <a:pPr>
              <a:spcBef>
                <a:spcPts val="500"/>
              </a:spcBef>
            </a:pPr>
            <a:r>
              <a:rPr lang="en-US" sz="2200" dirty="0">
                <a:sym typeface="Wingdings" panose="05000000000000000000" pitchFamily="2" charset="2"/>
              </a:rPr>
              <a:t>Previous FDS lifetimes used CDs that seemed low compared to recent CD trends – meaning drag would be </a:t>
            </a:r>
            <a:r>
              <a:rPr lang="en-US" sz="2200" dirty="0" err="1">
                <a:sym typeface="Wingdings" panose="05000000000000000000" pitchFamily="2" charset="2"/>
              </a:rPr>
              <a:t>undermodeled</a:t>
            </a:r>
            <a:r>
              <a:rPr lang="en-US" sz="2200" dirty="0">
                <a:sym typeface="Wingdings" panose="05000000000000000000" pitchFamily="2" charset="2"/>
              </a:rPr>
              <a:t> if used now</a:t>
            </a:r>
          </a:p>
          <a:p>
            <a:pPr lvl="1">
              <a:spcBef>
                <a:spcPts val="500"/>
              </a:spcBef>
            </a:pPr>
            <a:r>
              <a:rPr lang="en-US" sz="2000" dirty="0">
                <a:sym typeface="Wingdings" panose="05000000000000000000" pitchFamily="2" charset="2"/>
              </a:rPr>
              <a:t>This observation motivated a search for more appropriate CDs – recent lifetimes used new CDs, but there wasn’t a well-defined selection method</a:t>
            </a:r>
            <a:endParaRPr lang="en-US" sz="1800" dirty="0">
              <a:sym typeface="Wingdings" panose="05000000000000000000" pitchFamily="2" charset="2"/>
            </a:endParaRPr>
          </a:p>
          <a:p>
            <a:pPr>
              <a:spcBef>
                <a:spcPts val="500"/>
              </a:spcBef>
            </a:pPr>
            <a:r>
              <a:rPr lang="en-US" sz="2200" dirty="0">
                <a:sym typeface="Wingdings" panose="05000000000000000000" pitchFamily="2" charset="2"/>
              </a:rPr>
              <a:t>The goal of this analysis was to find a method for estimating more appropriate CD values for Aqua and Aura lifetime propagation</a:t>
            </a:r>
          </a:p>
          <a:p>
            <a:pPr lvl="1">
              <a:spcBef>
                <a:spcPts val="500"/>
              </a:spcBef>
            </a:pPr>
            <a:r>
              <a:rPr lang="en-US" sz="2000" dirty="0">
                <a:sym typeface="Wingdings" panose="05000000000000000000" pitchFamily="2" charset="2"/>
              </a:rPr>
              <a:t>Three methods were considered – this package focuses on the selected method, backup includes all three methods and comparison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3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2512942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000" dirty="0">
                <a:sym typeface="Wingdings" panose="05000000000000000000" pitchFamily="2" charset="2"/>
              </a:rPr>
              <a:t>Assumptions and preliminary decisions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ym typeface="Wingdings" panose="05000000000000000000" pitchFamily="2" charset="2"/>
              </a:rPr>
              <a:t>A single CD value will be used for the entire span of lifetime propagation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ym typeface="Wingdings" panose="05000000000000000000" pitchFamily="2" charset="2"/>
              </a:rPr>
              <a:t>The CD value used in lifetime propagation will be based on FDF-generated data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ym typeface="Wingdings" panose="05000000000000000000" pitchFamily="2" charset="2"/>
              </a:rPr>
              <a:t>Solar activity, as measured by F10.7, is the main driver of changes to the drag environment</a:t>
            </a:r>
          </a:p>
          <a:p>
            <a:pPr lvl="1">
              <a:spcBef>
                <a:spcPts val="300"/>
              </a:spcBef>
            </a:pPr>
            <a:r>
              <a:rPr lang="en-US" sz="1800" dirty="0">
                <a:sym typeface="Wingdings" panose="05000000000000000000" pitchFamily="2" charset="2"/>
              </a:rPr>
              <a:t>The effect of solar flux on atmospheric density lags one day behind the observed F10.7 values</a:t>
            </a:r>
          </a:p>
          <a:p>
            <a:pPr lvl="1">
              <a:spcBef>
                <a:spcPts val="300"/>
              </a:spcBef>
            </a:pPr>
            <a:r>
              <a:rPr lang="en-US" sz="1800" dirty="0"/>
              <a:t>Daily observed solar flux values from trending are adjusted based on the Earth-Sun distance to calibrate them all to 1 AU, as used in the </a:t>
            </a:r>
            <a:r>
              <a:rPr lang="en-US" sz="1800" dirty="0" err="1"/>
              <a:t>Jacchia</a:t>
            </a:r>
            <a:r>
              <a:rPr lang="en-US" sz="1800" dirty="0"/>
              <a:t>-Roberts density model</a:t>
            </a:r>
            <a:r>
              <a:rPr lang="en-US" sz="1800" baseline="30000" dirty="0"/>
              <a:t> [1]</a:t>
            </a:r>
            <a:endParaRPr lang="en-US" sz="1800" dirty="0">
              <a:sym typeface="Wingdings" panose="05000000000000000000" pitchFamily="2" charset="2"/>
            </a:endParaRPr>
          </a:p>
          <a:p>
            <a:pPr marL="45720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Reviewed relevant literature</a:t>
            </a:r>
          </a:p>
          <a:p>
            <a:pPr marL="45720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Took an initial look at FDS CD and solar flux trends (full review in backup)</a:t>
            </a:r>
          </a:p>
          <a:p>
            <a:pPr lvl="1" indent="-342900">
              <a:spcBef>
                <a:spcPts val="300"/>
              </a:spcBef>
            </a:pPr>
            <a:r>
              <a:rPr lang="en-US" sz="1800" dirty="0"/>
              <a:t>FDS trends CDs used in product generation – all plots show the daily FDF CD value</a:t>
            </a:r>
          </a:p>
          <a:p>
            <a:pPr lvl="1" indent="-342900">
              <a:spcBef>
                <a:spcPts val="300"/>
              </a:spcBef>
            </a:pPr>
            <a:r>
              <a:rPr lang="en-US" sz="1800" dirty="0"/>
              <a:t>FDS trends solar flux data using NOAA data that is updated daily</a:t>
            </a:r>
            <a:endParaRPr lang="en-US" sz="1800" dirty="0">
              <a:sym typeface="Wingdings" panose="05000000000000000000" pitchFamily="2" charset="2"/>
            </a:endParaRPr>
          </a:p>
          <a:p>
            <a:pPr marL="457200" indent="-457200">
              <a:spcBef>
                <a:spcPts val="300"/>
              </a:spcBef>
              <a:buFont typeface="+mj-lt"/>
              <a:buAutoNum type="arabicPeriod"/>
            </a:pPr>
            <a:r>
              <a:rPr lang="en-US" sz="2000" dirty="0">
                <a:sym typeface="Wingdings" panose="05000000000000000000" pitchFamily="2" charset="2"/>
              </a:rPr>
              <a:t>Evaluated various methods of filtering CD data based on solar flux level, in terms of average CD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4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Methodology</a:t>
            </a:r>
          </a:p>
        </p:txBody>
      </p:sp>
    </p:spTree>
    <p:extLst>
      <p:ext uri="{BB962C8B-B14F-4D97-AF65-F5344CB8AC3E}">
        <p14:creationId xmlns:p14="http://schemas.microsoft.com/office/powerpoint/2010/main" val="1957299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"/>
          <p:cNvSpPr txBox="1">
            <a:spLocks/>
          </p:cNvSpPr>
          <p:nvPr/>
        </p:nvSpPr>
        <p:spPr>
          <a:xfrm>
            <a:off x="152401" y="4855464"/>
            <a:ext cx="8851900" cy="119805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200">
                <a:sym typeface="Wingdings" panose="05000000000000000000" pitchFamily="2" charset="2"/>
              </a:rPr>
              <a:t>Realistic drag prediction requires a CD value that appropriately compensates for errors in the density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500"/>
              </a:spcBef>
            </a:pPr>
            <a:r>
              <a:rPr lang="en-US" sz="2200">
                <a:sym typeface="Wingdings" panose="05000000000000000000" pitchFamily="2" charset="2"/>
              </a:rPr>
              <a:t>Many sources suggest a constant CD of 2.2 in propagation in LEO</a:t>
            </a:r>
            <a:r>
              <a:rPr lang="en-US" sz="2200" baseline="30000"/>
              <a:t> [1]</a:t>
            </a:r>
            <a:endParaRPr lang="en-US" sz="2200">
              <a:sym typeface="Wingdings" panose="05000000000000000000" pitchFamily="2" charset="2"/>
            </a:endParaRPr>
          </a:p>
          <a:p>
            <a:pPr lvl="1">
              <a:spcBef>
                <a:spcPts val="500"/>
              </a:spcBef>
            </a:pPr>
            <a:r>
              <a:rPr lang="en-US" sz="2000">
                <a:sym typeface="Wingdings" panose="05000000000000000000" pitchFamily="2" charset="2"/>
              </a:rPr>
              <a:t>We trend Aqua/Aura’s solved-for CD values, so we want to rely on that data</a:t>
            </a: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52400" y="1783080"/>
            <a:ext cx="5227321" cy="306647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500"/>
              </a:spcBef>
            </a:pPr>
            <a:r>
              <a:rPr lang="en-US" sz="2200" dirty="0">
                <a:sym typeface="Wingdings" panose="05000000000000000000" pitchFamily="2" charset="2"/>
              </a:rPr>
              <a:t>Literature review revealed that the accuracy of the </a:t>
            </a:r>
            <a:r>
              <a:rPr lang="en-US" sz="2200" dirty="0" err="1">
                <a:sym typeface="Wingdings" panose="05000000000000000000" pitchFamily="2" charset="2"/>
              </a:rPr>
              <a:t>Jacchia</a:t>
            </a:r>
            <a:r>
              <a:rPr lang="en-US" sz="2200" dirty="0">
                <a:sym typeface="Wingdings" panose="05000000000000000000" pitchFamily="2" charset="2"/>
              </a:rPr>
              <a:t> atmospheric density model varies with the </a:t>
            </a:r>
            <a:r>
              <a:rPr lang="en-US" sz="2200" dirty="0" smtClean="0">
                <a:sym typeface="Wingdings" panose="05000000000000000000" pitchFamily="2" charset="2"/>
              </a:rPr>
              <a:t>F10.7 solar </a:t>
            </a:r>
            <a:r>
              <a:rPr lang="en-US" sz="2200" dirty="0">
                <a:sym typeface="Wingdings" panose="05000000000000000000" pitchFamily="2" charset="2"/>
              </a:rPr>
              <a:t>flux index</a:t>
            </a:r>
            <a:r>
              <a:rPr lang="en-US" sz="2200" baseline="30000" dirty="0"/>
              <a:t> [2,3]</a:t>
            </a:r>
            <a:endParaRPr lang="en-US" sz="2200" dirty="0">
              <a:sym typeface="Wingdings" panose="05000000000000000000" pitchFamily="2" charset="2"/>
            </a:endParaRPr>
          </a:p>
          <a:p>
            <a:pPr lvl="1">
              <a:spcBef>
                <a:spcPts val="500"/>
              </a:spcBef>
            </a:pPr>
            <a:r>
              <a:rPr lang="en-US" sz="2000" dirty="0">
                <a:sym typeface="Wingdings" panose="05000000000000000000" pitchFamily="2" charset="2"/>
              </a:rPr>
              <a:t>Plot shows density model errors as a function of 81-day avg. solar flux level</a:t>
            </a:r>
            <a:endParaRPr lang="en-US" sz="2000" baseline="30000" dirty="0">
              <a:sym typeface="Wingdings" panose="05000000000000000000" pitchFamily="2" charset="2"/>
            </a:endParaRPr>
          </a:p>
          <a:p>
            <a:pPr lvl="1">
              <a:spcBef>
                <a:spcPts val="500"/>
              </a:spcBef>
            </a:pPr>
            <a:r>
              <a:rPr lang="en-US" sz="2000" dirty="0">
                <a:sym typeface="Wingdings" panose="05000000000000000000" pitchFamily="2" charset="2"/>
              </a:rPr>
              <a:t>The CD is a solved-for parameter in </a:t>
            </a:r>
            <a:r>
              <a:rPr lang="en-US" sz="2000" dirty="0" smtClean="0">
                <a:sym typeface="Wingdings" panose="05000000000000000000" pitchFamily="2" charset="2"/>
              </a:rPr>
              <a:t>FDF’s </a:t>
            </a:r>
            <a:r>
              <a:rPr lang="en-US" sz="2000" dirty="0">
                <a:sym typeface="Wingdings" panose="05000000000000000000" pitchFamily="2" charset="2"/>
              </a:rPr>
              <a:t>OD process, so density modeling errors will be absorbed by the CD</a:t>
            </a:r>
            <a:endParaRPr lang="en-US" sz="2000" dirty="0">
              <a:cs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5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386072" y="1837944"/>
            <a:ext cx="3611879" cy="3064768"/>
            <a:chOff x="5392422" y="2017888"/>
            <a:chExt cx="3611879" cy="3064768"/>
          </a:xfrm>
        </p:grpSpPr>
        <p:sp>
          <p:nvSpPr>
            <p:cNvPr id="25" name="Content Placeholder 2"/>
            <p:cNvSpPr txBox="1">
              <a:spLocks/>
            </p:cNvSpPr>
            <p:nvPr/>
          </p:nvSpPr>
          <p:spPr>
            <a:xfrm>
              <a:off x="5392422" y="4380744"/>
              <a:ext cx="3611877" cy="701912"/>
            </a:xfrm>
            <a:prstGeom prst="rect">
              <a:avLst/>
            </a:prstGeom>
          </p:spPr>
          <p:txBody>
            <a:bodyPr lIns="91440" tIns="45720" rIns="91440" bIns="45720" anchor="t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ts val="300"/>
                </a:spcBef>
                <a:buNone/>
              </a:pPr>
              <a:r>
                <a:rPr lang="en-US" sz="1400" b="0"/>
                <a:t>Least squares fit of measured-modeled density ratios vs. solar flux, based on data from five satellites at 400 km altitude from 1970-2000</a:t>
              </a:r>
              <a:r>
                <a:rPr lang="en-US" sz="1400" b="0" baseline="30000"/>
                <a:t> [2]</a:t>
              </a:r>
              <a:endParaRPr lang="en-US" sz="1400" b="0" baseline="30000">
                <a:sym typeface="Wingdings" panose="05000000000000000000" pitchFamily="2" charset="2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5392422" y="2017888"/>
              <a:ext cx="3611879" cy="2362856"/>
              <a:chOff x="5392422" y="2017888"/>
              <a:chExt cx="3611879" cy="2362856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5392422" y="2017888"/>
                <a:ext cx="457200" cy="235915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6" name="Picture 25"/>
              <p:cNvPicPr>
                <a:picLocks noChangeAspect="1"/>
              </p:cNvPicPr>
              <p:nvPr/>
            </p:nvPicPr>
            <p:blipFill rotWithShape="1">
              <a:blip r:embed="rId2"/>
              <a:srcRect l="-2942" r="2807"/>
              <a:stretch/>
            </p:blipFill>
            <p:spPr>
              <a:xfrm>
                <a:off x="5392422" y="2017888"/>
                <a:ext cx="3611879" cy="236285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6539014" y="2107169"/>
                    <a:ext cx="1318694" cy="37587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r>
                            <a:rPr lang="en-US" sz="13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f>
                            <m:fPr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f>
                            <m:fPr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300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den>
                          </m:f>
                          <m:r>
                            <a:rPr lang="en-US" sz="13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sz="1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13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en-US" sz="1300"/>
                  </a:p>
                </p:txBody>
              </p:sp>
            </mc:Choice>
            <mc:Fallback xmlns="">
              <p:sp>
                <p:nvSpPr>
                  <p:cNvPr id="27" name="TextBox 2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39014" y="2107169"/>
                    <a:ext cx="1318694" cy="375872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l="-1389" r="-1389" b="-1451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Literature Review</a:t>
            </a:r>
          </a:p>
        </p:txBody>
      </p:sp>
    </p:spTree>
    <p:extLst>
      <p:ext uri="{BB962C8B-B14F-4D97-AF65-F5344CB8AC3E}">
        <p14:creationId xmlns:p14="http://schemas.microsoft.com/office/powerpoint/2010/main" val="751577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0368" y="2688336"/>
            <a:ext cx="8853932" cy="3962400"/>
            <a:chOff x="150368" y="1752600"/>
            <a:chExt cx="8853932" cy="39624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/>
            <a:srcRect l="2536" t="230" r="46096" b="33896"/>
            <a:stretch/>
          </p:blipFill>
          <p:spPr>
            <a:xfrm>
              <a:off x="150368" y="1752600"/>
              <a:ext cx="4114800" cy="3959352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/>
            <a:srcRect l="5282" t="157" r="34786" b="33916"/>
            <a:stretch/>
          </p:blipFill>
          <p:spPr>
            <a:xfrm>
              <a:off x="4203700" y="1752600"/>
              <a:ext cx="4800600" cy="39624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1900"/>
              <a:t>Elected to use only CD data as far back as Sep 2010, when FDF began using ODTK for Aqua &amp; Aura daily product generation (see backup)</a:t>
            </a:r>
          </a:p>
          <a:p>
            <a:pPr>
              <a:spcBef>
                <a:spcPts val="300"/>
              </a:spcBef>
            </a:pPr>
            <a:r>
              <a:rPr lang="en-US" sz="1900"/>
              <a:t>Trending CD against the 81-day avg. SF reveals a trend that appears similar to the measured-modeled density ratio vs. solar flux trend found in the literature</a:t>
            </a:r>
          </a:p>
          <a:p>
            <a:pPr lvl="1">
              <a:spcBef>
                <a:spcPts val="300"/>
              </a:spcBef>
            </a:pPr>
            <a:r>
              <a:rPr lang="en-US" sz="1700"/>
              <a:t>Trends in ODTK solved-for CD values appear to coincide with trends in </a:t>
            </a:r>
            <a:r>
              <a:rPr lang="en-US" sz="1700">
                <a:sym typeface="Wingdings" panose="05000000000000000000" pitchFamily="2" charset="2"/>
              </a:rPr>
              <a:t>density modeling errors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6</a:t>
            </a:fld>
            <a:endParaRPr lang="en-US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Trending Review</a:t>
            </a:r>
          </a:p>
        </p:txBody>
      </p:sp>
    </p:spTree>
    <p:extLst>
      <p:ext uri="{BB962C8B-B14F-4D97-AF65-F5344CB8AC3E}">
        <p14:creationId xmlns:p14="http://schemas.microsoft.com/office/powerpoint/2010/main" val="366222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67712" y="4008628"/>
            <a:ext cx="4608576" cy="2313432"/>
            <a:chOff x="2267712" y="4334257"/>
            <a:chExt cx="4608576" cy="2313432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/>
            <a:srcRect l="1554" r="38116" b="37882"/>
            <a:stretch/>
          </p:blipFill>
          <p:spPr>
            <a:xfrm>
              <a:off x="2267712" y="4334257"/>
              <a:ext cx="4608576" cy="2313432"/>
            </a:xfrm>
            <a:prstGeom prst="rect">
              <a:avLst/>
            </a:prstGeom>
            <a:ln>
              <a:noFill/>
            </a:ln>
          </p:spPr>
        </p:pic>
        <p:sp>
          <p:nvSpPr>
            <p:cNvPr id="20" name="Rectangle 19"/>
            <p:cNvSpPr/>
            <p:nvPr/>
          </p:nvSpPr>
          <p:spPr>
            <a:xfrm>
              <a:off x="2813543" y="5490670"/>
              <a:ext cx="3941721" cy="275166"/>
            </a:xfrm>
            <a:prstGeom prst="rect">
              <a:avLst/>
            </a:prstGeom>
            <a:solidFill>
              <a:srgbClr val="00A6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Arrow Connector 20"/>
            <p:cNvCxnSpPr/>
            <p:nvPr/>
          </p:nvCxnSpPr>
          <p:spPr bwMode="auto">
            <a:xfrm>
              <a:off x="4621843" y="4978400"/>
              <a:ext cx="152400" cy="4572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2" name="TextBox 21"/>
            <p:cNvSpPr txBox="1"/>
            <p:nvPr/>
          </p:nvSpPr>
          <p:spPr>
            <a:xfrm>
              <a:off x="2971800" y="4776121"/>
              <a:ext cx="2438400" cy="2923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/>
                <a:t>Use only CD data within SF limits</a:t>
              </a: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000">
                <a:sym typeface="Wingdings" panose="05000000000000000000" pitchFamily="2" charset="2"/>
              </a:rPr>
              <a:t>Realistic drag prediction requires a CD value that appropriately compensates for errors in the density model</a:t>
            </a:r>
          </a:p>
          <a:p>
            <a:pPr lvl="1">
              <a:spcBef>
                <a:spcPts val="300"/>
              </a:spcBef>
            </a:pPr>
            <a:r>
              <a:rPr lang="en-US" sz="1800" u="sng">
                <a:sym typeface="Wingdings" panose="05000000000000000000" pitchFamily="2" charset="2"/>
              </a:rPr>
              <a:t>Simple approach</a:t>
            </a:r>
            <a:r>
              <a:rPr lang="en-US" sz="1800">
                <a:sym typeface="Wingdings" panose="05000000000000000000" pitchFamily="2" charset="2"/>
              </a:rPr>
              <a:t>: Average across historical CD trending data to compute a CD for use in lifetime propagation — </a:t>
            </a:r>
            <a:r>
              <a:rPr lang="en-US" sz="1800"/>
              <a:t>density model errors vary with solar flux, so we can use solar flux to select what CD data to include in averaging</a:t>
            </a:r>
            <a:endParaRPr lang="en-US" sz="1800">
              <a:sym typeface="Wingdings" panose="05000000000000000000" pitchFamily="2" charset="2"/>
            </a:endParaRPr>
          </a:p>
          <a:p>
            <a:pPr>
              <a:spcBef>
                <a:spcPts val="300"/>
              </a:spcBef>
            </a:pPr>
            <a:r>
              <a:rPr lang="en-US" sz="2000"/>
              <a:t>Use solar flux value to select CD data representative of the predicted drag environment during lifetime analysis span – chose “direct filtering” method</a:t>
            </a:r>
          </a:p>
          <a:p>
            <a:pPr lvl="1">
              <a:spcBef>
                <a:spcPts val="300"/>
              </a:spcBef>
            </a:pPr>
            <a:r>
              <a:rPr lang="en-US" sz="1800"/>
              <a:t>Set upper/lower bounds for solar flux based on range encountered during lifetime</a:t>
            </a:r>
          </a:p>
          <a:p>
            <a:pPr lvl="1">
              <a:spcBef>
                <a:spcPts val="300"/>
              </a:spcBef>
            </a:pPr>
            <a:r>
              <a:rPr lang="en-US" sz="1800" err="1"/>
              <a:t>Schatten</a:t>
            </a:r>
            <a:r>
              <a:rPr lang="en-US" sz="1800"/>
              <a:t> predictions contain monthly mean smoothed estimates of solar flux values – comparable to the 81-day avg. solar flux values from trending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7</a:t>
            </a:fld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CD Estimation Method</a:t>
            </a:r>
          </a:p>
        </p:txBody>
      </p:sp>
    </p:spTree>
    <p:extLst>
      <p:ext uri="{BB962C8B-B14F-4D97-AF65-F5344CB8AC3E}">
        <p14:creationId xmlns:p14="http://schemas.microsoft.com/office/powerpoint/2010/main" val="1267253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87552"/>
            <a:ext cx="8851900" cy="5202936"/>
          </a:xfrm>
        </p:spPr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1800">
                <a:sym typeface="Wingdings" panose="05000000000000000000" pitchFamily="2" charset="2"/>
              </a:rPr>
              <a:t>Estimating lifetime CD as a simple average yields a  value comparable to the polynomial within the expected solar flux range</a:t>
            </a:r>
            <a:endParaRPr lang="en-US" sz="1600">
              <a:sym typeface="Wingdings" panose="05000000000000000000" pitchFamily="2" charset="2"/>
            </a:endParaRPr>
          </a:p>
          <a:p>
            <a:pPr lvl="1">
              <a:spcBef>
                <a:spcPts val="300"/>
              </a:spcBef>
            </a:pPr>
            <a:r>
              <a:rPr lang="en-US" sz="1600">
                <a:sym typeface="Wingdings" panose="05000000000000000000" pitchFamily="2" charset="2"/>
              </a:rPr>
              <a:t>Latest trending data used in this analysis is dated May 20 2022</a:t>
            </a:r>
          </a:p>
          <a:p>
            <a:pPr lvl="1">
              <a:spcBef>
                <a:spcPts val="300"/>
              </a:spcBef>
            </a:pPr>
            <a:r>
              <a:rPr lang="en-US" sz="1600">
                <a:sym typeface="Wingdings" panose="05000000000000000000" pitchFamily="2" charset="2"/>
              </a:rPr>
              <a:t>Propagation spans set using passivation dates from latest lifetimes (at the time of this analysis)</a:t>
            </a:r>
          </a:p>
          <a:p>
            <a:pPr lvl="1">
              <a:spcBef>
                <a:spcPts val="300"/>
              </a:spcBef>
            </a:pPr>
            <a:r>
              <a:rPr lang="en-US" sz="1600">
                <a:sym typeface="Wingdings" panose="05000000000000000000" pitchFamily="2" charset="2"/>
              </a:rPr>
              <a:t>Based on May 2022 </a:t>
            </a:r>
            <a:r>
              <a:rPr lang="en-US" sz="1600" err="1">
                <a:sym typeface="Wingdings" panose="05000000000000000000" pitchFamily="2" charset="2"/>
              </a:rPr>
              <a:t>Schatten</a:t>
            </a:r>
            <a:r>
              <a:rPr lang="en-US" sz="1600">
                <a:sym typeface="Wingdings" panose="05000000000000000000" pitchFamily="2" charset="2"/>
              </a:rPr>
              <a:t> predicts, expected range of solar flux was </a:t>
            </a:r>
            <a:r>
              <a:rPr lang="en-US" sz="1600" u="sng">
                <a:sym typeface="Wingdings" panose="05000000000000000000" pitchFamily="2" charset="2"/>
              </a:rPr>
              <a:t>116-147 SFU</a:t>
            </a:r>
          </a:p>
          <a:p>
            <a:pPr lvl="1">
              <a:spcBef>
                <a:spcPts val="300"/>
              </a:spcBef>
            </a:pPr>
            <a:r>
              <a:rPr lang="en-US" sz="1600">
                <a:sym typeface="Wingdings" panose="05000000000000000000" pitchFamily="2" charset="2"/>
              </a:rPr>
              <a:t>Polynomial fit for each mission is based on all ODTK data (same curves as on Slide 6)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52400" y="2685854"/>
            <a:ext cx="8851900" cy="3962401"/>
            <a:chOff x="152400" y="2745123"/>
            <a:chExt cx="8851900" cy="396240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2514" t="112" r="46119" b="33961"/>
            <a:stretch/>
          </p:blipFill>
          <p:spPr>
            <a:xfrm>
              <a:off x="152400" y="2745123"/>
              <a:ext cx="4114800" cy="3962401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5348" t="174" r="34724" b="33949"/>
            <a:stretch/>
          </p:blipFill>
          <p:spPr>
            <a:xfrm>
              <a:off x="4203700" y="2745123"/>
              <a:ext cx="4800600" cy="3959352"/>
            </a:xfrm>
            <a:prstGeom prst="rect">
              <a:avLst/>
            </a:prstGeom>
          </p:spPr>
        </p:pic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8</a:t>
            </a:fld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837353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400"/>
              </a:spcBef>
            </a:pPr>
            <a:r>
              <a:rPr lang="en-US" sz="2200">
                <a:sym typeface="Wingdings" panose="05000000000000000000" pitchFamily="2" charset="2"/>
              </a:rPr>
              <a:t>An analysis was performed to determine a method for estimating a CD value for use in Aqua &amp; Aura lifetime propagation</a:t>
            </a:r>
          </a:p>
          <a:p>
            <a:pPr lvl="1">
              <a:spcBef>
                <a:spcPts val="400"/>
              </a:spcBef>
            </a:pPr>
            <a:r>
              <a:rPr lang="en-US" sz="2000">
                <a:sym typeface="Wingdings" panose="05000000000000000000" pitchFamily="2" charset="2"/>
              </a:rPr>
              <a:t>Literature and trending reviews were performed to determine direction and scope of possible methods – three methods were examined</a:t>
            </a:r>
          </a:p>
          <a:p>
            <a:pPr>
              <a:spcBef>
                <a:spcPts val="400"/>
              </a:spcBef>
            </a:pPr>
            <a:r>
              <a:rPr lang="en-US" sz="2200">
                <a:sym typeface="Wingdings" panose="05000000000000000000" pitchFamily="2" charset="2"/>
              </a:rPr>
              <a:t>Realistic drag prediction requires a CD value that appropriately compensates for errors in the density model </a:t>
            </a:r>
          </a:p>
          <a:p>
            <a:pPr lvl="1">
              <a:spcBef>
                <a:spcPts val="400"/>
              </a:spcBef>
            </a:pPr>
            <a:r>
              <a:rPr lang="en-US" sz="2000">
                <a:sym typeface="Wingdings" panose="05000000000000000000" pitchFamily="2" charset="2"/>
              </a:rPr>
              <a:t>Estimated by averaging over CD data that represents the predicted drag environment as determined based on solar flux</a:t>
            </a:r>
          </a:p>
          <a:p>
            <a:pPr>
              <a:spcBef>
                <a:spcPts val="400"/>
              </a:spcBef>
            </a:pPr>
            <a:r>
              <a:rPr lang="en-US" sz="2200">
                <a:sym typeface="Wingdings" panose="05000000000000000000" pitchFamily="2" charset="2"/>
              </a:rPr>
              <a:t>FDS recommended using a method of directly filtering CD trending data based on the 81-day avg. solar flux to compute lifetime CDs</a:t>
            </a:r>
          </a:p>
          <a:p>
            <a:pPr lvl="1">
              <a:spcBef>
                <a:spcPts val="400"/>
              </a:spcBef>
            </a:pPr>
            <a:r>
              <a:rPr lang="en-US" sz="2000">
                <a:sym typeface="Wingdings" panose="05000000000000000000" pitchFamily="2" charset="2"/>
              </a:rPr>
              <a:t>Stakeholders approved use of this method and the presented values for the Spring 2022 lifetime analyses</a:t>
            </a:r>
          </a:p>
          <a:p>
            <a:pPr lvl="1">
              <a:spcBef>
                <a:spcPts val="400"/>
              </a:spcBef>
            </a:pPr>
            <a:r>
              <a:rPr lang="en-US" sz="2000">
                <a:sym typeface="Wingdings" panose="05000000000000000000" pitchFamily="2" charset="2"/>
              </a:rPr>
              <a:t>The FDS lifetime analysis process will be updated to use this method to compute a new CD value for each future lifetime analysis update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9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753266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 marL="0" indent="0">
              <a:spcBef>
                <a:spcPts val="500"/>
              </a:spcBef>
              <a:buNone/>
            </a:pPr>
            <a:r>
              <a:rPr lang="en-US" sz="1800" baseline="30000"/>
              <a:t>[1] </a:t>
            </a:r>
            <a:r>
              <a:rPr lang="en-US" sz="1800" err="1"/>
              <a:t>Vallado</a:t>
            </a:r>
            <a:r>
              <a:rPr lang="en-US" sz="1800"/>
              <a:t>, D. A., and </a:t>
            </a:r>
            <a:r>
              <a:rPr lang="en-US" sz="1800" err="1"/>
              <a:t>Finkleman</a:t>
            </a:r>
            <a:r>
              <a:rPr lang="en-US" sz="1800"/>
              <a:t>, D., "A Critical Assessment of Satellite Drag and Atmospheric Density Modeling," AIAA 2008-6442. </a:t>
            </a:r>
            <a:r>
              <a:rPr lang="en-US" sz="1800" i="1"/>
              <a:t>AIAA/AAS Astrodynamics Specialist Conference and Exhibit</a:t>
            </a:r>
            <a:r>
              <a:rPr lang="en-US" sz="1800"/>
              <a:t>. August 2008.</a:t>
            </a:r>
            <a:endParaRPr lang="en-US" sz="1800" baseline="30000"/>
          </a:p>
          <a:p>
            <a:pPr marL="0" indent="0">
              <a:spcBef>
                <a:spcPts val="500"/>
              </a:spcBef>
              <a:buNone/>
            </a:pPr>
            <a:r>
              <a:rPr lang="en-US" sz="1800" baseline="30000"/>
              <a:t>[2] </a:t>
            </a:r>
            <a:r>
              <a:rPr lang="en-US" sz="1800"/>
              <a:t>Marcos, F. A., Wise, J. O., Kendra, M. J., </a:t>
            </a:r>
            <a:r>
              <a:rPr lang="en-US" sz="1800" err="1"/>
              <a:t>Grossbard</a:t>
            </a:r>
            <a:r>
              <a:rPr lang="en-US" sz="1800"/>
              <a:t>, N. J., and Bowman, B. R., "Detection of a Long-Term Decrease in </a:t>
            </a:r>
            <a:r>
              <a:rPr lang="en-US" sz="1800" err="1"/>
              <a:t>Thermospheric</a:t>
            </a:r>
            <a:r>
              <a:rPr lang="en-US" sz="1800"/>
              <a:t> Neutral Density," </a:t>
            </a:r>
            <a:r>
              <a:rPr lang="en-US" sz="1800" i="1" err="1"/>
              <a:t>Geophy</a:t>
            </a:r>
            <a:r>
              <a:rPr lang="en-US" sz="1800" i="1"/>
              <a:t>. Res. Lett.</a:t>
            </a:r>
            <a:r>
              <a:rPr lang="en-US" sz="1800"/>
              <a:t>, Vol. 32, No. 4, 2005.</a:t>
            </a:r>
          </a:p>
          <a:p>
            <a:pPr marL="0" indent="0">
              <a:spcBef>
                <a:spcPts val="500"/>
              </a:spcBef>
              <a:buNone/>
            </a:pPr>
            <a:r>
              <a:rPr lang="en-US" sz="1800" baseline="30000"/>
              <a:t>[3] </a:t>
            </a:r>
            <a:r>
              <a:rPr lang="en-US" sz="1800"/>
              <a:t>Marcos, F. A., Bowman, B. R., and Sheehan, R. E., "Accuracy of Earth's </a:t>
            </a:r>
            <a:r>
              <a:rPr lang="en-US" sz="1800" err="1"/>
              <a:t>Thermospheric</a:t>
            </a:r>
            <a:r>
              <a:rPr lang="en-US" sz="1800"/>
              <a:t> Neutral Density Models," AIAA 2006-6167. </a:t>
            </a:r>
            <a:r>
              <a:rPr lang="en-US" sz="1800" i="1"/>
              <a:t>AIAA/AAS Astrodynamics Specialist Conference and Exhibit</a:t>
            </a:r>
            <a:r>
              <a:rPr lang="en-US" sz="1800"/>
              <a:t>. August 2006.</a:t>
            </a:r>
          </a:p>
          <a:p>
            <a:pPr marL="0" indent="0">
              <a:spcBef>
                <a:spcPts val="500"/>
              </a:spcBef>
              <a:buNone/>
            </a:pPr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10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3869696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8375" y="3067050"/>
            <a:ext cx="7207250" cy="723901"/>
          </a:xfrm>
        </p:spPr>
        <p:txBody>
          <a:bodyPr/>
          <a:lstStyle/>
          <a:p>
            <a:r>
              <a:rPr lang="en-US" sz="4400" b="1"/>
              <a:t>QUESTIONS?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>
          <a:xfrm>
            <a:off x="155448" y="6446520"/>
            <a:ext cx="2133600" cy="365125"/>
          </a:xfr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70700" y="6446520"/>
            <a:ext cx="2133600" cy="365125"/>
          </a:xfrm>
        </p:spPr>
        <p:txBody>
          <a:bodyPr/>
          <a:lstStyle/>
          <a:p>
            <a:fld id="{16E76710-6222-8A48-B09F-B7D0FE305B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828" y="4228957"/>
            <a:ext cx="7207250" cy="723901"/>
          </a:xfrm>
        </p:spPr>
        <p:txBody>
          <a:bodyPr/>
          <a:lstStyle/>
          <a:p>
            <a:pPr algn="l"/>
            <a:r>
              <a:rPr lang="en-US" sz="4400" b="1"/>
              <a:t>BACKUP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>
          <a:xfrm>
            <a:off x="155448" y="6446520"/>
            <a:ext cx="2133600" cy="365125"/>
          </a:xfrm>
        </p:spPr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70700" y="6446520"/>
            <a:ext cx="2133600" cy="365125"/>
          </a:xfrm>
        </p:spPr>
        <p:txBody>
          <a:bodyPr/>
          <a:lstStyle/>
          <a:p>
            <a:fld id="{16E76710-6222-8A48-B09F-B7D0FE305B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100"/>
              <a:t>Upon review of FDS CD trends, it was observed that recent CD values are much higher than during early mission – this is believed to be due to an FDF software change</a:t>
            </a:r>
          </a:p>
          <a:p>
            <a:pPr lvl="1">
              <a:spcBef>
                <a:spcPts val="300"/>
              </a:spcBef>
            </a:pPr>
            <a:r>
              <a:rPr lang="en-US" sz="1900"/>
              <a:t>On Sep 15 2010, FDF switched from RTOD to ODTK for the OD software package used in Aqua &amp; Aura daily product generation</a:t>
            </a:r>
          </a:p>
          <a:p>
            <a:pPr lvl="1">
              <a:spcBef>
                <a:spcPts val="300"/>
              </a:spcBef>
            </a:pPr>
            <a:r>
              <a:rPr lang="en-US" sz="1900"/>
              <a:t>According to an FDS analysis from that time, RTOD-based and ODTK-based CD values can differ significantly despite satisfying all product requirements</a:t>
            </a:r>
          </a:p>
          <a:p>
            <a:pPr>
              <a:spcBef>
                <a:spcPts val="300"/>
              </a:spcBef>
            </a:pPr>
            <a:r>
              <a:rPr lang="en-US" sz="2100"/>
              <a:t>Since FDF still uses ODTK, FDS elected to exclude all RTOD-based CD data from our analysis and proposed lifetime CD estimation methods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312296"/>
              </p:ext>
            </p:extLst>
          </p:nvPr>
        </p:nvGraphicFramePr>
        <p:xfrm>
          <a:off x="2881630" y="4133088"/>
          <a:ext cx="3380740" cy="1193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1587847884"/>
                    </a:ext>
                  </a:extLst>
                </a:gridCol>
                <a:gridCol w="1003300">
                  <a:extLst>
                    <a:ext uri="{9D8B030D-6E8A-4147-A177-3AD203B41FA5}">
                      <a16:colId xmlns:a16="http://schemas.microsoft.com/office/drawing/2014/main" val="286805807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403851233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OD System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Aqua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Aura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487607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Both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1.76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1.84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27617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RTOD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1.56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1.52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280086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ODTK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1.91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effectLst/>
                        </a:rPr>
                        <a:t>2.00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842231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13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Trending Review (1/3)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FDF OD System</a:t>
            </a:r>
          </a:p>
        </p:txBody>
      </p:sp>
    </p:spTree>
    <p:extLst>
      <p:ext uri="{BB962C8B-B14F-4D97-AF65-F5344CB8AC3E}">
        <p14:creationId xmlns:p14="http://schemas.microsoft.com/office/powerpoint/2010/main" val="1099298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589788" y="987552"/>
            <a:ext cx="7964424" cy="5604190"/>
            <a:chOff x="589788" y="1156783"/>
            <a:chExt cx="7964424" cy="5604190"/>
          </a:xfrm>
        </p:grpSpPr>
        <p:grpSp>
          <p:nvGrpSpPr>
            <p:cNvPr id="10" name="Group 9"/>
            <p:cNvGrpSpPr/>
            <p:nvPr/>
          </p:nvGrpSpPr>
          <p:grpSpPr>
            <a:xfrm>
              <a:off x="589788" y="3935477"/>
              <a:ext cx="7964424" cy="2825496"/>
              <a:chOff x="589788" y="3935477"/>
              <a:chExt cx="7964424" cy="2825496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 rotWithShape="1">
              <a:blip r:embed="rId2"/>
              <a:srcRect l="5235" t="-387" r="38909" b="37407"/>
              <a:stretch/>
            </p:blipFill>
            <p:spPr>
              <a:xfrm>
                <a:off x="589788" y="3935477"/>
                <a:ext cx="7964424" cy="2825496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2" name="Group 1"/>
              <p:cNvGrpSpPr/>
              <p:nvPr/>
            </p:nvGrpSpPr>
            <p:grpSpPr>
              <a:xfrm>
                <a:off x="1085088" y="4244098"/>
                <a:ext cx="2523744" cy="369332"/>
                <a:chOff x="1085088" y="4244098"/>
                <a:chExt cx="2523744" cy="369332"/>
              </a:xfrm>
            </p:grpSpPr>
            <p:sp>
              <p:nvSpPr>
                <p:cNvPr id="29" name="TextBox 28"/>
                <p:cNvSpPr txBox="1"/>
                <p:nvPr/>
              </p:nvSpPr>
              <p:spPr>
                <a:xfrm>
                  <a:off x="1623060" y="4244098"/>
                  <a:ext cx="144780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+mj-lt"/>
                    </a:rPr>
                    <a:t>RTOD</a:t>
                  </a:r>
                  <a:endParaRPr kumimoji="0" lang="en-US" sz="1400" b="1" i="0" u="none" strike="noStrike" kern="1200" cap="none" spc="0" normalizeH="0" baseline="30000" noProof="0">
                    <a:ln>
                      <a:noFill/>
                    </a:ln>
                    <a:effectLst/>
                    <a:uLnTx/>
                    <a:uFillTx/>
                    <a:latin typeface="+mj-lt"/>
                  </a:endParaRPr>
                </a:p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nl-NL" sz="1000"/>
                    <a:t>Mission Start – Sep 14 2010</a:t>
                  </a:r>
                  <a:endParaRPr kumimoji="0" lang="en-US" sz="110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30" name="Straight Arrow Connector 29"/>
                <p:cNvCxnSpPr/>
                <p:nvPr/>
              </p:nvCxnSpPr>
              <p:spPr>
                <a:xfrm>
                  <a:off x="1085088" y="4459572"/>
                  <a:ext cx="2523744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8"/>
              <p:cNvGrpSpPr/>
              <p:nvPr/>
            </p:nvGrpSpPr>
            <p:grpSpPr>
              <a:xfrm>
                <a:off x="3627628" y="5843419"/>
                <a:ext cx="4827693" cy="369332"/>
                <a:chOff x="3627628" y="5843419"/>
                <a:chExt cx="4827693" cy="369332"/>
              </a:xfrm>
            </p:grpSpPr>
            <p:sp>
              <p:nvSpPr>
                <p:cNvPr id="37" name="TextBox 36"/>
                <p:cNvSpPr txBox="1"/>
                <p:nvPr/>
              </p:nvSpPr>
              <p:spPr>
                <a:xfrm>
                  <a:off x="5317574" y="5843419"/>
                  <a:ext cx="1447801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+mj-lt"/>
                    </a:rPr>
                    <a:t>ODTK</a:t>
                  </a:r>
                  <a:endParaRPr kumimoji="0" lang="en-US" sz="1400" b="1" i="0" u="none" strike="noStrike" kern="1200" cap="none" spc="0" normalizeH="0" baseline="30000" noProof="0">
                    <a:ln>
                      <a:noFill/>
                    </a:ln>
                    <a:effectLst/>
                    <a:uLnTx/>
                    <a:uFillTx/>
                    <a:latin typeface="+mj-lt"/>
                  </a:endParaRPr>
                </a:p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nl-NL" sz="1000"/>
                    <a:t>Sep 15 2010 – May 20 2022</a:t>
                  </a:r>
                  <a:endParaRPr kumimoji="0" lang="en-US" sz="110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38" name="Straight Arrow Connector 37"/>
                <p:cNvCxnSpPr/>
                <p:nvPr/>
              </p:nvCxnSpPr>
              <p:spPr>
                <a:xfrm flipV="1">
                  <a:off x="3627628" y="6053267"/>
                  <a:ext cx="4827693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Group 10"/>
            <p:cNvGrpSpPr/>
            <p:nvPr/>
          </p:nvGrpSpPr>
          <p:grpSpPr>
            <a:xfrm>
              <a:off x="589788" y="1156783"/>
              <a:ext cx="7964424" cy="2843784"/>
              <a:chOff x="589788" y="1156783"/>
              <a:chExt cx="7964424" cy="2843784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3"/>
              <a:srcRect l="5235" t="-610" r="38909" b="37221"/>
              <a:stretch/>
            </p:blipFill>
            <p:spPr>
              <a:xfrm>
                <a:off x="589788" y="1156783"/>
                <a:ext cx="7964424" cy="2843784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7" name="Group 6"/>
              <p:cNvGrpSpPr/>
              <p:nvPr/>
            </p:nvGrpSpPr>
            <p:grpSpPr>
              <a:xfrm>
                <a:off x="1085088" y="1475526"/>
                <a:ext cx="3054096" cy="369332"/>
                <a:chOff x="1085088" y="1475526"/>
                <a:chExt cx="3054096" cy="369332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1855682" y="1475526"/>
                  <a:ext cx="151290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+mj-lt"/>
                    </a:rPr>
                    <a:t>RTOD</a:t>
                  </a:r>
                  <a:endParaRPr kumimoji="0" lang="en-US" sz="1400" b="1" i="0" u="none" strike="noStrike" kern="1200" cap="none" spc="0" normalizeH="0" baseline="30000" noProof="0">
                    <a:ln>
                      <a:noFill/>
                    </a:ln>
                    <a:effectLst/>
                    <a:uLnTx/>
                    <a:uFillTx/>
                    <a:latin typeface="+mj-lt"/>
                  </a:endParaRPr>
                </a:p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nl-NL" sz="1000"/>
                    <a:t>Mission Start – Sep 14 2010</a:t>
                  </a:r>
                  <a:endParaRPr kumimoji="0" lang="en-US" sz="110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24" name="Straight Arrow Connector 23"/>
                <p:cNvCxnSpPr/>
                <p:nvPr/>
              </p:nvCxnSpPr>
              <p:spPr>
                <a:xfrm>
                  <a:off x="1085088" y="1690965"/>
                  <a:ext cx="3054096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/>
              <p:cNvGrpSpPr/>
              <p:nvPr/>
            </p:nvGrpSpPr>
            <p:grpSpPr>
              <a:xfrm>
                <a:off x="4167801" y="3247038"/>
                <a:ext cx="4287519" cy="369332"/>
                <a:chOff x="4167801" y="3247038"/>
                <a:chExt cx="4287519" cy="369332"/>
              </a:xfrm>
            </p:grpSpPr>
            <p:sp>
              <p:nvSpPr>
                <p:cNvPr id="40" name="TextBox 39"/>
                <p:cNvSpPr txBox="1"/>
                <p:nvPr/>
              </p:nvSpPr>
              <p:spPr>
                <a:xfrm>
                  <a:off x="5587661" y="3247038"/>
                  <a:ext cx="144779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lIns="0" tIns="0" rIns="0" bIns="0" rtlCol="0" anchor="b">
                  <a:spAutoFit/>
                </a:bodyPr>
                <a:lstStyle/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kumimoji="0" lang="en-US" sz="1400" b="1" i="0" u="none" strike="noStrike" kern="1200" cap="none" spc="0" normalizeH="0" baseline="0" noProof="0">
                      <a:ln>
                        <a:noFill/>
                      </a:ln>
                      <a:effectLst/>
                      <a:uLnTx/>
                      <a:uFillTx/>
                      <a:latin typeface="+mj-lt"/>
                    </a:rPr>
                    <a:t>ODTK</a:t>
                  </a:r>
                  <a:endParaRPr kumimoji="0" lang="en-US" sz="1400" b="1" i="0" u="none" strike="noStrike" kern="1200" cap="none" spc="0" normalizeH="0" baseline="30000" noProof="0">
                    <a:ln>
                      <a:noFill/>
                    </a:ln>
                    <a:effectLst/>
                    <a:uLnTx/>
                    <a:uFillTx/>
                    <a:latin typeface="+mj-lt"/>
                  </a:endParaRPr>
                </a:p>
                <a:p>
                  <a:pPr lvl="0" algn="ctr" defTabSz="9144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nl-NL" sz="1000"/>
                    <a:t>Sep 15 2010 – May 20 2022</a:t>
                  </a:r>
                  <a:endParaRPr kumimoji="0" lang="en-US" sz="110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/>
                  </a:endParaRPr>
                </a:p>
              </p:txBody>
            </p:sp>
            <p:cxnSp>
              <p:nvCxnSpPr>
                <p:cNvPr id="41" name="Straight Arrow Connector 40"/>
                <p:cNvCxnSpPr/>
                <p:nvPr/>
              </p:nvCxnSpPr>
              <p:spPr>
                <a:xfrm>
                  <a:off x="4167801" y="3457104"/>
                  <a:ext cx="4287519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14</a:t>
            </a:fld>
            <a:endParaRPr lang="en-US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Trending Review (2/3)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Drag Coefficient History, Mission Start – May 20 2022</a:t>
            </a:r>
          </a:p>
        </p:txBody>
      </p:sp>
    </p:spTree>
    <p:extLst>
      <p:ext uri="{BB962C8B-B14F-4D97-AF65-F5344CB8AC3E}">
        <p14:creationId xmlns:p14="http://schemas.microsoft.com/office/powerpoint/2010/main" val="2422507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000"/>
              <a:t>Daily observed solar flux values are adjusted based on the Earth-Sun distance to calibrate them all to 1 AU and remove related oscillations in solar flux level</a:t>
            </a:r>
          </a:p>
          <a:p>
            <a:pPr lvl="1">
              <a:spcBef>
                <a:spcPts val="300"/>
              </a:spcBef>
            </a:pPr>
            <a:r>
              <a:rPr lang="en-US" sz="2000"/>
              <a:t>Adjusted values are used in the </a:t>
            </a:r>
            <a:r>
              <a:rPr lang="en-US" sz="2000" err="1"/>
              <a:t>Jacchia</a:t>
            </a:r>
            <a:r>
              <a:rPr lang="en-US" sz="2000"/>
              <a:t>-Roberts density model</a:t>
            </a:r>
            <a:r>
              <a:rPr lang="en-US" sz="2000" baseline="30000"/>
              <a:t> [1]</a:t>
            </a:r>
            <a:endParaRPr lang="en-US" sz="2000"/>
          </a:p>
          <a:p>
            <a:pPr>
              <a:spcBef>
                <a:spcPts val="300"/>
              </a:spcBef>
            </a:pPr>
            <a:r>
              <a:rPr lang="en-US" sz="2000"/>
              <a:t>Solar rotation period is ~27 days – 27-day and 81-day averages are commonly used when reviewing solar flux trends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850" t="2205" r="38924" b="36341"/>
          <a:stretch/>
        </p:blipFill>
        <p:spPr>
          <a:xfrm>
            <a:off x="155448" y="2668016"/>
            <a:ext cx="8851392" cy="3904727"/>
          </a:xfrm>
          <a:prstGeom prst="rect">
            <a:avLst/>
          </a:prstGeom>
          <a:ln>
            <a:noFill/>
          </a:ln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Trending Review (3/3)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Solar Flux History, Aqua Mission Start – May 20 2022</a:t>
            </a:r>
          </a:p>
        </p:txBody>
      </p:sp>
    </p:spTree>
    <p:extLst>
      <p:ext uri="{BB962C8B-B14F-4D97-AF65-F5344CB8AC3E}">
        <p14:creationId xmlns:p14="http://schemas.microsoft.com/office/powerpoint/2010/main" val="4068793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000"/>
              <a:t>Want to select data representative of the predicted drag environment during lifetime so that the average CD will result in reasonable drag predictions</a:t>
            </a:r>
          </a:p>
          <a:p>
            <a:pPr lvl="1">
              <a:spcBef>
                <a:spcPts val="300"/>
              </a:spcBef>
            </a:pPr>
            <a:r>
              <a:rPr lang="en-US" sz="1800"/>
              <a:t>Lifetime uses mean nominal </a:t>
            </a:r>
            <a:r>
              <a:rPr lang="en-US" sz="1800" err="1"/>
              <a:t>Schatten</a:t>
            </a:r>
            <a:r>
              <a:rPr lang="en-US" sz="1800"/>
              <a:t> solar flux predictions – set upper and lower bounds for solar flux based on range encountered during lifetime propagation span</a:t>
            </a:r>
          </a:p>
          <a:p>
            <a:pPr lvl="1">
              <a:spcBef>
                <a:spcPts val="300"/>
              </a:spcBef>
            </a:pPr>
            <a:r>
              <a:rPr lang="en-US" sz="1800" err="1"/>
              <a:t>Schatten</a:t>
            </a:r>
            <a:r>
              <a:rPr lang="en-US" sz="1800"/>
              <a:t> predictions contain monthly mean smoothed estimates of solar flux values – compare </a:t>
            </a:r>
            <a:r>
              <a:rPr lang="en-US" sz="1800" err="1"/>
              <a:t>Schatten</a:t>
            </a:r>
            <a:r>
              <a:rPr lang="en-US" sz="1800"/>
              <a:t> values to the 81-day avg. solar flux values from trending</a:t>
            </a:r>
          </a:p>
          <a:p>
            <a:pPr>
              <a:spcBef>
                <a:spcPts val="300"/>
              </a:spcBef>
            </a:pPr>
            <a:r>
              <a:rPr lang="en-US" sz="2000"/>
              <a:t>Two ways to filter by solar flux value – selected data shaded green below:</a:t>
            </a:r>
          </a:p>
          <a:p>
            <a:pPr lvl="1">
              <a:spcBef>
                <a:spcPts val="300"/>
              </a:spcBef>
            </a:pPr>
            <a:r>
              <a:rPr lang="en-US" sz="1800" u="sng"/>
              <a:t>Direct</a:t>
            </a:r>
            <a:r>
              <a:rPr lang="en-US" sz="1800"/>
              <a:t>: Include all days on which the solar flux value is within set limits</a:t>
            </a:r>
          </a:p>
          <a:p>
            <a:pPr lvl="1">
              <a:spcBef>
                <a:spcPts val="300"/>
              </a:spcBef>
            </a:pPr>
            <a:r>
              <a:rPr lang="en-US" sz="1800" u="sng"/>
              <a:t>Indirect</a:t>
            </a:r>
            <a:r>
              <a:rPr lang="en-US" sz="1800"/>
              <a:t>: Include data ranges selected based on a proxy – we examined selecting periods during which the solar flux tended to be within set limits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16</a:t>
            </a:fld>
            <a:endParaRPr lang="en-US"/>
          </a:p>
        </p:txBody>
      </p:sp>
      <p:grpSp>
        <p:nvGrpSpPr>
          <p:cNvPr id="20" name="Group 19"/>
          <p:cNvGrpSpPr/>
          <p:nvPr/>
        </p:nvGrpSpPr>
        <p:grpSpPr>
          <a:xfrm>
            <a:off x="152400" y="4006751"/>
            <a:ext cx="8849480" cy="2315309"/>
            <a:chOff x="152400" y="4334257"/>
            <a:chExt cx="8849480" cy="231530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/>
            <a:srcRect l="1554" r="38116" b="37882"/>
            <a:stretch/>
          </p:blipFill>
          <p:spPr>
            <a:xfrm>
              <a:off x="152400" y="4334257"/>
              <a:ext cx="4608576" cy="2313432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/>
            <a:srcRect l="5296" r="38375" b="37882"/>
            <a:stretch/>
          </p:blipFill>
          <p:spPr>
            <a:xfrm>
              <a:off x="4704200" y="4336134"/>
              <a:ext cx="4297680" cy="231343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698231" y="5490670"/>
              <a:ext cx="3941721" cy="275166"/>
            </a:xfrm>
            <a:prstGeom prst="rect">
              <a:avLst/>
            </a:prstGeom>
            <a:solidFill>
              <a:srgbClr val="00A6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267057" y="4528642"/>
              <a:ext cx="1316566" cy="1871665"/>
            </a:xfrm>
            <a:prstGeom prst="rect">
              <a:avLst/>
            </a:prstGeom>
            <a:solidFill>
              <a:srgbClr val="00A6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839989" y="4528645"/>
              <a:ext cx="54864" cy="1871662"/>
            </a:xfrm>
            <a:prstGeom prst="rect">
              <a:avLst/>
            </a:prstGeom>
            <a:solidFill>
              <a:srgbClr val="00A6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2154" y="4579881"/>
              <a:ext cx="61281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lvl="0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j-lt"/>
                </a:rPr>
                <a:t>Direct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612118" y="4579880"/>
              <a:ext cx="79552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t">
              <a:spAutoFit/>
            </a:bodyPr>
            <a:lstStyle/>
            <a:p>
              <a:pPr lvl="0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Indirect</a:t>
              </a:r>
            </a:p>
          </p:txBody>
        </p:sp>
      </p:grpSp>
      <p:sp>
        <p:nvSpPr>
          <p:cNvPr id="28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Filtering Methods (1/2)</a:t>
            </a: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Solar Flux Filtering Methods</a:t>
            </a:r>
          </a:p>
        </p:txBody>
      </p:sp>
    </p:spTree>
    <p:extLst>
      <p:ext uri="{BB962C8B-B14F-4D97-AF65-F5344CB8AC3E}">
        <p14:creationId xmlns:p14="http://schemas.microsoft.com/office/powerpoint/2010/main" val="2580424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200">
                <a:sym typeface="Wingdings" panose="05000000000000000000" pitchFamily="2" charset="2"/>
              </a:rPr>
              <a:t>This approach was used by </a:t>
            </a:r>
            <a:r>
              <a:rPr lang="en-US" sz="2200" err="1">
                <a:sym typeface="Wingdings" panose="05000000000000000000" pitchFamily="2" charset="2"/>
              </a:rPr>
              <a:t>SpaceNav</a:t>
            </a:r>
            <a:r>
              <a:rPr lang="en-US" sz="2200">
                <a:sym typeface="Wingdings" panose="05000000000000000000" pitchFamily="2" charset="2"/>
              </a:rPr>
              <a:t> to compute the CD used in the Aqua lifetime presented at the Nov 2021 Delta-CER (2.1)</a:t>
            </a:r>
          </a:p>
          <a:p>
            <a:pPr>
              <a:spcBef>
                <a:spcPts val="300"/>
              </a:spcBef>
            </a:pPr>
            <a:r>
              <a:rPr lang="en-US" sz="2200">
                <a:sym typeface="Wingdings" panose="05000000000000000000" pitchFamily="2" charset="2"/>
              </a:rPr>
              <a:t>Assume that future solar flux and CD values will follow the previous solar cycle and average over the predicted lifetime span</a:t>
            </a:r>
          </a:p>
          <a:p>
            <a:pPr lvl="1">
              <a:spcBef>
                <a:spcPts val="300"/>
              </a:spcBef>
            </a:pPr>
            <a:r>
              <a:rPr lang="en-US" sz="2000">
                <a:sym typeface="Wingdings" panose="05000000000000000000" pitchFamily="2" charset="2"/>
              </a:rPr>
              <a:t>Match up recent trends with older data based on solar flux value, then append the historical data to the end of existing data</a:t>
            </a:r>
          </a:p>
          <a:p>
            <a:pPr lvl="1">
              <a:spcBef>
                <a:spcPts val="300"/>
              </a:spcBef>
            </a:pPr>
            <a:r>
              <a:rPr lang="en-US" sz="2000">
                <a:sym typeface="Wingdings" panose="05000000000000000000" pitchFamily="2" charset="2"/>
              </a:rPr>
              <a:t>Example plot below shows selected data for Aura’s predicted lifespan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17</a:t>
            </a:fld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1344168" y="3420195"/>
            <a:ext cx="6455664" cy="2862072"/>
            <a:chOff x="1344168" y="3703320"/>
            <a:chExt cx="6455664" cy="2862072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3991" t="1191" r="38715" b="36951"/>
            <a:stretch/>
          </p:blipFill>
          <p:spPr>
            <a:xfrm>
              <a:off x="1344168" y="3703320"/>
              <a:ext cx="6455664" cy="2862072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25" name="Group 24"/>
            <p:cNvGrpSpPr/>
            <p:nvPr/>
          </p:nvGrpSpPr>
          <p:grpSpPr>
            <a:xfrm>
              <a:off x="6154420" y="3869656"/>
              <a:ext cx="1170433" cy="2438714"/>
              <a:chOff x="6108700" y="3483506"/>
              <a:chExt cx="1170433" cy="243871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6108701" y="3963247"/>
                <a:ext cx="1170432" cy="1958973"/>
              </a:xfrm>
              <a:prstGeom prst="rect">
                <a:avLst/>
              </a:prstGeom>
              <a:solidFill>
                <a:srgbClr val="00A600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108700" y="3483506"/>
                <a:ext cx="1170432" cy="75670"/>
              </a:xfrm>
              <a:prstGeom prst="rect">
                <a:avLst/>
              </a:prstGeom>
              <a:solidFill>
                <a:srgbClr val="00A600">
                  <a:alpha val="1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2199306" y="4178565"/>
              <a:ext cx="3853514" cy="1106237"/>
              <a:chOff x="2153586" y="4024563"/>
              <a:chExt cx="3853514" cy="1106237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5252053" y="4584700"/>
                <a:ext cx="755047" cy="546100"/>
              </a:xfrm>
              <a:prstGeom prst="line">
                <a:avLst/>
              </a:prstGeom>
              <a:ln w="127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ctangle 29"/>
              <p:cNvSpPr/>
              <p:nvPr/>
            </p:nvSpPr>
            <p:spPr>
              <a:xfrm>
                <a:off x="2153586" y="4024563"/>
                <a:ext cx="3404096" cy="64633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r>
                  <a:rPr lang="en-US" sz="1200"/>
                  <a:t>81-day avg. is centered on the day of interest and can’t be computed for last 40 days of data, resulting in a gap between historical &amp; repeated flux curves.</a:t>
                </a:r>
              </a:p>
            </p:txBody>
          </p:sp>
        </p:grpSp>
      </p:grpSp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Filtering Methods (2/2)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Solar Cycle Repeat Method</a:t>
            </a:r>
          </a:p>
        </p:txBody>
      </p:sp>
    </p:spTree>
    <p:extLst>
      <p:ext uri="{BB962C8B-B14F-4D97-AF65-F5344CB8AC3E}">
        <p14:creationId xmlns:p14="http://schemas.microsoft.com/office/powerpoint/2010/main" val="41790887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200">
                <a:sym typeface="Wingdings" panose="05000000000000000000" pitchFamily="2" charset="2"/>
              </a:rPr>
              <a:t>All three methods were tested for both Aqua and Aura considering the next lifetime analyses, which were performed in Spring 2022</a:t>
            </a:r>
          </a:p>
          <a:p>
            <a:pPr lvl="1">
              <a:spcBef>
                <a:spcPts val="300"/>
              </a:spcBef>
            </a:pPr>
            <a:r>
              <a:rPr lang="en-US" sz="2000">
                <a:sym typeface="Wingdings" panose="05000000000000000000" pitchFamily="2" charset="2"/>
              </a:rPr>
              <a:t>Latest trending data used in this analysis is dated May 20 2022</a:t>
            </a:r>
          </a:p>
          <a:p>
            <a:pPr lvl="1">
              <a:spcBef>
                <a:spcPts val="300"/>
              </a:spcBef>
            </a:pPr>
            <a:r>
              <a:rPr lang="en-US" sz="2000">
                <a:sym typeface="Wingdings" panose="05000000000000000000" pitchFamily="2" charset="2"/>
              </a:rPr>
              <a:t>Passivation dates from the latest lifetimes (at the time of this analysis) were used to define lifetime propagation spans</a:t>
            </a:r>
          </a:p>
          <a:p>
            <a:pPr lvl="2">
              <a:spcBef>
                <a:spcPts val="300"/>
              </a:spcBef>
            </a:pPr>
            <a:r>
              <a:rPr lang="en-US" sz="1800" u="sng">
                <a:sym typeface="Wingdings" panose="05000000000000000000" pitchFamily="2" charset="2"/>
              </a:rPr>
              <a:t>Aqua</a:t>
            </a:r>
            <a:r>
              <a:rPr lang="en-US" sz="1800">
                <a:sym typeface="Wingdings" panose="05000000000000000000" pitchFamily="2" charset="2"/>
              </a:rPr>
              <a:t>: May 2022 – Aug 2026</a:t>
            </a:r>
          </a:p>
          <a:p>
            <a:pPr lvl="2">
              <a:spcBef>
                <a:spcPts val="300"/>
              </a:spcBef>
            </a:pPr>
            <a:r>
              <a:rPr lang="en-US" sz="1800" u="sng">
                <a:sym typeface="Wingdings" panose="05000000000000000000" pitchFamily="2" charset="2"/>
              </a:rPr>
              <a:t>Aura</a:t>
            </a:r>
            <a:r>
              <a:rPr lang="en-US" sz="1800">
                <a:sym typeface="Wingdings" panose="05000000000000000000" pitchFamily="2" charset="2"/>
              </a:rPr>
              <a:t>: May 2022 – Aug 2025</a:t>
            </a:r>
            <a:endParaRPr lang="en-US" sz="2000">
              <a:sym typeface="Wingdings" panose="05000000000000000000" pitchFamily="2" charset="2"/>
            </a:endParaRPr>
          </a:p>
          <a:p>
            <a:pPr lvl="1">
              <a:spcBef>
                <a:spcPts val="300"/>
              </a:spcBef>
            </a:pPr>
            <a:r>
              <a:rPr lang="en-US" sz="2000">
                <a:sym typeface="Wingdings" panose="05000000000000000000" pitchFamily="2" charset="2"/>
              </a:rPr>
              <a:t>Used May 2022 </a:t>
            </a:r>
            <a:r>
              <a:rPr lang="en-US" sz="2000" err="1">
                <a:sym typeface="Wingdings" panose="05000000000000000000" pitchFamily="2" charset="2"/>
              </a:rPr>
              <a:t>Schatten</a:t>
            </a:r>
            <a:r>
              <a:rPr lang="en-US" sz="2000">
                <a:sym typeface="Wingdings" panose="05000000000000000000" pitchFamily="2" charset="2"/>
              </a:rPr>
              <a:t> predicts – expected range of solar flux for both missions’ lifetimes was </a:t>
            </a:r>
            <a:r>
              <a:rPr lang="en-US" sz="2000" u="sng">
                <a:sym typeface="Wingdings" panose="05000000000000000000" pitchFamily="2" charset="2"/>
              </a:rPr>
              <a:t>116-147 SFU</a:t>
            </a:r>
            <a:endParaRPr lang="en-US" sz="2000">
              <a:sym typeface="Wingdings" panose="05000000000000000000" pitchFamily="2" charset="2"/>
            </a:endParaRPr>
          </a:p>
          <a:p>
            <a:pPr>
              <a:spcBef>
                <a:spcPts val="300"/>
              </a:spcBef>
            </a:pPr>
            <a:r>
              <a:rPr lang="en-US" sz="2400"/>
              <a:t>For each mission, all methods resulted in similar CD values</a:t>
            </a:r>
          </a:p>
          <a:p>
            <a:pPr lvl="1">
              <a:spcBef>
                <a:spcPts val="300"/>
              </a:spcBef>
            </a:pPr>
            <a:r>
              <a:rPr lang="en-US" sz="2000"/>
              <a:t>Comparison of the methods was needed to make a recommendation</a:t>
            </a:r>
            <a:endParaRPr lang="en-US" sz="140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291389"/>
              </p:ext>
            </p:extLst>
          </p:nvPr>
        </p:nvGraphicFramePr>
        <p:xfrm>
          <a:off x="2901246" y="4919472"/>
          <a:ext cx="3341508" cy="11938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1587847884"/>
                    </a:ext>
                  </a:extLst>
                </a:gridCol>
                <a:gridCol w="620002">
                  <a:extLst>
                    <a:ext uri="{9D8B030D-6E8A-4147-A177-3AD203B41FA5}">
                      <a16:colId xmlns:a16="http://schemas.microsoft.com/office/drawing/2014/main" val="2868058073"/>
                    </a:ext>
                  </a:extLst>
                </a:gridCol>
                <a:gridCol w="709826">
                  <a:extLst>
                    <a:ext uri="{9D8B030D-6E8A-4147-A177-3AD203B41FA5}">
                      <a16:colId xmlns:a16="http://schemas.microsoft.com/office/drawing/2014/main" val="2403851233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Method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Aqua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Aura</a:t>
                      </a:r>
                      <a:endParaRPr lang="en-US" sz="18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487607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Direct</a:t>
                      </a:r>
                      <a:r>
                        <a:rPr lang="en-US" sz="1800" u="none" strike="noStrike" baseline="0">
                          <a:effectLst/>
                        </a:rPr>
                        <a:t> SF Filtering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27617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Indirect SF Filtering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280086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</a:rPr>
                        <a:t>Solar Cycle Repeat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2.18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842231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18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Results (1/4)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145712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200">
                <a:sym typeface="Wingdings" panose="05000000000000000000" pitchFamily="2" charset="2"/>
              </a:rPr>
              <a:t>Indirect solar flux filtering and solar cycle repeat methods are quite similar – main difference is that the former will include more recent data as it’s collected</a:t>
            </a:r>
          </a:p>
          <a:p>
            <a:pPr>
              <a:spcBef>
                <a:spcPts val="300"/>
              </a:spcBef>
            </a:pPr>
            <a:r>
              <a:rPr lang="en-US" sz="2200">
                <a:sym typeface="Wingdings" panose="05000000000000000000" pitchFamily="2" charset="2"/>
              </a:rPr>
              <a:t>Direct solar flux filtering has the most advantages and is the simplest method to apply while yielding similar results to other methods</a:t>
            </a:r>
            <a:endParaRPr lang="en-US" sz="2000">
              <a:sym typeface="Wingdings" panose="05000000000000000000" pitchFamily="2" charset="2"/>
            </a:endParaRPr>
          </a:p>
          <a:p>
            <a:pPr>
              <a:spcBef>
                <a:spcPts val="300"/>
              </a:spcBef>
            </a:pPr>
            <a:endParaRPr lang="en-US" sz="180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149970"/>
              </p:ext>
            </p:extLst>
          </p:nvPr>
        </p:nvGraphicFramePr>
        <p:xfrm>
          <a:off x="152400" y="2971800"/>
          <a:ext cx="8851392" cy="304165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1587847884"/>
                    </a:ext>
                  </a:extLst>
                </a:gridCol>
                <a:gridCol w="3419856">
                  <a:extLst>
                    <a:ext uri="{9D8B030D-6E8A-4147-A177-3AD203B41FA5}">
                      <a16:colId xmlns:a16="http://schemas.microsoft.com/office/drawing/2014/main" val="2868058073"/>
                    </a:ext>
                  </a:extLst>
                </a:gridCol>
                <a:gridCol w="3419856">
                  <a:extLst>
                    <a:ext uri="{9D8B030D-6E8A-4147-A177-3AD203B41FA5}">
                      <a16:colId xmlns:a16="http://schemas.microsoft.com/office/drawing/2014/main" val="2403851233"/>
                    </a:ext>
                  </a:extLst>
                </a:gridCol>
              </a:tblGrid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Method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Advantages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Disadvantages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9487607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Direct</a:t>
                      </a:r>
                      <a:r>
                        <a:rPr lang="en-US" sz="1800" u="none" strike="noStrike" baseline="0">
                          <a:effectLst/>
                        </a:rPr>
                        <a:t> SF Filtering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Only need the latest </a:t>
                      </a:r>
                      <a:r>
                        <a:rPr lang="en-US" sz="1800" b="0" i="0" u="none" strike="noStrike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Schatten</a:t>
                      </a: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predicts to determine the CD</a:t>
                      </a:r>
                    </a:p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Includes recent trending data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9062" indent="0" algn="l" fontAlgn="b">
                        <a:buFont typeface="Arial" panose="020B0604020202020204" pitchFamily="34" charset="0"/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276170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</a:rPr>
                        <a:t>Indirect SF Filtering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Includes</a:t>
                      </a:r>
                      <a:r>
                        <a:rPr lang="en-US" sz="1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recent trending data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Requires manual</a:t>
                      </a:r>
                      <a:r>
                        <a:rPr lang="en-US" sz="1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effort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Choice of dates</a:t>
                      </a:r>
                      <a:r>
                        <a:rPr lang="en-US" sz="1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to include is somewhat arbitrary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0280086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>
                          <a:effectLst/>
                        </a:rPr>
                        <a:t>Solar Cycle Repeat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Already used in Aqua lifetime</a:t>
                      </a:r>
                      <a:r>
                        <a:rPr lang="en-US" sz="1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presented at Delta-CER in Nov 2021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Requires manual effort</a:t>
                      </a:r>
                      <a:endParaRPr lang="en-US" sz="1800" b="0" i="0" u="none" strike="noStrike" baseline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Choosing data to include in  repeat cycle can be arbitrary</a:t>
                      </a:r>
                    </a:p>
                    <a:p>
                      <a:pPr marL="288925" indent="-169863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en-US" sz="1800" b="0" i="0" u="none" strike="noStrike" kern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Excludes recent</a:t>
                      </a:r>
                      <a:r>
                        <a:rPr lang="en-US" sz="1800" b="0" i="0" u="none" strike="noStrike" kern="1200" baseline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trending data</a:t>
                      </a:r>
                      <a:endParaRPr lang="en-US" sz="1800" b="0" i="0" u="none" strike="noStrike" baseline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3842231"/>
                  </a:ext>
                </a:extLst>
              </a:tr>
            </a:tbl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19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Results (2/4)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Comparison of Methods</a:t>
            </a:r>
          </a:p>
        </p:txBody>
      </p:sp>
    </p:spTree>
    <p:extLst>
      <p:ext uri="{BB962C8B-B14F-4D97-AF65-F5344CB8AC3E}">
        <p14:creationId xmlns:p14="http://schemas.microsoft.com/office/powerpoint/2010/main" val="2629254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l="2842" r="34233" b="34199"/>
          <a:stretch/>
        </p:blipFill>
        <p:spPr>
          <a:xfrm>
            <a:off x="2555748" y="3694176"/>
            <a:ext cx="4032504" cy="31638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2842" r="34233" b="34199"/>
          <a:stretch/>
        </p:blipFill>
        <p:spPr>
          <a:xfrm>
            <a:off x="4974336" y="914400"/>
            <a:ext cx="4032504" cy="3163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836" r="34239" b="34199"/>
          <a:stretch/>
        </p:blipFill>
        <p:spPr>
          <a:xfrm>
            <a:off x="155448" y="914400"/>
            <a:ext cx="4032504" cy="316382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20</a:t>
            </a:fld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Results (3/4)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Comparison of Methods, Aqua CD-SF Plots</a:t>
            </a:r>
          </a:p>
        </p:txBody>
      </p:sp>
    </p:spTree>
    <p:extLst>
      <p:ext uri="{BB962C8B-B14F-4D97-AF65-F5344CB8AC3E}">
        <p14:creationId xmlns:p14="http://schemas.microsoft.com/office/powerpoint/2010/main" val="3301044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842" t="-17" r="34233" b="34216"/>
          <a:stretch/>
        </p:blipFill>
        <p:spPr>
          <a:xfrm>
            <a:off x="2555748" y="3694176"/>
            <a:ext cx="4032504" cy="31638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842" t="-17" r="34233" b="34216"/>
          <a:stretch/>
        </p:blipFill>
        <p:spPr>
          <a:xfrm>
            <a:off x="4974336" y="914400"/>
            <a:ext cx="4032504" cy="3163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2842" t="-16" r="34233" b="34216"/>
          <a:stretch/>
        </p:blipFill>
        <p:spPr>
          <a:xfrm>
            <a:off x="155448" y="914400"/>
            <a:ext cx="4032504" cy="3163824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21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68375" y="109728"/>
            <a:ext cx="7207250" cy="723901"/>
          </a:xfrm>
        </p:spPr>
        <p:txBody>
          <a:bodyPr anchor="ctr"/>
          <a:lstStyle/>
          <a:p>
            <a:r>
              <a:rPr lang="en-US" sz="2800" b="1"/>
              <a:t>Results (4/4)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68375" y="393192"/>
            <a:ext cx="7207250" cy="723901"/>
          </a:xfrm>
          <a:prstGeom prst="rect">
            <a:avLst/>
          </a:prstGeom>
        </p:spPr>
        <p:txBody>
          <a:bodyPr anchor="ctr"/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/>
              <a:t>Comparison of Methods, Aura CD-SF Plots</a:t>
            </a:r>
          </a:p>
        </p:txBody>
      </p:sp>
    </p:spTree>
    <p:extLst>
      <p:ext uri="{BB962C8B-B14F-4D97-AF65-F5344CB8AC3E}">
        <p14:creationId xmlns:p14="http://schemas.microsoft.com/office/powerpoint/2010/main" val="988501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751554"/>
              </p:ext>
            </p:extLst>
          </p:nvPr>
        </p:nvGraphicFramePr>
        <p:xfrm>
          <a:off x="152400" y="1165225"/>
          <a:ext cx="8851900" cy="503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6707139-1121-494C-97DE-CB735E74D4AD}"/>
              </a:ext>
            </a:extLst>
          </p:cNvPr>
          <p:cNvSpPr txBox="1"/>
          <p:nvPr/>
        </p:nvSpPr>
        <p:spPr>
          <a:xfrm>
            <a:off x="968375" y="1453495"/>
            <a:ext cx="6645208" cy="132343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/>
              <a:t>An FDS analysis was performed in 2010 to compare FDF products generated using ODTK to those generated using RTOD and verify requirements would still be satisfied. This analysis included a comparison of the daily CSUBD product, which found that the daily CD value can differ significantly between the two OD systems despite the products satisfying all requirements.</a:t>
            </a:r>
            <a:endParaRPr lang="en-US" sz="1600">
              <a:cs typeface="Calibri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22</a:t>
            </a:fld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RTOD vs. ODTK Comparison</a:t>
            </a:r>
          </a:p>
        </p:txBody>
      </p:sp>
    </p:spTree>
    <p:extLst>
      <p:ext uri="{BB962C8B-B14F-4D97-AF65-F5344CB8AC3E}">
        <p14:creationId xmlns:p14="http://schemas.microsoft.com/office/powerpoint/2010/main" val="772590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603" t="2292" r="37993" b="36613"/>
          <a:stretch/>
        </p:blipFill>
        <p:spPr>
          <a:xfrm>
            <a:off x="612648" y="2813985"/>
            <a:ext cx="7918704" cy="3730752"/>
          </a:xfrm>
          <a:prstGeom prst="rect">
            <a:avLst/>
          </a:prstGeom>
          <a:ln w="9525"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lIns="91440" tIns="45720" rIns="91440" bIns="45720" anchor="t">
            <a:noAutofit/>
          </a:bodyPr>
          <a:lstStyle/>
          <a:p>
            <a:pPr>
              <a:spcBef>
                <a:spcPts val="300"/>
              </a:spcBef>
            </a:pPr>
            <a:r>
              <a:rPr lang="en-US" sz="2200"/>
              <a:t>The May 2022 </a:t>
            </a:r>
            <a:r>
              <a:rPr lang="en-US" sz="2200" err="1"/>
              <a:t>Schatten</a:t>
            </a:r>
            <a:r>
              <a:rPr lang="en-US" sz="2200"/>
              <a:t> solar flux predictions were the latest at the time of this analysis</a:t>
            </a:r>
          </a:p>
          <a:p>
            <a:pPr>
              <a:spcBef>
                <a:spcPts val="300"/>
              </a:spcBef>
            </a:pPr>
            <a:r>
              <a:rPr lang="en-US" sz="2200"/>
              <a:t>The May 2022 value is 116 SFU</a:t>
            </a:r>
          </a:p>
          <a:p>
            <a:pPr>
              <a:spcBef>
                <a:spcPts val="300"/>
              </a:spcBef>
            </a:pPr>
            <a:r>
              <a:rPr lang="en-US" sz="2200"/>
              <a:t>Based on the passivation dates from past lifetimes, the predicted range of solar flux values for the Spring 2022 lifetimes was 116-147 SFU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 16-18 2022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76710-6222-8A48-B09F-B7D0FE305B2C}" type="slidenum">
              <a:rPr lang="en-US" smtClean="0"/>
              <a:t>23</a:t>
            </a:fld>
            <a:endParaRPr lang="en-US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968375" y="161924"/>
            <a:ext cx="7207250" cy="723901"/>
          </a:xfrm>
        </p:spPr>
        <p:txBody>
          <a:bodyPr anchor="ctr"/>
          <a:lstStyle/>
          <a:p>
            <a:r>
              <a:rPr lang="en-US" sz="2800" b="1"/>
              <a:t>May 2022 Schatten Solar Flux Predictions</a:t>
            </a:r>
          </a:p>
        </p:txBody>
      </p:sp>
    </p:spTree>
    <p:extLst>
      <p:ext uri="{BB962C8B-B14F-4D97-AF65-F5344CB8AC3E}">
        <p14:creationId xmlns:p14="http://schemas.microsoft.com/office/powerpoint/2010/main" val="2686231632"/>
      </p:ext>
    </p:extLst>
  </p:cSld>
  <p:clrMapOvr>
    <a:masterClrMapping/>
  </p:clrMapOvr>
</p:sld>
</file>

<file path=ppt/theme/theme1.xml><?xml version="1.0" encoding="utf-8"?>
<a:theme xmlns:a="http://schemas.openxmlformats.org/drawingml/2006/main" name="FDSS-III PowerPoin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DSS-III PowerPoint Theme" id="{C5CE8D31-BD3F-4BBE-834C-324EC7F9DC01}" vid="{79841B7E-3C46-4D55-80C7-9CDF5B4C743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3C251791BBBD4DA562FB9DCAD30A0D" ma:contentTypeVersion="5" ma:contentTypeDescription="Create a new document." ma:contentTypeScope="" ma:versionID="abb50291b35e52495fe3285168f76947">
  <xsd:schema xmlns:xsd="http://www.w3.org/2001/XMLSchema" xmlns:xs="http://www.w3.org/2001/XMLSchema" xmlns:p="http://schemas.microsoft.com/office/2006/metadata/properties" xmlns:ns2="7797ec6c-7d21-4392-97f6-03c669bb40ee" xmlns:ns3="6e6625dd-d03c-4c1e-8a69-37743d8020e5" targetNamespace="http://schemas.microsoft.com/office/2006/metadata/properties" ma:root="true" ma:fieldsID="47f4f64aced43cb19b9a07512d6a0658" ns2:_="" ns3:_="">
    <xsd:import namespace="7797ec6c-7d21-4392-97f6-03c669bb40ee"/>
    <xsd:import namespace="6e6625dd-d03c-4c1e-8a69-37743d8020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97ec6c-7d21-4392-97f6-03c669bb40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6625dd-d03c-4c1e-8a69-37743d8020e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6DF8A27-E4D1-45D2-997D-719939FB470A}">
  <ds:schemaRefs>
    <ds:schemaRef ds:uri="6e6625dd-d03c-4c1e-8a69-37743d8020e5"/>
    <ds:schemaRef ds:uri="7797ec6c-7d21-4392-97f6-03c669bb40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5CA1412-1E50-4781-8DD6-5B7964BCAD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3DA973-C23B-4994-945D-B86303BFBD3C}">
  <ds:schemaRefs>
    <ds:schemaRef ds:uri="http://purl.org/dc/terms/"/>
    <ds:schemaRef ds:uri="http://purl.org/dc/dcmitype/"/>
    <ds:schemaRef ds:uri="http://schemas.microsoft.com/office/2006/documentManagement/types"/>
    <ds:schemaRef ds:uri="7797ec6c-7d21-4392-97f6-03c669bb40ee"/>
    <ds:schemaRef ds:uri="http://schemas.microsoft.com/office/infopath/2007/PartnerControls"/>
    <ds:schemaRef ds:uri="http://purl.org/dc/elements/1.1/"/>
    <ds:schemaRef ds:uri="6e6625dd-d03c-4c1e-8a69-37743d8020e5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FDSS-III PowerPoint Theme</Template>
  <TotalTime>30</TotalTime>
  <Words>2085</Words>
  <Application>Microsoft Office PowerPoint</Application>
  <PresentationFormat>Letter Paper (8.5x11 in)</PresentationFormat>
  <Paragraphs>220</Paragraphs>
  <Slides>23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ＭＳ Ｐゴシック</vt:lpstr>
      <vt:lpstr>ＭＳ Ｐゴシック</vt:lpstr>
      <vt:lpstr>Arial</vt:lpstr>
      <vt:lpstr>Calibri</vt:lpstr>
      <vt:lpstr>Cambria Math</vt:lpstr>
      <vt:lpstr>Times New Roman</vt:lpstr>
      <vt:lpstr>Wingdings</vt:lpstr>
      <vt:lpstr>FDSS-III PowerPoint Theme</vt:lpstr>
      <vt:lpstr>Aqua/Aura Lifetime Drag Coefficient Analysis</vt:lpstr>
      <vt:lpstr>Contents</vt:lpstr>
      <vt:lpstr>Introduction</vt:lpstr>
      <vt:lpstr>Methodology</vt:lpstr>
      <vt:lpstr>Literature Review</vt:lpstr>
      <vt:lpstr>Trending Review</vt:lpstr>
      <vt:lpstr>CD Estimation Method</vt:lpstr>
      <vt:lpstr>Results</vt:lpstr>
      <vt:lpstr>Conclusions</vt:lpstr>
      <vt:lpstr>References</vt:lpstr>
      <vt:lpstr>QUESTIONS?</vt:lpstr>
      <vt:lpstr>BACKUP</vt:lpstr>
      <vt:lpstr>Trending Review (1/3)</vt:lpstr>
      <vt:lpstr>Trending Review (2/3)</vt:lpstr>
      <vt:lpstr>Trending Review (3/3)</vt:lpstr>
      <vt:lpstr>Filtering Methods (1/2)</vt:lpstr>
      <vt:lpstr>Filtering Methods (2/2)</vt:lpstr>
      <vt:lpstr>Results (1/4)</vt:lpstr>
      <vt:lpstr>Results (2/4)</vt:lpstr>
      <vt:lpstr>Results (3/4)</vt:lpstr>
      <vt:lpstr>Results (4/4)</vt:lpstr>
      <vt:lpstr>RTOD vs. ODTK Comparison</vt:lpstr>
      <vt:lpstr>May 2022 Schatten Solar Flux Predictions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Douglas</dc:creator>
  <cp:lastModifiedBy>Benjamin B. Leser</cp:lastModifiedBy>
  <cp:revision>10</cp:revision>
  <cp:lastPrinted>2014-03-31T19:30:39Z</cp:lastPrinted>
  <dcterms:modified xsi:type="dcterms:W3CDTF">2022-10-18T20:09:54Z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0x010100383C251791BBBD4DA562FB9DCAD30A0D</vt:lpwstr>
  </property>
</Properties>
</file>