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DFDD"/>
          </a:solidFill>
        </a:fill>
      </a:tcStyle>
    </a:wholeTbl>
    <a:band2H>
      <a:tcTxStyle/>
      <a:tcStyle>
        <a:tcBdr/>
        <a:fill>
          <a:solidFill>
            <a:srgbClr val="EEF0E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762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762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D1D0"/>
          </a:solidFill>
        </a:fill>
      </a:tcStyle>
    </a:wholeTbl>
    <a:band2H>
      <a:tcTxStyle/>
      <a:tcStyle>
        <a:tcBdr/>
        <a:fill>
          <a:solidFill>
            <a:srgbClr val="EBE9E9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762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762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6CECD"/>
          </a:solidFill>
        </a:fill>
      </a:tcStyle>
    </a:wholeTbl>
    <a:band2H>
      <a:tcTxStyle/>
      <a:tcStyle>
        <a:tcBdr/>
        <a:fill>
          <a:solidFill>
            <a:srgbClr val="EBE8E8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762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762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292934"/>
              </a:solidFill>
              <a:prstDash val="solid"/>
              <a:bevel/>
            </a:ln>
          </a:top>
          <a:bottom>
            <a:ln w="508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292934"/>
              </a:solidFill>
              <a:prstDash val="solid"/>
              <a:bevel/>
            </a:ln>
          </a:top>
          <a:bottom>
            <a:ln w="508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BCB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762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bevel/>
            </a:ln>
          </a:left>
          <a:right>
            <a:ln w="25400" cap="flat">
              <a:solidFill>
                <a:srgbClr val="FFFFFF"/>
              </a:solidFill>
              <a:prstDash val="solid"/>
              <a:bevel/>
            </a:ln>
          </a:right>
          <a:top>
            <a:ln w="25400" cap="flat">
              <a:solidFill>
                <a:srgbClr val="FFFFFF"/>
              </a:solidFill>
              <a:prstDash val="solid"/>
              <a:bevel/>
            </a:ln>
          </a:top>
          <a:bottom>
            <a:ln w="76200" cap="flat">
              <a:solidFill>
                <a:srgbClr val="FFFFFF"/>
              </a:solidFill>
              <a:prstDash val="solid"/>
              <a:bevel/>
            </a:ln>
          </a:bottom>
          <a:insideH>
            <a:ln w="25400" cap="flat">
              <a:solidFill>
                <a:srgbClr val="FFFFFF"/>
              </a:solidFill>
              <a:prstDash val="solid"/>
              <a:bevel/>
            </a:ln>
          </a:insideH>
          <a:insideV>
            <a:ln w="254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92934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bevel/>
            </a:ln>
          </a:left>
          <a:right>
            <a:ln w="25400" cap="flat">
              <a:solidFill>
                <a:srgbClr val="292934"/>
              </a:solidFill>
              <a:prstDash val="solid"/>
              <a:bevel/>
            </a:ln>
          </a:right>
          <a:top>
            <a:ln w="254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solidFill>
                <a:srgbClr val="292934"/>
              </a:solidFill>
              <a:prstDash val="solid"/>
              <a:bevel/>
            </a:ln>
          </a:insideH>
          <a:insideV>
            <a:ln w="25400" cap="flat">
              <a:solidFill>
                <a:srgbClr val="292934"/>
              </a:solidFill>
              <a:prstDash val="solid"/>
              <a:bevel/>
            </a:ln>
          </a:insideV>
        </a:tcBdr>
        <a:fill>
          <a:solidFill>
            <a:srgbClr val="2929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bevel/>
            </a:ln>
          </a:left>
          <a:right>
            <a:ln w="25400" cap="flat">
              <a:solidFill>
                <a:srgbClr val="292934"/>
              </a:solidFill>
              <a:prstDash val="solid"/>
              <a:bevel/>
            </a:ln>
          </a:right>
          <a:top>
            <a:ln w="254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solidFill>
                <a:srgbClr val="292934"/>
              </a:solidFill>
              <a:prstDash val="solid"/>
              <a:bevel/>
            </a:ln>
          </a:insideH>
          <a:insideV>
            <a:ln w="25400" cap="flat">
              <a:solidFill>
                <a:srgbClr val="292934"/>
              </a:solidFill>
              <a:prstDash val="solid"/>
              <a:bevel/>
            </a:ln>
          </a:insideV>
        </a:tcBdr>
        <a:fill>
          <a:solidFill>
            <a:srgbClr val="292934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bevel/>
            </a:ln>
          </a:left>
          <a:right>
            <a:ln w="25400" cap="flat">
              <a:solidFill>
                <a:srgbClr val="292934"/>
              </a:solidFill>
              <a:prstDash val="solid"/>
              <a:bevel/>
            </a:ln>
          </a:right>
          <a:top>
            <a:ln w="101600" cap="flat">
              <a:solidFill>
                <a:srgbClr val="292934"/>
              </a:solidFill>
              <a:prstDash val="solid"/>
              <a:bevel/>
            </a:ln>
          </a:top>
          <a:bottom>
            <a:ln w="254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solidFill>
                <a:srgbClr val="292934"/>
              </a:solidFill>
              <a:prstDash val="solid"/>
              <a:bevel/>
            </a:ln>
          </a:insideH>
          <a:insideV>
            <a:ln w="25400" cap="flat">
              <a:solidFill>
                <a:srgbClr val="292934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bevel/>
            </a:ln>
          </a:left>
          <a:right>
            <a:ln w="25400" cap="flat">
              <a:solidFill>
                <a:srgbClr val="292934"/>
              </a:solidFill>
              <a:prstDash val="solid"/>
              <a:bevel/>
            </a:ln>
          </a:right>
          <a:top>
            <a:ln w="25400" cap="flat">
              <a:solidFill>
                <a:srgbClr val="292934"/>
              </a:solidFill>
              <a:prstDash val="solid"/>
              <a:bevel/>
            </a:ln>
          </a:top>
          <a:bottom>
            <a:ln w="50800" cap="flat">
              <a:solidFill>
                <a:srgbClr val="292934"/>
              </a:solidFill>
              <a:prstDash val="solid"/>
              <a:bevel/>
            </a:ln>
          </a:bottom>
          <a:insideH>
            <a:ln w="25400" cap="flat">
              <a:solidFill>
                <a:srgbClr val="292934"/>
              </a:solidFill>
              <a:prstDash val="solid"/>
              <a:bevel/>
            </a:ln>
          </a:insideH>
          <a:insideV>
            <a:ln w="25400" cap="flat">
              <a:solidFill>
                <a:srgbClr val="292934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6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2" name="Shape 46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1pPr>
    <a:lvl2pPr indent="2286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2pPr>
    <a:lvl3pPr indent="4572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3pPr>
    <a:lvl4pPr indent="6858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4pPr>
    <a:lvl5pPr indent="9144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5pPr>
    <a:lvl6pPr indent="11430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6pPr>
    <a:lvl7pPr indent="13716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7pPr>
    <a:lvl8pPr indent="16002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8pPr>
    <a:lvl9pPr indent="1828800" latinLnBrk="0">
      <a:lnSpc>
        <a:spcPct val="117999"/>
      </a:lnSpc>
      <a:defRPr sz="44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xfrm>
            <a:off x="4343400" y="1723429"/>
            <a:ext cx="15697200" cy="175848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7200" spc="-200"/>
            </a:lvl1pPr>
          </a:lstStyle>
          <a:p>
            <a:r>
              <a:t>Title Text</a:t>
            </a:r>
          </a:p>
        </p:txBody>
      </p:sp>
      <p:sp>
        <p:nvSpPr>
          <p:cNvPr id="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26000" y="4741333"/>
            <a:ext cx="12801600" cy="6705601"/>
          </a:xfrm>
          <a:prstGeom prst="rect">
            <a:avLst/>
          </a:prstGeom>
          <a:ln>
            <a:noFill/>
            <a:miter lim="400000"/>
          </a:ln>
        </p:spPr>
        <p:txBody>
          <a:bodyPr/>
          <a:lstStyle>
            <a:lvl1pPr marL="0" indent="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1pPr>
            <a:lvl2pPr marL="0" indent="4572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2pPr>
            <a:lvl3pPr marL="0" indent="9144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3pPr>
            <a:lvl4pPr marL="0" indent="13716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4pPr>
            <a:lvl5pPr marL="0" indent="18288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167600" y="13096782"/>
            <a:ext cx="1127038" cy="6654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" name="Air Transportation Systems Laboratory"/>
          <p:cNvSpPr txBox="1"/>
          <p:nvPr/>
        </p:nvSpPr>
        <p:spPr>
          <a:xfrm>
            <a:off x="11898148" y="18700523"/>
            <a:ext cx="8073995" cy="77854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  <p:pic>
        <p:nvPicPr>
          <p:cNvPr id="23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Title Text"/>
          <p:cNvSpPr txBox="1">
            <a:spLocks noGrp="1"/>
          </p:cNvSpPr>
          <p:nvPr>
            <p:ph type="title"/>
          </p:nvPr>
        </p:nvSpPr>
        <p:spPr>
          <a:xfrm>
            <a:off x="3962400" y="973666"/>
            <a:ext cx="16459200" cy="1346400"/>
          </a:xfrm>
          <a:prstGeom prst="rect">
            <a:avLst/>
          </a:prstGeom>
          <a:ln>
            <a:solidFill>
              <a:srgbClr val="FFFFFF"/>
            </a:solidFill>
            <a:bevel/>
          </a:ln>
        </p:spPr>
        <p:txBody>
          <a:bodyPr/>
          <a:lstStyle>
            <a:lvl1pPr>
              <a:defRPr sz="6400" b="0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899466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43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5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4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solidFill>
              <a:srgbClr val="FFFFFF"/>
            </a:solidFill>
            <a:bevel/>
          </a:ln>
        </p:spPr>
        <p:txBody>
          <a:bodyPr/>
          <a:lstStyle>
            <a:lvl1pPr>
              <a:defRPr sz="6400" spc="-200"/>
            </a:lvl1pPr>
          </a:lstStyle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8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8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400" spc="-200"/>
            </a:lvl1pPr>
          </a:lstStyle>
          <a:p>
            <a:r>
              <a:t>Title Text</a:t>
            </a:r>
          </a:p>
        </p:txBody>
      </p:sp>
      <p:sp>
        <p:nvSpPr>
          <p:cNvPr id="7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72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3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2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solidFill>
              <a:srgbClr val="FFFFFF"/>
            </a:solidFill>
            <a:bevel/>
          </a:ln>
        </p:spPr>
        <p:txBody>
          <a:bodyPr/>
          <a:lstStyle>
            <a:lvl1pPr>
              <a:defRPr sz="6400" spc="-200"/>
            </a:lvl1pPr>
          </a:lstStyle>
          <a:p>
            <a:r>
              <a:t>Title Text</a:t>
            </a:r>
          </a:p>
        </p:txBody>
      </p:sp>
      <p:sp>
        <p:nvSpPr>
          <p:cNvPr id="8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6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7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ln>
            <a:solidFill>
              <a:srgbClr val="FFFFFF"/>
            </a:solidFill>
            <a:bevel/>
          </a:ln>
        </p:spPr>
        <p:txBody>
          <a:bodyPr/>
          <a:lstStyle>
            <a:lvl1pPr>
              <a:defRPr sz="6400" spc="-200"/>
            </a:lvl1pPr>
          </a:lstStyle>
          <a:p>
            <a:r>
              <a:t>Title Text</a:t>
            </a:r>
          </a:p>
        </p:txBody>
      </p:sp>
      <p:sp>
        <p:nvSpPr>
          <p:cNvPr id="9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9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Rectangle"/>
          <p:cNvSpPr/>
          <p:nvPr/>
        </p:nvSpPr>
        <p:spPr>
          <a:xfrm>
            <a:off x="6418679" y="609562"/>
            <a:ext cx="11970921" cy="9626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1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066" y="266597"/>
            <a:ext cx="2703789" cy="581316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Air Transportation Systems Laboratory"/>
          <p:cNvSpPr txBox="1"/>
          <p:nvPr/>
        </p:nvSpPr>
        <p:spPr>
          <a:xfrm>
            <a:off x="9646015" y="13110196"/>
            <a:ext cx="5906995" cy="64299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7" tIns="130047" rIns="130047" bIns="130047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"/>
          <p:cNvSpPr/>
          <p:nvPr/>
        </p:nvSpPr>
        <p:spPr>
          <a:xfrm>
            <a:off x="3517520" y="670367"/>
            <a:ext cx="14872080" cy="119591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1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Title Text"/>
          <p:cNvSpPr txBox="1">
            <a:spLocks noGrp="1"/>
          </p:cNvSpPr>
          <p:nvPr>
            <p:ph type="title"/>
          </p:nvPr>
        </p:nvSpPr>
        <p:spPr>
          <a:xfrm>
            <a:off x="4419600" y="1723429"/>
            <a:ext cx="15697200" cy="3621155"/>
          </a:xfrm>
          <a:prstGeom prst="rect">
            <a:avLst/>
          </a:prstGeom>
          <a:ln>
            <a:solidFill>
              <a:srgbClr val="FFFFFF"/>
            </a:solidFill>
            <a:bevel/>
          </a:ln>
        </p:spPr>
        <p:txBody>
          <a:bodyPr anchor="b">
            <a:noAutofit/>
          </a:bodyPr>
          <a:lstStyle>
            <a:lvl1pPr>
              <a:defRPr sz="7200" spc="-200"/>
            </a:lvl1pPr>
          </a:lstStyle>
          <a:p>
            <a:r>
              <a:t>Title Text</a:t>
            </a:r>
          </a:p>
        </p:txBody>
      </p:sp>
      <p:sp>
        <p:nvSpPr>
          <p:cNvPr id="11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419600" y="7010400"/>
            <a:ext cx="12801600" cy="67056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1pPr>
            <a:lvl2pPr marL="0" indent="4572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2pPr>
            <a:lvl3pPr marL="0" indent="9144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3pPr>
            <a:lvl4pPr marL="0" indent="13716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4pPr>
            <a:lvl5pPr marL="0" indent="1828800">
              <a:buClrTx/>
              <a:buSzTx/>
              <a:buFontTx/>
              <a:buNone/>
              <a:defRPr b="1">
                <a:solidFill>
                  <a:srgbClr val="57576E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167600" y="13096782"/>
            <a:ext cx="1127038" cy="66548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Line 21"/>
          <p:cNvSpPr/>
          <p:nvPr/>
        </p:nvSpPr>
        <p:spPr>
          <a:xfrm>
            <a:off x="3048000" y="1930400"/>
            <a:ext cx="18288000" cy="0"/>
          </a:xfrm>
          <a:prstGeom prst="line">
            <a:avLst/>
          </a:prstGeom>
          <a:ln w="38100">
            <a:solidFill>
              <a:srgbClr val="185DA2"/>
            </a:solidFill>
          </a:ln>
        </p:spPr>
        <p:txBody>
          <a:bodyPr tIns="91439" bIns="91439"/>
          <a:lstStyle/>
          <a:p>
            <a:pPr defTabSz="1828800">
              <a:defRPr sz="4800">
                <a:solidFill>
                  <a:srgbClr val="000000"/>
                </a:solidFill>
              </a:defRPr>
            </a:pPr>
            <a:endParaRPr/>
          </a:p>
        </p:txBody>
      </p:sp>
      <p:pic>
        <p:nvPicPr>
          <p:cNvPr id="122" name="Picture 24" descr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2906375"/>
            <a:ext cx="18288000" cy="809625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3851278" y="2"/>
            <a:ext cx="15544801" cy="1978026"/>
          </a:xfrm>
          <a:prstGeom prst="rect">
            <a:avLst/>
          </a:prstGeom>
          <a:ln w="25400"/>
        </p:spPr>
        <p:txBody>
          <a:bodyPr lIns="91399" tIns="91399" rIns="91399" bIns="91399" anchor="b"/>
          <a:lstStyle>
            <a:lvl1pPr algn="l">
              <a:defRPr sz="5200" spc="0">
                <a:solidFill>
                  <a:srgbClr val="185DA2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idx="1"/>
          </p:nvPr>
        </p:nvSpPr>
        <p:spPr>
          <a:xfrm>
            <a:off x="3851276" y="2457450"/>
            <a:ext cx="16389351" cy="10163176"/>
          </a:xfrm>
          <a:prstGeom prst="rect">
            <a:avLst/>
          </a:prstGeom>
          <a:ln w="25400">
            <a:noFill/>
            <a:miter lim="400000"/>
          </a:ln>
        </p:spPr>
        <p:txBody>
          <a:bodyPr lIns="91399" tIns="91399" rIns="91399" bIns="91399"/>
          <a:lstStyle>
            <a:lvl1pPr marL="0" indent="0">
              <a:spcBef>
                <a:spcPts val="4100"/>
              </a:spcBef>
              <a:buClrTx/>
              <a:buSzTx/>
              <a:buFontTx/>
              <a:buNone/>
              <a:defRPr sz="4600">
                <a:solidFill>
                  <a:srgbClr val="185DA2"/>
                </a:solidFill>
              </a:defRPr>
            </a:lvl1pPr>
            <a:lvl2pPr marL="595347" indent="-481095">
              <a:spcBef>
                <a:spcPts val="4100"/>
              </a:spcBef>
              <a:buClrTx/>
              <a:buSzPct val="100000"/>
              <a:buFontTx/>
              <a:defRPr sz="4600">
                <a:solidFill>
                  <a:srgbClr val="185DA2"/>
                </a:solidFill>
              </a:defRPr>
            </a:lvl2pPr>
            <a:lvl3pPr marL="1042539" indent="-583946">
              <a:spcBef>
                <a:spcPts val="4100"/>
              </a:spcBef>
              <a:buClrTx/>
              <a:buSzPct val="100000"/>
              <a:buFontTx/>
              <a:defRPr sz="4600">
                <a:solidFill>
                  <a:srgbClr val="185DA2"/>
                </a:solidFill>
              </a:defRPr>
            </a:lvl3pPr>
            <a:lvl4pPr marL="1462850" indent="-661505">
              <a:spcBef>
                <a:spcPts val="4100"/>
              </a:spcBef>
              <a:buClrTx/>
              <a:buFontTx/>
              <a:buChar char="–"/>
              <a:defRPr sz="4600">
                <a:solidFill>
                  <a:srgbClr val="185DA2"/>
                </a:solidFill>
              </a:defRPr>
            </a:lvl4pPr>
            <a:lvl5pPr marL="1802626" indent="-656940">
              <a:spcBef>
                <a:spcPts val="4100"/>
              </a:spcBef>
              <a:buClrTx/>
              <a:buFontTx/>
              <a:buChar char="»"/>
              <a:defRPr sz="4600">
                <a:solidFill>
                  <a:srgbClr val="185DA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12122" y="13038892"/>
            <a:ext cx="647541" cy="639406"/>
          </a:xfrm>
          <a:prstGeom prst="rect">
            <a:avLst/>
          </a:prstGeom>
        </p:spPr>
        <p:txBody>
          <a:bodyPr wrap="none" lIns="91399" tIns="91399" rIns="91399" bIns="91399" anchor="t"/>
          <a:lstStyle>
            <a:lvl1pPr algn="ctr" defTabSz="1828800">
              <a:defRPr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6" name="TextBox 4"/>
          <p:cNvSpPr txBox="1"/>
          <p:nvPr/>
        </p:nvSpPr>
        <p:spPr>
          <a:xfrm>
            <a:off x="3478312" y="12792674"/>
            <a:ext cx="9003974" cy="86135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399" tIns="91399" rIns="91399" bIns="91399">
            <a:spAutoFit/>
          </a:bodyPr>
          <a:lstStyle>
            <a:lvl1pPr defTabSz="1828800">
              <a:defRPr sz="4800">
                <a:solidFill>
                  <a:srgbClr val="FFFFFF"/>
                </a:solidFill>
              </a:defRPr>
            </a:lvl1pPr>
          </a:lstStyle>
          <a:p>
            <a:r>
              <a:t>For Discussion Purpose Only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3962400" y="939799"/>
            <a:ext cx="16459200" cy="1347591"/>
          </a:xfrm>
          <a:prstGeom prst="rect">
            <a:avLst/>
          </a:prstGeom>
          <a:ln w="3175">
            <a:solidFill>
              <a:srgbClr val="FFFFFF"/>
            </a:solidFill>
            <a:bevel/>
          </a:ln>
        </p:spPr>
        <p:txBody>
          <a:bodyPr/>
          <a:lstStyle>
            <a:lvl1pPr>
              <a:defRPr sz="6000" spc="-187"/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3175"/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7" name="Air Transportation Systems Laboratory"/>
          <p:cNvSpPr txBox="1"/>
          <p:nvPr/>
        </p:nvSpPr>
        <p:spPr>
          <a:xfrm>
            <a:off x="9270760" y="13148805"/>
            <a:ext cx="5396380" cy="5285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4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  <p:sp>
        <p:nvSpPr>
          <p:cNvPr id="138" name="Rectangle 10"/>
          <p:cNvSpPr/>
          <p:nvPr/>
        </p:nvSpPr>
        <p:spPr>
          <a:xfrm>
            <a:off x="3157924" y="694944"/>
            <a:ext cx="15231676" cy="122486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lIns="71437" tIns="71437" rIns="71437" bIns="71437" anchor="ctr"/>
          <a:lstStyle/>
          <a:p>
            <a:pPr indent="40639" algn="ctr" defTabSz="914385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9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2"/>
            <a:ext cx="2722215" cy="73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Title Text"/>
          <p:cNvSpPr txBox="1">
            <a:spLocks noGrp="1"/>
          </p:cNvSpPr>
          <p:nvPr>
            <p:ph type="title"/>
          </p:nvPr>
        </p:nvSpPr>
        <p:spPr>
          <a:xfrm>
            <a:off x="3962400" y="939799"/>
            <a:ext cx="16459200" cy="1347591"/>
          </a:xfrm>
          <a:prstGeom prst="rect">
            <a:avLst/>
          </a:prstGeom>
          <a:ln w="25400"/>
        </p:spPr>
        <p:txBody>
          <a:bodyPr/>
          <a:lstStyle>
            <a:lvl1pPr>
              <a:defRPr sz="6000" spc="-187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48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34122"/>
            <a:ext cx="16459200" cy="8953832"/>
          </a:xfrm>
          <a:prstGeom prst="rect">
            <a:avLst/>
          </a:prstGeom>
          <a:ln w="25400">
            <a:noFill/>
            <a:miter lim="400000"/>
          </a:ln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0" name="Air Transportation Systems Laboratory"/>
          <p:cNvSpPr txBox="1"/>
          <p:nvPr/>
        </p:nvSpPr>
        <p:spPr>
          <a:xfrm>
            <a:off x="9270760" y="13148805"/>
            <a:ext cx="5396380" cy="5285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4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  <p:sp>
        <p:nvSpPr>
          <p:cNvPr id="151" name="Rectangle 10"/>
          <p:cNvSpPr/>
          <p:nvPr/>
        </p:nvSpPr>
        <p:spPr>
          <a:xfrm>
            <a:off x="3348004" y="694944"/>
            <a:ext cx="15041596" cy="120957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lIns="71437" tIns="71437" rIns="71437" bIns="71437" anchor="ctr"/>
          <a:lstStyle/>
          <a:p>
            <a:pPr indent="40639" algn="ctr" defTabSz="914385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2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2"/>
            <a:ext cx="2722215" cy="73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angle 10"/>
          <p:cNvSpPr/>
          <p:nvPr/>
        </p:nvSpPr>
        <p:spPr>
          <a:xfrm>
            <a:off x="7018680" y="694943"/>
            <a:ext cx="11370921" cy="91439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Rectangle 6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1"/>
            <a:ext cx="3657601" cy="786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3962400" y="1219199"/>
            <a:ext cx="16459200" cy="1447801"/>
          </a:xfrm>
          <a:prstGeom prst="rect">
            <a:avLst/>
          </a:prstGeom>
          <a:ln w="3175">
            <a:solidFill>
              <a:srgbClr val="FFFFFF"/>
            </a:solidFill>
            <a:round/>
          </a:ln>
        </p:spPr>
        <p:txBody>
          <a:bodyPr/>
          <a:lstStyle>
            <a:lvl1pPr>
              <a:defRPr sz="6800" b="0" spc="-188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 w="3175">
            <a:round/>
          </a:ln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38174" y="13128532"/>
            <a:ext cx="556465" cy="601981"/>
          </a:xfrm>
          <a:prstGeom prst="rect">
            <a:avLst/>
          </a:prstGeom>
        </p:spPr>
        <p:txBody>
          <a:bodyPr wrap="none"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3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 defTabSz="1828754">
              <a:defRPr sz="8000" b="0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>
            <a:lvl1pPr marL="365750" indent="-36575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1pPr>
            <a:lvl2pPr marL="713214" indent="-43890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2pPr>
            <a:lvl3pPr marL="1036293" indent="-487666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71564" indent="-548624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4pPr>
            <a:lvl5pPr marL="1521785" indent="-470252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6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Title Text"/>
          <p:cNvSpPr txBox="1">
            <a:spLocks noGrp="1"/>
          </p:cNvSpPr>
          <p:nvPr>
            <p:ph type="title"/>
          </p:nvPr>
        </p:nvSpPr>
        <p:spPr>
          <a:xfrm>
            <a:off x="4419600" y="2743207"/>
            <a:ext cx="15697200" cy="3854451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 anchor="b"/>
          <a:lstStyle>
            <a:lvl1pPr defTabSz="1828754">
              <a:defRPr sz="10800" b="0" cap="all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1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19600" y="7010400"/>
            <a:ext cx="12801600" cy="3505200"/>
          </a:xfrm>
          <a:prstGeom prst="rect">
            <a:avLst/>
          </a:prstGeom>
          <a:ln>
            <a:round/>
          </a:ln>
        </p:spPr>
        <p:txBody>
          <a:bodyPr/>
          <a:lstStyle>
            <a:lvl1pPr marL="0" indent="0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457189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914377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1371565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1828754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2" name="Straight Connector 10"/>
          <p:cNvSpPr/>
          <p:nvPr/>
        </p:nvSpPr>
        <p:spPr>
          <a:xfrm>
            <a:off x="4419600" y="6670039"/>
            <a:ext cx="15697200" cy="3178"/>
          </a:xfrm>
          <a:prstGeom prst="line">
            <a:avLst/>
          </a:prstGeom>
          <a:ln w="38100">
            <a:solidFill>
              <a:srgbClr val="292934"/>
            </a:solidFill>
          </a:ln>
        </p:spPr>
        <p:txBody>
          <a:bodyPr tIns="91439" bIns="9143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 defTabSz="1828754">
              <a:defRPr sz="8000" b="0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04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>
            <a:lvl1pPr marL="365750" indent="-36575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1pPr>
            <a:lvl2pPr marL="713214" indent="-43890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2pPr>
            <a:lvl3pPr marL="1036293" indent="-487666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71564" indent="-548624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4pPr>
            <a:lvl5pPr marL="1521785" indent="-470252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3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Title Text"/>
          <p:cNvSpPr txBox="1">
            <a:spLocks noGrp="1"/>
          </p:cNvSpPr>
          <p:nvPr>
            <p:ph type="title"/>
          </p:nvPr>
        </p:nvSpPr>
        <p:spPr>
          <a:xfrm>
            <a:off x="4419600" y="2743207"/>
            <a:ext cx="15697200" cy="3854451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 anchor="b"/>
          <a:lstStyle>
            <a:lvl1pPr defTabSz="1828754">
              <a:defRPr sz="10800" b="0" cap="all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19600" y="7010400"/>
            <a:ext cx="12801600" cy="3505200"/>
          </a:xfrm>
          <a:prstGeom prst="rect">
            <a:avLst/>
          </a:prstGeom>
          <a:ln>
            <a:round/>
          </a:ln>
        </p:spPr>
        <p:txBody>
          <a:bodyPr/>
          <a:lstStyle>
            <a:lvl1pPr marL="0" indent="0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  <a:lvl2pPr marL="0" indent="457189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2pPr>
            <a:lvl3pPr marL="0" indent="914377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3pPr>
            <a:lvl4pPr marL="0" indent="1371565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4pPr>
            <a:lvl5pPr marL="0" indent="1828754" defTabSz="1828754">
              <a:buClrTx/>
              <a:buSzTx/>
              <a:buFontTx/>
              <a:buNone/>
              <a:defRPr>
                <a:solidFill>
                  <a:srgbClr val="57576E"/>
                </a:solidFill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19" name="Straight Connector 10"/>
          <p:cNvSpPr/>
          <p:nvPr/>
        </p:nvSpPr>
        <p:spPr>
          <a:xfrm>
            <a:off x="4419600" y="6670039"/>
            <a:ext cx="15697200" cy="3178"/>
          </a:xfrm>
          <a:prstGeom prst="line">
            <a:avLst/>
          </a:prstGeom>
          <a:ln w="38100">
            <a:solidFill>
              <a:srgbClr val="292934"/>
            </a:solidFill>
          </a:ln>
        </p:spPr>
        <p:txBody>
          <a:bodyPr tIns="91439" bIns="9143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7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2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 defTabSz="1828754">
              <a:defRPr sz="8000" b="0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31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>
            <a:lvl1pPr marL="365750" indent="-36575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1pPr>
            <a:lvl2pPr marL="713214" indent="-43890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2pPr>
            <a:lvl3pPr marL="1036293" indent="-487666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71564" indent="-548624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4pPr>
            <a:lvl5pPr marL="1521785" indent="-470252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angle 10"/>
          <p:cNvSpPr/>
          <p:nvPr/>
        </p:nvSpPr>
        <p:spPr>
          <a:xfrm>
            <a:off x="7018680" y="694943"/>
            <a:ext cx="11370921" cy="91439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0" name="Rectangle 6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1"/>
            <a:ext cx="3657601" cy="786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Title Text"/>
          <p:cNvSpPr txBox="1">
            <a:spLocks noGrp="1"/>
          </p:cNvSpPr>
          <p:nvPr>
            <p:ph type="title"/>
          </p:nvPr>
        </p:nvSpPr>
        <p:spPr>
          <a:xfrm>
            <a:off x="3962400" y="1219199"/>
            <a:ext cx="16459200" cy="1447801"/>
          </a:xfrm>
          <a:prstGeom prst="rect">
            <a:avLst/>
          </a:prstGeom>
          <a:ln w="25400"/>
        </p:spPr>
        <p:txBody>
          <a:bodyPr/>
          <a:lstStyle>
            <a:lvl1pPr>
              <a:defRPr sz="7600" b="0" spc="-19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44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 w="3175">
            <a:round/>
          </a:ln>
        </p:spPr>
        <p:txBody>
          <a:bodyPr/>
          <a:lstStyle>
            <a:lvl1pPr marL="335279" indent="-335279">
              <a:defRPr sz="4400">
                <a:latin typeface="Avenir Black"/>
                <a:ea typeface="Avenir Black"/>
                <a:cs typeface="Avenir Black"/>
                <a:sym typeface="Avenir Black"/>
              </a:defRPr>
            </a:lvl1pPr>
            <a:lvl2pPr marL="676655" indent="-402335">
              <a:defRPr sz="4400">
                <a:latin typeface="Avenir Black"/>
                <a:ea typeface="Avenir Black"/>
                <a:cs typeface="Avenir Black"/>
                <a:sym typeface="Avenir Black"/>
              </a:defRPr>
            </a:lvl2pPr>
            <a:lvl3pPr marL="995680" indent="-44704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25880" indent="-50292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4pPr>
            <a:lvl5pPr marL="1482634" indent="-431074">
              <a:defRPr sz="4400"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38174" y="13128532"/>
            <a:ext cx="556465" cy="601981"/>
          </a:xfrm>
          <a:prstGeom prst="rect">
            <a:avLst/>
          </a:prstGeom>
        </p:spPr>
        <p:txBody>
          <a:bodyPr wrap="none"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46" name="Air Transportation Systems Laboratory"/>
          <p:cNvSpPr txBox="1"/>
          <p:nvPr/>
        </p:nvSpPr>
        <p:spPr>
          <a:xfrm>
            <a:off x="9270760" y="13148805"/>
            <a:ext cx="5396380" cy="5285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4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Rectangle 10"/>
          <p:cNvSpPr/>
          <p:nvPr/>
        </p:nvSpPr>
        <p:spPr>
          <a:xfrm>
            <a:off x="7018680" y="694952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4" name="Rectangle 6"/>
          <p:cNvSpPr/>
          <p:nvPr/>
        </p:nvSpPr>
        <p:spPr>
          <a:xfrm>
            <a:off x="3048000" y="13134694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6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 defTabSz="1828754">
              <a:defRPr sz="8000" b="0" spc="-20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58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>
            <a:lvl1pPr marL="365750" indent="-36575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1pPr>
            <a:lvl2pPr marL="713214" indent="-438900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2pPr>
            <a:lvl3pPr marL="1036293" indent="-487666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71564" indent="-548624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4pPr>
            <a:lvl5pPr marL="1521785" indent="-470252" defTabSz="1828754">
              <a:defRPr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90"/>
            <a:ext cx="616611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angle 10"/>
          <p:cNvSpPr/>
          <p:nvPr/>
        </p:nvSpPr>
        <p:spPr>
          <a:xfrm>
            <a:off x="7018680" y="694943"/>
            <a:ext cx="11370921" cy="91439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7" name="Rectangle 6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1"/>
            <a:ext cx="3657601" cy="786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Title Text"/>
          <p:cNvSpPr txBox="1">
            <a:spLocks noGrp="1"/>
          </p:cNvSpPr>
          <p:nvPr>
            <p:ph type="title"/>
          </p:nvPr>
        </p:nvSpPr>
        <p:spPr>
          <a:xfrm>
            <a:off x="3962400" y="1219199"/>
            <a:ext cx="16459200" cy="1447801"/>
          </a:xfrm>
          <a:prstGeom prst="rect">
            <a:avLst/>
          </a:prstGeom>
          <a:ln w="3175">
            <a:solidFill>
              <a:srgbClr val="FFFFFF"/>
            </a:solidFill>
            <a:round/>
          </a:ln>
        </p:spPr>
        <p:txBody>
          <a:bodyPr/>
          <a:lstStyle>
            <a:lvl1pPr>
              <a:defRPr sz="7600" b="0" spc="-19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271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 w="3175">
            <a:round/>
          </a:ln>
        </p:spPr>
        <p:txBody>
          <a:bodyPr/>
          <a:lstStyle>
            <a:lvl1pPr marL="335279" indent="-335279">
              <a:defRPr sz="4400">
                <a:latin typeface="Avenir Black"/>
                <a:ea typeface="Avenir Black"/>
                <a:cs typeface="Avenir Black"/>
                <a:sym typeface="Avenir Black"/>
              </a:defRPr>
            </a:lvl1pPr>
            <a:lvl2pPr marL="676655" indent="-402335">
              <a:defRPr sz="4400">
                <a:latin typeface="Avenir Black"/>
                <a:ea typeface="Avenir Black"/>
                <a:cs typeface="Avenir Black"/>
                <a:sym typeface="Avenir Black"/>
              </a:defRPr>
            </a:lvl2pPr>
            <a:lvl3pPr marL="995680" indent="-44704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25880" indent="-50292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4pPr>
            <a:lvl5pPr marL="1482634" indent="-431074">
              <a:defRPr sz="4400"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38174" y="13128532"/>
            <a:ext cx="556465" cy="601981"/>
          </a:xfrm>
          <a:prstGeom prst="rect">
            <a:avLst/>
          </a:prstGeom>
        </p:spPr>
        <p:txBody>
          <a:bodyPr wrap="none"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Rectangle"/>
          <p:cNvSpPr/>
          <p:nvPr/>
        </p:nvSpPr>
        <p:spPr>
          <a:xfrm>
            <a:off x="3060264" y="12885852"/>
            <a:ext cx="18252284" cy="874483"/>
          </a:xfrm>
          <a:prstGeom prst="rect">
            <a:avLst/>
          </a:prstGeom>
          <a:solidFill>
            <a:srgbClr val="570706"/>
          </a:solidFill>
          <a:ln w="25400">
            <a:solidFill>
              <a:srgbClr val="000000"/>
            </a:solidFill>
          </a:ln>
        </p:spPr>
        <p:txBody>
          <a:bodyPr lIns="71437" tIns="71437" rIns="71437" bIns="71437" anchor="ctr"/>
          <a:lstStyle/>
          <a:p>
            <a:pPr marL="57149" marR="57149" defTabSz="1285875">
              <a:defRPr sz="2400">
                <a:solidFill>
                  <a:srgbClr val="861001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4814921" y="1062706"/>
            <a:ext cx="14716126" cy="1172818"/>
          </a:xfrm>
          <a:prstGeom prst="rect">
            <a:avLst/>
          </a:prstGeom>
          <a:ln w="25400"/>
        </p:spPr>
        <p:txBody>
          <a:bodyPr lIns="71437" tIns="71437" rIns="71437" bIns="71437">
            <a:noAutofit/>
          </a:bodyPr>
          <a:lstStyle>
            <a:lvl1pPr defTabSz="1285875">
              <a:defRPr sz="6400" b="0" spc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281" name="Body Level One…"/>
          <p:cNvSpPr txBox="1">
            <a:spLocks noGrp="1"/>
          </p:cNvSpPr>
          <p:nvPr>
            <p:ph type="body" idx="1"/>
          </p:nvPr>
        </p:nvSpPr>
        <p:spPr>
          <a:xfrm>
            <a:off x="4833937" y="2107404"/>
            <a:ext cx="14716126" cy="10082528"/>
          </a:xfrm>
          <a:prstGeom prst="rect">
            <a:avLst/>
          </a:prstGeom>
          <a:ln w="25400">
            <a:noFill/>
            <a:miter lim="400000"/>
          </a:ln>
        </p:spPr>
        <p:txBody>
          <a:bodyPr lIns="71437" tIns="71437" rIns="71437" bIns="71437" anchor="ctr">
            <a:noAutofit/>
          </a:bodyPr>
          <a:lstStyle>
            <a:lvl1pPr marL="1028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1473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1917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2362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2806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532377" y="13055203"/>
            <a:ext cx="517824" cy="498476"/>
          </a:xfrm>
          <a:prstGeom prst="rect">
            <a:avLst/>
          </a:prstGeom>
        </p:spPr>
        <p:txBody>
          <a:bodyPr wrap="none" lIns="71437" tIns="71437" rIns="71437" bIns="71437" anchor="t"/>
          <a:lstStyle>
            <a:lvl1pPr algn="ctr" defTabSz="821531">
              <a:defRPr sz="2400" b="1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3" name="Air Transportation Systems Laboratory"/>
          <p:cNvSpPr txBox="1"/>
          <p:nvPr/>
        </p:nvSpPr>
        <p:spPr>
          <a:xfrm>
            <a:off x="9079368" y="13048456"/>
            <a:ext cx="5830268" cy="5492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57149" marR="57149" defTabSz="1285875">
              <a:defRPr sz="2800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Air Transportation Systems Laboratory</a:t>
            </a:r>
          </a:p>
        </p:txBody>
      </p:sp>
      <p:pic>
        <p:nvPicPr>
          <p:cNvPr id="28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46" y="26558"/>
            <a:ext cx="17973677" cy="940632"/>
          </a:xfrm>
          <a:prstGeom prst="rect">
            <a:avLst/>
          </a:prstGeom>
          <a:ln w="25400"/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2" name="Title Text"/>
          <p:cNvSpPr txBox="1">
            <a:spLocks noGrp="1"/>
          </p:cNvSpPr>
          <p:nvPr>
            <p:ph type="title"/>
          </p:nvPr>
        </p:nvSpPr>
        <p:spPr>
          <a:xfrm>
            <a:off x="3962400" y="939799"/>
            <a:ext cx="16459200" cy="1347591"/>
          </a:xfrm>
          <a:prstGeom prst="rect">
            <a:avLst/>
          </a:prstGeom>
          <a:ln w="3175">
            <a:solidFill>
              <a:srgbClr val="FFFFFF"/>
            </a:solidFill>
            <a:bevel/>
          </a:ln>
        </p:spPr>
        <p:txBody>
          <a:bodyPr/>
          <a:lstStyle>
            <a:lvl1pPr>
              <a:defRPr sz="6000" spc="-187"/>
            </a:lvl1pPr>
          </a:lstStyle>
          <a:p>
            <a:r>
              <a:t>Title Text</a:t>
            </a:r>
          </a:p>
        </p:txBody>
      </p:sp>
      <p:sp>
        <p:nvSpPr>
          <p:cNvPr id="2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3175"/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5" name="Air Transportation Systems Laboratory"/>
          <p:cNvSpPr txBox="1"/>
          <p:nvPr/>
        </p:nvSpPr>
        <p:spPr>
          <a:xfrm>
            <a:off x="9270760" y="13148805"/>
            <a:ext cx="5396380" cy="5285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4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  <p:sp>
        <p:nvSpPr>
          <p:cNvPr id="296" name="Rectangle 10"/>
          <p:cNvSpPr/>
          <p:nvPr/>
        </p:nvSpPr>
        <p:spPr>
          <a:xfrm>
            <a:off x="7018678" y="694944"/>
            <a:ext cx="11370922" cy="91440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lIns="71437" tIns="71437" rIns="71437" bIns="71437" anchor="ctr"/>
          <a:lstStyle/>
          <a:p>
            <a:pPr indent="40639" algn="ctr" defTabSz="914385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6" y="187451"/>
            <a:ext cx="3657601" cy="786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2"/>
            <a:ext cx="2722215" cy="73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6" name="Title Text"/>
          <p:cNvSpPr txBox="1">
            <a:spLocks noGrp="1"/>
          </p:cNvSpPr>
          <p:nvPr>
            <p:ph type="title"/>
          </p:nvPr>
        </p:nvSpPr>
        <p:spPr>
          <a:xfrm>
            <a:off x="3962400" y="939799"/>
            <a:ext cx="16459200" cy="1347591"/>
          </a:xfrm>
          <a:prstGeom prst="rect">
            <a:avLst/>
          </a:prstGeom>
          <a:ln w="25400"/>
        </p:spPr>
        <p:txBody>
          <a:bodyPr/>
          <a:lstStyle>
            <a:lvl1pPr>
              <a:defRPr sz="6000" spc="-187"/>
            </a:lvl1pPr>
          </a:lstStyle>
          <a:p>
            <a:r>
              <a:t>Title Text</a:t>
            </a:r>
          </a:p>
        </p:txBody>
      </p:sp>
      <p:sp>
        <p:nvSpPr>
          <p:cNvPr id="30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3175"/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09" name="Rectangle"/>
          <p:cNvSpPr/>
          <p:nvPr/>
        </p:nvSpPr>
        <p:spPr>
          <a:xfrm>
            <a:off x="3243604" y="680422"/>
            <a:ext cx="15145996" cy="121793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0" name="acftpic.eps" descr="acftpic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8" name="Title Text"/>
          <p:cNvSpPr txBox="1">
            <a:spLocks noGrp="1"/>
          </p:cNvSpPr>
          <p:nvPr>
            <p:ph type="title"/>
          </p:nvPr>
        </p:nvSpPr>
        <p:spPr>
          <a:xfrm>
            <a:off x="3962400" y="939799"/>
            <a:ext cx="16459200" cy="1347591"/>
          </a:xfrm>
          <a:prstGeom prst="rect">
            <a:avLst/>
          </a:prstGeom>
          <a:ln w="3175">
            <a:solidFill>
              <a:srgbClr val="FFFFFF"/>
            </a:solidFill>
            <a:bevel/>
          </a:ln>
        </p:spPr>
        <p:txBody>
          <a:bodyPr/>
          <a:lstStyle>
            <a:lvl1pPr>
              <a:defRPr sz="6000" spc="-187"/>
            </a:lvl1pPr>
          </a:lstStyle>
          <a:p>
            <a:r>
              <a:t>Title Text</a:t>
            </a:r>
          </a:p>
        </p:txBody>
      </p:sp>
      <p:sp>
        <p:nvSpPr>
          <p:cNvPr id="31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ln w="3175"/>
        </p:spPr>
        <p:txBody>
          <a:bodyPr/>
          <a:lstStyle>
            <a:lvl1pPr marL="335279" indent="-335279">
              <a:defRPr sz="4400"/>
            </a:lvl1pPr>
            <a:lvl2pPr marL="676655" indent="-402335">
              <a:defRPr sz="4400"/>
            </a:lvl2pPr>
            <a:lvl3pPr marL="995680" indent="-447040">
              <a:defRPr sz="4400"/>
            </a:lvl3pPr>
            <a:lvl4pPr marL="1325880" indent="-502920">
              <a:defRPr sz="4400"/>
            </a:lvl4pPr>
            <a:lvl5pPr marL="1482634" indent="-431074">
              <a:defRPr sz="4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933333" y="13057043"/>
            <a:ext cx="4267201" cy="736601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21" name="Air Transportation Systems Laboratory"/>
          <p:cNvSpPr txBox="1"/>
          <p:nvPr/>
        </p:nvSpPr>
        <p:spPr>
          <a:xfrm>
            <a:off x="9270760" y="13148805"/>
            <a:ext cx="5396380" cy="52850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400">
                <a:solidFill>
                  <a:srgbClr val="F6E64F"/>
                </a:solidFill>
              </a:defRPr>
            </a:lvl1pPr>
          </a:lstStyle>
          <a:p>
            <a:r>
              <a:t>Air Transportation Systems Laboratory</a:t>
            </a:r>
          </a:p>
        </p:txBody>
      </p:sp>
      <p:pic>
        <p:nvPicPr>
          <p:cNvPr id="32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7670" y="78412"/>
            <a:ext cx="17968659" cy="940369"/>
          </a:xfrm>
          <a:prstGeom prst="rect">
            <a:avLst/>
          </a:prstGeom>
          <a:ln w="25400"/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Rectangle 10"/>
          <p:cNvSpPr/>
          <p:nvPr/>
        </p:nvSpPr>
        <p:spPr>
          <a:xfrm>
            <a:off x="7018680" y="694944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0" name="Rectangle 6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>
              <a:defRPr sz="7200" b="0" spc="-200"/>
            </a:lvl1pPr>
          </a:lstStyle>
          <a:p>
            <a:r>
              <a:t>Title Text</a:t>
            </a:r>
          </a:p>
        </p:txBody>
      </p:sp>
      <p:sp>
        <p:nvSpPr>
          <p:cNvPr id="334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27" y="13096782"/>
            <a:ext cx="616612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36" name="Footer Placeholder 3"/>
          <p:cNvSpPr txBox="1"/>
          <p:nvPr/>
        </p:nvSpPr>
        <p:spPr>
          <a:xfrm>
            <a:off x="8085348" y="13096781"/>
            <a:ext cx="8229601" cy="665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defRPr sz="2800">
                <a:solidFill>
                  <a:srgbClr val="FFCC66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Rectangle"/>
          <p:cNvSpPr/>
          <p:nvPr/>
        </p:nvSpPr>
        <p:spPr>
          <a:xfrm>
            <a:off x="3015562" y="12885852"/>
            <a:ext cx="18314844" cy="874483"/>
          </a:xfrm>
          <a:prstGeom prst="rect">
            <a:avLst/>
          </a:prstGeom>
          <a:solidFill>
            <a:srgbClr val="570706"/>
          </a:solidFill>
          <a:ln w="25400">
            <a:solidFill>
              <a:srgbClr val="000000"/>
            </a:solidFill>
          </a:ln>
        </p:spPr>
        <p:txBody>
          <a:bodyPr lIns="71437" tIns="71437" rIns="71437" bIns="71437" anchor="ctr"/>
          <a:lstStyle/>
          <a:p>
            <a:pPr marL="57149" marR="57149" defTabSz="1285875">
              <a:defRPr sz="1600">
                <a:solidFill>
                  <a:srgbClr val="861001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44" name="Title Text"/>
          <p:cNvSpPr txBox="1">
            <a:spLocks noGrp="1"/>
          </p:cNvSpPr>
          <p:nvPr>
            <p:ph type="title"/>
          </p:nvPr>
        </p:nvSpPr>
        <p:spPr>
          <a:xfrm>
            <a:off x="4833937" y="884112"/>
            <a:ext cx="14716126" cy="1172819"/>
          </a:xfrm>
          <a:prstGeom prst="rect">
            <a:avLst/>
          </a:prstGeom>
          <a:ln w="25400"/>
        </p:spPr>
        <p:txBody>
          <a:bodyPr lIns="71437" tIns="71437" rIns="71437" bIns="71437">
            <a:noAutofit/>
          </a:bodyPr>
          <a:lstStyle>
            <a:lvl1pPr defTabSz="1285875">
              <a:defRPr sz="6400" b="0" spc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45" name="Body Level One…"/>
          <p:cNvSpPr txBox="1">
            <a:spLocks noGrp="1"/>
          </p:cNvSpPr>
          <p:nvPr>
            <p:ph type="body" idx="1"/>
          </p:nvPr>
        </p:nvSpPr>
        <p:spPr>
          <a:xfrm>
            <a:off x="4833937" y="2107404"/>
            <a:ext cx="14716126" cy="10082528"/>
          </a:xfrm>
          <a:prstGeom prst="rect">
            <a:avLst/>
          </a:prstGeom>
          <a:ln w="25400">
            <a:noFill/>
            <a:miter lim="400000"/>
          </a:ln>
        </p:spPr>
        <p:txBody>
          <a:bodyPr lIns="71437" tIns="71437" rIns="71437" bIns="71437" anchor="ctr">
            <a:noAutofit/>
          </a:bodyPr>
          <a:lstStyle>
            <a:lvl1pPr marL="1028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1473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1917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2362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2806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532377" y="13055203"/>
            <a:ext cx="517824" cy="498476"/>
          </a:xfrm>
          <a:prstGeom prst="rect">
            <a:avLst/>
          </a:prstGeom>
        </p:spPr>
        <p:txBody>
          <a:bodyPr wrap="none" lIns="71437" tIns="71437" rIns="71437" bIns="71437" anchor="t"/>
          <a:lstStyle>
            <a:lvl1pPr algn="ctr" defTabSz="821531">
              <a:defRPr sz="2400" b="1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47" name="Air Transportation Systems Laboratory"/>
          <p:cNvSpPr txBox="1"/>
          <p:nvPr/>
        </p:nvSpPr>
        <p:spPr>
          <a:xfrm>
            <a:off x="9079368" y="13048456"/>
            <a:ext cx="5830268" cy="5492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57149" marR="57149" defTabSz="1285875">
              <a:defRPr sz="2800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Air Transportation Systems Laboratory</a:t>
            </a:r>
          </a:p>
        </p:txBody>
      </p:sp>
      <p:pic>
        <p:nvPicPr>
          <p:cNvPr id="34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146" y="26558"/>
            <a:ext cx="17973677" cy="940632"/>
          </a:xfrm>
          <a:prstGeom prst="rect">
            <a:avLst/>
          </a:prstGeom>
          <a:ln w="25400"/>
        </p:spPr>
      </p:pic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Rectangle"/>
          <p:cNvSpPr/>
          <p:nvPr/>
        </p:nvSpPr>
        <p:spPr>
          <a:xfrm>
            <a:off x="3015562" y="12885852"/>
            <a:ext cx="18314844" cy="874483"/>
          </a:xfrm>
          <a:prstGeom prst="rect">
            <a:avLst/>
          </a:prstGeom>
          <a:solidFill>
            <a:srgbClr val="570706"/>
          </a:solidFill>
          <a:ln w="25400">
            <a:solidFill>
              <a:srgbClr val="000000"/>
            </a:solidFill>
          </a:ln>
        </p:spPr>
        <p:txBody>
          <a:bodyPr lIns="71437" tIns="71437" rIns="71437" bIns="71437" anchor="ctr"/>
          <a:lstStyle/>
          <a:p>
            <a:pPr marL="57149" marR="57149" defTabSz="1285875">
              <a:defRPr sz="1600">
                <a:solidFill>
                  <a:srgbClr val="861001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356" name="Title Text"/>
          <p:cNvSpPr txBox="1">
            <a:spLocks noGrp="1"/>
          </p:cNvSpPr>
          <p:nvPr>
            <p:ph type="title"/>
          </p:nvPr>
        </p:nvSpPr>
        <p:spPr>
          <a:xfrm>
            <a:off x="4833937" y="884112"/>
            <a:ext cx="14716126" cy="1172819"/>
          </a:xfrm>
          <a:prstGeom prst="rect">
            <a:avLst/>
          </a:prstGeom>
          <a:ln w="25400"/>
        </p:spPr>
        <p:txBody>
          <a:bodyPr lIns="71437" tIns="71437" rIns="71437" bIns="71437">
            <a:noAutofit/>
          </a:bodyPr>
          <a:lstStyle>
            <a:lvl1pPr defTabSz="1285875">
              <a:defRPr sz="6400" b="0" spc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Title Text</a:t>
            </a:r>
          </a:p>
        </p:txBody>
      </p:sp>
      <p:sp>
        <p:nvSpPr>
          <p:cNvPr id="357" name="Body Level One…"/>
          <p:cNvSpPr txBox="1">
            <a:spLocks noGrp="1"/>
          </p:cNvSpPr>
          <p:nvPr>
            <p:ph type="body" idx="1"/>
          </p:nvPr>
        </p:nvSpPr>
        <p:spPr>
          <a:xfrm>
            <a:off x="4833937" y="2107404"/>
            <a:ext cx="14716126" cy="10082528"/>
          </a:xfrm>
          <a:prstGeom prst="rect">
            <a:avLst/>
          </a:prstGeom>
          <a:ln w="25400">
            <a:noFill/>
            <a:miter lim="400000"/>
          </a:ln>
        </p:spPr>
        <p:txBody>
          <a:bodyPr lIns="71437" tIns="71437" rIns="71437" bIns="71437" anchor="ctr">
            <a:noAutofit/>
          </a:bodyPr>
          <a:lstStyle>
            <a:lvl1pPr marL="1028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1473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1917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23622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2806700" indent="-762000" defTabSz="1285875">
              <a:spcBef>
                <a:spcPts val="3300"/>
              </a:spcBef>
              <a:buClr>
                <a:srgbClr val="000000"/>
              </a:buClr>
              <a:buSzPct val="171000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532377" y="13055203"/>
            <a:ext cx="517824" cy="498476"/>
          </a:xfrm>
          <a:prstGeom prst="rect">
            <a:avLst/>
          </a:prstGeom>
        </p:spPr>
        <p:txBody>
          <a:bodyPr wrap="none" lIns="71437" tIns="71437" rIns="71437" bIns="71437" anchor="t"/>
          <a:lstStyle>
            <a:lvl1pPr algn="ctr" defTabSz="821531">
              <a:defRPr sz="2400" b="1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59" name="Air Transportation Systems Laboratory"/>
          <p:cNvSpPr txBox="1"/>
          <p:nvPr/>
        </p:nvSpPr>
        <p:spPr>
          <a:xfrm>
            <a:off x="9079368" y="13048456"/>
            <a:ext cx="5830268" cy="54927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57149" marR="57149" defTabSz="1285875">
              <a:defRPr sz="2800">
                <a:solidFill>
                  <a:srgbClr val="F5D328"/>
                </a:solidFill>
                <a:uFill>
                  <a:solidFill>
                    <a:srgbClr val="0000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Air Transportation Systems Laboratory</a:t>
            </a:r>
          </a:p>
        </p:txBody>
      </p:sp>
      <p:pic>
        <p:nvPicPr>
          <p:cNvPr id="36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6718" y="584550"/>
            <a:ext cx="1750823" cy="1052030"/>
          </a:xfrm>
          <a:prstGeom prst="rect">
            <a:avLst/>
          </a:prstGeom>
          <a:ln w="25400"/>
        </p:spPr>
      </p:pic>
      <p:pic>
        <p:nvPicPr>
          <p:cNvPr id="36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146" y="26558"/>
            <a:ext cx="17973677" cy="940632"/>
          </a:xfrm>
          <a:prstGeom prst="rect">
            <a:avLst/>
          </a:prstGeom>
          <a:ln w="25400"/>
        </p:spPr>
      </p:pic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Rectangle"/>
          <p:cNvSpPr/>
          <p:nvPr/>
        </p:nvSpPr>
        <p:spPr>
          <a:xfrm>
            <a:off x="7018680" y="694943"/>
            <a:ext cx="11370921" cy="91439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9" name="Rectangle"/>
          <p:cNvSpPr/>
          <p:nvPr/>
        </p:nvSpPr>
        <p:spPr>
          <a:xfrm>
            <a:off x="3047999" y="13134686"/>
            <a:ext cx="18288001" cy="581315"/>
          </a:xfrm>
          <a:prstGeom prst="rect">
            <a:avLst/>
          </a:prstGeom>
          <a:solidFill>
            <a:srgbClr val="660000"/>
          </a:solidFill>
          <a:ln w="3175">
            <a:miter lim="400000"/>
          </a:ln>
        </p:spPr>
        <p:txBody>
          <a:bodyPr tIns="91439" bIns="91439" anchor="ctr"/>
          <a:lstStyle/>
          <a:p>
            <a:pPr algn="ctr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0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1"/>
            <a:ext cx="3657601" cy="786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acftpic.eps" descr="acftpic.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Title Text"/>
          <p:cNvSpPr txBox="1">
            <a:spLocks noGrp="1"/>
          </p:cNvSpPr>
          <p:nvPr>
            <p:ph type="title"/>
          </p:nvPr>
        </p:nvSpPr>
        <p:spPr>
          <a:xfrm>
            <a:off x="3962400" y="1219199"/>
            <a:ext cx="16459200" cy="1447801"/>
          </a:xfrm>
          <a:prstGeom prst="rect">
            <a:avLst/>
          </a:prstGeom>
          <a:ln w="3175">
            <a:solidFill>
              <a:srgbClr val="FFFFFF"/>
            </a:solidFill>
            <a:round/>
          </a:ln>
        </p:spPr>
        <p:txBody>
          <a:bodyPr/>
          <a:lstStyle>
            <a:lvl1pPr>
              <a:defRPr sz="7600" b="0" spc="-190"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Title Text</a:t>
            </a:r>
          </a:p>
        </p:txBody>
      </p:sp>
      <p:sp>
        <p:nvSpPr>
          <p:cNvPr id="37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 w="3175">
            <a:round/>
          </a:ln>
        </p:spPr>
        <p:txBody>
          <a:bodyPr/>
          <a:lstStyle>
            <a:lvl1pPr marL="335279" indent="-335279">
              <a:defRPr sz="4400">
                <a:latin typeface="Avenir Black"/>
                <a:ea typeface="Avenir Black"/>
                <a:cs typeface="Avenir Black"/>
                <a:sym typeface="Avenir Black"/>
              </a:defRPr>
            </a:lvl1pPr>
            <a:lvl2pPr marL="676655" indent="-402335">
              <a:defRPr sz="4400">
                <a:latin typeface="Avenir Black"/>
                <a:ea typeface="Avenir Black"/>
                <a:cs typeface="Avenir Black"/>
                <a:sym typeface="Avenir Black"/>
              </a:defRPr>
            </a:lvl2pPr>
            <a:lvl3pPr marL="995680" indent="-44704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3pPr>
            <a:lvl4pPr marL="1325880" indent="-502920">
              <a:defRPr sz="4400">
                <a:latin typeface="Avenir Black"/>
                <a:ea typeface="Avenir Black"/>
                <a:cs typeface="Avenir Black"/>
                <a:sym typeface="Avenir Black"/>
              </a:defRPr>
            </a:lvl4pPr>
            <a:lvl5pPr marL="1482634" indent="-431074">
              <a:defRPr sz="4400">
                <a:latin typeface="Avenir Black"/>
                <a:ea typeface="Avenir Black"/>
                <a:cs typeface="Avenir Black"/>
                <a:sym typeface="Avenir Blac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738174" y="13128532"/>
            <a:ext cx="556465" cy="601981"/>
          </a:xfrm>
          <a:prstGeom prst="rect">
            <a:avLst/>
          </a:prstGeom>
          <a:ln w="3175"/>
        </p:spPr>
        <p:txBody>
          <a:bodyPr wrap="none"/>
          <a:lstStyle>
            <a:lvl1pPr>
              <a:defRPr sz="2400"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75" name="NASA Annual Systems Analysis Symposium"/>
          <p:cNvSpPr txBox="1"/>
          <p:nvPr/>
        </p:nvSpPr>
        <p:spPr>
          <a:xfrm>
            <a:off x="8085347" y="13128531"/>
            <a:ext cx="8229601" cy="6019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defRPr sz="2400">
                <a:solidFill>
                  <a:srgbClr val="FFCC66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NASA Annual Systems Analysis Symposium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Rectangle 10"/>
          <p:cNvSpPr/>
          <p:nvPr/>
        </p:nvSpPr>
        <p:spPr>
          <a:xfrm>
            <a:off x="7018680" y="694947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3" name="Rectangle 6"/>
          <p:cNvSpPr/>
          <p:nvPr/>
        </p:nvSpPr>
        <p:spPr>
          <a:xfrm>
            <a:off x="3048000" y="13134689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8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1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>
              <a:defRPr sz="7200" b="0" spc="-200"/>
            </a:lvl1pPr>
          </a:lstStyle>
          <a:p>
            <a:r>
              <a:t>Title Text</a:t>
            </a:r>
          </a:p>
        </p:txBody>
      </p:sp>
      <p:sp>
        <p:nvSpPr>
          <p:cNvPr id="387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29" y="13096787"/>
            <a:ext cx="616611" cy="665481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Rectangle 10"/>
          <p:cNvSpPr/>
          <p:nvPr/>
        </p:nvSpPr>
        <p:spPr>
          <a:xfrm>
            <a:off x="7018680" y="694944"/>
            <a:ext cx="11370920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6" name="Rectangle 6"/>
          <p:cNvSpPr/>
          <p:nvPr/>
        </p:nvSpPr>
        <p:spPr>
          <a:xfrm>
            <a:off x="3048000" y="13134686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0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>
            <a:solidFill>
              <a:srgbClr val="FFFFFF"/>
            </a:solidFill>
            <a:round/>
          </a:ln>
        </p:spPr>
        <p:txBody>
          <a:bodyPr/>
          <a:lstStyle>
            <a:lvl1pPr>
              <a:defRPr sz="7200" b="0" spc="-200"/>
            </a:lvl1pPr>
          </a:lstStyle>
          <a:p>
            <a:r>
              <a:t>Title Text</a:t>
            </a:r>
          </a:p>
        </p:txBody>
      </p:sp>
      <p:sp>
        <p:nvSpPr>
          <p:cNvPr id="400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27" y="13096782"/>
            <a:ext cx="616612" cy="665481"/>
          </a:xfrm>
          <a:prstGeom prst="rect">
            <a:avLst/>
          </a:prstGeom>
          <a:ln w="12700"/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02" name="Footer Placeholder 3"/>
          <p:cNvSpPr txBox="1"/>
          <p:nvPr/>
        </p:nvSpPr>
        <p:spPr>
          <a:xfrm>
            <a:off x="8085348" y="13096781"/>
            <a:ext cx="8229601" cy="665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defRPr sz="2800">
                <a:solidFill>
                  <a:srgbClr val="FFCC66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NASA Annual Systems Analysis Symposium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Title Text"/>
          <p:cNvSpPr txBox="1">
            <a:spLocks noGrp="1"/>
          </p:cNvSpPr>
          <p:nvPr>
            <p:ph type="title"/>
          </p:nvPr>
        </p:nvSpPr>
        <p:spPr>
          <a:xfrm>
            <a:off x="4295774" y="4279107"/>
            <a:ext cx="15773403" cy="4279106"/>
          </a:xfrm>
          <a:prstGeom prst="rect">
            <a:avLst/>
          </a:prstGeom>
          <a:ln w="25400"/>
        </p:spPr>
        <p:txBody>
          <a:bodyPr lIns="68580" tIns="68580" rIns="68580" bIns="68580" anchor="b"/>
          <a:lstStyle>
            <a:lvl1pPr algn="l">
              <a:lnSpc>
                <a:spcPct val="90000"/>
              </a:lnSpc>
              <a:defRPr sz="116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1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295774" y="8598694"/>
            <a:ext cx="15773403" cy="2250282"/>
          </a:xfrm>
          <a:prstGeom prst="rect">
            <a:avLst/>
          </a:prstGeom>
          <a:ln w="25400">
            <a:noFill/>
            <a:miter lim="400000"/>
          </a:ln>
        </p:spPr>
        <p:txBody>
          <a:bodyPr lIns="68580" tIns="68580" rIns="68580" bIns="68580"/>
          <a:lstStyle>
            <a:lvl1pPr marL="0" indent="0">
              <a:lnSpc>
                <a:spcPct val="90000"/>
              </a:lnSpc>
              <a:spcBef>
                <a:spcPts val="2000"/>
              </a:spcBef>
              <a:buClrTx/>
              <a:buSzTx/>
              <a:buFont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>
              <a:lnSpc>
                <a:spcPct val="90000"/>
              </a:lnSpc>
              <a:spcBef>
                <a:spcPts val="2000"/>
              </a:spcBef>
              <a:buClrTx/>
              <a:buSzTx/>
              <a:buFont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>
              <a:lnSpc>
                <a:spcPct val="90000"/>
              </a:lnSpc>
              <a:spcBef>
                <a:spcPts val="2000"/>
              </a:spcBef>
              <a:buClrTx/>
              <a:buSzTx/>
              <a:buFont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>
              <a:lnSpc>
                <a:spcPct val="90000"/>
              </a:lnSpc>
              <a:spcBef>
                <a:spcPts val="2000"/>
              </a:spcBef>
              <a:buClrTx/>
              <a:buSzTx/>
              <a:buFont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>
              <a:lnSpc>
                <a:spcPct val="90000"/>
              </a:lnSpc>
              <a:spcBef>
                <a:spcPts val="2000"/>
              </a:spcBef>
              <a:buClrTx/>
              <a:buSzTx/>
              <a:buFont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645620" y="11282838"/>
            <a:ext cx="433080" cy="480061"/>
          </a:xfrm>
          <a:prstGeom prst="rect">
            <a:avLst/>
          </a:prstGeom>
        </p:spPr>
        <p:txBody>
          <a:bodyPr wrap="none" lIns="68580" tIns="68580" rIns="68580" bIns="68580"/>
          <a:lstStyle>
            <a:lvl1pPr defTabSz="1828800">
              <a:defRPr sz="2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645620" y="11282838"/>
            <a:ext cx="433080" cy="480061"/>
          </a:xfrm>
          <a:prstGeom prst="rect">
            <a:avLst/>
          </a:prstGeom>
        </p:spPr>
        <p:txBody>
          <a:bodyPr wrap="none" lIns="68580" tIns="68580" rIns="68580" bIns="68580"/>
          <a:lstStyle>
            <a:lvl1pPr defTabSz="1828800">
              <a:defRPr sz="2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itle Text"/>
          <p:cNvSpPr txBox="1">
            <a:spLocks noGrp="1"/>
          </p:cNvSpPr>
          <p:nvPr>
            <p:ph type="title"/>
          </p:nvPr>
        </p:nvSpPr>
        <p:spPr>
          <a:xfrm>
            <a:off x="4305299" y="2262187"/>
            <a:ext cx="15773403" cy="1988345"/>
          </a:xfrm>
          <a:prstGeom prst="rect">
            <a:avLst/>
          </a:prstGeom>
          <a:ln w="3175"/>
        </p:spPr>
        <p:txBody>
          <a:bodyPr lIns="68580" tIns="68580" rIns="68580" bIns="68580"/>
          <a:lstStyle>
            <a:lvl1pPr algn="l">
              <a:lnSpc>
                <a:spcPct val="90000"/>
              </a:lnSpc>
              <a:defRPr sz="8400" b="0" spc="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42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05299" y="4452937"/>
            <a:ext cx="15773403" cy="6527008"/>
          </a:xfrm>
          <a:prstGeom prst="rect">
            <a:avLst/>
          </a:prstGeom>
          <a:ln w="3175">
            <a:noFill/>
            <a:miter lim="400000"/>
          </a:ln>
        </p:spPr>
        <p:txBody>
          <a:bodyPr lIns="68580" tIns="68580" rIns="68580" bIns="68580"/>
          <a:lstStyle>
            <a:lvl1pPr marL="424542" indent="-424542">
              <a:lnSpc>
                <a:spcPct val="90000"/>
              </a:lnSpc>
              <a:spcBef>
                <a:spcPts val="2000"/>
              </a:spcBef>
              <a:buClrTx/>
              <a:buSzPct val="100000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52500" indent="-495300">
              <a:lnSpc>
                <a:spcPct val="90000"/>
              </a:lnSpc>
              <a:spcBef>
                <a:spcPts val="2000"/>
              </a:spcBef>
              <a:buClrTx/>
              <a:buSzPct val="100000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08760" indent="-594360">
              <a:lnSpc>
                <a:spcPct val="90000"/>
              </a:lnSpc>
              <a:spcBef>
                <a:spcPts val="2000"/>
              </a:spcBef>
              <a:buClrTx/>
              <a:buSzPct val="100000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32000" indent="-660400">
              <a:lnSpc>
                <a:spcPct val="90000"/>
              </a:lnSpc>
              <a:spcBef>
                <a:spcPts val="2000"/>
              </a:spcBef>
              <a:buClrTx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89200" indent="-660400">
              <a:lnSpc>
                <a:spcPct val="90000"/>
              </a:lnSpc>
              <a:spcBef>
                <a:spcPts val="2000"/>
              </a:spcBef>
              <a:buClrTx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645620" y="11282838"/>
            <a:ext cx="433080" cy="480061"/>
          </a:xfrm>
          <a:prstGeom prst="rect">
            <a:avLst/>
          </a:prstGeom>
          <a:ln w="3175"/>
        </p:spPr>
        <p:txBody>
          <a:bodyPr wrap="none" lIns="68580" tIns="68580" rIns="68580" bIns="68580"/>
          <a:lstStyle>
            <a:lvl1pPr defTabSz="1828800">
              <a:defRPr sz="2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ctangle"/>
          <p:cNvSpPr/>
          <p:nvPr/>
        </p:nvSpPr>
        <p:spPr>
          <a:xfrm>
            <a:off x="-100635" y="13141033"/>
            <a:ext cx="24585270" cy="581317"/>
          </a:xfrm>
          <a:prstGeom prst="rect">
            <a:avLst/>
          </a:prstGeom>
          <a:solidFill>
            <a:srgbClr val="660000"/>
          </a:solidFill>
          <a:ln w="25400">
            <a:miter lim="400000"/>
          </a:ln>
        </p:spPr>
        <p:txBody>
          <a:bodyPr lIns="91437" tIns="91437" rIns="91437" bIns="9143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5" name="Rectangle"/>
          <p:cNvSpPr/>
          <p:nvPr/>
        </p:nvSpPr>
        <p:spPr>
          <a:xfrm>
            <a:off x="2341733" y="609562"/>
            <a:ext cx="20040150" cy="91375"/>
          </a:xfrm>
          <a:prstGeom prst="rect">
            <a:avLst/>
          </a:prstGeom>
          <a:solidFill>
            <a:srgbClr val="660000"/>
          </a:solidFill>
          <a:ln w="25400">
            <a:miter lim="400000"/>
          </a:ln>
        </p:spPr>
        <p:txBody>
          <a:bodyPr lIns="91437" tIns="91437" rIns="91437" bIns="9143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6" name="Air Transportation Systems Laboratory"/>
          <p:cNvSpPr txBox="1"/>
          <p:nvPr/>
        </p:nvSpPr>
        <p:spPr>
          <a:xfrm>
            <a:off x="9646014" y="13110196"/>
            <a:ext cx="6732814" cy="6429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5" tIns="130045" rIns="130045" bIns="130045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NASA Annual Systems Analysis Symposium</a:t>
            </a:r>
          </a:p>
        </p:txBody>
      </p:sp>
      <p:sp>
        <p:nvSpPr>
          <p:cNvPr id="437" name="Title Text"/>
          <p:cNvSpPr txBox="1">
            <a:spLocks noGrp="1"/>
          </p:cNvSpPr>
          <p:nvPr>
            <p:ph type="title"/>
          </p:nvPr>
        </p:nvSpPr>
        <p:spPr>
          <a:xfrm>
            <a:off x="3962400" y="939800"/>
            <a:ext cx="16459200" cy="1347591"/>
          </a:xfrm>
          <a:prstGeom prst="rect">
            <a:avLst/>
          </a:prstGeom>
          <a:ln w="25400"/>
        </p:spPr>
        <p:txBody>
          <a:bodyPr lIns="91437" tIns="91437" rIns="91437" bIns="91437"/>
          <a:lstStyle>
            <a:lvl1pPr>
              <a:defRPr sz="6400" spc="-200"/>
            </a:lvl1pPr>
          </a:lstStyle>
          <a:p>
            <a:r>
              <a:t>Title Text</a:t>
            </a:r>
          </a:p>
        </p:txBody>
      </p:sp>
      <p:sp>
        <p:nvSpPr>
          <p:cNvPr id="438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8953832"/>
          </a:xfrm>
          <a:prstGeom prst="rect">
            <a:avLst/>
          </a:prstGeom>
        </p:spPr>
        <p:txBody>
          <a:bodyPr lIns="91437" tIns="91437" rIns="91437" bIns="91437"/>
          <a:lstStyle>
            <a:lvl1pPr marL="365758" indent="-365758">
              <a:spcBef>
                <a:spcPts val="1000"/>
              </a:spcBef>
            </a:lvl1pPr>
            <a:lvl2pPr marL="713230" indent="-438910">
              <a:spcBef>
                <a:spcPts val="1000"/>
              </a:spcBef>
            </a:lvl2pPr>
            <a:lvl3pPr marL="1036319">
              <a:spcBef>
                <a:spcPts val="1000"/>
              </a:spcBef>
            </a:lvl3pPr>
            <a:lvl4pPr marL="1371597" indent="-548638">
              <a:spcBef>
                <a:spcPts val="1000"/>
              </a:spcBef>
            </a:lvl4pPr>
            <a:lvl5pPr marL="1521822" indent="-470261">
              <a:spcBef>
                <a:spcPts val="100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43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1731" y="151319"/>
            <a:ext cx="1622025" cy="100786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0" name="Picture 25" descr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0" y="142364"/>
            <a:ext cx="1613649" cy="1374101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583927" y="13092605"/>
            <a:ext cx="616607" cy="665477"/>
          </a:xfrm>
          <a:prstGeom prst="rect">
            <a:avLst/>
          </a:prstGeom>
        </p:spPr>
        <p:txBody>
          <a:bodyPr wrap="none" lIns="91437" tIns="91437" rIns="91437" bIns="91437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Rectangle 10"/>
          <p:cNvSpPr/>
          <p:nvPr/>
        </p:nvSpPr>
        <p:spPr>
          <a:xfrm>
            <a:off x="7018681" y="694950"/>
            <a:ext cx="11370921" cy="91439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9" name="Rectangle 6"/>
          <p:cNvSpPr/>
          <p:nvPr/>
        </p:nvSpPr>
        <p:spPr>
          <a:xfrm>
            <a:off x="3048000" y="13134691"/>
            <a:ext cx="18288000" cy="581315"/>
          </a:xfrm>
          <a:prstGeom prst="rect">
            <a:avLst/>
          </a:prstGeom>
          <a:solidFill>
            <a:srgbClr val="660000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50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45" y="187452"/>
            <a:ext cx="3657601" cy="786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Picture 17" descr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457473" y="54861"/>
            <a:ext cx="2722215" cy="731521"/>
          </a:xfrm>
          <a:prstGeom prst="rect">
            <a:avLst/>
          </a:prstGeom>
          <a:ln w="12700">
            <a:miter lim="400000"/>
          </a:ln>
        </p:spPr>
      </p:pic>
      <p:sp>
        <p:nvSpPr>
          <p:cNvPr id="452" name="Title Text"/>
          <p:cNvSpPr txBox="1">
            <a:spLocks noGrp="1"/>
          </p:cNvSpPr>
          <p:nvPr>
            <p:ph type="title"/>
          </p:nvPr>
        </p:nvSpPr>
        <p:spPr>
          <a:xfrm>
            <a:off x="3962400" y="1219200"/>
            <a:ext cx="16459200" cy="1447800"/>
          </a:xfrm>
          <a:prstGeom prst="rect">
            <a:avLst/>
          </a:prstGeom>
          <a:ln w="25400"/>
        </p:spPr>
        <p:txBody>
          <a:bodyPr/>
          <a:lstStyle>
            <a:lvl1pPr defTabSz="1828754">
              <a:defRPr sz="7200" b="0" spc="-200">
                <a:solidFill>
                  <a:srgbClr val="000000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453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9499600"/>
          </a:xfrm>
          <a:prstGeom prst="rect">
            <a:avLst/>
          </a:prstGeom>
          <a:ln>
            <a:round/>
          </a:ln>
        </p:spPr>
        <p:txBody>
          <a:bodyPr/>
          <a:lstStyle>
            <a:lvl1pPr marL="365750" indent="-365750" defTabSz="1828754"/>
            <a:lvl2pPr marL="713214" indent="-438900" defTabSz="1828754"/>
            <a:lvl3pPr marL="1036293" indent="-487666" defTabSz="1828754"/>
            <a:lvl4pPr marL="1371564" indent="-548624" defTabSz="1828754"/>
            <a:lvl5pPr marL="1521785" indent="-470252" defTabSz="1828754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678032" y="13096789"/>
            <a:ext cx="616611" cy="665481"/>
          </a:xfrm>
          <a:prstGeom prst="rect">
            <a:avLst/>
          </a:prstGeom>
        </p:spPr>
        <p:txBody>
          <a:bodyPr wrap="none"/>
          <a:lstStyle>
            <a:lvl1pPr>
              <a:defRPr>
                <a:solidFill>
                  <a:srgbClr val="FFCC66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55" name="Footer Placeholder 3"/>
          <p:cNvSpPr txBox="1"/>
          <p:nvPr/>
        </p:nvSpPr>
        <p:spPr>
          <a:xfrm>
            <a:off x="8085349" y="13096787"/>
            <a:ext cx="8229601" cy="6654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spAutoFit/>
          </a:bodyPr>
          <a:lstStyle>
            <a:lvl1pPr algn="ctr">
              <a:defRPr sz="2800">
                <a:solidFill>
                  <a:srgbClr val="FFCC66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r>
              <a:t>Air Transportation Systems Laboratory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/>
          <p:cNvSpPr/>
          <p:nvPr/>
        </p:nvSpPr>
        <p:spPr>
          <a:xfrm>
            <a:off x="-100635" y="13119430"/>
            <a:ext cx="24585270" cy="581317"/>
          </a:xfrm>
          <a:prstGeom prst="rect">
            <a:avLst/>
          </a:prstGeom>
          <a:solidFill>
            <a:srgbClr val="660000"/>
          </a:solidFill>
          <a:ln w="25400">
            <a:miter lim="400000"/>
          </a:ln>
        </p:spPr>
        <p:txBody>
          <a:bodyPr lIns="91437" tIns="91437" rIns="91437" bIns="9143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3962400" y="939800"/>
            <a:ext cx="16459200" cy="1347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302000"/>
            <a:ext cx="16459200" cy="8953831"/>
          </a:xfrm>
          <a:prstGeom prst="rect">
            <a:avLst/>
          </a:prstGeom>
          <a:ln w="12700">
            <a:solidFill>
              <a:srgbClr val="FFFFFF"/>
            </a:solidFill>
            <a:bevel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54146" y="13063391"/>
            <a:ext cx="4267201" cy="736601"/>
          </a:xfrm>
          <a:prstGeom prst="rect">
            <a:avLst/>
          </a:prstGeom>
          <a:ln w="25400">
            <a:miter lim="400000"/>
          </a:ln>
        </p:spPr>
        <p:txBody>
          <a:bodyPr tIns="91439" bIns="91439" anchor="ctr">
            <a:spAutoFit/>
          </a:bodyPr>
          <a:lstStyle>
            <a:lvl1pPr algn="r">
              <a:defRPr sz="2800">
                <a:solidFill>
                  <a:srgbClr val="F7F07F"/>
                </a:solidFill>
                <a:latin typeface="Avenir Black"/>
                <a:ea typeface="Avenir Black"/>
                <a:cs typeface="Avenir Black"/>
                <a:sym typeface="Avenir Blac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Rectangle"/>
          <p:cNvSpPr/>
          <p:nvPr/>
        </p:nvSpPr>
        <p:spPr>
          <a:xfrm>
            <a:off x="2341733" y="609562"/>
            <a:ext cx="20040150" cy="91375"/>
          </a:xfrm>
          <a:prstGeom prst="rect">
            <a:avLst/>
          </a:prstGeom>
          <a:solidFill>
            <a:srgbClr val="660000"/>
          </a:solidFill>
          <a:ln w="25400">
            <a:miter lim="400000"/>
          </a:ln>
        </p:spPr>
        <p:txBody>
          <a:bodyPr lIns="91437" tIns="91437" rIns="91437" bIns="91437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Air Transportation Systems Laboratory"/>
          <p:cNvSpPr txBox="1"/>
          <p:nvPr/>
        </p:nvSpPr>
        <p:spPr>
          <a:xfrm>
            <a:off x="8655187" y="13110196"/>
            <a:ext cx="6732815" cy="64299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30045" tIns="130045" rIns="130045" bIns="130045">
            <a:spAutoFit/>
          </a:bodyPr>
          <a:lstStyle>
            <a:lvl1pPr defTabSz="1300480">
              <a:defRPr sz="2600">
                <a:solidFill>
                  <a:srgbClr val="F6E64F"/>
                </a:solidFill>
              </a:defRPr>
            </a:lvl1pPr>
          </a:lstStyle>
          <a:p>
            <a:r>
              <a:t>NASA Annual Systems Analysis Symposium</a:t>
            </a:r>
          </a:p>
        </p:txBody>
      </p:sp>
      <p:pic>
        <p:nvPicPr>
          <p:cNvPr id="8" name="Image" descr="Image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2411731" y="151319"/>
            <a:ext cx="1622025" cy="100786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25" descr="Picture 25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58620" y="142364"/>
            <a:ext cx="1613649" cy="1374101"/>
          </a:xfrm>
          <a:prstGeom prst="rect">
            <a:avLst/>
          </a:prstGeom>
          <a:ln w="12700">
            <a:miter lim="4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 spd="med"/>
  <p:txStyles>
    <p:titleStyle>
      <a:lvl1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18288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1" i="0" u="none" strike="noStrike" cap="none" spc="-175" baseline="0">
          <a:solidFill>
            <a:srgbClr val="80808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65759" marR="0" indent="-365759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85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1pPr>
      <a:lvl2pPr marL="713231" marR="0" indent="-438911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85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2pPr>
      <a:lvl3pPr marL="1036319" marR="0" indent="-487680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9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3pPr>
      <a:lvl4pPr marL="1371600" marR="0" indent="-548640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4pPr>
      <a:lvl5pPr marL="1521822" marR="0" indent="-470262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5pPr>
      <a:lvl6pPr marL="1863969" marR="0" indent="-675249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6pPr>
      <a:lvl7pPr marL="2046849" marR="0" indent="-675249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7pPr>
      <a:lvl8pPr marL="2229729" marR="0" indent="-675249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8pPr>
      <a:lvl9pPr marL="2412608" marR="0" indent="-675248" algn="l" defTabSz="182880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1pPr>
      <a:lvl2pPr marL="0" marR="0" indent="457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2pPr>
      <a:lvl3pPr marL="0" marR="0" indent="914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3pPr>
      <a:lvl4pPr marL="0" marR="0" indent="1371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4pPr>
      <a:lvl5pPr marL="0" marR="0" indent="18288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5pPr>
      <a:lvl6pPr marL="0" marR="0" indent="22860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6pPr>
      <a:lvl7pPr marL="0" marR="0" indent="2743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7pPr>
      <a:lvl8pPr marL="0" marR="0" indent="3200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8pPr>
      <a:lvl9pPr marL="0" marR="0" indent="3657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Rectangle 1"/>
          <p:cNvSpPr txBox="1"/>
          <p:nvPr/>
        </p:nvSpPr>
        <p:spPr>
          <a:xfrm>
            <a:off x="4146991" y="741002"/>
            <a:ext cx="15557131" cy="110485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endParaRPr/>
          </a:p>
          <a:p>
            <a:endParaRPr/>
          </a:p>
          <a:p>
            <a:pPr algn="ctr">
              <a:defRPr sz="6400"/>
            </a:pPr>
            <a:r>
              <a:t>Supersonic Transport Scheduling and Fleet Analysis Model</a:t>
            </a:r>
          </a:p>
          <a:p>
            <a:pPr algn="ctr"/>
            <a:endParaRPr/>
          </a:p>
          <a:p>
            <a:pPr algn="ctr"/>
            <a:endParaRPr/>
          </a:p>
          <a:p>
            <a:pPr algn="ctr"/>
            <a:endParaRPr/>
          </a:p>
          <a:p>
            <a:pPr algn="ctr">
              <a:defRPr sz="4400"/>
            </a:pPr>
            <a:r>
              <a:t>Ty Marien and Toni Trani (Presenters)</a:t>
            </a:r>
          </a:p>
          <a:p>
            <a:pPr algn="ctr">
              <a:defRPr sz="4200"/>
            </a:pPr>
            <a:endParaRPr/>
          </a:p>
          <a:p>
            <a:pPr algn="ctr">
              <a:defRPr sz="3800"/>
            </a:pPr>
            <a:r>
              <a:t>Ty Marien, Jonathan Seidel, Karl Geiselhart, Wu Li, and Sam Dollyhigh</a:t>
            </a:r>
          </a:p>
          <a:p>
            <a:pPr algn="ctr">
              <a:defRPr sz="3800"/>
            </a:pPr>
            <a:r>
              <a:t>NASA Team </a:t>
            </a:r>
          </a:p>
          <a:p>
            <a:pPr algn="ctr"/>
            <a:endParaRPr/>
          </a:p>
          <a:p>
            <a:pPr algn="ctr"/>
            <a:endParaRPr/>
          </a:p>
          <a:p>
            <a:pPr algn="ctr">
              <a:defRPr sz="3800"/>
            </a:pPr>
            <a:r>
              <a:t>Z. Wang, N. Hinze, E. Freire, and A.A. Trani</a:t>
            </a:r>
          </a:p>
          <a:p>
            <a:pPr algn="ctr">
              <a:defRPr sz="3800"/>
            </a:pPr>
            <a:r>
              <a:t>Virginia Tech Team</a:t>
            </a:r>
          </a:p>
          <a:p>
            <a:pPr algn="ctr">
              <a:defRPr sz="4000"/>
            </a:pPr>
            <a:endParaRPr/>
          </a:p>
          <a:p>
            <a:pPr algn="ctr">
              <a:defRPr sz="4400"/>
            </a:pPr>
            <a:r>
              <a:t>NASA Annual Systems Analysis Symposium</a:t>
            </a:r>
          </a:p>
          <a:p>
            <a:pPr algn="ctr">
              <a:defRPr sz="4400"/>
            </a:pPr>
            <a:r>
              <a:t>November 2, 2022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ISAT Supersonic Studies Background"/>
          <p:cNvSpPr txBox="1">
            <a:spLocks noGrp="1"/>
          </p:cNvSpPr>
          <p:nvPr>
            <p:ph type="title"/>
          </p:nvPr>
        </p:nvSpPr>
        <p:spPr>
          <a:xfrm>
            <a:off x="3637279" y="949434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ISAT Supersonic Studies Background</a:t>
            </a:r>
          </a:p>
        </p:txBody>
      </p:sp>
      <p:sp>
        <p:nvSpPr>
          <p:cNvPr id="4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468" name="For past few years, the PAMO/ISAT has sponsored a series of studies with the Virginia Tech Air Transportation Systems Laboratory to look at supersonic transport market demand through the contract with the National Institute of Aerospace.…"/>
          <p:cNvSpPr txBox="1">
            <a:spLocks noGrp="1"/>
          </p:cNvSpPr>
          <p:nvPr>
            <p:ph type="body" idx="1"/>
          </p:nvPr>
        </p:nvSpPr>
        <p:spPr>
          <a:xfrm>
            <a:off x="1613885" y="3070127"/>
            <a:ext cx="21495847" cy="9220160"/>
          </a:xfrm>
          <a:prstGeom prst="rect">
            <a:avLst/>
          </a:prstGeom>
          <a:ln>
            <a:noFill/>
            <a:miter lim="400000"/>
          </a:ln>
        </p:spPr>
        <p:txBody>
          <a:bodyPr lIns="50940" tIns="50940" rIns="50940" bIns="50940"/>
          <a:lstStyle/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r>
              <a:rPr sz="4400" dirty="0"/>
              <a:t>For past few years, the PAMO/ISAT has sponsored a series of studies with the Virginia Tech Air Transportation Systems Laboratory to look at supersonic transport market demand through the contract with the National Institute of Aerospace</a:t>
            </a:r>
            <a:r>
              <a:rPr lang="en-US" sz="4400" dirty="0"/>
              <a:t> (NIA)</a:t>
            </a:r>
            <a:r>
              <a:rPr sz="4400" dirty="0"/>
              <a:t>.</a:t>
            </a:r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lang="en-US" sz="4400" dirty="0"/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lang="en-US" sz="4400" dirty="0"/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lang="en-US" sz="4400" dirty="0"/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lang="en-US" sz="4400" dirty="0"/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sz="4400" dirty="0"/>
          </a:p>
          <a:p>
            <a:pPr marL="0" indent="0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r>
              <a:rPr lang="en-US" sz="4400" dirty="0"/>
              <a:t>Study </a:t>
            </a:r>
            <a:r>
              <a:rPr sz="4400" dirty="0"/>
              <a:t>Objectives:</a:t>
            </a:r>
          </a:p>
          <a:p>
            <a:pPr marL="568781" lvl="1" indent="-22130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4000">
                <a:solidFill>
                  <a:srgbClr val="000000"/>
                </a:solidFill>
              </a:defRPr>
            </a:pPr>
            <a:r>
              <a:rPr sz="4400" dirty="0"/>
              <a:t>Determine the target size/range/speed of </a:t>
            </a:r>
            <a:r>
              <a:rPr lang="en-US" sz="4400" dirty="0"/>
              <a:t>a</a:t>
            </a:r>
            <a:r>
              <a:rPr sz="4400" dirty="0"/>
              <a:t> low-boom “objective vehicle”</a:t>
            </a:r>
          </a:p>
          <a:p>
            <a:pPr marL="568781" lvl="1" indent="-22130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4000">
                <a:solidFill>
                  <a:srgbClr val="000000"/>
                </a:solidFill>
              </a:defRPr>
            </a:pPr>
            <a:r>
              <a:rPr sz="4400" dirty="0"/>
              <a:t>Explore the market feasibility of supersonic transports</a:t>
            </a:r>
          </a:p>
          <a:p>
            <a:pPr marL="568781" lvl="1" indent="-22130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4000">
                <a:solidFill>
                  <a:srgbClr val="000000"/>
                </a:solidFill>
              </a:defRPr>
            </a:pPr>
            <a:r>
              <a:rPr sz="4400" dirty="0"/>
              <a:t>Understand how low-boom designs compare to conventional designs in terms of vehicle economics.</a:t>
            </a:r>
          </a:p>
          <a:p>
            <a:pPr marL="0" indent="54627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4000">
                <a:solidFill>
                  <a:srgbClr val="000000"/>
                </a:solidFill>
              </a:defRPr>
            </a:pPr>
            <a:endParaRPr dirty="0"/>
          </a:p>
        </p:txBody>
      </p:sp>
      <p:pic>
        <p:nvPicPr>
          <p:cNvPr id="2050" name="Picture 3">
            <a:extLst>
              <a:ext uri="{FF2B5EF4-FFF2-40B4-BE49-F238E27FC236}">
                <a16:creationId xmlns:a16="http://schemas.microsoft.com/office/drawing/2014/main" id="{2D90AA65-BBBD-4657-827F-6993B79F4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842" y="5638152"/>
            <a:ext cx="11884795" cy="295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FY22 Supersonic Transport Scheduling and Fleet Analysis Study"/>
          <p:cNvSpPr txBox="1">
            <a:spLocks noGrp="1"/>
          </p:cNvSpPr>
          <p:nvPr>
            <p:ph type="title"/>
          </p:nvPr>
        </p:nvSpPr>
        <p:spPr>
          <a:xfrm>
            <a:off x="2269805" y="642088"/>
            <a:ext cx="20956049" cy="2148557"/>
          </a:xfrm>
          <a:prstGeom prst="rect">
            <a:avLst/>
          </a:prstGeom>
        </p:spPr>
        <p:txBody>
          <a:bodyPr/>
          <a:lstStyle/>
          <a:p>
            <a:r>
              <a:t>FY22 Supersonic Transport Scheduling and Fleet Analysis Study</a:t>
            </a:r>
          </a:p>
        </p:txBody>
      </p:sp>
      <p:sp>
        <p:nvSpPr>
          <p:cNvPr id="4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472" name="In previous work, Virginia Tech has developed a passenger demand methodology called the Low-Boom Systems Analysis Model (LBSAM). There were two areas we wanted to focus on for FY22:…"/>
          <p:cNvSpPr txBox="1">
            <a:spLocks noGrp="1"/>
          </p:cNvSpPr>
          <p:nvPr>
            <p:ph type="body" idx="1"/>
          </p:nvPr>
        </p:nvSpPr>
        <p:spPr>
          <a:xfrm>
            <a:off x="1613885" y="3070127"/>
            <a:ext cx="21495847" cy="9220160"/>
          </a:xfrm>
          <a:prstGeom prst="rect">
            <a:avLst/>
          </a:prstGeom>
          <a:ln>
            <a:noFill/>
            <a:miter lim="400000"/>
          </a:ln>
        </p:spPr>
        <p:txBody>
          <a:bodyPr lIns="50940" tIns="50940" rIns="50940" bIns="50940"/>
          <a:lstStyle/>
          <a:p>
            <a:pPr marL="0" indent="54627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3700">
                <a:solidFill>
                  <a:srgbClr val="000000"/>
                </a:solidFill>
              </a:defRPr>
            </a:pPr>
            <a:r>
              <a:rPr dirty="0"/>
              <a:t>In </a:t>
            </a:r>
            <a:r>
              <a:rPr lang="en-US" dirty="0"/>
              <a:t>this </a:t>
            </a:r>
            <a:r>
              <a:rPr dirty="0"/>
              <a:t>previous work, Virginia Tech developed a </a:t>
            </a:r>
            <a:r>
              <a:rPr lang="en-US" dirty="0"/>
              <a:t>market</a:t>
            </a:r>
            <a:r>
              <a:rPr dirty="0"/>
              <a:t> demand methodology called the Low-Boom Systems Analysis Model (LBSAM). </a:t>
            </a:r>
            <a:r>
              <a:rPr lang="en-US" dirty="0"/>
              <a:t>LBSAM is an integrated model that allows us to forecast global passenger demand for our low-boom transport concepts by estimating aircraft life cycle costs, minimum required airfares, feasible origin-destination pairs, and flight times. The model considers historical airfare distributions in the different markets to estimate the number of passengers willing to switch to supersonic service.</a:t>
            </a:r>
            <a:endParaRPr dirty="0"/>
          </a:p>
          <a:p>
            <a:pPr marL="54627" indent="0" defTabSz="899245">
              <a:spcBef>
                <a:spcPts val="0"/>
              </a:spcBef>
              <a:buClr>
                <a:srgbClr val="A0A0A0"/>
              </a:buClr>
              <a:buSzPct val="80000"/>
              <a:buNone/>
              <a:defRPr sz="3700">
                <a:solidFill>
                  <a:srgbClr val="000000"/>
                </a:solidFill>
              </a:defRPr>
            </a:pPr>
            <a:endParaRPr lang="en-US" dirty="0"/>
          </a:p>
          <a:p>
            <a:pPr marL="397526" indent="-34289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3700">
                <a:solidFill>
                  <a:srgbClr val="000000"/>
                </a:solidFill>
              </a:defRPr>
            </a:pPr>
            <a:endParaRPr dirty="0"/>
          </a:p>
          <a:p>
            <a:pPr marL="0" indent="54627" defTabSz="899245">
              <a:spcBef>
                <a:spcPts val="0"/>
              </a:spcBef>
              <a:buClr>
                <a:srgbClr val="A0A0A0"/>
              </a:buClr>
              <a:buSzTx/>
              <a:buFont typeface="Helvetica"/>
              <a:buNone/>
              <a:defRPr sz="3700">
                <a:solidFill>
                  <a:srgbClr val="000000"/>
                </a:solidFill>
              </a:defRPr>
            </a:pPr>
            <a:r>
              <a:rPr lang="en-US" dirty="0"/>
              <a:t>FY22</a:t>
            </a:r>
            <a:r>
              <a:rPr dirty="0"/>
              <a:t> Primary Tasks:</a:t>
            </a:r>
          </a:p>
          <a:p>
            <a:pPr marL="744998" lvl="1" indent="-34289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3700">
                <a:solidFill>
                  <a:srgbClr val="000000"/>
                </a:solidFill>
              </a:defRPr>
            </a:pPr>
            <a:r>
              <a:rPr dirty="0"/>
              <a:t>Add a network model with tail tracking and feasible flight schedules to help verify our aircraft network utilization assumptions.</a:t>
            </a:r>
          </a:p>
          <a:p>
            <a:pPr marL="744998" lvl="1" indent="-34289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3700">
                <a:solidFill>
                  <a:srgbClr val="000000"/>
                </a:solidFill>
              </a:defRPr>
            </a:pPr>
            <a:r>
              <a:rPr dirty="0"/>
              <a:t>Add a passenger preference model to LBSAM to better predict the passenger switch rate from subsonic to supersonic service.</a:t>
            </a:r>
          </a:p>
          <a:p>
            <a:pPr marL="744998" lvl="1" indent="-342899" defTabSz="899245">
              <a:spcBef>
                <a:spcPts val="0"/>
              </a:spcBef>
              <a:buClr>
                <a:srgbClr val="A0A0A0"/>
              </a:buClr>
              <a:buSzPct val="80000"/>
              <a:buFont typeface="Helvetica"/>
              <a:defRPr sz="3700">
                <a:solidFill>
                  <a:srgbClr val="000000"/>
                </a:solidFill>
              </a:defRPr>
            </a:pPr>
            <a:r>
              <a:rPr dirty="0"/>
              <a:t>Run sensitivity studies of the integrated demand model to validate its operation.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Acknowledgements"/>
          <p:cNvSpPr txBox="1">
            <a:spLocks noGrp="1"/>
          </p:cNvSpPr>
          <p:nvPr>
            <p:ph type="title"/>
          </p:nvPr>
        </p:nvSpPr>
        <p:spPr>
          <a:xfrm>
            <a:off x="3637279" y="949434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Acknowledgements</a:t>
            </a:r>
          </a:p>
        </p:txBody>
      </p:sp>
      <p:sp>
        <p:nvSpPr>
          <p:cNvPr id="475" name="Virginia Tech would like to acknowledge the technical and financial support of the following individuals and organizations:…"/>
          <p:cNvSpPr txBox="1">
            <a:spLocks noGrp="1"/>
          </p:cNvSpPr>
          <p:nvPr>
            <p:ph type="body" idx="1"/>
          </p:nvPr>
        </p:nvSpPr>
        <p:spPr>
          <a:xfrm>
            <a:off x="1070272" y="2551870"/>
            <a:ext cx="21593216" cy="721365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7471" indent="-347471" defTabSz="1737360">
              <a:spcBef>
                <a:spcPts val="1000"/>
              </a:spcBef>
              <a:defRPr sz="4560"/>
            </a:pPr>
            <a:r>
              <a:t>Virginia Tech would like to acknowledge the technical and financial support of the following individuals and organizations: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endParaRPr/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Ty Marien (NASA Langley Research Center)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Jonathan Seidel (NASA Glenn Research Center)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Wu Li (NASA Langley Research Center)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Karl Geiselhart (NASA Langley Research Center)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Sam Dollyhigh (Contractor to NASA Langley)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National Institute of Aerospace (NIA)</a:t>
            </a:r>
          </a:p>
        </p:txBody>
      </p:sp>
      <p:sp>
        <p:nvSpPr>
          <p:cNvPr id="4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Low-Boom Systems Analysis Model (LBSAM)"/>
          <p:cNvSpPr txBox="1">
            <a:spLocks noGrp="1"/>
          </p:cNvSpPr>
          <p:nvPr>
            <p:ph type="title"/>
          </p:nvPr>
        </p:nvSpPr>
        <p:spPr>
          <a:xfrm>
            <a:off x="4174539" y="711620"/>
            <a:ext cx="16459201" cy="1347590"/>
          </a:xfrm>
          <a:prstGeom prst="rect">
            <a:avLst/>
          </a:prstGeom>
        </p:spPr>
        <p:txBody>
          <a:bodyPr/>
          <a:lstStyle>
            <a:lvl1pPr>
              <a:defRPr sz="5400" spc="-168"/>
            </a:lvl1pPr>
          </a:lstStyle>
          <a:p>
            <a:r>
              <a:t>Low-Boom Systems Analysis Model (LBSAM)</a:t>
            </a:r>
          </a:p>
        </p:txBody>
      </p:sp>
      <p:sp>
        <p:nvSpPr>
          <p:cNvPr id="4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pic>
        <p:nvPicPr>
          <p:cNvPr id="48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609" y="1730287"/>
            <a:ext cx="14360507" cy="113850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Vehicle Development and Life Cycle Cost Module"/>
          <p:cNvSpPr txBox="1">
            <a:spLocks noGrp="1"/>
          </p:cNvSpPr>
          <p:nvPr>
            <p:ph type="title"/>
          </p:nvPr>
        </p:nvSpPr>
        <p:spPr>
          <a:xfrm>
            <a:off x="3962400" y="737404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Vehicle Development and Life Cycle Cost Module</a:t>
            </a:r>
          </a:p>
        </p:txBody>
      </p:sp>
      <p:sp>
        <p:nvSpPr>
          <p:cNvPr id="4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pic>
        <p:nvPicPr>
          <p:cNvPr id="48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186271"/>
            <a:ext cx="18288000" cy="10948738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sp>
        <p:nvSpPr>
          <p:cNvPr id="485" name="Rectangle"/>
          <p:cNvSpPr/>
          <p:nvPr/>
        </p:nvSpPr>
        <p:spPr>
          <a:xfrm>
            <a:off x="8103537" y="2167375"/>
            <a:ext cx="7959466" cy="9159899"/>
          </a:xfrm>
          <a:prstGeom prst="rect">
            <a:avLst/>
          </a:prstGeom>
          <a:ln w="101600">
            <a:solidFill>
              <a:srgbClr val="A21928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Aircraft Development and Life Cycle Cost Module"/>
          <p:cNvSpPr txBox="1">
            <a:spLocks noGrp="1"/>
          </p:cNvSpPr>
          <p:nvPr>
            <p:ph type="title"/>
          </p:nvPr>
        </p:nvSpPr>
        <p:spPr>
          <a:xfrm>
            <a:off x="4789171" y="727457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Aircraft Development and Life Cycle Cost Module</a:t>
            </a:r>
          </a:p>
        </p:txBody>
      </p:sp>
      <p:sp>
        <p:nvSpPr>
          <p:cNvPr id="488" name="Aircraft speed, quantity produced, takeoff and empty weights, and other technical parameters produced by FLOPS are used to estimate the vehicle development costs using non-linear regression equations adapted from a RAND cost model…"/>
          <p:cNvSpPr txBox="1">
            <a:spLocks noGrp="1"/>
          </p:cNvSpPr>
          <p:nvPr>
            <p:ph type="body" sz="half" idx="1"/>
          </p:nvPr>
        </p:nvSpPr>
        <p:spPr>
          <a:xfrm>
            <a:off x="950448" y="6148980"/>
            <a:ext cx="12763692" cy="670023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14553" indent="-314553" defTabSz="1572768">
              <a:spcBef>
                <a:spcPts val="900"/>
              </a:spcBef>
              <a:defRPr sz="4128"/>
            </a:pPr>
            <a:r>
              <a:t>Aircraft speed, quantity produced, takeoff and empty weights, and other technical parameters produced by FLOPS are used to estimate the vehicle development costs using non-linear regression equations adapted from a RAND cost model </a:t>
            </a:r>
          </a:p>
          <a:p>
            <a:pPr marL="314553" indent="-314553" defTabSz="1572768">
              <a:spcBef>
                <a:spcPts val="900"/>
              </a:spcBef>
              <a:defRPr sz="4128"/>
            </a:pPr>
            <a:r>
              <a:t>An operational aircraft life cycle cost model is used to estimate the Cost per Passenger Mile (CPM) based on the initial vehicle cost estimate</a:t>
            </a:r>
          </a:p>
          <a:p>
            <a:pPr marL="314553" indent="-314553" defTabSz="1572768">
              <a:spcBef>
                <a:spcPts val="900"/>
              </a:spcBef>
              <a:defRPr sz="4128"/>
            </a:pPr>
            <a:r>
              <a:t>The CPM cost is used by the </a:t>
            </a:r>
            <a:r>
              <a:rPr b="1"/>
              <a:t>Passenger Choice and Market Demand modules</a:t>
            </a:r>
            <a:r>
              <a:t> </a:t>
            </a:r>
          </a:p>
        </p:txBody>
      </p:sp>
      <p:sp>
        <p:nvSpPr>
          <p:cNvPr id="4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49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4121" y="2069844"/>
            <a:ext cx="6817693" cy="4742335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sp>
        <p:nvSpPr>
          <p:cNvPr id="491" name="Output of…"/>
          <p:cNvSpPr txBox="1"/>
          <p:nvPr/>
        </p:nvSpPr>
        <p:spPr>
          <a:xfrm>
            <a:off x="20283882" y="4424380"/>
            <a:ext cx="2015791" cy="1507241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Output of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Aircraft Development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Cost Model</a:t>
            </a:r>
          </a:p>
        </p:txBody>
      </p:sp>
      <p:pic>
        <p:nvPicPr>
          <p:cNvPr id="49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1172" y="7674509"/>
            <a:ext cx="6623589" cy="5441602"/>
          </a:xfrm>
          <a:prstGeom prst="rect">
            <a:avLst/>
          </a:prstGeom>
          <a:ln w="12700">
            <a:solidFill>
              <a:schemeClr val="accent1"/>
            </a:solidFill>
            <a:bevel/>
          </a:ln>
        </p:spPr>
      </p:pic>
      <p:sp>
        <p:nvSpPr>
          <p:cNvPr id="493" name="Output of…"/>
          <p:cNvSpPr txBox="1"/>
          <p:nvPr/>
        </p:nvSpPr>
        <p:spPr>
          <a:xfrm>
            <a:off x="19004131" y="8745474"/>
            <a:ext cx="2684739" cy="1507241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Output of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Aircraft Operations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Life Cycle Cost Model</a:t>
            </a:r>
          </a:p>
        </p:txBody>
      </p:sp>
      <p:pic>
        <p:nvPicPr>
          <p:cNvPr id="49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846" y="2062741"/>
            <a:ext cx="4868991" cy="3334201"/>
          </a:xfrm>
          <a:prstGeom prst="rect">
            <a:avLst/>
          </a:prstGeom>
          <a:ln w="25400">
            <a:solidFill>
              <a:srgbClr val="000000"/>
            </a:solidFill>
            <a:bevel/>
          </a:ln>
        </p:spPr>
      </p:pic>
      <p:sp>
        <p:nvSpPr>
          <p:cNvPr id="495" name="FLOPS Model Output"/>
          <p:cNvSpPr txBox="1"/>
          <p:nvPr/>
        </p:nvSpPr>
        <p:spPr>
          <a:xfrm>
            <a:off x="7035177" y="2188859"/>
            <a:ext cx="2879361" cy="516640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FLOPS Model Output</a:t>
            </a:r>
          </a:p>
        </p:txBody>
      </p:sp>
      <p:sp>
        <p:nvSpPr>
          <p:cNvPr id="496" name="Line"/>
          <p:cNvSpPr/>
          <p:nvPr/>
        </p:nvSpPr>
        <p:spPr>
          <a:xfrm>
            <a:off x="11708232" y="3729841"/>
            <a:ext cx="3680677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497" name="Line"/>
          <p:cNvSpPr/>
          <p:nvPr/>
        </p:nvSpPr>
        <p:spPr>
          <a:xfrm>
            <a:off x="18792966" y="6797039"/>
            <a:ext cx="1" cy="885652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Aircraft Operations Life Cycle Cost Module"/>
          <p:cNvSpPr txBox="1">
            <a:spLocks noGrp="1"/>
          </p:cNvSpPr>
          <p:nvPr>
            <p:ph type="title"/>
          </p:nvPr>
        </p:nvSpPr>
        <p:spPr>
          <a:xfrm>
            <a:off x="3962400" y="736960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Aircraft Operations Life Cycle Cost Module</a:t>
            </a:r>
          </a:p>
        </p:txBody>
      </p:sp>
      <p:sp>
        <p:nvSpPr>
          <p:cNvPr id="500" name="Supersonic aircraft operations life-cycle cost model include the following:…"/>
          <p:cNvSpPr txBox="1">
            <a:spLocks noGrp="1"/>
          </p:cNvSpPr>
          <p:nvPr>
            <p:ph type="body" idx="1"/>
          </p:nvPr>
        </p:nvSpPr>
        <p:spPr>
          <a:xfrm>
            <a:off x="1730249" y="1998154"/>
            <a:ext cx="12847214" cy="1063958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1024127">
              <a:spcBef>
                <a:spcPts val="600"/>
              </a:spcBef>
              <a:buClrTx/>
              <a:buSzTx/>
              <a:buFontTx/>
              <a:buNone/>
              <a:defRPr sz="2800"/>
            </a:pPr>
            <a:r>
              <a:t>Supersonic aircraft operations life-cycle cost model include the following: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Vehicle unit cost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Number of annual operations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Maintenance hours per flight hour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Engine overhaul costs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Time between overhauls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Landing fee per landing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Percent of repositioning flights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Stage length flown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Fuel consumption and fuel cost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Hangar cost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Crew and maintenance personnel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Avionics and interior refurbishing costs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Load factor per flight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Depreciation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Life-cycle time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Landing fees and ground handling costs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Airport emission fees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Navigation fees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Insurance costs (liability and hull)</a:t>
            </a:r>
          </a:p>
          <a:p>
            <a:pPr marL="204825" indent="-204825" defTabSz="1024127">
              <a:spcBef>
                <a:spcPts val="600"/>
              </a:spcBef>
              <a:defRPr sz="2800"/>
            </a:pPr>
            <a:r>
              <a:t>Taxes airline passenger facility fees</a:t>
            </a:r>
          </a:p>
        </p:txBody>
      </p:sp>
      <p:sp>
        <p:nvSpPr>
          <p:cNvPr id="5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5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7702" y="1800195"/>
            <a:ext cx="8461265" cy="6048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50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7233" y="7744567"/>
            <a:ext cx="6480301" cy="5323884"/>
          </a:xfrm>
          <a:prstGeom prst="rect">
            <a:avLst/>
          </a:prstGeom>
          <a:ln w="12700">
            <a:solidFill>
              <a:schemeClr val="accent1"/>
            </a:solidFill>
            <a:bevel/>
          </a:ln>
        </p:spPr>
      </p:pic>
      <p:sp>
        <p:nvSpPr>
          <p:cNvPr id="504" name="Output of…"/>
          <p:cNvSpPr txBox="1"/>
          <p:nvPr/>
        </p:nvSpPr>
        <p:spPr>
          <a:xfrm>
            <a:off x="18143070" y="9233155"/>
            <a:ext cx="2684740" cy="1507240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2200">
                <a:solidFill>
                  <a:srgbClr val="FFFFFF"/>
                </a:solidFill>
              </a:defRPr>
            </a:pPr>
            <a:r>
              <a:t>Output of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Aircraft Operations</a:t>
            </a:r>
          </a:p>
          <a:p>
            <a:pPr>
              <a:defRPr sz="2200">
                <a:solidFill>
                  <a:srgbClr val="FFFFFF"/>
                </a:solidFill>
              </a:defRPr>
            </a:pPr>
            <a:r>
              <a:t>Life Cycle Cost Model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assenger Preference Module"/>
          <p:cNvSpPr txBox="1">
            <a:spLocks noGrp="1"/>
          </p:cNvSpPr>
          <p:nvPr>
            <p:ph type="title"/>
          </p:nvPr>
        </p:nvSpPr>
        <p:spPr>
          <a:xfrm>
            <a:off x="4789171" y="780470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Passenger Preference Module </a:t>
            </a:r>
          </a:p>
        </p:txBody>
      </p:sp>
      <p:sp>
        <p:nvSpPr>
          <p:cNvPr id="5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50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35" y="2063048"/>
            <a:ext cx="15260409" cy="11014730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sp>
        <p:nvSpPr>
          <p:cNvPr id="509" name="Rectangle"/>
          <p:cNvSpPr/>
          <p:nvPr/>
        </p:nvSpPr>
        <p:spPr>
          <a:xfrm>
            <a:off x="10501296" y="3823851"/>
            <a:ext cx="9358072" cy="6115164"/>
          </a:xfrm>
          <a:prstGeom prst="rect">
            <a:avLst/>
          </a:prstGeom>
          <a:ln w="101600">
            <a:solidFill>
              <a:srgbClr val="A21928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assenger Preference Module"/>
          <p:cNvSpPr txBox="1">
            <a:spLocks noGrp="1"/>
          </p:cNvSpPr>
          <p:nvPr>
            <p:ph type="title"/>
          </p:nvPr>
        </p:nvSpPr>
        <p:spPr>
          <a:xfrm>
            <a:off x="3962400" y="878924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Passenger Preference Module </a:t>
            </a:r>
          </a:p>
        </p:txBody>
      </p:sp>
      <p:sp>
        <p:nvSpPr>
          <p:cNvPr id="512" name="Estimates the fraction of passengers willing to switch from subsonic to high-speed commercial services using Value of Time (VOT) and Value of Comfort (VOC)…"/>
          <p:cNvSpPr txBox="1">
            <a:spLocks noGrp="1"/>
          </p:cNvSpPr>
          <p:nvPr>
            <p:ph type="body" sz="half" idx="1"/>
          </p:nvPr>
        </p:nvSpPr>
        <p:spPr>
          <a:xfrm>
            <a:off x="505715" y="2410851"/>
            <a:ext cx="12325963" cy="7023084"/>
          </a:xfrm>
          <a:prstGeom prst="rect">
            <a:avLst/>
          </a:prstGeom>
        </p:spPr>
        <p:txBody>
          <a:bodyPr/>
          <a:lstStyle/>
          <a:p>
            <a:r>
              <a:t>Estimates the fraction of passengers willing to switch from subsonic to high-speed commercial services using Value of Time (VOT) and Value of Comfort (VOC)</a:t>
            </a:r>
          </a:p>
          <a:p>
            <a:r>
              <a:t>Estimates the tradeoffs between the travel time advantages of high-speed travel and the potential disadvantages of traveling in a more confined seat typically found in supersonic vehicles</a:t>
            </a:r>
          </a:p>
        </p:txBody>
      </p:sp>
      <p:sp>
        <p:nvSpPr>
          <p:cNvPr id="5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pic>
        <p:nvPicPr>
          <p:cNvPr id="5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6619" y="5059305"/>
            <a:ext cx="9807837" cy="7854641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pic>
        <p:nvPicPr>
          <p:cNvPr id="51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79" y="11721602"/>
            <a:ext cx="5673263" cy="1001499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Estimated Values of Time for premium…"/>
          <p:cNvSpPr txBox="1"/>
          <p:nvPr/>
        </p:nvSpPr>
        <p:spPr>
          <a:xfrm>
            <a:off x="14326554" y="2457834"/>
            <a:ext cx="8443463" cy="2314224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r>
              <a:t>Estimated Values of Time for premium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seats range from $120-$240/hr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using a Lufthansa passenger survey and</a:t>
            </a:r>
          </a:p>
          <a:p>
            <a:pPr>
              <a:defRPr>
                <a:solidFill>
                  <a:srgbClr val="FFFFFF"/>
                </a:solidFill>
              </a:defRPr>
            </a:pPr>
            <a:r>
              <a:t>OAG Traffic Analyzer airfare analysis</a:t>
            </a:r>
          </a:p>
        </p:txBody>
      </p:sp>
      <p:sp>
        <p:nvSpPr>
          <p:cNvPr id="517" name="Analysis using…"/>
          <p:cNvSpPr txBox="1"/>
          <p:nvPr/>
        </p:nvSpPr>
        <p:spPr>
          <a:xfrm>
            <a:off x="18119072" y="6528954"/>
            <a:ext cx="4455935" cy="1768124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r>
              <a:t>Analysis using</a:t>
            </a:r>
          </a:p>
          <a:p>
            <a:r>
              <a:t>OAG Traffic Analyzer</a:t>
            </a:r>
          </a:p>
          <a:p>
            <a:r>
              <a:t>and SeatGuru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Market Demand Estimation Module"/>
          <p:cNvSpPr txBox="1">
            <a:spLocks noGrp="1"/>
          </p:cNvSpPr>
          <p:nvPr>
            <p:ph type="title"/>
          </p:nvPr>
        </p:nvSpPr>
        <p:spPr>
          <a:xfrm>
            <a:off x="4789171" y="658550"/>
            <a:ext cx="15672046" cy="1347590"/>
          </a:xfrm>
          <a:prstGeom prst="rect">
            <a:avLst/>
          </a:prstGeom>
        </p:spPr>
        <p:txBody>
          <a:bodyPr/>
          <a:lstStyle/>
          <a:p>
            <a:r>
              <a:t>Market Demand Estimation Module</a:t>
            </a:r>
          </a:p>
        </p:txBody>
      </p:sp>
      <p:sp>
        <p:nvSpPr>
          <p:cNvPr id="5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pic>
        <p:nvPicPr>
          <p:cNvPr id="52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3935" y="2063048"/>
            <a:ext cx="15260409" cy="11014730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sp>
        <p:nvSpPr>
          <p:cNvPr id="522" name="Rectangle"/>
          <p:cNvSpPr/>
          <p:nvPr/>
        </p:nvSpPr>
        <p:spPr>
          <a:xfrm>
            <a:off x="4832017" y="3933718"/>
            <a:ext cx="5248515" cy="9102785"/>
          </a:xfrm>
          <a:prstGeom prst="rect">
            <a:avLst/>
          </a:prstGeom>
          <a:ln w="101600">
            <a:solidFill>
              <a:srgbClr val="A21928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Market Demand Estimation Modu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Market Demand Estimation Module</a:t>
            </a:r>
          </a:p>
        </p:txBody>
      </p:sp>
      <p:sp>
        <p:nvSpPr>
          <p:cNvPr id="525" name="Estimates the number of passengers traveling in the high-speed vehicle at the route level.…"/>
          <p:cNvSpPr txBox="1">
            <a:spLocks noGrp="1"/>
          </p:cNvSpPr>
          <p:nvPr>
            <p:ph type="body" sz="half" idx="1"/>
          </p:nvPr>
        </p:nvSpPr>
        <p:spPr>
          <a:xfrm>
            <a:off x="597818" y="2434752"/>
            <a:ext cx="10473941" cy="7694205"/>
          </a:xfrm>
          <a:prstGeom prst="rect">
            <a:avLst/>
          </a:prstGeom>
        </p:spPr>
        <p:txBody>
          <a:bodyPr/>
          <a:lstStyle/>
          <a:p>
            <a:r>
              <a:t>Estimates the number of passengers traveling in the high-speed vehicle at the route level. </a:t>
            </a:r>
          </a:p>
          <a:p>
            <a:r>
              <a:t>Employs the Airline Reporting Corporation (ARC) database with 46 million premium class airline tickets (first and business class) to estimate the number of passengers switching to high-speed commercial service </a:t>
            </a:r>
          </a:p>
        </p:txBody>
      </p:sp>
      <p:sp>
        <p:nvSpPr>
          <p:cNvPr id="52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52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8408" y="2063829"/>
            <a:ext cx="10018565" cy="7713255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Line"/>
          <p:cNvSpPr/>
          <p:nvPr/>
        </p:nvSpPr>
        <p:spPr>
          <a:xfrm flipV="1">
            <a:off x="16978105" y="2415173"/>
            <a:ext cx="1" cy="6228274"/>
          </a:xfrm>
          <a:prstGeom prst="line">
            <a:avLst/>
          </a:prstGeom>
          <a:ln w="50800">
            <a:solidFill>
              <a:srgbClr val="DE30D8"/>
            </a:solidFill>
            <a:bevel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529" name="Low-Boom CPM…"/>
          <p:cNvSpPr txBox="1"/>
          <p:nvPr/>
        </p:nvSpPr>
        <p:spPr>
          <a:xfrm>
            <a:off x="17109244" y="5605266"/>
            <a:ext cx="2736895" cy="135317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600"/>
            </a:pPr>
            <a:r>
              <a:t>Low-Boom CPM</a:t>
            </a:r>
          </a:p>
          <a:p>
            <a:pPr>
              <a:defRPr sz="2600"/>
            </a:pPr>
            <a:r>
              <a:t>Cost + VOT/VOC</a:t>
            </a:r>
          </a:p>
          <a:p>
            <a:pPr>
              <a:defRPr sz="2600"/>
            </a:pPr>
            <a:r>
              <a:t>Threshold</a:t>
            </a:r>
          </a:p>
        </p:txBody>
      </p:sp>
      <p:sp>
        <p:nvSpPr>
          <p:cNvPr id="530" name="Rectangle"/>
          <p:cNvSpPr/>
          <p:nvPr/>
        </p:nvSpPr>
        <p:spPr>
          <a:xfrm>
            <a:off x="14641889" y="2338390"/>
            <a:ext cx="8584461" cy="1347591"/>
          </a:xfrm>
          <a:prstGeom prst="rect">
            <a:avLst/>
          </a:prstGeom>
          <a:solidFill>
            <a:srgbClr val="EEFF27">
              <a:alpha val="27646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531" name="Example: Considering Value of Time and Value of Comfort…"/>
          <p:cNvSpPr txBox="1"/>
          <p:nvPr/>
        </p:nvSpPr>
        <p:spPr>
          <a:xfrm>
            <a:off x="14322001" y="10276320"/>
            <a:ext cx="9693279" cy="2519086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>
              <a:defRPr sz="3200"/>
            </a:pPr>
            <a:r>
              <a:t>Example: Considering Value of Time and Value of Comfort</a:t>
            </a:r>
          </a:p>
          <a:p>
            <a:pPr>
              <a:defRPr sz="3200"/>
            </a:pPr>
            <a:r>
              <a:t>20% of the premium  passengers in the JFK-LHR route may be willing to switch to supersonic aircraft</a:t>
            </a:r>
          </a:p>
          <a:p>
            <a:pPr>
              <a:defRPr sz="3200"/>
            </a:pPr>
            <a:r>
              <a:t>if the supersonic air fare is $0.8/mile</a:t>
            </a:r>
          </a:p>
        </p:txBody>
      </p:sp>
      <p:pic>
        <p:nvPicPr>
          <p:cNvPr id="53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26" y="9668960"/>
            <a:ext cx="13145229" cy="2097824"/>
          </a:xfrm>
          <a:prstGeom prst="rect">
            <a:avLst/>
          </a:prstGeom>
          <a:ln w="12700">
            <a:miter lim="400000"/>
          </a:ln>
        </p:spPr>
      </p:pic>
      <p:sp>
        <p:nvSpPr>
          <p:cNvPr id="533" name="Airline Reporting Corporation (ARC) datasets"/>
          <p:cNvSpPr txBox="1"/>
          <p:nvPr/>
        </p:nvSpPr>
        <p:spPr>
          <a:xfrm>
            <a:off x="1706715" y="11862772"/>
            <a:ext cx="8955344" cy="66405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spcBef>
                <a:spcPts val="1100"/>
              </a:spcBef>
              <a:defRPr sz="3400"/>
            </a:lvl1pPr>
          </a:lstStyle>
          <a:p>
            <a:r>
              <a:t>Airline Reporting Corporation (ARC) datasets 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Vehicle Fleet and Network Assignment Modu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Vehicle Fleet and Network Assignment Module</a:t>
            </a:r>
          </a:p>
        </p:txBody>
      </p:sp>
      <p:sp>
        <p:nvSpPr>
          <p:cNvPr id="5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pic>
        <p:nvPicPr>
          <p:cNvPr id="53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302" y="2763110"/>
            <a:ext cx="5943601" cy="9880601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Estimates the number of airframes needed to cover all the OD-level routes identified in the Market Demand Module…"/>
          <p:cNvSpPr txBox="1">
            <a:spLocks noGrp="1"/>
          </p:cNvSpPr>
          <p:nvPr>
            <p:ph type="body" idx="1"/>
          </p:nvPr>
        </p:nvSpPr>
        <p:spPr>
          <a:xfrm>
            <a:off x="8354569" y="2531599"/>
            <a:ext cx="15581566" cy="10253012"/>
          </a:xfrm>
          <a:prstGeom prst="rect">
            <a:avLst/>
          </a:prstGeom>
        </p:spPr>
        <p:txBody>
          <a:bodyPr/>
          <a:lstStyle/>
          <a:p>
            <a:r>
              <a:t>Estimates the number of airframes needed to cover all the OD-level routes identified in the Market Demand Module </a:t>
            </a:r>
          </a:p>
          <a:p>
            <a:r>
              <a:t>Mix-integer programming technique creates daily schedules worldwide </a:t>
            </a:r>
          </a:p>
          <a:p>
            <a:r>
              <a:t>Predicts vehicle utilization, load factors at the OD airport and network levels, revenue, passenger spill-over, and repositioning flights</a:t>
            </a:r>
          </a:p>
          <a:p>
            <a:r>
              <a:t>The outputs are sent (via an iterative loop procedure) to the Vehicle Development and Life Cycle Cost Module until demand and supply are in equilibrium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Vehicle Fleet Assignment Module"/>
          <p:cNvSpPr txBox="1">
            <a:spLocks noGrp="1"/>
          </p:cNvSpPr>
          <p:nvPr>
            <p:ph type="title"/>
          </p:nvPr>
        </p:nvSpPr>
        <p:spPr>
          <a:xfrm>
            <a:off x="4418379" y="1137882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Vehicle Fleet Assignment Module</a:t>
            </a:r>
          </a:p>
        </p:txBody>
      </p:sp>
      <p:sp>
        <p:nvSpPr>
          <p:cNvPr id="5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pic>
        <p:nvPicPr>
          <p:cNvPr id="54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2846496"/>
            <a:ext cx="18288000" cy="10179354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sp>
        <p:nvSpPr>
          <p:cNvPr id="543" name="Rectangle"/>
          <p:cNvSpPr/>
          <p:nvPr/>
        </p:nvSpPr>
        <p:spPr>
          <a:xfrm>
            <a:off x="3592496" y="7786251"/>
            <a:ext cx="4847756" cy="5177012"/>
          </a:xfrm>
          <a:prstGeom prst="rect">
            <a:avLst/>
          </a:prstGeom>
          <a:ln w="101600">
            <a:solidFill>
              <a:srgbClr val="A21928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15" y="2104140"/>
            <a:ext cx="20096140" cy="10942279"/>
          </a:xfrm>
          <a:prstGeom prst="rect">
            <a:avLst/>
          </a:prstGeom>
          <a:ln w="12700">
            <a:solidFill>
              <a:schemeClr val="accent1"/>
            </a:solidFill>
            <a:bevel/>
          </a:ln>
        </p:spPr>
      </p:pic>
      <p:sp>
        <p:nvSpPr>
          <p:cNvPr id="546" name="Sample Low-Boom World Network"/>
          <p:cNvSpPr txBox="1">
            <a:spLocks noGrp="1"/>
          </p:cNvSpPr>
          <p:nvPr>
            <p:ph type="title"/>
          </p:nvPr>
        </p:nvSpPr>
        <p:spPr>
          <a:xfrm>
            <a:off x="4132208" y="739579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Sample Low-Boom World Network</a:t>
            </a:r>
          </a:p>
        </p:txBody>
      </p:sp>
      <p:sp>
        <p:nvSpPr>
          <p:cNvPr id="5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548" name="Fleet assignment module assigns individual aircraft to the worldwide network…"/>
          <p:cNvSpPr txBox="1"/>
          <p:nvPr/>
        </p:nvSpPr>
        <p:spPr>
          <a:xfrm>
            <a:off x="14393274" y="10713578"/>
            <a:ext cx="9759620" cy="2314224"/>
          </a:xfrm>
          <a:prstGeom prst="rect">
            <a:avLst/>
          </a:prstGeom>
          <a:gradFill>
            <a:gsLst>
              <a:gs pos="0">
                <a:srgbClr val="743327"/>
              </a:gs>
              <a:gs pos="34000">
                <a:srgbClr val="71342A"/>
              </a:gs>
              <a:gs pos="70000">
                <a:srgbClr val="7F3B2F"/>
              </a:gs>
              <a:gs pos="100000">
                <a:schemeClr val="accent6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1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/>
          <a:p>
            <a:pPr marL="360947" indent="-360947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Fleet assignment module assigns individual aircraft to the worldwide network</a:t>
            </a:r>
          </a:p>
          <a:p>
            <a:pPr marL="360947" indent="-360947">
              <a:buSzPct val="100000"/>
              <a:buChar char="•"/>
              <a:defRPr>
                <a:solidFill>
                  <a:srgbClr val="FFFFFF"/>
                </a:solidFill>
              </a:defRPr>
            </a:pPr>
            <a:r>
              <a:t>Network design considers nighttime curfew constraints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Overland/Overwater Flight Restrictions"/>
          <p:cNvSpPr txBox="1">
            <a:spLocks noGrp="1"/>
          </p:cNvSpPr>
          <p:nvPr>
            <p:ph type="title"/>
          </p:nvPr>
        </p:nvSpPr>
        <p:spPr>
          <a:xfrm>
            <a:off x="4592320" y="730989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Overland/Overwater Flight Restrictions</a:t>
            </a:r>
          </a:p>
        </p:txBody>
      </p:sp>
      <p:sp>
        <p:nvSpPr>
          <p:cNvPr id="5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55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3037" y="2108630"/>
            <a:ext cx="8984742" cy="538559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8419" y="7635925"/>
            <a:ext cx="8813979" cy="5385591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Estimates flight trajectories for supersonic aircraft considering supersonic overland restrictions (if applicable)…"/>
          <p:cNvSpPr txBox="1">
            <a:spLocks noGrp="1"/>
          </p:cNvSpPr>
          <p:nvPr>
            <p:ph type="body" sz="half" idx="1"/>
          </p:nvPr>
        </p:nvSpPr>
        <p:spPr>
          <a:xfrm>
            <a:off x="933049" y="2108630"/>
            <a:ext cx="13842855" cy="5859553"/>
          </a:xfrm>
          <a:prstGeom prst="rect">
            <a:avLst/>
          </a:prstGeom>
          <a:ln>
            <a:noFill/>
            <a:miter lim="400000"/>
          </a:ln>
        </p:spPr>
        <p:txBody>
          <a:bodyPr>
            <a:normAutofit lnSpcReduction="10000"/>
          </a:bodyPr>
          <a:lstStyle/>
          <a:p>
            <a:pPr marL="347471" indent="-347471" defTabSz="1737360">
              <a:spcBef>
                <a:spcPts val="1000"/>
              </a:spcBef>
              <a:defRPr sz="4560"/>
            </a:pPr>
            <a:r>
              <a:t>Estimates flight trajectories for supersonic aircraft considering supersonic overland restrictions (if applicable)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Flight planner uses NOAA Re-analysis wind data sets</a:t>
            </a:r>
          </a:p>
          <a:p>
            <a:pPr marL="347471" indent="-347471" defTabSz="1737360">
              <a:spcBef>
                <a:spcPts val="1000"/>
              </a:spcBef>
              <a:defRPr sz="4560"/>
            </a:pPr>
            <a:r>
              <a:t>Runway length and airport gate compatibility analysis are considered in the selection of candidate OD airport pairs</a:t>
            </a:r>
          </a:p>
        </p:txBody>
      </p:sp>
      <p:pic>
        <p:nvPicPr>
          <p:cNvPr id="55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3528" y="7882956"/>
            <a:ext cx="9975966" cy="5282904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Vehicle Environmental and Airport Impacts Module"/>
          <p:cNvSpPr txBox="1">
            <a:spLocks noGrp="1"/>
          </p:cNvSpPr>
          <p:nvPr>
            <p:ph type="title"/>
          </p:nvPr>
        </p:nvSpPr>
        <p:spPr>
          <a:xfrm>
            <a:off x="3962400" y="709818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Vehicle Environmental and Airport Impacts Module</a:t>
            </a:r>
          </a:p>
        </p:txBody>
      </p:sp>
      <p:sp>
        <p:nvSpPr>
          <p:cNvPr id="5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5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4758" y="2072639"/>
            <a:ext cx="13418763" cy="10929310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Airport Compatibility Impacts"/>
          <p:cNvSpPr txBox="1">
            <a:spLocks noGrp="1"/>
          </p:cNvSpPr>
          <p:nvPr>
            <p:ph type="title"/>
          </p:nvPr>
        </p:nvSpPr>
        <p:spPr>
          <a:xfrm>
            <a:off x="3962400" y="769102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Airport Compatibility Impacts</a:t>
            </a:r>
          </a:p>
        </p:txBody>
      </p:sp>
      <p:sp>
        <p:nvSpPr>
          <p:cNvPr id="5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563" name="LBSAM OD airport pair candidates includes checks for runway length and gate size compatibility"/>
          <p:cNvSpPr txBox="1"/>
          <p:nvPr/>
        </p:nvSpPr>
        <p:spPr>
          <a:xfrm>
            <a:off x="10240006" y="2039857"/>
            <a:ext cx="13769874" cy="135964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spAutoFit/>
          </a:bodyPr>
          <a:lstStyle>
            <a:lvl1pPr>
              <a:defRPr sz="4100"/>
            </a:lvl1pPr>
          </a:lstStyle>
          <a:p>
            <a:r>
              <a:t>LBSAM OD airport pair candidates includes checks for runway length and gate size compatibility</a:t>
            </a:r>
          </a:p>
        </p:txBody>
      </p:sp>
      <p:pic>
        <p:nvPicPr>
          <p:cNvPr id="56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450" y="2295997"/>
            <a:ext cx="7395841" cy="10634894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  <p:pic>
        <p:nvPicPr>
          <p:cNvPr id="56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8170" y="3788444"/>
            <a:ext cx="12135266" cy="9142447"/>
          </a:xfrm>
          <a:prstGeom prst="rect">
            <a:avLst/>
          </a:prstGeom>
          <a:ln w="12700">
            <a:solidFill>
              <a:srgbClr val="000000"/>
            </a:solidFill>
            <a:bevel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675" y="2489186"/>
            <a:ext cx="13461752" cy="10542125"/>
          </a:xfrm>
          <a:prstGeom prst="rect">
            <a:avLst/>
          </a:prstGeom>
          <a:ln w="12700">
            <a:miter lim="400000"/>
          </a:ln>
        </p:spPr>
      </p:pic>
      <p:sp>
        <p:nvSpPr>
          <p:cNvPr id="568" name="A 10% increase in Aircraft Unit Price Decreases Worldwide Passenger Demand by 7.5%"/>
          <p:cNvSpPr txBox="1">
            <a:spLocks noGrp="1"/>
          </p:cNvSpPr>
          <p:nvPr>
            <p:ph type="title"/>
          </p:nvPr>
        </p:nvSpPr>
        <p:spPr>
          <a:xfrm>
            <a:off x="5124486" y="804716"/>
            <a:ext cx="14940734" cy="165239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627632">
              <a:defRPr sz="4984" spc="-155"/>
            </a:lvl1pPr>
          </a:lstStyle>
          <a:p>
            <a:r>
              <a:t>A 10% increase in Aircraft Unit Price Decreases Worldwide Passenger Demand by 7.5%</a:t>
            </a:r>
          </a:p>
        </p:txBody>
      </p:sp>
      <p:sp>
        <p:nvSpPr>
          <p:cNvPr id="5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570" name="Aircraft development cost is critical to  a feasible supersonic aircraft program…"/>
          <p:cNvSpPr txBox="1">
            <a:spLocks noGrp="1"/>
          </p:cNvSpPr>
          <p:nvPr>
            <p:ph type="body" sz="half" idx="1"/>
          </p:nvPr>
        </p:nvSpPr>
        <p:spPr>
          <a:xfrm>
            <a:off x="494116" y="3117793"/>
            <a:ext cx="8398873" cy="8400309"/>
          </a:xfrm>
          <a:prstGeom prst="rect">
            <a:avLst/>
          </a:prstGeom>
        </p:spPr>
        <p:txBody>
          <a:bodyPr/>
          <a:lstStyle/>
          <a:p>
            <a:pPr marL="365759" indent="-365759">
              <a:defRPr sz="4600"/>
            </a:pPr>
            <a:r>
              <a:t>Aircraft development cost is critical to  a feasible supersonic aircraft program</a:t>
            </a:r>
          </a:p>
          <a:p>
            <a:pPr marL="365759" indent="-365759">
              <a:defRPr sz="4600"/>
            </a:pPr>
            <a:r>
              <a:t>The elasticity of annual passenger demand with aircraft units cost is -0.75</a:t>
            </a:r>
          </a:p>
          <a:p>
            <a:pPr marL="365759" indent="-365759">
              <a:defRPr sz="4600"/>
            </a:pPr>
            <a:r>
              <a:t>A 10% increase in aircraft unit price decreases worldwide demand by 7.5%</a:t>
            </a:r>
          </a:p>
        </p:txBody>
      </p:sp>
      <p:sp>
        <p:nvSpPr>
          <p:cNvPr id="571" name="Value of Time = $200/hr…"/>
          <p:cNvSpPr txBox="1"/>
          <p:nvPr/>
        </p:nvSpPr>
        <p:spPr>
          <a:xfrm>
            <a:off x="18734695" y="5485705"/>
            <a:ext cx="4062445" cy="1177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Fuel cost = $3.50 per gallon 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883" y="3310697"/>
            <a:ext cx="13260498" cy="9686876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A 10% increase in Aircraft Unit Price Decreases the Number of Aircraft Needed by 11%"/>
          <p:cNvSpPr txBox="1">
            <a:spLocks noGrp="1"/>
          </p:cNvSpPr>
          <p:nvPr>
            <p:ph type="title"/>
          </p:nvPr>
        </p:nvSpPr>
        <p:spPr>
          <a:xfrm>
            <a:off x="5179958" y="1123512"/>
            <a:ext cx="14448364" cy="17723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37360">
              <a:defRPr sz="5320" spc="-166"/>
            </a:lvl1pPr>
          </a:lstStyle>
          <a:p>
            <a:r>
              <a:t>A 10% increase in Aircraft Unit Price Decreases the Number of Aircraft Needed by 11%</a:t>
            </a:r>
          </a:p>
        </p:txBody>
      </p:sp>
      <p:sp>
        <p:nvSpPr>
          <p:cNvPr id="5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576" name="Aircraft development cost is critical to attracting supersonic demand…"/>
          <p:cNvSpPr txBox="1">
            <a:spLocks noGrp="1"/>
          </p:cNvSpPr>
          <p:nvPr>
            <p:ph type="body" sz="half" idx="1"/>
          </p:nvPr>
        </p:nvSpPr>
        <p:spPr>
          <a:xfrm>
            <a:off x="475971" y="3117793"/>
            <a:ext cx="8573377" cy="8400309"/>
          </a:xfrm>
          <a:prstGeom prst="rect">
            <a:avLst/>
          </a:prstGeom>
        </p:spPr>
        <p:txBody>
          <a:bodyPr/>
          <a:lstStyle/>
          <a:p>
            <a:pPr marL="365759" indent="-365759">
              <a:defRPr sz="4700"/>
            </a:pPr>
            <a:r>
              <a:t>Aircraft development cost is critical to attracting supersonic demand</a:t>
            </a:r>
          </a:p>
          <a:p>
            <a:pPr marL="365759" indent="-365759">
              <a:defRPr sz="4700"/>
            </a:pPr>
            <a:r>
              <a:t>The elasticity of aircraft fleet size with aircraft unit cost is -1.1</a:t>
            </a:r>
          </a:p>
          <a:p>
            <a:pPr marL="365759" indent="-365759">
              <a:defRPr sz="4700"/>
            </a:pPr>
            <a:r>
              <a:t>A 10% increase in aircraft unit price decreases the number of aircraft demand by 11%</a:t>
            </a:r>
          </a:p>
        </p:txBody>
      </p:sp>
      <p:sp>
        <p:nvSpPr>
          <p:cNvPr id="577" name="Value of Time = $200/hr…"/>
          <p:cNvSpPr txBox="1"/>
          <p:nvPr/>
        </p:nvSpPr>
        <p:spPr>
          <a:xfrm>
            <a:off x="18638029" y="5444399"/>
            <a:ext cx="4062446" cy="1177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Fuel cost = $3.50 per gallon 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7958" y="2924595"/>
            <a:ext cx="13537293" cy="9878564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Relationship Between Aircraft Unit Price and Weighted Cost per Passenger Mile"/>
          <p:cNvSpPr txBox="1">
            <a:spLocks noGrp="1"/>
          </p:cNvSpPr>
          <p:nvPr>
            <p:ph type="title"/>
          </p:nvPr>
        </p:nvSpPr>
        <p:spPr>
          <a:xfrm>
            <a:off x="5137626" y="845207"/>
            <a:ext cx="14448364" cy="177235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73936">
              <a:defRPr sz="5432" spc="-169"/>
            </a:lvl1pPr>
          </a:lstStyle>
          <a:p>
            <a:r>
              <a:t>Relationship Between Aircraft Unit Price and Weighted Cost per Passenger Mile</a:t>
            </a:r>
          </a:p>
        </p:txBody>
      </p:sp>
      <p:sp>
        <p:nvSpPr>
          <p:cNvPr id="5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582" name="Supersonic passenger demand if very sensitive to price…"/>
          <p:cNvSpPr txBox="1">
            <a:spLocks noGrp="1"/>
          </p:cNvSpPr>
          <p:nvPr>
            <p:ph type="body" sz="quarter" idx="1"/>
          </p:nvPr>
        </p:nvSpPr>
        <p:spPr>
          <a:xfrm>
            <a:off x="683601" y="3549289"/>
            <a:ext cx="7876859" cy="5330904"/>
          </a:xfrm>
          <a:prstGeom prst="rect">
            <a:avLst/>
          </a:prstGeom>
        </p:spPr>
        <p:txBody>
          <a:bodyPr/>
          <a:lstStyle/>
          <a:p>
            <a:r>
              <a:t>Supersonic passenger demand if very sensitive to price</a:t>
            </a:r>
          </a:p>
          <a:p>
            <a:r>
              <a:t>The percent of passengers paying premium fares is nonlinear with air fare</a:t>
            </a:r>
          </a:p>
        </p:txBody>
      </p:sp>
      <p:sp>
        <p:nvSpPr>
          <p:cNvPr id="583" name="Value of Time = $200/hr…"/>
          <p:cNvSpPr txBox="1"/>
          <p:nvPr/>
        </p:nvSpPr>
        <p:spPr>
          <a:xfrm>
            <a:off x="12704509" y="4912314"/>
            <a:ext cx="4062445" cy="1177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Fuel cost = $3.50 per gallon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0762" y="2632197"/>
            <a:ext cx="11715824" cy="10176029"/>
          </a:xfrm>
          <a:prstGeom prst="rect">
            <a:avLst/>
          </a:prstGeom>
          <a:ln w="12700">
            <a:miter lim="400000"/>
          </a:ln>
        </p:spPr>
      </p:pic>
      <p:sp>
        <p:nvSpPr>
          <p:cNvPr id="586" name="A 10% increase in Cost per Passenger Mile Decreases the Worldwide Demand by 31%"/>
          <p:cNvSpPr txBox="1">
            <a:spLocks noGrp="1"/>
          </p:cNvSpPr>
          <p:nvPr>
            <p:ph type="title"/>
          </p:nvPr>
        </p:nvSpPr>
        <p:spPr>
          <a:xfrm>
            <a:off x="2657565" y="871447"/>
            <a:ext cx="19915745" cy="177235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73936">
              <a:defRPr sz="5432" spc="-169"/>
            </a:lvl1pPr>
          </a:lstStyle>
          <a:p>
            <a:r>
              <a:t>A 10% increase in Cost per Passenger Mile Decreases the Worldwide Demand by 31%</a:t>
            </a:r>
          </a:p>
        </p:txBody>
      </p:sp>
      <p:sp>
        <p:nvSpPr>
          <p:cNvPr id="5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588" name="Supersonic aircraft passenger demand if very sensitive to price (Cost per passenger Mile)…"/>
          <p:cNvSpPr txBox="1">
            <a:spLocks noGrp="1"/>
          </p:cNvSpPr>
          <p:nvPr>
            <p:ph type="body" sz="quarter" idx="1"/>
          </p:nvPr>
        </p:nvSpPr>
        <p:spPr>
          <a:xfrm>
            <a:off x="1110330" y="3723751"/>
            <a:ext cx="8177856" cy="6268498"/>
          </a:xfrm>
          <a:prstGeom prst="rect">
            <a:avLst/>
          </a:prstGeom>
        </p:spPr>
        <p:txBody>
          <a:bodyPr/>
          <a:lstStyle/>
          <a:p>
            <a:r>
              <a:t>Supersonic aircraft passenger demand if very sensitive to price (Cost per passenger Mile)</a:t>
            </a:r>
          </a:p>
          <a:p>
            <a:r>
              <a:t>The percent of passengers paying premium fares decreases very rapidly at high air fares</a:t>
            </a:r>
          </a:p>
        </p:txBody>
      </p:sp>
      <p:sp>
        <p:nvSpPr>
          <p:cNvPr id="589" name="Value of Time = $200/hr…"/>
          <p:cNvSpPr txBox="1"/>
          <p:nvPr/>
        </p:nvSpPr>
        <p:spPr>
          <a:xfrm>
            <a:off x="5457901" y="11248469"/>
            <a:ext cx="4062446" cy="11770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Fuel cost = $3.50 per gallon </a:t>
            </a:r>
          </a:p>
        </p:txBody>
      </p:sp>
      <p:pic>
        <p:nvPicPr>
          <p:cNvPr id="59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0724" y="2827008"/>
            <a:ext cx="7290968" cy="5402869"/>
          </a:xfrm>
          <a:prstGeom prst="rect">
            <a:avLst/>
          </a:prstGeom>
          <a:ln w="25400">
            <a:solidFill>
              <a:srgbClr val="000000"/>
            </a:solidFill>
            <a:bevel/>
          </a:ln>
        </p:spPr>
      </p:pic>
      <p:sp>
        <p:nvSpPr>
          <p:cNvPr id="591" name="Rectangle"/>
          <p:cNvSpPr/>
          <p:nvPr/>
        </p:nvSpPr>
        <p:spPr>
          <a:xfrm>
            <a:off x="18933808" y="3029806"/>
            <a:ext cx="901820" cy="4453959"/>
          </a:xfrm>
          <a:prstGeom prst="rect">
            <a:avLst/>
          </a:prstGeom>
          <a:solidFill>
            <a:srgbClr val="FF152F">
              <a:alpha val="4872"/>
            </a:srgbClr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7774" y="2976174"/>
            <a:ext cx="11179794" cy="9697169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A 10% Increase in Jet-A Fuel Price Decreases the Worldwide Passenger Demand by 10.3%"/>
          <p:cNvSpPr txBox="1">
            <a:spLocks noGrp="1"/>
          </p:cNvSpPr>
          <p:nvPr>
            <p:ph type="title"/>
          </p:nvPr>
        </p:nvSpPr>
        <p:spPr>
          <a:xfrm>
            <a:off x="5179958" y="1123512"/>
            <a:ext cx="14448364" cy="17723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73936">
              <a:defRPr sz="5432" spc="-169"/>
            </a:lvl1pPr>
          </a:lstStyle>
          <a:p>
            <a:r>
              <a:t>A 10% Increase in Jet-A Fuel Price Decreases the Worldwide Passenger Demand by 10.3%</a:t>
            </a:r>
          </a:p>
        </p:txBody>
      </p:sp>
      <p:sp>
        <p:nvSpPr>
          <p:cNvPr id="5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596" name="Fuel price is a very important parameter in the model to produce an economically feasible low-boom program…"/>
          <p:cNvSpPr txBox="1">
            <a:spLocks noGrp="1"/>
          </p:cNvSpPr>
          <p:nvPr>
            <p:ph type="body" sz="half" idx="1"/>
          </p:nvPr>
        </p:nvSpPr>
        <p:spPr>
          <a:xfrm>
            <a:off x="1345965" y="3700180"/>
            <a:ext cx="8741032" cy="8605699"/>
          </a:xfrm>
          <a:prstGeom prst="rect">
            <a:avLst/>
          </a:prstGeom>
        </p:spPr>
        <p:txBody>
          <a:bodyPr/>
          <a:lstStyle/>
          <a:p>
            <a:pPr marL="365759" indent="-365759">
              <a:defRPr sz="4400"/>
            </a:pPr>
            <a:r>
              <a:t>Fuel price is a very important parameter in the model to produce an economically feasible low-boom program</a:t>
            </a:r>
          </a:p>
          <a:p>
            <a:r>
              <a:t>The elasticity of aircraft fleet size with jet fuel cost is -1.03</a:t>
            </a:r>
          </a:p>
          <a:p>
            <a:pPr marL="365759" indent="-365759">
              <a:defRPr sz="4400"/>
            </a:pPr>
            <a:r>
              <a:t>A 10% increase in jet-A fuel price decreases the number of aircraft demand by 10.3%</a:t>
            </a:r>
          </a:p>
        </p:txBody>
      </p:sp>
      <p:sp>
        <p:nvSpPr>
          <p:cNvPr id="597" name="Value of Time = $200/hr…"/>
          <p:cNvSpPr txBox="1"/>
          <p:nvPr/>
        </p:nvSpPr>
        <p:spPr>
          <a:xfrm>
            <a:off x="17083761" y="3876578"/>
            <a:ext cx="4501464" cy="150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Maximum Daily Utilization = 10 hrs</a:t>
            </a:r>
          </a:p>
          <a:p>
            <a:pPr>
              <a:defRPr sz="2200"/>
            </a:pPr>
            <a:r>
              <a:t> with 1/2 hour buffer 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040" y="3232991"/>
            <a:ext cx="11970921" cy="9419126"/>
          </a:xfrm>
          <a:prstGeom prst="rect">
            <a:avLst/>
          </a:prstGeom>
          <a:ln w="12700">
            <a:miter lim="400000"/>
          </a:ln>
        </p:spPr>
      </p:pic>
      <p:sp>
        <p:nvSpPr>
          <p:cNvPr id="600" name="A 10% Increase in Jet-A Fuel Price Decreases the Number of Aircraft Needed by 10.6%"/>
          <p:cNvSpPr txBox="1">
            <a:spLocks noGrp="1"/>
          </p:cNvSpPr>
          <p:nvPr>
            <p:ph type="title"/>
          </p:nvPr>
        </p:nvSpPr>
        <p:spPr>
          <a:xfrm>
            <a:off x="5179958" y="1123512"/>
            <a:ext cx="14448364" cy="177235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773936">
              <a:defRPr sz="5432" spc="-169"/>
            </a:lvl1pPr>
          </a:lstStyle>
          <a:p>
            <a:r>
              <a:t>A 10% Increase in Jet-A Fuel Price Decreases the Number of Aircraft Needed by 10.6%</a:t>
            </a:r>
          </a:p>
        </p:txBody>
      </p:sp>
      <p:sp>
        <p:nvSpPr>
          <p:cNvPr id="6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602" name="Fuel price is a very important parameter in the model to produce an economically feasible low-boom program…"/>
          <p:cNvSpPr txBox="1">
            <a:spLocks noGrp="1"/>
          </p:cNvSpPr>
          <p:nvPr>
            <p:ph type="body" sz="quarter" idx="1"/>
          </p:nvPr>
        </p:nvSpPr>
        <p:spPr>
          <a:xfrm>
            <a:off x="3290824" y="3521909"/>
            <a:ext cx="5291644" cy="86056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14553" indent="-314553" defTabSz="1572768">
              <a:spcBef>
                <a:spcPts val="900"/>
              </a:spcBef>
              <a:defRPr sz="3784"/>
            </a:pPr>
            <a:r>
              <a:t>Fuel price is a very important parameter in the model to produce an economically feasible low-boom program</a:t>
            </a:r>
          </a:p>
          <a:p>
            <a:pPr marL="314553" indent="-314553" defTabSz="1572768">
              <a:spcBef>
                <a:spcPts val="900"/>
              </a:spcBef>
              <a:defRPr sz="4128"/>
            </a:pPr>
            <a:r>
              <a:t>The elasticity of aircraft fleet size with jet fuel cost is -1.06</a:t>
            </a:r>
          </a:p>
          <a:p>
            <a:pPr marL="314553" indent="-314553" defTabSz="1572768">
              <a:spcBef>
                <a:spcPts val="900"/>
              </a:spcBef>
              <a:defRPr sz="3784"/>
            </a:pPr>
            <a:r>
              <a:t>A 10% increase in jet-A fuel price decreases the number of aircraft demand by 10.6%</a:t>
            </a:r>
          </a:p>
        </p:txBody>
      </p:sp>
      <p:sp>
        <p:nvSpPr>
          <p:cNvPr id="603" name="Value of Time = $200/hr…"/>
          <p:cNvSpPr txBox="1"/>
          <p:nvPr/>
        </p:nvSpPr>
        <p:spPr>
          <a:xfrm>
            <a:off x="16037411" y="3730492"/>
            <a:ext cx="4501464" cy="150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2200"/>
            </a:pPr>
            <a:r>
              <a:t>Value of Time = $200/hr </a:t>
            </a:r>
          </a:p>
          <a:p>
            <a:pPr>
              <a:defRPr sz="2200"/>
            </a:pPr>
            <a:r>
              <a:t>Value of Comfort = $1.4/inch/hr</a:t>
            </a:r>
          </a:p>
          <a:p>
            <a:pPr>
              <a:defRPr sz="2200"/>
            </a:pPr>
            <a:r>
              <a:t>Maximum Daily Utilization = 10 hrs</a:t>
            </a:r>
          </a:p>
          <a:p>
            <a:pPr>
              <a:defRPr sz="2200"/>
            </a:pPr>
            <a:r>
              <a:t> with 1/2 hour buffer 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Conclusions"/>
          <p:cNvSpPr txBox="1">
            <a:spLocks noGrp="1"/>
          </p:cNvSpPr>
          <p:nvPr>
            <p:ph type="title"/>
          </p:nvPr>
        </p:nvSpPr>
        <p:spPr>
          <a:xfrm>
            <a:off x="3962400" y="1040874"/>
            <a:ext cx="16459200" cy="1347590"/>
          </a:xfrm>
          <a:prstGeom prst="rect">
            <a:avLst/>
          </a:prstGeom>
        </p:spPr>
        <p:txBody>
          <a:bodyPr/>
          <a:lstStyle/>
          <a:p>
            <a:r>
              <a:t>Conclusions</a:t>
            </a:r>
          </a:p>
        </p:txBody>
      </p:sp>
      <p:sp>
        <p:nvSpPr>
          <p:cNvPr id="606" name="The enhanced LBSAM models offers an integrated approach to study worldwide demand for supersonic aircraft concepts…"/>
          <p:cNvSpPr txBox="1">
            <a:spLocks noGrp="1"/>
          </p:cNvSpPr>
          <p:nvPr>
            <p:ph type="body" idx="1"/>
          </p:nvPr>
        </p:nvSpPr>
        <p:spPr>
          <a:xfrm>
            <a:off x="1413685" y="2961864"/>
            <a:ext cx="21896246" cy="9062981"/>
          </a:xfrm>
          <a:prstGeom prst="rect">
            <a:avLst/>
          </a:prstGeom>
        </p:spPr>
        <p:txBody>
          <a:bodyPr/>
          <a:lstStyle/>
          <a:p>
            <a:pPr marL="340156" indent="-340156" defTabSz="1700783">
              <a:spcBef>
                <a:spcPts val="1000"/>
              </a:spcBef>
              <a:defRPr sz="4464"/>
            </a:pPr>
            <a:r>
              <a:t>The enhanced LBSAM models offers an integrated approach to study worldwide demand for supersonic aircraft concepts</a:t>
            </a:r>
          </a:p>
          <a:p>
            <a:pPr marL="595274" lvl="1" indent="-340156" defTabSz="1700783">
              <a:spcBef>
                <a:spcPts val="1000"/>
              </a:spcBef>
              <a:defRPr sz="4464"/>
            </a:pPr>
            <a:r>
              <a:t>Model includes network effects and captures the dynamics between fleet size, aircraft unit cost, aircraft economics, and passenger preference</a:t>
            </a:r>
          </a:p>
          <a:p>
            <a:pPr marL="340156" indent="-340156" defTabSz="1700783">
              <a:spcBef>
                <a:spcPts val="1000"/>
              </a:spcBef>
              <a:defRPr sz="4464"/>
            </a:pPr>
            <a:r>
              <a:t>Model runs converge (demand-supply) in 5-12 iterations (2-4 hours of CPU time)</a:t>
            </a:r>
          </a:p>
          <a:p>
            <a:pPr marL="340156" indent="-340156" defTabSz="1700783">
              <a:spcBef>
                <a:spcPts val="1000"/>
              </a:spcBef>
              <a:defRPr sz="4464"/>
            </a:pPr>
            <a:r>
              <a:t>Using optimistic parameters in the model development and aircraft operational cost, we estimate between 400-600 supersonic airframes may be needed in the year 2040</a:t>
            </a:r>
          </a:p>
          <a:p>
            <a:pPr marL="340156" indent="-340156" defTabSz="1700783">
              <a:spcBef>
                <a:spcPts val="1000"/>
              </a:spcBef>
              <a:defRPr sz="4464"/>
            </a:pPr>
            <a:r>
              <a:t>Under optimistic model assumptions (i.e., high daily utilization and moderate fuel prices), low-boom supersonic aircraft could transport between 16-22 million annual passengers in 2040</a:t>
            </a:r>
          </a:p>
          <a:p>
            <a:pPr marL="340156" indent="-340156" defTabSz="1700783">
              <a:spcBef>
                <a:spcPts val="1000"/>
              </a:spcBef>
              <a:defRPr sz="4464"/>
            </a:pPr>
            <a:r>
              <a:t>Faster supersonic aircraft concepts require re-examination of aircraft development cost equations and changes to the aircraft operations life cycle cost models</a:t>
            </a:r>
          </a:p>
        </p:txBody>
      </p:sp>
      <p:sp>
        <p:nvSpPr>
          <p:cNvPr id="6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Backup Slides"/>
          <p:cNvSpPr txBox="1">
            <a:spLocks noGrp="1"/>
          </p:cNvSpPr>
          <p:nvPr>
            <p:ph type="title"/>
          </p:nvPr>
        </p:nvSpPr>
        <p:spPr>
          <a:xfrm>
            <a:off x="4174539" y="6473138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Backup Slides</a:t>
            </a:r>
          </a:p>
        </p:txBody>
      </p:sp>
      <p:sp>
        <p:nvSpPr>
          <p:cNvPr id="6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Distribution of  Worldwide OD Pairs versus Distance"/>
          <p:cNvSpPr txBox="1">
            <a:spLocks noGrp="1"/>
          </p:cNvSpPr>
          <p:nvPr>
            <p:ph type="title"/>
          </p:nvPr>
        </p:nvSpPr>
        <p:spPr>
          <a:xfrm>
            <a:off x="4401746" y="824350"/>
            <a:ext cx="16459201" cy="1347590"/>
          </a:xfrm>
          <a:prstGeom prst="rect">
            <a:avLst/>
          </a:prstGeom>
        </p:spPr>
        <p:txBody>
          <a:bodyPr/>
          <a:lstStyle>
            <a:lvl1pPr defTabSz="1792223">
              <a:defRPr sz="5488" spc="-171"/>
            </a:lvl1pPr>
          </a:lstStyle>
          <a:p>
            <a:r>
              <a:t>Distribution of  Worldwide OD Pairs versus Distance</a:t>
            </a:r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pic>
        <p:nvPicPr>
          <p:cNvPr id="614" name="Image" descr="Image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81820" y="2300121"/>
            <a:ext cx="17420360" cy="10285084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Forecast of Premium Seats…"/>
          <p:cNvSpPr txBox="1"/>
          <p:nvPr/>
        </p:nvSpPr>
        <p:spPr>
          <a:xfrm>
            <a:off x="13131651" y="2981827"/>
            <a:ext cx="6828354" cy="25444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/>
            </a:pPr>
            <a:r>
              <a:t>Forecast of Premium Seats</a:t>
            </a:r>
          </a:p>
          <a:p>
            <a:pPr>
              <a:defRPr sz="3200"/>
            </a:pPr>
            <a:r>
              <a:t>Year 2040</a:t>
            </a:r>
          </a:p>
          <a:p>
            <a:pPr>
              <a:defRPr sz="3200"/>
            </a:pPr>
            <a:r>
              <a:t>Routes with &gt; 20,000 premium seats</a:t>
            </a:r>
          </a:p>
          <a:p>
            <a:pPr>
              <a:defRPr sz="3200"/>
            </a:pPr>
            <a:r>
              <a:t>OAG 2016 Base Year</a:t>
            </a:r>
          </a:p>
          <a:p>
            <a:pPr>
              <a:defRPr sz="3200"/>
            </a:pPr>
            <a:r>
              <a:t>ICAO 2022 CAGR Values</a:t>
            </a:r>
          </a:p>
        </p:txBody>
      </p:sp>
      <p:sp>
        <p:nvSpPr>
          <p:cNvPr id="616" name="Line"/>
          <p:cNvSpPr/>
          <p:nvPr/>
        </p:nvSpPr>
        <p:spPr>
          <a:xfrm flipH="1">
            <a:off x="6573519" y="5808673"/>
            <a:ext cx="1622025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617" name="1647 one-way routes"/>
          <p:cNvSpPr txBox="1"/>
          <p:nvPr/>
        </p:nvSpPr>
        <p:spPr>
          <a:xfrm>
            <a:off x="7983821" y="5485755"/>
            <a:ext cx="4003796" cy="652186"/>
          </a:xfrm>
          <a:prstGeom prst="rect">
            <a:avLst/>
          </a:prstGeom>
          <a:gradFill>
            <a:gsLst>
              <a:gs pos="0">
                <a:srgbClr val="66778F"/>
              </a:gs>
              <a:gs pos="34000">
                <a:srgbClr val="67778D"/>
              </a:gs>
              <a:gs pos="70000">
                <a:srgbClr val="74859F"/>
              </a:gs>
              <a:gs pos="100000">
                <a:schemeClr val="accent5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5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t>1647 one-way routes</a:t>
            </a:r>
          </a:p>
        </p:txBody>
      </p:sp>
      <p:sp>
        <p:nvSpPr>
          <p:cNvPr id="618" name="Line"/>
          <p:cNvSpPr/>
          <p:nvPr/>
        </p:nvSpPr>
        <p:spPr>
          <a:xfrm flipH="1">
            <a:off x="6045200" y="3936966"/>
            <a:ext cx="16220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619" name="Questionable routes…"/>
          <p:cNvSpPr txBox="1"/>
          <p:nvPr/>
        </p:nvSpPr>
        <p:spPr>
          <a:xfrm>
            <a:off x="7211662" y="3156849"/>
            <a:ext cx="4793973" cy="1591985"/>
          </a:xfrm>
          <a:prstGeom prst="rect">
            <a:avLst/>
          </a:prstGeom>
          <a:gradFill>
            <a:gsLst>
              <a:gs pos="0">
                <a:srgbClr val="66778F"/>
              </a:gs>
              <a:gs pos="34000">
                <a:srgbClr val="67778D"/>
              </a:gs>
              <a:gs pos="70000">
                <a:srgbClr val="74859F"/>
              </a:gs>
              <a:gs pos="100000">
                <a:schemeClr val="accent5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5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Questionable routes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for Low-Boom application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1000-1500 statute miles</a:t>
            </a:r>
          </a:p>
        </p:txBody>
      </p:sp>
      <p:sp>
        <p:nvSpPr>
          <p:cNvPr id="620" name="Rectangle"/>
          <p:cNvSpPr/>
          <p:nvPr/>
        </p:nvSpPr>
        <p:spPr>
          <a:xfrm>
            <a:off x="5334000" y="2792909"/>
            <a:ext cx="1219839" cy="8454683"/>
          </a:xfrm>
          <a:prstGeom prst="rect">
            <a:avLst/>
          </a:prstGeom>
          <a:solidFill>
            <a:srgbClr val="FF320C">
              <a:alpha val="5325"/>
            </a:srgbClr>
          </a:solidFill>
          <a:ln w="12700">
            <a:miter lim="400000"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Distribution of Premium Seats versus Distance"/>
          <p:cNvSpPr txBox="1">
            <a:spLocks noGrp="1"/>
          </p:cNvSpPr>
          <p:nvPr>
            <p:ph type="title"/>
          </p:nvPr>
        </p:nvSpPr>
        <p:spPr>
          <a:xfrm>
            <a:off x="4592320" y="687682"/>
            <a:ext cx="16459201" cy="1347591"/>
          </a:xfrm>
          <a:prstGeom prst="rect">
            <a:avLst/>
          </a:prstGeom>
        </p:spPr>
        <p:txBody>
          <a:bodyPr/>
          <a:lstStyle/>
          <a:p>
            <a:r>
              <a:t>Distribution of Premium Seats versus Distance</a:t>
            </a:r>
          </a:p>
        </p:txBody>
      </p:sp>
      <p:sp>
        <p:nvSpPr>
          <p:cNvPr id="6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pic>
        <p:nvPicPr>
          <p:cNvPr id="62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639" y="2447904"/>
            <a:ext cx="17145604" cy="10631504"/>
          </a:xfrm>
          <a:prstGeom prst="rect">
            <a:avLst/>
          </a:prstGeom>
          <a:ln w="12700">
            <a:miter lim="400000"/>
          </a:ln>
        </p:spPr>
      </p:pic>
      <p:sp>
        <p:nvSpPr>
          <p:cNvPr id="625" name="Forecast of Premium Seats…"/>
          <p:cNvSpPr txBox="1"/>
          <p:nvPr/>
        </p:nvSpPr>
        <p:spPr>
          <a:xfrm>
            <a:off x="12939048" y="3102873"/>
            <a:ext cx="6828354" cy="254448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/>
            </a:pPr>
            <a:r>
              <a:t>Forecast of Premium Seats</a:t>
            </a:r>
          </a:p>
          <a:p>
            <a:pPr>
              <a:defRPr sz="3200"/>
            </a:pPr>
            <a:r>
              <a:t>Year 2040</a:t>
            </a:r>
          </a:p>
          <a:p>
            <a:pPr>
              <a:defRPr sz="3200"/>
            </a:pPr>
            <a:r>
              <a:t>Routes with &gt; 20,000 premium seats</a:t>
            </a:r>
          </a:p>
          <a:p>
            <a:pPr>
              <a:defRPr sz="3200"/>
            </a:pPr>
            <a:r>
              <a:t>OAG 2016 Base Year</a:t>
            </a:r>
          </a:p>
          <a:p>
            <a:pPr>
              <a:defRPr sz="3200"/>
            </a:pPr>
            <a:r>
              <a:t>ICAO 2022 CAGR Values</a:t>
            </a:r>
          </a:p>
        </p:txBody>
      </p:sp>
      <p:sp>
        <p:nvSpPr>
          <p:cNvPr id="626" name="Rectangle"/>
          <p:cNvSpPr/>
          <p:nvPr/>
        </p:nvSpPr>
        <p:spPr>
          <a:xfrm>
            <a:off x="5069840" y="3088639"/>
            <a:ext cx="1219839" cy="8708047"/>
          </a:xfrm>
          <a:prstGeom prst="rect">
            <a:avLst/>
          </a:prstGeom>
          <a:solidFill>
            <a:srgbClr val="FF320C">
              <a:alpha val="5325"/>
            </a:srgbClr>
          </a:solidFill>
          <a:ln w="12700">
            <a:miter lim="400000"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</p:spPr>
        <p:txBody>
          <a:bodyPr tIns="91439" bIns="91439" anchor="ctr"/>
          <a:lstStyle/>
          <a:p>
            <a:endParaRPr/>
          </a:p>
        </p:txBody>
      </p:sp>
      <p:sp>
        <p:nvSpPr>
          <p:cNvPr id="627" name="Line"/>
          <p:cNvSpPr/>
          <p:nvPr/>
        </p:nvSpPr>
        <p:spPr>
          <a:xfrm flipH="1">
            <a:off x="6350000" y="6342073"/>
            <a:ext cx="16220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628" name="135 million…"/>
          <p:cNvSpPr txBox="1"/>
          <p:nvPr/>
        </p:nvSpPr>
        <p:spPr>
          <a:xfrm>
            <a:off x="7760301" y="5790555"/>
            <a:ext cx="2873297" cy="1122086"/>
          </a:xfrm>
          <a:prstGeom prst="rect">
            <a:avLst/>
          </a:prstGeom>
          <a:gradFill>
            <a:gsLst>
              <a:gs pos="0">
                <a:srgbClr val="66778F"/>
              </a:gs>
              <a:gs pos="34000">
                <a:srgbClr val="67778D"/>
              </a:gs>
              <a:gs pos="70000">
                <a:srgbClr val="74859F"/>
              </a:gs>
              <a:gs pos="100000">
                <a:schemeClr val="accent5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5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135 million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premium seats</a:t>
            </a:r>
          </a:p>
        </p:txBody>
      </p:sp>
      <p:sp>
        <p:nvSpPr>
          <p:cNvPr id="629" name="Line"/>
          <p:cNvSpPr/>
          <p:nvPr/>
        </p:nvSpPr>
        <p:spPr>
          <a:xfrm flipH="1">
            <a:off x="5791200" y="4343366"/>
            <a:ext cx="1622024" cy="1"/>
          </a:xfrm>
          <a:prstGeom prst="line">
            <a:avLst/>
          </a:prstGeom>
          <a:ln w="50800">
            <a:solidFill>
              <a:srgbClr val="000000"/>
            </a:solidFill>
            <a:bevel/>
            <a:tailEnd type="triangle"/>
          </a:ln>
        </p:spPr>
        <p:txBody>
          <a:bodyPr tIns="91439" bIns="91439"/>
          <a:lstStyle/>
          <a:p>
            <a:pPr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630" name="Questionable routes…"/>
          <p:cNvSpPr txBox="1"/>
          <p:nvPr/>
        </p:nvSpPr>
        <p:spPr>
          <a:xfrm>
            <a:off x="6957662" y="3563249"/>
            <a:ext cx="4793973" cy="1591985"/>
          </a:xfrm>
          <a:prstGeom prst="rect">
            <a:avLst/>
          </a:prstGeom>
          <a:gradFill>
            <a:gsLst>
              <a:gs pos="0">
                <a:srgbClr val="66778F"/>
              </a:gs>
              <a:gs pos="34000">
                <a:srgbClr val="67778D"/>
              </a:gs>
              <a:gs pos="70000">
                <a:srgbClr val="74859F"/>
              </a:gs>
              <a:gs pos="100000">
                <a:schemeClr val="accent5"/>
              </a:gs>
            </a:gsLst>
            <a:path path="circle">
              <a:fillToRect l="37721" t="-19636" r="62278" b="119636"/>
            </a:path>
          </a:gradFill>
          <a:ln w="12700">
            <a:solidFill>
              <a:schemeClr val="accent5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>
                <a:solidFill>
                  <a:srgbClr val="FFFFFF"/>
                </a:solidFill>
              </a:defRPr>
            </a:pPr>
            <a:r>
              <a:t>Questionable routes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for Low-Boom application</a:t>
            </a:r>
          </a:p>
          <a:p>
            <a:pPr>
              <a:defRPr sz="3200">
                <a:solidFill>
                  <a:srgbClr val="FFFFFF"/>
                </a:solidFill>
              </a:defRPr>
            </a:pPr>
            <a:r>
              <a:t>1000-1500 statute miles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6479" y="2590849"/>
            <a:ext cx="15429745" cy="10345614"/>
          </a:xfrm>
          <a:prstGeom prst="rect">
            <a:avLst/>
          </a:prstGeom>
          <a:ln w="12700">
            <a:miter lim="400000"/>
          </a:ln>
        </p:spPr>
      </p:pic>
      <p:sp>
        <p:nvSpPr>
          <p:cNvPr id="633" name="Distribution of OD Airport Pairs versus Distance"/>
          <p:cNvSpPr txBox="1">
            <a:spLocks noGrp="1"/>
          </p:cNvSpPr>
          <p:nvPr>
            <p:ph type="title"/>
          </p:nvPr>
        </p:nvSpPr>
        <p:spPr>
          <a:xfrm>
            <a:off x="4341751" y="972098"/>
            <a:ext cx="16459201" cy="1347590"/>
          </a:xfrm>
          <a:prstGeom prst="rect">
            <a:avLst/>
          </a:prstGeom>
        </p:spPr>
        <p:txBody>
          <a:bodyPr/>
          <a:lstStyle/>
          <a:p>
            <a:r>
              <a:t>Distribution of OD Airport Pairs versus Distance</a:t>
            </a:r>
          </a:p>
        </p:txBody>
      </p:sp>
      <p:sp>
        <p:nvSpPr>
          <p:cNvPr id="6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635" name="Forecast of Premium Seats…"/>
          <p:cNvSpPr txBox="1"/>
          <p:nvPr/>
        </p:nvSpPr>
        <p:spPr>
          <a:xfrm>
            <a:off x="12664290" y="3099851"/>
            <a:ext cx="6828354" cy="2544485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bevel/>
          </a:ln>
          <a:effectLst>
            <a:outerShdw blurRad="76200" dist="50800" dir="2700000" rotWithShape="0">
              <a:srgbClr val="000000">
                <a:alpha val="6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91439" bIns="91439">
            <a:spAutoFit/>
          </a:bodyPr>
          <a:lstStyle/>
          <a:p>
            <a:pPr>
              <a:defRPr sz="3200"/>
            </a:pPr>
            <a:r>
              <a:t>Forecast of Premium Seats</a:t>
            </a:r>
          </a:p>
          <a:p>
            <a:pPr>
              <a:defRPr sz="3200"/>
            </a:pPr>
            <a:r>
              <a:t>Year 2040</a:t>
            </a:r>
          </a:p>
          <a:p>
            <a:pPr>
              <a:defRPr sz="3200"/>
            </a:pPr>
            <a:r>
              <a:t>Routes with &gt; 20,000 premium seats</a:t>
            </a:r>
          </a:p>
          <a:p>
            <a:pPr>
              <a:defRPr sz="3200"/>
            </a:pPr>
            <a:r>
              <a:t>OAG 2016 Base Year</a:t>
            </a:r>
          </a:p>
          <a:p>
            <a:pPr>
              <a:defRPr sz="3200"/>
            </a:pPr>
            <a:r>
              <a:t>ICAO 2022 CAGR Values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292934"/>
      </a:dk1>
      <a:lt1>
        <a:srgbClr val="FFFFFF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bevel/>
        </a:ln>
        <a:effectLst>
          <a:outerShdw blurRad="76200" dist="508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bevel/>
        </a:ln>
        <a:effectLst>
          <a:outerShdw blurRad="76200" dist="508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bevel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1679</Words>
  <Application>Microsoft Office PowerPoint</Application>
  <PresentationFormat>Custom</PresentationFormat>
  <Paragraphs>226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Avenir Black</vt:lpstr>
      <vt:lpstr>Avenir Book</vt:lpstr>
      <vt:lpstr>Calibri</vt:lpstr>
      <vt:lpstr>Calibri Light</vt:lpstr>
      <vt:lpstr>Gill Sans</vt:lpstr>
      <vt:lpstr>Helvetica</vt:lpstr>
      <vt:lpstr>Helvetica Neue</vt:lpstr>
      <vt:lpstr>Default</vt:lpstr>
      <vt:lpstr>PowerPoint Presentation</vt:lpstr>
      <vt:lpstr>ISAT Supersonic Studies Background</vt:lpstr>
      <vt:lpstr>FY22 Supersonic Transport Scheduling and Fleet Analysis Study</vt:lpstr>
      <vt:lpstr>Acknowledgements</vt:lpstr>
      <vt:lpstr>Low-Boom Systems Analysis Model (LBSAM)</vt:lpstr>
      <vt:lpstr>Vehicle Development and Life Cycle Cost Module</vt:lpstr>
      <vt:lpstr>Aircraft Development and Life Cycle Cost Module</vt:lpstr>
      <vt:lpstr>Aircraft Operations Life Cycle Cost Module</vt:lpstr>
      <vt:lpstr>Passenger Preference Module </vt:lpstr>
      <vt:lpstr>Passenger Preference Module </vt:lpstr>
      <vt:lpstr>Market Demand Estimation Module</vt:lpstr>
      <vt:lpstr>Market Demand Estimation Module</vt:lpstr>
      <vt:lpstr>Vehicle Fleet and Network Assignment Module</vt:lpstr>
      <vt:lpstr>Vehicle Fleet Assignment Module</vt:lpstr>
      <vt:lpstr>Sample Low-Boom World Network</vt:lpstr>
      <vt:lpstr>Overland/Overwater Flight Restrictions</vt:lpstr>
      <vt:lpstr>Vehicle Environmental and Airport Impacts Module</vt:lpstr>
      <vt:lpstr>Airport Compatibility Impacts</vt:lpstr>
      <vt:lpstr>A 10% increase in Aircraft Unit Price Decreases Worldwide Passenger Demand by 7.5%</vt:lpstr>
      <vt:lpstr>A 10% increase in Aircraft Unit Price Decreases the Number of Aircraft Needed by 11%</vt:lpstr>
      <vt:lpstr>Relationship Between Aircraft Unit Price and Weighted Cost per Passenger Mile</vt:lpstr>
      <vt:lpstr>A 10% increase in Cost per Passenger Mile Decreases the Worldwide Demand by 31%</vt:lpstr>
      <vt:lpstr>A 10% Increase in Jet-A Fuel Price Decreases the Worldwide Passenger Demand by 10.3%</vt:lpstr>
      <vt:lpstr>A 10% Increase in Jet-A Fuel Price Decreases the Number of Aircraft Needed by 10.6%</vt:lpstr>
      <vt:lpstr>Conclusions</vt:lpstr>
      <vt:lpstr>Backup Slides</vt:lpstr>
      <vt:lpstr>Distribution of  Worldwide OD Pairs versus Distance</vt:lpstr>
      <vt:lpstr>Distribution of Premium Seats versus Distance</vt:lpstr>
      <vt:lpstr>Distribution of OD Airport Pairs versus Distance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Marien, Ty Vincent. (LARC-E403)</cp:lastModifiedBy>
  <cp:revision>5</cp:revision>
  <dcterms:modified xsi:type="dcterms:W3CDTF">2022-10-22T17:47:51Z</dcterms:modified>
</cp:coreProperties>
</file>